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4"/>
  </p:notesMasterIdLst>
  <p:sldIdLst>
    <p:sldId id="291" r:id="rId5"/>
    <p:sldId id="315" r:id="rId6"/>
    <p:sldId id="344" r:id="rId7"/>
    <p:sldId id="347" r:id="rId8"/>
    <p:sldId id="338" r:id="rId9"/>
    <p:sldId id="346" r:id="rId10"/>
    <p:sldId id="345" r:id="rId11"/>
    <p:sldId id="343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4F81BD"/>
    <a:srgbClr val="0070C0"/>
    <a:srgbClr val="CC4F42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95543" autoAdjust="0"/>
  </p:normalViewPr>
  <p:slideViewPr>
    <p:cSldViewPr>
      <p:cViewPr varScale="1">
        <p:scale>
          <a:sx n="86" d="100"/>
          <a:sy n="86" d="100"/>
        </p:scale>
        <p:origin x="48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9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002F-C785-4075-BED7-68F099A6698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ACFE-C9F5-4812-BF87-62FE0B38A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ACFE-C9F5-4812-BF87-62FE0B38A9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5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ACFE-C9F5-4812-BF87-62FE0B38A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ACFE-C9F5-4812-BF87-62FE0B38A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ACFE-C9F5-4812-BF87-62FE0B38A9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54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ACFE-C9F5-4812-BF87-62FE0B38A9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8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6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1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8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8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6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10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5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2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35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12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5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15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88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09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07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78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021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2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45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8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56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609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99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85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1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4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3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587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280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0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556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2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239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955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757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0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2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2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CEFC-4E86-4E4B-94F5-28777CF0B82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C176-9382-4219-B639-17F17B63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70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3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Ø"/>
        <a:defRPr sz="32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70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7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Ø"/>
        <a:defRPr sz="32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CEFC-4E86-4E4B-94F5-28777CF0B8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C176-9382-4219-B639-17F17B631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70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3200" b="1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Ø"/>
        <a:defRPr sz="32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stivers@sairb.com" TargetMode="External"/><Relationship Id="rId2" Type="http://schemas.openxmlformats.org/officeDocument/2006/relationships/hyperlink" Target="mailto:Josborne@sairb.com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emo.sairb.com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4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 Single Corner Rectangle 4"/>
          <p:cNvSpPr/>
          <p:nvPr/>
        </p:nvSpPr>
        <p:spPr>
          <a:xfrm>
            <a:off x="4343400" y="5389816"/>
            <a:ext cx="4643761" cy="123958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" y="152400"/>
            <a:ext cx="4455480" cy="3048768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 Single Corner Rectangle 4"/>
          <p:cNvSpPr/>
          <p:nvPr/>
        </p:nvSpPr>
        <p:spPr>
          <a:xfrm>
            <a:off x="138793" y="3383063"/>
            <a:ext cx="8910961" cy="188834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2895600" y="5389816"/>
            <a:ext cx="1342102" cy="123958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52400" y="5343927"/>
            <a:ext cx="1295400" cy="12854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535232" y="5378075"/>
            <a:ext cx="1284168" cy="1251325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343400" cy="3060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76200" y="3429000"/>
            <a:ext cx="8915400" cy="1600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USF</a:t>
            </a:r>
          </a:p>
          <a:p>
            <a:pPr algn="ctr"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&amp;</a:t>
            </a:r>
          </a:p>
          <a:p>
            <a:pPr algn="ctr"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Schulman Associates IRB</a:t>
            </a:r>
            <a:endParaRPr lang="en-US" sz="28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700" dirty="0" smtClean="0">
                <a:solidFill>
                  <a:schemeClr val="bg1"/>
                </a:solidFill>
              </a:rPr>
              <a:t>February 18-19, 2015</a:t>
            </a:r>
            <a:endParaRPr lang="en-US" sz="2700" i="1" cap="all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79279" y="5410200"/>
            <a:ext cx="4917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Julie Blasingim - 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Director</a:t>
            </a:r>
            <a:r>
              <a:rPr lang="en-US" sz="160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 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Operations</a:t>
            </a:r>
            <a:endParaRPr lang="en-US" sz="16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Bette Bayne -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Director of Phase 1 &amp; Institutional Services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Justin Osborne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- Associate Director, Institutions</a:t>
            </a:r>
            <a:endParaRPr lang="en-US" sz="17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Maria Stivers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7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Client Relations Manager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1295400"/>
            <a:ext cx="3810000" cy="838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40" y="1484586"/>
            <a:ext cx="2667000" cy="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1066800"/>
            <a:ext cx="66997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C4F42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Introductions</a:t>
            </a:r>
          </a:p>
          <a:p>
            <a:pPr lvl="1" indent="-457200">
              <a:lnSpc>
                <a:spcPct val="150000"/>
              </a:lnSpc>
              <a:buClr>
                <a:srgbClr val="CC4F42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Schulman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 Overview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C4F42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Schulman Experience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		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CC4F42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Schulman Point of Contact</a:t>
            </a:r>
          </a:p>
          <a:p>
            <a:pPr marL="457200" indent="-457200">
              <a:lnSpc>
                <a:spcPct val="150000"/>
              </a:lnSpc>
              <a:buClr>
                <a:srgbClr val="CC4F42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Training on eTools</a:t>
            </a:r>
          </a:p>
          <a:p>
            <a:pPr marL="457200" indent="-457200">
              <a:lnSpc>
                <a:spcPct val="150000"/>
              </a:lnSpc>
              <a:buClr>
                <a:srgbClr val="CC4F42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Conclusion/Additional Q&amp;A</a:t>
            </a:r>
            <a:endParaRPr lang="en-US" sz="2800" dirty="0" smtClean="0">
              <a:latin typeface="Tw Cen MT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endParaRPr lang="en-US" sz="2800" dirty="0" smtClean="0">
              <a:latin typeface="Tw Cen MT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2"/>
              </a:buClr>
            </a:pPr>
            <a:r>
              <a:rPr lang="en-US" dirty="0" smtClean="0"/>
              <a:t>Currently </a:t>
            </a:r>
            <a:r>
              <a:rPr lang="en-US" dirty="0"/>
              <a:t>Schulman oversees more than 1,500 </a:t>
            </a:r>
            <a:r>
              <a:rPr lang="en-US" dirty="0" smtClean="0"/>
              <a:t>open protocols </a:t>
            </a:r>
            <a:r>
              <a:rPr lang="en-US" dirty="0"/>
              <a:t>across over 15,000 sites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All </a:t>
            </a:r>
            <a:r>
              <a:rPr lang="en-US" dirty="0"/>
              <a:t>3 Boards fully accredited by AAHRPP (5 year </a:t>
            </a:r>
            <a:r>
              <a:rPr lang="en-US" dirty="0" smtClean="0"/>
              <a:t>            reaccreditation in </a:t>
            </a:r>
            <a:r>
              <a:rPr lang="en-US" dirty="0"/>
              <a:t>2011)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Schulman </a:t>
            </a:r>
            <a:r>
              <a:rPr lang="en-US" dirty="0"/>
              <a:t>has worked with every major Sponsor &amp; CRO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Boards meet daily – Monday through Friday</a:t>
            </a: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 smtClean="0"/>
              <a:t>Dedicated </a:t>
            </a:r>
            <a:r>
              <a:rPr lang="en-US" dirty="0"/>
              <a:t>daily expedited review of </a:t>
            </a:r>
            <a:r>
              <a:rPr lang="en-US" dirty="0" smtClean="0"/>
              <a:t>qualifying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    Minimal Risk </a:t>
            </a:r>
            <a:r>
              <a:rPr lang="en-US" dirty="0"/>
              <a:t>Protocols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Along </a:t>
            </a:r>
            <a:r>
              <a:rPr lang="en-US" dirty="0"/>
              <a:t>with US and Canadian Boards, we have an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    Oncology </a:t>
            </a:r>
            <a:r>
              <a:rPr lang="en-US" dirty="0"/>
              <a:t>Review Board for all phases of oncology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   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Schulman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0" y="0"/>
            <a:ext cx="91433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Schulman Review </a:t>
            </a:r>
            <a:r>
              <a:rPr lang="en-US" dirty="0"/>
              <a:t>E</a:t>
            </a:r>
            <a:r>
              <a:rPr lang="en-US" dirty="0" smtClean="0"/>
              <a:t>xperience by Therapeutic Area </a:t>
            </a:r>
            <a:r>
              <a:rPr lang="en-US" sz="2200" dirty="0" smtClean="0"/>
              <a:t>2012 - 2014 </a:t>
            </a:r>
            <a:endParaRPr 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0936"/>
            <a:ext cx="5138737" cy="509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0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with Institutions (and Local IRBs)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5120" y="1102578"/>
            <a:ext cx="87426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C4F42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 Over 1800 institutional sites 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and </a:t>
            </a: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growing</a:t>
            </a:r>
          </a:p>
          <a:p>
            <a:pPr marL="1257300" lvl="2" indent="-342900">
              <a:buClr>
                <a:srgbClr val="CC4F42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404040"/>
                </a:solidFill>
                <a:latin typeface="Tw Cen MT" pitchFamily="34" charset="0"/>
              </a:rPr>
              <a:t> Nearly 200 formal agreements</a:t>
            </a:r>
          </a:p>
          <a:p>
            <a:pPr marL="1257300" lvl="2" indent="-342900">
              <a:buClr>
                <a:srgbClr val="CC4F42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04040"/>
                </a:solidFill>
                <a:latin typeface="Tw Cen MT" pitchFamily="34" charset="0"/>
              </a:rPr>
              <a:t> </a:t>
            </a:r>
            <a:r>
              <a:rPr lang="en-US" sz="2400" dirty="0" smtClean="0">
                <a:solidFill>
                  <a:srgbClr val="404040"/>
                </a:solidFill>
                <a:latin typeface="Tw Cen MT" pitchFamily="34" charset="0"/>
              </a:rPr>
              <a:t>List of institutions available upon request</a:t>
            </a:r>
          </a:p>
          <a:p>
            <a:pPr marL="914400" lvl="1" indent="-457200">
              <a:buClr>
                <a:srgbClr val="CC4F42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Specialized internal institutions team with local IRB experience</a:t>
            </a:r>
          </a:p>
          <a:p>
            <a:pPr marL="914400" lvl="1" indent="-457200">
              <a:buClr>
                <a:srgbClr val="CC4F42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Introductory 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call to establish relationship &amp;  </a:t>
            </a: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identify   unique 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institutional </a:t>
            </a: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requirements</a:t>
            </a:r>
          </a:p>
          <a:p>
            <a:pPr marL="914400" lvl="1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Upfront agreements &amp; IC template negotiation</a:t>
            </a:r>
          </a:p>
          <a:p>
            <a:pPr marL="914400" lvl="1" indent="-457200">
              <a:buClr>
                <a:srgbClr val="CC4F42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Approved 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IC template &amp; cover </a:t>
            </a: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page</a:t>
            </a:r>
          </a:p>
          <a:p>
            <a:pPr marL="914400" lvl="1" indent="-457200">
              <a:buClr>
                <a:srgbClr val="CC4F42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Central IRB toolkit</a:t>
            </a:r>
            <a:endParaRPr lang="en-US" sz="2800" dirty="0">
              <a:solidFill>
                <a:srgbClr val="404040"/>
              </a:solidFill>
              <a:latin typeface="Tw Cen MT" pitchFamily="34" charset="0"/>
            </a:endParaRPr>
          </a:p>
          <a:p>
            <a:pPr marL="742950" lvl="1" indent="-285750">
              <a:buClr>
                <a:srgbClr val="CC4F42"/>
              </a:buClr>
              <a:buFont typeface="Wingdings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 marL="285750" indent="-285750">
              <a:buClr>
                <a:srgbClr val="CC4F42"/>
              </a:buClr>
              <a:buFont typeface="Wingdings" pitchFamily="2" charset="2"/>
              <a:buChar char="Ø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 marL="285750" indent="-285750">
              <a:buClr>
                <a:srgbClr val="CC4F42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 marL="285750" indent="-285750">
              <a:buClr>
                <a:srgbClr val="CC4F42"/>
              </a:buClr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9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chemeClr val="accent2"/>
              </a:buClr>
              <a:buNone/>
            </a:pPr>
            <a:endParaRPr lang="en-US" sz="1200" dirty="0"/>
          </a:p>
          <a:p>
            <a:pPr>
              <a:buClr>
                <a:schemeClr val="accent2"/>
              </a:buClr>
            </a:pPr>
            <a:r>
              <a:rPr lang="en-US" dirty="0"/>
              <a:t> Typical time from receipt of submission to: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	• </a:t>
            </a:r>
            <a:r>
              <a:rPr lang="en-US" dirty="0"/>
              <a:t>Full Board review of new </a:t>
            </a:r>
            <a:r>
              <a:rPr lang="en-US" dirty="0" smtClean="0"/>
              <a:t>protocol: </a:t>
            </a:r>
            <a:r>
              <a:rPr lang="en-US" dirty="0"/>
              <a:t>5 business days*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	• </a:t>
            </a:r>
            <a:r>
              <a:rPr lang="en-US" dirty="0"/>
              <a:t>Expedited review: 2 business days*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	• </a:t>
            </a:r>
            <a:r>
              <a:rPr lang="en-US" dirty="0"/>
              <a:t>Approval documents for site (multicenter study): </a:t>
            </a:r>
            <a:r>
              <a:rPr lang="en-US" dirty="0" smtClean="0"/>
              <a:t>1- 2</a:t>
            </a:r>
            <a:endParaRPr lang="en-US" dirty="0"/>
          </a:p>
          <a:p>
            <a:pPr marL="0" indent="0">
              <a:buClr>
                <a:schemeClr val="accent2"/>
              </a:buClr>
              <a:buNone/>
            </a:pPr>
            <a:r>
              <a:rPr lang="en-US" dirty="0" smtClean="0"/>
              <a:t>	   business </a:t>
            </a:r>
            <a:r>
              <a:rPr lang="en-US" dirty="0"/>
              <a:t>days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Review/approval </a:t>
            </a:r>
            <a:r>
              <a:rPr lang="en-US" dirty="0"/>
              <a:t>of recruitment materials or </a:t>
            </a:r>
            <a:r>
              <a:rPr lang="en-US" dirty="0" smtClean="0"/>
              <a:t>study related</a:t>
            </a:r>
            <a:r>
              <a:rPr lang="en-US" dirty="0"/>
              <a:t> </a:t>
            </a:r>
            <a:r>
              <a:rPr lang="en-US" dirty="0" smtClean="0"/>
              <a:t>  materials</a:t>
            </a:r>
            <a:r>
              <a:rPr lang="en-US" dirty="0"/>
              <a:t>: 2-3 business days</a:t>
            </a:r>
          </a:p>
          <a:p>
            <a:pPr>
              <a:buClr>
                <a:schemeClr val="accent2"/>
              </a:buClr>
            </a:pPr>
            <a:r>
              <a:rPr lang="en-US" dirty="0" smtClean="0"/>
              <a:t>Translated </a:t>
            </a:r>
            <a:r>
              <a:rPr lang="en-US" dirty="0"/>
              <a:t>IC: 5-7 business days after </a:t>
            </a:r>
            <a:r>
              <a:rPr lang="en-US" dirty="0" smtClean="0"/>
              <a:t>approved English version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1200" dirty="0"/>
          </a:p>
          <a:p>
            <a:pPr marL="800100" lvl="2" indent="0" algn="just">
              <a:buClr>
                <a:schemeClr val="accent2"/>
              </a:buClr>
              <a:buNone/>
            </a:pPr>
            <a:r>
              <a:rPr lang="en-US" sz="1600" i="1" dirty="0"/>
              <a:t>*Study Status Notifications and draft IC with Board comments </a:t>
            </a:r>
            <a:r>
              <a:rPr lang="en-US" sz="1600" i="1" dirty="0" smtClean="0"/>
              <a:t>are emailed </a:t>
            </a:r>
            <a:r>
              <a:rPr lang="en-US" sz="1600" i="1" dirty="0"/>
              <a:t>to the study contact within 1 business day of study </a:t>
            </a:r>
            <a:r>
              <a:rPr lang="en-US" sz="1600" i="1" dirty="0" smtClean="0"/>
              <a:t>review (often </a:t>
            </a:r>
            <a:r>
              <a:rPr lang="en-US" sz="1600" i="1" dirty="0"/>
              <a:t>same day)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Schulman Services – Turn Around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838200"/>
            <a:ext cx="5943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>
              <a:lnSpc>
                <a:spcPct val="120000"/>
              </a:lnSpc>
            </a:pPr>
            <a:r>
              <a:rPr lang="en-US" sz="4000" dirty="0"/>
              <a:t> </a:t>
            </a:r>
            <a:r>
              <a:rPr lang="en-US" sz="4000" dirty="0" smtClean="0"/>
              <a:t>Dedicated Points of Contact</a:t>
            </a:r>
            <a:endParaRPr lang="en-US" sz="4000" dirty="0"/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w Cen MT" panose="020B0602020104020603" pitchFamily="34" charset="0"/>
              </a:rPr>
              <a:t>Dedicated </a:t>
            </a:r>
            <a:r>
              <a:rPr lang="en-US" dirty="0">
                <a:latin typeface="Tw Cen MT" panose="020B0602020104020603" pitchFamily="34" charset="0"/>
              </a:rPr>
              <a:t>primary point of contact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w Cen MT" panose="020B0602020104020603" pitchFamily="34" charset="0"/>
              </a:rPr>
              <a:t>Conducts Study Startup calls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Tw Cen MT" panose="020B0602020104020603" pitchFamily="34" charset="0"/>
              </a:rPr>
              <a:t>Answers questions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w Cen MT" panose="020B0602020104020603" pitchFamily="34" charset="0"/>
              </a:rPr>
              <a:t>Provides </a:t>
            </a:r>
            <a:r>
              <a:rPr lang="en-US" dirty="0">
                <a:latin typeface="Tw Cen MT" panose="020B0602020104020603" pitchFamily="34" charset="0"/>
              </a:rPr>
              <a:t>updates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w Cen MT" panose="020B0602020104020603" pitchFamily="34" charset="0"/>
              </a:rPr>
              <a:t>Provides </a:t>
            </a:r>
            <a:r>
              <a:rPr lang="en-US" dirty="0">
                <a:latin typeface="Tw Cen MT" panose="020B0602020104020603" pitchFamily="34" charset="0"/>
              </a:rPr>
              <a:t>training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w Cen MT" panose="020B0602020104020603" pitchFamily="34" charset="0"/>
              </a:rPr>
              <a:t>Assists </a:t>
            </a:r>
            <a:r>
              <a:rPr lang="en-US" dirty="0">
                <a:latin typeface="Tw Cen MT" panose="020B0602020104020603" pitchFamily="34" charset="0"/>
              </a:rPr>
              <a:t>with </a:t>
            </a:r>
            <a:r>
              <a:rPr lang="en-US" dirty="0" smtClean="0">
                <a:latin typeface="Tw Cen MT" panose="020B0602020104020603" pitchFamily="34" charset="0"/>
              </a:rPr>
              <a:t>eTool use</a:t>
            </a:r>
          </a:p>
          <a:p>
            <a:pPr marL="457200" lvl="1" indent="0">
              <a:buNone/>
            </a:pPr>
            <a:endParaRPr lang="en-US" dirty="0">
              <a:latin typeface="Tw Cen MT" panose="020B0602020104020603" pitchFamily="34" charset="0"/>
            </a:endParaRPr>
          </a:p>
          <a:p>
            <a:r>
              <a:rPr lang="en-US" sz="4000" dirty="0" smtClean="0"/>
              <a:t>Contact </a:t>
            </a:r>
            <a:r>
              <a:rPr lang="en-US" sz="4000" dirty="0"/>
              <a:t>Information:</a:t>
            </a:r>
          </a:p>
          <a:p>
            <a:pPr marL="800100" lvl="2" indent="0">
              <a:buNone/>
            </a:pPr>
            <a:r>
              <a:rPr lang="en-US" sz="2900" dirty="0" smtClean="0">
                <a:latin typeface="Tw Cen MT" panose="020B0602020104020603" pitchFamily="34" charset="0"/>
              </a:rPr>
              <a:t>Justin Osborne</a:t>
            </a:r>
          </a:p>
          <a:p>
            <a:pPr marL="800100" lvl="2" indent="0">
              <a:buNone/>
            </a:pPr>
            <a:r>
              <a:rPr lang="en-US" sz="2900" dirty="0" smtClean="0">
                <a:latin typeface="Tw Cen MT" panose="020B0602020104020603" pitchFamily="34" charset="0"/>
                <a:hlinkClick r:id="rId2"/>
              </a:rPr>
              <a:t>josborne@sairb.com</a:t>
            </a:r>
            <a:endParaRPr lang="en-US" sz="2900" dirty="0" smtClean="0">
              <a:latin typeface="Tw Cen MT" panose="020B0602020104020603" pitchFamily="34" charset="0"/>
            </a:endParaRPr>
          </a:p>
          <a:p>
            <a:pPr marL="800100" lvl="2" indent="0">
              <a:buNone/>
            </a:pPr>
            <a:r>
              <a:rPr lang="en-US" sz="2900" dirty="0" smtClean="0">
                <a:latin typeface="Tw Cen MT" panose="020B0602020104020603" pitchFamily="34" charset="0"/>
              </a:rPr>
              <a:t>513-794-5760</a:t>
            </a:r>
          </a:p>
          <a:p>
            <a:pPr marL="800100" lvl="2" indent="0">
              <a:buNone/>
            </a:pPr>
            <a:endParaRPr lang="en-US" sz="2900" dirty="0" smtClean="0">
              <a:latin typeface="Tw Cen MT" panose="020B0602020104020603" pitchFamily="34" charset="0"/>
            </a:endParaRPr>
          </a:p>
          <a:p>
            <a:pPr marL="800100" lvl="2" indent="0">
              <a:buNone/>
            </a:pPr>
            <a:r>
              <a:rPr lang="en-US" sz="2900" dirty="0" smtClean="0">
                <a:latin typeface="Tw Cen MT" panose="020B0602020104020603" pitchFamily="34" charset="0"/>
              </a:rPr>
              <a:t>Maria Stivers</a:t>
            </a:r>
          </a:p>
          <a:p>
            <a:pPr marL="800100" lvl="2" indent="0">
              <a:buNone/>
            </a:pPr>
            <a:r>
              <a:rPr lang="en-US" sz="2900" dirty="0" smtClean="0">
                <a:latin typeface="Tw Cen MT" panose="020B0602020104020603" pitchFamily="34" charset="0"/>
                <a:hlinkClick r:id="rId3"/>
              </a:rPr>
              <a:t>mstivers@sairb.com</a:t>
            </a:r>
            <a:endParaRPr lang="en-US" sz="2900" dirty="0" smtClean="0">
              <a:latin typeface="Tw Cen MT" panose="020B0602020104020603" pitchFamily="34" charset="0"/>
            </a:endParaRPr>
          </a:p>
          <a:p>
            <a:pPr marL="800100" lvl="2" indent="0">
              <a:buNone/>
            </a:pPr>
            <a:r>
              <a:rPr lang="en-US" sz="2900" dirty="0" smtClean="0">
                <a:latin typeface="Tw Cen MT" panose="020B0602020104020603" pitchFamily="34" charset="0"/>
              </a:rPr>
              <a:t>513-794-5743</a:t>
            </a:r>
            <a:endParaRPr lang="en-US" sz="2900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Schulman Services – Point of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Dedicated USF Operations Service Team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34344" y="3882695"/>
            <a:ext cx="2638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Kristian Figueras </a:t>
            </a:r>
            <a:r>
              <a:rPr lang="en-US" sz="1400" dirty="0" smtClean="0"/>
              <a:t>- Operations Coordinator, New Studies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93963" y="3972580"/>
            <a:ext cx="2630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Betsy Casillo</a:t>
            </a:r>
            <a:r>
              <a:rPr lang="en-US" sz="1400" dirty="0" smtClean="0"/>
              <a:t>- Submissions Coordinator,   New Sites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4648985"/>
            <a:ext cx="2111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Alecia Lind</a:t>
            </a:r>
            <a:r>
              <a:rPr lang="en-US" sz="1400" dirty="0" smtClean="0"/>
              <a:t>– Operations Specialist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971790" y="4734580"/>
            <a:ext cx="2184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Cassie Moening</a:t>
            </a:r>
            <a:r>
              <a:rPr lang="en-US" sz="1400" dirty="0" smtClean="0"/>
              <a:t>- Study Change Coordinator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51771" y="5433052"/>
            <a:ext cx="2280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Diane Barrett </a:t>
            </a:r>
            <a:r>
              <a:rPr lang="en-US" sz="1400" dirty="0" smtClean="0"/>
              <a:t>- Translations Coordinator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98658" y="5470160"/>
            <a:ext cx="2226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Mary Holtman </a:t>
            </a:r>
            <a:r>
              <a:rPr lang="en-US" sz="1400" dirty="0" smtClean="0"/>
              <a:t>- Ongoing Review Coordinator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429188" y="1033114"/>
            <a:ext cx="3638612" cy="1891779"/>
            <a:chOff x="5481987" y="1067403"/>
            <a:chExt cx="3113928" cy="1763798"/>
          </a:xfrm>
        </p:grpSpPr>
        <p:sp>
          <p:nvSpPr>
            <p:cNvPr id="29" name="TextBox 28"/>
            <p:cNvSpPr txBox="1"/>
            <p:nvPr/>
          </p:nvSpPr>
          <p:spPr>
            <a:xfrm>
              <a:off x="5565006" y="1466411"/>
              <a:ext cx="683276" cy="925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Justin Osborn</a:t>
              </a:r>
            </a:p>
            <a:p>
              <a:pPr algn="ctr"/>
              <a:r>
                <a:rPr lang="en-US" sz="1200" dirty="0" smtClean="0"/>
                <a:t>Associate Dir, </a:t>
              </a:r>
              <a:r>
                <a:rPr lang="en-US" sz="1050" dirty="0" smtClean="0"/>
                <a:t>Institutions</a:t>
              </a:r>
              <a:endParaRPr lang="en-US" sz="1050" dirty="0"/>
            </a:p>
          </p:txBody>
        </p:sp>
        <p:sp>
          <p:nvSpPr>
            <p:cNvPr id="1034" name="Oval 1033"/>
            <p:cNvSpPr/>
            <p:nvPr/>
          </p:nvSpPr>
          <p:spPr>
            <a:xfrm>
              <a:off x="5481987" y="1067403"/>
              <a:ext cx="3113928" cy="1763798"/>
            </a:xfrm>
            <a:prstGeom prst="ellipse">
              <a:avLst/>
            </a:prstGeom>
            <a:noFill/>
            <a:ln>
              <a:solidFill>
                <a:srgbClr val="385D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689" y="1012920"/>
            <a:ext cx="2854911" cy="1911973"/>
            <a:chOff x="1034561" y="1393715"/>
            <a:chExt cx="3080238" cy="1804452"/>
          </a:xfrm>
        </p:grpSpPr>
        <p:sp>
          <p:nvSpPr>
            <p:cNvPr id="52" name="Oval 51"/>
            <p:cNvSpPr/>
            <p:nvPr/>
          </p:nvSpPr>
          <p:spPr>
            <a:xfrm>
              <a:off x="1034561" y="1393715"/>
              <a:ext cx="3080238" cy="1804452"/>
            </a:xfrm>
            <a:prstGeom prst="ellipse">
              <a:avLst/>
            </a:prstGeom>
            <a:solidFill>
              <a:srgbClr val="CC4F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99820" y="1748772"/>
              <a:ext cx="2149719" cy="761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University of South Florida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152401" y="2698967"/>
            <a:ext cx="8915400" cy="37031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48000" y="1905000"/>
            <a:ext cx="2327323" cy="227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895600" y="2287834"/>
            <a:ext cx="249383" cy="33163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4994323" y="2208717"/>
            <a:ext cx="347491" cy="355181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52" y="5311446"/>
            <a:ext cx="691440" cy="56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151" y="5410200"/>
            <a:ext cx="685077" cy="58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3091086" y="3034268"/>
            <a:ext cx="2413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Heather Fitzgerald</a:t>
            </a:r>
            <a:r>
              <a:rPr lang="en-US" sz="1400" dirty="0" smtClean="0"/>
              <a:t>- Operations Manager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52270" y="4734580"/>
            <a:ext cx="2184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Tricia Henson</a:t>
            </a:r>
            <a:r>
              <a:rPr lang="en-US" sz="1400" dirty="0" smtClean="0"/>
              <a:t>– Board Liaison</a:t>
            </a:r>
            <a:r>
              <a:rPr lang="en-US" sz="1400" u="sng" dirty="0" smtClean="0"/>
              <a:t> 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89"/>
          <a:stretch/>
        </p:blipFill>
        <p:spPr>
          <a:xfrm>
            <a:off x="6324600" y="1414516"/>
            <a:ext cx="789939" cy="10238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24" y="3622277"/>
            <a:ext cx="515144" cy="72112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3771900"/>
            <a:ext cx="6286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368" y="4629150"/>
            <a:ext cx="5619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Z:\Company_Wide\Pictures\Photo_Shoot_2013\FL\LSB_054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99" y="3011511"/>
            <a:ext cx="543754" cy="76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3" y="4528244"/>
            <a:ext cx="529633" cy="69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65" y="4572000"/>
            <a:ext cx="452338" cy="71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4" t="20528" r="5645" b="22433"/>
          <a:stretch/>
        </p:blipFill>
        <p:spPr>
          <a:xfrm>
            <a:off x="7208699" y="1414516"/>
            <a:ext cx="868501" cy="1023884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8116995" y="1422737"/>
            <a:ext cx="798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Maria Stivers</a:t>
            </a:r>
          </a:p>
          <a:p>
            <a:pPr algn="ctr"/>
            <a:r>
              <a:rPr lang="en-US" sz="1200" dirty="0" smtClean="0"/>
              <a:t>Client Relations Manager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3" t="8332" r="32430" b="51348"/>
          <a:stretch/>
        </p:blipFill>
        <p:spPr>
          <a:xfrm>
            <a:off x="5006852" y="2941839"/>
            <a:ext cx="565637" cy="71576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590163" y="3099057"/>
            <a:ext cx="2630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Julie Blasingim – </a:t>
            </a:r>
          </a:p>
          <a:p>
            <a:r>
              <a:rPr lang="en-US" sz="1400" dirty="0" smtClean="0"/>
              <a:t>Director of Operations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13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245772"/>
            <a:ext cx="2667000" cy="4598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3999" cy="914400"/>
          </a:xfrm>
          <a:prstGeom prst="rect">
            <a:avLst/>
          </a:prstGeom>
          <a:solidFill>
            <a:srgbClr val="CC4F42"/>
          </a:solidFill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Schulman e-Tools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7862" y="6150199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" y="5562600"/>
            <a:ext cx="533400" cy="5038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60891" y="6150199"/>
            <a:ext cx="533400" cy="503830"/>
          </a:xfrm>
          <a:prstGeom prst="roundRect">
            <a:avLst/>
          </a:prstGeom>
          <a:solidFill>
            <a:srgbClr val="CC4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22871" y="1143000"/>
            <a:ext cx="685213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CC4F42"/>
              </a:buClr>
              <a:buFont typeface="Wingdings" pitchFamily="2" charset="2"/>
              <a:buChar char="Ø"/>
              <a:defRPr/>
            </a:pPr>
            <a:r>
              <a:rPr lang="en-US" sz="2800" dirty="0" err="1">
                <a:solidFill>
                  <a:srgbClr val="404040"/>
                </a:solidFill>
                <a:latin typeface="Tw Cen MT" pitchFamily="34" charset="0"/>
              </a:rPr>
              <a:t>eSubmission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 2.0</a:t>
            </a:r>
          </a:p>
          <a:p>
            <a:pPr marL="914400" lvl="1" indent="-457200">
              <a:spcAft>
                <a:spcPts val="600"/>
              </a:spcAft>
              <a:buClr>
                <a:srgbClr val="CC4F42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solidFill>
                  <a:srgbClr val="404040"/>
                </a:solidFill>
                <a:latin typeface="Tw Cen MT" pitchFamily="34" charset="0"/>
              </a:rPr>
              <a:t>SmartForms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 for initial study &amp; site submissions</a:t>
            </a:r>
          </a:p>
          <a:p>
            <a:pPr marL="914400" lvl="1" indent="-457200">
              <a:spcAft>
                <a:spcPts val="600"/>
              </a:spcAft>
              <a:buClr>
                <a:srgbClr val="CC4F42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Designed for collaboration (Local IRB &amp; Site)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CC4F42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Real-time </a:t>
            </a:r>
            <a:r>
              <a:rPr lang="en-US" sz="2800" dirty="0" err="1" smtClean="0">
                <a:solidFill>
                  <a:srgbClr val="404040"/>
                </a:solidFill>
                <a:latin typeface="Tw Cen MT" pitchFamily="34" charset="0"/>
              </a:rPr>
              <a:t>SiteAccess</a:t>
            </a:r>
            <a:endParaRPr lang="en-US" sz="2800" dirty="0" smtClean="0">
              <a:solidFill>
                <a:srgbClr val="404040"/>
              </a:solidFill>
              <a:latin typeface="Tw Cen MT" pitchFamily="34" charset="0"/>
            </a:endParaRPr>
          </a:p>
          <a:p>
            <a:pPr marL="914400" lvl="1" indent="-457200">
              <a:spcAft>
                <a:spcPts val="600"/>
              </a:spcAft>
              <a:buClr>
                <a:srgbClr val="CC4F42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Proprietary, easy 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to use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Clr>
                <a:srgbClr val="CC4F42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</a:rPr>
              <a:t>Customizable </a:t>
            </a:r>
            <a:r>
              <a:rPr lang="en-US" sz="2800" dirty="0">
                <a:solidFill>
                  <a:srgbClr val="404040"/>
                </a:solidFill>
                <a:latin typeface="Tw Cen MT" pitchFamily="34" charset="0"/>
              </a:rPr>
              <a:t>alerts &amp; powerful reporting capabilities</a:t>
            </a:r>
          </a:p>
          <a:p>
            <a:pPr marL="342900" indent="-342900">
              <a:spcAft>
                <a:spcPts val="600"/>
              </a:spcAft>
              <a:buClr>
                <a:srgbClr val="CC4F42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404040"/>
                </a:solidFill>
                <a:latin typeface="Tw Cen MT" pitchFamily="34" charset="0"/>
                <a:hlinkClick r:id="rId4"/>
              </a:rPr>
              <a:t>Demo Overview</a:t>
            </a:r>
            <a:endParaRPr lang="en-US" sz="2800" dirty="0">
              <a:solidFill>
                <a:srgbClr val="404040"/>
              </a:solidFill>
              <a:latin typeface="Tw Cen MT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46021</TotalTime>
  <Words>355</Words>
  <Application>Microsoft Office PowerPoint</Application>
  <PresentationFormat>On-screen Show (4:3)</PresentationFormat>
  <Paragraphs>96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Courier New</vt:lpstr>
      <vt:lpstr>Tw Cen MT</vt:lpstr>
      <vt:lpstr>Wingdings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Schulman Overview</vt:lpstr>
      <vt:lpstr>Schulman Review Experience by Therapeutic Area 2012 - 2014 </vt:lpstr>
      <vt:lpstr>PowerPoint Presentation</vt:lpstr>
      <vt:lpstr>Schulman Services – Turn Around Times</vt:lpstr>
      <vt:lpstr>Schulman Services – Point of Contact</vt:lpstr>
      <vt:lpstr>PowerPoint Presentation</vt:lpstr>
      <vt:lpstr>PowerPoint Presentation</vt:lpstr>
    </vt:vector>
  </TitlesOfParts>
  <Company>Schulman Associates IRB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Vohland</dc:creator>
  <cp:lastModifiedBy>Bette Bayne</cp:lastModifiedBy>
  <cp:revision>490</cp:revision>
  <dcterms:created xsi:type="dcterms:W3CDTF">2012-06-06T14:35:27Z</dcterms:created>
  <dcterms:modified xsi:type="dcterms:W3CDTF">2015-02-16T15:31:06Z</dcterms:modified>
</cp:coreProperties>
</file>