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76"/>
  </p:notesMasterIdLst>
  <p:handoutMasterIdLst>
    <p:handoutMasterId r:id="rId77"/>
  </p:handoutMasterIdLst>
  <p:sldIdLst>
    <p:sldId id="256" r:id="rId2"/>
    <p:sldId id="316" r:id="rId3"/>
    <p:sldId id="317" r:id="rId4"/>
    <p:sldId id="290" r:id="rId5"/>
    <p:sldId id="299" r:id="rId6"/>
    <p:sldId id="300" r:id="rId7"/>
    <p:sldId id="278" r:id="rId8"/>
    <p:sldId id="412" r:id="rId9"/>
    <p:sldId id="413" r:id="rId10"/>
    <p:sldId id="414" r:id="rId11"/>
    <p:sldId id="296" r:id="rId12"/>
    <p:sldId id="297" r:id="rId13"/>
    <p:sldId id="272" r:id="rId14"/>
    <p:sldId id="260" r:id="rId15"/>
    <p:sldId id="281" r:id="rId16"/>
    <p:sldId id="293" r:id="rId17"/>
    <p:sldId id="275" r:id="rId18"/>
    <p:sldId id="354" r:id="rId19"/>
    <p:sldId id="355" r:id="rId20"/>
    <p:sldId id="292" r:id="rId21"/>
    <p:sldId id="262" r:id="rId22"/>
    <p:sldId id="283" r:id="rId23"/>
    <p:sldId id="356" r:id="rId24"/>
    <p:sldId id="265" r:id="rId25"/>
    <p:sldId id="282" r:id="rId26"/>
    <p:sldId id="298" r:id="rId27"/>
    <p:sldId id="309" r:id="rId28"/>
    <p:sldId id="312" r:id="rId29"/>
    <p:sldId id="264" r:id="rId30"/>
    <p:sldId id="266" r:id="rId31"/>
    <p:sldId id="294" r:id="rId32"/>
    <p:sldId id="285" r:id="rId33"/>
    <p:sldId id="268" r:id="rId34"/>
    <p:sldId id="269" r:id="rId35"/>
    <p:sldId id="388" r:id="rId36"/>
    <p:sldId id="389" r:id="rId37"/>
    <p:sldId id="390" r:id="rId38"/>
    <p:sldId id="391" r:id="rId39"/>
    <p:sldId id="392" r:id="rId40"/>
    <p:sldId id="393" r:id="rId41"/>
    <p:sldId id="376" r:id="rId42"/>
    <p:sldId id="377" r:id="rId43"/>
    <p:sldId id="378" r:id="rId44"/>
    <p:sldId id="379" r:id="rId45"/>
    <p:sldId id="380" r:id="rId46"/>
    <p:sldId id="381" r:id="rId47"/>
    <p:sldId id="382" r:id="rId48"/>
    <p:sldId id="383" r:id="rId49"/>
    <p:sldId id="395" r:id="rId50"/>
    <p:sldId id="394" r:id="rId51"/>
    <p:sldId id="399" r:id="rId52"/>
    <p:sldId id="396" r:id="rId53"/>
    <p:sldId id="398" r:id="rId54"/>
    <p:sldId id="410" r:id="rId55"/>
    <p:sldId id="411" r:id="rId56"/>
    <p:sldId id="387" r:id="rId57"/>
    <p:sldId id="335" r:id="rId58"/>
    <p:sldId id="325" r:id="rId59"/>
    <p:sldId id="333" r:id="rId60"/>
    <p:sldId id="327" r:id="rId61"/>
    <p:sldId id="334" r:id="rId62"/>
    <p:sldId id="328" r:id="rId63"/>
    <p:sldId id="324" r:id="rId64"/>
    <p:sldId id="329" r:id="rId65"/>
    <p:sldId id="330" r:id="rId66"/>
    <p:sldId id="404" r:id="rId67"/>
    <p:sldId id="405" r:id="rId68"/>
    <p:sldId id="331" r:id="rId69"/>
    <p:sldId id="340" r:id="rId70"/>
    <p:sldId id="341" r:id="rId71"/>
    <p:sldId id="406" r:id="rId72"/>
    <p:sldId id="342" r:id="rId73"/>
    <p:sldId id="343" r:id="rId74"/>
    <p:sldId id="375" r:id="rId75"/>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94" autoAdjust="0"/>
    <p:restoredTop sz="94713" autoAdjust="0"/>
  </p:normalViewPr>
  <p:slideViewPr>
    <p:cSldViewPr>
      <p:cViewPr varScale="1">
        <p:scale>
          <a:sx n="66" d="100"/>
          <a:sy n="66" d="100"/>
        </p:scale>
        <p:origin x="-370" y="-82"/>
      </p:cViewPr>
      <p:guideLst>
        <p:guide orient="horz" pos="2160"/>
        <p:guide pos="2880"/>
      </p:guideLst>
    </p:cSldViewPr>
  </p:slideViewPr>
  <p:outlineViewPr>
    <p:cViewPr>
      <p:scale>
        <a:sx n="33" d="100"/>
        <a:sy n="33" d="100"/>
      </p:scale>
      <p:origin x="0" y="7902"/>
    </p:cViewPr>
  </p:outlineViewPr>
  <p:notesTextViewPr>
    <p:cViewPr>
      <p:scale>
        <a:sx n="100" d="100"/>
        <a:sy n="100" d="100"/>
      </p:scale>
      <p:origin x="0" y="0"/>
    </p:cViewPr>
  </p:notesTextViewPr>
  <p:sorterViewPr>
    <p:cViewPr>
      <p:scale>
        <a:sx n="100" d="100"/>
        <a:sy n="100" d="100"/>
      </p:scale>
      <p:origin x="0" y="9012"/>
    </p:cViewPr>
  </p:sorterViewPr>
  <p:notesViewPr>
    <p:cSldViewPr>
      <p:cViewPr varScale="1">
        <p:scale>
          <a:sx n="55" d="100"/>
          <a:sy n="55" d="100"/>
        </p:scale>
        <p:origin x="-1854" y="-102"/>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0" tIns="46585" rIns="93170" bIns="46585" numCol="1" anchor="t" anchorCtr="0" compatLnSpc="1">
            <a:prstTxWarp prst="textNoShape">
              <a:avLst/>
            </a:prstTxWarp>
          </a:bodyPr>
          <a:lstStyle>
            <a:lvl1pPr defTabSz="931863" eaLnBrk="1" hangingPunct="1">
              <a:defRPr sz="1200">
                <a:latin typeface="Arial" charset="0"/>
              </a:defRPr>
            </a:lvl1pPr>
          </a:lstStyle>
          <a:p>
            <a:endParaRPr lang="en-US"/>
          </a:p>
        </p:txBody>
      </p:sp>
      <p:sp>
        <p:nvSpPr>
          <p:cNvPr id="45059"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0" tIns="46585" rIns="93170" bIns="46585" numCol="1" anchor="t" anchorCtr="0" compatLnSpc="1">
            <a:prstTxWarp prst="textNoShape">
              <a:avLst/>
            </a:prstTxWarp>
          </a:bodyPr>
          <a:lstStyle>
            <a:lvl1pPr algn="r" defTabSz="931863" eaLnBrk="1" hangingPunct="1">
              <a:defRPr sz="1200">
                <a:latin typeface="Arial" charset="0"/>
              </a:defRPr>
            </a:lvl1pPr>
          </a:lstStyle>
          <a:p>
            <a:endParaRPr lang="en-US"/>
          </a:p>
        </p:txBody>
      </p:sp>
      <p:sp>
        <p:nvSpPr>
          <p:cNvPr id="45060"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0" tIns="46585" rIns="93170" bIns="46585" numCol="1" anchor="b" anchorCtr="0" compatLnSpc="1">
            <a:prstTxWarp prst="textNoShape">
              <a:avLst/>
            </a:prstTxWarp>
          </a:bodyPr>
          <a:lstStyle>
            <a:lvl1pPr defTabSz="931863" eaLnBrk="1" hangingPunct="1">
              <a:defRPr sz="1200">
                <a:latin typeface="Arial" charset="0"/>
              </a:defRPr>
            </a:lvl1pPr>
          </a:lstStyle>
          <a:p>
            <a:endParaRPr lang="en-US"/>
          </a:p>
        </p:txBody>
      </p:sp>
      <p:sp>
        <p:nvSpPr>
          <p:cNvPr id="45061"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0" tIns="46585" rIns="93170" bIns="46585" numCol="1" anchor="b" anchorCtr="0" compatLnSpc="1">
            <a:prstTxWarp prst="textNoShape">
              <a:avLst/>
            </a:prstTxWarp>
          </a:bodyPr>
          <a:lstStyle>
            <a:lvl1pPr algn="r" defTabSz="931863" eaLnBrk="1" hangingPunct="1">
              <a:defRPr sz="1200">
                <a:latin typeface="Arial" charset="0"/>
              </a:defRPr>
            </a:lvl1pPr>
          </a:lstStyle>
          <a:p>
            <a:fld id="{DAB44836-5CD5-4DEF-9C57-3F27D657AEE1}" type="slidenum">
              <a:rPr lang="en-US"/>
              <a:pPr/>
              <a:t>‹#›</a:t>
            </a:fld>
            <a:endParaRPr lang="en-US"/>
          </a:p>
        </p:txBody>
      </p:sp>
    </p:spTree>
    <p:extLst>
      <p:ext uri="{BB962C8B-B14F-4D97-AF65-F5344CB8AC3E}">
        <p14:creationId xmlns:p14="http://schemas.microsoft.com/office/powerpoint/2010/main" val="13169269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33" tIns="45717" rIns="91433" bIns="45717" numCol="1" anchor="t" anchorCtr="0" compatLnSpc="1">
            <a:prstTxWarp prst="textNoShape">
              <a:avLst/>
            </a:prstTxWarp>
          </a:bodyPr>
          <a:lstStyle>
            <a:lvl1pPr defTabSz="912813" eaLnBrk="1" hangingPunct="1">
              <a:defRPr sz="1200">
                <a:latin typeface="Arial" charset="0"/>
              </a:defRPr>
            </a:lvl1pPr>
          </a:lstStyle>
          <a:p>
            <a:endParaRPr lang="en-US"/>
          </a:p>
        </p:txBody>
      </p:sp>
      <p:sp>
        <p:nvSpPr>
          <p:cNvPr id="50179"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1433" tIns="45717" rIns="91433" bIns="45717" numCol="1" anchor="t" anchorCtr="0" compatLnSpc="1">
            <a:prstTxWarp prst="textNoShape">
              <a:avLst/>
            </a:prstTxWarp>
          </a:bodyPr>
          <a:lstStyle>
            <a:lvl1pPr algn="r" defTabSz="912813" eaLnBrk="1" hangingPunct="1">
              <a:defRPr sz="1200">
                <a:latin typeface="Arial" charset="0"/>
              </a:defRPr>
            </a:lvl1pPr>
          </a:lstStyle>
          <a:p>
            <a:endParaRPr lang="en-US"/>
          </a:p>
        </p:txBody>
      </p:sp>
      <p:sp>
        <p:nvSpPr>
          <p:cNvPr id="5018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50181"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1433" tIns="45717" rIns="91433" bIns="45717"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0182"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1433" tIns="45717" rIns="91433" bIns="45717" numCol="1" anchor="b" anchorCtr="0" compatLnSpc="1">
            <a:prstTxWarp prst="textNoShape">
              <a:avLst/>
            </a:prstTxWarp>
          </a:bodyPr>
          <a:lstStyle>
            <a:lvl1pPr defTabSz="912813" eaLnBrk="1" hangingPunct="1">
              <a:defRPr sz="1200">
                <a:latin typeface="Arial" charset="0"/>
              </a:defRPr>
            </a:lvl1pPr>
          </a:lstStyle>
          <a:p>
            <a:endParaRPr lang="en-US"/>
          </a:p>
        </p:txBody>
      </p:sp>
      <p:sp>
        <p:nvSpPr>
          <p:cNvPr id="50183"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433" tIns="45717" rIns="91433" bIns="45717" numCol="1" anchor="b" anchorCtr="0" compatLnSpc="1">
            <a:prstTxWarp prst="textNoShape">
              <a:avLst/>
            </a:prstTxWarp>
          </a:bodyPr>
          <a:lstStyle>
            <a:lvl1pPr algn="r" defTabSz="912813" eaLnBrk="1" hangingPunct="1">
              <a:defRPr sz="1200">
                <a:latin typeface="Arial" charset="0"/>
              </a:defRPr>
            </a:lvl1pPr>
          </a:lstStyle>
          <a:p>
            <a:fld id="{E9074A90-A8F4-46D5-A96B-AF05C6D080CD}" type="slidenum">
              <a:rPr lang="en-US"/>
              <a:pPr/>
              <a:t>‹#›</a:t>
            </a:fld>
            <a:endParaRPr lang="en-US"/>
          </a:p>
        </p:txBody>
      </p:sp>
    </p:spTree>
    <p:extLst>
      <p:ext uri="{BB962C8B-B14F-4D97-AF65-F5344CB8AC3E}">
        <p14:creationId xmlns:p14="http://schemas.microsoft.com/office/powerpoint/2010/main" val="209396253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9074A90-A8F4-46D5-A96B-AF05C6D080CD}"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45A30C-FA29-4D3A-B3F5-760C6328A22A}" type="slidenum">
              <a:rPr lang="en-US"/>
              <a:pPr/>
              <a:t>13</a:t>
            </a:fld>
            <a:endParaRPr lang="en-US"/>
          </a:p>
        </p:txBody>
      </p:sp>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p:txBody>
          <a:bodyPr/>
          <a:lstStyle/>
          <a:p>
            <a:r>
              <a:rPr lang="en-US" dirty="0" smtClean="0"/>
              <a:t>ONLY view PHI necessary</a:t>
            </a:r>
            <a:r>
              <a:rPr lang="en-US" baseline="0" dirty="0" smtClean="0"/>
              <a:t> to perform your job duties!!</a:t>
            </a:r>
          </a:p>
          <a:p>
            <a:endParaRPr lang="en-US" baseline="0" dirty="0" smtClean="0"/>
          </a:p>
          <a:p>
            <a:r>
              <a:rPr lang="en-US" baseline="0" dirty="0" smtClean="0"/>
              <a:t>Role based access.</a:t>
            </a:r>
          </a:p>
          <a:p>
            <a:endParaRPr lang="en-US" baseline="0" dirty="0" smtClean="0"/>
          </a:p>
          <a:p>
            <a:r>
              <a:rPr lang="en-US" baseline="0" dirty="0" smtClean="0"/>
              <a:t>Laboratory, radiology techs, dietary personnel do not need to see the entire medical record to do their job.</a:t>
            </a:r>
          </a:p>
          <a:p>
            <a:endParaRPr lang="en-US" baseline="0" dirty="0" smtClean="0"/>
          </a:p>
          <a:p>
            <a:r>
              <a:rPr lang="en-US" baseline="0" dirty="0" smtClean="0"/>
              <a:t>Example</a:t>
            </a:r>
          </a:p>
          <a:p>
            <a:r>
              <a:rPr lang="en-US" baseline="0" dirty="0" smtClean="0"/>
              <a:t>Fax coversheet provided too much information.  NO PHI on fax coversheet.</a:t>
            </a:r>
          </a:p>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CB3420-A52E-41FC-8277-93B552F4246F}" type="slidenum">
              <a:rPr lang="en-US"/>
              <a:pPr/>
              <a:t>14</a:t>
            </a:fld>
            <a:endParaRPr lang="en-US"/>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p:txBody>
          <a:bodyPr/>
          <a:lstStyle/>
          <a:p>
            <a:r>
              <a:rPr lang="en-US" dirty="0" smtClean="0"/>
              <a:t>Example</a:t>
            </a:r>
          </a:p>
          <a:p>
            <a:r>
              <a:rPr lang="en-US" dirty="0" smtClean="0"/>
              <a:t>We have had incidences</a:t>
            </a:r>
            <a:r>
              <a:rPr lang="en-US" baseline="0" dirty="0" smtClean="0"/>
              <a:t> employees accessing family member’s PHI, boy/girl friends PHI.</a:t>
            </a:r>
          </a:p>
          <a:p>
            <a:endParaRPr lang="en-US" baseline="0" dirty="0" smtClean="0"/>
          </a:p>
          <a:p>
            <a:r>
              <a:rPr lang="en-US" baseline="0" dirty="0" smtClean="0"/>
              <a:t>Do not access your own record.  Go to HIM release of information.</a:t>
            </a:r>
          </a:p>
          <a:p>
            <a:endParaRPr lang="en-US" baseline="0" dirty="0" smtClean="0"/>
          </a:p>
          <a:p>
            <a:r>
              <a:rPr lang="en-US" baseline="0" dirty="0" smtClean="0"/>
              <a:t>Currently there is no policy but it is strongly discouraged.  No policy as yet due to differing point of views.  Arguments against include some employees could enter or alter information in their MR.  Its not fair because not every employee has access.  </a:t>
            </a:r>
          </a:p>
          <a:p>
            <a:endParaRPr lang="en-US" baseline="0" dirty="0" smtClean="0"/>
          </a:p>
          <a:p>
            <a:r>
              <a:rPr lang="en-US" baseline="0" dirty="0" smtClean="0"/>
              <a:t>Future plans for EPIC </a:t>
            </a:r>
            <a:r>
              <a:rPr lang="en-US" baseline="0" dirty="0" err="1" smtClean="0"/>
              <a:t>Mychart</a:t>
            </a:r>
            <a:r>
              <a:rPr lang="en-US" baseline="0" dirty="0" smtClean="0"/>
              <a:t> – access to portions of your medical record via a portal.  You will have a user name and password.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D2F5D8-1C87-493F-BD6E-E6FF0DF194DC}" type="slidenum">
              <a:rPr lang="en-US"/>
              <a:pPr/>
              <a:t>15</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r>
              <a:rPr lang="en-US" dirty="0" smtClean="0"/>
              <a:t>Very difficult</a:t>
            </a:r>
            <a:r>
              <a:rPr lang="en-US" baseline="0" dirty="0" smtClean="0"/>
              <a:t> but necessary.</a:t>
            </a:r>
          </a:p>
          <a:p>
            <a:endParaRPr lang="en-US" baseline="0" dirty="0" smtClean="0"/>
          </a:p>
          <a:p>
            <a:r>
              <a:rPr lang="en-US" baseline="0" dirty="0" smtClean="0"/>
              <a:t>Example</a:t>
            </a:r>
          </a:p>
          <a:p>
            <a:r>
              <a:rPr lang="en-US" baseline="0" dirty="0" smtClean="0"/>
              <a:t>Resident upon entering patient’s room, with family presents, discussed the patient’s HIV status.  The patient had not disclosed this to his family at that time.</a:t>
            </a:r>
          </a:p>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376697-6F5F-4736-BC55-CC872565EED3}" type="slidenum">
              <a:rPr lang="en-US"/>
              <a:pPr/>
              <a:t>16</a:t>
            </a:fld>
            <a:endParaRPr lang="en-US"/>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r>
              <a:rPr lang="en-US" dirty="0" smtClean="0"/>
              <a:t>Do not leave</a:t>
            </a:r>
            <a:r>
              <a:rPr lang="en-US" baseline="0" dirty="0" smtClean="0"/>
              <a:t> any papers with PHI in conference rooms, on fax machines, copiers, printers, etc.  </a:t>
            </a:r>
          </a:p>
          <a:p>
            <a:endParaRPr lang="en-US" baseline="0" dirty="0" smtClean="0"/>
          </a:p>
          <a:p>
            <a:r>
              <a:rPr lang="en-US" baseline="0" dirty="0" smtClean="0"/>
              <a:t>Dispose  of PHI in CONFIDENTIAL TRASH BINS.</a:t>
            </a:r>
          </a:p>
          <a:p>
            <a:r>
              <a:rPr lang="en-US" baseline="0" dirty="0" smtClean="0"/>
              <a:t>Example</a:t>
            </a:r>
          </a:p>
          <a:p>
            <a:r>
              <a:rPr lang="en-US" baseline="0" dirty="0" smtClean="0"/>
              <a:t>Office did not have the “official” confidential bin.  They were using a blue “recycle” bin for shred items and thought it was ok as long as they emptied it into the confidential bin at the end of the day.  Consequently, Environment emptied the bin – noticed and reported PHI in a recycle bin.  This office now has a </a:t>
            </a:r>
            <a:r>
              <a:rPr lang="en-US" baseline="0" dirty="0" err="1" smtClean="0"/>
              <a:t>confid</a:t>
            </a:r>
            <a:r>
              <a:rPr lang="en-US" baseline="0" dirty="0" smtClean="0"/>
              <a:t>. Bin.   </a:t>
            </a:r>
          </a:p>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D7B186-8CC8-4348-9CA0-DEC0D7620EE3}" type="slidenum">
              <a:rPr lang="en-US"/>
              <a:pPr/>
              <a:t>17</a:t>
            </a:fld>
            <a:endParaRPr 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1C5A55-357A-4CAD-98C2-759FF89B1AE6}" type="slidenum">
              <a:rPr lang="en-US"/>
              <a:pPr/>
              <a:t>18</a:t>
            </a:fld>
            <a:endParaRPr lang="en-US"/>
          </a:p>
        </p:txBody>
      </p:sp>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p:txBody>
          <a:bodyPr/>
          <a:lstStyle/>
          <a:p>
            <a:r>
              <a:rPr lang="en-US" dirty="0" smtClean="0"/>
              <a:t>A breach involving</a:t>
            </a:r>
            <a:r>
              <a:rPr lang="en-US" baseline="0" dirty="0" smtClean="0"/>
              <a:t> more than 500 patients results in notification to Media, notifying all  patients involved and posting to the hospital’s web site. </a:t>
            </a:r>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6A9D8C-F8FD-4B29-AE69-A47892A51AE3}" type="slidenum">
              <a:rPr lang="en-US"/>
              <a:pPr/>
              <a:t>19</a:t>
            </a:fld>
            <a:endParaRPr lang="en-US"/>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r>
              <a:rPr lang="en-US" dirty="0" smtClean="0"/>
              <a:t>We have</a:t>
            </a:r>
            <a:r>
              <a:rPr lang="en-US" baseline="0" dirty="0" smtClean="0"/>
              <a:t> had more than one occasion where an employee did not log off.  This was verified as the log on was active for almost 24 hours.  LOG OFF!!!  </a:t>
            </a:r>
          </a:p>
          <a:p>
            <a:endParaRPr lang="en-US" baseline="0" dirty="0" smtClean="0"/>
          </a:p>
          <a:p>
            <a:r>
              <a:rPr lang="en-US" baseline="0" dirty="0" smtClean="0"/>
              <a:t>In EPIC anyone entering information into EPIC is electronically “signed” as the person that is logged on.  </a:t>
            </a:r>
          </a:p>
          <a:p>
            <a:endParaRPr lang="en-US" baseline="0" dirty="0" smtClean="0"/>
          </a:p>
          <a:p>
            <a:r>
              <a:rPr lang="en-US" baseline="0" dirty="0" smtClean="0"/>
              <a:t>Do not access patient’s information that is not in your care!!  Even for a physician, physicians have their own </a:t>
            </a:r>
            <a:r>
              <a:rPr lang="en-US" baseline="0" dirty="0" err="1" smtClean="0"/>
              <a:t>usr</a:t>
            </a:r>
            <a:r>
              <a:rPr lang="en-US" baseline="0" dirty="0" smtClean="0"/>
              <a:t> name and password.  If this happens please contact the Chief Medical Officer – Dr. Sally Houston.</a:t>
            </a:r>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75043F-AF18-49AE-9242-933A09F61000}" type="slidenum">
              <a:rPr lang="en-US"/>
              <a:pPr/>
              <a:t>20</a:t>
            </a:fld>
            <a:endParaRPr lang="en-US"/>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r>
              <a:rPr lang="en-US" dirty="0" smtClean="0"/>
              <a:t>When printing information</a:t>
            </a:r>
            <a:r>
              <a:rPr lang="en-US" baseline="0" dirty="0" smtClean="0"/>
              <a:t> – for example for patient discharge or discharge to SNF, be sure to check that each page is ONLY for the patient you are working with and does not include any other documents that may have been printed by someone else on the unit for another patient.  </a:t>
            </a:r>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220025-B991-4A4F-A787-8AD8B05A04AE}" type="slidenum">
              <a:rPr lang="en-US"/>
              <a:pPr/>
              <a:t>21</a:t>
            </a:fld>
            <a:endParaRPr lang="en-US"/>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r>
              <a:rPr lang="en-US" dirty="0" smtClean="0"/>
              <a:t>NO PHOTOS WITH CELL PHONES!!!!!!!</a:t>
            </a:r>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7B7B0C1-109B-4BE4-88F2-55AA642F9E21}" type="slidenum">
              <a:rPr lang="en-US"/>
              <a:pPr/>
              <a:t>22</a:t>
            </a:fld>
            <a:endParaRPr lang="en-US"/>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9074A90-A8F4-46D5-A96B-AF05C6D080CD}"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AE34F9-D75A-454B-9C97-7045FBA5FF04}" type="slidenum">
              <a:rPr lang="en-US"/>
              <a:pPr/>
              <a:t>23</a:t>
            </a:fld>
            <a:endParaRPr lang="en-US"/>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r>
              <a:rPr lang="en-US" dirty="0" smtClean="0"/>
              <a:t>Access logs are</a:t>
            </a:r>
            <a:r>
              <a:rPr lang="en-US" baseline="0" dirty="0" smtClean="0"/>
              <a:t> pulled at a patient’s request and periodic random audits.</a:t>
            </a:r>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2D2B92-D915-4A53-81D3-7157E82B5F61}" type="slidenum">
              <a:rPr lang="en-US"/>
              <a:pPr/>
              <a:t>24</a:t>
            </a:fld>
            <a:endParaRPr lang="en-US"/>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038DFA-57A1-451C-B71A-62A3BCE16399}" type="slidenum">
              <a:rPr lang="en-US"/>
              <a:pPr/>
              <a:t>25</a:t>
            </a:fld>
            <a:endParaRPr lang="en-US"/>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A4550B-799A-4964-B7CF-E345E81D6A66}" type="slidenum">
              <a:rPr lang="en-US"/>
              <a:pPr/>
              <a:t>26</a:t>
            </a:fld>
            <a:endParaRPr 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9074A90-A8F4-46D5-A96B-AF05C6D080CD}" type="slidenum">
              <a:rPr lang="en-US" smtClean="0"/>
              <a:pPr/>
              <a:t>27</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9074A90-A8F4-46D5-A96B-AF05C6D080CD}" type="slidenum">
              <a:rPr lang="en-US" smtClean="0"/>
              <a:pPr/>
              <a:t>28</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9368C3-243F-42A4-9ED7-2DE1BBDE3A7E}" type="slidenum">
              <a:rPr lang="en-US"/>
              <a:pPr/>
              <a:t>29</a:t>
            </a:fld>
            <a:endParaRPr lang="en-US"/>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074A90-A8F4-46D5-A96B-AF05C6D080CD}"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must protect</a:t>
            </a:r>
            <a:r>
              <a:rPr lang="en-US" baseline="0" dirty="0" smtClean="0"/>
              <a:t> the privacy of our patient’s medical records.  </a:t>
            </a:r>
          </a:p>
          <a:p>
            <a:endParaRPr lang="en-US" baseline="0" dirty="0" smtClean="0"/>
          </a:p>
          <a:p>
            <a:r>
              <a:rPr lang="en-US" baseline="0" dirty="0" smtClean="0"/>
              <a:t>Inappropriate access, use or disclosure of a patient’s PHI can result in personal, civil and or criminal penalties.</a:t>
            </a:r>
            <a:endParaRPr lang="en-US" dirty="0"/>
          </a:p>
        </p:txBody>
      </p:sp>
      <p:sp>
        <p:nvSpPr>
          <p:cNvPr id="4" name="Slide Number Placeholder 3"/>
          <p:cNvSpPr>
            <a:spLocks noGrp="1"/>
          </p:cNvSpPr>
          <p:nvPr>
            <p:ph type="sldNum" sz="quarter" idx="10"/>
          </p:nvPr>
        </p:nvSpPr>
        <p:spPr/>
        <p:txBody>
          <a:bodyPr/>
          <a:lstStyle/>
          <a:p>
            <a:fld id="{E9074A90-A8F4-46D5-A96B-AF05C6D080CD}"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9074A90-A8F4-46D5-A96B-AF05C6D080CD}"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E02066-6504-4CA8-B88A-D3EB19E462A9}" type="slidenum">
              <a:rPr lang="en-US"/>
              <a:pPr/>
              <a:t>6</a:t>
            </a:fld>
            <a:endParaRPr lang="en-US"/>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BA2AE7-1EA6-4EBA-9DB8-C3984D2FD715}" type="slidenum">
              <a:rPr lang="en-US"/>
              <a:pPr/>
              <a:t>7</a:t>
            </a:fld>
            <a:endParaRPr lang="en-US"/>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r>
              <a:rPr lang="en-US" dirty="0" smtClean="0"/>
              <a:t>Patients can opt-out of being included in the hospital directory.  </a:t>
            </a:r>
          </a:p>
          <a:p>
            <a:endParaRPr lang="en-US" dirty="0" smtClean="0"/>
          </a:p>
          <a:p>
            <a:r>
              <a:rPr lang="en-US" dirty="0" smtClean="0"/>
              <a:t>Patients can also choose to be a “no information” or confidential</a:t>
            </a:r>
            <a:r>
              <a:rPr lang="en-US" baseline="0" dirty="0" smtClean="0"/>
              <a:t>, which means no information will be shared with anyone contacting the hospital unless they can provide the code word.</a:t>
            </a:r>
          </a:p>
          <a:p>
            <a:endParaRPr lang="en-US" baseline="0" dirty="0" smtClean="0"/>
          </a:p>
          <a:p>
            <a:r>
              <a:rPr lang="en-US" baseline="0" dirty="0" smtClean="0"/>
              <a:t>Example –</a:t>
            </a:r>
          </a:p>
          <a:p>
            <a:r>
              <a:rPr lang="en-US" baseline="0" dirty="0" smtClean="0"/>
              <a:t>Patient requested to be confidential.   Patient complained that a phone call was forwarded to their room.  The patient was a TGH employee.  A co-worker “looked” up the patient and called the room directly.  This is a violation.  Only “look up” or access patients you are involved in treatment, payment or operations of the hospital for. </a:t>
            </a:r>
          </a:p>
          <a:p>
            <a:endParaRPr lang="en-US" dirty="0"/>
          </a:p>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DC1749-8191-46E8-AA26-6FDFE8361143}" type="slidenum">
              <a:rPr lang="en-US"/>
              <a:pPr/>
              <a:t>11</a:t>
            </a:fld>
            <a:endParaRPr lang="en-US"/>
          </a:p>
        </p:txBody>
      </p:sp>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p:txBody>
          <a:bodyPr/>
          <a:lstStyle/>
          <a:p>
            <a:r>
              <a:rPr lang="en-US" dirty="0" smtClean="0"/>
              <a:t>Everyone that accessed the</a:t>
            </a:r>
            <a:r>
              <a:rPr lang="en-US" baseline="0" dirty="0" smtClean="0"/>
              <a:t> Medical Record outside of TPO (treatment, payment or operations of the hospital).</a:t>
            </a:r>
          </a:p>
          <a:p>
            <a:endParaRPr lang="en-US" baseline="0" dirty="0" smtClean="0"/>
          </a:p>
          <a:p>
            <a:r>
              <a:rPr lang="en-US" baseline="0" dirty="0" smtClean="0"/>
              <a:t>There is a proposed new rule that changes the time to 3 years.  But, if requested the patient may receive a list of EVERYONE that access their medical record.  Many comments have been issued regarding this provision of the proposed rule.  Comments included healthcare workers safety.  IE Emergency room or psych workers.</a:t>
            </a:r>
          </a:p>
          <a:p>
            <a:endParaRPr lang="en-US" baseline="0" dirty="0" smtClean="0"/>
          </a:p>
          <a:p>
            <a:r>
              <a:rPr lang="en-US" baseline="0" dirty="0" smtClean="0"/>
              <a:t>Example-</a:t>
            </a:r>
          </a:p>
          <a:p>
            <a:r>
              <a:rPr lang="en-US" baseline="0" dirty="0" smtClean="0"/>
              <a:t>Patient is in the hospital and their spouse – a physician accessed the medical record.  The physician was not involved with the treatment of the spouse but reviewed the medical record.  Subsequently there was divorce proceedings.  The spouse requested an accounting of disclosure.  The husband had accessed the spouse’s PHI, which was a violation.</a:t>
            </a:r>
          </a:p>
          <a:p>
            <a:endParaRPr lang="en-US" baseline="0" dirty="0" smtClean="0"/>
          </a:p>
          <a:p>
            <a:r>
              <a:rPr lang="en-US" baseline="0" dirty="0" smtClean="0"/>
              <a:t>Example –</a:t>
            </a:r>
          </a:p>
          <a:p>
            <a:r>
              <a:rPr lang="en-US" baseline="0" dirty="0" smtClean="0"/>
              <a:t>A TGH employee accessed her adult daughter’s medical record without her permission.  This is a HIPAA violation.  </a:t>
            </a:r>
          </a:p>
          <a:p>
            <a:endParaRPr lang="en-US" baseline="0" dirty="0" smtClean="0"/>
          </a:p>
          <a:p>
            <a:r>
              <a:rPr lang="en-US" baseline="0" dirty="0" smtClean="0"/>
              <a:t>CCA receives complaints from not just the patients, but physicians, and employees.</a:t>
            </a:r>
          </a:p>
          <a:p>
            <a:endParaRPr lang="en-US" baseline="0"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77B526-C301-4CD3-BB44-2B1A839B6943}" type="slidenum">
              <a:rPr lang="en-US"/>
              <a:pPr/>
              <a:t>12</a:t>
            </a:fld>
            <a:endParaRPr lang="en-US"/>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p:txBody>
          <a:bodyPr/>
          <a:lstStyle/>
          <a:p>
            <a:r>
              <a:rPr lang="en-US" dirty="0" smtClean="0"/>
              <a:t>Incidental disclosures are just that.  Disclosures that</a:t>
            </a:r>
            <a:r>
              <a:rPr lang="en-US" baseline="0" dirty="0" smtClean="0"/>
              <a:t> occur in the daily caring of patients.  However, TGH must have reasonable safeguards in place and appropriate training, policies and procedures.</a:t>
            </a:r>
          </a:p>
          <a:p>
            <a:endParaRPr lang="en-US" baseline="0" dirty="0" smtClean="0"/>
          </a:p>
          <a:p>
            <a:r>
              <a:rPr lang="en-US" baseline="0" dirty="0" smtClean="0"/>
              <a:t>If visitors are in the room, ask the patient’s </a:t>
            </a:r>
            <a:r>
              <a:rPr lang="en-US" baseline="0" dirty="0" err="1" smtClean="0"/>
              <a:t>premission</a:t>
            </a:r>
            <a:r>
              <a:rPr lang="en-US" baseline="0" dirty="0" smtClean="0"/>
              <a:t> before discussing PHI, or if pt is in a semi-private room.  This does make it more difficult is both patients are bed rest only.  Speak in a quiet voice.</a:t>
            </a:r>
          </a:p>
          <a:p>
            <a:endParaRPr lang="en-US" baseline="0" dirty="0" smtClean="0"/>
          </a:p>
          <a:p>
            <a:r>
              <a:rPr lang="en-US" baseline="0" dirty="0" smtClean="0"/>
              <a:t>Example-</a:t>
            </a:r>
          </a:p>
          <a:p>
            <a:pPr marL="228600" indent="-228600">
              <a:buAutoNum type="arabicPeriod"/>
            </a:pPr>
            <a:r>
              <a:rPr lang="en-US" baseline="0" dirty="0" smtClean="0"/>
              <a:t>PHI </a:t>
            </a:r>
            <a:r>
              <a:rPr lang="en-US" baseline="0" dirty="0" err="1" smtClean="0"/>
              <a:t>disucced</a:t>
            </a:r>
            <a:r>
              <a:rPr lang="en-US" baseline="0" dirty="0" smtClean="0"/>
              <a:t> in hallway outside patient’s room.  The family was not aware of the treatment plan.  </a:t>
            </a:r>
          </a:p>
          <a:p>
            <a:pPr marL="228600" indent="-228600">
              <a:buAutoNum type="arabicPeriod"/>
            </a:pPr>
            <a:r>
              <a:rPr lang="en-US" baseline="0" dirty="0" smtClean="0"/>
              <a:t>OR holding areas – obtaining history from patient.  </a:t>
            </a:r>
          </a:p>
          <a:p>
            <a:pPr marL="228600" indent="-228600">
              <a:buAutoNum type="arabicPeriod"/>
            </a:pPr>
            <a:r>
              <a:rPr lang="en-US" baseline="0" dirty="0" smtClean="0"/>
              <a:t>Complaints about patients being discussed in Starbucks.  Even if you do not mention the patients name, a family member may recognize you as caring for their loved one.  </a:t>
            </a:r>
          </a:p>
          <a:p>
            <a:pPr marL="228600" indent="-228600">
              <a:buAutoNum type="arabicPeriod"/>
            </a:pPr>
            <a:r>
              <a:rPr lang="en-US" baseline="0" dirty="0" smtClean="0"/>
              <a:t>Be aware of “lurker”, visitors hanging out in the hallways and ease dropping on conversations.</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p:cNvGrpSpPr>
            <a:grpSpLocks/>
          </p:cNvGrpSpPr>
          <p:nvPr/>
        </p:nvGrpSpPr>
        <p:grpSpPr bwMode="auto">
          <a:xfrm>
            <a:off x="0" y="2438400"/>
            <a:ext cx="9009063" cy="1052513"/>
            <a:chOff x="0" y="1536"/>
            <a:chExt cx="5675" cy="663"/>
          </a:xfrm>
        </p:grpSpPr>
        <p:grpSp>
          <p:nvGrpSpPr>
            <p:cNvPr id="5123" name="Group 3"/>
            <p:cNvGrpSpPr>
              <a:grpSpLocks/>
            </p:cNvGrpSpPr>
            <p:nvPr/>
          </p:nvGrpSpPr>
          <p:grpSpPr bwMode="auto">
            <a:xfrm>
              <a:off x="183" y="1604"/>
              <a:ext cx="448" cy="299"/>
              <a:chOff x="720" y="336"/>
              <a:chExt cx="624" cy="432"/>
            </a:xfrm>
          </p:grpSpPr>
          <p:sp>
            <p:nvSpPr>
              <p:cNvPr id="5124"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endParaRPr lang="en-US"/>
              </a:p>
            </p:txBody>
          </p:sp>
          <p:sp>
            <p:nvSpPr>
              <p:cNvPr id="5125"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en-US"/>
              </a:p>
            </p:txBody>
          </p:sp>
        </p:grpSp>
        <p:grpSp>
          <p:nvGrpSpPr>
            <p:cNvPr id="5126" name="Group 6"/>
            <p:cNvGrpSpPr>
              <a:grpSpLocks/>
            </p:cNvGrpSpPr>
            <p:nvPr/>
          </p:nvGrpSpPr>
          <p:grpSpPr bwMode="auto">
            <a:xfrm>
              <a:off x="261" y="1870"/>
              <a:ext cx="465" cy="299"/>
              <a:chOff x="912" y="2640"/>
              <a:chExt cx="672" cy="432"/>
            </a:xfrm>
          </p:grpSpPr>
          <p:sp>
            <p:nvSpPr>
              <p:cNvPr id="5127"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en-US"/>
              </a:p>
            </p:txBody>
          </p:sp>
          <p:sp>
            <p:nvSpPr>
              <p:cNvPr id="5128"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en-US"/>
              </a:p>
            </p:txBody>
          </p:sp>
        </p:grpSp>
        <p:sp>
          <p:nvSpPr>
            <p:cNvPr id="5129"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en-US"/>
            </a:p>
          </p:txBody>
        </p:sp>
        <p:sp>
          <p:nvSpPr>
            <p:cNvPr id="5130"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endParaRPr lang="en-US"/>
            </a:p>
          </p:txBody>
        </p:sp>
        <p:sp>
          <p:nvSpPr>
            <p:cNvPr id="5131"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a:p>
          </p:txBody>
        </p:sp>
      </p:grpSp>
      <p:sp>
        <p:nvSpPr>
          <p:cNvPr id="5132"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513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5134"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n-US"/>
          </a:p>
        </p:txBody>
      </p:sp>
      <p:sp>
        <p:nvSpPr>
          <p:cNvPr id="5135"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en-US"/>
          </a:p>
        </p:txBody>
      </p:sp>
      <p:sp>
        <p:nvSpPr>
          <p:cNvPr id="5136"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BC4CC09A-80FD-4E59-A8A1-6A80AB452F7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FBCA440-79B1-4564-BBE4-6858EB764DB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FB7DC65-46F2-4DE9-ACC0-08D86126CB4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C2A9FBB-5ECE-4126-9C33-0448F674211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96171B8-A1CE-43AB-939C-3D1C5109903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E4299A5-CA60-4727-ADD9-51845AD1ACF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2D4694CA-4323-435A-8C73-C2BA7556CA2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A34B766-A1E0-410F-A4A7-587C76DE142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9926C0E-9BCE-4331-A953-DC6559D1E02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5A304E8-B4FF-482C-AE2B-14FDE92D7AA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9A30F18-9CA5-407E-A3AA-6F46347498D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eaLnBrk="1" hangingPunct="1"/>
            <a:endParaRPr kumimoji="1" lang="en-US" sz="2400"/>
          </a:p>
        </p:txBody>
      </p:sp>
      <p:sp>
        <p:nvSpPr>
          <p:cNvPr id="4099"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eaLnBrk="1" hangingPunct="1"/>
            <a:endParaRPr kumimoji="1" lang="en-US" sz="2400"/>
          </a:p>
        </p:txBody>
      </p:sp>
      <p:sp>
        <p:nvSpPr>
          <p:cNvPr id="4100"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eaLnBrk="1" hangingPunct="1"/>
            <a:endParaRPr kumimoji="1" lang="en-US" sz="2400"/>
          </a:p>
        </p:txBody>
      </p:sp>
      <p:sp>
        <p:nvSpPr>
          <p:cNvPr id="4101"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endParaRPr kumimoji="1" lang="en-US" sz="2400"/>
          </a:p>
        </p:txBody>
      </p:sp>
      <p:sp>
        <p:nvSpPr>
          <p:cNvPr id="4102"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eaLnBrk="1" hangingPunct="1"/>
            <a:endParaRPr kumimoji="1" lang="en-US" sz="2400"/>
          </a:p>
        </p:txBody>
      </p:sp>
      <p:sp>
        <p:nvSpPr>
          <p:cNvPr id="4103"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eaLnBrk="1" hangingPunct="1"/>
            <a:endParaRPr kumimoji="1" lang="en-US" sz="2400"/>
          </a:p>
        </p:txBody>
      </p:sp>
      <p:sp>
        <p:nvSpPr>
          <p:cNvPr id="4104"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eaLnBrk="1" hangingPunct="1"/>
            <a:endParaRPr kumimoji="1" lang="en-US" sz="2400"/>
          </a:p>
        </p:txBody>
      </p:sp>
      <p:sp>
        <p:nvSpPr>
          <p:cNvPr id="4105"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4106"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7"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endParaRPr lang="en-US"/>
          </a:p>
        </p:txBody>
      </p:sp>
      <p:sp>
        <p:nvSpPr>
          <p:cNvPr id="4108"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endParaRPr lang="en-US"/>
          </a:p>
        </p:txBody>
      </p:sp>
      <p:sp>
        <p:nvSpPr>
          <p:cNvPr id="4109"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fld id="{6EDA0C17-B196-4EB9-9D1C-5C0D79EEA990}"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pitchFamily="34" charset="0"/>
        </a:defRPr>
      </a:lvl2pPr>
      <a:lvl3pPr algn="l" rtl="0" fontAlgn="base">
        <a:spcBef>
          <a:spcPct val="0"/>
        </a:spcBef>
        <a:spcAft>
          <a:spcPct val="0"/>
        </a:spcAft>
        <a:defRPr sz="4400">
          <a:solidFill>
            <a:schemeClr val="tx2"/>
          </a:solidFill>
          <a:latin typeface="Tahoma" pitchFamily="34" charset="0"/>
        </a:defRPr>
      </a:lvl3pPr>
      <a:lvl4pPr algn="l" rtl="0" fontAlgn="base">
        <a:spcBef>
          <a:spcPct val="0"/>
        </a:spcBef>
        <a:spcAft>
          <a:spcPct val="0"/>
        </a:spcAft>
        <a:defRPr sz="4400">
          <a:solidFill>
            <a:schemeClr val="tx2"/>
          </a:solidFill>
          <a:latin typeface="Tahoma" pitchFamily="34" charset="0"/>
        </a:defRPr>
      </a:lvl4pPr>
      <a:lvl5pPr algn="l" rtl="0" fontAlgn="base">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file:///C:\Documents%20and%20Settings\bjt11i\Local%20Settings\Temp\notes6030C8\_anchor_1','_com_1"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6"/>
          <p:cNvSpPr>
            <a:spLocks noGrp="1" noChangeArrowheads="1"/>
          </p:cNvSpPr>
          <p:nvPr>
            <p:ph type="sldNum" sz="quarter" idx="4"/>
          </p:nvPr>
        </p:nvSpPr>
        <p:spPr/>
        <p:txBody>
          <a:bodyPr/>
          <a:lstStyle/>
          <a:p>
            <a:fld id="{221BD819-A9FB-49A0-A1B3-ED8D31F2B76B}" type="slidenum">
              <a:rPr lang="en-US"/>
              <a:pPr/>
              <a:t>1</a:t>
            </a:fld>
            <a:endParaRPr lang="en-US" dirty="0"/>
          </a:p>
        </p:txBody>
      </p:sp>
      <p:sp>
        <p:nvSpPr>
          <p:cNvPr id="2050" name="Rectangle 2"/>
          <p:cNvSpPr>
            <a:spLocks noGrp="1" noChangeArrowheads="1"/>
          </p:cNvSpPr>
          <p:nvPr>
            <p:ph type="ctrTitle"/>
          </p:nvPr>
        </p:nvSpPr>
        <p:spPr/>
        <p:txBody>
          <a:bodyPr/>
          <a:lstStyle/>
          <a:p>
            <a:pPr algn="ctr"/>
            <a:r>
              <a:rPr lang="en-US" dirty="0"/>
              <a:t>HIPAA Privacy and </a:t>
            </a:r>
            <a:br>
              <a:rPr lang="en-US" dirty="0"/>
            </a:br>
            <a:r>
              <a:rPr lang="en-US" dirty="0"/>
              <a:t>Security at TGH</a:t>
            </a:r>
          </a:p>
        </p:txBody>
      </p:sp>
      <p:sp>
        <p:nvSpPr>
          <p:cNvPr id="2051" name="Rectangle 3"/>
          <p:cNvSpPr>
            <a:spLocks noGrp="1" noChangeArrowheads="1"/>
          </p:cNvSpPr>
          <p:nvPr>
            <p:ph type="subTitle" idx="1"/>
          </p:nvPr>
        </p:nvSpPr>
        <p:spPr>
          <a:xfrm>
            <a:off x="1447800" y="4114800"/>
            <a:ext cx="6400800" cy="1981200"/>
          </a:xfrm>
          <a:ln w="38100">
            <a:solidFill>
              <a:schemeClr val="tx1"/>
            </a:solidFill>
          </a:ln>
        </p:spPr>
        <p:txBody>
          <a:bodyPr/>
          <a:lstStyle/>
          <a:p>
            <a:pPr>
              <a:lnSpc>
                <a:spcPct val="80000"/>
              </a:lnSpc>
            </a:pPr>
            <a:endParaRPr lang="en-US" sz="1000" dirty="0"/>
          </a:p>
          <a:p>
            <a:pPr>
              <a:lnSpc>
                <a:spcPct val="80000"/>
              </a:lnSpc>
            </a:pPr>
            <a:r>
              <a:rPr lang="en-US" sz="2800" dirty="0" smtClean="0"/>
              <a:t>Research Department Training </a:t>
            </a:r>
            <a:endParaRPr lang="en-US" sz="2800" dirty="0"/>
          </a:p>
          <a:p>
            <a:pPr>
              <a:lnSpc>
                <a:spcPct val="80000"/>
              </a:lnSpc>
            </a:pPr>
            <a:endParaRPr lang="en-US" sz="1800" dirty="0"/>
          </a:p>
          <a:p>
            <a:pPr>
              <a:lnSpc>
                <a:spcPct val="80000"/>
              </a:lnSpc>
            </a:pPr>
            <a:r>
              <a:rPr lang="en-US" sz="1800" dirty="0" err="1" smtClean="0"/>
              <a:t>Jeh</a:t>
            </a:r>
            <a:r>
              <a:rPr lang="en-US" sz="1800" dirty="0" smtClean="0"/>
              <a:t> Mohr, Senior Auditor</a:t>
            </a:r>
            <a:endParaRPr lang="en-US" sz="1800" dirty="0"/>
          </a:p>
          <a:p>
            <a:pPr>
              <a:lnSpc>
                <a:spcPct val="80000"/>
              </a:lnSpc>
            </a:pPr>
            <a:r>
              <a:rPr lang="en-US" sz="1800" dirty="0"/>
              <a:t>Corporate Compliance </a:t>
            </a:r>
            <a:r>
              <a:rPr lang="en-US" sz="1800" dirty="0" smtClean="0"/>
              <a:t>&amp; </a:t>
            </a:r>
            <a:r>
              <a:rPr lang="en-US" sz="1800" dirty="0"/>
              <a:t>Audit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HITECH</a:t>
            </a:r>
            <a:endParaRPr lang="en-US" dirty="0"/>
          </a:p>
        </p:txBody>
      </p:sp>
      <p:sp>
        <p:nvSpPr>
          <p:cNvPr id="3" name="Content Placeholder 2"/>
          <p:cNvSpPr>
            <a:spLocks noGrp="1"/>
          </p:cNvSpPr>
          <p:nvPr>
            <p:ph idx="1"/>
          </p:nvPr>
        </p:nvSpPr>
        <p:spPr>
          <a:xfrm>
            <a:off x="381000" y="2017712"/>
            <a:ext cx="8574088" cy="4230687"/>
          </a:xfrm>
        </p:spPr>
        <p:txBody>
          <a:bodyPr/>
          <a:lstStyle/>
          <a:p>
            <a:pPr marL="0" indent="0">
              <a:buNone/>
            </a:pPr>
            <a:r>
              <a:rPr lang="en-US" sz="1800" b="1" dirty="0" smtClean="0"/>
              <a:t>Right to Request Restrictions</a:t>
            </a:r>
          </a:p>
          <a:p>
            <a:pPr marL="457200" lvl="1" indent="0">
              <a:buNone/>
            </a:pPr>
            <a:endParaRPr lang="en-US" sz="1600" dirty="0"/>
          </a:p>
          <a:p>
            <a:pPr marL="0" indent="0">
              <a:buNone/>
            </a:pPr>
            <a:r>
              <a:rPr lang="en-US" sz="1800" dirty="0"/>
              <a:t>Before the final rule amendments, an individual was permitted to request that the </a:t>
            </a:r>
            <a:r>
              <a:rPr lang="en-US" sz="1800" dirty="0" smtClean="0"/>
              <a:t>covered entity </a:t>
            </a:r>
            <a:r>
              <a:rPr lang="en-US" sz="1800" dirty="0"/>
              <a:t>restrict disclosure of his/her PHI for treatment, health care operations, and payment </a:t>
            </a:r>
            <a:r>
              <a:rPr lang="en-US" sz="1800" dirty="0" smtClean="0"/>
              <a:t>and to </a:t>
            </a:r>
            <a:r>
              <a:rPr lang="en-US" sz="1800" dirty="0"/>
              <a:t>family members (§164.522(a)). Covered entities did not need to agree to the restriction, but </a:t>
            </a:r>
            <a:r>
              <a:rPr lang="en-US" sz="1800" dirty="0" smtClean="0"/>
              <a:t>if they </a:t>
            </a:r>
            <a:r>
              <a:rPr lang="en-US" sz="1800" dirty="0"/>
              <a:t>did, they must abide by it</a:t>
            </a:r>
            <a:r>
              <a:rPr lang="en-US" sz="1800" dirty="0" smtClean="0"/>
              <a:t>.  </a:t>
            </a:r>
          </a:p>
          <a:p>
            <a:endParaRPr lang="en-US" sz="1000" dirty="0"/>
          </a:p>
          <a:p>
            <a:pPr marL="0" indent="0">
              <a:buNone/>
            </a:pPr>
            <a:r>
              <a:rPr lang="en-US" sz="1800" dirty="0" smtClean="0"/>
              <a:t>Section </a:t>
            </a:r>
            <a:r>
              <a:rPr lang="en-US" sz="1800" dirty="0"/>
              <a:t>13405(a) of the HITECH Act adds a provision requiring the covered entity to </a:t>
            </a:r>
            <a:r>
              <a:rPr lang="en-US" sz="1800" dirty="0" smtClean="0"/>
              <a:t>comply with </a:t>
            </a:r>
            <a:r>
              <a:rPr lang="en-US" sz="1800" dirty="0"/>
              <a:t>an individual’s request to restrict disclosure to a health plan or its business associate </a:t>
            </a:r>
            <a:r>
              <a:rPr lang="en-US" sz="1800" dirty="0" smtClean="0"/>
              <a:t>for payment </a:t>
            </a:r>
            <a:r>
              <a:rPr lang="en-US" sz="1800" dirty="0"/>
              <a:t>or health care operations if the individual, a family member, or another individual </a:t>
            </a:r>
            <a:r>
              <a:rPr lang="en-US" sz="1800" dirty="0" smtClean="0"/>
              <a:t>has paid </a:t>
            </a:r>
            <a:r>
              <a:rPr lang="en-US" sz="1800" dirty="0"/>
              <a:t>in full out-of-pocket for the items or services in question. Payment from a flexible </a:t>
            </a:r>
            <a:r>
              <a:rPr lang="en-US" sz="1800" dirty="0" smtClean="0"/>
              <a:t>spending account </a:t>
            </a:r>
            <a:r>
              <a:rPr lang="en-US" sz="1800" dirty="0"/>
              <a:t>or health savings account is considered out-of-pocket payment. Covered entities </a:t>
            </a:r>
            <a:r>
              <a:rPr lang="en-US" sz="1800" dirty="0" smtClean="0"/>
              <a:t>will need </a:t>
            </a:r>
            <a:r>
              <a:rPr lang="en-US" sz="1800" dirty="0"/>
              <a:t>to design a way to flag the required restriction.</a:t>
            </a:r>
          </a:p>
          <a:p>
            <a:pPr marL="0" indent="0">
              <a:buNone/>
            </a:pPr>
            <a:endParaRPr lang="en-US" sz="1600" dirty="0" smtClean="0"/>
          </a:p>
          <a:p>
            <a:endParaRPr lang="en-US" sz="1600" dirty="0"/>
          </a:p>
          <a:p>
            <a:endParaRPr lang="en-US" sz="1200" dirty="0"/>
          </a:p>
        </p:txBody>
      </p:sp>
      <p:sp>
        <p:nvSpPr>
          <p:cNvPr id="4" name="Slide Number Placeholder 3"/>
          <p:cNvSpPr>
            <a:spLocks noGrp="1"/>
          </p:cNvSpPr>
          <p:nvPr>
            <p:ph type="sldNum" sz="quarter" idx="12"/>
          </p:nvPr>
        </p:nvSpPr>
        <p:spPr/>
        <p:txBody>
          <a:bodyPr/>
          <a:lstStyle/>
          <a:p>
            <a:fld id="{6C2A9FBB-5ECE-4126-9C33-0448F6742111}" type="slidenum">
              <a:rPr lang="en-US" smtClean="0"/>
              <a:pPr/>
              <a:t>10</a:t>
            </a:fld>
            <a:endParaRPr lang="en-US" dirty="0"/>
          </a:p>
        </p:txBody>
      </p:sp>
    </p:spTree>
    <p:extLst>
      <p:ext uri="{BB962C8B-B14F-4D97-AF65-F5344CB8AC3E}">
        <p14:creationId xmlns:p14="http://schemas.microsoft.com/office/powerpoint/2010/main" val="19810344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DFA3353-C926-4BC1-BE70-670FE2C51FB1}" type="slidenum">
              <a:rPr lang="en-US"/>
              <a:pPr/>
              <a:t>11</a:t>
            </a:fld>
            <a:endParaRPr lang="en-US"/>
          </a:p>
        </p:txBody>
      </p:sp>
      <p:sp>
        <p:nvSpPr>
          <p:cNvPr id="52226" name="Rectangle 2"/>
          <p:cNvSpPr>
            <a:spLocks noGrp="1" noChangeArrowheads="1"/>
          </p:cNvSpPr>
          <p:nvPr>
            <p:ph type="title"/>
          </p:nvPr>
        </p:nvSpPr>
        <p:spPr/>
        <p:txBody>
          <a:bodyPr/>
          <a:lstStyle/>
          <a:p>
            <a:r>
              <a:rPr lang="en-US" dirty="0"/>
              <a:t>HIPAA –Definitions        </a:t>
            </a:r>
            <a:r>
              <a:rPr lang="en-US" sz="1600" dirty="0"/>
              <a:t>(</a:t>
            </a:r>
            <a:r>
              <a:rPr lang="en-US" sz="1600" dirty="0" err="1"/>
              <a:t>Con’t</a:t>
            </a:r>
            <a:r>
              <a:rPr lang="en-US" sz="1600" dirty="0"/>
              <a:t>)</a:t>
            </a:r>
          </a:p>
        </p:txBody>
      </p:sp>
      <p:sp>
        <p:nvSpPr>
          <p:cNvPr id="52227" name="Rectangle 3"/>
          <p:cNvSpPr>
            <a:spLocks noGrp="1" noChangeArrowheads="1"/>
          </p:cNvSpPr>
          <p:nvPr>
            <p:ph type="body" idx="1"/>
          </p:nvPr>
        </p:nvSpPr>
        <p:spPr>
          <a:xfrm>
            <a:off x="685800" y="2209800"/>
            <a:ext cx="7772400" cy="4114800"/>
          </a:xfrm>
        </p:spPr>
        <p:txBody>
          <a:bodyPr/>
          <a:lstStyle/>
          <a:p>
            <a:pPr>
              <a:lnSpc>
                <a:spcPct val="80000"/>
              </a:lnSpc>
            </a:pPr>
            <a:r>
              <a:rPr lang="en-US" sz="1800" b="1" u="sng"/>
              <a:t>Accounting of Disclosures</a:t>
            </a:r>
            <a:r>
              <a:rPr lang="en-US" sz="1800"/>
              <a:t>  Currently a patient may request a detailed written accounting of disclosures of PHI made by a covered entity in the six years prior to the date on which the accounting is requested except for the following;</a:t>
            </a:r>
          </a:p>
          <a:p>
            <a:pPr lvl="1">
              <a:lnSpc>
                <a:spcPct val="80000"/>
              </a:lnSpc>
            </a:pPr>
            <a:r>
              <a:rPr lang="en-US" sz="1600"/>
              <a:t>Information for the treatment, payment of services and health care operations (TPO).</a:t>
            </a:r>
          </a:p>
          <a:p>
            <a:pPr lvl="1">
              <a:lnSpc>
                <a:spcPct val="80000"/>
              </a:lnSpc>
            </a:pPr>
            <a:r>
              <a:rPr lang="en-US" sz="1600"/>
              <a:t>Information disclosed to the patient</a:t>
            </a:r>
          </a:p>
          <a:p>
            <a:pPr lvl="1">
              <a:lnSpc>
                <a:spcPct val="80000"/>
              </a:lnSpc>
            </a:pPr>
            <a:r>
              <a:rPr lang="en-US" sz="1600"/>
              <a:t>Signed authorizations.</a:t>
            </a:r>
          </a:p>
          <a:p>
            <a:pPr lvl="1">
              <a:lnSpc>
                <a:spcPct val="80000"/>
              </a:lnSpc>
            </a:pPr>
            <a:r>
              <a:rPr lang="en-US" sz="1600"/>
              <a:t>Information used for national security, intelligence purposes, law enforcement or correctional institutions.</a:t>
            </a:r>
          </a:p>
          <a:p>
            <a:pPr lvl="1">
              <a:lnSpc>
                <a:spcPct val="80000"/>
              </a:lnSpc>
            </a:pPr>
            <a:r>
              <a:rPr lang="en-US" sz="1600"/>
              <a:t>Information that is part of a limited data set.</a:t>
            </a:r>
          </a:p>
          <a:p>
            <a:pPr lvl="1">
              <a:lnSpc>
                <a:spcPct val="80000"/>
              </a:lnSpc>
              <a:buFont typeface="Wingdings" pitchFamily="2" charset="2"/>
              <a:buNone/>
            </a:pPr>
            <a:endParaRPr lang="en-US" sz="1600"/>
          </a:p>
          <a:p>
            <a:pPr>
              <a:lnSpc>
                <a:spcPct val="80000"/>
              </a:lnSpc>
            </a:pPr>
            <a:r>
              <a:rPr lang="en-US" sz="1800"/>
              <a:t>Once the new regulations under the Health Information Technology for Economic and Clinical Health Act (HITECH), a division of American Recovery and Reinvestment Act (ARRA), go into effect, accounting of disclosures must include disclosures for TPO.</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7E379C0-7784-492C-BE89-A42CC7B85AFD}" type="slidenum">
              <a:rPr lang="en-US"/>
              <a:pPr/>
              <a:t>12</a:t>
            </a:fld>
            <a:endParaRPr lang="en-US"/>
          </a:p>
        </p:txBody>
      </p:sp>
      <p:sp>
        <p:nvSpPr>
          <p:cNvPr id="53250" name="Rectangle 2"/>
          <p:cNvSpPr>
            <a:spLocks noGrp="1" noChangeArrowheads="1"/>
          </p:cNvSpPr>
          <p:nvPr>
            <p:ph type="title"/>
          </p:nvPr>
        </p:nvSpPr>
        <p:spPr/>
        <p:txBody>
          <a:bodyPr/>
          <a:lstStyle/>
          <a:p>
            <a:r>
              <a:rPr lang="en-US" dirty="0"/>
              <a:t>HIPAA –Definitions        </a:t>
            </a:r>
            <a:r>
              <a:rPr lang="en-US" sz="1600" dirty="0"/>
              <a:t>(</a:t>
            </a:r>
            <a:r>
              <a:rPr lang="en-US" sz="1600" dirty="0" err="1"/>
              <a:t>Con’t</a:t>
            </a:r>
            <a:r>
              <a:rPr lang="en-US" sz="1600" dirty="0"/>
              <a:t>)</a:t>
            </a:r>
          </a:p>
        </p:txBody>
      </p:sp>
      <p:sp>
        <p:nvSpPr>
          <p:cNvPr id="53251" name="Rectangle 3"/>
          <p:cNvSpPr>
            <a:spLocks noGrp="1" noChangeArrowheads="1"/>
          </p:cNvSpPr>
          <p:nvPr>
            <p:ph type="body" idx="1"/>
          </p:nvPr>
        </p:nvSpPr>
        <p:spPr>
          <a:xfrm>
            <a:off x="762000" y="2362200"/>
            <a:ext cx="7772400" cy="4114800"/>
          </a:xfrm>
        </p:spPr>
        <p:txBody>
          <a:bodyPr/>
          <a:lstStyle/>
          <a:p>
            <a:pPr>
              <a:lnSpc>
                <a:spcPct val="80000"/>
              </a:lnSpc>
            </a:pPr>
            <a:r>
              <a:rPr lang="en-US" sz="2000" b="1" u="sng" dirty="0"/>
              <a:t>Incidental disclosures</a:t>
            </a:r>
            <a:r>
              <a:rPr lang="en-US" sz="2000" dirty="0"/>
              <a:t>  means disclosures that are limited in nature and occur as a by-product of an otherwise permissible use or disclosure.  Incidental disclosures will not be considered a violation of the privacy rule if reasonable safeguard are in place and the minimum necessary requirements are met.  For example;</a:t>
            </a:r>
          </a:p>
          <a:p>
            <a:pPr>
              <a:lnSpc>
                <a:spcPct val="80000"/>
              </a:lnSpc>
              <a:buFont typeface="Wingdings" pitchFamily="2" charset="2"/>
              <a:buNone/>
            </a:pPr>
            <a:endParaRPr lang="en-US" sz="2000" dirty="0"/>
          </a:p>
          <a:p>
            <a:pPr lvl="1">
              <a:lnSpc>
                <a:spcPct val="80000"/>
              </a:lnSpc>
            </a:pPr>
            <a:r>
              <a:rPr lang="en-US" sz="2000" dirty="0"/>
              <a:t>Keep information on white boards/locator boards to a minimum.</a:t>
            </a:r>
          </a:p>
          <a:p>
            <a:pPr lvl="1">
              <a:lnSpc>
                <a:spcPct val="80000"/>
              </a:lnSpc>
            </a:pPr>
            <a:r>
              <a:rPr lang="en-US" sz="2000" dirty="0"/>
              <a:t>Do not discuss patients in public </a:t>
            </a:r>
            <a:r>
              <a:rPr lang="en-US" sz="2000" dirty="0" smtClean="0"/>
              <a:t>areas, such as elevators, corridors, cafeteria, etc.</a:t>
            </a:r>
            <a:endParaRPr lang="en-US" sz="2000" dirty="0"/>
          </a:p>
          <a:p>
            <a:pPr lvl="1">
              <a:lnSpc>
                <a:spcPct val="80000"/>
              </a:lnSpc>
            </a:pPr>
            <a:r>
              <a:rPr lang="en-US" sz="2000" dirty="0"/>
              <a:t>Use of cubicles, dividers, shields or curtains in areas of multiple patient-staff or physician communications, such as pre-op, admitting areas, waiting rooms, etc.</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AFC8F2D-AFA9-43F9-9324-94FF4AA43D1A}" type="slidenum">
              <a:rPr lang="en-US"/>
              <a:pPr/>
              <a:t>13</a:t>
            </a:fld>
            <a:endParaRPr lang="en-US"/>
          </a:p>
        </p:txBody>
      </p:sp>
      <p:sp>
        <p:nvSpPr>
          <p:cNvPr id="22530" name="Rectangle 2"/>
          <p:cNvSpPr>
            <a:spLocks noGrp="1" noChangeArrowheads="1"/>
          </p:cNvSpPr>
          <p:nvPr>
            <p:ph type="title"/>
          </p:nvPr>
        </p:nvSpPr>
        <p:spPr/>
        <p:txBody>
          <a:bodyPr/>
          <a:lstStyle/>
          <a:p>
            <a:r>
              <a:rPr lang="en-US" dirty="0"/>
              <a:t>HIPAA –Definitions        </a:t>
            </a:r>
            <a:r>
              <a:rPr lang="en-US" sz="1600" dirty="0"/>
              <a:t>(</a:t>
            </a:r>
            <a:r>
              <a:rPr lang="en-US" sz="1600" dirty="0" err="1"/>
              <a:t>Con’t</a:t>
            </a:r>
            <a:r>
              <a:rPr lang="en-US" sz="1600" dirty="0"/>
              <a:t>)</a:t>
            </a:r>
            <a:endParaRPr lang="en-US" dirty="0"/>
          </a:p>
        </p:txBody>
      </p:sp>
      <p:sp>
        <p:nvSpPr>
          <p:cNvPr id="22531" name="Rectangle 3"/>
          <p:cNvSpPr>
            <a:spLocks noGrp="1" noChangeArrowheads="1"/>
          </p:cNvSpPr>
          <p:nvPr>
            <p:ph type="body" idx="1"/>
          </p:nvPr>
        </p:nvSpPr>
        <p:spPr>
          <a:xfrm>
            <a:off x="609600" y="2017713"/>
            <a:ext cx="8345488" cy="4535487"/>
          </a:xfrm>
        </p:spPr>
        <p:txBody>
          <a:bodyPr/>
          <a:lstStyle/>
          <a:p>
            <a:pPr>
              <a:lnSpc>
                <a:spcPct val="90000"/>
              </a:lnSpc>
              <a:buFont typeface="Wingdings" pitchFamily="2" charset="2"/>
              <a:buNone/>
            </a:pPr>
            <a:endParaRPr lang="en-US" sz="2400" b="1" u="sng" dirty="0"/>
          </a:p>
          <a:p>
            <a:pPr>
              <a:lnSpc>
                <a:spcPct val="90000"/>
              </a:lnSpc>
            </a:pPr>
            <a:r>
              <a:rPr lang="en-US" sz="2400" b="1" u="sng" dirty="0"/>
              <a:t>Minimum necessary standard</a:t>
            </a:r>
            <a:r>
              <a:rPr lang="en-US" sz="2400" b="1" dirty="0"/>
              <a:t> </a:t>
            </a:r>
            <a:r>
              <a:rPr lang="en-US" sz="2400" dirty="0"/>
              <a:t>requires that health care staff must make a reasonable effort to disclose or use only the minimum amount of PHI needed to provide patient care, the PHI they “need to know”.</a:t>
            </a:r>
          </a:p>
          <a:p>
            <a:pPr>
              <a:lnSpc>
                <a:spcPct val="90000"/>
              </a:lnSpc>
            </a:pPr>
            <a:endParaRPr lang="en-US" sz="2400" dirty="0"/>
          </a:p>
          <a:p>
            <a:pPr lvl="1">
              <a:lnSpc>
                <a:spcPct val="90000"/>
              </a:lnSpc>
            </a:pPr>
            <a:r>
              <a:rPr lang="en-US" sz="2000" dirty="0"/>
              <a:t>For example, records compiled in response to a PHI request for a specific date of service should not include treatment records for other dates of service.</a:t>
            </a:r>
            <a:r>
              <a:rPr lang="en-US" sz="2000" b="1" dirty="0"/>
              <a:t>   </a:t>
            </a:r>
          </a:p>
          <a:p>
            <a:pPr>
              <a:lnSpc>
                <a:spcPct val="90000"/>
              </a:lnSpc>
            </a:pPr>
            <a:endParaRPr lang="en-US" sz="2400" b="1" dirty="0"/>
          </a:p>
          <a:p>
            <a:pPr lvl="1">
              <a:lnSpc>
                <a:spcPct val="90000"/>
              </a:lnSpc>
            </a:pPr>
            <a:r>
              <a:rPr lang="en-US" sz="2000" dirty="0"/>
              <a:t>However, the minimum necessary limitation does not apply when the disclosure is for treatment purposes.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E2CDAD69-B142-416A-8371-6145DBBA340F}" type="slidenum">
              <a:rPr lang="en-US"/>
              <a:pPr/>
              <a:t>14</a:t>
            </a:fld>
            <a:endParaRPr lang="en-US"/>
          </a:p>
        </p:txBody>
      </p:sp>
      <p:sp>
        <p:nvSpPr>
          <p:cNvPr id="10242" name="Rectangle 2"/>
          <p:cNvSpPr>
            <a:spLocks noGrp="1" noChangeArrowheads="1"/>
          </p:cNvSpPr>
          <p:nvPr>
            <p:ph type="title"/>
          </p:nvPr>
        </p:nvSpPr>
        <p:spPr/>
        <p:txBody>
          <a:bodyPr/>
          <a:lstStyle/>
          <a:p>
            <a:pPr algn="ctr"/>
            <a:r>
              <a:rPr lang="en-US" dirty="0"/>
              <a:t>Key Provisions of</a:t>
            </a:r>
            <a:br>
              <a:rPr lang="en-US" dirty="0"/>
            </a:br>
            <a:r>
              <a:rPr lang="en-US" dirty="0"/>
              <a:t>TGH’s HIPAA Policies </a:t>
            </a:r>
            <a:r>
              <a:rPr lang="en-US" sz="1600" dirty="0"/>
              <a:t>(</a:t>
            </a:r>
            <a:r>
              <a:rPr lang="en-US" sz="1600" dirty="0" err="1"/>
              <a:t>Con’t</a:t>
            </a:r>
            <a:r>
              <a:rPr lang="en-US" sz="1600" dirty="0"/>
              <a:t>)</a:t>
            </a:r>
            <a:endParaRPr lang="en-US" dirty="0"/>
          </a:p>
        </p:txBody>
      </p:sp>
      <p:sp>
        <p:nvSpPr>
          <p:cNvPr id="10243" name="Rectangle 3"/>
          <p:cNvSpPr>
            <a:spLocks noGrp="1" noChangeArrowheads="1"/>
          </p:cNvSpPr>
          <p:nvPr>
            <p:ph type="body" idx="1"/>
          </p:nvPr>
        </p:nvSpPr>
        <p:spPr>
          <a:xfrm>
            <a:off x="228600" y="2286000"/>
            <a:ext cx="8726488" cy="4114800"/>
          </a:xfrm>
        </p:spPr>
        <p:txBody>
          <a:bodyPr/>
          <a:lstStyle/>
          <a:p>
            <a:pPr>
              <a:lnSpc>
                <a:spcPct val="80000"/>
              </a:lnSpc>
            </a:pPr>
            <a:r>
              <a:rPr lang="en-US" sz="2400" dirty="0"/>
              <a:t>If you are not involved in the provision of care to a patient then you have no right to access, use or disclose protected health information (PHI) related to that patient’s care. Your access to patient information must be</a:t>
            </a:r>
          </a:p>
          <a:p>
            <a:pPr>
              <a:lnSpc>
                <a:spcPct val="80000"/>
              </a:lnSpc>
              <a:buFont typeface="Wingdings" pitchFamily="2" charset="2"/>
              <a:buNone/>
            </a:pPr>
            <a:r>
              <a:rPr lang="en-US" sz="2400" dirty="0"/>
              <a:t>   in the context of providing direct or</a:t>
            </a:r>
          </a:p>
          <a:p>
            <a:pPr>
              <a:lnSpc>
                <a:spcPct val="80000"/>
              </a:lnSpc>
              <a:buFont typeface="Wingdings" pitchFamily="2" charset="2"/>
              <a:buNone/>
            </a:pPr>
            <a:r>
              <a:rPr lang="en-US" sz="2400" dirty="0"/>
              <a:t>   indirect patient treatment. </a:t>
            </a:r>
          </a:p>
          <a:p>
            <a:pPr>
              <a:lnSpc>
                <a:spcPct val="80000"/>
              </a:lnSpc>
              <a:buFont typeface="Wingdings" pitchFamily="2" charset="2"/>
              <a:buNone/>
            </a:pPr>
            <a:endParaRPr lang="en-US" sz="2400" dirty="0"/>
          </a:p>
          <a:p>
            <a:pPr>
              <a:lnSpc>
                <a:spcPct val="80000"/>
              </a:lnSpc>
            </a:pPr>
            <a:r>
              <a:rPr lang="en-US" sz="2400" dirty="0"/>
              <a:t>Viewing or accessing the medical records of a family member, friend or associate without written authorization, for which you are not involved in the treatment of is a violation of HIPAA</a:t>
            </a:r>
            <a:r>
              <a:rPr lang="en-US" sz="2400" dirty="0" smtClean="0"/>
              <a:t>.  Such violations are subject to disciplinary actions, up to and including termination.</a:t>
            </a:r>
            <a:endParaRPr lang="en-US" sz="2400" dirty="0"/>
          </a:p>
          <a:p>
            <a:pPr>
              <a:lnSpc>
                <a:spcPct val="80000"/>
              </a:lnSpc>
            </a:pPr>
            <a:endParaRPr lang="en-US" sz="2400" dirty="0"/>
          </a:p>
          <a:p>
            <a:pPr>
              <a:lnSpc>
                <a:spcPct val="80000"/>
              </a:lnSpc>
            </a:pPr>
            <a:endParaRPr lang="en-US" sz="2400" dirty="0"/>
          </a:p>
          <a:p>
            <a:pPr>
              <a:lnSpc>
                <a:spcPct val="80000"/>
              </a:lnSpc>
              <a:buFont typeface="Wingdings" pitchFamily="2" charset="2"/>
              <a:buNone/>
            </a:pPr>
            <a:endParaRPr lang="en-US" sz="2400" dirty="0"/>
          </a:p>
        </p:txBody>
      </p:sp>
      <p:pic>
        <p:nvPicPr>
          <p:cNvPr id="10244" name="Picture 4" descr="j0402121"/>
          <p:cNvPicPr>
            <a:picLocks noChangeAspect="1" noChangeArrowheads="1"/>
          </p:cNvPicPr>
          <p:nvPr/>
        </p:nvPicPr>
        <p:blipFill>
          <a:blip r:embed="rId3" cstate="print"/>
          <a:srcRect/>
          <a:stretch>
            <a:fillRect/>
          </a:stretch>
        </p:blipFill>
        <p:spPr bwMode="auto">
          <a:xfrm>
            <a:off x="6553200" y="3352800"/>
            <a:ext cx="1600200" cy="113665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443B2A3-D329-4BA8-BE00-6374B353D071}" type="slidenum">
              <a:rPr lang="en-US"/>
              <a:pPr/>
              <a:t>15</a:t>
            </a:fld>
            <a:endParaRPr lang="en-US"/>
          </a:p>
        </p:txBody>
      </p:sp>
      <p:sp>
        <p:nvSpPr>
          <p:cNvPr id="33794" name="Rectangle 2"/>
          <p:cNvSpPr>
            <a:spLocks noGrp="1" noChangeArrowheads="1"/>
          </p:cNvSpPr>
          <p:nvPr>
            <p:ph type="title"/>
          </p:nvPr>
        </p:nvSpPr>
        <p:spPr/>
        <p:txBody>
          <a:bodyPr/>
          <a:lstStyle/>
          <a:p>
            <a:pPr algn="ctr"/>
            <a:r>
              <a:rPr lang="en-US" dirty="0"/>
              <a:t>Key Provisions of</a:t>
            </a:r>
            <a:br>
              <a:rPr lang="en-US" dirty="0"/>
            </a:br>
            <a:r>
              <a:rPr lang="en-US" dirty="0"/>
              <a:t> TGH’s HIPAA Policies </a:t>
            </a:r>
            <a:r>
              <a:rPr lang="en-US" sz="1600" dirty="0"/>
              <a:t>(</a:t>
            </a:r>
            <a:r>
              <a:rPr lang="en-US" sz="1600" dirty="0" err="1"/>
              <a:t>Con’t</a:t>
            </a:r>
            <a:r>
              <a:rPr lang="en-US" sz="1600" dirty="0"/>
              <a:t>)</a:t>
            </a:r>
          </a:p>
        </p:txBody>
      </p:sp>
      <p:sp>
        <p:nvSpPr>
          <p:cNvPr id="33795" name="Rectangle 3"/>
          <p:cNvSpPr>
            <a:spLocks noGrp="1" noChangeArrowheads="1"/>
          </p:cNvSpPr>
          <p:nvPr>
            <p:ph type="body" idx="1"/>
          </p:nvPr>
        </p:nvSpPr>
        <p:spPr>
          <a:xfrm>
            <a:off x="762000" y="2017713"/>
            <a:ext cx="7848600" cy="4535487"/>
          </a:xfrm>
        </p:spPr>
        <p:txBody>
          <a:bodyPr/>
          <a:lstStyle/>
          <a:p>
            <a:r>
              <a:rPr lang="en-US" sz="2400" dirty="0"/>
              <a:t>You must be careful in communicating or discussing PHI.</a:t>
            </a:r>
          </a:p>
          <a:p>
            <a:endParaRPr lang="en-US" sz="2400" dirty="0"/>
          </a:p>
          <a:p>
            <a:r>
              <a:rPr lang="en-US" sz="2400" dirty="0"/>
              <a:t>Prior to speaking to a patient in the presence of others, ask the patient if it is okay to discuss their patient information in the presence of others.  </a:t>
            </a:r>
          </a:p>
          <a:p>
            <a:pPr>
              <a:buFont typeface="Wingdings" pitchFamily="2" charset="2"/>
              <a:buNone/>
            </a:pPr>
            <a:endParaRPr lang="en-US" sz="2400" dirty="0"/>
          </a:p>
          <a:p>
            <a:r>
              <a:rPr lang="en-US" sz="2400" dirty="0"/>
              <a:t>Take the patient to a conference room;  or ask others to wait outside of the room during confidential discussions.	</a:t>
            </a:r>
          </a:p>
          <a:p>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FF46898-BA26-4603-9580-39B3A3FD0221}" type="slidenum">
              <a:rPr lang="en-US"/>
              <a:pPr/>
              <a:t>16</a:t>
            </a:fld>
            <a:endParaRPr lang="en-US"/>
          </a:p>
        </p:txBody>
      </p:sp>
      <p:sp>
        <p:nvSpPr>
          <p:cNvPr id="48130" name="Rectangle 2"/>
          <p:cNvSpPr>
            <a:spLocks noGrp="1" noChangeArrowheads="1"/>
          </p:cNvSpPr>
          <p:nvPr>
            <p:ph type="title"/>
          </p:nvPr>
        </p:nvSpPr>
        <p:spPr/>
        <p:txBody>
          <a:bodyPr/>
          <a:lstStyle/>
          <a:p>
            <a:pPr algn="ctr"/>
            <a:r>
              <a:rPr lang="en-US" dirty="0"/>
              <a:t>Key Provisions of</a:t>
            </a:r>
            <a:br>
              <a:rPr lang="en-US" dirty="0"/>
            </a:br>
            <a:r>
              <a:rPr lang="en-US" dirty="0"/>
              <a:t> TGH’s HIPAA Policies </a:t>
            </a:r>
            <a:r>
              <a:rPr lang="en-US" sz="1600" dirty="0"/>
              <a:t>(</a:t>
            </a:r>
            <a:r>
              <a:rPr lang="en-US" sz="1600" dirty="0" err="1"/>
              <a:t>Con’t</a:t>
            </a:r>
            <a:r>
              <a:rPr lang="en-US" sz="1600" dirty="0"/>
              <a:t>)</a:t>
            </a:r>
          </a:p>
        </p:txBody>
      </p:sp>
      <p:sp>
        <p:nvSpPr>
          <p:cNvPr id="48131" name="Rectangle 3"/>
          <p:cNvSpPr>
            <a:spLocks noGrp="1" noChangeArrowheads="1"/>
          </p:cNvSpPr>
          <p:nvPr>
            <p:ph type="body" idx="1"/>
          </p:nvPr>
        </p:nvSpPr>
        <p:spPr>
          <a:xfrm>
            <a:off x="685800" y="2286000"/>
            <a:ext cx="7772400" cy="3581400"/>
          </a:xfrm>
        </p:spPr>
        <p:txBody>
          <a:bodyPr/>
          <a:lstStyle/>
          <a:p>
            <a:pPr>
              <a:lnSpc>
                <a:spcPct val="90000"/>
              </a:lnSpc>
            </a:pPr>
            <a:r>
              <a:rPr lang="en-US" sz="2800" dirty="0"/>
              <a:t>Do not leave patient records or other confidential information out and available for anyone to see</a:t>
            </a:r>
            <a:r>
              <a:rPr lang="en-US" sz="2800" dirty="0" smtClean="0"/>
              <a:t>.</a:t>
            </a:r>
          </a:p>
          <a:p>
            <a:pPr>
              <a:lnSpc>
                <a:spcPct val="90000"/>
              </a:lnSpc>
            </a:pPr>
            <a:endParaRPr lang="en-US" sz="2800" dirty="0"/>
          </a:p>
          <a:p>
            <a:pPr>
              <a:lnSpc>
                <a:spcPct val="90000"/>
              </a:lnSpc>
            </a:pPr>
            <a:r>
              <a:rPr lang="en-US" sz="2800" dirty="0"/>
              <a:t>Do not disposed of </a:t>
            </a:r>
            <a:r>
              <a:rPr lang="en-US" sz="2800" dirty="0" smtClean="0"/>
              <a:t>PHI in </a:t>
            </a:r>
            <a:r>
              <a:rPr lang="en-US" sz="2800" dirty="0"/>
              <a:t>trashcans, place it in confidential trash bins</a:t>
            </a:r>
            <a:r>
              <a:rPr lang="en-US" sz="2800" dirty="0" smtClean="0"/>
              <a:t>.</a:t>
            </a:r>
          </a:p>
          <a:p>
            <a:pPr>
              <a:lnSpc>
                <a:spcPct val="90000"/>
              </a:lnSpc>
            </a:pPr>
            <a:endParaRPr lang="en-US" sz="2800" dirty="0"/>
          </a:p>
          <a:p>
            <a:pPr>
              <a:lnSpc>
                <a:spcPct val="90000"/>
              </a:lnSpc>
            </a:pPr>
            <a:r>
              <a:rPr lang="en-US" sz="2800" dirty="0"/>
              <a:t>Do not discuss patient information outside of TGH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DEA7ABF-7EE0-4EA9-803F-17B8D4156A79}" type="slidenum">
              <a:rPr lang="en-US"/>
              <a:pPr/>
              <a:t>17</a:t>
            </a:fld>
            <a:endParaRPr lang="en-US"/>
          </a:p>
        </p:txBody>
      </p:sp>
      <p:sp>
        <p:nvSpPr>
          <p:cNvPr id="25602" name="Rectangle 2"/>
          <p:cNvSpPr>
            <a:spLocks noGrp="1" noChangeArrowheads="1"/>
          </p:cNvSpPr>
          <p:nvPr>
            <p:ph type="title"/>
          </p:nvPr>
        </p:nvSpPr>
        <p:spPr/>
        <p:txBody>
          <a:bodyPr/>
          <a:lstStyle/>
          <a:p>
            <a:r>
              <a:rPr lang="en-US" dirty="0"/>
              <a:t>HIPAA – Security</a:t>
            </a:r>
          </a:p>
        </p:txBody>
      </p:sp>
      <p:sp>
        <p:nvSpPr>
          <p:cNvPr id="25603" name="Rectangle 3"/>
          <p:cNvSpPr>
            <a:spLocks noGrp="1" noChangeArrowheads="1"/>
          </p:cNvSpPr>
          <p:nvPr>
            <p:ph type="body" idx="1"/>
          </p:nvPr>
        </p:nvSpPr>
        <p:spPr>
          <a:xfrm>
            <a:off x="762000" y="2209800"/>
            <a:ext cx="7772400" cy="4114800"/>
          </a:xfrm>
        </p:spPr>
        <p:txBody>
          <a:bodyPr/>
          <a:lstStyle/>
          <a:p>
            <a:r>
              <a:rPr lang="en-US" sz="2800" dirty="0"/>
              <a:t>Security Basics:        </a:t>
            </a:r>
          </a:p>
          <a:p>
            <a:pPr lvl="1"/>
            <a:r>
              <a:rPr lang="en-US" sz="2400" dirty="0"/>
              <a:t>Ensure confidentiality, integrity and availability of electronic PHI.</a:t>
            </a:r>
          </a:p>
          <a:p>
            <a:pPr lvl="1">
              <a:buFont typeface="Wingdings" pitchFamily="2" charset="2"/>
              <a:buNone/>
            </a:pPr>
            <a:endParaRPr lang="en-US" sz="1400" dirty="0"/>
          </a:p>
          <a:p>
            <a:pPr lvl="1"/>
            <a:r>
              <a:rPr lang="en-US" sz="2400" dirty="0"/>
              <a:t>Protect against threat or hazards.</a:t>
            </a:r>
          </a:p>
          <a:p>
            <a:pPr lvl="1"/>
            <a:endParaRPr lang="en-US" sz="2400" dirty="0" smtClean="0"/>
          </a:p>
          <a:p>
            <a:pPr lvl="1"/>
            <a:r>
              <a:rPr lang="en-US" sz="2400" dirty="0" smtClean="0"/>
              <a:t>Protect </a:t>
            </a:r>
            <a:r>
              <a:rPr lang="en-US" sz="2400" dirty="0"/>
              <a:t>against unauthorized uses of disclosures</a:t>
            </a:r>
            <a:r>
              <a:rPr lang="en-US" sz="2400" dirty="0" smtClean="0"/>
              <a:t>.</a:t>
            </a:r>
          </a:p>
          <a:p>
            <a:pPr lvl="1"/>
            <a:endParaRPr lang="en-US" sz="2400" dirty="0"/>
          </a:p>
          <a:p>
            <a:pPr lvl="1"/>
            <a:r>
              <a:rPr lang="en-US" sz="2400" dirty="0"/>
              <a:t>Use of flash drives is STRONGLY discouraged.</a:t>
            </a:r>
          </a:p>
          <a:p>
            <a:endParaRPr lang="en-US"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35C3AD2-87B9-48AE-8B19-A9F344C4EA6C}" type="slidenum">
              <a:rPr lang="en-US"/>
              <a:pPr/>
              <a:t>18</a:t>
            </a:fld>
            <a:endParaRPr lang="en-US"/>
          </a:p>
        </p:txBody>
      </p:sp>
      <p:sp>
        <p:nvSpPr>
          <p:cNvPr id="99330" name="Rectangle 2"/>
          <p:cNvSpPr>
            <a:spLocks noGrp="1" noChangeArrowheads="1"/>
          </p:cNvSpPr>
          <p:nvPr>
            <p:ph type="title"/>
          </p:nvPr>
        </p:nvSpPr>
        <p:spPr/>
        <p:txBody>
          <a:bodyPr/>
          <a:lstStyle/>
          <a:p>
            <a:r>
              <a:rPr lang="en-US" dirty="0"/>
              <a:t>HIPAA  				</a:t>
            </a:r>
            <a:r>
              <a:rPr lang="en-US" sz="1600" dirty="0"/>
              <a:t>(</a:t>
            </a:r>
            <a:r>
              <a:rPr lang="en-US" sz="1600" dirty="0" err="1"/>
              <a:t>Con’t</a:t>
            </a:r>
            <a:r>
              <a:rPr lang="en-US" sz="1600" dirty="0"/>
              <a:t>)</a:t>
            </a:r>
            <a:endParaRPr lang="en-US" dirty="0"/>
          </a:p>
        </p:txBody>
      </p:sp>
      <p:sp>
        <p:nvSpPr>
          <p:cNvPr id="99331" name="Rectangle 3"/>
          <p:cNvSpPr>
            <a:spLocks noGrp="1" noChangeArrowheads="1"/>
          </p:cNvSpPr>
          <p:nvPr>
            <p:ph type="body" idx="1"/>
          </p:nvPr>
        </p:nvSpPr>
        <p:spPr>
          <a:xfrm>
            <a:off x="533400" y="2286000"/>
            <a:ext cx="8269288" cy="4114800"/>
          </a:xfrm>
        </p:spPr>
        <p:txBody>
          <a:bodyPr/>
          <a:lstStyle/>
          <a:p>
            <a:pPr>
              <a:lnSpc>
                <a:spcPct val="80000"/>
              </a:lnSpc>
              <a:buFont typeface="Wingdings" pitchFamily="2" charset="2"/>
              <a:buNone/>
            </a:pPr>
            <a:r>
              <a:rPr lang="en-US" sz="1800" dirty="0"/>
              <a:t>	</a:t>
            </a:r>
            <a:r>
              <a:rPr lang="en-US" sz="2000" b="1" dirty="0"/>
              <a:t>TGH-issued equipment, such as laptop computers, cell phones, and pagers, must be protected from theft or damage.	</a:t>
            </a:r>
          </a:p>
          <a:p>
            <a:pPr>
              <a:lnSpc>
                <a:spcPct val="80000"/>
              </a:lnSpc>
              <a:buFont typeface="Wingdings" pitchFamily="2" charset="2"/>
              <a:buNone/>
            </a:pPr>
            <a:r>
              <a:rPr lang="en-US" sz="2000" dirty="0"/>
              <a:t>		</a:t>
            </a:r>
          </a:p>
          <a:p>
            <a:pPr>
              <a:lnSpc>
                <a:spcPct val="80000"/>
              </a:lnSpc>
            </a:pPr>
            <a:r>
              <a:rPr lang="en-US" sz="2000" dirty="0"/>
              <a:t>Never leave equipment unsecured or unattended in public areas.</a:t>
            </a:r>
          </a:p>
          <a:p>
            <a:pPr>
              <a:lnSpc>
                <a:spcPct val="80000"/>
              </a:lnSpc>
            </a:pPr>
            <a:endParaRPr lang="en-US" sz="2000" dirty="0" smtClean="0"/>
          </a:p>
          <a:p>
            <a:pPr>
              <a:lnSpc>
                <a:spcPct val="80000"/>
              </a:lnSpc>
            </a:pPr>
            <a:r>
              <a:rPr lang="en-US" sz="2000" dirty="0" smtClean="0"/>
              <a:t>Locking </a:t>
            </a:r>
            <a:r>
              <a:rPr lang="en-US" sz="2000" dirty="0"/>
              <a:t>equipment in file cabinets/drawers when not in use.</a:t>
            </a:r>
          </a:p>
          <a:p>
            <a:pPr>
              <a:lnSpc>
                <a:spcPct val="80000"/>
              </a:lnSpc>
            </a:pPr>
            <a:endParaRPr lang="en-US" sz="2000" dirty="0" smtClean="0"/>
          </a:p>
          <a:p>
            <a:pPr>
              <a:lnSpc>
                <a:spcPct val="80000"/>
              </a:lnSpc>
            </a:pPr>
            <a:r>
              <a:rPr lang="en-US" sz="2000" dirty="0" smtClean="0"/>
              <a:t>Data  </a:t>
            </a:r>
            <a:r>
              <a:rPr lang="en-US" sz="2000" dirty="0"/>
              <a:t>stored on TGH’s equipment, such as laptops, PDAs, cell phones, and so forth, are the property of TGH.  In order to prevent unauthorized access to the data, users are required to enable the password protection or lock code functions available on the equipment.</a:t>
            </a:r>
          </a:p>
          <a:p>
            <a:pPr marL="0" indent="0">
              <a:lnSpc>
                <a:spcPct val="80000"/>
              </a:lnSpc>
              <a:buNone/>
            </a:pPr>
            <a:r>
              <a:rPr lang="en-US" sz="1800" dirty="0" smtClean="0"/>
              <a:t> </a:t>
            </a:r>
            <a:endParaRPr lang="en-US" sz="1800" dirty="0"/>
          </a:p>
        </p:txBody>
      </p:sp>
    </p:spTree>
    <p:extLst>
      <p:ext uri="{BB962C8B-B14F-4D97-AF65-F5344CB8AC3E}">
        <p14:creationId xmlns:p14="http://schemas.microsoft.com/office/powerpoint/2010/main" val="30988700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330D7E9-5C34-4155-913F-894FAFB1C438}" type="slidenum">
              <a:rPr lang="en-US"/>
              <a:pPr/>
              <a:t>19</a:t>
            </a:fld>
            <a:endParaRPr lang="en-US"/>
          </a:p>
        </p:txBody>
      </p:sp>
      <p:sp>
        <p:nvSpPr>
          <p:cNvPr id="26626" name="Rectangle 2"/>
          <p:cNvSpPr>
            <a:spLocks noGrp="1" noChangeArrowheads="1"/>
          </p:cNvSpPr>
          <p:nvPr>
            <p:ph type="title"/>
          </p:nvPr>
        </p:nvSpPr>
        <p:spPr/>
        <p:txBody>
          <a:bodyPr/>
          <a:lstStyle/>
          <a:p>
            <a:r>
              <a:rPr lang="en-US" dirty="0"/>
              <a:t>HIPAA Security		</a:t>
            </a:r>
            <a:r>
              <a:rPr lang="en-US" sz="1600" dirty="0"/>
              <a:t> (</a:t>
            </a:r>
            <a:r>
              <a:rPr lang="en-US" sz="1600" dirty="0" err="1"/>
              <a:t>Con’t</a:t>
            </a:r>
            <a:r>
              <a:rPr lang="en-US" sz="1600" dirty="0"/>
              <a:t>)</a:t>
            </a:r>
            <a:endParaRPr lang="en-US" dirty="0"/>
          </a:p>
        </p:txBody>
      </p:sp>
      <p:sp>
        <p:nvSpPr>
          <p:cNvPr id="26627" name="Rectangle 3"/>
          <p:cNvSpPr>
            <a:spLocks noGrp="1" noChangeArrowheads="1"/>
          </p:cNvSpPr>
          <p:nvPr>
            <p:ph type="body" idx="1"/>
          </p:nvPr>
        </p:nvSpPr>
        <p:spPr>
          <a:xfrm>
            <a:off x="381000" y="2209800"/>
            <a:ext cx="8421688" cy="4114800"/>
          </a:xfrm>
        </p:spPr>
        <p:txBody>
          <a:bodyPr/>
          <a:lstStyle/>
          <a:p>
            <a:pPr>
              <a:lnSpc>
                <a:spcPct val="90000"/>
              </a:lnSpc>
            </a:pPr>
            <a:r>
              <a:rPr lang="en-US" dirty="0"/>
              <a:t>Things you can do to safeguard security:</a:t>
            </a:r>
          </a:p>
          <a:p>
            <a:pPr>
              <a:lnSpc>
                <a:spcPct val="90000"/>
              </a:lnSpc>
              <a:buFont typeface="Wingdings" pitchFamily="2" charset="2"/>
              <a:buNone/>
            </a:pPr>
            <a:endParaRPr lang="en-US" sz="1600" dirty="0"/>
          </a:p>
          <a:p>
            <a:pPr lvl="1">
              <a:lnSpc>
                <a:spcPct val="90000"/>
              </a:lnSpc>
            </a:pPr>
            <a:r>
              <a:rPr lang="en-US" sz="2400" dirty="0"/>
              <a:t>Log on and </a:t>
            </a:r>
            <a:r>
              <a:rPr lang="en-US" sz="2400" b="1" dirty="0"/>
              <a:t>log off</a:t>
            </a:r>
            <a:r>
              <a:rPr lang="en-US" sz="2400" dirty="0"/>
              <a:t> of your computer.</a:t>
            </a:r>
          </a:p>
          <a:p>
            <a:pPr lvl="1">
              <a:lnSpc>
                <a:spcPct val="90000"/>
              </a:lnSpc>
            </a:pPr>
            <a:endParaRPr lang="en-US" sz="2400" b="1" dirty="0" smtClean="0"/>
          </a:p>
          <a:p>
            <a:pPr lvl="1">
              <a:lnSpc>
                <a:spcPct val="90000"/>
              </a:lnSpc>
            </a:pPr>
            <a:r>
              <a:rPr lang="en-US" sz="2400" b="1" dirty="0" smtClean="0"/>
              <a:t>Never</a:t>
            </a:r>
            <a:r>
              <a:rPr lang="en-US" sz="2400" dirty="0" smtClean="0"/>
              <a:t> </a:t>
            </a:r>
            <a:r>
              <a:rPr lang="en-US" sz="2400" dirty="0"/>
              <a:t>let others use your log-on and/or password, all users are required to have a unique user ID and password.</a:t>
            </a:r>
          </a:p>
          <a:p>
            <a:pPr lvl="1">
              <a:lnSpc>
                <a:spcPct val="90000"/>
              </a:lnSpc>
            </a:pPr>
            <a:endParaRPr lang="en-US" sz="2400" dirty="0" smtClean="0"/>
          </a:p>
          <a:p>
            <a:pPr lvl="1">
              <a:lnSpc>
                <a:spcPct val="90000"/>
              </a:lnSpc>
            </a:pPr>
            <a:r>
              <a:rPr lang="en-US" sz="2400" dirty="0" smtClean="0"/>
              <a:t>Follow </a:t>
            </a:r>
            <a:r>
              <a:rPr lang="en-US" sz="2400" dirty="0"/>
              <a:t>guidelines for password use</a:t>
            </a:r>
            <a:r>
              <a:rPr lang="en-US" sz="2400" dirty="0" smtClean="0"/>
              <a:t>.</a:t>
            </a:r>
            <a:endParaRPr lang="en-US" sz="2400" dirty="0"/>
          </a:p>
        </p:txBody>
      </p:sp>
    </p:spTree>
    <p:extLst>
      <p:ext uri="{BB962C8B-B14F-4D97-AF65-F5344CB8AC3E}">
        <p14:creationId xmlns:p14="http://schemas.microsoft.com/office/powerpoint/2010/main" val="12541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157287"/>
          </a:xfrm>
        </p:spPr>
        <p:txBody>
          <a:bodyPr/>
          <a:lstStyle/>
          <a:p>
            <a:r>
              <a:rPr lang="en-US" dirty="0" smtClean="0"/>
              <a:t>HIPAA Headline News Stories</a:t>
            </a:r>
            <a:endParaRPr lang="en-US" dirty="0"/>
          </a:p>
        </p:txBody>
      </p:sp>
      <p:sp>
        <p:nvSpPr>
          <p:cNvPr id="3" name="Content Placeholder 2"/>
          <p:cNvSpPr>
            <a:spLocks noGrp="1"/>
          </p:cNvSpPr>
          <p:nvPr>
            <p:ph idx="1"/>
          </p:nvPr>
        </p:nvSpPr>
        <p:spPr>
          <a:xfrm>
            <a:off x="304800" y="1981200"/>
            <a:ext cx="8650288" cy="4151313"/>
          </a:xfrm>
        </p:spPr>
        <p:txBody>
          <a:bodyPr/>
          <a:lstStyle/>
          <a:p>
            <a:pPr lvl="0"/>
            <a:r>
              <a:rPr lang="en-US" sz="1800" b="1" u="sng" dirty="0" smtClean="0">
                <a:latin typeface="Times New Roman" pitchFamily="18" charset="0"/>
                <a:cs typeface="Times New Roman" pitchFamily="18" charset="0"/>
              </a:rPr>
              <a:t>Minnesota Health System Fires 32 Employees f</a:t>
            </a:r>
            <a:r>
              <a:rPr lang="en-US" sz="1800" b="1" dirty="0" smtClean="0">
                <a:latin typeface="Times New Roman" pitchFamily="18" charset="0"/>
                <a:cs typeface="Times New Roman" pitchFamily="18" charset="0"/>
              </a:rPr>
              <a:t>or snooping in records.  In another example of a spectacle that’s so intriguing that some health care workers will risk their jobs for a peek, Allina Hospitals and Clinics in Minnesota fired 32 employees recently for   improperly accessing the records of patients involved in a headline-making incident.</a:t>
            </a:r>
          </a:p>
          <a:p>
            <a:pPr lvl="0"/>
            <a:endParaRPr lang="en-US" sz="800" b="1" u="sng" dirty="0">
              <a:latin typeface="Times New Roman" pitchFamily="18" charset="0"/>
              <a:cs typeface="Times New Roman" pitchFamily="18" charset="0"/>
            </a:endParaRPr>
          </a:p>
          <a:p>
            <a:pPr lvl="0"/>
            <a:r>
              <a:rPr lang="en-US" sz="1800" b="1" u="sng" dirty="0" smtClean="0">
                <a:latin typeface="Times New Roman" pitchFamily="18" charset="0"/>
                <a:cs typeface="Times New Roman" pitchFamily="18" charset="0"/>
              </a:rPr>
              <a:t>Jackson Health System (JHS) in Miami </a:t>
            </a:r>
            <a:r>
              <a:rPr lang="en-US" sz="1800" b="1" dirty="0" smtClean="0">
                <a:latin typeface="Times New Roman" pitchFamily="18" charset="0"/>
                <a:cs typeface="Times New Roman" pitchFamily="18" charset="0"/>
              </a:rPr>
              <a:t>is conducting an internal investigation and cooperating with law enforcement after an employee inappropriately accessed patient information.  JHS has </a:t>
            </a:r>
            <a:r>
              <a:rPr lang="en-US" sz="1800" b="1" u="sng" dirty="0" smtClean="0">
                <a:latin typeface="Times New Roman" pitchFamily="18" charset="0"/>
                <a:cs typeface="Times New Roman" pitchFamily="18" charset="0"/>
              </a:rPr>
              <a:t>terminated the individual’s</a:t>
            </a:r>
            <a:r>
              <a:rPr lang="en-US" sz="1800" b="1" dirty="0" smtClean="0">
                <a:latin typeface="Times New Roman" pitchFamily="18" charset="0"/>
                <a:cs typeface="Times New Roman" pitchFamily="18" charset="0"/>
              </a:rPr>
              <a:t> employment and notified the affected patients. </a:t>
            </a:r>
          </a:p>
          <a:p>
            <a:pPr lvl="0"/>
            <a:endParaRPr lang="en-US" sz="800" b="1" dirty="0">
              <a:latin typeface="Times New Roman" pitchFamily="18" charset="0"/>
              <a:cs typeface="Times New Roman" pitchFamily="18" charset="0"/>
            </a:endParaRPr>
          </a:p>
          <a:p>
            <a:pPr lvl="0"/>
            <a:r>
              <a:rPr lang="en-US" sz="1800" b="1" dirty="0" smtClean="0">
                <a:latin typeface="Times New Roman" pitchFamily="18" charset="0"/>
                <a:cs typeface="Times New Roman" pitchFamily="18" charset="0"/>
              </a:rPr>
              <a:t>Richard </a:t>
            </a:r>
            <a:r>
              <a:rPr lang="en-US" sz="1800" b="1" dirty="0" err="1" smtClean="0">
                <a:latin typeface="Times New Roman" pitchFamily="18" charset="0"/>
                <a:cs typeface="Times New Roman" pitchFamily="18" charset="0"/>
              </a:rPr>
              <a:t>Charette</a:t>
            </a:r>
            <a:r>
              <a:rPr lang="en-US" sz="1800" b="1" dirty="0" smtClean="0">
                <a:latin typeface="Times New Roman" pitchFamily="18" charset="0"/>
                <a:cs typeface="Times New Roman" pitchFamily="18" charset="0"/>
              </a:rPr>
              <a:t>, who pleaded guilty in February to violating HIPAA, was </a:t>
            </a:r>
            <a:r>
              <a:rPr lang="en-US" sz="1800" b="1" u="sng" dirty="0" smtClean="0">
                <a:latin typeface="Times New Roman" pitchFamily="18" charset="0"/>
                <a:cs typeface="Times New Roman" pitchFamily="18" charset="0"/>
              </a:rPr>
              <a:t>sentenced to 33 months in  prison</a:t>
            </a:r>
            <a:r>
              <a:rPr lang="en-US" sz="1800" b="1" dirty="0" smtClean="0">
                <a:latin typeface="Times New Roman" pitchFamily="18" charset="0"/>
                <a:cs typeface="Times New Roman" pitchFamily="18" charset="0"/>
              </a:rPr>
              <a:t>, according to the U.S. Attorney’s Office for the District of Nevada.   </a:t>
            </a:r>
            <a:r>
              <a:rPr lang="en-US" sz="1800" b="1" dirty="0" err="1" smtClean="0">
                <a:latin typeface="Times New Roman" pitchFamily="18" charset="0"/>
                <a:cs typeface="Times New Roman" pitchFamily="18" charset="0"/>
              </a:rPr>
              <a:t>Charette</a:t>
            </a:r>
            <a:r>
              <a:rPr lang="en-US" sz="1800" b="1" dirty="0" smtClean="0">
                <a:latin typeface="Times New Roman" pitchFamily="18" charset="0"/>
                <a:cs typeface="Times New Roman" pitchFamily="18" charset="0"/>
              </a:rPr>
              <a:t> participated in a scheme to receive and disclose records of trauma patients treated at the </a:t>
            </a:r>
            <a:r>
              <a:rPr lang="en-US" sz="1800" b="1" u="sng" dirty="0" smtClean="0">
                <a:latin typeface="Times New Roman" pitchFamily="18" charset="0"/>
                <a:cs typeface="Times New Roman" pitchFamily="18" charset="0"/>
              </a:rPr>
              <a:t>University Medical Center of Southern Nevada.</a:t>
            </a:r>
            <a:endParaRPr lang="en-US" sz="18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6C2A9FBB-5ECE-4126-9C33-0448F6742111}" type="slidenum">
              <a:rPr lang="en-US" smtClean="0"/>
              <a:pPr/>
              <a:t>2</a:t>
            </a:fld>
            <a:endParaRPr lang="en-US"/>
          </a:p>
        </p:txBody>
      </p:sp>
    </p:spTree>
    <p:extLst>
      <p:ext uri="{BB962C8B-B14F-4D97-AF65-F5344CB8AC3E}">
        <p14:creationId xmlns:p14="http://schemas.microsoft.com/office/powerpoint/2010/main" val="22734015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759FB41-EB4E-4A55-AFEC-1C5BD46D23FF}" type="slidenum">
              <a:rPr lang="en-US"/>
              <a:pPr/>
              <a:t>20</a:t>
            </a:fld>
            <a:endParaRPr lang="en-US"/>
          </a:p>
        </p:txBody>
      </p:sp>
      <p:sp>
        <p:nvSpPr>
          <p:cNvPr id="47106" name="Rectangle 2"/>
          <p:cNvSpPr>
            <a:spLocks noGrp="1" noChangeArrowheads="1"/>
          </p:cNvSpPr>
          <p:nvPr>
            <p:ph type="title"/>
          </p:nvPr>
        </p:nvSpPr>
        <p:spPr/>
        <p:txBody>
          <a:bodyPr/>
          <a:lstStyle/>
          <a:p>
            <a:pPr algn="ctr"/>
            <a:r>
              <a:rPr lang="en-US" dirty="0"/>
              <a:t>Key Provisions of</a:t>
            </a:r>
            <a:br>
              <a:rPr lang="en-US" dirty="0"/>
            </a:br>
            <a:r>
              <a:rPr lang="en-US" dirty="0"/>
              <a:t> TGH’s HIPAA Policies </a:t>
            </a:r>
            <a:r>
              <a:rPr lang="en-US" sz="1600" dirty="0"/>
              <a:t>(</a:t>
            </a:r>
            <a:r>
              <a:rPr lang="en-US" sz="1600" dirty="0" err="1"/>
              <a:t>Con’t</a:t>
            </a:r>
            <a:r>
              <a:rPr lang="en-US" sz="1600" dirty="0"/>
              <a:t>)</a:t>
            </a:r>
          </a:p>
        </p:txBody>
      </p:sp>
      <p:sp>
        <p:nvSpPr>
          <p:cNvPr id="47107" name="Rectangle 3"/>
          <p:cNvSpPr>
            <a:spLocks noGrp="1" noChangeArrowheads="1"/>
          </p:cNvSpPr>
          <p:nvPr>
            <p:ph type="body" idx="1"/>
          </p:nvPr>
        </p:nvSpPr>
        <p:spPr>
          <a:xfrm>
            <a:off x="609600" y="2286000"/>
            <a:ext cx="7772400" cy="4114800"/>
          </a:xfrm>
        </p:spPr>
        <p:txBody>
          <a:bodyPr/>
          <a:lstStyle/>
          <a:p>
            <a:pPr>
              <a:lnSpc>
                <a:spcPct val="80000"/>
              </a:lnSpc>
            </a:pPr>
            <a:r>
              <a:rPr lang="en-US" sz="1800" dirty="0"/>
              <a:t>Automatic forwarding from a TGH-owned e-mail account to an external network account is prohibited.</a:t>
            </a:r>
          </a:p>
          <a:p>
            <a:pPr>
              <a:lnSpc>
                <a:spcPct val="80000"/>
              </a:lnSpc>
            </a:pPr>
            <a:r>
              <a:rPr lang="en-US" sz="1800" dirty="0"/>
              <a:t>Faxing of Medical Information </a:t>
            </a:r>
            <a:r>
              <a:rPr lang="en-US" sz="1800" b="1" dirty="0"/>
              <a:t>(Refer to Policy IM-31, Faxing of Medical Information) :</a:t>
            </a:r>
          </a:p>
          <a:p>
            <a:pPr lvl="1">
              <a:lnSpc>
                <a:spcPct val="80000"/>
              </a:lnSpc>
            </a:pPr>
            <a:r>
              <a:rPr lang="en-US" sz="1800" dirty="0"/>
              <a:t>Releases of medical information should be  through the Health Information Management (HIM) department.</a:t>
            </a:r>
          </a:p>
          <a:p>
            <a:pPr lvl="1">
              <a:lnSpc>
                <a:spcPct val="80000"/>
              </a:lnSpc>
            </a:pPr>
            <a:r>
              <a:rPr lang="en-US" sz="1800" dirty="0"/>
              <a:t>Limited to use by healthcare providers for immediate and/or emergency patient care purposes.</a:t>
            </a:r>
          </a:p>
          <a:p>
            <a:pPr lvl="1">
              <a:lnSpc>
                <a:spcPct val="80000"/>
              </a:lnSpc>
            </a:pPr>
            <a:r>
              <a:rPr lang="en-US" sz="1800" dirty="0"/>
              <a:t>Fax only when the original document or mail delivered photocopies will not serve the purpose.</a:t>
            </a:r>
          </a:p>
          <a:p>
            <a:pPr lvl="1">
              <a:lnSpc>
                <a:spcPct val="80000"/>
              </a:lnSpc>
            </a:pPr>
            <a:r>
              <a:rPr lang="en-US" sz="1800" dirty="0"/>
              <a:t>A signed patient authorization is required.</a:t>
            </a:r>
          </a:p>
          <a:p>
            <a:pPr lvl="1">
              <a:lnSpc>
                <a:spcPct val="80000"/>
              </a:lnSpc>
            </a:pPr>
            <a:r>
              <a:rPr lang="en-US" sz="1800" dirty="0"/>
              <a:t>Ensure that the fax is sent to the appropriate destination, verify the fax number.</a:t>
            </a:r>
          </a:p>
          <a:p>
            <a:pPr lvl="1">
              <a:lnSpc>
                <a:spcPct val="80000"/>
              </a:lnSpc>
            </a:pPr>
            <a:r>
              <a:rPr lang="en-US" sz="1800" dirty="0"/>
              <a:t>A fax cover sheet (form F-561) must precede the transmission.</a:t>
            </a:r>
          </a:p>
          <a:p>
            <a:pPr lvl="1">
              <a:lnSpc>
                <a:spcPct val="80000"/>
              </a:lnSpc>
            </a:pPr>
            <a:r>
              <a:rPr lang="en-US" sz="1800" dirty="0"/>
              <a:t>Report misdirected faxes to Corporate Compliance immediately by completing an Incident Report.</a:t>
            </a:r>
          </a:p>
          <a:p>
            <a:pPr lvl="1">
              <a:lnSpc>
                <a:spcPct val="80000"/>
              </a:lnSpc>
            </a:pPr>
            <a:endParaRPr lang="en-US" sz="16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A613E1EE-8391-4511-8964-3E1167C8E5D1}" type="slidenum">
              <a:rPr lang="en-US"/>
              <a:pPr/>
              <a:t>21</a:t>
            </a:fld>
            <a:endParaRPr lang="en-US"/>
          </a:p>
        </p:txBody>
      </p:sp>
      <p:sp>
        <p:nvSpPr>
          <p:cNvPr id="12290" name="Rectangle 2"/>
          <p:cNvSpPr>
            <a:spLocks noGrp="1" noChangeArrowheads="1"/>
          </p:cNvSpPr>
          <p:nvPr>
            <p:ph type="title"/>
          </p:nvPr>
        </p:nvSpPr>
        <p:spPr>
          <a:xfrm>
            <a:off x="1143000" y="228600"/>
            <a:ext cx="7793038" cy="1462088"/>
          </a:xfrm>
        </p:spPr>
        <p:txBody>
          <a:bodyPr/>
          <a:lstStyle/>
          <a:p>
            <a:pPr algn="ctr"/>
            <a:r>
              <a:rPr lang="en-US" dirty="0"/>
              <a:t>Key Provisions of</a:t>
            </a:r>
            <a:br>
              <a:rPr lang="en-US" dirty="0"/>
            </a:br>
            <a:r>
              <a:rPr lang="en-US" dirty="0"/>
              <a:t> TGH’s HIPAA Policies </a:t>
            </a:r>
            <a:r>
              <a:rPr lang="en-US" sz="1600" dirty="0"/>
              <a:t>(</a:t>
            </a:r>
            <a:r>
              <a:rPr lang="en-US" sz="1600" dirty="0" err="1"/>
              <a:t>Con’t</a:t>
            </a:r>
            <a:r>
              <a:rPr lang="en-US" sz="1600" dirty="0"/>
              <a:t>)</a:t>
            </a:r>
            <a:endParaRPr lang="en-US" dirty="0"/>
          </a:p>
        </p:txBody>
      </p:sp>
      <p:sp>
        <p:nvSpPr>
          <p:cNvPr id="12291" name="Rectangle 3"/>
          <p:cNvSpPr>
            <a:spLocks noGrp="1" noChangeArrowheads="1"/>
          </p:cNvSpPr>
          <p:nvPr>
            <p:ph type="body" idx="1"/>
          </p:nvPr>
        </p:nvSpPr>
        <p:spPr>
          <a:xfrm>
            <a:off x="457200" y="2209800"/>
            <a:ext cx="8497888" cy="4383088"/>
          </a:xfrm>
        </p:spPr>
        <p:txBody>
          <a:bodyPr/>
          <a:lstStyle/>
          <a:p>
            <a:pPr>
              <a:lnSpc>
                <a:spcPct val="80000"/>
              </a:lnSpc>
              <a:buFont typeface="Wingdings" pitchFamily="2" charset="2"/>
              <a:buNone/>
            </a:pPr>
            <a:endParaRPr lang="en-US" sz="2800" b="1" u="sng">
              <a:hlinkMouseOver r:id="rId3" action="ppaction://hlinkfile"/>
            </a:endParaRPr>
          </a:p>
          <a:p>
            <a:pPr>
              <a:lnSpc>
                <a:spcPct val="80000"/>
              </a:lnSpc>
              <a:buFont typeface="Wingdings" pitchFamily="2" charset="2"/>
              <a:buNone/>
            </a:pPr>
            <a:r>
              <a:rPr lang="en-US" sz="2800"/>
              <a:t>   </a:t>
            </a:r>
            <a:r>
              <a:rPr lang="en-US" sz="2800" b="1"/>
              <a:t>No PHI, including photographs</a:t>
            </a:r>
            <a:r>
              <a:rPr lang="en-US" sz="2800"/>
              <a:t>, should be disclosed through the use of social networks, such as Facebook, MySpace, Twitter or other on-line personal communications networks.  Social networks are considered public.  Disclosures of PHI would potentially violate the HIPAA privacy rules.</a:t>
            </a:r>
          </a:p>
        </p:txBody>
      </p:sp>
      <p:pic>
        <p:nvPicPr>
          <p:cNvPr id="12292" name="Picture 4" descr="MCj04404540000[1]"/>
          <p:cNvPicPr>
            <a:picLocks noChangeAspect="1" noChangeArrowheads="1"/>
          </p:cNvPicPr>
          <p:nvPr/>
        </p:nvPicPr>
        <p:blipFill>
          <a:blip r:embed="rId4" cstate="print"/>
          <a:srcRect/>
          <a:stretch>
            <a:fillRect/>
          </a:stretch>
        </p:blipFill>
        <p:spPr bwMode="auto">
          <a:xfrm>
            <a:off x="7356475" y="5029200"/>
            <a:ext cx="1295400" cy="167640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BE07F8B-6C72-486E-82B4-2257AC058DFD}" type="slidenum">
              <a:rPr lang="en-US"/>
              <a:pPr/>
              <a:t>22</a:t>
            </a:fld>
            <a:endParaRPr lang="en-US"/>
          </a:p>
        </p:txBody>
      </p:sp>
      <p:sp>
        <p:nvSpPr>
          <p:cNvPr id="35842" name="Rectangle 2"/>
          <p:cNvSpPr>
            <a:spLocks noGrp="1" noChangeArrowheads="1"/>
          </p:cNvSpPr>
          <p:nvPr>
            <p:ph type="title"/>
          </p:nvPr>
        </p:nvSpPr>
        <p:spPr/>
        <p:txBody>
          <a:bodyPr/>
          <a:lstStyle/>
          <a:p>
            <a:pPr algn="ctr"/>
            <a:r>
              <a:rPr lang="en-US" dirty="0"/>
              <a:t>Key Provisions of</a:t>
            </a:r>
            <a:br>
              <a:rPr lang="en-US" dirty="0"/>
            </a:br>
            <a:r>
              <a:rPr lang="en-US" dirty="0"/>
              <a:t> TGH’s HIPAA Policies </a:t>
            </a:r>
            <a:r>
              <a:rPr lang="en-US" sz="1600" dirty="0"/>
              <a:t>(</a:t>
            </a:r>
            <a:r>
              <a:rPr lang="en-US" sz="1600" dirty="0" err="1"/>
              <a:t>Con’t</a:t>
            </a:r>
            <a:r>
              <a:rPr lang="en-US" sz="1600" dirty="0"/>
              <a:t>)</a:t>
            </a:r>
          </a:p>
        </p:txBody>
      </p:sp>
      <p:sp>
        <p:nvSpPr>
          <p:cNvPr id="35843" name="Rectangle 3"/>
          <p:cNvSpPr>
            <a:spLocks noGrp="1" noChangeArrowheads="1"/>
          </p:cNvSpPr>
          <p:nvPr>
            <p:ph type="body" idx="1"/>
          </p:nvPr>
        </p:nvSpPr>
        <p:spPr>
          <a:xfrm>
            <a:off x="838200" y="2362200"/>
            <a:ext cx="8077200" cy="4191000"/>
          </a:xfrm>
        </p:spPr>
        <p:txBody>
          <a:bodyPr/>
          <a:lstStyle/>
          <a:p>
            <a:pPr>
              <a:lnSpc>
                <a:spcPct val="90000"/>
              </a:lnSpc>
            </a:pPr>
            <a:endParaRPr lang="en-US" sz="2400" dirty="0"/>
          </a:p>
          <a:p>
            <a:pPr>
              <a:lnSpc>
                <a:spcPct val="90000"/>
              </a:lnSpc>
              <a:buFont typeface="Wingdings" pitchFamily="2" charset="2"/>
              <a:buNone/>
            </a:pPr>
            <a:r>
              <a:rPr lang="en-US" sz="2400" dirty="0" smtClean="0"/>
              <a:t>    All </a:t>
            </a:r>
            <a:r>
              <a:rPr lang="en-US" sz="2400" dirty="0"/>
              <a:t>electronic mail messages and the data contained therein are the property of TGH.   </a:t>
            </a:r>
          </a:p>
          <a:p>
            <a:pPr>
              <a:lnSpc>
                <a:spcPct val="90000"/>
              </a:lnSpc>
              <a:buFont typeface="Wingdings" pitchFamily="2" charset="2"/>
              <a:buNone/>
            </a:pPr>
            <a:endParaRPr lang="en-US" sz="2400" dirty="0"/>
          </a:p>
          <a:p>
            <a:pPr>
              <a:lnSpc>
                <a:spcPct val="90000"/>
              </a:lnSpc>
            </a:pPr>
            <a:r>
              <a:rPr lang="en-US" sz="2400" dirty="0"/>
              <a:t>Users should not expect privacy of any messages created, sent, stored, or received using the system. </a:t>
            </a:r>
          </a:p>
          <a:p>
            <a:pPr>
              <a:lnSpc>
                <a:spcPct val="90000"/>
              </a:lnSpc>
              <a:buFont typeface="Wingdings" pitchFamily="2" charset="2"/>
              <a:buNone/>
            </a:pPr>
            <a:endParaRPr lang="en-US" sz="2400" dirty="0"/>
          </a:p>
          <a:p>
            <a:pPr>
              <a:lnSpc>
                <a:spcPct val="90000"/>
              </a:lnSpc>
            </a:pPr>
            <a:r>
              <a:rPr lang="en-US" sz="2400" dirty="0"/>
              <a:t>TGH reserves the right to monitor e-mail with the express authorization by the CEO.</a:t>
            </a:r>
          </a:p>
          <a:p>
            <a:pPr>
              <a:lnSpc>
                <a:spcPct val="90000"/>
              </a:lnSpc>
            </a:pPr>
            <a:endParaRPr lang="en-US"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35A1FC9-9115-4086-808A-6577A78B2D59}" type="slidenum">
              <a:rPr lang="en-US"/>
              <a:pPr/>
              <a:t>23</a:t>
            </a:fld>
            <a:endParaRPr lang="en-US"/>
          </a:p>
        </p:txBody>
      </p:sp>
      <p:sp>
        <p:nvSpPr>
          <p:cNvPr id="13314" name="Rectangle 2"/>
          <p:cNvSpPr>
            <a:spLocks noGrp="1" noChangeArrowheads="1"/>
          </p:cNvSpPr>
          <p:nvPr>
            <p:ph type="title"/>
          </p:nvPr>
        </p:nvSpPr>
        <p:spPr>
          <a:xfrm>
            <a:off x="1143000" y="228600"/>
            <a:ext cx="7793038" cy="1462088"/>
          </a:xfrm>
        </p:spPr>
        <p:txBody>
          <a:bodyPr/>
          <a:lstStyle/>
          <a:p>
            <a:pPr algn="ctr"/>
            <a:r>
              <a:rPr lang="en-US" dirty="0"/>
              <a:t>Key Provisions of</a:t>
            </a:r>
            <a:br>
              <a:rPr lang="en-US" dirty="0"/>
            </a:br>
            <a:r>
              <a:rPr lang="en-US" dirty="0"/>
              <a:t> TGH’s HIPAA Policies </a:t>
            </a:r>
            <a:r>
              <a:rPr lang="en-US" sz="1600" dirty="0"/>
              <a:t>(</a:t>
            </a:r>
            <a:r>
              <a:rPr lang="en-US" sz="1600" dirty="0" err="1"/>
              <a:t>Con’t</a:t>
            </a:r>
            <a:r>
              <a:rPr lang="en-US" sz="1600" dirty="0"/>
              <a:t>)</a:t>
            </a:r>
            <a:endParaRPr lang="en-US" dirty="0"/>
          </a:p>
        </p:txBody>
      </p:sp>
      <p:sp>
        <p:nvSpPr>
          <p:cNvPr id="13315" name="Rectangle 3"/>
          <p:cNvSpPr>
            <a:spLocks noGrp="1" noChangeArrowheads="1"/>
          </p:cNvSpPr>
          <p:nvPr>
            <p:ph type="body" idx="1"/>
          </p:nvPr>
        </p:nvSpPr>
        <p:spPr>
          <a:xfrm>
            <a:off x="457200" y="2514600"/>
            <a:ext cx="8421688" cy="4343400"/>
          </a:xfrm>
        </p:spPr>
        <p:txBody>
          <a:bodyPr/>
          <a:lstStyle/>
          <a:p>
            <a:pPr>
              <a:lnSpc>
                <a:spcPct val="80000"/>
              </a:lnSpc>
            </a:pPr>
            <a:r>
              <a:rPr lang="en-US" sz="2400" dirty="0" smtClean="0"/>
              <a:t>Internet </a:t>
            </a:r>
            <a:r>
              <a:rPr lang="en-US" sz="2400" dirty="0"/>
              <a:t>usage is provided by TGH and is intended primarily for business use. </a:t>
            </a:r>
            <a:endParaRPr lang="en-US" sz="2400" dirty="0" smtClean="0"/>
          </a:p>
          <a:p>
            <a:pPr>
              <a:lnSpc>
                <a:spcPct val="80000"/>
              </a:lnSpc>
            </a:pPr>
            <a:endParaRPr lang="en-US" sz="2400" dirty="0"/>
          </a:p>
          <a:p>
            <a:pPr>
              <a:lnSpc>
                <a:spcPct val="80000"/>
              </a:lnSpc>
            </a:pPr>
            <a:r>
              <a:rPr lang="en-US" sz="2400" dirty="0"/>
              <a:t>TGH reserves the right to monitor Internet usage.</a:t>
            </a:r>
          </a:p>
          <a:p>
            <a:pPr>
              <a:lnSpc>
                <a:spcPct val="80000"/>
              </a:lnSpc>
            </a:pPr>
            <a:endParaRPr lang="en-US" sz="2400" dirty="0"/>
          </a:p>
          <a:p>
            <a:pPr>
              <a:lnSpc>
                <a:spcPct val="80000"/>
              </a:lnSpc>
            </a:pPr>
            <a:r>
              <a:rPr lang="en-US" sz="2400" dirty="0"/>
              <a:t>Computer Audit access logs for TGH’s applications records each user’s access of a patient’s PHI.</a:t>
            </a:r>
          </a:p>
          <a:p>
            <a:pPr>
              <a:lnSpc>
                <a:spcPct val="80000"/>
              </a:lnSpc>
            </a:pPr>
            <a:endParaRPr lang="en-US" sz="2400" dirty="0" smtClean="0"/>
          </a:p>
          <a:p>
            <a:pPr>
              <a:lnSpc>
                <a:spcPct val="80000"/>
              </a:lnSpc>
            </a:pPr>
            <a:r>
              <a:rPr lang="en-US" sz="2400" b="1" dirty="0" smtClean="0"/>
              <a:t>Refer </a:t>
            </a:r>
            <a:r>
              <a:rPr lang="en-US" sz="2400" b="1" dirty="0"/>
              <a:t>to TGH policy RI-54, “Information Privacy and Security Compliance “. </a:t>
            </a:r>
          </a:p>
          <a:p>
            <a:pPr>
              <a:lnSpc>
                <a:spcPct val="80000"/>
              </a:lnSpc>
            </a:pPr>
            <a:endParaRPr lang="en-US" sz="2400" dirty="0"/>
          </a:p>
        </p:txBody>
      </p:sp>
    </p:spTree>
    <p:extLst>
      <p:ext uri="{BB962C8B-B14F-4D97-AF65-F5344CB8AC3E}">
        <p14:creationId xmlns:p14="http://schemas.microsoft.com/office/powerpoint/2010/main" val="33753471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6CBD9C9-0971-4E60-BC9A-20ACD5A731F1}" type="slidenum">
              <a:rPr lang="en-US"/>
              <a:pPr/>
              <a:t>24</a:t>
            </a:fld>
            <a:endParaRPr lang="en-US"/>
          </a:p>
        </p:txBody>
      </p:sp>
      <p:sp>
        <p:nvSpPr>
          <p:cNvPr id="15362" name="Rectangle 2"/>
          <p:cNvSpPr>
            <a:spLocks noGrp="1" noChangeArrowheads="1"/>
          </p:cNvSpPr>
          <p:nvPr>
            <p:ph type="title"/>
          </p:nvPr>
        </p:nvSpPr>
        <p:spPr/>
        <p:txBody>
          <a:bodyPr/>
          <a:lstStyle/>
          <a:p>
            <a:pPr algn="ctr"/>
            <a:r>
              <a:rPr lang="en-US" dirty="0"/>
              <a:t>Key Provisions of </a:t>
            </a:r>
            <a:br>
              <a:rPr lang="en-US" dirty="0"/>
            </a:br>
            <a:r>
              <a:rPr lang="en-US" dirty="0"/>
              <a:t>TGH’s HIPAA Policies </a:t>
            </a:r>
            <a:r>
              <a:rPr lang="en-US" sz="1600" dirty="0"/>
              <a:t>(</a:t>
            </a:r>
            <a:r>
              <a:rPr lang="en-US" sz="1600" dirty="0" err="1"/>
              <a:t>Con’t</a:t>
            </a:r>
            <a:r>
              <a:rPr lang="en-US" sz="1600" dirty="0"/>
              <a:t>)</a:t>
            </a:r>
            <a:endParaRPr lang="en-US" dirty="0"/>
          </a:p>
        </p:txBody>
      </p:sp>
      <p:sp>
        <p:nvSpPr>
          <p:cNvPr id="15363" name="Rectangle 3"/>
          <p:cNvSpPr>
            <a:spLocks noGrp="1" noChangeArrowheads="1"/>
          </p:cNvSpPr>
          <p:nvPr>
            <p:ph type="body" idx="1"/>
          </p:nvPr>
        </p:nvSpPr>
        <p:spPr>
          <a:xfrm>
            <a:off x="457200" y="2362200"/>
            <a:ext cx="8305800" cy="4840288"/>
          </a:xfrm>
        </p:spPr>
        <p:txBody>
          <a:bodyPr/>
          <a:lstStyle/>
          <a:p>
            <a:r>
              <a:rPr lang="en-US" sz="2400" dirty="0"/>
              <a:t>Check files for viruses before loading CDs, diskettes, or downloading files on TGH computers. </a:t>
            </a:r>
          </a:p>
          <a:p>
            <a:endParaRPr lang="en-US" sz="2400" dirty="0" smtClean="0"/>
          </a:p>
          <a:p>
            <a:r>
              <a:rPr lang="en-US" sz="2400" dirty="0" smtClean="0"/>
              <a:t>Contact </a:t>
            </a:r>
            <a:r>
              <a:rPr lang="en-US" sz="2400" dirty="0"/>
              <a:t>the Technology Support Center at extension </a:t>
            </a:r>
            <a:r>
              <a:rPr lang="en-US" sz="2400" b="1" dirty="0"/>
              <a:t>7490</a:t>
            </a:r>
            <a:r>
              <a:rPr lang="en-US" sz="2400" dirty="0"/>
              <a:t> to acquire or load software programs on TGH computers.</a:t>
            </a:r>
          </a:p>
          <a:p>
            <a:endParaRPr lang="en-US" sz="2400" dirty="0" smtClean="0"/>
          </a:p>
          <a:p>
            <a:r>
              <a:rPr lang="en-US" sz="2400" dirty="0" smtClean="0"/>
              <a:t>Downloading </a:t>
            </a:r>
            <a:r>
              <a:rPr lang="en-US" sz="2400" dirty="0"/>
              <a:t>movies, music and books, reports and other such files for personal use </a:t>
            </a:r>
            <a:r>
              <a:rPr lang="en-US" sz="2400" dirty="0" smtClean="0"/>
              <a:t>is not </a:t>
            </a:r>
            <a:r>
              <a:rPr lang="en-US" sz="2400" dirty="0"/>
              <a:t>permitted.</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830AB94-8B90-446B-8EA4-FE23A23058D9}" type="slidenum">
              <a:rPr lang="en-US"/>
              <a:pPr/>
              <a:t>25</a:t>
            </a:fld>
            <a:endParaRPr lang="en-US"/>
          </a:p>
        </p:txBody>
      </p:sp>
      <p:sp>
        <p:nvSpPr>
          <p:cNvPr id="34818" name="Rectangle 2"/>
          <p:cNvSpPr>
            <a:spLocks noGrp="1" noChangeArrowheads="1"/>
          </p:cNvSpPr>
          <p:nvPr>
            <p:ph type="title"/>
          </p:nvPr>
        </p:nvSpPr>
        <p:spPr/>
        <p:txBody>
          <a:bodyPr/>
          <a:lstStyle/>
          <a:p>
            <a:pPr algn="ctr"/>
            <a:r>
              <a:rPr lang="en-US" dirty="0"/>
              <a:t>Key Provisions of</a:t>
            </a:r>
            <a:br>
              <a:rPr lang="en-US" dirty="0"/>
            </a:br>
            <a:r>
              <a:rPr lang="en-US" dirty="0"/>
              <a:t> TGH’s HIPAA Policies </a:t>
            </a:r>
            <a:r>
              <a:rPr lang="en-US" sz="1600" dirty="0"/>
              <a:t>(</a:t>
            </a:r>
            <a:r>
              <a:rPr lang="en-US" sz="1600" dirty="0" err="1"/>
              <a:t>Con’t</a:t>
            </a:r>
            <a:r>
              <a:rPr lang="en-US" sz="1600" dirty="0"/>
              <a:t>)</a:t>
            </a:r>
          </a:p>
        </p:txBody>
      </p:sp>
      <p:sp>
        <p:nvSpPr>
          <p:cNvPr id="34819" name="Rectangle 3"/>
          <p:cNvSpPr>
            <a:spLocks noGrp="1" noChangeArrowheads="1"/>
          </p:cNvSpPr>
          <p:nvPr>
            <p:ph type="body" idx="1"/>
          </p:nvPr>
        </p:nvSpPr>
        <p:spPr>
          <a:xfrm>
            <a:off x="533400" y="2133600"/>
            <a:ext cx="8077200" cy="4343400"/>
          </a:xfrm>
        </p:spPr>
        <p:txBody>
          <a:bodyPr/>
          <a:lstStyle/>
          <a:p>
            <a:pPr>
              <a:lnSpc>
                <a:spcPct val="80000"/>
              </a:lnSpc>
            </a:pPr>
            <a:r>
              <a:rPr lang="en-US" sz="2400" dirty="0"/>
              <a:t>TGH management reserves and retains the authority to:   </a:t>
            </a:r>
          </a:p>
          <a:p>
            <a:pPr marL="1181100" lvl="2" indent="-266700">
              <a:lnSpc>
                <a:spcPct val="80000"/>
              </a:lnSpc>
            </a:pPr>
            <a:r>
              <a:rPr lang="en-US" sz="2000" dirty="0"/>
              <a:t>Restrict or revoke any user's access to computerized information, </a:t>
            </a:r>
            <a:endParaRPr lang="en-US" sz="2000" dirty="0" smtClean="0"/>
          </a:p>
          <a:p>
            <a:pPr marL="1181100" lvl="2" indent="-266700">
              <a:lnSpc>
                <a:spcPct val="80000"/>
              </a:lnSpc>
            </a:pPr>
            <a:endParaRPr lang="en-US" sz="2000" dirty="0"/>
          </a:p>
          <a:p>
            <a:pPr marL="1181100" lvl="2" indent="-266700">
              <a:lnSpc>
                <a:spcPct val="80000"/>
              </a:lnSpc>
            </a:pPr>
            <a:r>
              <a:rPr lang="en-US" sz="2000" dirty="0"/>
              <a:t>Inspect, copy, remove or otherwise alter any data, program or other system resource that may undermine hospital policies directed to the protection of PHI</a:t>
            </a:r>
            <a:r>
              <a:rPr lang="en-US" sz="2000" dirty="0" smtClean="0"/>
              <a:t>,</a:t>
            </a:r>
          </a:p>
          <a:p>
            <a:pPr marL="1181100" lvl="2" indent="-266700">
              <a:lnSpc>
                <a:spcPct val="80000"/>
              </a:lnSpc>
            </a:pPr>
            <a:endParaRPr lang="en-US" sz="2000" dirty="0"/>
          </a:p>
          <a:p>
            <a:pPr marL="1181100" lvl="2" indent="-266700">
              <a:lnSpc>
                <a:spcPct val="80000"/>
              </a:lnSpc>
            </a:pPr>
            <a:r>
              <a:rPr lang="en-US" sz="2000" dirty="0"/>
              <a:t>Take any other steps deemed necessary to manage and protect all protected health information on TGH information systems. This authority may be exercised with or without notice to the involved users. TGH disclaims any responsibility for loss or damage to data or software that results from its efforts to meet these security objectives. </a:t>
            </a:r>
          </a:p>
          <a:p>
            <a:pPr>
              <a:lnSpc>
                <a:spcPct val="80000"/>
              </a:lnSpc>
            </a:pPr>
            <a:endParaRPr lang="en-US" sz="2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87891B4-31F5-4436-B5AA-D86DC1271424}" type="slidenum">
              <a:rPr lang="en-US"/>
              <a:pPr/>
              <a:t>26</a:t>
            </a:fld>
            <a:endParaRPr lang="en-US"/>
          </a:p>
        </p:txBody>
      </p:sp>
      <p:sp>
        <p:nvSpPr>
          <p:cNvPr id="54274" name="Rectangle 2"/>
          <p:cNvSpPr>
            <a:spLocks noGrp="1" noChangeArrowheads="1"/>
          </p:cNvSpPr>
          <p:nvPr>
            <p:ph type="title"/>
          </p:nvPr>
        </p:nvSpPr>
        <p:spPr/>
        <p:txBody>
          <a:bodyPr/>
          <a:lstStyle/>
          <a:p>
            <a:r>
              <a:rPr lang="en-US" dirty="0"/>
              <a:t>HIPAA  				</a:t>
            </a:r>
            <a:r>
              <a:rPr lang="en-US" sz="1600" dirty="0"/>
              <a:t>(</a:t>
            </a:r>
            <a:r>
              <a:rPr lang="en-US" sz="1600" dirty="0" err="1"/>
              <a:t>Con’t</a:t>
            </a:r>
            <a:r>
              <a:rPr lang="en-US" sz="1600" dirty="0"/>
              <a:t>)</a:t>
            </a:r>
            <a:endParaRPr lang="en-US" dirty="0"/>
          </a:p>
        </p:txBody>
      </p:sp>
      <p:sp>
        <p:nvSpPr>
          <p:cNvPr id="54275" name="Rectangle 3"/>
          <p:cNvSpPr>
            <a:spLocks noGrp="1" noChangeArrowheads="1"/>
          </p:cNvSpPr>
          <p:nvPr>
            <p:ph type="body" idx="1"/>
          </p:nvPr>
        </p:nvSpPr>
        <p:spPr>
          <a:xfrm>
            <a:off x="533400" y="2438400"/>
            <a:ext cx="8269288" cy="4114800"/>
          </a:xfrm>
        </p:spPr>
        <p:txBody>
          <a:bodyPr/>
          <a:lstStyle/>
          <a:p>
            <a:pPr>
              <a:lnSpc>
                <a:spcPct val="80000"/>
              </a:lnSpc>
            </a:pPr>
            <a:r>
              <a:rPr lang="en-US" sz="2400" dirty="0"/>
              <a:t>Health care professionals, who fail to comply with TGH’s policies, procedures, or federal and state laws, shall be subject to disciplinary action in accordance with TGH administrative policies; which includes possible termination of employment.</a:t>
            </a:r>
          </a:p>
          <a:p>
            <a:pPr>
              <a:lnSpc>
                <a:spcPct val="80000"/>
              </a:lnSpc>
              <a:buFont typeface="Wingdings" pitchFamily="2" charset="2"/>
              <a:buNone/>
            </a:pPr>
            <a:endParaRPr lang="en-US" sz="2400" dirty="0"/>
          </a:p>
          <a:p>
            <a:pPr>
              <a:lnSpc>
                <a:spcPct val="80000"/>
              </a:lnSpc>
            </a:pPr>
            <a:r>
              <a:rPr lang="en-US" sz="2400" dirty="0"/>
              <a:t>In certain circumstances you can be personally subject to civil and/or criminal prosecution for violations of HIPAA including monetary penalties.</a:t>
            </a:r>
          </a:p>
          <a:p>
            <a:pPr>
              <a:lnSpc>
                <a:spcPct val="80000"/>
              </a:lnSpc>
            </a:pPr>
            <a:endParaRPr lang="en-US" sz="2400" dirty="0"/>
          </a:p>
          <a:p>
            <a:pPr>
              <a:lnSpc>
                <a:spcPct val="80000"/>
              </a:lnSpc>
            </a:pPr>
            <a:r>
              <a:rPr lang="en-US" sz="2400" b="1" dirty="0"/>
              <a:t>Refer to TGH policy RI-54, “Information Privacy and Security Compliance “. </a:t>
            </a:r>
          </a:p>
          <a:p>
            <a:pPr>
              <a:lnSpc>
                <a:spcPct val="80000"/>
              </a:lnSpc>
            </a:pPr>
            <a:endParaRPr lang="en-US"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233487"/>
          </a:xfrm>
        </p:spPr>
        <p:txBody>
          <a:bodyPr/>
          <a:lstStyle/>
          <a:p>
            <a:r>
              <a:rPr lang="en-US" dirty="0" smtClean="0"/>
              <a:t>HIPAA IN AN EPIC WORLD</a:t>
            </a:r>
            <a:endParaRPr lang="en-US" dirty="0"/>
          </a:p>
        </p:txBody>
      </p:sp>
      <p:sp>
        <p:nvSpPr>
          <p:cNvPr id="3" name="Content Placeholder 2"/>
          <p:cNvSpPr>
            <a:spLocks noGrp="1"/>
          </p:cNvSpPr>
          <p:nvPr>
            <p:ph idx="1"/>
          </p:nvPr>
        </p:nvSpPr>
        <p:spPr>
          <a:xfrm>
            <a:off x="381000" y="2017713"/>
            <a:ext cx="8574088" cy="4389120"/>
          </a:xfrm>
        </p:spPr>
        <p:txBody>
          <a:bodyPr/>
          <a:lstStyle/>
          <a:p>
            <a:r>
              <a:rPr lang="en-US" sz="1800" dirty="0" smtClean="0"/>
              <a:t>EPIC will log the actions of </a:t>
            </a:r>
            <a:r>
              <a:rPr lang="en-US" sz="1800" b="1" u="sng" dirty="0" smtClean="0"/>
              <a:t>all</a:t>
            </a:r>
            <a:r>
              <a:rPr lang="en-US" sz="1800" dirty="0" smtClean="0"/>
              <a:t> users as they routinely view and interact within the EMR.</a:t>
            </a:r>
          </a:p>
          <a:p>
            <a:r>
              <a:rPr lang="en-US" sz="1800" b="1" u="sng" dirty="0" smtClean="0"/>
              <a:t>Break the Glass (BTG)</a:t>
            </a:r>
            <a:r>
              <a:rPr lang="en-US" sz="1800" dirty="0"/>
              <a:t> </a:t>
            </a:r>
            <a:r>
              <a:rPr lang="en-US" sz="1800" dirty="0" smtClean="0"/>
              <a:t>– Is an event tracking feature for specialized groups of patients and encounters.  Your </a:t>
            </a:r>
            <a:r>
              <a:rPr lang="en-US" sz="1800" b="1" dirty="0" smtClean="0"/>
              <a:t>Password</a:t>
            </a:r>
            <a:r>
              <a:rPr lang="en-US" sz="1800" dirty="0" smtClean="0"/>
              <a:t> and a </a:t>
            </a:r>
            <a:r>
              <a:rPr lang="en-US" sz="1800" b="1" dirty="0" smtClean="0"/>
              <a:t>Reason </a:t>
            </a:r>
            <a:r>
              <a:rPr lang="en-US" sz="1800" dirty="0" smtClean="0"/>
              <a:t>are required to proceed into the record.</a:t>
            </a:r>
          </a:p>
          <a:p>
            <a:pPr lvl="1"/>
            <a:r>
              <a:rPr lang="en-US" sz="1800" dirty="0" smtClean="0"/>
              <a:t>Confidential Patient</a:t>
            </a:r>
          </a:p>
          <a:p>
            <a:pPr lvl="1"/>
            <a:r>
              <a:rPr lang="en-US" sz="1800" dirty="0" smtClean="0"/>
              <a:t>Private Encounter</a:t>
            </a:r>
          </a:p>
          <a:p>
            <a:pPr lvl="1"/>
            <a:r>
              <a:rPr lang="en-US" sz="1800" dirty="0" smtClean="0"/>
              <a:t>Behavioral Health Unit (7F)</a:t>
            </a:r>
          </a:p>
          <a:p>
            <a:r>
              <a:rPr lang="en-US" sz="1800" dirty="0" smtClean="0"/>
              <a:t> BTG prompts users with a warning that they are entering a “restricted” patient record.</a:t>
            </a:r>
          </a:p>
          <a:p>
            <a:r>
              <a:rPr lang="en-US" sz="1800" dirty="0" smtClean="0"/>
              <a:t>BTG provides enhanced reporting/audit review of what is done after a BTG event.</a:t>
            </a:r>
          </a:p>
          <a:p>
            <a:r>
              <a:rPr lang="en-US" sz="1800" dirty="0" smtClean="0"/>
              <a:t>EPIC can also limit visibility of special unit lists (Behavioral Health).</a:t>
            </a:r>
          </a:p>
          <a:p>
            <a:r>
              <a:rPr lang="en-US" sz="1800" dirty="0" smtClean="0"/>
              <a:t>EPIC is configured for SSN masking (XXX-XX-1234).</a:t>
            </a:r>
            <a:endParaRPr lang="en-US" sz="1800" dirty="0"/>
          </a:p>
        </p:txBody>
      </p:sp>
      <p:sp>
        <p:nvSpPr>
          <p:cNvPr id="4" name="Slide Number Placeholder 3"/>
          <p:cNvSpPr>
            <a:spLocks noGrp="1"/>
          </p:cNvSpPr>
          <p:nvPr>
            <p:ph type="sldNum" sz="quarter" idx="12"/>
          </p:nvPr>
        </p:nvSpPr>
        <p:spPr/>
        <p:txBody>
          <a:bodyPr/>
          <a:lstStyle/>
          <a:p>
            <a:fld id="{6C2A9FBB-5ECE-4126-9C33-0448F6742111}"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will EPIC </a:t>
            </a:r>
            <a:r>
              <a:rPr lang="en-US" b="1" u="sng" dirty="0" smtClean="0"/>
              <a:t>not</a:t>
            </a:r>
            <a:r>
              <a:rPr lang="en-US" dirty="0" smtClean="0"/>
              <a:t> do?</a:t>
            </a:r>
            <a:endParaRPr lang="en-US" u="sng" dirty="0"/>
          </a:p>
        </p:txBody>
      </p:sp>
      <p:sp>
        <p:nvSpPr>
          <p:cNvPr id="3" name="Content Placeholder 2"/>
          <p:cNvSpPr>
            <a:spLocks noGrp="1"/>
          </p:cNvSpPr>
          <p:nvPr>
            <p:ph idx="1"/>
          </p:nvPr>
        </p:nvSpPr>
        <p:spPr>
          <a:xfrm>
            <a:off x="381000" y="2133599"/>
            <a:ext cx="8574088" cy="4191001"/>
          </a:xfrm>
        </p:spPr>
        <p:txBody>
          <a:bodyPr/>
          <a:lstStyle/>
          <a:p>
            <a:r>
              <a:rPr lang="en-US" sz="2400" dirty="0" smtClean="0"/>
              <a:t>EPIC will not…Prevent all intentional and inappropriate access to the record</a:t>
            </a:r>
          </a:p>
          <a:p>
            <a:r>
              <a:rPr lang="en-US" sz="2400" dirty="0" smtClean="0"/>
              <a:t>EPIC’s recommendation is to use BTG to inform users, but users must understand—and are accountable for—the “appropriateness” of viewing a patient’s record.</a:t>
            </a:r>
          </a:p>
          <a:p>
            <a:r>
              <a:rPr lang="en-US" sz="2400" dirty="0" smtClean="0"/>
              <a:t>EPIC will not…Mask a patient’s identity without changing their name.</a:t>
            </a:r>
          </a:p>
          <a:p>
            <a:endParaRPr lang="en-US" sz="2400" dirty="0" smtClean="0"/>
          </a:p>
          <a:p>
            <a:pPr algn="ctr">
              <a:buNone/>
            </a:pPr>
            <a:r>
              <a:rPr lang="en-US" sz="2400" b="1" i="1" u="sng" dirty="0" smtClean="0">
                <a:solidFill>
                  <a:srgbClr val="FF0000"/>
                </a:solidFill>
              </a:rPr>
              <a:t>USERS</a:t>
            </a:r>
            <a:r>
              <a:rPr lang="en-US" sz="2400" dirty="0" smtClean="0"/>
              <a:t> are responsible for their actions </a:t>
            </a:r>
          </a:p>
          <a:p>
            <a:pPr algn="ctr">
              <a:buNone/>
            </a:pPr>
            <a:r>
              <a:rPr lang="en-US" sz="2400" dirty="0" smtClean="0"/>
              <a:t>in using </a:t>
            </a:r>
            <a:r>
              <a:rPr lang="en-US" sz="2400" b="1" i="1" u="sng" dirty="0" smtClean="0"/>
              <a:t>any</a:t>
            </a:r>
            <a:r>
              <a:rPr lang="en-US" sz="2400" dirty="0" smtClean="0"/>
              <a:t> system containing PHI.</a:t>
            </a:r>
          </a:p>
          <a:p>
            <a:endParaRPr lang="en-US" dirty="0"/>
          </a:p>
        </p:txBody>
      </p:sp>
      <p:sp>
        <p:nvSpPr>
          <p:cNvPr id="4" name="Slide Number Placeholder 3"/>
          <p:cNvSpPr>
            <a:spLocks noGrp="1"/>
          </p:cNvSpPr>
          <p:nvPr>
            <p:ph type="sldNum" sz="quarter" idx="12"/>
          </p:nvPr>
        </p:nvSpPr>
        <p:spPr/>
        <p:txBody>
          <a:bodyPr/>
          <a:lstStyle/>
          <a:p>
            <a:fld id="{6C2A9FBB-5ECE-4126-9C33-0448F6742111}"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7B4F3F8-03BE-47DF-9EBE-3DF4A5DBD494}" type="slidenum">
              <a:rPr lang="en-US"/>
              <a:pPr/>
              <a:t>29</a:t>
            </a:fld>
            <a:endParaRPr lang="en-US" dirty="0"/>
          </a:p>
        </p:txBody>
      </p:sp>
      <p:sp>
        <p:nvSpPr>
          <p:cNvPr id="14338" name="Rectangle 2"/>
          <p:cNvSpPr>
            <a:spLocks noGrp="1" noChangeArrowheads="1"/>
          </p:cNvSpPr>
          <p:nvPr>
            <p:ph type="title"/>
          </p:nvPr>
        </p:nvSpPr>
        <p:spPr/>
        <p:txBody>
          <a:bodyPr/>
          <a:lstStyle/>
          <a:p>
            <a:pPr algn="ctr"/>
            <a:r>
              <a:rPr lang="en-US" dirty="0"/>
              <a:t>Key Provisions of</a:t>
            </a:r>
            <a:br>
              <a:rPr lang="en-US" dirty="0"/>
            </a:br>
            <a:r>
              <a:rPr lang="en-US" dirty="0"/>
              <a:t> TGH’s HIPAA Policies </a:t>
            </a:r>
            <a:r>
              <a:rPr lang="en-US" sz="1600" dirty="0"/>
              <a:t>(</a:t>
            </a:r>
            <a:r>
              <a:rPr lang="en-US" sz="1600" dirty="0" err="1"/>
              <a:t>Con’t</a:t>
            </a:r>
            <a:r>
              <a:rPr lang="en-US" sz="1600" dirty="0"/>
              <a:t>)</a:t>
            </a:r>
            <a:endParaRPr lang="en-US" dirty="0"/>
          </a:p>
        </p:txBody>
      </p:sp>
      <p:sp>
        <p:nvSpPr>
          <p:cNvPr id="14339" name="Rectangle 3"/>
          <p:cNvSpPr>
            <a:spLocks noGrp="1" noChangeArrowheads="1"/>
          </p:cNvSpPr>
          <p:nvPr>
            <p:ph type="body" idx="1"/>
          </p:nvPr>
        </p:nvSpPr>
        <p:spPr>
          <a:xfrm>
            <a:off x="493713" y="2362200"/>
            <a:ext cx="8345487" cy="3505200"/>
          </a:xfrm>
        </p:spPr>
        <p:txBody>
          <a:bodyPr/>
          <a:lstStyle/>
          <a:p>
            <a:pPr>
              <a:lnSpc>
                <a:spcPct val="80000"/>
              </a:lnSpc>
            </a:pPr>
            <a:r>
              <a:rPr lang="en-US" sz="2000" dirty="0"/>
              <a:t>If you believe a breach of patient privacy or security of information incident has occurred, complete an incident report.  Check with a manager if you need assistance. You may also call the Corporate Compliance Line 800-352-6875 or the TGH Privacy or Security Officers.  </a:t>
            </a:r>
          </a:p>
          <a:p>
            <a:pPr>
              <a:lnSpc>
                <a:spcPct val="80000"/>
              </a:lnSpc>
            </a:pPr>
            <a:endParaRPr lang="en-US" sz="2000" dirty="0"/>
          </a:p>
          <a:p>
            <a:pPr>
              <a:lnSpc>
                <a:spcPct val="80000"/>
              </a:lnSpc>
            </a:pPr>
            <a:r>
              <a:rPr lang="en-US" sz="2000" dirty="0"/>
              <a:t>TGH’s Privacy Officer is </a:t>
            </a:r>
            <a:r>
              <a:rPr lang="en-US" sz="2000" b="1" dirty="0" smtClean="0"/>
              <a:t>Ron Peterson, Director of Corporate Compliance &amp; Audit</a:t>
            </a:r>
            <a:r>
              <a:rPr lang="en-US" sz="2000" dirty="0" smtClean="0"/>
              <a:t>. </a:t>
            </a:r>
            <a:r>
              <a:rPr lang="en-US" sz="2000" dirty="0"/>
              <a:t>His office number is </a:t>
            </a:r>
            <a:r>
              <a:rPr lang="en-US" sz="2000" dirty="0" smtClean="0"/>
              <a:t>844-4813.</a:t>
            </a:r>
            <a:endParaRPr lang="en-US" sz="2000" dirty="0"/>
          </a:p>
          <a:p>
            <a:pPr>
              <a:lnSpc>
                <a:spcPct val="80000"/>
              </a:lnSpc>
              <a:buFont typeface="Wingdings" pitchFamily="2" charset="2"/>
              <a:buNone/>
            </a:pPr>
            <a:endParaRPr lang="en-US" sz="2000" dirty="0"/>
          </a:p>
          <a:p>
            <a:pPr>
              <a:lnSpc>
                <a:spcPct val="80000"/>
              </a:lnSpc>
            </a:pPr>
            <a:r>
              <a:rPr lang="en-US" sz="2000" dirty="0"/>
              <a:t>TGH’s Security Officer is </a:t>
            </a:r>
            <a:r>
              <a:rPr lang="en-US" sz="2000" b="1" dirty="0" err="1" smtClean="0"/>
              <a:t>Balaji</a:t>
            </a:r>
            <a:r>
              <a:rPr lang="en-US" sz="2000" b="1" dirty="0" smtClean="0"/>
              <a:t> </a:t>
            </a:r>
            <a:r>
              <a:rPr lang="en-US" sz="2000" b="1" dirty="0" err="1" smtClean="0"/>
              <a:t>Ramadoss</a:t>
            </a:r>
            <a:r>
              <a:rPr lang="en-US" sz="2000" b="1" dirty="0" smtClean="0"/>
              <a:t>, VP, Chief Technology Officer</a:t>
            </a:r>
            <a:r>
              <a:rPr lang="en-US" sz="2000" dirty="0" smtClean="0"/>
              <a:t>. His </a:t>
            </a:r>
            <a:r>
              <a:rPr lang="en-US" sz="2000" dirty="0"/>
              <a:t>office number is </a:t>
            </a:r>
            <a:r>
              <a:rPr lang="en-US" sz="2000" dirty="0" smtClean="0"/>
              <a:t>844-3286.</a:t>
            </a:r>
            <a:endParaRPr 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157287"/>
          </a:xfrm>
        </p:spPr>
        <p:txBody>
          <a:bodyPr/>
          <a:lstStyle/>
          <a:p>
            <a:r>
              <a:rPr lang="en-US" dirty="0" smtClean="0"/>
              <a:t>HIPAA Headline News Stories</a:t>
            </a:r>
            <a:endParaRPr lang="en-US" dirty="0"/>
          </a:p>
        </p:txBody>
      </p:sp>
      <p:sp>
        <p:nvSpPr>
          <p:cNvPr id="3" name="Content Placeholder 2"/>
          <p:cNvSpPr>
            <a:spLocks noGrp="1"/>
          </p:cNvSpPr>
          <p:nvPr>
            <p:ph idx="1"/>
          </p:nvPr>
        </p:nvSpPr>
        <p:spPr>
          <a:xfrm>
            <a:off x="304800" y="1981200"/>
            <a:ext cx="8650288" cy="4151313"/>
          </a:xfrm>
        </p:spPr>
        <p:txBody>
          <a:bodyPr/>
          <a:lstStyle/>
          <a:p>
            <a:pPr>
              <a:buNone/>
            </a:pPr>
            <a:r>
              <a:rPr lang="en-US" sz="1400" dirty="0" smtClean="0">
                <a:latin typeface="Times New Roman" pitchFamily="18" charset="0"/>
                <a:cs typeface="Times New Roman" pitchFamily="18" charset="0"/>
              </a:rPr>
              <a:t> </a:t>
            </a:r>
          </a:p>
          <a:p>
            <a:pPr lvl="0"/>
            <a:r>
              <a:rPr lang="en-US" sz="1800" b="1" u="sng" dirty="0" smtClean="0">
                <a:latin typeface="Times New Roman" pitchFamily="18" charset="0"/>
                <a:cs typeface="Times New Roman" pitchFamily="18" charset="0"/>
              </a:rPr>
              <a:t>University Medical Center (UMC) in Tucson, Ariz., </a:t>
            </a:r>
            <a:r>
              <a:rPr lang="en-US" sz="1800" b="1" dirty="0" smtClean="0">
                <a:latin typeface="Times New Roman" pitchFamily="18" charset="0"/>
                <a:cs typeface="Times New Roman" pitchFamily="18" charset="0"/>
              </a:rPr>
              <a:t>said that three employees and a contract nurse inappropriately accessed patients’ electronic medical records in the wake of the shootings involving a U.S. Congresswoman and 18 others. The </a:t>
            </a:r>
            <a:r>
              <a:rPr lang="en-US" sz="1800" b="1" u="sng" dirty="0" smtClean="0">
                <a:latin typeface="Times New Roman" pitchFamily="18" charset="0"/>
                <a:cs typeface="Times New Roman" pitchFamily="18" charset="0"/>
              </a:rPr>
              <a:t>three clinical support staff members and the contracted nurse all have been terminated </a:t>
            </a:r>
            <a:r>
              <a:rPr lang="en-US" sz="1800" b="1" dirty="0" smtClean="0">
                <a:latin typeface="Times New Roman" pitchFamily="18" charset="0"/>
                <a:cs typeface="Times New Roman" pitchFamily="18" charset="0"/>
              </a:rPr>
              <a:t>from their jobs by their employers.</a:t>
            </a:r>
          </a:p>
          <a:p>
            <a:pPr lvl="0"/>
            <a:endParaRPr lang="en-US" sz="800" b="1" dirty="0">
              <a:latin typeface="Times New Roman" pitchFamily="18" charset="0"/>
              <a:cs typeface="Times New Roman" pitchFamily="18" charset="0"/>
            </a:endParaRPr>
          </a:p>
          <a:p>
            <a:pPr lvl="0"/>
            <a:r>
              <a:rPr lang="en-US" sz="1800" b="1" dirty="0" smtClean="0">
                <a:latin typeface="Times New Roman" pitchFamily="18" charset="0"/>
                <a:cs typeface="Times New Roman" pitchFamily="18" charset="0"/>
              </a:rPr>
              <a:t>Hospital staffers fired for sending photo of patient's wounds . </a:t>
            </a:r>
            <a:r>
              <a:rPr lang="en-US" sz="1800" b="1" u="sng" dirty="0" smtClean="0">
                <a:latin typeface="Times New Roman" pitchFamily="18" charset="0"/>
                <a:cs typeface="Times New Roman" pitchFamily="18" charset="0"/>
              </a:rPr>
              <a:t>The Hospital of Saint Raphael </a:t>
            </a:r>
            <a:r>
              <a:rPr lang="en-US" sz="1800" b="1" dirty="0" smtClean="0">
                <a:latin typeface="Times New Roman" pitchFamily="18" charset="0"/>
                <a:cs typeface="Times New Roman" pitchFamily="18" charset="0"/>
              </a:rPr>
              <a:t>in New Haven Connecticut  recently </a:t>
            </a:r>
            <a:r>
              <a:rPr lang="en-US" sz="1800" b="1" u="sng" dirty="0" smtClean="0">
                <a:latin typeface="Times New Roman" pitchFamily="18" charset="0"/>
                <a:cs typeface="Times New Roman" pitchFamily="18" charset="0"/>
              </a:rPr>
              <a:t>fired three workers and disciplined four others </a:t>
            </a:r>
            <a:r>
              <a:rPr lang="en-US" sz="1800" b="1" dirty="0" smtClean="0">
                <a:latin typeface="Times New Roman" pitchFamily="18" charset="0"/>
                <a:cs typeface="Times New Roman" pitchFamily="18" charset="0"/>
              </a:rPr>
              <a:t>after a clinician took a photo of a 17-year-old gunshot victim in the ED and sent it to others.  (</a:t>
            </a:r>
            <a:r>
              <a:rPr lang="en-US" sz="1800" b="1" i="1" dirty="0" smtClean="0">
                <a:latin typeface="Times New Roman" pitchFamily="18" charset="0"/>
                <a:cs typeface="Times New Roman" pitchFamily="18" charset="0"/>
              </a:rPr>
              <a:t>New Haven Register/Boston Globe reports</a:t>
            </a:r>
            <a:r>
              <a:rPr lang="en-US" sz="1800" b="1" dirty="0" smtClean="0">
                <a:latin typeface="Times New Roman" pitchFamily="18" charset="0"/>
                <a:cs typeface="Times New Roman" pitchFamily="18" charset="0"/>
              </a:rPr>
              <a:t>) </a:t>
            </a:r>
          </a:p>
          <a:p>
            <a:pPr lvl="0"/>
            <a:endParaRPr lang="en-US" sz="800" b="1" dirty="0">
              <a:latin typeface="Times New Roman" pitchFamily="18" charset="0"/>
              <a:cs typeface="Times New Roman" pitchFamily="18" charset="0"/>
            </a:endParaRPr>
          </a:p>
          <a:p>
            <a:pPr lvl="0"/>
            <a:r>
              <a:rPr lang="en-US" sz="1800" b="1" dirty="0" smtClean="0">
                <a:latin typeface="Times New Roman" pitchFamily="18" charset="0"/>
                <a:cs typeface="Times New Roman" pitchFamily="18" charset="0"/>
              </a:rPr>
              <a:t>Hospital employee sentenced to 1 year in prison for accessing patient’s PHI and posting HIV status on website.  Also, received 5 years probation and 200 hours of community service. </a:t>
            </a:r>
            <a:endParaRPr lang="en-US" sz="1800" b="1"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6C2A9FBB-5ECE-4126-9C33-0448F6742111}" type="slidenum">
              <a:rPr lang="en-US" smtClean="0"/>
              <a:pPr/>
              <a:t>3</a:t>
            </a:fld>
            <a:endParaRPr lang="en-US" dirty="0"/>
          </a:p>
        </p:txBody>
      </p:sp>
    </p:spTree>
    <p:extLst>
      <p:ext uri="{BB962C8B-B14F-4D97-AF65-F5344CB8AC3E}">
        <p14:creationId xmlns:p14="http://schemas.microsoft.com/office/powerpoint/2010/main" val="178261538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9F17E60-A38C-49AD-95FF-102A79126D7C}" type="slidenum">
              <a:rPr lang="en-US"/>
              <a:pPr/>
              <a:t>30</a:t>
            </a:fld>
            <a:endParaRPr lang="en-US"/>
          </a:p>
        </p:txBody>
      </p:sp>
      <p:sp>
        <p:nvSpPr>
          <p:cNvPr id="16386" name="Rectangle 2"/>
          <p:cNvSpPr>
            <a:spLocks noGrp="1" noChangeArrowheads="1"/>
          </p:cNvSpPr>
          <p:nvPr>
            <p:ph type="title"/>
          </p:nvPr>
        </p:nvSpPr>
        <p:spPr/>
        <p:txBody>
          <a:bodyPr/>
          <a:lstStyle/>
          <a:p>
            <a:r>
              <a:rPr lang="en-US" dirty="0"/>
              <a:t>HIPAA Case Studies-Privacy</a:t>
            </a:r>
          </a:p>
        </p:txBody>
      </p:sp>
      <p:sp>
        <p:nvSpPr>
          <p:cNvPr id="16387" name="Rectangle 3"/>
          <p:cNvSpPr>
            <a:spLocks noGrp="1" noChangeArrowheads="1"/>
          </p:cNvSpPr>
          <p:nvPr>
            <p:ph type="body" idx="1"/>
          </p:nvPr>
        </p:nvSpPr>
        <p:spPr>
          <a:xfrm>
            <a:off x="0" y="2017713"/>
            <a:ext cx="8955088" cy="4459287"/>
          </a:xfrm>
        </p:spPr>
        <p:txBody>
          <a:bodyPr/>
          <a:lstStyle/>
          <a:p>
            <a:pPr algn="ctr">
              <a:lnSpc>
                <a:spcPct val="80000"/>
              </a:lnSpc>
              <a:buFont typeface="Wingdings" pitchFamily="2" charset="2"/>
              <a:buNone/>
            </a:pPr>
            <a:r>
              <a:rPr lang="en-US" sz="2800" b="1" u="sng" dirty="0"/>
              <a:t>Case Studies</a:t>
            </a:r>
          </a:p>
          <a:p>
            <a:pPr>
              <a:lnSpc>
                <a:spcPct val="80000"/>
              </a:lnSpc>
              <a:buFont typeface="Wingdings" pitchFamily="2" charset="2"/>
              <a:buNone/>
            </a:pPr>
            <a:r>
              <a:rPr lang="en-US" sz="2400" b="1" u="sng" dirty="0"/>
              <a:t>Scenario #1</a:t>
            </a:r>
          </a:p>
          <a:p>
            <a:pPr>
              <a:lnSpc>
                <a:spcPct val="80000"/>
              </a:lnSpc>
              <a:buFont typeface="Wingdings" pitchFamily="2" charset="2"/>
              <a:buNone/>
            </a:pPr>
            <a:endParaRPr lang="en-US" sz="1000" b="1" dirty="0"/>
          </a:p>
          <a:p>
            <a:pPr>
              <a:lnSpc>
                <a:spcPct val="80000"/>
              </a:lnSpc>
              <a:buFont typeface="Wingdings" pitchFamily="2" charset="2"/>
              <a:buNone/>
            </a:pPr>
            <a:r>
              <a:rPr lang="en-US" sz="2400" b="1" dirty="0"/>
              <a:t>     </a:t>
            </a:r>
            <a:r>
              <a:rPr lang="en-US" sz="2400" dirty="0"/>
              <a:t>A friend contacts you. The friend has a fellow employee or friend scheduled to have surgery at TGH.  The friend asks if you would periodically check on their friend during and after surgery and provide updates.  The friend pre-registered and did not opt-out of disclosing general condition information or directory information.  You have no involvement with the care of the patient.    During and after the surgery you find out information on the patient and provide more than general conditions or directory information to your colleague at Hospital A.</a:t>
            </a:r>
          </a:p>
          <a:p>
            <a:pPr>
              <a:lnSpc>
                <a:spcPct val="80000"/>
              </a:lnSpc>
              <a:buFont typeface="Wingdings" pitchFamily="2" charset="2"/>
              <a:buNone/>
            </a:pPr>
            <a:endParaRPr lang="en-US" sz="24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AFE34708-6AC0-4C41-A204-5FBB038A89C5}" type="slidenum">
              <a:rPr lang="en-US"/>
              <a:pPr/>
              <a:t>31</a:t>
            </a:fld>
            <a:endParaRPr lang="en-US"/>
          </a:p>
        </p:txBody>
      </p:sp>
      <p:sp>
        <p:nvSpPr>
          <p:cNvPr id="49154" name="Rectangle 2"/>
          <p:cNvSpPr>
            <a:spLocks noGrp="1" noChangeArrowheads="1"/>
          </p:cNvSpPr>
          <p:nvPr>
            <p:ph type="title"/>
          </p:nvPr>
        </p:nvSpPr>
        <p:spPr/>
        <p:txBody>
          <a:bodyPr/>
          <a:lstStyle/>
          <a:p>
            <a:r>
              <a:rPr lang="en-US" dirty="0"/>
              <a:t>HIPAA Case Studies-Privacy</a:t>
            </a:r>
            <a:r>
              <a:rPr lang="en-US" sz="1600" dirty="0"/>
              <a:t> (</a:t>
            </a:r>
            <a:r>
              <a:rPr lang="en-US" sz="1600" dirty="0" err="1"/>
              <a:t>Con’t</a:t>
            </a:r>
            <a:r>
              <a:rPr lang="en-US" sz="1600" dirty="0"/>
              <a:t>)</a:t>
            </a:r>
          </a:p>
        </p:txBody>
      </p:sp>
      <p:sp>
        <p:nvSpPr>
          <p:cNvPr id="49155" name="Rectangle 3"/>
          <p:cNvSpPr>
            <a:spLocks noGrp="1" noChangeArrowheads="1"/>
          </p:cNvSpPr>
          <p:nvPr>
            <p:ph type="body" idx="1"/>
          </p:nvPr>
        </p:nvSpPr>
        <p:spPr/>
        <p:txBody>
          <a:bodyPr/>
          <a:lstStyle/>
          <a:p>
            <a:pPr algn="ctr">
              <a:buFont typeface="Wingdings" pitchFamily="2" charset="2"/>
              <a:buNone/>
            </a:pPr>
            <a:r>
              <a:rPr lang="en-US" sz="5400" b="1" u="sng"/>
              <a:t> Question</a:t>
            </a:r>
            <a:r>
              <a:rPr lang="en-US" sz="5400" b="1"/>
              <a:t> ?</a:t>
            </a:r>
          </a:p>
          <a:p>
            <a:pPr algn="ctr">
              <a:buFont typeface="Wingdings" pitchFamily="2" charset="2"/>
              <a:buNone/>
            </a:pPr>
            <a:endParaRPr lang="en-US" sz="2800" b="1" u="sng"/>
          </a:p>
          <a:p>
            <a:pPr algn="ctr">
              <a:buFont typeface="Wingdings" pitchFamily="2" charset="2"/>
              <a:buNone/>
            </a:pPr>
            <a:r>
              <a:rPr lang="en-US" sz="4800" b="1"/>
              <a:t>Have you violated HIPAA?</a:t>
            </a:r>
          </a:p>
        </p:txBody>
      </p:sp>
      <p:pic>
        <p:nvPicPr>
          <p:cNvPr id="49156" name="Picture 4" descr="MCj04419020000[1]"/>
          <p:cNvPicPr>
            <a:picLocks noChangeAspect="1" noChangeArrowheads="1"/>
          </p:cNvPicPr>
          <p:nvPr/>
        </p:nvPicPr>
        <p:blipFill>
          <a:blip r:embed="rId2" cstate="print"/>
          <a:srcRect/>
          <a:stretch>
            <a:fillRect/>
          </a:stretch>
        </p:blipFill>
        <p:spPr bwMode="auto">
          <a:xfrm>
            <a:off x="1219200" y="2133600"/>
            <a:ext cx="990600" cy="1066800"/>
          </a:xfrm>
          <a:prstGeom prst="rect">
            <a:avLst/>
          </a:prstGeom>
          <a:noFill/>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69ED197-6F93-4B2B-B4AB-6083EEA13886}" type="slidenum">
              <a:rPr lang="en-US"/>
              <a:pPr/>
              <a:t>32</a:t>
            </a:fld>
            <a:endParaRPr lang="en-US"/>
          </a:p>
        </p:txBody>
      </p:sp>
      <p:sp>
        <p:nvSpPr>
          <p:cNvPr id="37890" name="Rectangle 2"/>
          <p:cNvSpPr>
            <a:spLocks noGrp="1" noChangeArrowheads="1"/>
          </p:cNvSpPr>
          <p:nvPr>
            <p:ph type="title"/>
          </p:nvPr>
        </p:nvSpPr>
        <p:spPr/>
        <p:txBody>
          <a:bodyPr/>
          <a:lstStyle/>
          <a:p>
            <a:pPr algn="ctr"/>
            <a:r>
              <a:rPr lang="en-US" dirty="0"/>
              <a:t>HIPAA Case Studies</a:t>
            </a:r>
            <a:r>
              <a:rPr lang="en-US" sz="1600" dirty="0"/>
              <a:t>            (</a:t>
            </a:r>
            <a:r>
              <a:rPr lang="en-US" sz="1600" dirty="0" err="1"/>
              <a:t>Con’t</a:t>
            </a:r>
            <a:r>
              <a:rPr lang="en-US" sz="1600" dirty="0"/>
              <a:t>)</a:t>
            </a:r>
            <a:endParaRPr lang="en-US" dirty="0"/>
          </a:p>
        </p:txBody>
      </p:sp>
      <p:sp>
        <p:nvSpPr>
          <p:cNvPr id="37891" name="Rectangle 3"/>
          <p:cNvSpPr>
            <a:spLocks noGrp="1" noChangeArrowheads="1"/>
          </p:cNvSpPr>
          <p:nvPr>
            <p:ph type="body" idx="1"/>
          </p:nvPr>
        </p:nvSpPr>
        <p:spPr>
          <a:xfrm>
            <a:off x="609600" y="2017713"/>
            <a:ext cx="8345488" cy="4840287"/>
          </a:xfrm>
        </p:spPr>
        <p:txBody>
          <a:bodyPr/>
          <a:lstStyle/>
          <a:p>
            <a:pPr>
              <a:lnSpc>
                <a:spcPct val="80000"/>
              </a:lnSpc>
              <a:buFont typeface="Wingdings" pitchFamily="2" charset="2"/>
              <a:buNone/>
            </a:pPr>
            <a:r>
              <a:rPr lang="en-US" sz="1600" b="1" u="sng"/>
              <a:t>Have You Violated HIPAA?</a:t>
            </a:r>
          </a:p>
          <a:p>
            <a:pPr>
              <a:lnSpc>
                <a:spcPct val="80000"/>
              </a:lnSpc>
              <a:buFont typeface="Wingdings" pitchFamily="2" charset="2"/>
              <a:buNone/>
            </a:pPr>
            <a:endParaRPr lang="en-US" sz="1600" b="1" u="sng"/>
          </a:p>
          <a:p>
            <a:pPr>
              <a:lnSpc>
                <a:spcPct val="80000"/>
              </a:lnSpc>
              <a:buFont typeface="Wingdings" pitchFamily="2" charset="2"/>
              <a:buNone/>
            </a:pPr>
            <a:r>
              <a:rPr lang="en-US" sz="1800" b="1" u="sng"/>
              <a:t>Answer:</a:t>
            </a:r>
            <a:r>
              <a:rPr lang="en-US" sz="1400" b="1"/>
              <a:t>   </a:t>
            </a:r>
            <a:r>
              <a:rPr lang="en-US" sz="2000" b="1"/>
              <a:t>YES!</a:t>
            </a:r>
          </a:p>
          <a:p>
            <a:pPr>
              <a:lnSpc>
                <a:spcPct val="80000"/>
              </a:lnSpc>
              <a:buFont typeface="Wingdings" pitchFamily="2" charset="2"/>
              <a:buNone/>
            </a:pPr>
            <a:endParaRPr lang="en-US" sz="1400" b="1"/>
          </a:p>
          <a:p>
            <a:pPr>
              <a:lnSpc>
                <a:spcPct val="80000"/>
              </a:lnSpc>
              <a:buFont typeface="Wingdings" pitchFamily="2" charset="2"/>
              <a:buNone/>
            </a:pPr>
            <a:r>
              <a:rPr lang="en-US" sz="1600" b="1"/>
              <a:t> </a:t>
            </a:r>
            <a:r>
              <a:rPr lang="en-US" sz="1800" b="1"/>
              <a:t>You have, if you provide more than general conditions updates.</a:t>
            </a:r>
          </a:p>
          <a:p>
            <a:pPr>
              <a:lnSpc>
                <a:spcPct val="80000"/>
              </a:lnSpc>
              <a:buFont typeface="Wingdings" pitchFamily="2" charset="2"/>
              <a:buNone/>
            </a:pPr>
            <a:endParaRPr lang="en-US" sz="1800" b="1"/>
          </a:p>
          <a:p>
            <a:pPr>
              <a:lnSpc>
                <a:spcPct val="80000"/>
              </a:lnSpc>
              <a:buFont typeface="Wingdings" pitchFamily="2" charset="2"/>
              <a:buNone/>
            </a:pPr>
            <a:r>
              <a:rPr lang="en-US" sz="1600" b="1"/>
              <a:t>     If as a clinician you have no involvement in the patient’s care, you should not access any information associated with the patient.   HIPAA’s minimum necessary rule says that you can access information on patients that you are involved in providing care to.   </a:t>
            </a:r>
          </a:p>
          <a:p>
            <a:pPr>
              <a:lnSpc>
                <a:spcPct val="80000"/>
              </a:lnSpc>
              <a:buFont typeface="Wingdings" pitchFamily="2" charset="2"/>
              <a:buNone/>
            </a:pPr>
            <a:endParaRPr lang="en-US" sz="1600" b="1"/>
          </a:p>
          <a:p>
            <a:pPr>
              <a:lnSpc>
                <a:spcPct val="80000"/>
              </a:lnSpc>
              <a:buFont typeface="Wingdings" pitchFamily="2" charset="2"/>
              <a:buNone/>
            </a:pPr>
            <a:r>
              <a:rPr lang="en-US" sz="1600" b="1"/>
              <a:t>     In that context you have a “need to know “the medical information necessary to provide care to the patient. Since you have no involvement with the patient you have no need to know anything about this patient.  </a:t>
            </a:r>
          </a:p>
          <a:p>
            <a:pPr>
              <a:lnSpc>
                <a:spcPct val="80000"/>
              </a:lnSpc>
              <a:buFont typeface="Wingdings" pitchFamily="2" charset="2"/>
              <a:buNone/>
            </a:pPr>
            <a:endParaRPr lang="en-US" sz="1600" b="1"/>
          </a:p>
          <a:p>
            <a:pPr>
              <a:lnSpc>
                <a:spcPct val="80000"/>
              </a:lnSpc>
              <a:buFont typeface="Wingdings" pitchFamily="2" charset="2"/>
              <a:buNone/>
            </a:pPr>
            <a:r>
              <a:rPr lang="en-US" sz="1600" b="1"/>
              <a:t>    Disclosing more than general condition or directory information would be a violation of HIPAA and could subject you to potential disciplinary actions. </a:t>
            </a:r>
          </a:p>
          <a:p>
            <a:pPr>
              <a:lnSpc>
                <a:spcPct val="80000"/>
              </a:lnSpc>
            </a:pPr>
            <a:endParaRPr lang="en-US" sz="160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5FACE0E-A9CD-4F0C-94BE-3ACCF7F7E4BB}" type="slidenum">
              <a:rPr lang="en-US"/>
              <a:pPr/>
              <a:t>33</a:t>
            </a:fld>
            <a:endParaRPr lang="en-US"/>
          </a:p>
        </p:txBody>
      </p:sp>
      <p:sp>
        <p:nvSpPr>
          <p:cNvPr id="18434" name="Rectangle 2"/>
          <p:cNvSpPr>
            <a:spLocks noGrp="1" noChangeArrowheads="1"/>
          </p:cNvSpPr>
          <p:nvPr>
            <p:ph type="title"/>
          </p:nvPr>
        </p:nvSpPr>
        <p:spPr/>
        <p:txBody>
          <a:bodyPr/>
          <a:lstStyle/>
          <a:p>
            <a:r>
              <a:rPr lang="en-US" dirty="0"/>
              <a:t>HIPAA Case Studies-Privacy</a:t>
            </a:r>
          </a:p>
        </p:txBody>
      </p:sp>
      <p:sp>
        <p:nvSpPr>
          <p:cNvPr id="18435" name="Rectangle 3"/>
          <p:cNvSpPr>
            <a:spLocks noGrp="1" noChangeArrowheads="1"/>
          </p:cNvSpPr>
          <p:nvPr>
            <p:ph type="body" idx="1"/>
          </p:nvPr>
        </p:nvSpPr>
        <p:spPr>
          <a:xfrm>
            <a:off x="304800" y="2017713"/>
            <a:ext cx="8650288" cy="4154487"/>
          </a:xfrm>
        </p:spPr>
        <p:txBody>
          <a:bodyPr/>
          <a:lstStyle/>
          <a:p>
            <a:pPr>
              <a:buFont typeface="Wingdings" pitchFamily="2" charset="2"/>
              <a:buNone/>
            </a:pPr>
            <a:r>
              <a:rPr lang="en-US" sz="2400" b="1" u="sng" dirty="0"/>
              <a:t>Scenario #2</a:t>
            </a:r>
          </a:p>
          <a:p>
            <a:pPr>
              <a:buFont typeface="Wingdings" pitchFamily="2" charset="2"/>
              <a:buNone/>
            </a:pPr>
            <a:r>
              <a:rPr lang="en-US" dirty="0"/>
              <a:t>   </a:t>
            </a:r>
            <a:endParaRPr lang="en-US" dirty="0" smtClean="0"/>
          </a:p>
          <a:p>
            <a:pPr>
              <a:buFont typeface="Wingdings" pitchFamily="2" charset="2"/>
              <a:buNone/>
            </a:pPr>
            <a:r>
              <a:rPr lang="en-US" sz="2400" dirty="0" smtClean="0"/>
              <a:t>   Two </a:t>
            </a:r>
            <a:r>
              <a:rPr lang="en-US" sz="2400" dirty="0"/>
              <a:t>patients are in a semi-private room.  In addition both patients have family members and friends present in the room.  </a:t>
            </a:r>
          </a:p>
          <a:p>
            <a:pPr>
              <a:buFont typeface="Wingdings" pitchFamily="2" charset="2"/>
              <a:buNone/>
            </a:pPr>
            <a:endParaRPr lang="en-US" sz="2400" dirty="0"/>
          </a:p>
          <a:p>
            <a:pPr>
              <a:buFont typeface="Wingdings" pitchFamily="2" charset="2"/>
              <a:buNone/>
            </a:pPr>
            <a:r>
              <a:rPr lang="en-US" sz="2400" dirty="0"/>
              <a:t>   You enter the room and immediately begin to discuss patient A’s medical information in a voice loud enough for all present in the room to over hear the conversation.</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11E4F080-F163-46AE-8E10-6A55D3F5A601}" type="slidenum">
              <a:rPr lang="en-US"/>
              <a:pPr/>
              <a:t>34</a:t>
            </a:fld>
            <a:endParaRPr lang="en-US"/>
          </a:p>
        </p:txBody>
      </p:sp>
      <p:sp>
        <p:nvSpPr>
          <p:cNvPr id="19458" name="Rectangle 2"/>
          <p:cNvSpPr>
            <a:spLocks noGrp="1" noChangeArrowheads="1"/>
          </p:cNvSpPr>
          <p:nvPr>
            <p:ph type="title"/>
          </p:nvPr>
        </p:nvSpPr>
        <p:spPr/>
        <p:txBody>
          <a:bodyPr/>
          <a:lstStyle/>
          <a:p>
            <a:r>
              <a:rPr lang="en-US" dirty="0"/>
              <a:t>HIPAA Case Studies-Privacy</a:t>
            </a:r>
            <a:r>
              <a:rPr lang="en-US" sz="1600" dirty="0"/>
              <a:t> (</a:t>
            </a:r>
            <a:r>
              <a:rPr lang="en-US" sz="1600" dirty="0" err="1"/>
              <a:t>Con’t</a:t>
            </a:r>
            <a:r>
              <a:rPr lang="en-US" sz="1600" dirty="0"/>
              <a:t>)</a:t>
            </a:r>
            <a:endParaRPr lang="en-US" dirty="0"/>
          </a:p>
        </p:txBody>
      </p:sp>
      <p:sp>
        <p:nvSpPr>
          <p:cNvPr id="19459" name="Rectangle 3"/>
          <p:cNvSpPr>
            <a:spLocks noGrp="1" noChangeArrowheads="1"/>
          </p:cNvSpPr>
          <p:nvPr>
            <p:ph type="body" idx="1"/>
          </p:nvPr>
        </p:nvSpPr>
        <p:spPr>
          <a:xfrm>
            <a:off x="228600" y="2438400"/>
            <a:ext cx="8915400" cy="4419600"/>
          </a:xfrm>
        </p:spPr>
        <p:txBody>
          <a:bodyPr/>
          <a:lstStyle/>
          <a:p>
            <a:pPr algn="ctr">
              <a:buFont typeface="Wingdings" pitchFamily="2" charset="2"/>
              <a:buNone/>
            </a:pPr>
            <a:r>
              <a:rPr lang="en-US" sz="5400" b="1" u="sng" dirty="0"/>
              <a:t>Question</a:t>
            </a:r>
            <a:r>
              <a:rPr lang="en-US" sz="5400" b="1" dirty="0"/>
              <a:t> ?</a:t>
            </a:r>
          </a:p>
          <a:p>
            <a:pPr algn="ctr">
              <a:buFont typeface="Wingdings" pitchFamily="2" charset="2"/>
              <a:buNone/>
            </a:pPr>
            <a:endParaRPr lang="en-US" sz="2800" b="1" u="sng" dirty="0"/>
          </a:p>
          <a:p>
            <a:pPr algn="ctr">
              <a:buFont typeface="Wingdings" pitchFamily="2" charset="2"/>
              <a:buNone/>
            </a:pPr>
            <a:r>
              <a:rPr lang="en-US" sz="2800" dirty="0"/>
              <a:t>Have you violated HIPAA? </a:t>
            </a:r>
          </a:p>
          <a:p>
            <a:pPr algn="ctr">
              <a:buFont typeface="Wingdings" pitchFamily="2" charset="2"/>
              <a:buNone/>
            </a:pPr>
            <a:endParaRPr lang="en-US" sz="2800" dirty="0"/>
          </a:p>
          <a:p>
            <a:pPr algn="ctr">
              <a:buFont typeface="Wingdings" pitchFamily="2" charset="2"/>
              <a:buNone/>
            </a:pPr>
            <a:r>
              <a:rPr lang="en-US" sz="2800" dirty="0"/>
              <a:t>What could you have done differently?</a:t>
            </a:r>
          </a:p>
          <a:p>
            <a:pPr>
              <a:buFont typeface="Wingdings" pitchFamily="2" charset="2"/>
              <a:buNone/>
            </a:pPr>
            <a:endParaRPr lang="en-US" sz="2800" b="1" u="sng" dirty="0"/>
          </a:p>
        </p:txBody>
      </p:sp>
      <p:pic>
        <p:nvPicPr>
          <p:cNvPr id="19460" name="Picture 4" descr="MCj04419020000[1]"/>
          <p:cNvPicPr>
            <a:picLocks noChangeAspect="1" noChangeArrowheads="1"/>
          </p:cNvPicPr>
          <p:nvPr/>
        </p:nvPicPr>
        <p:blipFill>
          <a:blip r:embed="rId2" cstate="print"/>
          <a:srcRect/>
          <a:stretch>
            <a:fillRect/>
          </a:stretch>
        </p:blipFill>
        <p:spPr bwMode="auto">
          <a:xfrm>
            <a:off x="1219200" y="2133600"/>
            <a:ext cx="990600" cy="1066800"/>
          </a:xfrm>
          <a:prstGeom prst="rect">
            <a:avLst/>
          </a:prstGeom>
          <a:noFill/>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49868D0-CCE9-42C3-B6C5-632DEEBCF789}" type="slidenum">
              <a:rPr lang="en-US"/>
              <a:pPr/>
              <a:t>35</a:t>
            </a:fld>
            <a:endParaRPr lang="en-US"/>
          </a:p>
        </p:txBody>
      </p:sp>
      <p:sp>
        <p:nvSpPr>
          <p:cNvPr id="38914" name="Rectangle 2"/>
          <p:cNvSpPr>
            <a:spLocks noGrp="1" noChangeArrowheads="1"/>
          </p:cNvSpPr>
          <p:nvPr>
            <p:ph type="title"/>
          </p:nvPr>
        </p:nvSpPr>
        <p:spPr/>
        <p:txBody>
          <a:bodyPr/>
          <a:lstStyle/>
          <a:p>
            <a:r>
              <a:rPr lang="en-US" dirty="0"/>
              <a:t>HIPAA Case Studies-Privacy</a:t>
            </a:r>
            <a:r>
              <a:rPr lang="en-US" sz="1600" dirty="0"/>
              <a:t> (</a:t>
            </a:r>
            <a:r>
              <a:rPr lang="en-US" sz="1600" dirty="0" err="1"/>
              <a:t>Con’t</a:t>
            </a:r>
            <a:r>
              <a:rPr lang="en-US" sz="1600" dirty="0"/>
              <a:t>)</a:t>
            </a:r>
            <a:endParaRPr lang="en-US" dirty="0"/>
          </a:p>
        </p:txBody>
      </p:sp>
      <p:sp>
        <p:nvSpPr>
          <p:cNvPr id="38915" name="Rectangle 3"/>
          <p:cNvSpPr>
            <a:spLocks noGrp="1" noChangeArrowheads="1"/>
          </p:cNvSpPr>
          <p:nvPr>
            <p:ph type="body" idx="1"/>
          </p:nvPr>
        </p:nvSpPr>
        <p:spPr>
          <a:xfrm>
            <a:off x="0" y="2017713"/>
            <a:ext cx="8955088" cy="4840287"/>
          </a:xfrm>
        </p:spPr>
        <p:txBody>
          <a:bodyPr/>
          <a:lstStyle/>
          <a:p>
            <a:pPr>
              <a:lnSpc>
                <a:spcPct val="80000"/>
              </a:lnSpc>
              <a:buFont typeface="Wingdings" pitchFamily="2" charset="2"/>
              <a:buNone/>
            </a:pPr>
            <a:r>
              <a:rPr lang="en-US" sz="2400" b="1" u="sng" dirty="0"/>
              <a:t>Answer:</a:t>
            </a:r>
            <a:r>
              <a:rPr lang="en-US" sz="2000" b="1" dirty="0"/>
              <a:t>   </a:t>
            </a:r>
            <a:r>
              <a:rPr lang="en-US" sz="2800" b="1" dirty="0"/>
              <a:t>YES!</a:t>
            </a:r>
          </a:p>
          <a:p>
            <a:pPr>
              <a:lnSpc>
                <a:spcPct val="80000"/>
              </a:lnSpc>
              <a:buFont typeface="Wingdings" pitchFamily="2" charset="2"/>
              <a:buNone/>
            </a:pPr>
            <a:endParaRPr lang="en-US" sz="1200" b="1" u="sng" dirty="0"/>
          </a:p>
          <a:p>
            <a:pPr>
              <a:lnSpc>
                <a:spcPct val="80000"/>
              </a:lnSpc>
              <a:buFont typeface="Wingdings" pitchFamily="2" charset="2"/>
              <a:buNone/>
            </a:pPr>
            <a:r>
              <a:rPr lang="en-US" sz="1200" b="1" dirty="0"/>
              <a:t>      </a:t>
            </a:r>
            <a:r>
              <a:rPr lang="en-US" sz="1800" b="1" dirty="0"/>
              <a:t>You may have, if you did not take reasonable safeguards to minimize the disclosures overheard by the persons present.  Reasonable safeguards,  such as:   </a:t>
            </a:r>
          </a:p>
          <a:p>
            <a:pPr>
              <a:lnSpc>
                <a:spcPct val="80000"/>
              </a:lnSpc>
              <a:buFont typeface="Wingdings" pitchFamily="2" charset="2"/>
              <a:buNone/>
            </a:pPr>
            <a:endParaRPr lang="en-US" sz="1800" b="1" dirty="0"/>
          </a:p>
          <a:p>
            <a:pPr>
              <a:lnSpc>
                <a:spcPct val="80000"/>
              </a:lnSpc>
              <a:buFont typeface="Wingdings" pitchFamily="2" charset="2"/>
              <a:buAutoNum type="arabicPeriod"/>
            </a:pPr>
            <a:r>
              <a:rPr lang="en-US" sz="1600" b="1" dirty="0" smtClean="0"/>
              <a:t>Ask </a:t>
            </a:r>
            <a:r>
              <a:rPr lang="en-US" sz="1600" b="1" dirty="0"/>
              <a:t>the patient prior to any discussion of their medical information, whether it is okay to discuss it in front of the persons present in the room,</a:t>
            </a:r>
          </a:p>
          <a:p>
            <a:pPr lvl="1">
              <a:lnSpc>
                <a:spcPct val="80000"/>
              </a:lnSpc>
              <a:buFont typeface="Wingdings" pitchFamily="2" charset="2"/>
              <a:buAutoNum type="arabicPeriod"/>
            </a:pPr>
            <a:endParaRPr lang="en-US" sz="1600" b="1" dirty="0"/>
          </a:p>
          <a:p>
            <a:pPr>
              <a:lnSpc>
                <a:spcPct val="80000"/>
              </a:lnSpc>
              <a:buFont typeface="Wingdings" pitchFamily="2" charset="2"/>
              <a:buAutoNum type="arabicPeriod"/>
            </a:pPr>
            <a:r>
              <a:rPr lang="en-US" sz="1600" b="1" dirty="0" smtClean="0"/>
              <a:t>Ask </a:t>
            </a:r>
            <a:r>
              <a:rPr lang="en-US" sz="1600" b="1" dirty="0"/>
              <a:t>the persons, including the patient in the adjacent bed, if practical, to temporarily leave the room</a:t>
            </a:r>
          </a:p>
          <a:p>
            <a:pPr>
              <a:lnSpc>
                <a:spcPct val="80000"/>
              </a:lnSpc>
              <a:buFont typeface="Wingdings" pitchFamily="2" charset="2"/>
              <a:buNone/>
            </a:pPr>
            <a:endParaRPr lang="en-US" sz="1600" b="1" dirty="0"/>
          </a:p>
          <a:p>
            <a:pPr>
              <a:lnSpc>
                <a:spcPct val="80000"/>
              </a:lnSpc>
              <a:buFont typeface="Wingdings" pitchFamily="2" charset="2"/>
              <a:buAutoNum type="arabicPeriod" startAt="3"/>
            </a:pPr>
            <a:r>
              <a:rPr lang="en-US" sz="1600" b="1" dirty="0" smtClean="0"/>
              <a:t>Taking </a:t>
            </a:r>
            <a:r>
              <a:rPr lang="en-US" sz="1600" b="1" dirty="0"/>
              <a:t>the patient to a conference room to discuss the medical information, and </a:t>
            </a:r>
          </a:p>
          <a:p>
            <a:pPr>
              <a:lnSpc>
                <a:spcPct val="80000"/>
              </a:lnSpc>
              <a:buFont typeface="Wingdings" pitchFamily="2" charset="2"/>
              <a:buNone/>
            </a:pPr>
            <a:endParaRPr lang="en-US" sz="1600" b="1" dirty="0"/>
          </a:p>
          <a:p>
            <a:pPr>
              <a:lnSpc>
                <a:spcPct val="80000"/>
              </a:lnSpc>
              <a:buFont typeface="Wingdings" pitchFamily="2" charset="2"/>
              <a:buAutoNum type="arabicPeriod" startAt="4"/>
            </a:pPr>
            <a:r>
              <a:rPr lang="en-US" sz="1600" b="1" dirty="0" smtClean="0"/>
              <a:t>Speaking </a:t>
            </a:r>
            <a:r>
              <a:rPr lang="en-US" sz="1600" b="1" dirty="0"/>
              <a:t>in a quiet voice so that no one other than the patient could have heard the conversation, are a few examples of what might be considered reasonable safeguards.   What if this was a waiting room, would this change your approach? </a:t>
            </a:r>
          </a:p>
          <a:p>
            <a:pPr>
              <a:lnSpc>
                <a:spcPct val="80000"/>
              </a:lnSpc>
            </a:pPr>
            <a:endParaRPr lang="en-US" sz="1600" b="1" dirty="0"/>
          </a:p>
          <a:p>
            <a:pPr>
              <a:lnSpc>
                <a:spcPct val="80000"/>
              </a:lnSpc>
            </a:pPr>
            <a:endParaRPr lang="en-US" sz="1600" b="1" dirty="0"/>
          </a:p>
        </p:txBody>
      </p:sp>
    </p:spTree>
    <p:extLst>
      <p:ext uri="{BB962C8B-B14F-4D97-AF65-F5344CB8AC3E}">
        <p14:creationId xmlns:p14="http://schemas.microsoft.com/office/powerpoint/2010/main" val="259311616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2774C3AE-6260-4B3E-B7BF-7E3A87F21698}" type="slidenum">
              <a:rPr lang="en-US"/>
              <a:pPr/>
              <a:t>36</a:t>
            </a:fld>
            <a:endParaRPr lang="en-US"/>
          </a:p>
        </p:txBody>
      </p:sp>
      <p:sp>
        <p:nvSpPr>
          <p:cNvPr id="20482" name="Rectangle 2"/>
          <p:cNvSpPr>
            <a:spLocks noGrp="1" noChangeArrowheads="1"/>
          </p:cNvSpPr>
          <p:nvPr>
            <p:ph type="title"/>
          </p:nvPr>
        </p:nvSpPr>
        <p:spPr/>
        <p:txBody>
          <a:bodyPr/>
          <a:lstStyle/>
          <a:p>
            <a:r>
              <a:rPr lang="en-US" dirty="0"/>
              <a:t>HIPAA Case Studies-Security</a:t>
            </a:r>
          </a:p>
        </p:txBody>
      </p:sp>
      <p:sp>
        <p:nvSpPr>
          <p:cNvPr id="20483" name="Rectangle 3"/>
          <p:cNvSpPr>
            <a:spLocks noGrp="1" noChangeArrowheads="1"/>
          </p:cNvSpPr>
          <p:nvPr>
            <p:ph type="body" idx="1"/>
          </p:nvPr>
        </p:nvSpPr>
        <p:spPr>
          <a:xfrm>
            <a:off x="304800" y="2017713"/>
            <a:ext cx="8421688" cy="4840287"/>
          </a:xfrm>
        </p:spPr>
        <p:txBody>
          <a:bodyPr/>
          <a:lstStyle/>
          <a:p>
            <a:pPr algn="ctr">
              <a:buFont typeface="Wingdings" pitchFamily="2" charset="2"/>
              <a:buNone/>
            </a:pPr>
            <a:r>
              <a:rPr lang="en-US" sz="2800" b="1" u="sng" dirty="0"/>
              <a:t>Case Studies</a:t>
            </a:r>
          </a:p>
          <a:p>
            <a:pPr>
              <a:buFont typeface="Wingdings" pitchFamily="2" charset="2"/>
              <a:buNone/>
            </a:pPr>
            <a:r>
              <a:rPr lang="en-US" sz="2400" b="1" u="sng" dirty="0"/>
              <a:t>Scenario </a:t>
            </a:r>
            <a:r>
              <a:rPr lang="en-US" sz="2400" b="1" u="sng" dirty="0" smtClean="0"/>
              <a:t>#3</a:t>
            </a:r>
            <a:endParaRPr lang="en-US" sz="2400" b="1" u="sng" dirty="0"/>
          </a:p>
          <a:p>
            <a:pPr>
              <a:buFont typeface="Wingdings" pitchFamily="2" charset="2"/>
              <a:buNone/>
            </a:pPr>
            <a:r>
              <a:rPr lang="en-US" sz="2400" dirty="0"/>
              <a:t>   </a:t>
            </a:r>
            <a:r>
              <a:rPr lang="en-US" sz="2400" dirty="0" smtClean="0"/>
              <a:t>You </a:t>
            </a:r>
            <a:r>
              <a:rPr lang="en-US" sz="2400" dirty="0"/>
              <a:t>receive an email with an attachment from an unknown source.   The email reads that your computer has been infected with a virus and you need to follow the directions and open the attachment to get rid of it.</a:t>
            </a:r>
          </a:p>
          <a:p>
            <a:pPr>
              <a:buFont typeface="Wingdings" pitchFamily="2" charset="2"/>
              <a:buNone/>
            </a:pPr>
            <a:endParaRPr lang="en-US" sz="1200" dirty="0"/>
          </a:p>
          <a:p>
            <a:pPr algn="ctr">
              <a:buFont typeface="Wingdings" pitchFamily="2" charset="2"/>
              <a:buNone/>
            </a:pPr>
            <a:r>
              <a:rPr lang="en-US" sz="2400" b="1" u="sng" dirty="0"/>
              <a:t>Question</a:t>
            </a:r>
            <a:r>
              <a:rPr lang="en-US" sz="2400" b="1" dirty="0"/>
              <a:t> ?</a:t>
            </a:r>
            <a:endParaRPr lang="en-US" sz="2400" b="1" u="sng" dirty="0"/>
          </a:p>
          <a:p>
            <a:pPr algn="ctr">
              <a:buFont typeface="Wingdings" pitchFamily="2" charset="2"/>
              <a:buNone/>
            </a:pPr>
            <a:r>
              <a:rPr lang="en-US" sz="2400" dirty="0"/>
              <a:t>Should you follow the instructions?</a:t>
            </a:r>
          </a:p>
          <a:p>
            <a:pPr>
              <a:buFont typeface="Wingdings" pitchFamily="2" charset="2"/>
              <a:buNone/>
            </a:pPr>
            <a:endParaRPr lang="en-US" sz="2800" dirty="0"/>
          </a:p>
          <a:p>
            <a:pPr>
              <a:buFont typeface="Wingdings" pitchFamily="2" charset="2"/>
              <a:buNone/>
            </a:pPr>
            <a:endParaRPr lang="en-US" sz="2800" dirty="0"/>
          </a:p>
        </p:txBody>
      </p:sp>
      <p:pic>
        <p:nvPicPr>
          <p:cNvPr id="20484" name="Picture 4" descr="MCj04419020000[1]"/>
          <p:cNvPicPr>
            <a:picLocks noChangeAspect="1" noChangeArrowheads="1"/>
          </p:cNvPicPr>
          <p:nvPr/>
        </p:nvPicPr>
        <p:blipFill>
          <a:blip r:embed="rId2" cstate="print"/>
          <a:srcRect/>
          <a:stretch>
            <a:fillRect/>
          </a:stretch>
        </p:blipFill>
        <p:spPr bwMode="auto">
          <a:xfrm>
            <a:off x="304800" y="5562600"/>
            <a:ext cx="990600" cy="979488"/>
          </a:xfrm>
          <a:prstGeom prst="rect">
            <a:avLst/>
          </a:prstGeom>
          <a:noFill/>
        </p:spPr>
      </p:pic>
    </p:spTree>
    <p:extLst>
      <p:ext uri="{BB962C8B-B14F-4D97-AF65-F5344CB8AC3E}">
        <p14:creationId xmlns:p14="http://schemas.microsoft.com/office/powerpoint/2010/main" val="42708117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8D9CCCB-F802-407F-BC6C-1CBAF46579C1}" type="slidenum">
              <a:rPr lang="en-US"/>
              <a:pPr/>
              <a:t>37</a:t>
            </a:fld>
            <a:endParaRPr lang="en-US"/>
          </a:p>
        </p:txBody>
      </p:sp>
      <p:sp>
        <p:nvSpPr>
          <p:cNvPr id="36866" name="Rectangle 2"/>
          <p:cNvSpPr>
            <a:spLocks noGrp="1" noChangeArrowheads="1"/>
          </p:cNvSpPr>
          <p:nvPr>
            <p:ph type="title"/>
          </p:nvPr>
        </p:nvSpPr>
        <p:spPr/>
        <p:txBody>
          <a:bodyPr/>
          <a:lstStyle/>
          <a:p>
            <a:pPr algn="r"/>
            <a:r>
              <a:rPr lang="en-US" dirty="0"/>
              <a:t>HIPAA Case Studies-Security</a:t>
            </a:r>
            <a:r>
              <a:rPr lang="en-US" sz="1600" dirty="0"/>
              <a:t> (</a:t>
            </a:r>
            <a:r>
              <a:rPr lang="en-US" sz="1600" dirty="0" err="1"/>
              <a:t>Con’t</a:t>
            </a:r>
            <a:r>
              <a:rPr lang="en-US" sz="1600" dirty="0"/>
              <a:t>)</a:t>
            </a:r>
            <a:endParaRPr lang="en-US" dirty="0"/>
          </a:p>
        </p:txBody>
      </p:sp>
      <p:sp>
        <p:nvSpPr>
          <p:cNvPr id="36867" name="Rectangle 3"/>
          <p:cNvSpPr>
            <a:spLocks noGrp="1" noChangeArrowheads="1"/>
          </p:cNvSpPr>
          <p:nvPr>
            <p:ph type="body" idx="1"/>
          </p:nvPr>
        </p:nvSpPr>
        <p:spPr>
          <a:xfrm>
            <a:off x="228600" y="2017713"/>
            <a:ext cx="8726488" cy="4114800"/>
          </a:xfrm>
        </p:spPr>
        <p:txBody>
          <a:bodyPr/>
          <a:lstStyle/>
          <a:p>
            <a:pPr>
              <a:lnSpc>
                <a:spcPct val="90000"/>
              </a:lnSpc>
              <a:buFont typeface="Wingdings" pitchFamily="2" charset="2"/>
              <a:buNone/>
            </a:pPr>
            <a:r>
              <a:rPr lang="en-US" b="1" u="sng" dirty="0"/>
              <a:t>Answer:</a:t>
            </a:r>
            <a:r>
              <a:rPr lang="en-US" b="1" dirty="0"/>
              <a:t>   No!</a:t>
            </a:r>
          </a:p>
          <a:p>
            <a:pPr>
              <a:lnSpc>
                <a:spcPct val="90000"/>
              </a:lnSpc>
              <a:buFont typeface="Wingdings" pitchFamily="2" charset="2"/>
              <a:buNone/>
            </a:pPr>
            <a:endParaRPr lang="en-US" b="1" dirty="0"/>
          </a:p>
          <a:p>
            <a:pPr>
              <a:lnSpc>
                <a:spcPct val="90000"/>
              </a:lnSpc>
              <a:buFont typeface="Wingdings" pitchFamily="2" charset="2"/>
              <a:buNone/>
            </a:pPr>
            <a:r>
              <a:rPr lang="en-US" b="1" dirty="0"/>
              <a:t>   </a:t>
            </a:r>
            <a:r>
              <a:rPr lang="en-US" dirty="0"/>
              <a:t>Never open unexpected attachments from unknown sources. </a:t>
            </a:r>
          </a:p>
          <a:p>
            <a:pPr>
              <a:lnSpc>
                <a:spcPct val="90000"/>
              </a:lnSpc>
              <a:buFont typeface="Wingdings" pitchFamily="2" charset="2"/>
              <a:buNone/>
            </a:pPr>
            <a:endParaRPr lang="en-US" dirty="0"/>
          </a:p>
          <a:p>
            <a:pPr>
              <a:lnSpc>
                <a:spcPct val="90000"/>
              </a:lnSpc>
              <a:buFont typeface="Wingdings" pitchFamily="2" charset="2"/>
              <a:buNone/>
            </a:pPr>
            <a:r>
              <a:rPr lang="en-US" dirty="0"/>
              <a:t>   If you are unsure about whether you should open something, contact the Technology Support Center at </a:t>
            </a:r>
            <a:r>
              <a:rPr lang="en-US" dirty="0" err="1"/>
              <a:t>ext</a:t>
            </a:r>
            <a:r>
              <a:rPr lang="en-US" dirty="0"/>
              <a:t> 7490.</a:t>
            </a:r>
          </a:p>
          <a:p>
            <a:pPr>
              <a:lnSpc>
                <a:spcPct val="90000"/>
              </a:lnSpc>
            </a:pPr>
            <a:endParaRPr lang="en-US" dirty="0"/>
          </a:p>
        </p:txBody>
      </p:sp>
    </p:spTree>
    <p:extLst>
      <p:ext uri="{BB962C8B-B14F-4D97-AF65-F5344CB8AC3E}">
        <p14:creationId xmlns:p14="http://schemas.microsoft.com/office/powerpoint/2010/main" val="274799616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F9BCB042-06C5-4D75-9614-BCA18E8DF0BD}" type="slidenum">
              <a:rPr lang="en-US"/>
              <a:pPr/>
              <a:t>38</a:t>
            </a:fld>
            <a:endParaRPr lang="en-US"/>
          </a:p>
        </p:txBody>
      </p:sp>
      <p:sp>
        <p:nvSpPr>
          <p:cNvPr id="21506" name="Rectangle 2"/>
          <p:cNvSpPr>
            <a:spLocks noGrp="1" noChangeArrowheads="1"/>
          </p:cNvSpPr>
          <p:nvPr>
            <p:ph type="title"/>
          </p:nvPr>
        </p:nvSpPr>
        <p:spPr/>
        <p:txBody>
          <a:bodyPr/>
          <a:lstStyle/>
          <a:p>
            <a:r>
              <a:rPr lang="en-US" dirty="0"/>
              <a:t>HIPAA Case Studies-Security</a:t>
            </a:r>
          </a:p>
        </p:txBody>
      </p:sp>
      <p:sp>
        <p:nvSpPr>
          <p:cNvPr id="21507" name="Rectangle 3"/>
          <p:cNvSpPr>
            <a:spLocks noGrp="1" noChangeArrowheads="1"/>
          </p:cNvSpPr>
          <p:nvPr>
            <p:ph type="body" idx="1"/>
          </p:nvPr>
        </p:nvSpPr>
        <p:spPr>
          <a:xfrm>
            <a:off x="381000" y="2017713"/>
            <a:ext cx="8574088" cy="4840287"/>
          </a:xfrm>
        </p:spPr>
        <p:txBody>
          <a:bodyPr/>
          <a:lstStyle/>
          <a:p>
            <a:pPr>
              <a:buFont typeface="Wingdings" pitchFamily="2" charset="2"/>
              <a:buNone/>
            </a:pPr>
            <a:r>
              <a:rPr lang="en-US" sz="2400" b="1" u="sng" dirty="0"/>
              <a:t>Scenario </a:t>
            </a:r>
            <a:r>
              <a:rPr lang="en-US" sz="2400" b="1" u="sng" dirty="0" smtClean="0"/>
              <a:t>#4</a:t>
            </a:r>
            <a:endParaRPr lang="en-US" sz="2400" b="1" u="sng" dirty="0"/>
          </a:p>
          <a:p>
            <a:pPr>
              <a:buFont typeface="Wingdings" pitchFamily="2" charset="2"/>
              <a:buNone/>
            </a:pPr>
            <a:r>
              <a:rPr lang="en-US" sz="2400" dirty="0"/>
              <a:t>   A new resident hasn’t yet been given a username and password for the computer system. The resident needs to access the computer system.</a:t>
            </a:r>
          </a:p>
          <a:p>
            <a:pPr>
              <a:buFont typeface="Wingdings" pitchFamily="2" charset="2"/>
              <a:buNone/>
            </a:pPr>
            <a:endParaRPr lang="en-US" sz="2400" dirty="0"/>
          </a:p>
          <a:p>
            <a:pPr algn="ctr">
              <a:buFont typeface="Wingdings" pitchFamily="2" charset="2"/>
              <a:buNone/>
            </a:pPr>
            <a:r>
              <a:rPr lang="en-US" sz="2400" b="1" u="sng" dirty="0"/>
              <a:t>Question</a:t>
            </a:r>
            <a:r>
              <a:rPr lang="en-US" sz="2400" b="1" dirty="0"/>
              <a:t> ?</a:t>
            </a:r>
            <a:endParaRPr lang="en-US" sz="2400" b="1" u="sng" dirty="0"/>
          </a:p>
          <a:p>
            <a:pPr algn="ctr">
              <a:buFont typeface="Wingdings" pitchFamily="2" charset="2"/>
              <a:buNone/>
            </a:pPr>
            <a:endParaRPr lang="en-US" sz="2400" b="1" u="sng" dirty="0"/>
          </a:p>
          <a:p>
            <a:pPr>
              <a:buFont typeface="Wingdings" pitchFamily="2" charset="2"/>
              <a:buNone/>
            </a:pPr>
            <a:r>
              <a:rPr lang="en-US" sz="2400" dirty="0"/>
              <a:t>   Should you just let the resident use your username and password until one is assigned?</a:t>
            </a:r>
          </a:p>
          <a:p>
            <a:pPr>
              <a:buFont typeface="Wingdings" pitchFamily="2" charset="2"/>
              <a:buNone/>
            </a:pPr>
            <a:endParaRPr lang="en-US" sz="2400" dirty="0"/>
          </a:p>
        </p:txBody>
      </p:sp>
      <p:pic>
        <p:nvPicPr>
          <p:cNvPr id="21508" name="Picture 4" descr="MCj04419020000[1]"/>
          <p:cNvPicPr>
            <a:picLocks noChangeAspect="1" noChangeArrowheads="1"/>
          </p:cNvPicPr>
          <p:nvPr/>
        </p:nvPicPr>
        <p:blipFill>
          <a:blip r:embed="rId2" cstate="print"/>
          <a:srcRect/>
          <a:stretch>
            <a:fillRect/>
          </a:stretch>
        </p:blipFill>
        <p:spPr bwMode="auto">
          <a:xfrm>
            <a:off x="1752600" y="4419600"/>
            <a:ext cx="990600" cy="979488"/>
          </a:xfrm>
          <a:prstGeom prst="rect">
            <a:avLst/>
          </a:prstGeom>
          <a:noFill/>
        </p:spPr>
      </p:pic>
    </p:spTree>
    <p:extLst>
      <p:ext uri="{BB962C8B-B14F-4D97-AF65-F5344CB8AC3E}">
        <p14:creationId xmlns:p14="http://schemas.microsoft.com/office/powerpoint/2010/main" val="14511044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AE93C71-AEC6-45EE-933D-E7622E9FA4C7}" type="slidenum">
              <a:rPr lang="en-US"/>
              <a:pPr/>
              <a:t>39</a:t>
            </a:fld>
            <a:endParaRPr lang="en-US"/>
          </a:p>
        </p:txBody>
      </p:sp>
      <p:sp>
        <p:nvSpPr>
          <p:cNvPr id="39938" name="Rectangle 2"/>
          <p:cNvSpPr>
            <a:spLocks noGrp="1" noChangeArrowheads="1"/>
          </p:cNvSpPr>
          <p:nvPr>
            <p:ph type="title"/>
          </p:nvPr>
        </p:nvSpPr>
        <p:spPr/>
        <p:txBody>
          <a:bodyPr/>
          <a:lstStyle/>
          <a:p>
            <a:pPr algn="ctr"/>
            <a:r>
              <a:rPr lang="en-US" dirty="0"/>
              <a:t>HIPAA Case Studies-Security</a:t>
            </a:r>
            <a:r>
              <a:rPr lang="en-US" sz="1600" dirty="0"/>
              <a:t>             							(</a:t>
            </a:r>
            <a:r>
              <a:rPr lang="en-US" sz="1600" dirty="0" err="1"/>
              <a:t>Con’t</a:t>
            </a:r>
            <a:r>
              <a:rPr lang="en-US" sz="1600" dirty="0"/>
              <a:t>)</a:t>
            </a:r>
            <a:endParaRPr lang="en-US" dirty="0"/>
          </a:p>
        </p:txBody>
      </p:sp>
      <p:sp>
        <p:nvSpPr>
          <p:cNvPr id="39939" name="Rectangle 3"/>
          <p:cNvSpPr>
            <a:spLocks noGrp="1" noChangeArrowheads="1"/>
          </p:cNvSpPr>
          <p:nvPr>
            <p:ph type="body" idx="1"/>
          </p:nvPr>
        </p:nvSpPr>
        <p:spPr>
          <a:xfrm>
            <a:off x="228600" y="2017713"/>
            <a:ext cx="8726488" cy="4840287"/>
          </a:xfrm>
        </p:spPr>
        <p:txBody>
          <a:bodyPr/>
          <a:lstStyle/>
          <a:p>
            <a:pPr>
              <a:buFont typeface="Wingdings" pitchFamily="2" charset="2"/>
              <a:buNone/>
            </a:pPr>
            <a:r>
              <a:rPr lang="en-US" sz="2800" b="1" u="sng"/>
              <a:t>Answer:</a:t>
            </a:r>
            <a:r>
              <a:rPr lang="en-US" sz="2800" b="1"/>
              <a:t>  </a:t>
            </a:r>
            <a:r>
              <a:rPr lang="en-US" b="1"/>
              <a:t>No!</a:t>
            </a:r>
            <a:endParaRPr lang="en-US" sz="1200" b="1"/>
          </a:p>
          <a:p>
            <a:pPr>
              <a:buFont typeface="Wingdings" pitchFamily="2" charset="2"/>
              <a:buNone/>
            </a:pPr>
            <a:endParaRPr lang="en-US" sz="1200" b="1" u="sng"/>
          </a:p>
          <a:p>
            <a:pPr>
              <a:buFont typeface="Wingdings" pitchFamily="2" charset="2"/>
              <a:buNone/>
            </a:pPr>
            <a:r>
              <a:rPr lang="en-US" sz="2800" b="1"/>
              <a:t>   </a:t>
            </a:r>
            <a:r>
              <a:rPr lang="en-US" sz="2800"/>
              <a:t>You should never allow anyone to use your username and password to log on to the system.   </a:t>
            </a:r>
            <a:endParaRPr lang="en-US" sz="1000"/>
          </a:p>
          <a:p>
            <a:pPr>
              <a:buFont typeface="Wingdings" pitchFamily="2" charset="2"/>
              <a:buNone/>
            </a:pPr>
            <a:endParaRPr lang="en-US" sz="2800"/>
          </a:p>
          <a:p>
            <a:pPr>
              <a:buFont typeface="Wingdings" pitchFamily="2" charset="2"/>
              <a:buNone/>
            </a:pPr>
            <a:r>
              <a:rPr lang="en-US" sz="2800"/>
              <a:t>   Have the new resident contact a manager or the Help Desk at ext. 7490 to inquire about when to expect to receive his or her own username and password and what interim actions can be taken until one is assigned.</a:t>
            </a:r>
          </a:p>
          <a:p>
            <a:endParaRPr lang="en-US" sz="2800"/>
          </a:p>
        </p:txBody>
      </p:sp>
    </p:spTree>
    <p:extLst>
      <p:ext uri="{BB962C8B-B14F-4D97-AF65-F5344CB8AC3E}">
        <p14:creationId xmlns:p14="http://schemas.microsoft.com/office/powerpoint/2010/main" val="18502120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00722B6-529E-4E15-A3EA-2B7E45720FEC}" type="slidenum">
              <a:rPr lang="en-US"/>
              <a:pPr/>
              <a:t>4</a:t>
            </a:fld>
            <a:endParaRPr lang="en-US"/>
          </a:p>
        </p:txBody>
      </p:sp>
      <p:sp>
        <p:nvSpPr>
          <p:cNvPr id="43010" name="Rectangle 2"/>
          <p:cNvSpPr>
            <a:spLocks noGrp="1" noChangeArrowheads="1"/>
          </p:cNvSpPr>
          <p:nvPr>
            <p:ph type="title"/>
          </p:nvPr>
        </p:nvSpPr>
        <p:spPr/>
        <p:txBody>
          <a:bodyPr/>
          <a:lstStyle/>
          <a:p>
            <a:r>
              <a:rPr lang="en-US" dirty="0"/>
              <a:t>HIPAA - Background</a:t>
            </a:r>
            <a:endParaRPr lang="en-US" sz="1600" dirty="0"/>
          </a:p>
        </p:txBody>
      </p:sp>
      <p:sp>
        <p:nvSpPr>
          <p:cNvPr id="43011" name="Rectangle 3"/>
          <p:cNvSpPr>
            <a:spLocks noGrp="1" noChangeArrowheads="1"/>
          </p:cNvSpPr>
          <p:nvPr>
            <p:ph type="body" idx="1"/>
          </p:nvPr>
        </p:nvSpPr>
        <p:spPr>
          <a:xfrm>
            <a:off x="304800" y="2017713"/>
            <a:ext cx="8650288" cy="4459287"/>
          </a:xfrm>
        </p:spPr>
        <p:txBody>
          <a:bodyPr/>
          <a:lstStyle/>
          <a:p>
            <a:pPr>
              <a:lnSpc>
                <a:spcPct val="90000"/>
              </a:lnSpc>
              <a:buFont typeface="Wingdings" pitchFamily="2" charset="2"/>
              <a:buNone/>
            </a:pPr>
            <a:r>
              <a:rPr lang="en-US" dirty="0"/>
              <a:t>   </a:t>
            </a:r>
            <a:r>
              <a:rPr lang="en-US" sz="2800" dirty="0"/>
              <a:t>The Health Insurance Portability and Accountability Act (HIPAA) of 1996 established the basis for the Privacy and Security Rules.</a:t>
            </a:r>
          </a:p>
          <a:p>
            <a:pPr>
              <a:lnSpc>
                <a:spcPct val="90000"/>
              </a:lnSpc>
              <a:buFont typeface="Wingdings" pitchFamily="2" charset="2"/>
              <a:buNone/>
            </a:pPr>
            <a:endParaRPr lang="en-US" sz="2800" dirty="0"/>
          </a:p>
          <a:p>
            <a:pPr>
              <a:lnSpc>
                <a:spcPct val="90000"/>
              </a:lnSpc>
              <a:buFont typeface="Wingdings" pitchFamily="2" charset="2"/>
              <a:buNone/>
            </a:pPr>
            <a:r>
              <a:rPr lang="en-US" sz="2800" dirty="0"/>
              <a:t>   Why is the knowledge of HIPAA important?</a:t>
            </a:r>
          </a:p>
          <a:p>
            <a:pPr>
              <a:lnSpc>
                <a:spcPct val="90000"/>
              </a:lnSpc>
              <a:buFont typeface="Wingdings" pitchFamily="2" charset="2"/>
              <a:buNone/>
            </a:pPr>
            <a:r>
              <a:rPr lang="en-US" sz="2400" dirty="0"/>
              <a:t>   </a:t>
            </a:r>
            <a:r>
              <a:rPr lang="en-US" sz="2400" dirty="0" smtClean="0"/>
              <a:t> Healthcare </a:t>
            </a:r>
            <a:r>
              <a:rPr lang="en-US" sz="2400" dirty="0"/>
              <a:t>providers must be knowledgeable of HIPAA to provide reasonable safeguards to protect the privacy of patients’ protected health information (PHI). Inappropriate use or disclosure of patients’ PHI that violates HIPAA, can result in civil and criminal penalties to TGH as well as you as an employee or as an individual.</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13F0EE48-01F1-4AE8-89FD-F9FF3B6CB00D}" type="slidenum">
              <a:rPr lang="en-US"/>
              <a:pPr/>
              <a:t>40</a:t>
            </a:fld>
            <a:endParaRPr lang="en-US"/>
          </a:p>
        </p:txBody>
      </p:sp>
      <p:sp>
        <p:nvSpPr>
          <p:cNvPr id="23554" name="Rectangle 2"/>
          <p:cNvSpPr>
            <a:spLocks noGrp="1" noChangeArrowheads="1"/>
          </p:cNvSpPr>
          <p:nvPr>
            <p:ph type="title"/>
          </p:nvPr>
        </p:nvSpPr>
        <p:spPr/>
        <p:txBody>
          <a:bodyPr/>
          <a:lstStyle/>
          <a:p>
            <a:pPr algn="ctr"/>
            <a:r>
              <a:rPr lang="en-US" dirty="0"/>
              <a:t>HIPAA</a:t>
            </a:r>
          </a:p>
        </p:txBody>
      </p:sp>
      <p:sp>
        <p:nvSpPr>
          <p:cNvPr id="23555" name="Rectangle 3"/>
          <p:cNvSpPr>
            <a:spLocks noGrp="1" noChangeArrowheads="1"/>
          </p:cNvSpPr>
          <p:nvPr>
            <p:ph type="body" idx="1"/>
          </p:nvPr>
        </p:nvSpPr>
        <p:spPr>
          <a:xfrm>
            <a:off x="381000" y="2017713"/>
            <a:ext cx="8574088" cy="4114800"/>
          </a:xfrm>
        </p:spPr>
        <p:txBody>
          <a:bodyPr/>
          <a:lstStyle/>
          <a:p>
            <a:pPr algn="ctr">
              <a:buFont typeface="Wingdings" pitchFamily="2" charset="2"/>
              <a:buNone/>
            </a:pPr>
            <a:endParaRPr lang="en-US" dirty="0" smtClean="0"/>
          </a:p>
          <a:p>
            <a:pPr algn="ctr">
              <a:buFont typeface="Wingdings" pitchFamily="2" charset="2"/>
              <a:buNone/>
            </a:pPr>
            <a:endParaRPr lang="en-US" dirty="0"/>
          </a:p>
          <a:p>
            <a:pPr algn="ctr">
              <a:buFont typeface="Wingdings" pitchFamily="2" charset="2"/>
              <a:buNone/>
            </a:pPr>
            <a:r>
              <a:rPr lang="en-US" sz="5400" dirty="0" smtClean="0"/>
              <a:t>Questions?</a:t>
            </a:r>
          </a:p>
          <a:p>
            <a:pPr algn="ctr">
              <a:buFont typeface="Wingdings" pitchFamily="2" charset="2"/>
              <a:buNone/>
            </a:pPr>
            <a:endParaRPr lang="en-US" dirty="0"/>
          </a:p>
          <a:p>
            <a:pPr algn="ctr">
              <a:buFont typeface="Wingdings" pitchFamily="2" charset="2"/>
              <a:buNone/>
            </a:pPr>
            <a:endParaRPr lang="en-US" dirty="0"/>
          </a:p>
        </p:txBody>
      </p:sp>
      <p:pic>
        <p:nvPicPr>
          <p:cNvPr id="23556" name="Picture 4" descr="MCj04419020000[1]"/>
          <p:cNvPicPr>
            <a:picLocks noChangeAspect="1" noChangeArrowheads="1"/>
          </p:cNvPicPr>
          <p:nvPr/>
        </p:nvPicPr>
        <p:blipFill>
          <a:blip r:embed="rId2" cstate="print"/>
          <a:srcRect/>
          <a:stretch>
            <a:fillRect/>
          </a:stretch>
        </p:blipFill>
        <p:spPr bwMode="auto">
          <a:xfrm>
            <a:off x="762000" y="2362200"/>
            <a:ext cx="990600" cy="979488"/>
          </a:xfrm>
          <a:prstGeom prst="rect">
            <a:avLst/>
          </a:prstGeom>
          <a:noFill/>
        </p:spPr>
      </p:pic>
    </p:spTree>
    <p:extLst>
      <p:ext uri="{BB962C8B-B14F-4D97-AF65-F5344CB8AC3E}">
        <p14:creationId xmlns:p14="http://schemas.microsoft.com/office/powerpoint/2010/main" val="418246753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HITECH</a:t>
            </a:r>
            <a:endParaRPr lang="en-US" dirty="0"/>
          </a:p>
        </p:txBody>
      </p:sp>
      <p:sp>
        <p:nvSpPr>
          <p:cNvPr id="3" name="Content Placeholder 2"/>
          <p:cNvSpPr>
            <a:spLocks noGrp="1"/>
          </p:cNvSpPr>
          <p:nvPr>
            <p:ph idx="1"/>
          </p:nvPr>
        </p:nvSpPr>
        <p:spPr>
          <a:xfrm>
            <a:off x="381000" y="2017713"/>
            <a:ext cx="8574088" cy="4114800"/>
          </a:xfrm>
        </p:spPr>
        <p:txBody>
          <a:bodyPr/>
          <a:lstStyle/>
          <a:p>
            <a:pPr marL="0" indent="0" algn="ctr">
              <a:buNone/>
            </a:pPr>
            <a:r>
              <a:rPr lang="en-US" sz="1800" b="1" dirty="0"/>
              <a:t>Health Information Technology for Economic and Clinical Health </a:t>
            </a:r>
            <a:r>
              <a:rPr lang="en-US" sz="1800" b="1" dirty="0" smtClean="0"/>
              <a:t>Act (HITECH</a:t>
            </a:r>
            <a:r>
              <a:rPr lang="en-US" sz="1800" b="1" dirty="0"/>
              <a:t>) </a:t>
            </a:r>
            <a:endParaRPr lang="en-US" sz="1800" b="1" dirty="0" smtClean="0"/>
          </a:p>
          <a:p>
            <a:endParaRPr lang="en-US" sz="1800" dirty="0" smtClean="0"/>
          </a:p>
          <a:p>
            <a:r>
              <a:rPr lang="en-US" sz="1800" dirty="0" smtClean="0"/>
              <a:t>IMPROVING </a:t>
            </a:r>
            <a:r>
              <a:rPr lang="en-US" sz="1800" dirty="0"/>
              <a:t>HEALTH CARE QUALITY, SAFETY, AND </a:t>
            </a:r>
            <a:r>
              <a:rPr lang="en-US" sz="1800" dirty="0" smtClean="0"/>
              <a:t>EFFICIENCY</a:t>
            </a:r>
          </a:p>
          <a:p>
            <a:endParaRPr lang="en-US" sz="1800" dirty="0" smtClean="0"/>
          </a:p>
          <a:p>
            <a:r>
              <a:rPr lang="en-US" sz="1800" dirty="0" smtClean="0"/>
              <a:t>APPLICATION </a:t>
            </a:r>
            <a:r>
              <a:rPr lang="en-US" sz="1800" dirty="0"/>
              <a:t>AND USE OF ADOPTED HEALTH </a:t>
            </a:r>
            <a:r>
              <a:rPr lang="en-US" sz="1800" dirty="0" smtClean="0"/>
              <a:t>INFORMATION TECHNOLOGY STANDARDS</a:t>
            </a:r>
          </a:p>
          <a:p>
            <a:endParaRPr lang="en-US" sz="1800" dirty="0"/>
          </a:p>
          <a:p>
            <a:r>
              <a:rPr lang="en-US" sz="1800" dirty="0" smtClean="0"/>
              <a:t>IMPROVED </a:t>
            </a:r>
            <a:r>
              <a:rPr lang="en-US" sz="1800" dirty="0"/>
              <a:t>PRIVACY PROVISIONS AND SECURITY </a:t>
            </a:r>
            <a:r>
              <a:rPr lang="en-US" sz="1800" dirty="0" smtClean="0"/>
              <a:t>PROVISIONS</a:t>
            </a:r>
          </a:p>
          <a:p>
            <a:endParaRPr lang="en-US" sz="1800" dirty="0"/>
          </a:p>
          <a:p>
            <a:r>
              <a:rPr lang="en-US" sz="1800" dirty="0" smtClean="0"/>
              <a:t>RELATIONSHIP </a:t>
            </a:r>
            <a:r>
              <a:rPr lang="en-US" sz="1800" dirty="0"/>
              <a:t>TO OTHER LAWS; REGULATORY </a:t>
            </a:r>
            <a:r>
              <a:rPr lang="en-US" sz="1800" dirty="0" smtClean="0"/>
              <a:t>REFERENCES</a:t>
            </a:r>
            <a:endParaRPr lang="en-US" sz="1800" dirty="0"/>
          </a:p>
        </p:txBody>
      </p:sp>
      <p:sp>
        <p:nvSpPr>
          <p:cNvPr id="4" name="Slide Number Placeholder 3"/>
          <p:cNvSpPr>
            <a:spLocks noGrp="1"/>
          </p:cNvSpPr>
          <p:nvPr>
            <p:ph type="sldNum" sz="quarter" idx="12"/>
          </p:nvPr>
        </p:nvSpPr>
        <p:spPr/>
        <p:txBody>
          <a:bodyPr/>
          <a:lstStyle/>
          <a:p>
            <a:fld id="{6C2A9FBB-5ECE-4126-9C33-0448F6742111}" type="slidenum">
              <a:rPr lang="en-US" smtClean="0"/>
              <a:pPr/>
              <a:t>41</a:t>
            </a:fld>
            <a:endParaRPr lang="en-US" dirty="0"/>
          </a:p>
        </p:txBody>
      </p:sp>
    </p:spTree>
    <p:extLst>
      <p:ext uri="{BB962C8B-B14F-4D97-AF65-F5344CB8AC3E}">
        <p14:creationId xmlns:p14="http://schemas.microsoft.com/office/powerpoint/2010/main" val="342326813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HITECH</a:t>
            </a:r>
            <a:endParaRPr lang="en-US" dirty="0"/>
          </a:p>
        </p:txBody>
      </p:sp>
      <p:sp>
        <p:nvSpPr>
          <p:cNvPr id="3" name="Content Placeholder 2"/>
          <p:cNvSpPr>
            <a:spLocks noGrp="1"/>
          </p:cNvSpPr>
          <p:nvPr>
            <p:ph idx="1"/>
          </p:nvPr>
        </p:nvSpPr>
        <p:spPr>
          <a:xfrm>
            <a:off x="381000" y="2017713"/>
            <a:ext cx="8574088" cy="4114800"/>
          </a:xfrm>
        </p:spPr>
        <p:txBody>
          <a:bodyPr/>
          <a:lstStyle/>
          <a:p>
            <a:endParaRPr lang="en-US" sz="1200" dirty="0" smtClean="0"/>
          </a:p>
          <a:p>
            <a:endParaRPr lang="en-US" sz="1200" dirty="0"/>
          </a:p>
          <a:p>
            <a:r>
              <a:rPr lang="en-US" sz="1600" b="1" dirty="0" smtClean="0"/>
              <a:t>CERTIFIED </a:t>
            </a:r>
            <a:r>
              <a:rPr lang="en-US" sz="1600" b="1" dirty="0"/>
              <a:t>EHR </a:t>
            </a:r>
            <a:r>
              <a:rPr lang="en-US" sz="1600" b="1" dirty="0" smtClean="0"/>
              <a:t>TECHNOLOGY </a:t>
            </a:r>
            <a:r>
              <a:rPr lang="en-US" sz="1600" dirty="0" smtClean="0"/>
              <a:t>—The </a:t>
            </a:r>
            <a:r>
              <a:rPr lang="en-US" sz="1600" dirty="0"/>
              <a:t>term ‘certified </a:t>
            </a:r>
            <a:r>
              <a:rPr lang="en-US" sz="1600" dirty="0" smtClean="0"/>
              <a:t>EHR technology’ means a qualified electronic health record that is certified </a:t>
            </a:r>
            <a:r>
              <a:rPr lang="en-US" sz="1600" dirty="0"/>
              <a:t>pursuant to section 3001(c)(5) as meeting </a:t>
            </a:r>
            <a:r>
              <a:rPr lang="en-US" sz="1600" dirty="0" smtClean="0"/>
              <a:t>standards adopted </a:t>
            </a:r>
            <a:r>
              <a:rPr lang="en-US" sz="1600" dirty="0"/>
              <a:t>under section 3004 that are applicable to the </a:t>
            </a:r>
            <a:r>
              <a:rPr lang="en-US" sz="1600" dirty="0" smtClean="0"/>
              <a:t>type of </a:t>
            </a:r>
            <a:r>
              <a:rPr lang="en-US" sz="1600" dirty="0"/>
              <a:t>record involved (as determined by the Secretary, such </a:t>
            </a:r>
            <a:r>
              <a:rPr lang="en-US" sz="1600" dirty="0" smtClean="0"/>
              <a:t>as an </a:t>
            </a:r>
            <a:r>
              <a:rPr lang="en-US" sz="1600" dirty="0"/>
              <a:t>ambulatory electronic health record for office-based </a:t>
            </a:r>
            <a:r>
              <a:rPr lang="en-US" sz="1600" dirty="0" smtClean="0"/>
              <a:t>physicians or </a:t>
            </a:r>
            <a:r>
              <a:rPr lang="en-US" sz="1600" dirty="0"/>
              <a:t>an inpatient hospital electronic health record for hospitals</a:t>
            </a:r>
            <a:r>
              <a:rPr lang="en-US" sz="1600" dirty="0" smtClean="0"/>
              <a:t>).</a:t>
            </a:r>
          </a:p>
          <a:p>
            <a:endParaRPr lang="en-US" sz="1600" dirty="0"/>
          </a:p>
          <a:p>
            <a:r>
              <a:rPr lang="en-US" sz="1600" b="1" dirty="0" smtClean="0"/>
              <a:t>ENTERPRISE INTEGRATION </a:t>
            </a:r>
            <a:r>
              <a:rPr lang="en-US" sz="1600" dirty="0" smtClean="0"/>
              <a:t>—The </a:t>
            </a:r>
            <a:r>
              <a:rPr lang="en-US" sz="1600" dirty="0"/>
              <a:t>term ‘</a:t>
            </a:r>
            <a:r>
              <a:rPr lang="en-US" sz="1600" dirty="0" smtClean="0"/>
              <a:t>enterprise integration</a:t>
            </a:r>
            <a:r>
              <a:rPr lang="en-US" sz="1600" dirty="0"/>
              <a:t>’ means the electronic linkage of health care providers</a:t>
            </a:r>
            <a:r>
              <a:rPr lang="en-US" sz="1600" dirty="0" smtClean="0"/>
              <a:t>, health </a:t>
            </a:r>
            <a:r>
              <a:rPr lang="en-US" sz="1600" dirty="0"/>
              <a:t>plans, the government, and other interested parties</a:t>
            </a:r>
            <a:r>
              <a:rPr lang="en-US" sz="1600" dirty="0" smtClean="0"/>
              <a:t>, to </a:t>
            </a:r>
            <a:r>
              <a:rPr lang="en-US" sz="1600" dirty="0"/>
              <a:t>enable the electronic exchange and use of </a:t>
            </a:r>
            <a:r>
              <a:rPr lang="en-US" sz="1600" dirty="0" smtClean="0"/>
              <a:t>health information </a:t>
            </a:r>
            <a:r>
              <a:rPr lang="en-US" sz="1600" dirty="0"/>
              <a:t>among all the components in the health care </a:t>
            </a:r>
            <a:r>
              <a:rPr lang="en-US" sz="1600" dirty="0" smtClean="0"/>
              <a:t>infrastructure in </a:t>
            </a:r>
            <a:r>
              <a:rPr lang="en-US" sz="1600" dirty="0"/>
              <a:t>accordance with applicable law, and such </a:t>
            </a:r>
            <a:r>
              <a:rPr lang="en-US" sz="1600" dirty="0" smtClean="0"/>
              <a:t>term includes </a:t>
            </a:r>
            <a:r>
              <a:rPr lang="en-US" sz="1600" dirty="0"/>
              <a:t>related application protocols and other related standards.</a:t>
            </a:r>
          </a:p>
        </p:txBody>
      </p:sp>
      <p:sp>
        <p:nvSpPr>
          <p:cNvPr id="4" name="Slide Number Placeholder 3"/>
          <p:cNvSpPr>
            <a:spLocks noGrp="1"/>
          </p:cNvSpPr>
          <p:nvPr>
            <p:ph type="sldNum" sz="quarter" idx="12"/>
          </p:nvPr>
        </p:nvSpPr>
        <p:spPr/>
        <p:txBody>
          <a:bodyPr/>
          <a:lstStyle/>
          <a:p>
            <a:fld id="{6C2A9FBB-5ECE-4126-9C33-0448F6742111}" type="slidenum">
              <a:rPr lang="en-US" smtClean="0"/>
              <a:pPr/>
              <a:t>42</a:t>
            </a:fld>
            <a:endParaRPr lang="en-US" dirty="0"/>
          </a:p>
        </p:txBody>
      </p:sp>
    </p:spTree>
    <p:extLst>
      <p:ext uri="{BB962C8B-B14F-4D97-AF65-F5344CB8AC3E}">
        <p14:creationId xmlns:p14="http://schemas.microsoft.com/office/powerpoint/2010/main" val="144301681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HITECH</a:t>
            </a:r>
            <a:endParaRPr lang="en-US" dirty="0"/>
          </a:p>
        </p:txBody>
      </p:sp>
      <p:sp>
        <p:nvSpPr>
          <p:cNvPr id="3" name="Content Placeholder 2"/>
          <p:cNvSpPr>
            <a:spLocks noGrp="1"/>
          </p:cNvSpPr>
          <p:nvPr>
            <p:ph idx="1"/>
          </p:nvPr>
        </p:nvSpPr>
        <p:spPr>
          <a:xfrm>
            <a:off x="381000" y="2017713"/>
            <a:ext cx="8574088" cy="4114800"/>
          </a:xfrm>
        </p:spPr>
        <p:txBody>
          <a:bodyPr/>
          <a:lstStyle/>
          <a:p>
            <a:pPr marL="0" indent="0">
              <a:buNone/>
            </a:pPr>
            <a:r>
              <a:rPr lang="en-US" sz="1800" b="1" dirty="0" smtClean="0"/>
              <a:t>Subtitle </a:t>
            </a:r>
            <a:r>
              <a:rPr lang="en-US" sz="1800" b="1" dirty="0"/>
              <a:t>A—Promotion of </a:t>
            </a:r>
            <a:r>
              <a:rPr lang="en-US" sz="1800" b="1" dirty="0" smtClean="0"/>
              <a:t>Health Information Technology ‘‘</a:t>
            </a:r>
            <a:r>
              <a:rPr lang="en-US" sz="1800" b="1" dirty="0"/>
              <a:t>SEC. 3001. OFFICE OF THE NATIONAL COORDINATOR FOR </a:t>
            </a:r>
            <a:r>
              <a:rPr lang="en-US" sz="1800" b="1" dirty="0" smtClean="0"/>
              <a:t>HEALTH INFORMATION </a:t>
            </a:r>
            <a:r>
              <a:rPr lang="en-US" sz="1800" b="1" dirty="0"/>
              <a:t>TECHNOLOGY</a:t>
            </a:r>
            <a:r>
              <a:rPr lang="en-US" sz="1800" b="1" dirty="0" smtClean="0"/>
              <a:t>.</a:t>
            </a:r>
          </a:p>
          <a:p>
            <a:endParaRPr lang="en-US" sz="1200" b="1" dirty="0"/>
          </a:p>
          <a:p>
            <a:r>
              <a:rPr lang="en-US" sz="1600" b="1" dirty="0" smtClean="0"/>
              <a:t>ESTABLISHMENT</a:t>
            </a:r>
            <a:r>
              <a:rPr lang="en-US" sz="1600" dirty="0" smtClean="0"/>
              <a:t> —There </a:t>
            </a:r>
            <a:r>
              <a:rPr lang="en-US" sz="1600" dirty="0"/>
              <a:t>is established within the </a:t>
            </a:r>
            <a:r>
              <a:rPr lang="en-US" sz="1600" dirty="0" smtClean="0"/>
              <a:t>Department of </a:t>
            </a:r>
            <a:r>
              <a:rPr lang="en-US" sz="1600" dirty="0"/>
              <a:t>Health and Human Services an Office of the </a:t>
            </a:r>
            <a:r>
              <a:rPr lang="en-US" sz="1600" dirty="0" smtClean="0"/>
              <a:t>National Coordinator </a:t>
            </a:r>
            <a:r>
              <a:rPr lang="en-US" sz="1600" dirty="0"/>
              <a:t>for Health Information Technology (referred to in </a:t>
            </a:r>
            <a:r>
              <a:rPr lang="en-US" sz="1600" dirty="0" smtClean="0"/>
              <a:t>this section </a:t>
            </a:r>
            <a:r>
              <a:rPr lang="en-US" sz="1600" dirty="0"/>
              <a:t>as the ‘Office’). </a:t>
            </a:r>
            <a:endParaRPr lang="en-US" sz="1600" dirty="0" smtClean="0"/>
          </a:p>
          <a:p>
            <a:endParaRPr lang="en-US" sz="1600" dirty="0" smtClean="0"/>
          </a:p>
          <a:p>
            <a:r>
              <a:rPr lang="en-US" sz="1600" b="1" dirty="0" smtClean="0"/>
              <a:t>PURPOSE </a:t>
            </a:r>
            <a:r>
              <a:rPr lang="en-US" sz="1600" dirty="0" smtClean="0"/>
              <a:t>—</a:t>
            </a:r>
            <a:r>
              <a:rPr lang="en-US" sz="1600" dirty="0"/>
              <a:t>The National Coordinator shall perform the duties under subsection (c) in a manner consistent with the development of a nationwide health information technology infrastructure that allows for the electronic use and exchange of information and that—</a:t>
            </a:r>
          </a:p>
          <a:p>
            <a:endParaRPr lang="en-US" sz="1600" dirty="0"/>
          </a:p>
          <a:p>
            <a:endParaRPr lang="en-US" sz="1200" dirty="0" smtClean="0"/>
          </a:p>
          <a:p>
            <a:endParaRPr lang="en-US" sz="1600" dirty="0"/>
          </a:p>
        </p:txBody>
      </p:sp>
      <p:sp>
        <p:nvSpPr>
          <p:cNvPr id="4" name="Slide Number Placeholder 3"/>
          <p:cNvSpPr>
            <a:spLocks noGrp="1"/>
          </p:cNvSpPr>
          <p:nvPr>
            <p:ph type="sldNum" sz="quarter" idx="12"/>
          </p:nvPr>
        </p:nvSpPr>
        <p:spPr/>
        <p:txBody>
          <a:bodyPr/>
          <a:lstStyle/>
          <a:p>
            <a:fld id="{6C2A9FBB-5ECE-4126-9C33-0448F6742111}" type="slidenum">
              <a:rPr lang="en-US" smtClean="0"/>
              <a:pPr/>
              <a:t>43</a:t>
            </a:fld>
            <a:endParaRPr lang="en-US" dirty="0"/>
          </a:p>
        </p:txBody>
      </p:sp>
    </p:spTree>
    <p:extLst>
      <p:ext uri="{BB962C8B-B14F-4D97-AF65-F5344CB8AC3E}">
        <p14:creationId xmlns:p14="http://schemas.microsoft.com/office/powerpoint/2010/main" val="389769662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HITECH</a:t>
            </a:r>
            <a:endParaRPr lang="en-US" dirty="0"/>
          </a:p>
        </p:txBody>
      </p:sp>
      <p:sp>
        <p:nvSpPr>
          <p:cNvPr id="3" name="Content Placeholder 2"/>
          <p:cNvSpPr>
            <a:spLocks noGrp="1"/>
          </p:cNvSpPr>
          <p:nvPr>
            <p:ph idx="1"/>
          </p:nvPr>
        </p:nvSpPr>
        <p:spPr>
          <a:xfrm>
            <a:off x="381000" y="2017713"/>
            <a:ext cx="8574088" cy="4114800"/>
          </a:xfrm>
        </p:spPr>
        <p:txBody>
          <a:bodyPr/>
          <a:lstStyle/>
          <a:p>
            <a:pPr marL="0" indent="0">
              <a:buNone/>
            </a:pPr>
            <a:r>
              <a:rPr lang="en-US" sz="2000" dirty="0" smtClean="0"/>
              <a:t>Purpose:</a:t>
            </a:r>
          </a:p>
          <a:p>
            <a:endParaRPr lang="en-US" sz="800" dirty="0"/>
          </a:p>
          <a:p>
            <a:r>
              <a:rPr lang="en-US" sz="1600" dirty="0" smtClean="0"/>
              <a:t>(</a:t>
            </a:r>
            <a:r>
              <a:rPr lang="en-US" sz="1600" dirty="0"/>
              <a:t>1) ensures that each patient’s health information is </a:t>
            </a:r>
            <a:r>
              <a:rPr lang="en-US" sz="1600" dirty="0" smtClean="0"/>
              <a:t>secure and </a:t>
            </a:r>
            <a:r>
              <a:rPr lang="en-US" sz="1600" dirty="0"/>
              <a:t>protected, in accordance with applicable law;</a:t>
            </a:r>
          </a:p>
          <a:p>
            <a:endParaRPr lang="en-US" sz="800" dirty="0" smtClean="0"/>
          </a:p>
          <a:p>
            <a:r>
              <a:rPr lang="en-US" sz="1600" dirty="0" smtClean="0"/>
              <a:t>(</a:t>
            </a:r>
            <a:r>
              <a:rPr lang="en-US" sz="1600" dirty="0"/>
              <a:t>2) improves health care quality, reduces medical errors</a:t>
            </a:r>
            <a:r>
              <a:rPr lang="en-US" sz="1600" dirty="0" smtClean="0"/>
              <a:t>, reduces </a:t>
            </a:r>
            <a:r>
              <a:rPr lang="en-US" sz="1600" dirty="0"/>
              <a:t>health disparities, and advances the delivery of </a:t>
            </a:r>
            <a:r>
              <a:rPr lang="en-US" sz="1600" dirty="0" smtClean="0"/>
              <a:t>patient centered medical </a:t>
            </a:r>
            <a:r>
              <a:rPr lang="en-US" sz="1600" dirty="0"/>
              <a:t>care;</a:t>
            </a:r>
          </a:p>
          <a:p>
            <a:endParaRPr lang="en-US" sz="800" dirty="0" smtClean="0"/>
          </a:p>
          <a:p>
            <a:r>
              <a:rPr lang="en-US" sz="1600" dirty="0" smtClean="0"/>
              <a:t>(</a:t>
            </a:r>
            <a:r>
              <a:rPr lang="en-US" sz="1600" dirty="0"/>
              <a:t>3) reduces health care costs resulting from inefficiency</a:t>
            </a:r>
            <a:r>
              <a:rPr lang="en-US" sz="1600" dirty="0" smtClean="0"/>
              <a:t>, medical </a:t>
            </a:r>
            <a:r>
              <a:rPr lang="en-US" sz="1600" dirty="0"/>
              <a:t>errors, inappropriate care, duplicative care, and </a:t>
            </a:r>
            <a:r>
              <a:rPr lang="en-US" sz="1600" dirty="0" smtClean="0"/>
              <a:t>incomplete information</a:t>
            </a:r>
            <a:r>
              <a:rPr lang="en-US" sz="1600" dirty="0"/>
              <a:t>;</a:t>
            </a:r>
          </a:p>
          <a:p>
            <a:endParaRPr lang="en-US" sz="800" dirty="0" smtClean="0"/>
          </a:p>
          <a:p>
            <a:r>
              <a:rPr lang="en-US" sz="1600" dirty="0" smtClean="0"/>
              <a:t>(</a:t>
            </a:r>
            <a:r>
              <a:rPr lang="en-US" sz="1600" dirty="0"/>
              <a:t>4) provides appropriate information to help guide </a:t>
            </a:r>
            <a:r>
              <a:rPr lang="en-US" sz="1600" dirty="0" smtClean="0"/>
              <a:t>medical decisions </a:t>
            </a:r>
            <a:r>
              <a:rPr lang="en-US" sz="1600" dirty="0"/>
              <a:t>at the time and place of care;</a:t>
            </a:r>
          </a:p>
          <a:p>
            <a:endParaRPr lang="en-US" sz="800" dirty="0" smtClean="0"/>
          </a:p>
          <a:p>
            <a:r>
              <a:rPr lang="en-US" sz="1600" dirty="0" smtClean="0"/>
              <a:t>(</a:t>
            </a:r>
            <a:r>
              <a:rPr lang="en-US" sz="1600" dirty="0"/>
              <a:t>5) ensures the inclusion of meaningful public input </a:t>
            </a:r>
            <a:r>
              <a:rPr lang="en-US" sz="1600" dirty="0" smtClean="0"/>
              <a:t>in such </a:t>
            </a:r>
            <a:r>
              <a:rPr lang="en-US" sz="1600" dirty="0"/>
              <a:t>development of such infrastructure</a:t>
            </a:r>
            <a:r>
              <a:rPr lang="en-US" sz="1600" dirty="0" smtClean="0"/>
              <a:t>;</a:t>
            </a:r>
            <a:endParaRPr lang="en-US" sz="1600" dirty="0"/>
          </a:p>
        </p:txBody>
      </p:sp>
      <p:sp>
        <p:nvSpPr>
          <p:cNvPr id="4" name="Slide Number Placeholder 3"/>
          <p:cNvSpPr>
            <a:spLocks noGrp="1"/>
          </p:cNvSpPr>
          <p:nvPr>
            <p:ph type="sldNum" sz="quarter" idx="12"/>
          </p:nvPr>
        </p:nvSpPr>
        <p:spPr/>
        <p:txBody>
          <a:bodyPr/>
          <a:lstStyle/>
          <a:p>
            <a:fld id="{6C2A9FBB-5ECE-4126-9C33-0448F6742111}" type="slidenum">
              <a:rPr lang="en-US" smtClean="0"/>
              <a:pPr/>
              <a:t>44</a:t>
            </a:fld>
            <a:endParaRPr lang="en-US" dirty="0"/>
          </a:p>
        </p:txBody>
      </p:sp>
    </p:spTree>
    <p:extLst>
      <p:ext uri="{BB962C8B-B14F-4D97-AF65-F5344CB8AC3E}">
        <p14:creationId xmlns:p14="http://schemas.microsoft.com/office/powerpoint/2010/main" val="263383801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HITECH</a:t>
            </a:r>
            <a:endParaRPr lang="en-US" dirty="0"/>
          </a:p>
        </p:txBody>
      </p:sp>
      <p:sp>
        <p:nvSpPr>
          <p:cNvPr id="3" name="Content Placeholder 2"/>
          <p:cNvSpPr>
            <a:spLocks noGrp="1"/>
          </p:cNvSpPr>
          <p:nvPr>
            <p:ph idx="1"/>
          </p:nvPr>
        </p:nvSpPr>
        <p:spPr>
          <a:xfrm>
            <a:off x="381000" y="2017713"/>
            <a:ext cx="8574088" cy="4114800"/>
          </a:xfrm>
        </p:spPr>
        <p:txBody>
          <a:bodyPr/>
          <a:lstStyle/>
          <a:p>
            <a:pPr marL="0" indent="0">
              <a:buNone/>
            </a:pPr>
            <a:r>
              <a:rPr lang="en-US" sz="2000" dirty="0"/>
              <a:t>Purpose:</a:t>
            </a:r>
          </a:p>
          <a:p>
            <a:endParaRPr lang="en-US" sz="800" dirty="0"/>
          </a:p>
          <a:p>
            <a:r>
              <a:rPr lang="en-US" sz="1600" dirty="0" smtClean="0"/>
              <a:t>(</a:t>
            </a:r>
            <a:r>
              <a:rPr lang="en-US" sz="1600" dirty="0"/>
              <a:t>6) improves the coordination of care and information among hospitals, laboratories, physician offices, and other entities through an effective infrastructure for the secure and authorized exchange of health care information;</a:t>
            </a:r>
          </a:p>
          <a:p>
            <a:endParaRPr lang="en-US" sz="800" dirty="0" smtClean="0"/>
          </a:p>
          <a:p>
            <a:r>
              <a:rPr lang="en-US" sz="1600" dirty="0" smtClean="0"/>
              <a:t>(</a:t>
            </a:r>
            <a:r>
              <a:rPr lang="en-US" sz="1600" dirty="0"/>
              <a:t>7) improves public health activities and facilitates the early identification and rapid response to public health threats and emergencies, including bioterror events and infectious disease outbreaks;</a:t>
            </a:r>
          </a:p>
          <a:p>
            <a:endParaRPr lang="en-US" sz="800" dirty="0" smtClean="0"/>
          </a:p>
          <a:p>
            <a:r>
              <a:rPr lang="en-US" sz="1600" dirty="0" smtClean="0"/>
              <a:t>(</a:t>
            </a:r>
            <a:r>
              <a:rPr lang="en-US" sz="1600" dirty="0"/>
              <a:t>8) facilitates health and clinical research and health care quality;</a:t>
            </a:r>
          </a:p>
          <a:p>
            <a:endParaRPr lang="en-US" sz="800" dirty="0" smtClean="0"/>
          </a:p>
          <a:p>
            <a:r>
              <a:rPr lang="en-US" sz="1600" dirty="0" smtClean="0"/>
              <a:t>(</a:t>
            </a:r>
            <a:r>
              <a:rPr lang="en-US" sz="1600" dirty="0"/>
              <a:t>9) promotes early detection, prevention, and management of chronic diseases;</a:t>
            </a:r>
          </a:p>
          <a:p>
            <a:endParaRPr lang="en-US" sz="800" dirty="0" smtClean="0"/>
          </a:p>
          <a:p>
            <a:r>
              <a:rPr lang="en-US" sz="1600" dirty="0" smtClean="0"/>
              <a:t>(</a:t>
            </a:r>
            <a:r>
              <a:rPr lang="en-US" sz="1600" dirty="0"/>
              <a:t>10) promotes a more effective marketplace, greater competition, greater systems analysis, increased consumer choice, and improved outcomes in health care services; and</a:t>
            </a:r>
          </a:p>
          <a:p>
            <a:endParaRPr lang="en-US" sz="800" dirty="0" smtClean="0"/>
          </a:p>
          <a:p>
            <a:r>
              <a:rPr lang="en-US" sz="1600" dirty="0" smtClean="0"/>
              <a:t>(</a:t>
            </a:r>
            <a:r>
              <a:rPr lang="en-US" sz="1600" dirty="0"/>
              <a:t>11) improves efforts to reduce health disparities.</a:t>
            </a:r>
            <a:endParaRPr lang="en-US" sz="1600" b="1" dirty="0"/>
          </a:p>
          <a:p>
            <a:endParaRPr lang="en-US" sz="1200" dirty="0"/>
          </a:p>
          <a:p>
            <a:pPr marL="0" indent="0">
              <a:lnSpc>
                <a:spcPct val="120000"/>
              </a:lnSpc>
              <a:buNone/>
            </a:pPr>
            <a:endParaRPr lang="en-US" sz="1400" b="1" dirty="0" smtClean="0"/>
          </a:p>
          <a:p>
            <a:endParaRPr lang="en-US" sz="1200" dirty="0"/>
          </a:p>
        </p:txBody>
      </p:sp>
      <p:sp>
        <p:nvSpPr>
          <p:cNvPr id="4" name="Slide Number Placeholder 3"/>
          <p:cNvSpPr>
            <a:spLocks noGrp="1"/>
          </p:cNvSpPr>
          <p:nvPr>
            <p:ph type="sldNum" sz="quarter" idx="12"/>
          </p:nvPr>
        </p:nvSpPr>
        <p:spPr/>
        <p:txBody>
          <a:bodyPr/>
          <a:lstStyle/>
          <a:p>
            <a:fld id="{6C2A9FBB-5ECE-4126-9C33-0448F6742111}" type="slidenum">
              <a:rPr lang="en-US" smtClean="0"/>
              <a:pPr/>
              <a:t>45</a:t>
            </a:fld>
            <a:endParaRPr lang="en-US" dirty="0"/>
          </a:p>
        </p:txBody>
      </p:sp>
    </p:spTree>
    <p:extLst>
      <p:ext uri="{BB962C8B-B14F-4D97-AF65-F5344CB8AC3E}">
        <p14:creationId xmlns:p14="http://schemas.microsoft.com/office/powerpoint/2010/main" val="368014572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HITECH</a:t>
            </a:r>
            <a:endParaRPr lang="en-US" dirty="0"/>
          </a:p>
        </p:txBody>
      </p:sp>
      <p:sp>
        <p:nvSpPr>
          <p:cNvPr id="3" name="Content Placeholder 2"/>
          <p:cNvSpPr>
            <a:spLocks noGrp="1"/>
          </p:cNvSpPr>
          <p:nvPr>
            <p:ph idx="1"/>
          </p:nvPr>
        </p:nvSpPr>
        <p:spPr>
          <a:xfrm>
            <a:off x="381000" y="2017713"/>
            <a:ext cx="8574088" cy="4114800"/>
          </a:xfrm>
        </p:spPr>
        <p:txBody>
          <a:bodyPr/>
          <a:lstStyle/>
          <a:p>
            <a:pPr marL="0" indent="0" algn="ctr">
              <a:buNone/>
            </a:pPr>
            <a:r>
              <a:rPr lang="en-US" sz="1800" b="1" dirty="0"/>
              <a:t>Subtitle </a:t>
            </a:r>
            <a:r>
              <a:rPr lang="en-US" sz="1800" b="1" dirty="0" smtClean="0"/>
              <a:t>D—Privacy</a:t>
            </a:r>
          </a:p>
          <a:p>
            <a:pPr marL="0" indent="0" algn="ctr">
              <a:buNone/>
            </a:pPr>
            <a:endParaRPr lang="en-US" sz="1800" b="1" dirty="0"/>
          </a:p>
          <a:p>
            <a:pPr>
              <a:spcBef>
                <a:spcPts val="0"/>
              </a:spcBef>
            </a:pPr>
            <a:r>
              <a:rPr lang="en-US" sz="1600" dirty="0" smtClean="0"/>
              <a:t>The </a:t>
            </a:r>
            <a:r>
              <a:rPr lang="en-US" sz="1600" dirty="0"/>
              <a:t>term ‘‘breach’’ means </a:t>
            </a:r>
            <a:r>
              <a:rPr lang="en-US" sz="1600" dirty="0" smtClean="0"/>
              <a:t>the unauthorized </a:t>
            </a:r>
            <a:r>
              <a:rPr lang="en-US" sz="1600" dirty="0"/>
              <a:t>acquisition, access, use, or disclosure of </a:t>
            </a:r>
            <a:r>
              <a:rPr lang="en-US" sz="1600" dirty="0" smtClean="0"/>
              <a:t>protected health </a:t>
            </a:r>
            <a:r>
              <a:rPr lang="en-US" sz="1600" dirty="0"/>
              <a:t>information which compromises the </a:t>
            </a:r>
            <a:r>
              <a:rPr lang="en-US" sz="1600" dirty="0" smtClean="0"/>
              <a:t>security or </a:t>
            </a:r>
            <a:r>
              <a:rPr lang="en-US" sz="1600" dirty="0"/>
              <a:t>privacy of such </a:t>
            </a:r>
            <a:r>
              <a:rPr lang="en-US" sz="1600" dirty="0" smtClean="0"/>
              <a:t>information</a:t>
            </a:r>
            <a:r>
              <a:rPr lang="en-US" sz="1600" dirty="0"/>
              <a:t>, except where an </a:t>
            </a:r>
            <a:r>
              <a:rPr lang="en-US" sz="1600" dirty="0" smtClean="0"/>
              <a:t>unauthorized person </a:t>
            </a:r>
            <a:r>
              <a:rPr lang="en-US" sz="1600" dirty="0"/>
              <a:t>to whom such information is disclosed </a:t>
            </a:r>
            <a:r>
              <a:rPr lang="en-US" sz="1600" dirty="0" smtClean="0"/>
              <a:t>would not </a:t>
            </a:r>
            <a:r>
              <a:rPr lang="en-US" sz="1600" dirty="0"/>
              <a:t>reasonably have been able to retain such information</a:t>
            </a:r>
            <a:r>
              <a:rPr lang="en-US" sz="1600" dirty="0" smtClean="0"/>
              <a:t>.</a:t>
            </a:r>
          </a:p>
          <a:p>
            <a:pPr>
              <a:spcBef>
                <a:spcPts val="0"/>
              </a:spcBef>
            </a:pPr>
            <a:endParaRPr lang="en-US" sz="1600" b="1" dirty="0"/>
          </a:p>
          <a:p>
            <a:r>
              <a:rPr lang="en-US" sz="1600" b="1" dirty="0" smtClean="0"/>
              <a:t>ELECTRONIC </a:t>
            </a:r>
            <a:r>
              <a:rPr lang="en-US" sz="1600" b="1" dirty="0"/>
              <a:t>HEALTH </a:t>
            </a:r>
            <a:r>
              <a:rPr lang="en-US" sz="1600" b="1" dirty="0" smtClean="0"/>
              <a:t>RECORD </a:t>
            </a:r>
            <a:r>
              <a:rPr lang="en-US" sz="1600" dirty="0" smtClean="0"/>
              <a:t>—The </a:t>
            </a:r>
            <a:r>
              <a:rPr lang="en-US" sz="1600" dirty="0"/>
              <a:t>term ‘‘</a:t>
            </a:r>
            <a:r>
              <a:rPr lang="en-US" sz="1600" dirty="0" smtClean="0"/>
              <a:t>electronic health </a:t>
            </a:r>
            <a:r>
              <a:rPr lang="en-US" sz="1600" dirty="0"/>
              <a:t>record’’ means an electronic record of </a:t>
            </a:r>
            <a:r>
              <a:rPr lang="en-US" sz="1600" dirty="0" smtClean="0"/>
              <a:t>health-related information </a:t>
            </a:r>
            <a:r>
              <a:rPr lang="en-US" sz="1600" dirty="0"/>
              <a:t>on an individual that is created, gathered, managed</a:t>
            </a:r>
            <a:r>
              <a:rPr lang="en-US" sz="1600" dirty="0" smtClean="0"/>
              <a:t>, and </a:t>
            </a:r>
            <a:r>
              <a:rPr lang="en-US" sz="1600" dirty="0"/>
              <a:t>consulted by authorized health care clinicians </a:t>
            </a:r>
            <a:r>
              <a:rPr lang="en-US" sz="1600" dirty="0" smtClean="0"/>
              <a:t>and staff.</a:t>
            </a:r>
          </a:p>
          <a:p>
            <a:endParaRPr lang="en-US" sz="1600" dirty="0"/>
          </a:p>
          <a:p>
            <a:endParaRPr lang="en-US" sz="1600" dirty="0" smtClean="0"/>
          </a:p>
          <a:p>
            <a:endParaRPr lang="en-US" sz="1800" dirty="0"/>
          </a:p>
        </p:txBody>
      </p:sp>
      <p:sp>
        <p:nvSpPr>
          <p:cNvPr id="4" name="Slide Number Placeholder 3"/>
          <p:cNvSpPr>
            <a:spLocks noGrp="1"/>
          </p:cNvSpPr>
          <p:nvPr>
            <p:ph type="sldNum" sz="quarter" idx="12"/>
          </p:nvPr>
        </p:nvSpPr>
        <p:spPr/>
        <p:txBody>
          <a:bodyPr/>
          <a:lstStyle/>
          <a:p>
            <a:fld id="{6C2A9FBB-5ECE-4126-9C33-0448F6742111}" type="slidenum">
              <a:rPr lang="en-US" smtClean="0"/>
              <a:pPr/>
              <a:t>46</a:t>
            </a:fld>
            <a:endParaRPr lang="en-US" dirty="0"/>
          </a:p>
        </p:txBody>
      </p:sp>
    </p:spTree>
    <p:extLst>
      <p:ext uri="{BB962C8B-B14F-4D97-AF65-F5344CB8AC3E}">
        <p14:creationId xmlns:p14="http://schemas.microsoft.com/office/powerpoint/2010/main" val="186326261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HITECH</a:t>
            </a:r>
            <a:endParaRPr lang="en-US" dirty="0"/>
          </a:p>
        </p:txBody>
      </p:sp>
      <p:sp>
        <p:nvSpPr>
          <p:cNvPr id="3" name="Content Placeholder 2"/>
          <p:cNvSpPr>
            <a:spLocks noGrp="1"/>
          </p:cNvSpPr>
          <p:nvPr>
            <p:ph idx="1"/>
          </p:nvPr>
        </p:nvSpPr>
        <p:spPr>
          <a:xfrm>
            <a:off x="381000" y="2017713"/>
            <a:ext cx="8574088" cy="4114800"/>
          </a:xfrm>
        </p:spPr>
        <p:txBody>
          <a:bodyPr/>
          <a:lstStyle/>
          <a:p>
            <a:pPr marL="0" indent="0">
              <a:buNone/>
            </a:pPr>
            <a:r>
              <a:rPr lang="en-US" sz="1800" b="1" dirty="0"/>
              <a:t>PART 1—IMPROVED PRIVACY </a:t>
            </a:r>
            <a:r>
              <a:rPr lang="en-US" sz="1800" b="1" dirty="0" smtClean="0"/>
              <a:t>PROVISIONS AND </a:t>
            </a:r>
            <a:r>
              <a:rPr lang="en-US" sz="1800" b="1" dirty="0"/>
              <a:t>SECURITY </a:t>
            </a:r>
            <a:r>
              <a:rPr lang="en-US" sz="1800" b="1" dirty="0" smtClean="0"/>
              <a:t>ROVISIONS</a:t>
            </a:r>
          </a:p>
          <a:p>
            <a:pPr marL="0" indent="0">
              <a:buNone/>
            </a:pPr>
            <a:endParaRPr lang="en-US" sz="1600" dirty="0"/>
          </a:p>
          <a:p>
            <a:pPr>
              <a:spcBef>
                <a:spcPts val="0"/>
              </a:spcBef>
            </a:pPr>
            <a:r>
              <a:rPr lang="en-US" sz="1600" dirty="0"/>
              <a:t>(a) APPLICATION OF SECURITY </a:t>
            </a:r>
            <a:r>
              <a:rPr lang="en-US" sz="1600" dirty="0" smtClean="0"/>
              <a:t>PROVISIONS — Sections 164.310</a:t>
            </a:r>
            <a:r>
              <a:rPr lang="en-US" sz="1600" dirty="0"/>
              <a:t>, 164.312, and 164.316 of title 45, Code of Federal Regulations</a:t>
            </a:r>
            <a:r>
              <a:rPr lang="en-US" sz="1600" dirty="0" smtClean="0"/>
              <a:t>, shall </a:t>
            </a:r>
            <a:r>
              <a:rPr lang="en-US" sz="1600" dirty="0"/>
              <a:t>apply to a </a:t>
            </a:r>
            <a:r>
              <a:rPr lang="en-US" sz="1600" u="sng" dirty="0"/>
              <a:t>business associate </a:t>
            </a:r>
            <a:r>
              <a:rPr lang="en-US" sz="1600" dirty="0"/>
              <a:t>of a covered entity </a:t>
            </a:r>
            <a:r>
              <a:rPr lang="en-US" sz="1600" dirty="0" smtClean="0"/>
              <a:t>in the </a:t>
            </a:r>
            <a:r>
              <a:rPr lang="en-US" sz="1600" dirty="0"/>
              <a:t>same manner that such sections apply to the covered entity</a:t>
            </a:r>
            <a:r>
              <a:rPr lang="en-US" sz="1600" dirty="0" smtClean="0"/>
              <a:t>. The </a:t>
            </a:r>
            <a:r>
              <a:rPr lang="en-US" sz="1600" dirty="0"/>
              <a:t>additional requirements of this title that relate to </a:t>
            </a:r>
            <a:r>
              <a:rPr lang="en-US" sz="1600" dirty="0" smtClean="0"/>
              <a:t>security and </a:t>
            </a:r>
            <a:r>
              <a:rPr lang="en-US" sz="1600" dirty="0"/>
              <a:t>that are made applicable with respect to covered entities </a:t>
            </a:r>
            <a:r>
              <a:rPr lang="en-US" sz="1600" dirty="0" smtClean="0"/>
              <a:t>shall also </a:t>
            </a:r>
            <a:r>
              <a:rPr lang="en-US" sz="1600" dirty="0"/>
              <a:t>be applicable to such a business associate and shall be </a:t>
            </a:r>
            <a:r>
              <a:rPr lang="en-US" sz="1600" dirty="0" smtClean="0"/>
              <a:t>incorporated into </a:t>
            </a:r>
            <a:r>
              <a:rPr lang="en-US" sz="1600" dirty="0"/>
              <a:t>the business associate agreement between the </a:t>
            </a:r>
            <a:r>
              <a:rPr lang="en-US" sz="1600" dirty="0" smtClean="0"/>
              <a:t>business associate </a:t>
            </a:r>
            <a:r>
              <a:rPr lang="en-US" sz="1600" dirty="0"/>
              <a:t>and the covered entity</a:t>
            </a:r>
            <a:r>
              <a:rPr lang="en-US" sz="1600" dirty="0" smtClean="0"/>
              <a:t>. </a:t>
            </a:r>
          </a:p>
          <a:p>
            <a:pPr>
              <a:spcBef>
                <a:spcPts val="0"/>
              </a:spcBef>
            </a:pPr>
            <a:endParaRPr lang="en-US" sz="1600" dirty="0" smtClean="0"/>
          </a:p>
          <a:p>
            <a:pPr>
              <a:spcBef>
                <a:spcPts val="0"/>
              </a:spcBef>
            </a:pPr>
            <a:r>
              <a:rPr lang="en-US" sz="1600" dirty="0" smtClean="0"/>
              <a:t>(</a:t>
            </a:r>
            <a:r>
              <a:rPr lang="en-US" sz="1600" dirty="0"/>
              <a:t>b) APPLICATION OF CIVIL AND CRIMINAL </a:t>
            </a:r>
            <a:r>
              <a:rPr lang="en-US" sz="1600" dirty="0" smtClean="0"/>
              <a:t>PENALTIES — In the case </a:t>
            </a:r>
            <a:r>
              <a:rPr lang="en-US" sz="1600" dirty="0"/>
              <a:t>of a business associate that violates any security </a:t>
            </a:r>
            <a:r>
              <a:rPr lang="en-US" sz="1600" dirty="0" smtClean="0"/>
              <a:t>provision specified </a:t>
            </a:r>
            <a:r>
              <a:rPr lang="en-US" sz="1600" dirty="0"/>
              <a:t>in subsection (a), sections 1176 and 1177 of the </a:t>
            </a:r>
            <a:r>
              <a:rPr lang="en-US" sz="1600" dirty="0" smtClean="0"/>
              <a:t>Social Security </a:t>
            </a:r>
            <a:r>
              <a:rPr lang="en-US" sz="1600" dirty="0"/>
              <a:t>Act (42 U.S.C. 1320d–5, 1320d–6) shall apply to the </a:t>
            </a:r>
            <a:r>
              <a:rPr lang="en-US" sz="1600" dirty="0" smtClean="0"/>
              <a:t>business associate </a:t>
            </a:r>
            <a:r>
              <a:rPr lang="en-US" sz="1600" dirty="0"/>
              <a:t>with respect to such violation in the same </a:t>
            </a:r>
            <a:r>
              <a:rPr lang="en-US" sz="1600" dirty="0" smtClean="0"/>
              <a:t>manner such </a:t>
            </a:r>
            <a:r>
              <a:rPr lang="en-US" sz="1600" dirty="0"/>
              <a:t>sections apply to a covered entity that violates such </a:t>
            </a:r>
            <a:r>
              <a:rPr lang="en-US" sz="1600" dirty="0" smtClean="0"/>
              <a:t>security provision.</a:t>
            </a:r>
            <a:endParaRPr lang="en-US" sz="1600" dirty="0"/>
          </a:p>
        </p:txBody>
      </p:sp>
      <p:sp>
        <p:nvSpPr>
          <p:cNvPr id="4" name="Slide Number Placeholder 3"/>
          <p:cNvSpPr>
            <a:spLocks noGrp="1"/>
          </p:cNvSpPr>
          <p:nvPr>
            <p:ph type="sldNum" sz="quarter" idx="12"/>
          </p:nvPr>
        </p:nvSpPr>
        <p:spPr/>
        <p:txBody>
          <a:bodyPr/>
          <a:lstStyle/>
          <a:p>
            <a:fld id="{6C2A9FBB-5ECE-4126-9C33-0448F6742111}" type="slidenum">
              <a:rPr lang="en-US" smtClean="0"/>
              <a:pPr/>
              <a:t>47</a:t>
            </a:fld>
            <a:endParaRPr lang="en-US" dirty="0"/>
          </a:p>
        </p:txBody>
      </p:sp>
    </p:spTree>
    <p:extLst>
      <p:ext uri="{BB962C8B-B14F-4D97-AF65-F5344CB8AC3E}">
        <p14:creationId xmlns:p14="http://schemas.microsoft.com/office/powerpoint/2010/main" val="57292962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HITECH</a:t>
            </a:r>
            <a:endParaRPr lang="en-US" dirty="0"/>
          </a:p>
        </p:txBody>
      </p:sp>
      <p:sp>
        <p:nvSpPr>
          <p:cNvPr id="3" name="Content Placeholder 2"/>
          <p:cNvSpPr>
            <a:spLocks noGrp="1"/>
          </p:cNvSpPr>
          <p:nvPr>
            <p:ph idx="1"/>
          </p:nvPr>
        </p:nvSpPr>
        <p:spPr>
          <a:xfrm>
            <a:off x="381000" y="2017713"/>
            <a:ext cx="8574088" cy="4114800"/>
          </a:xfrm>
        </p:spPr>
        <p:txBody>
          <a:bodyPr/>
          <a:lstStyle/>
          <a:p>
            <a:pPr marL="0" indent="0">
              <a:buNone/>
            </a:pPr>
            <a:endParaRPr lang="en-US" sz="1600" b="1" dirty="0" smtClean="0"/>
          </a:p>
          <a:p>
            <a:pPr marL="0" indent="0">
              <a:buNone/>
            </a:pPr>
            <a:r>
              <a:rPr lang="en-US" sz="1800" b="1" dirty="0" smtClean="0"/>
              <a:t>SEC</a:t>
            </a:r>
            <a:r>
              <a:rPr lang="en-US" sz="1800" b="1" dirty="0"/>
              <a:t>. 13402. NOTIFICATION IN THE CASE OF BREACH.</a:t>
            </a:r>
          </a:p>
          <a:p>
            <a:endParaRPr lang="en-US" sz="1600" dirty="0" smtClean="0"/>
          </a:p>
          <a:p>
            <a:r>
              <a:rPr lang="en-US" sz="1600" dirty="0" smtClean="0"/>
              <a:t>(</a:t>
            </a:r>
            <a:r>
              <a:rPr lang="en-US" sz="1600" dirty="0"/>
              <a:t>a) </a:t>
            </a:r>
            <a:r>
              <a:rPr lang="en-US" sz="1600" dirty="0" smtClean="0"/>
              <a:t>A </a:t>
            </a:r>
            <a:r>
              <a:rPr lang="en-US" sz="1600" dirty="0"/>
              <a:t>covered entity that accesses, maintains, retains, modifies, records, stores, destroys, or otherwise holds, uses, or discloses unsecured protected health information (as defined in subsection (h)(1)) shall, in the case of a breach of such information that is discovered by the covered entity, </a:t>
            </a:r>
            <a:r>
              <a:rPr lang="en-US" sz="1600" u="sng" dirty="0"/>
              <a:t>notify each individual </a:t>
            </a:r>
            <a:r>
              <a:rPr lang="en-US" sz="1600" dirty="0"/>
              <a:t>whose unsecured protected health information has been, or is reasonably believed by the covered entity to have been, accessed, acquired, or disclosed as a result of such breach. </a:t>
            </a:r>
          </a:p>
          <a:p>
            <a:endParaRPr lang="en-US" sz="1600" dirty="0"/>
          </a:p>
          <a:p>
            <a:endParaRPr lang="en-US" sz="1200" dirty="0"/>
          </a:p>
        </p:txBody>
      </p:sp>
      <p:sp>
        <p:nvSpPr>
          <p:cNvPr id="4" name="Slide Number Placeholder 3"/>
          <p:cNvSpPr>
            <a:spLocks noGrp="1"/>
          </p:cNvSpPr>
          <p:nvPr>
            <p:ph type="sldNum" sz="quarter" idx="12"/>
          </p:nvPr>
        </p:nvSpPr>
        <p:spPr/>
        <p:txBody>
          <a:bodyPr/>
          <a:lstStyle/>
          <a:p>
            <a:fld id="{6C2A9FBB-5ECE-4126-9C33-0448F6742111}" type="slidenum">
              <a:rPr lang="en-US" smtClean="0"/>
              <a:pPr/>
              <a:t>48</a:t>
            </a:fld>
            <a:endParaRPr lang="en-US" dirty="0"/>
          </a:p>
        </p:txBody>
      </p:sp>
    </p:spTree>
    <p:extLst>
      <p:ext uri="{BB962C8B-B14F-4D97-AF65-F5344CB8AC3E}">
        <p14:creationId xmlns:p14="http://schemas.microsoft.com/office/powerpoint/2010/main" val="396983270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HITECH</a:t>
            </a:r>
            <a:endParaRPr lang="en-US" dirty="0"/>
          </a:p>
        </p:txBody>
      </p:sp>
      <p:sp>
        <p:nvSpPr>
          <p:cNvPr id="3" name="Content Placeholder 2"/>
          <p:cNvSpPr>
            <a:spLocks noGrp="1"/>
          </p:cNvSpPr>
          <p:nvPr>
            <p:ph idx="1"/>
          </p:nvPr>
        </p:nvSpPr>
        <p:spPr>
          <a:xfrm>
            <a:off x="381000" y="2017713"/>
            <a:ext cx="8574088" cy="4114800"/>
          </a:xfrm>
        </p:spPr>
        <p:txBody>
          <a:bodyPr/>
          <a:lstStyle/>
          <a:p>
            <a:pPr marL="0" indent="0">
              <a:buNone/>
            </a:pPr>
            <a:r>
              <a:rPr lang="en-US" sz="1800" b="1" dirty="0" smtClean="0"/>
              <a:t>TIMELINESS </a:t>
            </a:r>
            <a:r>
              <a:rPr lang="en-US" sz="1800" b="1" dirty="0"/>
              <a:t>OF </a:t>
            </a:r>
            <a:r>
              <a:rPr lang="en-US" sz="1800" b="1" dirty="0" smtClean="0"/>
              <a:t>NOTIFICATION</a:t>
            </a:r>
            <a:endParaRPr lang="en-US" sz="1800" b="1" dirty="0"/>
          </a:p>
          <a:p>
            <a:pPr marL="0" indent="0">
              <a:buNone/>
            </a:pPr>
            <a:endParaRPr lang="en-US" sz="800" dirty="0"/>
          </a:p>
          <a:p>
            <a:pPr>
              <a:spcBef>
                <a:spcPts val="0"/>
              </a:spcBef>
            </a:pPr>
            <a:r>
              <a:rPr lang="en-US" sz="1400" b="1" dirty="0"/>
              <a:t>INDIVIDUAL </a:t>
            </a:r>
            <a:r>
              <a:rPr lang="en-US" sz="1400" b="1" dirty="0" smtClean="0"/>
              <a:t>NOTICE -</a:t>
            </a:r>
            <a:r>
              <a:rPr lang="en-US" sz="1400" dirty="0" smtClean="0"/>
              <a:t> All notifications required </a:t>
            </a:r>
            <a:r>
              <a:rPr lang="en-US" sz="1400" dirty="0"/>
              <a:t>under this section shall be made without </a:t>
            </a:r>
            <a:r>
              <a:rPr lang="en-US" sz="1400" dirty="0" smtClean="0"/>
              <a:t>unreasonable delay </a:t>
            </a:r>
            <a:r>
              <a:rPr lang="en-US" sz="1400" dirty="0"/>
              <a:t>and in no case later than </a:t>
            </a:r>
            <a:r>
              <a:rPr lang="en-US" sz="1400" u="sng" dirty="0">
                <a:solidFill>
                  <a:srgbClr val="FF0000"/>
                </a:solidFill>
              </a:rPr>
              <a:t>60 calendar days </a:t>
            </a:r>
            <a:r>
              <a:rPr lang="en-US" sz="1400" dirty="0"/>
              <a:t>after </a:t>
            </a:r>
            <a:r>
              <a:rPr lang="en-US" sz="1400" dirty="0" smtClean="0"/>
              <a:t>the discovery </a:t>
            </a:r>
            <a:r>
              <a:rPr lang="en-US" sz="1400" dirty="0"/>
              <a:t>of a breach by the covered entity involved (or </a:t>
            </a:r>
            <a:r>
              <a:rPr lang="en-US" sz="1400" dirty="0" smtClean="0"/>
              <a:t>business associate </a:t>
            </a:r>
            <a:r>
              <a:rPr lang="en-US" sz="1400" dirty="0"/>
              <a:t>involved in the case of a notification required </a:t>
            </a:r>
            <a:r>
              <a:rPr lang="en-US" sz="1400" dirty="0" smtClean="0"/>
              <a:t>under subsection </a:t>
            </a:r>
            <a:r>
              <a:rPr lang="en-US" sz="1400" dirty="0"/>
              <a:t>(b</a:t>
            </a:r>
            <a:r>
              <a:rPr lang="en-US" sz="1400" dirty="0" smtClean="0"/>
              <a:t>)).</a:t>
            </a:r>
          </a:p>
          <a:p>
            <a:pPr>
              <a:spcBef>
                <a:spcPts val="0"/>
              </a:spcBef>
            </a:pPr>
            <a:endParaRPr lang="en-US" sz="1400" dirty="0"/>
          </a:p>
          <a:p>
            <a:pPr>
              <a:spcBef>
                <a:spcPts val="0"/>
              </a:spcBef>
            </a:pPr>
            <a:r>
              <a:rPr lang="en-US" sz="1400" b="1" dirty="0"/>
              <a:t>MEDIA </a:t>
            </a:r>
            <a:r>
              <a:rPr lang="en-US" sz="1400" b="1" dirty="0" smtClean="0"/>
              <a:t>NOTICE -</a:t>
            </a:r>
            <a:r>
              <a:rPr lang="en-US" sz="1400" dirty="0" smtClean="0"/>
              <a:t> Notice </a:t>
            </a:r>
            <a:r>
              <a:rPr lang="en-US" sz="1400" dirty="0"/>
              <a:t>shall be provided to </a:t>
            </a:r>
            <a:r>
              <a:rPr lang="en-US" sz="1400" dirty="0" smtClean="0"/>
              <a:t>prominent media </a:t>
            </a:r>
            <a:r>
              <a:rPr lang="en-US" sz="1400" dirty="0"/>
              <a:t>outlets serving a State or jurisdiction, following </a:t>
            </a:r>
            <a:r>
              <a:rPr lang="en-US" sz="1400" dirty="0" smtClean="0"/>
              <a:t>the discovery </a:t>
            </a:r>
            <a:r>
              <a:rPr lang="en-US" sz="1400" dirty="0"/>
              <a:t>of a breach described in subsection (a), if </a:t>
            </a:r>
            <a:r>
              <a:rPr lang="en-US" sz="1400" dirty="0" smtClean="0"/>
              <a:t>the unsecured </a:t>
            </a:r>
            <a:r>
              <a:rPr lang="en-US" sz="1400" dirty="0"/>
              <a:t>protected health information of </a:t>
            </a:r>
            <a:r>
              <a:rPr lang="en-US" sz="1400" u="sng" dirty="0">
                <a:solidFill>
                  <a:srgbClr val="FF0000"/>
                </a:solidFill>
              </a:rPr>
              <a:t>more than 500 </a:t>
            </a:r>
            <a:r>
              <a:rPr lang="en-US" sz="1400" u="sng" dirty="0" smtClean="0">
                <a:solidFill>
                  <a:srgbClr val="FF0000"/>
                </a:solidFill>
              </a:rPr>
              <a:t>residents </a:t>
            </a:r>
            <a:r>
              <a:rPr lang="en-US" sz="1400" dirty="0" smtClean="0"/>
              <a:t>of </a:t>
            </a:r>
            <a:r>
              <a:rPr lang="en-US" sz="1400" dirty="0"/>
              <a:t>such State or jurisdiction is, or is reasonably </a:t>
            </a:r>
            <a:r>
              <a:rPr lang="en-US" sz="1400" dirty="0" smtClean="0"/>
              <a:t>believed to have </a:t>
            </a:r>
            <a:r>
              <a:rPr lang="en-US" sz="1400" dirty="0"/>
              <a:t>been, accessed, acquired, or </a:t>
            </a:r>
            <a:r>
              <a:rPr lang="en-US" sz="1400" dirty="0" smtClean="0"/>
              <a:t>disclosed during such breach.</a:t>
            </a:r>
          </a:p>
          <a:p>
            <a:pPr>
              <a:spcBef>
                <a:spcPts val="0"/>
              </a:spcBef>
            </a:pPr>
            <a:endParaRPr lang="en-US" sz="1400" dirty="0"/>
          </a:p>
          <a:p>
            <a:pPr>
              <a:spcBef>
                <a:spcPts val="0"/>
              </a:spcBef>
            </a:pPr>
            <a:r>
              <a:rPr lang="en-US" sz="1400" b="1" dirty="0"/>
              <a:t>NOTICE TO </a:t>
            </a:r>
            <a:r>
              <a:rPr lang="en-US" sz="1400" b="1" dirty="0" smtClean="0"/>
              <a:t>SECRETARY</a:t>
            </a:r>
            <a:r>
              <a:rPr lang="en-US" sz="1400" dirty="0" smtClean="0"/>
              <a:t> - Notice </a:t>
            </a:r>
            <a:r>
              <a:rPr lang="en-US" sz="1400" dirty="0"/>
              <a:t>shall be provided </a:t>
            </a:r>
            <a:r>
              <a:rPr lang="en-US" sz="1400" dirty="0" smtClean="0"/>
              <a:t>to the </a:t>
            </a:r>
            <a:r>
              <a:rPr lang="en-US" sz="1400" dirty="0"/>
              <a:t>Secretary by covered entities of unsecured protected </a:t>
            </a:r>
            <a:r>
              <a:rPr lang="en-US" sz="1400" dirty="0" smtClean="0"/>
              <a:t>health information </a:t>
            </a:r>
            <a:r>
              <a:rPr lang="en-US" sz="1400" dirty="0"/>
              <a:t>that has been acquired or disclosed in a breach</a:t>
            </a:r>
            <a:r>
              <a:rPr lang="en-US" sz="1400" dirty="0" smtClean="0"/>
              <a:t>. </a:t>
            </a:r>
            <a:r>
              <a:rPr lang="en-US" sz="1400" u="sng" dirty="0" smtClean="0">
                <a:solidFill>
                  <a:srgbClr val="FF0000"/>
                </a:solidFill>
              </a:rPr>
              <a:t>If </a:t>
            </a:r>
            <a:r>
              <a:rPr lang="en-US" sz="1400" u="sng" dirty="0">
                <a:solidFill>
                  <a:srgbClr val="FF0000"/>
                </a:solidFill>
              </a:rPr>
              <a:t>the breach was with respect to 500 or more </a:t>
            </a:r>
            <a:r>
              <a:rPr lang="en-US" sz="1400" u="sng" dirty="0" smtClean="0">
                <a:solidFill>
                  <a:srgbClr val="FF0000"/>
                </a:solidFill>
              </a:rPr>
              <a:t>individuals than </a:t>
            </a:r>
            <a:r>
              <a:rPr lang="en-US" sz="1400" u="sng" dirty="0">
                <a:solidFill>
                  <a:srgbClr val="FF0000"/>
                </a:solidFill>
              </a:rPr>
              <a:t>such notice must be provided immediately.</a:t>
            </a:r>
            <a:r>
              <a:rPr lang="en-US" sz="1400" dirty="0">
                <a:solidFill>
                  <a:srgbClr val="FF0000"/>
                </a:solidFill>
              </a:rPr>
              <a:t> </a:t>
            </a:r>
            <a:r>
              <a:rPr lang="en-US" sz="1400" dirty="0"/>
              <a:t>If the </a:t>
            </a:r>
            <a:r>
              <a:rPr lang="en-US" sz="1400" dirty="0" smtClean="0"/>
              <a:t>breach was </a:t>
            </a:r>
            <a:r>
              <a:rPr lang="en-US" sz="1400" dirty="0"/>
              <a:t>with respect to less than 500 individuals, the </a:t>
            </a:r>
            <a:r>
              <a:rPr lang="en-US" sz="1400" dirty="0" smtClean="0"/>
              <a:t>covered entity </a:t>
            </a:r>
            <a:r>
              <a:rPr lang="en-US" sz="1400" dirty="0"/>
              <a:t>may maintain a log of any such breach occurring </a:t>
            </a:r>
            <a:r>
              <a:rPr lang="en-US" sz="1400" dirty="0" smtClean="0"/>
              <a:t>and annually </a:t>
            </a:r>
            <a:r>
              <a:rPr lang="en-US" sz="1400" dirty="0"/>
              <a:t>submit such a log to the Secretary documenting </a:t>
            </a:r>
            <a:r>
              <a:rPr lang="en-US" sz="1400" dirty="0" smtClean="0"/>
              <a:t>such breaches </a:t>
            </a:r>
            <a:r>
              <a:rPr lang="en-US" sz="1400" dirty="0"/>
              <a:t>occurring during the year involved.</a:t>
            </a:r>
          </a:p>
        </p:txBody>
      </p:sp>
      <p:sp>
        <p:nvSpPr>
          <p:cNvPr id="4" name="Slide Number Placeholder 3"/>
          <p:cNvSpPr>
            <a:spLocks noGrp="1"/>
          </p:cNvSpPr>
          <p:nvPr>
            <p:ph type="sldNum" sz="quarter" idx="12"/>
          </p:nvPr>
        </p:nvSpPr>
        <p:spPr/>
        <p:txBody>
          <a:bodyPr/>
          <a:lstStyle/>
          <a:p>
            <a:fld id="{6C2A9FBB-5ECE-4126-9C33-0448F6742111}" type="slidenum">
              <a:rPr lang="en-US" smtClean="0"/>
              <a:pPr/>
              <a:t>49</a:t>
            </a:fld>
            <a:endParaRPr lang="en-US" dirty="0"/>
          </a:p>
        </p:txBody>
      </p:sp>
    </p:spTree>
    <p:extLst>
      <p:ext uri="{BB962C8B-B14F-4D97-AF65-F5344CB8AC3E}">
        <p14:creationId xmlns:p14="http://schemas.microsoft.com/office/powerpoint/2010/main" val="33469738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24D851F-DD1C-4BAA-AD6F-834F0588BDD1}" type="slidenum">
              <a:rPr lang="en-US"/>
              <a:pPr/>
              <a:t>5</a:t>
            </a:fld>
            <a:endParaRPr lang="en-US"/>
          </a:p>
        </p:txBody>
      </p:sp>
      <p:sp>
        <p:nvSpPr>
          <p:cNvPr id="55298" name="Rectangle 2"/>
          <p:cNvSpPr>
            <a:spLocks noGrp="1" noChangeArrowheads="1"/>
          </p:cNvSpPr>
          <p:nvPr>
            <p:ph type="title"/>
          </p:nvPr>
        </p:nvSpPr>
        <p:spPr/>
        <p:txBody>
          <a:bodyPr/>
          <a:lstStyle/>
          <a:p>
            <a:r>
              <a:rPr lang="en-US" dirty="0"/>
              <a:t>HIPAA - Background</a:t>
            </a:r>
            <a:endParaRPr lang="en-US" sz="1600" dirty="0"/>
          </a:p>
        </p:txBody>
      </p:sp>
      <p:sp>
        <p:nvSpPr>
          <p:cNvPr id="55299" name="Rectangle 3"/>
          <p:cNvSpPr>
            <a:spLocks noGrp="1" noChangeArrowheads="1"/>
          </p:cNvSpPr>
          <p:nvPr>
            <p:ph type="body" idx="1"/>
          </p:nvPr>
        </p:nvSpPr>
        <p:spPr>
          <a:xfrm>
            <a:off x="304800" y="2017713"/>
            <a:ext cx="8650288" cy="4459287"/>
          </a:xfrm>
        </p:spPr>
        <p:txBody>
          <a:bodyPr/>
          <a:lstStyle/>
          <a:p>
            <a:pPr>
              <a:lnSpc>
                <a:spcPct val="80000"/>
              </a:lnSpc>
              <a:buFont typeface="Wingdings" pitchFamily="2" charset="2"/>
              <a:buNone/>
            </a:pPr>
            <a:endParaRPr lang="en-US" sz="2400" dirty="0"/>
          </a:p>
          <a:p>
            <a:pPr>
              <a:lnSpc>
                <a:spcPct val="80000"/>
              </a:lnSpc>
            </a:pPr>
            <a:r>
              <a:rPr lang="en-US" sz="2400" b="1" dirty="0"/>
              <a:t>Privacy Rule</a:t>
            </a:r>
            <a:r>
              <a:rPr lang="en-US" sz="2400" dirty="0"/>
              <a:t>:  The Privacy Rule includes national standards for the protection of Protected Healthcare Information (PHI).  Standards were developed by the Department of Health and Human Services (HHS).  The Office of Civil Rights (OCR) implements and enforces the Privacy  and Security Rules with respect to compliance and penalties. </a:t>
            </a:r>
          </a:p>
          <a:p>
            <a:pPr>
              <a:lnSpc>
                <a:spcPct val="80000"/>
              </a:lnSpc>
              <a:buFont typeface="Wingdings" pitchFamily="2" charset="2"/>
              <a:buNone/>
            </a:pPr>
            <a:endParaRPr lang="en-US" sz="2400" dirty="0"/>
          </a:p>
          <a:p>
            <a:pPr>
              <a:lnSpc>
                <a:spcPct val="80000"/>
              </a:lnSpc>
            </a:pPr>
            <a:r>
              <a:rPr lang="en-US" sz="2400" b="1" dirty="0"/>
              <a:t>Security Rule</a:t>
            </a:r>
            <a:r>
              <a:rPr lang="en-US" sz="2400" dirty="0"/>
              <a:t>: The Security Rule requires appropriate administrative, physical and technical safeguards to ensure the confidentiality, integrity, and security of </a:t>
            </a:r>
            <a:r>
              <a:rPr lang="en-US" sz="2400" u="sng" dirty="0"/>
              <a:t>electronic </a:t>
            </a:r>
            <a:r>
              <a:rPr lang="en-US" sz="2400" dirty="0"/>
              <a:t>protected health information in order </a:t>
            </a:r>
            <a:r>
              <a:rPr lang="en-US" sz="2400" dirty="0" smtClean="0"/>
              <a:t>to </a:t>
            </a:r>
            <a:r>
              <a:rPr lang="en-US" sz="2400" dirty="0"/>
              <a:t>protect the privacy of PHI from intentional or unintentional use or disclosure. </a:t>
            </a:r>
          </a:p>
          <a:p>
            <a:pPr>
              <a:lnSpc>
                <a:spcPct val="80000"/>
              </a:lnSpc>
            </a:pPr>
            <a:endParaRPr lang="en-US" sz="24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HITECH</a:t>
            </a:r>
            <a:endParaRPr lang="en-US" dirty="0"/>
          </a:p>
        </p:txBody>
      </p:sp>
      <p:sp>
        <p:nvSpPr>
          <p:cNvPr id="3" name="Content Placeholder 2"/>
          <p:cNvSpPr>
            <a:spLocks noGrp="1"/>
          </p:cNvSpPr>
          <p:nvPr>
            <p:ph idx="1"/>
          </p:nvPr>
        </p:nvSpPr>
        <p:spPr>
          <a:xfrm>
            <a:off x="381000" y="2017713"/>
            <a:ext cx="8574088" cy="4114800"/>
          </a:xfrm>
        </p:spPr>
        <p:txBody>
          <a:bodyPr/>
          <a:lstStyle/>
          <a:p>
            <a:pPr marL="0" indent="0">
              <a:buNone/>
            </a:pPr>
            <a:r>
              <a:rPr lang="en-US" sz="1800" b="1" dirty="0"/>
              <a:t>BUSINESS </a:t>
            </a:r>
            <a:r>
              <a:rPr lang="en-US" sz="1800" b="1" dirty="0" smtClean="0"/>
              <a:t>ASSOCIATE</a:t>
            </a:r>
          </a:p>
          <a:p>
            <a:pPr marL="0" indent="0">
              <a:buNone/>
            </a:pPr>
            <a:endParaRPr lang="en-US" sz="1600" dirty="0"/>
          </a:p>
          <a:p>
            <a:pPr marL="0" indent="0">
              <a:buNone/>
            </a:pPr>
            <a:r>
              <a:rPr lang="en-US" sz="1600" b="1" dirty="0"/>
              <a:t>SEC. 13402. NOTIFICATION IN THE CASE OF BREACH</a:t>
            </a:r>
            <a:r>
              <a:rPr lang="en-US" sz="1600" b="1" dirty="0" smtClean="0"/>
              <a:t>.</a:t>
            </a:r>
          </a:p>
          <a:p>
            <a:pPr marL="0" indent="0">
              <a:buNone/>
            </a:pPr>
            <a:endParaRPr lang="en-US" sz="1600" b="1" dirty="0"/>
          </a:p>
          <a:p>
            <a:r>
              <a:rPr lang="en-US" sz="1600" dirty="0" smtClean="0"/>
              <a:t>(</a:t>
            </a:r>
            <a:r>
              <a:rPr lang="en-US" sz="1600" dirty="0"/>
              <a:t>b) NOTIFICATION OF COVERED ENTITY BY BUSINESS </a:t>
            </a:r>
            <a:r>
              <a:rPr lang="en-US" sz="1600" dirty="0" smtClean="0"/>
              <a:t>ASSOCIATE — </a:t>
            </a:r>
            <a:r>
              <a:rPr lang="en-US" sz="1600" u="sng" dirty="0" smtClean="0"/>
              <a:t>A business associate of a covered entity that accesses, maintains, retains, modifies, records, stores, destroys, or otherwise holds, uses, or discloses unsecured </a:t>
            </a:r>
            <a:r>
              <a:rPr lang="en-US" sz="1600" u="sng" dirty="0"/>
              <a:t>protected health information shall, following the discovery of a breach of such information, </a:t>
            </a:r>
            <a:r>
              <a:rPr lang="en-US" sz="1600" u="sng" dirty="0" smtClean="0"/>
              <a:t>notify </a:t>
            </a:r>
            <a:r>
              <a:rPr lang="en-US" sz="1600" u="sng" dirty="0"/>
              <a:t>the covered entity of such breach</a:t>
            </a:r>
            <a:r>
              <a:rPr lang="en-US" sz="1600" dirty="0"/>
              <a:t>. </a:t>
            </a:r>
            <a:endParaRPr lang="en-US" sz="1600" dirty="0" smtClean="0"/>
          </a:p>
          <a:p>
            <a:endParaRPr lang="en-US" sz="1600" dirty="0"/>
          </a:p>
          <a:p>
            <a:r>
              <a:rPr lang="en-US" sz="1600" dirty="0" smtClean="0"/>
              <a:t>Such </a:t>
            </a:r>
            <a:r>
              <a:rPr lang="en-US" sz="1600" dirty="0"/>
              <a:t>notice shall include the identification of each individual whose unsecured protected health information has been, or is reasonably believed by the business associate to have been, accessed, acquired, or disclosed during such breach.</a:t>
            </a:r>
          </a:p>
          <a:p>
            <a:endParaRPr lang="en-US" sz="1200" dirty="0"/>
          </a:p>
        </p:txBody>
      </p:sp>
      <p:sp>
        <p:nvSpPr>
          <p:cNvPr id="4" name="Slide Number Placeholder 3"/>
          <p:cNvSpPr>
            <a:spLocks noGrp="1"/>
          </p:cNvSpPr>
          <p:nvPr>
            <p:ph type="sldNum" sz="quarter" idx="12"/>
          </p:nvPr>
        </p:nvSpPr>
        <p:spPr/>
        <p:txBody>
          <a:bodyPr/>
          <a:lstStyle/>
          <a:p>
            <a:fld id="{6C2A9FBB-5ECE-4126-9C33-0448F6742111}" type="slidenum">
              <a:rPr lang="en-US" smtClean="0"/>
              <a:pPr/>
              <a:t>50</a:t>
            </a:fld>
            <a:endParaRPr lang="en-US" dirty="0"/>
          </a:p>
        </p:txBody>
      </p:sp>
    </p:spTree>
    <p:extLst>
      <p:ext uri="{BB962C8B-B14F-4D97-AF65-F5344CB8AC3E}">
        <p14:creationId xmlns:p14="http://schemas.microsoft.com/office/powerpoint/2010/main" val="178151183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HITECH</a:t>
            </a:r>
            <a:endParaRPr lang="en-US" dirty="0"/>
          </a:p>
        </p:txBody>
      </p:sp>
      <p:sp>
        <p:nvSpPr>
          <p:cNvPr id="3" name="Content Placeholder 2"/>
          <p:cNvSpPr>
            <a:spLocks noGrp="1"/>
          </p:cNvSpPr>
          <p:nvPr>
            <p:ph idx="1"/>
          </p:nvPr>
        </p:nvSpPr>
        <p:spPr>
          <a:xfrm>
            <a:off x="381000" y="2017713"/>
            <a:ext cx="8574088" cy="4114800"/>
          </a:xfrm>
        </p:spPr>
        <p:txBody>
          <a:bodyPr/>
          <a:lstStyle/>
          <a:p>
            <a:pPr marL="0" indent="0">
              <a:buNone/>
            </a:pPr>
            <a:r>
              <a:rPr lang="en-US" sz="1800" b="1" dirty="0" smtClean="0"/>
              <a:t>BUSINESS ASSOCIATE</a:t>
            </a:r>
          </a:p>
          <a:p>
            <a:pPr marL="0" indent="0">
              <a:buNone/>
            </a:pPr>
            <a:endParaRPr lang="en-US" sz="1600" dirty="0"/>
          </a:p>
          <a:p>
            <a:r>
              <a:rPr lang="en-US" sz="1600" dirty="0" smtClean="0"/>
              <a:t>Includes any organization that has “</a:t>
            </a:r>
            <a:r>
              <a:rPr lang="en-US" sz="1600" u="sng" dirty="0" smtClean="0"/>
              <a:t>routine</a:t>
            </a:r>
            <a:r>
              <a:rPr lang="en-US" sz="1600" dirty="0" smtClean="0"/>
              <a:t>” access to PHI to perform a service for the covered entity (CE)</a:t>
            </a:r>
          </a:p>
          <a:p>
            <a:endParaRPr lang="en-US" sz="1600" dirty="0"/>
          </a:p>
          <a:p>
            <a:r>
              <a:rPr lang="en-US" sz="1600" dirty="0" smtClean="0"/>
              <a:t>Exception is if they do not have routine access, and they are considered “</a:t>
            </a:r>
            <a:r>
              <a:rPr lang="en-US" sz="1600" u="sng" dirty="0" smtClean="0"/>
              <a:t>conduits</a:t>
            </a:r>
            <a:r>
              <a:rPr lang="en-US" sz="1600" dirty="0" smtClean="0"/>
              <a:t>” providing only courier services, such as the U.S. Postal Service or internet providers that offer data transmission only</a:t>
            </a:r>
          </a:p>
          <a:p>
            <a:endParaRPr lang="en-US" sz="1600" dirty="0" smtClean="0"/>
          </a:p>
          <a:p>
            <a:r>
              <a:rPr lang="en-US" sz="1600" dirty="0" smtClean="0"/>
              <a:t>An entity that maintains PHI on behalf of the CE is a BA even if it does not actually view the PHI.</a:t>
            </a:r>
          </a:p>
          <a:p>
            <a:endParaRPr lang="en-US" sz="1600" dirty="0"/>
          </a:p>
          <a:p>
            <a:r>
              <a:rPr lang="en-US" sz="1600" u="sng" dirty="0">
                <a:solidFill>
                  <a:srgbClr val="FF0000"/>
                </a:solidFill>
              </a:rPr>
              <a:t>Researchers are not business associates unless they act in a business associate capacity for the CE</a:t>
            </a:r>
          </a:p>
          <a:p>
            <a:endParaRPr lang="en-US" sz="1600" dirty="0" smtClean="0"/>
          </a:p>
          <a:p>
            <a:endParaRPr lang="en-US" sz="1600" dirty="0"/>
          </a:p>
          <a:p>
            <a:endParaRPr lang="en-US" sz="1600" dirty="0"/>
          </a:p>
          <a:p>
            <a:endParaRPr lang="en-US" sz="1200" dirty="0"/>
          </a:p>
        </p:txBody>
      </p:sp>
      <p:sp>
        <p:nvSpPr>
          <p:cNvPr id="4" name="Slide Number Placeholder 3"/>
          <p:cNvSpPr>
            <a:spLocks noGrp="1"/>
          </p:cNvSpPr>
          <p:nvPr>
            <p:ph type="sldNum" sz="quarter" idx="12"/>
          </p:nvPr>
        </p:nvSpPr>
        <p:spPr/>
        <p:txBody>
          <a:bodyPr/>
          <a:lstStyle/>
          <a:p>
            <a:fld id="{6C2A9FBB-5ECE-4126-9C33-0448F6742111}" type="slidenum">
              <a:rPr lang="en-US" smtClean="0"/>
              <a:pPr/>
              <a:t>51</a:t>
            </a:fld>
            <a:endParaRPr lang="en-US" dirty="0"/>
          </a:p>
        </p:txBody>
      </p:sp>
    </p:spTree>
    <p:extLst>
      <p:ext uri="{BB962C8B-B14F-4D97-AF65-F5344CB8AC3E}">
        <p14:creationId xmlns:p14="http://schemas.microsoft.com/office/powerpoint/2010/main" val="21794250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HITECH</a:t>
            </a:r>
            <a:endParaRPr lang="en-US" dirty="0"/>
          </a:p>
        </p:txBody>
      </p:sp>
      <p:sp>
        <p:nvSpPr>
          <p:cNvPr id="3" name="Content Placeholder 2"/>
          <p:cNvSpPr>
            <a:spLocks noGrp="1"/>
          </p:cNvSpPr>
          <p:nvPr>
            <p:ph idx="1"/>
          </p:nvPr>
        </p:nvSpPr>
        <p:spPr>
          <a:xfrm>
            <a:off x="381000" y="2017713"/>
            <a:ext cx="8574088" cy="4114800"/>
          </a:xfrm>
        </p:spPr>
        <p:txBody>
          <a:bodyPr/>
          <a:lstStyle/>
          <a:p>
            <a:pPr marL="0" indent="0">
              <a:buNone/>
            </a:pPr>
            <a:r>
              <a:rPr lang="en-US" sz="1800" b="1" dirty="0" smtClean="0"/>
              <a:t>BUSINESS ASSOCIATE</a:t>
            </a:r>
          </a:p>
          <a:p>
            <a:pPr marL="0" indent="0">
              <a:buNone/>
            </a:pPr>
            <a:endParaRPr lang="en-US" sz="1600" dirty="0"/>
          </a:p>
          <a:p>
            <a:r>
              <a:rPr lang="en-US" sz="1600" dirty="0" smtClean="0"/>
              <a:t>Includes “Subcontractors” of Business Associates – a person to whom a business delegates a function, activity, or services other than in the capacity of a workforce member.</a:t>
            </a:r>
          </a:p>
          <a:p>
            <a:endParaRPr lang="en-US" sz="1600" dirty="0" smtClean="0"/>
          </a:p>
          <a:p>
            <a:r>
              <a:rPr lang="en-US" sz="1600" dirty="0" smtClean="0"/>
              <a:t>Business Associate (BA) must obtain “satisfactory assurance” (BA agreement) from the subcontractor that it will protect PHI.</a:t>
            </a:r>
          </a:p>
          <a:p>
            <a:endParaRPr lang="en-US" sz="1600" dirty="0"/>
          </a:p>
          <a:p>
            <a:r>
              <a:rPr lang="en-US" sz="1600" dirty="0" smtClean="0"/>
              <a:t>Protects individuals PHI no matter how many subcontractors of subcontractors exist.</a:t>
            </a:r>
            <a:endParaRPr lang="en-US" sz="1600" dirty="0"/>
          </a:p>
          <a:p>
            <a:endParaRPr lang="en-US" sz="1200" dirty="0"/>
          </a:p>
        </p:txBody>
      </p:sp>
      <p:sp>
        <p:nvSpPr>
          <p:cNvPr id="4" name="Slide Number Placeholder 3"/>
          <p:cNvSpPr>
            <a:spLocks noGrp="1"/>
          </p:cNvSpPr>
          <p:nvPr>
            <p:ph type="sldNum" sz="quarter" idx="12"/>
          </p:nvPr>
        </p:nvSpPr>
        <p:spPr/>
        <p:txBody>
          <a:bodyPr/>
          <a:lstStyle/>
          <a:p>
            <a:fld id="{6C2A9FBB-5ECE-4126-9C33-0448F6742111}" type="slidenum">
              <a:rPr lang="en-US" smtClean="0"/>
              <a:pPr/>
              <a:t>52</a:t>
            </a:fld>
            <a:endParaRPr lang="en-US" dirty="0"/>
          </a:p>
        </p:txBody>
      </p:sp>
    </p:spTree>
    <p:extLst>
      <p:ext uri="{BB962C8B-B14F-4D97-AF65-F5344CB8AC3E}">
        <p14:creationId xmlns:p14="http://schemas.microsoft.com/office/powerpoint/2010/main" val="33831105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HITECH</a:t>
            </a:r>
            <a:endParaRPr lang="en-US" dirty="0"/>
          </a:p>
        </p:txBody>
      </p:sp>
      <p:sp>
        <p:nvSpPr>
          <p:cNvPr id="3" name="Content Placeholder 2"/>
          <p:cNvSpPr>
            <a:spLocks noGrp="1"/>
          </p:cNvSpPr>
          <p:nvPr>
            <p:ph idx="1"/>
          </p:nvPr>
        </p:nvSpPr>
        <p:spPr>
          <a:xfrm>
            <a:off x="381000" y="2017713"/>
            <a:ext cx="8574088" cy="4114800"/>
          </a:xfrm>
        </p:spPr>
        <p:txBody>
          <a:bodyPr/>
          <a:lstStyle/>
          <a:p>
            <a:pPr marL="0" indent="0">
              <a:buNone/>
            </a:pPr>
            <a:r>
              <a:rPr lang="en-US" sz="1800" b="1" dirty="0" smtClean="0"/>
              <a:t>BUSINESS ASSOCIATE </a:t>
            </a:r>
            <a:r>
              <a:rPr lang="en-US" sz="1800" b="1" dirty="0"/>
              <a:t>AGREEMENT REQUIREMENTS</a:t>
            </a:r>
            <a:endParaRPr lang="en-US" sz="1800" b="1" dirty="0" smtClean="0"/>
          </a:p>
          <a:p>
            <a:endParaRPr lang="en-US" sz="1600" dirty="0"/>
          </a:p>
          <a:p>
            <a:pPr marL="0" indent="0">
              <a:buNone/>
            </a:pPr>
            <a:r>
              <a:rPr lang="en-US" sz="1600" dirty="0"/>
              <a:t>I</a:t>
            </a:r>
            <a:r>
              <a:rPr lang="en-US" sz="1600" dirty="0" smtClean="0"/>
              <a:t>f </a:t>
            </a:r>
            <a:r>
              <a:rPr lang="en-US" sz="1600" dirty="0"/>
              <a:t>a covered entity wants a business associate to be </a:t>
            </a:r>
            <a:r>
              <a:rPr lang="en-US" sz="1600" dirty="0" smtClean="0"/>
              <a:t>liable for </a:t>
            </a:r>
            <a:r>
              <a:rPr lang="en-US" sz="1600" dirty="0"/>
              <a:t>additional provisions of the privacy rule, compliance with the provision must be included </a:t>
            </a:r>
            <a:r>
              <a:rPr lang="en-US" sz="1600" dirty="0" smtClean="0"/>
              <a:t>in the </a:t>
            </a:r>
            <a:r>
              <a:rPr lang="en-US" sz="1600" dirty="0"/>
              <a:t>business associate agreement §164.504(e) .</a:t>
            </a:r>
          </a:p>
          <a:p>
            <a:endParaRPr lang="en-US" sz="1600" dirty="0"/>
          </a:p>
          <a:p>
            <a:pPr marL="0" indent="0">
              <a:buNone/>
            </a:pPr>
            <a:r>
              <a:rPr lang="en-US" sz="1600" b="1" dirty="0"/>
              <a:t>The agreement must state that the business associate will:</a:t>
            </a:r>
          </a:p>
          <a:p>
            <a:r>
              <a:rPr lang="en-US" sz="1600" dirty="0"/>
              <a:t>Comply with the provisions of the security rule;</a:t>
            </a:r>
          </a:p>
          <a:p>
            <a:r>
              <a:rPr lang="en-US" sz="1600" dirty="0"/>
              <a:t>Report breaches of unsecured protected health information under the breach reporting rules;</a:t>
            </a:r>
          </a:p>
          <a:p>
            <a:r>
              <a:rPr lang="en-US" sz="1600" dirty="0"/>
              <a:t>Ensure that a subcontractor agrees to the same restrictions and conditions that apply to the business associate with respect to such information; and</a:t>
            </a:r>
          </a:p>
          <a:p>
            <a:r>
              <a:rPr lang="en-US" sz="1600" dirty="0"/>
              <a:t>Comply with the privacy requirements that apply to the covered entity in the performance of an activity the business associate is carrying out on behalf of the covered entity.</a:t>
            </a:r>
          </a:p>
          <a:p>
            <a:endParaRPr lang="en-US" sz="1200" dirty="0"/>
          </a:p>
        </p:txBody>
      </p:sp>
      <p:sp>
        <p:nvSpPr>
          <p:cNvPr id="4" name="Slide Number Placeholder 3"/>
          <p:cNvSpPr>
            <a:spLocks noGrp="1"/>
          </p:cNvSpPr>
          <p:nvPr>
            <p:ph type="sldNum" sz="quarter" idx="12"/>
          </p:nvPr>
        </p:nvSpPr>
        <p:spPr/>
        <p:txBody>
          <a:bodyPr/>
          <a:lstStyle/>
          <a:p>
            <a:fld id="{6C2A9FBB-5ECE-4126-9C33-0448F6742111}" type="slidenum">
              <a:rPr lang="en-US" smtClean="0"/>
              <a:pPr/>
              <a:t>53</a:t>
            </a:fld>
            <a:endParaRPr lang="en-US" dirty="0"/>
          </a:p>
        </p:txBody>
      </p:sp>
    </p:spTree>
    <p:extLst>
      <p:ext uri="{BB962C8B-B14F-4D97-AF65-F5344CB8AC3E}">
        <p14:creationId xmlns:p14="http://schemas.microsoft.com/office/powerpoint/2010/main" val="276375833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HITECH</a:t>
            </a:r>
            <a:endParaRPr lang="en-US" dirty="0"/>
          </a:p>
        </p:txBody>
      </p:sp>
      <p:sp>
        <p:nvSpPr>
          <p:cNvPr id="3" name="Content Placeholder 2"/>
          <p:cNvSpPr>
            <a:spLocks noGrp="1"/>
          </p:cNvSpPr>
          <p:nvPr>
            <p:ph idx="1"/>
          </p:nvPr>
        </p:nvSpPr>
        <p:spPr>
          <a:xfrm>
            <a:off x="381000" y="2017713"/>
            <a:ext cx="8574088" cy="4114800"/>
          </a:xfrm>
        </p:spPr>
        <p:txBody>
          <a:bodyPr/>
          <a:lstStyle/>
          <a:p>
            <a:pPr marL="0" indent="0" algn="ctr">
              <a:buNone/>
            </a:pPr>
            <a:r>
              <a:rPr lang="en-US" sz="1800" dirty="0" smtClean="0"/>
              <a:t>PENALTIES</a:t>
            </a:r>
            <a:endParaRPr lang="en-US" sz="1800" dirty="0"/>
          </a:p>
          <a:p>
            <a:endParaRPr lang="en-US" sz="800" dirty="0" smtClean="0"/>
          </a:p>
          <a:p>
            <a:r>
              <a:rPr lang="en-US" sz="1600" b="1" dirty="0" smtClean="0"/>
              <a:t>No knowledge / Carelessness</a:t>
            </a:r>
            <a:r>
              <a:rPr lang="en-US" sz="1600" dirty="0" smtClean="0"/>
              <a:t> - $100 </a:t>
            </a:r>
            <a:r>
              <a:rPr lang="en-US" sz="1600" dirty="0"/>
              <a:t>for each violation, not to exceed $25,000; </a:t>
            </a:r>
            <a:r>
              <a:rPr lang="en-US" sz="1600" dirty="0" smtClean="0"/>
              <a:t>during </a:t>
            </a:r>
            <a:r>
              <a:rPr lang="en-US" sz="1600" dirty="0"/>
              <a:t>a calendar for identical violations. </a:t>
            </a:r>
          </a:p>
          <a:p>
            <a:endParaRPr lang="en-US" sz="800" dirty="0"/>
          </a:p>
          <a:p>
            <a:r>
              <a:rPr lang="en-US" sz="1600" b="1" dirty="0" smtClean="0"/>
              <a:t>Reasonable Cause (but not willful neglect)</a:t>
            </a:r>
            <a:r>
              <a:rPr lang="en-US" sz="1600" dirty="0" smtClean="0"/>
              <a:t> - $1,000 </a:t>
            </a:r>
            <a:r>
              <a:rPr lang="en-US" sz="1600" dirty="0"/>
              <a:t>for each </a:t>
            </a:r>
            <a:r>
              <a:rPr lang="en-US" sz="1600" dirty="0" smtClean="0"/>
              <a:t>violation</a:t>
            </a:r>
            <a:r>
              <a:rPr lang="en-US" sz="1600" dirty="0"/>
              <a:t>, not to exceed $</a:t>
            </a:r>
            <a:r>
              <a:rPr lang="en-US" sz="1600" dirty="0" smtClean="0"/>
              <a:t>100,000 during </a:t>
            </a:r>
            <a:r>
              <a:rPr lang="en-US" sz="1600" dirty="0"/>
              <a:t>a calendar for identical violations. </a:t>
            </a:r>
            <a:endParaRPr lang="en-US" sz="1600" dirty="0" smtClean="0"/>
          </a:p>
          <a:p>
            <a:endParaRPr lang="en-US" sz="800" dirty="0"/>
          </a:p>
          <a:p>
            <a:r>
              <a:rPr lang="en-US" sz="1600" b="1" dirty="0" smtClean="0"/>
              <a:t>Willful Neglect (corrected) </a:t>
            </a:r>
            <a:r>
              <a:rPr lang="en-US" sz="1600" dirty="0" smtClean="0"/>
              <a:t>- $10,000 </a:t>
            </a:r>
            <a:r>
              <a:rPr lang="en-US" sz="1600" dirty="0"/>
              <a:t>for each violation, not to exceed $250,000 </a:t>
            </a:r>
            <a:r>
              <a:rPr lang="en-US" sz="1600" dirty="0" smtClean="0"/>
              <a:t>during </a:t>
            </a:r>
            <a:r>
              <a:rPr lang="en-US" sz="1600" dirty="0"/>
              <a:t>a calendar for identical violations.</a:t>
            </a:r>
          </a:p>
          <a:p>
            <a:endParaRPr lang="en-US" sz="800" dirty="0"/>
          </a:p>
          <a:p>
            <a:r>
              <a:rPr lang="en-US" sz="1600" b="1" dirty="0"/>
              <a:t>Willful Neglect </a:t>
            </a:r>
            <a:r>
              <a:rPr lang="en-US" sz="1600" b="1" dirty="0" smtClean="0"/>
              <a:t>(not corrected) - </a:t>
            </a:r>
            <a:r>
              <a:rPr lang="en-US" sz="1600" dirty="0" smtClean="0"/>
              <a:t>$50,000 </a:t>
            </a:r>
            <a:r>
              <a:rPr lang="en-US" sz="1600" dirty="0"/>
              <a:t>for each </a:t>
            </a:r>
            <a:r>
              <a:rPr lang="en-US" sz="1600" dirty="0" smtClean="0"/>
              <a:t>violation</a:t>
            </a:r>
            <a:r>
              <a:rPr lang="en-US" sz="1600" dirty="0"/>
              <a:t>, </a:t>
            </a:r>
            <a:r>
              <a:rPr lang="en-US" sz="1600" dirty="0" smtClean="0"/>
              <a:t>not to exceed </a:t>
            </a:r>
            <a:r>
              <a:rPr lang="en-US" sz="1600" dirty="0"/>
              <a:t>$</a:t>
            </a:r>
            <a:r>
              <a:rPr lang="en-US" sz="1600" dirty="0" smtClean="0"/>
              <a:t>1,500,000 </a:t>
            </a:r>
            <a:r>
              <a:rPr lang="en-US" sz="1600" dirty="0"/>
              <a:t>during a calendar </a:t>
            </a:r>
            <a:r>
              <a:rPr lang="en-US" sz="1600" dirty="0" smtClean="0"/>
              <a:t>for identical violations.</a:t>
            </a:r>
          </a:p>
          <a:p>
            <a:endParaRPr lang="en-US" sz="800" dirty="0"/>
          </a:p>
          <a:p>
            <a:r>
              <a:rPr lang="en-US" sz="1600" b="1" dirty="0" smtClean="0"/>
              <a:t>HITECH Act also allows state attorney generals to levy fines, seek attorney’s fees, and award costs.</a:t>
            </a:r>
            <a:endParaRPr lang="en-US" sz="1600" b="1" dirty="0"/>
          </a:p>
        </p:txBody>
      </p:sp>
      <p:sp>
        <p:nvSpPr>
          <p:cNvPr id="4" name="Slide Number Placeholder 3"/>
          <p:cNvSpPr>
            <a:spLocks noGrp="1"/>
          </p:cNvSpPr>
          <p:nvPr>
            <p:ph type="sldNum" sz="quarter" idx="12"/>
          </p:nvPr>
        </p:nvSpPr>
        <p:spPr/>
        <p:txBody>
          <a:bodyPr/>
          <a:lstStyle/>
          <a:p>
            <a:fld id="{6C2A9FBB-5ECE-4126-9C33-0448F6742111}" type="slidenum">
              <a:rPr lang="en-US" smtClean="0"/>
              <a:pPr/>
              <a:t>54</a:t>
            </a:fld>
            <a:endParaRPr lang="en-US" dirty="0"/>
          </a:p>
        </p:txBody>
      </p:sp>
    </p:spTree>
    <p:extLst>
      <p:ext uri="{BB962C8B-B14F-4D97-AF65-F5344CB8AC3E}">
        <p14:creationId xmlns:p14="http://schemas.microsoft.com/office/powerpoint/2010/main" val="402774432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HITECH</a:t>
            </a:r>
            <a:endParaRPr lang="en-US" dirty="0"/>
          </a:p>
        </p:txBody>
      </p:sp>
      <p:sp>
        <p:nvSpPr>
          <p:cNvPr id="3" name="Content Placeholder 2"/>
          <p:cNvSpPr>
            <a:spLocks noGrp="1"/>
          </p:cNvSpPr>
          <p:nvPr>
            <p:ph idx="1"/>
          </p:nvPr>
        </p:nvSpPr>
        <p:spPr>
          <a:xfrm>
            <a:off x="381000" y="2017713"/>
            <a:ext cx="8574088" cy="4114800"/>
          </a:xfrm>
        </p:spPr>
        <p:txBody>
          <a:bodyPr/>
          <a:lstStyle/>
          <a:p>
            <a:pPr marL="0" indent="0">
              <a:buNone/>
            </a:pPr>
            <a:r>
              <a:rPr lang="en-US" sz="1800" b="1" dirty="0"/>
              <a:t>PART 2—RELATIONSHIP TO OTHER LAWS</a:t>
            </a:r>
            <a:r>
              <a:rPr lang="en-US" sz="1800" b="1" dirty="0" smtClean="0"/>
              <a:t>; REGULATORY </a:t>
            </a:r>
            <a:r>
              <a:rPr lang="en-US" sz="1800" b="1" dirty="0"/>
              <a:t>REFERENCES; </a:t>
            </a:r>
            <a:r>
              <a:rPr lang="en-US" sz="1800" b="1" dirty="0" smtClean="0"/>
              <a:t>EFFECTIVE DATE</a:t>
            </a:r>
            <a:r>
              <a:rPr lang="en-US" sz="1800" b="1" dirty="0"/>
              <a:t>; </a:t>
            </a:r>
            <a:r>
              <a:rPr lang="en-US" sz="1800" b="1" dirty="0" smtClean="0"/>
              <a:t>REPORTS</a:t>
            </a:r>
          </a:p>
          <a:p>
            <a:pPr marL="0" indent="0">
              <a:buNone/>
            </a:pPr>
            <a:endParaRPr lang="en-US" sz="1200" b="1" dirty="0"/>
          </a:p>
          <a:p>
            <a:pPr marL="0" indent="0">
              <a:buNone/>
            </a:pPr>
            <a:r>
              <a:rPr lang="en-US" sz="1800" dirty="0"/>
              <a:t>HEALTH INSURANCE PORTABILITY AND </a:t>
            </a:r>
            <a:r>
              <a:rPr lang="en-US" sz="1800" dirty="0" smtClean="0"/>
              <a:t>ACCOUNTABILITY ACT:</a:t>
            </a:r>
          </a:p>
          <a:p>
            <a:pPr marL="0" indent="0">
              <a:buNone/>
            </a:pPr>
            <a:endParaRPr lang="en-US" sz="1800" dirty="0" smtClean="0"/>
          </a:p>
          <a:p>
            <a:r>
              <a:rPr lang="en-US" sz="1800" dirty="0" smtClean="0"/>
              <a:t>The </a:t>
            </a:r>
            <a:r>
              <a:rPr lang="en-US" sz="1800" dirty="0"/>
              <a:t>standards governing the privacy and security of </a:t>
            </a:r>
            <a:r>
              <a:rPr lang="en-US" sz="1800" dirty="0" smtClean="0"/>
              <a:t>individually identifiable </a:t>
            </a:r>
            <a:r>
              <a:rPr lang="en-US" sz="1800" dirty="0"/>
              <a:t>health information promulgated by the </a:t>
            </a:r>
            <a:r>
              <a:rPr lang="en-US" sz="1800" dirty="0" smtClean="0"/>
              <a:t>Secretary under </a:t>
            </a:r>
            <a:r>
              <a:rPr lang="en-US" sz="1800" dirty="0"/>
              <a:t>sections 262(a) and 264 of the Health Insurance </a:t>
            </a:r>
            <a:r>
              <a:rPr lang="en-US" sz="1800" dirty="0" smtClean="0"/>
              <a:t>Portability and </a:t>
            </a:r>
            <a:r>
              <a:rPr lang="en-US" sz="1800" dirty="0"/>
              <a:t>Accountability Act of 1996 shall remain in effect to the </a:t>
            </a:r>
            <a:r>
              <a:rPr lang="en-US" sz="1800" dirty="0" smtClean="0"/>
              <a:t>extent that </a:t>
            </a:r>
            <a:r>
              <a:rPr lang="en-US" sz="1800" dirty="0"/>
              <a:t>they are consistent with this subtitle. The Secretary </a:t>
            </a:r>
            <a:r>
              <a:rPr lang="en-US" sz="1800" dirty="0" smtClean="0"/>
              <a:t>shall by </a:t>
            </a:r>
            <a:r>
              <a:rPr lang="en-US" sz="1800" dirty="0"/>
              <a:t>rule amend such Federal regulations as required to make </a:t>
            </a:r>
            <a:r>
              <a:rPr lang="en-US" sz="1800" dirty="0" smtClean="0"/>
              <a:t>such regulations </a:t>
            </a:r>
            <a:r>
              <a:rPr lang="en-US" sz="1800" dirty="0"/>
              <a:t>consistent with this subtitle.</a:t>
            </a:r>
          </a:p>
          <a:p>
            <a:endParaRPr lang="en-US" sz="1200" dirty="0"/>
          </a:p>
        </p:txBody>
      </p:sp>
      <p:sp>
        <p:nvSpPr>
          <p:cNvPr id="4" name="Slide Number Placeholder 3"/>
          <p:cNvSpPr>
            <a:spLocks noGrp="1"/>
          </p:cNvSpPr>
          <p:nvPr>
            <p:ph type="sldNum" sz="quarter" idx="12"/>
          </p:nvPr>
        </p:nvSpPr>
        <p:spPr/>
        <p:txBody>
          <a:bodyPr/>
          <a:lstStyle/>
          <a:p>
            <a:fld id="{6C2A9FBB-5ECE-4126-9C33-0448F6742111}" type="slidenum">
              <a:rPr lang="en-US" smtClean="0"/>
              <a:pPr/>
              <a:t>55</a:t>
            </a:fld>
            <a:endParaRPr lang="en-US" dirty="0"/>
          </a:p>
        </p:txBody>
      </p:sp>
    </p:spTree>
    <p:extLst>
      <p:ext uri="{BB962C8B-B14F-4D97-AF65-F5344CB8AC3E}">
        <p14:creationId xmlns:p14="http://schemas.microsoft.com/office/powerpoint/2010/main" val="205488196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13F0EE48-01F1-4AE8-89FD-F9FF3B6CB00D}" type="slidenum">
              <a:rPr lang="en-US"/>
              <a:pPr/>
              <a:t>56</a:t>
            </a:fld>
            <a:endParaRPr lang="en-US"/>
          </a:p>
        </p:txBody>
      </p:sp>
      <p:sp>
        <p:nvSpPr>
          <p:cNvPr id="23554" name="Rectangle 2"/>
          <p:cNvSpPr>
            <a:spLocks noGrp="1" noChangeArrowheads="1"/>
          </p:cNvSpPr>
          <p:nvPr>
            <p:ph type="title"/>
          </p:nvPr>
        </p:nvSpPr>
        <p:spPr/>
        <p:txBody>
          <a:bodyPr/>
          <a:lstStyle/>
          <a:p>
            <a:pPr algn="ctr"/>
            <a:r>
              <a:rPr lang="en-US" dirty="0" smtClean="0"/>
              <a:t>HITECH</a:t>
            </a:r>
            <a:endParaRPr lang="en-US" dirty="0"/>
          </a:p>
        </p:txBody>
      </p:sp>
      <p:sp>
        <p:nvSpPr>
          <p:cNvPr id="23555" name="Rectangle 3"/>
          <p:cNvSpPr>
            <a:spLocks noGrp="1" noChangeArrowheads="1"/>
          </p:cNvSpPr>
          <p:nvPr>
            <p:ph type="body" idx="1"/>
          </p:nvPr>
        </p:nvSpPr>
        <p:spPr>
          <a:xfrm>
            <a:off x="381000" y="2017713"/>
            <a:ext cx="8574088" cy="4114800"/>
          </a:xfrm>
        </p:spPr>
        <p:txBody>
          <a:bodyPr/>
          <a:lstStyle/>
          <a:p>
            <a:pPr algn="ctr">
              <a:buFont typeface="Wingdings" pitchFamily="2" charset="2"/>
              <a:buNone/>
            </a:pPr>
            <a:endParaRPr lang="en-US" dirty="0" smtClean="0"/>
          </a:p>
          <a:p>
            <a:pPr algn="ctr">
              <a:buFont typeface="Wingdings" pitchFamily="2" charset="2"/>
              <a:buNone/>
            </a:pPr>
            <a:endParaRPr lang="en-US" dirty="0"/>
          </a:p>
          <a:p>
            <a:pPr algn="ctr">
              <a:buFont typeface="Wingdings" pitchFamily="2" charset="2"/>
              <a:buNone/>
            </a:pPr>
            <a:endParaRPr lang="en-US" dirty="0" smtClean="0"/>
          </a:p>
          <a:p>
            <a:pPr algn="ctr">
              <a:buFont typeface="Wingdings" pitchFamily="2" charset="2"/>
              <a:buNone/>
            </a:pPr>
            <a:r>
              <a:rPr lang="en-US" sz="5400" dirty="0" smtClean="0"/>
              <a:t>Questions</a:t>
            </a:r>
            <a:r>
              <a:rPr lang="en-US" sz="5400" dirty="0"/>
              <a:t>?</a:t>
            </a:r>
          </a:p>
        </p:txBody>
      </p:sp>
      <p:pic>
        <p:nvPicPr>
          <p:cNvPr id="23556" name="Picture 4" descr="MCj04419020000[1]"/>
          <p:cNvPicPr>
            <a:picLocks noChangeAspect="1" noChangeArrowheads="1"/>
          </p:cNvPicPr>
          <p:nvPr/>
        </p:nvPicPr>
        <p:blipFill>
          <a:blip r:embed="rId2" cstate="print"/>
          <a:srcRect/>
          <a:stretch>
            <a:fillRect/>
          </a:stretch>
        </p:blipFill>
        <p:spPr bwMode="auto">
          <a:xfrm>
            <a:off x="762000" y="2362200"/>
            <a:ext cx="990600" cy="979488"/>
          </a:xfrm>
          <a:prstGeom prst="rect">
            <a:avLst/>
          </a:prstGeom>
          <a:noFill/>
        </p:spPr>
      </p:pic>
    </p:spTree>
    <p:extLst>
      <p:ext uri="{BB962C8B-B14F-4D97-AF65-F5344CB8AC3E}">
        <p14:creationId xmlns:p14="http://schemas.microsoft.com/office/powerpoint/2010/main" val="70356318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Research Privacy</a:t>
            </a:r>
            <a:endParaRPr lang="en-US" dirty="0"/>
          </a:p>
        </p:txBody>
      </p:sp>
      <p:sp>
        <p:nvSpPr>
          <p:cNvPr id="3" name="Content Placeholder 2"/>
          <p:cNvSpPr>
            <a:spLocks noGrp="1"/>
          </p:cNvSpPr>
          <p:nvPr>
            <p:ph idx="1"/>
          </p:nvPr>
        </p:nvSpPr>
        <p:spPr>
          <a:xfrm>
            <a:off x="381000" y="2017713"/>
            <a:ext cx="8574088" cy="4114800"/>
          </a:xfrm>
        </p:spPr>
        <p:txBody>
          <a:bodyPr/>
          <a:lstStyle/>
          <a:p>
            <a:pPr marL="0" indent="0" algn="ctr">
              <a:buNone/>
            </a:pPr>
            <a:endParaRPr lang="en-US" dirty="0" smtClean="0"/>
          </a:p>
          <a:p>
            <a:pPr marL="0" indent="0" algn="ctr">
              <a:buNone/>
            </a:pPr>
            <a:endParaRPr lang="en-US" dirty="0"/>
          </a:p>
          <a:p>
            <a:pPr marL="0" indent="0" algn="ctr">
              <a:buNone/>
            </a:pPr>
            <a:r>
              <a:rPr lang="en-US" dirty="0" smtClean="0"/>
              <a:t>Human </a:t>
            </a:r>
            <a:r>
              <a:rPr lang="en-US" dirty="0"/>
              <a:t>Research </a:t>
            </a:r>
            <a:r>
              <a:rPr lang="en-US" dirty="0" smtClean="0"/>
              <a:t>and </a:t>
            </a:r>
            <a:r>
              <a:rPr lang="en-US" dirty="0"/>
              <a:t>HIPAA </a:t>
            </a:r>
            <a:r>
              <a:rPr lang="en-US" dirty="0" smtClean="0"/>
              <a:t>Privacy</a:t>
            </a:r>
            <a:endParaRPr lang="en-US" dirty="0"/>
          </a:p>
        </p:txBody>
      </p:sp>
      <p:sp>
        <p:nvSpPr>
          <p:cNvPr id="4" name="Slide Number Placeholder 3"/>
          <p:cNvSpPr>
            <a:spLocks noGrp="1"/>
          </p:cNvSpPr>
          <p:nvPr>
            <p:ph type="sldNum" sz="quarter" idx="12"/>
          </p:nvPr>
        </p:nvSpPr>
        <p:spPr/>
        <p:txBody>
          <a:bodyPr/>
          <a:lstStyle/>
          <a:p>
            <a:fld id="{6C2A9FBB-5ECE-4126-9C33-0448F6742111}" type="slidenum">
              <a:rPr lang="en-US" smtClean="0"/>
              <a:pPr/>
              <a:t>57</a:t>
            </a:fld>
            <a:endParaRPr lang="en-US" dirty="0"/>
          </a:p>
        </p:txBody>
      </p:sp>
    </p:spTree>
    <p:extLst>
      <p:ext uri="{BB962C8B-B14F-4D97-AF65-F5344CB8AC3E}">
        <p14:creationId xmlns:p14="http://schemas.microsoft.com/office/powerpoint/2010/main" val="80442331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Research Privacy</a:t>
            </a:r>
            <a:endParaRPr lang="en-US" dirty="0"/>
          </a:p>
        </p:txBody>
      </p:sp>
      <p:sp>
        <p:nvSpPr>
          <p:cNvPr id="3" name="Content Placeholder 2"/>
          <p:cNvSpPr>
            <a:spLocks noGrp="1"/>
          </p:cNvSpPr>
          <p:nvPr>
            <p:ph idx="1"/>
          </p:nvPr>
        </p:nvSpPr>
        <p:spPr>
          <a:xfrm>
            <a:off x="381000" y="2017713"/>
            <a:ext cx="8574088" cy="4114800"/>
          </a:xfrm>
        </p:spPr>
        <p:txBody>
          <a:bodyPr/>
          <a:lstStyle/>
          <a:p>
            <a:pPr marL="0" indent="0">
              <a:buNone/>
            </a:pPr>
            <a:r>
              <a:rPr lang="en-US" sz="2800" dirty="0" smtClean="0"/>
              <a:t>Ethical Research Codes</a:t>
            </a:r>
            <a:endParaRPr lang="en-US" sz="2800" dirty="0"/>
          </a:p>
          <a:p>
            <a:endParaRPr lang="en-US" sz="800" dirty="0"/>
          </a:p>
          <a:p>
            <a:r>
              <a:rPr lang="en-US" sz="1600" dirty="0" smtClean="0"/>
              <a:t>Nuremberg Code of 1947 – Doctors involved in Nazi human experiments</a:t>
            </a:r>
          </a:p>
          <a:p>
            <a:pPr lvl="1"/>
            <a:r>
              <a:rPr lang="en-US" sz="1600" dirty="0" smtClean="0"/>
              <a:t>Consent</a:t>
            </a:r>
          </a:p>
          <a:p>
            <a:pPr lvl="1"/>
            <a:r>
              <a:rPr lang="en-US" sz="1600" dirty="0" smtClean="0"/>
              <a:t>Avoiding unnecessary physical and mental suffering</a:t>
            </a:r>
          </a:p>
          <a:p>
            <a:pPr lvl="1"/>
            <a:r>
              <a:rPr lang="en-US" sz="1600" dirty="0" smtClean="0"/>
              <a:t>Ensure risk never exceeds humanitarian importance of experiment</a:t>
            </a:r>
          </a:p>
          <a:p>
            <a:endParaRPr lang="en-US" sz="800" dirty="0" smtClean="0"/>
          </a:p>
          <a:p>
            <a:r>
              <a:rPr lang="en-US" sz="1600" dirty="0" smtClean="0"/>
              <a:t>Declaration </a:t>
            </a:r>
            <a:r>
              <a:rPr lang="en-US" sz="1600" dirty="0"/>
              <a:t>of Helsinki in 1964</a:t>
            </a:r>
          </a:p>
          <a:p>
            <a:pPr lvl="1"/>
            <a:r>
              <a:rPr lang="en-US" sz="1600" dirty="0" smtClean="0"/>
              <a:t>Consent</a:t>
            </a:r>
          </a:p>
          <a:p>
            <a:pPr lvl="1"/>
            <a:r>
              <a:rPr lang="en-US" sz="1600" dirty="0" smtClean="0"/>
              <a:t>Duty to protect life, health, dignity, integrity, privacy, confidentiality of research subjects</a:t>
            </a:r>
          </a:p>
          <a:p>
            <a:endParaRPr lang="en-US" sz="800" dirty="0" smtClean="0"/>
          </a:p>
          <a:p>
            <a:r>
              <a:rPr lang="en-US" sz="1600" dirty="0" smtClean="0"/>
              <a:t>Belmont Report of 1972 – </a:t>
            </a:r>
            <a:r>
              <a:rPr lang="en-US" sz="1200" dirty="0" smtClean="0"/>
              <a:t>addressed ethical lapses in research (</a:t>
            </a:r>
            <a:r>
              <a:rPr lang="en-US" sz="1200" dirty="0" err="1" smtClean="0"/>
              <a:t>ie</a:t>
            </a:r>
            <a:r>
              <a:rPr lang="en-US" sz="1200" dirty="0" smtClean="0"/>
              <a:t> 1932-11972 Tuskegee syphilis study)</a:t>
            </a:r>
          </a:p>
          <a:p>
            <a:pPr lvl="1"/>
            <a:r>
              <a:rPr lang="en-US" sz="1600" dirty="0"/>
              <a:t>Informed Consent, Assessment of Risk and Benefits, Selection of Subjects</a:t>
            </a:r>
          </a:p>
          <a:p>
            <a:pPr lvl="1"/>
            <a:r>
              <a:rPr lang="en-US" sz="1600" dirty="0" smtClean="0"/>
              <a:t>Respect for Persons, Beneficence, Justice</a:t>
            </a:r>
          </a:p>
          <a:p>
            <a:endParaRPr lang="en-US" sz="1200" dirty="0"/>
          </a:p>
        </p:txBody>
      </p:sp>
      <p:sp>
        <p:nvSpPr>
          <p:cNvPr id="4" name="Slide Number Placeholder 3"/>
          <p:cNvSpPr>
            <a:spLocks noGrp="1"/>
          </p:cNvSpPr>
          <p:nvPr>
            <p:ph type="sldNum" sz="quarter" idx="12"/>
          </p:nvPr>
        </p:nvSpPr>
        <p:spPr/>
        <p:txBody>
          <a:bodyPr/>
          <a:lstStyle/>
          <a:p>
            <a:fld id="{6C2A9FBB-5ECE-4126-9C33-0448F6742111}" type="slidenum">
              <a:rPr lang="en-US" smtClean="0"/>
              <a:pPr/>
              <a:t>58</a:t>
            </a:fld>
            <a:endParaRPr lang="en-US" dirty="0"/>
          </a:p>
        </p:txBody>
      </p:sp>
    </p:spTree>
    <p:extLst>
      <p:ext uri="{BB962C8B-B14F-4D97-AF65-F5344CB8AC3E}">
        <p14:creationId xmlns:p14="http://schemas.microsoft.com/office/powerpoint/2010/main" val="211284123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Research Privacy</a:t>
            </a:r>
            <a:endParaRPr lang="en-US" dirty="0"/>
          </a:p>
        </p:txBody>
      </p:sp>
      <p:sp>
        <p:nvSpPr>
          <p:cNvPr id="3" name="Content Placeholder 2"/>
          <p:cNvSpPr>
            <a:spLocks noGrp="1"/>
          </p:cNvSpPr>
          <p:nvPr>
            <p:ph idx="1"/>
          </p:nvPr>
        </p:nvSpPr>
        <p:spPr>
          <a:xfrm>
            <a:off x="381000" y="2017713"/>
            <a:ext cx="8574088" cy="4114800"/>
          </a:xfrm>
        </p:spPr>
        <p:txBody>
          <a:bodyPr/>
          <a:lstStyle/>
          <a:p>
            <a:pPr marL="0" indent="0">
              <a:buNone/>
            </a:pPr>
            <a:r>
              <a:rPr lang="en-US" sz="2800" dirty="0" smtClean="0"/>
              <a:t>Major Compliance Rules</a:t>
            </a:r>
          </a:p>
          <a:p>
            <a:endParaRPr lang="en-US" sz="1200" dirty="0" smtClean="0"/>
          </a:p>
          <a:p>
            <a:r>
              <a:rPr lang="en-US" sz="1600" dirty="0" smtClean="0"/>
              <a:t>National Science Foundation – Defines Privacy and Confidentiality</a:t>
            </a:r>
          </a:p>
          <a:p>
            <a:pPr lvl="1"/>
            <a:r>
              <a:rPr lang="en-US" sz="1200" dirty="0" smtClean="0"/>
              <a:t>Privacy relates to </a:t>
            </a:r>
            <a:r>
              <a:rPr lang="en-US" sz="1200" u="sng" dirty="0" smtClean="0"/>
              <a:t>Persons</a:t>
            </a:r>
            <a:r>
              <a:rPr lang="en-US" sz="1200" dirty="0" smtClean="0"/>
              <a:t>, and Confidentiality relates to restricting access to </a:t>
            </a:r>
            <a:r>
              <a:rPr lang="en-US" sz="1200" u="sng" dirty="0" smtClean="0"/>
              <a:t>Data</a:t>
            </a:r>
          </a:p>
          <a:p>
            <a:pPr lvl="1"/>
            <a:endParaRPr lang="en-US" sz="1200" dirty="0" smtClean="0"/>
          </a:p>
          <a:p>
            <a:r>
              <a:rPr lang="en-US" sz="1600" dirty="0" smtClean="0"/>
              <a:t>Health and Human Services - Common Rule for Human Subjects (45 CFR 46)</a:t>
            </a:r>
          </a:p>
          <a:p>
            <a:pPr lvl="1"/>
            <a:r>
              <a:rPr lang="en-US" sz="1200" dirty="0" smtClean="0"/>
              <a:t>Living Individual where investigator obtains Data or Identifiable Private Information</a:t>
            </a:r>
          </a:p>
          <a:p>
            <a:pPr lvl="1"/>
            <a:endParaRPr lang="en-US" sz="1200" dirty="0"/>
          </a:p>
          <a:p>
            <a:r>
              <a:rPr lang="en-US" sz="1600" dirty="0" smtClean="0"/>
              <a:t>Food and Drug Administration Regulations - Definition of H.S. (21 CFR 50 and 56)</a:t>
            </a:r>
          </a:p>
          <a:p>
            <a:pPr lvl="1"/>
            <a:r>
              <a:rPr lang="en-US" sz="1200" dirty="0" smtClean="0"/>
              <a:t>Healthy Human or Patient participating in Research</a:t>
            </a:r>
          </a:p>
          <a:p>
            <a:pPr lvl="1"/>
            <a:endParaRPr lang="en-US" sz="1200" dirty="0"/>
          </a:p>
          <a:p>
            <a:r>
              <a:rPr lang="en-US" sz="1600" dirty="0"/>
              <a:t>HIPAA Privacy Rule (45 CFR 160 and 164</a:t>
            </a:r>
            <a:r>
              <a:rPr lang="en-US" sz="1600" dirty="0" smtClean="0"/>
              <a:t>) – Does not define H.S</a:t>
            </a:r>
          </a:p>
          <a:p>
            <a:pPr lvl="1"/>
            <a:r>
              <a:rPr lang="en-US" sz="1200" dirty="0" smtClean="0"/>
              <a:t>Defines PHI and specifies compliance for deceased individuals</a:t>
            </a:r>
            <a:endParaRPr lang="en-US" sz="1200" dirty="0"/>
          </a:p>
          <a:p>
            <a:endParaRPr lang="en-US" sz="1200" dirty="0" smtClean="0"/>
          </a:p>
          <a:p>
            <a:r>
              <a:rPr lang="en-US" sz="1600" dirty="0" smtClean="0"/>
              <a:t>Public Health Service Act Certificates of Confidentiality (301 (d), 42 U.S.C. 241 (d))</a:t>
            </a:r>
          </a:p>
          <a:p>
            <a:pPr lvl="1"/>
            <a:r>
              <a:rPr lang="en-US" sz="1200" dirty="0" smtClean="0"/>
              <a:t>Can protect the privacy of subjects from Federal, State, or local civil, criminal, administrative, legislative proceedings</a:t>
            </a:r>
          </a:p>
          <a:p>
            <a:endParaRPr lang="en-US" sz="1600" dirty="0"/>
          </a:p>
        </p:txBody>
      </p:sp>
      <p:sp>
        <p:nvSpPr>
          <p:cNvPr id="4" name="Slide Number Placeholder 3"/>
          <p:cNvSpPr>
            <a:spLocks noGrp="1"/>
          </p:cNvSpPr>
          <p:nvPr>
            <p:ph type="sldNum" sz="quarter" idx="12"/>
          </p:nvPr>
        </p:nvSpPr>
        <p:spPr/>
        <p:txBody>
          <a:bodyPr/>
          <a:lstStyle/>
          <a:p>
            <a:fld id="{6C2A9FBB-5ECE-4126-9C33-0448F6742111}" type="slidenum">
              <a:rPr lang="en-US" smtClean="0"/>
              <a:pPr/>
              <a:t>59</a:t>
            </a:fld>
            <a:endParaRPr lang="en-US" dirty="0"/>
          </a:p>
        </p:txBody>
      </p:sp>
    </p:spTree>
    <p:extLst>
      <p:ext uri="{BB962C8B-B14F-4D97-AF65-F5344CB8AC3E}">
        <p14:creationId xmlns:p14="http://schemas.microsoft.com/office/powerpoint/2010/main" val="20476190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7943A3C-DC07-42DF-B2AF-7141925F1ADB}" type="slidenum">
              <a:rPr lang="en-US"/>
              <a:pPr/>
              <a:t>6</a:t>
            </a:fld>
            <a:endParaRPr lang="en-US"/>
          </a:p>
        </p:txBody>
      </p:sp>
      <p:sp>
        <p:nvSpPr>
          <p:cNvPr id="56322" name="Rectangle 2"/>
          <p:cNvSpPr>
            <a:spLocks noGrp="1" noChangeArrowheads="1"/>
          </p:cNvSpPr>
          <p:nvPr>
            <p:ph type="title"/>
          </p:nvPr>
        </p:nvSpPr>
        <p:spPr/>
        <p:txBody>
          <a:bodyPr/>
          <a:lstStyle/>
          <a:p>
            <a:r>
              <a:rPr lang="en-US" dirty="0"/>
              <a:t>HIPAA - Privacy</a:t>
            </a:r>
            <a:endParaRPr lang="en-US" sz="1600" dirty="0"/>
          </a:p>
        </p:txBody>
      </p:sp>
      <p:sp>
        <p:nvSpPr>
          <p:cNvPr id="56323" name="Rectangle 3"/>
          <p:cNvSpPr>
            <a:spLocks noGrp="1" noChangeArrowheads="1"/>
          </p:cNvSpPr>
          <p:nvPr>
            <p:ph type="body" idx="1"/>
          </p:nvPr>
        </p:nvSpPr>
        <p:spPr>
          <a:xfrm>
            <a:off x="304800" y="2017713"/>
            <a:ext cx="8650288" cy="4459287"/>
          </a:xfrm>
        </p:spPr>
        <p:txBody>
          <a:bodyPr/>
          <a:lstStyle/>
          <a:p>
            <a:r>
              <a:rPr lang="en-US"/>
              <a:t>Privacy Basics:</a:t>
            </a:r>
          </a:p>
          <a:p>
            <a:pPr>
              <a:buFont typeface="Wingdings" pitchFamily="2" charset="2"/>
              <a:buNone/>
            </a:pPr>
            <a:endParaRPr lang="en-US" sz="1600"/>
          </a:p>
          <a:p>
            <a:pPr lvl="1"/>
            <a:r>
              <a:rPr lang="en-US"/>
              <a:t>To protect patient information from being used or disclosed inappropriately.</a:t>
            </a:r>
            <a:endParaRPr lang="en-US" sz="1600"/>
          </a:p>
          <a:p>
            <a:pPr lvl="1">
              <a:buFont typeface="Wingdings" pitchFamily="2" charset="2"/>
              <a:buNone/>
            </a:pPr>
            <a:endParaRPr lang="en-US"/>
          </a:p>
          <a:p>
            <a:pPr lvl="1"/>
            <a:r>
              <a:rPr lang="en-US"/>
              <a:t>To give patients greater control over sharing of their PHI.</a:t>
            </a:r>
          </a:p>
          <a:p>
            <a:pPr lvl="1">
              <a:buFont typeface="Wingdings" pitchFamily="2" charset="2"/>
              <a:buNone/>
            </a:pPr>
            <a:endParaRPr lang="en-US"/>
          </a:p>
          <a:p>
            <a:pPr lvl="1"/>
            <a:r>
              <a:rPr lang="en-US"/>
              <a:t>To increase patient access to information.</a:t>
            </a:r>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Research Privacy</a:t>
            </a:r>
            <a:endParaRPr lang="en-US" dirty="0"/>
          </a:p>
        </p:txBody>
      </p:sp>
      <p:sp>
        <p:nvSpPr>
          <p:cNvPr id="3" name="Content Placeholder 2"/>
          <p:cNvSpPr>
            <a:spLocks noGrp="1"/>
          </p:cNvSpPr>
          <p:nvPr>
            <p:ph idx="1"/>
          </p:nvPr>
        </p:nvSpPr>
        <p:spPr>
          <a:xfrm>
            <a:off x="381000" y="2017713"/>
            <a:ext cx="8574088" cy="4114800"/>
          </a:xfrm>
        </p:spPr>
        <p:txBody>
          <a:bodyPr/>
          <a:lstStyle/>
          <a:p>
            <a:pPr marL="0" indent="0">
              <a:buNone/>
            </a:pPr>
            <a:r>
              <a:rPr lang="en-US" sz="2800" dirty="0" smtClean="0"/>
              <a:t>Common Rule</a:t>
            </a:r>
          </a:p>
          <a:p>
            <a:endParaRPr lang="en-US" sz="800" dirty="0" smtClean="0"/>
          </a:p>
          <a:p>
            <a:r>
              <a:rPr lang="en-US" sz="1600" dirty="0" smtClean="0"/>
              <a:t>Applies to research funded by a federal department or agency</a:t>
            </a:r>
          </a:p>
          <a:p>
            <a:endParaRPr lang="en-US" sz="800" dirty="0" smtClean="0"/>
          </a:p>
          <a:p>
            <a:r>
              <a:rPr lang="en-US" sz="1600" dirty="0" smtClean="0"/>
              <a:t>Must provide written assurance of compliance, filed with HHS Office of Human Research Protections</a:t>
            </a:r>
          </a:p>
          <a:p>
            <a:endParaRPr lang="en-US" sz="800" dirty="0" smtClean="0"/>
          </a:p>
          <a:p>
            <a:r>
              <a:rPr lang="en-US" sz="1600" dirty="0" smtClean="0"/>
              <a:t>Requires </a:t>
            </a:r>
            <a:r>
              <a:rPr lang="en-US" sz="1600" u="sng" dirty="0" smtClean="0"/>
              <a:t>Institutional Review Boards</a:t>
            </a:r>
            <a:r>
              <a:rPr lang="en-US" sz="1600" dirty="0" smtClean="0"/>
              <a:t> (IRB) to review proposed research.  Criteria for approval includes:</a:t>
            </a:r>
          </a:p>
          <a:p>
            <a:endParaRPr lang="en-US" sz="800" dirty="0" smtClean="0"/>
          </a:p>
          <a:p>
            <a:pPr lvl="1">
              <a:buFont typeface="+mj-lt"/>
              <a:buAutoNum type="arabicPeriod"/>
            </a:pPr>
            <a:r>
              <a:rPr lang="en-US" sz="1600" dirty="0" smtClean="0"/>
              <a:t>Risks to subjects are minimized</a:t>
            </a:r>
          </a:p>
          <a:p>
            <a:pPr lvl="1">
              <a:buFont typeface="+mj-lt"/>
              <a:buAutoNum type="arabicPeriod"/>
            </a:pPr>
            <a:r>
              <a:rPr lang="en-US" sz="1600" dirty="0" smtClean="0"/>
              <a:t>Informed Consent is sought and documented</a:t>
            </a:r>
          </a:p>
          <a:p>
            <a:pPr lvl="1">
              <a:buFont typeface="+mj-lt"/>
              <a:buAutoNum type="arabicPeriod"/>
            </a:pPr>
            <a:r>
              <a:rPr lang="en-US" sz="1600" dirty="0" smtClean="0"/>
              <a:t>Research Plan ensures subject safety</a:t>
            </a:r>
          </a:p>
          <a:p>
            <a:pPr lvl="1">
              <a:buFont typeface="+mj-lt"/>
              <a:buAutoNum type="arabicPeriod"/>
            </a:pPr>
            <a:r>
              <a:rPr lang="en-US" sz="1600" dirty="0" smtClean="0"/>
              <a:t>Provisions to protect privacy of subjects and confidentiality of data</a:t>
            </a:r>
          </a:p>
          <a:p>
            <a:pPr lvl="1">
              <a:buFont typeface="+mj-lt"/>
              <a:buAutoNum type="arabicPeriod"/>
            </a:pPr>
            <a:r>
              <a:rPr lang="en-US" sz="1600" dirty="0" smtClean="0"/>
              <a:t>Safeguards for vulnerable populations</a:t>
            </a:r>
          </a:p>
          <a:p>
            <a:pPr marL="685800" lvl="1" indent="-228600">
              <a:buFont typeface="+mj-lt"/>
              <a:buAutoNum type="arabicPeriod"/>
            </a:pPr>
            <a:endParaRPr lang="en-US" sz="1600" dirty="0" smtClean="0"/>
          </a:p>
          <a:p>
            <a:pPr lvl="1"/>
            <a:endParaRPr lang="en-US" sz="1200" dirty="0"/>
          </a:p>
        </p:txBody>
      </p:sp>
      <p:sp>
        <p:nvSpPr>
          <p:cNvPr id="4" name="Slide Number Placeholder 3"/>
          <p:cNvSpPr>
            <a:spLocks noGrp="1"/>
          </p:cNvSpPr>
          <p:nvPr>
            <p:ph type="sldNum" sz="quarter" idx="12"/>
          </p:nvPr>
        </p:nvSpPr>
        <p:spPr/>
        <p:txBody>
          <a:bodyPr/>
          <a:lstStyle/>
          <a:p>
            <a:fld id="{6C2A9FBB-5ECE-4126-9C33-0448F6742111}" type="slidenum">
              <a:rPr lang="en-US" smtClean="0"/>
              <a:pPr/>
              <a:t>60</a:t>
            </a:fld>
            <a:endParaRPr lang="en-US" dirty="0"/>
          </a:p>
        </p:txBody>
      </p:sp>
    </p:spTree>
    <p:extLst>
      <p:ext uri="{BB962C8B-B14F-4D97-AF65-F5344CB8AC3E}">
        <p14:creationId xmlns:p14="http://schemas.microsoft.com/office/powerpoint/2010/main" val="211284123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Research Privacy</a:t>
            </a:r>
            <a:endParaRPr lang="en-US" dirty="0"/>
          </a:p>
        </p:txBody>
      </p:sp>
      <p:sp>
        <p:nvSpPr>
          <p:cNvPr id="3" name="Content Placeholder 2"/>
          <p:cNvSpPr>
            <a:spLocks noGrp="1"/>
          </p:cNvSpPr>
          <p:nvPr>
            <p:ph idx="1"/>
          </p:nvPr>
        </p:nvSpPr>
        <p:spPr>
          <a:xfrm>
            <a:off x="381000" y="2017713"/>
            <a:ext cx="8574088" cy="4114800"/>
          </a:xfrm>
        </p:spPr>
        <p:txBody>
          <a:bodyPr/>
          <a:lstStyle/>
          <a:p>
            <a:pPr marL="0" indent="0">
              <a:buNone/>
            </a:pPr>
            <a:r>
              <a:rPr lang="en-US" sz="2800" dirty="0" smtClean="0"/>
              <a:t>Informed Consent – Requirements and Elements</a:t>
            </a:r>
          </a:p>
          <a:p>
            <a:endParaRPr lang="en-US" sz="1600" dirty="0" smtClean="0"/>
          </a:p>
          <a:p>
            <a:r>
              <a:rPr lang="en-US" sz="1600" dirty="0" smtClean="0">
                <a:solidFill>
                  <a:srgbClr val="FF0000"/>
                </a:solidFill>
              </a:rPr>
              <a:t>Give opportunity for subject to decide whether or not to participate</a:t>
            </a:r>
          </a:p>
          <a:p>
            <a:r>
              <a:rPr lang="en-US" sz="1600" dirty="0" smtClean="0">
                <a:solidFill>
                  <a:srgbClr val="FF0000"/>
                </a:solidFill>
              </a:rPr>
              <a:t>Language must be understandable</a:t>
            </a:r>
          </a:p>
          <a:p>
            <a:r>
              <a:rPr lang="en-US" sz="1600" dirty="0" smtClean="0"/>
              <a:t>States research purpose, duration, and procedures</a:t>
            </a:r>
            <a:endParaRPr lang="en-US" sz="1600" dirty="0"/>
          </a:p>
          <a:p>
            <a:r>
              <a:rPr lang="en-US" sz="1600" dirty="0" smtClean="0"/>
              <a:t>Description of risks and benefits</a:t>
            </a:r>
          </a:p>
          <a:p>
            <a:r>
              <a:rPr lang="en-US" sz="1600" dirty="0" smtClean="0"/>
              <a:t>Disclosure of alternative treatments</a:t>
            </a:r>
          </a:p>
          <a:p>
            <a:r>
              <a:rPr lang="en-US" sz="1600" dirty="0" smtClean="0"/>
              <a:t>Statement that participation is voluntary</a:t>
            </a:r>
          </a:p>
          <a:p>
            <a:r>
              <a:rPr lang="en-US" sz="1600" dirty="0" smtClean="0"/>
              <a:t>State how confidentiality of records that identify the subject will be maintained</a:t>
            </a:r>
          </a:p>
          <a:p>
            <a:r>
              <a:rPr lang="en-US" sz="1600" dirty="0" smtClean="0"/>
              <a:t>Contact for questions and to report injuries</a:t>
            </a:r>
          </a:p>
          <a:p>
            <a:r>
              <a:rPr lang="en-US" sz="1600" dirty="0" smtClean="0"/>
              <a:t>Compensation and medical treatment for injuries (more than a minimal risk)</a:t>
            </a:r>
            <a:endParaRPr lang="en-US" sz="1600" dirty="0"/>
          </a:p>
          <a:p>
            <a:r>
              <a:rPr lang="en-US" sz="1600" dirty="0">
                <a:solidFill>
                  <a:srgbClr val="FF0000"/>
                </a:solidFill>
              </a:rPr>
              <a:t>No waiver of legal rights of subject or release fro liability for negligence of sponsor, investigator, or </a:t>
            </a:r>
            <a:r>
              <a:rPr lang="en-US" sz="1600" dirty="0" smtClean="0">
                <a:solidFill>
                  <a:srgbClr val="FF0000"/>
                </a:solidFill>
              </a:rPr>
              <a:t>institution</a:t>
            </a:r>
            <a:endParaRPr lang="en-US" sz="1600" dirty="0">
              <a:solidFill>
                <a:srgbClr val="FF0000"/>
              </a:solidFill>
            </a:endParaRPr>
          </a:p>
        </p:txBody>
      </p:sp>
      <p:sp>
        <p:nvSpPr>
          <p:cNvPr id="4" name="Slide Number Placeholder 3"/>
          <p:cNvSpPr>
            <a:spLocks noGrp="1"/>
          </p:cNvSpPr>
          <p:nvPr>
            <p:ph type="sldNum" sz="quarter" idx="12"/>
          </p:nvPr>
        </p:nvSpPr>
        <p:spPr/>
        <p:txBody>
          <a:bodyPr/>
          <a:lstStyle/>
          <a:p>
            <a:fld id="{6C2A9FBB-5ECE-4126-9C33-0448F6742111}" type="slidenum">
              <a:rPr lang="en-US" smtClean="0"/>
              <a:pPr/>
              <a:t>61</a:t>
            </a:fld>
            <a:endParaRPr lang="en-US" dirty="0"/>
          </a:p>
        </p:txBody>
      </p:sp>
    </p:spTree>
    <p:extLst>
      <p:ext uri="{BB962C8B-B14F-4D97-AF65-F5344CB8AC3E}">
        <p14:creationId xmlns:p14="http://schemas.microsoft.com/office/powerpoint/2010/main" val="80442331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Research Privacy</a:t>
            </a:r>
            <a:endParaRPr lang="en-US" dirty="0"/>
          </a:p>
        </p:txBody>
      </p:sp>
      <p:sp>
        <p:nvSpPr>
          <p:cNvPr id="3" name="Content Placeholder 2"/>
          <p:cNvSpPr>
            <a:spLocks noGrp="1"/>
          </p:cNvSpPr>
          <p:nvPr>
            <p:ph idx="1"/>
          </p:nvPr>
        </p:nvSpPr>
        <p:spPr>
          <a:xfrm>
            <a:off x="381000" y="2017713"/>
            <a:ext cx="8574088" cy="4114800"/>
          </a:xfrm>
        </p:spPr>
        <p:txBody>
          <a:bodyPr/>
          <a:lstStyle/>
          <a:p>
            <a:pPr marL="0" indent="0">
              <a:buNone/>
            </a:pPr>
            <a:r>
              <a:rPr lang="en-US" sz="2800" dirty="0"/>
              <a:t>Informed </a:t>
            </a:r>
            <a:r>
              <a:rPr lang="en-US" sz="2800" dirty="0" smtClean="0"/>
              <a:t>Consent</a:t>
            </a:r>
            <a:endParaRPr lang="en-US" sz="2800" dirty="0"/>
          </a:p>
          <a:p>
            <a:endParaRPr lang="en-US" sz="1600" dirty="0" smtClean="0"/>
          </a:p>
          <a:p>
            <a:r>
              <a:rPr lang="en-US" sz="2000" dirty="0" smtClean="0"/>
              <a:t>IRB may waive consent “</a:t>
            </a:r>
            <a:r>
              <a:rPr lang="en-US" sz="2000" u="sng" dirty="0" smtClean="0">
                <a:solidFill>
                  <a:srgbClr val="FF0000"/>
                </a:solidFill>
              </a:rPr>
              <a:t>if</a:t>
            </a:r>
            <a:r>
              <a:rPr lang="en-US" sz="2000" u="sng" dirty="0" smtClean="0"/>
              <a:t>”</a:t>
            </a:r>
            <a:r>
              <a:rPr lang="en-US" sz="2000" dirty="0" smtClean="0"/>
              <a:t> (46.117(c)):</a:t>
            </a:r>
          </a:p>
          <a:p>
            <a:pPr lvl="1"/>
            <a:endParaRPr lang="en-US" sz="1600" dirty="0" smtClean="0"/>
          </a:p>
          <a:p>
            <a:pPr lvl="1"/>
            <a:r>
              <a:rPr lang="en-US" sz="1600" dirty="0" smtClean="0"/>
              <a:t>Consent Form is the only record linking subject to the study and main risk is breach of confidentiality</a:t>
            </a:r>
          </a:p>
          <a:p>
            <a:pPr lvl="1"/>
            <a:endParaRPr lang="en-US" sz="1600" dirty="0" smtClean="0"/>
          </a:p>
          <a:p>
            <a:pPr lvl="1"/>
            <a:r>
              <a:rPr lang="en-US" sz="1600" dirty="0" smtClean="0"/>
              <a:t>No more than minimal risk and consent not normally required outside of research</a:t>
            </a:r>
          </a:p>
        </p:txBody>
      </p:sp>
      <p:sp>
        <p:nvSpPr>
          <p:cNvPr id="4" name="Slide Number Placeholder 3"/>
          <p:cNvSpPr>
            <a:spLocks noGrp="1"/>
          </p:cNvSpPr>
          <p:nvPr>
            <p:ph type="sldNum" sz="quarter" idx="12"/>
          </p:nvPr>
        </p:nvSpPr>
        <p:spPr/>
        <p:txBody>
          <a:bodyPr/>
          <a:lstStyle/>
          <a:p>
            <a:fld id="{6C2A9FBB-5ECE-4126-9C33-0448F6742111}" type="slidenum">
              <a:rPr lang="en-US" smtClean="0"/>
              <a:pPr/>
              <a:t>62</a:t>
            </a:fld>
            <a:endParaRPr lang="en-US" dirty="0"/>
          </a:p>
        </p:txBody>
      </p:sp>
    </p:spTree>
    <p:extLst>
      <p:ext uri="{BB962C8B-B14F-4D97-AF65-F5344CB8AC3E}">
        <p14:creationId xmlns:p14="http://schemas.microsoft.com/office/powerpoint/2010/main" val="211284123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Research Privacy</a:t>
            </a:r>
            <a:endParaRPr lang="en-US" dirty="0"/>
          </a:p>
        </p:txBody>
      </p:sp>
      <p:sp>
        <p:nvSpPr>
          <p:cNvPr id="3" name="Content Placeholder 2"/>
          <p:cNvSpPr>
            <a:spLocks noGrp="1"/>
          </p:cNvSpPr>
          <p:nvPr>
            <p:ph idx="1"/>
          </p:nvPr>
        </p:nvSpPr>
        <p:spPr>
          <a:xfrm>
            <a:off x="381000" y="2017713"/>
            <a:ext cx="8574088" cy="4114800"/>
          </a:xfrm>
        </p:spPr>
        <p:txBody>
          <a:bodyPr/>
          <a:lstStyle/>
          <a:p>
            <a:pPr marL="0" indent="0">
              <a:buNone/>
            </a:pPr>
            <a:r>
              <a:rPr lang="en-US" sz="2800" dirty="0" smtClean="0"/>
              <a:t>FDA Regulated Research - minor differences</a:t>
            </a:r>
          </a:p>
          <a:p>
            <a:endParaRPr lang="en-US" sz="1600" dirty="0" smtClean="0"/>
          </a:p>
          <a:p>
            <a:r>
              <a:rPr lang="en-US" sz="1600" dirty="0" smtClean="0"/>
              <a:t>No ability to waive informed consent</a:t>
            </a:r>
          </a:p>
          <a:p>
            <a:endParaRPr lang="en-US" sz="1600" dirty="0"/>
          </a:p>
          <a:p>
            <a:r>
              <a:rPr lang="en-US" sz="1600" dirty="0" smtClean="0"/>
              <a:t>No ability for IRB to alter or waive requirement for informed consent</a:t>
            </a:r>
          </a:p>
          <a:p>
            <a:endParaRPr lang="en-US" sz="1600" dirty="0"/>
          </a:p>
        </p:txBody>
      </p:sp>
      <p:sp>
        <p:nvSpPr>
          <p:cNvPr id="4" name="Slide Number Placeholder 3"/>
          <p:cNvSpPr>
            <a:spLocks noGrp="1"/>
          </p:cNvSpPr>
          <p:nvPr>
            <p:ph type="sldNum" sz="quarter" idx="12"/>
          </p:nvPr>
        </p:nvSpPr>
        <p:spPr/>
        <p:txBody>
          <a:bodyPr/>
          <a:lstStyle/>
          <a:p>
            <a:fld id="{6C2A9FBB-5ECE-4126-9C33-0448F6742111}" type="slidenum">
              <a:rPr lang="en-US" smtClean="0"/>
              <a:pPr/>
              <a:t>63</a:t>
            </a:fld>
            <a:endParaRPr lang="en-US" dirty="0"/>
          </a:p>
        </p:txBody>
      </p:sp>
    </p:spTree>
    <p:extLst>
      <p:ext uri="{BB962C8B-B14F-4D97-AF65-F5344CB8AC3E}">
        <p14:creationId xmlns:p14="http://schemas.microsoft.com/office/powerpoint/2010/main" val="144973625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Research Privacy</a:t>
            </a:r>
            <a:endParaRPr lang="en-US" dirty="0"/>
          </a:p>
        </p:txBody>
      </p:sp>
      <p:sp>
        <p:nvSpPr>
          <p:cNvPr id="3" name="Content Placeholder 2"/>
          <p:cNvSpPr>
            <a:spLocks noGrp="1"/>
          </p:cNvSpPr>
          <p:nvPr>
            <p:ph idx="1"/>
          </p:nvPr>
        </p:nvSpPr>
        <p:spPr>
          <a:xfrm>
            <a:off x="381000" y="2017713"/>
            <a:ext cx="8574088" cy="4114800"/>
          </a:xfrm>
        </p:spPr>
        <p:txBody>
          <a:bodyPr/>
          <a:lstStyle/>
          <a:p>
            <a:pPr marL="0" indent="0">
              <a:buNone/>
            </a:pPr>
            <a:r>
              <a:rPr lang="en-US" sz="2800" dirty="0"/>
              <a:t>HIPAA Research </a:t>
            </a:r>
            <a:r>
              <a:rPr lang="en-US" sz="2800" dirty="0" smtClean="0"/>
              <a:t>Requirements</a:t>
            </a:r>
          </a:p>
          <a:p>
            <a:endParaRPr lang="en-US" sz="800" dirty="0" smtClean="0"/>
          </a:p>
          <a:p>
            <a:r>
              <a:rPr lang="en-US" sz="1600" dirty="0" smtClean="0"/>
              <a:t>Applies to Use and Disclosure PHI (160.103)</a:t>
            </a:r>
          </a:p>
          <a:p>
            <a:pPr lvl="1"/>
            <a:r>
              <a:rPr lang="en-US" sz="1200" dirty="0" smtClean="0"/>
              <a:t>Use is sharing, utilization, examination, analysis of PHI</a:t>
            </a:r>
          </a:p>
          <a:p>
            <a:pPr lvl="1"/>
            <a:r>
              <a:rPr lang="en-US" sz="1200" dirty="0" smtClean="0"/>
              <a:t>Disclosure is release, transfer, access  outside the entity</a:t>
            </a:r>
          </a:p>
          <a:p>
            <a:endParaRPr lang="en-US" sz="800" dirty="0"/>
          </a:p>
          <a:p>
            <a:r>
              <a:rPr lang="en-US" sz="1600" dirty="0" smtClean="0"/>
              <a:t>Applies to research regardless of source of funding</a:t>
            </a:r>
          </a:p>
          <a:p>
            <a:endParaRPr lang="en-US" sz="800" dirty="0"/>
          </a:p>
          <a:p>
            <a:r>
              <a:rPr lang="en-US" sz="1600" dirty="0" smtClean="0"/>
              <a:t>Research is not considered TPO, even if conducted inside a CE by a physician with access to the PHI for treatment, payment, or health care operations.</a:t>
            </a:r>
          </a:p>
          <a:p>
            <a:endParaRPr lang="en-US" sz="800" dirty="0"/>
          </a:p>
          <a:p>
            <a:r>
              <a:rPr lang="en-US" sz="1600" dirty="0" smtClean="0"/>
              <a:t>Physician must comply with HIPAA research provisions to use PHI to conduct research, or disclose outside the CE for research purposes</a:t>
            </a:r>
          </a:p>
          <a:p>
            <a:endParaRPr lang="en-US" sz="800" dirty="0"/>
          </a:p>
          <a:p>
            <a:r>
              <a:rPr lang="en-US" sz="1600" dirty="0" smtClean="0"/>
              <a:t>Researchers are not business associates unless they act in a business associate capacity for the CE</a:t>
            </a:r>
          </a:p>
          <a:p>
            <a:endParaRPr lang="en-US" sz="1600" dirty="0"/>
          </a:p>
        </p:txBody>
      </p:sp>
      <p:sp>
        <p:nvSpPr>
          <p:cNvPr id="4" name="Slide Number Placeholder 3"/>
          <p:cNvSpPr>
            <a:spLocks noGrp="1"/>
          </p:cNvSpPr>
          <p:nvPr>
            <p:ph type="sldNum" sz="quarter" idx="12"/>
          </p:nvPr>
        </p:nvSpPr>
        <p:spPr/>
        <p:txBody>
          <a:bodyPr/>
          <a:lstStyle/>
          <a:p>
            <a:fld id="{6C2A9FBB-5ECE-4126-9C33-0448F6742111}" type="slidenum">
              <a:rPr lang="en-US" smtClean="0"/>
              <a:pPr/>
              <a:t>64</a:t>
            </a:fld>
            <a:endParaRPr lang="en-US" dirty="0"/>
          </a:p>
        </p:txBody>
      </p:sp>
    </p:spTree>
    <p:extLst>
      <p:ext uri="{BB962C8B-B14F-4D97-AF65-F5344CB8AC3E}">
        <p14:creationId xmlns:p14="http://schemas.microsoft.com/office/powerpoint/2010/main" val="211284123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Research Privacy</a:t>
            </a:r>
            <a:endParaRPr lang="en-US" dirty="0"/>
          </a:p>
        </p:txBody>
      </p:sp>
      <p:sp>
        <p:nvSpPr>
          <p:cNvPr id="3" name="Content Placeholder 2"/>
          <p:cNvSpPr>
            <a:spLocks noGrp="1"/>
          </p:cNvSpPr>
          <p:nvPr>
            <p:ph idx="1"/>
          </p:nvPr>
        </p:nvSpPr>
        <p:spPr>
          <a:xfrm>
            <a:off x="381000" y="2017713"/>
            <a:ext cx="8574088" cy="4114800"/>
          </a:xfrm>
        </p:spPr>
        <p:txBody>
          <a:bodyPr/>
          <a:lstStyle/>
          <a:p>
            <a:pPr marL="0" indent="0">
              <a:buNone/>
            </a:pPr>
            <a:r>
              <a:rPr lang="en-US" sz="2800" dirty="0"/>
              <a:t>HIPAA Research </a:t>
            </a:r>
            <a:r>
              <a:rPr lang="en-US" sz="2800" dirty="0" smtClean="0"/>
              <a:t>Requirements</a:t>
            </a:r>
            <a:endParaRPr lang="en-US" sz="2800" dirty="0"/>
          </a:p>
          <a:p>
            <a:endParaRPr lang="en-US" sz="1600" dirty="0"/>
          </a:p>
          <a:p>
            <a:r>
              <a:rPr lang="en-US" sz="1600" dirty="0" smtClean="0"/>
              <a:t>Research Authorization may be combined with Informed Consent</a:t>
            </a:r>
          </a:p>
          <a:p>
            <a:endParaRPr lang="en-US" sz="1600" dirty="0" smtClean="0"/>
          </a:p>
          <a:p>
            <a:r>
              <a:rPr lang="en-US" sz="1600" dirty="0" smtClean="0"/>
              <a:t>Authorization must be obtained, or</a:t>
            </a:r>
          </a:p>
          <a:p>
            <a:endParaRPr lang="en-US" sz="1600" dirty="0"/>
          </a:p>
          <a:p>
            <a:r>
              <a:rPr lang="en-US" sz="1600" dirty="0" smtClean="0"/>
              <a:t>IRB or Privacy Board has documented the </a:t>
            </a:r>
            <a:r>
              <a:rPr lang="en-US" sz="1600" u="sng" dirty="0" smtClean="0"/>
              <a:t>waiver</a:t>
            </a:r>
            <a:r>
              <a:rPr lang="en-US" sz="1600" dirty="0" smtClean="0"/>
              <a:t>, or</a:t>
            </a:r>
          </a:p>
          <a:p>
            <a:endParaRPr lang="en-US" sz="1600" dirty="0"/>
          </a:p>
          <a:p>
            <a:r>
              <a:rPr lang="en-US" sz="1600" dirty="0" smtClean="0"/>
              <a:t>PHI is used </a:t>
            </a:r>
            <a:r>
              <a:rPr lang="en-US" sz="1600" u="sng" dirty="0" smtClean="0"/>
              <a:t>Preparatory to Research</a:t>
            </a:r>
            <a:r>
              <a:rPr lang="en-US" sz="1600" dirty="0" smtClean="0"/>
              <a:t>, or</a:t>
            </a:r>
          </a:p>
          <a:p>
            <a:endParaRPr lang="en-US" sz="1600" u="sng" dirty="0"/>
          </a:p>
          <a:p>
            <a:r>
              <a:rPr lang="en-US" sz="1600" dirty="0" smtClean="0"/>
              <a:t>PHI is for research of </a:t>
            </a:r>
            <a:r>
              <a:rPr lang="en-US" sz="1600" u="sng" dirty="0" smtClean="0"/>
              <a:t>deceased individuals</a:t>
            </a:r>
            <a:r>
              <a:rPr lang="en-US" sz="1600" dirty="0" smtClean="0"/>
              <a:t>, or</a:t>
            </a:r>
          </a:p>
          <a:p>
            <a:endParaRPr lang="en-US" sz="1600" dirty="0" smtClean="0"/>
          </a:p>
          <a:p>
            <a:r>
              <a:rPr lang="en-US" sz="1600" dirty="0"/>
              <a:t>PHI </a:t>
            </a:r>
            <a:r>
              <a:rPr lang="en-US" sz="1600" dirty="0" smtClean="0"/>
              <a:t>is part of a </a:t>
            </a:r>
            <a:r>
              <a:rPr lang="en-US" sz="1600" u="sng" dirty="0" smtClean="0"/>
              <a:t>Limited Data Set</a:t>
            </a:r>
            <a:endParaRPr lang="en-US" sz="1600" u="sng" dirty="0"/>
          </a:p>
        </p:txBody>
      </p:sp>
      <p:sp>
        <p:nvSpPr>
          <p:cNvPr id="4" name="Slide Number Placeholder 3"/>
          <p:cNvSpPr>
            <a:spLocks noGrp="1"/>
          </p:cNvSpPr>
          <p:nvPr>
            <p:ph type="sldNum" sz="quarter" idx="12"/>
          </p:nvPr>
        </p:nvSpPr>
        <p:spPr/>
        <p:txBody>
          <a:bodyPr/>
          <a:lstStyle/>
          <a:p>
            <a:fld id="{6C2A9FBB-5ECE-4126-9C33-0448F6742111}" type="slidenum">
              <a:rPr lang="en-US" smtClean="0"/>
              <a:pPr/>
              <a:t>65</a:t>
            </a:fld>
            <a:endParaRPr lang="en-US" dirty="0"/>
          </a:p>
        </p:txBody>
      </p:sp>
    </p:spTree>
    <p:extLst>
      <p:ext uri="{BB962C8B-B14F-4D97-AF65-F5344CB8AC3E}">
        <p14:creationId xmlns:p14="http://schemas.microsoft.com/office/powerpoint/2010/main" val="211284123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Research Privacy</a:t>
            </a:r>
            <a:endParaRPr lang="en-US" dirty="0"/>
          </a:p>
        </p:txBody>
      </p:sp>
      <p:sp>
        <p:nvSpPr>
          <p:cNvPr id="3" name="Content Placeholder 2"/>
          <p:cNvSpPr>
            <a:spLocks noGrp="1"/>
          </p:cNvSpPr>
          <p:nvPr>
            <p:ph idx="1"/>
          </p:nvPr>
        </p:nvSpPr>
        <p:spPr>
          <a:xfrm>
            <a:off x="381000" y="2017713"/>
            <a:ext cx="8574088" cy="4114800"/>
          </a:xfrm>
        </p:spPr>
        <p:txBody>
          <a:bodyPr/>
          <a:lstStyle/>
          <a:p>
            <a:pPr marL="0" indent="0">
              <a:buNone/>
            </a:pPr>
            <a:r>
              <a:rPr lang="en-US" sz="2800" dirty="0"/>
              <a:t>Criteria for Alteration or Waiver</a:t>
            </a:r>
          </a:p>
          <a:p>
            <a:endParaRPr lang="en-US" sz="1600" dirty="0"/>
          </a:p>
          <a:p>
            <a:r>
              <a:rPr lang="en-US" sz="1600" dirty="0" smtClean="0"/>
              <a:t>No more than a minimal risk to the individual’s privacy</a:t>
            </a:r>
          </a:p>
          <a:p>
            <a:endParaRPr lang="en-US" sz="1600" dirty="0" smtClean="0"/>
          </a:p>
          <a:p>
            <a:r>
              <a:rPr lang="en-US" sz="1600" dirty="0" smtClean="0"/>
              <a:t>Must have a Plan to protect identifiers for unauthorized use and disclosure, and to destroy identifiers as expediently as possible</a:t>
            </a:r>
          </a:p>
          <a:p>
            <a:endParaRPr lang="en-US" sz="1600" dirty="0"/>
          </a:p>
          <a:p>
            <a:r>
              <a:rPr lang="en-US" sz="1600" dirty="0" smtClean="0"/>
              <a:t>Written assurance PHI will not be reused or disclosed </a:t>
            </a:r>
          </a:p>
          <a:p>
            <a:endParaRPr lang="en-US" sz="1600" dirty="0"/>
          </a:p>
          <a:p>
            <a:r>
              <a:rPr lang="en-US" sz="1600" dirty="0" smtClean="0"/>
              <a:t>Research cold not be performed without the waiver or alteration, and access to the PHI</a:t>
            </a:r>
          </a:p>
          <a:p>
            <a:endParaRPr lang="en-US" sz="1600" dirty="0"/>
          </a:p>
          <a:p>
            <a:endParaRPr lang="en-US" sz="1600" dirty="0" smtClean="0"/>
          </a:p>
          <a:p>
            <a:endParaRPr lang="en-US" sz="1600" dirty="0"/>
          </a:p>
        </p:txBody>
      </p:sp>
      <p:sp>
        <p:nvSpPr>
          <p:cNvPr id="4" name="Slide Number Placeholder 3"/>
          <p:cNvSpPr>
            <a:spLocks noGrp="1"/>
          </p:cNvSpPr>
          <p:nvPr>
            <p:ph type="sldNum" sz="quarter" idx="12"/>
          </p:nvPr>
        </p:nvSpPr>
        <p:spPr/>
        <p:txBody>
          <a:bodyPr/>
          <a:lstStyle/>
          <a:p>
            <a:fld id="{6C2A9FBB-5ECE-4126-9C33-0448F6742111}" type="slidenum">
              <a:rPr lang="en-US" smtClean="0"/>
              <a:pPr/>
              <a:t>66</a:t>
            </a:fld>
            <a:endParaRPr lang="en-US" dirty="0"/>
          </a:p>
        </p:txBody>
      </p:sp>
    </p:spTree>
    <p:extLst>
      <p:ext uri="{BB962C8B-B14F-4D97-AF65-F5344CB8AC3E}">
        <p14:creationId xmlns:p14="http://schemas.microsoft.com/office/powerpoint/2010/main" val="53687869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Research Privacy</a:t>
            </a:r>
            <a:endParaRPr lang="en-US" dirty="0"/>
          </a:p>
        </p:txBody>
      </p:sp>
      <p:sp>
        <p:nvSpPr>
          <p:cNvPr id="3" name="Content Placeholder 2"/>
          <p:cNvSpPr>
            <a:spLocks noGrp="1"/>
          </p:cNvSpPr>
          <p:nvPr>
            <p:ph idx="1"/>
          </p:nvPr>
        </p:nvSpPr>
        <p:spPr>
          <a:xfrm>
            <a:off x="381000" y="2017713"/>
            <a:ext cx="8574088" cy="4114800"/>
          </a:xfrm>
        </p:spPr>
        <p:txBody>
          <a:bodyPr/>
          <a:lstStyle/>
          <a:p>
            <a:pPr marL="0" indent="0">
              <a:buNone/>
            </a:pPr>
            <a:r>
              <a:rPr lang="en-US" sz="2800" dirty="0"/>
              <a:t>Preparatory to </a:t>
            </a:r>
            <a:r>
              <a:rPr lang="en-US" sz="2800" dirty="0" smtClean="0"/>
              <a:t>Research</a:t>
            </a:r>
            <a:endParaRPr lang="en-US" sz="2800" dirty="0"/>
          </a:p>
          <a:p>
            <a:endParaRPr lang="en-US" sz="1600" dirty="0" smtClean="0"/>
          </a:p>
          <a:p>
            <a:pPr marL="0" indent="0">
              <a:buNone/>
            </a:pPr>
            <a:r>
              <a:rPr lang="en-US" sz="1600" b="1" dirty="0"/>
              <a:t>Covered Entity (CE) </a:t>
            </a:r>
            <a:r>
              <a:rPr lang="en-US" sz="1600" b="1" dirty="0" smtClean="0"/>
              <a:t>must obtain written assurance that:</a:t>
            </a:r>
          </a:p>
          <a:p>
            <a:pPr marL="0" indent="0">
              <a:buNone/>
            </a:pPr>
            <a:r>
              <a:rPr lang="en-US" sz="1600" b="1" dirty="0" smtClean="0"/>
              <a:t>[45 CFR 164.512(</a:t>
            </a:r>
            <a:r>
              <a:rPr lang="en-US" sz="1600" b="1" dirty="0" err="1" smtClean="0"/>
              <a:t>i</a:t>
            </a:r>
            <a:r>
              <a:rPr lang="en-US" sz="1600" b="1" dirty="0"/>
              <a:t>)(1)(ii</a:t>
            </a:r>
            <a:r>
              <a:rPr lang="en-US" sz="1600" b="1" dirty="0" smtClean="0"/>
              <a:t>)]</a:t>
            </a:r>
          </a:p>
          <a:p>
            <a:endParaRPr lang="en-US" sz="1600" dirty="0"/>
          </a:p>
          <a:p>
            <a:r>
              <a:rPr lang="en-US" sz="1600" dirty="0" smtClean="0"/>
              <a:t>PHI used or disclosed is only used as necessary to prepare a research protocol</a:t>
            </a:r>
          </a:p>
          <a:p>
            <a:endParaRPr lang="en-US" sz="1600" dirty="0" smtClean="0"/>
          </a:p>
          <a:p>
            <a:r>
              <a:rPr lang="en-US" sz="1600" dirty="0" smtClean="0"/>
              <a:t>Researcher cannot remove any PHI from the CE during this review</a:t>
            </a:r>
          </a:p>
          <a:p>
            <a:endParaRPr lang="en-US" sz="1600" dirty="0"/>
          </a:p>
          <a:p>
            <a:r>
              <a:rPr lang="en-US" sz="1600" dirty="0" smtClean="0"/>
              <a:t>PHI is necessary for the research</a:t>
            </a:r>
            <a:endParaRPr lang="en-US" sz="1600" dirty="0"/>
          </a:p>
        </p:txBody>
      </p:sp>
      <p:sp>
        <p:nvSpPr>
          <p:cNvPr id="4" name="Slide Number Placeholder 3"/>
          <p:cNvSpPr>
            <a:spLocks noGrp="1"/>
          </p:cNvSpPr>
          <p:nvPr>
            <p:ph type="sldNum" sz="quarter" idx="12"/>
          </p:nvPr>
        </p:nvSpPr>
        <p:spPr/>
        <p:txBody>
          <a:bodyPr/>
          <a:lstStyle/>
          <a:p>
            <a:fld id="{6C2A9FBB-5ECE-4126-9C33-0448F6742111}" type="slidenum">
              <a:rPr lang="en-US" smtClean="0"/>
              <a:pPr/>
              <a:t>67</a:t>
            </a:fld>
            <a:endParaRPr lang="en-US" dirty="0"/>
          </a:p>
        </p:txBody>
      </p:sp>
    </p:spTree>
    <p:extLst>
      <p:ext uri="{BB962C8B-B14F-4D97-AF65-F5344CB8AC3E}">
        <p14:creationId xmlns:p14="http://schemas.microsoft.com/office/powerpoint/2010/main" val="155145185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Research Privacy</a:t>
            </a:r>
            <a:endParaRPr lang="en-US" dirty="0"/>
          </a:p>
        </p:txBody>
      </p:sp>
      <p:sp>
        <p:nvSpPr>
          <p:cNvPr id="3" name="Content Placeholder 2"/>
          <p:cNvSpPr>
            <a:spLocks noGrp="1"/>
          </p:cNvSpPr>
          <p:nvPr>
            <p:ph idx="1"/>
          </p:nvPr>
        </p:nvSpPr>
        <p:spPr>
          <a:xfrm>
            <a:off x="381000" y="2017713"/>
            <a:ext cx="8574088" cy="4114800"/>
          </a:xfrm>
        </p:spPr>
        <p:txBody>
          <a:bodyPr/>
          <a:lstStyle/>
          <a:p>
            <a:pPr marL="0" indent="0">
              <a:buNone/>
            </a:pPr>
            <a:r>
              <a:rPr lang="en-US" sz="2800" dirty="0"/>
              <a:t>Preparatory to Research</a:t>
            </a:r>
          </a:p>
          <a:p>
            <a:endParaRPr lang="en-US" sz="1600" dirty="0" smtClean="0"/>
          </a:p>
          <a:p>
            <a:r>
              <a:rPr lang="en-US" sz="1600" dirty="0" smtClean="0"/>
              <a:t>May use and disclose PHI to researchers to aid in Study Recruitment</a:t>
            </a:r>
          </a:p>
          <a:p>
            <a:endParaRPr lang="en-US" sz="1600" dirty="0" smtClean="0"/>
          </a:p>
          <a:p>
            <a:r>
              <a:rPr lang="en-US" sz="1600" dirty="0" smtClean="0"/>
              <a:t>Researcher may directly contact the potential study participant if the researcher is an employee of the CE</a:t>
            </a:r>
          </a:p>
          <a:p>
            <a:endParaRPr lang="en-US" sz="1600" dirty="0" smtClean="0"/>
          </a:p>
          <a:p>
            <a:r>
              <a:rPr lang="en-US" sz="1600" dirty="0" smtClean="0"/>
              <a:t>CE may contract with a Business Associate to assist in contacting individuals for the CE to obtain authorizations</a:t>
            </a:r>
          </a:p>
          <a:p>
            <a:endParaRPr lang="en-US" sz="1600" dirty="0" smtClean="0"/>
          </a:p>
          <a:p>
            <a:r>
              <a:rPr lang="en-US" sz="1600" dirty="0" smtClean="0"/>
              <a:t>CE may also discuss alternative treatments with patients, that may include participation in clinical trials as part of patient’s treatment</a:t>
            </a:r>
          </a:p>
          <a:p>
            <a:endParaRPr lang="en-US" sz="1600" dirty="0"/>
          </a:p>
        </p:txBody>
      </p:sp>
      <p:sp>
        <p:nvSpPr>
          <p:cNvPr id="4" name="Slide Number Placeholder 3"/>
          <p:cNvSpPr>
            <a:spLocks noGrp="1"/>
          </p:cNvSpPr>
          <p:nvPr>
            <p:ph type="sldNum" sz="quarter" idx="12"/>
          </p:nvPr>
        </p:nvSpPr>
        <p:spPr/>
        <p:txBody>
          <a:bodyPr/>
          <a:lstStyle/>
          <a:p>
            <a:fld id="{6C2A9FBB-5ECE-4126-9C33-0448F6742111}" type="slidenum">
              <a:rPr lang="en-US" smtClean="0"/>
              <a:pPr/>
              <a:t>68</a:t>
            </a:fld>
            <a:endParaRPr lang="en-US" dirty="0"/>
          </a:p>
        </p:txBody>
      </p:sp>
    </p:spTree>
    <p:extLst>
      <p:ext uri="{BB962C8B-B14F-4D97-AF65-F5344CB8AC3E}">
        <p14:creationId xmlns:p14="http://schemas.microsoft.com/office/powerpoint/2010/main" val="211284123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Research Privacy</a:t>
            </a:r>
            <a:endParaRPr lang="en-US" dirty="0"/>
          </a:p>
        </p:txBody>
      </p:sp>
      <p:sp>
        <p:nvSpPr>
          <p:cNvPr id="3" name="Content Placeholder 2"/>
          <p:cNvSpPr>
            <a:spLocks noGrp="1"/>
          </p:cNvSpPr>
          <p:nvPr>
            <p:ph idx="1"/>
          </p:nvPr>
        </p:nvSpPr>
        <p:spPr>
          <a:xfrm>
            <a:off x="381000" y="2017713"/>
            <a:ext cx="8574088" cy="4114800"/>
          </a:xfrm>
        </p:spPr>
        <p:txBody>
          <a:bodyPr/>
          <a:lstStyle/>
          <a:p>
            <a:pPr marL="0" indent="0">
              <a:buNone/>
            </a:pPr>
            <a:r>
              <a:rPr lang="en-US" sz="2800" dirty="0" smtClean="0"/>
              <a:t>Decedents</a:t>
            </a:r>
          </a:p>
          <a:p>
            <a:endParaRPr lang="en-US" sz="1600" dirty="0"/>
          </a:p>
          <a:p>
            <a:r>
              <a:rPr lang="en-US" sz="1600" dirty="0" smtClean="0"/>
              <a:t>HIPAA requirements apply to the PHI of decedents.  </a:t>
            </a:r>
          </a:p>
          <a:p>
            <a:endParaRPr lang="en-US" sz="1600" dirty="0"/>
          </a:p>
          <a:p>
            <a:r>
              <a:rPr lang="en-US" sz="1600" dirty="0" smtClean="0"/>
              <a:t>However, CE may use or disclose PHI of decedents to researchers if they </a:t>
            </a:r>
            <a:r>
              <a:rPr lang="en-US" sz="1600" dirty="0"/>
              <a:t>obtain written </a:t>
            </a:r>
            <a:r>
              <a:rPr lang="en-US" sz="1600" dirty="0" smtClean="0"/>
              <a:t>assurance that:</a:t>
            </a:r>
          </a:p>
          <a:p>
            <a:endParaRPr lang="en-US" sz="1600" dirty="0"/>
          </a:p>
          <a:p>
            <a:pPr lvl="1"/>
            <a:r>
              <a:rPr lang="en-US" sz="1600" dirty="0" smtClean="0"/>
              <a:t>PHI used or disclosed will be used solely for research on the PHI of decedents</a:t>
            </a:r>
          </a:p>
          <a:p>
            <a:pPr lvl="1"/>
            <a:endParaRPr lang="en-US" sz="1600" dirty="0" smtClean="0"/>
          </a:p>
          <a:p>
            <a:pPr lvl="1"/>
            <a:r>
              <a:rPr lang="en-US" sz="1600" dirty="0" smtClean="0"/>
              <a:t>PHI is necessary for research purposes</a:t>
            </a:r>
          </a:p>
          <a:p>
            <a:pPr lvl="1"/>
            <a:endParaRPr lang="en-US" sz="1600" dirty="0"/>
          </a:p>
          <a:p>
            <a:r>
              <a:rPr lang="en-US" sz="1600" dirty="0"/>
              <a:t>The PHI of decedents will be protected </a:t>
            </a:r>
            <a:r>
              <a:rPr lang="en-US" sz="1600" dirty="0" smtClean="0"/>
              <a:t>for </a:t>
            </a:r>
            <a:r>
              <a:rPr lang="en-US" sz="1600" dirty="0"/>
              <a:t>50 years.  After then, the data is no longer considered PHI.</a:t>
            </a:r>
          </a:p>
          <a:p>
            <a:endParaRPr lang="en-US" sz="2000" dirty="0"/>
          </a:p>
        </p:txBody>
      </p:sp>
      <p:sp>
        <p:nvSpPr>
          <p:cNvPr id="4" name="Slide Number Placeholder 3"/>
          <p:cNvSpPr>
            <a:spLocks noGrp="1"/>
          </p:cNvSpPr>
          <p:nvPr>
            <p:ph type="sldNum" sz="quarter" idx="12"/>
          </p:nvPr>
        </p:nvSpPr>
        <p:spPr/>
        <p:txBody>
          <a:bodyPr/>
          <a:lstStyle/>
          <a:p>
            <a:fld id="{6C2A9FBB-5ECE-4126-9C33-0448F6742111}" type="slidenum">
              <a:rPr lang="en-US" smtClean="0"/>
              <a:pPr/>
              <a:t>69</a:t>
            </a:fld>
            <a:endParaRPr lang="en-US" dirty="0"/>
          </a:p>
        </p:txBody>
      </p:sp>
    </p:spTree>
    <p:extLst>
      <p:ext uri="{BB962C8B-B14F-4D97-AF65-F5344CB8AC3E}">
        <p14:creationId xmlns:p14="http://schemas.microsoft.com/office/powerpoint/2010/main" val="40757425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FBE741DA-CD17-49BE-8E33-99F91B1FA2DF}" type="slidenum">
              <a:rPr lang="en-US"/>
              <a:pPr/>
              <a:t>7</a:t>
            </a:fld>
            <a:endParaRPr lang="en-US"/>
          </a:p>
        </p:txBody>
      </p:sp>
      <p:sp>
        <p:nvSpPr>
          <p:cNvPr id="28674" name="Rectangle 2"/>
          <p:cNvSpPr>
            <a:spLocks noGrp="1" noChangeArrowheads="1"/>
          </p:cNvSpPr>
          <p:nvPr>
            <p:ph type="title"/>
          </p:nvPr>
        </p:nvSpPr>
        <p:spPr/>
        <p:txBody>
          <a:bodyPr/>
          <a:lstStyle/>
          <a:p>
            <a:r>
              <a:rPr lang="en-US" dirty="0"/>
              <a:t>HIPAA- Definitions			</a:t>
            </a:r>
            <a:r>
              <a:rPr lang="en-US" sz="1600" dirty="0"/>
              <a:t>(</a:t>
            </a:r>
            <a:r>
              <a:rPr lang="en-US" sz="1600" dirty="0" err="1"/>
              <a:t>Con’t</a:t>
            </a:r>
            <a:r>
              <a:rPr lang="en-US" sz="1600" dirty="0"/>
              <a:t>)</a:t>
            </a:r>
            <a:endParaRPr lang="en-US" dirty="0"/>
          </a:p>
        </p:txBody>
      </p:sp>
      <p:sp>
        <p:nvSpPr>
          <p:cNvPr id="28675" name="Rectangle 3"/>
          <p:cNvSpPr>
            <a:spLocks noGrp="1" noChangeArrowheads="1"/>
          </p:cNvSpPr>
          <p:nvPr>
            <p:ph type="body" idx="1"/>
          </p:nvPr>
        </p:nvSpPr>
        <p:spPr>
          <a:xfrm>
            <a:off x="685800" y="2209800"/>
            <a:ext cx="8193088" cy="4459288"/>
          </a:xfrm>
        </p:spPr>
        <p:txBody>
          <a:bodyPr/>
          <a:lstStyle/>
          <a:p>
            <a:pPr>
              <a:lnSpc>
                <a:spcPct val="80000"/>
              </a:lnSpc>
            </a:pPr>
            <a:r>
              <a:rPr lang="en-US" sz="2400" b="1" u="sng" dirty="0"/>
              <a:t>Notice of Privacy Practices:</a:t>
            </a:r>
          </a:p>
          <a:p>
            <a:pPr lvl="1">
              <a:lnSpc>
                <a:spcPct val="80000"/>
              </a:lnSpc>
              <a:buFont typeface="Wingdings" pitchFamily="2" charset="2"/>
              <a:buNone/>
            </a:pPr>
            <a:r>
              <a:rPr lang="en-US" sz="1800" dirty="0"/>
              <a:t>Each patient seen at TGH receives a written notice of privacy practices</a:t>
            </a:r>
            <a:r>
              <a:rPr lang="en-US" sz="1600" dirty="0"/>
              <a:t>.</a:t>
            </a:r>
          </a:p>
          <a:p>
            <a:pPr>
              <a:lnSpc>
                <a:spcPct val="80000"/>
              </a:lnSpc>
              <a:buFont typeface="Wingdings" pitchFamily="2" charset="2"/>
              <a:buNone/>
            </a:pPr>
            <a:endParaRPr lang="en-US" sz="900" b="1" u="sng" dirty="0"/>
          </a:p>
          <a:p>
            <a:pPr lvl="1">
              <a:lnSpc>
                <a:spcPct val="80000"/>
              </a:lnSpc>
            </a:pPr>
            <a:r>
              <a:rPr lang="en-US" sz="1600" b="1" dirty="0"/>
              <a:t>The HIPAA privacy regulations provides that covered entities must make a good faith effort to provide the patient with its Notice of Privacy Practices and obtain a written acknowledgement of such receipt from the patient.   The Notice describes:</a:t>
            </a:r>
          </a:p>
          <a:p>
            <a:pPr lvl="1">
              <a:lnSpc>
                <a:spcPct val="80000"/>
              </a:lnSpc>
              <a:buFont typeface="Wingdings" pitchFamily="2" charset="2"/>
              <a:buNone/>
            </a:pPr>
            <a:endParaRPr lang="en-US" sz="1600" b="1" dirty="0"/>
          </a:p>
          <a:p>
            <a:pPr lvl="2">
              <a:lnSpc>
                <a:spcPct val="80000"/>
              </a:lnSpc>
            </a:pPr>
            <a:r>
              <a:rPr lang="en-US" sz="1600" b="1" dirty="0"/>
              <a:t>How medical information about a patient may be used and disclosed.</a:t>
            </a:r>
          </a:p>
          <a:p>
            <a:pPr lvl="2">
              <a:lnSpc>
                <a:spcPct val="80000"/>
              </a:lnSpc>
            </a:pPr>
            <a:r>
              <a:rPr lang="en-US" sz="1600" b="1" dirty="0"/>
              <a:t>How a patient can gain access to this information.</a:t>
            </a:r>
          </a:p>
          <a:p>
            <a:pPr lvl="2">
              <a:lnSpc>
                <a:spcPct val="80000"/>
              </a:lnSpc>
            </a:pPr>
            <a:r>
              <a:rPr lang="en-US" sz="1600" b="1" dirty="0"/>
              <a:t>How a patient should request amendments. </a:t>
            </a:r>
          </a:p>
          <a:p>
            <a:pPr lvl="2">
              <a:lnSpc>
                <a:spcPct val="80000"/>
              </a:lnSpc>
            </a:pPr>
            <a:r>
              <a:rPr lang="en-US" sz="1600" b="1" dirty="0"/>
              <a:t>How a patient should request accountings of disclosures.</a:t>
            </a:r>
          </a:p>
          <a:p>
            <a:pPr lvl="2">
              <a:lnSpc>
                <a:spcPct val="80000"/>
              </a:lnSpc>
            </a:pPr>
            <a:r>
              <a:rPr lang="en-US" sz="1600" b="1" dirty="0"/>
              <a:t>How a patient should request restrictions on or opt-out provisions.</a:t>
            </a:r>
          </a:p>
          <a:p>
            <a:pPr lvl="2">
              <a:lnSpc>
                <a:spcPct val="80000"/>
              </a:lnSpc>
            </a:pPr>
            <a:r>
              <a:rPr lang="en-US" sz="1600" b="1" dirty="0"/>
              <a:t>How a patient should request confidential communications of information</a:t>
            </a:r>
            <a:r>
              <a:rPr lang="en-US" sz="1600" dirty="0"/>
              <a:t>.</a:t>
            </a:r>
          </a:p>
        </p:txBody>
      </p:sp>
      <p:pic>
        <p:nvPicPr>
          <p:cNvPr id="28676" name="Picture 4" descr="MCBD20068_0000[1]"/>
          <p:cNvPicPr>
            <a:picLocks noChangeAspect="1" noChangeArrowheads="1"/>
          </p:cNvPicPr>
          <p:nvPr/>
        </p:nvPicPr>
        <p:blipFill>
          <a:blip r:embed="rId3" cstate="print"/>
          <a:srcRect/>
          <a:stretch>
            <a:fillRect/>
          </a:stretch>
        </p:blipFill>
        <p:spPr bwMode="auto">
          <a:xfrm>
            <a:off x="6858000" y="685800"/>
            <a:ext cx="1752600" cy="993775"/>
          </a:xfrm>
          <a:prstGeom prst="rect">
            <a:avLst/>
          </a:prstGeom>
          <a:noFill/>
        </p:spPr>
      </p:pic>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Research Privacy</a:t>
            </a:r>
            <a:endParaRPr lang="en-US" dirty="0"/>
          </a:p>
        </p:txBody>
      </p:sp>
      <p:sp>
        <p:nvSpPr>
          <p:cNvPr id="3" name="Content Placeholder 2"/>
          <p:cNvSpPr>
            <a:spLocks noGrp="1"/>
          </p:cNvSpPr>
          <p:nvPr>
            <p:ph idx="1"/>
          </p:nvPr>
        </p:nvSpPr>
        <p:spPr>
          <a:xfrm>
            <a:off x="381000" y="2017713"/>
            <a:ext cx="8574088" cy="4114800"/>
          </a:xfrm>
        </p:spPr>
        <p:txBody>
          <a:bodyPr/>
          <a:lstStyle/>
          <a:p>
            <a:pPr marL="0" indent="0">
              <a:buNone/>
            </a:pPr>
            <a:r>
              <a:rPr lang="en-US" sz="2800" dirty="0"/>
              <a:t>Limited Data </a:t>
            </a:r>
            <a:r>
              <a:rPr lang="en-US" sz="2800" dirty="0" smtClean="0"/>
              <a:t>Set </a:t>
            </a:r>
            <a:r>
              <a:rPr lang="en-US" sz="2800" dirty="0"/>
              <a:t>[45 CFR </a:t>
            </a:r>
            <a:r>
              <a:rPr lang="en-US" sz="2800" dirty="0" smtClean="0"/>
              <a:t>164.514(e)]</a:t>
            </a:r>
            <a:endParaRPr lang="en-US" sz="2800" dirty="0"/>
          </a:p>
          <a:p>
            <a:pPr marL="457200" lvl="1" indent="0">
              <a:buNone/>
            </a:pPr>
            <a:endParaRPr lang="en-US" sz="1600" dirty="0"/>
          </a:p>
          <a:p>
            <a:pPr marL="0" lvl="1" indent="0">
              <a:buNone/>
            </a:pPr>
            <a:r>
              <a:rPr lang="en-US" sz="1600" b="1" dirty="0" smtClean="0"/>
              <a:t>CE may use or disclose a limited data set for research purposes:</a:t>
            </a:r>
          </a:p>
          <a:p>
            <a:pPr marL="0" lvl="1" indent="0">
              <a:buNone/>
            </a:pPr>
            <a:endParaRPr lang="en-US" sz="1600" dirty="0"/>
          </a:p>
          <a:p>
            <a:pPr marL="685800" lvl="2"/>
            <a:r>
              <a:rPr lang="en-US" sz="1600" dirty="0" smtClean="0"/>
              <a:t>Data Use Agreement is required</a:t>
            </a:r>
          </a:p>
          <a:p>
            <a:pPr marL="685800" lvl="2"/>
            <a:endParaRPr lang="en-US" sz="1600" dirty="0"/>
          </a:p>
          <a:p>
            <a:pPr marL="685800" lvl="2"/>
            <a:r>
              <a:rPr lang="en-US" sz="1600" dirty="0" smtClean="0"/>
              <a:t>A benefit is that more detailed addresses and full dates can then be used</a:t>
            </a:r>
          </a:p>
          <a:p>
            <a:pPr marL="685800" lvl="2"/>
            <a:endParaRPr lang="en-US" sz="1600" dirty="0"/>
          </a:p>
          <a:p>
            <a:pPr marL="685800" lvl="2"/>
            <a:r>
              <a:rPr lang="en-US" sz="1600" u="sng" dirty="0"/>
              <a:t>Limited </a:t>
            </a:r>
            <a:r>
              <a:rPr lang="en-US" sz="1600" u="sng" dirty="0" smtClean="0"/>
              <a:t>data Set</a:t>
            </a:r>
            <a:r>
              <a:rPr lang="en-US" sz="1600" dirty="0" smtClean="0"/>
              <a:t> </a:t>
            </a:r>
            <a:r>
              <a:rPr lang="en-US" sz="1600" dirty="0"/>
              <a:t>is protected health information that excludes the </a:t>
            </a:r>
            <a:r>
              <a:rPr lang="en-US" sz="1600" dirty="0" smtClean="0"/>
              <a:t>direct </a:t>
            </a:r>
            <a:r>
              <a:rPr lang="en-US" sz="1600" dirty="0"/>
              <a:t>identifiers of the individual or of relatives, employers, or household members of the </a:t>
            </a:r>
            <a:r>
              <a:rPr lang="en-US" sz="1600" dirty="0" smtClean="0"/>
              <a:t>individual list on the subsequent slide:</a:t>
            </a:r>
            <a:endParaRPr lang="en-US" sz="1600" dirty="0"/>
          </a:p>
          <a:p>
            <a:pPr marL="685800" lvl="2"/>
            <a:endParaRPr lang="en-US" sz="1600" dirty="0"/>
          </a:p>
          <a:p>
            <a:endParaRPr lang="en-US" sz="1200" dirty="0"/>
          </a:p>
        </p:txBody>
      </p:sp>
      <p:sp>
        <p:nvSpPr>
          <p:cNvPr id="4" name="Slide Number Placeholder 3"/>
          <p:cNvSpPr>
            <a:spLocks noGrp="1"/>
          </p:cNvSpPr>
          <p:nvPr>
            <p:ph type="sldNum" sz="quarter" idx="12"/>
          </p:nvPr>
        </p:nvSpPr>
        <p:spPr/>
        <p:txBody>
          <a:bodyPr/>
          <a:lstStyle/>
          <a:p>
            <a:fld id="{6C2A9FBB-5ECE-4126-9C33-0448F6742111}" type="slidenum">
              <a:rPr lang="en-US" smtClean="0"/>
              <a:pPr/>
              <a:t>70</a:t>
            </a:fld>
            <a:endParaRPr lang="en-US" dirty="0"/>
          </a:p>
        </p:txBody>
      </p:sp>
    </p:spTree>
    <p:extLst>
      <p:ext uri="{BB962C8B-B14F-4D97-AF65-F5344CB8AC3E}">
        <p14:creationId xmlns:p14="http://schemas.microsoft.com/office/powerpoint/2010/main" val="16845342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Research Privacy</a:t>
            </a:r>
            <a:endParaRPr lang="en-US" dirty="0"/>
          </a:p>
        </p:txBody>
      </p:sp>
      <p:sp>
        <p:nvSpPr>
          <p:cNvPr id="3" name="Content Placeholder 2"/>
          <p:cNvSpPr>
            <a:spLocks noGrp="1"/>
          </p:cNvSpPr>
          <p:nvPr>
            <p:ph idx="1"/>
          </p:nvPr>
        </p:nvSpPr>
        <p:spPr>
          <a:xfrm>
            <a:off x="381000" y="2017712"/>
            <a:ext cx="8574088" cy="4306887"/>
          </a:xfrm>
        </p:spPr>
        <p:txBody>
          <a:bodyPr/>
          <a:lstStyle/>
          <a:p>
            <a:pPr marL="0" indent="0">
              <a:buNone/>
            </a:pPr>
            <a:r>
              <a:rPr lang="en-US" sz="2800" dirty="0"/>
              <a:t>Limited Data </a:t>
            </a:r>
            <a:r>
              <a:rPr lang="en-US" sz="2800" dirty="0" smtClean="0"/>
              <a:t>Set</a:t>
            </a:r>
          </a:p>
          <a:p>
            <a:endParaRPr lang="en-US" sz="1200" u="sng" dirty="0" smtClean="0"/>
          </a:p>
          <a:p>
            <a:pPr marL="628650" lvl="1" indent="-228600">
              <a:buFont typeface="+mj-lt"/>
              <a:buAutoNum type="arabicPeriod"/>
            </a:pPr>
            <a:r>
              <a:rPr lang="en-US" sz="1600" dirty="0" smtClean="0"/>
              <a:t>Names</a:t>
            </a:r>
            <a:r>
              <a:rPr lang="en-US" sz="1600" dirty="0"/>
              <a:t>, postal address information, other than town or city, state, and zip code.</a:t>
            </a:r>
          </a:p>
          <a:p>
            <a:pPr marL="628650" lvl="1" indent="-228600">
              <a:buFont typeface="+mj-lt"/>
              <a:buAutoNum type="arabicPeriod"/>
            </a:pPr>
            <a:r>
              <a:rPr lang="en-US" sz="1600" dirty="0" smtClean="0"/>
              <a:t>All </a:t>
            </a:r>
            <a:r>
              <a:rPr lang="en-US" sz="1600" dirty="0"/>
              <a:t>elements of dates (except year) directly related to the individual.</a:t>
            </a:r>
          </a:p>
          <a:p>
            <a:pPr marL="628650" lvl="1" indent="-228600">
              <a:buFont typeface="+mj-lt"/>
              <a:buAutoNum type="arabicPeriod"/>
            </a:pPr>
            <a:r>
              <a:rPr lang="en-US" sz="1600" dirty="0" smtClean="0"/>
              <a:t>Telephone </a:t>
            </a:r>
            <a:r>
              <a:rPr lang="en-US" sz="1600" dirty="0"/>
              <a:t>numbers, fax numbers, electronic mail (email) </a:t>
            </a:r>
            <a:r>
              <a:rPr lang="en-US" sz="1600" dirty="0" smtClean="0"/>
              <a:t>addresses.</a:t>
            </a:r>
          </a:p>
          <a:p>
            <a:pPr marL="628650" lvl="1" indent="-228600">
              <a:buFont typeface="+mj-lt"/>
              <a:buAutoNum type="arabicPeriod"/>
            </a:pPr>
            <a:r>
              <a:rPr lang="en-US" sz="1600" dirty="0" smtClean="0"/>
              <a:t>Social </a:t>
            </a:r>
            <a:r>
              <a:rPr lang="en-US" sz="1600" dirty="0"/>
              <a:t>Security numbers, medical record numbers.</a:t>
            </a:r>
          </a:p>
          <a:p>
            <a:pPr marL="628650" lvl="1" indent="-228600">
              <a:buFont typeface="+mj-lt"/>
              <a:buAutoNum type="arabicPeriod"/>
            </a:pPr>
            <a:r>
              <a:rPr lang="en-US" sz="1600" dirty="0" smtClean="0"/>
              <a:t>Health </a:t>
            </a:r>
            <a:r>
              <a:rPr lang="en-US" sz="1600" dirty="0"/>
              <a:t>plan beneficiary numbers, account numbers, certificate/license numbers.</a:t>
            </a:r>
          </a:p>
          <a:p>
            <a:pPr marL="628650" lvl="1" indent="-228600">
              <a:buFont typeface="+mj-lt"/>
              <a:buAutoNum type="arabicPeriod"/>
            </a:pPr>
            <a:r>
              <a:rPr lang="en-US" sz="1600" dirty="0" smtClean="0"/>
              <a:t>Vehicle </a:t>
            </a:r>
            <a:r>
              <a:rPr lang="en-US" sz="1600" dirty="0"/>
              <a:t>identifiers and serial numbers, including license plate numbers.</a:t>
            </a:r>
          </a:p>
          <a:p>
            <a:pPr marL="628650" lvl="1" indent="-228600">
              <a:buFont typeface="+mj-lt"/>
              <a:buAutoNum type="arabicPeriod"/>
            </a:pPr>
            <a:r>
              <a:rPr lang="en-US" sz="1600" dirty="0" smtClean="0"/>
              <a:t>Device </a:t>
            </a:r>
            <a:r>
              <a:rPr lang="en-US" sz="1600" dirty="0"/>
              <a:t>identifiers and serial numbers.</a:t>
            </a:r>
          </a:p>
          <a:p>
            <a:pPr marL="628650" lvl="1" indent="-228600">
              <a:buFont typeface="+mj-lt"/>
              <a:buAutoNum type="arabicPeriod"/>
            </a:pPr>
            <a:r>
              <a:rPr lang="en-US" sz="1600" dirty="0" smtClean="0"/>
              <a:t>Web </a:t>
            </a:r>
            <a:r>
              <a:rPr lang="en-US" sz="1600" dirty="0"/>
              <a:t>Universal Resource Locators (URLs).</a:t>
            </a:r>
          </a:p>
          <a:p>
            <a:pPr marL="628650" lvl="1" indent="-228600">
              <a:buFont typeface="+mj-lt"/>
              <a:buAutoNum type="arabicPeriod"/>
            </a:pPr>
            <a:r>
              <a:rPr lang="en-US" sz="1600" dirty="0" smtClean="0"/>
              <a:t>Internet </a:t>
            </a:r>
            <a:r>
              <a:rPr lang="en-US" sz="1600" dirty="0"/>
              <a:t>Protocol (IP) address numbers.</a:t>
            </a:r>
          </a:p>
          <a:p>
            <a:pPr marL="628650" lvl="1" indent="-228600">
              <a:buFont typeface="+mj-lt"/>
              <a:buAutoNum type="arabicPeriod"/>
            </a:pPr>
            <a:r>
              <a:rPr lang="en-US" sz="1600" dirty="0" smtClean="0"/>
              <a:t>Biometrics </a:t>
            </a:r>
            <a:r>
              <a:rPr lang="en-US" sz="1600" dirty="0"/>
              <a:t>identifiers, including finger and voice prints, full-face photographic images, and any comparable images.</a:t>
            </a:r>
          </a:p>
          <a:p>
            <a:pPr marL="628650" lvl="1" indent="-228600">
              <a:buFont typeface="+mj-lt"/>
              <a:buAutoNum type="arabicPeriod"/>
            </a:pPr>
            <a:r>
              <a:rPr lang="en-US" sz="1600" dirty="0" smtClean="0"/>
              <a:t>Any </a:t>
            </a:r>
            <a:r>
              <a:rPr lang="en-US" sz="1600" dirty="0"/>
              <a:t>other unique identifying number, characteristic, or code.</a:t>
            </a:r>
          </a:p>
        </p:txBody>
      </p:sp>
      <p:sp>
        <p:nvSpPr>
          <p:cNvPr id="4" name="Slide Number Placeholder 3"/>
          <p:cNvSpPr>
            <a:spLocks noGrp="1"/>
          </p:cNvSpPr>
          <p:nvPr>
            <p:ph type="sldNum" sz="quarter" idx="12"/>
          </p:nvPr>
        </p:nvSpPr>
        <p:spPr/>
        <p:txBody>
          <a:bodyPr/>
          <a:lstStyle/>
          <a:p>
            <a:fld id="{6C2A9FBB-5ECE-4126-9C33-0448F6742111}" type="slidenum">
              <a:rPr lang="en-US" smtClean="0"/>
              <a:pPr/>
              <a:t>71</a:t>
            </a:fld>
            <a:endParaRPr lang="en-US" dirty="0"/>
          </a:p>
        </p:txBody>
      </p:sp>
    </p:spTree>
    <p:extLst>
      <p:ext uri="{BB962C8B-B14F-4D97-AF65-F5344CB8AC3E}">
        <p14:creationId xmlns:p14="http://schemas.microsoft.com/office/powerpoint/2010/main" val="388823450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Research Privacy</a:t>
            </a:r>
            <a:endParaRPr lang="en-US" dirty="0"/>
          </a:p>
        </p:txBody>
      </p:sp>
      <p:sp>
        <p:nvSpPr>
          <p:cNvPr id="3" name="Content Placeholder 2"/>
          <p:cNvSpPr>
            <a:spLocks noGrp="1"/>
          </p:cNvSpPr>
          <p:nvPr>
            <p:ph idx="1"/>
          </p:nvPr>
        </p:nvSpPr>
        <p:spPr>
          <a:xfrm>
            <a:off x="381000" y="2017713"/>
            <a:ext cx="8574088" cy="4114800"/>
          </a:xfrm>
        </p:spPr>
        <p:txBody>
          <a:bodyPr/>
          <a:lstStyle/>
          <a:p>
            <a:pPr marL="0" indent="0">
              <a:buNone/>
            </a:pPr>
            <a:r>
              <a:rPr lang="en-US" sz="2800" dirty="0" smtClean="0"/>
              <a:t>Accounting of Disclosures</a:t>
            </a:r>
            <a:endParaRPr lang="en-US" sz="2800" dirty="0"/>
          </a:p>
          <a:p>
            <a:endParaRPr lang="en-US" sz="1200" dirty="0" smtClean="0"/>
          </a:p>
          <a:p>
            <a:endParaRPr lang="en-US" sz="1200" dirty="0"/>
          </a:p>
          <a:p>
            <a:r>
              <a:rPr lang="en-US" sz="1800" dirty="0" smtClean="0"/>
              <a:t>Disclosures made other than with a patient’s authorization or Limited Data Set must be tracked.  Such as:</a:t>
            </a:r>
          </a:p>
          <a:p>
            <a:endParaRPr lang="en-US" sz="1600" dirty="0"/>
          </a:p>
          <a:p>
            <a:pPr lvl="2"/>
            <a:r>
              <a:rPr lang="en-US" sz="1800" dirty="0" smtClean="0"/>
              <a:t>Preparatory to Research</a:t>
            </a:r>
          </a:p>
          <a:p>
            <a:endParaRPr lang="en-US" sz="1800" dirty="0"/>
          </a:p>
          <a:p>
            <a:pPr lvl="2"/>
            <a:r>
              <a:rPr lang="en-US" sz="1800" dirty="0" smtClean="0"/>
              <a:t>Pursuant to alteration or waiver</a:t>
            </a:r>
            <a:endParaRPr lang="en-US" sz="1800" dirty="0"/>
          </a:p>
        </p:txBody>
      </p:sp>
      <p:sp>
        <p:nvSpPr>
          <p:cNvPr id="4" name="Slide Number Placeholder 3"/>
          <p:cNvSpPr>
            <a:spLocks noGrp="1"/>
          </p:cNvSpPr>
          <p:nvPr>
            <p:ph type="sldNum" sz="quarter" idx="12"/>
          </p:nvPr>
        </p:nvSpPr>
        <p:spPr/>
        <p:txBody>
          <a:bodyPr/>
          <a:lstStyle/>
          <a:p>
            <a:fld id="{6C2A9FBB-5ECE-4126-9C33-0448F6742111}" type="slidenum">
              <a:rPr lang="en-US" smtClean="0"/>
              <a:pPr/>
              <a:t>72</a:t>
            </a:fld>
            <a:endParaRPr lang="en-US" dirty="0"/>
          </a:p>
        </p:txBody>
      </p:sp>
    </p:spTree>
    <p:extLst>
      <p:ext uri="{BB962C8B-B14F-4D97-AF65-F5344CB8AC3E}">
        <p14:creationId xmlns:p14="http://schemas.microsoft.com/office/powerpoint/2010/main" val="42894232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Research Privacy</a:t>
            </a:r>
            <a:endParaRPr lang="en-US" dirty="0"/>
          </a:p>
        </p:txBody>
      </p:sp>
      <p:sp>
        <p:nvSpPr>
          <p:cNvPr id="3" name="Content Placeholder 2"/>
          <p:cNvSpPr>
            <a:spLocks noGrp="1"/>
          </p:cNvSpPr>
          <p:nvPr>
            <p:ph idx="1"/>
          </p:nvPr>
        </p:nvSpPr>
        <p:spPr>
          <a:xfrm>
            <a:off x="381000" y="2017713"/>
            <a:ext cx="8574088" cy="4114800"/>
          </a:xfrm>
        </p:spPr>
        <p:txBody>
          <a:bodyPr/>
          <a:lstStyle/>
          <a:p>
            <a:pPr marL="0" indent="0">
              <a:buNone/>
            </a:pPr>
            <a:r>
              <a:rPr lang="en-US" sz="2800" dirty="0" smtClean="0"/>
              <a:t>Data Breaches</a:t>
            </a:r>
            <a:endParaRPr lang="en-US" sz="2800" dirty="0"/>
          </a:p>
          <a:p>
            <a:endParaRPr lang="en-US" sz="1200" dirty="0" smtClean="0"/>
          </a:p>
          <a:p>
            <a:endParaRPr lang="en-US" sz="1200" dirty="0" smtClean="0"/>
          </a:p>
          <a:p>
            <a:endParaRPr lang="en-US" sz="1200" dirty="0"/>
          </a:p>
          <a:p>
            <a:pPr marL="0" indent="0" algn="ctr">
              <a:buNone/>
            </a:pPr>
            <a:r>
              <a:rPr lang="en-US" sz="2400" dirty="0" smtClean="0"/>
              <a:t>Data breaches are subject to the</a:t>
            </a:r>
          </a:p>
          <a:p>
            <a:pPr marL="0" indent="0" algn="ctr">
              <a:spcBef>
                <a:spcPts val="0"/>
              </a:spcBef>
              <a:buNone/>
            </a:pPr>
            <a:endParaRPr lang="en-US" sz="1000" dirty="0" smtClean="0"/>
          </a:p>
          <a:p>
            <a:pPr marL="0" indent="0" algn="ctr">
              <a:buNone/>
            </a:pPr>
            <a:r>
              <a:rPr lang="en-US" sz="2400" dirty="0" smtClean="0"/>
              <a:t>Breach Notification rules of HIPAA</a:t>
            </a:r>
            <a:endParaRPr lang="en-US" sz="2400" dirty="0"/>
          </a:p>
        </p:txBody>
      </p:sp>
      <p:sp>
        <p:nvSpPr>
          <p:cNvPr id="4" name="Slide Number Placeholder 3"/>
          <p:cNvSpPr>
            <a:spLocks noGrp="1"/>
          </p:cNvSpPr>
          <p:nvPr>
            <p:ph type="sldNum" sz="quarter" idx="12"/>
          </p:nvPr>
        </p:nvSpPr>
        <p:spPr/>
        <p:txBody>
          <a:bodyPr/>
          <a:lstStyle/>
          <a:p>
            <a:fld id="{6C2A9FBB-5ECE-4126-9C33-0448F6742111}" type="slidenum">
              <a:rPr lang="en-US" smtClean="0"/>
              <a:pPr/>
              <a:t>73</a:t>
            </a:fld>
            <a:endParaRPr lang="en-US" dirty="0"/>
          </a:p>
        </p:txBody>
      </p:sp>
    </p:spTree>
    <p:extLst>
      <p:ext uri="{BB962C8B-B14F-4D97-AF65-F5344CB8AC3E}">
        <p14:creationId xmlns:p14="http://schemas.microsoft.com/office/powerpoint/2010/main" val="311397765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13F0EE48-01F1-4AE8-89FD-F9FF3B6CB00D}" type="slidenum">
              <a:rPr lang="en-US"/>
              <a:pPr/>
              <a:t>74</a:t>
            </a:fld>
            <a:endParaRPr lang="en-US"/>
          </a:p>
        </p:txBody>
      </p:sp>
      <p:sp>
        <p:nvSpPr>
          <p:cNvPr id="23554" name="Rectangle 2"/>
          <p:cNvSpPr>
            <a:spLocks noGrp="1" noChangeArrowheads="1"/>
          </p:cNvSpPr>
          <p:nvPr>
            <p:ph type="title"/>
          </p:nvPr>
        </p:nvSpPr>
        <p:spPr/>
        <p:txBody>
          <a:bodyPr/>
          <a:lstStyle/>
          <a:p>
            <a:r>
              <a:rPr lang="en-US" dirty="0"/>
              <a:t>Human Research Privacy</a:t>
            </a:r>
          </a:p>
        </p:txBody>
      </p:sp>
      <p:sp>
        <p:nvSpPr>
          <p:cNvPr id="23555" name="Rectangle 3"/>
          <p:cNvSpPr>
            <a:spLocks noGrp="1" noChangeArrowheads="1"/>
          </p:cNvSpPr>
          <p:nvPr>
            <p:ph type="body" idx="1"/>
          </p:nvPr>
        </p:nvSpPr>
        <p:spPr>
          <a:xfrm>
            <a:off x="381000" y="2017713"/>
            <a:ext cx="8574088" cy="4114800"/>
          </a:xfrm>
        </p:spPr>
        <p:txBody>
          <a:bodyPr/>
          <a:lstStyle/>
          <a:p>
            <a:pPr algn="ctr">
              <a:buFont typeface="Wingdings" pitchFamily="2" charset="2"/>
              <a:buNone/>
            </a:pPr>
            <a:endParaRPr lang="en-US" dirty="0" smtClean="0"/>
          </a:p>
          <a:p>
            <a:pPr algn="ctr">
              <a:buFont typeface="Wingdings" pitchFamily="2" charset="2"/>
              <a:buNone/>
            </a:pPr>
            <a:endParaRPr lang="en-US" dirty="0"/>
          </a:p>
          <a:p>
            <a:pPr algn="ctr">
              <a:buFont typeface="Wingdings" pitchFamily="2" charset="2"/>
              <a:buNone/>
            </a:pPr>
            <a:endParaRPr lang="en-US" dirty="0" smtClean="0"/>
          </a:p>
          <a:p>
            <a:pPr algn="ctr">
              <a:buFont typeface="Wingdings" pitchFamily="2" charset="2"/>
              <a:buNone/>
            </a:pPr>
            <a:r>
              <a:rPr lang="en-US" sz="5400" dirty="0" smtClean="0"/>
              <a:t>Questions</a:t>
            </a:r>
            <a:r>
              <a:rPr lang="en-US" sz="5400" dirty="0"/>
              <a:t>?</a:t>
            </a:r>
          </a:p>
        </p:txBody>
      </p:sp>
      <p:pic>
        <p:nvPicPr>
          <p:cNvPr id="23556" name="Picture 4" descr="MCj04419020000[1]"/>
          <p:cNvPicPr>
            <a:picLocks noChangeAspect="1" noChangeArrowheads="1"/>
          </p:cNvPicPr>
          <p:nvPr/>
        </p:nvPicPr>
        <p:blipFill>
          <a:blip r:embed="rId2" cstate="print"/>
          <a:srcRect/>
          <a:stretch>
            <a:fillRect/>
          </a:stretch>
        </p:blipFill>
        <p:spPr bwMode="auto">
          <a:xfrm>
            <a:off x="762000" y="2362200"/>
            <a:ext cx="990600" cy="979488"/>
          </a:xfrm>
          <a:prstGeom prst="rect">
            <a:avLst/>
          </a:prstGeom>
          <a:noFill/>
        </p:spPr>
      </p:pic>
    </p:spTree>
    <p:extLst>
      <p:ext uri="{BB962C8B-B14F-4D97-AF65-F5344CB8AC3E}">
        <p14:creationId xmlns:p14="http://schemas.microsoft.com/office/powerpoint/2010/main" val="41465999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HITECH</a:t>
            </a:r>
            <a:endParaRPr lang="en-US" dirty="0"/>
          </a:p>
        </p:txBody>
      </p:sp>
      <p:sp>
        <p:nvSpPr>
          <p:cNvPr id="3" name="Content Placeholder 2"/>
          <p:cNvSpPr>
            <a:spLocks noGrp="1"/>
          </p:cNvSpPr>
          <p:nvPr>
            <p:ph idx="1"/>
          </p:nvPr>
        </p:nvSpPr>
        <p:spPr>
          <a:xfrm>
            <a:off x="381000" y="2017712"/>
            <a:ext cx="8574088" cy="4383087"/>
          </a:xfrm>
        </p:spPr>
        <p:txBody>
          <a:bodyPr/>
          <a:lstStyle/>
          <a:p>
            <a:pPr marL="0" indent="0">
              <a:buNone/>
            </a:pPr>
            <a:r>
              <a:rPr lang="en-US" sz="1800" b="1" dirty="0"/>
              <a:t>Notice of Privacy Practices (continued)</a:t>
            </a:r>
          </a:p>
          <a:p>
            <a:pPr marL="0" indent="0">
              <a:buNone/>
            </a:pPr>
            <a:r>
              <a:rPr lang="en-US" sz="1800" dirty="0" smtClean="0"/>
              <a:t>Final </a:t>
            </a:r>
            <a:r>
              <a:rPr lang="en-US" sz="1800" dirty="0"/>
              <a:t>Rule changes impact the content of the Notice of Privacy Practices, as set out in §164.520. The privacy notice, as of the compliance date, must contain the following additional statements:</a:t>
            </a:r>
          </a:p>
          <a:p>
            <a:endParaRPr lang="en-US" sz="1000" dirty="0"/>
          </a:p>
          <a:p>
            <a:pPr lvl="0"/>
            <a:r>
              <a:rPr lang="en-US" sz="1800" dirty="0" smtClean="0"/>
              <a:t>The </a:t>
            </a:r>
            <a:r>
              <a:rPr lang="en-US" sz="1800" dirty="0"/>
              <a:t>covered entity must obtain an authorization for the use and disclosure of psychotherapy notes, marketing, and the sale of PHI (§164.508(a)(2)–(a)(4); if the covered entity does not maintain psychotherapy notes, it does not need to include the statement;</a:t>
            </a:r>
          </a:p>
          <a:p>
            <a:pPr lvl="0"/>
            <a:r>
              <a:rPr lang="en-US" sz="1800" dirty="0" smtClean="0"/>
              <a:t>Other </a:t>
            </a:r>
            <a:r>
              <a:rPr lang="en-US" sz="1800" dirty="0"/>
              <a:t>uses and disclosures not described in the notice will be made only with the individual’s written authorization</a:t>
            </a:r>
            <a:r>
              <a:rPr lang="en-US" sz="1800" dirty="0" smtClean="0"/>
              <a:t>;</a:t>
            </a:r>
          </a:p>
          <a:p>
            <a:pPr lvl="0"/>
            <a:r>
              <a:rPr lang="en-US" sz="1800" dirty="0" smtClean="0"/>
              <a:t>The </a:t>
            </a:r>
            <a:r>
              <a:rPr lang="en-US" sz="1800" dirty="0"/>
              <a:t>individual may revoke an authorization as provided by §164.508(b)(5);</a:t>
            </a:r>
          </a:p>
          <a:p>
            <a:pPr lvl="0"/>
            <a:r>
              <a:rPr lang="en-US" sz="1800" dirty="0"/>
              <a:t>If a covered entity intends to use PHI for </a:t>
            </a:r>
            <a:r>
              <a:rPr lang="en-US" sz="1800" dirty="0" smtClean="0"/>
              <a:t>fundraising;</a:t>
            </a:r>
            <a:endParaRPr lang="en-US" sz="1800" dirty="0"/>
          </a:p>
          <a:p>
            <a:pPr lvl="0"/>
            <a:r>
              <a:rPr lang="en-US" sz="1800" dirty="0" smtClean="0"/>
              <a:t>The </a:t>
            </a:r>
            <a:r>
              <a:rPr lang="en-US" sz="1800" dirty="0"/>
              <a:t>covered entity intends to contact the individual for fundraising;</a:t>
            </a:r>
          </a:p>
          <a:p>
            <a:endParaRPr lang="en-US" sz="1600" dirty="0"/>
          </a:p>
          <a:p>
            <a:endParaRPr lang="en-US" sz="1600" dirty="0"/>
          </a:p>
          <a:p>
            <a:endParaRPr lang="en-US" sz="1600" dirty="0"/>
          </a:p>
          <a:p>
            <a:endParaRPr lang="en-US" sz="1200" dirty="0"/>
          </a:p>
        </p:txBody>
      </p:sp>
      <p:sp>
        <p:nvSpPr>
          <p:cNvPr id="4" name="Slide Number Placeholder 3"/>
          <p:cNvSpPr>
            <a:spLocks noGrp="1"/>
          </p:cNvSpPr>
          <p:nvPr>
            <p:ph type="sldNum" sz="quarter" idx="12"/>
          </p:nvPr>
        </p:nvSpPr>
        <p:spPr/>
        <p:txBody>
          <a:bodyPr/>
          <a:lstStyle/>
          <a:p>
            <a:fld id="{6C2A9FBB-5ECE-4126-9C33-0448F6742111}" type="slidenum">
              <a:rPr lang="en-US" smtClean="0"/>
              <a:pPr/>
              <a:t>8</a:t>
            </a:fld>
            <a:endParaRPr lang="en-US" dirty="0"/>
          </a:p>
        </p:txBody>
      </p:sp>
    </p:spTree>
    <p:extLst>
      <p:ext uri="{BB962C8B-B14F-4D97-AF65-F5344CB8AC3E}">
        <p14:creationId xmlns:p14="http://schemas.microsoft.com/office/powerpoint/2010/main" val="13313204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HITECH</a:t>
            </a:r>
            <a:endParaRPr lang="en-US" dirty="0"/>
          </a:p>
        </p:txBody>
      </p:sp>
      <p:sp>
        <p:nvSpPr>
          <p:cNvPr id="3" name="Content Placeholder 2"/>
          <p:cNvSpPr>
            <a:spLocks noGrp="1"/>
          </p:cNvSpPr>
          <p:nvPr>
            <p:ph idx="1"/>
          </p:nvPr>
        </p:nvSpPr>
        <p:spPr>
          <a:xfrm>
            <a:off x="381000" y="2017712"/>
            <a:ext cx="8574088" cy="4230687"/>
          </a:xfrm>
        </p:spPr>
        <p:txBody>
          <a:bodyPr/>
          <a:lstStyle/>
          <a:p>
            <a:pPr marL="0" indent="0">
              <a:buNone/>
            </a:pPr>
            <a:r>
              <a:rPr lang="en-US" sz="1800" b="1" dirty="0"/>
              <a:t>Notice of Privacy </a:t>
            </a:r>
            <a:r>
              <a:rPr lang="en-US" sz="1800" b="1" dirty="0" smtClean="0"/>
              <a:t>Practices (continued)</a:t>
            </a:r>
          </a:p>
          <a:p>
            <a:pPr marL="0" indent="0">
              <a:buNone/>
            </a:pPr>
            <a:endParaRPr lang="en-US" sz="1600" dirty="0"/>
          </a:p>
          <a:p>
            <a:pPr lvl="0"/>
            <a:r>
              <a:rPr lang="en-US" sz="1800" dirty="0" smtClean="0"/>
              <a:t>The </a:t>
            </a:r>
            <a:r>
              <a:rPr lang="en-US" sz="1800" dirty="0"/>
              <a:t>individual has the right to opt out of the fundraising contacts;</a:t>
            </a:r>
          </a:p>
          <a:p>
            <a:pPr lvl="0"/>
            <a:r>
              <a:rPr lang="en-US" sz="1800" dirty="0" smtClean="0"/>
              <a:t>The </a:t>
            </a:r>
            <a:r>
              <a:rPr lang="en-US" sz="1800" dirty="0"/>
              <a:t>covered entity will not “sell” PHI without the individual’s authorization</a:t>
            </a:r>
          </a:p>
          <a:p>
            <a:pPr lvl="0"/>
            <a:r>
              <a:rPr lang="en-US" sz="1800" dirty="0" smtClean="0"/>
              <a:t>The </a:t>
            </a:r>
            <a:r>
              <a:rPr lang="en-US" sz="1800" dirty="0"/>
              <a:t>individual may restrict disclosure of PHI to a health plan where the individual has paid out-of-pocket in full for the services (only providers need include this statement);</a:t>
            </a:r>
          </a:p>
          <a:p>
            <a:pPr lvl="0"/>
            <a:r>
              <a:rPr lang="en-US" sz="1800" dirty="0" smtClean="0"/>
              <a:t>The </a:t>
            </a:r>
            <a:r>
              <a:rPr lang="en-US" sz="1800" dirty="0"/>
              <a:t>individual’s right to be notified after a breach of unsecured PHI (a simple statement is sufficient for this requirement);</a:t>
            </a:r>
          </a:p>
          <a:p>
            <a:pPr lvl="0"/>
            <a:r>
              <a:rPr lang="en-US" sz="1800" dirty="0"/>
              <a:t>For health plans (except long-term care issuers), a statement that the health plan is prohibited from using or disclosing PHI that is genetic information of an individual for underwriting purposes.</a:t>
            </a:r>
          </a:p>
        </p:txBody>
      </p:sp>
      <p:sp>
        <p:nvSpPr>
          <p:cNvPr id="4" name="Slide Number Placeholder 3"/>
          <p:cNvSpPr>
            <a:spLocks noGrp="1"/>
          </p:cNvSpPr>
          <p:nvPr>
            <p:ph type="sldNum" sz="quarter" idx="12"/>
          </p:nvPr>
        </p:nvSpPr>
        <p:spPr/>
        <p:txBody>
          <a:bodyPr/>
          <a:lstStyle/>
          <a:p>
            <a:fld id="{6C2A9FBB-5ECE-4126-9C33-0448F6742111}" type="slidenum">
              <a:rPr lang="en-US" smtClean="0"/>
              <a:pPr/>
              <a:t>9</a:t>
            </a:fld>
            <a:endParaRPr lang="en-US" dirty="0"/>
          </a:p>
        </p:txBody>
      </p:sp>
    </p:spTree>
    <p:extLst>
      <p:ext uri="{BB962C8B-B14F-4D97-AF65-F5344CB8AC3E}">
        <p14:creationId xmlns:p14="http://schemas.microsoft.com/office/powerpoint/2010/main" val="1068921640"/>
      </p:ext>
    </p:extLst>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18509</TotalTime>
  <Words>7009</Words>
  <Application>Microsoft Office PowerPoint</Application>
  <PresentationFormat>On-screen Show (4:3)</PresentationFormat>
  <Paragraphs>782</Paragraphs>
  <Slides>74</Slides>
  <Notes>26</Notes>
  <HiddenSlides>0</HiddenSlides>
  <MMClips>0</MMClips>
  <ScaleCrop>false</ScaleCrop>
  <HeadingPairs>
    <vt:vector size="4" baseType="variant">
      <vt:variant>
        <vt:lpstr>Theme</vt:lpstr>
      </vt:variant>
      <vt:variant>
        <vt:i4>1</vt:i4>
      </vt:variant>
      <vt:variant>
        <vt:lpstr>Slide Titles</vt:lpstr>
      </vt:variant>
      <vt:variant>
        <vt:i4>74</vt:i4>
      </vt:variant>
    </vt:vector>
  </HeadingPairs>
  <TitlesOfParts>
    <vt:vector size="75" baseType="lpstr">
      <vt:lpstr>Blends</vt:lpstr>
      <vt:lpstr>HIPAA Privacy and  Security at TGH</vt:lpstr>
      <vt:lpstr>HIPAA Headline News Stories</vt:lpstr>
      <vt:lpstr>HIPAA Headline News Stories</vt:lpstr>
      <vt:lpstr>HIPAA - Background</vt:lpstr>
      <vt:lpstr>HIPAA - Background</vt:lpstr>
      <vt:lpstr>HIPAA - Privacy</vt:lpstr>
      <vt:lpstr>HIPAA- Definitions   (Con’t)</vt:lpstr>
      <vt:lpstr>HITECH</vt:lpstr>
      <vt:lpstr>HITECH</vt:lpstr>
      <vt:lpstr>HITECH</vt:lpstr>
      <vt:lpstr>HIPAA –Definitions        (Con’t)</vt:lpstr>
      <vt:lpstr>HIPAA –Definitions        (Con’t)</vt:lpstr>
      <vt:lpstr>HIPAA –Definitions        (Con’t)</vt:lpstr>
      <vt:lpstr>Key Provisions of TGH’s HIPAA Policies (Con’t)</vt:lpstr>
      <vt:lpstr>Key Provisions of  TGH’s HIPAA Policies (Con’t)</vt:lpstr>
      <vt:lpstr>Key Provisions of  TGH’s HIPAA Policies (Con’t)</vt:lpstr>
      <vt:lpstr>HIPAA – Security</vt:lpstr>
      <vt:lpstr>HIPAA      (Con’t)</vt:lpstr>
      <vt:lpstr>HIPAA Security   (Con’t)</vt:lpstr>
      <vt:lpstr>Key Provisions of  TGH’s HIPAA Policies (Con’t)</vt:lpstr>
      <vt:lpstr>Key Provisions of  TGH’s HIPAA Policies (Con’t)</vt:lpstr>
      <vt:lpstr>Key Provisions of  TGH’s HIPAA Policies (Con’t)</vt:lpstr>
      <vt:lpstr>Key Provisions of  TGH’s HIPAA Policies (Con’t)</vt:lpstr>
      <vt:lpstr>Key Provisions of  TGH’s HIPAA Policies (Con’t)</vt:lpstr>
      <vt:lpstr>Key Provisions of  TGH’s HIPAA Policies (Con’t)</vt:lpstr>
      <vt:lpstr>HIPAA      (Con’t)</vt:lpstr>
      <vt:lpstr>HIPAA IN AN EPIC WORLD</vt:lpstr>
      <vt:lpstr>What will EPIC not do?</vt:lpstr>
      <vt:lpstr>Key Provisions of  TGH’s HIPAA Policies (Con’t)</vt:lpstr>
      <vt:lpstr>HIPAA Case Studies-Privacy</vt:lpstr>
      <vt:lpstr>HIPAA Case Studies-Privacy (Con’t)</vt:lpstr>
      <vt:lpstr>HIPAA Case Studies            (Con’t)</vt:lpstr>
      <vt:lpstr>HIPAA Case Studies-Privacy</vt:lpstr>
      <vt:lpstr>HIPAA Case Studies-Privacy (Con’t)</vt:lpstr>
      <vt:lpstr>HIPAA Case Studies-Privacy (Con’t)</vt:lpstr>
      <vt:lpstr>HIPAA Case Studies-Security</vt:lpstr>
      <vt:lpstr>HIPAA Case Studies-Security (Con’t)</vt:lpstr>
      <vt:lpstr>HIPAA Case Studies-Security</vt:lpstr>
      <vt:lpstr>HIPAA Case Studies-Security                    (Con’t)</vt:lpstr>
      <vt:lpstr>HIPAA</vt:lpstr>
      <vt:lpstr>HITECH</vt:lpstr>
      <vt:lpstr>HITECH</vt:lpstr>
      <vt:lpstr>HITECH</vt:lpstr>
      <vt:lpstr>HITECH</vt:lpstr>
      <vt:lpstr>HITECH</vt:lpstr>
      <vt:lpstr>HITECH</vt:lpstr>
      <vt:lpstr>HITECH</vt:lpstr>
      <vt:lpstr>HITECH</vt:lpstr>
      <vt:lpstr>HITECH</vt:lpstr>
      <vt:lpstr>HITECH</vt:lpstr>
      <vt:lpstr>HITECH</vt:lpstr>
      <vt:lpstr>HITECH</vt:lpstr>
      <vt:lpstr>HITECH</vt:lpstr>
      <vt:lpstr>HITECH</vt:lpstr>
      <vt:lpstr>HITECH</vt:lpstr>
      <vt:lpstr>HITECH</vt:lpstr>
      <vt:lpstr>Human Research Privacy</vt:lpstr>
      <vt:lpstr>Human Research Privacy</vt:lpstr>
      <vt:lpstr>Human Research Privacy</vt:lpstr>
      <vt:lpstr>Human Research Privacy</vt:lpstr>
      <vt:lpstr>Human Research Privacy</vt:lpstr>
      <vt:lpstr>Human Research Privacy</vt:lpstr>
      <vt:lpstr>Human Research Privacy</vt:lpstr>
      <vt:lpstr>Human Research Privacy</vt:lpstr>
      <vt:lpstr>Human Research Privacy</vt:lpstr>
      <vt:lpstr>Human Research Privacy</vt:lpstr>
      <vt:lpstr>Human Research Privacy</vt:lpstr>
      <vt:lpstr>Human Research Privacy</vt:lpstr>
      <vt:lpstr>Human Research Privacy</vt:lpstr>
      <vt:lpstr>Human Research Privacy</vt:lpstr>
      <vt:lpstr>Human Research Privacy</vt:lpstr>
      <vt:lpstr>Human Research Privacy</vt:lpstr>
      <vt:lpstr>Human Research Privacy</vt:lpstr>
      <vt:lpstr>Human Research Privacy</vt:lpstr>
    </vt:vector>
  </TitlesOfParts>
  <Company>tgh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HIPAA at TGH</dc:title>
  <dc:creator>Administrator</dc:creator>
  <cp:lastModifiedBy>Mohr, Jeh</cp:lastModifiedBy>
  <cp:revision>267</cp:revision>
  <cp:lastPrinted>2014-03-17T20:21:17Z</cp:lastPrinted>
  <dcterms:created xsi:type="dcterms:W3CDTF">2009-10-21T12:55:33Z</dcterms:created>
  <dcterms:modified xsi:type="dcterms:W3CDTF">2014-03-20T19:50:54Z</dcterms:modified>
</cp:coreProperties>
</file>