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handoutMasterIdLst>
    <p:handoutMasterId r:id="rId22"/>
  </p:handoutMasterIdLst>
  <p:sldIdLst>
    <p:sldId id="256" r:id="rId2"/>
    <p:sldId id="260" r:id="rId3"/>
    <p:sldId id="274" r:id="rId4"/>
    <p:sldId id="276" r:id="rId5"/>
    <p:sldId id="257" r:id="rId6"/>
    <p:sldId id="266" r:id="rId7"/>
    <p:sldId id="258" r:id="rId8"/>
    <p:sldId id="259" r:id="rId9"/>
    <p:sldId id="270" r:id="rId10"/>
    <p:sldId id="271" r:id="rId11"/>
    <p:sldId id="261" r:id="rId12"/>
    <p:sldId id="263" r:id="rId13"/>
    <p:sldId id="262" r:id="rId14"/>
    <p:sldId id="267" r:id="rId15"/>
    <p:sldId id="268" r:id="rId16"/>
    <p:sldId id="273" r:id="rId17"/>
    <p:sldId id="277" r:id="rId18"/>
    <p:sldId id="269" r:id="rId19"/>
    <p:sldId id="272" r:id="rId20"/>
  </p:sldIdLst>
  <p:sldSz cx="12192000" cy="6858000"/>
  <p:notesSz cx="6858000" cy="9240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81" autoAdjust="0"/>
    <p:restoredTop sz="94660"/>
  </p:normalViewPr>
  <p:slideViewPr>
    <p:cSldViewPr snapToGrid="0">
      <p:cViewPr varScale="1">
        <p:scale>
          <a:sx n="103" d="100"/>
          <a:sy n="103" d="100"/>
        </p:scale>
        <p:origin x="15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364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3647"/>
          </a:xfrm>
          <a:prstGeom prst="rect">
            <a:avLst/>
          </a:prstGeom>
        </p:spPr>
        <p:txBody>
          <a:bodyPr vert="horz" lIns="91440" tIns="45720" rIns="91440" bIns="45720" rtlCol="0"/>
          <a:lstStyle>
            <a:lvl1pPr algn="r">
              <a:defRPr sz="1200"/>
            </a:lvl1pPr>
          </a:lstStyle>
          <a:p>
            <a:fld id="{F5523C6B-069D-4F50-B0F5-FCB4904FC652}" type="datetimeFigureOut">
              <a:rPr lang="en-US" smtClean="0"/>
              <a:t>11/16/2016</a:t>
            </a:fld>
            <a:endParaRPr lang="en-US"/>
          </a:p>
        </p:txBody>
      </p:sp>
      <p:sp>
        <p:nvSpPr>
          <p:cNvPr id="4" name="Footer Placeholder 3"/>
          <p:cNvSpPr>
            <a:spLocks noGrp="1"/>
          </p:cNvSpPr>
          <p:nvPr>
            <p:ph type="ftr" sz="quarter" idx="2"/>
          </p:nvPr>
        </p:nvSpPr>
        <p:spPr>
          <a:xfrm>
            <a:off x="0" y="8777193"/>
            <a:ext cx="2971800" cy="46364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777193"/>
            <a:ext cx="2971800" cy="463646"/>
          </a:xfrm>
          <a:prstGeom prst="rect">
            <a:avLst/>
          </a:prstGeom>
        </p:spPr>
        <p:txBody>
          <a:bodyPr vert="horz" lIns="91440" tIns="45720" rIns="91440" bIns="45720" rtlCol="0" anchor="b"/>
          <a:lstStyle>
            <a:lvl1pPr algn="r">
              <a:defRPr sz="1200"/>
            </a:lvl1pPr>
          </a:lstStyle>
          <a:p>
            <a:fld id="{FF0A251C-254A-466D-BD17-A909BB0FDF05}" type="slidenum">
              <a:rPr lang="en-US" smtClean="0"/>
              <a:t>‹#›</a:t>
            </a:fld>
            <a:endParaRPr lang="en-US"/>
          </a:p>
        </p:txBody>
      </p:sp>
    </p:spTree>
    <p:extLst>
      <p:ext uri="{BB962C8B-B14F-4D97-AF65-F5344CB8AC3E}">
        <p14:creationId xmlns:p14="http://schemas.microsoft.com/office/powerpoint/2010/main" val="1111683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364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3647"/>
          </a:xfrm>
          <a:prstGeom prst="rect">
            <a:avLst/>
          </a:prstGeom>
        </p:spPr>
        <p:txBody>
          <a:bodyPr vert="horz" lIns="91440" tIns="45720" rIns="91440" bIns="45720" rtlCol="0"/>
          <a:lstStyle>
            <a:lvl1pPr algn="r">
              <a:defRPr sz="1200"/>
            </a:lvl1pPr>
          </a:lstStyle>
          <a:p>
            <a:fld id="{D2D9F824-5A24-42EA-ACB9-8F1D76D0EE88}" type="datetimeFigureOut">
              <a:rPr lang="en-US" smtClean="0"/>
              <a:t>11/16/2016</a:t>
            </a:fld>
            <a:endParaRPr lang="en-US"/>
          </a:p>
        </p:txBody>
      </p:sp>
      <p:sp>
        <p:nvSpPr>
          <p:cNvPr id="4" name="Slide Image Placeholder 3"/>
          <p:cNvSpPr>
            <a:spLocks noGrp="1" noRot="1" noChangeAspect="1"/>
          </p:cNvSpPr>
          <p:nvPr>
            <p:ph type="sldImg" idx="2"/>
          </p:nvPr>
        </p:nvSpPr>
        <p:spPr>
          <a:xfrm>
            <a:off x="658813" y="1155700"/>
            <a:ext cx="5540375" cy="31178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47153"/>
            <a:ext cx="5486400" cy="36385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7193"/>
            <a:ext cx="2971800" cy="46364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777193"/>
            <a:ext cx="2971800" cy="463646"/>
          </a:xfrm>
          <a:prstGeom prst="rect">
            <a:avLst/>
          </a:prstGeom>
        </p:spPr>
        <p:txBody>
          <a:bodyPr vert="horz" lIns="91440" tIns="45720" rIns="91440" bIns="45720" rtlCol="0" anchor="b"/>
          <a:lstStyle>
            <a:lvl1pPr algn="r">
              <a:defRPr sz="1200"/>
            </a:lvl1pPr>
          </a:lstStyle>
          <a:p>
            <a:fld id="{5316046E-4D3C-4DFF-868F-ADDC1080D7D8}" type="slidenum">
              <a:rPr lang="en-US" smtClean="0"/>
              <a:t>‹#›</a:t>
            </a:fld>
            <a:endParaRPr lang="en-US"/>
          </a:p>
        </p:txBody>
      </p:sp>
    </p:spTree>
    <p:extLst>
      <p:ext uri="{BB962C8B-B14F-4D97-AF65-F5344CB8AC3E}">
        <p14:creationId xmlns:p14="http://schemas.microsoft.com/office/powerpoint/2010/main" val="20930932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16046E-4D3C-4DFF-868F-ADDC1080D7D8}" type="slidenum">
              <a:rPr lang="en-US" smtClean="0"/>
              <a:t>1</a:t>
            </a:fld>
            <a:endParaRPr lang="en-US"/>
          </a:p>
        </p:txBody>
      </p:sp>
    </p:spTree>
    <p:extLst>
      <p:ext uri="{BB962C8B-B14F-4D97-AF65-F5344CB8AC3E}">
        <p14:creationId xmlns:p14="http://schemas.microsoft.com/office/powerpoint/2010/main" val="2052741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16046E-4D3C-4DFF-868F-ADDC1080D7D8}" type="slidenum">
              <a:rPr lang="en-US" smtClean="0"/>
              <a:t>2</a:t>
            </a:fld>
            <a:endParaRPr lang="en-US"/>
          </a:p>
        </p:txBody>
      </p:sp>
    </p:spTree>
    <p:extLst>
      <p:ext uri="{BB962C8B-B14F-4D97-AF65-F5344CB8AC3E}">
        <p14:creationId xmlns:p14="http://schemas.microsoft.com/office/powerpoint/2010/main" val="36215636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after study closure the sponsor</a:t>
            </a:r>
            <a:r>
              <a:rPr lang="en-US" baseline="0" dirty="0" smtClean="0"/>
              <a:t> identifies a new risk, the site must be notified so subjects can be informed.  I cannot find a source on this; AAHRRP?</a:t>
            </a:r>
            <a:endParaRPr lang="en-US" dirty="0"/>
          </a:p>
        </p:txBody>
      </p:sp>
      <p:sp>
        <p:nvSpPr>
          <p:cNvPr id="4" name="Slide Number Placeholder 3"/>
          <p:cNvSpPr>
            <a:spLocks noGrp="1"/>
          </p:cNvSpPr>
          <p:nvPr>
            <p:ph type="sldNum" sz="quarter" idx="10"/>
          </p:nvPr>
        </p:nvSpPr>
        <p:spPr/>
        <p:txBody>
          <a:bodyPr/>
          <a:lstStyle/>
          <a:p>
            <a:fld id="{5316046E-4D3C-4DFF-868F-ADDC1080D7D8}" type="slidenum">
              <a:rPr lang="en-US" smtClean="0"/>
              <a:t>5</a:t>
            </a:fld>
            <a:endParaRPr lang="en-US"/>
          </a:p>
        </p:txBody>
      </p:sp>
    </p:spTree>
    <p:extLst>
      <p:ext uri="{BB962C8B-B14F-4D97-AF65-F5344CB8AC3E}">
        <p14:creationId xmlns:p14="http://schemas.microsoft.com/office/powerpoint/2010/main" val="5836453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16046E-4D3C-4DFF-868F-ADDC1080D7D8}" type="slidenum">
              <a:rPr lang="en-US" smtClean="0"/>
              <a:t>14</a:t>
            </a:fld>
            <a:endParaRPr lang="en-US"/>
          </a:p>
        </p:txBody>
      </p:sp>
    </p:spTree>
    <p:extLst>
      <p:ext uri="{BB962C8B-B14F-4D97-AF65-F5344CB8AC3E}">
        <p14:creationId xmlns:p14="http://schemas.microsoft.com/office/powerpoint/2010/main" val="15719512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A331A17-1D52-4806-A343-F61E70ACB48F}" type="datetime1">
              <a:rPr lang="en-US" smtClean="0"/>
              <a:t>11/16/2016</a:t>
            </a:fld>
            <a:endParaRPr lang="en-US"/>
          </a:p>
        </p:txBody>
      </p:sp>
      <p:sp>
        <p:nvSpPr>
          <p:cNvPr id="5" name="Footer Placeholder 4"/>
          <p:cNvSpPr>
            <a:spLocks noGrp="1"/>
          </p:cNvSpPr>
          <p:nvPr>
            <p:ph type="ftr" sz="quarter" idx="11"/>
          </p:nvPr>
        </p:nvSpPr>
        <p:spPr/>
        <p:txBody>
          <a:bodyPr/>
          <a:lstStyle/>
          <a:p>
            <a:r>
              <a:rPr lang="en-US" smtClean="0"/>
              <a:t>USF and TGH Research Coordinator's Meeting: November 16 &amp; 17, 2016 || ed</a:t>
            </a:r>
            <a:endParaRPr lang="en-US"/>
          </a:p>
        </p:txBody>
      </p:sp>
      <p:sp>
        <p:nvSpPr>
          <p:cNvPr id="6" name="Slide Number Placeholder 5"/>
          <p:cNvSpPr>
            <a:spLocks noGrp="1"/>
          </p:cNvSpPr>
          <p:nvPr>
            <p:ph type="sldNum" sz="quarter" idx="12"/>
          </p:nvPr>
        </p:nvSpPr>
        <p:spPr/>
        <p:txBody>
          <a:bodyPr/>
          <a:lstStyle/>
          <a:p>
            <a:fld id="{FC717B68-A44D-4830-8C65-D83162FE48A3}" type="slidenum">
              <a:rPr lang="en-US" smtClean="0"/>
              <a:t>‹#›</a:t>
            </a:fld>
            <a:endParaRPr lang="en-US"/>
          </a:p>
        </p:txBody>
      </p:sp>
    </p:spTree>
    <p:extLst>
      <p:ext uri="{BB962C8B-B14F-4D97-AF65-F5344CB8AC3E}">
        <p14:creationId xmlns:p14="http://schemas.microsoft.com/office/powerpoint/2010/main" val="2174149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AC9B16-D904-4863-9DA5-82E831690D94}" type="datetime1">
              <a:rPr lang="en-US" smtClean="0"/>
              <a:t>11/16/2016</a:t>
            </a:fld>
            <a:endParaRPr lang="en-US"/>
          </a:p>
        </p:txBody>
      </p:sp>
      <p:sp>
        <p:nvSpPr>
          <p:cNvPr id="5" name="Footer Placeholder 4"/>
          <p:cNvSpPr>
            <a:spLocks noGrp="1"/>
          </p:cNvSpPr>
          <p:nvPr>
            <p:ph type="ftr" sz="quarter" idx="11"/>
          </p:nvPr>
        </p:nvSpPr>
        <p:spPr/>
        <p:txBody>
          <a:bodyPr/>
          <a:lstStyle/>
          <a:p>
            <a:r>
              <a:rPr lang="en-US" smtClean="0"/>
              <a:t>USF and TGH Research Coordinator's Meeting: November 16 &amp; 17, 2016 || ed</a:t>
            </a:r>
            <a:endParaRPr lang="en-US"/>
          </a:p>
        </p:txBody>
      </p:sp>
      <p:sp>
        <p:nvSpPr>
          <p:cNvPr id="6" name="Slide Number Placeholder 5"/>
          <p:cNvSpPr>
            <a:spLocks noGrp="1"/>
          </p:cNvSpPr>
          <p:nvPr>
            <p:ph type="sldNum" sz="quarter" idx="12"/>
          </p:nvPr>
        </p:nvSpPr>
        <p:spPr/>
        <p:txBody>
          <a:bodyPr/>
          <a:lstStyle/>
          <a:p>
            <a:fld id="{FC717B68-A44D-4830-8C65-D83162FE48A3}" type="slidenum">
              <a:rPr lang="en-US" smtClean="0"/>
              <a:t>‹#›</a:t>
            </a:fld>
            <a:endParaRPr lang="en-US"/>
          </a:p>
        </p:txBody>
      </p:sp>
    </p:spTree>
    <p:extLst>
      <p:ext uri="{BB962C8B-B14F-4D97-AF65-F5344CB8AC3E}">
        <p14:creationId xmlns:p14="http://schemas.microsoft.com/office/powerpoint/2010/main" val="39220842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236621-BACE-4782-8F1C-8D6EE18A251C}" type="datetime1">
              <a:rPr lang="en-US" smtClean="0"/>
              <a:t>11/16/2016</a:t>
            </a:fld>
            <a:endParaRPr lang="en-US"/>
          </a:p>
        </p:txBody>
      </p:sp>
      <p:sp>
        <p:nvSpPr>
          <p:cNvPr id="5" name="Footer Placeholder 4"/>
          <p:cNvSpPr>
            <a:spLocks noGrp="1"/>
          </p:cNvSpPr>
          <p:nvPr>
            <p:ph type="ftr" sz="quarter" idx="11"/>
          </p:nvPr>
        </p:nvSpPr>
        <p:spPr/>
        <p:txBody>
          <a:bodyPr/>
          <a:lstStyle/>
          <a:p>
            <a:r>
              <a:rPr lang="en-US" smtClean="0"/>
              <a:t>USF and TGH Research Coordinator's Meeting: November 16 &amp; 17, 2016 || ed</a:t>
            </a:r>
            <a:endParaRPr lang="en-US"/>
          </a:p>
        </p:txBody>
      </p:sp>
      <p:sp>
        <p:nvSpPr>
          <p:cNvPr id="6" name="Slide Number Placeholder 5"/>
          <p:cNvSpPr>
            <a:spLocks noGrp="1"/>
          </p:cNvSpPr>
          <p:nvPr>
            <p:ph type="sldNum" sz="quarter" idx="12"/>
          </p:nvPr>
        </p:nvSpPr>
        <p:spPr/>
        <p:txBody>
          <a:bodyPr/>
          <a:lstStyle/>
          <a:p>
            <a:fld id="{FC717B68-A44D-4830-8C65-D83162FE48A3}"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2371107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D63DDF1-96CD-41A7-90F0-FE6AD4EF3D3E}" type="datetime1">
              <a:rPr lang="en-US" smtClean="0"/>
              <a:t>11/16/2016</a:t>
            </a:fld>
            <a:endParaRPr lang="en-US"/>
          </a:p>
        </p:txBody>
      </p:sp>
      <p:sp>
        <p:nvSpPr>
          <p:cNvPr id="5" name="Footer Placeholder 4"/>
          <p:cNvSpPr>
            <a:spLocks noGrp="1"/>
          </p:cNvSpPr>
          <p:nvPr>
            <p:ph type="ftr" sz="quarter" idx="11"/>
          </p:nvPr>
        </p:nvSpPr>
        <p:spPr/>
        <p:txBody>
          <a:bodyPr/>
          <a:lstStyle/>
          <a:p>
            <a:r>
              <a:rPr lang="en-US" smtClean="0"/>
              <a:t>USF and TGH Research Coordinator's Meeting: November 16 &amp; 17, 2016 || ed</a:t>
            </a:r>
            <a:endParaRPr lang="en-US"/>
          </a:p>
        </p:txBody>
      </p:sp>
      <p:sp>
        <p:nvSpPr>
          <p:cNvPr id="6" name="Slide Number Placeholder 5"/>
          <p:cNvSpPr>
            <a:spLocks noGrp="1"/>
          </p:cNvSpPr>
          <p:nvPr>
            <p:ph type="sldNum" sz="quarter" idx="12"/>
          </p:nvPr>
        </p:nvSpPr>
        <p:spPr/>
        <p:txBody>
          <a:bodyPr/>
          <a:lstStyle/>
          <a:p>
            <a:fld id="{FC717B68-A44D-4830-8C65-D83162FE48A3}" type="slidenum">
              <a:rPr lang="en-US" smtClean="0"/>
              <a:t>‹#›</a:t>
            </a:fld>
            <a:endParaRPr lang="en-US"/>
          </a:p>
        </p:txBody>
      </p:sp>
    </p:spTree>
    <p:extLst>
      <p:ext uri="{BB962C8B-B14F-4D97-AF65-F5344CB8AC3E}">
        <p14:creationId xmlns:p14="http://schemas.microsoft.com/office/powerpoint/2010/main" val="4585610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D7163E-AD40-4788-86C3-4895815C236A}" type="datetime1">
              <a:rPr lang="en-US" smtClean="0"/>
              <a:t>11/16/2016</a:t>
            </a:fld>
            <a:endParaRPr lang="en-US"/>
          </a:p>
        </p:txBody>
      </p:sp>
      <p:sp>
        <p:nvSpPr>
          <p:cNvPr id="5" name="Footer Placeholder 4"/>
          <p:cNvSpPr>
            <a:spLocks noGrp="1"/>
          </p:cNvSpPr>
          <p:nvPr>
            <p:ph type="ftr" sz="quarter" idx="11"/>
          </p:nvPr>
        </p:nvSpPr>
        <p:spPr/>
        <p:txBody>
          <a:bodyPr/>
          <a:lstStyle/>
          <a:p>
            <a:r>
              <a:rPr lang="en-US" smtClean="0"/>
              <a:t>USF and TGH Research Coordinator's Meeting: November 16 &amp; 17, 2016 || ed</a:t>
            </a:r>
            <a:endParaRPr lang="en-US"/>
          </a:p>
        </p:txBody>
      </p:sp>
      <p:sp>
        <p:nvSpPr>
          <p:cNvPr id="6" name="Slide Number Placeholder 5"/>
          <p:cNvSpPr>
            <a:spLocks noGrp="1"/>
          </p:cNvSpPr>
          <p:nvPr>
            <p:ph type="sldNum" sz="quarter" idx="12"/>
          </p:nvPr>
        </p:nvSpPr>
        <p:spPr/>
        <p:txBody>
          <a:bodyPr/>
          <a:lstStyle/>
          <a:p>
            <a:fld id="{FC717B68-A44D-4830-8C65-D83162FE48A3}"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5849287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7E379B-3CA9-4A5E-94DD-98CFFBF1EA7B}" type="datetime1">
              <a:rPr lang="en-US" smtClean="0"/>
              <a:t>11/16/2016</a:t>
            </a:fld>
            <a:endParaRPr lang="en-US"/>
          </a:p>
        </p:txBody>
      </p:sp>
      <p:sp>
        <p:nvSpPr>
          <p:cNvPr id="5" name="Footer Placeholder 4"/>
          <p:cNvSpPr>
            <a:spLocks noGrp="1"/>
          </p:cNvSpPr>
          <p:nvPr>
            <p:ph type="ftr" sz="quarter" idx="11"/>
          </p:nvPr>
        </p:nvSpPr>
        <p:spPr/>
        <p:txBody>
          <a:bodyPr/>
          <a:lstStyle/>
          <a:p>
            <a:r>
              <a:rPr lang="en-US" smtClean="0"/>
              <a:t>USF and TGH Research Coordinator's Meeting: November 16 &amp; 17, 2016 || ed</a:t>
            </a:r>
            <a:endParaRPr lang="en-US"/>
          </a:p>
        </p:txBody>
      </p:sp>
      <p:sp>
        <p:nvSpPr>
          <p:cNvPr id="6" name="Slide Number Placeholder 5"/>
          <p:cNvSpPr>
            <a:spLocks noGrp="1"/>
          </p:cNvSpPr>
          <p:nvPr>
            <p:ph type="sldNum" sz="quarter" idx="12"/>
          </p:nvPr>
        </p:nvSpPr>
        <p:spPr/>
        <p:txBody>
          <a:bodyPr/>
          <a:lstStyle/>
          <a:p>
            <a:fld id="{FC717B68-A44D-4830-8C65-D83162FE48A3}" type="slidenum">
              <a:rPr lang="en-US" smtClean="0"/>
              <a:t>‹#›</a:t>
            </a:fld>
            <a:endParaRPr lang="en-US"/>
          </a:p>
        </p:txBody>
      </p:sp>
    </p:spTree>
    <p:extLst>
      <p:ext uri="{BB962C8B-B14F-4D97-AF65-F5344CB8AC3E}">
        <p14:creationId xmlns:p14="http://schemas.microsoft.com/office/powerpoint/2010/main" val="14110418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F097569-FA42-451F-ACA3-CAEDE5594C63}" type="datetime1">
              <a:rPr lang="en-US" smtClean="0"/>
              <a:t>11/16/2016</a:t>
            </a:fld>
            <a:endParaRPr lang="en-US"/>
          </a:p>
        </p:txBody>
      </p:sp>
      <p:sp>
        <p:nvSpPr>
          <p:cNvPr id="5" name="Footer Placeholder 4"/>
          <p:cNvSpPr>
            <a:spLocks noGrp="1"/>
          </p:cNvSpPr>
          <p:nvPr>
            <p:ph type="ftr" sz="quarter" idx="11"/>
          </p:nvPr>
        </p:nvSpPr>
        <p:spPr/>
        <p:txBody>
          <a:bodyPr/>
          <a:lstStyle/>
          <a:p>
            <a:r>
              <a:rPr lang="en-US" smtClean="0"/>
              <a:t>USF and TGH Research Coordinator's Meeting: November 16 &amp; 17, 2016 || ed</a:t>
            </a:r>
            <a:endParaRPr lang="en-US"/>
          </a:p>
        </p:txBody>
      </p:sp>
      <p:sp>
        <p:nvSpPr>
          <p:cNvPr id="6" name="Slide Number Placeholder 5"/>
          <p:cNvSpPr>
            <a:spLocks noGrp="1"/>
          </p:cNvSpPr>
          <p:nvPr>
            <p:ph type="sldNum" sz="quarter" idx="12"/>
          </p:nvPr>
        </p:nvSpPr>
        <p:spPr/>
        <p:txBody>
          <a:bodyPr/>
          <a:lstStyle/>
          <a:p>
            <a:fld id="{FC717B68-A44D-4830-8C65-D83162FE48A3}" type="slidenum">
              <a:rPr lang="en-US" smtClean="0"/>
              <a:t>‹#›</a:t>
            </a:fld>
            <a:endParaRPr lang="en-US"/>
          </a:p>
        </p:txBody>
      </p:sp>
    </p:spTree>
    <p:extLst>
      <p:ext uri="{BB962C8B-B14F-4D97-AF65-F5344CB8AC3E}">
        <p14:creationId xmlns:p14="http://schemas.microsoft.com/office/powerpoint/2010/main" val="40848342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640DCED-23ED-45A8-86BA-D378B6A4FB3D}" type="datetime1">
              <a:rPr lang="en-US" smtClean="0"/>
              <a:t>11/16/2016</a:t>
            </a:fld>
            <a:endParaRPr lang="en-US"/>
          </a:p>
        </p:txBody>
      </p:sp>
      <p:sp>
        <p:nvSpPr>
          <p:cNvPr id="5" name="Footer Placeholder 4"/>
          <p:cNvSpPr>
            <a:spLocks noGrp="1"/>
          </p:cNvSpPr>
          <p:nvPr>
            <p:ph type="ftr" sz="quarter" idx="11"/>
          </p:nvPr>
        </p:nvSpPr>
        <p:spPr/>
        <p:txBody>
          <a:bodyPr/>
          <a:lstStyle/>
          <a:p>
            <a:r>
              <a:rPr lang="en-US" smtClean="0"/>
              <a:t>USF and TGH Research Coordinator's Meeting: November 16 &amp; 17, 2016 || ed</a:t>
            </a:r>
            <a:endParaRPr lang="en-US"/>
          </a:p>
        </p:txBody>
      </p:sp>
      <p:sp>
        <p:nvSpPr>
          <p:cNvPr id="6" name="Slide Number Placeholder 5"/>
          <p:cNvSpPr>
            <a:spLocks noGrp="1"/>
          </p:cNvSpPr>
          <p:nvPr>
            <p:ph type="sldNum" sz="quarter" idx="12"/>
          </p:nvPr>
        </p:nvSpPr>
        <p:spPr/>
        <p:txBody>
          <a:bodyPr/>
          <a:lstStyle/>
          <a:p>
            <a:fld id="{FC717B68-A44D-4830-8C65-D83162FE48A3}" type="slidenum">
              <a:rPr lang="en-US" smtClean="0"/>
              <a:t>‹#›</a:t>
            </a:fld>
            <a:endParaRPr lang="en-US"/>
          </a:p>
        </p:txBody>
      </p:sp>
    </p:spTree>
    <p:extLst>
      <p:ext uri="{BB962C8B-B14F-4D97-AF65-F5344CB8AC3E}">
        <p14:creationId xmlns:p14="http://schemas.microsoft.com/office/powerpoint/2010/main" val="2665584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10E9D58-699D-4D06-A037-F234287A9677}" type="datetime1">
              <a:rPr lang="en-US" smtClean="0"/>
              <a:t>11/16/2016</a:t>
            </a:fld>
            <a:endParaRPr lang="en-US"/>
          </a:p>
        </p:txBody>
      </p:sp>
      <p:sp>
        <p:nvSpPr>
          <p:cNvPr id="5" name="Footer Placeholder 4"/>
          <p:cNvSpPr>
            <a:spLocks noGrp="1"/>
          </p:cNvSpPr>
          <p:nvPr>
            <p:ph type="ftr" sz="quarter" idx="11"/>
          </p:nvPr>
        </p:nvSpPr>
        <p:spPr/>
        <p:txBody>
          <a:bodyPr/>
          <a:lstStyle/>
          <a:p>
            <a:r>
              <a:rPr lang="en-US" smtClean="0"/>
              <a:t>USF and TGH Research Coordinator's Meeting: November 16 &amp; 17, 2016 || ed</a:t>
            </a:r>
            <a:endParaRPr lang="en-US"/>
          </a:p>
        </p:txBody>
      </p:sp>
      <p:sp>
        <p:nvSpPr>
          <p:cNvPr id="6" name="Slide Number Placeholder 5"/>
          <p:cNvSpPr>
            <a:spLocks noGrp="1"/>
          </p:cNvSpPr>
          <p:nvPr>
            <p:ph type="sldNum" sz="quarter" idx="12"/>
          </p:nvPr>
        </p:nvSpPr>
        <p:spPr/>
        <p:txBody>
          <a:bodyPr/>
          <a:lstStyle/>
          <a:p>
            <a:fld id="{FC717B68-A44D-4830-8C65-D83162FE48A3}" type="slidenum">
              <a:rPr lang="en-US" smtClean="0"/>
              <a:t>‹#›</a:t>
            </a:fld>
            <a:endParaRPr lang="en-US"/>
          </a:p>
        </p:txBody>
      </p:sp>
    </p:spTree>
    <p:extLst>
      <p:ext uri="{BB962C8B-B14F-4D97-AF65-F5344CB8AC3E}">
        <p14:creationId xmlns:p14="http://schemas.microsoft.com/office/powerpoint/2010/main" val="4189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30F74B-C26B-4A3A-98DB-E5D162973BE5}" type="datetime1">
              <a:rPr lang="en-US" smtClean="0"/>
              <a:t>11/16/2016</a:t>
            </a:fld>
            <a:endParaRPr lang="en-US"/>
          </a:p>
        </p:txBody>
      </p:sp>
      <p:sp>
        <p:nvSpPr>
          <p:cNvPr id="5" name="Footer Placeholder 4"/>
          <p:cNvSpPr>
            <a:spLocks noGrp="1"/>
          </p:cNvSpPr>
          <p:nvPr>
            <p:ph type="ftr" sz="quarter" idx="11"/>
          </p:nvPr>
        </p:nvSpPr>
        <p:spPr/>
        <p:txBody>
          <a:bodyPr/>
          <a:lstStyle/>
          <a:p>
            <a:r>
              <a:rPr lang="en-US" smtClean="0"/>
              <a:t>USF and TGH Research Coordinator's Meeting: November 16 &amp; 17, 2016 || ed</a:t>
            </a:r>
            <a:endParaRPr lang="en-US"/>
          </a:p>
        </p:txBody>
      </p:sp>
      <p:sp>
        <p:nvSpPr>
          <p:cNvPr id="6" name="Slide Number Placeholder 5"/>
          <p:cNvSpPr>
            <a:spLocks noGrp="1"/>
          </p:cNvSpPr>
          <p:nvPr>
            <p:ph type="sldNum" sz="quarter" idx="12"/>
          </p:nvPr>
        </p:nvSpPr>
        <p:spPr/>
        <p:txBody>
          <a:bodyPr/>
          <a:lstStyle/>
          <a:p>
            <a:fld id="{FC717B68-A44D-4830-8C65-D83162FE48A3}" type="slidenum">
              <a:rPr lang="en-US" smtClean="0"/>
              <a:t>‹#›</a:t>
            </a:fld>
            <a:endParaRPr lang="en-US"/>
          </a:p>
        </p:txBody>
      </p:sp>
    </p:spTree>
    <p:extLst>
      <p:ext uri="{BB962C8B-B14F-4D97-AF65-F5344CB8AC3E}">
        <p14:creationId xmlns:p14="http://schemas.microsoft.com/office/powerpoint/2010/main" val="2687577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8B6AEE4-9E0D-439A-811F-BACB46EA57B3}" type="datetime1">
              <a:rPr lang="en-US" smtClean="0"/>
              <a:t>11/16/2016</a:t>
            </a:fld>
            <a:endParaRPr lang="en-US"/>
          </a:p>
        </p:txBody>
      </p:sp>
      <p:sp>
        <p:nvSpPr>
          <p:cNvPr id="6" name="Footer Placeholder 5"/>
          <p:cNvSpPr>
            <a:spLocks noGrp="1"/>
          </p:cNvSpPr>
          <p:nvPr>
            <p:ph type="ftr" sz="quarter" idx="11"/>
          </p:nvPr>
        </p:nvSpPr>
        <p:spPr/>
        <p:txBody>
          <a:bodyPr/>
          <a:lstStyle/>
          <a:p>
            <a:r>
              <a:rPr lang="en-US" smtClean="0"/>
              <a:t>USF and TGH Research Coordinator's Meeting: November 16 &amp; 17, 2016 || ed</a:t>
            </a:r>
            <a:endParaRPr lang="en-US"/>
          </a:p>
        </p:txBody>
      </p:sp>
      <p:sp>
        <p:nvSpPr>
          <p:cNvPr id="7" name="Slide Number Placeholder 6"/>
          <p:cNvSpPr>
            <a:spLocks noGrp="1"/>
          </p:cNvSpPr>
          <p:nvPr>
            <p:ph type="sldNum" sz="quarter" idx="12"/>
          </p:nvPr>
        </p:nvSpPr>
        <p:spPr/>
        <p:txBody>
          <a:bodyPr/>
          <a:lstStyle/>
          <a:p>
            <a:fld id="{FC717B68-A44D-4830-8C65-D83162FE48A3}" type="slidenum">
              <a:rPr lang="en-US" smtClean="0"/>
              <a:t>‹#›</a:t>
            </a:fld>
            <a:endParaRPr lang="en-US"/>
          </a:p>
        </p:txBody>
      </p:sp>
    </p:spTree>
    <p:extLst>
      <p:ext uri="{BB962C8B-B14F-4D97-AF65-F5344CB8AC3E}">
        <p14:creationId xmlns:p14="http://schemas.microsoft.com/office/powerpoint/2010/main" val="462480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98A88C6-630D-4FEB-9153-6F43624DF6DE}" type="datetime1">
              <a:rPr lang="en-US" smtClean="0"/>
              <a:t>11/16/2016</a:t>
            </a:fld>
            <a:endParaRPr lang="en-US"/>
          </a:p>
        </p:txBody>
      </p:sp>
      <p:sp>
        <p:nvSpPr>
          <p:cNvPr id="8" name="Footer Placeholder 7"/>
          <p:cNvSpPr>
            <a:spLocks noGrp="1"/>
          </p:cNvSpPr>
          <p:nvPr>
            <p:ph type="ftr" sz="quarter" idx="11"/>
          </p:nvPr>
        </p:nvSpPr>
        <p:spPr/>
        <p:txBody>
          <a:bodyPr/>
          <a:lstStyle/>
          <a:p>
            <a:r>
              <a:rPr lang="en-US" smtClean="0"/>
              <a:t>USF and TGH Research Coordinator's Meeting: November 16 &amp; 17, 2016 || ed</a:t>
            </a:r>
            <a:endParaRPr lang="en-US"/>
          </a:p>
        </p:txBody>
      </p:sp>
      <p:sp>
        <p:nvSpPr>
          <p:cNvPr id="9" name="Slide Number Placeholder 8"/>
          <p:cNvSpPr>
            <a:spLocks noGrp="1"/>
          </p:cNvSpPr>
          <p:nvPr>
            <p:ph type="sldNum" sz="quarter" idx="12"/>
          </p:nvPr>
        </p:nvSpPr>
        <p:spPr/>
        <p:txBody>
          <a:bodyPr/>
          <a:lstStyle/>
          <a:p>
            <a:fld id="{FC717B68-A44D-4830-8C65-D83162FE48A3}" type="slidenum">
              <a:rPr lang="en-US" smtClean="0"/>
              <a:t>‹#›</a:t>
            </a:fld>
            <a:endParaRPr lang="en-US"/>
          </a:p>
        </p:txBody>
      </p:sp>
    </p:spTree>
    <p:extLst>
      <p:ext uri="{BB962C8B-B14F-4D97-AF65-F5344CB8AC3E}">
        <p14:creationId xmlns:p14="http://schemas.microsoft.com/office/powerpoint/2010/main" val="1042918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2116F80-EF16-4567-945E-9374E28D5C24}" type="datetime1">
              <a:rPr lang="en-US" smtClean="0"/>
              <a:t>11/16/2016</a:t>
            </a:fld>
            <a:endParaRPr lang="en-US"/>
          </a:p>
        </p:txBody>
      </p:sp>
      <p:sp>
        <p:nvSpPr>
          <p:cNvPr id="4" name="Footer Placeholder 3"/>
          <p:cNvSpPr>
            <a:spLocks noGrp="1"/>
          </p:cNvSpPr>
          <p:nvPr>
            <p:ph type="ftr" sz="quarter" idx="11"/>
          </p:nvPr>
        </p:nvSpPr>
        <p:spPr/>
        <p:txBody>
          <a:bodyPr/>
          <a:lstStyle/>
          <a:p>
            <a:r>
              <a:rPr lang="en-US" smtClean="0"/>
              <a:t>USF and TGH Research Coordinator's Meeting: November 16 &amp; 17, 2016 || ed</a:t>
            </a:r>
            <a:endParaRPr lang="en-US"/>
          </a:p>
        </p:txBody>
      </p:sp>
      <p:sp>
        <p:nvSpPr>
          <p:cNvPr id="5" name="Slide Number Placeholder 4"/>
          <p:cNvSpPr>
            <a:spLocks noGrp="1"/>
          </p:cNvSpPr>
          <p:nvPr>
            <p:ph type="sldNum" sz="quarter" idx="12"/>
          </p:nvPr>
        </p:nvSpPr>
        <p:spPr/>
        <p:txBody>
          <a:bodyPr/>
          <a:lstStyle/>
          <a:p>
            <a:fld id="{FC717B68-A44D-4830-8C65-D83162FE48A3}" type="slidenum">
              <a:rPr lang="en-US" smtClean="0"/>
              <a:t>‹#›</a:t>
            </a:fld>
            <a:endParaRPr lang="en-US"/>
          </a:p>
        </p:txBody>
      </p:sp>
    </p:spTree>
    <p:extLst>
      <p:ext uri="{BB962C8B-B14F-4D97-AF65-F5344CB8AC3E}">
        <p14:creationId xmlns:p14="http://schemas.microsoft.com/office/powerpoint/2010/main" val="26826798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C063A6-1A82-44F5-BFBC-89804856C7E1}" type="datetime1">
              <a:rPr lang="en-US" smtClean="0"/>
              <a:t>11/16/2016</a:t>
            </a:fld>
            <a:endParaRPr lang="en-US"/>
          </a:p>
        </p:txBody>
      </p:sp>
      <p:sp>
        <p:nvSpPr>
          <p:cNvPr id="3" name="Footer Placeholder 2"/>
          <p:cNvSpPr>
            <a:spLocks noGrp="1"/>
          </p:cNvSpPr>
          <p:nvPr>
            <p:ph type="ftr" sz="quarter" idx="11"/>
          </p:nvPr>
        </p:nvSpPr>
        <p:spPr/>
        <p:txBody>
          <a:bodyPr/>
          <a:lstStyle/>
          <a:p>
            <a:r>
              <a:rPr lang="en-US" smtClean="0"/>
              <a:t>USF and TGH Research Coordinator's Meeting: November 16 &amp; 17, 2016 || ed</a:t>
            </a:r>
            <a:endParaRPr lang="en-US"/>
          </a:p>
        </p:txBody>
      </p:sp>
      <p:sp>
        <p:nvSpPr>
          <p:cNvPr id="4" name="Slide Number Placeholder 3"/>
          <p:cNvSpPr>
            <a:spLocks noGrp="1"/>
          </p:cNvSpPr>
          <p:nvPr>
            <p:ph type="sldNum" sz="quarter" idx="12"/>
          </p:nvPr>
        </p:nvSpPr>
        <p:spPr/>
        <p:txBody>
          <a:bodyPr/>
          <a:lstStyle/>
          <a:p>
            <a:fld id="{FC717B68-A44D-4830-8C65-D83162FE48A3}" type="slidenum">
              <a:rPr lang="en-US" smtClean="0"/>
              <a:t>‹#›</a:t>
            </a:fld>
            <a:endParaRPr lang="en-US"/>
          </a:p>
        </p:txBody>
      </p:sp>
    </p:spTree>
    <p:extLst>
      <p:ext uri="{BB962C8B-B14F-4D97-AF65-F5344CB8AC3E}">
        <p14:creationId xmlns:p14="http://schemas.microsoft.com/office/powerpoint/2010/main" val="30211803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C45B26-E2AC-4CAE-840E-34FB1B968762}" type="datetime1">
              <a:rPr lang="en-US" smtClean="0"/>
              <a:t>11/16/2016</a:t>
            </a:fld>
            <a:endParaRPr lang="en-US"/>
          </a:p>
        </p:txBody>
      </p:sp>
      <p:sp>
        <p:nvSpPr>
          <p:cNvPr id="6" name="Footer Placeholder 5"/>
          <p:cNvSpPr>
            <a:spLocks noGrp="1"/>
          </p:cNvSpPr>
          <p:nvPr>
            <p:ph type="ftr" sz="quarter" idx="11"/>
          </p:nvPr>
        </p:nvSpPr>
        <p:spPr/>
        <p:txBody>
          <a:bodyPr/>
          <a:lstStyle/>
          <a:p>
            <a:r>
              <a:rPr lang="en-US" smtClean="0"/>
              <a:t>USF and TGH Research Coordinator's Meeting: November 16 &amp; 17, 2016 || ed</a:t>
            </a:r>
            <a:endParaRPr lang="en-US"/>
          </a:p>
        </p:txBody>
      </p:sp>
      <p:sp>
        <p:nvSpPr>
          <p:cNvPr id="7" name="Slide Number Placeholder 6"/>
          <p:cNvSpPr>
            <a:spLocks noGrp="1"/>
          </p:cNvSpPr>
          <p:nvPr>
            <p:ph type="sldNum" sz="quarter" idx="12"/>
          </p:nvPr>
        </p:nvSpPr>
        <p:spPr/>
        <p:txBody>
          <a:bodyPr/>
          <a:lstStyle/>
          <a:p>
            <a:fld id="{FC717B68-A44D-4830-8C65-D83162FE48A3}" type="slidenum">
              <a:rPr lang="en-US" smtClean="0"/>
              <a:t>‹#›</a:t>
            </a:fld>
            <a:endParaRPr lang="en-US"/>
          </a:p>
        </p:txBody>
      </p:sp>
    </p:spTree>
    <p:extLst>
      <p:ext uri="{BB962C8B-B14F-4D97-AF65-F5344CB8AC3E}">
        <p14:creationId xmlns:p14="http://schemas.microsoft.com/office/powerpoint/2010/main" val="2895384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729202-4673-4C08-8716-114673B87D95}" type="datetime1">
              <a:rPr lang="en-US" smtClean="0"/>
              <a:t>11/16/2016</a:t>
            </a:fld>
            <a:endParaRPr lang="en-US"/>
          </a:p>
        </p:txBody>
      </p:sp>
      <p:sp>
        <p:nvSpPr>
          <p:cNvPr id="6" name="Footer Placeholder 5"/>
          <p:cNvSpPr>
            <a:spLocks noGrp="1"/>
          </p:cNvSpPr>
          <p:nvPr>
            <p:ph type="ftr" sz="quarter" idx="11"/>
          </p:nvPr>
        </p:nvSpPr>
        <p:spPr/>
        <p:txBody>
          <a:bodyPr/>
          <a:lstStyle/>
          <a:p>
            <a:r>
              <a:rPr lang="en-US" smtClean="0"/>
              <a:t>USF and TGH Research Coordinator's Meeting: November 16 &amp; 17, 2016 || ed</a:t>
            </a:r>
            <a:endParaRPr lang="en-US"/>
          </a:p>
        </p:txBody>
      </p:sp>
      <p:sp>
        <p:nvSpPr>
          <p:cNvPr id="7" name="Slide Number Placeholder 6"/>
          <p:cNvSpPr>
            <a:spLocks noGrp="1"/>
          </p:cNvSpPr>
          <p:nvPr>
            <p:ph type="sldNum" sz="quarter" idx="12"/>
          </p:nvPr>
        </p:nvSpPr>
        <p:spPr/>
        <p:txBody>
          <a:bodyPr/>
          <a:lstStyle/>
          <a:p>
            <a:fld id="{FC717B68-A44D-4830-8C65-D83162FE48A3}" type="slidenum">
              <a:rPr lang="en-US" smtClean="0"/>
              <a:t>‹#›</a:t>
            </a:fld>
            <a:endParaRPr lang="en-US"/>
          </a:p>
        </p:txBody>
      </p:sp>
    </p:spTree>
    <p:extLst>
      <p:ext uri="{BB962C8B-B14F-4D97-AF65-F5344CB8AC3E}">
        <p14:creationId xmlns:p14="http://schemas.microsoft.com/office/powerpoint/2010/main" val="1457422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5247839-7813-40E3-9DC3-98A4A479912E}" type="datetime1">
              <a:rPr lang="en-US" smtClean="0"/>
              <a:t>11/16/2016</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smtClean="0"/>
              <a:t>USF and TGH Research Coordinator's Meeting: November 16 &amp; 17, 2016 || ed</a:t>
            </a:r>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FC717B68-A44D-4830-8C65-D83162FE48A3}" type="slidenum">
              <a:rPr lang="en-US" smtClean="0"/>
              <a:t>‹#›</a:t>
            </a:fld>
            <a:endParaRPr lang="en-US"/>
          </a:p>
        </p:txBody>
      </p:sp>
    </p:spTree>
    <p:extLst>
      <p:ext uri="{BB962C8B-B14F-4D97-AF65-F5344CB8AC3E}">
        <p14:creationId xmlns:p14="http://schemas.microsoft.com/office/powerpoint/2010/main" val="7813742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sldNum="0"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hyperlink" Target="http://www.hhs.gov/ohrp/regulations-and-policy/regulations/45-cfr-46/index.html#46.116(b)(5)"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ecfr.gov/cgi-bin/text-idx?SID=afd7a85f06174b1115c804874be0bec8&amp;mc=true&amp;tpl=/ecfrbrowse/Title21/21cfr812_main_02.tpl" TargetMode="External"/><Relationship Id="rId2" Type="http://schemas.openxmlformats.org/officeDocument/2006/relationships/hyperlink" Target="http://www.ecfr.gov/cgi-bin/text-idx?SID=afd7a85f06174b1115c804874be0bec8&amp;mc=true&amp;tpl=/ecfrbrowse/Title21/21cfr312_main_02.tpl" TargetMode="External"/><Relationship Id="rId1" Type="http://schemas.openxmlformats.org/officeDocument/2006/relationships/slideLayout" Target="../slideLayouts/slideLayout2.xml"/><Relationship Id="rId4" Type="http://schemas.openxmlformats.org/officeDocument/2006/relationships/hyperlink" Target="http://www.ecfr.gov/cgi-bin/text-idx?SID=afd7a85f06174b1115c804874be0bec8&amp;mc=true&amp;tpl=/ecfrbrowse/Title45/45cfr46_main_02.tpl"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www.fda.gov/downloads/RegulatoryInformation/Guidances/UCM341008.pdf" TargetMode="External"/><Relationship Id="rId2" Type="http://schemas.openxmlformats.org/officeDocument/2006/relationships/hyperlink" Target="http://www.fda.gov/downloads/Training/ClinicalInvestigatorTrainingCourse/UCM378565.pdf"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arc.research.usf.edu/Prod/Rooms/DisplayPages/LayoutInitial?Container=com.webridge.entity.Entity%5bOID%5bACDE0E76FC6AE945B08E9C38DF21F154%5d%5d" TargetMode="External"/><Relationship Id="rId2" Type="http://schemas.openxmlformats.org/officeDocument/2006/relationships/hyperlink" Target="https://arc.research.usf.edu/Prod/Rooms/DisplayPages/LayoutInitial?Container=com.webridge.entity.Entity%5bOID%5b1EA9545BED4F0C4BB0310F439ACAF2D4%5d%5d"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hyperlink" Target="http://www.ecfr.gov/cgi-bin/text-idx?SID=8a97d78026a099b7a71f6bca0f6a7fc3&amp;mc=true&amp;node=se21.1.54_16&amp;rgn=div8"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arc.research.usf.edu/Prod/Doc/0/CRMF8NPII9TKR7DEL6FQ22GNC8/USF%20HRPP%20Policy%20and%20Procedure%20Manual.pdf"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Study Closure</a:t>
            </a:r>
            <a:endParaRPr lang="en-US" dirty="0"/>
          </a:p>
        </p:txBody>
      </p:sp>
      <p:sp>
        <p:nvSpPr>
          <p:cNvPr id="3" name="Subtitle 2"/>
          <p:cNvSpPr>
            <a:spLocks noGrp="1"/>
          </p:cNvSpPr>
          <p:nvPr>
            <p:ph type="subTitle" idx="1"/>
          </p:nvPr>
        </p:nvSpPr>
        <p:spPr/>
        <p:txBody>
          <a:bodyPr/>
          <a:lstStyle/>
          <a:p>
            <a:r>
              <a:rPr lang="en-US" dirty="0" smtClean="0"/>
              <a:t>What Happens Next?</a:t>
            </a:r>
            <a:endParaRPr lang="en-US" dirty="0"/>
          </a:p>
        </p:txBody>
      </p:sp>
      <p:sp>
        <p:nvSpPr>
          <p:cNvPr id="4" name="Footer Placeholder 3"/>
          <p:cNvSpPr>
            <a:spLocks noGrp="1"/>
          </p:cNvSpPr>
          <p:nvPr>
            <p:ph type="ftr" sz="quarter" idx="11"/>
          </p:nvPr>
        </p:nvSpPr>
        <p:spPr>
          <a:xfrm>
            <a:off x="677333" y="6041362"/>
            <a:ext cx="6741775" cy="365125"/>
          </a:xfrm>
        </p:spPr>
        <p:txBody>
          <a:bodyPr/>
          <a:lstStyle/>
          <a:p>
            <a:r>
              <a:rPr lang="en-US" dirty="0" smtClean="0"/>
              <a:t>USF and TGH Research Coordinator's Meeting: November 16 &amp; 17, 2016 || Emily Dayton, TGH Clinical Research Coordinator</a:t>
            </a:r>
            <a:endParaRPr lang="en-US" dirty="0"/>
          </a:p>
        </p:txBody>
      </p:sp>
    </p:spTree>
    <p:extLst>
      <p:ext uri="{BB962C8B-B14F-4D97-AF65-F5344CB8AC3E}">
        <p14:creationId xmlns:p14="http://schemas.microsoft.com/office/powerpoint/2010/main" val="37698198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89302" y="341257"/>
            <a:ext cx="8596668" cy="1320800"/>
          </a:xfrm>
        </p:spPr>
        <p:txBody>
          <a:bodyPr>
            <a:normAutofit/>
          </a:bodyPr>
          <a:lstStyle/>
          <a:p>
            <a:pPr algn="ctr"/>
            <a:r>
              <a:rPr lang="en-US" sz="4000" b="1" dirty="0" smtClean="0"/>
              <a:t>Scenarios: What do I do?</a:t>
            </a:r>
            <a:endParaRPr lang="en-US" sz="4000" b="1" dirty="0"/>
          </a:p>
        </p:txBody>
      </p:sp>
      <p:pic>
        <p:nvPicPr>
          <p:cNvPr id="8" name="Picture Placeholder 7"/>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18136" b="45324"/>
          <a:stretch/>
        </p:blipFill>
        <p:spPr>
          <a:xfrm rot="21358658">
            <a:off x="547505" y="1270000"/>
            <a:ext cx="3507749" cy="226660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Footer Placeholder 3"/>
          <p:cNvSpPr>
            <a:spLocks noGrp="1"/>
          </p:cNvSpPr>
          <p:nvPr>
            <p:ph type="ftr" sz="quarter" idx="11"/>
          </p:nvPr>
        </p:nvSpPr>
        <p:spPr>
          <a:xfrm>
            <a:off x="472328" y="6492875"/>
            <a:ext cx="6297612" cy="365125"/>
          </a:xfrm>
        </p:spPr>
        <p:txBody>
          <a:bodyPr/>
          <a:lstStyle/>
          <a:p>
            <a:r>
              <a:rPr lang="en-US" dirty="0" smtClean="0"/>
              <a:t>Photo permission and credit: Emily Dayton, 10 Nov. 2016</a:t>
            </a:r>
            <a:endParaRPr lang="en-US" dirty="0"/>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t="17959" b="43129"/>
          <a:stretch/>
        </p:blipFill>
        <p:spPr>
          <a:xfrm>
            <a:off x="1844431" y="3495149"/>
            <a:ext cx="4572000" cy="266855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Picture 8"/>
          <p:cNvPicPr>
            <a:picLocks noChangeAspect="1"/>
          </p:cNvPicPr>
          <p:nvPr/>
        </p:nvPicPr>
        <p:blipFill rotWithShape="1">
          <a:blip r:embed="rId4"/>
          <a:srcRect l="29883" r="4774"/>
          <a:stretch/>
        </p:blipFill>
        <p:spPr>
          <a:xfrm rot="298412">
            <a:off x="5707079" y="1454303"/>
            <a:ext cx="4382086" cy="30011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1062272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965" r="-1636"/>
          <a:stretch/>
        </p:blipFill>
        <p:spPr>
          <a:xfrm>
            <a:off x="8317691" y="1436913"/>
            <a:ext cx="4250643" cy="276526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2" name="Title 1"/>
          <p:cNvSpPr>
            <a:spLocks noGrp="1"/>
          </p:cNvSpPr>
          <p:nvPr>
            <p:ph type="title"/>
          </p:nvPr>
        </p:nvSpPr>
        <p:spPr/>
        <p:txBody>
          <a:bodyPr>
            <a:normAutofit fontScale="90000"/>
          </a:bodyPr>
          <a:lstStyle/>
          <a:p>
            <a:r>
              <a:rPr lang="en-US" dirty="0" smtClean="0"/>
              <a:t>The study has been closed for 2 years and the PI is no longer at my site, what do I do?</a:t>
            </a:r>
            <a:endParaRPr lang="en-US" dirty="0"/>
          </a:p>
        </p:txBody>
      </p:sp>
      <p:sp>
        <p:nvSpPr>
          <p:cNvPr id="3" name="Content Placeholder 2"/>
          <p:cNvSpPr>
            <a:spLocks noGrp="1"/>
          </p:cNvSpPr>
          <p:nvPr>
            <p:ph idx="1"/>
          </p:nvPr>
        </p:nvSpPr>
        <p:spPr>
          <a:xfrm>
            <a:off x="677334" y="2160589"/>
            <a:ext cx="7738878" cy="3880773"/>
          </a:xfrm>
        </p:spPr>
        <p:txBody>
          <a:bodyPr/>
          <a:lstStyle/>
          <a:p>
            <a:r>
              <a:rPr lang="en-US" dirty="0" smtClean="0"/>
              <a:t>Read your Clinical Trials Agreement</a:t>
            </a:r>
          </a:p>
          <a:p>
            <a:r>
              <a:rPr lang="en-US" dirty="0" smtClean="0"/>
              <a:t>Read your institutional policies</a:t>
            </a:r>
          </a:p>
          <a:p>
            <a:r>
              <a:rPr lang="en-US" dirty="0" smtClean="0"/>
              <a:t>Reference HHS regulations (</a:t>
            </a:r>
            <a:r>
              <a:rPr lang="en-US" dirty="0">
                <a:solidFill>
                  <a:srgbClr val="0070C0"/>
                </a:solidFill>
                <a:hlinkClick r:id="rId3"/>
              </a:rPr>
              <a:t>45 CFR 46.115(b</a:t>
            </a:r>
            <a:r>
              <a:rPr lang="en-US" dirty="0" smtClean="0">
                <a:solidFill>
                  <a:srgbClr val="0070C0"/>
                </a:solidFill>
                <a:hlinkClick r:id="rId3"/>
              </a:rPr>
              <a:t>).</a:t>
            </a:r>
            <a:r>
              <a:rPr lang="en-US" dirty="0" smtClean="0"/>
              <a:t>)</a:t>
            </a:r>
          </a:p>
          <a:p>
            <a:pPr lvl="1"/>
            <a:r>
              <a:rPr lang="en-US" dirty="0" smtClean="0"/>
              <a:t>See next slide</a:t>
            </a:r>
          </a:p>
          <a:p>
            <a:r>
              <a:rPr lang="en-US" dirty="0" smtClean="0"/>
              <a:t>Take home note: The records can be transferred to another investigator at the site or the someone at the site can assume responsibility of maintaining the records.  The PI or site is responsible for notifying the sponsor who at the site is responsible for maintaining the records. </a:t>
            </a:r>
          </a:p>
          <a:p>
            <a:pPr marL="0" indent="0">
              <a:buNone/>
            </a:pPr>
            <a:endParaRPr lang="en-US" dirty="0" smtClean="0"/>
          </a:p>
          <a:p>
            <a:endParaRPr lang="en-US" dirty="0"/>
          </a:p>
        </p:txBody>
      </p:sp>
      <p:sp>
        <p:nvSpPr>
          <p:cNvPr id="5" name="TextBox 4"/>
          <p:cNvSpPr txBox="1"/>
          <p:nvPr/>
        </p:nvSpPr>
        <p:spPr>
          <a:xfrm>
            <a:off x="9094237" y="6627168"/>
            <a:ext cx="3097763" cy="230832"/>
          </a:xfrm>
          <a:prstGeom prst="rect">
            <a:avLst/>
          </a:prstGeom>
          <a:noFill/>
        </p:spPr>
        <p:txBody>
          <a:bodyPr wrap="square" rtlCol="0">
            <a:spAutoFit/>
          </a:bodyPr>
          <a:lstStyle/>
          <a:p>
            <a:r>
              <a:rPr lang="en-US" sz="900" dirty="0" smtClean="0"/>
              <a:t>Photo permission and credit: Emily Dayton 10 Nov. 2016</a:t>
            </a:r>
            <a:endParaRPr lang="en-US" sz="900" dirty="0"/>
          </a:p>
        </p:txBody>
      </p:sp>
    </p:spTree>
    <p:extLst>
      <p:ext uri="{BB962C8B-B14F-4D97-AF65-F5344CB8AC3E}">
        <p14:creationId xmlns:p14="http://schemas.microsoft.com/office/powerpoint/2010/main" val="4940705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1"/>
            <a:r>
              <a:rPr lang="en-US" sz="2400" dirty="0"/>
              <a:t>If investigators who have been designated to retain records on behalf of the institution leave that institution, the investigators and the institution should identify the successor responsible for maintaining those institutional records, either at the original institution or wherever the records are relocated, for the period of time required under HHS regulations at 45 CFR 46.115(b).</a:t>
            </a:r>
            <a:r>
              <a:rPr lang="en-US" i="1" dirty="0"/>
              <a:t/>
            </a:r>
            <a:br>
              <a:rPr lang="en-US" i="1" dirty="0"/>
            </a:br>
            <a:r>
              <a:rPr lang="en-US" i="1" dirty="0" smtClean="0"/>
              <a:t/>
            </a:r>
            <a:br>
              <a:rPr lang="en-US" i="1" dirty="0" smtClean="0"/>
            </a:br>
            <a:endParaRPr lang="en-US" dirty="0"/>
          </a:p>
        </p:txBody>
      </p:sp>
      <p:sp>
        <p:nvSpPr>
          <p:cNvPr id="3" name="Text Placeholder 2"/>
          <p:cNvSpPr>
            <a:spLocks noGrp="1"/>
          </p:cNvSpPr>
          <p:nvPr>
            <p:ph type="body" sz="quarter" idx="13"/>
          </p:nvPr>
        </p:nvSpPr>
        <p:spPr/>
        <p:txBody>
          <a:bodyPr/>
          <a:lstStyle/>
          <a:p>
            <a:r>
              <a:rPr lang="en-US" dirty="0" smtClean="0"/>
              <a:t>Office for Human Research Protections</a:t>
            </a:r>
            <a:endParaRPr lang="en-US" dirty="0"/>
          </a:p>
        </p:txBody>
      </p:sp>
      <p:sp>
        <p:nvSpPr>
          <p:cNvPr id="4" name="Text Placeholder 3"/>
          <p:cNvSpPr>
            <a:spLocks noGrp="1"/>
          </p:cNvSpPr>
          <p:nvPr>
            <p:ph type="body" idx="1"/>
          </p:nvPr>
        </p:nvSpPr>
        <p:spPr>
          <a:xfrm>
            <a:off x="931334" y="5083838"/>
            <a:ext cx="8596668" cy="1570962"/>
          </a:xfrm>
        </p:spPr>
        <p:txBody>
          <a:bodyPr/>
          <a:lstStyle/>
          <a:p>
            <a:pPr lvl="0" defTabSz="914400" eaLnBrk="0" fontAlgn="base" hangingPunct="0">
              <a:spcBef>
                <a:spcPct val="0"/>
              </a:spcBef>
              <a:spcAft>
                <a:spcPct val="0"/>
              </a:spcAft>
              <a:buClrTx/>
              <a:buSzTx/>
            </a:pPr>
            <a:endParaRPr lang="en-US" altLang="en-US" sz="1000"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lvl="0" defTabSz="914400" eaLnBrk="0" fontAlgn="base" hangingPunct="0">
              <a:spcBef>
                <a:spcPct val="0"/>
              </a:spcBef>
              <a:spcAft>
                <a:spcPct val="0"/>
              </a:spcAft>
              <a:buClrTx/>
              <a:buSzTx/>
            </a:pPr>
            <a:endParaRPr lang="en-US" altLang="en-US" sz="10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lvl="0" defTabSz="914400" eaLnBrk="0" fontAlgn="base" hangingPunct="0">
              <a:spcBef>
                <a:spcPct val="0"/>
              </a:spcBef>
              <a:spcAft>
                <a:spcPct val="0"/>
              </a:spcAft>
              <a:buClrTx/>
              <a:buSzTx/>
            </a:pPr>
            <a:endParaRPr lang="en-US" altLang="en-US" sz="1000"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lvl="0" defTabSz="914400" eaLnBrk="0" fontAlgn="base" hangingPunct="0">
              <a:spcBef>
                <a:spcPct val="0"/>
              </a:spcBef>
              <a:spcAft>
                <a:spcPct val="0"/>
              </a:spcAft>
              <a:buClrTx/>
              <a:buSzTx/>
            </a:pPr>
            <a:endParaRPr lang="en-US" altLang="en-US" sz="10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lvl="0" defTabSz="914400" eaLnBrk="0" fontAlgn="base" hangingPunct="0">
              <a:spcBef>
                <a:spcPct val="0"/>
              </a:spcBef>
              <a:spcAft>
                <a:spcPct val="0"/>
              </a:spcAft>
              <a:buClrTx/>
              <a:buSzTx/>
            </a:pPr>
            <a:r>
              <a:rPr lang="en-US" altLang="en-US" sz="1000"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Office </a:t>
            </a:r>
            <a:r>
              <a:rPr lang="en-US" altLang="en-US" sz="1000" dirty="0">
                <a:solidFill>
                  <a:schemeClr val="tx1"/>
                </a:solidFill>
                <a:latin typeface="Calibri" panose="020F0502020204030204" pitchFamily="34" charset="0"/>
                <a:ea typeface="Calibri" panose="020F0502020204030204" pitchFamily="34" charset="0"/>
                <a:cs typeface="Times New Roman" panose="02020603050405020304" pitchFamily="18" charset="0"/>
              </a:rPr>
              <a:t>for Human Research Protections. (</a:t>
            </a:r>
            <a:r>
              <a:rPr lang="en-US" altLang="en-US" sz="10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n.d.</a:t>
            </a:r>
            <a:r>
              <a:rPr lang="en-US" altLang="en-US" sz="10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US" altLang="en-US" sz="1000" i="1" dirty="0">
                <a:solidFill>
                  <a:schemeClr val="tx1"/>
                </a:solidFill>
                <a:latin typeface="Calibri" panose="020F0502020204030204" pitchFamily="34" charset="0"/>
                <a:ea typeface="Calibri" panose="020F0502020204030204" pitchFamily="34" charset="0"/>
                <a:cs typeface="Times New Roman" panose="02020603050405020304" pitchFamily="18" charset="0"/>
              </a:rPr>
              <a:t>Investigator Responsibilities FAQ</a:t>
            </a:r>
            <a:r>
              <a:rPr lang="en-US" altLang="en-US" sz="10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US" altLang="en-US" sz="1000"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Retrieved </a:t>
            </a:r>
            <a:r>
              <a:rPr lang="en-US" altLang="en-US" sz="1000" dirty="0">
                <a:solidFill>
                  <a:schemeClr val="tx1"/>
                </a:solidFill>
                <a:latin typeface="Calibri" panose="020F0502020204030204" pitchFamily="34" charset="0"/>
                <a:ea typeface="Calibri" panose="020F0502020204030204" pitchFamily="34" charset="0"/>
                <a:cs typeface="Times New Roman" panose="02020603050405020304" pitchFamily="18" charset="0"/>
              </a:rPr>
              <a:t>from U.S. Department of Health &amp; Human Services: </a:t>
            </a:r>
          </a:p>
          <a:p>
            <a:pPr lvl="0" defTabSz="914400" eaLnBrk="0" fontAlgn="base" hangingPunct="0">
              <a:spcBef>
                <a:spcPct val="0"/>
              </a:spcBef>
              <a:spcAft>
                <a:spcPct val="0"/>
              </a:spcAft>
              <a:buClrTx/>
              <a:buSzTx/>
            </a:pPr>
            <a:r>
              <a:rPr lang="en-US" altLang="en-US" sz="1000" dirty="0">
                <a:solidFill>
                  <a:schemeClr val="tx1"/>
                </a:solidFill>
                <a:latin typeface="Calibri" panose="020F0502020204030204" pitchFamily="34" charset="0"/>
                <a:ea typeface="Calibri" panose="020F0502020204030204" pitchFamily="34" charset="0"/>
                <a:cs typeface="Times New Roman" panose="02020603050405020304" pitchFamily="18" charset="0"/>
              </a:rPr>
              <a:t>              http://www.hhs.gov/ohrp/regulations-and-policy/guidance/faq/investigator-responsibilities/#</a:t>
            </a:r>
            <a:endParaRPr lang="en-US" altLang="en-US" sz="700" dirty="0">
              <a:solidFill>
                <a:schemeClr val="tx1"/>
              </a:solidFill>
            </a:endParaRPr>
          </a:p>
          <a:p>
            <a:endParaRPr lang="en-US" dirty="0"/>
          </a:p>
        </p:txBody>
      </p:sp>
    </p:spTree>
    <p:extLst>
      <p:ext uri="{BB962C8B-B14F-4D97-AF65-F5344CB8AC3E}">
        <p14:creationId xmlns:p14="http://schemas.microsoft.com/office/powerpoint/2010/main" val="42549715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Trials Agreement</a:t>
            </a:r>
            <a:endParaRPr lang="en-US" dirty="0"/>
          </a:p>
        </p:txBody>
      </p:sp>
      <p:sp>
        <p:nvSpPr>
          <p:cNvPr id="3" name="Content Placeholder 2"/>
          <p:cNvSpPr>
            <a:spLocks noGrp="1"/>
          </p:cNvSpPr>
          <p:nvPr>
            <p:ph idx="1"/>
          </p:nvPr>
        </p:nvSpPr>
        <p:spPr>
          <a:xfrm>
            <a:off x="677334" y="1930401"/>
            <a:ext cx="8596668" cy="4110962"/>
          </a:xfrm>
        </p:spPr>
        <p:txBody>
          <a:bodyPr>
            <a:noAutofit/>
          </a:bodyPr>
          <a:lstStyle/>
          <a:p>
            <a:r>
              <a:rPr lang="en-US" sz="2000" dirty="0"/>
              <a:t>Often the CTA details the expectation for record maintenance and retention</a:t>
            </a:r>
          </a:p>
          <a:p>
            <a:pPr lvl="1"/>
            <a:r>
              <a:rPr lang="en-US" sz="1800" dirty="0"/>
              <a:t>Examples could include:</a:t>
            </a:r>
          </a:p>
          <a:p>
            <a:pPr lvl="2"/>
            <a:r>
              <a:rPr lang="en-US" sz="1600" b="1" i="1" dirty="0"/>
              <a:t>At least 2 years after the last approval of marketing application </a:t>
            </a:r>
            <a:r>
              <a:rPr lang="en-US" sz="1600" dirty="0"/>
              <a:t>for the device/compound in the United States, European Union, Japan, and India. </a:t>
            </a:r>
          </a:p>
          <a:p>
            <a:pPr lvl="3"/>
            <a:r>
              <a:rPr lang="en-US" sz="1400" dirty="0"/>
              <a:t>This could be a really long time!</a:t>
            </a:r>
          </a:p>
          <a:p>
            <a:pPr lvl="2"/>
            <a:r>
              <a:rPr lang="en-US" sz="1600" dirty="0" smtClean="0"/>
              <a:t>2 years following notification from sponsor that it has formally discontinued clinical development</a:t>
            </a:r>
          </a:p>
          <a:p>
            <a:pPr lvl="2"/>
            <a:r>
              <a:rPr lang="en-US" sz="1600" dirty="0" smtClean="0"/>
              <a:t>Institution will notify sponsor prior to destruction of any trial-related records and, if requested by sponsor, shall transfer such records to sponsor at sponsor’s expense.</a:t>
            </a:r>
            <a:endParaRPr lang="en-US" sz="1600" dirty="0"/>
          </a:p>
        </p:txBody>
      </p:sp>
    </p:spTree>
    <p:extLst>
      <p:ext uri="{BB962C8B-B14F-4D97-AF65-F5344CB8AC3E}">
        <p14:creationId xmlns:p14="http://schemas.microsoft.com/office/powerpoint/2010/main" val="24943908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We started the study start-up process but never opened the trial at our site; what are my next steps?</a:t>
            </a:r>
            <a:endParaRPr lang="en-US" dirty="0"/>
          </a:p>
        </p:txBody>
      </p:sp>
      <p:sp>
        <p:nvSpPr>
          <p:cNvPr id="3" name="Content Placeholder 2"/>
          <p:cNvSpPr>
            <a:spLocks noGrp="1"/>
          </p:cNvSpPr>
          <p:nvPr>
            <p:ph idx="1"/>
          </p:nvPr>
        </p:nvSpPr>
        <p:spPr/>
        <p:txBody>
          <a:bodyPr/>
          <a:lstStyle/>
          <a:p>
            <a:r>
              <a:rPr lang="en-US" dirty="0" smtClean="0"/>
              <a:t>If the start-up ceased prior to IRB approval, follow your institutional policies on record retention.</a:t>
            </a:r>
          </a:p>
          <a:p>
            <a:r>
              <a:rPr lang="en-US" dirty="0" smtClean="0"/>
              <a:t>If you received IRB approval and did not open the trial at your site you must close the study with the IRB.</a:t>
            </a:r>
          </a:p>
          <a:p>
            <a:pPr lvl="1"/>
            <a:r>
              <a:rPr lang="en-US" dirty="0" smtClean="0"/>
              <a:t>IRB documents must be retained for a minimum of 3 years according to federal regulations and guidelines; follow your institutional or IRB policy </a:t>
            </a:r>
            <a:r>
              <a:rPr lang="en-US" smtClean="0"/>
              <a:t>if required retention </a:t>
            </a:r>
            <a:r>
              <a:rPr lang="en-US" dirty="0" smtClean="0"/>
              <a:t>is longer.</a:t>
            </a:r>
          </a:p>
          <a:p>
            <a:r>
              <a:rPr lang="en-US" dirty="0" smtClean="0"/>
              <a:t>If requested by the sponsor, you can transfer documents to them at their expense.</a:t>
            </a:r>
          </a:p>
          <a:p>
            <a:pPr lvl="1"/>
            <a:r>
              <a:rPr lang="en-US" dirty="0" smtClean="0"/>
              <a:t>This is usually outlined in the CTA if one was signed.</a:t>
            </a:r>
            <a:endParaRPr lang="en-US" dirty="0"/>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6054520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a:xfrm>
            <a:off x="677334" y="1930400"/>
            <a:ext cx="8596668" cy="4110963"/>
          </a:xfrm>
        </p:spPr>
        <p:txBody>
          <a:bodyPr>
            <a:normAutofit/>
          </a:bodyPr>
          <a:lstStyle/>
          <a:p>
            <a:r>
              <a:rPr lang="en-US" dirty="0"/>
              <a:t>Electronic Code of Federal Regulations </a:t>
            </a:r>
          </a:p>
          <a:p>
            <a:pPr lvl="1"/>
            <a:r>
              <a:rPr lang="en-US" dirty="0"/>
              <a:t> Title 21 Part 312: Investigational New Drug Application</a:t>
            </a:r>
          </a:p>
          <a:p>
            <a:pPr lvl="2"/>
            <a:r>
              <a:rPr lang="en-US" dirty="0">
                <a:hlinkClick r:id="rId2"/>
              </a:rPr>
              <a:t>http://www.ecfr.gov/cgi-bin/text-idx?SID=afd7a85f06174b1115c804874be0bec8&amp;mc=true&amp;tpl=/</a:t>
            </a:r>
            <a:r>
              <a:rPr lang="en-US" dirty="0" smtClean="0">
                <a:hlinkClick r:id="rId2"/>
              </a:rPr>
              <a:t>ecfrbrowse/Title21/21cfr312_main_02.tpl</a:t>
            </a:r>
            <a:endParaRPr lang="en-US" dirty="0" smtClean="0"/>
          </a:p>
          <a:p>
            <a:pPr lvl="1"/>
            <a:r>
              <a:rPr lang="en-US" dirty="0" smtClean="0"/>
              <a:t>Title 21 Part 812: Investigational Device Exemptions</a:t>
            </a:r>
          </a:p>
          <a:p>
            <a:pPr lvl="2"/>
            <a:r>
              <a:rPr lang="en-US" dirty="0">
                <a:hlinkClick r:id="rId3"/>
              </a:rPr>
              <a:t>http://www.ecfr.gov/cgi-bin/text-idx?SID=afd7a85f06174b1115c804874be0bec8&amp;mc=true&amp;tpl=/</a:t>
            </a:r>
            <a:r>
              <a:rPr lang="en-US" dirty="0" smtClean="0">
                <a:hlinkClick r:id="rId3"/>
              </a:rPr>
              <a:t>ecfrbrowse/Title21/21cfr812_main_02.tpl</a:t>
            </a:r>
            <a:endParaRPr lang="en-US" dirty="0"/>
          </a:p>
          <a:p>
            <a:pPr lvl="1"/>
            <a:r>
              <a:rPr lang="en-US" dirty="0"/>
              <a:t>Title 45 Part 46: Protection of Human Subjects</a:t>
            </a:r>
          </a:p>
          <a:p>
            <a:pPr lvl="2"/>
            <a:r>
              <a:rPr lang="en-US" dirty="0">
                <a:hlinkClick r:id="rId4"/>
              </a:rPr>
              <a:t>http://www.ecfr.gov/cgi-bin/text-idx?SID=afd7a85f06174b1115c804874be0bec8&amp;mc=true&amp;tpl=/</a:t>
            </a:r>
            <a:r>
              <a:rPr lang="en-US" dirty="0" smtClean="0">
                <a:hlinkClick r:id="rId4"/>
              </a:rPr>
              <a:t>ecfrbrowse/Title45/45cfr46_main_02.tpl</a:t>
            </a:r>
            <a:endParaRPr lang="en-US" sz="1600" dirty="0" smtClean="0"/>
          </a:p>
          <a:p>
            <a:pPr lvl="2"/>
            <a:endParaRPr lang="en-US" dirty="0" smtClean="0"/>
          </a:p>
          <a:p>
            <a:pPr lvl="1"/>
            <a:endParaRPr lang="en-US" dirty="0" smtClean="0"/>
          </a:p>
          <a:p>
            <a:pPr lvl="1"/>
            <a:endParaRPr lang="en-US" dirty="0" smtClean="0"/>
          </a:p>
          <a:p>
            <a:endParaRPr lang="en-US" dirty="0" smtClean="0"/>
          </a:p>
          <a:p>
            <a:endParaRPr lang="en-US" dirty="0"/>
          </a:p>
        </p:txBody>
      </p:sp>
    </p:spTree>
    <p:extLst>
      <p:ext uri="{BB962C8B-B14F-4D97-AF65-F5344CB8AC3E}">
        <p14:creationId xmlns:p14="http://schemas.microsoft.com/office/powerpoint/2010/main" val="30163265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Resources</a:t>
            </a:r>
            <a:endParaRPr lang="en-US" dirty="0"/>
          </a:p>
        </p:txBody>
      </p:sp>
      <p:sp>
        <p:nvSpPr>
          <p:cNvPr id="3" name="Content Placeholder 2"/>
          <p:cNvSpPr>
            <a:spLocks noGrp="1"/>
          </p:cNvSpPr>
          <p:nvPr>
            <p:ph idx="1"/>
          </p:nvPr>
        </p:nvSpPr>
        <p:spPr/>
        <p:txBody>
          <a:bodyPr/>
          <a:lstStyle/>
          <a:p>
            <a:r>
              <a:rPr lang="en-US" dirty="0"/>
              <a:t>FDA’s 2013 Clinical Investigator Training Course</a:t>
            </a:r>
          </a:p>
          <a:p>
            <a:pPr lvl="1"/>
            <a:r>
              <a:rPr lang="en-US" dirty="0"/>
              <a:t>This is a </a:t>
            </a:r>
            <a:r>
              <a:rPr lang="en-US" dirty="0" smtClean="0"/>
              <a:t>PowerPoint </a:t>
            </a:r>
            <a:r>
              <a:rPr lang="en-US" dirty="0"/>
              <a:t>with a lot of useful information regarding the Investigator and Sponsor roles and responsibilities as well as information regarding inspections/audits conducted by a regulatory authority</a:t>
            </a:r>
          </a:p>
          <a:p>
            <a:pPr lvl="1"/>
            <a:r>
              <a:rPr lang="en-US" dirty="0">
                <a:hlinkClick r:id="rId2"/>
              </a:rPr>
              <a:t>http://www.fda.gov/downloads/Training/ClinicalInvestigatorTrainingCourse/UCM378565.pdf</a:t>
            </a:r>
            <a:endParaRPr lang="en-US" dirty="0"/>
          </a:p>
          <a:p>
            <a:r>
              <a:rPr lang="en-US" dirty="0" smtClean="0"/>
              <a:t>Guidance for Clinical Investigators, Industry, and FDA Staff: Financial Disclosure by Clinical Investigators</a:t>
            </a:r>
            <a:endParaRPr lang="en-US" dirty="0" smtClean="0"/>
          </a:p>
          <a:p>
            <a:pPr lvl="1"/>
            <a:r>
              <a:rPr lang="en-US" dirty="0">
                <a:hlinkClick r:id="rId3"/>
              </a:rPr>
              <a:t>http://</a:t>
            </a:r>
            <a:r>
              <a:rPr lang="en-US" dirty="0" smtClean="0">
                <a:hlinkClick r:id="rId3"/>
              </a:rPr>
              <a:t>www.fda.gov/downloads/RegulatoryInformation/Guidances/UCM341008.pdf</a:t>
            </a:r>
            <a:r>
              <a:rPr lang="en-US" sz="1400" dirty="0" smtClean="0"/>
              <a:t>	</a:t>
            </a:r>
            <a:endParaRPr lang="en-US" sz="1400" dirty="0"/>
          </a:p>
          <a:p>
            <a:pPr marL="0" indent="0">
              <a:buNone/>
            </a:pPr>
            <a:endParaRPr lang="en-US" dirty="0"/>
          </a:p>
        </p:txBody>
      </p:sp>
      <p:sp>
        <p:nvSpPr>
          <p:cNvPr id="4" name="Footer Placeholder 3"/>
          <p:cNvSpPr>
            <a:spLocks noGrp="1"/>
          </p:cNvSpPr>
          <p:nvPr>
            <p:ph type="ftr" sz="quarter" idx="11"/>
          </p:nvPr>
        </p:nvSpPr>
        <p:spPr/>
        <p:txBody>
          <a:bodyPr/>
          <a:lstStyle/>
          <a:p>
            <a:r>
              <a:rPr lang="en-US" smtClean="0"/>
              <a:t>USF and TGH Research Coordinator's Meeting: November 16 &amp; 17, 2016 || ed</a:t>
            </a:r>
            <a:endParaRPr lang="en-US"/>
          </a:p>
        </p:txBody>
      </p:sp>
    </p:spTree>
    <p:extLst>
      <p:ext uri="{BB962C8B-B14F-4D97-AF65-F5344CB8AC3E}">
        <p14:creationId xmlns:p14="http://schemas.microsoft.com/office/powerpoint/2010/main" val="24338644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 continued</a:t>
            </a:r>
            <a:endParaRPr lang="en-US" dirty="0"/>
          </a:p>
        </p:txBody>
      </p:sp>
      <p:sp>
        <p:nvSpPr>
          <p:cNvPr id="3" name="Content Placeholder 2"/>
          <p:cNvSpPr>
            <a:spLocks noGrp="1"/>
          </p:cNvSpPr>
          <p:nvPr>
            <p:ph idx="1"/>
          </p:nvPr>
        </p:nvSpPr>
        <p:spPr/>
        <p:txBody>
          <a:bodyPr/>
          <a:lstStyle/>
          <a:p>
            <a:r>
              <a:rPr lang="en-US" sz="1600" dirty="0"/>
              <a:t>USF HRPP Policy and Procedure Manual &amp; Regulation and Guidance</a:t>
            </a:r>
          </a:p>
          <a:p>
            <a:pPr lvl="1"/>
            <a:r>
              <a:rPr lang="en-US" sz="1400" dirty="0">
                <a:hlinkClick r:id="rId2"/>
              </a:rPr>
              <a:t>https://arc.research.usf.edu/Prod/Rooms/DisplayPages/LayoutInitial?Container=com.webridge.entity.Entity%5BOID%5B1EA9545BED4F0C4BB0310F439ACAF2D4%5D%5D</a:t>
            </a:r>
            <a:endParaRPr lang="en-US" sz="1400" dirty="0"/>
          </a:p>
          <a:p>
            <a:pPr lvl="1"/>
            <a:r>
              <a:rPr lang="en-US" sz="1400" dirty="0">
                <a:hlinkClick r:id="rId3"/>
              </a:rPr>
              <a:t>https://arc.research.usf.edu/Prod/Rooms/DisplayPages/LayoutInitial?Container=com.webridge.entity.Entity%5BOID%5BACDE0E76FC6AE945B08E9C38DF21F154%5D%5D</a:t>
            </a:r>
            <a:endParaRPr lang="en-US" sz="1400" dirty="0"/>
          </a:p>
          <a:p>
            <a:endParaRPr lang="en-US" dirty="0"/>
          </a:p>
        </p:txBody>
      </p:sp>
      <p:sp>
        <p:nvSpPr>
          <p:cNvPr id="4" name="Footer Placeholder 3"/>
          <p:cNvSpPr>
            <a:spLocks noGrp="1"/>
          </p:cNvSpPr>
          <p:nvPr>
            <p:ph type="ftr" sz="quarter" idx="11"/>
          </p:nvPr>
        </p:nvSpPr>
        <p:spPr/>
        <p:txBody>
          <a:bodyPr/>
          <a:lstStyle/>
          <a:p>
            <a:r>
              <a:rPr lang="en-US" smtClean="0"/>
              <a:t>USF and TGH Research Coordinator's Meeting: November 16 &amp; 17, 2016 || ed</a:t>
            </a:r>
            <a:endParaRPr lang="en-US"/>
          </a:p>
        </p:txBody>
      </p:sp>
    </p:spTree>
    <p:extLst>
      <p:ext uri="{BB962C8B-B14F-4D97-AF65-F5344CB8AC3E}">
        <p14:creationId xmlns:p14="http://schemas.microsoft.com/office/powerpoint/2010/main" val="31381548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677334" y="1449659"/>
            <a:ext cx="9026503" cy="4591703"/>
          </a:xfrm>
        </p:spPr>
        <p:txBody>
          <a:bodyPr/>
          <a:lstStyle/>
          <a:p>
            <a:pPr marL="0" indent="0">
              <a:buNone/>
            </a:pPr>
            <a:r>
              <a:rPr lang="en-US" sz="1200" dirty="0">
                <a:solidFill>
                  <a:schemeClr val="tx1"/>
                </a:solidFill>
              </a:rPr>
              <a:t>FDA: U.S. Food &amp; Drug Administration. (1996, April). ICH E6: Good Clinical </a:t>
            </a:r>
            <a:r>
              <a:rPr lang="en-US" sz="1200" dirty="0" smtClean="0">
                <a:solidFill>
                  <a:schemeClr val="tx1"/>
                </a:solidFill>
              </a:rPr>
              <a:t>Practice</a:t>
            </a:r>
            <a:r>
              <a:rPr lang="en-US" sz="1200" dirty="0">
                <a:solidFill>
                  <a:schemeClr val="tx1"/>
                </a:solidFill>
              </a:rPr>
              <a:t>: Consolidated Guidance. Retrieved from </a:t>
            </a:r>
            <a:r>
              <a:rPr lang="en-US" sz="1200" dirty="0" smtClean="0">
                <a:solidFill>
                  <a:schemeClr val="tx1"/>
                </a:solidFill>
              </a:rPr>
              <a:t>   	Science </a:t>
            </a:r>
            <a:r>
              <a:rPr lang="en-US" sz="1200" dirty="0">
                <a:solidFill>
                  <a:schemeClr val="tx1"/>
                </a:solidFill>
              </a:rPr>
              <a:t>&amp; Research: </a:t>
            </a:r>
            <a:r>
              <a:rPr lang="en-US" sz="1200" dirty="0" smtClean="0">
                <a:solidFill>
                  <a:schemeClr val="tx1"/>
                </a:solidFill>
              </a:rPr>
              <a:t>ICH Guidance Documents: 	http</a:t>
            </a:r>
            <a:r>
              <a:rPr lang="en-US" sz="1200" dirty="0">
                <a:solidFill>
                  <a:schemeClr val="tx1"/>
                </a:solidFill>
              </a:rPr>
              <a:t>://</a:t>
            </a:r>
            <a:r>
              <a:rPr lang="en-US" sz="1200" dirty="0" smtClean="0">
                <a:solidFill>
                  <a:schemeClr val="tx1"/>
                </a:solidFill>
              </a:rPr>
              <a:t>www.fda.gov/downloads/Drugs/GuidanceComplianceRegulatoryInformation/Guidances/ucm073122.pdf</a:t>
            </a:r>
            <a:endParaRPr lang="en-US" sz="1200" dirty="0">
              <a:solidFill>
                <a:schemeClr val="tx1"/>
              </a:solidFill>
            </a:endParaRPr>
          </a:p>
          <a:p>
            <a:pPr lvl="0" defTabSz="914400" eaLnBrk="0" fontAlgn="base" hangingPunct="0">
              <a:spcBef>
                <a:spcPct val="0"/>
              </a:spcBef>
              <a:spcAft>
                <a:spcPct val="0"/>
              </a:spcAft>
              <a:buClrTx/>
              <a:buSzTx/>
            </a:pPr>
            <a:endParaRPr lang="en-US" altLang="en-US" sz="1200" dirty="0">
              <a:solidFill>
                <a:schemeClr val="tx1"/>
              </a:solidFill>
              <a:ea typeface="Calibri" panose="020F0502020204030204" pitchFamily="34" charset="0"/>
              <a:cs typeface="Times New Roman" panose="02020603050405020304" pitchFamily="18" charset="0"/>
            </a:endParaRPr>
          </a:p>
          <a:p>
            <a:pPr marL="0" lvl="0" indent="0" defTabSz="914400" eaLnBrk="0" fontAlgn="base" hangingPunct="0">
              <a:spcBef>
                <a:spcPct val="0"/>
              </a:spcBef>
              <a:spcAft>
                <a:spcPct val="0"/>
              </a:spcAft>
              <a:buClrTx/>
              <a:buSzTx/>
              <a:buNone/>
            </a:pPr>
            <a:r>
              <a:rPr lang="en-US" altLang="en-US" sz="1200" dirty="0">
                <a:solidFill>
                  <a:schemeClr val="tx1"/>
                </a:solidFill>
                <a:ea typeface="Calibri" panose="020F0502020204030204" pitchFamily="34" charset="0"/>
                <a:cs typeface="Times New Roman" panose="02020603050405020304" pitchFamily="18" charset="0"/>
              </a:rPr>
              <a:t>Office for Human Research Protections. (</a:t>
            </a:r>
            <a:r>
              <a:rPr lang="en-US" altLang="en-US" sz="1200" dirty="0" err="1">
                <a:solidFill>
                  <a:schemeClr val="tx1"/>
                </a:solidFill>
                <a:ea typeface="Calibri" panose="020F0502020204030204" pitchFamily="34" charset="0"/>
                <a:cs typeface="Times New Roman" panose="02020603050405020304" pitchFamily="18" charset="0"/>
              </a:rPr>
              <a:t>n.d.</a:t>
            </a:r>
            <a:r>
              <a:rPr lang="en-US" altLang="en-US" sz="1200" dirty="0">
                <a:solidFill>
                  <a:schemeClr val="tx1"/>
                </a:solidFill>
                <a:ea typeface="Calibri" panose="020F0502020204030204" pitchFamily="34" charset="0"/>
                <a:cs typeface="Times New Roman" panose="02020603050405020304" pitchFamily="18" charset="0"/>
              </a:rPr>
              <a:t>). </a:t>
            </a:r>
            <a:r>
              <a:rPr lang="en-US" altLang="en-US" sz="1200" i="1" dirty="0">
                <a:solidFill>
                  <a:schemeClr val="tx1"/>
                </a:solidFill>
                <a:ea typeface="Calibri" panose="020F0502020204030204" pitchFamily="34" charset="0"/>
                <a:cs typeface="Times New Roman" panose="02020603050405020304" pitchFamily="18" charset="0"/>
              </a:rPr>
              <a:t>Investigator Responsibilities FAQ</a:t>
            </a:r>
            <a:r>
              <a:rPr lang="en-US" altLang="en-US" sz="1200" dirty="0">
                <a:solidFill>
                  <a:schemeClr val="tx1"/>
                </a:solidFill>
                <a:ea typeface="Calibri" panose="020F0502020204030204" pitchFamily="34" charset="0"/>
                <a:cs typeface="Times New Roman" panose="02020603050405020304" pitchFamily="18" charset="0"/>
              </a:rPr>
              <a:t>. </a:t>
            </a:r>
            <a:r>
              <a:rPr lang="en-US" altLang="en-US" sz="1200" dirty="0" smtClean="0">
                <a:solidFill>
                  <a:schemeClr val="tx1"/>
                </a:solidFill>
                <a:ea typeface="Calibri" panose="020F0502020204030204" pitchFamily="34" charset="0"/>
                <a:cs typeface="Times New Roman" panose="02020603050405020304" pitchFamily="18" charset="0"/>
              </a:rPr>
              <a:t>Retrieved </a:t>
            </a:r>
            <a:r>
              <a:rPr lang="en-US" altLang="en-US" sz="1200" dirty="0">
                <a:solidFill>
                  <a:schemeClr val="tx1"/>
                </a:solidFill>
                <a:ea typeface="Calibri" panose="020F0502020204030204" pitchFamily="34" charset="0"/>
                <a:cs typeface="Times New Roman" panose="02020603050405020304" pitchFamily="18" charset="0"/>
              </a:rPr>
              <a:t>from U.S. Department of Health &amp; </a:t>
            </a:r>
            <a:r>
              <a:rPr lang="en-US" altLang="en-US" sz="1200" dirty="0" smtClean="0">
                <a:solidFill>
                  <a:schemeClr val="tx1"/>
                </a:solidFill>
                <a:ea typeface="Calibri" panose="020F0502020204030204" pitchFamily="34" charset="0"/>
                <a:cs typeface="Times New Roman" panose="02020603050405020304" pitchFamily="18" charset="0"/>
              </a:rPr>
              <a:t>  </a:t>
            </a:r>
          </a:p>
          <a:p>
            <a:pPr marL="0" lvl="0" indent="0" defTabSz="914400" eaLnBrk="0" fontAlgn="base" hangingPunct="0">
              <a:spcBef>
                <a:spcPct val="0"/>
              </a:spcBef>
              <a:spcAft>
                <a:spcPct val="0"/>
              </a:spcAft>
              <a:buClrTx/>
              <a:buSzTx/>
              <a:buNone/>
            </a:pPr>
            <a:r>
              <a:rPr lang="en-US" altLang="en-US" sz="1200" dirty="0" smtClean="0">
                <a:solidFill>
                  <a:schemeClr val="tx1"/>
                </a:solidFill>
                <a:ea typeface="Calibri" panose="020F0502020204030204" pitchFamily="34" charset="0"/>
                <a:cs typeface="Times New Roman" panose="02020603050405020304" pitchFamily="18" charset="0"/>
              </a:rPr>
              <a:t>          Human </a:t>
            </a:r>
            <a:r>
              <a:rPr lang="en-US" altLang="en-US" sz="1200" dirty="0">
                <a:solidFill>
                  <a:schemeClr val="tx1"/>
                </a:solidFill>
                <a:ea typeface="Calibri" panose="020F0502020204030204" pitchFamily="34" charset="0"/>
                <a:cs typeface="Times New Roman" panose="02020603050405020304" pitchFamily="18" charset="0"/>
              </a:rPr>
              <a:t>Services: </a:t>
            </a:r>
            <a:r>
              <a:rPr lang="en-US" altLang="en-US" sz="1200" dirty="0" smtClean="0">
                <a:solidFill>
                  <a:schemeClr val="tx1"/>
                </a:solidFill>
                <a:ea typeface="Calibri" panose="020F0502020204030204" pitchFamily="34" charset="0"/>
                <a:cs typeface="Times New Roman" panose="02020603050405020304" pitchFamily="18" charset="0"/>
              </a:rPr>
              <a:t>http</a:t>
            </a:r>
            <a:r>
              <a:rPr lang="en-US" altLang="en-US" sz="1200" dirty="0">
                <a:solidFill>
                  <a:schemeClr val="tx1"/>
                </a:solidFill>
                <a:ea typeface="Calibri" panose="020F0502020204030204" pitchFamily="34" charset="0"/>
                <a:cs typeface="Times New Roman" panose="02020603050405020304" pitchFamily="18" charset="0"/>
              </a:rPr>
              <a:t>://www.hhs.gov/ohrp/regulations-and-policy/guidance/faq/investigator-responsibilities/#</a:t>
            </a:r>
            <a:endParaRPr lang="en-US" altLang="en-US" sz="1200" dirty="0">
              <a:solidFill>
                <a:schemeClr val="tx1"/>
              </a:solidFill>
            </a:endParaRPr>
          </a:p>
          <a:p>
            <a:pPr marL="0" indent="0">
              <a:buNone/>
            </a:pPr>
            <a:r>
              <a:rPr lang="en-US" sz="1200" dirty="0" smtClean="0">
                <a:solidFill>
                  <a:schemeClr val="tx1"/>
                </a:solidFill>
              </a:rPr>
              <a:t>U.S</a:t>
            </a:r>
            <a:r>
              <a:rPr lang="en-US" sz="1200" dirty="0">
                <a:solidFill>
                  <a:schemeClr val="tx1"/>
                </a:solidFill>
              </a:rPr>
              <a:t>. Government Publishing Office. (2002, March 4). Title 21: Food and Drugs </a:t>
            </a:r>
            <a:r>
              <a:rPr lang="en-US" sz="1200" dirty="0" smtClean="0">
                <a:solidFill>
                  <a:schemeClr val="tx1"/>
                </a:solidFill>
              </a:rPr>
              <a:t>312 Investigational New Drug Application. 	Retrieved </a:t>
            </a:r>
            <a:r>
              <a:rPr lang="en-US" sz="1200" dirty="0">
                <a:solidFill>
                  <a:schemeClr val="tx1"/>
                </a:solidFill>
              </a:rPr>
              <a:t>from Electronic Code </a:t>
            </a:r>
            <a:r>
              <a:rPr lang="en-US" sz="1200" dirty="0" smtClean="0">
                <a:solidFill>
                  <a:schemeClr val="tx1"/>
                </a:solidFill>
              </a:rPr>
              <a:t>of Federal </a:t>
            </a:r>
            <a:r>
              <a:rPr lang="en-US" sz="1200" dirty="0">
                <a:solidFill>
                  <a:schemeClr val="tx1"/>
                </a:solidFill>
              </a:rPr>
              <a:t>Regulations: http://</a:t>
            </a:r>
            <a:r>
              <a:rPr lang="en-US" sz="1200" dirty="0" smtClean="0">
                <a:solidFill>
                  <a:schemeClr val="tx1"/>
                </a:solidFill>
              </a:rPr>
              <a:t>www.ecfr.gov/cgi-	bin/</a:t>
            </a:r>
            <a:r>
              <a:rPr lang="en-US" sz="1200" dirty="0" err="1" smtClean="0">
                <a:solidFill>
                  <a:schemeClr val="tx1"/>
                </a:solidFill>
              </a:rPr>
              <a:t>retrieveECFR?gp</a:t>
            </a:r>
            <a:r>
              <a:rPr lang="en-US" sz="1200" dirty="0">
                <a:solidFill>
                  <a:schemeClr val="tx1"/>
                </a:solidFill>
              </a:rPr>
              <a:t>=&amp;SID=13d6f2db34c2f722eb87e4771c73ab61&amp;mc=true&amp;n=pt21.5.312&amp;r=PART&amp;ty=HTML</a:t>
            </a:r>
          </a:p>
          <a:p>
            <a:pPr marL="0" indent="0">
              <a:buNone/>
            </a:pPr>
            <a:r>
              <a:rPr lang="en-US" sz="1200" dirty="0">
                <a:solidFill>
                  <a:schemeClr val="tx1"/>
                </a:solidFill>
              </a:rPr>
              <a:t>U.S. Government Publishing Office. (2002, March 4). Title 21: Food and Drugs 312.57 Recordkeeping and record retention. </a:t>
            </a:r>
            <a:r>
              <a:rPr lang="en-US" sz="1200" dirty="0" smtClean="0">
                <a:solidFill>
                  <a:schemeClr val="tx1"/>
                </a:solidFill>
              </a:rPr>
              <a:t>	Retrieved </a:t>
            </a:r>
            <a:r>
              <a:rPr lang="en-US" sz="1200" dirty="0">
                <a:solidFill>
                  <a:schemeClr val="tx1"/>
                </a:solidFill>
              </a:rPr>
              <a:t>from Electronic Code of </a:t>
            </a:r>
            <a:r>
              <a:rPr lang="en-US" sz="1200" dirty="0" smtClean="0">
                <a:solidFill>
                  <a:schemeClr val="tx1"/>
                </a:solidFill>
              </a:rPr>
              <a:t>Federal </a:t>
            </a:r>
            <a:r>
              <a:rPr lang="en-US" sz="1200" dirty="0">
                <a:solidFill>
                  <a:schemeClr val="tx1"/>
                </a:solidFill>
              </a:rPr>
              <a:t>Regulations: http://</a:t>
            </a:r>
            <a:r>
              <a:rPr lang="en-US" sz="1200" dirty="0" smtClean="0">
                <a:solidFill>
                  <a:schemeClr val="tx1"/>
                </a:solidFill>
              </a:rPr>
              <a:t>www.ecfr.gov/cgi-b	in/</a:t>
            </a:r>
            <a:r>
              <a:rPr lang="en-US" sz="1200" dirty="0" err="1" smtClean="0">
                <a:solidFill>
                  <a:schemeClr val="tx1"/>
                </a:solidFill>
              </a:rPr>
              <a:t>textidx?SID</a:t>
            </a:r>
            <a:r>
              <a:rPr lang="en-US" sz="1200" dirty="0" smtClean="0">
                <a:solidFill>
                  <a:schemeClr val="tx1"/>
                </a:solidFill>
              </a:rPr>
              <a:t>=74b4f315e3274fd653d6507f10cd82f6&amp;mc=</a:t>
            </a:r>
            <a:r>
              <a:rPr lang="en-US" sz="1200" dirty="0" err="1" smtClean="0">
                <a:solidFill>
                  <a:schemeClr val="tx1"/>
                </a:solidFill>
              </a:rPr>
              <a:t>true&amp;node</a:t>
            </a:r>
            <a:r>
              <a:rPr lang="en-US" sz="1200" dirty="0" smtClean="0">
                <a:solidFill>
                  <a:schemeClr val="tx1"/>
                </a:solidFill>
              </a:rPr>
              <a:t>=se21.5.312_157&amp;rgn=div8</a:t>
            </a:r>
            <a:endParaRPr lang="en-US" sz="1200" dirty="0">
              <a:solidFill>
                <a:schemeClr val="tx1"/>
              </a:solidFill>
            </a:endParaRPr>
          </a:p>
          <a:p>
            <a:pPr marL="0" indent="0">
              <a:buNone/>
            </a:pPr>
            <a:endParaRPr lang="en-US" dirty="0"/>
          </a:p>
        </p:txBody>
      </p:sp>
    </p:spTree>
    <p:extLst>
      <p:ext uri="{BB962C8B-B14F-4D97-AF65-F5344CB8AC3E}">
        <p14:creationId xmlns:p14="http://schemas.microsoft.com/office/powerpoint/2010/main" val="31293208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Thank you!</a:t>
            </a:r>
            <a:endParaRPr lang="en-US" dirty="0"/>
          </a:p>
        </p:txBody>
      </p:sp>
      <p:sp>
        <p:nvSpPr>
          <p:cNvPr id="3" name="Content Placeholder 2"/>
          <p:cNvSpPr>
            <a:spLocks noGrp="1"/>
          </p:cNvSpPr>
          <p:nvPr>
            <p:ph idx="1"/>
          </p:nvPr>
        </p:nvSpPr>
        <p:spPr/>
        <p:txBody>
          <a:bodyPr/>
          <a:lstStyle/>
          <a:p>
            <a:pPr marL="0" indent="0" algn="ctr">
              <a:buNone/>
            </a:pPr>
            <a:r>
              <a:rPr lang="en-US" dirty="0" smtClean="0"/>
              <a:t>Emily Dayton</a:t>
            </a:r>
          </a:p>
          <a:p>
            <a:pPr marL="0" indent="0" algn="ctr">
              <a:buNone/>
            </a:pPr>
            <a:r>
              <a:rPr lang="en-US" dirty="0" smtClean="0"/>
              <a:t>Clinical Research Coordinator</a:t>
            </a:r>
          </a:p>
          <a:p>
            <a:pPr marL="0" indent="0" algn="ctr">
              <a:buNone/>
            </a:pPr>
            <a:r>
              <a:rPr lang="en-US" dirty="0" smtClean="0"/>
              <a:t>Tampa General Hospital</a:t>
            </a:r>
          </a:p>
          <a:p>
            <a:pPr marL="0" indent="0" algn="ctr">
              <a:buNone/>
            </a:pPr>
            <a:r>
              <a:rPr lang="en-US" dirty="0" smtClean="0"/>
              <a:t> Office of Clinical Research</a:t>
            </a:r>
          </a:p>
          <a:p>
            <a:pPr marL="0" indent="0" algn="ctr">
              <a:buNone/>
            </a:pPr>
            <a:r>
              <a:rPr lang="en-US" dirty="0" smtClean="0"/>
              <a:t>813-844-3802</a:t>
            </a:r>
          </a:p>
          <a:p>
            <a:pPr marL="0" indent="0" algn="ctr">
              <a:buNone/>
            </a:pPr>
            <a:r>
              <a:rPr lang="en-US" dirty="0" smtClean="0"/>
              <a:t>edayton@tgh.org</a:t>
            </a:r>
          </a:p>
        </p:txBody>
      </p:sp>
      <p:sp>
        <p:nvSpPr>
          <p:cNvPr id="4" name="Footer Placeholder 3"/>
          <p:cNvSpPr>
            <a:spLocks noGrp="1"/>
          </p:cNvSpPr>
          <p:nvPr>
            <p:ph type="ftr" sz="quarter" idx="11"/>
          </p:nvPr>
        </p:nvSpPr>
        <p:spPr>
          <a:xfrm>
            <a:off x="677334" y="6041362"/>
            <a:ext cx="7486952" cy="365125"/>
          </a:xfrm>
        </p:spPr>
        <p:txBody>
          <a:bodyPr/>
          <a:lstStyle/>
          <a:p>
            <a:r>
              <a:rPr lang="en-US" dirty="0" smtClean="0"/>
              <a:t>Please do not redistribute or copy without written permission.  All photos shared with verbal parental permission.</a:t>
            </a:r>
            <a:endParaRPr lang="en-US" dirty="0"/>
          </a:p>
        </p:txBody>
      </p:sp>
    </p:spTree>
    <p:extLst>
      <p:ext uri="{BB962C8B-B14F-4D97-AF65-F5344CB8AC3E}">
        <p14:creationId xmlns:p14="http://schemas.microsoft.com/office/powerpoint/2010/main" val="18199145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normAutofit/>
          </a:bodyPr>
          <a:lstStyle/>
          <a:p>
            <a:r>
              <a:rPr lang="en-US" sz="2800" dirty="0" smtClean="0"/>
              <a:t>Review key steps for study coordinator at study closure</a:t>
            </a:r>
          </a:p>
          <a:p>
            <a:r>
              <a:rPr lang="en-US" sz="2800" dirty="0" smtClean="0"/>
              <a:t>Identify Responsibilities of </a:t>
            </a:r>
          </a:p>
          <a:p>
            <a:pPr lvl="1"/>
            <a:r>
              <a:rPr lang="en-US" sz="2400" dirty="0" smtClean="0"/>
              <a:t>Sponsor</a:t>
            </a:r>
            <a:endParaRPr lang="en-US" sz="2400" dirty="0"/>
          </a:p>
          <a:p>
            <a:pPr lvl="1"/>
            <a:r>
              <a:rPr lang="en-US" sz="2400" dirty="0" smtClean="0"/>
              <a:t>PI </a:t>
            </a:r>
          </a:p>
          <a:p>
            <a:pPr lvl="1"/>
            <a:r>
              <a:rPr lang="en-US" sz="2400" dirty="0" smtClean="0"/>
              <a:t>Site Staff</a:t>
            </a:r>
          </a:p>
          <a:p>
            <a:pPr lvl="1"/>
            <a:r>
              <a:rPr lang="en-US" sz="2400" dirty="0" smtClean="0"/>
              <a:t>IRB</a:t>
            </a:r>
          </a:p>
        </p:txBody>
      </p:sp>
    </p:spTree>
    <p:extLst>
      <p:ext uri="{BB962C8B-B14F-4D97-AF65-F5344CB8AC3E}">
        <p14:creationId xmlns:p14="http://schemas.microsoft.com/office/powerpoint/2010/main" val="12713729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4553"/>
            <a:ext cx="8596668" cy="1320800"/>
          </a:xfrm>
        </p:spPr>
        <p:txBody>
          <a:bodyPr/>
          <a:lstStyle/>
          <a:p>
            <a:r>
              <a:rPr lang="en-US" dirty="0" smtClean="0"/>
              <a:t>Study Closure</a:t>
            </a:r>
            <a:endParaRPr lang="en-US" dirty="0"/>
          </a:p>
        </p:txBody>
      </p:sp>
      <p:sp>
        <p:nvSpPr>
          <p:cNvPr id="3" name="Content Placeholder 2"/>
          <p:cNvSpPr>
            <a:spLocks noGrp="1"/>
          </p:cNvSpPr>
          <p:nvPr>
            <p:ph idx="1"/>
          </p:nvPr>
        </p:nvSpPr>
        <p:spPr>
          <a:xfrm>
            <a:off x="677334" y="1443211"/>
            <a:ext cx="8596668" cy="4598152"/>
          </a:xfrm>
        </p:spPr>
        <p:txBody>
          <a:bodyPr>
            <a:noAutofit/>
          </a:bodyPr>
          <a:lstStyle/>
          <a:p>
            <a:r>
              <a:rPr lang="en-US" sz="2000" dirty="0"/>
              <a:t>Follow your institutional policies regarding study </a:t>
            </a:r>
            <a:r>
              <a:rPr lang="en-US" sz="2000" dirty="0" smtClean="0"/>
              <a:t>close-out</a:t>
            </a:r>
          </a:p>
          <a:p>
            <a:r>
              <a:rPr lang="en-US" sz="2000" dirty="0" smtClean="0"/>
              <a:t>The official study end date is established by the IRB closure letter</a:t>
            </a:r>
          </a:p>
          <a:p>
            <a:r>
              <a:rPr lang="en-US" sz="2000" dirty="0"/>
              <a:t>Department administrators must communicate with their study teams to ensure that they are aware when a site is in the closeout phase of a study. All administrative and fiscal responsibilities pertaining to the study should be accomplished prior to the official end date of the study (date of IRB closure letter). </a:t>
            </a:r>
          </a:p>
        </p:txBody>
      </p:sp>
      <p:sp>
        <p:nvSpPr>
          <p:cNvPr id="4" name="Footer Placeholder 3"/>
          <p:cNvSpPr>
            <a:spLocks noGrp="1"/>
          </p:cNvSpPr>
          <p:nvPr>
            <p:ph type="ftr" sz="quarter" idx="11"/>
          </p:nvPr>
        </p:nvSpPr>
        <p:spPr/>
        <p:txBody>
          <a:bodyPr/>
          <a:lstStyle/>
          <a:p>
            <a:r>
              <a:rPr lang="en-US" dirty="0" smtClean="0"/>
              <a:t>Information obtained from e-mail correspondence from Caroline Holt, “Study End Dates” 11/2/2016.</a:t>
            </a:r>
            <a:endParaRPr lang="en-US" dirty="0"/>
          </a:p>
        </p:txBody>
      </p:sp>
    </p:spTree>
    <p:extLst>
      <p:ext uri="{BB962C8B-B14F-4D97-AF65-F5344CB8AC3E}">
        <p14:creationId xmlns:p14="http://schemas.microsoft.com/office/powerpoint/2010/main" val="34308955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 Closure, continued</a:t>
            </a:r>
            <a:endParaRPr lang="en-US" dirty="0"/>
          </a:p>
        </p:txBody>
      </p:sp>
      <p:sp>
        <p:nvSpPr>
          <p:cNvPr id="3" name="Content Placeholder 2"/>
          <p:cNvSpPr>
            <a:spLocks noGrp="1"/>
          </p:cNvSpPr>
          <p:nvPr>
            <p:ph idx="1"/>
          </p:nvPr>
        </p:nvSpPr>
        <p:spPr/>
        <p:txBody>
          <a:bodyPr/>
          <a:lstStyle/>
          <a:p>
            <a:r>
              <a:rPr lang="en-US" sz="2000" dirty="0"/>
              <a:t>Study coordinators must inform their departmental administrators when an </a:t>
            </a:r>
            <a:r>
              <a:rPr lang="en-US" sz="2000" u="sng" dirty="0"/>
              <a:t>application</a:t>
            </a:r>
            <a:r>
              <a:rPr lang="en-US" sz="2000" dirty="0"/>
              <a:t> is being submitted for IRB closure</a:t>
            </a:r>
          </a:p>
          <a:p>
            <a:pPr lvl="1"/>
            <a:r>
              <a:rPr lang="en-US" sz="1800" dirty="0"/>
              <a:t>Responsibilities include but are not limited to:</a:t>
            </a:r>
          </a:p>
          <a:p>
            <a:pPr lvl="2"/>
            <a:r>
              <a:rPr lang="en-US" sz="1600" dirty="0"/>
              <a:t>Updating payroll distribution</a:t>
            </a:r>
          </a:p>
          <a:p>
            <a:pPr lvl="2"/>
            <a:r>
              <a:rPr lang="en-US" sz="1600" dirty="0"/>
              <a:t>Updating blanket POs</a:t>
            </a:r>
          </a:p>
          <a:p>
            <a:pPr lvl="2"/>
            <a:r>
              <a:rPr lang="en-US" sz="1600" dirty="0"/>
              <a:t>Closing all unliquidated POs</a:t>
            </a:r>
          </a:p>
          <a:p>
            <a:pPr lvl="2"/>
            <a:r>
              <a:rPr lang="en-US" sz="1600" dirty="0"/>
              <a:t>Change of </a:t>
            </a:r>
            <a:r>
              <a:rPr lang="en-US" sz="1600" dirty="0" err="1"/>
              <a:t>chartfield</a:t>
            </a:r>
            <a:r>
              <a:rPr lang="en-US" sz="1600" dirty="0"/>
              <a:t> string on any recurring charges (telephone, </a:t>
            </a:r>
            <a:r>
              <a:rPr lang="en-US" sz="1600" dirty="0" err="1"/>
              <a:t>etc</a:t>
            </a:r>
            <a:r>
              <a:rPr lang="en-US" sz="1600" dirty="0"/>
              <a:t>).</a:t>
            </a:r>
          </a:p>
          <a:p>
            <a:pPr lvl="2"/>
            <a:r>
              <a:rPr lang="en-US" sz="1600" dirty="0"/>
              <a:t>Study coordinators should inform the pharmacy of pending study closure in a timely manner so the pharmacy will discontinue generating invoices for the study drug</a:t>
            </a:r>
          </a:p>
          <a:p>
            <a:pPr lvl="3"/>
            <a:r>
              <a:rPr lang="en-US" sz="1400" dirty="0"/>
              <a:t>This is a critical step as fees will no longer be waived</a:t>
            </a:r>
          </a:p>
          <a:p>
            <a:endParaRPr lang="en-US" dirty="0"/>
          </a:p>
        </p:txBody>
      </p:sp>
      <p:sp>
        <p:nvSpPr>
          <p:cNvPr id="4" name="Footer Placeholder 3"/>
          <p:cNvSpPr>
            <a:spLocks noGrp="1"/>
          </p:cNvSpPr>
          <p:nvPr>
            <p:ph type="ftr" sz="quarter" idx="11"/>
          </p:nvPr>
        </p:nvSpPr>
        <p:spPr/>
        <p:txBody>
          <a:bodyPr/>
          <a:lstStyle/>
          <a:p>
            <a:r>
              <a:rPr lang="en-US" dirty="0"/>
              <a:t>Information obtained from e-mail correspondence from Caroline Holt, “Study End Dates” 11/2/2016.</a:t>
            </a:r>
          </a:p>
        </p:txBody>
      </p:sp>
    </p:spTree>
    <p:extLst>
      <p:ext uri="{BB962C8B-B14F-4D97-AF65-F5344CB8AC3E}">
        <p14:creationId xmlns:p14="http://schemas.microsoft.com/office/powerpoint/2010/main" val="6583835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Sponsor Responsibility </a:t>
            </a:r>
            <a:endParaRPr lang="en-US" dirty="0"/>
          </a:p>
        </p:txBody>
      </p:sp>
      <p:sp>
        <p:nvSpPr>
          <p:cNvPr id="3" name="Content Placeholder 2"/>
          <p:cNvSpPr>
            <a:spLocks noGrp="1"/>
          </p:cNvSpPr>
          <p:nvPr>
            <p:ph idx="1"/>
          </p:nvPr>
        </p:nvSpPr>
        <p:spPr/>
        <p:txBody>
          <a:bodyPr>
            <a:normAutofit/>
          </a:bodyPr>
          <a:lstStyle/>
          <a:p>
            <a:r>
              <a:rPr lang="en-US" sz="2000" dirty="0" smtClean="0"/>
              <a:t>Provide final clinical study report to investigator/institutions as well as to the IRB. (FDA, 1996, p. 37)</a:t>
            </a:r>
          </a:p>
          <a:p>
            <a:pPr lvl="1"/>
            <a:r>
              <a:rPr lang="en-US" sz="1800" dirty="0" smtClean="0"/>
              <a:t>Should also ensure that the reports in marketing applications meet the standards of the ICH Guidance for Structure and Content of Clinical Study Reports</a:t>
            </a:r>
            <a:br>
              <a:rPr lang="en-US" sz="1800" dirty="0" smtClean="0"/>
            </a:br>
            <a:endParaRPr lang="en-US" sz="1800" dirty="0" smtClean="0"/>
          </a:p>
          <a:p>
            <a:r>
              <a:rPr lang="en-US" sz="2000" dirty="0" smtClean="0"/>
              <a:t>Advise the site when records can be destroyed</a:t>
            </a:r>
          </a:p>
          <a:p>
            <a:pPr lvl="1"/>
            <a:r>
              <a:rPr lang="en-US" sz="1800" dirty="0" smtClean="0"/>
              <a:t>This does not always happen but it could!</a:t>
            </a:r>
          </a:p>
        </p:txBody>
      </p:sp>
      <p:sp>
        <p:nvSpPr>
          <p:cNvPr id="4" name="TextBox 3"/>
          <p:cNvSpPr txBox="1"/>
          <p:nvPr/>
        </p:nvSpPr>
        <p:spPr>
          <a:xfrm>
            <a:off x="401217" y="5886830"/>
            <a:ext cx="10002416" cy="769441"/>
          </a:xfrm>
          <a:prstGeom prst="rect">
            <a:avLst/>
          </a:prstGeom>
          <a:noFill/>
        </p:spPr>
        <p:txBody>
          <a:bodyPr wrap="square" rtlCol="0">
            <a:spAutoFit/>
          </a:bodyPr>
          <a:lstStyle/>
          <a:p>
            <a:r>
              <a:rPr lang="en-US" sz="1100" dirty="0" smtClean="0"/>
              <a:t>FDA: U.S</a:t>
            </a:r>
            <a:r>
              <a:rPr lang="en-US" sz="1100" dirty="0"/>
              <a:t>. Food &amp;</a:t>
            </a:r>
            <a:r>
              <a:rPr lang="en-US" sz="1100" dirty="0" smtClean="0"/>
              <a:t> </a:t>
            </a:r>
            <a:r>
              <a:rPr lang="en-US" sz="1100" dirty="0"/>
              <a:t>Drug Administration. (1996, April). </a:t>
            </a:r>
            <a:r>
              <a:rPr lang="en-US" sz="1100" i="1" dirty="0"/>
              <a:t>ICH E6: Good Clinical Practice: Consolidated Guidance</a:t>
            </a:r>
            <a:r>
              <a:rPr lang="en-US" sz="1100" dirty="0"/>
              <a:t>. Retrieved from Science &amp; Research: ICH </a:t>
            </a:r>
            <a:endParaRPr lang="en-US" sz="1100" dirty="0" smtClean="0"/>
          </a:p>
          <a:p>
            <a:r>
              <a:rPr lang="en-US" sz="1100" dirty="0" smtClean="0"/>
              <a:t>        Guidance Documents</a:t>
            </a:r>
            <a:r>
              <a:rPr lang="en-US" sz="1100" dirty="0"/>
              <a:t>: http://</a:t>
            </a:r>
            <a:r>
              <a:rPr lang="en-US" sz="1100" dirty="0" smtClean="0"/>
              <a:t>www.fda.gov/downloads/Drugs/GuidanceComplianceRegulatoryInformation/Guidances/ucm073122.pdf</a:t>
            </a:r>
          </a:p>
          <a:p>
            <a:endParaRPr lang="en-US" sz="1100" dirty="0"/>
          </a:p>
          <a:p>
            <a:endParaRPr lang="en-US" sz="1100" dirty="0"/>
          </a:p>
        </p:txBody>
      </p:sp>
    </p:spTree>
    <p:extLst>
      <p:ext uri="{BB962C8B-B14F-4D97-AF65-F5344CB8AC3E}">
        <p14:creationId xmlns:p14="http://schemas.microsoft.com/office/powerpoint/2010/main" val="32919753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677333" y="6041362"/>
            <a:ext cx="8460155" cy="365125"/>
          </a:xfrm>
        </p:spPr>
        <p:txBody>
          <a:bodyPr/>
          <a:lstStyle/>
          <a:p>
            <a:r>
              <a:rPr lang="en-US" dirty="0"/>
              <a:t>U.S. Government Publishing Office. (2002, March 4). </a:t>
            </a:r>
            <a:r>
              <a:rPr lang="en-US" i="1" dirty="0"/>
              <a:t>Title 21: Food and Drugs 312.57 Recordkeeping and record retention</a:t>
            </a:r>
            <a:r>
              <a:rPr lang="en-US" dirty="0"/>
              <a:t>. Retrieved from Electronic Code of </a:t>
            </a:r>
            <a:endParaRPr lang="en-US" dirty="0" smtClean="0"/>
          </a:p>
          <a:p>
            <a:r>
              <a:rPr lang="en-US" dirty="0"/>
              <a:t> </a:t>
            </a:r>
            <a:r>
              <a:rPr lang="en-US" dirty="0" smtClean="0"/>
              <a:t>      Federal </a:t>
            </a:r>
            <a:r>
              <a:rPr lang="en-US" dirty="0"/>
              <a:t>Regulations: http://www.ecfr.gov/cgi-bin/text-idx?SID=74b4f315e3274fd653d6507f10cd82f6&amp;mc=true&amp;node=se21.5.312_157&amp;rgn=div8</a:t>
            </a:r>
          </a:p>
          <a:p>
            <a:endParaRPr lang="en-US" dirty="0"/>
          </a:p>
        </p:txBody>
      </p:sp>
      <p:sp>
        <p:nvSpPr>
          <p:cNvPr id="2" name="Title 1"/>
          <p:cNvSpPr>
            <a:spLocks noGrp="1"/>
          </p:cNvSpPr>
          <p:nvPr>
            <p:ph type="title" idx="4294967295"/>
          </p:nvPr>
        </p:nvSpPr>
        <p:spPr>
          <a:xfrm>
            <a:off x="541176" y="199053"/>
            <a:ext cx="8596313" cy="1320800"/>
          </a:xfrm>
        </p:spPr>
        <p:txBody>
          <a:bodyPr/>
          <a:lstStyle/>
          <a:p>
            <a:r>
              <a:rPr lang="en-US" dirty="0" smtClean="0"/>
              <a:t>Sponsor Responsibilities: 21 CFR 312</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150382887"/>
              </p:ext>
            </p:extLst>
          </p:nvPr>
        </p:nvGraphicFramePr>
        <p:xfrm>
          <a:off x="677334" y="847493"/>
          <a:ext cx="8890412" cy="4991450"/>
        </p:xfrm>
        <a:graphic>
          <a:graphicData uri="http://schemas.openxmlformats.org/drawingml/2006/table">
            <a:tbl>
              <a:tblPr/>
              <a:tblGrid>
                <a:gridCol w="8890412"/>
              </a:tblGrid>
              <a:tr h="207951">
                <a:tc>
                  <a:txBody>
                    <a:bodyPr/>
                    <a:lstStyle/>
                    <a:p>
                      <a:endParaRPr lang="en-US" sz="1200" dirty="0"/>
                    </a:p>
                  </a:txBody>
                  <a:tcPr marL="0" marR="0" marT="0" marB="0">
                    <a:lnL>
                      <a:noFill/>
                    </a:lnL>
                    <a:lnR>
                      <a:noFill/>
                    </a:lnR>
                    <a:lnT>
                      <a:noFill/>
                    </a:lnT>
                    <a:lnB>
                      <a:noFill/>
                    </a:lnB>
                    <a:solidFill>
                      <a:srgbClr val="888888"/>
                    </a:solidFill>
                  </a:tcPr>
                </a:tc>
              </a:tr>
              <a:tr h="277477">
                <a:tc>
                  <a:txBody>
                    <a:bodyPr/>
                    <a:lstStyle/>
                    <a:p>
                      <a:endParaRPr lang="en-US" sz="1200"/>
                    </a:p>
                  </a:txBody>
                  <a:tcPr marL="30572" marR="30572" marT="30572" marB="30572">
                    <a:lnL>
                      <a:noFill/>
                    </a:lnL>
                    <a:lnR>
                      <a:noFill/>
                    </a:lnR>
                    <a:lnT>
                      <a:noFill/>
                    </a:lnT>
                    <a:lnB>
                      <a:noFill/>
                    </a:lnB>
                    <a:solidFill>
                      <a:srgbClr val="F9F9F3"/>
                    </a:solidFill>
                  </a:tcPr>
                </a:tc>
              </a:tr>
              <a:tr h="277477">
                <a:tc>
                  <a:txBody>
                    <a:bodyPr/>
                    <a:lstStyle/>
                    <a:p>
                      <a:pPr algn="ctr"/>
                      <a:r>
                        <a:rPr lang="en-US" sz="1400" b="0"/>
                        <a:t>Sec. 312.57 Recordkeeping and record retention. </a:t>
                      </a:r>
                    </a:p>
                  </a:txBody>
                  <a:tcPr marL="30572" marR="30572" marT="30572" marB="30572">
                    <a:lnL>
                      <a:noFill/>
                    </a:lnL>
                    <a:lnR>
                      <a:noFill/>
                    </a:lnR>
                    <a:lnT>
                      <a:noFill/>
                    </a:lnT>
                    <a:lnB>
                      <a:noFill/>
                    </a:lnB>
                    <a:solidFill>
                      <a:srgbClr val="F9F9F3"/>
                    </a:solidFill>
                  </a:tcPr>
                </a:tc>
              </a:tr>
              <a:tr h="4228545">
                <a:tc>
                  <a:txBody>
                    <a:bodyPr/>
                    <a:lstStyle/>
                    <a:p>
                      <a:pPr marL="342900" indent="-342900" algn="ctr">
                        <a:buAutoNum type="alphaLcParenBoth"/>
                      </a:pPr>
                      <a:r>
                        <a:rPr lang="en-US" sz="1400" b="0" dirty="0" smtClean="0"/>
                        <a:t>A </a:t>
                      </a:r>
                      <a:r>
                        <a:rPr lang="en-US" sz="1400" b="0" dirty="0"/>
                        <a:t>sponsor shall maintain adequate records showing the receipt, shipment, or other disposition of the investigational drug. These records are required to include, as appropriate, the name of the investigator to whom the drug is shipped, and the date, quantity, and batch or code mark of each such shipment. </a:t>
                      </a:r>
                      <a:endParaRPr lang="en-US" sz="1400" b="0" dirty="0" smtClean="0"/>
                    </a:p>
                    <a:p>
                      <a:pPr marL="342900" indent="-342900" algn="ctr">
                        <a:buAutoNum type="alphaLcParenBoth"/>
                      </a:pPr>
                      <a:endParaRPr lang="en-US" sz="1400" b="0" dirty="0"/>
                    </a:p>
                    <a:p>
                      <a:pPr algn="ctr"/>
                      <a:r>
                        <a:rPr lang="en-US" sz="1400" b="0" dirty="0"/>
                        <a:t>(b) A sponsor shall maintain complete and accurate records showing any financial interest in 54.4(a)(3)(</a:t>
                      </a:r>
                      <a:r>
                        <a:rPr lang="en-US" sz="1400" b="0" dirty="0" err="1"/>
                        <a:t>i</a:t>
                      </a:r>
                      <a:r>
                        <a:rPr lang="en-US" sz="1400" b="0" dirty="0"/>
                        <a:t>), (a)(3)(ii), (a)(3)(iii), and (a)(3)(iv) of this chapter paid to clinical investigators by the sponsor of the covered study. A sponsor shall also maintain complete and accurate records concerning all other financial interests of investigators subject to part 54 of this chapter. </a:t>
                      </a:r>
                      <a:endParaRPr lang="en-US" sz="1400" b="0" dirty="0" smtClean="0"/>
                    </a:p>
                    <a:p>
                      <a:pPr algn="ctr"/>
                      <a:endParaRPr lang="en-US" sz="1400" b="0" dirty="0"/>
                    </a:p>
                    <a:p>
                      <a:pPr algn="ctr"/>
                      <a:r>
                        <a:rPr lang="en-US" sz="1400" b="0" baseline="0" dirty="0">
                          <a:solidFill>
                            <a:schemeClr val="accent3">
                              <a:lumMod val="50000"/>
                            </a:schemeClr>
                          </a:solidFill>
                        </a:rPr>
                        <a:t>(c) A sponsor shall retain the records and reports required by this part for 2 years after a marketing application is approved for the drug; or, if an application is not approved for the drug, until 2 years after shipment and delivery of the drug for investigational use is discontinued and FDA has been so notified. </a:t>
                      </a:r>
                      <a:endParaRPr lang="en-US" sz="1400" b="0" baseline="0" dirty="0" smtClean="0">
                        <a:solidFill>
                          <a:schemeClr val="accent3">
                            <a:lumMod val="50000"/>
                          </a:schemeClr>
                        </a:solidFill>
                      </a:endParaRPr>
                    </a:p>
                    <a:p>
                      <a:pPr algn="ctr"/>
                      <a:endParaRPr lang="en-US" sz="1400" b="0" dirty="0"/>
                    </a:p>
                    <a:p>
                      <a:pPr algn="ctr"/>
                      <a:r>
                        <a:rPr lang="en-US" sz="1400" b="0" dirty="0"/>
                        <a:t>(d) A sponsor shall retain reserve samples of any test article and reference standard identified in, and used in any of the bioequivalence or bioavailability studies described in, 320.38 or 320.63 of this chapter, and release the reserve samples to FDA upon request, in accordance with, and for the period specified in 320.38. </a:t>
                      </a:r>
                    </a:p>
                  </a:txBody>
                  <a:tcPr marL="30572" marR="30572" marT="30572" marB="30572">
                    <a:lnL>
                      <a:noFill/>
                    </a:lnL>
                    <a:lnR>
                      <a:noFill/>
                    </a:lnR>
                    <a:lnT>
                      <a:noFill/>
                    </a:lnT>
                    <a:lnB>
                      <a:noFill/>
                    </a:lnB>
                    <a:solidFill>
                      <a:srgbClr val="F9F9F3"/>
                    </a:solidFill>
                  </a:tcPr>
                </a:tc>
              </a:tr>
            </a:tbl>
          </a:graphicData>
        </a:graphic>
      </p:graphicFrame>
    </p:spTree>
    <p:extLst>
      <p:ext uri="{BB962C8B-B14F-4D97-AF65-F5344CB8AC3E}">
        <p14:creationId xmlns:p14="http://schemas.microsoft.com/office/powerpoint/2010/main" val="11697398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 Responsibility</a:t>
            </a:r>
            <a:endParaRPr lang="en-US" dirty="0"/>
          </a:p>
        </p:txBody>
      </p:sp>
      <p:sp>
        <p:nvSpPr>
          <p:cNvPr id="3" name="Content Placeholder 2"/>
          <p:cNvSpPr>
            <a:spLocks noGrp="1"/>
          </p:cNvSpPr>
          <p:nvPr>
            <p:ph idx="1"/>
          </p:nvPr>
        </p:nvSpPr>
        <p:spPr/>
        <p:txBody>
          <a:bodyPr>
            <a:normAutofit lnSpcReduction="10000"/>
          </a:bodyPr>
          <a:lstStyle/>
          <a:p>
            <a:r>
              <a:rPr lang="en-US" dirty="0" smtClean="0"/>
              <a:t>Submit financial disclosure (FDF) to the sponsor 1 year following study completion (</a:t>
            </a:r>
            <a:r>
              <a:rPr lang="en-US" dirty="0" smtClean="0">
                <a:hlinkClick r:id="rId2"/>
              </a:rPr>
              <a:t>21 CFR 54.6</a:t>
            </a:r>
            <a:r>
              <a:rPr lang="en-US" dirty="0" smtClean="0"/>
              <a:t>)</a:t>
            </a:r>
          </a:p>
          <a:p>
            <a:pPr lvl="1"/>
            <a:r>
              <a:rPr lang="en-US" dirty="0" smtClean="0"/>
              <a:t>More information on this can be found in the </a:t>
            </a:r>
            <a:r>
              <a:rPr lang="en-US" i="1" dirty="0" smtClean="0"/>
              <a:t>Guidance </a:t>
            </a:r>
            <a:r>
              <a:rPr lang="en-US" i="1" dirty="0"/>
              <a:t>for Clinical Investigators, Industry, and FDA Staff: Financial Disclosure by Clinical </a:t>
            </a:r>
            <a:r>
              <a:rPr lang="en-US" i="1" dirty="0" smtClean="0"/>
              <a:t>Investigators</a:t>
            </a:r>
            <a:r>
              <a:rPr lang="en-US" dirty="0" smtClean="0"/>
              <a:t> (link provided in “resource” slides).</a:t>
            </a:r>
          </a:p>
          <a:p>
            <a:pPr marL="457200" lvl="1" indent="0">
              <a:buNone/>
            </a:pPr>
            <a:endParaRPr lang="en-US" dirty="0"/>
          </a:p>
          <a:p>
            <a:r>
              <a:rPr lang="en-US" dirty="0" smtClean="0"/>
              <a:t>Keep </a:t>
            </a:r>
            <a:r>
              <a:rPr lang="en-US" dirty="0" smtClean="0"/>
              <a:t>records accessible so they can be retrieved if requested</a:t>
            </a:r>
            <a:br>
              <a:rPr lang="en-US" dirty="0" smtClean="0"/>
            </a:br>
            <a:endParaRPr lang="en-US" dirty="0" smtClean="0"/>
          </a:p>
          <a:p>
            <a:r>
              <a:rPr lang="en-US" dirty="0" smtClean="0"/>
              <a:t>Maintain records for:</a:t>
            </a:r>
          </a:p>
          <a:p>
            <a:pPr lvl="1"/>
            <a:r>
              <a:rPr lang="en-US" dirty="0" smtClean="0"/>
              <a:t>2 years following the date a marketing application is approved for the drug for the indication for which it is being investigated</a:t>
            </a:r>
          </a:p>
          <a:p>
            <a:pPr lvl="1"/>
            <a:r>
              <a:rPr lang="en-US" dirty="0" smtClean="0"/>
              <a:t>2 years after the investigation is discontinued and FDA is notified if no application is to be filed or if the application has not been approved for such indication</a:t>
            </a:r>
            <a:endParaRPr lang="en-US" dirty="0"/>
          </a:p>
        </p:txBody>
      </p:sp>
    </p:spTree>
    <p:extLst>
      <p:ext uri="{BB962C8B-B14F-4D97-AF65-F5344CB8AC3E}">
        <p14:creationId xmlns:p14="http://schemas.microsoft.com/office/powerpoint/2010/main" val="32408110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Site Staff Responsibility</a:t>
            </a:r>
            <a:endParaRPr lang="en-US" dirty="0"/>
          </a:p>
        </p:txBody>
      </p:sp>
      <p:sp>
        <p:nvSpPr>
          <p:cNvPr id="3" name="Content Placeholder 2"/>
          <p:cNvSpPr>
            <a:spLocks noGrp="1"/>
          </p:cNvSpPr>
          <p:nvPr>
            <p:ph idx="1"/>
          </p:nvPr>
        </p:nvSpPr>
        <p:spPr/>
        <p:txBody>
          <a:bodyPr>
            <a:normAutofit/>
          </a:bodyPr>
          <a:lstStyle/>
          <a:p>
            <a:r>
              <a:rPr lang="en-US" sz="2000" dirty="0" smtClean="0"/>
              <a:t>Ultimately the investigator is responsible for study documents.</a:t>
            </a:r>
          </a:p>
          <a:p>
            <a:pPr marL="0" indent="0">
              <a:buNone/>
            </a:pPr>
            <a:endParaRPr lang="en-US" sz="2000" dirty="0" smtClean="0"/>
          </a:p>
          <a:p>
            <a:r>
              <a:rPr lang="en-US" sz="2000" dirty="0" smtClean="0"/>
              <a:t>Site staff should provide support to their investigator while following federal regulations and guidelines as well as institutional policies. </a:t>
            </a:r>
            <a:endParaRPr lang="en-US" sz="2000" dirty="0"/>
          </a:p>
          <a:p>
            <a:pPr lvl="1"/>
            <a:r>
              <a:rPr lang="en-US" dirty="0" smtClean="0"/>
              <a:t>Institutional policies may require you to retain documents longer than specified by federal regulations and guidance.</a:t>
            </a:r>
          </a:p>
        </p:txBody>
      </p:sp>
    </p:spTree>
    <p:extLst>
      <p:ext uri="{BB962C8B-B14F-4D97-AF65-F5344CB8AC3E}">
        <p14:creationId xmlns:p14="http://schemas.microsoft.com/office/powerpoint/2010/main" val="20062893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IRB Responsibility</a:t>
            </a:r>
            <a:endParaRPr lang="en-US" dirty="0"/>
          </a:p>
        </p:txBody>
      </p:sp>
      <p:sp>
        <p:nvSpPr>
          <p:cNvPr id="3" name="Content Placeholder 2"/>
          <p:cNvSpPr>
            <a:spLocks noGrp="1"/>
          </p:cNvSpPr>
          <p:nvPr>
            <p:ph idx="1"/>
          </p:nvPr>
        </p:nvSpPr>
        <p:spPr/>
        <p:txBody>
          <a:bodyPr/>
          <a:lstStyle/>
          <a:p>
            <a:r>
              <a:rPr lang="en-US" dirty="0" smtClean="0"/>
              <a:t>The IRB must retain records for a minimum of 3 years after study closure/completion. (21 CFR 56.115(b))</a:t>
            </a:r>
          </a:p>
          <a:p>
            <a:pPr lvl="1"/>
            <a:r>
              <a:rPr lang="en-US" dirty="0" smtClean="0"/>
              <a:t>These documents must be available for inspection by authorized representatives of the FDA at reasonable times and in a reasonable manner.</a:t>
            </a:r>
            <a:br>
              <a:rPr lang="en-US" dirty="0" smtClean="0"/>
            </a:br>
            <a:r>
              <a:rPr lang="en-US" dirty="0" smtClean="0"/>
              <a:t/>
            </a:r>
            <a:br>
              <a:rPr lang="en-US" dirty="0" smtClean="0"/>
            </a:br>
            <a:endParaRPr lang="en-US" dirty="0" smtClean="0"/>
          </a:p>
          <a:p>
            <a:r>
              <a:rPr lang="en-US" dirty="0" smtClean="0">
                <a:solidFill>
                  <a:schemeClr val="accent2">
                    <a:lumMod val="50000"/>
                  </a:schemeClr>
                </a:solidFill>
                <a:hlinkClick r:id="rId2"/>
              </a:rPr>
              <a:t>USF HRPP Policy and Procedure Manual </a:t>
            </a:r>
            <a:r>
              <a:rPr lang="en-US" dirty="0" smtClean="0"/>
              <a:t>outlines the IRB’s Responsibility in section 19.2, </a:t>
            </a:r>
            <a:r>
              <a:rPr lang="en-US" i="1" dirty="0" smtClean="0"/>
              <a:t>Records and Retention Accessibility</a:t>
            </a:r>
            <a:r>
              <a:rPr lang="en-US" dirty="0" smtClean="0"/>
              <a:t>.</a:t>
            </a:r>
          </a:p>
          <a:p>
            <a:pPr lvl="1"/>
            <a:r>
              <a:rPr lang="en-US" dirty="0" smtClean="0"/>
              <a:t>This policy follows:</a:t>
            </a:r>
          </a:p>
          <a:p>
            <a:pPr lvl="2"/>
            <a:r>
              <a:rPr lang="en-US" dirty="0" smtClean="0"/>
              <a:t> 21 CFR 56.115(b) and 45 CFR 46.115(b) </a:t>
            </a:r>
          </a:p>
          <a:p>
            <a:pPr lvl="2"/>
            <a:r>
              <a:rPr lang="en-US" dirty="0" smtClean="0"/>
              <a:t>Florida Statues §119 and §286</a:t>
            </a:r>
          </a:p>
          <a:p>
            <a:pPr lvl="2"/>
            <a:r>
              <a:rPr lang="en-US" dirty="0" smtClean="0"/>
              <a:t>USF System Policy 5-012</a:t>
            </a:r>
            <a:endParaRPr lang="en-US" dirty="0"/>
          </a:p>
        </p:txBody>
      </p:sp>
    </p:spTree>
    <p:extLst>
      <p:ext uri="{BB962C8B-B14F-4D97-AF65-F5344CB8AC3E}">
        <p14:creationId xmlns:p14="http://schemas.microsoft.com/office/powerpoint/2010/main" val="1304623665"/>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Custom 1">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2A5010"/>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1542</TotalTime>
  <Words>1484</Words>
  <Application>Microsoft Office PowerPoint</Application>
  <PresentationFormat>Widescreen</PresentationFormat>
  <Paragraphs>137</Paragraphs>
  <Slides>19</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Times New Roman</vt:lpstr>
      <vt:lpstr>Trebuchet MS</vt:lpstr>
      <vt:lpstr>Wingdings 3</vt:lpstr>
      <vt:lpstr>Facet</vt:lpstr>
      <vt:lpstr>Study Closure</vt:lpstr>
      <vt:lpstr>Objectives</vt:lpstr>
      <vt:lpstr>Study Closure</vt:lpstr>
      <vt:lpstr>Study Closure, continued</vt:lpstr>
      <vt:lpstr>Sponsor Responsibility </vt:lpstr>
      <vt:lpstr>Sponsor Responsibilities: 21 CFR 312</vt:lpstr>
      <vt:lpstr>PI Responsibility</vt:lpstr>
      <vt:lpstr>Site Staff Responsibility</vt:lpstr>
      <vt:lpstr>IRB Responsibility</vt:lpstr>
      <vt:lpstr>Scenarios: What do I do?</vt:lpstr>
      <vt:lpstr>The study has been closed for 2 years and the PI is no longer at my site, what do I do?</vt:lpstr>
      <vt:lpstr>If investigators who have been designated to retain records on behalf of the institution leave that institution, the investigators and the institution should identify the successor responsible for maintaining those institutional records, either at the original institution or wherever the records are relocated, for the period of time required under HHS regulations at 45 CFR 46.115(b).  </vt:lpstr>
      <vt:lpstr>Clinical Trials Agreement</vt:lpstr>
      <vt:lpstr>We started the study start-up process but never opened the trial at our site; what are my next steps?</vt:lpstr>
      <vt:lpstr>Resources</vt:lpstr>
      <vt:lpstr>More Resources</vt:lpstr>
      <vt:lpstr>Resources, continued</vt:lpstr>
      <vt:lpstr>References</vt:lpstr>
      <vt:lpstr>Thank you!</vt:lpstr>
    </vt:vector>
  </TitlesOfParts>
  <Company>Tampa General Hospital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Study Closure</dc:title>
  <dc:creator>Dayton, Emily</dc:creator>
  <cp:lastModifiedBy>Dayton, Emily</cp:lastModifiedBy>
  <cp:revision>53</cp:revision>
  <cp:lastPrinted>2016-11-14T13:39:07Z</cp:lastPrinted>
  <dcterms:created xsi:type="dcterms:W3CDTF">2016-11-02T13:55:33Z</dcterms:created>
  <dcterms:modified xsi:type="dcterms:W3CDTF">2016-11-16T20:28:39Z</dcterms:modified>
</cp:coreProperties>
</file>