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304" r:id="rId6"/>
    <p:sldId id="308" r:id="rId7"/>
    <p:sldId id="310" r:id="rId8"/>
    <p:sldId id="305" r:id="rId9"/>
    <p:sldId id="302" r:id="rId10"/>
    <p:sldId id="261" r:id="rId11"/>
    <p:sldId id="307" r:id="rId12"/>
    <p:sldId id="309" r:id="rId13"/>
    <p:sldId id="349" r:id="rId14"/>
    <p:sldId id="319" r:id="rId15"/>
    <p:sldId id="320" r:id="rId16"/>
    <p:sldId id="317" r:id="rId17"/>
    <p:sldId id="264" r:id="rId18"/>
    <p:sldId id="318" r:id="rId19"/>
    <p:sldId id="266" r:id="rId20"/>
    <p:sldId id="271" r:id="rId21"/>
    <p:sldId id="272" r:id="rId22"/>
    <p:sldId id="311" r:id="rId23"/>
    <p:sldId id="350" r:id="rId24"/>
    <p:sldId id="312" r:id="rId25"/>
    <p:sldId id="313" r:id="rId26"/>
    <p:sldId id="314" r:id="rId27"/>
    <p:sldId id="276" r:id="rId28"/>
    <p:sldId id="277" r:id="rId29"/>
    <p:sldId id="325" r:id="rId30"/>
    <p:sldId id="326" r:id="rId31"/>
    <p:sldId id="328" r:id="rId32"/>
    <p:sldId id="329" r:id="rId33"/>
    <p:sldId id="337" r:id="rId34"/>
    <p:sldId id="334" r:id="rId35"/>
    <p:sldId id="352" r:id="rId36"/>
    <p:sldId id="351" r:id="rId37"/>
    <p:sldId id="330" r:id="rId38"/>
    <p:sldId id="327" r:id="rId39"/>
    <p:sldId id="353" r:id="rId40"/>
    <p:sldId id="354" r:id="rId41"/>
    <p:sldId id="280" r:id="rId42"/>
    <p:sldId id="281" r:id="rId43"/>
    <p:sldId id="340" r:id="rId44"/>
    <p:sldId id="321" r:id="rId45"/>
    <p:sldId id="322" r:id="rId46"/>
    <p:sldId id="323" r:id="rId47"/>
    <p:sldId id="341" r:id="rId48"/>
    <p:sldId id="344" r:id="rId49"/>
    <p:sldId id="342" r:id="rId50"/>
    <p:sldId id="345" r:id="rId51"/>
    <p:sldId id="347" r:id="rId52"/>
    <p:sldId id="355" r:id="rId53"/>
    <p:sldId id="332" r:id="rId54"/>
    <p:sldId id="283" r:id="rId55"/>
    <p:sldId id="284" r:id="rId56"/>
    <p:sldId id="285" r:id="rId57"/>
    <p:sldId id="333" r:id="rId58"/>
    <p:sldId id="286" r:id="rId59"/>
    <p:sldId id="287" r:id="rId60"/>
    <p:sldId id="288" r:id="rId61"/>
    <p:sldId id="335" r:id="rId62"/>
    <p:sldId id="338" r:id="rId63"/>
    <p:sldId id="336" r:id="rId64"/>
    <p:sldId id="289" r:id="rId65"/>
    <p:sldId id="339" r:id="rId66"/>
    <p:sldId id="348"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2" autoAdjust="0"/>
    <p:restoredTop sz="94660"/>
  </p:normalViewPr>
  <p:slideViewPr>
    <p:cSldViewPr snapToGrid="0">
      <p:cViewPr varScale="1">
        <p:scale>
          <a:sx n="116" d="100"/>
          <a:sy n="116" d="100"/>
        </p:scale>
        <p:origin x="2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oleObject" Target="file:///\\hscgroup\groups\COPH\Acct\Admin%20Support%20&amp;%20Operations\Strategic%20Plan%202012%202022\Metrics\2015-16%20Vision%202022%20Indicator%20Data%20Capture%20Worksheet%20working%20version%20SH.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hscgroup\groups\COPH\Acct\Admin%20Support%20&amp;%20Operations\Strategic%20Plan%202012%202022\Metrics\2015-16%20Vision%202022%20Indicator%20Data%20Capture%20Worksheet%20working%20version%20SH.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hscgroup\groups\COPH\Acct\Admin%20Support%20&amp;%20Operations\Strategic%20Plan%202012%202022\Metrics\2015-16%20Vision%202022%20Indicator%20Data%20Capture%20Worksheet%20working%20version%20SH.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hscgroup\groups\COPH\Acct\Admin%20Support%20&amp;%20Operations\Strategic%20Plan%202012%202022\Metrics\2015-16%20Vision%202022%20Indicator%20Data%20Capture%20Worksheet%20working%20version%20SH.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Four Year</a:t>
            </a:r>
            <a:r>
              <a:rPr lang="en-US" sz="1800" baseline="0"/>
              <a:t> Enrollment by Funded Level</a:t>
            </a:r>
            <a:endParaRPr lang="en-US" sz="1800"/>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Sheet10!$C$2</c:f>
              <c:strCache>
                <c:ptCount val="1"/>
                <c:pt idx="0">
                  <c:v>UG Plan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Sheet10!$B$3:$B$6</c:f>
              <c:strCache>
                <c:ptCount val="4"/>
                <c:pt idx="0">
                  <c:v>AY 12-13</c:v>
                </c:pt>
                <c:pt idx="1">
                  <c:v>AY 13-14</c:v>
                </c:pt>
                <c:pt idx="2">
                  <c:v>AY 14-15</c:v>
                </c:pt>
                <c:pt idx="3">
                  <c:v>AY 15-16</c:v>
                </c:pt>
              </c:strCache>
            </c:strRef>
          </c:cat>
          <c:val>
            <c:numRef>
              <c:f>Sheet10!$C$3:$C$6</c:f>
              <c:numCache>
                <c:formatCode>General</c:formatCode>
                <c:ptCount val="4"/>
                <c:pt idx="0">
                  <c:v>174</c:v>
                </c:pt>
                <c:pt idx="1">
                  <c:v>174</c:v>
                </c:pt>
                <c:pt idx="2">
                  <c:v>174</c:v>
                </c:pt>
                <c:pt idx="3">
                  <c:v>174</c:v>
                </c:pt>
              </c:numCache>
            </c:numRef>
          </c:val>
        </c:ser>
        <c:ser>
          <c:idx val="1"/>
          <c:order val="1"/>
          <c:tx>
            <c:strRef>
              <c:f>Sheet10!$D$2</c:f>
              <c:strCache>
                <c:ptCount val="1"/>
                <c:pt idx="0">
                  <c:v>UG Actual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Sheet10!$B$3:$B$6</c:f>
              <c:strCache>
                <c:ptCount val="4"/>
                <c:pt idx="0">
                  <c:v>AY 12-13</c:v>
                </c:pt>
                <c:pt idx="1">
                  <c:v>AY 13-14</c:v>
                </c:pt>
                <c:pt idx="2">
                  <c:v>AY 14-15</c:v>
                </c:pt>
                <c:pt idx="3">
                  <c:v>AY 15-16</c:v>
                </c:pt>
              </c:strCache>
            </c:strRef>
          </c:cat>
          <c:val>
            <c:numRef>
              <c:f>Sheet10!$D$3:$D$6</c:f>
              <c:numCache>
                <c:formatCode>General</c:formatCode>
                <c:ptCount val="4"/>
                <c:pt idx="0">
                  <c:v>937.32</c:v>
                </c:pt>
                <c:pt idx="1">
                  <c:v>1060.8699999999999</c:v>
                </c:pt>
                <c:pt idx="2">
                  <c:v>1158.69</c:v>
                </c:pt>
                <c:pt idx="3">
                  <c:v>1190.67</c:v>
                </c:pt>
              </c:numCache>
            </c:numRef>
          </c:val>
        </c:ser>
        <c:ser>
          <c:idx val="2"/>
          <c:order val="2"/>
          <c:tx>
            <c:strRef>
              <c:f>Sheet10!$E$2</c:f>
              <c:strCache>
                <c:ptCount val="1"/>
                <c:pt idx="0">
                  <c:v>Grad Plan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Sheet10!$B$3:$B$6</c:f>
              <c:strCache>
                <c:ptCount val="4"/>
                <c:pt idx="0">
                  <c:v>AY 12-13</c:v>
                </c:pt>
                <c:pt idx="1">
                  <c:v>AY 13-14</c:v>
                </c:pt>
                <c:pt idx="2">
                  <c:v>AY 14-15</c:v>
                </c:pt>
                <c:pt idx="3">
                  <c:v>AY 15-16</c:v>
                </c:pt>
              </c:strCache>
            </c:strRef>
          </c:cat>
          <c:val>
            <c:numRef>
              <c:f>Sheet10!$E$3:$E$6</c:f>
              <c:numCache>
                <c:formatCode>General</c:formatCode>
                <c:ptCount val="4"/>
                <c:pt idx="0">
                  <c:v>434</c:v>
                </c:pt>
                <c:pt idx="1">
                  <c:v>434</c:v>
                </c:pt>
                <c:pt idx="2">
                  <c:v>434</c:v>
                </c:pt>
                <c:pt idx="3">
                  <c:v>434</c:v>
                </c:pt>
              </c:numCache>
            </c:numRef>
          </c:val>
        </c:ser>
        <c:ser>
          <c:idx val="3"/>
          <c:order val="3"/>
          <c:tx>
            <c:strRef>
              <c:f>Sheet10!$F$2</c:f>
              <c:strCache>
                <c:ptCount val="1"/>
                <c:pt idx="0">
                  <c:v>Grad Actual</c:v>
                </c:pt>
              </c:strCache>
            </c:strRef>
          </c:tx>
          <c:spPr>
            <a:solidFill>
              <a:schemeClr val="accent4"/>
            </a:solidFill>
            <a:ln>
              <a:noFill/>
            </a:ln>
            <a:effectLst/>
          </c:spPr>
          <c:invertIfNegative val="0"/>
          <c:dLbls>
            <c:dLbl>
              <c:idx val="0"/>
              <c:layout>
                <c:manualLayout>
                  <c:x val="3.3333333333333333E-2"/>
                  <c:y val="-1.8518518518518517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6666666666666666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9444444444444445E-2"/>
                  <c:y val="-1.8518518518518517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6666666666666767E-2"/>
                  <c:y val="-9.2592592592592587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Sheet10!$B$3:$B$6</c:f>
              <c:strCache>
                <c:ptCount val="4"/>
                <c:pt idx="0">
                  <c:v>AY 12-13</c:v>
                </c:pt>
                <c:pt idx="1">
                  <c:v>AY 13-14</c:v>
                </c:pt>
                <c:pt idx="2">
                  <c:v>AY 14-15</c:v>
                </c:pt>
                <c:pt idx="3">
                  <c:v>AY 15-16</c:v>
                </c:pt>
              </c:strCache>
            </c:strRef>
          </c:cat>
          <c:val>
            <c:numRef>
              <c:f>Sheet10!$F$3:$F$6</c:f>
              <c:numCache>
                <c:formatCode>General</c:formatCode>
                <c:ptCount val="4"/>
                <c:pt idx="0">
                  <c:v>440.52</c:v>
                </c:pt>
                <c:pt idx="1">
                  <c:v>481.07</c:v>
                </c:pt>
                <c:pt idx="2">
                  <c:v>468.39</c:v>
                </c:pt>
                <c:pt idx="3">
                  <c:v>433.1</c:v>
                </c:pt>
              </c:numCache>
            </c:numRef>
          </c:val>
        </c:ser>
        <c:dLbls>
          <c:dLblPos val="outEnd"/>
          <c:showLegendKey val="0"/>
          <c:showVal val="1"/>
          <c:showCatName val="0"/>
          <c:showSerName val="0"/>
          <c:showPercent val="0"/>
          <c:showBubbleSize val="0"/>
        </c:dLbls>
        <c:gapWidth val="219"/>
        <c:overlap val="-27"/>
        <c:axId val="252925840"/>
        <c:axId val="251665696"/>
      </c:barChart>
      <c:catAx>
        <c:axId val="252925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51665696"/>
        <c:crosses val="autoZero"/>
        <c:auto val="1"/>
        <c:lblAlgn val="ctr"/>
        <c:lblOffset val="100"/>
        <c:noMultiLvlLbl val="0"/>
      </c:catAx>
      <c:valAx>
        <c:axId val="251665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29258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spPr>
            <a:solidFill>
              <a:schemeClr val="accent6"/>
            </a:solidFill>
            <a:ln>
              <a:noFill/>
            </a:ln>
            <a:effectLst/>
            <a:sp3d/>
          </c:spPr>
          <c:invertIfNegative val="0"/>
          <c:dLbls>
            <c:dLbl>
              <c:idx val="0"/>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Sheet5!$A$15:$A$20</c:f>
              <c:strCache>
                <c:ptCount val="6"/>
                <c:pt idx="0">
                  <c:v>Publications</c:v>
                </c:pt>
                <c:pt idx="1">
                  <c:v>2015-16</c:v>
                </c:pt>
                <c:pt idx="2">
                  <c:v>2014-15</c:v>
                </c:pt>
                <c:pt idx="3">
                  <c:v>Presentations</c:v>
                </c:pt>
                <c:pt idx="4">
                  <c:v>2015-16</c:v>
                </c:pt>
                <c:pt idx="5">
                  <c:v>2014-15</c:v>
                </c:pt>
              </c:strCache>
            </c:strRef>
          </c:cat>
          <c:val>
            <c:numRef>
              <c:f>Sheet5!$B$15:$B$20</c:f>
              <c:numCache>
                <c:formatCode>General</c:formatCode>
                <c:ptCount val="6"/>
                <c:pt idx="1">
                  <c:v>250</c:v>
                </c:pt>
                <c:pt idx="2">
                  <c:v>244</c:v>
                </c:pt>
                <c:pt idx="4">
                  <c:v>284</c:v>
                </c:pt>
                <c:pt idx="5">
                  <c:v>248</c:v>
                </c:pt>
              </c:numCache>
            </c:numRef>
          </c:val>
        </c:ser>
        <c:dLbls>
          <c:showLegendKey val="0"/>
          <c:showVal val="1"/>
          <c:showCatName val="0"/>
          <c:showSerName val="0"/>
          <c:showPercent val="0"/>
          <c:showBubbleSize val="0"/>
        </c:dLbls>
        <c:gapWidth val="79"/>
        <c:shape val="box"/>
        <c:axId val="254187552"/>
        <c:axId val="254188112"/>
        <c:axId val="0"/>
      </c:bar3DChart>
      <c:catAx>
        <c:axId val="254187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cap="all" spc="120" normalizeH="0" baseline="0">
                <a:solidFill>
                  <a:schemeClr val="tx1">
                    <a:lumMod val="65000"/>
                    <a:lumOff val="35000"/>
                  </a:schemeClr>
                </a:solidFill>
                <a:latin typeface="+mn-lt"/>
                <a:ea typeface="+mn-ea"/>
                <a:cs typeface="+mn-cs"/>
              </a:defRPr>
            </a:pPr>
            <a:endParaRPr lang="en-US"/>
          </a:p>
        </c:txPr>
        <c:crossAx val="254188112"/>
        <c:crosses val="autoZero"/>
        <c:auto val="1"/>
        <c:lblAlgn val="ctr"/>
        <c:lblOffset val="100"/>
        <c:noMultiLvlLbl val="0"/>
      </c:catAx>
      <c:valAx>
        <c:axId val="254188112"/>
        <c:scaling>
          <c:orientation val="minMax"/>
        </c:scaling>
        <c:delete val="1"/>
        <c:axPos val="b"/>
        <c:numFmt formatCode="General" sourceLinked="1"/>
        <c:majorTickMark val="none"/>
        <c:minorTickMark val="none"/>
        <c:tickLblPos val="nextTo"/>
        <c:crossAx val="254187552"/>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Sheet10!$A$21:$A$24</c:f>
              <c:strCache>
                <c:ptCount val="4"/>
                <c:pt idx="0">
                  <c:v>2012-13</c:v>
                </c:pt>
                <c:pt idx="1">
                  <c:v>2013-14</c:v>
                </c:pt>
                <c:pt idx="2">
                  <c:v>2014-15</c:v>
                </c:pt>
                <c:pt idx="3">
                  <c:v>2015-16</c:v>
                </c:pt>
              </c:strCache>
            </c:strRef>
          </c:cat>
          <c:val>
            <c:numRef>
              <c:f>Sheet10!$B$21:$B$24</c:f>
              <c:numCache>
                <c:formatCode>0%</c:formatCode>
                <c:ptCount val="4"/>
                <c:pt idx="0">
                  <c:v>0.37</c:v>
                </c:pt>
                <c:pt idx="1">
                  <c:v>0.32</c:v>
                </c:pt>
                <c:pt idx="2">
                  <c:v>0.56999999999999995</c:v>
                </c:pt>
                <c:pt idx="3">
                  <c:v>0.62</c:v>
                </c:pt>
              </c:numCache>
            </c:numRef>
          </c:val>
          <c:smooth val="0"/>
        </c:ser>
        <c:dLbls>
          <c:dLblPos val="t"/>
          <c:showLegendKey val="0"/>
          <c:showVal val="1"/>
          <c:showCatName val="0"/>
          <c:showSerName val="0"/>
          <c:showPercent val="0"/>
          <c:showBubbleSize val="0"/>
        </c:dLbls>
        <c:smooth val="0"/>
        <c:axId val="254190352"/>
        <c:axId val="254190912"/>
      </c:lineChart>
      <c:catAx>
        <c:axId val="254190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54190912"/>
        <c:crosses val="autoZero"/>
        <c:auto val="1"/>
        <c:lblAlgn val="ctr"/>
        <c:lblOffset val="100"/>
        <c:noMultiLvlLbl val="0"/>
      </c:catAx>
      <c:valAx>
        <c:axId val="2541909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54190352"/>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Sheet3!$B$1</c:f>
              <c:strCache>
                <c:ptCount val="1"/>
                <c:pt idx="0">
                  <c:v>MPH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Sheet3!$A$2:$A$5</c:f>
              <c:strCache>
                <c:ptCount val="4"/>
                <c:pt idx="0">
                  <c:v>Fall 2013</c:v>
                </c:pt>
                <c:pt idx="1">
                  <c:v>Fall 2014</c:v>
                </c:pt>
                <c:pt idx="2">
                  <c:v>Fall 2015</c:v>
                </c:pt>
                <c:pt idx="3">
                  <c:v>Fall 2016</c:v>
                </c:pt>
              </c:strCache>
            </c:strRef>
          </c:cat>
          <c:val>
            <c:numRef>
              <c:f>Sheet3!$B$2:$B$5</c:f>
              <c:numCache>
                <c:formatCode>General</c:formatCode>
                <c:ptCount val="4"/>
                <c:pt idx="0">
                  <c:v>708</c:v>
                </c:pt>
                <c:pt idx="1">
                  <c:v>680</c:v>
                </c:pt>
                <c:pt idx="2">
                  <c:v>647</c:v>
                </c:pt>
                <c:pt idx="3">
                  <c:v>643</c:v>
                </c:pt>
              </c:numCache>
            </c:numRef>
          </c:val>
        </c:ser>
        <c:ser>
          <c:idx val="1"/>
          <c:order val="1"/>
          <c:tx>
            <c:strRef>
              <c:f>Sheet3!$C$1</c:f>
              <c:strCache>
                <c:ptCount val="1"/>
                <c:pt idx="0">
                  <c:v>MSPH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Sheet3!$A$2:$A$5</c:f>
              <c:strCache>
                <c:ptCount val="4"/>
                <c:pt idx="0">
                  <c:v>Fall 2013</c:v>
                </c:pt>
                <c:pt idx="1">
                  <c:v>Fall 2014</c:v>
                </c:pt>
                <c:pt idx="2">
                  <c:v>Fall 2015</c:v>
                </c:pt>
                <c:pt idx="3">
                  <c:v>Fall 2016</c:v>
                </c:pt>
              </c:strCache>
            </c:strRef>
          </c:cat>
          <c:val>
            <c:numRef>
              <c:f>Sheet3!$C$2:$C$5</c:f>
              <c:numCache>
                <c:formatCode>General</c:formatCode>
                <c:ptCount val="4"/>
                <c:pt idx="0">
                  <c:v>47</c:v>
                </c:pt>
                <c:pt idx="1">
                  <c:v>56</c:v>
                </c:pt>
                <c:pt idx="2">
                  <c:v>51</c:v>
                </c:pt>
                <c:pt idx="3">
                  <c:v>46</c:v>
                </c:pt>
              </c:numCache>
            </c:numRef>
          </c:val>
        </c:ser>
        <c:ser>
          <c:idx val="2"/>
          <c:order val="2"/>
          <c:tx>
            <c:strRef>
              <c:f>Sheet3!$D$1</c:f>
              <c:strCache>
                <c:ptCount val="1"/>
                <c:pt idx="0">
                  <c:v>MHA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Sheet3!$A$2:$A$5</c:f>
              <c:strCache>
                <c:ptCount val="4"/>
                <c:pt idx="0">
                  <c:v>Fall 2013</c:v>
                </c:pt>
                <c:pt idx="1">
                  <c:v>Fall 2014</c:v>
                </c:pt>
                <c:pt idx="2">
                  <c:v>Fall 2015</c:v>
                </c:pt>
                <c:pt idx="3">
                  <c:v>Fall 2016</c:v>
                </c:pt>
              </c:strCache>
            </c:strRef>
          </c:cat>
          <c:val>
            <c:numRef>
              <c:f>Sheet3!$D$2:$D$5</c:f>
              <c:numCache>
                <c:formatCode>General</c:formatCode>
                <c:ptCount val="4"/>
                <c:pt idx="0">
                  <c:v>36</c:v>
                </c:pt>
                <c:pt idx="1">
                  <c:v>24</c:v>
                </c:pt>
                <c:pt idx="2">
                  <c:v>45</c:v>
                </c:pt>
                <c:pt idx="3">
                  <c:v>39</c:v>
                </c:pt>
              </c:numCache>
            </c:numRef>
          </c:val>
        </c:ser>
        <c:dLbls>
          <c:dLblPos val="outEnd"/>
          <c:showLegendKey val="0"/>
          <c:showVal val="1"/>
          <c:showCatName val="0"/>
          <c:showSerName val="0"/>
          <c:showPercent val="0"/>
          <c:showBubbleSize val="0"/>
        </c:dLbls>
        <c:gapWidth val="219"/>
        <c:overlap val="-27"/>
        <c:axId val="253478896"/>
        <c:axId val="253479456"/>
      </c:barChart>
      <c:catAx>
        <c:axId val="253478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53479456"/>
        <c:crosses val="autoZero"/>
        <c:auto val="1"/>
        <c:lblAlgn val="ctr"/>
        <c:lblOffset val="100"/>
        <c:noMultiLvlLbl val="0"/>
      </c:catAx>
      <c:valAx>
        <c:axId val="253479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534788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Sheet3!$B$17</c:f>
              <c:strCache>
                <c:ptCount val="1"/>
                <c:pt idx="0">
                  <c:v>PHD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Sheet3!$A$18:$A$21</c:f>
              <c:strCache>
                <c:ptCount val="4"/>
                <c:pt idx="0">
                  <c:v>Fall 2013</c:v>
                </c:pt>
                <c:pt idx="1">
                  <c:v>Fall 2014</c:v>
                </c:pt>
                <c:pt idx="2">
                  <c:v>Fall 2015</c:v>
                </c:pt>
                <c:pt idx="3">
                  <c:v>Fall 2016</c:v>
                </c:pt>
              </c:strCache>
            </c:strRef>
          </c:cat>
          <c:val>
            <c:numRef>
              <c:f>Sheet3!$B$18:$B$21</c:f>
              <c:numCache>
                <c:formatCode>General</c:formatCode>
                <c:ptCount val="4"/>
                <c:pt idx="0">
                  <c:v>109</c:v>
                </c:pt>
                <c:pt idx="1">
                  <c:v>96</c:v>
                </c:pt>
                <c:pt idx="2">
                  <c:v>90</c:v>
                </c:pt>
                <c:pt idx="3">
                  <c:v>86</c:v>
                </c:pt>
              </c:numCache>
            </c:numRef>
          </c:val>
        </c:ser>
        <c:ser>
          <c:idx val="1"/>
          <c:order val="1"/>
          <c:tx>
            <c:strRef>
              <c:f>Sheet3!$C$17</c:f>
              <c:strCache>
                <c:ptCount val="1"/>
                <c:pt idx="0">
                  <c:v>DrPH</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Sheet3!$A$18:$A$21</c:f>
              <c:strCache>
                <c:ptCount val="4"/>
                <c:pt idx="0">
                  <c:v>Fall 2013</c:v>
                </c:pt>
                <c:pt idx="1">
                  <c:v>Fall 2014</c:v>
                </c:pt>
                <c:pt idx="2">
                  <c:v>Fall 2015</c:v>
                </c:pt>
                <c:pt idx="3">
                  <c:v>Fall 2016</c:v>
                </c:pt>
              </c:strCache>
            </c:strRef>
          </c:cat>
          <c:val>
            <c:numRef>
              <c:f>Sheet3!$C$18:$C$21</c:f>
              <c:numCache>
                <c:formatCode>General</c:formatCode>
                <c:ptCount val="4"/>
                <c:pt idx="0">
                  <c:v>15</c:v>
                </c:pt>
                <c:pt idx="1">
                  <c:v>20</c:v>
                </c:pt>
                <c:pt idx="2">
                  <c:v>32</c:v>
                </c:pt>
                <c:pt idx="3">
                  <c:v>46</c:v>
                </c:pt>
              </c:numCache>
            </c:numRef>
          </c:val>
        </c:ser>
        <c:dLbls>
          <c:dLblPos val="outEnd"/>
          <c:showLegendKey val="0"/>
          <c:showVal val="1"/>
          <c:showCatName val="0"/>
          <c:showSerName val="0"/>
          <c:showPercent val="0"/>
          <c:showBubbleSize val="0"/>
        </c:dLbls>
        <c:gapWidth val="219"/>
        <c:overlap val="-27"/>
        <c:axId val="253482256"/>
        <c:axId val="253482816"/>
      </c:barChart>
      <c:catAx>
        <c:axId val="253482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53482816"/>
        <c:crosses val="autoZero"/>
        <c:auto val="1"/>
        <c:lblAlgn val="ctr"/>
        <c:lblOffset val="100"/>
        <c:noMultiLvlLbl val="0"/>
      </c:catAx>
      <c:valAx>
        <c:axId val="253482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534822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Sheet3!$B$33</c:f>
              <c:strCache>
                <c:ptCount val="1"/>
                <c:pt idx="0">
                  <c:v>BSPH</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Sheet3!$A$34:$A$37</c:f>
              <c:strCache>
                <c:ptCount val="4"/>
                <c:pt idx="0">
                  <c:v>Fall 2013</c:v>
                </c:pt>
                <c:pt idx="1">
                  <c:v>Fall 2014</c:v>
                </c:pt>
                <c:pt idx="2">
                  <c:v>Fall 2015</c:v>
                </c:pt>
                <c:pt idx="3">
                  <c:v>Fall 2016</c:v>
                </c:pt>
              </c:strCache>
            </c:strRef>
          </c:cat>
          <c:val>
            <c:numRef>
              <c:f>Sheet3!$B$34:$B$37</c:f>
              <c:numCache>
                <c:formatCode>General</c:formatCode>
                <c:ptCount val="4"/>
                <c:pt idx="0">
                  <c:v>842</c:v>
                </c:pt>
                <c:pt idx="1">
                  <c:v>803</c:v>
                </c:pt>
                <c:pt idx="2">
                  <c:v>839</c:v>
                </c:pt>
                <c:pt idx="3">
                  <c:v>792</c:v>
                </c:pt>
              </c:numCache>
            </c:numRef>
          </c:val>
        </c:ser>
        <c:dLbls>
          <c:dLblPos val="outEnd"/>
          <c:showLegendKey val="0"/>
          <c:showVal val="1"/>
          <c:showCatName val="0"/>
          <c:showSerName val="0"/>
          <c:showPercent val="0"/>
          <c:showBubbleSize val="0"/>
        </c:dLbls>
        <c:gapWidth val="219"/>
        <c:overlap val="-27"/>
        <c:axId val="254031616"/>
        <c:axId val="254032176"/>
      </c:barChart>
      <c:catAx>
        <c:axId val="254031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54032176"/>
        <c:crosses val="autoZero"/>
        <c:auto val="1"/>
        <c:lblAlgn val="ctr"/>
        <c:lblOffset val="100"/>
        <c:noMultiLvlLbl val="0"/>
      </c:catAx>
      <c:valAx>
        <c:axId val="254032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54031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Sheet1!$B$1</c:f>
              <c:strCache>
                <c:ptCount val="1"/>
                <c:pt idx="0">
                  <c:v># Submissions</c:v>
                </c:pt>
              </c:strCache>
            </c:strRef>
          </c:tx>
          <c:spPr>
            <a:gradFill rotWithShape="1">
              <a:gsLst>
                <a:gs pos="0">
                  <a:schemeClr val="accent6">
                    <a:shade val="76000"/>
                    <a:satMod val="103000"/>
                    <a:lumMod val="102000"/>
                    <a:tint val="94000"/>
                  </a:schemeClr>
                </a:gs>
                <a:gs pos="50000">
                  <a:schemeClr val="accent6">
                    <a:shade val="76000"/>
                    <a:satMod val="110000"/>
                    <a:lumMod val="100000"/>
                    <a:shade val="100000"/>
                  </a:schemeClr>
                </a:gs>
                <a:gs pos="100000">
                  <a:schemeClr val="accent6">
                    <a:shade val="76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Sheet1!$A$2:$A$6</c:f>
              <c:strCache>
                <c:ptCount val="5"/>
                <c:pt idx="0">
                  <c:v>FY11-12</c:v>
                </c:pt>
                <c:pt idx="1">
                  <c:v>FY12-13</c:v>
                </c:pt>
                <c:pt idx="2">
                  <c:v>FY13-14</c:v>
                </c:pt>
                <c:pt idx="3">
                  <c:v>FY14-15</c:v>
                </c:pt>
                <c:pt idx="4">
                  <c:v>FY15-16</c:v>
                </c:pt>
              </c:strCache>
            </c:strRef>
          </c:cat>
          <c:val>
            <c:numRef>
              <c:f>Sheet1!$B$2:$B$6</c:f>
              <c:numCache>
                <c:formatCode>General</c:formatCode>
                <c:ptCount val="5"/>
                <c:pt idx="0">
                  <c:v>67</c:v>
                </c:pt>
                <c:pt idx="1">
                  <c:v>93</c:v>
                </c:pt>
                <c:pt idx="2">
                  <c:v>119</c:v>
                </c:pt>
                <c:pt idx="3">
                  <c:v>101</c:v>
                </c:pt>
                <c:pt idx="4">
                  <c:v>98</c:v>
                </c:pt>
              </c:numCache>
            </c:numRef>
          </c:val>
        </c:ser>
        <c:ser>
          <c:idx val="1"/>
          <c:order val="1"/>
          <c:tx>
            <c:strRef>
              <c:f>Sheet1!$C$1</c:f>
              <c:strCache>
                <c:ptCount val="1"/>
                <c:pt idx="0">
                  <c:v>$ Requested (mIllions)</c:v>
                </c:pt>
              </c:strCache>
            </c:strRef>
          </c:tx>
          <c:spPr>
            <a:gradFill rotWithShape="1">
              <a:gsLst>
                <a:gs pos="0">
                  <a:schemeClr val="accent6">
                    <a:tint val="77000"/>
                    <a:satMod val="103000"/>
                    <a:lumMod val="102000"/>
                    <a:tint val="94000"/>
                  </a:schemeClr>
                </a:gs>
                <a:gs pos="50000">
                  <a:schemeClr val="accent6">
                    <a:tint val="77000"/>
                    <a:satMod val="110000"/>
                    <a:lumMod val="100000"/>
                    <a:shade val="100000"/>
                  </a:schemeClr>
                </a:gs>
                <a:gs pos="100000">
                  <a:schemeClr val="accent6">
                    <a:tint val="77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Sheet1!$A$2:$A$6</c:f>
              <c:strCache>
                <c:ptCount val="5"/>
                <c:pt idx="0">
                  <c:v>FY11-12</c:v>
                </c:pt>
                <c:pt idx="1">
                  <c:v>FY12-13</c:v>
                </c:pt>
                <c:pt idx="2">
                  <c:v>FY13-14</c:v>
                </c:pt>
                <c:pt idx="3">
                  <c:v>FY14-15</c:v>
                </c:pt>
                <c:pt idx="4">
                  <c:v>FY15-16</c:v>
                </c:pt>
              </c:strCache>
            </c:strRef>
          </c:cat>
          <c:val>
            <c:numRef>
              <c:f>Sheet1!$C$2:$C$6</c:f>
              <c:numCache>
                <c:formatCode>General</c:formatCode>
                <c:ptCount val="5"/>
                <c:pt idx="0">
                  <c:v>47</c:v>
                </c:pt>
                <c:pt idx="1">
                  <c:v>64</c:v>
                </c:pt>
                <c:pt idx="2">
                  <c:v>62</c:v>
                </c:pt>
                <c:pt idx="3">
                  <c:v>68</c:v>
                </c:pt>
                <c:pt idx="4">
                  <c:v>53</c:v>
                </c:pt>
              </c:numCache>
            </c:numRef>
          </c:val>
        </c:ser>
        <c:dLbls>
          <c:showLegendKey val="0"/>
          <c:showVal val="0"/>
          <c:showCatName val="0"/>
          <c:showSerName val="0"/>
          <c:showPercent val="0"/>
          <c:showBubbleSize val="0"/>
        </c:dLbls>
        <c:gapWidth val="100"/>
        <c:overlap val="-24"/>
        <c:axId val="254034976"/>
        <c:axId val="254035536"/>
      </c:barChart>
      <c:catAx>
        <c:axId val="254034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4035536"/>
        <c:crosses val="autoZero"/>
        <c:auto val="1"/>
        <c:lblAlgn val="ctr"/>
        <c:lblOffset val="100"/>
        <c:noMultiLvlLbl val="0"/>
      </c:catAx>
      <c:valAx>
        <c:axId val="254035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540349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Sheet2!$B$1</c:f>
              <c:strCache>
                <c:ptCount val="1"/>
                <c:pt idx="0">
                  <c:v>Expenditures</c:v>
                </c:pt>
              </c:strCache>
            </c:strRef>
          </c:tx>
          <c:spPr>
            <a:solidFill>
              <a:schemeClr val="accent2">
                <a:shade val="76000"/>
              </a:schemeClr>
            </a:solidFill>
            <a:ln>
              <a:noFill/>
            </a:ln>
            <a:effectLst/>
          </c:spPr>
          <c:invertIfNegative val="0"/>
          <c:cat>
            <c:strRef>
              <c:f>Sheet2!$A$2:$A$6</c:f>
              <c:strCache>
                <c:ptCount val="5"/>
                <c:pt idx="0">
                  <c:v>FY11-12</c:v>
                </c:pt>
                <c:pt idx="1">
                  <c:v>FY12-13</c:v>
                </c:pt>
                <c:pt idx="2">
                  <c:v>FY13-14</c:v>
                </c:pt>
                <c:pt idx="3">
                  <c:v>FY14-15</c:v>
                </c:pt>
                <c:pt idx="4">
                  <c:v>FY15-16</c:v>
                </c:pt>
              </c:strCache>
            </c:strRef>
          </c:cat>
          <c:val>
            <c:numRef>
              <c:f>Sheet2!$B$2:$B$6</c:f>
              <c:numCache>
                <c:formatCode>General</c:formatCode>
                <c:ptCount val="5"/>
                <c:pt idx="0">
                  <c:v>19.600000000000001</c:v>
                </c:pt>
                <c:pt idx="1">
                  <c:v>19.899999999999999</c:v>
                </c:pt>
                <c:pt idx="2">
                  <c:v>21.8</c:v>
                </c:pt>
                <c:pt idx="3">
                  <c:v>25.3</c:v>
                </c:pt>
                <c:pt idx="4">
                  <c:v>22.5</c:v>
                </c:pt>
              </c:numCache>
            </c:numRef>
          </c:val>
        </c:ser>
        <c:ser>
          <c:idx val="1"/>
          <c:order val="1"/>
          <c:tx>
            <c:strRef>
              <c:f>Sheet2!$C$1</c:f>
              <c:strCache>
                <c:ptCount val="1"/>
                <c:pt idx="0">
                  <c:v>Awarded</c:v>
                </c:pt>
              </c:strCache>
            </c:strRef>
          </c:tx>
          <c:spPr>
            <a:solidFill>
              <a:schemeClr val="accent2">
                <a:tint val="77000"/>
              </a:schemeClr>
            </a:solidFill>
            <a:ln>
              <a:noFill/>
            </a:ln>
            <a:effectLst/>
          </c:spPr>
          <c:invertIfNegative val="0"/>
          <c:cat>
            <c:strRef>
              <c:f>Sheet2!$A$2:$A$6</c:f>
              <c:strCache>
                <c:ptCount val="5"/>
                <c:pt idx="0">
                  <c:v>FY11-12</c:v>
                </c:pt>
                <c:pt idx="1">
                  <c:v>FY12-13</c:v>
                </c:pt>
                <c:pt idx="2">
                  <c:v>FY13-14</c:v>
                </c:pt>
                <c:pt idx="3">
                  <c:v>FY14-15</c:v>
                </c:pt>
                <c:pt idx="4">
                  <c:v>FY15-16</c:v>
                </c:pt>
              </c:strCache>
            </c:strRef>
          </c:cat>
          <c:val>
            <c:numRef>
              <c:f>Sheet2!$C$2:$C$6</c:f>
              <c:numCache>
                <c:formatCode>0.0</c:formatCode>
                <c:ptCount val="5"/>
                <c:pt idx="0">
                  <c:v>19.5</c:v>
                </c:pt>
                <c:pt idx="1">
                  <c:v>18.600000000000001</c:v>
                </c:pt>
                <c:pt idx="2">
                  <c:v>26.3</c:v>
                </c:pt>
                <c:pt idx="3">
                  <c:v>25.1</c:v>
                </c:pt>
                <c:pt idx="4">
                  <c:v>23.5</c:v>
                </c:pt>
              </c:numCache>
            </c:numRef>
          </c:val>
        </c:ser>
        <c:dLbls>
          <c:showLegendKey val="0"/>
          <c:showVal val="0"/>
          <c:showCatName val="0"/>
          <c:showSerName val="0"/>
          <c:showPercent val="0"/>
          <c:showBubbleSize val="0"/>
        </c:dLbls>
        <c:gapWidth val="219"/>
        <c:overlap val="-27"/>
        <c:axId val="254588800"/>
        <c:axId val="254589360"/>
      </c:barChart>
      <c:catAx>
        <c:axId val="254588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4589360"/>
        <c:crosses val="autoZero"/>
        <c:auto val="1"/>
        <c:lblAlgn val="ctr"/>
        <c:lblOffset val="100"/>
        <c:noMultiLvlLbl val="0"/>
      </c:catAx>
      <c:valAx>
        <c:axId val="2545893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Millions</a:t>
                </a:r>
              </a:p>
            </c:rich>
          </c:tx>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5458880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600" dirty="0" smtClean="0"/>
              <a:t>Funding in $Millions</a:t>
            </a:r>
            <a:endParaRPr lang="en-US" sz="3600" dirty="0"/>
          </a:p>
        </c:rich>
      </c:tx>
      <c:layout>
        <c:manualLayout>
          <c:xMode val="edge"/>
          <c:yMode val="edge"/>
          <c:x val="0.34166577651497859"/>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8212730155548648E-2"/>
          <c:y val="0.19751491859917067"/>
          <c:w val="0.94968899066372081"/>
          <c:h val="0.68305885780397646"/>
        </c:manualLayout>
      </c:layout>
      <c:barChart>
        <c:barDir val="col"/>
        <c:grouping val="clustered"/>
        <c:varyColors val="0"/>
        <c:ser>
          <c:idx val="0"/>
          <c:order val="0"/>
          <c:tx>
            <c:strRef>
              <c:f>Sheet1!$B$1</c:f>
              <c:strCache>
                <c:ptCount val="1"/>
                <c:pt idx="0">
                  <c:v>Funding</c:v>
                </c:pt>
              </c:strCache>
            </c:strRef>
          </c:tx>
          <c:spPr>
            <a:solidFill>
              <a:schemeClr val="accent1"/>
            </a:solidFill>
            <a:ln>
              <a:noFill/>
            </a:ln>
            <a:effectLst/>
          </c:spPr>
          <c:invertIfNegative val="0"/>
          <c:cat>
            <c:strRef>
              <c:f>Sheet1!$A$2:$A$7</c:f>
              <c:strCache>
                <c:ptCount val="6"/>
                <c:pt idx="0">
                  <c:v>#4</c:v>
                </c:pt>
                <c:pt idx="1">
                  <c:v>#6</c:v>
                </c:pt>
                <c:pt idx="2">
                  <c:v>#12</c:v>
                </c:pt>
                <c:pt idx="3">
                  <c:v>#13</c:v>
                </c:pt>
                <c:pt idx="4">
                  <c:v>#14</c:v>
                </c:pt>
                <c:pt idx="5">
                  <c:v>#20</c:v>
                </c:pt>
              </c:strCache>
            </c:strRef>
          </c:cat>
          <c:val>
            <c:numRef>
              <c:f>Sheet1!$B$2:$B$7</c:f>
              <c:numCache>
                <c:formatCode>General</c:formatCode>
                <c:ptCount val="6"/>
                <c:pt idx="0">
                  <c:v>6.66</c:v>
                </c:pt>
                <c:pt idx="1">
                  <c:v>2.13</c:v>
                </c:pt>
                <c:pt idx="2">
                  <c:v>1.88</c:v>
                </c:pt>
                <c:pt idx="3">
                  <c:v>1.68</c:v>
                </c:pt>
                <c:pt idx="4">
                  <c:v>1.68</c:v>
                </c:pt>
                <c:pt idx="5">
                  <c:v>1.37</c:v>
                </c:pt>
              </c:numCache>
            </c:numRef>
          </c:val>
        </c:ser>
        <c:dLbls>
          <c:showLegendKey val="0"/>
          <c:showVal val="0"/>
          <c:showCatName val="0"/>
          <c:showSerName val="0"/>
          <c:showPercent val="0"/>
          <c:showBubbleSize val="0"/>
        </c:dLbls>
        <c:gapWidth val="219"/>
        <c:overlap val="-27"/>
        <c:axId val="257819792"/>
        <c:axId val="257820352"/>
      </c:barChart>
      <c:catAx>
        <c:axId val="257819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57820352"/>
        <c:crosses val="autoZero"/>
        <c:auto val="1"/>
        <c:lblAlgn val="ctr"/>
        <c:lblOffset val="100"/>
        <c:noMultiLvlLbl val="0"/>
      </c:catAx>
      <c:valAx>
        <c:axId val="257820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257819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1867499043901E-2"/>
          <c:y val="4.3746843537719834E-2"/>
          <c:w val="0.92637197447160335"/>
          <c:h val="0.71739622241488976"/>
        </c:manualLayout>
      </c:layout>
      <c:barChart>
        <c:barDir val="col"/>
        <c:grouping val="clustered"/>
        <c:varyColors val="0"/>
        <c:ser>
          <c:idx val="0"/>
          <c:order val="0"/>
          <c:tx>
            <c:strRef>
              <c:f>Sheet1!$B$1</c:f>
              <c:strCache>
                <c:ptCount val="1"/>
                <c:pt idx="0">
                  <c:v>Scholarship # </c:v>
                </c:pt>
              </c:strCache>
            </c:strRef>
          </c:tx>
          <c:spPr>
            <a:solidFill>
              <a:schemeClr val="accent1"/>
            </a:solidFill>
            <a:ln>
              <a:noFill/>
            </a:ln>
            <a:effectLst/>
          </c:spPr>
          <c:invertIfNegative val="0"/>
          <c:cat>
            <c:numRef>
              <c:f>Sheet1!$A$2:$A$4</c:f>
              <c:numCache>
                <c:formatCode>General</c:formatCode>
                <c:ptCount val="3"/>
                <c:pt idx="0">
                  <c:v>2014</c:v>
                </c:pt>
                <c:pt idx="1">
                  <c:v>2015</c:v>
                </c:pt>
                <c:pt idx="2">
                  <c:v>2016</c:v>
                </c:pt>
              </c:numCache>
            </c:numRef>
          </c:cat>
          <c:val>
            <c:numRef>
              <c:f>Sheet1!$B$2:$B$4</c:f>
              <c:numCache>
                <c:formatCode>General</c:formatCode>
                <c:ptCount val="3"/>
                <c:pt idx="0">
                  <c:v>0</c:v>
                </c:pt>
                <c:pt idx="1">
                  <c:v>11</c:v>
                </c:pt>
                <c:pt idx="2">
                  <c:v>10</c:v>
                </c:pt>
              </c:numCache>
            </c:numRef>
          </c:val>
        </c:ser>
        <c:ser>
          <c:idx val="1"/>
          <c:order val="1"/>
          <c:tx>
            <c:strRef>
              <c:f>Sheet1!$C$1</c:f>
              <c:strCache>
                <c:ptCount val="1"/>
                <c:pt idx="0">
                  <c:v>SHARPS $K</c:v>
                </c:pt>
              </c:strCache>
            </c:strRef>
          </c:tx>
          <c:spPr>
            <a:solidFill>
              <a:schemeClr val="accent2"/>
            </a:solidFill>
            <a:ln>
              <a:noFill/>
            </a:ln>
            <a:effectLst/>
          </c:spPr>
          <c:invertIfNegative val="0"/>
          <c:cat>
            <c:numRef>
              <c:f>Sheet1!$A$2:$A$4</c:f>
              <c:numCache>
                <c:formatCode>General</c:formatCode>
                <c:ptCount val="3"/>
                <c:pt idx="0">
                  <c:v>2014</c:v>
                </c:pt>
                <c:pt idx="1">
                  <c:v>2015</c:v>
                </c:pt>
                <c:pt idx="2">
                  <c:v>2016</c:v>
                </c:pt>
              </c:numCache>
            </c:numRef>
          </c:cat>
          <c:val>
            <c:numRef>
              <c:f>Sheet1!$C$2:$C$4</c:f>
              <c:numCache>
                <c:formatCode>General</c:formatCode>
                <c:ptCount val="3"/>
                <c:pt idx="0">
                  <c:v>11.3</c:v>
                </c:pt>
                <c:pt idx="1">
                  <c:v>13.6</c:v>
                </c:pt>
                <c:pt idx="2">
                  <c:v>42.6</c:v>
                </c:pt>
              </c:numCache>
            </c:numRef>
          </c:val>
        </c:ser>
        <c:ser>
          <c:idx val="2"/>
          <c:order val="2"/>
          <c:tx>
            <c:strRef>
              <c:f>Sheet1!$D$1</c:f>
              <c:strCache>
                <c:ptCount val="1"/>
                <c:pt idx="0">
                  <c:v>SHARPS #</c:v>
                </c:pt>
              </c:strCache>
            </c:strRef>
          </c:tx>
          <c:spPr>
            <a:solidFill>
              <a:schemeClr val="accent3"/>
            </a:solidFill>
            <a:ln>
              <a:noFill/>
            </a:ln>
            <a:effectLst/>
          </c:spPr>
          <c:invertIfNegative val="0"/>
          <c:cat>
            <c:numRef>
              <c:f>Sheet1!$A$2:$A$4</c:f>
              <c:numCache>
                <c:formatCode>General</c:formatCode>
                <c:ptCount val="3"/>
                <c:pt idx="0">
                  <c:v>2014</c:v>
                </c:pt>
                <c:pt idx="1">
                  <c:v>2015</c:v>
                </c:pt>
                <c:pt idx="2">
                  <c:v>2016</c:v>
                </c:pt>
              </c:numCache>
            </c:numRef>
          </c:cat>
          <c:val>
            <c:numRef>
              <c:f>Sheet1!$D$2:$D$4</c:f>
              <c:numCache>
                <c:formatCode>General</c:formatCode>
                <c:ptCount val="3"/>
                <c:pt idx="0">
                  <c:v>21</c:v>
                </c:pt>
                <c:pt idx="1">
                  <c:v>30</c:v>
                </c:pt>
                <c:pt idx="2">
                  <c:v>40</c:v>
                </c:pt>
              </c:numCache>
            </c:numRef>
          </c:val>
        </c:ser>
        <c:dLbls>
          <c:showLegendKey val="0"/>
          <c:showVal val="0"/>
          <c:showCatName val="0"/>
          <c:showSerName val="0"/>
          <c:showPercent val="0"/>
          <c:showBubbleSize val="0"/>
        </c:dLbls>
        <c:gapWidth val="219"/>
        <c:overlap val="-27"/>
        <c:axId val="257822032"/>
        <c:axId val="257822592"/>
      </c:barChart>
      <c:catAx>
        <c:axId val="257822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257822592"/>
        <c:crosses val="autoZero"/>
        <c:auto val="1"/>
        <c:lblAlgn val="ctr"/>
        <c:lblOffset val="100"/>
        <c:noMultiLvlLbl val="0"/>
      </c:catAx>
      <c:valAx>
        <c:axId val="257822592"/>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57822032"/>
        <c:crosses val="autoZero"/>
        <c:crossBetween val="between"/>
      </c:valAx>
      <c:spPr>
        <a:noFill/>
        <a:ln>
          <a:noFill/>
        </a:ln>
        <a:effectLst/>
      </c:spPr>
    </c:plotArea>
    <c:legend>
      <c:legendPos val="b"/>
      <c:layout>
        <c:manualLayout>
          <c:xMode val="edge"/>
          <c:yMode val="edge"/>
          <c:x val="5.5152741315725853E-2"/>
          <c:y val="0.88106881044679142"/>
          <c:w val="0.88372000999206379"/>
          <c:h val="0.11893118955320869"/>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1"/>
          <c:order val="1"/>
          <c:tx>
            <c:strRef>
              <c:f>Sheet2!$C$15:$C$16</c:f>
              <c:strCache>
                <c:ptCount val="2"/>
                <c:pt idx="0">
                  <c:v>Met</c:v>
                </c:pt>
              </c:strCache>
            </c:strRef>
          </c:tx>
          <c:spPr>
            <a:solidFill>
              <a:schemeClr val="accent2"/>
            </a:solidFill>
            <a:ln>
              <a:noFill/>
            </a:ln>
            <a:effectLst/>
            <a:sp3d/>
          </c:spPr>
          <c:invertIfNegative val="0"/>
          <c:cat>
            <c:strRef>
              <c:f>Sheet2!$A$17:$A$21</c:f>
              <c:strCache>
                <c:ptCount val="5"/>
                <c:pt idx="0">
                  <c:v>SUSTAINABILITY </c:v>
                </c:pt>
                <c:pt idx="1">
                  <c:v>OUR PEOPLE</c:v>
                </c:pt>
                <c:pt idx="2">
                  <c:v>ENHANCING SYSTEM CAPACITY</c:v>
                </c:pt>
                <c:pt idx="3">
                  <c:v>TRANSLATING TRANSLATIONAL RESEARCH</c:v>
                </c:pt>
                <c:pt idx="4">
                  <c:v>TRANSFORMING THE MPH DEGREE PROGRAM</c:v>
                </c:pt>
              </c:strCache>
            </c:strRef>
          </c:cat>
          <c:val>
            <c:numRef>
              <c:f>Sheet2!$C$17:$C$21</c:f>
              <c:numCache>
                <c:formatCode>General</c:formatCode>
                <c:ptCount val="5"/>
                <c:pt idx="1">
                  <c:v>2</c:v>
                </c:pt>
                <c:pt idx="2">
                  <c:v>1</c:v>
                </c:pt>
                <c:pt idx="3">
                  <c:v>2</c:v>
                </c:pt>
                <c:pt idx="4">
                  <c:v>1</c:v>
                </c:pt>
              </c:numCache>
            </c:numRef>
          </c:val>
        </c:ser>
        <c:ser>
          <c:idx val="2"/>
          <c:order val="2"/>
          <c:tx>
            <c:strRef>
              <c:f>Sheet2!$D$15:$D$16</c:f>
              <c:strCache>
                <c:ptCount val="2"/>
                <c:pt idx="0">
                  <c:v>Not Met</c:v>
                </c:pt>
              </c:strCache>
            </c:strRef>
          </c:tx>
          <c:spPr>
            <a:solidFill>
              <a:schemeClr val="accent3"/>
            </a:solidFill>
            <a:ln>
              <a:noFill/>
            </a:ln>
            <a:effectLst/>
            <a:sp3d/>
          </c:spPr>
          <c:invertIfNegative val="0"/>
          <c:cat>
            <c:strRef>
              <c:f>Sheet2!$A$17:$A$21</c:f>
              <c:strCache>
                <c:ptCount val="5"/>
                <c:pt idx="0">
                  <c:v>SUSTAINABILITY </c:v>
                </c:pt>
                <c:pt idx="1">
                  <c:v>OUR PEOPLE</c:v>
                </c:pt>
                <c:pt idx="2">
                  <c:v>ENHANCING SYSTEM CAPACITY</c:v>
                </c:pt>
                <c:pt idx="3">
                  <c:v>TRANSLATING TRANSLATIONAL RESEARCH</c:v>
                </c:pt>
                <c:pt idx="4">
                  <c:v>TRANSFORMING THE MPH DEGREE PROGRAM</c:v>
                </c:pt>
              </c:strCache>
            </c:strRef>
          </c:cat>
          <c:val>
            <c:numRef>
              <c:f>Sheet2!$D$17:$D$21</c:f>
              <c:numCache>
                <c:formatCode>General</c:formatCode>
                <c:ptCount val="5"/>
                <c:pt idx="0">
                  <c:v>1</c:v>
                </c:pt>
                <c:pt idx="1">
                  <c:v>1</c:v>
                </c:pt>
                <c:pt idx="2">
                  <c:v>1</c:v>
                </c:pt>
                <c:pt idx="4">
                  <c:v>1</c:v>
                </c:pt>
              </c:numCache>
            </c:numRef>
          </c:val>
        </c:ser>
        <c:ser>
          <c:idx val="3"/>
          <c:order val="3"/>
          <c:tx>
            <c:strRef>
              <c:f>Sheet2!$E$15:$E$16</c:f>
              <c:strCache>
                <c:ptCount val="2"/>
                <c:pt idx="0">
                  <c:v>Above Goal, Treading ↗</c:v>
                </c:pt>
              </c:strCache>
            </c:strRef>
          </c:tx>
          <c:spPr>
            <a:solidFill>
              <a:schemeClr val="accent4"/>
            </a:solidFill>
            <a:ln>
              <a:noFill/>
            </a:ln>
            <a:effectLst/>
            <a:sp3d/>
          </c:spPr>
          <c:invertIfNegative val="0"/>
          <c:cat>
            <c:strRef>
              <c:f>Sheet2!$A$17:$A$21</c:f>
              <c:strCache>
                <c:ptCount val="5"/>
                <c:pt idx="0">
                  <c:v>SUSTAINABILITY </c:v>
                </c:pt>
                <c:pt idx="1">
                  <c:v>OUR PEOPLE</c:v>
                </c:pt>
                <c:pt idx="2">
                  <c:v>ENHANCING SYSTEM CAPACITY</c:v>
                </c:pt>
                <c:pt idx="3">
                  <c:v>TRANSLATING TRANSLATIONAL RESEARCH</c:v>
                </c:pt>
                <c:pt idx="4">
                  <c:v>TRANSFORMING THE MPH DEGREE PROGRAM</c:v>
                </c:pt>
              </c:strCache>
            </c:strRef>
          </c:cat>
          <c:val>
            <c:numRef>
              <c:f>Sheet2!$E$17:$E$21</c:f>
              <c:numCache>
                <c:formatCode>General</c:formatCode>
                <c:ptCount val="5"/>
                <c:pt idx="0">
                  <c:v>8</c:v>
                </c:pt>
                <c:pt idx="1">
                  <c:v>4</c:v>
                </c:pt>
                <c:pt idx="2">
                  <c:v>4</c:v>
                </c:pt>
                <c:pt idx="3">
                  <c:v>3</c:v>
                </c:pt>
              </c:numCache>
            </c:numRef>
          </c:val>
        </c:ser>
        <c:ser>
          <c:idx val="4"/>
          <c:order val="4"/>
          <c:tx>
            <c:strRef>
              <c:f>Sheet2!$F$15:$F$16</c:f>
              <c:strCache>
                <c:ptCount val="2"/>
                <c:pt idx="0">
                  <c:v>Below Goal, Treading ↗</c:v>
                </c:pt>
              </c:strCache>
            </c:strRef>
          </c:tx>
          <c:spPr>
            <a:solidFill>
              <a:schemeClr val="accent5"/>
            </a:solidFill>
            <a:ln>
              <a:noFill/>
            </a:ln>
            <a:effectLst/>
            <a:sp3d/>
          </c:spPr>
          <c:invertIfNegative val="0"/>
          <c:cat>
            <c:strRef>
              <c:f>Sheet2!$A$17:$A$21</c:f>
              <c:strCache>
                <c:ptCount val="5"/>
                <c:pt idx="0">
                  <c:v>SUSTAINABILITY </c:v>
                </c:pt>
                <c:pt idx="1">
                  <c:v>OUR PEOPLE</c:v>
                </c:pt>
                <c:pt idx="2">
                  <c:v>ENHANCING SYSTEM CAPACITY</c:v>
                </c:pt>
                <c:pt idx="3">
                  <c:v>TRANSLATING TRANSLATIONAL RESEARCH</c:v>
                </c:pt>
                <c:pt idx="4">
                  <c:v>TRANSFORMING THE MPH DEGREE PROGRAM</c:v>
                </c:pt>
              </c:strCache>
            </c:strRef>
          </c:cat>
          <c:val>
            <c:numRef>
              <c:f>Sheet2!$F$17:$F$21</c:f>
              <c:numCache>
                <c:formatCode>General</c:formatCode>
                <c:ptCount val="5"/>
                <c:pt idx="0">
                  <c:v>3</c:v>
                </c:pt>
                <c:pt idx="2">
                  <c:v>1</c:v>
                </c:pt>
              </c:numCache>
            </c:numRef>
          </c:val>
        </c:ser>
        <c:ser>
          <c:idx val="5"/>
          <c:order val="5"/>
          <c:tx>
            <c:strRef>
              <c:f>Sheet2!$G$15:$G$16</c:f>
              <c:strCache>
                <c:ptCount val="2"/>
                <c:pt idx="0">
                  <c:v>Above Goal, Trending ↘</c:v>
                </c:pt>
              </c:strCache>
            </c:strRef>
          </c:tx>
          <c:spPr>
            <a:solidFill>
              <a:schemeClr val="accent6"/>
            </a:solidFill>
            <a:ln>
              <a:noFill/>
            </a:ln>
            <a:effectLst/>
            <a:sp3d/>
          </c:spPr>
          <c:invertIfNegative val="0"/>
          <c:cat>
            <c:strRef>
              <c:f>Sheet2!$A$17:$A$21</c:f>
              <c:strCache>
                <c:ptCount val="5"/>
                <c:pt idx="0">
                  <c:v>SUSTAINABILITY </c:v>
                </c:pt>
                <c:pt idx="1">
                  <c:v>OUR PEOPLE</c:v>
                </c:pt>
                <c:pt idx="2">
                  <c:v>ENHANCING SYSTEM CAPACITY</c:v>
                </c:pt>
                <c:pt idx="3">
                  <c:v>TRANSLATING TRANSLATIONAL RESEARCH</c:v>
                </c:pt>
                <c:pt idx="4">
                  <c:v>TRANSFORMING THE MPH DEGREE PROGRAM</c:v>
                </c:pt>
              </c:strCache>
            </c:strRef>
          </c:cat>
          <c:val>
            <c:numRef>
              <c:f>Sheet2!$G$17:$G$21</c:f>
              <c:numCache>
                <c:formatCode>General</c:formatCode>
                <c:ptCount val="5"/>
                <c:pt idx="0">
                  <c:v>2</c:v>
                </c:pt>
                <c:pt idx="1">
                  <c:v>1</c:v>
                </c:pt>
                <c:pt idx="2">
                  <c:v>1</c:v>
                </c:pt>
                <c:pt idx="3">
                  <c:v>1</c:v>
                </c:pt>
              </c:numCache>
            </c:numRef>
          </c:val>
        </c:ser>
        <c:ser>
          <c:idx val="6"/>
          <c:order val="6"/>
          <c:tx>
            <c:strRef>
              <c:f>Sheet2!$H$15:$H$16</c:f>
              <c:strCache>
                <c:ptCount val="2"/>
                <c:pt idx="0">
                  <c:v>Below Goal, Trending ↘</c:v>
                </c:pt>
              </c:strCache>
            </c:strRef>
          </c:tx>
          <c:spPr>
            <a:solidFill>
              <a:schemeClr val="accent1">
                <a:lumMod val="60000"/>
              </a:schemeClr>
            </a:solidFill>
            <a:ln>
              <a:noFill/>
            </a:ln>
            <a:effectLst/>
            <a:sp3d/>
          </c:spPr>
          <c:invertIfNegative val="0"/>
          <c:cat>
            <c:strRef>
              <c:f>Sheet2!$A$17:$A$21</c:f>
              <c:strCache>
                <c:ptCount val="5"/>
                <c:pt idx="0">
                  <c:v>SUSTAINABILITY </c:v>
                </c:pt>
                <c:pt idx="1">
                  <c:v>OUR PEOPLE</c:v>
                </c:pt>
                <c:pt idx="2">
                  <c:v>ENHANCING SYSTEM CAPACITY</c:v>
                </c:pt>
                <c:pt idx="3">
                  <c:v>TRANSLATING TRANSLATIONAL RESEARCH</c:v>
                </c:pt>
                <c:pt idx="4">
                  <c:v>TRANSFORMING THE MPH DEGREE PROGRAM</c:v>
                </c:pt>
              </c:strCache>
            </c:strRef>
          </c:cat>
          <c:val>
            <c:numRef>
              <c:f>Sheet2!$H$17:$H$21</c:f>
              <c:numCache>
                <c:formatCode>General</c:formatCode>
                <c:ptCount val="5"/>
                <c:pt idx="0">
                  <c:v>2</c:v>
                </c:pt>
                <c:pt idx="1">
                  <c:v>1</c:v>
                </c:pt>
                <c:pt idx="2">
                  <c:v>2</c:v>
                </c:pt>
                <c:pt idx="3">
                  <c:v>1</c:v>
                </c:pt>
              </c:numCache>
            </c:numRef>
          </c:val>
        </c:ser>
        <c:ser>
          <c:idx val="7"/>
          <c:order val="7"/>
          <c:tx>
            <c:strRef>
              <c:f>Sheet2!$I$15:$I$16</c:f>
              <c:strCache>
                <c:ptCount val="2"/>
                <c:pt idx="0">
                  <c:v>Not Due/In Progress</c:v>
                </c:pt>
              </c:strCache>
            </c:strRef>
          </c:tx>
          <c:spPr>
            <a:solidFill>
              <a:schemeClr val="accent2">
                <a:lumMod val="60000"/>
              </a:schemeClr>
            </a:solidFill>
            <a:ln>
              <a:noFill/>
            </a:ln>
            <a:effectLst/>
            <a:sp3d/>
          </c:spPr>
          <c:invertIfNegative val="0"/>
          <c:cat>
            <c:strRef>
              <c:f>Sheet2!$A$17:$A$21</c:f>
              <c:strCache>
                <c:ptCount val="5"/>
                <c:pt idx="0">
                  <c:v>SUSTAINABILITY </c:v>
                </c:pt>
                <c:pt idx="1">
                  <c:v>OUR PEOPLE</c:v>
                </c:pt>
                <c:pt idx="2">
                  <c:v>ENHANCING SYSTEM CAPACITY</c:v>
                </c:pt>
                <c:pt idx="3">
                  <c:v>TRANSLATING TRANSLATIONAL RESEARCH</c:v>
                </c:pt>
                <c:pt idx="4">
                  <c:v>TRANSFORMING THE MPH DEGREE PROGRAM</c:v>
                </c:pt>
              </c:strCache>
            </c:strRef>
          </c:cat>
          <c:val>
            <c:numRef>
              <c:f>Sheet2!$I$17:$I$21</c:f>
              <c:numCache>
                <c:formatCode>General</c:formatCode>
                <c:ptCount val="5"/>
                <c:pt idx="1">
                  <c:v>5</c:v>
                </c:pt>
                <c:pt idx="4">
                  <c:v>1</c:v>
                </c:pt>
              </c:numCache>
            </c:numRef>
          </c:val>
        </c:ser>
        <c:ser>
          <c:idx val="8"/>
          <c:order val="8"/>
          <c:tx>
            <c:strRef>
              <c:f>Sheet2!$J$15:$J$16</c:f>
              <c:strCache>
                <c:ptCount val="2"/>
                <c:pt idx="0">
                  <c:v>Completed</c:v>
                </c:pt>
              </c:strCache>
            </c:strRef>
          </c:tx>
          <c:spPr>
            <a:solidFill>
              <a:schemeClr val="accent3">
                <a:lumMod val="60000"/>
              </a:schemeClr>
            </a:solidFill>
            <a:ln>
              <a:noFill/>
            </a:ln>
            <a:effectLst/>
            <a:sp3d/>
          </c:spPr>
          <c:invertIfNegative val="0"/>
          <c:cat>
            <c:strRef>
              <c:f>Sheet2!$A$17:$A$21</c:f>
              <c:strCache>
                <c:ptCount val="5"/>
                <c:pt idx="0">
                  <c:v>SUSTAINABILITY </c:v>
                </c:pt>
                <c:pt idx="1">
                  <c:v>OUR PEOPLE</c:v>
                </c:pt>
                <c:pt idx="2">
                  <c:v>ENHANCING SYSTEM CAPACITY</c:v>
                </c:pt>
                <c:pt idx="3">
                  <c:v>TRANSLATING TRANSLATIONAL RESEARCH</c:v>
                </c:pt>
                <c:pt idx="4">
                  <c:v>TRANSFORMING THE MPH DEGREE PROGRAM</c:v>
                </c:pt>
              </c:strCache>
            </c:strRef>
          </c:cat>
          <c:val>
            <c:numRef>
              <c:f>Sheet2!$J$17:$J$21</c:f>
              <c:numCache>
                <c:formatCode>General</c:formatCode>
                <c:ptCount val="5"/>
                <c:pt idx="1">
                  <c:v>3</c:v>
                </c:pt>
                <c:pt idx="2">
                  <c:v>1</c:v>
                </c:pt>
              </c:numCache>
            </c:numRef>
          </c:val>
        </c:ser>
        <c:dLbls>
          <c:showLegendKey val="0"/>
          <c:showVal val="0"/>
          <c:showCatName val="0"/>
          <c:showSerName val="0"/>
          <c:showPercent val="0"/>
          <c:showBubbleSize val="0"/>
        </c:dLbls>
        <c:gapWidth val="150"/>
        <c:shape val="box"/>
        <c:axId val="254184752"/>
        <c:axId val="254185312"/>
        <c:axId val="0"/>
        <c:extLst>
          <c:ext xmlns:c15="http://schemas.microsoft.com/office/drawing/2012/chart" uri="{02D57815-91ED-43cb-92C2-25804820EDAC}">
            <c15:filteredBarSeries>
              <c15:ser>
                <c:idx val="0"/>
                <c:order val="0"/>
                <c:tx>
                  <c:strRef>
                    <c:extLst>
                      <c:ext uri="{02D57815-91ED-43cb-92C2-25804820EDAC}">
                        <c15:formulaRef>
                          <c15:sqref>Sheet2!$B$15:$B$16</c15:sqref>
                        </c15:formulaRef>
                      </c:ext>
                    </c:extLst>
                    <c:strCache>
                      <c:ptCount val="2"/>
                      <c:pt idx="0">
                        <c:v># of Metrics</c:v>
                      </c:pt>
                    </c:strCache>
                  </c:strRef>
                </c:tx>
                <c:spPr>
                  <a:solidFill>
                    <a:schemeClr val="accent1"/>
                  </a:solidFill>
                  <a:ln>
                    <a:noFill/>
                  </a:ln>
                  <a:effectLst/>
                  <a:sp3d/>
                </c:spPr>
                <c:invertIfNegative val="0"/>
                <c:cat>
                  <c:strRef>
                    <c:extLst>
                      <c:ext uri="{02D57815-91ED-43cb-92C2-25804820EDAC}">
                        <c15:formulaRef>
                          <c15:sqref>Sheet2!$A$17:$A$21</c15:sqref>
                        </c15:formulaRef>
                      </c:ext>
                    </c:extLst>
                    <c:strCache>
                      <c:ptCount val="5"/>
                      <c:pt idx="0">
                        <c:v>SUSTAINABILITY </c:v>
                      </c:pt>
                      <c:pt idx="1">
                        <c:v>OUR PEOPLE</c:v>
                      </c:pt>
                      <c:pt idx="2">
                        <c:v>ENHANCING SYSTEM CAPACITY</c:v>
                      </c:pt>
                      <c:pt idx="3">
                        <c:v>TRANSLATING TRANSLATIONAL RESEARCH</c:v>
                      </c:pt>
                      <c:pt idx="4">
                        <c:v>TRANSFORMING THE MPH DEGREE PROGRAM</c:v>
                      </c:pt>
                    </c:strCache>
                  </c:strRef>
                </c:cat>
                <c:val>
                  <c:numRef>
                    <c:extLst>
                      <c:ext uri="{02D57815-91ED-43cb-92C2-25804820EDAC}">
                        <c15:formulaRef>
                          <c15:sqref>Sheet2!$B$17:$B$21</c15:sqref>
                        </c15:formulaRef>
                      </c:ext>
                    </c:extLst>
                    <c:numCache>
                      <c:formatCode>General</c:formatCode>
                      <c:ptCount val="5"/>
                      <c:pt idx="0">
                        <c:v>19</c:v>
                      </c:pt>
                      <c:pt idx="1">
                        <c:v>17</c:v>
                      </c:pt>
                      <c:pt idx="2">
                        <c:v>13</c:v>
                      </c:pt>
                      <c:pt idx="3">
                        <c:v>7</c:v>
                      </c:pt>
                      <c:pt idx="4">
                        <c:v>3</c:v>
                      </c:pt>
                    </c:numCache>
                  </c:numRef>
                </c:val>
              </c15:ser>
            </c15:filteredBarSeries>
          </c:ext>
        </c:extLst>
      </c:bar3DChart>
      <c:catAx>
        <c:axId val="2541847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54185312"/>
        <c:crosses val="autoZero"/>
        <c:auto val="1"/>
        <c:lblAlgn val="ctr"/>
        <c:lblOffset val="100"/>
        <c:noMultiLvlLbl val="0"/>
      </c:catAx>
      <c:valAx>
        <c:axId val="2541853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4184752"/>
        <c:crosses val="autoZero"/>
        <c:crossBetween val="between"/>
      </c:valAx>
      <c:spPr>
        <a:noFill/>
        <a:ln>
          <a:noFill/>
        </a:ln>
        <a:effectLst/>
      </c:spPr>
    </c:plotArea>
    <c:legend>
      <c:legendPos val="b"/>
      <c:layout>
        <c:manualLayout>
          <c:xMode val="edge"/>
          <c:yMode val="edge"/>
          <c:x val="3.651271021677846E-2"/>
          <c:y val="0.91816485826184602"/>
          <c:w val="0.94651198114124624"/>
          <c:h val="4.812867369812919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4">
  <a:schemeClr val="accent4"/>
</cs:colorStyle>
</file>

<file path=ppt/charts/colors5.xml><?xml version="1.0" encoding="utf-8"?>
<cs:colorStyle xmlns:cs="http://schemas.microsoft.com/office/drawing/2012/chartStyle" xmlns:a="http://schemas.openxmlformats.org/drawingml/2006/main" meth="withinLinear" id="19">
  <a:schemeClr val="accent6"/>
</cs:colorStyle>
</file>

<file path=ppt/charts/colors6.xml><?xml version="1.0" encoding="utf-8"?>
<cs:colorStyle xmlns:cs="http://schemas.microsoft.com/office/drawing/2012/chartStyle" xmlns:a="http://schemas.openxmlformats.org/drawingml/2006/main" meth="withinLinear" id="15">
  <a:schemeClr val="accent2"/>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00"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0.07574</cdr:x>
      <cdr:y>0.00679</cdr:y>
    </cdr:from>
    <cdr:to>
      <cdr:x>0.18934</cdr:x>
      <cdr:y>0.2341</cdr:y>
    </cdr:to>
    <cdr:pic>
      <cdr:nvPicPr>
        <cdr:cNvPr id="2" name="chart"/>
        <cdr:cNvPicPr>
          <a:picLocks xmlns:a="http://schemas.openxmlformats.org/drawingml/2006/main" noChangeAspect="1"/>
        </cdr:cNvPicPr>
      </cdr:nvPicPr>
      <cdr:blipFill rotWithShape="1">
        <a:blip xmlns:a="http://schemas.openxmlformats.org/drawingml/2006/main" xmlns:r="http://schemas.openxmlformats.org/officeDocument/2006/relationships" r:embed="rId1"/>
        <a:srcRect xmlns:a="http://schemas.openxmlformats.org/drawingml/2006/main" l="21701" r="10610"/>
        <a:stretch xmlns:a="http://schemas.openxmlformats.org/drawingml/2006/main"/>
      </cdr:blipFill>
      <cdr:spPr>
        <a:xfrm xmlns:a="http://schemas.openxmlformats.org/drawingml/2006/main">
          <a:off x="688515" y="34140"/>
          <a:ext cx="1032581" cy="1142157"/>
        </a:xfrm>
        <a:prstGeom xmlns:a="http://schemas.openxmlformats.org/drawingml/2006/main" prst="rect">
          <a:avLst/>
        </a:prstGeom>
      </cdr:spPr>
    </cdr:pic>
  </cdr:relSizeAnchor>
  <cdr:relSizeAnchor xmlns:cdr="http://schemas.openxmlformats.org/drawingml/2006/chartDrawing">
    <cdr:from>
      <cdr:x>0.71385</cdr:x>
      <cdr:y>0.48964</cdr:y>
    </cdr:from>
    <cdr:to>
      <cdr:x>0.82163</cdr:x>
      <cdr:y>0.72673</cdr:y>
    </cdr:to>
    <cdr:pic>
      <cdr:nvPicPr>
        <cdr:cNvPr id="3" name="chart"/>
        <cdr:cNvPicPr>
          <a:picLocks xmlns:a="http://schemas.openxmlformats.org/drawingml/2006/main" noChangeAspect="1"/>
        </cdr:cNvPicPr>
      </cdr:nvPicPr>
      <cdr:blipFill rotWithShape="1">
        <a:blip xmlns:a="http://schemas.openxmlformats.org/drawingml/2006/main" xmlns:r="http://schemas.openxmlformats.org/officeDocument/2006/relationships" r:embed="rId2"/>
        <a:srcRect xmlns:a="http://schemas.openxmlformats.org/drawingml/2006/main" l="22090" t="1661" r="3669" b="-1661"/>
        <a:stretch xmlns:a="http://schemas.openxmlformats.org/drawingml/2006/main"/>
      </cdr:blipFill>
      <cdr:spPr>
        <a:xfrm xmlns:a="http://schemas.openxmlformats.org/drawingml/2006/main">
          <a:off x="6489038" y="2396674"/>
          <a:ext cx="979714" cy="1160448"/>
        </a:xfrm>
        <a:prstGeom xmlns:a="http://schemas.openxmlformats.org/drawingml/2006/main" prst="rect">
          <a:avLst/>
        </a:prstGeom>
      </cdr:spPr>
    </cdr:pic>
  </cdr:relSizeAnchor>
  <cdr:relSizeAnchor xmlns:cdr="http://schemas.openxmlformats.org/drawingml/2006/chartDrawing">
    <cdr:from>
      <cdr:x>0.23143</cdr:x>
      <cdr:y>0.4195</cdr:y>
    </cdr:from>
    <cdr:to>
      <cdr:x>0.3636</cdr:x>
      <cdr:y>0.6713</cdr:y>
    </cdr:to>
    <cdr:pic>
      <cdr:nvPicPr>
        <cdr:cNvPr id="4" name="chart"/>
        <cdr:cNvPicPr>
          <a:picLocks xmlns:a="http://schemas.openxmlformats.org/drawingml/2006/main" noChangeAspect="1"/>
        </cdr:cNvPicPr>
      </cdr:nvPicPr>
      <cdr:blipFill rotWithShape="1">
        <a:blip xmlns:a="http://schemas.openxmlformats.org/drawingml/2006/main" xmlns:r="http://schemas.openxmlformats.org/officeDocument/2006/relationships" r:embed="rId3"/>
        <a:srcRect xmlns:a="http://schemas.openxmlformats.org/drawingml/2006/main" b="23159"/>
        <a:stretch xmlns:a="http://schemas.openxmlformats.org/drawingml/2006/main"/>
      </cdr:blipFill>
      <cdr:spPr>
        <a:xfrm xmlns:a="http://schemas.openxmlformats.org/drawingml/2006/main">
          <a:off x="2103715" y="2107942"/>
          <a:ext cx="1201453" cy="1265256"/>
        </a:xfrm>
        <a:prstGeom xmlns:a="http://schemas.openxmlformats.org/drawingml/2006/main" prst="rect">
          <a:avLst/>
        </a:prstGeom>
      </cdr:spPr>
    </cdr:pic>
  </cdr:relSizeAnchor>
  <cdr:relSizeAnchor xmlns:cdr="http://schemas.openxmlformats.org/drawingml/2006/chartDrawing">
    <cdr:from>
      <cdr:x>0.86259</cdr:x>
      <cdr:y>0.51905</cdr:y>
    </cdr:from>
    <cdr:to>
      <cdr:x>0.96844</cdr:x>
      <cdr:y>0.7491</cdr:y>
    </cdr:to>
    <cdr:pic>
      <cdr:nvPicPr>
        <cdr:cNvPr id="6" name="chart"/>
        <cdr:cNvPicPr>
          <a:picLocks xmlns:a="http://schemas.openxmlformats.org/drawingml/2006/main" noChangeAspect="1"/>
        </cdr:cNvPicPr>
      </cdr:nvPicPr>
      <cdr:blipFill rotWithShape="1">
        <a:blip xmlns:a="http://schemas.openxmlformats.org/drawingml/2006/main" xmlns:r="http://schemas.openxmlformats.org/officeDocument/2006/relationships" r:embed="rId4"/>
        <a:srcRect xmlns:a="http://schemas.openxmlformats.org/drawingml/2006/main" l="27651" r="10811"/>
        <a:stretch xmlns:a="http://schemas.openxmlformats.org/drawingml/2006/main"/>
      </cdr:blipFill>
      <cdr:spPr>
        <a:xfrm xmlns:a="http://schemas.openxmlformats.org/drawingml/2006/main">
          <a:off x="7841080" y="2540585"/>
          <a:ext cx="962199" cy="1126033"/>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0.10976</cdr:x>
      <cdr:y>0.29091</cdr:y>
    </cdr:from>
    <cdr:to>
      <cdr:x>0.89024</cdr:x>
      <cdr:y>0.29091</cdr:y>
    </cdr:to>
    <cdr:cxnSp macro="">
      <cdr:nvCxnSpPr>
        <cdr:cNvPr id="3" name="Straight Connector 2"/>
        <cdr:cNvCxnSpPr/>
      </cdr:nvCxnSpPr>
      <cdr:spPr>
        <a:xfrm xmlns:a="http://schemas.openxmlformats.org/drawingml/2006/main">
          <a:off x="685800" y="1219200"/>
          <a:ext cx="4876800" cy="0"/>
        </a:xfrm>
        <a:prstGeom xmlns:a="http://schemas.openxmlformats.org/drawingml/2006/main" prst="line">
          <a:avLst/>
        </a:prstGeom>
        <a:ln xmlns:a="http://schemas.openxmlformats.org/drawingml/2006/main" w="2222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F54831-CE61-499A-9B1A-D52F78DC379F}"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A0CDC-A4AA-4A7E-917D-544595BFA546}" type="slidenum">
              <a:rPr lang="en-US" smtClean="0"/>
              <a:t>‹#›</a:t>
            </a:fld>
            <a:endParaRPr lang="en-US"/>
          </a:p>
        </p:txBody>
      </p:sp>
    </p:spTree>
    <p:extLst>
      <p:ext uri="{BB962C8B-B14F-4D97-AF65-F5344CB8AC3E}">
        <p14:creationId xmlns:p14="http://schemas.microsoft.com/office/powerpoint/2010/main" val="2525228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F54831-CE61-499A-9B1A-D52F78DC379F}"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A0CDC-A4AA-4A7E-917D-544595BFA546}" type="slidenum">
              <a:rPr lang="en-US" smtClean="0"/>
              <a:t>‹#›</a:t>
            </a:fld>
            <a:endParaRPr lang="en-US"/>
          </a:p>
        </p:txBody>
      </p:sp>
    </p:spTree>
    <p:extLst>
      <p:ext uri="{BB962C8B-B14F-4D97-AF65-F5344CB8AC3E}">
        <p14:creationId xmlns:p14="http://schemas.microsoft.com/office/powerpoint/2010/main" val="232495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F54831-CE61-499A-9B1A-D52F78DC379F}"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A0CDC-A4AA-4A7E-917D-544595BFA546}" type="slidenum">
              <a:rPr lang="en-US" smtClean="0"/>
              <a:t>‹#›</a:t>
            </a:fld>
            <a:endParaRPr lang="en-US"/>
          </a:p>
        </p:txBody>
      </p:sp>
    </p:spTree>
    <p:extLst>
      <p:ext uri="{BB962C8B-B14F-4D97-AF65-F5344CB8AC3E}">
        <p14:creationId xmlns:p14="http://schemas.microsoft.com/office/powerpoint/2010/main" val="3114305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F54831-CE61-499A-9B1A-D52F78DC379F}"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A0CDC-A4AA-4A7E-917D-544595BFA546}" type="slidenum">
              <a:rPr lang="en-US" smtClean="0"/>
              <a:t>‹#›</a:t>
            </a:fld>
            <a:endParaRPr lang="en-US"/>
          </a:p>
        </p:txBody>
      </p:sp>
    </p:spTree>
    <p:extLst>
      <p:ext uri="{BB962C8B-B14F-4D97-AF65-F5344CB8AC3E}">
        <p14:creationId xmlns:p14="http://schemas.microsoft.com/office/powerpoint/2010/main" val="3644119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F54831-CE61-499A-9B1A-D52F78DC379F}"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A0CDC-A4AA-4A7E-917D-544595BFA546}" type="slidenum">
              <a:rPr lang="en-US" smtClean="0"/>
              <a:t>‹#›</a:t>
            </a:fld>
            <a:endParaRPr lang="en-US"/>
          </a:p>
        </p:txBody>
      </p:sp>
    </p:spTree>
    <p:extLst>
      <p:ext uri="{BB962C8B-B14F-4D97-AF65-F5344CB8AC3E}">
        <p14:creationId xmlns:p14="http://schemas.microsoft.com/office/powerpoint/2010/main" val="190375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F54831-CE61-499A-9B1A-D52F78DC379F}" type="datetimeFigureOut">
              <a:rPr lang="en-US" smtClean="0"/>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A0CDC-A4AA-4A7E-917D-544595BFA546}" type="slidenum">
              <a:rPr lang="en-US" smtClean="0"/>
              <a:t>‹#›</a:t>
            </a:fld>
            <a:endParaRPr lang="en-US"/>
          </a:p>
        </p:txBody>
      </p:sp>
    </p:spTree>
    <p:extLst>
      <p:ext uri="{BB962C8B-B14F-4D97-AF65-F5344CB8AC3E}">
        <p14:creationId xmlns:p14="http://schemas.microsoft.com/office/powerpoint/2010/main" val="1809138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F54831-CE61-499A-9B1A-D52F78DC379F}" type="datetimeFigureOut">
              <a:rPr lang="en-US" smtClean="0"/>
              <a:t>9/20/2016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7A0CDC-A4AA-4A7E-917D-544595BFA546}" type="slidenum">
              <a:rPr lang="en-US" smtClean="0"/>
              <a:t>‹#›</a:t>
            </a:fld>
            <a:endParaRPr lang="en-US"/>
          </a:p>
        </p:txBody>
      </p:sp>
    </p:spTree>
    <p:extLst>
      <p:ext uri="{BB962C8B-B14F-4D97-AF65-F5344CB8AC3E}">
        <p14:creationId xmlns:p14="http://schemas.microsoft.com/office/powerpoint/2010/main" val="839584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F54831-CE61-499A-9B1A-D52F78DC379F}" type="datetimeFigureOut">
              <a:rPr lang="en-US" smtClean="0"/>
              <a:t>9/20/2016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7A0CDC-A4AA-4A7E-917D-544595BFA546}" type="slidenum">
              <a:rPr lang="en-US" smtClean="0"/>
              <a:t>‹#›</a:t>
            </a:fld>
            <a:endParaRPr lang="en-US"/>
          </a:p>
        </p:txBody>
      </p:sp>
    </p:spTree>
    <p:extLst>
      <p:ext uri="{BB962C8B-B14F-4D97-AF65-F5344CB8AC3E}">
        <p14:creationId xmlns:p14="http://schemas.microsoft.com/office/powerpoint/2010/main" val="3982541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F54831-CE61-499A-9B1A-D52F78DC379F}" type="datetimeFigureOut">
              <a:rPr lang="en-US" smtClean="0"/>
              <a:t>9/20/2016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7A0CDC-A4AA-4A7E-917D-544595BFA546}" type="slidenum">
              <a:rPr lang="en-US" smtClean="0"/>
              <a:t>‹#›</a:t>
            </a:fld>
            <a:endParaRPr lang="en-US"/>
          </a:p>
        </p:txBody>
      </p:sp>
    </p:spTree>
    <p:extLst>
      <p:ext uri="{BB962C8B-B14F-4D97-AF65-F5344CB8AC3E}">
        <p14:creationId xmlns:p14="http://schemas.microsoft.com/office/powerpoint/2010/main" val="2819546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F54831-CE61-499A-9B1A-D52F78DC379F}" type="datetimeFigureOut">
              <a:rPr lang="en-US" smtClean="0"/>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A0CDC-A4AA-4A7E-917D-544595BFA546}" type="slidenum">
              <a:rPr lang="en-US" smtClean="0"/>
              <a:t>‹#›</a:t>
            </a:fld>
            <a:endParaRPr lang="en-US"/>
          </a:p>
        </p:txBody>
      </p:sp>
    </p:spTree>
    <p:extLst>
      <p:ext uri="{BB962C8B-B14F-4D97-AF65-F5344CB8AC3E}">
        <p14:creationId xmlns:p14="http://schemas.microsoft.com/office/powerpoint/2010/main" val="2552142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F54831-CE61-499A-9B1A-D52F78DC379F}" type="datetimeFigureOut">
              <a:rPr lang="en-US" smtClean="0"/>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A0CDC-A4AA-4A7E-917D-544595BFA546}" type="slidenum">
              <a:rPr lang="en-US" smtClean="0"/>
              <a:t>‹#›</a:t>
            </a:fld>
            <a:endParaRPr lang="en-US"/>
          </a:p>
        </p:txBody>
      </p:sp>
    </p:spTree>
    <p:extLst>
      <p:ext uri="{BB962C8B-B14F-4D97-AF65-F5344CB8AC3E}">
        <p14:creationId xmlns:p14="http://schemas.microsoft.com/office/powerpoint/2010/main" val="1815629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F54831-CE61-499A-9B1A-D52F78DC379F}" type="datetimeFigureOut">
              <a:rPr lang="en-US" smtClean="0"/>
              <a:t>9/20/2016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7A0CDC-A4AA-4A7E-917D-544595BFA546}" type="slidenum">
              <a:rPr lang="en-US" smtClean="0"/>
              <a:t>‹#›</a:t>
            </a:fld>
            <a:endParaRPr lang="en-US"/>
          </a:p>
        </p:txBody>
      </p:sp>
    </p:spTree>
    <p:extLst>
      <p:ext uri="{BB962C8B-B14F-4D97-AF65-F5344CB8AC3E}">
        <p14:creationId xmlns:p14="http://schemas.microsoft.com/office/powerpoint/2010/main" val="3402782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State of the College</a:t>
            </a:r>
            <a:endParaRPr lang="en-US" dirty="0"/>
          </a:p>
        </p:txBody>
      </p:sp>
      <p:sp>
        <p:nvSpPr>
          <p:cNvPr id="3" name="Subtitle 2"/>
          <p:cNvSpPr>
            <a:spLocks noGrp="1"/>
          </p:cNvSpPr>
          <p:nvPr>
            <p:ph type="subTitle" idx="1"/>
          </p:nvPr>
        </p:nvSpPr>
        <p:spPr/>
        <p:txBody>
          <a:bodyPr/>
          <a:lstStyle/>
          <a:p>
            <a:r>
              <a:rPr lang="en-US" dirty="0" smtClean="0"/>
              <a:t>September 26, 2016</a:t>
            </a:r>
            <a:endParaRPr lang="en-US" dirty="0"/>
          </a:p>
        </p:txBody>
      </p:sp>
    </p:spTree>
    <p:extLst>
      <p:ext uri="{BB962C8B-B14F-4D97-AF65-F5344CB8AC3E}">
        <p14:creationId xmlns:p14="http://schemas.microsoft.com/office/powerpoint/2010/main" val="1791072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Our Faculty, Staff &amp; Students</a:t>
            </a:r>
            <a:br>
              <a:rPr lang="en-US" dirty="0" smtClean="0"/>
            </a:br>
            <a:r>
              <a:rPr lang="en-US" dirty="0" smtClean="0"/>
              <a:t>Student Awards</a:t>
            </a:r>
            <a:endParaRPr lang="en-US" dirty="0"/>
          </a:p>
        </p:txBody>
      </p:sp>
      <p:sp>
        <p:nvSpPr>
          <p:cNvPr id="3" name="Content Placeholder 2"/>
          <p:cNvSpPr>
            <a:spLocks noGrp="1"/>
          </p:cNvSpPr>
          <p:nvPr>
            <p:ph idx="1"/>
          </p:nvPr>
        </p:nvSpPr>
        <p:spPr/>
        <p:txBody>
          <a:bodyPr/>
          <a:lstStyle/>
          <a:p>
            <a:r>
              <a:rPr lang="en-US" dirty="0" smtClean="0"/>
              <a:t>Lissette Ortiz (BSPH) receives Benjamin A. Gilman Scholarship to study abroad in Costa Rica</a:t>
            </a:r>
          </a:p>
          <a:p>
            <a:r>
              <a:rPr lang="en-US" dirty="0" err="1" smtClean="0"/>
              <a:t>Cauchavius</a:t>
            </a:r>
            <a:r>
              <a:rPr lang="en-US" dirty="0" smtClean="0"/>
              <a:t> Watts (HPM) awarded Robert Wood Johnson internship</a:t>
            </a:r>
          </a:p>
          <a:p>
            <a:r>
              <a:rPr lang="en-US" dirty="0" smtClean="0"/>
              <a:t>Vickie Lynn (CFH) and Tobi </a:t>
            </a:r>
            <a:r>
              <a:rPr lang="en-US" dirty="0" err="1" smtClean="0"/>
              <a:t>Ozoya</a:t>
            </a:r>
            <a:r>
              <a:rPr lang="en-US" dirty="0" smtClean="0"/>
              <a:t> awarded FPHA scholarships</a:t>
            </a:r>
          </a:p>
          <a:p>
            <a:r>
              <a:rPr lang="en-US" dirty="0" smtClean="0"/>
              <a:t>Isabella Chan (GLH) received the Inter-American Foundation Grassroots Development Fellowship to work in Peru</a:t>
            </a:r>
          </a:p>
          <a:p>
            <a:r>
              <a:rPr lang="en-US" dirty="0" smtClean="0"/>
              <a:t>Jillian Edge (PHP) receives Fulbright in Malaysia</a:t>
            </a:r>
          </a:p>
          <a:p>
            <a:endParaRPr lang="en-US" dirty="0"/>
          </a:p>
        </p:txBody>
      </p:sp>
    </p:spTree>
    <p:extLst>
      <p:ext uri="{BB962C8B-B14F-4D97-AF65-F5344CB8AC3E}">
        <p14:creationId xmlns:p14="http://schemas.microsoft.com/office/powerpoint/2010/main" val="3208166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Our Faculty, Staff &amp; Students</a:t>
            </a:r>
            <a:br>
              <a:rPr lang="en-US" dirty="0" smtClean="0"/>
            </a:br>
            <a:r>
              <a:rPr lang="en-US" dirty="0" smtClean="0"/>
              <a:t>Student Awards</a:t>
            </a:r>
            <a:endParaRPr lang="en-US" dirty="0"/>
          </a:p>
        </p:txBody>
      </p:sp>
      <p:sp>
        <p:nvSpPr>
          <p:cNvPr id="3" name="Content Placeholder 2"/>
          <p:cNvSpPr>
            <a:spLocks noGrp="1"/>
          </p:cNvSpPr>
          <p:nvPr>
            <p:ph idx="1"/>
          </p:nvPr>
        </p:nvSpPr>
        <p:spPr/>
        <p:txBody>
          <a:bodyPr/>
          <a:lstStyle/>
          <a:p>
            <a:r>
              <a:rPr lang="en-US" dirty="0" smtClean="0"/>
              <a:t>Malinee Neelamegam (EPB) awarded Endeavor Research Fellowship on Aging &amp; American Association of University Women International Fellowship</a:t>
            </a:r>
          </a:p>
          <a:p>
            <a:r>
              <a:rPr lang="en-US" dirty="0" smtClean="0"/>
              <a:t>Mindy </a:t>
            </a:r>
            <a:r>
              <a:rPr lang="en-US" dirty="0" err="1" smtClean="0"/>
              <a:t>Spyker</a:t>
            </a:r>
            <a:r>
              <a:rPr lang="en-US" dirty="0" smtClean="0"/>
              <a:t> (GLH) received Borlaug Fellowship for research in Tanzania</a:t>
            </a:r>
          </a:p>
          <a:p>
            <a:r>
              <a:rPr lang="en-US" dirty="0" smtClean="0"/>
              <a:t>Shana Geary earned Council of State and Territorial Epidemiologists Applied Epidemiology Fellowship </a:t>
            </a:r>
          </a:p>
          <a:p>
            <a:r>
              <a:rPr lang="en-US" dirty="0" err="1" smtClean="0"/>
              <a:t>Rema</a:t>
            </a:r>
            <a:r>
              <a:rPr lang="en-US" dirty="0" smtClean="0"/>
              <a:t> </a:t>
            </a:r>
            <a:r>
              <a:rPr lang="en-US" dirty="0" err="1" smtClean="0"/>
              <a:t>Ramakrishnan</a:t>
            </a:r>
            <a:r>
              <a:rPr lang="en-US" dirty="0" smtClean="0"/>
              <a:t> (EPB) won student paper award at the Society for Pediatric and Perinatal Epidemiological Research conference</a:t>
            </a:r>
          </a:p>
        </p:txBody>
      </p:sp>
    </p:spTree>
    <p:extLst>
      <p:ext uri="{BB962C8B-B14F-4D97-AF65-F5344CB8AC3E}">
        <p14:creationId xmlns:p14="http://schemas.microsoft.com/office/powerpoint/2010/main" val="1420410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Our Faculty, Staff &amp; Students</a:t>
            </a:r>
            <a:br>
              <a:rPr lang="en-US" dirty="0" smtClean="0"/>
            </a:br>
            <a:r>
              <a:rPr lang="en-US" dirty="0" smtClean="0"/>
              <a:t>Alumni Recognition</a:t>
            </a:r>
            <a:endParaRPr lang="en-US" dirty="0"/>
          </a:p>
        </p:txBody>
      </p:sp>
      <p:sp>
        <p:nvSpPr>
          <p:cNvPr id="3" name="Content Placeholder 2"/>
          <p:cNvSpPr>
            <a:spLocks noGrp="1"/>
          </p:cNvSpPr>
          <p:nvPr>
            <p:ph idx="1"/>
          </p:nvPr>
        </p:nvSpPr>
        <p:spPr/>
        <p:txBody>
          <a:bodyPr/>
          <a:lstStyle/>
          <a:p>
            <a:r>
              <a:rPr lang="en-US" dirty="0" smtClean="0"/>
              <a:t>Michael </a:t>
            </a:r>
            <a:r>
              <a:rPr lang="en-US" dirty="0" err="1" smtClean="0"/>
              <a:t>Pentella</a:t>
            </a:r>
            <a:r>
              <a:rPr lang="en-US" dirty="0" smtClean="0"/>
              <a:t> (EOH) received 2016 COPH Outstanding Alumni Award</a:t>
            </a:r>
          </a:p>
          <a:p>
            <a:r>
              <a:rPr lang="en-US" dirty="0" smtClean="0"/>
              <a:t>Elizabeth Dunn (GLH) receives 2015 Human Rights Award</a:t>
            </a:r>
          </a:p>
          <a:p>
            <a:r>
              <a:rPr lang="en-US" dirty="0" smtClean="0"/>
              <a:t>Catherine Burney (CFH) and Richard Hartman (EOH) received USF’s Fast 56 Award</a:t>
            </a:r>
          </a:p>
          <a:p>
            <a:r>
              <a:rPr lang="en-US" dirty="0" smtClean="0"/>
              <a:t>Terrill Curtis () appointed Presidential Management Fellow at Social Security Administration</a:t>
            </a:r>
          </a:p>
          <a:p>
            <a:r>
              <a:rPr lang="en-US" dirty="0" err="1" smtClean="0"/>
              <a:t>Seena</a:t>
            </a:r>
            <a:r>
              <a:rPr lang="en-US" dirty="0" smtClean="0"/>
              <a:t> </a:t>
            </a:r>
            <a:r>
              <a:rPr lang="en-US" dirty="0" err="1" smtClean="0"/>
              <a:t>Salyani</a:t>
            </a:r>
            <a:r>
              <a:rPr lang="en-US" dirty="0" smtClean="0"/>
              <a:t> (HPM) named CEO of Gastro Florida</a:t>
            </a:r>
          </a:p>
        </p:txBody>
      </p:sp>
    </p:spTree>
    <p:extLst>
      <p:ext uri="{BB962C8B-B14F-4D97-AF65-F5344CB8AC3E}">
        <p14:creationId xmlns:p14="http://schemas.microsoft.com/office/powerpoint/2010/main" val="1119407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95842"/>
          </a:xfrm>
        </p:spPr>
        <p:txBody>
          <a:bodyPr>
            <a:normAutofit fontScale="90000"/>
          </a:bodyPr>
          <a:lstStyle/>
          <a:p>
            <a:pPr algn="ctr"/>
            <a:r>
              <a:rPr lang="en-US" dirty="0" smtClean="0"/>
              <a:t>Academics</a:t>
            </a:r>
            <a:br>
              <a:rPr lang="en-US" dirty="0" smtClean="0"/>
            </a:br>
            <a:r>
              <a:rPr lang="en-US" dirty="0" smtClean="0"/>
              <a:t>Enrollment in COPH Courses</a:t>
            </a:r>
            <a:br>
              <a:rPr lang="en-US" dirty="0" smtClean="0"/>
            </a:br>
            <a:endParaRPr lang="en-US" dirty="0"/>
          </a:p>
        </p:txBody>
      </p:sp>
      <p:graphicFrame>
        <p:nvGraphicFramePr>
          <p:cNvPr id="4" name="Chart 3"/>
          <p:cNvGraphicFramePr>
            <a:graphicFrameLocks/>
          </p:cNvGraphicFramePr>
          <p:nvPr>
            <p:extLst/>
          </p:nvPr>
        </p:nvGraphicFramePr>
        <p:xfrm>
          <a:off x="2349229" y="1447800"/>
          <a:ext cx="7543800"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88583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Academics </a:t>
            </a:r>
            <a:br>
              <a:rPr lang="en-US" dirty="0" smtClean="0"/>
            </a:br>
            <a:r>
              <a:rPr lang="en-US" dirty="0" smtClean="0"/>
              <a:t>Masters Programs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002870954"/>
              </p:ext>
            </p:extLst>
          </p:nvPr>
        </p:nvGraphicFramePr>
        <p:xfrm>
          <a:off x="1729946" y="1690687"/>
          <a:ext cx="9623854" cy="46977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0616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Academics</a:t>
            </a:r>
            <a:br>
              <a:rPr lang="en-US" dirty="0" smtClean="0"/>
            </a:br>
            <a:r>
              <a:rPr lang="en-US" dirty="0" smtClean="0"/>
              <a:t>New Programs, New Accreditations</a:t>
            </a:r>
            <a:endParaRPr lang="en-US" dirty="0"/>
          </a:p>
        </p:txBody>
      </p:sp>
      <p:sp>
        <p:nvSpPr>
          <p:cNvPr id="3" name="Content Placeholder 2"/>
          <p:cNvSpPr>
            <a:spLocks noGrp="1"/>
          </p:cNvSpPr>
          <p:nvPr>
            <p:ph idx="1"/>
          </p:nvPr>
        </p:nvSpPr>
        <p:spPr/>
        <p:txBody>
          <a:bodyPr>
            <a:normAutofit lnSpcReduction="10000"/>
          </a:bodyPr>
          <a:lstStyle/>
          <a:p>
            <a:r>
              <a:rPr lang="en-US" dirty="0" smtClean="0"/>
              <a:t>Our Master of Health Administration (HPM) was fully accredited by CAHME</a:t>
            </a:r>
          </a:p>
          <a:p>
            <a:r>
              <a:rPr lang="en-US" dirty="0" smtClean="0"/>
              <a:t>Our new MSPH in Genetic Counseling (GLH)was approved and in the final stages of accreditation</a:t>
            </a:r>
          </a:p>
          <a:p>
            <a:pPr lvl="1"/>
            <a:r>
              <a:rPr lang="en-US" dirty="0" smtClean="0"/>
              <a:t>The program will provide a unique concentration on public health; medical genetics &amp; genomics; health education, communication &amp; counseling; and direct patient care</a:t>
            </a:r>
          </a:p>
          <a:p>
            <a:pPr lvl="1"/>
            <a:r>
              <a:rPr lang="en-US" dirty="0" smtClean="0"/>
              <a:t>Applications being accepted for a Fall 2017 start</a:t>
            </a:r>
          </a:p>
          <a:p>
            <a:r>
              <a:rPr lang="en-US" dirty="0" smtClean="0"/>
              <a:t>Our new MPH in Nutrition &amp;</a:t>
            </a:r>
            <a:r>
              <a:rPr lang="en-US" dirty="0"/>
              <a:t> </a:t>
            </a:r>
            <a:r>
              <a:rPr lang="en-US" dirty="0" smtClean="0"/>
              <a:t>Dietetics and Internship Program was provisionally accredited by ASCEND</a:t>
            </a:r>
          </a:p>
          <a:p>
            <a:pPr lvl="1"/>
            <a:r>
              <a:rPr lang="en-US" dirty="0" smtClean="0"/>
              <a:t>Taking applications for a Summer 2017 start, expected to have a first cohort of 30 clinical dieticians mixing online education with clinical internships </a:t>
            </a:r>
            <a:endParaRPr lang="en-US" dirty="0"/>
          </a:p>
        </p:txBody>
      </p:sp>
    </p:spTree>
    <p:extLst>
      <p:ext uri="{BB962C8B-B14F-4D97-AF65-F5344CB8AC3E}">
        <p14:creationId xmlns:p14="http://schemas.microsoft.com/office/powerpoint/2010/main" val="3104111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Academics</a:t>
            </a:r>
            <a:br>
              <a:rPr lang="en-US" dirty="0" smtClean="0"/>
            </a:br>
            <a:r>
              <a:rPr lang="en-US" dirty="0" smtClean="0"/>
              <a:t>Doctoral Programs </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961230529"/>
              </p:ext>
            </p:extLst>
          </p:nvPr>
        </p:nvGraphicFramePr>
        <p:xfrm>
          <a:off x="1927655" y="1690688"/>
          <a:ext cx="7784756" cy="46853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0319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Academics</a:t>
            </a:r>
            <a:br>
              <a:rPr lang="en-US" dirty="0" smtClean="0"/>
            </a:br>
            <a:r>
              <a:rPr lang="en-US" dirty="0" smtClean="0"/>
              <a:t>Enhancing Doctoral Education</a:t>
            </a:r>
            <a:endParaRPr lang="en-US" dirty="0"/>
          </a:p>
        </p:txBody>
      </p:sp>
      <p:sp>
        <p:nvSpPr>
          <p:cNvPr id="3" name="Content Placeholder 2"/>
          <p:cNvSpPr>
            <a:spLocks noGrp="1"/>
          </p:cNvSpPr>
          <p:nvPr>
            <p:ph idx="1"/>
          </p:nvPr>
        </p:nvSpPr>
        <p:spPr/>
        <p:txBody>
          <a:bodyPr>
            <a:normAutofit lnSpcReduction="10000"/>
          </a:bodyPr>
          <a:lstStyle/>
          <a:p>
            <a:r>
              <a:rPr lang="en-US" dirty="0" smtClean="0"/>
              <a:t>Established first cohort of all incoming doctoral students, participating in 1 credit hour research methods course (18 doctoral students)</a:t>
            </a:r>
          </a:p>
          <a:p>
            <a:r>
              <a:rPr lang="en-US" dirty="0" smtClean="0"/>
              <a:t>Creating an on-going program of skill-building &amp; professional development throughout the year for PhD students </a:t>
            </a:r>
          </a:p>
          <a:p>
            <a:r>
              <a:rPr lang="en-US" dirty="0" smtClean="0"/>
              <a:t>Tested &amp; implemented a model of increasing research skills and writing opportunities for doctoral students through the creation of small, topic specific groups</a:t>
            </a:r>
          </a:p>
          <a:p>
            <a:pPr lvl="1"/>
            <a:r>
              <a:rPr lang="en-US" dirty="0" smtClean="0"/>
              <a:t>Students participate through taking role of 1</a:t>
            </a:r>
            <a:r>
              <a:rPr lang="en-US" baseline="30000" dirty="0" smtClean="0"/>
              <a:t>st</a:t>
            </a:r>
            <a:r>
              <a:rPr lang="en-US" dirty="0" smtClean="0"/>
              <a:t> author on a paper &amp; co-author on all other papers</a:t>
            </a:r>
          </a:p>
          <a:p>
            <a:pPr lvl="1"/>
            <a:r>
              <a:rPr lang="en-US" dirty="0" smtClean="0"/>
              <a:t>4 groups, 15 students, resulting in multiple paper &amp; abstracts submitted &amp; accepted</a:t>
            </a:r>
            <a:endParaRPr lang="en-US" dirty="0"/>
          </a:p>
        </p:txBody>
      </p:sp>
    </p:spTree>
    <p:extLst>
      <p:ext uri="{BB962C8B-B14F-4D97-AF65-F5344CB8AC3E}">
        <p14:creationId xmlns:p14="http://schemas.microsoft.com/office/powerpoint/2010/main" val="1821009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Academics</a:t>
            </a:r>
            <a:br>
              <a:rPr lang="en-US" dirty="0" smtClean="0"/>
            </a:br>
            <a:r>
              <a:rPr lang="en-US" dirty="0" smtClean="0"/>
              <a:t>BSPH Program</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541601577"/>
              </p:ext>
            </p:extLst>
          </p:nvPr>
        </p:nvGraphicFramePr>
        <p:xfrm>
          <a:off x="1604320" y="1690688"/>
          <a:ext cx="9749480" cy="46606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9697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Academics</a:t>
            </a:r>
            <a:br>
              <a:rPr lang="en-US" dirty="0" smtClean="0"/>
            </a:br>
            <a:r>
              <a:rPr lang="en-US" dirty="0" smtClean="0"/>
              <a:t>BSPH Program</a:t>
            </a:r>
            <a:endParaRPr lang="en-US" dirty="0"/>
          </a:p>
        </p:txBody>
      </p:sp>
      <p:sp>
        <p:nvSpPr>
          <p:cNvPr id="3" name="Content Placeholder 2"/>
          <p:cNvSpPr>
            <a:spLocks noGrp="1"/>
          </p:cNvSpPr>
          <p:nvPr>
            <p:ph idx="1"/>
          </p:nvPr>
        </p:nvSpPr>
        <p:spPr/>
        <p:txBody>
          <a:bodyPr/>
          <a:lstStyle/>
          <a:p>
            <a:r>
              <a:rPr lang="en-US" dirty="0" smtClean="0"/>
              <a:t>Completed a comprehensive review of the BSPH program</a:t>
            </a:r>
          </a:p>
          <a:p>
            <a:pPr lvl="1"/>
            <a:r>
              <a:rPr lang="en-US" dirty="0" smtClean="0"/>
              <a:t>Cross-walked BSPH competencies with all UG courses</a:t>
            </a:r>
          </a:p>
          <a:p>
            <a:pPr lvl="1"/>
            <a:r>
              <a:rPr lang="en-US" dirty="0" smtClean="0"/>
              <a:t>Reduced the number of UG courses and minors</a:t>
            </a:r>
          </a:p>
          <a:p>
            <a:pPr lvl="1"/>
            <a:r>
              <a:rPr lang="en-US" dirty="0" smtClean="0"/>
              <a:t>Divided UG courses into 3 categories: required, content and skills</a:t>
            </a:r>
          </a:p>
          <a:p>
            <a:r>
              <a:rPr lang="en-US" dirty="0" smtClean="0"/>
              <a:t>Initiated the process for a 2+2 degree with Hillsborough Community College</a:t>
            </a:r>
          </a:p>
          <a:p>
            <a:r>
              <a:rPr lang="en-US" dirty="0" smtClean="0"/>
              <a:t>Created and taught mini-</a:t>
            </a:r>
            <a:r>
              <a:rPr lang="en-US" dirty="0" err="1" smtClean="0"/>
              <a:t>mester</a:t>
            </a:r>
            <a:r>
              <a:rPr lang="en-US" dirty="0" smtClean="0"/>
              <a:t> courses during winter and spring break</a:t>
            </a:r>
          </a:p>
          <a:p>
            <a:r>
              <a:rPr lang="en-US" dirty="0" smtClean="0"/>
              <a:t>Increased study abroad opportunities for undergraduates</a:t>
            </a:r>
          </a:p>
          <a:p>
            <a:pPr marL="457200" lvl="1" indent="0">
              <a:buNone/>
            </a:pPr>
            <a:endParaRPr lang="en-US" dirty="0"/>
          </a:p>
        </p:txBody>
      </p:sp>
    </p:spTree>
    <p:extLst>
      <p:ext uri="{BB962C8B-B14F-4D97-AF65-F5344CB8AC3E}">
        <p14:creationId xmlns:p14="http://schemas.microsoft.com/office/powerpoint/2010/main" val="2061415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Our Theme: Focus</a:t>
            </a:r>
            <a:endParaRPr lang="en-US" dirty="0"/>
          </a:p>
        </p:txBody>
      </p:sp>
      <p:sp>
        <p:nvSpPr>
          <p:cNvPr id="3" name="Content Placeholder 2"/>
          <p:cNvSpPr>
            <a:spLocks noGrp="1"/>
          </p:cNvSpPr>
          <p:nvPr>
            <p:ph idx="1"/>
          </p:nvPr>
        </p:nvSpPr>
        <p:spPr/>
        <p:txBody>
          <a:bodyPr/>
          <a:lstStyle/>
          <a:p>
            <a:r>
              <a:rPr lang="en-US" dirty="0" smtClean="0"/>
              <a:t>Focus on </a:t>
            </a:r>
          </a:p>
          <a:p>
            <a:pPr lvl="1"/>
            <a:r>
              <a:rPr lang="en-US" dirty="0"/>
              <a:t>O</a:t>
            </a:r>
            <a:r>
              <a:rPr lang="en-US" dirty="0" smtClean="0"/>
              <a:t>ur faculty, staff and students</a:t>
            </a:r>
          </a:p>
          <a:p>
            <a:pPr lvl="1"/>
            <a:r>
              <a:rPr lang="en-US" dirty="0"/>
              <a:t>O</a:t>
            </a:r>
            <a:r>
              <a:rPr lang="en-US" dirty="0" smtClean="0"/>
              <a:t>ur what we do</a:t>
            </a:r>
          </a:p>
          <a:p>
            <a:pPr lvl="1"/>
            <a:r>
              <a:rPr lang="en-US" dirty="0"/>
              <a:t>O</a:t>
            </a:r>
            <a:r>
              <a:rPr lang="en-US" dirty="0" smtClean="0"/>
              <a:t>ur strategic plan, Vision 2022</a:t>
            </a:r>
          </a:p>
          <a:p>
            <a:pPr lvl="1"/>
            <a:r>
              <a:rPr lang="en-US" dirty="0" smtClean="0"/>
              <a:t>Our future</a:t>
            </a:r>
          </a:p>
        </p:txBody>
      </p:sp>
    </p:spTree>
    <p:extLst>
      <p:ext uri="{BB962C8B-B14F-4D97-AF65-F5344CB8AC3E}">
        <p14:creationId xmlns:p14="http://schemas.microsoft.com/office/powerpoint/2010/main" val="1694468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Focus on Research</a:t>
            </a:r>
            <a:br>
              <a:rPr lang="en-US" dirty="0" smtClean="0"/>
            </a:br>
            <a:r>
              <a:rPr lang="en-US" dirty="0" smtClean="0"/>
              <a:t>Proposal Submissions (add proposals + requests)</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039967042"/>
              </p:ext>
            </p:extLst>
          </p:nvPr>
        </p:nvGraphicFramePr>
        <p:xfrm>
          <a:off x="1433384" y="1569308"/>
          <a:ext cx="8896865" cy="48663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7448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Research</a:t>
            </a:r>
            <a:br>
              <a:rPr lang="en-US" dirty="0" smtClean="0"/>
            </a:br>
            <a:r>
              <a:rPr lang="en-US" dirty="0" smtClean="0"/>
              <a:t>Awards &amp; Expenditures</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977305637"/>
              </p:ext>
            </p:extLst>
          </p:nvPr>
        </p:nvGraphicFramePr>
        <p:xfrm>
          <a:off x="1272744" y="1690688"/>
          <a:ext cx="9737125" cy="45124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054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3033"/>
            <a:ext cx="8229600" cy="794398"/>
          </a:xfrm>
        </p:spPr>
        <p:txBody>
          <a:bodyPr>
            <a:noAutofit/>
          </a:bodyPr>
          <a:lstStyle/>
          <a:p>
            <a:pPr algn="ctr"/>
            <a:r>
              <a:rPr lang="en-US" sz="3200" dirty="0" smtClean="0"/>
              <a:t>Research</a:t>
            </a:r>
            <a:br>
              <a:rPr lang="en-US" sz="3200" dirty="0" smtClean="0"/>
            </a:br>
            <a:r>
              <a:rPr lang="en-US" sz="3200" dirty="0" smtClean="0"/>
              <a:t>6 COPH Faculty in the Top 20 Investigators at USF</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99000985"/>
              </p:ext>
            </p:extLst>
          </p:nvPr>
        </p:nvGraphicFramePr>
        <p:xfrm>
          <a:off x="1620820" y="1155404"/>
          <a:ext cx="9090211" cy="5061097"/>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p:cNvPicPr>
            <a:picLocks noChangeAspect="1"/>
          </p:cNvPicPr>
          <p:nvPr/>
        </p:nvPicPr>
        <p:blipFill rotWithShape="1">
          <a:blip r:embed="rId3"/>
          <a:srcRect b="19679"/>
          <a:stretch/>
        </p:blipFill>
        <p:spPr>
          <a:xfrm>
            <a:off x="6613335" y="3409433"/>
            <a:ext cx="1102268" cy="1105120"/>
          </a:xfrm>
          <a:prstGeom prst="rect">
            <a:avLst/>
          </a:prstGeom>
        </p:spPr>
      </p:pic>
      <p:pic>
        <p:nvPicPr>
          <p:cNvPr id="9" name="Picture 8"/>
          <p:cNvPicPr>
            <a:picLocks noChangeAspect="1"/>
          </p:cNvPicPr>
          <p:nvPr/>
        </p:nvPicPr>
        <p:blipFill rotWithShape="1">
          <a:blip r:embed="rId4"/>
          <a:srcRect b="18058"/>
          <a:stretch/>
        </p:blipFill>
        <p:spPr>
          <a:xfrm>
            <a:off x="5232395" y="3210549"/>
            <a:ext cx="1074532" cy="1175502"/>
          </a:xfrm>
          <a:prstGeom prst="rect">
            <a:avLst/>
          </a:prstGeom>
        </p:spPr>
      </p:pic>
    </p:spTree>
    <p:extLst>
      <p:ext uri="{BB962C8B-B14F-4D97-AF65-F5344CB8AC3E}">
        <p14:creationId xmlns:p14="http://schemas.microsoft.com/office/powerpoint/2010/main" val="24723286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Research</a:t>
            </a:r>
            <a:br>
              <a:rPr lang="en-US" dirty="0" smtClean="0"/>
            </a:br>
            <a:r>
              <a:rPr lang="en-US" dirty="0" smtClean="0"/>
              <a:t>New Faculty, New Awards</a:t>
            </a:r>
            <a:endParaRPr lang="en-US" dirty="0"/>
          </a:p>
        </p:txBody>
      </p:sp>
      <p:sp>
        <p:nvSpPr>
          <p:cNvPr id="3" name="Content Placeholder 2"/>
          <p:cNvSpPr>
            <a:spLocks noGrp="1"/>
          </p:cNvSpPr>
          <p:nvPr>
            <p:ph idx="1"/>
          </p:nvPr>
        </p:nvSpPr>
        <p:spPr/>
        <p:txBody>
          <a:bodyPr/>
          <a:lstStyle/>
          <a:p>
            <a:r>
              <a:rPr lang="en-US" dirty="0" smtClean="0"/>
              <a:t>Cheryl Vamos (CFH) – MCH Pipeline Training Program (HRSA)</a:t>
            </a:r>
          </a:p>
          <a:p>
            <a:r>
              <a:rPr lang="en-US" dirty="0" smtClean="0"/>
              <a:t>Troy Quast (HPM) – National Institute of Aging</a:t>
            </a:r>
          </a:p>
          <a:p>
            <a:r>
              <a:rPr lang="en-US" dirty="0" smtClean="0"/>
              <a:t>Alicia Best (CFH) – H. Lee Moffitt Cancer &amp; Research Institute, Inc./American Cancer Society</a:t>
            </a:r>
          </a:p>
          <a:p>
            <a:r>
              <a:rPr lang="en-US" dirty="0" smtClean="0"/>
              <a:t>Rays Jiang (GLH) – H. Lee Moffitt Cancer &amp; Research Institute, Inc.</a:t>
            </a:r>
          </a:p>
          <a:p>
            <a:r>
              <a:rPr lang="en-US" dirty="0" smtClean="0"/>
              <a:t>Kevin Kip</a:t>
            </a:r>
            <a:r>
              <a:rPr lang="en-US" dirty="0"/>
              <a:t> </a:t>
            </a:r>
            <a:r>
              <a:rPr lang="en-US" dirty="0" smtClean="0"/>
              <a:t>(EPB) – Dept. of the Army</a:t>
            </a:r>
          </a:p>
          <a:p>
            <a:pPr marL="0" indent="0">
              <a:buNone/>
            </a:pPr>
            <a:endParaRPr lang="en-US" dirty="0">
              <a:solidFill>
                <a:srgbClr val="FF0000"/>
              </a:solidFill>
            </a:endParaRPr>
          </a:p>
        </p:txBody>
      </p:sp>
    </p:spTree>
    <p:extLst>
      <p:ext uri="{BB962C8B-B14F-4D97-AF65-F5344CB8AC3E}">
        <p14:creationId xmlns:p14="http://schemas.microsoft.com/office/powerpoint/2010/main" val="374164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758" y="241005"/>
            <a:ext cx="8589981" cy="957431"/>
          </a:xfrm>
        </p:spPr>
        <p:txBody>
          <a:bodyPr>
            <a:noAutofit/>
          </a:bodyPr>
          <a:lstStyle/>
          <a:p>
            <a:pPr algn="ctr"/>
            <a:r>
              <a:rPr lang="en-US" sz="3600" dirty="0" smtClean="0"/>
              <a:t>Research</a:t>
            </a:r>
            <a:br>
              <a:rPr lang="en-US" sz="3600" dirty="0" smtClean="0"/>
            </a:br>
            <a:r>
              <a:rPr lang="en-US" sz="3600" dirty="0" smtClean="0"/>
              <a:t>Supporting Student Research </a:t>
            </a:r>
            <a:r>
              <a:rPr lang="en-US" sz="3600" dirty="0"/>
              <a:t/>
            </a:r>
            <a:br>
              <a:rPr lang="en-US" sz="3600" dirty="0"/>
            </a:b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9690506"/>
              </p:ext>
            </p:extLst>
          </p:nvPr>
        </p:nvGraphicFramePr>
        <p:xfrm>
          <a:off x="1620820" y="1467292"/>
          <a:ext cx="9047180" cy="42898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3620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a:stretch>
            <a:fillRect/>
          </a:stretch>
        </p:blipFill>
        <p:spPr>
          <a:xfrm>
            <a:off x="6147435" y="1427798"/>
            <a:ext cx="2971800" cy="2095500"/>
          </a:xfrm>
          <a:prstGeom prst="rect">
            <a:avLst/>
          </a:prstGeom>
        </p:spPr>
      </p:pic>
      <p:sp>
        <p:nvSpPr>
          <p:cNvPr id="4" name="AutoShape 2" descr="Photo: COPH Section of  USF Health Research Day 2016&#10;Photos by Ellen Ken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Photo: COPH Section of  USF Health Research Day 2016&#10;Photos by Ellen Kent"/>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a:off x="3260725" y="1417638"/>
            <a:ext cx="3429000" cy="2095500"/>
          </a:xfrm>
          <a:prstGeom prst="rect">
            <a:avLst/>
          </a:prstGeom>
        </p:spPr>
      </p:pic>
      <p:pic>
        <p:nvPicPr>
          <p:cNvPr id="12" name="Picture 11"/>
          <p:cNvPicPr>
            <a:picLocks noChangeAspect="1"/>
          </p:cNvPicPr>
          <p:nvPr/>
        </p:nvPicPr>
        <p:blipFill>
          <a:blip r:embed="rId4"/>
          <a:stretch>
            <a:fillRect/>
          </a:stretch>
        </p:blipFill>
        <p:spPr>
          <a:xfrm>
            <a:off x="1679575" y="1417638"/>
            <a:ext cx="1581150" cy="2095500"/>
          </a:xfrm>
          <a:prstGeom prst="rect">
            <a:avLst/>
          </a:prstGeom>
        </p:spPr>
      </p:pic>
      <p:sp>
        <p:nvSpPr>
          <p:cNvPr id="10" name="AutoShape 12" descr="Photo: "/>
          <p:cNvSpPr>
            <a:spLocks noGrp="1" noChangeAspect="1" noChangeArrowheads="1"/>
          </p:cNvSpPr>
          <p:nvPr>
            <p:ph type="title"/>
          </p:nvPr>
        </p:nvSpPr>
        <p:spPr bwMode="auto">
          <a:xfrm>
            <a:off x="1981200" y="7938"/>
            <a:ext cx="8229600" cy="1058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fontScale="90000"/>
          </a:bodyPr>
          <a:lstStyle/>
          <a:p>
            <a:pPr algn="ctr"/>
            <a:r>
              <a:rPr lang="en-US" dirty="0" smtClean="0"/>
              <a:t>Student Research</a:t>
            </a:r>
            <a:br>
              <a:rPr lang="en-US" dirty="0" smtClean="0"/>
            </a:br>
            <a:r>
              <a:rPr lang="en-US" dirty="0" smtClean="0"/>
              <a:t>USF Health Research Day 2016</a:t>
            </a:r>
            <a:r>
              <a:rPr lang="en-US" dirty="0"/>
              <a:t/>
            </a:r>
            <a:br>
              <a:rPr lang="en-US" dirty="0"/>
            </a:br>
            <a:endParaRPr lang="en-US" sz="2700" dirty="0"/>
          </a:p>
        </p:txBody>
      </p:sp>
      <p:pic>
        <p:nvPicPr>
          <p:cNvPr id="13" name="Picture 12"/>
          <p:cNvPicPr>
            <a:picLocks noChangeAspect="1"/>
          </p:cNvPicPr>
          <p:nvPr/>
        </p:nvPicPr>
        <p:blipFill>
          <a:blip r:embed="rId5"/>
          <a:stretch>
            <a:fillRect/>
          </a:stretch>
        </p:blipFill>
        <p:spPr>
          <a:xfrm>
            <a:off x="1612900" y="3523298"/>
            <a:ext cx="1714500" cy="2095500"/>
          </a:xfrm>
          <a:prstGeom prst="rect">
            <a:avLst/>
          </a:prstGeom>
        </p:spPr>
      </p:pic>
      <p:pic>
        <p:nvPicPr>
          <p:cNvPr id="14" name="Picture 13"/>
          <p:cNvPicPr>
            <a:picLocks noChangeAspect="1"/>
          </p:cNvPicPr>
          <p:nvPr/>
        </p:nvPicPr>
        <p:blipFill>
          <a:blip r:embed="rId6"/>
          <a:stretch>
            <a:fillRect/>
          </a:stretch>
        </p:blipFill>
        <p:spPr>
          <a:xfrm>
            <a:off x="9029700" y="1427798"/>
            <a:ext cx="1638300" cy="2095500"/>
          </a:xfrm>
          <a:prstGeom prst="rect">
            <a:avLst/>
          </a:prstGeom>
        </p:spPr>
      </p:pic>
      <p:pic>
        <p:nvPicPr>
          <p:cNvPr id="15" name="Picture 14"/>
          <p:cNvPicPr>
            <a:picLocks noChangeAspect="1"/>
          </p:cNvPicPr>
          <p:nvPr/>
        </p:nvPicPr>
        <p:blipFill>
          <a:blip r:embed="rId7"/>
          <a:stretch>
            <a:fillRect/>
          </a:stretch>
        </p:blipFill>
        <p:spPr>
          <a:xfrm>
            <a:off x="3342640" y="3523298"/>
            <a:ext cx="1581150" cy="2095500"/>
          </a:xfrm>
          <a:prstGeom prst="rect">
            <a:avLst/>
          </a:prstGeom>
        </p:spPr>
      </p:pic>
      <p:pic>
        <p:nvPicPr>
          <p:cNvPr id="16" name="Picture 15"/>
          <p:cNvPicPr>
            <a:picLocks noChangeAspect="1"/>
          </p:cNvPicPr>
          <p:nvPr/>
        </p:nvPicPr>
        <p:blipFill>
          <a:blip r:embed="rId8"/>
          <a:stretch>
            <a:fillRect/>
          </a:stretch>
        </p:blipFill>
        <p:spPr>
          <a:xfrm>
            <a:off x="4923790" y="3523298"/>
            <a:ext cx="2266950" cy="2095500"/>
          </a:xfrm>
          <a:prstGeom prst="rect">
            <a:avLst/>
          </a:prstGeom>
        </p:spPr>
      </p:pic>
      <p:pic>
        <p:nvPicPr>
          <p:cNvPr id="17" name="Picture 16"/>
          <p:cNvPicPr>
            <a:picLocks noChangeAspect="1"/>
          </p:cNvPicPr>
          <p:nvPr/>
        </p:nvPicPr>
        <p:blipFill>
          <a:blip r:embed="rId9"/>
          <a:stretch>
            <a:fillRect/>
          </a:stretch>
        </p:blipFill>
        <p:spPr>
          <a:xfrm>
            <a:off x="6617653" y="3523298"/>
            <a:ext cx="1800225" cy="2095500"/>
          </a:xfrm>
          <a:prstGeom prst="rect">
            <a:avLst/>
          </a:prstGeom>
        </p:spPr>
      </p:pic>
      <p:pic>
        <p:nvPicPr>
          <p:cNvPr id="18" name="Picture 17"/>
          <p:cNvPicPr>
            <a:picLocks noChangeAspect="1"/>
          </p:cNvPicPr>
          <p:nvPr/>
        </p:nvPicPr>
        <p:blipFill rotWithShape="1">
          <a:blip r:embed="rId10"/>
          <a:srcRect r="16883"/>
          <a:stretch/>
        </p:blipFill>
        <p:spPr>
          <a:xfrm>
            <a:off x="8417877" y="3543618"/>
            <a:ext cx="2250122" cy="2095500"/>
          </a:xfrm>
          <a:prstGeom prst="rect">
            <a:avLst/>
          </a:prstGeom>
        </p:spPr>
      </p:pic>
    </p:spTree>
    <p:extLst>
      <p:ext uri="{BB962C8B-B14F-4D97-AF65-F5344CB8AC3E}">
        <p14:creationId xmlns:p14="http://schemas.microsoft.com/office/powerpoint/2010/main" val="634818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7368"/>
          </a:xfrm>
        </p:spPr>
        <p:txBody>
          <a:bodyPr>
            <a:noAutofit/>
          </a:bodyPr>
          <a:lstStyle/>
          <a:p>
            <a:pPr algn="ctr"/>
            <a:r>
              <a:rPr lang="en-US" sz="2800" b="1" dirty="0" smtClean="0"/>
              <a:t/>
            </a:r>
            <a:br>
              <a:rPr lang="en-US" sz="2800" b="1" dirty="0" smtClean="0"/>
            </a:br>
            <a:r>
              <a:rPr lang="en-US" sz="2800" b="1" dirty="0" smtClean="0"/>
              <a:t>Student Research</a:t>
            </a:r>
            <a:br>
              <a:rPr lang="en-US" sz="2800" b="1" dirty="0" smtClean="0"/>
            </a:br>
            <a:r>
              <a:rPr lang="en-US" sz="2800" b="1" dirty="0" smtClean="0"/>
              <a:t>USF Health Research Day </a:t>
            </a:r>
            <a:r>
              <a:rPr lang="en-US" sz="2400" dirty="0"/>
              <a:t/>
            </a:r>
            <a:br>
              <a:rPr lang="en-US" sz="2400" dirty="0"/>
            </a:br>
            <a:r>
              <a:rPr lang="en-US" sz="2400" dirty="0"/>
              <a:t> </a:t>
            </a:r>
          </a:p>
        </p:txBody>
      </p:sp>
      <p:sp>
        <p:nvSpPr>
          <p:cNvPr id="3" name="Subtitle 2"/>
          <p:cNvSpPr>
            <a:spLocks noGrp="1"/>
          </p:cNvSpPr>
          <p:nvPr>
            <p:ph idx="1"/>
          </p:nvPr>
        </p:nvSpPr>
        <p:spPr>
          <a:xfrm>
            <a:off x="838200" y="1247553"/>
            <a:ext cx="10515600" cy="4929410"/>
          </a:xfrm>
        </p:spPr>
        <p:txBody>
          <a:bodyPr>
            <a:noAutofit/>
          </a:bodyPr>
          <a:lstStyle/>
          <a:p>
            <a:r>
              <a:rPr lang="en-US" sz="2400" dirty="0" smtClean="0"/>
              <a:t>80 COPH students participated at USF Health Research Day</a:t>
            </a:r>
          </a:p>
          <a:p>
            <a:r>
              <a:rPr lang="en-US" sz="2400" dirty="0" smtClean="0"/>
              <a:t>Student Oral Awards &amp; Presenters</a:t>
            </a:r>
          </a:p>
          <a:p>
            <a:pPr lvl="1"/>
            <a:r>
              <a:rPr lang="en-US" sz="2000" dirty="0" smtClean="0"/>
              <a:t>Allison Roth (GLH doctoral student), receives USF Health Vice-President’s Award for Outstanding Graduate Student Oral Presentation</a:t>
            </a:r>
          </a:p>
          <a:p>
            <a:pPr lvl="1"/>
            <a:r>
              <a:rPr lang="en-US" sz="2000" dirty="0" err="1" smtClean="0"/>
              <a:t>Ngozichukwuka</a:t>
            </a:r>
            <a:r>
              <a:rPr lang="en-US" sz="2000" dirty="0" smtClean="0"/>
              <a:t> </a:t>
            </a:r>
            <a:r>
              <a:rPr lang="en-US" sz="2000" dirty="0" err="1" smtClean="0"/>
              <a:t>Agu</a:t>
            </a:r>
            <a:r>
              <a:rPr lang="en-US" sz="2000" dirty="0" smtClean="0"/>
              <a:t>, CFH doctoral student</a:t>
            </a:r>
          </a:p>
          <a:p>
            <a:r>
              <a:rPr lang="en-US" sz="2400" dirty="0" smtClean="0"/>
              <a:t>Best </a:t>
            </a:r>
            <a:r>
              <a:rPr lang="en-US" sz="2400" dirty="0"/>
              <a:t>College of Public Health Poster </a:t>
            </a:r>
            <a:r>
              <a:rPr lang="en-US" sz="2400" dirty="0" smtClean="0"/>
              <a:t>Presentations</a:t>
            </a:r>
            <a:endParaRPr lang="en-US" sz="2400" dirty="0"/>
          </a:p>
          <a:p>
            <a:pPr lvl="1"/>
            <a:r>
              <a:rPr lang="en-US" sz="2000" dirty="0"/>
              <a:t>Omonigho Michael Bubu, EPI-BIO, doctoral student </a:t>
            </a:r>
          </a:p>
          <a:p>
            <a:pPr lvl="1"/>
            <a:r>
              <a:rPr lang="en-US" sz="2000" dirty="0"/>
              <a:t>Athena Failla, GH, MSPH </a:t>
            </a:r>
          </a:p>
          <a:p>
            <a:pPr lvl="1"/>
            <a:r>
              <a:rPr lang="en-US" sz="2000" dirty="0"/>
              <a:t>Kate </a:t>
            </a:r>
            <a:r>
              <a:rPr lang="en-US" sz="2000" dirty="0" err="1"/>
              <a:t>LeGrand</a:t>
            </a:r>
            <a:r>
              <a:rPr lang="en-US" sz="2000" dirty="0"/>
              <a:t>, GH, MPH student</a:t>
            </a:r>
          </a:p>
          <a:p>
            <a:pPr lvl="1"/>
            <a:r>
              <a:rPr lang="en-US" sz="2000" dirty="0" err="1"/>
              <a:t>DeAnne</a:t>
            </a:r>
            <a:r>
              <a:rPr lang="en-US" sz="2000" dirty="0"/>
              <a:t> Turner, CFH, doctoral student</a:t>
            </a:r>
          </a:p>
          <a:p>
            <a:pPr lvl="1"/>
            <a:r>
              <a:rPr lang="en-US" sz="2000" dirty="0" err="1"/>
              <a:t>Tora</a:t>
            </a:r>
            <a:r>
              <a:rPr lang="en-US" sz="2000" dirty="0"/>
              <a:t> Suggs, CFH, MPH student</a:t>
            </a:r>
          </a:p>
          <a:p>
            <a:pPr lvl="1"/>
            <a:r>
              <a:rPr lang="en-US" sz="2000" dirty="0"/>
              <a:t>Kristina </a:t>
            </a:r>
            <a:r>
              <a:rPr lang="en-US" sz="2000" dirty="0" err="1"/>
              <a:t>Harand</a:t>
            </a:r>
            <a:r>
              <a:rPr lang="en-US" sz="2000" dirty="0"/>
              <a:t>, EOH, MSPH student</a:t>
            </a:r>
          </a:p>
          <a:p>
            <a:pPr lvl="1"/>
            <a:r>
              <a:rPr lang="en-US" sz="2000" dirty="0"/>
              <a:t>Christopher Rice, GH, Post-doctoral student </a:t>
            </a:r>
          </a:p>
        </p:txBody>
      </p:sp>
    </p:spTree>
    <p:extLst>
      <p:ext uri="{BB962C8B-B14F-4D97-AF65-F5344CB8AC3E}">
        <p14:creationId xmlns:p14="http://schemas.microsoft.com/office/powerpoint/2010/main" val="3068385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Research</a:t>
            </a:r>
            <a:br>
              <a:rPr lang="en-US" dirty="0" smtClean="0"/>
            </a:br>
            <a:r>
              <a:rPr lang="en-US" dirty="0" smtClean="0"/>
              <a:t>USF Graduate Student Research Symposium</a:t>
            </a:r>
            <a:endParaRPr lang="en-US" dirty="0"/>
          </a:p>
        </p:txBody>
      </p:sp>
      <p:sp>
        <p:nvSpPr>
          <p:cNvPr id="3" name="Content Placeholder 2"/>
          <p:cNvSpPr>
            <a:spLocks noGrp="1"/>
          </p:cNvSpPr>
          <p:nvPr>
            <p:ph idx="1"/>
          </p:nvPr>
        </p:nvSpPr>
        <p:spPr/>
        <p:txBody>
          <a:bodyPr/>
          <a:lstStyle/>
          <a:p>
            <a:r>
              <a:rPr lang="en-US" dirty="0" smtClean="0"/>
              <a:t>16 COPH graduate students contributed to the 8</a:t>
            </a:r>
            <a:r>
              <a:rPr lang="en-US" baseline="30000" dirty="0" smtClean="0"/>
              <a:t>th</a:t>
            </a:r>
            <a:r>
              <a:rPr lang="en-US" dirty="0" smtClean="0"/>
              <a:t> annual USF Graduate Research Symposium</a:t>
            </a:r>
          </a:p>
          <a:p>
            <a:r>
              <a:rPr lang="en-US" dirty="0" smtClean="0"/>
              <a:t>Lindsay Womack (EPB), received an award for her outstanding poster presentation</a:t>
            </a:r>
          </a:p>
          <a:p>
            <a:r>
              <a:rPr lang="en-US" dirty="0" smtClean="0"/>
              <a:t>14 COPH grad students submitted abstracts for the poster competition, and 2 students participated in the three minute oral thesis competition</a:t>
            </a:r>
            <a:endParaRPr lang="en-US" dirty="0"/>
          </a:p>
        </p:txBody>
      </p:sp>
    </p:spTree>
    <p:extLst>
      <p:ext uri="{BB962C8B-B14F-4D97-AF65-F5344CB8AC3E}">
        <p14:creationId xmlns:p14="http://schemas.microsoft.com/office/powerpoint/2010/main" val="2086923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Research</a:t>
            </a:r>
            <a:br>
              <a:rPr lang="en-US" dirty="0" smtClean="0"/>
            </a:br>
            <a:r>
              <a:rPr lang="en-US" dirty="0" smtClean="0"/>
              <a:t>Engaging Undergrads in Research</a:t>
            </a:r>
            <a:endParaRPr lang="en-US" dirty="0"/>
          </a:p>
        </p:txBody>
      </p:sp>
      <p:sp>
        <p:nvSpPr>
          <p:cNvPr id="3" name="Content Placeholder 2"/>
          <p:cNvSpPr>
            <a:spLocks noGrp="1"/>
          </p:cNvSpPr>
          <p:nvPr>
            <p:ph idx="1"/>
          </p:nvPr>
        </p:nvSpPr>
        <p:spPr/>
        <p:txBody>
          <a:bodyPr>
            <a:normAutofit lnSpcReduction="10000"/>
          </a:bodyPr>
          <a:lstStyle/>
          <a:p>
            <a:r>
              <a:rPr lang="en-US" dirty="0" smtClean="0"/>
              <a:t>Marie Bourgeois (EOH) served as mentor for the CREATTE program, where 22 students taught 595 children/youth in 25 classes at 3 elementary and 1 middle school</a:t>
            </a:r>
          </a:p>
          <a:p>
            <a:r>
              <a:rPr lang="en-US" dirty="0" smtClean="0"/>
              <a:t>Twelve BSPH majors presented posters at the Undergraduate Research and Arts Colloquium. Two students won awards</a:t>
            </a:r>
          </a:p>
          <a:p>
            <a:pPr lvl="1"/>
            <a:r>
              <a:rPr lang="en-US" dirty="0" smtClean="0"/>
              <a:t>Mary Alao, mentored by Alison Oberne</a:t>
            </a:r>
          </a:p>
          <a:p>
            <a:pPr lvl="1"/>
            <a:r>
              <a:rPr lang="en-US" dirty="0" err="1" smtClean="0"/>
              <a:t>Raaven</a:t>
            </a:r>
            <a:r>
              <a:rPr lang="en-US" dirty="0" smtClean="0"/>
              <a:t> </a:t>
            </a:r>
            <a:r>
              <a:rPr lang="en-US" dirty="0" err="1" smtClean="0"/>
              <a:t>Goffe</a:t>
            </a:r>
            <a:r>
              <a:rPr lang="en-US" dirty="0" smtClean="0"/>
              <a:t>, mentored by John Adams</a:t>
            </a:r>
          </a:p>
          <a:p>
            <a:r>
              <a:rPr lang="en-US" dirty="0" smtClean="0"/>
              <a:t>Thanks also to Marie Bourgeois, Humberto Lopez Castillo, Elizabeth Dunn, Patrick Gardner, Laurie Wright, Dennis Kyle, Amy Stuart, Christopher Rice, Ryan Michael and Steve Maher for their roles in mentoring our students</a:t>
            </a:r>
          </a:p>
          <a:p>
            <a:pPr lvl="1"/>
            <a:endParaRPr lang="en-US" dirty="0" smtClean="0"/>
          </a:p>
        </p:txBody>
      </p:sp>
    </p:spTree>
    <p:extLst>
      <p:ext uri="{BB962C8B-B14F-4D97-AF65-F5344CB8AC3E}">
        <p14:creationId xmlns:p14="http://schemas.microsoft.com/office/powerpoint/2010/main" val="3739773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1889"/>
            <a:ext cx="10515600" cy="822252"/>
          </a:xfrm>
        </p:spPr>
        <p:txBody>
          <a:bodyPr>
            <a:normAutofit fontScale="90000"/>
          </a:bodyPr>
          <a:lstStyle/>
          <a:p>
            <a:pPr algn="ctr"/>
            <a:r>
              <a:rPr lang="en-US" dirty="0" smtClean="0"/>
              <a:t/>
            </a:r>
            <a:br>
              <a:rPr lang="en-US" dirty="0" smtClean="0"/>
            </a:br>
            <a:r>
              <a:rPr lang="en-US" dirty="0" smtClean="0"/>
              <a:t>Focus on Global Initiatives</a:t>
            </a:r>
            <a:br>
              <a:rPr lang="en-US" dirty="0" smtClean="0"/>
            </a:br>
            <a:endParaRPr lang="en-US" dirty="0"/>
          </a:p>
        </p:txBody>
      </p:sp>
      <p:sp>
        <p:nvSpPr>
          <p:cNvPr id="3" name="Content Placeholder 2"/>
          <p:cNvSpPr>
            <a:spLocks noGrp="1"/>
          </p:cNvSpPr>
          <p:nvPr>
            <p:ph idx="1"/>
          </p:nvPr>
        </p:nvSpPr>
        <p:spPr>
          <a:xfrm>
            <a:off x="838200" y="1438940"/>
            <a:ext cx="10515600" cy="4738023"/>
          </a:xfrm>
        </p:spPr>
        <p:txBody>
          <a:bodyPr/>
          <a:lstStyle/>
          <a:p>
            <a:r>
              <a:rPr lang="en-US" dirty="0" smtClean="0"/>
              <a:t>With the looming closure of the Peace Corp Masters International program, COPH submitted a proposal to participate in the Peace Corps Coverdell Fellows Program</a:t>
            </a:r>
          </a:p>
          <a:p>
            <a:r>
              <a:rPr lang="en-US" dirty="0" smtClean="0"/>
              <a:t>Bob Novak (GLH) secured active partnerships with the Cambodian National Malaria Committee, the WHO (Mekong Delta Region), USAID/PMI Cambodia, &amp; the Clinton Health Advisory Initiative Cambodia</a:t>
            </a:r>
          </a:p>
          <a:p>
            <a:r>
              <a:rPr lang="en-US" dirty="0" smtClean="0"/>
              <a:t>Tom Unnasch (GLH) chaired the Ugandan </a:t>
            </a:r>
            <a:r>
              <a:rPr lang="en-US" dirty="0" err="1" smtClean="0"/>
              <a:t>Onchoceriasis</a:t>
            </a:r>
            <a:r>
              <a:rPr lang="en-US" dirty="0" smtClean="0"/>
              <a:t> Elimination Expert Advisory Committee</a:t>
            </a:r>
          </a:p>
          <a:p>
            <a:r>
              <a:rPr lang="en-US" dirty="0" smtClean="0"/>
              <a:t>Arturo </a:t>
            </a:r>
            <a:r>
              <a:rPr lang="en-US" dirty="0" err="1" smtClean="0"/>
              <a:t>Rebellon</a:t>
            </a:r>
            <a:r>
              <a:rPr lang="en-US" dirty="0" smtClean="0"/>
              <a:t> (GLH doctoral student) developed an app to help fight </a:t>
            </a:r>
            <a:r>
              <a:rPr lang="en-US" dirty="0" err="1" smtClean="0"/>
              <a:t>Zika</a:t>
            </a:r>
            <a:endParaRPr lang="en-US" dirty="0" smtClean="0"/>
          </a:p>
          <a:p>
            <a:endParaRPr lang="en-US" dirty="0"/>
          </a:p>
        </p:txBody>
      </p:sp>
    </p:spTree>
    <p:extLst>
      <p:ext uri="{BB962C8B-B14F-4D97-AF65-F5344CB8AC3E}">
        <p14:creationId xmlns:p14="http://schemas.microsoft.com/office/powerpoint/2010/main" val="4228633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Our Faculty, Staff &amp; Students</a:t>
            </a:r>
            <a:br>
              <a:rPr lang="en-US" dirty="0" smtClean="0"/>
            </a:br>
            <a:r>
              <a:rPr lang="en-US" dirty="0" smtClean="0"/>
              <a:t>New to the College</a:t>
            </a:r>
            <a:endParaRPr lang="en-US" dirty="0"/>
          </a:p>
        </p:txBody>
      </p:sp>
      <p:sp>
        <p:nvSpPr>
          <p:cNvPr id="3" name="Content Placeholder 2"/>
          <p:cNvSpPr>
            <a:spLocks noGrp="1"/>
          </p:cNvSpPr>
          <p:nvPr>
            <p:ph idx="1"/>
          </p:nvPr>
        </p:nvSpPr>
        <p:spPr/>
        <p:txBody>
          <a:bodyPr/>
          <a:lstStyle/>
          <a:p>
            <a:r>
              <a:rPr lang="en-US" dirty="0" smtClean="0"/>
              <a:t>Insert our new faculty &amp; staff</a:t>
            </a:r>
          </a:p>
          <a:p>
            <a:r>
              <a:rPr lang="en-US" dirty="0" smtClean="0"/>
              <a:t>I assume you’ll put </a:t>
            </a:r>
            <a:r>
              <a:rPr lang="en-US" smtClean="0"/>
              <a:t>Joanne Bohn here?</a:t>
            </a:r>
            <a:endParaRPr lang="en-US" dirty="0"/>
          </a:p>
        </p:txBody>
      </p:sp>
    </p:spTree>
    <p:extLst>
      <p:ext uri="{BB962C8B-B14F-4D97-AF65-F5344CB8AC3E}">
        <p14:creationId xmlns:p14="http://schemas.microsoft.com/office/powerpoint/2010/main" val="2796085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8252"/>
          </a:xfrm>
        </p:spPr>
        <p:txBody>
          <a:bodyPr>
            <a:normAutofit fontScale="90000"/>
          </a:bodyPr>
          <a:lstStyle/>
          <a:p>
            <a:pPr algn="ctr"/>
            <a:r>
              <a:rPr lang="en-US" dirty="0" smtClean="0"/>
              <a:t>Global Initiatives</a:t>
            </a:r>
            <a:br>
              <a:rPr lang="en-US" dirty="0" smtClean="0"/>
            </a:br>
            <a:endParaRPr lang="en-US" dirty="0"/>
          </a:p>
        </p:txBody>
      </p:sp>
      <p:sp>
        <p:nvSpPr>
          <p:cNvPr id="3" name="Content Placeholder 2"/>
          <p:cNvSpPr>
            <a:spLocks noGrp="1"/>
          </p:cNvSpPr>
          <p:nvPr>
            <p:ph idx="1"/>
          </p:nvPr>
        </p:nvSpPr>
        <p:spPr>
          <a:xfrm>
            <a:off x="838200" y="1297172"/>
            <a:ext cx="10515600" cy="4879791"/>
          </a:xfrm>
        </p:spPr>
        <p:txBody>
          <a:bodyPr>
            <a:normAutofit/>
          </a:bodyPr>
          <a:lstStyle/>
          <a:p>
            <a:r>
              <a:rPr lang="en-US" dirty="0" smtClean="0"/>
              <a:t>This fall we celebrate our 10</a:t>
            </a:r>
            <a:r>
              <a:rPr lang="en-US" baseline="30000" dirty="0" smtClean="0"/>
              <a:t>th</a:t>
            </a:r>
            <a:r>
              <a:rPr lang="en-US" dirty="0" smtClean="0"/>
              <a:t> Anniversary of working in Panama</a:t>
            </a:r>
          </a:p>
          <a:p>
            <a:r>
              <a:rPr lang="en-US" dirty="0" smtClean="0"/>
              <a:t>Over the past year we remained active academically</a:t>
            </a:r>
          </a:p>
          <a:p>
            <a:pPr lvl="1"/>
            <a:r>
              <a:rPr lang="en-US" dirty="0" smtClean="0"/>
              <a:t>International Health Education course (spring 16) and International Perspectives in Women’s Health (summer 16) offered in-country experiences</a:t>
            </a:r>
          </a:p>
          <a:p>
            <a:pPr lvl="1"/>
            <a:r>
              <a:rPr lang="en-US" dirty="0" smtClean="0"/>
              <a:t>COPH UG students participated in a study abroad experience in Summer 16</a:t>
            </a:r>
          </a:p>
          <a:p>
            <a:pPr lvl="1"/>
            <a:r>
              <a:rPr lang="en-US" dirty="0" smtClean="0"/>
              <a:t>Arlene Calvo (CFH) taught the fifth Clinical Research </a:t>
            </a:r>
            <a:r>
              <a:rPr lang="en-US" dirty="0" err="1" smtClean="0"/>
              <a:t>Diplomado</a:t>
            </a:r>
            <a:r>
              <a:rPr lang="en-US" dirty="0" smtClean="0"/>
              <a:t> for Panamanians interested in continuing education </a:t>
            </a:r>
          </a:p>
          <a:p>
            <a:r>
              <a:rPr lang="en-US" dirty="0" smtClean="0"/>
              <a:t>As well as through research activity</a:t>
            </a:r>
          </a:p>
          <a:p>
            <a:pPr lvl="1"/>
            <a:r>
              <a:rPr lang="en-US" dirty="0" smtClean="0"/>
              <a:t>Working with the Gorgas Institute on CDC’s regional study on influenza</a:t>
            </a:r>
          </a:p>
          <a:p>
            <a:pPr lvl="1"/>
            <a:r>
              <a:rPr lang="en-US" dirty="0" smtClean="0"/>
              <a:t>Represented on the Gorgas Institute’s Bioethics Committee</a:t>
            </a:r>
          </a:p>
          <a:p>
            <a:pPr lvl="1"/>
            <a:r>
              <a:rPr lang="en-US" dirty="0" smtClean="0"/>
              <a:t>Submitted numerous proposals for funding</a:t>
            </a:r>
          </a:p>
        </p:txBody>
      </p:sp>
    </p:spTree>
    <p:extLst>
      <p:ext uri="{BB962C8B-B14F-4D97-AF65-F5344CB8AC3E}">
        <p14:creationId xmlns:p14="http://schemas.microsoft.com/office/powerpoint/2010/main" val="1741006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Focus on The Chiles Center</a:t>
            </a:r>
            <a:endParaRPr lang="en-US" dirty="0"/>
          </a:p>
        </p:txBody>
      </p:sp>
      <p:sp>
        <p:nvSpPr>
          <p:cNvPr id="3" name="Content Placeholder 2"/>
          <p:cNvSpPr>
            <a:spLocks noGrp="1"/>
          </p:cNvSpPr>
          <p:nvPr>
            <p:ph idx="1"/>
          </p:nvPr>
        </p:nvSpPr>
        <p:spPr/>
        <p:txBody>
          <a:bodyPr/>
          <a:lstStyle/>
          <a:p>
            <a:r>
              <a:rPr lang="en-US" dirty="0" smtClean="0"/>
              <a:t>The Chiles Center celebrates its 20</a:t>
            </a:r>
            <a:r>
              <a:rPr lang="en-US" baseline="30000" dirty="0" smtClean="0"/>
              <a:t>th</a:t>
            </a:r>
            <a:r>
              <a:rPr lang="en-US" dirty="0" smtClean="0"/>
              <a:t> anniversary this year of serving Florida’s women, children and families</a:t>
            </a:r>
          </a:p>
          <a:p>
            <a:r>
              <a:rPr lang="en-US" dirty="0" smtClean="0"/>
              <a:t>The Center broadened its mission to expand its focus on women’s health</a:t>
            </a:r>
          </a:p>
          <a:p>
            <a:r>
              <a:rPr lang="en-US" dirty="0" smtClean="0"/>
              <a:t>During the past year, the Center received $7.8M in external funding, the highest funding level in its history</a:t>
            </a:r>
          </a:p>
          <a:p>
            <a:r>
              <a:rPr lang="en-US" dirty="0" smtClean="0"/>
              <a:t>The Florida Perinatal Quality Collaborative received the 2016 Sapphire Award for an Organization, recognizing leadership, excellence and innovation in non-profit community health leadership and programming in Florida.</a:t>
            </a:r>
          </a:p>
          <a:p>
            <a:endParaRPr lang="en-US" dirty="0"/>
          </a:p>
        </p:txBody>
      </p:sp>
    </p:spTree>
    <p:extLst>
      <p:ext uri="{BB962C8B-B14F-4D97-AF65-F5344CB8AC3E}">
        <p14:creationId xmlns:p14="http://schemas.microsoft.com/office/powerpoint/2010/main" val="3358785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Focus on #</a:t>
            </a:r>
            <a:r>
              <a:rPr lang="en-US" dirty="0" err="1" smtClean="0"/>
              <a:t>whyCOPHrocks</a:t>
            </a:r>
            <a:endParaRPr lang="en-US" dirty="0"/>
          </a:p>
        </p:txBody>
      </p:sp>
      <p:sp>
        <p:nvSpPr>
          <p:cNvPr id="3" name="Content Placeholder 2"/>
          <p:cNvSpPr>
            <a:spLocks noGrp="1"/>
          </p:cNvSpPr>
          <p:nvPr>
            <p:ph idx="1"/>
          </p:nvPr>
        </p:nvSpPr>
        <p:spPr/>
        <p:txBody>
          <a:bodyPr>
            <a:normAutofit lnSpcReduction="10000"/>
          </a:bodyPr>
          <a:lstStyle/>
          <a:p>
            <a:r>
              <a:rPr lang="en-US" dirty="0"/>
              <a:t>T</a:t>
            </a:r>
            <a:r>
              <a:rPr lang="en-US" dirty="0" smtClean="0"/>
              <a:t>he College’s Office of Engagement &amp; Constituent Relation has worked hard to share our stories of #</a:t>
            </a:r>
            <a:r>
              <a:rPr lang="en-US" dirty="0" err="1" smtClean="0"/>
              <a:t>whyCOPHrocks</a:t>
            </a:r>
            <a:endParaRPr lang="en-US" dirty="0" smtClean="0"/>
          </a:p>
          <a:p>
            <a:r>
              <a:rPr lang="en-US" dirty="0" smtClean="0"/>
              <a:t>COPH’s social media presence is growing fast, with a 32% increase in likes for our Facebook page, 235 new followers on Twitter since January, 154 new followers on Instagram since November, and more than 2,600 members of the College’s LinkedIn page. </a:t>
            </a:r>
            <a:endParaRPr lang="en-US" dirty="0" smtClean="0">
              <a:solidFill>
                <a:srgbClr val="FF0000"/>
              </a:solidFill>
            </a:endParaRPr>
          </a:p>
          <a:p>
            <a:r>
              <a:rPr lang="en-US" dirty="0" smtClean="0"/>
              <a:t>Karen Liller (CFH)’s video on injury prevention, “Together we will change lives”, directed by Zack Murray, was recognized as a Bronze Winner in the 37</a:t>
            </a:r>
            <a:r>
              <a:rPr lang="en-US" baseline="30000" dirty="0" smtClean="0"/>
              <a:t>th</a:t>
            </a:r>
            <a:r>
              <a:rPr lang="en-US" dirty="0" smtClean="0"/>
              <a:t> Annual </a:t>
            </a:r>
            <a:r>
              <a:rPr lang="en-US" dirty="0" err="1" smtClean="0"/>
              <a:t>Telly</a:t>
            </a:r>
            <a:r>
              <a:rPr lang="en-US" dirty="0" smtClean="0"/>
              <a:t> Awards, which honors local, regional, and cable TV programs for outstanding work in video productions, online commercials, videos and films. </a:t>
            </a:r>
            <a:endParaRPr lang="en-US" dirty="0"/>
          </a:p>
        </p:txBody>
      </p:sp>
    </p:spTree>
    <p:extLst>
      <p:ext uri="{BB962C8B-B14F-4D97-AF65-F5344CB8AC3E}">
        <p14:creationId xmlns:p14="http://schemas.microsoft.com/office/powerpoint/2010/main" val="3629717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902" y="67414"/>
            <a:ext cx="10515600" cy="1325563"/>
          </a:xfrm>
        </p:spPr>
        <p:txBody>
          <a:bodyPr/>
          <a:lstStyle/>
          <a:p>
            <a:pPr algn="ctr"/>
            <a:r>
              <a:rPr lang="en-US" dirty="0" smtClean="0"/>
              <a:t> Focus on Faculty Governance</a:t>
            </a:r>
            <a:endParaRPr lang="en-US" dirty="0"/>
          </a:p>
        </p:txBody>
      </p:sp>
      <p:sp>
        <p:nvSpPr>
          <p:cNvPr id="3" name="Content Placeholder 2"/>
          <p:cNvSpPr>
            <a:spLocks noGrp="1"/>
          </p:cNvSpPr>
          <p:nvPr>
            <p:ph idx="1"/>
          </p:nvPr>
        </p:nvSpPr>
        <p:spPr>
          <a:xfrm>
            <a:off x="838200" y="1297172"/>
            <a:ext cx="10515600" cy="4879791"/>
          </a:xfrm>
        </p:spPr>
        <p:txBody>
          <a:bodyPr>
            <a:normAutofit lnSpcReduction="10000"/>
          </a:bodyPr>
          <a:lstStyle/>
          <a:p>
            <a:r>
              <a:rPr lang="en-US" dirty="0" smtClean="0"/>
              <a:t>COPH’s Faculty Assembly completed the review and update to its governance manual, creating three empowered committees:</a:t>
            </a:r>
          </a:p>
          <a:p>
            <a:pPr lvl="1"/>
            <a:r>
              <a:rPr lang="en-US" dirty="0" smtClean="0"/>
              <a:t>Education, Dr. Steve Mlynarek, Chair</a:t>
            </a:r>
          </a:p>
          <a:p>
            <a:pPr lvl="1"/>
            <a:r>
              <a:rPr lang="en-US" dirty="0" smtClean="0"/>
              <a:t>Research, Dr. John Adams, Chair</a:t>
            </a:r>
          </a:p>
          <a:p>
            <a:pPr lvl="1"/>
            <a:r>
              <a:rPr lang="en-US" dirty="0" smtClean="0"/>
              <a:t>Faculty Affairs, Dr. Marti Coulter, Chair</a:t>
            </a:r>
          </a:p>
          <a:p>
            <a:r>
              <a:rPr lang="en-US" dirty="0" smtClean="0"/>
              <a:t>In the spirit of better coordinating college governance, the chairs of these committees are now part of the College leadership team, attending monthly executive committee meetings</a:t>
            </a:r>
          </a:p>
          <a:p>
            <a:r>
              <a:rPr lang="en-US" dirty="0" smtClean="0"/>
              <a:t>Thanks to Tom Mason, for serving as the President for the past </a:t>
            </a:r>
            <a:r>
              <a:rPr lang="en-US" dirty="0" smtClean="0"/>
              <a:t>6</a:t>
            </a:r>
            <a:r>
              <a:rPr lang="en-US" dirty="0" smtClean="0"/>
              <a:t> </a:t>
            </a:r>
            <a:r>
              <a:rPr lang="en-US" dirty="0" smtClean="0"/>
              <a:t>years and for shepherding this process to completion</a:t>
            </a:r>
          </a:p>
          <a:p>
            <a:r>
              <a:rPr lang="en-US" dirty="0" smtClean="0"/>
              <a:t>Congratulations and welcome to Aurora Sanchez-Anguiano as the new President of the Faculty Assembly</a:t>
            </a:r>
          </a:p>
        </p:txBody>
      </p:sp>
    </p:spTree>
    <p:extLst>
      <p:ext uri="{BB962C8B-B14F-4D97-AF65-F5344CB8AC3E}">
        <p14:creationId xmlns:p14="http://schemas.microsoft.com/office/powerpoint/2010/main" val="12492017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5722"/>
          </a:xfrm>
        </p:spPr>
        <p:txBody>
          <a:bodyPr/>
          <a:lstStyle/>
          <a:p>
            <a:pPr algn="ctr"/>
            <a:r>
              <a:rPr lang="en-US" dirty="0" smtClean="0"/>
              <a:t>Focus on Efficiency</a:t>
            </a:r>
            <a:endParaRPr lang="en-US" dirty="0"/>
          </a:p>
        </p:txBody>
      </p:sp>
      <p:sp>
        <p:nvSpPr>
          <p:cNvPr id="3" name="Content Placeholder 2"/>
          <p:cNvSpPr>
            <a:spLocks noGrp="1"/>
          </p:cNvSpPr>
          <p:nvPr>
            <p:ph idx="1"/>
          </p:nvPr>
        </p:nvSpPr>
        <p:spPr>
          <a:xfrm>
            <a:off x="838200" y="1325526"/>
            <a:ext cx="10515600" cy="4851437"/>
          </a:xfrm>
        </p:spPr>
        <p:txBody>
          <a:bodyPr>
            <a:normAutofit lnSpcReduction="10000"/>
          </a:bodyPr>
          <a:lstStyle/>
          <a:p>
            <a:r>
              <a:rPr lang="en-US" dirty="0" smtClean="0"/>
              <a:t>The College has spent the last year focused on reviewing our internal processes and prioritizing those we want to move to move into </a:t>
            </a:r>
            <a:r>
              <a:rPr lang="en-US" dirty="0" err="1" smtClean="0"/>
              <a:t>Archivum</a:t>
            </a:r>
            <a:r>
              <a:rPr lang="en-US" dirty="0" smtClean="0"/>
              <a:t>, our electronic business process management system</a:t>
            </a:r>
          </a:p>
          <a:p>
            <a:r>
              <a:rPr lang="en-US" dirty="0" smtClean="0"/>
              <a:t>In our first year we:</a:t>
            </a:r>
          </a:p>
          <a:p>
            <a:pPr lvl="1"/>
            <a:r>
              <a:rPr lang="en-US" dirty="0" smtClean="0"/>
              <a:t>Created a student record to house key student data in one place</a:t>
            </a:r>
          </a:p>
          <a:p>
            <a:pPr lvl="1"/>
            <a:r>
              <a:rPr lang="en-US" dirty="0" smtClean="0"/>
              <a:t>Developed the program of study, for MPH, MHA, MSPH, PhD and </a:t>
            </a:r>
            <a:r>
              <a:rPr lang="en-US" dirty="0" err="1" smtClean="0"/>
              <a:t>DrPH</a:t>
            </a:r>
            <a:r>
              <a:rPr lang="en-US" dirty="0" smtClean="0"/>
              <a:t> students</a:t>
            </a:r>
          </a:p>
          <a:p>
            <a:pPr lvl="1"/>
            <a:r>
              <a:rPr lang="en-US" dirty="0" smtClean="0"/>
              <a:t>Transitioned the student hiring process to an electronic environment</a:t>
            </a:r>
          </a:p>
          <a:p>
            <a:pPr lvl="1"/>
            <a:r>
              <a:rPr lang="en-US" dirty="0" smtClean="0"/>
              <a:t>Automated academic forms for contract courses</a:t>
            </a:r>
          </a:p>
          <a:p>
            <a:pPr lvl="1"/>
            <a:r>
              <a:rPr lang="en-US" dirty="0" smtClean="0"/>
              <a:t>Change of mentor process</a:t>
            </a:r>
          </a:p>
          <a:p>
            <a:r>
              <a:rPr lang="en-US" dirty="0" smtClean="0"/>
              <a:t>In year two we will continue to look at our academic forms and processes, with an eye to those that enhance our preparation for our self-study</a:t>
            </a:r>
          </a:p>
          <a:p>
            <a:pPr lvl="1"/>
            <a:endParaRPr lang="en-US" dirty="0"/>
          </a:p>
        </p:txBody>
      </p:sp>
    </p:spTree>
    <p:extLst>
      <p:ext uri="{BB962C8B-B14F-4D97-AF65-F5344CB8AC3E}">
        <p14:creationId xmlns:p14="http://schemas.microsoft.com/office/powerpoint/2010/main" val="22631574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Focus on Vision 2022</a:t>
            </a:r>
            <a:br>
              <a:rPr lang="en-US" dirty="0" smtClean="0"/>
            </a:br>
            <a:r>
              <a:rPr lang="en-US" dirty="0" smtClean="0"/>
              <a:t>Our Strategic Plan (insert slide)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7740" y="1849877"/>
            <a:ext cx="9147650" cy="4267200"/>
          </a:xfrm>
          <a:prstGeom prst="rect">
            <a:avLst/>
          </a:prstGeom>
        </p:spPr>
      </p:pic>
    </p:spTree>
    <p:extLst>
      <p:ext uri="{BB962C8B-B14F-4D97-AF65-F5344CB8AC3E}">
        <p14:creationId xmlns:p14="http://schemas.microsoft.com/office/powerpoint/2010/main" val="8875715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Vision 2022</a:t>
            </a:r>
            <a:br>
              <a:rPr lang="en-US" dirty="0" smtClean="0"/>
            </a:br>
            <a:r>
              <a:rPr lang="en-US" dirty="0" smtClean="0"/>
              <a:t>How are we doing?</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23269789"/>
              </p:ext>
            </p:extLst>
          </p:nvPr>
        </p:nvGraphicFramePr>
        <p:xfrm>
          <a:off x="838200" y="1655805"/>
          <a:ext cx="10282881" cy="52021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03747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Vision 2022</a:t>
            </a:r>
            <a:br>
              <a:rPr lang="en-US" dirty="0" smtClean="0"/>
            </a:br>
            <a:r>
              <a:rPr lang="en-US" dirty="0" smtClean="0"/>
              <a:t>How are we doing? (insert slide)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909039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Vision 2022</a:t>
            </a:r>
            <a:br>
              <a:rPr lang="en-US" dirty="0" smtClean="0"/>
            </a:br>
            <a:r>
              <a:rPr lang="en-US" dirty="0" smtClean="0"/>
              <a:t>Transforming the MPH: Key Successes</a:t>
            </a:r>
            <a:endParaRPr lang="en-US" dirty="0"/>
          </a:p>
        </p:txBody>
      </p:sp>
      <p:sp>
        <p:nvSpPr>
          <p:cNvPr id="3" name="Content Placeholder 2"/>
          <p:cNvSpPr>
            <a:spLocks noGrp="1"/>
          </p:cNvSpPr>
          <p:nvPr>
            <p:ph idx="1"/>
          </p:nvPr>
        </p:nvSpPr>
        <p:spPr/>
        <p:txBody>
          <a:bodyPr/>
          <a:lstStyle/>
          <a:p>
            <a:r>
              <a:rPr lang="en-US" dirty="0" smtClean="0"/>
              <a:t>Fall 14 launched TMPH core with 37 students</a:t>
            </a:r>
          </a:p>
          <a:p>
            <a:r>
              <a:rPr lang="en-US" dirty="0" smtClean="0"/>
              <a:t>Fall 15 enrolled 43 students in TMPH core</a:t>
            </a:r>
          </a:p>
          <a:p>
            <a:r>
              <a:rPr lang="en-US" dirty="0" smtClean="0"/>
              <a:t>Fall 16 have 149 students in History &amp; Systems and 120 students in Population Assessment II</a:t>
            </a:r>
            <a:endParaRPr lang="en-US" dirty="0"/>
          </a:p>
        </p:txBody>
      </p:sp>
    </p:spTree>
    <p:extLst>
      <p:ext uri="{BB962C8B-B14F-4D97-AF65-F5344CB8AC3E}">
        <p14:creationId xmlns:p14="http://schemas.microsoft.com/office/powerpoint/2010/main" val="3620251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Vision 2022</a:t>
            </a:r>
            <a:br>
              <a:rPr lang="en-US" dirty="0" smtClean="0"/>
            </a:br>
            <a:r>
              <a:rPr lang="en-US" dirty="0" smtClean="0"/>
              <a:t>Translating Translational Research: Key Successes (pubs &amp; presentations)</a:t>
            </a:r>
            <a:endParaRPr lang="en-US" dirty="0"/>
          </a:p>
        </p:txBody>
      </p:sp>
      <p:graphicFrame>
        <p:nvGraphicFramePr>
          <p:cNvPr id="4" name="Chart 3"/>
          <p:cNvGraphicFramePr>
            <a:graphicFrameLocks/>
          </p:cNvGraphicFramePr>
          <p:nvPr>
            <p:extLst/>
          </p:nvPr>
        </p:nvGraphicFramePr>
        <p:xfrm>
          <a:off x="2018489" y="2125493"/>
          <a:ext cx="7446524" cy="4038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3869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Our Faculty, Staff &amp; Students</a:t>
            </a:r>
            <a:br>
              <a:rPr lang="en-US" dirty="0" smtClean="0"/>
            </a:br>
            <a:r>
              <a:rPr lang="en-US" dirty="0" smtClean="0"/>
              <a:t>Faculty Recognitions</a:t>
            </a:r>
            <a:endParaRPr lang="en-US" dirty="0"/>
          </a:p>
        </p:txBody>
      </p:sp>
      <p:sp>
        <p:nvSpPr>
          <p:cNvPr id="3" name="Content Placeholder 2"/>
          <p:cNvSpPr>
            <a:spLocks noGrp="1"/>
          </p:cNvSpPr>
          <p:nvPr>
            <p:ph idx="1"/>
          </p:nvPr>
        </p:nvSpPr>
        <p:spPr/>
        <p:txBody>
          <a:bodyPr/>
          <a:lstStyle/>
          <a:p>
            <a:r>
              <a:rPr lang="en-US" dirty="0" smtClean="0"/>
              <a:t>John Adams, Distinguished USF Professor</a:t>
            </a:r>
          </a:p>
          <a:p>
            <a:r>
              <a:rPr lang="en-US" dirty="0" smtClean="0"/>
              <a:t>Michael White, Distinguished USF Professor</a:t>
            </a:r>
            <a:endParaRPr lang="en-US" dirty="0"/>
          </a:p>
        </p:txBody>
      </p:sp>
    </p:spTree>
    <p:extLst>
      <p:ext uri="{BB962C8B-B14F-4D97-AF65-F5344CB8AC3E}">
        <p14:creationId xmlns:p14="http://schemas.microsoft.com/office/powerpoint/2010/main" val="2125841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Vision 2022</a:t>
            </a:r>
            <a:br>
              <a:rPr lang="en-US" dirty="0" smtClean="0"/>
            </a:br>
            <a:r>
              <a:rPr lang="en-US" dirty="0" smtClean="0"/>
              <a:t>Enhancing System Capacity: Key Successes</a:t>
            </a:r>
            <a:endParaRPr lang="en-US" dirty="0"/>
          </a:p>
        </p:txBody>
      </p:sp>
      <p:sp>
        <p:nvSpPr>
          <p:cNvPr id="3" name="Content Placeholder 2"/>
          <p:cNvSpPr>
            <a:spLocks noGrp="1"/>
          </p:cNvSpPr>
          <p:nvPr>
            <p:ph idx="1"/>
          </p:nvPr>
        </p:nvSpPr>
        <p:spPr>
          <a:xfrm>
            <a:off x="838200" y="1825625"/>
            <a:ext cx="10515600" cy="4536264"/>
          </a:xfrm>
        </p:spPr>
        <p:txBody>
          <a:bodyPr/>
          <a:lstStyle/>
          <a:p>
            <a:r>
              <a:rPr lang="en-US" dirty="0" smtClean="0"/>
              <a:t>COPH hosted conferences in the US and beyond on a variety of topics including:</a:t>
            </a:r>
          </a:p>
          <a:p>
            <a:pPr lvl="1"/>
            <a:r>
              <a:rPr lang="en-US" dirty="0" smtClean="0"/>
              <a:t>3</a:t>
            </a:r>
            <a:r>
              <a:rPr lang="en-US" baseline="30000" dirty="0" smtClean="0"/>
              <a:t>rd</a:t>
            </a:r>
            <a:r>
              <a:rPr lang="en-US" dirty="0" smtClean="0"/>
              <a:t> Vaccinology in the Tropics (Panama)</a:t>
            </a:r>
          </a:p>
          <a:p>
            <a:pPr lvl="1"/>
            <a:r>
              <a:rPr lang="en-US" dirty="0" smtClean="0"/>
              <a:t>Ecology &amp; Evolution of Communicable Diseases (Ecuador)</a:t>
            </a:r>
          </a:p>
          <a:p>
            <a:pPr lvl="1"/>
            <a:r>
              <a:rPr lang="en-US" dirty="0" smtClean="0"/>
              <a:t>The role of dental providers in preventing HPV and oropharyngeal cancers</a:t>
            </a:r>
          </a:p>
          <a:p>
            <a:pPr lvl="1"/>
            <a:r>
              <a:rPr lang="en-US" dirty="0" smtClean="0"/>
              <a:t>24</a:t>
            </a:r>
            <a:r>
              <a:rPr lang="en-US" baseline="30000" dirty="0" smtClean="0"/>
              <a:t>th</a:t>
            </a:r>
            <a:r>
              <a:rPr lang="en-US" dirty="0" smtClean="0"/>
              <a:t> Social Marketing Conference</a:t>
            </a:r>
          </a:p>
          <a:p>
            <a:pPr lvl="1"/>
            <a:r>
              <a:rPr lang="en-US" dirty="0" smtClean="0"/>
              <a:t>29</a:t>
            </a:r>
            <a:r>
              <a:rPr lang="en-US" baseline="30000" dirty="0" smtClean="0"/>
              <a:t>th</a:t>
            </a:r>
            <a:r>
              <a:rPr lang="en-US" dirty="0" smtClean="0"/>
              <a:t> Annual </a:t>
            </a:r>
            <a:r>
              <a:rPr lang="en-US" dirty="0" err="1" smtClean="0"/>
              <a:t>Graven’s</a:t>
            </a:r>
            <a:r>
              <a:rPr lang="en-US" dirty="0" smtClean="0"/>
              <a:t> Conference on the Physical and Developmental Environment of the High Risk Infant</a:t>
            </a:r>
            <a:endParaRPr lang="en-US" dirty="0" smtClean="0">
              <a:solidFill>
                <a:srgbClr val="FF0000"/>
              </a:solidFill>
            </a:endParaRPr>
          </a:p>
          <a:p>
            <a:pPr lvl="1"/>
            <a:r>
              <a:rPr lang="en-US" dirty="0" smtClean="0"/>
              <a:t>5</a:t>
            </a:r>
            <a:r>
              <a:rPr lang="en-US" baseline="30000" dirty="0" smtClean="0"/>
              <a:t>th</a:t>
            </a:r>
            <a:r>
              <a:rPr lang="en-US" dirty="0" smtClean="0"/>
              <a:t> Annual Florida Perinatal Quality Conference </a:t>
            </a:r>
          </a:p>
          <a:p>
            <a:pPr lvl="1"/>
            <a:r>
              <a:rPr lang="en-US" dirty="0" smtClean="0"/>
              <a:t>Service Dogs and Veterans Mental Health panel</a:t>
            </a:r>
          </a:p>
          <a:p>
            <a:pPr lvl="1"/>
            <a:r>
              <a:rPr lang="en-US" dirty="0" smtClean="0"/>
              <a:t>The New </a:t>
            </a:r>
            <a:r>
              <a:rPr lang="en-US" dirty="0"/>
              <a:t>F</a:t>
            </a:r>
            <a:r>
              <a:rPr lang="en-US" dirty="0" smtClean="0"/>
              <a:t>ace of </a:t>
            </a:r>
            <a:r>
              <a:rPr lang="en-US" dirty="0"/>
              <a:t>F</a:t>
            </a:r>
            <a:r>
              <a:rPr lang="en-US" dirty="0" smtClean="0"/>
              <a:t>ood Insecurity: OCEP Research that Matters Symposium</a:t>
            </a:r>
            <a:endParaRPr lang="en-US" dirty="0"/>
          </a:p>
        </p:txBody>
      </p:sp>
    </p:spTree>
    <p:extLst>
      <p:ext uri="{BB962C8B-B14F-4D97-AF65-F5344CB8AC3E}">
        <p14:creationId xmlns:p14="http://schemas.microsoft.com/office/powerpoint/2010/main" val="28063509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Vision 2022</a:t>
            </a:r>
            <a:br>
              <a:rPr lang="en-US" dirty="0" smtClean="0"/>
            </a:br>
            <a:r>
              <a:rPr lang="en-US" dirty="0" smtClean="0"/>
              <a:t>Enhancing System Capacity: Key Successes</a:t>
            </a:r>
            <a:endParaRPr lang="en-US" dirty="0"/>
          </a:p>
        </p:txBody>
      </p:sp>
      <p:sp>
        <p:nvSpPr>
          <p:cNvPr id="3" name="Content Placeholder 2"/>
          <p:cNvSpPr>
            <a:spLocks noGrp="1"/>
          </p:cNvSpPr>
          <p:nvPr>
            <p:ph idx="1"/>
          </p:nvPr>
        </p:nvSpPr>
        <p:spPr/>
        <p:txBody>
          <a:bodyPr/>
          <a:lstStyle/>
          <a:p>
            <a:r>
              <a:rPr lang="en-US" dirty="0" smtClean="0"/>
              <a:t>Through our conferences and other programs, COPH provided training and continuing education to over 41,000 individuals.</a:t>
            </a:r>
          </a:p>
          <a:p>
            <a:r>
              <a:rPr lang="en-US" dirty="0" smtClean="0"/>
              <a:t>Key contributors to this were:</a:t>
            </a:r>
          </a:p>
          <a:p>
            <a:pPr lvl="1"/>
            <a:r>
              <a:rPr lang="en-US" dirty="0" smtClean="0"/>
              <a:t>OSHA Training Institute</a:t>
            </a:r>
          </a:p>
          <a:p>
            <a:pPr lvl="1"/>
            <a:r>
              <a:rPr lang="en-US" dirty="0" smtClean="0"/>
              <a:t>Harrell Center for the Study of Family Violence</a:t>
            </a:r>
          </a:p>
          <a:p>
            <a:pPr lvl="1"/>
            <a:r>
              <a:rPr lang="en-US" dirty="0" smtClean="0"/>
              <a:t>The Chiles Center</a:t>
            </a:r>
          </a:p>
          <a:p>
            <a:pPr lvl="1"/>
            <a:r>
              <a:rPr lang="en-US" dirty="0" smtClean="0"/>
              <a:t>The Florida Prevention Research Center</a:t>
            </a:r>
          </a:p>
        </p:txBody>
      </p:sp>
    </p:spTree>
    <p:extLst>
      <p:ext uri="{BB962C8B-B14F-4D97-AF65-F5344CB8AC3E}">
        <p14:creationId xmlns:p14="http://schemas.microsoft.com/office/powerpoint/2010/main" val="17973073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Vision 2022</a:t>
            </a:r>
            <a:br>
              <a:rPr lang="en-US" dirty="0" smtClean="0"/>
            </a:br>
            <a:r>
              <a:rPr lang="en-US" dirty="0" smtClean="0"/>
              <a:t>Our People: Key Successes</a:t>
            </a:r>
            <a:endParaRPr lang="en-US" dirty="0"/>
          </a:p>
        </p:txBody>
      </p:sp>
      <p:sp>
        <p:nvSpPr>
          <p:cNvPr id="3" name="Content Placeholder 2"/>
          <p:cNvSpPr>
            <a:spLocks noGrp="1"/>
          </p:cNvSpPr>
          <p:nvPr>
            <p:ph idx="1"/>
          </p:nvPr>
        </p:nvSpPr>
        <p:spPr/>
        <p:txBody>
          <a:bodyPr/>
          <a:lstStyle/>
          <a:p>
            <a:r>
              <a:rPr lang="en-US" dirty="0" smtClean="0"/>
              <a:t>The College continues to invest in the professional development of our faculty and staff through</a:t>
            </a:r>
          </a:p>
          <a:p>
            <a:pPr lvl="1"/>
            <a:r>
              <a:rPr lang="en-US" dirty="0"/>
              <a:t>Faculty </a:t>
            </a:r>
            <a:r>
              <a:rPr lang="en-US" dirty="0" smtClean="0"/>
              <a:t>(</a:t>
            </a:r>
            <a:r>
              <a:rPr lang="en-US" dirty="0"/>
              <a:t>3</a:t>
            </a:r>
            <a:r>
              <a:rPr lang="en-US" dirty="0" smtClean="0"/>
              <a:t>) </a:t>
            </a:r>
            <a:r>
              <a:rPr lang="en-US" dirty="0"/>
              <a:t>and Staff </a:t>
            </a:r>
            <a:r>
              <a:rPr lang="en-US" dirty="0" smtClean="0"/>
              <a:t>(11) </a:t>
            </a:r>
            <a:r>
              <a:rPr lang="en-US" dirty="0"/>
              <a:t>professional development awards</a:t>
            </a:r>
          </a:p>
          <a:p>
            <a:pPr lvl="1"/>
            <a:r>
              <a:rPr lang="en-US" dirty="0"/>
              <a:t>16 programs to enhance teaching skills, including use of technology</a:t>
            </a:r>
          </a:p>
          <a:p>
            <a:pPr lvl="1"/>
            <a:r>
              <a:rPr lang="en-US" dirty="0"/>
              <a:t>2 programs to enhance research skills of our faculty</a:t>
            </a:r>
          </a:p>
          <a:p>
            <a:pPr lvl="1"/>
            <a:r>
              <a:rPr lang="en-US" dirty="0"/>
              <a:t>4 general professional development programs</a:t>
            </a:r>
          </a:p>
          <a:p>
            <a:endParaRPr lang="en-US" dirty="0" smtClean="0"/>
          </a:p>
          <a:p>
            <a:r>
              <a:rPr lang="en-US" dirty="0" smtClean="0"/>
              <a:t>We are very proud to recognize all our faculty and staff who have earned the CPH!!!</a:t>
            </a:r>
          </a:p>
          <a:p>
            <a:pPr marL="457200" lvl="1" indent="0">
              <a:buNone/>
            </a:pPr>
            <a:endParaRPr lang="en-US" dirty="0"/>
          </a:p>
        </p:txBody>
      </p:sp>
    </p:spTree>
    <p:extLst>
      <p:ext uri="{BB962C8B-B14F-4D97-AF65-F5344CB8AC3E}">
        <p14:creationId xmlns:p14="http://schemas.microsoft.com/office/powerpoint/2010/main" val="34859448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and Staff Certified in Public Health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1283048"/>
              </p:ext>
            </p:extLst>
          </p:nvPr>
        </p:nvGraphicFramePr>
        <p:xfrm>
          <a:off x="838200" y="1825625"/>
          <a:ext cx="10515600" cy="4079240"/>
        </p:xfrm>
        <a:graphic>
          <a:graphicData uri="http://schemas.openxmlformats.org/drawingml/2006/table">
            <a:tbl>
              <a:tblPr bandRow="1">
                <a:tableStyleId>{5C22544A-7EE6-4342-B048-85BDC9FD1C3A}</a:tableStyleId>
              </a:tblPr>
              <a:tblGrid>
                <a:gridCol w="3505200"/>
                <a:gridCol w="3505200"/>
                <a:gridCol w="3505200"/>
              </a:tblGrid>
              <a:tr h="370840">
                <a:tc>
                  <a:txBody>
                    <a:bodyPr/>
                    <a:lstStyle/>
                    <a:p>
                      <a:r>
                        <a:rPr lang="en-US" dirty="0" smtClean="0"/>
                        <a:t>Claudia Aguado Loi</a:t>
                      </a:r>
                      <a:endParaRPr lang="en-US" dirty="0"/>
                    </a:p>
                  </a:txBody>
                  <a:tcPr/>
                </a:tc>
                <a:tc>
                  <a:txBody>
                    <a:bodyPr/>
                    <a:lstStyle/>
                    <a:p>
                      <a:r>
                        <a:rPr lang="en-US" dirty="0" smtClean="0"/>
                        <a:t>Ann Armstrong</a:t>
                      </a:r>
                      <a:endParaRPr lang="en-US" dirty="0"/>
                    </a:p>
                  </a:txBody>
                  <a:tcPr/>
                </a:tc>
                <a:tc>
                  <a:txBody>
                    <a:bodyPr/>
                    <a:lstStyle/>
                    <a:p>
                      <a:r>
                        <a:rPr lang="en-US" dirty="0" smtClean="0"/>
                        <a:t>Brian Bernard</a:t>
                      </a:r>
                      <a:endParaRPr lang="en-US" dirty="0"/>
                    </a:p>
                  </a:txBody>
                  <a:tcPr/>
                </a:tc>
              </a:tr>
              <a:tr h="370840">
                <a:tc>
                  <a:txBody>
                    <a:bodyPr/>
                    <a:lstStyle/>
                    <a:p>
                      <a:r>
                        <a:rPr lang="en-US" dirty="0" smtClean="0"/>
                        <a:t>Tom Bernard</a:t>
                      </a:r>
                      <a:endParaRPr lang="en-US" dirty="0"/>
                    </a:p>
                  </a:txBody>
                  <a:tcPr/>
                </a:tc>
                <a:tc>
                  <a:txBody>
                    <a:bodyPr/>
                    <a:lstStyle/>
                    <a:p>
                      <a:r>
                        <a:rPr lang="en-US" dirty="0" smtClean="0"/>
                        <a:t>Saran Bonnema</a:t>
                      </a:r>
                      <a:endParaRPr lang="en-US" dirty="0"/>
                    </a:p>
                  </a:txBody>
                  <a:tcPr/>
                </a:tc>
                <a:tc>
                  <a:txBody>
                    <a:bodyPr/>
                    <a:lstStyle/>
                    <a:p>
                      <a:r>
                        <a:rPr lang="en-US" dirty="0" smtClean="0"/>
                        <a:t>Emily Bronson</a:t>
                      </a:r>
                      <a:endParaRPr lang="en-US" dirty="0"/>
                    </a:p>
                  </a:txBody>
                  <a:tcPr/>
                </a:tc>
              </a:tr>
              <a:tr h="370840">
                <a:tc>
                  <a:txBody>
                    <a:bodyPr/>
                    <a:lstStyle/>
                    <a:p>
                      <a:r>
                        <a:rPr lang="en-US" dirty="0" smtClean="0"/>
                        <a:t>Somer Burke</a:t>
                      </a:r>
                      <a:endParaRPr lang="en-US" dirty="0"/>
                    </a:p>
                  </a:txBody>
                  <a:tcPr/>
                </a:tc>
                <a:tc>
                  <a:txBody>
                    <a:bodyPr/>
                    <a:lstStyle/>
                    <a:p>
                      <a:r>
                        <a:rPr lang="en-US" dirty="0" smtClean="0"/>
                        <a:t>Jaime Corvin</a:t>
                      </a:r>
                      <a:endParaRPr lang="en-US" dirty="0"/>
                    </a:p>
                  </a:txBody>
                  <a:tcPr/>
                </a:tc>
                <a:tc>
                  <a:txBody>
                    <a:bodyPr/>
                    <a:lstStyle/>
                    <a:p>
                      <a:r>
                        <a:rPr lang="en-US" dirty="0" smtClean="0"/>
                        <a:t>Elizabeth Dunn</a:t>
                      </a:r>
                      <a:endParaRPr lang="en-US" dirty="0"/>
                    </a:p>
                  </a:txBody>
                  <a:tcPr/>
                </a:tc>
              </a:tr>
              <a:tr h="370840">
                <a:tc>
                  <a:txBody>
                    <a:bodyPr/>
                    <a:lstStyle/>
                    <a:p>
                      <a:r>
                        <a:rPr lang="en-US" dirty="0" smtClean="0"/>
                        <a:t>Donna</a:t>
                      </a:r>
                      <a:r>
                        <a:rPr lang="en-US" baseline="0" dirty="0" smtClean="0"/>
                        <a:t> Haiduven</a:t>
                      </a:r>
                      <a:endParaRPr lang="en-US" dirty="0"/>
                    </a:p>
                  </a:txBody>
                  <a:tcPr/>
                </a:tc>
                <a:tc>
                  <a:txBody>
                    <a:bodyPr/>
                    <a:lstStyle/>
                    <a:p>
                      <a:r>
                        <a:rPr lang="en-US" dirty="0" smtClean="0"/>
                        <a:t>Ellen Kent</a:t>
                      </a:r>
                      <a:endParaRPr lang="en-US" dirty="0"/>
                    </a:p>
                  </a:txBody>
                  <a:tcPr/>
                </a:tc>
                <a:tc>
                  <a:txBody>
                    <a:bodyPr/>
                    <a:lstStyle/>
                    <a:p>
                      <a:r>
                        <a:rPr lang="en-US" dirty="0" smtClean="0"/>
                        <a:t>Karen Liller</a:t>
                      </a:r>
                    </a:p>
                  </a:txBody>
                  <a:tcPr/>
                </a:tc>
              </a:tr>
              <a:tr h="370840">
                <a:tc>
                  <a:txBody>
                    <a:bodyPr/>
                    <a:lstStyle/>
                    <a:p>
                      <a:r>
                        <a:rPr lang="en-US" dirty="0" smtClean="0"/>
                        <a:t>Humberto Lopez-Castillo</a:t>
                      </a:r>
                      <a:endParaRPr lang="en-US" dirty="0"/>
                    </a:p>
                  </a:txBody>
                  <a:tcPr/>
                </a:tc>
                <a:tc>
                  <a:txBody>
                    <a:bodyPr/>
                    <a:lstStyle/>
                    <a:p>
                      <a:r>
                        <a:rPr lang="en-US" dirty="0" smtClean="0"/>
                        <a:t>Matawal Makut</a:t>
                      </a:r>
                      <a:endParaRPr lang="en-US" dirty="0"/>
                    </a:p>
                  </a:txBody>
                  <a:tcPr/>
                </a:tc>
                <a:tc>
                  <a:txBody>
                    <a:bodyPr/>
                    <a:lstStyle/>
                    <a:p>
                      <a:r>
                        <a:rPr lang="en-US" dirty="0" smtClean="0"/>
                        <a:t>Jennifer Marshall</a:t>
                      </a:r>
                      <a:endParaRPr lang="en-US" dirty="0"/>
                    </a:p>
                  </a:txBody>
                  <a:tcPr/>
                </a:tc>
              </a:tr>
              <a:tr h="370840">
                <a:tc>
                  <a:txBody>
                    <a:bodyPr/>
                    <a:lstStyle/>
                    <a:p>
                      <a:r>
                        <a:rPr lang="en-US" dirty="0" smtClean="0"/>
                        <a:t>Alison Oberne</a:t>
                      </a:r>
                      <a:endParaRPr lang="en-US" dirty="0"/>
                    </a:p>
                  </a:txBody>
                  <a:tcPr/>
                </a:tc>
                <a:tc>
                  <a:txBody>
                    <a:bodyPr/>
                    <a:lstStyle/>
                    <a:p>
                      <a:r>
                        <a:rPr lang="en-US" dirty="0" smtClean="0"/>
                        <a:t>Kathleen</a:t>
                      </a:r>
                      <a:r>
                        <a:rPr lang="en-US" baseline="0" dirty="0" smtClean="0"/>
                        <a:t> O’Rourke</a:t>
                      </a:r>
                      <a:endParaRPr lang="en-US" dirty="0"/>
                    </a:p>
                  </a:txBody>
                  <a:tcPr/>
                </a:tc>
                <a:tc>
                  <a:txBody>
                    <a:bodyPr/>
                    <a:lstStyle/>
                    <a:p>
                      <a:r>
                        <a:rPr lang="en-US" dirty="0" smtClean="0"/>
                        <a:t>Deidre Orriola</a:t>
                      </a:r>
                      <a:endParaRPr lang="en-US" dirty="0"/>
                    </a:p>
                  </a:txBody>
                  <a:tcPr/>
                </a:tc>
              </a:tr>
              <a:tr h="370840">
                <a:tc>
                  <a:txBody>
                    <a:bodyPr/>
                    <a:lstStyle/>
                    <a:p>
                      <a:r>
                        <a:rPr lang="en-US" dirty="0" smtClean="0"/>
                        <a:t>Mahmooda Pasha</a:t>
                      </a:r>
                      <a:endParaRPr lang="en-US" dirty="0"/>
                    </a:p>
                  </a:txBody>
                  <a:tcPr/>
                </a:tc>
                <a:tc>
                  <a:txBody>
                    <a:bodyPr/>
                    <a:lstStyle/>
                    <a:p>
                      <a:r>
                        <a:rPr lang="en-US" dirty="0" smtClean="0"/>
                        <a:t>John</a:t>
                      </a:r>
                      <a:r>
                        <a:rPr lang="en-US" baseline="0" dirty="0" smtClean="0"/>
                        <a:t> (Tory) Peek</a:t>
                      </a:r>
                      <a:endParaRPr lang="en-US" dirty="0"/>
                    </a:p>
                  </a:txBody>
                  <a:tcPr/>
                </a:tc>
                <a:tc>
                  <a:txBody>
                    <a:bodyPr/>
                    <a:lstStyle/>
                    <a:p>
                      <a:r>
                        <a:rPr lang="en-US" dirty="0" smtClean="0"/>
                        <a:t>Kay Perrin</a:t>
                      </a:r>
                      <a:endParaRPr lang="en-US" dirty="0"/>
                    </a:p>
                  </a:txBody>
                  <a:tcPr/>
                </a:tc>
              </a:tr>
              <a:tr h="370840">
                <a:tc>
                  <a:txBody>
                    <a:bodyPr/>
                    <a:lstStyle/>
                    <a:p>
                      <a:r>
                        <a:rPr lang="en-US" dirty="0" smtClean="0"/>
                        <a:t>Donna Petersen</a:t>
                      </a:r>
                      <a:endParaRPr lang="en-US" dirty="0"/>
                    </a:p>
                  </a:txBody>
                  <a:tcPr/>
                </a:tc>
                <a:tc>
                  <a:txBody>
                    <a:bodyPr/>
                    <a:lstStyle/>
                    <a:p>
                      <a:r>
                        <a:rPr lang="en-US" dirty="0" smtClean="0"/>
                        <a:t>Zachary Pruitt</a:t>
                      </a:r>
                      <a:endParaRPr lang="en-US" dirty="0"/>
                    </a:p>
                  </a:txBody>
                  <a:tcPr/>
                </a:tc>
                <a:tc>
                  <a:txBody>
                    <a:bodyPr/>
                    <a:lstStyle/>
                    <a:p>
                      <a:r>
                        <a:rPr lang="en-US" dirty="0" smtClean="0"/>
                        <a:t>Saba Rahman</a:t>
                      </a:r>
                      <a:endParaRPr lang="en-US" dirty="0"/>
                    </a:p>
                  </a:txBody>
                  <a:tcPr/>
                </a:tc>
              </a:tr>
              <a:tr h="370840">
                <a:tc>
                  <a:txBody>
                    <a:bodyPr/>
                    <a:lstStyle/>
                    <a:p>
                      <a:r>
                        <a:rPr lang="en-US" dirty="0" smtClean="0"/>
                        <a:t>Arturo Rebollon</a:t>
                      </a:r>
                      <a:endParaRPr lang="en-US" dirty="0"/>
                    </a:p>
                  </a:txBody>
                  <a:tcPr/>
                </a:tc>
                <a:tc>
                  <a:txBody>
                    <a:bodyPr/>
                    <a:lstStyle/>
                    <a:p>
                      <a:r>
                        <a:rPr lang="en-US" dirty="0" smtClean="0"/>
                        <a:t>Jill Roberts</a:t>
                      </a:r>
                      <a:endParaRPr lang="en-US" dirty="0"/>
                    </a:p>
                  </a:txBody>
                  <a:tcPr/>
                </a:tc>
                <a:tc>
                  <a:txBody>
                    <a:bodyPr/>
                    <a:lstStyle/>
                    <a:p>
                      <a:r>
                        <a:rPr lang="en-US" dirty="0" smtClean="0"/>
                        <a:t>Aurora</a:t>
                      </a:r>
                      <a:r>
                        <a:rPr lang="en-US" baseline="0" dirty="0" smtClean="0"/>
                        <a:t> Sanchez-Anguiano</a:t>
                      </a:r>
                      <a:endParaRPr lang="en-US" dirty="0"/>
                    </a:p>
                  </a:txBody>
                  <a:tcPr/>
                </a:tc>
              </a:tr>
              <a:tr h="370840">
                <a:tc>
                  <a:txBody>
                    <a:bodyPr/>
                    <a:lstStyle/>
                    <a:p>
                      <a:r>
                        <a:rPr lang="en-US" dirty="0" smtClean="0"/>
                        <a:t>Bill Sappenfield</a:t>
                      </a:r>
                      <a:endParaRPr lang="en-US" dirty="0"/>
                    </a:p>
                  </a:txBody>
                  <a:tcPr/>
                </a:tc>
                <a:tc>
                  <a:txBody>
                    <a:bodyPr/>
                    <a:lstStyle/>
                    <a:p>
                      <a:r>
                        <a:rPr lang="en-US" dirty="0" smtClean="0"/>
                        <a:t>Ryan Tokarz</a:t>
                      </a:r>
                      <a:endParaRPr lang="en-US" dirty="0"/>
                    </a:p>
                  </a:txBody>
                  <a:tcPr/>
                </a:tc>
                <a:tc>
                  <a:txBody>
                    <a:bodyPr/>
                    <a:lstStyle/>
                    <a:p>
                      <a:r>
                        <a:rPr lang="en-US" dirty="0" smtClean="0"/>
                        <a:t>Adewale Troutman</a:t>
                      </a:r>
                      <a:endParaRPr lang="en-US" dirty="0"/>
                    </a:p>
                  </a:txBody>
                  <a:tcPr/>
                </a:tc>
              </a:tr>
              <a:tr h="370840">
                <a:tc>
                  <a:txBody>
                    <a:bodyPr/>
                    <a:lstStyle/>
                    <a:p>
                      <a:r>
                        <a:rPr lang="en-US" dirty="0" smtClean="0"/>
                        <a:t>Ronee Wilson</a:t>
                      </a:r>
                      <a:endParaRPr lang="en-US" dirty="0"/>
                    </a:p>
                  </a:txBody>
                  <a:tcPr/>
                </a:tc>
                <a:tc>
                  <a:txBody>
                    <a:bodyPr/>
                    <a:lstStyle/>
                    <a:p>
                      <a:r>
                        <a:rPr lang="en-US" dirty="0" smtClean="0"/>
                        <a:t>Janice </a:t>
                      </a:r>
                      <a:r>
                        <a:rPr lang="en-US" dirty="0" err="1" smtClean="0"/>
                        <a:t>Zgibor</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3863029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Vision 2022</a:t>
            </a:r>
            <a:br>
              <a:rPr lang="en-US" dirty="0" smtClean="0"/>
            </a:br>
            <a:r>
              <a:rPr lang="en-US" dirty="0" smtClean="0"/>
              <a:t>Our People: Key Successes</a:t>
            </a:r>
            <a:endParaRPr lang="en-US" dirty="0"/>
          </a:p>
        </p:txBody>
      </p:sp>
      <p:sp>
        <p:nvSpPr>
          <p:cNvPr id="3" name="Content Placeholder 2"/>
          <p:cNvSpPr>
            <a:spLocks noGrp="1"/>
          </p:cNvSpPr>
          <p:nvPr>
            <p:ph idx="1"/>
          </p:nvPr>
        </p:nvSpPr>
        <p:spPr/>
        <p:txBody>
          <a:bodyPr>
            <a:normAutofit/>
          </a:bodyPr>
          <a:lstStyle/>
          <a:p>
            <a:r>
              <a:rPr lang="en-US" dirty="0" smtClean="0"/>
              <a:t>COPH created a Diversity committee, chaired by June Lake</a:t>
            </a:r>
          </a:p>
          <a:p>
            <a:r>
              <a:rPr lang="en-US" dirty="0" smtClean="0"/>
              <a:t>Over the past year, the College and the Diversity Committee</a:t>
            </a:r>
          </a:p>
          <a:p>
            <a:pPr lvl="1"/>
            <a:r>
              <a:rPr lang="en-US" dirty="0" smtClean="0"/>
              <a:t>Developed metrics for our strategic plan that reflects goals across faculty, staff and students</a:t>
            </a:r>
          </a:p>
          <a:p>
            <a:pPr lvl="1"/>
            <a:r>
              <a:rPr lang="en-US" dirty="0" smtClean="0"/>
              <a:t>Created a web site to highlight our activities, programs and goals</a:t>
            </a:r>
          </a:p>
          <a:p>
            <a:pPr lvl="1"/>
            <a:r>
              <a:rPr lang="en-US" dirty="0" smtClean="0"/>
              <a:t>Hosted several programs focused on diversity topics</a:t>
            </a:r>
          </a:p>
          <a:p>
            <a:pPr lvl="1"/>
            <a:r>
              <a:rPr lang="en-US" dirty="0" smtClean="0"/>
              <a:t>Organized training programs on Title IX and the Violence Against Women Act</a:t>
            </a:r>
          </a:p>
          <a:p>
            <a:pPr lvl="1"/>
            <a:r>
              <a:rPr lang="en-US" dirty="0" smtClean="0"/>
              <a:t>Designed and delivered the College’s first Diversity Climate Survey </a:t>
            </a:r>
          </a:p>
        </p:txBody>
      </p:sp>
      <p:sp>
        <p:nvSpPr>
          <p:cNvPr id="4" name="Rectangle 3"/>
          <p:cNvSpPr/>
          <p:nvPr/>
        </p:nvSpPr>
        <p:spPr>
          <a:xfrm flipV="1">
            <a:off x="3183512" y="7142204"/>
            <a:ext cx="45719" cy="9233297"/>
          </a:xfrm>
          <a:prstGeom prst="rect">
            <a:avLst/>
          </a:prstGeom>
        </p:spPr>
        <p:txBody>
          <a:bodyPr wrap="square">
            <a:spAutoFit/>
          </a:bodyPr>
          <a:lstStyle/>
          <a:p>
            <a:r>
              <a:rPr lang="en-US" dirty="0" smtClean="0"/>
              <a:t>Vision 2022nhancing System Capacity: </a:t>
            </a:r>
            <a:endParaRPr lang="en-US" dirty="0"/>
          </a:p>
        </p:txBody>
      </p:sp>
    </p:spTree>
    <p:extLst>
      <p:ext uri="{BB962C8B-B14F-4D97-AF65-F5344CB8AC3E}">
        <p14:creationId xmlns:p14="http://schemas.microsoft.com/office/powerpoint/2010/main" val="40526993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Our People</a:t>
            </a:r>
            <a:br>
              <a:rPr lang="en-US" dirty="0" smtClean="0"/>
            </a:br>
            <a:r>
              <a:rPr lang="en-US" dirty="0" smtClean="0"/>
              <a:t>Our People: Key Successes</a:t>
            </a:r>
            <a:endParaRPr lang="en-US" dirty="0"/>
          </a:p>
        </p:txBody>
      </p:sp>
      <p:sp>
        <p:nvSpPr>
          <p:cNvPr id="3" name="Content Placeholder 2"/>
          <p:cNvSpPr>
            <a:spLocks noGrp="1"/>
          </p:cNvSpPr>
          <p:nvPr>
            <p:ph idx="1"/>
          </p:nvPr>
        </p:nvSpPr>
        <p:spPr/>
        <p:txBody>
          <a:bodyPr>
            <a:normAutofit/>
          </a:bodyPr>
          <a:lstStyle/>
          <a:p>
            <a:r>
              <a:rPr lang="en-US" dirty="0" smtClean="0"/>
              <a:t>Diversity Climate survey was completed by 496 individuals, including</a:t>
            </a:r>
          </a:p>
          <a:p>
            <a:pPr lvl="1"/>
            <a:r>
              <a:rPr lang="en-US" dirty="0" smtClean="0"/>
              <a:t>88 faculty </a:t>
            </a:r>
          </a:p>
          <a:p>
            <a:pPr lvl="1"/>
            <a:r>
              <a:rPr lang="en-US" dirty="0" smtClean="0"/>
              <a:t>118 staff</a:t>
            </a:r>
          </a:p>
          <a:p>
            <a:pPr lvl="1"/>
            <a:r>
              <a:rPr lang="en-US" dirty="0" smtClean="0"/>
              <a:t>1 certificate student</a:t>
            </a:r>
          </a:p>
          <a:p>
            <a:pPr lvl="1"/>
            <a:r>
              <a:rPr lang="en-US" dirty="0" smtClean="0"/>
              <a:t>157 undergraduate students</a:t>
            </a:r>
          </a:p>
          <a:p>
            <a:pPr lvl="1"/>
            <a:r>
              <a:rPr lang="en-US" dirty="0" smtClean="0"/>
              <a:t>93 masters students</a:t>
            </a:r>
          </a:p>
          <a:p>
            <a:pPr lvl="1"/>
            <a:r>
              <a:rPr lang="en-US" dirty="0" smtClean="0"/>
              <a:t>39 doctoral students</a:t>
            </a:r>
          </a:p>
        </p:txBody>
      </p:sp>
    </p:spTree>
    <p:extLst>
      <p:ext uri="{BB962C8B-B14F-4D97-AF65-F5344CB8AC3E}">
        <p14:creationId xmlns:p14="http://schemas.microsoft.com/office/powerpoint/2010/main" val="22547119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Our People</a:t>
            </a:r>
            <a:br>
              <a:rPr lang="en-US" dirty="0" smtClean="0"/>
            </a:br>
            <a:r>
              <a:rPr lang="en-US" dirty="0" smtClean="0"/>
              <a:t>Diversity Initiatives in COPH</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findings indicate areas in need of attention and improvement</a:t>
            </a:r>
          </a:p>
          <a:p>
            <a:r>
              <a:rPr lang="en-US" dirty="0" smtClean="0"/>
              <a:t>First, in our interactions and our behaviors</a:t>
            </a:r>
          </a:p>
          <a:p>
            <a:r>
              <a:rPr lang="en-US" dirty="0" smtClean="0"/>
              <a:t>Second, in our curricula</a:t>
            </a:r>
          </a:p>
        </p:txBody>
      </p:sp>
    </p:spTree>
    <p:extLst>
      <p:ext uri="{BB962C8B-B14F-4D97-AF65-F5344CB8AC3E}">
        <p14:creationId xmlns:p14="http://schemas.microsoft.com/office/powerpoint/2010/main" val="30727665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Our People</a:t>
            </a:r>
            <a:br>
              <a:rPr lang="en-US" dirty="0" smtClean="0"/>
            </a:br>
            <a:r>
              <a:rPr lang="en-US" dirty="0" smtClean="0"/>
              <a:t>Diversity Initiatives in COPH</a:t>
            </a:r>
            <a:endParaRPr lang="en-US" dirty="0"/>
          </a:p>
        </p:txBody>
      </p:sp>
      <p:sp>
        <p:nvSpPr>
          <p:cNvPr id="3" name="Content Placeholder 2"/>
          <p:cNvSpPr>
            <a:spLocks noGrp="1"/>
          </p:cNvSpPr>
          <p:nvPr>
            <p:ph idx="1"/>
          </p:nvPr>
        </p:nvSpPr>
        <p:spPr/>
        <p:txBody>
          <a:bodyPr>
            <a:normAutofit/>
          </a:bodyPr>
          <a:lstStyle/>
          <a:p>
            <a:r>
              <a:rPr lang="en-US" dirty="0" smtClean="0"/>
              <a:t>Our interactions and our behaviors</a:t>
            </a:r>
          </a:p>
          <a:p>
            <a:r>
              <a:rPr lang="en-US" dirty="0" smtClean="0"/>
              <a:t>While scores are generally high, we fall short in a few areas</a:t>
            </a:r>
          </a:p>
          <a:p>
            <a:r>
              <a:rPr lang="en-US" dirty="0" smtClean="0"/>
              <a:t>Respondents perceive or experience</a:t>
            </a:r>
          </a:p>
          <a:p>
            <a:pPr lvl="1"/>
            <a:r>
              <a:rPr lang="en-US" dirty="0" smtClean="0"/>
              <a:t>apathy  (9.4%)</a:t>
            </a:r>
          </a:p>
          <a:p>
            <a:pPr lvl="1"/>
            <a:r>
              <a:rPr lang="en-US" dirty="0" smtClean="0"/>
              <a:t>bias (13.64%)</a:t>
            </a:r>
          </a:p>
          <a:p>
            <a:pPr lvl="1"/>
            <a:r>
              <a:rPr lang="en-US" dirty="0"/>
              <a:t>d</a:t>
            </a:r>
            <a:r>
              <a:rPr lang="en-US" dirty="0" smtClean="0"/>
              <a:t>iscrimination (4.9%)</a:t>
            </a:r>
          </a:p>
          <a:p>
            <a:pPr lvl="1"/>
            <a:r>
              <a:rPr lang="en-US" dirty="0" smtClean="0"/>
              <a:t>exclusion (7.61%)</a:t>
            </a:r>
          </a:p>
          <a:p>
            <a:pPr lvl="1"/>
            <a:r>
              <a:rPr lang="en-US" dirty="0" smtClean="0"/>
              <a:t>isolation (8.28%)</a:t>
            </a:r>
          </a:p>
          <a:p>
            <a:pPr lvl="1"/>
            <a:endParaRPr lang="en-US" dirty="0" smtClean="0"/>
          </a:p>
        </p:txBody>
      </p:sp>
    </p:spTree>
    <p:extLst>
      <p:ext uri="{BB962C8B-B14F-4D97-AF65-F5344CB8AC3E}">
        <p14:creationId xmlns:p14="http://schemas.microsoft.com/office/powerpoint/2010/main" val="23721927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Our People</a:t>
            </a:r>
            <a:br>
              <a:rPr lang="en-US" dirty="0" smtClean="0"/>
            </a:br>
            <a:r>
              <a:rPr lang="en-US" dirty="0" smtClean="0"/>
              <a:t>Diversity Initiatives in COPH</a:t>
            </a:r>
            <a:endParaRPr lang="en-US" dirty="0"/>
          </a:p>
        </p:txBody>
      </p:sp>
      <p:sp>
        <p:nvSpPr>
          <p:cNvPr id="3" name="Content Placeholder 2"/>
          <p:cNvSpPr>
            <a:spLocks noGrp="1"/>
          </p:cNvSpPr>
          <p:nvPr>
            <p:ph idx="1"/>
          </p:nvPr>
        </p:nvSpPr>
        <p:spPr/>
        <p:txBody>
          <a:bodyPr>
            <a:normAutofit/>
          </a:bodyPr>
          <a:lstStyle/>
          <a:p>
            <a:r>
              <a:rPr lang="en-US" dirty="0" smtClean="0"/>
              <a:t>When asked what these perceptions are based on, those who responded to the earlier question indicate:</a:t>
            </a:r>
          </a:p>
          <a:p>
            <a:pPr lvl="1"/>
            <a:r>
              <a:rPr lang="en-US" dirty="0" smtClean="0"/>
              <a:t>Race (16 people)</a:t>
            </a:r>
          </a:p>
          <a:p>
            <a:pPr lvl="1"/>
            <a:r>
              <a:rPr lang="en-US" dirty="0" smtClean="0"/>
              <a:t>Ethnicity (12 people)</a:t>
            </a:r>
          </a:p>
          <a:p>
            <a:pPr lvl="1"/>
            <a:r>
              <a:rPr lang="en-US" dirty="0" smtClean="0"/>
              <a:t>Political ideology (10 people)</a:t>
            </a:r>
          </a:p>
          <a:p>
            <a:pPr lvl="1"/>
            <a:r>
              <a:rPr lang="en-US" dirty="0" smtClean="0"/>
              <a:t>Age (9 people)</a:t>
            </a:r>
          </a:p>
          <a:p>
            <a:pPr lvl="1"/>
            <a:r>
              <a:rPr lang="en-US" dirty="0" smtClean="0"/>
              <a:t>Gender (9 people)</a:t>
            </a:r>
          </a:p>
          <a:p>
            <a:pPr lvl="1"/>
            <a:r>
              <a:rPr lang="en-US" dirty="0" smtClean="0"/>
              <a:t>Other (17 people)</a:t>
            </a:r>
          </a:p>
        </p:txBody>
      </p:sp>
    </p:spTree>
    <p:extLst>
      <p:ext uri="{BB962C8B-B14F-4D97-AF65-F5344CB8AC3E}">
        <p14:creationId xmlns:p14="http://schemas.microsoft.com/office/powerpoint/2010/main" val="6184481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Our People</a:t>
            </a:r>
            <a:br>
              <a:rPr lang="en-US" dirty="0" smtClean="0"/>
            </a:br>
            <a:r>
              <a:rPr lang="en-US" dirty="0" smtClean="0"/>
              <a:t>Diversity Initiatives in COPH</a:t>
            </a:r>
            <a:endParaRPr lang="en-US" dirty="0"/>
          </a:p>
        </p:txBody>
      </p:sp>
      <p:sp>
        <p:nvSpPr>
          <p:cNvPr id="3" name="Content Placeholder 2"/>
          <p:cNvSpPr>
            <a:spLocks noGrp="1"/>
          </p:cNvSpPr>
          <p:nvPr>
            <p:ph idx="1"/>
          </p:nvPr>
        </p:nvSpPr>
        <p:spPr/>
        <p:txBody>
          <a:bodyPr>
            <a:normAutofit/>
          </a:bodyPr>
          <a:lstStyle/>
          <a:p>
            <a:r>
              <a:rPr lang="en-US" dirty="0" smtClean="0"/>
              <a:t>Our curricula</a:t>
            </a:r>
          </a:p>
          <a:p>
            <a:r>
              <a:rPr lang="en-US" dirty="0" smtClean="0"/>
              <a:t>College course content regarding diversity has been:</a:t>
            </a:r>
          </a:p>
          <a:p>
            <a:pPr lvl="1"/>
            <a:r>
              <a:rPr lang="en-US" dirty="0" smtClean="0"/>
              <a:t>Adequately addressed in all courses (27.75%)</a:t>
            </a:r>
          </a:p>
          <a:p>
            <a:pPr lvl="1"/>
            <a:r>
              <a:rPr lang="en-US" dirty="0" smtClean="0"/>
              <a:t>Adequately addressed in some course (36.47%)</a:t>
            </a:r>
          </a:p>
          <a:p>
            <a:pPr lvl="1"/>
            <a:r>
              <a:rPr lang="en-US" dirty="0" smtClean="0"/>
              <a:t>Not adequately addressed in any courses (4.59%)</a:t>
            </a:r>
          </a:p>
          <a:p>
            <a:pPr lvl="1"/>
            <a:r>
              <a:rPr lang="en-US" dirty="0" smtClean="0"/>
              <a:t>Not Applicable (31.19%)</a:t>
            </a:r>
          </a:p>
        </p:txBody>
      </p:sp>
    </p:spTree>
    <p:extLst>
      <p:ext uri="{BB962C8B-B14F-4D97-AF65-F5344CB8AC3E}">
        <p14:creationId xmlns:p14="http://schemas.microsoft.com/office/powerpoint/2010/main" val="3300505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Our Faculty, Staff &amp; Students</a:t>
            </a:r>
            <a:br>
              <a:rPr lang="en-US" dirty="0" smtClean="0"/>
            </a:br>
            <a:r>
              <a:rPr lang="en-US" dirty="0" smtClean="0"/>
              <a:t>Faculty Promotions</a:t>
            </a:r>
            <a:endParaRPr lang="en-US" dirty="0"/>
          </a:p>
        </p:txBody>
      </p:sp>
      <p:sp>
        <p:nvSpPr>
          <p:cNvPr id="3" name="Content Placeholder 2"/>
          <p:cNvSpPr>
            <a:spLocks noGrp="1"/>
          </p:cNvSpPr>
          <p:nvPr>
            <p:ph idx="1"/>
          </p:nvPr>
        </p:nvSpPr>
        <p:spPr/>
        <p:txBody>
          <a:bodyPr/>
          <a:lstStyle/>
          <a:p>
            <a:r>
              <a:rPr lang="en-US" dirty="0" smtClean="0"/>
              <a:t>Allison Oberne, Instructor II</a:t>
            </a:r>
          </a:p>
          <a:p>
            <a:r>
              <a:rPr lang="en-US" dirty="0" smtClean="0"/>
              <a:t>Deirdre Orriola, Instructor II</a:t>
            </a:r>
            <a:endParaRPr lang="en-US" dirty="0"/>
          </a:p>
        </p:txBody>
      </p:sp>
    </p:spTree>
    <p:extLst>
      <p:ext uri="{BB962C8B-B14F-4D97-AF65-F5344CB8AC3E}">
        <p14:creationId xmlns:p14="http://schemas.microsoft.com/office/powerpoint/2010/main" val="5852625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Our People</a:t>
            </a:r>
            <a:br>
              <a:rPr lang="en-US" dirty="0" smtClean="0"/>
            </a:br>
            <a:r>
              <a:rPr lang="en-US" dirty="0" smtClean="0"/>
              <a:t>Diversity Initiatives in COPH</a:t>
            </a:r>
            <a:endParaRPr lang="en-US" dirty="0"/>
          </a:p>
        </p:txBody>
      </p:sp>
      <p:sp>
        <p:nvSpPr>
          <p:cNvPr id="3" name="Content Placeholder 2"/>
          <p:cNvSpPr>
            <a:spLocks noGrp="1"/>
          </p:cNvSpPr>
          <p:nvPr>
            <p:ph idx="1"/>
          </p:nvPr>
        </p:nvSpPr>
        <p:spPr/>
        <p:txBody>
          <a:bodyPr>
            <a:normAutofit/>
          </a:bodyPr>
          <a:lstStyle/>
          <a:p>
            <a:r>
              <a:rPr lang="en-US" dirty="0" smtClean="0"/>
              <a:t>Our curricula</a:t>
            </a:r>
          </a:p>
          <a:p>
            <a:r>
              <a:rPr lang="en-US" dirty="0" smtClean="0"/>
              <a:t>The areas that need to be addressed include:</a:t>
            </a:r>
          </a:p>
          <a:p>
            <a:pPr lvl="1"/>
            <a:r>
              <a:rPr lang="en-US" dirty="0" smtClean="0"/>
              <a:t>Gender Identify (68 people)</a:t>
            </a:r>
          </a:p>
          <a:p>
            <a:pPr lvl="1"/>
            <a:r>
              <a:rPr lang="en-US" dirty="0" smtClean="0"/>
              <a:t>Race (58 people)</a:t>
            </a:r>
          </a:p>
          <a:p>
            <a:pPr lvl="1"/>
            <a:r>
              <a:rPr lang="en-US" dirty="0" smtClean="0"/>
              <a:t>Ethnicity (54 people)</a:t>
            </a:r>
          </a:p>
          <a:p>
            <a:pPr lvl="1"/>
            <a:r>
              <a:rPr lang="en-US" dirty="0" smtClean="0"/>
              <a:t>Body image (51 people)</a:t>
            </a:r>
          </a:p>
          <a:p>
            <a:pPr lvl="1"/>
            <a:r>
              <a:rPr lang="en-US" dirty="0" smtClean="0"/>
              <a:t>Religious beliefs (50 people)</a:t>
            </a:r>
          </a:p>
          <a:p>
            <a:pPr lvl="1"/>
            <a:r>
              <a:rPr lang="en-US" dirty="0" smtClean="0"/>
              <a:t>Disability (44 people)</a:t>
            </a:r>
          </a:p>
          <a:p>
            <a:pPr lvl="1"/>
            <a:r>
              <a:rPr lang="en-US" dirty="0" smtClean="0"/>
              <a:t>Political ideology (36 people)</a:t>
            </a:r>
          </a:p>
          <a:p>
            <a:pPr lvl="1"/>
            <a:r>
              <a:rPr lang="en-US" dirty="0" smtClean="0"/>
              <a:t>Socio-economic level (35 people)</a:t>
            </a:r>
          </a:p>
          <a:p>
            <a:pPr lvl="1"/>
            <a:endParaRPr lang="en-US" dirty="0" smtClean="0"/>
          </a:p>
          <a:p>
            <a:pPr lvl="1"/>
            <a:endParaRPr lang="en-US" dirty="0" smtClean="0"/>
          </a:p>
        </p:txBody>
      </p:sp>
    </p:spTree>
    <p:extLst>
      <p:ext uri="{BB962C8B-B14F-4D97-AF65-F5344CB8AC3E}">
        <p14:creationId xmlns:p14="http://schemas.microsoft.com/office/powerpoint/2010/main" val="31366173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Our People</a:t>
            </a:r>
            <a:br>
              <a:rPr lang="en-US" dirty="0"/>
            </a:br>
            <a:r>
              <a:rPr lang="en-US" dirty="0"/>
              <a:t>Diversity Initiatives in COPH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0215407"/>
              </p:ext>
            </p:extLst>
          </p:nvPr>
        </p:nvGraphicFramePr>
        <p:xfrm>
          <a:off x="838200" y="1825625"/>
          <a:ext cx="10515600" cy="3754120"/>
        </p:xfrm>
        <a:graphic>
          <a:graphicData uri="http://schemas.openxmlformats.org/drawingml/2006/table">
            <a:tbl>
              <a:tblPr bandRow="1">
                <a:tableStyleId>{5C22544A-7EE6-4342-B048-85BDC9FD1C3A}</a:tableStyleId>
              </a:tblPr>
              <a:tblGrid>
                <a:gridCol w="7451558"/>
                <a:gridCol w="1070810"/>
                <a:gridCol w="998621"/>
                <a:gridCol w="994611"/>
              </a:tblGrid>
              <a:tr h="370840">
                <a:tc>
                  <a:txBody>
                    <a:bodyPr/>
                    <a:lstStyle/>
                    <a:p>
                      <a:endParaRPr lang="en-US" dirty="0"/>
                    </a:p>
                  </a:txBody>
                  <a:tcPr/>
                </a:tc>
                <a:tc>
                  <a:txBody>
                    <a:bodyPr/>
                    <a:lstStyle/>
                    <a:p>
                      <a:r>
                        <a:rPr lang="en-US" dirty="0" smtClean="0"/>
                        <a:t>Agree</a:t>
                      </a:r>
                      <a:endParaRPr lang="en-US" dirty="0"/>
                    </a:p>
                  </a:txBody>
                  <a:tcPr/>
                </a:tc>
                <a:tc>
                  <a:txBody>
                    <a:bodyPr/>
                    <a:lstStyle/>
                    <a:p>
                      <a:r>
                        <a:rPr lang="en-US" dirty="0" smtClean="0"/>
                        <a:t>Neutral</a:t>
                      </a:r>
                      <a:endParaRPr lang="en-US" dirty="0"/>
                    </a:p>
                  </a:txBody>
                  <a:tcPr/>
                </a:tc>
                <a:tc>
                  <a:txBody>
                    <a:bodyPr/>
                    <a:lstStyle/>
                    <a:p>
                      <a:r>
                        <a:rPr lang="en-US" dirty="0" smtClean="0"/>
                        <a:t>Disagree</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majority of the members of the College community are interested in issues of diversity and inclusion</a:t>
                      </a:r>
                    </a:p>
                    <a:p>
                      <a:endParaRPr lang="en-US" dirty="0"/>
                    </a:p>
                  </a:txBody>
                  <a:tcPr/>
                </a:tc>
                <a:tc>
                  <a:txBody>
                    <a:bodyPr/>
                    <a:lstStyle/>
                    <a:p>
                      <a:r>
                        <a:rPr lang="en-US" dirty="0" smtClean="0"/>
                        <a:t>68.86%</a:t>
                      </a:r>
                      <a:endParaRPr lang="en-US" dirty="0"/>
                    </a:p>
                  </a:txBody>
                  <a:tcPr/>
                </a:tc>
                <a:tc>
                  <a:txBody>
                    <a:bodyPr/>
                    <a:lstStyle/>
                    <a:p>
                      <a:r>
                        <a:rPr lang="en-US" dirty="0" smtClean="0"/>
                        <a:t>27.74%</a:t>
                      </a:r>
                      <a:endParaRPr lang="en-US" dirty="0"/>
                    </a:p>
                  </a:txBody>
                  <a:tcPr/>
                </a:tc>
                <a:tc>
                  <a:txBody>
                    <a:bodyPr/>
                    <a:lstStyle/>
                    <a:p>
                      <a:r>
                        <a:rPr lang="en-US" dirty="0" smtClean="0"/>
                        <a:t>3.41%</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majority of the members of the College community are interested but struggle with how to handle these issues</a:t>
                      </a:r>
                    </a:p>
                    <a:p>
                      <a:endParaRPr lang="en-US" dirty="0"/>
                    </a:p>
                  </a:txBody>
                  <a:tcPr/>
                </a:tc>
                <a:tc>
                  <a:txBody>
                    <a:bodyPr/>
                    <a:lstStyle/>
                    <a:p>
                      <a:r>
                        <a:rPr lang="en-US" dirty="0" smtClean="0"/>
                        <a:t>40.61%</a:t>
                      </a:r>
                      <a:endParaRPr lang="en-US" dirty="0"/>
                    </a:p>
                  </a:txBody>
                  <a:tcPr/>
                </a:tc>
                <a:tc>
                  <a:txBody>
                    <a:bodyPr/>
                    <a:lstStyle/>
                    <a:p>
                      <a:r>
                        <a:rPr lang="en-US" dirty="0" smtClean="0"/>
                        <a:t>40.88%</a:t>
                      </a:r>
                      <a:endParaRPr lang="en-US" dirty="0"/>
                    </a:p>
                  </a:txBody>
                  <a:tcPr/>
                </a:tc>
                <a:tc>
                  <a:txBody>
                    <a:bodyPr/>
                    <a:lstStyle/>
                    <a:p>
                      <a:r>
                        <a:rPr lang="en-US" dirty="0" smtClean="0"/>
                        <a:t>18.49%</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Issues of diversity and inclusion are seen as the responsibility of ALL College community members</a:t>
                      </a:r>
                    </a:p>
                    <a:p>
                      <a:endParaRPr lang="en-US" dirty="0"/>
                    </a:p>
                  </a:txBody>
                  <a:tcPr/>
                </a:tc>
                <a:tc>
                  <a:txBody>
                    <a:bodyPr/>
                    <a:lstStyle/>
                    <a:p>
                      <a:r>
                        <a:rPr lang="en-US" dirty="0" smtClean="0"/>
                        <a:t>66.42%</a:t>
                      </a:r>
                      <a:endParaRPr lang="en-US" dirty="0"/>
                    </a:p>
                  </a:txBody>
                  <a:tcPr/>
                </a:tc>
                <a:tc>
                  <a:txBody>
                    <a:bodyPr/>
                    <a:lstStyle/>
                    <a:p>
                      <a:r>
                        <a:rPr lang="en-US" dirty="0" smtClean="0"/>
                        <a:t>29.44%</a:t>
                      </a:r>
                      <a:endParaRPr lang="en-US" dirty="0"/>
                    </a:p>
                  </a:txBody>
                  <a:tcPr/>
                </a:tc>
                <a:tc>
                  <a:txBody>
                    <a:bodyPr/>
                    <a:lstStyle/>
                    <a:p>
                      <a:r>
                        <a:rPr lang="en-US" dirty="0" smtClean="0"/>
                        <a:t>4.14%</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would recommend the College as an environment that welcomes diversity</a:t>
                      </a:r>
                    </a:p>
                    <a:p>
                      <a:endParaRPr lang="en-US" dirty="0"/>
                    </a:p>
                  </a:txBody>
                  <a:tcPr/>
                </a:tc>
                <a:tc>
                  <a:txBody>
                    <a:bodyPr/>
                    <a:lstStyle/>
                    <a:p>
                      <a:r>
                        <a:rPr lang="en-US" dirty="0" smtClean="0"/>
                        <a:t>79.81%</a:t>
                      </a:r>
                      <a:endParaRPr lang="en-US" dirty="0"/>
                    </a:p>
                  </a:txBody>
                  <a:tcPr/>
                </a:tc>
                <a:tc>
                  <a:txBody>
                    <a:bodyPr/>
                    <a:lstStyle/>
                    <a:p>
                      <a:r>
                        <a:rPr lang="en-US" dirty="0" smtClean="0"/>
                        <a:t>18.24%</a:t>
                      </a:r>
                      <a:endParaRPr lang="en-US" dirty="0"/>
                    </a:p>
                  </a:txBody>
                  <a:tcPr/>
                </a:tc>
                <a:tc>
                  <a:txBody>
                    <a:bodyPr/>
                    <a:lstStyle/>
                    <a:p>
                      <a:r>
                        <a:rPr lang="en-US" dirty="0" smtClean="0"/>
                        <a:t>1.95%</a:t>
                      </a:r>
                      <a:endParaRPr lang="en-US" dirty="0"/>
                    </a:p>
                  </a:txBody>
                  <a:tcPr/>
                </a:tc>
              </a:tr>
            </a:tbl>
          </a:graphicData>
        </a:graphic>
      </p:graphicFrame>
    </p:spTree>
    <p:extLst>
      <p:ext uri="{BB962C8B-B14F-4D97-AF65-F5344CB8AC3E}">
        <p14:creationId xmlns:p14="http://schemas.microsoft.com/office/powerpoint/2010/main" val="41695907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Vision 2022</a:t>
            </a:r>
            <a:br>
              <a:rPr lang="en-US" dirty="0" smtClean="0"/>
            </a:br>
            <a:r>
              <a:rPr lang="en-US" dirty="0" smtClean="0"/>
              <a:t>Sustainability: Key Successes</a:t>
            </a:r>
            <a:endParaRPr lang="en-US" dirty="0">
              <a:solidFill>
                <a:srgbClr val="FF0000"/>
              </a:solidFill>
            </a:endParaRPr>
          </a:p>
        </p:txBody>
      </p:sp>
      <p:graphicFrame>
        <p:nvGraphicFramePr>
          <p:cNvPr id="4" name="Chart 3"/>
          <p:cNvGraphicFramePr>
            <a:graphicFrameLocks/>
          </p:cNvGraphicFramePr>
          <p:nvPr>
            <p:extLst/>
          </p:nvPr>
        </p:nvGraphicFramePr>
        <p:xfrm>
          <a:off x="2707532" y="2083341"/>
          <a:ext cx="6248400" cy="4191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622653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Vision 2022</a:t>
            </a:r>
            <a:br>
              <a:rPr lang="en-US" dirty="0" smtClean="0"/>
            </a:br>
            <a:r>
              <a:rPr lang="en-US" dirty="0" smtClean="0"/>
              <a:t>Sustainability: Key Successes </a:t>
            </a:r>
            <a:endParaRPr lang="en-US" dirty="0"/>
          </a:p>
        </p:txBody>
      </p:sp>
      <p:sp>
        <p:nvSpPr>
          <p:cNvPr id="3" name="Content Placeholder 2"/>
          <p:cNvSpPr>
            <a:spLocks noGrp="1"/>
          </p:cNvSpPr>
          <p:nvPr>
            <p:ph idx="1"/>
          </p:nvPr>
        </p:nvSpPr>
        <p:spPr/>
        <p:txBody>
          <a:bodyPr/>
          <a:lstStyle/>
          <a:p>
            <a:r>
              <a:rPr lang="en-US" dirty="0" smtClean="0"/>
              <a:t>Increased donations to support student scholarships</a:t>
            </a:r>
          </a:p>
          <a:p>
            <a:pPr lvl="1"/>
            <a:r>
              <a:rPr lang="en-US" dirty="0" smtClean="0"/>
              <a:t>College received </a:t>
            </a:r>
            <a:r>
              <a:rPr lang="en-US" dirty="0" smtClean="0">
                <a:solidFill>
                  <a:srgbClr val="FF0000"/>
                </a:solidFill>
              </a:rPr>
              <a:t>$</a:t>
            </a:r>
            <a:r>
              <a:rPr lang="en-US" dirty="0" smtClean="0"/>
              <a:t>, raising our rolling three-year average to $66,948, an increase over last years average of $44,046</a:t>
            </a:r>
          </a:p>
          <a:p>
            <a:r>
              <a:rPr lang="en-US" dirty="0" smtClean="0"/>
              <a:t>Increased the amount of college funds used to support students to $2,748,739</a:t>
            </a:r>
          </a:p>
          <a:p>
            <a:pPr lvl="1"/>
            <a:r>
              <a:rPr lang="en-US" dirty="0" smtClean="0"/>
              <a:t>Over the last three years, the College has invested over $7.7M in support of our students</a:t>
            </a:r>
            <a:endParaRPr lang="en-US" dirty="0"/>
          </a:p>
        </p:txBody>
      </p:sp>
    </p:spTree>
    <p:extLst>
      <p:ext uri="{BB962C8B-B14F-4D97-AF65-F5344CB8AC3E}">
        <p14:creationId xmlns:p14="http://schemas.microsoft.com/office/powerpoint/2010/main" val="6196181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Focus on Our Future</a:t>
            </a:r>
            <a:endParaRPr lang="en-US" dirty="0"/>
          </a:p>
        </p:txBody>
      </p:sp>
      <p:sp>
        <p:nvSpPr>
          <p:cNvPr id="3" name="Content Placeholder 2"/>
          <p:cNvSpPr>
            <a:spLocks noGrp="1"/>
          </p:cNvSpPr>
          <p:nvPr>
            <p:ph idx="1"/>
          </p:nvPr>
        </p:nvSpPr>
        <p:spPr/>
        <p:txBody>
          <a:bodyPr/>
          <a:lstStyle/>
          <a:p>
            <a:r>
              <a:rPr lang="en-US" dirty="0" smtClean="0"/>
              <a:t>Focusing on our future has three key, intertwined elements</a:t>
            </a:r>
          </a:p>
          <a:p>
            <a:pPr lvl="1"/>
            <a:r>
              <a:rPr lang="en-US" dirty="0" smtClean="0"/>
              <a:t>Investing in our faculty</a:t>
            </a:r>
          </a:p>
          <a:p>
            <a:pPr lvl="1"/>
            <a:r>
              <a:rPr lang="en-US" dirty="0" smtClean="0"/>
              <a:t>Internal and external pressures on our financial resources</a:t>
            </a:r>
          </a:p>
          <a:p>
            <a:pPr lvl="1"/>
            <a:r>
              <a:rPr lang="en-US" dirty="0" smtClean="0"/>
              <a:t>Our upcoming accreditation</a:t>
            </a:r>
            <a:endParaRPr lang="en-US" dirty="0"/>
          </a:p>
        </p:txBody>
      </p:sp>
    </p:spTree>
    <p:extLst>
      <p:ext uri="{BB962C8B-B14F-4D97-AF65-F5344CB8AC3E}">
        <p14:creationId xmlns:p14="http://schemas.microsoft.com/office/powerpoint/2010/main" val="33508038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0401"/>
          </a:xfrm>
        </p:spPr>
        <p:txBody>
          <a:bodyPr>
            <a:normAutofit fontScale="90000"/>
          </a:bodyPr>
          <a:lstStyle/>
          <a:p>
            <a:pPr algn="ctr"/>
            <a:r>
              <a:rPr lang="en-US" dirty="0" smtClean="0"/>
              <a:t>Our Future</a:t>
            </a:r>
            <a:br>
              <a:rPr lang="en-US" dirty="0" smtClean="0"/>
            </a:br>
            <a:r>
              <a:rPr lang="en-US" dirty="0" smtClean="0"/>
              <a:t>Investing in our Faculty</a:t>
            </a:r>
            <a:endParaRPr lang="en-US" dirty="0"/>
          </a:p>
        </p:txBody>
      </p:sp>
      <p:sp>
        <p:nvSpPr>
          <p:cNvPr id="3" name="Content Placeholder 2"/>
          <p:cNvSpPr>
            <a:spLocks noGrp="1"/>
          </p:cNvSpPr>
          <p:nvPr>
            <p:ph idx="1"/>
          </p:nvPr>
        </p:nvSpPr>
        <p:spPr>
          <a:xfrm>
            <a:off x="838200" y="1502735"/>
            <a:ext cx="10515600" cy="4674228"/>
          </a:xfrm>
        </p:spPr>
        <p:txBody>
          <a:bodyPr>
            <a:normAutofit fontScale="92500"/>
          </a:bodyPr>
          <a:lstStyle/>
          <a:p>
            <a:r>
              <a:rPr lang="en-US" dirty="0" smtClean="0"/>
              <a:t>College leadership believes that key to our shared future is the ability to recruit and retain our outstanding faculty</a:t>
            </a:r>
          </a:p>
          <a:p>
            <a:r>
              <a:rPr lang="en-US" dirty="0" smtClean="0"/>
              <a:t>Due to years of no or minimal raises and market increases, we have a challenging salary compression problem for many of our ranked faculty</a:t>
            </a:r>
          </a:p>
          <a:p>
            <a:r>
              <a:rPr lang="en-US" dirty="0" smtClean="0"/>
              <a:t>To remedy that, COPH leadership benchmarked time in rank and the tenure earning percentage of our faculty against national data</a:t>
            </a:r>
          </a:p>
          <a:p>
            <a:r>
              <a:rPr lang="en-US" dirty="0" smtClean="0"/>
              <a:t>We submitted the plan to the union; pending approval by the union and USF’s Board of Trustees, we intend to implement the plan in January 2017</a:t>
            </a:r>
          </a:p>
          <a:p>
            <a:r>
              <a:rPr lang="en-US" dirty="0" smtClean="0"/>
              <a:t>Over three years, we expect to invest directly in and create opportunities for over $1M in salary and benefit increases</a:t>
            </a:r>
          </a:p>
          <a:p>
            <a:r>
              <a:rPr lang="en-US" dirty="0" smtClean="0"/>
              <a:t>More details will follow once the CBA has been approved and ratified</a:t>
            </a:r>
          </a:p>
          <a:p>
            <a:endParaRPr lang="en-US" dirty="0"/>
          </a:p>
        </p:txBody>
      </p:sp>
    </p:spTree>
    <p:extLst>
      <p:ext uri="{BB962C8B-B14F-4D97-AF65-F5344CB8AC3E}">
        <p14:creationId xmlns:p14="http://schemas.microsoft.com/office/powerpoint/2010/main" val="14658000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3033"/>
            <a:ext cx="10515600" cy="1197935"/>
          </a:xfrm>
        </p:spPr>
        <p:txBody>
          <a:bodyPr>
            <a:normAutofit fontScale="90000"/>
          </a:bodyPr>
          <a:lstStyle/>
          <a:p>
            <a:pPr algn="ctr"/>
            <a:r>
              <a:rPr lang="en-US" dirty="0" smtClean="0"/>
              <a:t/>
            </a:r>
            <a:br>
              <a:rPr lang="en-US" dirty="0" smtClean="0"/>
            </a:br>
            <a:r>
              <a:rPr lang="en-US" dirty="0" smtClean="0"/>
              <a:t>Our Future</a:t>
            </a:r>
            <a:br>
              <a:rPr lang="en-US" dirty="0" smtClean="0"/>
            </a:br>
            <a:r>
              <a:rPr lang="en-US" dirty="0" smtClean="0"/>
              <a:t>Our Resources (insert all source budget)</a:t>
            </a:r>
            <a:br>
              <a:rPr lang="en-US" dirty="0" smtClean="0"/>
            </a:b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401079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3033"/>
            <a:ext cx="10515600" cy="1197935"/>
          </a:xfrm>
        </p:spPr>
        <p:txBody>
          <a:bodyPr>
            <a:normAutofit fontScale="90000"/>
          </a:bodyPr>
          <a:lstStyle/>
          <a:p>
            <a:pPr algn="ctr"/>
            <a:r>
              <a:rPr lang="en-US" dirty="0" smtClean="0"/>
              <a:t/>
            </a:r>
            <a:br>
              <a:rPr lang="en-US" dirty="0" smtClean="0"/>
            </a:br>
            <a:r>
              <a:rPr lang="en-US" dirty="0" smtClean="0"/>
              <a:t>Our Future</a:t>
            </a:r>
            <a:br>
              <a:rPr lang="en-US" dirty="0" smtClean="0"/>
            </a:br>
            <a:r>
              <a:rPr lang="en-US" dirty="0" smtClean="0"/>
              <a:t>Our Resources: Challenges (insert table for summer &amp; fall enrollment)</a:t>
            </a:r>
            <a:br>
              <a:rPr lang="en-US" dirty="0" smtClean="0"/>
            </a:br>
            <a:endParaRPr lang="en-US" dirty="0"/>
          </a:p>
        </p:txBody>
      </p:sp>
      <p:sp>
        <p:nvSpPr>
          <p:cNvPr id="3" name="Content Placeholder 2"/>
          <p:cNvSpPr>
            <a:spLocks noGrp="1"/>
          </p:cNvSpPr>
          <p:nvPr>
            <p:ph idx="1"/>
          </p:nvPr>
        </p:nvSpPr>
        <p:spPr>
          <a:xfrm>
            <a:off x="838200" y="1509823"/>
            <a:ext cx="10515600" cy="4667140"/>
          </a:xfrm>
        </p:spPr>
        <p:txBody>
          <a:bodyPr/>
          <a:lstStyle/>
          <a:p>
            <a:endParaRPr lang="en-US" dirty="0"/>
          </a:p>
        </p:txBody>
      </p:sp>
    </p:spTree>
    <p:extLst>
      <p:ext uri="{BB962C8B-B14F-4D97-AF65-F5344CB8AC3E}">
        <p14:creationId xmlns:p14="http://schemas.microsoft.com/office/powerpoint/2010/main" val="24668255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Our Resources: Challenges</a:t>
            </a:r>
            <a:br>
              <a:rPr lang="en-US" dirty="0" smtClean="0"/>
            </a:br>
            <a:endParaRPr lang="en-US" dirty="0"/>
          </a:p>
        </p:txBody>
      </p:sp>
      <p:sp>
        <p:nvSpPr>
          <p:cNvPr id="3" name="Content Placeholder 2"/>
          <p:cNvSpPr>
            <a:spLocks noGrp="1"/>
          </p:cNvSpPr>
          <p:nvPr>
            <p:ph idx="1"/>
          </p:nvPr>
        </p:nvSpPr>
        <p:spPr>
          <a:xfrm>
            <a:off x="838200" y="1332614"/>
            <a:ext cx="10515600" cy="4844349"/>
          </a:xfrm>
        </p:spPr>
        <p:txBody>
          <a:bodyPr>
            <a:normAutofit lnSpcReduction="10000"/>
          </a:bodyPr>
          <a:lstStyle/>
          <a:p>
            <a:r>
              <a:rPr lang="en-US" dirty="0" smtClean="0"/>
              <a:t>Internally</a:t>
            </a:r>
          </a:p>
          <a:p>
            <a:pPr lvl="1"/>
            <a:r>
              <a:rPr lang="en-US" dirty="0" smtClean="0"/>
              <a:t>Enrollment decreases mean decrease in tuition revenue</a:t>
            </a:r>
          </a:p>
          <a:p>
            <a:pPr lvl="2"/>
            <a:r>
              <a:rPr lang="en-US" dirty="0" smtClean="0"/>
              <a:t>Impacts our tuition collections, differential tuition, and fees that support ETA &amp; online education</a:t>
            </a:r>
          </a:p>
          <a:p>
            <a:pPr lvl="2"/>
            <a:r>
              <a:rPr lang="en-US" dirty="0" smtClean="0"/>
              <a:t>Internal competition for enrollment along with increased external competition</a:t>
            </a:r>
          </a:p>
          <a:p>
            <a:pPr lvl="1"/>
            <a:r>
              <a:rPr lang="en-US" dirty="0" smtClean="0"/>
              <a:t>USF’s RCM model still in development &amp; planning FY 18 implementation</a:t>
            </a:r>
          </a:p>
          <a:p>
            <a:pPr lvl="1"/>
            <a:r>
              <a:rPr lang="en-US" dirty="0" smtClean="0"/>
              <a:t>USF’s RCM model for the allocation of F&amp;A in development for FY 17 </a:t>
            </a:r>
          </a:p>
          <a:p>
            <a:pPr lvl="1"/>
            <a:r>
              <a:rPr lang="en-US" dirty="0" smtClean="0"/>
              <a:t>USF Health VP reviewing cost allocation models for expenses to support USF Health</a:t>
            </a:r>
          </a:p>
          <a:p>
            <a:r>
              <a:rPr lang="en-US" dirty="0" smtClean="0"/>
              <a:t>Externally</a:t>
            </a:r>
          </a:p>
          <a:p>
            <a:pPr lvl="1"/>
            <a:r>
              <a:rPr lang="en-US" dirty="0" smtClean="0"/>
              <a:t>Shifting focus to performance based funding</a:t>
            </a:r>
          </a:p>
          <a:p>
            <a:pPr lvl="1"/>
            <a:r>
              <a:rPr lang="en-US" dirty="0" smtClean="0"/>
              <a:t>State budget office projecting deficits beginning in FY 19</a:t>
            </a:r>
          </a:p>
          <a:p>
            <a:pPr lvl="1"/>
            <a:r>
              <a:rPr lang="en-US" dirty="0" smtClean="0"/>
              <a:t>Federal funding climate remains challenging</a:t>
            </a:r>
            <a:endParaRPr lang="en-US" dirty="0"/>
          </a:p>
        </p:txBody>
      </p:sp>
    </p:spTree>
    <p:extLst>
      <p:ext uri="{BB962C8B-B14F-4D97-AF65-F5344CB8AC3E}">
        <p14:creationId xmlns:p14="http://schemas.microsoft.com/office/powerpoint/2010/main" val="36420106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Focus on Our Upcoming Accreditation</a:t>
            </a:r>
            <a:endParaRPr lang="en-US" dirty="0"/>
          </a:p>
        </p:txBody>
      </p:sp>
      <p:sp>
        <p:nvSpPr>
          <p:cNvPr id="3" name="Content Placeholder 2"/>
          <p:cNvSpPr>
            <a:spLocks noGrp="1"/>
          </p:cNvSpPr>
          <p:nvPr>
            <p:ph idx="1"/>
          </p:nvPr>
        </p:nvSpPr>
        <p:spPr>
          <a:xfrm>
            <a:off x="838200" y="1538177"/>
            <a:ext cx="10515600" cy="4638786"/>
          </a:xfrm>
        </p:spPr>
        <p:txBody>
          <a:bodyPr/>
          <a:lstStyle/>
          <a:p>
            <a:r>
              <a:rPr lang="en-US" dirty="0" smtClean="0"/>
              <a:t>CEPH will visit us in December 2018</a:t>
            </a:r>
          </a:p>
          <a:p>
            <a:pPr lvl="1"/>
            <a:r>
              <a:rPr lang="en-US" dirty="0" smtClean="0"/>
              <a:t>We are in </a:t>
            </a:r>
            <a:r>
              <a:rPr lang="en-US" i="1" dirty="0" smtClean="0"/>
              <a:t>the first round of reviews </a:t>
            </a:r>
            <a:r>
              <a:rPr lang="en-US" dirty="0" smtClean="0"/>
              <a:t>under the new criteria!</a:t>
            </a:r>
          </a:p>
          <a:p>
            <a:r>
              <a:rPr lang="en-US" dirty="0" smtClean="0"/>
              <a:t>Our self-study will be due in early spring 2018</a:t>
            </a:r>
          </a:p>
          <a:p>
            <a:r>
              <a:rPr lang="en-US" dirty="0" smtClean="0"/>
              <a:t>We will know in the next few weeks what the final criteria will look like and will have to get to work immediately</a:t>
            </a:r>
          </a:p>
          <a:p>
            <a:r>
              <a:rPr lang="en-US" dirty="0" smtClean="0"/>
              <a:t>We will convene a self-study oversight group this fall and will use our new committee structure and any ad hoc groups we need</a:t>
            </a:r>
          </a:p>
          <a:p>
            <a:r>
              <a:rPr lang="en-US" dirty="0" smtClean="0"/>
              <a:t>But first, we must continue and bring to conclusion the discussions we have had for the past year</a:t>
            </a:r>
            <a:endParaRPr lang="en-US" dirty="0"/>
          </a:p>
        </p:txBody>
      </p:sp>
    </p:spTree>
    <p:extLst>
      <p:ext uri="{BB962C8B-B14F-4D97-AF65-F5344CB8AC3E}">
        <p14:creationId xmlns:p14="http://schemas.microsoft.com/office/powerpoint/2010/main" val="4259260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Our Faculty, Staff &amp; Students</a:t>
            </a:r>
            <a:br>
              <a:rPr lang="en-US" dirty="0" smtClean="0"/>
            </a:br>
            <a:r>
              <a:rPr lang="en-US" dirty="0" smtClean="0"/>
              <a:t>Faculty in New Roles</a:t>
            </a:r>
            <a:endParaRPr lang="en-US" dirty="0"/>
          </a:p>
        </p:txBody>
      </p:sp>
      <p:sp>
        <p:nvSpPr>
          <p:cNvPr id="3" name="Content Placeholder 2"/>
          <p:cNvSpPr>
            <a:spLocks noGrp="1"/>
          </p:cNvSpPr>
          <p:nvPr>
            <p:ph idx="1"/>
          </p:nvPr>
        </p:nvSpPr>
        <p:spPr/>
        <p:txBody>
          <a:bodyPr/>
          <a:lstStyle/>
          <a:p>
            <a:r>
              <a:rPr lang="en-US" dirty="0" smtClean="0"/>
              <a:t>Ellen Daley named Associate Dean for Translational Research and Practice</a:t>
            </a:r>
          </a:p>
          <a:p>
            <a:r>
              <a:rPr lang="en-US" dirty="0" smtClean="0"/>
              <a:t>Goal of the office is to create research and practice opportunities for faculty as well as to bring PhD &amp; </a:t>
            </a:r>
            <a:r>
              <a:rPr lang="en-US" dirty="0" err="1" smtClean="0"/>
              <a:t>DrPH</a:t>
            </a:r>
            <a:r>
              <a:rPr lang="en-US" dirty="0" smtClean="0"/>
              <a:t> students together for broader doctoral training</a:t>
            </a:r>
          </a:p>
        </p:txBody>
      </p:sp>
    </p:spTree>
    <p:extLst>
      <p:ext uri="{BB962C8B-B14F-4D97-AF65-F5344CB8AC3E}">
        <p14:creationId xmlns:p14="http://schemas.microsoft.com/office/powerpoint/2010/main" val="13163318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Our Upcoming Accreditation</a:t>
            </a:r>
            <a:endParaRPr lang="en-US" dirty="0"/>
          </a:p>
        </p:txBody>
      </p:sp>
      <p:sp>
        <p:nvSpPr>
          <p:cNvPr id="3" name="Content Placeholder 2"/>
          <p:cNvSpPr>
            <a:spLocks noGrp="1"/>
          </p:cNvSpPr>
          <p:nvPr>
            <p:ph idx="1"/>
          </p:nvPr>
        </p:nvSpPr>
        <p:spPr/>
        <p:txBody>
          <a:bodyPr/>
          <a:lstStyle/>
          <a:p>
            <a:r>
              <a:rPr lang="en-US" dirty="0" smtClean="0"/>
              <a:t>Over the past 18 months, we have had many conversations about the challenges we face</a:t>
            </a:r>
          </a:p>
          <a:p>
            <a:r>
              <a:rPr lang="en-US" dirty="0" smtClean="0"/>
              <a:t>We convened faculty workgroups to review our degree programs (BSPH, MPH, PhD), and to consider how we teach and how we evaluate the quality and effectiveness of our teaching, the PHP program, how we use technology to augment the educational experience of our students, and how we will develop our faculty</a:t>
            </a:r>
          </a:p>
          <a:p>
            <a:pPr marL="0" indent="0">
              <a:buNone/>
            </a:pPr>
            <a:endParaRPr lang="en-US" dirty="0" smtClean="0"/>
          </a:p>
        </p:txBody>
      </p:sp>
    </p:spTree>
    <p:extLst>
      <p:ext uri="{BB962C8B-B14F-4D97-AF65-F5344CB8AC3E}">
        <p14:creationId xmlns:p14="http://schemas.microsoft.com/office/powerpoint/2010/main" val="36398716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Our Upcoming Accreditation</a:t>
            </a:r>
            <a:endParaRPr lang="en-US" dirty="0"/>
          </a:p>
        </p:txBody>
      </p:sp>
      <p:sp>
        <p:nvSpPr>
          <p:cNvPr id="3" name="Content Placeholder 2"/>
          <p:cNvSpPr>
            <a:spLocks noGrp="1"/>
          </p:cNvSpPr>
          <p:nvPr>
            <p:ph idx="1"/>
          </p:nvPr>
        </p:nvSpPr>
        <p:spPr/>
        <p:txBody>
          <a:bodyPr/>
          <a:lstStyle/>
          <a:p>
            <a:r>
              <a:rPr lang="en-US" dirty="0" smtClean="0"/>
              <a:t>We discussed the challenges we all face with our workload</a:t>
            </a:r>
          </a:p>
          <a:p>
            <a:r>
              <a:rPr lang="en-US" dirty="0" smtClean="0"/>
              <a:t>We agreed that </a:t>
            </a:r>
            <a:r>
              <a:rPr lang="en-US" b="1" i="1" dirty="0" smtClean="0"/>
              <a:t>we need to be more efficient </a:t>
            </a:r>
            <a:r>
              <a:rPr lang="en-US" dirty="0" smtClean="0"/>
              <a:t>in how we work</a:t>
            </a:r>
            <a:endParaRPr lang="en-US" dirty="0"/>
          </a:p>
          <a:p>
            <a:r>
              <a:rPr lang="en-US" dirty="0" smtClean="0"/>
              <a:t>To that end we:</a:t>
            </a:r>
          </a:p>
          <a:p>
            <a:pPr lvl="1"/>
            <a:r>
              <a:rPr lang="en-US" dirty="0" smtClean="0"/>
              <a:t>Hired professional academic advisors for our MPH students</a:t>
            </a:r>
          </a:p>
          <a:p>
            <a:pPr lvl="1"/>
            <a:r>
              <a:rPr lang="en-US" dirty="0" smtClean="0"/>
              <a:t>Eliminated redundant faculty credentialing processes</a:t>
            </a:r>
          </a:p>
          <a:p>
            <a:pPr lvl="1"/>
            <a:r>
              <a:rPr lang="en-US" dirty="0" smtClean="0"/>
              <a:t>Streamlined admissions for the MPH degree program</a:t>
            </a:r>
          </a:p>
          <a:p>
            <a:pPr lvl="1"/>
            <a:r>
              <a:rPr lang="en-US" dirty="0" smtClean="0"/>
              <a:t>Began moving processes into </a:t>
            </a:r>
            <a:r>
              <a:rPr lang="en-US" dirty="0" err="1" smtClean="0"/>
              <a:t>Archivum</a:t>
            </a:r>
            <a:endParaRPr lang="en-US" dirty="0" smtClean="0"/>
          </a:p>
        </p:txBody>
      </p:sp>
    </p:spTree>
    <p:extLst>
      <p:ext uri="{BB962C8B-B14F-4D97-AF65-F5344CB8AC3E}">
        <p14:creationId xmlns:p14="http://schemas.microsoft.com/office/powerpoint/2010/main" val="6004642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Upcoming Accreditation</a:t>
            </a:r>
            <a:endParaRPr lang="en-US" dirty="0"/>
          </a:p>
        </p:txBody>
      </p:sp>
      <p:sp>
        <p:nvSpPr>
          <p:cNvPr id="3" name="Content Placeholder 2"/>
          <p:cNvSpPr>
            <a:spLocks noGrp="1"/>
          </p:cNvSpPr>
          <p:nvPr>
            <p:ph idx="1"/>
          </p:nvPr>
        </p:nvSpPr>
        <p:spPr/>
        <p:txBody>
          <a:bodyPr/>
          <a:lstStyle/>
          <a:p>
            <a:r>
              <a:rPr lang="en-US" dirty="0" smtClean="0"/>
              <a:t>Goals of the extensive criteria revision process:</a:t>
            </a:r>
          </a:p>
          <a:p>
            <a:pPr lvl="1"/>
            <a:r>
              <a:rPr lang="en-US" dirty="0"/>
              <a:t>Assure quality</a:t>
            </a:r>
          </a:p>
          <a:p>
            <a:pPr lvl="1"/>
            <a:r>
              <a:rPr lang="en-US" dirty="0"/>
              <a:t>Increase flexibility</a:t>
            </a:r>
          </a:p>
          <a:p>
            <a:pPr lvl="1"/>
            <a:r>
              <a:rPr lang="en-US" dirty="0"/>
              <a:t>Reduce reporting burden</a:t>
            </a:r>
          </a:p>
          <a:p>
            <a:r>
              <a:rPr lang="en-US" b="1" i="1" dirty="0" smtClean="0"/>
              <a:t>Increased flexibility </a:t>
            </a:r>
            <a:r>
              <a:rPr lang="en-US" dirty="0" smtClean="0"/>
              <a:t>means we have important decisions to make</a:t>
            </a:r>
          </a:p>
        </p:txBody>
      </p:sp>
    </p:spTree>
    <p:extLst>
      <p:ext uri="{BB962C8B-B14F-4D97-AF65-F5344CB8AC3E}">
        <p14:creationId xmlns:p14="http://schemas.microsoft.com/office/powerpoint/2010/main" val="25334233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Our Upcoming Accreditation</a:t>
            </a:r>
            <a:endParaRPr lang="en-US" dirty="0"/>
          </a:p>
        </p:txBody>
      </p:sp>
      <p:sp>
        <p:nvSpPr>
          <p:cNvPr id="3" name="Content Placeholder 2"/>
          <p:cNvSpPr>
            <a:spLocks noGrp="1"/>
          </p:cNvSpPr>
          <p:nvPr>
            <p:ph idx="1"/>
          </p:nvPr>
        </p:nvSpPr>
        <p:spPr/>
        <p:txBody>
          <a:bodyPr/>
          <a:lstStyle/>
          <a:p>
            <a:r>
              <a:rPr lang="en-US" dirty="0" smtClean="0"/>
              <a:t>Sweeping changes to CEPH accreditation criteria, combined with the reality that we just do not have the time or resources to do everything, means that we must complete the review of our  academic portfolio </a:t>
            </a:r>
          </a:p>
          <a:p>
            <a:pPr lvl="1"/>
            <a:r>
              <a:rPr lang="en-US" dirty="0" smtClean="0"/>
              <a:t>We have 53 separate concentrations</a:t>
            </a:r>
          </a:p>
          <a:p>
            <a:pPr lvl="1"/>
            <a:r>
              <a:rPr lang="en-US" dirty="0" smtClean="0"/>
              <a:t>We have up to 35 variations of our dual degree programs</a:t>
            </a:r>
          </a:p>
          <a:p>
            <a:pPr lvl="1"/>
            <a:r>
              <a:rPr lang="en-US" dirty="0" smtClean="0"/>
              <a:t>We have 27 certificates</a:t>
            </a:r>
          </a:p>
          <a:p>
            <a:pPr lvl="1"/>
            <a:r>
              <a:rPr lang="en-US" dirty="0" smtClean="0"/>
              <a:t>And CEPH will likely require at least one unique faculty member per each of these – which means we do not have enough faculty to meet this requirement</a:t>
            </a:r>
          </a:p>
        </p:txBody>
      </p:sp>
    </p:spTree>
    <p:extLst>
      <p:ext uri="{BB962C8B-B14F-4D97-AF65-F5344CB8AC3E}">
        <p14:creationId xmlns:p14="http://schemas.microsoft.com/office/powerpoint/2010/main" val="20117401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Our Upcoming Accreditation</a:t>
            </a:r>
            <a:endParaRPr lang="en-US" dirty="0"/>
          </a:p>
        </p:txBody>
      </p:sp>
      <p:sp>
        <p:nvSpPr>
          <p:cNvPr id="3" name="Content Placeholder 2"/>
          <p:cNvSpPr>
            <a:spLocks noGrp="1"/>
          </p:cNvSpPr>
          <p:nvPr>
            <p:ph idx="1"/>
          </p:nvPr>
        </p:nvSpPr>
        <p:spPr>
          <a:xfrm>
            <a:off x="838200" y="1559442"/>
            <a:ext cx="10515600" cy="4617521"/>
          </a:xfrm>
        </p:spPr>
        <p:txBody>
          <a:bodyPr/>
          <a:lstStyle/>
          <a:p>
            <a:r>
              <a:rPr lang="en-US" dirty="0" smtClean="0"/>
              <a:t>Beyond resource questions, we will need to address new criteria around curricula including</a:t>
            </a:r>
          </a:p>
          <a:p>
            <a:pPr lvl="1"/>
            <a:r>
              <a:rPr lang="en-US" dirty="0"/>
              <a:t>Concentration or track competencies (all degrees)</a:t>
            </a:r>
          </a:p>
          <a:p>
            <a:pPr lvl="1"/>
            <a:r>
              <a:rPr lang="en-US" dirty="0"/>
              <a:t>Applied Practice Experiences (MPH and </a:t>
            </a:r>
            <a:r>
              <a:rPr lang="en-US" dirty="0" err="1"/>
              <a:t>DrPH</a:t>
            </a:r>
            <a:r>
              <a:rPr lang="en-US" dirty="0"/>
              <a:t>)</a:t>
            </a:r>
          </a:p>
          <a:p>
            <a:pPr lvl="1"/>
            <a:r>
              <a:rPr lang="en-US" dirty="0"/>
              <a:t>Integrated Learning Experiences (MPH and </a:t>
            </a:r>
            <a:r>
              <a:rPr lang="en-US" dirty="0" err="1"/>
              <a:t>DrPH</a:t>
            </a:r>
            <a:r>
              <a:rPr lang="en-US" dirty="0"/>
              <a:t>)</a:t>
            </a:r>
          </a:p>
          <a:p>
            <a:pPr lvl="1"/>
            <a:r>
              <a:rPr lang="en-US" dirty="0"/>
              <a:t>MSPH and PhD requirements</a:t>
            </a:r>
          </a:p>
          <a:p>
            <a:endParaRPr lang="en-US" dirty="0" smtClean="0"/>
          </a:p>
          <a:p>
            <a:r>
              <a:rPr lang="en-US" dirty="0" smtClean="0"/>
              <a:t>And around academic </a:t>
            </a:r>
            <a:r>
              <a:rPr lang="en-US" b="1" i="1" dirty="0" smtClean="0"/>
              <a:t>and career </a:t>
            </a:r>
            <a:r>
              <a:rPr lang="en-US" dirty="0" smtClean="0"/>
              <a:t>advising</a:t>
            </a:r>
          </a:p>
        </p:txBody>
      </p:sp>
    </p:spTree>
    <p:extLst>
      <p:ext uri="{BB962C8B-B14F-4D97-AF65-F5344CB8AC3E}">
        <p14:creationId xmlns:p14="http://schemas.microsoft.com/office/powerpoint/2010/main" val="1935578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Our Upcoming Accreditation</a:t>
            </a:r>
            <a:endParaRPr lang="en-US" dirty="0"/>
          </a:p>
        </p:txBody>
      </p:sp>
      <p:sp>
        <p:nvSpPr>
          <p:cNvPr id="3" name="Content Placeholder 2"/>
          <p:cNvSpPr>
            <a:spLocks noGrp="1"/>
          </p:cNvSpPr>
          <p:nvPr>
            <p:ph idx="1"/>
          </p:nvPr>
        </p:nvSpPr>
        <p:spPr>
          <a:xfrm>
            <a:off x="838200" y="1559442"/>
            <a:ext cx="10515600" cy="4617521"/>
          </a:xfrm>
        </p:spPr>
        <p:txBody>
          <a:bodyPr/>
          <a:lstStyle/>
          <a:p>
            <a:r>
              <a:rPr lang="en-US" dirty="0" smtClean="0"/>
              <a:t>And around</a:t>
            </a:r>
          </a:p>
          <a:p>
            <a:pPr lvl="1"/>
            <a:r>
              <a:rPr lang="en-US" dirty="0" smtClean="0"/>
              <a:t>Community engagement</a:t>
            </a:r>
          </a:p>
          <a:p>
            <a:pPr lvl="1"/>
            <a:r>
              <a:rPr lang="en-US" dirty="0" smtClean="0"/>
              <a:t>Workforce development</a:t>
            </a:r>
          </a:p>
          <a:p>
            <a:pPr lvl="1"/>
            <a:r>
              <a:rPr lang="en-US" dirty="0" smtClean="0"/>
              <a:t>Faculty extramural service (need those AFAR’s to be complete!)</a:t>
            </a:r>
          </a:p>
        </p:txBody>
      </p:sp>
    </p:spTree>
    <p:extLst>
      <p:ext uri="{BB962C8B-B14F-4D97-AF65-F5344CB8AC3E}">
        <p14:creationId xmlns:p14="http://schemas.microsoft.com/office/powerpoint/2010/main" val="24741541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Focus on key upcoming events	</a:t>
            </a:r>
            <a:endParaRPr lang="en-US" dirty="0"/>
          </a:p>
        </p:txBody>
      </p:sp>
      <p:sp>
        <p:nvSpPr>
          <p:cNvPr id="3" name="Content Placeholder 2"/>
          <p:cNvSpPr>
            <a:spLocks noGrp="1"/>
          </p:cNvSpPr>
          <p:nvPr>
            <p:ph idx="1"/>
          </p:nvPr>
        </p:nvSpPr>
        <p:spPr/>
        <p:txBody>
          <a:bodyPr/>
          <a:lstStyle/>
          <a:p>
            <a:r>
              <a:rPr lang="en-US" dirty="0" smtClean="0"/>
              <a:t>COPH’s Length of Service Award Ceremony on November 18</a:t>
            </a:r>
            <a:r>
              <a:rPr lang="en-US" baseline="30000" dirty="0" smtClean="0"/>
              <a:t>th</a:t>
            </a:r>
            <a:r>
              <a:rPr lang="en-US" dirty="0" smtClean="0"/>
              <a:t>, where we will recognize 47 COPH faculty and staff</a:t>
            </a:r>
          </a:p>
          <a:p>
            <a:r>
              <a:rPr lang="en-US" dirty="0" smtClean="0">
                <a:solidFill>
                  <a:srgbClr val="FF0000"/>
                </a:solidFill>
              </a:rPr>
              <a:t>Other?</a:t>
            </a:r>
            <a:endParaRPr lang="en-US" dirty="0">
              <a:solidFill>
                <a:srgbClr val="FF0000"/>
              </a:solidFill>
            </a:endParaRPr>
          </a:p>
        </p:txBody>
      </p:sp>
    </p:spTree>
    <p:extLst>
      <p:ext uri="{BB962C8B-B14F-4D97-AF65-F5344CB8AC3E}">
        <p14:creationId xmlns:p14="http://schemas.microsoft.com/office/powerpoint/2010/main" val="1506743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Our Faculty, Staff &amp; Students</a:t>
            </a:r>
            <a:br>
              <a:rPr lang="en-US" dirty="0" smtClean="0"/>
            </a:br>
            <a:r>
              <a:rPr lang="en-US" dirty="0" smtClean="0"/>
              <a:t>Faculty in </a:t>
            </a:r>
            <a:r>
              <a:rPr lang="en-US" smtClean="0"/>
              <a:t>New Roles</a:t>
            </a:r>
            <a:endParaRPr lang="en-US" dirty="0"/>
          </a:p>
        </p:txBody>
      </p:sp>
      <p:sp>
        <p:nvSpPr>
          <p:cNvPr id="3" name="Content Placeholder 2"/>
          <p:cNvSpPr>
            <a:spLocks noGrp="1"/>
          </p:cNvSpPr>
          <p:nvPr>
            <p:ph idx="1"/>
          </p:nvPr>
        </p:nvSpPr>
        <p:spPr/>
        <p:txBody>
          <a:bodyPr/>
          <a:lstStyle/>
          <a:p>
            <a:r>
              <a:rPr lang="en-US" dirty="0" smtClean="0"/>
              <a:t>Rita Debate (HPM) named Assistant Vice-President for Health and Wellness</a:t>
            </a:r>
          </a:p>
          <a:p>
            <a:endParaRPr lang="en-US" dirty="0" smtClean="0"/>
          </a:p>
        </p:txBody>
      </p:sp>
    </p:spTree>
    <p:extLst>
      <p:ext uri="{BB962C8B-B14F-4D97-AF65-F5344CB8AC3E}">
        <p14:creationId xmlns:p14="http://schemas.microsoft.com/office/powerpoint/2010/main" val="1806799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Our Faculty, Staff &amp; Students</a:t>
            </a:r>
            <a:br>
              <a:rPr lang="en-US" dirty="0" smtClean="0"/>
            </a:br>
            <a:r>
              <a:rPr lang="en-US" dirty="0" smtClean="0"/>
              <a:t>USF Awards</a:t>
            </a:r>
            <a:endParaRPr lang="en-US" dirty="0"/>
          </a:p>
        </p:txBody>
      </p:sp>
      <p:sp>
        <p:nvSpPr>
          <p:cNvPr id="3" name="Content Placeholder 2"/>
          <p:cNvSpPr>
            <a:spLocks noGrp="1"/>
          </p:cNvSpPr>
          <p:nvPr>
            <p:ph idx="1"/>
          </p:nvPr>
        </p:nvSpPr>
        <p:spPr/>
        <p:txBody>
          <a:bodyPr/>
          <a:lstStyle/>
          <a:p>
            <a:r>
              <a:rPr lang="en-US" dirty="0" smtClean="0"/>
              <a:t>Jaime Corvin (GLH) – Teacher of the Year (PHSA)</a:t>
            </a:r>
          </a:p>
          <a:p>
            <a:r>
              <a:rPr lang="en-US" dirty="0" smtClean="0"/>
              <a:t>Russ Kirby (CFH) – USF Research Achievement Award</a:t>
            </a:r>
          </a:p>
          <a:p>
            <a:r>
              <a:rPr lang="en-US" dirty="0" smtClean="0"/>
              <a:t>Jane Lundh (EPB), USF Outstanding Staff Award</a:t>
            </a:r>
          </a:p>
        </p:txBody>
      </p:sp>
    </p:spTree>
    <p:extLst>
      <p:ext uri="{BB962C8B-B14F-4D97-AF65-F5344CB8AC3E}">
        <p14:creationId xmlns:p14="http://schemas.microsoft.com/office/powerpoint/2010/main" val="787218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Our Faculty, Staff &amp; Students</a:t>
            </a:r>
            <a:br>
              <a:rPr lang="en-US" dirty="0" smtClean="0"/>
            </a:br>
            <a:r>
              <a:rPr lang="en-US" dirty="0" smtClean="0"/>
              <a:t>Faculty Recognitions &amp; Awards</a:t>
            </a:r>
            <a:endParaRPr lang="en-US" dirty="0"/>
          </a:p>
        </p:txBody>
      </p:sp>
      <p:sp>
        <p:nvSpPr>
          <p:cNvPr id="3" name="Content Placeholder 2"/>
          <p:cNvSpPr>
            <a:spLocks noGrp="1"/>
          </p:cNvSpPr>
          <p:nvPr>
            <p:ph idx="1"/>
          </p:nvPr>
        </p:nvSpPr>
        <p:spPr/>
        <p:txBody>
          <a:bodyPr>
            <a:normAutofit lnSpcReduction="10000"/>
          </a:bodyPr>
          <a:lstStyle/>
          <a:p>
            <a:r>
              <a:rPr lang="en-US" dirty="0" smtClean="0"/>
              <a:t>Dennis Kyle (GLH) – American Association for the Advancement of Science (AAAS) Fellow</a:t>
            </a:r>
          </a:p>
          <a:p>
            <a:r>
              <a:rPr lang="en-US" dirty="0" smtClean="0"/>
              <a:t>Bill Sappenfield (CFH) – John </a:t>
            </a:r>
            <a:r>
              <a:rPr lang="en-US" dirty="0" err="1" smtClean="0"/>
              <a:t>MacQueen</a:t>
            </a:r>
            <a:r>
              <a:rPr lang="en-US" dirty="0" smtClean="0"/>
              <a:t> Annual Lecture Award (Assn of MCH Programs)</a:t>
            </a:r>
          </a:p>
          <a:p>
            <a:r>
              <a:rPr lang="en-US" dirty="0" smtClean="0"/>
              <a:t>Rita Debate (HPM) – Editor-in-Chief, </a:t>
            </a:r>
            <a:r>
              <a:rPr lang="en-US" i="1" dirty="0" smtClean="0"/>
              <a:t>Journal of Health Behavior Research</a:t>
            </a:r>
          </a:p>
          <a:p>
            <a:r>
              <a:rPr lang="en-US" dirty="0" err="1" smtClean="0"/>
              <a:t>Wil</a:t>
            </a:r>
            <a:r>
              <a:rPr lang="en-US" dirty="0" smtClean="0"/>
              <a:t> Milhous (GLH) – Professor Emeritus, Walter Reed Army Institute of Medicine</a:t>
            </a:r>
          </a:p>
          <a:p>
            <a:r>
              <a:rPr lang="en-US" dirty="0" smtClean="0"/>
              <a:t>Adewale Troutman (CFH) – Outstanding Leadership in Health &amp; Wellness Award from 100 Black Men</a:t>
            </a:r>
            <a:endParaRPr lang="en-US" dirty="0"/>
          </a:p>
        </p:txBody>
      </p:sp>
    </p:spTree>
    <p:extLst>
      <p:ext uri="{BB962C8B-B14F-4D97-AF65-F5344CB8AC3E}">
        <p14:creationId xmlns:p14="http://schemas.microsoft.com/office/powerpoint/2010/main" val="104197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2041</TotalTime>
  <Words>3206</Words>
  <Application>Microsoft Office PowerPoint</Application>
  <PresentationFormat>Widescreen</PresentationFormat>
  <Paragraphs>377</Paragraphs>
  <Slides>66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Arial</vt:lpstr>
      <vt:lpstr>Calibri</vt:lpstr>
      <vt:lpstr>Calibri Light</vt:lpstr>
      <vt:lpstr>Office Theme</vt:lpstr>
      <vt:lpstr>State of the College</vt:lpstr>
      <vt:lpstr>Our Theme: Focus</vt:lpstr>
      <vt:lpstr>Our Faculty, Staff &amp; Students New to the College</vt:lpstr>
      <vt:lpstr>Our Faculty, Staff &amp; Students Faculty Recognitions</vt:lpstr>
      <vt:lpstr>Our Faculty, Staff &amp; Students Faculty Promotions</vt:lpstr>
      <vt:lpstr>Our Faculty, Staff &amp; Students Faculty in New Roles</vt:lpstr>
      <vt:lpstr>Our Faculty, Staff &amp; Students Faculty in New Roles</vt:lpstr>
      <vt:lpstr>Our Faculty, Staff &amp; Students USF Awards</vt:lpstr>
      <vt:lpstr>Our Faculty, Staff &amp; Students Faculty Recognitions &amp; Awards</vt:lpstr>
      <vt:lpstr>Our Faculty, Staff &amp; Students Student Awards</vt:lpstr>
      <vt:lpstr>Our Faculty, Staff &amp; Students Student Awards</vt:lpstr>
      <vt:lpstr>Our Faculty, Staff &amp; Students Alumni Recognition</vt:lpstr>
      <vt:lpstr>Academics Enrollment in COPH Courses </vt:lpstr>
      <vt:lpstr>Academics  Masters Programs</vt:lpstr>
      <vt:lpstr>Academics New Programs, New Accreditations</vt:lpstr>
      <vt:lpstr>Academics Doctoral Programs </vt:lpstr>
      <vt:lpstr>Academics Enhancing Doctoral Education</vt:lpstr>
      <vt:lpstr>Academics BSPH Program</vt:lpstr>
      <vt:lpstr>Academics BSPH Program</vt:lpstr>
      <vt:lpstr>Focus on Research Proposal Submissions (add proposals + requests)</vt:lpstr>
      <vt:lpstr>Research Awards &amp; Expenditures</vt:lpstr>
      <vt:lpstr>Research 6 COPH Faculty in the Top 20 Investigators at USF</vt:lpstr>
      <vt:lpstr>Research New Faculty, New Awards</vt:lpstr>
      <vt:lpstr>Research Supporting Student Research  </vt:lpstr>
      <vt:lpstr>Student Research USF Health Research Day 2016 </vt:lpstr>
      <vt:lpstr> Student Research USF Health Research Day   </vt:lpstr>
      <vt:lpstr>Research USF Graduate Student Research Symposium</vt:lpstr>
      <vt:lpstr>Research Engaging Undergrads in Research</vt:lpstr>
      <vt:lpstr> Focus on Global Initiatives </vt:lpstr>
      <vt:lpstr>Global Initiatives </vt:lpstr>
      <vt:lpstr>Focus on The Chiles Center</vt:lpstr>
      <vt:lpstr>Focus on #whyCOPHrocks</vt:lpstr>
      <vt:lpstr> Focus on Faculty Governance</vt:lpstr>
      <vt:lpstr>Focus on Efficiency</vt:lpstr>
      <vt:lpstr>Focus on Vision 2022 Our Strategic Plan (insert slide)</vt:lpstr>
      <vt:lpstr>Vision 2022 How are we doing?</vt:lpstr>
      <vt:lpstr>Vision 2022 How are we doing? (insert slide)</vt:lpstr>
      <vt:lpstr>Vision 2022 Transforming the MPH: Key Successes</vt:lpstr>
      <vt:lpstr>Vision 2022 Translating Translational Research: Key Successes (pubs &amp; presentations)</vt:lpstr>
      <vt:lpstr>Vision 2022 Enhancing System Capacity: Key Successes</vt:lpstr>
      <vt:lpstr>Vision 2022 Enhancing System Capacity: Key Successes</vt:lpstr>
      <vt:lpstr>Vision 2022 Our People: Key Successes</vt:lpstr>
      <vt:lpstr>Faculty and Staff Certified in Public Health</vt:lpstr>
      <vt:lpstr>Vision 2022 Our People: Key Successes</vt:lpstr>
      <vt:lpstr>Our People Our People: Key Successes</vt:lpstr>
      <vt:lpstr>Our People Diversity Initiatives in COPH</vt:lpstr>
      <vt:lpstr>Our People Diversity Initiatives in COPH</vt:lpstr>
      <vt:lpstr>Our People Diversity Initiatives in COPH</vt:lpstr>
      <vt:lpstr>Our People Diversity Initiatives in COPH</vt:lpstr>
      <vt:lpstr>Our People Diversity Initiatives in COPH</vt:lpstr>
      <vt:lpstr>Our People Diversity Initiatives in COPH</vt:lpstr>
      <vt:lpstr>Vision 2022 Sustainability: Key Successes</vt:lpstr>
      <vt:lpstr>Vision 2022 Sustainability: Key Successes </vt:lpstr>
      <vt:lpstr>Focus on Our Future</vt:lpstr>
      <vt:lpstr>Our Future Investing in our Faculty</vt:lpstr>
      <vt:lpstr> Our Future Our Resources (insert all source budget) </vt:lpstr>
      <vt:lpstr> Our Future Our Resources: Challenges (insert table for summer &amp; fall enrollment) </vt:lpstr>
      <vt:lpstr>Our Resources: Challenges </vt:lpstr>
      <vt:lpstr>Focus on Our Upcoming Accreditation</vt:lpstr>
      <vt:lpstr>Our Upcoming Accreditation</vt:lpstr>
      <vt:lpstr>Our Upcoming Accreditation</vt:lpstr>
      <vt:lpstr>Our Upcoming Accreditation</vt:lpstr>
      <vt:lpstr>Our Upcoming Accreditation</vt:lpstr>
      <vt:lpstr>Our Upcoming Accreditation</vt:lpstr>
      <vt:lpstr>Our Upcoming Accreditation</vt:lpstr>
      <vt:lpstr>Focus on key upcoming events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the College</dc:title>
  <dc:creator>Evans, Jay</dc:creator>
  <cp:lastModifiedBy>Haylock, Samantha</cp:lastModifiedBy>
  <cp:revision>58</cp:revision>
  <dcterms:created xsi:type="dcterms:W3CDTF">2016-09-17T23:11:27Z</dcterms:created>
  <dcterms:modified xsi:type="dcterms:W3CDTF">2016-09-20T19:25:52Z</dcterms:modified>
</cp:coreProperties>
</file>