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259" r:id="rId2"/>
    <p:sldId id="260" r:id="rId3"/>
    <p:sldId id="343"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352" r:id="rId23"/>
    <p:sldId id="279" r:id="rId24"/>
    <p:sldId id="280" r:id="rId25"/>
    <p:sldId id="344"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45" r:id="rId39"/>
    <p:sldId id="293" r:id="rId40"/>
    <p:sldId id="294" r:id="rId41"/>
    <p:sldId id="295" r:id="rId42"/>
    <p:sldId id="296" r:id="rId43"/>
    <p:sldId id="297" r:id="rId44"/>
    <p:sldId id="298" r:id="rId45"/>
    <p:sldId id="299" r:id="rId46"/>
    <p:sldId id="300" r:id="rId47"/>
    <p:sldId id="301" r:id="rId48"/>
    <p:sldId id="34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46" r:id="rId63"/>
    <p:sldId id="315" r:id="rId64"/>
    <p:sldId id="316" r:id="rId65"/>
    <p:sldId id="317" r:id="rId66"/>
    <p:sldId id="318" r:id="rId67"/>
    <p:sldId id="319" r:id="rId68"/>
    <p:sldId id="349"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48" r:id="rId85"/>
    <p:sldId id="351" r:id="rId86"/>
    <p:sldId id="350" r:id="rId87"/>
    <p:sldId id="340" r:id="rId88"/>
    <p:sldId id="342" r:id="rId89"/>
  </p:sldIdLst>
  <p:sldSz cx="9144000" cy="6858000" type="screen4x3"/>
  <p:notesSz cx="7077075" cy="89550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90" autoAdjust="0"/>
  </p:normalViewPr>
  <p:slideViewPr>
    <p:cSldViewPr>
      <p:cViewPr varScale="1">
        <p:scale>
          <a:sx n="62" d="100"/>
          <a:sy n="62" d="100"/>
        </p:scale>
        <p:origin x="-24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476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47675"/>
          </a:xfrm>
          <a:prstGeom prst="rect">
            <a:avLst/>
          </a:prstGeom>
        </p:spPr>
        <p:txBody>
          <a:bodyPr vert="horz" lIns="91440" tIns="45720" rIns="91440" bIns="45720" rtlCol="0"/>
          <a:lstStyle>
            <a:lvl1pPr algn="r">
              <a:defRPr sz="1200"/>
            </a:lvl1pPr>
          </a:lstStyle>
          <a:p>
            <a:fld id="{E477FA6A-3BC2-432F-A2A9-884D4036B566}" type="datetimeFigureOut">
              <a:rPr lang="en-US" smtClean="0"/>
              <a:pPr/>
              <a:t>10/8/2012</a:t>
            </a:fld>
            <a:endParaRPr lang="en-US"/>
          </a:p>
        </p:txBody>
      </p:sp>
      <p:sp>
        <p:nvSpPr>
          <p:cNvPr id="4" name="Footer Placeholder 3"/>
          <p:cNvSpPr>
            <a:spLocks noGrp="1"/>
          </p:cNvSpPr>
          <p:nvPr>
            <p:ph type="ftr" sz="quarter" idx="2"/>
          </p:nvPr>
        </p:nvSpPr>
        <p:spPr>
          <a:xfrm>
            <a:off x="0" y="8505825"/>
            <a:ext cx="3067050" cy="4476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505825"/>
            <a:ext cx="3067050" cy="447675"/>
          </a:xfrm>
          <a:prstGeom prst="rect">
            <a:avLst/>
          </a:prstGeom>
        </p:spPr>
        <p:txBody>
          <a:bodyPr vert="horz" lIns="91440" tIns="45720" rIns="91440" bIns="45720" rtlCol="0" anchor="b"/>
          <a:lstStyle>
            <a:lvl1pPr algn="r">
              <a:defRPr sz="1200"/>
            </a:lvl1pPr>
          </a:lstStyle>
          <a:p>
            <a:fld id="{70237F9C-342B-4DA0-80C6-14935377104C}" type="slidenum">
              <a:rPr lang="en-US" smtClean="0"/>
              <a:pPr/>
              <a:t>‹#›</a:t>
            </a:fld>
            <a:endParaRPr lang="en-US"/>
          </a:p>
        </p:txBody>
      </p:sp>
    </p:spTree>
    <p:extLst>
      <p:ext uri="{BB962C8B-B14F-4D97-AF65-F5344CB8AC3E}">
        <p14:creationId xmlns:p14="http://schemas.microsoft.com/office/powerpoint/2010/main" val="113200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4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4008705" y="0"/>
            <a:ext cx="3066733" cy="44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1300163" y="671513"/>
            <a:ext cx="4476750" cy="33575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7708" y="4253667"/>
            <a:ext cx="5661660" cy="402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505780"/>
            <a:ext cx="3066733" cy="44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4008705" y="8505780"/>
            <a:ext cx="3066733" cy="44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C170922-C26A-443E-90A7-54845CD6A480}" type="slidenum">
              <a:rPr lang="en-US"/>
              <a:pPr/>
              <a:t>‹#›</a:t>
            </a:fld>
            <a:endParaRPr lang="en-US" dirty="0"/>
          </a:p>
        </p:txBody>
      </p:sp>
    </p:spTree>
    <p:extLst>
      <p:ext uri="{BB962C8B-B14F-4D97-AF65-F5344CB8AC3E}">
        <p14:creationId xmlns:p14="http://schemas.microsoft.com/office/powerpoint/2010/main" val="11590924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a:t>
            </a:fld>
            <a:endParaRPr lang="en-US" dirty="0"/>
          </a:p>
        </p:txBody>
      </p:sp>
    </p:spTree>
    <p:extLst>
      <p:ext uri="{BB962C8B-B14F-4D97-AF65-F5344CB8AC3E}">
        <p14:creationId xmlns:p14="http://schemas.microsoft.com/office/powerpoint/2010/main" val="309010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12</a:t>
            </a:fld>
            <a:endParaRPr lang="en-US" dirty="0"/>
          </a:p>
        </p:txBody>
      </p:sp>
    </p:spTree>
    <p:extLst>
      <p:ext uri="{BB962C8B-B14F-4D97-AF65-F5344CB8AC3E}">
        <p14:creationId xmlns:p14="http://schemas.microsoft.com/office/powerpoint/2010/main" val="229670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13</a:t>
            </a:fld>
            <a:endParaRPr lang="en-US" dirty="0"/>
          </a:p>
        </p:txBody>
      </p:sp>
    </p:spTree>
    <p:extLst>
      <p:ext uri="{BB962C8B-B14F-4D97-AF65-F5344CB8AC3E}">
        <p14:creationId xmlns:p14="http://schemas.microsoft.com/office/powerpoint/2010/main" val="393486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17</a:t>
            </a:fld>
            <a:endParaRPr lang="en-US" dirty="0"/>
          </a:p>
        </p:txBody>
      </p:sp>
    </p:spTree>
    <p:extLst>
      <p:ext uri="{BB962C8B-B14F-4D97-AF65-F5344CB8AC3E}">
        <p14:creationId xmlns:p14="http://schemas.microsoft.com/office/powerpoint/2010/main" val="403420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18</a:t>
            </a:fld>
            <a:endParaRPr lang="en-US" dirty="0"/>
          </a:p>
        </p:txBody>
      </p:sp>
    </p:spTree>
    <p:extLst>
      <p:ext uri="{BB962C8B-B14F-4D97-AF65-F5344CB8AC3E}">
        <p14:creationId xmlns:p14="http://schemas.microsoft.com/office/powerpoint/2010/main" val="403420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19</a:t>
            </a:fld>
            <a:endParaRPr lang="en-US" dirty="0"/>
          </a:p>
        </p:txBody>
      </p:sp>
    </p:spTree>
    <p:extLst>
      <p:ext uri="{BB962C8B-B14F-4D97-AF65-F5344CB8AC3E}">
        <p14:creationId xmlns:p14="http://schemas.microsoft.com/office/powerpoint/2010/main" val="113960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0908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21</a:t>
            </a:fld>
            <a:endParaRPr lang="en-US" dirty="0"/>
          </a:p>
        </p:txBody>
      </p:sp>
    </p:spTree>
    <p:extLst>
      <p:ext uri="{BB962C8B-B14F-4D97-AF65-F5344CB8AC3E}">
        <p14:creationId xmlns:p14="http://schemas.microsoft.com/office/powerpoint/2010/main" val="188704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23</a:t>
            </a:fld>
            <a:endParaRPr lang="en-US" dirty="0"/>
          </a:p>
        </p:txBody>
      </p:sp>
    </p:spTree>
    <p:extLst>
      <p:ext uri="{BB962C8B-B14F-4D97-AF65-F5344CB8AC3E}">
        <p14:creationId xmlns:p14="http://schemas.microsoft.com/office/powerpoint/2010/main" val="53531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26</a:t>
            </a:fld>
            <a:endParaRPr lang="en-US" dirty="0"/>
          </a:p>
        </p:txBody>
      </p:sp>
    </p:spTree>
    <p:extLst>
      <p:ext uri="{BB962C8B-B14F-4D97-AF65-F5344CB8AC3E}">
        <p14:creationId xmlns:p14="http://schemas.microsoft.com/office/powerpoint/2010/main" val="1570839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27</a:t>
            </a:fld>
            <a:endParaRPr lang="en-US" dirty="0"/>
          </a:p>
        </p:txBody>
      </p:sp>
    </p:spTree>
    <p:extLst>
      <p:ext uri="{BB962C8B-B14F-4D97-AF65-F5344CB8AC3E}">
        <p14:creationId xmlns:p14="http://schemas.microsoft.com/office/powerpoint/2010/main" val="157083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a:t>
            </a:fld>
            <a:endParaRPr lang="en-US" dirty="0"/>
          </a:p>
        </p:txBody>
      </p:sp>
    </p:spTree>
    <p:extLst>
      <p:ext uri="{BB962C8B-B14F-4D97-AF65-F5344CB8AC3E}">
        <p14:creationId xmlns:p14="http://schemas.microsoft.com/office/powerpoint/2010/main" val="410752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28</a:t>
            </a:fld>
            <a:endParaRPr lang="en-US" dirty="0"/>
          </a:p>
        </p:txBody>
      </p:sp>
    </p:spTree>
    <p:extLst>
      <p:ext uri="{BB962C8B-B14F-4D97-AF65-F5344CB8AC3E}">
        <p14:creationId xmlns:p14="http://schemas.microsoft.com/office/powerpoint/2010/main" val="170875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29</a:t>
            </a:fld>
            <a:endParaRPr lang="en-US" dirty="0"/>
          </a:p>
        </p:txBody>
      </p:sp>
    </p:spTree>
    <p:extLst>
      <p:ext uri="{BB962C8B-B14F-4D97-AF65-F5344CB8AC3E}">
        <p14:creationId xmlns:p14="http://schemas.microsoft.com/office/powerpoint/2010/main" val="1708752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30</a:t>
            </a:fld>
            <a:endParaRPr lang="en-US" dirty="0"/>
          </a:p>
        </p:txBody>
      </p:sp>
    </p:spTree>
    <p:extLst>
      <p:ext uri="{BB962C8B-B14F-4D97-AF65-F5344CB8AC3E}">
        <p14:creationId xmlns:p14="http://schemas.microsoft.com/office/powerpoint/2010/main" val="19522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31</a:t>
            </a:fld>
            <a:endParaRPr lang="en-US" dirty="0"/>
          </a:p>
        </p:txBody>
      </p:sp>
    </p:spTree>
    <p:extLst>
      <p:ext uri="{BB962C8B-B14F-4D97-AF65-F5344CB8AC3E}">
        <p14:creationId xmlns:p14="http://schemas.microsoft.com/office/powerpoint/2010/main" val="301426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39</a:t>
            </a:fld>
            <a:endParaRPr lang="en-US" dirty="0"/>
          </a:p>
        </p:txBody>
      </p:sp>
    </p:spTree>
    <p:extLst>
      <p:ext uri="{BB962C8B-B14F-4D97-AF65-F5344CB8AC3E}">
        <p14:creationId xmlns:p14="http://schemas.microsoft.com/office/powerpoint/2010/main" val="996474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40</a:t>
            </a:fld>
            <a:endParaRPr lang="en-US" dirty="0"/>
          </a:p>
        </p:txBody>
      </p:sp>
    </p:spTree>
    <p:extLst>
      <p:ext uri="{BB962C8B-B14F-4D97-AF65-F5344CB8AC3E}">
        <p14:creationId xmlns:p14="http://schemas.microsoft.com/office/powerpoint/2010/main" val="3061769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41</a:t>
            </a:fld>
            <a:endParaRPr lang="en-US" dirty="0"/>
          </a:p>
        </p:txBody>
      </p:sp>
    </p:spTree>
    <p:extLst>
      <p:ext uri="{BB962C8B-B14F-4D97-AF65-F5344CB8AC3E}">
        <p14:creationId xmlns:p14="http://schemas.microsoft.com/office/powerpoint/2010/main" val="3061769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42</a:t>
            </a:fld>
            <a:endParaRPr lang="en-US" dirty="0"/>
          </a:p>
        </p:txBody>
      </p:sp>
    </p:spTree>
    <p:extLst>
      <p:ext uri="{BB962C8B-B14F-4D97-AF65-F5344CB8AC3E}">
        <p14:creationId xmlns:p14="http://schemas.microsoft.com/office/powerpoint/2010/main" val="3691704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43</a:t>
            </a:fld>
            <a:endParaRPr lang="en-US" dirty="0"/>
          </a:p>
        </p:txBody>
      </p:sp>
    </p:spTree>
    <p:extLst>
      <p:ext uri="{BB962C8B-B14F-4D97-AF65-F5344CB8AC3E}">
        <p14:creationId xmlns:p14="http://schemas.microsoft.com/office/powerpoint/2010/main" val="1327687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44</a:t>
            </a:fld>
            <a:endParaRPr lang="en-US" dirty="0"/>
          </a:p>
        </p:txBody>
      </p:sp>
    </p:spTree>
    <p:extLst>
      <p:ext uri="{BB962C8B-B14F-4D97-AF65-F5344CB8AC3E}">
        <p14:creationId xmlns:p14="http://schemas.microsoft.com/office/powerpoint/2010/main" val="222860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a:t>
            </a:fld>
            <a:endParaRPr lang="en-US" dirty="0"/>
          </a:p>
        </p:txBody>
      </p:sp>
    </p:spTree>
    <p:extLst>
      <p:ext uri="{BB962C8B-B14F-4D97-AF65-F5344CB8AC3E}">
        <p14:creationId xmlns:p14="http://schemas.microsoft.com/office/powerpoint/2010/main" val="3260957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45</a:t>
            </a:fld>
            <a:endParaRPr lang="en-US" dirty="0"/>
          </a:p>
        </p:txBody>
      </p:sp>
    </p:spTree>
    <p:extLst>
      <p:ext uri="{BB962C8B-B14F-4D97-AF65-F5344CB8AC3E}">
        <p14:creationId xmlns:p14="http://schemas.microsoft.com/office/powerpoint/2010/main" val="222860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46</a:t>
            </a:fld>
            <a:endParaRPr lang="en-US" dirty="0"/>
          </a:p>
        </p:txBody>
      </p:sp>
    </p:spTree>
    <p:extLst>
      <p:ext uri="{BB962C8B-B14F-4D97-AF65-F5344CB8AC3E}">
        <p14:creationId xmlns:p14="http://schemas.microsoft.com/office/powerpoint/2010/main" val="3061769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48</a:t>
            </a:fld>
            <a:endParaRPr lang="en-US" dirty="0"/>
          </a:p>
        </p:txBody>
      </p:sp>
    </p:spTree>
    <p:extLst>
      <p:ext uri="{BB962C8B-B14F-4D97-AF65-F5344CB8AC3E}">
        <p14:creationId xmlns:p14="http://schemas.microsoft.com/office/powerpoint/2010/main" val="2186472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49</a:t>
            </a:fld>
            <a:endParaRPr lang="en-US" dirty="0"/>
          </a:p>
        </p:txBody>
      </p:sp>
    </p:spTree>
    <p:extLst>
      <p:ext uri="{BB962C8B-B14F-4D97-AF65-F5344CB8AC3E}">
        <p14:creationId xmlns:p14="http://schemas.microsoft.com/office/powerpoint/2010/main" val="2186472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51</a:t>
            </a:fld>
            <a:endParaRPr lang="en-US" dirty="0"/>
          </a:p>
        </p:txBody>
      </p:sp>
    </p:spTree>
    <p:extLst>
      <p:ext uri="{BB962C8B-B14F-4D97-AF65-F5344CB8AC3E}">
        <p14:creationId xmlns:p14="http://schemas.microsoft.com/office/powerpoint/2010/main" val="1542301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53</a:t>
            </a:fld>
            <a:endParaRPr lang="en-US" dirty="0"/>
          </a:p>
        </p:txBody>
      </p:sp>
    </p:spTree>
    <p:extLst>
      <p:ext uri="{BB962C8B-B14F-4D97-AF65-F5344CB8AC3E}">
        <p14:creationId xmlns:p14="http://schemas.microsoft.com/office/powerpoint/2010/main" val="2397153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54</a:t>
            </a:fld>
            <a:endParaRPr lang="en-US" dirty="0"/>
          </a:p>
        </p:txBody>
      </p:sp>
    </p:spTree>
    <p:extLst>
      <p:ext uri="{BB962C8B-B14F-4D97-AF65-F5344CB8AC3E}">
        <p14:creationId xmlns:p14="http://schemas.microsoft.com/office/powerpoint/2010/main" val="1899585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55</a:t>
            </a:fld>
            <a:endParaRPr lang="en-US" dirty="0"/>
          </a:p>
        </p:txBody>
      </p:sp>
    </p:spTree>
    <p:extLst>
      <p:ext uri="{BB962C8B-B14F-4D97-AF65-F5344CB8AC3E}">
        <p14:creationId xmlns:p14="http://schemas.microsoft.com/office/powerpoint/2010/main" val="1914819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56</a:t>
            </a:fld>
            <a:endParaRPr lang="en-US" dirty="0"/>
          </a:p>
        </p:txBody>
      </p:sp>
    </p:spTree>
    <p:extLst>
      <p:ext uri="{BB962C8B-B14F-4D97-AF65-F5344CB8AC3E}">
        <p14:creationId xmlns:p14="http://schemas.microsoft.com/office/powerpoint/2010/main" val="487126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57</a:t>
            </a:fld>
            <a:endParaRPr lang="en-US" dirty="0"/>
          </a:p>
        </p:txBody>
      </p:sp>
    </p:spTree>
    <p:extLst>
      <p:ext uri="{BB962C8B-B14F-4D97-AF65-F5344CB8AC3E}">
        <p14:creationId xmlns:p14="http://schemas.microsoft.com/office/powerpoint/2010/main" val="393330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6</a:t>
            </a:fld>
            <a:endParaRPr lang="en-US" dirty="0"/>
          </a:p>
        </p:txBody>
      </p:sp>
    </p:spTree>
    <p:extLst>
      <p:ext uri="{BB962C8B-B14F-4D97-AF65-F5344CB8AC3E}">
        <p14:creationId xmlns:p14="http://schemas.microsoft.com/office/powerpoint/2010/main" val="3676566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58</a:t>
            </a:fld>
            <a:endParaRPr lang="en-US" dirty="0"/>
          </a:p>
        </p:txBody>
      </p:sp>
    </p:spTree>
    <p:extLst>
      <p:ext uri="{BB962C8B-B14F-4D97-AF65-F5344CB8AC3E}">
        <p14:creationId xmlns:p14="http://schemas.microsoft.com/office/powerpoint/2010/main" val="3757364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59</a:t>
            </a:fld>
            <a:endParaRPr lang="en-US" dirty="0"/>
          </a:p>
        </p:txBody>
      </p:sp>
    </p:spTree>
    <p:extLst>
      <p:ext uri="{BB962C8B-B14F-4D97-AF65-F5344CB8AC3E}">
        <p14:creationId xmlns:p14="http://schemas.microsoft.com/office/powerpoint/2010/main" val="3757364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60</a:t>
            </a:fld>
            <a:endParaRPr lang="en-US" dirty="0"/>
          </a:p>
        </p:txBody>
      </p:sp>
    </p:spTree>
    <p:extLst>
      <p:ext uri="{BB962C8B-B14F-4D97-AF65-F5344CB8AC3E}">
        <p14:creationId xmlns:p14="http://schemas.microsoft.com/office/powerpoint/2010/main" val="1238057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61</a:t>
            </a:fld>
            <a:endParaRPr lang="en-US" dirty="0"/>
          </a:p>
        </p:txBody>
      </p:sp>
    </p:spTree>
    <p:extLst>
      <p:ext uri="{BB962C8B-B14F-4D97-AF65-F5344CB8AC3E}">
        <p14:creationId xmlns:p14="http://schemas.microsoft.com/office/powerpoint/2010/main" val="410039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7</a:t>
            </a:fld>
            <a:endParaRPr lang="en-US" dirty="0"/>
          </a:p>
        </p:txBody>
      </p:sp>
    </p:spTree>
    <p:extLst>
      <p:ext uri="{BB962C8B-B14F-4D97-AF65-F5344CB8AC3E}">
        <p14:creationId xmlns:p14="http://schemas.microsoft.com/office/powerpoint/2010/main" val="367656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8</a:t>
            </a:fld>
            <a:endParaRPr lang="en-US" dirty="0"/>
          </a:p>
        </p:txBody>
      </p:sp>
    </p:spTree>
    <p:extLst>
      <p:ext uri="{BB962C8B-B14F-4D97-AF65-F5344CB8AC3E}">
        <p14:creationId xmlns:p14="http://schemas.microsoft.com/office/powerpoint/2010/main" val="341103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9</a:t>
            </a:fld>
            <a:endParaRPr lang="en-US" dirty="0"/>
          </a:p>
        </p:txBody>
      </p:sp>
    </p:spTree>
    <p:extLst>
      <p:ext uri="{BB962C8B-B14F-4D97-AF65-F5344CB8AC3E}">
        <p14:creationId xmlns:p14="http://schemas.microsoft.com/office/powerpoint/2010/main" val="107618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10</a:t>
            </a:fld>
            <a:endParaRPr lang="en-US" dirty="0"/>
          </a:p>
        </p:txBody>
      </p:sp>
    </p:spTree>
    <p:extLst>
      <p:ext uri="{BB962C8B-B14F-4D97-AF65-F5344CB8AC3E}">
        <p14:creationId xmlns:p14="http://schemas.microsoft.com/office/powerpoint/2010/main" val="114543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C0A21-6821-4BD5-9F14-96CCB230E945}" type="slidenum">
              <a:rPr lang="en-US" smtClean="0"/>
              <a:pPr/>
              <a:t>11</a:t>
            </a:fld>
            <a:endParaRPr lang="en-US" dirty="0"/>
          </a:p>
        </p:txBody>
      </p:sp>
    </p:spTree>
    <p:extLst>
      <p:ext uri="{BB962C8B-B14F-4D97-AF65-F5344CB8AC3E}">
        <p14:creationId xmlns:p14="http://schemas.microsoft.com/office/powerpoint/2010/main" val="114543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3"/>
          <p:cNvSpPr>
            <a:spLocks noGrp="1"/>
          </p:cNvSpPr>
          <p:nvPr>
            <p:ph type="sldNum" sz="quarter" idx="10"/>
          </p:nvPr>
        </p:nvSpPr>
        <p:spPr/>
        <p:txBody>
          <a:bodyPr/>
          <a:lstStyle>
            <a:lvl1pPr>
              <a:defRPr/>
            </a:lvl1pPr>
          </a:lstStyle>
          <a:p>
            <a:fld id="{FE7B50F8-A92D-4A08-87FB-5E67712D08D2}" type="slidenum">
              <a:rPr lang="en-US"/>
              <a:pPr/>
              <a:t>‹#›</a:t>
            </a:fld>
            <a:endParaRPr lang="en-US" dirty="0"/>
          </a:p>
        </p:txBody>
      </p:sp>
    </p:spTree>
    <p:extLst>
      <p:ext uri="{BB962C8B-B14F-4D97-AF65-F5344CB8AC3E}">
        <p14:creationId xmlns:p14="http://schemas.microsoft.com/office/powerpoint/2010/main" val="7410123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CB8D3B1-FCCD-4B36-91CB-7EA4FCB9F724}" type="slidenum">
              <a:rPr lang="en-US"/>
              <a:pPr/>
              <a:t>‹#›</a:t>
            </a:fld>
            <a:endParaRPr lang="en-US" dirty="0"/>
          </a:p>
        </p:txBody>
      </p:sp>
    </p:spTree>
    <p:extLst>
      <p:ext uri="{BB962C8B-B14F-4D97-AF65-F5344CB8AC3E}">
        <p14:creationId xmlns:p14="http://schemas.microsoft.com/office/powerpoint/2010/main" val="405258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BE2166-FDE8-44E7-A721-CFE7ADFAA151}" type="slidenum">
              <a:rPr lang="en-US"/>
              <a:pPr/>
              <a:t>‹#›</a:t>
            </a:fld>
            <a:endParaRPr lang="en-US" dirty="0"/>
          </a:p>
        </p:txBody>
      </p:sp>
    </p:spTree>
    <p:extLst>
      <p:ext uri="{BB962C8B-B14F-4D97-AF65-F5344CB8AC3E}">
        <p14:creationId xmlns:p14="http://schemas.microsoft.com/office/powerpoint/2010/main" val="116879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5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900"/>
            </a:lvl1pPr>
            <a:lvl2pPr>
              <a:defRPr sz="2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DADCDB87-F643-4751-8C6A-DB5114F8C3ED}" type="slidenum">
              <a:rPr lang="en-US"/>
              <a:pPr/>
              <a:t>‹#›</a:t>
            </a:fld>
            <a:endParaRPr lang="en-US" dirty="0"/>
          </a:p>
        </p:txBody>
      </p:sp>
    </p:spTree>
    <p:extLst>
      <p:ext uri="{BB962C8B-B14F-4D97-AF65-F5344CB8AC3E}">
        <p14:creationId xmlns:p14="http://schemas.microsoft.com/office/powerpoint/2010/main" val="41370419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0EC710F-2515-47EC-A274-31A62BA4142A}" type="slidenum">
              <a:rPr lang="en-US"/>
              <a:pPr/>
              <a:t>‹#›</a:t>
            </a:fld>
            <a:endParaRPr lang="en-US" dirty="0"/>
          </a:p>
        </p:txBody>
      </p:sp>
    </p:spTree>
    <p:extLst>
      <p:ext uri="{BB962C8B-B14F-4D97-AF65-F5344CB8AC3E}">
        <p14:creationId xmlns:p14="http://schemas.microsoft.com/office/powerpoint/2010/main" val="286061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195F373-368C-4AFF-9876-40E3413D876B}" type="slidenum">
              <a:rPr lang="en-US"/>
              <a:pPr/>
              <a:t>‹#›</a:t>
            </a:fld>
            <a:endParaRPr lang="en-US" dirty="0"/>
          </a:p>
        </p:txBody>
      </p:sp>
    </p:spTree>
    <p:extLst>
      <p:ext uri="{BB962C8B-B14F-4D97-AF65-F5344CB8AC3E}">
        <p14:creationId xmlns:p14="http://schemas.microsoft.com/office/powerpoint/2010/main" val="1885416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F1F88A1-EBE6-41D0-9086-40AEE493CCD5}" type="slidenum">
              <a:rPr lang="en-US"/>
              <a:pPr/>
              <a:t>‹#›</a:t>
            </a:fld>
            <a:endParaRPr lang="en-US" dirty="0"/>
          </a:p>
        </p:txBody>
      </p:sp>
    </p:spTree>
    <p:extLst>
      <p:ext uri="{BB962C8B-B14F-4D97-AF65-F5344CB8AC3E}">
        <p14:creationId xmlns:p14="http://schemas.microsoft.com/office/powerpoint/2010/main" val="10028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25D1D7EB-CAF5-46C8-A2DE-100810702505}" type="slidenum">
              <a:rPr lang="en-US"/>
              <a:pPr/>
              <a:t>‹#›</a:t>
            </a:fld>
            <a:endParaRPr lang="en-US" dirty="0"/>
          </a:p>
        </p:txBody>
      </p:sp>
    </p:spTree>
    <p:extLst>
      <p:ext uri="{BB962C8B-B14F-4D97-AF65-F5344CB8AC3E}">
        <p14:creationId xmlns:p14="http://schemas.microsoft.com/office/powerpoint/2010/main" val="275465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3B5DBA1-E278-4532-89B0-C8FCCB55EC22}" type="slidenum">
              <a:rPr lang="en-US"/>
              <a:pPr/>
              <a:t>‹#›</a:t>
            </a:fld>
            <a:endParaRPr lang="en-US" dirty="0"/>
          </a:p>
        </p:txBody>
      </p:sp>
    </p:spTree>
    <p:extLst>
      <p:ext uri="{BB962C8B-B14F-4D97-AF65-F5344CB8AC3E}">
        <p14:creationId xmlns:p14="http://schemas.microsoft.com/office/powerpoint/2010/main" val="331465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76E5611-EB0D-4CAA-A5EB-070C34AFFA9C}" type="slidenum">
              <a:rPr lang="en-US"/>
              <a:pPr/>
              <a:t>‹#›</a:t>
            </a:fld>
            <a:endParaRPr lang="en-US" dirty="0"/>
          </a:p>
        </p:txBody>
      </p:sp>
    </p:spTree>
    <p:extLst>
      <p:ext uri="{BB962C8B-B14F-4D97-AF65-F5344CB8AC3E}">
        <p14:creationId xmlns:p14="http://schemas.microsoft.com/office/powerpoint/2010/main" val="99843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325E9C3-67C6-4C13-A83A-429AB25B89F3}" type="slidenum">
              <a:rPr lang="en-US"/>
              <a:pPr/>
              <a:t>‹#›</a:t>
            </a:fld>
            <a:endParaRPr lang="en-US" dirty="0"/>
          </a:p>
        </p:txBody>
      </p:sp>
    </p:spTree>
    <p:extLst>
      <p:ext uri="{BB962C8B-B14F-4D97-AF65-F5344CB8AC3E}">
        <p14:creationId xmlns:p14="http://schemas.microsoft.com/office/powerpoint/2010/main" val="113538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7467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2954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CCDFB0E-55CE-466F-BB2F-0DA37B77D2A6}"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fontAlgn="base">
        <a:spcBef>
          <a:spcPct val="0"/>
        </a:spcBef>
        <a:spcAft>
          <a:spcPct val="0"/>
        </a:spcAft>
        <a:defRPr sz="3500">
          <a:solidFill>
            <a:schemeClr val="tx2"/>
          </a:solidFill>
          <a:latin typeface="+mj-lt"/>
          <a:ea typeface="+mj-ea"/>
          <a:cs typeface="+mj-cs"/>
        </a:defRPr>
      </a:lvl1pPr>
      <a:lvl2pPr algn="l" rtl="0" fontAlgn="base">
        <a:spcBef>
          <a:spcPct val="0"/>
        </a:spcBef>
        <a:spcAft>
          <a:spcPct val="0"/>
        </a:spcAft>
        <a:defRPr sz="3700">
          <a:solidFill>
            <a:schemeClr val="tx2"/>
          </a:solidFill>
          <a:latin typeface="Arial" charset="0"/>
        </a:defRPr>
      </a:lvl2pPr>
      <a:lvl3pPr algn="l" rtl="0" fontAlgn="base">
        <a:spcBef>
          <a:spcPct val="0"/>
        </a:spcBef>
        <a:spcAft>
          <a:spcPct val="0"/>
        </a:spcAft>
        <a:defRPr sz="3700">
          <a:solidFill>
            <a:schemeClr val="tx2"/>
          </a:solidFill>
          <a:latin typeface="Arial" charset="0"/>
        </a:defRPr>
      </a:lvl3pPr>
      <a:lvl4pPr algn="l" rtl="0" fontAlgn="base">
        <a:spcBef>
          <a:spcPct val="0"/>
        </a:spcBef>
        <a:spcAft>
          <a:spcPct val="0"/>
        </a:spcAft>
        <a:defRPr sz="3700">
          <a:solidFill>
            <a:schemeClr val="tx2"/>
          </a:solidFill>
          <a:latin typeface="Arial" charset="0"/>
        </a:defRPr>
      </a:lvl4pPr>
      <a:lvl5pPr algn="l" rtl="0" fontAlgn="base">
        <a:spcBef>
          <a:spcPct val="0"/>
        </a:spcBef>
        <a:spcAft>
          <a:spcPct val="0"/>
        </a:spcAft>
        <a:defRPr sz="3700">
          <a:solidFill>
            <a:schemeClr val="tx2"/>
          </a:solidFill>
          <a:latin typeface="Arial" charset="0"/>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fontAlgn="base">
        <a:spcBef>
          <a:spcPct val="20000"/>
        </a:spcBef>
        <a:spcAft>
          <a:spcPct val="0"/>
        </a:spcAft>
        <a:buChar char="•"/>
        <a:defRPr sz="2900">
          <a:solidFill>
            <a:schemeClr val="tx1"/>
          </a:solidFill>
          <a:latin typeface="+mn-lt"/>
          <a:ea typeface="+mn-ea"/>
          <a:cs typeface="+mn-cs"/>
        </a:defRPr>
      </a:lvl1pPr>
      <a:lvl2pPr marL="742950" indent="-285750" algn="l" rtl="0" fontAlgn="base">
        <a:spcBef>
          <a:spcPct val="20000"/>
        </a:spcBef>
        <a:spcAft>
          <a:spcPct val="0"/>
        </a:spcAft>
        <a:buChar char="–"/>
        <a:defRPr sz="26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State of the College</a:t>
            </a:r>
            <a:endParaRPr lang="en-US" dirty="0"/>
          </a:p>
        </p:txBody>
      </p:sp>
      <p:sp>
        <p:nvSpPr>
          <p:cNvPr id="3" name="Subtitle 2"/>
          <p:cNvSpPr>
            <a:spLocks noGrp="1"/>
          </p:cNvSpPr>
          <p:nvPr>
            <p:ph type="subTitle" idx="1"/>
          </p:nvPr>
        </p:nvSpPr>
        <p:spPr/>
        <p:txBody>
          <a:bodyPr/>
          <a:lstStyle/>
          <a:p>
            <a:r>
              <a:rPr lang="en-US" dirty="0" smtClean="0"/>
              <a:t>October 4, 2012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Administrative &amp; Professional Staff</a:t>
            </a:r>
            <a:endParaRPr lang="en-US" dirty="0"/>
          </a:p>
        </p:txBody>
      </p:sp>
      <p:sp>
        <p:nvSpPr>
          <p:cNvPr id="3" name="Content Placeholder 2"/>
          <p:cNvSpPr>
            <a:spLocks noGrp="1"/>
          </p:cNvSpPr>
          <p:nvPr>
            <p:ph idx="1"/>
          </p:nvPr>
        </p:nvSpPr>
        <p:spPr>
          <a:xfrm>
            <a:off x="457200" y="1371600"/>
            <a:ext cx="8229600" cy="4724400"/>
          </a:xfrm>
        </p:spPr>
        <p:txBody>
          <a:bodyPr>
            <a:normAutofit fontScale="92500" lnSpcReduction="20000"/>
          </a:bodyPr>
          <a:lstStyle/>
          <a:p>
            <a:endParaRPr lang="en-US" sz="3100" dirty="0" smtClean="0"/>
          </a:p>
          <a:p>
            <a:r>
              <a:rPr lang="en-US" sz="2600" dirty="0" smtClean="0"/>
              <a:t>Melissa Klos, Conference &amp; Events Planner, CLPHP</a:t>
            </a:r>
          </a:p>
          <a:p>
            <a:pPr marL="0" indent="0">
              <a:buNone/>
            </a:pPr>
            <a:endParaRPr lang="en-US" sz="2200" dirty="0"/>
          </a:p>
          <a:p>
            <a:r>
              <a:rPr lang="en-US" sz="2600" dirty="0"/>
              <a:t>Sara Loch, Social &amp; Behavioral Researcher, CFH</a:t>
            </a:r>
          </a:p>
          <a:p>
            <a:pPr marL="0" indent="0">
              <a:buNone/>
            </a:pPr>
            <a:endParaRPr lang="en-US" sz="2200" dirty="0" smtClean="0"/>
          </a:p>
          <a:p>
            <a:r>
              <a:rPr lang="en-US" sz="2600" dirty="0" smtClean="0"/>
              <a:t>Annette </a:t>
            </a:r>
            <a:r>
              <a:rPr lang="en-US" sz="2600" dirty="0"/>
              <a:t>Mason Strzelecki, Academic Advisor, Undergrad </a:t>
            </a:r>
            <a:r>
              <a:rPr lang="en-US" sz="2600" dirty="0" smtClean="0"/>
              <a:t>Program</a:t>
            </a:r>
          </a:p>
          <a:p>
            <a:pPr marL="0" indent="0">
              <a:buNone/>
            </a:pPr>
            <a:endParaRPr lang="en-US" sz="2200" dirty="0" smtClean="0"/>
          </a:p>
          <a:p>
            <a:r>
              <a:rPr lang="en-US" sz="2600" dirty="0" err="1" smtClean="0"/>
              <a:t>Anchalee</a:t>
            </a:r>
            <a:r>
              <a:rPr lang="en-US" sz="2600" dirty="0" smtClean="0"/>
              <a:t> </a:t>
            </a:r>
            <a:r>
              <a:rPr lang="en-US" sz="2600" dirty="0" err="1" smtClean="0"/>
              <a:t>Ngampornchai</a:t>
            </a:r>
            <a:r>
              <a:rPr lang="en-US" sz="2600" dirty="0"/>
              <a:t>, </a:t>
            </a:r>
            <a:r>
              <a:rPr lang="en-US" sz="2600" dirty="0" smtClean="0"/>
              <a:t>Instructional/Multimedia </a:t>
            </a:r>
            <a:r>
              <a:rPr lang="en-US" sz="2600" dirty="0"/>
              <a:t>Developer, ETA</a:t>
            </a:r>
          </a:p>
          <a:p>
            <a:pPr marL="0" indent="0">
              <a:buNone/>
            </a:pPr>
            <a:endParaRPr lang="en-US" sz="2200" dirty="0"/>
          </a:p>
          <a:p>
            <a:r>
              <a:rPr lang="en-US" sz="2600" dirty="0" smtClean="0"/>
              <a:t>Anne O’Roake, Instructional/Multimedia Developer, CLHPH</a:t>
            </a:r>
          </a:p>
          <a:p>
            <a:endParaRPr lang="en-US" sz="3100" dirty="0" smtClean="0"/>
          </a:p>
          <a:p>
            <a:endParaRPr lang="en-US" sz="3100" dirty="0" smtClean="0"/>
          </a:p>
          <a:p>
            <a:endParaRPr lang="en-US" sz="3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Administrative &amp; Professional Staff</a:t>
            </a:r>
            <a:endParaRPr lang="en-US" dirty="0"/>
          </a:p>
        </p:txBody>
      </p:sp>
      <p:sp>
        <p:nvSpPr>
          <p:cNvPr id="3" name="Content Placeholder 2"/>
          <p:cNvSpPr>
            <a:spLocks noGrp="1"/>
          </p:cNvSpPr>
          <p:nvPr>
            <p:ph idx="1"/>
          </p:nvPr>
        </p:nvSpPr>
        <p:spPr>
          <a:xfrm>
            <a:off x="457200" y="1600200"/>
            <a:ext cx="8229600" cy="4777451"/>
          </a:xfrm>
        </p:spPr>
        <p:txBody>
          <a:bodyPr>
            <a:normAutofit/>
          </a:bodyPr>
          <a:lstStyle/>
          <a:p>
            <a:r>
              <a:rPr lang="en-US" sz="2400" dirty="0" smtClean="0"/>
              <a:t>Mark </a:t>
            </a:r>
            <a:r>
              <a:rPr lang="en-US" sz="2400" dirty="0"/>
              <a:t>Regonini, Learning &amp; Development Facilitator, CLPHP</a:t>
            </a:r>
          </a:p>
          <a:p>
            <a:pPr marL="0" indent="0">
              <a:buNone/>
            </a:pPr>
            <a:endParaRPr lang="en-US" sz="2400" dirty="0" smtClean="0"/>
          </a:p>
          <a:p>
            <a:r>
              <a:rPr lang="en-US" sz="2400" dirty="0" smtClean="0"/>
              <a:t>Ashley </a:t>
            </a:r>
            <a:r>
              <a:rPr lang="en-US" sz="2400" dirty="0"/>
              <a:t>Singleton, Program Planner Analyst, </a:t>
            </a:r>
            <a:r>
              <a:rPr lang="en-US" sz="2400" dirty="0" smtClean="0"/>
              <a:t>CFH</a:t>
            </a:r>
          </a:p>
          <a:p>
            <a:pPr marL="0" indent="0">
              <a:buNone/>
            </a:pPr>
            <a:endParaRPr lang="en-US" sz="2400" dirty="0" smtClean="0"/>
          </a:p>
          <a:p>
            <a:r>
              <a:rPr lang="en-US" sz="2400" dirty="0"/>
              <a:t>Barbara Szelag, Social &amp; Behavioral Researcher, FHIC</a:t>
            </a:r>
          </a:p>
          <a:p>
            <a:pPr marL="0" indent="0">
              <a:buNone/>
            </a:pPr>
            <a:endParaRPr lang="en-US" sz="2400" dirty="0" smtClean="0"/>
          </a:p>
          <a:p>
            <a:r>
              <a:rPr lang="en-US" sz="2400" dirty="0"/>
              <a:t>Joel Velasco, Program Planner Analyst, LRCC</a:t>
            </a:r>
          </a:p>
          <a:p>
            <a:pPr marL="0" indent="0">
              <a:buNone/>
            </a:pPr>
            <a:endParaRPr lang="en-US" sz="2400" dirty="0" smtClean="0"/>
          </a:p>
          <a:p>
            <a:r>
              <a:rPr lang="en-US" sz="2400" dirty="0" smtClean="0"/>
              <a:t>Ana Vizcaino, Instructional/Multimedia Developer, ETA</a:t>
            </a:r>
          </a:p>
          <a:p>
            <a:pPr marL="0" indent="0">
              <a:buNone/>
            </a:pPr>
            <a:endParaRPr lang="en-US" sz="3100" dirty="0" smtClean="0"/>
          </a:p>
          <a:p>
            <a:endParaRPr lang="en-US" sz="2800" dirty="0"/>
          </a:p>
          <a:p>
            <a:endParaRPr lang="en-US" sz="3100" dirty="0"/>
          </a:p>
        </p:txBody>
      </p:sp>
    </p:spTree>
    <p:extLst>
      <p:ext uri="{BB962C8B-B14F-4D97-AF65-F5344CB8AC3E}">
        <p14:creationId xmlns:p14="http://schemas.microsoft.com/office/powerpoint/2010/main" val="3308612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Staff</a:t>
            </a:r>
            <a:endParaRPr lang="en-US" dirty="0"/>
          </a:p>
        </p:txBody>
      </p:sp>
      <p:sp>
        <p:nvSpPr>
          <p:cNvPr id="3" name="Content Placeholder 2"/>
          <p:cNvSpPr>
            <a:spLocks noGrp="1"/>
          </p:cNvSpPr>
          <p:nvPr>
            <p:ph idx="1"/>
          </p:nvPr>
        </p:nvSpPr>
        <p:spPr/>
        <p:txBody>
          <a:bodyPr>
            <a:normAutofit fontScale="85000" lnSpcReduction="20000"/>
          </a:bodyPr>
          <a:lstStyle/>
          <a:p>
            <a:endParaRPr lang="en-US" sz="2900" dirty="0" smtClean="0"/>
          </a:p>
          <a:p>
            <a:r>
              <a:rPr lang="en-US" sz="2800" dirty="0" smtClean="0"/>
              <a:t>Cedric </a:t>
            </a:r>
            <a:r>
              <a:rPr lang="en-US" sz="2800" dirty="0"/>
              <a:t>Cato, Administrative Clerk, COPH </a:t>
            </a:r>
            <a:r>
              <a:rPr lang="en-US" sz="2800" dirty="0" smtClean="0"/>
              <a:t>Facilities</a:t>
            </a:r>
          </a:p>
          <a:p>
            <a:pPr marL="0" indent="0">
              <a:buNone/>
            </a:pPr>
            <a:endParaRPr lang="en-US" sz="2800" dirty="0"/>
          </a:p>
          <a:p>
            <a:r>
              <a:rPr lang="en-US" sz="2800" dirty="0"/>
              <a:t>Chris Gillotte, Fiscal &amp; Business Specialist, Dean’s Office</a:t>
            </a:r>
          </a:p>
          <a:p>
            <a:endParaRPr lang="en-US" sz="2800" dirty="0" smtClean="0"/>
          </a:p>
          <a:p>
            <a:r>
              <a:rPr lang="en-US" sz="2800" dirty="0" smtClean="0"/>
              <a:t>Sonia </a:t>
            </a:r>
            <a:r>
              <a:rPr lang="en-US" sz="2800" dirty="0"/>
              <a:t>Graham, Administrative Specialist, Faculty &amp; Staff Affairs</a:t>
            </a:r>
          </a:p>
          <a:p>
            <a:pPr marL="0" indent="0">
              <a:buNone/>
            </a:pPr>
            <a:endParaRPr lang="en-US" sz="2800" dirty="0" smtClean="0"/>
          </a:p>
          <a:p>
            <a:r>
              <a:rPr lang="en-US" sz="2800" dirty="0" smtClean="0"/>
              <a:t>Lisa Mobley, Fiscal &amp; Business Assistant, Dean’s Office</a:t>
            </a:r>
          </a:p>
          <a:p>
            <a:pPr marL="0" indent="0">
              <a:buNone/>
            </a:pPr>
            <a:endParaRPr lang="en-US" sz="2800" dirty="0"/>
          </a:p>
          <a:p>
            <a:r>
              <a:rPr lang="en-US" sz="2800" dirty="0" smtClean="0"/>
              <a:t>Erica Parris, Staff Assistant, Academic Affairs</a:t>
            </a:r>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Staff</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2400" dirty="0" smtClean="0"/>
              <a:t>Wanda Martinez, Administrative Specialist, Academic Affairs &amp; Student Services</a:t>
            </a:r>
          </a:p>
          <a:p>
            <a:endParaRPr lang="en-US" sz="2400" dirty="0" smtClean="0"/>
          </a:p>
          <a:p>
            <a:r>
              <a:rPr lang="en-US" sz="2400" dirty="0" smtClean="0"/>
              <a:t>Mildred Rivera, Receptionist, CFH</a:t>
            </a:r>
          </a:p>
          <a:p>
            <a:endParaRPr lang="en-US" sz="2400" dirty="0" smtClean="0"/>
          </a:p>
          <a:p>
            <a:r>
              <a:rPr lang="en-US" sz="2400" dirty="0" smtClean="0"/>
              <a:t>Donna Rodandello</a:t>
            </a:r>
            <a:r>
              <a:rPr lang="en-US" sz="2400" dirty="0"/>
              <a:t>, Staff Assistant, </a:t>
            </a:r>
            <a:r>
              <a:rPr lang="en-US" sz="2400" dirty="0" smtClean="0"/>
              <a:t>EPB</a:t>
            </a:r>
          </a:p>
          <a:p>
            <a:endParaRPr lang="en-US" sz="2400" dirty="0" smtClean="0"/>
          </a:p>
          <a:p>
            <a:r>
              <a:rPr lang="en-US" sz="2400" dirty="0" smtClean="0"/>
              <a:t>Heather </a:t>
            </a:r>
            <a:r>
              <a:rPr lang="en-US" sz="2400" dirty="0"/>
              <a:t>Thomas, Fiscal &amp; Business Specialist, Dean’s Office</a:t>
            </a:r>
          </a:p>
          <a:p>
            <a:endParaRPr lang="en-US" dirty="0"/>
          </a:p>
          <a:p>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Faculty Retirements</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College leadership celebrated over 60 years of dedicated USF service upon the retirement of two key leaders</a:t>
            </a:r>
          </a:p>
          <a:p>
            <a:pPr lvl="1"/>
            <a:r>
              <a:rPr lang="en-US" dirty="0" smtClean="0"/>
              <a:t>Dr. Ann Debaldo, Professor of GLH, Associate Dean for International Programs and AVP USF Health</a:t>
            </a:r>
          </a:p>
          <a:p>
            <a:pPr lvl="1"/>
            <a:r>
              <a:rPr lang="en-US" dirty="0" smtClean="0"/>
              <a:t>Paula Knaus, Associate Dean for Faculty  &amp; Staff Affairs</a:t>
            </a:r>
            <a:endParaRPr lang="en-US" dirty="0"/>
          </a:p>
        </p:txBody>
      </p:sp>
    </p:spTree>
    <p:extLst>
      <p:ext uri="{BB962C8B-B14F-4D97-AF65-F5344CB8AC3E}">
        <p14:creationId xmlns:p14="http://schemas.microsoft.com/office/powerpoint/2010/main" val="2647336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More Faculty/Leader Retirements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2400" dirty="0" smtClean="0"/>
              <a:t>Dr</a:t>
            </a:r>
            <a:r>
              <a:rPr lang="en-US" sz="2400" dirty="0"/>
              <a:t>. Larry Branch, Professor, HPM</a:t>
            </a:r>
          </a:p>
          <a:p>
            <a:pPr marL="0" indent="0">
              <a:buNone/>
            </a:pPr>
            <a:endParaRPr lang="en-US" sz="2400" dirty="0" smtClean="0"/>
          </a:p>
          <a:p>
            <a:r>
              <a:rPr lang="en-US" sz="2400" dirty="0" smtClean="0"/>
              <a:t>Dr. Stanley Graven, Professor, CFH</a:t>
            </a:r>
          </a:p>
          <a:p>
            <a:pPr marL="0" indent="0">
              <a:buNone/>
            </a:pPr>
            <a:endParaRPr lang="en-US" sz="2400" dirty="0" smtClean="0"/>
          </a:p>
          <a:p>
            <a:r>
              <a:rPr lang="en-US" sz="2400" dirty="0"/>
              <a:t>Dee Jeffers, Faculty Administrator, CFH</a:t>
            </a:r>
          </a:p>
          <a:p>
            <a:pPr marL="0" indent="0">
              <a:buNone/>
            </a:pPr>
            <a:endParaRPr lang="en-US" sz="2400" dirty="0" smtClean="0"/>
          </a:p>
          <a:p>
            <a:r>
              <a:rPr lang="en-US" sz="2400" dirty="0" smtClean="0"/>
              <a:t>Dr. Robert McDermott, Professor, CFH</a:t>
            </a:r>
          </a:p>
          <a:p>
            <a:endParaRPr lang="en-US" dirty="0" smtClean="0"/>
          </a:p>
          <a:p>
            <a:endParaRPr lang="en-US" dirty="0" smtClean="0"/>
          </a:p>
        </p:txBody>
      </p:sp>
    </p:spTree>
    <p:extLst>
      <p:ext uri="{BB962C8B-B14F-4D97-AF65-F5344CB8AC3E}">
        <p14:creationId xmlns:p14="http://schemas.microsoft.com/office/powerpoint/2010/main" val="102361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People</a:t>
            </a:r>
            <a:endParaRPr lang="en-US" dirty="0"/>
          </a:p>
        </p:txBody>
      </p:sp>
      <p:sp>
        <p:nvSpPr>
          <p:cNvPr id="3" name="Content Placeholder 2"/>
          <p:cNvSpPr>
            <a:spLocks noGrp="1"/>
          </p:cNvSpPr>
          <p:nvPr>
            <p:ph idx="1"/>
          </p:nvPr>
        </p:nvSpPr>
        <p:spPr/>
        <p:txBody>
          <a:bodyPr/>
          <a:lstStyle/>
          <a:p>
            <a:r>
              <a:rPr lang="en-US" dirty="0" smtClean="0"/>
              <a:t>On June 4, 2012 we lost Stephanie Gaskins to a long fight with breast cancer. Stephanie was a USF employee for 19 years, five of which were with the College of Public Health as Academic Services Administrator for the Department of Health Policy and Management. We will remember, with gratefulness, her service and friendship.</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900"/>
            <a:ext cx="7467600" cy="685800"/>
          </a:xfrm>
        </p:spPr>
        <p:txBody>
          <a:bodyPr>
            <a:noAutofit/>
          </a:bodyPr>
          <a:lstStyle/>
          <a:p>
            <a:pPr algn="ctr"/>
            <a:r>
              <a:rPr lang="en-US" dirty="0" smtClean="0"/>
              <a:t>Our People</a:t>
            </a:r>
            <a:br>
              <a:rPr lang="en-US" dirty="0" smtClean="0"/>
            </a:br>
            <a:r>
              <a:rPr lang="en-US" dirty="0" smtClean="0"/>
              <a:t>Tenure &amp; Promotion</a:t>
            </a:r>
            <a:endParaRPr lang="en-US" dirty="0"/>
          </a:p>
        </p:txBody>
      </p:sp>
      <p:sp>
        <p:nvSpPr>
          <p:cNvPr id="3" name="Content Placeholder 2"/>
          <p:cNvSpPr>
            <a:spLocks noGrp="1"/>
          </p:cNvSpPr>
          <p:nvPr>
            <p:ph idx="1"/>
          </p:nvPr>
        </p:nvSpPr>
        <p:spPr>
          <a:xfrm>
            <a:off x="457200" y="2060812"/>
            <a:ext cx="8229600" cy="3760551"/>
          </a:xfrm>
        </p:spPr>
        <p:txBody>
          <a:bodyPr>
            <a:normAutofit fontScale="92500" lnSpcReduction="10000"/>
          </a:bodyPr>
          <a:lstStyle/>
          <a:p>
            <a:r>
              <a:rPr lang="en-US" dirty="0"/>
              <a:t>Dr. Eric Buhi, CFH</a:t>
            </a:r>
          </a:p>
          <a:p>
            <a:pPr lvl="1"/>
            <a:r>
              <a:rPr lang="en-US" dirty="0"/>
              <a:t>tenured and promoted to Associate </a:t>
            </a:r>
            <a:r>
              <a:rPr lang="en-US" dirty="0" smtClean="0"/>
              <a:t>Professor</a:t>
            </a:r>
            <a:endParaRPr lang="en-US" dirty="0"/>
          </a:p>
          <a:p>
            <a:endParaRPr lang="en-US" dirty="0" smtClean="0"/>
          </a:p>
          <a:p>
            <a:r>
              <a:rPr lang="en-US" dirty="0" smtClean="0"/>
              <a:t>Dr</a:t>
            </a:r>
            <a:r>
              <a:rPr lang="en-US" dirty="0"/>
              <a:t>. Ricardo Izurieta, GLH</a:t>
            </a:r>
          </a:p>
          <a:p>
            <a:pPr lvl="1"/>
            <a:r>
              <a:rPr lang="en-US" dirty="0"/>
              <a:t>promoted to Associate Professor</a:t>
            </a:r>
          </a:p>
          <a:p>
            <a:endParaRPr lang="en-US" dirty="0" smtClean="0"/>
          </a:p>
          <a:p>
            <a:r>
              <a:rPr lang="en-US" dirty="0" smtClean="0"/>
              <a:t>Dr</a:t>
            </a:r>
            <a:r>
              <a:rPr lang="en-US" dirty="0"/>
              <a:t>. Stephanie Marhefka, CFH </a:t>
            </a:r>
          </a:p>
          <a:p>
            <a:pPr lvl="1"/>
            <a:r>
              <a:rPr lang="en-US" dirty="0" smtClean="0"/>
              <a:t>tenured and promoted to Associate Professor</a:t>
            </a:r>
          </a:p>
          <a:p>
            <a:pPr marL="457200" lvl="1" indent="0">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900"/>
            <a:ext cx="7467600" cy="685800"/>
          </a:xfrm>
        </p:spPr>
        <p:txBody>
          <a:bodyPr>
            <a:noAutofit/>
          </a:bodyPr>
          <a:lstStyle/>
          <a:p>
            <a:pPr algn="ctr"/>
            <a:r>
              <a:rPr lang="en-US" dirty="0" smtClean="0"/>
              <a:t>Our People</a:t>
            </a:r>
            <a:br>
              <a:rPr lang="en-US" dirty="0" smtClean="0"/>
            </a:br>
            <a:r>
              <a:rPr lang="en-US" dirty="0" smtClean="0"/>
              <a:t>Tenure &amp; Promotion</a:t>
            </a:r>
            <a:endParaRPr lang="en-US" dirty="0"/>
          </a:p>
        </p:txBody>
      </p:sp>
      <p:sp>
        <p:nvSpPr>
          <p:cNvPr id="3" name="Content Placeholder 2"/>
          <p:cNvSpPr>
            <a:spLocks noGrp="1"/>
          </p:cNvSpPr>
          <p:nvPr>
            <p:ph idx="1"/>
          </p:nvPr>
        </p:nvSpPr>
        <p:spPr>
          <a:xfrm>
            <a:off x="457200" y="2060812"/>
            <a:ext cx="8229600" cy="3760551"/>
          </a:xfrm>
        </p:spPr>
        <p:txBody>
          <a:bodyPr>
            <a:normAutofit fontScale="92500" lnSpcReduction="10000"/>
          </a:bodyPr>
          <a:lstStyle/>
          <a:p>
            <a:r>
              <a:rPr lang="en-US" dirty="0"/>
              <a:t>Dr. Aurora Sanchez-Anguiano, EPB</a:t>
            </a:r>
          </a:p>
          <a:p>
            <a:pPr lvl="1"/>
            <a:r>
              <a:rPr lang="en-US" dirty="0"/>
              <a:t>promoted to Associate Professor</a:t>
            </a:r>
          </a:p>
          <a:p>
            <a:endParaRPr lang="en-US" dirty="0" smtClean="0"/>
          </a:p>
          <a:p>
            <a:r>
              <a:rPr lang="en-US" dirty="0" smtClean="0"/>
              <a:t>Dr</a:t>
            </a:r>
            <a:r>
              <a:rPr lang="en-US" dirty="0"/>
              <a:t>. Wei Wang, EPB</a:t>
            </a:r>
          </a:p>
          <a:p>
            <a:pPr lvl="1"/>
            <a:r>
              <a:rPr lang="en-US" dirty="0"/>
              <a:t>tenured and promoted to Associate Professor</a:t>
            </a:r>
          </a:p>
          <a:p>
            <a:endParaRPr lang="en-US" dirty="0" smtClean="0"/>
          </a:p>
          <a:p>
            <a:r>
              <a:rPr lang="en-US" dirty="0" smtClean="0"/>
              <a:t>Dr</a:t>
            </a:r>
            <a:r>
              <a:rPr lang="en-US" dirty="0"/>
              <a:t>. Yogui Wu, EPB</a:t>
            </a:r>
          </a:p>
          <a:p>
            <a:pPr lvl="1"/>
            <a:r>
              <a:rPr lang="en-US" dirty="0"/>
              <a:t>tenured and promoted to Associate Professor</a:t>
            </a:r>
          </a:p>
          <a:p>
            <a:endParaRPr lang="en-US" dirty="0" smtClean="0"/>
          </a:p>
        </p:txBody>
      </p:sp>
    </p:spTree>
    <p:extLst>
      <p:ext uri="{BB962C8B-B14F-4D97-AF65-F5344CB8AC3E}">
        <p14:creationId xmlns:p14="http://schemas.microsoft.com/office/powerpoint/2010/main" val="10937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8421"/>
            <a:ext cx="7467600" cy="685800"/>
          </a:xfrm>
        </p:spPr>
        <p:txBody>
          <a:bodyPr>
            <a:noAutofit/>
          </a:bodyPr>
          <a:lstStyle/>
          <a:p>
            <a:pPr algn="ctr"/>
            <a:r>
              <a:rPr lang="en-US" dirty="0" smtClean="0"/>
              <a:t>Our People</a:t>
            </a:r>
            <a:br>
              <a:rPr lang="en-US" dirty="0" smtClean="0"/>
            </a:br>
            <a:r>
              <a:rPr lang="en-US" dirty="0" smtClean="0"/>
              <a:t>College Fellowships &amp; Awards</a:t>
            </a:r>
            <a:endParaRPr lang="en-US" dirty="0"/>
          </a:p>
        </p:txBody>
      </p:sp>
      <p:sp>
        <p:nvSpPr>
          <p:cNvPr id="3" name="Content Placeholder 2"/>
          <p:cNvSpPr>
            <a:spLocks noGrp="1"/>
          </p:cNvSpPr>
          <p:nvPr>
            <p:ph sz="half" idx="1"/>
          </p:nvPr>
        </p:nvSpPr>
        <p:spPr>
          <a:xfrm>
            <a:off x="457200" y="1732129"/>
            <a:ext cx="4038600" cy="4525963"/>
          </a:xfrm>
        </p:spPr>
        <p:txBody>
          <a:bodyPr>
            <a:normAutofit fontScale="85000" lnSpcReduction="20000"/>
          </a:bodyPr>
          <a:lstStyle/>
          <a:p>
            <a:r>
              <a:rPr lang="en-US" b="1" dirty="0" smtClean="0"/>
              <a:t>Public Health Outstanding Doctoral Fellows</a:t>
            </a:r>
          </a:p>
          <a:p>
            <a:pPr lvl="1"/>
            <a:r>
              <a:rPr lang="en-US" dirty="0" smtClean="0"/>
              <a:t>Elizabeth Lockhart (CFH)</a:t>
            </a:r>
          </a:p>
          <a:p>
            <a:pPr lvl="1"/>
            <a:r>
              <a:rPr lang="en-US" dirty="0" smtClean="0"/>
              <a:t>Lindsay Womack (EPB)</a:t>
            </a:r>
          </a:p>
          <a:p>
            <a:pPr lvl="1"/>
            <a:r>
              <a:rPr lang="en-US" dirty="0" smtClean="0"/>
              <a:t>Jessica Rolle (HPM)</a:t>
            </a:r>
          </a:p>
          <a:p>
            <a:pPr lvl="1"/>
            <a:r>
              <a:rPr lang="en-US" dirty="0" smtClean="0"/>
              <a:t>Curtis DeVetter (GLO)</a:t>
            </a:r>
          </a:p>
          <a:p>
            <a:pPr lvl="1"/>
            <a:r>
              <a:rPr lang="en-US" dirty="0" smtClean="0"/>
              <a:t>Ushang Desai (EOH)</a:t>
            </a:r>
          </a:p>
          <a:p>
            <a:pPr lvl="1"/>
            <a:r>
              <a:rPr lang="en-US" dirty="0" smtClean="0"/>
              <a:t>Rod Friend (GLH)</a:t>
            </a:r>
          </a:p>
          <a:p>
            <a:pPr lvl="1"/>
            <a:r>
              <a:rPr lang="en-US" dirty="0" smtClean="0"/>
              <a:t>Anna Ialynychev (HPM)</a:t>
            </a:r>
          </a:p>
          <a:p>
            <a:pPr lvl="1"/>
            <a:r>
              <a:rPr lang="en-US" dirty="0" smtClean="0"/>
              <a:t>Sarah Maness (CFH)</a:t>
            </a:r>
          </a:p>
          <a:p>
            <a:pPr lvl="1"/>
            <a:endParaRPr lang="en-US" dirty="0" smtClean="0"/>
          </a:p>
          <a:p>
            <a:pPr marL="0" indent="0">
              <a:buNone/>
            </a:pPr>
            <a:endParaRPr lang="en-US" dirty="0"/>
          </a:p>
        </p:txBody>
      </p:sp>
      <p:sp>
        <p:nvSpPr>
          <p:cNvPr id="4" name="Content Placeholder 3"/>
          <p:cNvSpPr>
            <a:spLocks noGrp="1"/>
          </p:cNvSpPr>
          <p:nvPr>
            <p:ph sz="half" idx="2"/>
          </p:nvPr>
        </p:nvSpPr>
        <p:spPr>
          <a:xfrm>
            <a:off x="4648200" y="1636594"/>
            <a:ext cx="4038600" cy="4525963"/>
          </a:xfrm>
        </p:spPr>
        <p:txBody>
          <a:bodyPr>
            <a:normAutofit fontScale="85000" lnSpcReduction="20000"/>
          </a:bodyPr>
          <a:lstStyle/>
          <a:p>
            <a:r>
              <a:rPr lang="en-US" b="1" dirty="0" smtClean="0"/>
              <a:t>University Graduate Fellowships</a:t>
            </a:r>
          </a:p>
          <a:p>
            <a:pPr lvl="1"/>
            <a:r>
              <a:rPr lang="en-US" dirty="0" smtClean="0"/>
              <a:t>Omonigho Bubu (EPB)</a:t>
            </a:r>
          </a:p>
          <a:p>
            <a:pPr lvl="1"/>
            <a:r>
              <a:rPr lang="en-US" dirty="0" smtClean="0"/>
              <a:t>Amruta Mhashilkar (GLH)</a:t>
            </a:r>
          </a:p>
          <a:p>
            <a:pPr lvl="1"/>
            <a:r>
              <a:rPr lang="en-US" dirty="0" smtClean="0"/>
              <a:t>Jennifer Bleck(CFH)</a:t>
            </a:r>
          </a:p>
          <a:p>
            <a:pPr lvl="1"/>
            <a:r>
              <a:rPr lang="en-US" dirty="0" smtClean="0"/>
              <a:t>Kambria Haire (EOH)</a:t>
            </a:r>
          </a:p>
          <a:p>
            <a:pPr marL="457200" lvl="1" indent="0">
              <a:buNone/>
            </a:pPr>
            <a:endParaRPr lang="en-US" dirty="0" smtClean="0"/>
          </a:p>
          <a:p>
            <a:r>
              <a:rPr lang="en-US" b="1" dirty="0" smtClean="0"/>
              <a:t>COPH Scholars Awards</a:t>
            </a:r>
          </a:p>
          <a:p>
            <a:pPr lvl="1"/>
            <a:r>
              <a:rPr lang="en-US" dirty="0" smtClean="0"/>
              <a:t>Sarah Burns (EOH)</a:t>
            </a:r>
          </a:p>
          <a:p>
            <a:pPr lvl="1"/>
            <a:r>
              <a:rPr lang="en-US" dirty="0" smtClean="0"/>
              <a:t>Colton Faza (GLH)</a:t>
            </a:r>
          </a:p>
          <a:p>
            <a:pPr lvl="1"/>
            <a:r>
              <a:rPr lang="en-US" dirty="0" smtClean="0"/>
              <a:t>David Lammers (EPH)</a:t>
            </a:r>
          </a:p>
          <a:p>
            <a:pPr lvl="1"/>
            <a:r>
              <a:rPr lang="en-US" dirty="0" smtClean="0"/>
              <a:t>Monica Solomon (CFH)</a:t>
            </a:r>
          </a:p>
          <a:p>
            <a:pPr lvl="1"/>
            <a:r>
              <a:rPr lang="en-US" dirty="0" smtClean="0"/>
              <a:t>Sara Van Wyck (HPM)</a:t>
            </a:r>
          </a:p>
          <a:p>
            <a:pPr lvl="1"/>
            <a:r>
              <a:rPr lang="en-US" dirty="0" smtClean="0"/>
              <a:t>Jayme Coyle (EOH)</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State of the College Overview</a:t>
            </a:r>
            <a:endParaRPr lang="en-US" dirty="0"/>
          </a:p>
        </p:txBody>
      </p:sp>
      <p:sp>
        <p:nvSpPr>
          <p:cNvPr id="3" name="Content Placeholder 2"/>
          <p:cNvSpPr>
            <a:spLocks noGrp="1"/>
          </p:cNvSpPr>
          <p:nvPr>
            <p:ph idx="1"/>
          </p:nvPr>
        </p:nvSpPr>
        <p:spPr/>
        <p:txBody>
          <a:bodyPr>
            <a:normAutofit/>
          </a:bodyPr>
          <a:lstStyle/>
          <a:p>
            <a:r>
              <a:rPr lang="en-US" dirty="0" smtClean="0"/>
              <a:t>Our People</a:t>
            </a:r>
          </a:p>
          <a:p>
            <a:r>
              <a:rPr lang="en-US" dirty="0" smtClean="0"/>
              <a:t>Celebrating Our Achievements</a:t>
            </a:r>
          </a:p>
          <a:p>
            <a:r>
              <a:rPr lang="en-US" dirty="0"/>
              <a:t>2011-12, by the numbers</a:t>
            </a:r>
          </a:p>
          <a:p>
            <a:r>
              <a:rPr lang="en-US" dirty="0" smtClean="0"/>
              <a:t>COPH Around the World</a:t>
            </a:r>
          </a:p>
          <a:p>
            <a:r>
              <a:rPr lang="en-US" dirty="0" smtClean="0"/>
              <a:t>Opportunities &amp; Challenges</a:t>
            </a:r>
          </a:p>
          <a:p>
            <a:r>
              <a:rPr lang="en-US" dirty="0" smtClean="0"/>
              <a:t>Vision 2022</a:t>
            </a:r>
          </a:p>
          <a:p>
            <a:r>
              <a:rPr lang="en-US" dirty="0" smtClean="0"/>
              <a:t>Upcoming Events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People</a:t>
            </a:r>
            <a:br>
              <a:rPr lang="en-US" smtClean="0"/>
            </a:br>
            <a:r>
              <a:rPr lang="en-US" smtClean="0"/>
              <a:t>NIOSH Fellowships</a:t>
            </a:r>
            <a:endParaRPr lang="en-US" dirty="0"/>
          </a:p>
        </p:txBody>
      </p:sp>
      <p:sp>
        <p:nvSpPr>
          <p:cNvPr id="3" name="Content Placeholder 2"/>
          <p:cNvSpPr>
            <a:spLocks noGrp="1"/>
          </p:cNvSpPr>
          <p:nvPr>
            <p:ph idx="1"/>
          </p:nvPr>
        </p:nvSpPr>
        <p:spPr/>
        <p:txBody>
          <a:bodyPr/>
          <a:lstStyle/>
          <a:p>
            <a:r>
              <a:rPr lang="en-US" dirty="0" smtClean="0"/>
              <a:t>Sunshine ERC is supporting 58 students in Public Health, Nursing, Medicine and Psychology </a:t>
            </a:r>
          </a:p>
          <a:p>
            <a:r>
              <a:rPr lang="en-US" dirty="0" smtClean="0"/>
              <a:t>COPH Fellowship recipients in Industrial Hygiene</a:t>
            </a:r>
          </a:p>
          <a:p>
            <a:pPr lvl="1"/>
            <a:r>
              <a:rPr lang="en-US" dirty="0" smtClean="0"/>
              <a:t>Loren Foster  	      Jason Garcia</a:t>
            </a:r>
          </a:p>
          <a:p>
            <a:pPr lvl="1"/>
            <a:r>
              <a:rPr lang="en-US" dirty="0" smtClean="0"/>
              <a:t>Melissa Hay	          </a:t>
            </a:r>
            <a:r>
              <a:rPr lang="en-US" dirty="0"/>
              <a:t> </a:t>
            </a:r>
            <a:r>
              <a:rPr lang="en-US" dirty="0" smtClean="0"/>
              <a:t>     Michael Henderson</a:t>
            </a:r>
          </a:p>
          <a:p>
            <a:pPr lvl="1"/>
            <a:r>
              <a:rPr lang="en-US" dirty="0" smtClean="0"/>
              <a:t>Ivory Iheanacho	      Adam Marty</a:t>
            </a:r>
          </a:p>
          <a:p>
            <a:pPr lvl="1"/>
            <a:r>
              <a:rPr lang="en-US" dirty="0"/>
              <a:t>D</a:t>
            </a:r>
            <a:r>
              <a:rPr lang="en-US" dirty="0" smtClean="0"/>
              <a:t>aniel Medina	      Laura Riley</a:t>
            </a:r>
          </a:p>
          <a:p>
            <a:pPr lvl="1"/>
            <a:r>
              <a:rPr lang="en-US" dirty="0" smtClean="0"/>
              <a:t>Kyle Vogel </a:t>
            </a:r>
          </a:p>
          <a:p>
            <a:endParaRPr lang="en-US" dirty="0"/>
          </a:p>
        </p:txBody>
      </p:sp>
    </p:spTree>
    <p:extLst>
      <p:ext uri="{BB962C8B-B14F-4D97-AF65-F5344CB8AC3E}">
        <p14:creationId xmlns:p14="http://schemas.microsoft.com/office/powerpoint/2010/main" val="154836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People</a:t>
            </a:r>
            <a:br>
              <a:rPr lang="en-US" dirty="0" smtClean="0"/>
            </a:br>
            <a:r>
              <a:rPr lang="en-US" dirty="0" smtClean="0"/>
              <a:t>NIOSH Fellowships</a:t>
            </a:r>
            <a:endParaRPr lang="en-US" dirty="0"/>
          </a:p>
        </p:txBody>
      </p:sp>
      <p:sp>
        <p:nvSpPr>
          <p:cNvPr id="3" name="Content Placeholder 2"/>
          <p:cNvSpPr>
            <a:spLocks noGrp="1"/>
          </p:cNvSpPr>
          <p:nvPr>
            <p:ph idx="1"/>
          </p:nvPr>
        </p:nvSpPr>
        <p:spPr>
          <a:xfrm>
            <a:off x="457200" y="1295400"/>
            <a:ext cx="8534400" cy="4525963"/>
          </a:xfrm>
        </p:spPr>
        <p:txBody>
          <a:bodyPr/>
          <a:lstStyle/>
          <a:p>
            <a:r>
              <a:rPr lang="en-US" dirty="0" smtClean="0"/>
              <a:t>COPH Fellowship recipients in Occupational Safety </a:t>
            </a:r>
          </a:p>
          <a:p>
            <a:pPr lvl="1">
              <a:spcBef>
                <a:spcPts val="0"/>
              </a:spcBef>
            </a:pPr>
            <a:r>
              <a:rPr lang="en-US" dirty="0" smtClean="0"/>
              <a:t>Jeffery Brant		Christopher Lewerenz</a:t>
            </a:r>
          </a:p>
          <a:p>
            <a:pPr lvl="1">
              <a:spcBef>
                <a:spcPts val="0"/>
              </a:spcBef>
            </a:pPr>
            <a:r>
              <a:rPr lang="en-US" dirty="0"/>
              <a:t>R</a:t>
            </a:r>
            <a:r>
              <a:rPr lang="en-US" dirty="0" smtClean="0"/>
              <a:t>obert Casteleiro	Jessica Romain</a:t>
            </a:r>
          </a:p>
          <a:p>
            <a:pPr lvl="1">
              <a:spcBef>
                <a:spcPts val="0"/>
              </a:spcBef>
            </a:pPr>
            <a:r>
              <a:rPr lang="en-US" dirty="0" smtClean="0"/>
              <a:t>Melvin Nia</a:t>
            </a:r>
          </a:p>
          <a:p>
            <a:r>
              <a:rPr lang="en-US" dirty="0" smtClean="0"/>
              <a:t>COPH Occupational Health Fellowship recipient </a:t>
            </a:r>
          </a:p>
          <a:p>
            <a:pPr lvl="1"/>
            <a:r>
              <a:rPr lang="en-US" dirty="0" smtClean="0"/>
              <a:t>Hanifa Denny</a:t>
            </a:r>
          </a:p>
          <a:p>
            <a:r>
              <a:rPr lang="en-US" dirty="0" smtClean="0"/>
              <a:t>COPH Fellowship recipients in Occupational Medicine</a:t>
            </a:r>
          </a:p>
          <a:p>
            <a:pPr lvl="1">
              <a:spcBef>
                <a:spcPts val="0"/>
              </a:spcBef>
            </a:pPr>
            <a:r>
              <a:rPr lang="en-US" dirty="0" smtClean="0"/>
              <a:t>	Delphine Fontcha		Ediberto Garcia	</a:t>
            </a:r>
          </a:p>
          <a:p>
            <a:pPr lvl="1">
              <a:spcBef>
                <a:spcPts val="0"/>
              </a:spcBef>
            </a:pPr>
            <a:r>
              <a:rPr lang="en-US" dirty="0" smtClean="0"/>
              <a:t>	Vikas Jindal			Seth Parrish					</a:t>
            </a:r>
          </a:p>
        </p:txBody>
      </p:sp>
    </p:spTree>
    <p:extLst>
      <p:ext uri="{BB962C8B-B14F-4D97-AF65-F5344CB8AC3E}">
        <p14:creationId xmlns:p14="http://schemas.microsoft.com/office/powerpoint/2010/main" val="2213713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People</a:t>
            </a:r>
            <a:br>
              <a:rPr lang="en-US" dirty="0" smtClean="0"/>
            </a:br>
            <a:r>
              <a:rPr lang="en-US" dirty="0" smtClean="0"/>
              <a:t>Maternal and Child Health Trainees</a:t>
            </a:r>
            <a:endParaRPr lang="en-US" dirty="0"/>
          </a:p>
        </p:txBody>
      </p:sp>
      <p:sp>
        <p:nvSpPr>
          <p:cNvPr id="3" name="Content Placeholder 2"/>
          <p:cNvSpPr>
            <a:spLocks noGrp="1"/>
          </p:cNvSpPr>
          <p:nvPr>
            <p:ph idx="1"/>
          </p:nvPr>
        </p:nvSpPr>
        <p:spPr>
          <a:ln w="28575"/>
        </p:spPr>
        <p:txBody>
          <a:bodyPr/>
          <a:lstStyle/>
          <a:p>
            <a:r>
              <a:rPr lang="en-US" dirty="0" smtClean="0"/>
              <a:t>MCH Leadership </a:t>
            </a:r>
            <a:r>
              <a:rPr lang="en-US" dirty="0" smtClean="0"/>
              <a:t>Scholars</a:t>
            </a:r>
            <a:endParaRPr lang="en-US" dirty="0" smtClean="0"/>
          </a:p>
          <a:p>
            <a:pPr lvl="1"/>
            <a:r>
              <a:rPr lang="en-US" dirty="0" smtClean="0"/>
              <a:t>Erica Anstey		Nicole </a:t>
            </a:r>
            <a:r>
              <a:rPr lang="en-US" dirty="0" err="1" smtClean="0"/>
              <a:t>Brasseur</a:t>
            </a:r>
            <a:endParaRPr lang="en-US" dirty="0" smtClean="0"/>
          </a:p>
          <a:p>
            <a:pPr lvl="1"/>
            <a:r>
              <a:rPr lang="en-US" dirty="0" smtClean="0"/>
              <a:t>Emily Dunn		Aimee Eden</a:t>
            </a:r>
            <a:endParaRPr lang="en-US" dirty="0" smtClean="0"/>
          </a:p>
          <a:p>
            <a:pPr lvl="1"/>
            <a:r>
              <a:rPr lang="en-US" dirty="0" smtClean="0"/>
              <a:t>Alison Nelson	Jennifer Marshall</a:t>
            </a:r>
            <a:endParaRPr lang="en-US" dirty="0" smtClean="0"/>
          </a:p>
          <a:p>
            <a:pPr lvl="1"/>
            <a:r>
              <a:rPr lang="en-US" dirty="0" smtClean="0"/>
              <a:t>Paul Milford</a:t>
            </a:r>
            <a:endParaRPr lang="en-US" dirty="0"/>
          </a:p>
          <a:p>
            <a:pPr marL="461963" lvl="1">
              <a:buFont typeface="Arial" pitchFamily="34" charset="0"/>
              <a:buChar char="•"/>
            </a:pPr>
            <a:r>
              <a:rPr lang="en-US" sz="2900" dirty="0" smtClean="0"/>
              <a:t>MCH </a:t>
            </a:r>
            <a:r>
              <a:rPr lang="en-US" sz="2900" dirty="0" smtClean="0"/>
              <a:t>EPI </a:t>
            </a:r>
            <a:r>
              <a:rPr lang="en-US" sz="2900" dirty="0" smtClean="0"/>
              <a:t>Scholars</a:t>
            </a:r>
          </a:p>
          <a:p>
            <a:pPr marL="463550" lvl="1" indent="0">
              <a:buNone/>
            </a:pPr>
            <a:r>
              <a:rPr lang="en-US" dirty="0"/>
              <a:t> </a:t>
            </a:r>
            <a:r>
              <a:rPr lang="en-US" dirty="0" smtClean="0"/>
              <a:t>  Tony Panzera</a:t>
            </a:r>
          </a:p>
          <a:p>
            <a:pPr marL="463550" lvl="1" indent="0">
              <a:buNone/>
            </a:pPr>
            <a:r>
              <a:rPr lang="en-US" dirty="0"/>
              <a:t> </a:t>
            </a:r>
            <a:r>
              <a:rPr lang="en-US" dirty="0" smtClean="0"/>
              <a:t>  Erika </a:t>
            </a:r>
            <a:r>
              <a:rPr lang="en-US" dirty="0" err="1" smtClean="0"/>
              <a:t>Manion</a:t>
            </a:r>
            <a:endParaRPr lang="en-US" dirty="0" smtClean="0"/>
          </a:p>
          <a:p>
            <a:pPr marL="911225" lvl="2" indent="-449263">
              <a:buFont typeface="Arial" pitchFamily="34" charset="0"/>
              <a:buChar char="–"/>
            </a:pPr>
            <a:endParaRPr lang="en-US" dirty="0" smtClean="0"/>
          </a:p>
        </p:txBody>
      </p:sp>
      <p:cxnSp>
        <p:nvCxnSpPr>
          <p:cNvPr id="5" name="Straight Connector 4"/>
          <p:cNvCxnSpPr/>
          <p:nvPr/>
        </p:nvCxnSpPr>
        <p:spPr>
          <a:xfrm>
            <a:off x="990600" y="4495800"/>
            <a:ext cx="228600" cy="0"/>
          </a:xfrm>
          <a:prstGeom prst="line">
            <a:avLst/>
          </a:prstGeom>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973904" y="4953000"/>
            <a:ext cx="228600"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91208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Our Alumni</a:t>
            </a:r>
            <a:endParaRPr lang="en-US" dirty="0"/>
          </a:p>
        </p:txBody>
      </p:sp>
      <p:sp>
        <p:nvSpPr>
          <p:cNvPr id="3" name="Content Placeholder 2"/>
          <p:cNvSpPr>
            <a:spLocks noGrp="1"/>
          </p:cNvSpPr>
          <p:nvPr>
            <p:ph idx="1"/>
          </p:nvPr>
        </p:nvSpPr>
        <p:spPr>
          <a:xfrm>
            <a:off x="533400" y="1676400"/>
            <a:ext cx="8229600" cy="4525963"/>
          </a:xfrm>
        </p:spPr>
        <p:txBody>
          <a:bodyPr>
            <a:normAutofit fontScale="77500" lnSpcReduction="20000"/>
          </a:bodyPr>
          <a:lstStyle/>
          <a:p>
            <a:pPr>
              <a:buFont typeface="Arial" pitchFamily="34" charset="0"/>
              <a:buChar char="•"/>
            </a:pPr>
            <a:r>
              <a:rPr lang="en-US" sz="3800" dirty="0" smtClean="0"/>
              <a:t>Lauren Zapata, MSPH, PhD (’99, ‘05) received one of the 2012 Presidential Early Career Awards for Scientists and Engineers</a:t>
            </a:r>
          </a:p>
          <a:p>
            <a:pPr>
              <a:buFont typeface="Arial" pitchFamily="34" charset="0"/>
              <a:buChar char="•"/>
            </a:pPr>
            <a:endParaRPr lang="en-US" sz="3800" dirty="0" smtClean="0"/>
          </a:p>
          <a:p>
            <a:pPr>
              <a:buFont typeface="Arial" pitchFamily="34" charset="0"/>
              <a:buChar char="•"/>
            </a:pPr>
            <a:r>
              <a:rPr lang="en-US" sz="3800" dirty="0" smtClean="0"/>
              <a:t>Donna Arnett, MSPH (‘87), PhD was named president of the American Heart Association</a:t>
            </a:r>
          </a:p>
          <a:p>
            <a:pPr>
              <a:buFont typeface="Arial" pitchFamily="34" charset="0"/>
              <a:buChar char="•"/>
            </a:pPr>
            <a:endParaRPr lang="en-US" sz="3800" dirty="0" smtClean="0"/>
          </a:p>
          <a:p>
            <a:pPr>
              <a:buFont typeface="Arial" pitchFamily="34" charset="0"/>
              <a:buChar char="•"/>
            </a:pPr>
            <a:r>
              <a:rPr lang="en-US" sz="3800" dirty="0" smtClean="0"/>
              <a:t>Rahul S. Mhaskar, MPH, PhD (‘10) was part of the group that received the Thomas Chalmers Award given by the Cochrane Collaboration</a:t>
            </a:r>
          </a:p>
          <a:p>
            <a:pPr lvl="1"/>
            <a:endParaRPr lang="en-US" dirty="0" smtClean="0"/>
          </a:p>
          <a:p>
            <a:pPr lvl="1"/>
            <a:endParaRPr lang="en-US" dirty="0" smtClean="0"/>
          </a:p>
        </p:txBody>
      </p:sp>
    </p:spTree>
    <p:extLst>
      <p:ext uri="{BB962C8B-B14F-4D97-AF65-F5344CB8AC3E}">
        <p14:creationId xmlns:p14="http://schemas.microsoft.com/office/powerpoint/2010/main" val="2144991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 </a:t>
            </a:r>
            <a:r>
              <a:rPr lang="en-US" dirty="0"/>
              <a:t/>
            </a:r>
            <a:br>
              <a:rPr lang="en-US" dirty="0"/>
            </a:br>
            <a:r>
              <a:rPr lang="en-US" dirty="0" smtClean="0"/>
              <a:t>Our Alumni</a:t>
            </a:r>
            <a:endParaRPr lang="en-US" dirty="0"/>
          </a:p>
        </p:txBody>
      </p:sp>
      <p:sp>
        <p:nvSpPr>
          <p:cNvPr id="3" name="Content Placeholder 2"/>
          <p:cNvSpPr>
            <a:spLocks noGrp="1"/>
          </p:cNvSpPr>
          <p:nvPr>
            <p:ph idx="1"/>
          </p:nvPr>
        </p:nvSpPr>
        <p:spPr/>
        <p:txBody>
          <a:bodyPr>
            <a:normAutofit fontScale="85000" lnSpcReduction="20000"/>
          </a:bodyPr>
          <a:lstStyle/>
          <a:p>
            <a:pPr lvl="1"/>
            <a:endParaRPr lang="en-US" dirty="0" smtClean="0"/>
          </a:p>
          <a:p>
            <a:pPr>
              <a:buFont typeface="Arial" pitchFamily="34" charset="0"/>
              <a:buChar char="•"/>
            </a:pPr>
            <a:r>
              <a:rPr lang="en-US" sz="3400" dirty="0" smtClean="0"/>
              <a:t>Candace Sibley, MSPH (‘11) was named a Robert Wood Johnson Evaluation Fellow</a:t>
            </a:r>
          </a:p>
          <a:p>
            <a:pPr>
              <a:buFont typeface="Arial" pitchFamily="34" charset="0"/>
              <a:buChar char="•"/>
            </a:pPr>
            <a:endParaRPr lang="en-US" sz="3400" dirty="0" smtClean="0"/>
          </a:p>
          <a:p>
            <a:pPr>
              <a:buFont typeface="Arial" pitchFamily="34" charset="0"/>
              <a:buChar char="•"/>
            </a:pPr>
            <a:r>
              <a:rPr lang="en-US" sz="3400" dirty="0" smtClean="0"/>
              <a:t>Bradley B. Biggers MPH (‘08) was selected as a member of the CDC Public Health Informatics Fellowship Class of 2012</a:t>
            </a:r>
          </a:p>
          <a:p>
            <a:pPr>
              <a:buFont typeface="Arial" pitchFamily="34" charset="0"/>
              <a:buChar char="•"/>
            </a:pPr>
            <a:endParaRPr lang="en-US" sz="3400" dirty="0" smtClean="0"/>
          </a:p>
          <a:p>
            <a:pPr>
              <a:buFont typeface="Arial" pitchFamily="34" charset="0"/>
              <a:buChar char="•"/>
            </a:pPr>
            <a:r>
              <a:rPr lang="en-US" sz="3400" dirty="0" smtClean="0"/>
              <a:t>Lindsay Morton, MPH (‘12) was selected as a CDC Emerging Infections Disease (EID) Laboratory Fellow</a:t>
            </a:r>
            <a:endParaRPr lang="en-US" sz="3400" dirty="0"/>
          </a:p>
        </p:txBody>
      </p:sp>
    </p:spTree>
    <p:extLst>
      <p:ext uri="{BB962C8B-B14F-4D97-AF65-F5344CB8AC3E}">
        <p14:creationId xmlns:p14="http://schemas.microsoft.com/office/powerpoint/2010/main" val="882454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Celebrating our Achievements</a:t>
            </a:r>
            <a:endParaRPr lang="en-US" dirty="0"/>
          </a:p>
        </p:txBody>
      </p:sp>
    </p:spTree>
    <p:extLst>
      <p:ext uri="{BB962C8B-B14F-4D97-AF65-F5344CB8AC3E}">
        <p14:creationId xmlns:p14="http://schemas.microsoft.com/office/powerpoint/2010/main" val="2485942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Celebrating Our Achievements</a:t>
            </a:r>
            <a:endParaRPr lang="en-US" dirty="0"/>
          </a:p>
        </p:txBody>
      </p:sp>
      <p:sp>
        <p:nvSpPr>
          <p:cNvPr id="3" name="Content Placeholder 2"/>
          <p:cNvSpPr>
            <a:spLocks noGrp="1"/>
          </p:cNvSpPr>
          <p:nvPr>
            <p:ph idx="1"/>
          </p:nvPr>
        </p:nvSpPr>
        <p:spPr>
          <a:xfrm>
            <a:off x="457200" y="1219200"/>
            <a:ext cx="8305800" cy="4876801"/>
          </a:xfrm>
        </p:spPr>
        <p:txBody>
          <a:bodyPr>
            <a:normAutofit/>
          </a:bodyPr>
          <a:lstStyle/>
          <a:p>
            <a:pPr>
              <a:spcBef>
                <a:spcPts val="300"/>
              </a:spcBef>
            </a:pPr>
            <a:r>
              <a:rPr lang="en-US" sz="2500" dirty="0"/>
              <a:t>Dr. </a:t>
            </a:r>
            <a:r>
              <a:rPr lang="en-US" sz="2500" dirty="0" smtClean="0"/>
              <a:t>Adewale Troutman, Executive Director, PHP, elected President-Elect of the American Public Health Association </a:t>
            </a:r>
          </a:p>
          <a:p>
            <a:pPr>
              <a:spcBef>
                <a:spcPts val="300"/>
              </a:spcBef>
            </a:pPr>
            <a:r>
              <a:rPr lang="en-US" sz="2500" dirty="0" smtClean="0"/>
              <a:t>Dr. Ellen Daley, CFH, elected President-Elect of ATMCH</a:t>
            </a:r>
          </a:p>
          <a:p>
            <a:pPr>
              <a:spcBef>
                <a:spcPts val="300"/>
              </a:spcBef>
            </a:pPr>
            <a:r>
              <a:rPr lang="en-US" sz="2500" dirty="0"/>
              <a:t>Dr. </a:t>
            </a:r>
            <a:r>
              <a:rPr lang="en-US" sz="2500" dirty="0" smtClean="0"/>
              <a:t>Rita Debate, CFH, elected President of the American Academy of Health Behavior</a:t>
            </a:r>
          </a:p>
          <a:p>
            <a:pPr>
              <a:spcBef>
                <a:spcPts val="300"/>
              </a:spcBef>
            </a:pPr>
            <a:r>
              <a:rPr lang="en-US" sz="2500" dirty="0" smtClean="0"/>
              <a:t>Dr. William Sappenfield, CFH, selected to receive the March of Dimes Elaine Whitelaw Volunteer Service Award</a:t>
            </a:r>
          </a:p>
          <a:p>
            <a:pPr>
              <a:spcBef>
                <a:spcPts val="300"/>
              </a:spcBef>
            </a:pPr>
            <a:r>
              <a:rPr lang="en-US" sz="2500" dirty="0"/>
              <a:t>Sandhya Srinivasan, ETA,  received the AccessiBull Award from USF Student Disability Services</a:t>
            </a:r>
          </a:p>
          <a:p>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Our Achievements</a:t>
            </a:r>
            <a:endParaRPr lang="en-US" dirty="0"/>
          </a:p>
        </p:txBody>
      </p:sp>
      <p:sp>
        <p:nvSpPr>
          <p:cNvPr id="3" name="Content Placeholder 2"/>
          <p:cNvSpPr>
            <a:spLocks noGrp="1"/>
          </p:cNvSpPr>
          <p:nvPr>
            <p:ph idx="1"/>
          </p:nvPr>
        </p:nvSpPr>
        <p:spPr>
          <a:xfrm>
            <a:off x="457200" y="1295400"/>
            <a:ext cx="8458200" cy="4525963"/>
          </a:xfrm>
        </p:spPr>
        <p:txBody>
          <a:bodyPr/>
          <a:lstStyle/>
          <a:p>
            <a:pPr>
              <a:spcBef>
                <a:spcPts val="300"/>
              </a:spcBef>
            </a:pPr>
            <a:r>
              <a:rPr lang="en-US" sz="2500" dirty="0"/>
              <a:t>Dr. John Adams, GLH, named a Visiting Professor Faculty of Tropical Medicine, Mahidol U. Bangkok, Thailand</a:t>
            </a:r>
          </a:p>
          <a:p>
            <a:pPr>
              <a:spcBef>
                <a:spcPts val="300"/>
              </a:spcBef>
            </a:pPr>
            <a:r>
              <a:rPr lang="en-US" sz="2500" dirty="0" smtClean="0"/>
              <a:t>Dave Rogoff, CLPHP, received the William R. Sutton Memorial Special Service Award from the FL Assoc. of County Health Services Administration</a:t>
            </a:r>
          </a:p>
          <a:p>
            <a:pPr>
              <a:spcBef>
                <a:spcPts val="300"/>
              </a:spcBef>
            </a:pPr>
            <a:r>
              <a:rPr lang="en-US" sz="2500" dirty="0" smtClean="0"/>
              <a:t>Dr. Tom Bernard, EOH, was elected a fellow in the American Industrial Hygiene Association</a:t>
            </a:r>
          </a:p>
          <a:p>
            <a:pPr>
              <a:spcBef>
                <a:spcPts val="300"/>
              </a:spcBef>
            </a:pPr>
            <a:r>
              <a:rPr lang="en-US" sz="2500" dirty="0" smtClean="0"/>
              <a:t>Dr. Eric Buhi, CFH received the USF Research Achievement Award</a:t>
            </a:r>
          </a:p>
          <a:p>
            <a:endParaRPr lang="en-US" dirty="0" smtClean="0"/>
          </a:p>
        </p:txBody>
      </p:sp>
    </p:spTree>
    <p:extLst>
      <p:ext uri="{BB962C8B-B14F-4D97-AF65-F5344CB8AC3E}">
        <p14:creationId xmlns:p14="http://schemas.microsoft.com/office/powerpoint/2010/main" val="792724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Our Achievements</a:t>
            </a:r>
            <a:endParaRPr lang="en-US" dirty="0"/>
          </a:p>
        </p:txBody>
      </p:sp>
      <p:sp>
        <p:nvSpPr>
          <p:cNvPr id="3" name="Content Placeholder 2"/>
          <p:cNvSpPr>
            <a:spLocks noGrp="1"/>
          </p:cNvSpPr>
          <p:nvPr>
            <p:ph idx="1"/>
          </p:nvPr>
        </p:nvSpPr>
        <p:spPr/>
        <p:txBody>
          <a:bodyPr/>
          <a:lstStyle/>
          <a:p>
            <a:endParaRPr lang="en-US" dirty="0" smtClean="0"/>
          </a:p>
          <a:p>
            <a:r>
              <a:rPr lang="en-US" dirty="0" smtClean="0"/>
              <a:t>Samantha Lopez, Instructional/Multimedia Developer, Educational Technology and Assessment was recognized as USF Outstanding Staff during the March 29, 2012 ceremony</a:t>
            </a:r>
          </a:p>
          <a:p>
            <a:pPr marL="0" indent="0">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Our Achievements</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Department of Health Policy and Management had a successful site visit by CAHME in Spring 2012, which we fully anticipate will result in accreditation for the Master of Health Administration program</a:t>
            </a:r>
          </a:p>
          <a:p>
            <a:endParaRPr lang="en-US" dirty="0"/>
          </a:p>
        </p:txBody>
      </p:sp>
    </p:spTree>
    <p:extLst>
      <p:ext uri="{BB962C8B-B14F-4D97-AF65-F5344CB8AC3E}">
        <p14:creationId xmlns:p14="http://schemas.microsoft.com/office/powerpoint/2010/main" val="3819517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Our People</a:t>
            </a:r>
            <a:endParaRPr lang="en-US" dirty="0"/>
          </a:p>
        </p:txBody>
      </p:sp>
    </p:spTree>
    <p:extLst>
      <p:ext uri="{BB962C8B-B14F-4D97-AF65-F5344CB8AC3E}">
        <p14:creationId xmlns:p14="http://schemas.microsoft.com/office/powerpoint/2010/main" val="4196001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Our Achievements</a:t>
            </a:r>
            <a:br>
              <a:rPr lang="en-US" dirty="0" smtClean="0"/>
            </a:br>
            <a:r>
              <a:rPr lang="en-US" dirty="0" smtClean="0"/>
              <a:t>Student Success</a:t>
            </a:r>
            <a:endParaRPr lang="en-US" dirty="0"/>
          </a:p>
        </p:txBody>
      </p:sp>
      <p:sp>
        <p:nvSpPr>
          <p:cNvPr id="3" name="Content Placeholder 2"/>
          <p:cNvSpPr>
            <a:spLocks noGrp="1"/>
          </p:cNvSpPr>
          <p:nvPr>
            <p:ph idx="1"/>
          </p:nvPr>
        </p:nvSpPr>
        <p:spPr/>
        <p:txBody>
          <a:bodyPr/>
          <a:lstStyle/>
          <a:p>
            <a:r>
              <a:rPr lang="en-US" dirty="0" smtClean="0"/>
              <a:t>COPH-students are being recognized for their talent, knowledge &amp; skills</a:t>
            </a:r>
          </a:p>
          <a:p>
            <a:pPr lvl="1"/>
            <a:r>
              <a:rPr lang="en-US" dirty="0" smtClean="0"/>
              <a:t>Latoya Hill (CFH) and Alison Nelson (CFH) were selected for the Graduate Student Internship Program – A 12 week HRSA funded internship</a:t>
            </a:r>
          </a:p>
          <a:p>
            <a:pPr lvl="1"/>
            <a:r>
              <a:rPr lang="en-US" smtClean="0"/>
              <a:t>Christine McGuire-Wolfe </a:t>
            </a:r>
            <a:r>
              <a:rPr lang="en-US" dirty="0" smtClean="0"/>
              <a:t>(GLO) was recognized as one of the recipients of the Provost’s Award for Outstanding Teaching by a Graduate Assistant</a:t>
            </a:r>
          </a:p>
          <a:p>
            <a:pPr lvl="1"/>
            <a:r>
              <a:rPr lang="en-US" dirty="0" smtClean="0"/>
              <a:t>Natalie Hernandez’s (CFH) paper was selected as the Best Student Paper by the APHA Latino Caucus</a:t>
            </a:r>
          </a:p>
          <a:p>
            <a:pPr lvl="1"/>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Celebrating Our Achievements</a:t>
            </a:r>
            <a:br>
              <a:rPr lang="en-US" smtClean="0"/>
            </a:br>
            <a:r>
              <a:rPr lang="en-US" smtClean="0"/>
              <a:t>Student Success</a:t>
            </a:r>
            <a:endParaRPr lang="en-US" dirty="0"/>
          </a:p>
        </p:txBody>
      </p:sp>
      <p:sp>
        <p:nvSpPr>
          <p:cNvPr id="3" name="Content Placeholder 2"/>
          <p:cNvSpPr>
            <a:spLocks noGrp="1"/>
          </p:cNvSpPr>
          <p:nvPr>
            <p:ph idx="1"/>
          </p:nvPr>
        </p:nvSpPr>
        <p:spPr>
          <a:xfrm>
            <a:off x="457200" y="1600200"/>
            <a:ext cx="8229600" cy="4221163"/>
          </a:xfrm>
        </p:spPr>
        <p:txBody>
          <a:bodyPr/>
          <a:lstStyle/>
          <a:p>
            <a:r>
              <a:rPr lang="en-US" dirty="0" smtClean="0"/>
              <a:t>COPH-students are being recognized for their talent, knowledge &amp; skills (continued)</a:t>
            </a:r>
          </a:p>
          <a:p>
            <a:pPr lvl="1"/>
            <a:r>
              <a:rPr lang="en-US" dirty="0" smtClean="0"/>
              <a:t>Matthew Tucker (GLO) received the Outstanding Dissertation Award from the Graduate School in Spring 12</a:t>
            </a:r>
          </a:p>
          <a:p>
            <a:pPr lvl="1"/>
            <a:r>
              <a:rPr lang="en-US" dirty="0" smtClean="0"/>
              <a:t>Shams Rahman (GLO) was selected for a Fulbright Scholarship</a:t>
            </a:r>
          </a:p>
          <a:p>
            <a:pPr lvl="1"/>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Celebrating Our Achievements</a:t>
            </a:r>
            <a:br>
              <a:rPr lang="en-US" smtClean="0"/>
            </a:br>
            <a:r>
              <a:rPr lang="en-US" smtClean="0"/>
              <a:t>COPH Conferences</a:t>
            </a:r>
            <a:endParaRPr lang="en-US" dirty="0"/>
          </a:p>
        </p:txBody>
      </p:sp>
      <p:sp>
        <p:nvSpPr>
          <p:cNvPr id="3" name="Content Placeholder 2"/>
          <p:cNvSpPr>
            <a:spLocks noGrp="1"/>
          </p:cNvSpPr>
          <p:nvPr>
            <p:ph idx="1"/>
          </p:nvPr>
        </p:nvSpPr>
        <p:spPr>
          <a:xfrm>
            <a:off x="457200" y="1524000"/>
            <a:ext cx="8229600" cy="4525963"/>
          </a:xfrm>
        </p:spPr>
        <p:txBody>
          <a:bodyPr/>
          <a:lstStyle/>
          <a:p>
            <a:r>
              <a:rPr lang="en-US" dirty="0" smtClean="0"/>
              <a:t>Dr. Tom Mason (EOH) organized Water: The Key to Regional Stability Thru Sustainable Partnerships Conference</a:t>
            </a:r>
          </a:p>
          <a:p>
            <a:r>
              <a:rPr lang="en-US" dirty="0" smtClean="0"/>
              <a:t>Drs. Arlene Calvo (CFH) and Ricardo Izurieta (GLH) were the directors for the Vaccinology in the Tropics conference</a:t>
            </a:r>
          </a:p>
          <a:p>
            <a:r>
              <a:rPr lang="en-US" dirty="0" smtClean="0"/>
              <a:t>Drs. Ellen Daley, Rita DeBate and Cheryl Vamos (CFH) organized the Transforming Women’s Health: Discovery, Delivery, &amp; Development of the Oral/Systemic Connection</a:t>
            </a:r>
          </a:p>
          <a:p>
            <a:endParaRPr lang="en-US" dirty="0" smtClean="0"/>
          </a:p>
        </p:txBody>
      </p:sp>
    </p:spTree>
    <p:extLst>
      <p:ext uri="{BB962C8B-B14F-4D97-AF65-F5344CB8AC3E}">
        <p14:creationId xmlns:p14="http://schemas.microsoft.com/office/powerpoint/2010/main" val="3660150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Celebrating Our Achievements</a:t>
            </a:r>
            <a:br>
              <a:rPr lang="en-US" dirty="0"/>
            </a:br>
            <a:r>
              <a:rPr lang="en-US" dirty="0"/>
              <a:t>COPH Conferences</a:t>
            </a:r>
          </a:p>
        </p:txBody>
      </p:sp>
      <p:sp>
        <p:nvSpPr>
          <p:cNvPr id="3" name="Content Placeholder 2"/>
          <p:cNvSpPr>
            <a:spLocks noGrp="1"/>
          </p:cNvSpPr>
          <p:nvPr>
            <p:ph idx="1"/>
          </p:nvPr>
        </p:nvSpPr>
        <p:spPr>
          <a:xfrm>
            <a:off x="457200" y="1371600"/>
            <a:ext cx="8458200" cy="4876800"/>
          </a:xfrm>
        </p:spPr>
        <p:txBody>
          <a:bodyPr>
            <a:noAutofit/>
          </a:bodyPr>
          <a:lstStyle/>
          <a:p>
            <a:r>
              <a:rPr lang="en-US" sz="2600" dirty="0"/>
              <a:t>Dr. Stanley Graven (CFH) organized </a:t>
            </a:r>
            <a:r>
              <a:rPr lang="en-US" sz="2600" dirty="0" smtClean="0"/>
              <a:t>the </a:t>
            </a:r>
            <a:r>
              <a:rPr lang="en-US" sz="2600" i="1" dirty="0"/>
              <a:t>Graven Conference on the Physical and Developmental Environment of the High Risk Infant</a:t>
            </a:r>
            <a:r>
              <a:rPr lang="en-US" sz="2600" dirty="0"/>
              <a:t> </a:t>
            </a:r>
            <a:endParaRPr lang="en-US" sz="2600" dirty="0" smtClean="0"/>
          </a:p>
          <a:p>
            <a:r>
              <a:rPr lang="en-US" sz="2600" dirty="0" smtClean="0"/>
              <a:t>Dr. Russell Kirby (CFH) hosted the Annual Lawton Chiles International Lecture and Symposium on Maternal and Child Health in the Americas </a:t>
            </a:r>
          </a:p>
          <a:p>
            <a:r>
              <a:rPr lang="en-US" sz="2600" dirty="0" smtClean="0"/>
              <a:t>Drs. John Curran, Bill Sappenfield, Linda Detman and Ms. Dee Jeffers (CFH) coordinated </a:t>
            </a:r>
            <a:r>
              <a:rPr lang="en-US" sz="2600" i="1" dirty="0" smtClean="0"/>
              <a:t>Quality is a Team Sport: the Inaugural Florida Perinatal Quality Collaborative Conference</a:t>
            </a:r>
          </a:p>
          <a:p>
            <a:r>
              <a:rPr lang="en-US" sz="2600" dirty="0" smtClean="0"/>
              <a:t>Dr. Carol Bryant (CFH) hosted the </a:t>
            </a:r>
            <a:r>
              <a:rPr lang="en-US" sz="2600" i="1" dirty="0" smtClean="0"/>
              <a:t>Social Marketing Conference</a:t>
            </a:r>
            <a:r>
              <a:rPr lang="en-US" sz="2600" dirty="0" smtClean="0"/>
              <a:t> and Training Academy</a:t>
            </a:r>
            <a:endParaRPr lang="en-US" sz="2600" dirty="0"/>
          </a:p>
        </p:txBody>
      </p:sp>
    </p:spTree>
    <p:extLst>
      <p:ext uri="{BB962C8B-B14F-4D97-AF65-F5344CB8AC3E}">
        <p14:creationId xmlns:p14="http://schemas.microsoft.com/office/powerpoint/2010/main" val="1268921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mtClean="0">
                <a:solidFill>
                  <a:prstClr val="black"/>
                </a:solidFill>
              </a:rPr>
              <a:t>Celebrating Our Achievements</a:t>
            </a:r>
            <a:br>
              <a:rPr lang="en-US" smtClean="0">
                <a:solidFill>
                  <a:prstClr val="black"/>
                </a:solidFill>
              </a:rPr>
            </a:br>
            <a:r>
              <a:rPr lang="en-US" smtClean="0">
                <a:solidFill>
                  <a:prstClr val="black"/>
                </a:solidFill>
              </a:rPr>
              <a:t>COPH New Programs</a:t>
            </a:r>
            <a:endParaRPr lang="en-US" dirty="0"/>
          </a:p>
        </p:txBody>
      </p:sp>
      <p:sp>
        <p:nvSpPr>
          <p:cNvPr id="3" name="Content Placeholder 2"/>
          <p:cNvSpPr>
            <a:spLocks noGrp="1"/>
          </p:cNvSpPr>
          <p:nvPr>
            <p:ph idx="1"/>
          </p:nvPr>
        </p:nvSpPr>
        <p:spPr>
          <a:xfrm>
            <a:off x="457200" y="1600200"/>
            <a:ext cx="8382000" cy="4678363"/>
          </a:xfrm>
        </p:spPr>
        <p:txBody>
          <a:bodyPr>
            <a:normAutofit fontScale="92500"/>
          </a:bodyPr>
          <a:lstStyle/>
          <a:p>
            <a:r>
              <a:rPr lang="en-US" dirty="0" smtClean="0"/>
              <a:t>COPH now offers an MPH in Epidemiology in an online format</a:t>
            </a:r>
          </a:p>
          <a:p>
            <a:r>
              <a:rPr lang="en-US" dirty="0" smtClean="0"/>
              <a:t>COPH added two new concentrations to our MPH program:</a:t>
            </a:r>
          </a:p>
          <a:p>
            <a:pPr lvl="1"/>
            <a:r>
              <a:rPr lang="en-US" dirty="0" smtClean="0"/>
              <a:t>Infection Control (now admitting students for fall ‘13)</a:t>
            </a:r>
          </a:p>
          <a:p>
            <a:pPr lvl="1"/>
            <a:r>
              <a:rPr lang="en-US" dirty="0" smtClean="0"/>
              <a:t>Health Safety &amp; Environment has been approved by Graduate Council</a:t>
            </a:r>
          </a:p>
          <a:p>
            <a:r>
              <a:rPr lang="en-US" dirty="0" smtClean="0"/>
              <a:t>COPH added two new online Graduate Certificates:</a:t>
            </a:r>
          </a:p>
          <a:p>
            <a:pPr lvl="1"/>
            <a:r>
              <a:rPr lang="en-US" dirty="0" smtClean="0"/>
              <a:t>Applied Biostatistics</a:t>
            </a:r>
          </a:p>
          <a:p>
            <a:pPr lvl="1"/>
            <a:r>
              <a:rPr lang="en-US" dirty="0" smtClean="0"/>
              <a:t>Epidemiology of Infectious Diseases</a:t>
            </a:r>
          </a:p>
          <a:p>
            <a:pPr marL="457200" lvl="1" indent="0">
              <a:buNone/>
            </a:pPr>
            <a:endParaRPr lang="en-US" dirty="0" smtClean="0"/>
          </a:p>
        </p:txBody>
      </p:sp>
    </p:spTree>
    <p:extLst>
      <p:ext uri="{BB962C8B-B14F-4D97-AF65-F5344CB8AC3E}">
        <p14:creationId xmlns:p14="http://schemas.microsoft.com/office/powerpoint/2010/main" val="3390109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Our Achievements</a:t>
            </a:r>
            <a:br>
              <a:rPr lang="en-US" dirty="0" smtClean="0"/>
            </a:br>
            <a:r>
              <a:rPr lang="en-US" dirty="0" smtClean="0"/>
              <a:t>COPH Undergraduate Studies</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t>The Office of Undergraduate Studies received 7 of the 20 available CREATE Scholars awards issued by the USF Office of Undergraduate Research. These awards are designed to provide faculty with funding to support and enhance undergraduate research activities.</a:t>
            </a:r>
          </a:p>
          <a:p>
            <a:r>
              <a:rPr lang="en-US" dirty="0" smtClean="0"/>
              <a:t>73 undergraduate students have been selected to participate in the various projects.</a:t>
            </a:r>
            <a:endParaRPr lang="en-US" dirty="0"/>
          </a:p>
        </p:txBody>
      </p:sp>
    </p:spTree>
    <p:extLst>
      <p:ext uri="{BB962C8B-B14F-4D97-AF65-F5344CB8AC3E}">
        <p14:creationId xmlns:p14="http://schemas.microsoft.com/office/powerpoint/2010/main" val="3994792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prstClr val="black"/>
                </a:solidFill>
              </a:rPr>
              <a:t>Celebrating Our Achievements</a:t>
            </a:r>
            <a:br>
              <a:rPr lang="en-US" dirty="0">
                <a:solidFill>
                  <a:prstClr val="black"/>
                </a:solidFill>
              </a:rPr>
            </a:br>
            <a:r>
              <a:rPr lang="en-US" dirty="0" smtClean="0">
                <a:solidFill>
                  <a:prstClr val="black"/>
                </a:solidFill>
              </a:rPr>
              <a:t>USF Health Research Day</a:t>
            </a:r>
            <a:endParaRPr lang="en-US" dirty="0"/>
          </a:p>
        </p:txBody>
      </p:sp>
      <p:sp>
        <p:nvSpPr>
          <p:cNvPr id="3" name="Content Placeholder 2"/>
          <p:cNvSpPr>
            <a:spLocks noGrp="1"/>
          </p:cNvSpPr>
          <p:nvPr>
            <p:ph idx="1"/>
          </p:nvPr>
        </p:nvSpPr>
        <p:spPr>
          <a:xfrm>
            <a:off x="457200" y="1600200"/>
            <a:ext cx="8229600" cy="4648200"/>
          </a:xfrm>
        </p:spPr>
        <p:txBody>
          <a:bodyPr>
            <a:normAutofit fontScale="92500"/>
          </a:bodyPr>
          <a:lstStyle/>
          <a:p>
            <a:r>
              <a:rPr lang="en-US" sz="3400" dirty="0" smtClean="0"/>
              <a:t>55 Student Abstracts accepted with 10 awards received</a:t>
            </a:r>
          </a:p>
          <a:p>
            <a:r>
              <a:rPr lang="en-US" sz="3400" dirty="0" smtClean="0"/>
              <a:t>Oral Presentation Award Recipients: </a:t>
            </a:r>
          </a:p>
          <a:p>
            <a:pPr marL="457200" lvl="1" indent="0">
              <a:buNone/>
            </a:pPr>
            <a:r>
              <a:rPr lang="en-US" sz="2400" dirty="0" smtClean="0"/>
              <a:t>Chighaf Bakour (EPB)	    Ryan Michael (EOH)</a:t>
            </a:r>
          </a:p>
          <a:p>
            <a:pPr>
              <a:buFont typeface="Arial" pitchFamily="34" charset="0"/>
              <a:buChar char="•"/>
            </a:pPr>
            <a:r>
              <a:rPr lang="en-US" sz="3400" dirty="0" smtClean="0"/>
              <a:t>Poster Presentation Award Recipients:</a:t>
            </a:r>
          </a:p>
          <a:p>
            <a:pPr marL="457200" lvl="1" indent="0">
              <a:buNone/>
            </a:pPr>
            <a:r>
              <a:rPr lang="en-US" sz="2400" dirty="0" smtClean="0"/>
              <a:t>Kristin Harsch (CFH)	    Emanny </a:t>
            </a:r>
            <a:r>
              <a:rPr lang="en-US" sz="2400" dirty="0"/>
              <a:t>Sanchez  (</a:t>
            </a:r>
            <a:r>
              <a:rPr lang="en-US" sz="2400" dirty="0" smtClean="0"/>
              <a:t>EPB)</a:t>
            </a:r>
          </a:p>
          <a:p>
            <a:pPr marL="457200" lvl="1" indent="0">
              <a:buNone/>
            </a:pPr>
            <a:r>
              <a:rPr lang="en-US" sz="2400" dirty="0" smtClean="0"/>
              <a:t>Nicole Johnson (CFH)</a:t>
            </a:r>
            <a:r>
              <a:rPr lang="en-US" sz="2400" dirty="0"/>
              <a:t>	</a:t>
            </a:r>
            <a:r>
              <a:rPr lang="en-US" sz="2400" dirty="0" smtClean="0"/>
              <a:t>    Steven P. Maher (GLO)</a:t>
            </a:r>
          </a:p>
          <a:p>
            <a:pPr marL="457200" lvl="1" indent="0">
              <a:buNone/>
            </a:pPr>
            <a:r>
              <a:rPr lang="en-US" sz="2400" dirty="0" smtClean="0"/>
              <a:t>Courtney Judd, MD (CFH)   Patrick T. Vander Kelen (GLO)</a:t>
            </a:r>
          </a:p>
          <a:p>
            <a:pPr marL="457200" lvl="1" indent="0">
              <a:buNone/>
            </a:pPr>
            <a:r>
              <a:rPr lang="en-US" sz="2400" dirty="0" smtClean="0"/>
              <a:t>Jill Sears (EOH)		    Isabella </a:t>
            </a:r>
            <a:r>
              <a:rPr lang="en-US" sz="2400" dirty="0"/>
              <a:t>Chan (GLO &amp; </a:t>
            </a:r>
            <a:r>
              <a:rPr lang="en-US" sz="2400" dirty="0" err="1" smtClean="0"/>
              <a:t>Anthro</a:t>
            </a:r>
            <a:r>
              <a:rPr lang="en-US" sz="2400" dirty="0" smtClean="0"/>
              <a:t>)</a:t>
            </a:r>
            <a:endParaRPr lang="en-US" sz="2400" dirty="0"/>
          </a:p>
          <a:p>
            <a:pPr marL="457200" lvl="1" indent="0">
              <a:buNone/>
            </a:pPr>
            <a:endParaRPr lang="en-US" dirty="0" smtClean="0"/>
          </a:p>
        </p:txBody>
      </p:sp>
    </p:spTree>
    <p:extLst>
      <p:ext uri="{BB962C8B-B14F-4D97-AF65-F5344CB8AC3E}">
        <p14:creationId xmlns:p14="http://schemas.microsoft.com/office/powerpoint/2010/main" val="1366858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Celebrating Our Achievements</a:t>
            </a:r>
            <a:br>
              <a:rPr lang="en-US" smtClean="0"/>
            </a:br>
            <a:r>
              <a:rPr lang="en-US" smtClean="0"/>
              <a:t>USF Graduate Symposium</a:t>
            </a:r>
            <a:endParaRPr lang="en-US" dirty="0"/>
          </a:p>
        </p:txBody>
      </p:sp>
      <p:sp>
        <p:nvSpPr>
          <p:cNvPr id="3" name="Content Placeholder 2"/>
          <p:cNvSpPr>
            <a:spLocks noGrp="1"/>
          </p:cNvSpPr>
          <p:nvPr>
            <p:ph idx="1"/>
          </p:nvPr>
        </p:nvSpPr>
        <p:spPr>
          <a:xfrm>
            <a:off x="457200" y="1447800"/>
            <a:ext cx="8382000" cy="4525963"/>
          </a:xfrm>
        </p:spPr>
        <p:txBody>
          <a:bodyPr/>
          <a:lstStyle/>
          <a:p>
            <a:r>
              <a:rPr lang="en-US" dirty="0" smtClean="0"/>
              <a:t>18 COPH Students Participated</a:t>
            </a:r>
          </a:p>
          <a:p>
            <a:pPr marL="457200" lvl="1" indent="0">
              <a:buNone/>
            </a:pPr>
            <a:r>
              <a:rPr lang="en-US" sz="2400" dirty="0" smtClean="0"/>
              <a:t>Jennifer Nguyen, Courtney Judd, Mary Ivory, Belinda-Rose James, Nicole Johnson, Stephanie Melton, Katherine Kwong, Maria Rivera, Ryan Michael, Donald Post, Christine Wolfe, Montray Smith, Sara Spowart, Kenneth Udenz, Patrick Vander Kelen, Lauren Young, Carla Mcclellan, Vanessa Chee</a:t>
            </a:r>
          </a:p>
          <a:p>
            <a:r>
              <a:rPr lang="en-US" dirty="0" smtClean="0"/>
              <a:t>Courtney Judd, MD (CFH) received one of six Student Research Excellence Awards. She was selected from more than 100 presentations</a:t>
            </a:r>
            <a:endParaRPr lang="en-US" dirty="0"/>
          </a:p>
        </p:txBody>
      </p:sp>
    </p:spTree>
    <p:extLst>
      <p:ext uri="{BB962C8B-B14F-4D97-AF65-F5344CB8AC3E}">
        <p14:creationId xmlns:p14="http://schemas.microsoft.com/office/powerpoint/2010/main" val="3790282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2011-12 by the numbers</a:t>
            </a:r>
            <a:endParaRPr lang="en-US" dirty="0"/>
          </a:p>
        </p:txBody>
      </p:sp>
    </p:spTree>
    <p:extLst>
      <p:ext uri="{BB962C8B-B14F-4D97-AF65-F5344CB8AC3E}">
        <p14:creationId xmlns:p14="http://schemas.microsoft.com/office/powerpoint/2010/main" val="4229784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2011-12, By the Numbers</a:t>
            </a:r>
            <a:endParaRPr lang="en-US" dirty="0"/>
          </a:p>
        </p:txBody>
      </p:sp>
      <p:sp>
        <p:nvSpPr>
          <p:cNvPr id="3" name="Content Placeholder 2"/>
          <p:cNvSpPr>
            <a:spLocks noGrp="1"/>
          </p:cNvSpPr>
          <p:nvPr>
            <p:ph idx="1"/>
          </p:nvPr>
        </p:nvSpPr>
        <p:spPr/>
        <p:txBody>
          <a:bodyPr/>
          <a:lstStyle/>
          <a:p>
            <a:r>
              <a:rPr lang="en-US" dirty="0" smtClean="0"/>
              <a:t>$18.5 M</a:t>
            </a:r>
          </a:p>
          <a:p>
            <a:pPr lvl="1"/>
            <a:r>
              <a:rPr lang="en-US" dirty="0" smtClean="0"/>
              <a:t>Research Expenditures in 2011-12 on COPH extramural research awards  </a:t>
            </a:r>
          </a:p>
          <a:p>
            <a:pPr lvl="1"/>
            <a:r>
              <a:rPr lang="en-US" dirty="0" smtClean="0"/>
              <a:t>65% of our expenditures were federal</a:t>
            </a:r>
          </a:p>
          <a:p>
            <a:pPr lvl="1"/>
            <a:r>
              <a:rPr lang="en-US" dirty="0" smtClean="0"/>
              <a:t>Generated $2,988,060 in F&amp;A in 2011-12</a:t>
            </a:r>
          </a:p>
          <a:p>
            <a:pPr lvl="1"/>
            <a:r>
              <a:rPr lang="en-US" dirty="0" smtClean="0"/>
              <a:t>88 active awards during 2011-12 fiscal year</a:t>
            </a:r>
          </a:p>
          <a:p>
            <a:pPr lvl="1"/>
            <a:r>
              <a:rPr lang="en-US" dirty="0" smtClean="0"/>
              <a:t>4 COPH PIs ranked in the Top 20 for funding across the USF campus</a:t>
            </a:r>
          </a:p>
          <a:p>
            <a:pPr lvl="1"/>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Our People </a:t>
            </a:r>
            <a:endParaRPr lang="en-US" dirty="0"/>
          </a:p>
        </p:txBody>
      </p:sp>
      <p:sp>
        <p:nvSpPr>
          <p:cNvPr id="3" name="Content Placeholder 2"/>
          <p:cNvSpPr>
            <a:spLocks noGrp="1"/>
          </p:cNvSpPr>
          <p:nvPr>
            <p:ph idx="1"/>
          </p:nvPr>
        </p:nvSpPr>
        <p:spPr>
          <a:xfrm>
            <a:off x="457200" y="1541060"/>
            <a:ext cx="8229600" cy="4525963"/>
          </a:xfrm>
        </p:spPr>
        <p:txBody>
          <a:bodyPr>
            <a:normAutofit/>
          </a:bodyPr>
          <a:lstStyle/>
          <a:p>
            <a:r>
              <a:rPr lang="en-US" dirty="0" smtClean="0"/>
              <a:t>Dr. William Sappenfield joined COPH in December 2011 as Professor and Chair of the Department of Community &amp; Family Health and as Director of the Lawton &amp; Rhea Chiles Center</a:t>
            </a:r>
          </a:p>
          <a:p>
            <a:r>
              <a:rPr lang="en-US" dirty="0" smtClean="0"/>
              <a:t>Dr. Tom Unnasch, not new to the College,  newly appointed as Chair of the Department of Global Health as of August 2012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2011-12, By the Numbers</a:t>
            </a:r>
            <a:endParaRPr lang="en-US" dirty="0"/>
          </a:p>
        </p:txBody>
      </p:sp>
      <p:sp>
        <p:nvSpPr>
          <p:cNvPr id="3" name="Content Placeholder 2"/>
          <p:cNvSpPr>
            <a:spLocks noGrp="1"/>
          </p:cNvSpPr>
          <p:nvPr>
            <p:ph idx="1"/>
          </p:nvPr>
        </p:nvSpPr>
        <p:spPr/>
        <p:txBody>
          <a:bodyPr/>
          <a:lstStyle/>
          <a:p>
            <a:r>
              <a:rPr lang="en-US" dirty="0" smtClean="0"/>
              <a:t>302 </a:t>
            </a:r>
          </a:p>
          <a:p>
            <a:pPr lvl="1">
              <a:spcBef>
                <a:spcPts val="0"/>
              </a:spcBef>
            </a:pPr>
            <a:r>
              <a:rPr lang="en-US" dirty="0" smtClean="0"/>
              <a:t>publications by COPH faculty in peer-reviewed  publications, such as:</a:t>
            </a:r>
          </a:p>
          <a:p>
            <a:pPr lvl="2">
              <a:spcBef>
                <a:spcPts val="0"/>
              </a:spcBef>
            </a:pPr>
            <a:r>
              <a:rPr lang="en-US" sz="2200" i="1" dirty="0" smtClean="0"/>
              <a:t>American Journal of Public Health</a:t>
            </a:r>
          </a:p>
          <a:p>
            <a:pPr lvl="2">
              <a:spcBef>
                <a:spcPts val="0"/>
              </a:spcBef>
            </a:pPr>
            <a:r>
              <a:rPr lang="en-US" sz="2200" i="1" dirty="0" smtClean="0"/>
              <a:t>Journal of Parasitology</a:t>
            </a:r>
          </a:p>
          <a:p>
            <a:pPr lvl="2">
              <a:spcBef>
                <a:spcPts val="0"/>
              </a:spcBef>
            </a:pPr>
            <a:r>
              <a:rPr lang="en-US" sz="2200" i="1" dirty="0" smtClean="0"/>
              <a:t>Journal of Urban Health</a:t>
            </a:r>
          </a:p>
          <a:p>
            <a:pPr lvl="2">
              <a:spcBef>
                <a:spcPts val="0"/>
              </a:spcBef>
            </a:pPr>
            <a:r>
              <a:rPr lang="en-US" sz="2200" i="1" dirty="0" smtClean="0"/>
              <a:t>Journal of Health Care Quality</a:t>
            </a:r>
          </a:p>
          <a:p>
            <a:pPr lvl="2">
              <a:spcBef>
                <a:spcPts val="0"/>
              </a:spcBef>
            </a:pPr>
            <a:r>
              <a:rPr lang="en-US" sz="2200" i="1" dirty="0" smtClean="0"/>
              <a:t>Journal of Toxicology and Pharmacology</a:t>
            </a:r>
          </a:p>
          <a:p>
            <a:pPr lvl="2">
              <a:spcBef>
                <a:spcPts val="0"/>
              </a:spcBef>
            </a:pPr>
            <a:r>
              <a:rPr lang="en-US" sz="2200" i="1" dirty="0" smtClean="0"/>
              <a:t>International Journal of Environmental Health Research</a:t>
            </a:r>
          </a:p>
          <a:p>
            <a:pPr lvl="2">
              <a:spcBef>
                <a:spcPts val="0"/>
              </a:spcBef>
            </a:pPr>
            <a:r>
              <a:rPr lang="en-US" sz="2200" i="1" dirty="0" smtClean="0"/>
              <a:t>Journal of Alzheimer’s Disease</a:t>
            </a:r>
          </a:p>
          <a:p>
            <a:pPr lvl="2">
              <a:spcBef>
                <a:spcPts val="0"/>
              </a:spcBef>
            </a:pPr>
            <a:r>
              <a:rPr lang="en-US" sz="2200" i="1" dirty="0" smtClean="0"/>
              <a:t>International Journal of Biostatistics</a:t>
            </a:r>
          </a:p>
          <a:p>
            <a:pPr lvl="2">
              <a:spcBef>
                <a:spcPts val="0"/>
              </a:spcBef>
            </a:pPr>
            <a:r>
              <a:rPr lang="en-US" sz="2200" i="1" dirty="0" smtClean="0"/>
              <a:t>Vaccine</a:t>
            </a:r>
          </a:p>
          <a:p>
            <a:pPr lvl="2">
              <a:spcBef>
                <a:spcPts val="0"/>
              </a:spcBef>
            </a:pPr>
            <a:r>
              <a:rPr lang="en-US" sz="2200" i="1" dirty="0" smtClean="0"/>
              <a:t>Journal of Medicinal Chemistry</a:t>
            </a:r>
          </a:p>
          <a:p>
            <a:pPr lvl="2"/>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2011-12, By the Numbers</a:t>
            </a:r>
            <a:endParaRPr lang="en-US" dirty="0"/>
          </a:p>
        </p:txBody>
      </p:sp>
      <p:sp>
        <p:nvSpPr>
          <p:cNvPr id="3" name="Content Placeholder 2"/>
          <p:cNvSpPr>
            <a:spLocks noGrp="1"/>
          </p:cNvSpPr>
          <p:nvPr>
            <p:ph idx="1"/>
          </p:nvPr>
        </p:nvSpPr>
        <p:spPr>
          <a:xfrm>
            <a:off x="457200" y="1371601"/>
            <a:ext cx="8610600" cy="4831900"/>
          </a:xfrm>
        </p:spPr>
        <p:txBody>
          <a:bodyPr>
            <a:normAutofit fontScale="70000" lnSpcReduction="20000"/>
          </a:bodyPr>
          <a:lstStyle/>
          <a:p>
            <a:r>
              <a:rPr lang="en-US" sz="4100" dirty="0" smtClean="0"/>
              <a:t>47</a:t>
            </a:r>
          </a:p>
          <a:p>
            <a:pPr lvl="1"/>
            <a:r>
              <a:rPr lang="en-US" sz="3900" dirty="0" smtClean="0"/>
              <a:t>Faculty serve as editors or on editorial boards for journals and publications such as:</a:t>
            </a:r>
          </a:p>
          <a:p>
            <a:pPr lvl="2"/>
            <a:r>
              <a:rPr lang="en-US" sz="2900" i="1" dirty="0" smtClean="0"/>
              <a:t>American Journal of Health Behavior</a:t>
            </a:r>
          </a:p>
          <a:p>
            <a:pPr lvl="2"/>
            <a:r>
              <a:rPr lang="en-US" sz="2900" i="1" dirty="0" smtClean="0"/>
              <a:t>Maternal &amp; Child Health Journal</a:t>
            </a:r>
          </a:p>
          <a:p>
            <a:pPr lvl="2"/>
            <a:r>
              <a:rPr lang="en-US" sz="2900" i="1" dirty="0" smtClean="0"/>
              <a:t>Public Health Reports</a:t>
            </a:r>
          </a:p>
          <a:p>
            <a:pPr lvl="2"/>
            <a:r>
              <a:rPr lang="en-US" sz="2900" i="1" dirty="0" smtClean="0"/>
              <a:t>Journal of Global Infectious Diseases</a:t>
            </a:r>
          </a:p>
          <a:p>
            <a:pPr lvl="2"/>
            <a:r>
              <a:rPr lang="en-US" sz="2900" i="1" dirty="0" smtClean="0"/>
              <a:t>Computational Statistics and Data Analysis</a:t>
            </a:r>
          </a:p>
          <a:p>
            <a:pPr lvl="2"/>
            <a:r>
              <a:rPr lang="en-US" sz="2900" i="1" dirty="0" smtClean="0"/>
              <a:t>Annals of Epidemiology</a:t>
            </a:r>
          </a:p>
          <a:p>
            <a:pPr lvl="2"/>
            <a:r>
              <a:rPr lang="en-US" sz="2900" i="1" dirty="0" smtClean="0"/>
              <a:t>Research Communications in Pharmacology &amp; Toxicology</a:t>
            </a:r>
          </a:p>
          <a:p>
            <a:pPr lvl="2"/>
            <a:r>
              <a:rPr lang="en-US" sz="2900" i="1" dirty="0" smtClean="0"/>
              <a:t>African Journal of Environmental Assessment &amp; Management</a:t>
            </a:r>
          </a:p>
          <a:p>
            <a:pPr lvl="2"/>
            <a:r>
              <a:rPr lang="en-US" sz="2900" i="1" dirty="0" smtClean="0"/>
              <a:t>Journal of Tropical Medicine</a:t>
            </a:r>
          </a:p>
          <a:p>
            <a:pPr lvl="2"/>
            <a:r>
              <a:rPr lang="en-US" sz="2900" i="1" dirty="0" smtClean="0"/>
              <a:t>Alzheimer’s Disease and Associated Disorders: An International Journal</a:t>
            </a:r>
          </a:p>
          <a:p>
            <a:pPr lvl="2"/>
            <a:r>
              <a:rPr lang="en-US" sz="2900" i="1" dirty="0" smtClean="0"/>
              <a:t>Paediatric and Perinatal Epidemiology</a:t>
            </a:r>
            <a:endParaRPr lang="en-US" sz="29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2011-12, By the Numbers</a:t>
            </a:r>
            <a:endParaRPr lang="en-US" dirty="0"/>
          </a:p>
        </p:txBody>
      </p:sp>
      <p:sp>
        <p:nvSpPr>
          <p:cNvPr id="3" name="Content Placeholder 2"/>
          <p:cNvSpPr>
            <a:spLocks noGrp="1"/>
          </p:cNvSpPr>
          <p:nvPr>
            <p:ph idx="1"/>
          </p:nvPr>
        </p:nvSpPr>
        <p:spPr>
          <a:xfrm>
            <a:off x="457200" y="1371600"/>
            <a:ext cx="8229600" cy="4920558"/>
          </a:xfrm>
        </p:spPr>
        <p:txBody>
          <a:bodyPr>
            <a:normAutofit/>
          </a:bodyPr>
          <a:lstStyle/>
          <a:p>
            <a:r>
              <a:rPr lang="en-US" dirty="0" smtClean="0"/>
              <a:t>2,518</a:t>
            </a:r>
            <a:endParaRPr lang="en-US" dirty="0" smtClean="0">
              <a:solidFill>
                <a:srgbClr val="FF0000"/>
              </a:solidFill>
            </a:endParaRPr>
          </a:p>
          <a:p>
            <a:pPr lvl="1"/>
            <a:r>
              <a:rPr lang="en-US" dirty="0" smtClean="0"/>
              <a:t>applications from potential graduate students for Fall 11-Fall 12 semesters</a:t>
            </a:r>
          </a:p>
          <a:p>
            <a:pPr lvl="1"/>
            <a:r>
              <a:rPr lang="en-US" dirty="0" smtClean="0"/>
              <a:t>Currently we have 1,547 degree-accepted students in the College:</a:t>
            </a:r>
          </a:p>
          <a:p>
            <a:pPr lvl="2"/>
            <a:r>
              <a:rPr lang="en-US" dirty="0" smtClean="0"/>
              <a:t>Bachelors:		680</a:t>
            </a:r>
          </a:p>
          <a:p>
            <a:pPr lvl="2"/>
            <a:r>
              <a:rPr lang="en-US" dirty="0" smtClean="0"/>
              <a:t>Masters:  		734</a:t>
            </a:r>
          </a:p>
          <a:p>
            <a:pPr lvl="2"/>
            <a:r>
              <a:rPr lang="en-US" dirty="0" smtClean="0"/>
              <a:t>Doctoral: 		133</a:t>
            </a:r>
          </a:p>
          <a:p>
            <a:pPr lvl="1"/>
            <a:r>
              <a:rPr lang="en-US" dirty="0" smtClean="0"/>
              <a:t>Graduated 204 graduate students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2011-12, By the Numbers</a:t>
            </a:r>
            <a:endParaRPr lang="en-US" dirty="0"/>
          </a:p>
        </p:txBody>
      </p:sp>
      <p:sp>
        <p:nvSpPr>
          <p:cNvPr id="3" name="Content Placeholder 2"/>
          <p:cNvSpPr>
            <a:spLocks noGrp="1"/>
          </p:cNvSpPr>
          <p:nvPr>
            <p:ph idx="1"/>
          </p:nvPr>
        </p:nvSpPr>
        <p:spPr>
          <a:xfrm>
            <a:off x="457200" y="1527412"/>
            <a:ext cx="8229600" cy="4525963"/>
          </a:xfrm>
        </p:spPr>
        <p:txBody>
          <a:bodyPr>
            <a:normAutofit/>
          </a:bodyPr>
          <a:lstStyle/>
          <a:p>
            <a:r>
              <a:rPr lang="en-US" dirty="0" smtClean="0"/>
              <a:t>132 </a:t>
            </a:r>
          </a:p>
          <a:p>
            <a:pPr lvl="1"/>
            <a:r>
              <a:rPr lang="en-US" dirty="0" smtClean="0"/>
              <a:t>BSPH graduates since Spring 2011</a:t>
            </a:r>
          </a:p>
          <a:p>
            <a:pPr lvl="1"/>
            <a:r>
              <a:rPr lang="en-US" dirty="0" smtClean="0"/>
              <a:t>680 BSPH students in Public Health as of Fall 2012</a:t>
            </a:r>
          </a:p>
          <a:p>
            <a:pPr lvl="1"/>
            <a:r>
              <a:rPr lang="en-US" dirty="0" smtClean="0"/>
              <a:t>438 minors were awarded last year, more than 1,700 since August 2005</a:t>
            </a:r>
          </a:p>
          <a:p>
            <a:pPr lvl="1"/>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2011-12, By the Numbers</a:t>
            </a:r>
            <a:endParaRPr lang="en-US" dirty="0"/>
          </a:p>
        </p:txBody>
      </p:sp>
      <p:sp>
        <p:nvSpPr>
          <p:cNvPr id="3" name="Content Placeholder 2"/>
          <p:cNvSpPr>
            <a:spLocks noGrp="1"/>
          </p:cNvSpPr>
          <p:nvPr>
            <p:ph idx="1"/>
          </p:nvPr>
        </p:nvSpPr>
        <p:spPr>
          <a:xfrm>
            <a:off x="457200" y="1447800"/>
            <a:ext cx="8229600" cy="4837587"/>
          </a:xfrm>
        </p:spPr>
        <p:txBody>
          <a:bodyPr>
            <a:normAutofit/>
          </a:bodyPr>
          <a:lstStyle/>
          <a:p>
            <a:r>
              <a:rPr lang="en-US" dirty="0" smtClean="0"/>
              <a:t>44,071</a:t>
            </a:r>
          </a:p>
          <a:p>
            <a:pPr lvl="1"/>
            <a:r>
              <a:rPr lang="en-US" dirty="0" smtClean="0"/>
              <a:t>Gross student contract hours taught by COPH faculty in 2011-12</a:t>
            </a:r>
          </a:p>
          <a:p>
            <a:pPr lvl="1"/>
            <a:r>
              <a:rPr lang="en-US" dirty="0" smtClean="0"/>
              <a:t>721.98 FTE of fundable FTE at the UG level and 437.06 FTE at the Graduate level, resulting in total fundable FTE of 1159</a:t>
            </a:r>
          </a:p>
          <a:p>
            <a:pPr lvl="1"/>
            <a:r>
              <a:rPr lang="en-US" dirty="0" smtClean="0"/>
              <a:t>This means we generated 654.60 FTE </a:t>
            </a:r>
            <a:r>
              <a:rPr lang="en-US" b="1" i="1" dirty="0" smtClean="0"/>
              <a:t>above</a:t>
            </a:r>
            <a:r>
              <a:rPr lang="en-US" dirty="0" smtClean="0"/>
              <a:t> our enrollment plan. This also means we generated tuition dollars above our required base budget.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2011-12, By the Numbers</a:t>
            </a:r>
            <a:endParaRPr lang="en-US" dirty="0"/>
          </a:p>
        </p:txBody>
      </p:sp>
      <p:sp>
        <p:nvSpPr>
          <p:cNvPr id="3" name="Content Placeholder 2"/>
          <p:cNvSpPr>
            <a:spLocks noGrp="1"/>
          </p:cNvSpPr>
          <p:nvPr>
            <p:ph idx="1"/>
          </p:nvPr>
        </p:nvSpPr>
        <p:spPr>
          <a:xfrm>
            <a:off x="457200" y="1447800"/>
            <a:ext cx="8229600" cy="4837587"/>
          </a:xfrm>
        </p:spPr>
        <p:txBody>
          <a:bodyPr>
            <a:normAutofit/>
          </a:bodyPr>
          <a:lstStyle/>
          <a:p>
            <a:r>
              <a:rPr lang="en-US" dirty="0" smtClean="0"/>
              <a:t>11,032</a:t>
            </a:r>
          </a:p>
          <a:p>
            <a:pPr lvl="1"/>
            <a:r>
              <a:rPr lang="en-US" dirty="0" smtClean="0"/>
              <a:t>Total on-line enrollment in COPH courses Spring 12-Fall 12 (duplicated student head count)</a:t>
            </a:r>
          </a:p>
          <a:p>
            <a:pPr lvl="1"/>
            <a:r>
              <a:rPr lang="en-US" dirty="0" smtClean="0"/>
              <a:t>197 total online courses</a:t>
            </a:r>
          </a:p>
          <a:p>
            <a:pPr lvl="2"/>
            <a:r>
              <a:rPr lang="en-US" dirty="0" smtClean="0"/>
              <a:t>118 undergraduate</a:t>
            </a:r>
          </a:p>
          <a:p>
            <a:pPr lvl="2"/>
            <a:r>
              <a:rPr lang="en-US" dirty="0" smtClean="0"/>
              <a:t>79 graduate</a:t>
            </a:r>
          </a:p>
          <a:p>
            <a:pPr lvl="1"/>
            <a:r>
              <a:rPr lang="en-US" dirty="0" smtClean="0"/>
              <a:t>We now have 10 fully on-line graduate certificate programs and four online degree programs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620000" cy="1066800"/>
          </a:xfrm>
        </p:spPr>
        <p:txBody>
          <a:bodyPr>
            <a:noAutofit/>
          </a:bodyPr>
          <a:lstStyle/>
          <a:p>
            <a:pPr algn="ctr"/>
            <a:r>
              <a:rPr lang="en-US" sz="3400" dirty="0" smtClean="0"/>
              <a:t>COPH Around the World</a:t>
            </a:r>
            <a:br>
              <a:rPr lang="en-US" sz="3400" dirty="0" smtClean="0"/>
            </a:br>
            <a:r>
              <a:rPr lang="en-US" sz="3400" dirty="0" smtClean="0"/>
              <a:t>Faculty Expertise Recognized Globally</a:t>
            </a:r>
            <a:endParaRPr lang="en-US" sz="3400" dirty="0"/>
          </a:p>
        </p:txBody>
      </p:sp>
      <p:sp>
        <p:nvSpPr>
          <p:cNvPr id="3" name="Content Placeholder 2"/>
          <p:cNvSpPr>
            <a:spLocks noGrp="1"/>
          </p:cNvSpPr>
          <p:nvPr>
            <p:ph idx="1"/>
          </p:nvPr>
        </p:nvSpPr>
        <p:spPr>
          <a:xfrm>
            <a:off x="457200" y="1677537"/>
            <a:ext cx="8534400" cy="4525963"/>
          </a:xfrm>
        </p:spPr>
        <p:txBody>
          <a:bodyPr>
            <a:normAutofit fontScale="77500" lnSpcReduction="20000"/>
          </a:bodyPr>
          <a:lstStyle/>
          <a:p>
            <a:r>
              <a:rPr lang="en-US" sz="3400" dirty="0" smtClean="0"/>
              <a:t>COPH Faculty presented at many international conferences and meetings during the 2011-12 year, including:</a:t>
            </a:r>
          </a:p>
          <a:p>
            <a:pPr lvl="1">
              <a:lnSpc>
                <a:spcPct val="120000"/>
              </a:lnSpc>
            </a:pPr>
            <a:r>
              <a:rPr lang="en-US" sz="2600" dirty="0" smtClean="0"/>
              <a:t>Autumn Scientific Meeting Lecture, Leeds, UK</a:t>
            </a:r>
          </a:p>
          <a:p>
            <a:pPr lvl="1">
              <a:lnSpc>
                <a:spcPct val="120000"/>
              </a:lnSpc>
            </a:pPr>
            <a:r>
              <a:rPr lang="en-US" sz="2600" dirty="0" smtClean="0"/>
              <a:t>Human-Environment System Presentation, Sapporo, Japan</a:t>
            </a:r>
          </a:p>
          <a:p>
            <a:pPr lvl="1">
              <a:lnSpc>
                <a:spcPct val="120000"/>
              </a:lnSpc>
            </a:pPr>
            <a:r>
              <a:rPr lang="en-US" sz="2600" dirty="0" smtClean="0"/>
              <a:t>Yellow Fever Control in Ecuador, Quito, Ecuador</a:t>
            </a:r>
          </a:p>
          <a:p>
            <a:pPr lvl="1">
              <a:lnSpc>
                <a:spcPct val="120000"/>
              </a:lnSpc>
            </a:pPr>
            <a:r>
              <a:rPr lang="en-US" sz="2600" dirty="0" smtClean="0"/>
              <a:t>World Congress of Public Health, Addis Abba, Ethiopia</a:t>
            </a:r>
          </a:p>
          <a:p>
            <a:pPr lvl="1">
              <a:lnSpc>
                <a:spcPct val="120000"/>
              </a:lnSpc>
            </a:pPr>
            <a:r>
              <a:rPr lang="en-US" sz="2600" dirty="0" smtClean="0"/>
              <a:t>Loughborough </a:t>
            </a:r>
            <a:r>
              <a:rPr lang="en-US" sz="2600" dirty="0"/>
              <a:t>University Public Lecture, Loughborough, </a:t>
            </a:r>
            <a:r>
              <a:rPr lang="en-US" sz="2600" dirty="0" smtClean="0"/>
              <a:t>UK</a:t>
            </a:r>
          </a:p>
          <a:p>
            <a:pPr lvl="1">
              <a:lnSpc>
                <a:spcPct val="120000"/>
              </a:lnSpc>
            </a:pPr>
            <a:r>
              <a:rPr lang="en-US" sz="2600" dirty="0" smtClean="0"/>
              <a:t>Association </a:t>
            </a:r>
            <a:r>
              <a:rPr lang="en-US" sz="2600" dirty="0"/>
              <a:t>of Public Health Epidemiologist of Ontario Conference, Horsehoe Valley, </a:t>
            </a:r>
            <a:r>
              <a:rPr lang="en-US" sz="2600" dirty="0" smtClean="0"/>
              <a:t>Ontario, Canada</a:t>
            </a:r>
          </a:p>
          <a:p>
            <a:pPr lvl="1">
              <a:lnSpc>
                <a:spcPct val="120000"/>
              </a:lnSpc>
            </a:pPr>
            <a:r>
              <a:rPr lang="en-US" sz="2600" dirty="0" smtClean="0"/>
              <a:t>19</a:t>
            </a:r>
            <a:r>
              <a:rPr lang="en-US" sz="2600" baseline="30000" dirty="0" smtClean="0"/>
              <a:t>th</a:t>
            </a:r>
            <a:r>
              <a:rPr lang="en-US" sz="2600" dirty="0" smtClean="0"/>
              <a:t> </a:t>
            </a:r>
            <a:r>
              <a:rPr lang="en-US" sz="2600" dirty="0"/>
              <a:t>World Congress of Epidemiology, Edinburgh, Scotland, UK</a:t>
            </a:r>
          </a:p>
          <a:p>
            <a:pPr lvl="2"/>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COPH Around the World</a:t>
            </a:r>
            <a:br>
              <a:rPr lang="en-US" dirty="0" smtClean="0"/>
            </a:br>
            <a:r>
              <a:rPr lang="en-US" dirty="0" smtClean="0"/>
              <a:t>Faculty Fulbright Awards</a:t>
            </a:r>
            <a:endParaRPr lang="en-US" dirty="0"/>
          </a:p>
        </p:txBody>
      </p:sp>
      <p:sp>
        <p:nvSpPr>
          <p:cNvPr id="3" name="Content Placeholder 2"/>
          <p:cNvSpPr>
            <a:spLocks noGrp="1"/>
          </p:cNvSpPr>
          <p:nvPr>
            <p:ph idx="1"/>
          </p:nvPr>
        </p:nvSpPr>
        <p:spPr>
          <a:xfrm>
            <a:off x="457200" y="1676400"/>
            <a:ext cx="8229600" cy="4525963"/>
          </a:xfrm>
        </p:spPr>
        <p:txBody>
          <a:bodyPr/>
          <a:lstStyle/>
          <a:p>
            <a:r>
              <a:rPr lang="en-US" dirty="0" smtClean="0"/>
              <a:t>Dr. Yiliang Zhu, Professor, Epidemiology &amp; Biostatistics, received a Fulbright Award to pursue his research studies in Gansu, China during the 2012-13 year</a:t>
            </a:r>
          </a:p>
          <a:p>
            <a:r>
              <a:rPr lang="en-US" dirty="0" smtClean="0"/>
              <a:t>Dr. Tom Bernard, Professor and Chair, Environmental &amp; Occupational Health completed his Fulbright Award in Fall 2011 at Loughborough University, United Kingdom</a:t>
            </a:r>
          </a:p>
          <a:p>
            <a:endParaRPr lang="en-US" dirty="0" smtClean="0"/>
          </a:p>
          <a:p>
            <a:endParaRPr lang="en-US" dirty="0"/>
          </a:p>
        </p:txBody>
      </p:sp>
    </p:spTree>
    <p:extLst>
      <p:ext uri="{BB962C8B-B14F-4D97-AF65-F5344CB8AC3E}">
        <p14:creationId xmlns:p14="http://schemas.microsoft.com/office/powerpoint/2010/main" val="28375185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COPH Around the World</a:t>
            </a:r>
            <a:br>
              <a:rPr lang="en-US" smtClean="0"/>
            </a:br>
            <a:r>
              <a:rPr lang="en-US" smtClean="0"/>
              <a:t>COPH Attracts Students Worldwide</a:t>
            </a:r>
            <a:endParaRPr lang="en-US" dirty="0"/>
          </a:p>
        </p:txBody>
      </p:sp>
      <p:sp>
        <p:nvSpPr>
          <p:cNvPr id="3" name="Content Placeholder 2"/>
          <p:cNvSpPr>
            <a:spLocks noGrp="1"/>
          </p:cNvSpPr>
          <p:nvPr>
            <p:ph idx="1"/>
          </p:nvPr>
        </p:nvSpPr>
        <p:spPr>
          <a:xfrm>
            <a:off x="457200" y="1295400"/>
            <a:ext cx="8382000" cy="4525963"/>
          </a:xfrm>
        </p:spPr>
        <p:txBody>
          <a:bodyPr/>
          <a:lstStyle/>
          <a:p>
            <a:r>
              <a:rPr lang="en-US" dirty="0" smtClean="0"/>
              <a:t>118 active COPH graduate students from 39 countries (excluding the US)</a:t>
            </a:r>
          </a:p>
          <a:p>
            <a:pPr lvl="1"/>
            <a:r>
              <a:rPr lang="en-US" sz="2400" dirty="0" smtClean="0"/>
              <a:t>Afghanistan, Angola, Armenia, Bahamas, Bangladesh, Bermuda, Brazil, Cameroon, Canada, China, Columbia, Ecuador, Ethiopia, Guatemala, Guyana, Haiti, India, Indonesia, Iran, Jamaica, Kenya, Lebanon, Lithuania, Malaysia, Mexico, Nepal, Nicaragua, Nigeria, Panama, St. Lucia, Saudi Arabia, Sierra Leone, Slovakia, South Korea, Taiwan, Thailand, Trinidad and Tobago, United Kingdom, Venezuela</a:t>
            </a:r>
          </a:p>
          <a:p>
            <a:r>
              <a:rPr lang="en-US" dirty="0" smtClean="0"/>
              <a:t>Hamlet Gasoyan, from Armenia, is HPM’s first Muskie Fellow</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COPH Around the World</a:t>
            </a:r>
            <a:br>
              <a:rPr lang="en-US" dirty="0" smtClean="0"/>
            </a:br>
            <a:r>
              <a:rPr lang="en-US" dirty="0" smtClean="0"/>
              <a:t>Students Travel the world</a:t>
            </a:r>
            <a:endParaRPr lang="en-US" dirty="0"/>
          </a:p>
        </p:txBody>
      </p:sp>
      <p:sp>
        <p:nvSpPr>
          <p:cNvPr id="3" name="Content Placeholder 2"/>
          <p:cNvSpPr>
            <a:spLocks noGrp="1"/>
          </p:cNvSpPr>
          <p:nvPr>
            <p:ph idx="1"/>
          </p:nvPr>
        </p:nvSpPr>
        <p:spPr>
          <a:xfrm>
            <a:off x="457200" y="1447800"/>
            <a:ext cx="8229600" cy="4525963"/>
          </a:xfrm>
        </p:spPr>
        <p:txBody>
          <a:bodyPr/>
          <a:lstStyle/>
          <a:p>
            <a:r>
              <a:rPr lang="en-US" sz="2500" dirty="0" smtClean="0"/>
              <a:t>During the past year, COPH courses took students to Malaysia (Kwa, GLH) and Panama (Calvo &amp; Vamos) for study abroad</a:t>
            </a:r>
          </a:p>
          <a:p>
            <a:r>
              <a:rPr lang="en-US" sz="2500" dirty="0" smtClean="0"/>
              <a:t>6 Students are currently in the field for 27 months combining graduate school with Peace Corps service</a:t>
            </a:r>
          </a:p>
          <a:p>
            <a:pPr lvl="1"/>
            <a:r>
              <a:rPr lang="en-US" sz="2200" dirty="0" smtClean="0"/>
              <a:t>South Africa, Cameroon, Uganda, Zambia, Mongolia, Botswana</a:t>
            </a:r>
          </a:p>
          <a:p>
            <a:r>
              <a:rPr lang="en-US" sz="2500" dirty="0" smtClean="0"/>
              <a:t>In the past year, 31 students completed International Field Experiences in 18 countries</a:t>
            </a:r>
          </a:p>
          <a:p>
            <a:pPr lvl="1"/>
            <a:r>
              <a:rPr lang="en-US" sz="2200" dirty="0" smtClean="0"/>
              <a:t>South Africa, Belize, Bolivia, Ecuador, Guatemala, Indonesia, Kazakhstan, Kenya, Malaysia, Mexico, Panama, Peru, Tanzania, Uganda, India</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Our People </a:t>
            </a:r>
            <a:endParaRPr lang="en-US" dirty="0"/>
          </a:p>
        </p:txBody>
      </p:sp>
      <p:sp>
        <p:nvSpPr>
          <p:cNvPr id="3" name="Content Placeholder 2"/>
          <p:cNvSpPr>
            <a:spLocks noGrp="1"/>
          </p:cNvSpPr>
          <p:nvPr>
            <p:ph idx="1"/>
          </p:nvPr>
        </p:nvSpPr>
        <p:spPr/>
        <p:txBody>
          <a:bodyPr/>
          <a:lstStyle/>
          <a:p>
            <a:endParaRPr lang="en-US" dirty="0" smtClean="0"/>
          </a:p>
          <a:p>
            <a:r>
              <a:rPr lang="en-US" dirty="0" smtClean="0"/>
              <a:t>Dr</a:t>
            </a:r>
            <a:r>
              <a:rPr lang="en-US" dirty="0"/>
              <a:t>. Boo </a:t>
            </a:r>
            <a:r>
              <a:rPr lang="en-US" dirty="0" smtClean="0"/>
              <a:t>Kwa, also not new to the College, </a:t>
            </a:r>
            <a:r>
              <a:rPr lang="en-US" dirty="0"/>
              <a:t>was named the Associate Dean for International Programs</a:t>
            </a:r>
          </a:p>
          <a:p>
            <a:endParaRPr lang="en-US" dirty="0"/>
          </a:p>
        </p:txBody>
      </p:sp>
    </p:spTree>
    <p:extLst>
      <p:ext uri="{BB962C8B-B14F-4D97-AF65-F5344CB8AC3E}">
        <p14:creationId xmlns:p14="http://schemas.microsoft.com/office/powerpoint/2010/main" val="42816525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COPH Around the World</a:t>
            </a:r>
            <a:br>
              <a:rPr lang="en-US" smtClean="0"/>
            </a:br>
            <a:r>
              <a:rPr lang="en-US" smtClean="0"/>
              <a:t>New Program Development</a:t>
            </a:r>
            <a:endParaRPr lang="en-US" dirty="0"/>
          </a:p>
        </p:txBody>
      </p:sp>
      <p:sp>
        <p:nvSpPr>
          <p:cNvPr id="3" name="Content Placeholder 2"/>
          <p:cNvSpPr>
            <a:spLocks noGrp="1"/>
          </p:cNvSpPr>
          <p:nvPr>
            <p:ph idx="1"/>
          </p:nvPr>
        </p:nvSpPr>
        <p:spPr>
          <a:xfrm>
            <a:off x="457200" y="1524000"/>
            <a:ext cx="8229600" cy="4525963"/>
          </a:xfrm>
        </p:spPr>
        <p:txBody>
          <a:bodyPr/>
          <a:lstStyle/>
          <a:p>
            <a:r>
              <a:rPr lang="en-US" sz="1900" dirty="0" smtClean="0"/>
              <a:t>COPH finalizing new international agreements with the University of Dodoma, Tanzania; the University of West Indies, Jamaica; and Addis Ababa University, Ethiopia</a:t>
            </a:r>
          </a:p>
          <a:p>
            <a:r>
              <a:rPr lang="en-US" sz="1900" dirty="0" smtClean="0"/>
              <a:t>Through the Strategic Investment Fund, the College funded faculty to travel near and far to identify training &amp; research opportunities for our faculty &amp; students</a:t>
            </a:r>
          </a:p>
          <a:p>
            <a:pPr lvl="1"/>
            <a:r>
              <a:rPr lang="en-US" sz="1600" dirty="0" smtClean="0"/>
              <a:t>A. Azizan (GLH) &amp; A. Sanchez-Anguiano, Malaysia</a:t>
            </a:r>
          </a:p>
          <a:p>
            <a:pPr lvl="1"/>
            <a:r>
              <a:rPr lang="en-US" sz="1600" dirty="0" smtClean="0"/>
              <a:t>J. Baldwin (CFH), Australia</a:t>
            </a:r>
          </a:p>
          <a:p>
            <a:pPr lvl="1"/>
            <a:r>
              <a:rPr lang="en-US" sz="1600" dirty="0" smtClean="0"/>
              <a:t>M. Coulter (CFH), India</a:t>
            </a:r>
          </a:p>
          <a:p>
            <a:pPr lvl="1"/>
            <a:r>
              <a:rPr lang="en-US" sz="1600" dirty="0" smtClean="0"/>
              <a:t>G. </a:t>
            </a:r>
            <a:r>
              <a:rPr lang="en-US" sz="1600" dirty="0" err="1" smtClean="0"/>
              <a:t>Dagne</a:t>
            </a:r>
            <a:r>
              <a:rPr lang="en-US" sz="1600" dirty="0" smtClean="0"/>
              <a:t> (EPB), Ethiopia</a:t>
            </a:r>
          </a:p>
          <a:p>
            <a:pPr lvl="1"/>
            <a:r>
              <a:rPr lang="en-US" sz="1600" dirty="0" smtClean="0"/>
              <a:t>R. Izurieta (GLH), Ecuador</a:t>
            </a:r>
          </a:p>
          <a:p>
            <a:pPr lvl="1"/>
            <a:r>
              <a:rPr lang="en-US" sz="1600" dirty="0" smtClean="0"/>
              <a:t>R. Lucio (CFH), Israel</a:t>
            </a:r>
          </a:p>
          <a:p>
            <a:pPr lvl="1"/>
            <a:r>
              <a:rPr lang="en-US" sz="1600" dirty="0" smtClean="0"/>
              <a:t>R. Novak (GLH), Kenya</a:t>
            </a:r>
          </a:p>
          <a:p>
            <a:pPr lvl="1"/>
            <a:r>
              <a:rPr lang="en-US" sz="1600" dirty="0" smtClean="0"/>
              <a:t>M. O’Neil (PHP), Malaysia</a:t>
            </a:r>
          </a:p>
          <a:p>
            <a:pPr lvl="1"/>
            <a:r>
              <a:rPr lang="en-US" sz="1600" dirty="0" smtClean="0"/>
              <a:t>W. Sappenfield (CFH), Panama</a:t>
            </a:r>
          </a:p>
          <a:p>
            <a:pPr lvl="1"/>
            <a:r>
              <a:rPr lang="en-US" sz="1600" dirty="0" smtClean="0"/>
              <a:t>D. Sultan, A. Williams, J. Wiltshire (HPM), Saint Lucia</a:t>
            </a:r>
            <a:endParaRPr lang="en-US"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&amp; Challenges</a:t>
            </a:r>
            <a:br>
              <a:rPr lang="en-US" dirty="0" smtClean="0"/>
            </a:br>
            <a:r>
              <a:rPr lang="en-US" dirty="0" smtClean="0"/>
              <a:t>COPH Budget Overview 2012-13</a:t>
            </a:r>
            <a:endParaRPr lang="en-US" dirty="0"/>
          </a:p>
        </p:txBody>
      </p:sp>
      <p:sp>
        <p:nvSpPr>
          <p:cNvPr id="3" name="Content Placeholder 2"/>
          <p:cNvSpPr>
            <a:spLocks noGrp="1"/>
          </p:cNvSpPr>
          <p:nvPr>
            <p:ph idx="1"/>
          </p:nvPr>
        </p:nvSpPr>
        <p:spPr>
          <a:xfrm>
            <a:off x="381000" y="1600200"/>
            <a:ext cx="8534400" cy="4525963"/>
          </a:xfrm>
        </p:spPr>
        <p:txBody>
          <a:bodyPr/>
          <a:lstStyle/>
          <a:p>
            <a:pPr>
              <a:spcBef>
                <a:spcPts val="0"/>
              </a:spcBef>
            </a:pPr>
            <a:r>
              <a:rPr lang="en-US" sz="2700" dirty="0" smtClean="0"/>
              <a:t>COPH’s All-Source Budget for 2012-13 is $48,046,375 M</a:t>
            </a:r>
          </a:p>
          <a:p>
            <a:pPr>
              <a:spcBef>
                <a:spcPts val="0"/>
              </a:spcBef>
            </a:pPr>
            <a:r>
              <a:rPr lang="en-US" sz="2700" dirty="0" smtClean="0"/>
              <a:t>This includes state funds, tuition, carry-forward, grants &amp; contracts, research overhead, auxiliary, USF Foundation, HPCC, and Research Foundation</a:t>
            </a:r>
          </a:p>
          <a:p>
            <a:pPr>
              <a:spcBef>
                <a:spcPts val="0"/>
              </a:spcBef>
            </a:pPr>
            <a:r>
              <a:rPr lang="en-US" sz="2700" dirty="0" smtClean="0"/>
              <a:t>Of this budget…</a:t>
            </a:r>
          </a:p>
          <a:p>
            <a:pPr lvl="1">
              <a:spcBef>
                <a:spcPts val="0"/>
              </a:spcBef>
            </a:pPr>
            <a:r>
              <a:rPr lang="en-US" sz="2400" dirty="0" smtClean="0"/>
              <a:t>31.35% is made up of state appropriations, lottery funds and tuition collections</a:t>
            </a:r>
          </a:p>
          <a:p>
            <a:pPr lvl="1">
              <a:spcBef>
                <a:spcPts val="0"/>
              </a:spcBef>
            </a:pPr>
            <a:r>
              <a:rPr lang="en-US" sz="2400" dirty="0" smtClean="0"/>
              <a:t>38.86% is from grants &amp; contracts</a:t>
            </a:r>
          </a:p>
          <a:p>
            <a:pPr lvl="1">
              <a:spcBef>
                <a:spcPts val="0"/>
              </a:spcBef>
            </a:pPr>
            <a:r>
              <a:rPr lang="en-US" sz="2400" dirty="0" smtClean="0"/>
              <a:t>7.32% overhead </a:t>
            </a:r>
          </a:p>
          <a:p>
            <a:pPr lvl="1">
              <a:spcBef>
                <a:spcPts val="0"/>
              </a:spcBef>
            </a:pPr>
            <a:r>
              <a:rPr lang="en-US" sz="2400" dirty="0" smtClean="0"/>
              <a:t>the remaining 22.47% from the other fund sources</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685800"/>
          </a:xfrm>
        </p:spPr>
        <p:txBody>
          <a:bodyPr/>
          <a:lstStyle/>
          <a:p>
            <a:r>
              <a:rPr lang="en-US" sz="3400" dirty="0" smtClean="0"/>
              <a:t>Opportunities &amp; Challenges</a:t>
            </a:r>
            <a:br>
              <a:rPr lang="en-US" sz="3400" dirty="0" smtClean="0"/>
            </a:br>
            <a:r>
              <a:rPr lang="en-US" sz="3400" dirty="0" smtClean="0"/>
              <a:t>The Tightening Budget Situation 2013</a:t>
            </a:r>
            <a:endParaRPr lang="en-US" sz="3400" dirty="0"/>
          </a:p>
        </p:txBody>
      </p:sp>
      <p:sp>
        <p:nvSpPr>
          <p:cNvPr id="3" name="Content Placeholder 2"/>
          <p:cNvSpPr>
            <a:spLocks noGrp="1"/>
          </p:cNvSpPr>
          <p:nvPr>
            <p:ph idx="1"/>
          </p:nvPr>
        </p:nvSpPr>
        <p:spPr>
          <a:xfrm>
            <a:off x="457200" y="1676400"/>
            <a:ext cx="8229600" cy="4525963"/>
          </a:xfrm>
        </p:spPr>
        <p:txBody>
          <a:bodyPr/>
          <a:lstStyle/>
          <a:p>
            <a:pPr>
              <a:spcBef>
                <a:spcPts val="0"/>
              </a:spcBef>
            </a:pPr>
            <a:r>
              <a:rPr lang="en-US" sz="2500" dirty="0" smtClean="0"/>
              <a:t>This FY COPH received a $441,000 non-recurring reduction </a:t>
            </a:r>
          </a:p>
          <a:p>
            <a:pPr>
              <a:spcBef>
                <a:spcPts val="0"/>
              </a:spcBef>
            </a:pPr>
            <a:r>
              <a:rPr lang="en-US" sz="2500" dirty="0" smtClean="0"/>
              <a:t>The reduction was based on the amount of E&amp;G CF funds held by the College. The cuts were shared by the departments and Colleges.</a:t>
            </a:r>
          </a:p>
          <a:p>
            <a:pPr>
              <a:spcBef>
                <a:spcPts val="0"/>
              </a:spcBef>
            </a:pPr>
            <a:r>
              <a:rPr lang="en-US" sz="2500" dirty="0" smtClean="0"/>
              <a:t>The President has since implemented a hiring and spending freeze with the expectation that additional future reductions are a possibility</a:t>
            </a:r>
          </a:p>
          <a:p>
            <a:pPr>
              <a:spcBef>
                <a:spcPts val="0"/>
              </a:spcBef>
            </a:pPr>
            <a:r>
              <a:rPr lang="en-US" sz="2500" dirty="0" smtClean="0"/>
              <a:t>COPH will continue to try to make smart, strategic decisions to both move our College forward while striving to protect our most important assets: our faculty, staff and students </a:t>
            </a:r>
            <a:endParaRPr lang="en-US" sz="25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3900" dirty="0" smtClean="0"/>
              <a:t>Opportunities &amp; Challenges</a:t>
            </a:r>
            <a:br>
              <a:rPr lang="en-US" sz="3900" dirty="0" smtClean="0"/>
            </a:br>
            <a:r>
              <a:rPr lang="en-US" sz="3900" dirty="0" smtClean="0"/>
              <a:t>While Gloomy, It’s Not All Bad</a:t>
            </a:r>
            <a:br>
              <a:rPr lang="en-US" sz="3900" dirty="0" smtClean="0"/>
            </a:br>
            <a:endParaRPr lang="en-US" sz="3900" dirty="0"/>
          </a:p>
        </p:txBody>
      </p:sp>
      <p:sp>
        <p:nvSpPr>
          <p:cNvPr id="3" name="Content Placeholder 2"/>
          <p:cNvSpPr>
            <a:spLocks noGrp="1"/>
          </p:cNvSpPr>
          <p:nvPr>
            <p:ph idx="1"/>
          </p:nvPr>
        </p:nvSpPr>
        <p:spPr>
          <a:xfrm>
            <a:off x="457200" y="1598065"/>
            <a:ext cx="8382000" cy="4878392"/>
          </a:xfrm>
        </p:spPr>
        <p:txBody>
          <a:bodyPr>
            <a:normAutofit/>
          </a:bodyPr>
          <a:lstStyle/>
          <a:p>
            <a:pPr marL="342900" lvl="1" indent="-342900">
              <a:buFont typeface="Arial"/>
              <a:buChar char="•"/>
            </a:pPr>
            <a:r>
              <a:rPr lang="en-US" sz="2700" dirty="0" smtClean="0"/>
              <a:t>FY 12-13 non-recurring budget reductions of $441,000 were less than new recurring resources received from tuition increases ($530,503) </a:t>
            </a:r>
          </a:p>
          <a:p>
            <a:pPr marL="342900" lvl="1" indent="-342900">
              <a:buFont typeface="Arial"/>
              <a:buChar char="•"/>
            </a:pPr>
            <a:r>
              <a:rPr lang="en-US" sz="2700" dirty="0" smtClean="0"/>
              <a:t>Large enrollments have generated cash to support the College, giving us opportunities for using non-recurring resources to advance our various missions as well as help absorb these budget reductions</a:t>
            </a:r>
          </a:p>
          <a:p>
            <a:pPr marL="342900" lvl="1" indent="-342900">
              <a:buFont typeface="Arial"/>
              <a:buChar char="•"/>
            </a:pPr>
            <a:r>
              <a:rPr lang="en-US" sz="2700" dirty="0" smtClean="0"/>
              <a:t>UG Enrollment (FTE) is up over 26% so far this academic year, and Grad enrollment (FTE) is up 5%</a:t>
            </a:r>
          </a:p>
          <a:p>
            <a:pPr marL="0" lvl="1" indent="0">
              <a:buNone/>
            </a:pPr>
            <a:endParaRPr lang="en-US" dirty="0" smtClean="0"/>
          </a:p>
          <a:p>
            <a:pPr marL="342900" lvl="1" indent="-342900">
              <a:buNone/>
            </a:pPr>
            <a:endParaRPr lang="en-US" dirty="0" smtClean="0"/>
          </a:p>
          <a:p>
            <a:pPr marL="342900" lvl="1" indent="-342900">
              <a:buFont typeface="Arial"/>
              <a:buChar char="•"/>
            </a:pPr>
            <a:endParaRPr lang="en-US" dirty="0" smtClean="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Opportunities &amp; Challenges </a:t>
            </a:r>
            <a:r>
              <a:rPr lang="en-US" dirty="0"/>
              <a:t/>
            </a:r>
            <a:br>
              <a:rPr lang="en-US" dirty="0"/>
            </a:br>
            <a:r>
              <a:rPr lang="en-US" dirty="0"/>
              <a:t>Investing in </a:t>
            </a:r>
            <a:r>
              <a:rPr lang="en-US" dirty="0" smtClean="0"/>
              <a:t>Ourselves, 2011-12</a:t>
            </a:r>
            <a:endParaRPr lang="en-US" dirty="0"/>
          </a:p>
        </p:txBody>
      </p:sp>
      <p:sp>
        <p:nvSpPr>
          <p:cNvPr id="3" name="Content Placeholder 2"/>
          <p:cNvSpPr>
            <a:spLocks noGrp="1"/>
          </p:cNvSpPr>
          <p:nvPr>
            <p:ph idx="1"/>
          </p:nvPr>
        </p:nvSpPr>
        <p:spPr>
          <a:xfrm>
            <a:off x="457200" y="1524000"/>
            <a:ext cx="8229600" cy="4829625"/>
          </a:xfrm>
        </p:spPr>
        <p:txBody>
          <a:bodyPr>
            <a:normAutofit fontScale="77500" lnSpcReduction="20000"/>
          </a:bodyPr>
          <a:lstStyle/>
          <a:p>
            <a:r>
              <a:rPr lang="en-US" sz="3700" dirty="0" smtClean="0"/>
              <a:t>COPH invested significantly to support our students academically and in their professional development</a:t>
            </a:r>
          </a:p>
          <a:p>
            <a:pPr lvl="1"/>
            <a:r>
              <a:rPr lang="en-US" sz="3000" dirty="0" smtClean="0"/>
              <a:t>We funded 20 students through HRSA Public Health Traineeships</a:t>
            </a:r>
          </a:p>
          <a:p>
            <a:pPr lvl="1"/>
            <a:r>
              <a:rPr lang="en-US" sz="3000" dirty="0" smtClean="0"/>
              <a:t>We supported tuition costs for 12 students participating in COPH Study Abroad Trip to Malaysia in Summer 12</a:t>
            </a:r>
          </a:p>
          <a:p>
            <a:pPr lvl="1"/>
            <a:r>
              <a:rPr lang="en-US" sz="3000" dirty="0" smtClean="0"/>
              <a:t>The College provided almost $45,943 in scholarships to support student international field &amp; research experiences</a:t>
            </a:r>
          </a:p>
          <a:p>
            <a:pPr lvl="1"/>
            <a:r>
              <a:rPr lang="en-US" sz="3000" dirty="0" smtClean="0"/>
              <a:t>30 students received SHARP awards and 9 students received SRS in 2011-12</a:t>
            </a:r>
          </a:p>
          <a:p>
            <a:pPr lvl="1"/>
            <a:r>
              <a:rPr lang="en-US" sz="3000" dirty="0" smtClean="0"/>
              <a:t>COPH faculty have appointed graduate students to 101 Graduate Assistant positions during the fall 12 term</a:t>
            </a:r>
            <a:endParaRPr lang="en-US" sz="3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Opportunities &amp; Challenges </a:t>
            </a:r>
            <a:br>
              <a:rPr lang="en-US" dirty="0" smtClean="0"/>
            </a:br>
            <a:r>
              <a:rPr lang="en-US" dirty="0" smtClean="0"/>
              <a:t>Investing in Ourselves, 2011-12</a:t>
            </a:r>
            <a:endParaRPr lang="en-US" dirty="0"/>
          </a:p>
        </p:txBody>
      </p:sp>
      <p:sp>
        <p:nvSpPr>
          <p:cNvPr id="3" name="Content Placeholder 2"/>
          <p:cNvSpPr>
            <a:spLocks noGrp="1"/>
          </p:cNvSpPr>
          <p:nvPr>
            <p:ph idx="1"/>
          </p:nvPr>
        </p:nvSpPr>
        <p:spPr>
          <a:xfrm>
            <a:off x="457200" y="1524000"/>
            <a:ext cx="8229600" cy="4870569"/>
          </a:xfrm>
        </p:spPr>
        <p:txBody>
          <a:bodyPr>
            <a:normAutofit fontScale="92500" lnSpcReduction="10000"/>
          </a:bodyPr>
          <a:lstStyle/>
          <a:p>
            <a:r>
              <a:rPr lang="en-US" dirty="0" smtClean="0"/>
              <a:t>The College supports the Professional Development of our faculty and staff as well:</a:t>
            </a:r>
          </a:p>
          <a:p>
            <a:pPr lvl="1"/>
            <a:r>
              <a:rPr lang="en-US" dirty="0" smtClean="0"/>
              <a:t>Provided 8 faculty &amp; staff professional development awards last year</a:t>
            </a:r>
          </a:p>
          <a:p>
            <a:pPr lvl="1"/>
            <a:r>
              <a:rPr lang="en-US" dirty="0" smtClean="0"/>
              <a:t>Provided $42,934.65 to support tuition for COPH Faculty &amp; Staff through the USF Employee Tuition Waiver Program</a:t>
            </a:r>
          </a:p>
          <a:p>
            <a:pPr lvl="1"/>
            <a:r>
              <a:rPr lang="en-US" dirty="0" smtClean="0"/>
              <a:t>ETA funded 1 faculty with 3 additional pending applications to attend conferences to enhance their skills in on-line education</a:t>
            </a:r>
          </a:p>
          <a:p>
            <a:pPr lvl="1"/>
            <a:r>
              <a:rPr lang="en-US" dirty="0" smtClean="0"/>
              <a:t>Multiple College-wide faculty development programs were offered: Promotion &amp; Tenure, on-line course development, Research Administration</a:t>
            </a:r>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Opportunities &amp; Challenges</a:t>
            </a:r>
            <a:br>
              <a:rPr lang="en-US" dirty="0" smtClean="0"/>
            </a:br>
            <a:r>
              <a:rPr lang="en-US" dirty="0" smtClean="0"/>
              <a:t>Strategic Investment Funds</a:t>
            </a:r>
            <a:endParaRPr lang="en-US" dirty="0"/>
          </a:p>
        </p:txBody>
      </p:sp>
      <p:sp>
        <p:nvSpPr>
          <p:cNvPr id="3" name="Content Placeholder 2"/>
          <p:cNvSpPr>
            <a:spLocks noGrp="1"/>
          </p:cNvSpPr>
          <p:nvPr>
            <p:ph idx="1"/>
          </p:nvPr>
        </p:nvSpPr>
        <p:spPr>
          <a:xfrm>
            <a:off x="457200" y="1786719"/>
            <a:ext cx="8229600" cy="4525963"/>
          </a:xfrm>
        </p:spPr>
        <p:txBody>
          <a:bodyPr/>
          <a:lstStyle/>
          <a:p>
            <a:r>
              <a:rPr lang="en-US" dirty="0" smtClean="0"/>
              <a:t>What is the Strategic Investment Fund?</a:t>
            </a:r>
          </a:p>
          <a:p>
            <a:pPr lvl="1"/>
            <a:r>
              <a:rPr lang="en-US" dirty="0" smtClean="0"/>
              <a:t>The strategic investment funds are resources set aside by the College leadership to support our strategic plan and other activities deemed important to maintaining and/or growing the College</a:t>
            </a:r>
          </a:p>
          <a:p>
            <a:r>
              <a:rPr lang="en-US" dirty="0" smtClean="0"/>
              <a:t>Where do the resources come from?</a:t>
            </a:r>
          </a:p>
          <a:p>
            <a:pPr lvl="1"/>
            <a:r>
              <a:rPr lang="en-US" dirty="0" smtClean="0"/>
              <a:t>From excess tuition collections generated through COPH courses and programs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Opportunities &amp; Challenges</a:t>
            </a:r>
            <a:br>
              <a:rPr lang="en-US" smtClean="0"/>
            </a:br>
            <a:r>
              <a:rPr lang="en-US" smtClean="0"/>
              <a:t>Strategic Investment Funds FY 2012</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From our Strategic Investment Fund, resources were identified for:</a:t>
            </a:r>
          </a:p>
          <a:p>
            <a:pPr lvl="1"/>
            <a:r>
              <a:rPr lang="en-US" dirty="0" smtClean="0"/>
              <a:t>Registration costs for the NBPHE exam for COPH students, faculty </a:t>
            </a:r>
            <a:r>
              <a:rPr lang="en-US" dirty="0"/>
              <a:t>&amp;</a:t>
            </a:r>
            <a:r>
              <a:rPr lang="en-US" dirty="0" smtClean="0"/>
              <a:t> staff</a:t>
            </a:r>
          </a:p>
          <a:p>
            <a:pPr lvl="1"/>
            <a:r>
              <a:rPr lang="en-US" dirty="0" smtClean="0"/>
              <a:t>Student Scholarships &amp; Tuition Support</a:t>
            </a:r>
          </a:p>
          <a:p>
            <a:pPr lvl="2"/>
            <a:r>
              <a:rPr lang="en-US" dirty="0" smtClean="0"/>
              <a:t>Doctoral Fellows &amp; Masters Scholars Awards</a:t>
            </a:r>
          </a:p>
          <a:p>
            <a:pPr lvl="1"/>
            <a:r>
              <a:rPr lang="en-US" dirty="0" smtClean="0"/>
              <a:t>Faculty, Staff &amp; Student Development</a:t>
            </a:r>
          </a:p>
          <a:p>
            <a:pPr lvl="2"/>
            <a:r>
              <a:rPr lang="en-US" dirty="0" smtClean="0"/>
              <a:t>Includes faculty &amp; staff development awards; additional resources to expand the number of SHARP &amp; IFE travel scholarships; travel </a:t>
            </a:r>
            <a:r>
              <a:rPr lang="en-US" dirty="0"/>
              <a:t>&amp;</a:t>
            </a:r>
            <a:r>
              <a:rPr lang="en-US" dirty="0" smtClean="0"/>
              <a:t> support for Study Abroad courses</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Opportunities &amp; Challenges:</a:t>
            </a:r>
            <a:br>
              <a:rPr lang="en-US" dirty="0" smtClean="0"/>
            </a:br>
            <a:r>
              <a:rPr lang="en-US" dirty="0" smtClean="0"/>
              <a:t>Strategic Investment Funds FY 2012</a:t>
            </a:r>
            <a:endParaRPr lang="en-US" dirty="0"/>
          </a:p>
        </p:txBody>
      </p:sp>
      <p:sp>
        <p:nvSpPr>
          <p:cNvPr id="3" name="Content Placeholder 2"/>
          <p:cNvSpPr>
            <a:spLocks noGrp="1"/>
          </p:cNvSpPr>
          <p:nvPr>
            <p:ph idx="1"/>
          </p:nvPr>
        </p:nvSpPr>
        <p:spPr>
          <a:xfrm>
            <a:off x="533400" y="1524000"/>
            <a:ext cx="8229600" cy="4800600"/>
          </a:xfrm>
        </p:spPr>
        <p:txBody>
          <a:bodyPr>
            <a:normAutofit lnSpcReduction="10000"/>
          </a:bodyPr>
          <a:lstStyle/>
          <a:p>
            <a:r>
              <a:rPr lang="en-US" dirty="0" smtClean="0"/>
              <a:t>From our Strategic Investment Funds, funds were also identified for:</a:t>
            </a:r>
          </a:p>
          <a:p>
            <a:pPr lvl="1"/>
            <a:r>
              <a:rPr lang="en-US" dirty="0" smtClean="0"/>
              <a:t>Four $100,000 Interdisciplinary Research Development Awards </a:t>
            </a:r>
          </a:p>
          <a:p>
            <a:pPr lvl="2"/>
            <a:r>
              <a:rPr lang="en-US" dirty="0" smtClean="0"/>
              <a:t>Williams (HPM), Azizan (GLH), Vandeweerd (CFH), Crisman (EOH)</a:t>
            </a:r>
          </a:p>
          <a:p>
            <a:pPr lvl="1"/>
            <a:r>
              <a:rPr lang="en-US" dirty="0" smtClean="0"/>
              <a:t>One Early Career Investigator Award </a:t>
            </a:r>
          </a:p>
          <a:p>
            <a:pPr lvl="2"/>
            <a:r>
              <a:rPr lang="en-US" dirty="0" smtClean="0"/>
              <a:t>(Azizan, GLH)</a:t>
            </a:r>
          </a:p>
          <a:p>
            <a:pPr lvl="1"/>
            <a:r>
              <a:rPr lang="en-US" dirty="0" smtClean="0"/>
              <a:t>International Program Development Awards</a:t>
            </a:r>
          </a:p>
          <a:p>
            <a:pPr lvl="1"/>
            <a:r>
              <a:rPr lang="en-US" dirty="0" smtClean="0"/>
              <a:t>Start-up funding for the Center for Transdisciplinary Research on Women’s Health</a:t>
            </a:r>
          </a:p>
          <a:p>
            <a:pPr marL="859536" lvl="1" indent="-457200">
              <a:buNone/>
              <a:defRPr/>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Opportunities &amp; Challenges:</a:t>
            </a:r>
            <a:br>
              <a:rPr lang="en-US" dirty="0" smtClean="0"/>
            </a:br>
            <a:r>
              <a:rPr lang="en-US" dirty="0" smtClean="0"/>
              <a:t>Strategic Investment Funds FY 2012</a:t>
            </a:r>
            <a:endParaRPr lang="en-US" dirty="0"/>
          </a:p>
        </p:txBody>
      </p:sp>
      <p:sp>
        <p:nvSpPr>
          <p:cNvPr id="3" name="Content Placeholder 2"/>
          <p:cNvSpPr>
            <a:spLocks noGrp="1"/>
          </p:cNvSpPr>
          <p:nvPr>
            <p:ph idx="1"/>
          </p:nvPr>
        </p:nvSpPr>
        <p:spPr>
          <a:xfrm>
            <a:off x="457200" y="1600200"/>
            <a:ext cx="8382000" cy="4525963"/>
          </a:xfrm>
        </p:spPr>
        <p:txBody>
          <a:bodyPr>
            <a:normAutofit fontScale="85000" lnSpcReduction="20000"/>
          </a:bodyPr>
          <a:lstStyle/>
          <a:p>
            <a:r>
              <a:rPr lang="en-US" sz="3400" dirty="0" smtClean="0"/>
              <a:t>From our Strategic Investment Funds, funds were also identified for:</a:t>
            </a:r>
          </a:p>
          <a:p>
            <a:pPr lvl="1"/>
            <a:r>
              <a:rPr lang="en-US" sz="2900" dirty="0" smtClean="0"/>
              <a:t>IT Programming &amp; Web Support for COPH Initiatives </a:t>
            </a:r>
          </a:p>
          <a:p>
            <a:pPr lvl="1"/>
            <a:r>
              <a:rPr lang="en-US" sz="2900" dirty="0" smtClean="0"/>
              <a:t>Enhancements to our facilities, including:</a:t>
            </a:r>
          </a:p>
          <a:p>
            <a:pPr lvl="2"/>
            <a:r>
              <a:rPr lang="en-US" sz="2500" dirty="0" smtClean="0"/>
              <a:t>Remodeled CPH 2016, 2018, 2022 including new partitioned walls designed to reduce sound between classrooms, new carpeting &amp; new ceiling tiles</a:t>
            </a:r>
          </a:p>
          <a:p>
            <a:pPr lvl="2"/>
            <a:r>
              <a:rPr lang="en-US" sz="2500" dirty="0" smtClean="0"/>
              <a:t>Remodeled CPH 2031 paint, furniture, AV </a:t>
            </a:r>
          </a:p>
          <a:p>
            <a:pPr lvl="2"/>
            <a:r>
              <a:rPr lang="en-US" sz="2500" dirty="0" smtClean="0"/>
              <a:t>Upgraded the technology in our classrooms, computer lab &amp; conference rooms</a:t>
            </a:r>
          </a:p>
          <a:p>
            <a:pPr lvl="2"/>
            <a:r>
              <a:rPr lang="en-US" sz="2500" dirty="0" smtClean="0"/>
              <a:t>Installed Av/technology flat panel monitors  in CPH 1038a</a:t>
            </a:r>
          </a:p>
          <a:p>
            <a:pPr lvl="2"/>
            <a:r>
              <a:rPr lang="en-US" sz="2500" dirty="0" smtClean="0"/>
              <a:t>Installed updated cameras &amp; HD projectors in the auditoriums</a:t>
            </a:r>
            <a:r>
              <a:rPr lang="en-US" dirty="0" smtClean="0"/>
              <a:t> </a:t>
            </a:r>
          </a:p>
          <a:p>
            <a:pPr marL="859536" lvl="1" indent="-457200">
              <a:buFont typeface="Calibri" pitchFamily="34" charset="0"/>
              <a:buChar char="―"/>
              <a:defRPr/>
            </a:pPr>
            <a:endParaRPr lang="en-US" dirty="0" smtClean="0"/>
          </a:p>
          <a:p>
            <a:pPr marL="1259586" lvl="2" indent="-457200">
              <a:buFont typeface="Calibri" pitchFamily="34" charset="0"/>
              <a:buChar char="―"/>
              <a:defRPr/>
            </a:pPr>
            <a:endParaRPr lang="en-US" dirty="0" smtClean="0"/>
          </a:p>
          <a:p>
            <a:pPr marL="859536" lvl="1" indent="-457200">
              <a:buNone/>
              <a:defRPr/>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New Faculty</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endParaRPr lang="en-US" dirty="0" smtClean="0"/>
          </a:p>
          <a:p>
            <a:r>
              <a:rPr lang="en-US" sz="4400" dirty="0" smtClean="0"/>
              <a:t>Dr. </a:t>
            </a:r>
            <a:r>
              <a:rPr lang="en-US" sz="4400" dirty="0" err="1" smtClean="0"/>
              <a:t>Farrokh</a:t>
            </a:r>
            <a:r>
              <a:rPr lang="en-US" sz="4400" dirty="0" smtClean="0"/>
              <a:t> Alemi, Adjunct Professor, HPM</a:t>
            </a:r>
          </a:p>
          <a:p>
            <a:endParaRPr lang="en-US" sz="4400" dirty="0" smtClean="0"/>
          </a:p>
          <a:p>
            <a:r>
              <a:rPr lang="en-US" sz="4400" dirty="0" smtClean="0"/>
              <a:t>Dr. Amy Alman, Assistant Professor, EPB</a:t>
            </a:r>
          </a:p>
          <a:p>
            <a:pPr marL="0" indent="0">
              <a:buNone/>
            </a:pPr>
            <a:endParaRPr lang="en-US" sz="4400" dirty="0" smtClean="0"/>
          </a:p>
          <a:p>
            <a:r>
              <a:rPr lang="en-US" sz="4400" dirty="0" smtClean="0"/>
              <a:t>Dr. Sherri Eisert, Associate Professor, HPM</a:t>
            </a:r>
          </a:p>
          <a:p>
            <a:pPr marL="0" indent="0">
              <a:buNone/>
            </a:pPr>
            <a:endParaRPr lang="en-US" sz="4400" dirty="0" smtClean="0"/>
          </a:p>
          <a:p>
            <a:r>
              <a:rPr lang="en-US" sz="4400" dirty="0" smtClean="0"/>
              <a:t>Dr. Lianne Estefan, Assistant Professor, CFH</a:t>
            </a:r>
          </a:p>
          <a:p>
            <a:pPr marL="0" indent="0">
              <a:buNone/>
            </a:pPr>
            <a:endParaRPr lang="en-US" sz="4400" dirty="0" smtClean="0"/>
          </a:p>
          <a:p>
            <a:r>
              <a:rPr lang="en-US" sz="4400" dirty="0" smtClean="0"/>
              <a:t>Dr. Ismael Hoare, Assistant Professor, GLH</a:t>
            </a:r>
          </a:p>
          <a:p>
            <a:pPr marL="0" indent="0">
              <a:buNone/>
            </a:pPr>
            <a:endParaRPr lang="en-US" sz="4400" dirty="0" smtClean="0"/>
          </a:p>
          <a:p>
            <a:r>
              <a:rPr lang="en-US" sz="4400" dirty="0" smtClean="0"/>
              <a:t>Dr. L. Preston Mercer, Professor, CFH</a:t>
            </a:r>
          </a:p>
          <a:p>
            <a:endParaRPr lang="en-US" sz="4400" dirty="0" smtClean="0"/>
          </a:p>
          <a:p>
            <a:pPr marL="0" indent="0">
              <a:buNone/>
            </a:pPr>
            <a:endParaRPr lang="en-US" dirty="0" smtClean="0"/>
          </a:p>
          <a:p>
            <a:pPr marL="0" indent="0">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&amp; Challenges</a:t>
            </a:r>
            <a:br>
              <a:rPr lang="en-US" dirty="0" smtClean="0"/>
            </a:br>
            <a:r>
              <a:rPr lang="en-US" dirty="0" smtClean="0"/>
              <a:t>Strategic Investment Funds FY 2013</a:t>
            </a:r>
            <a:endParaRPr lang="en-US" dirty="0"/>
          </a:p>
        </p:txBody>
      </p:sp>
      <p:sp>
        <p:nvSpPr>
          <p:cNvPr id="3" name="Content Placeholder 2"/>
          <p:cNvSpPr>
            <a:spLocks noGrp="1"/>
          </p:cNvSpPr>
          <p:nvPr>
            <p:ph idx="1"/>
          </p:nvPr>
        </p:nvSpPr>
        <p:spPr>
          <a:xfrm>
            <a:off x="457200" y="1295400"/>
            <a:ext cx="8534400" cy="4525963"/>
          </a:xfrm>
        </p:spPr>
        <p:txBody>
          <a:bodyPr/>
          <a:lstStyle/>
          <a:p>
            <a:r>
              <a:rPr lang="en-US" sz="2900" dirty="0" smtClean="0"/>
              <a:t>While we are still discussing the 2012-13 fund, we have already begun making allocations:</a:t>
            </a:r>
          </a:p>
          <a:p>
            <a:pPr lvl="1"/>
            <a:r>
              <a:rPr lang="en-US" sz="2400" dirty="0" smtClean="0"/>
              <a:t>Continuation of international program development funds</a:t>
            </a:r>
          </a:p>
          <a:p>
            <a:pPr lvl="1"/>
            <a:r>
              <a:rPr lang="en-US" sz="2400" dirty="0" smtClean="0"/>
              <a:t>Continued support for SHARP and IFE awards</a:t>
            </a:r>
          </a:p>
          <a:p>
            <a:pPr lvl="1"/>
            <a:r>
              <a:rPr lang="en-US" sz="2400" dirty="0" smtClean="0"/>
              <a:t>Expanded packages for student recruitment and financial support</a:t>
            </a:r>
          </a:p>
          <a:p>
            <a:pPr lvl="1"/>
            <a:r>
              <a:rPr lang="en-US" sz="2400" dirty="0" smtClean="0"/>
              <a:t>Funded research opportunities for COPH UG students with faculty in every department</a:t>
            </a:r>
          </a:p>
          <a:p>
            <a:pPr lvl="1"/>
            <a:r>
              <a:rPr lang="en-US" sz="2400" dirty="0" smtClean="0"/>
              <a:t>Three Early Career Investigator Awards: </a:t>
            </a:r>
          </a:p>
          <a:p>
            <a:pPr marL="914400" lvl="2" indent="0">
              <a:spcBef>
                <a:spcPts val="0"/>
              </a:spcBef>
              <a:buNone/>
            </a:pPr>
            <a:r>
              <a:rPr lang="en-US" sz="2000" dirty="0" smtClean="0"/>
              <a:t>Dr. Amy Alman (EPB</a:t>
            </a:r>
            <a:r>
              <a:rPr lang="en-US" sz="2000" dirty="0"/>
              <a:t>) </a:t>
            </a:r>
            <a:r>
              <a:rPr lang="en-US" sz="2000" dirty="0" smtClean="0"/>
              <a:t>        Dr</a:t>
            </a:r>
            <a:r>
              <a:rPr lang="en-US" sz="2000" dirty="0"/>
              <a:t>. Ben Jacob (GLH)</a:t>
            </a:r>
          </a:p>
          <a:p>
            <a:pPr marL="914400" lvl="2" indent="0">
              <a:spcBef>
                <a:spcPts val="0"/>
              </a:spcBef>
              <a:buNone/>
            </a:pPr>
            <a:r>
              <a:rPr lang="en-US" sz="2000" dirty="0" smtClean="0"/>
              <a:t>               Dr. Marie Bourgeois (EOH)</a:t>
            </a:r>
          </a:p>
          <a:p>
            <a:pPr marL="914400" lvl="2" indent="0">
              <a:buNone/>
            </a:pPr>
            <a:endParaRPr lang="en-US" dirty="0" smtClean="0"/>
          </a:p>
          <a:p>
            <a:pPr lvl="1"/>
            <a:endParaRPr lang="en-US" dirty="0" smtClean="0"/>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Strategic Investment Fund</a:t>
            </a:r>
            <a:endParaRPr lang="en-US" dirty="0"/>
          </a:p>
        </p:txBody>
      </p:sp>
      <p:sp>
        <p:nvSpPr>
          <p:cNvPr id="3" name="Content Placeholder 2"/>
          <p:cNvSpPr>
            <a:spLocks noGrp="1"/>
          </p:cNvSpPr>
          <p:nvPr>
            <p:ph idx="1"/>
          </p:nvPr>
        </p:nvSpPr>
        <p:spPr>
          <a:xfrm>
            <a:off x="457200" y="1786719"/>
            <a:ext cx="8229600" cy="4525963"/>
          </a:xfrm>
        </p:spPr>
        <p:txBody>
          <a:bodyPr/>
          <a:lstStyle/>
          <a:p>
            <a:r>
              <a:rPr lang="en-US" dirty="0" smtClean="0"/>
              <a:t>Perhaps most important is the way in which this fund was created and the spirit with which it is managed</a:t>
            </a:r>
          </a:p>
          <a:p>
            <a:r>
              <a:rPr lang="en-US" dirty="0" smtClean="0"/>
              <a:t>This College is guided by a truly exceptional leadership team, who come together, sometimes putting their own needs and desires aside, to do what is best for this College</a:t>
            </a:r>
            <a:endParaRPr lang="en-US" dirty="0"/>
          </a:p>
        </p:txBody>
      </p:sp>
    </p:spTree>
    <p:extLst>
      <p:ext uri="{BB962C8B-B14F-4D97-AF65-F5344CB8AC3E}">
        <p14:creationId xmlns:p14="http://schemas.microsoft.com/office/powerpoint/2010/main" val="29004356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Vision 2022</a:t>
            </a:r>
            <a:endParaRPr lang="en-US" dirty="0"/>
          </a:p>
        </p:txBody>
      </p:sp>
    </p:spTree>
    <p:extLst>
      <p:ext uri="{BB962C8B-B14F-4D97-AF65-F5344CB8AC3E}">
        <p14:creationId xmlns:p14="http://schemas.microsoft.com/office/powerpoint/2010/main" val="1052362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Vision 2007-2012</a:t>
            </a:r>
            <a:endParaRPr lang="en-US" dirty="0"/>
          </a:p>
        </p:txBody>
      </p:sp>
      <p:sp>
        <p:nvSpPr>
          <p:cNvPr id="3" name="Content Placeholder 2"/>
          <p:cNvSpPr>
            <a:spLocks noGrp="1"/>
          </p:cNvSpPr>
          <p:nvPr>
            <p:ph idx="1"/>
          </p:nvPr>
        </p:nvSpPr>
        <p:spPr/>
        <p:txBody>
          <a:bodyPr/>
          <a:lstStyle/>
          <a:p>
            <a:r>
              <a:rPr lang="en-US" dirty="0" smtClean="0"/>
              <a:t>Our College of Public Health community will use its unique strengths and collective efforts to achieve prominence in advancing public health.</a:t>
            </a:r>
            <a:endParaRPr lang="en-US" dirty="0"/>
          </a:p>
        </p:txBody>
      </p:sp>
    </p:spTree>
    <p:extLst>
      <p:ext uri="{BB962C8B-B14F-4D97-AF65-F5344CB8AC3E}">
        <p14:creationId xmlns:p14="http://schemas.microsoft.com/office/powerpoint/2010/main" val="19349848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Vision 2022</a:t>
            </a:r>
            <a:endParaRPr lang="en-US" dirty="0"/>
          </a:p>
        </p:txBody>
      </p:sp>
      <p:sp>
        <p:nvSpPr>
          <p:cNvPr id="3" name="Content Placeholder 2"/>
          <p:cNvSpPr>
            <a:spLocks noGrp="1"/>
          </p:cNvSpPr>
          <p:nvPr>
            <p:ph idx="1"/>
          </p:nvPr>
        </p:nvSpPr>
        <p:spPr/>
        <p:txBody>
          <a:bodyPr/>
          <a:lstStyle/>
          <a:p>
            <a:r>
              <a:rPr lang="en-US" b="1" i="1" dirty="0" smtClean="0"/>
              <a:t>The College of Public Health will be the exemplar catalyst for public health innovation and advancement of the profession, locally and globally.</a:t>
            </a:r>
            <a:endParaRPr lang="en-US" b="1" i="1" dirty="0"/>
          </a:p>
        </p:txBody>
      </p:sp>
    </p:spTree>
    <p:extLst>
      <p:ext uri="{BB962C8B-B14F-4D97-AF65-F5344CB8AC3E}">
        <p14:creationId xmlns:p14="http://schemas.microsoft.com/office/powerpoint/2010/main" val="16459954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2012-2017 Pillars</a:t>
            </a:r>
            <a:endParaRPr lang="en-US" dirty="0"/>
          </a:p>
        </p:txBody>
      </p:sp>
      <p:sp>
        <p:nvSpPr>
          <p:cNvPr id="3" name="Content Placeholder 2"/>
          <p:cNvSpPr>
            <a:spLocks noGrp="1"/>
          </p:cNvSpPr>
          <p:nvPr>
            <p:ph idx="1"/>
          </p:nvPr>
        </p:nvSpPr>
        <p:spPr/>
        <p:txBody>
          <a:bodyPr/>
          <a:lstStyle/>
          <a:p>
            <a:r>
              <a:rPr lang="en-US" dirty="0" smtClean="0"/>
              <a:t>Mastery</a:t>
            </a:r>
          </a:p>
          <a:p>
            <a:r>
              <a:rPr lang="en-US" dirty="0" smtClean="0"/>
              <a:t>Advancing Knowledge</a:t>
            </a:r>
          </a:p>
          <a:p>
            <a:r>
              <a:rPr lang="en-US" dirty="0" smtClean="0"/>
              <a:t>Public Health in Practice</a:t>
            </a:r>
          </a:p>
          <a:p>
            <a:r>
              <a:rPr lang="en-US" dirty="0" smtClean="0"/>
              <a:t>Our People</a:t>
            </a:r>
          </a:p>
          <a:p>
            <a:r>
              <a:rPr lang="en-US" dirty="0" smtClean="0"/>
              <a:t>Sustainability</a:t>
            </a:r>
            <a:endParaRPr lang="en-US" dirty="0"/>
          </a:p>
        </p:txBody>
      </p:sp>
    </p:spTree>
    <p:extLst>
      <p:ext uri="{BB962C8B-B14F-4D97-AF65-F5344CB8AC3E}">
        <p14:creationId xmlns:p14="http://schemas.microsoft.com/office/powerpoint/2010/main" val="37157048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04800"/>
            <a:ext cx="5029200" cy="1066799"/>
          </a:xfrm>
        </p:spPr>
        <p:txBody>
          <a:bodyPr/>
          <a:lstStyle/>
          <a:p>
            <a:pPr algn="ctr"/>
            <a:r>
              <a:rPr lang="en-US" dirty="0" smtClean="0"/>
              <a:t>Strategic Vision 2022</a:t>
            </a:r>
            <a:endParaRPr lang="en-US" dirty="0"/>
          </a:p>
        </p:txBody>
      </p:sp>
      <p:sp>
        <p:nvSpPr>
          <p:cNvPr id="4" name="Oval 3"/>
          <p:cNvSpPr/>
          <p:nvPr/>
        </p:nvSpPr>
        <p:spPr>
          <a:xfrm>
            <a:off x="419100" y="1257300"/>
            <a:ext cx="2095500" cy="16383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048000" y="1276992"/>
            <a:ext cx="2095500" cy="16383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852661" y="1257300"/>
            <a:ext cx="2095500" cy="16383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04850" y="1542144"/>
            <a:ext cx="1524000" cy="923330"/>
          </a:xfrm>
          <a:prstGeom prst="rect">
            <a:avLst/>
          </a:prstGeom>
          <a:noFill/>
        </p:spPr>
        <p:txBody>
          <a:bodyPr wrap="square" rtlCol="0">
            <a:spAutoFit/>
          </a:bodyPr>
          <a:lstStyle/>
          <a:p>
            <a:pPr algn="ctr"/>
            <a:r>
              <a:rPr lang="en-US" b="1" dirty="0" smtClean="0">
                <a:solidFill>
                  <a:schemeClr val="bg1"/>
                </a:solidFill>
              </a:rPr>
              <a:t>Transform</a:t>
            </a:r>
          </a:p>
          <a:p>
            <a:pPr algn="ctr"/>
            <a:r>
              <a:rPr lang="en-US" b="1" dirty="0" smtClean="0">
                <a:solidFill>
                  <a:schemeClr val="bg1"/>
                </a:solidFill>
              </a:rPr>
              <a:t>the</a:t>
            </a:r>
          </a:p>
          <a:p>
            <a:pPr algn="ctr"/>
            <a:r>
              <a:rPr lang="en-US" b="1" dirty="0" smtClean="0">
                <a:solidFill>
                  <a:schemeClr val="bg1"/>
                </a:solidFill>
              </a:rPr>
              <a:t>MPH</a:t>
            </a:r>
            <a:endParaRPr lang="en-US" b="1" dirty="0">
              <a:solidFill>
                <a:schemeClr val="bg1"/>
              </a:solidFill>
            </a:endParaRPr>
          </a:p>
        </p:txBody>
      </p:sp>
      <p:sp>
        <p:nvSpPr>
          <p:cNvPr id="8" name="TextBox 7"/>
          <p:cNvSpPr txBox="1"/>
          <p:nvPr/>
        </p:nvSpPr>
        <p:spPr>
          <a:xfrm>
            <a:off x="3333750" y="1634477"/>
            <a:ext cx="1619250" cy="923330"/>
          </a:xfrm>
          <a:prstGeom prst="rect">
            <a:avLst/>
          </a:prstGeom>
          <a:noFill/>
        </p:spPr>
        <p:txBody>
          <a:bodyPr wrap="square" rtlCol="0">
            <a:spAutoFit/>
          </a:bodyPr>
          <a:lstStyle/>
          <a:p>
            <a:pPr algn="ctr"/>
            <a:r>
              <a:rPr lang="en-US" b="1" dirty="0" smtClean="0">
                <a:solidFill>
                  <a:schemeClr val="bg1"/>
                </a:solidFill>
              </a:rPr>
              <a:t>Translate</a:t>
            </a:r>
          </a:p>
          <a:p>
            <a:pPr algn="ctr"/>
            <a:r>
              <a:rPr lang="en-US" b="1" dirty="0" smtClean="0">
                <a:solidFill>
                  <a:schemeClr val="bg1"/>
                </a:solidFill>
              </a:rPr>
              <a:t>Translational</a:t>
            </a:r>
          </a:p>
          <a:p>
            <a:pPr algn="ctr"/>
            <a:r>
              <a:rPr lang="en-US" b="1" dirty="0" smtClean="0">
                <a:solidFill>
                  <a:schemeClr val="bg1"/>
                </a:solidFill>
              </a:rPr>
              <a:t>Research</a:t>
            </a:r>
            <a:endParaRPr lang="en-US" b="1" dirty="0">
              <a:solidFill>
                <a:schemeClr val="bg1"/>
              </a:solidFill>
            </a:endParaRPr>
          </a:p>
        </p:txBody>
      </p:sp>
      <p:sp>
        <p:nvSpPr>
          <p:cNvPr id="9" name="TextBox 8"/>
          <p:cNvSpPr txBox="1"/>
          <p:nvPr/>
        </p:nvSpPr>
        <p:spPr>
          <a:xfrm>
            <a:off x="6153150" y="1614785"/>
            <a:ext cx="1524000" cy="923330"/>
          </a:xfrm>
          <a:prstGeom prst="rect">
            <a:avLst/>
          </a:prstGeom>
          <a:noFill/>
        </p:spPr>
        <p:txBody>
          <a:bodyPr wrap="square" rtlCol="0">
            <a:spAutoFit/>
          </a:bodyPr>
          <a:lstStyle/>
          <a:p>
            <a:pPr algn="ctr"/>
            <a:r>
              <a:rPr lang="en-US" b="1" dirty="0" smtClean="0">
                <a:solidFill>
                  <a:schemeClr val="bg1"/>
                </a:solidFill>
              </a:rPr>
              <a:t>Promote</a:t>
            </a:r>
          </a:p>
          <a:p>
            <a:pPr algn="ctr"/>
            <a:r>
              <a:rPr lang="en-US" b="1" dirty="0" smtClean="0">
                <a:solidFill>
                  <a:schemeClr val="bg1"/>
                </a:solidFill>
              </a:rPr>
              <a:t>System</a:t>
            </a:r>
          </a:p>
          <a:p>
            <a:pPr algn="ctr"/>
            <a:r>
              <a:rPr lang="en-US" b="1" dirty="0">
                <a:solidFill>
                  <a:schemeClr val="bg1"/>
                </a:solidFill>
              </a:rPr>
              <a:t>C</a:t>
            </a:r>
            <a:r>
              <a:rPr lang="en-US" b="1" dirty="0" smtClean="0">
                <a:solidFill>
                  <a:schemeClr val="bg1"/>
                </a:solidFill>
              </a:rPr>
              <a:t>apacity</a:t>
            </a:r>
            <a:endParaRPr lang="en-US" b="1" dirty="0">
              <a:solidFill>
                <a:schemeClr val="bg1"/>
              </a:solidFill>
            </a:endParaRPr>
          </a:p>
        </p:txBody>
      </p:sp>
      <p:sp>
        <p:nvSpPr>
          <p:cNvPr id="11" name="Rectangle 10"/>
          <p:cNvSpPr/>
          <p:nvPr/>
        </p:nvSpPr>
        <p:spPr>
          <a:xfrm>
            <a:off x="990600" y="3962400"/>
            <a:ext cx="6324600" cy="6096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71625" y="4114800"/>
            <a:ext cx="5162550" cy="400110"/>
          </a:xfrm>
          <a:prstGeom prst="rect">
            <a:avLst/>
          </a:prstGeom>
          <a:noFill/>
        </p:spPr>
        <p:txBody>
          <a:bodyPr wrap="square" rtlCol="0">
            <a:spAutoFit/>
          </a:bodyPr>
          <a:lstStyle/>
          <a:p>
            <a:pPr algn="ctr"/>
            <a:r>
              <a:rPr lang="en-US" sz="2000" b="1" dirty="0" smtClean="0">
                <a:solidFill>
                  <a:schemeClr val="bg1"/>
                </a:solidFill>
              </a:rPr>
              <a:t>Our People</a:t>
            </a:r>
            <a:endParaRPr lang="en-US" sz="2000" b="1" dirty="0">
              <a:solidFill>
                <a:schemeClr val="bg1"/>
              </a:solidFill>
            </a:endParaRPr>
          </a:p>
        </p:txBody>
      </p:sp>
      <p:sp>
        <p:nvSpPr>
          <p:cNvPr id="13" name="Rectangle 12"/>
          <p:cNvSpPr/>
          <p:nvPr/>
        </p:nvSpPr>
        <p:spPr>
          <a:xfrm>
            <a:off x="990600" y="4953000"/>
            <a:ext cx="6324600" cy="619556"/>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352675" y="5073134"/>
            <a:ext cx="3486150" cy="400110"/>
          </a:xfrm>
          <a:prstGeom prst="rect">
            <a:avLst/>
          </a:prstGeom>
          <a:noFill/>
        </p:spPr>
        <p:txBody>
          <a:bodyPr wrap="square" rtlCol="0">
            <a:spAutoFit/>
          </a:bodyPr>
          <a:lstStyle/>
          <a:p>
            <a:pPr algn="ctr"/>
            <a:r>
              <a:rPr lang="en-US" sz="2000" b="1" dirty="0" smtClean="0">
                <a:solidFill>
                  <a:schemeClr val="bg1"/>
                </a:solidFill>
              </a:rPr>
              <a:t>Sustainability</a:t>
            </a:r>
            <a:endParaRPr lang="en-US" sz="2000" b="1" dirty="0">
              <a:solidFill>
                <a:schemeClr val="bg1"/>
              </a:solidFill>
            </a:endParaRPr>
          </a:p>
        </p:txBody>
      </p:sp>
      <p:cxnSp>
        <p:nvCxnSpPr>
          <p:cNvPr id="16" name="Straight Connector 15"/>
          <p:cNvCxnSpPr/>
          <p:nvPr/>
        </p:nvCxnSpPr>
        <p:spPr>
          <a:xfrm>
            <a:off x="1752600" y="2895600"/>
            <a:ext cx="1581150" cy="990600"/>
          </a:xfrm>
          <a:prstGeom prst="line">
            <a:avLst/>
          </a:prstGeom>
          <a:ln w="50800">
            <a:solidFill>
              <a:srgbClr val="0033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53000" y="2915292"/>
            <a:ext cx="1676400" cy="970908"/>
          </a:xfrm>
          <a:prstGeom prst="line">
            <a:avLst/>
          </a:prstGeom>
          <a:ln w="50800">
            <a:solidFill>
              <a:srgbClr val="0033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095750" y="3002902"/>
            <a:ext cx="0" cy="838200"/>
          </a:xfrm>
          <a:prstGeom prst="line">
            <a:avLst/>
          </a:prstGeom>
          <a:ln w="50800">
            <a:solidFill>
              <a:srgbClr val="0033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697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Sustainability</a:t>
            </a:r>
            <a:endParaRPr lang="en-US" dirty="0"/>
          </a:p>
        </p:txBody>
      </p:sp>
      <p:sp>
        <p:nvSpPr>
          <p:cNvPr id="3" name="Content Placeholder 2"/>
          <p:cNvSpPr>
            <a:spLocks noGrp="1"/>
          </p:cNvSpPr>
          <p:nvPr>
            <p:ph idx="1"/>
          </p:nvPr>
        </p:nvSpPr>
        <p:spPr/>
        <p:txBody>
          <a:bodyPr>
            <a:normAutofit/>
          </a:bodyPr>
          <a:lstStyle/>
          <a:p>
            <a:r>
              <a:rPr lang="en-US" dirty="0" smtClean="0"/>
              <a:t>Dedicate time, energy, creativity and resources to a bold marketing and communications strategy</a:t>
            </a:r>
          </a:p>
          <a:p>
            <a:r>
              <a:rPr lang="en-US" dirty="0" smtClean="0"/>
              <a:t>Very special thanks to</a:t>
            </a:r>
          </a:p>
          <a:p>
            <a:pPr lvl="1"/>
            <a:r>
              <a:rPr lang="en-US" b="1" dirty="0" smtClean="0"/>
              <a:t>Natalie Preston</a:t>
            </a:r>
            <a:r>
              <a:rPr lang="en-US" dirty="0" smtClean="0"/>
              <a:t>		</a:t>
            </a:r>
          </a:p>
          <a:p>
            <a:pPr lvl="1"/>
            <a:r>
              <a:rPr lang="en-US" dirty="0" smtClean="0"/>
              <a:t>Jay Evans			James Taylor</a:t>
            </a:r>
            <a:endParaRPr lang="en-US" dirty="0"/>
          </a:p>
          <a:p>
            <a:pPr lvl="1"/>
            <a:r>
              <a:rPr lang="en-US" dirty="0" smtClean="0"/>
              <a:t>Greg Dyer			Rocky Jalil		</a:t>
            </a:r>
          </a:p>
          <a:p>
            <a:pPr lvl="1"/>
            <a:r>
              <a:rPr lang="en-US" dirty="0" smtClean="0"/>
              <a:t>Michelle Hodge		Peggy Smith</a:t>
            </a:r>
            <a:endParaRPr lang="en-US" dirty="0"/>
          </a:p>
          <a:p>
            <a:pPr lvl="1"/>
            <a:r>
              <a:rPr lang="en-US" dirty="0" smtClean="0"/>
              <a:t>Monica Matos		Eric Younghans</a:t>
            </a:r>
          </a:p>
          <a:p>
            <a:pPr marL="914400" lvl="2" indent="0">
              <a:buNone/>
            </a:pPr>
            <a:endParaRPr lang="en-US" dirty="0" smtClean="0"/>
          </a:p>
        </p:txBody>
      </p:sp>
    </p:spTree>
    <p:extLst>
      <p:ext uri="{BB962C8B-B14F-4D97-AF65-F5344CB8AC3E}">
        <p14:creationId xmlns:p14="http://schemas.microsoft.com/office/powerpoint/2010/main" val="2310601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685800"/>
          </a:xfrm>
        </p:spPr>
        <p:txBody>
          <a:bodyPr/>
          <a:lstStyle/>
          <a:p>
            <a:pPr algn="ctr"/>
            <a:r>
              <a:rPr lang="en-US" dirty="0" smtClean="0"/>
              <a:t>Sustainability</a:t>
            </a:r>
            <a:endParaRPr lang="en-US" dirty="0"/>
          </a:p>
        </p:txBody>
      </p:sp>
      <p:sp>
        <p:nvSpPr>
          <p:cNvPr id="3" name="Content Placeholder 2"/>
          <p:cNvSpPr>
            <a:spLocks noGrp="1"/>
          </p:cNvSpPr>
          <p:nvPr>
            <p:ph idx="1"/>
          </p:nvPr>
        </p:nvSpPr>
        <p:spPr>
          <a:xfrm>
            <a:off x="457200" y="914400"/>
            <a:ext cx="8229600" cy="4525963"/>
          </a:xfrm>
        </p:spPr>
        <p:txBody>
          <a:bodyPr>
            <a:normAutofit/>
          </a:bodyPr>
          <a:lstStyle/>
          <a:p>
            <a:r>
              <a:rPr lang="en-US" dirty="0" smtClean="0"/>
              <a:t>Develop a College of Public Health </a:t>
            </a:r>
            <a:r>
              <a:rPr lang="en-US" b="1" i="1" dirty="0" smtClean="0"/>
              <a:t>brand</a:t>
            </a:r>
          </a:p>
          <a:p>
            <a:endParaRPr lang="en-US" b="1" i="1" dirty="0" smtClean="0"/>
          </a:p>
          <a:p>
            <a:endParaRPr lang="en-US" b="1" i="1" dirty="0" smtClean="0"/>
          </a:p>
        </p:txBody>
      </p:sp>
      <p:pic>
        <p:nvPicPr>
          <p:cNvPr id="4" name="USFPH_BrandMusic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590675"/>
            <a:ext cx="8305800" cy="4672013"/>
          </a:xfrm>
          <a:prstGeom prst="rect">
            <a:avLst/>
          </a:prstGeom>
        </p:spPr>
      </p:pic>
    </p:spTree>
    <p:extLst>
      <p:ext uri="{BB962C8B-B14F-4D97-AF65-F5344CB8AC3E}">
        <p14:creationId xmlns:p14="http://schemas.microsoft.com/office/powerpoint/2010/main" val="231060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90600"/>
            <a:ext cx="8229600" cy="427038"/>
          </a:xfrm>
        </p:spPr>
        <p:txBody>
          <a:bodyPr>
            <a:normAutofit fontScale="90000"/>
          </a:bodyPr>
          <a:lstStyle/>
          <a:p>
            <a:pPr algn="ctr"/>
            <a:r>
              <a:rPr lang="en-US" smtClean="0"/>
              <a:t>Our Brand Essence  </a:t>
            </a:r>
            <a:endParaRPr lang="en-US" dirty="0"/>
          </a:p>
        </p:txBody>
      </p:sp>
      <p:sp>
        <p:nvSpPr>
          <p:cNvPr id="5" name="Content Placeholder 4"/>
          <p:cNvSpPr>
            <a:spLocks noGrp="1"/>
          </p:cNvSpPr>
          <p:nvPr>
            <p:ph idx="1"/>
          </p:nvPr>
        </p:nvSpPr>
        <p:spPr/>
        <p:txBody>
          <a:bodyPr/>
          <a:lstStyle/>
          <a:p>
            <a:endParaRPr lang="en-US" dirty="0" smtClean="0"/>
          </a:p>
          <a:p>
            <a:r>
              <a:rPr lang="en-US" dirty="0" smtClean="0"/>
              <a:t>We’re a force of social responsibility</a:t>
            </a:r>
          </a:p>
          <a:p>
            <a:endParaRPr lang="en-US" dirty="0" smtClean="0"/>
          </a:p>
          <a:p>
            <a:r>
              <a:rPr lang="en-US" dirty="0" smtClean="0"/>
              <a:t>We’re an agent of collaboration</a:t>
            </a:r>
          </a:p>
          <a:p>
            <a:endParaRPr lang="en-US" dirty="0" smtClean="0"/>
          </a:p>
          <a:p>
            <a:r>
              <a:rPr lang="en-US" dirty="0" smtClean="0"/>
              <a:t>We’re a source of hope</a:t>
            </a:r>
            <a:endParaRPr lang="en-US" dirty="0"/>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New Faculty</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endParaRPr lang="en-US" dirty="0" smtClean="0"/>
          </a:p>
          <a:p>
            <a:r>
              <a:rPr lang="en-US" sz="4400" dirty="0"/>
              <a:t>Dr. John Petrila, Professor, </a:t>
            </a:r>
            <a:r>
              <a:rPr lang="en-US" sz="4400" dirty="0" smtClean="0"/>
              <a:t>HPM</a:t>
            </a:r>
          </a:p>
          <a:p>
            <a:endParaRPr lang="en-US" sz="4400" dirty="0"/>
          </a:p>
          <a:p>
            <a:r>
              <a:rPr lang="en-US" sz="4400" dirty="0"/>
              <a:t>Dr. Jill Roberts, Assistant Professor, EOH</a:t>
            </a:r>
          </a:p>
          <a:p>
            <a:pPr marL="0" indent="0">
              <a:buNone/>
            </a:pPr>
            <a:endParaRPr lang="en-US" sz="4400" dirty="0" smtClean="0"/>
          </a:p>
          <a:p>
            <a:r>
              <a:rPr lang="en-US" sz="4400" dirty="0"/>
              <a:t>Dr. Cheryl Vamos, Assistant Professor, </a:t>
            </a:r>
            <a:r>
              <a:rPr lang="en-US" sz="4400" dirty="0" smtClean="0"/>
              <a:t>CFH</a:t>
            </a:r>
          </a:p>
          <a:p>
            <a:endParaRPr lang="en-US" sz="4400" dirty="0" smtClean="0"/>
          </a:p>
          <a:p>
            <a:r>
              <a:rPr lang="en-US" sz="4400" dirty="0"/>
              <a:t>Dr. Jacqueline Wiltshire, Assistant Professor, HPM</a:t>
            </a:r>
          </a:p>
          <a:p>
            <a:pPr marL="0" indent="0">
              <a:buNone/>
            </a:pPr>
            <a:endParaRPr lang="en-US" sz="4400" dirty="0" smtClean="0"/>
          </a:p>
          <a:p>
            <a:r>
              <a:rPr lang="en-US" sz="4400" dirty="0" smtClean="0"/>
              <a:t>Dr. Kate Wolfe-Quintero, Associate Professor, GLH</a:t>
            </a:r>
          </a:p>
          <a:p>
            <a:pPr marL="0" indent="0">
              <a:buNone/>
            </a:pPr>
            <a:endParaRPr lang="en-US" sz="4400" dirty="0" smtClean="0"/>
          </a:p>
          <a:p>
            <a:r>
              <a:rPr lang="en-US" sz="4400" dirty="0" smtClean="0"/>
              <a:t>Dr. Lauri Wright, Assistant Professor, CFH</a:t>
            </a:r>
          </a:p>
          <a:p>
            <a:pPr marL="0" indent="0">
              <a:buNone/>
            </a:pPr>
            <a:endParaRPr lang="en-US" sz="4400" dirty="0" smtClean="0"/>
          </a:p>
          <a:p>
            <a:pPr marL="0" indent="0">
              <a:buNone/>
            </a:pPr>
            <a:endParaRPr lang="en-US" sz="4400" dirty="0" smtClean="0"/>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1367600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90600"/>
            <a:ext cx="8229600" cy="427038"/>
          </a:xfrm>
        </p:spPr>
        <p:txBody>
          <a:bodyPr>
            <a:normAutofit fontScale="90000"/>
          </a:bodyPr>
          <a:lstStyle/>
          <a:p>
            <a:pPr algn="ctr"/>
            <a:r>
              <a:rPr lang="en-US" dirty="0" smtClean="0"/>
              <a:t>Our Values  </a:t>
            </a:r>
            <a:endParaRPr lang="en-US" dirty="0"/>
          </a:p>
        </p:txBody>
      </p:sp>
      <p:sp>
        <p:nvSpPr>
          <p:cNvPr id="5" name="Content Placeholder 4"/>
          <p:cNvSpPr>
            <a:spLocks noGrp="1"/>
          </p:cNvSpPr>
          <p:nvPr>
            <p:ph idx="1"/>
          </p:nvPr>
        </p:nvSpPr>
        <p:spPr/>
        <p:txBody>
          <a:bodyPr/>
          <a:lstStyle/>
          <a:p>
            <a:endParaRPr lang="en-US" dirty="0" smtClean="0"/>
          </a:p>
          <a:p>
            <a:r>
              <a:rPr lang="en-US" dirty="0" smtClean="0"/>
              <a:t>We value social justice.</a:t>
            </a:r>
          </a:p>
          <a:p>
            <a:endParaRPr lang="en-US" dirty="0" smtClean="0"/>
          </a:p>
          <a:p>
            <a:r>
              <a:rPr lang="en-US" dirty="0" smtClean="0"/>
              <a:t>We value an interdisciplinary approach.</a:t>
            </a:r>
          </a:p>
          <a:p>
            <a:endParaRPr lang="en-US" dirty="0" smtClean="0"/>
          </a:p>
          <a:p>
            <a:r>
              <a:rPr lang="en-US" dirty="0" smtClean="0"/>
              <a:t>We value an inclusive, nurturing culture.</a:t>
            </a:r>
          </a:p>
          <a:p>
            <a:endParaRPr lang="en-US" dirty="0" smtClean="0"/>
          </a:p>
          <a:p>
            <a:r>
              <a:rPr lang="en-US" dirty="0" smtClean="0"/>
              <a:t>We value being a catalyst for health for all.</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90600"/>
            <a:ext cx="8229600" cy="533400"/>
          </a:xfrm>
        </p:spPr>
        <p:txBody>
          <a:bodyPr>
            <a:normAutofit fontScale="90000"/>
          </a:bodyPr>
          <a:lstStyle/>
          <a:p>
            <a:pPr algn="ctr"/>
            <a:r>
              <a:rPr lang="en-US" dirty="0" smtClean="0"/>
              <a:t>Our Voice  </a:t>
            </a:r>
            <a:endParaRPr lang="en-US" dirty="0"/>
          </a:p>
        </p:txBody>
      </p:sp>
      <p:sp>
        <p:nvSpPr>
          <p:cNvPr id="5" name="Content Placeholder 4"/>
          <p:cNvSpPr>
            <a:spLocks noGrp="1"/>
          </p:cNvSpPr>
          <p:nvPr>
            <p:ph idx="1"/>
          </p:nvPr>
        </p:nvSpPr>
        <p:spPr/>
        <p:txBody>
          <a:bodyPr/>
          <a:lstStyle/>
          <a:p>
            <a:endParaRPr lang="en-US" dirty="0" smtClean="0"/>
          </a:p>
          <a:p>
            <a:r>
              <a:rPr lang="en-US" dirty="0" smtClean="0"/>
              <a:t>We are intent on innovation</a:t>
            </a:r>
          </a:p>
          <a:p>
            <a:endParaRPr lang="en-US" dirty="0" smtClean="0"/>
          </a:p>
          <a:p>
            <a:r>
              <a:rPr lang="en-US" dirty="0" smtClean="0"/>
              <a:t>We are focused on leading and doing</a:t>
            </a:r>
          </a:p>
          <a:p>
            <a:endParaRPr lang="en-US" dirty="0" smtClean="0"/>
          </a:p>
          <a:p>
            <a:r>
              <a:rPr lang="en-US" dirty="0" smtClean="0"/>
              <a:t>We are passionately concerned for all people</a:t>
            </a:r>
            <a:endParaRPr lang="en-US" dirty="0"/>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90600"/>
            <a:ext cx="8229600" cy="427038"/>
          </a:xfrm>
        </p:spPr>
        <p:txBody>
          <a:bodyPr>
            <a:normAutofit fontScale="90000"/>
          </a:bodyPr>
          <a:lstStyle/>
          <a:p>
            <a:pPr algn="ctr"/>
            <a:r>
              <a:rPr lang="en-US" dirty="0" smtClean="0"/>
              <a:t>Our Brand Personality  </a:t>
            </a:r>
            <a:endParaRPr lang="en-US" dirty="0"/>
          </a:p>
        </p:txBody>
      </p:sp>
      <p:sp>
        <p:nvSpPr>
          <p:cNvPr id="5" name="Content Placeholder 4"/>
          <p:cNvSpPr>
            <a:spLocks noGrp="1"/>
          </p:cNvSpPr>
          <p:nvPr>
            <p:ph idx="1"/>
          </p:nvPr>
        </p:nvSpPr>
        <p:spPr/>
        <p:txBody>
          <a:bodyPr/>
          <a:lstStyle/>
          <a:p>
            <a:endParaRPr lang="en-US" dirty="0" smtClean="0"/>
          </a:p>
          <a:p>
            <a:r>
              <a:rPr lang="en-US" dirty="0" smtClean="0"/>
              <a:t>We are an informed innovator</a:t>
            </a:r>
          </a:p>
          <a:p>
            <a:endParaRPr lang="en-US" dirty="0" smtClean="0"/>
          </a:p>
          <a:p>
            <a:r>
              <a:rPr lang="en-US" dirty="0" smtClean="0"/>
              <a:t>We are a genuine ally</a:t>
            </a:r>
          </a:p>
          <a:p>
            <a:endParaRPr lang="en-US" dirty="0" smtClean="0"/>
          </a:p>
          <a:p>
            <a:r>
              <a:rPr lang="en-US" dirty="0" smtClean="0"/>
              <a:t>We are a passionate advocate</a:t>
            </a:r>
            <a:endParaRPr lang="en-US" dirty="0"/>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90600"/>
            <a:ext cx="8229600" cy="427038"/>
          </a:xfrm>
        </p:spPr>
        <p:txBody>
          <a:bodyPr>
            <a:normAutofit fontScale="90000"/>
          </a:bodyPr>
          <a:lstStyle/>
          <a:p>
            <a:pPr algn="ctr"/>
            <a:r>
              <a:rPr lang="en-US" dirty="0" smtClean="0"/>
              <a:t>Our Brand Promise  </a:t>
            </a:r>
            <a:endParaRPr lang="en-US" dirty="0"/>
          </a:p>
        </p:txBody>
      </p:sp>
      <p:sp>
        <p:nvSpPr>
          <p:cNvPr id="5" name="Content Placeholder 4"/>
          <p:cNvSpPr>
            <a:spLocks noGrp="1"/>
          </p:cNvSpPr>
          <p:nvPr>
            <p:ph idx="1"/>
          </p:nvPr>
        </p:nvSpPr>
        <p:spPr/>
        <p:txBody>
          <a:bodyPr/>
          <a:lstStyle/>
          <a:p>
            <a:endParaRPr lang="en-US" dirty="0" smtClean="0"/>
          </a:p>
          <a:p>
            <a:r>
              <a:rPr lang="en-US" dirty="0" smtClean="0"/>
              <a:t>With selfless dedication, we promise to use our transformational research and interdisciplinary approach to passionately solve problems and create conditions that allow every person the universal right to health and well-being.</a:t>
            </a:r>
            <a:endParaRPr lang="en-US" dirty="0"/>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From Promise to Action  </a:t>
            </a:r>
            <a:endParaRPr lang="en-US" dirty="0"/>
          </a:p>
        </p:txBody>
      </p:sp>
      <p:sp>
        <p:nvSpPr>
          <p:cNvPr id="5" name="Content Placeholder 4"/>
          <p:cNvSpPr>
            <a:spLocks noGrp="1"/>
          </p:cNvSpPr>
          <p:nvPr>
            <p:ph idx="1"/>
          </p:nvPr>
        </p:nvSpPr>
        <p:spPr/>
        <p:txBody>
          <a:bodyPr/>
          <a:lstStyle/>
          <a:p>
            <a:endParaRPr lang="en-US" dirty="0" smtClean="0"/>
          </a:p>
          <a:p>
            <a:r>
              <a:rPr lang="en-US" dirty="0" smtClean="0"/>
              <a:t>This brand not only tells people who we are, it guides our future actions and supports our bold transformational goals.</a:t>
            </a:r>
          </a:p>
          <a:p>
            <a:r>
              <a:rPr lang="en-US" dirty="0" smtClean="0"/>
              <a:t>It is the spirit within which we will advance our strategic plan and position ourselves where we rightly belong: among the best schools of public health in the world</a:t>
            </a:r>
            <a:endParaRPr lang="en-US" dirty="0"/>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Transform the MPH</a:t>
            </a:r>
            <a:endParaRPr lang="en-US" dirty="0"/>
          </a:p>
        </p:txBody>
      </p:sp>
      <p:sp>
        <p:nvSpPr>
          <p:cNvPr id="5" name="Content Placeholder 4"/>
          <p:cNvSpPr>
            <a:spLocks noGrp="1"/>
          </p:cNvSpPr>
          <p:nvPr>
            <p:ph idx="1"/>
          </p:nvPr>
        </p:nvSpPr>
        <p:spPr/>
        <p:txBody>
          <a:bodyPr/>
          <a:lstStyle/>
          <a:p>
            <a:r>
              <a:rPr lang="en-US" dirty="0" smtClean="0"/>
              <a:t>Mastery</a:t>
            </a:r>
          </a:p>
          <a:p>
            <a:pPr lvl="1"/>
            <a:r>
              <a:rPr lang="en-US" dirty="0" smtClean="0"/>
              <a:t>Crafting the continuum of education undergraduate through postdoctoral,</a:t>
            </a:r>
          </a:p>
          <a:p>
            <a:pPr lvl="1"/>
            <a:r>
              <a:rPr lang="en-US" dirty="0" smtClean="0"/>
              <a:t>Continuous skill enhancements,</a:t>
            </a:r>
          </a:p>
          <a:p>
            <a:pPr lvl="1"/>
            <a:r>
              <a:rPr lang="en-US" dirty="0" smtClean="0"/>
              <a:t>Personalized learning plans,</a:t>
            </a:r>
          </a:p>
          <a:p>
            <a:pPr lvl="1"/>
            <a:r>
              <a:rPr lang="en-US" dirty="0" smtClean="0"/>
              <a:t>Field-ready graduates,</a:t>
            </a:r>
          </a:p>
          <a:p>
            <a:pPr lvl="1"/>
            <a:r>
              <a:rPr lang="en-US" dirty="0" smtClean="0"/>
              <a:t>Accountability                               </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Translate Translational Research</a:t>
            </a:r>
            <a:endParaRPr lang="en-US" dirty="0"/>
          </a:p>
        </p:txBody>
      </p:sp>
      <p:sp>
        <p:nvSpPr>
          <p:cNvPr id="5" name="Content Placeholder 4"/>
          <p:cNvSpPr>
            <a:spLocks noGrp="1"/>
          </p:cNvSpPr>
          <p:nvPr>
            <p:ph idx="1"/>
          </p:nvPr>
        </p:nvSpPr>
        <p:spPr>
          <a:xfrm>
            <a:off x="381000" y="1676400"/>
            <a:ext cx="8229600" cy="4525963"/>
          </a:xfrm>
        </p:spPr>
        <p:txBody>
          <a:bodyPr/>
          <a:lstStyle/>
          <a:p>
            <a:r>
              <a:rPr lang="en-US" sz="2800" dirty="0" smtClean="0"/>
              <a:t>Advancing Knowledge</a:t>
            </a:r>
          </a:p>
          <a:p>
            <a:pPr lvl="1"/>
            <a:r>
              <a:rPr lang="en-US" sz="2600" dirty="0" smtClean="0"/>
              <a:t>Creating and disseminating knowledge</a:t>
            </a:r>
          </a:p>
          <a:p>
            <a:pPr lvl="1"/>
            <a:r>
              <a:rPr lang="en-US" sz="2600" dirty="0" smtClean="0"/>
              <a:t>Exemplifying trans-disciplinary and translational research</a:t>
            </a:r>
          </a:p>
          <a:p>
            <a:pPr lvl="1"/>
            <a:r>
              <a:rPr lang="en-US" sz="2600" dirty="0" smtClean="0"/>
              <a:t>Discovering within a social determinants framework</a:t>
            </a:r>
          </a:p>
          <a:p>
            <a:pPr lvl="1"/>
            <a:r>
              <a:rPr lang="en-US" sz="2600" dirty="0" smtClean="0"/>
              <a:t>Promoting health equity and systems enhancements</a:t>
            </a:r>
          </a:p>
          <a:p>
            <a:pPr lvl="1"/>
            <a:r>
              <a:rPr lang="en-US" sz="2600" dirty="0" smtClean="0"/>
              <a:t>Accountability                             </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Enhance Systems Capacity</a:t>
            </a:r>
            <a:endParaRPr lang="en-US" dirty="0"/>
          </a:p>
        </p:txBody>
      </p:sp>
      <p:sp>
        <p:nvSpPr>
          <p:cNvPr id="5" name="Content Placeholder 4"/>
          <p:cNvSpPr>
            <a:spLocks noGrp="1"/>
          </p:cNvSpPr>
          <p:nvPr>
            <p:ph idx="1"/>
          </p:nvPr>
        </p:nvSpPr>
        <p:spPr>
          <a:xfrm>
            <a:off x="457200" y="1600200"/>
            <a:ext cx="8229600" cy="4525963"/>
          </a:xfrm>
        </p:spPr>
        <p:txBody>
          <a:bodyPr/>
          <a:lstStyle/>
          <a:p>
            <a:r>
              <a:rPr lang="en-US" sz="2800" dirty="0" smtClean="0"/>
              <a:t>Public Health in Practice</a:t>
            </a:r>
          </a:p>
          <a:p>
            <a:pPr lvl="1"/>
            <a:r>
              <a:rPr lang="en-US" sz="2600" dirty="0" smtClean="0"/>
              <a:t>Meaningful community engagement</a:t>
            </a:r>
          </a:p>
          <a:p>
            <a:pPr lvl="1"/>
            <a:r>
              <a:rPr lang="en-US" sz="2600" dirty="0" smtClean="0"/>
              <a:t>Impactful service to the field</a:t>
            </a:r>
          </a:p>
          <a:p>
            <a:pPr lvl="1"/>
            <a:r>
              <a:rPr lang="en-US" sz="2600" dirty="0" smtClean="0"/>
              <a:t>Advancing the workforce</a:t>
            </a:r>
          </a:p>
          <a:p>
            <a:pPr lvl="1"/>
            <a:r>
              <a:rPr lang="en-US" sz="2600" dirty="0" smtClean="0"/>
              <a:t>Cultivating partnerships</a:t>
            </a:r>
          </a:p>
          <a:p>
            <a:pPr lvl="1"/>
            <a:r>
              <a:rPr lang="en-US" sz="2600" dirty="0" smtClean="0"/>
              <a:t>Extending our global reach</a:t>
            </a:r>
          </a:p>
          <a:p>
            <a:pPr lvl="1"/>
            <a:r>
              <a:rPr lang="en-US" sz="2600" dirty="0" smtClean="0"/>
              <a:t>Active translation of science to practice</a:t>
            </a:r>
          </a:p>
          <a:p>
            <a:pPr lvl="1"/>
            <a:r>
              <a:rPr lang="en-US" sz="2600" dirty="0" smtClean="0"/>
              <a:t>Accountability                               </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Our People</a:t>
            </a:r>
            <a:endParaRPr lang="en-US" dirty="0"/>
          </a:p>
        </p:txBody>
      </p:sp>
      <p:sp>
        <p:nvSpPr>
          <p:cNvPr id="5" name="Content Placeholder 4"/>
          <p:cNvSpPr>
            <a:spLocks noGrp="1"/>
          </p:cNvSpPr>
          <p:nvPr>
            <p:ph idx="1"/>
          </p:nvPr>
        </p:nvSpPr>
        <p:spPr/>
        <p:txBody>
          <a:bodyPr/>
          <a:lstStyle/>
          <a:p>
            <a:r>
              <a:rPr lang="en-US" dirty="0" smtClean="0"/>
              <a:t>Our People</a:t>
            </a:r>
          </a:p>
          <a:p>
            <a:pPr lvl="1"/>
            <a:r>
              <a:rPr lang="en-US" sz="2500" dirty="0" smtClean="0"/>
              <a:t>Faculty development</a:t>
            </a:r>
          </a:p>
          <a:p>
            <a:pPr lvl="1"/>
            <a:r>
              <a:rPr lang="en-US" sz="2500" dirty="0" smtClean="0"/>
              <a:t>Staff development</a:t>
            </a:r>
          </a:p>
          <a:p>
            <a:pPr lvl="1"/>
            <a:r>
              <a:rPr lang="en-US" sz="2500" dirty="0" smtClean="0"/>
              <a:t>Enhancing individual talents and collective capacity</a:t>
            </a:r>
          </a:p>
          <a:p>
            <a:pPr lvl="1"/>
            <a:r>
              <a:rPr lang="en-US" sz="2500" dirty="0" smtClean="0"/>
              <a:t>Student leadership development</a:t>
            </a:r>
          </a:p>
          <a:p>
            <a:pPr lvl="1"/>
            <a:r>
              <a:rPr lang="en-US" sz="2500" dirty="0" smtClean="0"/>
              <a:t>Faculty leadership preparation</a:t>
            </a:r>
          </a:p>
          <a:p>
            <a:pPr lvl="1"/>
            <a:r>
              <a:rPr lang="en-US" sz="2500" dirty="0" smtClean="0"/>
              <a:t>Achieving certification</a:t>
            </a:r>
          </a:p>
          <a:p>
            <a:pPr lvl="1"/>
            <a:r>
              <a:rPr lang="en-US" sz="2500" dirty="0" smtClean="0"/>
              <a:t>Appreciation and recognition</a:t>
            </a:r>
          </a:p>
          <a:p>
            <a:pPr lvl="1"/>
            <a:r>
              <a:rPr lang="en-US" sz="2500" dirty="0" smtClean="0"/>
              <a:t>Accountability                               </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Sustainability</a:t>
            </a:r>
            <a:endParaRPr lang="en-US" dirty="0"/>
          </a:p>
        </p:txBody>
      </p:sp>
      <p:sp>
        <p:nvSpPr>
          <p:cNvPr id="5" name="Content Placeholder 4"/>
          <p:cNvSpPr>
            <a:spLocks noGrp="1"/>
          </p:cNvSpPr>
          <p:nvPr>
            <p:ph idx="1"/>
          </p:nvPr>
        </p:nvSpPr>
        <p:spPr/>
        <p:txBody>
          <a:bodyPr/>
          <a:lstStyle/>
          <a:p>
            <a:r>
              <a:rPr lang="en-US" dirty="0" smtClean="0"/>
              <a:t>Sustainability</a:t>
            </a:r>
          </a:p>
          <a:p>
            <a:pPr lvl="1"/>
            <a:r>
              <a:rPr lang="en-US" sz="2400" dirty="0" smtClean="0"/>
              <a:t>Diversifying and strengthening our funding portfolio</a:t>
            </a:r>
          </a:p>
          <a:p>
            <a:pPr lvl="1"/>
            <a:r>
              <a:rPr lang="en-US" sz="2400" dirty="0" smtClean="0"/>
              <a:t>Enhancing facilities</a:t>
            </a:r>
          </a:p>
          <a:p>
            <a:pPr lvl="1"/>
            <a:r>
              <a:rPr lang="en-US" sz="2400" dirty="0" smtClean="0"/>
              <a:t>Philanthropy</a:t>
            </a:r>
          </a:p>
          <a:p>
            <a:pPr lvl="1"/>
            <a:r>
              <a:rPr lang="en-US" sz="2400" dirty="0" smtClean="0"/>
              <a:t>Entrepreneurism</a:t>
            </a:r>
          </a:p>
          <a:p>
            <a:pPr lvl="1"/>
            <a:r>
              <a:rPr lang="en-US" sz="2400" dirty="0" smtClean="0"/>
              <a:t>Student enrollment</a:t>
            </a:r>
          </a:p>
          <a:p>
            <a:pPr lvl="1"/>
            <a:r>
              <a:rPr lang="en-US" sz="2400" dirty="0" smtClean="0"/>
              <a:t>Timely graduation</a:t>
            </a:r>
          </a:p>
          <a:p>
            <a:pPr lvl="1"/>
            <a:r>
              <a:rPr lang="en-US" sz="2400" dirty="0" smtClean="0"/>
              <a:t>Successful job placement</a:t>
            </a:r>
          </a:p>
          <a:p>
            <a:pPr lvl="1"/>
            <a:r>
              <a:rPr lang="en-US" sz="2400" dirty="0" smtClean="0"/>
              <a:t>Monitoring and evaluation</a:t>
            </a:r>
          </a:p>
          <a:p>
            <a:pPr lvl="1"/>
            <a:r>
              <a:rPr lang="en-US" sz="2400" dirty="0" smtClean="0"/>
              <a:t>Accountability                               </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New Postdoctoral Fellows</a:t>
            </a:r>
            <a:endParaRPr lang="en-US" dirty="0"/>
          </a:p>
        </p:txBody>
      </p:sp>
      <p:sp>
        <p:nvSpPr>
          <p:cNvPr id="3" name="Content Placeholder 2"/>
          <p:cNvSpPr>
            <a:spLocks noGrp="1"/>
          </p:cNvSpPr>
          <p:nvPr>
            <p:ph idx="1"/>
          </p:nvPr>
        </p:nvSpPr>
        <p:spPr/>
        <p:txBody>
          <a:bodyPr/>
          <a:lstStyle/>
          <a:p>
            <a:endParaRPr lang="en-US" sz="2800" dirty="0" smtClean="0"/>
          </a:p>
          <a:p>
            <a:r>
              <a:rPr lang="en-US" sz="2400" dirty="0" smtClean="0"/>
              <a:t>Dr. Daniel  Mendoza Lebrun, EOH</a:t>
            </a:r>
          </a:p>
          <a:p>
            <a:endParaRPr lang="en-US" sz="2400" dirty="0"/>
          </a:p>
          <a:p>
            <a:r>
              <a:rPr lang="en-US" sz="2400" dirty="0"/>
              <a:t>Dr. Mulubrhan Mogos, HPM</a:t>
            </a:r>
          </a:p>
          <a:p>
            <a:pPr marL="0" indent="0">
              <a:buNone/>
            </a:pPr>
            <a:endParaRPr lang="en-US" sz="2400" dirty="0" smtClean="0"/>
          </a:p>
          <a:p>
            <a:r>
              <a:rPr lang="en-US" sz="2400" dirty="0" smtClean="0"/>
              <a:t>Dr. Aparna Tatavarthy, CBD</a:t>
            </a:r>
          </a:p>
          <a:p>
            <a:pPr marL="0" indent="0">
              <a:buNone/>
            </a:pPr>
            <a:endParaRPr lang="en-US" sz="2800"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Accountability</a:t>
            </a:r>
            <a:endParaRPr lang="en-US" dirty="0"/>
          </a:p>
        </p:txBody>
      </p:sp>
      <p:sp>
        <p:nvSpPr>
          <p:cNvPr id="5" name="Content Placeholder 4"/>
          <p:cNvSpPr>
            <a:spLocks noGrp="1"/>
          </p:cNvSpPr>
          <p:nvPr>
            <p:ph idx="1"/>
          </p:nvPr>
        </p:nvSpPr>
        <p:spPr/>
        <p:txBody>
          <a:bodyPr/>
          <a:lstStyle/>
          <a:p>
            <a:endParaRPr lang="en-US" sz="1000" dirty="0" smtClean="0"/>
          </a:p>
          <a:p>
            <a:r>
              <a:rPr lang="en-US" dirty="0" smtClean="0"/>
              <a:t>The College Leadership Team agreed to hold ourselves collectively responsible for</a:t>
            </a:r>
          </a:p>
          <a:p>
            <a:pPr lvl="1"/>
            <a:r>
              <a:rPr lang="en-US" dirty="0" smtClean="0"/>
              <a:t>Enrollment necessary to secure our base budget</a:t>
            </a:r>
          </a:p>
          <a:p>
            <a:pPr lvl="1"/>
            <a:r>
              <a:rPr lang="en-US" dirty="0" smtClean="0"/>
              <a:t>Dissemination of knowledge through publications and presentations</a:t>
            </a:r>
          </a:p>
          <a:p>
            <a:pPr lvl="1"/>
            <a:r>
              <a:rPr lang="en-US" dirty="0" smtClean="0"/>
              <a:t>Contributions to professional service and community engagement</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Accountability</a:t>
            </a:r>
            <a:endParaRPr lang="en-US" dirty="0"/>
          </a:p>
        </p:txBody>
      </p:sp>
      <p:sp>
        <p:nvSpPr>
          <p:cNvPr id="5" name="Content Placeholder 4"/>
          <p:cNvSpPr>
            <a:spLocks noGrp="1"/>
          </p:cNvSpPr>
          <p:nvPr>
            <p:ph idx="1"/>
          </p:nvPr>
        </p:nvSpPr>
        <p:spPr/>
        <p:txBody>
          <a:bodyPr/>
          <a:lstStyle/>
          <a:p>
            <a:endParaRPr lang="en-US" sz="1000" dirty="0" smtClean="0"/>
          </a:p>
          <a:p>
            <a:r>
              <a:rPr lang="en-US" sz="2800" dirty="0" smtClean="0"/>
              <a:t>A set of measures will be developed that we will monitor towards our greater goals for learning, discovery and practice</a:t>
            </a:r>
          </a:p>
          <a:p>
            <a:r>
              <a:rPr lang="en-US" sz="2800" dirty="0" smtClean="0"/>
              <a:t>A set of opportunities will be created to incentivize and reward particular elements of our plan such as enhancing the public health impact of our work; research mentoring; developing new international partnerships; increasing visibility; etc.</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The College of Public Health </a:t>
            </a:r>
            <a:endParaRPr lang="en-US" dirty="0"/>
          </a:p>
        </p:txBody>
      </p:sp>
      <p:sp>
        <p:nvSpPr>
          <p:cNvPr id="5" name="Content Placeholder 4"/>
          <p:cNvSpPr>
            <a:spLocks noGrp="1"/>
          </p:cNvSpPr>
          <p:nvPr>
            <p:ph idx="1"/>
          </p:nvPr>
        </p:nvSpPr>
        <p:spPr/>
        <p:txBody>
          <a:bodyPr/>
          <a:lstStyle/>
          <a:p>
            <a:endParaRPr lang="en-US" dirty="0" smtClean="0"/>
          </a:p>
          <a:p>
            <a:r>
              <a:rPr lang="en-US" sz="2800" dirty="0" smtClean="0"/>
              <a:t>Through collective thought, action, and accountability we will achieve our bold strategic goals, gain the recognition we deserve and help elevate the status of public health in this community and wherever we walk around the world</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The College of Public Health </a:t>
            </a:r>
            <a:endParaRPr lang="en-US" dirty="0"/>
          </a:p>
        </p:txBody>
      </p:sp>
      <p:sp>
        <p:nvSpPr>
          <p:cNvPr id="5" name="Content Placeholder 4"/>
          <p:cNvSpPr>
            <a:spLocks noGrp="1"/>
          </p:cNvSpPr>
          <p:nvPr>
            <p:ph idx="1"/>
          </p:nvPr>
        </p:nvSpPr>
        <p:spPr/>
        <p:txBody>
          <a:bodyPr/>
          <a:lstStyle/>
          <a:p>
            <a:endParaRPr lang="en-US" dirty="0" smtClean="0"/>
          </a:p>
          <a:p>
            <a:r>
              <a:rPr lang="en-US" sz="2800" dirty="0" smtClean="0"/>
              <a:t>All you need do is the great work you always do, participate in and shape these initiatives, embrace the changes we wish to see in the world, and be a positive ambassador for this College and our field</a:t>
            </a:r>
          </a:p>
          <a:p>
            <a:r>
              <a:rPr lang="en-US" sz="2800" dirty="0" smtClean="0"/>
              <a:t>We’ll give you the tools you need to assure we can accomplish all of these</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3" cstate="print"/>
          <a:stretch>
            <a:fillRect/>
          </a:stretch>
        </p:blipFill>
        <p:spPr>
          <a:xfrm>
            <a:off x="0" y="0"/>
            <a:ext cx="9144000" cy="6858000"/>
          </a:xfrm>
          <a:prstGeom prst="rect">
            <a:avLst/>
          </a:prstGeom>
        </p:spPr>
      </p:pic>
      <p:sp>
        <p:nvSpPr>
          <p:cNvPr id="8" name="Title 7"/>
          <p:cNvSpPr>
            <a:spLocks noGrp="1"/>
          </p:cNvSpPr>
          <p:nvPr>
            <p:ph type="title"/>
          </p:nvPr>
        </p:nvSpPr>
        <p:spPr>
          <a:xfrm>
            <a:off x="457200" y="990600"/>
            <a:ext cx="7467600" cy="457200"/>
          </a:xfrm>
        </p:spPr>
        <p:txBody>
          <a:bodyPr/>
          <a:lstStyle/>
          <a:p>
            <a:endParaRPr lang="en-US" dirty="0"/>
          </a:p>
        </p:txBody>
      </p:sp>
      <p:sp>
        <p:nvSpPr>
          <p:cNvPr id="5" name="Content Placeholder 4"/>
          <p:cNvSpPr>
            <a:spLocks noGrp="1"/>
          </p:cNvSpPr>
          <p:nvPr>
            <p:ph idx="1"/>
          </p:nvPr>
        </p:nvSpPr>
        <p:spPr/>
        <p:txBody>
          <a:bodyPr/>
          <a:lstStyle/>
          <a:p>
            <a:endParaRPr lang="en-US" dirty="0" smtClean="0"/>
          </a:p>
          <a:p>
            <a:pPr>
              <a:buNone/>
            </a:pPr>
            <a:endParaRPr lang="en-US" dirty="0" smtClean="0"/>
          </a:p>
        </p:txBody>
      </p:sp>
      <p:graphicFrame>
        <p:nvGraphicFramePr>
          <p:cNvPr id="9" name="Object 8"/>
          <p:cNvGraphicFramePr>
            <a:graphicFrameLocks noChangeAspect="1"/>
          </p:cNvGraphicFramePr>
          <p:nvPr/>
        </p:nvGraphicFramePr>
        <p:xfrm>
          <a:off x="152400" y="1600200"/>
          <a:ext cx="4495800" cy="2071594"/>
        </p:xfrm>
        <a:graphic>
          <a:graphicData uri="http://schemas.openxmlformats.org/presentationml/2006/ole">
            <mc:AlternateContent xmlns:mc="http://schemas.openxmlformats.org/markup-compatibility/2006">
              <mc:Choice xmlns:v="urn:schemas-microsoft-com:vml" Requires="v">
                <p:oleObj spid="_x0000_s1053" name="Acrobat Document" r:id="rId4" imgW="5829062" imgH="2686002" progId="AcroExch.Document.7">
                  <p:embed/>
                </p:oleObj>
              </mc:Choice>
              <mc:Fallback>
                <p:oleObj name="Acrobat Document" r:id="rId4" imgW="5829062" imgH="2686002" progId="AcroExch.Document.7">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4495800" cy="20715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343400" y="3352800"/>
          <a:ext cx="3981450" cy="1886635"/>
        </p:xfrm>
        <a:graphic>
          <a:graphicData uri="http://schemas.openxmlformats.org/presentationml/2006/ole">
            <mc:AlternateContent xmlns:mc="http://schemas.openxmlformats.org/markup-compatibility/2006">
              <mc:Choice xmlns:v="urn:schemas-microsoft-com:vml" Requires="v">
                <p:oleObj spid="_x0000_s1054" name="Acrobat Document" r:id="rId6" imgW="5829062" imgH="2762012" progId="AcroExch.Document.7">
                  <p:embed/>
                </p:oleObj>
              </mc:Choice>
              <mc:Fallback>
                <p:oleObj name="Acrobat Document" r:id="rId6" imgW="5829062" imgH="2762012" progId="AcroExch.Document.7">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352800"/>
                        <a:ext cx="3981450" cy="1886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6" name="Title 5"/>
          <p:cNvSpPr>
            <a:spLocks noGrp="1"/>
          </p:cNvSpPr>
          <p:nvPr>
            <p:ph type="title"/>
          </p:nvPr>
        </p:nvSpPr>
        <p:spPr>
          <a:xfrm>
            <a:off x="457200" y="914400"/>
            <a:ext cx="7467600" cy="304800"/>
          </a:xfrm>
        </p:spPr>
        <p:txBody>
          <a:bodyPr/>
          <a:lstStyle/>
          <a:p>
            <a:endParaRPr lang="en-US" dirty="0"/>
          </a:p>
        </p:txBody>
      </p:sp>
      <p:sp>
        <p:nvSpPr>
          <p:cNvPr id="5" name="Content Placeholder 4"/>
          <p:cNvSpPr>
            <a:spLocks noGrp="1"/>
          </p:cNvSpPr>
          <p:nvPr>
            <p:ph idx="1"/>
          </p:nvPr>
        </p:nvSpPr>
        <p:spPr/>
        <p:txBody>
          <a:bodyPr/>
          <a:lstStyle/>
          <a:p>
            <a:endParaRPr lang="en-US" dirty="0" smtClean="0"/>
          </a:p>
          <a:p>
            <a:pPr>
              <a:buNone/>
            </a:pPr>
            <a:endParaRPr lang="en-US" dirty="0" smtClean="0"/>
          </a:p>
        </p:txBody>
      </p:sp>
      <p:pic>
        <p:nvPicPr>
          <p:cNvPr id="9" name="Picture 8" descr="Brand Promise.JPG"/>
          <p:cNvPicPr>
            <a:picLocks noChangeAspect="1"/>
          </p:cNvPicPr>
          <p:nvPr/>
        </p:nvPicPr>
        <p:blipFill>
          <a:blip r:embed="rId3" cstate="print"/>
          <a:stretch>
            <a:fillRect/>
          </a:stretch>
        </p:blipFill>
        <p:spPr>
          <a:xfrm>
            <a:off x="2209800" y="1066800"/>
            <a:ext cx="4066222" cy="4495800"/>
          </a:xfrm>
          <a:prstGeom prst="rect">
            <a:avLst/>
          </a:prstGeom>
        </p:spPr>
      </p:pic>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endParaRPr lang="en-US" dirty="0"/>
          </a:p>
        </p:txBody>
      </p:sp>
      <p:sp>
        <p:nvSpPr>
          <p:cNvPr id="5" name="Content Placeholder 4"/>
          <p:cNvSpPr>
            <a:spLocks noGrp="1"/>
          </p:cNvSpPr>
          <p:nvPr>
            <p:ph idx="1"/>
          </p:nvPr>
        </p:nvSpPr>
        <p:spPr/>
        <p:txBody>
          <a:bodyPr/>
          <a:lstStyle/>
          <a:p>
            <a:endParaRPr lang="en-US" dirty="0" smtClean="0"/>
          </a:p>
          <a:p>
            <a:pPr>
              <a:buNone/>
            </a:pPr>
            <a:endParaRPr lang="en-US" dirty="0" smtClean="0"/>
          </a:p>
          <a:p>
            <a:pPr algn="ctr">
              <a:buNone/>
            </a:pPr>
            <a:r>
              <a:rPr lang="en-US" dirty="0" smtClean="0"/>
              <a:t>Upcoming Events</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Upcoming Events</a:t>
            </a:r>
            <a:endParaRPr lang="en-US" dirty="0"/>
          </a:p>
        </p:txBody>
      </p:sp>
      <p:sp>
        <p:nvSpPr>
          <p:cNvPr id="5" name="Content Placeholder 4"/>
          <p:cNvSpPr>
            <a:spLocks noGrp="1"/>
          </p:cNvSpPr>
          <p:nvPr>
            <p:ph idx="1"/>
          </p:nvPr>
        </p:nvSpPr>
        <p:spPr/>
        <p:txBody>
          <a:bodyPr/>
          <a:lstStyle/>
          <a:p>
            <a:endParaRPr lang="en-US" dirty="0" smtClean="0"/>
          </a:p>
          <a:p>
            <a:r>
              <a:rPr lang="en-US" sz="2600" dirty="0" smtClean="0"/>
              <a:t>Sessums Award and Dean’s Lecture tonight featuring Mr. Mark Hertgaard </a:t>
            </a:r>
          </a:p>
          <a:p>
            <a:r>
              <a:rPr lang="en-US" sz="2600" dirty="0" smtClean="0"/>
              <a:t>COPH APHA reception Monday October 29th</a:t>
            </a:r>
          </a:p>
          <a:p>
            <a:r>
              <a:rPr lang="en-US" sz="2600" dirty="0" smtClean="0"/>
              <a:t>2012-13 Faculty &amp; Staff Coffees with the Dean start October 16</a:t>
            </a:r>
            <a:r>
              <a:rPr lang="en-US" sz="2600" baseline="30000" dirty="0" smtClean="0"/>
              <a:t>th</a:t>
            </a:r>
            <a:r>
              <a:rPr lang="en-US" sz="2600" dirty="0" smtClean="0"/>
              <a:t> with full professors</a:t>
            </a:r>
          </a:p>
          <a:p>
            <a:r>
              <a:rPr lang="en-US" sz="2600" dirty="0" smtClean="0"/>
              <a:t>Faculty Lunch with your colleagues will resume on November 9</a:t>
            </a:r>
            <a:r>
              <a:rPr lang="en-US" sz="2600" baseline="30000" dirty="0" smtClean="0"/>
              <a:t>th</a:t>
            </a:r>
            <a:endParaRPr lang="en-US" sz="2600" dirty="0" smtClean="0"/>
          </a:p>
          <a:p>
            <a:r>
              <a:rPr lang="en-US" sz="2600" dirty="0" smtClean="0"/>
              <a:t>COPH Length of Service Ceremony and Reception, Nov. 16, 2012</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Point slide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914400"/>
            <a:ext cx="8229600" cy="503238"/>
          </a:xfrm>
        </p:spPr>
        <p:txBody>
          <a:bodyPr>
            <a:normAutofit fontScale="90000"/>
          </a:bodyPr>
          <a:lstStyle/>
          <a:p>
            <a:pPr algn="ctr"/>
            <a:r>
              <a:rPr lang="en-US" dirty="0" smtClean="0"/>
              <a:t>As Always</a:t>
            </a:r>
            <a:endParaRPr lang="en-US" dirty="0"/>
          </a:p>
        </p:txBody>
      </p:sp>
      <p:sp>
        <p:nvSpPr>
          <p:cNvPr id="5" name="Content Placeholder 4"/>
          <p:cNvSpPr>
            <a:spLocks noGrp="1"/>
          </p:cNvSpPr>
          <p:nvPr>
            <p:ph idx="1"/>
          </p:nvPr>
        </p:nvSpPr>
        <p:spPr/>
        <p:txBody>
          <a:bodyPr/>
          <a:lstStyle/>
          <a:p>
            <a:endParaRPr lang="en-US" dirty="0" smtClean="0"/>
          </a:p>
          <a:p>
            <a:r>
              <a:rPr lang="en-US" sz="2600" dirty="0" smtClean="0"/>
              <a:t>Thank you for allowing me to serve you</a:t>
            </a:r>
          </a:p>
          <a:p>
            <a:r>
              <a:rPr lang="en-US" sz="2600" dirty="0" smtClean="0"/>
              <a:t>Thank you for all you do to bring us positive recognition</a:t>
            </a:r>
          </a:p>
          <a:p>
            <a:r>
              <a:rPr lang="en-US" sz="2600" dirty="0" smtClean="0"/>
              <a:t>Thank you for always being willing to help, to serve, to contribute</a:t>
            </a:r>
          </a:p>
          <a:p>
            <a:r>
              <a:rPr lang="en-US" sz="2600" dirty="0" smtClean="0"/>
              <a:t>Thank you for being THE BEST College of Public Health in the world!!!!!</a:t>
            </a:r>
          </a:p>
        </p:txBody>
      </p:sp>
    </p:spTree>
    <p:extLst>
      <p:ext uri="{BB962C8B-B14F-4D97-AF65-F5344CB8AC3E}">
        <p14:creationId xmlns:p14="http://schemas.microsoft.com/office/powerpoint/2010/main" val="4222926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Our People</a:t>
            </a:r>
            <a:br>
              <a:rPr lang="en-US" dirty="0" smtClean="0"/>
            </a:br>
            <a:r>
              <a:rPr lang="en-US" dirty="0" smtClean="0"/>
              <a:t>Administrative &amp; Professional Staff</a:t>
            </a:r>
            <a:endParaRPr lang="en-US" dirty="0"/>
          </a:p>
        </p:txBody>
      </p:sp>
      <p:sp>
        <p:nvSpPr>
          <p:cNvPr id="3" name="Content Placeholder 2"/>
          <p:cNvSpPr>
            <a:spLocks noGrp="1"/>
          </p:cNvSpPr>
          <p:nvPr>
            <p:ph idx="1"/>
          </p:nvPr>
        </p:nvSpPr>
        <p:spPr>
          <a:xfrm>
            <a:off x="457200" y="1595651"/>
            <a:ext cx="8229600" cy="4816724"/>
          </a:xfrm>
        </p:spPr>
        <p:txBody>
          <a:bodyPr>
            <a:normAutofit fontScale="25000" lnSpcReduction="20000"/>
          </a:bodyPr>
          <a:lstStyle/>
          <a:p>
            <a:endParaRPr lang="en-US" dirty="0" smtClean="0"/>
          </a:p>
          <a:p>
            <a:r>
              <a:rPr lang="en-US" sz="9600" dirty="0" smtClean="0"/>
              <a:t>Andres Abril, Instructional/Multimedia Developer, ETA</a:t>
            </a:r>
          </a:p>
          <a:p>
            <a:pPr marL="0" indent="0">
              <a:buNone/>
            </a:pPr>
            <a:endParaRPr lang="en-US" sz="8000" dirty="0" smtClean="0"/>
          </a:p>
          <a:p>
            <a:r>
              <a:rPr lang="en-US" sz="9600" dirty="0"/>
              <a:t>Heidi Curran, Communication &amp; Marketing Officer, LRCC</a:t>
            </a:r>
          </a:p>
          <a:p>
            <a:pPr marL="0" indent="0">
              <a:buNone/>
            </a:pPr>
            <a:endParaRPr lang="en-US" sz="8000" dirty="0" smtClean="0"/>
          </a:p>
          <a:p>
            <a:r>
              <a:rPr lang="en-US" sz="9600" dirty="0" smtClean="0"/>
              <a:t>Cara De La Cruz, Academic Services Administrator, CFH</a:t>
            </a:r>
          </a:p>
          <a:p>
            <a:pPr marL="0" indent="0">
              <a:buNone/>
            </a:pPr>
            <a:endParaRPr lang="en-US" sz="8000" dirty="0" smtClean="0"/>
          </a:p>
          <a:p>
            <a:r>
              <a:rPr lang="en-US" sz="9600" dirty="0"/>
              <a:t>Megan Ditizio, </a:t>
            </a:r>
            <a:r>
              <a:rPr lang="en-US" sz="9600" dirty="0" smtClean="0"/>
              <a:t>Manager, Fiscal </a:t>
            </a:r>
            <a:r>
              <a:rPr lang="en-US" sz="9600" dirty="0"/>
              <a:t>&amp; </a:t>
            </a:r>
            <a:r>
              <a:rPr lang="en-US" sz="9600" dirty="0" smtClean="0"/>
              <a:t>Business Administration, </a:t>
            </a:r>
            <a:r>
              <a:rPr lang="en-US" sz="9600" dirty="0"/>
              <a:t>COPH Research</a:t>
            </a:r>
          </a:p>
          <a:p>
            <a:pPr marL="0" indent="0">
              <a:buNone/>
            </a:pPr>
            <a:endParaRPr lang="en-US" sz="8000" dirty="0" smtClean="0"/>
          </a:p>
          <a:p>
            <a:r>
              <a:rPr lang="en-US" sz="9600" dirty="0" smtClean="0"/>
              <a:t>Kristi James, Academic Services Administrator, CFH</a:t>
            </a:r>
          </a:p>
          <a:p>
            <a:pPr marL="0" indent="0">
              <a:buNone/>
            </a:pPr>
            <a:endParaRPr lang="en-US" sz="8000" dirty="0" smtClean="0"/>
          </a:p>
          <a:p>
            <a:r>
              <a:rPr lang="en-US" sz="9600" dirty="0"/>
              <a:t>Brian Kirk, Program Planner Analyst, </a:t>
            </a:r>
            <a:r>
              <a:rPr lang="en-US" sz="9600" dirty="0" smtClean="0"/>
              <a:t>LRCC</a:t>
            </a:r>
            <a:endParaRPr lang="en-US" sz="9600" dirty="0"/>
          </a:p>
          <a:p>
            <a:endParaRPr lang="en-US" dirty="0"/>
          </a:p>
          <a:p>
            <a:endParaRPr lang="en-US" dirty="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5102</TotalTime>
  <Words>4170</Words>
  <Application>Microsoft Office PowerPoint</Application>
  <PresentationFormat>On-screen Show (4:3)</PresentationFormat>
  <Paragraphs>637</Paragraphs>
  <Slides>88</Slides>
  <Notes>43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Default Design</vt:lpstr>
      <vt:lpstr>Acrobat Document</vt:lpstr>
      <vt:lpstr>State of the College</vt:lpstr>
      <vt:lpstr>State of the College Overview</vt:lpstr>
      <vt:lpstr>Our People</vt:lpstr>
      <vt:lpstr>Our People </vt:lpstr>
      <vt:lpstr>Our People </vt:lpstr>
      <vt:lpstr>Our People New Faculty</vt:lpstr>
      <vt:lpstr>Our People New Faculty</vt:lpstr>
      <vt:lpstr>Our People New Postdoctoral Fellows</vt:lpstr>
      <vt:lpstr>Our People Administrative &amp; Professional Staff</vt:lpstr>
      <vt:lpstr>Our People Administrative &amp; Professional Staff</vt:lpstr>
      <vt:lpstr>Our People Administrative &amp; Professional Staff</vt:lpstr>
      <vt:lpstr>Our People Staff</vt:lpstr>
      <vt:lpstr>Our People Staff</vt:lpstr>
      <vt:lpstr>Our People Faculty Retirements</vt:lpstr>
      <vt:lpstr>Our People More Faculty/Leader Retirements</vt:lpstr>
      <vt:lpstr>Our People</vt:lpstr>
      <vt:lpstr>Our People Tenure &amp; Promotion</vt:lpstr>
      <vt:lpstr>Our People Tenure &amp; Promotion</vt:lpstr>
      <vt:lpstr>Our People College Fellowships &amp; Awards</vt:lpstr>
      <vt:lpstr>Our People NIOSH Fellowships</vt:lpstr>
      <vt:lpstr>Our People NIOSH Fellowships</vt:lpstr>
      <vt:lpstr>Our People Maternal and Child Health Trainees</vt:lpstr>
      <vt:lpstr>Our People Our Alumni</vt:lpstr>
      <vt:lpstr>Our People  Our Alumni</vt:lpstr>
      <vt:lpstr>Celebrating our Achievements</vt:lpstr>
      <vt:lpstr>Celebrating Our Achievements</vt:lpstr>
      <vt:lpstr>Celebrating Our Achievements</vt:lpstr>
      <vt:lpstr>Celebrating Our Achievements</vt:lpstr>
      <vt:lpstr>Celebrating Our Achievements</vt:lpstr>
      <vt:lpstr>Celebrating Our Achievements Student Success</vt:lpstr>
      <vt:lpstr>Celebrating Our Achievements Student Success</vt:lpstr>
      <vt:lpstr>Celebrating Our Achievements COPH Conferences</vt:lpstr>
      <vt:lpstr>Celebrating Our Achievements COPH Conferences</vt:lpstr>
      <vt:lpstr>Celebrating Our Achievements COPH New Programs</vt:lpstr>
      <vt:lpstr>Celebrating Our Achievements COPH Undergraduate Studies</vt:lpstr>
      <vt:lpstr>Celebrating Our Achievements USF Health Research Day</vt:lpstr>
      <vt:lpstr>Celebrating Our Achievements USF Graduate Symposium</vt:lpstr>
      <vt:lpstr>2011-12 by the numbers</vt:lpstr>
      <vt:lpstr>2011-12, By the Numbers</vt:lpstr>
      <vt:lpstr>2011-12, By the Numbers</vt:lpstr>
      <vt:lpstr>2011-12, By the Numbers</vt:lpstr>
      <vt:lpstr>2011-12, By the Numbers</vt:lpstr>
      <vt:lpstr>2011-12, By the Numbers</vt:lpstr>
      <vt:lpstr>2011-12, By the Numbers</vt:lpstr>
      <vt:lpstr>2011-12, By the Numbers</vt:lpstr>
      <vt:lpstr>COPH Around the World Faculty Expertise Recognized Globally</vt:lpstr>
      <vt:lpstr>COPH Around the World Faculty Fulbright Awards</vt:lpstr>
      <vt:lpstr>COPH Around the World COPH Attracts Students Worldwide</vt:lpstr>
      <vt:lpstr>COPH Around the World Students Travel the world</vt:lpstr>
      <vt:lpstr>COPH Around the World New Program Development</vt:lpstr>
      <vt:lpstr>Opportunities &amp; Challenges COPH Budget Overview 2012-13</vt:lpstr>
      <vt:lpstr>Opportunities &amp; Challenges The Tightening Budget Situation 2013</vt:lpstr>
      <vt:lpstr> Opportunities &amp; Challenges While Gloomy, It’s Not All Bad </vt:lpstr>
      <vt:lpstr>Opportunities &amp; Challenges  Investing in Ourselves, 2011-12</vt:lpstr>
      <vt:lpstr>Opportunities &amp; Challenges  Investing in Ourselves, 2011-12</vt:lpstr>
      <vt:lpstr>Opportunities &amp; Challenges Strategic Investment Funds</vt:lpstr>
      <vt:lpstr>Opportunities &amp; Challenges Strategic Investment Funds FY 2012</vt:lpstr>
      <vt:lpstr>Opportunities &amp; Challenges: Strategic Investment Funds FY 2012</vt:lpstr>
      <vt:lpstr>Opportunities &amp; Challenges: Strategic Investment Funds FY 2012</vt:lpstr>
      <vt:lpstr>Opportunities &amp; Challenges Strategic Investment Funds FY 2013</vt:lpstr>
      <vt:lpstr>Strategic Investment Fund</vt:lpstr>
      <vt:lpstr>Vision 2022</vt:lpstr>
      <vt:lpstr>Vision 2007-2012</vt:lpstr>
      <vt:lpstr>Vision 2022</vt:lpstr>
      <vt:lpstr>2012-2017 Pillars</vt:lpstr>
      <vt:lpstr>Strategic Vision 2022</vt:lpstr>
      <vt:lpstr>Sustainability</vt:lpstr>
      <vt:lpstr>Sustainability</vt:lpstr>
      <vt:lpstr>Our Brand Essence  </vt:lpstr>
      <vt:lpstr>Our Values  </vt:lpstr>
      <vt:lpstr>Our Voice  </vt:lpstr>
      <vt:lpstr>Our Brand Personality  </vt:lpstr>
      <vt:lpstr>Our Brand Promise  </vt:lpstr>
      <vt:lpstr>From Promise to Action  </vt:lpstr>
      <vt:lpstr>Transform the MPH</vt:lpstr>
      <vt:lpstr>Translate Translational Research</vt:lpstr>
      <vt:lpstr>Enhance Systems Capacity</vt:lpstr>
      <vt:lpstr>Our People</vt:lpstr>
      <vt:lpstr>Sustainability</vt:lpstr>
      <vt:lpstr>Accountability</vt:lpstr>
      <vt:lpstr>Accountability</vt:lpstr>
      <vt:lpstr>The College of Public Health </vt:lpstr>
      <vt:lpstr>The College of Public Health </vt:lpstr>
      <vt:lpstr>PowerPoint Presentation</vt:lpstr>
      <vt:lpstr>PowerPoint Presentation</vt:lpstr>
      <vt:lpstr>PowerPoint Presentation</vt:lpstr>
      <vt:lpstr>Upcoming Events</vt:lpstr>
      <vt:lpstr>As Always</vt:lpstr>
    </vt:vector>
  </TitlesOfParts>
  <Company>USF Health Sciences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kherdoci</dc:creator>
  <cp:lastModifiedBy>Windows User</cp:lastModifiedBy>
  <cp:revision>74</cp:revision>
  <cp:lastPrinted>2012-10-03T13:11:51Z</cp:lastPrinted>
  <dcterms:created xsi:type="dcterms:W3CDTF">2005-11-10T15:37:19Z</dcterms:created>
  <dcterms:modified xsi:type="dcterms:W3CDTF">2012-10-11T12:06:53Z</dcterms:modified>
</cp:coreProperties>
</file>