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4.xml" ContentType="application/vnd.openxmlformats-officedocument.presentationml.notesSlide+xml"/>
  <Override PartName="/ppt/charts/chart4.xml" ContentType="application/vnd.openxmlformats-officedocument.drawingml.chart+xml"/>
  <Override PartName="/ppt/notesSlides/notesSlide35.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6.xml" ContentType="application/vnd.openxmlformats-officedocument.drawingml.chart+xml"/>
  <Override PartName="/ppt/notesSlides/notesSlide38.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9.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40.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41.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62"/>
  </p:notesMasterIdLst>
  <p:handoutMasterIdLst>
    <p:handoutMasterId r:id="rId6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4" r:id="rId49"/>
    <p:sldId id="305" r:id="rId50"/>
    <p:sldId id="306" r:id="rId51"/>
    <p:sldId id="307" r:id="rId52"/>
    <p:sldId id="308" r:id="rId53"/>
    <p:sldId id="309" r:id="rId54"/>
    <p:sldId id="310" r:id="rId55"/>
    <p:sldId id="311" r:id="rId56"/>
    <p:sldId id="312" r:id="rId57"/>
    <p:sldId id="303" r:id="rId58"/>
    <p:sldId id="313" r:id="rId59"/>
    <p:sldId id="314" r:id="rId60"/>
    <p:sldId id="315"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8F5A"/>
    <a:srgbClr val="34B3D2"/>
    <a:srgbClr val="106687"/>
    <a:srgbClr val="374D54"/>
    <a:srgbClr val="F9F3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441" autoAdjust="0"/>
  </p:normalViewPr>
  <p:slideViewPr>
    <p:cSldViewPr>
      <p:cViewPr varScale="1">
        <p:scale>
          <a:sx n="52" d="100"/>
          <a:sy n="52" d="100"/>
        </p:scale>
        <p:origin x="189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7.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6.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1"/>
          <c:order val="1"/>
          <c:tx>
            <c:strRef>
              <c:f>Sheet2!$C$15</c:f>
              <c:strCache>
                <c:ptCount val="1"/>
                <c:pt idx="0">
                  <c:v>Met</c:v>
                </c:pt>
              </c:strCache>
            </c:strRef>
          </c:tx>
          <c:spPr>
            <a:solidFill>
              <a:schemeClr val="accent2"/>
            </a:solidFill>
            <a:ln>
              <a:noFill/>
            </a:ln>
            <a:effectLst/>
            <a:sp3d/>
          </c:spPr>
          <c:invertIfNegative val="0"/>
          <c:cat>
            <c:strRef>
              <c:f>Sheet2!$A$16:$A$21</c:f>
              <c:strCache>
                <c:ptCount val="6"/>
                <c:pt idx="1">
                  <c:v>SUSTAINABILITY </c:v>
                </c:pt>
                <c:pt idx="2">
                  <c:v>OUR PEOPLE</c:v>
                </c:pt>
                <c:pt idx="3">
                  <c:v>ENHANCING SYSTEM CAPACITY</c:v>
                </c:pt>
                <c:pt idx="4">
                  <c:v>TRANSLATING TRANSLATIONAL RESEARCH</c:v>
                </c:pt>
                <c:pt idx="5">
                  <c:v>TRANSFORMING THE MPH DEGREE PROGRAM</c:v>
                </c:pt>
              </c:strCache>
            </c:strRef>
          </c:cat>
          <c:val>
            <c:numRef>
              <c:f>Sheet2!$C$16:$C$21</c:f>
              <c:numCache>
                <c:formatCode>General</c:formatCode>
                <c:ptCount val="6"/>
                <c:pt idx="1">
                  <c:v>0</c:v>
                </c:pt>
                <c:pt idx="2">
                  <c:v>8</c:v>
                </c:pt>
                <c:pt idx="3">
                  <c:v>1</c:v>
                </c:pt>
                <c:pt idx="4">
                  <c:v>2</c:v>
                </c:pt>
                <c:pt idx="5">
                  <c:v>1</c:v>
                </c:pt>
              </c:numCache>
            </c:numRef>
          </c:val>
        </c:ser>
        <c:ser>
          <c:idx val="2"/>
          <c:order val="2"/>
          <c:tx>
            <c:strRef>
              <c:f>Sheet2!$D$15</c:f>
              <c:strCache>
                <c:ptCount val="1"/>
                <c:pt idx="0">
                  <c:v>Not Met</c:v>
                </c:pt>
              </c:strCache>
            </c:strRef>
          </c:tx>
          <c:spPr>
            <a:solidFill>
              <a:schemeClr val="accent3"/>
            </a:solidFill>
            <a:ln>
              <a:noFill/>
            </a:ln>
            <a:effectLst/>
            <a:sp3d/>
          </c:spPr>
          <c:invertIfNegative val="0"/>
          <c:cat>
            <c:strRef>
              <c:f>Sheet2!$A$16:$A$21</c:f>
              <c:strCache>
                <c:ptCount val="6"/>
                <c:pt idx="1">
                  <c:v>SUSTAINABILITY </c:v>
                </c:pt>
                <c:pt idx="2">
                  <c:v>OUR PEOPLE</c:v>
                </c:pt>
                <c:pt idx="3">
                  <c:v>ENHANCING SYSTEM CAPACITY</c:v>
                </c:pt>
                <c:pt idx="4">
                  <c:v>TRANSLATING TRANSLATIONAL RESEARCH</c:v>
                </c:pt>
                <c:pt idx="5">
                  <c:v>TRANSFORMING THE MPH DEGREE PROGRAM</c:v>
                </c:pt>
              </c:strCache>
            </c:strRef>
          </c:cat>
          <c:val>
            <c:numRef>
              <c:f>Sheet2!$D$16:$D$21</c:f>
              <c:numCache>
                <c:formatCode>General</c:formatCode>
                <c:ptCount val="6"/>
                <c:pt idx="1">
                  <c:v>1</c:v>
                </c:pt>
                <c:pt idx="3">
                  <c:v>1</c:v>
                </c:pt>
              </c:numCache>
            </c:numRef>
          </c:val>
        </c:ser>
        <c:ser>
          <c:idx val="3"/>
          <c:order val="3"/>
          <c:tx>
            <c:strRef>
              <c:f>Sheet2!$E$15</c:f>
              <c:strCache>
                <c:ptCount val="1"/>
                <c:pt idx="0">
                  <c:v>Treading ↗</c:v>
                </c:pt>
              </c:strCache>
            </c:strRef>
          </c:tx>
          <c:spPr>
            <a:solidFill>
              <a:schemeClr val="accent4"/>
            </a:solidFill>
            <a:ln>
              <a:noFill/>
            </a:ln>
            <a:effectLst/>
            <a:sp3d/>
          </c:spPr>
          <c:invertIfNegative val="0"/>
          <c:cat>
            <c:strRef>
              <c:f>Sheet2!$A$16:$A$21</c:f>
              <c:strCache>
                <c:ptCount val="6"/>
                <c:pt idx="1">
                  <c:v>SUSTAINABILITY </c:v>
                </c:pt>
                <c:pt idx="2">
                  <c:v>OUR PEOPLE</c:v>
                </c:pt>
                <c:pt idx="3">
                  <c:v>ENHANCING SYSTEM CAPACITY</c:v>
                </c:pt>
                <c:pt idx="4">
                  <c:v>TRANSLATING TRANSLATIONAL RESEARCH</c:v>
                </c:pt>
                <c:pt idx="5">
                  <c:v>TRANSFORMING THE MPH DEGREE PROGRAM</c:v>
                </c:pt>
              </c:strCache>
            </c:strRef>
          </c:cat>
          <c:val>
            <c:numRef>
              <c:f>Sheet2!$E$16:$E$21</c:f>
              <c:numCache>
                <c:formatCode>General</c:formatCode>
                <c:ptCount val="6"/>
                <c:pt idx="1">
                  <c:v>9</c:v>
                </c:pt>
                <c:pt idx="2">
                  <c:v>2</c:v>
                </c:pt>
                <c:pt idx="3">
                  <c:v>7</c:v>
                </c:pt>
                <c:pt idx="4">
                  <c:v>5</c:v>
                </c:pt>
              </c:numCache>
            </c:numRef>
          </c:val>
        </c:ser>
        <c:ser>
          <c:idx val="4"/>
          <c:order val="4"/>
          <c:tx>
            <c:strRef>
              <c:f>Sheet2!$F$15</c:f>
              <c:strCache>
                <c:ptCount val="1"/>
                <c:pt idx="0">
                  <c:v>Trending ↘</c:v>
                </c:pt>
              </c:strCache>
            </c:strRef>
          </c:tx>
          <c:spPr>
            <a:solidFill>
              <a:schemeClr val="accent5"/>
            </a:solidFill>
            <a:ln>
              <a:noFill/>
            </a:ln>
            <a:effectLst/>
            <a:sp3d/>
          </c:spPr>
          <c:invertIfNegative val="0"/>
          <c:cat>
            <c:strRef>
              <c:f>Sheet2!$A$16:$A$21</c:f>
              <c:strCache>
                <c:ptCount val="6"/>
                <c:pt idx="1">
                  <c:v>SUSTAINABILITY </c:v>
                </c:pt>
                <c:pt idx="2">
                  <c:v>OUR PEOPLE</c:v>
                </c:pt>
                <c:pt idx="3">
                  <c:v>ENHANCING SYSTEM CAPACITY</c:v>
                </c:pt>
                <c:pt idx="4">
                  <c:v>TRANSLATING TRANSLATIONAL RESEARCH</c:v>
                </c:pt>
                <c:pt idx="5">
                  <c:v>TRANSFORMING THE MPH DEGREE PROGRAM</c:v>
                </c:pt>
              </c:strCache>
            </c:strRef>
          </c:cat>
          <c:val>
            <c:numRef>
              <c:f>Sheet2!$F$16:$F$21</c:f>
              <c:numCache>
                <c:formatCode>General</c:formatCode>
                <c:ptCount val="6"/>
                <c:pt idx="1">
                  <c:v>8</c:v>
                </c:pt>
                <c:pt idx="3">
                  <c:v>4</c:v>
                </c:pt>
              </c:numCache>
            </c:numRef>
          </c:val>
        </c:ser>
        <c:ser>
          <c:idx val="5"/>
          <c:order val="5"/>
          <c:tx>
            <c:strRef>
              <c:f>Sheet2!$G$15</c:f>
              <c:strCache>
                <c:ptCount val="1"/>
                <c:pt idx="0">
                  <c:v>Not Due/In Progress</c:v>
                </c:pt>
              </c:strCache>
            </c:strRef>
          </c:tx>
          <c:spPr>
            <a:solidFill>
              <a:schemeClr val="accent6"/>
            </a:solidFill>
            <a:ln>
              <a:noFill/>
            </a:ln>
            <a:effectLst/>
            <a:sp3d/>
          </c:spPr>
          <c:invertIfNegative val="0"/>
          <c:cat>
            <c:strRef>
              <c:f>Sheet2!$A$16:$A$21</c:f>
              <c:strCache>
                <c:ptCount val="6"/>
                <c:pt idx="1">
                  <c:v>SUSTAINABILITY </c:v>
                </c:pt>
                <c:pt idx="2">
                  <c:v>OUR PEOPLE</c:v>
                </c:pt>
                <c:pt idx="3">
                  <c:v>ENHANCING SYSTEM CAPACITY</c:v>
                </c:pt>
                <c:pt idx="4">
                  <c:v>TRANSLATING TRANSLATIONAL RESEARCH</c:v>
                </c:pt>
                <c:pt idx="5">
                  <c:v>TRANSFORMING THE MPH DEGREE PROGRAM</c:v>
                </c:pt>
              </c:strCache>
            </c:strRef>
          </c:cat>
          <c:val>
            <c:numRef>
              <c:f>Sheet2!$G$16:$G$21</c:f>
              <c:numCache>
                <c:formatCode>General</c:formatCode>
                <c:ptCount val="6"/>
                <c:pt idx="1">
                  <c:v>1</c:v>
                </c:pt>
                <c:pt idx="2">
                  <c:v>7</c:v>
                </c:pt>
                <c:pt idx="5">
                  <c:v>2</c:v>
                </c:pt>
              </c:numCache>
            </c:numRef>
          </c:val>
        </c:ser>
        <c:dLbls>
          <c:showLegendKey val="0"/>
          <c:showVal val="0"/>
          <c:showCatName val="0"/>
          <c:showSerName val="0"/>
          <c:showPercent val="0"/>
          <c:showBubbleSize val="0"/>
        </c:dLbls>
        <c:gapWidth val="150"/>
        <c:shape val="box"/>
        <c:axId val="470783168"/>
        <c:axId val="470783728"/>
        <c:axId val="0"/>
        <c:extLst>
          <c:ext xmlns:c15="http://schemas.microsoft.com/office/drawing/2012/chart" uri="{02D57815-91ED-43cb-92C2-25804820EDAC}">
            <c15:filteredBarSeries>
              <c15:ser>
                <c:idx val="0"/>
                <c:order val="0"/>
                <c:tx>
                  <c:strRef>
                    <c:extLst>
                      <c:ext uri="{02D57815-91ED-43cb-92C2-25804820EDAC}">
                        <c15:formulaRef>
                          <c15:sqref>Sheet2!$B$15</c15:sqref>
                        </c15:formulaRef>
                      </c:ext>
                    </c:extLst>
                    <c:strCache>
                      <c:ptCount val="1"/>
                      <c:pt idx="0">
                        <c:v># of Metrics</c:v>
                      </c:pt>
                    </c:strCache>
                  </c:strRef>
                </c:tx>
                <c:spPr>
                  <a:solidFill>
                    <a:schemeClr val="accent1"/>
                  </a:solidFill>
                  <a:ln>
                    <a:noFill/>
                  </a:ln>
                  <a:effectLst/>
                  <a:sp3d/>
                </c:spPr>
                <c:invertIfNegative val="0"/>
                <c:cat>
                  <c:strRef>
                    <c:extLst>
                      <c:ext uri="{02D57815-91ED-43cb-92C2-25804820EDAC}">
                        <c15:formulaRef>
                          <c15:sqref>Sheet2!$A$16:$A$21</c15:sqref>
                        </c15:formulaRef>
                      </c:ext>
                    </c:extLst>
                    <c:strCache>
                      <c:ptCount val="6"/>
                      <c:pt idx="1">
                        <c:v>SUSTAINABILITY </c:v>
                      </c:pt>
                      <c:pt idx="2">
                        <c:v>OUR PEOPLE</c:v>
                      </c:pt>
                      <c:pt idx="3">
                        <c:v>ENHANCING SYSTEM CAPACITY</c:v>
                      </c:pt>
                      <c:pt idx="4">
                        <c:v>TRANSLATING TRANSLATIONAL RESEARCH</c:v>
                      </c:pt>
                      <c:pt idx="5">
                        <c:v>TRANSFORMING THE MPH DEGREE PROGRAM</c:v>
                      </c:pt>
                    </c:strCache>
                  </c:strRef>
                </c:cat>
                <c:val>
                  <c:numRef>
                    <c:extLst>
                      <c:ext uri="{02D57815-91ED-43cb-92C2-25804820EDAC}">
                        <c15:formulaRef>
                          <c15:sqref>Sheet2!$B$16:$B$21</c15:sqref>
                        </c15:formulaRef>
                      </c:ext>
                    </c:extLst>
                    <c:numCache>
                      <c:formatCode>General</c:formatCode>
                      <c:ptCount val="6"/>
                      <c:pt idx="1">
                        <c:v>19</c:v>
                      </c:pt>
                      <c:pt idx="2">
                        <c:v>17</c:v>
                      </c:pt>
                      <c:pt idx="3">
                        <c:v>13</c:v>
                      </c:pt>
                      <c:pt idx="4">
                        <c:v>7</c:v>
                      </c:pt>
                      <c:pt idx="5">
                        <c:v>3</c:v>
                      </c:pt>
                    </c:numCache>
                  </c:numRef>
                </c:val>
              </c15:ser>
            </c15:filteredBarSeries>
            <c15:filteredBarSeries>
              <c15:ser>
                <c:idx val="6"/>
                <c:order val="6"/>
                <c:tx>
                  <c:strRef>
                    <c:extLst xmlns:c15="http://schemas.microsoft.com/office/drawing/2012/chart">
                      <c:ext xmlns:c15="http://schemas.microsoft.com/office/drawing/2012/chart" uri="{02D57815-91ED-43cb-92C2-25804820EDAC}">
                        <c15:formulaRef>
                          <c15:sqref>Sheet2!$H$15</c15:sqref>
                        </c15:formulaRef>
                      </c:ext>
                    </c:extLst>
                    <c:strCache>
                      <c:ptCount val="1"/>
                      <c:pt idx="0">
                        <c:v>Completed</c:v>
                      </c:pt>
                    </c:strCache>
                  </c:strRef>
                </c:tx>
                <c:spPr>
                  <a:solidFill>
                    <a:schemeClr val="accent1">
                      <a:lumMod val="60000"/>
                    </a:schemeClr>
                  </a:solidFill>
                  <a:ln>
                    <a:noFill/>
                  </a:ln>
                  <a:effectLst/>
                  <a:sp3d/>
                </c:spPr>
                <c:invertIfNegative val="0"/>
                <c:cat>
                  <c:strRef>
                    <c:extLst xmlns:c15="http://schemas.microsoft.com/office/drawing/2012/chart">
                      <c:ext xmlns:c15="http://schemas.microsoft.com/office/drawing/2012/chart" uri="{02D57815-91ED-43cb-92C2-25804820EDAC}">
                        <c15:formulaRef>
                          <c15:sqref>Sheet2!$A$16:$A$21</c15:sqref>
                        </c15:formulaRef>
                      </c:ext>
                    </c:extLst>
                    <c:strCache>
                      <c:ptCount val="6"/>
                      <c:pt idx="1">
                        <c:v>SUSTAINABILITY </c:v>
                      </c:pt>
                      <c:pt idx="2">
                        <c:v>OUR PEOPLE</c:v>
                      </c:pt>
                      <c:pt idx="3">
                        <c:v>ENHANCING SYSTEM CAPACITY</c:v>
                      </c:pt>
                      <c:pt idx="4">
                        <c:v>TRANSLATING TRANSLATIONAL RESEARCH</c:v>
                      </c:pt>
                      <c:pt idx="5">
                        <c:v>TRANSFORMING THE MPH DEGREE PROGRAM</c:v>
                      </c:pt>
                    </c:strCache>
                  </c:strRef>
                </c:cat>
                <c:val>
                  <c:numRef>
                    <c:extLst xmlns:c15="http://schemas.microsoft.com/office/drawing/2012/chart">
                      <c:ext xmlns:c15="http://schemas.microsoft.com/office/drawing/2012/chart" uri="{02D57815-91ED-43cb-92C2-25804820EDAC}">
                        <c15:formulaRef>
                          <c15:sqref>Sheet2!$H$16:$H$21</c15:sqref>
                        </c15:formulaRef>
                      </c:ext>
                    </c:extLst>
                    <c:numCache>
                      <c:formatCode>General</c:formatCode>
                      <c:ptCount val="6"/>
                    </c:numCache>
                  </c:numRef>
                </c:val>
              </c15:ser>
            </c15:filteredBarSeries>
          </c:ext>
        </c:extLst>
      </c:bar3DChart>
      <c:catAx>
        <c:axId val="4707831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0783728"/>
        <c:crosses val="autoZero"/>
        <c:auto val="1"/>
        <c:lblAlgn val="ctr"/>
        <c:lblOffset val="100"/>
        <c:noMultiLvlLbl val="0"/>
      </c:catAx>
      <c:valAx>
        <c:axId val="470783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0783168"/>
        <c:crosses val="autoZero"/>
        <c:crossBetween val="between"/>
      </c:valAx>
      <c:spPr>
        <a:noFill/>
        <a:ln>
          <a:noFill/>
        </a:ln>
        <a:effectLst/>
      </c:spPr>
    </c:plotArea>
    <c:legend>
      <c:legendPos val="b"/>
      <c:layout>
        <c:manualLayout>
          <c:xMode val="edge"/>
          <c:yMode val="edge"/>
          <c:x val="7.2617157220117218E-2"/>
          <c:y val="0.93463394280360501"/>
          <c:w val="0.8311058274616544"/>
          <c:h val="6.53660571963948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6"/>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0"/>
              <c:tx>
                <c:rich>
                  <a:bodyPr/>
                  <a:lstStyle/>
                  <a:p>
                    <a:r>
                      <a:rPr lang="en-US"/>
                      <a:t>$19.9M</a:t>
                    </a:r>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$22M</a:t>
                    </a:r>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a:t>$2.6M</a:t>
                    </a:r>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a:t>$880K</a:t>
                    </a:r>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a:t>$873K</a:t>
                    </a:r>
                  </a:p>
                </c:rich>
              </c:tx>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a:t>$930K</a:t>
                    </a:r>
                  </a:p>
                </c:rich>
              </c:tx>
              <c:showLegendKey val="0"/>
              <c:showVal val="1"/>
              <c:showCatName val="0"/>
              <c:showSerName val="0"/>
              <c:showPercent val="0"/>
              <c:showBubbleSize val="0"/>
              <c:extLst>
                <c:ext xmlns:c15="http://schemas.microsoft.com/office/drawing/2012/chart" uri="{CE6537A1-D6FC-4f65-9D91-7224C49458BB}"/>
              </c:extLst>
            </c:dLbl>
            <c:dLbl>
              <c:idx val="6"/>
              <c:tx>
                <c:rich>
                  <a:bodyPr/>
                  <a:lstStyle/>
                  <a:p>
                    <a:r>
                      <a:rPr lang="en-US"/>
                      <a:t>$929K</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Sheet9!$A$5:$A$11</c:f>
              <c:strCache>
                <c:ptCount val="7"/>
                <c:pt idx="0">
                  <c:v>E &amp; G/TUITION</c:v>
                </c:pt>
                <c:pt idx="1">
                  <c:v>GRANTS</c:v>
                </c:pt>
                <c:pt idx="2">
                  <c:v>AUXILIARY</c:v>
                </c:pt>
                <c:pt idx="3">
                  <c:v>RIA</c:v>
                </c:pt>
                <c:pt idx="4">
                  <c:v>FOUNDATION</c:v>
                </c:pt>
                <c:pt idx="5">
                  <c:v>CONVENIENCE</c:v>
                </c:pt>
                <c:pt idx="6">
                  <c:v>CONVENIENCE</c:v>
                </c:pt>
              </c:strCache>
            </c:strRef>
          </c:cat>
          <c:val>
            <c:numRef>
              <c:f>Sheet9!$C$5:$C$11</c:f>
              <c:numCache>
                <c:formatCode>"$"#,##0_);[Red]\("$"#,##0\)</c:formatCode>
                <c:ptCount val="7"/>
                <c:pt idx="0">
                  <c:v>19884590</c:v>
                </c:pt>
                <c:pt idx="1">
                  <c:v>22012429</c:v>
                </c:pt>
                <c:pt idx="2">
                  <c:v>2621634</c:v>
                </c:pt>
                <c:pt idx="3">
                  <c:v>880121</c:v>
                </c:pt>
                <c:pt idx="4">
                  <c:v>872597</c:v>
                </c:pt>
                <c:pt idx="5">
                  <c:v>929984</c:v>
                </c:pt>
                <c:pt idx="6">
                  <c:v>929984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1"/>
          <c:order val="1"/>
          <c:tx>
            <c:strRef>
              <c:f>Sheet4!$C$2</c:f>
              <c:strCache>
                <c:ptCount val="1"/>
                <c:pt idx="0">
                  <c:v>Met</c:v>
                </c:pt>
              </c:strCache>
            </c:strRef>
          </c:tx>
          <c:spPr>
            <a:solidFill>
              <a:schemeClr val="accent2"/>
            </a:solidFill>
            <a:ln>
              <a:noFill/>
            </a:ln>
            <a:effectLst/>
          </c:spPr>
          <c:invertIfNegative val="0"/>
          <c:cat>
            <c:strRef>
              <c:f>Sheet4!$A$3:$A$4</c:f>
              <c:strCache>
                <c:ptCount val="2"/>
                <c:pt idx="0">
                  <c:v>Objective 1</c:v>
                </c:pt>
                <c:pt idx="1">
                  <c:v>Objective 2</c:v>
                </c:pt>
              </c:strCache>
            </c:strRef>
          </c:cat>
          <c:val>
            <c:numRef>
              <c:f>Sheet4!$C$3:$C$4</c:f>
              <c:numCache>
                <c:formatCode>General</c:formatCode>
                <c:ptCount val="2"/>
                <c:pt idx="0">
                  <c:v>1</c:v>
                </c:pt>
              </c:numCache>
            </c:numRef>
          </c:val>
        </c:ser>
        <c:ser>
          <c:idx val="2"/>
          <c:order val="2"/>
          <c:tx>
            <c:strRef>
              <c:f>Sheet4!$D$2</c:f>
              <c:strCache>
                <c:ptCount val="1"/>
                <c:pt idx="0">
                  <c:v>Not Met</c:v>
                </c:pt>
              </c:strCache>
            </c:strRef>
          </c:tx>
          <c:spPr>
            <a:solidFill>
              <a:schemeClr val="accent3"/>
            </a:solidFill>
            <a:ln>
              <a:noFill/>
            </a:ln>
            <a:effectLst/>
          </c:spPr>
          <c:invertIfNegative val="0"/>
          <c:cat>
            <c:strRef>
              <c:f>Sheet4!$A$3:$A$4</c:f>
              <c:strCache>
                <c:ptCount val="2"/>
                <c:pt idx="0">
                  <c:v>Objective 1</c:v>
                </c:pt>
                <c:pt idx="1">
                  <c:v>Objective 2</c:v>
                </c:pt>
              </c:strCache>
            </c:strRef>
          </c:cat>
          <c:val>
            <c:numRef>
              <c:f>Sheet4!$D$3:$D$4</c:f>
              <c:numCache>
                <c:formatCode>General</c:formatCode>
                <c:ptCount val="2"/>
              </c:numCache>
            </c:numRef>
          </c:val>
        </c:ser>
        <c:ser>
          <c:idx val="3"/>
          <c:order val="3"/>
          <c:tx>
            <c:strRef>
              <c:f>Sheet4!$E$2</c:f>
              <c:strCache>
                <c:ptCount val="1"/>
                <c:pt idx="0">
                  <c:v>Treading ↗</c:v>
                </c:pt>
              </c:strCache>
            </c:strRef>
          </c:tx>
          <c:spPr>
            <a:solidFill>
              <a:schemeClr val="accent4"/>
            </a:solidFill>
            <a:ln>
              <a:noFill/>
            </a:ln>
            <a:effectLst/>
          </c:spPr>
          <c:invertIfNegative val="0"/>
          <c:cat>
            <c:strRef>
              <c:f>Sheet4!$A$3:$A$4</c:f>
              <c:strCache>
                <c:ptCount val="2"/>
                <c:pt idx="0">
                  <c:v>Objective 1</c:v>
                </c:pt>
                <c:pt idx="1">
                  <c:v>Objective 2</c:v>
                </c:pt>
              </c:strCache>
            </c:strRef>
          </c:cat>
          <c:val>
            <c:numRef>
              <c:f>Sheet4!$E$3:$E$4</c:f>
              <c:numCache>
                <c:formatCode>General</c:formatCode>
                <c:ptCount val="2"/>
              </c:numCache>
            </c:numRef>
          </c:val>
        </c:ser>
        <c:ser>
          <c:idx val="4"/>
          <c:order val="4"/>
          <c:tx>
            <c:strRef>
              <c:f>Sheet4!$F$2</c:f>
              <c:strCache>
                <c:ptCount val="1"/>
                <c:pt idx="0">
                  <c:v>Trending ↘</c:v>
                </c:pt>
              </c:strCache>
            </c:strRef>
          </c:tx>
          <c:spPr>
            <a:solidFill>
              <a:schemeClr val="accent5"/>
            </a:solidFill>
            <a:ln>
              <a:noFill/>
            </a:ln>
            <a:effectLst/>
          </c:spPr>
          <c:invertIfNegative val="0"/>
          <c:cat>
            <c:strRef>
              <c:f>Sheet4!$A$3:$A$4</c:f>
              <c:strCache>
                <c:ptCount val="2"/>
                <c:pt idx="0">
                  <c:v>Objective 1</c:v>
                </c:pt>
                <c:pt idx="1">
                  <c:v>Objective 2</c:v>
                </c:pt>
              </c:strCache>
            </c:strRef>
          </c:cat>
          <c:val>
            <c:numRef>
              <c:f>Sheet4!$F$3:$F$4</c:f>
              <c:numCache>
                <c:formatCode>General</c:formatCode>
                <c:ptCount val="2"/>
              </c:numCache>
            </c:numRef>
          </c:val>
        </c:ser>
        <c:ser>
          <c:idx val="5"/>
          <c:order val="5"/>
          <c:tx>
            <c:strRef>
              <c:f>Sheet4!$G$2</c:f>
              <c:strCache>
                <c:ptCount val="1"/>
                <c:pt idx="0">
                  <c:v>Not Due/In Progress</c:v>
                </c:pt>
              </c:strCache>
            </c:strRef>
          </c:tx>
          <c:spPr>
            <a:solidFill>
              <a:schemeClr val="accent6"/>
            </a:solidFill>
            <a:ln>
              <a:noFill/>
            </a:ln>
            <a:effectLst/>
          </c:spPr>
          <c:invertIfNegative val="0"/>
          <c:cat>
            <c:strRef>
              <c:f>Sheet4!$A$3:$A$4</c:f>
              <c:strCache>
                <c:ptCount val="2"/>
                <c:pt idx="0">
                  <c:v>Objective 1</c:v>
                </c:pt>
                <c:pt idx="1">
                  <c:v>Objective 2</c:v>
                </c:pt>
              </c:strCache>
            </c:strRef>
          </c:cat>
          <c:val>
            <c:numRef>
              <c:f>Sheet4!$G$3:$G$4</c:f>
              <c:numCache>
                <c:formatCode>General</c:formatCode>
                <c:ptCount val="2"/>
                <c:pt idx="0">
                  <c:v>1</c:v>
                </c:pt>
                <c:pt idx="1">
                  <c:v>1</c:v>
                </c:pt>
              </c:numCache>
            </c:numRef>
          </c:val>
        </c:ser>
        <c:dLbls>
          <c:showLegendKey val="0"/>
          <c:showVal val="0"/>
          <c:showCatName val="0"/>
          <c:showSerName val="0"/>
          <c:showPercent val="0"/>
          <c:showBubbleSize val="0"/>
        </c:dLbls>
        <c:gapWidth val="150"/>
        <c:overlap val="100"/>
        <c:axId val="469043968"/>
        <c:axId val="469044528"/>
        <c:extLst>
          <c:ext xmlns:c15="http://schemas.microsoft.com/office/drawing/2012/chart" uri="{02D57815-91ED-43cb-92C2-25804820EDAC}">
            <c15:filteredBarSeries>
              <c15:ser>
                <c:idx val="0"/>
                <c:order val="0"/>
                <c:tx>
                  <c:strRef>
                    <c:extLst>
                      <c:ext uri="{02D57815-91ED-43cb-92C2-25804820EDAC}">
                        <c15:formulaRef>
                          <c15:sqref>Sheet4!$B$2</c15:sqref>
                        </c15:formulaRef>
                      </c:ext>
                    </c:extLst>
                    <c:strCache>
                      <c:ptCount val="1"/>
                      <c:pt idx="0">
                        <c:v># of Metrics</c:v>
                      </c:pt>
                    </c:strCache>
                  </c:strRef>
                </c:tx>
                <c:spPr>
                  <a:solidFill>
                    <a:schemeClr val="accent1"/>
                  </a:solidFill>
                  <a:ln>
                    <a:noFill/>
                  </a:ln>
                  <a:effectLst/>
                </c:spPr>
                <c:invertIfNegative val="0"/>
                <c:cat>
                  <c:strRef>
                    <c:extLst>
                      <c:ext uri="{02D57815-91ED-43cb-92C2-25804820EDAC}">
                        <c15:formulaRef>
                          <c15:sqref>Sheet4!$A$3:$A$4</c15:sqref>
                        </c15:formulaRef>
                      </c:ext>
                    </c:extLst>
                    <c:strCache>
                      <c:ptCount val="2"/>
                      <c:pt idx="0">
                        <c:v>Objective 1</c:v>
                      </c:pt>
                      <c:pt idx="1">
                        <c:v>Objective 2</c:v>
                      </c:pt>
                    </c:strCache>
                  </c:strRef>
                </c:cat>
                <c:val>
                  <c:numRef>
                    <c:extLst>
                      <c:ext uri="{02D57815-91ED-43cb-92C2-25804820EDAC}">
                        <c15:formulaRef>
                          <c15:sqref>Sheet4!$B$3:$B$4</c15:sqref>
                        </c15:formulaRef>
                      </c:ext>
                    </c:extLst>
                    <c:numCache>
                      <c:formatCode>General</c:formatCode>
                      <c:ptCount val="2"/>
                      <c:pt idx="0">
                        <c:v>2</c:v>
                      </c:pt>
                      <c:pt idx="1">
                        <c:v>1</c:v>
                      </c:pt>
                    </c:numCache>
                  </c:numRef>
                </c:val>
              </c15:ser>
            </c15:filteredBarSeries>
            <c15:filteredBarSeries>
              <c15:ser>
                <c:idx val="6"/>
                <c:order val="6"/>
                <c:tx>
                  <c:strRef>
                    <c:extLst xmlns:c15="http://schemas.microsoft.com/office/drawing/2012/chart">
                      <c:ext xmlns:c15="http://schemas.microsoft.com/office/drawing/2012/chart" uri="{02D57815-91ED-43cb-92C2-25804820EDAC}">
                        <c15:formulaRef>
                          <c15:sqref>Sheet4!$H$2</c15:sqref>
                        </c15:formulaRef>
                      </c:ext>
                    </c:extLst>
                    <c:strCache>
                      <c:ptCount val="1"/>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Sheet4!$A$3:$A$4</c15:sqref>
                        </c15:formulaRef>
                      </c:ext>
                    </c:extLst>
                    <c:strCache>
                      <c:ptCount val="2"/>
                      <c:pt idx="0">
                        <c:v>Objective 1</c:v>
                      </c:pt>
                      <c:pt idx="1">
                        <c:v>Objective 2</c:v>
                      </c:pt>
                    </c:strCache>
                  </c:strRef>
                </c:cat>
                <c:val>
                  <c:numRef>
                    <c:extLst xmlns:c15="http://schemas.microsoft.com/office/drawing/2012/chart">
                      <c:ext xmlns:c15="http://schemas.microsoft.com/office/drawing/2012/chart" uri="{02D57815-91ED-43cb-92C2-25804820EDAC}">
                        <c15:formulaRef>
                          <c15:sqref>Sheet4!$H$3:$H$4</c15:sqref>
                        </c15:formulaRef>
                      </c:ext>
                    </c:extLst>
                    <c:numCache>
                      <c:formatCode>General</c:formatCode>
                      <c:ptCount val="2"/>
                    </c:numCache>
                  </c:numRef>
                </c:val>
              </c15:ser>
            </c15:filteredBarSeries>
          </c:ext>
        </c:extLst>
      </c:barChart>
      <c:catAx>
        <c:axId val="4690439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044528"/>
        <c:crosses val="autoZero"/>
        <c:auto val="1"/>
        <c:lblAlgn val="ctr"/>
        <c:lblOffset val="100"/>
        <c:noMultiLvlLbl val="0"/>
      </c:catAx>
      <c:valAx>
        <c:axId val="46904452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043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1"/>
          <c:order val="1"/>
          <c:tx>
            <c:strRef>
              <c:f>Sheet4!$C$23</c:f>
              <c:strCache>
                <c:ptCount val="1"/>
                <c:pt idx="0">
                  <c:v>Met</c:v>
                </c:pt>
              </c:strCache>
            </c:strRef>
          </c:tx>
          <c:spPr>
            <a:solidFill>
              <a:schemeClr val="accent2"/>
            </a:solidFill>
            <a:ln>
              <a:noFill/>
            </a:ln>
            <a:effectLst/>
          </c:spPr>
          <c:invertIfNegative val="0"/>
          <c:cat>
            <c:strRef>
              <c:f>Sheet4!$A$24:$A$26</c:f>
              <c:strCache>
                <c:ptCount val="3"/>
                <c:pt idx="0">
                  <c:v>Objective 1</c:v>
                </c:pt>
                <c:pt idx="1">
                  <c:v>Objective 2</c:v>
                </c:pt>
                <c:pt idx="2">
                  <c:v>Objective 3</c:v>
                </c:pt>
              </c:strCache>
            </c:strRef>
          </c:cat>
          <c:val>
            <c:numRef>
              <c:f>Sheet4!$C$24:$C$26</c:f>
              <c:numCache>
                <c:formatCode>General</c:formatCode>
                <c:ptCount val="3"/>
              </c:numCache>
            </c:numRef>
          </c:val>
        </c:ser>
        <c:ser>
          <c:idx val="2"/>
          <c:order val="2"/>
          <c:tx>
            <c:strRef>
              <c:f>Sheet4!$D$23</c:f>
              <c:strCache>
                <c:ptCount val="1"/>
                <c:pt idx="0">
                  <c:v>Not Met</c:v>
                </c:pt>
              </c:strCache>
            </c:strRef>
          </c:tx>
          <c:spPr>
            <a:solidFill>
              <a:schemeClr val="accent3"/>
            </a:solidFill>
            <a:ln>
              <a:noFill/>
            </a:ln>
            <a:effectLst/>
          </c:spPr>
          <c:invertIfNegative val="0"/>
          <c:cat>
            <c:strRef>
              <c:f>Sheet4!$A$24:$A$26</c:f>
              <c:strCache>
                <c:ptCount val="3"/>
                <c:pt idx="0">
                  <c:v>Objective 1</c:v>
                </c:pt>
                <c:pt idx="1">
                  <c:v>Objective 2</c:v>
                </c:pt>
                <c:pt idx="2">
                  <c:v>Objective 3</c:v>
                </c:pt>
              </c:strCache>
            </c:strRef>
          </c:cat>
          <c:val>
            <c:numRef>
              <c:f>Sheet4!$D$24:$D$26</c:f>
              <c:numCache>
                <c:formatCode>General</c:formatCode>
                <c:ptCount val="3"/>
                <c:pt idx="2">
                  <c:v>1</c:v>
                </c:pt>
              </c:numCache>
            </c:numRef>
          </c:val>
        </c:ser>
        <c:ser>
          <c:idx val="3"/>
          <c:order val="3"/>
          <c:tx>
            <c:strRef>
              <c:f>Sheet4!$E$23</c:f>
              <c:strCache>
                <c:ptCount val="1"/>
                <c:pt idx="0">
                  <c:v>Treading ↗</c:v>
                </c:pt>
              </c:strCache>
            </c:strRef>
          </c:tx>
          <c:spPr>
            <a:solidFill>
              <a:schemeClr val="accent4"/>
            </a:solidFill>
            <a:ln>
              <a:noFill/>
            </a:ln>
            <a:effectLst/>
          </c:spPr>
          <c:invertIfNegative val="0"/>
          <c:cat>
            <c:strRef>
              <c:f>Sheet4!$A$24:$A$26</c:f>
              <c:strCache>
                <c:ptCount val="3"/>
                <c:pt idx="0">
                  <c:v>Objective 1</c:v>
                </c:pt>
                <c:pt idx="1">
                  <c:v>Objective 2</c:v>
                </c:pt>
                <c:pt idx="2">
                  <c:v>Objective 3</c:v>
                </c:pt>
              </c:strCache>
            </c:strRef>
          </c:cat>
          <c:val>
            <c:numRef>
              <c:f>Sheet4!$E$24:$E$26</c:f>
              <c:numCache>
                <c:formatCode>General</c:formatCode>
                <c:ptCount val="3"/>
                <c:pt idx="0">
                  <c:v>4</c:v>
                </c:pt>
                <c:pt idx="1">
                  <c:v>5</c:v>
                </c:pt>
              </c:numCache>
            </c:numRef>
          </c:val>
        </c:ser>
        <c:ser>
          <c:idx val="4"/>
          <c:order val="4"/>
          <c:tx>
            <c:strRef>
              <c:f>Sheet4!$F$23</c:f>
              <c:strCache>
                <c:ptCount val="1"/>
                <c:pt idx="0">
                  <c:v>Trending ↘</c:v>
                </c:pt>
              </c:strCache>
            </c:strRef>
          </c:tx>
          <c:spPr>
            <a:solidFill>
              <a:schemeClr val="accent5"/>
            </a:solidFill>
            <a:ln>
              <a:noFill/>
            </a:ln>
            <a:effectLst/>
          </c:spPr>
          <c:invertIfNegative val="0"/>
          <c:cat>
            <c:strRef>
              <c:f>Sheet4!$A$24:$A$26</c:f>
              <c:strCache>
                <c:ptCount val="3"/>
                <c:pt idx="0">
                  <c:v>Objective 1</c:v>
                </c:pt>
                <c:pt idx="1">
                  <c:v>Objective 2</c:v>
                </c:pt>
                <c:pt idx="2">
                  <c:v>Objective 3</c:v>
                </c:pt>
              </c:strCache>
            </c:strRef>
          </c:cat>
          <c:val>
            <c:numRef>
              <c:f>Sheet4!$F$24:$F$26</c:f>
              <c:numCache>
                <c:formatCode>General</c:formatCode>
                <c:ptCount val="3"/>
                <c:pt idx="0">
                  <c:v>1</c:v>
                </c:pt>
                <c:pt idx="1">
                  <c:v>7</c:v>
                </c:pt>
              </c:numCache>
            </c:numRef>
          </c:val>
        </c:ser>
        <c:ser>
          <c:idx val="5"/>
          <c:order val="5"/>
          <c:tx>
            <c:strRef>
              <c:f>Sheet4!$G$23</c:f>
              <c:strCache>
                <c:ptCount val="1"/>
                <c:pt idx="0">
                  <c:v>Not Due/In Progress</c:v>
                </c:pt>
              </c:strCache>
            </c:strRef>
          </c:tx>
          <c:spPr>
            <a:solidFill>
              <a:schemeClr val="accent6"/>
            </a:solidFill>
            <a:ln>
              <a:noFill/>
            </a:ln>
            <a:effectLst/>
          </c:spPr>
          <c:invertIfNegative val="0"/>
          <c:cat>
            <c:strRef>
              <c:f>Sheet4!$A$24:$A$26</c:f>
              <c:strCache>
                <c:ptCount val="3"/>
                <c:pt idx="0">
                  <c:v>Objective 1</c:v>
                </c:pt>
                <c:pt idx="1">
                  <c:v>Objective 2</c:v>
                </c:pt>
                <c:pt idx="2">
                  <c:v>Objective 3</c:v>
                </c:pt>
              </c:strCache>
            </c:strRef>
          </c:cat>
          <c:val>
            <c:numRef>
              <c:f>Sheet4!$G$24:$G$26</c:f>
              <c:numCache>
                <c:formatCode>General</c:formatCode>
                <c:ptCount val="3"/>
                <c:pt idx="1">
                  <c:v>1</c:v>
                </c:pt>
              </c:numCache>
            </c:numRef>
          </c:val>
        </c:ser>
        <c:dLbls>
          <c:showLegendKey val="0"/>
          <c:showVal val="0"/>
          <c:showCatName val="0"/>
          <c:showSerName val="0"/>
          <c:showPercent val="0"/>
          <c:showBubbleSize val="0"/>
        </c:dLbls>
        <c:gapWidth val="150"/>
        <c:overlap val="100"/>
        <c:axId val="476659072"/>
        <c:axId val="476659632"/>
        <c:extLst>
          <c:ext xmlns:c15="http://schemas.microsoft.com/office/drawing/2012/chart" uri="{02D57815-91ED-43cb-92C2-25804820EDAC}">
            <c15:filteredBarSeries>
              <c15:ser>
                <c:idx val="0"/>
                <c:order val="0"/>
                <c:tx>
                  <c:strRef>
                    <c:extLst>
                      <c:ext uri="{02D57815-91ED-43cb-92C2-25804820EDAC}">
                        <c15:formulaRef>
                          <c15:sqref>Sheet4!$B$23</c15:sqref>
                        </c15:formulaRef>
                      </c:ext>
                    </c:extLst>
                    <c:strCache>
                      <c:ptCount val="1"/>
                      <c:pt idx="0">
                        <c:v># of Metrics</c:v>
                      </c:pt>
                    </c:strCache>
                  </c:strRef>
                </c:tx>
                <c:spPr>
                  <a:solidFill>
                    <a:schemeClr val="accent1"/>
                  </a:solidFill>
                  <a:ln>
                    <a:noFill/>
                  </a:ln>
                  <a:effectLst/>
                </c:spPr>
                <c:invertIfNegative val="0"/>
                <c:cat>
                  <c:strRef>
                    <c:extLst>
                      <c:ext uri="{02D57815-91ED-43cb-92C2-25804820EDAC}">
                        <c15:formulaRef>
                          <c15:sqref>Sheet4!$A$24:$A$26</c15:sqref>
                        </c15:formulaRef>
                      </c:ext>
                    </c:extLst>
                    <c:strCache>
                      <c:ptCount val="3"/>
                      <c:pt idx="0">
                        <c:v>Objective 1</c:v>
                      </c:pt>
                      <c:pt idx="1">
                        <c:v>Objective 2</c:v>
                      </c:pt>
                      <c:pt idx="2">
                        <c:v>Objective 3</c:v>
                      </c:pt>
                    </c:strCache>
                  </c:strRef>
                </c:cat>
                <c:val>
                  <c:numRef>
                    <c:extLst>
                      <c:ext uri="{02D57815-91ED-43cb-92C2-25804820EDAC}">
                        <c15:formulaRef>
                          <c15:sqref>Sheet4!$B$24:$B$26</c15:sqref>
                        </c15:formulaRef>
                      </c:ext>
                    </c:extLst>
                    <c:numCache>
                      <c:formatCode>General</c:formatCode>
                      <c:ptCount val="3"/>
                      <c:pt idx="0">
                        <c:v>5</c:v>
                      </c:pt>
                      <c:pt idx="1">
                        <c:v>13</c:v>
                      </c:pt>
                      <c:pt idx="2">
                        <c:v>1</c:v>
                      </c:pt>
                    </c:numCache>
                  </c:numRef>
                </c:val>
              </c15:ser>
            </c15:filteredBarSeries>
            <c15:filteredBarSeries>
              <c15:ser>
                <c:idx val="6"/>
                <c:order val="6"/>
                <c:tx>
                  <c:strRef>
                    <c:extLst xmlns:c15="http://schemas.microsoft.com/office/drawing/2012/chart">
                      <c:ext xmlns:c15="http://schemas.microsoft.com/office/drawing/2012/chart" uri="{02D57815-91ED-43cb-92C2-25804820EDAC}">
                        <c15:formulaRef>
                          <c15:sqref>Sheet4!$H$23</c15:sqref>
                        </c15:formulaRef>
                      </c:ext>
                    </c:extLst>
                    <c:strCache>
                      <c:ptCount val="1"/>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Sheet4!$A$24:$A$26</c15:sqref>
                        </c15:formulaRef>
                      </c:ext>
                    </c:extLst>
                    <c:strCache>
                      <c:ptCount val="3"/>
                      <c:pt idx="0">
                        <c:v>Objective 1</c:v>
                      </c:pt>
                      <c:pt idx="1">
                        <c:v>Objective 2</c:v>
                      </c:pt>
                      <c:pt idx="2">
                        <c:v>Objective 3</c:v>
                      </c:pt>
                    </c:strCache>
                  </c:strRef>
                </c:cat>
                <c:val>
                  <c:numRef>
                    <c:extLst xmlns:c15="http://schemas.microsoft.com/office/drawing/2012/chart">
                      <c:ext xmlns:c15="http://schemas.microsoft.com/office/drawing/2012/chart" uri="{02D57815-91ED-43cb-92C2-25804820EDAC}">
                        <c15:formulaRef>
                          <c15:sqref>Sheet4!$H$24:$H$26</c15:sqref>
                        </c15:formulaRef>
                      </c:ext>
                    </c:extLst>
                    <c:numCache>
                      <c:formatCode>General</c:formatCode>
                      <c:ptCount val="3"/>
                    </c:numCache>
                  </c:numRef>
                </c:val>
              </c15:ser>
            </c15:filteredBarSeries>
          </c:ext>
        </c:extLst>
      </c:barChart>
      <c:catAx>
        <c:axId val="47665907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6659632"/>
        <c:crosses val="autoZero"/>
        <c:auto val="1"/>
        <c:lblAlgn val="ctr"/>
        <c:lblOffset val="100"/>
        <c:noMultiLvlLbl val="0"/>
      </c:catAx>
      <c:valAx>
        <c:axId val="476659632"/>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665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21849813021161"/>
          <c:y val="3.0831228624714786E-2"/>
          <c:w val="0.83080888672101838"/>
          <c:h val="0.65948594807337135"/>
        </c:manualLayout>
      </c:layout>
      <c:barChart>
        <c:barDir val="col"/>
        <c:grouping val="clustered"/>
        <c:varyColors val="0"/>
        <c:ser>
          <c:idx val="0"/>
          <c:order val="0"/>
          <c:tx>
            <c:strRef>
              <c:f>Sheet1!$B$1</c:f>
              <c:strCache>
                <c:ptCount val="1"/>
                <c:pt idx="0">
                  <c:v>Non-Fed</c:v>
                </c:pt>
              </c:strCache>
            </c:strRef>
          </c:tx>
          <c:spPr>
            <a:solidFill>
              <a:srgbClr val="92D050"/>
            </a:solidFill>
          </c:spPr>
          <c:invertIfNegative val="0"/>
          <c:cat>
            <c:strRef>
              <c:f>Sheet1!$A$2:$A$5</c:f>
              <c:strCache>
                <c:ptCount val="4"/>
                <c:pt idx="0">
                  <c:v>FY11-12</c:v>
                </c:pt>
                <c:pt idx="1">
                  <c:v>FY12-13</c:v>
                </c:pt>
                <c:pt idx="2">
                  <c:v>FY13-14</c:v>
                </c:pt>
                <c:pt idx="3">
                  <c:v>FY14-15</c:v>
                </c:pt>
              </c:strCache>
            </c:strRef>
          </c:cat>
          <c:val>
            <c:numRef>
              <c:f>Sheet1!$B$2:$B$5</c:f>
              <c:numCache>
                <c:formatCode>"$"#,##0</c:formatCode>
                <c:ptCount val="4"/>
                <c:pt idx="0">
                  <c:v>12493385</c:v>
                </c:pt>
                <c:pt idx="1">
                  <c:v>12327525</c:v>
                </c:pt>
                <c:pt idx="2">
                  <c:v>15306892.5</c:v>
                </c:pt>
                <c:pt idx="3">
                  <c:v>16011586</c:v>
                </c:pt>
              </c:numCache>
            </c:numRef>
          </c:val>
        </c:ser>
        <c:ser>
          <c:idx val="1"/>
          <c:order val="1"/>
          <c:tx>
            <c:strRef>
              <c:f>Sheet1!$C$1</c:f>
              <c:strCache>
                <c:ptCount val="1"/>
                <c:pt idx="0">
                  <c:v>Fed</c:v>
                </c:pt>
              </c:strCache>
            </c:strRef>
          </c:tx>
          <c:spPr>
            <a:solidFill>
              <a:srgbClr val="00B050"/>
            </a:solidFill>
          </c:spPr>
          <c:invertIfNegative val="0"/>
          <c:cat>
            <c:strRef>
              <c:f>Sheet1!$A$2:$A$5</c:f>
              <c:strCache>
                <c:ptCount val="4"/>
                <c:pt idx="0">
                  <c:v>FY11-12</c:v>
                </c:pt>
                <c:pt idx="1">
                  <c:v>FY12-13</c:v>
                </c:pt>
                <c:pt idx="2">
                  <c:v>FY13-14</c:v>
                </c:pt>
                <c:pt idx="3">
                  <c:v>FY14-15</c:v>
                </c:pt>
              </c:strCache>
            </c:strRef>
          </c:cat>
          <c:val>
            <c:numRef>
              <c:f>Sheet1!$C$2:$C$5</c:f>
              <c:numCache>
                <c:formatCode>"$"#,##0</c:formatCode>
                <c:ptCount val="4"/>
                <c:pt idx="0">
                  <c:v>6959882</c:v>
                </c:pt>
                <c:pt idx="1">
                  <c:v>6312723</c:v>
                </c:pt>
                <c:pt idx="2">
                  <c:v>10965032.600000001</c:v>
                </c:pt>
                <c:pt idx="3">
                  <c:v>9063763.5300000012</c:v>
                </c:pt>
              </c:numCache>
            </c:numRef>
          </c:val>
        </c:ser>
        <c:dLbls>
          <c:showLegendKey val="0"/>
          <c:showVal val="0"/>
          <c:showCatName val="0"/>
          <c:showSerName val="0"/>
          <c:showPercent val="0"/>
          <c:showBubbleSize val="0"/>
        </c:dLbls>
        <c:gapWidth val="150"/>
        <c:axId val="307003168"/>
        <c:axId val="307003728"/>
      </c:barChart>
      <c:catAx>
        <c:axId val="307003168"/>
        <c:scaling>
          <c:orientation val="minMax"/>
        </c:scaling>
        <c:delete val="0"/>
        <c:axPos val="b"/>
        <c:numFmt formatCode="General" sourceLinked="1"/>
        <c:majorTickMark val="out"/>
        <c:minorTickMark val="none"/>
        <c:tickLblPos val="nextTo"/>
        <c:crossAx val="307003728"/>
        <c:crosses val="autoZero"/>
        <c:auto val="1"/>
        <c:lblAlgn val="ctr"/>
        <c:lblOffset val="100"/>
        <c:noMultiLvlLbl val="0"/>
      </c:catAx>
      <c:valAx>
        <c:axId val="307003728"/>
        <c:scaling>
          <c:orientation val="minMax"/>
        </c:scaling>
        <c:delete val="0"/>
        <c:axPos val="l"/>
        <c:majorGridlines>
          <c:spPr>
            <a:ln>
              <a:noFill/>
            </a:ln>
          </c:spPr>
        </c:majorGridlines>
        <c:numFmt formatCode="&quot;$&quot;#,##0" sourceLinked="1"/>
        <c:majorTickMark val="out"/>
        <c:minorTickMark val="none"/>
        <c:tickLblPos val="nextTo"/>
        <c:crossAx val="307003168"/>
        <c:crosses val="autoZero"/>
        <c:crossBetween val="between"/>
      </c:valAx>
      <c:dTable>
        <c:showHorzBorder val="1"/>
        <c:showVertBorder val="1"/>
        <c:showOutline val="1"/>
        <c:showKeys val="0"/>
      </c:dTable>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62680724231504"/>
          <c:y val="3.9229144748834592E-2"/>
          <c:w val="0.82048434917857493"/>
          <c:h val="0.65948594807337135"/>
        </c:manualLayout>
      </c:layout>
      <c:barChart>
        <c:barDir val="col"/>
        <c:grouping val="clustered"/>
        <c:varyColors val="0"/>
        <c:ser>
          <c:idx val="0"/>
          <c:order val="0"/>
          <c:tx>
            <c:strRef>
              <c:f>Sheet1!$B$1</c:f>
              <c:strCache>
                <c:ptCount val="1"/>
                <c:pt idx="0">
                  <c:v>Requested</c:v>
                </c:pt>
              </c:strCache>
            </c:strRef>
          </c:tx>
          <c:spPr>
            <a:solidFill>
              <a:srgbClr val="92D050"/>
            </a:solidFill>
          </c:spPr>
          <c:invertIfNegative val="0"/>
          <c:cat>
            <c:strRef>
              <c:f>Sheet1!$A$2:$A$7</c:f>
              <c:strCache>
                <c:ptCount val="6"/>
                <c:pt idx="0">
                  <c:v>FY10-11</c:v>
                </c:pt>
                <c:pt idx="1">
                  <c:v>FY11-12</c:v>
                </c:pt>
                <c:pt idx="2">
                  <c:v>FY12-13</c:v>
                </c:pt>
                <c:pt idx="3">
                  <c:v>FY13-14</c:v>
                </c:pt>
                <c:pt idx="4">
                  <c:v>FY14-15</c:v>
                </c:pt>
                <c:pt idx="5">
                  <c:v>Sum</c:v>
                </c:pt>
              </c:strCache>
            </c:strRef>
          </c:cat>
          <c:val>
            <c:numRef>
              <c:f>Sheet1!$B$2:$B$7</c:f>
              <c:numCache>
                <c:formatCode>"$"#,##0</c:formatCode>
                <c:ptCount val="6"/>
                <c:pt idx="0" formatCode="&quot;$&quot;#,##0_);[Red]\(&quot;$&quot;#,##0\)">
                  <c:v>43</c:v>
                </c:pt>
                <c:pt idx="1">
                  <c:v>40</c:v>
                </c:pt>
                <c:pt idx="2">
                  <c:v>63</c:v>
                </c:pt>
                <c:pt idx="3">
                  <c:v>61</c:v>
                </c:pt>
                <c:pt idx="4">
                  <c:v>68</c:v>
                </c:pt>
                <c:pt idx="5" formatCode="&quot;$&quot;#,##0_);[Red]\(&quot;$&quot;#,##0\)">
                  <c:v>277</c:v>
                </c:pt>
              </c:numCache>
            </c:numRef>
          </c:val>
        </c:ser>
        <c:ser>
          <c:idx val="1"/>
          <c:order val="1"/>
          <c:tx>
            <c:strRef>
              <c:f>Sheet1!$C$1</c:f>
              <c:strCache>
                <c:ptCount val="1"/>
                <c:pt idx="0">
                  <c:v>Awarded</c:v>
                </c:pt>
              </c:strCache>
            </c:strRef>
          </c:tx>
          <c:spPr>
            <a:solidFill>
              <a:srgbClr val="00B050"/>
            </a:solidFill>
          </c:spPr>
          <c:invertIfNegative val="0"/>
          <c:cat>
            <c:strRef>
              <c:f>Sheet1!$A$2:$A$7</c:f>
              <c:strCache>
                <c:ptCount val="6"/>
                <c:pt idx="0">
                  <c:v>FY10-11</c:v>
                </c:pt>
                <c:pt idx="1">
                  <c:v>FY11-12</c:v>
                </c:pt>
                <c:pt idx="2">
                  <c:v>FY12-13</c:v>
                </c:pt>
                <c:pt idx="3">
                  <c:v>FY13-14</c:v>
                </c:pt>
                <c:pt idx="4">
                  <c:v>FY14-15</c:v>
                </c:pt>
                <c:pt idx="5">
                  <c:v>Sum</c:v>
                </c:pt>
              </c:strCache>
            </c:strRef>
          </c:cat>
          <c:val>
            <c:numRef>
              <c:f>Sheet1!$C$2:$C$7</c:f>
              <c:numCache>
                <c:formatCode>General</c:formatCode>
                <c:ptCount val="6"/>
                <c:pt idx="0" formatCode="&quot;$&quot;#,##0_);[Red]\(&quot;$&quot;#,##0\)">
                  <c:v>26</c:v>
                </c:pt>
                <c:pt idx="1">
                  <c:v>20</c:v>
                </c:pt>
                <c:pt idx="2">
                  <c:v>19</c:v>
                </c:pt>
                <c:pt idx="3" formatCode="#,##0">
                  <c:v>26</c:v>
                </c:pt>
                <c:pt idx="4">
                  <c:v>25</c:v>
                </c:pt>
                <c:pt idx="5">
                  <c:v>115</c:v>
                </c:pt>
              </c:numCache>
            </c:numRef>
          </c:val>
        </c:ser>
        <c:dLbls>
          <c:showLegendKey val="0"/>
          <c:showVal val="0"/>
          <c:showCatName val="0"/>
          <c:showSerName val="0"/>
          <c:showPercent val="0"/>
          <c:showBubbleSize val="0"/>
        </c:dLbls>
        <c:gapWidth val="150"/>
        <c:axId val="460679392"/>
        <c:axId val="460679952"/>
      </c:barChart>
      <c:catAx>
        <c:axId val="460679392"/>
        <c:scaling>
          <c:orientation val="minMax"/>
        </c:scaling>
        <c:delete val="0"/>
        <c:axPos val="b"/>
        <c:numFmt formatCode="General" sourceLinked="1"/>
        <c:majorTickMark val="out"/>
        <c:minorTickMark val="none"/>
        <c:tickLblPos val="nextTo"/>
        <c:crossAx val="460679952"/>
        <c:crosses val="autoZero"/>
        <c:auto val="1"/>
        <c:lblAlgn val="ctr"/>
        <c:lblOffset val="100"/>
        <c:noMultiLvlLbl val="0"/>
      </c:catAx>
      <c:valAx>
        <c:axId val="460679952"/>
        <c:scaling>
          <c:orientation val="minMax"/>
        </c:scaling>
        <c:delete val="0"/>
        <c:axPos val="l"/>
        <c:majorGridlines>
          <c:spPr>
            <a:ln>
              <a:noFill/>
            </a:ln>
          </c:spPr>
        </c:majorGridlines>
        <c:numFmt formatCode="&quot;$&quot;#,##0_);[Red]\(&quot;$&quot;#,##0\)" sourceLinked="1"/>
        <c:majorTickMark val="out"/>
        <c:minorTickMark val="none"/>
        <c:tickLblPos val="nextTo"/>
        <c:crossAx val="460679392"/>
        <c:crosses val="autoZero"/>
        <c:crossBetween val="between"/>
      </c:valAx>
      <c:dTable>
        <c:showHorzBorder val="1"/>
        <c:showVertBorder val="1"/>
        <c:showOutline val="1"/>
        <c:showKeys val="0"/>
      </c:dTable>
    </c:plotArea>
    <c:plotVisOnly val="1"/>
    <c:dispBlanksAs val="gap"/>
    <c:showDLblsOverMax val="0"/>
  </c:chart>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2366758736440085"/>
          <c:y val="0.30229161695697127"/>
          <c:w val="0.85309456738434519"/>
          <c:h val="0.54576910840690374"/>
        </c:manualLayout>
      </c:layout>
      <c:barChart>
        <c:barDir val="col"/>
        <c:grouping val="clustered"/>
        <c:varyColors val="0"/>
        <c:ser>
          <c:idx val="0"/>
          <c:order val="0"/>
          <c:tx>
            <c:strRef>
              <c:f>Sheet1!$B$1</c:f>
              <c:strCache>
                <c:ptCount val="1"/>
                <c:pt idx="0">
                  <c:v>Expenditures</c:v>
                </c:pt>
              </c:strCache>
            </c:strRef>
          </c:tx>
          <c:invertIfNegative val="0"/>
          <c:dPt>
            <c:idx val="0"/>
            <c:invertIfNegative val="0"/>
            <c:bubble3D val="0"/>
            <c:spPr>
              <a:solidFill>
                <a:srgbClr val="B1CA80"/>
              </a:solidFill>
            </c:spPr>
          </c:dPt>
          <c:dPt>
            <c:idx val="1"/>
            <c:invertIfNegative val="0"/>
            <c:bubble3D val="0"/>
            <c:spPr>
              <a:solidFill>
                <a:srgbClr val="93B64E"/>
              </a:solidFill>
            </c:spPr>
          </c:dPt>
          <c:cat>
            <c:strRef>
              <c:f>Sheet1!$A$2:$A$6</c:f>
              <c:strCache>
                <c:ptCount val="5"/>
                <c:pt idx="0">
                  <c:v>FY10-11</c:v>
                </c:pt>
                <c:pt idx="1">
                  <c:v>FY11-12</c:v>
                </c:pt>
                <c:pt idx="2">
                  <c:v>FY12-13</c:v>
                </c:pt>
                <c:pt idx="3">
                  <c:v>FY13-14</c:v>
                </c:pt>
                <c:pt idx="4">
                  <c:v>FY14-15</c:v>
                </c:pt>
              </c:strCache>
            </c:strRef>
          </c:cat>
          <c:val>
            <c:numRef>
              <c:f>Sheet1!$B$2:$B$6</c:f>
              <c:numCache>
                <c:formatCode>General</c:formatCode>
                <c:ptCount val="5"/>
                <c:pt idx="0">
                  <c:v>19.3</c:v>
                </c:pt>
                <c:pt idx="1">
                  <c:v>20.6</c:v>
                </c:pt>
                <c:pt idx="2">
                  <c:v>19.899999999999999</c:v>
                </c:pt>
                <c:pt idx="3">
                  <c:v>22.1</c:v>
                </c:pt>
                <c:pt idx="4">
                  <c:v>23.9</c:v>
                </c:pt>
              </c:numCache>
            </c:numRef>
          </c:val>
        </c:ser>
        <c:dLbls>
          <c:showLegendKey val="0"/>
          <c:showVal val="0"/>
          <c:showCatName val="0"/>
          <c:showSerName val="0"/>
          <c:showPercent val="0"/>
          <c:showBubbleSize val="0"/>
        </c:dLbls>
        <c:gapWidth val="75"/>
        <c:axId val="297075248"/>
        <c:axId val="297075808"/>
      </c:barChart>
      <c:catAx>
        <c:axId val="297075248"/>
        <c:scaling>
          <c:orientation val="minMax"/>
        </c:scaling>
        <c:delete val="0"/>
        <c:axPos val="b"/>
        <c:numFmt formatCode="General" sourceLinked="1"/>
        <c:majorTickMark val="none"/>
        <c:minorTickMark val="none"/>
        <c:tickLblPos val="nextTo"/>
        <c:txPr>
          <a:bodyPr/>
          <a:lstStyle/>
          <a:p>
            <a:pPr>
              <a:defRPr sz="1400" b="1" i="0" baseline="0">
                <a:solidFill>
                  <a:schemeClr val="tx1">
                    <a:lumMod val="85000"/>
                    <a:lumOff val="15000"/>
                  </a:schemeClr>
                </a:solidFill>
              </a:defRPr>
            </a:pPr>
            <a:endParaRPr lang="en-US"/>
          </a:p>
        </c:txPr>
        <c:crossAx val="297075808"/>
        <c:crosses val="autoZero"/>
        <c:auto val="1"/>
        <c:lblAlgn val="ctr"/>
        <c:lblOffset val="100"/>
        <c:noMultiLvlLbl val="0"/>
      </c:catAx>
      <c:valAx>
        <c:axId val="297075808"/>
        <c:scaling>
          <c:orientation val="minMax"/>
        </c:scaling>
        <c:delete val="0"/>
        <c:axPos val="l"/>
        <c:majorGridlines/>
        <c:title>
          <c:tx>
            <c:rich>
              <a:bodyPr rot="-5400000" vert="horz"/>
              <a:lstStyle/>
              <a:p>
                <a:pPr>
                  <a:defRPr/>
                </a:pPr>
                <a:r>
                  <a:rPr lang="en-US" sz="3200" dirty="0" smtClean="0"/>
                  <a:t>$Millions</a:t>
                </a:r>
                <a:endParaRPr lang="en-US" sz="3200" dirty="0"/>
              </a:p>
            </c:rich>
          </c:tx>
          <c:overlay val="0"/>
        </c:title>
        <c:numFmt formatCode="General" sourceLinked="1"/>
        <c:majorTickMark val="none"/>
        <c:minorTickMark val="none"/>
        <c:tickLblPos val="nextTo"/>
        <c:spPr>
          <a:ln w="9525">
            <a:noFill/>
          </a:ln>
        </c:spPr>
        <c:crossAx val="297075248"/>
        <c:crosses val="autoZero"/>
        <c:crossBetween val="between"/>
      </c:valAx>
      <c:dTable>
        <c:showHorzBorder val="1"/>
        <c:showVertBorder val="1"/>
        <c:showOutline val="1"/>
        <c:showKeys val="0"/>
      </c:dTable>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Total Active Students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Sheet8!$B$1</c:f>
              <c:strCache>
                <c:ptCount val="1"/>
                <c:pt idx="0">
                  <c:v>Undergrad</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Sheet8!$A$2:$A$5</c:f>
              <c:strCache>
                <c:ptCount val="4"/>
                <c:pt idx="0">
                  <c:v>2012-13</c:v>
                </c:pt>
                <c:pt idx="1">
                  <c:v>2013-14</c:v>
                </c:pt>
                <c:pt idx="2">
                  <c:v>2014-15</c:v>
                </c:pt>
                <c:pt idx="3">
                  <c:v>2015-16</c:v>
                </c:pt>
              </c:strCache>
            </c:strRef>
          </c:cat>
          <c:val>
            <c:numRef>
              <c:f>Sheet8!$B$2:$B$5</c:f>
              <c:numCache>
                <c:formatCode>General</c:formatCode>
                <c:ptCount val="4"/>
                <c:pt idx="0">
                  <c:v>751</c:v>
                </c:pt>
                <c:pt idx="1">
                  <c:v>842</c:v>
                </c:pt>
                <c:pt idx="2">
                  <c:v>876</c:v>
                </c:pt>
                <c:pt idx="3">
                  <c:v>801</c:v>
                </c:pt>
              </c:numCache>
            </c:numRef>
          </c:val>
          <c:smooth val="0"/>
        </c:ser>
        <c:ser>
          <c:idx val="1"/>
          <c:order val="1"/>
          <c:tx>
            <c:strRef>
              <c:f>Sheet8!$C$1</c:f>
              <c:strCache>
                <c:ptCount val="1"/>
                <c:pt idx="0">
                  <c:v>Graduate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Sheet8!$A$2:$A$5</c:f>
              <c:strCache>
                <c:ptCount val="4"/>
                <c:pt idx="0">
                  <c:v>2012-13</c:v>
                </c:pt>
                <c:pt idx="1">
                  <c:v>2013-14</c:v>
                </c:pt>
                <c:pt idx="2">
                  <c:v>2014-15</c:v>
                </c:pt>
                <c:pt idx="3">
                  <c:v>2015-16</c:v>
                </c:pt>
              </c:strCache>
            </c:strRef>
          </c:cat>
          <c:val>
            <c:numRef>
              <c:f>Sheet8!$C$2:$C$5</c:f>
              <c:numCache>
                <c:formatCode>General</c:formatCode>
                <c:ptCount val="4"/>
                <c:pt idx="0">
                  <c:v>868</c:v>
                </c:pt>
                <c:pt idx="1">
                  <c:v>914</c:v>
                </c:pt>
                <c:pt idx="2">
                  <c:v>875</c:v>
                </c:pt>
                <c:pt idx="3">
                  <c:v>845</c:v>
                </c:pt>
              </c:numCache>
            </c:numRef>
          </c:val>
          <c:smooth val="0"/>
        </c:ser>
        <c:dLbls>
          <c:dLblPos val="ctr"/>
          <c:showLegendKey val="0"/>
          <c:showVal val="1"/>
          <c:showCatName val="0"/>
          <c:showSerName val="0"/>
          <c:showPercent val="0"/>
          <c:showBubbleSize val="0"/>
        </c:dLbls>
        <c:marker val="1"/>
        <c:smooth val="0"/>
        <c:axId val="472391328"/>
        <c:axId val="472391888"/>
      </c:lineChart>
      <c:catAx>
        <c:axId val="4723913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72391888"/>
        <c:crossesAt val="0"/>
        <c:auto val="1"/>
        <c:lblAlgn val="ctr"/>
        <c:lblOffset val="100"/>
        <c:noMultiLvlLbl val="0"/>
      </c:catAx>
      <c:valAx>
        <c:axId val="47239188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7239132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Graduate Trend</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Sheet8!$B$7</c:f>
              <c:strCache>
                <c:ptCount val="1"/>
                <c:pt idx="0">
                  <c:v>BSPH</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Sheet8!$A$8:$A$10</c:f>
              <c:strCache>
                <c:ptCount val="3"/>
                <c:pt idx="0">
                  <c:v>2012-13</c:v>
                </c:pt>
                <c:pt idx="1">
                  <c:v>2013-14</c:v>
                </c:pt>
                <c:pt idx="2">
                  <c:v>2014-15</c:v>
                </c:pt>
              </c:strCache>
            </c:strRef>
          </c:cat>
          <c:val>
            <c:numRef>
              <c:f>Sheet8!$B$8:$B$10</c:f>
              <c:numCache>
                <c:formatCode>General</c:formatCode>
                <c:ptCount val="3"/>
                <c:pt idx="0">
                  <c:v>230</c:v>
                </c:pt>
                <c:pt idx="1">
                  <c:v>351</c:v>
                </c:pt>
                <c:pt idx="2">
                  <c:v>353</c:v>
                </c:pt>
              </c:numCache>
            </c:numRef>
          </c:val>
          <c:smooth val="0"/>
        </c:ser>
        <c:ser>
          <c:idx val="1"/>
          <c:order val="1"/>
          <c:tx>
            <c:strRef>
              <c:f>Sheet8!$C$7</c:f>
              <c:strCache>
                <c:ptCount val="1"/>
                <c:pt idx="0">
                  <c:v>Masters</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Sheet8!$A$8:$A$10</c:f>
              <c:strCache>
                <c:ptCount val="3"/>
                <c:pt idx="0">
                  <c:v>2012-13</c:v>
                </c:pt>
                <c:pt idx="1">
                  <c:v>2013-14</c:v>
                </c:pt>
                <c:pt idx="2">
                  <c:v>2014-15</c:v>
                </c:pt>
              </c:strCache>
            </c:strRef>
          </c:cat>
          <c:val>
            <c:numRef>
              <c:f>Sheet8!$C$8:$C$10</c:f>
              <c:numCache>
                <c:formatCode>General</c:formatCode>
                <c:ptCount val="3"/>
                <c:pt idx="0">
                  <c:v>218</c:v>
                </c:pt>
                <c:pt idx="1">
                  <c:v>227</c:v>
                </c:pt>
                <c:pt idx="2">
                  <c:v>247</c:v>
                </c:pt>
              </c:numCache>
            </c:numRef>
          </c:val>
          <c:smooth val="0"/>
        </c:ser>
        <c:ser>
          <c:idx val="2"/>
          <c:order val="2"/>
          <c:tx>
            <c:strRef>
              <c:f>Sheet8!$D$7</c:f>
              <c:strCache>
                <c:ptCount val="1"/>
                <c:pt idx="0">
                  <c:v>Doctoral</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Sheet8!$A$8:$A$10</c:f>
              <c:strCache>
                <c:ptCount val="3"/>
                <c:pt idx="0">
                  <c:v>2012-13</c:v>
                </c:pt>
                <c:pt idx="1">
                  <c:v>2013-14</c:v>
                </c:pt>
                <c:pt idx="2">
                  <c:v>2014-15</c:v>
                </c:pt>
              </c:strCache>
            </c:strRef>
          </c:cat>
          <c:val>
            <c:numRef>
              <c:f>Sheet8!$D$8:$D$10</c:f>
              <c:numCache>
                <c:formatCode>General</c:formatCode>
                <c:ptCount val="3"/>
                <c:pt idx="0">
                  <c:v>15</c:v>
                </c:pt>
                <c:pt idx="1">
                  <c:v>26</c:v>
                </c:pt>
                <c:pt idx="2">
                  <c:v>14</c:v>
                </c:pt>
              </c:numCache>
            </c:numRef>
          </c:val>
          <c:smooth val="0"/>
        </c:ser>
        <c:dLbls>
          <c:dLblPos val="ctr"/>
          <c:showLegendKey val="0"/>
          <c:showVal val="1"/>
          <c:showCatName val="0"/>
          <c:showSerName val="0"/>
          <c:showPercent val="0"/>
          <c:showBubbleSize val="0"/>
        </c:dLbls>
        <c:marker val="1"/>
        <c:smooth val="0"/>
        <c:axId val="297099824"/>
        <c:axId val="297100384"/>
      </c:lineChart>
      <c:catAx>
        <c:axId val="2970998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97100384"/>
        <c:crosses val="autoZero"/>
        <c:auto val="1"/>
        <c:lblAlgn val="ctr"/>
        <c:lblOffset val="100"/>
        <c:noMultiLvlLbl val="0"/>
      </c:catAx>
      <c:valAx>
        <c:axId val="29710038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9709982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Four</a:t>
            </a:r>
            <a:r>
              <a:rPr lang="en-US" sz="1800" baseline="0"/>
              <a:t> year enrollment by funded level</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Sheet1!$B$3</c:f>
              <c:strCache>
                <c:ptCount val="1"/>
                <c:pt idx="0">
                  <c:v>UG Plan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AY 11-12</c:v>
                </c:pt>
                <c:pt idx="1">
                  <c:v>AY 12-13</c:v>
                </c:pt>
                <c:pt idx="2">
                  <c:v>AY 13-14</c:v>
                </c:pt>
                <c:pt idx="3">
                  <c:v>AY 14-15</c:v>
                </c:pt>
              </c:strCache>
            </c:strRef>
          </c:cat>
          <c:val>
            <c:numRef>
              <c:f>Sheet1!$B$4:$B$7</c:f>
              <c:numCache>
                <c:formatCode>General</c:formatCode>
                <c:ptCount val="4"/>
                <c:pt idx="0">
                  <c:v>174</c:v>
                </c:pt>
                <c:pt idx="1">
                  <c:v>174</c:v>
                </c:pt>
                <c:pt idx="2">
                  <c:v>174</c:v>
                </c:pt>
                <c:pt idx="3">
                  <c:v>174</c:v>
                </c:pt>
              </c:numCache>
            </c:numRef>
          </c:val>
        </c:ser>
        <c:ser>
          <c:idx val="1"/>
          <c:order val="1"/>
          <c:tx>
            <c:strRef>
              <c:f>Sheet1!$C$3</c:f>
              <c:strCache>
                <c:ptCount val="1"/>
                <c:pt idx="0">
                  <c:v>UG Actual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AY 11-12</c:v>
                </c:pt>
                <c:pt idx="1">
                  <c:v>AY 12-13</c:v>
                </c:pt>
                <c:pt idx="2">
                  <c:v>AY 13-14</c:v>
                </c:pt>
                <c:pt idx="3">
                  <c:v>AY 14-15</c:v>
                </c:pt>
              </c:strCache>
            </c:strRef>
          </c:cat>
          <c:val>
            <c:numRef>
              <c:f>Sheet1!$C$4:$C$7</c:f>
              <c:numCache>
                <c:formatCode>General</c:formatCode>
                <c:ptCount val="4"/>
                <c:pt idx="0">
                  <c:v>722.01</c:v>
                </c:pt>
                <c:pt idx="1">
                  <c:v>937.32</c:v>
                </c:pt>
                <c:pt idx="2">
                  <c:v>1060.8699999999999</c:v>
                </c:pt>
                <c:pt idx="3">
                  <c:v>1158.69</c:v>
                </c:pt>
              </c:numCache>
            </c:numRef>
          </c:val>
        </c:ser>
        <c:ser>
          <c:idx val="2"/>
          <c:order val="2"/>
          <c:tx>
            <c:strRef>
              <c:f>Sheet1!$D$3</c:f>
              <c:strCache>
                <c:ptCount val="1"/>
                <c:pt idx="0">
                  <c:v>Grad Plan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AY 11-12</c:v>
                </c:pt>
                <c:pt idx="1">
                  <c:v>AY 12-13</c:v>
                </c:pt>
                <c:pt idx="2">
                  <c:v>AY 13-14</c:v>
                </c:pt>
                <c:pt idx="3">
                  <c:v>AY 14-15</c:v>
                </c:pt>
              </c:strCache>
            </c:strRef>
          </c:cat>
          <c:val>
            <c:numRef>
              <c:f>Sheet1!$D$4:$D$7</c:f>
              <c:numCache>
                <c:formatCode>General</c:formatCode>
                <c:ptCount val="4"/>
                <c:pt idx="0">
                  <c:v>434</c:v>
                </c:pt>
                <c:pt idx="1">
                  <c:v>434</c:v>
                </c:pt>
                <c:pt idx="2">
                  <c:v>434</c:v>
                </c:pt>
                <c:pt idx="3">
                  <c:v>434</c:v>
                </c:pt>
              </c:numCache>
            </c:numRef>
          </c:val>
        </c:ser>
        <c:ser>
          <c:idx val="3"/>
          <c:order val="3"/>
          <c:tx>
            <c:strRef>
              <c:f>Sheet1!$E$3</c:f>
              <c:strCache>
                <c:ptCount val="1"/>
                <c:pt idx="0">
                  <c:v>Grad Actual</c:v>
                </c:pt>
              </c:strCache>
            </c:strRef>
          </c:tx>
          <c:spPr>
            <a:solidFill>
              <a:schemeClr val="accent4"/>
            </a:solidFill>
            <a:ln>
              <a:noFill/>
            </a:ln>
            <a:effectLst/>
          </c:spPr>
          <c:invertIfNegative val="0"/>
          <c:dLbls>
            <c:dLbl>
              <c:idx val="0"/>
              <c:layout>
                <c:manualLayout>
                  <c:x val="1.7457719585379158E-2"/>
                  <c:y val="6.2919327568974379E-17"/>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9639934533551555E-2"/>
                  <c:y val="-6.2919327568974379E-17"/>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8.5798820232443791E-3"/>
                  <c:y val="-2.0112144261791452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Sheet1!$A$4:$A$7</c:f>
              <c:strCache>
                <c:ptCount val="4"/>
                <c:pt idx="0">
                  <c:v>AY 11-12</c:v>
                </c:pt>
                <c:pt idx="1">
                  <c:v>AY 12-13</c:v>
                </c:pt>
                <c:pt idx="2">
                  <c:v>AY 13-14</c:v>
                </c:pt>
                <c:pt idx="3">
                  <c:v>AY 14-15</c:v>
                </c:pt>
              </c:strCache>
            </c:strRef>
          </c:cat>
          <c:val>
            <c:numRef>
              <c:f>Sheet1!$E$4:$E$7</c:f>
              <c:numCache>
                <c:formatCode>General</c:formatCode>
                <c:ptCount val="4"/>
                <c:pt idx="0">
                  <c:v>437.06</c:v>
                </c:pt>
                <c:pt idx="1">
                  <c:v>440.52</c:v>
                </c:pt>
                <c:pt idx="2">
                  <c:v>481.07</c:v>
                </c:pt>
                <c:pt idx="3">
                  <c:v>468.39</c:v>
                </c:pt>
              </c:numCache>
            </c:numRef>
          </c:val>
        </c:ser>
        <c:dLbls>
          <c:dLblPos val="outEnd"/>
          <c:showLegendKey val="0"/>
          <c:showVal val="1"/>
          <c:showCatName val="0"/>
          <c:showSerName val="0"/>
          <c:showPercent val="0"/>
          <c:showBubbleSize val="0"/>
        </c:dLbls>
        <c:gapWidth val="219"/>
        <c:overlap val="-27"/>
        <c:axId val="465062352"/>
        <c:axId val="465062912"/>
      </c:barChart>
      <c:catAx>
        <c:axId val="46506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5062912"/>
        <c:crosses val="autoZero"/>
        <c:auto val="1"/>
        <c:lblAlgn val="ctr"/>
        <c:lblOffset val="100"/>
        <c:noMultiLvlLbl val="0"/>
      </c:catAx>
      <c:valAx>
        <c:axId val="465062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5062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FCE35F-0621-4139-A45A-7FD5EA49B44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A504B8D-2F5E-45CE-8B6F-22D5C62C769A}">
      <dgm:prSet phldrT="[Text]"/>
      <dgm:spPr>
        <a:solidFill>
          <a:srgbClr val="92D050"/>
        </a:solidFill>
      </dgm:spPr>
      <dgm:t>
        <a:bodyPr/>
        <a:lstStyle/>
        <a:p>
          <a:r>
            <a:rPr lang="en-US" b="1" smtClean="0">
              <a:latin typeface="Arial" panose="020B0604020202020204" pitchFamily="34" charset="0"/>
              <a:cs typeface="Arial" panose="020B0604020202020204" pitchFamily="34" charset="0"/>
            </a:rPr>
            <a:t>DrPH</a:t>
          </a:r>
          <a:endParaRPr lang="en-US" b="1" dirty="0">
            <a:latin typeface="Arial" panose="020B0604020202020204" pitchFamily="34" charset="0"/>
            <a:cs typeface="Arial" panose="020B0604020202020204" pitchFamily="34" charset="0"/>
          </a:endParaRPr>
        </a:p>
      </dgm:t>
    </dgm:pt>
    <dgm:pt modelId="{FE5ECB7A-4430-455B-9599-146FC72583F3}" type="parTrans" cxnId="{3080532B-DA0F-4D76-ADA3-B5928FEDD5BA}">
      <dgm:prSet/>
      <dgm:spPr/>
      <dgm:t>
        <a:bodyPr/>
        <a:lstStyle/>
        <a:p>
          <a:endParaRPr lang="en-US"/>
        </a:p>
      </dgm:t>
    </dgm:pt>
    <dgm:pt modelId="{AB958116-56E1-4B1C-93DB-0DFEE65452FC}" type="sibTrans" cxnId="{3080532B-DA0F-4D76-ADA3-B5928FEDD5BA}">
      <dgm:prSet/>
      <dgm:spPr/>
      <dgm:t>
        <a:bodyPr/>
        <a:lstStyle/>
        <a:p>
          <a:endParaRPr lang="en-US"/>
        </a:p>
      </dgm:t>
    </dgm:pt>
    <dgm:pt modelId="{0A3A1FC6-F74F-484A-8FFA-FF57ADFC1896}">
      <dgm:prSet phldrT="[Text]" custT="1"/>
      <dgm:spPr>
        <a:solidFill>
          <a:schemeClr val="bg1">
            <a:alpha val="90000"/>
          </a:schemeClr>
        </a:solidFill>
      </dgm:spPr>
      <dgm:t>
        <a:bodyPr/>
        <a:lstStyle/>
        <a:p>
          <a:r>
            <a:rPr lang="en-US" sz="2500" dirty="0" smtClean="0">
              <a:latin typeface="Arial" panose="020B0604020202020204" pitchFamily="34" charset="0"/>
              <a:cs typeface="Arial" panose="020B0604020202020204" pitchFamily="34" charset="0"/>
            </a:rPr>
            <a:t>Fall 2014 cohort: 7</a:t>
          </a:r>
          <a:endParaRPr lang="en-US" sz="2500" dirty="0">
            <a:latin typeface="Arial" panose="020B0604020202020204" pitchFamily="34" charset="0"/>
            <a:cs typeface="Arial" panose="020B0604020202020204" pitchFamily="34" charset="0"/>
          </a:endParaRPr>
        </a:p>
      </dgm:t>
    </dgm:pt>
    <dgm:pt modelId="{950B650A-39DD-4136-8BD0-81C8A1250484}" type="parTrans" cxnId="{DB494BA6-FE1F-4343-BF67-D7ADEF44C7B8}">
      <dgm:prSet/>
      <dgm:spPr/>
      <dgm:t>
        <a:bodyPr/>
        <a:lstStyle/>
        <a:p>
          <a:endParaRPr lang="en-US"/>
        </a:p>
      </dgm:t>
    </dgm:pt>
    <dgm:pt modelId="{71FBEA82-D96D-408F-BA62-530BCD2BE98A}" type="sibTrans" cxnId="{DB494BA6-FE1F-4343-BF67-D7ADEF44C7B8}">
      <dgm:prSet/>
      <dgm:spPr/>
      <dgm:t>
        <a:bodyPr/>
        <a:lstStyle/>
        <a:p>
          <a:endParaRPr lang="en-US"/>
        </a:p>
      </dgm:t>
    </dgm:pt>
    <dgm:pt modelId="{D269AD59-2D1A-4814-AD3D-F22DCB01CC26}">
      <dgm:prSet phldrT="[Text]" custT="1"/>
      <dgm:spPr>
        <a:solidFill>
          <a:schemeClr val="bg1">
            <a:alpha val="90000"/>
          </a:schemeClr>
        </a:solidFill>
      </dgm:spPr>
      <dgm:t>
        <a:bodyPr/>
        <a:lstStyle/>
        <a:p>
          <a:r>
            <a:rPr lang="en-US" sz="2500" dirty="0" smtClean="0">
              <a:latin typeface="Arial" panose="020B0604020202020204" pitchFamily="34" charset="0"/>
              <a:cs typeface="Arial" panose="020B0604020202020204" pitchFamily="34" charset="0"/>
            </a:rPr>
            <a:t>Fall 2015 cohort: 19</a:t>
          </a:r>
          <a:endParaRPr lang="en-US" sz="2500" dirty="0">
            <a:latin typeface="Arial" panose="020B0604020202020204" pitchFamily="34" charset="0"/>
            <a:cs typeface="Arial" panose="020B0604020202020204" pitchFamily="34" charset="0"/>
          </a:endParaRPr>
        </a:p>
      </dgm:t>
    </dgm:pt>
    <dgm:pt modelId="{14D8B564-9223-4C51-A0AA-C4CB12C50098}" type="parTrans" cxnId="{68D3C7DF-FD5E-47F5-8A2B-8B525C288F15}">
      <dgm:prSet/>
      <dgm:spPr/>
      <dgm:t>
        <a:bodyPr/>
        <a:lstStyle/>
        <a:p>
          <a:endParaRPr lang="en-US"/>
        </a:p>
      </dgm:t>
    </dgm:pt>
    <dgm:pt modelId="{E9230C14-B1AD-40FA-AFFE-04D5A54B69C7}" type="sibTrans" cxnId="{68D3C7DF-FD5E-47F5-8A2B-8B525C288F15}">
      <dgm:prSet/>
      <dgm:spPr/>
      <dgm:t>
        <a:bodyPr/>
        <a:lstStyle/>
        <a:p>
          <a:endParaRPr lang="en-US"/>
        </a:p>
      </dgm:t>
    </dgm:pt>
    <dgm:pt modelId="{E039D148-78DF-431A-8274-0D08A564424E}">
      <dgm:prSet phldrT="[Text]"/>
      <dgm:spPr>
        <a:solidFill>
          <a:srgbClr val="92D050"/>
        </a:solidFill>
      </dgm:spPr>
      <dgm:t>
        <a:bodyPr/>
        <a:lstStyle/>
        <a:p>
          <a:r>
            <a:rPr lang="en-US" b="1" dirty="0" smtClean="0">
              <a:latin typeface="Arial" panose="020B0604020202020204" pitchFamily="34" charset="0"/>
              <a:cs typeface="Arial" panose="020B0604020202020204" pitchFamily="34" charset="0"/>
            </a:rPr>
            <a:t>PHP</a:t>
          </a:r>
          <a:endParaRPr lang="en-US" b="1" dirty="0">
            <a:latin typeface="Arial" panose="020B0604020202020204" pitchFamily="34" charset="0"/>
            <a:cs typeface="Arial" panose="020B0604020202020204" pitchFamily="34" charset="0"/>
          </a:endParaRPr>
        </a:p>
      </dgm:t>
    </dgm:pt>
    <dgm:pt modelId="{18BD2D21-CF0E-416C-A9F9-B47B2CBF7E19}" type="parTrans" cxnId="{21396229-788A-43EF-90D3-CFB5C160847A}">
      <dgm:prSet/>
      <dgm:spPr/>
      <dgm:t>
        <a:bodyPr/>
        <a:lstStyle/>
        <a:p>
          <a:endParaRPr lang="en-US"/>
        </a:p>
      </dgm:t>
    </dgm:pt>
    <dgm:pt modelId="{4EF5C6FD-A034-46D2-AB15-2E2B34C4B918}" type="sibTrans" cxnId="{21396229-788A-43EF-90D3-CFB5C160847A}">
      <dgm:prSet/>
      <dgm:spPr/>
      <dgm:t>
        <a:bodyPr/>
        <a:lstStyle/>
        <a:p>
          <a:endParaRPr lang="en-US"/>
        </a:p>
      </dgm:t>
    </dgm:pt>
    <dgm:pt modelId="{0604ED77-3DDC-4A0D-A51A-F1F4FD8203F3}">
      <dgm:prSet phldrT="[Text]" custT="1"/>
      <dgm:spPr>
        <a:solidFill>
          <a:schemeClr val="bg1">
            <a:alpha val="90000"/>
          </a:schemeClr>
        </a:solidFill>
      </dgm:spPr>
      <dgm:t>
        <a:bodyPr/>
        <a:lstStyle/>
        <a:p>
          <a:r>
            <a:rPr lang="en-US" sz="2500" dirty="0" smtClean="0">
              <a:latin typeface="Arial" panose="020B0604020202020204" pitchFamily="34" charset="0"/>
              <a:cs typeface="Arial" panose="020B0604020202020204" pitchFamily="34" charset="0"/>
            </a:rPr>
            <a:t>Fall 2015: 110 students</a:t>
          </a:r>
          <a:endParaRPr lang="en-US" sz="2500" dirty="0">
            <a:latin typeface="Arial" panose="020B0604020202020204" pitchFamily="34" charset="0"/>
            <a:cs typeface="Arial" panose="020B0604020202020204" pitchFamily="34" charset="0"/>
          </a:endParaRPr>
        </a:p>
      </dgm:t>
    </dgm:pt>
    <dgm:pt modelId="{690B5DA9-8085-4BC2-9365-B9DAF2F94D08}" type="parTrans" cxnId="{F303D4ED-2222-479F-AC6C-328BD9F9F8DE}">
      <dgm:prSet/>
      <dgm:spPr/>
      <dgm:t>
        <a:bodyPr/>
        <a:lstStyle/>
        <a:p>
          <a:endParaRPr lang="en-US"/>
        </a:p>
      </dgm:t>
    </dgm:pt>
    <dgm:pt modelId="{94261C59-A919-4637-AC81-76D55C00E71D}" type="sibTrans" cxnId="{F303D4ED-2222-479F-AC6C-328BD9F9F8DE}">
      <dgm:prSet/>
      <dgm:spPr/>
      <dgm:t>
        <a:bodyPr/>
        <a:lstStyle/>
        <a:p>
          <a:endParaRPr lang="en-US"/>
        </a:p>
      </dgm:t>
    </dgm:pt>
    <dgm:pt modelId="{5B0440FC-F84D-41DA-8BEB-CA44B80DF604}">
      <dgm:prSet phldrT="[Text]" custT="1"/>
      <dgm:spPr>
        <a:solidFill>
          <a:schemeClr val="bg1">
            <a:alpha val="90000"/>
          </a:schemeClr>
        </a:solidFill>
      </dgm:spPr>
      <dgm:t>
        <a:bodyPr/>
        <a:lstStyle/>
        <a:p>
          <a:r>
            <a:rPr lang="en-US" sz="2500" dirty="0" smtClean="0">
              <a:latin typeface="Arial" panose="020B0604020202020204" pitchFamily="34" charset="0"/>
              <a:cs typeface="Arial" panose="020B0604020202020204" pitchFamily="34" charset="0"/>
            </a:rPr>
            <a:t>2014-15 Graduates: 34</a:t>
          </a:r>
          <a:endParaRPr lang="en-US" sz="2500" dirty="0">
            <a:latin typeface="Arial" panose="020B0604020202020204" pitchFamily="34" charset="0"/>
            <a:cs typeface="Arial" panose="020B0604020202020204" pitchFamily="34" charset="0"/>
          </a:endParaRPr>
        </a:p>
      </dgm:t>
    </dgm:pt>
    <dgm:pt modelId="{0625AD31-B8D4-481D-A923-49DB425AD326}" type="parTrans" cxnId="{01CD149F-9ADE-4CCD-9B3C-3D8D5D5521FA}">
      <dgm:prSet/>
      <dgm:spPr/>
      <dgm:t>
        <a:bodyPr/>
        <a:lstStyle/>
        <a:p>
          <a:endParaRPr lang="en-US"/>
        </a:p>
      </dgm:t>
    </dgm:pt>
    <dgm:pt modelId="{51396A95-E258-45D5-BCA3-28C661F0EB44}" type="sibTrans" cxnId="{01CD149F-9ADE-4CCD-9B3C-3D8D5D5521FA}">
      <dgm:prSet/>
      <dgm:spPr/>
      <dgm:t>
        <a:bodyPr/>
        <a:lstStyle/>
        <a:p>
          <a:endParaRPr lang="en-US"/>
        </a:p>
      </dgm:t>
    </dgm:pt>
    <dgm:pt modelId="{5ADFD831-8DEA-446F-AD26-51D52CF0A7E2}">
      <dgm:prSet phldrT="[Text]"/>
      <dgm:spPr>
        <a:solidFill>
          <a:srgbClr val="92D050"/>
        </a:solidFill>
      </dgm:spPr>
      <dgm:t>
        <a:bodyPr/>
        <a:lstStyle/>
        <a:p>
          <a:r>
            <a:rPr lang="en-US" b="1" dirty="0" smtClean="0">
              <a:latin typeface="Arial" panose="020B0604020202020204" pitchFamily="34" charset="0"/>
              <a:cs typeface="Arial" panose="020B0604020202020204" pitchFamily="34" charset="0"/>
            </a:rPr>
            <a:t>Grad Certificates</a:t>
          </a:r>
          <a:endParaRPr lang="en-US" b="1" dirty="0">
            <a:latin typeface="Arial" panose="020B0604020202020204" pitchFamily="34" charset="0"/>
            <a:cs typeface="Arial" panose="020B0604020202020204" pitchFamily="34" charset="0"/>
          </a:endParaRPr>
        </a:p>
      </dgm:t>
    </dgm:pt>
    <dgm:pt modelId="{CDC2A8E2-7F22-4847-ABAE-FFC0519A0D8B}" type="parTrans" cxnId="{FDD16EA4-E6A0-456B-A399-C39E034EB5D2}">
      <dgm:prSet/>
      <dgm:spPr/>
      <dgm:t>
        <a:bodyPr/>
        <a:lstStyle/>
        <a:p>
          <a:endParaRPr lang="en-US"/>
        </a:p>
      </dgm:t>
    </dgm:pt>
    <dgm:pt modelId="{A27792CC-F2F8-4A27-A4B4-77B1E037D0ED}" type="sibTrans" cxnId="{FDD16EA4-E6A0-456B-A399-C39E034EB5D2}">
      <dgm:prSet/>
      <dgm:spPr/>
      <dgm:t>
        <a:bodyPr/>
        <a:lstStyle/>
        <a:p>
          <a:endParaRPr lang="en-US"/>
        </a:p>
      </dgm:t>
    </dgm:pt>
    <dgm:pt modelId="{5E141B8D-2039-450C-B8A1-7E53BAC7948F}">
      <dgm:prSet phldrT="[Text]" custT="1"/>
      <dgm:spPr>
        <a:solidFill>
          <a:schemeClr val="bg1">
            <a:alpha val="90000"/>
          </a:schemeClr>
        </a:solidFill>
      </dgm:spPr>
      <dgm:t>
        <a:bodyPr/>
        <a:lstStyle/>
        <a:p>
          <a:r>
            <a:rPr lang="en-US" sz="2500" dirty="0" smtClean="0">
              <a:latin typeface="Arial" panose="020B0604020202020204" pitchFamily="34" charset="0"/>
              <a:cs typeface="Arial" panose="020B0604020202020204" pitchFamily="34" charset="0"/>
            </a:rPr>
            <a:t>2014-15:    23</a:t>
          </a:r>
          <a:endParaRPr lang="en-US" sz="2500" dirty="0">
            <a:latin typeface="Arial" panose="020B0604020202020204" pitchFamily="34" charset="0"/>
            <a:cs typeface="Arial" panose="020B0604020202020204" pitchFamily="34" charset="0"/>
          </a:endParaRPr>
        </a:p>
      </dgm:t>
    </dgm:pt>
    <dgm:pt modelId="{1919217B-DDDD-492F-BD95-F1D356810B3E}" type="parTrans" cxnId="{9B94687A-649D-4DA5-9AE2-E5A0812CFE48}">
      <dgm:prSet/>
      <dgm:spPr/>
      <dgm:t>
        <a:bodyPr/>
        <a:lstStyle/>
        <a:p>
          <a:endParaRPr lang="en-US"/>
        </a:p>
      </dgm:t>
    </dgm:pt>
    <dgm:pt modelId="{9CEAE881-8B14-43FC-9AC7-864F4BE822BA}" type="sibTrans" cxnId="{9B94687A-649D-4DA5-9AE2-E5A0812CFE48}">
      <dgm:prSet/>
      <dgm:spPr/>
      <dgm:t>
        <a:bodyPr/>
        <a:lstStyle/>
        <a:p>
          <a:endParaRPr lang="en-US"/>
        </a:p>
      </dgm:t>
    </dgm:pt>
    <dgm:pt modelId="{7F6DC420-47B8-4845-95BD-9B672C99469A}">
      <dgm:prSet phldrT="[Text]" custT="1"/>
      <dgm:spPr>
        <a:solidFill>
          <a:schemeClr val="bg1">
            <a:alpha val="90000"/>
          </a:schemeClr>
        </a:solidFill>
      </dgm:spPr>
      <dgm:t>
        <a:bodyPr/>
        <a:lstStyle/>
        <a:p>
          <a:r>
            <a:rPr lang="en-US" sz="2500" dirty="0" smtClean="0">
              <a:latin typeface="Arial" panose="020B0604020202020204" pitchFamily="34" charset="0"/>
              <a:cs typeface="Arial" panose="020B0604020202020204" pitchFamily="34" charset="0"/>
            </a:rPr>
            <a:t>500% increase in applications for Fall 2015</a:t>
          </a:r>
          <a:endParaRPr lang="en-US" sz="2500" dirty="0">
            <a:latin typeface="Arial" panose="020B0604020202020204" pitchFamily="34" charset="0"/>
            <a:cs typeface="Arial" panose="020B0604020202020204" pitchFamily="34" charset="0"/>
          </a:endParaRPr>
        </a:p>
      </dgm:t>
    </dgm:pt>
    <dgm:pt modelId="{65A3EF5E-6030-4F40-B5A4-E09ED357230F}" type="parTrans" cxnId="{793FA708-EE9B-41E2-8954-CB09380E65CE}">
      <dgm:prSet/>
      <dgm:spPr/>
      <dgm:t>
        <a:bodyPr/>
        <a:lstStyle/>
        <a:p>
          <a:endParaRPr lang="en-US"/>
        </a:p>
      </dgm:t>
    </dgm:pt>
    <dgm:pt modelId="{B54FC716-9B14-4691-8461-7C647BBFAF16}" type="sibTrans" cxnId="{793FA708-EE9B-41E2-8954-CB09380E65CE}">
      <dgm:prSet/>
      <dgm:spPr/>
      <dgm:t>
        <a:bodyPr/>
        <a:lstStyle/>
        <a:p>
          <a:endParaRPr lang="en-US"/>
        </a:p>
      </dgm:t>
    </dgm:pt>
    <dgm:pt modelId="{14CF2920-A998-429C-92E7-D79DF994AB72}">
      <dgm:prSet phldrT="[Text]" custT="1"/>
      <dgm:spPr>
        <a:solidFill>
          <a:schemeClr val="bg1">
            <a:alpha val="90000"/>
          </a:schemeClr>
        </a:solidFill>
      </dgm:spPr>
      <dgm:t>
        <a:bodyPr/>
        <a:lstStyle/>
        <a:p>
          <a:endParaRPr lang="en-US" sz="2500" dirty="0">
            <a:latin typeface="Arial" panose="020B0604020202020204" pitchFamily="34" charset="0"/>
            <a:cs typeface="Arial" panose="020B0604020202020204" pitchFamily="34" charset="0"/>
          </a:endParaRPr>
        </a:p>
      </dgm:t>
    </dgm:pt>
    <dgm:pt modelId="{49A75E8F-2AD0-414E-A648-4AA67ACEE927}" type="parTrans" cxnId="{F6F2E905-CF45-4DF8-93DE-2BF56ED6300D}">
      <dgm:prSet/>
      <dgm:spPr/>
      <dgm:t>
        <a:bodyPr/>
        <a:lstStyle/>
        <a:p>
          <a:endParaRPr lang="en-US"/>
        </a:p>
      </dgm:t>
    </dgm:pt>
    <dgm:pt modelId="{6D0A5C81-3237-4133-8DE6-E7B85D829094}" type="sibTrans" cxnId="{F6F2E905-CF45-4DF8-93DE-2BF56ED6300D}">
      <dgm:prSet/>
      <dgm:spPr/>
      <dgm:t>
        <a:bodyPr/>
        <a:lstStyle/>
        <a:p>
          <a:endParaRPr lang="en-US"/>
        </a:p>
      </dgm:t>
    </dgm:pt>
    <dgm:pt modelId="{FB11FF6D-EC01-4622-9A9B-73C5AEEAE14A}">
      <dgm:prSet phldrT="[Text]"/>
      <dgm:spPr>
        <a:solidFill>
          <a:schemeClr val="bg1">
            <a:alpha val="90000"/>
          </a:schemeClr>
        </a:solidFill>
      </dgm:spPr>
      <dgm:t>
        <a:bodyPr/>
        <a:lstStyle/>
        <a:p>
          <a:endParaRPr lang="en-US" sz="2800" dirty="0"/>
        </a:p>
      </dgm:t>
    </dgm:pt>
    <dgm:pt modelId="{704606EF-1CD0-4734-B6B0-9739CD05EC3A}" type="parTrans" cxnId="{2576EF99-F78C-43C9-A6E7-C1B9E2D73CF6}">
      <dgm:prSet/>
      <dgm:spPr/>
      <dgm:t>
        <a:bodyPr/>
        <a:lstStyle/>
        <a:p>
          <a:endParaRPr lang="en-US"/>
        </a:p>
      </dgm:t>
    </dgm:pt>
    <dgm:pt modelId="{A50E3D46-4630-4701-83CF-E94FC2FEF542}" type="sibTrans" cxnId="{2576EF99-F78C-43C9-A6E7-C1B9E2D73CF6}">
      <dgm:prSet/>
      <dgm:spPr/>
      <dgm:t>
        <a:bodyPr/>
        <a:lstStyle/>
        <a:p>
          <a:endParaRPr lang="en-US"/>
        </a:p>
      </dgm:t>
    </dgm:pt>
    <dgm:pt modelId="{74D2098F-E027-4374-9462-0F5C882E5470}">
      <dgm:prSet phldrT="[Text]"/>
      <dgm:spPr>
        <a:solidFill>
          <a:schemeClr val="bg1">
            <a:alpha val="90000"/>
          </a:schemeClr>
        </a:solidFill>
      </dgm:spPr>
      <dgm:t>
        <a:bodyPr/>
        <a:lstStyle/>
        <a:p>
          <a:endParaRPr lang="en-US" sz="2800" dirty="0"/>
        </a:p>
      </dgm:t>
    </dgm:pt>
    <dgm:pt modelId="{829D89DD-CFD4-4942-882C-69E8B842EF60}" type="parTrans" cxnId="{C7BB4BAD-4684-4CC0-B0D1-3BFB45C22C0E}">
      <dgm:prSet/>
      <dgm:spPr/>
      <dgm:t>
        <a:bodyPr/>
        <a:lstStyle/>
        <a:p>
          <a:endParaRPr lang="en-US"/>
        </a:p>
      </dgm:t>
    </dgm:pt>
    <dgm:pt modelId="{3E1B6F3C-303B-4DE8-BAA8-C7F76C4FCBD2}" type="sibTrans" cxnId="{C7BB4BAD-4684-4CC0-B0D1-3BFB45C22C0E}">
      <dgm:prSet/>
      <dgm:spPr/>
      <dgm:t>
        <a:bodyPr/>
        <a:lstStyle/>
        <a:p>
          <a:endParaRPr lang="en-US"/>
        </a:p>
      </dgm:t>
    </dgm:pt>
    <dgm:pt modelId="{95ECE0E7-679C-4D5B-A3D4-B449ABA859DE}" type="pres">
      <dgm:prSet presAssocID="{A9FCE35F-0621-4139-A45A-7FD5EA49B44B}" presName="Name0" presStyleCnt="0">
        <dgm:presLayoutVars>
          <dgm:dir/>
          <dgm:animLvl val="lvl"/>
          <dgm:resizeHandles val="exact"/>
        </dgm:presLayoutVars>
      </dgm:prSet>
      <dgm:spPr/>
      <dgm:t>
        <a:bodyPr/>
        <a:lstStyle/>
        <a:p>
          <a:endParaRPr lang="en-US"/>
        </a:p>
      </dgm:t>
    </dgm:pt>
    <dgm:pt modelId="{D9A24B9D-4A91-4FA8-9C04-9518772D7E4F}" type="pres">
      <dgm:prSet presAssocID="{6A504B8D-2F5E-45CE-8B6F-22D5C62C769A}" presName="composite" presStyleCnt="0"/>
      <dgm:spPr/>
    </dgm:pt>
    <dgm:pt modelId="{C14D82F1-7ECE-4FF8-B1FC-E73656E2530F}" type="pres">
      <dgm:prSet presAssocID="{6A504B8D-2F5E-45CE-8B6F-22D5C62C769A}" presName="parTx" presStyleLbl="alignNode1" presStyleIdx="0" presStyleCnt="3">
        <dgm:presLayoutVars>
          <dgm:chMax val="0"/>
          <dgm:chPref val="0"/>
          <dgm:bulletEnabled val="1"/>
        </dgm:presLayoutVars>
      </dgm:prSet>
      <dgm:spPr/>
      <dgm:t>
        <a:bodyPr/>
        <a:lstStyle/>
        <a:p>
          <a:endParaRPr lang="en-US"/>
        </a:p>
      </dgm:t>
    </dgm:pt>
    <dgm:pt modelId="{7ED26C15-29AB-43FA-B7A2-8A1123E0283C}" type="pres">
      <dgm:prSet presAssocID="{6A504B8D-2F5E-45CE-8B6F-22D5C62C769A}" presName="desTx" presStyleLbl="alignAccFollowNode1" presStyleIdx="0" presStyleCnt="3">
        <dgm:presLayoutVars>
          <dgm:bulletEnabled val="1"/>
        </dgm:presLayoutVars>
      </dgm:prSet>
      <dgm:spPr/>
      <dgm:t>
        <a:bodyPr/>
        <a:lstStyle/>
        <a:p>
          <a:endParaRPr lang="en-US"/>
        </a:p>
      </dgm:t>
    </dgm:pt>
    <dgm:pt modelId="{02DEBE87-9905-4074-8248-68EC6DE89F7D}" type="pres">
      <dgm:prSet presAssocID="{AB958116-56E1-4B1C-93DB-0DFEE65452FC}" presName="space" presStyleCnt="0"/>
      <dgm:spPr/>
    </dgm:pt>
    <dgm:pt modelId="{19143C91-57B1-45ED-B07C-8C660D5E1AFB}" type="pres">
      <dgm:prSet presAssocID="{E039D148-78DF-431A-8274-0D08A564424E}" presName="composite" presStyleCnt="0"/>
      <dgm:spPr/>
    </dgm:pt>
    <dgm:pt modelId="{50D99717-4D7D-4FDF-B91D-EEEDCDCD7C7C}" type="pres">
      <dgm:prSet presAssocID="{E039D148-78DF-431A-8274-0D08A564424E}" presName="parTx" presStyleLbl="alignNode1" presStyleIdx="1" presStyleCnt="3">
        <dgm:presLayoutVars>
          <dgm:chMax val="0"/>
          <dgm:chPref val="0"/>
          <dgm:bulletEnabled val="1"/>
        </dgm:presLayoutVars>
      </dgm:prSet>
      <dgm:spPr/>
      <dgm:t>
        <a:bodyPr/>
        <a:lstStyle/>
        <a:p>
          <a:endParaRPr lang="en-US"/>
        </a:p>
      </dgm:t>
    </dgm:pt>
    <dgm:pt modelId="{5A0ADA5B-8498-4248-855D-5F3CB2F5787C}" type="pres">
      <dgm:prSet presAssocID="{E039D148-78DF-431A-8274-0D08A564424E}" presName="desTx" presStyleLbl="alignAccFollowNode1" presStyleIdx="1" presStyleCnt="3">
        <dgm:presLayoutVars>
          <dgm:bulletEnabled val="1"/>
        </dgm:presLayoutVars>
      </dgm:prSet>
      <dgm:spPr/>
      <dgm:t>
        <a:bodyPr/>
        <a:lstStyle/>
        <a:p>
          <a:endParaRPr lang="en-US"/>
        </a:p>
      </dgm:t>
    </dgm:pt>
    <dgm:pt modelId="{EB27D8E4-4808-4DA6-A247-29EDD2A985D5}" type="pres">
      <dgm:prSet presAssocID="{4EF5C6FD-A034-46D2-AB15-2E2B34C4B918}" presName="space" presStyleCnt="0"/>
      <dgm:spPr/>
    </dgm:pt>
    <dgm:pt modelId="{DEF5A237-23CE-403E-A5FC-28BFF1323C4D}" type="pres">
      <dgm:prSet presAssocID="{5ADFD831-8DEA-446F-AD26-51D52CF0A7E2}" presName="composite" presStyleCnt="0"/>
      <dgm:spPr/>
    </dgm:pt>
    <dgm:pt modelId="{A2C4563E-B829-4A4D-9925-C25E754089EB}" type="pres">
      <dgm:prSet presAssocID="{5ADFD831-8DEA-446F-AD26-51D52CF0A7E2}" presName="parTx" presStyleLbl="alignNode1" presStyleIdx="2" presStyleCnt="3">
        <dgm:presLayoutVars>
          <dgm:chMax val="0"/>
          <dgm:chPref val="0"/>
          <dgm:bulletEnabled val="1"/>
        </dgm:presLayoutVars>
      </dgm:prSet>
      <dgm:spPr/>
      <dgm:t>
        <a:bodyPr/>
        <a:lstStyle/>
        <a:p>
          <a:endParaRPr lang="en-US"/>
        </a:p>
      </dgm:t>
    </dgm:pt>
    <dgm:pt modelId="{EBD38F79-A292-4801-9722-6D8A664FCF68}" type="pres">
      <dgm:prSet presAssocID="{5ADFD831-8DEA-446F-AD26-51D52CF0A7E2}" presName="desTx" presStyleLbl="alignAccFollowNode1" presStyleIdx="2" presStyleCnt="3">
        <dgm:presLayoutVars>
          <dgm:bulletEnabled val="1"/>
        </dgm:presLayoutVars>
      </dgm:prSet>
      <dgm:spPr/>
      <dgm:t>
        <a:bodyPr/>
        <a:lstStyle/>
        <a:p>
          <a:endParaRPr lang="en-US"/>
        </a:p>
      </dgm:t>
    </dgm:pt>
  </dgm:ptLst>
  <dgm:cxnLst>
    <dgm:cxn modelId="{F6F2E905-CF45-4DF8-93DE-2BF56ED6300D}" srcId="{E039D148-78DF-431A-8274-0D08A564424E}" destId="{14CF2920-A998-429C-92E7-D79DF994AB72}" srcOrd="1" destOrd="0" parTransId="{49A75E8F-2AD0-414E-A648-4AA67ACEE927}" sibTransId="{6D0A5C81-3237-4133-8DE6-E7B85D829094}"/>
    <dgm:cxn modelId="{53545ED8-E9C2-4537-9390-98426E940984}" type="presOf" srcId="{E039D148-78DF-431A-8274-0D08A564424E}" destId="{50D99717-4D7D-4FDF-B91D-EEEDCDCD7C7C}" srcOrd="0" destOrd="0" presId="urn:microsoft.com/office/officeart/2005/8/layout/hList1"/>
    <dgm:cxn modelId="{FDD16EA4-E6A0-456B-A399-C39E034EB5D2}" srcId="{A9FCE35F-0621-4139-A45A-7FD5EA49B44B}" destId="{5ADFD831-8DEA-446F-AD26-51D52CF0A7E2}" srcOrd="2" destOrd="0" parTransId="{CDC2A8E2-7F22-4847-ABAE-FFC0519A0D8B}" sibTransId="{A27792CC-F2F8-4A27-A4B4-77B1E037D0ED}"/>
    <dgm:cxn modelId="{885A4BED-7F17-44F1-B0D5-06675AB96687}" type="presOf" srcId="{0604ED77-3DDC-4A0D-A51A-F1F4FD8203F3}" destId="{5A0ADA5B-8498-4248-855D-5F3CB2F5787C}" srcOrd="0" destOrd="0" presId="urn:microsoft.com/office/officeart/2005/8/layout/hList1"/>
    <dgm:cxn modelId="{82066818-0F46-4F37-842E-B0D3337397C5}" type="presOf" srcId="{5B0440FC-F84D-41DA-8BEB-CA44B80DF604}" destId="{5A0ADA5B-8498-4248-855D-5F3CB2F5787C}" srcOrd="0" destOrd="2" presId="urn:microsoft.com/office/officeart/2005/8/layout/hList1"/>
    <dgm:cxn modelId="{3080532B-DA0F-4D76-ADA3-B5928FEDD5BA}" srcId="{A9FCE35F-0621-4139-A45A-7FD5EA49B44B}" destId="{6A504B8D-2F5E-45CE-8B6F-22D5C62C769A}" srcOrd="0" destOrd="0" parTransId="{FE5ECB7A-4430-455B-9599-146FC72583F3}" sibTransId="{AB958116-56E1-4B1C-93DB-0DFEE65452FC}"/>
    <dgm:cxn modelId="{68D3C7DF-FD5E-47F5-8A2B-8B525C288F15}" srcId="{6A504B8D-2F5E-45CE-8B6F-22D5C62C769A}" destId="{D269AD59-2D1A-4814-AD3D-F22DCB01CC26}" srcOrd="1" destOrd="0" parTransId="{14D8B564-9223-4C51-A0AA-C4CB12C50098}" sibTransId="{E9230C14-B1AD-40FA-AFFE-04D5A54B69C7}"/>
    <dgm:cxn modelId="{9B66FC0C-E805-4A8C-8D2E-59BB511D49FD}" type="presOf" srcId="{0A3A1FC6-F74F-484A-8FFA-FF57ADFC1896}" destId="{7ED26C15-29AB-43FA-B7A2-8A1123E0283C}" srcOrd="0" destOrd="0" presId="urn:microsoft.com/office/officeart/2005/8/layout/hList1"/>
    <dgm:cxn modelId="{06937FC4-76CC-4EB8-90A3-4CDEDDC89785}" type="presOf" srcId="{5E141B8D-2039-450C-B8A1-7E53BAC7948F}" destId="{EBD38F79-A292-4801-9722-6D8A664FCF68}" srcOrd="0" destOrd="2" presId="urn:microsoft.com/office/officeart/2005/8/layout/hList1"/>
    <dgm:cxn modelId="{0BA1C1EA-1585-453F-A460-644D4BC969CD}" type="presOf" srcId="{6A504B8D-2F5E-45CE-8B6F-22D5C62C769A}" destId="{C14D82F1-7ECE-4FF8-B1FC-E73656E2530F}" srcOrd="0" destOrd="0" presId="urn:microsoft.com/office/officeart/2005/8/layout/hList1"/>
    <dgm:cxn modelId="{DB494BA6-FE1F-4343-BF67-D7ADEF44C7B8}" srcId="{6A504B8D-2F5E-45CE-8B6F-22D5C62C769A}" destId="{0A3A1FC6-F74F-484A-8FFA-FF57ADFC1896}" srcOrd="0" destOrd="0" parTransId="{950B650A-39DD-4136-8BD0-81C8A1250484}" sibTransId="{71FBEA82-D96D-408F-BA62-530BCD2BE98A}"/>
    <dgm:cxn modelId="{F0491539-0416-4D9A-8C64-B4C226F837E3}" type="presOf" srcId="{14CF2920-A998-429C-92E7-D79DF994AB72}" destId="{5A0ADA5B-8498-4248-855D-5F3CB2F5787C}" srcOrd="0" destOrd="1" presId="urn:microsoft.com/office/officeart/2005/8/layout/hList1"/>
    <dgm:cxn modelId="{2576EF99-F78C-43C9-A6E7-C1B9E2D73CF6}" srcId="{5ADFD831-8DEA-446F-AD26-51D52CF0A7E2}" destId="{FB11FF6D-EC01-4622-9A9B-73C5AEEAE14A}" srcOrd="0" destOrd="0" parTransId="{704606EF-1CD0-4734-B6B0-9739CD05EC3A}" sibTransId="{A50E3D46-4630-4701-83CF-E94FC2FEF542}"/>
    <dgm:cxn modelId="{21396229-788A-43EF-90D3-CFB5C160847A}" srcId="{A9FCE35F-0621-4139-A45A-7FD5EA49B44B}" destId="{E039D148-78DF-431A-8274-0D08A564424E}" srcOrd="1" destOrd="0" parTransId="{18BD2D21-CF0E-416C-A9F9-B47B2CBF7E19}" sibTransId="{4EF5C6FD-A034-46D2-AB15-2E2B34C4B918}"/>
    <dgm:cxn modelId="{3923C07D-29DE-4D11-8175-482526650097}" type="presOf" srcId="{D269AD59-2D1A-4814-AD3D-F22DCB01CC26}" destId="{7ED26C15-29AB-43FA-B7A2-8A1123E0283C}" srcOrd="0" destOrd="1" presId="urn:microsoft.com/office/officeart/2005/8/layout/hList1"/>
    <dgm:cxn modelId="{E0E8A0B4-7AE7-46F5-8B85-300342D0022E}" type="presOf" srcId="{A9FCE35F-0621-4139-A45A-7FD5EA49B44B}" destId="{95ECE0E7-679C-4D5B-A3D4-B449ABA859DE}" srcOrd="0" destOrd="0" presId="urn:microsoft.com/office/officeart/2005/8/layout/hList1"/>
    <dgm:cxn modelId="{01CD149F-9ADE-4CCD-9B3C-3D8D5D5521FA}" srcId="{E039D148-78DF-431A-8274-0D08A564424E}" destId="{5B0440FC-F84D-41DA-8BEB-CA44B80DF604}" srcOrd="2" destOrd="0" parTransId="{0625AD31-B8D4-481D-A923-49DB425AD326}" sibTransId="{51396A95-E258-45D5-BCA3-28C661F0EB44}"/>
    <dgm:cxn modelId="{F303D4ED-2222-479F-AC6C-328BD9F9F8DE}" srcId="{E039D148-78DF-431A-8274-0D08A564424E}" destId="{0604ED77-3DDC-4A0D-A51A-F1F4FD8203F3}" srcOrd="0" destOrd="0" parTransId="{690B5DA9-8085-4BC2-9365-B9DAF2F94D08}" sibTransId="{94261C59-A919-4637-AC81-76D55C00E71D}"/>
    <dgm:cxn modelId="{574C08E1-FF99-4E01-8283-8C8160498C61}" type="presOf" srcId="{7F6DC420-47B8-4845-95BD-9B672C99469A}" destId="{7ED26C15-29AB-43FA-B7A2-8A1123E0283C}" srcOrd="0" destOrd="2" presId="urn:microsoft.com/office/officeart/2005/8/layout/hList1"/>
    <dgm:cxn modelId="{793FA708-EE9B-41E2-8954-CB09380E65CE}" srcId="{6A504B8D-2F5E-45CE-8B6F-22D5C62C769A}" destId="{7F6DC420-47B8-4845-95BD-9B672C99469A}" srcOrd="2" destOrd="0" parTransId="{65A3EF5E-6030-4F40-B5A4-E09ED357230F}" sibTransId="{B54FC716-9B14-4691-8461-7C647BBFAF16}"/>
    <dgm:cxn modelId="{7DFF51DB-B8D9-4CC0-9CD3-49126C6F1EEC}" type="presOf" srcId="{FB11FF6D-EC01-4622-9A9B-73C5AEEAE14A}" destId="{EBD38F79-A292-4801-9722-6D8A664FCF68}" srcOrd="0" destOrd="0" presId="urn:microsoft.com/office/officeart/2005/8/layout/hList1"/>
    <dgm:cxn modelId="{C7BB4BAD-4684-4CC0-B0D1-3BFB45C22C0E}" srcId="{5ADFD831-8DEA-446F-AD26-51D52CF0A7E2}" destId="{74D2098F-E027-4374-9462-0F5C882E5470}" srcOrd="1" destOrd="0" parTransId="{829D89DD-CFD4-4942-882C-69E8B842EF60}" sibTransId="{3E1B6F3C-303B-4DE8-BAA8-C7F76C4FCBD2}"/>
    <dgm:cxn modelId="{9B94687A-649D-4DA5-9AE2-E5A0812CFE48}" srcId="{5ADFD831-8DEA-446F-AD26-51D52CF0A7E2}" destId="{5E141B8D-2039-450C-B8A1-7E53BAC7948F}" srcOrd="2" destOrd="0" parTransId="{1919217B-DDDD-492F-BD95-F1D356810B3E}" sibTransId="{9CEAE881-8B14-43FC-9AC7-864F4BE822BA}"/>
    <dgm:cxn modelId="{0A8EC21C-0CAE-49C8-AD7B-CE343BB96527}" type="presOf" srcId="{5ADFD831-8DEA-446F-AD26-51D52CF0A7E2}" destId="{A2C4563E-B829-4A4D-9925-C25E754089EB}" srcOrd="0" destOrd="0" presId="urn:microsoft.com/office/officeart/2005/8/layout/hList1"/>
    <dgm:cxn modelId="{FB346F2B-A750-4495-8B59-3956C239ABEE}" type="presOf" srcId="{74D2098F-E027-4374-9462-0F5C882E5470}" destId="{EBD38F79-A292-4801-9722-6D8A664FCF68}" srcOrd="0" destOrd="1" presId="urn:microsoft.com/office/officeart/2005/8/layout/hList1"/>
    <dgm:cxn modelId="{44C5AF45-5441-4D8C-A03F-DC69EAC311C7}" type="presParOf" srcId="{95ECE0E7-679C-4D5B-A3D4-B449ABA859DE}" destId="{D9A24B9D-4A91-4FA8-9C04-9518772D7E4F}" srcOrd="0" destOrd="0" presId="urn:microsoft.com/office/officeart/2005/8/layout/hList1"/>
    <dgm:cxn modelId="{573AA498-16C7-4324-B5EB-8A2D27066961}" type="presParOf" srcId="{D9A24B9D-4A91-4FA8-9C04-9518772D7E4F}" destId="{C14D82F1-7ECE-4FF8-B1FC-E73656E2530F}" srcOrd="0" destOrd="0" presId="urn:microsoft.com/office/officeart/2005/8/layout/hList1"/>
    <dgm:cxn modelId="{6964DBE4-21D4-4132-AFF5-C7A8F56662D1}" type="presParOf" srcId="{D9A24B9D-4A91-4FA8-9C04-9518772D7E4F}" destId="{7ED26C15-29AB-43FA-B7A2-8A1123E0283C}" srcOrd="1" destOrd="0" presId="urn:microsoft.com/office/officeart/2005/8/layout/hList1"/>
    <dgm:cxn modelId="{9C5CB7D3-48F6-4A70-A13B-8E40FEEB661C}" type="presParOf" srcId="{95ECE0E7-679C-4D5B-A3D4-B449ABA859DE}" destId="{02DEBE87-9905-4074-8248-68EC6DE89F7D}" srcOrd="1" destOrd="0" presId="urn:microsoft.com/office/officeart/2005/8/layout/hList1"/>
    <dgm:cxn modelId="{BCE577DB-6785-442F-A50F-4D49DB0AD5F0}" type="presParOf" srcId="{95ECE0E7-679C-4D5B-A3D4-B449ABA859DE}" destId="{19143C91-57B1-45ED-B07C-8C660D5E1AFB}" srcOrd="2" destOrd="0" presId="urn:microsoft.com/office/officeart/2005/8/layout/hList1"/>
    <dgm:cxn modelId="{2A881A7B-7424-4EDE-ADB9-A5A5182DBA40}" type="presParOf" srcId="{19143C91-57B1-45ED-B07C-8C660D5E1AFB}" destId="{50D99717-4D7D-4FDF-B91D-EEEDCDCD7C7C}" srcOrd="0" destOrd="0" presId="urn:microsoft.com/office/officeart/2005/8/layout/hList1"/>
    <dgm:cxn modelId="{73EAEF81-0921-4A1E-BB75-834F9C9F29FA}" type="presParOf" srcId="{19143C91-57B1-45ED-B07C-8C660D5E1AFB}" destId="{5A0ADA5B-8498-4248-855D-5F3CB2F5787C}" srcOrd="1" destOrd="0" presId="urn:microsoft.com/office/officeart/2005/8/layout/hList1"/>
    <dgm:cxn modelId="{F8FCE648-6F6D-4EEE-A282-8BE5A536791F}" type="presParOf" srcId="{95ECE0E7-679C-4D5B-A3D4-B449ABA859DE}" destId="{EB27D8E4-4808-4DA6-A247-29EDD2A985D5}" srcOrd="3" destOrd="0" presId="urn:microsoft.com/office/officeart/2005/8/layout/hList1"/>
    <dgm:cxn modelId="{A2965BBE-A05C-425B-A15E-3B8868571D01}" type="presParOf" srcId="{95ECE0E7-679C-4D5B-A3D4-B449ABA859DE}" destId="{DEF5A237-23CE-403E-A5FC-28BFF1323C4D}" srcOrd="4" destOrd="0" presId="urn:microsoft.com/office/officeart/2005/8/layout/hList1"/>
    <dgm:cxn modelId="{639D24A5-EABA-459E-9F78-F91E13A1F3C5}" type="presParOf" srcId="{DEF5A237-23CE-403E-A5FC-28BFF1323C4D}" destId="{A2C4563E-B829-4A4D-9925-C25E754089EB}" srcOrd="0" destOrd="0" presId="urn:microsoft.com/office/officeart/2005/8/layout/hList1"/>
    <dgm:cxn modelId="{6BE5065F-3152-466E-9856-142939E4F044}" type="presParOf" srcId="{DEF5A237-23CE-403E-A5FC-28BFF1323C4D}" destId="{EBD38F79-A292-4801-9722-6D8A664FCF68}"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0.72622</cdr:x>
      <cdr:y>0.34391</cdr:y>
    </cdr:from>
    <cdr:to>
      <cdr:x>0.92479</cdr:x>
      <cdr:y>0.54594</cdr:y>
    </cdr:to>
    <cdr:sp macro="" textlink="">
      <cdr:nvSpPr>
        <cdr:cNvPr id="2" name="Right Arrow 1"/>
        <cdr:cNvSpPr/>
      </cdr:nvSpPr>
      <cdr:spPr>
        <a:xfrm xmlns:a="http://schemas.openxmlformats.org/drawingml/2006/main">
          <a:off x="6529892" y="1560254"/>
          <a:ext cx="1785476" cy="916576"/>
        </a:xfrm>
        <a:prstGeom xmlns:a="http://schemas.openxmlformats.org/drawingml/2006/main" prst="rightArrow">
          <a:avLst/>
        </a:prstGeom>
        <a:solidFill xmlns:a="http://schemas.openxmlformats.org/drawingml/2006/main">
          <a:srgbClr val="00B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3200" dirty="0" smtClean="0"/>
            <a:t>   42%</a:t>
          </a:r>
          <a:endParaRPr lang="en-US" sz="3200" dirty="0"/>
        </a:p>
      </cdr:txBody>
    </cdr:sp>
  </cdr:relSizeAnchor>
  <cdr:relSizeAnchor xmlns:cdr="http://schemas.openxmlformats.org/drawingml/2006/chartDrawing">
    <cdr:from>
      <cdr:x>0.21747</cdr:x>
      <cdr:y>0.0606</cdr:y>
    </cdr:from>
    <cdr:to>
      <cdr:x>0.73064</cdr:x>
      <cdr:y>0.49877</cdr:y>
    </cdr:to>
    <cdr:sp macro="" textlink="">
      <cdr:nvSpPr>
        <cdr:cNvPr id="3" name="Rectangle 2"/>
        <cdr:cNvSpPr/>
      </cdr:nvSpPr>
      <cdr:spPr>
        <a:xfrm xmlns:a="http://schemas.openxmlformats.org/drawingml/2006/main">
          <a:off x="1955403" y="274924"/>
          <a:ext cx="4614220" cy="1987903"/>
        </a:xfrm>
        <a:prstGeom xmlns:a="http://schemas.openxmlformats.org/drawingml/2006/main" prst="rect">
          <a:avLst/>
        </a:prstGeom>
        <a:solidFill xmlns:a="http://schemas.openxmlformats.org/drawingml/2006/main">
          <a:srgbClr val="00B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2800" dirty="0" smtClean="0"/>
            <a:t>During the Past Five Years the College Requested $277M in Grant Funding and Received $115M for a 42% Return</a:t>
          </a:r>
          <a:endParaRPr lang="en-US" sz="2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B7A85F8-9845-4C38-BBC7-FB62E24F8B66}" type="datetimeFigureOut">
              <a:rPr lang="en-US" smtClean="0"/>
              <a:t>10/12/2015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54ED3A4-1DBB-4AB4-8F37-B121C7500601}" type="slidenum">
              <a:rPr lang="en-US" smtClean="0"/>
              <a:t>‹#›</a:t>
            </a:fld>
            <a:endParaRPr lang="en-US"/>
          </a:p>
        </p:txBody>
      </p:sp>
    </p:spTree>
    <p:extLst>
      <p:ext uri="{BB962C8B-B14F-4D97-AF65-F5344CB8AC3E}">
        <p14:creationId xmlns:p14="http://schemas.microsoft.com/office/powerpoint/2010/main" val="160689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C5DCB9B-A44A-4EE9-A44D-ACB0428782A1}" type="datetimeFigureOut">
              <a:rPr lang="en-US" smtClean="0"/>
              <a:t>10/12/2015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5C228D0-E565-40F7-80A9-4425010D564C}" type="slidenum">
              <a:rPr lang="en-US" smtClean="0"/>
              <a:t>‹#›</a:t>
            </a:fld>
            <a:endParaRPr lang="en-US"/>
          </a:p>
        </p:txBody>
      </p:sp>
    </p:spTree>
    <p:extLst>
      <p:ext uri="{BB962C8B-B14F-4D97-AF65-F5344CB8AC3E}">
        <p14:creationId xmlns:p14="http://schemas.microsoft.com/office/powerpoint/2010/main" val="2973122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health.usf.edu/publichealth/givi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1</a:t>
            </a:fld>
            <a:endParaRPr lang="en-US"/>
          </a:p>
        </p:txBody>
      </p:sp>
    </p:spTree>
    <p:extLst>
      <p:ext uri="{BB962C8B-B14F-4D97-AF65-F5344CB8AC3E}">
        <p14:creationId xmlns:p14="http://schemas.microsoft.com/office/powerpoint/2010/main" val="260409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10</a:t>
            </a:fld>
            <a:endParaRPr lang="en-US"/>
          </a:p>
        </p:txBody>
      </p:sp>
    </p:spTree>
    <p:extLst>
      <p:ext uri="{BB962C8B-B14F-4D97-AF65-F5344CB8AC3E}">
        <p14:creationId xmlns:p14="http://schemas.microsoft.com/office/powerpoint/2010/main" val="3458860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 allocated almost $500,000 of our resources to 5 projects that include 18 faculty from CFH, Global Health, and Epidemiology &amp; Biostatistics along with faculty from the Colleges of Engineering, Medicine and Nursing</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11</a:t>
            </a:fld>
            <a:endParaRPr lang="en-US"/>
          </a:p>
        </p:txBody>
      </p:sp>
    </p:spTree>
    <p:extLst>
      <p:ext uri="{BB962C8B-B14F-4D97-AF65-F5344CB8AC3E}">
        <p14:creationId xmlns:p14="http://schemas.microsoft.com/office/powerpoint/2010/main" val="3929351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Presentations increased to</a:t>
            </a:r>
            <a:r>
              <a:rPr lang="en-US" baseline="0" dirty="0" smtClean="0"/>
              <a:t> 248 from  192 last year. </a:t>
            </a:r>
          </a:p>
          <a:p>
            <a:r>
              <a:rPr lang="en-US" baseline="0" dirty="0" smtClean="0"/>
              <a:t>Publications decreased from 277 last year to 244 this year. The average publication per tenure track faculty was 4.88.</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12</a:t>
            </a:fld>
            <a:endParaRPr lang="en-US"/>
          </a:p>
        </p:txBody>
      </p:sp>
    </p:spTree>
    <p:extLst>
      <p:ext uri="{BB962C8B-B14F-4D97-AF65-F5344CB8AC3E}">
        <p14:creationId xmlns:p14="http://schemas.microsoft.com/office/powerpoint/2010/main" val="289551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COPH faculty submitted 74</a:t>
            </a:r>
            <a:r>
              <a:rPr lang="en-US" baseline="0" dirty="0" smtClean="0"/>
              <a:t> proposals with our community partners in 2014-15.</a:t>
            </a:r>
            <a:endParaRPr lang="en-US" dirty="0" smtClean="0"/>
          </a:p>
          <a:p>
            <a:endParaRPr lang="en-US" dirty="0" smtClean="0"/>
          </a:p>
          <a:p>
            <a:pPr marL="0" lvl="1" defTabSz="931774">
              <a:defRPr/>
            </a:pPr>
            <a:r>
              <a:rPr lang="en-US" dirty="0" smtClean="0"/>
              <a:t>These projects include our work with health care Navigators,</a:t>
            </a:r>
            <a:r>
              <a:rPr lang="en-US" baseline="0" dirty="0" smtClean="0"/>
              <a:t> our global partners, </a:t>
            </a:r>
          </a:p>
          <a:p>
            <a:endParaRPr lang="en-US" baseline="0" dirty="0" smtClean="0"/>
          </a:p>
          <a:p>
            <a:r>
              <a:rPr lang="en-US" baseline="0" dirty="0" smtClean="0"/>
              <a:t>and a unique project where COPH faculty worked with the Hillsborough county health department to coordinate 5 local public health projects.</a:t>
            </a:r>
          </a:p>
          <a:p>
            <a:endParaRPr lang="en-US" baseline="0" dirty="0" smtClean="0"/>
          </a:p>
          <a:p>
            <a:pPr lvl="0"/>
            <a:r>
              <a:rPr lang="en-US" dirty="0"/>
              <a:t>Champions for Children, </a:t>
            </a:r>
            <a:r>
              <a:rPr lang="en-US" i="1" dirty="0"/>
              <a:t>Boot Camp for New Dads: Improving Child Outcomes through Fathers</a:t>
            </a:r>
            <a:endParaRPr lang="en-US" dirty="0"/>
          </a:p>
          <a:p>
            <a:r>
              <a:rPr lang="en-US" dirty="0"/>
              <a:t>Feeding America, </a:t>
            </a:r>
            <a:r>
              <a:rPr lang="en-US" i="1" dirty="0"/>
              <a:t>Meals for Minds: Expanding and Evaluating a School Pantry Program</a:t>
            </a:r>
            <a:endParaRPr lang="en-US" dirty="0"/>
          </a:p>
          <a:p>
            <a:r>
              <a:rPr lang="en-US" dirty="0"/>
              <a:t>Florida Institute for Community Studies, </a:t>
            </a:r>
            <a:r>
              <a:rPr lang="en-US" i="1" dirty="0"/>
              <a:t>Campos a Casa/Fields to Home: Assessing Rural Workers’ Awareness of Environmental and Occupational Health Safety</a:t>
            </a:r>
            <a:endParaRPr lang="en-US" dirty="0"/>
          </a:p>
          <a:p>
            <a:r>
              <a:rPr lang="en-US" dirty="0"/>
              <a:t>Latinos </a:t>
            </a:r>
            <a:r>
              <a:rPr lang="en-US" dirty="0" err="1"/>
              <a:t>Unidos</a:t>
            </a:r>
            <a:r>
              <a:rPr lang="en-US" dirty="0"/>
              <a:t> para un Nuevo </a:t>
            </a:r>
            <a:r>
              <a:rPr lang="en-US" dirty="0" err="1"/>
              <a:t>Amanecer</a:t>
            </a:r>
            <a:r>
              <a:rPr lang="en-US" dirty="0"/>
              <a:t> (LUNA), </a:t>
            </a:r>
            <a:r>
              <a:rPr lang="en-US" i="1" dirty="0" err="1"/>
              <a:t>ENLACxC</a:t>
            </a:r>
            <a:r>
              <a:rPr lang="en-US" i="1" dirty="0"/>
              <a:t> – </a:t>
            </a:r>
            <a:r>
              <a:rPr lang="en-US" i="1" dirty="0" err="1"/>
              <a:t>Educacion</a:t>
            </a:r>
            <a:r>
              <a:rPr lang="en-US" i="1" dirty="0"/>
              <a:t> y </a:t>
            </a:r>
            <a:r>
              <a:rPr lang="en-US" i="1" dirty="0" err="1"/>
              <a:t>Navegacion</a:t>
            </a:r>
            <a:r>
              <a:rPr lang="en-US" i="1" dirty="0"/>
              <a:t> para Latinos </a:t>
            </a:r>
            <a:r>
              <a:rPr lang="en-US" i="1" dirty="0" err="1"/>
              <a:t>Adectacios</a:t>
            </a:r>
            <a:r>
              <a:rPr lang="en-US" i="1" dirty="0"/>
              <a:t> </a:t>
            </a:r>
            <a:r>
              <a:rPr lang="en-US" i="1" dirty="0" err="1"/>
              <a:t>pr</a:t>
            </a:r>
            <a:r>
              <a:rPr lang="en-US" i="1" dirty="0"/>
              <a:t> al Cancer</a:t>
            </a:r>
            <a:endParaRPr lang="en-US" dirty="0"/>
          </a:p>
          <a:p>
            <a:r>
              <a:rPr lang="en-US" dirty="0"/>
              <a:t>Tampa Bay Network to End Hunger, </a:t>
            </a:r>
            <a:r>
              <a:rPr lang="en-US" i="1" dirty="0"/>
              <a:t>Raising Awareness of the Hunger-Health Connection among Food-Insecure Individuals and the Tampa Bay Community</a:t>
            </a:r>
            <a:endParaRPr lang="en-US" dirty="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13</a:t>
            </a:fld>
            <a:endParaRPr lang="en-US"/>
          </a:p>
        </p:txBody>
      </p:sp>
    </p:spTree>
    <p:extLst>
      <p:ext uri="{BB962C8B-B14F-4D97-AF65-F5344CB8AC3E}">
        <p14:creationId xmlns:p14="http://schemas.microsoft.com/office/powerpoint/2010/main" val="296054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 catalyst for health, the college has a strong international presence. We have hubs in Panama, Ecuador and Kenya, as well as field schools in Belize and Malaysia. </a:t>
            </a:r>
            <a:endParaRPr lang="en-US" dirty="0" smtClean="0"/>
          </a:p>
          <a:p>
            <a:pPr lvl="0"/>
            <a:endParaRPr lang="en-US" dirty="0"/>
          </a:p>
          <a:p>
            <a:pPr lvl="0"/>
            <a:r>
              <a:rPr lang="en-US" dirty="0"/>
              <a:t>We have had 55 faculty and students conduct research and studies in 17 different countries. </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14</a:t>
            </a:fld>
            <a:endParaRPr lang="en-US"/>
          </a:p>
        </p:txBody>
      </p:sp>
    </p:spTree>
    <p:extLst>
      <p:ext uri="{BB962C8B-B14F-4D97-AF65-F5344CB8AC3E}">
        <p14:creationId xmlns:p14="http://schemas.microsoft.com/office/powerpoint/2010/main" val="318697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15</a:t>
            </a:fld>
            <a:endParaRPr lang="en-US"/>
          </a:p>
        </p:txBody>
      </p:sp>
    </p:spTree>
    <p:extLst>
      <p:ext uri="{BB962C8B-B14F-4D97-AF65-F5344CB8AC3E}">
        <p14:creationId xmlns:p14="http://schemas.microsoft.com/office/powerpoint/2010/main" val="24439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COPH faculty are frequently</a:t>
            </a:r>
            <a:r>
              <a:rPr lang="en-US" baseline="0" dirty="0" smtClean="0"/>
              <a:t> called up on to discuss their work as well as to provide expert commentary on issues in the local and national news. Here are the college’s top media stars for 2014-15 listed in order of most media hits. Obviously, media requests are driven by current events. If you see news happening that you can address, please reach out to Natalie Preston in-house or Anne Delotto Baier with USFH.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16</a:t>
            </a:fld>
            <a:endParaRPr lang="en-US"/>
          </a:p>
        </p:txBody>
      </p:sp>
    </p:spTree>
    <p:extLst>
      <p:ext uri="{BB962C8B-B14F-4D97-AF65-F5344CB8AC3E}">
        <p14:creationId xmlns:p14="http://schemas.microsoft.com/office/powerpoint/2010/main" val="253246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research within the College is critical to not only supporting our research program but training the next wave of public health researchers</a:t>
            </a:r>
          </a:p>
          <a:p>
            <a:endParaRPr lang="en-US" dirty="0" smtClean="0"/>
          </a:p>
          <a:p>
            <a:r>
              <a:rPr lang="en-US" dirty="0" smtClean="0"/>
              <a:t>Last year we provided 115 graduate research assistant positions to students. </a:t>
            </a:r>
          </a:p>
          <a:p>
            <a:endParaRPr lang="en-US" dirty="0" smtClean="0"/>
          </a:p>
          <a:p>
            <a:r>
              <a:rPr lang="en-US" dirty="0" smtClean="0"/>
              <a:t>Opportunities to highlight their work through USF Health Research Day, APHA,</a:t>
            </a:r>
            <a:r>
              <a:rPr lang="en-US" baseline="0" dirty="0" smtClean="0"/>
              <a:t> the Florida Public Health Association, as well as </a:t>
            </a:r>
            <a:r>
              <a:rPr lang="en-US" dirty="0" smtClean="0"/>
              <a:t>national and international meetings is important to their development and our progress as a research institution. Plus, our</a:t>
            </a:r>
            <a:r>
              <a:rPr lang="en-US" baseline="0" dirty="0" smtClean="0"/>
              <a:t> students are consistently recognized with awards in the aforementioned venues. Most recently, three COPH students received a scholarship or poster presentation award at this year’s FPHA annual meeting in Orlando.</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17</a:t>
            </a:fld>
            <a:endParaRPr lang="en-US"/>
          </a:p>
        </p:txBody>
      </p:sp>
    </p:spTree>
    <p:extLst>
      <p:ext uri="{BB962C8B-B14F-4D97-AF65-F5344CB8AC3E}">
        <p14:creationId xmlns:p14="http://schemas.microsoft.com/office/powerpoint/2010/main" val="379023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Providing</a:t>
            </a:r>
            <a:r>
              <a:rPr lang="en-US" baseline="0" dirty="0" smtClean="0"/>
              <a:t> support to our students to allow them to present at national and international conferences is critical to their professional development. Last year we provided about $30,000 in student travel support; we have allocated almost that much this year already as we have increased the award amounts in an effort to more fully fund these trips. </a:t>
            </a:r>
            <a:r>
              <a:rPr lang="en-US" dirty="0"/>
              <a:t>New 1</a:t>
            </a:r>
            <a:r>
              <a:rPr lang="en-US" baseline="30000" dirty="0"/>
              <a:t>st</a:t>
            </a:r>
            <a:r>
              <a:rPr lang="en-US" dirty="0"/>
              <a:t> quarter already exceeds FY14</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18</a:t>
            </a:fld>
            <a:endParaRPr lang="en-US"/>
          </a:p>
        </p:txBody>
      </p:sp>
    </p:spTree>
    <p:extLst>
      <p:ext uri="{BB962C8B-B14F-4D97-AF65-F5344CB8AC3E}">
        <p14:creationId xmlns:p14="http://schemas.microsoft.com/office/powerpoint/2010/main" val="3726037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ea typeface="ＭＳ Ｐゴシック" charset="-128"/>
              </a:rPr>
              <a:t>Goal: The USF COPH will be recognized as a leader in promoting public health system capacity locally, statewide, nationally and internationally</a:t>
            </a:r>
          </a:p>
          <a:p>
            <a:endParaRPr lang="en-US" dirty="0" smtClean="0"/>
          </a:p>
          <a:p>
            <a:r>
              <a:rPr lang="en-US" dirty="0" smtClean="0"/>
              <a:t>This goal is about how we engage with public health professionals</a:t>
            </a:r>
          </a:p>
          <a:p>
            <a:pPr marL="174708" indent="-174708">
              <a:buFont typeface="Arial" panose="020B0604020202020204" pitchFamily="34" charset="0"/>
              <a:buChar char="•"/>
            </a:pPr>
            <a:r>
              <a:rPr lang="en-US" dirty="0" smtClean="0"/>
              <a:t>through continuing education and workforce development</a:t>
            </a:r>
          </a:p>
          <a:p>
            <a:pPr marL="174708" indent="-174708">
              <a:buFont typeface="Arial" panose="020B0604020202020204" pitchFamily="34" charset="0"/>
              <a:buChar char="•"/>
            </a:pPr>
            <a:r>
              <a:rPr lang="en-US" dirty="0" smtClean="0"/>
              <a:t>Formal academic training through graduate certificates, public health practice program, and our </a:t>
            </a:r>
            <a:r>
              <a:rPr lang="en-US" dirty="0" err="1" smtClean="0"/>
              <a:t>DrPH</a:t>
            </a:r>
            <a:endParaRPr lang="en-US" dirty="0" smtClean="0"/>
          </a:p>
          <a:p>
            <a:pPr marL="174708" indent="-174708">
              <a:buFont typeface="Arial" panose="020B0604020202020204" pitchFamily="34" charset="0"/>
              <a:buChar char="•"/>
            </a:pPr>
            <a:endParaRPr lang="en-US" dirty="0" smtClean="0"/>
          </a:p>
          <a:p>
            <a:r>
              <a:rPr lang="en-US" dirty="0" smtClean="0"/>
              <a:t>This goal has 4 objectives and 13 indicators. As you can see we </a:t>
            </a:r>
          </a:p>
          <a:p>
            <a:endParaRPr lang="en-US" dirty="0" smtClean="0"/>
          </a:p>
          <a:p>
            <a:r>
              <a:rPr lang="en-US" dirty="0" smtClean="0"/>
              <a:t>1 Met</a:t>
            </a:r>
          </a:p>
          <a:p>
            <a:r>
              <a:rPr lang="en-US" dirty="0" smtClean="0"/>
              <a:t>1 Didn’t meet </a:t>
            </a:r>
          </a:p>
          <a:p>
            <a:r>
              <a:rPr lang="en-US" dirty="0" smtClean="0"/>
              <a:t>7 Trending upward: 4</a:t>
            </a:r>
          </a:p>
          <a:p>
            <a:r>
              <a:rPr lang="en-US" dirty="0" smtClean="0"/>
              <a:t>4 Trending down</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19</a:t>
            </a:fld>
            <a:endParaRPr lang="en-US"/>
          </a:p>
        </p:txBody>
      </p:sp>
    </p:spTree>
    <p:extLst>
      <p:ext uri="{BB962C8B-B14F-4D97-AF65-F5344CB8AC3E}">
        <p14:creationId xmlns:p14="http://schemas.microsoft.com/office/powerpoint/2010/main" val="285286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review the past year through the lens of our strategic plan, Vision</a:t>
            </a:r>
            <a:r>
              <a:rPr lang="en-US" baseline="0" dirty="0" smtClean="0"/>
              <a:t> 2022.</a:t>
            </a:r>
          </a:p>
          <a:p>
            <a:endParaRPr lang="en-US" baseline="0" dirty="0" smtClean="0"/>
          </a:p>
          <a:p>
            <a:r>
              <a:rPr lang="en-US" baseline="0" dirty="0" smtClean="0"/>
              <a:t>We will look at several key strategic areas that we working on this year.</a:t>
            </a:r>
          </a:p>
          <a:p>
            <a:endParaRPr lang="en-US" baseline="0" dirty="0" smtClean="0"/>
          </a:p>
          <a:p>
            <a:r>
              <a:rPr lang="en-US" baseline="0" dirty="0" smtClean="0"/>
              <a:t>And finally we will discuss the process by which we are ensuring our College is at the forefront of public health education</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2</a:t>
            </a:fld>
            <a:endParaRPr lang="en-US"/>
          </a:p>
        </p:txBody>
      </p:sp>
    </p:spTree>
    <p:extLst>
      <p:ext uri="{BB962C8B-B14F-4D97-AF65-F5344CB8AC3E}">
        <p14:creationId xmlns:p14="http://schemas.microsoft.com/office/powerpoint/2010/main" val="2649653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our good work with community partners: </a:t>
            </a:r>
          </a:p>
          <a:p>
            <a:endParaRPr lang="en-US" dirty="0"/>
          </a:p>
          <a:p>
            <a:r>
              <a:rPr lang="en-US" dirty="0"/>
              <a:t>In collaboration with partners, the Florida Perinatal Quality Collaborative had some of its largest impact on improving health care quality over 18 months.  In 31 participating hospitals that account for more than half of Florida’s birth, the initiative improved health care practice for obstetrical hemorrhage by increasing maternal assessment of risk on admission from 14% to 79% of deliveries, and quantification of blood loss for vaginal deliveries from 4% at baseline to 62%.  </a:t>
            </a:r>
          </a:p>
          <a:p>
            <a:endParaRPr lang="en-US" dirty="0"/>
          </a:p>
          <a:p>
            <a:r>
              <a:rPr lang="en-US" dirty="0"/>
              <a:t>Coming Together to Advance Health Equity </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20</a:t>
            </a:fld>
            <a:endParaRPr lang="en-US"/>
          </a:p>
        </p:txBody>
      </p:sp>
    </p:spTree>
    <p:extLst>
      <p:ext uri="{BB962C8B-B14F-4D97-AF65-F5344CB8AC3E}">
        <p14:creationId xmlns:p14="http://schemas.microsoft.com/office/powerpoint/2010/main" val="4017605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21</a:t>
            </a:fld>
            <a:endParaRPr lang="en-US"/>
          </a:p>
        </p:txBody>
      </p:sp>
    </p:spTree>
    <p:extLst>
      <p:ext uri="{BB962C8B-B14F-4D97-AF65-F5344CB8AC3E}">
        <p14:creationId xmlns:p14="http://schemas.microsoft.com/office/powerpoint/2010/main" val="42058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Academic numbers</a:t>
            </a:r>
          </a:p>
          <a:p>
            <a:pPr lvl="1"/>
            <a:r>
              <a:rPr lang="en-US" dirty="0" err="1" smtClean="0"/>
              <a:t>DrPH</a:t>
            </a:r>
            <a:r>
              <a:rPr lang="en-US" dirty="0" smtClean="0"/>
              <a:t> – </a:t>
            </a:r>
          </a:p>
          <a:p>
            <a:pPr lvl="2"/>
            <a:r>
              <a:rPr lang="en-US" dirty="0" smtClean="0"/>
              <a:t>Fall 2014 cohort – 7</a:t>
            </a:r>
          </a:p>
          <a:p>
            <a:pPr lvl="2"/>
            <a:r>
              <a:rPr lang="en-US" dirty="0" smtClean="0"/>
              <a:t>Fall 2015 cohort – 19</a:t>
            </a:r>
          </a:p>
          <a:p>
            <a:pPr lvl="2"/>
            <a:r>
              <a:rPr lang="en-US" dirty="0" smtClean="0"/>
              <a:t>500% increase in applications for Fall 15</a:t>
            </a:r>
          </a:p>
          <a:p>
            <a:pPr lvl="1"/>
            <a:r>
              <a:rPr lang="en-US" dirty="0" smtClean="0"/>
              <a:t>PHP numbers</a:t>
            </a:r>
          </a:p>
          <a:p>
            <a:pPr lvl="2"/>
            <a:r>
              <a:rPr lang="en-US" dirty="0" smtClean="0"/>
              <a:t>Fall 2015 – 110 students</a:t>
            </a:r>
          </a:p>
          <a:p>
            <a:pPr lvl="2"/>
            <a:r>
              <a:rPr lang="en-US" dirty="0" smtClean="0"/>
              <a:t>2014-15 Graduates – 34</a:t>
            </a:r>
          </a:p>
          <a:p>
            <a:pPr lvl="1"/>
            <a:r>
              <a:rPr lang="en-US" dirty="0" smtClean="0"/>
              <a:t>Grad certificates</a:t>
            </a:r>
          </a:p>
          <a:p>
            <a:pPr lvl="2"/>
            <a:r>
              <a:rPr lang="en-US" dirty="0" smtClean="0"/>
              <a:t>2014-15 – 23</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22</a:t>
            </a:fld>
            <a:endParaRPr lang="en-US"/>
          </a:p>
        </p:txBody>
      </p:sp>
    </p:spTree>
    <p:extLst>
      <p:ext uri="{BB962C8B-B14F-4D97-AF65-F5344CB8AC3E}">
        <p14:creationId xmlns:p14="http://schemas.microsoft.com/office/powerpoint/2010/main" val="155122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23</a:t>
            </a:fld>
            <a:endParaRPr lang="en-US"/>
          </a:p>
        </p:txBody>
      </p:sp>
    </p:spTree>
    <p:extLst>
      <p:ext uri="{BB962C8B-B14F-4D97-AF65-F5344CB8AC3E}">
        <p14:creationId xmlns:p14="http://schemas.microsoft.com/office/powerpoint/2010/main" val="2193356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i="1" dirty="0" smtClean="0">
                <a:ea typeface="ＭＳ Ｐゴシック" charset="-128"/>
              </a:rPr>
              <a:t>Goal: The USF COPH will create an atmosphere that embraces diversity, fosters a sense of community &amp; collegiality, encourages life-long learning, and supports faculty and staff in their quest to fulfill their professional goals while contributing to the mission and overall success of the College</a:t>
            </a:r>
          </a:p>
          <a:p>
            <a:endParaRPr lang="en-US" dirty="0" smtClean="0"/>
          </a:p>
          <a:p>
            <a:r>
              <a:rPr lang="en-US" dirty="0" smtClean="0"/>
              <a:t>Our people is about the people that make this college the great place it is. Who we are, what we do to support and grow our people, and our efforts to support, grow and respect the diversity of our faculty, staff and students.</a:t>
            </a:r>
          </a:p>
          <a:p>
            <a:endParaRPr lang="en-US" dirty="0" smtClean="0"/>
          </a:p>
          <a:p>
            <a:r>
              <a:rPr lang="en-US" dirty="0" smtClean="0"/>
              <a:t>Our people has 4 objectives and 17 indicators. Over the last year we </a:t>
            </a:r>
          </a:p>
          <a:p>
            <a:endParaRPr lang="en-US" dirty="0" smtClean="0"/>
          </a:p>
          <a:p>
            <a:r>
              <a:rPr lang="en-US" dirty="0" smtClean="0"/>
              <a:t>7 met</a:t>
            </a:r>
          </a:p>
          <a:p>
            <a:r>
              <a:rPr lang="en-US" dirty="0" smtClean="0"/>
              <a:t>1 didn’t meet</a:t>
            </a:r>
          </a:p>
          <a:p>
            <a:r>
              <a:rPr lang="en-US" dirty="0" smtClean="0"/>
              <a:t>7 weren’t due to meet</a:t>
            </a:r>
          </a:p>
          <a:p>
            <a:r>
              <a:rPr lang="en-US" dirty="0" smtClean="0"/>
              <a:t>2 trending positively</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24</a:t>
            </a:fld>
            <a:endParaRPr lang="en-US"/>
          </a:p>
        </p:txBody>
      </p:sp>
    </p:spTree>
    <p:extLst>
      <p:ext uri="{BB962C8B-B14F-4D97-AF65-F5344CB8AC3E}">
        <p14:creationId xmlns:p14="http://schemas.microsoft.com/office/powerpoint/2010/main" val="1034978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Founded in July 1984, the college</a:t>
            </a:r>
            <a:r>
              <a:rPr lang="en-US" baseline="0" dirty="0" smtClean="0"/>
              <a:t> wrapped up a </a:t>
            </a:r>
            <a:r>
              <a:rPr lang="en-US" dirty="0" smtClean="0"/>
              <a:t>yearlong celebration of educating and training public health professionals in June of this</a:t>
            </a:r>
            <a:r>
              <a:rPr lang="en-US" baseline="0" dirty="0" smtClean="0"/>
              <a:t> year</a:t>
            </a:r>
            <a:r>
              <a:rPr lang="en-US" dirty="0" smtClean="0"/>
              <a:t>.  Some of the 30</a:t>
            </a:r>
            <a:r>
              <a:rPr lang="en-US" baseline="30000" dirty="0" smtClean="0"/>
              <a:t>th</a:t>
            </a:r>
            <a:r>
              <a:rPr lang="en-US" dirty="0" smtClean="0"/>
              <a:t> anniversary year highlights include:</a:t>
            </a:r>
          </a:p>
          <a:p>
            <a:pPr marL="174708" indent="-174708">
              <a:buFont typeface="Arial" panose="020B0604020202020204" pitchFamily="34" charset="0"/>
              <a:buChar char="•"/>
            </a:pPr>
            <a:r>
              <a:rPr lang="en-US" dirty="0" smtClean="0"/>
              <a:t>Regional events in Orlando, New Orleans, Chicago and Washington, D.C.</a:t>
            </a:r>
          </a:p>
          <a:p>
            <a:pPr marL="174708" indent="-174708">
              <a:buFont typeface="Arial" panose="020B0604020202020204" pitchFamily="34" charset="0"/>
              <a:buChar char="•"/>
            </a:pPr>
            <a:r>
              <a:rPr lang="en-US" dirty="0" smtClean="0"/>
              <a:t>In January,</a:t>
            </a:r>
            <a:r>
              <a:rPr lang="en-US" baseline="0" dirty="0" smtClean="0"/>
              <a:t> h</a:t>
            </a:r>
            <a:r>
              <a:rPr lang="en-US" dirty="0" smtClean="0"/>
              <a:t>osting an international</a:t>
            </a:r>
            <a:r>
              <a:rPr lang="en-US" baseline="0" dirty="0" smtClean="0"/>
              <a:t> panel with health leaders from Uganda, Ecuador, Malaysia and Panama</a:t>
            </a:r>
            <a:endParaRPr lang="en-US" dirty="0" smtClean="0"/>
          </a:p>
          <a:p>
            <a:pPr marL="174708" indent="-174708">
              <a:buFont typeface="Arial" panose="020B0604020202020204" pitchFamily="34" charset="0"/>
              <a:buChar char="•"/>
            </a:pPr>
            <a:r>
              <a:rPr lang="en-US" dirty="0" smtClean="0"/>
              <a:t>Community building activities like a tailgate and USF football game, fall networking social during homecoming, Super Bowl party and spring BBQ</a:t>
            </a:r>
          </a:p>
          <a:p>
            <a:pPr marL="174708" indent="-174708">
              <a:buFont typeface="Arial" panose="020B0604020202020204" pitchFamily="34" charset="0"/>
              <a:buChar char="•"/>
            </a:pPr>
            <a:r>
              <a:rPr lang="en-US" dirty="0" smtClean="0"/>
              <a:t>In February,</a:t>
            </a:r>
            <a:r>
              <a:rPr lang="en-US" baseline="0" dirty="0" smtClean="0"/>
              <a:t> p</a:t>
            </a:r>
            <a:r>
              <a:rPr lang="en-US" dirty="0" smtClean="0"/>
              <a:t>articipating in the </a:t>
            </a:r>
            <a:r>
              <a:rPr lang="en-US" dirty="0" err="1" smtClean="0"/>
              <a:t>Gasparilla</a:t>
            </a:r>
            <a:r>
              <a:rPr lang="en-US" dirty="0" smtClean="0"/>
              <a:t> Distance Classic with</a:t>
            </a:r>
            <a:r>
              <a:rPr lang="en-US" baseline="0" dirty="0" smtClean="0"/>
              <a:t> more than 50 public health Bulls on </a:t>
            </a:r>
            <a:r>
              <a:rPr lang="en-US" dirty="0" smtClean="0"/>
              <a:t>Team #</a:t>
            </a:r>
            <a:r>
              <a:rPr lang="en-US" dirty="0" err="1" smtClean="0"/>
              <a:t>USFCOPHRocks</a:t>
            </a:r>
            <a:endParaRPr lang="en-US" dirty="0" smtClean="0"/>
          </a:p>
          <a:p>
            <a:pPr marL="174708" indent="-174708">
              <a:buFont typeface="Arial" panose="020B0604020202020204" pitchFamily="34" charset="0"/>
              <a:buChar char="•"/>
            </a:pPr>
            <a:r>
              <a:rPr lang="en-US" dirty="0" smtClean="0"/>
              <a:t>Featuring</a:t>
            </a:r>
            <a:r>
              <a:rPr lang="en-US" baseline="0" dirty="0" smtClean="0"/>
              <a:t> at least three alumni in my monthly dean’s lecture series</a:t>
            </a:r>
          </a:p>
          <a:p>
            <a:pPr marL="174708" indent="-174708">
              <a:buFont typeface="Arial" panose="020B0604020202020204" pitchFamily="34" charset="0"/>
              <a:buChar char="•"/>
            </a:pPr>
            <a:r>
              <a:rPr lang="en-US" baseline="0" dirty="0" smtClean="0"/>
              <a:t>In March, celebrating more than 150 organizations who partner with us to improve the public’s health</a:t>
            </a:r>
          </a:p>
          <a:p>
            <a:pPr marL="174708" indent="-174708" defTabSz="931774">
              <a:buFont typeface="Arial" panose="020B0604020202020204" pitchFamily="34" charset="0"/>
              <a:buChar char="•"/>
              <a:defRPr/>
            </a:pPr>
            <a:r>
              <a:rPr lang="en-US" baseline="0" dirty="0" smtClean="0"/>
              <a:t>Over the course of 12 months, r</a:t>
            </a:r>
            <a:r>
              <a:rPr lang="en-US" dirty="0" smtClean="0"/>
              <a:t>aising almost $70,000 in new commitments to student </a:t>
            </a:r>
            <a:r>
              <a:rPr lang="en-US" dirty="0" smtClean="0">
                <a:hlinkClick r:id="rId3"/>
              </a:rPr>
              <a:t>scholarships</a:t>
            </a:r>
            <a:r>
              <a:rPr lang="en-US" dirty="0" smtClean="0"/>
              <a:t> in the college</a:t>
            </a:r>
          </a:p>
          <a:p>
            <a:pPr marL="174708" indent="-174708" defTabSz="931774">
              <a:buFont typeface="Arial" panose="020B0604020202020204" pitchFamily="34" charset="0"/>
              <a:buChar char="•"/>
              <a:defRPr/>
            </a:pPr>
            <a:r>
              <a:rPr lang="en-US" baseline="0" dirty="0" smtClean="0"/>
              <a:t>If you weren’t here or just want to catch up on the anniversary year, then visit the 30</a:t>
            </a:r>
            <a:r>
              <a:rPr lang="en-US" baseline="30000" dirty="0" smtClean="0"/>
              <a:t>th</a:t>
            </a:r>
            <a:r>
              <a:rPr lang="en-US" baseline="0" dirty="0" smtClean="0"/>
              <a:t> anniversary website. There you’ll find highlights from the year, as well as 12 in depth stories. Milestones like the ones depicted here that share the remarkable impact our college has had in our short 30 year history</a:t>
            </a:r>
          </a:p>
          <a:p>
            <a:pPr marL="174708" indent="-174708" defTabSz="931774">
              <a:buFont typeface="Arial" panose="020B0604020202020204" pitchFamily="34" charset="0"/>
              <a:buChar char="•"/>
              <a:defRPr/>
            </a:pPr>
            <a:r>
              <a:rPr lang="en-US" baseline="0" dirty="0" smtClean="0"/>
              <a:t>In a minute or less, you can see the anniversary year in review with this cool video HIT PLAY</a:t>
            </a:r>
          </a:p>
        </p:txBody>
      </p:sp>
      <p:sp>
        <p:nvSpPr>
          <p:cNvPr id="4" name="Slide Number Placeholder 3"/>
          <p:cNvSpPr>
            <a:spLocks noGrp="1"/>
          </p:cNvSpPr>
          <p:nvPr>
            <p:ph type="sldNum" sz="quarter" idx="10"/>
          </p:nvPr>
        </p:nvSpPr>
        <p:spPr/>
        <p:txBody>
          <a:bodyPr/>
          <a:lstStyle/>
          <a:p>
            <a:fld id="{35C228D0-E565-40F7-80A9-4425010D564C}" type="slidenum">
              <a:rPr lang="en-US" smtClean="0"/>
              <a:t>25</a:t>
            </a:fld>
            <a:endParaRPr lang="en-US"/>
          </a:p>
        </p:txBody>
      </p:sp>
    </p:spTree>
    <p:extLst>
      <p:ext uri="{BB962C8B-B14F-4D97-AF65-F5344CB8AC3E}">
        <p14:creationId xmlns:p14="http://schemas.microsoft.com/office/powerpoint/2010/main" val="4111429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baseline="0" dirty="0" smtClean="0"/>
              <a:t>As you just saw, the culminating event of the anniversary year was the college’s inaugural alumni award ceremony on May 2. More than 180 supporters of the college traveled from as far as Indonesia to honor 28 of our outstanding alumni. Special guests included former COPH deans Levin and Mahan, USF trustee Scott Hopes, and USFAA president Bill </a:t>
            </a:r>
            <a:r>
              <a:rPr lang="en-US" baseline="0" dirty="0" err="1" smtClean="0"/>
              <a:t>McCausland</a:t>
            </a:r>
            <a:endParaRPr lang="en-US" baseline="0" dirty="0" smtClean="0"/>
          </a:p>
          <a:p>
            <a:pPr marL="174708" indent="-174708" defTabSz="931774">
              <a:buFont typeface="Arial" panose="020B0604020202020204" pitchFamily="34" charset="0"/>
              <a:buChar char="•"/>
              <a:defRPr/>
            </a:pPr>
            <a:r>
              <a:rPr lang="en-US" baseline="0" dirty="0" smtClean="0"/>
              <a:t>The call for nominations for the 2016 alumni awards will go out later this month with a December 15</a:t>
            </a:r>
            <a:r>
              <a:rPr lang="en-US" baseline="30000" dirty="0" smtClean="0"/>
              <a:t>th</a:t>
            </a:r>
            <a:r>
              <a:rPr lang="en-US" baseline="0" dirty="0" smtClean="0"/>
              <a:t> deadline for nominations</a:t>
            </a:r>
          </a:p>
        </p:txBody>
      </p:sp>
      <p:sp>
        <p:nvSpPr>
          <p:cNvPr id="4" name="Slide Number Placeholder 3"/>
          <p:cNvSpPr>
            <a:spLocks noGrp="1"/>
          </p:cNvSpPr>
          <p:nvPr>
            <p:ph type="sldNum" sz="quarter" idx="10"/>
          </p:nvPr>
        </p:nvSpPr>
        <p:spPr/>
        <p:txBody>
          <a:bodyPr/>
          <a:lstStyle/>
          <a:p>
            <a:fld id="{35C228D0-E565-40F7-80A9-4425010D564C}" type="slidenum">
              <a:rPr lang="en-US" smtClean="0"/>
              <a:t>26</a:t>
            </a:fld>
            <a:endParaRPr lang="en-US"/>
          </a:p>
        </p:txBody>
      </p:sp>
    </p:spTree>
    <p:extLst>
      <p:ext uri="{BB962C8B-B14F-4D97-AF65-F5344CB8AC3E}">
        <p14:creationId xmlns:p14="http://schemas.microsoft.com/office/powerpoint/2010/main" val="299023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anniversary</a:t>
            </a:r>
            <a:r>
              <a:rPr lang="en-US" baseline="0" dirty="0" smtClean="0"/>
              <a:t> year we introduced a new hashtag #</a:t>
            </a:r>
            <a:r>
              <a:rPr lang="en-US" baseline="0" dirty="0" err="1" smtClean="0"/>
              <a:t>USFCOPHRocks</a:t>
            </a:r>
            <a:r>
              <a:rPr lang="en-US" baseline="0" dirty="0" smtClean="0"/>
              <a:t>! It sums up who we are as a college—we’re young, vibrant and pretty darn awesome! </a:t>
            </a:r>
          </a:p>
          <a:p>
            <a:endParaRPr lang="en-US" baseline="0" dirty="0" smtClean="0"/>
          </a:p>
          <a:p>
            <a:r>
              <a:rPr lang="en-US" baseline="0" dirty="0" smtClean="0"/>
              <a:t>Because each of you are an integral part of who we are, we invite you to connect with us on social media and embrace the #</a:t>
            </a:r>
            <a:r>
              <a:rPr lang="en-US" baseline="0" dirty="0" err="1" smtClean="0"/>
              <a:t>USFCOPHRocks</a:t>
            </a:r>
            <a:r>
              <a:rPr lang="en-US" baseline="0" dirty="0" smtClean="0"/>
              <a:t>. We are more than 2,500 strong on LinkedIn and are just shy of 2,000 likes on Facebook. Thanks to our amazing videographer Zack Murray we’ve produced more than nine new videos since February. One video touting how we save lives through injury prevention was accepted for next month’s ASPH Global Public Health Film Festival in Chicago. </a:t>
            </a:r>
          </a:p>
          <a:p>
            <a:endParaRPr lang="en-US" baseline="0" dirty="0" smtClean="0"/>
          </a:p>
          <a:p>
            <a:r>
              <a:rPr lang="en-US" baseline="0" dirty="0" smtClean="0"/>
              <a:t>To connect with us on social media, simply visit the college’s home page and scroll to the footer.</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27</a:t>
            </a:fld>
            <a:endParaRPr lang="en-US"/>
          </a:p>
        </p:txBody>
      </p:sp>
    </p:spTree>
    <p:extLst>
      <p:ext uri="{BB962C8B-B14F-4D97-AF65-F5344CB8AC3E}">
        <p14:creationId xmlns:p14="http://schemas.microsoft.com/office/powerpoint/2010/main" val="1244476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introducing the newest staff to join team #</a:t>
            </a:r>
            <a:r>
              <a:rPr lang="en-US" baseline="0" dirty="0" err="1" smtClean="0"/>
              <a:t>USFCOPHRocks</a:t>
            </a:r>
            <a:r>
              <a:rPr lang="en-US" baseline="0" dirty="0" smtClean="0"/>
              <a:t> …</a:t>
            </a:r>
          </a:p>
          <a:p>
            <a:endParaRPr lang="en-US" baseline="0" dirty="0" smtClean="0"/>
          </a:p>
          <a:p>
            <a:r>
              <a:rPr lang="en-US" baseline="0" dirty="0" smtClean="0"/>
              <a:t>TOP LEFT (FCKF)</a:t>
            </a:r>
          </a:p>
          <a:p>
            <a:pPr lvl="0"/>
            <a:r>
              <a:rPr lang="en-US" dirty="0"/>
              <a:t>Catherine </a:t>
            </a:r>
            <a:r>
              <a:rPr lang="en-US" dirty="0" err="1"/>
              <a:t>Roders</a:t>
            </a:r>
            <a:r>
              <a:rPr lang="en-US" dirty="0"/>
              <a:t>, LRCC - Program Planner Analyst</a:t>
            </a:r>
          </a:p>
          <a:p>
            <a:pPr defTabSz="931774">
              <a:defRPr/>
            </a:pPr>
            <a:r>
              <a:rPr lang="en-US" dirty="0"/>
              <a:t>Manuel Mayor, Program Planner Analyst </a:t>
            </a:r>
          </a:p>
          <a:p>
            <a:pPr defTabSz="931774">
              <a:defRPr/>
            </a:pPr>
            <a:r>
              <a:rPr lang="en-US" dirty="0"/>
              <a:t>Ashley Richards, LRCC - Program Planner Analyst</a:t>
            </a:r>
          </a:p>
          <a:p>
            <a:pPr defTabSz="931774">
              <a:defRPr/>
            </a:pPr>
            <a:r>
              <a:rPr lang="en-US" dirty="0"/>
              <a:t>Not pictured—Ashley Brunson, LRCC - Program Planner Analyst</a:t>
            </a:r>
          </a:p>
          <a:p>
            <a:pPr defTabSz="931774">
              <a:defRPr/>
            </a:pPr>
            <a:endParaRPr lang="en-US" dirty="0"/>
          </a:p>
          <a:p>
            <a:pPr defTabSz="931774">
              <a:defRPr/>
            </a:pPr>
            <a:r>
              <a:rPr lang="en-US" dirty="0"/>
              <a:t>(Dean’s office)</a:t>
            </a:r>
          </a:p>
          <a:p>
            <a:pPr defTabSz="931774">
              <a:defRPr/>
            </a:pPr>
            <a:r>
              <a:rPr lang="en-US" dirty="0"/>
              <a:t>Carlos Montoya, ETA – Instructional/Multimedia Developer</a:t>
            </a:r>
          </a:p>
          <a:p>
            <a:pPr defTabSz="931774">
              <a:defRPr/>
            </a:pPr>
            <a:r>
              <a:rPr lang="en-US" dirty="0"/>
              <a:t>Anna Mayor, Communication &amp; Marketing Officer</a:t>
            </a:r>
          </a:p>
          <a:p>
            <a:pPr lvl="0"/>
            <a:r>
              <a:rPr lang="en-US" dirty="0"/>
              <a:t>Lisa Zickefoose, COPH Research - </a:t>
            </a:r>
            <a:r>
              <a:rPr lang="en-US" dirty="0" err="1"/>
              <a:t>Mgr</a:t>
            </a:r>
            <a:r>
              <a:rPr lang="en-US" dirty="0"/>
              <a:t>, Fiscal &amp; Bus </a:t>
            </a:r>
            <a:r>
              <a:rPr lang="en-US" dirty="0" err="1"/>
              <a:t>Adm</a:t>
            </a:r>
            <a:endParaRPr lang="en-US" dirty="0"/>
          </a:p>
          <a:p>
            <a:pPr lvl="0"/>
            <a:r>
              <a:rPr lang="en-US" dirty="0"/>
              <a:t>Pamela McLean, Office of Disparity &amp; Com Engagement</a:t>
            </a:r>
          </a:p>
          <a:p>
            <a:pPr lvl="0"/>
            <a:endParaRPr lang="en-US" dirty="0"/>
          </a:p>
          <a:p>
            <a:pPr lvl="0"/>
            <a:r>
              <a:rPr lang="en-US" dirty="0"/>
              <a:t>(CFH)</a:t>
            </a:r>
          </a:p>
          <a:p>
            <a:pPr lvl="0"/>
            <a:r>
              <a:rPr lang="en-US" dirty="0"/>
              <a:t>Pamela </a:t>
            </a:r>
            <a:r>
              <a:rPr lang="en-US" dirty="0" err="1"/>
              <a:t>Hachey</a:t>
            </a:r>
            <a:r>
              <a:rPr lang="en-US" dirty="0"/>
              <a:t>, CFH – Academic </a:t>
            </a:r>
            <a:r>
              <a:rPr lang="en-US" dirty="0" err="1"/>
              <a:t>Svcs</a:t>
            </a:r>
            <a:r>
              <a:rPr lang="en-US" dirty="0"/>
              <a:t> </a:t>
            </a:r>
            <a:r>
              <a:rPr lang="en-US" dirty="0" err="1"/>
              <a:t>Adm</a:t>
            </a:r>
            <a:r>
              <a:rPr lang="en-US" dirty="0"/>
              <a:t> </a:t>
            </a:r>
          </a:p>
          <a:p>
            <a:pPr lvl="0"/>
            <a:r>
              <a:rPr lang="en-US" dirty="0"/>
              <a:t>Saba Rahman, CFH – TOPS Project - Program Planner Analyst</a:t>
            </a:r>
          </a:p>
          <a:p>
            <a:pPr defTabSz="931774">
              <a:defRPr/>
            </a:pPr>
            <a:r>
              <a:rPr lang="en-US" dirty="0" err="1"/>
              <a:t>Tali</a:t>
            </a:r>
            <a:r>
              <a:rPr lang="en-US" dirty="0"/>
              <a:t> Schneider, CFH-PRC – Program Planner Analyst</a:t>
            </a:r>
          </a:p>
          <a:p>
            <a:pPr lvl="0"/>
            <a:endParaRPr lang="en-US" dirty="0"/>
          </a:p>
          <a:p>
            <a:pPr lvl="0"/>
            <a:r>
              <a:rPr lang="en-US" dirty="0"/>
              <a:t>(Office of Graduate Studies)</a:t>
            </a:r>
          </a:p>
          <a:p>
            <a:pPr defTabSz="931774">
              <a:defRPr/>
            </a:pPr>
            <a:r>
              <a:rPr lang="en-US" dirty="0"/>
              <a:t>Danielle </a:t>
            </a:r>
            <a:r>
              <a:rPr lang="en-US" dirty="0" err="1"/>
              <a:t>Reidel</a:t>
            </a:r>
            <a:r>
              <a:rPr lang="en-US" dirty="0"/>
              <a:t>, COPH OGS – Academic Program Specialist</a:t>
            </a:r>
          </a:p>
          <a:p>
            <a:pPr lvl="0"/>
            <a:r>
              <a:rPr lang="en-US" dirty="0" err="1"/>
              <a:t>Carletta</a:t>
            </a:r>
            <a:r>
              <a:rPr lang="en-US" dirty="0"/>
              <a:t> </a:t>
            </a:r>
            <a:r>
              <a:rPr lang="en-US" dirty="0" err="1"/>
              <a:t>Hagin</a:t>
            </a:r>
            <a:r>
              <a:rPr lang="en-US" dirty="0"/>
              <a:t> Hughes, COPH OGS – Academic Program Specialist</a:t>
            </a:r>
          </a:p>
          <a:p>
            <a:pPr defTabSz="931774">
              <a:defRPr/>
            </a:pPr>
            <a:r>
              <a:rPr lang="en-US" dirty="0"/>
              <a:t>LaTonya Davis, COPH OGS – Academic Program Specialist</a:t>
            </a:r>
          </a:p>
          <a:p>
            <a:pPr lvl="0"/>
            <a:r>
              <a:rPr lang="en-US" dirty="0"/>
              <a:t>Kristin </a:t>
            </a:r>
            <a:r>
              <a:rPr lang="en-US" dirty="0" err="1"/>
              <a:t>Moretto</a:t>
            </a:r>
            <a:r>
              <a:rPr lang="en-US" dirty="0"/>
              <a:t>, COPH OGS – Instructor/Director</a:t>
            </a:r>
          </a:p>
          <a:p>
            <a:pPr defTabSz="931774">
              <a:defRPr/>
            </a:pPr>
            <a:r>
              <a:rPr lang="en-US" dirty="0"/>
              <a:t>Kamala </a:t>
            </a:r>
            <a:r>
              <a:rPr lang="en-US" dirty="0" err="1"/>
              <a:t>Dontamsetti</a:t>
            </a:r>
            <a:r>
              <a:rPr lang="en-US" dirty="0"/>
              <a:t>, COPH OGS – Assistant Director</a:t>
            </a:r>
          </a:p>
          <a:p>
            <a:pPr lvl="0"/>
            <a:endParaRPr lang="en-US" dirty="0"/>
          </a:p>
          <a:p>
            <a:pPr lvl="0"/>
            <a:r>
              <a:rPr lang="en-US" dirty="0"/>
              <a:t>Other new team members not pictured:</a:t>
            </a:r>
          </a:p>
          <a:p>
            <a:pPr lvl="0"/>
            <a:r>
              <a:rPr lang="en-US" dirty="0"/>
              <a:t>Luis Silva, EOH-OSHA - Program Planner Analyst</a:t>
            </a:r>
          </a:p>
          <a:p>
            <a:pPr lvl="0"/>
            <a:r>
              <a:rPr lang="en-US" dirty="0"/>
              <a:t>Deborah Rose, GH IDRB Labs – Sr. Biological Scientist</a:t>
            </a:r>
          </a:p>
          <a:p>
            <a:pPr lvl="0"/>
            <a:r>
              <a:rPr lang="en-US" dirty="0"/>
              <a:t>Walter </a:t>
            </a:r>
            <a:r>
              <a:rPr lang="en-US" dirty="0" err="1"/>
              <a:t>Albeldano</a:t>
            </a:r>
            <a:r>
              <a:rPr lang="en-US" dirty="0"/>
              <a:t>, GH IDRB Labs – Sr. Biological Scientist</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28</a:t>
            </a:fld>
            <a:endParaRPr lang="en-US"/>
          </a:p>
        </p:txBody>
      </p:sp>
    </p:spTree>
    <p:extLst>
      <p:ext uri="{BB962C8B-B14F-4D97-AF65-F5344CB8AC3E}">
        <p14:creationId xmlns:p14="http://schemas.microsoft.com/office/powerpoint/2010/main" val="3994547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be outdone,</a:t>
            </a:r>
            <a:r>
              <a:rPr lang="en-US" baseline="0" dirty="0" smtClean="0"/>
              <a:t> our newest faculty on team #</a:t>
            </a:r>
            <a:r>
              <a:rPr lang="en-US" baseline="0" dirty="0" err="1" smtClean="0"/>
              <a:t>USFCOPHRocks</a:t>
            </a:r>
            <a:r>
              <a:rPr lang="en-US" baseline="0" dirty="0" smtClean="0"/>
              <a:t> will introduce themselves …</a:t>
            </a:r>
          </a:p>
          <a:p>
            <a:endParaRPr lang="en-US" baseline="0" dirty="0" smtClean="0"/>
          </a:p>
          <a:p>
            <a:r>
              <a:rPr lang="en-US" baseline="0" dirty="0" smtClean="0"/>
              <a:t>We also welcome two new post-docs to the team …</a:t>
            </a:r>
          </a:p>
          <a:p>
            <a:pPr lvl="0"/>
            <a:endParaRPr lang="en-US" dirty="0"/>
          </a:p>
          <a:p>
            <a:pPr lvl="0"/>
            <a:r>
              <a:rPr lang="en-US" dirty="0"/>
              <a:t>Laura Mayhew Purcell – BSH (Nicole Johnson) </a:t>
            </a:r>
          </a:p>
          <a:p>
            <a:pPr lvl="0"/>
            <a:r>
              <a:rPr lang="en-US" dirty="0"/>
              <a:t>Jennifer Armistead – GH IDRB Labs (Adams)</a:t>
            </a:r>
          </a:p>
        </p:txBody>
      </p:sp>
      <p:sp>
        <p:nvSpPr>
          <p:cNvPr id="4" name="Slide Number Placeholder 3"/>
          <p:cNvSpPr>
            <a:spLocks noGrp="1"/>
          </p:cNvSpPr>
          <p:nvPr>
            <p:ph type="sldNum" sz="quarter" idx="10"/>
          </p:nvPr>
        </p:nvSpPr>
        <p:spPr/>
        <p:txBody>
          <a:bodyPr/>
          <a:lstStyle/>
          <a:p>
            <a:fld id="{35C228D0-E565-40F7-80A9-4425010D564C}" type="slidenum">
              <a:rPr lang="en-US" smtClean="0"/>
              <a:t>29</a:t>
            </a:fld>
            <a:endParaRPr lang="en-US"/>
          </a:p>
        </p:txBody>
      </p:sp>
    </p:spTree>
    <p:extLst>
      <p:ext uri="{BB962C8B-B14F-4D97-AF65-F5344CB8AC3E}">
        <p14:creationId xmlns:p14="http://schemas.microsoft.com/office/powerpoint/2010/main" val="2492685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3</a:t>
            </a:fld>
            <a:endParaRPr lang="en-US"/>
          </a:p>
        </p:txBody>
      </p:sp>
    </p:spTree>
    <p:extLst>
      <p:ext uri="{BB962C8B-B14F-4D97-AF65-F5344CB8AC3E}">
        <p14:creationId xmlns:p14="http://schemas.microsoft.com/office/powerpoint/2010/main" val="4017986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30</a:t>
            </a:fld>
            <a:endParaRPr lang="en-US"/>
          </a:p>
        </p:txBody>
      </p:sp>
    </p:spTree>
    <p:extLst>
      <p:ext uri="{BB962C8B-B14F-4D97-AF65-F5344CB8AC3E}">
        <p14:creationId xmlns:p14="http://schemas.microsoft.com/office/powerpoint/2010/main" val="470993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31</a:t>
            </a:fld>
            <a:endParaRPr lang="en-US"/>
          </a:p>
        </p:txBody>
      </p:sp>
    </p:spTree>
    <p:extLst>
      <p:ext uri="{BB962C8B-B14F-4D97-AF65-F5344CB8AC3E}">
        <p14:creationId xmlns:p14="http://schemas.microsoft.com/office/powerpoint/2010/main" val="3324685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32</a:t>
            </a:fld>
            <a:endParaRPr lang="en-US"/>
          </a:p>
        </p:txBody>
      </p:sp>
    </p:spTree>
    <p:extLst>
      <p:ext uri="{BB962C8B-B14F-4D97-AF65-F5344CB8AC3E}">
        <p14:creationId xmlns:p14="http://schemas.microsoft.com/office/powerpoint/2010/main" val="123935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ea typeface="ＭＳ Ｐゴシック" charset="-128"/>
              </a:rPr>
              <a:t>Goal: The USF COPH will develop and maintain academic and financial practices and a physical environment that will ensure the sustainability of the College through 2022 and beyond</a:t>
            </a:r>
          </a:p>
          <a:p>
            <a:endParaRPr lang="en-US" i="1" dirty="0" smtClean="0">
              <a:ea typeface="ＭＳ Ｐゴシック" charset="-128"/>
            </a:endParaRPr>
          </a:p>
          <a:p>
            <a:r>
              <a:rPr lang="en-US" i="1" dirty="0" smtClean="0">
                <a:ea typeface="ＭＳ Ｐゴシック" charset="-128"/>
              </a:rPr>
              <a:t>Sustainability is about those things that help us tracking our progress against BOG, USF and our own goals. It refers to our resources, financial as well as our physical environment. </a:t>
            </a:r>
          </a:p>
          <a:p>
            <a:endParaRPr lang="en-US" i="1" dirty="0" smtClean="0">
              <a:ea typeface="ＭＳ Ｐゴシック" charset="-128"/>
            </a:endParaRPr>
          </a:p>
          <a:p>
            <a:endParaRPr lang="en-US" i="1" dirty="0" smtClean="0">
              <a:ea typeface="ＭＳ Ｐゴシック" charset="-128"/>
            </a:endParaRPr>
          </a:p>
          <a:p>
            <a:r>
              <a:rPr lang="en-US" dirty="0" smtClean="0"/>
              <a:t>Sustainability has 3 objectives and 18 indicators. Over the last year we </a:t>
            </a:r>
          </a:p>
          <a:p>
            <a:endParaRPr lang="en-US" dirty="0" smtClean="0"/>
          </a:p>
          <a:p>
            <a:r>
              <a:rPr lang="en-US" dirty="0" smtClean="0"/>
              <a:t>1 didn’t meet</a:t>
            </a:r>
          </a:p>
          <a:p>
            <a:r>
              <a:rPr lang="en-US" dirty="0" smtClean="0"/>
              <a:t>9 trending positively</a:t>
            </a:r>
          </a:p>
          <a:p>
            <a:pPr defTabSz="931774">
              <a:defRPr/>
            </a:pPr>
            <a:r>
              <a:rPr lang="en-US" dirty="0" smtClean="0"/>
              <a:t>8 trending negatively</a:t>
            </a:r>
          </a:p>
          <a:p>
            <a:pPr defTabSz="931774">
              <a:defRPr/>
            </a:pPr>
            <a:r>
              <a:rPr lang="en-US" dirty="0" smtClean="0"/>
              <a:t>1 not due/in progress</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33</a:t>
            </a:fld>
            <a:endParaRPr lang="en-US"/>
          </a:p>
        </p:txBody>
      </p:sp>
    </p:spTree>
    <p:extLst>
      <p:ext uri="{BB962C8B-B14F-4D97-AF65-F5344CB8AC3E}">
        <p14:creationId xmlns:p14="http://schemas.microsoft.com/office/powerpoint/2010/main" val="3409475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FY 15 COPH researchers generated over $25M in external funding from 101 proposals</a:t>
            </a:r>
          </a:p>
          <a:p>
            <a:pPr lvl="1"/>
            <a:r>
              <a:rPr lang="en-US" dirty="0" smtClean="0"/>
              <a:t>In the 1</a:t>
            </a:r>
            <a:r>
              <a:rPr lang="en-US" baseline="30000" dirty="0" smtClean="0"/>
              <a:t>st</a:t>
            </a:r>
            <a:r>
              <a:rPr lang="en-US" dirty="0" smtClean="0"/>
              <a:t> QTR of FY16 we have received 34 proposal totaling over $13M </a:t>
            </a:r>
          </a:p>
          <a:p>
            <a:endParaRPr lang="en-US" dirty="0" smtClean="0"/>
          </a:p>
          <a:p>
            <a:r>
              <a:rPr lang="en-US" dirty="0" smtClean="0"/>
              <a:t>In FY15 COPH faculty submitted over $68M in proposals </a:t>
            </a:r>
          </a:p>
          <a:p>
            <a:pPr lvl="1"/>
            <a:r>
              <a:rPr lang="en-US" dirty="0" smtClean="0"/>
              <a:t>In the 1</a:t>
            </a:r>
            <a:r>
              <a:rPr lang="en-US" baseline="30000" dirty="0" smtClean="0"/>
              <a:t>st</a:t>
            </a:r>
            <a:r>
              <a:rPr lang="en-US" dirty="0" smtClean="0"/>
              <a:t> QTR of FY16 to date we have submitted 30 proposals requesting $14M</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34</a:t>
            </a:fld>
            <a:endParaRPr lang="en-US"/>
          </a:p>
        </p:txBody>
      </p:sp>
    </p:spTree>
    <p:extLst>
      <p:ext uri="{BB962C8B-B14F-4D97-AF65-F5344CB8AC3E}">
        <p14:creationId xmlns:p14="http://schemas.microsoft.com/office/powerpoint/2010/main" val="805549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COPH faculty submitted 101 proposals for extramural funding during FY 15.</a:t>
            </a:r>
          </a:p>
          <a:p>
            <a:endParaRPr lang="en-US" dirty="0" smtClean="0"/>
          </a:p>
          <a:p>
            <a:r>
              <a:rPr lang="en-US" dirty="0" smtClean="0"/>
              <a:t>Slightly down in number, but increased in the total amount requested from FY 14.</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35</a:t>
            </a:fld>
            <a:endParaRPr lang="en-US"/>
          </a:p>
        </p:txBody>
      </p:sp>
    </p:spTree>
    <p:extLst>
      <p:ext uri="{BB962C8B-B14F-4D97-AF65-F5344CB8AC3E}">
        <p14:creationId xmlns:p14="http://schemas.microsoft.com/office/powerpoint/2010/main" val="3751540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r>
              <a:rPr lang="en-US" baseline="0" dirty="0" smtClean="0"/>
              <a:t>  </a:t>
            </a:r>
            <a:r>
              <a:rPr lang="en-US" dirty="0" smtClean="0"/>
              <a:t>Jodi</a:t>
            </a:r>
            <a:r>
              <a:rPr lang="en-US" baseline="0" dirty="0" smtClean="0"/>
              <a:t> Ray</a:t>
            </a:r>
          </a:p>
          <a:p>
            <a:endParaRPr lang="en-US" baseline="0" dirty="0" smtClean="0"/>
          </a:p>
          <a:p>
            <a:r>
              <a:rPr lang="en-US" baseline="0" dirty="0" smtClean="0"/>
              <a:t>#7 John Adams</a:t>
            </a:r>
          </a:p>
          <a:p>
            <a:endParaRPr lang="en-US" baseline="0" dirty="0" smtClean="0"/>
          </a:p>
          <a:p>
            <a:r>
              <a:rPr lang="en-US" baseline="0" dirty="0" smtClean="0"/>
              <a:t>#12 </a:t>
            </a:r>
            <a:r>
              <a:rPr lang="en-US" baseline="0" dirty="0" err="1" smtClean="0"/>
              <a:t>Yehia</a:t>
            </a:r>
            <a:r>
              <a:rPr lang="en-US" baseline="0" dirty="0" smtClean="0"/>
              <a:t> </a:t>
            </a:r>
            <a:r>
              <a:rPr lang="en-US" baseline="0" dirty="0" err="1" smtClean="0"/>
              <a:t>Hammad</a:t>
            </a:r>
            <a:endParaRPr lang="en-US" baseline="0" dirty="0" smtClean="0"/>
          </a:p>
          <a:p>
            <a:endParaRPr lang="en-US" baseline="0" dirty="0" smtClean="0"/>
          </a:p>
          <a:p>
            <a:r>
              <a:rPr lang="en-US" baseline="0" dirty="0" smtClean="0"/>
              <a:t>#20 Dennis Kyle</a:t>
            </a:r>
          </a:p>
          <a:p>
            <a:endParaRPr lang="en-US" baseline="0" dirty="0" smtClean="0"/>
          </a:p>
          <a:p>
            <a:r>
              <a:rPr lang="en-US" baseline="0" dirty="0" smtClean="0"/>
              <a:t>#21 Tom Bernard</a:t>
            </a:r>
          </a:p>
          <a:p>
            <a:endParaRPr lang="en-US" baseline="0" dirty="0" smtClean="0"/>
          </a:p>
          <a:p>
            <a:r>
              <a:rPr lang="en-US" baseline="0" dirty="0" smtClean="0"/>
              <a:t>#25 Jay </a:t>
            </a:r>
            <a:r>
              <a:rPr lang="en-US" baseline="0" dirty="0" err="1" smtClean="0"/>
              <a:t>Wolfson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36</a:t>
            </a:fld>
            <a:endParaRPr lang="en-US"/>
          </a:p>
        </p:txBody>
      </p:sp>
    </p:spTree>
    <p:extLst>
      <p:ext uri="{BB962C8B-B14F-4D97-AF65-F5344CB8AC3E}">
        <p14:creationId xmlns:p14="http://schemas.microsoft.com/office/powerpoint/2010/main" val="893131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These expenditures include 20 active NIH awards, including 7 RO1 and 5 R21 awards.</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37</a:t>
            </a:fld>
            <a:endParaRPr lang="en-US"/>
          </a:p>
        </p:txBody>
      </p:sp>
    </p:spTree>
    <p:extLst>
      <p:ext uri="{BB962C8B-B14F-4D97-AF65-F5344CB8AC3E}">
        <p14:creationId xmlns:p14="http://schemas.microsoft.com/office/powerpoint/2010/main" val="628430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by the numbers </a:t>
            </a:r>
          </a:p>
          <a:p>
            <a:r>
              <a:rPr lang="en-US" dirty="0" smtClean="0"/>
              <a:t>Total active students, fall 2015 (or compared to last three years)</a:t>
            </a:r>
          </a:p>
          <a:p>
            <a:pPr lvl="1"/>
            <a:r>
              <a:rPr lang="en-US" baseline="0" dirty="0" smtClean="0"/>
              <a:t>2012-13; 751 UG; 868 Grad</a:t>
            </a:r>
          </a:p>
          <a:p>
            <a:pPr lvl="1"/>
            <a:r>
              <a:rPr lang="en-US" baseline="0" dirty="0" smtClean="0"/>
              <a:t>2013-14;  842 UG; 914 Grad</a:t>
            </a:r>
          </a:p>
          <a:p>
            <a:pPr lvl="1"/>
            <a:r>
              <a:rPr lang="en-US" baseline="0" dirty="0" smtClean="0"/>
              <a:t>2014-15; 876 UG;  875 Grad</a:t>
            </a:r>
          </a:p>
          <a:p>
            <a:pPr lvl="1"/>
            <a:r>
              <a:rPr lang="en-US" baseline="0" dirty="0" smtClean="0"/>
              <a:t>2015-16; 801 UG; 845 Grad</a:t>
            </a:r>
          </a:p>
          <a:p>
            <a:pPr lvl="1"/>
            <a:r>
              <a:rPr lang="en-US" baseline="0" dirty="0" smtClean="0"/>
              <a:t> </a:t>
            </a:r>
            <a:endParaRPr lang="en-US" dirty="0" smtClean="0"/>
          </a:p>
          <a:p>
            <a:r>
              <a:rPr lang="en-US" dirty="0" smtClean="0"/>
              <a:t>As you can,</a:t>
            </a:r>
            <a:r>
              <a:rPr lang="en-US" baseline="0" dirty="0" smtClean="0"/>
              <a:t> graduate student headcount has declined for 3 consecutive years. BSPH students had a 8% decline this year.</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38</a:t>
            </a:fld>
            <a:endParaRPr lang="en-US"/>
          </a:p>
        </p:txBody>
      </p:sp>
    </p:spTree>
    <p:extLst>
      <p:ext uri="{BB962C8B-B14F-4D97-AF65-F5344CB8AC3E}">
        <p14:creationId xmlns:p14="http://schemas.microsoft.com/office/powerpoint/2010/main" val="4153858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Graduates over the past year </a:t>
            </a:r>
          </a:p>
          <a:p>
            <a:pPr lvl="1"/>
            <a:r>
              <a:rPr lang="en-US" dirty="0" smtClean="0"/>
              <a:t>BSPH = 2012-13, 230; 2013-14, 351; 2014-15, 353</a:t>
            </a:r>
          </a:p>
          <a:p>
            <a:pPr lvl="1"/>
            <a:r>
              <a:rPr lang="en-US" dirty="0" smtClean="0"/>
              <a:t>Masters= 2012-13, 218; 2013-14, 227; 2014-15, 247</a:t>
            </a:r>
          </a:p>
          <a:p>
            <a:pPr lvl="1"/>
            <a:r>
              <a:rPr lang="en-US" dirty="0" smtClean="0"/>
              <a:t>Doctoral = 2012-13, 15; 2013-14, 26; 2014-15, 14</a:t>
            </a:r>
          </a:p>
          <a:p>
            <a:endParaRPr lang="en-US" dirty="0" smtClean="0"/>
          </a:p>
          <a:p>
            <a:r>
              <a:rPr lang="en-US" dirty="0" smtClean="0"/>
              <a:t>You can see that UG</a:t>
            </a:r>
            <a:r>
              <a:rPr lang="en-US" baseline="0" dirty="0" smtClean="0"/>
              <a:t> students graduations have increased over the last 3 years, as have graduations at the graduate level.</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39</a:t>
            </a:fld>
            <a:endParaRPr lang="en-US"/>
          </a:p>
        </p:txBody>
      </p:sp>
    </p:spTree>
    <p:extLst>
      <p:ext uri="{BB962C8B-B14F-4D97-AF65-F5344CB8AC3E}">
        <p14:creationId xmlns:p14="http://schemas.microsoft.com/office/powerpoint/2010/main" val="4212164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5 goals</a:t>
            </a:r>
          </a:p>
          <a:p>
            <a:endParaRPr lang="en-US" dirty="0" smtClean="0"/>
          </a:p>
          <a:p>
            <a:r>
              <a:rPr lang="en-US" dirty="0" smtClean="0"/>
              <a:t>Total of 16 objectives and 59 indicators</a:t>
            </a:r>
            <a:r>
              <a:rPr lang="en-US" baseline="0" dirty="0" smtClean="0"/>
              <a:t> today. This is a living plan, and with our strategic plan oversight committee, we will continue to review our plan and update it to ensure it reflects who we want to be.</a:t>
            </a:r>
            <a:endParaRPr lang="en-US" dirty="0" smtClean="0"/>
          </a:p>
          <a:p>
            <a:endParaRPr lang="en-US" dirty="0" smtClean="0"/>
          </a:p>
          <a:p>
            <a:r>
              <a:rPr lang="en-US" dirty="0" smtClean="0"/>
              <a:t>Of the 59 indicators, to date:</a:t>
            </a:r>
          </a:p>
          <a:p>
            <a:endParaRPr lang="en-US" dirty="0" smtClean="0"/>
          </a:p>
          <a:p>
            <a:r>
              <a:rPr lang="en-US" baseline="0" dirty="0" smtClean="0"/>
              <a:t>12 </a:t>
            </a:r>
            <a:r>
              <a:rPr lang="en-US" dirty="0" smtClean="0"/>
              <a:t>have been met</a:t>
            </a:r>
          </a:p>
          <a:p>
            <a:endParaRPr lang="en-US" dirty="0" smtClean="0"/>
          </a:p>
          <a:p>
            <a:r>
              <a:rPr lang="en-US" dirty="0" smtClean="0"/>
              <a:t>2 have not been met</a:t>
            </a:r>
          </a:p>
          <a:p>
            <a:endParaRPr lang="en-US" dirty="0" smtClean="0"/>
          </a:p>
          <a:p>
            <a:r>
              <a:rPr lang="en-US" dirty="0" smtClean="0"/>
              <a:t>10 are not due to be met yet – </a:t>
            </a:r>
            <a:r>
              <a:rPr lang="en-US" dirty="0" err="1" smtClean="0"/>
              <a:t>ie</a:t>
            </a:r>
            <a:r>
              <a:rPr lang="en-US" dirty="0" smtClean="0"/>
              <a:t> due by Fall 2016 for example</a:t>
            </a:r>
          </a:p>
          <a:p>
            <a:endParaRPr lang="en-US" dirty="0" smtClean="0"/>
          </a:p>
          <a:p>
            <a:r>
              <a:rPr lang="en-US" dirty="0" smtClean="0"/>
              <a:t>23 are trending positively to support that trajectory</a:t>
            </a:r>
          </a:p>
          <a:p>
            <a:endParaRPr lang="en-US" dirty="0" smtClean="0"/>
          </a:p>
          <a:p>
            <a:r>
              <a:rPr lang="en-US" baseline="0" dirty="0" smtClean="0"/>
              <a:t>12 </a:t>
            </a:r>
            <a:r>
              <a:rPr lang="en-US" dirty="0" smtClean="0"/>
              <a:t>are trending downward and we need to attend</a:t>
            </a:r>
            <a:r>
              <a:rPr lang="en-US" baseline="0" dirty="0" smtClean="0"/>
              <a:t> to them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4</a:t>
            </a:fld>
            <a:endParaRPr lang="en-US"/>
          </a:p>
        </p:txBody>
      </p:sp>
    </p:spTree>
    <p:extLst>
      <p:ext uri="{BB962C8B-B14F-4D97-AF65-F5344CB8AC3E}">
        <p14:creationId xmlns:p14="http://schemas.microsoft.com/office/powerpoint/2010/main" val="825270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aseline="0" dirty="0" smtClean="0"/>
              <a:t>Over the last four years our total student FTE has continued to increase. Last year our UG FTE continued to increase, while we experienced a slight decrease in our Grad FTE</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40</a:t>
            </a:fld>
            <a:endParaRPr lang="en-US"/>
          </a:p>
        </p:txBody>
      </p:sp>
    </p:spTree>
    <p:extLst>
      <p:ext uri="{BB962C8B-B14F-4D97-AF65-F5344CB8AC3E}">
        <p14:creationId xmlns:p14="http://schemas.microsoft.com/office/powerpoint/2010/main" val="2241837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see that grants are almost half of our $47M in expenditures, with our state &amp; tuition being the other largest portion of our dollars. </a:t>
            </a:r>
            <a:endParaRPr lang="en-US" dirty="0" smtClean="0"/>
          </a:p>
          <a:p>
            <a:endParaRPr lang="en-US" dirty="0" smtClean="0"/>
          </a:p>
          <a:p>
            <a:r>
              <a:rPr lang="en-US" dirty="0"/>
              <a:t>E &amp; G/TUITION</a:t>
            </a:r>
            <a:r>
              <a:rPr lang="en-US" dirty="0" smtClean="0"/>
              <a:t> </a:t>
            </a:r>
            <a:r>
              <a:rPr lang="en-US" dirty="0"/>
              <a:t>42%</a:t>
            </a:r>
            <a:r>
              <a:rPr lang="en-US" dirty="0" smtClean="0"/>
              <a:t> </a:t>
            </a:r>
            <a:r>
              <a:rPr lang="en-US" dirty="0"/>
              <a:t>$19,884,590 </a:t>
            </a:r>
          </a:p>
          <a:p>
            <a:r>
              <a:rPr lang="en-US" dirty="0"/>
              <a:t>GRANTS</a:t>
            </a:r>
            <a:r>
              <a:rPr lang="en-US" dirty="0" smtClean="0"/>
              <a:t> </a:t>
            </a:r>
            <a:r>
              <a:rPr lang="en-US" dirty="0"/>
              <a:t>47%</a:t>
            </a:r>
            <a:r>
              <a:rPr lang="en-US" dirty="0" smtClean="0"/>
              <a:t> </a:t>
            </a:r>
            <a:r>
              <a:rPr lang="en-US" dirty="0"/>
              <a:t>$22,012,429 </a:t>
            </a:r>
          </a:p>
          <a:p>
            <a:r>
              <a:rPr lang="en-US" dirty="0"/>
              <a:t>AUXILIARY</a:t>
            </a:r>
            <a:r>
              <a:rPr lang="en-US" dirty="0" smtClean="0"/>
              <a:t> </a:t>
            </a:r>
            <a:r>
              <a:rPr lang="en-US" dirty="0"/>
              <a:t>6%</a:t>
            </a:r>
            <a:r>
              <a:rPr lang="en-US" dirty="0" smtClean="0"/>
              <a:t> </a:t>
            </a:r>
            <a:r>
              <a:rPr lang="en-US" dirty="0"/>
              <a:t>$2,621,634 </a:t>
            </a:r>
          </a:p>
          <a:p>
            <a:r>
              <a:rPr lang="en-US" dirty="0"/>
              <a:t>RIA</a:t>
            </a:r>
            <a:r>
              <a:rPr lang="en-US" dirty="0" smtClean="0"/>
              <a:t> </a:t>
            </a:r>
            <a:r>
              <a:rPr lang="en-US" dirty="0"/>
              <a:t>2%</a:t>
            </a:r>
            <a:r>
              <a:rPr lang="en-US" dirty="0" smtClean="0"/>
              <a:t> </a:t>
            </a:r>
            <a:r>
              <a:rPr lang="en-US" dirty="0"/>
              <a:t>$880,121 </a:t>
            </a:r>
          </a:p>
          <a:p>
            <a:r>
              <a:rPr lang="en-US" dirty="0"/>
              <a:t>FOUNDATION</a:t>
            </a:r>
            <a:r>
              <a:rPr lang="en-US" dirty="0" smtClean="0"/>
              <a:t> </a:t>
            </a:r>
            <a:r>
              <a:rPr lang="en-US" dirty="0"/>
              <a:t>2%</a:t>
            </a:r>
            <a:r>
              <a:rPr lang="en-US" dirty="0" smtClean="0"/>
              <a:t> </a:t>
            </a:r>
            <a:r>
              <a:rPr lang="en-US" dirty="0"/>
              <a:t>$872,597 </a:t>
            </a:r>
          </a:p>
          <a:p>
            <a:r>
              <a:rPr lang="en-US" dirty="0"/>
              <a:t>CONVENIENCE</a:t>
            </a:r>
            <a:r>
              <a:rPr lang="en-US" dirty="0" smtClean="0"/>
              <a:t> </a:t>
            </a:r>
            <a:r>
              <a:rPr lang="en-US" dirty="0"/>
              <a:t>2%</a:t>
            </a:r>
            <a:r>
              <a:rPr lang="en-US" dirty="0" smtClean="0"/>
              <a:t> </a:t>
            </a:r>
            <a:r>
              <a:rPr lang="en-US" dirty="0"/>
              <a:t>$929,984  </a:t>
            </a:r>
            <a:r>
              <a:rPr lang="en-US" dirty="0" smtClean="0"/>
              <a:t> </a:t>
            </a:r>
            <a:r>
              <a:rPr lang="en-US" dirty="0"/>
              <a:t> </a:t>
            </a:r>
            <a:r>
              <a:rPr lang="en-US" dirty="0" smtClean="0"/>
              <a:t> </a:t>
            </a:r>
            <a:r>
              <a:rPr lang="en-US" dirty="0"/>
              <a:t> </a:t>
            </a:r>
            <a:r>
              <a:rPr lang="en-US" dirty="0" smtClean="0"/>
              <a:t> </a:t>
            </a:r>
          </a:p>
          <a:p>
            <a:r>
              <a:rPr lang="en-US" dirty="0"/>
              <a:t>TOTALS</a:t>
            </a:r>
            <a:r>
              <a:rPr lang="en-US" dirty="0" smtClean="0"/>
              <a:t> </a:t>
            </a:r>
            <a:r>
              <a:rPr lang="en-US" dirty="0"/>
              <a:t> </a:t>
            </a:r>
            <a:r>
              <a:rPr lang="en-US" dirty="0" smtClean="0"/>
              <a:t> </a:t>
            </a:r>
            <a:r>
              <a:rPr lang="en-US" dirty="0"/>
              <a:t>$47,201,355 </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41</a:t>
            </a:fld>
            <a:endParaRPr lang="en-US"/>
          </a:p>
        </p:txBody>
      </p:sp>
    </p:spTree>
    <p:extLst>
      <p:ext uri="{BB962C8B-B14F-4D97-AF65-F5344CB8AC3E}">
        <p14:creationId xmlns:p14="http://schemas.microsoft.com/office/powerpoint/2010/main" val="16258281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Because of you giving increased from 32% in 2014 to 57% in 2015, shattering the 2015 goal of 35%. Several of the 30</a:t>
            </a:r>
            <a:r>
              <a:rPr lang="en-US" baseline="30000" dirty="0"/>
              <a:t>th</a:t>
            </a:r>
            <a:r>
              <a:rPr lang="en-US" dirty="0"/>
              <a:t> anniversary events, like the Super Bowl party, Giving Tuesday, etc. included a giving component</a:t>
            </a:r>
            <a:endParaRPr lang="en-US" sz="1400" dirty="0"/>
          </a:p>
          <a:p>
            <a:endParaRPr lang="en-US" dirty="0" smtClean="0"/>
          </a:p>
          <a:p>
            <a:pPr lvl="1"/>
            <a:endParaRPr lang="en-US" dirty="0"/>
          </a:p>
          <a:p>
            <a:pPr lvl="1"/>
            <a:r>
              <a:rPr lang="en-US" dirty="0"/>
              <a:t>COPH alumni giving percentage is 3.4%, compared to MCOM – 5.1% and Nursing – 2.7%. The national alumni giving average is 4%. </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42</a:t>
            </a:fld>
            <a:endParaRPr lang="en-US"/>
          </a:p>
        </p:txBody>
      </p:sp>
    </p:spTree>
    <p:extLst>
      <p:ext uri="{BB962C8B-B14F-4D97-AF65-F5344CB8AC3E}">
        <p14:creationId xmlns:p14="http://schemas.microsoft.com/office/powerpoint/2010/main" val="3215320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43</a:t>
            </a:fld>
            <a:endParaRPr lang="en-US"/>
          </a:p>
        </p:txBody>
      </p:sp>
    </p:spTree>
    <p:extLst>
      <p:ext uri="{BB962C8B-B14F-4D97-AF65-F5344CB8AC3E}">
        <p14:creationId xmlns:p14="http://schemas.microsoft.com/office/powerpoint/2010/main" val="2806444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44</a:t>
            </a:fld>
            <a:endParaRPr lang="en-US"/>
          </a:p>
        </p:txBody>
      </p:sp>
    </p:spTree>
    <p:extLst>
      <p:ext uri="{BB962C8B-B14F-4D97-AF65-F5344CB8AC3E}">
        <p14:creationId xmlns:p14="http://schemas.microsoft.com/office/powerpoint/2010/main" val="3134693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E&amp;G budget includes our tuition, general revenue,</a:t>
            </a:r>
            <a:r>
              <a:rPr lang="en-US" baseline="0" dirty="0" smtClean="0"/>
              <a:t> differential tuition &amp; lottery funds.  Tuition is about $13M annually to the College.</a:t>
            </a:r>
          </a:p>
          <a:p>
            <a:endParaRPr lang="en-US" baseline="0" dirty="0" smtClean="0"/>
          </a:p>
          <a:p>
            <a:r>
              <a:rPr lang="en-US" baseline="0" dirty="0" smtClean="0"/>
              <a:t>Of our general revenue, almost 20%, over $1M, is now performance based funding. </a:t>
            </a:r>
          </a:p>
          <a:p>
            <a:endParaRPr lang="en-US" baseline="0" dirty="0" smtClean="0"/>
          </a:p>
          <a:p>
            <a:r>
              <a:rPr lang="en-US" baseline="0" dirty="0" smtClean="0"/>
              <a:t>Of the $19M in E&amp;G and tuition, about $13M is tuition. As you can see, we control part a large part of our resources through our educational missions. In short, our state &amp; tuition dollars equal approximately our anticipated expenditures in that area.</a:t>
            </a:r>
            <a:endParaRPr lang="en-US" dirty="0" smtClean="0"/>
          </a:p>
          <a:p>
            <a:endParaRPr lang="en-US" dirty="0" smtClean="0"/>
          </a:p>
          <a:p>
            <a:r>
              <a:rPr lang="en-US" dirty="0" smtClean="0"/>
              <a:t>Grants</a:t>
            </a:r>
            <a:r>
              <a:rPr lang="en-US" baseline="0" dirty="0" smtClean="0"/>
              <a:t> are a moving target, but we expect that to go up as the year moves forward.</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45</a:t>
            </a:fld>
            <a:endParaRPr lang="en-US"/>
          </a:p>
        </p:txBody>
      </p:sp>
    </p:spTree>
    <p:extLst>
      <p:ext uri="{BB962C8B-B14F-4D97-AF65-F5344CB8AC3E}">
        <p14:creationId xmlns:p14="http://schemas.microsoft.com/office/powerpoint/2010/main" val="2268735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As in years past, the College leadership team has agreed to continue funding to activities that support our strategic plan through our Strategic Investment Fund</a:t>
            </a:r>
          </a:p>
          <a:p>
            <a:pPr defTabSz="931774">
              <a:defRPr/>
            </a:pPr>
            <a:endParaRPr lang="en-US" dirty="0" smtClean="0"/>
          </a:p>
          <a:p>
            <a:pPr defTabSz="931774">
              <a:defRPr/>
            </a:pPr>
            <a:r>
              <a:rPr lang="en-US" dirty="0" smtClean="0"/>
              <a:t>We are continuing</a:t>
            </a:r>
            <a:r>
              <a:rPr lang="en-US" baseline="0" dirty="0" smtClean="0"/>
              <a:t> to look for other opportunities for investments and will hopefully have other new initiatives to announce as the year moves forward.</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46</a:t>
            </a:fld>
            <a:endParaRPr lang="en-US"/>
          </a:p>
        </p:txBody>
      </p:sp>
    </p:spTree>
    <p:extLst>
      <p:ext uri="{BB962C8B-B14F-4D97-AF65-F5344CB8AC3E}">
        <p14:creationId xmlns:p14="http://schemas.microsoft.com/office/powerpoint/2010/main" val="381715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Regarding</a:t>
            </a:r>
            <a:r>
              <a:rPr lang="en-US" baseline="0" dirty="0" smtClean="0"/>
              <a:t> USF Health, we are now paying for positions as part of the WELL and Health HR. We have always funded dedicated support within USF Health IS.</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47</a:t>
            </a:fld>
            <a:endParaRPr lang="en-US"/>
          </a:p>
        </p:txBody>
      </p:sp>
    </p:spTree>
    <p:extLst>
      <p:ext uri="{BB962C8B-B14F-4D97-AF65-F5344CB8AC3E}">
        <p14:creationId xmlns:p14="http://schemas.microsoft.com/office/powerpoint/2010/main" val="383004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In</a:t>
            </a:r>
            <a:r>
              <a:rPr lang="en-US" baseline="0" dirty="0" smtClean="0"/>
              <a:t> addition to the academic benefit, creation of genetics counseling program will create opportunities to provide continuing education opportunities to physicians, nurses and other healthcare providers in Florida and beyond. </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48</a:t>
            </a:fld>
            <a:endParaRPr lang="en-US"/>
          </a:p>
        </p:txBody>
      </p:sp>
    </p:spTree>
    <p:extLst>
      <p:ext uri="{BB962C8B-B14F-4D97-AF65-F5344CB8AC3E}">
        <p14:creationId xmlns:p14="http://schemas.microsoft.com/office/powerpoint/2010/main" val="42313871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College,</a:t>
            </a:r>
            <a:r>
              <a:rPr lang="en-US" baseline="0" dirty="0" smtClean="0"/>
              <a:t> we must learn to work smarter and more efficiently</a:t>
            </a:r>
          </a:p>
          <a:p>
            <a:endParaRPr lang="en-US" baseline="0" dirty="0" smtClean="0"/>
          </a:p>
          <a:p>
            <a:r>
              <a:rPr lang="en-US" baseline="0" dirty="0" smtClean="0"/>
              <a:t>Appian is a multi-national company based in the US with clients across all industries – except US higher ed. You might have heard of some of their clients – Bank of America, Sprint, Ryder Truck company among many.</a:t>
            </a:r>
          </a:p>
          <a:p>
            <a:endParaRPr lang="en-US" baseline="0" dirty="0" smtClean="0"/>
          </a:p>
          <a:p>
            <a:r>
              <a:rPr lang="en-US" baseline="0" dirty="0" smtClean="0"/>
              <a:t>Our project is being watched, within Health, across the campus and country. This program has already been featured in articles in Yahoo Finance, </a:t>
            </a:r>
            <a:r>
              <a:rPr lang="en-US" baseline="0" dirty="0" err="1" smtClean="0"/>
              <a:t>eCampus</a:t>
            </a:r>
            <a:r>
              <a:rPr lang="en-US" baseline="0" dirty="0" smtClean="0"/>
              <a:t> News and via a requested </a:t>
            </a:r>
            <a:r>
              <a:rPr lang="en-US" baseline="0" dirty="0" err="1" smtClean="0"/>
              <a:t>presenation</a:t>
            </a:r>
            <a:r>
              <a:rPr lang="en-US" baseline="0" dirty="0" smtClean="0"/>
              <a:t> at Gartner Symposium &amp; IT Expo.</a:t>
            </a:r>
          </a:p>
          <a:p>
            <a:r>
              <a:rPr lang="en-US" baseline="0" dirty="0" smtClean="0"/>
              <a:t/>
            </a:r>
            <a:br>
              <a:rPr lang="en-US" baseline="0" dirty="0" smtClean="0"/>
            </a:br>
            <a:r>
              <a:rPr lang="en-US" baseline="0" dirty="0" smtClean="0"/>
              <a:t>While standard across business, what we are doing is new to higher ed. And who better to pilot this than us?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49</a:t>
            </a:fld>
            <a:endParaRPr lang="en-US"/>
          </a:p>
        </p:txBody>
      </p:sp>
    </p:spTree>
    <p:extLst>
      <p:ext uri="{BB962C8B-B14F-4D97-AF65-F5344CB8AC3E}">
        <p14:creationId xmlns:p14="http://schemas.microsoft.com/office/powerpoint/2010/main" val="3799598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ea typeface="ＭＳ Ｐゴシック" charset="-128"/>
              </a:rPr>
              <a:t>Goal: Provide an MPH core education that is integrative, comprehensive, and interdisciplinary, while allowing for flexibility based on prior learning and professional development goals</a:t>
            </a:r>
          </a:p>
          <a:p>
            <a:endParaRPr lang="en-US" i="0" dirty="0" smtClean="0">
              <a:ea typeface="ＭＳ Ｐゴシック" charset="-128"/>
            </a:endParaRPr>
          </a:p>
          <a:p>
            <a:endParaRPr lang="en-US" i="0" dirty="0" smtClean="0">
              <a:ea typeface="ＭＳ Ｐゴシック" charset="-128"/>
            </a:endParaRPr>
          </a:p>
          <a:p>
            <a:r>
              <a:rPr lang="en-US" i="0" dirty="0" smtClean="0">
                <a:ea typeface="ＭＳ Ｐゴシック" charset="-128"/>
              </a:rPr>
              <a:t>We have 2 objectives with 3 total indicators</a:t>
            </a:r>
          </a:p>
          <a:p>
            <a:endParaRPr lang="en-US" i="0" dirty="0" smtClean="0">
              <a:ea typeface="ＭＳ Ｐゴシック" charset="-128"/>
            </a:endParaRPr>
          </a:p>
          <a:p>
            <a:r>
              <a:rPr lang="en-US" i="0" dirty="0" smtClean="0">
                <a:ea typeface="ＭＳ Ｐゴシック" charset="-128"/>
              </a:rPr>
              <a:t>To date we have:</a:t>
            </a:r>
          </a:p>
          <a:p>
            <a:endParaRPr lang="en-US" i="0" dirty="0" smtClean="0">
              <a:ea typeface="ＭＳ Ｐゴシック" charset="-128"/>
            </a:endParaRPr>
          </a:p>
          <a:p>
            <a:r>
              <a:rPr lang="en-US" i="0" dirty="0" smtClean="0">
                <a:ea typeface="ＭＳ Ｐゴシック" charset="-128"/>
              </a:rPr>
              <a:t>1 met</a:t>
            </a:r>
          </a:p>
          <a:p>
            <a:r>
              <a:rPr lang="en-US" i="0" dirty="0" smtClean="0">
                <a:ea typeface="ＭＳ Ｐゴシック" charset="-128"/>
              </a:rPr>
              <a:t>2 Not</a:t>
            </a:r>
            <a:r>
              <a:rPr lang="en-US" i="0" baseline="0" dirty="0" smtClean="0">
                <a:ea typeface="ＭＳ Ｐゴシック" charset="-128"/>
              </a:rPr>
              <a:t> due and  in progress</a:t>
            </a:r>
            <a:endParaRPr lang="en-US" i="0" dirty="0" smtClean="0">
              <a:ea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5</a:t>
            </a:fld>
            <a:endParaRPr lang="en-US"/>
          </a:p>
        </p:txBody>
      </p:sp>
    </p:spTree>
    <p:extLst>
      <p:ext uri="{BB962C8B-B14F-4D97-AF65-F5344CB8AC3E}">
        <p14:creationId xmlns:p14="http://schemas.microsoft.com/office/powerpoint/2010/main" val="31876724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The</a:t>
            </a:r>
            <a:r>
              <a:rPr lang="en-US" baseline="0" dirty="0" smtClean="0"/>
              <a:t> governance structure includes reps from the faculty, staff, chairs and office of Research, Academic &amp; Student Affairs, and Finance &amp; Operations. </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50</a:t>
            </a:fld>
            <a:endParaRPr lang="en-US"/>
          </a:p>
        </p:txBody>
      </p:sp>
    </p:spTree>
    <p:extLst>
      <p:ext uri="{BB962C8B-B14F-4D97-AF65-F5344CB8AC3E}">
        <p14:creationId xmlns:p14="http://schemas.microsoft.com/office/powerpoint/2010/main" val="1469758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releases are focused</a:t>
            </a:r>
            <a:r>
              <a:rPr lang="en-US" baseline="0" dirty="0" smtClean="0"/>
              <a:t> on the student advising experience</a:t>
            </a:r>
          </a:p>
          <a:p>
            <a:endParaRPr lang="en-US" baseline="0" dirty="0" smtClean="0"/>
          </a:p>
          <a:p>
            <a:r>
              <a:rPr lang="en-US" baseline="0" dirty="0" smtClean="0"/>
              <a:t>Student record has elements such as contact information, degree &amp; concentration, residency status, GPA, and probation status.</a:t>
            </a:r>
          </a:p>
          <a:p>
            <a:endParaRPr lang="en-US" baseline="0" dirty="0" smtClean="0"/>
          </a:p>
          <a:p>
            <a:r>
              <a:rPr lang="en-US" dirty="0" smtClean="0"/>
              <a:t>Automated</a:t>
            </a:r>
            <a:r>
              <a:rPr lang="en-US" baseline="0" dirty="0" smtClean="0"/>
              <a:t> program of study worksheet will allow students and faculty to work together to develop their program of study for upcoming semesters</a:t>
            </a:r>
          </a:p>
          <a:p>
            <a:endParaRPr lang="en-US" baseline="0" dirty="0" smtClean="0"/>
          </a:p>
          <a:p>
            <a:r>
              <a:rPr lang="en-US" baseline="0" dirty="0" smtClean="0"/>
              <a:t>Ability to track processes – we hope to eliminate lost paperwork and to ensure that our processes move as smoothly as possible</a:t>
            </a:r>
          </a:p>
          <a:p>
            <a:endParaRPr lang="en-US" baseline="0" dirty="0" smtClean="0"/>
          </a:p>
          <a:p>
            <a:r>
              <a:rPr lang="en-US" baseline="0" dirty="0" smtClean="0"/>
              <a:t>Infrastructure enhancements to our student databases allow easier linkages between existing databases and </a:t>
            </a:r>
            <a:r>
              <a:rPr lang="en-US" baseline="0" dirty="0" err="1" smtClean="0"/>
              <a:t>iBulls</a:t>
            </a:r>
            <a:r>
              <a:rPr lang="en-US" baseline="0" dirty="0" smtClean="0"/>
              <a:t>, and will reduce future programming time need to launch other student applications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51</a:t>
            </a:fld>
            <a:endParaRPr lang="en-US"/>
          </a:p>
        </p:txBody>
      </p:sp>
    </p:spTree>
    <p:extLst>
      <p:ext uri="{BB962C8B-B14F-4D97-AF65-F5344CB8AC3E}">
        <p14:creationId xmlns:p14="http://schemas.microsoft.com/office/powerpoint/2010/main" val="3345935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52</a:t>
            </a:fld>
            <a:endParaRPr lang="en-US"/>
          </a:p>
        </p:txBody>
      </p:sp>
    </p:spTree>
    <p:extLst>
      <p:ext uri="{BB962C8B-B14F-4D97-AF65-F5344CB8AC3E}">
        <p14:creationId xmlns:p14="http://schemas.microsoft.com/office/powerpoint/2010/main" val="975285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53</a:t>
            </a:fld>
            <a:endParaRPr lang="en-US"/>
          </a:p>
        </p:txBody>
      </p:sp>
    </p:spTree>
    <p:extLst>
      <p:ext uri="{BB962C8B-B14F-4D97-AF65-F5344CB8AC3E}">
        <p14:creationId xmlns:p14="http://schemas.microsoft.com/office/powerpoint/2010/main" val="26883133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54</a:t>
            </a:fld>
            <a:endParaRPr lang="en-US"/>
          </a:p>
        </p:txBody>
      </p:sp>
    </p:spTree>
    <p:extLst>
      <p:ext uri="{BB962C8B-B14F-4D97-AF65-F5344CB8AC3E}">
        <p14:creationId xmlns:p14="http://schemas.microsoft.com/office/powerpoint/2010/main" val="37397531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55</a:t>
            </a:fld>
            <a:endParaRPr lang="en-US"/>
          </a:p>
        </p:txBody>
      </p:sp>
    </p:spTree>
    <p:extLst>
      <p:ext uri="{BB962C8B-B14F-4D97-AF65-F5344CB8AC3E}">
        <p14:creationId xmlns:p14="http://schemas.microsoft.com/office/powerpoint/2010/main" val="8376151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56</a:t>
            </a:fld>
            <a:endParaRPr lang="en-US"/>
          </a:p>
        </p:txBody>
      </p:sp>
    </p:spTree>
    <p:extLst>
      <p:ext uri="{BB962C8B-B14F-4D97-AF65-F5344CB8AC3E}">
        <p14:creationId xmlns:p14="http://schemas.microsoft.com/office/powerpoint/2010/main" val="14961802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57</a:t>
            </a:fld>
            <a:endParaRPr lang="en-US"/>
          </a:p>
        </p:txBody>
      </p:sp>
    </p:spTree>
    <p:extLst>
      <p:ext uri="{BB962C8B-B14F-4D97-AF65-F5344CB8AC3E}">
        <p14:creationId xmlns:p14="http://schemas.microsoft.com/office/powerpoint/2010/main" val="38647945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58</a:t>
            </a:fld>
            <a:endParaRPr lang="en-US"/>
          </a:p>
        </p:txBody>
      </p:sp>
    </p:spTree>
    <p:extLst>
      <p:ext uri="{BB962C8B-B14F-4D97-AF65-F5344CB8AC3E}">
        <p14:creationId xmlns:p14="http://schemas.microsoft.com/office/powerpoint/2010/main" val="33714641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59</a:t>
            </a:fld>
            <a:endParaRPr lang="en-US"/>
          </a:p>
        </p:txBody>
      </p:sp>
    </p:spTree>
    <p:extLst>
      <p:ext uri="{BB962C8B-B14F-4D97-AF65-F5344CB8AC3E}">
        <p14:creationId xmlns:p14="http://schemas.microsoft.com/office/powerpoint/2010/main" val="129546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i="0" dirty="0" smtClean="0"/>
              <a:t>In</a:t>
            </a:r>
            <a:r>
              <a:rPr lang="en-US" i="0" baseline="0" dirty="0" smtClean="0"/>
              <a:t> July, </a:t>
            </a:r>
            <a:r>
              <a:rPr lang="en-US" i="0" dirty="0" smtClean="0"/>
              <a:t>the first group of TMPH</a:t>
            </a:r>
            <a:r>
              <a:rPr lang="en-US" i="0" baseline="0" dirty="0" smtClean="0"/>
              <a:t> students </a:t>
            </a:r>
            <a:r>
              <a:rPr lang="en-US" i="0" dirty="0" smtClean="0"/>
              <a:t>made their final presentations for their community-based projects before moving on to the concentration coursework</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6</a:t>
            </a:fld>
            <a:endParaRPr lang="en-US"/>
          </a:p>
        </p:txBody>
      </p:sp>
    </p:spTree>
    <p:extLst>
      <p:ext uri="{BB962C8B-B14F-4D97-AF65-F5344CB8AC3E}">
        <p14:creationId xmlns:p14="http://schemas.microsoft.com/office/powerpoint/2010/main" val="7153707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C228D0-E565-40F7-80A9-4425010D564C}" type="slidenum">
              <a:rPr lang="en-US" smtClean="0"/>
              <a:t>60</a:t>
            </a:fld>
            <a:endParaRPr lang="en-US"/>
          </a:p>
        </p:txBody>
      </p:sp>
    </p:spTree>
    <p:extLst>
      <p:ext uri="{BB962C8B-B14F-4D97-AF65-F5344CB8AC3E}">
        <p14:creationId xmlns:p14="http://schemas.microsoft.com/office/powerpoint/2010/main" val="26693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3535" lvl="1">
              <a:lnSpc>
                <a:spcPct val="90000"/>
              </a:lnSpc>
              <a:spcBef>
                <a:spcPts val="510"/>
              </a:spcBef>
              <a:buClr>
                <a:schemeClr val="dk1"/>
              </a:buClr>
              <a:buSzPct val="100000"/>
            </a:pPr>
            <a:r>
              <a:rPr lang="en-US" dirty="0" smtClean="0"/>
              <a:t>COPH</a:t>
            </a:r>
            <a:r>
              <a:rPr lang="en-US" baseline="0" dirty="0" smtClean="0"/>
              <a:t> remains a leader in online education, with over 5,000 students taking online courses contributing to their bachelors, masters, and doctoral degrees as well as certificate programs.</a:t>
            </a:r>
            <a:endParaRPr lang="en-US" dirty="0" smtClean="0"/>
          </a:p>
          <a:p>
            <a:pPr marL="543535" lvl="1">
              <a:lnSpc>
                <a:spcPct val="90000"/>
              </a:lnSpc>
              <a:spcBef>
                <a:spcPts val="510"/>
              </a:spcBef>
              <a:buClr>
                <a:schemeClr val="dk1"/>
              </a:buClr>
              <a:buSzPct val="100000"/>
            </a:pPr>
            <a:endParaRPr lang="en-US" dirty="0" smtClean="0"/>
          </a:p>
          <a:p>
            <a:pPr marL="543535" lvl="1">
              <a:lnSpc>
                <a:spcPct val="90000"/>
              </a:lnSpc>
              <a:spcBef>
                <a:spcPts val="510"/>
              </a:spcBef>
              <a:buClr>
                <a:schemeClr val="dk1"/>
              </a:buClr>
              <a:buSzPct val="100000"/>
            </a:pPr>
            <a:r>
              <a:rPr lang="en-US" dirty="0" smtClean="0"/>
              <a:t>USF was voted among the most friendly universities for student veterans </a:t>
            </a:r>
          </a:p>
          <a:p>
            <a:pPr marL="1164717" lvl="2" indent="-181178">
              <a:lnSpc>
                <a:spcPct val="90000"/>
              </a:lnSpc>
              <a:spcBef>
                <a:spcPts val="510"/>
              </a:spcBef>
              <a:buClr>
                <a:schemeClr val="dk1"/>
              </a:buClr>
              <a:buSzPct val="100000"/>
              <a:buChar char="•"/>
            </a:pPr>
            <a:r>
              <a:rPr lang="en-US" dirty="0" smtClean="0"/>
              <a:t>The USF Office of Veterans Affairs named the COPH the most veteran-friendly College at USF</a:t>
            </a:r>
          </a:p>
          <a:p>
            <a:pPr marL="1164717" lvl="2" indent="-181178">
              <a:lnSpc>
                <a:spcPct val="90000"/>
              </a:lnSpc>
              <a:spcBef>
                <a:spcPts val="510"/>
              </a:spcBef>
              <a:buClr>
                <a:schemeClr val="dk1"/>
              </a:buClr>
              <a:buSzPct val="100000"/>
              <a:buChar char="•"/>
            </a:pPr>
            <a:r>
              <a:rPr lang="en-US" dirty="0" smtClean="0"/>
              <a:t>USF’s BSPH program earned the #1 spot on College </a:t>
            </a:r>
            <a:r>
              <a:rPr lang="en-US" dirty="0" err="1" smtClean="0"/>
              <a:t>Factual’s</a:t>
            </a:r>
            <a:r>
              <a:rPr lang="en-US" dirty="0" smtClean="0"/>
              <a:t> “Top 10 Veteran-Friendly Public Health Schools” list published in Military Times</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7</a:t>
            </a:fld>
            <a:endParaRPr lang="en-US"/>
          </a:p>
        </p:txBody>
      </p:sp>
    </p:spTree>
    <p:extLst>
      <p:ext uri="{BB962C8B-B14F-4D97-AF65-F5344CB8AC3E}">
        <p14:creationId xmlns:p14="http://schemas.microsoft.com/office/powerpoint/2010/main" val="2633058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ea typeface="ＭＳ Ｐゴシック" charset="-128"/>
              </a:rPr>
              <a:t>Goal: The USF COPH will be known as a leader of interdisciplinary, transformational research</a:t>
            </a:r>
          </a:p>
          <a:p>
            <a:endParaRPr lang="en-US" i="1" dirty="0" smtClean="0">
              <a:ea typeface="ＭＳ Ｐゴシック" charset="-128"/>
            </a:endParaRPr>
          </a:p>
          <a:p>
            <a:endParaRPr lang="en-US" i="1" dirty="0" smtClean="0">
              <a:ea typeface="ＭＳ Ｐゴシック" charset="-128"/>
            </a:endParaRPr>
          </a:p>
          <a:p>
            <a:r>
              <a:rPr lang="en-US" i="1" dirty="0" smtClean="0">
                <a:ea typeface="ＭＳ Ｐゴシック" charset="-128"/>
              </a:rPr>
              <a:t>It is about creating an environment that supports interdisciplinary research, about disseminating knowledge to the scientific and lay community, and about working with our community partners</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8</a:t>
            </a:fld>
            <a:endParaRPr lang="en-US"/>
          </a:p>
        </p:txBody>
      </p:sp>
    </p:spTree>
    <p:extLst>
      <p:ext uri="{BB962C8B-B14F-4D97-AF65-F5344CB8AC3E}">
        <p14:creationId xmlns:p14="http://schemas.microsoft.com/office/powerpoint/2010/main" val="1743741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ea typeface="ＭＳ Ｐゴシック" charset="-128"/>
              </a:rPr>
              <a:t>The goal has 3 objectives and 7 indicators</a:t>
            </a:r>
          </a:p>
          <a:p>
            <a:endParaRPr lang="en-US" i="1" dirty="0" smtClean="0">
              <a:ea typeface="ＭＳ Ｐゴシック" charset="-128"/>
            </a:endParaRPr>
          </a:p>
          <a:p>
            <a:r>
              <a:rPr lang="en-US" i="1" dirty="0" smtClean="0">
                <a:ea typeface="ＭＳ Ｐゴシック" charset="-128"/>
              </a:rPr>
              <a:t>To date we have:</a:t>
            </a:r>
          </a:p>
          <a:p>
            <a:endParaRPr lang="en-US" i="1" dirty="0" smtClean="0">
              <a:ea typeface="ＭＳ Ｐゴシック" charset="-128"/>
            </a:endParaRPr>
          </a:p>
          <a:p>
            <a:r>
              <a:rPr lang="en-US" i="1" dirty="0" smtClean="0">
                <a:ea typeface="ＭＳ Ｐゴシック" charset="-128"/>
              </a:rPr>
              <a:t>2 met indicators</a:t>
            </a:r>
          </a:p>
          <a:p>
            <a:endParaRPr lang="en-US" i="1" dirty="0" smtClean="0">
              <a:ea typeface="ＭＳ Ｐゴシック" charset="-128"/>
            </a:endParaRPr>
          </a:p>
          <a:p>
            <a:r>
              <a:rPr lang="en-US" i="1" dirty="0" smtClean="0">
                <a:ea typeface="ＭＳ Ｐゴシック" charset="-128"/>
              </a:rPr>
              <a:t>5 trending positively</a:t>
            </a:r>
          </a:p>
          <a:p>
            <a:endParaRPr lang="en-US" dirty="0"/>
          </a:p>
        </p:txBody>
      </p:sp>
      <p:sp>
        <p:nvSpPr>
          <p:cNvPr id="4" name="Slide Number Placeholder 3"/>
          <p:cNvSpPr>
            <a:spLocks noGrp="1"/>
          </p:cNvSpPr>
          <p:nvPr>
            <p:ph type="sldNum" sz="quarter" idx="10"/>
          </p:nvPr>
        </p:nvSpPr>
        <p:spPr/>
        <p:txBody>
          <a:bodyPr/>
          <a:lstStyle/>
          <a:p>
            <a:fld id="{35C228D0-E565-40F7-80A9-4425010D564C}" type="slidenum">
              <a:rPr lang="en-US" smtClean="0"/>
              <a:t>9</a:t>
            </a:fld>
            <a:endParaRPr lang="en-US"/>
          </a:p>
        </p:txBody>
      </p:sp>
    </p:spTree>
    <p:extLst>
      <p:ext uri="{BB962C8B-B14F-4D97-AF65-F5344CB8AC3E}">
        <p14:creationId xmlns:p14="http://schemas.microsoft.com/office/powerpoint/2010/main" val="3765422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normAutofit/>
          </a:bodyPr>
          <a:lstStyle>
            <a:lvl1pPr algn="l">
              <a:defRPr sz="4000" b="1" i="0">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886200"/>
            <a:ext cx="7772400" cy="1752600"/>
          </a:xfrm>
          <a:prstGeom prst="rect">
            <a:avLst/>
          </a:prstGeom>
        </p:spPr>
        <p:txBody>
          <a:bodyPr/>
          <a:lstStyle>
            <a:lvl1pPr marL="0" indent="0" algn="l">
              <a:buNone/>
              <a:defRPr>
                <a:solidFill>
                  <a:srgbClr val="374D54"/>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logo lock-up.pdf"/>
          <p:cNvPicPr>
            <a:picLocks noChangeAspect="1"/>
          </p:cNvPicPr>
          <p:nvPr userDrawn="1"/>
        </p:nvPicPr>
        <p:blipFill rotWithShape="1">
          <a:blip r:embed="rId2">
            <a:extLst>
              <a:ext uri="{28A0092B-C50C-407E-A947-70E740481C1C}">
                <a14:useLocalDpi xmlns:a14="http://schemas.microsoft.com/office/drawing/2010/main" val="0"/>
              </a:ext>
            </a:extLst>
          </a:blip>
          <a:srcRect l="39905" t="33736" r="32496" b="59771"/>
          <a:stretch/>
        </p:blipFill>
        <p:spPr>
          <a:xfrm>
            <a:off x="1155859" y="361485"/>
            <a:ext cx="2982399" cy="542235"/>
          </a:xfrm>
          <a:prstGeom prst="rect">
            <a:avLst/>
          </a:prstGeom>
        </p:spPr>
      </p:pic>
      <p:pic>
        <p:nvPicPr>
          <p:cNvPr id="5" name="Picture 4" descr="logo lock-up.pdf"/>
          <p:cNvPicPr>
            <a:picLocks noChangeAspect="1"/>
          </p:cNvPicPr>
          <p:nvPr userDrawn="1"/>
        </p:nvPicPr>
        <p:blipFill rotWithShape="1">
          <a:blip r:embed="rId2">
            <a:extLst>
              <a:ext uri="{28A0092B-C50C-407E-A947-70E740481C1C}">
                <a14:useLocalDpi xmlns:a14="http://schemas.microsoft.com/office/drawing/2010/main" val="0"/>
              </a:ext>
            </a:extLst>
          </a:blip>
          <a:srcRect l="30075" t="32236" r="60096" b="58162"/>
          <a:stretch/>
        </p:blipFill>
        <p:spPr>
          <a:xfrm>
            <a:off x="93699" y="188657"/>
            <a:ext cx="1062160" cy="801820"/>
          </a:xfrm>
          <a:prstGeom prst="rect">
            <a:avLst/>
          </a:prstGeom>
        </p:spPr>
      </p:pic>
      <p:sp>
        <p:nvSpPr>
          <p:cNvPr id="8" name="TextBox 7"/>
          <p:cNvSpPr txBox="1"/>
          <p:nvPr userDrawn="1"/>
        </p:nvSpPr>
        <p:spPr>
          <a:xfrm>
            <a:off x="2340255" y="6310394"/>
            <a:ext cx="4433170" cy="338554"/>
          </a:xfrm>
          <a:prstGeom prst="rect">
            <a:avLst/>
          </a:prstGeom>
          <a:noFill/>
        </p:spPr>
        <p:txBody>
          <a:bodyPr wrap="square" rtlCol="0">
            <a:spAutoFit/>
          </a:bodyPr>
          <a:lstStyle/>
          <a:p>
            <a:pPr algn="ctr"/>
            <a:r>
              <a:rPr lang="en-US" sz="1600" i="0" dirty="0" smtClean="0">
                <a:solidFill>
                  <a:srgbClr val="1D9E6E"/>
                </a:solidFill>
                <a:latin typeface="Goudy Old Style"/>
                <a:cs typeface="Goudy Old Style"/>
              </a:rPr>
              <a:t>Our Practice</a:t>
            </a:r>
            <a:r>
              <a:rPr lang="en-US" sz="1600" i="0" baseline="0" dirty="0" smtClean="0">
                <a:solidFill>
                  <a:srgbClr val="1D9E6E"/>
                </a:solidFill>
                <a:latin typeface="Goudy Old Style"/>
                <a:cs typeface="Goudy Old Style"/>
              </a:rPr>
              <a:t> Is Our Passion</a:t>
            </a:r>
            <a:endParaRPr lang="en-US" sz="1600" i="0" baseline="30000" dirty="0">
              <a:solidFill>
                <a:srgbClr val="1D9E6E"/>
              </a:solidFill>
              <a:latin typeface="Goudy Old Style"/>
              <a:cs typeface="Goudy Old Style"/>
            </a:endParaRPr>
          </a:p>
        </p:txBody>
      </p:sp>
    </p:spTree>
    <p:extLst>
      <p:ext uri="{BB962C8B-B14F-4D97-AF65-F5344CB8AC3E}">
        <p14:creationId xmlns:p14="http://schemas.microsoft.com/office/powerpoint/2010/main" val="31866594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304800"/>
            <a:ext cx="8229600" cy="868363"/>
          </a:xfrm>
          <a:prstGeom prst="rect">
            <a:avLst/>
          </a:prstGeom>
        </p:spPr>
        <p:txBody>
          <a:bodyPr vert="horz" lIns="91440" tIns="45720" rIns="91440" bIns="45720" rtlCol="0" anchor="ctr">
            <a:normAutofit/>
          </a:bodyPr>
          <a:lstStyle>
            <a:lvl1pPr algn="l">
              <a:defRPr sz="3600" b="1" i="0">
                <a:latin typeface="Arial"/>
                <a:cs typeface="Arial"/>
              </a:defRPr>
            </a:lvl1pPr>
          </a:lstStyle>
          <a:p>
            <a:r>
              <a:rPr lang="en-US" dirty="0" smtClean="0"/>
              <a:t>Click to edit Master title style</a:t>
            </a:r>
            <a:endParaRPr lang="en-US" dirty="0"/>
          </a:p>
        </p:txBody>
      </p:sp>
      <p:sp>
        <p:nvSpPr>
          <p:cNvPr id="8" name="Text Placeholder 2"/>
          <p:cNvSpPr>
            <a:spLocks noGrp="1"/>
          </p:cNvSpPr>
          <p:nvPr>
            <p:ph idx="1"/>
          </p:nvPr>
        </p:nvSpPr>
        <p:spPr>
          <a:xfrm>
            <a:off x="465667" y="1267353"/>
            <a:ext cx="8229600" cy="4525963"/>
          </a:xfrm>
          <a:prstGeom prst="rect">
            <a:avLst/>
          </a:prstGeom>
        </p:spPr>
        <p:txBody>
          <a:bodyPr vert="horz" lIns="91440" tIns="45720" rIns="91440" bIns="45720" rtlCol="0">
            <a:normAutofit/>
          </a:bodyPr>
          <a:lstStyle>
            <a:lvl1pPr>
              <a:defRPr>
                <a:solidFill>
                  <a:srgbClr val="374D54"/>
                </a:solidFill>
                <a:latin typeface="Arial"/>
                <a:cs typeface="Arial"/>
              </a:defRPr>
            </a:lvl1pPr>
            <a:lvl2pPr>
              <a:defRPr>
                <a:solidFill>
                  <a:srgbClr val="1E8F5A"/>
                </a:solidFill>
                <a:latin typeface="Arial"/>
                <a:cs typeface="Arial"/>
              </a:defRPr>
            </a:lvl2pPr>
            <a:lvl3pPr>
              <a:defRPr>
                <a:solidFill>
                  <a:srgbClr val="106687"/>
                </a:solidFill>
                <a:latin typeface="Arial"/>
                <a:cs typeface="Arial"/>
              </a:defRPr>
            </a:lvl3pPr>
            <a:lvl4pPr>
              <a:defRPr>
                <a:solidFill>
                  <a:srgbClr val="34B3D2"/>
                </a:solidFill>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logo lock-up.pdf"/>
          <p:cNvPicPr>
            <a:picLocks noChangeAspect="1"/>
          </p:cNvPicPr>
          <p:nvPr userDrawn="1"/>
        </p:nvPicPr>
        <p:blipFill rotWithShape="1">
          <a:blip r:embed="rId2">
            <a:extLst>
              <a:ext uri="{28A0092B-C50C-407E-A947-70E740481C1C}">
                <a14:useLocalDpi xmlns:a14="http://schemas.microsoft.com/office/drawing/2010/main" val="0"/>
              </a:ext>
            </a:extLst>
          </a:blip>
          <a:srcRect l="39075" t="31545" r="30763" b="57596"/>
          <a:stretch/>
        </p:blipFill>
        <p:spPr>
          <a:xfrm>
            <a:off x="118536" y="6223275"/>
            <a:ext cx="1983888" cy="551942"/>
          </a:xfrm>
          <a:prstGeom prst="rect">
            <a:avLst/>
          </a:prstGeom>
        </p:spPr>
      </p:pic>
      <p:pic>
        <p:nvPicPr>
          <p:cNvPr id="10" name="Picture 9" descr="logo lock-up.pdf"/>
          <p:cNvPicPr>
            <a:picLocks noChangeAspect="1"/>
          </p:cNvPicPr>
          <p:nvPr userDrawn="1"/>
        </p:nvPicPr>
        <p:blipFill rotWithShape="1">
          <a:blip r:embed="rId2">
            <a:extLst>
              <a:ext uri="{28A0092B-C50C-407E-A947-70E740481C1C}">
                <a14:useLocalDpi xmlns:a14="http://schemas.microsoft.com/office/drawing/2010/main" val="0"/>
              </a:ext>
            </a:extLst>
          </a:blip>
          <a:srcRect l="30634" t="31275" r="60038" b="58299"/>
          <a:stretch/>
        </p:blipFill>
        <p:spPr>
          <a:xfrm>
            <a:off x="8376356" y="6172200"/>
            <a:ext cx="620888" cy="536277"/>
          </a:xfrm>
          <a:prstGeom prst="rect">
            <a:avLst/>
          </a:prstGeom>
        </p:spPr>
      </p:pic>
      <p:sp>
        <p:nvSpPr>
          <p:cNvPr id="13" name="TextBox 12"/>
          <p:cNvSpPr txBox="1"/>
          <p:nvPr userDrawn="1"/>
        </p:nvSpPr>
        <p:spPr>
          <a:xfrm>
            <a:off x="2340255" y="6310394"/>
            <a:ext cx="4433170" cy="338554"/>
          </a:xfrm>
          <a:prstGeom prst="rect">
            <a:avLst/>
          </a:prstGeom>
          <a:noFill/>
        </p:spPr>
        <p:txBody>
          <a:bodyPr wrap="square" rtlCol="0">
            <a:spAutoFit/>
          </a:bodyPr>
          <a:lstStyle/>
          <a:p>
            <a:pPr algn="ctr"/>
            <a:r>
              <a:rPr lang="en-US" sz="1600" i="0" dirty="0" smtClean="0">
                <a:solidFill>
                  <a:srgbClr val="1D9E6E"/>
                </a:solidFill>
                <a:latin typeface="Goudy Old Style"/>
                <a:cs typeface="Goudy Old Style"/>
              </a:rPr>
              <a:t>Our Practice</a:t>
            </a:r>
            <a:r>
              <a:rPr lang="en-US" sz="1600" i="0" baseline="0" dirty="0" smtClean="0">
                <a:solidFill>
                  <a:srgbClr val="1D9E6E"/>
                </a:solidFill>
                <a:latin typeface="Goudy Old Style"/>
                <a:cs typeface="Goudy Old Style"/>
              </a:rPr>
              <a:t> Is Our Passion</a:t>
            </a:r>
            <a:endParaRPr lang="en-US" sz="1600" i="0" baseline="30000" dirty="0">
              <a:solidFill>
                <a:srgbClr val="1D9E6E"/>
              </a:solidFill>
              <a:latin typeface="Goudy Old Style"/>
              <a:cs typeface="Goudy Old Style"/>
            </a:endParaRPr>
          </a:p>
        </p:txBody>
      </p:sp>
    </p:spTree>
    <p:extLst>
      <p:ext uri="{BB962C8B-B14F-4D97-AF65-F5344CB8AC3E}">
        <p14:creationId xmlns:p14="http://schemas.microsoft.com/office/powerpoint/2010/main" val="17171323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rot="5400000">
            <a:off x="4259356" y="1843416"/>
            <a:ext cx="673254" cy="9173712"/>
          </a:xfrm>
          <a:prstGeom prst="rect">
            <a:avLst/>
          </a:prstGeom>
          <a:gradFill flip="none" rotWithShape="1">
            <a:gsLst>
              <a:gs pos="39000">
                <a:schemeClr val="bg1"/>
              </a:gs>
              <a:gs pos="100000">
                <a:srgbClr val="EFE8C9"/>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66069"/>
              </a:solidFill>
            </a:endParaRPr>
          </a:p>
        </p:txBody>
      </p:sp>
      <p:sp>
        <p:nvSpPr>
          <p:cNvPr id="4" name="Date Placeholder 3"/>
          <p:cNvSpPr>
            <a:spLocks noGrp="1"/>
          </p:cNvSpPr>
          <p:nvPr>
            <p:ph type="dt" sz="half" idx="2"/>
          </p:nvPr>
        </p:nvSpPr>
        <p:spPr>
          <a:xfrm>
            <a:off x="304800" y="618543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DCDE9F-52C8-4553-B574-82E5B465FA5D}" type="datetimeFigureOut">
              <a:rPr lang="en-US" smtClean="0"/>
              <a:pPr/>
              <a:t>10/12/2015</a:t>
            </a:fld>
            <a:endParaRPr lang="en-US"/>
          </a:p>
        </p:txBody>
      </p:sp>
      <p:sp>
        <p:nvSpPr>
          <p:cNvPr id="5" name="Footer Placeholder 4"/>
          <p:cNvSpPr>
            <a:spLocks noGrp="1"/>
          </p:cNvSpPr>
          <p:nvPr>
            <p:ph type="ftr" sz="quarter" idx="3"/>
          </p:nvPr>
        </p:nvSpPr>
        <p:spPr>
          <a:xfrm>
            <a:off x="2971800" y="621241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324600" y="61880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2EA76-330F-481C-A552-FA67E4BF4D56}" type="slidenum">
              <a:rPr lang="en-US" smtClean="0"/>
              <a:pPr/>
              <a:t>‹#›</a:t>
            </a:fld>
            <a:endParaRPr lang="en-US"/>
          </a:p>
        </p:txBody>
      </p:sp>
      <p:cxnSp>
        <p:nvCxnSpPr>
          <p:cNvPr id="9" name="Straight Connector 8"/>
          <p:cNvCxnSpPr/>
          <p:nvPr userDrawn="1"/>
        </p:nvCxnSpPr>
        <p:spPr>
          <a:xfrm>
            <a:off x="0" y="6788207"/>
            <a:ext cx="9172138" cy="0"/>
          </a:xfrm>
          <a:prstGeom prst="line">
            <a:avLst/>
          </a:prstGeom>
          <a:ln w="38100" cmpd="sng">
            <a:solidFill>
              <a:srgbClr val="CFC493"/>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7554" y="6858000"/>
            <a:ext cx="9173711" cy="0"/>
          </a:xfrm>
          <a:prstGeom prst="line">
            <a:avLst/>
          </a:prstGeom>
          <a:ln w="104775" cmpd="sng">
            <a:gradFill flip="none" rotWithShape="1">
              <a:gsLst>
                <a:gs pos="0">
                  <a:srgbClr val="1D9E6E"/>
                </a:gs>
                <a:gs pos="50000">
                  <a:srgbClr val="1D9E6E"/>
                </a:gs>
                <a:gs pos="100000">
                  <a:srgbClr val="006747"/>
                </a:gs>
                <a:gs pos="23000">
                  <a:srgbClr val="1D9E6E"/>
                </a:gs>
              </a:gsLst>
              <a:path path="rect">
                <a:fillToRect l="50000" t="50000" r="50000" b="50000"/>
              </a:path>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1963083"/>
      </p:ext>
    </p:extLst>
  </p:cSld>
  <p:clrMap bg1="lt1" tx1="dk1" bg2="lt2" tx2="dk2" accent1="accent1" accent2="accent2" accent3="accent3" accent4="accent4" accent5="accent5" accent6="accent6" hlink="hlink" folHlink="folHlink"/>
  <p:sldLayoutIdLst>
    <p:sldLayoutId id="2147483679" r:id="rId1"/>
    <p:sldLayoutId id="214748369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g"/><Relationship Id="rId3" Type="http://schemas.openxmlformats.org/officeDocument/2006/relationships/notesSlide" Target="../notesSlides/notesSlide25.xml"/><Relationship Id="rId7" Type="http://schemas.openxmlformats.org/officeDocument/2006/relationships/image" Target="../media/image56.jpg"/><Relationship Id="rId12" Type="http://schemas.openxmlformats.org/officeDocument/2006/relationships/image" Target="../media/image61.jpg"/><Relationship Id="rId2" Type="http://schemas.openxmlformats.org/officeDocument/2006/relationships/slideLayout" Target="../slideLayouts/slideLayout2.xml"/><Relationship Id="rId1" Type="http://schemas.openxmlformats.org/officeDocument/2006/relationships/video" Target="https://www.youtube.com/embed/HxNadcD-Ft0" TargetMode="External"/><Relationship Id="rId6" Type="http://schemas.openxmlformats.org/officeDocument/2006/relationships/image" Target="../media/image55.jpg"/><Relationship Id="rId11" Type="http://schemas.openxmlformats.org/officeDocument/2006/relationships/image" Target="../media/image60.jpg"/><Relationship Id="rId5" Type="http://schemas.openxmlformats.org/officeDocument/2006/relationships/image" Target="../media/image54.jpg"/><Relationship Id="rId15" Type="http://schemas.openxmlformats.org/officeDocument/2006/relationships/image" Target="../media/image64.png"/><Relationship Id="rId10" Type="http://schemas.openxmlformats.org/officeDocument/2006/relationships/image" Target="../media/image59.jpg"/><Relationship Id="rId4" Type="http://schemas.openxmlformats.org/officeDocument/2006/relationships/image" Target="../media/image53.jpg"/><Relationship Id="rId9" Type="http://schemas.openxmlformats.org/officeDocument/2006/relationships/image" Target="../media/image58.jpg"/><Relationship Id="rId14" Type="http://schemas.openxmlformats.org/officeDocument/2006/relationships/image" Target="../media/image63.jp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n_QYN4tA5bM" TargetMode="External"/><Relationship Id="rId5" Type="http://schemas.openxmlformats.org/officeDocument/2006/relationships/image" Target="../media/image76.png"/><Relationship Id="rId4" Type="http://schemas.openxmlformats.org/officeDocument/2006/relationships/image" Target="../media/image75.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g"/><Relationship Id="rId4" Type="http://schemas.openxmlformats.org/officeDocument/2006/relationships/image" Target="../media/image78.jpg"/></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3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ideo" Target="https://www.youtube.com/embed/z8BAZ9mNHC4" TargetMode="Externa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695" t="8547" r="18946"/>
          <a:stretch/>
        </p:blipFill>
        <p:spPr>
          <a:xfrm>
            <a:off x="318601" y="1403680"/>
            <a:ext cx="6575975" cy="4616120"/>
          </a:xfrm>
          <a:prstGeom prst="rect">
            <a:avLst/>
          </a:prstGeom>
        </p:spPr>
      </p:pic>
      <p:sp>
        <p:nvSpPr>
          <p:cNvPr id="3" name="Rectangle 2"/>
          <p:cNvSpPr/>
          <p:nvPr/>
        </p:nvSpPr>
        <p:spPr>
          <a:xfrm>
            <a:off x="4572000" y="1654340"/>
            <a:ext cx="4572000" cy="4114800"/>
          </a:xfrm>
          <a:prstGeom prst="rect">
            <a:avLst/>
          </a:prstGeom>
          <a:solidFill>
            <a:schemeClr val="bg2">
              <a:lumMod val="7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ctrTitle"/>
          </p:nvPr>
        </p:nvSpPr>
        <p:spPr>
          <a:xfrm>
            <a:off x="3581400" y="2286000"/>
            <a:ext cx="6705600" cy="1089025"/>
          </a:xfrm>
        </p:spPr>
        <p:txBody>
          <a:bodyPr>
            <a:normAutofit fontScale="90000"/>
          </a:bodyPr>
          <a:lstStyle/>
          <a:p>
            <a:pPr algn="ctr"/>
            <a:r>
              <a:rPr lang="en-US" sz="6000" i="1" dirty="0">
                <a:latin typeface="Arial" panose="020B0604020202020204" pitchFamily="34" charset="0"/>
                <a:cs typeface="Arial" panose="020B0604020202020204" pitchFamily="34" charset="0"/>
              </a:rPr>
              <a:t>State of </a:t>
            </a:r>
            <a:r>
              <a:rPr lang="en-US" sz="6000" i="1" dirty="0" smtClean="0">
                <a:latin typeface="Arial" panose="020B0604020202020204" pitchFamily="34" charset="0"/>
                <a:cs typeface="Arial" panose="020B0604020202020204" pitchFamily="34" charset="0"/>
              </a:rPr>
              <a:t/>
            </a:r>
            <a:br>
              <a:rPr lang="en-US" sz="6000" i="1" dirty="0" smtClean="0">
                <a:latin typeface="Arial" panose="020B0604020202020204" pitchFamily="34" charset="0"/>
                <a:cs typeface="Arial" panose="020B0604020202020204" pitchFamily="34" charset="0"/>
              </a:rPr>
            </a:br>
            <a:r>
              <a:rPr lang="en-US" sz="6000" i="1" dirty="0" smtClean="0">
                <a:latin typeface="Arial" panose="020B0604020202020204" pitchFamily="34" charset="0"/>
                <a:cs typeface="Arial" panose="020B0604020202020204" pitchFamily="34" charset="0"/>
              </a:rPr>
              <a:t>the </a:t>
            </a:r>
            <a:r>
              <a:rPr lang="en-US" sz="6000" i="1" dirty="0">
                <a:latin typeface="Arial" panose="020B0604020202020204" pitchFamily="34" charset="0"/>
                <a:cs typeface="Arial" panose="020B0604020202020204" pitchFamily="34" charset="0"/>
              </a:rPr>
              <a:t>College</a:t>
            </a:r>
          </a:p>
        </p:txBody>
      </p:sp>
      <p:sp>
        <p:nvSpPr>
          <p:cNvPr id="7" name="Subtitle 6"/>
          <p:cNvSpPr>
            <a:spLocks noGrp="1"/>
          </p:cNvSpPr>
          <p:nvPr>
            <p:ph type="subTitle" idx="1"/>
          </p:nvPr>
        </p:nvSpPr>
        <p:spPr>
          <a:xfrm>
            <a:off x="3810000" y="4366719"/>
            <a:ext cx="5791200" cy="1295400"/>
          </a:xfrm>
        </p:spPr>
        <p:txBody>
          <a:bodyPr/>
          <a:lstStyle/>
          <a:p>
            <a:pPr algn="ctr"/>
            <a:r>
              <a:rPr lang="en-US" b="1" i="1" dirty="0">
                <a:solidFill>
                  <a:schemeClr val="tx1"/>
                </a:solidFill>
              </a:rPr>
              <a:t>October 13, 2015</a:t>
            </a:r>
          </a:p>
        </p:txBody>
      </p:sp>
    </p:spTree>
    <p:extLst>
      <p:ext uri="{BB962C8B-B14F-4D97-AF65-F5344CB8AC3E}">
        <p14:creationId xmlns:p14="http://schemas.microsoft.com/office/powerpoint/2010/main" val="2091611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6349"/>
            <a:ext cx="8229600" cy="868363"/>
          </a:xfrm>
        </p:spPr>
        <p:txBody>
          <a:bodyPr/>
          <a:lstStyle/>
          <a:p>
            <a:pPr algn="ctr"/>
            <a:r>
              <a:rPr lang="en-US" dirty="0">
                <a:ea typeface="ＭＳ Ｐゴシック" charset="-128"/>
              </a:rPr>
              <a:t>Translating Translational Research</a:t>
            </a:r>
            <a:endParaRPr lang="en-US" dirty="0"/>
          </a:p>
        </p:txBody>
      </p:sp>
      <p:sp>
        <p:nvSpPr>
          <p:cNvPr id="3" name="Content Placeholder 2"/>
          <p:cNvSpPr>
            <a:spLocks noGrp="1"/>
          </p:cNvSpPr>
          <p:nvPr>
            <p:ph idx="1"/>
          </p:nvPr>
        </p:nvSpPr>
        <p:spPr>
          <a:xfrm>
            <a:off x="3518499" y="1090248"/>
            <a:ext cx="5392072" cy="1283714"/>
          </a:xfrm>
        </p:spPr>
        <p:txBody>
          <a:bodyPr>
            <a:normAutofit/>
          </a:bodyPr>
          <a:lstStyle/>
          <a:p>
            <a:pPr marL="0" indent="0">
              <a:buNone/>
            </a:pPr>
            <a:r>
              <a:rPr lang="en-US" sz="1500" b="1" dirty="0">
                <a:solidFill>
                  <a:srgbClr val="1E8F5A"/>
                </a:solidFill>
              </a:rPr>
              <a:t>A </a:t>
            </a:r>
            <a:r>
              <a:rPr lang="en-US" sz="1500" b="1" dirty="0" smtClean="0">
                <a:solidFill>
                  <a:srgbClr val="1E8F5A"/>
                </a:solidFill>
              </a:rPr>
              <a:t>PEFECT 10 FOR BRAIN-EATING AMOEBA</a:t>
            </a:r>
            <a:endParaRPr lang="en-US" sz="1500" dirty="0" smtClean="0">
              <a:solidFill>
                <a:srgbClr val="1E8F5A"/>
              </a:solidFill>
            </a:endParaRPr>
          </a:p>
          <a:p>
            <a:pPr marL="0" indent="0">
              <a:buNone/>
            </a:pPr>
            <a:r>
              <a:rPr lang="en-US" sz="1500" dirty="0" smtClean="0">
                <a:solidFill>
                  <a:schemeClr val="tx1"/>
                </a:solidFill>
              </a:rPr>
              <a:t>NIH scored a perfect 10 for a $425K grant to identify fast acting drugs for deadly infections caused by free-living amoeba (FLA) which could total $1.7 million over 5 years.</a:t>
            </a:r>
            <a:endParaRPr lang="en-US" sz="1500" dirty="0">
              <a:solidFill>
                <a:schemeClr val="tx1"/>
              </a:solidFill>
            </a:endParaRPr>
          </a:p>
        </p:txBody>
      </p:sp>
      <p:pic>
        <p:nvPicPr>
          <p:cNvPr id="4" name="Picture 3"/>
          <p:cNvPicPr>
            <a:picLocks noChangeAspect="1"/>
          </p:cNvPicPr>
          <p:nvPr/>
        </p:nvPicPr>
        <p:blipFill>
          <a:blip r:embed="rId3"/>
          <a:stretch>
            <a:fillRect/>
          </a:stretch>
        </p:blipFill>
        <p:spPr>
          <a:xfrm>
            <a:off x="1172169" y="972929"/>
            <a:ext cx="2148768" cy="1363455"/>
          </a:xfrm>
          <a:prstGeom prst="rect">
            <a:avLst/>
          </a:prstGeom>
        </p:spPr>
      </p:pic>
      <p:pic>
        <p:nvPicPr>
          <p:cNvPr id="5" name="Picture 4"/>
          <p:cNvPicPr>
            <a:picLocks noChangeAspect="1"/>
          </p:cNvPicPr>
          <p:nvPr/>
        </p:nvPicPr>
        <p:blipFill>
          <a:blip r:embed="rId4"/>
          <a:stretch>
            <a:fillRect/>
          </a:stretch>
        </p:blipFill>
        <p:spPr>
          <a:xfrm>
            <a:off x="1295400" y="1090248"/>
            <a:ext cx="861860" cy="1150627"/>
          </a:xfrm>
          <a:prstGeom prst="rect">
            <a:avLst/>
          </a:prstGeom>
        </p:spPr>
      </p:pic>
      <p:pic>
        <p:nvPicPr>
          <p:cNvPr id="6" name="Picture 2" descr="Image result for USF Navigat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559" y="2388247"/>
            <a:ext cx="2421705" cy="1611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677" t="9152"/>
          <a:stretch/>
        </p:blipFill>
        <p:spPr bwMode="auto">
          <a:xfrm>
            <a:off x="947272" y="4175750"/>
            <a:ext cx="2294948" cy="1539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73669" y="2542243"/>
            <a:ext cx="5294536" cy="1754326"/>
          </a:xfrm>
          <a:prstGeom prst="rect">
            <a:avLst/>
          </a:prstGeom>
          <a:noFill/>
        </p:spPr>
        <p:txBody>
          <a:bodyPr wrap="square" rtlCol="0">
            <a:spAutoFit/>
          </a:bodyPr>
          <a:lstStyle/>
          <a:p>
            <a:r>
              <a:rPr lang="en-US" sz="1500" b="1" dirty="0">
                <a:solidFill>
                  <a:srgbClr val="1E8F5A"/>
                </a:solidFill>
                <a:latin typeface="Arial" panose="020B0604020202020204" pitchFamily="34" charset="0"/>
                <a:cs typeface="Arial" panose="020B0604020202020204" pitchFamily="34" charset="0"/>
              </a:rPr>
              <a:t>NAVIGATORS ARE NATION’S BIGGEST AND BEST</a:t>
            </a:r>
            <a:endParaRPr lang="en-US" sz="1500" dirty="0">
              <a:solidFill>
                <a:srgbClr val="1E8F5A"/>
              </a:solidFill>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Program received $5.9M of a three year $17.2M award to support our Navigators.  Received $5.38M in 2014 and $4.2M in 2013.  Florida has signed up more people for than any other state in the nation and has the largest award in the nation (by over $2.0M)</a:t>
            </a:r>
          </a:p>
          <a:p>
            <a:endParaRPr lang="en-US" dirty="0"/>
          </a:p>
        </p:txBody>
      </p:sp>
      <p:sp>
        <p:nvSpPr>
          <p:cNvPr id="9" name="TextBox 8"/>
          <p:cNvSpPr txBox="1"/>
          <p:nvPr/>
        </p:nvSpPr>
        <p:spPr>
          <a:xfrm>
            <a:off x="3430737" y="4134780"/>
            <a:ext cx="6086871" cy="1477328"/>
          </a:xfrm>
          <a:prstGeom prst="rect">
            <a:avLst/>
          </a:prstGeom>
          <a:noFill/>
        </p:spPr>
        <p:txBody>
          <a:bodyPr wrap="square" rtlCol="0">
            <a:spAutoFit/>
          </a:bodyPr>
          <a:lstStyle/>
          <a:p>
            <a:r>
              <a:rPr lang="en-US" sz="1500" b="1" dirty="0">
                <a:solidFill>
                  <a:srgbClr val="1E8F5A"/>
                </a:solidFill>
                <a:latin typeface="Arial" panose="020B0604020202020204" pitchFamily="34" charset="0"/>
                <a:cs typeface="Arial" panose="020B0604020202020204" pitchFamily="34" charset="0"/>
              </a:rPr>
              <a:t>GATES EXPANDS SUPPORT OVER $16M TO DATE</a:t>
            </a:r>
          </a:p>
          <a:p>
            <a:r>
              <a:rPr lang="en-US" sz="1500" dirty="0">
                <a:latin typeface="Arial" panose="020B0604020202020204" pitchFamily="34" charset="0"/>
                <a:cs typeface="Arial" panose="020B0604020202020204" pitchFamily="34" charset="0"/>
              </a:rPr>
              <a:t>$400K seed funding for $7 million per year multi-year malaria eradication initiative using GIS in Zambia, Cambodia and Haiti.  $1.8M extension of novel liver-stage malaria.  NCE for enabling technologies of </a:t>
            </a:r>
            <a:r>
              <a:rPr lang="en-US" sz="1500" dirty="0" err="1">
                <a:latin typeface="Arial" panose="020B0604020202020204" pitchFamily="34" charset="0"/>
                <a:cs typeface="Arial" panose="020B0604020202020204" pitchFamily="34" charset="0"/>
              </a:rPr>
              <a:t>vivax</a:t>
            </a:r>
            <a:r>
              <a:rPr lang="en-US" sz="1500" dirty="0">
                <a:latin typeface="Arial" panose="020B0604020202020204" pitchFamily="34" charset="0"/>
                <a:cs typeface="Arial" panose="020B0604020202020204" pitchFamily="34" charset="0"/>
              </a:rPr>
              <a:t> malaria culture. NCE for Rive Blindness Eradication  </a:t>
            </a:r>
          </a:p>
        </p:txBody>
      </p:sp>
      <p:pic>
        <p:nvPicPr>
          <p:cNvPr id="10" name="Picture 9"/>
          <p:cNvPicPr>
            <a:picLocks noChangeAspect="1"/>
          </p:cNvPicPr>
          <p:nvPr/>
        </p:nvPicPr>
        <p:blipFill>
          <a:blip r:embed="rId7"/>
          <a:stretch>
            <a:fillRect/>
          </a:stretch>
        </p:blipFill>
        <p:spPr>
          <a:xfrm>
            <a:off x="4901636" y="5411941"/>
            <a:ext cx="545777" cy="831457"/>
          </a:xfrm>
          <a:prstGeom prst="rect">
            <a:avLst/>
          </a:prstGeom>
        </p:spPr>
      </p:pic>
      <p:pic>
        <p:nvPicPr>
          <p:cNvPr id="11" name="Picture 10"/>
          <p:cNvPicPr>
            <a:picLocks noChangeAspect="1"/>
          </p:cNvPicPr>
          <p:nvPr/>
        </p:nvPicPr>
        <p:blipFill>
          <a:blip r:embed="rId4"/>
          <a:stretch>
            <a:fillRect/>
          </a:stretch>
        </p:blipFill>
        <p:spPr>
          <a:xfrm>
            <a:off x="5565164" y="5411941"/>
            <a:ext cx="622790" cy="831457"/>
          </a:xfrm>
          <a:prstGeom prst="rect">
            <a:avLst/>
          </a:prstGeom>
        </p:spPr>
      </p:pic>
      <p:pic>
        <p:nvPicPr>
          <p:cNvPr id="12" name="Picture 11"/>
          <p:cNvPicPr>
            <a:picLocks noChangeAspect="1"/>
          </p:cNvPicPr>
          <p:nvPr/>
        </p:nvPicPr>
        <p:blipFill rotWithShape="1">
          <a:blip r:embed="rId8"/>
          <a:srcRect l="16431" r="12236"/>
          <a:stretch/>
        </p:blipFill>
        <p:spPr>
          <a:xfrm flipH="1">
            <a:off x="6305705" y="5411942"/>
            <a:ext cx="612607" cy="839882"/>
          </a:xfrm>
          <a:prstGeom prst="rect">
            <a:avLst/>
          </a:prstGeom>
        </p:spPr>
      </p:pic>
      <p:pic>
        <p:nvPicPr>
          <p:cNvPr id="13" name="Picture 12"/>
          <p:cNvPicPr>
            <a:picLocks noChangeAspect="1"/>
          </p:cNvPicPr>
          <p:nvPr/>
        </p:nvPicPr>
        <p:blipFill rotWithShape="1">
          <a:blip r:embed="rId9"/>
          <a:srcRect l="-19019" t="12540" r="19019"/>
          <a:stretch/>
        </p:blipFill>
        <p:spPr>
          <a:xfrm>
            <a:off x="6817115" y="5411941"/>
            <a:ext cx="959489" cy="850821"/>
          </a:xfrm>
          <a:prstGeom prst="rect">
            <a:avLst/>
          </a:prstGeom>
        </p:spPr>
      </p:pic>
    </p:spTree>
    <p:extLst>
      <p:ext uri="{BB962C8B-B14F-4D97-AF65-F5344CB8AC3E}">
        <p14:creationId xmlns:p14="http://schemas.microsoft.com/office/powerpoint/2010/main" val="3535569042"/>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10600" cy="868363"/>
          </a:xfrm>
        </p:spPr>
        <p:txBody>
          <a:bodyPr>
            <a:normAutofit fontScale="90000"/>
          </a:bodyPr>
          <a:lstStyle/>
          <a:p>
            <a:pPr algn="ctr"/>
            <a:r>
              <a:rPr lang="en-US" dirty="0"/>
              <a:t>FY15 Multidisciplinary </a:t>
            </a:r>
            <a:r>
              <a:rPr lang="en-US" dirty="0" smtClean="0"/>
              <a:t/>
            </a:r>
            <a:br>
              <a:rPr lang="en-US" dirty="0" smtClean="0"/>
            </a:br>
            <a:r>
              <a:rPr lang="en-US" dirty="0" smtClean="0"/>
              <a:t>Internal </a:t>
            </a:r>
            <a:r>
              <a:rPr lang="en-US" dirty="0"/>
              <a:t>Grant Awards</a:t>
            </a:r>
          </a:p>
        </p:txBody>
      </p:sp>
      <p:sp>
        <p:nvSpPr>
          <p:cNvPr id="3" name="Content Placeholder 2"/>
          <p:cNvSpPr>
            <a:spLocks noGrp="1"/>
          </p:cNvSpPr>
          <p:nvPr>
            <p:ph idx="1"/>
          </p:nvPr>
        </p:nvSpPr>
        <p:spPr>
          <a:xfrm>
            <a:off x="2514600" y="1600200"/>
            <a:ext cx="6324600" cy="4525963"/>
          </a:xfrm>
        </p:spPr>
        <p:txBody>
          <a:bodyPr>
            <a:normAutofit fontScale="40000" lnSpcReduction="20000"/>
          </a:bodyPr>
          <a:lstStyle/>
          <a:p>
            <a:pPr marL="0" indent="0">
              <a:buNone/>
            </a:pPr>
            <a:r>
              <a:rPr lang="en-US" sz="3500" b="1" dirty="0">
                <a:solidFill>
                  <a:srgbClr val="1E8F5A"/>
                </a:solidFill>
              </a:rPr>
              <a:t>Amy </a:t>
            </a:r>
            <a:r>
              <a:rPr lang="en-US" sz="3500" b="1" dirty="0" err="1" smtClean="0">
                <a:solidFill>
                  <a:srgbClr val="1E8F5A"/>
                </a:solidFill>
              </a:rPr>
              <a:t>Alman</a:t>
            </a:r>
            <a:r>
              <a:rPr lang="en-US" sz="3500" dirty="0" smtClean="0">
                <a:solidFill>
                  <a:schemeClr val="tx1"/>
                </a:solidFill>
              </a:rPr>
              <a:t>: Development </a:t>
            </a:r>
            <a:r>
              <a:rPr lang="en-US" sz="3500" dirty="0">
                <a:solidFill>
                  <a:schemeClr val="tx1"/>
                </a:solidFill>
              </a:rPr>
              <a:t>and Pilot Testing of an Asthma </a:t>
            </a:r>
            <a:r>
              <a:rPr lang="en-US" sz="3500" dirty="0" smtClean="0">
                <a:solidFill>
                  <a:schemeClr val="tx1"/>
                </a:solidFill>
              </a:rPr>
              <a:t>Self-management </a:t>
            </a:r>
            <a:r>
              <a:rPr lang="en-US" sz="3500" dirty="0">
                <a:solidFill>
                  <a:schemeClr val="tx1"/>
                </a:solidFill>
              </a:rPr>
              <a:t>Mobile App to Improve/Promote Adherence to Treatment and Asthma Outcomes. Co-Authors: Kathleen O'Rourke  Andrew Brian </a:t>
            </a:r>
            <a:r>
              <a:rPr lang="en-US" sz="3500" dirty="0" err="1">
                <a:solidFill>
                  <a:schemeClr val="tx1"/>
                </a:solidFill>
              </a:rPr>
              <a:t>Raij</a:t>
            </a:r>
            <a:r>
              <a:rPr lang="en-US" sz="3500" dirty="0">
                <a:solidFill>
                  <a:schemeClr val="tx1"/>
                </a:solidFill>
              </a:rPr>
              <a:t> (COE), Marisa </a:t>
            </a:r>
            <a:r>
              <a:rPr lang="en-US" sz="3500" dirty="0" err="1">
                <a:solidFill>
                  <a:schemeClr val="tx1"/>
                </a:solidFill>
              </a:rPr>
              <a:t>Couluris</a:t>
            </a:r>
            <a:r>
              <a:rPr lang="en-US" sz="3500" dirty="0">
                <a:solidFill>
                  <a:schemeClr val="tx1"/>
                </a:solidFill>
              </a:rPr>
              <a:t> (COM), James </a:t>
            </a:r>
            <a:r>
              <a:rPr lang="en-US" sz="3500" dirty="0" err="1">
                <a:solidFill>
                  <a:schemeClr val="tx1"/>
                </a:solidFill>
              </a:rPr>
              <a:t>Lindenberger</a:t>
            </a:r>
            <a:endParaRPr lang="en-US" sz="3500" dirty="0">
              <a:solidFill>
                <a:schemeClr val="tx1"/>
              </a:solidFill>
            </a:endParaRPr>
          </a:p>
          <a:p>
            <a:pPr marL="0" indent="0">
              <a:buNone/>
            </a:pPr>
            <a:r>
              <a:rPr lang="en-US" sz="3500" dirty="0">
                <a:solidFill>
                  <a:schemeClr val="tx1"/>
                </a:solidFill>
              </a:rPr>
              <a:t> </a:t>
            </a:r>
          </a:p>
          <a:p>
            <a:pPr marL="0" indent="0">
              <a:buNone/>
            </a:pPr>
            <a:r>
              <a:rPr lang="en-US" sz="3500" b="1" dirty="0">
                <a:solidFill>
                  <a:srgbClr val="1E8F5A"/>
                </a:solidFill>
              </a:rPr>
              <a:t>Julie </a:t>
            </a:r>
            <a:r>
              <a:rPr lang="en-US" sz="3500" b="1" dirty="0" err="1" smtClean="0">
                <a:solidFill>
                  <a:srgbClr val="1E8F5A"/>
                </a:solidFill>
              </a:rPr>
              <a:t>Baldwin</a:t>
            </a:r>
            <a:r>
              <a:rPr lang="en-US" sz="3500" dirty="0" err="1" smtClean="0">
                <a:solidFill>
                  <a:schemeClr val="tx1"/>
                </a:solidFill>
              </a:rPr>
              <a:t>:The</a:t>
            </a:r>
            <a:r>
              <a:rPr lang="en-US" sz="3500" dirty="0" smtClean="0">
                <a:solidFill>
                  <a:schemeClr val="tx1"/>
                </a:solidFill>
              </a:rPr>
              <a:t> </a:t>
            </a:r>
            <a:r>
              <a:rPr lang="en-US" sz="3500" dirty="0" err="1">
                <a:solidFill>
                  <a:schemeClr val="tx1"/>
                </a:solidFill>
              </a:rPr>
              <a:t>Syndemic</a:t>
            </a:r>
            <a:r>
              <a:rPr lang="en-US" sz="3500" dirty="0">
                <a:solidFill>
                  <a:schemeClr val="tx1"/>
                </a:solidFill>
              </a:rPr>
              <a:t> Nature of HIV/AIDS Among Indigenous Populations in Latin America: Risk and Resilience. Co-Authors:  Dina Martinez Tyson, Martha Coulter, </a:t>
            </a:r>
            <a:r>
              <a:rPr lang="en-US" sz="3500" dirty="0" err="1">
                <a:solidFill>
                  <a:schemeClr val="tx1"/>
                </a:solidFill>
              </a:rPr>
              <a:t>Lauri</a:t>
            </a:r>
            <a:r>
              <a:rPr lang="en-US" sz="3500" dirty="0">
                <a:solidFill>
                  <a:schemeClr val="tx1"/>
                </a:solidFill>
              </a:rPr>
              <a:t> Wright, Arlene </a:t>
            </a:r>
            <a:r>
              <a:rPr lang="en-US" sz="3500" dirty="0" err="1">
                <a:solidFill>
                  <a:schemeClr val="tx1"/>
                </a:solidFill>
              </a:rPr>
              <a:t>Calvo</a:t>
            </a:r>
            <a:r>
              <a:rPr lang="en-US" sz="3500" dirty="0">
                <a:solidFill>
                  <a:schemeClr val="tx1"/>
                </a:solidFill>
              </a:rPr>
              <a:t>, Ismael Hoare, Ricardo </a:t>
            </a:r>
            <a:r>
              <a:rPr lang="en-US" sz="3500" dirty="0" err="1">
                <a:solidFill>
                  <a:schemeClr val="tx1"/>
                </a:solidFill>
              </a:rPr>
              <a:t>Izurieta</a:t>
            </a:r>
            <a:endParaRPr lang="en-US" sz="3500" dirty="0">
              <a:solidFill>
                <a:schemeClr val="tx1"/>
              </a:solidFill>
            </a:endParaRPr>
          </a:p>
          <a:p>
            <a:pPr marL="0" indent="0">
              <a:buNone/>
            </a:pPr>
            <a:r>
              <a:rPr lang="en-US" sz="3500" dirty="0">
                <a:solidFill>
                  <a:schemeClr val="tx1"/>
                </a:solidFill>
              </a:rPr>
              <a:t>			</a:t>
            </a:r>
          </a:p>
          <a:p>
            <a:pPr marL="0" indent="0">
              <a:buNone/>
            </a:pPr>
            <a:r>
              <a:rPr lang="en-US" sz="3500" b="1" dirty="0">
                <a:solidFill>
                  <a:srgbClr val="1E8F5A"/>
                </a:solidFill>
              </a:rPr>
              <a:t>Ben </a:t>
            </a:r>
            <a:r>
              <a:rPr lang="en-US" sz="3500" b="1" dirty="0" smtClean="0">
                <a:solidFill>
                  <a:srgbClr val="1E8F5A"/>
                </a:solidFill>
              </a:rPr>
              <a:t>Jacob</a:t>
            </a:r>
            <a:r>
              <a:rPr lang="en-US" sz="3500" dirty="0" smtClean="0">
                <a:solidFill>
                  <a:schemeClr val="tx1"/>
                </a:solidFill>
              </a:rPr>
              <a:t>: Eigenvector </a:t>
            </a:r>
            <a:r>
              <a:rPr lang="en-US" sz="3500" dirty="0">
                <a:solidFill>
                  <a:schemeClr val="tx1"/>
                </a:solidFill>
              </a:rPr>
              <a:t>Extrapolations and Stochastic </a:t>
            </a:r>
            <a:r>
              <a:rPr lang="en-US" sz="3500" dirty="0" err="1">
                <a:solidFill>
                  <a:schemeClr val="tx1"/>
                </a:solidFill>
              </a:rPr>
              <a:t>Cartographis</a:t>
            </a:r>
            <a:r>
              <a:rPr lang="en-US" sz="3500" dirty="0">
                <a:solidFill>
                  <a:schemeClr val="tx1"/>
                </a:solidFill>
              </a:rPr>
              <a:t> abstractions for </a:t>
            </a:r>
            <a:r>
              <a:rPr lang="en-US" sz="3500" dirty="0" err="1">
                <a:solidFill>
                  <a:schemeClr val="tx1"/>
                </a:solidFill>
              </a:rPr>
              <a:t>inperpolation</a:t>
            </a:r>
            <a:r>
              <a:rPr lang="en-US" sz="3500" dirty="0">
                <a:solidFill>
                  <a:schemeClr val="tx1"/>
                </a:solidFill>
              </a:rPr>
              <a:t> of county-level </a:t>
            </a:r>
            <a:r>
              <a:rPr lang="en-US" sz="3500" dirty="0" err="1">
                <a:solidFill>
                  <a:schemeClr val="tx1"/>
                </a:solidFill>
              </a:rPr>
              <a:t>hyperEndemic</a:t>
            </a:r>
            <a:r>
              <a:rPr lang="en-US" sz="3500" dirty="0">
                <a:solidFill>
                  <a:schemeClr val="tx1"/>
                </a:solidFill>
              </a:rPr>
              <a:t> Tuberculosis foci in Florida. Co-Authors: John </a:t>
            </a:r>
            <a:r>
              <a:rPr lang="en-US" sz="3500" dirty="0" err="1">
                <a:solidFill>
                  <a:schemeClr val="tx1"/>
                </a:solidFill>
              </a:rPr>
              <a:t>Sinnott</a:t>
            </a:r>
            <a:r>
              <a:rPr lang="en-US" sz="3500" dirty="0">
                <a:solidFill>
                  <a:schemeClr val="tx1"/>
                </a:solidFill>
              </a:rPr>
              <a:t> (COM), </a:t>
            </a:r>
            <a:r>
              <a:rPr lang="en-US" sz="3500" dirty="0" err="1">
                <a:solidFill>
                  <a:schemeClr val="tx1"/>
                </a:solidFill>
              </a:rPr>
              <a:t>Ulyee</a:t>
            </a:r>
            <a:r>
              <a:rPr lang="en-US" sz="3500" dirty="0">
                <a:solidFill>
                  <a:schemeClr val="tx1"/>
                </a:solidFill>
              </a:rPr>
              <a:t> </a:t>
            </a:r>
            <a:r>
              <a:rPr lang="en-US" sz="3500" dirty="0" err="1">
                <a:solidFill>
                  <a:schemeClr val="tx1"/>
                </a:solidFill>
              </a:rPr>
              <a:t>Choe</a:t>
            </a:r>
            <a:r>
              <a:rPr lang="en-US" sz="3500" dirty="0">
                <a:solidFill>
                  <a:schemeClr val="tx1"/>
                </a:solidFill>
              </a:rPr>
              <a:t> (COM), D.A. Holt (COM)</a:t>
            </a:r>
          </a:p>
          <a:p>
            <a:pPr marL="0" indent="0">
              <a:buNone/>
            </a:pPr>
            <a:r>
              <a:rPr lang="en-US" sz="3500" dirty="0">
                <a:solidFill>
                  <a:schemeClr val="tx1"/>
                </a:solidFill>
              </a:rPr>
              <a:t> </a:t>
            </a:r>
          </a:p>
          <a:p>
            <a:pPr marL="0" indent="0">
              <a:buNone/>
            </a:pPr>
            <a:r>
              <a:rPr lang="en-US" sz="3500" b="1" dirty="0" err="1">
                <a:solidFill>
                  <a:srgbClr val="1E8F5A"/>
                </a:solidFill>
              </a:rPr>
              <a:t>Dinorah</a:t>
            </a:r>
            <a:r>
              <a:rPr lang="en-US" sz="3500" b="1" dirty="0">
                <a:solidFill>
                  <a:srgbClr val="1E8F5A"/>
                </a:solidFill>
              </a:rPr>
              <a:t> Martinez </a:t>
            </a:r>
            <a:r>
              <a:rPr lang="en-US" sz="3500" b="1" dirty="0" smtClean="0">
                <a:solidFill>
                  <a:srgbClr val="1E8F5A"/>
                </a:solidFill>
              </a:rPr>
              <a:t>Tyson</a:t>
            </a:r>
            <a:r>
              <a:rPr lang="en-US" sz="3500" dirty="0" smtClean="0">
                <a:solidFill>
                  <a:schemeClr val="tx1"/>
                </a:solidFill>
              </a:rPr>
              <a:t>: Psychometric </a:t>
            </a:r>
            <a:r>
              <a:rPr lang="en-US" sz="3500" dirty="0">
                <a:solidFill>
                  <a:schemeClr val="tx1"/>
                </a:solidFill>
              </a:rPr>
              <a:t>Assessment of a Supportive Care Needs Measure for Hispanic Female Cancer Survivors. Co-Authors: Ellen Daley, Susan McMillan (CON), Claudia </a:t>
            </a:r>
            <a:r>
              <a:rPr lang="en-US" sz="3500" dirty="0" err="1">
                <a:solidFill>
                  <a:schemeClr val="tx1"/>
                </a:solidFill>
              </a:rPr>
              <a:t>Aguado</a:t>
            </a:r>
            <a:r>
              <a:rPr lang="en-US" sz="3500" dirty="0">
                <a:solidFill>
                  <a:schemeClr val="tx1"/>
                </a:solidFill>
              </a:rPr>
              <a:t> </a:t>
            </a:r>
            <a:r>
              <a:rPr lang="en-US" sz="3500" dirty="0" err="1">
                <a:solidFill>
                  <a:schemeClr val="tx1"/>
                </a:solidFill>
              </a:rPr>
              <a:t>Loi</a:t>
            </a:r>
            <a:r>
              <a:rPr lang="en-US" sz="3500" dirty="0">
                <a:solidFill>
                  <a:schemeClr val="tx1"/>
                </a:solidFill>
              </a:rPr>
              <a:t>, </a:t>
            </a:r>
            <a:r>
              <a:rPr lang="en-US" sz="3500" dirty="0" err="1">
                <a:solidFill>
                  <a:schemeClr val="tx1"/>
                </a:solidFill>
              </a:rPr>
              <a:t>Coralia</a:t>
            </a:r>
            <a:r>
              <a:rPr lang="en-US" sz="3500" dirty="0">
                <a:solidFill>
                  <a:schemeClr val="tx1"/>
                </a:solidFill>
              </a:rPr>
              <a:t> Vazquez Otero, Clement </a:t>
            </a:r>
            <a:r>
              <a:rPr lang="en-US" sz="3500" dirty="0" err="1">
                <a:solidFill>
                  <a:schemeClr val="tx1"/>
                </a:solidFill>
              </a:rPr>
              <a:t>Gwede</a:t>
            </a:r>
            <a:r>
              <a:rPr lang="en-US" sz="3500" dirty="0">
                <a:solidFill>
                  <a:schemeClr val="tx1"/>
                </a:solidFill>
              </a:rPr>
              <a:t> (COM)</a:t>
            </a:r>
          </a:p>
          <a:p>
            <a:pPr marL="0" indent="0">
              <a:buNone/>
            </a:pPr>
            <a:r>
              <a:rPr lang="en-US" sz="3500" dirty="0">
                <a:solidFill>
                  <a:schemeClr val="tx1"/>
                </a:solidFill>
              </a:rPr>
              <a:t> </a:t>
            </a:r>
          </a:p>
          <a:p>
            <a:pPr marL="0" indent="0">
              <a:buNone/>
            </a:pPr>
            <a:r>
              <a:rPr lang="en-US" sz="3500" b="1" dirty="0">
                <a:solidFill>
                  <a:srgbClr val="1E8F5A"/>
                </a:solidFill>
              </a:rPr>
              <a:t>Cheryl </a:t>
            </a:r>
            <a:r>
              <a:rPr lang="en-US" sz="3500" b="1" dirty="0" err="1" smtClean="0">
                <a:solidFill>
                  <a:srgbClr val="1E8F5A"/>
                </a:solidFill>
              </a:rPr>
              <a:t>Vamos</a:t>
            </a:r>
            <a:r>
              <a:rPr lang="en-US" sz="3500" dirty="0" smtClean="0">
                <a:solidFill>
                  <a:schemeClr val="tx1"/>
                </a:solidFill>
              </a:rPr>
              <a:t>: Development </a:t>
            </a:r>
            <a:r>
              <a:rPr lang="en-US" sz="3500" dirty="0">
                <a:solidFill>
                  <a:schemeClr val="tx1"/>
                </a:solidFill>
              </a:rPr>
              <a:t>of an Innovative Patient-Centered Intervention to Improve Sexual Reproductive Health Literacy. Co-Authors: Jaime </a:t>
            </a:r>
            <a:r>
              <a:rPr lang="en-US" sz="3500" dirty="0" err="1">
                <a:solidFill>
                  <a:schemeClr val="tx1"/>
                </a:solidFill>
              </a:rPr>
              <a:t>Corvin</a:t>
            </a:r>
            <a:r>
              <a:rPr lang="en-US" sz="3500" dirty="0">
                <a:solidFill>
                  <a:schemeClr val="tx1"/>
                </a:solidFill>
              </a:rPr>
              <a:t>, Stephanie </a:t>
            </a:r>
            <a:r>
              <a:rPr lang="en-US" sz="3500" dirty="0" err="1">
                <a:solidFill>
                  <a:schemeClr val="tx1"/>
                </a:solidFill>
              </a:rPr>
              <a:t>Marhefka</a:t>
            </a:r>
            <a:r>
              <a:rPr lang="en-US" sz="3500" dirty="0">
                <a:solidFill>
                  <a:schemeClr val="tx1"/>
                </a:solidFill>
              </a:rPr>
              <a:t>, Ellen Daley, Kay Perrin, Joseph </a:t>
            </a:r>
            <a:r>
              <a:rPr lang="en-US" sz="3500" dirty="0" err="1">
                <a:solidFill>
                  <a:schemeClr val="tx1"/>
                </a:solidFill>
              </a:rPr>
              <a:t>Puccio</a:t>
            </a:r>
            <a:r>
              <a:rPr lang="en-US" sz="3500" dirty="0">
                <a:solidFill>
                  <a:schemeClr val="tx1"/>
                </a:solidFill>
              </a:rPr>
              <a:t> (COM)</a:t>
            </a:r>
          </a:p>
          <a:p>
            <a:endParaRPr lang="en-US" dirty="0"/>
          </a:p>
        </p:txBody>
      </p:sp>
      <p:pic>
        <p:nvPicPr>
          <p:cNvPr id="4" name="Picture 3"/>
          <p:cNvPicPr>
            <a:picLocks noChangeAspect="1"/>
          </p:cNvPicPr>
          <p:nvPr/>
        </p:nvPicPr>
        <p:blipFill>
          <a:blip r:embed="rId3"/>
          <a:stretch>
            <a:fillRect/>
          </a:stretch>
        </p:blipFill>
        <p:spPr>
          <a:xfrm>
            <a:off x="346888" y="362227"/>
            <a:ext cx="1066800" cy="1434353"/>
          </a:xfrm>
          <a:prstGeom prst="rect">
            <a:avLst/>
          </a:prstGeom>
        </p:spPr>
      </p:pic>
      <p:pic>
        <p:nvPicPr>
          <p:cNvPr id="5" name="Picture 4"/>
          <p:cNvPicPr>
            <a:picLocks noChangeAspect="1"/>
          </p:cNvPicPr>
          <p:nvPr/>
        </p:nvPicPr>
        <p:blipFill>
          <a:blip r:embed="rId4"/>
          <a:stretch>
            <a:fillRect/>
          </a:stretch>
        </p:blipFill>
        <p:spPr>
          <a:xfrm>
            <a:off x="1363042" y="1462501"/>
            <a:ext cx="990600" cy="1482386"/>
          </a:xfrm>
          <a:prstGeom prst="rect">
            <a:avLst/>
          </a:prstGeom>
        </p:spPr>
      </p:pic>
      <p:pic>
        <p:nvPicPr>
          <p:cNvPr id="6" name="Picture 4" descr="http://health.usf.edu/NR/rdonlyres/A16369E6-BA73-4454-A3E0-F28229EB9C3B/0/BenJaco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353" y="2458042"/>
            <a:ext cx="1026677" cy="14051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1363042" y="3579815"/>
            <a:ext cx="955653" cy="1433480"/>
          </a:xfrm>
          <a:prstGeom prst="rect">
            <a:avLst/>
          </a:prstGeom>
        </p:spPr>
      </p:pic>
      <p:pic>
        <p:nvPicPr>
          <p:cNvPr id="8" name="Picture 7"/>
          <p:cNvPicPr>
            <a:picLocks noChangeAspect="1"/>
          </p:cNvPicPr>
          <p:nvPr/>
        </p:nvPicPr>
        <p:blipFill>
          <a:blip r:embed="rId7"/>
          <a:stretch>
            <a:fillRect/>
          </a:stretch>
        </p:blipFill>
        <p:spPr>
          <a:xfrm>
            <a:off x="513725" y="4648200"/>
            <a:ext cx="984727" cy="1382073"/>
          </a:xfrm>
          <a:prstGeom prst="rect">
            <a:avLst/>
          </a:prstGeom>
        </p:spPr>
      </p:pic>
    </p:spTree>
    <p:extLst>
      <p:ext uri="{BB962C8B-B14F-4D97-AF65-F5344CB8AC3E}">
        <p14:creationId xmlns:p14="http://schemas.microsoft.com/office/powerpoint/2010/main" val="242202053"/>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a typeface="ＭＳ Ｐゴシック" charset="-128"/>
              </a:rPr>
              <a:t>Translating Translational Research</a:t>
            </a:r>
            <a:endParaRPr lang="en-US" dirty="0"/>
          </a:p>
        </p:txBody>
      </p:sp>
      <p:pic>
        <p:nvPicPr>
          <p:cNvPr id="5" name="Picture 4"/>
          <p:cNvPicPr>
            <a:picLocks noChangeAspect="1"/>
          </p:cNvPicPr>
          <p:nvPr/>
        </p:nvPicPr>
        <p:blipFill>
          <a:blip r:embed="rId3"/>
          <a:stretch>
            <a:fillRect/>
          </a:stretch>
        </p:blipFill>
        <p:spPr>
          <a:xfrm>
            <a:off x="312262" y="1371600"/>
            <a:ext cx="8519476" cy="4172915"/>
          </a:xfrm>
          <a:prstGeom prst="rect">
            <a:avLst/>
          </a:prstGeom>
        </p:spPr>
      </p:pic>
    </p:spTree>
    <p:extLst>
      <p:ext uri="{BB962C8B-B14F-4D97-AF65-F5344CB8AC3E}">
        <p14:creationId xmlns:p14="http://schemas.microsoft.com/office/powerpoint/2010/main" val="2625413411"/>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a typeface="ＭＳ Ｐゴシック" charset="-128"/>
              </a:rPr>
              <a:t>Community Partnerships</a:t>
            </a:r>
            <a:endParaRPr lang="en-US" dirty="0"/>
          </a:p>
        </p:txBody>
      </p:sp>
      <p:pic>
        <p:nvPicPr>
          <p:cNvPr id="5" name="Picture 4"/>
          <p:cNvPicPr>
            <a:picLocks noChangeAspect="1"/>
          </p:cNvPicPr>
          <p:nvPr/>
        </p:nvPicPr>
        <p:blipFill>
          <a:blip r:embed="rId3"/>
          <a:stretch>
            <a:fillRect/>
          </a:stretch>
        </p:blipFill>
        <p:spPr>
          <a:xfrm>
            <a:off x="2898108" y="1269502"/>
            <a:ext cx="6230652" cy="4243184"/>
          </a:xfrm>
          <a:prstGeom prst="rect">
            <a:avLst/>
          </a:prstGeom>
        </p:spPr>
      </p:pic>
      <p:sp>
        <p:nvSpPr>
          <p:cNvPr id="6" name="TextBox 5"/>
          <p:cNvSpPr txBox="1"/>
          <p:nvPr/>
        </p:nvSpPr>
        <p:spPr>
          <a:xfrm>
            <a:off x="3657600" y="5424359"/>
            <a:ext cx="4953000" cy="369332"/>
          </a:xfrm>
          <a:prstGeom prst="rect">
            <a:avLst/>
          </a:prstGeom>
          <a:solidFill>
            <a:srgbClr val="92D050"/>
          </a:solidFill>
        </p:spPr>
        <p:txBody>
          <a:bodyPr wrap="square" rtlCol="0">
            <a:spAutoFit/>
          </a:bodyPr>
          <a:lstStyle/>
          <a:p>
            <a:pPr algn="ctr"/>
            <a:r>
              <a:rPr lang="en-US" dirty="0" smtClean="0"/>
              <a:t>Proposals Submitted vs. Awarded</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643" y="1436470"/>
            <a:ext cx="2388454" cy="184013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 y="3581400"/>
            <a:ext cx="2400300" cy="1600200"/>
          </a:xfrm>
          <a:prstGeom prst="rect">
            <a:avLst/>
          </a:prstGeom>
        </p:spPr>
      </p:pic>
    </p:spTree>
    <p:extLst>
      <p:ext uri="{BB962C8B-B14F-4D97-AF65-F5344CB8AC3E}">
        <p14:creationId xmlns:p14="http://schemas.microsoft.com/office/powerpoint/2010/main" val="1965504033"/>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609600"/>
            <a:ext cx="8804196" cy="4953000"/>
          </a:xfrm>
          <a:prstGeom prst="rect">
            <a:avLst/>
          </a:prstGeom>
        </p:spPr>
      </p:pic>
    </p:spTree>
    <p:extLst>
      <p:ext uri="{BB962C8B-B14F-4D97-AF65-F5344CB8AC3E}">
        <p14:creationId xmlns:p14="http://schemas.microsoft.com/office/powerpoint/2010/main" val="18898123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228600"/>
            <a:ext cx="8686800" cy="868363"/>
          </a:xfrm>
        </p:spPr>
        <p:txBody>
          <a:bodyPr>
            <a:normAutofit fontScale="90000"/>
          </a:bodyPr>
          <a:lstStyle/>
          <a:p>
            <a:pPr algn="ctr"/>
            <a:r>
              <a:rPr lang="en-US" dirty="0"/>
              <a:t>Translating </a:t>
            </a:r>
            <a:r>
              <a:rPr lang="en-US" dirty="0" smtClean="0"/>
              <a:t>Translational Research</a:t>
            </a:r>
            <a:br>
              <a:rPr lang="en-US" dirty="0" smtClean="0"/>
            </a:br>
            <a:r>
              <a:rPr lang="en-US" dirty="0" smtClean="0"/>
              <a:t> in </a:t>
            </a:r>
            <a:r>
              <a:rPr lang="en-US" dirty="0"/>
              <a:t>Action</a:t>
            </a:r>
          </a:p>
        </p:txBody>
      </p:sp>
      <p:sp>
        <p:nvSpPr>
          <p:cNvPr id="3" name="Content Placeholder 2"/>
          <p:cNvSpPr>
            <a:spLocks noGrp="1"/>
          </p:cNvSpPr>
          <p:nvPr>
            <p:ph idx="1"/>
          </p:nvPr>
        </p:nvSpPr>
        <p:spPr>
          <a:xfrm>
            <a:off x="4419600" y="1400397"/>
            <a:ext cx="4343400" cy="4848003"/>
          </a:xfrm>
        </p:spPr>
        <p:txBody>
          <a:bodyPr>
            <a:normAutofit/>
          </a:bodyPr>
          <a:lstStyle/>
          <a:p>
            <a:pPr marL="0" indent="0">
              <a:spcBef>
                <a:spcPts val="0"/>
              </a:spcBef>
              <a:spcAft>
                <a:spcPts val="2400"/>
              </a:spcAft>
              <a:buClr>
                <a:schemeClr val="dk1"/>
              </a:buClr>
              <a:buSzPct val="100000"/>
              <a:buNone/>
            </a:pPr>
            <a:r>
              <a:rPr lang="en-US" sz="1800" b="1" dirty="0">
                <a:solidFill>
                  <a:srgbClr val="1E8F5A"/>
                </a:solidFill>
                <a:ea typeface="Calibri"/>
                <a:cs typeface="Calibri"/>
                <a:sym typeface="Calibri"/>
              </a:rPr>
              <a:t>Barbara </a:t>
            </a:r>
            <a:r>
              <a:rPr lang="en-US" sz="1800" b="1" dirty="0" err="1">
                <a:solidFill>
                  <a:srgbClr val="1E8F5A"/>
                </a:solidFill>
                <a:ea typeface="Calibri"/>
                <a:cs typeface="Calibri"/>
                <a:sym typeface="Calibri"/>
              </a:rPr>
              <a:t>Orban</a:t>
            </a:r>
            <a:r>
              <a:rPr lang="en-US" sz="1800" b="1" dirty="0">
                <a:solidFill>
                  <a:srgbClr val="1E8F5A"/>
                </a:solidFill>
                <a:ea typeface="Calibri"/>
                <a:cs typeface="Calibri"/>
                <a:sym typeface="Calibri"/>
              </a:rPr>
              <a:t> (HPM) </a:t>
            </a:r>
            <a:r>
              <a:rPr lang="en-US" sz="1800" dirty="0">
                <a:solidFill>
                  <a:schemeClr val="tx1"/>
                </a:solidFill>
                <a:ea typeface="Calibri"/>
                <a:cs typeface="Calibri"/>
                <a:sym typeface="Calibri"/>
              </a:rPr>
              <a:t>wrote a policy brief for the Florida College of Emergency Physicians on the overuse of emergency departments by uninsured psychiatric patients</a:t>
            </a:r>
          </a:p>
          <a:p>
            <a:pPr marL="0" indent="0">
              <a:spcBef>
                <a:spcPts val="0"/>
              </a:spcBef>
              <a:spcAft>
                <a:spcPts val="2400"/>
              </a:spcAft>
              <a:buClr>
                <a:schemeClr val="dk1"/>
              </a:buClr>
              <a:buSzPct val="100000"/>
              <a:buNone/>
            </a:pPr>
            <a:r>
              <a:rPr lang="en-US" sz="1800" b="1" dirty="0">
                <a:solidFill>
                  <a:srgbClr val="1E8F5A"/>
                </a:solidFill>
                <a:ea typeface="Calibri"/>
                <a:cs typeface="Calibri"/>
                <a:sym typeface="Calibri"/>
              </a:rPr>
              <a:t>Jennifer Marshall (CFH) </a:t>
            </a:r>
            <a:r>
              <a:rPr lang="en-US" sz="1800" dirty="0">
                <a:solidFill>
                  <a:schemeClr val="tx1"/>
                </a:solidFill>
                <a:ea typeface="Calibri"/>
                <a:cs typeface="Calibri"/>
                <a:sym typeface="Calibri"/>
              </a:rPr>
              <a:t>is </a:t>
            </a:r>
            <a:r>
              <a:rPr lang="en-US" sz="1800" dirty="0">
                <a:solidFill>
                  <a:schemeClr val="tx1"/>
                </a:solidFill>
              </a:rPr>
              <a:t>c</a:t>
            </a:r>
            <a:r>
              <a:rPr lang="en-US" sz="1800" dirty="0">
                <a:solidFill>
                  <a:schemeClr val="tx1"/>
                </a:solidFill>
                <a:ea typeface="Calibri"/>
                <a:cs typeface="Calibri"/>
                <a:sym typeface="Calibri"/>
              </a:rPr>
              <a:t>hair of the USF Community Gardening Research Collaborative and chaired the 2015 Research that Matters Sustainable Food Conference</a:t>
            </a:r>
          </a:p>
          <a:p>
            <a:pPr marL="0" indent="0">
              <a:spcBef>
                <a:spcPts val="0"/>
              </a:spcBef>
              <a:spcAft>
                <a:spcPts val="2400"/>
              </a:spcAft>
              <a:buClr>
                <a:schemeClr val="dk1"/>
              </a:buClr>
              <a:buSzPct val="100000"/>
              <a:buNone/>
            </a:pPr>
            <a:r>
              <a:rPr lang="en-US" sz="1800" b="1" dirty="0">
                <a:solidFill>
                  <a:srgbClr val="1E8F5A"/>
                </a:solidFill>
                <a:ea typeface="Calibri"/>
                <a:cs typeface="Calibri"/>
                <a:sym typeface="Calibri"/>
              </a:rPr>
              <a:t>Etienne </a:t>
            </a:r>
            <a:r>
              <a:rPr lang="en-US" sz="1800" b="1" dirty="0" err="1">
                <a:solidFill>
                  <a:srgbClr val="1E8F5A"/>
                </a:solidFill>
                <a:ea typeface="Calibri"/>
                <a:cs typeface="Calibri"/>
                <a:sym typeface="Calibri"/>
              </a:rPr>
              <a:t>Pracht</a:t>
            </a:r>
            <a:r>
              <a:rPr lang="en-US" sz="1800" b="1" dirty="0">
                <a:solidFill>
                  <a:srgbClr val="1E8F5A"/>
                </a:solidFill>
                <a:ea typeface="Calibri"/>
                <a:cs typeface="Calibri"/>
                <a:sym typeface="Calibri"/>
              </a:rPr>
              <a:t> (HPM) </a:t>
            </a:r>
            <a:r>
              <a:rPr lang="en-US" sz="1800" dirty="0">
                <a:solidFill>
                  <a:schemeClr val="tx1"/>
                </a:solidFill>
                <a:ea typeface="Calibri"/>
                <a:cs typeface="Calibri"/>
                <a:sym typeface="Calibri"/>
              </a:rPr>
              <a:t>provided “An Analysis of the Georgia Trauma System” f</a:t>
            </a:r>
            <a:r>
              <a:rPr lang="en-US" sz="1800" dirty="0">
                <a:solidFill>
                  <a:schemeClr val="tx1"/>
                </a:solidFill>
              </a:rPr>
              <a:t>or the Georgia Trauma Care Network Commission</a:t>
            </a:r>
          </a:p>
          <a:p>
            <a:endParaRPr lang="en-US" dirty="0"/>
          </a:p>
        </p:txBody>
      </p:sp>
      <p:pic>
        <p:nvPicPr>
          <p:cNvPr id="4" name="Shape 216"/>
          <p:cNvPicPr preferRelativeResize="0"/>
          <p:nvPr/>
        </p:nvPicPr>
        <p:blipFill>
          <a:blip r:embed="rId3">
            <a:alphaModFix/>
          </a:blip>
          <a:stretch>
            <a:fillRect/>
          </a:stretch>
        </p:blipFill>
        <p:spPr>
          <a:xfrm>
            <a:off x="1790700" y="1400397"/>
            <a:ext cx="1905000" cy="2029968"/>
          </a:xfrm>
          <a:prstGeom prst="rect">
            <a:avLst/>
          </a:prstGeom>
          <a:noFill/>
          <a:ln>
            <a:noFill/>
          </a:ln>
        </p:spPr>
      </p:pic>
      <p:pic>
        <p:nvPicPr>
          <p:cNvPr id="5" name="Shape 215"/>
          <p:cNvPicPr preferRelativeResize="0"/>
          <p:nvPr/>
        </p:nvPicPr>
        <p:blipFill rotWithShape="1">
          <a:blip r:embed="rId4">
            <a:alphaModFix/>
          </a:blip>
          <a:srcRect r="14951"/>
          <a:stretch/>
        </p:blipFill>
        <p:spPr>
          <a:xfrm>
            <a:off x="1757172" y="3610354"/>
            <a:ext cx="1981200" cy="1905000"/>
          </a:xfrm>
          <a:prstGeom prst="rect">
            <a:avLst/>
          </a:prstGeom>
          <a:noFill/>
          <a:ln>
            <a:noFill/>
          </a:ln>
        </p:spPr>
      </p:pic>
    </p:spTree>
    <p:extLst>
      <p:ext uri="{BB962C8B-B14F-4D97-AF65-F5344CB8AC3E}">
        <p14:creationId xmlns:p14="http://schemas.microsoft.com/office/powerpoint/2010/main" val="1229472766"/>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Point Star 3"/>
          <p:cNvSpPr/>
          <p:nvPr/>
        </p:nvSpPr>
        <p:spPr>
          <a:xfrm>
            <a:off x="2270170" y="842548"/>
            <a:ext cx="4757991" cy="4470813"/>
          </a:xfrm>
          <a:prstGeom prst="star5">
            <a:avLst/>
          </a:prstGeom>
          <a:solidFill>
            <a:srgbClr val="1E8F5A">
              <a:alpha val="39000"/>
            </a:srgb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2" name="Title 1"/>
          <p:cNvSpPr>
            <a:spLocks noGrp="1"/>
          </p:cNvSpPr>
          <p:nvPr>
            <p:ph type="title"/>
          </p:nvPr>
        </p:nvSpPr>
        <p:spPr>
          <a:xfrm>
            <a:off x="887681" y="3851"/>
            <a:ext cx="8229600" cy="868363"/>
          </a:xfrm>
        </p:spPr>
        <p:txBody>
          <a:bodyPr/>
          <a:lstStyle/>
          <a:p>
            <a:pPr algn="ctr"/>
            <a:r>
              <a:rPr lang="en-US" dirty="0"/>
              <a:t>As Seen on TV</a:t>
            </a:r>
          </a:p>
        </p:txBody>
      </p:sp>
      <p:sp>
        <p:nvSpPr>
          <p:cNvPr id="3" name="Content Placeholder 2"/>
          <p:cNvSpPr>
            <a:spLocks noGrp="1"/>
          </p:cNvSpPr>
          <p:nvPr>
            <p:ph idx="1"/>
          </p:nvPr>
        </p:nvSpPr>
        <p:spPr>
          <a:xfrm>
            <a:off x="2362200" y="1905000"/>
            <a:ext cx="4276858" cy="3493739"/>
          </a:xfrm>
        </p:spPr>
        <p:txBody>
          <a:bodyPr>
            <a:normAutofit lnSpcReduction="10000"/>
          </a:bodyPr>
          <a:lstStyle/>
          <a:p>
            <a:pPr marL="0" indent="0" algn="ctr">
              <a:buNone/>
            </a:pPr>
            <a:r>
              <a:rPr lang="en-US" b="1" dirty="0">
                <a:solidFill>
                  <a:schemeClr val="tx1"/>
                </a:solidFill>
              </a:rPr>
              <a:t>Jay </a:t>
            </a:r>
            <a:r>
              <a:rPr lang="en-US" b="1" dirty="0" err="1">
                <a:solidFill>
                  <a:schemeClr val="tx1"/>
                </a:solidFill>
              </a:rPr>
              <a:t>Wolfson</a:t>
            </a:r>
            <a:endParaRPr lang="en-US" b="1" dirty="0">
              <a:solidFill>
                <a:schemeClr val="tx1"/>
              </a:solidFill>
            </a:endParaRPr>
          </a:p>
          <a:p>
            <a:pPr marL="0" indent="0" algn="ctr">
              <a:buNone/>
            </a:pPr>
            <a:r>
              <a:rPr lang="en-US" b="1" dirty="0" smtClean="0">
                <a:solidFill>
                  <a:schemeClr val="tx1"/>
                </a:solidFill>
              </a:rPr>
              <a:t>Jodi Ray</a:t>
            </a:r>
          </a:p>
          <a:p>
            <a:pPr marL="0" indent="0" algn="ctr">
              <a:buNone/>
            </a:pPr>
            <a:r>
              <a:rPr lang="en-US" b="1" dirty="0" smtClean="0">
                <a:solidFill>
                  <a:schemeClr val="tx1"/>
                </a:solidFill>
              </a:rPr>
              <a:t>Jill Roberts</a:t>
            </a:r>
          </a:p>
          <a:p>
            <a:pPr marL="0" indent="0" algn="ctr">
              <a:buNone/>
            </a:pPr>
            <a:r>
              <a:rPr lang="en-US" b="1" dirty="0" err="1" smtClean="0">
                <a:solidFill>
                  <a:schemeClr val="tx1"/>
                </a:solidFill>
              </a:rPr>
              <a:t>Lauri</a:t>
            </a:r>
            <a:r>
              <a:rPr lang="en-US" b="1" dirty="0" smtClean="0">
                <a:solidFill>
                  <a:schemeClr val="tx1"/>
                </a:solidFill>
              </a:rPr>
              <a:t> </a:t>
            </a:r>
            <a:r>
              <a:rPr lang="en-US" b="1" dirty="0">
                <a:solidFill>
                  <a:schemeClr val="tx1"/>
                </a:solidFill>
              </a:rPr>
              <a:t>Wright</a:t>
            </a:r>
          </a:p>
          <a:p>
            <a:pPr marL="0" indent="0" algn="ctr">
              <a:buNone/>
            </a:pPr>
            <a:r>
              <a:rPr lang="en-US" b="1" dirty="0">
                <a:solidFill>
                  <a:schemeClr val="tx1"/>
                </a:solidFill>
              </a:rPr>
              <a:t>Dennis Kyle</a:t>
            </a:r>
          </a:p>
          <a:p>
            <a:pPr marL="0" indent="0" algn="ctr">
              <a:buNone/>
            </a:pPr>
            <a:r>
              <a:rPr lang="en-US" b="1" dirty="0">
                <a:solidFill>
                  <a:schemeClr val="tx1"/>
                </a:solidFill>
              </a:rPr>
              <a:t>Tom </a:t>
            </a:r>
            <a:r>
              <a:rPr lang="en-US" b="1" dirty="0" err="1">
                <a:solidFill>
                  <a:schemeClr val="tx1"/>
                </a:solidFill>
              </a:rPr>
              <a:t>Unnasch</a:t>
            </a:r>
            <a:endParaRPr lang="en-US" b="1" dirty="0">
              <a:solidFill>
                <a:schemeClr val="tx1"/>
              </a:solidFill>
            </a:endParaRPr>
          </a:p>
          <a:p>
            <a:endParaRPr lang="en-US" b="1" dirty="0"/>
          </a:p>
        </p:txBody>
      </p:sp>
      <p:pic>
        <p:nvPicPr>
          <p:cNvPr id="5" name="Shape 215"/>
          <p:cNvPicPr preferRelativeResize="0"/>
          <p:nvPr/>
        </p:nvPicPr>
        <p:blipFill>
          <a:blip r:embed="rId3">
            <a:extLst>
              <a:ext uri="{28A0092B-C50C-407E-A947-70E740481C1C}">
                <a14:useLocalDpi xmlns:a14="http://schemas.microsoft.com/office/drawing/2010/main" val="0"/>
              </a:ext>
            </a:extLst>
          </a:blip>
          <a:stretch>
            <a:fillRect/>
          </a:stretch>
        </p:blipFill>
        <p:spPr>
          <a:xfrm>
            <a:off x="788131" y="2645891"/>
            <a:ext cx="2085463" cy="1573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srcRect l="22661" r="11582" b="8653"/>
          <a:stretch/>
        </p:blipFill>
        <p:spPr>
          <a:xfrm>
            <a:off x="1369050" y="4631399"/>
            <a:ext cx="1716666" cy="1335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5"/>
          <a:srcRect l="9787" r="26644" b="4825"/>
          <a:stretch/>
        </p:blipFill>
        <p:spPr>
          <a:xfrm>
            <a:off x="6155606" y="4631091"/>
            <a:ext cx="1745110" cy="1463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Shape 215"/>
          <p:cNvPicPr preferRelativeResize="0"/>
          <p:nvPr/>
        </p:nvPicPr>
        <p:blipFill>
          <a:blip r:embed="rId6">
            <a:extLst>
              <a:ext uri="{28A0092B-C50C-407E-A947-70E740481C1C}">
                <a14:useLocalDpi xmlns:a14="http://schemas.microsoft.com/office/drawing/2010/main" val="0"/>
              </a:ext>
            </a:extLst>
          </a:blip>
          <a:stretch>
            <a:fillRect/>
          </a:stretch>
        </p:blipFill>
        <p:spPr>
          <a:xfrm>
            <a:off x="6283823" y="2732368"/>
            <a:ext cx="2481108" cy="1562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Shape 215"/>
          <p:cNvPicPr preferRelativeResize="0"/>
          <p:nvPr/>
        </p:nvPicPr>
        <p:blipFill>
          <a:blip r:embed="rId7" cstate="print">
            <a:extLst>
              <a:ext uri="{28A0092B-C50C-407E-A947-70E740481C1C}">
                <a14:useLocalDpi xmlns:a14="http://schemas.microsoft.com/office/drawing/2010/main" val="0"/>
              </a:ext>
            </a:extLst>
          </a:blip>
          <a:stretch>
            <a:fillRect/>
          </a:stretch>
        </p:blipFill>
        <p:spPr>
          <a:xfrm rot="5400000">
            <a:off x="6604716" y="668838"/>
            <a:ext cx="1972134" cy="171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Shape 216"/>
          <p:cNvPicPr preferRelativeResize="0"/>
          <p:nvPr/>
        </p:nvPicPr>
        <p:blipFill rotWithShape="1">
          <a:blip r:embed="rId8" cstate="print">
            <a:extLst>
              <a:ext uri="{28A0092B-C50C-407E-A947-70E740481C1C}">
                <a14:useLocalDpi xmlns:a14="http://schemas.microsoft.com/office/drawing/2010/main" val="0"/>
              </a:ext>
            </a:extLst>
          </a:blip>
          <a:srcRect l="9352" t="14042"/>
          <a:stretch/>
        </p:blipFill>
        <p:spPr>
          <a:xfrm>
            <a:off x="589467" y="717633"/>
            <a:ext cx="2552316" cy="1621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3175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8229600" cy="868363"/>
          </a:xfrm>
        </p:spPr>
        <p:txBody>
          <a:bodyPr>
            <a:normAutofit fontScale="90000"/>
          </a:bodyPr>
          <a:lstStyle/>
          <a:p>
            <a:r>
              <a:rPr lang="en-US" dirty="0"/>
              <a:t>USF Health Student Research Day 2015</a:t>
            </a:r>
            <a:br>
              <a:rPr lang="en-US" dirty="0"/>
            </a:br>
            <a:endParaRPr lang="en-US" dirty="0"/>
          </a:p>
        </p:txBody>
      </p:sp>
      <p:sp>
        <p:nvSpPr>
          <p:cNvPr id="3" name="Content Placeholder 2"/>
          <p:cNvSpPr>
            <a:spLocks noGrp="1"/>
          </p:cNvSpPr>
          <p:nvPr>
            <p:ph idx="1"/>
          </p:nvPr>
        </p:nvSpPr>
        <p:spPr/>
        <p:txBody>
          <a:bodyPr/>
          <a:lstStyle/>
          <a:p>
            <a:pPr marL="0" indent="0" algn="ctr">
              <a:buNone/>
            </a:pPr>
            <a:r>
              <a:rPr lang="en-US" b="1" dirty="0">
                <a:solidFill>
                  <a:srgbClr val="1E8F5A"/>
                </a:solidFill>
              </a:rPr>
              <a:t>51</a:t>
            </a:r>
            <a:r>
              <a:rPr lang="en-US" b="1" dirty="0">
                <a:solidFill>
                  <a:schemeClr val="tx1"/>
                </a:solidFill>
              </a:rPr>
              <a:t> submissions with </a:t>
            </a:r>
            <a:r>
              <a:rPr lang="en-US" b="1" dirty="0">
                <a:solidFill>
                  <a:srgbClr val="1E8F5A"/>
                </a:solidFill>
              </a:rPr>
              <a:t>11</a:t>
            </a:r>
            <a:r>
              <a:rPr lang="en-US" b="1" dirty="0">
                <a:solidFill>
                  <a:schemeClr val="tx1"/>
                </a:solidFill>
              </a:rPr>
              <a:t> awards </a:t>
            </a:r>
            <a:endParaRPr lang="en-US" b="1" dirty="0" smtClean="0">
              <a:solidFill>
                <a:schemeClr val="tx1"/>
              </a:solidFill>
            </a:endParaRPr>
          </a:p>
          <a:p>
            <a:pPr marL="0" indent="0" algn="ctr">
              <a:buNone/>
            </a:pPr>
            <a:r>
              <a:rPr lang="en-US" b="1" dirty="0" smtClean="0">
                <a:solidFill>
                  <a:schemeClr val="tx1"/>
                </a:solidFill>
              </a:rPr>
              <a:t>(</a:t>
            </a:r>
            <a:r>
              <a:rPr lang="en-US" b="1" dirty="0">
                <a:solidFill>
                  <a:schemeClr val="tx1"/>
                </a:solidFill>
              </a:rPr>
              <a:t>10 grad students/one post-doc)</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538" y="2626426"/>
            <a:ext cx="6143857" cy="3166890"/>
          </a:xfrm>
          <a:prstGeom prst="rect">
            <a:avLst/>
          </a:prstGeom>
        </p:spPr>
      </p:pic>
    </p:spTree>
    <p:extLst>
      <p:ext uri="{BB962C8B-B14F-4D97-AF65-F5344CB8AC3E}">
        <p14:creationId xmlns:p14="http://schemas.microsoft.com/office/powerpoint/2010/main" val="240981895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A “SHARP” </a:t>
            </a:r>
            <a:r>
              <a:rPr lang="en-US" dirty="0" smtClean="0"/>
              <a:t>Increase </a:t>
            </a:r>
            <a:r>
              <a:rPr lang="en-US" dirty="0"/>
              <a:t>in </a:t>
            </a:r>
            <a:r>
              <a:rPr lang="en-US" dirty="0" smtClean="0"/>
              <a:t>Student Awards</a:t>
            </a:r>
            <a:endParaRPr lang="en-US" dirty="0"/>
          </a:p>
        </p:txBody>
      </p:sp>
      <p:pic>
        <p:nvPicPr>
          <p:cNvPr id="5" name="Picture 4"/>
          <p:cNvPicPr>
            <a:picLocks noChangeAspect="1"/>
          </p:cNvPicPr>
          <p:nvPr/>
        </p:nvPicPr>
        <p:blipFill>
          <a:blip r:embed="rId3"/>
          <a:stretch>
            <a:fillRect/>
          </a:stretch>
        </p:blipFill>
        <p:spPr>
          <a:xfrm>
            <a:off x="641907" y="1371600"/>
            <a:ext cx="7860186" cy="4038600"/>
          </a:xfrm>
          <a:prstGeom prst="rect">
            <a:avLst/>
          </a:prstGeom>
        </p:spPr>
      </p:pic>
    </p:spTree>
    <p:extLst>
      <p:ext uri="{BB962C8B-B14F-4D97-AF65-F5344CB8AC3E}">
        <p14:creationId xmlns:p14="http://schemas.microsoft.com/office/powerpoint/2010/main" val="306049757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a typeface="ＭＳ Ｐゴシック" charset="-128"/>
              </a:rPr>
              <a:t>Enhancing System Capacity</a:t>
            </a:r>
            <a:endParaRPr lang="en-US" dirty="0"/>
          </a:p>
        </p:txBody>
      </p:sp>
      <p:pic>
        <p:nvPicPr>
          <p:cNvPr id="4" name="Picture 3"/>
          <p:cNvPicPr>
            <a:picLocks noChangeAspect="1"/>
          </p:cNvPicPr>
          <p:nvPr/>
        </p:nvPicPr>
        <p:blipFill>
          <a:blip r:embed="rId3"/>
          <a:stretch>
            <a:fillRect/>
          </a:stretch>
        </p:blipFill>
        <p:spPr>
          <a:xfrm>
            <a:off x="194692" y="1331794"/>
            <a:ext cx="8754615" cy="4194412"/>
          </a:xfrm>
          <a:prstGeom prst="rect">
            <a:avLst/>
          </a:prstGeom>
        </p:spPr>
      </p:pic>
    </p:spTree>
    <p:extLst>
      <p:ext uri="{BB962C8B-B14F-4D97-AF65-F5344CB8AC3E}">
        <p14:creationId xmlns:p14="http://schemas.microsoft.com/office/powerpoint/2010/main" val="371225892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Today’s Overview</a:t>
            </a:r>
          </a:p>
        </p:txBody>
      </p:sp>
      <p:sp>
        <p:nvSpPr>
          <p:cNvPr id="5" name="Content Placeholder 4"/>
          <p:cNvSpPr>
            <a:spLocks noGrp="1"/>
          </p:cNvSpPr>
          <p:nvPr>
            <p:ph idx="1"/>
          </p:nvPr>
        </p:nvSpPr>
        <p:spPr/>
        <p:txBody>
          <a:bodyPr/>
          <a:lstStyle/>
          <a:p>
            <a:pPr marL="457200" lvl="1" indent="0" algn="ctr">
              <a:buNone/>
            </a:pPr>
            <a:endParaRPr lang="en-US" sz="3200" dirty="0" smtClean="0"/>
          </a:p>
          <a:p>
            <a:pPr marL="457200" lvl="1" indent="0" algn="ctr">
              <a:buNone/>
            </a:pPr>
            <a:r>
              <a:rPr lang="en-US" sz="3200" b="1" dirty="0" smtClean="0"/>
              <a:t>The </a:t>
            </a:r>
            <a:r>
              <a:rPr lang="en-US" sz="3200" b="1" dirty="0"/>
              <a:t>year that was</a:t>
            </a:r>
          </a:p>
          <a:p>
            <a:pPr marL="457200" lvl="1" indent="0" algn="ctr">
              <a:buNone/>
            </a:pPr>
            <a:endParaRPr lang="en-US" sz="3200" b="1" dirty="0"/>
          </a:p>
          <a:p>
            <a:pPr marL="457200" lvl="1" indent="0" algn="ctr">
              <a:buNone/>
            </a:pPr>
            <a:r>
              <a:rPr lang="en-US" sz="3200" b="1" dirty="0"/>
              <a:t>Highlight new initiatives for 2015-16</a:t>
            </a:r>
          </a:p>
          <a:p>
            <a:pPr marL="457200" lvl="1" indent="0" algn="ctr">
              <a:buNone/>
            </a:pPr>
            <a:endParaRPr lang="en-US" sz="3200" b="1" dirty="0"/>
          </a:p>
          <a:p>
            <a:pPr marL="457200" lvl="1" indent="0" algn="ctr">
              <a:buNone/>
            </a:pPr>
            <a:r>
              <a:rPr lang="en-US" sz="3200" b="1" dirty="0"/>
              <a:t>Moving our College forward</a:t>
            </a:r>
          </a:p>
          <a:p>
            <a:pPr marL="0" indent="0">
              <a:buNone/>
            </a:pPr>
            <a:endParaRPr lang="en-US" dirty="0"/>
          </a:p>
        </p:txBody>
      </p:sp>
    </p:spTree>
    <p:extLst>
      <p:ext uri="{BB962C8B-B14F-4D97-AF65-F5344CB8AC3E}">
        <p14:creationId xmlns:p14="http://schemas.microsoft.com/office/powerpoint/2010/main" val="25901733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Enhancing System </a:t>
            </a:r>
            <a:r>
              <a:rPr lang="en-US" dirty="0" smtClean="0"/>
              <a:t>Capacity </a:t>
            </a:r>
            <a:br>
              <a:rPr lang="en-US" dirty="0" smtClean="0"/>
            </a:br>
            <a:r>
              <a:rPr lang="en-US" dirty="0" smtClean="0"/>
              <a:t>Workforce Development</a:t>
            </a:r>
            <a:endParaRPr lang="en-US" dirty="0"/>
          </a:p>
        </p:txBody>
      </p:sp>
      <p:sp>
        <p:nvSpPr>
          <p:cNvPr id="3" name="Content Placeholder 2"/>
          <p:cNvSpPr>
            <a:spLocks noGrp="1"/>
          </p:cNvSpPr>
          <p:nvPr>
            <p:ph idx="1"/>
          </p:nvPr>
        </p:nvSpPr>
        <p:spPr>
          <a:xfrm>
            <a:off x="304800" y="4038600"/>
            <a:ext cx="8229600" cy="4525963"/>
          </a:xfrm>
        </p:spPr>
        <p:txBody>
          <a:bodyPr/>
          <a:lstStyle/>
          <a:p>
            <a:pPr marL="0" indent="0" algn="ctr">
              <a:buNone/>
            </a:pPr>
            <a:r>
              <a:rPr lang="en-US" dirty="0" smtClean="0">
                <a:solidFill>
                  <a:schemeClr val="tx1"/>
                </a:solidFill>
              </a:rPr>
              <a:t>An estimated </a:t>
            </a:r>
            <a:r>
              <a:rPr lang="en-US" dirty="0" smtClean="0">
                <a:solidFill>
                  <a:srgbClr val="1E8F5A"/>
                </a:solidFill>
              </a:rPr>
              <a:t>30,000 </a:t>
            </a:r>
            <a:r>
              <a:rPr lang="en-US" dirty="0">
                <a:solidFill>
                  <a:schemeClr val="tx1"/>
                </a:solidFill>
              </a:rPr>
              <a:t>public health professionals reached through trainings, continuing education, and conferences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10943">
            <a:off x="1371600" y="1617797"/>
            <a:ext cx="2751118" cy="2063339"/>
          </a:xfrm>
          <a:prstGeom prst="rect">
            <a:avLst/>
          </a:prstGeom>
          <a:solidFill>
            <a:srgbClr val="FFFFFF">
              <a:shade val="85000"/>
            </a:srgbClr>
          </a:solidFill>
          <a:ln w="63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8377">
            <a:off x="4927257" y="1779564"/>
            <a:ext cx="2910298" cy="1940198"/>
          </a:xfrm>
          <a:prstGeom prst="rect">
            <a:avLst/>
          </a:prstGeom>
          <a:solidFill>
            <a:srgbClr val="FFFFFF">
              <a:shade val="85000"/>
            </a:srgbClr>
          </a:solidFill>
          <a:ln w="63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65453596"/>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0850"/>
            <a:ext cx="8229600" cy="868363"/>
          </a:xfrm>
        </p:spPr>
        <p:txBody>
          <a:bodyPr/>
          <a:lstStyle/>
          <a:p>
            <a:pPr algn="ctr"/>
            <a:r>
              <a:rPr lang="en-US" dirty="0"/>
              <a:t>Capacity </a:t>
            </a:r>
            <a:r>
              <a:rPr lang="en-US" dirty="0" smtClean="0"/>
              <a:t>Building </a:t>
            </a:r>
            <a:r>
              <a:rPr lang="en-US" dirty="0"/>
              <a:t>in </a:t>
            </a:r>
            <a:r>
              <a:rPr lang="en-US" dirty="0" smtClean="0"/>
              <a:t>Action</a:t>
            </a:r>
            <a:endParaRPr lang="en-US" dirty="0"/>
          </a:p>
        </p:txBody>
      </p:sp>
      <p:sp>
        <p:nvSpPr>
          <p:cNvPr id="3" name="Content Placeholder 2"/>
          <p:cNvSpPr>
            <a:spLocks noGrp="1"/>
          </p:cNvSpPr>
          <p:nvPr>
            <p:ph idx="1"/>
          </p:nvPr>
        </p:nvSpPr>
        <p:spPr>
          <a:xfrm>
            <a:off x="1866900" y="1173163"/>
            <a:ext cx="5410199" cy="4465637"/>
          </a:xfrm>
        </p:spPr>
        <p:txBody>
          <a:bodyPr>
            <a:noAutofit/>
          </a:bodyPr>
          <a:lstStyle/>
          <a:p>
            <a:pPr marL="0" indent="0">
              <a:spcAft>
                <a:spcPts val="1200"/>
              </a:spcAft>
              <a:buNone/>
            </a:pPr>
            <a:r>
              <a:rPr lang="en-US" sz="1700" dirty="0">
                <a:solidFill>
                  <a:schemeClr val="tx1"/>
                </a:solidFill>
              </a:rPr>
              <a:t>With </a:t>
            </a:r>
            <a:r>
              <a:rPr lang="en-US" sz="1700" b="1" dirty="0">
                <a:solidFill>
                  <a:srgbClr val="1E8F5A"/>
                </a:solidFill>
              </a:rPr>
              <a:t>Adewale Troutman’s </a:t>
            </a:r>
            <a:r>
              <a:rPr lang="en-US" sz="1700" dirty="0">
                <a:solidFill>
                  <a:schemeClr val="tx1"/>
                </a:solidFill>
              </a:rPr>
              <a:t>(CFH) leadership, COPH co-sponsored with </a:t>
            </a:r>
            <a:r>
              <a:rPr lang="en-US" sz="1700" dirty="0" err="1">
                <a:solidFill>
                  <a:schemeClr val="tx1"/>
                </a:solidFill>
              </a:rPr>
              <a:t>PolicyLink</a:t>
            </a:r>
            <a:r>
              <a:rPr lang="en-US" sz="1700" dirty="0">
                <a:solidFill>
                  <a:schemeClr val="tx1"/>
                </a:solidFill>
              </a:rPr>
              <a:t> the first of three national meetings of universities and health departments focused on advancing health equity</a:t>
            </a:r>
          </a:p>
          <a:p>
            <a:pPr marL="0" indent="0">
              <a:spcAft>
                <a:spcPts val="1200"/>
              </a:spcAft>
              <a:buNone/>
            </a:pPr>
            <a:r>
              <a:rPr lang="en-US" sz="1700" b="1" dirty="0">
                <a:solidFill>
                  <a:srgbClr val="1E8F5A"/>
                </a:solidFill>
              </a:rPr>
              <a:t>Donna </a:t>
            </a:r>
            <a:r>
              <a:rPr lang="en-US" sz="1700" b="1" dirty="0" err="1">
                <a:solidFill>
                  <a:srgbClr val="1E8F5A"/>
                </a:solidFill>
              </a:rPr>
              <a:t>Haiduven</a:t>
            </a:r>
            <a:r>
              <a:rPr lang="en-US" sz="1700" b="1" dirty="0">
                <a:solidFill>
                  <a:srgbClr val="1E8F5A"/>
                </a:solidFill>
              </a:rPr>
              <a:t> </a:t>
            </a:r>
            <a:r>
              <a:rPr lang="en-US" sz="1700" dirty="0">
                <a:solidFill>
                  <a:schemeClr val="tx1"/>
                </a:solidFill>
              </a:rPr>
              <a:t>(GLH) was selected by CDC &amp; ORISE to serve as one of the trainers to prepare healthcare workers to work in Ebola treatment units in Africa</a:t>
            </a:r>
          </a:p>
          <a:p>
            <a:pPr marL="0" indent="0">
              <a:spcAft>
                <a:spcPts val="1200"/>
              </a:spcAft>
              <a:buNone/>
            </a:pPr>
            <a:r>
              <a:rPr lang="en-US" sz="1700" b="1" dirty="0">
                <a:solidFill>
                  <a:srgbClr val="1E8F5A"/>
                </a:solidFill>
              </a:rPr>
              <a:t>Linda </a:t>
            </a:r>
            <a:r>
              <a:rPr lang="en-US" sz="1700" b="1" dirty="0" err="1">
                <a:solidFill>
                  <a:srgbClr val="1E8F5A"/>
                </a:solidFill>
              </a:rPr>
              <a:t>Detman</a:t>
            </a:r>
            <a:r>
              <a:rPr lang="en-US" sz="1700" b="1" dirty="0">
                <a:solidFill>
                  <a:srgbClr val="1E8F5A"/>
                </a:solidFill>
              </a:rPr>
              <a:t> </a:t>
            </a:r>
            <a:r>
              <a:rPr lang="en-US" sz="1700" dirty="0">
                <a:solidFill>
                  <a:schemeClr val="tx1"/>
                </a:solidFill>
              </a:rPr>
              <a:t>(CFH) served on the maternity action team of the National Quality Forum, producing the Playbook for the Successful Elimination of Early Elective Deliveries, a nationwide guidebook to reduce elective delivery rates</a:t>
            </a:r>
          </a:p>
          <a:p>
            <a:pPr marL="0" indent="0">
              <a:spcAft>
                <a:spcPts val="1200"/>
              </a:spcAft>
              <a:buNone/>
            </a:pPr>
            <a:r>
              <a:rPr lang="en-US" sz="1700" b="1" dirty="0">
                <a:solidFill>
                  <a:srgbClr val="1E8F5A"/>
                </a:solidFill>
              </a:rPr>
              <a:t>Ismael Hoare </a:t>
            </a:r>
            <a:r>
              <a:rPr lang="en-US" sz="1700" dirty="0">
                <a:solidFill>
                  <a:schemeClr val="tx1"/>
                </a:solidFill>
              </a:rPr>
              <a:t>(GLH) worked with PAHO to develop a policy document to create a national human resources for health policy in </a:t>
            </a:r>
            <a:r>
              <a:rPr lang="en-US" sz="1700" dirty="0" smtClean="0">
                <a:solidFill>
                  <a:schemeClr val="tx1"/>
                </a:solidFill>
              </a:rPr>
              <a:t>Grenada</a:t>
            </a:r>
            <a:endParaRPr lang="en-US" sz="1700" dirty="0">
              <a:solidFill>
                <a:schemeClr val="tx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515" r="20037"/>
          <a:stretch/>
        </p:blipFill>
        <p:spPr>
          <a:xfrm>
            <a:off x="270361" y="1154241"/>
            <a:ext cx="1459316" cy="15333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749" y="1641063"/>
            <a:ext cx="1592454" cy="178015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237" y="3421221"/>
            <a:ext cx="1407440" cy="175930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6147"/>
          <a:stretch/>
        </p:blipFill>
        <p:spPr>
          <a:xfrm>
            <a:off x="7364603" y="3889121"/>
            <a:ext cx="1625600" cy="1800828"/>
          </a:xfrm>
          <a:prstGeom prst="rect">
            <a:avLst/>
          </a:prstGeom>
        </p:spPr>
      </p:pic>
    </p:spTree>
    <p:extLst>
      <p:ext uri="{BB962C8B-B14F-4D97-AF65-F5344CB8AC3E}">
        <p14:creationId xmlns:p14="http://schemas.microsoft.com/office/powerpoint/2010/main" val="2450495045"/>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868363"/>
          </a:xfrm>
        </p:spPr>
        <p:txBody>
          <a:bodyPr>
            <a:normAutofit fontScale="90000"/>
          </a:bodyPr>
          <a:lstStyle/>
          <a:p>
            <a:pPr algn="ctr"/>
            <a:r>
              <a:rPr lang="en-US" dirty="0"/>
              <a:t>Enhancing System Capacity</a:t>
            </a:r>
            <a:br>
              <a:rPr lang="en-US" dirty="0"/>
            </a:br>
            <a:r>
              <a:rPr lang="en-US" dirty="0"/>
              <a:t>Through Academic Programs</a:t>
            </a:r>
          </a:p>
        </p:txBody>
      </p:sp>
      <p:graphicFrame>
        <p:nvGraphicFramePr>
          <p:cNvPr id="24" name="Diagram 23"/>
          <p:cNvGraphicFramePr/>
          <p:nvPr>
            <p:extLst>
              <p:ext uri="{D42A27DB-BD31-4B8C-83A1-F6EECF244321}">
                <p14:modId xmlns:p14="http://schemas.microsoft.com/office/powerpoint/2010/main" val="2485478780"/>
              </p:ext>
            </p:extLst>
          </p:nvPr>
        </p:nvGraphicFramePr>
        <p:xfrm>
          <a:off x="609600" y="9144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02611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Bettering Florida</a:t>
            </a:r>
          </a:p>
        </p:txBody>
      </p:sp>
      <p:sp>
        <p:nvSpPr>
          <p:cNvPr id="3" name="Content Placeholder 2"/>
          <p:cNvSpPr>
            <a:spLocks noGrp="1"/>
          </p:cNvSpPr>
          <p:nvPr>
            <p:ph idx="1"/>
          </p:nvPr>
        </p:nvSpPr>
        <p:spPr>
          <a:xfrm>
            <a:off x="304800" y="1376167"/>
            <a:ext cx="5638800" cy="4408828"/>
          </a:xfrm>
        </p:spPr>
        <p:txBody>
          <a:bodyPr>
            <a:noAutofit/>
          </a:bodyPr>
          <a:lstStyle/>
          <a:p>
            <a:pPr marL="0" indent="0" algn="r">
              <a:spcAft>
                <a:spcPts val="1200"/>
              </a:spcAft>
              <a:buNone/>
            </a:pPr>
            <a:r>
              <a:rPr lang="en-US" sz="1800" b="1" dirty="0">
                <a:solidFill>
                  <a:srgbClr val="1E8F5A"/>
                </a:solidFill>
                <a:latin typeface="Arial" panose="020B0604020202020204" pitchFamily="34" charset="0"/>
                <a:cs typeface="Arial" panose="020B0604020202020204" pitchFamily="34" charset="0"/>
              </a:rPr>
              <a:t>USF </a:t>
            </a:r>
            <a:r>
              <a:rPr lang="en-US" sz="1800" b="1" dirty="0" err="1">
                <a:solidFill>
                  <a:srgbClr val="1E8F5A"/>
                </a:solidFill>
                <a:latin typeface="Arial" panose="020B0604020202020204" pitchFamily="34" charset="0"/>
                <a:cs typeface="Arial" panose="020B0604020202020204" pitchFamily="34" charset="0"/>
              </a:rPr>
              <a:t>SafetyFlorida</a:t>
            </a:r>
            <a:r>
              <a:rPr lang="en-US" sz="1800" dirty="0">
                <a:solidFill>
                  <a:schemeClr val="tx1"/>
                </a:solidFill>
                <a:latin typeface="Arial" panose="020B0604020202020204" pitchFamily="34" charset="0"/>
                <a:cs typeface="Arial" panose="020B0604020202020204" pitchFamily="34" charset="0"/>
              </a:rPr>
              <a:t>, the state’s free and confidential small business safety and health consultation program funded through OSHA, celebrates 15 years of protecting Florida </a:t>
            </a:r>
            <a:r>
              <a:rPr lang="en-US" sz="1800" dirty="0" smtClean="0">
                <a:solidFill>
                  <a:schemeClr val="tx1"/>
                </a:solidFill>
                <a:latin typeface="Arial" panose="020B0604020202020204" pitchFamily="34" charset="0"/>
                <a:cs typeface="Arial" panose="020B0604020202020204" pitchFamily="34" charset="0"/>
              </a:rPr>
              <a:t>workers</a:t>
            </a:r>
          </a:p>
          <a:p>
            <a:pPr marL="0" indent="0" algn="r">
              <a:spcAft>
                <a:spcPts val="1200"/>
              </a:spcAft>
              <a:buNone/>
            </a:pPr>
            <a:r>
              <a:rPr lang="en-US" sz="1800" dirty="0" smtClean="0">
                <a:solidFill>
                  <a:schemeClr val="tx1"/>
                </a:solidFill>
                <a:latin typeface="Arial" panose="020B0604020202020204" pitchFamily="34" charset="0"/>
                <a:cs typeface="Arial" panose="020B0604020202020204" pitchFamily="34" charset="0"/>
              </a:rPr>
              <a:t>Hosted </a:t>
            </a:r>
            <a:r>
              <a:rPr lang="en-US" sz="1800" dirty="0">
                <a:solidFill>
                  <a:schemeClr val="tx1"/>
                </a:solidFill>
                <a:latin typeface="Arial" panose="020B0604020202020204" pitchFamily="34" charset="0"/>
                <a:cs typeface="Arial" panose="020B0604020202020204" pitchFamily="34" charset="0"/>
              </a:rPr>
              <a:t>annual </a:t>
            </a:r>
            <a:r>
              <a:rPr lang="en-US" sz="1800" b="1" dirty="0">
                <a:solidFill>
                  <a:srgbClr val="1E8F5A"/>
                </a:solidFill>
                <a:latin typeface="Arial" panose="020B0604020202020204" pitchFamily="34" charset="0"/>
                <a:cs typeface="Arial" panose="020B0604020202020204" pitchFamily="34" charset="0"/>
              </a:rPr>
              <a:t>Flu Shot Day </a:t>
            </a:r>
            <a:r>
              <a:rPr lang="en-US" sz="1800" dirty="0">
                <a:solidFill>
                  <a:schemeClr val="tx1"/>
                </a:solidFill>
                <a:latin typeface="Arial" panose="020B0604020202020204" pitchFamily="34" charset="0"/>
                <a:cs typeface="Arial" panose="020B0604020202020204" pitchFamily="34" charset="0"/>
              </a:rPr>
              <a:t>offering </a:t>
            </a:r>
            <a:r>
              <a:rPr lang="en-US" sz="1800" b="1" dirty="0">
                <a:solidFill>
                  <a:srgbClr val="1E8F5A"/>
                </a:solidFill>
                <a:latin typeface="Arial" panose="020B0604020202020204" pitchFamily="34" charset="0"/>
                <a:cs typeface="Arial" panose="020B0604020202020204" pitchFamily="34" charset="0"/>
              </a:rPr>
              <a:t>1,228 free vaccinations</a:t>
            </a:r>
            <a:r>
              <a:rPr lang="en-US" sz="1800" dirty="0">
                <a:solidFill>
                  <a:schemeClr val="tx1"/>
                </a:solidFill>
                <a:latin typeface="Arial" panose="020B0604020202020204" pitchFamily="34" charset="0"/>
                <a:cs typeface="Arial" panose="020B0604020202020204" pitchFamily="34" charset="0"/>
              </a:rPr>
              <a:t> to members of the USF </a:t>
            </a:r>
            <a:r>
              <a:rPr lang="en-US" sz="1800" dirty="0" smtClean="0">
                <a:solidFill>
                  <a:schemeClr val="tx1"/>
                </a:solidFill>
                <a:latin typeface="Arial" panose="020B0604020202020204" pitchFamily="34" charset="0"/>
                <a:cs typeface="Arial" panose="020B0604020202020204" pitchFamily="34" charset="0"/>
              </a:rPr>
              <a:t>and local  communities</a:t>
            </a:r>
            <a:r>
              <a:rPr lang="en-US" sz="1800" i="1" dirty="0" smtClean="0">
                <a:solidFill>
                  <a:schemeClr val="tx1"/>
                </a:solidFill>
                <a:latin typeface="Arial" panose="020B0604020202020204" pitchFamily="34" charset="0"/>
                <a:cs typeface="Arial" panose="020B0604020202020204" pitchFamily="34" charset="0"/>
              </a:rPr>
              <a:t> </a:t>
            </a:r>
            <a:endParaRPr lang="en-US" sz="1800" dirty="0" smtClean="0">
              <a:solidFill>
                <a:schemeClr val="tx1"/>
              </a:solidFill>
              <a:latin typeface="Arial" panose="020B0604020202020204" pitchFamily="34" charset="0"/>
              <a:cs typeface="Arial" panose="020B0604020202020204" pitchFamily="34" charset="0"/>
            </a:endParaRPr>
          </a:p>
          <a:p>
            <a:pPr marL="0" indent="0" algn="r">
              <a:spcAft>
                <a:spcPts val="1200"/>
              </a:spcAft>
              <a:buNone/>
            </a:pPr>
            <a:r>
              <a:rPr lang="en-US" sz="1800" dirty="0" smtClean="0">
                <a:solidFill>
                  <a:schemeClr val="tx1"/>
                </a:solidFill>
                <a:latin typeface="Arial" panose="020B0604020202020204" pitchFamily="34" charset="0"/>
                <a:cs typeface="Arial" panose="020B0604020202020204" pitchFamily="34" charset="0"/>
              </a:rPr>
              <a:t>Receiving </a:t>
            </a:r>
            <a:r>
              <a:rPr lang="en-US" sz="1800" dirty="0">
                <a:solidFill>
                  <a:schemeClr val="tx1"/>
                </a:solidFill>
                <a:latin typeface="Arial" panose="020B0604020202020204" pitchFamily="34" charset="0"/>
                <a:cs typeface="Arial" panose="020B0604020202020204" pitchFamily="34" charset="0"/>
              </a:rPr>
              <a:t>the </a:t>
            </a:r>
            <a:r>
              <a:rPr lang="en-US" sz="1800" b="1" dirty="0" smtClean="0">
                <a:solidFill>
                  <a:srgbClr val="1E8F5A"/>
                </a:solidFill>
                <a:latin typeface="Arial" panose="020B0604020202020204" pitchFamily="34" charset="0"/>
                <a:cs typeface="Arial" panose="020B0604020202020204" pitchFamily="34" charset="0"/>
              </a:rPr>
              <a:t>largest Navigator award </a:t>
            </a:r>
            <a:r>
              <a:rPr lang="en-US" sz="1800" dirty="0" smtClean="0">
                <a:solidFill>
                  <a:schemeClr val="tx1"/>
                </a:solidFill>
                <a:latin typeface="Arial" panose="020B0604020202020204" pitchFamily="34" charset="0"/>
                <a:cs typeface="Arial" panose="020B0604020202020204" pitchFamily="34" charset="0"/>
              </a:rPr>
              <a:t>in </a:t>
            </a:r>
            <a:r>
              <a:rPr lang="en-US" sz="1800" dirty="0">
                <a:solidFill>
                  <a:schemeClr val="tx1"/>
                </a:solidFill>
                <a:latin typeface="Arial" panose="020B0604020202020204" pitchFamily="34" charset="0"/>
                <a:cs typeface="Arial" panose="020B0604020202020204" pitchFamily="34" charset="0"/>
              </a:rPr>
              <a:t>the country, Jodi </a:t>
            </a:r>
            <a:r>
              <a:rPr lang="en-US" sz="1800" dirty="0" smtClean="0">
                <a:solidFill>
                  <a:schemeClr val="tx1"/>
                </a:solidFill>
                <a:latin typeface="Arial" panose="020B0604020202020204" pitchFamily="34" charset="0"/>
                <a:cs typeface="Arial" panose="020B0604020202020204" pitchFamily="34" charset="0"/>
              </a:rPr>
              <a:t>Ray </a:t>
            </a:r>
            <a:r>
              <a:rPr lang="en-US" sz="1800" dirty="0">
                <a:solidFill>
                  <a:schemeClr val="tx1"/>
                </a:solidFill>
                <a:latin typeface="Arial" panose="020B0604020202020204" pitchFamily="34" charset="0"/>
                <a:cs typeface="Arial" panose="020B0604020202020204" pitchFamily="34" charset="0"/>
              </a:rPr>
              <a:t>and her team work across the state to ensure Floridians have access to </a:t>
            </a:r>
            <a:r>
              <a:rPr lang="en-US" sz="1800" dirty="0" smtClean="0">
                <a:solidFill>
                  <a:schemeClr val="tx1"/>
                </a:solidFill>
                <a:latin typeface="Arial" panose="020B0604020202020204" pitchFamily="34" charset="0"/>
                <a:cs typeface="Arial" panose="020B0604020202020204" pitchFamily="34" charset="0"/>
              </a:rPr>
              <a:t>health care</a:t>
            </a:r>
          </a:p>
          <a:p>
            <a:pPr marL="0" indent="0" algn="r">
              <a:spcAft>
                <a:spcPts val="1200"/>
              </a:spcAft>
              <a:buNone/>
            </a:pPr>
            <a:r>
              <a:rPr lang="en-US" sz="1800" dirty="0" smtClean="0">
                <a:solidFill>
                  <a:schemeClr val="tx1"/>
                </a:solidFill>
                <a:latin typeface="Arial" panose="020B0604020202020204" pitchFamily="34" charset="0"/>
                <a:cs typeface="Arial" panose="020B0604020202020204" pitchFamily="34" charset="0"/>
              </a:rPr>
              <a:t>COPH </a:t>
            </a:r>
            <a:r>
              <a:rPr lang="en-US" sz="1800" dirty="0">
                <a:solidFill>
                  <a:schemeClr val="tx1"/>
                </a:solidFill>
                <a:latin typeface="Arial" panose="020B0604020202020204" pitchFamily="34" charset="0"/>
                <a:cs typeface="Arial" panose="020B0604020202020204" pitchFamily="34" charset="0"/>
              </a:rPr>
              <a:t>partnered with US Rep. Kathy Castor and CDC to boost </a:t>
            </a:r>
            <a:r>
              <a:rPr lang="en-US" sz="1800" b="1" dirty="0">
                <a:solidFill>
                  <a:srgbClr val="1E8F5A"/>
                </a:solidFill>
                <a:latin typeface="Arial" panose="020B0604020202020204" pitchFamily="34" charset="0"/>
                <a:cs typeface="Arial" panose="020B0604020202020204" pitchFamily="34" charset="0"/>
              </a:rPr>
              <a:t>HPV vaccination campaign</a:t>
            </a:r>
          </a:p>
          <a:p>
            <a:pPr algn="r"/>
            <a:endParaRPr lang="en-US" dirty="0"/>
          </a:p>
        </p:txBody>
      </p:sp>
      <p:pic>
        <p:nvPicPr>
          <p:cNvPr id="4" name="Picture 3"/>
          <p:cNvPicPr>
            <a:picLocks noChangeAspect="1"/>
          </p:cNvPicPr>
          <p:nvPr/>
        </p:nvPicPr>
        <p:blipFill>
          <a:blip r:embed="rId3"/>
          <a:stretch>
            <a:fillRect/>
          </a:stretch>
        </p:blipFill>
        <p:spPr>
          <a:xfrm>
            <a:off x="6172200" y="1314552"/>
            <a:ext cx="2688569" cy="21215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4574" y="3580581"/>
            <a:ext cx="2723820" cy="2300748"/>
          </a:xfrm>
          <a:prstGeom prst="rect">
            <a:avLst/>
          </a:prstGeom>
        </p:spPr>
      </p:pic>
    </p:spTree>
    <p:extLst>
      <p:ext uri="{BB962C8B-B14F-4D97-AF65-F5344CB8AC3E}">
        <p14:creationId xmlns:p14="http://schemas.microsoft.com/office/powerpoint/2010/main" val="1414605489"/>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a typeface="ＭＳ Ｐゴシック" charset="-128"/>
              </a:rPr>
              <a:t>Our People</a:t>
            </a:r>
            <a:endParaRPr lang="en-US" dirty="0"/>
          </a:p>
        </p:txBody>
      </p:sp>
      <p:pic>
        <p:nvPicPr>
          <p:cNvPr id="5" name="Picture 4"/>
          <p:cNvPicPr>
            <a:picLocks noChangeAspect="1"/>
          </p:cNvPicPr>
          <p:nvPr/>
        </p:nvPicPr>
        <p:blipFill>
          <a:blip r:embed="rId3"/>
          <a:stretch>
            <a:fillRect/>
          </a:stretch>
        </p:blipFill>
        <p:spPr>
          <a:xfrm>
            <a:off x="238477" y="1295400"/>
            <a:ext cx="8667046" cy="4322267"/>
          </a:xfrm>
          <a:prstGeom prst="rect">
            <a:avLst/>
          </a:prstGeom>
        </p:spPr>
      </p:pic>
    </p:spTree>
    <p:extLst>
      <p:ext uri="{BB962C8B-B14F-4D97-AF65-F5344CB8AC3E}">
        <p14:creationId xmlns:p14="http://schemas.microsoft.com/office/powerpoint/2010/main" val="3101201375"/>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4661"/>
          <a:stretch/>
        </p:blipFill>
        <p:spPr>
          <a:xfrm>
            <a:off x="8039954" y="5033545"/>
            <a:ext cx="766275" cy="68552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3194"/>
          <a:stretch/>
        </p:blipFill>
        <p:spPr>
          <a:xfrm>
            <a:off x="7296897" y="5041615"/>
            <a:ext cx="794713" cy="69894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3070"/>
          <a:stretch/>
        </p:blipFill>
        <p:spPr>
          <a:xfrm>
            <a:off x="5695621" y="5023294"/>
            <a:ext cx="816712" cy="717266"/>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4881" r="8637"/>
          <a:stretch/>
        </p:blipFill>
        <p:spPr>
          <a:xfrm>
            <a:off x="5000564" y="5052153"/>
            <a:ext cx="730253" cy="72895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r="8452"/>
          <a:stretch/>
        </p:blipFill>
        <p:spPr>
          <a:xfrm>
            <a:off x="6511452" y="5036989"/>
            <a:ext cx="829437" cy="691696"/>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r="11401"/>
          <a:stretch/>
        </p:blipFill>
        <p:spPr>
          <a:xfrm>
            <a:off x="337770" y="5042030"/>
            <a:ext cx="835567" cy="719998"/>
          </a:xfrm>
          <a:prstGeom prst="rect">
            <a:avLst/>
          </a:prstGeom>
        </p:spPr>
      </p:pic>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l="18047" r="9546"/>
          <a:stretch/>
        </p:blipFill>
        <p:spPr>
          <a:xfrm>
            <a:off x="1199730" y="5029630"/>
            <a:ext cx="695063" cy="732871"/>
          </a:xfrm>
          <a:prstGeom prst="rect">
            <a:avLst/>
          </a:prstGeom>
        </p:spPr>
      </p:pic>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l="10780" r="11040"/>
          <a:stretch/>
        </p:blipFill>
        <p:spPr>
          <a:xfrm>
            <a:off x="1842004" y="5000771"/>
            <a:ext cx="809437" cy="790429"/>
          </a:xfrm>
          <a:prstGeom prst="rect">
            <a:avLst/>
          </a:prstGeom>
        </p:spPr>
      </p:pic>
      <p:pic>
        <p:nvPicPr>
          <p:cNvPr id="14" name="Picture 13"/>
          <p:cNvPicPr>
            <a:picLocks noChangeAspect="1"/>
          </p:cNvPicPr>
          <p:nvPr/>
        </p:nvPicPr>
        <p:blipFill rotWithShape="1">
          <a:blip r:embed="rId12">
            <a:extLst>
              <a:ext uri="{28A0092B-C50C-407E-A947-70E740481C1C}">
                <a14:useLocalDpi xmlns:a14="http://schemas.microsoft.com/office/drawing/2010/main" val="0"/>
              </a:ext>
            </a:extLst>
          </a:blip>
          <a:srcRect r="7580"/>
          <a:stretch/>
        </p:blipFill>
        <p:spPr>
          <a:xfrm>
            <a:off x="4151253" y="5042030"/>
            <a:ext cx="858110" cy="689646"/>
          </a:xfrm>
          <a:prstGeom prst="rect">
            <a:avLst/>
          </a:prstGeom>
        </p:spPr>
      </p:pic>
      <p:pic>
        <p:nvPicPr>
          <p:cNvPr id="15" name="Picture 14"/>
          <p:cNvPicPr>
            <a:picLocks noChangeAspect="1"/>
          </p:cNvPicPr>
          <p:nvPr/>
        </p:nvPicPr>
        <p:blipFill rotWithShape="1">
          <a:blip r:embed="rId13">
            <a:extLst>
              <a:ext uri="{28A0092B-C50C-407E-A947-70E740481C1C}">
                <a14:useLocalDpi xmlns:a14="http://schemas.microsoft.com/office/drawing/2010/main" val="0"/>
              </a:ext>
            </a:extLst>
          </a:blip>
          <a:srcRect l="13140"/>
          <a:stretch/>
        </p:blipFill>
        <p:spPr>
          <a:xfrm>
            <a:off x="3408087" y="5022790"/>
            <a:ext cx="852348" cy="749170"/>
          </a:xfrm>
          <a:prstGeom prst="rect">
            <a:avLst/>
          </a:prstGeom>
        </p:spPr>
      </p:pic>
      <p:pic>
        <p:nvPicPr>
          <p:cNvPr id="16" name="Picture 15"/>
          <p:cNvPicPr>
            <a:picLocks noChangeAspect="1"/>
          </p:cNvPicPr>
          <p:nvPr/>
        </p:nvPicPr>
        <p:blipFill rotWithShape="1">
          <a:blip r:embed="rId14">
            <a:extLst>
              <a:ext uri="{28A0092B-C50C-407E-A947-70E740481C1C}">
                <a14:useLocalDpi xmlns:a14="http://schemas.microsoft.com/office/drawing/2010/main" val="0"/>
              </a:ext>
            </a:extLst>
          </a:blip>
          <a:srcRect l="13784"/>
          <a:stretch/>
        </p:blipFill>
        <p:spPr>
          <a:xfrm>
            <a:off x="2660238" y="5023479"/>
            <a:ext cx="828041" cy="733243"/>
          </a:xfrm>
          <a:prstGeom prst="rect">
            <a:avLst/>
          </a:prstGeom>
        </p:spPr>
      </p:pic>
      <p:pic>
        <p:nvPicPr>
          <p:cNvPr id="18" name="HxNadcD-Ft0"/>
          <p:cNvPicPr>
            <a:picLocks noRot="1" noChangeAspect="1"/>
          </p:cNvPicPr>
          <p:nvPr>
            <a:videoFile r:link="rId1"/>
          </p:nvPr>
        </p:nvPicPr>
        <p:blipFill>
          <a:blip r:embed="rId15"/>
          <a:stretch>
            <a:fillRect/>
          </a:stretch>
        </p:blipFill>
        <p:spPr>
          <a:xfrm>
            <a:off x="1447800" y="852516"/>
            <a:ext cx="6206015" cy="3490884"/>
          </a:xfrm>
          <a:prstGeom prst="rect">
            <a:avLst/>
          </a:prstGeom>
        </p:spPr>
      </p:pic>
    </p:spTree>
    <p:extLst>
      <p:ext uri="{BB962C8B-B14F-4D97-AF65-F5344CB8AC3E}">
        <p14:creationId xmlns:p14="http://schemas.microsoft.com/office/powerpoint/2010/main" val="3834471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Our People </a:t>
            </a:r>
            <a:r>
              <a:rPr lang="en-US" dirty="0" smtClean="0"/>
              <a:t>Include Outstanding Alumni</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133" y="1270698"/>
            <a:ext cx="8095733" cy="43461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191000"/>
            <a:ext cx="859862" cy="1705929"/>
          </a:xfrm>
          <a:prstGeom prst="rect">
            <a:avLst/>
          </a:prstGeom>
        </p:spPr>
      </p:pic>
    </p:spTree>
    <p:extLst>
      <p:ext uri="{BB962C8B-B14F-4D97-AF65-F5344CB8AC3E}">
        <p14:creationId xmlns:p14="http://schemas.microsoft.com/office/powerpoint/2010/main" val="3043238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Connecting </a:t>
            </a:r>
            <a:r>
              <a:rPr lang="en-US" dirty="0" smtClean="0"/>
              <a:t>With </a:t>
            </a:r>
            <a:r>
              <a:rPr lang="en-US" dirty="0"/>
              <a:t>Our People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56181" y="1285800"/>
            <a:ext cx="6290425" cy="35373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254" y="4993418"/>
            <a:ext cx="830846" cy="8308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817" y="4935747"/>
            <a:ext cx="927810" cy="92781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1912" y="4954127"/>
            <a:ext cx="862826" cy="870139"/>
          </a:xfrm>
          <a:prstGeom prst="rect">
            <a:avLst/>
          </a:prstGeom>
        </p:spPr>
      </p:pic>
    </p:spTree>
    <p:extLst>
      <p:ext uri="{BB962C8B-B14F-4D97-AF65-F5344CB8AC3E}">
        <p14:creationId xmlns:p14="http://schemas.microsoft.com/office/powerpoint/2010/main" val="2025593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7499"/>
            <a:ext cx="8991600" cy="868363"/>
          </a:xfrm>
        </p:spPr>
        <p:txBody>
          <a:bodyPr>
            <a:normAutofit/>
          </a:bodyPr>
          <a:lstStyle/>
          <a:p>
            <a:pPr algn="ctr"/>
            <a:r>
              <a:rPr lang="en-US" dirty="0" smtClean="0"/>
              <a:t>Welcome to Team </a:t>
            </a:r>
            <a:r>
              <a:rPr lang="en-US" dirty="0" smtClean="0">
                <a:solidFill>
                  <a:srgbClr val="1E8F5A"/>
                </a:solidFill>
              </a:rPr>
              <a:t>#</a:t>
            </a:r>
            <a:r>
              <a:rPr lang="en-US" dirty="0" err="1" smtClean="0">
                <a:solidFill>
                  <a:srgbClr val="1E8F5A"/>
                </a:solidFill>
              </a:rPr>
              <a:t>USFCOPHRocks</a:t>
            </a:r>
            <a:endParaRPr lang="en-US" dirty="0">
              <a:solidFill>
                <a:srgbClr val="1E8F5A"/>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392" r="16610"/>
          <a:stretch/>
        </p:blipFill>
        <p:spPr>
          <a:xfrm>
            <a:off x="271498" y="915862"/>
            <a:ext cx="2423089" cy="2712507"/>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235" r="9087"/>
          <a:stretch/>
        </p:blipFill>
        <p:spPr>
          <a:xfrm>
            <a:off x="2447367" y="3352800"/>
            <a:ext cx="2694538" cy="2721041"/>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2095" r="11471"/>
          <a:stretch/>
        </p:blipFill>
        <p:spPr>
          <a:xfrm>
            <a:off x="5163241" y="1377182"/>
            <a:ext cx="2203048" cy="216174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323" r="6579"/>
          <a:stretch/>
        </p:blipFill>
        <p:spPr>
          <a:xfrm>
            <a:off x="6096000" y="3261487"/>
            <a:ext cx="2815811" cy="2370270"/>
          </a:xfrm>
          <a:prstGeom prst="rect">
            <a:avLst/>
          </a:prstGeom>
          <a:ln>
            <a:noFill/>
          </a:ln>
          <a:effectLst>
            <a:outerShdw blurRad="190500" algn="tl" rotWithShape="0">
              <a:srgbClr val="000000">
                <a:alpha val="70000"/>
              </a:srgbClr>
            </a:outerShdw>
          </a:effectLst>
        </p:spPr>
      </p:pic>
      <p:sp>
        <p:nvSpPr>
          <p:cNvPr id="8" name="TextBox 7"/>
          <p:cNvSpPr txBox="1"/>
          <p:nvPr/>
        </p:nvSpPr>
        <p:spPr>
          <a:xfrm>
            <a:off x="271498" y="3628369"/>
            <a:ext cx="1840266" cy="553998"/>
          </a:xfrm>
          <a:prstGeom prst="rect">
            <a:avLst/>
          </a:prstGeom>
          <a:noFill/>
        </p:spPr>
        <p:txBody>
          <a:bodyPr wrap="square" rtlCol="0">
            <a:spAutoFit/>
          </a:bodyPr>
          <a:lstStyle/>
          <a:p>
            <a:r>
              <a:rPr lang="en-US" sz="1500" b="1" dirty="0" smtClean="0">
                <a:solidFill>
                  <a:srgbClr val="1E8F5A"/>
                </a:solidFill>
                <a:latin typeface="Arial" panose="020B0604020202020204" pitchFamily="34" charset="0"/>
                <a:cs typeface="Arial" panose="020B0604020202020204" pitchFamily="34" charset="0"/>
              </a:rPr>
              <a:t>Florida Covering Kids and Family </a:t>
            </a:r>
            <a:endParaRPr lang="en-US" sz="1500" b="1" dirty="0">
              <a:solidFill>
                <a:srgbClr val="1E8F5A"/>
              </a:solidFill>
              <a:latin typeface="Arial" panose="020B0604020202020204" pitchFamily="34" charset="0"/>
              <a:cs typeface="Arial" panose="020B0604020202020204" pitchFamily="34" charset="0"/>
            </a:endParaRPr>
          </a:p>
        </p:txBody>
      </p:sp>
      <p:sp>
        <p:nvSpPr>
          <p:cNvPr id="9" name="TextBox 8"/>
          <p:cNvSpPr txBox="1"/>
          <p:nvPr/>
        </p:nvSpPr>
        <p:spPr>
          <a:xfrm>
            <a:off x="3025396" y="3029635"/>
            <a:ext cx="2057401" cy="323165"/>
          </a:xfrm>
          <a:prstGeom prst="rect">
            <a:avLst/>
          </a:prstGeom>
          <a:noFill/>
        </p:spPr>
        <p:txBody>
          <a:bodyPr wrap="square" rtlCol="0">
            <a:spAutoFit/>
          </a:bodyPr>
          <a:lstStyle/>
          <a:p>
            <a:r>
              <a:rPr lang="en-US" sz="1500" b="1" dirty="0" smtClean="0">
                <a:solidFill>
                  <a:srgbClr val="1E8F5A"/>
                </a:solidFill>
                <a:latin typeface="Arial" panose="020B0604020202020204" pitchFamily="34" charset="0"/>
                <a:cs typeface="Arial" panose="020B0604020202020204" pitchFamily="34" charset="0"/>
              </a:rPr>
              <a:t>Dean’s Office</a:t>
            </a:r>
            <a:endParaRPr lang="en-US" sz="1500" b="1" dirty="0">
              <a:solidFill>
                <a:srgbClr val="1E8F5A"/>
              </a:solidFill>
              <a:latin typeface="Arial" panose="020B0604020202020204" pitchFamily="34" charset="0"/>
              <a:cs typeface="Arial" panose="020B0604020202020204" pitchFamily="34" charset="0"/>
            </a:endParaRPr>
          </a:p>
        </p:txBody>
      </p:sp>
      <p:sp>
        <p:nvSpPr>
          <p:cNvPr id="10" name="TextBox 9"/>
          <p:cNvSpPr txBox="1"/>
          <p:nvPr/>
        </p:nvSpPr>
        <p:spPr>
          <a:xfrm>
            <a:off x="5088893" y="1007546"/>
            <a:ext cx="3048000" cy="323165"/>
          </a:xfrm>
          <a:prstGeom prst="rect">
            <a:avLst/>
          </a:prstGeom>
          <a:noFill/>
        </p:spPr>
        <p:txBody>
          <a:bodyPr wrap="square" rtlCol="0">
            <a:spAutoFit/>
          </a:bodyPr>
          <a:lstStyle/>
          <a:p>
            <a:r>
              <a:rPr lang="en-US" sz="1500" b="1" dirty="0" smtClean="0">
                <a:solidFill>
                  <a:srgbClr val="1E8F5A"/>
                </a:solidFill>
                <a:latin typeface="Arial" panose="020B0604020202020204" pitchFamily="34" charset="0"/>
                <a:cs typeface="Arial" panose="020B0604020202020204" pitchFamily="34" charset="0"/>
              </a:rPr>
              <a:t>Community &amp; Family Health</a:t>
            </a:r>
            <a:endParaRPr lang="en-US" sz="1500" b="1" dirty="0">
              <a:solidFill>
                <a:srgbClr val="1E8F5A"/>
              </a:solidFill>
              <a:latin typeface="Arial" panose="020B0604020202020204" pitchFamily="34" charset="0"/>
              <a:cs typeface="Arial" panose="020B0604020202020204" pitchFamily="34" charset="0"/>
            </a:endParaRPr>
          </a:p>
        </p:txBody>
      </p:sp>
      <p:sp>
        <p:nvSpPr>
          <p:cNvPr id="11" name="TextBox 10"/>
          <p:cNvSpPr txBox="1"/>
          <p:nvPr/>
        </p:nvSpPr>
        <p:spPr>
          <a:xfrm>
            <a:off x="6170277" y="5630009"/>
            <a:ext cx="2800571" cy="323165"/>
          </a:xfrm>
          <a:prstGeom prst="rect">
            <a:avLst/>
          </a:prstGeom>
          <a:noFill/>
        </p:spPr>
        <p:txBody>
          <a:bodyPr wrap="square" rtlCol="0">
            <a:spAutoFit/>
          </a:bodyPr>
          <a:lstStyle/>
          <a:p>
            <a:r>
              <a:rPr lang="en-US" sz="1500" b="1" dirty="0" smtClean="0">
                <a:solidFill>
                  <a:srgbClr val="1E8F5A"/>
                </a:solidFill>
                <a:latin typeface="Arial" panose="020B0604020202020204" pitchFamily="34" charset="0"/>
                <a:cs typeface="Arial" panose="020B0604020202020204" pitchFamily="34" charset="0"/>
              </a:rPr>
              <a:t>Office of Graduate Studies </a:t>
            </a:r>
            <a:endParaRPr lang="en-US" sz="1500" b="1" dirty="0">
              <a:solidFill>
                <a:srgbClr val="1E8F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091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762000"/>
            <a:ext cx="8437944" cy="4746344"/>
          </a:xfrm>
          <a:prstGeom prst="rect">
            <a:avLst/>
          </a:prstGeom>
        </p:spPr>
      </p:pic>
      <p:pic>
        <p:nvPicPr>
          <p:cNvPr id="5" name="n_QYN4tA5bM"/>
          <p:cNvPicPr>
            <a:picLocks noRot="1" noChangeAspect="1"/>
          </p:cNvPicPr>
          <p:nvPr>
            <a:videoFile r:link="rId1"/>
          </p:nvPr>
        </p:nvPicPr>
        <p:blipFill>
          <a:blip r:embed="rId5"/>
          <a:stretch>
            <a:fillRect/>
          </a:stretch>
        </p:blipFill>
        <p:spPr>
          <a:xfrm>
            <a:off x="2390172" y="1219200"/>
            <a:ext cx="4572000" cy="257175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1166115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52"/>
            <a:ext cx="8229600" cy="868363"/>
          </a:xfrm>
        </p:spPr>
        <p:txBody>
          <a:bodyPr/>
          <a:lstStyle/>
          <a:p>
            <a:pPr algn="ctr"/>
            <a:r>
              <a:rPr lang="en-US" dirty="0"/>
              <a:t>Strategic Vision 2022</a:t>
            </a:r>
          </a:p>
        </p:txBody>
      </p:sp>
      <p:sp>
        <p:nvSpPr>
          <p:cNvPr id="7" name="TextBox 6"/>
          <p:cNvSpPr txBox="1"/>
          <p:nvPr/>
        </p:nvSpPr>
        <p:spPr>
          <a:xfrm>
            <a:off x="905196" y="1542144"/>
            <a:ext cx="1524000" cy="923330"/>
          </a:xfrm>
          <a:prstGeom prst="rect">
            <a:avLst/>
          </a:prstGeom>
          <a:noFill/>
        </p:spPr>
        <p:txBody>
          <a:bodyPr wrap="square" rtlCol="0">
            <a:spAutoFit/>
          </a:bodyPr>
          <a:lstStyle/>
          <a:p>
            <a:pPr algn="ctr"/>
            <a:r>
              <a:rPr lang="en-US" b="1" dirty="0">
                <a:solidFill>
                  <a:schemeClr val="bg1"/>
                </a:solidFill>
              </a:rPr>
              <a:t>Transform</a:t>
            </a:r>
          </a:p>
          <a:p>
            <a:pPr algn="ctr"/>
            <a:r>
              <a:rPr lang="en-US" b="1" dirty="0">
                <a:solidFill>
                  <a:schemeClr val="bg1"/>
                </a:solidFill>
              </a:rPr>
              <a:t>the</a:t>
            </a:r>
          </a:p>
          <a:p>
            <a:pPr algn="ctr"/>
            <a:r>
              <a:rPr lang="en-US" b="1" dirty="0" smtClean="0">
                <a:solidFill>
                  <a:schemeClr val="bg1"/>
                </a:solidFill>
              </a:rPr>
              <a:t>MH</a:t>
            </a:r>
            <a:endParaRPr lang="en-US" b="1" dirty="0">
              <a:solidFill>
                <a:schemeClr val="bg1"/>
              </a:solidFill>
            </a:endParaRPr>
          </a:p>
        </p:txBody>
      </p:sp>
      <p:sp>
        <p:nvSpPr>
          <p:cNvPr id="8" name="TextBox 7"/>
          <p:cNvSpPr txBox="1"/>
          <p:nvPr/>
        </p:nvSpPr>
        <p:spPr>
          <a:xfrm>
            <a:off x="3800475" y="1634477"/>
            <a:ext cx="1619250" cy="923330"/>
          </a:xfrm>
          <a:prstGeom prst="rect">
            <a:avLst/>
          </a:prstGeom>
          <a:noFill/>
        </p:spPr>
        <p:txBody>
          <a:bodyPr wrap="square" rtlCol="0">
            <a:spAutoFit/>
          </a:bodyPr>
          <a:lstStyle/>
          <a:p>
            <a:pPr algn="ctr"/>
            <a:r>
              <a:rPr lang="en-US" b="1" dirty="0">
                <a:solidFill>
                  <a:schemeClr val="bg1"/>
                </a:solidFill>
              </a:rPr>
              <a:t>Translate</a:t>
            </a:r>
          </a:p>
          <a:p>
            <a:pPr algn="ctr"/>
            <a:r>
              <a:rPr lang="en-US" b="1" dirty="0">
                <a:solidFill>
                  <a:schemeClr val="bg1"/>
                </a:solidFill>
              </a:rPr>
              <a:t>Translational</a:t>
            </a:r>
          </a:p>
          <a:p>
            <a:pPr algn="ctr"/>
            <a:r>
              <a:rPr lang="en-US" b="1" dirty="0">
                <a:solidFill>
                  <a:schemeClr val="bg1"/>
                </a:solidFill>
              </a:rPr>
              <a:t>Research</a:t>
            </a:r>
          </a:p>
        </p:txBody>
      </p:sp>
      <p:sp>
        <p:nvSpPr>
          <p:cNvPr id="9" name="TextBox 8"/>
          <p:cNvSpPr txBox="1"/>
          <p:nvPr/>
        </p:nvSpPr>
        <p:spPr>
          <a:xfrm>
            <a:off x="6693185" y="1635363"/>
            <a:ext cx="1524000" cy="923330"/>
          </a:xfrm>
          <a:prstGeom prst="rect">
            <a:avLst/>
          </a:prstGeom>
          <a:noFill/>
        </p:spPr>
        <p:txBody>
          <a:bodyPr wrap="square" rtlCol="0">
            <a:spAutoFit/>
          </a:bodyPr>
          <a:lstStyle/>
          <a:p>
            <a:pPr algn="ctr"/>
            <a:r>
              <a:rPr lang="en-US" b="1" dirty="0">
                <a:solidFill>
                  <a:schemeClr val="bg1"/>
                </a:solidFill>
              </a:rPr>
              <a:t>Promote</a:t>
            </a:r>
          </a:p>
          <a:p>
            <a:pPr algn="ctr"/>
            <a:r>
              <a:rPr lang="en-US" b="1" dirty="0">
                <a:solidFill>
                  <a:schemeClr val="bg1"/>
                </a:solidFill>
              </a:rPr>
              <a:t>System</a:t>
            </a:r>
          </a:p>
          <a:p>
            <a:pPr algn="ctr"/>
            <a:r>
              <a:rPr lang="en-US" b="1" dirty="0">
                <a:solidFill>
                  <a:schemeClr val="bg1"/>
                </a:solidFill>
              </a:rPr>
              <a:t>Capacity</a:t>
            </a:r>
          </a:p>
        </p:txBody>
      </p:sp>
      <p:sp>
        <p:nvSpPr>
          <p:cNvPr id="11" name="TextBox 10"/>
          <p:cNvSpPr txBox="1"/>
          <p:nvPr/>
        </p:nvSpPr>
        <p:spPr>
          <a:xfrm>
            <a:off x="1952946" y="4125656"/>
            <a:ext cx="5162550" cy="400110"/>
          </a:xfrm>
          <a:prstGeom prst="rect">
            <a:avLst/>
          </a:prstGeom>
          <a:noFill/>
        </p:spPr>
        <p:txBody>
          <a:bodyPr wrap="square" rtlCol="0">
            <a:spAutoFit/>
          </a:bodyPr>
          <a:lstStyle/>
          <a:p>
            <a:pPr algn="ctr"/>
            <a:r>
              <a:rPr lang="en-US" sz="2000" b="1" dirty="0">
                <a:solidFill>
                  <a:schemeClr val="bg1"/>
                </a:solidFill>
              </a:rPr>
              <a:t>Our People</a:t>
            </a:r>
          </a:p>
        </p:txBody>
      </p:sp>
      <p:sp>
        <p:nvSpPr>
          <p:cNvPr id="13" name="TextBox 12"/>
          <p:cNvSpPr txBox="1"/>
          <p:nvPr/>
        </p:nvSpPr>
        <p:spPr>
          <a:xfrm>
            <a:off x="2743521" y="5073134"/>
            <a:ext cx="3486150" cy="400110"/>
          </a:xfrm>
          <a:prstGeom prst="rect">
            <a:avLst/>
          </a:prstGeom>
          <a:noFill/>
        </p:spPr>
        <p:txBody>
          <a:bodyPr wrap="square" rtlCol="0">
            <a:spAutoFit/>
          </a:bodyPr>
          <a:lstStyle/>
          <a:p>
            <a:pPr algn="ctr"/>
            <a:r>
              <a:rPr lang="en-US" sz="2000" b="1" dirty="0">
                <a:solidFill>
                  <a:schemeClr val="bg1"/>
                </a:solidFill>
              </a:rPr>
              <a:t>Sustainability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7650" cy="4267200"/>
          </a:xfrm>
          <a:prstGeom prst="rect">
            <a:avLst/>
          </a:prstGeom>
        </p:spPr>
      </p:pic>
    </p:spTree>
    <p:extLst>
      <p:ext uri="{BB962C8B-B14F-4D97-AF65-F5344CB8AC3E}">
        <p14:creationId xmlns:p14="http://schemas.microsoft.com/office/powerpoint/2010/main" val="23973796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Our People </a:t>
            </a:r>
            <a:r>
              <a:rPr lang="en-US" dirty="0" smtClean="0"/>
              <a:t>Are Nationally Recognized</a:t>
            </a:r>
            <a:endParaRPr lang="en-US" dirty="0"/>
          </a:p>
        </p:txBody>
      </p:sp>
      <p:sp>
        <p:nvSpPr>
          <p:cNvPr id="3" name="Content Placeholder 2"/>
          <p:cNvSpPr>
            <a:spLocks noGrp="1"/>
          </p:cNvSpPr>
          <p:nvPr>
            <p:ph idx="1"/>
          </p:nvPr>
        </p:nvSpPr>
        <p:spPr>
          <a:xfrm>
            <a:off x="2002709" y="1295400"/>
            <a:ext cx="5405967" cy="4495800"/>
          </a:xfrm>
        </p:spPr>
        <p:txBody>
          <a:bodyPr>
            <a:normAutofit fontScale="92500" lnSpcReduction="10000"/>
          </a:bodyPr>
          <a:lstStyle/>
          <a:p>
            <a:pPr marL="0" indent="0">
              <a:lnSpc>
                <a:spcPct val="100000"/>
              </a:lnSpc>
              <a:spcAft>
                <a:spcPts val="1200"/>
              </a:spcAft>
              <a:buNone/>
            </a:pPr>
            <a:r>
              <a:rPr lang="en-US" sz="2100" b="1" dirty="0">
                <a:solidFill>
                  <a:srgbClr val="1E8F5A"/>
                </a:solidFill>
              </a:rPr>
              <a:t>Tom </a:t>
            </a:r>
            <a:r>
              <a:rPr lang="en-US" sz="2100" b="1" dirty="0" err="1">
                <a:solidFill>
                  <a:srgbClr val="1E8F5A"/>
                </a:solidFill>
              </a:rPr>
              <a:t>Unnasch</a:t>
            </a:r>
            <a:r>
              <a:rPr lang="en-US" sz="2100" b="1" dirty="0">
                <a:solidFill>
                  <a:srgbClr val="1E8F5A"/>
                </a:solidFill>
              </a:rPr>
              <a:t> </a:t>
            </a:r>
            <a:r>
              <a:rPr lang="en-US" sz="2100" dirty="0">
                <a:solidFill>
                  <a:schemeClr val="tx1"/>
                </a:solidFill>
              </a:rPr>
              <a:t>(GLH) named Fellow of the American Society of Tropical Medicine &amp; Hygiene</a:t>
            </a:r>
          </a:p>
          <a:p>
            <a:pPr marL="0" indent="0">
              <a:lnSpc>
                <a:spcPct val="100000"/>
              </a:lnSpc>
              <a:spcAft>
                <a:spcPts val="1200"/>
              </a:spcAft>
              <a:buNone/>
            </a:pPr>
            <a:r>
              <a:rPr lang="en-US" sz="2100" b="1" dirty="0">
                <a:solidFill>
                  <a:srgbClr val="1E8F5A"/>
                </a:solidFill>
              </a:rPr>
              <a:t>Dennis Kyle </a:t>
            </a:r>
            <a:r>
              <a:rPr lang="en-US" sz="2100" dirty="0">
                <a:solidFill>
                  <a:schemeClr val="tx1"/>
                </a:solidFill>
              </a:rPr>
              <a:t>(GLH) nominated for Fellow of American Association for the Advancement of Science</a:t>
            </a:r>
          </a:p>
          <a:p>
            <a:pPr marL="0" indent="0">
              <a:lnSpc>
                <a:spcPct val="100000"/>
              </a:lnSpc>
              <a:spcAft>
                <a:spcPts val="1200"/>
              </a:spcAft>
              <a:buNone/>
            </a:pPr>
            <a:r>
              <a:rPr lang="en-US" sz="2100" b="1" dirty="0">
                <a:solidFill>
                  <a:srgbClr val="1E8F5A"/>
                </a:solidFill>
              </a:rPr>
              <a:t>Russ Kirby </a:t>
            </a:r>
            <a:r>
              <a:rPr lang="en-US" sz="2100" dirty="0">
                <a:solidFill>
                  <a:schemeClr val="tx1"/>
                </a:solidFill>
              </a:rPr>
              <a:t>(CFH) named USF Distinguished Professor and recipient of the COPH Outstanding Faculty Award and the John </a:t>
            </a:r>
            <a:r>
              <a:rPr lang="en-US" sz="2100" dirty="0" err="1">
                <a:solidFill>
                  <a:schemeClr val="tx1"/>
                </a:solidFill>
              </a:rPr>
              <a:t>MacQueen</a:t>
            </a:r>
            <a:r>
              <a:rPr lang="en-US" sz="2100" dirty="0">
                <a:solidFill>
                  <a:schemeClr val="tx1"/>
                </a:solidFill>
              </a:rPr>
              <a:t> Award</a:t>
            </a:r>
          </a:p>
          <a:p>
            <a:pPr marL="0" indent="0">
              <a:lnSpc>
                <a:spcPct val="100000"/>
              </a:lnSpc>
              <a:spcAft>
                <a:spcPts val="1200"/>
              </a:spcAft>
              <a:buNone/>
            </a:pPr>
            <a:r>
              <a:rPr lang="en-US" sz="2100" b="1" dirty="0">
                <a:solidFill>
                  <a:srgbClr val="1E8F5A"/>
                </a:solidFill>
              </a:rPr>
              <a:t>Bill </a:t>
            </a:r>
            <a:r>
              <a:rPr lang="en-US" sz="2100" b="1" dirty="0" err="1">
                <a:solidFill>
                  <a:srgbClr val="1E8F5A"/>
                </a:solidFill>
              </a:rPr>
              <a:t>Sappenfield</a:t>
            </a:r>
            <a:r>
              <a:rPr lang="en-US" sz="2100" b="1" dirty="0">
                <a:solidFill>
                  <a:srgbClr val="1E8F5A"/>
                </a:solidFill>
              </a:rPr>
              <a:t> </a:t>
            </a:r>
            <a:r>
              <a:rPr lang="en-US" sz="2100" dirty="0">
                <a:solidFill>
                  <a:schemeClr val="tx1"/>
                </a:solidFill>
              </a:rPr>
              <a:t>(CFH) received U.S. Dept. of HRSA’s Maternal &amp; Child Health Bureau Director’s Award</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5147"/>
          <a:stretch/>
        </p:blipFill>
        <p:spPr>
          <a:xfrm>
            <a:off x="152400" y="1173163"/>
            <a:ext cx="1774109" cy="149701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641" t="2695" r="53778" b="43359"/>
          <a:stretch/>
        </p:blipFill>
        <p:spPr>
          <a:xfrm>
            <a:off x="7266605" y="1970333"/>
            <a:ext cx="1562265" cy="157906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7149"/>
          <a:stretch/>
        </p:blipFill>
        <p:spPr>
          <a:xfrm>
            <a:off x="208322" y="3084417"/>
            <a:ext cx="1794387" cy="1858346"/>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8005"/>
          <a:stretch/>
        </p:blipFill>
        <p:spPr>
          <a:xfrm>
            <a:off x="7205237" y="4141075"/>
            <a:ext cx="1685002" cy="1603375"/>
          </a:xfrm>
          <a:prstGeom prst="rect">
            <a:avLst/>
          </a:prstGeom>
        </p:spPr>
      </p:pic>
    </p:spTree>
    <p:extLst>
      <p:ext uri="{BB962C8B-B14F-4D97-AF65-F5344CB8AC3E}">
        <p14:creationId xmlns:p14="http://schemas.microsoft.com/office/powerpoint/2010/main" val="749390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Our People Do Good Things</a:t>
            </a:r>
          </a:p>
        </p:txBody>
      </p:sp>
      <p:sp>
        <p:nvSpPr>
          <p:cNvPr id="3" name="Content Placeholder 2"/>
          <p:cNvSpPr>
            <a:spLocks noGrp="1"/>
          </p:cNvSpPr>
          <p:nvPr>
            <p:ph idx="1"/>
          </p:nvPr>
        </p:nvSpPr>
        <p:spPr>
          <a:xfrm>
            <a:off x="484632" y="1173163"/>
            <a:ext cx="8229600" cy="4525963"/>
          </a:xfrm>
        </p:spPr>
        <p:txBody>
          <a:bodyPr>
            <a:normAutofit/>
          </a:bodyPr>
          <a:lstStyle/>
          <a:p>
            <a:r>
              <a:rPr lang="en-US" sz="1900" b="1" dirty="0">
                <a:solidFill>
                  <a:srgbClr val="1E8F5A"/>
                </a:solidFill>
              </a:rPr>
              <a:t>John Adams </a:t>
            </a:r>
            <a:r>
              <a:rPr lang="en-US" sz="1900" dirty="0">
                <a:solidFill>
                  <a:schemeClr val="tx1"/>
                </a:solidFill>
              </a:rPr>
              <a:t>(GLH) recognized as Distinguished USF Health Professor</a:t>
            </a:r>
          </a:p>
          <a:p>
            <a:r>
              <a:rPr lang="en-US" sz="1900" b="1" dirty="0">
                <a:solidFill>
                  <a:srgbClr val="1E8F5A"/>
                </a:solidFill>
              </a:rPr>
              <a:t>Marie Bourgeois </a:t>
            </a:r>
            <a:r>
              <a:rPr lang="en-US" sz="1900" dirty="0">
                <a:solidFill>
                  <a:schemeClr val="tx1"/>
                </a:solidFill>
              </a:rPr>
              <a:t>(EOH) named President of the Southeastern Society of Toxicology</a:t>
            </a:r>
          </a:p>
          <a:p>
            <a:r>
              <a:rPr lang="en-US" sz="1900" b="1" dirty="0">
                <a:solidFill>
                  <a:srgbClr val="1E8F5A"/>
                </a:solidFill>
              </a:rPr>
              <a:t>Jacqueline Wiltshire </a:t>
            </a:r>
            <a:r>
              <a:rPr lang="en-US" sz="1900" dirty="0">
                <a:solidFill>
                  <a:schemeClr val="tx1"/>
                </a:solidFill>
              </a:rPr>
              <a:t>(HPM) appointed to Florida Alzheimer’s research board</a:t>
            </a:r>
          </a:p>
          <a:p>
            <a:r>
              <a:rPr lang="en-US" sz="1900" dirty="0">
                <a:solidFill>
                  <a:schemeClr val="tx1"/>
                </a:solidFill>
              </a:rPr>
              <a:t>Graduate student </a:t>
            </a:r>
            <a:r>
              <a:rPr lang="en-US" sz="1900" b="1" dirty="0">
                <a:solidFill>
                  <a:srgbClr val="1E8F5A"/>
                </a:solidFill>
              </a:rPr>
              <a:t>Paige Hammond </a:t>
            </a:r>
            <a:r>
              <a:rPr lang="en-US" sz="1900" dirty="0">
                <a:solidFill>
                  <a:schemeClr val="tx1"/>
                </a:solidFill>
              </a:rPr>
              <a:t>(CFH) named a “Top 30 health educator under 30” by the Society of Public Health Education</a:t>
            </a:r>
          </a:p>
          <a:p>
            <a:r>
              <a:rPr lang="en-US" sz="1900" dirty="0">
                <a:solidFill>
                  <a:schemeClr val="tx1"/>
                </a:solidFill>
              </a:rPr>
              <a:t>Alumna </a:t>
            </a:r>
            <a:r>
              <a:rPr lang="en-US" sz="1900" b="1" dirty="0" err="1">
                <a:solidFill>
                  <a:srgbClr val="1E8F5A"/>
                </a:solidFill>
              </a:rPr>
              <a:t>Hanifa</a:t>
            </a:r>
            <a:r>
              <a:rPr lang="en-US" sz="1900" b="1" dirty="0">
                <a:solidFill>
                  <a:srgbClr val="1E8F5A"/>
                </a:solidFill>
              </a:rPr>
              <a:t> Denny </a:t>
            </a:r>
            <a:r>
              <a:rPr lang="en-US" sz="1900" dirty="0">
                <a:solidFill>
                  <a:schemeClr val="tx1"/>
                </a:solidFill>
              </a:rPr>
              <a:t>(EOH) named Dean at </a:t>
            </a:r>
            <a:r>
              <a:rPr lang="en-US" sz="1900" dirty="0" err="1">
                <a:solidFill>
                  <a:schemeClr val="tx1"/>
                </a:solidFill>
              </a:rPr>
              <a:t>Diponegoro</a:t>
            </a:r>
            <a:r>
              <a:rPr lang="en-US" sz="1900" dirty="0">
                <a:solidFill>
                  <a:schemeClr val="tx1"/>
                </a:solidFill>
              </a:rPr>
              <a:t> University</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64" y="3976088"/>
            <a:ext cx="2048919" cy="192970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1972" t="-215" r="12437" b="59570"/>
          <a:stretch/>
        </p:blipFill>
        <p:spPr>
          <a:xfrm>
            <a:off x="4349439" y="3966944"/>
            <a:ext cx="2164537" cy="1929705"/>
          </a:xfrm>
          <a:prstGeom prst="rect">
            <a:avLst/>
          </a:prstGeom>
        </p:spPr>
      </p:pic>
    </p:spTree>
    <p:extLst>
      <p:ext uri="{BB962C8B-B14F-4D97-AF65-F5344CB8AC3E}">
        <p14:creationId xmlns:p14="http://schemas.microsoft.com/office/powerpoint/2010/main" val="1305768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085" y="4343400"/>
            <a:ext cx="1858763" cy="1990976"/>
          </a:xfrm>
          <a:prstGeom prst="rect">
            <a:avLst/>
          </a:prstGeom>
          <a:solidFill>
            <a:schemeClr val="bg1">
              <a:alpha val="0"/>
            </a:schemeClr>
          </a:solidFill>
        </p:spPr>
      </p:pic>
      <p:sp>
        <p:nvSpPr>
          <p:cNvPr id="2" name="Title 1"/>
          <p:cNvSpPr>
            <a:spLocks noGrp="1"/>
          </p:cNvSpPr>
          <p:nvPr>
            <p:ph type="title"/>
          </p:nvPr>
        </p:nvSpPr>
        <p:spPr>
          <a:xfrm>
            <a:off x="465667" y="304800"/>
            <a:ext cx="8229600" cy="868363"/>
          </a:xfrm>
        </p:spPr>
        <p:txBody>
          <a:bodyPr>
            <a:normAutofit/>
          </a:bodyPr>
          <a:lstStyle/>
          <a:p>
            <a:pPr algn="ctr"/>
            <a:r>
              <a:rPr lang="en-US" dirty="0"/>
              <a:t>Our People </a:t>
            </a:r>
            <a:r>
              <a:rPr lang="en-US" dirty="0" smtClean="0"/>
              <a:t>Are Diverse</a:t>
            </a:r>
            <a:endParaRPr lang="en-US" dirty="0"/>
          </a:p>
        </p:txBody>
      </p:sp>
      <p:sp>
        <p:nvSpPr>
          <p:cNvPr id="3" name="Content Placeholder 2"/>
          <p:cNvSpPr>
            <a:spLocks noGrp="1"/>
          </p:cNvSpPr>
          <p:nvPr>
            <p:ph idx="1"/>
          </p:nvPr>
        </p:nvSpPr>
        <p:spPr>
          <a:xfrm>
            <a:off x="685800" y="1371600"/>
            <a:ext cx="3755136" cy="3124200"/>
          </a:xfrm>
        </p:spPr>
        <p:txBody>
          <a:bodyPr>
            <a:noAutofit/>
          </a:bodyPr>
          <a:lstStyle/>
          <a:p>
            <a:pPr marL="0" indent="0" algn="ctr">
              <a:buNone/>
            </a:pPr>
            <a:r>
              <a:rPr lang="en-US" sz="3000" b="1" dirty="0">
                <a:solidFill>
                  <a:schemeClr val="tx1"/>
                </a:solidFill>
              </a:rPr>
              <a:t>Students</a:t>
            </a:r>
          </a:p>
          <a:p>
            <a:pPr marL="0" indent="0" algn="ctr">
              <a:buNone/>
            </a:pPr>
            <a:r>
              <a:rPr lang="en-US" sz="4000" b="1" dirty="0" smtClean="0">
                <a:solidFill>
                  <a:srgbClr val="1E8F5A"/>
                </a:solidFill>
              </a:rPr>
              <a:t>42 percent </a:t>
            </a:r>
          </a:p>
          <a:p>
            <a:pPr marL="0" indent="0" algn="ctr">
              <a:buNone/>
            </a:pPr>
            <a:r>
              <a:rPr lang="en-US" sz="3000" dirty="0" smtClean="0">
                <a:solidFill>
                  <a:schemeClr val="tx1"/>
                </a:solidFill>
              </a:rPr>
              <a:t>minority </a:t>
            </a:r>
            <a:r>
              <a:rPr lang="en-US" sz="3000" dirty="0">
                <a:solidFill>
                  <a:schemeClr val="tx1"/>
                </a:solidFill>
              </a:rPr>
              <a:t>enrollment</a:t>
            </a:r>
          </a:p>
          <a:p>
            <a:pPr marL="0" indent="0" algn="ctr">
              <a:buNone/>
            </a:pPr>
            <a:r>
              <a:rPr lang="en-US" sz="3000" dirty="0" smtClean="0">
                <a:solidFill>
                  <a:schemeClr val="tx1"/>
                </a:solidFill>
              </a:rPr>
              <a:t>20 </a:t>
            </a:r>
            <a:r>
              <a:rPr lang="en-US" sz="3000" dirty="0">
                <a:solidFill>
                  <a:schemeClr val="tx1"/>
                </a:solidFill>
              </a:rPr>
              <a:t>percent </a:t>
            </a:r>
            <a:r>
              <a:rPr lang="en-US" sz="3000" b="1" dirty="0">
                <a:solidFill>
                  <a:srgbClr val="1E8F5A"/>
                </a:solidFill>
              </a:rPr>
              <a:t>Black</a:t>
            </a:r>
          </a:p>
          <a:p>
            <a:pPr marL="0" indent="0" algn="ctr">
              <a:buNone/>
            </a:pPr>
            <a:r>
              <a:rPr lang="en-US" sz="3000" dirty="0" smtClean="0">
                <a:solidFill>
                  <a:schemeClr val="tx1"/>
                </a:solidFill>
              </a:rPr>
              <a:t>12 </a:t>
            </a:r>
            <a:r>
              <a:rPr lang="en-US" sz="3000" dirty="0">
                <a:solidFill>
                  <a:schemeClr val="tx1"/>
                </a:solidFill>
              </a:rPr>
              <a:t>percent </a:t>
            </a:r>
            <a:r>
              <a:rPr lang="en-US" sz="3000" b="1" dirty="0">
                <a:solidFill>
                  <a:srgbClr val="1E8F5A"/>
                </a:solidFill>
              </a:rPr>
              <a:t>Asian</a:t>
            </a:r>
          </a:p>
          <a:p>
            <a:pPr marL="0" indent="0" algn="ctr">
              <a:buNone/>
            </a:pPr>
            <a:r>
              <a:rPr lang="en-US" sz="3000" dirty="0" smtClean="0">
                <a:solidFill>
                  <a:schemeClr val="tx1"/>
                </a:solidFill>
              </a:rPr>
              <a:t>6 </a:t>
            </a:r>
            <a:r>
              <a:rPr lang="en-US" sz="3000" dirty="0">
                <a:solidFill>
                  <a:schemeClr val="tx1"/>
                </a:solidFill>
              </a:rPr>
              <a:t>percent </a:t>
            </a:r>
            <a:r>
              <a:rPr lang="en-US" sz="3000" b="1" dirty="0">
                <a:solidFill>
                  <a:srgbClr val="1E8F5A"/>
                </a:solidFill>
              </a:rPr>
              <a:t>Hispanic</a:t>
            </a:r>
          </a:p>
          <a:p>
            <a:endParaRPr lang="en-US" sz="3000" dirty="0"/>
          </a:p>
        </p:txBody>
      </p:sp>
      <p:sp>
        <p:nvSpPr>
          <p:cNvPr id="4" name="TextBox 3"/>
          <p:cNvSpPr txBox="1"/>
          <p:nvPr/>
        </p:nvSpPr>
        <p:spPr>
          <a:xfrm>
            <a:off x="4267200" y="1401028"/>
            <a:ext cx="4563533" cy="3421449"/>
          </a:xfrm>
          <a:prstGeom prst="rect">
            <a:avLst/>
          </a:prstGeom>
          <a:noFill/>
        </p:spPr>
        <p:txBody>
          <a:bodyPr wrap="square" rtlCol="0">
            <a:spAutoFit/>
          </a:bodyPr>
          <a:lstStyle/>
          <a:p>
            <a:pPr algn="ctr">
              <a:spcBef>
                <a:spcPts val="960"/>
              </a:spcBef>
            </a:pPr>
            <a:r>
              <a:rPr lang="en-US" sz="3000" b="1" dirty="0" smtClean="0">
                <a:latin typeface="Arial" panose="020B0604020202020204" pitchFamily="34" charset="0"/>
                <a:cs typeface="Arial" panose="020B0604020202020204" pitchFamily="34" charset="0"/>
              </a:rPr>
              <a:t>Faculty and Staff</a:t>
            </a:r>
          </a:p>
          <a:p>
            <a:pPr algn="ctr">
              <a:spcBef>
                <a:spcPts val="960"/>
              </a:spcBef>
            </a:pPr>
            <a:r>
              <a:rPr lang="en-US" sz="4000" b="1" dirty="0" smtClean="0">
                <a:solidFill>
                  <a:srgbClr val="1E8F5A"/>
                </a:solidFill>
                <a:latin typeface="Arial" panose="020B0604020202020204" pitchFamily="34" charset="0"/>
                <a:cs typeface="Arial" panose="020B0604020202020204" pitchFamily="34" charset="0"/>
              </a:rPr>
              <a:t>38 </a:t>
            </a:r>
            <a:r>
              <a:rPr lang="en-US" sz="4000" b="1" dirty="0">
                <a:solidFill>
                  <a:srgbClr val="1E8F5A"/>
                </a:solidFill>
                <a:latin typeface="Arial" panose="020B0604020202020204" pitchFamily="34" charset="0"/>
                <a:cs typeface="Arial" panose="020B0604020202020204" pitchFamily="34" charset="0"/>
              </a:rPr>
              <a:t>percent </a:t>
            </a:r>
            <a:endParaRPr lang="en-US" sz="4000" b="1" dirty="0" smtClean="0">
              <a:solidFill>
                <a:srgbClr val="1E8F5A"/>
              </a:solidFill>
              <a:latin typeface="Arial" panose="020B0604020202020204" pitchFamily="34" charset="0"/>
              <a:cs typeface="Arial" panose="020B0604020202020204" pitchFamily="34" charset="0"/>
            </a:endParaRPr>
          </a:p>
          <a:p>
            <a:pPr algn="ctr"/>
            <a:r>
              <a:rPr lang="en-US" sz="3000" dirty="0" smtClean="0">
                <a:latin typeface="Arial" panose="020B0604020202020204" pitchFamily="34" charset="0"/>
                <a:cs typeface="Arial" panose="020B0604020202020204" pitchFamily="34" charset="0"/>
              </a:rPr>
              <a:t>minority</a:t>
            </a:r>
          </a:p>
          <a:p>
            <a:pPr algn="ctr"/>
            <a:r>
              <a:rPr lang="en-US" sz="3000" dirty="0" smtClean="0">
                <a:latin typeface="Arial" panose="020B0604020202020204" pitchFamily="34" charset="0"/>
                <a:cs typeface="Arial" panose="020B0604020202020204" pitchFamily="34" charset="0"/>
              </a:rPr>
              <a:t>17 </a:t>
            </a:r>
            <a:r>
              <a:rPr lang="en-US" sz="3000" dirty="0">
                <a:latin typeface="Arial" panose="020B0604020202020204" pitchFamily="34" charset="0"/>
                <a:cs typeface="Arial" panose="020B0604020202020204" pitchFamily="34" charset="0"/>
              </a:rPr>
              <a:t>percent </a:t>
            </a:r>
            <a:r>
              <a:rPr lang="en-US" sz="3000" b="1" dirty="0" smtClean="0">
                <a:solidFill>
                  <a:srgbClr val="1E8F5A"/>
                </a:solidFill>
                <a:latin typeface="Arial" panose="020B0604020202020204" pitchFamily="34" charset="0"/>
                <a:cs typeface="Arial" panose="020B0604020202020204" pitchFamily="34" charset="0"/>
              </a:rPr>
              <a:t>Black</a:t>
            </a:r>
            <a:endParaRPr lang="en-US" sz="3000" dirty="0">
              <a:latin typeface="Arial" panose="020B0604020202020204" pitchFamily="34" charset="0"/>
              <a:cs typeface="Arial" panose="020B0604020202020204" pitchFamily="34" charset="0"/>
            </a:endParaRPr>
          </a:p>
          <a:p>
            <a:pPr algn="ctr"/>
            <a:r>
              <a:rPr lang="en-US" sz="3000" dirty="0" smtClean="0">
                <a:latin typeface="Arial" panose="020B0604020202020204" pitchFamily="34" charset="0"/>
                <a:cs typeface="Arial" panose="020B0604020202020204" pitchFamily="34" charset="0"/>
              </a:rPr>
              <a:t>11 </a:t>
            </a:r>
            <a:r>
              <a:rPr lang="en-US" sz="3000" dirty="0">
                <a:latin typeface="Arial" panose="020B0604020202020204" pitchFamily="34" charset="0"/>
                <a:cs typeface="Arial" panose="020B0604020202020204" pitchFamily="34" charset="0"/>
              </a:rPr>
              <a:t>percent </a:t>
            </a:r>
            <a:r>
              <a:rPr lang="en-US" sz="3000" b="1" dirty="0" smtClean="0">
                <a:solidFill>
                  <a:srgbClr val="1E8F5A"/>
                </a:solidFill>
                <a:latin typeface="Arial" panose="020B0604020202020204" pitchFamily="34" charset="0"/>
                <a:cs typeface="Arial" panose="020B0604020202020204" pitchFamily="34" charset="0"/>
              </a:rPr>
              <a:t>Asian</a:t>
            </a:r>
            <a:endParaRPr lang="en-US" sz="3000" dirty="0">
              <a:latin typeface="Arial" panose="020B0604020202020204" pitchFamily="34" charset="0"/>
              <a:cs typeface="Arial" panose="020B0604020202020204" pitchFamily="34" charset="0"/>
            </a:endParaRPr>
          </a:p>
          <a:p>
            <a:pPr algn="ctr"/>
            <a:r>
              <a:rPr lang="en-US" sz="3000" dirty="0" smtClean="0">
                <a:latin typeface="Arial" panose="020B0604020202020204" pitchFamily="34" charset="0"/>
                <a:cs typeface="Arial" panose="020B0604020202020204" pitchFamily="34" charset="0"/>
              </a:rPr>
              <a:t>10 percent </a:t>
            </a:r>
            <a:r>
              <a:rPr lang="en-US" sz="3000" b="1" dirty="0" smtClean="0">
                <a:solidFill>
                  <a:srgbClr val="1E8F5A"/>
                </a:solidFill>
                <a:latin typeface="Arial" panose="020B0604020202020204" pitchFamily="34" charset="0"/>
                <a:cs typeface="Arial" panose="020B0604020202020204" pitchFamily="34" charset="0"/>
              </a:rPr>
              <a:t>Hispanic</a:t>
            </a:r>
            <a:endParaRPr lang="en-US" sz="3000" b="1" dirty="0">
              <a:solidFill>
                <a:srgbClr val="1E8F5A"/>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045167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a typeface="ＭＳ Ｐゴシック" charset="-128"/>
              </a:rPr>
              <a:t>Sustainability</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563102423"/>
              </p:ext>
            </p:extLst>
          </p:nvPr>
        </p:nvGraphicFramePr>
        <p:xfrm>
          <a:off x="457200" y="1371600"/>
          <a:ext cx="8077200" cy="4319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22631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COPH Award Amounts </a:t>
            </a:r>
            <a:r>
              <a:rPr lang="en-US" dirty="0" smtClean="0"/>
              <a:t>FY12-FY15</a:t>
            </a:r>
            <a:r>
              <a:rPr lang="en-US" dirty="0"/>
              <a:t/>
            </a:r>
            <a:br>
              <a:rPr lang="en-US" dirty="0"/>
            </a:br>
            <a:r>
              <a:rPr lang="en-US" dirty="0" smtClean="0"/>
              <a:t>Federal </a:t>
            </a:r>
            <a:r>
              <a:rPr lang="en-US" dirty="0"/>
              <a:t>vs. </a:t>
            </a:r>
            <a:r>
              <a:rPr lang="en-US" dirty="0" smtClean="0"/>
              <a:t>Non-Federal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5464645"/>
              </p:ext>
            </p:extLst>
          </p:nvPr>
        </p:nvGraphicFramePr>
        <p:xfrm>
          <a:off x="228600" y="1371600"/>
          <a:ext cx="8610600"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98476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Grant </a:t>
            </a:r>
            <a:r>
              <a:rPr lang="en-US" dirty="0" smtClean="0"/>
              <a:t>Amounts </a:t>
            </a:r>
            <a:r>
              <a:rPr lang="en-US" dirty="0"/>
              <a:t>vs. </a:t>
            </a:r>
            <a:r>
              <a:rPr lang="en-US" dirty="0" smtClean="0"/>
              <a:t>Awards  </a:t>
            </a:r>
            <a:r>
              <a:rPr lang="en-US" dirty="0"/>
              <a:t>FY11- FY15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2120833"/>
              </p:ext>
            </p:extLst>
          </p:nvPr>
        </p:nvGraphicFramePr>
        <p:xfrm>
          <a:off x="-3048" y="1179259"/>
          <a:ext cx="8991600" cy="45368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52879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Six COPH I</a:t>
            </a:r>
            <a:r>
              <a:rPr lang="en-US" dirty="0" smtClean="0"/>
              <a:t>nvestigators Rank </a:t>
            </a:r>
            <a:r>
              <a:rPr lang="en-US" dirty="0"/>
              <a:t>in </a:t>
            </a:r>
            <a:r>
              <a:rPr lang="en-US" dirty="0" smtClean="0"/>
              <a:t/>
            </a:r>
            <a:br>
              <a:rPr lang="en-US" dirty="0" smtClean="0"/>
            </a:br>
            <a:r>
              <a:rPr lang="en-US" dirty="0" smtClean="0">
                <a:solidFill>
                  <a:srgbClr val="1E8F5A"/>
                </a:solidFill>
              </a:rPr>
              <a:t>USF’s</a:t>
            </a:r>
            <a:r>
              <a:rPr lang="en-US" dirty="0" smtClean="0"/>
              <a:t> </a:t>
            </a:r>
            <a:r>
              <a:rPr lang="en-US" dirty="0">
                <a:solidFill>
                  <a:srgbClr val="1E8F5A"/>
                </a:solidFill>
              </a:rPr>
              <a:t>Top 25</a:t>
            </a:r>
          </a:p>
        </p:txBody>
      </p:sp>
      <p:pic>
        <p:nvPicPr>
          <p:cNvPr id="4" name="Picture 3"/>
          <p:cNvPicPr>
            <a:picLocks noChangeAspect="1"/>
          </p:cNvPicPr>
          <p:nvPr/>
        </p:nvPicPr>
        <p:blipFill>
          <a:blip r:embed="rId3"/>
          <a:stretch>
            <a:fillRect/>
          </a:stretch>
        </p:blipFill>
        <p:spPr>
          <a:xfrm>
            <a:off x="685800" y="1600200"/>
            <a:ext cx="7772400" cy="4185539"/>
          </a:xfrm>
          <a:prstGeom prst="rect">
            <a:avLst/>
          </a:prstGeom>
        </p:spPr>
      </p:pic>
      <p:pic>
        <p:nvPicPr>
          <p:cNvPr id="5" name="Picture 4"/>
          <p:cNvPicPr>
            <a:picLocks noChangeAspect="1"/>
          </p:cNvPicPr>
          <p:nvPr/>
        </p:nvPicPr>
        <p:blipFill rotWithShape="1">
          <a:blip r:embed="rId4"/>
          <a:srcRect b="18058"/>
          <a:stretch/>
        </p:blipFill>
        <p:spPr>
          <a:xfrm>
            <a:off x="4876800" y="3492956"/>
            <a:ext cx="946415" cy="1035346"/>
          </a:xfrm>
          <a:prstGeom prst="rect">
            <a:avLst/>
          </a:prstGeom>
        </p:spPr>
      </p:pic>
      <p:pic>
        <p:nvPicPr>
          <p:cNvPr id="6" name="Picture 5"/>
          <p:cNvPicPr>
            <a:picLocks noChangeAspect="1"/>
          </p:cNvPicPr>
          <p:nvPr/>
        </p:nvPicPr>
        <p:blipFill rotWithShape="1">
          <a:blip r:embed="rId5"/>
          <a:srcRect b="19679"/>
          <a:stretch/>
        </p:blipFill>
        <p:spPr>
          <a:xfrm>
            <a:off x="6184037" y="3492956"/>
            <a:ext cx="956670" cy="959146"/>
          </a:xfrm>
          <a:prstGeom prst="rect">
            <a:avLst/>
          </a:prstGeom>
        </p:spPr>
      </p:pic>
    </p:spTree>
    <p:extLst>
      <p:ext uri="{BB962C8B-B14F-4D97-AF65-F5344CB8AC3E}">
        <p14:creationId xmlns:p14="http://schemas.microsoft.com/office/powerpoint/2010/main" val="2431737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Total COPH Research Expenditures: </a:t>
            </a:r>
            <a:br>
              <a:rPr lang="en-US" dirty="0" smtClean="0"/>
            </a:br>
            <a:r>
              <a:rPr lang="en-US" dirty="0" smtClean="0"/>
              <a:t>FY 10-15</a:t>
            </a:r>
            <a:endParaRPr lang="en-US" dirty="0"/>
          </a:p>
        </p:txBody>
      </p:sp>
      <p:graphicFrame>
        <p:nvGraphicFramePr>
          <p:cNvPr id="4" name="Chart 3"/>
          <p:cNvGraphicFramePr/>
          <p:nvPr>
            <p:extLst>
              <p:ext uri="{D42A27DB-BD31-4B8C-83A1-F6EECF244321}">
                <p14:modId xmlns:p14="http://schemas.microsoft.com/office/powerpoint/2010/main" val="1453710014"/>
              </p:ext>
            </p:extLst>
          </p:nvPr>
        </p:nvGraphicFramePr>
        <p:xfrm>
          <a:off x="838200" y="1173163"/>
          <a:ext cx="70866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79701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Sustainability</a:t>
            </a:r>
          </a:p>
        </p:txBody>
      </p:sp>
      <p:graphicFrame>
        <p:nvGraphicFramePr>
          <p:cNvPr id="4" name="Chart 3"/>
          <p:cNvGraphicFramePr>
            <a:graphicFrameLocks/>
          </p:cNvGraphicFramePr>
          <p:nvPr>
            <p:extLst>
              <p:ext uri="{D42A27DB-BD31-4B8C-83A1-F6EECF244321}">
                <p14:modId xmlns:p14="http://schemas.microsoft.com/office/powerpoint/2010/main" val="2190445600"/>
              </p:ext>
            </p:extLst>
          </p:nvPr>
        </p:nvGraphicFramePr>
        <p:xfrm>
          <a:off x="685800" y="1173163"/>
          <a:ext cx="7848600" cy="4691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7831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Sustainability</a:t>
            </a:r>
          </a:p>
        </p:txBody>
      </p:sp>
      <p:graphicFrame>
        <p:nvGraphicFramePr>
          <p:cNvPr id="4" name="Chart 3"/>
          <p:cNvGraphicFramePr>
            <a:graphicFrameLocks/>
          </p:cNvGraphicFramePr>
          <p:nvPr>
            <p:extLst>
              <p:ext uri="{D42A27DB-BD31-4B8C-83A1-F6EECF244321}">
                <p14:modId xmlns:p14="http://schemas.microsoft.com/office/powerpoint/2010/main" val="2109822843"/>
              </p:ext>
            </p:extLst>
          </p:nvPr>
        </p:nvGraphicFramePr>
        <p:xfrm>
          <a:off x="573024" y="1371600"/>
          <a:ext cx="8077200" cy="419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1663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Strategic Plan Indicators Data</a:t>
            </a:r>
          </a:p>
        </p:txBody>
      </p:sp>
      <p:graphicFrame>
        <p:nvGraphicFramePr>
          <p:cNvPr id="5" name="Chart 4"/>
          <p:cNvGraphicFramePr>
            <a:graphicFrameLocks/>
          </p:cNvGraphicFramePr>
          <p:nvPr>
            <p:extLst>
              <p:ext uri="{D42A27DB-BD31-4B8C-83A1-F6EECF244321}">
                <p14:modId xmlns:p14="http://schemas.microsoft.com/office/powerpoint/2010/main" val="2348056438"/>
              </p:ext>
            </p:extLst>
          </p:nvPr>
        </p:nvGraphicFramePr>
        <p:xfrm>
          <a:off x="189602" y="1690688"/>
          <a:ext cx="8801997" cy="35671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40757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COPH </a:t>
            </a:r>
            <a:r>
              <a:rPr lang="en-US" dirty="0" smtClean="0"/>
              <a:t>Funded Enrollment Summary</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484283875"/>
              </p:ext>
            </p:extLst>
          </p:nvPr>
        </p:nvGraphicFramePr>
        <p:xfrm>
          <a:off x="454152" y="1212470"/>
          <a:ext cx="7924800" cy="4770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1112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FY15 All Source Expenditure Summary</a:t>
            </a:r>
          </a:p>
        </p:txBody>
      </p:sp>
      <p:graphicFrame>
        <p:nvGraphicFramePr>
          <p:cNvPr id="5" name="Chart 4"/>
          <p:cNvGraphicFramePr>
            <a:graphicFrameLocks/>
          </p:cNvGraphicFramePr>
          <p:nvPr>
            <p:extLst>
              <p:ext uri="{D42A27DB-BD31-4B8C-83A1-F6EECF244321}">
                <p14:modId xmlns:p14="http://schemas.microsoft.com/office/powerpoint/2010/main" val="2860277633"/>
              </p:ext>
            </p:extLst>
          </p:nvPr>
        </p:nvGraphicFramePr>
        <p:xfrm>
          <a:off x="136925" y="1295400"/>
          <a:ext cx="8528539" cy="4528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1468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47777"/>
            <a:ext cx="8229600" cy="868363"/>
          </a:xfrm>
        </p:spPr>
        <p:txBody>
          <a:bodyPr/>
          <a:lstStyle/>
          <a:p>
            <a:pPr algn="ctr"/>
            <a:r>
              <a:rPr lang="en-US" dirty="0"/>
              <a:t>Sustainability</a:t>
            </a:r>
          </a:p>
        </p:txBody>
      </p:sp>
      <p:sp>
        <p:nvSpPr>
          <p:cNvPr id="5" name="Content Placeholder 2"/>
          <p:cNvSpPr>
            <a:spLocks noGrp="1"/>
          </p:cNvSpPr>
          <p:nvPr>
            <p:ph idx="1"/>
          </p:nvPr>
        </p:nvSpPr>
        <p:spPr>
          <a:xfrm>
            <a:off x="711188" y="990600"/>
            <a:ext cx="5410200" cy="2827338"/>
          </a:xfrm>
        </p:spPr>
        <p:txBody>
          <a:bodyPr/>
          <a:lstStyle/>
          <a:p>
            <a:pPr marL="0" indent="0">
              <a:buNone/>
            </a:pPr>
            <a:r>
              <a:rPr lang="en-US" b="1" dirty="0" smtClean="0">
                <a:solidFill>
                  <a:srgbClr val="1E8F5A"/>
                </a:solidFill>
              </a:rPr>
              <a:t>Faculty-Staff Campaign</a:t>
            </a:r>
          </a:p>
        </p:txBody>
      </p:sp>
      <p:pic>
        <p:nvPicPr>
          <p:cNvPr id="6" name="Picture 5"/>
          <p:cNvPicPr>
            <a:picLocks noChangeAspect="1"/>
          </p:cNvPicPr>
          <p:nvPr/>
        </p:nvPicPr>
        <p:blipFill>
          <a:blip r:embed="rId3"/>
          <a:stretch>
            <a:fillRect/>
          </a:stretch>
        </p:blipFill>
        <p:spPr>
          <a:xfrm>
            <a:off x="567412" y="1752600"/>
            <a:ext cx="4191000" cy="3952875"/>
          </a:xfrm>
          <a:prstGeom prst="rect">
            <a:avLst/>
          </a:prstGeom>
        </p:spPr>
      </p:pic>
      <p:sp>
        <p:nvSpPr>
          <p:cNvPr id="7" name="TextBox 6"/>
          <p:cNvSpPr txBox="1"/>
          <p:nvPr/>
        </p:nvSpPr>
        <p:spPr>
          <a:xfrm rot="18839101">
            <a:off x="745155" y="3020401"/>
            <a:ext cx="3214688"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Faculty-Staff Participation</a:t>
            </a: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183" t="15256" b="12969"/>
          <a:stretch/>
        </p:blipFill>
        <p:spPr>
          <a:xfrm>
            <a:off x="5461555" y="1920303"/>
            <a:ext cx="2947096" cy="3421062"/>
          </a:xfrm>
          <a:prstGeom prst="rect">
            <a:avLst/>
          </a:prstGeom>
        </p:spPr>
      </p:pic>
      <p:sp>
        <p:nvSpPr>
          <p:cNvPr id="12" name="TextBox 11"/>
          <p:cNvSpPr txBox="1"/>
          <p:nvPr/>
        </p:nvSpPr>
        <p:spPr>
          <a:xfrm>
            <a:off x="5884189" y="1597137"/>
            <a:ext cx="2484057" cy="646331"/>
          </a:xfrm>
          <a:prstGeom prst="rect">
            <a:avLst/>
          </a:prstGeom>
          <a:noFill/>
        </p:spPr>
        <p:txBody>
          <a:bodyPr wrap="square" rtlCol="0">
            <a:spAutoFit/>
          </a:bodyPr>
          <a:lstStyle/>
          <a:p>
            <a:r>
              <a:rPr lang="en-US" b="1" dirty="0">
                <a:solidFill>
                  <a:srgbClr val="1E8F5A"/>
                </a:solidFill>
              </a:rPr>
              <a:t>Our very own Oscar!</a:t>
            </a:r>
          </a:p>
          <a:p>
            <a:endParaRPr lang="en-US" dirty="0"/>
          </a:p>
        </p:txBody>
      </p:sp>
    </p:spTree>
    <p:extLst>
      <p:ext uri="{BB962C8B-B14F-4D97-AF65-F5344CB8AC3E}">
        <p14:creationId xmlns:p14="http://schemas.microsoft.com/office/powerpoint/2010/main" val="1309558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Student </a:t>
            </a:r>
            <a:r>
              <a:rPr lang="en-US" dirty="0" smtClean="0"/>
              <a:t>Support </a:t>
            </a:r>
            <a:r>
              <a:rPr lang="en-US" dirty="0"/>
              <a:t>and </a:t>
            </a:r>
            <a:r>
              <a:rPr lang="en-US" dirty="0" smtClean="0"/>
              <a:t>Scholarships</a:t>
            </a:r>
            <a:endParaRPr lang="en-US" dirty="0"/>
          </a:p>
        </p:txBody>
      </p:sp>
      <p:sp>
        <p:nvSpPr>
          <p:cNvPr id="3" name="Content Placeholder 2"/>
          <p:cNvSpPr>
            <a:spLocks noGrp="1"/>
          </p:cNvSpPr>
          <p:nvPr>
            <p:ph idx="1"/>
          </p:nvPr>
        </p:nvSpPr>
        <p:spPr/>
        <p:txBody>
          <a:bodyPr/>
          <a:lstStyle/>
          <a:p>
            <a:pPr marL="0" indent="0" algn="ctr">
              <a:buNone/>
            </a:pPr>
            <a:r>
              <a:rPr lang="en-US" dirty="0">
                <a:solidFill>
                  <a:schemeClr val="tx1"/>
                </a:solidFill>
              </a:rPr>
              <a:t>Donations to Support Student Scholarships </a:t>
            </a:r>
            <a:r>
              <a:rPr lang="en-US" sz="6000" b="1" dirty="0">
                <a:solidFill>
                  <a:srgbClr val="1E8F5A"/>
                </a:solidFill>
              </a:rPr>
              <a:t>$</a:t>
            </a:r>
            <a:r>
              <a:rPr lang="en-US" sz="6000" b="1" dirty="0" smtClean="0">
                <a:solidFill>
                  <a:srgbClr val="1E8F5A"/>
                </a:solidFill>
              </a:rPr>
              <a:t>44,046</a:t>
            </a:r>
          </a:p>
          <a:p>
            <a:pPr marL="0" indent="0" algn="ctr">
              <a:buNone/>
            </a:pPr>
            <a:endParaRPr lang="en-US" dirty="0" smtClean="0"/>
          </a:p>
          <a:p>
            <a:pPr marL="0" indent="0" algn="ctr">
              <a:buNone/>
            </a:pPr>
            <a:r>
              <a:rPr lang="en-US" dirty="0" smtClean="0">
                <a:solidFill>
                  <a:schemeClr val="tx1"/>
                </a:solidFill>
              </a:rPr>
              <a:t>Financial Support</a:t>
            </a:r>
          </a:p>
          <a:p>
            <a:pPr marL="0" indent="0" algn="ctr">
              <a:buNone/>
            </a:pPr>
            <a:r>
              <a:rPr lang="en-US" dirty="0" smtClean="0">
                <a:solidFill>
                  <a:schemeClr val="tx1"/>
                </a:solidFill>
              </a:rPr>
              <a:t>Tuition </a:t>
            </a:r>
            <a:r>
              <a:rPr lang="en-US" dirty="0">
                <a:solidFill>
                  <a:schemeClr val="tx1"/>
                </a:solidFill>
              </a:rPr>
              <a:t>and </a:t>
            </a:r>
            <a:r>
              <a:rPr lang="en-US" dirty="0" smtClean="0">
                <a:solidFill>
                  <a:schemeClr val="tx1"/>
                </a:solidFill>
              </a:rPr>
              <a:t>scholarships</a:t>
            </a:r>
          </a:p>
          <a:p>
            <a:pPr marL="0" indent="0" algn="ctr">
              <a:buNone/>
            </a:pPr>
            <a:r>
              <a:rPr lang="en-US" sz="6000" b="1" dirty="0" smtClean="0">
                <a:solidFill>
                  <a:srgbClr val="1E8F5A"/>
                </a:solidFill>
              </a:rPr>
              <a:t>$2,738,291</a:t>
            </a:r>
            <a:endParaRPr lang="en-US" sz="6000" b="1" dirty="0">
              <a:solidFill>
                <a:srgbClr val="1E8F5A"/>
              </a:solidFill>
            </a:endParaRPr>
          </a:p>
          <a:p>
            <a:endParaRPr lang="en-US" dirty="0"/>
          </a:p>
        </p:txBody>
      </p:sp>
    </p:spTree>
    <p:extLst>
      <p:ext uri="{BB962C8B-B14F-4D97-AF65-F5344CB8AC3E}">
        <p14:creationId xmlns:p14="http://schemas.microsoft.com/office/powerpoint/2010/main" val="530119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098977"/>
          </a:xfrm>
        </p:spPr>
      </p:pic>
      <p:sp>
        <p:nvSpPr>
          <p:cNvPr id="2" name="Title 1"/>
          <p:cNvSpPr>
            <a:spLocks noGrp="1"/>
          </p:cNvSpPr>
          <p:nvPr>
            <p:ph type="title"/>
          </p:nvPr>
        </p:nvSpPr>
        <p:spPr>
          <a:xfrm>
            <a:off x="-2209800" y="228600"/>
            <a:ext cx="8229600" cy="868363"/>
          </a:xfrm>
        </p:spPr>
        <p:txBody>
          <a:bodyPr/>
          <a:lstStyle/>
          <a:p>
            <a:pPr algn="ctr"/>
            <a:r>
              <a:rPr lang="en-US" dirty="0" smtClean="0">
                <a:solidFill>
                  <a:schemeClr val="bg1"/>
                </a:solidFill>
              </a:rPr>
              <a:t>Looking Ahead</a:t>
            </a:r>
            <a:endParaRPr lang="en-US" dirty="0">
              <a:solidFill>
                <a:schemeClr val="bg1"/>
              </a:solidFill>
            </a:endParaRPr>
          </a:p>
        </p:txBody>
      </p:sp>
    </p:spTree>
    <p:extLst>
      <p:ext uri="{BB962C8B-B14F-4D97-AF65-F5344CB8AC3E}">
        <p14:creationId xmlns:p14="http://schemas.microsoft.com/office/powerpoint/2010/main" val="1269389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FY 2015-2016 All Source Budget</a:t>
            </a:r>
          </a:p>
        </p:txBody>
      </p:sp>
      <p:graphicFrame>
        <p:nvGraphicFramePr>
          <p:cNvPr id="4" name="Content Placeholder 4"/>
          <p:cNvGraphicFramePr>
            <a:graphicFrameLocks/>
          </p:cNvGraphicFramePr>
          <p:nvPr>
            <p:extLst>
              <p:ext uri="{D42A27DB-BD31-4B8C-83A1-F6EECF244321}">
                <p14:modId xmlns:p14="http://schemas.microsoft.com/office/powerpoint/2010/main" val="2957334345"/>
              </p:ext>
            </p:extLst>
          </p:nvPr>
        </p:nvGraphicFramePr>
        <p:xfrm>
          <a:off x="1447800" y="1295400"/>
          <a:ext cx="6629400" cy="4191003"/>
        </p:xfrm>
        <a:graphic>
          <a:graphicData uri="http://schemas.openxmlformats.org/drawingml/2006/table">
            <a:tbl>
              <a:tblPr firstRow="1" bandRow="1"/>
              <a:tblGrid>
                <a:gridCol w="3314700"/>
                <a:gridCol w="3314700"/>
              </a:tblGrid>
              <a:tr h="46566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smtClean="0">
                          <a:latin typeface="Calibri" panose="020F0502020204030204" pitchFamily="34" charset="0"/>
                          <a:cs typeface="Calibri" panose="020F0502020204030204" pitchFamily="34" charset="0"/>
                        </a:rPr>
                        <a:t>Fund Source</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smtClean="0">
                          <a:latin typeface="Calibri" panose="020F0502020204030204" pitchFamily="34" charset="0"/>
                          <a:cs typeface="Calibri" panose="020F0502020204030204" pitchFamily="34" charset="0"/>
                        </a:rPr>
                        <a:t>Projected Budget</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r>
              <a:tr h="4656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smtClean="0">
                          <a:latin typeface="Calibri" panose="020F0502020204030204" pitchFamily="34" charset="0"/>
                          <a:cs typeface="Calibri" panose="020F0502020204030204" pitchFamily="34" charset="0"/>
                        </a:rPr>
                        <a:t>E&amp;G/Tuition</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smtClean="0">
                          <a:latin typeface="Calibri" panose="020F0502020204030204" pitchFamily="34" charset="0"/>
                          <a:cs typeface="Calibri" panose="020F0502020204030204" pitchFamily="34" charset="0"/>
                        </a:rPr>
                        <a:t>$19,202,977</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4656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smtClean="0">
                          <a:latin typeface="Calibri" panose="020F0502020204030204" pitchFamily="34" charset="0"/>
                          <a:cs typeface="Calibri" panose="020F0502020204030204" pitchFamily="34" charset="0"/>
                        </a:rPr>
                        <a:t>E&amp;G</a:t>
                      </a:r>
                      <a:r>
                        <a:rPr lang="en-US" sz="2400" baseline="0" dirty="0" smtClean="0">
                          <a:latin typeface="Calibri" panose="020F0502020204030204" pitchFamily="34" charset="0"/>
                          <a:cs typeface="Calibri" panose="020F0502020204030204" pitchFamily="34" charset="0"/>
                        </a:rPr>
                        <a:t> Carry-forward</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smtClean="0">
                          <a:latin typeface="Calibri" panose="020F0502020204030204" pitchFamily="34" charset="0"/>
                          <a:cs typeface="Calibri" panose="020F0502020204030204" pitchFamily="34" charset="0"/>
                        </a:rPr>
                        <a:t>$1,624,806</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4656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cs typeface="Calibri" panose="020F0502020204030204" pitchFamily="34" charset="0"/>
                        </a:rPr>
                        <a:t>Grants</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cs typeface="Calibri" panose="020F0502020204030204" pitchFamily="34" charset="0"/>
                        </a:rPr>
                        <a:t>$19,713,795</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4656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cs typeface="Calibri" panose="020F0502020204030204" pitchFamily="34" charset="0"/>
                        </a:rPr>
                        <a:t>RI/Overhead</a:t>
                      </a:r>
                      <a:r>
                        <a:rPr lang="en-US" sz="2400" baseline="0" dirty="0" smtClean="0">
                          <a:latin typeface="Calibri" panose="020F0502020204030204" pitchFamily="34" charset="0"/>
                          <a:cs typeface="Calibri" panose="020F0502020204030204" pitchFamily="34" charset="0"/>
                        </a:rPr>
                        <a:t> Accts</a:t>
                      </a:r>
                      <a:endParaRPr lang="en-US" sz="2400" dirty="0" smtClean="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cs typeface="Calibri" panose="020F0502020204030204" pitchFamily="34" charset="0"/>
                        </a:rPr>
                        <a:t>$4,332,736</a:t>
                      </a: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4656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cs typeface="Calibri" panose="020F0502020204030204" pitchFamily="34" charset="0"/>
                        </a:rPr>
                        <a:t>Auxiliary Funds</a:t>
                      </a: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cs typeface="Calibri" panose="020F0502020204030204" pitchFamily="34" charset="0"/>
                        </a:rPr>
                        <a:t>$3,360,638</a:t>
                      </a:r>
                      <a:endParaRPr lang="en-US" altLang="en-US" sz="2400" dirty="0" smtClean="0">
                        <a:latin typeface="Calibri" panose="020F0502020204030204" pitchFamily="34" charset="0"/>
                        <a:ea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4656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cs typeface="Calibri" panose="020F0502020204030204" pitchFamily="34" charset="0"/>
                        </a:rPr>
                        <a:t>Foundation</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cs typeface="Calibri" panose="020F0502020204030204" pitchFamily="34" charset="0"/>
                        </a:rPr>
                        <a:t>$</a:t>
                      </a:r>
                      <a:r>
                        <a:rPr lang="en-US" altLang="en-US" sz="2400" dirty="0" smtClean="0">
                          <a:latin typeface="Calibri" panose="020F0502020204030204" pitchFamily="34" charset="0"/>
                          <a:ea typeface="Calibri" panose="020F0502020204030204" pitchFamily="34" charset="0"/>
                          <a:cs typeface="Calibri" panose="020F0502020204030204" pitchFamily="34" charset="0"/>
                        </a:rPr>
                        <a:t>2,223,167</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4656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cs typeface="Calibri" panose="020F0502020204030204" pitchFamily="34" charset="0"/>
                        </a:rPr>
                        <a:t>Convenience</a:t>
                      </a: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Calibri" panose="020F0502020204030204" pitchFamily="34" charset="0"/>
                          <a:cs typeface="Calibri" panose="020F0502020204030204" pitchFamily="34" charset="0"/>
                        </a:rPr>
                        <a:t>$1,141,647</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4656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smtClean="0">
                          <a:latin typeface="Calibri" panose="020F0502020204030204" pitchFamily="34" charset="0"/>
                          <a:cs typeface="Calibri" panose="020F0502020204030204" pitchFamily="34" charset="0"/>
                        </a:rPr>
                        <a:t>Total</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smtClean="0">
                          <a:latin typeface="Calibri" panose="020F0502020204030204" pitchFamily="34" charset="0"/>
                          <a:cs typeface="Calibri" panose="020F0502020204030204" pitchFamily="34" charset="0"/>
                        </a:rPr>
                        <a:t>$51,5599,766</a:t>
                      </a:r>
                      <a:endParaRPr lang="en-US" sz="2400" dirty="0">
                        <a:latin typeface="Calibri" panose="020F0502020204030204" pitchFamily="34" charset="0"/>
                        <a:cs typeface="Calibri" panose="020F0502020204030204" pitchFamily="34" charset="0"/>
                      </a:endParaRPr>
                    </a:p>
                  </a:txBody>
                  <a:tcPr marT="45701" marB="4570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bl>
          </a:graphicData>
        </a:graphic>
      </p:graphicFrame>
    </p:spTree>
    <p:extLst>
      <p:ext uri="{BB962C8B-B14F-4D97-AF65-F5344CB8AC3E}">
        <p14:creationId xmlns:p14="http://schemas.microsoft.com/office/powerpoint/2010/main" val="3876112521"/>
      </p:ext>
    </p:extLst>
  </p:cSld>
  <p:clrMapOvr>
    <a:masterClrMapping/>
  </p:clrMapOvr>
  <p:transition spd="med">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Investing in Ourselves</a:t>
            </a:r>
          </a:p>
        </p:txBody>
      </p:sp>
      <p:sp>
        <p:nvSpPr>
          <p:cNvPr id="3" name="Content Placeholder 2"/>
          <p:cNvSpPr>
            <a:spLocks noGrp="1"/>
          </p:cNvSpPr>
          <p:nvPr>
            <p:ph idx="1"/>
          </p:nvPr>
        </p:nvSpPr>
        <p:spPr/>
        <p:txBody>
          <a:bodyPr>
            <a:normAutofit fontScale="92500" lnSpcReduction="10000"/>
          </a:bodyPr>
          <a:lstStyle/>
          <a:p>
            <a:r>
              <a:rPr lang="en-US" dirty="0">
                <a:solidFill>
                  <a:schemeClr val="tx1"/>
                </a:solidFill>
              </a:rPr>
              <a:t>FY 2015-16 initiatives through the  </a:t>
            </a:r>
            <a:r>
              <a:rPr lang="en-US" dirty="0" smtClean="0">
                <a:solidFill>
                  <a:schemeClr val="tx1"/>
                </a:solidFill>
              </a:rPr>
              <a:t>             </a:t>
            </a:r>
            <a:r>
              <a:rPr lang="en-US" b="1" dirty="0" smtClean="0">
                <a:solidFill>
                  <a:srgbClr val="1E8F5A"/>
                </a:solidFill>
              </a:rPr>
              <a:t>COPH </a:t>
            </a:r>
            <a:r>
              <a:rPr lang="en-US" b="1" dirty="0">
                <a:solidFill>
                  <a:srgbClr val="1E8F5A"/>
                </a:solidFill>
              </a:rPr>
              <a:t>Strategic Investment Fund</a:t>
            </a:r>
          </a:p>
          <a:p>
            <a:pPr lvl="1">
              <a:buFont typeface="Arial" panose="020B0604020202020204" pitchFamily="34" charset="0"/>
              <a:buChar char="•"/>
            </a:pPr>
            <a:r>
              <a:rPr lang="en-US" dirty="0">
                <a:solidFill>
                  <a:schemeClr val="tx1"/>
                </a:solidFill>
              </a:rPr>
              <a:t>Faculty Professional Development Awards</a:t>
            </a:r>
          </a:p>
          <a:p>
            <a:pPr lvl="1">
              <a:buFont typeface="Arial" panose="020B0604020202020204" pitchFamily="34" charset="0"/>
              <a:buChar char="•"/>
            </a:pPr>
            <a:r>
              <a:rPr lang="en-US" dirty="0">
                <a:solidFill>
                  <a:schemeClr val="tx1"/>
                </a:solidFill>
              </a:rPr>
              <a:t>Staff Professional Development Awards</a:t>
            </a:r>
          </a:p>
          <a:p>
            <a:pPr lvl="1">
              <a:buFont typeface="Arial" panose="020B0604020202020204" pitchFamily="34" charset="0"/>
              <a:buChar char="•"/>
            </a:pPr>
            <a:r>
              <a:rPr lang="en-US" dirty="0">
                <a:solidFill>
                  <a:schemeClr val="tx1"/>
                </a:solidFill>
              </a:rPr>
              <a:t>International Program Development Awards</a:t>
            </a:r>
          </a:p>
          <a:p>
            <a:pPr lvl="1">
              <a:buFont typeface="Arial" panose="020B0604020202020204" pitchFamily="34" charset="0"/>
              <a:buChar char="•"/>
            </a:pPr>
            <a:r>
              <a:rPr lang="en-US" dirty="0">
                <a:solidFill>
                  <a:schemeClr val="tx1"/>
                </a:solidFill>
              </a:rPr>
              <a:t>Tuition support for Study Abroad Programs</a:t>
            </a:r>
          </a:p>
          <a:p>
            <a:pPr lvl="1">
              <a:buFont typeface="Arial" panose="020B0604020202020204" pitchFamily="34" charset="0"/>
              <a:buChar char="•"/>
            </a:pPr>
            <a:r>
              <a:rPr lang="en-US" dirty="0">
                <a:solidFill>
                  <a:schemeClr val="tx1"/>
                </a:solidFill>
              </a:rPr>
              <a:t>Graduate Assistant support for Tenure Earning Faculty </a:t>
            </a:r>
          </a:p>
          <a:p>
            <a:pPr lvl="1">
              <a:buFont typeface="Arial" panose="020B0604020202020204" pitchFamily="34" charset="0"/>
              <a:buChar char="•"/>
            </a:pPr>
            <a:r>
              <a:rPr lang="en-US" dirty="0">
                <a:solidFill>
                  <a:schemeClr val="tx1"/>
                </a:solidFill>
              </a:rPr>
              <a:t>COPH Doctoral and Masters student fellowships</a:t>
            </a:r>
          </a:p>
          <a:p>
            <a:pPr lvl="1">
              <a:buFont typeface="Arial" panose="020B0604020202020204" pitchFamily="34" charset="0"/>
              <a:buChar char="•"/>
            </a:pPr>
            <a:r>
              <a:rPr lang="en-US" dirty="0">
                <a:solidFill>
                  <a:schemeClr val="tx1"/>
                </a:solidFill>
              </a:rPr>
              <a:t>Faculty &amp; TA support for the TMPH pilots</a:t>
            </a:r>
          </a:p>
          <a:p>
            <a:endParaRPr lang="en-US" dirty="0"/>
          </a:p>
        </p:txBody>
      </p:sp>
    </p:spTree>
    <p:extLst>
      <p:ext uri="{BB962C8B-B14F-4D97-AF65-F5344CB8AC3E}">
        <p14:creationId xmlns:p14="http://schemas.microsoft.com/office/powerpoint/2010/main" val="2390876314"/>
      </p:ext>
    </p:extLst>
  </p:cSld>
  <p:clrMapOvr>
    <a:masterClrMapping/>
  </p:clrMapOvr>
  <p:transition spd="med">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Financial Issues to Watch</a:t>
            </a:r>
          </a:p>
        </p:txBody>
      </p:sp>
      <p:sp>
        <p:nvSpPr>
          <p:cNvPr id="3" name="Content Placeholder 2"/>
          <p:cNvSpPr>
            <a:spLocks noGrp="1"/>
          </p:cNvSpPr>
          <p:nvPr>
            <p:ph idx="1"/>
          </p:nvPr>
        </p:nvSpPr>
        <p:spPr>
          <a:xfrm>
            <a:off x="1151467" y="1403191"/>
            <a:ext cx="3313853" cy="1552047"/>
          </a:xfrm>
        </p:spPr>
        <p:txBody>
          <a:bodyPr/>
          <a:lstStyle/>
          <a:p>
            <a:pPr marL="0" indent="0">
              <a:buNone/>
            </a:pPr>
            <a:r>
              <a:rPr lang="en-US" sz="1800" b="1" dirty="0">
                <a:solidFill>
                  <a:schemeClr val="tx1"/>
                </a:solidFill>
              </a:rPr>
              <a:t>Continued challenges in pursuit of federal research dollars</a:t>
            </a:r>
          </a:p>
          <a:p>
            <a:pPr marL="0" indent="0">
              <a:buNone/>
            </a:pPr>
            <a:endParaRPr lang="en-US" dirty="0"/>
          </a:p>
        </p:txBody>
      </p:sp>
      <p:sp>
        <p:nvSpPr>
          <p:cNvPr id="4" name="TextBox 3"/>
          <p:cNvSpPr txBox="1"/>
          <p:nvPr/>
        </p:nvSpPr>
        <p:spPr>
          <a:xfrm>
            <a:off x="4724400" y="4267200"/>
            <a:ext cx="3352800"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Potential review within USF Health of how central Health offices are funded</a:t>
            </a:r>
          </a:p>
          <a:p>
            <a:endParaRPr lang="en-US" dirty="0"/>
          </a:p>
        </p:txBody>
      </p:sp>
      <p:sp>
        <p:nvSpPr>
          <p:cNvPr id="5" name="TextBox 4"/>
          <p:cNvSpPr txBox="1"/>
          <p:nvPr/>
        </p:nvSpPr>
        <p:spPr>
          <a:xfrm>
            <a:off x="1112520" y="3491909"/>
            <a:ext cx="3352800"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USF moves to Responsibility Centered Management (RCM)</a:t>
            </a:r>
          </a:p>
          <a:p>
            <a:endParaRPr lang="en-US" b="1" dirty="0"/>
          </a:p>
        </p:txBody>
      </p:sp>
      <p:sp>
        <p:nvSpPr>
          <p:cNvPr id="6" name="TextBox 5"/>
          <p:cNvSpPr txBox="1"/>
          <p:nvPr/>
        </p:nvSpPr>
        <p:spPr>
          <a:xfrm>
            <a:off x="4846320" y="2337818"/>
            <a:ext cx="3810000"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State shift to performance based funding and accountability measures</a:t>
            </a:r>
          </a:p>
        </p:txBody>
      </p:sp>
    </p:spTree>
    <p:extLst>
      <p:ext uri="{BB962C8B-B14F-4D97-AF65-F5344CB8AC3E}">
        <p14:creationId xmlns:p14="http://schemas.microsoft.com/office/powerpoint/2010/main" val="1593066331"/>
      </p:ext>
    </p:extLst>
  </p:cSld>
  <p:clrMapOvr>
    <a:masterClrMapping/>
  </p:clrMapOvr>
  <p:transition spd="med">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Programs Under Development </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solidFill>
                  <a:schemeClr val="tx1"/>
                </a:solidFill>
              </a:rPr>
              <a:t>	</a:t>
            </a:r>
            <a:r>
              <a:rPr lang="en-US" b="1" dirty="0" smtClean="0">
                <a:solidFill>
                  <a:srgbClr val="1E8F5A"/>
                </a:solidFill>
              </a:rPr>
              <a:t>MPH/MSGC</a:t>
            </a:r>
            <a:r>
              <a:rPr lang="en-US" dirty="0" smtClean="0">
                <a:solidFill>
                  <a:schemeClr val="tx1"/>
                </a:solidFill>
              </a:rPr>
              <a:t> </a:t>
            </a:r>
            <a:r>
              <a:rPr lang="en-US" dirty="0">
                <a:solidFill>
                  <a:schemeClr val="tx1"/>
                </a:solidFill>
              </a:rPr>
              <a:t>– M</a:t>
            </a:r>
            <a:r>
              <a:rPr lang="en-US" dirty="0" smtClean="0">
                <a:solidFill>
                  <a:schemeClr val="tx1"/>
                </a:solidFill>
              </a:rPr>
              <a:t>PH </a:t>
            </a:r>
            <a:r>
              <a:rPr lang="en-US" dirty="0">
                <a:solidFill>
                  <a:schemeClr val="tx1"/>
                </a:solidFill>
              </a:rPr>
              <a:t>with a MS from COM in </a:t>
            </a:r>
            <a:r>
              <a:rPr lang="en-US" dirty="0" smtClean="0">
                <a:solidFill>
                  <a:schemeClr val="tx1"/>
                </a:solidFill>
              </a:rPr>
              <a:t>	Genetic Counseling</a:t>
            </a:r>
            <a:endParaRPr lang="en-US" dirty="0">
              <a:solidFill>
                <a:schemeClr val="tx1"/>
              </a:solidFill>
            </a:endParaRPr>
          </a:p>
          <a:p>
            <a:pPr lvl="3">
              <a:buFont typeface="Arial" panose="020B0604020202020204" pitchFamily="34" charset="0"/>
              <a:buChar char="•"/>
            </a:pPr>
            <a:r>
              <a:rPr lang="en-US" dirty="0">
                <a:solidFill>
                  <a:schemeClr val="tx1"/>
                </a:solidFill>
              </a:rPr>
              <a:t>Precision Medicine an essential aspect of medical care in many specialties and has large impacts to the overall public health system.</a:t>
            </a:r>
          </a:p>
          <a:p>
            <a:pPr lvl="3">
              <a:buFont typeface="Arial" panose="020B0604020202020204" pitchFamily="34" charset="0"/>
              <a:buChar char="•"/>
            </a:pPr>
            <a:r>
              <a:rPr lang="en-US" dirty="0">
                <a:solidFill>
                  <a:schemeClr val="tx1"/>
                </a:solidFill>
              </a:rPr>
              <a:t>No public or private genetic counseling program exists in Florida, and no public health genomics programs either.</a:t>
            </a:r>
          </a:p>
          <a:p>
            <a:pPr lvl="3">
              <a:buFont typeface="Arial" panose="020B0604020202020204" pitchFamily="34" charset="0"/>
              <a:buChar char="•"/>
            </a:pPr>
            <a:r>
              <a:rPr lang="en-US" dirty="0">
                <a:solidFill>
                  <a:schemeClr val="tx1"/>
                </a:solidFill>
              </a:rPr>
              <a:t>Bureau of Labor Statistics predicts ~50% more GCs will be needed in the US by 2022. </a:t>
            </a:r>
          </a:p>
          <a:p>
            <a:pPr lvl="3">
              <a:buFont typeface="Arial" panose="020B0604020202020204" pitchFamily="34" charset="0"/>
              <a:buChar char="•"/>
            </a:pPr>
            <a:r>
              <a:rPr lang="en-US" dirty="0">
                <a:solidFill>
                  <a:schemeClr val="tx1"/>
                </a:solidFill>
              </a:rPr>
              <a:t>Florida has the smallest number of genetic healthcare specialists per capita among the 10 most populous </a:t>
            </a:r>
            <a:r>
              <a:rPr lang="en-US" dirty="0" smtClean="0">
                <a:solidFill>
                  <a:schemeClr val="tx1"/>
                </a:solidFill>
              </a:rPr>
              <a:t>states.</a:t>
            </a:r>
          </a:p>
          <a:p>
            <a:pPr marL="1371600" lvl="3" indent="0">
              <a:buNone/>
            </a:pPr>
            <a:endParaRPr lang="en-US" dirty="0" smtClean="0">
              <a:solidFill>
                <a:schemeClr val="tx1"/>
              </a:solidFill>
            </a:endParaRPr>
          </a:p>
          <a:p>
            <a:pPr marL="457200" lvl="1" indent="0">
              <a:buNone/>
            </a:pPr>
            <a:r>
              <a:rPr lang="en-US" b="1" dirty="0"/>
              <a:t>	</a:t>
            </a:r>
            <a:r>
              <a:rPr lang="en-US" b="1" dirty="0" smtClean="0"/>
              <a:t>Nutrition &amp; Dietetics</a:t>
            </a:r>
          </a:p>
          <a:p>
            <a:pPr lvl="3">
              <a:buFont typeface="Arial" panose="020B0604020202020204" pitchFamily="34" charset="0"/>
              <a:buChar char="•"/>
            </a:pPr>
            <a:r>
              <a:rPr lang="en-US" dirty="0" smtClean="0">
                <a:solidFill>
                  <a:schemeClr val="tx1"/>
                </a:solidFill>
              </a:rPr>
              <a:t>The </a:t>
            </a:r>
            <a:r>
              <a:rPr lang="en-US" dirty="0">
                <a:solidFill>
                  <a:schemeClr val="tx1"/>
                </a:solidFill>
              </a:rPr>
              <a:t>MPH in nutrition &amp; dietetics will provide graduate education that will soon be an accreditation requirement to hospital-based dietetic internships in the Tampa Bay area and will enhance our relationship with Tampa General Hospital through a coordinated internship program housed at TGH.</a:t>
            </a:r>
          </a:p>
          <a:p>
            <a:endParaRPr lang="en-US" dirty="0"/>
          </a:p>
        </p:txBody>
      </p:sp>
    </p:spTree>
    <p:extLst>
      <p:ext uri="{BB962C8B-B14F-4D97-AF65-F5344CB8AC3E}">
        <p14:creationId xmlns:p14="http://schemas.microsoft.com/office/powerpoint/2010/main" val="466645933"/>
      </p:ext>
    </p:extLst>
  </p:cSld>
  <p:clrMapOvr>
    <a:masterClrMapping/>
  </p:clrMapOvr>
  <p:transition spd="med">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Working Smarter</a:t>
            </a:r>
          </a:p>
        </p:txBody>
      </p:sp>
      <p:sp>
        <p:nvSpPr>
          <p:cNvPr id="3" name="Content Placeholder 2"/>
          <p:cNvSpPr>
            <a:spLocks noGrp="1"/>
          </p:cNvSpPr>
          <p:nvPr>
            <p:ph idx="1"/>
          </p:nvPr>
        </p:nvSpPr>
        <p:spPr>
          <a:xfrm>
            <a:off x="1447800" y="1295400"/>
            <a:ext cx="6544733" cy="4525963"/>
          </a:xfrm>
        </p:spPr>
        <p:txBody>
          <a:bodyPr>
            <a:normAutofit fontScale="62500" lnSpcReduction="20000"/>
          </a:bodyPr>
          <a:lstStyle/>
          <a:p>
            <a:pPr marL="0" indent="0" algn="ctr">
              <a:buNone/>
            </a:pPr>
            <a:r>
              <a:rPr lang="en-US" dirty="0">
                <a:solidFill>
                  <a:schemeClr val="tx1"/>
                </a:solidFill>
              </a:rPr>
              <a:t>The College and Health IS have been partnering to use intelligent business process management (IBPM) to work smarter</a:t>
            </a:r>
            <a:r>
              <a:rPr lang="en-US" dirty="0" smtClean="0">
                <a:solidFill>
                  <a:schemeClr val="tx1"/>
                </a:solidFill>
              </a:rPr>
              <a:t>.</a:t>
            </a:r>
          </a:p>
          <a:p>
            <a:pPr marL="0" indent="0" algn="ctr">
              <a:buNone/>
            </a:pPr>
            <a:endParaRPr lang="en-US" dirty="0">
              <a:solidFill>
                <a:schemeClr val="tx1"/>
              </a:solidFill>
            </a:endParaRPr>
          </a:p>
          <a:p>
            <a:pPr marL="0" indent="0" algn="ctr">
              <a:buNone/>
            </a:pPr>
            <a:r>
              <a:rPr lang="en-US" dirty="0">
                <a:solidFill>
                  <a:schemeClr val="tx1"/>
                </a:solidFill>
              </a:rPr>
              <a:t>IBPM allows us to measure the steps in a business process and </a:t>
            </a:r>
            <a:r>
              <a:rPr lang="en-US" dirty="0" smtClean="0">
                <a:solidFill>
                  <a:schemeClr val="tx1"/>
                </a:solidFill>
              </a:rPr>
              <a:t>allows </a:t>
            </a:r>
            <a:r>
              <a:rPr lang="en-US" dirty="0">
                <a:solidFill>
                  <a:schemeClr val="tx1"/>
                </a:solidFill>
              </a:rPr>
              <a:t>for automatic or human driven adjustment of the steps to the desired outcome</a:t>
            </a:r>
            <a:r>
              <a:rPr lang="en-US" dirty="0" smtClean="0">
                <a:solidFill>
                  <a:schemeClr val="tx1"/>
                </a:solidFill>
              </a:rPr>
              <a:t>.</a:t>
            </a:r>
          </a:p>
          <a:p>
            <a:pPr marL="0" indent="0" algn="ctr">
              <a:buNone/>
            </a:pPr>
            <a:endParaRPr lang="en-US" dirty="0">
              <a:solidFill>
                <a:schemeClr val="tx1"/>
              </a:solidFill>
            </a:endParaRPr>
          </a:p>
          <a:p>
            <a:pPr marL="0" indent="0" algn="ctr">
              <a:buNone/>
            </a:pPr>
            <a:r>
              <a:rPr lang="en-US" dirty="0">
                <a:solidFill>
                  <a:schemeClr val="tx1"/>
                </a:solidFill>
              </a:rPr>
              <a:t>COPH is piloting the use of IBPM at USF through the use of Appian’s cloud-based software </a:t>
            </a:r>
            <a:r>
              <a:rPr lang="en-US" dirty="0" smtClean="0">
                <a:solidFill>
                  <a:schemeClr val="tx1"/>
                </a:solidFill>
              </a:rPr>
              <a:t>platform</a:t>
            </a:r>
          </a:p>
          <a:p>
            <a:pPr marL="0" indent="0" algn="ctr">
              <a:buNone/>
            </a:pPr>
            <a:endParaRPr lang="en-US" dirty="0">
              <a:solidFill>
                <a:schemeClr val="tx1"/>
              </a:solidFill>
            </a:endParaRPr>
          </a:p>
          <a:p>
            <a:pPr marL="0" indent="0" algn="ctr">
              <a:buNone/>
            </a:pPr>
            <a:r>
              <a:rPr lang="en-US" dirty="0">
                <a:solidFill>
                  <a:schemeClr val="tx1"/>
                </a:solidFill>
              </a:rPr>
              <a:t>Who is Appian</a:t>
            </a:r>
            <a:r>
              <a:rPr lang="en-US" dirty="0" smtClean="0">
                <a:solidFill>
                  <a:schemeClr val="tx1"/>
                </a:solidFill>
              </a:rPr>
              <a:t>?</a:t>
            </a:r>
          </a:p>
          <a:p>
            <a:pPr marL="0" indent="0" algn="ctr">
              <a:buNone/>
            </a:pPr>
            <a:endParaRPr lang="en-US" dirty="0">
              <a:solidFill>
                <a:schemeClr val="tx1"/>
              </a:solidFill>
            </a:endParaRPr>
          </a:p>
          <a:p>
            <a:pPr marL="0" indent="0" algn="ctr">
              <a:buNone/>
            </a:pPr>
            <a:r>
              <a:rPr lang="en-US" sz="4600" b="1" dirty="0">
                <a:solidFill>
                  <a:srgbClr val="1E8F5A"/>
                </a:solidFill>
              </a:rPr>
              <a:t>Many eyes are on us!</a:t>
            </a:r>
          </a:p>
          <a:p>
            <a:endParaRPr lang="en-US" dirty="0"/>
          </a:p>
        </p:txBody>
      </p:sp>
    </p:spTree>
    <p:extLst>
      <p:ext uri="{BB962C8B-B14F-4D97-AF65-F5344CB8AC3E}">
        <p14:creationId xmlns:p14="http://schemas.microsoft.com/office/powerpoint/2010/main" val="417960008"/>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a typeface="ＭＳ Ｐゴシック" charset="-128"/>
              </a:rPr>
              <a:t>Transforming the MPH</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740108423"/>
              </p:ext>
            </p:extLst>
          </p:nvPr>
        </p:nvGraphicFramePr>
        <p:xfrm>
          <a:off x="1066800" y="1447800"/>
          <a:ext cx="7258050" cy="40719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43314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750" t="5113" r="32639" b="7606"/>
          <a:stretch/>
        </p:blipFill>
        <p:spPr>
          <a:xfrm>
            <a:off x="6309360" y="1676400"/>
            <a:ext cx="2377440" cy="2971800"/>
          </a:xfrm>
          <a:prstGeom prst="rect">
            <a:avLst/>
          </a:prstGeom>
        </p:spPr>
      </p:pic>
      <p:sp>
        <p:nvSpPr>
          <p:cNvPr id="7" name="Rectangle 6"/>
          <p:cNvSpPr/>
          <p:nvPr/>
        </p:nvSpPr>
        <p:spPr>
          <a:xfrm rot="482208">
            <a:off x="7022393" y="3662090"/>
            <a:ext cx="1271127" cy="825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Launching </a:t>
            </a:r>
            <a:r>
              <a:rPr lang="en-US" dirty="0" err="1"/>
              <a:t>iBulls</a:t>
            </a:r>
            <a:endParaRPr lang="en-US" dirty="0"/>
          </a:p>
        </p:txBody>
      </p:sp>
      <p:sp>
        <p:nvSpPr>
          <p:cNvPr id="3" name="Content Placeholder 2"/>
          <p:cNvSpPr>
            <a:spLocks noGrp="1"/>
          </p:cNvSpPr>
          <p:nvPr>
            <p:ph idx="1"/>
          </p:nvPr>
        </p:nvSpPr>
        <p:spPr>
          <a:xfrm>
            <a:off x="484632" y="1173163"/>
            <a:ext cx="5630333" cy="4525963"/>
          </a:xfrm>
        </p:spPr>
        <p:txBody>
          <a:bodyPr>
            <a:normAutofit lnSpcReduction="10000"/>
          </a:bodyPr>
          <a:lstStyle/>
          <a:p>
            <a:pPr marL="0" indent="0">
              <a:buNone/>
            </a:pPr>
            <a:r>
              <a:rPr lang="en-US" sz="2100" b="1" dirty="0" err="1" smtClean="0">
                <a:solidFill>
                  <a:srgbClr val="1E8F5A"/>
                </a:solidFill>
              </a:rPr>
              <a:t>iBulls</a:t>
            </a:r>
            <a:r>
              <a:rPr lang="en-US" sz="2100" b="1" dirty="0" smtClean="0">
                <a:solidFill>
                  <a:srgbClr val="1E8F5A"/>
                </a:solidFill>
              </a:rPr>
              <a:t> </a:t>
            </a:r>
            <a:r>
              <a:rPr lang="en-US" sz="2100" dirty="0" smtClean="0">
                <a:solidFill>
                  <a:schemeClr val="tx1"/>
                </a:solidFill>
              </a:rPr>
              <a:t>is </a:t>
            </a:r>
            <a:r>
              <a:rPr lang="en-US" sz="2100" dirty="0">
                <a:solidFill>
                  <a:schemeClr val="tx1"/>
                </a:solidFill>
              </a:rPr>
              <a:t>the name of our IBMP platform at USF &amp; in the </a:t>
            </a:r>
            <a:r>
              <a:rPr lang="en-US" sz="2100" dirty="0" smtClean="0">
                <a:solidFill>
                  <a:schemeClr val="tx1"/>
                </a:solidFill>
              </a:rPr>
              <a:t>COPH</a:t>
            </a:r>
          </a:p>
          <a:p>
            <a:pPr marL="0" indent="0">
              <a:buNone/>
            </a:pPr>
            <a:endParaRPr lang="en-US" sz="2100" dirty="0">
              <a:solidFill>
                <a:schemeClr val="tx1"/>
              </a:solidFill>
            </a:endParaRPr>
          </a:p>
          <a:p>
            <a:pPr marL="0" indent="0">
              <a:buNone/>
            </a:pPr>
            <a:r>
              <a:rPr lang="en-US" sz="2100" dirty="0">
                <a:solidFill>
                  <a:schemeClr val="tx1"/>
                </a:solidFill>
              </a:rPr>
              <a:t>Developed using an approach that focuses on quickly releasing products so that they can be used and get feedback for enhancements</a:t>
            </a:r>
          </a:p>
          <a:p>
            <a:pPr marL="457200" lvl="1" indent="0">
              <a:buNone/>
            </a:pPr>
            <a:r>
              <a:rPr lang="en-US" sz="2100" dirty="0">
                <a:solidFill>
                  <a:schemeClr val="tx1"/>
                </a:solidFill>
              </a:rPr>
              <a:t>The </a:t>
            </a:r>
            <a:r>
              <a:rPr lang="en-US" sz="2100" b="1" dirty="0"/>
              <a:t>goal </a:t>
            </a:r>
            <a:r>
              <a:rPr lang="en-US" sz="2100" dirty="0">
                <a:solidFill>
                  <a:schemeClr val="tx1"/>
                </a:solidFill>
              </a:rPr>
              <a:t>is to release good products quickly, not perfect projects developed over long periods of time</a:t>
            </a:r>
          </a:p>
          <a:p>
            <a:pPr marL="457200" lvl="1" indent="0">
              <a:buNone/>
            </a:pPr>
            <a:r>
              <a:rPr lang="en-US" sz="2100" dirty="0">
                <a:solidFill>
                  <a:schemeClr val="tx1"/>
                </a:solidFill>
              </a:rPr>
              <a:t>The applications we develop </a:t>
            </a:r>
            <a:r>
              <a:rPr lang="en-US" sz="2100" b="1" dirty="0"/>
              <a:t>will need your </a:t>
            </a:r>
            <a:r>
              <a:rPr lang="en-US" sz="2100" b="1" dirty="0" smtClean="0"/>
              <a:t>feedback</a:t>
            </a:r>
          </a:p>
          <a:p>
            <a:pPr marL="457200" lvl="1" indent="0">
              <a:buNone/>
            </a:pPr>
            <a:r>
              <a:rPr lang="en-US" sz="2100" dirty="0" smtClean="0">
                <a:solidFill>
                  <a:schemeClr val="tx1"/>
                </a:solidFill>
              </a:rPr>
              <a:t> </a:t>
            </a:r>
            <a:endParaRPr lang="en-US" sz="2100" dirty="0">
              <a:solidFill>
                <a:schemeClr val="tx1"/>
              </a:solidFill>
            </a:endParaRPr>
          </a:p>
          <a:p>
            <a:pPr marL="0" indent="0">
              <a:buNone/>
            </a:pPr>
            <a:r>
              <a:rPr lang="en-US" sz="2100" dirty="0">
                <a:solidFill>
                  <a:schemeClr val="tx1"/>
                </a:solidFill>
              </a:rPr>
              <a:t>We have a created a governance structure to prioritize the projects to best meet our needs</a:t>
            </a:r>
          </a:p>
          <a:p>
            <a:endParaRPr lang="en-US" dirty="0"/>
          </a:p>
        </p:txBody>
      </p:sp>
      <p:sp>
        <p:nvSpPr>
          <p:cNvPr id="6" name="TextBox 5"/>
          <p:cNvSpPr txBox="1"/>
          <p:nvPr/>
        </p:nvSpPr>
        <p:spPr>
          <a:xfrm rot="400387">
            <a:off x="7273687" y="3853934"/>
            <a:ext cx="709366" cy="369332"/>
          </a:xfrm>
          <a:prstGeom prst="rect">
            <a:avLst/>
          </a:prstGeom>
          <a:solidFill>
            <a:schemeClr val="bg1"/>
          </a:solidFill>
        </p:spPr>
        <p:txBody>
          <a:bodyPr wrap="square" rtlCol="0">
            <a:spAutoFit/>
          </a:bodyPr>
          <a:lstStyle/>
          <a:p>
            <a:r>
              <a:rPr lang="en-US" b="1" dirty="0" err="1" smtClean="0">
                <a:solidFill>
                  <a:srgbClr val="1E8F5A"/>
                </a:solidFill>
              </a:rPr>
              <a:t>iBulls</a:t>
            </a:r>
            <a:endParaRPr lang="en-US" b="1" dirty="0">
              <a:solidFill>
                <a:srgbClr val="1E8F5A"/>
              </a:solidFill>
            </a:endParaRPr>
          </a:p>
        </p:txBody>
      </p:sp>
    </p:spTree>
    <p:extLst>
      <p:ext uri="{BB962C8B-B14F-4D97-AF65-F5344CB8AC3E}">
        <p14:creationId xmlns:p14="http://schemas.microsoft.com/office/powerpoint/2010/main" val="3887885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Can You Expect in </a:t>
            </a:r>
            <a:r>
              <a:rPr lang="en-US" dirty="0" err="1"/>
              <a:t>iBulls</a:t>
            </a:r>
            <a:r>
              <a:rPr lang="en-US" dirty="0"/>
              <a:t>?</a:t>
            </a:r>
          </a:p>
        </p:txBody>
      </p:sp>
      <p:sp>
        <p:nvSpPr>
          <p:cNvPr id="3" name="Content Placeholder 2"/>
          <p:cNvSpPr>
            <a:spLocks noGrp="1"/>
          </p:cNvSpPr>
          <p:nvPr>
            <p:ph idx="1"/>
          </p:nvPr>
        </p:nvSpPr>
        <p:spPr/>
        <p:txBody>
          <a:bodyPr>
            <a:normAutofit fontScale="55000" lnSpcReduction="20000"/>
          </a:bodyPr>
          <a:lstStyle/>
          <a:p>
            <a:r>
              <a:rPr lang="en-US" sz="3600" dirty="0">
                <a:solidFill>
                  <a:schemeClr val="tx1"/>
                </a:solidFill>
              </a:rPr>
              <a:t>Each student and faculty have their own </a:t>
            </a:r>
            <a:r>
              <a:rPr lang="en-US" sz="3600" b="1" dirty="0">
                <a:solidFill>
                  <a:srgbClr val="1E8F5A"/>
                </a:solidFill>
              </a:rPr>
              <a:t>“pages” </a:t>
            </a:r>
            <a:r>
              <a:rPr lang="en-US" sz="3600" dirty="0">
                <a:solidFill>
                  <a:schemeClr val="tx1"/>
                </a:solidFill>
              </a:rPr>
              <a:t>(records)</a:t>
            </a:r>
          </a:p>
          <a:p>
            <a:pPr lvl="1"/>
            <a:r>
              <a:rPr lang="en-US" sz="3600" dirty="0">
                <a:solidFill>
                  <a:schemeClr val="tx1"/>
                </a:solidFill>
              </a:rPr>
              <a:t>The student record with critical information to aid in the advising process</a:t>
            </a:r>
          </a:p>
          <a:p>
            <a:pPr lvl="1"/>
            <a:r>
              <a:rPr lang="en-US" sz="3600" dirty="0">
                <a:solidFill>
                  <a:schemeClr val="tx1"/>
                </a:solidFill>
              </a:rPr>
              <a:t>For faculty, an easy link to each faculty member’s </a:t>
            </a:r>
            <a:r>
              <a:rPr lang="en-US" sz="3600" dirty="0" smtClean="0">
                <a:solidFill>
                  <a:schemeClr val="tx1"/>
                </a:solidFill>
              </a:rPr>
              <a:t>advisees</a:t>
            </a:r>
          </a:p>
          <a:p>
            <a:pPr marL="457200" lvl="1" indent="0">
              <a:buNone/>
            </a:pPr>
            <a:endParaRPr lang="en-US" sz="3600" dirty="0">
              <a:solidFill>
                <a:schemeClr val="tx1"/>
              </a:solidFill>
            </a:endParaRPr>
          </a:p>
          <a:p>
            <a:r>
              <a:rPr lang="en-US" sz="3600" b="1" dirty="0">
                <a:solidFill>
                  <a:srgbClr val="1E8F5A"/>
                </a:solidFill>
              </a:rPr>
              <a:t>Automated program of study worksheet</a:t>
            </a:r>
            <a:r>
              <a:rPr lang="en-US" sz="3600" dirty="0">
                <a:solidFill>
                  <a:schemeClr val="tx1"/>
                </a:solidFill>
              </a:rPr>
              <a:t>, including information on when courses were taken and grades </a:t>
            </a:r>
            <a:r>
              <a:rPr lang="en-US" sz="3600" dirty="0" smtClean="0">
                <a:solidFill>
                  <a:schemeClr val="tx1"/>
                </a:solidFill>
              </a:rPr>
              <a:t>earned</a:t>
            </a:r>
          </a:p>
          <a:p>
            <a:endParaRPr lang="en-US" sz="3600" dirty="0" smtClean="0">
              <a:solidFill>
                <a:schemeClr val="tx1"/>
              </a:solidFill>
            </a:endParaRPr>
          </a:p>
          <a:p>
            <a:r>
              <a:rPr lang="en-US" sz="3600" dirty="0" smtClean="0">
                <a:solidFill>
                  <a:schemeClr val="tx1"/>
                </a:solidFill>
              </a:rPr>
              <a:t>Change </a:t>
            </a:r>
            <a:r>
              <a:rPr lang="en-US" sz="3600" dirty="0">
                <a:solidFill>
                  <a:schemeClr val="tx1"/>
                </a:solidFill>
              </a:rPr>
              <a:t>of </a:t>
            </a:r>
            <a:r>
              <a:rPr lang="en-US" sz="3600" b="1" dirty="0" smtClean="0">
                <a:solidFill>
                  <a:srgbClr val="1E8F5A"/>
                </a:solidFill>
              </a:rPr>
              <a:t>advisor</a:t>
            </a:r>
          </a:p>
          <a:p>
            <a:endParaRPr lang="en-US" sz="3600" dirty="0">
              <a:solidFill>
                <a:schemeClr val="tx1"/>
              </a:solidFill>
            </a:endParaRPr>
          </a:p>
          <a:p>
            <a:r>
              <a:rPr lang="en-US" sz="3600" dirty="0">
                <a:solidFill>
                  <a:schemeClr val="tx1"/>
                </a:solidFill>
              </a:rPr>
              <a:t>Ability to </a:t>
            </a:r>
            <a:r>
              <a:rPr lang="en-US" sz="3600" b="1" dirty="0">
                <a:solidFill>
                  <a:srgbClr val="1E8F5A"/>
                </a:solidFill>
              </a:rPr>
              <a:t>track</a:t>
            </a:r>
            <a:r>
              <a:rPr lang="en-US" sz="3600" dirty="0">
                <a:solidFill>
                  <a:schemeClr val="tx1"/>
                </a:solidFill>
              </a:rPr>
              <a:t> </a:t>
            </a:r>
            <a:r>
              <a:rPr lang="en-US" sz="3600" dirty="0" smtClean="0">
                <a:solidFill>
                  <a:schemeClr val="tx1"/>
                </a:solidFill>
              </a:rPr>
              <a:t>processes</a:t>
            </a:r>
          </a:p>
          <a:p>
            <a:endParaRPr lang="en-US" sz="3600" dirty="0">
              <a:solidFill>
                <a:schemeClr val="tx1"/>
              </a:solidFill>
            </a:endParaRPr>
          </a:p>
          <a:p>
            <a:r>
              <a:rPr lang="en-US" sz="3600" dirty="0">
                <a:solidFill>
                  <a:schemeClr val="tx1"/>
                </a:solidFill>
              </a:rPr>
              <a:t>Infrastructure </a:t>
            </a:r>
            <a:r>
              <a:rPr lang="en-US" sz="3600" b="1" dirty="0">
                <a:solidFill>
                  <a:srgbClr val="1E8F5A"/>
                </a:solidFill>
              </a:rPr>
              <a:t>enhancements</a:t>
            </a:r>
            <a:r>
              <a:rPr lang="en-US" sz="3600" dirty="0">
                <a:solidFill>
                  <a:schemeClr val="tx1"/>
                </a:solidFill>
              </a:rPr>
              <a:t> to our student databases</a:t>
            </a:r>
          </a:p>
          <a:p>
            <a:endParaRPr lang="en-US" dirty="0"/>
          </a:p>
        </p:txBody>
      </p:sp>
    </p:spTree>
    <p:extLst>
      <p:ext uri="{BB962C8B-B14F-4D97-AF65-F5344CB8AC3E}">
        <p14:creationId xmlns:p14="http://schemas.microsoft.com/office/powerpoint/2010/main" val="1429738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Welcome </a:t>
            </a:r>
            <a:r>
              <a:rPr lang="en-US" dirty="0"/>
              <a:t>to </a:t>
            </a:r>
            <a:r>
              <a:rPr lang="en-US" dirty="0" err="1"/>
              <a:t>iBulls</a:t>
            </a:r>
            <a:endParaRPr lang="en-US" dirty="0"/>
          </a:p>
        </p:txBody>
      </p:sp>
      <p:pic>
        <p:nvPicPr>
          <p:cNvPr id="4" name="z8BAZ9mNHC4"/>
          <p:cNvPicPr>
            <a:picLocks noGrp="1" noRot="1" noChangeAspect="1"/>
          </p:cNvPicPr>
          <p:nvPr>
            <p:ph idx="1"/>
            <a:videoFile r:link="rId1"/>
          </p:nvPr>
        </p:nvPicPr>
        <p:blipFill>
          <a:blip r:embed="rId4"/>
          <a:stretch>
            <a:fillRect/>
          </a:stretch>
        </p:blipFill>
        <p:spPr>
          <a:xfrm>
            <a:off x="1286404" y="1676400"/>
            <a:ext cx="6587068" cy="3705226"/>
          </a:xfrm>
          <a:prstGeom prst="rect">
            <a:avLst/>
          </a:prstGeom>
        </p:spPr>
      </p:pic>
    </p:spTree>
    <p:extLst>
      <p:ext uri="{BB962C8B-B14F-4D97-AF65-F5344CB8AC3E}">
        <p14:creationId xmlns:p14="http://schemas.microsoft.com/office/powerpoint/2010/main" val="1100539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Launching </a:t>
            </a:r>
            <a:r>
              <a:rPr lang="en-US" dirty="0" err="1"/>
              <a:t>iBulls</a:t>
            </a:r>
            <a:endParaRPr lang="en-US" dirty="0"/>
          </a:p>
        </p:txBody>
      </p:sp>
      <p:sp>
        <p:nvSpPr>
          <p:cNvPr id="3" name="Content Placeholder 2"/>
          <p:cNvSpPr>
            <a:spLocks noGrp="1"/>
          </p:cNvSpPr>
          <p:nvPr>
            <p:ph idx="1"/>
          </p:nvPr>
        </p:nvSpPr>
        <p:spPr/>
        <p:txBody>
          <a:bodyPr>
            <a:normAutofit fontScale="92500" lnSpcReduction="10000"/>
          </a:bodyPr>
          <a:lstStyle/>
          <a:p>
            <a:pPr marL="0" indent="0" algn="ctr">
              <a:buNone/>
            </a:pPr>
            <a:r>
              <a:rPr lang="en-US" sz="2700" dirty="0">
                <a:solidFill>
                  <a:schemeClr val="tx1"/>
                </a:solidFill>
              </a:rPr>
              <a:t>We released the pilot to HPM faculty </a:t>
            </a:r>
            <a:endParaRPr lang="en-US" sz="2700" dirty="0" smtClean="0">
              <a:solidFill>
                <a:schemeClr val="tx1"/>
              </a:solidFill>
            </a:endParaRPr>
          </a:p>
          <a:p>
            <a:pPr marL="0" indent="0" algn="ctr">
              <a:buNone/>
            </a:pPr>
            <a:r>
              <a:rPr lang="en-US" sz="2700" dirty="0" smtClean="0">
                <a:solidFill>
                  <a:schemeClr val="tx1"/>
                </a:solidFill>
              </a:rPr>
              <a:t>and </a:t>
            </a:r>
            <a:r>
              <a:rPr lang="en-US" sz="2700" dirty="0">
                <a:solidFill>
                  <a:schemeClr val="tx1"/>
                </a:solidFill>
              </a:rPr>
              <a:t>students two weeks </a:t>
            </a:r>
            <a:r>
              <a:rPr lang="en-US" sz="2700" dirty="0" smtClean="0">
                <a:solidFill>
                  <a:schemeClr val="tx1"/>
                </a:solidFill>
              </a:rPr>
              <a:t>ago</a:t>
            </a:r>
          </a:p>
          <a:p>
            <a:pPr marL="0" indent="0" algn="ctr">
              <a:buNone/>
            </a:pPr>
            <a:endParaRPr lang="en-US" sz="2700" dirty="0">
              <a:solidFill>
                <a:schemeClr val="tx1"/>
              </a:solidFill>
            </a:endParaRPr>
          </a:p>
          <a:p>
            <a:pPr marL="0" indent="0" algn="ctr">
              <a:buNone/>
            </a:pPr>
            <a:r>
              <a:rPr lang="en-US" sz="2700" dirty="0">
                <a:solidFill>
                  <a:schemeClr val="tx1"/>
                </a:solidFill>
              </a:rPr>
              <a:t>This week, all COPH faculty and students will receive information on how to access </a:t>
            </a:r>
            <a:r>
              <a:rPr lang="en-US" sz="2700" b="1" dirty="0" err="1">
                <a:solidFill>
                  <a:srgbClr val="1E8F5A"/>
                </a:solidFill>
              </a:rPr>
              <a:t>iBulls</a:t>
            </a:r>
            <a:r>
              <a:rPr lang="en-US" sz="2700" dirty="0">
                <a:solidFill>
                  <a:schemeClr val="tx1"/>
                </a:solidFill>
              </a:rPr>
              <a:t> – from your desktop or mobile devices</a:t>
            </a:r>
            <a:r>
              <a:rPr lang="en-US" sz="2700" dirty="0" smtClean="0">
                <a:solidFill>
                  <a:schemeClr val="tx1"/>
                </a:solidFill>
              </a:rPr>
              <a:t>!</a:t>
            </a:r>
          </a:p>
          <a:p>
            <a:pPr marL="0" indent="0" algn="ctr">
              <a:buNone/>
            </a:pPr>
            <a:endParaRPr lang="en-US" sz="2700" dirty="0">
              <a:solidFill>
                <a:schemeClr val="tx1"/>
              </a:solidFill>
            </a:endParaRPr>
          </a:p>
          <a:p>
            <a:pPr marL="0" indent="0" algn="ctr">
              <a:buNone/>
            </a:pPr>
            <a:r>
              <a:rPr lang="en-US" sz="2700" dirty="0">
                <a:solidFill>
                  <a:schemeClr val="tx1"/>
                </a:solidFill>
              </a:rPr>
              <a:t>A web page will launched as a home for </a:t>
            </a:r>
            <a:r>
              <a:rPr lang="en-US" sz="2700" b="1" dirty="0" err="1">
                <a:solidFill>
                  <a:srgbClr val="1E8F5A"/>
                </a:solidFill>
              </a:rPr>
              <a:t>iBulls</a:t>
            </a:r>
            <a:r>
              <a:rPr lang="en-US" sz="2700" dirty="0">
                <a:solidFill>
                  <a:schemeClr val="tx1"/>
                </a:solidFill>
              </a:rPr>
              <a:t> with all the information you will </a:t>
            </a:r>
            <a:r>
              <a:rPr lang="en-US" sz="2700" dirty="0" smtClean="0">
                <a:solidFill>
                  <a:schemeClr val="tx1"/>
                </a:solidFill>
              </a:rPr>
              <a:t>need</a:t>
            </a:r>
          </a:p>
          <a:p>
            <a:pPr marL="0" indent="0" algn="ctr">
              <a:buNone/>
            </a:pPr>
            <a:endParaRPr lang="en-US" sz="2700" dirty="0">
              <a:solidFill>
                <a:schemeClr val="tx1"/>
              </a:solidFill>
            </a:endParaRPr>
          </a:p>
          <a:p>
            <a:pPr marL="0" indent="0" algn="ctr">
              <a:buNone/>
            </a:pPr>
            <a:r>
              <a:rPr lang="en-US" sz="2700" b="1" dirty="0">
                <a:solidFill>
                  <a:srgbClr val="1E8F5A"/>
                </a:solidFill>
              </a:rPr>
              <a:t>Hands on training will be provided – stay tuned!</a:t>
            </a:r>
          </a:p>
          <a:p>
            <a:endParaRPr lang="en-US" dirty="0"/>
          </a:p>
        </p:txBody>
      </p:sp>
    </p:spTree>
    <p:extLst>
      <p:ext uri="{BB962C8B-B14F-4D97-AF65-F5344CB8AC3E}">
        <p14:creationId xmlns:p14="http://schemas.microsoft.com/office/powerpoint/2010/main" val="2880595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0624" y="772509"/>
            <a:ext cx="8571499" cy="5348817"/>
          </a:xfrm>
        </p:spPr>
      </p:pic>
      <p:sp>
        <p:nvSpPr>
          <p:cNvPr id="2" name="Title 1"/>
          <p:cNvSpPr>
            <a:spLocks noGrp="1"/>
          </p:cNvSpPr>
          <p:nvPr>
            <p:ph type="title"/>
          </p:nvPr>
        </p:nvSpPr>
        <p:spPr>
          <a:xfrm rot="21259913">
            <a:off x="453081" y="1265957"/>
            <a:ext cx="8229600" cy="868363"/>
          </a:xfrm>
        </p:spPr>
        <p:txBody>
          <a:bodyPr/>
          <a:lstStyle/>
          <a:p>
            <a:pPr algn="ctr"/>
            <a:r>
              <a:rPr lang="en-US" dirty="0"/>
              <a:t>Moving COPH Forward</a:t>
            </a:r>
          </a:p>
        </p:txBody>
      </p:sp>
    </p:spTree>
    <p:extLst>
      <p:ext uri="{BB962C8B-B14F-4D97-AF65-F5344CB8AC3E}">
        <p14:creationId xmlns:p14="http://schemas.microsoft.com/office/powerpoint/2010/main" val="28897171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Why did we start these conversations?</a:t>
            </a:r>
          </a:p>
        </p:txBody>
      </p:sp>
      <p:sp>
        <p:nvSpPr>
          <p:cNvPr id="3" name="Content Placeholder 2"/>
          <p:cNvSpPr>
            <a:spLocks noGrp="1"/>
          </p:cNvSpPr>
          <p:nvPr>
            <p:ph idx="1"/>
          </p:nvPr>
        </p:nvSpPr>
        <p:spPr>
          <a:xfrm>
            <a:off x="838200" y="1295400"/>
            <a:ext cx="7154333" cy="4525963"/>
          </a:xfrm>
        </p:spPr>
        <p:txBody>
          <a:bodyPr>
            <a:normAutofit fontScale="70000" lnSpcReduction="20000"/>
          </a:bodyPr>
          <a:lstStyle/>
          <a:p>
            <a:pPr marL="0" indent="0" algn="ctr">
              <a:buNone/>
            </a:pPr>
            <a:r>
              <a:rPr lang="en-US" sz="2700" dirty="0">
                <a:solidFill>
                  <a:schemeClr val="tx1"/>
                </a:solidFill>
              </a:rPr>
              <a:t>The budget crisis of 2013-2014 . . . leading to </a:t>
            </a:r>
            <a:r>
              <a:rPr lang="en-US" sz="2700" b="1" dirty="0">
                <a:solidFill>
                  <a:srgbClr val="1E8F5A"/>
                </a:solidFill>
              </a:rPr>
              <a:t>new fiscal realities </a:t>
            </a:r>
            <a:r>
              <a:rPr lang="en-US" sz="2700" dirty="0">
                <a:solidFill>
                  <a:schemeClr val="tx1"/>
                </a:solidFill>
              </a:rPr>
              <a:t>for the University, USF Health, and eventually </a:t>
            </a:r>
            <a:r>
              <a:rPr lang="en-US" sz="2700" dirty="0" smtClean="0">
                <a:solidFill>
                  <a:schemeClr val="tx1"/>
                </a:solidFill>
              </a:rPr>
              <a:t>COPH</a:t>
            </a:r>
          </a:p>
          <a:p>
            <a:pPr marL="0" indent="0" algn="ctr">
              <a:buNone/>
            </a:pPr>
            <a:endParaRPr lang="en-US" sz="2700" dirty="0">
              <a:solidFill>
                <a:schemeClr val="tx1"/>
              </a:solidFill>
            </a:endParaRPr>
          </a:p>
          <a:p>
            <a:pPr marL="0" indent="0" algn="ctr">
              <a:buNone/>
            </a:pPr>
            <a:r>
              <a:rPr lang="en-US" sz="2700" dirty="0">
                <a:solidFill>
                  <a:schemeClr val="tx1"/>
                </a:solidFill>
              </a:rPr>
              <a:t>Changing </a:t>
            </a:r>
            <a:r>
              <a:rPr lang="en-US" sz="2700" b="1" dirty="0">
                <a:solidFill>
                  <a:srgbClr val="1E8F5A"/>
                </a:solidFill>
              </a:rPr>
              <a:t>state funding </a:t>
            </a:r>
            <a:r>
              <a:rPr lang="en-US" sz="2700" dirty="0">
                <a:solidFill>
                  <a:schemeClr val="tx1"/>
                </a:solidFill>
              </a:rPr>
              <a:t>models </a:t>
            </a:r>
            <a:endParaRPr lang="en-US" sz="2700" dirty="0" smtClean="0">
              <a:solidFill>
                <a:schemeClr val="tx1"/>
              </a:solidFill>
            </a:endParaRPr>
          </a:p>
          <a:p>
            <a:pPr marL="0" indent="0" algn="ctr">
              <a:buNone/>
            </a:pPr>
            <a:endParaRPr lang="en-US" sz="2700" dirty="0">
              <a:solidFill>
                <a:schemeClr val="tx1"/>
              </a:solidFill>
            </a:endParaRPr>
          </a:p>
          <a:p>
            <a:pPr marL="0" indent="0" algn="ctr">
              <a:buNone/>
            </a:pPr>
            <a:r>
              <a:rPr lang="en-US" sz="2700" dirty="0">
                <a:solidFill>
                  <a:schemeClr val="tx1"/>
                </a:solidFill>
              </a:rPr>
              <a:t>Faculty expressing </a:t>
            </a:r>
            <a:r>
              <a:rPr lang="en-US" sz="2700" b="1" dirty="0" smtClean="0">
                <a:solidFill>
                  <a:srgbClr val="1E8F5A"/>
                </a:solidFill>
              </a:rPr>
              <a:t>exhaustion</a:t>
            </a:r>
          </a:p>
          <a:p>
            <a:pPr marL="0" indent="0" algn="ctr">
              <a:buNone/>
            </a:pPr>
            <a:endParaRPr lang="en-US" sz="2700" b="1" dirty="0">
              <a:solidFill>
                <a:srgbClr val="1E8F5A"/>
              </a:solidFill>
            </a:endParaRPr>
          </a:p>
          <a:p>
            <a:pPr marL="0" indent="0" algn="ctr">
              <a:buNone/>
            </a:pPr>
            <a:r>
              <a:rPr lang="en-US" sz="2700" dirty="0">
                <a:solidFill>
                  <a:schemeClr val="tx1"/>
                </a:solidFill>
              </a:rPr>
              <a:t>Growing interest in </a:t>
            </a:r>
            <a:r>
              <a:rPr lang="en-US" sz="2700" b="1" dirty="0">
                <a:solidFill>
                  <a:srgbClr val="1E8F5A"/>
                </a:solidFill>
              </a:rPr>
              <a:t>promoting </a:t>
            </a:r>
            <a:r>
              <a:rPr lang="en-US" sz="2700" b="1" dirty="0" smtClean="0">
                <a:solidFill>
                  <a:srgbClr val="1E8F5A"/>
                </a:solidFill>
              </a:rPr>
              <a:t>quality</a:t>
            </a:r>
          </a:p>
          <a:p>
            <a:pPr marL="0" indent="0" algn="ctr">
              <a:buNone/>
            </a:pPr>
            <a:endParaRPr lang="en-US" sz="2700" b="1" dirty="0">
              <a:solidFill>
                <a:srgbClr val="1E8F5A"/>
              </a:solidFill>
            </a:endParaRPr>
          </a:p>
          <a:p>
            <a:pPr marL="0" indent="0" algn="ctr">
              <a:buNone/>
            </a:pPr>
            <a:r>
              <a:rPr lang="en-US" sz="2700" dirty="0">
                <a:solidFill>
                  <a:schemeClr val="tx1"/>
                </a:solidFill>
              </a:rPr>
              <a:t>Increasing </a:t>
            </a:r>
            <a:r>
              <a:rPr lang="en-US" sz="2700" b="1" dirty="0">
                <a:solidFill>
                  <a:srgbClr val="1E8F5A"/>
                </a:solidFill>
              </a:rPr>
              <a:t>competition</a:t>
            </a:r>
            <a:r>
              <a:rPr lang="en-US" sz="2700" dirty="0">
                <a:solidFill>
                  <a:schemeClr val="tx1"/>
                </a:solidFill>
              </a:rPr>
              <a:t> </a:t>
            </a:r>
            <a:endParaRPr lang="en-US" sz="2700" dirty="0" smtClean="0">
              <a:solidFill>
                <a:schemeClr val="tx1"/>
              </a:solidFill>
            </a:endParaRPr>
          </a:p>
          <a:p>
            <a:pPr marL="0" indent="0" algn="ctr">
              <a:buNone/>
            </a:pPr>
            <a:endParaRPr lang="en-US" sz="2700" dirty="0">
              <a:solidFill>
                <a:schemeClr val="tx1"/>
              </a:solidFill>
            </a:endParaRPr>
          </a:p>
          <a:p>
            <a:pPr marL="0" indent="0" algn="ctr">
              <a:buNone/>
            </a:pPr>
            <a:r>
              <a:rPr lang="en-US" sz="2700" b="1" dirty="0">
                <a:solidFill>
                  <a:srgbClr val="1E8F5A"/>
                </a:solidFill>
              </a:rPr>
              <a:t>Changes</a:t>
            </a:r>
            <a:r>
              <a:rPr lang="en-US" sz="2700" dirty="0">
                <a:solidFill>
                  <a:schemeClr val="tx1"/>
                </a:solidFill>
              </a:rPr>
              <a:t> in the external </a:t>
            </a:r>
            <a:r>
              <a:rPr lang="en-US" sz="2700" dirty="0" smtClean="0">
                <a:solidFill>
                  <a:schemeClr val="tx1"/>
                </a:solidFill>
              </a:rPr>
              <a:t>environment</a:t>
            </a:r>
          </a:p>
          <a:p>
            <a:pPr marL="0" indent="0" algn="ctr">
              <a:buNone/>
            </a:pPr>
            <a:endParaRPr lang="en-US" sz="2700" dirty="0">
              <a:solidFill>
                <a:schemeClr val="tx1"/>
              </a:solidFill>
            </a:endParaRPr>
          </a:p>
          <a:p>
            <a:pPr marL="0" indent="0" algn="ctr">
              <a:buNone/>
            </a:pPr>
            <a:r>
              <a:rPr lang="en-US" sz="2700" dirty="0">
                <a:solidFill>
                  <a:schemeClr val="tx1"/>
                </a:solidFill>
              </a:rPr>
              <a:t>Approaching </a:t>
            </a:r>
            <a:r>
              <a:rPr lang="en-US" sz="2700" b="1" dirty="0">
                <a:solidFill>
                  <a:srgbClr val="1E8F5A"/>
                </a:solidFill>
              </a:rPr>
              <a:t>CEPH re-accreditation </a:t>
            </a:r>
            <a:r>
              <a:rPr lang="en-US" sz="2700" dirty="0">
                <a:solidFill>
                  <a:schemeClr val="tx1"/>
                </a:solidFill>
              </a:rPr>
              <a:t>site visit in 2018</a:t>
            </a:r>
          </a:p>
          <a:p>
            <a:endParaRPr lang="en-US" dirty="0"/>
          </a:p>
        </p:txBody>
      </p:sp>
    </p:spTree>
    <p:extLst>
      <p:ext uri="{BB962C8B-B14F-4D97-AF65-F5344CB8AC3E}">
        <p14:creationId xmlns:p14="http://schemas.microsoft.com/office/powerpoint/2010/main" val="16135211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What factors influenced </a:t>
            </a:r>
            <a:r>
              <a:rPr lang="en-US" dirty="0" smtClean="0"/>
              <a:t/>
            </a:r>
            <a:br>
              <a:rPr lang="en-US" dirty="0" smtClean="0"/>
            </a:br>
            <a:r>
              <a:rPr lang="en-US" dirty="0" smtClean="0"/>
              <a:t>our discussions</a:t>
            </a:r>
            <a:r>
              <a:rPr lang="en-US" dirty="0"/>
              <a:t>?</a:t>
            </a:r>
          </a:p>
        </p:txBody>
      </p:sp>
      <p:sp>
        <p:nvSpPr>
          <p:cNvPr id="3" name="Content Placeholder 2"/>
          <p:cNvSpPr>
            <a:spLocks noGrp="1"/>
          </p:cNvSpPr>
          <p:nvPr>
            <p:ph idx="1"/>
          </p:nvPr>
        </p:nvSpPr>
        <p:spPr>
          <a:xfrm>
            <a:off x="457200" y="1447800"/>
            <a:ext cx="8229600" cy="4525963"/>
          </a:xfrm>
        </p:spPr>
        <p:txBody>
          <a:bodyPr>
            <a:normAutofit fontScale="77500" lnSpcReduction="20000"/>
          </a:bodyPr>
          <a:lstStyle/>
          <a:p>
            <a:pPr marL="0" indent="0" algn="ctr">
              <a:buNone/>
            </a:pPr>
            <a:r>
              <a:rPr lang="en-US" sz="2500" b="1" dirty="0">
                <a:solidFill>
                  <a:srgbClr val="1E8F5A"/>
                </a:solidFill>
              </a:rPr>
              <a:t>Performance</a:t>
            </a:r>
            <a:r>
              <a:rPr lang="en-US" sz="2500" dirty="0">
                <a:solidFill>
                  <a:schemeClr val="tx1"/>
                </a:solidFill>
              </a:rPr>
              <a:t> based </a:t>
            </a:r>
            <a:r>
              <a:rPr lang="en-US" sz="2500" dirty="0" smtClean="0">
                <a:solidFill>
                  <a:schemeClr val="tx1"/>
                </a:solidFill>
              </a:rPr>
              <a:t>funding</a:t>
            </a:r>
          </a:p>
          <a:p>
            <a:pPr marL="0" indent="0" algn="ctr">
              <a:buNone/>
            </a:pPr>
            <a:endParaRPr lang="en-US" sz="2500" dirty="0">
              <a:solidFill>
                <a:schemeClr val="tx1"/>
              </a:solidFill>
            </a:endParaRPr>
          </a:p>
          <a:p>
            <a:pPr marL="0" indent="0" algn="ctr">
              <a:buNone/>
            </a:pPr>
            <a:r>
              <a:rPr lang="en-US" sz="2500" dirty="0">
                <a:solidFill>
                  <a:schemeClr val="tx1"/>
                </a:solidFill>
              </a:rPr>
              <a:t>Advancements in </a:t>
            </a:r>
            <a:r>
              <a:rPr lang="en-US" sz="2500" b="1" dirty="0">
                <a:solidFill>
                  <a:srgbClr val="1E8F5A"/>
                </a:solidFill>
              </a:rPr>
              <a:t>CEPH </a:t>
            </a:r>
            <a:r>
              <a:rPr lang="en-US" sz="2500" b="1" dirty="0" smtClean="0">
                <a:solidFill>
                  <a:srgbClr val="1E8F5A"/>
                </a:solidFill>
              </a:rPr>
              <a:t>criteria</a:t>
            </a:r>
          </a:p>
          <a:p>
            <a:pPr marL="0" indent="0" algn="ctr">
              <a:buNone/>
            </a:pPr>
            <a:endParaRPr lang="en-US" sz="2500" b="1" dirty="0">
              <a:solidFill>
                <a:srgbClr val="1E8F5A"/>
              </a:solidFill>
            </a:endParaRPr>
          </a:p>
          <a:p>
            <a:pPr marL="0" indent="0" algn="ctr">
              <a:buNone/>
            </a:pPr>
            <a:r>
              <a:rPr lang="en-US" sz="2500" b="1" dirty="0">
                <a:solidFill>
                  <a:srgbClr val="1E8F5A"/>
                </a:solidFill>
              </a:rPr>
              <a:t>Online </a:t>
            </a:r>
            <a:r>
              <a:rPr lang="en-US" sz="2500" dirty="0">
                <a:solidFill>
                  <a:schemeClr val="tx1"/>
                </a:solidFill>
              </a:rPr>
              <a:t>programs &amp; </a:t>
            </a:r>
            <a:r>
              <a:rPr lang="en-US" sz="2500" dirty="0" smtClean="0">
                <a:solidFill>
                  <a:schemeClr val="tx1"/>
                </a:solidFill>
              </a:rPr>
              <a:t>courses</a:t>
            </a:r>
          </a:p>
          <a:p>
            <a:pPr marL="0" indent="0" algn="ctr">
              <a:buNone/>
            </a:pPr>
            <a:endParaRPr lang="en-US" sz="2500" dirty="0">
              <a:solidFill>
                <a:schemeClr val="tx1"/>
              </a:solidFill>
            </a:endParaRPr>
          </a:p>
          <a:p>
            <a:pPr marL="0" indent="0" algn="ctr">
              <a:buNone/>
            </a:pPr>
            <a:r>
              <a:rPr lang="en-US" sz="2500" dirty="0">
                <a:solidFill>
                  <a:schemeClr val="tx1"/>
                </a:solidFill>
              </a:rPr>
              <a:t>Need to </a:t>
            </a:r>
            <a:r>
              <a:rPr lang="en-US" sz="2500" b="1" dirty="0">
                <a:solidFill>
                  <a:srgbClr val="1E8F5A"/>
                </a:solidFill>
              </a:rPr>
              <a:t>focus on doctoral degree </a:t>
            </a:r>
            <a:r>
              <a:rPr lang="en-US" sz="2500" dirty="0" smtClean="0">
                <a:solidFill>
                  <a:schemeClr val="tx1"/>
                </a:solidFill>
              </a:rPr>
              <a:t>programs</a:t>
            </a:r>
          </a:p>
          <a:p>
            <a:pPr marL="0" indent="0" algn="ctr">
              <a:buNone/>
            </a:pPr>
            <a:endParaRPr lang="en-US" sz="2500" dirty="0">
              <a:solidFill>
                <a:schemeClr val="tx1"/>
              </a:solidFill>
            </a:endParaRPr>
          </a:p>
          <a:p>
            <a:pPr marL="0" indent="0" algn="ctr">
              <a:buNone/>
            </a:pPr>
            <a:r>
              <a:rPr lang="en-US" sz="2500" b="1" dirty="0">
                <a:solidFill>
                  <a:srgbClr val="1E8F5A"/>
                </a:solidFill>
              </a:rPr>
              <a:t>Faculty</a:t>
            </a:r>
            <a:r>
              <a:rPr lang="en-US" sz="2500" dirty="0">
                <a:solidFill>
                  <a:schemeClr val="tx1"/>
                </a:solidFill>
              </a:rPr>
              <a:t> effort &amp; time </a:t>
            </a:r>
            <a:r>
              <a:rPr lang="en-US" sz="2500" dirty="0" smtClean="0">
                <a:solidFill>
                  <a:schemeClr val="tx1"/>
                </a:solidFill>
              </a:rPr>
              <a:t>commitments</a:t>
            </a:r>
          </a:p>
          <a:p>
            <a:pPr marL="0" indent="0" algn="ctr">
              <a:buNone/>
            </a:pPr>
            <a:r>
              <a:rPr lang="en-US" sz="2500" dirty="0" smtClean="0">
                <a:solidFill>
                  <a:schemeClr val="tx1"/>
                </a:solidFill>
              </a:rPr>
              <a:t> </a:t>
            </a:r>
            <a:endParaRPr lang="en-US" sz="2500" dirty="0">
              <a:solidFill>
                <a:schemeClr val="tx1"/>
              </a:solidFill>
            </a:endParaRPr>
          </a:p>
          <a:p>
            <a:pPr marL="0" indent="0" algn="ctr">
              <a:buNone/>
            </a:pPr>
            <a:r>
              <a:rPr lang="en-US" sz="2500" dirty="0">
                <a:solidFill>
                  <a:schemeClr val="tx1"/>
                </a:solidFill>
              </a:rPr>
              <a:t>Increased focus on </a:t>
            </a:r>
            <a:r>
              <a:rPr lang="en-US" sz="2500" b="1" dirty="0" smtClean="0">
                <a:solidFill>
                  <a:srgbClr val="1E8F5A"/>
                </a:solidFill>
              </a:rPr>
              <a:t>accountability</a:t>
            </a:r>
          </a:p>
          <a:p>
            <a:pPr marL="0" indent="0" algn="ctr">
              <a:buNone/>
            </a:pPr>
            <a:endParaRPr lang="en-US" sz="2500" dirty="0">
              <a:solidFill>
                <a:schemeClr val="tx1"/>
              </a:solidFill>
            </a:endParaRPr>
          </a:p>
          <a:p>
            <a:pPr marL="0" indent="0" algn="ctr">
              <a:buNone/>
            </a:pPr>
            <a:r>
              <a:rPr lang="en-US" sz="2500" dirty="0">
                <a:solidFill>
                  <a:schemeClr val="tx1"/>
                </a:solidFill>
              </a:rPr>
              <a:t>Need to be </a:t>
            </a:r>
            <a:r>
              <a:rPr lang="en-US" sz="2500" b="1" dirty="0">
                <a:solidFill>
                  <a:srgbClr val="1E8F5A"/>
                </a:solidFill>
              </a:rPr>
              <a:t>more efficient </a:t>
            </a:r>
            <a:r>
              <a:rPr lang="en-US" sz="2500" dirty="0">
                <a:solidFill>
                  <a:schemeClr val="tx1"/>
                </a:solidFill>
              </a:rPr>
              <a:t>in all we </a:t>
            </a:r>
            <a:r>
              <a:rPr lang="en-US" sz="2500" dirty="0" smtClean="0">
                <a:solidFill>
                  <a:schemeClr val="tx1"/>
                </a:solidFill>
              </a:rPr>
              <a:t>do</a:t>
            </a:r>
          </a:p>
          <a:p>
            <a:pPr marL="0" indent="0" algn="ctr">
              <a:buNone/>
            </a:pPr>
            <a:endParaRPr lang="en-US" sz="2500" dirty="0">
              <a:solidFill>
                <a:schemeClr val="tx1"/>
              </a:solidFill>
            </a:endParaRPr>
          </a:p>
          <a:p>
            <a:pPr marL="0" indent="0" algn="ctr">
              <a:buNone/>
            </a:pPr>
            <a:r>
              <a:rPr lang="en-US" sz="2500" dirty="0">
                <a:solidFill>
                  <a:schemeClr val="tx1"/>
                </a:solidFill>
              </a:rPr>
              <a:t>The impact of our </a:t>
            </a:r>
            <a:r>
              <a:rPr lang="en-US" sz="2500" b="1" dirty="0">
                <a:solidFill>
                  <a:srgbClr val="1E8F5A"/>
                </a:solidFill>
              </a:rPr>
              <a:t>organizational structure </a:t>
            </a:r>
            <a:r>
              <a:rPr lang="en-US" sz="2500" dirty="0">
                <a:solidFill>
                  <a:schemeClr val="tx1"/>
                </a:solidFill>
              </a:rPr>
              <a:t>on what we do</a:t>
            </a:r>
          </a:p>
        </p:txBody>
      </p:sp>
    </p:spTree>
    <p:extLst>
      <p:ext uri="{BB962C8B-B14F-4D97-AF65-F5344CB8AC3E}">
        <p14:creationId xmlns:p14="http://schemas.microsoft.com/office/powerpoint/2010/main" val="10795407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What </a:t>
            </a:r>
            <a:r>
              <a:rPr lang="en-US" dirty="0" smtClean="0"/>
              <a:t>are </a:t>
            </a:r>
            <a:r>
              <a:rPr lang="en-US" dirty="0"/>
              <a:t>the </a:t>
            </a:r>
            <a:r>
              <a:rPr lang="en-US" dirty="0" smtClean="0"/>
              <a:t>immediate </a:t>
            </a:r>
            <a:br>
              <a:rPr lang="en-US" dirty="0" smtClean="0"/>
            </a:br>
            <a:r>
              <a:rPr lang="en-US" dirty="0" smtClean="0"/>
              <a:t>results </a:t>
            </a:r>
            <a:r>
              <a:rPr lang="en-US" dirty="0"/>
              <a:t>of </a:t>
            </a:r>
            <a:r>
              <a:rPr lang="en-US" dirty="0" smtClean="0"/>
              <a:t>our discussions</a:t>
            </a:r>
            <a:r>
              <a:rPr lang="en-US" dirty="0"/>
              <a:t>?</a:t>
            </a:r>
          </a:p>
        </p:txBody>
      </p:sp>
      <p:sp>
        <p:nvSpPr>
          <p:cNvPr id="3" name="Content Placeholder 2"/>
          <p:cNvSpPr>
            <a:spLocks noGrp="1"/>
          </p:cNvSpPr>
          <p:nvPr>
            <p:ph idx="1"/>
          </p:nvPr>
        </p:nvSpPr>
        <p:spPr>
          <a:xfrm>
            <a:off x="152400" y="1524000"/>
            <a:ext cx="8839200" cy="4525963"/>
          </a:xfrm>
        </p:spPr>
        <p:txBody>
          <a:bodyPr>
            <a:normAutofit fontScale="92500" lnSpcReduction="20000"/>
          </a:bodyPr>
          <a:lstStyle/>
          <a:p>
            <a:pPr marL="0" indent="0" algn="ctr">
              <a:buNone/>
            </a:pPr>
            <a:r>
              <a:rPr lang="en-US" sz="2500" dirty="0">
                <a:solidFill>
                  <a:schemeClr val="tx1"/>
                </a:solidFill>
              </a:rPr>
              <a:t>We will hire </a:t>
            </a:r>
            <a:r>
              <a:rPr lang="en-US" sz="2500" b="1" dirty="0">
                <a:solidFill>
                  <a:srgbClr val="1E8F5A"/>
                </a:solidFill>
              </a:rPr>
              <a:t>professional advisors</a:t>
            </a:r>
            <a:r>
              <a:rPr lang="en-US" sz="2500" dirty="0">
                <a:solidFill>
                  <a:schemeClr val="tx1"/>
                </a:solidFill>
              </a:rPr>
              <a:t> for our MPH </a:t>
            </a:r>
            <a:r>
              <a:rPr lang="en-US" sz="2500" dirty="0" smtClean="0">
                <a:solidFill>
                  <a:schemeClr val="tx1"/>
                </a:solidFill>
              </a:rPr>
              <a:t>programs</a:t>
            </a:r>
          </a:p>
          <a:p>
            <a:pPr marL="0" indent="0" algn="ctr">
              <a:buNone/>
            </a:pPr>
            <a:endParaRPr lang="en-US" sz="2500" dirty="0">
              <a:solidFill>
                <a:schemeClr val="tx1"/>
              </a:solidFill>
            </a:endParaRPr>
          </a:p>
          <a:p>
            <a:pPr marL="0" indent="0" algn="ctr">
              <a:buNone/>
            </a:pPr>
            <a:r>
              <a:rPr lang="en-US" sz="2500" dirty="0">
                <a:solidFill>
                  <a:schemeClr val="tx1"/>
                </a:solidFill>
              </a:rPr>
              <a:t>Implement </a:t>
            </a:r>
            <a:r>
              <a:rPr lang="en-US" sz="2500" b="1" dirty="0">
                <a:solidFill>
                  <a:srgbClr val="1E8F5A"/>
                </a:solidFill>
              </a:rPr>
              <a:t>new MPH admissions </a:t>
            </a:r>
            <a:r>
              <a:rPr lang="en-US" sz="2500" dirty="0" smtClean="0">
                <a:solidFill>
                  <a:schemeClr val="tx1"/>
                </a:solidFill>
              </a:rPr>
              <a:t>process</a:t>
            </a:r>
          </a:p>
          <a:p>
            <a:pPr marL="0" indent="0" algn="ctr">
              <a:buNone/>
            </a:pPr>
            <a:endParaRPr lang="en-US" sz="2500" dirty="0">
              <a:solidFill>
                <a:schemeClr val="tx1"/>
              </a:solidFill>
            </a:endParaRPr>
          </a:p>
          <a:p>
            <a:pPr marL="0" indent="0" algn="ctr">
              <a:buNone/>
            </a:pPr>
            <a:r>
              <a:rPr lang="en-US" sz="2500" dirty="0">
                <a:solidFill>
                  <a:schemeClr val="tx1"/>
                </a:solidFill>
              </a:rPr>
              <a:t>Build portfolio of </a:t>
            </a:r>
            <a:r>
              <a:rPr lang="en-US" sz="2500" b="1" dirty="0">
                <a:solidFill>
                  <a:srgbClr val="1E8F5A"/>
                </a:solidFill>
              </a:rPr>
              <a:t>experiential learning </a:t>
            </a:r>
            <a:r>
              <a:rPr lang="en-US" sz="2500" dirty="0">
                <a:solidFill>
                  <a:schemeClr val="tx1"/>
                </a:solidFill>
              </a:rPr>
              <a:t>opportunities within the MPH degree </a:t>
            </a:r>
            <a:r>
              <a:rPr lang="en-US" sz="2500" dirty="0" smtClean="0">
                <a:solidFill>
                  <a:schemeClr val="tx1"/>
                </a:solidFill>
              </a:rPr>
              <a:t>program</a:t>
            </a:r>
          </a:p>
          <a:p>
            <a:pPr marL="0" indent="0" algn="ctr">
              <a:buNone/>
            </a:pPr>
            <a:endParaRPr lang="en-US" sz="2500" dirty="0">
              <a:solidFill>
                <a:schemeClr val="tx1"/>
              </a:solidFill>
            </a:endParaRPr>
          </a:p>
          <a:p>
            <a:pPr marL="0" indent="0" algn="ctr">
              <a:buNone/>
            </a:pPr>
            <a:r>
              <a:rPr lang="en-US" sz="2500" dirty="0">
                <a:solidFill>
                  <a:schemeClr val="tx1"/>
                </a:solidFill>
              </a:rPr>
              <a:t>Create </a:t>
            </a:r>
            <a:r>
              <a:rPr lang="en-US" sz="2500" b="1" dirty="0">
                <a:solidFill>
                  <a:srgbClr val="1E8F5A"/>
                </a:solidFill>
              </a:rPr>
              <a:t>Dean’s Awards </a:t>
            </a:r>
            <a:r>
              <a:rPr lang="en-US" sz="2500" dirty="0">
                <a:solidFill>
                  <a:schemeClr val="tx1"/>
                </a:solidFill>
              </a:rPr>
              <a:t>for core mission </a:t>
            </a:r>
            <a:r>
              <a:rPr lang="en-US" sz="2500" dirty="0" smtClean="0">
                <a:solidFill>
                  <a:schemeClr val="tx1"/>
                </a:solidFill>
              </a:rPr>
              <a:t>areas</a:t>
            </a:r>
          </a:p>
          <a:p>
            <a:pPr marL="0" indent="0" algn="ctr">
              <a:buNone/>
            </a:pPr>
            <a:endParaRPr lang="en-US" sz="2500" dirty="0">
              <a:solidFill>
                <a:schemeClr val="tx1"/>
              </a:solidFill>
            </a:endParaRPr>
          </a:p>
          <a:p>
            <a:pPr marL="0" indent="0" algn="ctr">
              <a:buNone/>
            </a:pPr>
            <a:r>
              <a:rPr lang="en-US" sz="2500" b="1" dirty="0">
                <a:solidFill>
                  <a:srgbClr val="1E8F5A"/>
                </a:solidFill>
              </a:rPr>
              <a:t>Eliminate</a:t>
            </a:r>
            <a:r>
              <a:rPr lang="en-US" sz="2500" dirty="0">
                <a:solidFill>
                  <a:schemeClr val="tx1"/>
                </a:solidFill>
              </a:rPr>
              <a:t> or modify </a:t>
            </a:r>
            <a:r>
              <a:rPr lang="en-US" sz="2500" b="1" dirty="0">
                <a:solidFill>
                  <a:srgbClr val="1E8F5A"/>
                </a:solidFill>
              </a:rPr>
              <a:t>inefficient</a:t>
            </a:r>
            <a:r>
              <a:rPr lang="en-US" sz="2500" dirty="0">
                <a:solidFill>
                  <a:schemeClr val="tx1"/>
                </a:solidFill>
              </a:rPr>
              <a:t> </a:t>
            </a:r>
            <a:r>
              <a:rPr lang="en-US" sz="2500" dirty="0" smtClean="0">
                <a:solidFill>
                  <a:schemeClr val="tx1"/>
                </a:solidFill>
              </a:rPr>
              <a:t>processes</a:t>
            </a:r>
          </a:p>
          <a:p>
            <a:pPr marL="0" indent="0" algn="ctr">
              <a:buNone/>
            </a:pPr>
            <a:endParaRPr lang="en-US" sz="2500" dirty="0">
              <a:solidFill>
                <a:schemeClr val="tx1"/>
              </a:solidFill>
            </a:endParaRPr>
          </a:p>
          <a:p>
            <a:pPr marL="0" indent="0" algn="ctr">
              <a:buNone/>
            </a:pPr>
            <a:r>
              <a:rPr lang="en-US" sz="2500" dirty="0">
                <a:solidFill>
                  <a:schemeClr val="tx1"/>
                </a:solidFill>
              </a:rPr>
              <a:t>Review all </a:t>
            </a:r>
            <a:r>
              <a:rPr lang="en-US" sz="2500" b="1" dirty="0">
                <a:solidFill>
                  <a:srgbClr val="1E8F5A"/>
                </a:solidFill>
              </a:rPr>
              <a:t>administrative processes</a:t>
            </a:r>
          </a:p>
          <a:p>
            <a:endParaRPr lang="en-US" dirty="0"/>
          </a:p>
        </p:txBody>
      </p:sp>
    </p:spTree>
    <p:extLst>
      <p:ext uri="{BB962C8B-B14F-4D97-AF65-F5344CB8AC3E}">
        <p14:creationId xmlns:p14="http://schemas.microsoft.com/office/powerpoint/2010/main" val="157161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Next </a:t>
            </a:r>
            <a:r>
              <a:rPr lang="en-US" dirty="0" smtClean="0"/>
              <a:t>Steps</a:t>
            </a:r>
            <a:endParaRPr lang="en-US" dirty="0"/>
          </a:p>
        </p:txBody>
      </p:sp>
      <p:sp>
        <p:nvSpPr>
          <p:cNvPr id="3" name="Content Placeholder 2"/>
          <p:cNvSpPr>
            <a:spLocks noGrp="1"/>
          </p:cNvSpPr>
          <p:nvPr>
            <p:ph idx="1"/>
          </p:nvPr>
        </p:nvSpPr>
        <p:spPr>
          <a:xfrm>
            <a:off x="347133" y="1200595"/>
            <a:ext cx="8449733" cy="4525963"/>
          </a:xfrm>
        </p:spPr>
        <p:txBody>
          <a:bodyPr>
            <a:normAutofit fontScale="92500" lnSpcReduction="20000"/>
          </a:bodyPr>
          <a:lstStyle/>
          <a:p>
            <a:pPr marL="0" indent="0" algn="ctr">
              <a:buNone/>
            </a:pPr>
            <a:r>
              <a:rPr lang="en-US" sz="2700" b="1" dirty="0">
                <a:solidFill>
                  <a:srgbClr val="1E8F5A"/>
                </a:solidFill>
              </a:rPr>
              <a:t>Transform</a:t>
            </a:r>
            <a:r>
              <a:rPr lang="en-US" sz="2700" dirty="0">
                <a:solidFill>
                  <a:schemeClr val="tx1"/>
                </a:solidFill>
              </a:rPr>
              <a:t> faculty assembly committee structure &amp; revise </a:t>
            </a:r>
            <a:r>
              <a:rPr lang="en-US" sz="2700" dirty="0" smtClean="0">
                <a:solidFill>
                  <a:schemeClr val="tx1"/>
                </a:solidFill>
              </a:rPr>
              <a:t>By-Laws</a:t>
            </a:r>
          </a:p>
          <a:p>
            <a:pPr marL="0" indent="0" algn="ctr">
              <a:buNone/>
            </a:pPr>
            <a:endParaRPr lang="en-US" sz="2700" dirty="0">
              <a:solidFill>
                <a:schemeClr val="tx1"/>
              </a:solidFill>
            </a:endParaRPr>
          </a:p>
          <a:p>
            <a:pPr marL="0" indent="0" algn="ctr">
              <a:buNone/>
            </a:pPr>
            <a:r>
              <a:rPr lang="en-US" sz="2700" b="1" dirty="0">
                <a:solidFill>
                  <a:srgbClr val="1E8F5A"/>
                </a:solidFill>
              </a:rPr>
              <a:t>Rebuild</a:t>
            </a:r>
            <a:r>
              <a:rPr lang="en-US" sz="2700" dirty="0">
                <a:solidFill>
                  <a:schemeClr val="tx1"/>
                </a:solidFill>
              </a:rPr>
              <a:t> MPH and graduate certificate offerings</a:t>
            </a:r>
          </a:p>
          <a:p>
            <a:pPr marL="0" indent="0" algn="ctr">
              <a:buNone/>
            </a:pPr>
            <a:r>
              <a:rPr lang="en-US" sz="2700" dirty="0">
                <a:solidFill>
                  <a:schemeClr val="tx1"/>
                </a:solidFill>
              </a:rPr>
              <a:t>Thoroughly </a:t>
            </a:r>
            <a:r>
              <a:rPr lang="en-US" sz="2700" b="1" dirty="0">
                <a:solidFill>
                  <a:srgbClr val="1E8F5A"/>
                </a:solidFill>
              </a:rPr>
              <a:t>evaluate</a:t>
            </a:r>
            <a:r>
              <a:rPr lang="en-US" sz="2700" dirty="0">
                <a:solidFill>
                  <a:schemeClr val="tx1"/>
                </a:solidFill>
              </a:rPr>
              <a:t> the Public Health Practice </a:t>
            </a:r>
            <a:r>
              <a:rPr lang="en-US" sz="2700" dirty="0" smtClean="0">
                <a:solidFill>
                  <a:schemeClr val="tx1"/>
                </a:solidFill>
              </a:rPr>
              <a:t>program</a:t>
            </a:r>
          </a:p>
          <a:p>
            <a:pPr marL="0" indent="0" algn="ctr">
              <a:buNone/>
            </a:pPr>
            <a:endParaRPr lang="en-US" sz="2700" dirty="0">
              <a:solidFill>
                <a:schemeClr val="tx1"/>
              </a:solidFill>
            </a:endParaRPr>
          </a:p>
          <a:p>
            <a:pPr marL="0" indent="0" algn="ctr">
              <a:buNone/>
            </a:pPr>
            <a:r>
              <a:rPr lang="en-US" sz="2700" dirty="0">
                <a:solidFill>
                  <a:schemeClr val="tx1"/>
                </a:solidFill>
              </a:rPr>
              <a:t>Thoroughly </a:t>
            </a:r>
            <a:r>
              <a:rPr lang="en-US" sz="2700" b="1" dirty="0">
                <a:solidFill>
                  <a:srgbClr val="1E8F5A"/>
                </a:solidFill>
              </a:rPr>
              <a:t>evaluate</a:t>
            </a:r>
            <a:r>
              <a:rPr lang="en-US" sz="2700" dirty="0">
                <a:solidFill>
                  <a:schemeClr val="tx1"/>
                </a:solidFill>
              </a:rPr>
              <a:t> the BSPH </a:t>
            </a:r>
            <a:r>
              <a:rPr lang="en-US" sz="2700" dirty="0" smtClean="0">
                <a:solidFill>
                  <a:schemeClr val="tx1"/>
                </a:solidFill>
              </a:rPr>
              <a:t>program</a:t>
            </a:r>
          </a:p>
          <a:p>
            <a:pPr marL="0" indent="0" algn="ctr">
              <a:buNone/>
            </a:pPr>
            <a:endParaRPr lang="en-US" sz="2700" dirty="0">
              <a:solidFill>
                <a:schemeClr val="tx1"/>
              </a:solidFill>
            </a:endParaRPr>
          </a:p>
          <a:p>
            <a:pPr marL="0" indent="0" algn="ctr">
              <a:buNone/>
            </a:pPr>
            <a:r>
              <a:rPr lang="en-US" sz="2700" dirty="0">
                <a:solidFill>
                  <a:schemeClr val="tx1"/>
                </a:solidFill>
              </a:rPr>
              <a:t>Thoroughly </a:t>
            </a:r>
            <a:r>
              <a:rPr lang="en-US" sz="2700" b="1" dirty="0">
                <a:solidFill>
                  <a:srgbClr val="1E8F5A"/>
                </a:solidFill>
              </a:rPr>
              <a:t>evaluate</a:t>
            </a:r>
            <a:r>
              <a:rPr lang="en-US" sz="2700" dirty="0">
                <a:solidFill>
                  <a:schemeClr val="tx1"/>
                </a:solidFill>
              </a:rPr>
              <a:t> ETA and technology-enhanced </a:t>
            </a:r>
            <a:r>
              <a:rPr lang="en-US" sz="2700" dirty="0" smtClean="0">
                <a:solidFill>
                  <a:schemeClr val="tx1"/>
                </a:solidFill>
              </a:rPr>
              <a:t>learning</a:t>
            </a:r>
          </a:p>
          <a:p>
            <a:pPr marL="0" indent="0" algn="ctr">
              <a:buNone/>
            </a:pPr>
            <a:endParaRPr lang="en-US" sz="2700" dirty="0" smtClean="0">
              <a:solidFill>
                <a:schemeClr val="tx1"/>
              </a:solidFill>
            </a:endParaRPr>
          </a:p>
          <a:p>
            <a:pPr marL="0" indent="0" algn="ctr">
              <a:buNone/>
            </a:pPr>
            <a:r>
              <a:rPr lang="en-US" sz="2700" b="1" dirty="0" smtClean="0">
                <a:solidFill>
                  <a:srgbClr val="1E8F5A"/>
                </a:solidFill>
              </a:rPr>
              <a:t>Redevelop</a:t>
            </a:r>
            <a:r>
              <a:rPr lang="en-US" sz="2700" dirty="0" smtClean="0">
                <a:solidFill>
                  <a:schemeClr val="tx1"/>
                </a:solidFill>
              </a:rPr>
              <a:t> our PhD program </a:t>
            </a:r>
            <a:endParaRPr lang="en-US" sz="2700" dirty="0">
              <a:solidFill>
                <a:schemeClr val="tx1"/>
              </a:solidFill>
            </a:endParaRPr>
          </a:p>
        </p:txBody>
      </p:sp>
    </p:spTree>
    <p:extLst>
      <p:ext uri="{BB962C8B-B14F-4D97-AF65-F5344CB8AC3E}">
        <p14:creationId xmlns:p14="http://schemas.microsoft.com/office/powerpoint/2010/main" val="789489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Next </a:t>
            </a:r>
            <a:r>
              <a:rPr lang="en-US" dirty="0" smtClean="0"/>
              <a:t>Steps</a:t>
            </a:r>
            <a:endParaRPr lang="en-US" dirty="0"/>
          </a:p>
        </p:txBody>
      </p:sp>
      <p:sp>
        <p:nvSpPr>
          <p:cNvPr id="3" name="Content Placeholder 2"/>
          <p:cNvSpPr>
            <a:spLocks noGrp="1"/>
          </p:cNvSpPr>
          <p:nvPr>
            <p:ph idx="1"/>
          </p:nvPr>
        </p:nvSpPr>
        <p:spPr>
          <a:xfrm>
            <a:off x="465666" y="1267353"/>
            <a:ext cx="8525933" cy="4525963"/>
          </a:xfrm>
        </p:spPr>
        <p:txBody>
          <a:bodyPr>
            <a:normAutofit fontScale="92500" lnSpcReduction="10000"/>
          </a:bodyPr>
          <a:lstStyle/>
          <a:p>
            <a:pPr marL="0" indent="0" algn="ctr">
              <a:buNone/>
            </a:pPr>
            <a:r>
              <a:rPr lang="en-US" sz="2700" dirty="0">
                <a:solidFill>
                  <a:schemeClr val="tx1"/>
                </a:solidFill>
              </a:rPr>
              <a:t>Create and implement a </a:t>
            </a:r>
            <a:r>
              <a:rPr lang="en-US" sz="2700" b="1" dirty="0">
                <a:solidFill>
                  <a:srgbClr val="1E8F5A"/>
                </a:solidFill>
              </a:rPr>
              <a:t>more robust </a:t>
            </a:r>
            <a:r>
              <a:rPr lang="en-US" sz="2700" dirty="0">
                <a:solidFill>
                  <a:schemeClr val="tx1"/>
                </a:solidFill>
              </a:rPr>
              <a:t>process for teaching </a:t>
            </a:r>
            <a:r>
              <a:rPr lang="en-US" sz="2700" dirty="0" smtClean="0">
                <a:solidFill>
                  <a:schemeClr val="tx1"/>
                </a:solidFill>
              </a:rPr>
              <a:t>evaluation</a:t>
            </a:r>
          </a:p>
          <a:p>
            <a:pPr marL="0" indent="0" algn="ctr">
              <a:buNone/>
            </a:pPr>
            <a:r>
              <a:rPr lang="en-US" sz="2700" dirty="0" smtClean="0">
                <a:solidFill>
                  <a:schemeClr val="tx1"/>
                </a:solidFill>
              </a:rPr>
              <a:t> </a:t>
            </a:r>
            <a:endParaRPr lang="en-US" sz="2700" dirty="0">
              <a:solidFill>
                <a:schemeClr val="tx1"/>
              </a:solidFill>
            </a:endParaRPr>
          </a:p>
          <a:p>
            <a:pPr marL="0" indent="0" algn="ctr">
              <a:buNone/>
            </a:pPr>
            <a:r>
              <a:rPr lang="en-US" sz="2700" dirty="0">
                <a:solidFill>
                  <a:schemeClr val="tx1"/>
                </a:solidFill>
              </a:rPr>
              <a:t>Implement a robust </a:t>
            </a:r>
            <a:r>
              <a:rPr lang="en-US" sz="2700" b="1" dirty="0">
                <a:solidFill>
                  <a:srgbClr val="1E8F5A"/>
                </a:solidFill>
              </a:rPr>
              <a:t>faculty development </a:t>
            </a:r>
            <a:r>
              <a:rPr lang="en-US" sz="2700" b="1" dirty="0" smtClean="0">
                <a:solidFill>
                  <a:srgbClr val="1E8F5A"/>
                </a:solidFill>
              </a:rPr>
              <a:t>program</a:t>
            </a:r>
          </a:p>
          <a:p>
            <a:pPr marL="0" indent="0" algn="ctr">
              <a:buNone/>
            </a:pPr>
            <a:endParaRPr lang="en-US" sz="2700" b="1" dirty="0">
              <a:solidFill>
                <a:srgbClr val="1E8F5A"/>
              </a:solidFill>
            </a:endParaRPr>
          </a:p>
          <a:p>
            <a:pPr marL="0" indent="0" algn="ctr">
              <a:buNone/>
            </a:pPr>
            <a:r>
              <a:rPr lang="en-US" sz="2700" dirty="0">
                <a:solidFill>
                  <a:schemeClr val="tx1"/>
                </a:solidFill>
              </a:rPr>
              <a:t>Create an </a:t>
            </a:r>
            <a:r>
              <a:rPr lang="en-US" sz="2700" b="1" dirty="0">
                <a:solidFill>
                  <a:srgbClr val="1E8F5A"/>
                </a:solidFill>
              </a:rPr>
              <a:t>organizational structure </a:t>
            </a:r>
            <a:r>
              <a:rPr lang="en-US" sz="2700" dirty="0">
                <a:solidFill>
                  <a:schemeClr val="tx1"/>
                </a:solidFill>
              </a:rPr>
              <a:t>that enables our continued </a:t>
            </a:r>
            <a:r>
              <a:rPr lang="en-US" sz="2700" dirty="0" smtClean="0">
                <a:solidFill>
                  <a:schemeClr val="tx1"/>
                </a:solidFill>
              </a:rPr>
              <a:t>success</a:t>
            </a:r>
          </a:p>
          <a:p>
            <a:pPr marL="0" indent="0" algn="ctr">
              <a:buNone/>
            </a:pPr>
            <a:endParaRPr lang="en-US" sz="2700" dirty="0">
              <a:solidFill>
                <a:schemeClr val="tx1"/>
              </a:solidFill>
            </a:endParaRPr>
          </a:p>
          <a:p>
            <a:pPr marL="0" indent="0" algn="ctr">
              <a:buNone/>
            </a:pPr>
            <a:r>
              <a:rPr lang="en-US" sz="2700" dirty="0">
                <a:solidFill>
                  <a:schemeClr val="tx1"/>
                </a:solidFill>
              </a:rPr>
              <a:t>Realign </a:t>
            </a:r>
            <a:r>
              <a:rPr lang="en-US" sz="2700" b="1" dirty="0">
                <a:solidFill>
                  <a:srgbClr val="1E8F5A"/>
                </a:solidFill>
              </a:rPr>
              <a:t>budget and financial incentives </a:t>
            </a:r>
            <a:r>
              <a:rPr lang="en-US" sz="2700" dirty="0">
                <a:solidFill>
                  <a:schemeClr val="tx1"/>
                </a:solidFill>
              </a:rPr>
              <a:t>and assignment of faculty time to promote greater efficiency and alignment with College goals</a:t>
            </a:r>
          </a:p>
          <a:p>
            <a:endParaRPr lang="en-US" dirty="0"/>
          </a:p>
        </p:txBody>
      </p:sp>
    </p:spTree>
    <p:extLst>
      <p:ext uri="{BB962C8B-B14F-4D97-AF65-F5344CB8AC3E}">
        <p14:creationId xmlns:p14="http://schemas.microsoft.com/office/powerpoint/2010/main" val="1156960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1487424"/>
            <a:ext cx="4773257" cy="3615656"/>
          </a:xfrm>
          <a:prstGeom prst="rect">
            <a:avLst/>
          </a:prstGeom>
        </p:spPr>
      </p:pic>
      <p:sp>
        <p:nvSpPr>
          <p:cNvPr id="2" name="Title 1"/>
          <p:cNvSpPr>
            <a:spLocks noGrp="1"/>
          </p:cNvSpPr>
          <p:nvPr>
            <p:ph type="title"/>
          </p:nvPr>
        </p:nvSpPr>
        <p:spPr/>
        <p:txBody>
          <a:bodyPr/>
          <a:lstStyle/>
          <a:p>
            <a:pPr algn="ctr"/>
            <a:r>
              <a:rPr lang="en-US" dirty="0"/>
              <a:t>Transforming the MPH</a:t>
            </a:r>
          </a:p>
        </p:txBody>
      </p:sp>
      <p:sp>
        <p:nvSpPr>
          <p:cNvPr id="3" name="Content Placeholder 2"/>
          <p:cNvSpPr>
            <a:spLocks noGrp="1"/>
          </p:cNvSpPr>
          <p:nvPr>
            <p:ph idx="1"/>
          </p:nvPr>
        </p:nvSpPr>
        <p:spPr>
          <a:xfrm>
            <a:off x="5486400" y="1524000"/>
            <a:ext cx="3352800" cy="3579080"/>
          </a:xfrm>
        </p:spPr>
        <p:txBody>
          <a:bodyPr>
            <a:normAutofit fontScale="92500" lnSpcReduction="20000"/>
          </a:bodyPr>
          <a:lstStyle/>
          <a:p>
            <a:r>
              <a:rPr lang="en-US" sz="2400" dirty="0">
                <a:solidFill>
                  <a:schemeClr val="tx1"/>
                </a:solidFill>
              </a:rPr>
              <a:t>F14 launched MPH core with </a:t>
            </a:r>
            <a:r>
              <a:rPr lang="en-US" sz="2400" b="1" dirty="0" smtClean="0">
                <a:solidFill>
                  <a:srgbClr val="1E8F5A"/>
                </a:solidFill>
              </a:rPr>
              <a:t>37 students</a:t>
            </a:r>
          </a:p>
          <a:p>
            <a:pPr marL="0" indent="0">
              <a:buNone/>
            </a:pPr>
            <a:endParaRPr lang="en-US" sz="2400" b="1" dirty="0">
              <a:solidFill>
                <a:srgbClr val="1E8F5A"/>
              </a:solidFill>
            </a:endParaRPr>
          </a:p>
          <a:p>
            <a:r>
              <a:rPr lang="en-US" sz="2400" dirty="0">
                <a:solidFill>
                  <a:schemeClr val="tx1"/>
                </a:solidFill>
              </a:rPr>
              <a:t>F15 </a:t>
            </a:r>
            <a:r>
              <a:rPr lang="en-US" sz="2400" b="1" dirty="0">
                <a:solidFill>
                  <a:srgbClr val="1E8F5A"/>
                </a:solidFill>
              </a:rPr>
              <a:t>43 students </a:t>
            </a:r>
            <a:r>
              <a:rPr lang="en-US" sz="2400" dirty="0">
                <a:solidFill>
                  <a:schemeClr val="tx1"/>
                </a:solidFill>
              </a:rPr>
              <a:t>enrolled in </a:t>
            </a:r>
            <a:r>
              <a:rPr lang="en-US" sz="2400" dirty="0" smtClean="0">
                <a:solidFill>
                  <a:schemeClr val="tx1"/>
                </a:solidFill>
              </a:rPr>
              <a:t>TMPH</a:t>
            </a:r>
          </a:p>
          <a:p>
            <a:endParaRPr lang="en-US" sz="2400" dirty="0">
              <a:solidFill>
                <a:schemeClr val="tx1"/>
              </a:solidFill>
            </a:endParaRPr>
          </a:p>
          <a:p>
            <a:r>
              <a:rPr lang="en-US" sz="2400" dirty="0">
                <a:solidFill>
                  <a:schemeClr val="tx1"/>
                </a:solidFill>
              </a:rPr>
              <a:t>Goal is to have </a:t>
            </a:r>
            <a:r>
              <a:rPr lang="en-US" sz="2400" b="1" dirty="0">
                <a:solidFill>
                  <a:srgbClr val="1E8F5A"/>
                </a:solidFill>
              </a:rPr>
              <a:t>all</a:t>
            </a:r>
            <a:r>
              <a:rPr lang="en-US" sz="2400" b="1" dirty="0">
                <a:solidFill>
                  <a:schemeClr val="tx1"/>
                </a:solidFill>
              </a:rPr>
              <a:t> </a:t>
            </a:r>
            <a:r>
              <a:rPr lang="en-US" sz="2400" dirty="0">
                <a:solidFill>
                  <a:schemeClr val="tx1"/>
                </a:solidFill>
              </a:rPr>
              <a:t>incoming MPH students (online and on-campus) enrolled in the TMPH core by F16</a:t>
            </a:r>
          </a:p>
          <a:p>
            <a:endParaRPr lang="en-US" dirty="0"/>
          </a:p>
        </p:txBody>
      </p:sp>
    </p:spTree>
    <p:extLst>
      <p:ext uri="{BB962C8B-B14F-4D97-AF65-F5344CB8AC3E}">
        <p14:creationId xmlns:p14="http://schemas.microsoft.com/office/powerpoint/2010/main" val="23398872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 Conclusion</a:t>
            </a:r>
          </a:p>
        </p:txBody>
      </p:sp>
      <p:sp>
        <p:nvSpPr>
          <p:cNvPr id="3" name="Content Placeholder 2"/>
          <p:cNvSpPr>
            <a:spLocks noGrp="1"/>
          </p:cNvSpPr>
          <p:nvPr>
            <p:ph idx="1"/>
          </p:nvPr>
        </p:nvSpPr>
        <p:spPr/>
        <p:txBody>
          <a:bodyPr>
            <a:normAutofit/>
          </a:bodyPr>
          <a:lstStyle/>
          <a:p>
            <a:pPr marL="0" indent="0" algn="ctr">
              <a:buNone/>
            </a:pPr>
            <a:r>
              <a:rPr lang="en-US" sz="2500" dirty="0">
                <a:solidFill>
                  <a:schemeClr val="tx1"/>
                </a:solidFill>
              </a:rPr>
              <a:t>From the launch of our TMPH pilot through our first-ever awards dinner, our </a:t>
            </a:r>
            <a:r>
              <a:rPr lang="en-US" sz="2500" b="1" dirty="0">
                <a:solidFill>
                  <a:srgbClr val="1E8F5A"/>
                </a:solidFill>
              </a:rPr>
              <a:t>30</a:t>
            </a:r>
            <a:r>
              <a:rPr lang="en-US" sz="2500" b="1" baseline="30000" dirty="0">
                <a:solidFill>
                  <a:srgbClr val="1E8F5A"/>
                </a:solidFill>
              </a:rPr>
              <a:t>th</a:t>
            </a:r>
            <a:r>
              <a:rPr lang="en-US" sz="2500" b="1" dirty="0">
                <a:solidFill>
                  <a:srgbClr val="1E8F5A"/>
                </a:solidFill>
              </a:rPr>
              <a:t> year </a:t>
            </a:r>
            <a:r>
              <a:rPr lang="en-US" sz="2500" dirty="0">
                <a:solidFill>
                  <a:schemeClr val="tx1"/>
                </a:solidFill>
              </a:rPr>
              <a:t>was one to remember</a:t>
            </a:r>
          </a:p>
          <a:p>
            <a:pPr marL="0" indent="0" algn="ctr">
              <a:buNone/>
            </a:pPr>
            <a:r>
              <a:rPr lang="en-US" sz="2500" dirty="0">
                <a:solidFill>
                  <a:schemeClr val="tx1"/>
                </a:solidFill>
              </a:rPr>
              <a:t>Looking ahead, we have much to do to make sure our </a:t>
            </a:r>
            <a:r>
              <a:rPr lang="en-US" sz="2500" b="1" dirty="0">
                <a:solidFill>
                  <a:srgbClr val="1E8F5A"/>
                </a:solidFill>
              </a:rPr>
              <a:t>next 30 years </a:t>
            </a:r>
            <a:r>
              <a:rPr lang="en-US" sz="2500" dirty="0">
                <a:solidFill>
                  <a:schemeClr val="tx1"/>
                </a:solidFill>
              </a:rPr>
              <a:t>are just as outstanding</a:t>
            </a:r>
          </a:p>
          <a:p>
            <a:pPr marL="0" indent="0" algn="ctr">
              <a:buNone/>
            </a:pPr>
            <a:r>
              <a:rPr lang="en-US" sz="2500" dirty="0">
                <a:solidFill>
                  <a:schemeClr val="tx1"/>
                </a:solidFill>
              </a:rPr>
              <a:t>I have no </a:t>
            </a:r>
            <a:r>
              <a:rPr lang="en-US" sz="2500" dirty="0" smtClean="0">
                <a:solidFill>
                  <a:schemeClr val="tx1"/>
                </a:solidFill>
              </a:rPr>
              <a:t>doubt </a:t>
            </a:r>
            <a:r>
              <a:rPr lang="en-US" sz="2500" dirty="0">
                <a:solidFill>
                  <a:schemeClr val="tx1"/>
                </a:solidFill>
              </a:rPr>
              <a:t>that with our </a:t>
            </a:r>
            <a:r>
              <a:rPr lang="en-US" sz="2500" b="1" dirty="0">
                <a:solidFill>
                  <a:srgbClr val="1E8F5A"/>
                </a:solidFill>
              </a:rPr>
              <a:t>amazing people</a:t>
            </a:r>
            <a:r>
              <a:rPr lang="en-US" sz="2500" dirty="0">
                <a:solidFill>
                  <a:schemeClr val="tx1"/>
                </a:solidFill>
              </a:rPr>
              <a:t>, we can accomplish all that we want to</a:t>
            </a:r>
          </a:p>
          <a:p>
            <a:pPr marL="0" indent="0" algn="ctr">
              <a:buNone/>
            </a:pPr>
            <a:r>
              <a:rPr lang="en-US" b="1" dirty="0">
                <a:solidFill>
                  <a:srgbClr val="1E8F5A"/>
                </a:solidFill>
              </a:rPr>
              <a:t>THANK YOU </a:t>
            </a:r>
            <a:r>
              <a:rPr lang="en-US" dirty="0">
                <a:solidFill>
                  <a:schemeClr val="tx1"/>
                </a:solidFill>
              </a:rPr>
              <a:t>for all you have </a:t>
            </a:r>
            <a:r>
              <a:rPr lang="en-US" dirty="0" smtClean="0">
                <a:solidFill>
                  <a:schemeClr val="tx1"/>
                </a:solidFill>
              </a:rPr>
              <a:t>done, </a:t>
            </a:r>
            <a:r>
              <a:rPr lang="en-US" dirty="0">
                <a:solidFill>
                  <a:schemeClr val="tx1"/>
                </a:solidFill>
              </a:rPr>
              <a:t>all you do, and all we will do together to make this </a:t>
            </a:r>
            <a:r>
              <a:rPr lang="en-US" b="1" dirty="0">
                <a:solidFill>
                  <a:srgbClr val="1E8F5A"/>
                </a:solidFill>
              </a:rPr>
              <a:t>THE </a:t>
            </a:r>
            <a:r>
              <a:rPr lang="en-US" dirty="0">
                <a:solidFill>
                  <a:schemeClr val="tx1"/>
                </a:solidFill>
              </a:rPr>
              <a:t>College of Public Health</a:t>
            </a:r>
          </a:p>
          <a:p>
            <a:endParaRPr lang="en-US" dirty="0"/>
          </a:p>
        </p:txBody>
      </p:sp>
    </p:spTree>
    <p:extLst>
      <p:ext uri="{BB962C8B-B14F-4D97-AF65-F5344CB8AC3E}">
        <p14:creationId xmlns:p14="http://schemas.microsoft.com/office/powerpoint/2010/main" val="25028681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38"/>
          <p:cNvPicPr preferRelativeResize="0"/>
          <p:nvPr/>
        </p:nvPicPr>
        <p:blipFill>
          <a:blip r:embed="rId3">
            <a:alphaModFix/>
          </a:blip>
          <a:stretch>
            <a:fillRect/>
          </a:stretch>
        </p:blipFill>
        <p:spPr>
          <a:xfrm>
            <a:off x="228600" y="3048000"/>
            <a:ext cx="6248400" cy="2819400"/>
          </a:xfrm>
          <a:prstGeom prst="rect">
            <a:avLst/>
          </a:prstGeom>
          <a:noFill/>
          <a:ln>
            <a:noFill/>
          </a:ln>
        </p:spPr>
      </p:pic>
      <p:sp>
        <p:nvSpPr>
          <p:cNvPr id="2" name="Title 1"/>
          <p:cNvSpPr>
            <a:spLocks noGrp="1"/>
          </p:cNvSpPr>
          <p:nvPr>
            <p:ph type="title"/>
          </p:nvPr>
        </p:nvSpPr>
        <p:spPr/>
        <p:txBody>
          <a:bodyPr/>
          <a:lstStyle/>
          <a:p>
            <a:pPr algn="ctr"/>
            <a:r>
              <a:rPr lang="en-US" dirty="0"/>
              <a:t>Other </a:t>
            </a:r>
            <a:r>
              <a:rPr lang="en-US" dirty="0" smtClean="0"/>
              <a:t>Academic Highlights</a:t>
            </a:r>
            <a:endParaRPr lang="en-US" b="0" dirty="0"/>
          </a:p>
        </p:txBody>
      </p:sp>
      <p:sp>
        <p:nvSpPr>
          <p:cNvPr id="3" name="Content Placeholder 2"/>
          <p:cNvSpPr>
            <a:spLocks noGrp="1"/>
          </p:cNvSpPr>
          <p:nvPr>
            <p:ph idx="1"/>
          </p:nvPr>
        </p:nvSpPr>
        <p:spPr>
          <a:xfrm>
            <a:off x="2438400" y="1797094"/>
            <a:ext cx="3810000" cy="723900"/>
          </a:xfrm>
        </p:spPr>
        <p:txBody>
          <a:bodyPr>
            <a:normAutofit/>
          </a:bodyPr>
          <a:lstStyle/>
          <a:p>
            <a:pPr marL="0" indent="0">
              <a:buClr>
                <a:schemeClr val="dk1"/>
              </a:buClr>
              <a:buSzPct val="85714"/>
              <a:buNone/>
            </a:pPr>
            <a:r>
              <a:rPr lang="en-US" sz="1800" b="1" dirty="0" smtClean="0">
                <a:solidFill>
                  <a:schemeClr val="tx1"/>
                </a:solidFill>
              </a:rPr>
              <a:t>New </a:t>
            </a:r>
            <a:r>
              <a:rPr lang="en-US" sz="1800" b="1" dirty="0">
                <a:solidFill>
                  <a:srgbClr val="1E8F5A"/>
                </a:solidFill>
              </a:rPr>
              <a:t>MPH f</a:t>
            </a:r>
            <a:r>
              <a:rPr lang="en-US" sz="1800" b="1" dirty="0">
                <a:solidFill>
                  <a:srgbClr val="1E8F5A"/>
                </a:solidFill>
                <a:ea typeface="Calibri"/>
                <a:cs typeface="Calibri"/>
                <a:sym typeface="Calibri"/>
              </a:rPr>
              <a:t>ood safety &amp; s</a:t>
            </a:r>
            <a:r>
              <a:rPr lang="en-US" sz="1800" b="1" dirty="0">
                <a:solidFill>
                  <a:srgbClr val="1E8F5A"/>
                </a:solidFill>
              </a:rPr>
              <a:t>ocial </a:t>
            </a:r>
            <a:r>
              <a:rPr lang="en-US" sz="1800" b="1" dirty="0" smtClean="0">
                <a:solidFill>
                  <a:srgbClr val="1E8F5A"/>
                </a:solidFill>
              </a:rPr>
              <a:t>marketing</a:t>
            </a:r>
            <a:r>
              <a:rPr lang="en-US" sz="1800" b="1" dirty="0" smtClean="0">
                <a:solidFill>
                  <a:srgbClr val="1E8F5A"/>
                </a:solidFill>
                <a:ea typeface="Calibri"/>
                <a:cs typeface="Calibri"/>
                <a:sym typeface="Calibri"/>
              </a:rPr>
              <a:t> </a:t>
            </a:r>
            <a:r>
              <a:rPr lang="en-US" sz="1800" b="1" dirty="0">
                <a:solidFill>
                  <a:schemeClr val="tx1"/>
                </a:solidFill>
                <a:ea typeface="Calibri"/>
                <a:cs typeface="Calibri"/>
                <a:sym typeface="Calibri"/>
              </a:rPr>
              <a:t>con</a:t>
            </a:r>
            <a:r>
              <a:rPr lang="en-US" sz="1800" b="1" dirty="0">
                <a:solidFill>
                  <a:schemeClr val="tx1"/>
                </a:solidFill>
              </a:rPr>
              <a:t>centrations</a:t>
            </a:r>
          </a:p>
          <a:p>
            <a:pPr>
              <a:buClr>
                <a:schemeClr val="dk1"/>
              </a:buClr>
              <a:buSzPct val="85714"/>
            </a:pPr>
            <a:endParaRPr lang="en-US" sz="1500" dirty="0">
              <a:solidFill>
                <a:schemeClr val="tx1"/>
              </a:solidFill>
            </a:endParaRPr>
          </a:p>
          <a:p>
            <a:pPr marL="0" indent="0">
              <a:buNone/>
            </a:pPr>
            <a:endParaRPr lang="en-US" dirty="0"/>
          </a:p>
        </p:txBody>
      </p:sp>
      <p:sp>
        <p:nvSpPr>
          <p:cNvPr id="5" name="TextBox 4"/>
          <p:cNvSpPr txBox="1"/>
          <p:nvPr/>
        </p:nvSpPr>
        <p:spPr>
          <a:xfrm>
            <a:off x="457200" y="1311662"/>
            <a:ext cx="2743200" cy="369332"/>
          </a:xfrm>
          <a:prstGeom prst="rect">
            <a:avLst/>
          </a:prstGeom>
          <a:noFill/>
        </p:spPr>
        <p:txBody>
          <a:bodyPr wrap="square" rtlCol="0">
            <a:spAutoFit/>
          </a:bodyPr>
          <a:lstStyle/>
          <a:p>
            <a:pPr>
              <a:buClr>
                <a:schemeClr val="dk1"/>
              </a:buClr>
              <a:buSzPct val="85714"/>
            </a:pPr>
            <a:r>
              <a:rPr lang="en-US" b="1" dirty="0">
                <a:latin typeface="Arial" panose="020B0604020202020204" pitchFamily="34" charset="0"/>
                <a:cs typeface="Arial" panose="020B0604020202020204" pitchFamily="34" charset="0"/>
              </a:rPr>
              <a:t>#21 ↗ </a:t>
            </a:r>
            <a:r>
              <a:rPr lang="en-US" b="1" dirty="0">
                <a:solidFill>
                  <a:srgbClr val="1E8F5A"/>
                </a:solidFill>
                <a:latin typeface="Arial" panose="020B0604020202020204" pitchFamily="34" charset="0"/>
                <a:cs typeface="Arial" panose="020B0604020202020204" pitchFamily="34" charset="0"/>
              </a:rPr>
              <a:t>#16 </a:t>
            </a:r>
            <a:r>
              <a:rPr lang="en-US" b="1" i="1" dirty="0">
                <a:latin typeface="Arial" panose="020B0604020202020204" pitchFamily="34" charset="0"/>
                <a:cs typeface="Arial" panose="020B0604020202020204" pitchFamily="34" charset="0"/>
              </a:rPr>
              <a:t>USNWR</a:t>
            </a:r>
          </a:p>
        </p:txBody>
      </p:sp>
      <p:sp>
        <p:nvSpPr>
          <p:cNvPr id="6" name="TextBox 5"/>
          <p:cNvSpPr txBox="1"/>
          <p:nvPr/>
        </p:nvSpPr>
        <p:spPr>
          <a:xfrm>
            <a:off x="5715000" y="2540169"/>
            <a:ext cx="3657600" cy="923330"/>
          </a:xfrm>
          <a:prstGeom prst="rect">
            <a:avLst/>
          </a:prstGeom>
          <a:noFill/>
        </p:spPr>
        <p:txBody>
          <a:bodyPr wrap="square" rtlCol="0">
            <a:spAutoFit/>
          </a:bodyPr>
          <a:lstStyle/>
          <a:p>
            <a:pPr>
              <a:buClr>
                <a:schemeClr val="dk1"/>
              </a:buClr>
              <a:buSzPct val="100000"/>
            </a:pPr>
            <a:r>
              <a:rPr lang="en-US" b="1" dirty="0">
                <a:solidFill>
                  <a:srgbClr val="1E8F5A"/>
                </a:solidFill>
                <a:latin typeface="Arial" panose="020B0604020202020204" pitchFamily="34" charset="0"/>
                <a:ea typeface="Calibri"/>
                <a:cs typeface="Arial" panose="020B0604020202020204" pitchFamily="34" charset="0"/>
                <a:sym typeface="Calibri"/>
              </a:rPr>
              <a:t>Revised</a:t>
            </a:r>
            <a:r>
              <a:rPr lang="en-US" b="1" dirty="0">
                <a:latin typeface="Arial" panose="020B0604020202020204" pitchFamily="34" charset="0"/>
                <a:ea typeface="Calibri"/>
                <a:cs typeface="Arial" panose="020B0604020202020204" pitchFamily="34" charset="0"/>
                <a:sym typeface="Calibri"/>
              </a:rPr>
              <a:t> global disaster management, humanitarian relief &amp; homeland security</a:t>
            </a:r>
          </a:p>
        </p:txBody>
      </p:sp>
    </p:spTree>
    <p:extLst>
      <p:ext uri="{BB962C8B-B14F-4D97-AF65-F5344CB8AC3E}">
        <p14:creationId xmlns:p14="http://schemas.microsoft.com/office/powerpoint/2010/main" val="3190980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a typeface="ＭＳ Ｐゴシック" charset="-128"/>
              </a:rPr>
              <a:t>Translating Translational Research</a:t>
            </a:r>
            <a:endParaRPr lang="en-US" dirty="0"/>
          </a:p>
        </p:txBody>
      </p:sp>
      <p:sp>
        <p:nvSpPr>
          <p:cNvPr id="3" name="Content Placeholder 2"/>
          <p:cNvSpPr>
            <a:spLocks noGrp="1"/>
          </p:cNvSpPr>
          <p:nvPr>
            <p:ph idx="1"/>
          </p:nvPr>
        </p:nvSpPr>
        <p:spPr>
          <a:xfrm>
            <a:off x="263539" y="1173163"/>
            <a:ext cx="8525933" cy="4525963"/>
          </a:xfrm>
        </p:spPr>
        <p:txBody>
          <a:bodyPr>
            <a:normAutofit/>
          </a:bodyPr>
          <a:lstStyle/>
          <a:p>
            <a:pPr marL="0" indent="0" algn="ctr">
              <a:buNone/>
            </a:pPr>
            <a:r>
              <a:rPr lang="en-US" sz="3000" b="1" dirty="0" smtClean="0">
                <a:solidFill>
                  <a:srgbClr val="1E8F5A"/>
                </a:solidFill>
                <a:ea typeface="ＭＳ Ｐゴシック" charset="-128"/>
              </a:rPr>
              <a:t>Goal</a:t>
            </a:r>
          </a:p>
          <a:p>
            <a:pPr marL="0" indent="0" algn="ctr">
              <a:buNone/>
            </a:pPr>
            <a:r>
              <a:rPr lang="en-US" sz="3000" dirty="0" smtClean="0">
                <a:solidFill>
                  <a:schemeClr val="tx1"/>
                </a:solidFill>
                <a:ea typeface="ＭＳ Ｐゴシック" charset="-128"/>
              </a:rPr>
              <a:t>The </a:t>
            </a:r>
            <a:r>
              <a:rPr lang="en-US" sz="3000" dirty="0">
                <a:solidFill>
                  <a:schemeClr val="tx1"/>
                </a:solidFill>
                <a:ea typeface="ＭＳ Ｐゴシック" charset="-128"/>
              </a:rPr>
              <a:t>USF COPH will be known as a leader of interdisciplinary, transformational research</a:t>
            </a:r>
          </a:p>
          <a:p>
            <a:endParaRPr lang="en-US" sz="3000" dirty="0"/>
          </a:p>
        </p:txBody>
      </p:sp>
      <p:grpSp>
        <p:nvGrpSpPr>
          <p:cNvPr id="4" name="Group 3"/>
          <p:cNvGrpSpPr/>
          <p:nvPr/>
        </p:nvGrpSpPr>
        <p:grpSpPr>
          <a:xfrm>
            <a:off x="319791" y="3124200"/>
            <a:ext cx="8671808" cy="2906812"/>
            <a:chOff x="1538992" y="2734169"/>
            <a:chExt cx="8671808" cy="2906812"/>
          </a:xfrm>
        </p:grpSpPr>
        <p:pic>
          <p:nvPicPr>
            <p:cNvPr id="5" name="Picture 4"/>
            <p:cNvPicPr>
              <a:picLocks noChangeAspect="1"/>
            </p:cNvPicPr>
            <p:nvPr/>
          </p:nvPicPr>
          <p:blipFill rotWithShape="1">
            <a:blip r:embed="rId3"/>
            <a:srcRect l="5854"/>
            <a:stretch/>
          </p:blipFill>
          <p:spPr>
            <a:xfrm>
              <a:off x="7986764" y="2734169"/>
              <a:ext cx="2224036" cy="165065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3883"/>
            <a:stretch/>
          </p:blipFill>
          <p:spPr>
            <a:xfrm>
              <a:off x="8106806" y="4112181"/>
              <a:ext cx="2090490" cy="1520158"/>
            </a:xfrm>
            <a:prstGeom prst="rect">
              <a:avLst/>
            </a:prstGeom>
          </p:spPr>
        </p:pic>
        <p:pic>
          <p:nvPicPr>
            <p:cNvPr id="7" name="Picture 6"/>
            <p:cNvPicPr>
              <a:picLocks noChangeAspect="1"/>
            </p:cNvPicPr>
            <p:nvPr/>
          </p:nvPicPr>
          <p:blipFill>
            <a:blip r:embed="rId5"/>
            <a:stretch>
              <a:fillRect/>
            </a:stretch>
          </p:blipFill>
          <p:spPr>
            <a:xfrm>
              <a:off x="1538992" y="2743199"/>
              <a:ext cx="2056297" cy="1370864"/>
            </a:xfrm>
            <a:prstGeom prst="rect">
              <a:avLst/>
            </a:prstGeom>
          </p:spPr>
        </p:pic>
        <p:pic>
          <p:nvPicPr>
            <p:cNvPr id="8" name="Picture 7"/>
            <p:cNvPicPr>
              <a:picLocks noChangeAspect="1"/>
            </p:cNvPicPr>
            <p:nvPr/>
          </p:nvPicPr>
          <p:blipFill rotWithShape="1">
            <a:blip r:embed="rId6"/>
            <a:srcRect l="7384" t="-793" r="5680" b="12792"/>
            <a:stretch/>
          </p:blipFill>
          <p:spPr>
            <a:xfrm>
              <a:off x="5745707" y="2734169"/>
              <a:ext cx="2241057" cy="1839764"/>
            </a:xfrm>
            <a:prstGeom prst="rect">
              <a:avLst/>
            </a:prstGeom>
          </p:spPr>
        </p:pic>
        <p:pic>
          <p:nvPicPr>
            <p:cNvPr id="9" name="Picture 8"/>
            <p:cNvPicPr>
              <a:picLocks noChangeAspect="1"/>
            </p:cNvPicPr>
            <p:nvPr/>
          </p:nvPicPr>
          <p:blipFill>
            <a:blip r:embed="rId7"/>
            <a:stretch>
              <a:fillRect/>
            </a:stretch>
          </p:blipFill>
          <p:spPr>
            <a:xfrm>
              <a:off x="3594159" y="2758613"/>
              <a:ext cx="2151548" cy="1769822"/>
            </a:xfrm>
            <a:prstGeom prst="rect">
              <a:avLst/>
            </a:prstGeom>
          </p:spPr>
        </p:pic>
        <p:pic>
          <p:nvPicPr>
            <p:cNvPr id="10" name="Picture 9"/>
            <p:cNvPicPr>
              <a:picLocks noChangeAspect="1"/>
            </p:cNvPicPr>
            <p:nvPr/>
          </p:nvPicPr>
          <p:blipFill rotWithShape="1">
            <a:blip r:embed="rId8"/>
            <a:srcRect l="17103" r="8109" b="14050"/>
            <a:stretch/>
          </p:blipFill>
          <p:spPr>
            <a:xfrm>
              <a:off x="4002747" y="4114062"/>
              <a:ext cx="1996608" cy="1526919"/>
            </a:xfrm>
            <a:prstGeom prst="rect">
              <a:avLst/>
            </a:prstGeom>
          </p:spPr>
        </p:pic>
        <p:pic>
          <p:nvPicPr>
            <p:cNvPr id="11" name="Picture 10"/>
            <p:cNvPicPr>
              <a:picLocks noChangeAspect="1"/>
            </p:cNvPicPr>
            <p:nvPr/>
          </p:nvPicPr>
          <p:blipFill rotWithShape="1">
            <a:blip r:embed="rId9"/>
            <a:srcRect l="-1" r="7832" b="19605"/>
            <a:stretch/>
          </p:blipFill>
          <p:spPr>
            <a:xfrm>
              <a:off x="1538992" y="4112854"/>
              <a:ext cx="2462361" cy="1519485"/>
            </a:xfrm>
            <a:prstGeom prst="rect">
              <a:avLst/>
            </a:prstGeom>
          </p:spPr>
        </p:pic>
        <p:pic>
          <p:nvPicPr>
            <p:cNvPr id="12" name="Picture 11"/>
            <p:cNvPicPr>
              <a:picLocks noChangeAspect="1"/>
            </p:cNvPicPr>
            <p:nvPr/>
          </p:nvPicPr>
          <p:blipFill rotWithShape="1">
            <a:blip r:embed="rId10"/>
            <a:srcRect l="13671" t="-12989" r="19433" b="34683"/>
            <a:stretch/>
          </p:blipFill>
          <p:spPr>
            <a:xfrm>
              <a:off x="5977505" y="3808071"/>
              <a:ext cx="2337651" cy="1824268"/>
            </a:xfrm>
            <a:prstGeom prst="rect">
              <a:avLst/>
            </a:prstGeom>
          </p:spPr>
        </p:pic>
      </p:grpSp>
    </p:spTree>
    <p:extLst>
      <p:ext uri="{BB962C8B-B14F-4D97-AF65-F5344CB8AC3E}">
        <p14:creationId xmlns:p14="http://schemas.microsoft.com/office/powerpoint/2010/main" val="2836591871"/>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a typeface="ＭＳ Ｐゴシック" charset="-128"/>
              </a:rPr>
              <a:t>Translating Translational Research</a:t>
            </a:r>
            <a:endParaRPr lang="en-US" dirty="0"/>
          </a:p>
        </p:txBody>
      </p:sp>
      <p:pic>
        <p:nvPicPr>
          <p:cNvPr id="5" name="Picture 4"/>
          <p:cNvPicPr>
            <a:picLocks noChangeAspect="1"/>
          </p:cNvPicPr>
          <p:nvPr/>
        </p:nvPicPr>
        <p:blipFill>
          <a:blip r:embed="rId3"/>
          <a:stretch>
            <a:fillRect/>
          </a:stretch>
        </p:blipFill>
        <p:spPr>
          <a:xfrm>
            <a:off x="228600" y="1600200"/>
            <a:ext cx="8327135" cy="3941254"/>
          </a:xfrm>
          <a:prstGeom prst="rect">
            <a:avLst/>
          </a:prstGeom>
        </p:spPr>
      </p:pic>
    </p:spTree>
    <p:extLst>
      <p:ext uri="{BB962C8B-B14F-4D97-AF65-F5344CB8AC3E}">
        <p14:creationId xmlns:p14="http://schemas.microsoft.com/office/powerpoint/2010/main" val="3471684837"/>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30 years PowerPoint template (no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30 years PowerPoint template (header)_revised" id="{905DC280-7234-42CC-BA79-38087B96446A}" vid="{0F806DE4-C393-4B06-8349-2263BE809F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3431</TotalTime>
  <Words>4511</Words>
  <Application>Microsoft Office PowerPoint</Application>
  <PresentationFormat>On-screen Show (4:3)</PresentationFormat>
  <Paragraphs>619</Paragraphs>
  <Slides>60</Slides>
  <Notes>60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ＭＳ Ｐゴシック</vt:lpstr>
      <vt:lpstr>Arial</vt:lpstr>
      <vt:lpstr>Calibri</vt:lpstr>
      <vt:lpstr>Goudy Old Style</vt:lpstr>
      <vt:lpstr>30 years PowerPoint template (no header)</vt:lpstr>
      <vt:lpstr>State of  the College</vt:lpstr>
      <vt:lpstr>Today’s Overview</vt:lpstr>
      <vt:lpstr>Strategic Vision 2022</vt:lpstr>
      <vt:lpstr>Strategic Plan Indicators Data</vt:lpstr>
      <vt:lpstr>Transforming the MPH</vt:lpstr>
      <vt:lpstr>Transforming the MPH</vt:lpstr>
      <vt:lpstr>Other Academic Highlights</vt:lpstr>
      <vt:lpstr>Translating Translational Research</vt:lpstr>
      <vt:lpstr>Translating Translational Research</vt:lpstr>
      <vt:lpstr>Translating Translational Research</vt:lpstr>
      <vt:lpstr>FY15 Multidisciplinary  Internal Grant Awards</vt:lpstr>
      <vt:lpstr>Translating Translational Research</vt:lpstr>
      <vt:lpstr>Community Partnerships</vt:lpstr>
      <vt:lpstr>PowerPoint Presentation</vt:lpstr>
      <vt:lpstr>Translating Translational Research  in Action</vt:lpstr>
      <vt:lpstr>As Seen on TV</vt:lpstr>
      <vt:lpstr>USF Health Student Research Day 2015 </vt:lpstr>
      <vt:lpstr>A “SHARP” Increase in Student Awards</vt:lpstr>
      <vt:lpstr>Enhancing System Capacity</vt:lpstr>
      <vt:lpstr>Enhancing System Capacity  Workforce Development</vt:lpstr>
      <vt:lpstr>Capacity Building in Action</vt:lpstr>
      <vt:lpstr>Enhancing System Capacity Through Academic Programs</vt:lpstr>
      <vt:lpstr>Bettering Florida</vt:lpstr>
      <vt:lpstr>Our People</vt:lpstr>
      <vt:lpstr>PowerPoint Presentation</vt:lpstr>
      <vt:lpstr>Our People Include Outstanding Alumni</vt:lpstr>
      <vt:lpstr>Connecting With Our People</vt:lpstr>
      <vt:lpstr>Welcome to Team #USFCOPHRocks</vt:lpstr>
      <vt:lpstr>PowerPoint Presentation</vt:lpstr>
      <vt:lpstr>Our People Are Nationally Recognized</vt:lpstr>
      <vt:lpstr>Our People Do Good Things</vt:lpstr>
      <vt:lpstr>Our People Are Diverse</vt:lpstr>
      <vt:lpstr>Sustainability</vt:lpstr>
      <vt:lpstr>COPH Award Amounts FY12-FY15 Federal vs. Non-Federal</vt:lpstr>
      <vt:lpstr>Grant Amounts vs. Awards  FY11- FY15</vt:lpstr>
      <vt:lpstr>Six COPH Investigators Rank in  USF’s Top 25</vt:lpstr>
      <vt:lpstr>Total COPH Research Expenditures:  FY 10-15</vt:lpstr>
      <vt:lpstr>Sustainability</vt:lpstr>
      <vt:lpstr>Sustainability</vt:lpstr>
      <vt:lpstr>COPH Funded Enrollment Summary</vt:lpstr>
      <vt:lpstr>FY15 All Source Expenditure Summary</vt:lpstr>
      <vt:lpstr>Sustainability</vt:lpstr>
      <vt:lpstr>Student Support and Scholarships</vt:lpstr>
      <vt:lpstr>Looking Ahead</vt:lpstr>
      <vt:lpstr>FY 2015-2016 All Source Budget</vt:lpstr>
      <vt:lpstr>Investing in Ourselves</vt:lpstr>
      <vt:lpstr>Financial Issues to Watch</vt:lpstr>
      <vt:lpstr>New Programs Under Development </vt:lpstr>
      <vt:lpstr>Working Smarter</vt:lpstr>
      <vt:lpstr>Launching iBulls</vt:lpstr>
      <vt:lpstr>What Can You Expect in iBulls?</vt:lpstr>
      <vt:lpstr>Welcome to iBulls</vt:lpstr>
      <vt:lpstr>Launching iBulls</vt:lpstr>
      <vt:lpstr>Moving COPH Forward</vt:lpstr>
      <vt:lpstr>Why did we start these conversations?</vt:lpstr>
      <vt:lpstr>What factors influenced  our discussions?</vt:lpstr>
      <vt:lpstr>What are the immediate  results of our discussions?</vt:lpstr>
      <vt:lpstr>Next Steps</vt:lpstr>
      <vt:lpstr>Next Steps</vt:lpstr>
      <vt:lpstr>In Conclusion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PHC 6008</dc:title>
  <dc:creator>Taylor, James</dc:creator>
  <cp:lastModifiedBy>Preston-Washington, Natalie</cp:lastModifiedBy>
  <cp:revision>294</cp:revision>
  <cp:lastPrinted>2015-10-12T15:58:53Z</cp:lastPrinted>
  <dcterms:created xsi:type="dcterms:W3CDTF">2011-12-16T15:52:35Z</dcterms:created>
  <dcterms:modified xsi:type="dcterms:W3CDTF">2015-10-12T18:38:21Z</dcterms:modified>
</cp:coreProperties>
</file>