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302" r:id="rId3"/>
    <p:sldId id="257" r:id="rId4"/>
    <p:sldId id="258" r:id="rId5"/>
    <p:sldId id="259" r:id="rId6"/>
    <p:sldId id="306" r:id="rId7"/>
    <p:sldId id="307" r:id="rId8"/>
    <p:sldId id="260" r:id="rId9"/>
    <p:sldId id="261" r:id="rId10"/>
    <p:sldId id="314" r:id="rId11"/>
    <p:sldId id="292" r:id="rId12"/>
    <p:sldId id="293" r:id="rId13"/>
    <p:sldId id="262" r:id="rId14"/>
    <p:sldId id="288" r:id="rId15"/>
    <p:sldId id="263" r:id="rId16"/>
    <p:sldId id="289" r:id="rId17"/>
    <p:sldId id="264" r:id="rId18"/>
    <p:sldId id="265" r:id="rId19"/>
    <p:sldId id="308" r:id="rId20"/>
    <p:sldId id="301" r:id="rId21"/>
    <p:sldId id="309" r:id="rId22"/>
    <p:sldId id="290" r:id="rId23"/>
    <p:sldId id="294" r:id="rId24"/>
    <p:sldId id="296" r:id="rId25"/>
    <p:sldId id="297" r:id="rId26"/>
    <p:sldId id="291" r:id="rId27"/>
    <p:sldId id="298" r:id="rId28"/>
    <p:sldId id="315" r:id="rId29"/>
    <p:sldId id="266" r:id="rId30"/>
    <p:sldId id="267" r:id="rId31"/>
    <p:sldId id="303" r:id="rId32"/>
    <p:sldId id="268" r:id="rId33"/>
    <p:sldId id="269" r:id="rId34"/>
    <p:sldId id="270" r:id="rId35"/>
    <p:sldId id="272" r:id="rId36"/>
    <p:sldId id="310" r:id="rId37"/>
    <p:sldId id="275" r:id="rId38"/>
    <p:sldId id="274" r:id="rId39"/>
    <p:sldId id="311" r:id="rId40"/>
    <p:sldId id="276" r:id="rId41"/>
    <p:sldId id="316" r:id="rId42"/>
    <p:sldId id="304" r:id="rId43"/>
    <p:sldId id="305" r:id="rId44"/>
    <p:sldId id="312" r:id="rId45"/>
    <p:sldId id="313"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9610" autoAdjust="0"/>
  </p:normalViewPr>
  <p:slideViewPr>
    <p:cSldViewPr>
      <p:cViewPr>
        <p:scale>
          <a:sx n="100" d="100"/>
          <a:sy n="100" d="100"/>
        </p:scale>
        <p:origin x="-1312" y="13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D20029-D7CC-BB49-8BD2-2FAC5332415A}" type="datetimeFigureOut">
              <a:rPr lang="en-US" smtClean="0"/>
              <a:t>11/12/2015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5422F4-7752-1147-B4FB-74B7A8223EE3}" type="slidenum">
              <a:rPr lang="en-US" smtClean="0"/>
              <a:t>‹#›</a:t>
            </a:fld>
            <a:endParaRPr lang="en-US"/>
          </a:p>
        </p:txBody>
      </p:sp>
    </p:spTree>
    <p:extLst>
      <p:ext uri="{BB962C8B-B14F-4D97-AF65-F5344CB8AC3E}">
        <p14:creationId xmlns:p14="http://schemas.microsoft.com/office/powerpoint/2010/main" val="7438262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422F4-7752-1147-B4FB-74B7A8223EE3}" type="slidenum">
              <a:rPr lang="en-US" smtClean="0"/>
              <a:t>31</a:t>
            </a:fld>
            <a:endParaRPr lang="en-US"/>
          </a:p>
        </p:txBody>
      </p:sp>
    </p:spTree>
    <p:extLst>
      <p:ext uri="{BB962C8B-B14F-4D97-AF65-F5344CB8AC3E}">
        <p14:creationId xmlns:p14="http://schemas.microsoft.com/office/powerpoint/2010/main" val="2525864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96FB2C-2BEB-4DC2-8AAA-A605CD9BB834}"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24EB4-5C2B-445C-A601-EF560AD33297}" type="slidenum">
              <a:rPr lang="en-US" smtClean="0"/>
              <a:t>‹#›</a:t>
            </a:fld>
            <a:endParaRPr lang="en-US"/>
          </a:p>
        </p:txBody>
      </p:sp>
    </p:spTree>
    <p:extLst>
      <p:ext uri="{BB962C8B-B14F-4D97-AF65-F5344CB8AC3E}">
        <p14:creationId xmlns:p14="http://schemas.microsoft.com/office/powerpoint/2010/main" val="333491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6FB2C-2BEB-4DC2-8AAA-A605CD9BB834}"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24EB4-5C2B-445C-A601-EF560AD33297}" type="slidenum">
              <a:rPr lang="en-US" smtClean="0"/>
              <a:t>‹#›</a:t>
            </a:fld>
            <a:endParaRPr lang="en-US"/>
          </a:p>
        </p:txBody>
      </p:sp>
    </p:spTree>
    <p:extLst>
      <p:ext uri="{BB962C8B-B14F-4D97-AF65-F5344CB8AC3E}">
        <p14:creationId xmlns:p14="http://schemas.microsoft.com/office/powerpoint/2010/main" val="345750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6FB2C-2BEB-4DC2-8AAA-A605CD9BB834}"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24EB4-5C2B-445C-A601-EF560AD33297}" type="slidenum">
              <a:rPr lang="en-US" smtClean="0"/>
              <a:t>‹#›</a:t>
            </a:fld>
            <a:endParaRPr lang="en-US"/>
          </a:p>
        </p:txBody>
      </p:sp>
    </p:spTree>
    <p:extLst>
      <p:ext uri="{BB962C8B-B14F-4D97-AF65-F5344CB8AC3E}">
        <p14:creationId xmlns:p14="http://schemas.microsoft.com/office/powerpoint/2010/main" val="296358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6FB2C-2BEB-4DC2-8AAA-A605CD9BB834}"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24EB4-5C2B-445C-A601-EF560AD33297}" type="slidenum">
              <a:rPr lang="en-US" smtClean="0"/>
              <a:t>‹#›</a:t>
            </a:fld>
            <a:endParaRPr lang="en-US"/>
          </a:p>
        </p:txBody>
      </p:sp>
    </p:spTree>
    <p:extLst>
      <p:ext uri="{BB962C8B-B14F-4D97-AF65-F5344CB8AC3E}">
        <p14:creationId xmlns:p14="http://schemas.microsoft.com/office/powerpoint/2010/main" val="2082625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6FB2C-2BEB-4DC2-8AAA-A605CD9BB834}"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624EB4-5C2B-445C-A601-EF560AD33297}" type="slidenum">
              <a:rPr lang="en-US" smtClean="0"/>
              <a:t>‹#›</a:t>
            </a:fld>
            <a:endParaRPr lang="en-US"/>
          </a:p>
        </p:txBody>
      </p:sp>
    </p:spTree>
    <p:extLst>
      <p:ext uri="{BB962C8B-B14F-4D97-AF65-F5344CB8AC3E}">
        <p14:creationId xmlns:p14="http://schemas.microsoft.com/office/powerpoint/2010/main" val="173968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96FB2C-2BEB-4DC2-8AAA-A605CD9BB834}"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624EB4-5C2B-445C-A601-EF560AD33297}" type="slidenum">
              <a:rPr lang="en-US" smtClean="0"/>
              <a:t>‹#›</a:t>
            </a:fld>
            <a:endParaRPr lang="en-US"/>
          </a:p>
        </p:txBody>
      </p:sp>
    </p:spTree>
    <p:extLst>
      <p:ext uri="{BB962C8B-B14F-4D97-AF65-F5344CB8AC3E}">
        <p14:creationId xmlns:p14="http://schemas.microsoft.com/office/powerpoint/2010/main" val="579325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96FB2C-2BEB-4DC2-8AAA-A605CD9BB834}" type="datetimeFigureOut">
              <a:rPr lang="en-US" smtClean="0"/>
              <a:t>11/12/2015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624EB4-5C2B-445C-A601-EF560AD33297}" type="slidenum">
              <a:rPr lang="en-US" smtClean="0"/>
              <a:t>‹#›</a:t>
            </a:fld>
            <a:endParaRPr lang="en-US"/>
          </a:p>
        </p:txBody>
      </p:sp>
    </p:spTree>
    <p:extLst>
      <p:ext uri="{BB962C8B-B14F-4D97-AF65-F5344CB8AC3E}">
        <p14:creationId xmlns:p14="http://schemas.microsoft.com/office/powerpoint/2010/main" val="330069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96FB2C-2BEB-4DC2-8AAA-A605CD9BB834}" type="datetimeFigureOut">
              <a:rPr lang="en-US" smtClean="0"/>
              <a:t>11/12/2015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624EB4-5C2B-445C-A601-EF560AD33297}" type="slidenum">
              <a:rPr lang="en-US" smtClean="0"/>
              <a:t>‹#›</a:t>
            </a:fld>
            <a:endParaRPr lang="en-US"/>
          </a:p>
        </p:txBody>
      </p:sp>
    </p:spTree>
    <p:extLst>
      <p:ext uri="{BB962C8B-B14F-4D97-AF65-F5344CB8AC3E}">
        <p14:creationId xmlns:p14="http://schemas.microsoft.com/office/powerpoint/2010/main" val="4243375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6FB2C-2BEB-4DC2-8AAA-A605CD9BB834}" type="datetimeFigureOut">
              <a:rPr lang="en-US" smtClean="0"/>
              <a:t>11/12/2015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624EB4-5C2B-445C-A601-EF560AD33297}" type="slidenum">
              <a:rPr lang="en-US" smtClean="0"/>
              <a:t>‹#›</a:t>
            </a:fld>
            <a:endParaRPr lang="en-US"/>
          </a:p>
        </p:txBody>
      </p:sp>
    </p:spTree>
    <p:extLst>
      <p:ext uri="{BB962C8B-B14F-4D97-AF65-F5344CB8AC3E}">
        <p14:creationId xmlns:p14="http://schemas.microsoft.com/office/powerpoint/2010/main" val="3381342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6FB2C-2BEB-4DC2-8AAA-A605CD9BB834}"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624EB4-5C2B-445C-A601-EF560AD33297}" type="slidenum">
              <a:rPr lang="en-US" smtClean="0"/>
              <a:t>‹#›</a:t>
            </a:fld>
            <a:endParaRPr lang="en-US"/>
          </a:p>
        </p:txBody>
      </p:sp>
    </p:spTree>
    <p:extLst>
      <p:ext uri="{BB962C8B-B14F-4D97-AF65-F5344CB8AC3E}">
        <p14:creationId xmlns:p14="http://schemas.microsoft.com/office/powerpoint/2010/main" val="385675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6FB2C-2BEB-4DC2-8AAA-A605CD9BB834}"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624EB4-5C2B-445C-A601-EF560AD33297}" type="slidenum">
              <a:rPr lang="en-US" smtClean="0"/>
              <a:t>‹#›</a:t>
            </a:fld>
            <a:endParaRPr lang="en-US"/>
          </a:p>
        </p:txBody>
      </p:sp>
    </p:spTree>
    <p:extLst>
      <p:ext uri="{BB962C8B-B14F-4D97-AF65-F5344CB8AC3E}">
        <p14:creationId xmlns:p14="http://schemas.microsoft.com/office/powerpoint/2010/main" val="2664278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6FB2C-2BEB-4DC2-8AAA-A605CD9BB834}" type="datetimeFigureOut">
              <a:rPr lang="en-US" smtClean="0"/>
              <a:t>11/12/2015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624EB4-5C2B-445C-A601-EF560AD33297}" type="slidenum">
              <a:rPr lang="en-US" smtClean="0"/>
              <a:t>‹#›</a:t>
            </a:fld>
            <a:endParaRPr lang="en-US"/>
          </a:p>
        </p:txBody>
      </p:sp>
    </p:spTree>
    <p:extLst>
      <p:ext uri="{BB962C8B-B14F-4D97-AF65-F5344CB8AC3E}">
        <p14:creationId xmlns:p14="http://schemas.microsoft.com/office/powerpoint/2010/main" val="378063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acgme.org/ad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acgme.org" TargetMode="External"/><Relationship Id="rId2" Type="http://schemas.openxmlformats.org/officeDocument/2006/relationships/hyperlink" Target="mailto:achampea@health.usf.edu"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TACKLING THE ACGME  SURVEY</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Anne L. Champeaux, M.D</a:t>
            </a:r>
          </a:p>
          <a:p>
            <a:r>
              <a:rPr lang="en-US" dirty="0" smtClean="0"/>
              <a:t>Associate Professor of Pathology &amp; Cell Biology, </a:t>
            </a:r>
            <a:r>
              <a:rPr lang="en-US" dirty="0" err="1" smtClean="0"/>
              <a:t>Morsani</a:t>
            </a:r>
            <a:r>
              <a:rPr lang="en-US" dirty="0" smtClean="0"/>
              <a:t> College of Medicine</a:t>
            </a:r>
          </a:p>
          <a:p>
            <a:r>
              <a:rPr lang="en-US" dirty="0" smtClean="0"/>
              <a:t>Pathology Residency Program Director</a:t>
            </a:r>
          </a:p>
          <a:p>
            <a:r>
              <a:rPr lang="en-US" dirty="0" smtClean="0"/>
              <a:t>University of South Florida, Tampa FL</a:t>
            </a:r>
          </a:p>
          <a:p>
            <a:endParaRPr lang="en-US" dirty="0"/>
          </a:p>
        </p:txBody>
      </p:sp>
    </p:spTree>
    <p:extLst>
      <p:ext uri="{BB962C8B-B14F-4D97-AF65-F5344CB8AC3E}">
        <p14:creationId xmlns:p14="http://schemas.microsoft.com/office/powerpoint/2010/main" val="1816237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to know who is getting the survey…..</a:t>
            </a:r>
            <a:endParaRPr lang="en-US" dirty="0"/>
          </a:p>
        </p:txBody>
      </p:sp>
      <p:sp>
        <p:nvSpPr>
          <p:cNvPr id="3" name="Content Placeholder 2"/>
          <p:cNvSpPr>
            <a:spLocks noGrp="1"/>
          </p:cNvSpPr>
          <p:nvPr>
            <p:ph idx="1"/>
          </p:nvPr>
        </p:nvSpPr>
        <p:spPr/>
        <p:txBody>
          <a:bodyPr/>
          <a:lstStyle/>
          <a:p>
            <a:r>
              <a:rPr lang="en-US" dirty="0" smtClean="0"/>
              <a:t>Residents/Fellows</a:t>
            </a:r>
          </a:p>
          <a:p>
            <a:pPr lvl="1"/>
            <a:r>
              <a:rPr lang="en-US" dirty="0" smtClean="0"/>
              <a:t>CAN adjust for residents on LOA</a:t>
            </a:r>
          </a:p>
          <a:p>
            <a:r>
              <a:rPr lang="en-US" dirty="0" smtClean="0"/>
              <a:t>Faculty</a:t>
            </a:r>
          </a:p>
          <a:p>
            <a:pPr lvl="1"/>
            <a:r>
              <a:rPr lang="en-US" dirty="0" smtClean="0"/>
              <a:t>Physicians only</a:t>
            </a:r>
          </a:p>
          <a:p>
            <a:pPr lvl="1"/>
            <a:r>
              <a:rPr lang="en-US" dirty="0" smtClean="0"/>
              <a:t>CORE</a:t>
            </a:r>
          </a:p>
          <a:p>
            <a:pPr lvl="1"/>
            <a:r>
              <a:rPr lang="en-US" dirty="0" smtClean="0"/>
              <a:t>Program Director</a:t>
            </a:r>
          </a:p>
          <a:p>
            <a:pPr marL="457200" lvl="1" indent="0">
              <a:buNone/>
            </a:pPr>
            <a:endParaRPr lang="en-US" dirty="0"/>
          </a:p>
        </p:txBody>
      </p:sp>
    </p:spTree>
    <p:extLst>
      <p:ext uri="{BB962C8B-B14F-4D97-AF65-F5344CB8AC3E}">
        <p14:creationId xmlns:p14="http://schemas.microsoft.com/office/powerpoint/2010/main" val="1737832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Faculty Check</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Do this ANNUALLY</a:t>
            </a:r>
          </a:p>
          <a:p>
            <a:pPr lvl="1"/>
            <a:r>
              <a:rPr lang="en-US" dirty="0" smtClean="0"/>
              <a:t>Faculty come/go, roles change</a:t>
            </a:r>
          </a:p>
          <a:p>
            <a:r>
              <a:rPr lang="en-US" dirty="0" smtClean="0"/>
              <a:t>Core vs. Non-Core</a:t>
            </a:r>
          </a:p>
          <a:p>
            <a:r>
              <a:rPr lang="en-US" dirty="0" smtClean="0"/>
              <a:t>ACGME survey distributed to CORE faculty, physicians</a:t>
            </a:r>
          </a:p>
          <a:p>
            <a:r>
              <a:rPr lang="en-US" dirty="0" smtClean="0"/>
              <a:t>Need to balance</a:t>
            </a:r>
          </a:p>
          <a:p>
            <a:pPr lvl="1"/>
            <a:r>
              <a:rPr lang="en-US" dirty="0" smtClean="0"/>
              <a:t>Competency and teaching abilities/capabilities</a:t>
            </a:r>
          </a:p>
          <a:p>
            <a:pPr lvl="1"/>
            <a:r>
              <a:rPr lang="en-US" dirty="0" smtClean="0"/>
              <a:t>Compliance with evaluations/SURVEY</a:t>
            </a:r>
          </a:p>
          <a:p>
            <a:pPr lvl="1"/>
            <a:r>
              <a:rPr lang="en-US" dirty="0" smtClean="0"/>
              <a:t>Scholarly Activity</a:t>
            </a:r>
          </a:p>
          <a:p>
            <a:pPr lvl="1"/>
            <a:r>
              <a:rPr lang="en-US" dirty="0" smtClean="0"/>
              <a:t>RRC requirements</a:t>
            </a:r>
            <a:endParaRPr lang="en-US" dirty="0"/>
          </a:p>
        </p:txBody>
      </p:sp>
      <p:pic>
        <p:nvPicPr>
          <p:cNvPr id="5"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81600" y="1229377"/>
            <a:ext cx="3047999" cy="540267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1891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In case you forget…on the website…</a:t>
            </a:r>
            <a:endParaRPr lang="en-US" dirty="0"/>
          </a:p>
        </p:txBody>
      </p:sp>
      <p:sp>
        <p:nvSpPr>
          <p:cNvPr id="6" name="Content Placeholder 5"/>
          <p:cNvSpPr>
            <a:spLocks noGrp="1"/>
          </p:cNvSpPr>
          <p:nvPr>
            <p:ph idx="1"/>
          </p:nvPr>
        </p:nvSpPr>
        <p:spPr/>
        <p:txBody>
          <a:bodyPr>
            <a:normAutofit fontScale="92500" lnSpcReduction="20000"/>
          </a:bodyPr>
          <a:lstStyle/>
          <a:p>
            <a:r>
              <a:rPr lang="en-US" dirty="0"/>
              <a:t>Who will be scheduled to complete the survey?</a:t>
            </a:r>
          </a:p>
          <a:p>
            <a:r>
              <a:rPr lang="en-US" dirty="0"/>
              <a:t>Not all faculty members will be scheduled to complete the survey. Physician faculty members will be surveyed </a:t>
            </a:r>
            <a:r>
              <a:rPr lang="en-US" dirty="0" smtClean="0"/>
              <a:t>based on </a:t>
            </a:r>
            <a:r>
              <a:rPr lang="en-US" dirty="0"/>
              <a:t>their level of involvement in the program. The program director will always be surveyed. Non-Physician </a:t>
            </a:r>
            <a:r>
              <a:rPr lang="en-US" dirty="0" smtClean="0"/>
              <a:t>faculty members </a:t>
            </a:r>
            <a:r>
              <a:rPr lang="en-US" dirty="0"/>
              <a:t>(as indicated on your program's faculty roster) will NOT be surveyed. Ensure your faculty </a:t>
            </a:r>
            <a:r>
              <a:rPr lang="en-US" dirty="0" smtClean="0"/>
              <a:t>members’ information </a:t>
            </a:r>
            <a:r>
              <a:rPr lang="en-US" dirty="0"/>
              <a:t>is up to date on the Faculty tab within the Accreditation Data System (ADS).</a:t>
            </a:r>
          </a:p>
        </p:txBody>
      </p:sp>
    </p:spTree>
    <p:extLst>
      <p:ext uri="{BB962C8B-B14F-4D97-AF65-F5344CB8AC3E}">
        <p14:creationId xmlns:p14="http://schemas.microsoft.com/office/powerpoint/2010/main" val="2751678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hard can it be to get to 60-70%???</a:t>
            </a:r>
            <a:endParaRPr lang="en-US" dirty="0"/>
          </a:p>
        </p:txBody>
      </p:sp>
      <p:sp>
        <p:nvSpPr>
          <p:cNvPr id="3" name="Content Placeholder 2"/>
          <p:cNvSpPr>
            <a:spLocks noGrp="1"/>
          </p:cNvSpPr>
          <p:nvPr>
            <p:ph idx="1"/>
          </p:nvPr>
        </p:nvSpPr>
        <p:spPr/>
        <p:txBody>
          <a:bodyPr/>
          <a:lstStyle/>
          <a:p>
            <a:r>
              <a:rPr lang="en-US" dirty="0" smtClean="0"/>
              <a:t>Does take some effort</a:t>
            </a:r>
          </a:p>
          <a:p>
            <a:r>
              <a:rPr lang="en-US" dirty="0" smtClean="0"/>
              <a:t>USF has had a program in prior years with failure to comply with completion rate</a:t>
            </a:r>
            <a:endParaRPr lang="en-US" dirty="0"/>
          </a:p>
          <a:p>
            <a:r>
              <a:rPr lang="en-US" dirty="0" smtClean="0"/>
              <a:t>Failure is worthy of program citation</a:t>
            </a:r>
          </a:p>
        </p:txBody>
      </p:sp>
    </p:spTree>
    <p:extLst>
      <p:ext uri="{BB962C8B-B14F-4D97-AF65-F5344CB8AC3E}">
        <p14:creationId xmlns:p14="http://schemas.microsoft.com/office/powerpoint/2010/main" val="2386941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TACKLING COMPLETION</a:t>
            </a:r>
            <a:endParaRPr lang="en-US" dirty="0"/>
          </a:p>
        </p:txBody>
      </p:sp>
      <p:sp>
        <p:nvSpPr>
          <p:cNvPr id="3" name="Content Placeholder 2"/>
          <p:cNvSpPr>
            <a:spLocks noGrp="1"/>
          </p:cNvSpPr>
          <p:nvPr>
            <p:ph idx="1"/>
          </p:nvPr>
        </p:nvSpPr>
        <p:spPr>
          <a:xfrm>
            <a:off x="457200" y="990600"/>
            <a:ext cx="8229600" cy="4525963"/>
          </a:xfrm>
        </p:spPr>
        <p:txBody>
          <a:bodyPr>
            <a:normAutofit fontScale="40000" lnSpcReduction="20000"/>
          </a:bodyPr>
          <a:lstStyle/>
          <a:p>
            <a:r>
              <a:rPr lang="en-US" sz="8600" dirty="0" smtClean="0"/>
              <a:t>Programs receive EMAIL notification of survey window</a:t>
            </a:r>
          </a:p>
          <a:p>
            <a:r>
              <a:rPr lang="en-US" sz="8600" dirty="0" smtClean="0"/>
              <a:t>It is the PROGRAM’s responsibility to notify residents, fellows, faculty </a:t>
            </a:r>
            <a:endParaRPr lang="fr-FR" sz="8600" dirty="0"/>
          </a:p>
          <a:p>
            <a:r>
              <a:rPr lang="fr-FR" dirty="0" smtClean="0"/>
              <a:t>Dr</a:t>
            </a:r>
            <a:r>
              <a:rPr lang="fr-FR" dirty="0"/>
              <a:t>. Anne Champeaux,</a:t>
            </a:r>
          </a:p>
          <a:p>
            <a:r>
              <a:rPr lang="en-US" dirty="0"/>
              <a:t>The following program has been scheduled to complete the ACGME </a:t>
            </a:r>
            <a:r>
              <a:rPr lang="en-US" b="1" dirty="0">
                <a:solidFill>
                  <a:srgbClr val="FF0000"/>
                </a:solidFill>
              </a:rPr>
              <a:t>Faculty</a:t>
            </a:r>
            <a:r>
              <a:rPr lang="en-US" dirty="0"/>
              <a:t> Survey:</a:t>
            </a:r>
          </a:p>
          <a:p>
            <a:r>
              <a:rPr lang="en-US" dirty="0"/>
              <a:t>Pathology-anatomic and clinical program, University of South Florida </a:t>
            </a:r>
            <a:r>
              <a:rPr lang="en-US" dirty="0" err="1"/>
              <a:t>Morsani</a:t>
            </a:r>
            <a:r>
              <a:rPr lang="en-US" dirty="0"/>
              <a:t> Program - [3001131078]</a:t>
            </a:r>
          </a:p>
          <a:p>
            <a:r>
              <a:rPr lang="en-US" dirty="0"/>
              <a:t>Survey begins:		March 9, 2015	</a:t>
            </a:r>
          </a:p>
          <a:p>
            <a:r>
              <a:rPr lang="en-US" dirty="0"/>
              <a:t>Survey deadline:		April 12, 2015 at 11:59pm CST	</a:t>
            </a:r>
          </a:p>
          <a:p>
            <a:r>
              <a:rPr lang="en-US" dirty="0"/>
              <a:t>Scheduled faculty:		29	</a:t>
            </a:r>
          </a:p>
          <a:p>
            <a:r>
              <a:rPr lang="en-US" dirty="0"/>
              <a:t>Required response rate:	</a:t>
            </a:r>
            <a:r>
              <a:rPr lang="en-US" dirty="0" smtClean="0"/>
              <a:t>60</a:t>
            </a:r>
            <a:r>
              <a:rPr lang="en-US" dirty="0"/>
              <a:t>% (</a:t>
            </a:r>
            <a:r>
              <a:rPr lang="en-US" i="1" dirty="0"/>
              <a:t>programs with fewer than three scheduled faculty must obtain 100%</a:t>
            </a:r>
            <a:r>
              <a:rPr lang="en-US" dirty="0"/>
              <a:t>)	</a:t>
            </a:r>
          </a:p>
          <a:p>
            <a:r>
              <a:rPr lang="en-US" i="1" dirty="0"/>
              <a:t>Programs are responsible for notifying and reminding faculty members. The ACGME DOES NOT contact survey takers directly.</a:t>
            </a:r>
            <a:endParaRPr lang="en-US" dirty="0"/>
          </a:p>
          <a:p>
            <a:r>
              <a:rPr lang="en-US" dirty="0"/>
              <a:t>To view the faculty members that are scheduled in your program, log into the </a:t>
            </a:r>
            <a:r>
              <a:rPr lang="en-US" u="sng" dirty="0">
                <a:hlinkClick r:id="rId2"/>
              </a:rPr>
              <a:t>Accreditation Data System (ADS). Click the "Overview" tab and locate the "Faculty Survey" section. Click "View" to access your list of scheduled survey takers and their default login information (</a:t>
            </a:r>
            <a:r>
              <a:rPr lang="en-US" i="1" u="sng" dirty="0">
                <a:hlinkClick r:id="rId2"/>
              </a:rPr>
              <a:t>only accessible during your survey window</a:t>
            </a:r>
            <a:r>
              <a:rPr lang="en-US" u="sng" dirty="0">
                <a:hlinkClick r:id="rId2"/>
              </a:rPr>
              <a:t>).</a:t>
            </a:r>
            <a:endParaRPr lang="en-US" dirty="0" smtClean="0"/>
          </a:p>
        </p:txBody>
      </p:sp>
    </p:spTree>
    <p:extLst>
      <p:ext uri="{BB962C8B-B14F-4D97-AF65-F5344CB8AC3E}">
        <p14:creationId xmlns:p14="http://schemas.microsoft.com/office/powerpoint/2010/main" val="3340302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and Tricks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Communication, communication, communication…</a:t>
            </a:r>
          </a:p>
          <a:p>
            <a:pPr lvl="1"/>
            <a:r>
              <a:rPr lang="en-US" dirty="0" smtClean="0"/>
              <a:t>Emails: Use READ RECIEPT. May have to knock on doors for those folks who “don’t read email”</a:t>
            </a:r>
          </a:p>
          <a:p>
            <a:r>
              <a:rPr lang="en-US" dirty="0" smtClean="0"/>
              <a:t>Make it a competition. </a:t>
            </a:r>
          </a:p>
          <a:p>
            <a:pPr lvl="1"/>
            <a:r>
              <a:rPr lang="en-US" dirty="0" smtClean="0"/>
              <a:t>First to 100% gets…….</a:t>
            </a:r>
          </a:p>
          <a:p>
            <a:r>
              <a:rPr lang="en-US" dirty="0" smtClean="0"/>
              <a:t>SET TIME ASIDE</a:t>
            </a:r>
          </a:p>
          <a:p>
            <a:pPr marL="342900" lvl="1" indent="-342900">
              <a:buFont typeface="Arial" panose="020B0604020202020204" pitchFamily="34" charset="0"/>
              <a:buChar char="•"/>
            </a:pPr>
            <a:r>
              <a:rPr lang="en-US" dirty="0"/>
              <a:t>Use of part of department meeting, resident didactic time, work into clinic </a:t>
            </a:r>
            <a:r>
              <a:rPr lang="en-US" dirty="0" smtClean="0"/>
              <a:t>schedule</a:t>
            </a:r>
          </a:p>
          <a:p>
            <a:pPr marL="342900" lvl="1" indent="-342900">
              <a:buFont typeface="Arial" panose="020B0604020202020204" pitchFamily="34" charset="0"/>
              <a:buChar char="•"/>
            </a:pPr>
            <a:r>
              <a:rPr lang="en-US" dirty="0" smtClean="0"/>
              <a:t>Make adjustments in Web-ADS if necessary BEFORE window starts (residents on LOA, sabbaticals, </a:t>
            </a:r>
            <a:r>
              <a:rPr lang="en-US" i="1" dirty="0" smtClean="0"/>
              <a:t>legitimate </a:t>
            </a:r>
            <a:r>
              <a:rPr lang="en-US" dirty="0" smtClean="0"/>
              <a:t>adjustments)</a:t>
            </a:r>
          </a:p>
          <a:p>
            <a:r>
              <a:rPr lang="en-US" dirty="0" smtClean="0"/>
              <a:t>Monitor compliance</a:t>
            </a:r>
          </a:p>
          <a:p>
            <a:pPr marL="457200" lvl="1" indent="0">
              <a:buNone/>
            </a:pPr>
            <a:endParaRPr lang="en-US" dirty="0" smtClean="0"/>
          </a:p>
        </p:txBody>
      </p:sp>
    </p:spTree>
    <p:extLst>
      <p:ext uri="{BB962C8B-B14F-4D97-AF65-F5344CB8AC3E}">
        <p14:creationId xmlns:p14="http://schemas.microsoft.com/office/powerpoint/2010/main" val="945456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fr-FR" dirty="0"/>
              <a:t>Dr. Anne Champeaux,</a:t>
            </a:r>
          </a:p>
          <a:p>
            <a:r>
              <a:rPr lang="en-US" dirty="0"/>
              <a:t>This is a reminder that the following program has been scheduled to complete the ACGME Faculty Survey:</a:t>
            </a:r>
          </a:p>
          <a:p>
            <a:r>
              <a:rPr lang="en-US" dirty="0"/>
              <a:t>Pathology-anatomic and clinical program, University of South Florida </a:t>
            </a:r>
            <a:r>
              <a:rPr lang="en-US" dirty="0" err="1"/>
              <a:t>Morsani</a:t>
            </a:r>
            <a:r>
              <a:rPr lang="en-US" dirty="0"/>
              <a:t> Program - [3001131078]</a:t>
            </a:r>
          </a:p>
          <a:p>
            <a:r>
              <a:rPr lang="en-US" dirty="0"/>
              <a:t>Survey begins:		March 9, 2015	</a:t>
            </a:r>
          </a:p>
          <a:p>
            <a:r>
              <a:rPr lang="en-US" dirty="0"/>
              <a:t>Survey deadline:		April 12, 2015 at 11:59pm CST	</a:t>
            </a:r>
          </a:p>
          <a:p>
            <a:r>
              <a:rPr lang="en-US" dirty="0">
                <a:solidFill>
                  <a:srgbClr val="FF0000"/>
                </a:solidFill>
              </a:rPr>
              <a:t>Current response rate:	</a:t>
            </a:r>
            <a:r>
              <a:rPr lang="en-US" dirty="0" smtClean="0">
                <a:solidFill>
                  <a:srgbClr val="FF0000"/>
                </a:solidFill>
              </a:rPr>
              <a:t>51.0</a:t>
            </a:r>
            <a:r>
              <a:rPr lang="en-US" dirty="0">
                <a:solidFill>
                  <a:srgbClr val="FF0000"/>
                </a:solidFill>
              </a:rPr>
              <a:t>% - [15] completed of [29] scheduled	</a:t>
            </a:r>
          </a:p>
          <a:p>
            <a:r>
              <a:rPr lang="en-US" dirty="0"/>
              <a:t>Required response rate:	</a:t>
            </a:r>
            <a:r>
              <a:rPr lang="en-US" dirty="0" smtClean="0"/>
              <a:t>60</a:t>
            </a:r>
            <a:r>
              <a:rPr lang="en-US" dirty="0"/>
              <a:t>% (</a:t>
            </a:r>
            <a:r>
              <a:rPr lang="en-US" i="1" dirty="0"/>
              <a:t>programs with fewer than three scheduled faculty must obtain 100%</a:t>
            </a:r>
            <a:r>
              <a:rPr lang="en-US" dirty="0"/>
              <a:t>)	</a:t>
            </a:r>
          </a:p>
          <a:p>
            <a:r>
              <a:rPr lang="en-US" i="1" dirty="0"/>
              <a:t>Programs are responsible for notifying and reminding faculty members. The ACGME DOES NOT contact survey takers directly.</a:t>
            </a:r>
            <a:endParaRPr lang="en-US" dirty="0"/>
          </a:p>
        </p:txBody>
      </p:sp>
    </p:spTree>
    <p:extLst>
      <p:ext uri="{BB962C8B-B14F-4D97-AF65-F5344CB8AC3E}">
        <p14:creationId xmlns:p14="http://schemas.microsoft.com/office/powerpoint/2010/main" val="1584844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Single out folks</a:t>
            </a:r>
          </a:p>
          <a:p>
            <a:pPr lvl="1"/>
            <a:r>
              <a:rPr lang="en-US" dirty="0" smtClean="0"/>
              <a:t>ACGME lists assigned pending surveys</a:t>
            </a:r>
          </a:p>
          <a:p>
            <a:r>
              <a:rPr lang="en-US" dirty="0" smtClean="0"/>
              <a:t>Use non-compliance for negative feedback (evaluations, milestones, disciplinary actions)</a:t>
            </a:r>
          </a:p>
          <a:p>
            <a:r>
              <a:rPr lang="en-US" dirty="0" smtClean="0"/>
              <a:t>Assume your coordinator will take care of this</a:t>
            </a:r>
          </a:p>
          <a:p>
            <a:pPr lvl="1"/>
            <a:r>
              <a:rPr lang="en-US" dirty="0" smtClean="0"/>
              <a:t>PROGRAM DIRECTOR RESPONSIBILITY</a:t>
            </a:r>
          </a:p>
          <a:p>
            <a:endParaRPr lang="en-US" dirty="0"/>
          </a:p>
          <a:p>
            <a:r>
              <a:rPr lang="en-US" dirty="0" smtClean="0"/>
              <a:t>Remember: Make completion of the survey into a POSITIVE experience</a:t>
            </a:r>
            <a:endParaRPr lang="en-US" dirty="0"/>
          </a:p>
        </p:txBody>
      </p:sp>
    </p:spTree>
    <p:extLst>
      <p:ext uri="{BB962C8B-B14F-4D97-AF65-F5344CB8AC3E}">
        <p14:creationId xmlns:p14="http://schemas.microsoft.com/office/powerpoint/2010/main" val="2423433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MONITOR COMPLIANCE AS A PROGRAM QUALITY INDICATOR</a:t>
            </a:r>
            <a:endParaRPr lang="en-US" dirty="0"/>
          </a:p>
        </p:txBody>
      </p:sp>
      <p:sp>
        <p:nvSpPr>
          <p:cNvPr id="3" name="Content Placeholder 2"/>
          <p:cNvSpPr>
            <a:spLocks noGrp="1"/>
          </p:cNvSpPr>
          <p:nvPr>
            <p:ph idx="1"/>
          </p:nvPr>
        </p:nvSpPr>
        <p:spPr/>
        <p:txBody>
          <a:bodyPr/>
          <a:lstStyle/>
          <a:p>
            <a:r>
              <a:rPr lang="en-US" dirty="0" smtClean="0"/>
              <a:t>Ensure compliance rate is reviewed and discussed as part of the ANNUAL PROGRAM REVIEW</a:t>
            </a:r>
          </a:p>
        </p:txBody>
      </p:sp>
    </p:spTree>
    <p:extLst>
      <p:ext uri="{BB962C8B-B14F-4D97-AF65-F5344CB8AC3E}">
        <p14:creationId xmlns:p14="http://schemas.microsoft.com/office/powerpoint/2010/main" val="948873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PROGRAM REVIEW</a:t>
            </a:r>
            <a:endParaRPr lang="en-US" dirty="0"/>
          </a:p>
        </p:txBody>
      </p:sp>
      <p:sp>
        <p:nvSpPr>
          <p:cNvPr id="3" name="Content Placeholder 2"/>
          <p:cNvSpPr>
            <a:spLocks noGrp="1"/>
          </p:cNvSpPr>
          <p:nvPr>
            <p:ph idx="1"/>
          </p:nvPr>
        </p:nvSpPr>
        <p:spPr/>
        <p:txBody>
          <a:bodyPr/>
          <a:lstStyle/>
          <a:p>
            <a:r>
              <a:rPr lang="en-US" dirty="0" smtClean="0"/>
              <a:t>PROGRAM QUALITY*****</a:t>
            </a:r>
          </a:p>
          <a:p>
            <a:pPr lvl="1"/>
            <a:r>
              <a:rPr lang="en-US" dirty="0" smtClean="0"/>
              <a:t>SURVEY COMPLIANCE RESIDENTS</a:t>
            </a:r>
          </a:p>
          <a:p>
            <a:pPr lvl="1"/>
            <a:r>
              <a:rPr lang="en-US" dirty="0" smtClean="0"/>
              <a:t>SURVEY RESULTS</a:t>
            </a:r>
          </a:p>
          <a:p>
            <a:r>
              <a:rPr lang="en-US" dirty="0" smtClean="0"/>
              <a:t>RESIDENT PERFORMANCE</a:t>
            </a:r>
          </a:p>
          <a:p>
            <a:r>
              <a:rPr lang="en-US" dirty="0" smtClean="0"/>
              <a:t>FACULTY DEVELOPMENT*******</a:t>
            </a:r>
          </a:p>
          <a:p>
            <a:pPr lvl="1"/>
            <a:r>
              <a:rPr lang="en-US" dirty="0" smtClean="0"/>
              <a:t>SURVEY COMPLIANCE FACULTY</a:t>
            </a:r>
          </a:p>
          <a:p>
            <a:pPr lvl="1"/>
            <a:r>
              <a:rPr lang="en-US" dirty="0" smtClean="0"/>
              <a:t>SURVEY RESULTS</a:t>
            </a:r>
          </a:p>
          <a:p>
            <a:r>
              <a:rPr lang="en-US" dirty="0" smtClean="0"/>
              <a:t>GRADUATE PERFORMANCE</a:t>
            </a:r>
            <a:endParaRPr lang="en-US" dirty="0"/>
          </a:p>
        </p:txBody>
      </p:sp>
    </p:spTree>
    <p:extLst>
      <p:ext uri="{BB962C8B-B14F-4D97-AF65-F5344CB8AC3E}">
        <p14:creationId xmlns:p14="http://schemas.microsoft.com/office/powerpoint/2010/main" val="858865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I’m a program director (15 years experience)</a:t>
            </a:r>
          </a:p>
          <a:p>
            <a:r>
              <a:rPr lang="en-US" dirty="0" smtClean="0"/>
              <a:t>I am not speaking on behalf of the ACGME nor any of its Residency Review Committees</a:t>
            </a:r>
          </a:p>
          <a:p>
            <a:r>
              <a:rPr lang="en-US" dirty="0" smtClean="0"/>
              <a:t>The following material is to assist programs in navigating, not ensuring, a successful Annual ACGME Resident and Faculty Survey</a:t>
            </a:r>
          </a:p>
          <a:p>
            <a:r>
              <a:rPr lang="en-US" dirty="0" smtClean="0"/>
              <a:t>No financial disclosures</a:t>
            </a:r>
          </a:p>
          <a:p>
            <a:r>
              <a:rPr lang="en-US" dirty="0" smtClean="0"/>
              <a:t>It is what it is……..</a:t>
            </a:r>
            <a:endParaRPr lang="en-US" dirty="0"/>
          </a:p>
        </p:txBody>
      </p:sp>
    </p:spTree>
    <p:extLst>
      <p:ext uri="{BB962C8B-B14F-4D97-AF65-F5344CB8AC3E}">
        <p14:creationId xmlns:p14="http://schemas.microsoft.com/office/powerpoint/2010/main" val="3838741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Winding up the survey….</a:t>
            </a:r>
            <a:endParaRPr lang="en-US" dirty="0"/>
          </a:p>
        </p:txBody>
      </p:sp>
      <p:sp>
        <p:nvSpPr>
          <p:cNvPr id="3" name="Content Placeholder 2"/>
          <p:cNvSpPr>
            <a:spLocks noGrp="1"/>
          </p:cNvSpPr>
          <p:nvPr>
            <p:ph idx="1"/>
          </p:nvPr>
        </p:nvSpPr>
        <p:spPr/>
        <p:txBody>
          <a:bodyPr/>
          <a:lstStyle/>
          <a:p>
            <a:r>
              <a:rPr lang="en-US" dirty="0"/>
              <a:t>Thank residents and faculty for participation</a:t>
            </a:r>
          </a:p>
          <a:p>
            <a:r>
              <a:rPr lang="en-US" dirty="0"/>
              <a:t>Positive buy-in (Use the survey to show the ACGME how fantastic the program is…rather than how many problems the program has….</a:t>
            </a:r>
            <a:r>
              <a:rPr lang="en-US" dirty="0" smtClean="0"/>
              <a:t>)</a:t>
            </a:r>
          </a:p>
          <a:p>
            <a:pPr lvl="1"/>
            <a:r>
              <a:rPr lang="en-US" dirty="0" smtClean="0"/>
              <a:t>EVERY PROGRAM HAS PROBLEMS AND AREAS FOR IMPROVEMENT</a:t>
            </a:r>
            <a:endParaRPr lang="en-US" dirty="0"/>
          </a:p>
          <a:p>
            <a:endParaRPr lang="en-US" dirty="0"/>
          </a:p>
        </p:txBody>
      </p:sp>
    </p:spTree>
    <p:extLst>
      <p:ext uri="{BB962C8B-B14F-4D97-AF65-F5344CB8AC3E}">
        <p14:creationId xmlns:p14="http://schemas.microsoft.com/office/powerpoint/2010/main" val="30466912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765846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PRE-SURVEY “INSTRUCTIONAL COACHING”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Coaching…NOT COAXING.</a:t>
            </a:r>
          </a:p>
          <a:p>
            <a:r>
              <a:rPr lang="en-US" dirty="0" smtClean="0"/>
              <a:t>It can’t hurt. I may not help.</a:t>
            </a:r>
          </a:p>
          <a:p>
            <a:r>
              <a:rPr lang="en-US" dirty="0" smtClean="0"/>
              <a:t>Sit personally (if you can) with residents and faculty</a:t>
            </a:r>
          </a:p>
          <a:p>
            <a:r>
              <a:rPr lang="en-US" dirty="0" smtClean="0"/>
              <a:t>You can’t tell them HOW to answer the question, but you CAN explain HOW your program accomplishes the intent of the question</a:t>
            </a:r>
          </a:p>
          <a:p>
            <a:r>
              <a:rPr lang="en-US" dirty="0" smtClean="0"/>
              <a:t>No longer have sample survey</a:t>
            </a:r>
          </a:p>
          <a:p>
            <a:pPr lvl="1"/>
            <a:r>
              <a:rPr lang="en-US" dirty="0" smtClean="0"/>
              <a:t>Use last year survey</a:t>
            </a:r>
          </a:p>
          <a:p>
            <a:pPr lvl="1"/>
            <a:r>
              <a:rPr lang="en-US" dirty="0" smtClean="0"/>
              <a:t>Use categories from ACGME website</a:t>
            </a:r>
          </a:p>
          <a:p>
            <a:pPr lvl="1"/>
            <a:r>
              <a:rPr lang="en-US" dirty="0" smtClean="0"/>
              <a:t>Use glossary of terms</a:t>
            </a:r>
          </a:p>
          <a:p>
            <a:r>
              <a:rPr lang="en-US" dirty="0" smtClean="0"/>
              <a:t>Make a “cheat sheet”</a:t>
            </a:r>
          </a:p>
          <a:p>
            <a:r>
              <a:rPr lang="en-US" dirty="0" smtClean="0"/>
              <a:t>Distribute scholarly activity and QI activities</a:t>
            </a:r>
            <a:endParaRPr lang="en-US" dirty="0"/>
          </a:p>
        </p:txBody>
      </p:sp>
    </p:spTree>
    <p:extLst>
      <p:ext uri="{BB962C8B-B14F-4D97-AF65-F5344CB8AC3E}">
        <p14:creationId xmlns:p14="http://schemas.microsoft.com/office/powerpoint/2010/main" val="1695276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SURVEY CONTENT</a:t>
            </a:r>
            <a:endParaRPr lang="en-US" dirty="0"/>
          </a:p>
        </p:txBody>
      </p:sp>
      <p:sp>
        <p:nvSpPr>
          <p:cNvPr id="6" name="Content Placeholder 5"/>
          <p:cNvSpPr>
            <a:spLocks noGrp="1"/>
          </p:cNvSpPr>
          <p:nvPr>
            <p:ph idx="1"/>
          </p:nvPr>
        </p:nvSpPr>
        <p:spPr/>
        <p:txBody>
          <a:bodyPr>
            <a:normAutofit fontScale="70000" lnSpcReduction="20000"/>
          </a:bodyPr>
          <a:lstStyle/>
          <a:p>
            <a:r>
              <a:rPr lang="en-US" dirty="0" smtClean="0"/>
              <a:t>DUTY HOURS – go over definitions, show new innovation data</a:t>
            </a:r>
          </a:p>
          <a:p>
            <a:r>
              <a:rPr lang="en-US" dirty="0" smtClean="0"/>
              <a:t>FACULTY EVALUATION- go over your evaluations (when, how many, what evaluations are ANONYMOUS)</a:t>
            </a:r>
          </a:p>
          <a:p>
            <a:r>
              <a:rPr lang="en-US" dirty="0" smtClean="0"/>
              <a:t>EDUCATION CONTENT - </a:t>
            </a:r>
          </a:p>
          <a:p>
            <a:r>
              <a:rPr lang="en-US" dirty="0" smtClean="0"/>
              <a:t>RESOURCES- Note improvements especially</a:t>
            </a:r>
          </a:p>
          <a:p>
            <a:r>
              <a:rPr lang="en-US" dirty="0" smtClean="0"/>
              <a:t>PATIENT SAFETY – training modules, meetings, actual practice (time outs, call-backs)</a:t>
            </a:r>
          </a:p>
          <a:p>
            <a:r>
              <a:rPr lang="en-US" dirty="0" smtClean="0"/>
              <a:t>TEAMWORK – List the teams (multidisciplinary tumor boards, multidisciplinary rounds with nursing, nutrition, pharmacy, committee work)</a:t>
            </a:r>
          </a:p>
          <a:p>
            <a:r>
              <a:rPr lang="en-US" dirty="0" smtClean="0"/>
              <a:t>PRACTICE HABITS- set aside time “today we are going to discuss practice habits”, give a form “this is the data on your practice habits”</a:t>
            </a:r>
            <a:endParaRPr lang="en-US" dirty="0"/>
          </a:p>
        </p:txBody>
      </p:sp>
    </p:spTree>
    <p:extLst>
      <p:ext uri="{BB962C8B-B14F-4D97-AF65-F5344CB8AC3E}">
        <p14:creationId xmlns:p14="http://schemas.microsoft.com/office/powerpoint/2010/main" val="33204661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UNDERSTAND THE DEFINITIONS: ACGME Definitions</a:t>
            </a:r>
            <a:endParaRPr lang="en-US" dirty="0"/>
          </a:p>
        </p:txBody>
      </p:sp>
      <p:sp>
        <p:nvSpPr>
          <p:cNvPr id="6" name="Content Placeholder 5"/>
          <p:cNvSpPr>
            <a:spLocks noGrp="1"/>
          </p:cNvSpPr>
          <p:nvPr>
            <p:ph idx="1"/>
          </p:nvPr>
        </p:nvSpPr>
        <p:spPr/>
        <p:txBody>
          <a:bodyPr/>
          <a:lstStyle/>
          <a:p>
            <a:r>
              <a:rPr lang="en-US" dirty="0" smtClean="0"/>
              <a:t>1) RESIDENT/FELLOWS LEVEL OF TRAINING</a:t>
            </a:r>
          </a:p>
          <a:p>
            <a:r>
              <a:rPr lang="en-US" dirty="0" smtClean="0"/>
              <a:t>2) DUTY HOUR DEFINITIONS</a:t>
            </a:r>
            <a:endParaRPr lang="en-US" dirty="0"/>
          </a:p>
        </p:txBody>
      </p:sp>
    </p:spTree>
    <p:extLst>
      <p:ext uri="{BB962C8B-B14F-4D97-AF65-F5344CB8AC3E}">
        <p14:creationId xmlns:p14="http://schemas.microsoft.com/office/powerpoint/2010/main" val="42618477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976" y="0"/>
            <a:ext cx="8277225" cy="65627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91430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00"/>
            <a:ext cx="8229600" cy="662000"/>
          </a:xfrm>
        </p:spPr>
        <p:txBody>
          <a:bodyPr>
            <a:normAutofit fontScale="90000"/>
          </a:bodyPr>
          <a:lstStyle/>
          <a:p>
            <a:r>
              <a:rPr lang="en-US" dirty="0" smtClean="0"/>
              <a:t>Scholarly Activity Cheat Sheet</a:t>
            </a:r>
            <a:endParaRPr lang="en-US" dirty="0"/>
          </a:p>
        </p:txBody>
      </p:sp>
      <p:sp>
        <p:nvSpPr>
          <p:cNvPr id="3" name="Content Placeholder 2"/>
          <p:cNvSpPr>
            <a:spLocks noGrp="1"/>
          </p:cNvSpPr>
          <p:nvPr>
            <p:ph idx="1"/>
          </p:nvPr>
        </p:nvSpPr>
        <p:spPr/>
        <p:txBody>
          <a:bodyPr/>
          <a:lstStyle/>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23084"/>
            <a:ext cx="8368534" cy="42576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47347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DEFINITIONS..not</a:t>
            </a:r>
            <a:r>
              <a:rPr lang="en-US" dirty="0" smtClean="0"/>
              <a:t> always straight forward…….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EVALUATION:</a:t>
            </a:r>
            <a:endParaRPr lang="en-US" dirty="0"/>
          </a:p>
          <a:p>
            <a:r>
              <a:rPr lang="en-US" dirty="0"/>
              <a:t>A </a:t>
            </a:r>
            <a:r>
              <a:rPr lang="en-US" b="1" dirty="0"/>
              <a:t>confidential</a:t>
            </a:r>
            <a:r>
              <a:rPr lang="en-US" dirty="0"/>
              <a:t> evaluation by a resident means that resident responses cannot be identified. Many </a:t>
            </a:r>
            <a:r>
              <a:rPr lang="en-US" dirty="0" smtClean="0"/>
              <a:t>data collection </a:t>
            </a:r>
            <a:r>
              <a:rPr lang="en-US" dirty="0"/>
              <a:t>systems can identify who has and has not responded and this does not </a:t>
            </a:r>
            <a:r>
              <a:rPr lang="en-US" dirty="0" smtClean="0"/>
              <a:t>compromise confidentiality.  (???ANONYMOUS)</a:t>
            </a:r>
            <a:endParaRPr lang="en-US" dirty="0"/>
          </a:p>
          <a:p>
            <a:r>
              <a:rPr lang="en-US" dirty="0"/>
              <a:t>Residents must have access, upon request, to their current and previous performance evaluations </a:t>
            </a:r>
            <a:r>
              <a:rPr lang="en-US" dirty="0" smtClean="0"/>
              <a:t>in electronic </a:t>
            </a:r>
            <a:r>
              <a:rPr lang="en-US" dirty="0"/>
              <a:t>or hard copy.</a:t>
            </a:r>
          </a:p>
          <a:p>
            <a:r>
              <a:rPr lang="en-US" dirty="0"/>
              <a:t>The program must use the results of the residents’ assessment of the program, together with other </a:t>
            </a:r>
            <a:r>
              <a:rPr lang="en-US" dirty="0" smtClean="0"/>
              <a:t>program evaluation </a:t>
            </a:r>
            <a:r>
              <a:rPr lang="en-US" dirty="0"/>
              <a:t>results, to improve the program. </a:t>
            </a:r>
          </a:p>
        </p:txBody>
      </p:sp>
    </p:spTree>
    <p:extLst>
      <p:ext uri="{BB962C8B-B14F-4D97-AF65-F5344CB8AC3E}">
        <p14:creationId xmlns:p14="http://schemas.microsoft.com/office/powerpoint/2010/main" val="591612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 to this point…</a:t>
            </a:r>
            <a:endParaRPr lang="en-US" dirty="0"/>
          </a:p>
        </p:txBody>
      </p:sp>
      <p:sp>
        <p:nvSpPr>
          <p:cNvPr id="3" name="Content Placeholder 2"/>
          <p:cNvSpPr>
            <a:spLocks noGrp="1"/>
          </p:cNvSpPr>
          <p:nvPr>
            <p:ph idx="1"/>
          </p:nvPr>
        </p:nvSpPr>
        <p:spPr/>
        <p:txBody>
          <a:bodyPr/>
          <a:lstStyle/>
          <a:p>
            <a:r>
              <a:rPr lang="en-US" dirty="0" smtClean="0"/>
              <a:t>Make sure your program data is up to date</a:t>
            </a:r>
          </a:p>
          <a:p>
            <a:r>
              <a:rPr lang="en-US" dirty="0" smtClean="0"/>
              <a:t>You were notified of your survey window</a:t>
            </a:r>
          </a:p>
          <a:p>
            <a:r>
              <a:rPr lang="en-US" dirty="0" smtClean="0"/>
              <a:t>Provide instructional “coaching”</a:t>
            </a:r>
          </a:p>
          <a:p>
            <a:r>
              <a:rPr lang="en-US" dirty="0" smtClean="0"/>
              <a:t>Distribute survey log-in instructions</a:t>
            </a:r>
          </a:p>
          <a:p>
            <a:r>
              <a:rPr lang="en-US" dirty="0" smtClean="0"/>
              <a:t>Monitor compliance</a:t>
            </a:r>
          </a:p>
          <a:p>
            <a:endParaRPr lang="en-US" dirty="0"/>
          </a:p>
        </p:txBody>
      </p:sp>
    </p:spTree>
    <p:extLst>
      <p:ext uri="{BB962C8B-B14F-4D97-AF65-F5344CB8AC3E}">
        <p14:creationId xmlns:p14="http://schemas.microsoft.com/office/powerpoint/2010/main" val="1233880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 and wait……</a:t>
            </a:r>
            <a:endParaRPr lang="en-US" dirty="0"/>
          </a:p>
        </p:txBody>
      </p:sp>
      <p:sp>
        <p:nvSpPr>
          <p:cNvPr id="3" name="Content Placeholder 2"/>
          <p:cNvSpPr>
            <a:spLocks noGrp="1"/>
          </p:cNvSpPr>
          <p:nvPr>
            <p:ph idx="1"/>
          </p:nvPr>
        </p:nvSpPr>
        <p:spPr/>
        <p:txBody>
          <a:bodyPr/>
          <a:lstStyle/>
          <a:p>
            <a:r>
              <a:rPr lang="en-US" dirty="0" smtClean="0"/>
              <a:t>Results sent via electronic mail.</a:t>
            </a:r>
          </a:p>
          <a:p>
            <a:r>
              <a:rPr lang="en-US" dirty="0" smtClean="0"/>
              <a:t>Results are posted in ACGME (survey results)</a:t>
            </a:r>
          </a:p>
          <a:p>
            <a:r>
              <a:rPr lang="en-US" dirty="0" smtClean="0"/>
              <a:t>Results are accessible to GME office (institutional oversight)</a:t>
            </a:r>
          </a:p>
          <a:p>
            <a:endParaRPr lang="en-US" dirty="0"/>
          </a:p>
        </p:txBody>
      </p:sp>
    </p:spTree>
    <p:extLst>
      <p:ext uri="{BB962C8B-B14F-4D97-AF65-F5344CB8AC3E}">
        <p14:creationId xmlns:p14="http://schemas.microsoft.com/office/powerpoint/2010/main" val="697742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ACGME Survey</a:t>
            </a:r>
            <a:endParaRPr lang="en-US" dirty="0"/>
          </a:p>
        </p:txBody>
      </p:sp>
      <p:sp>
        <p:nvSpPr>
          <p:cNvPr id="3" name="Content Placeholder 2"/>
          <p:cNvSpPr>
            <a:spLocks noGrp="1"/>
          </p:cNvSpPr>
          <p:nvPr>
            <p:ph idx="1"/>
          </p:nvPr>
        </p:nvSpPr>
        <p:spPr/>
        <p:txBody>
          <a:bodyPr/>
          <a:lstStyle/>
          <a:p>
            <a:r>
              <a:rPr lang="en-US" dirty="0" smtClean="0"/>
              <a:t>ANNUAL ANONYMOUS REQUIRED survey rendered by the ACGME to all residents/fellows and CORE faculty (January-June)</a:t>
            </a:r>
          </a:p>
          <a:p>
            <a:r>
              <a:rPr lang="en-US" dirty="0" smtClean="0"/>
              <a:t>“Additional method” used to monitor GME and provide early warning of potential non-compliance with ACGME accreditation standards</a:t>
            </a:r>
            <a:endParaRPr lang="en-US" dirty="0"/>
          </a:p>
        </p:txBody>
      </p:sp>
    </p:spTree>
    <p:extLst>
      <p:ext uri="{BB962C8B-B14F-4D97-AF65-F5344CB8AC3E}">
        <p14:creationId xmlns:p14="http://schemas.microsoft.com/office/powerpoint/2010/main" val="23602347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do?</a:t>
            </a:r>
            <a:endParaRPr lang="en-US" dirty="0"/>
          </a:p>
        </p:txBody>
      </p:sp>
      <p:sp>
        <p:nvSpPr>
          <p:cNvPr id="3" name="Content Placeholder 2"/>
          <p:cNvSpPr>
            <a:spLocks noGrp="1"/>
          </p:cNvSpPr>
          <p:nvPr>
            <p:ph idx="1"/>
          </p:nvPr>
        </p:nvSpPr>
        <p:spPr/>
        <p:txBody>
          <a:bodyPr/>
          <a:lstStyle/>
          <a:p>
            <a:pPr marL="514350" indent="-514350">
              <a:buAutoNum type="arabicParenR"/>
            </a:pPr>
            <a:r>
              <a:rPr lang="en-US" dirty="0" smtClean="0"/>
              <a:t>Look at resident survey</a:t>
            </a:r>
          </a:p>
          <a:p>
            <a:pPr marL="514350" indent="-514350">
              <a:buAutoNum type="arabicParenR"/>
            </a:pPr>
            <a:r>
              <a:rPr lang="en-US" dirty="0" smtClean="0"/>
              <a:t>Look at the faculty survey</a:t>
            </a:r>
          </a:p>
          <a:p>
            <a:pPr marL="514350" indent="-514350">
              <a:buAutoNum type="arabicParenR"/>
            </a:pPr>
            <a:r>
              <a:rPr lang="en-US" dirty="0" smtClean="0"/>
              <a:t>Survey results are REVIEWED annually in conjunction with PROGRAM EVALUATION COMMITTEE and ANNUAL PROGRAM REVIEW</a:t>
            </a:r>
          </a:p>
          <a:p>
            <a:pPr marL="400050" lvl="1" indent="0">
              <a:buNone/>
            </a:pPr>
            <a:r>
              <a:rPr lang="en-US" dirty="0"/>
              <a:t>  </a:t>
            </a:r>
            <a:r>
              <a:rPr lang="en-US" dirty="0" smtClean="0"/>
              <a:t>*Set your own benchmarks (%, trend, </a:t>
            </a:r>
            <a:r>
              <a:rPr lang="en-US" dirty="0" err="1" smtClean="0"/>
              <a:t>etc</a:t>
            </a:r>
            <a:r>
              <a:rPr lang="en-US" dirty="0" smtClean="0"/>
              <a:t>)</a:t>
            </a:r>
          </a:p>
          <a:p>
            <a:endParaRPr lang="en-US" dirty="0" smtClean="0"/>
          </a:p>
          <a:p>
            <a:endParaRPr lang="en-US" dirty="0"/>
          </a:p>
        </p:txBody>
      </p:sp>
    </p:spTree>
    <p:extLst>
      <p:ext uri="{BB962C8B-B14F-4D97-AF65-F5344CB8AC3E}">
        <p14:creationId xmlns:p14="http://schemas.microsoft.com/office/powerpoint/2010/main" val="23371501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Program Review</a:t>
            </a:r>
            <a:endParaRPr lang="en-US" dirty="0"/>
          </a:p>
        </p:txBody>
      </p:sp>
      <p:sp>
        <p:nvSpPr>
          <p:cNvPr id="3" name="Content Placeholder 2"/>
          <p:cNvSpPr>
            <a:spLocks noGrp="1"/>
          </p:cNvSpPr>
          <p:nvPr>
            <p:ph idx="1"/>
          </p:nvPr>
        </p:nvSpPr>
        <p:spPr/>
        <p:txBody>
          <a:bodyPr/>
          <a:lstStyle/>
          <a:p>
            <a:r>
              <a:rPr lang="en-US" dirty="0" smtClean="0"/>
              <a:t>REQUIRED FOUR AREAS</a:t>
            </a:r>
          </a:p>
          <a:p>
            <a:pPr lvl="1"/>
            <a:r>
              <a:rPr lang="en-US" dirty="0" smtClean="0"/>
              <a:t>Resident Performance</a:t>
            </a:r>
          </a:p>
          <a:p>
            <a:pPr lvl="1"/>
            <a:r>
              <a:rPr lang="en-US" dirty="0" smtClean="0"/>
              <a:t>Program Quality ************</a:t>
            </a:r>
          </a:p>
          <a:p>
            <a:pPr lvl="2"/>
            <a:r>
              <a:rPr lang="en-US" dirty="0" smtClean="0"/>
              <a:t>Survey</a:t>
            </a:r>
          </a:p>
          <a:p>
            <a:pPr lvl="1"/>
            <a:r>
              <a:rPr lang="en-US" dirty="0" smtClean="0"/>
              <a:t>Faculty Development*********</a:t>
            </a:r>
          </a:p>
          <a:p>
            <a:pPr lvl="2"/>
            <a:r>
              <a:rPr lang="en-US" dirty="0" smtClean="0"/>
              <a:t>Survey</a:t>
            </a:r>
          </a:p>
          <a:p>
            <a:pPr lvl="1"/>
            <a:r>
              <a:rPr lang="en-US" dirty="0" smtClean="0"/>
              <a:t>Graduate Performance</a:t>
            </a:r>
            <a:endParaRPr lang="en-US" dirty="0"/>
          </a:p>
        </p:txBody>
      </p:sp>
    </p:spTree>
    <p:extLst>
      <p:ext uri="{BB962C8B-B14F-4D97-AF65-F5344CB8AC3E}">
        <p14:creationId xmlns:p14="http://schemas.microsoft.com/office/powerpoint/2010/main" val="2574096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52400"/>
            <a:ext cx="4943410" cy="6553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2819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 y="2624138"/>
            <a:ext cx="8782050" cy="16097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02290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2190750"/>
            <a:ext cx="8572500" cy="24765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53048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829675" cy="9067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89030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to decide what to do with the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t>Act sooner than later</a:t>
            </a:r>
          </a:p>
          <a:p>
            <a:r>
              <a:rPr lang="en-US" dirty="0" smtClean="0"/>
              <a:t>Act on “outliers”  (less than 80%, below National mean, etc..)</a:t>
            </a:r>
          </a:p>
          <a:p>
            <a:r>
              <a:rPr lang="en-US" dirty="0" smtClean="0"/>
              <a:t>Ideas:</a:t>
            </a:r>
          </a:p>
          <a:p>
            <a:pPr lvl="1"/>
            <a:r>
              <a:rPr lang="en-US" dirty="0" smtClean="0"/>
              <a:t>Make command decisions/change policies</a:t>
            </a:r>
          </a:p>
          <a:p>
            <a:pPr lvl="1"/>
            <a:r>
              <a:rPr lang="en-US" dirty="0" smtClean="0"/>
              <a:t>PEC meeting/ ad hoc PEC meeting</a:t>
            </a:r>
          </a:p>
          <a:p>
            <a:pPr lvl="2"/>
            <a:r>
              <a:rPr lang="en-US" dirty="0" smtClean="0"/>
              <a:t>Develop Action Plan</a:t>
            </a:r>
          </a:p>
          <a:p>
            <a:pPr lvl="1"/>
            <a:r>
              <a:rPr lang="en-US" dirty="0" smtClean="0"/>
              <a:t>“The Letter”</a:t>
            </a:r>
          </a:p>
          <a:p>
            <a:pPr lvl="2"/>
            <a:r>
              <a:rPr lang="en-US" dirty="0" smtClean="0"/>
              <a:t>Develop Action Plan based on response</a:t>
            </a:r>
            <a:endParaRPr lang="en-US" dirty="0"/>
          </a:p>
        </p:txBody>
      </p:sp>
    </p:spTree>
    <p:extLst>
      <p:ext uri="{BB962C8B-B14F-4D97-AF65-F5344CB8AC3E}">
        <p14:creationId xmlns:p14="http://schemas.microsoft.com/office/powerpoint/2010/main" val="36073044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Letter”</a:t>
            </a:r>
            <a:endParaRPr lang="en-US" dirty="0"/>
          </a:p>
        </p:txBody>
      </p:sp>
      <p:sp>
        <p:nvSpPr>
          <p:cNvPr id="3" name="Content Placeholder 2"/>
          <p:cNvSpPr>
            <a:spLocks noGrp="1"/>
          </p:cNvSpPr>
          <p:nvPr>
            <p:ph idx="1"/>
          </p:nvPr>
        </p:nvSpPr>
        <p:spPr/>
        <p:txBody>
          <a:bodyPr>
            <a:normAutofit/>
          </a:bodyPr>
          <a:lstStyle/>
          <a:p>
            <a:r>
              <a:rPr lang="en-US" dirty="0" smtClean="0"/>
              <a:t>Resident driven</a:t>
            </a:r>
          </a:p>
          <a:p>
            <a:r>
              <a:rPr lang="en-US" dirty="0" smtClean="0"/>
              <a:t>Resident signed</a:t>
            </a:r>
          </a:p>
          <a:p>
            <a:r>
              <a:rPr lang="en-US" dirty="0" smtClean="0"/>
              <a:t>Include and file with surveys, annual program review data</a:t>
            </a:r>
          </a:p>
          <a:p>
            <a:r>
              <a:rPr lang="en-US" dirty="0" smtClean="0"/>
              <a:t>Immediate documentation </a:t>
            </a:r>
          </a:p>
          <a:p>
            <a:r>
              <a:rPr lang="en-US" dirty="0" smtClean="0"/>
              <a:t>Creates the dialogue with the intent not to single out anyone</a:t>
            </a:r>
          </a:p>
          <a:p>
            <a:r>
              <a:rPr lang="en-US" dirty="0" smtClean="0"/>
              <a:t>“What were the residents really thinking?”</a:t>
            </a:r>
            <a:endParaRPr lang="en-US" dirty="0"/>
          </a:p>
        </p:txBody>
      </p:sp>
    </p:spTree>
    <p:extLst>
      <p:ext uri="{BB962C8B-B14F-4D97-AF65-F5344CB8AC3E}">
        <p14:creationId xmlns:p14="http://schemas.microsoft.com/office/powerpoint/2010/main" val="1615672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Letter…….</a:t>
            </a:r>
            <a:endParaRPr lang="en-US" dirty="0"/>
          </a:p>
        </p:txBody>
      </p:sp>
      <p:sp>
        <p:nvSpPr>
          <p:cNvPr id="3" name="Content Placeholder 2"/>
          <p:cNvSpPr>
            <a:spLocks noGrp="1"/>
          </p:cNvSpPr>
          <p:nvPr>
            <p:ph idx="1"/>
          </p:nvPr>
        </p:nvSpPr>
        <p:spPr/>
        <p:txBody>
          <a:bodyPr>
            <a:normAutofit fontScale="40000" lnSpcReduction="20000"/>
          </a:bodyPr>
          <a:lstStyle/>
          <a:p>
            <a:endParaRPr lang="en-US" dirty="0"/>
          </a:p>
          <a:p>
            <a:r>
              <a:rPr lang="en-US" dirty="0"/>
              <a:t> </a:t>
            </a:r>
            <a:r>
              <a:rPr lang="en-US" sz="4200" dirty="0"/>
              <a:t>Dear Dr. Champeaux, </a:t>
            </a:r>
          </a:p>
          <a:p>
            <a:r>
              <a:rPr lang="en-US" sz="4200" dirty="0"/>
              <a:t>The results of our ACGME anonymous resident survey was discussed both at a resident meeting and over an email thread dated 7/15/2014 with all program residents. The specific survey items addressed included (1) “Satisfied with feedback of assignments,” (2) “Provided data about practice habits,” (3) “Provided a way to transition care when fatigued,” and (4)“Participated in Quality Improvement.” Residents were given a week to provide feedback. The issues were addressed as follows: </a:t>
            </a:r>
          </a:p>
          <a:p>
            <a:r>
              <a:rPr lang="en-US" sz="4200" dirty="0"/>
              <a:t>1. No specific issues were identified; however some residents have expressed frustration with the paper Medical Autopsy and Frozen Section evaluation forms to me in the past. If these forms can be transitioned to electronic they may be easier to distribute and collect. Also some residents in general feel the volume of evaluations is too great. </a:t>
            </a:r>
          </a:p>
          <a:p>
            <a:r>
              <a:rPr lang="en-US" sz="4200" dirty="0"/>
              <a:t>2. During the feedback period, one resident told me she marked this low because she did not understand what it meant. Frankly, I am not sure what it means. Do they mean about our own practice habits during our rotations? If so, we now have mid-rotation and mid-month </a:t>
            </a:r>
            <a:r>
              <a:rPr lang="en-US" sz="4200" dirty="0" err="1"/>
              <a:t>eval</a:t>
            </a:r>
            <a:r>
              <a:rPr lang="en-US" sz="4200" dirty="0"/>
              <a:t> forms to correct poor habits early. </a:t>
            </a:r>
          </a:p>
          <a:p>
            <a:endParaRPr lang="en-US" dirty="0"/>
          </a:p>
          <a:p>
            <a:endParaRPr lang="en-US" dirty="0"/>
          </a:p>
        </p:txBody>
      </p:sp>
    </p:spTree>
    <p:extLst>
      <p:ext uri="{BB962C8B-B14F-4D97-AF65-F5344CB8AC3E}">
        <p14:creationId xmlns:p14="http://schemas.microsoft.com/office/powerpoint/2010/main" val="38520753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dirty="0" smtClean="0"/>
              <a:t>Use “The Letter” to guide what the responses </a:t>
            </a:r>
            <a:r>
              <a:rPr lang="en-US" i="1" dirty="0" smtClean="0"/>
              <a:t>REALLY</a:t>
            </a:r>
            <a:r>
              <a:rPr lang="en-US" dirty="0" smtClean="0"/>
              <a:t> meant (at least in the eyes of the responders) </a:t>
            </a:r>
          </a:p>
          <a:p>
            <a:r>
              <a:rPr lang="en-US" dirty="0" smtClean="0"/>
              <a:t>Gives some documentation to explain low percentages for misunderstanding the question, resident confusion, lack of knowledge of program content, procedures or policies </a:t>
            </a:r>
          </a:p>
          <a:p>
            <a:r>
              <a:rPr lang="en-US" dirty="0" smtClean="0"/>
              <a:t>Gives ideas on potentially to correct non-compliance areas from a resident point of view</a:t>
            </a:r>
            <a:endParaRPr lang="en-US" dirty="0"/>
          </a:p>
        </p:txBody>
      </p:sp>
    </p:spTree>
    <p:extLst>
      <p:ext uri="{BB962C8B-B14F-4D97-AF65-F5344CB8AC3E}">
        <p14:creationId xmlns:p14="http://schemas.microsoft.com/office/powerpoint/2010/main" val="1655863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Accreditation System (NAS)</a:t>
            </a:r>
            <a:endParaRPr lang="en-US" dirty="0"/>
          </a:p>
        </p:txBody>
      </p:sp>
      <p:sp>
        <p:nvSpPr>
          <p:cNvPr id="3" name="Content Placeholder 2"/>
          <p:cNvSpPr>
            <a:spLocks noGrp="1"/>
          </p:cNvSpPr>
          <p:nvPr>
            <p:ph idx="1"/>
          </p:nvPr>
        </p:nvSpPr>
        <p:spPr/>
        <p:txBody>
          <a:bodyPr/>
          <a:lstStyle/>
          <a:p>
            <a:r>
              <a:rPr lang="en-US" dirty="0" smtClean="0"/>
              <a:t>Programs are accredited ANNUALLY (continuous accreditation)</a:t>
            </a:r>
          </a:p>
          <a:p>
            <a:pPr lvl="1"/>
            <a:r>
              <a:rPr lang="en-US" dirty="0" smtClean="0"/>
              <a:t>No more 3, 4, or 5 year cycles</a:t>
            </a:r>
          </a:p>
          <a:p>
            <a:pPr lvl="1"/>
            <a:r>
              <a:rPr lang="en-US" dirty="0" smtClean="0"/>
              <a:t>No more Program Information File (PIF)</a:t>
            </a:r>
          </a:p>
          <a:p>
            <a:r>
              <a:rPr lang="en-US" dirty="0" smtClean="0"/>
              <a:t>RRCs ANNUALLY look at program data</a:t>
            </a:r>
          </a:p>
        </p:txBody>
      </p:sp>
    </p:spTree>
    <p:extLst>
      <p:ext uri="{BB962C8B-B14F-4D97-AF65-F5344CB8AC3E}">
        <p14:creationId xmlns:p14="http://schemas.microsoft.com/office/powerpoint/2010/main" val="37939509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SURVEY DATA</a:t>
            </a:r>
            <a:endParaRPr lang="en-US" dirty="0"/>
          </a:p>
        </p:txBody>
      </p:sp>
      <p:sp>
        <p:nvSpPr>
          <p:cNvPr id="3" name="Content Placeholder 2"/>
          <p:cNvSpPr>
            <a:spLocks noGrp="1"/>
          </p:cNvSpPr>
          <p:nvPr>
            <p:ph idx="1"/>
          </p:nvPr>
        </p:nvSpPr>
        <p:spPr/>
        <p:txBody>
          <a:bodyPr/>
          <a:lstStyle/>
          <a:p>
            <a:r>
              <a:rPr lang="en-US" dirty="0" smtClean="0"/>
              <a:t>Due to the nuisances of USF, I have left review under the PEC/APE</a:t>
            </a:r>
          </a:p>
          <a:p>
            <a:r>
              <a:rPr lang="en-US" dirty="0" smtClean="0"/>
              <a:t>Single institution – chair more influential (protected time, </a:t>
            </a:r>
            <a:r>
              <a:rPr lang="en-US" dirty="0" err="1" smtClean="0"/>
              <a:t>etc</a:t>
            </a:r>
            <a:r>
              <a:rPr lang="en-US" dirty="0" smtClean="0"/>
              <a:t>***)</a:t>
            </a:r>
          </a:p>
          <a:p>
            <a:r>
              <a:rPr lang="en-US" dirty="0" smtClean="0"/>
              <a:t>Remember: Who is your core faculty? Core faculty buy-in</a:t>
            </a:r>
          </a:p>
          <a:p>
            <a:r>
              <a:rPr lang="en-US" dirty="0" smtClean="0"/>
              <a:t>Could also create “the letter” led by another faculty member </a:t>
            </a:r>
            <a:endParaRPr lang="en-US" dirty="0"/>
          </a:p>
        </p:txBody>
      </p:sp>
    </p:spTree>
    <p:extLst>
      <p:ext uri="{BB962C8B-B14F-4D97-AF65-F5344CB8AC3E}">
        <p14:creationId xmlns:p14="http://schemas.microsoft.com/office/powerpoint/2010/main" val="28530384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USF DATA</a:t>
            </a:r>
            <a:endParaRPr lang="en-US" dirty="0"/>
          </a:p>
        </p:txBody>
      </p:sp>
      <p:sp>
        <p:nvSpPr>
          <p:cNvPr id="3" name="Content Placeholder 2"/>
          <p:cNvSpPr>
            <a:spLocks noGrp="1"/>
          </p:cNvSpPr>
          <p:nvPr>
            <p:ph idx="1"/>
          </p:nvPr>
        </p:nvSpPr>
        <p:spPr/>
        <p:txBody>
          <a:bodyPr/>
          <a:lstStyle/>
          <a:p>
            <a:pPr marL="0" indent="0">
              <a:buNone/>
            </a:pPr>
            <a:endParaRPr lang="en-US" b="1" dirty="0"/>
          </a:p>
        </p:txBody>
      </p:sp>
    </p:spTree>
    <p:extLst>
      <p:ext uri="{BB962C8B-B14F-4D97-AF65-F5344CB8AC3E}">
        <p14:creationId xmlns:p14="http://schemas.microsoft.com/office/powerpoint/2010/main" val="20415638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end…</a:t>
            </a:r>
            <a:endParaRPr lang="en-US" dirty="0"/>
          </a:p>
        </p:txBody>
      </p:sp>
      <p:sp>
        <p:nvSpPr>
          <p:cNvPr id="3" name="Content Placeholder 2"/>
          <p:cNvSpPr>
            <a:spLocks noGrp="1"/>
          </p:cNvSpPr>
          <p:nvPr>
            <p:ph idx="1"/>
          </p:nvPr>
        </p:nvSpPr>
        <p:spPr/>
        <p:txBody>
          <a:bodyPr/>
          <a:lstStyle/>
          <a:p>
            <a:r>
              <a:rPr lang="en-US" dirty="0" smtClean="0"/>
              <a:t>It is a SURVEY</a:t>
            </a:r>
          </a:p>
          <a:p>
            <a:r>
              <a:rPr lang="en-US" dirty="0" smtClean="0"/>
              <a:t>Internet surveys more likely to incur negative responses than telephone or in person </a:t>
            </a:r>
          </a:p>
          <a:p>
            <a:r>
              <a:rPr lang="en-US" dirty="0" smtClean="0"/>
              <a:t>Margin of error (not given and ALL surveys have margin of error)</a:t>
            </a:r>
          </a:p>
          <a:p>
            <a:r>
              <a:rPr lang="en-US" dirty="0" smtClean="0"/>
              <a:t>Early warning of potential non-compliance. A low score may or may not mean you are in non-compliance. Don’t freak out!</a:t>
            </a:r>
            <a:endParaRPr lang="en-US" dirty="0"/>
          </a:p>
        </p:txBody>
      </p:sp>
    </p:spTree>
    <p:extLst>
      <p:ext uri="{BB962C8B-B14F-4D97-AF65-F5344CB8AC3E}">
        <p14:creationId xmlns:p14="http://schemas.microsoft.com/office/powerpoint/2010/main" val="16631444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get an ACGME letter…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Don’t panic</a:t>
            </a:r>
          </a:p>
          <a:p>
            <a:r>
              <a:rPr lang="en-US" dirty="0" smtClean="0"/>
              <a:t>You may be in </a:t>
            </a:r>
            <a:r>
              <a:rPr lang="en-US" dirty="0" err="1" smtClean="0"/>
              <a:t>compliance..they</a:t>
            </a:r>
            <a:r>
              <a:rPr lang="en-US" dirty="0" smtClean="0"/>
              <a:t> just need further information based on survey</a:t>
            </a:r>
          </a:p>
          <a:p>
            <a:r>
              <a:rPr lang="en-US" dirty="0" smtClean="0"/>
              <a:t>If asked (and only if asked), respond PROMPTLY with a WELL constructed letter. (have another program director read it) </a:t>
            </a:r>
          </a:p>
          <a:p>
            <a:r>
              <a:rPr lang="en-US" dirty="0" smtClean="0"/>
              <a:t>Send letter VIA GME office</a:t>
            </a:r>
          </a:p>
          <a:p>
            <a:r>
              <a:rPr lang="en-US" dirty="0" smtClean="0"/>
              <a:t>Remember “areas of concern” on </a:t>
            </a:r>
            <a:r>
              <a:rPr lang="en-US" dirty="0" err="1" smtClean="0"/>
              <a:t>acceditation</a:t>
            </a:r>
            <a:r>
              <a:rPr lang="en-US" dirty="0" smtClean="0"/>
              <a:t> letter DO NOT require responses (though your own INTERNAL response or response to GME/DIO should be advised)…only citations require responses</a:t>
            </a:r>
            <a:endParaRPr lang="en-US" dirty="0"/>
          </a:p>
        </p:txBody>
      </p:sp>
    </p:spTree>
    <p:extLst>
      <p:ext uri="{BB962C8B-B14F-4D97-AF65-F5344CB8AC3E}">
        <p14:creationId xmlns:p14="http://schemas.microsoft.com/office/powerpoint/2010/main" val="30011166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hlinkClick r:id="rId2"/>
              </a:rPr>
              <a:t>achampea@health.usf.edu</a:t>
            </a:r>
            <a:endParaRPr lang="en-US" dirty="0" smtClean="0"/>
          </a:p>
          <a:p>
            <a:r>
              <a:rPr lang="en-US" dirty="0" smtClean="0"/>
              <a:t>Brainstorm with other program directors</a:t>
            </a:r>
          </a:p>
          <a:p>
            <a:r>
              <a:rPr lang="en-US" dirty="0" smtClean="0">
                <a:hlinkClick r:id="rId3"/>
              </a:rPr>
              <a:t>www.acgme.org</a:t>
            </a:r>
            <a:endParaRPr lang="en-US" dirty="0" smtClean="0"/>
          </a:p>
          <a:p>
            <a:r>
              <a:rPr lang="en-US" dirty="0" smtClean="0"/>
              <a:t>Contact your RRC</a:t>
            </a:r>
            <a:endParaRPr lang="en-US" dirty="0"/>
          </a:p>
        </p:txBody>
      </p:sp>
    </p:spTree>
    <p:extLst>
      <p:ext uri="{BB962C8B-B14F-4D97-AF65-F5344CB8AC3E}">
        <p14:creationId xmlns:p14="http://schemas.microsoft.com/office/powerpoint/2010/main" val="39281738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36638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Data is Reviewed?</a:t>
            </a:r>
            <a:endParaRPr lang="en-US" dirty="0"/>
          </a:p>
        </p:txBody>
      </p:sp>
      <p:sp>
        <p:nvSpPr>
          <p:cNvPr id="3" name="Content Placeholder 2"/>
          <p:cNvSpPr>
            <a:spLocks noGrp="1"/>
          </p:cNvSpPr>
          <p:nvPr>
            <p:ph idx="1"/>
          </p:nvPr>
        </p:nvSpPr>
        <p:spPr/>
        <p:txBody>
          <a:bodyPr>
            <a:normAutofit lnSpcReduction="10000"/>
          </a:bodyPr>
          <a:lstStyle/>
          <a:p>
            <a:r>
              <a:rPr lang="en-US" dirty="0" smtClean="0"/>
              <a:t>All Data in WEB ADS (ACGME data base)</a:t>
            </a:r>
          </a:p>
          <a:p>
            <a:pPr lvl="1"/>
            <a:r>
              <a:rPr lang="en-US" dirty="0" smtClean="0"/>
              <a:t># residents, #faculty, changes in numbers, PD</a:t>
            </a:r>
          </a:p>
          <a:p>
            <a:pPr lvl="1"/>
            <a:r>
              <a:rPr lang="en-US" dirty="0" smtClean="0"/>
              <a:t>Scholarly activity</a:t>
            </a:r>
          </a:p>
          <a:p>
            <a:pPr lvl="1"/>
            <a:r>
              <a:rPr lang="en-US" dirty="0" smtClean="0"/>
              <a:t>Response to questions (safety, QI, supervision, duty hours, responses to previous citations)</a:t>
            </a:r>
          </a:p>
          <a:p>
            <a:r>
              <a:rPr lang="en-US" dirty="0" smtClean="0"/>
              <a:t>ACGME case logs</a:t>
            </a:r>
          </a:p>
          <a:p>
            <a:r>
              <a:rPr lang="en-US" b="1" dirty="0" smtClean="0"/>
              <a:t>ACGME faculty and resident survey data</a:t>
            </a:r>
          </a:p>
          <a:p>
            <a:r>
              <a:rPr lang="en-US" dirty="0" smtClean="0"/>
              <a:t>Board pass rate and % of residents/fellows who took the boards</a:t>
            </a:r>
            <a:endParaRPr lang="en-US" dirty="0"/>
          </a:p>
        </p:txBody>
      </p:sp>
    </p:spTree>
    <p:extLst>
      <p:ext uri="{BB962C8B-B14F-4D97-AF65-F5344CB8AC3E}">
        <p14:creationId xmlns:p14="http://schemas.microsoft.com/office/powerpoint/2010/main" val="51145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Few notes</a:t>
            </a:r>
            <a:endParaRPr lang="en-US" dirty="0"/>
          </a:p>
        </p:txBody>
      </p:sp>
      <p:sp>
        <p:nvSpPr>
          <p:cNvPr id="3" name="Content Placeholder 2"/>
          <p:cNvSpPr>
            <a:spLocks noGrp="1"/>
          </p:cNvSpPr>
          <p:nvPr>
            <p:ph idx="1"/>
          </p:nvPr>
        </p:nvSpPr>
        <p:spPr/>
        <p:txBody>
          <a:bodyPr/>
          <a:lstStyle/>
          <a:p>
            <a:r>
              <a:rPr lang="en-US" dirty="0" smtClean="0"/>
              <a:t>SAME survey distributed to ALL programs (not specialty specific)</a:t>
            </a:r>
          </a:p>
          <a:p>
            <a:pPr lvl="1"/>
            <a:r>
              <a:rPr lang="en-US" dirty="0" smtClean="0"/>
              <a:t>Does create some issues how various questions are interpreted</a:t>
            </a:r>
          </a:p>
          <a:p>
            <a:pPr lvl="1"/>
            <a:r>
              <a:rPr lang="en-US" dirty="0" smtClean="0"/>
              <a:t>Practice Habits – Pathology RRC started to “ignore” this questions as majority of ALL pathology programs are “flagged”</a:t>
            </a:r>
            <a:endParaRPr lang="en-US" dirty="0"/>
          </a:p>
        </p:txBody>
      </p:sp>
    </p:spTree>
    <p:extLst>
      <p:ext uri="{BB962C8B-B14F-4D97-AF65-F5344CB8AC3E}">
        <p14:creationId xmlns:p14="http://schemas.microsoft.com/office/powerpoint/2010/main" val="3151848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72606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ACGME Faculty and Resident/Fellow Survey</a:t>
            </a:r>
            <a:endParaRPr lang="en-US" dirty="0"/>
          </a:p>
        </p:txBody>
      </p:sp>
      <p:sp>
        <p:nvSpPr>
          <p:cNvPr id="3" name="Content Placeholder 2"/>
          <p:cNvSpPr>
            <a:spLocks noGrp="1"/>
          </p:cNvSpPr>
          <p:nvPr>
            <p:ph idx="1"/>
          </p:nvPr>
        </p:nvSpPr>
        <p:spPr/>
        <p:txBody>
          <a:bodyPr/>
          <a:lstStyle/>
          <a:p>
            <a:r>
              <a:rPr lang="en-US" dirty="0" smtClean="0"/>
              <a:t>Two components</a:t>
            </a:r>
          </a:p>
          <a:p>
            <a:pPr lvl="1"/>
            <a:r>
              <a:rPr lang="en-US" dirty="0" smtClean="0"/>
              <a:t>COMPLIANCE</a:t>
            </a:r>
          </a:p>
          <a:p>
            <a:pPr lvl="2"/>
            <a:r>
              <a:rPr lang="en-US" dirty="0" smtClean="0"/>
              <a:t>Resident: 70% completion rate</a:t>
            </a:r>
          </a:p>
          <a:p>
            <a:pPr lvl="2"/>
            <a:r>
              <a:rPr lang="en-US" dirty="0" smtClean="0"/>
              <a:t>Faculty 60% completion rate</a:t>
            </a:r>
          </a:p>
          <a:p>
            <a:pPr lvl="1"/>
            <a:r>
              <a:rPr lang="en-US" dirty="0" smtClean="0"/>
              <a:t>SURVEY RESULTS</a:t>
            </a:r>
          </a:p>
          <a:p>
            <a:pPr lvl="2"/>
            <a:r>
              <a:rPr lang="en-US" dirty="0" smtClean="0"/>
              <a:t>Program mean, trends year to year within program</a:t>
            </a:r>
          </a:p>
          <a:p>
            <a:pPr lvl="2"/>
            <a:r>
              <a:rPr lang="en-US" dirty="0" smtClean="0"/>
              <a:t>Program mean vs. national mean</a:t>
            </a:r>
            <a:endParaRPr lang="en-US" dirty="0"/>
          </a:p>
        </p:txBody>
      </p:sp>
    </p:spTree>
    <p:extLst>
      <p:ext uri="{BB962C8B-B14F-4D97-AF65-F5344CB8AC3E}">
        <p14:creationId xmlns:p14="http://schemas.microsoft.com/office/powerpoint/2010/main" val="503198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a little more information….</a:t>
            </a:r>
            <a:endParaRPr lang="en-US" dirty="0"/>
          </a:p>
        </p:txBody>
      </p:sp>
      <p:sp>
        <p:nvSpPr>
          <p:cNvPr id="3" name="Content Placeholder 2"/>
          <p:cNvSpPr>
            <a:spLocks noGrp="1"/>
          </p:cNvSpPr>
          <p:nvPr>
            <p:ph idx="1"/>
          </p:nvPr>
        </p:nvSpPr>
        <p:spPr/>
        <p:txBody>
          <a:bodyPr>
            <a:normAutofit fontScale="77500" lnSpcReduction="20000"/>
          </a:bodyPr>
          <a:lstStyle/>
          <a:p>
            <a:pPr fontAlgn="base"/>
            <a:endParaRPr lang="en-US" dirty="0"/>
          </a:p>
          <a:p>
            <a:pPr lvl="1" fontAlgn="base"/>
            <a:r>
              <a:rPr lang="en-US" u="sng" dirty="0"/>
              <a:t>Resident Survey Reports</a:t>
            </a:r>
            <a:r>
              <a:rPr lang="en-US" dirty="0"/>
              <a:t> – When at least 70% of a program’s residents/fellows have completed the survey and at least 4 residents/fellows have responded, reports will be available annually. For those programs with less than 4 residents/fellows who meet the 70% compliance rate, reports will only be available on an aggregated basis after at least 3 years of survey reporting has taken place.</a:t>
            </a:r>
          </a:p>
          <a:p>
            <a:pPr lvl="1" fontAlgn="base"/>
            <a:r>
              <a:rPr lang="en-US" u="sng" dirty="0"/>
              <a:t>Faculty Survey Reports</a:t>
            </a:r>
            <a:r>
              <a:rPr lang="en-US" dirty="0"/>
              <a:t> – When at least 60% of a program’s faculty members have completed the survey and at least 3 faculty members have responded, reports will be available annually. For those programs with less than 3 faculty members scheduled to participate who meet the 60% compliance rate, reports will only be available on an aggregated basis after at least 3 years of survey reporting has taken </a:t>
            </a:r>
            <a:r>
              <a:rPr lang="en-US" dirty="0" smtClean="0"/>
              <a:t>place.</a:t>
            </a:r>
            <a:endParaRPr lang="en-US" dirty="0"/>
          </a:p>
          <a:p>
            <a:endParaRPr lang="en-US" dirty="0"/>
          </a:p>
        </p:txBody>
      </p:sp>
    </p:spTree>
    <p:extLst>
      <p:ext uri="{BB962C8B-B14F-4D97-AF65-F5344CB8AC3E}">
        <p14:creationId xmlns:p14="http://schemas.microsoft.com/office/powerpoint/2010/main" val="3549925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31369</TotalTime>
  <Words>1817</Words>
  <Application>Microsoft Office PowerPoint</Application>
  <PresentationFormat>On-screen Show (4:3)</PresentationFormat>
  <Paragraphs>218</Paragraphs>
  <Slides>45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Arial</vt:lpstr>
      <vt:lpstr>Calibri</vt:lpstr>
      <vt:lpstr>Office Theme</vt:lpstr>
      <vt:lpstr>TACKLING THE ACGME  SURVEY</vt:lpstr>
      <vt:lpstr>Disclaimer</vt:lpstr>
      <vt:lpstr>ACGME Survey</vt:lpstr>
      <vt:lpstr>Next Accreditation System (NAS)</vt:lpstr>
      <vt:lpstr>What Data is Reviewed?</vt:lpstr>
      <vt:lpstr>Few notes</vt:lpstr>
      <vt:lpstr>PowerPoint Presentation</vt:lpstr>
      <vt:lpstr>ACGME Faculty and Resident/Fellow Survey</vt:lpstr>
      <vt:lpstr>Just a little more information….</vt:lpstr>
      <vt:lpstr>Need to know who is getting the survey…..</vt:lpstr>
      <vt:lpstr>Core Faculty Check</vt:lpstr>
      <vt:lpstr>In case you forget…on the website…</vt:lpstr>
      <vt:lpstr>How hard can it be to get to 60-70%???</vt:lpstr>
      <vt:lpstr>TACKLING COMPLETION</vt:lpstr>
      <vt:lpstr>Tips and Tricks</vt:lpstr>
      <vt:lpstr>PowerPoint Presentation</vt:lpstr>
      <vt:lpstr>Don’t….</vt:lpstr>
      <vt:lpstr>MONITOR COMPLIANCE AS A PROGRAM QUALITY INDICATOR</vt:lpstr>
      <vt:lpstr>ANNUAL PROGRAM REVIEW</vt:lpstr>
      <vt:lpstr>Winding up the survey….</vt:lpstr>
      <vt:lpstr>PowerPoint Presentation</vt:lpstr>
      <vt:lpstr>PRE-SURVEY “INSTRUCTIONAL COACHING”</vt:lpstr>
      <vt:lpstr>SURVEY CONTENT</vt:lpstr>
      <vt:lpstr>UNDERSTAND THE DEFINITIONS: ACGME Definitions</vt:lpstr>
      <vt:lpstr>PowerPoint Presentation</vt:lpstr>
      <vt:lpstr>Scholarly Activity Cheat Sheet</vt:lpstr>
      <vt:lpstr>DEFINITIONS..not always straight forward…….</vt:lpstr>
      <vt:lpstr>Up to this point…</vt:lpstr>
      <vt:lpstr>Sit and wait……</vt:lpstr>
      <vt:lpstr>What do I do?</vt:lpstr>
      <vt:lpstr>Annual Program Review</vt:lpstr>
      <vt:lpstr>PowerPoint Presentation</vt:lpstr>
      <vt:lpstr>PowerPoint Presentation</vt:lpstr>
      <vt:lpstr>PowerPoint Presentation</vt:lpstr>
      <vt:lpstr>PowerPoint Presentation</vt:lpstr>
      <vt:lpstr>Need to decide what to do with the information</vt:lpstr>
      <vt:lpstr>“The Letter”</vt:lpstr>
      <vt:lpstr>The Letter…….</vt:lpstr>
      <vt:lpstr>PowerPoint Presentation</vt:lpstr>
      <vt:lpstr>FACULTY SURVEY DATA</vt:lpstr>
      <vt:lpstr>USF DATA</vt:lpstr>
      <vt:lpstr>In the end…</vt:lpstr>
      <vt:lpstr>If you get an ACGME letter…</vt:lpstr>
      <vt:lpstr>Questions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ACGME</dc:title>
  <dc:creator>Champeaux, Anne</dc:creator>
  <cp:lastModifiedBy>Snell, Linda</cp:lastModifiedBy>
  <cp:revision>62</cp:revision>
  <dcterms:created xsi:type="dcterms:W3CDTF">2015-05-27T18:38:21Z</dcterms:created>
  <dcterms:modified xsi:type="dcterms:W3CDTF">2015-11-12T21:04:42Z</dcterms:modified>
</cp:coreProperties>
</file>