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handoutMasterIdLst>
    <p:handoutMasterId r:id="rId62"/>
  </p:handoutMasterIdLst>
  <p:sldIdLst>
    <p:sldId id="256" r:id="rId2"/>
    <p:sldId id="407" r:id="rId3"/>
    <p:sldId id="347" r:id="rId4"/>
    <p:sldId id="348" r:id="rId5"/>
    <p:sldId id="349" r:id="rId6"/>
    <p:sldId id="350" r:id="rId7"/>
    <p:sldId id="351" r:id="rId8"/>
    <p:sldId id="352" r:id="rId9"/>
    <p:sldId id="353" r:id="rId10"/>
    <p:sldId id="408" r:id="rId11"/>
    <p:sldId id="355" r:id="rId12"/>
    <p:sldId id="409" r:id="rId13"/>
    <p:sldId id="356" r:id="rId14"/>
    <p:sldId id="357" r:id="rId15"/>
    <p:sldId id="358" r:id="rId16"/>
    <p:sldId id="359" r:id="rId17"/>
    <p:sldId id="375"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03" r:id="rId42"/>
    <p:sldId id="404" r:id="rId43"/>
    <p:sldId id="378" r:id="rId44"/>
    <p:sldId id="374"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377" r:id="rId58"/>
    <p:sldId id="405" r:id="rId59"/>
    <p:sldId id="40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9"/>
    <p:restoredTop sz="94709"/>
  </p:normalViewPr>
  <p:slideViewPr>
    <p:cSldViewPr>
      <p:cViewPr varScale="1">
        <p:scale>
          <a:sx n="67" d="100"/>
          <a:sy n="67" d="100"/>
        </p:scale>
        <p:origin x="117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6F43A-16FB-4950-8DF3-0EF6252CA8C3}" type="doc">
      <dgm:prSet loTypeId="urn:microsoft.com/office/officeart/2011/layout/RadialPictureList" loCatId="picture" qsTypeId="urn:microsoft.com/office/officeart/2005/8/quickstyle/3d1" qsCatId="3D" csTypeId="urn:microsoft.com/office/officeart/2005/8/colors/colorful4" csCatId="colorful" phldr="1"/>
      <dgm:spPr/>
      <dgm:t>
        <a:bodyPr/>
        <a:lstStyle/>
        <a:p>
          <a:endParaRPr lang="en-US"/>
        </a:p>
      </dgm:t>
    </dgm:pt>
    <dgm:pt modelId="{12B55B58-BBEE-49E7-A015-453E0838645D}">
      <dgm:prSet phldrT="[Text]" custT="1"/>
      <dgm:spPr/>
      <dgm:t>
        <a:bodyPr/>
        <a:lstStyle/>
        <a:p>
          <a:pPr>
            <a:lnSpc>
              <a:spcPct val="100000"/>
            </a:lnSpc>
          </a:pPr>
          <a:r>
            <a:rPr lang="en-US" sz="3000" b="1" dirty="0" smtClean="0">
              <a:solidFill>
                <a:schemeClr val="bg1"/>
              </a:solidFill>
            </a:rPr>
            <a:t>Annual  Institutional Review</a:t>
          </a:r>
        </a:p>
        <a:p>
          <a:pPr>
            <a:lnSpc>
              <a:spcPct val="90000"/>
            </a:lnSpc>
          </a:pPr>
          <a:r>
            <a:rPr lang="en-US" sz="3000" dirty="0" smtClean="0">
              <a:solidFill>
                <a:schemeClr val="bg1"/>
              </a:solidFill>
            </a:rPr>
            <a:t>(AIR)</a:t>
          </a:r>
          <a:endParaRPr lang="en-US" sz="3000" dirty="0">
            <a:solidFill>
              <a:schemeClr val="bg1"/>
            </a:solidFill>
          </a:endParaRPr>
        </a:p>
      </dgm:t>
    </dgm:pt>
    <dgm:pt modelId="{830EBF8D-75BF-4B36-9919-53F29BDF330F}" type="parTrans" cxnId="{6EA6526F-8BF2-49C6-BFA4-5A87EAEF4870}">
      <dgm:prSet/>
      <dgm:spPr/>
      <dgm:t>
        <a:bodyPr/>
        <a:lstStyle/>
        <a:p>
          <a:endParaRPr lang="en-US"/>
        </a:p>
      </dgm:t>
    </dgm:pt>
    <dgm:pt modelId="{068C0FA8-C642-4DE2-9F13-16AF6689BB68}" type="sibTrans" cxnId="{6EA6526F-8BF2-49C6-BFA4-5A87EAEF4870}">
      <dgm:prSet/>
      <dgm:spPr/>
      <dgm:t>
        <a:bodyPr/>
        <a:lstStyle/>
        <a:p>
          <a:endParaRPr lang="en-US"/>
        </a:p>
      </dgm:t>
    </dgm:pt>
    <dgm:pt modelId="{8DFE0206-2950-456B-B4BF-85CB3FFC166E}">
      <dgm:prSet phldrT="[Text]"/>
      <dgm:spPr/>
      <dgm:t>
        <a:bodyPr/>
        <a:lstStyle/>
        <a:p>
          <a:r>
            <a:rPr lang="en-US" dirty="0" smtClean="0"/>
            <a:t>Understand</a:t>
          </a:r>
          <a:endParaRPr lang="en-US" dirty="0"/>
        </a:p>
      </dgm:t>
    </dgm:pt>
    <dgm:pt modelId="{A68B7433-B350-4D0E-9E51-4D8F4CBEDC84}" type="parTrans" cxnId="{928F801B-258E-4698-9228-CCD14680EE36}">
      <dgm:prSet/>
      <dgm:spPr/>
      <dgm:t>
        <a:bodyPr/>
        <a:lstStyle/>
        <a:p>
          <a:endParaRPr lang="en-US"/>
        </a:p>
      </dgm:t>
    </dgm:pt>
    <dgm:pt modelId="{EFA10305-C17C-4E8E-AB86-C65B9DECD2BA}" type="sibTrans" cxnId="{928F801B-258E-4698-9228-CCD14680EE36}">
      <dgm:prSet/>
      <dgm:spPr/>
      <dgm:t>
        <a:bodyPr/>
        <a:lstStyle/>
        <a:p>
          <a:endParaRPr lang="en-US"/>
        </a:p>
      </dgm:t>
    </dgm:pt>
    <dgm:pt modelId="{C7A7AFE3-8E13-41C4-A249-CD8AEAA0E7A4}">
      <dgm:prSet phldrT="[Text]"/>
      <dgm:spPr/>
      <dgm:t>
        <a:bodyPr/>
        <a:lstStyle/>
        <a:p>
          <a:r>
            <a:rPr lang="en-US" dirty="0" smtClean="0"/>
            <a:t>Set Metrics</a:t>
          </a:r>
          <a:endParaRPr lang="en-US" dirty="0"/>
        </a:p>
      </dgm:t>
    </dgm:pt>
    <dgm:pt modelId="{E7965D3B-F12A-4A2C-BF9F-AE7C64573732}" type="parTrans" cxnId="{70FD533F-761B-40CA-BD35-0797A2A5AEA9}">
      <dgm:prSet/>
      <dgm:spPr/>
      <dgm:t>
        <a:bodyPr/>
        <a:lstStyle/>
        <a:p>
          <a:endParaRPr lang="en-US"/>
        </a:p>
      </dgm:t>
    </dgm:pt>
    <dgm:pt modelId="{C6D834F8-5851-4B5E-9EBC-CFCC28AC7317}" type="sibTrans" cxnId="{70FD533F-761B-40CA-BD35-0797A2A5AEA9}">
      <dgm:prSet/>
      <dgm:spPr/>
      <dgm:t>
        <a:bodyPr/>
        <a:lstStyle/>
        <a:p>
          <a:endParaRPr lang="en-US"/>
        </a:p>
      </dgm:t>
    </dgm:pt>
    <dgm:pt modelId="{1380294C-C8A4-4CE4-804D-306822C870A5}">
      <dgm:prSet phldrT="[Text]"/>
      <dgm:spPr/>
      <dgm:t>
        <a:bodyPr/>
        <a:lstStyle/>
        <a:p>
          <a:r>
            <a:rPr lang="en-US" dirty="0" smtClean="0"/>
            <a:t>Achieve</a:t>
          </a:r>
          <a:endParaRPr lang="en-US" dirty="0"/>
        </a:p>
      </dgm:t>
    </dgm:pt>
    <dgm:pt modelId="{513A1B87-62D9-4E6D-8024-B9368A2D58B9}" type="parTrans" cxnId="{FF6C9036-EC86-4E1C-BD48-641FCB749C86}">
      <dgm:prSet/>
      <dgm:spPr/>
      <dgm:t>
        <a:bodyPr/>
        <a:lstStyle/>
        <a:p>
          <a:endParaRPr lang="en-US"/>
        </a:p>
      </dgm:t>
    </dgm:pt>
    <dgm:pt modelId="{A5E03B8D-6609-48CB-975E-9539B0EA9305}" type="sibTrans" cxnId="{FF6C9036-EC86-4E1C-BD48-641FCB749C86}">
      <dgm:prSet/>
      <dgm:spPr/>
      <dgm:t>
        <a:bodyPr/>
        <a:lstStyle/>
        <a:p>
          <a:endParaRPr lang="en-US"/>
        </a:p>
      </dgm:t>
    </dgm:pt>
    <dgm:pt modelId="{EDF0887C-14A1-4C9C-AEA3-2993D672858C}" type="pres">
      <dgm:prSet presAssocID="{0D86F43A-16FB-4950-8DF3-0EF6252CA8C3}" presName="Name0" presStyleCnt="0">
        <dgm:presLayoutVars>
          <dgm:chMax val="1"/>
          <dgm:chPref val="1"/>
          <dgm:dir/>
          <dgm:resizeHandles/>
        </dgm:presLayoutVars>
      </dgm:prSet>
      <dgm:spPr/>
      <dgm:t>
        <a:bodyPr/>
        <a:lstStyle/>
        <a:p>
          <a:endParaRPr lang="en-US"/>
        </a:p>
      </dgm:t>
    </dgm:pt>
    <dgm:pt modelId="{B8C6F78D-3CD2-4B05-8877-7DFA15A58108}" type="pres">
      <dgm:prSet presAssocID="{12B55B58-BBEE-49E7-A015-453E0838645D}" presName="Parent" presStyleLbl="node1" presStyleIdx="0" presStyleCnt="2" custScaleX="149724" custScaleY="147791" custLinFactNeighborX="-20749" custLinFactNeighborY="0">
        <dgm:presLayoutVars>
          <dgm:chMax val="4"/>
          <dgm:chPref val="3"/>
        </dgm:presLayoutVars>
      </dgm:prSet>
      <dgm:spPr/>
      <dgm:t>
        <a:bodyPr/>
        <a:lstStyle/>
        <a:p>
          <a:endParaRPr lang="en-US"/>
        </a:p>
      </dgm:t>
    </dgm:pt>
    <dgm:pt modelId="{4AFAAF53-8163-49C1-A4DE-02E24C69F615}" type="pres">
      <dgm:prSet presAssocID="{8DFE0206-2950-456B-B4BF-85CB3FFC166E}" presName="Accent" presStyleLbl="node1" presStyleIdx="1" presStyleCnt="2"/>
      <dgm:spPr/>
    </dgm:pt>
    <dgm:pt modelId="{568FC855-6B99-4525-9537-398482BC6DC4}" type="pres">
      <dgm:prSet presAssocID="{8DFE0206-2950-456B-B4BF-85CB3FFC166E}" presName="Image1" presStyleLbl="fgImgPlace1" presStyleIdx="0" presStyleCnt="3" custLinFactNeighborX="-1540" custLinFactNeighborY="-2205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09766BAE-E9B9-4A0C-ABE3-6B7964442F7A}" type="pres">
      <dgm:prSet presAssocID="{8DFE0206-2950-456B-B4BF-85CB3FFC166E}" presName="Child1" presStyleLbl="revTx" presStyleIdx="0" presStyleCnt="3">
        <dgm:presLayoutVars>
          <dgm:chMax val="0"/>
          <dgm:chPref val="0"/>
          <dgm:bulletEnabled val="1"/>
        </dgm:presLayoutVars>
      </dgm:prSet>
      <dgm:spPr/>
      <dgm:t>
        <a:bodyPr/>
        <a:lstStyle/>
        <a:p>
          <a:endParaRPr lang="en-US"/>
        </a:p>
      </dgm:t>
    </dgm:pt>
    <dgm:pt modelId="{B1497702-46A3-4336-8F34-B2BBE8AC9F06}" type="pres">
      <dgm:prSet presAssocID="{C7A7AFE3-8E13-41C4-A249-CD8AEAA0E7A4}" presName="Image2" presStyleCnt="0"/>
      <dgm:spPr/>
    </dgm:pt>
    <dgm:pt modelId="{3A963607-2DCC-4ED7-AB7A-4DB87B6D45BE}" type="pres">
      <dgm:prSet presAssocID="{C7A7AFE3-8E13-41C4-A249-CD8AEAA0E7A4}"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dgm:spPr>
      <dgm:t>
        <a:bodyPr/>
        <a:lstStyle/>
        <a:p>
          <a:endParaRPr lang="en-US"/>
        </a:p>
      </dgm:t>
    </dgm:pt>
    <dgm:pt modelId="{AD634E96-437D-42C9-B088-3A0E5A5F78FF}" type="pres">
      <dgm:prSet presAssocID="{C7A7AFE3-8E13-41C4-A249-CD8AEAA0E7A4}" presName="Child2" presStyleLbl="revTx" presStyleIdx="1" presStyleCnt="3">
        <dgm:presLayoutVars>
          <dgm:chMax val="0"/>
          <dgm:chPref val="0"/>
          <dgm:bulletEnabled val="1"/>
        </dgm:presLayoutVars>
      </dgm:prSet>
      <dgm:spPr/>
      <dgm:t>
        <a:bodyPr/>
        <a:lstStyle/>
        <a:p>
          <a:endParaRPr lang="en-US"/>
        </a:p>
      </dgm:t>
    </dgm:pt>
    <dgm:pt modelId="{DBDD9522-9FCC-4E42-A3A0-F577F75DB956}" type="pres">
      <dgm:prSet presAssocID="{1380294C-C8A4-4CE4-804D-306822C870A5}" presName="Image3" presStyleCnt="0"/>
      <dgm:spPr/>
    </dgm:pt>
    <dgm:pt modelId="{9134B062-F857-44F6-8083-B094B74B901B}" type="pres">
      <dgm:prSet presAssocID="{1380294C-C8A4-4CE4-804D-306822C870A5}"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52127755-8670-48B6-9B1E-E83CD599A3C9}" type="pres">
      <dgm:prSet presAssocID="{1380294C-C8A4-4CE4-804D-306822C870A5}" presName="Child3" presStyleLbl="revTx" presStyleIdx="2" presStyleCnt="3">
        <dgm:presLayoutVars>
          <dgm:chMax val="0"/>
          <dgm:chPref val="0"/>
          <dgm:bulletEnabled val="1"/>
        </dgm:presLayoutVars>
      </dgm:prSet>
      <dgm:spPr/>
      <dgm:t>
        <a:bodyPr/>
        <a:lstStyle/>
        <a:p>
          <a:endParaRPr lang="en-US"/>
        </a:p>
      </dgm:t>
    </dgm:pt>
  </dgm:ptLst>
  <dgm:cxnLst>
    <dgm:cxn modelId="{FF6C9036-EC86-4E1C-BD48-641FCB749C86}" srcId="{12B55B58-BBEE-49E7-A015-453E0838645D}" destId="{1380294C-C8A4-4CE4-804D-306822C870A5}" srcOrd="2" destOrd="0" parTransId="{513A1B87-62D9-4E6D-8024-B9368A2D58B9}" sibTransId="{A5E03B8D-6609-48CB-975E-9539B0EA9305}"/>
    <dgm:cxn modelId="{70FD533F-761B-40CA-BD35-0797A2A5AEA9}" srcId="{12B55B58-BBEE-49E7-A015-453E0838645D}" destId="{C7A7AFE3-8E13-41C4-A249-CD8AEAA0E7A4}" srcOrd="1" destOrd="0" parTransId="{E7965D3B-F12A-4A2C-BF9F-AE7C64573732}" sibTransId="{C6D834F8-5851-4B5E-9EBC-CFCC28AC7317}"/>
    <dgm:cxn modelId="{64347924-3CA3-F84C-A91A-44F348EEC3A8}" type="presOf" srcId="{C7A7AFE3-8E13-41C4-A249-CD8AEAA0E7A4}" destId="{AD634E96-437D-42C9-B088-3A0E5A5F78FF}" srcOrd="0" destOrd="0" presId="urn:microsoft.com/office/officeart/2011/layout/RadialPictureList"/>
    <dgm:cxn modelId="{B720E5B6-7D36-564E-A74A-716316326067}" type="presOf" srcId="{12B55B58-BBEE-49E7-A015-453E0838645D}" destId="{B8C6F78D-3CD2-4B05-8877-7DFA15A58108}" srcOrd="0" destOrd="0" presId="urn:microsoft.com/office/officeart/2011/layout/RadialPictureList"/>
    <dgm:cxn modelId="{5FF06BFE-AC0C-F04B-B1E4-59D10DD2465A}" type="presOf" srcId="{0D86F43A-16FB-4950-8DF3-0EF6252CA8C3}" destId="{EDF0887C-14A1-4C9C-AEA3-2993D672858C}" srcOrd="0" destOrd="0" presId="urn:microsoft.com/office/officeart/2011/layout/RadialPictureList"/>
    <dgm:cxn modelId="{6EA6526F-8BF2-49C6-BFA4-5A87EAEF4870}" srcId="{0D86F43A-16FB-4950-8DF3-0EF6252CA8C3}" destId="{12B55B58-BBEE-49E7-A015-453E0838645D}" srcOrd="0" destOrd="0" parTransId="{830EBF8D-75BF-4B36-9919-53F29BDF330F}" sibTransId="{068C0FA8-C642-4DE2-9F13-16AF6689BB68}"/>
    <dgm:cxn modelId="{369CE278-D0D5-2A43-A207-AFE594B1B956}" type="presOf" srcId="{1380294C-C8A4-4CE4-804D-306822C870A5}" destId="{52127755-8670-48B6-9B1E-E83CD599A3C9}" srcOrd="0" destOrd="0" presId="urn:microsoft.com/office/officeart/2011/layout/RadialPictureList"/>
    <dgm:cxn modelId="{928F801B-258E-4698-9228-CCD14680EE36}" srcId="{12B55B58-BBEE-49E7-A015-453E0838645D}" destId="{8DFE0206-2950-456B-B4BF-85CB3FFC166E}" srcOrd="0" destOrd="0" parTransId="{A68B7433-B350-4D0E-9E51-4D8F4CBEDC84}" sibTransId="{EFA10305-C17C-4E8E-AB86-C65B9DECD2BA}"/>
    <dgm:cxn modelId="{6B6714B0-65CB-DC49-8B63-3549D4658040}" type="presOf" srcId="{8DFE0206-2950-456B-B4BF-85CB3FFC166E}" destId="{09766BAE-E9B9-4A0C-ABE3-6B7964442F7A}" srcOrd="0" destOrd="0" presId="urn:microsoft.com/office/officeart/2011/layout/RadialPictureList"/>
    <dgm:cxn modelId="{D2560201-7237-BF43-BACA-5E454D9CCE55}" type="presParOf" srcId="{EDF0887C-14A1-4C9C-AEA3-2993D672858C}" destId="{B8C6F78D-3CD2-4B05-8877-7DFA15A58108}" srcOrd="0" destOrd="0" presId="urn:microsoft.com/office/officeart/2011/layout/RadialPictureList"/>
    <dgm:cxn modelId="{19AE3CDA-319D-E44C-AFE7-739C44C7E786}" type="presParOf" srcId="{EDF0887C-14A1-4C9C-AEA3-2993D672858C}" destId="{4AFAAF53-8163-49C1-A4DE-02E24C69F615}" srcOrd="1" destOrd="0" presId="urn:microsoft.com/office/officeart/2011/layout/RadialPictureList"/>
    <dgm:cxn modelId="{9AA89960-3EE4-8249-9362-F36492D2C5D1}" type="presParOf" srcId="{EDF0887C-14A1-4C9C-AEA3-2993D672858C}" destId="{568FC855-6B99-4525-9537-398482BC6DC4}" srcOrd="2" destOrd="0" presId="urn:microsoft.com/office/officeart/2011/layout/RadialPictureList"/>
    <dgm:cxn modelId="{FEB54E45-CD7E-074E-B0F6-34D1C7734D5C}" type="presParOf" srcId="{EDF0887C-14A1-4C9C-AEA3-2993D672858C}" destId="{09766BAE-E9B9-4A0C-ABE3-6B7964442F7A}" srcOrd="3" destOrd="0" presId="urn:microsoft.com/office/officeart/2011/layout/RadialPictureList"/>
    <dgm:cxn modelId="{96D3584A-9E52-A64C-A4FF-559F0DC345EE}" type="presParOf" srcId="{EDF0887C-14A1-4C9C-AEA3-2993D672858C}" destId="{B1497702-46A3-4336-8F34-B2BBE8AC9F06}" srcOrd="4" destOrd="0" presId="urn:microsoft.com/office/officeart/2011/layout/RadialPictureList"/>
    <dgm:cxn modelId="{F2C98D91-7BFC-194F-966F-10152A015833}" type="presParOf" srcId="{B1497702-46A3-4336-8F34-B2BBE8AC9F06}" destId="{3A963607-2DCC-4ED7-AB7A-4DB87B6D45BE}" srcOrd="0" destOrd="0" presId="urn:microsoft.com/office/officeart/2011/layout/RadialPictureList"/>
    <dgm:cxn modelId="{27CDB6C0-8629-114D-A373-680C13E7FBC5}" type="presParOf" srcId="{EDF0887C-14A1-4C9C-AEA3-2993D672858C}" destId="{AD634E96-437D-42C9-B088-3A0E5A5F78FF}" srcOrd="5" destOrd="0" presId="urn:microsoft.com/office/officeart/2011/layout/RadialPictureList"/>
    <dgm:cxn modelId="{E38DBA8C-3DA9-514D-ACC2-B142078CF2E9}" type="presParOf" srcId="{EDF0887C-14A1-4C9C-AEA3-2993D672858C}" destId="{DBDD9522-9FCC-4E42-A3A0-F577F75DB956}" srcOrd="6" destOrd="0" presId="urn:microsoft.com/office/officeart/2011/layout/RadialPictureList"/>
    <dgm:cxn modelId="{C61A2797-F6E0-F34B-89E3-78B7A8222129}" type="presParOf" srcId="{DBDD9522-9FCC-4E42-A3A0-F577F75DB956}" destId="{9134B062-F857-44F6-8083-B094B74B901B}" srcOrd="0" destOrd="0" presId="urn:microsoft.com/office/officeart/2011/layout/RadialPictureList"/>
    <dgm:cxn modelId="{B56555F4-729F-EE42-A146-4B2D3E2A057C}" type="presParOf" srcId="{EDF0887C-14A1-4C9C-AEA3-2993D672858C}" destId="{52127755-8670-48B6-9B1E-E83CD599A3C9}"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8F5125-7168-D941-B011-7B56EF04090F}" type="datetimeFigureOut">
              <a:rPr lang="en-US" smtClean="0"/>
              <a:t>11/5/2015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07E326-C42B-BC46-A2D8-DC7A4158BA3C}" type="slidenum">
              <a:rPr lang="en-US" smtClean="0"/>
              <a:t>‹#›</a:t>
            </a:fld>
            <a:endParaRPr lang="en-US"/>
          </a:p>
        </p:txBody>
      </p:sp>
    </p:spTree>
    <p:extLst>
      <p:ext uri="{BB962C8B-B14F-4D97-AF65-F5344CB8AC3E}">
        <p14:creationId xmlns:p14="http://schemas.microsoft.com/office/powerpoint/2010/main" val="3898329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B77BE-468C-410A-9698-839754BED276}" type="datetimeFigureOut">
              <a:rPr lang="en-US" smtClean="0"/>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5689F-FFC1-4307-89C9-3AC441F0899D}" type="slidenum">
              <a:rPr lang="en-US" smtClean="0"/>
              <a:t>‹#›</a:t>
            </a:fld>
            <a:endParaRPr lang="en-US"/>
          </a:p>
        </p:txBody>
      </p:sp>
    </p:spTree>
    <p:extLst>
      <p:ext uri="{BB962C8B-B14F-4D97-AF65-F5344CB8AC3E}">
        <p14:creationId xmlns:p14="http://schemas.microsoft.com/office/powerpoint/2010/main" val="168341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65689F-FFC1-4307-89C9-3AC441F0899D}" type="slidenum">
              <a:rPr lang="en-US" smtClean="0"/>
              <a:t>1</a:t>
            </a:fld>
            <a:endParaRPr lang="en-US"/>
          </a:p>
        </p:txBody>
      </p:sp>
    </p:spTree>
    <p:extLst>
      <p:ext uri="{BB962C8B-B14F-4D97-AF65-F5344CB8AC3E}">
        <p14:creationId xmlns:p14="http://schemas.microsoft.com/office/powerpoint/2010/main" val="1850005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24</a:t>
            </a:fld>
            <a:endParaRPr lang="en-US"/>
          </a:p>
        </p:txBody>
      </p:sp>
    </p:spTree>
    <p:extLst>
      <p:ext uri="{BB962C8B-B14F-4D97-AF65-F5344CB8AC3E}">
        <p14:creationId xmlns:p14="http://schemas.microsoft.com/office/powerpoint/2010/main" val="1810720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84E7827-066D-4197-87FE-34DB4C5D01AA}" type="slidenum">
              <a:rPr lang="en-US" smtClean="0"/>
              <a:pPr/>
              <a:t>25</a:t>
            </a:fld>
            <a:endParaRPr lang="en-US"/>
          </a:p>
        </p:txBody>
      </p:sp>
    </p:spTree>
    <p:extLst>
      <p:ext uri="{BB962C8B-B14F-4D97-AF65-F5344CB8AC3E}">
        <p14:creationId xmlns:p14="http://schemas.microsoft.com/office/powerpoint/2010/main" val="142044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26</a:t>
            </a:fld>
            <a:endParaRPr lang="en-US"/>
          </a:p>
        </p:txBody>
      </p:sp>
    </p:spTree>
    <p:extLst>
      <p:ext uri="{BB962C8B-B14F-4D97-AF65-F5344CB8AC3E}">
        <p14:creationId xmlns:p14="http://schemas.microsoft.com/office/powerpoint/2010/main" val="45104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27</a:t>
            </a:fld>
            <a:endParaRPr lang="en-US"/>
          </a:p>
        </p:txBody>
      </p:sp>
    </p:spTree>
    <p:extLst>
      <p:ext uri="{BB962C8B-B14F-4D97-AF65-F5344CB8AC3E}">
        <p14:creationId xmlns:p14="http://schemas.microsoft.com/office/powerpoint/2010/main" val="1816249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28</a:t>
            </a:fld>
            <a:endParaRPr lang="en-US"/>
          </a:p>
        </p:txBody>
      </p:sp>
    </p:spTree>
    <p:extLst>
      <p:ext uri="{BB962C8B-B14F-4D97-AF65-F5344CB8AC3E}">
        <p14:creationId xmlns:p14="http://schemas.microsoft.com/office/powerpoint/2010/main" val="925412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29</a:t>
            </a:fld>
            <a:endParaRPr lang="en-US"/>
          </a:p>
        </p:txBody>
      </p:sp>
    </p:spTree>
    <p:extLst>
      <p:ext uri="{BB962C8B-B14F-4D97-AF65-F5344CB8AC3E}">
        <p14:creationId xmlns:p14="http://schemas.microsoft.com/office/powerpoint/2010/main" val="203015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30</a:t>
            </a:fld>
            <a:endParaRPr lang="en-US"/>
          </a:p>
        </p:txBody>
      </p:sp>
    </p:spTree>
    <p:extLst>
      <p:ext uri="{BB962C8B-B14F-4D97-AF65-F5344CB8AC3E}">
        <p14:creationId xmlns:p14="http://schemas.microsoft.com/office/powerpoint/2010/main" val="122368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31</a:t>
            </a:fld>
            <a:endParaRPr lang="en-US"/>
          </a:p>
        </p:txBody>
      </p:sp>
    </p:spTree>
    <p:extLst>
      <p:ext uri="{BB962C8B-B14F-4D97-AF65-F5344CB8AC3E}">
        <p14:creationId xmlns:p14="http://schemas.microsoft.com/office/powerpoint/2010/main" val="614722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84E7827-066D-4197-87FE-34DB4C5D01AA}" type="slidenum">
              <a:rPr lang="en-US" smtClean="0"/>
              <a:pPr/>
              <a:t>32</a:t>
            </a:fld>
            <a:endParaRPr lang="en-US"/>
          </a:p>
        </p:txBody>
      </p:sp>
    </p:spTree>
    <p:extLst>
      <p:ext uri="{BB962C8B-B14F-4D97-AF65-F5344CB8AC3E}">
        <p14:creationId xmlns:p14="http://schemas.microsoft.com/office/powerpoint/2010/main" val="1157490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33</a:t>
            </a:fld>
            <a:endParaRPr lang="en-US"/>
          </a:p>
        </p:txBody>
      </p:sp>
    </p:spTree>
    <p:extLst>
      <p:ext uri="{BB962C8B-B14F-4D97-AF65-F5344CB8AC3E}">
        <p14:creationId xmlns:p14="http://schemas.microsoft.com/office/powerpoint/2010/main" val="175624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ea typeface="ＭＳ Ｐゴシック" charset="0"/>
              </a:defRPr>
            </a:lvl1pPr>
            <a:lvl2pPr marL="748968" indent="-288065">
              <a:defRPr sz="2000" b="1">
                <a:solidFill>
                  <a:schemeClr val="tx1"/>
                </a:solidFill>
                <a:latin typeface="Comic Sans MS" charset="0"/>
                <a:ea typeface="ＭＳ Ｐゴシック" charset="0"/>
              </a:defRPr>
            </a:lvl2pPr>
            <a:lvl3pPr marL="1152258" indent="-230452">
              <a:defRPr sz="2000" b="1">
                <a:solidFill>
                  <a:schemeClr val="tx1"/>
                </a:solidFill>
                <a:latin typeface="Comic Sans MS" charset="0"/>
                <a:ea typeface="ＭＳ Ｐゴシック" charset="0"/>
              </a:defRPr>
            </a:lvl3pPr>
            <a:lvl4pPr marL="1613162" indent="-230452">
              <a:defRPr sz="2000" b="1">
                <a:solidFill>
                  <a:schemeClr val="tx1"/>
                </a:solidFill>
                <a:latin typeface="Comic Sans MS" charset="0"/>
                <a:ea typeface="ＭＳ Ｐゴシック" charset="0"/>
              </a:defRPr>
            </a:lvl4pPr>
            <a:lvl5pPr marL="2074065" indent="-230452">
              <a:defRPr sz="2000" b="1">
                <a:solidFill>
                  <a:schemeClr val="tx1"/>
                </a:solidFill>
                <a:latin typeface="Comic Sans MS" charset="0"/>
                <a:ea typeface="ＭＳ Ｐゴシック" charset="0"/>
              </a:defRPr>
            </a:lvl5pPr>
            <a:lvl6pPr marL="2534968" indent="-230452" algn="ctr" eaLnBrk="0" fontAlgn="base" hangingPunct="0">
              <a:spcBef>
                <a:spcPct val="0"/>
              </a:spcBef>
              <a:spcAft>
                <a:spcPct val="0"/>
              </a:spcAft>
              <a:defRPr sz="2000" b="1">
                <a:solidFill>
                  <a:schemeClr val="tx1"/>
                </a:solidFill>
                <a:latin typeface="Comic Sans MS" charset="0"/>
                <a:ea typeface="ＭＳ Ｐゴシック" charset="0"/>
              </a:defRPr>
            </a:lvl6pPr>
            <a:lvl7pPr marL="2995872" indent="-230452" algn="ctr" eaLnBrk="0" fontAlgn="base" hangingPunct="0">
              <a:spcBef>
                <a:spcPct val="0"/>
              </a:spcBef>
              <a:spcAft>
                <a:spcPct val="0"/>
              </a:spcAft>
              <a:defRPr sz="2000" b="1">
                <a:solidFill>
                  <a:schemeClr val="tx1"/>
                </a:solidFill>
                <a:latin typeface="Comic Sans MS" charset="0"/>
                <a:ea typeface="ＭＳ Ｐゴシック" charset="0"/>
              </a:defRPr>
            </a:lvl7pPr>
            <a:lvl8pPr marL="3456775" indent="-230452" algn="ctr" eaLnBrk="0" fontAlgn="base" hangingPunct="0">
              <a:spcBef>
                <a:spcPct val="0"/>
              </a:spcBef>
              <a:spcAft>
                <a:spcPct val="0"/>
              </a:spcAft>
              <a:defRPr sz="2000" b="1">
                <a:solidFill>
                  <a:schemeClr val="tx1"/>
                </a:solidFill>
                <a:latin typeface="Comic Sans MS" charset="0"/>
                <a:ea typeface="ＭＳ Ｐゴシック" charset="0"/>
              </a:defRPr>
            </a:lvl8pPr>
            <a:lvl9pPr marL="3917678" indent="-230452"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r>
              <a:rPr lang="en-US" sz="1200" b="0">
                <a:solidFill>
                  <a:srgbClr val="000000"/>
                </a:solidFill>
                <a:latin typeface="Arial" charset="0"/>
              </a:rPr>
              <a:t>Partners in Medical Education, Inc.</a:t>
            </a:r>
          </a:p>
        </p:txBody>
      </p:sp>
      <p:sp>
        <p:nvSpPr>
          <p:cNvPr id="278531"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ea typeface="MS PGothic" charset="0"/>
                <a:cs typeface="MS PGothic" charset="0"/>
              </a:defRPr>
            </a:lvl1pPr>
            <a:lvl2pPr marL="748968" indent="-288065">
              <a:defRPr sz="2000" b="1">
                <a:solidFill>
                  <a:schemeClr val="tx1"/>
                </a:solidFill>
                <a:latin typeface="Comic Sans MS" charset="0"/>
                <a:ea typeface="MS PGothic" charset="0"/>
                <a:cs typeface="MS PGothic" charset="0"/>
              </a:defRPr>
            </a:lvl2pPr>
            <a:lvl3pPr marL="1152258" indent="-230452">
              <a:defRPr sz="2000" b="1">
                <a:solidFill>
                  <a:schemeClr val="tx1"/>
                </a:solidFill>
                <a:latin typeface="Comic Sans MS" charset="0"/>
                <a:ea typeface="MS PGothic" charset="0"/>
                <a:cs typeface="MS PGothic" charset="0"/>
              </a:defRPr>
            </a:lvl3pPr>
            <a:lvl4pPr marL="1613162" indent="-230452">
              <a:defRPr sz="2000" b="1">
                <a:solidFill>
                  <a:schemeClr val="tx1"/>
                </a:solidFill>
                <a:latin typeface="Comic Sans MS" charset="0"/>
                <a:ea typeface="MS PGothic" charset="0"/>
                <a:cs typeface="MS PGothic" charset="0"/>
              </a:defRPr>
            </a:lvl4pPr>
            <a:lvl5pPr marL="2074065" indent="-230452">
              <a:defRPr sz="2000" b="1">
                <a:solidFill>
                  <a:schemeClr val="tx1"/>
                </a:solidFill>
                <a:latin typeface="Comic Sans MS" charset="0"/>
                <a:ea typeface="MS PGothic" charset="0"/>
                <a:cs typeface="MS PGothic" charset="0"/>
              </a:defRPr>
            </a:lvl5pPr>
            <a:lvl6pPr marL="2534968" indent="-230452" algn="ctr" eaLnBrk="0" fontAlgn="base" hangingPunct="0">
              <a:spcBef>
                <a:spcPct val="0"/>
              </a:spcBef>
              <a:spcAft>
                <a:spcPct val="0"/>
              </a:spcAft>
              <a:defRPr sz="2000" b="1">
                <a:solidFill>
                  <a:schemeClr val="tx1"/>
                </a:solidFill>
                <a:latin typeface="Comic Sans MS" charset="0"/>
                <a:ea typeface="MS PGothic" charset="0"/>
                <a:cs typeface="MS PGothic" charset="0"/>
              </a:defRPr>
            </a:lvl6pPr>
            <a:lvl7pPr marL="2995872" indent="-230452" algn="ctr" eaLnBrk="0" fontAlgn="base" hangingPunct="0">
              <a:spcBef>
                <a:spcPct val="0"/>
              </a:spcBef>
              <a:spcAft>
                <a:spcPct val="0"/>
              </a:spcAft>
              <a:defRPr sz="2000" b="1">
                <a:solidFill>
                  <a:schemeClr val="tx1"/>
                </a:solidFill>
                <a:latin typeface="Comic Sans MS" charset="0"/>
                <a:ea typeface="MS PGothic" charset="0"/>
                <a:cs typeface="MS PGothic" charset="0"/>
              </a:defRPr>
            </a:lvl7pPr>
            <a:lvl8pPr marL="3456775" indent="-230452" algn="ctr" eaLnBrk="0" fontAlgn="base" hangingPunct="0">
              <a:spcBef>
                <a:spcPct val="0"/>
              </a:spcBef>
              <a:spcAft>
                <a:spcPct val="0"/>
              </a:spcAft>
              <a:defRPr sz="2000" b="1">
                <a:solidFill>
                  <a:schemeClr val="tx1"/>
                </a:solidFill>
                <a:latin typeface="Comic Sans MS" charset="0"/>
                <a:ea typeface="MS PGothic" charset="0"/>
                <a:cs typeface="MS PGothic" charset="0"/>
              </a:defRPr>
            </a:lvl8pPr>
            <a:lvl9pPr marL="3917678" indent="-230452" algn="ctr" eaLnBrk="0" fontAlgn="base" hangingPunct="0">
              <a:spcBef>
                <a:spcPct val="0"/>
              </a:spcBef>
              <a:spcAft>
                <a:spcPct val="0"/>
              </a:spcAft>
              <a:defRPr sz="2000" b="1">
                <a:solidFill>
                  <a:schemeClr val="tx1"/>
                </a:solidFill>
                <a:latin typeface="Comic Sans MS" charset="0"/>
                <a:ea typeface="MS PGothic" charset="0"/>
                <a:cs typeface="MS PGothic" charset="0"/>
              </a:defRPr>
            </a:lvl9pPr>
          </a:lstStyle>
          <a:p>
            <a:fld id="{3E1CCDC1-E464-1A4D-9CC5-8EBEB158BE74}" type="slidenum">
              <a:rPr lang="en-US" sz="1200" b="0">
                <a:solidFill>
                  <a:srgbClr val="000000"/>
                </a:solidFill>
                <a:latin typeface="Arial" charset="0"/>
              </a:rPr>
              <a:pPr/>
              <a:t>2</a:t>
            </a:fld>
            <a:endParaRPr lang="en-US" sz="1200" b="0">
              <a:solidFill>
                <a:srgbClr val="000000"/>
              </a:solidFill>
              <a:latin typeface="Arial" charset="0"/>
            </a:endParaRPr>
          </a:p>
        </p:txBody>
      </p:sp>
      <p:sp>
        <p:nvSpPr>
          <p:cNvPr id="278532" name="Rectangle 2"/>
          <p:cNvSpPr>
            <a:spLocks noGrp="1" noRot="1" noChangeAspect="1" noChangeArrowheads="1" noTextEdit="1"/>
          </p:cNvSpPr>
          <p:nvPr>
            <p:ph type="sldImg"/>
          </p:nvPr>
        </p:nvSpPr>
        <p:spPr>
          <a:ln/>
        </p:spPr>
      </p:sp>
      <p:sp>
        <p:nvSpPr>
          <p:cNvPr id="27853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743246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34</a:t>
            </a:fld>
            <a:endParaRPr lang="en-US"/>
          </a:p>
        </p:txBody>
      </p:sp>
    </p:spTree>
    <p:extLst>
      <p:ext uri="{BB962C8B-B14F-4D97-AF65-F5344CB8AC3E}">
        <p14:creationId xmlns:p14="http://schemas.microsoft.com/office/powerpoint/2010/main" val="268385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35</a:t>
            </a:fld>
            <a:endParaRPr lang="en-US"/>
          </a:p>
        </p:txBody>
      </p:sp>
    </p:spTree>
    <p:extLst>
      <p:ext uri="{BB962C8B-B14F-4D97-AF65-F5344CB8AC3E}">
        <p14:creationId xmlns:p14="http://schemas.microsoft.com/office/powerpoint/2010/main" val="592362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36</a:t>
            </a:fld>
            <a:endParaRPr lang="en-US"/>
          </a:p>
        </p:txBody>
      </p:sp>
    </p:spTree>
    <p:extLst>
      <p:ext uri="{BB962C8B-B14F-4D97-AF65-F5344CB8AC3E}">
        <p14:creationId xmlns:p14="http://schemas.microsoft.com/office/powerpoint/2010/main" val="1671586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38</a:t>
            </a:fld>
            <a:endParaRPr lang="en-US"/>
          </a:p>
        </p:txBody>
      </p:sp>
    </p:spTree>
    <p:extLst>
      <p:ext uri="{BB962C8B-B14F-4D97-AF65-F5344CB8AC3E}">
        <p14:creationId xmlns:p14="http://schemas.microsoft.com/office/powerpoint/2010/main" val="1384679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39</a:t>
            </a:fld>
            <a:endParaRPr lang="en-US"/>
          </a:p>
        </p:txBody>
      </p:sp>
    </p:spTree>
    <p:extLst>
      <p:ext uri="{BB962C8B-B14F-4D97-AF65-F5344CB8AC3E}">
        <p14:creationId xmlns:p14="http://schemas.microsoft.com/office/powerpoint/2010/main" val="164714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41</a:t>
            </a:fld>
            <a:endParaRPr lang="en-US"/>
          </a:p>
        </p:txBody>
      </p:sp>
    </p:spTree>
    <p:extLst>
      <p:ext uri="{BB962C8B-B14F-4D97-AF65-F5344CB8AC3E}">
        <p14:creationId xmlns:p14="http://schemas.microsoft.com/office/powerpoint/2010/main" val="1193404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42</a:t>
            </a:fld>
            <a:endParaRPr lang="en-US"/>
          </a:p>
        </p:txBody>
      </p:sp>
    </p:spTree>
    <p:extLst>
      <p:ext uri="{BB962C8B-B14F-4D97-AF65-F5344CB8AC3E}">
        <p14:creationId xmlns:p14="http://schemas.microsoft.com/office/powerpoint/2010/main" val="1627135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E34FE-53F4-401E-84A7-B91E4DF309AD}" type="slidenum">
              <a:rPr lang="en-US" smtClean="0"/>
              <a:t>45</a:t>
            </a:fld>
            <a:endParaRPr lang="en-US"/>
          </a:p>
        </p:txBody>
      </p:sp>
    </p:spTree>
    <p:extLst>
      <p:ext uri="{BB962C8B-B14F-4D97-AF65-F5344CB8AC3E}">
        <p14:creationId xmlns:p14="http://schemas.microsoft.com/office/powerpoint/2010/main" val="1411522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E34FE-53F4-401E-84A7-B91E4DF309AD}" type="slidenum">
              <a:rPr lang="en-US" smtClean="0"/>
              <a:t>46</a:t>
            </a:fld>
            <a:endParaRPr lang="en-US"/>
          </a:p>
        </p:txBody>
      </p:sp>
    </p:spTree>
    <p:extLst>
      <p:ext uri="{BB962C8B-B14F-4D97-AF65-F5344CB8AC3E}">
        <p14:creationId xmlns:p14="http://schemas.microsoft.com/office/powerpoint/2010/main" val="1807770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65520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17</a:t>
            </a:fld>
            <a:endParaRPr lang="en-US"/>
          </a:p>
        </p:txBody>
      </p:sp>
    </p:spTree>
    <p:extLst>
      <p:ext uri="{BB962C8B-B14F-4D97-AF65-F5344CB8AC3E}">
        <p14:creationId xmlns:p14="http://schemas.microsoft.com/office/powerpoint/2010/main" val="916545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719952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858420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50</a:t>
            </a:fld>
            <a:endParaRPr lang="en-US"/>
          </a:p>
        </p:txBody>
      </p:sp>
    </p:spTree>
    <p:extLst>
      <p:ext uri="{BB962C8B-B14F-4D97-AF65-F5344CB8AC3E}">
        <p14:creationId xmlns:p14="http://schemas.microsoft.com/office/powerpoint/2010/main" val="442960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51</a:t>
            </a:fld>
            <a:endParaRPr lang="en-US"/>
          </a:p>
        </p:txBody>
      </p:sp>
    </p:spTree>
    <p:extLst>
      <p:ext uri="{BB962C8B-B14F-4D97-AF65-F5344CB8AC3E}">
        <p14:creationId xmlns:p14="http://schemas.microsoft.com/office/powerpoint/2010/main" val="413291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023966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53</a:t>
            </a:fld>
            <a:endParaRPr lang="en-US"/>
          </a:p>
        </p:txBody>
      </p:sp>
    </p:spTree>
    <p:extLst>
      <p:ext uri="{BB962C8B-B14F-4D97-AF65-F5344CB8AC3E}">
        <p14:creationId xmlns:p14="http://schemas.microsoft.com/office/powerpoint/2010/main" val="622100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54</a:t>
            </a:fld>
            <a:endParaRPr lang="en-US"/>
          </a:p>
        </p:txBody>
      </p:sp>
    </p:spTree>
    <p:extLst>
      <p:ext uri="{BB962C8B-B14F-4D97-AF65-F5344CB8AC3E}">
        <p14:creationId xmlns:p14="http://schemas.microsoft.com/office/powerpoint/2010/main" val="615031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55</a:t>
            </a:fld>
            <a:endParaRPr lang="en-US"/>
          </a:p>
        </p:txBody>
      </p:sp>
    </p:spTree>
    <p:extLst>
      <p:ext uri="{BB962C8B-B14F-4D97-AF65-F5344CB8AC3E}">
        <p14:creationId xmlns:p14="http://schemas.microsoft.com/office/powerpoint/2010/main" val="1414943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56</a:t>
            </a:fld>
            <a:endParaRPr lang="en-US"/>
          </a:p>
        </p:txBody>
      </p:sp>
    </p:spTree>
    <p:extLst>
      <p:ext uri="{BB962C8B-B14F-4D97-AF65-F5344CB8AC3E}">
        <p14:creationId xmlns:p14="http://schemas.microsoft.com/office/powerpoint/2010/main" val="1575667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defRPr sz="2000" b="1">
                <a:solidFill>
                  <a:schemeClr val="tx1"/>
                </a:solidFill>
                <a:latin typeface="Comic Sans MS" pitchFamily="66" charset="0"/>
              </a:defRPr>
            </a:lvl1pPr>
            <a:lvl2pPr marL="733731" indent="-281965" algn="ctr">
              <a:defRPr sz="2000" b="1">
                <a:solidFill>
                  <a:schemeClr val="tx1"/>
                </a:solidFill>
                <a:latin typeface="Comic Sans MS" pitchFamily="66" charset="0"/>
              </a:defRPr>
            </a:lvl2pPr>
            <a:lvl3pPr marL="1129415" indent="-225883" algn="ctr">
              <a:defRPr sz="2000" b="1">
                <a:solidFill>
                  <a:schemeClr val="tx1"/>
                </a:solidFill>
                <a:latin typeface="Comic Sans MS" pitchFamily="66" charset="0"/>
              </a:defRPr>
            </a:lvl3pPr>
            <a:lvl4pPr marL="1581181" indent="-225883" algn="ctr">
              <a:defRPr sz="2000" b="1">
                <a:solidFill>
                  <a:schemeClr val="tx1"/>
                </a:solidFill>
                <a:latin typeface="Comic Sans MS" pitchFamily="66" charset="0"/>
              </a:defRPr>
            </a:lvl4pPr>
            <a:lvl5pPr marL="2034505" indent="-225883" algn="ctr">
              <a:defRPr sz="2000" b="1">
                <a:solidFill>
                  <a:schemeClr val="tx1"/>
                </a:solidFill>
                <a:latin typeface="Comic Sans MS" pitchFamily="66" charset="0"/>
              </a:defRPr>
            </a:lvl5pPr>
            <a:lvl6pPr marL="2483155" indent="-225883" algn="ctr" eaLnBrk="0" fontAlgn="base" hangingPunct="0">
              <a:spcBef>
                <a:spcPct val="0"/>
              </a:spcBef>
              <a:spcAft>
                <a:spcPct val="0"/>
              </a:spcAft>
              <a:defRPr sz="2000" b="1">
                <a:solidFill>
                  <a:schemeClr val="tx1"/>
                </a:solidFill>
                <a:latin typeface="Comic Sans MS" pitchFamily="66" charset="0"/>
              </a:defRPr>
            </a:lvl6pPr>
            <a:lvl7pPr marL="2931805" indent="-225883" algn="ctr" eaLnBrk="0" fontAlgn="base" hangingPunct="0">
              <a:spcBef>
                <a:spcPct val="0"/>
              </a:spcBef>
              <a:spcAft>
                <a:spcPct val="0"/>
              </a:spcAft>
              <a:defRPr sz="2000" b="1">
                <a:solidFill>
                  <a:schemeClr val="tx1"/>
                </a:solidFill>
                <a:latin typeface="Comic Sans MS" pitchFamily="66" charset="0"/>
              </a:defRPr>
            </a:lvl7pPr>
            <a:lvl8pPr marL="3380456" indent="-225883" algn="ctr" eaLnBrk="0" fontAlgn="base" hangingPunct="0">
              <a:spcBef>
                <a:spcPct val="0"/>
              </a:spcBef>
              <a:spcAft>
                <a:spcPct val="0"/>
              </a:spcAft>
              <a:defRPr sz="2000" b="1">
                <a:solidFill>
                  <a:schemeClr val="tx1"/>
                </a:solidFill>
                <a:latin typeface="Comic Sans MS" pitchFamily="66" charset="0"/>
              </a:defRPr>
            </a:lvl8pPr>
            <a:lvl9pPr marL="3829106" indent="-225883" algn="ctr" eaLnBrk="0" fontAlgn="base" hangingPunct="0">
              <a:spcBef>
                <a:spcPct val="0"/>
              </a:spcBef>
              <a:spcAft>
                <a:spcPct val="0"/>
              </a:spcAft>
              <a:defRPr sz="2000" b="1">
                <a:solidFill>
                  <a:schemeClr val="tx1"/>
                </a:solidFill>
                <a:latin typeface="Comic Sans MS" pitchFamily="66" charset="0"/>
              </a:defRPr>
            </a:lvl9pPr>
          </a:lstStyle>
          <a:p>
            <a:pPr algn="r"/>
            <a:fld id="{2B3A5FF8-6011-44AD-BBFE-77DA68405DB2}" type="slidenum">
              <a:rPr lang="en-US" altLang="en-US" sz="1200" b="0">
                <a:latin typeface="Arial" charset="0"/>
                <a:ea typeface="ＭＳ Ｐゴシック" pitchFamily="34" charset="-128"/>
              </a:rPr>
              <a:pPr algn="r"/>
              <a:t>58</a:t>
            </a:fld>
            <a:endParaRPr lang="en-US" altLang="en-US" sz="1200" b="0">
              <a:latin typeface="Arial" charset="0"/>
              <a:ea typeface="ＭＳ Ｐゴシック" pitchFamily="34" charset="-128"/>
            </a:endParaRPr>
          </a:p>
        </p:txBody>
      </p:sp>
      <p:sp>
        <p:nvSpPr>
          <p:cNvPr id="61443" name="Rectangle 2"/>
          <p:cNvSpPr>
            <a:spLocks noGrp="1" noRot="1" noChangeAspect="1" noChangeArrowheads="1" noTextEdit="1"/>
          </p:cNvSpPr>
          <p:nvPr>
            <p:ph type="sldImg"/>
          </p:nvPr>
        </p:nvSpPr>
        <p:spPr>
          <a:xfrm>
            <a:off x="1160463" y="690563"/>
            <a:ext cx="4602162" cy="3452812"/>
          </a:xfrm>
          <a:ln/>
        </p:spPr>
      </p:sp>
      <p:sp>
        <p:nvSpPr>
          <p:cNvPr id="6144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US" altLang="en-US" smtClean="0"/>
          </a:p>
        </p:txBody>
      </p:sp>
    </p:spTree>
    <p:extLst>
      <p:ext uri="{BB962C8B-B14F-4D97-AF65-F5344CB8AC3E}">
        <p14:creationId xmlns:p14="http://schemas.microsoft.com/office/powerpoint/2010/main" val="46293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18</a:t>
            </a:fld>
            <a:endParaRPr lang="en-US"/>
          </a:p>
        </p:txBody>
      </p:sp>
    </p:spTree>
    <p:extLst>
      <p:ext uri="{BB962C8B-B14F-4D97-AF65-F5344CB8AC3E}">
        <p14:creationId xmlns:p14="http://schemas.microsoft.com/office/powerpoint/2010/main" val="1135437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1900" b="1">
                <a:solidFill>
                  <a:schemeClr val="tx1"/>
                </a:solidFill>
                <a:latin typeface="Comic Sans MS" pitchFamily="66" charset="0"/>
              </a:defRPr>
            </a:lvl1pPr>
            <a:lvl2pPr marL="723073" indent="-278104">
              <a:defRPr sz="1900" b="1">
                <a:solidFill>
                  <a:schemeClr val="tx1"/>
                </a:solidFill>
                <a:latin typeface="Comic Sans MS" pitchFamily="66" charset="0"/>
              </a:defRPr>
            </a:lvl2pPr>
            <a:lvl3pPr marL="1112420" indent="-222483">
              <a:defRPr sz="1900" b="1">
                <a:solidFill>
                  <a:schemeClr val="tx1"/>
                </a:solidFill>
                <a:latin typeface="Comic Sans MS" pitchFamily="66" charset="0"/>
              </a:defRPr>
            </a:lvl3pPr>
            <a:lvl4pPr marL="1557389" indent="-222483">
              <a:defRPr sz="1900" b="1">
                <a:solidFill>
                  <a:schemeClr val="tx1"/>
                </a:solidFill>
                <a:latin typeface="Comic Sans MS" pitchFamily="66" charset="0"/>
              </a:defRPr>
            </a:lvl4pPr>
            <a:lvl5pPr marL="2002356" indent="-222483">
              <a:defRPr sz="1900" b="1">
                <a:solidFill>
                  <a:schemeClr val="tx1"/>
                </a:solidFill>
                <a:latin typeface="Comic Sans MS" pitchFamily="66" charset="0"/>
              </a:defRPr>
            </a:lvl5pPr>
            <a:lvl6pPr marL="2447325" indent="-222483" eaLnBrk="0" fontAlgn="base" hangingPunct="0">
              <a:spcBef>
                <a:spcPct val="0"/>
              </a:spcBef>
              <a:spcAft>
                <a:spcPct val="0"/>
              </a:spcAft>
              <a:defRPr sz="1900" b="1">
                <a:solidFill>
                  <a:schemeClr val="tx1"/>
                </a:solidFill>
                <a:latin typeface="Comic Sans MS" pitchFamily="66" charset="0"/>
              </a:defRPr>
            </a:lvl6pPr>
            <a:lvl7pPr marL="2892293" indent="-222483" eaLnBrk="0" fontAlgn="base" hangingPunct="0">
              <a:spcBef>
                <a:spcPct val="0"/>
              </a:spcBef>
              <a:spcAft>
                <a:spcPct val="0"/>
              </a:spcAft>
              <a:defRPr sz="1900" b="1">
                <a:solidFill>
                  <a:schemeClr val="tx1"/>
                </a:solidFill>
                <a:latin typeface="Comic Sans MS" pitchFamily="66" charset="0"/>
              </a:defRPr>
            </a:lvl7pPr>
            <a:lvl8pPr marL="3337261" indent="-222483" eaLnBrk="0" fontAlgn="base" hangingPunct="0">
              <a:spcBef>
                <a:spcPct val="0"/>
              </a:spcBef>
              <a:spcAft>
                <a:spcPct val="0"/>
              </a:spcAft>
              <a:defRPr sz="1900" b="1">
                <a:solidFill>
                  <a:schemeClr val="tx1"/>
                </a:solidFill>
                <a:latin typeface="Comic Sans MS" pitchFamily="66" charset="0"/>
              </a:defRPr>
            </a:lvl8pPr>
            <a:lvl9pPr marL="3782229" indent="-222483" eaLnBrk="0" fontAlgn="base" hangingPunct="0">
              <a:spcBef>
                <a:spcPct val="0"/>
              </a:spcBef>
              <a:spcAft>
                <a:spcPct val="0"/>
              </a:spcAft>
              <a:defRPr sz="1900" b="1">
                <a:solidFill>
                  <a:schemeClr val="tx1"/>
                </a:solidFill>
                <a:latin typeface="Comic Sans MS" pitchFamily="66" charset="0"/>
              </a:defRPr>
            </a:lvl9pPr>
          </a:lstStyle>
          <a:p>
            <a:fld id="{916FC5A3-03F1-4D94-832B-82312361FE78}" type="slidenum">
              <a:rPr lang="en-US" sz="1200" b="0">
                <a:latin typeface="Arial" charset="0"/>
              </a:rPr>
              <a:pPr/>
              <a:t>59</a:t>
            </a:fld>
            <a:endParaRPr lang="en-US" sz="1200" b="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0322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19</a:t>
            </a:fld>
            <a:endParaRPr lang="en-US"/>
          </a:p>
        </p:txBody>
      </p:sp>
    </p:spTree>
    <p:extLst>
      <p:ext uri="{BB962C8B-B14F-4D97-AF65-F5344CB8AC3E}">
        <p14:creationId xmlns:p14="http://schemas.microsoft.com/office/powerpoint/2010/main" val="135799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20</a:t>
            </a:fld>
            <a:endParaRPr lang="en-US"/>
          </a:p>
        </p:txBody>
      </p:sp>
    </p:spTree>
    <p:extLst>
      <p:ext uri="{BB962C8B-B14F-4D97-AF65-F5344CB8AC3E}">
        <p14:creationId xmlns:p14="http://schemas.microsoft.com/office/powerpoint/2010/main" val="192384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21</a:t>
            </a:fld>
            <a:endParaRPr lang="en-US"/>
          </a:p>
        </p:txBody>
      </p:sp>
    </p:spTree>
    <p:extLst>
      <p:ext uri="{BB962C8B-B14F-4D97-AF65-F5344CB8AC3E}">
        <p14:creationId xmlns:p14="http://schemas.microsoft.com/office/powerpoint/2010/main" val="197190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22</a:t>
            </a:fld>
            <a:endParaRPr lang="en-US"/>
          </a:p>
        </p:txBody>
      </p:sp>
    </p:spTree>
    <p:extLst>
      <p:ext uri="{BB962C8B-B14F-4D97-AF65-F5344CB8AC3E}">
        <p14:creationId xmlns:p14="http://schemas.microsoft.com/office/powerpoint/2010/main" val="157220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4E7827-066D-4197-87FE-34DB4C5D01AA}" type="slidenum">
              <a:rPr lang="en-US" smtClean="0"/>
              <a:pPr/>
              <a:t>23</a:t>
            </a:fld>
            <a:endParaRPr lang="en-US"/>
          </a:p>
        </p:txBody>
      </p:sp>
    </p:spTree>
    <p:extLst>
      <p:ext uri="{BB962C8B-B14F-4D97-AF65-F5344CB8AC3E}">
        <p14:creationId xmlns:p14="http://schemas.microsoft.com/office/powerpoint/2010/main" val="209034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lgn="ctr">
              <a:defRPr sz="4000">
                <a:solidFill>
                  <a:srgbClr val="FFFFFF"/>
                </a:solidFill>
                <a:latin typeface="Arial"/>
                <a:cs typeface="Arial"/>
              </a:defRPr>
            </a:lvl1pPr>
          </a:lstStyle>
          <a:p>
            <a:pPr lvl="0"/>
            <a:r>
              <a:rPr lang="en-US" noProof="0" smtClean="0"/>
              <a:t>Click to edit Master title style</a:t>
            </a:r>
            <a:endParaRPr lang="en-US" noProof="0" dirty="0" smtClean="0"/>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400">
                <a:latin typeface="Arial"/>
                <a:cs typeface="Arial"/>
              </a:defRPr>
            </a:lvl1pPr>
          </a:lstStyle>
          <a:p>
            <a:pPr lvl="0"/>
            <a:r>
              <a:rPr lang="en-US" noProof="0" smtClean="0"/>
              <a:t>Click to edit Master subtitle style</a:t>
            </a:r>
            <a:endParaRPr lang="en-US" noProof="0" dirty="0" smtClean="0"/>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lvl1pPr>
          </a:lstStyle>
          <a:p>
            <a:fld id="{008141E7-5D84-40B1-9E55-E5DDB3248242}" type="slidenum">
              <a:rPr lang="en-US" smtClean="0"/>
              <a:t>‹#›</a:t>
            </a:fld>
            <a:endParaRPr lang="en-US"/>
          </a:p>
        </p:txBody>
      </p:sp>
      <p:sp>
        <p:nvSpPr>
          <p:cNvPr id="23"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23016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fld id="{008141E7-5D84-40B1-9E55-E5DDB3248242}" type="slidenum">
              <a:rPr lang="en-US" smtClean="0"/>
              <a:t>‹#›</a:t>
            </a:fld>
            <a:endParaRPr lang="en-US"/>
          </a:p>
        </p:txBody>
      </p:sp>
      <p:sp>
        <p:nvSpPr>
          <p:cNvPr id="6" name="Rectangle 2"/>
          <p:cNvSpPr>
            <a:spLocks noGrp="1" noChangeArrowheads="1"/>
          </p:cNvSpPr>
          <p:nvPr>
            <p:ph type="ftr" sz="quarter" idx="11"/>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53279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
        <p:nvSpPr>
          <p:cNvPr id="5"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Tree>
    <p:extLst>
      <p:ext uri="{BB962C8B-B14F-4D97-AF65-F5344CB8AC3E}">
        <p14:creationId xmlns:p14="http://schemas.microsoft.com/office/powerpoint/2010/main" val="4010789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213039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9"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57801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5"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71036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96649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08092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57822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sldNum" sz="quarter" idx="4"/>
          </p:nvPr>
        </p:nvSpPr>
        <p:spPr bwMode="auto">
          <a:xfrm>
            <a:off x="6705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Arial Black" pitchFamily="34" charset="0"/>
              </a:defRPr>
            </a:lvl1pPr>
          </a:lstStyle>
          <a:p>
            <a:fld id="{008141E7-5D84-40B1-9E55-E5DDB3248242}" type="slidenum">
              <a:rPr lang="en-US" smtClean="0"/>
              <a:t>‹#›</a:t>
            </a:fld>
            <a:endParaRPr lang="en-US"/>
          </a:p>
        </p:txBody>
      </p:sp>
      <p:grpSp>
        <p:nvGrpSpPr>
          <p:cNvPr id="1028"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2133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 name="Rectangle 2"/>
          <p:cNvSpPr>
            <a:spLocks noGrp="1" noChangeArrowheads="1"/>
          </p:cNvSpPr>
          <p:nvPr>
            <p:ph type="ftr" sz="quarter" idx="3"/>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498980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acgme.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2133600"/>
            <a:ext cx="5410200" cy="1470025"/>
          </a:xfrm>
        </p:spPr>
        <p:txBody>
          <a:bodyPr>
            <a:normAutofit fontScale="90000"/>
          </a:bodyPr>
          <a:lstStyle/>
          <a:p>
            <a:r>
              <a:rPr lang="en-US" b="1" dirty="0" smtClean="0"/>
              <a:t>“Meet the Experts”</a:t>
            </a:r>
            <a:br>
              <a:rPr lang="en-US" b="1" dirty="0" smtClean="0"/>
            </a:br>
            <a:r>
              <a:rPr lang="en-US" b="1" dirty="0" smtClean="0"/>
              <a:t>Fall Freebie</a:t>
            </a:r>
            <a:br>
              <a:rPr lang="en-US" b="1" dirty="0" smtClean="0"/>
            </a:br>
            <a:r>
              <a:rPr lang="en-US" sz="2800" dirty="0" smtClean="0"/>
              <a:t>November 5, 2015</a:t>
            </a:r>
            <a:endParaRPr lang="en-US" sz="2800" dirty="0"/>
          </a:p>
        </p:txBody>
      </p:sp>
      <p:sp>
        <p:nvSpPr>
          <p:cNvPr id="3" name="Subtitle 2"/>
          <p:cNvSpPr>
            <a:spLocks noGrp="1"/>
          </p:cNvSpPr>
          <p:nvPr>
            <p:ph type="subTitle" idx="1"/>
          </p:nvPr>
        </p:nvSpPr>
        <p:spPr>
          <a:xfrm>
            <a:off x="2057400" y="4191000"/>
            <a:ext cx="6400800" cy="990600"/>
          </a:xfrm>
        </p:spPr>
        <p:txBody>
          <a:bodyPr/>
          <a:lstStyle/>
          <a:p>
            <a:r>
              <a:rPr lang="en-US" sz="1600" dirty="0" smtClean="0"/>
              <a:t>Presented by:</a:t>
            </a:r>
          </a:p>
          <a:p>
            <a:r>
              <a:rPr lang="en-US" sz="1800" b="1" dirty="0" smtClean="0"/>
              <a:t>PARTNERS IN MEDICAL EDUCATION, INC.</a:t>
            </a:r>
          </a:p>
          <a:p>
            <a:r>
              <a:rPr lang="en-US" sz="1800" dirty="0" smtClean="0"/>
              <a:t>                            </a:t>
            </a:r>
            <a:r>
              <a:rPr lang="en-US" sz="1800" u="sng" dirty="0" smtClean="0"/>
              <a:t>Today’s Experts:</a:t>
            </a:r>
            <a:r>
              <a:rPr lang="en-US" sz="1800" dirty="0" smtClean="0"/>
              <a:t> </a:t>
            </a:r>
          </a:p>
          <a:p>
            <a:endParaRPr lang="en-US" sz="1800" dirty="0" smtClean="0"/>
          </a:p>
          <a:p>
            <a:endParaRPr lang="en-US" sz="1800" dirty="0" smtClean="0"/>
          </a:p>
        </p:txBody>
      </p:sp>
      <p:sp>
        <p:nvSpPr>
          <p:cNvPr id="7" name="Rectangle 6"/>
          <p:cNvSpPr/>
          <p:nvPr/>
        </p:nvSpPr>
        <p:spPr>
          <a:xfrm>
            <a:off x="3886200" y="5181600"/>
            <a:ext cx="4038600" cy="1200329"/>
          </a:xfrm>
          <a:prstGeom prst="rect">
            <a:avLst/>
          </a:prstGeom>
        </p:spPr>
        <p:txBody>
          <a:bodyPr wrap="square">
            <a:spAutoFit/>
          </a:bodyPr>
          <a:lstStyle/>
          <a:p>
            <a:r>
              <a:rPr lang="en-US" b="1" dirty="0"/>
              <a:t>Christine </a:t>
            </a:r>
            <a:r>
              <a:rPr lang="en-US" b="1" dirty="0" err="1" smtClean="0"/>
              <a:t>Redovan</a:t>
            </a:r>
            <a:r>
              <a:rPr lang="en-US" b="1" dirty="0" smtClean="0"/>
              <a:t>, MBA</a:t>
            </a:r>
            <a:endParaRPr lang="en-US" b="1" dirty="0"/>
          </a:p>
          <a:p>
            <a:r>
              <a:rPr lang="en-US" b="1" dirty="0" smtClean="0"/>
              <a:t>Heather Peters, </a:t>
            </a:r>
            <a:r>
              <a:rPr lang="en-US" b="1" dirty="0" err="1" smtClean="0"/>
              <a:t>M.Ed</a:t>
            </a:r>
            <a:r>
              <a:rPr lang="en-US" b="1" dirty="0" smtClean="0"/>
              <a:t>, </a:t>
            </a:r>
            <a:r>
              <a:rPr lang="en-US" b="1" dirty="0" err="1" smtClean="0"/>
              <a:t>Ph.D</a:t>
            </a:r>
            <a:endParaRPr lang="en-US" b="1" dirty="0"/>
          </a:p>
          <a:p>
            <a:r>
              <a:rPr lang="en-US" b="1" dirty="0"/>
              <a:t>Candace </a:t>
            </a:r>
            <a:r>
              <a:rPr lang="en-US" b="1" dirty="0" err="1" smtClean="0"/>
              <a:t>DeMaris</a:t>
            </a:r>
            <a:r>
              <a:rPr lang="en-US" b="1" dirty="0" smtClean="0"/>
              <a:t>, MAIS</a:t>
            </a:r>
            <a:endParaRPr lang="en-US" b="1" dirty="0"/>
          </a:p>
          <a:p>
            <a:r>
              <a:rPr lang="en-US" b="1" dirty="0"/>
              <a:t>Lauren </a:t>
            </a:r>
            <a:r>
              <a:rPr lang="en-US" b="1" dirty="0" smtClean="0"/>
              <a:t>McGuire, MBA, C-TAGME</a:t>
            </a:r>
            <a:endParaRPr lang="en-US" b="1" dirty="0"/>
          </a:p>
        </p:txBody>
      </p:sp>
    </p:spTree>
    <p:extLst>
      <p:ext uri="{BB962C8B-B14F-4D97-AF65-F5344CB8AC3E}">
        <p14:creationId xmlns:p14="http://schemas.microsoft.com/office/powerpoint/2010/main" val="34916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p:cTn id="26"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smtClean="0"/>
              <a:t>10</a:t>
            </a:r>
            <a:endParaRPr lang="en-US" dirty="0"/>
          </a:p>
        </p:txBody>
      </p:sp>
      <p:sp>
        <p:nvSpPr>
          <p:cNvPr id="8" name="Title 3"/>
          <p:cNvSpPr txBox="1">
            <a:spLocks/>
          </p:cNvSpPr>
          <p:nvPr/>
        </p:nvSpPr>
        <p:spPr bwMode="auto">
          <a:xfrm>
            <a:off x="2971800" y="990600"/>
            <a:ext cx="358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tx1"/>
                </a:solidFill>
                <a:latin typeface="Arial"/>
                <a:ea typeface="+mj-ea"/>
                <a:cs typeface="Arial"/>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kern="0" dirty="0" smtClean="0"/>
              <a:t>Questions?</a:t>
            </a:r>
            <a:endParaRPr lang="en-US" kern="0" dirty="0"/>
          </a:p>
        </p:txBody>
      </p:sp>
      <p:pic>
        <p:nvPicPr>
          <p:cNvPr id="9" name="Picture 8" descr="http://thumbs.gograph.com/gg58140978.jpg"/>
          <p:cNvPicPr/>
          <p:nvPr/>
        </p:nvPicPr>
        <p:blipFill>
          <a:blip r:embed="rId2">
            <a:extLst>
              <a:ext uri="{28A0092B-C50C-407E-A947-70E740481C1C}">
                <a14:useLocalDpi xmlns:a14="http://schemas.microsoft.com/office/drawing/2010/main" val="0"/>
              </a:ext>
            </a:extLst>
          </a:blip>
          <a:srcRect/>
          <a:stretch>
            <a:fillRect/>
          </a:stretch>
        </p:blipFill>
        <p:spPr bwMode="auto">
          <a:xfrm>
            <a:off x="3724274" y="2971800"/>
            <a:ext cx="2295526" cy="2209800"/>
          </a:xfrm>
          <a:prstGeom prst="rect">
            <a:avLst/>
          </a:prstGeom>
          <a:noFill/>
          <a:ln>
            <a:noFill/>
          </a:ln>
        </p:spPr>
      </p:pic>
    </p:spTree>
    <p:extLst>
      <p:ext uri="{BB962C8B-B14F-4D97-AF65-F5344CB8AC3E}">
        <p14:creationId xmlns:p14="http://schemas.microsoft.com/office/powerpoint/2010/main" val="119979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en-US" dirty="0" err="1" smtClean="0"/>
              <a:t>WebADS</a:t>
            </a:r>
            <a:r>
              <a:rPr lang="en-US" dirty="0" smtClean="0"/>
              <a:t> &amp; Site Visits</a:t>
            </a:r>
            <a:endParaRPr lang="en-US" dirty="0"/>
          </a:p>
        </p:txBody>
      </p:sp>
      <p:sp>
        <p:nvSpPr>
          <p:cNvPr id="7" name="Subtitle 2"/>
          <p:cNvSpPr txBox="1">
            <a:spLocks/>
          </p:cNvSpPr>
          <p:nvPr/>
        </p:nvSpPr>
        <p:spPr bwMode="auto">
          <a:xfrm>
            <a:off x="3124200" y="4419600"/>
            <a:ext cx="6019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0" indent="0" algn="l" rtl="0" eaLnBrk="1" fontAlgn="base" hangingPunct="1">
              <a:spcBef>
                <a:spcPct val="20000"/>
              </a:spcBef>
              <a:spcAft>
                <a:spcPct val="0"/>
              </a:spcAft>
              <a:buClr>
                <a:schemeClr val="bg2"/>
              </a:buClr>
              <a:buSzPct val="75000"/>
              <a:buFont typeface="Wingdings" pitchFamily="2" charset="2"/>
              <a:buNone/>
              <a:defRPr sz="2400">
                <a:solidFill>
                  <a:schemeClr val="tx1"/>
                </a:solidFill>
                <a:latin typeface="Arial"/>
                <a:ea typeface="+mn-ea"/>
                <a:cs typeface="Arial"/>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1800" u="sng" kern="0" dirty="0" smtClean="0"/>
              <a:t>Presented by:</a:t>
            </a:r>
          </a:p>
          <a:p>
            <a:endParaRPr lang="en-US" sz="1800" kern="0" dirty="0" smtClean="0"/>
          </a:p>
          <a:p>
            <a:r>
              <a:rPr lang="en-US" b="1" kern="0" dirty="0" smtClean="0"/>
              <a:t>Heather Peters, </a:t>
            </a:r>
            <a:r>
              <a:rPr lang="en-US" b="1" kern="0" dirty="0" err="1" smtClean="0"/>
              <a:t>M.Ed</a:t>
            </a:r>
            <a:r>
              <a:rPr lang="en-US" b="1" kern="0" dirty="0" smtClean="0"/>
              <a:t>, </a:t>
            </a:r>
            <a:r>
              <a:rPr lang="en-US" b="1" kern="0" dirty="0" err="1" smtClean="0"/>
              <a:t>Ph.D</a:t>
            </a:r>
            <a:endParaRPr lang="en-US" b="1" kern="0" dirty="0" smtClean="0"/>
          </a:p>
          <a:p>
            <a:r>
              <a:rPr lang="en-US" sz="1800" kern="0" dirty="0" smtClean="0"/>
              <a:t>GME Consultant</a:t>
            </a:r>
          </a:p>
          <a:p>
            <a:endParaRPr lang="en-US" sz="1800" kern="0" dirty="0" smtClean="0"/>
          </a:p>
          <a:p>
            <a:r>
              <a:rPr lang="en-US" sz="1800" kern="0" dirty="0" smtClean="0"/>
              <a:t>Partners in Medical Education, Inc.</a:t>
            </a:r>
          </a:p>
          <a:p>
            <a:endParaRPr lang="en-US" sz="1800" kern="0" dirty="0"/>
          </a:p>
        </p:txBody>
      </p:sp>
    </p:spTree>
    <p:extLst>
      <p:ext uri="{BB962C8B-B14F-4D97-AF65-F5344CB8AC3E}">
        <p14:creationId xmlns:p14="http://schemas.microsoft.com/office/powerpoint/2010/main" val="10548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additive="base">
                                        <p:cTn id="18"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additive="base">
                                        <p:cTn id="24"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of Site Visits</a:t>
            </a:r>
            <a:endParaRPr lang="en-US" dirty="0"/>
          </a:p>
        </p:txBody>
      </p:sp>
      <p:sp>
        <p:nvSpPr>
          <p:cNvPr id="3" name="Content Placeholder 2"/>
          <p:cNvSpPr>
            <a:spLocks noGrp="1"/>
          </p:cNvSpPr>
          <p:nvPr>
            <p:ph idx="1"/>
          </p:nvPr>
        </p:nvSpPr>
        <p:spPr>
          <a:xfrm>
            <a:off x="457200" y="2819400"/>
            <a:ext cx="8229600" cy="2895600"/>
          </a:xfrm>
        </p:spPr>
        <p:txBody>
          <a:bodyPr/>
          <a:lstStyle/>
          <a:p>
            <a:r>
              <a:rPr lang="en-US" dirty="0" smtClean="0"/>
              <a:t>Less than 60 days is not uncommon – be prepared</a:t>
            </a:r>
          </a:p>
          <a:p>
            <a:r>
              <a:rPr lang="en-US" dirty="0" smtClean="0"/>
              <a:t>First contact may not provide actual date but the month in which the visit will take place</a:t>
            </a:r>
          </a:p>
          <a:p>
            <a:pPr lvl="1"/>
            <a:r>
              <a:rPr lang="en-US" dirty="0" smtClean="0"/>
              <a:t>Have to wait until you receive the letter from the actual site visitors with the dates, document list and schedule</a:t>
            </a:r>
            <a:endParaRPr lang="en-US" dirty="0"/>
          </a:p>
        </p:txBody>
      </p:sp>
      <p:sp>
        <p:nvSpPr>
          <p:cNvPr id="4" name="Slide Number Placeholder 3"/>
          <p:cNvSpPr>
            <a:spLocks noGrp="1"/>
          </p:cNvSpPr>
          <p:nvPr>
            <p:ph type="sldNum" sz="quarter" idx="10"/>
          </p:nvPr>
        </p:nvSpPr>
        <p:spPr/>
        <p:txBody>
          <a:bodyPr/>
          <a:lstStyle/>
          <a:p>
            <a:fld id="{008141E7-5D84-40B1-9E55-E5DDB3248242}"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pic>
        <p:nvPicPr>
          <p:cNvPr id="7" name="Picture 6" descr="http://www.deadlinedames.com/wp-content/uploads/2012/05/Little-Rant-Dud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1371600" cy="1714500"/>
          </a:xfrm>
          <a:prstGeom prst="rect">
            <a:avLst/>
          </a:prstGeom>
          <a:noFill/>
          <a:ln>
            <a:noFill/>
          </a:ln>
        </p:spPr>
      </p:pic>
    </p:spTree>
    <p:extLst>
      <p:ext uri="{BB962C8B-B14F-4D97-AF65-F5344CB8AC3E}">
        <p14:creationId xmlns:p14="http://schemas.microsoft.com/office/powerpoint/2010/main" val="333352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WebADS</a:t>
            </a:r>
            <a:r>
              <a:rPr lang="en-US" dirty="0" smtClean="0"/>
              <a:t> &amp; Site Visits</a:t>
            </a:r>
            <a:endParaRPr lang="en-US" dirty="0"/>
          </a:p>
        </p:txBody>
      </p:sp>
      <p:sp>
        <p:nvSpPr>
          <p:cNvPr id="3" name="Content Placeholder 2"/>
          <p:cNvSpPr>
            <a:spLocks noGrp="1"/>
          </p:cNvSpPr>
          <p:nvPr>
            <p:ph idx="1"/>
          </p:nvPr>
        </p:nvSpPr>
        <p:spPr/>
        <p:txBody>
          <a:bodyPr>
            <a:normAutofit/>
          </a:bodyPr>
          <a:lstStyle/>
          <a:p>
            <a:r>
              <a:rPr lang="en-US" dirty="0" smtClean="0"/>
              <a:t>Issues with </a:t>
            </a:r>
            <a:r>
              <a:rPr lang="en-US" dirty="0" err="1" smtClean="0"/>
              <a:t>WebADS</a:t>
            </a:r>
            <a:r>
              <a:rPr lang="en-US" dirty="0" smtClean="0"/>
              <a:t> versions</a:t>
            </a:r>
          </a:p>
          <a:p>
            <a:pPr lvl="1"/>
            <a:r>
              <a:rPr lang="en-US" dirty="0" smtClean="0"/>
              <a:t>Print a copy of the </a:t>
            </a:r>
            <a:r>
              <a:rPr lang="en-US" dirty="0" err="1" smtClean="0"/>
              <a:t>WebADS</a:t>
            </a:r>
            <a:r>
              <a:rPr lang="en-US" dirty="0" smtClean="0"/>
              <a:t> once you submit</a:t>
            </a:r>
          </a:p>
          <a:p>
            <a:pPr lvl="1"/>
            <a:r>
              <a:rPr lang="en-US" dirty="0" smtClean="0"/>
              <a:t>Watch your deadlines and try to submit a day or two early, if possible</a:t>
            </a:r>
          </a:p>
          <a:p>
            <a:pPr lvl="1"/>
            <a:r>
              <a:rPr lang="en-US" dirty="0" smtClean="0"/>
              <a:t>If the site visitors seem to have an older version, show them the correct one</a:t>
            </a:r>
          </a:p>
          <a:p>
            <a:pPr lvl="1"/>
            <a:r>
              <a:rPr lang="en-US" dirty="0" smtClean="0"/>
              <a:t>Follow-up with ACGME after the site visit or after you receive your letter of notification if you received a citation related to the </a:t>
            </a:r>
            <a:r>
              <a:rPr lang="en-US" dirty="0" err="1" smtClean="0"/>
              <a:t>WebADS</a:t>
            </a:r>
            <a:r>
              <a:rPr lang="en-US" dirty="0" smtClean="0"/>
              <a:t> mix-up</a:t>
            </a:r>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dirty="0" smtClean="0"/>
              <a:t>Presented by Partners in Medical Education, Inc. - 2015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smtClean="0"/>
              <a:t>12</a:t>
            </a:r>
            <a:endParaRPr lang="en-US" dirty="0"/>
          </a:p>
        </p:txBody>
      </p:sp>
      <p:pic>
        <p:nvPicPr>
          <p:cNvPr id="6" name="Picture 5" descr="http://lh4.ggpht.com/-u87jiUjoQ_Q/S3sJjEDY-aI/AAAAAAAAFac/fSwIHQGYSdU/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219200"/>
            <a:ext cx="1219200" cy="1447800"/>
          </a:xfrm>
          <a:prstGeom prst="rect">
            <a:avLst/>
          </a:prstGeom>
          <a:noFill/>
          <a:ln>
            <a:noFill/>
          </a:ln>
        </p:spPr>
      </p:pic>
    </p:spTree>
    <p:extLst>
      <p:ext uri="{BB962C8B-B14F-4D97-AF65-F5344CB8AC3E}">
        <p14:creationId xmlns:p14="http://schemas.microsoft.com/office/powerpoint/2010/main" val="853594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Visit List Changes</a:t>
            </a:r>
            <a:endParaRPr lang="en-US" dirty="0"/>
          </a:p>
        </p:txBody>
      </p:sp>
      <p:sp>
        <p:nvSpPr>
          <p:cNvPr id="3" name="Content Placeholder 2"/>
          <p:cNvSpPr>
            <a:spLocks noGrp="1"/>
          </p:cNvSpPr>
          <p:nvPr>
            <p:ph idx="1"/>
          </p:nvPr>
        </p:nvSpPr>
        <p:spPr>
          <a:xfrm>
            <a:off x="457200" y="1600200"/>
            <a:ext cx="8229600" cy="4419600"/>
          </a:xfrm>
        </p:spPr>
        <p:txBody>
          <a:bodyPr>
            <a:normAutofit/>
          </a:bodyPr>
          <a:lstStyle/>
          <a:p>
            <a:r>
              <a:rPr lang="en-US" dirty="0" smtClean="0"/>
              <a:t>List changed in Spring 2015</a:t>
            </a:r>
          </a:p>
          <a:p>
            <a:pPr lvl="1"/>
            <a:r>
              <a:rPr lang="en-US" dirty="0" smtClean="0"/>
              <a:t>PEC minutes (at least 2 sets)</a:t>
            </a:r>
          </a:p>
          <a:p>
            <a:pPr lvl="1"/>
            <a:r>
              <a:rPr lang="en-US" dirty="0" smtClean="0"/>
              <a:t>Updated PEC Description</a:t>
            </a:r>
          </a:p>
          <a:p>
            <a:pPr lvl="1"/>
            <a:r>
              <a:rPr lang="en-US" dirty="0" smtClean="0"/>
              <a:t>Updated CCC Description</a:t>
            </a:r>
          </a:p>
          <a:p>
            <a:pPr lvl="1"/>
            <a:r>
              <a:rPr lang="en-US" dirty="0" smtClean="0"/>
              <a:t>Didactic schedules—each training year</a:t>
            </a:r>
          </a:p>
          <a:p>
            <a:r>
              <a:rPr lang="en-US" dirty="0" smtClean="0"/>
              <a:t>Not on the list, but have them with you</a:t>
            </a:r>
          </a:p>
          <a:p>
            <a:pPr lvl="1"/>
            <a:r>
              <a:rPr lang="en-US" dirty="0" smtClean="0"/>
              <a:t>APEs</a:t>
            </a:r>
          </a:p>
          <a:p>
            <a:r>
              <a:rPr lang="en-US" dirty="0" smtClean="0"/>
              <a:t>Other </a:t>
            </a:r>
            <a:r>
              <a:rPr lang="en-US" dirty="0"/>
              <a:t>D</a:t>
            </a:r>
            <a:r>
              <a:rPr lang="en-US" dirty="0" smtClean="0"/>
              <a:t>ocument Issues</a:t>
            </a:r>
          </a:p>
          <a:p>
            <a:pPr lvl="1"/>
            <a:r>
              <a:rPr lang="en-US" dirty="0" smtClean="0"/>
              <a:t>Review your policies to be sure they cover all the newest requirements (particularly due process)</a:t>
            </a:r>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smtClean="0"/>
              <a:t>13</a:t>
            </a:r>
            <a:endParaRPr lang="en-US" dirty="0"/>
          </a:p>
        </p:txBody>
      </p:sp>
      <p:pic>
        <p:nvPicPr>
          <p:cNvPr id="7" name="irc_mi" descr="http://us.cdn4.123rf.com/168nwm/nexusplexus/nexusplexus1108/nexusplexus110800576/10212542-3d-man-standing-near-sign-of-info-letters.jpg"/>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1981200" cy="1800225"/>
          </a:xfrm>
          <a:prstGeom prst="rect">
            <a:avLst/>
          </a:prstGeom>
          <a:noFill/>
          <a:ln>
            <a:noFill/>
          </a:ln>
        </p:spPr>
      </p:pic>
    </p:spTree>
    <p:extLst>
      <p:ext uri="{BB962C8B-B14F-4D97-AF65-F5344CB8AC3E}">
        <p14:creationId xmlns:p14="http://schemas.microsoft.com/office/powerpoint/2010/main" val="1178503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APEs &amp; Self Studies</a:t>
            </a:r>
            <a:endParaRPr lang="en-US" dirty="0"/>
          </a:p>
        </p:txBody>
      </p:sp>
      <p:sp>
        <p:nvSpPr>
          <p:cNvPr id="3" name="Content Placeholder 2"/>
          <p:cNvSpPr>
            <a:spLocks noGrp="1"/>
          </p:cNvSpPr>
          <p:nvPr>
            <p:ph idx="1"/>
          </p:nvPr>
        </p:nvSpPr>
        <p:spPr>
          <a:xfrm>
            <a:off x="868261" y="1981200"/>
            <a:ext cx="7467600" cy="3886200"/>
          </a:xfrm>
        </p:spPr>
        <p:txBody>
          <a:bodyPr>
            <a:normAutofit lnSpcReduction="10000"/>
          </a:bodyPr>
          <a:lstStyle/>
          <a:p>
            <a:r>
              <a:rPr lang="en-US" dirty="0" smtClean="0"/>
              <a:t>Think long term…</a:t>
            </a:r>
          </a:p>
          <a:p>
            <a:pPr lvl="1"/>
            <a:r>
              <a:rPr lang="en-US" dirty="0" smtClean="0"/>
              <a:t>How can you improve your APEs in anticipation for your Self Study Visit?</a:t>
            </a:r>
          </a:p>
          <a:p>
            <a:pPr lvl="2"/>
            <a:r>
              <a:rPr lang="en-US" dirty="0"/>
              <a:t>S</a:t>
            </a:r>
            <a:r>
              <a:rPr lang="en-US" dirty="0" smtClean="0"/>
              <a:t>ame issues year after year on your improvement plans?</a:t>
            </a:r>
          </a:p>
          <a:p>
            <a:pPr lvl="2"/>
            <a:r>
              <a:rPr lang="en-US" dirty="0" smtClean="0"/>
              <a:t>Have you set up any trend-tracking mechanisms?</a:t>
            </a:r>
          </a:p>
          <a:p>
            <a:pPr lvl="3"/>
            <a:r>
              <a:rPr lang="en-US" dirty="0" smtClean="0"/>
              <a:t>Resident/Faculty Surveys</a:t>
            </a:r>
          </a:p>
          <a:p>
            <a:pPr lvl="3"/>
            <a:r>
              <a:rPr lang="en-US" dirty="0" smtClean="0"/>
              <a:t>Procedural data</a:t>
            </a:r>
          </a:p>
          <a:p>
            <a:pPr lvl="3"/>
            <a:r>
              <a:rPr lang="en-US" dirty="0" smtClean="0"/>
              <a:t>Duty hour violations</a:t>
            </a:r>
          </a:p>
          <a:p>
            <a:pPr lvl="3"/>
            <a:r>
              <a:rPr lang="en-US" dirty="0" smtClean="0"/>
              <a:t>Research productivity</a:t>
            </a:r>
          </a:p>
          <a:p>
            <a:pPr marL="914400" lvl="2" indent="0">
              <a:buNone/>
            </a:pPr>
            <a:endParaRPr lang="en-US" sz="1300" dirty="0" smtClean="0"/>
          </a:p>
          <a:p>
            <a:pPr lvl="1"/>
            <a:r>
              <a:rPr lang="en-US" dirty="0" smtClean="0"/>
              <a:t>How does strategic planning fit into this?</a:t>
            </a:r>
          </a:p>
          <a:p>
            <a:pPr lvl="2"/>
            <a:r>
              <a:rPr lang="en-US" dirty="0" smtClean="0"/>
              <a:t>Establish program AIMS</a:t>
            </a:r>
          </a:p>
          <a:p>
            <a:pPr lvl="2"/>
            <a:r>
              <a:rPr lang="en-US" dirty="0" smtClean="0"/>
              <a:t>SWOT analysis</a:t>
            </a:r>
          </a:p>
          <a:p>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smtClean="0"/>
              <a:t>14</a:t>
            </a:r>
            <a:endParaRPr lang="en-US" dirty="0"/>
          </a:p>
        </p:txBody>
      </p:sp>
      <p:pic>
        <p:nvPicPr>
          <p:cNvPr id="6" name="irc_mi" descr="http://us.cdn1.123rf.com/168nwm/dny3d/dny3d1102/dny3d110200131/8857879-3d-mann-mit-b-chern-schlafen-m-de-isoliert-auf-weiss.jpg"/>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495800"/>
            <a:ext cx="1371600" cy="1371600"/>
          </a:xfrm>
          <a:prstGeom prst="rect">
            <a:avLst/>
          </a:prstGeom>
          <a:noFill/>
          <a:ln>
            <a:noFill/>
          </a:ln>
        </p:spPr>
      </p:pic>
    </p:spTree>
    <p:extLst>
      <p:ext uri="{BB962C8B-B14F-4D97-AF65-F5344CB8AC3E}">
        <p14:creationId xmlns:p14="http://schemas.microsoft.com/office/powerpoint/2010/main" val="872513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smtClean="0"/>
              <a:t>15</a:t>
            </a:r>
            <a:endParaRPr lang="en-US" dirty="0"/>
          </a:p>
        </p:txBody>
      </p:sp>
      <p:pic>
        <p:nvPicPr>
          <p:cNvPr id="6" name="irc_mi" descr="http://thumbs.gograph.com/gg57700084.jpg"/>
          <p:cNvPicPr/>
          <p:nvPr/>
        </p:nvPicPr>
        <p:blipFill>
          <a:blip r:embed="rId2">
            <a:extLst>
              <a:ext uri="{28A0092B-C50C-407E-A947-70E740481C1C}">
                <a14:useLocalDpi xmlns:a14="http://schemas.microsoft.com/office/drawing/2010/main" val="0"/>
              </a:ext>
            </a:extLst>
          </a:blip>
          <a:srcRect/>
          <a:stretch>
            <a:fillRect/>
          </a:stretch>
        </p:blipFill>
        <p:spPr bwMode="auto">
          <a:xfrm>
            <a:off x="3495675" y="2983442"/>
            <a:ext cx="2152650" cy="2000250"/>
          </a:xfrm>
          <a:prstGeom prst="rect">
            <a:avLst/>
          </a:prstGeom>
          <a:noFill/>
          <a:ln>
            <a:noFill/>
          </a:ln>
        </p:spPr>
      </p:pic>
    </p:spTree>
    <p:extLst>
      <p:ext uri="{BB962C8B-B14F-4D97-AF65-F5344CB8AC3E}">
        <p14:creationId xmlns:p14="http://schemas.microsoft.com/office/powerpoint/2010/main" val="1322136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Your ACGME Application</a:t>
            </a:r>
            <a:endParaRPr lang="en-US" dirty="0"/>
          </a:p>
        </p:txBody>
      </p:sp>
      <p:sp>
        <p:nvSpPr>
          <p:cNvPr id="7" name="Subtitle 2"/>
          <p:cNvSpPr txBox="1">
            <a:spLocks/>
          </p:cNvSpPr>
          <p:nvPr/>
        </p:nvSpPr>
        <p:spPr bwMode="auto">
          <a:xfrm>
            <a:off x="3124200" y="4419600"/>
            <a:ext cx="6019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0" indent="0" algn="l" rtl="0" eaLnBrk="1" fontAlgn="base" hangingPunct="1">
              <a:spcBef>
                <a:spcPct val="20000"/>
              </a:spcBef>
              <a:spcAft>
                <a:spcPct val="0"/>
              </a:spcAft>
              <a:buClr>
                <a:schemeClr val="bg2"/>
              </a:buClr>
              <a:buSzPct val="75000"/>
              <a:buFont typeface="Wingdings" pitchFamily="2" charset="2"/>
              <a:buNone/>
              <a:defRPr sz="2400">
                <a:solidFill>
                  <a:schemeClr val="tx1"/>
                </a:solidFill>
                <a:latin typeface="Arial"/>
                <a:ea typeface="+mn-ea"/>
                <a:cs typeface="Arial"/>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1800" u="sng" kern="0" dirty="0" smtClean="0"/>
              <a:t>Presented by:</a:t>
            </a:r>
          </a:p>
          <a:p>
            <a:endParaRPr lang="en-US" sz="1800" kern="0" dirty="0" smtClean="0"/>
          </a:p>
          <a:p>
            <a:r>
              <a:rPr lang="en-US" b="1" kern="0" dirty="0" smtClean="0"/>
              <a:t>Candace C. </a:t>
            </a:r>
            <a:r>
              <a:rPr lang="en-US" b="1" kern="0" dirty="0" err="1" smtClean="0"/>
              <a:t>DeMaris</a:t>
            </a:r>
            <a:r>
              <a:rPr lang="en-US" b="1" kern="0" dirty="0" smtClean="0"/>
              <a:t>, MAIS</a:t>
            </a:r>
          </a:p>
          <a:p>
            <a:r>
              <a:rPr lang="en-US" sz="1800" kern="0" dirty="0" smtClean="0"/>
              <a:t>GME Consultant</a:t>
            </a:r>
          </a:p>
          <a:p>
            <a:endParaRPr lang="en-US" sz="1800" kern="0" dirty="0" smtClean="0"/>
          </a:p>
          <a:p>
            <a:r>
              <a:rPr lang="en-US" sz="1800" kern="0" dirty="0" smtClean="0"/>
              <a:t>Partners in Medical Education, Inc.</a:t>
            </a:r>
          </a:p>
          <a:p>
            <a:endParaRPr lang="en-US" sz="1800" kern="0" dirty="0"/>
          </a:p>
        </p:txBody>
      </p:sp>
    </p:spTree>
    <p:extLst>
      <p:ext uri="{BB962C8B-B14F-4D97-AF65-F5344CB8AC3E}">
        <p14:creationId xmlns:p14="http://schemas.microsoft.com/office/powerpoint/2010/main" val="6204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additive="base">
                                        <p:cTn id="18"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additive="base">
                                        <p:cTn id="24"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ACGME Process for Initial Program Accreditation</a:t>
            </a:r>
            <a:endParaRPr lang="en-US" dirty="0"/>
          </a:p>
        </p:txBody>
      </p:sp>
      <p:sp>
        <p:nvSpPr>
          <p:cNvPr id="3" name="Content Placeholder 2"/>
          <p:cNvSpPr>
            <a:spLocks noGrp="1"/>
          </p:cNvSpPr>
          <p:nvPr>
            <p:ph idx="1"/>
          </p:nvPr>
        </p:nvSpPr>
        <p:spPr>
          <a:xfrm>
            <a:off x="457200" y="1905000"/>
            <a:ext cx="8229600" cy="3886200"/>
          </a:xfrm>
        </p:spPr>
        <p:txBody>
          <a:bodyPr/>
          <a:lstStyle/>
          <a:p>
            <a:r>
              <a:rPr lang="en-US" dirty="0" smtClean="0"/>
              <a:t>Sponsoring Institution initiates the application process</a:t>
            </a:r>
          </a:p>
          <a:p>
            <a:r>
              <a:rPr lang="en-US" dirty="0" smtClean="0"/>
              <a:t>Common and Specialty-Specific Application</a:t>
            </a:r>
          </a:p>
          <a:p>
            <a:r>
              <a:rPr lang="en-US" dirty="0" smtClean="0"/>
              <a:t>Application submitted to Review Committee (RC)</a:t>
            </a:r>
          </a:p>
          <a:p>
            <a:r>
              <a:rPr lang="en-US" dirty="0" smtClean="0"/>
              <a:t>Site visit by ACGME Field Staff</a:t>
            </a:r>
          </a:p>
          <a:p>
            <a:r>
              <a:rPr lang="en-US" dirty="0" smtClean="0"/>
              <a:t>RC meeting</a:t>
            </a:r>
          </a:p>
          <a:p>
            <a:r>
              <a:rPr lang="en-US" dirty="0" smtClean="0"/>
              <a:t>Accreditation status</a:t>
            </a:r>
          </a:p>
          <a:p>
            <a:pPr lvl="1"/>
            <a:r>
              <a:rPr lang="en-US" dirty="0" smtClean="0"/>
              <a:t>Pre-Accreditation (AOA programs)</a:t>
            </a:r>
          </a:p>
          <a:p>
            <a:pPr lvl="1"/>
            <a:r>
              <a:rPr lang="en-US" dirty="0" smtClean="0"/>
              <a:t>Initial Accreditation</a:t>
            </a:r>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
        <p:nvSpPr>
          <p:cNvPr id="6" name="Slide Number Placeholder 5"/>
          <p:cNvSpPr>
            <a:spLocks noGrp="1"/>
          </p:cNvSpPr>
          <p:nvPr>
            <p:ph type="sldNum" sz="quarter" idx="10"/>
          </p:nvPr>
        </p:nvSpPr>
        <p:spPr/>
        <p:txBody>
          <a:bodyPr/>
          <a:lstStyle/>
          <a:p>
            <a:r>
              <a:rPr lang="en-US" dirty="0" smtClean="0"/>
              <a:t>17</a:t>
            </a:r>
          </a:p>
        </p:txBody>
      </p:sp>
      <p:pic>
        <p:nvPicPr>
          <p:cNvPr id="7" name="yui_3_5_1_5_1363125155109_1599" descr="http://cnps2.edublogs.org/files/2012/03/andresr25805-1kfo7y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343400"/>
            <a:ext cx="1143000" cy="1524000"/>
          </a:xfrm>
          <a:prstGeom prst="rect">
            <a:avLst/>
          </a:prstGeom>
          <a:noFill/>
          <a:ln>
            <a:noFill/>
          </a:ln>
        </p:spPr>
      </p:pic>
    </p:spTree>
    <p:extLst>
      <p:ext uri="{BB962C8B-B14F-4D97-AF65-F5344CB8AC3E}">
        <p14:creationId xmlns:p14="http://schemas.microsoft.com/office/powerpoint/2010/main" val="559330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3886200"/>
          </a:xfrm>
        </p:spPr>
        <p:txBody>
          <a:bodyPr/>
          <a:lstStyle/>
          <a:p>
            <a:pPr algn="ctr"/>
            <a:r>
              <a:rPr lang="en-US" sz="2800" i="1" dirty="0" smtClean="0"/>
              <a:t>The organization and content of the application set the tone for the site visit.  </a:t>
            </a:r>
          </a:p>
          <a:p>
            <a:pPr algn="ctr"/>
            <a:endParaRPr lang="en-US" dirty="0" smtClean="0"/>
          </a:p>
          <a:p>
            <a:pPr algn="ctr"/>
            <a:endParaRPr lang="en-US" dirty="0" smtClean="0"/>
          </a:p>
          <a:p>
            <a:pPr algn="ctr">
              <a:buNone/>
            </a:pPr>
            <a:endParaRPr lang="en-US" dirty="0" smtClean="0"/>
          </a:p>
          <a:p>
            <a:pPr algn="ctr"/>
            <a:r>
              <a:rPr lang="en-US" sz="2800" i="1" dirty="0" smtClean="0"/>
              <a:t>The better the application, the easier </a:t>
            </a:r>
            <a:br>
              <a:rPr lang="en-US" sz="2800" i="1" dirty="0" smtClean="0"/>
            </a:br>
            <a:r>
              <a:rPr lang="en-US" sz="2800" i="1" dirty="0" smtClean="0"/>
              <a:t>survey day will be!</a:t>
            </a:r>
          </a:p>
          <a:p>
            <a:endParaRPr lang="en-US" dirty="0"/>
          </a:p>
        </p:txBody>
      </p:sp>
      <p:sp>
        <p:nvSpPr>
          <p:cNvPr id="4" name="Slide Number Placeholder 3"/>
          <p:cNvSpPr>
            <a:spLocks noGrp="1"/>
          </p:cNvSpPr>
          <p:nvPr>
            <p:ph type="sldNum" sz="quarter" idx="10"/>
          </p:nvPr>
        </p:nvSpPr>
        <p:spPr/>
        <p:txBody>
          <a:bodyPr/>
          <a:lstStyle/>
          <a:p>
            <a:r>
              <a:rPr lang="en-US" dirty="0" smtClean="0"/>
              <a:t>18</a:t>
            </a:r>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761736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57200" y="381000"/>
            <a:ext cx="8229600" cy="1371600"/>
          </a:xfrm>
        </p:spPr>
        <p:txBody>
          <a:bodyPr/>
          <a:lstStyle/>
          <a:p>
            <a:pPr algn="ctr" eaLnBrk="1" hangingPunct="1">
              <a:defRPr/>
            </a:pPr>
            <a:r>
              <a:rPr lang="en-US">
                <a:ea typeface="ＭＳ Ｐゴシック" charset="0"/>
                <a:cs typeface="ＭＳ Ｐゴシック" charset="0"/>
              </a:rPr>
              <a:t> </a:t>
            </a:r>
          </a:p>
        </p:txBody>
      </p:sp>
      <p:sp>
        <p:nvSpPr>
          <p:cNvPr id="194563" name="Rectangle 3"/>
          <p:cNvSpPr>
            <a:spLocks noGrp="1" noChangeArrowheads="1"/>
          </p:cNvSpPr>
          <p:nvPr>
            <p:ph idx="1"/>
          </p:nvPr>
        </p:nvSpPr>
        <p:spPr>
          <a:xfrm>
            <a:off x="304800" y="436710"/>
            <a:ext cx="8534400" cy="433648"/>
          </a:xfrm>
        </p:spPr>
        <p:txBody>
          <a:bodyPr/>
          <a:lstStyle/>
          <a:p>
            <a:pPr algn="ctr" eaLnBrk="1" hangingPunct="1">
              <a:lnSpc>
                <a:spcPct val="90000"/>
              </a:lnSpc>
              <a:buFont typeface="Wingdings" charset="0"/>
              <a:buNone/>
            </a:pPr>
            <a:r>
              <a:rPr lang="en-US" sz="2800" b="1" dirty="0">
                <a:latin typeface="Lucida Bright" charset="0"/>
                <a:ea typeface="MS PGothic" charset="0"/>
              </a:rPr>
              <a:t>Partners</a:t>
            </a:r>
            <a:r>
              <a:rPr lang="en-US" sz="1100" b="1" baseline="100000" dirty="0">
                <a:latin typeface="Lucida Bright" charset="0"/>
                <a:ea typeface="MS PGothic" charset="0"/>
              </a:rPr>
              <a:t>®</a:t>
            </a:r>
            <a:r>
              <a:rPr lang="en-US" sz="2800" b="1" dirty="0">
                <a:latin typeface="Lucida Bright" charset="0"/>
                <a:ea typeface="MS PGothic" charset="0"/>
              </a:rPr>
              <a:t> Consulting Team</a:t>
            </a:r>
            <a:endParaRPr lang="en-US" sz="2400" b="1" i="1" dirty="0">
              <a:latin typeface="Lucida Bright" charset="0"/>
              <a:ea typeface="MS PGothic" charset="0"/>
            </a:endParaRPr>
          </a:p>
        </p:txBody>
      </p:sp>
      <p:sp>
        <p:nvSpPr>
          <p:cNvPr id="4109" name="Slide Number Placeholder 2"/>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MS PGothic" charset="0"/>
                <a:cs typeface="MS PGothic" charset="0"/>
              </a:defRPr>
            </a:lvl1pPr>
            <a:lvl2pPr marL="742950" indent="-285750">
              <a:defRPr sz="2000" b="1">
                <a:solidFill>
                  <a:schemeClr val="tx1"/>
                </a:solidFill>
                <a:latin typeface="Comic Sans MS" charset="0"/>
                <a:ea typeface="MS PGothic" charset="0"/>
                <a:cs typeface="MS PGothic" charset="0"/>
              </a:defRPr>
            </a:lvl2pPr>
            <a:lvl3pPr marL="1143000" indent="-228600">
              <a:defRPr sz="2000" b="1">
                <a:solidFill>
                  <a:schemeClr val="tx1"/>
                </a:solidFill>
                <a:latin typeface="Comic Sans MS" charset="0"/>
                <a:ea typeface="MS PGothic" charset="0"/>
                <a:cs typeface="MS PGothic" charset="0"/>
              </a:defRPr>
            </a:lvl3pPr>
            <a:lvl4pPr marL="1600200" indent="-228600">
              <a:defRPr sz="2000" b="1">
                <a:solidFill>
                  <a:schemeClr val="tx1"/>
                </a:solidFill>
                <a:latin typeface="Comic Sans MS" charset="0"/>
                <a:ea typeface="MS PGothic" charset="0"/>
                <a:cs typeface="MS PGothic" charset="0"/>
              </a:defRPr>
            </a:lvl4pPr>
            <a:lvl5pPr marL="2057400" indent="-228600">
              <a:defRPr sz="2000" b="1">
                <a:solidFill>
                  <a:schemeClr val="tx1"/>
                </a:solidFill>
                <a:latin typeface="Comic Sans MS"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9pPr>
          </a:lstStyle>
          <a:p>
            <a:fld id="{EA9A2239-43A3-9743-88C9-67FDB5FA6259}" type="slidenum">
              <a:rPr lang="en-US" sz="1200" b="0">
                <a:latin typeface="Arial Black" charset="0"/>
              </a:rPr>
              <a:pPr/>
              <a:t>2</a:t>
            </a:fld>
            <a:endParaRPr lang="en-US" sz="1200" b="0">
              <a:latin typeface="Arial Black" charset="0"/>
            </a:endParaRPr>
          </a:p>
        </p:txBody>
      </p:sp>
      <p:sp>
        <p:nvSpPr>
          <p:cNvPr id="4108" name="Footer Placeholder 1"/>
          <p:cNvSpPr>
            <a:spLocks noGrp="1"/>
          </p:cNvSpPr>
          <p:nvPr>
            <p:ph type="ftr"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MS PGothic" charset="0"/>
                <a:cs typeface="MS PGothic" charset="0"/>
              </a:defRPr>
            </a:lvl1pPr>
            <a:lvl2pPr marL="742950" indent="-285750">
              <a:defRPr sz="2000" b="1">
                <a:solidFill>
                  <a:schemeClr val="tx1"/>
                </a:solidFill>
                <a:latin typeface="Comic Sans MS" charset="0"/>
                <a:ea typeface="MS PGothic" charset="0"/>
                <a:cs typeface="MS PGothic" charset="0"/>
              </a:defRPr>
            </a:lvl2pPr>
            <a:lvl3pPr marL="1143000" indent="-228600">
              <a:defRPr sz="2000" b="1">
                <a:solidFill>
                  <a:schemeClr val="tx1"/>
                </a:solidFill>
                <a:latin typeface="Comic Sans MS" charset="0"/>
                <a:ea typeface="MS PGothic" charset="0"/>
                <a:cs typeface="MS PGothic" charset="0"/>
              </a:defRPr>
            </a:lvl3pPr>
            <a:lvl4pPr marL="1600200" indent="-228600">
              <a:defRPr sz="2000" b="1">
                <a:solidFill>
                  <a:schemeClr val="tx1"/>
                </a:solidFill>
                <a:latin typeface="Comic Sans MS" charset="0"/>
                <a:ea typeface="MS PGothic" charset="0"/>
                <a:cs typeface="MS PGothic" charset="0"/>
              </a:defRPr>
            </a:lvl4pPr>
            <a:lvl5pPr marL="2057400" indent="-228600">
              <a:defRPr sz="2000" b="1">
                <a:solidFill>
                  <a:schemeClr val="tx1"/>
                </a:solidFill>
                <a:latin typeface="Comic Sans MS"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9pPr>
          </a:lstStyle>
          <a:p>
            <a:r>
              <a:rPr lang="en-US" sz="1000" b="0" dirty="0" smtClean="0">
                <a:solidFill>
                  <a:srgbClr val="000000"/>
                </a:solidFill>
                <a:latin typeface="Arial" charset="0"/>
                <a:cs typeface="Arial" charset="0"/>
              </a:rPr>
              <a:t>Presented by Partners in Medical Education, Inc. - 2015</a:t>
            </a:r>
            <a:endParaRPr lang="en-US" sz="1000" b="0" dirty="0">
              <a:solidFill>
                <a:srgbClr val="000000"/>
              </a:solidFill>
              <a:latin typeface="Arial" charset="0"/>
              <a:cs typeface="Arial" charset="0"/>
            </a:endParaRPr>
          </a:p>
        </p:txBody>
      </p:sp>
      <p:sp>
        <p:nvSpPr>
          <p:cNvPr id="12" name="TextBox 11"/>
          <p:cNvSpPr txBox="1"/>
          <p:nvPr/>
        </p:nvSpPr>
        <p:spPr>
          <a:xfrm>
            <a:off x="2443016" y="3221137"/>
            <a:ext cx="1843235" cy="2862322"/>
          </a:xfrm>
          <a:prstGeom prst="rect">
            <a:avLst/>
          </a:prstGeom>
          <a:noFill/>
        </p:spPr>
        <p:txBody>
          <a:bodyPr wrap="square">
            <a:spAutoFit/>
          </a:bodyPr>
          <a:lstStyle/>
          <a:p>
            <a:pPr marL="171450" indent="-171450">
              <a:buFont typeface="Arial" pitchFamily="34" charset="0"/>
              <a:buChar char="•"/>
              <a:defRPr/>
            </a:pPr>
            <a:endParaRPr lang="en-US" sz="1200" dirty="0">
              <a:solidFill>
                <a:srgbClr val="003300"/>
              </a:solidFill>
              <a:latin typeface="Lucida Bright" pitchFamily="18" charset="0"/>
            </a:endParaRPr>
          </a:p>
          <a:p>
            <a:r>
              <a:rPr lang="en-US" sz="1000" b="1" dirty="0" smtClean="0">
                <a:latin typeface="Lucida Bright" charset="0"/>
                <a:ea typeface="Lucida Bright" charset="0"/>
                <a:cs typeface="Lucida Bright" charset="0"/>
              </a:rPr>
              <a:t>*</a:t>
            </a:r>
            <a:r>
              <a:rPr lang="en-US" sz="1000" dirty="0" smtClean="0">
                <a:latin typeface="Lucida Bright" charset="0"/>
                <a:ea typeface="Lucida Bright" charset="0"/>
                <a:cs typeface="Lucida Bright" charset="0"/>
              </a:rPr>
              <a:t> GME </a:t>
            </a:r>
            <a:r>
              <a:rPr lang="en-US" sz="1000" dirty="0">
                <a:latin typeface="Lucida Bright" charset="0"/>
                <a:ea typeface="Lucida Bright" charset="0"/>
                <a:cs typeface="Lucida Bright" charset="0"/>
              </a:rPr>
              <a:t>Director &amp; DIO</a:t>
            </a:r>
          </a:p>
          <a:p>
            <a:endParaRPr lang="en-US" sz="800" dirty="0">
              <a:latin typeface="Lucida Bright" charset="0"/>
              <a:ea typeface="Lucida Bright" charset="0"/>
              <a:cs typeface="Lucida Bright" charset="0"/>
            </a:endParaRPr>
          </a:p>
          <a:p>
            <a:r>
              <a:rPr lang="en-US" sz="1000" b="1" dirty="0" smtClean="0">
                <a:latin typeface="Lucida Bright" charset="0"/>
                <a:ea typeface="Lucida Bright" charset="0"/>
                <a:cs typeface="Lucida Bright" charset="0"/>
              </a:rPr>
              <a:t>*</a:t>
            </a:r>
            <a:r>
              <a:rPr lang="en-US" sz="1000" dirty="0" smtClean="0">
                <a:latin typeface="Lucida Bright" charset="0"/>
                <a:ea typeface="Lucida Bright" charset="0"/>
                <a:cs typeface="Lucida Bright" charset="0"/>
              </a:rPr>
              <a:t> Seasoned </a:t>
            </a:r>
            <a:r>
              <a:rPr lang="en-US" sz="1000" dirty="0">
                <a:latin typeface="Lucida Bright" charset="0"/>
                <a:ea typeface="Lucida Bright" charset="0"/>
                <a:cs typeface="Lucida Bright" charset="0"/>
              </a:rPr>
              <a:t>speaker at ACGME &amp; sub-specialty national meetings</a:t>
            </a:r>
          </a:p>
          <a:p>
            <a:endParaRPr lang="en-US" sz="800" dirty="0">
              <a:latin typeface="Lucida Bright" charset="0"/>
              <a:ea typeface="Lucida Bright" charset="0"/>
              <a:cs typeface="Lucida Bright" charset="0"/>
            </a:endParaRPr>
          </a:p>
          <a:p>
            <a:r>
              <a:rPr lang="en-US" sz="1000" b="1" dirty="0" smtClean="0">
                <a:latin typeface="Lucida Bright" charset="0"/>
                <a:ea typeface="Lucida Bright" charset="0"/>
                <a:cs typeface="Lucida Bright" charset="0"/>
              </a:rPr>
              <a:t>*</a:t>
            </a:r>
            <a:r>
              <a:rPr lang="en-US" sz="1000" dirty="0" smtClean="0">
                <a:latin typeface="Lucida Bright" charset="0"/>
                <a:ea typeface="Lucida Bright" charset="0"/>
                <a:cs typeface="Lucida Bright" charset="0"/>
              </a:rPr>
              <a:t> Institutional </a:t>
            </a:r>
            <a:r>
              <a:rPr lang="en-US" sz="1000" dirty="0">
                <a:latin typeface="Lucida Bright" charset="0"/>
                <a:ea typeface="Lucida Bright" charset="0"/>
                <a:cs typeface="Lucida Bright" charset="0"/>
              </a:rPr>
              <a:t>and Program accreditation experience</a:t>
            </a:r>
          </a:p>
          <a:p>
            <a:endParaRPr lang="en-US" sz="800" dirty="0">
              <a:latin typeface="Lucida Bright" charset="0"/>
              <a:ea typeface="Lucida Bright" charset="0"/>
              <a:cs typeface="Lucida Bright" charset="0"/>
            </a:endParaRPr>
          </a:p>
          <a:p>
            <a:r>
              <a:rPr lang="en-US" sz="1000" b="1" dirty="0" smtClean="0">
                <a:latin typeface="Lucida Bright" charset="0"/>
                <a:ea typeface="Lucida Bright" charset="0"/>
                <a:cs typeface="Lucida Bright" charset="0"/>
              </a:rPr>
              <a:t>* </a:t>
            </a:r>
            <a:r>
              <a:rPr lang="en-US" sz="1000" dirty="0" smtClean="0">
                <a:latin typeface="Lucida Bright" charset="0"/>
                <a:ea typeface="Lucida Bright" charset="0"/>
                <a:cs typeface="Lucida Bright" charset="0"/>
              </a:rPr>
              <a:t>3 </a:t>
            </a:r>
            <a:r>
              <a:rPr lang="en-US" sz="1000" dirty="0">
                <a:latin typeface="Lucida Bright" charset="0"/>
                <a:ea typeface="Lucida Bright" charset="0"/>
                <a:cs typeface="Lucida Bright" charset="0"/>
              </a:rPr>
              <a:t>decades in education; Masters of Education in curriculum &amp; evaluations, PhD concentration in secondary education &amp; adult learning theories</a:t>
            </a:r>
            <a:endParaRPr lang="en-US" sz="1000" dirty="0">
              <a:solidFill>
                <a:srgbClr val="003300"/>
              </a:solidFill>
              <a:latin typeface="Lucida Bright" charset="0"/>
              <a:ea typeface="Lucida Bright" charset="0"/>
              <a:cs typeface="Lucida Bright" charset="0"/>
            </a:endParaRPr>
          </a:p>
          <a:p>
            <a:pPr>
              <a:defRPr/>
            </a:pPr>
            <a:endParaRPr lang="en-US" sz="1400" dirty="0">
              <a:solidFill>
                <a:srgbClr val="003300"/>
              </a:solidFill>
              <a:latin typeface="Lucida Bright" charset="0"/>
              <a:ea typeface="Lucida Bright" charset="0"/>
              <a:cs typeface="Lucida Bright" charset="0"/>
            </a:endParaRPr>
          </a:p>
        </p:txBody>
      </p:sp>
      <p:sp>
        <p:nvSpPr>
          <p:cNvPr id="13" name="TextBox 12"/>
          <p:cNvSpPr txBox="1"/>
          <p:nvPr/>
        </p:nvSpPr>
        <p:spPr>
          <a:xfrm>
            <a:off x="140703" y="3214925"/>
            <a:ext cx="2021838" cy="1569660"/>
          </a:xfrm>
          <a:prstGeom prst="rect">
            <a:avLst/>
          </a:prstGeom>
          <a:noFill/>
        </p:spPr>
        <p:txBody>
          <a:bodyPr wrap="square">
            <a:spAutoFit/>
          </a:bodyPr>
          <a:lstStyle/>
          <a:p>
            <a:pPr>
              <a:defRPr/>
            </a:pPr>
            <a:endParaRPr lang="en-US" sz="1200" dirty="0">
              <a:solidFill>
                <a:srgbClr val="003300"/>
              </a:solidFill>
              <a:latin typeface="Lucida Bright" pitchFamily="18" charset="0"/>
              <a:ea typeface="+mn-ea"/>
              <a:cs typeface="+mn-cs"/>
            </a:endParaRPr>
          </a:p>
          <a:p>
            <a:pPr>
              <a:defRPr/>
            </a:pPr>
            <a:r>
              <a:rPr lang="en-US" sz="1000" b="1" dirty="0" smtClean="0">
                <a:solidFill>
                  <a:srgbClr val="003300"/>
                </a:solidFill>
                <a:latin typeface="Lucida Bright" pitchFamily="18" charset="0"/>
                <a:ea typeface="+mn-ea"/>
                <a:cs typeface="+mn-cs"/>
              </a:rPr>
              <a:t>*</a:t>
            </a:r>
            <a:r>
              <a:rPr lang="en-US" sz="1000" dirty="0" smtClean="0">
                <a:solidFill>
                  <a:srgbClr val="003300"/>
                </a:solidFill>
                <a:latin typeface="Lucida Bright" pitchFamily="18" charset="0"/>
                <a:ea typeface="+mn-ea"/>
                <a:cs typeface="+mn-cs"/>
              </a:rPr>
              <a:t> 10</a:t>
            </a:r>
            <a:r>
              <a:rPr lang="en-US" sz="1000" dirty="0">
                <a:solidFill>
                  <a:srgbClr val="003300"/>
                </a:solidFill>
                <a:latin typeface="Lucida Bright" pitchFamily="18" charset="0"/>
                <a:ea typeface="+mn-ea"/>
                <a:cs typeface="+mn-cs"/>
              </a:rPr>
              <a:t>+ years GME Operations, Accreditation and Management success</a:t>
            </a:r>
            <a:br>
              <a:rPr lang="en-US" sz="1000" dirty="0">
                <a:solidFill>
                  <a:srgbClr val="003300"/>
                </a:solidFill>
                <a:latin typeface="Lucida Bright" pitchFamily="18" charset="0"/>
                <a:ea typeface="+mn-ea"/>
                <a:cs typeface="+mn-cs"/>
              </a:rPr>
            </a:br>
            <a:endParaRPr lang="en-US" sz="1000" dirty="0">
              <a:solidFill>
                <a:srgbClr val="003300"/>
              </a:solidFill>
              <a:latin typeface="Lucida Bright" pitchFamily="18" charset="0"/>
              <a:ea typeface="+mn-ea"/>
              <a:cs typeface="+mn-cs"/>
            </a:endParaRPr>
          </a:p>
          <a:p>
            <a:pPr>
              <a:defRPr/>
            </a:pPr>
            <a:r>
              <a:rPr lang="en-US" sz="1000" b="1" dirty="0" smtClean="0">
                <a:solidFill>
                  <a:srgbClr val="003300"/>
                </a:solidFill>
                <a:latin typeface="Lucida Bright" pitchFamily="18" charset="0"/>
                <a:ea typeface="+mn-ea"/>
                <a:cs typeface="+mn-cs"/>
              </a:rPr>
              <a:t>*</a:t>
            </a:r>
            <a:r>
              <a:rPr lang="en-US" sz="1000" dirty="0" smtClean="0">
                <a:solidFill>
                  <a:srgbClr val="003300"/>
                </a:solidFill>
                <a:latin typeface="Lucida Bright" pitchFamily="18" charset="0"/>
                <a:ea typeface="+mn-ea"/>
                <a:cs typeface="+mn-cs"/>
              </a:rPr>
              <a:t> Focused </a:t>
            </a:r>
            <a:r>
              <a:rPr lang="en-US" sz="1000" dirty="0">
                <a:solidFill>
                  <a:srgbClr val="003300"/>
                </a:solidFill>
                <a:latin typeface="Lucida Bright" pitchFamily="18" charset="0"/>
                <a:ea typeface="+mn-ea"/>
                <a:cs typeface="+mn-cs"/>
              </a:rPr>
              <a:t>on continual readiness and offering timely and useful GME resources</a:t>
            </a:r>
          </a:p>
          <a:p>
            <a:pPr>
              <a:defRPr/>
            </a:pPr>
            <a:endParaRPr lang="en-US" sz="1400" dirty="0">
              <a:solidFill>
                <a:srgbClr val="003300"/>
              </a:solidFill>
              <a:latin typeface="Lucida Bright" pitchFamily="18" charset="0"/>
              <a:ea typeface="+mn-ea"/>
              <a:cs typeface="+mn-cs"/>
            </a:endParaRPr>
          </a:p>
        </p:txBody>
      </p:sp>
      <p:pic>
        <p:nvPicPr>
          <p:cNvPr id="4105" name="Picture 14" descr="Christine Redov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085" y="1015884"/>
            <a:ext cx="1105074" cy="147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descr="Candace DeMar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517" y="1025051"/>
            <a:ext cx="1105074" cy="147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1"/>
          <p:cNvSpPr txBox="1">
            <a:spLocks noChangeArrowheads="1"/>
          </p:cNvSpPr>
          <p:nvPr/>
        </p:nvSpPr>
        <p:spPr bwMode="auto">
          <a:xfrm>
            <a:off x="4668218" y="3213354"/>
            <a:ext cx="17526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Comic Sans MS" charset="0"/>
                <a:ea typeface="MS PGothic" charset="0"/>
                <a:cs typeface="MS PGothic" charset="0"/>
              </a:defRPr>
            </a:lvl1pPr>
            <a:lvl2pPr marL="742950" indent="-285750">
              <a:defRPr sz="2000" b="1">
                <a:solidFill>
                  <a:schemeClr val="tx1"/>
                </a:solidFill>
                <a:latin typeface="Comic Sans MS" charset="0"/>
                <a:ea typeface="MS PGothic" charset="0"/>
                <a:cs typeface="MS PGothic" charset="0"/>
              </a:defRPr>
            </a:lvl2pPr>
            <a:lvl3pPr marL="1143000" indent="-228600">
              <a:defRPr sz="2000" b="1">
                <a:solidFill>
                  <a:schemeClr val="tx1"/>
                </a:solidFill>
                <a:latin typeface="Comic Sans MS" charset="0"/>
                <a:ea typeface="MS PGothic" charset="0"/>
                <a:cs typeface="MS PGothic" charset="0"/>
              </a:defRPr>
            </a:lvl3pPr>
            <a:lvl4pPr marL="1600200" indent="-228600">
              <a:defRPr sz="2000" b="1">
                <a:solidFill>
                  <a:schemeClr val="tx1"/>
                </a:solidFill>
                <a:latin typeface="Comic Sans MS" charset="0"/>
                <a:ea typeface="MS PGothic" charset="0"/>
                <a:cs typeface="MS PGothic" charset="0"/>
              </a:defRPr>
            </a:lvl4pPr>
            <a:lvl5pPr marL="2057400" indent="-228600">
              <a:defRPr sz="2000" b="1">
                <a:solidFill>
                  <a:schemeClr val="tx1"/>
                </a:solidFill>
                <a:latin typeface="Comic Sans MS"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9pPr>
          </a:lstStyle>
          <a:p>
            <a:endParaRPr lang="en-US" sz="1200" dirty="0">
              <a:solidFill>
                <a:srgbClr val="003300"/>
              </a:solidFill>
              <a:latin typeface="Lucida Bright" charset="0"/>
            </a:endParaRPr>
          </a:p>
          <a:p>
            <a:r>
              <a:rPr lang="en-US" sz="1000" dirty="0" smtClean="0">
                <a:solidFill>
                  <a:srgbClr val="003300"/>
                </a:solidFill>
                <a:latin typeface="Lucida Bright" charset="0"/>
              </a:rPr>
              <a:t>*</a:t>
            </a:r>
            <a:r>
              <a:rPr lang="en-US" sz="1000" b="0" dirty="0" smtClean="0">
                <a:solidFill>
                  <a:srgbClr val="003300"/>
                </a:solidFill>
                <a:latin typeface="Lucida Bright" charset="0"/>
              </a:rPr>
              <a:t> 25</a:t>
            </a:r>
            <a:r>
              <a:rPr lang="en-US" sz="1000" b="0" dirty="0">
                <a:solidFill>
                  <a:srgbClr val="003300"/>
                </a:solidFill>
                <a:latin typeface="Lucida Bright" charset="0"/>
              </a:rPr>
              <a:t>+ years experience throughout the spectrum of Medical Education </a:t>
            </a:r>
          </a:p>
          <a:p>
            <a:pPr>
              <a:buFont typeface="Arial" charset="0"/>
              <a:buChar char="•"/>
            </a:pPr>
            <a:endParaRPr lang="en-US" sz="800" b="0" dirty="0">
              <a:solidFill>
                <a:srgbClr val="003300"/>
              </a:solidFill>
              <a:latin typeface="Lucida Bright" charset="0"/>
            </a:endParaRPr>
          </a:p>
          <a:p>
            <a:r>
              <a:rPr lang="en-US" sz="1000" dirty="0" smtClean="0">
                <a:solidFill>
                  <a:srgbClr val="003300"/>
                </a:solidFill>
                <a:latin typeface="Lucida Bright" charset="0"/>
              </a:rPr>
              <a:t>*</a:t>
            </a:r>
            <a:r>
              <a:rPr lang="en-US" sz="1000" b="0" dirty="0" smtClean="0">
                <a:solidFill>
                  <a:srgbClr val="003300"/>
                </a:solidFill>
                <a:latin typeface="Lucida Bright" charset="0"/>
              </a:rPr>
              <a:t> Expertise </a:t>
            </a:r>
            <a:r>
              <a:rPr lang="en-US" sz="1000" b="0" dirty="0">
                <a:solidFill>
                  <a:srgbClr val="003300"/>
                </a:solidFill>
                <a:latin typeface="Lucida Bright" charset="0"/>
              </a:rPr>
              <a:t>in the area of GME finances – including the financial feasibility of  starting new programs and demonstrating the value of established programs</a:t>
            </a:r>
          </a:p>
        </p:txBody>
      </p:sp>
      <p:pic>
        <p:nvPicPr>
          <p:cNvPr id="14" name="Picture 13" descr="unnamed.jpg"/>
          <p:cNvPicPr>
            <a:picLocks noChangeAspect="1"/>
          </p:cNvPicPr>
          <p:nvPr/>
        </p:nvPicPr>
        <p:blipFill rotWithShape="1">
          <a:blip r:embed="rId5" cstate="print">
            <a:extLst>
              <a:ext uri="{28A0092B-C50C-407E-A947-70E740481C1C}">
                <a14:useLocalDpi xmlns:a14="http://schemas.microsoft.com/office/drawing/2010/main" val="0"/>
              </a:ext>
            </a:extLst>
          </a:blip>
          <a:srcRect l="13670" t="17851" r="26758" b="28518"/>
          <a:stretch/>
        </p:blipFill>
        <p:spPr>
          <a:xfrm>
            <a:off x="2809497" y="1025051"/>
            <a:ext cx="1090829" cy="147343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7322" y="1026622"/>
            <a:ext cx="1170155" cy="1462694"/>
          </a:xfrm>
          <a:prstGeom prst="rect">
            <a:avLst/>
          </a:prstGeom>
        </p:spPr>
      </p:pic>
      <p:sp>
        <p:nvSpPr>
          <p:cNvPr id="16" name="TextBox 15"/>
          <p:cNvSpPr txBox="1"/>
          <p:nvPr/>
        </p:nvSpPr>
        <p:spPr>
          <a:xfrm>
            <a:off x="6826134" y="3223785"/>
            <a:ext cx="1905001" cy="3754874"/>
          </a:xfrm>
          <a:prstGeom prst="rect">
            <a:avLst/>
          </a:prstGeom>
          <a:noFill/>
        </p:spPr>
        <p:txBody>
          <a:bodyPr wrap="square">
            <a:spAutoFit/>
          </a:bodyPr>
          <a:lstStyle/>
          <a:p>
            <a:pPr algn="ctr">
              <a:defRPr/>
            </a:pPr>
            <a:endParaRPr lang="en-US" sz="1200" b="1" dirty="0">
              <a:solidFill>
                <a:srgbClr val="336600"/>
              </a:solidFill>
              <a:latin typeface="Lucida Bright" pitchFamily="18" charset="0"/>
            </a:endParaRPr>
          </a:p>
          <a:p>
            <a:r>
              <a:rPr lang="en-US" sz="1000" b="1" dirty="0" smtClean="0">
                <a:latin typeface="Lucida Bright" charset="0"/>
                <a:ea typeface="Lucida Bright" charset="0"/>
                <a:cs typeface="Lucida Bright" charset="0"/>
              </a:rPr>
              <a:t>*</a:t>
            </a:r>
            <a:r>
              <a:rPr lang="en-US" sz="1000" dirty="0" smtClean="0">
                <a:latin typeface="Lucida Bright" charset="0"/>
                <a:ea typeface="Lucida Bright" charset="0"/>
                <a:cs typeface="Lucida Bright" charset="0"/>
              </a:rPr>
              <a:t> Administrative </a:t>
            </a:r>
            <a:r>
              <a:rPr lang="en-US" sz="1000" dirty="0">
                <a:latin typeface="Lucida Bright" charset="0"/>
                <a:ea typeface="Lucida Bright" charset="0"/>
                <a:cs typeface="Lucida Bright" charset="0"/>
              </a:rPr>
              <a:t>Director </a:t>
            </a:r>
            <a:r>
              <a:rPr lang="en-US" sz="1000" dirty="0" smtClean="0">
                <a:latin typeface="Lucida Bright" charset="0"/>
                <a:ea typeface="Lucida Bright" charset="0"/>
                <a:cs typeface="Lucida Bright" charset="0"/>
              </a:rPr>
              <a:t>of </a:t>
            </a:r>
            <a:r>
              <a:rPr lang="en-US" sz="1000" dirty="0">
                <a:latin typeface="Lucida Bright" charset="0"/>
                <a:ea typeface="Lucida Bright" charset="0"/>
                <a:cs typeface="Lucida Bright" charset="0"/>
              </a:rPr>
              <a:t>Undergraduate and Graduate Medical </a:t>
            </a:r>
            <a:r>
              <a:rPr lang="en-US" sz="1000" dirty="0" smtClean="0">
                <a:latin typeface="Lucida Bright" charset="0"/>
                <a:ea typeface="Lucida Bright" charset="0"/>
                <a:cs typeface="Lucida Bright" charset="0"/>
              </a:rPr>
              <a:t>Education</a:t>
            </a:r>
          </a:p>
          <a:p>
            <a:endParaRPr lang="en-US" sz="800" dirty="0" smtClean="0">
              <a:latin typeface="Lucida Bright" charset="0"/>
              <a:ea typeface="Lucida Bright" charset="0"/>
              <a:cs typeface="Lucida Bright" charset="0"/>
            </a:endParaRPr>
          </a:p>
          <a:p>
            <a:r>
              <a:rPr lang="en-US" sz="1000" b="1" dirty="0" smtClean="0">
                <a:latin typeface="Lucida Bright" charset="0"/>
                <a:ea typeface="Lucida Bright" charset="0"/>
                <a:cs typeface="Lucida Bright" charset="0"/>
              </a:rPr>
              <a:t>*</a:t>
            </a:r>
            <a:r>
              <a:rPr lang="en-US" sz="1000" dirty="0" smtClean="0">
                <a:latin typeface="Lucida Bright" charset="0"/>
                <a:ea typeface="Lucida Bright" charset="0"/>
                <a:cs typeface="Lucida Bright" charset="0"/>
              </a:rPr>
              <a:t> Hands-on experience obtaining </a:t>
            </a:r>
            <a:r>
              <a:rPr lang="en-US" sz="1000" dirty="0">
                <a:latin typeface="Lucida Bright" charset="0"/>
                <a:ea typeface="Lucida Bright" charset="0"/>
                <a:cs typeface="Lucida Bright" charset="0"/>
              </a:rPr>
              <a:t>and </a:t>
            </a:r>
            <a:r>
              <a:rPr lang="en-US" sz="1000" dirty="0" smtClean="0">
                <a:latin typeface="Lucida Bright" charset="0"/>
                <a:ea typeface="Lucida Bright" charset="0"/>
                <a:cs typeface="Lucida Bright" charset="0"/>
              </a:rPr>
              <a:t>maintaining accreditation</a:t>
            </a:r>
          </a:p>
          <a:p>
            <a:endParaRPr lang="en-US" sz="800" dirty="0" smtClean="0">
              <a:latin typeface="Lucida Bright" charset="0"/>
              <a:ea typeface="Lucida Bright" charset="0"/>
              <a:cs typeface="Lucida Bright" charset="0"/>
            </a:endParaRPr>
          </a:p>
          <a:p>
            <a:r>
              <a:rPr lang="en-US" sz="1000" b="1" dirty="0" smtClean="0">
                <a:latin typeface="Lucida Bright" charset="0"/>
                <a:ea typeface="Lucida Bright" charset="0"/>
                <a:cs typeface="Lucida Bright" charset="0"/>
              </a:rPr>
              <a:t>*</a:t>
            </a:r>
            <a:r>
              <a:rPr lang="en-US" sz="1000" dirty="0" smtClean="0">
                <a:latin typeface="Lucida Bright" charset="0"/>
                <a:ea typeface="Lucida Bright" charset="0"/>
                <a:cs typeface="Lucida Bright" charset="0"/>
              </a:rPr>
              <a:t> In-depth understanding to complete </a:t>
            </a:r>
            <a:r>
              <a:rPr lang="en-US" sz="1000" dirty="0">
                <a:latin typeface="Lucida Bright" charset="0"/>
                <a:ea typeface="Lucida Bright" charset="0"/>
                <a:cs typeface="Lucida Bright" charset="0"/>
              </a:rPr>
              <a:t>and review I</a:t>
            </a:r>
            <a:r>
              <a:rPr lang="en-US" sz="1000" dirty="0" smtClean="0">
                <a:latin typeface="Lucida Bright" charset="0"/>
                <a:ea typeface="Lucida Bright" charset="0"/>
                <a:cs typeface="Lucida Bright" charset="0"/>
              </a:rPr>
              <a:t>nstitutional/Program </a:t>
            </a:r>
            <a:r>
              <a:rPr lang="en-US" sz="1000" dirty="0">
                <a:latin typeface="Lucida Bright" charset="0"/>
                <a:ea typeface="Lucida Bright" charset="0"/>
                <a:cs typeface="Lucida Bright" charset="0"/>
              </a:rPr>
              <a:t>site visit </a:t>
            </a:r>
            <a:r>
              <a:rPr lang="en-US" sz="1000" dirty="0" smtClean="0">
                <a:latin typeface="Lucida Bright" charset="0"/>
                <a:ea typeface="Lucida Bright" charset="0"/>
                <a:cs typeface="Lucida Bright" charset="0"/>
              </a:rPr>
              <a:t>documentation in addition to coordinating and preparing </a:t>
            </a:r>
            <a:r>
              <a:rPr lang="en-US" sz="1000" dirty="0">
                <a:latin typeface="Lucida Bright" charset="0"/>
                <a:ea typeface="Lucida Bright" charset="0"/>
                <a:cs typeface="Lucida Bright" charset="0"/>
              </a:rPr>
              <a:t>for site </a:t>
            </a:r>
            <a:r>
              <a:rPr lang="en-US" sz="1000" dirty="0" smtClean="0">
                <a:latin typeface="Lucida Bright" charset="0"/>
                <a:ea typeface="Lucida Bright" charset="0"/>
                <a:cs typeface="Lucida Bright" charset="0"/>
              </a:rPr>
              <a:t>visits </a:t>
            </a:r>
            <a:endParaRPr lang="en-US" sz="1000" dirty="0">
              <a:latin typeface="Lucida Bright" charset="0"/>
              <a:ea typeface="Lucida Bright" charset="0"/>
              <a:cs typeface="Lucida Bright" charset="0"/>
            </a:endParaRPr>
          </a:p>
          <a:p>
            <a:r>
              <a:rPr lang="en-US" sz="2400" dirty="0"/>
              <a:t> </a:t>
            </a:r>
          </a:p>
          <a:p>
            <a:pPr marL="342900" indent="-342900">
              <a:buFont typeface="Arial"/>
              <a:buChar char="•"/>
              <a:defRPr/>
            </a:pPr>
            <a:endParaRPr lang="en-US" sz="2400" b="1" dirty="0">
              <a:solidFill>
                <a:srgbClr val="336600"/>
              </a:solidFill>
              <a:latin typeface="Lucida Bright" pitchFamily="18" charset="0"/>
              <a:ea typeface="+mn-ea"/>
              <a:cs typeface="+mn-cs"/>
            </a:endParaRPr>
          </a:p>
          <a:p>
            <a:pPr marL="171450" indent="-171450">
              <a:buFont typeface="Arial" pitchFamily="34" charset="0"/>
              <a:buChar char="•"/>
              <a:defRPr/>
            </a:pPr>
            <a:endParaRPr lang="en-US" sz="1200" dirty="0">
              <a:solidFill>
                <a:srgbClr val="003300"/>
              </a:solidFill>
              <a:latin typeface="Lucida Bright" pitchFamily="18" charset="0"/>
              <a:ea typeface="+mn-ea"/>
              <a:cs typeface="+mn-cs"/>
            </a:endParaRPr>
          </a:p>
          <a:p>
            <a:pPr marL="342900" indent="-342900">
              <a:buFont typeface="Arial"/>
              <a:buChar char="•"/>
            </a:pPr>
            <a:endParaRPr lang="en-US" sz="2000" dirty="0">
              <a:solidFill>
                <a:srgbClr val="003300"/>
              </a:solidFill>
              <a:latin typeface="Comic Sans MS" pitchFamily="66" charset="0"/>
            </a:endParaRPr>
          </a:p>
        </p:txBody>
      </p:sp>
      <p:sp>
        <p:nvSpPr>
          <p:cNvPr id="2" name="Rectangle 1"/>
          <p:cNvSpPr/>
          <p:nvPr/>
        </p:nvSpPr>
        <p:spPr>
          <a:xfrm>
            <a:off x="2253443" y="2755862"/>
            <a:ext cx="2209800" cy="461665"/>
          </a:xfrm>
          <a:prstGeom prst="rect">
            <a:avLst/>
          </a:prstGeom>
        </p:spPr>
        <p:txBody>
          <a:bodyPr wrap="square">
            <a:spAutoFit/>
          </a:bodyPr>
          <a:lstStyle/>
          <a:p>
            <a:pPr algn="ctr">
              <a:defRPr/>
            </a:pPr>
            <a:r>
              <a:rPr lang="en-US" sz="1200" b="1" dirty="0">
                <a:solidFill>
                  <a:srgbClr val="336600"/>
                </a:solidFill>
                <a:latin typeface="Lucida Bright" pitchFamily="18" charset="0"/>
              </a:rPr>
              <a:t>Heather Peters, </a:t>
            </a:r>
            <a:r>
              <a:rPr lang="en-US" sz="1200" b="1" dirty="0" err="1">
                <a:solidFill>
                  <a:srgbClr val="336600"/>
                </a:solidFill>
                <a:latin typeface="Lucida Bright" pitchFamily="18" charset="0"/>
              </a:rPr>
              <a:t>M.Ed</a:t>
            </a:r>
            <a:r>
              <a:rPr lang="en-US" sz="1200" b="1" dirty="0">
                <a:solidFill>
                  <a:srgbClr val="336600"/>
                </a:solidFill>
                <a:latin typeface="Lucida Bright" pitchFamily="18" charset="0"/>
              </a:rPr>
              <a:t>, </a:t>
            </a:r>
            <a:r>
              <a:rPr lang="en-US" sz="1200" b="1" dirty="0" err="1">
                <a:solidFill>
                  <a:srgbClr val="336600"/>
                </a:solidFill>
                <a:latin typeface="Lucida Bright" pitchFamily="18" charset="0"/>
              </a:rPr>
              <a:t>Ph.D</a:t>
            </a:r>
            <a:endParaRPr lang="en-US" sz="1200" b="1" dirty="0">
              <a:solidFill>
                <a:srgbClr val="336600"/>
              </a:solidFill>
              <a:latin typeface="Lucida Bright" pitchFamily="18" charset="0"/>
            </a:endParaRPr>
          </a:p>
          <a:p>
            <a:pPr algn="ctr">
              <a:defRPr/>
            </a:pPr>
            <a:r>
              <a:rPr lang="en-US" sz="1200" b="1" dirty="0">
                <a:solidFill>
                  <a:srgbClr val="003300"/>
                </a:solidFill>
                <a:latin typeface="Lucida Bright" pitchFamily="18" charset="0"/>
              </a:rPr>
              <a:t>GME Consultant</a:t>
            </a:r>
          </a:p>
        </p:txBody>
      </p:sp>
      <p:sp>
        <p:nvSpPr>
          <p:cNvPr id="3" name="Rectangle 2"/>
          <p:cNvSpPr/>
          <p:nvPr/>
        </p:nvSpPr>
        <p:spPr>
          <a:xfrm>
            <a:off x="67309" y="2753260"/>
            <a:ext cx="2133600" cy="461665"/>
          </a:xfrm>
          <a:prstGeom prst="rect">
            <a:avLst/>
          </a:prstGeom>
        </p:spPr>
        <p:txBody>
          <a:bodyPr wrap="square">
            <a:spAutoFit/>
          </a:bodyPr>
          <a:lstStyle/>
          <a:p>
            <a:pPr algn="ctr">
              <a:defRPr/>
            </a:pPr>
            <a:r>
              <a:rPr lang="en-US" sz="1200" b="1" dirty="0">
                <a:solidFill>
                  <a:srgbClr val="336600"/>
                </a:solidFill>
                <a:latin typeface="Lucida Bright" pitchFamily="18" charset="0"/>
              </a:rPr>
              <a:t>Christine </a:t>
            </a:r>
            <a:r>
              <a:rPr lang="en-US" sz="1200" b="1" dirty="0" err="1">
                <a:solidFill>
                  <a:srgbClr val="336600"/>
                </a:solidFill>
                <a:latin typeface="Lucida Bright" pitchFamily="18" charset="0"/>
              </a:rPr>
              <a:t>Redovan</a:t>
            </a:r>
            <a:r>
              <a:rPr lang="en-US" sz="1200" b="1" dirty="0">
                <a:solidFill>
                  <a:srgbClr val="336600"/>
                </a:solidFill>
                <a:latin typeface="Lucida Bright" pitchFamily="18" charset="0"/>
              </a:rPr>
              <a:t>, MBA</a:t>
            </a:r>
          </a:p>
          <a:p>
            <a:pPr algn="ctr">
              <a:defRPr/>
            </a:pPr>
            <a:r>
              <a:rPr lang="en-US" sz="1200" b="1" dirty="0">
                <a:solidFill>
                  <a:srgbClr val="003300"/>
                </a:solidFill>
                <a:latin typeface="Lucida Bright" pitchFamily="18" charset="0"/>
              </a:rPr>
              <a:t>GME Consultant</a:t>
            </a:r>
          </a:p>
        </p:txBody>
      </p:sp>
      <p:sp>
        <p:nvSpPr>
          <p:cNvPr id="4" name="Rectangle 3"/>
          <p:cNvSpPr/>
          <p:nvPr/>
        </p:nvSpPr>
        <p:spPr>
          <a:xfrm>
            <a:off x="4552031" y="2760549"/>
            <a:ext cx="2035923" cy="461665"/>
          </a:xfrm>
          <a:prstGeom prst="rect">
            <a:avLst/>
          </a:prstGeom>
        </p:spPr>
        <p:txBody>
          <a:bodyPr wrap="square">
            <a:spAutoFit/>
          </a:bodyPr>
          <a:lstStyle/>
          <a:p>
            <a:pPr algn="ctr"/>
            <a:r>
              <a:rPr lang="en-US" sz="1200" b="1" dirty="0">
                <a:solidFill>
                  <a:srgbClr val="336600"/>
                </a:solidFill>
                <a:latin typeface="Lucida Bright" charset="0"/>
              </a:rPr>
              <a:t>Candace </a:t>
            </a:r>
            <a:r>
              <a:rPr lang="en-US" sz="1200" b="1" dirty="0" err="1" smtClean="0">
                <a:solidFill>
                  <a:srgbClr val="336600"/>
                </a:solidFill>
                <a:latin typeface="Lucida Bright" charset="0"/>
              </a:rPr>
              <a:t>DeMaris</a:t>
            </a:r>
            <a:r>
              <a:rPr lang="en-US" sz="1200" b="1" dirty="0">
                <a:solidFill>
                  <a:srgbClr val="336600"/>
                </a:solidFill>
                <a:latin typeface="Lucida Bright" charset="0"/>
              </a:rPr>
              <a:t>, MAIS</a:t>
            </a:r>
          </a:p>
          <a:p>
            <a:pPr algn="ctr"/>
            <a:r>
              <a:rPr lang="en-US" sz="1200" b="1" dirty="0">
                <a:solidFill>
                  <a:srgbClr val="003300"/>
                </a:solidFill>
                <a:latin typeface="Lucida Bright" pitchFamily="18" charset="0"/>
              </a:rPr>
              <a:t>GME </a:t>
            </a:r>
            <a:r>
              <a:rPr lang="en-US" sz="1200" b="1" dirty="0">
                <a:solidFill>
                  <a:srgbClr val="003300"/>
                </a:solidFill>
                <a:latin typeface="Lucida Bright" charset="0"/>
              </a:rPr>
              <a:t>Consultant</a:t>
            </a:r>
          </a:p>
        </p:txBody>
      </p:sp>
      <p:sp>
        <p:nvSpPr>
          <p:cNvPr id="5" name="Rectangle 4"/>
          <p:cNvSpPr/>
          <p:nvPr/>
        </p:nvSpPr>
        <p:spPr>
          <a:xfrm>
            <a:off x="6858000" y="2753260"/>
            <a:ext cx="1905000" cy="646331"/>
          </a:xfrm>
          <a:prstGeom prst="rect">
            <a:avLst/>
          </a:prstGeom>
        </p:spPr>
        <p:txBody>
          <a:bodyPr wrap="square">
            <a:spAutoFit/>
          </a:bodyPr>
          <a:lstStyle/>
          <a:p>
            <a:pPr algn="ctr">
              <a:defRPr/>
            </a:pPr>
            <a:r>
              <a:rPr lang="en-US" sz="1200" b="1" dirty="0">
                <a:solidFill>
                  <a:srgbClr val="336600"/>
                </a:solidFill>
                <a:latin typeface="Lucida Bright" pitchFamily="18" charset="0"/>
              </a:rPr>
              <a:t>Lauren McGuire, MBA,</a:t>
            </a:r>
          </a:p>
          <a:p>
            <a:pPr algn="ctr">
              <a:defRPr/>
            </a:pPr>
            <a:r>
              <a:rPr lang="en-US" sz="1200" b="1" dirty="0">
                <a:solidFill>
                  <a:srgbClr val="336600"/>
                </a:solidFill>
                <a:latin typeface="Lucida Bright" pitchFamily="18" charset="0"/>
              </a:rPr>
              <a:t>C-TAGME</a:t>
            </a:r>
          </a:p>
          <a:p>
            <a:pPr algn="ctr">
              <a:defRPr/>
            </a:pPr>
            <a:r>
              <a:rPr lang="en-US" sz="1200" b="1" dirty="0">
                <a:solidFill>
                  <a:srgbClr val="003300"/>
                </a:solidFill>
                <a:latin typeface="Lucida Bright" pitchFamily="18" charset="0"/>
              </a:rPr>
              <a:t>GME Consultant</a:t>
            </a:r>
          </a:p>
        </p:txBody>
      </p:sp>
    </p:spTree>
    <p:extLst>
      <p:ext uri="{BB962C8B-B14F-4D97-AF65-F5344CB8AC3E}">
        <p14:creationId xmlns:p14="http://schemas.microsoft.com/office/powerpoint/2010/main" val="86678912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Hints #1 – Follow Directions</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Read the definitions</a:t>
            </a:r>
          </a:p>
          <a:p>
            <a:r>
              <a:rPr lang="en-US" dirty="0" smtClean="0"/>
              <a:t>Read the instructions</a:t>
            </a:r>
          </a:p>
          <a:p>
            <a:r>
              <a:rPr lang="en-US" dirty="0" smtClean="0"/>
              <a:t>Read the question</a:t>
            </a:r>
          </a:p>
          <a:p>
            <a:pPr lvl="1"/>
            <a:r>
              <a:rPr lang="en-US" dirty="0" smtClean="0"/>
              <a:t>Provide one example…</a:t>
            </a:r>
          </a:p>
          <a:p>
            <a:pPr lvl="1"/>
            <a:r>
              <a:rPr lang="en-US" dirty="0" smtClean="0"/>
              <a:t>Describe…</a:t>
            </a:r>
          </a:p>
          <a:p>
            <a:pPr lvl="1"/>
            <a:r>
              <a:rPr lang="en-US" dirty="0" smtClean="0"/>
              <a:t>Questions within a question…</a:t>
            </a:r>
          </a:p>
          <a:p>
            <a:endParaRPr lang="en-US" dirty="0" smtClean="0"/>
          </a:p>
        </p:txBody>
      </p:sp>
      <p:sp>
        <p:nvSpPr>
          <p:cNvPr id="4" name="Slide Number Placeholder 3"/>
          <p:cNvSpPr>
            <a:spLocks noGrp="1"/>
          </p:cNvSpPr>
          <p:nvPr>
            <p:ph type="sldNum" sz="quarter" idx="10"/>
          </p:nvPr>
        </p:nvSpPr>
        <p:spPr/>
        <p:txBody>
          <a:bodyPr/>
          <a:lstStyle/>
          <a:p>
            <a:r>
              <a:rPr lang="en-US" dirty="0" smtClean="0"/>
              <a:t>19</a:t>
            </a:r>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pic>
        <p:nvPicPr>
          <p:cNvPr id="6" name="irc_mi" descr="http://gisurgery.musc.edu/images/checkList.jpg"/>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02100"/>
            <a:ext cx="2057400" cy="1460500"/>
          </a:xfrm>
          <a:prstGeom prst="rect">
            <a:avLst/>
          </a:prstGeom>
          <a:noFill/>
          <a:ln>
            <a:noFill/>
          </a:ln>
        </p:spPr>
      </p:pic>
    </p:spTree>
    <p:extLst>
      <p:ext uri="{BB962C8B-B14F-4D97-AF65-F5344CB8AC3E}">
        <p14:creationId xmlns:p14="http://schemas.microsoft.com/office/powerpoint/2010/main" val="302553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066800"/>
          </a:xfrm>
        </p:spPr>
        <p:txBody>
          <a:bodyPr/>
          <a:lstStyle/>
          <a:p>
            <a:r>
              <a:rPr lang="en-US" dirty="0" smtClean="0"/>
              <a:t>Helpful Hints #2: “Open Book Exam”</a:t>
            </a:r>
            <a:br>
              <a:rPr lang="en-US" dirty="0" smtClean="0"/>
            </a:br>
            <a:endParaRPr lang="en-US" dirty="0"/>
          </a:p>
        </p:txBody>
      </p:sp>
      <p:sp>
        <p:nvSpPr>
          <p:cNvPr id="3" name="Content Placeholder 2"/>
          <p:cNvSpPr>
            <a:spLocks noGrp="1"/>
          </p:cNvSpPr>
          <p:nvPr>
            <p:ph idx="1"/>
          </p:nvPr>
        </p:nvSpPr>
        <p:spPr>
          <a:xfrm>
            <a:off x="602304" y="1676400"/>
            <a:ext cx="8229600" cy="3886200"/>
          </a:xfrm>
        </p:spPr>
        <p:txBody>
          <a:bodyPr/>
          <a:lstStyle/>
          <a:p>
            <a:r>
              <a:rPr lang="en-US" dirty="0"/>
              <a:t>Application is organized according to the </a:t>
            </a:r>
            <a:r>
              <a:rPr lang="en-US" dirty="0" smtClean="0"/>
              <a:t>program requirements</a:t>
            </a:r>
          </a:p>
          <a:p>
            <a:pPr lvl="1"/>
            <a:r>
              <a:rPr lang="en-US" dirty="0" smtClean="0"/>
              <a:t>I.  Institutions</a:t>
            </a:r>
          </a:p>
          <a:p>
            <a:pPr lvl="1"/>
            <a:r>
              <a:rPr lang="en-US" dirty="0" smtClean="0"/>
              <a:t>II. Program Personnel &amp; Resources</a:t>
            </a:r>
          </a:p>
          <a:p>
            <a:pPr lvl="1"/>
            <a:r>
              <a:rPr lang="en-US" dirty="0" smtClean="0"/>
              <a:t>III. Resident Appointments</a:t>
            </a:r>
          </a:p>
          <a:p>
            <a:pPr lvl="1"/>
            <a:r>
              <a:rPr lang="en-US" dirty="0" smtClean="0"/>
              <a:t>IV. Educational Program</a:t>
            </a:r>
          </a:p>
          <a:p>
            <a:pPr lvl="1"/>
            <a:r>
              <a:rPr lang="en-US" dirty="0" smtClean="0"/>
              <a:t>V.  Evaluation</a:t>
            </a:r>
          </a:p>
          <a:p>
            <a:pPr lvl="1"/>
            <a:r>
              <a:rPr lang="en-US" dirty="0" smtClean="0"/>
              <a:t>VI. Duty Hours </a:t>
            </a:r>
          </a:p>
          <a:p>
            <a:r>
              <a:rPr lang="en-US" dirty="0" smtClean="0"/>
              <a:t>Questions correspond to actual requirements</a:t>
            </a:r>
          </a:p>
          <a:p>
            <a:r>
              <a:rPr lang="en-US" dirty="0" smtClean="0"/>
              <a:t>Requirements suggest answers to the questions!</a:t>
            </a:r>
          </a:p>
          <a:p>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r>
              <a:rPr lang="en-US" dirty="0" smtClean="0"/>
              <a:t>20</a:t>
            </a:r>
            <a:endParaRPr lang="en-US" dirty="0"/>
          </a:p>
        </p:txBody>
      </p:sp>
    </p:spTree>
    <p:extLst>
      <p:ext uri="{BB962C8B-B14F-4D97-AF65-F5344CB8AC3E}">
        <p14:creationId xmlns:p14="http://schemas.microsoft.com/office/powerpoint/2010/main" val="1465931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As you read the Program Requirements, consider</a:t>
            </a:r>
            <a:r>
              <a:rPr lang="en-US" sz="3200" dirty="0" smtClean="0"/>
              <a:t>…</a:t>
            </a:r>
            <a:endParaRPr lang="en-US" sz="3200" dirty="0"/>
          </a:p>
        </p:txBody>
      </p:sp>
      <p:sp>
        <p:nvSpPr>
          <p:cNvPr id="3" name="Content Placeholder 2"/>
          <p:cNvSpPr>
            <a:spLocks noGrp="1"/>
          </p:cNvSpPr>
          <p:nvPr>
            <p:ph idx="1"/>
          </p:nvPr>
        </p:nvSpPr>
        <p:spPr>
          <a:xfrm>
            <a:off x="457200" y="1828800"/>
            <a:ext cx="8229600" cy="3886200"/>
          </a:xfrm>
        </p:spPr>
        <p:txBody>
          <a:bodyPr/>
          <a:lstStyle/>
          <a:p>
            <a:r>
              <a:rPr lang="en-US" sz="2800" i="1" dirty="0" smtClean="0"/>
              <a:t>“Must” </a:t>
            </a:r>
            <a:r>
              <a:rPr lang="en-US" sz="2800" dirty="0" smtClean="0"/>
              <a:t>vs. </a:t>
            </a:r>
            <a:r>
              <a:rPr lang="en-US" sz="2800" i="1" dirty="0" smtClean="0"/>
              <a:t>“Should”</a:t>
            </a:r>
          </a:p>
          <a:p>
            <a:r>
              <a:rPr lang="en-US" sz="2800" i="1" dirty="0" smtClean="0"/>
              <a:t>Common</a:t>
            </a:r>
            <a:r>
              <a:rPr lang="en-US" sz="2800" dirty="0" smtClean="0"/>
              <a:t> vs. </a:t>
            </a:r>
            <a:r>
              <a:rPr lang="en-US" sz="2800" i="1" dirty="0" smtClean="0"/>
              <a:t>Specialty Specific</a:t>
            </a:r>
            <a:endParaRPr lang="en-US" sz="2800" dirty="0" smtClean="0"/>
          </a:p>
          <a:p>
            <a:r>
              <a:rPr lang="en-US" sz="2800" i="1" dirty="0" smtClean="0"/>
              <a:t>Core, Detail, Outcome</a:t>
            </a:r>
          </a:p>
          <a:p>
            <a:pPr>
              <a:buNone/>
            </a:pPr>
            <a:endParaRPr lang="en-US" i="1" dirty="0" smtClean="0"/>
          </a:p>
          <a:p>
            <a:pPr>
              <a:buNone/>
            </a:pPr>
            <a:r>
              <a:rPr lang="en-US" b="1" i="1" dirty="0" smtClean="0"/>
              <a:t>IV.A.3 - The curriculum </a:t>
            </a:r>
            <a:r>
              <a:rPr lang="en-US" b="1" i="1" dirty="0" smtClean="0">
                <a:solidFill>
                  <a:srgbClr val="FF0000"/>
                </a:solidFill>
              </a:rPr>
              <a:t>must</a:t>
            </a:r>
            <a:r>
              <a:rPr lang="en-US" b="1" i="1" dirty="0" smtClean="0"/>
              <a:t> contain regularly scheduled didactic sessions; </a:t>
            </a:r>
            <a:r>
              <a:rPr lang="en-US" sz="2000" baseline="30000" dirty="0" smtClean="0">
                <a:solidFill>
                  <a:srgbClr val="FF0000"/>
                </a:solidFill>
              </a:rPr>
              <a:t>(Core)</a:t>
            </a:r>
          </a:p>
          <a:p>
            <a:pPr lvl="1">
              <a:buNone/>
            </a:pPr>
            <a:r>
              <a:rPr lang="en-US" i="1" dirty="0" smtClean="0"/>
              <a:t>IV.A.3.a) - Each resident </a:t>
            </a:r>
            <a:r>
              <a:rPr lang="en-US" i="1" dirty="0" smtClean="0">
                <a:solidFill>
                  <a:srgbClr val="FF0000"/>
                </a:solidFill>
              </a:rPr>
              <a:t>should</a:t>
            </a:r>
            <a:r>
              <a:rPr lang="en-US" i="1" dirty="0" smtClean="0"/>
              <a:t> attend a minimum of 70% of regularly scheduled didactic sessions </a:t>
            </a:r>
            <a:r>
              <a:rPr lang="en-US" baseline="30000" dirty="0" smtClean="0">
                <a:solidFill>
                  <a:srgbClr val="FF0000"/>
                </a:solidFill>
              </a:rPr>
              <a:t>(Detail)</a:t>
            </a:r>
          </a:p>
          <a:p>
            <a:pPr lvl="1">
              <a:buNone/>
            </a:pPr>
            <a:r>
              <a:rPr lang="en-US" sz="2000" i="1" dirty="0" smtClean="0"/>
              <a:t>IV.A.5.b).(10) Residents </a:t>
            </a:r>
            <a:r>
              <a:rPr lang="en-US" sz="2000" i="1" dirty="0" smtClean="0">
                <a:solidFill>
                  <a:srgbClr val="FF0000"/>
                </a:solidFill>
              </a:rPr>
              <a:t>must</a:t>
            </a:r>
            <a:r>
              <a:rPr lang="en-US" sz="2000" i="1" dirty="0" smtClean="0"/>
              <a:t> demonstrate competence in their knowledge of medical conditions that can affect evaluation and care of patients. </a:t>
            </a:r>
            <a:r>
              <a:rPr lang="en-US" sz="2000" baseline="30000" dirty="0" smtClean="0">
                <a:solidFill>
                  <a:srgbClr val="FF0000"/>
                </a:solidFill>
              </a:rPr>
              <a:t>(Outcome)</a:t>
            </a:r>
            <a:endParaRPr lang="en-US" sz="2000" baseline="30000" dirty="0">
              <a:solidFill>
                <a:srgbClr val="FF0000"/>
              </a:solidFill>
            </a:endParaRPr>
          </a:p>
        </p:txBody>
      </p:sp>
      <p:sp>
        <p:nvSpPr>
          <p:cNvPr id="4" name="Slide Number Placeholder 3"/>
          <p:cNvSpPr>
            <a:spLocks noGrp="1"/>
          </p:cNvSpPr>
          <p:nvPr>
            <p:ph type="sldNum" sz="quarter" idx="10"/>
          </p:nvPr>
        </p:nvSpPr>
        <p:spPr/>
        <p:txBody>
          <a:bodyPr/>
          <a:lstStyle/>
          <a:p>
            <a:r>
              <a:rPr lang="en-US" dirty="0" smtClean="0"/>
              <a:t>21</a:t>
            </a:r>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786617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Helpful Hints #2: “Open Book Exam”</a:t>
            </a:r>
            <a:br>
              <a:rPr lang="en-US" dirty="0" smtClean="0"/>
            </a:br>
            <a:r>
              <a:rPr lang="en-US" dirty="0" smtClean="0"/>
              <a:t>Other Resources</a:t>
            </a:r>
            <a:endParaRPr lang="en-US" dirty="0"/>
          </a:p>
        </p:txBody>
      </p:sp>
      <p:sp>
        <p:nvSpPr>
          <p:cNvPr id="3" name="Content Placeholder 2"/>
          <p:cNvSpPr>
            <a:spLocks noGrp="1"/>
          </p:cNvSpPr>
          <p:nvPr>
            <p:ph idx="1"/>
          </p:nvPr>
        </p:nvSpPr>
        <p:spPr>
          <a:xfrm>
            <a:off x="457200" y="2133600"/>
            <a:ext cx="8229600" cy="3886200"/>
          </a:xfrm>
        </p:spPr>
        <p:txBody>
          <a:bodyPr/>
          <a:lstStyle/>
          <a:p>
            <a:r>
              <a:rPr lang="en-US" dirty="0" smtClean="0"/>
              <a:t>Definitions within the application</a:t>
            </a:r>
          </a:p>
          <a:p>
            <a:r>
              <a:rPr lang="en-US" dirty="0" smtClean="0"/>
              <a:t>Program FAQ’s</a:t>
            </a:r>
          </a:p>
          <a:p>
            <a:r>
              <a:rPr lang="en-US" dirty="0" smtClean="0"/>
              <a:t>ACGME Glossary of Terms</a:t>
            </a:r>
          </a:p>
          <a:p>
            <a:r>
              <a:rPr lang="en-US" dirty="0" smtClean="0"/>
              <a:t>ADS Instructions</a:t>
            </a:r>
          </a:p>
          <a:p>
            <a:r>
              <a:rPr lang="en-US" dirty="0" err="1" smtClean="0"/>
              <a:t>eCommunications</a:t>
            </a:r>
            <a:endParaRPr lang="en-US" dirty="0" smtClean="0"/>
          </a:p>
          <a:p>
            <a:r>
              <a:rPr lang="en-US" dirty="0" smtClean="0"/>
              <a:t>Program Directors Virtual Handbook</a:t>
            </a:r>
            <a:endParaRPr lang="en-US" dirty="0"/>
          </a:p>
          <a:p>
            <a:endParaRPr lang="en-US" dirty="0" smtClean="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
        <p:nvSpPr>
          <p:cNvPr id="6" name="Slide Number Placeholder 5"/>
          <p:cNvSpPr>
            <a:spLocks noGrp="1"/>
          </p:cNvSpPr>
          <p:nvPr>
            <p:ph type="sldNum" sz="quarter" idx="10"/>
          </p:nvPr>
        </p:nvSpPr>
        <p:spPr/>
        <p:txBody>
          <a:bodyPr/>
          <a:lstStyle/>
          <a:p>
            <a:r>
              <a:rPr lang="en-US" dirty="0" smtClean="0"/>
              <a:t>22</a:t>
            </a:r>
            <a:endParaRPr lang="en-US" dirty="0"/>
          </a:p>
        </p:txBody>
      </p:sp>
      <p:pic>
        <p:nvPicPr>
          <p:cNvPr id="7" name="irc_mi" descr="http://sr.photos2.fotosearch.com/bthumb/CSP/CSP990/k9922648.jpg"/>
          <p:cNvPicPr/>
          <p:nvPr/>
        </p:nvPicPr>
        <p:blipFill>
          <a:blip r:embed="rId3">
            <a:extLst>
              <a:ext uri="{28A0092B-C50C-407E-A947-70E740481C1C}">
                <a14:useLocalDpi xmlns:a14="http://schemas.microsoft.com/office/drawing/2010/main" val="0"/>
              </a:ext>
            </a:extLst>
          </a:blip>
          <a:srcRect/>
          <a:stretch>
            <a:fillRect/>
          </a:stretch>
        </p:blipFill>
        <p:spPr bwMode="auto">
          <a:xfrm>
            <a:off x="6527800" y="2590800"/>
            <a:ext cx="1706033" cy="1405890"/>
          </a:xfrm>
          <a:prstGeom prst="rect">
            <a:avLst/>
          </a:prstGeom>
          <a:noFill/>
          <a:ln>
            <a:noFill/>
          </a:ln>
        </p:spPr>
      </p:pic>
    </p:spTree>
    <p:extLst>
      <p:ext uri="{BB962C8B-B14F-4D97-AF65-F5344CB8AC3E}">
        <p14:creationId xmlns:p14="http://schemas.microsoft.com/office/powerpoint/2010/main" val="1420323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b="1" dirty="0" smtClean="0"/>
              <a:t>Your Application:</a:t>
            </a:r>
            <a:br>
              <a:rPr lang="en-US" b="1" dirty="0" smtClean="0"/>
            </a:br>
            <a:r>
              <a:rPr lang="en-US" dirty="0" smtClean="0"/>
              <a:t>Part 1 – Common Application</a:t>
            </a:r>
            <a:endParaRPr lang="en-US" dirty="0"/>
          </a:p>
        </p:txBody>
      </p:sp>
      <p:sp>
        <p:nvSpPr>
          <p:cNvPr id="4" name="Subtitle 3"/>
          <p:cNvSpPr>
            <a:spLocks noGrp="1"/>
          </p:cNvSpPr>
          <p:nvPr>
            <p:ph type="subTitle" idx="1"/>
          </p:nvPr>
        </p:nvSpPr>
        <p:spPr/>
        <p:txBody>
          <a:bodyPr/>
          <a:lstStyle/>
          <a:p>
            <a:endParaRPr lang="en-US" sz="2000" dirty="0"/>
          </a:p>
        </p:txBody>
      </p:sp>
    </p:spTree>
    <p:extLst>
      <p:ext uri="{BB962C8B-B14F-4D97-AF65-F5344CB8AC3E}">
        <p14:creationId xmlns:p14="http://schemas.microsoft.com/office/powerpoint/2010/main" val="174012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229600" cy="3886200"/>
          </a:xfrm>
        </p:spPr>
        <p:txBody>
          <a:bodyPr>
            <a:normAutofit fontScale="85000" lnSpcReduction="20000"/>
          </a:bodyPr>
          <a:lstStyle/>
          <a:p>
            <a:r>
              <a:rPr lang="en-US" b="1" dirty="0" smtClean="0"/>
              <a:t>Program Information</a:t>
            </a:r>
          </a:p>
          <a:p>
            <a:pPr lvl="1"/>
            <a:r>
              <a:rPr lang="en-US" dirty="0" smtClean="0"/>
              <a:t>Title of Program &amp; Address</a:t>
            </a:r>
          </a:p>
          <a:p>
            <a:pPr lvl="1"/>
            <a:r>
              <a:rPr lang="en-US" dirty="0" smtClean="0"/>
              <a:t>Name of Program Director &amp; Coordinator with </a:t>
            </a:r>
            <a:br>
              <a:rPr lang="en-US" dirty="0" smtClean="0"/>
            </a:br>
            <a:r>
              <a:rPr lang="en-US" dirty="0" smtClean="0"/>
              <a:t>email addresses</a:t>
            </a:r>
          </a:p>
          <a:p>
            <a:pPr lvl="1"/>
            <a:r>
              <a:rPr lang="en-US" dirty="0" smtClean="0"/>
              <a:t>Number of requested positions (complement, slots) – in total</a:t>
            </a:r>
          </a:p>
          <a:p>
            <a:pPr lvl="1"/>
            <a:r>
              <a:rPr lang="en-US" dirty="0" smtClean="0"/>
              <a:t>Sponsoring Institution &amp; DIO</a:t>
            </a:r>
          </a:p>
          <a:p>
            <a:pPr lvl="1"/>
            <a:r>
              <a:rPr lang="en-US" dirty="0" smtClean="0"/>
              <a:t>Affiliated medical school</a:t>
            </a:r>
          </a:p>
          <a:p>
            <a:pPr lvl="1">
              <a:buNone/>
            </a:pPr>
            <a:endParaRPr lang="en-US" dirty="0" smtClean="0"/>
          </a:p>
          <a:p>
            <a:r>
              <a:rPr lang="en-US" b="1" dirty="0" smtClean="0"/>
              <a:t>Accreditation Status</a:t>
            </a:r>
          </a:p>
          <a:p>
            <a:pPr lvl="1"/>
            <a:r>
              <a:rPr lang="en-US" dirty="0" smtClean="0"/>
              <a:t>10 Digit ACGME Program ID#</a:t>
            </a:r>
            <a:endParaRPr lang="en-US" dirty="0" smtClean="0">
              <a:solidFill>
                <a:srgbClr val="FF0000"/>
              </a:solidFill>
            </a:endParaRPr>
          </a:p>
          <a:p>
            <a:pPr lvl="1"/>
            <a:r>
              <a:rPr lang="en-US" dirty="0" smtClean="0"/>
              <a:t>Effective date</a:t>
            </a:r>
            <a:endParaRPr lang="en-US" dirty="0" smtClean="0">
              <a:solidFill>
                <a:srgbClr val="FF0000"/>
              </a:solidFill>
            </a:endParaRPr>
          </a:p>
          <a:p>
            <a:pPr lvl="1"/>
            <a:r>
              <a:rPr lang="en-US" dirty="0" smtClean="0"/>
              <a:t>Accreditation Status</a:t>
            </a:r>
            <a:endParaRPr lang="en-US" dirty="0" smtClean="0">
              <a:solidFill>
                <a:srgbClr val="FF0000"/>
              </a:solidFill>
            </a:endParaRPr>
          </a:p>
          <a:p>
            <a:pPr lvl="1"/>
            <a:r>
              <a:rPr lang="en-US" dirty="0" smtClean="0"/>
              <a:t>Original Accreditation date</a:t>
            </a:r>
            <a:endParaRPr lang="en-US" dirty="0" smtClean="0">
              <a:solidFill>
                <a:srgbClr val="FF0000"/>
              </a:solidFill>
            </a:endParaRPr>
          </a:p>
          <a:p>
            <a:pPr lvl="1"/>
            <a:r>
              <a:rPr lang="en-US" dirty="0" smtClean="0"/>
              <a:t>Accredited length of training</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2" name="Slide Number Placeholder 1"/>
          <p:cNvSpPr>
            <a:spLocks noGrp="1"/>
          </p:cNvSpPr>
          <p:nvPr>
            <p:ph type="sldNum" sz="quarter" idx="10"/>
          </p:nvPr>
        </p:nvSpPr>
        <p:spPr/>
        <p:txBody>
          <a:bodyPr/>
          <a:lstStyle/>
          <a:p>
            <a:fld id="{5DEB43E6-C11D-40B0-A9F7-306D14ED0C6A}" type="slidenum">
              <a:rPr lang="en-US" smtClean="0"/>
              <a:pPr/>
              <a:t>25</a:t>
            </a:fld>
            <a:endParaRPr lang="en-US"/>
          </a:p>
        </p:txBody>
      </p:sp>
      <p:sp>
        <p:nvSpPr>
          <p:cNvPr id="7" name="TextBox 6"/>
          <p:cNvSpPr txBox="1"/>
          <p:nvPr/>
        </p:nvSpPr>
        <p:spPr>
          <a:xfrm>
            <a:off x="381000" y="685800"/>
            <a:ext cx="6248400" cy="1077218"/>
          </a:xfrm>
          <a:prstGeom prst="rect">
            <a:avLst/>
          </a:prstGeom>
          <a:noFill/>
        </p:spPr>
        <p:txBody>
          <a:bodyPr wrap="square" rtlCol="0">
            <a:spAutoFit/>
          </a:bodyPr>
          <a:lstStyle/>
          <a:p>
            <a:r>
              <a:rPr lang="en-US" sz="3200" b="1" dirty="0" smtClean="0"/>
              <a:t>The Common Application – Program Characteristics</a:t>
            </a:r>
            <a:endParaRPr lang="en-US" sz="3200" b="1" dirty="0"/>
          </a:p>
        </p:txBody>
      </p:sp>
      <p:pic>
        <p:nvPicPr>
          <p:cNvPr id="6" name="Picture 5" descr="http://www.studentenwohnheime-muc.de/assets/images/M_Studen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4800" y="4267200"/>
            <a:ext cx="1297305" cy="1485900"/>
          </a:xfrm>
          <a:prstGeom prst="rect">
            <a:avLst/>
          </a:prstGeom>
          <a:noFill/>
          <a:ln>
            <a:noFill/>
          </a:ln>
        </p:spPr>
      </p:pic>
    </p:spTree>
    <p:extLst>
      <p:ext uri="{BB962C8B-B14F-4D97-AF65-F5344CB8AC3E}">
        <p14:creationId xmlns:p14="http://schemas.microsoft.com/office/powerpoint/2010/main" val="793555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8229600" cy="3886200"/>
          </a:xfrm>
        </p:spPr>
        <p:txBody>
          <a:bodyPr/>
          <a:lstStyle/>
          <a:p>
            <a:r>
              <a:rPr lang="en-US" dirty="0" smtClean="0"/>
              <a:t>Sponsoring Institution</a:t>
            </a:r>
          </a:p>
          <a:p>
            <a:r>
              <a:rPr lang="en-US" dirty="0" smtClean="0"/>
              <a:t>Primary and Participating Sites</a:t>
            </a:r>
          </a:p>
          <a:p>
            <a:r>
              <a:rPr lang="en-US" dirty="0" smtClean="0"/>
              <a:t>Brief Educational Rationale</a:t>
            </a:r>
          </a:p>
          <a:p>
            <a:r>
              <a:rPr lang="en-US" dirty="0" smtClean="0"/>
              <a:t>Recognized by…</a:t>
            </a:r>
          </a:p>
          <a:p>
            <a:r>
              <a:rPr lang="en-US" dirty="0" smtClean="0"/>
              <a:t>Length of Rotation (in months):  Year 1:  Year 2:  Year 3:  </a:t>
            </a:r>
          </a:p>
          <a:p>
            <a:r>
              <a:rPr lang="en-US" dirty="0" smtClean="0"/>
              <a:t>Numbered consistently throughout the application</a:t>
            </a:r>
          </a:p>
          <a:p>
            <a:pPr>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fld id="{5DEB43E6-C11D-40B0-A9F7-306D14ED0C6A}" type="slidenum">
              <a:rPr lang="en-US" smtClean="0"/>
              <a:pPr/>
              <a:t>26</a:t>
            </a:fld>
            <a:endParaRPr lang="en-US"/>
          </a:p>
        </p:txBody>
      </p:sp>
      <p:sp>
        <p:nvSpPr>
          <p:cNvPr id="8" name="Title 7"/>
          <p:cNvSpPr>
            <a:spLocks noGrp="1"/>
          </p:cNvSpPr>
          <p:nvPr>
            <p:ph type="title"/>
          </p:nvPr>
        </p:nvSpPr>
        <p:spPr>
          <a:xfrm>
            <a:off x="457200" y="609600"/>
            <a:ext cx="8229600" cy="914400"/>
          </a:xfrm>
        </p:spPr>
        <p:txBody>
          <a:bodyPr/>
          <a:lstStyle/>
          <a:p>
            <a:pPr algn="l"/>
            <a:r>
              <a:rPr lang="en-US" sz="3200" dirty="0" smtClean="0"/>
              <a:t>The Common Application – </a:t>
            </a:r>
            <a:br>
              <a:rPr lang="en-US" sz="3200" dirty="0" smtClean="0"/>
            </a:br>
            <a:r>
              <a:rPr lang="en-US" sz="3200" dirty="0" smtClean="0"/>
              <a:t>Sites</a:t>
            </a:r>
            <a:endParaRPr lang="en-US" sz="3200" dirty="0"/>
          </a:p>
        </p:txBody>
      </p:sp>
    </p:spTree>
    <p:extLst>
      <p:ext uri="{BB962C8B-B14F-4D97-AF65-F5344CB8AC3E}">
        <p14:creationId xmlns:p14="http://schemas.microsoft.com/office/powerpoint/2010/main" val="2004021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886200"/>
          </a:xfrm>
        </p:spPr>
        <p:txBody>
          <a:bodyPr/>
          <a:lstStyle/>
          <a:p>
            <a:r>
              <a:rPr lang="en-US" sz="2000" b="1" dirty="0" smtClean="0"/>
              <a:t>Program Director</a:t>
            </a:r>
            <a:r>
              <a:rPr lang="en-US" dirty="0" smtClean="0"/>
              <a:t>	</a:t>
            </a:r>
          </a:p>
          <a:p>
            <a:pPr lvl="1">
              <a:spcBef>
                <a:spcPts val="0"/>
              </a:spcBef>
            </a:pPr>
            <a:r>
              <a:rPr lang="en-US" sz="1800" dirty="0" smtClean="0"/>
              <a:t>Date First Appointed as PD</a:t>
            </a:r>
          </a:p>
          <a:p>
            <a:pPr lvl="1">
              <a:spcBef>
                <a:spcPts val="0"/>
              </a:spcBef>
            </a:pPr>
            <a:r>
              <a:rPr lang="en-US" sz="1800" dirty="0" smtClean="0"/>
              <a:t># hours/week in Clinical Supervision, Admin, Research</a:t>
            </a:r>
          </a:p>
          <a:p>
            <a:pPr lvl="1">
              <a:spcBef>
                <a:spcPts val="0"/>
              </a:spcBef>
            </a:pPr>
            <a:r>
              <a:rPr lang="en-US" sz="1800" dirty="0" smtClean="0"/>
              <a:t>Board Certification</a:t>
            </a:r>
          </a:p>
          <a:p>
            <a:pPr lvl="1">
              <a:spcBef>
                <a:spcPts val="0"/>
              </a:spcBef>
            </a:pPr>
            <a:r>
              <a:rPr lang="en-US" sz="1800" dirty="0" smtClean="0"/>
              <a:t>CV</a:t>
            </a:r>
          </a:p>
          <a:p>
            <a:pPr lvl="2">
              <a:spcBef>
                <a:spcPts val="0"/>
              </a:spcBef>
            </a:pPr>
            <a:r>
              <a:rPr lang="en-US" sz="1600" dirty="0" smtClean="0"/>
              <a:t>Scholarly Activity</a:t>
            </a:r>
          </a:p>
          <a:p>
            <a:pPr lvl="2">
              <a:spcBef>
                <a:spcPts val="0"/>
              </a:spcBef>
            </a:pPr>
            <a:r>
              <a:rPr lang="en-US" sz="1600" dirty="0" smtClean="0"/>
              <a:t>“Concise summary of role in program”</a:t>
            </a:r>
          </a:p>
          <a:p>
            <a:r>
              <a:rPr lang="en-US" sz="2000" b="1" dirty="0" smtClean="0"/>
              <a:t>Faculty</a:t>
            </a:r>
          </a:p>
          <a:p>
            <a:pPr lvl="1">
              <a:spcBef>
                <a:spcPts val="0"/>
              </a:spcBef>
            </a:pPr>
            <a:r>
              <a:rPr lang="en-US" sz="1800" dirty="0" smtClean="0"/>
              <a:t>Core Y/N</a:t>
            </a:r>
          </a:p>
          <a:p>
            <a:pPr lvl="1">
              <a:spcBef>
                <a:spcPts val="0"/>
              </a:spcBef>
            </a:pPr>
            <a:r>
              <a:rPr lang="en-US" sz="1800" dirty="0" smtClean="0"/>
              <a:t># hours/ week in Clinical Supervision, Admin, Didactic Teaching, Research</a:t>
            </a:r>
          </a:p>
          <a:p>
            <a:pPr lvl="1">
              <a:spcBef>
                <a:spcPts val="0"/>
              </a:spcBef>
            </a:pPr>
            <a:r>
              <a:rPr lang="en-US" sz="1800" dirty="0" smtClean="0"/>
              <a:t>CVs</a:t>
            </a:r>
          </a:p>
          <a:p>
            <a:pPr lvl="2">
              <a:spcBef>
                <a:spcPts val="0"/>
              </a:spcBef>
            </a:pPr>
            <a:r>
              <a:rPr lang="en-US" sz="1600" dirty="0" smtClean="0"/>
              <a:t>Scholarly activity</a:t>
            </a:r>
          </a:p>
          <a:p>
            <a:pPr lvl="2">
              <a:spcBef>
                <a:spcPts val="0"/>
              </a:spcBef>
            </a:pPr>
            <a:r>
              <a:rPr lang="en-US" sz="1600" dirty="0" smtClean="0"/>
              <a:t>“Concise summary of role in program”</a:t>
            </a:r>
          </a:p>
          <a:p>
            <a:pPr>
              <a:tabLst>
                <a:tab pos="2060575" algn="l"/>
              </a:tabLst>
            </a:pPr>
            <a:r>
              <a:rPr lang="en-US" sz="2000" b="1" dirty="0" smtClean="0"/>
              <a:t>Non-Physician Faculty</a:t>
            </a:r>
          </a:p>
          <a:p>
            <a:endParaRPr lang="en-US" dirty="0" smtClean="0"/>
          </a:p>
        </p:txBody>
      </p:sp>
      <p:sp>
        <p:nvSpPr>
          <p:cNvPr id="4" name="Slide Number Placeholder 3"/>
          <p:cNvSpPr>
            <a:spLocks noGrp="1"/>
          </p:cNvSpPr>
          <p:nvPr>
            <p:ph type="sldNum" sz="quarter" idx="10"/>
          </p:nvPr>
        </p:nvSpPr>
        <p:spPr/>
        <p:txBody>
          <a:bodyPr/>
          <a:lstStyle/>
          <a:p>
            <a:fld id="{5DEB43E6-C11D-40B0-A9F7-306D14ED0C6A}"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
        <p:nvSpPr>
          <p:cNvPr id="6" name="Title 5"/>
          <p:cNvSpPr txBox="1">
            <a:spLocks noGrp="1"/>
          </p:cNvSpPr>
          <p:nvPr>
            <p:ph type="title"/>
          </p:nvPr>
        </p:nvSpPr>
        <p:spPr>
          <a:xfrm>
            <a:off x="457200" y="604391"/>
            <a:ext cx="8229600" cy="1077218"/>
          </a:xfrm>
          <a:prstGeom prst="rect">
            <a:avLst/>
          </a:prstGeom>
          <a:noFill/>
        </p:spPr>
        <p:txBody>
          <a:bodyPr wrap="square" rtlCol="0">
            <a:spAutoFit/>
          </a:bodyPr>
          <a:lstStyle/>
          <a:p>
            <a:pPr algn="l"/>
            <a:r>
              <a:rPr lang="en-US" sz="3200" b="1" dirty="0" smtClean="0"/>
              <a:t>The Common Application – </a:t>
            </a:r>
            <a:br>
              <a:rPr lang="en-US" sz="3200" b="1" dirty="0" smtClean="0"/>
            </a:br>
            <a:r>
              <a:rPr lang="en-US" sz="3200" b="1" dirty="0" smtClean="0"/>
              <a:t>Program Director and Faculty</a:t>
            </a:r>
            <a:endParaRPr lang="en-US" sz="3200" b="1" dirty="0"/>
          </a:p>
        </p:txBody>
      </p:sp>
    </p:spTree>
    <p:extLst>
      <p:ext uri="{BB962C8B-B14F-4D97-AF65-F5344CB8AC3E}">
        <p14:creationId xmlns:p14="http://schemas.microsoft.com/office/powerpoint/2010/main" val="28090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 #3 – The Faculty Roster</a:t>
            </a:r>
            <a:endParaRPr lang="en-US" dirty="0"/>
          </a:p>
        </p:txBody>
      </p:sp>
      <p:sp>
        <p:nvSpPr>
          <p:cNvPr id="3" name="Content Placeholder 2"/>
          <p:cNvSpPr>
            <a:spLocks noGrp="1"/>
          </p:cNvSpPr>
          <p:nvPr>
            <p:ph idx="1"/>
          </p:nvPr>
        </p:nvSpPr>
        <p:spPr>
          <a:xfrm>
            <a:off x="457200" y="1828800"/>
            <a:ext cx="8229600" cy="3886200"/>
          </a:xfrm>
        </p:spPr>
        <p:txBody>
          <a:bodyPr/>
          <a:lstStyle/>
          <a:p>
            <a:r>
              <a:rPr lang="en-US" dirty="0" smtClean="0"/>
              <a:t>List in the following order…</a:t>
            </a:r>
          </a:p>
          <a:p>
            <a:r>
              <a:rPr lang="en-US" dirty="0" smtClean="0"/>
              <a:t>Certification status:  R, O, L, N, M</a:t>
            </a:r>
          </a:p>
          <a:p>
            <a:r>
              <a:rPr lang="en-US" dirty="0" smtClean="0"/>
              <a:t>Based mainly at  Institution #</a:t>
            </a:r>
          </a:p>
          <a:p>
            <a:r>
              <a:rPr lang="en-US" dirty="0" smtClean="0"/>
              <a:t>Time devoted to the program</a:t>
            </a:r>
          </a:p>
          <a:p>
            <a:r>
              <a:rPr lang="en-US" dirty="0" smtClean="0"/>
              <a:t>Who should we list?</a:t>
            </a:r>
            <a:endParaRPr lang="en-US" dirty="0"/>
          </a:p>
        </p:txBody>
      </p:sp>
      <p:sp>
        <p:nvSpPr>
          <p:cNvPr id="4" name="Slide Number Placeholder 3"/>
          <p:cNvSpPr>
            <a:spLocks noGrp="1"/>
          </p:cNvSpPr>
          <p:nvPr>
            <p:ph type="sldNum" sz="quarter" idx="10"/>
          </p:nvPr>
        </p:nvSpPr>
        <p:spPr/>
        <p:txBody>
          <a:bodyPr/>
          <a:lstStyle/>
          <a:p>
            <a:fld id="{5DEB43E6-C11D-40B0-A9F7-306D14ED0C6A}"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pic>
        <p:nvPicPr>
          <p:cNvPr id="6" name="Picture 5" descr="http://thumbs.dreamstime.com/thumbimg_376/1237377074a6E7mF.jpg"/>
          <p:cNvPicPr/>
          <p:nvPr/>
        </p:nvPicPr>
        <p:blipFill>
          <a:blip r:embed="rId3">
            <a:extLst>
              <a:ext uri="{28A0092B-C50C-407E-A947-70E740481C1C}">
                <a14:useLocalDpi xmlns:a14="http://schemas.microsoft.com/office/drawing/2010/main" val="0"/>
              </a:ext>
            </a:extLst>
          </a:blip>
          <a:srcRect/>
          <a:stretch>
            <a:fillRect/>
          </a:stretch>
        </p:blipFill>
        <p:spPr bwMode="auto">
          <a:xfrm>
            <a:off x="5957887" y="3886200"/>
            <a:ext cx="1966913" cy="1752600"/>
          </a:xfrm>
          <a:prstGeom prst="rect">
            <a:avLst/>
          </a:prstGeom>
          <a:noFill/>
          <a:extLst/>
        </p:spPr>
      </p:pic>
    </p:spTree>
    <p:extLst>
      <p:ext uri="{BB962C8B-B14F-4D97-AF65-F5344CB8AC3E}">
        <p14:creationId xmlns:p14="http://schemas.microsoft.com/office/powerpoint/2010/main" val="1368250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Reporting Faculty Scholarly </a:t>
            </a:r>
            <a:br>
              <a:rPr lang="en-US" dirty="0" smtClean="0"/>
            </a:br>
            <a:r>
              <a:rPr lang="en-US" dirty="0" smtClean="0"/>
              <a:t>Activity in ADS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graphicFrame>
        <p:nvGraphicFramePr>
          <p:cNvPr id="7" name="Table 6"/>
          <p:cNvGraphicFramePr>
            <a:graphicFrameLocks noGrp="1"/>
          </p:cNvGraphicFramePr>
          <p:nvPr>
            <p:extLst/>
          </p:nvPr>
        </p:nvGraphicFramePr>
        <p:xfrm>
          <a:off x="457200" y="1981200"/>
          <a:ext cx="8077202" cy="2772231"/>
        </p:xfrm>
        <a:graphic>
          <a:graphicData uri="http://schemas.openxmlformats.org/drawingml/2006/table">
            <a:tbl>
              <a:tblPr/>
              <a:tblGrid>
                <a:gridCol w="488471"/>
                <a:gridCol w="578329"/>
                <a:gridCol w="304800"/>
                <a:gridCol w="304800"/>
                <a:gridCol w="155365"/>
                <a:gridCol w="149435"/>
                <a:gridCol w="304800"/>
                <a:gridCol w="685800"/>
                <a:gridCol w="1219200"/>
                <a:gridCol w="533400"/>
                <a:gridCol w="685800"/>
                <a:gridCol w="1143000"/>
                <a:gridCol w="1524002"/>
              </a:tblGrid>
              <a:tr h="204015">
                <a:tc gridSpan="5">
                  <a:txBody>
                    <a:bodyPr/>
                    <a:lstStyle/>
                    <a:p>
                      <a:pPr algn="l" fontAlgn="ctr"/>
                      <a:r>
                        <a:rPr lang="en-US" sz="800" b="0" i="0" u="none" strike="noStrike" dirty="0">
                          <a:solidFill>
                            <a:srgbClr val="000000"/>
                          </a:solidFill>
                          <a:latin typeface="Arial"/>
                        </a:rPr>
                        <a:t>Template for Faculty Scholarly Activity</a:t>
                      </a:r>
                    </a:p>
                  </a:txBody>
                  <a:tcPr marL="3950" marR="3950" marT="3948"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latin typeface="Arial"/>
                      </a:endParaRPr>
                    </a:p>
                  </a:txBody>
                  <a:tcPr marL="3950" marR="3950" marT="3948" marB="0" anchor="ctr">
                    <a:lnL>
                      <a:noFill/>
                    </a:lnL>
                    <a:lnR>
                      <a:noFill/>
                    </a:lnR>
                    <a:lnT>
                      <a:noFill/>
                    </a:lnT>
                    <a:lnB w="6350" cap="flat" cmpd="sng" algn="ctr">
                      <a:solidFill>
                        <a:srgbClr val="000000"/>
                      </a:solidFill>
                      <a:prstDash val="solid"/>
                      <a:round/>
                      <a:headEnd type="none" w="med" len="med"/>
                      <a:tailEnd type="none" w="med" len="med"/>
                    </a:lnB>
                  </a:tcPr>
                </a:tc>
              </a:tr>
              <a:tr h="2198117">
                <a:tc>
                  <a:txBody>
                    <a:bodyPr/>
                    <a:lstStyle/>
                    <a:p>
                      <a:pPr algn="l" fontAlgn="ctr"/>
                      <a:r>
                        <a:rPr lang="en-US" sz="800" b="1" i="0" u="none" strike="noStrike">
                          <a:solidFill>
                            <a:srgbClr val="000000"/>
                          </a:solidFill>
                          <a:latin typeface="Arial"/>
                        </a:rPr>
                        <a:t>Faculty Scholarly Activity</a:t>
                      </a:r>
                    </a:p>
                  </a:txBody>
                  <a:tcPr marL="3950" marR="3950" marT="394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0" i="0" u="none" strike="noStrike">
                          <a:solidFill>
                            <a:srgbClr val="000000"/>
                          </a:solidFill>
                          <a:latin typeface="Arial"/>
                        </a:rPr>
                        <a:t>Definitions:</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en-US" sz="800" b="0" i="0" u="none" strike="noStrike" dirty="0">
                          <a:solidFill>
                            <a:srgbClr val="000000"/>
                          </a:solidFill>
                          <a:latin typeface="Arial"/>
                        </a:rPr>
                        <a:t>Pub Med Ids (assigned by </a:t>
                      </a:r>
                      <a:r>
                        <a:rPr lang="en-US" sz="800" b="0" i="0" u="none" strike="noStrike" dirty="0" err="1">
                          <a:solidFill>
                            <a:srgbClr val="000000"/>
                          </a:solidFill>
                          <a:latin typeface="Arial"/>
                        </a:rPr>
                        <a:t>PubMed</a:t>
                      </a:r>
                      <a:r>
                        <a:rPr lang="en-US" sz="800" b="0" i="0" u="none" strike="noStrike" dirty="0">
                          <a:solidFill>
                            <a:srgbClr val="000000"/>
                          </a:solidFill>
                          <a:latin typeface="Arial"/>
                        </a:rPr>
                        <a:t>) for articles published between 7/1/2012 and 6/30/2013.  List up to 4.   Pub Med ID (PMID) is an unique number assigned to each </a:t>
                      </a:r>
                      <a:r>
                        <a:rPr lang="en-US" sz="800" b="0" i="0" u="none" strike="noStrike" dirty="0" err="1">
                          <a:solidFill>
                            <a:srgbClr val="000000"/>
                          </a:solidFill>
                          <a:latin typeface="Arial"/>
                        </a:rPr>
                        <a:t>PubMed</a:t>
                      </a:r>
                      <a:r>
                        <a:rPr lang="en-US" sz="800" b="0" i="0" u="none" strike="noStrike" dirty="0">
                          <a:solidFill>
                            <a:srgbClr val="000000"/>
                          </a:solidFill>
                          <a:latin typeface="Arial"/>
                        </a:rPr>
                        <a:t> record.  This is generally an 8 character numeric number.  The </a:t>
                      </a:r>
                      <a:r>
                        <a:rPr lang="en-US" sz="800" b="0" i="0" u="none" strike="noStrike" dirty="0" err="1">
                          <a:solidFill>
                            <a:srgbClr val="000000"/>
                          </a:solidFill>
                          <a:latin typeface="Arial"/>
                        </a:rPr>
                        <a:t>PubMed</a:t>
                      </a:r>
                      <a:r>
                        <a:rPr lang="en-US" sz="800" b="0" i="0" u="none" strike="noStrike" dirty="0">
                          <a:solidFill>
                            <a:srgbClr val="000000"/>
                          </a:solidFill>
                          <a:latin typeface="Arial"/>
                        </a:rPr>
                        <a:t> Central reference number (PMCID) is different from the </a:t>
                      </a:r>
                      <a:r>
                        <a:rPr lang="en-US" sz="800" b="0" i="0" u="none" strike="noStrike" dirty="0" err="1">
                          <a:solidFill>
                            <a:srgbClr val="000000"/>
                          </a:solidFill>
                          <a:latin typeface="Arial"/>
                        </a:rPr>
                        <a:t>PubMed</a:t>
                      </a:r>
                      <a:r>
                        <a:rPr lang="en-US" sz="800" b="0" i="0" u="none" strike="noStrike" dirty="0">
                          <a:solidFill>
                            <a:srgbClr val="000000"/>
                          </a:solidFill>
                          <a:latin typeface="Arial"/>
                        </a:rPr>
                        <a:t> reference number (PMID).  </a:t>
                      </a:r>
                      <a:r>
                        <a:rPr lang="en-US" sz="800" b="0" i="0" u="none" strike="noStrike" dirty="0" err="1">
                          <a:solidFill>
                            <a:srgbClr val="000000"/>
                          </a:solidFill>
                          <a:latin typeface="Arial"/>
                        </a:rPr>
                        <a:t>PubMed</a:t>
                      </a:r>
                      <a:r>
                        <a:rPr lang="en-US" sz="800" b="0" i="0" u="none" strike="noStrike" dirty="0">
                          <a:solidFill>
                            <a:srgbClr val="000000"/>
                          </a:solidFill>
                          <a:latin typeface="Arial"/>
                        </a:rPr>
                        <a:t> Central is an index of full-text papers, while </a:t>
                      </a:r>
                      <a:r>
                        <a:rPr lang="en-US" sz="800" b="0" i="0" u="none" strike="noStrike" dirty="0" err="1">
                          <a:solidFill>
                            <a:srgbClr val="000000"/>
                          </a:solidFill>
                          <a:latin typeface="Arial"/>
                        </a:rPr>
                        <a:t>PubMed</a:t>
                      </a:r>
                      <a:r>
                        <a:rPr lang="en-US" sz="800" b="0" i="0" u="none" strike="noStrike" dirty="0">
                          <a:solidFill>
                            <a:srgbClr val="000000"/>
                          </a:solidFill>
                          <a:latin typeface="Arial"/>
                        </a:rPr>
                        <a:t> is an index of abstracts. </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b="0" i="0" u="none" strike="noStrike" dirty="0">
                          <a:solidFill>
                            <a:srgbClr val="000000"/>
                          </a:solidFill>
                          <a:latin typeface="Arial"/>
                        </a:rPr>
                        <a:t>Number of abstracts, posters, and presentations given at international, national, or regional meetings  between 7/1/2012 and 6/30/2013</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latin typeface="Arial"/>
                        </a:rPr>
                        <a:t>Number of other presentations given (grand rounds, invited professorships), materials developed (such as computer-based modules), or work presented in non-peer review publications between 7/1/2012 and 6/30/2013.  Articles without PMIDs should be counted in this section.  This will include publication which are peer reviewed but not recognized by the National Library of Medicine.</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latin typeface="Arial"/>
                        </a:rPr>
                        <a:t>Number of chapters or textbooks published between 7/1/2012 and 6/30/2013</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latin typeface="Arial"/>
                        </a:rPr>
                        <a:t>Number of grants for which faculty member had a leadership role (PI, Co-PI, or site director) between 7/1/2012 and 6/30/2013</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latin typeface="Arial"/>
                        </a:rPr>
                        <a:t>Had an active leadership role (such as serving on committees or governing boards) in national medical organizations or served as reviewer or editorial board member for  a peer-reviewed journal between 7/1/2012 and 6/30/2013</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latin typeface="Arial"/>
                        </a:rPr>
                        <a:t>Between 7/1/2012 and 6/30/2013, held responsibility for seminars, conference series, or course coordination (such as arrangement of presentations and speakers, organization of materials, assessment of participants' performance) for any didactic training within the sponsoring institution or program. This includes training modules for medical students, residents, fellows and other health professionals. This does not include single presentations such as individual lectures or conferences.</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643">
                <a:tc>
                  <a:txBody>
                    <a:bodyPr/>
                    <a:lstStyle/>
                    <a:p>
                      <a:pPr algn="ctr" fontAlgn="ctr"/>
                      <a:endParaRPr lang="en-US" sz="800" b="0" i="0" u="none" strike="noStrike">
                        <a:solidFill>
                          <a:srgbClr val="000000"/>
                        </a:solidFill>
                        <a:latin typeface="Arial"/>
                      </a:endParaRPr>
                    </a:p>
                  </a:txBody>
                  <a:tcPr marL="3950" marR="3950" marT="394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000000"/>
                          </a:solidFill>
                          <a:latin typeface="Arial"/>
                        </a:rPr>
                        <a:t>Faculty Member</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latin typeface="Arial"/>
                        </a:rPr>
                        <a:t>PMID 1</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latin typeface="Arial"/>
                        </a:rPr>
                        <a:t>PMID 2</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dirty="0">
                          <a:solidFill>
                            <a:srgbClr val="000000"/>
                          </a:solidFill>
                          <a:latin typeface="Arial"/>
                        </a:rPr>
                        <a:t>PMID 3</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600" b="0" i="0" u="none" strike="noStrike" dirty="0">
                        <a:solidFill>
                          <a:srgbClr val="000000"/>
                        </a:solidFill>
                        <a:latin typeface="Arial"/>
                      </a:endParaRP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latin typeface="Arial"/>
                        </a:rPr>
                        <a:t>PMID 4</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Conference Presentations (#)</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Arial"/>
                        </a:rPr>
                        <a:t>Other Presentations (#)</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Chapters / Textbooks (#)</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Grant Leadership (#)</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Leadership or Peer-Review Role (Y/N)</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Arial"/>
                        </a:rPr>
                        <a:t>Teaching Formal Courses (Y/N)</a:t>
                      </a:r>
                    </a:p>
                  </a:txBody>
                  <a:tcPr marL="3950" marR="3950"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0"/>
          </p:nvPr>
        </p:nvSpPr>
        <p:spPr/>
        <p:txBody>
          <a:bodyPr/>
          <a:lstStyle/>
          <a:p>
            <a:fld id="{5DEB43E6-C11D-40B0-A9F7-306D14ED0C6A}" type="slidenum">
              <a:rPr lang="en-US" smtClean="0"/>
              <a:pPr/>
              <a:t>29</a:t>
            </a:fld>
            <a:endParaRPr lang="en-US"/>
          </a:p>
        </p:txBody>
      </p:sp>
    </p:spTree>
    <p:extLst>
      <p:ext uri="{BB962C8B-B14F-4D97-AF65-F5344CB8AC3E}">
        <p14:creationId xmlns:p14="http://schemas.microsoft.com/office/powerpoint/2010/main" val="1332794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GMEC Oversight:</a:t>
            </a:r>
            <a:br>
              <a:rPr lang="en-US" dirty="0" smtClean="0"/>
            </a:br>
            <a:r>
              <a:rPr lang="en-US" dirty="0" smtClean="0"/>
              <a:t>Notes From The Field</a:t>
            </a:r>
            <a:endParaRPr lang="en-US" dirty="0"/>
          </a:p>
        </p:txBody>
      </p:sp>
      <p:sp>
        <p:nvSpPr>
          <p:cNvPr id="3" name="Subtitle 2"/>
          <p:cNvSpPr>
            <a:spLocks noGrp="1"/>
          </p:cNvSpPr>
          <p:nvPr>
            <p:ph type="subTitle" idx="1"/>
          </p:nvPr>
        </p:nvSpPr>
        <p:spPr/>
        <p:txBody>
          <a:bodyPr>
            <a:normAutofit fontScale="92500" lnSpcReduction="20000"/>
          </a:bodyPr>
          <a:lstStyle/>
          <a:p>
            <a:r>
              <a:rPr lang="en-US" sz="1800" u="sng" dirty="0" smtClean="0"/>
              <a:t>Presented by:</a:t>
            </a:r>
          </a:p>
          <a:p>
            <a:endParaRPr lang="en-US" sz="1800" dirty="0"/>
          </a:p>
          <a:p>
            <a:r>
              <a:rPr lang="en-US" b="1" dirty="0" smtClean="0"/>
              <a:t>Christine Redovan, MBA</a:t>
            </a:r>
          </a:p>
          <a:p>
            <a:r>
              <a:rPr lang="en-US" sz="1800" dirty="0" smtClean="0"/>
              <a:t>GME Consultant</a:t>
            </a:r>
          </a:p>
          <a:p>
            <a:endParaRPr lang="en-US" sz="1800" dirty="0"/>
          </a:p>
          <a:p>
            <a:r>
              <a:rPr lang="en-US" sz="1800" dirty="0"/>
              <a:t>Partners in Medical Education, Inc.</a:t>
            </a:r>
          </a:p>
          <a:p>
            <a:endParaRPr lang="en-US" sz="1800" dirty="0"/>
          </a:p>
        </p:txBody>
      </p:sp>
    </p:spTree>
    <p:extLst>
      <p:ext uri="{BB962C8B-B14F-4D97-AF65-F5344CB8AC3E}">
        <p14:creationId xmlns:p14="http://schemas.microsoft.com/office/powerpoint/2010/main" val="140496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dirty="0" smtClean="0"/>
              <a:t>The Common Application – </a:t>
            </a:r>
            <a:br>
              <a:rPr lang="en-US" dirty="0" smtClean="0"/>
            </a:br>
            <a:r>
              <a:rPr lang="en-US" dirty="0" smtClean="0"/>
              <a:t>Narrative Responses</a:t>
            </a:r>
            <a:endParaRPr lang="en-US" dirty="0"/>
          </a:p>
        </p:txBody>
      </p:sp>
      <p:sp>
        <p:nvSpPr>
          <p:cNvPr id="3" name="Content Placeholder 2"/>
          <p:cNvSpPr>
            <a:spLocks noGrp="1"/>
          </p:cNvSpPr>
          <p:nvPr>
            <p:ph idx="1"/>
          </p:nvPr>
        </p:nvSpPr>
        <p:spPr>
          <a:xfrm>
            <a:off x="457200" y="1676400"/>
            <a:ext cx="8229600" cy="3886200"/>
          </a:xfrm>
        </p:spPr>
        <p:txBody>
          <a:bodyPr/>
          <a:lstStyle/>
          <a:p>
            <a:r>
              <a:rPr lang="en-US" dirty="0" smtClean="0"/>
              <a:t>Program Resources</a:t>
            </a:r>
          </a:p>
          <a:p>
            <a:pPr lvl="1"/>
            <a:r>
              <a:rPr lang="en-US" sz="1600" i="1" dirty="0" smtClean="0"/>
              <a:t>How will the program ensure that faculty have sufficient time to supervise and teach?  Mention time spent in conferences, rounds, journal clubs, etc.</a:t>
            </a:r>
          </a:p>
          <a:p>
            <a:pPr lvl="1"/>
            <a:r>
              <a:rPr lang="en-US" sz="1600" i="1" dirty="0" smtClean="0"/>
              <a:t>Briefly describe the educational and clinical resources available for resident education.</a:t>
            </a:r>
          </a:p>
          <a:p>
            <a:r>
              <a:rPr lang="en-US" dirty="0" smtClean="0"/>
              <a:t>Resident Appointments</a:t>
            </a:r>
          </a:p>
          <a:p>
            <a:pPr lvl="1"/>
            <a:r>
              <a:rPr lang="en-US" sz="1600" i="1" dirty="0" smtClean="0"/>
              <a:t>Describe how residents will be informed about their assignments…</a:t>
            </a:r>
          </a:p>
          <a:p>
            <a:pPr lvl="1"/>
            <a:r>
              <a:rPr lang="en-US" sz="1600" i="1" dirty="0" smtClean="0"/>
              <a:t>Will there be other learners…if yes, describe the impact.</a:t>
            </a:r>
          </a:p>
          <a:p>
            <a:r>
              <a:rPr lang="en-US" dirty="0" smtClean="0"/>
              <a:t>DH, Patient Safety, Supervision</a:t>
            </a:r>
          </a:p>
          <a:p>
            <a:pPr lvl="1"/>
            <a:r>
              <a:rPr lang="en-US" sz="1600" i="1" dirty="0" smtClean="0"/>
              <a:t>Briefly describe your back-up system when clinical care needs exceed the residents ability.</a:t>
            </a:r>
          </a:p>
          <a:p>
            <a:pPr lvl="1"/>
            <a:r>
              <a:rPr lang="en-US" sz="1600" i="1" dirty="0" smtClean="0"/>
              <a:t>Briefly describe how clinical assignments are designed to minimize the number of transitions in care</a:t>
            </a:r>
          </a:p>
          <a:p>
            <a:pPr lvl="1"/>
            <a:r>
              <a:rPr lang="en-US" sz="1600" i="1" dirty="0" smtClean="0"/>
              <a:t>Briefly describe how the PD and faculty determine progressive authority and responsibility, conditional independence and supervisory role in patient care</a:t>
            </a:r>
          </a:p>
          <a:p>
            <a:pPr lvl="1"/>
            <a:endParaRPr lang="en-US" sz="1400" i="1" dirty="0" smtClean="0"/>
          </a:p>
          <a:p>
            <a:pPr lvl="1"/>
            <a:endParaRPr lang="en-US" sz="1400" i="1" dirty="0"/>
          </a:p>
        </p:txBody>
      </p:sp>
      <p:sp>
        <p:nvSpPr>
          <p:cNvPr id="4" name="Slide Number Placeholder 3"/>
          <p:cNvSpPr>
            <a:spLocks noGrp="1"/>
          </p:cNvSpPr>
          <p:nvPr>
            <p:ph type="sldNum" sz="quarter" idx="10"/>
          </p:nvPr>
        </p:nvSpPr>
        <p:spPr/>
        <p:txBody>
          <a:bodyPr/>
          <a:lstStyle/>
          <a:p>
            <a:fld id="{5DEB43E6-C11D-40B0-A9F7-306D14ED0C6A}"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544211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 #4 – Refer to the Requirements </a:t>
            </a:r>
            <a:endParaRPr lang="en-US" dirty="0"/>
          </a:p>
        </p:txBody>
      </p:sp>
      <p:sp>
        <p:nvSpPr>
          <p:cNvPr id="3" name="Content Placeholder 2"/>
          <p:cNvSpPr>
            <a:spLocks noGrp="1"/>
          </p:cNvSpPr>
          <p:nvPr>
            <p:ph idx="1"/>
          </p:nvPr>
        </p:nvSpPr>
        <p:spPr>
          <a:xfrm>
            <a:off x="457200" y="1828800"/>
            <a:ext cx="8229600" cy="3886200"/>
          </a:xfrm>
        </p:spPr>
        <p:txBody>
          <a:bodyPr/>
          <a:lstStyle/>
          <a:p>
            <a:r>
              <a:rPr lang="en-US" dirty="0" smtClean="0"/>
              <a:t>The CPRs and PRs will suggest how to respond -- in ACGME language</a:t>
            </a:r>
          </a:p>
          <a:p>
            <a:pPr>
              <a:buNone/>
            </a:pPr>
            <a:r>
              <a:rPr lang="en-US" sz="1800" b="1" dirty="0" smtClean="0"/>
              <a:t>	The question</a:t>
            </a:r>
            <a:r>
              <a:rPr lang="en-US" sz="1800" dirty="0" smtClean="0"/>
              <a:t>:  </a:t>
            </a:r>
            <a:r>
              <a:rPr lang="en-US" sz="1800" i="1" dirty="0" smtClean="0"/>
              <a:t>Describe how residents will be informed about their assignments and duties during residency.</a:t>
            </a:r>
          </a:p>
          <a:p>
            <a:pPr>
              <a:buNone/>
            </a:pPr>
            <a:r>
              <a:rPr lang="en-US" sz="1800" b="1" dirty="0" smtClean="0"/>
              <a:t>	The requirement</a:t>
            </a:r>
            <a:r>
              <a:rPr lang="en-US" sz="1800" dirty="0" smtClean="0"/>
              <a:t>:  </a:t>
            </a:r>
            <a:r>
              <a:rPr lang="en-US" sz="1800" i="1" dirty="0" smtClean="0"/>
              <a:t>IV.A.2 (The curriculum must contain) </a:t>
            </a:r>
            <a:r>
              <a:rPr lang="en-US" sz="1800" i="1" dirty="0" smtClean="0">
                <a:solidFill>
                  <a:srgbClr val="00B050"/>
                </a:solidFill>
              </a:rPr>
              <a:t>Competency-based goals and objectives</a:t>
            </a:r>
            <a:r>
              <a:rPr lang="en-US" sz="1800" i="1" dirty="0" smtClean="0"/>
              <a:t> for </a:t>
            </a:r>
            <a:r>
              <a:rPr lang="en-US" sz="1800" i="1" dirty="0" smtClean="0">
                <a:solidFill>
                  <a:srgbClr val="00B050"/>
                </a:solidFill>
              </a:rPr>
              <a:t>each assignment </a:t>
            </a:r>
            <a:r>
              <a:rPr lang="en-US" sz="1800" i="1" dirty="0" smtClean="0"/>
              <a:t>at </a:t>
            </a:r>
            <a:r>
              <a:rPr lang="en-US" sz="1800" i="1" dirty="0" smtClean="0">
                <a:solidFill>
                  <a:srgbClr val="00B050"/>
                </a:solidFill>
              </a:rPr>
              <a:t>each educational level</a:t>
            </a:r>
            <a:r>
              <a:rPr lang="en-US" sz="1800" i="1" dirty="0" smtClean="0"/>
              <a:t>, which the program must distribute to residents and faculty at least </a:t>
            </a:r>
            <a:r>
              <a:rPr lang="en-US" sz="1800" i="1" dirty="0" smtClean="0">
                <a:solidFill>
                  <a:srgbClr val="00B050"/>
                </a:solidFill>
              </a:rPr>
              <a:t>annually</a:t>
            </a:r>
            <a:r>
              <a:rPr lang="en-US" sz="1800" i="1" dirty="0" smtClean="0"/>
              <a:t>, in either </a:t>
            </a:r>
            <a:r>
              <a:rPr lang="en-US" sz="1800" i="1" dirty="0" smtClean="0">
                <a:solidFill>
                  <a:srgbClr val="00B050"/>
                </a:solidFill>
              </a:rPr>
              <a:t>written or electronic form</a:t>
            </a:r>
          </a:p>
          <a:p>
            <a:pPr>
              <a:buNone/>
            </a:pPr>
            <a:r>
              <a:rPr lang="en-US" sz="1800" b="1" dirty="0" smtClean="0"/>
              <a:t>	The response</a:t>
            </a:r>
            <a:r>
              <a:rPr lang="en-US" sz="1800" dirty="0" smtClean="0"/>
              <a:t>:  </a:t>
            </a:r>
            <a:r>
              <a:rPr lang="en-US" sz="1800" i="1" dirty="0" smtClean="0">
                <a:solidFill>
                  <a:srgbClr val="00B050"/>
                </a:solidFill>
              </a:rPr>
              <a:t>Competency-based goals and objectives</a:t>
            </a:r>
            <a:r>
              <a:rPr lang="en-US" sz="1800" i="1" dirty="0" smtClean="0"/>
              <a:t>, learning activities, and evaluation methods will be discussed with residents for </a:t>
            </a:r>
            <a:r>
              <a:rPr lang="en-US" sz="1800" i="1" dirty="0" smtClean="0">
                <a:solidFill>
                  <a:srgbClr val="00B050"/>
                </a:solidFill>
              </a:rPr>
              <a:t>each assignment </a:t>
            </a:r>
            <a:r>
              <a:rPr lang="en-US" sz="1800" i="1" dirty="0" smtClean="0"/>
              <a:t>at </a:t>
            </a:r>
            <a:r>
              <a:rPr lang="en-US" sz="1800" i="1" dirty="0" smtClean="0">
                <a:solidFill>
                  <a:srgbClr val="00B050"/>
                </a:solidFill>
              </a:rPr>
              <a:t>each educational level</a:t>
            </a:r>
            <a:r>
              <a:rPr lang="en-US" sz="1800" i="1" dirty="0" smtClean="0"/>
              <a:t> at </a:t>
            </a:r>
            <a:r>
              <a:rPr lang="en-US" sz="1800" i="1" dirty="0" smtClean="0">
                <a:solidFill>
                  <a:srgbClr val="00B050"/>
                </a:solidFill>
              </a:rPr>
              <a:t>orientation</a:t>
            </a:r>
            <a:r>
              <a:rPr lang="en-US" sz="1800" i="1" dirty="0" smtClean="0"/>
              <a:t> and at the </a:t>
            </a:r>
            <a:r>
              <a:rPr lang="en-US" sz="1800" i="1" dirty="0" smtClean="0">
                <a:solidFill>
                  <a:srgbClr val="00B050"/>
                </a:solidFill>
              </a:rPr>
              <a:t>beginning of each rotation</a:t>
            </a:r>
            <a:r>
              <a:rPr lang="en-US" sz="1800" i="1" dirty="0" smtClean="0"/>
              <a:t>.  In addition, residents will be provided with written curriculum in the </a:t>
            </a:r>
            <a:r>
              <a:rPr lang="en-US" sz="1800" i="1" dirty="0" smtClean="0">
                <a:solidFill>
                  <a:srgbClr val="00B050"/>
                </a:solidFill>
              </a:rPr>
              <a:t>resident handbook</a:t>
            </a:r>
            <a:r>
              <a:rPr lang="en-US" sz="1800" i="1" dirty="0" smtClean="0"/>
              <a:t>, which is posted for on the residency’s </a:t>
            </a:r>
            <a:r>
              <a:rPr lang="en-US" sz="1800" i="1" dirty="0" smtClean="0">
                <a:solidFill>
                  <a:srgbClr val="00B050"/>
                </a:solidFill>
              </a:rPr>
              <a:t>intranet site</a:t>
            </a:r>
            <a:r>
              <a:rPr lang="en-US" sz="1800" i="1" dirty="0" smtClean="0"/>
              <a:t>.</a:t>
            </a:r>
          </a:p>
        </p:txBody>
      </p:sp>
      <p:sp>
        <p:nvSpPr>
          <p:cNvPr id="4" name="Slide Number Placeholder 3"/>
          <p:cNvSpPr>
            <a:spLocks noGrp="1"/>
          </p:cNvSpPr>
          <p:nvPr>
            <p:ph type="sldNum" sz="quarter" idx="10"/>
          </p:nvPr>
        </p:nvSpPr>
        <p:spPr/>
        <p:txBody>
          <a:bodyPr/>
          <a:lstStyle/>
          <a:p>
            <a:fld id="{5DEB43E6-C11D-40B0-A9F7-306D14ED0C6A}"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2094238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Residents</a:t>
            </a:r>
            <a:endParaRPr lang="en-US" dirty="0"/>
          </a:p>
        </p:txBody>
      </p:sp>
      <p:sp>
        <p:nvSpPr>
          <p:cNvPr id="3" name="Content Placeholder 2"/>
          <p:cNvSpPr>
            <a:spLocks noGrp="1"/>
          </p:cNvSpPr>
          <p:nvPr>
            <p:ph idx="1"/>
          </p:nvPr>
        </p:nvSpPr>
        <p:spPr/>
        <p:txBody>
          <a:bodyPr/>
          <a:lstStyle/>
          <a:p>
            <a:r>
              <a:rPr lang="en-US" dirty="0" smtClean="0"/>
              <a:t># Positions Requested / # Positions Filled</a:t>
            </a:r>
          </a:p>
          <a:p>
            <a:pPr marL="0" indent="0">
              <a:buNone/>
            </a:pPr>
            <a:endParaRPr lang="en-US" dirty="0" smtClean="0"/>
          </a:p>
          <a:p>
            <a:r>
              <a:rPr lang="en-US" dirty="0" smtClean="0"/>
              <a:t>Actively Enrolled Residents</a:t>
            </a:r>
          </a:p>
          <a:p>
            <a:pPr marL="0" indent="0">
              <a:buNone/>
            </a:pPr>
            <a:endParaRPr lang="en-US" dirty="0" smtClean="0"/>
          </a:p>
          <a:p>
            <a:pPr lvl="1"/>
            <a:r>
              <a:rPr lang="en-US" dirty="0" smtClean="0"/>
              <a:t>Name, start date, expected completion, year in program, years of prior GME in ACGME program, specialty, medical school, date of med school graduation.</a:t>
            </a:r>
          </a:p>
          <a:p>
            <a:pPr marL="457200" lvl="1" indent="0">
              <a:buNone/>
            </a:pPr>
            <a:endParaRPr lang="en-US" dirty="0" smtClean="0"/>
          </a:p>
          <a:p>
            <a:pPr lvl="1"/>
            <a:r>
              <a:rPr lang="en-US" dirty="0" smtClean="0"/>
              <a:t>Transfers</a:t>
            </a:r>
          </a:p>
          <a:p>
            <a:endParaRPr lang="en-US" dirty="0" smtClean="0"/>
          </a:p>
          <a:p>
            <a:pPr lvl="1"/>
            <a:endParaRPr lang="en-US" dirty="0" smtClean="0"/>
          </a:p>
          <a:p>
            <a:pPr lvl="1">
              <a:buNone/>
            </a:pP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fld id="{5DEB43E6-C11D-40B0-A9F7-306D14ED0C6A}" type="slidenum">
              <a:rPr lang="en-US" smtClean="0"/>
              <a:pPr/>
              <a:t>32</a:t>
            </a:fld>
            <a:endParaRPr lang="en-US"/>
          </a:p>
        </p:txBody>
      </p:sp>
    </p:spTree>
    <p:extLst>
      <p:ext uri="{BB962C8B-B14F-4D97-AF65-F5344CB8AC3E}">
        <p14:creationId xmlns:p14="http://schemas.microsoft.com/office/powerpoint/2010/main" val="91298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Common Application - Evaluation</a:t>
            </a:r>
            <a:endParaRPr lang="en-US" dirty="0"/>
          </a:p>
        </p:txBody>
      </p:sp>
      <p:sp>
        <p:nvSpPr>
          <p:cNvPr id="3" name="Content Placeholder 2"/>
          <p:cNvSpPr>
            <a:spLocks noGrp="1"/>
          </p:cNvSpPr>
          <p:nvPr>
            <p:ph idx="1"/>
          </p:nvPr>
        </p:nvSpPr>
        <p:spPr/>
        <p:txBody>
          <a:bodyPr>
            <a:normAutofit/>
          </a:bodyPr>
          <a:lstStyle/>
          <a:p>
            <a:r>
              <a:rPr lang="en-US" dirty="0" smtClean="0"/>
              <a:t>Drop down selection:  Competency, Assessment Method, Evaluators</a:t>
            </a:r>
          </a:p>
          <a:p>
            <a:pPr>
              <a:buNone/>
            </a:pPr>
            <a:endParaRPr lang="en-US" dirty="0" smtClean="0"/>
          </a:p>
          <a:p>
            <a:r>
              <a:rPr lang="en-US" dirty="0" smtClean="0"/>
              <a:t>Attach a copy of the forms</a:t>
            </a:r>
          </a:p>
          <a:p>
            <a:endParaRPr lang="en-US" dirty="0" smtClean="0">
              <a:solidFill>
                <a:srgbClr val="FF0000"/>
              </a:solidFill>
            </a:endParaRPr>
          </a:p>
          <a:p>
            <a:endParaRPr lang="en-US" dirty="0" smtClean="0">
              <a:solidFill>
                <a:srgbClr val="FF0000"/>
              </a:solidFill>
            </a:endParaRPr>
          </a:p>
          <a:p>
            <a:pPr>
              <a:buNone/>
            </a:pP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fld id="{5DEB43E6-C11D-40B0-A9F7-306D14ED0C6A}" type="slidenum">
              <a:rPr lang="en-US" smtClean="0"/>
              <a:pPr/>
              <a:t>33</a:t>
            </a:fld>
            <a:endParaRPr lang="en-US"/>
          </a:p>
        </p:txBody>
      </p:sp>
      <p:pic>
        <p:nvPicPr>
          <p:cNvPr id="6" name="irc_mi" descr="http://ellinzonline.vln.school.nz/mod/file/thumbnail.php?file_guid=12292&amp;size=large&amp;icontime=1342053133"/>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96000" y="4060612"/>
            <a:ext cx="1752600" cy="1730587"/>
          </a:xfrm>
          <a:prstGeom prst="rect">
            <a:avLst/>
          </a:prstGeom>
          <a:noFill/>
          <a:ln>
            <a:noFill/>
          </a:ln>
        </p:spPr>
      </p:pic>
    </p:spTree>
    <p:extLst>
      <p:ext uri="{BB962C8B-B14F-4D97-AF65-F5344CB8AC3E}">
        <p14:creationId xmlns:p14="http://schemas.microsoft.com/office/powerpoint/2010/main" val="2027992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pPr algn="ctr"/>
            <a:r>
              <a:rPr lang="en-US" sz="3200" b="1" dirty="0" smtClean="0"/>
              <a:t>Helpful Hint #5:  ACGME Glossary </a:t>
            </a:r>
            <a:br>
              <a:rPr lang="en-US" sz="3200" b="1" dirty="0" smtClean="0"/>
            </a:br>
            <a:r>
              <a:rPr lang="en-US" sz="3200" b="1" dirty="0" smtClean="0"/>
              <a:t>of Competency and Assessment Terms</a:t>
            </a:r>
            <a:endParaRPr lang="en-US" sz="3200" b="1" dirty="0"/>
          </a:p>
        </p:txBody>
      </p:sp>
      <p:sp>
        <p:nvSpPr>
          <p:cNvPr id="5" name="Slide Number Placeholder 4"/>
          <p:cNvSpPr>
            <a:spLocks noGrp="1"/>
          </p:cNvSpPr>
          <p:nvPr>
            <p:ph type="sldNum" sz="quarter" idx="11"/>
          </p:nvPr>
        </p:nvSpPr>
        <p:spPr/>
        <p:txBody>
          <a:bodyPr/>
          <a:lstStyle/>
          <a:p>
            <a:fld id="{5DEB43E6-C11D-40B0-A9F7-306D14ED0C6A}" type="slidenum">
              <a:rPr lang="en-US" smtClean="0"/>
              <a:pPr/>
              <a:t>34</a:t>
            </a:fld>
            <a:endParaRPr lang="en-US" dirty="0"/>
          </a:p>
        </p:txBody>
      </p:sp>
      <p:sp>
        <p:nvSpPr>
          <p:cNvPr id="9" name="Content Placeholder 2"/>
          <p:cNvSpPr>
            <a:spLocks noGrp="1"/>
          </p:cNvSpPr>
          <p:nvPr>
            <p:ph sz="half" idx="1"/>
          </p:nvPr>
        </p:nvSpPr>
        <p:spPr>
          <a:xfrm>
            <a:off x="381000" y="1447800"/>
            <a:ext cx="2667000" cy="3886200"/>
          </a:xfrm>
        </p:spPr>
        <p:txBody>
          <a:bodyPr/>
          <a:lstStyle/>
          <a:p>
            <a:pPr>
              <a:buNone/>
            </a:pPr>
            <a:r>
              <a:rPr lang="en-US" sz="1800" u="sng" dirty="0" smtClean="0">
                <a:latin typeface="Times New Roman" pitchFamily="18" charset="0"/>
                <a:cs typeface="Times New Roman" pitchFamily="18" charset="0"/>
              </a:rPr>
              <a:t>Competencies</a:t>
            </a:r>
          </a:p>
          <a:p>
            <a:pPr marL="228600" indent="-228600">
              <a:spcBef>
                <a:spcPts val="0"/>
              </a:spcBef>
            </a:pPr>
            <a:r>
              <a:rPr lang="en-US" sz="1600" dirty="0" smtClean="0">
                <a:latin typeface="Times New Roman" pitchFamily="18" charset="0"/>
                <a:cs typeface="Times New Roman" pitchFamily="18" charset="0"/>
              </a:rPr>
              <a:t>Patient Care</a:t>
            </a:r>
          </a:p>
          <a:p>
            <a:pPr marL="228600" indent="-228600">
              <a:spcBef>
                <a:spcPts val="0"/>
              </a:spcBef>
            </a:pPr>
            <a:r>
              <a:rPr lang="en-US" sz="1600" dirty="0" smtClean="0">
                <a:latin typeface="Times New Roman" pitchFamily="18" charset="0"/>
                <a:cs typeface="Times New Roman" pitchFamily="18" charset="0"/>
              </a:rPr>
              <a:t>Medical Knowledge</a:t>
            </a:r>
          </a:p>
          <a:p>
            <a:pPr marL="228600" indent="-228600">
              <a:spcBef>
                <a:spcPts val="0"/>
              </a:spcBef>
            </a:pPr>
            <a:r>
              <a:rPr lang="en-US" sz="1600" dirty="0" smtClean="0">
                <a:latin typeface="Times New Roman" pitchFamily="18" charset="0"/>
                <a:cs typeface="Times New Roman" pitchFamily="18" charset="0"/>
              </a:rPr>
              <a:t>Practice-Based Learning</a:t>
            </a:r>
          </a:p>
          <a:p>
            <a:pPr marL="228600" indent="-228600">
              <a:spcBef>
                <a:spcPts val="0"/>
              </a:spcBef>
            </a:pPr>
            <a:r>
              <a:rPr lang="en-US" sz="1600" dirty="0" smtClean="0">
                <a:latin typeface="Times New Roman" pitchFamily="18" charset="0"/>
                <a:cs typeface="Times New Roman" pitchFamily="18" charset="0"/>
              </a:rPr>
              <a:t>Interpersonal and Communications Skills</a:t>
            </a:r>
          </a:p>
          <a:p>
            <a:pPr marL="228600" indent="-228600">
              <a:spcBef>
                <a:spcPts val="0"/>
              </a:spcBef>
            </a:pPr>
            <a:r>
              <a:rPr lang="en-US" sz="1600" dirty="0" smtClean="0">
                <a:latin typeface="Times New Roman" pitchFamily="18" charset="0"/>
                <a:cs typeface="Times New Roman" pitchFamily="18" charset="0"/>
              </a:rPr>
              <a:t>Systems-based practice</a:t>
            </a:r>
          </a:p>
          <a:p>
            <a:pPr marL="228600" indent="-228600">
              <a:spcBef>
                <a:spcPts val="0"/>
              </a:spcBef>
            </a:pPr>
            <a:r>
              <a:rPr lang="en-US" sz="1600" dirty="0" smtClean="0">
                <a:latin typeface="Times New Roman" pitchFamily="18" charset="0"/>
                <a:cs typeface="Times New Roman" pitchFamily="18" charset="0"/>
              </a:rPr>
              <a:t>Professionalism</a:t>
            </a:r>
          </a:p>
          <a:p>
            <a:pPr>
              <a:buNone/>
            </a:pPr>
            <a:endParaRPr lang="en-US" dirty="0"/>
          </a:p>
        </p:txBody>
      </p:sp>
      <p:sp>
        <p:nvSpPr>
          <p:cNvPr id="10" name="Content Placeholder 3"/>
          <p:cNvSpPr txBox="1">
            <a:spLocks/>
          </p:cNvSpPr>
          <p:nvPr/>
        </p:nvSpPr>
        <p:spPr bwMode="auto">
          <a:xfrm>
            <a:off x="3200400" y="1447800"/>
            <a:ext cx="2971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
                <a:schemeClr val="bg2"/>
              </a:buClr>
              <a:buSzPct val="75000"/>
              <a:buFont typeface="Wingdings" pitchFamily="2" charset="2"/>
              <a:buNone/>
              <a:tabLst/>
              <a:defRPr/>
            </a:pPr>
            <a:r>
              <a:rPr kumimoji="0" lang="en-US" sz="1800" b="0" i="0" u="sng"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Assessment Methods</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Anatomic models</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dirty="0" smtClean="0">
                <a:latin typeface="Times New Roman" pitchFamily="18" charset="0"/>
                <a:ea typeface="ＭＳ Ｐゴシック" pitchFamily="-106" charset="-128"/>
                <a:cs typeface="Times New Roman" pitchFamily="18" charset="0"/>
              </a:rPr>
              <a:t>Direct observation</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Formal</a:t>
            </a: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 oral exam</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Global</a:t>
            </a:r>
            <a:r>
              <a:rPr lang="en-US" sz="1400" kern="0" dirty="0" smtClean="0">
                <a:latin typeface="Times New Roman" pitchFamily="18" charset="0"/>
                <a:ea typeface="ＭＳ Ｐゴシック" pitchFamily="-106" charset="-128"/>
                <a:cs typeface="Times New Roman" pitchFamily="18" charset="0"/>
              </a:rPr>
              <a:t> assessment</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dirty="0" smtClean="0">
                <a:latin typeface="Times New Roman" pitchFamily="18" charset="0"/>
                <a:ea typeface="ＭＳ Ｐゴシック" pitchFamily="-106" charset="-128"/>
                <a:cs typeface="Times New Roman" pitchFamily="18" charset="0"/>
              </a:rPr>
              <a:t>In-house written exam</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In-training</a:t>
            </a: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 exam</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Multisource</a:t>
            </a:r>
            <a:r>
              <a:rPr lang="en-US" sz="1400" kern="0" dirty="0" smtClean="0">
                <a:latin typeface="Times New Roman" pitchFamily="18" charset="0"/>
                <a:ea typeface="ＭＳ Ｐゴシック" pitchFamily="-106" charset="-128"/>
                <a:cs typeface="Times New Roman" pitchFamily="18" charset="0"/>
              </a:rPr>
              <a:t> assessment</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OSCE</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dirty="0" smtClean="0">
                <a:latin typeface="Times New Roman" pitchFamily="18" charset="0"/>
                <a:ea typeface="ＭＳ Ｐゴシック" pitchFamily="-106" charset="-128"/>
                <a:cs typeface="Times New Roman" pitchFamily="18" charset="0"/>
              </a:rPr>
              <a:t>Oral exam</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Patient</a:t>
            </a: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 survey</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Practice</a:t>
            </a:r>
            <a:r>
              <a:rPr lang="en-US" sz="1400" kern="0" dirty="0" smtClean="0">
                <a:latin typeface="Times New Roman" pitchFamily="18" charset="0"/>
                <a:ea typeface="ＭＳ Ｐゴシック" pitchFamily="-106" charset="-128"/>
                <a:cs typeface="Times New Roman" pitchFamily="18" charset="0"/>
              </a:rPr>
              <a:t>/billing audit</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Project</a:t>
            </a: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 assessment</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Record/chart</a:t>
            </a:r>
            <a:r>
              <a:rPr lang="en-US" sz="1400" kern="0" dirty="0" smtClean="0">
                <a:latin typeface="Times New Roman" pitchFamily="18" charset="0"/>
                <a:ea typeface="ＭＳ Ｐゴシック" pitchFamily="-106" charset="-128"/>
                <a:cs typeface="Times New Roman" pitchFamily="18" charset="0"/>
              </a:rPr>
              <a:t> review</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dirty="0" smtClean="0">
                <a:latin typeface="Times New Roman" pitchFamily="18" charset="0"/>
                <a:ea typeface="ＭＳ Ｐゴシック" pitchFamily="-106" charset="-128"/>
                <a:cs typeface="Times New Roman" pitchFamily="18" charset="0"/>
              </a:rPr>
              <a:t>Resident experience narrative</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Review</a:t>
            </a: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 of case or procedure log</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Review</a:t>
            </a:r>
            <a:r>
              <a:rPr lang="en-US" sz="1400" kern="0" dirty="0" smtClean="0">
                <a:latin typeface="Times New Roman" pitchFamily="18" charset="0"/>
                <a:ea typeface="ＭＳ Ｐゴシック" pitchFamily="-106" charset="-128"/>
                <a:cs typeface="Times New Roman" pitchFamily="18" charset="0"/>
              </a:rPr>
              <a:t> of drug prescribing</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Review</a:t>
            </a: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 of patient outcomes</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Role-play or simulation</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Standardized patient exam</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400" kern="0" baseline="0" dirty="0" smtClean="0">
                <a:latin typeface="Times New Roman" pitchFamily="18" charset="0"/>
                <a:ea typeface="ＭＳ Ｐゴシック" pitchFamily="-106" charset="-128"/>
                <a:cs typeface="Times New Roman" pitchFamily="18" charset="0"/>
              </a:rPr>
              <a:t>Structured case discussions</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4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Videotaped/recorded assessment</a:t>
            </a:r>
            <a:endParaRPr kumimoji="0" lang="en-US" sz="1400" b="0" i="0" u="none" strike="noStrike" kern="0" cap="none" spc="0" normalizeH="0" baseline="0" noProof="0" dirty="0">
              <a:ln>
                <a:noFill/>
              </a:ln>
              <a:solidFill>
                <a:schemeClr val="tx1"/>
              </a:solidFill>
              <a:effectLst/>
              <a:uLnTx/>
              <a:uFillTx/>
              <a:latin typeface="Times New Roman" pitchFamily="18" charset="0"/>
              <a:ea typeface="ＭＳ Ｐゴシック" pitchFamily="-106" charset="-128"/>
              <a:cs typeface="Times New Roman" pitchFamily="18" charset="0"/>
            </a:endParaRPr>
          </a:p>
        </p:txBody>
      </p:sp>
      <p:sp>
        <p:nvSpPr>
          <p:cNvPr id="11" name="Content Placeholder 3"/>
          <p:cNvSpPr txBox="1">
            <a:spLocks/>
          </p:cNvSpPr>
          <p:nvPr/>
        </p:nvSpPr>
        <p:spPr bwMode="auto">
          <a:xfrm>
            <a:off x="6324600" y="1447800"/>
            <a:ext cx="281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
                <a:schemeClr val="bg2"/>
              </a:buClr>
              <a:buSzPct val="75000"/>
              <a:buFont typeface="Wingdings" pitchFamily="2" charset="2"/>
              <a:buNone/>
              <a:tabLst/>
              <a:defRPr/>
            </a:pPr>
            <a:r>
              <a:rPr kumimoji="0" lang="en-US" sz="1800" b="0" i="0" u="sng"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Evaluators</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Chief/Supervising Resident</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600" kern="0" dirty="0" smtClean="0">
                <a:latin typeface="Times New Roman" pitchFamily="18" charset="0"/>
                <a:ea typeface="ＭＳ Ｐゴシック" pitchFamily="-106" charset="-128"/>
                <a:cs typeface="Times New Roman" pitchFamily="18" charset="0"/>
              </a:rPr>
              <a:t>Evaluation Committee</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Faculty Member</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600" kern="0" dirty="0" smtClean="0">
                <a:latin typeface="Times New Roman" pitchFamily="18" charset="0"/>
                <a:ea typeface="ＭＳ Ｐゴシック" pitchFamily="-106" charset="-128"/>
                <a:cs typeface="Times New Roman" pitchFamily="18" charset="0"/>
              </a:rPr>
              <a:t>Program Director</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6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Patient/Family Member</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600" kern="0" baseline="0" dirty="0" smtClean="0">
                <a:latin typeface="Times New Roman" pitchFamily="18" charset="0"/>
                <a:ea typeface="ＭＳ Ｐゴシック" pitchFamily="-106" charset="-128"/>
                <a:cs typeface="Times New Roman" pitchFamily="18" charset="0"/>
              </a:rPr>
              <a:t>Peer Resident</a:t>
            </a:r>
            <a:endParaRPr lang="en-US" sz="1600" kern="0" dirty="0" smtClean="0">
              <a:latin typeface="Times New Roman" pitchFamily="18" charset="0"/>
              <a:ea typeface="ＭＳ Ｐゴシック" pitchFamily="-106" charset="-128"/>
              <a:cs typeface="Times New Roman" pitchFamily="18" charset="0"/>
            </a:endParaRP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600" kern="0" dirty="0" smtClean="0">
                <a:latin typeface="Times New Roman" pitchFamily="18" charset="0"/>
                <a:ea typeface="ＭＳ Ｐゴシック" pitchFamily="-106" charset="-128"/>
                <a:cs typeface="Times New Roman" pitchFamily="18" charset="0"/>
              </a:rPr>
              <a:t>Consultants</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Junior Resident/Medical Student</a:t>
            </a:r>
            <a:endParaRPr kumimoji="0" lang="en-US" sz="1600" b="0" i="0" u="none" strike="noStrike" kern="0" cap="none" spc="0" normalizeH="0" noProof="0" dirty="0" smtClean="0">
              <a:ln>
                <a:noFill/>
              </a:ln>
              <a:solidFill>
                <a:schemeClr val="tx1"/>
              </a:solidFill>
              <a:effectLst/>
              <a:uLnTx/>
              <a:uFillTx/>
              <a:latin typeface="Times New Roman" pitchFamily="18" charset="0"/>
              <a:ea typeface="ＭＳ Ｐゴシック" pitchFamily="-106" charset="-128"/>
              <a:cs typeface="Times New Roman" pitchFamily="18" charset="0"/>
            </a:endParaRP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600" kern="0" baseline="0" dirty="0" smtClean="0">
                <a:latin typeface="Times New Roman" pitchFamily="18" charset="0"/>
                <a:ea typeface="ＭＳ Ｐゴシック" pitchFamily="-106" charset="-128"/>
                <a:cs typeface="Times New Roman" pitchFamily="18" charset="0"/>
              </a:rPr>
              <a:t>Allied Health Professional</a:t>
            </a:r>
            <a:endParaRPr lang="en-US" sz="1600" kern="0" dirty="0" smtClean="0">
              <a:latin typeface="Times New Roman" pitchFamily="18" charset="0"/>
              <a:ea typeface="ＭＳ Ｐゴシック" pitchFamily="-106" charset="-128"/>
              <a:cs typeface="Times New Roman" pitchFamily="18" charset="0"/>
            </a:endParaRP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ＭＳ Ｐゴシック" pitchFamily="-106" charset="-128"/>
                <a:cs typeface="Times New Roman" pitchFamily="18" charset="0"/>
              </a:rPr>
              <a:t>Nurse</a:t>
            </a:r>
          </a:p>
          <a:p>
            <a:pPr marL="228600" marR="0" lvl="0" indent="-228600" algn="l" defTabSz="914400" rtl="0" eaLnBrk="1" fontAlgn="base" latinLnBrk="0" hangingPunct="1">
              <a:lnSpc>
                <a:spcPct val="100000"/>
              </a:lnSpc>
              <a:spcBef>
                <a:spcPts val="0"/>
              </a:spcBef>
              <a:spcAft>
                <a:spcPct val="0"/>
              </a:spcAft>
              <a:buClr>
                <a:schemeClr val="bg2"/>
              </a:buClr>
              <a:buSzPct val="75000"/>
              <a:buFont typeface="Wingdings" pitchFamily="2" charset="2"/>
              <a:buChar char="n"/>
              <a:tabLst/>
              <a:defRPr/>
            </a:pPr>
            <a:r>
              <a:rPr lang="en-US" sz="1600" kern="0" dirty="0" smtClean="0">
                <a:latin typeface="Times New Roman" pitchFamily="18" charset="0"/>
                <a:ea typeface="ＭＳ Ｐゴシック" pitchFamily="-106" charset="-128"/>
                <a:cs typeface="Times New Roman" pitchFamily="18" charset="0"/>
              </a:rPr>
              <a:t>Self</a:t>
            </a:r>
          </a:p>
        </p:txBody>
      </p:sp>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71441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b="1" dirty="0" smtClean="0"/>
              <a:t>Your Application:</a:t>
            </a:r>
            <a:br>
              <a:rPr lang="en-US" b="1" dirty="0" smtClean="0"/>
            </a:br>
            <a:r>
              <a:rPr lang="en-US" dirty="0" smtClean="0"/>
              <a:t>Part 2 – Specialty-Specific Application</a:t>
            </a:r>
            <a:endParaRPr lang="en-US" dirty="0"/>
          </a:p>
        </p:txBody>
      </p:sp>
      <p:sp>
        <p:nvSpPr>
          <p:cNvPr id="4" name="Subtitle 3"/>
          <p:cNvSpPr>
            <a:spLocks noGrp="1"/>
          </p:cNvSpPr>
          <p:nvPr>
            <p:ph type="subTitle" idx="1"/>
          </p:nvPr>
        </p:nvSpPr>
        <p:spPr/>
        <p:txBody>
          <a:bodyPr/>
          <a:lstStyle/>
          <a:p>
            <a:endParaRPr lang="en-US" sz="2000" dirty="0"/>
          </a:p>
        </p:txBody>
      </p:sp>
    </p:spTree>
    <p:extLst>
      <p:ext uri="{BB962C8B-B14F-4D97-AF65-F5344CB8AC3E}">
        <p14:creationId xmlns:p14="http://schemas.microsoft.com/office/powerpoint/2010/main" val="10397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52600"/>
            <a:ext cx="8229600" cy="3886200"/>
          </a:xfrm>
        </p:spPr>
        <p:txBody>
          <a:bodyPr/>
          <a:lstStyle/>
          <a:p>
            <a:r>
              <a:rPr lang="en-US" dirty="0" smtClean="0"/>
              <a:t>More narrative responses about the 6 competencies</a:t>
            </a:r>
          </a:p>
          <a:p>
            <a:pPr lvl="1"/>
            <a:r>
              <a:rPr lang="en-US" dirty="0" smtClean="0"/>
              <a:t>Describe one learning activity…</a:t>
            </a:r>
          </a:p>
          <a:p>
            <a:pPr lvl="1"/>
            <a:r>
              <a:rPr lang="en-US" dirty="0" smtClean="0"/>
              <a:t>Give one example…</a:t>
            </a:r>
          </a:p>
          <a:p>
            <a:pPr lvl="1"/>
            <a:r>
              <a:rPr lang="en-US" dirty="0" smtClean="0"/>
              <a:t>How does the program…</a:t>
            </a:r>
          </a:p>
          <a:p>
            <a:pPr lvl="1"/>
            <a:r>
              <a:rPr lang="en-US" dirty="0" smtClean="0"/>
              <a:t>Indicate…</a:t>
            </a:r>
          </a:p>
          <a:p>
            <a:r>
              <a:rPr lang="en-US" dirty="0" smtClean="0"/>
              <a:t>Rotation Schedules, Block Diagram, Sites</a:t>
            </a:r>
          </a:p>
          <a:p>
            <a:r>
              <a:rPr lang="en-US" dirty="0" smtClean="0"/>
              <a:t>Goals and Objectives</a:t>
            </a:r>
          </a:p>
          <a:p>
            <a:r>
              <a:rPr lang="en-US" dirty="0" smtClean="0"/>
              <a:t>Case Logs / Institutional Data</a:t>
            </a:r>
          </a:p>
          <a:p>
            <a:r>
              <a:rPr lang="en-US" dirty="0" smtClean="0"/>
              <a:t>Conferences</a:t>
            </a:r>
          </a:p>
          <a:p>
            <a:r>
              <a:rPr lang="en-US" dirty="0" smtClean="0"/>
              <a:t>Scholarly Activities</a:t>
            </a:r>
            <a:endParaRPr lang="en-US" dirty="0"/>
          </a:p>
        </p:txBody>
      </p:sp>
      <p:sp>
        <p:nvSpPr>
          <p:cNvPr id="4" name="Slide Number Placeholder 3"/>
          <p:cNvSpPr>
            <a:spLocks noGrp="1"/>
          </p:cNvSpPr>
          <p:nvPr>
            <p:ph type="sldNum" sz="quarter" idx="10"/>
          </p:nvPr>
        </p:nvSpPr>
        <p:spPr/>
        <p:txBody>
          <a:bodyPr/>
          <a:lstStyle/>
          <a:p>
            <a:fld id="{5DEB43E6-C11D-40B0-A9F7-306D14ED0C6A}"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97207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Hints #6 – Demonstrate Compliance in Your Answers</a:t>
            </a:r>
            <a:endParaRPr lang="en-US" dirty="0"/>
          </a:p>
        </p:txBody>
      </p:sp>
      <p:sp>
        <p:nvSpPr>
          <p:cNvPr id="3" name="Content Placeholder 2"/>
          <p:cNvSpPr>
            <a:spLocks noGrp="1"/>
          </p:cNvSpPr>
          <p:nvPr>
            <p:ph idx="1"/>
          </p:nvPr>
        </p:nvSpPr>
        <p:spPr/>
        <p:txBody>
          <a:bodyPr/>
          <a:lstStyle/>
          <a:p>
            <a:r>
              <a:rPr lang="en-US" dirty="0" smtClean="0"/>
              <a:t>Complete</a:t>
            </a:r>
          </a:p>
          <a:p>
            <a:r>
              <a:rPr lang="en-US" dirty="0" smtClean="0"/>
              <a:t>Detailed</a:t>
            </a:r>
          </a:p>
          <a:p>
            <a:r>
              <a:rPr lang="en-US" dirty="0" smtClean="0"/>
              <a:t>Descriptive</a:t>
            </a:r>
          </a:p>
          <a:p>
            <a:r>
              <a:rPr lang="en-US" dirty="0" smtClean="0"/>
              <a:t>Data</a:t>
            </a:r>
          </a:p>
          <a:p>
            <a:r>
              <a:rPr lang="en-US" dirty="0" smtClean="0"/>
              <a:t>Provide examples</a:t>
            </a:r>
          </a:p>
        </p:txBody>
      </p:sp>
      <p:sp>
        <p:nvSpPr>
          <p:cNvPr id="4" name="Slide Number Placeholder 3"/>
          <p:cNvSpPr>
            <a:spLocks noGrp="1"/>
          </p:cNvSpPr>
          <p:nvPr>
            <p:ph type="sldNum" sz="quarter" idx="10"/>
          </p:nvPr>
        </p:nvSpPr>
        <p:spPr/>
        <p:txBody>
          <a:bodyPr/>
          <a:lstStyle/>
          <a:p>
            <a:fld id="{5DEB43E6-C11D-40B0-A9F7-306D14ED0C6A}"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pic>
        <p:nvPicPr>
          <p:cNvPr id="6" name="irc_mi" descr="http://us.cdn4.123rf.com/168nwm/nexusplexus/nexusplexus1108/nexusplexus110800576/10212542-3d-man-standing-near-sign-of-info-letters.jpg"/>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038600"/>
            <a:ext cx="1981200" cy="1800225"/>
          </a:xfrm>
          <a:prstGeom prst="rect">
            <a:avLst/>
          </a:prstGeom>
          <a:noFill/>
          <a:ln>
            <a:noFill/>
          </a:ln>
        </p:spPr>
      </p:pic>
    </p:spTree>
    <p:extLst>
      <p:ext uri="{BB962C8B-B14F-4D97-AF65-F5344CB8AC3E}">
        <p14:creationId xmlns:p14="http://schemas.microsoft.com/office/powerpoint/2010/main" val="973941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b="1" dirty="0" smtClean="0"/>
              <a:t>Your Application:</a:t>
            </a:r>
            <a:br>
              <a:rPr lang="en-US" b="1" dirty="0" smtClean="0"/>
            </a:br>
            <a:r>
              <a:rPr lang="en-US" dirty="0" smtClean="0"/>
              <a:t>Attachments</a:t>
            </a:r>
            <a:endParaRPr lang="en-US" dirty="0"/>
          </a:p>
        </p:txBody>
      </p:sp>
      <p:sp>
        <p:nvSpPr>
          <p:cNvPr id="4" name="Subtitle 3"/>
          <p:cNvSpPr>
            <a:spLocks noGrp="1"/>
          </p:cNvSpPr>
          <p:nvPr>
            <p:ph type="subTitle" idx="1"/>
          </p:nvPr>
        </p:nvSpPr>
        <p:spPr/>
        <p:txBody>
          <a:bodyPr/>
          <a:lstStyle/>
          <a:p>
            <a:endParaRPr lang="en-US" sz="2000" dirty="0"/>
          </a:p>
        </p:txBody>
      </p:sp>
    </p:spTree>
    <p:extLst>
      <p:ext uri="{BB962C8B-B14F-4D97-AF65-F5344CB8AC3E}">
        <p14:creationId xmlns:p14="http://schemas.microsoft.com/office/powerpoint/2010/main" val="91174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3886200"/>
          </a:xfrm>
        </p:spPr>
        <p:txBody>
          <a:bodyPr/>
          <a:lstStyle/>
          <a:p>
            <a:r>
              <a:rPr lang="en-US" sz="2000" dirty="0" smtClean="0"/>
              <a:t>Policy on Supervision</a:t>
            </a:r>
          </a:p>
          <a:p>
            <a:r>
              <a:rPr lang="en-US" sz="2000" dirty="0" smtClean="0"/>
              <a:t>Program Policies and Procedures</a:t>
            </a:r>
          </a:p>
          <a:p>
            <a:r>
              <a:rPr lang="en-US" sz="2000" dirty="0" smtClean="0"/>
              <a:t>Overall Competency Goals and Objectives</a:t>
            </a:r>
          </a:p>
          <a:p>
            <a:r>
              <a:rPr lang="en-US" sz="2000" dirty="0" smtClean="0"/>
              <a:t>Competency Goals and Objectives for one assignment at each level of training</a:t>
            </a:r>
          </a:p>
          <a:p>
            <a:r>
              <a:rPr lang="en-US" sz="2000" dirty="0" smtClean="0"/>
              <a:t>Program Letters of Agreement</a:t>
            </a:r>
          </a:p>
          <a:p>
            <a:r>
              <a:rPr lang="en-US" sz="2000" dirty="0" smtClean="0"/>
              <a:t>Semi-annual and Final Summative Evaluations</a:t>
            </a:r>
          </a:p>
          <a:p>
            <a:r>
              <a:rPr lang="en-US" sz="2000" dirty="0" smtClean="0"/>
              <a:t>Program Specific Evaluation Tools</a:t>
            </a:r>
          </a:p>
          <a:p>
            <a:r>
              <a:rPr lang="en-US" sz="2000" dirty="0" smtClean="0"/>
              <a:t>Forms used for resident evaluation of the faculty and of the program</a:t>
            </a:r>
          </a:p>
          <a:p>
            <a:r>
              <a:rPr lang="en-US" sz="2000" dirty="0" smtClean="0"/>
              <a:t>Block Diagram</a:t>
            </a:r>
            <a:endParaRPr lang="en-US" sz="2000" dirty="0"/>
          </a:p>
        </p:txBody>
      </p:sp>
      <p:sp>
        <p:nvSpPr>
          <p:cNvPr id="4" name="Slide Number Placeholder 3"/>
          <p:cNvSpPr>
            <a:spLocks noGrp="1"/>
          </p:cNvSpPr>
          <p:nvPr>
            <p:ph type="sldNum" sz="quarter" idx="10"/>
          </p:nvPr>
        </p:nvSpPr>
        <p:spPr/>
        <p:txBody>
          <a:bodyPr/>
          <a:lstStyle/>
          <a:p>
            <a:fld id="{5DEB43E6-C11D-40B0-A9F7-306D14ED0C6A}"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
        <p:nvSpPr>
          <p:cNvPr id="6" name="TextBox 5"/>
          <p:cNvSpPr txBox="1"/>
          <p:nvPr/>
        </p:nvSpPr>
        <p:spPr>
          <a:xfrm>
            <a:off x="544975" y="727276"/>
            <a:ext cx="6553200" cy="584775"/>
          </a:xfrm>
          <a:prstGeom prst="rect">
            <a:avLst/>
          </a:prstGeom>
          <a:noFill/>
        </p:spPr>
        <p:txBody>
          <a:bodyPr wrap="square" rtlCol="0">
            <a:spAutoFit/>
          </a:bodyPr>
          <a:lstStyle/>
          <a:p>
            <a:r>
              <a:rPr lang="en-US" sz="3200" b="1" dirty="0" smtClean="0"/>
              <a:t>Upload</a:t>
            </a:r>
            <a:r>
              <a:rPr lang="en-US" b="1" dirty="0" smtClean="0"/>
              <a:t>…</a:t>
            </a:r>
            <a:endParaRPr lang="en-US" b="1" dirty="0"/>
          </a:p>
        </p:txBody>
      </p:sp>
    </p:spTree>
    <p:extLst>
      <p:ext uri="{BB962C8B-B14F-4D97-AF65-F5344CB8AC3E}">
        <p14:creationId xmlns:p14="http://schemas.microsoft.com/office/powerpoint/2010/main" val="20964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GMEC Oversight</a:t>
            </a:r>
            <a:endParaRPr lang="en-US" dirty="0"/>
          </a:p>
        </p:txBody>
      </p:sp>
      <p:sp>
        <p:nvSpPr>
          <p:cNvPr id="3" name="Content Placeholder 2"/>
          <p:cNvSpPr>
            <a:spLocks noGrp="1"/>
          </p:cNvSpPr>
          <p:nvPr>
            <p:ph idx="1"/>
          </p:nvPr>
        </p:nvSpPr>
        <p:spPr/>
        <p:txBody>
          <a:bodyPr/>
          <a:lstStyle/>
          <a:p>
            <a:r>
              <a:rPr lang="en-US" dirty="0" smtClean="0"/>
              <a:t>Composition</a:t>
            </a:r>
          </a:p>
          <a:p>
            <a:r>
              <a:rPr lang="en-US" dirty="0" smtClean="0"/>
              <a:t>Responsibilities</a:t>
            </a:r>
          </a:p>
          <a:p>
            <a:r>
              <a:rPr lang="en-US" dirty="0" smtClean="0"/>
              <a:t>Monitoring/Documentation</a:t>
            </a:r>
          </a:p>
          <a:p>
            <a:r>
              <a:rPr lang="en-US" dirty="0" smtClean="0"/>
              <a:t>Minutes</a:t>
            </a:r>
          </a:p>
          <a:p>
            <a:r>
              <a:rPr lang="en-US" dirty="0" smtClean="0"/>
              <a:t>Best Practices</a:t>
            </a:r>
          </a:p>
          <a:p>
            <a:pPr marL="0" indent="0">
              <a:buNone/>
            </a:pPr>
            <a:endParaRPr lang="en-US" dirty="0" smtClean="0"/>
          </a:p>
          <a:p>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a:t>4</a:t>
            </a:r>
          </a:p>
        </p:txBody>
      </p:sp>
      <p:pic>
        <p:nvPicPr>
          <p:cNvPr id="7" name="Picture 6" descr="http://publications.mcgill.ca/reporter/files/orig/4108-teaching101-300x3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6900" y="3810000"/>
            <a:ext cx="1752600" cy="1447800"/>
          </a:xfrm>
          <a:prstGeom prst="rect">
            <a:avLst/>
          </a:prstGeom>
          <a:noFill/>
          <a:ln>
            <a:noFill/>
          </a:ln>
        </p:spPr>
      </p:pic>
    </p:spTree>
    <p:extLst>
      <p:ext uri="{BB962C8B-B14F-4D97-AF65-F5344CB8AC3E}">
        <p14:creationId xmlns:p14="http://schemas.microsoft.com/office/powerpoint/2010/main" val="1728981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371600"/>
          </a:xfrm>
        </p:spPr>
        <p:txBody>
          <a:bodyPr/>
          <a:lstStyle/>
          <a:p>
            <a:r>
              <a:rPr lang="en-US" dirty="0" smtClean="0"/>
              <a:t>Helpful Hint #7 – Program-Specific </a:t>
            </a:r>
            <a:br>
              <a:rPr lang="en-US" dirty="0" smtClean="0"/>
            </a:br>
            <a:r>
              <a:rPr lang="en-US" altLang="en-US" dirty="0" smtClean="0"/>
              <a:t> ≠ I</a:t>
            </a:r>
            <a:r>
              <a:rPr lang="en-US" dirty="0" smtClean="0"/>
              <a:t>nstitutional</a:t>
            </a:r>
            <a:endParaRPr lang="en-US" dirty="0"/>
          </a:p>
        </p:txBody>
      </p:sp>
      <p:sp>
        <p:nvSpPr>
          <p:cNvPr id="3" name="Content Placeholder 2"/>
          <p:cNvSpPr>
            <a:spLocks noGrp="1"/>
          </p:cNvSpPr>
          <p:nvPr>
            <p:ph idx="1"/>
          </p:nvPr>
        </p:nvSpPr>
        <p:spPr>
          <a:xfrm>
            <a:off x="457200" y="2667000"/>
            <a:ext cx="8229600" cy="3886200"/>
          </a:xfrm>
        </p:spPr>
        <p:txBody>
          <a:bodyPr/>
          <a:lstStyle/>
          <a:p>
            <a:r>
              <a:rPr lang="en-US" dirty="0" smtClean="0">
                <a:latin typeface="+mn-lt"/>
              </a:rPr>
              <a:t>The institutional documents will describe what each of the sponsored programs need to do</a:t>
            </a:r>
          </a:p>
          <a:p>
            <a:endParaRPr lang="en-US" dirty="0" smtClean="0">
              <a:latin typeface="+mn-lt"/>
            </a:endParaRPr>
          </a:p>
          <a:p>
            <a:r>
              <a:rPr lang="en-US" dirty="0" smtClean="0"/>
              <a:t>Each program’s documents will look different</a:t>
            </a:r>
          </a:p>
          <a:p>
            <a:pPr>
              <a:buNone/>
            </a:pPr>
            <a:endParaRPr lang="en-US" dirty="0">
              <a:latin typeface="+mn-lt"/>
            </a:endParaRPr>
          </a:p>
        </p:txBody>
      </p:sp>
      <p:sp>
        <p:nvSpPr>
          <p:cNvPr id="4" name="Slide Number Placeholder 3"/>
          <p:cNvSpPr>
            <a:spLocks noGrp="1"/>
          </p:cNvSpPr>
          <p:nvPr>
            <p:ph type="sldNum" sz="quarter" idx="10"/>
          </p:nvPr>
        </p:nvSpPr>
        <p:spPr/>
        <p:txBody>
          <a:bodyPr/>
          <a:lstStyle/>
          <a:p>
            <a:fld id="{5DEB43E6-C11D-40B0-A9F7-306D14ED0C6A}"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43323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 of Citations Associated with Withhold of Initial Accreditation</a:t>
            </a:r>
            <a:endParaRPr lang="en-US" dirty="0"/>
          </a:p>
        </p:txBody>
      </p:sp>
      <p:sp>
        <p:nvSpPr>
          <p:cNvPr id="3" name="Content Placeholder 2"/>
          <p:cNvSpPr>
            <a:spLocks noGrp="1"/>
          </p:cNvSpPr>
          <p:nvPr>
            <p:ph idx="1"/>
          </p:nvPr>
        </p:nvSpPr>
        <p:spPr>
          <a:xfrm>
            <a:off x="457200" y="1981200"/>
            <a:ext cx="8229600" cy="3886200"/>
          </a:xfrm>
        </p:spPr>
        <p:txBody>
          <a:bodyPr>
            <a:normAutofit fontScale="70000" lnSpcReduction="20000"/>
          </a:bodyPr>
          <a:lstStyle/>
          <a:p>
            <a:r>
              <a:rPr lang="en-US" dirty="0" smtClean="0"/>
              <a:t>Inaccurate/incomplete information in the application</a:t>
            </a:r>
          </a:p>
          <a:p>
            <a:pPr lvl="1"/>
            <a:r>
              <a:rPr lang="en-US" dirty="0" smtClean="0"/>
              <a:t>CVs not complete</a:t>
            </a:r>
          </a:p>
          <a:p>
            <a:pPr lvl="1"/>
            <a:r>
              <a:rPr lang="en-US" dirty="0" smtClean="0"/>
              <a:t>Required attachments not provided (PLAs; supervision policy; sample G&amp;O’s block diagram, evaluation templates)</a:t>
            </a:r>
          </a:p>
          <a:p>
            <a:pPr lvl="1"/>
            <a:r>
              <a:rPr lang="en-US" dirty="0" smtClean="0"/>
              <a:t>Data discrepancies</a:t>
            </a:r>
          </a:p>
          <a:p>
            <a:pPr lvl="1"/>
            <a:r>
              <a:rPr lang="en-US" dirty="0" smtClean="0"/>
              <a:t>Sections left blank</a:t>
            </a:r>
          </a:p>
          <a:p>
            <a:pPr lvl="1">
              <a:buNone/>
            </a:pPr>
            <a:endParaRPr lang="en-US" dirty="0" smtClean="0"/>
          </a:p>
          <a:p>
            <a:r>
              <a:rPr lang="en-US" dirty="0" smtClean="0"/>
              <a:t>Required educational experiences not ensured</a:t>
            </a:r>
          </a:p>
          <a:p>
            <a:pPr lvl="1"/>
            <a:r>
              <a:rPr lang="en-US" dirty="0" smtClean="0"/>
              <a:t>Block diagram doesn’t document required educational experiences</a:t>
            </a:r>
          </a:p>
          <a:p>
            <a:pPr lvl="1"/>
            <a:r>
              <a:rPr lang="en-US" dirty="0" smtClean="0"/>
              <a:t>Continuity experience not ensured</a:t>
            </a:r>
          </a:p>
          <a:p>
            <a:pPr lvl="1"/>
            <a:r>
              <a:rPr lang="en-US" dirty="0" smtClean="0"/>
              <a:t>Subspecialty experiences not fully </a:t>
            </a:r>
            <a:r>
              <a:rPr lang="en-US" dirty="0" err="1" smtClean="0"/>
              <a:t>operationalized</a:t>
            </a:r>
            <a:endParaRPr lang="en-US" dirty="0" smtClean="0"/>
          </a:p>
          <a:p>
            <a:pPr lvl="1">
              <a:buNone/>
            </a:pPr>
            <a:endParaRPr lang="en-US" dirty="0" smtClean="0"/>
          </a:p>
          <a:p>
            <a:r>
              <a:rPr lang="en-US" dirty="0" smtClean="0"/>
              <a:t>No evidence of Scholarly Activity (SA)</a:t>
            </a:r>
          </a:p>
          <a:p>
            <a:pPr lvl="1"/>
            <a:r>
              <a:rPr lang="en-US" dirty="0" smtClean="0"/>
              <a:t>No evidence of SA for faculty/no environment of SA</a:t>
            </a:r>
          </a:p>
          <a:p>
            <a:pPr lvl="1"/>
            <a:r>
              <a:rPr lang="en-US" dirty="0" smtClean="0"/>
              <a:t>CVs not complete, SA cannot be determined</a:t>
            </a:r>
          </a:p>
          <a:p>
            <a:endParaRPr lang="en-US" dirty="0" smtClean="0"/>
          </a:p>
          <a:p>
            <a:r>
              <a:rPr lang="en-US" dirty="0" smtClean="0"/>
              <a:t>Application did not identify minimum # of core faculty</a:t>
            </a:r>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fld id="{5DEB43E6-C11D-40B0-A9F7-306D14ED0C6A}" type="slidenum">
              <a:rPr lang="en-US" smtClean="0"/>
              <a:pPr/>
              <a:t>41</a:t>
            </a:fld>
            <a:endParaRPr lang="en-US"/>
          </a:p>
        </p:txBody>
      </p:sp>
    </p:spTree>
    <p:extLst>
      <p:ext uri="{BB962C8B-B14F-4D97-AF65-F5344CB8AC3E}">
        <p14:creationId xmlns:p14="http://schemas.microsoft.com/office/powerpoint/2010/main" val="725183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Keep in mind…</a:t>
            </a:r>
            <a:endParaRPr lang="en-US" dirty="0"/>
          </a:p>
        </p:txBody>
      </p:sp>
      <p:sp>
        <p:nvSpPr>
          <p:cNvPr id="3" name="Content Placeholder 2"/>
          <p:cNvSpPr>
            <a:spLocks noGrp="1"/>
          </p:cNvSpPr>
          <p:nvPr>
            <p:ph idx="1"/>
          </p:nvPr>
        </p:nvSpPr>
        <p:spPr/>
        <p:txBody>
          <a:bodyPr>
            <a:normAutofit/>
          </a:bodyPr>
          <a:lstStyle/>
          <a:p>
            <a:r>
              <a:rPr lang="en-US" dirty="0" smtClean="0"/>
              <a:t>Don’t rush!!!</a:t>
            </a:r>
          </a:p>
          <a:p>
            <a:r>
              <a:rPr lang="en-US" dirty="0" smtClean="0"/>
              <a:t>Pay attention to the date of the RC meeting</a:t>
            </a:r>
          </a:p>
          <a:p>
            <a:r>
              <a:rPr lang="en-US" dirty="0" smtClean="0"/>
              <a:t>Ultimately the responsibility of the PD, </a:t>
            </a:r>
            <a:r>
              <a:rPr lang="en-US" i="1" dirty="0" smtClean="0"/>
              <a:t>but</a:t>
            </a:r>
            <a:r>
              <a:rPr lang="en-US" dirty="0" smtClean="0"/>
              <a:t>…</a:t>
            </a:r>
          </a:p>
          <a:p>
            <a:r>
              <a:rPr lang="en-US" dirty="0" smtClean="0"/>
              <a:t>DIO, Faculty, PC, Residents, Staff must be aware of the contents of the application</a:t>
            </a:r>
          </a:p>
          <a:p>
            <a:r>
              <a:rPr lang="en-US" dirty="0" smtClean="0"/>
              <a:t>Think documentation and verification</a:t>
            </a:r>
          </a:p>
          <a:p>
            <a:r>
              <a:rPr lang="en-US" dirty="0" smtClean="0"/>
              <a:t>Know your way around </a:t>
            </a:r>
            <a:r>
              <a:rPr lang="en-US" dirty="0" smtClean="0">
                <a:hlinkClick r:id="rId3"/>
              </a:rPr>
              <a:t>www.acgme.org</a:t>
            </a:r>
            <a:endParaRPr lang="en-US" dirty="0" smtClean="0"/>
          </a:p>
          <a:p>
            <a:pPr>
              <a:buNone/>
            </a:pPr>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fld id="{5DEB43E6-C11D-40B0-A9F7-306D14ED0C6A}" type="slidenum">
              <a:rPr lang="en-US" smtClean="0"/>
              <a:pPr/>
              <a:t>42</a:t>
            </a:fld>
            <a:endParaRPr lang="en-US"/>
          </a:p>
        </p:txBody>
      </p:sp>
    </p:spTree>
    <p:extLst>
      <p:ext uri="{BB962C8B-B14F-4D97-AF65-F5344CB8AC3E}">
        <p14:creationId xmlns:p14="http://schemas.microsoft.com/office/powerpoint/2010/main" val="54655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6" name="Footer Placeholder 4"/>
          <p:cNvSpPr>
            <a:spLocks noGrp="1"/>
          </p:cNvSpPr>
          <p:nvPr>
            <p:ph type="ftr" sz="quarter" idx="11"/>
          </p:nvPr>
        </p:nvSpPr>
        <p:spPr>
          <a:xfrm>
            <a:off x="2514600" y="6400800"/>
            <a:ext cx="4038600" cy="304800"/>
          </a:xfrm>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a:xfrm>
            <a:off x="6705600" y="6248400"/>
            <a:ext cx="2133600" cy="457200"/>
          </a:xfrm>
        </p:spPr>
        <p:txBody>
          <a:bodyPr/>
          <a:lstStyle/>
          <a:p>
            <a:r>
              <a:rPr lang="en-US" dirty="0" smtClean="0"/>
              <a:t>42</a:t>
            </a:r>
            <a:endParaRPr lang="en-US" dirty="0"/>
          </a:p>
        </p:txBody>
      </p:sp>
      <p:pic>
        <p:nvPicPr>
          <p:cNvPr id="8" name="irc_mi" descr="http://voice-lessons-online.net/wp-content/uploads/2012/03/question-mar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990585"/>
            <a:ext cx="2501265" cy="2062163"/>
          </a:xfrm>
          <a:prstGeom prst="rect">
            <a:avLst/>
          </a:prstGeom>
          <a:noFill/>
          <a:ln>
            <a:noFill/>
          </a:ln>
        </p:spPr>
      </p:pic>
    </p:spTree>
    <p:extLst>
      <p:ext uri="{BB962C8B-B14F-4D97-AF65-F5344CB8AC3E}">
        <p14:creationId xmlns:p14="http://schemas.microsoft.com/office/powerpoint/2010/main" val="1584632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Annual Institutional Review</a:t>
            </a:r>
            <a:endParaRPr lang="en-US" dirty="0"/>
          </a:p>
        </p:txBody>
      </p:sp>
      <p:sp>
        <p:nvSpPr>
          <p:cNvPr id="10" name="Subtitle 2"/>
          <p:cNvSpPr>
            <a:spLocks noGrp="1"/>
          </p:cNvSpPr>
          <p:nvPr>
            <p:ph type="subTitle" idx="1"/>
          </p:nvPr>
        </p:nvSpPr>
        <p:spPr>
          <a:xfrm>
            <a:off x="2971800" y="4267200"/>
            <a:ext cx="6019800" cy="1752600"/>
          </a:xfrm>
        </p:spPr>
        <p:txBody>
          <a:bodyPr>
            <a:normAutofit fontScale="92500" lnSpcReduction="20000"/>
          </a:bodyPr>
          <a:lstStyle/>
          <a:p>
            <a:r>
              <a:rPr lang="en-US" sz="1800" u="sng" dirty="0" smtClean="0"/>
              <a:t>Presented by:</a:t>
            </a:r>
          </a:p>
          <a:p>
            <a:endParaRPr lang="en-US" sz="1800" dirty="0"/>
          </a:p>
          <a:p>
            <a:r>
              <a:rPr lang="en-US" b="1" dirty="0" smtClean="0"/>
              <a:t>Lauren McGuire, MBA, C-TAGME</a:t>
            </a:r>
          </a:p>
          <a:p>
            <a:r>
              <a:rPr lang="en-US" sz="1800" dirty="0" smtClean="0"/>
              <a:t>GME Consultant</a:t>
            </a:r>
          </a:p>
          <a:p>
            <a:endParaRPr lang="en-US" sz="1800" dirty="0"/>
          </a:p>
          <a:p>
            <a:r>
              <a:rPr lang="en-US" sz="1800" dirty="0"/>
              <a:t>Partners in Medical Education, Inc.</a:t>
            </a:r>
          </a:p>
          <a:p>
            <a:endParaRPr lang="en-US" sz="1800" dirty="0"/>
          </a:p>
        </p:txBody>
      </p:sp>
    </p:spTree>
    <p:extLst>
      <p:ext uri="{BB962C8B-B14F-4D97-AF65-F5344CB8AC3E}">
        <p14:creationId xmlns:p14="http://schemas.microsoft.com/office/powerpoint/2010/main" val="174512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additive="base">
                                        <p:cTn id="12"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 calcmode="lin" valueType="num">
                                      <p:cBhvr additive="base">
                                        <p:cTn id="18"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 calcmode="lin" valueType="num">
                                      <p:cBhvr additive="base">
                                        <p:cTn id="24"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22960058"/>
              </p:ext>
            </p:extLst>
          </p:nvPr>
        </p:nvGraphicFramePr>
        <p:xfrm>
          <a:off x="1291855" y="1053953"/>
          <a:ext cx="6937745" cy="4630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008141E7-5D84-40B1-9E55-E5DDB3248242}" type="slidenum">
              <a:rPr lang="en-US" smtClean="0"/>
              <a:t>45</a:t>
            </a:fld>
            <a:endParaRPr lang="en-US"/>
          </a:p>
        </p:txBody>
      </p:sp>
    </p:spTree>
    <p:extLst>
      <p:ext uri="{BB962C8B-B14F-4D97-AF65-F5344CB8AC3E}">
        <p14:creationId xmlns:p14="http://schemas.microsoft.com/office/powerpoint/2010/main" val="685203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ractur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3600" b="1" dirty="0">
                <a:latin typeface="Arial" charset="0"/>
                <a:ea typeface="Arial" charset="0"/>
                <a:cs typeface="Arial" charset="0"/>
              </a:rPr>
              <a:t>Start with the Standards</a:t>
            </a:r>
          </a:p>
        </p:txBody>
      </p:sp>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365" y="2072308"/>
            <a:ext cx="3769950" cy="3872621"/>
          </a:xfrm>
        </p:spPr>
      </p:pic>
      <p:pic>
        <p:nvPicPr>
          <p:cNvPr id="11" name="Content Placeholder 10"/>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76006" y="4642693"/>
            <a:ext cx="1183652" cy="766203"/>
          </a:xfrm>
        </p:spPr>
      </p:pic>
      <p:sp>
        <p:nvSpPr>
          <p:cNvPr id="13" name="TextBox 12"/>
          <p:cNvSpPr txBox="1"/>
          <p:nvPr/>
        </p:nvSpPr>
        <p:spPr>
          <a:xfrm>
            <a:off x="3886200" y="2303279"/>
            <a:ext cx="5087679" cy="4016484"/>
          </a:xfrm>
          <a:prstGeom prst="rect">
            <a:avLst/>
          </a:prstGeom>
          <a:noFill/>
        </p:spPr>
        <p:txBody>
          <a:bodyPr wrap="square" rtlCol="0">
            <a:spAutoFit/>
          </a:bodyPr>
          <a:lstStyle/>
          <a:p>
            <a:r>
              <a:rPr lang="en-US" dirty="0"/>
              <a:t>I.B.5.The GMEC must demonstrate effective oversight of the Sponsoring Institution’s accreditation through an Annual Institutional Review (AIR). </a:t>
            </a:r>
          </a:p>
          <a:p>
            <a:endParaRPr lang="en-US" dirty="0"/>
          </a:p>
          <a:p>
            <a:pPr>
              <a:spcAft>
                <a:spcPts val="1800"/>
              </a:spcAft>
            </a:pPr>
            <a:r>
              <a:rPr lang="en-US" dirty="0"/>
              <a:t>I.B.5.b) The AIR must include monitoring procedures for action plans resulting from the review.</a:t>
            </a:r>
          </a:p>
          <a:p>
            <a:pPr>
              <a:spcAft>
                <a:spcPts val="1800"/>
              </a:spcAft>
            </a:pPr>
            <a:r>
              <a:rPr lang="en-US" dirty="0"/>
              <a:t>I.B.5.c) The DIO must submit a written annual executive summary of the AIR to the Governing Body</a:t>
            </a:r>
          </a:p>
          <a:p>
            <a:endParaRPr lang="en-US" sz="1350" dirty="0"/>
          </a:p>
          <a:p>
            <a:endParaRPr lang="en-US" sz="1350" dirty="0"/>
          </a:p>
        </p:txBody>
      </p:sp>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008141E7-5D84-40B1-9E55-E5DDB3248242}" type="slidenum">
              <a:rPr lang="en-US" smtClean="0"/>
              <a:t>46</a:t>
            </a:fld>
            <a:endParaRPr lang="en-US"/>
          </a:p>
        </p:txBody>
      </p:sp>
    </p:spTree>
    <p:extLst>
      <p:ext uri="{BB962C8B-B14F-4D97-AF65-F5344CB8AC3E}">
        <p14:creationId xmlns:p14="http://schemas.microsoft.com/office/powerpoint/2010/main" val="211699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Arial" charset="0"/>
                <a:ea typeface="Arial" charset="0"/>
                <a:cs typeface="Arial" charset="0"/>
              </a:rPr>
              <a:t>Minimum AIR Performance Criteria</a:t>
            </a:r>
          </a:p>
        </p:txBody>
      </p:sp>
      <p:sp>
        <p:nvSpPr>
          <p:cNvPr id="3" name="Content Placeholder 2"/>
          <p:cNvSpPr>
            <a:spLocks noGrp="1"/>
          </p:cNvSpPr>
          <p:nvPr>
            <p:ph sz="half" idx="1"/>
          </p:nvPr>
        </p:nvSpPr>
        <p:spPr>
          <a:xfrm>
            <a:off x="496874" y="1930884"/>
            <a:ext cx="6798186" cy="2710463"/>
          </a:xfrm>
        </p:spPr>
        <p:txBody>
          <a:bodyPr>
            <a:noAutofit/>
          </a:bodyPr>
          <a:lstStyle/>
          <a:p>
            <a:pPr>
              <a:spcAft>
                <a:spcPts val="338"/>
              </a:spcAft>
            </a:pPr>
            <a:r>
              <a:rPr lang="en-US" sz="2000" dirty="0" smtClean="0"/>
              <a:t>Results of the most recent institutional self-study visit </a:t>
            </a:r>
            <a:endParaRPr lang="en-US" sz="2000" dirty="0"/>
          </a:p>
          <a:p>
            <a:pPr lvl="1"/>
            <a:r>
              <a:rPr lang="en-US" sz="2000" dirty="0" smtClean="0"/>
              <a:t>References the institutional 10 year-self study</a:t>
            </a:r>
          </a:p>
          <a:p>
            <a:pPr lvl="1"/>
            <a:endParaRPr lang="en-US" sz="2000" dirty="0" smtClean="0"/>
          </a:p>
          <a:p>
            <a:r>
              <a:rPr lang="en-US" sz="2000" dirty="0" smtClean="0"/>
              <a:t>Results of ACGME Faculty and Resident Surveys</a:t>
            </a:r>
          </a:p>
          <a:p>
            <a:pPr lvl="1"/>
            <a:r>
              <a:rPr lang="en-US" sz="2000" dirty="0" smtClean="0"/>
              <a:t>Utilize the data from the ACGME surveys to identify areas for improvement</a:t>
            </a:r>
          </a:p>
          <a:p>
            <a:pPr lvl="1"/>
            <a:endParaRPr lang="en-US" sz="2000" dirty="0" smtClean="0"/>
          </a:p>
          <a:p>
            <a:r>
              <a:rPr lang="en-US" sz="2000" dirty="0" smtClean="0"/>
              <a:t>Programs</a:t>
            </a:r>
            <a:r>
              <a:rPr lang="en-US" sz="2000" dirty="0"/>
              <a:t>’ accreditation statuses </a:t>
            </a:r>
            <a:r>
              <a:rPr lang="en-US" sz="2000" dirty="0" smtClean="0"/>
              <a:t/>
            </a:r>
            <a:br>
              <a:rPr lang="en-US" sz="2000" dirty="0" smtClean="0"/>
            </a:br>
            <a:r>
              <a:rPr lang="en-US" sz="2000" dirty="0" smtClean="0"/>
              <a:t>and </a:t>
            </a:r>
            <a:r>
              <a:rPr lang="en-US" sz="2000" dirty="0"/>
              <a:t>self-study </a:t>
            </a:r>
            <a:r>
              <a:rPr lang="en-US" sz="2000" dirty="0" smtClean="0"/>
              <a:t>visits</a:t>
            </a:r>
          </a:p>
          <a:p>
            <a:pPr lvl="1"/>
            <a:r>
              <a:rPr lang="en-US" sz="2000" dirty="0" smtClean="0"/>
              <a:t>Maintain oversight</a:t>
            </a:r>
            <a:endParaRPr lang="en-US" sz="2000" dirty="0"/>
          </a:p>
          <a:p>
            <a:pPr lvl="1"/>
            <a:endParaRPr lang="en-US" sz="2000" dirty="0"/>
          </a:p>
          <a:p>
            <a:pPr lvl="1"/>
            <a:endParaRPr lang="en-US" sz="2000" dirty="0"/>
          </a:p>
          <a:p>
            <a:pPr lvl="1"/>
            <a:endParaRPr lang="en-US" sz="2000" dirty="0" smtClean="0"/>
          </a:p>
        </p:txBody>
      </p:sp>
      <p:sp>
        <p:nvSpPr>
          <p:cNvPr id="4" name="Footer Placeholder 3"/>
          <p:cNvSpPr>
            <a:spLocks noGrp="1"/>
          </p:cNvSpPr>
          <p:nvPr>
            <p:ph type="ftr" sz="quarter" idx="10"/>
          </p:nvPr>
        </p:nvSpPr>
        <p:spPr/>
        <p:txBody>
          <a:bodyPr/>
          <a:lstStyle/>
          <a:p>
            <a:r>
              <a:rPr lang="en-US" smtClean="0">
                <a:solidFill>
                  <a:srgbClr val="003300"/>
                </a:solidFill>
              </a:rPr>
              <a:t>Presented by Partners in Medical Education, Inc. - 2015</a:t>
            </a:r>
            <a:endParaRPr lang="en-US">
              <a:solidFill>
                <a:srgbClr val="003300"/>
              </a:solidFill>
            </a:endParaRPr>
          </a:p>
        </p:txBody>
      </p:sp>
      <p:sp>
        <p:nvSpPr>
          <p:cNvPr id="6" name="Slide Number Placeholder 5"/>
          <p:cNvSpPr>
            <a:spLocks noGrp="1"/>
          </p:cNvSpPr>
          <p:nvPr>
            <p:ph type="sldNum" sz="quarter" idx="11"/>
          </p:nvPr>
        </p:nvSpPr>
        <p:spPr/>
        <p:txBody>
          <a:bodyPr/>
          <a:lstStyle/>
          <a:p>
            <a:fld id="{E50D0EB3-EE4E-49D4-BFA9-C8B2713E5364}" type="slidenum">
              <a:rPr lang="en-US" smtClean="0">
                <a:solidFill>
                  <a:srgbClr val="003300"/>
                </a:solidFill>
              </a:rPr>
              <a:pPr/>
              <a:t>47</a:t>
            </a:fld>
            <a:endParaRPr lang="en-US">
              <a:solidFill>
                <a:srgbClr val="003300"/>
              </a:solidFill>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4114800"/>
            <a:ext cx="4038600" cy="1752131"/>
          </a:xfrm>
        </p:spPr>
      </p:pic>
    </p:spTree>
    <p:extLst>
      <p:ext uri="{BB962C8B-B14F-4D97-AF65-F5344CB8AC3E}">
        <p14:creationId xmlns:p14="http://schemas.microsoft.com/office/powerpoint/2010/main" val="5995506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Arial" charset="0"/>
                <a:ea typeface="Arial" charset="0"/>
                <a:cs typeface="Arial" charset="0"/>
              </a:rPr>
              <a:t>What Makes a Good </a:t>
            </a:r>
            <a:r>
              <a:rPr lang="en-US" sz="3600" b="1" dirty="0" smtClean="0">
                <a:latin typeface="Arial" charset="0"/>
                <a:ea typeface="Arial" charset="0"/>
                <a:cs typeface="Arial" charset="0"/>
              </a:rPr>
              <a:t/>
            </a:r>
            <a:br>
              <a:rPr lang="en-US" sz="3600" b="1" dirty="0" smtClean="0">
                <a:latin typeface="Arial" charset="0"/>
                <a:ea typeface="Arial" charset="0"/>
                <a:cs typeface="Arial" charset="0"/>
              </a:rPr>
            </a:br>
            <a:r>
              <a:rPr lang="en-US" sz="3600" b="1" dirty="0" smtClean="0">
                <a:latin typeface="Arial" charset="0"/>
                <a:ea typeface="Arial" charset="0"/>
                <a:cs typeface="Arial" charset="0"/>
              </a:rPr>
              <a:t>Performance </a:t>
            </a:r>
            <a:r>
              <a:rPr lang="en-US" sz="3600" b="1" dirty="0">
                <a:latin typeface="Arial" charset="0"/>
                <a:ea typeface="Arial" charset="0"/>
                <a:cs typeface="Arial" charset="0"/>
              </a:rPr>
              <a:t>Indicator?</a:t>
            </a:r>
          </a:p>
        </p:txBody>
      </p:sp>
      <p:sp>
        <p:nvSpPr>
          <p:cNvPr id="5" name="Content Placeholder 4"/>
          <p:cNvSpPr>
            <a:spLocks noGrp="1"/>
          </p:cNvSpPr>
          <p:nvPr>
            <p:ph sz="half" idx="2"/>
          </p:nvPr>
        </p:nvSpPr>
        <p:spPr>
          <a:xfrm>
            <a:off x="4972672" y="2438400"/>
            <a:ext cx="3714128" cy="2096581"/>
          </a:xfrm>
        </p:spPr>
        <p:txBody>
          <a:bodyPr>
            <a:noAutofit/>
          </a:bodyPr>
          <a:lstStyle/>
          <a:p>
            <a:r>
              <a:rPr lang="en-US" sz="2000" dirty="0" smtClean="0"/>
              <a:t>Established targets</a:t>
            </a:r>
          </a:p>
          <a:p>
            <a:endParaRPr lang="en-US" sz="2000" dirty="0" smtClean="0"/>
          </a:p>
          <a:p>
            <a:r>
              <a:rPr lang="en-US" sz="2000" dirty="0" smtClean="0"/>
              <a:t>Measureable outcomes</a:t>
            </a:r>
          </a:p>
          <a:p>
            <a:endParaRPr lang="en-US" sz="2000" dirty="0" smtClean="0"/>
          </a:p>
          <a:p>
            <a:r>
              <a:rPr lang="en-US" sz="2000" dirty="0" smtClean="0"/>
              <a:t>Demonstrates program effectiveness</a:t>
            </a:r>
          </a:p>
          <a:p>
            <a:endParaRPr lang="en-US" sz="2000" dirty="0" smtClean="0"/>
          </a:p>
          <a:p>
            <a:r>
              <a:rPr lang="en-US" sz="2000" dirty="0" smtClean="0"/>
              <a:t>Inspires Action</a:t>
            </a:r>
            <a:endParaRPr lang="en-US" sz="2000" dirty="0"/>
          </a:p>
        </p:txBody>
      </p:sp>
      <p:sp>
        <p:nvSpPr>
          <p:cNvPr id="3" name="Footer Placeholder 2"/>
          <p:cNvSpPr>
            <a:spLocks noGrp="1"/>
          </p:cNvSpPr>
          <p:nvPr>
            <p:ph type="ftr" sz="quarter" idx="10"/>
          </p:nvPr>
        </p:nvSpPr>
        <p:spPr/>
        <p:txBody>
          <a:bodyPr/>
          <a:lstStyle/>
          <a:p>
            <a:r>
              <a:rPr lang="en-US" smtClean="0">
                <a:solidFill>
                  <a:srgbClr val="003300"/>
                </a:solidFill>
              </a:rPr>
              <a:t>Presented by Partners in Medical Education, Inc. - 2015</a:t>
            </a:r>
            <a:endParaRPr lang="en-US">
              <a:solidFill>
                <a:srgbClr val="003300"/>
              </a:solidFill>
            </a:endParaRPr>
          </a:p>
        </p:txBody>
      </p:sp>
      <p:sp>
        <p:nvSpPr>
          <p:cNvPr id="4" name="Slide Number Placeholder 3"/>
          <p:cNvSpPr>
            <a:spLocks noGrp="1"/>
          </p:cNvSpPr>
          <p:nvPr>
            <p:ph type="sldNum" sz="quarter" idx="11"/>
          </p:nvPr>
        </p:nvSpPr>
        <p:spPr/>
        <p:txBody>
          <a:bodyPr/>
          <a:lstStyle/>
          <a:p>
            <a:fld id="{E50D0EB3-EE4E-49D4-BFA9-C8B2713E5364}" type="slidenum">
              <a:rPr lang="en-US" smtClean="0">
                <a:solidFill>
                  <a:srgbClr val="003300"/>
                </a:solidFill>
              </a:rPr>
              <a:pPr/>
              <a:t>48</a:t>
            </a:fld>
            <a:endParaRPr lang="en-US">
              <a:solidFill>
                <a:srgbClr val="003300"/>
              </a:solidFill>
            </a:endParaRP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538187"/>
            <a:ext cx="4038600" cy="2753177"/>
          </a:xfrm>
        </p:spPr>
      </p:pic>
    </p:spTree>
    <p:extLst>
      <p:ext uri="{BB962C8B-B14F-4D97-AF65-F5344CB8AC3E}">
        <p14:creationId xmlns:p14="http://schemas.microsoft.com/office/powerpoint/2010/main" val="19442988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srgbClr val="003300"/>
                </a:solidFill>
              </a:rPr>
              <a:t>Presented by Partners in Medical Education, Inc. - 2015</a:t>
            </a:r>
            <a:endParaRPr lang="en-US">
              <a:solidFill>
                <a:srgbClr val="003300"/>
              </a:solidFill>
            </a:endParaRPr>
          </a:p>
        </p:txBody>
      </p:sp>
      <p:sp>
        <p:nvSpPr>
          <p:cNvPr id="4" name="Slide Number Placeholder 3"/>
          <p:cNvSpPr>
            <a:spLocks noGrp="1"/>
          </p:cNvSpPr>
          <p:nvPr>
            <p:ph type="sldNum" sz="quarter" idx="11"/>
          </p:nvPr>
        </p:nvSpPr>
        <p:spPr/>
        <p:txBody>
          <a:bodyPr/>
          <a:lstStyle/>
          <a:p>
            <a:fld id="{E50D0EB3-EE4E-49D4-BFA9-C8B2713E5364}" type="slidenum">
              <a:rPr lang="en-US" smtClean="0">
                <a:solidFill>
                  <a:srgbClr val="003300"/>
                </a:solidFill>
              </a:rPr>
              <a:pPr/>
              <a:t>49</a:t>
            </a:fld>
            <a:endParaRPr lang="en-US">
              <a:solidFill>
                <a:srgbClr val="003300"/>
              </a:solidFill>
            </a:endParaRPr>
          </a:p>
        </p:txBody>
      </p:sp>
      <p:sp>
        <p:nvSpPr>
          <p:cNvPr id="10" name="Title 1"/>
          <p:cNvSpPr txBox="1">
            <a:spLocks/>
          </p:cNvSpPr>
          <p:nvPr/>
        </p:nvSpPr>
        <p:spPr bwMode="auto">
          <a:xfrm>
            <a:off x="685800" y="678961"/>
            <a:ext cx="7886700" cy="99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normAutofit/>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r>
              <a:rPr lang="en-US" sz="3600" b="1" kern="0" dirty="0"/>
              <a:t>The SMART Approach</a:t>
            </a:r>
          </a:p>
        </p:txBody>
      </p:sp>
      <p:pic>
        <p:nvPicPr>
          <p:cNvPr id="11"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 y="1981200"/>
            <a:ext cx="2545090" cy="345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3"/>
          <p:cNvSpPr txBox="1">
            <a:spLocks/>
          </p:cNvSpPr>
          <p:nvPr/>
        </p:nvSpPr>
        <p:spPr bwMode="auto">
          <a:xfrm>
            <a:off x="3581400" y="2057400"/>
            <a:ext cx="5105400" cy="312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9pPr>
          </a:lstStyle>
          <a:p>
            <a:pPr marL="0">
              <a:lnSpc>
                <a:spcPct val="107000"/>
              </a:lnSpc>
              <a:spcBef>
                <a:spcPts val="0"/>
              </a:spcBef>
            </a:pPr>
            <a:r>
              <a:rPr lang="en-US" sz="1800" kern="0" dirty="0">
                <a:latin typeface="Arial" charset="0"/>
                <a:ea typeface="Arial" charset="0"/>
                <a:cs typeface="Arial" charset="0"/>
              </a:rPr>
              <a:t>What is the purpose of the target area?  </a:t>
            </a:r>
          </a:p>
          <a:p>
            <a:pPr marL="0">
              <a:lnSpc>
                <a:spcPct val="107000"/>
              </a:lnSpc>
              <a:spcBef>
                <a:spcPts val="0"/>
              </a:spcBef>
            </a:pPr>
            <a:endParaRPr lang="en-US" sz="1800" kern="0" dirty="0">
              <a:latin typeface="Arial" charset="0"/>
              <a:ea typeface="Arial" charset="0"/>
              <a:cs typeface="Arial" charset="0"/>
            </a:endParaRPr>
          </a:p>
          <a:p>
            <a:pPr marL="0">
              <a:lnSpc>
                <a:spcPct val="107000"/>
              </a:lnSpc>
              <a:spcBef>
                <a:spcPts val="0"/>
              </a:spcBef>
            </a:pPr>
            <a:r>
              <a:rPr lang="en-US" sz="1800" kern="0" dirty="0">
                <a:latin typeface="Arial" charset="0"/>
                <a:ea typeface="Arial" charset="0"/>
                <a:cs typeface="Arial" charset="0"/>
              </a:rPr>
              <a:t>Quantify how the indicator will </a:t>
            </a:r>
            <a:br>
              <a:rPr lang="en-US" sz="1800" kern="0" dirty="0">
                <a:latin typeface="Arial" charset="0"/>
                <a:ea typeface="Arial" charset="0"/>
                <a:cs typeface="Arial" charset="0"/>
              </a:rPr>
            </a:br>
            <a:r>
              <a:rPr lang="en-US" sz="1800" kern="0" dirty="0" smtClean="0">
                <a:latin typeface="Arial" charset="0"/>
                <a:ea typeface="Arial" charset="0"/>
                <a:cs typeface="Arial" charset="0"/>
              </a:rPr>
              <a:t>      be </a:t>
            </a:r>
            <a:r>
              <a:rPr lang="en-US" sz="1800" kern="0" dirty="0">
                <a:latin typeface="Arial" charset="0"/>
                <a:ea typeface="Arial" charset="0"/>
                <a:cs typeface="Arial" charset="0"/>
              </a:rPr>
              <a:t>considered successful</a:t>
            </a:r>
          </a:p>
          <a:p>
            <a:pPr marL="0" indent="0">
              <a:lnSpc>
                <a:spcPct val="107000"/>
              </a:lnSpc>
              <a:spcBef>
                <a:spcPts val="0"/>
              </a:spcBef>
              <a:buNone/>
            </a:pPr>
            <a:endParaRPr lang="en-US" sz="1800" kern="0" dirty="0">
              <a:latin typeface="Arial" charset="0"/>
              <a:ea typeface="Arial" charset="0"/>
              <a:cs typeface="Arial" charset="0"/>
            </a:endParaRPr>
          </a:p>
          <a:p>
            <a:pPr marL="0">
              <a:lnSpc>
                <a:spcPct val="107000"/>
              </a:lnSpc>
              <a:spcBef>
                <a:spcPts val="0"/>
              </a:spcBef>
            </a:pPr>
            <a:r>
              <a:rPr lang="en-US" sz="1800" kern="0" dirty="0">
                <a:latin typeface="Arial" charset="0"/>
                <a:ea typeface="Arial" charset="0"/>
                <a:cs typeface="Arial" charset="0"/>
              </a:rPr>
              <a:t>Is this Indicator realistic?  How is it achieved?</a:t>
            </a:r>
          </a:p>
          <a:p>
            <a:pPr marL="0" indent="0">
              <a:lnSpc>
                <a:spcPct val="107000"/>
              </a:lnSpc>
              <a:spcBef>
                <a:spcPts val="0"/>
              </a:spcBef>
              <a:buNone/>
            </a:pPr>
            <a:endParaRPr lang="en-US" sz="1800" kern="0" dirty="0">
              <a:latin typeface="Arial" charset="0"/>
              <a:ea typeface="Arial" charset="0"/>
              <a:cs typeface="Arial" charset="0"/>
            </a:endParaRPr>
          </a:p>
          <a:p>
            <a:pPr marL="0">
              <a:lnSpc>
                <a:spcPct val="107000"/>
              </a:lnSpc>
              <a:spcBef>
                <a:spcPts val="0"/>
              </a:spcBef>
            </a:pPr>
            <a:r>
              <a:rPr lang="en-US" sz="1800" kern="0" dirty="0">
                <a:latin typeface="Arial" charset="0"/>
                <a:ea typeface="Arial" charset="0"/>
                <a:cs typeface="Arial" charset="0"/>
              </a:rPr>
              <a:t>Will the results demonstrate the effectiveness  </a:t>
            </a:r>
            <a:r>
              <a:rPr lang="en-US" sz="1800" kern="0" dirty="0" smtClean="0">
                <a:latin typeface="Arial" charset="0"/>
                <a:ea typeface="Arial" charset="0"/>
                <a:cs typeface="Arial" charset="0"/>
              </a:rPr>
              <a:t>   </a:t>
            </a:r>
            <a:br>
              <a:rPr lang="en-US" sz="1800" kern="0" dirty="0" smtClean="0">
                <a:latin typeface="Arial" charset="0"/>
                <a:ea typeface="Arial" charset="0"/>
                <a:cs typeface="Arial" charset="0"/>
              </a:rPr>
            </a:br>
            <a:r>
              <a:rPr lang="en-US" sz="1800" kern="0" dirty="0" smtClean="0">
                <a:latin typeface="Arial" charset="0"/>
                <a:ea typeface="Arial" charset="0"/>
                <a:cs typeface="Arial" charset="0"/>
              </a:rPr>
              <a:t>      of </a:t>
            </a:r>
            <a:r>
              <a:rPr lang="en-US" sz="1800" kern="0" dirty="0">
                <a:latin typeface="Arial" charset="0"/>
                <a:ea typeface="Arial" charset="0"/>
                <a:cs typeface="Arial" charset="0"/>
              </a:rPr>
              <a:t>the program?</a:t>
            </a:r>
          </a:p>
          <a:p>
            <a:pPr marL="0" indent="0">
              <a:lnSpc>
                <a:spcPct val="107000"/>
              </a:lnSpc>
              <a:spcBef>
                <a:spcPts val="0"/>
              </a:spcBef>
              <a:buNone/>
            </a:pPr>
            <a:endParaRPr lang="en-US" sz="1800" kern="0" dirty="0">
              <a:latin typeface="Arial" charset="0"/>
              <a:ea typeface="Arial" charset="0"/>
              <a:cs typeface="Arial" charset="0"/>
            </a:endParaRPr>
          </a:p>
          <a:p>
            <a:pPr marL="0">
              <a:lnSpc>
                <a:spcPct val="107000"/>
              </a:lnSpc>
              <a:spcBef>
                <a:spcPts val="0"/>
              </a:spcBef>
            </a:pPr>
            <a:r>
              <a:rPr lang="en-US" sz="1800" kern="0" dirty="0">
                <a:latin typeface="Arial" charset="0"/>
                <a:ea typeface="Arial" charset="0"/>
                <a:cs typeface="Arial" charset="0"/>
              </a:rPr>
              <a:t>When will the results be available?</a:t>
            </a:r>
          </a:p>
          <a:p>
            <a:endParaRPr lang="en-US" sz="1800" kern="0" dirty="0">
              <a:latin typeface="Arial" charset="0"/>
              <a:ea typeface="Arial" charset="0"/>
              <a:cs typeface="Arial" charset="0"/>
            </a:endParaRPr>
          </a:p>
        </p:txBody>
      </p:sp>
    </p:spTree>
    <p:extLst>
      <p:ext uri="{BB962C8B-B14F-4D97-AF65-F5344CB8AC3E}">
        <p14:creationId xmlns:p14="http://schemas.microsoft.com/office/powerpoint/2010/main" val="2105812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GMEC Composition</a:t>
            </a:r>
            <a:endParaRPr lang="en-US" dirty="0"/>
          </a:p>
        </p:txBody>
      </p:sp>
      <p:sp>
        <p:nvSpPr>
          <p:cNvPr id="3" name="Content Placeholder 2"/>
          <p:cNvSpPr>
            <a:spLocks noGrp="1"/>
          </p:cNvSpPr>
          <p:nvPr>
            <p:ph idx="1"/>
          </p:nvPr>
        </p:nvSpPr>
        <p:spPr/>
        <p:txBody>
          <a:bodyPr/>
          <a:lstStyle/>
          <a:p>
            <a:pPr marL="0" indent="0">
              <a:buNone/>
            </a:pPr>
            <a:r>
              <a:rPr lang="en-US" dirty="0" smtClean="0"/>
              <a:t>Still seeing….</a:t>
            </a:r>
          </a:p>
          <a:p>
            <a:pPr lvl="1"/>
            <a:r>
              <a:rPr lang="en-US" dirty="0" smtClean="0"/>
              <a:t>Residents are not peer-selected</a:t>
            </a:r>
          </a:p>
          <a:p>
            <a:pPr lvl="1"/>
            <a:r>
              <a:rPr lang="en-US" dirty="0" smtClean="0"/>
              <a:t>QI/Patient Safety representative not involved</a:t>
            </a:r>
          </a:p>
          <a:p>
            <a:pPr lvl="1"/>
            <a:r>
              <a:rPr lang="en-US" dirty="0" smtClean="0"/>
              <a:t>No outside representatives if single program sponsor</a:t>
            </a:r>
          </a:p>
          <a:p>
            <a:pPr lvl="1"/>
            <a:r>
              <a:rPr lang="en-US" dirty="0" smtClean="0"/>
              <a:t>Inactive members</a:t>
            </a:r>
          </a:p>
          <a:p>
            <a:pPr marL="457200" lvl="1" indent="0">
              <a:buNone/>
            </a:pPr>
            <a:endParaRPr lang="en-US" dirty="0" smtClean="0"/>
          </a:p>
          <a:p>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a:t>5</a:t>
            </a:r>
          </a:p>
        </p:txBody>
      </p:sp>
      <p:pic>
        <p:nvPicPr>
          <p:cNvPr id="6" name="irc_mi" descr="http://www.satisfactionsecrets.com/wp-content/uploads/2011/12/man-with-stop-sign-0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495800"/>
            <a:ext cx="1371600" cy="1371600"/>
          </a:xfrm>
          <a:prstGeom prst="rect">
            <a:avLst/>
          </a:prstGeom>
          <a:noFill/>
          <a:ln>
            <a:noFill/>
          </a:ln>
        </p:spPr>
      </p:pic>
    </p:spTree>
    <p:extLst>
      <p:ext uri="{BB962C8B-B14F-4D97-AF65-F5344CB8AC3E}">
        <p14:creationId xmlns:p14="http://schemas.microsoft.com/office/powerpoint/2010/main" val="13938009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1462" y="846530"/>
            <a:ext cx="8333961" cy="962388"/>
          </a:xfrm>
        </p:spPr>
        <p:txBody>
          <a:bodyPr>
            <a:noAutofit/>
          </a:bodyPr>
          <a:lstStyle/>
          <a:p>
            <a:pPr algn="ctr"/>
            <a:r>
              <a:rPr lang="en-US" b="1" dirty="0"/>
              <a:t>Applying SMART to </a:t>
            </a:r>
            <a:r>
              <a:rPr lang="en-US" b="1" dirty="0" smtClean="0"/>
              <a:t>Select Performance </a:t>
            </a:r>
            <a:r>
              <a:rPr lang="en-US" b="1" dirty="0"/>
              <a:t>Indicators: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21505725"/>
              </p:ext>
            </p:extLst>
          </p:nvPr>
        </p:nvGraphicFramePr>
        <p:xfrm>
          <a:off x="834888" y="2310848"/>
          <a:ext cx="7547111" cy="3011557"/>
        </p:xfrm>
        <a:graphic>
          <a:graphicData uri="http://schemas.openxmlformats.org/drawingml/2006/table">
            <a:tbl>
              <a:tblPr firstRow="1" firstCol="1" bandRow="1"/>
              <a:tblGrid>
                <a:gridCol w="1631686"/>
                <a:gridCol w="1216594"/>
                <a:gridCol w="1237726"/>
                <a:gridCol w="1172821"/>
                <a:gridCol w="1237726"/>
                <a:gridCol w="1050558"/>
              </a:tblGrid>
              <a:tr h="1192370">
                <a:tc>
                  <a:txBody>
                    <a:bodyPr/>
                    <a:lstStyle/>
                    <a:p>
                      <a:pPr marL="0" marR="0" algn="ctr">
                        <a:lnSpc>
                          <a:spcPct val="107000"/>
                        </a:lnSpc>
                        <a:spcBef>
                          <a:spcPts val="0"/>
                        </a:spcBef>
                        <a:spcAft>
                          <a:spcPts val="0"/>
                        </a:spcAft>
                      </a:pPr>
                      <a:r>
                        <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Indicator</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Specific</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Measure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Attainability</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Relevance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5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Timeframe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r>
              <a:tr h="1819187">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Board Pass Rate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r>
            </a:tbl>
          </a:graphicData>
        </a:graphic>
      </p:graphicFrame>
      <p:sp>
        <p:nvSpPr>
          <p:cNvPr id="2" name="TextBox 1"/>
          <p:cNvSpPr txBox="1"/>
          <p:nvPr/>
        </p:nvSpPr>
        <p:spPr>
          <a:xfrm>
            <a:off x="2485077" y="4163097"/>
            <a:ext cx="1112111" cy="461665"/>
          </a:xfrm>
          <a:prstGeom prst="rect">
            <a:avLst/>
          </a:prstGeom>
          <a:noFill/>
        </p:spPr>
        <p:txBody>
          <a:bodyPr wrap="square" rtlCol="0">
            <a:spAutoFit/>
          </a:bodyPr>
          <a:lstStyle/>
          <a:p>
            <a:pPr algn="ctr"/>
            <a:r>
              <a:rPr lang="en-US" sz="1200" dirty="0"/>
              <a:t>Graduate Performance</a:t>
            </a:r>
          </a:p>
        </p:txBody>
      </p:sp>
      <p:sp>
        <p:nvSpPr>
          <p:cNvPr id="3" name="TextBox 2"/>
          <p:cNvSpPr txBox="1"/>
          <p:nvPr/>
        </p:nvSpPr>
        <p:spPr>
          <a:xfrm>
            <a:off x="3732004" y="3850081"/>
            <a:ext cx="1107278" cy="1236300"/>
          </a:xfrm>
          <a:prstGeom prst="rect">
            <a:avLst/>
          </a:prstGeom>
          <a:noFill/>
        </p:spPr>
        <p:txBody>
          <a:bodyPr wrap="square" rtlCol="0">
            <a:spAutoFit/>
          </a:bodyPr>
          <a:lstStyle/>
          <a:p>
            <a:pPr algn="ct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According to specialty requirements</a:t>
            </a:r>
          </a:p>
          <a:p>
            <a:pPr algn="ct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(i.e. Internal Medicine 80%)</a:t>
            </a:r>
          </a:p>
          <a:p>
            <a:endParaRPr lang="en-US" sz="1013" dirty="0"/>
          </a:p>
        </p:txBody>
      </p:sp>
      <p:sp>
        <p:nvSpPr>
          <p:cNvPr id="4" name="TextBox 3"/>
          <p:cNvSpPr txBox="1"/>
          <p:nvPr/>
        </p:nvSpPr>
        <p:spPr>
          <a:xfrm>
            <a:off x="5099385" y="4174144"/>
            <a:ext cx="797979" cy="646331"/>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National Standard</a:t>
            </a:r>
          </a:p>
          <a:p>
            <a:endParaRPr lang="en-US" sz="1200" dirty="0"/>
          </a:p>
        </p:txBody>
      </p:sp>
      <p:sp>
        <p:nvSpPr>
          <p:cNvPr id="6" name="TextBox 5"/>
          <p:cNvSpPr txBox="1"/>
          <p:nvPr/>
        </p:nvSpPr>
        <p:spPr>
          <a:xfrm>
            <a:off x="6032179" y="3712479"/>
            <a:ext cx="1208795" cy="1569660"/>
          </a:xfrm>
          <a:prstGeom prst="rect">
            <a:avLst/>
          </a:prstGeom>
          <a:noFill/>
        </p:spPr>
        <p:txBody>
          <a:bodyPr wrap="square" rtlCol="0">
            <a:spAutoFit/>
          </a:bodyPr>
          <a:lstStyle/>
          <a:p>
            <a:pPr algn="ctr"/>
            <a:r>
              <a:rPr lang="en-US" sz="1200" dirty="0">
                <a:latin typeface="Calibri" panose="020F0502020204030204" pitchFamily="34" charset="0"/>
                <a:ea typeface="Calibri" panose="020F0502020204030204" pitchFamily="34" charset="0"/>
                <a:cs typeface="Times New Roman" panose="02020603050405020304" pitchFamily="18" charset="0"/>
              </a:rPr>
              <a:t>Pass Rate will indicate how well the program prepared graduate to meet national standards</a:t>
            </a:r>
            <a:endParaRPr lang="en-US" sz="1200" dirty="0"/>
          </a:p>
        </p:txBody>
      </p:sp>
      <p:sp>
        <p:nvSpPr>
          <p:cNvPr id="8" name="TextBox 7"/>
          <p:cNvSpPr txBox="1"/>
          <p:nvPr/>
        </p:nvSpPr>
        <p:spPr>
          <a:xfrm>
            <a:off x="7476615" y="4052732"/>
            <a:ext cx="701410" cy="830997"/>
          </a:xfrm>
          <a:prstGeom prst="rect">
            <a:avLst/>
          </a:prstGeom>
          <a:noFill/>
        </p:spPr>
        <p:txBody>
          <a:bodyPr wrap="square" rtlCol="0">
            <a:spAutoFit/>
          </a:bodyPr>
          <a:lstStyle/>
          <a:p>
            <a:pPr algn="ctr"/>
            <a:r>
              <a:rPr lang="en-US" sz="1200" dirty="0">
                <a:latin typeface="Calibri" panose="020F0502020204030204" pitchFamily="34" charset="0"/>
                <a:ea typeface="Calibri" panose="020F0502020204030204" pitchFamily="34" charset="0"/>
                <a:cs typeface="Times New Roman" panose="02020603050405020304" pitchFamily="18" charset="0"/>
              </a:rPr>
              <a:t>On a Yearly Basis</a:t>
            </a:r>
          </a:p>
          <a:p>
            <a:pPr algn="ctr"/>
            <a:endParaRPr lang="en-US" sz="1200" dirty="0"/>
          </a:p>
        </p:txBody>
      </p:sp>
      <p:sp>
        <p:nvSpPr>
          <p:cNvPr id="9" name="Footer Placeholder 8"/>
          <p:cNvSpPr>
            <a:spLocks noGrp="1"/>
          </p:cNvSpPr>
          <p:nvPr>
            <p:ph type="ftr" sz="quarter" idx="11"/>
          </p:nvPr>
        </p:nvSpPr>
        <p:spPr/>
        <p:txBody>
          <a:bodyPr/>
          <a:lstStyle/>
          <a:p>
            <a:r>
              <a:rPr lang="en-US" smtClean="0"/>
              <a:t>Presented by Partners in Medical Education, Inc. - 2015</a:t>
            </a:r>
            <a:endParaRPr lang="en-US"/>
          </a:p>
        </p:txBody>
      </p:sp>
      <p:sp>
        <p:nvSpPr>
          <p:cNvPr id="10" name="Slide Number Placeholder 9"/>
          <p:cNvSpPr>
            <a:spLocks noGrp="1"/>
          </p:cNvSpPr>
          <p:nvPr>
            <p:ph type="sldNum" sz="quarter" idx="10"/>
          </p:nvPr>
        </p:nvSpPr>
        <p:spPr/>
        <p:txBody>
          <a:bodyPr/>
          <a:lstStyle/>
          <a:p>
            <a:fld id="{E50D0EB3-EE4E-49D4-BFA9-C8B2713E5364}" type="slidenum">
              <a:rPr lang="en-US" smtClean="0"/>
              <a:t>50</a:t>
            </a:fld>
            <a:endParaRPr lang="en-US"/>
          </a:p>
        </p:txBody>
      </p:sp>
    </p:spTree>
    <p:extLst>
      <p:ext uri="{BB962C8B-B14F-4D97-AF65-F5344CB8AC3E}">
        <p14:creationId xmlns:p14="http://schemas.microsoft.com/office/powerpoint/2010/main" val="146622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754984"/>
            <a:ext cx="7886700" cy="994172"/>
          </a:xfrm>
        </p:spPr>
        <p:txBody>
          <a:bodyPr>
            <a:noAutofit/>
          </a:bodyPr>
          <a:lstStyle/>
          <a:p>
            <a:pPr algn="ctr"/>
            <a:r>
              <a:rPr lang="en-US" sz="3600" b="1" dirty="0"/>
              <a:t>Define Performance </a:t>
            </a:r>
            <a:r>
              <a:rPr lang="en-US" sz="3600" b="1"/>
              <a:t>Indicators </a:t>
            </a:r>
            <a:r>
              <a:rPr lang="en-US" sz="3600" b="1" smtClean="0"/>
              <a:t/>
            </a:r>
            <a:br>
              <a:rPr lang="en-US" sz="3600" b="1" smtClean="0"/>
            </a:br>
            <a:r>
              <a:rPr lang="en-US" sz="3600" b="1" smtClean="0"/>
              <a:t>and </a:t>
            </a:r>
            <a:r>
              <a:rPr lang="en-US" sz="3600" b="1" dirty="0"/>
              <a:t>Parameters</a:t>
            </a:r>
          </a:p>
        </p:txBody>
      </p:sp>
      <p:graphicFrame>
        <p:nvGraphicFramePr>
          <p:cNvPr id="7" name="Table 6"/>
          <p:cNvGraphicFramePr>
            <a:graphicFrameLocks noGrp="1"/>
          </p:cNvGraphicFramePr>
          <p:nvPr>
            <p:extLst>
              <p:ext uri="{D42A27DB-BD31-4B8C-83A1-F6EECF244321}">
                <p14:modId xmlns:p14="http://schemas.microsoft.com/office/powerpoint/2010/main" val="8324250"/>
              </p:ext>
            </p:extLst>
          </p:nvPr>
        </p:nvGraphicFramePr>
        <p:xfrm>
          <a:off x="2501557" y="2125266"/>
          <a:ext cx="5787970" cy="2752852"/>
        </p:xfrm>
        <a:graphic>
          <a:graphicData uri="http://schemas.openxmlformats.org/drawingml/2006/table">
            <a:tbl>
              <a:tblPr firstRow="1" firstCol="1" bandRow="1"/>
              <a:tblGrid>
                <a:gridCol w="2261443"/>
                <a:gridCol w="1256800"/>
                <a:gridCol w="1065717"/>
                <a:gridCol w="1204010"/>
              </a:tblGrid>
              <a:tr h="475652">
                <a:tc>
                  <a:txBody>
                    <a:bodyPr/>
                    <a:lstStyle/>
                    <a:p>
                      <a:pPr marL="0" marR="0">
                        <a:lnSpc>
                          <a:spcPct val="107000"/>
                        </a:lnSpc>
                        <a:spcBef>
                          <a:spcPts val="0"/>
                        </a:spcBef>
                        <a:spcAft>
                          <a:spcPts val="0"/>
                        </a:spcAft>
                      </a:pPr>
                      <a:r>
                        <a:rPr lang="en-US" sz="700" dirty="0">
                          <a:effectLst/>
                          <a:latin typeface="Times New Roman" panose="02020603050405020304" pitchFamily="18" charset="0"/>
                          <a:ea typeface="Times New Roman" panose="02020603050405020304" pitchFamily="18" charset="0"/>
                        </a:rPr>
                        <a:t> </a:t>
                      </a:r>
                      <a:r>
                        <a:rPr lang="en-US" sz="700" dirty="0" smtClean="0">
                          <a:effectLst/>
                          <a:latin typeface="Times New Roman" panose="02020603050405020304" pitchFamily="18" charset="0"/>
                          <a:ea typeface="Times New Roman" panose="02020603050405020304" pitchFamily="18" charset="0"/>
                        </a:rPr>
                        <a:t>  </a:t>
                      </a:r>
                      <a:endParaRPr lang="en-US" sz="700" dirty="0">
                        <a:effectLst/>
                        <a:latin typeface="Times New Roman" panose="02020603050405020304" pitchFamily="18" charset="0"/>
                        <a:ea typeface="Times New Roman" panose="02020603050405020304" pitchFamily="18" charset="0"/>
                      </a:endParaRPr>
                    </a:p>
                  </a:txBody>
                  <a:tcPr marL="38576" marR="385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076B4"/>
                    </a:solidFill>
                  </a:tcPr>
                </a:tc>
                <a:tc>
                  <a:txBody>
                    <a:bodyPr/>
                    <a:lstStyle/>
                    <a:p>
                      <a:pPr marL="0" marR="0" algn="ctr">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GREEN</a:t>
                      </a: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rPr>
                        <a:t>YELLOW</a:t>
                      </a:r>
                      <a:endParaRPr lang="en-US" sz="140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RED</a:t>
                      </a: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r>
              <a:tr h="647989">
                <a:tc>
                  <a:txBody>
                    <a:bodyPr/>
                    <a:lstStyle/>
                    <a:p>
                      <a:pPr marL="0" marR="0">
                        <a:lnSpc>
                          <a:spcPct val="107000"/>
                        </a:lnSpc>
                        <a:spcBef>
                          <a:spcPts val="0"/>
                        </a:spcBef>
                        <a:spcAft>
                          <a:spcPts val="0"/>
                        </a:spcAft>
                      </a:pPr>
                      <a:r>
                        <a:rPr lang="en-US" sz="1400" b="1" dirty="0" smtClean="0">
                          <a:solidFill>
                            <a:srgbClr val="000000"/>
                          </a:solidFill>
                          <a:effectLst/>
                          <a:latin typeface="Times New Roman" panose="02020603050405020304" pitchFamily="18" charset="0"/>
                          <a:ea typeface="Times New Roman" panose="02020603050405020304" pitchFamily="18" charset="0"/>
                        </a:rPr>
                        <a:t>      Accreditation </a:t>
                      </a:r>
                      <a:r>
                        <a:rPr lang="en-US" sz="1400" b="1" dirty="0">
                          <a:solidFill>
                            <a:srgbClr val="000000"/>
                          </a:solidFill>
                          <a:effectLst/>
                          <a:latin typeface="Times New Roman" panose="02020603050405020304" pitchFamily="18" charset="0"/>
                          <a:ea typeface="Times New Roman" panose="02020603050405020304" pitchFamily="18" charset="0"/>
                        </a:rPr>
                        <a:t>Status</a:t>
                      </a: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Continued</a:t>
                      </a:r>
                      <a:endParaRPr lang="en-US" sz="140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Warning</a:t>
                      </a:r>
                      <a:endParaRPr lang="en-US" sz="140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Probation</a:t>
                      </a:r>
                      <a:endParaRPr lang="en-US" sz="140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r h="528502">
                <a:tc>
                  <a:txBody>
                    <a:bodyPr/>
                    <a:lstStyle/>
                    <a:p>
                      <a:pPr marL="0" marR="0">
                        <a:lnSpc>
                          <a:spcPct val="107000"/>
                        </a:lnSpc>
                        <a:spcBef>
                          <a:spcPts val="0"/>
                        </a:spcBef>
                        <a:spcAft>
                          <a:spcPts val="0"/>
                        </a:spcAft>
                      </a:pPr>
                      <a:r>
                        <a:rPr lang="en-US" sz="1400" b="1" dirty="0" smtClean="0">
                          <a:solidFill>
                            <a:srgbClr val="000000"/>
                          </a:solidFill>
                          <a:effectLst/>
                          <a:latin typeface="Times New Roman" panose="02020603050405020304" pitchFamily="18" charset="0"/>
                          <a:ea typeface="Times New Roman" panose="02020603050405020304" pitchFamily="18" charset="0"/>
                        </a:rPr>
                        <a:t>               Citations</a:t>
                      </a: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marL="0" marR="0" algn="ctr">
                        <a:lnSpc>
                          <a:spcPct val="107000"/>
                        </a:lnSpc>
                        <a:spcBef>
                          <a:spcPts val="0"/>
                        </a:spcBef>
                        <a:spcAft>
                          <a:spcPts val="0"/>
                        </a:spcAft>
                      </a:pPr>
                      <a:r>
                        <a:rPr lang="en-US" sz="1400" dirty="0" smtClean="0">
                          <a:solidFill>
                            <a:srgbClr val="000000"/>
                          </a:solidFill>
                          <a:effectLst/>
                          <a:latin typeface="Times New Roman" panose="02020603050405020304" pitchFamily="18" charset="0"/>
                          <a:ea typeface="Times New Roman" panose="02020603050405020304" pitchFamily="18" charset="0"/>
                        </a:rPr>
                        <a:t>0 Citations</a:t>
                      </a: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1-3 Unresolved</a:t>
                      </a:r>
                      <a:endParaRPr lang="en-US" sz="140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&gt;3 Unresolved</a:t>
                      </a:r>
                      <a:endParaRPr lang="en-US" sz="140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r>
              <a:tr h="1100709">
                <a:tc>
                  <a:txBody>
                    <a:bodyPr/>
                    <a:lstStyle/>
                    <a:p>
                      <a:pPr marL="0" marR="0">
                        <a:lnSpc>
                          <a:spcPct val="107000"/>
                        </a:lnSpc>
                        <a:spcBef>
                          <a:spcPts val="0"/>
                        </a:spcBef>
                        <a:spcAft>
                          <a:spcPts val="0"/>
                        </a:spcAft>
                      </a:pPr>
                      <a:endParaRPr lang="en-US" sz="1400" b="1"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2D6E5"/>
                    </a:solidFill>
                  </a:tcPr>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38576" marR="3857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bl>
          </a:graphicData>
        </a:graphic>
      </p:graphicFrame>
      <p:sp>
        <p:nvSpPr>
          <p:cNvPr id="2" name="Footer Placeholder 1"/>
          <p:cNvSpPr>
            <a:spLocks noGrp="1"/>
          </p:cNvSpPr>
          <p:nvPr>
            <p:ph type="ftr" sz="quarter" idx="10"/>
          </p:nvPr>
        </p:nvSpPr>
        <p:spPr>
          <a:xfrm>
            <a:off x="2895600" y="6400800"/>
            <a:ext cx="3352800" cy="163039"/>
          </a:xfrm>
        </p:spPr>
        <p:txBody>
          <a:bodyPr/>
          <a:lstStyle/>
          <a:p>
            <a:r>
              <a:rPr lang="en-US" dirty="0" smtClean="0"/>
              <a:t>Presented by Partners in Medical Education, Inc. - 2015</a:t>
            </a:r>
            <a:endParaRPr lang="en-US" dirty="0"/>
          </a:p>
        </p:txBody>
      </p:sp>
      <p:sp>
        <p:nvSpPr>
          <p:cNvPr id="3" name="Slide Number Placeholder 2"/>
          <p:cNvSpPr>
            <a:spLocks noGrp="1"/>
          </p:cNvSpPr>
          <p:nvPr>
            <p:ph type="sldNum" sz="quarter" idx="11"/>
          </p:nvPr>
        </p:nvSpPr>
        <p:spPr/>
        <p:txBody>
          <a:bodyPr/>
          <a:lstStyle/>
          <a:p>
            <a:fld id="{E50D0EB3-EE4E-49D4-BFA9-C8B2713E5364}" type="slidenum">
              <a:rPr lang="en-US" smtClean="0"/>
              <a:t>51</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404" y="2450592"/>
            <a:ext cx="1143000" cy="1956816"/>
          </a:xfrm>
          <a:prstGeom prst="rect">
            <a:avLst/>
          </a:prstGeom>
        </p:spPr>
      </p:pic>
      <p:sp>
        <p:nvSpPr>
          <p:cNvPr id="6" name="TextBox 5"/>
          <p:cNvSpPr txBox="1"/>
          <p:nvPr/>
        </p:nvSpPr>
        <p:spPr>
          <a:xfrm>
            <a:off x="4800600" y="3920988"/>
            <a:ext cx="1219200" cy="923330"/>
          </a:xfrm>
          <a:prstGeom prst="rect">
            <a:avLst/>
          </a:prstGeom>
          <a:noFill/>
        </p:spPr>
        <p:txBody>
          <a:bodyPr wrap="square" rtlCol="0">
            <a:spAutoFit/>
          </a:bodyPr>
          <a:lstStyle/>
          <a:p>
            <a:pPr algn="ctr"/>
            <a:r>
              <a:rPr lang="en-US" sz="1350" dirty="0">
                <a:latin typeface="Times New Roman" panose="02020603050405020304" pitchFamily="18" charset="0"/>
                <a:ea typeface="Times New Roman" panose="02020603050405020304" pitchFamily="18" charset="0"/>
              </a:rPr>
              <a:t>Meets Specialty Requirements</a:t>
            </a:r>
          </a:p>
          <a:p>
            <a:pPr algn="ctr"/>
            <a:endParaRPr lang="en-US" sz="1350" dirty="0"/>
          </a:p>
        </p:txBody>
      </p:sp>
      <p:sp>
        <p:nvSpPr>
          <p:cNvPr id="8" name="TextBox 7"/>
          <p:cNvSpPr txBox="1"/>
          <p:nvPr/>
        </p:nvSpPr>
        <p:spPr>
          <a:xfrm>
            <a:off x="5936195" y="4024862"/>
            <a:ext cx="1205162" cy="715581"/>
          </a:xfrm>
          <a:prstGeom prst="rect">
            <a:avLst/>
          </a:prstGeom>
          <a:noFill/>
        </p:spPr>
        <p:txBody>
          <a:bodyPr wrap="square" rtlCol="0">
            <a:spAutoFit/>
          </a:bodyPr>
          <a:lstStyle/>
          <a:p>
            <a:pPr algn="ctr"/>
            <a:r>
              <a:rPr lang="en-US" sz="1350" dirty="0">
                <a:latin typeface="Times New Roman" panose="02020603050405020304" pitchFamily="18" charset="0"/>
                <a:ea typeface="Times New Roman" panose="02020603050405020304" pitchFamily="18" charset="0"/>
              </a:rPr>
              <a:t>Demonstrates Improvement</a:t>
            </a:r>
          </a:p>
          <a:p>
            <a:pPr algn="ctr"/>
            <a:endParaRPr lang="en-US" sz="1350" dirty="0"/>
          </a:p>
        </p:txBody>
      </p:sp>
      <p:sp>
        <p:nvSpPr>
          <p:cNvPr id="9" name="TextBox 8"/>
          <p:cNvSpPr txBox="1"/>
          <p:nvPr/>
        </p:nvSpPr>
        <p:spPr>
          <a:xfrm>
            <a:off x="7091655" y="3920988"/>
            <a:ext cx="1178080" cy="923330"/>
          </a:xfrm>
          <a:prstGeom prst="rect">
            <a:avLst/>
          </a:prstGeom>
          <a:noFill/>
        </p:spPr>
        <p:txBody>
          <a:bodyPr wrap="square" rtlCol="0">
            <a:spAutoFit/>
          </a:bodyPr>
          <a:lstStyle/>
          <a:p>
            <a:pPr algn="ctr"/>
            <a:r>
              <a:rPr lang="en-US" sz="1350" dirty="0">
                <a:latin typeface="Times New Roman" panose="02020603050405020304" pitchFamily="18" charset="0"/>
                <a:ea typeface="Times New Roman" panose="02020603050405020304" pitchFamily="18" charset="0"/>
              </a:rPr>
              <a:t>Not Meeting Specialty Requirements</a:t>
            </a:r>
          </a:p>
          <a:p>
            <a:endParaRPr lang="en-US" sz="1350" dirty="0"/>
          </a:p>
        </p:txBody>
      </p:sp>
      <p:sp>
        <p:nvSpPr>
          <p:cNvPr id="10" name="TextBox 9"/>
          <p:cNvSpPr txBox="1"/>
          <p:nvPr/>
        </p:nvSpPr>
        <p:spPr>
          <a:xfrm>
            <a:off x="2895600" y="4153492"/>
            <a:ext cx="1555787" cy="507831"/>
          </a:xfrm>
          <a:prstGeom prst="rect">
            <a:avLst/>
          </a:prstGeom>
          <a:noFill/>
        </p:spPr>
        <p:txBody>
          <a:bodyPr wrap="square" rtlCol="0">
            <a:spAutoFit/>
          </a:bodyPr>
          <a:lstStyle/>
          <a:p>
            <a:r>
              <a:rPr lang="en-US" sz="1350" b="1" dirty="0">
                <a:latin typeface="Times New Roman" panose="02020603050405020304" pitchFamily="18" charset="0"/>
                <a:ea typeface="Times New Roman" panose="02020603050405020304" pitchFamily="18" charset="0"/>
              </a:rPr>
              <a:t>Board Pass Rate</a:t>
            </a:r>
          </a:p>
          <a:p>
            <a:endParaRPr lang="en-US" sz="1350" dirty="0"/>
          </a:p>
        </p:txBody>
      </p:sp>
    </p:spTree>
    <p:extLst>
      <p:ext uri="{BB962C8B-B14F-4D97-AF65-F5344CB8AC3E}">
        <p14:creationId xmlns:p14="http://schemas.microsoft.com/office/powerpoint/2010/main" val="16595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Arial" charset="0"/>
                <a:ea typeface="Arial" charset="0"/>
                <a:cs typeface="Arial" charset="0"/>
              </a:rPr>
              <a:t>Design an Institutional Dashboard</a:t>
            </a:r>
          </a:p>
        </p:txBody>
      </p:sp>
      <p:sp>
        <p:nvSpPr>
          <p:cNvPr id="3" name="Content Placeholder 2"/>
          <p:cNvSpPr>
            <a:spLocks noGrp="1"/>
          </p:cNvSpPr>
          <p:nvPr>
            <p:ph sz="half" idx="1"/>
          </p:nvPr>
        </p:nvSpPr>
        <p:spPr>
          <a:xfrm>
            <a:off x="559076" y="2527102"/>
            <a:ext cx="6146523" cy="3016448"/>
          </a:xfrm>
        </p:spPr>
        <p:txBody>
          <a:bodyPr>
            <a:normAutofit fontScale="55000" lnSpcReduction="20000"/>
          </a:bodyPr>
          <a:lstStyle/>
          <a:p>
            <a:pPr>
              <a:spcAft>
                <a:spcPts val="675"/>
              </a:spcAft>
            </a:pPr>
            <a:r>
              <a:rPr lang="en-US" sz="3825" dirty="0"/>
              <a:t>Provides a visual to identify trends </a:t>
            </a:r>
          </a:p>
          <a:p>
            <a:pPr>
              <a:spcAft>
                <a:spcPts val="675"/>
              </a:spcAft>
            </a:pPr>
            <a:r>
              <a:rPr lang="en-US" sz="3825" dirty="0"/>
              <a:t>Track progress over years at institutional and program levels</a:t>
            </a:r>
          </a:p>
          <a:p>
            <a:r>
              <a:rPr lang="en-US" sz="3825" dirty="0"/>
              <a:t>Use color coding to indicate if goals are </a:t>
            </a:r>
            <a:r>
              <a:rPr lang="en-US" sz="3825" dirty="0" smtClean="0"/>
              <a:t>met</a:t>
            </a:r>
            <a:endParaRPr lang="en-US" sz="3825" dirty="0"/>
          </a:p>
          <a:p>
            <a:pPr>
              <a:spcAft>
                <a:spcPts val="675"/>
              </a:spcAft>
            </a:pPr>
            <a:r>
              <a:rPr lang="en-US" sz="3825" dirty="0" smtClean="0"/>
              <a:t>Develop </a:t>
            </a:r>
            <a:r>
              <a:rPr lang="en-US" sz="3825" dirty="0"/>
              <a:t>data driven action plans </a:t>
            </a:r>
            <a:r>
              <a:rPr lang="en-US" sz="3825" dirty="0" smtClean="0"/>
              <a:t/>
            </a:r>
            <a:br>
              <a:rPr lang="en-US" sz="3825" dirty="0" smtClean="0"/>
            </a:br>
            <a:r>
              <a:rPr lang="en-US" sz="3825" dirty="0" smtClean="0"/>
              <a:t>(Special Reviews</a:t>
            </a:r>
            <a:r>
              <a:rPr lang="en-US" sz="3825" dirty="0"/>
              <a:t>)</a:t>
            </a:r>
          </a:p>
          <a:p>
            <a:pPr>
              <a:spcAft>
                <a:spcPts val="675"/>
              </a:spcAft>
            </a:pPr>
            <a:r>
              <a:rPr lang="en-US" sz="3825" dirty="0"/>
              <a:t>Demonstrates components of GMEC </a:t>
            </a:r>
            <a:r>
              <a:rPr lang="en-US" sz="3825" dirty="0" smtClean="0"/>
              <a:t>oversight</a:t>
            </a:r>
            <a:endParaRPr lang="en-US" sz="3825" dirty="0"/>
          </a:p>
        </p:txBody>
      </p:sp>
      <p:pic>
        <p:nvPicPr>
          <p:cNvPr id="9218" name="Picture 2" descr="https://ga-core.s3.amazonaws.com/production/uploads/program/default_image/334/Data-Driven-UX-Design-S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54"/>
          <a:stretch/>
        </p:blipFill>
        <p:spPr bwMode="auto">
          <a:xfrm>
            <a:off x="6477000" y="2743200"/>
            <a:ext cx="2458637" cy="184027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a:xfrm>
            <a:off x="2857500" y="6400800"/>
            <a:ext cx="3429000" cy="304800"/>
          </a:xfrm>
        </p:spPr>
        <p:txBody>
          <a:bodyPr/>
          <a:lstStyle/>
          <a:p>
            <a:r>
              <a:rPr lang="en-US" smtClean="0">
                <a:solidFill>
                  <a:srgbClr val="003300"/>
                </a:solidFill>
              </a:rPr>
              <a:t>Presented by Partners in Medical Education, Inc. </a:t>
            </a:r>
            <a:r>
              <a:rPr lang="en-US" dirty="0" smtClean="0">
                <a:solidFill>
                  <a:srgbClr val="003300"/>
                </a:solidFill>
              </a:rPr>
              <a:t>- 2015</a:t>
            </a:r>
            <a:endParaRPr lang="en-US" dirty="0">
              <a:solidFill>
                <a:srgbClr val="003300"/>
              </a:solidFill>
            </a:endParaRPr>
          </a:p>
        </p:txBody>
      </p:sp>
      <p:sp>
        <p:nvSpPr>
          <p:cNvPr id="5" name="Slide Number Placeholder 4"/>
          <p:cNvSpPr>
            <a:spLocks noGrp="1"/>
          </p:cNvSpPr>
          <p:nvPr>
            <p:ph type="sldNum" sz="quarter" idx="11"/>
          </p:nvPr>
        </p:nvSpPr>
        <p:spPr/>
        <p:txBody>
          <a:bodyPr/>
          <a:lstStyle/>
          <a:p>
            <a:fld id="{E50D0EB3-EE4E-49D4-BFA9-C8B2713E5364}" type="slidenum">
              <a:rPr lang="en-US" smtClean="0">
                <a:solidFill>
                  <a:srgbClr val="003300"/>
                </a:solidFill>
              </a:rPr>
              <a:pPr/>
              <a:t>52</a:t>
            </a:fld>
            <a:endParaRPr lang="en-US">
              <a:solidFill>
                <a:srgbClr val="003300"/>
              </a:solidFill>
            </a:endParaRPr>
          </a:p>
        </p:txBody>
      </p:sp>
    </p:spTree>
    <p:extLst>
      <p:ext uri="{BB962C8B-B14F-4D97-AF65-F5344CB8AC3E}">
        <p14:creationId xmlns:p14="http://schemas.microsoft.com/office/powerpoint/2010/main" val="12215041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57200" y="2081475"/>
            <a:ext cx="8598257" cy="3609450"/>
          </a:xfrm>
          <a:prstGeom prst="rect">
            <a:avLst/>
          </a:prstGeom>
        </p:spPr>
      </p:pic>
      <p:sp>
        <p:nvSpPr>
          <p:cNvPr id="2" name="Title 1"/>
          <p:cNvSpPr>
            <a:spLocks noGrp="1"/>
          </p:cNvSpPr>
          <p:nvPr>
            <p:ph type="title"/>
          </p:nvPr>
        </p:nvSpPr>
        <p:spPr/>
        <p:txBody>
          <a:bodyPr/>
          <a:lstStyle/>
          <a:p>
            <a:pPr algn="ctr"/>
            <a:r>
              <a:rPr lang="en-US" dirty="0">
                <a:latin typeface="Arial" charset="0"/>
                <a:ea typeface="Arial" charset="0"/>
                <a:cs typeface="Arial" charset="0"/>
              </a:rPr>
              <a:t>Sample Institutional Dashboard</a:t>
            </a:r>
          </a:p>
        </p:txBody>
      </p:sp>
      <p:sp>
        <p:nvSpPr>
          <p:cNvPr id="6" name="Rectangle 5"/>
          <p:cNvSpPr/>
          <p:nvPr/>
        </p:nvSpPr>
        <p:spPr>
          <a:xfrm>
            <a:off x="316944" y="4347578"/>
            <a:ext cx="8583548" cy="3412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Oval 6"/>
          <p:cNvSpPr/>
          <p:nvPr/>
        </p:nvSpPr>
        <p:spPr>
          <a:xfrm>
            <a:off x="7991933" y="3607903"/>
            <a:ext cx="750362" cy="20830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Slide Number Placeholder 3"/>
          <p:cNvSpPr>
            <a:spLocks noGrp="1"/>
          </p:cNvSpPr>
          <p:nvPr>
            <p:ph type="sldNum" sz="quarter" idx="10"/>
          </p:nvPr>
        </p:nvSpPr>
        <p:spPr/>
        <p:txBody>
          <a:bodyPr/>
          <a:lstStyle/>
          <a:p>
            <a:fld id="{E50D0EB3-EE4E-49D4-BFA9-C8B2713E5364}" type="slidenum">
              <a:rPr lang="en-US" smtClean="0"/>
              <a:t>53</a:t>
            </a:fld>
            <a:endParaRPr lang="en-US"/>
          </a:p>
        </p:txBody>
      </p:sp>
      <p:sp>
        <p:nvSpPr>
          <p:cNvPr id="8" name="Footer Placeholder 3"/>
          <p:cNvSpPr txBox="1">
            <a:spLocks/>
          </p:cNvSpPr>
          <p:nvPr/>
        </p:nvSpPr>
        <p:spPr>
          <a:xfrm>
            <a:off x="2514600" y="6400800"/>
            <a:ext cx="4038600" cy="304800"/>
          </a:xfrm>
          <a:prstGeom prst="rect">
            <a:avLst/>
          </a:prstGeom>
          <a:ln/>
        </p:spPr>
        <p:txBody>
          <a:bodyPr/>
          <a:lstStyle>
            <a:defPPr>
              <a:defRPr lang="en-US"/>
            </a:defPPr>
            <a:lvl1pPr marL="0" algn="ctr" defTabSz="914400" rtl="0" eaLnBrk="1" latinLnBrk="0" hangingPunct="1">
              <a:defRPr sz="1000" b="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Presented by Partners in Medical Education, Inc. </a:t>
            </a:r>
            <a:r>
              <a:rPr lang="en-US" dirty="0" smtClean="0"/>
              <a:t>- 2015</a:t>
            </a:r>
            <a:endParaRPr lang="en-US" dirty="0"/>
          </a:p>
        </p:txBody>
      </p:sp>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66458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100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Arial" charset="0"/>
                <a:ea typeface="Arial" charset="0"/>
                <a:cs typeface="Arial" charset="0"/>
              </a:rPr>
              <a:t>AIR Report</a:t>
            </a:r>
            <a:endParaRPr lang="en-US" sz="3600" b="1" dirty="0">
              <a:latin typeface="Arial" charset="0"/>
              <a:ea typeface="Arial" charset="0"/>
              <a:cs typeface="Arial" charset="0"/>
            </a:endParaRPr>
          </a:p>
        </p:txBody>
      </p:sp>
      <p:sp>
        <p:nvSpPr>
          <p:cNvPr id="3" name="Content Placeholder 2"/>
          <p:cNvSpPr>
            <a:spLocks noGrp="1"/>
          </p:cNvSpPr>
          <p:nvPr>
            <p:ph sz="half" idx="1"/>
          </p:nvPr>
        </p:nvSpPr>
        <p:spPr>
          <a:xfrm>
            <a:off x="457200" y="2133600"/>
            <a:ext cx="5029200" cy="3886200"/>
          </a:xfrm>
        </p:spPr>
        <p:txBody>
          <a:bodyPr/>
          <a:lstStyle/>
          <a:p>
            <a:r>
              <a:rPr lang="en-US" sz="2400" dirty="0" smtClean="0"/>
              <a:t>Compile APE and AIR Data</a:t>
            </a:r>
          </a:p>
          <a:p>
            <a:r>
              <a:rPr lang="en-US" sz="2400" dirty="0" smtClean="0"/>
              <a:t>Use graphs to provide visuals</a:t>
            </a:r>
          </a:p>
          <a:p>
            <a:r>
              <a:rPr lang="en-US" sz="2400" dirty="0" smtClean="0"/>
              <a:t>GMEC must review and approve</a:t>
            </a:r>
          </a:p>
          <a:p>
            <a:r>
              <a:rPr lang="en-US" sz="2400" dirty="0" smtClean="0"/>
              <a:t>Attach to Executive Summary</a:t>
            </a:r>
            <a:endParaRPr lang="en-US" sz="24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92981" y="3254581"/>
            <a:ext cx="2993819" cy="2993819"/>
          </a:xfrm>
        </p:spPr>
      </p:pic>
      <p:sp>
        <p:nvSpPr>
          <p:cNvPr id="5" name="Slide Number Placeholder 4"/>
          <p:cNvSpPr>
            <a:spLocks noGrp="1"/>
          </p:cNvSpPr>
          <p:nvPr>
            <p:ph type="sldNum" sz="quarter" idx="11"/>
          </p:nvPr>
        </p:nvSpPr>
        <p:spPr/>
        <p:txBody>
          <a:bodyPr/>
          <a:lstStyle/>
          <a:p>
            <a:fld id="{E50D0EB3-EE4E-49D4-BFA9-C8B2713E5364}" type="slidenum">
              <a:rPr lang="en-US" smtClean="0"/>
              <a:t>54</a:t>
            </a:fld>
            <a:endParaRPr lang="en-US"/>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16978864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AIR Executive Summary</a:t>
            </a:r>
            <a:endParaRPr lang="en-US" b="1" dirty="0"/>
          </a:p>
        </p:txBody>
      </p:sp>
      <p:sp>
        <p:nvSpPr>
          <p:cNvPr id="3" name="Content Placeholder 2"/>
          <p:cNvSpPr>
            <a:spLocks noGrp="1"/>
          </p:cNvSpPr>
          <p:nvPr>
            <p:ph idx="1"/>
          </p:nvPr>
        </p:nvSpPr>
        <p:spPr>
          <a:xfrm>
            <a:off x="457200" y="2133600"/>
            <a:ext cx="8534400" cy="3886200"/>
          </a:xfrm>
        </p:spPr>
        <p:txBody>
          <a:bodyPr/>
          <a:lstStyle/>
          <a:p>
            <a:r>
              <a:rPr lang="en-US" dirty="0"/>
              <a:t>D</a:t>
            </a:r>
            <a:r>
              <a:rPr lang="en-US" dirty="0" smtClean="0"/>
              <a:t>etermined </a:t>
            </a:r>
            <a:r>
              <a:rPr lang="en-US" dirty="0"/>
              <a:t>by </a:t>
            </a:r>
            <a:r>
              <a:rPr lang="en-US" dirty="0" smtClean="0"/>
              <a:t>the </a:t>
            </a:r>
            <a:r>
              <a:rPr lang="en-US" dirty="0"/>
              <a:t>GMEC </a:t>
            </a:r>
            <a:endParaRPr lang="en-US" dirty="0" smtClean="0"/>
          </a:p>
          <a:p>
            <a:r>
              <a:rPr lang="en-US" dirty="0" smtClean="0"/>
              <a:t>GMEC </a:t>
            </a:r>
            <a:r>
              <a:rPr lang="en-US" dirty="0"/>
              <a:t>activities that are most important to </a:t>
            </a:r>
            <a:r>
              <a:rPr lang="en-US" dirty="0" smtClean="0"/>
              <a:t>governing body </a:t>
            </a:r>
          </a:p>
          <a:p>
            <a:r>
              <a:rPr lang="en-US" dirty="0" smtClean="0"/>
              <a:t>May include </a:t>
            </a:r>
            <a:r>
              <a:rPr lang="en-US" dirty="0"/>
              <a:t>content </a:t>
            </a:r>
            <a:r>
              <a:rPr lang="en-US" dirty="0" smtClean="0"/>
              <a:t>such as:</a:t>
            </a:r>
          </a:p>
          <a:p>
            <a:pPr lvl="1"/>
            <a:r>
              <a:rPr lang="en-US" dirty="0" smtClean="0"/>
              <a:t>demographic </a:t>
            </a:r>
            <a:r>
              <a:rPr lang="en-US" dirty="0"/>
              <a:t>information regarding </a:t>
            </a:r>
            <a:r>
              <a:rPr lang="en-US" dirty="0" smtClean="0"/>
              <a:t>residency </a:t>
            </a:r>
            <a:r>
              <a:rPr lang="en-US" dirty="0"/>
              <a:t>programs, </a:t>
            </a:r>
            <a:endParaRPr lang="en-US" dirty="0" smtClean="0"/>
          </a:p>
          <a:p>
            <a:pPr lvl="1"/>
            <a:r>
              <a:rPr lang="en-US" dirty="0" smtClean="0"/>
              <a:t>resident </a:t>
            </a:r>
            <a:r>
              <a:rPr lang="en-US" dirty="0"/>
              <a:t>participation in patient safety and quality care </a:t>
            </a:r>
            <a:r>
              <a:rPr lang="en-US" dirty="0" smtClean="0"/>
              <a:t>initiatives</a:t>
            </a:r>
          </a:p>
          <a:p>
            <a:pPr lvl="1"/>
            <a:r>
              <a:rPr lang="en-US" dirty="0" smtClean="0"/>
              <a:t>summaries </a:t>
            </a:r>
            <a:r>
              <a:rPr lang="en-US" dirty="0"/>
              <a:t>of accreditation letters of notification </a:t>
            </a:r>
            <a:endParaRPr lang="en-US" dirty="0" smtClean="0"/>
          </a:p>
          <a:p>
            <a:pPr lvl="1"/>
            <a:r>
              <a:rPr lang="en-US" dirty="0" smtClean="0"/>
              <a:t>Clinical </a:t>
            </a:r>
            <a:r>
              <a:rPr lang="en-US" dirty="0"/>
              <a:t>Learning </a:t>
            </a:r>
            <a:r>
              <a:rPr lang="en-US" dirty="0" smtClean="0"/>
              <a:t>Environment Review </a:t>
            </a:r>
            <a:r>
              <a:rPr lang="en-US" dirty="0"/>
              <a:t>(CLER) reports </a:t>
            </a:r>
            <a:r>
              <a:rPr lang="en-US" dirty="0" smtClean="0"/>
              <a:t>(if </a:t>
            </a:r>
            <a:r>
              <a:rPr lang="en-US" dirty="0"/>
              <a:t>received during the reporting </a:t>
            </a:r>
            <a:r>
              <a:rPr lang="en-US" dirty="0" smtClean="0"/>
              <a:t>period).</a:t>
            </a:r>
            <a:endParaRPr lang="en-US" dirty="0"/>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E50D0EB3-EE4E-49D4-BFA9-C8B2713E5364}" type="slidenum">
              <a:rPr lang="en-US" smtClean="0"/>
              <a:t>55</a:t>
            </a:fld>
            <a:endParaRPr lang="en-US"/>
          </a:p>
        </p:txBody>
      </p:sp>
    </p:spTree>
    <p:extLst>
      <p:ext uri="{BB962C8B-B14F-4D97-AF65-F5344CB8AC3E}">
        <p14:creationId xmlns:p14="http://schemas.microsoft.com/office/powerpoint/2010/main" val="10020813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Crash Course</a:t>
            </a:r>
            <a:endParaRPr lang="en-US"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9069" y="2657090"/>
            <a:ext cx="5165863" cy="2719985"/>
          </a:xfrm>
        </p:spPr>
      </p:pic>
      <p:sp>
        <p:nvSpPr>
          <p:cNvPr id="4" name="Footer Placeholder 3"/>
          <p:cNvSpPr>
            <a:spLocks noGrp="1"/>
          </p:cNvSpPr>
          <p:nvPr>
            <p:ph type="ftr" sz="quarter" idx="11"/>
          </p:nvPr>
        </p:nvSpPr>
        <p:spPr>
          <a:xfrm>
            <a:off x="2514600" y="64008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248400"/>
            <a:ext cx="2133600" cy="457200"/>
          </a:xfrm>
        </p:spPr>
        <p:txBody>
          <a:bodyPr/>
          <a:lstStyle/>
          <a:p>
            <a:fld id="{E50D0EB3-EE4E-49D4-BFA9-C8B2713E5364}" type="slidenum">
              <a:rPr lang="en-US" smtClean="0"/>
              <a:t>56</a:t>
            </a:fld>
            <a:endParaRPr lang="en-US"/>
          </a:p>
        </p:txBody>
      </p:sp>
      <p:sp>
        <p:nvSpPr>
          <p:cNvPr id="7" name="TextBox 6"/>
          <p:cNvSpPr txBox="1"/>
          <p:nvPr/>
        </p:nvSpPr>
        <p:spPr>
          <a:xfrm rot="20486554">
            <a:off x="5025162" y="3083534"/>
            <a:ext cx="1680956" cy="715581"/>
          </a:xfrm>
          <a:prstGeom prst="rect">
            <a:avLst/>
          </a:prstGeom>
          <a:noFill/>
        </p:spPr>
        <p:txBody>
          <a:bodyPr wrap="square" rtlCol="0">
            <a:spAutoFit/>
          </a:bodyPr>
          <a:lstStyle/>
          <a:p>
            <a:r>
              <a:rPr lang="en-US" sz="4050" b="1" dirty="0"/>
              <a:t>AIR</a:t>
            </a:r>
          </a:p>
        </p:txBody>
      </p:sp>
    </p:spTree>
    <p:extLst>
      <p:ext uri="{BB962C8B-B14F-4D97-AF65-F5344CB8AC3E}">
        <p14:creationId xmlns:p14="http://schemas.microsoft.com/office/powerpoint/2010/main" val="18683930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Footer Placeholder 3"/>
          <p:cNvSpPr>
            <a:spLocks noGrp="1"/>
          </p:cNvSpPr>
          <p:nvPr>
            <p:ph type="ftr" sz="quarter" idx="11"/>
          </p:nvPr>
        </p:nvSpPr>
        <p:spPr>
          <a:xfrm>
            <a:off x="2514600" y="6400800"/>
            <a:ext cx="4038600" cy="304800"/>
          </a:xfrm>
        </p:spPr>
        <p:txBody>
          <a:bodyPr/>
          <a:lstStyle/>
          <a:p>
            <a:r>
              <a:rPr lang="en-US" dirty="0" smtClean="0"/>
              <a:t>Presented by Partners in Medical Education, Inc. - 2015</a:t>
            </a:r>
            <a:endParaRPr lang="en-US" dirty="0"/>
          </a:p>
        </p:txBody>
      </p:sp>
      <p:sp>
        <p:nvSpPr>
          <p:cNvPr id="6" name="Slide Number Placeholder 4"/>
          <p:cNvSpPr>
            <a:spLocks noGrp="1"/>
          </p:cNvSpPr>
          <p:nvPr>
            <p:ph type="sldNum" sz="quarter" idx="10"/>
          </p:nvPr>
        </p:nvSpPr>
        <p:spPr>
          <a:xfrm>
            <a:off x="6705600" y="6248400"/>
            <a:ext cx="2133600" cy="457200"/>
          </a:xfrm>
        </p:spPr>
        <p:txBody>
          <a:bodyPr/>
          <a:lstStyle/>
          <a:p>
            <a:r>
              <a:rPr lang="en-US" dirty="0" smtClean="0"/>
              <a:t>56</a:t>
            </a:r>
            <a:endParaRPr lang="en-US" dirty="0"/>
          </a:p>
        </p:txBody>
      </p:sp>
      <p:pic>
        <p:nvPicPr>
          <p:cNvPr id="8" name="irc_mi" descr="http://4.bp.blogspot.com/-b92A2djOXlI/T-AcmxhUP4I/AAAAAAAACS4/J-znw7-1boY/s1600/SMALL+question+mark+ma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743200"/>
            <a:ext cx="1847850" cy="2217420"/>
          </a:xfrm>
          <a:prstGeom prst="rect">
            <a:avLst/>
          </a:prstGeom>
          <a:noFill/>
          <a:ln>
            <a:noFill/>
          </a:ln>
        </p:spPr>
      </p:pic>
    </p:spTree>
    <p:extLst>
      <p:ext uri="{BB962C8B-B14F-4D97-AF65-F5344CB8AC3E}">
        <p14:creationId xmlns:p14="http://schemas.microsoft.com/office/powerpoint/2010/main" val="9720405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txBox="1">
            <a:spLocks noChangeArrowheads="1"/>
          </p:cNvSpPr>
          <p:nvPr/>
        </p:nvSpPr>
        <p:spPr bwMode="auto">
          <a:xfrm>
            <a:off x="304800" y="855663"/>
            <a:ext cx="43195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itchFamily="2" charset="2"/>
              <a:buChar char="n"/>
              <a:defRPr sz="2800">
                <a:solidFill>
                  <a:schemeClr val="tx1"/>
                </a:solidFill>
                <a:latin typeface="Lucida Bright" pitchFamily="18" charset="0"/>
                <a:ea typeface="ＭＳ Ｐゴシック" pitchFamily="34" charset="-128"/>
                <a:cs typeface="Lucida Bright" pitchFamily="18" charset="0"/>
              </a:defRPr>
            </a:lvl1pPr>
            <a:lvl2pPr marL="742950" indent="-285750">
              <a:spcBef>
                <a:spcPct val="20000"/>
              </a:spcBef>
              <a:buClr>
                <a:schemeClr val="accent2"/>
              </a:buClr>
              <a:buSzPct val="80000"/>
              <a:buFont typeface="Wingdings" pitchFamily="2" charset="2"/>
              <a:buChar char="¨"/>
              <a:defRPr sz="2400">
                <a:solidFill>
                  <a:schemeClr val="tx1"/>
                </a:solidFill>
                <a:latin typeface="Lucida Bright" pitchFamily="18" charset="0"/>
                <a:ea typeface="ＭＳ Ｐゴシック" pitchFamily="34" charset="-128"/>
              </a:defRPr>
            </a:lvl2pPr>
            <a:lvl3pPr marL="1143000" indent="-228600">
              <a:spcBef>
                <a:spcPct val="20000"/>
              </a:spcBef>
              <a:buClr>
                <a:schemeClr val="bg2"/>
              </a:buClr>
              <a:buSzPct val="65000"/>
              <a:buFont typeface="Wingdings" pitchFamily="2" charset="2"/>
              <a:buChar char="n"/>
              <a:defRPr sz="2000">
                <a:solidFill>
                  <a:schemeClr val="tx1"/>
                </a:solidFill>
                <a:latin typeface="Lucida Bright" pitchFamily="18" charset="0"/>
                <a:ea typeface="ＭＳ Ｐゴシック" pitchFamily="34" charset="-128"/>
              </a:defRPr>
            </a:lvl3pPr>
            <a:lvl4pPr marL="1600200" indent="-228600">
              <a:spcBef>
                <a:spcPct val="20000"/>
              </a:spcBef>
              <a:buClr>
                <a:schemeClr val="accent2"/>
              </a:buClr>
              <a:buSzPct val="70000"/>
              <a:buFont typeface="Wingdings" pitchFamily="2" charset="2"/>
              <a:buChar char="¨"/>
              <a:defRPr>
                <a:solidFill>
                  <a:schemeClr val="tx1"/>
                </a:solidFill>
                <a:latin typeface="Lucida Bright" pitchFamily="18" charset="0"/>
                <a:ea typeface="ＭＳ Ｐゴシック" pitchFamily="34" charset="-128"/>
              </a:defRPr>
            </a:lvl4pPr>
            <a:lvl5pPr marL="2057400" indent="-228600">
              <a:spcBef>
                <a:spcPct val="20000"/>
              </a:spcBef>
              <a:buClr>
                <a:schemeClr val="bg2"/>
              </a:buClr>
              <a:buFont typeface="Wingdings" pitchFamily="2" charset="2"/>
              <a:buChar char="§"/>
              <a:defRPr sz="1600">
                <a:solidFill>
                  <a:schemeClr val="tx1"/>
                </a:solidFill>
                <a:latin typeface="Lucida Bright" pitchFamily="18" charset="0"/>
                <a:ea typeface="ＭＳ Ｐゴシック" pitchFamily="34" charset="-128"/>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9pPr>
          </a:lstStyle>
          <a:p>
            <a:pPr algn="ctr" eaLnBrk="1" hangingPunct="1">
              <a:lnSpc>
                <a:spcPct val="80000"/>
              </a:lnSpc>
              <a:buFont typeface="Wingdings" pitchFamily="2" charset="2"/>
              <a:buNone/>
            </a:pPr>
            <a:r>
              <a:rPr lang="en-US" altLang="en-US" sz="1800" i="1" dirty="0">
                <a:latin typeface="Arial" charset="0"/>
                <a:cs typeface="Arial" charset="0"/>
              </a:rPr>
              <a:t> </a:t>
            </a:r>
          </a:p>
          <a:p>
            <a:pPr algn="ctr" eaLnBrk="1" hangingPunct="1">
              <a:lnSpc>
                <a:spcPct val="80000"/>
              </a:lnSpc>
              <a:buFont typeface="Wingdings" pitchFamily="2" charset="2"/>
              <a:buNone/>
            </a:pPr>
            <a:r>
              <a:rPr lang="en-US" altLang="en-US" sz="1800" dirty="0">
                <a:solidFill>
                  <a:srgbClr val="00A600"/>
                </a:solidFill>
                <a:latin typeface="Arial" charset="0"/>
                <a:cs typeface="Arial" charset="0"/>
              </a:rPr>
              <a:t>  </a:t>
            </a:r>
            <a:r>
              <a:rPr lang="en-US" altLang="en-US" sz="1800" b="1" dirty="0">
                <a:solidFill>
                  <a:srgbClr val="00A600"/>
                </a:solidFill>
                <a:latin typeface="Arial" charset="0"/>
                <a:cs typeface="Arial" charset="0"/>
              </a:rPr>
              <a:t>Upcoming Live Webinars</a:t>
            </a:r>
            <a:endParaRPr lang="en-US" altLang="en-US" sz="1600" b="1" dirty="0">
              <a:solidFill>
                <a:srgbClr val="00A600"/>
              </a:solidFill>
              <a:latin typeface="Arial" charset="0"/>
              <a:cs typeface="Arial" charset="0"/>
            </a:endParaRPr>
          </a:p>
          <a:p>
            <a:pPr algn="ctr">
              <a:lnSpc>
                <a:spcPct val="80000"/>
              </a:lnSpc>
              <a:buFontTx/>
              <a:buNone/>
            </a:pPr>
            <a:endParaRPr lang="en-US" altLang="en-US" sz="1200" b="0" dirty="0">
              <a:latin typeface="Arial" charset="0"/>
              <a:cs typeface="Arial" charset="0"/>
            </a:endParaRPr>
          </a:p>
          <a:p>
            <a:pPr algn="ctr">
              <a:lnSpc>
                <a:spcPct val="80000"/>
              </a:lnSpc>
              <a:buFont typeface="Wingdings" pitchFamily="2" charset="2"/>
              <a:buNone/>
            </a:pPr>
            <a:endParaRPr lang="en-US" altLang="en-US" sz="1200" b="0" dirty="0">
              <a:latin typeface="Arial" charset="0"/>
              <a:cs typeface="Arial" charset="0"/>
            </a:endParaRPr>
          </a:p>
          <a:p>
            <a:pPr algn="ctr">
              <a:spcBef>
                <a:spcPct val="0"/>
              </a:spcBef>
              <a:buClrTx/>
              <a:buSzTx/>
              <a:buFontTx/>
              <a:buNone/>
            </a:pPr>
            <a:endParaRPr lang="en-US" altLang="en-US" sz="1400" dirty="0" smtClean="0">
              <a:latin typeface="Arial" charset="0"/>
              <a:cs typeface="Arial" charset="0"/>
            </a:endParaRPr>
          </a:p>
          <a:p>
            <a:pPr algn="ctr">
              <a:lnSpc>
                <a:spcPct val="80000"/>
              </a:lnSpc>
              <a:buFont typeface="Wingdings" pitchFamily="2" charset="2"/>
              <a:buNone/>
            </a:pPr>
            <a:endParaRPr lang="en-US" altLang="en-US" sz="1200" b="0" dirty="0" smtClean="0">
              <a:latin typeface="Arial" charset="0"/>
              <a:cs typeface="Arial" charset="0"/>
            </a:endParaRPr>
          </a:p>
          <a:p>
            <a:pPr algn="ctr">
              <a:lnSpc>
                <a:spcPct val="80000"/>
              </a:lnSpc>
              <a:buFont typeface="Wingdings" pitchFamily="2" charset="2"/>
              <a:buNone/>
            </a:pPr>
            <a:endParaRPr lang="en-US" altLang="en-US" sz="1200" b="0" dirty="0">
              <a:latin typeface="Arial" charset="0"/>
              <a:cs typeface="Arial" charset="0"/>
            </a:endParaRPr>
          </a:p>
          <a:p>
            <a:pPr algn="ctr">
              <a:spcBef>
                <a:spcPct val="0"/>
              </a:spcBef>
              <a:buClrTx/>
              <a:buSzTx/>
              <a:buFontTx/>
              <a:buNone/>
            </a:pPr>
            <a:r>
              <a:rPr lang="en-US" altLang="en-US" sz="1400" b="1" dirty="0">
                <a:latin typeface="Arial" charset="0"/>
                <a:cs typeface="Arial" charset="0"/>
              </a:rPr>
              <a:t>Evaluations to Support </a:t>
            </a:r>
          </a:p>
          <a:p>
            <a:pPr algn="ctr">
              <a:spcBef>
                <a:spcPct val="0"/>
              </a:spcBef>
              <a:buClrTx/>
              <a:buSzTx/>
              <a:buFontTx/>
              <a:buNone/>
            </a:pPr>
            <a:r>
              <a:rPr lang="en-US" altLang="en-US" sz="1400" b="1" dirty="0">
                <a:latin typeface="Arial" charset="0"/>
                <a:cs typeface="Arial" charset="0"/>
              </a:rPr>
              <a:t>Milestone Assessments</a:t>
            </a:r>
          </a:p>
          <a:p>
            <a:pPr algn="ctr">
              <a:lnSpc>
                <a:spcPct val="80000"/>
              </a:lnSpc>
              <a:buFontTx/>
              <a:buNone/>
            </a:pPr>
            <a:r>
              <a:rPr lang="en-US" altLang="en-US" sz="1200" b="0" dirty="0">
                <a:latin typeface="Arial" charset="0"/>
                <a:cs typeface="Arial" charset="0"/>
              </a:rPr>
              <a:t>Thursday, November 19, 2015</a:t>
            </a:r>
          </a:p>
          <a:p>
            <a:pPr algn="ctr">
              <a:lnSpc>
                <a:spcPct val="80000"/>
              </a:lnSpc>
              <a:buFontTx/>
              <a:buNone/>
            </a:pPr>
            <a:r>
              <a:rPr lang="en-US" altLang="en-US" sz="1200" b="0" dirty="0">
                <a:latin typeface="Arial" charset="0"/>
                <a:cs typeface="Arial" charset="0"/>
              </a:rPr>
              <a:t>12:00pm – </a:t>
            </a:r>
            <a:r>
              <a:rPr lang="en-US" altLang="en-US" sz="1200" b="0" dirty="0" smtClean="0">
                <a:latin typeface="Arial" charset="0"/>
                <a:cs typeface="Arial" charset="0"/>
              </a:rPr>
              <a:t>1:30pm </a:t>
            </a:r>
            <a:r>
              <a:rPr lang="en-US" altLang="en-US" sz="1200" b="0" dirty="0">
                <a:latin typeface="Arial" charset="0"/>
                <a:cs typeface="Arial" charset="0"/>
              </a:rPr>
              <a:t>EST</a:t>
            </a:r>
          </a:p>
          <a:p>
            <a:pPr algn="ctr" eaLnBrk="1" hangingPunct="1">
              <a:lnSpc>
                <a:spcPct val="80000"/>
              </a:lnSpc>
              <a:buFont typeface="Wingdings" pitchFamily="2" charset="2"/>
              <a:buNone/>
            </a:pPr>
            <a:endParaRPr lang="en-US" altLang="en-US" sz="1400" dirty="0" smtClean="0">
              <a:solidFill>
                <a:srgbClr val="FF0000"/>
              </a:solidFill>
              <a:latin typeface="Arial" charset="0"/>
              <a:cs typeface="Arial" charset="0"/>
            </a:endParaRPr>
          </a:p>
          <a:p>
            <a:pPr algn="ctr" eaLnBrk="1" hangingPunct="1">
              <a:lnSpc>
                <a:spcPct val="80000"/>
              </a:lnSpc>
              <a:buFont typeface="Wingdings" pitchFamily="2" charset="2"/>
              <a:buNone/>
            </a:pPr>
            <a:endParaRPr lang="en-US" altLang="en-US" sz="1400" dirty="0">
              <a:solidFill>
                <a:srgbClr val="FF0000"/>
              </a:solidFill>
              <a:latin typeface="Arial" charset="0"/>
              <a:cs typeface="Arial" charset="0"/>
            </a:endParaRPr>
          </a:p>
          <a:p>
            <a:pPr algn="ctr">
              <a:spcBef>
                <a:spcPct val="0"/>
              </a:spcBef>
              <a:buClrTx/>
              <a:buSzTx/>
              <a:buFontTx/>
              <a:buNone/>
            </a:pPr>
            <a:r>
              <a:rPr lang="en-US" altLang="en-US" sz="1400" b="1" dirty="0">
                <a:latin typeface="Arial" charset="0"/>
                <a:cs typeface="Arial" charset="0"/>
              </a:rPr>
              <a:t>PC Series</a:t>
            </a:r>
          </a:p>
          <a:p>
            <a:pPr algn="ctr">
              <a:lnSpc>
                <a:spcPct val="80000"/>
              </a:lnSpc>
              <a:buFontTx/>
              <a:buNone/>
            </a:pPr>
            <a:r>
              <a:rPr lang="en-US" altLang="en-US" sz="1200" b="0" dirty="0">
                <a:latin typeface="Arial" charset="0"/>
                <a:cs typeface="Arial" charset="0"/>
              </a:rPr>
              <a:t>Thursday, December 10, 2015</a:t>
            </a:r>
          </a:p>
          <a:p>
            <a:pPr algn="ctr">
              <a:lnSpc>
                <a:spcPct val="80000"/>
              </a:lnSpc>
              <a:buFontTx/>
              <a:buNone/>
            </a:pPr>
            <a:r>
              <a:rPr lang="en-US" altLang="en-US" sz="1200" b="0" dirty="0">
                <a:latin typeface="Arial" charset="0"/>
                <a:cs typeface="Arial" charset="0"/>
              </a:rPr>
              <a:t>12:00pm – </a:t>
            </a:r>
            <a:r>
              <a:rPr lang="en-US" altLang="en-US" sz="1200" b="0" dirty="0" smtClean="0">
                <a:latin typeface="Arial" charset="0"/>
                <a:cs typeface="Arial" charset="0"/>
              </a:rPr>
              <a:t>1:30pm EST</a:t>
            </a:r>
          </a:p>
          <a:p>
            <a:pPr algn="ctr">
              <a:lnSpc>
                <a:spcPct val="80000"/>
              </a:lnSpc>
              <a:buFontTx/>
              <a:buNone/>
            </a:pPr>
            <a:endParaRPr lang="en-US" altLang="en-US" sz="1200" dirty="0">
              <a:latin typeface="Arial" charset="0"/>
              <a:cs typeface="Arial" charset="0"/>
            </a:endParaRPr>
          </a:p>
          <a:p>
            <a:pPr algn="ctr" eaLnBrk="1" hangingPunct="1">
              <a:lnSpc>
                <a:spcPct val="80000"/>
              </a:lnSpc>
              <a:buFont typeface="Wingdings" pitchFamily="2" charset="2"/>
              <a:buNone/>
            </a:pPr>
            <a:endParaRPr lang="en-US" altLang="en-US" sz="1600" dirty="0" smtClean="0">
              <a:solidFill>
                <a:srgbClr val="FF0000"/>
              </a:solidFill>
              <a:latin typeface="Arial" charset="0"/>
              <a:cs typeface="Arial" charset="0"/>
            </a:endParaRPr>
          </a:p>
          <a:p>
            <a:pPr algn="ctr" eaLnBrk="1" hangingPunct="1">
              <a:lnSpc>
                <a:spcPct val="80000"/>
              </a:lnSpc>
              <a:buFont typeface="Wingdings" pitchFamily="2" charset="2"/>
              <a:buNone/>
            </a:pPr>
            <a:r>
              <a:rPr lang="en-US" altLang="en-US" sz="1600" dirty="0" smtClean="0">
                <a:solidFill>
                  <a:srgbClr val="FF0000"/>
                </a:solidFill>
                <a:latin typeface="Arial" charset="0"/>
                <a:cs typeface="Arial" charset="0"/>
              </a:rPr>
              <a:t>Look for our </a:t>
            </a:r>
            <a:r>
              <a:rPr lang="en-US" altLang="en-US" sz="1600" b="1" dirty="0" smtClean="0">
                <a:solidFill>
                  <a:srgbClr val="FF0000"/>
                </a:solidFill>
                <a:latin typeface="Arial" charset="0"/>
                <a:cs typeface="Arial" charset="0"/>
              </a:rPr>
              <a:t>NEW</a:t>
            </a:r>
            <a:r>
              <a:rPr lang="en-US" altLang="en-US" sz="1600" dirty="0" smtClean="0">
                <a:solidFill>
                  <a:srgbClr val="FF0000"/>
                </a:solidFill>
                <a:latin typeface="Arial" charset="0"/>
                <a:cs typeface="Arial" charset="0"/>
              </a:rPr>
              <a:t> </a:t>
            </a:r>
          </a:p>
          <a:p>
            <a:pPr algn="ctr" eaLnBrk="1" hangingPunct="1">
              <a:lnSpc>
                <a:spcPct val="80000"/>
              </a:lnSpc>
              <a:buFont typeface="Wingdings" pitchFamily="2" charset="2"/>
              <a:buNone/>
            </a:pPr>
            <a:r>
              <a:rPr lang="en-US" altLang="en-US" sz="1600" dirty="0" smtClean="0">
                <a:solidFill>
                  <a:srgbClr val="FF0000"/>
                </a:solidFill>
                <a:latin typeface="Arial" charset="0"/>
                <a:cs typeface="Arial" charset="0"/>
              </a:rPr>
              <a:t>Spring 2016 Education Schedule </a:t>
            </a:r>
          </a:p>
          <a:p>
            <a:pPr algn="ctr" eaLnBrk="1" hangingPunct="1">
              <a:lnSpc>
                <a:spcPct val="80000"/>
              </a:lnSpc>
              <a:buFont typeface="Wingdings" pitchFamily="2" charset="2"/>
              <a:buNone/>
            </a:pPr>
            <a:r>
              <a:rPr lang="en-US" altLang="en-US" sz="1600" smtClean="0">
                <a:solidFill>
                  <a:srgbClr val="FF0000"/>
                </a:solidFill>
                <a:latin typeface="Arial" charset="0"/>
                <a:cs typeface="Arial" charset="0"/>
              </a:rPr>
              <a:t>coming </a:t>
            </a:r>
            <a:r>
              <a:rPr lang="en-US" altLang="en-US" sz="1600" b="1" smtClean="0">
                <a:solidFill>
                  <a:srgbClr val="FF0000"/>
                </a:solidFill>
                <a:latin typeface="Arial" charset="0"/>
                <a:cs typeface="Arial" charset="0"/>
              </a:rPr>
              <a:t>Mid-November</a:t>
            </a:r>
            <a:endParaRPr lang="en-US" altLang="en-US" sz="1600" b="1" dirty="0" smtClean="0">
              <a:solidFill>
                <a:srgbClr val="FF0000"/>
              </a:solidFill>
              <a:latin typeface="Arial" charset="0"/>
              <a:cs typeface="Arial" charset="0"/>
            </a:endParaRPr>
          </a:p>
          <a:p>
            <a:pPr algn="ctr" eaLnBrk="1" hangingPunct="1">
              <a:lnSpc>
                <a:spcPct val="80000"/>
              </a:lnSpc>
              <a:buFont typeface="Wingdings" pitchFamily="2" charset="2"/>
              <a:buNone/>
            </a:pPr>
            <a:endParaRPr lang="en-US" altLang="en-US" sz="1600" dirty="0">
              <a:solidFill>
                <a:srgbClr val="FF0000"/>
              </a:solidFill>
              <a:latin typeface="Arial" charset="0"/>
              <a:cs typeface="Arial" charset="0"/>
            </a:endParaRPr>
          </a:p>
          <a:p>
            <a:pPr algn="ctr">
              <a:lnSpc>
                <a:spcPct val="80000"/>
              </a:lnSpc>
              <a:buFont typeface="Wingdings" pitchFamily="2" charset="2"/>
              <a:buNone/>
            </a:pPr>
            <a:endParaRPr lang="en-US" altLang="en-US" sz="1500" dirty="0">
              <a:latin typeface="Arial" charset="0"/>
              <a:cs typeface="Arial" charset="0"/>
            </a:endParaRPr>
          </a:p>
          <a:p>
            <a:pPr algn="ctr">
              <a:lnSpc>
                <a:spcPct val="80000"/>
              </a:lnSpc>
              <a:buFont typeface="Wingdings" pitchFamily="2" charset="2"/>
              <a:buNone/>
            </a:pPr>
            <a:r>
              <a:rPr lang="en-US" altLang="en-US" sz="1500" dirty="0">
                <a:latin typeface="Arial" charset="0"/>
                <a:cs typeface="Arial" charset="0"/>
              </a:rPr>
              <a:t>www.PartnersInMedEd.com</a:t>
            </a:r>
            <a:endParaRPr lang="en-US" altLang="en-US" sz="1600" dirty="0">
              <a:latin typeface="Arial" charset="0"/>
              <a:cs typeface="Arial" charset="0"/>
            </a:endParaRPr>
          </a:p>
        </p:txBody>
      </p:sp>
      <p:sp>
        <p:nvSpPr>
          <p:cNvPr id="61442" name="Rectangle 3"/>
          <p:cNvSpPr txBox="1">
            <a:spLocks noChangeArrowheads="1"/>
          </p:cNvSpPr>
          <p:nvPr/>
        </p:nvSpPr>
        <p:spPr bwMode="auto">
          <a:xfrm>
            <a:off x="4953000" y="828675"/>
            <a:ext cx="40386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itchFamily="2" charset="2"/>
              <a:buChar char="n"/>
              <a:defRPr sz="2800">
                <a:solidFill>
                  <a:schemeClr val="tx1"/>
                </a:solidFill>
                <a:latin typeface="Lucida Bright" pitchFamily="18" charset="0"/>
                <a:ea typeface="ＭＳ Ｐゴシック" pitchFamily="34" charset="-128"/>
                <a:cs typeface="Lucida Bright" pitchFamily="18" charset="0"/>
              </a:defRPr>
            </a:lvl1pPr>
            <a:lvl2pPr marL="742950" indent="-285750">
              <a:spcBef>
                <a:spcPct val="20000"/>
              </a:spcBef>
              <a:buClr>
                <a:schemeClr val="accent2"/>
              </a:buClr>
              <a:buSzPct val="80000"/>
              <a:buFont typeface="Wingdings" pitchFamily="2" charset="2"/>
              <a:buChar char="¨"/>
              <a:defRPr sz="2400">
                <a:solidFill>
                  <a:schemeClr val="tx1"/>
                </a:solidFill>
                <a:latin typeface="Lucida Bright" pitchFamily="18" charset="0"/>
                <a:ea typeface="ＭＳ Ｐゴシック" pitchFamily="34" charset="-128"/>
              </a:defRPr>
            </a:lvl2pPr>
            <a:lvl3pPr marL="1143000" indent="-228600">
              <a:spcBef>
                <a:spcPct val="20000"/>
              </a:spcBef>
              <a:buClr>
                <a:schemeClr val="bg2"/>
              </a:buClr>
              <a:buSzPct val="65000"/>
              <a:buFont typeface="Wingdings" pitchFamily="2" charset="2"/>
              <a:buChar char="n"/>
              <a:defRPr sz="2000">
                <a:solidFill>
                  <a:schemeClr val="tx1"/>
                </a:solidFill>
                <a:latin typeface="Lucida Bright" pitchFamily="18" charset="0"/>
                <a:ea typeface="ＭＳ Ｐゴシック" pitchFamily="34" charset="-128"/>
              </a:defRPr>
            </a:lvl3pPr>
            <a:lvl4pPr marL="1600200" indent="-228600">
              <a:spcBef>
                <a:spcPct val="20000"/>
              </a:spcBef>
              <a:buClr>
                <a:schemeClr val="accent2"/>
              </a:buClr>
              <a:buSzPct val="70000"/>
              <a:buFont typeface="Wingdings" pitchFamily="2" charset="2"/>
              <a:buChar char="¨"/>
              <a:defRPr>
                <a:solidFill>
                  <a:schemeClr val="tx1"/>
                </a:solidFill>
                <a:latin typeface="Lucida Bright" pitchFamily="18" charset="0"/>
                <a:ea typeface="ＭＳ Ｐゴシック" pitchFamily="34" charset="-128"/>
              </a:defRPr>
            </a:lvl4pPr>
            <a:lvl5pPr marL="2057400" indent="-228600">
              <a:spcBef>
                <a:spcPct val="20000"/>
              </a:spcBef>
              <a:buClr>
                <a:schemeClr val="bg2"/>
              </a:buClr>
              <a:buFont typeface="Wingdings" pitchFamily="2" charset="2"/>
              <a:buChar char="§"/>
              <a:defRPr sz="1600">
                <a:solidFill>
                  <a:schemeClr val="tx1"/>
                </a:solidFill>
                <a:latin typeface="Lucida Bright" pitchFamily="18" charset="0"/>
                <a:ea typeface="ＭＳ Ｐゴシック" pitchFamily="34" charset="-128"/>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9pPr>
          </a:lstStyle>
          <a:p>
            <a:pPr algn="ctr" eaLnBrk="1" hangingPunct="1">
              <a:lnSpc>
                <a:spcPct val="80000"/>
              </a:lnSpc>
              <a:buFont typeface="Wingdings" pitchFamily="2" charset="2"/>
              <a:buNone/>
            </a:pPr>
            <a:endParaRPr lang="en-US" altLang="en-US" sz="1800" i="1" dirty="0">
              <a:latin typeface="Arial" charset="0"/>
              <a:cs typeface="Arial" charset="0"/>
            </a:endParaRPr>
          </a:p>
          <a:p>
            <a:pPr algn="ctr" eaLnBrk="1" hangingPunct="1">
              <a:lnSpc>
                <a:spcPct val="80000"/>
              </a:lnSpc>
              <a:buFont typeface="Wingdings" pitchFamily="2" charset="2"/>
              <a:buNone/>
            </a:pPr>
            <a:r>
              <a:rPr lang="en-US" altLang="en-US" sz="1800" i="1" dirty="0">
                <a:latin typeface="Arial" charset="0"/>
                <a:cs typeface="Arial" charset="0"/>
              </a:rPr>
              <a:t>   </a:t>
            </a:r>
            <a:r>
              <a:rPr lang="en-US" altLang="en-US" sz="1800" b="1" dirty="0">
                <a:solidFill>
                  <a:srgbClr val="00A600"/>
                </a:solidFill>
                <a:latin typeface="Arial" charset="0"/>
                <a:cs typeface="Arial" charset="0"/>
              </a:rPr>
              <a:t>On-Demand Webinars</a:t>
            </a:r>
            <a:r>
              <a:rPr lang="en-US" altLang="en-US" sz="1800" dirty="0">
                <a:solidFill>
                  <a:srgbClr val="00A600"/>
                </a:solidFill>
                <a:latin typeface="Arial" charset="0"/>
                <a:cs typeface="Arial" charset="0"/>
              </a:rPr>
              <a:t/>
            </a:r>
            <a:br>
              <a:rPr lang="en-US" altLang="en-US" sz="1800" dirty="0">
                <a:solidFill>
                  <a:srgbClr val="00A600"/>
                </a:solidFill>
                <a:latin typeface="Arial" charset="0"/>
                <a:cs typeface="Arial" charset="0"/>
              </a:rPr>
            </a:br>
            <a:endParaRPr lang="en-US" altLang="en-US" sz="1600" dirty="0">
              <a:solidFill>
                <a:srgbClr val="00A600"/>
              </a:solidFill>
              <a:latin typeface="Arial" charset="0"/>
              <a:cs typeface="Arial" charset="0"/>
            </a:endParaRPr>
          </a:p>
          <a:p>
            <a:pPr algn="ctr" eaLnBrk="1" hangingPunct="1">
              <a:lnSpc>
                <a:spcPct val="80000"/>
              </a:lnSpc>
              <a:buFont typeface="Wingdings" pitchFamily="2" charset="2"/>
              <a:buNone/>
            </a:pPr>
            <a:endParaRPr lang="en-US" altLang="en-US" sz="1400" dirty="0">
              <a:latin typeface="Arial" charset="0"/>
              <a:cs typeface="Arial" charset="0"/>
            </a:endParaRPr>
          </a:p>
          <a:p>
            <a:pPr algn="ctr" eaLnBrk="1" hangingPunct="1">
              <a:lnSpc>
                <a:spcPct val="80000"/>
              </a:lnSpc>
              <a:buFont typeface="Wingdings" pitchFamily="2" charset="2"/>
              <a:buNone/>
            </a:pPr>
            <a:r>
              <a:rPr lang="en-US" altLang="en-US" sz="1500" dirty="0">
                <a:latin typeface="Arial" charset="0"/>
                <a:cs typeface="Arial" charset="0"/>
              </a:rPr>
              <a:t>Self-Study Visits</a:t>
            </a:r>
          </a:p>
          <a:p>
            <a:pPr algn="ctr" eaLnBrk="1" hangingPunct="1">
              <a:lnSpc>
                <a:spcPct val="80000"/>
              </a:lnSpc>
              <a:buFont typeface="Wingdings" pitchFamily="2" charset="2"/>
              <a:buNone/>
            </a:pPr>
            <a:endParaRPr lang="en-US" altLang="en-US" sz="1500" dirty="0">
              <a:latin typeface="Arial" charset="0"/>
              <a:cs typeface="Arial" charset="0"/>
            </a:endParaRPr>
          </a:p>
          <a:p>
            <a:pPr algn="ctr" eaLnBrk="1" hangingPunct="1">
              <a:lnSpc>
                <a:spcPct val="80000"/>
              </a:lnSpc>
              <a:buFont typeface="Wingdings" pitchFamily="2" charset="2"/>
              <a:buNone/>
            </a:pPr>
            <a:r>
              <a:rPr lang="en-US" altLang="en-US" sz="1500" dirty="0">
                <a:latin typeface="Arial" charset="0"/>
                <a:cs typeface="Arial" charset="0"/>
              </a:rPr>
              <a:t>Introduction to GME for </a:t>
            </a:r>
          </a:p>
          <a:p>
            <a:pPr algn="ctr" eaLnBrk="1" hangingPunct="1">
              <a:lnSpc>
                <a:spcPct val="80000"/>
              </a:lnSpc>
              <a:buFont typeface="Wingdings" pitchFamily="2" charset="2"/>
              <a:buNone/>
            </a:pPr>
            <a:r>
              <a:rPr lang="en-US" altLang="en-US" sz="1500" dirty="0">
                <a:latin typeface="Arial" charset="0"/>
                <a:cs typeface="Arial" charset="0"/>
              </a:rPr>
              <a:t>New Program Coordinators</a:t>
            </a:r>
          </a:p>
          <a:p>
            <a:pPr algn="ctr" eaLnBrk="1" hangingPunct="1">
              <a:lnSpc>
                <a:spcPct val="80000"/>
              </a:lnSpc>
              <a:buFont typeface="Wingdings" pitchFamily="2" charset="2"/>
              <a:buNone/>
            </a:pPr>
            <a:endParaRPr lang="en-US" altLang="en-US" sz="1500" dirty="0">
              <a:latin typeface="Arial" charset="0"/>
              <a:cs typeface="Arial" charset="0"/>
            </a:endParaRPr>
          </a:p>
          <a:p>
            <a:pPr algn="ctr" eaLnBrk="1" hangingPunct="1">
              <a:lnSpc>
                <a:spcPct val="80000"/>
              </a:lnSpc>
              <a:buFont typeface="Wingdings" pitchFamily="2" charset="2"/>
              <a:buNone/>
            </a:pPr>
            <a:r>
              <a:rPr lang="en-US" altLang="en-US" sz="1500" dirty="0">
                <a:latin typeface="Arial" charset="0"/>
                <a:cs typeface="Arial" charset="0"/>
              </a:rPr>
              <a:t>Milestones &amp; CCCs</a:t>
            </a:r>
          </a:p>
          <a:p>
            <a:pPr algn="ctr" eaLnBrk="1" hangingPunct="1">
              <a:lnSpc>
                <a:spcPct val="80000"/>
              </a:lnSpc>
              <a:buFont typeface="Wingdings" pitchFamily="2" charset="2"/>
              <a:buNone/>
            </a:pPr>
            <a:endParaRPr lang="en-US" altLang="en-US" sz="1500" dirty="0">
              <a:latin typeface="Arial" charset="0"/>
              <a:cs typeface="Arial" charset="0"/>
            </a:endParaRPr>
          </a:p>
          <a:p>
            <a:pPr algn="ctr" eaLnBrk="1" hangingPunct="1">
              <a:lnSpc>
                <a:spcPct val="80000"/>
              </a:lnSpc>
              <a:buFont typeface="Wingdings" pitchFamily="2" charset="2"/>
              <a:buNone/>
            </a:pPr>
            <a:r>
              <a:rPr lang="en-US" altLang="en-US" sz="1500" dirty="0">
                <a:latin typeface="Arial" charset="0"/>
                <a:cs typeface="Arial" charset="0"/>
              </a:rPr>
              <a:t>GME Financing – The Basics</a:t>
            </a:r>
          </a:p>
          <a:p>
            <a:pPr algn="ctr" eaLnBrk="1" hangingPunct="1">
              <a:lnSpc>
                <a:spcPct val="80000"/>
              </a:lnSpc>
              <a:buFont typeface="Wingdings" pitchFamily="2" charset="2"/>
              <a:buNone/>
            </a:pPr>
            <a:endParaRPr lang="en-US" altLang="en-US" sz="1500" dirty="0">
              <a:latin typeface="Arial" charset="0"/>
              <a:cs typeface="Arial" charset="0"/>
            </a:endParaRPr>
          </a:p>
          <a:p>
            <a:pPr algn="ctr" eaLnBrk="1" hangingPunct="1">
              <a:lnSpc>
                <a:spcPct val="80000"/>
              </a:lnSpc>
              <a:buFont typeface="Wingdings" pitchFamily="2" charset="2"/>
              <a:buNone/>
            </a:pPr>
            <a:r>
              <a:rPr lang="en-US" altLang="en-US" sz="1500" dirty="0">
                <a:latin typeface="Arial" charset="0"/>
                <a:cs typeface="Arial" charset="0"/>
              </a:rPr>
              <a:t>Single Accreditation System</a:t>
            </a:r>
            <a:endParaRPr lang="en-US" altLang="ja-JP" sz="1500" dirty="0">
              <a:latin typeface="Arial" charset="0"/>
              <a:cs typeface="Arial" charset="0"/>
            </a:endParaRPr>
          </a:p>
          <a:p>
            <a:pPr algn="ctr" eaLnBrk="1" hangingPunct="1">
              <a:lnSpc>
                <a:spcPct val="80000"/>
              </a:lnSpc>
              <a:buFont typeface="Wingdings" pitchFamily="2" charset="2"/>
              <a:buNone/>
            </a:pPr>
            <a:endParaRPr lang="en-US" altLang="ja-JP" sz="1500" dirty="0">
              <a:latin typeface="Arial" charset="0"/>
              <a:cs typeface="Arial" charset="0"/>
            </a:endParaRPr>
          </a:p>
          <a:p>
            <a:pPr algn="ctr" eaLnBrk="1" hangingPunct="1">
              <a:lnSpc>
                <a:spcPct val="80000"/>
              </a:lnSpc>
              <a:buFont typeface="Wingdings" pitchFamily="2" charset="2"/>
              <a:buNone/>
            </a:pPr>
            <a:r>
              <a:rPr lang="en-US" altLang="ja-JP" sz="1500" dirty="0">
                <a:latin typeface="Arial" charset="0"/>
                <a:cs typeface="Arial" charset="0"/>
              </a:rPr>
              <a:t>The IOM Report</a:t>
            </a:r>
          </a:p>
          <a:p>
            <a:pPr algn="ctr" eaLnBrk="1" hangingPunct="1">
              <a:lnSpc>
                <a:spcPct val="80000"/>
              </a:lnSpc>
              <a:buFont typeface="Wingdings" pitchFamily="2" charset="2"/>
              <a:buNone/>
            </a:pPr>
            <a:endParaRPr lang="en-US" altLang="ja-JP" sz="1500" dirty="0">
              <a:latin typeface="Arial" charset="0"/>
              <a:cs typeface="Arial" charset="0"/>
            </a:endParaRPr>
          </a:p>
          <a:p>
            <a:pPr algn="ctr" eaLnBrk="1" hangingPunct="1">
              <a:lnSpc>
                <a:spcPct val="80000"/>
              </a:lnSpc>
              <a:buFont typeface="Wingdings" pitchFamily="2" charset="2"/>
              <a:buNone/>
            </a:pPr>
            <a:r>
              <a:rPr lang="en-US" altLang="ja-JP" sz="1500" dirty="0">
                <a:latin typeface="Arial" charset="0"/>
                <a:cs typeface="Arial" charset="0"/>
              </a:rPr>
              <a:t>Institutional Requirements: What’s New?</a:t>
            </a:r>
          </a:p>
          <a:p>
            <a:pPr algn="ctr" eaLnBrk="1" hangingPunct="1">
              <a:lnSpc>
                <a:spcPct val="80000"/>
              </a:lnSpc>
              <a:buFont typeface="Wingdings" pitchFamily="2" charset="2"/>
              <a:buNone/>
            </a:pPr>
            <a:endParaRPr lang="en-US" altLang="ja-JP" sz="1500" dirty="0">
              <a:latin typeface="Arial" charset="0"/>
              <a:cs typeface="Arial" charset="0"/>
            </a:endParaRPr>
          </a:p>
          <a:p>
            <a:pPr algn="ctr" eaLnBrk="1" hangingPunct="1">
              <a:lnSpc>
                <a:spcPct val="80000"/>
              </a:lnSpc>
              <a:buFont typeface="Wingdings" pitchFamily="2" charset="2"/>
              <a:buNone/>
            </a:pPr>
            <a:endParaRPr lang="en-US" altLang="ja-JP" sz="1500" dirty="0">
              <a:latin typeface="Arial" charset="0"/>
              <a:cs typeface="Arial" charset="0"/>
            </a:endParaRPr>
          </a:p>
          <a:p>
            <a:pPr algn="ctr" eaLnBrk="1" hangingPunct="1">
              <a:lnSpc>
                <a:spcPct val="80000"/>
              </a:lnSpc>
              <a:buFont typeface="Wingdings" pitchFamily="2" charset="2"/>
              <a:buNone/>
            </a:pPr>
            <a:endParaRPr lang="en-US" altLang="ja-JP" sz="1500" dirty="0">
              <a:latin typeface="Arial" charset="0"/>
              <a:cs typeface="Arial" charset="0"/>
            </a:endParaRPr>
          </a:p>
          <a:p>
            <a:pPr algn="ctr" eaLnBrk="1" hangingPunct="1">
              <a:lnSpc>
                <a:spcPct val="80000"/>
              </a:lnSpc>
              <a:buFont typeface="Wingdings" pitchFamily="2" charset="2"/>
              <a:buNone/>
            </a:pPr>
            <a:endParaRPr lang="en-US" altLang="ja-JP" sz="1500" dirty="0">
              <a:latin typeface="Arial" charset="0"/>
              <a:cs typeface="Arial" charset="0"/>
            </a:endParaRPr>
          </a:p>
          <a:p>
            <a:pPr algn="ctr" eaLnBrk="1" hangingPunct="1">
              <a:lnSpc>
                <a:spcPct val="80000"/>
              </a:lnSpc>
              <a:buFont typeface="Wingdings" pitchFamily="2" charset="2"/>
              <a:buNone/>
            </a:pPr>
            <a:endParaRPr lang="en-US" altLang="en-US" sz="1500" dirty="0">
              <a:latin typeface="Arial" charset="0"/>
              <a:cs typeface="Arial" charset="0"/>
            </a:endParaRPr>
          </a:p>
          <a:p>
            <a:pPr algn="ctr" eaLnBrk="1" hangingPunct="1">
              <a:lnSpc>
                <a:spcPct val="80000"/>
              </a:lnSpc>
              <a:buFont typeface="Wingdings" pitchFamily="2" charset="2"/>
              <a:buNone/>
            </a:pPr>
            <a:endParaRPr lang="en-US" altLang="en-US" sz="1500" i="1" dirty="0">
              <a:latin typeface="Arial" charset="0"/>
              <a:cs typeface="Arial" charset="0"/>
            </a:endParaRPr>
          </a:p>
          <a:p>
            <a:pPr algn="ctr" eaLnBrk="1" hangingPunct="1">
              <a:lnSpc>
                <a:spcPct val="80000"/>
              </a:lnSpc>
              <a:buFont typeface="Wingdings" pitchFamily="2" charset="2"/>
              <a:buNone/>
            </a:pPr>
            <a:endParaRPr lang="en-US" altLang="en-US" sz="1500" dirty="0">
              <a:latin typeface="Arial" charset="0"/>
              <a:cs typeface="Arial" charset="0"/>
            </a:endParaRPr>
          </a:p>
        </p:txBody>
      </p:sp>
      <p:sp>
        <p:nvSpPr>
          <p:cNvPr id="61443" name="TextBox 1"/>
          <p:cNvSpPr txBox="1">
            <a:spLocks noChangeArrowheads="1"/>
          </p:cNvSpPr>
          <p:nvPr/>
        </p:nvSpPr>
        <p:spPr bwMode="auto">
          <a:xfrm>
            <a:off x="2257425" y="490538"/>
            <a:ext cx="477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2800">
                <a:solidFill>
                  <a:schemeClr val="tx1"/>
                </a:solidFill>
                <a:latin typeface="Lucida Bright" pitchFamily="18" charset="0"/>
                <a:ea typeface="ＭＳ Ｐゴシック" pitchFamily="34" charset="-128"/>
                <a:cs typeface="Lucida Bright" pitchFamily="18" charset="0"/>
              </a:defRPr>
            </a:lvl1pPr>
            <a:lvl2pPr marL="742950" indent="-285750">
              <a:spcBef>
                <a:spcPct val="20000"/>
              </a:spcBef>
              <a:buClr>
                <a:schemeClr val="accent2"/>
              </a:buClr>
              <a:buSzPct val="80000"/>
              <a:buFont typeface="Wingdings" pitchFamily="2" charset="2"/>
              <a:buChar char="¨"/>
              <a:defRPr sz="2400">
                <a:solidFill>
                  <a:schemeClr val="tx1"/>
                </a:solidFill>
                <a:latin typeface="Lucida Bright" pitchFamily="18" charset="0"/>
                <a:ea typeface="ＭＳ Ｐゴシック" pitchFamily="34" charset="-128"/>
              </a:defRPr>
            </a:lvl2pPr>
            <a:lvl3pPr marL="1143000" indent="-228600">
              <a:spcBef>
                <a:spcPct val="20000"/>
              </a:spcBef>
              <a:buClr>
                <a:schemeClr val="bg2"/>
              </a:buClr>
              <a:buSzPct val="65000"/>
              <a:buFont typeface="Wingdings" pitchFamily="2" charset="2"/>
              <a:buChar char="n"/>
              <a:defRPr sz="2000">
                <a:solidFill>
                  <a:schemeClr val="tx1"/>
                </a:solidFill>
                <a:latin typeface="Lucida Bright" pitchFamily="18" charset="0"/>
                <a:ea typeface="ＭＳ Ｐゴシック" pitchFamily="34" charset="-128"/>
              </a:defRPr>
            </a:lvl3pPr>
            <a:lvl4pPr marL="1600200" indent="-228600">
              <a:spcBef>
                <a:spcPct val="20000"/>
              </a:spcBef>
              <a:buClr>
                <a:schemeClr val="accent2"/>
              </a:buClr>
              <a:buSzPct val="70000"/>
              <a:buFont typeface="Wingdings" pitchFamily="2" charset="2"/>
              <a:buChar char="¨"/>
              <a:defRPr>
                <a:solidFill>
                  <a:schemeClr val="tx1"/>
                </a:solidFill>
                <a:latin typeface="Lucida Bright" pitchFamily="18" charset="0"/>
                <a:ea typeface="ＭＳ Ｐゴシック" pitchFamily="34" charset="-128"/>
              </a:defRPr>
            </a:lvl4pPr>
            <a:lvl5pPr marL="2057400" indent="-228600">
              <a:spcBef>
                <a:spcPct val="20000"/>
              </a:spcBef>
              <a:buClr>
                <a:schemeClr val="bg2"/>
              </a:buClr>
              <a:buFont typeface="Wingdings" pitchFamily="2" charset="2"/>
              <a:buChar char="§"/>
              <a:defRPr sz="1600">
                <a:solidFill>
                  <a:schemeClr val="tx1"/>
                </a:solidFill>
                <a:latin typeface="Lucida Bright" pitchFamily="18" charset="0"/>
                <a:ea typeface="ＭＳ Ｐゴシック" pitchFamily="34" charset="-128"/>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tx1"/>
                </a:solidFill>
                <a:latin typeface="Lucida Bright" pitchFamily="18" charset="0"/>
                <a:ea typeface="ＭＳ Ｐゴシック" pitchFamily="34" charset="-128"/>
              </a:defRPr>
            </a:lvl9pPr>
          </a:lstStyle>
          <a:p>
            <a:pPr algn="ctr">
              <a:spcBef>
                <a:spcPct val="0"/>
              </a:spcBef>
              <a:buClrTx/>
              <a:buSzTx/>
              <a:buFontTx/>
              <a:buNone/>
            </a:pPr>
            <a:r>
              <a:rPr lang="en-US" altLang="en-US" b="1" dirty="0">
                <a:latin typeface="Arial" charset="0"/>
              </a:rPr>
              <a:t>Partners’ Online Education</a:t>
            </a:r>
          </a:p>
        </p:txBody>
      </p:sp>
      <p:sp>
        <p:nvSpPr>
          <p:cNvPr id="61444" name="Rectangle 3"/>
          <p:cNvSpPr>
            <a:spLocks noChangeArrowheads="1"/>
          </p:cNvSpPr>
          <p:nvPr/>
        </p:nvSpPr>
        <p:spPr bwMode="auto">
          <a:xfrm>
            <a:off x="4811713" y="5334000"/>
            <a:ext cx="30368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a:defRPr sz="2000" b="1">
                <a:solidFill>
                  <a:schemeClr val="tx1"/>
                </a:solidFill>
                <a:latin typeface="Comic Sans MS" pitchFamily="66" charset="0"/>
              </a:defRPr>
            </a:lvl1pPr>
            <a:lvl2pPr marL="742950" indent="-285750" algn="ctr">
              <a:defRPr sz="2000" b="1">
                <a:solidFill>
                  <a:schemeClr val="tx1"/>
                </a:solidFill>
                <a:latin typeface="Comic Sans MS" pitchFamily="66" charset="0"/>
              </a:defRPr>
            </a:lvl2pPr>
            <a:lvl3pPr marL="1143000" indent="-228600" algn="ctr">
              <a:defRPr sz="2000" b="1">
                <a:solidFill>
                  <a:schemeClr val="tx1"/>
                </a:solidFill>
                <a:latin typeface="Comic Sans MS" pitchFamily="66" charset="0"/>
              </a:defRPr>
            </a:lvl3pPr>
            <a:lvl4pPr marL="1600200" indent="-228600" algn="ctr">
              <a:defRPr sz="2000" b="1">
                <a:solidFill>
                  <a:schemeClr val="tx1"/>
                </a:solidFill>
                <a:latin typeface="Comic Sans MS" pitchFamily="66" charset="0"/>
              </a:defRPr>
            </a:lvl4pPr>
            <a:lvl5pPr marL="2057400" indent="-228600" algn="ctr">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r" eaLnBrk="1" hangingPunct="1">
              <a:lnSpc>
                <a:spcPct val="80000"/>
              </a:lnSpc>
              <a:spcBef>
                <a:spcPct val="20000"/>
              </a:spcBef>
              <a:buClr>
                <a:schemeClr val="bg2"/>
              </a:buClr>
              <a:buSzPct val="75000"/>
              <a:buFont typeface="Wingdings" pitchFamily="2" charset="2"/>
              <a:buNone/>
            </a:pPr>
            <a:r>
              <a:rPr lang="en-US" altLang="en-US" sz="1400" i="1" dirty="0">
                <a:latin typeface="Arial" charset="0"/>
                <a:ea typeface="Arial" charset="0"/>
                <a:cs typeface="Arial" charset="0"/>
              </a:rPr>
              <a:t>Contact us today to learn </a:t>
            </a:r>
          </a:p>
          <a:p>
            <a:pPr algn="r" eaLnBrk="1" hangingPunct="1">
              <a:lnSpc>
                <a:spcPct val="80000"/>
              </a:lnSpc>
              <a:spcBef>
                <a:spcPct val="20000"/>
              </a:spcBef>
              <a:buClr>
                <a:schemeClr val="bg2"/>
              </a:buClr>
              <a:buSzPct val="75000"/>
              <a:buFont typeface="Wingdings" pitchFamily="2" charset="2"/>
              <a:buNone/>
            </a:pPr>
            <a:r>
              <a:rPr lang="en-US" altLang="en-US" sz="1400" i="1" dirty="0">
                <a:latin typeface="Arial" charset="0"/>
                <a:ea typeface="Arial" charset="0"/>
                <a:cs typeface="Arial" charset="0"/>
              </a:rPr>
              <a:t>how our Educational Passports can save you time &amp; money! </a:t>
            </a:r>
          </a:p>
          <a:p>
            <a:pPr algn="r" eaLnBrk="1" hangingPunct="1">
              <a:lnSpc>
                <a:spcPct val="80000"/>
              </a:lnSpc>
              <a:spcBef>
                <a:spcPct val="20000"/>
              </a:spcBef>
              <a:buClr>
                <a:schemeClr val="bg2"/>
              </a:buClr>
              <a:buSzPct val="75000"/>
              <a:buFont typeface="Wingdings" pitchFamily="2" charset="2"/>
              <a:buNone/>
            </a:pPr>
            <a:r>
              <a:rPr lang="en-US" altLang="en-US" sz="1400" i="1" dirty="0">
                <a:latin typeface="Arial" charset="0"/>
                <a:ea typeface="Arial" charset="0"/>
                <a:cs typeface="Arial" charset="0"/>
              </a:rPr>
              <a:t>724-864-7320</a:t>
            </a:r>
          </a:p>
        </p:txBody>
      </p:sp>
      <p:pic>
        <p:nvPicPr>
          <p:cNvPr id="61445" name="Picture 4" descr="Media-Play-02-25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 descr="Calendar-Date-25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2" descr="InstCustomIconLar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7924800" y="5638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4" descr="InstIconLar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8458200" y="579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5" descr="InstPlusIconLar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H="1">
            <a:off x="8305800" y="5257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3"/>
          <p:cNvSpPr>
            <a:spLocks noGrp="1"/>
          </p:cNvSpPr>
          <p:nvPr>
            <p:ph type="ftr" sz="quarter" idx="11"/>
          </p:nvPr>
        </p:nvSpPr>
        <p:spPr>
          <a:xfrm>
            <a:off x="2514600" y="6400800"/>
            <a:ext cx="4038600" cy="304800"/>
          </a:xfrm>
        </p:spPr>
        <p:txBody>
          <a:bodyPr/>
          <a:lstStyle/>
          <a:p>
            <a:r>
              <a:rPr lang="en-US" dirty="0" smtClean="0"/>
              <a:t>Presented by Partners in Medical Education, Inc. - 2015</a:t>
            </a:r>
            <a:endParaRPr lang="en-US" dirty="0"/>
          </a:p>
        </p:txBody>
      </p:sp>
      <p:sp>
        <p:nvSpPr>
          <p:cNvPr id="15" name="Slide Number Placeholder 4"/>
          <p:cNvSpPr>
            <a:spLocks noGrp="1"/>
          </p:cNvSpPr>
          <p:nvPr>
            <p:ph type="sldNum" sz="quarter" idx="10"/>
          </p:nvPr>
        </p:nvSpPr>
        <p:spPr>
          <a:xfrm>
            <a:off x="6705600" y="6248400"/>
            <a:ext cx="2133600" cy="457200"/>
          </a:xfrm>
        </p:spPr>
        <p:txBody>
          <a:bodyPr/>
          <a:lstStyle/>
          <a:p>
            <a:r>
              <a:rPr lang="en-US" dirty="0" smtClean="0"/>
              <a:t>57</a:t>
            </a:r>
            <a:endParaRPr lang="en-US" dirty="0"/>
          </a:p>
        </p:txBody>
      </p:sp>
    </p:spTree>
    <p:extLst>
      <p:ext uri="{BB962C8B-B14F-4D97-AF65-F5344CB8AC3E}">
        <p14:creationId xmlns:p14="http://schemas.microsoft.com/office/powerpoint/2010/main" val="59787820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body" idx="1"/>
          </p:nvPr>
        </p:nvSpPr>
        <p:spPr>
          <a:xfrm>
            <a:off x="1066800" y="2743200"/>
            <a:ext cx="7010400" cy="2895600"/>
          </a:xfrm>
        </p:spPr>
        <p:txBody>
          <a:bodyPr/>
          <a:lstStyle/>
          <a:p>
            <a:pPr algn="ctr" eaLnBrk="1" hangingPunct="1">
              <a:lnSpc>
                <a:spcPct val="80000"/>
              </a:lnSpc>
              <a:buFont typeface="Wingdings" pitchFamily="2" charset="2"/>
              <a:buNone/>
            </a:pPr>
            <a:r>
              <a:rPr lang="en-US" sz="2000" b="1" dirty="0" smtClean="0">
                <a:latin typeface="Lucida Bright" pitchFamily="18" charset="0"/>
              </a:rPr>
              <a:t>    Partners in Medical Education, Inc. provides comprehensive consulting services to the GME community.  For more information, contact us at:</a:t>
            </a:r>
          </a:p>
          <a:p>
            <a:pPr algn="ctr" eaLnBrk="1" hangingPunct="1">
              <a:lnSpc>
                <a:spcPct val="80000"/>
              </a:lnSpc>
              <a:buFont typeface="Wingdings" pitchFamily="2" charset="2"/>
              <a:buNone/>
            </a:pPr>
            <a:endParaRPr lang="en-US" sz="2000" b="1" dirty="0" smtClean="0">
              <a:latin typeface="Lucida Bright" pitchFamily="18" charset="0"/>
            </a:endParaRPr>
          </a:p>
          <a:p>
            <a:pPr algn="ctr" eaLnBrk="1" hangingPunct="1">
              <a:lnSpc>
                <a:spcPct val="80000"/>
              </a:lnSpc>
              <a:buFont typeface="Wingdings" pitchFamily="2" charset="2"/>
              <a:buNone/>
            </a:pPr>
            <a:r>
              <a:rPr lang="en-US" sz="2000" b="1" dirty="0" smtClean="0">
                <a:latin typeface="Lucida Bright" pitchFamily="18" charset="0"/>
              </a:rPr>
              <a:t>Phone:  724-864-7320</a:t>
            </a:r>
          </a:p>
          <a:p>
            <a:pPr algn="ctr" eaLnBrk="1" hangingPunct="1">
              <a:lnSpc>
                <a:spcPct val="80000"/>
              </a:lnSpc>
              <a:buFont typeface="Wingdings" pitchFamily="2" charset="2"/>
              <a:buNone/>
            </a:pPr>
            <a:r>
              <a:rPr lang="en-US" sz="2000" b="1" dirty="0" smtClean="0">
                <a:latin typeface="Lucida Bright" pitchFamily="18" charset="0"/>
              </a:rPr>
              <a:t>Fax: 724-864-6153</a:t>
            </a:r>
          </a:p>
          <a:p>
            <a:pPr algn="ctr">
              <a:lnSpc>
                <a:spcPct val="80000"/>
              </a:lnSpc>
              <a:buNone/>
            </a:pPr>
            <a:r>
              <a:rPr lang="en-US" sz="2000" b="1" dirty="0" smtClean="0">
                <a:latin typeface="Lucida Bright" pitchFamily="18" charset="0"/>
              </a:rPr>
              <a:t>Email: </a:t>
            </a:r>
            <a:r>
              <a:rPr lang="en-US" sz="2000" b="1" dirty="0">
                <a:latin typeface="Lucida Bright" pitchFamily="18" charset="0"/>
              </a:rPr>
              <a:t>I</a:t>
            </a:r>
            <a:r>
              <a:rPr lang="en-US" sz="2000" b="1" dirty="0" smtClean="0">
                <a:latin typeface="Lucida Bright" pitchFamily="18" charset="0"/>
              </a:rPr>
              <a:t>nfo@PartnersInMedEd.com</a:t>
            </a:r>
            <a:endParaRPr lang="en-US" sz="2000" b="1" dirty="0">
              <a:latin typeface="Lucida Bright" pitchFamily="18" charset="0"/>
            </a:endParaRPr>
          </a:p>
          <a:p>
            <a:pPr algn="ctr" eaLnBrk="1" hangingPunct="1">
              <a:lnSpc>
                <a:spcPct val="80000"/>
              </a:lnSpc>
              <a:buFont typeface="Wingdings" pitchFamily="2" charset="2"/>
              <a:buNone/>
            </a:pPr>
            <a:endParaRPr lang="en-US" sz="2000" b="1" dirty="0" smtClean="0">
              <a:solidFill>
                <a:schemeClr val="accent2">
                  <a:lumMod val="75000"/>
                </a:schemeClr>
              </a:solidFill>
              <a:latin typeface="Lucida Bright" pitchFamily="18" charset="0"/>
            </a:endParaRPr>
          </a:p>
          <a:p>
            <a:pPr algn="ctr" eaLnBrk="1" hangingPunct="1">
              <a:lnSpc>
                <a:spcPct val="80000"/>
              </a:lnSpc>
              <a:buFont typeface="Wingdings" pitchFamily="2" charset="2"/>
              <a:buNone/>
            </a:pPr>
            <a:r>
              <a:rPr lang="en-US" sz="2000" b="1" dirty="0" smtClean="0">
                <a:latin typeface="Lucida Bright" pitchFamily="18" charset="0"/>
              </a:rPr>
              <a:t>www.PartnersInMedEd.com</a:t>
            </a:r>
          </a:p>
          <a:p>
            <a:pPr eaLnBrk="1" hangingPunct="1">
              <a:lnSpc>
                <a:spcPct val="80000"/>
              </a:lnSpc>
              <a:buFont typeface="Wingdings" pitchFamily="2" charset="2"/>
              <a:buNone/>
            </a:pPr>
            <a:endParaRPr lang="en-US" sz="2800" b="1" dirty="0" smtClean="0">
              <a:latin typeface="Lucida Bright" pitchFamily="18" charset="0"/>
            </a:endParaRPr>
          </a:p>
        </p:txBody>
      </p:sp>
      <p:pic>
        <p:nvPicPr>
          <p:cNvPr id="34821"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0" y="914400"/>
            <a:ext cx="3087036" cy="126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2514600" y="6400800"/>
            <a:ext cx="4038600" cy="304800"/>
          </a:xfrm>
        </p:spPr>
        <p:txBody>
          <a:bodyPr/>
          <a:lstStyle/>
          <a:p>
            <a:r>
              <a:rPr lang="en-US" dirty="0" smtClean="0"/>
              <a:t>Presented by Partners in Medical Education, Inc. - 2015</a:t>
            </a:r>
            <a:endParaRPr lang="en-US" dirty="0"/>
          </a:p>
        </p:txBody>
      </p:sp>
      <p:sp>
        <p:nvSpPr>
          <p:cNvPr id="10" name="Slide Number Placeholder 4"/>
          <p:cNvSpPr>
            <a:spLocks noGrp="1"/>
          </p:cNvSpPr>
          <p:nvPr>
            <p:ph type="sldNum" sz="quarter" idx="10"/>
          </p:nvPr>
        </p:nvSpPr>
        <p:spPr>
          <a:xfrm>
            <a:off x="6705600" y="6248400"/>
            <a:ext cx="2133600" cy="457200"/>
          </a:xfrm>
        </p:spPr>
        <p:txBody>
          <a:bodyPr/>
          <a:lstStyle/>
          <a:p>
            <a:r>
              <a:rPr lang="en-US" dirty="0" smtClean="0"/>
              <a:t>58</a:t>
            </a:r>
            <a:endParaRPr lang="en-US" dirty="0"/>
          </a:p>
        </p:txBody>
      </p:sp>
    </p:spTree>
    <p:extLst>
      <p:ext uri="{BB962C8B-B14F-4D97-AF65-F5344CB8AC3E}">
        <p14:creationId xmlns:p14="http://schemas.microsoft.com/office/powerpoint/2010/main" val="297545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GMEC Responsibilities</a:t>
            </a:r>
            <a:endParaRPr lang="en-US" dirty="0"/>
          </a:p>
        </p:txBody>
      </p:sp>
      <p:sp>
        <p:nvSpPr>
          <p:cNvPr id="3" name="Content Placeholder 2"/>
          <p:cNvSpPr>
            <a:spLocks noGrp="1"/>
          </p:cNvSpPr>
          <p:nvPr>
            <p:ph idx="1"/>
          </p:nvPr>
        </p:nvSpPr>
        <p:spPr/>
        <p:txBody>
          <a:bodyPr/>
          <a:lstStyle/>
          <a:p>
            <a:pPr marL="0" indent="0">
              <a:buNone/>
            </a:pPr>
            <a:r>
              <a:rPr lang="en-US" dirty="0" smtClean="0"/>
              <a:t>Still seeing…</a:t>
            </a:r>
          </a:p>
          <a:p>
            <a:pPr lvl="1"/>
            <a:r>
              <a:rPr lang="en-US" dirty="0" smtClean="0"/>
              <a:t>No review of Letters of Notification</a:t>
            </a:r>
          </a:p>
          <a:p>
            <a:pPr lvl="1"/>
            <a:r>
              <a:rPr lang="en-US" dirty="0" smtClean="0"/>
              <a:t>No regular review of duty hours</a:t>
            </a:r>
          </a:p>
          <a:p>
            <a:pPr lvl="1"/>
            <a:r>
              <a:rPr lang="en-US" dirty="0" smtClean="0"/>
              <a:t>No salary/benefit review</a:t>
            </a:r>
          </a:p>
          <a:p>
            <a:pPr lvl="1"/>
            <a:r>
              <a:rPr lang="en-US" dirty="0" smtClean="0"/>
              <a:t>Forgetting to approve new program directors</a:t>
            </a:r>
          </a:p>
          <a:p>
            <a:pPr lvl="1"/>
            <a:r>
              <a:rPr lang="en-US" dirty="0" smtClean="0"/>
              <a:t>Forgetting to approve addition or deletion of participating sites</a:t>
            </a:r>
          </a:p>
          <a:p>
            <a:pPr lvl="1"/>
            <a:r>
              <a:rPr lang="en-US" dirty="0" smtClean="0"/>
              <a:t>Lack of resident participation</a:t>
            </a:r>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a:t>6</a:t>
            </a:r>
          </a:p>
        </p:txBody>
      </p:sp>
      <p:pic>
        <p:nvPicPr>
          <p:cNvPr id="6" name="Picture 5" descr="http://lh4.ggpht.com/-u87jiUjoQ_Q/S3sJjEDY-aI/AAAAAAAAFac/fSwIHQGYSdU/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724400"/>
            <a:ext cx="1219200" cy="1447800"/>
          </a:xfrm>
          <a:prstGeom prst="rect">
            <a:avLst/>
          </a:prstGeom>
          <a:noFill/>
          <a:ln>
            <a:noFill/>
          </a:ln>
        </p:spPr>
      </p:pic>
    </p:spTree>
    <p:extLst>
      <p:ext uri="{BB962C8B-B14F-4D97-AF65-F5344CB8AC3E}">
        <p14:creationId xmlns:p14="http://schemas.microsoft.com/office/powerpoint/2010/main" val="861365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GMEC Monitoring/Documentation</a:t>
            </a:r>
            <a:endParaRPr lang="en-US" dirty="0"/>
          </a:p>
        </p:txBody>
      </p:sp>
      <p:sp>
        <p:nvSpPr>
          <p:cNvPr id="3" name="Content Placeholder 2"/>
          <p:cNvSpPr>
            <a:spLocks noGrp="1"/>
          </p:cNvSpPr>
          <p:nvPr>
            <p:ph idx="1"/>
          </p:nvPr>
        </p:nvSpPr>
        <p:spPr/>
        <p:txBody>
          <a:bodyPr/>
          <a:lstStyle/>
          <a:p>
            <a:pPr marL="0" indent="0">
              <a:buNone/>
            </a:pPr>
            <a:r>
              <a:rPr lang="en-US" dirty="0" smtClean="0"/>
              <a:t>Still seeing…</a:t>
            </a:r>
          </a:p>
          <a:p>
            <a:pPr lvl="1"/>
            <a:r>
              <a:rPr lang="en-US" dirty="0" smtClean="0"/>
              <a:t>No discussion of special review criteria</a:t>
            </a:r>
          </a:p>
          <a:p>
            <a:pPr lvl="1"/>
            <a:r>
              <a:rPr lang="en-US" dirty="0" smtClean="0"/>
              <a:t>No discussion of annual institutional review (AIR) criteria</a:t>
            </a:r>
          </a:p>
          <a:p>
            <a:pPr lvl="1"/>
            <a:r>
              <a:rPr lang="en-US" dirty="0" smtClean="0"/>
              <a:t>Lack of monitoring of APE action plans</a:t>
            </a:r>
          </a:p>
          <a:p>
            <a:pPr lvl="1"/>
            <a:r>
              <a:rPr lang="en-US" dirty="0" smtClean="0"/>
              <a:t>Lack of monitoring of AIR action plans</a:t>
            </a:r>
          </a:p>
          <a:p>
            <a:pPr lvl="1"/>
            <a:r>
              <a:rPr lang="en-US" dirty="0" smtClean="0"/>
              <a:t>Lack of monitoring of special review action plans</a:t>
            </a:r>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a:t>7</a:t>
            </a:r>
          </a:p>
        </p:txBody>
      </p:sp>
      <p:pic>
        <p:nvPicPr>
          <p:cNvPr id="6" name="Picture 5" descr="http://www.socialmedia.ie/wp-content/uploads/2012/05/revis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682067"/>
            <a:ext cx="1600200" cy="1413933"/>
          </a:xfrm>
          <a:prstGeom prst="rect">
            <a:avLst/>
          </a:prstGeom>
          <a:noFill/>
          <a:ln>
            <a:noFill/>
          </a:ln>
        </p:spPr>
      </p:pic>
    </p:spTree>
    <p:extLst>
      <p:ext uri="{BB962C8B-B14F-4D97-AF65-F5344CB8AC3E}">
        <p14:creationId xmlns:p14="http://schemas.microsoft.com/office/powerpoint/2010/main" val="780156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GMEC Minutes</a:t>
            </a:r>
            <a:endParaRPr lang="en-US" dirty="0"/>
          </a:p>
        </p:txBody>
      </p:sp>
      <p:sp>
        <p:nvSpPr>
          <p:cNvPr id="3" name="Content Placeholder 2"/>
          <p:cNvSpPr>
            <a:spLocks noGrp="1"/>
          </p:cNvSpPr>
          <p:nvPr>
            <p:ph idx="1"/>
          </p:nvPr>
        </p:nvSpPr>
        <p:spPr/>
        <p:txBody>
          <a:bodyPr/>
          <a:lstStyle/>
          <a:p>
            <a:pPr marL="0" indent="0">
              <a:buNone/>
            </a:pPr>
            <a:r>
              <a:rPr lang="en-US" dirty="0" smtClean="0"/>
              <a:t>Still seeing…</a:t>
            </a:r>
          </a:p>
          <a:p>
            <a:pPr lvl="1"/>
            <a:r>
              <a:rPr lang="en-US" dirty="0" smtClean="0"/>
              <a:t>Unidentified members</a:t>
            </a:r>
          </a:p>
          <a:p>
            <a:pPr lvl="1"/>
            <a:r>
              <a:rPr lang="en-US" dirty="0" smtClean="0"/>
              <a:t>Lack of discussion documentation</a:t>
            </a:r>
          </a:p>
          <a:p>
            <a:pPr lvl="1"/>
            <a:r>
              <a:rPr lang="en-US" dirty="0" smtClean="0"/>
              <a:t>Lack of follow up assignment</a:t>
            </a:r>
          </a:p>
          <a:p>
            <a:pPr lvl="1"/>
            <a:r>
              <a:rPr lang="en-US" dirty="0" smtClean="0"/>
              <a:t>No standard agenda</a:t>
            </a:r>
          </a:p>
          <a:p>
            <a:pPr lvl="1"/>
            <a:r>
              <a:rPr lang="en-US" dirty="0" smtClean="0"/>
              <a:t>No standard format</a:t>
            </a:r>
          </a:p>
          <a:p>
            <a:pPr lvl="1"/>
            <a:endParaRPr lang="en-US" dirty="0" smtClean="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a:t>8</a:t>
            </a:r>
          </a:p>
        </p:txBody>
      </p:sp>
      <p:pic>
        <p:nvPicPr>
          <p:cNvPr id="6" name="Picture 5" descr="http://www.deadlinedames.com/wp-content/uploads/2012/05/Little-Rant-Dud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076700"/>
            <a:ext cx="1371600" cy="1714500"/>
          </a:xfrm>
          <a:prstGeom prst="rect">
            <a:avLst/>
          </a:prstGeom>
          <a:noFill/>
          <a:ln>
            <a:noFill/>
          </a:ln>
        </p:spPr>
      </p:pic>
    </p:spTree>
    <p:extLst>
      <p:ext uri="{BB962C8B-B14F-4D97-AF65-F5344CB8AC3E}">
        <p14:creationId xmlns:p14="http://schemas.microsoft.com/office/powerpoint/2010/main" val="1697857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GME Oversight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can you do?</a:t>
            </a:r>
          </a:p>
          <a:p>
            <a:r>
              <a:rPr lang="en-US" dirty="0" smtClean="0"/>
              <a:t>Use grid/checklist/database to assist in documentation of responsibilities and follow up</a:t>
            </a:r>
          </a:p>
          <a:p>
            <a:r>
              <a:rPr lang="en-US" dirty="0" smtClean="0"/>
              <a:t>Remove inactive members</a:t>
            </a:r>
          </a:p>
          <a:p>
            <a:r>
              <a:rPr lang="en-US" dirty="0" smtClean="0"/>
              <a:t>Assign tasks based on interest</a:t>
            </a:r>
          </a:p>
          <a:p>
            <a:r>
              <a:rPr lang="en-US" dirty="0" smtClean="0"/>
              <a:t>Take detailed minutes</a:t>
            </a:r>
          </a:p>
          <a:p>
            <a:r>
              <a:rPr lang="en-US" dirty="0" smtClean="0"/>
              <a:t>Ensure members know the institutional requirements</a:t>
            </a:r>
            <a:endParaRPr lang="en-US" dirty="0"/>
          </a:p>
        </p:txBody>
      </p:sp>
      <p:sp>
        <p:nvSpPr>
          <p:cNvPr id="4" name="Footer Placeholder 3"/>
          <p:cNvSpPr>
            <a:spLocks noGrp="1"/>
          </p:cNvSpPr>
          <p:nvPr>
            <p:ph type="ftr" sz="quarter" idx="11"/>
          </p:nvPr>
        </p:nvSpPr>
        <p:spPr>
          <a:xfrm>
            <a:off x="2514600" y="6324600"/>
            <a:ext cx="4038600" cy="304800"/>
          </a:xfrm>
        </p:spPr>
        <p:txBody>
          <a:bodyPr/>
          <a:lstStyle/>
          <a:p>
            <a:r>
              <a:rPr lang="en-US" smtClean="0"/>
              <a:t>Presented by Partners in Medical Education, Inc. </a:t>
            </a:r>
            <a:r>
              <a:rPr lang="en-US" dirty="0" smtClean="0"/>
              <a:t>- 2015</a:t>
            </a:r>
            <a:endParaRPr lang="en-US" dirty="0"/>
          </a:p>
        </p:txBody>
      </p:sp>
      <p:sp>
        <p:nvSpPr>
          <p:cNvPr id="5" name="Slide Number Placeholder 4"/>
          <p:cNvSpPr>
            <a:spLocks noGrp="1"/>
          </p:cNvSpPr>
          <p:nvPr>
            <p:ph type="sldNum" sz="quarter" idx="10"/>
          </p:nvPr>
        </p:nvSpPr>
        <p:spPr>
          <a:xfrm>
            <a:off x="6705600" y="6172200"/>
            <a:ext cx="2133600" cy="457200"/>
          </a:xfrm>
        </p:spPr>
        <p:txBody>
          <a:bodyPr/>
          <a:lstStyle/>
          <a:p>
            <a:r>
              <a:rPr lang="en-US" dirty="0" smtClean="0"/>
              <a:t>9</a:t>
            </a:r>
            <a:endParaRPr lang="en-US" dirty="0"/>
          </a:p>
        </p:txBody>
      </p:sp>
    </p:spTree>
    <p:extLst>
      <p:ext uri="{BB962C8B-B14F-4D97-AF65-F5344CB8AC3E}">
        <p14:creationId xmlns:p14="http://schemas.microsoft.com/office/powerpoint/2010/main" val="12623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MESlidesExample">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5475</TotalTime>
  <Words>3136</Words>
  <Application>Microsoft Office PowerPoint</Application>
  <PresentationFormat>On-screen Show (4:3)</PresentationFormat>
  <Paragraphs>692</Paragraphs>
  <Slides>59</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MS PGothic</vt:lpstr>
      <vt:lpstr>MS PGothic</vt:lpstr>
      <vt:lpstr>Arial</vt:lpstr>
      <vt:lpstr>Arial Black</vt:lpstr>
      <vt:lpstr>Calibri</vt:lpstr>
      <vt:lpstr>Comic Sans MS</vt:lpstr>
      <vt:lpstr>Lucida Bright</vt:lpstr>
      <vt:lpstr>Times New Roman</vt:lpstr>
      <vt:lpstr>Wingdings</vt:lpstr>
      <vt:lpstr>PMESlidesExample</vt:lpstr>
      <vt:lpstr>“Meet the Experts” Fall Freebie November 5, 2015</vt:lpstr>
      <vt:lpstr> </vt:lpstr>
      <vt:lpstr>GMEC Oversight: Notes From The Field</vt:lpstr>
      <vt:lpstr>GMEC Oversight</vt:lpstr>
      <vt:lpstr>GMEC Composition</vt:lpstr>
      <vt:lpstr>GMEC Responsibilities</vt:lpstr>
      <vt:lpstr>GMEC Monitoring/Documentation</vt:lpstr>
      <vt:lpstr>GMEC Minutes</vt:lpstr>
      <vt:lpstr>GME Oversight</vt:lpstr>
      <vt:lpstr>PowerPoint Presentation</vt:lpstr>
      <vt:lpstr> WebADS &amp; Site Visits</vt:lpstr>
      <vt:lpstr>Notification of Site Visits</vt:lpstr>
      <vt:lpstr>WebADS &amp; Site Visits</vt:lpstr>
      <vt:lpstr>Site Visit List Changes</vt:lpstr>
      <vt:lpstr>APEs &amp; Self Studies</vt:lpstr>
      <vt:lpstr>Questions?</vt:lpstr>
      <vt:lpstr>Your ACGME Application</vt:lpstr>
      <vt:lpstr>The ACGME Process for Initial Program Accreditation</vt:lpstr>
      <vt:lpstr>PowerPoint Presentation</vt:lpstr>
      <vt:lpstr>Helpful Hints #1 – Follow Directions</vt:lpstr>
      <vt:lpstr>Helpful Hints #2: “Open Book Exam” </vt:lpstr>
      <vt:lpstr>As you read the Program Requirements, consider…</vt:lpstr>
      <vt:lpstr>Helpful Hints #2: “Open Book Exam” Other Resources</vt:lpstr>
      <vt:lpstr>Your Application: Part 1 – Common Application</vt:lpstr>
      <vt:lpstr>PowerPoint Presentation</vt:lpstr>
      <vt:lpstr>The Common Application –  Sites</vt:lpstr>
      <vt:lpstr>The Common Application –  Program Director and Faculty</vt:lpstr>
      <vt:lpstr>Helpful Hint #3 – The Faculty Roster</vt:lpstr>
      <vt:lpstr>Reporting Faculty Scholarly  Activity in ADS</vt:lpstr>
      <vt:lpstr>The Common Application –  Narrative Responses</vt:lpstr>
      <vt:lpstr>Helpful Hint #4 – Refer to the Requirements </vt:lpstr>
      <vt:lpstr>Residents</vt:lpstr>
      <vt:lpstr>The Common Application - Evaluation</vt:lpstr>
      <vt:lpstr>Helpful Hint #5:  ACGME Glossary  of Competency and Assessment Terms</vt:lpstr>
      <vt:lpstr>Your Application: Part 2 – Specialty-Specific Application</vt:lpstr>
      <vt:lpstr>PowerPoint Presentation</vt:lpstr>
      <vt:lpstr>Helpful Hints #6 – Demonstrate Compliance in Your Answers</vt:lpstr>
      <vt:lpstr>Your Application: Attachments</vt:lpstr>
      <vt:lpstr>PowerPoint Presentation</vt:lpstr>
      <vt:lpstr>Helpful Hint #7 – Program-Specific   ≠ Institutional</vt:lpstr>
      <vt:lpstr>Cause of Citations Associated with Withhold of Initial Accreditation</vt:lpstr>
      <vt:lpstr>Keep in mind…</vt:lpstr>
      <vt:lpstr>Questions?</vt:lpstr>
      <vt:lpstr>Annual Institutional Review</vt:lpstr>
      <vt:lpstr>PowerPoint Presentation</vt:lpstr>
      <vt:lpstr>Start with the Standards</vt:lpstr>
      <vt:lpstr>Minimum AIR Performance Criteria</vt:lpstr>
      <vt:lpstr>What Makes a Good  Performance Indicator?</vt:lpstr>
      <vt:lpstr>PowerPoint Presentation</vt:lpstr>
      <vt:lpstr>Applying SMART to Select Performance Indicators:</vt:lpstr>
      <vt:lpstr>Define Performance Indicators  and Parameters</vt:lpstr>
      <vt:lpstr>Design an Institutional Dashboard</vt:lpstr>
      <vt:lpstr>Sample Institutional Dashboard</vt:lpstr>
      <vt:lpstr>AIR Report</vt:lpstr>
      <vt:lpstr>AIR Executive Summary</vt:lpstr>
      <vt:lpstr>Crash Course</vt:lpstr>
      <vt:lpstr>Questions?</vt:lpstr>
      <vt:lpstr>PowerPoint Presentation</vt:lpstr>
      <vt:lpstr>PowerPoint Presentation</vt:lpstr>
    </vt:vector>
  </TitlesOfParts>
  <Company>AtlantiCare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Ready? Strategies &amp; Tools for Assessing Your Program’s ACGME Readiness</dc:title>
  <dc:creator>VHanlon</dc:creator>
  <cp:lastModifiedBy>Snell, Linda</cp:lastModifiedBy>
  <cp:revision>353</cp:revision>
  <cp:lastPrinted>2015-10-01T15:04:21Z</cp:lastPrinted>
  <dcterms:created xsi:type="dcterms:W3CDTF">2015-01-21T19:01:21Z</dcterms:created>
  <dcterms:modified xsi:type="dcterms:W3CDTF">2015-11-05T20:22:17Z</dcterms:modified>
</cp:coreProperties>
</file>