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9"/>
  </p:notesMasterIdLst>
  <p:sldIdLst>
    <p:sldId id="256" r:id="rId2"/>
    <p:sldId id="257" r:id="rId3"/>
    <p:sldId id="258" r:id="rId4"/>
    <p:sldId id="264" r:id="rId5"/>
    <p:sldId id="263" r:id="rId6"/>
    <p:sldId id="265" r:id="rId7"/>
    <p:sldId id="266" r:id="rId8"/>
    <p:sldId id="268" r:id="rId9"/>
    <p:sldId id="269" r:id="rId10"/>
    <p:sldId id="267" r:id="rId11"/>
    <p:sldId id="259" r:id="rId12"/>
    <p:sldId id="261" r:id="rId13"/>
    <p:sldId id="262"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96" r:id="rId30"/>
    <p:sldId id="297" r:id="rId31"/>
    <p:sldId id="298" r:id="rId32"/>
    <p:sldId id="300" r:id="rId33"/>
    <p:sldId id="285" r:id="rId34"/>
    <p:sldId id="286" r:id="rId35"/>
    <p:sldId id="287" r:id="rId36"/>
    <p:sldId id="288" r:id="rId37"/>
    <p:sldId id="289" r:id="rId38"/>
    <p:sldId id="303" r:id="rId39"/>
    <p:sldId id="304" r:id="rId40"/>
    <p:sldId id="305" r:id="rId41"/>
    <p:sldId id="290" r:id="rId42"/>
    <p:sldId id="307" r:id="rId43"/>
    <p:sldId id="301" r:id="rId44"/>
    <p:sldId id="302" r:id="rId45"/>
    <p:sldId id="306" r:id="rId46"/>
    <p:sldId id="294" r:id="rId47"/>
    <p:sldId id="29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461" autoAdjust="0"/>
  </p:normalViewPr>
  <p:slideViewPr>
    <p:cSldViewPr snapToGrid="0">
      <p:cViewPr varScale="1">
        <p:scale>
          <a:sx n="77" d="100"/>
          <a:sy n="77" d="100"/>
        </p:scale>
        <p:origin x="892" y="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89665-2D4B-4BD5-B8E1-291122179DD2}" type="datetimeFigureOut">
              <a:rPr lang="en-US" smtClean="0"/>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08D6-E451-4D76-BAF7-2656F58517FD}" type="slidenum">
              <a:rPr lang="en-US" smtClean="0"/>
              <a:t>‹#›</a:t>
            </a:fld>
            <a:endParaRPr lang="en-US"/>
          </a:p>
        </p:txBody>
      </p:sp>
    </p:spTree>
    <p:extLst>
      <p:ext uri="{BB962C8B-B14F-4D97-AF65-F5344CB8AC3E}">
        <p14:creationId xmlns:p14="http://schemas.microsoft.com/office/powerpoint/2010/main" val="110997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1</a:t>
            </a:fld>
            <a:endParaRPr lang="en-US"/>
          </a:p>
        </p:txBody>
      </p:sp>
    </p:spTree>
    <p:extLst>
      <p:ext uri="{BB962C8B-B14F-4D97-AF65-F5344CB8AC3E}">
        <p14:creationId xmlns:p14="http://schemas.microsoft.com/office/powerpoint/2010/main" val="1120749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17</a:t>
            </a:fld>
            <a:endParaRPr lang="en-US"/>
          </a:p>
        </p:txBody>
      </p:sp>
    </p:spTree>
    <p:extLst>
      <p:ext uri="{BB962C8B-B14F-4D97-AF65-F5344CB8AC3E}">
        <p14:creationId xmlns:p14="http://schemas.microsoft.com/office/powerpoint/2010/main" val="417005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was clear to us that we had a long way to go.  The CCC plays such an important role in resident assessment yet residents have little idea what it is or what it does</a:t>
            </a:r>
          </a:p>
          <a:p>
            <a:endParaRPr lang="en-US" baseline="0" dirty="0" smtClean="0"/>
          </a:p>
          <a:p>
            <a:r>
              <a:rPr lang="en-US" baseline="0" dirty="0" smtClean="0"/>
              <a:t>The ACGME requires that that CCCs </a:t>
            </a:r>
          </a:p>
          <a:p>
            <a:pPr marL="228600" indent="-228600">
              <a:buAutoNum type="arabicPeriod"/>
            </a:pPr>
            <a:r>
              <a:rPr lang="en-US" baseline="0" dirty="0" smtClean="0"/>
              <a:t>Measure resident’s progressive attainment of the competence</a:t>
            </a:r>
          </a:p>
          <a:p>
            <a:pPr marL="228600" indent="-228600">
              <a:buAutoNum type="arabicPeriod"/>
            </a:pPr>
            <a:r>
              <a:rPr lang="en-US" baseline="0" dirty="0" smtClean="0"/>
              <a:t>Review and report on resident milestone performance semi-</a:t>
            </a:r>
            <a:r>
              <a:rPr lang="en-US" baseline="0" dirty="0" err="1" smtClean="0"/>
              <a:t>anually</a:t>
            </a:r>
            <a:r>
              <a:rPr lang="en-US" baseline="0" dirty="0" smtClean="0"/>
              <a:t>.  </a:t>
            </a:r>
          </a:p>
          <a:p>
            <a:pPr marL="228600" indent="-228600">
              <a:buAutoNum type="arabicPeriod"/>
            </a:pPr>
            <a:r>
              <a:rPr lang="en-US" baseline="0" dirty="0" smtClean="0"/>
              <a:t>And Make residents active agents in this system</a:t>
            </a:r>
          </a:p>
          <a:p>
            <a:pPr marL="228600" indent="-228600">
              <a:buAutoNum type="arabicPeriod"/>
            </a:pPr>
            <a:endParaRPr lang="en-US" baseline="0" dirty="0" smtClean="0"/>
          </a:p>
          <a:p>
            <a:pPr marL="0" indent="0">
              <a:buNone/>
            </a:pPr>
            <a:r>
              <a:rPr lang="en-US" baseline="0" dirty="0" smtClean="0"/>
              <a:t>BUT The HOW  to do this is not clear.  </a:t>
            </a: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18</a:t>
            </a:fld>
            <a:endParaRPr lang="en-US"/>
          </a:p>
        </p:txBody>
      </p:sp>
    </p:spTree>
    <p:extLst>
      <p:ext uri="{BB962C8B-B14F-4D97-AF65-F5344CB8AC3E}">
        <p14:creationId xmlns:p14="http://schemas.microsoft.com/office/powerpoint/2010/main" val="210526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all know  and agree with the ACGME that active engagement is</a:t>
            </a:r>
            <a:r>
              <a:rPr lang="en-US" baseline="0" dirty="0" smtClean="0"/>
              <a:t> best for the learner.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Ben Franklin summarized this well when he said. “Tell me and I forget, teach me and I may remember, involved me and I learn.”</a:t>
            </a: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19</a:t>
            </a:fld>
            <a:endParaRPr lang="en-US"/>
          </a:p>
        </p:txBody>
      </p:sp>
    </p:spTree>
    <p:extLst>
      <p:ext uri="{BB962C8B-B14F-4D97-AF65-F5344CB8AC3E}">
        <p14:creationId xmlns:p14="http://schemas.microsoft.com/office/powerpoint/2010/main" val="197614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the learner, </a:t>
            </a:r>
            <a:r>
              <a:rPr lang="en-US" dirty="0" smtClean="0"/>
              <a:t>It’s all about ME and it should be.</a:t>
            </a:r>
            <a:r>
              <a:rPr lang="en-US" baseline="0" dirty="0" smtClean="0"/>
              <a:t>  We found in our study that learners want to know things like:: &gt;&gt;&gt;&gt;&gt;&gt;&gt;&gt;&gt;&gt;&gt;&gt;&gt;&gt;&gt;&gt;&gt; The best way to guide them and to promote success is to involve them in the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20</a:t>
            </a:fld>
            <a:endParaRPr lang="en-US"/>
          </a:p>
        </p:txBody>
      </p:sp>
    </p:spTree>
    <p:extLst>
      <p:ext uri="{BB962C8B-B14F-4D97-AF65-F5344CB8AC3E}">
        <p14:creationId xmlns:p14="http://schemas.microsoft.com/office/powerpoint/2010/main" val="412076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do this? </a:t>
            </a:r>
            <a:r>
              <a:rPr lang="en-US" baseline="0" dirty="0" smtClean="0"/>
              <a:t>How can we help them see what the CCC is all about and get them engaged? </a:t>
            </a:r>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21</a:t>
            </a:fld>
            <a:endParaRPr lang="en-US"/>
          </a:p>
        </p:txBody>
      </p:sp>
    </p:spTree>
    <p:extLst>
      <p:ext uri="{BB962C8B-B14F-4D97-AF65-F5344CB8AC3E}">
        <p14:creationId xmlns:p14="http://schemas.microsoft.com/office/powerpoint/2010/main" val="2473882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81" indent="-169581">
              <a:buFont typeface="Arial" panose="020B0604020202020204" pitchFamily="34" charset="0"/>
              <a:buChar char="•"/>
            </a:pPr>
            <a:r>
              <a:rPr lang="en-US" dirty="0" smtClean="0"/>
              <a:t>WE turned to the stakeholders/the residents to see how they feel</a:t>
            </a:r>
            <a:r>
              <a:rPr lang="en-US" baseline="0" dirty="0" smtClean="0"/>
              <a:t> they can be best engaged</a:t>
            </a:r>
            <a:endParaRPr lang="en-US" dirty="0" smtClean="0"/>
          </a:p>
          <a:p>
            <a:pPr marL="169581" indent="-169581">
              <a:buFont typeface="Arial" panose="020B0604020202020204" pitchFamily="34" charset="0"/>
              <a:buChar char="•"/>
            </a:pPr>
            <a:r>
              <a:rPr lang="en-US" dirty="0" smtClean="0"/>
              <a:t>The Focus Groups</a:t>
            </a:r>
            <a:r>
              <a:rPr lang="en-US" baseline="0" dirty="0" smtClean="0"/>
              <a:t> were held at Brown University, University of South Florida, and University of Minnesota at the Minneapolis VA hospital. </a:t>
            </a:r>
          </a:p>
          <a:p>
            <a:pPr marL="169581" indent="-169581">
              <a:buFont typeface="Arial" panose="020B0604020202020204" pitchFamily="34" charset="0"/>
              <a:buChar char="•"/>
            </a:pPr>
            <a:r>
              <a:rPr lang="en-US" baseline="0" dirty="0" smtClean="0"/>
              <a:t>3 focus groups were held, each with 8-12 residents </a:t>
            </a:r>
          </a:p>
          <a:p>
            <a:pPr marL="169581" indent="-169581">
              <a:buFont typeface="Arial" panose="020B0604020202020204" pitchFamily="34" charset="0"/>
              <a:buChar char="•"/>
            </a:pPr>
            <a:r>
              <a:rPr lang="en-US" baseline="0" dirty="0" smtClean="0"/>
              <a:t>All PGY levels were represented roughly equally in each focus group.</a:t>
            </a:r>
          </a:p>
          <a:p>
            <a:pPr marL="169581" indent="-169581">
              <a:buFont typeface="Arial" panose="020B0604020202020204" pitchFamily="34" charset="0"/>
              <a:buChar char="•"/>
            </a:pPr>
            <a:r>
              <a:rPr lang="en-US" dirty="0" smtClean="0"/>
              <a:t>The protocol was as follows: A chief resident and an APD moderated the discussion. Focus groups were transcribed and analyzed for themes.</a:t>
            </a:r>
          </a:p>
          <a:p>
            <a:pPr marL="621798" lvl="1" indent="-169581">
              <a:buFont typeface="Arial" panose="020B0604020202020204" pitchFamily="34" charset="0"/>
              <a:buChar char="•"/>
            </a:pPr>
            <a:r>
              <a:rPr lang="en-US" dirty="0" smtClean="0"/>
              <a:t>First: The moderator started the discussion by first describing the role of the CCC to the group.  </a:t>
            </a:r>
          </a:p>
          <a:p>
            <a:pPr marL="621798" lvl="1" indent="-169581">
              <a:buFont typeface="Arial" panose="020B0604020202020204" pitchFamily="34" charset="0"/>
              <a:buChar char="•"/>
            </a:pPr>
            <a:r>
              <a:rPr lang="en-US" dirty="0" smtClean="0"/>
              <a:t>Second: The moderator then discussed the fact that residents should be engaged in the process to promote their own success.  </a:t>
            </a:r>
          </a:p>
          <a:p>
            <a:pPr marL="621798" lvl="1" indent="-169581">
              <a:buFont typeface="Arial" panose="020B0604020202020204" pitchFamily="34" charset="0"/>
              <a:buChar char="•"/>
            </a:pPr>
            <a:r>
              <a:rPr lang="en-US" dirty="0" smtClean="0"/>
              <a:t>Third: Lastly, The moderator asked residents in what ways they feel they could best be engaged in the process.  </a:t>
            </a: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22</a:t>
            </a:fld>
            <a:endParaRPr lang="en-US"/>
          </a:p>
        </p:txBody>
      </p:sp>
    </p:spTree>
    <p:extLst>
      <p:ext uri="{BB962C8B-B14F-4D97-AF65-F5344CB8AC3E}">
        <p14:creationId xmlns:p14="http://schemas.microsoft.com/office/powerpoint/2010/main" val="241657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we find?</a:t>
            </a:r>
          </a:p>
          <a:p>
            <a:r>
              <a:rPr lang="en-US" dirty="0" smtClean="0"/>
              <a:t>The</a:t>
            </a:r>
            <a:r>
              <a:rPr lang="en-US" baseline="0" dirty="0" smtClean="0"/>
              <a:t> above are essentially the major themes we were able to categorize our data into from our focus groups. Next, I would like to share with you some of the responses we received regarding a few of these above themes. One of the hand outs we provided you is more extensive data from our FG broken into the various themes. Please look over the resident responses to help start thinking about how these responses maybe similar at your institution and any potential solutions you may already be using or have thought of at this time</a:t>
            </a:r>
            <a:endParaRPr lang="en-US" dirty="0" smtClean="0"/>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23</a:t>
            </a:fld>
            <a:endParaRPr lang="en-US"/>
          </a:p>
        </p:txBody>
      </p:sp>
    </p:spTree>
    <p:extLst>
      <p:ext uri="{BB962C8B-B14F-4D97-AF65-F5344CB8AC3E}">
        <p14:creationId xmlns:p14="http://schemas.microsoft.com/office/powerpoint/2010/main" val="765023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81" lvl="1" indent="-169581" defTabSz="904433">
              <a:buFont typeface="Arial"/>
              <a:buChar char="•"/>
              <a:defRPr/>
            </a:pPr>
            <a:r>
              <a:rPr lang="en-US" dirty="0" smtClean="0"/>
              <a:t>Above are just some excerpts of responses residents gave during the focus groups that were categorized in the general “education” category about CCC’s. It’s quite evident many residents, regardless of level of training do not know much about CCC’s, milestones, and their overall goals and objectives. </a:t>
            </a:r>
          </a:p>
          <a:p>
            <a:pPr marL="169581" lvl="1" indent="-169581" defTabSz="904433">
              <a:buFont typeface="Arial"/>
              <a:buChar char="•"/>
              <a:defRPr/>
            </a:pPr>
            <a:r>
              <a:rPr lang="en-US" dirty="0" smtClean="0"/>
              <a:t>Unfortunately, this lack of knowledge leads to a lot of fear to the role of the CCC’s and potentially the negative impact the reporting milestones may have on the residents. connotation to the role of the CCC in regards to simply delivering “punishment”, many residents as already mentioned do not understand the roles of the milestones, and do not understand </a:t>
            </a:r>
          </a:p>
          <a:p>
            <a:pPr marL="169581" indent="-169581">
              <a:buFont typeface="Arial" panose="020B0604020202020204" pitchFamily="34" charset="0"/>
              <a:buChar char="•"/>
            </a:pPr>
            <a:r>
              <a:rPr lang="en-US" dirty="0" smtClean="0"/>
              <a:t>Aside from just fear and there being an overall negative how the information reported is obtained. Continued education to our residents on not only the role of the CCC, but also the process of the milestones reporting will likely help to mitigate the overall concerns residents currently have. </a:t>
            </a:r>
          </a:p>
          <a:p>
            <a:pPr marL="169581" indent="-169581">
              <a:buFont typeface="Arial" panose="020B0604020202020204" pitchFamily="34" charset="0"/>
              <a:buChar char="•"/>
            </a:pPr>
            <a:r>
              <a:rPr lang="en-US" dirty="0" smtClean="0"/>
              <a:t>Consider now, what your institution does to educate your residents on the roles of the CCC and the reporting milestones</a:t>
            </a:r>
          </a:p>
          <a:p>
            <a:pPr marL="169581" indent="-169581">
              <a:buFont typeface="Arial" panose="020B0604020202020204" pitchFamily="34" charset="0"/>
              <a:buChar char="•"/>
            </a:pPr>
            <a:endParaRPr lang="en-US" dirty="0" smtClean="0"/>
          </a:p>
          <a:p>
            <a:pPr marL="169581" marR="0" indent="-16958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 did not know CCC existed. We need education on what CCC is and what it does.</a:t>
            </a:r>
          </a:p>
          <a:p>
            <a:pPr marL="169581" indent="-169581">
              <a:buFont typeface="Arial" panose="020B0604020202020204" pitchFamily="34" charset="0"/>
              <a:buChar char="•"/>
            </a:pPr>
            <a:r>
              <a:rPr lang="en-US" dirty="0" smtClean="0"/>
              <a:t>We think we are only discussed in CCC when we have a problem. CCC is there to punish us. CCC means we are in  “trouble”</a:t>
            </a:r>
          </a:p>
          <a:p>
            <a:pPr marL="169581" indent="-169581">
              <a:buFont typeface="Arial" panose="020B0604020202020204" pitchFamily="34" charset="0"/>
              <a:buChar char="•"/>
            </a:pPr>
            <a:r>
              <a:rPr lang="en-US" dirty="0" smtClean="0"/>
              <a:t>We are afraid of the CCC. We are afraid we will not graduate if we are brought up at CCC.</a:t>
            </a:r>
          </a:p>
          <a:p>
            <a:pPr marL="169581" indent="-169581">
              <a:buFont typeface="Arial" panose="020B0604020202020204" pitchFamily="34" charset="0"/>
              <a:buChar char="•"/>
            </a:pPr>
            <a:r>
              <a:rPr lang="en-US" dirty="0" smtClean="0"/>
              <a:t>How are the milestones rated? Where is this information coming from?</a:t>
            </a:r>
          </a:p>
          <a:p>
            <a:pPr marL="169581" indent="-169581">
              <a:buFont typeface="Arial" panose="020B0604020202020204" pitchFamily="34" charset="0"/>
              <a:buChar char="•"/>
            </a:pPr>
            <a:r>
              <a:rPr lang="en-US" dirty="0" smtClean="0"/>
              <a:t>Have interns be introduced to the concept of the CCC and milestones from the beginning</a:t>
            </a:r>
          </a:p>
          <a:p>
            <a:pPr marL="169581" indent="-169581">
              <a:buFont typeface="Arial" panose="020B0604020202020204" pitchFamily="34" charset="0"/>
              <a:buChar char="•"/>
            </a:pPr>
            <a:r>
              <a:rPr lang="en-US" dirty="0" smtClean="0"/>
              <a:t>Most people do not know what the CCC is and may have a negative connotation</a:t>
            </a: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24</a:t>
            </a:fld>
            <a:endParaRPr lang="en-US"/>
          </a:p>
        </p:txBody>
      </p:sp>
    </p:spTree>
    <p:extLst>
      <p:ext uri="{BB962C8B-B14F-4D97-AF65-F5344CB8AC3E}">
        <p14:creationId xmlns:p14="http://schemas.microsoft.com/office/powerpoint/2010/main" val="351563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81" indent="-169581">
              <a:buFont typeface="Arial" panose="020B0604020202020204" pitchFamily="34" charset="0"/>
              <a:buChar char="•"/>
            </a:pPr>
            <a:r>
              <a:rPr lang="en-US" dirty="0" smtClean="0"/>
              <a:t>This theme gives examples as to how the residents would like their feedback from the CCC. Examples given were at times general, but other times quite specific, for example the suggestion that the CCC could “Certify” someone for their procedures, which could help graduating seniors when applying for privileges at various institutions. Overall, the resident’s feeling was</a:t>
            </a:r>
            <a:r>
              <a:rPr lang="en-US" baseline="0" dirty="0" smtClean="0"/>
              <a:t> </a:t>
            </a:r>
            <a:r>
              <a:rPr lang="en-US" dirty="0" smtClean="0"/>
              <a:t>the more feedback received, the better, as well as the more specific the feedback the better. Unfortunately, it was seen by several institutions that the residents perceived the feedback received there was in general subpar, and can be improved upon. </a:t>
            </a:r>
          </a:p>
          <a:p>
            <a:pPr marL="169581" indent="-169581">
              <a:buFont typeface="Arial" panose="020B0604020202020204" pitchFamily="34" charset="0"/>
              <a:buChar char="•"/>
            </a:pPr>
            <a:r>
              <a:rPr lang="en-US" dirty="0" smtClean="0"/>
              <a:t>How does your institution currently handle feedback from the CCC? Or even after you report the Milestones?</a:t>
            </a:r>
          </a:p>
          <a:p>
            <a:endParaRPr lang="en-US" dirty="0" smtClean="0"/>
          </a:p>
          <a:p>
            <a:pPr lvl="0"/>
            <a:r>
              <a:rPr lang="en-US" dirty="0" smtClean="0"/>
              <a:t>Would like to see how I compare to my peers</a:t>
            </a:r>
          </a:p>
          <a:p>
            <a:pPr lvl="0"/>
            <a:r>
              <a:rPr lang="en-US" dirty="0" smtClean="0"/>
              <a:t>CCC should certify my competency on procedures. I have difficulty when applying to jobs</a:t>
            </a:r>
          </a:p>
          <a:p>
            <a:pPr lvl="0"/>
            <a:r>
              <a:rPr lang="en-US" dirty="0" smtClean="0"/>
              <a:t>More feedback on documentation skills</a:t>
            </a:r>
          </a:p>
          <a:p>
            <a:pPr lvl="0"/>
            <a:r>
              <a:rPr lang="en-US" dirty="0" smtClean="0"/>
              <a:t>Need more feedback from the get go from beginning of residency. Our program can improve on delivery of feedback</a:t>
            </a:r>
          </a:p>
          <a:p>
            <a:pPr lvl="0"/>
            <a:r>
              <a:rPr lang="en-US" dirty="0" smtClean="0"/>
              <a:t>Summary paragraph from CCC’s milestone reporting meeting</a:t>
            </a:r>
          </a:p>
          <a:p>
            <a:pPr lvl="0"/>
            <a:r>
              <a:rPr lang="en-US" dirty="0" smtClean="0"/>
              <a:t>CCC can develop the strengths, weakness, and goals for each resident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25</a:t>
            </a:fld>
            <a:endParaRPr lang="en-US"/>
          </a:p>
        </p:txBody>
      </p:sp>
    </p:spTree>
    <p:extLst>
      <p:ext uri="{BB962C8B-B14F-4D97-AF65-F5344CB8AC3E}">
        <p14:creationId xmlns:p14="http://schemas.microsoft.com/office/powerpoint/2010/main" val="910941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81" indent="-169581">
              <a:buFont typeface="Arial" panose="020B0604020202020204" pitchFamily="34" charset="0"/>
              <a:buChar char="•"/>
            </a:pPr>
            <a:r>
              <a:rPr lang="en-US" dirty="0" smtClean="0"/>
              <a:t>Expanding upon the last theme a bit more in regards to specific feedback, there were several comments from the focus groups that really discussed individualized evaluations that would not only help professional development in regards to potentially obtaining the desired fellowship or job after graduation, but also to help a resident to develop on a professional level. Several respondents lamented that it is difficult to self-reflect and to evaluate their own personal strengths and weaknesses, and even more difficult to develop an action plan for improvement. It was suggested by some respondents that this can be the goal of the CCC to help individual residents to develop these action plans. </a:t>
            </a:r>
          </a:p>
          <a:p>
            <a:pPr marL="169581" indent="-169581">
              <a:buFont typeface="Arial" panose="020B0604020202020204" pitchFamily="34" charset="0"/>
              <a:buChar char="•"/>
            </a:pPr>
            <a:r>
              <a:rPr lang="en-US" dirty="0" smtClean="0"/>
              <a:t>In</a:t>
            </a:r>
            <a:r>
              <a:rPr lang="en-US" baseline="0" dirty="0" smtClean="0"/>
              <a:t> your programs</a:t>
            </a:r>
            <a:r>
              <a:rPr lang="en-US" dirty="0" smtClean="0"/>
              <a:t>, do your CCC’s develop personalized improvement plans for each individual in your program? If so, how do you accomplish this?</a:t>
            </a: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26</a:t>
            </a:fld>
            <a:endParaRPr lang="en-US"/>
          </a:p>
        </p:txBody>
      </p:sp>
    </p:spTree>
    <p:extLst>
      <p:ext uri="{BB962C8B-B14F-4D97-AF65-F5344CB8AC3E}">
        <p14:creationId xmlns:p14="http://schemas.microsoft.com/office/powerpoint/2010/main" val="197740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 recently had the privilege to be a member of a Collaborative Learning Community through AAIM, which worked on developing strategies to improve the Milestone Reporting system. I was then in a subcommittee, that focused on resident engagement and interaction with the CCC during the whole reporting process. This CLC expanded the course of 2 years, and my subcommittee was able to present our findings at a national workshop this past October.  We did a project assessing the residents’ general knowledge of what CCC’s were all about as well as the Milestones. This was accomplished via a survey. We then held focus groups to get a better understanding of what their knowledge is on the whole process of CCC’s/Reporting Milestones/and what they would want out of this process.</a:t>
            </a:r>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3</a:t>
            </a:fld>
            <a:endParaRPr lang="en-US"/>
          </a:p>
        </p:txBody>
      </p:sp>
    </p:spTree>
    <p:extLst>
      <p:ext uri="{BB962C8B-B14F-4D97-AF65-F5344CB8AC3E}">
        <p14:creationId xmlns:p14="http://schemas.microsoft.com/office/powerpoint/2010/main" val="82100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81" indent="-169581">
              <a:buFont typeface="Arial" panose="020B0604020202020204" pitchFamily="34" charset="0"/>
              <a:buChar char="•"/>
            </a:pPr>
            <a:r>
              <a:rPr lang="en-US" dirty="0" smtClean="0"/>
              <a:t>It was clear several residents across the institutions would like to have direct involvement when it comes to the reporting of their milestones. It was at one point suggested that the milestone placement should be used as a discussion point, and the resident would like to have  input and be able to “present their side” to determine where they should be placed on the milestones. They feel that the feedback received from the CCC’s regarding the milestones should be a mutually agreed upon goal, rather than the CCC just simply telling the resident what they need to improve upon. </a:t>
            </a:r>
          </a:p>
          <a:p>
            <a:pPr marL="169581" indent="-169581">
              <a:buFont typeface="Arial" panose="020B0604020202020204" pitchFamily="34" charset="0"/>
              <a:buChar char="•"/>
            </a:pPr>
            <a:r>
              <a:rPr lang="en-US" dirty="0" smtClean="0"/>
              <a:t>Appears most residents only discuss their milestones with either their PD or the APD, and it was suggested that they should be able to discuss directly with the CCC members that rate them. </a:t>
            </a:r>
          </a:p>
          <a:p>
            <a:pPr marL="169581" indent="-169581">
              <a:buFont typeface="Arial" panose="020B0604020202020204" pitchFamily="34" charset="0"/>
              <a:buChar char="•"/>
            </a:pPr>
            <a:r>
              <a:rPr lang="en-US" dirty="0" smtClean="0"/>
              <a:t>There was also concerns being expressed on the accuracies of the milestone reporting based upon potentially limited exposure with </a:t>
            </a:r>
            <a:r>
              <a:rPr lang="en-US" dirty="0" err="1" smtClean="0"/>
              <a:t>attendings</a:t>
            </a:r>
            <a:r>
              <a:rPr lang="en-US" dirty="0" smtClean="0"/>
              <a:t> or limited evaluation information received by the CCC’s. </a:t>
            </a:r>
          </a:p>
          <a:p>
            <a:pPr marL="169581" indent="-169581">
              <a:buFont typeface="Arial" panose="020B0604020202020204" pitchFamily="34" charset="0"/>
              <a:buChar char="•"/>
            </a:pPr>
            <a:r>
              <a:rPr lang="en-US" dirty="0" smtClean="0"/>
              <a:t>Overall, there was definitely a general belief that the residents would like to have some sort of input into the milestone reporting process and it was even suggested that the Semi-Annual review could be a venue to start the discussion process.</a:t>
            </a:r>
          </a:p>
          <a:p>
            <a:pPr marL="169581" indent="-169581">
              <a:buFont typeface="Arial" panose="020B0604020202020204" pitchFamily="34" charset="0"/>
              <a:buChar char="•"/>
            </a:pPr>
            <a:r>
              <a:rPr lang="en-US" dirty="0" smtClean="0"/>
              <a:t>At your institutions, how are the residents involved in the milestone reporting? Consider the concepts of before, during, and after. Majority of programs rely on either self-evaluations before hand, or after the milestone reporting hearing feedback at their semi-annual reviews. Does your program do anything DURING the milestone reporting that allows your residents to be involved?</a:t>
            </a: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27</a:t>
            </a:fld>
            <a:endParaRPr lang="en-US"/>
          </a:p>
        </p:txBody>
      </p:sp>
    </p:spTree>
    <p:extLst>
      <p:ext uri="{BB962C8B-B14F-4D97-AF65-F5344CB8AC3E}">
        <p14:creationId xmlns:p14="http://schemas.microsoft.com/office/powerpoint/2010/main" val="4025136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81" indent="-169581">
              <a:buFont typeface="Arial" panose="020B0604020202020204" pitchFamily="34" charset="0"/>
              <a:buChar char="•"/>
            </a:pPr>
            <a:r>
              <a:rPr lang="en-US" dirty="0" smtClean="0"/>
              <a:t>There were quite a few responses from the residents that fell into the category of improving the evaluation process, particularly at the point of care. Several respondents discussed how they feel the feedback they receive on a whole is generic and not specific. They feel that educating the faculty on how to provide more specific milestone based feedback could potentially improve this issue.  They commented on how they receive plenty of feedback on certain competencies, but practically none at all on several others.  For example, most residents have heard “You have great bedside manner and interpersonal communication skills”, but rarely do they receive feedback in regards to how they can improve in the competency of Systems Based Practice.  </a:t>
            </a:r>
          </a:p>
          <a:p>
            <a:pPr marL="169581" indent="-169581">
              <a:buFont typeface="Arial" panose="020B0604020202020204" pitchFamily="34" charset="0"/>
              <a:buChar char="•"/>
            </a:pPr>
            <a:r>
              <a:rPr lang="en-US" dirty="0" smtClean="0"/>
              <a:t>Going back to one of our previous themes, residents admitted they themselves do not know what the milestones are, and feel if they were provided these at the beginning of their rotations, it would help them improve their evaluations of the interns. </a:t>
            </a:r>
          </a:p>
          <a:p>
            <a:pPr marL="169581" indent="-169581">
              <a:buFont typeface="Arial" panose="020B0604020202020204" pitchFamily="34" charset="0"/>
              <a:buChar char="•"/>
            </a:pPr>
            <a:r>
              <a:rPr lang="en-US" dirty="0" smtClean="0"/>
              <a:t>Residents feel they receive more concrete feedback during 360 evaluations or direct observations, which leads to true “Point of care” evaluations. </a:t>
            </a:r>
          </a:p>
          <a:p>
            <a:pPr marL="169581" indent="-169581">
              <a:buFont typeface="Arial" panose="020B0604020202020204" pitchFamily="34" charset="0"/>
              <a:buChar char="•"/>
            </a:pPr>
            <a:r>
              <a:rPr lang="en-US" dirty="0" smtClean="0"/>
              <a:t>Aside from the ACGME mandated “Goals and objectives” for each rotation, residents would like to be given concrete expectations on their performances from the beginning of their residency.</a:t>
            </a:r>
          </a:p>
          <a:p>
            <a:pPr marL="169581" indent="-169581">
              <a:buFont typeface="Arial" panose="020B0604020202020204" pitchFamily="34" charset="0"/>
              <a:buChar char="•"/>
            </a:pPr>
            <a:r>
              <a:rPr lang="en-US" dirty="0" smtClean="0"/>
              <a:t>Residents would also like to be able to use their personal technology to help with them with the evaluation process, for ensuring they themselves are being evaluated by a preceptor, as well as being able to complete evaluations of their learners in a timely manner. A great example of this would be the </a:t>
            </a:r>
            <a:r>
              <a:rPr lang="en-US" dirty="0" err="1" smtClean="0"/>
              <a:t>Armis</a:t>
            </a:r>
            <a:r>
              <a:rPr lang="en-US" dirty="0" smtClean="0"/>
              <a:t> application via New Innovations</a:t>
            </a:r>
          </a:p>
          <a:p>
            <a:pPr marL="169581" indent="-169581">
              <a:buFont typeface="Arial" panose="020B0604020202020204" pitchFamily="34" charset="0"/>
              <a:buChar char="•"/>
            </a:pPr>
            <a:r>
              <a:rPr lang="en-US" dirty="0" smtClean="0"/>
              <a:t>At your institutions, do you do faculty development for your faculty on how to give good evaluations? Do you have any information regarding the milestones that you distribute to your residents prior to their commencement of residency? Are you using </a:t>
            </a:r>
            <a:r>
              <a:rPr lang="en-US" dirty="0" err="1" smtClean="0"/>
              <a:t>Armis</a:t>
            </a:r>
            <a:r>
              <a:rPr lang="en-US" dirty="0" smtClean="0"/>
              <a:t> or anything similar?</a:t>
            </a: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28</a:t>
            </a:fld>
            <a:endParaRPr lang="en-US"/>
          </a:p>
        </p:txBody>
      </p:sp>
    </p:spTree>
    <p:extLst>
      <p:ext uri="{BB962C8B-B14F-4D97-AF65-F5344CB8AC3E}">
        <p14:creationId xmlns:p14="http://schemas.microsoft.com/office/powerpoint/2010/main" val="2197463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30</a:t>
            </a:fld>
            <a:endParaRPr lang="en-US"/>
          </a:p>
        </p:txBody>
      </p:sp>
    </p:spTree>
    <p:extLst>
      <p:ext uri="{BB962C8B-B14F-4D97-AF65-F5344CB8AC3E}">
        <p14:creationId xmlns:p14="http://schemas.microsoft.com/office/powerpoint/2010/main" val="3951758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 of our collaborative have used a variety of mechanisms to engage residents before the CCC meets. This</a:t>
            </a:r>
            <a:r>
              <a:rPr lang="en-US" baseline="0" dirty="0" smtClean="0"/>
              <a:t> slide lists some examples.</a:t>
            </a:r>
            <a:endParaRPr lang="en-US" dirty="0" smtClean="0"/>
          </a:p>
          <a:p>
            <a:r>
              <a:rPr lang="en-US" dirty="0" smtClean="0"/>
              <a:t>1</a:t>
            </a:r>
            <a:r>
              <a:rPr lang="en-US" baseline="30000" dirty="0" smtClean="0"/>
              <a:t>st</a:t>
            </a:r>
            <a:r>
              <a:rPr lang="en-US" baseline="0" dirty="0" smtClean="0"/>
              <a:t>  the residents create their own individualized learning plan based on review of their evaluations and present this plan to the CCC</a:t>
            </a:r>
          </a:p>
          <a:p>
            <a:r>
              <a:rPr lang="en-US" baseline="0" dirty="0" smtClean="0"/>
              <a:t>2</a:t>
            </a:r>
            <a:r>
              <a:rPr lang="en-US" baseline="30000" dirty="0" smtClean="0"/>
              <a:t>nd</a:t>
            </a:r>
            <a:r>
              <a:rPr lang="en-US" baseline="0" dirty="0" smtClean="0"/>
              <a:t>, a program  constructed online allows residents to access the information that the CCC reviews,  The resident can then provide clarification and interpretation of this data. </a:t>
            </a:r>
          </a:p>
          <a:p>
            <a:r>
              <a:rPr lang="en-US" baseline="0" dirty="0" smtClean="0"/>
              <a:t>3</a:t>
            </a:r>
            <a:r>
              <a:rPr lang="en-US" baseline="30000" dirty="0" smtClean="0"/>
              <a:t>rd</a:t>
            </a:r>
            <a:r>
              <a:rPr lang="en-US" baseline="0" dirty="0" smtClean="0"/>
              <a:t>, residents  seek out information from sources that they feel will provide the CCC with further information about their performance </a:t>
            </a:r>
          </a:p>
          <a:p>
            <a:r>
              <a:rPr lang="en-US" baseline="0" dirty="0" smtClean="0"/>
              <a:t>4</a:t>
            </a:r>
            <a:r>
              <a:rPr lang="en-US" baseline="30000" dirty="0" smtClean="0"/>
              <a:t>th</a:t>
            </a:r>
            <a:r>
              <a:rPr lang="en-US" baseline="0" dirty="0" smtClean="0"/>
              <a:t> residents complete a reporting milestone self assessment</a:t>
            </a:r>
          </a:p>
          <a:p>
            <a:r>
              <a:rPr lang="en-US" baseline="0" dirty="0" smtClean="0"/>
              <a:t>5</a:t>
            </a:r>
            <a:r>
              <a:rPr lang="en-US" baseline="30000" dirty="0" smtClean="0"/>
              <a:t>th</a:t>
            </a:r>
            <a:r>
              <a:rPr lang="en-US" baseline="0" dirty="0" smtClean="0"/>
              <a:t> residents complete an online problem based learning assessment tool for the CCC to review</a:t>
            </a:r>
          </a:p>
          <a:p>
            <a:r>
              <a:rPr lang="en-US" baseline="0" dirty="0" smtClean="0"/>
              <a:t>6</a:t>
            </a:r>
            <a:r>
              <a:rPr lang="en-US" baseline="30000" dirty="0" smtClean="0"/>
              <a:t>th</a:t>
            </a:r>
            <a:r>
              <a:rPr lang="en-US" baseline="0" dirty="0" smtClean="0"/>
              <a:t> the resident identifies two challenges and 2 stretch goals to be reviewed by the CCC</a:t>
            </a:r>
            <a:endParaRPr lang="en-US" dirty="0" smtClean="0"/>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31</a:t>
            </a:fld>
            <a:endParaRPr lang="en-US"/>
          </a:p>
        </p:txBody>
      </p:sp>
    </p:spTree>
    <p:extLst>
      <p:ext uri="{BB962C8B-B14F-4D97-AF65-F5344CB8AC3E}">
        <p14:creationId xmlns:p14="http://schemas.microsoft.com/office/powerpoint/2010/main" val="204446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DURING example, I am going to give you</a:t>
            </a:r>
            <a:r>
              <a:rPr lang="en-US" baseline="0" dirty="0" smtClean="0"/>
              <a:t> a whole example of one program’s dynamic change they instituted in the past 2 years. This will include both engagement BEFORE/AFTER, but since DURING is the most difficult for majority of programs,  I am going to highlight their implemented changes now.</a:t>
            </a:r>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33</a:t>
            </a:fld>
            <a:endParaRPr lang="en-US"/>
          </a:p>
        </p:txBody>
      </p:sp>
    </p:spTree>
    <p:extLst>
      <p:ext uri="{BB962C8B-B14F-4D97-AF65-F5344CB8AC3E}">
        <p14:creationId xmlns:p14="http://schemas.microsoft.com/office/powerpoint/2010/main" val="1686536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34</a:t>
            </a:fld>
            <a:endParaRPr lang="en-US"/>
          </a:p>
        </p:txBody>
      </p:sp>
    </p:spTree>
    <p:extLst>
      <p:ext uri="{BB962C8B-B14F-4D97-AF65-F5344CB8AC3E}">
        <p14:creationId xmlns:p14="http://schemas.microsoft.com/office/powerpoint/2010/main" val="995872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37</a:t>
            </a:fld>
            <a:endParaRPr lang="en-US"/>
          </a:p>
        </p:txBody>
      </p:sp>
    </p:spTree>
    <p:extLst>
      <p:ext uri="{BB962C8B-B14F-4D97-AF65-F5344CB8AC3E}">
        <p14:creationId xmlns:p14="http://schemas.microsoft.com/office/powerpoint/2010/main" val="668731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smtClean="0"/>
          </a:p>
          <a:p>
            <a:r>
              <a:rPr lang="en-US" sz="1200" dirty="0" smtClean="0"/>
              <a:t>After the presentations, each resident’s advisor completes a review form with an </a:t>
            </a:r>
            <a:r>
              <a:rPr lang="en-US" sz="1200" i="1" dirty="0" smtClean="0"/>
              <a:t>improvement goal</a:t>
            </a:r>
            <a:r>
              <a:rPr lang="en-US" sz="1200" dirty="0" smtClean="0"/>
              <a:t> and a </a:t>
            </a:r>
            <a:r>
              <a:rPr lang="en-US" sz="1200" i="1" dirty="0" smtClean="0"/>
              <a:t>stretch goal</a:t>
            </a:r>
            <a:r>
              <a:rPr lang="en-US" sz="1200" dirty="0" smtClean="0"/>
              <a:t>. This is all separate from meetings with the program directors(s). (</a:t>
            </a:r>
            <a:r>
              <a:rPr lang="en-US" sz="1200" i="1" u="sng" dirty="0" smtClean="0"/>
              <a:t>after</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39</a:t>
            </a:fld>
            <a:endParaRPr lang="en-US"/>
          </a:p>
        </p:txBody>
      </p:sp>
    </p:spTree>
    <p:extLst>
      <p:ext uri="{BB962C8B-B14F-4D97-AF65-F5344CB8AC3E}">
        <p14:creationId xmlns:p14="http://schemas.microsoft.com/office/powerpoint/2010/main" val="598923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program surveyed their residents and received these</a:t>
            </a:r>
            <a:r>
              <a:rPr lang="en-US" baseline="0" dirty="0" smtClean="0"/>
              <a:t> responses. Overall, it has been a very positive change which has allowed the program to engage the residents Before, During and After the CCC process. Also, they were ACTIVE members of the process.</a:t>
            </a:r>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40</a:t>
            </a:fld>
            <a:endParaRPr lang="en-US"/>
          </a:p>
        </p:txBody>
      </p:sp>
    </p:spTree>
    <p:extLst>
      <p:ext uri="{BB962C8B-B14F-4D97-AF65-F5344CB8AC3E}">
        <p14:creationId xmlns:p14="http://schemas.microsoft.com/office/powerpoint/2010/main" val="1315252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rtl="0">
              <a:spcBef>
                <a:spcPts val="0"/>
              </a:spcBef>
            </a:pPr>
            <a:endParaRPr lang="en-US" dirty="0" smtClean="0"/>
          </a:p>
          <a:p>
            <a:pPr marL="457200" lvl="0" indent="-228600" rtl="0">
              <a:spcBef>
                <a:spcPts val="0"/>
              </a:spcBef>
            </a:pPr>
            <a:r>
              <a:rPr lang="en-US" dirty="0" smtClean="0"/>
              <a:t>This tool engages the</a:t>
            </a:r>
            <a:r>
              <a:rPr lang="en-US" baseline="0" dirty="0" smtClean="0"/>
              <a:t> resident in development of a personalized action plan after the CCC meets  </a:t>
            </a:r>
          </a:p>
          <a:p>
            <a:pPr marL="457200" lvl="0" indent="-228600" rtl="0">
              <a:spcBef>
                <a:spcPts val="0"/>
              </a:spcBef>
            </a:pPr>
            <a:endParaRPr lang="en-US" baseline="0" dirty="0" smtClean="0"/>
          </a:p>
          <a:p>
            <a:pPr marL="457200" lvl="0" indent="-228600" rtl="0">
              <a:spcBef>
                <a:spcPts val="0"/>
              </a:spcBef>
            </a:pPr>
            <a:r>
              <a:rPr lang="en-US" baseline="0" dirty="0" smtClean="0"/>
              <a:t>Step 1, the assigned CCC member reviews all materials available for resident evaluation.  In addition to providing recommendations on the </a:t>
            </a:r>
            <a:r>
              <a:rPr lang="en-US" baseline="0" dirty="0" err="1" smtClean="0"/>
              <a:t>subcompetencies</a:t>
            </a:r>
            <a:r>
              <a:rPr lang="en-US" baseline="0" dirty="0" smtClean="0"/>
              <a:t> to the CCC, the CCC member notes areas of strengths and weaknesses.  </a:t>
            </a:r>
          </a:p>
          <a:p>
            <a:pPr marL="457200" lvl="0" indent="-228600" rtl="0">
              <a:spcBef>
                <a:spcPts val="0"/>
              </a:spcBef>
            </a:pPr>
            <a:endParaRPr lang="en-US" baseline="0" dirty="0" smtClean="0"/>
          </a:p>
          <a:p>
            <a:pPr marL="457200" lvl="0" indent="-228600" rtl="0">
              <a:spcBef>
                <a:spcPts val="0"/>
              </a:spcBef>
            </a:pPr>
            <a:r>
              <a:rPr lang="en-US" baseline="0" dirty="0" smtClean="0"/>
              <a:t>Step 2, Based on the data available, the member creates behavioral goals for the trainee based on reported strengths as weaknesses.  The member is asked to either utilize a comment describing an observed behavior or notes a behavioral trend in the evaluations.  The CCC member then create a goal linked with an activity to achieve this goal.  These goals can reflect areas of weakness that require improvement or an area of success that with further refinement would bring the resident to a higher level of achievement.  </a:t>
            </a:r>
          </a:p>
          <a:p>
            <a:pPr marL="457200" lvl="0" indent="-228600" rtl="0">
              <a:spcBef>
                <a:spcPts val="0"/>
              </a:spcBef>
            </a:pPr>
            <a:endParaRPr lang="en-US" baseline="0" dirty="0" smtClean="0"/>
          </a:p>
          <a:p>
            <a:pPr marL="457200" marR="0" lvl="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the resident is noted to have a score below the class average for MK2 with two clarifying evaluation comments regarding over-ordering of tests.  The CCC member therefore suggests the following activity </a:t>
            </a:r>
            <a:r>
              <a:rPr lang="en-US" dirty="0" smtClean="0"/>
              <a:t>: review sensitivity and specificity of tests when ordering and include how this information will inform medical decision making your</a:t>
            </a:r>
            <a:r>
              <a:rPr lang="en-US" baseline="0" dirty="0" smtClean="0"/>
              <a:t> </a:t>
            </a:r>
            <a:r>
              <a:rPr lang="en-US" dirty="0" smtClean="0"/>
              <a:t>progress</a:t>
            </a:r>
            <a:r>
              <a:rPr lang="en-US" baseline="0" dirty="0" smtClean="0"/>
              <a:t> notes.  </a:t>
            </a:r>
          </a:p>
          <a:p>
            <a:pPr marL="457200" marR="0" lvl="0" indent="-228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457200" marR="0" lvl="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Step 3; At the next semi annual review, the resident’s program director or designee reviews this suggestion, asks for acceptance, modifies as needed and engages resident in discussion of how this suggestion will be implemented including who will oversee and how success with be measured. </a:t>
            </a:r>
          </a:p>
          <a:p>
            <a:pPr marL="457200" marR="0" lvl="0" indent="-228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457200" marR="0" lvl="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Step 4:  At the next semi annual review, This goal is reassessed to determine success or need for further improvement. </a:t>
            </a: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43</a:t>
            </a:fld>
            <a:endParaRPr lang="en-US"/>
          </a:p>
        </p:txBody>
      </p:sp>
    </p:spTree>
    <p:extLst>
      <p:ext uri="{BB962C8B-B14F-4D97-AF65-F5344CB8AC3E}">
        <p14:creationId xmlns:p14="http://schemas.microsoft.com/office/powerpoint/2010/main" val="153583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okay if you are unfamiliar with this term,</a:t>
            </a:r>
            <a:r>
              <a:rPr lang="en-US" baseline="0" dirty="0" smtClean="0"/>
              <a:t> as I will briefly go over the role of a CCC in a few slides…Hoping the majority of you are familiar and comfortable with this concept.</a:t>
            </a:r>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4</a:t>
            </a:fld>
            <a:endParaRPr lang="en-US"/>
          </a:p>
        </p:txBody>
      </p:sp>
    </p:spTree>
    <p:extLst>
      <p:ext uri="{BB962C8B-B14F-4D97-AF65-F5344CB8AC3E}">
        <p14:creationId xmlns:p14="http://schemas.microsoft.com/office/powerpoint/2010/main" val="159925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44</a:t>
            </a:fld>
            <a:endParaRPr lang="en-US"/>
          </a:p>
        </p:txBody>
      </p:sp>
    </p:spTree>
    <p:extLst>
      <p:ext uri="{BB962C8B-B14F-4D97-AF65-F5344CB8AC3E}">
        <p14:creationId xmlns:p14="http://schemas.microsoft.com/office/powerpoint/2010/main" val="392294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6</a:t>
            </a:fld>
            <a:endParaRPr lang="en-US"/>
          </a:p>
        </p:txBody>
      </p:sp>
    </p:spTree>
    <p:extLst>
      <p:ext uri="{BB962C8B-B14F-4D97-AF65-F5344CB8AC3E}">
        <p14:creationId xmlns:p14="http://schemas.microsoft.com/office/powerpoint/2010/main" val="147159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ways the CCC’s gather information to then translate into the assessment of the milestones.</a:t>
            </a:r>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7</a:t>
            </a:fld>
            <a:endParaRPr lang="en-US"/>
          </a:p>
        </p:txBody>
      </p:sp>
    </p:spTree>
    <p:extLst>
      <p:ext uri="{BB962C8B-B14F-4D97-AF65-F5344CB8AC3E}">
        <p14:creationId xmlns:p14="http://schemas.microsoft.com/office/powerpoint/2010/main" val="668984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mn-lt"/>
                <a:ea typeface="+mn-ea"/>
                <a:cs typeface="+mn-cs"/>
              </a:rPr>
              <a:t>Simply defined, a milestone is a significant point in development. For accreditation purposes, the Milestones are competency-based developmental outcomes (e.g., knowledge, skills, attitudes, and performance) that can be demonstrated progressively by residents and fellows from the beginning of their education through graduation to the unsupervised practice of their specialties.</a:t>
            </a:r>
          </a:p>
          <a:p>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Why Milestones?</a:t>
            </a:r>
          </a:p>
          <a:p>
            <a:pPr fontAlgn="base"/>
            <a:r>
              <a:rPr lang="en-US" dirty="0" smtClean="0"/>
              <a:t/>
            </a:r>
            <a:br>
              <a:rPr lang="en-US" dirty="0" smtClean="0"/>
            </a:br>
            <a:r>
              <a:rPr lang="en-US" sz="1200" b="0" i="0" kern="1200" dirty="0" smtClean="0">
                <a:solidFill>
                  <a:schemeClr val="tx1"/>
                </a:solidFill>
                <a:effectLst/>
                <a:latin typeface="+mn-lt"/>
                <a:ea typeface="+mn-ea"/>
                <a:cs typeface="+mn-cs"/>
              </a:rPr>
              <a:t>First and foremost, the Milestones are designed to help all residencies and fellowships produce highly competent physicians to meet the health and health care needs of the public. To this end, the</a:t>
            </a:r>
          </a:p>
          <a:p>
            <a:pPr fontAlgn="base"/>
            <a:r>
              <a:rPr lang="en-US" sz="1200" b="1" i="0" kern="1200" dirty="0" smtClean="0">
                <a:solidFill>
                  <a:schemeClr val="tx1"/>
                </a:solidFill>
                <a:effectLst/>
                <a:latin typeface="+mn-lt"/>
                <a:ea typeface="+mn-ea"/>
                <a:cs typeface="+mn-cs"/>
              </a:rPr>
              <a:t>Milestones serve important purposes in program accreditation:</a:t>
            </a:r>
            <a:endParaRPr lang="en-US" sz="1200" b="0" i="0" kern="1200" dirty="0" smtClean="0">
              <a:solidFill>
                <a:schemeClr val="tx1"/>
              </a:solidFill>
              <a:effectLst/>
              <a:latin typeface="+mn-lt"/>
              <a:ea typeface="+mn-ea"/>
              <a:cs typeface="+mn-cs"/>
            </a:endParaRPr>
          </a:p>
          <a:p>
            <a:pPr lvl="2" fontAlgn="base"/>
            <a:r>
              <a:rPr lang="en-US" sz="1200" b="0" i="0" kern="1200" dirty="0" smtClean="0">
                <a:solidFill>
                  <a:schemeClr val="tx1"/>
                </a:solidFill>
                <a:effectLst/>
                <a:latin typeface="+mn-lt"/>
                <a:ea typeface="+mn-ea"/>
                <a:cs typeface="+mn-cs"/>
              </a:rPr>
              <a:t>Allow for continuous monitoring of programs and lengthening of site visit cycles</a:t>
            </a:r>
          </a:p>
          <a:p>
            <a:pPr lvl="2" fontAlgn="base"/>
            <a:r>
              <a:rPr lang="en-US" sz="1200" b="0" i="0" kern="1200" dirty="0" smtClean="0">
                <a:solidFill>
                  <a:schemeClr val="tx1"/>
                </a:solidFill>
                <a:effectLst/>
                <a:latin typeface="+mn-lt"/>
                <a:ea typeface="+mn-ea"/>
                <a:cs typeface="+mn-cs"/>
              </a:rPr>
              <a:t>Public Accountability – report at a national level on aggregate competency outcomes by specialty</a:t>
            </a:r>
          </a:p>
          <a:p>
            <a:pPr lvl="2" fontAlgn="base"/>
            <a:r>
              <a:rPr lang="en-US" sz="1200" b="0" i="0" kern="1200" dirty="0" smtClean="0">
                <a:solidFill>
                  <a:schemeClr val="tx1"/>
                </a:solidFill>
                <a:effectLst/>
                <a:latin typeface="+mn-lt"/>
                <a:ea typeface="+mn-ea"/>
                <a:cs typeface="+mn-cs"/>
              </a:rPr>
              <a:t>Community of practice for evaluation and research, with focus on continuous improvement of graduate medical education</a:t>
            </a:r>
          </a:p>
          <a:p>
            <a:pPr fontAlgn="base"/>
            <a:r>
              <a:rPr lang="en-US" dirty="0" smtClean="0"/>
              <a:t/>
            </a:r>
            <a:br>
              <a:rPr lang="en-US" dirty="0" smtClean="0"/>
            </a:br>
            <a:r>
              <a:rPr lang="en-US" sz="1200" b="1" i="0" kern="1200" dirty="0" smtClean="0">
                <a:solidFill>
                  <a:schemeClr val="tx1"/>
                </a:solidFill>
                <a:effectLst/>
                <a:latin typeface="+mn-lt"/>
                <a:ea typeface="+mn-ea"/>
                <a:cs typeface="+mn-cs"/>
              </a:rPr>
              <a:t>For educational (residency/fellowship) programs, the Milestones will</a:t>
            </a:r>
            <a:r>
              <a:rPr lang="en-US" sz="1200" b="0" i="0" kern="1200" dirty="0" smtClean="0">
                <a:solidFill>
                  <a:schemeClr val="tx1"/>
                </a:solidFill>
                <a:effectLst/>
                <a:latin typeface="+mn-lt"/>
                <a:ea typeface="+mn-ea"/>
                <a:cs typeface="+mn-cs"/>
              </a:rPr>
              <a:t>:</a:t>
            </a:r>
          </a:p>
          <a:p>
            <a:pPr lvl="2" fontAlgn="base"/>
            <a:r>
              <a:rPr lang="en-US" sz="1200" b="0" i="0" kern="1200" dirty="0" smtClean="0">
                <a:solidFill>
                  <a:schemeClr val="tx1"/>
                </a:solidFill>
                <a:effectLst/>
                <a:latin typeface="+mn-lt"/>
                <a:ea typeface="+mn-ea"/>
                <a:cs typeface="+mn-cs"/>
              </a:rPr>
              <a:t>Provide a rich descriptive, developmental framework for clinical competency committees</a:t>
            </a:r>
          </a:p>
          <a:p>
            <a:pPr lvl="2" fontAlgn="base"/>
            <a:r>
              <a:rPr lang="en-US" sz="1200" b="0" i="0" kern="1200" dirty="0" smtClean="0">
                <a:solidFill>
                  <a:schemeClr val="tx1"/>
                </a:solidFill>
                <a:effectLst/>
                <a:latin typeface="+mn-lt"/>
                <a:ea typeface="+mn-ea"/>
                <a:cs typeface="+mn-cs"/>
              </a:rPr>
              <a:t>Guide curriculum development of the residency or fellowship</a:t>
            </a:r>
          </a:p>
          <a:p>
            <a:pPr lvl="2" fontAlgn="base"/>
            <a:r>
              <a:rPr lang="en-US" sz="1200" b="0" i="0" kern="1200" dirty="0" smtClean="0">
                <a:solidFill>
                  <a:schemeClr val="tx1"/>
                </a:solidFill>
                <a:effectLst/>
                <a:latin typeface="+mn-lt"/>
                <a:ea typeface="+mn-ea"/>
                <a:cs typeface="+mn-cs"/>
              </a:rPr>
              <a:t>Support better assessment practices</a:t>
            </a:r>
          </a:p>
          <a:p>
            <a:pPr lvl="2" fontAlgn="base"/>
            <a:r>
              <a:rPr lang="en-US" sz="1200" b="0" i="0" kern="1200" dirty="0" smtClean="0">
                <a:solidFill>
                  <a:schemeClr val="tx1"/>
                </a:solidFill>
                <a:effectLst/>
                <a:latin typeface="+mn-lt"/>
                <a:ea typeface="+mn-ea"/>
                <a:cs typeface="+mn-cs"/>
              </a:rPr>
              <a:t>Enhance opportunities for early identification of struggling residents and fellows</a:t>
            </a:r>
          </a:p>
          <a:p>
            <a:pPr fontAlgn="base"/>
            <a:r>
              <a:rPr lang="en-US" dirty="0" smtClean="0"/>
              <a:t/>
            </a:r>
            <a:br>
              <a:rPr lang="en-US" dirty="0" smtClean="0"/>
            </a:br>
            <a:r>
              <a:rPr lang="en-US" sz="1200" b="1" i="0" kern="1200" dirty="0" smtClean="0">
                <a:solidFill>
                  <a:schemeClr val="tx1"/>
                </a:solidFill>
                <a:effectLst/>
                <a:latin typeface="+mn-lt"/>
                <a:ea typeface="+mn-ea"/>
                <a:cs typeface="+mn-cs"/>
              </a:rPr>
              <a:t>And for residents and fellows, the Milestones will</a:t>
            </a:r>
            <a:r>
              <a:rPr lang="en-US" sz="1200" b="0" i="0" kern="1200" dirty="0" smtClean="0">
                <a:solidFill>
                  <a:schemeClr val="tx1"/>
                </a:solidFill>
                <a:effectLst/>
                <a:latin typeface="+mn-lt"/>
                <a:ea typeface="+mn-ea"/>
                <a:cs typeface="+mn-cs"/>
              </a:rPr>
              <a:t>:</a:t>
            </a:r>
          </a:p>
          <a:p>
            <a:pPr lvl="2" fontAlgn="base"/>
            <a:r>
              <a:rPr lang="en-US" sz="1200" b="0" i="0" kern="1200" dirty="0" smtClean="0">
                <a:solidFill>
                  <a:schemeClr val="tx1"/>
                </a:solidFill>
                <a:effectLst/>
                <a:latin typeface="+mn-lt"/>
                <a:ea typeface="+mn-ea"/>
                <a:cs typeface="+mn-cs"/>
              </a:rPr>
              <a:t>Provide more explicit and transparent expectations of performance</a:t>
            </a:r>
          </a:p>
          <a:p>
            <a:pPr lvl="2" fontAlgn="base"/>
            <a:r>
              <a:rPr lang="en-US" sz="1200" b="0" i="0" kern="1200" dirty="0" smtClean="0">
                <a:solidFill>
                  <a:schemeClr val="tx1"/>
                </a:solidFill>
                <a:effectLst/>
                <a:latin typeface="+mn-lt"/>
                <a:ea typeface="+mn-ea"/>
                <a:cs typeface="+mn-cs"/>
              </a:rPr>
              <a:t>Support better self-directed assessment and learning</a:t>
            </a:r>
          </a:p>
          <a:p>
            <a:pPr lvl="2" fontAlgn="base"/>
            <a:r>
              <a:rPr lang="en-US" sz="1200" b="0" i="0" kern="1200" dirty="0" smtClean="0">
                <a:solidFill>
                  <a:schemeClr val="tx1"/>
                </a:solidFill>
                <a:effectLst/>
                <a:latin typeface="+mn-lt"/>
                <a:ea typeface="+mn-ea"/>
                <a:cs typeface="+mn-cs"/>
              </a:rPr>
              <a:t>Facilitate better feedback for professional development</a:t>
            </a:r>
          </a:p>
          <a:p>
            <a:pPr fontAlgn="base"/>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8</a:t>
            </a:fld>
            <a:endParaRPr lang="en-US"/>
          </a:p>
        </p:txBody>
      </p:sp>
    </p:spTree>
    <p:extLst>
      <p:ext uri="{BB962C8B-B14F-4D97-AF65-F5344CB8AC3E}">
        <p14:creationId xmlns:p14="http://schemas.microsoft.com/office/powerpoint/2010/main" val="110325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like you (or unlike you) depending</a:t>
            </a:r>
            <a:r>
              <a:rPr lang="en-US" baseline="0" dirty="0" smtClean="0"/>
              <a:t> on the results</a:t>
            </a:r>
          </a:p>
          <a:p>
            <a:r>
              <a:rPr lang="en-US" baseline="0" dirty="0" smtClean="0"/>
              <a:t>When we thought about our own residents we felt </a:t>
            </a:r>
          </a:p>
          <a:p>
            <a:pPr marL="228600" indent="-228600">
              <a:buAutoNum type="arabicPeriod"/>
            </a:pPr>
            <a:r>
              <a:rPr lang="en-US" b="1" baseline="0" dirty="0" smtClean="0"/>
              <a:t>That</a:t>
            </a:r>
            <a:r>
              <a:rPr lang="en-US" baseline="0" dirty="0" smtClean="0"/>
              <a:t>: Learners do  get regular feedback from their CCCs</a:t>
            </a:r>
          </a:p>
          <a:p>
            <a:pPr marL="228600" indent="-228600">
              <a:buAutoNum type="arabicPeriod"/>
            </a:pPr>
            <a:r>
              <a:rPr lang="en-US" b="1" baseline="0" dirty="0" smtClean="0"/>
              <a:t>That</a:t>
            </a:r>
            <a:r>
              <a:rPr lang="en-US" baseline="0" dirty="0" smtClean="0"/>
              <a:t> there are a variety of ways they get feedback</a:t>
            </a:r>
          </a:p>
          <a:p>
            <a:pPr marL="228600" indent="-228600">
              <a:buAutoNum type="arabicPeriod"/>
            </a:pPr>
            <a:r>
              <a:rPr lang="en-US" b="1" baseline="0" dirty="0" smtClean="0"/>
              <a:t>But </a:t>
            </a:r>
            <a:r>
              <a:rPr lang="en-US" baseline="0" dirty="0" smtClean="0"/>
              <a:t>3 of us started to think about  just how passive our processes were and the limitations of the passivity</a:t>
            </a:r>
          </a:p>
          <a:p>
            <a:pPr marL="228600" indent="-228600">
              <a:buAutoNum type="arabicPeriod"/>
            </a:pPr>
            <a:r>
              <a:rPr lang="en-US" b="1" baseline="0" dirty="0" smtClean="0"/>
              <a:t>And</a:t>
            </a:r>
            <a:r>
              <a:rPr lang="en-US" baseline="0" dirty="0" smtClean="0"/>
              <a:t> we all started to wonder what our residents </a:t>
            </a:r>
            <a:r>
              <a:rPr lang="en-US" b="1" baseline="0" dirty="0" smtClean="0"/>
              <a:t>really</a:t>
            </a:r>
            <a:r>
              <a:rPr lang="en-US" baseline="0" dirty="0" smtClean="0"/>
              <a:t> knew about CCCs</a:t>
            </a:r>
          </a:p>
          <a:p>
            <a:pPr marL="0" indent="0">
              <a:buNone/>
            </a:pPr>
            <a:r>
              <a:rPr lang="en-US" baseline="0" dirty="0" smtClean="0"/>
              <a:t>Therefore we wanted to assess the situation and think of ways to make it work better for the biggest stakeholders: the trainees</a:t>
            </a: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14</a:t>
            </a:fld>
            <a:endParaRPr lang="en-US"/>
          </a:p>
        </p:txBody>
      </p:sp>
    </p:spTree>
    <p:extLst>
      <p:ext uri="{BB962C8B-B14F-4D97-AF65-F5344CB8AC3E}">
        <p14:creationId xmlns:p14="http://schemas.microsoft.com/office/powerpoint/2010/main" val="162640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all know, the</a:t>
            </a:r>
            <a:r>
              <a:rPr lang="en-US" baseline="0" dirty="0" smtClean="0"/>
              <a:t> ACGME requires that we all have a CCC.  CCCs do a lot of great work to help the trainees and the program. </a:t>
            </a:r>
          </a:p>
          <a:p>
            <a:r>
              <a:rPr lang="en-US" dirty="0" smtClean="0"/>
              <a:t>But the worry that trainees might not know much</a:t>
            </a:r>
            <a:r>
              <a:rPr lang="en-US" baseline="0" dirty="0" smtClean="0"/>
              <a:t> about a instrumental part of their assessment </a:t>
            </a:r>
            <a:r>
              <a:rPr lang="en-US" dirty="0" smtClean="0"/>
              <a:t>sparked us to learn more. </a:t>
            </a:r>
            <a:endParaRPr lang="en-US" baseline="0" dirty="0" smtClean="0"/>
          </a:p>
          <a:p>
            <a:r>
              <a:rPr lang="en-US" baseline="0" dirty="0" smtClean="0"/>
              <a:t>What we found was both humbling  and disheartening.  We found that from our 4 programs 74% of residents didn’t know what the CCC is all about.</a:t>
            </a:r>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15</a:t>
            </a:fld>
            <a:endParaRPr lang="en-US"/>
          </a:p>
        </p:txBody>
      </p:sp>
    </p:spTree>
    <p:extLst>
      <p:ext uri="{BB962C8B-B14F-4D97-AF65-F5344CB8AC3E}">
        <p14:creationId xmlns:p14="http://schemas.microsoft.com/office/powerpoint/2010/main" val="218620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started our exploration of this process by surveying our 12 other collaborative colleagues.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Although there were some programs way ahead of the game, in general, we found 3 themes: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Many of our colleagues weren’t sure what their residents actually knew about CCCS in general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Most reported that their residents had little engagement in their CCCs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And they noted that if their residents were engaged with the CCC, then engagement was very </a:t>
            </a:r>
            <a:r>
              <a:rPr lang="en-US" b="1" baseline="0" dirty="0" smtClean="0"/>
              <a:t>passive</a:t>
            </a:r>
            <a:r>
              <a:rPr lang="en-US" baseline="0" dirty="0" smtClean="0"/>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In general, when residents heard anything from their CCC, they  were told what the CCC decided about the them but did not participate in the process</a:t>
            </a:r>
          </a:p>
          <a:p>
            <a:endParaRPr lang="en-US" dirty="0"/>
          </a:p>
        </p:txBody>
      </p:sp>
      <p:sp>
        <p:nvSpPr>
          <p:cNvPr id="4" name="Slide Number Placeholder 3"/>
          <p:cNvSpPr>
            <a:spLocks noGrp="1"/>
          </p:cNvSpPr>
          <p:nvPr>
            <p:ph type="sldNum" sz="quarter" idx="10"/>
          </p:nvPr>
        </p:nvSpPr>
        <p:spPr/>
        <p:txBody>
          <a:bodyPr/>
          <a:lstStyle/>
          <a:p>
            <a:fld id="{9CE308D6-E451-4D76-BAF7-2656F58517FD}" type="slidenum">
              <a:rPr lang="en-US" smtClean="0"/>
              <a:t>16</a:t>
            </a:fld>
            <a:endParaRPr lang="en-US"/>
          </a:p>
        </p:txBody>
      </p:sp>
    </p:spTree>
    <p:extLst>
      <p:ext uri="{BB962C8B-B14F-4D97-AF65-F5344CB8AC3E}">
        <p14:creationId xmlns:p14="http://schemas.microsoft.com/office/powerpoint/2010/main" val="349426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1E05C2-7C9E-491A-9B8E-EF2548CA554E}"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173819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E05C2-7C9E-491A-9B8E-EF2548CA554E}"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87868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E05C2-7C9E-491A-9B8E-EF2548CA554E}"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10CB5B-8A0E-46D8-8E21-E46043F54C6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5348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1E05C2-7C9E-491A-9B8E-EF2548CA554E}"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1660530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1E05C2-7C9E-491A-9B8E-EF2548CA554E}"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10CB5B-8A0E-46D8-8E21-E46043F54C6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1854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1E05C2-7C9E-491A-9B8E-EF2548CA554E}"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393374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1E05C2-7C9E-491A-9B8E-EF2548CA554E}"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29807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1E05C2-7C9E-491A-9B8E-EF2548CA554E}"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364325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1E05C2-7C9E-491A-9B8E-EF2548CA554E}"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31352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E05C2-7C9E-491A-9B8E-EF2548CA554E}"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159423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1E05C2-7C9E-491A-9B8E-EF2548CA554E}"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248583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1E05C2-7C9E-491A-9B8E-EF2548CA554E}"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358244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1E05C2-7C9E-491A-9B8E-EF2548CA554E}"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347306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E05C2-7C9E-491A-9B8E-EF2548CA554E}"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162862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E05C2-7C9E-491A-9B8E-EF2548CA554E}"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414270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E05C2-7C9E-491A-9B8E-EF2548CA554E}"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10CB5B-8A0E-46D8-8E21-E46043F54C67}" type="slidenum">
              <a:rPr lang="en-US" smtClean="0"/>
              <a:t>‹#›</a:t>
            </a:fld>
            <a:endParaRPr lang="en-US"/>
          </a:p>
        </p:txBody>
      </p:sp>
    </p:spTree>
    <p:extLst>
      <p:ext uri="{BB962C8B-B14F-4D97-AF65-F5344CB8AC3E}">
        <p14:creationId xmlns:p14="http://schemas.microsoft.com/office/powerpoint/2010/main" val="16368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31E05C2-7C9E-491A-9B8E-EF2548CA554E}" type="datetimeFigureOut">
              <a:rPr lang="en-US" smtClean="0"/>
              <a:t>4/20/2017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210CB5B-8A0E-46D8-8E21-E46043F54C67}" type="slidenum">
              <a:rPr lang="en-US" smtClean="0"/>
              <a:t>‹#›</a:t>
            </a:fld>
            <a:endParaRPr lang="en-US"/>
          </a:p>
        </p:txBody>
      </p:sp>
    </p:spTree>
    <p:extLst>
      <p:ext uri="{BB962C8B-B14F-4D97-AF65-F5344CB8AC3E}">
        <p14:creationId xmlns:p14="http://schemas.microsoft.com/office/powerpoint/2010/main" val="32538644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See the Milestones with the CCC</a:t>
            </a:r>
            <a:endParaRPr lang="en-US" dirty="0"/>
          </a:p>
        </p:txBody>
      </p:sp>
      <p:sp>
        <p:nvSpPr>
          <p:cNvPr id="3" name="Subtitle 2"/>
          <p:cNvSpPr>
            <a:spLocks noGrp="1"/>
          </p:cNvSpPr>
          <p:nvPr>
            <p:ph type="subTitle" idx="1"/>
          </p:nvPr>
        </p:nvSpPr>
        <p:spPr/>
        <p:txBody>
          <a:bodyPr>
            <a:normAutofit lnSpcReduction="10000"/>
          </a:bodyPr>
          <a:lstStyle/>
          <a:p>
            <a:r>
              <a:rPr lang="en-US" dirty="0" smtClean="0"/>
              <a:t>Candice Mateja, DO</a:t>
            </a:r>
          </a:p>
          <a:p>
            <a:r>
              <a:rPr lang="en-US" dirty="0" smtClean="0"/>
              <a:t>Assistant Professor, Chair of Clinical Competency Committee</a:t>
            </a:r>
          </a:p>
          <a:p>
            <a:r>
              <a:rPr lang="en-US" dirty="0" smtClean="0"/>
              <a:t>Internal Medicine</a:t>
            </a:r>
          </a:p>
          <a:p>
            <a:endParaRPr lang="en-US" dirty="0"/>
          </a:p>
        </p:txBody>
      </p:sp>
    </p:spTree>
    <p:extLst>
      <p:ext uri="{BB962C8B-B14F-4D97-AF65-F5344CB8AC3E}">
        <p14:creationId xmlns:p14="http://schemas.microsoft.com/office/powerpoint/2010/main" val="1561071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your program regularly give direct feedback from the CCC to each individual resident?</a:t>
            </a:r>
            <a:endParaRPr lang="en-US" dirty="0"/>
          </a:p>
        </p:txBody>
      </p:sp>
      <p:sp>
        <p:nvSpPr>
          <p:cNvPr id="3" name="Content Placeholder 2"/>
          <p:cNvSpPr>
            <a:spLocks noGrp="1"/>
          </p:cNvSpPr>
          <p:nvPr>
            <p:ph idx="1"/>
          </p:nvPr>
        </p:nvSpPr>
        <p:spPr/>
        <p:txBody>
          <a:bodyPr/>
          <a:lstStyle/>
          <a:p>
            <a:pPr marL="514350" indent="-514350">
              <a:buFont typeface="Arial" pitchFamily="34" charset="0"/>
              <a:buAutoNum type="alphaUcPeriod"/>
            </a:pPr>
            <a:r>
              <a:rPr lang="en-US" dirty="0" smtClean="0"/>
              <a:t>Yes</a:t>
            </a:r>
          </a:p>
          <a:p>
            <a:pPr marL="514350" indent="-514350">
              <a:buFont typeface="Arial" pitchFamily="34" charset="0"/>
              <a:buAutoNum type="alphaUcPeriod"/>
            </a:pPr>
            <a:r>
              <a:rPr lang="en-US" dirty="0" smtClean="0"/>
              <a:t>No</a:t>
            </a:r>
          </a:p>
          <a:p>
            <a:pPr marL="514350" indent="-514350">
              <a:buFont typeface="Arial" pitchFamily="34" charset="0"/>
              <a:buAutoNum type="alphaUcPeriod"/>
            </a:pPr>
            <a:r>
              <a:rPr lang="en-US" dirty="0" smtClean="0"/>
              <a:t>“Kind of”</a:t>
            </a:r>
          </a:p>
          <a:p>
            <a:pPr marL="0" indent="0">
              <a:buNone/>
            </a:pPr>
            <a:endParaRPr lang="en-US" dirty="0"/>
          </a:p>
        </p:txBody>
      </p:sp>
    </p:spTree>
    <p:extLst>
      <p:ext uri="{BB962C8B-B14F-4D97-AF65-F5344CB8AC3E}">
        <p14:creationId xmlns:p14="http://schemas.microsoft.com/office/powerpoint/2010/main" val="420407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feedback from your program’s CCC given to individual residents?</a:t>
            </a:r>
            <a:endParaRPr lang="en-US" dirty="0"/>
          </a:p>
        </p:txBody>
      </p:sp>
      <p:sp>
        <p:nvSpPr>
          <p:cNvPr id="3" name="Content Placeholder 2"/>
          <p:cNvSpPr>
            <a:spLocks noGrp="1"/>
          </p:cNvSpPr>
          <p:nvPr>
            <p:ph idx="1"/>
          </p:nvPr>
        </p:nvSpPr>
        <p:spPr/>
        <p:txBody>
          <a:bodyPr/>
          <a:lstStyle/>
          <a:p>
            <a:pPr marL="514350" indent="-514350">
              <a:buFont typeface="Arial" pitchFamily="34" charset="0"/>
              <a:buAutoNum type="alphaUcPeriod"/>
            </a:pPr>
            <a:r>
              <a:rPr lang="en-US" dirty="0" smtClean="0"/>
              <a:t>During the semi-annual (SAR) with PD/APD</a:t>
            </a:r>
          </a:p>
          <a:p>
            <a:pPr marL="514350" indent="-514350">
              <a:buFont typeface="Arial" pitchFamily="34" charset="0"/>
              <a:buAutoNum type="alphaUcPeriod"/>
            </a:pPr>
            <a:r>
              <a:rPr lang="en-US" dirty="0" smtClean="0"/>
              <a:t>At a meeting with a designated faculty advisor/mentor/member</a:t>
            </a:r>
          </a:p>
          <a:p>
            <a:pPr marL="514350" indent="-514350">
              <a:buFont typeface="Arial" pitchFamily="34" charset="0"/>
              <a:buAutoNum type="alphaUcPeriod"/>
            </a:pPr>
            <a:r>
              <a:rPr lang="en-US" dirty="0" smtClean="0"/>
              <a:t>In a summary statement on our evaluations website/equivalent</a:t>
            </a:r>
          </a:p>
          <a:p>
            <a:pPr marL="514350" indent="-514350">
              <a:buFont typeface="Arial" pitchFamily="34" charset="0"/>
              <a:buAutoNum type="alphaUcPeriod"/>
            </a:pPr>
            <a:r>
              <a:rPr lang="en-US" dirty="0" smtClean="0"/>
              <a:t>Only residents noted by the CCC to have concerns are provided with feedback  </a:t>
            </a:r>
          </a:p>
          <a:p>
            <a:pPr marL="514350" indent="-514350">
              <a:buFont typeface="Arial" pitchFamily="34" charset="0"/>
              <a:buAutoNum type="alphaUcPeriod"/>
            </a:pPr>
            <a:r>
              <a:rPr lang="en-US" dirty="0" smtClean="0"/>
              <a:t>None of the above</a:t>
            </a:r>
          </a:p>
          <a:p>
            <a:pPr marL="0" indent="0">
              <a:buNone/>
            </a:pPr>
            <a:endParaRPr lang="en-US" dirty="0"/>
          </a:p>
        </p:txBody>
      </p:sp>
    </p:spTree>
    <p:extLst>
      <p:ext uri="{BB962C8B-B14F-4D97-AF65-F5344CB8AC3E}">
        <p14:creationId xmlns:p14="http://schemas.microsoft.com/office/powerpoint/2010/main" val="261602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your residents involved in the CCC process?</a:t>
            </a:r>
            <a:endParaRPr lang="en-US" dirty="0"/>
          </a:p>
        </p:txBody>
      </p:sp>
      <p:sp>
        <p:nvSpPr>
          <p:cNvPr id="3" name="Content Placeholder 2"/>
          <p:cNvSpPr>
            <a:spLocks noGrp="1"/>
          </p:cNvSpPr>
          <p:nvPr>
            <p:ph idx="1"/>
          </p:nvPr>
        </p:nvSpPr>
        <p:spPr/>
        <p:txBody>
          <a:bodyPr/>
          <a:lstStyle/>
          <a:p>
            <a:pPr marL="514350" indent="-514350">
              <a:buFont typeface="Arial" pitchFamily="34" charset="0"/>
              <a:buAutoNum type="alphaUcPeriod"/>
            </a:pPr>
            <a:r>
              <a:rPr lang="en-US" dirty="0" smtClean="0"/>
              <a:t>They are not</a:t>
            </a:r>
          </a:p>
          <a:p>
            <a:pPr marL="514350" indent="-514350">
              <a:buFont typeface="Arial" pitchFamily="34" charset="0"/>
              <a:buAutoNum type="alphaUcPeriod"/>
            </a:pPr>
            <a:r>
              <a:rPr lang="en-US" dirty="0" smtClean="0"/>
              <a:t>They complete a self-assessment at their SAR</a:t>
            </a:r>
          </a:p>
          <a:p>
            <a:pPr marL="514350" indent="-514350">
              <a:buFont typeface="Arial" pitchFamily="34" charset="0"/>
              <a:buAutoNum type="alphaUcPeriod"/>
            </a:pPr>
            <a:r>
              <a:rPr lang="en-US" dirty="0" smtClean="0"/>
              <a:t>They receive feedback and do as suggested</a:t>
            </a:r>
          </a:p>
          <a:p>
            <a:pPr marL="514350" indent="-514350">
              <a:buFont typeface="Arial" pitchFamily="34" charset="0"/>
              <a:buAutoNum type="alphaUcPeriod"/>
            </a:pPr>
            <a:r>
              <a:rPr lang="en-US" dirty="0" smtClean="0"/>
              <a:t>Residents develop an individual learning plan based on CCC information</a:t>
            </a:r>
          </a:p>
          <a:p>
            <a:pPr marL="514350" indent="-514350">
              <a:buFont typeface="Arial" pitchFamily="34" charset="0"/>
              <a:buAutoNum type="alphaUcPeriod"/>
            </a:pPr>
            <a:r>
              <a:rPr lang="en-US" dirty="0" smtClean="0"/>
              <a:t>None of the above</a:t>
            </a:r>
          </a:p>
          <a:p>
            <a:pPr marL="0" indent="0">
              <a:buNone/>
            </a:pPr>
            <a:endParaRPr lang="en-US" dirty="0"/>
          </a:p>
        </p:txBody>
      </p:sp>
    </p:spTree>
    <p:extLst>
      <p:ext uri="{BB962C8B-B14F-4D97-AF65-F5344CB8AC3E}">
        <p14:creationId xmlns:p14="http://schemas.microsoft.com/office/powerpoint/2010/main" val="3647980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think your residents know what the CCC really does?</a:t>
            </a:r>
            <a:endParaRPr lang="en-US" dirty="0"/>
          </a:p>
        </p:txBody>
      </p:sp>
      <p:sp>
        <p:nvSpPr>
          <p:cNvPr id="3" name="Content Placeholder 2"/>
          <p:cNvSpPr>
            <a:spLocks noGrp="1"/>
          </p:cNvSpPr>
          <p:nvPr>
            <p:ph idx="1"/>
          </p:nvPr>
        </p:nvSpPr>
        <p:spPr/>
        <p:txBody>
          <a:bodyPr/>
          <a:lstStyle/>
          <a:p>
            <a:pPr marL="514350" indent="-514350">
              <a:buFont typeface="Arial" pitchFamily="34" charset="0"/>
              <a:buAutoNum type="alphaUcPeriod"/>
            </a:pPr>
            <a:r>
              <a:rPr lang="en-US" dirty="0" smtClean="0"/>
              <a:t>Yes</a:t>
            </a:r>
          </a:p>
          <a:p>
            <a:pPr marL="514350" indent="-514350">
              <a:buFont typeface="Arial" pitchFamily="34" charset="0"/>
              <a:buAutoNum type="alphaUcPeriod"/>
            </a:pPr>
            <a:r>
              <a:rPr lang="en-US" dirty="0" smtClean="0"/>
              <a:t>No</a:t>
            </a:r>
          </a:p>
          <a:p>
            <a:pPr marL="0" indent="0">
              <a:buNone/>
            </a:pPr>
            <a:endParaRPr lang="en-US" dirty="0"/>
          </a:p>
        </p:txBody>
      </p:sp>
    </p:spTree>
    <p:extLst>
      <p:ext uri="{BB962C8B-B14F-4D97-AF65-F5344CB8AC3E}">
        <p14:creationId xmlns:p14="http://schemas.microsoft.com/office/powerpoint/2010/main" val="394839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9190" y="2430684"/>
            <a:ext cx="8380071" cy="1323439"/>
          </a:xfrm>
          <a:prstGeom prst="rect">
            <a:avLst/>
          </a:prstGeom>
          <a:noFill/>
        </p:spPr>
        <p:txBody>
          <a:bodyPr wrap="square" rtlCol="0">
            <a:spAutoFit/>
          </a:bodyPr>
          <a:lstStyle/>
          <a:p>
            <a:r>
              <a:rPr lang="en-US" sz="4000" dirty="0">
                <a:solidFill>
                  <a:srgbClr val="262626"/>
                </a:solidFill>
                <a:ea typeface="+mj-ea"/>
                <a:cs typeface="+mj-cs"/>
              </a:rPr>
              <a:t>Back to </a:t>
            </a:r>
            <a:r>
              <a:rPr lang="en-US" sz="4000" dirty="0" smtClean="0">
                <a:solidFill>
                  <a:srgbClr val="262626"/>
                </a:solidFill>
                <a:ea typeface="+mj-ea"/>
                <a:cs typeface="+mj-cs"/>
              </a:rPr>
              <a:t>my </a:t>
            </a:r>
            <a:r>
              <a:rPr lang="en-US" sz="4000" dirty="0">
                <a:solidFill>
                  <a:srgbClr val="262626"/>
                </a:solidFill>
                <a:ea typeface="+mj-ea"/>
                <a:cs typeface="+mj-cs"/>
              </a:rPr>
              <a:t>Resident Engagement </a:t>
            </a:r>
            <a:r>
              <a:rPr lang="en-US" sz="4000" dirty="0" smtClean="0">
                <a:solidFill>
                  <a:srgbClr val="262626"/>
                </a:solidFill>
                <a:ea typeface="+mj-ea"/>
                <a:cs typeface="+mj-cs"/>
              </a:rPr>
              <a:t>Subcommittee and what we learned….</a:t>
            </a:r>
            <a:endParaRPr lang="en-US" dirty="0"/>
          </a:p>
        </p:txBody>
      </p:sp>
    </p:spTree>
    <p:extLst>
      <p:ext uri="{BB962C8B-B14F-4D97-AF65-F5344CB8AC3E}">
        <p14:creationId xmlns:p14="http://schemas.microsoft.com/office/powerpoint/2010/main" val="202946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a:xfrm>
            <a:off x="1883156" y="2006278"/>
            <a:ext cx="8915400" cy="3777622"/>
          </a:xfrm>
        </p:spPr>
        <p:txBody>
          <a:bodyPr/>
          <a:lstStyle/>
          <a:p>
            <a:pPr marL="0" indent="0" algn="ctr">
              <a:buNone/>
            </a:pPr>
            <a:r>
              <a:rPr lang="en-US" sz="5400" dirty="0" smtClean="0">
                <a:solidFill>
                  <a:srgbClr val="FF0000"/>
                </a:solidFill>
              </a:rPr>
              <a:t>74% </a:t>
            </a:r>
            <a:r>
              <a:rPr lang="en-US" sz="5400" dirty="0" smtClean="0"/>
              <a:t>of residents </a:t>
            </a:r>
          </a:p>
          <a:p>
            <a:pPr marL="0" indent="0" algn="ctr">
              <a:buNone/>
            </a:pPr>
            <a:r>
              <a:rPr lang="en-US" sz="5400" dirty="0" smtClean="0">
                <a:solidFill>
                  <a:srgbClr val="FF0000"/>
                </a:solidFill>
              </a:rPr>
              <a:t>didn’t know </a:t>
            </a:r>
          </a:p>
          <a:p>
            <a:pPr marL="0" indent="0" algn="ctr">
              <a:buNone/>
            </a:pPr>
            <a:r>
              <a:rPr lang="en-US" sz="5400" dirty="0" smtClean="0"/>
              <a:t>what the </a:t>
            </a:r>
          </a:p>
          <a:p>
            <a:pPr marL="0" indent="0" algn="ctr">
              <a:buNone/>
            </a:pPr>
            <a:r>
              <a:rPr lang="en-US" sz="5400" dirty="0" smtClean="0"/>
              <a:t>CCC is all about</a:t>
            </a:r>
          </a:p>
          <a:p>
            <a:pPr marL="0" indent="0">
              <a:buNone/>
            </a:pPr>
            <a:endParaRPr lang="en-US" dirty="0"/>
          </a:p>
        </p:txBody>
      </p:sp>
    </p:spTree>
    <p:extLst>
      <p:ext uri="{BB962C8B-B14F-4D97-AF65-F5344CB8AC3E}">
        <p14:creationId xmlns:p14="http://schemas.microsoft.com/office/powerpoint/2010/main" val="275544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Resident Engagement</a:t>
            </a:r>
            <a:endParaRPr lang="en-US" dirty="0"/>
          </a:p>
        </p:txBody>
      </p:sp>
      <p:pic>
        <p:nvPicPr>
          <p:cNvPr id="4" name="Content Placeholder 3"/>
          <p:cNvPicPr>
            <a:picLocks noGrp="1" noChangeAspect="1"/>
          </p:cNvPicPr>
          <p:nvPr>
            <p:ph idx="1"/>
          </p:nvPr>
        </p:nvPicPr>
        <p:blipFill>
          <a:blip r:embed="rId3"/>
          <a:stretch>
            <a:fillRect/>
          </a:stretch>
        </p:blipFill>
        <p:spPr>
          <a:xfrm>
            <a:off x="4431068" y="2122025"/>
            <a:ext cx="3426040" cy="3778250"/>
          </a:xfrm>
          <a:prstGeom prst="rect">
            <a:avLst/>
          </a:prstGeom>
        </p:spPr>
      </p:pic>
    </p:spTree>
    <p:extLst>
      <p:ext uri="{BB962C8B-B14F-4D97-AF65-F5344CB8AC3E}">
        <p14:creationId xmlns:p14="http://schemas.microsoft.com/office/powerpoint/2010/main" val="41367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understand the role of the CCC”</a:t>
            </a:r>
            <a:endParaRPr lang="en-US" dirty="0"/>
          </a:p>
        </p:txBody>
      </p:sp>
      <p:pic>
        <p:nvPicPr>
          <p:cNvPr id="4" name="Content Placeholder 3"/>
          <p:cNvPicPr>
            <a:picLocks noGrp="1" noChangeAspect="1"/>
          </p:cNvPicPr>
          <p:nvPr>
            <p:ph idx="1"/>
          </p:nvPr>
        </p:nvPicPr>
        <p:blipFill>
          <a:blip r:embed="rId3"/>
          <a:stretch>
            <a:fillRect/>
          </a:stretch>
        </p:blipFill>
        <p:spPr>
          <a:xfrm>
            <a:off x="2047905" y="1928474"/>
            <a:ext cx="8096190" cy="3916741"/>
          </a:xfrm>
          <a:prstGeom prst="rect">
            <a:avLst/>
          </a:prstGeom>
        </p:spPr>
      </p:pic>
      <p:sp>
        <p:nvSpPr>
          <p:cNvPr id="5" name="TextBox 4"/>
          <p:cNvSpPr txBox="1"/>
          <p:nvPr/>
        </p:nvSpPr>
        <p:spPr>
          <a:xfrm>
            <a:off x="8183301" y="5660549"/>
            <a:ext cx="2141317" cy="369332"/>
          </a:xfrm>
          <a:prstGeom prst="rect">
            <a:avLst/>
          </a:prstGeom>
          <a:noFill/>
        </p:spPr>
        <p:txBody>
          <a:bodyPr wrap="square" rtlCol="0">
            <a:spAutoFit/>
          </a:bodyPr>
          <a:lstStyle/>
          <a:p>
            <a:r>
              <a:rPr lang="en-US" dirty="0" smtClean="0"/>
              <a:t>234 Respondents</a:t>
            </a:r>
            <a:endParaRPr lang="en-US" dirty="0"/>
          </a:p>
        </p:txBody>
      </p:sp>
      <p:sp>
        <p:nvSpPr>
          <p:cNvPr id="8" name="Oval 7"/>
          <p:cNvSpPr/>
          <p:nvPr/>
        </p:nvSpPr>
        <p:spPr>
          <a:xfrm>
            <a:off x="2465407" y="3588152"/>
            <a:ext cx="4386805" cy="17014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3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3200" dirty="0" smtClean="0"/>
              <a:t>CCCs must</a:t>
            </a:r>
          </a:p>
          <a:p>
            <a:pPr lvl="1"/>
            <a:r>
              <a:rPr lang="en-US" sz="3200" dirty="0" smtClean="0"/>
              <a:t>Measure residents’ progressive attainment of competence</a:t>
            </a:r>
          </a:p>
          <a:p>
            <a:pPr lvl="1"/>
            <a:r>
              <a:rPr lang="en-US" sz="3200" dirty="0" smtClean="0"/>
              <a:t>Review all resident evaluations semiannually and report on milestones to the ACGME</a:t>
            </a:r>
          </a:p>
          <a:p>
            <a:pPr lvl="1"/>
            <a:r>
              <a:rPr lang="en-US" sz="3200" dirty="0" smtClean="0"/>
              <a:t>Make residents “</a:t>
            </a:r>
            <a:r>
              <a:rPr lang="en-US" sz="3200" dirty="0" smtClean="0">
                <a:solidFill>
                  <a:srgbClr val="FF0000"/>
                </a:solidFill>
              </a:rPr>
              <a:t>active</a:t>
            </a:r>
            <a:r>
              <a:rPr lang="en-US" sz="3200" dirty="0" smtClean="0"/>
              <a:t> agents in this system”</a:t>
            </a:r>
          </a:p>
          <a:p>
            <a:pPr marL="0" indent="0">
              <a:buNone/>
            </a:pPr>
            <a:r>
              <a:rPr lang="en-US" sz="3200" dirty="0" smtClean="0"/>
              <a:t>			But </a:t>
            </a:r>
            <a:r>
              <a:rPr lang="en-US" sz="3200" dirty="0" smtClean="0">
                <a:solidFill>
                  <a:srgbClr val="FF0000"/>
                </a:solidFill>
              </a:rPr>
              <a:t>HOW?</a:t>
            </a:r>
          </a:p>
          <a:p>
            <a:pPr marL="0" indent="0">
              <a:buNone/>
            </a:pPr>
            <a:endParaRPr lang="en-US" dirty="0"/>
          </a:p>
        </p:txBody>
      </p:sp>
    </p:spTree>
    <p:extLst>
      <p:ext uri="{BB962C8B-B14F-4D97-AF65-F5344CB8AC3E}">
        <p14:creationId xmlns:p14="http://schemas.microsoft.com/office/powerpoint/2010/main" val="1205313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8005" y="1759353"/>
            <a:ext cx="6956385" cy="2800767"/>
          </a:xfrm>
          <a:prstGeom prst="rect">
            <a:avLst/>
          </a:prstGeom>
          <a:noFill/>
        </p:spPr>
        <p:txBody>
          <a:bodyPr wrap="square" rtlCol="0">
            <a:spAutoFit/>
          </a:bodyPr>
          <a:lstStyle/>
          <a:p>
            <a:pPr algn="ctr"/>
            <a:r>
              <a:rPr lang="en-US" sz="4400" dirty="0" smtClean="0"/>
              <a:t>“Tell me and I forget,</a:t>
            </a:r>
          </a:p>
          <a:p>
            <a:pPr algn="ctr"/>
            <a:r>
              <a:rPr lang="en-US" sz="4400" dirty="0" smtClean="0"/>
              <a:t>teach me and I may remember</a:t>
            </a:r>
          </a:p>
          <a:p>
            <a:pPr algn="ctr"/>
            <a:r>
              <a:rPr lang="en-US" sz="4400" dirty="0" smtClean="0"/>
              <a:t>involve me and I learn”</a:t>
            </a:r>
          </a:p>
        </p:txBody>
      </p:sp>
      <p:sp>
        <p:nvSpPr>
          <p:cNvPr id="5" name="TextBox 4"/>
          <p:cNvSpPr txBox="1"/>
          <p:nvPr/>
        </p:nvSpPr>
        <p:spPr>
          <a:xfrm>
            <a:off x="7662441" y="4930815"/>
            <a:ext cx="2615878" cy="461665"/>
          </a:xfrm>
          <a:prstGeom prst="rect">
            <a:avLst/>
          </a:prstGeom>
          <a:noFill/>
        </p:spPr>
        <p:txBody>
          <a:bodyPr wrap="square" rtlCol="0">
            <a:spAutoFit/>
          </a:bodyPr>
          <a:lstStyle/>
          <a:p>
            <a:r>
              <a:rPr lang="en-US" sz="2400" dirty="0" smtClean="0"/>
              <a:t>Benjamin Franklin</a:t>
            </a:r>
            <a:endParaRPr lang="en-US" sz="2400" dirty="0"/>
          </a:p>
        </p:txBody>
      </p:sp>
    </p:spTree>
    <p:extLst>
      <p:ext uri="{BB962C8B-B14F-4D97-AF65-F5344CB8AC3E}">
        <p14:creationId xmlns:p14="http://schemas.microsoft.com/office/powerpoint/2010/main" val="1224020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smtClean="0"/>
              <a:t>Brief overview of a Clinical Competency Committee</a:t>
            </a:r>
          </a:p>
          <a:p>
            <a:r>
              <a:rPr lang="en-US" dirty="0" smtClean="0"/>
              <a:t>Brief overview of the Reporting Milestones</a:t>
            </a:r>
          </a:p>
          <a:p>
            <a:r>
              <a:rPr lang="en-US" dirty="0" smtClean="0"/>
              <a:t>Importance of educating residents on the role of the CCC</a:t>
            </a:r>
          </a:p>
          <a:p>
            <a:r>
              <a:rPr lang="en-US" dirty="0" smtClean="0"/>
              <a:t>Discuss ideas how the residents can be engaged in the process</a:t>
            </a:r>
            <a:endParaRPr lang="en-US" dirty="0"/>
          </a:p>
        </p:txBody>
      </p:sp>
    </p:spTree>
    <p:extLst>
      <p:ext uri="{BB962C8B-B14F-4D97-AF65-F5344CB8AC3E}">
        <p14:creationId xmlns:p14="http://schemas.microsoft.com/office/powerpoint/2010/main" val="337123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itchFamily="34" charset="0"/>
              </a:rPr>
              <a:t>What do the Stakeholders want</a:t>
            </a:r>
            <a:r>
              <a:rPr lang="en-US" dirty="0" smtClean="0">
                <a:cs typeface="Arial" pitchFamily="34" charset="0"/>
              </a:rPr>
              <a:t>?</a:t>
            </a:r>
            <a:endParaRPr lang="en-US" dirty="0"/>
          </a:p>
        </p:txBody>
      </p:sp>
      <p:pic>
        <p:nvPicPr>
          <p:cNvPr id="4" name="Content Placeholder 3"/>
          <p:cNvPicPr>
            <a:picLocks noGrp="1" noChangeAspect="1"/>
          </p:cNvPicPr>
          <p:nvPr>
            <p:ph idx="1"/>
          </p:nvPr>
        </p:nvPicPr>
        <p:blipFill>
          <a:blip r:embed="rId3"/>
          <a:stretch>
            <a:fillRect/>
          </a:stretch>
        </p:blipFill>
        <p:spPr>
          <a:xfrm>
            <a:off x="4786804" y="1398686"/>
            <a:ext cx="3084843" cy="3365284"/>
          </a:xfrm>
          <a:prstGeom prst="rect">
            <a:avLst/>
          </a:prstGeom>
        </p:spPr>
      </p:pic>
      <p:pic>
        <p:nvPicPr>
          <p:cNvPr id="5" name="Picture 4"/>
          <p:cNvPicPr>
            <a:picLocks noChangeAspect="1"/>
          </p:cNvPicPr>
          <p:nvPr/>
        </p:nvPicPr>
        <p:blipFill>
          <a:blip r:embed="rId4"/>
          <a:stretch>
            <a:fillRect/>
          </a:stretch>
        </p:blipFill>
        <p:spPr>
          <a:xfrm>
            <a:off x="1586499" y="2431685"/>
            <a:ext cx="3017782" cy="1786283"/>
          </a:xfrm>
          <a:prstGeom prst="rect">
            <a:avLst/>
          </a:prstGeom>
        </p:spPr>
      </p:pic>
      <p:pic>
        <p:nvPicPr>
          <p:cNvPr id="6" name="Picture 5"/>
          <p:cNvPicPr>
            <a:picLocks noChangeAspect="1"/>
          </p:cNvPicPr>
          <p:nvPr/>
        </p:nvPicPr>
        <p:blipFill>
          <a:blip r:embed="rId5"/>
          <a:stretch>
            <a:fillRect/>
          </a:stretch>
        </p:blipFill>
        <p:spPr>
          <a:xfrm>
            <a:off x="8226332" y="3010855"/>
            <a:ext cx="3286029" cy="2414225"/>
          </a:xfrm>
          <a:prstGeom prst="rect">
            <a:avLst/>
          </a:prstGeom>
        </p:spPr>
      </p:pic>
      <p:pic>
        <p:nvPicPr>
          <p:cNvPr id="7" name="Picture 6"/>
          <p:cNvPicPr>
            <a:picLocks noChangeAspect="1"/>
          </p:cNvPicPr>
          <p:nvPr/>
        </p:nvPicPr>
        <p:blipFill>
          <a:blip r:embed="rId6"/>
          <a:stretch>
            <a:fillRect/>
          </a:stretch>
        </p:blipFill>
        <p:spPr>
          <a:xfrm>
            <a:off x="1010964" y="4471967"/>
            <a:ext cx="3438442" cy="1548518"/>
          </a:xfrm>
          <a:prstGeom prst="rect">
            <a:avLst/>
          </a:prstGeom>
        </p:spPr>
      </p:pic>
      <p:pic>
        <p:nvPicPr>
          <p:cNvPr id="8" name="Picture 7"/>
          <p:cNvPicPr>
            <a:picLocks noChangeAspect="1"/>
          </p:cNvPicPr>
          <p:nvPr/>
        </p:nvPicPr>
        <p:blipFill>
          <a:blip r:embed="rId7"/>
          <a:stretch>
            <a:fillRect/>
          </a:stretch>
        </p:blipFill>
        <p:spPr>
          <a:xfrm>
            <a:off x="5264880" y="4654024"/>
            <a:ext cx="2145978" cy="1884360"/>
          </a:xfrm>
          <a:prstGeom prst="rect">
            <a:avLst/>
          </a:prstGeom>
        </p:spPr>
      </p:pic>
    </p:spTree>
    <p:extLst>
      <p:ext uri="{BB962C8B-B14F-4D97-AF65-F5344CB8AC3E}">
        <p14:creationId xmlns:p14="http://schemas.microsoft.com/office/powerpoint/2010/main" val="228733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ea typeface="굴림" charset="-127"/>
                <a:cs typeface="Arial" pitchFamily="34" charset="0"/>
              </a:rPr>
              <a:t>How do we engage them? </a:t>
            </a:r>
            <a:r>
              <a:rPr lang="en-US" dirty="0">
                <a:cs typeface="Arial" pitchFamily="34" charset="0"/>
              </a:rPr>
              <a:t/>
            </a:r>
            <a:br>
              <a:rPr lang="en-US" dirty="0">
                <a:cs typeface="Arial" pitchFamily="34" charset="0"/>
              </a:rPr>
            </a:br>
            <a:endParaRPr lang="en-US" dirty="0"/>
          </a:p>
        </p:txBody>
      </p:sp>
      <p:pic>
        <p:nvPicPr>
          <p:cNvPr id="5" name="Picture 4"/>
          <p:cNvPicPr>
            <a:picLocks noChangeAspect="1"/>
          </p:cNvPicPr>
          <p:nvPr/>
        </p:nvPicPr>
        <p:blipFill>
          <a:blip r:embed="rId3"/>
          <a:stretch>
            <a:fillRect/>
          </a:stretch>
        </p:blipFill>
        <p:spPr>
          <a:xfrm>
            <a:off x="4986874" y="2453834"/>
            <a:ext cx="4048095" cy="3858789"/>
          </a:xfrm>
          <a:prstGeom prst="rect">
            <a:avLst/>
          </a:prstGeom>
        </p:spPr>
      </p:pic>
      <p:pic>
        <p:nvPicPr>
          <p:cNvPr id="6" name="Picture 5"/>
          <p:cNvPicPr>
            <a:picLocks noChangeAspect="1"/>
          </p:cNvPicPr>
          <p:nvPr/>
        </p:nvPicPr>
        <p:blipFill>
          <a:blip r:embed="rId4"/>
          <a:stretch>
            <a:fillRect/>
          </a:stretch>
        </p:blipFill>
        <p:spPr>
          <a:xfrm>
            <a:off x="3160964" y="1932972"/>
            <a:ext cx="3651821" cy="2658086"/>
          </a:xfrm>
          <a:prstGeom prst="rect">
            <a:avLst/>
          </a:prstGeom>
        </p:spPr>
      </p:pic>
      <p:pic>
        <p:nvPicPr>
          <p:cNvPr id="4" name="Content Placeholder 3"/>
          <p:cNvPicPr>
            <a:picLocks noGrp="1" noChangeAspect="1"/>
          </p:cNvPicPr>
          <p:nvPr>
            <p:ph idx="1"/>
          </p:nvPr>
        </p:nvPicPr>
        <p:blipFill>
          <a:blip r:embed="rId5"/>
          <a:stretch>
            <a:fillRect/>
          </a:stretch>
        </p:blipFill>
        <p:spPr>
          <a:xfrm>
            <a:off x="1493843" y="1690688"/>
            <a:ext cx="3133616" cy="1944793"/>
          </a:xfrm>
          <a:prstGeom prst="rect">
            <a:avLst/>
          </a:prstGeom>
        </p:spPr>
      </p:pic>
      <p:sp>
        <p:nvSpPr>
          <p:cNvPr id="7" name="TextBox 6"/>
          <p:cNvSpPr txBox="1"/>
          <p:nvPr/>
        </p:nvSpPr>
        <p:spPr>
          <a:xfrm>
            <a:off x="2407534" y="2453834"/>
            <a:ext cx="1412112" cy="369332"/>
          </a:xfrm>
          <a:prstGeom prst="rect">
            <a:avLst/>
          </a:prstGeom>
          <a:noFill/>
        </p:spPr>
        <p:txBody>
          <a:bodyPr wrap="square" rtlCol="0">
            <a:spAutoFit/>
          </a:bodyPr>
          <a:lstStyle/>
          <a:p>
            <a:pPr algn="ctr"/>
            <a:r>
              <a:rPr lang="en-US" dirty="0" smtClean="0">
                <a:solidFill>
                  <a:schemeClr val="bg1"/>
                </a:solidFill>
              </a:rPr>
              <a:t>Resident</a:t>
            </a:r>
            <a:endParaRPr lang="en-US" dirty="0">
              <a:solidFill>
                <a:schemeClr val="bg1"/>
              </a:solidFill>
            </a:endParaRPr>
          </a:p>
        </p:txBody>
      </p:sp>
      <p:sp>
        <p:nvSpPr>
          <p:cNvPr id="8" name="TextBox 7"/>
          <p:cNvSpPr txBox="1"/>
          <p:nvPr/>
        </p:nvSpPr>
        <p:spPr>
          <a:xfrm>
            <a:off x="6096000" y="2934960"/>
            <a:ext cx="1786359" cy="830997"/>
          </a:xfrm>
          <a:prstGeom prst="rect">
            <a:avLst/>
          </a:prstGeom>
          <a:noFill/>
        </p:spPr>
        <p:txBody>
          <a:bodyPr wrap="square" rtlCol="0">
            <a:spAutoFit/>
          </a:bodyPr>
          <a:lstStyle/>
          <a:p>
            <a:pPr algn="ctr"/>
            <a:r>
              <a:rPr lang="en-US" sz="4800" dirty="0" smtClean="0">
                <a:solidFill>
                  <a:schemeClr val="bg1"/>
                </a:solidFill>
              </a:rPr>
              <a:t>CCC</a:t>
            </a:r>
            <a:endParaRPr lang="en-US" sz="4800" dirty="0">
              <a:solidFill>
                <a:schemeClr val="bg1"/>
              </a:solidFill>
            </a:endParaRPr>
          </a:p>
        </p:txBody>
      </p:sp>
    </p:spTree>
    <p:extLst>
      <p:ext uri="{BB962C8B-B14F-4D97-AF65-F5344CB8AC3E}">
        <p14:creationId xmlns:p14="http://schemas.microsoft.com/office/powerpoint/2010/main" val="311942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ea typeface="굴림" charset="-127"/>
                <a:cs typeface="Arial" pitchFamily="34" charset="0"/>
              </a:rPr>
              <a:t>Focus Group Overview</a:t>
            </a:r>
            <a:r>
              <a:rPr lang="en-US" dirty="0">
                <a:cs typeface="Arial" pitchFamily="34" charset="0"/>
              </a:rPr>
              <a:t/>
            </a:r>
            <a:br>
              <a:rPr lang="en-US" dirty="0">
                <a:cs typeface="Arial" pitchFamily="34" charset="0"/>
              </a:rPr>
            </a:br>
            <a:endParaRPr lang="en-US" dirty="0"/>
          </a:p>
        </p:txBody>
      </p:sp>
      <p:pic>
        <p:nvPicPr>
          <p:cNvPr id="5" name="Picture 4"/>
          <p:cNvPicPr>
            <a:picLocks noChangeAspect="1"/>
          </p:cNvPicPr>
          <p:nvPr/>
        </p:nvPicPr>
        <p:blipFill>
          <a:blip r:embed="rId3"/>
          <a:stretch>
            <a:fillRect/>
          </a:stretch>
        </p:blipFill>
        <p:spPr>
          <a:xfrm>
            <a:off x="1354899" y="2834291"/>
            <a:ext cx="2560542" cy="4023709"/>
          </a:xfrm>
          <a:prstGeom prst="rect">
            <a:avLst/>
          </a:prstGeom>
        </p:spPr>
      </p:pic>
      <p:pic>
        <p:nvPicPr>
          <p:cNvPr id="4" name="Content Placeholder 3"/>
          <p:cNvPicPr>
            <a:picLocks noGrp="1" noChangeAspect="1"/>
          </p:cNvPicPr>
          <p:nvPr>
            <p:ph idx="1"/>
          </p:nvPr>
        </p:nvPicPr>
        <p:blipFill>
          <a:blip r:embed="rId4"/>
          <a:stretch>
            <a:fillRect/>
          </a:stretch>
        </p:blipFill>
        <p:spPr>
          <a:xfrm>
            <a:off x="1354899" y="2834291"/>
            <a:ext cx="1902117" cy="2365453"/>
          </a:xfrm>
          <a:prstGeom prst="rect">
            <a:avLst/>
          </a:prstGeom>
        </p:spPr>
      </p:pic>
      <p:pic>
        <p:nvPicPr>
          <p:cNvPr id="6" name="Picture 5"/>
          <p:cNvPicPr>
            <a:picLocks noChangeAspect="1"/>
          </p:cNvPicPr>
          <p:nvPr/>
        </p:nvPicPr>
        <p:blipFill>
          <a:blip r:embed="rId5"/>
          <a:stretch>
            <a:fillRect/>
          </a:stretch>
        </p:blipFill>
        <p:spPr>
          <a:xfrm>
            <a:off x="4487066" y="2834289"/>
            <a:ext cx="2566638" cy="4023709"/>
          </a:xfrm>
          <a:prstGeom prst="rect">
            <a:avLst/>
          </a:prstGeom>
        </p:spPr>
      </p:pic>
      <p:pic>
        <p:nvPicPr>
          <p:cNvPr id="7" name="Picture 6"/>
          <p:cNvPicPr>
            <a:picLocks noChangeAspect="1"/>
          </p:cNvPicPr>
          <p:nvPr/>
        </p:nvPicPr>
        <p:blipFill>
          <a:blip r:embed="rId6"/>
          <a:stretch>
            <a:fillRect/>
          </a:stretch>
        </p:blipFill>
        <p:spPr>
          <a:xfrm>
            <a:off x="4487066" y="3073284"/>
            <a:ext cx="1713124" cy="1475360"/>
          </a:xfrm>
          <a:prstGeom prst="rect">
            <a:avLst/>
          </a:prstGeom>
        </p:spPr>
      </p:pic>
      <p:pic>
        <p:nvPicPr>
          <p:cNvPr id="8" name="Picture 7"/>
          <p:cNvPicPr>
            <a:picLocks noChangeAspect="1"/>
          </p:cNvPicPr>
          <p:nvPr/>
        </p:nvPicPr>
        <p:blipFill>
          <a:blip r:embed="rId5"/>
          <a:stretch>
            <a:fillRect/>
          </a:stretch>
        </p:blipFill>
        <p:spPr>
          <a:xfrm>
            <a:off x="7625329" y="2834290"/>
            <a:ext cx="2566638" cy="4023709"/>
          </a:xfrm>
          <a:prstGeom prst="rect">
            <a:avLst/>
          </a:prstGeom>
        </p:spPr>
      </p:pic>
      <p:pic>
        <p:nvPicPr>
          <p:cNvPr id="9" name="Picture 8"/>
          <p:cNvPicPr>
            <a:picLocks noChangeAspect="1"/>
          </p:cNvPicPr>
          <p:nvPr/>
        </p:nvPicPr>
        <p:blipFill>
          <a:blip r:embed="rId7"/>
          <a:stretch>
            <a:fillRect/>
          </a:stretch>
        </p:blipFill>
        <p:spPr>
          <a:xfrm>
            <a:off x="7552041" y="2998895"/>
            <a:ext cx="1828959" cy="1847248"/>
          </a:xfrm>
          <a:prstGeom prst="rect">
            <a:avLst/>
          </a:prstGeom>
        </p:spPr>
      </p:pic>
    </p:spTree>
    <p:extLst>
      <p:ext uri="{BB962C8B-B14F-4D97-AF65-F5344CB8AC3E}">
        <p14:creationId xmlns:p14="http://schemas.microsoft.com/office/powerpoint/2010/main" val="2224811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Themes</a:t>
            </a:r>
            <a:endParaRPr lang="en-US" dirty="0"/>
          </a:p>
        </p:txBody>
      </p:sp>
      <p:sp>
        <p:nvSpPr>
          <p:cNvPr id="3" name="Content Placeholder 2"/>
          <p:cNvSpPr>
            <a:spLocks noGrp="1"/>
          </p:cNvSpPr>
          <p:nvPr>
            <p:ph idx="1"/>
          </p:nvPr>
        </p:nvSpPr>
        <p:spPr>
          <a:xfrm>
            <a:off x="1049779" y="2214623"/>
            <a:ext cx="8915400" cy="3777622"/>
          </a:xfrm>
        </p:spPr>
        <p:txBody>
          <a:bodyPr/>
          <a:lstStyle/>
          <a:p>
            <a:pPr marL="0" indent="0" algn="ctr">
              <a:buNone/>
            </a:pPr>
            <a:r>
              <a:rPr lang="en-US" dirty="0" smtClean="0"/>
              <a:t>1.) Education on role of the CCC</a:t>
            </a:r>
          </a:p>
          <a:p>
            <a:pPr marL="0" indent="0" algn="ctr">
              <a:buNone/>
            </a:pPr>
            <a:r>
              <a:rPr lang="en-US" dirty="0" smtClean="0"/>
              <a:t>2.) Specific feedback from the CCC</a:t>
            </a:r>
          </a:p>
          <a:p>
            <a:pPr marL="0" indent="0" algn="ctr">
              <a:buNone/>
            </a:pPr>
            <a:r>
              <a:rPr lang="en-US" dirty="0" smtClean="0"/>
              <a:t>3.) Personalized improvement plans</a:t>
            </a:r>
          </a:p>
          <a:p>
            <a:pPr marL="0" indent="0" algn="ctr">
              <a:buNone/>
            </a:pPr>
            <a:r>
              <a:rPr lang="en-US" dirty="0" smtClean="0"/>
              <a:t>4.) Involvement in Milestone Reporting</a:t>
            </a:r>
          </a:p>
          <a:p>
            <a:pPr marL="0" indent="0" algn="ctr">
              <a:buNone/>
            </a:pPr>
            <a:r>
              <a:rPr lang="en-US" dirty="0" smtClean="0"/>
              <a:t>5.) Point of care evaluations</a:t>
            </a:r>
            <a:endParaRPr lang="en-US" dirty="0"/>
          </a:p>
        </p:txBody>
      </p:sp>
    </p:spTree>
    <p:extLst>
      <p:ext uri="{BB962C8B-B14F-4D97-AF65-F5344CB8AC3E}">
        <p14:creationId xmlns:p14="http://schemas.microsoft.com/office/powerpoint/2010/main" val="1716194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a:t>
            </a:r>
            <a:r>
              <a:rPr lang="en-US" dirty="0" smtClean="0">
                <a:solidFill>
                  <a:srgbClr val="FF0000"/>
                </a:solidFill>
              </a:rPr>
              <a:t>1</a:t>
            </a:r>
            <a:r>
              <a:rPr lang="en-US" dirty="0" smtClean="0"/>
              <a:t> – </a:t>
            </a:r>
            <a:r>
              <a:rPr lang="en-US" i="1" dirty="0" smtClean="0"/>
              <a:t>Educate Residents</a:t>
            </a:r>
            <a:endParaRPr lang="en-US" dirty="0"/>
          </a:p>
        </p:txBody>
      </p:sp>
      <p:sp>
        <p:nvSpPr>
          <p:cNvPr id="3" name="Content Placeholder 2"/>
          <p:cNvSpPr>
            <a:spLocks noGrp="1"/>
          </p:cNvSpPr>
          <p:nvPr>
            <p:ph idx="1"/>
          </p:nvPr>
        </p:nvSpPr>
        <p:spPr/>
        <p:txBody>
          <a:bodyPr/>
          <a:lstStyle/>
          <a:p>
            <a:r>
              <a:rPr lang="en-US" dirty="0" smtClean="0">
                <a:solidFill>
                  <a:srgbClr val="262626"/>
                </a:solidFill>
              </a:rPr>
              <a:t>I didn’t know there was a CCC</a:t>
            </a:r>
          </a:p>
          <a:p>
            <a:r>
              <a:rPr lang="en-US" dirty="0" smtClean="0">
                <a:solidFill>
                  <a:srgbClr val="262626"/>
                </a:solidFill>
              </a:rPr>
              <a:t>Role of CCC is to “punish”</a:t>
            </a:r>
          </a:p>
          <a:p>
            <a:r>
              <a:rPr lang="en-US" dirty="0" smtClean="0">
                <a:solidFill>
                  <a:srgbClr val="262626"/>
                </a:solidFill>
              </a:rPr>
              <a:t>We are “afraid” of the CCC</a:t>
            </a:r>
          </a:p>
          <a:p>
            <a:r>
              <a:rPr lang="en-US" dirty="0" smtClean="0">
                <a:solidFill>
                  <a:srgbClr val="262626"/>
                </a:solidFill>
              </a:rPr>
              <a:t>How are the milestones “rated”</a:t>
            </a:r>
          </a:p>
          <a:p>
            <a:r>
              <a:rPr lang="en-US" dirty="0" smtClean="0">
                <a:solidFill>
                  <a:srgbClr val="262626"/>
                </a:solidFill>
              </a:rPr>
              <a:t>Education on the CCC is needed</a:t>
            </a:r>
          </a:p>
          <a:p>
            <a:endParaRPr lang="en-US" dirty="0"/>
          </a:p>
        </p:txBody>
      </p:sp>
    </p:spTree>
    <p:extLst>
      <p:ext uri="{BB962C8B-B14F-4D97-AF65-F5344CB8AC3E}">
        <p14:creationId xmlns:p14="http://schemas.microsoft.com/office/powerpoint/2010/main" val="66508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a:t>
            </a:r>
            <a:r>
              <a:rPr lang="en-US" dirty="0" smtClean="0">
                <a:solidFill>
                  <a:srgbClr val="00B415"/>
                </a:solidFill>
              </a:rPr>
              <a:t>2</a:t>
            </a:r>
            <a:r>
              <a:rPr lang="en-US" dirty="0" smtClean="0"/>
              <a:t> - </a:t>
            </a:r>
            <a:r>
              <a:rPr lang="en-US" i="1" dirty="0" smtClean="0"/>
              <a:t>Specific Feedback</a:t>
            </a:r>
            <a:endParaRPr lang="en-US" dirty="0"/>
          </a:p>
        </p:txBody>
      </p:sp>
      <p:sp>
        <p:nvSpPr>
          <p:cNvPr id="3" name="Content Placeholder 2"/>
          <p:cNvSpPr>
            <a:spLocks noGrp="1"/>
          </p:cNvSpPr>
          <p:nvPr>
            <p:ph idx="1"/>
          </p:nvPr>
        </p:nvSpPr>
        <p:spPr/>
        <p:txBody>
          <a:bodyPr/>
          <a:lstStyle/>
          <a:p>
            <a:r>
              <a:rPr lang="en-US" dirty="0" smtClean="0">
                <a:solidFill>
                  <a:srgbClr val="262626"/>
                </a:solidFill>
              </a:rPr>
              <a:t>Comparison to peers</a:t>
            </a:r>
          </a:p>
          <a:p>
            <a:r>
              <a:rPr lang="en-US" dirty="0" smtClean="0">
                <a:solidFill>
                  <a:srgbClr val="262626"/>
                </a:solidFill>
              </a:rPr>
              <a:t>Certification of procedures</a:t>
            </a:r>
          </a:p>
          <a:p>
            <a:r>
              <a:rPr lang="en-US" dirty="0" smtClean="0">
                <a:solidFill>
                  <a:srgbClr val="262626"/>
                </a:solidFill>
              </a:rPr>
              <a:t>Feedback on documentation skills</a:t>
            </a:r>
          </a:p>
          <a:p>
            <a:r>
              <a:rPr lang="en-US" dirty="0" smtClean="0">
                <a:solidFill>
                  <a:srgbClr val="262626"/>
                </a:solidFill>
              </a:rPr>
              <a:t>Feedback from the onset of residency</a:t>
            </a:r>
          </a:p>
          <a:p>
            <a:r>
              <a:rPr lang="en-US" dirty="0" smtClean="0">
                <a:solidFill>
                  <a:srgbClr val="262626"/>
                </a:solidFill>
              </a:rPr>
              <a:t>Summary paragraph from CCC’s milestone reporting meeting</a:t>
            </a:r>
          </a:p>
          <a:p>
            <a:endParaRPr lang="en-US" dirty="0"/>
          </a:p>
        </p:txBody>
      </p:sp>
    </p:spTree>
    <p:extLst>
      <p:ext uri="{BB962C8B-B14F-4D97-AF65-F5344CB8AC3E}">
        <p14:creationId xmlns:p14="http://schemas.microsoft.com/office/powerpoint/2010/main" val="3588675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a:t>
            </a:r>
            <a:r>
              <a:rPr lang="en-US" dirty="0" smtClean="0">
                <a:solidFill>
                  <a:srgbClr val="0091EA"/>
                </a:solidFill>
              </a:rPr>
              <a:t>3</a:t>
            </a:r>
            <a:r>
              <a:rPr lang="en-US" dirty="0" smtClean="0"/>
              <a:t> – </a:t>
            </a:r>
            <a:r>
              <a:rPr lang="en-US" i="1" dirty="0" smtClean="0"/>
              <a:t>Improvement Plans</a:t>
            </a:r>
            <a:endParaRPr lang="en-US" dirty="0"/>
          </a:p>
        </p:txBody>
      </p:sp>
      <p:sp>
        <p:nvSpPr>
          <p:cNvPr id="3" name="Content Placeholder 2"/>
          <p:cNvSpPr>
            <a:spLocks noGrp="1"/>
          </p:cNvSpPr>
          <p:nvPr>
            <p:ph idx="1"/>
          </p:nvPr>
        </p:nvSpPr>
        <p:spPr/>
        <p:txBody>
          <a:bodyPr/>
          <a:lstStyle/>
          <a:p>
            <a:r>
              <a:rPr lang="en-US" dirty="0" smtClean="0"/>
              <a:t>Fellowship goals</a:t>
            </a:r>
          </a:p>
          <a:p>
            <a:r>
              <a:rPr lang="en-US" dirty="0" smtClean="0"/>
              <a:t>Professional development</a:t>
            </a:r>
          </a:p>
          <a:p>
            <a:r>
              <a:rPr lang="en-US" dirty="0" smtClean="0"/>
              <a:t>Personal goals</a:t>
            </a:r>
          </a:p>
          <a:p>
            <a:pPr lvl="1"/>
            <a:r>
              <a:rPr lang="en-US" dirty="0" smtClean="0"/>
              <a:t>“Self reflection is difficult”</a:t>
            </a:r>
            <a:endParaRPr lang="en-US" dirty="0"/>
          </a:p>
        </p:txBody>
      </p:sp>
    </p:spTree>
    <p:extLst>
      <p:ext uri="{BB962C8B-B14F-4D97-AF65-F5344CB8AC3E}">
        <p14:creationId xmlns:p14="http://schemas.microsoft.com/office/powerpoint/2010/main" val="2651212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a:t>
            </a:r>
            <a:r>
              <a:rPr lang="en-US" dirty="0" smtClean="0">
                <a:solidFill>
                  <a:srgbClr val="7030A0"/>
                </a:solidFill>
              </a:rPr>
              <a:t>4</a:t>
            </a:r>
            <a:r>
              <a:rPr lang="en-US" dirty="0" smtClean="0"/>
              <a:t>– </a:t>
            </a:r>
            <a:r>
              <a:rPr lang="en-US" i="1" dirty="0" smtClean="0"/>
              <a:t>Milestone Input</a:t>
            </a:r>
            <a:endParaRPr lang="en-US" dirty="0"/>
          </a:p>
        </p:txBody>
      </p:sp>
      <p:sp>
        <p:nvSpPr>
          <p:cNvPr id="3" name="Content Placeholder 2"/>
          <p:cNvSpPr>
            <a:spLocks noGrp="1"/>
          </p:cNvSpPr>
          <p:nvPr>
            <p:ph idx="1"/>
          </p:nvPr>
        </p:nvSpPr>
        <p:spPr/>
        <p:txBody>
          <a:bodyPr/>
          <a:lstStyle/>
          <a:p>
            <a:r>
              <a:rPr lang="en-US" dirty="0" smtClean="0">
                <a:solidFill>
                  <a:srgbClr val="262626"/>
                </a:solidFill>
              </a:rPr>
              <a:t>Goals should be mutually agreed upon</a:t>
            </a:r>
          </a:p>
          <a:p>
            <a:r>
              <a:rPr lang="en-US" dirty="0" smtClean="0">
                <a:solidFill>
                  <a:srgbClr val="262626"/>
                </a:solidFill>
              </a:rPr>
              <a:t>Milestone placement should be a discussion </a:t>
            </a:r>
          </a:p>
          <a:p>
            <a:r>
              <a:rPr lang="en-US" dirty="0" smtClean="0">
                <a:solidFill>
                  <a:srgbClr val="262626"/>
                </a:solidFill>
              </a:rPr>
              <a:t>Accuracy of milestones reports</a:t>
            </a:r>
          </a:p>
          <a:p>
            <a:r>
              <a:rPr lang="en-US" dirty="0" smtClean="0">
                <a:solidFill>
                  <a:srgbClr val="262626"/>
                </a:solidFill>
              </a:rPr>
              <a:t>Use the SAR to generate discussion</a:t>
            </a:r>
          </a:p>
          <a:p>
            <a:r>
              <a:rPr lang="en-US" dirty="0" smtClean="0">
                <a:solidFill>
                  <a:srgbClr val="262626"/>
                </a:solidFill>
              </a:rPr>
              <a:t>Ask residents what they would like to improve upon</a:t>
            </a:r>
          </a:p>
          <a:p>
            <a:endParaRPr lang="en-US" dirty="0"/>
          </a:p>
        </p:txBody>
      </p:sp>
    </p:spTree>
    <p:extLst>
      <p:ext uri="{BB962C8B-B14F-4D97-AF65-F5344CB8AC3E}">
        <p14:creationId xmlns:p14="http://schemas.microsoft.com/office/powerpoint/2010/main" val="617349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a:t>
            </a:r>
            <a:r>
              <a:rPr lang="en-US" dirty="0" smtClean="0">
                <a:solidFill>
                  <a:srgbClr val="FFC000"/>
                </a:solidFill>
              </a:rPr>
              <a:t>5</a:t>
            </a:r>
            <a:r>
              <a:rPr lang="en-US" dirty="0" smtClean="0"/>
              <a:t>– </a:t>
            </a:r>
            <a:r>
              <a:rPr lang="en-US" i="1" dirty="0" smtClean="0"/>
              <a:t>POC Evaluations</a:t>
            </a:r>
            <a:endParaRPr lang="en-US" dirty="0"/>
          </a:p>
        </p:txBody>
      </p:sp>
      <p:sp>
        <p:nvSpPr>
          <p:cNvPr id="3" name="Content Placeholder 2"/>
          <p:cNvSpPr>
            <a:spLocks noGrp="1"/>
          </p:cNvSpPr>
          <p:nvPr>
            <p:ph idx="1"/>
          </p:nvPr>
        </p:nvSpPr>
        <p:spPr/>
        <p:txBody>
          <a:bodyPr/>
          <a:lstStyle/>
          <a:p>
            <a:r>
              <a:rPr lang="en-US" dirty="0" smtClean="0">
                <a:solidFill>
                  <a:srgbClr val="262626"/>
                </a:solidFill>
              </a:rPr>
              <a:t>Educate faculty </a:t>
            </a:r>
          </a:p>
          <a:p>
            <a:r>
              <a:rPr lang="en-US" dirty="0" smtClean="0">
                <a:solidFill>
                  <a:srgbClr val="262626"/>
                </a:solidFill>
              </a:rPr>
              <a:t>Be specific </a:t>
            </a:r>
          </a:p>
          <a:p>
            <a:r>
              <a:rPr lang="en-US" dirty="0" smtClean="0">
                <a:solidFill>
                  <a:srgbClr val="262626"/>
                </a:solidFill>
              </a:rPr>
              <a:t>More </a:t>
            </a:r>
            <a:r>
              <a:rPr lang="en-US" dirty="0" err="1" smtClean="0">
                <a:solidFill>
                  <a:srgbClr val="262626"/>
                </a:solidFill>
              </a:rPr>
              <a:t>evals</a:t>
            </a:r>
            <a:r>
              <a:rPr lang="en-US" dirty="0" smtClean="0">
                <a:solidFill>
                  <a:srgbClr val="262626"/>
                </a:solidFill>
              </a:rPr>
              <a:t> on less “popular” milestones</a:t>
            </a:r>
          </a:p>
          <a:p>
            <a:r>
              <a:rPr lang="en-US" dirty="0" smtClean="0">
                <a:solidFill>
                  <a:srgbClr val="262626"/>
                </a:solidFill>
              </a:rPr>
              <a:t>Provide milestone based checklist to the residents </a:t>
            </a:r>
          </a:p>
          <a:p>
            <a:r>
              <a:rPr lang="en-US" dirty="0" smtClean="0">
                <a:solidFill>
                  <a:srgbClr val="262626"/>
                </a:solidFill>
              </a:rPr>
              <a:t>More 360 </a:t>
            </a:r>
            <a:r>
              <a:rPr lang="en-US" dirty="0" err="1" smtClean="0">
                <a:solidFill>
                  <a:srgbClr val="262626"/>
                </a:solidFill>
              </a:rPr>
              <a:t>evals</a:t>
            </a:r>
            <a:r>
              <a:rPr lang="en-US" dirty="0" smtClean="0">
                <a:solidFill>
                  <a:srgbClr val="262626"/>
                </a:solidFill>
              </a:rPr>
              <a:t> and direct observations</a:t>
            </a:r>
          </a:p>
          <a:p>
            <a:r>
              <a:rPr lang="en-US" dirty="0" smtClean="0">
                <a:solidFill>
                  <a:srgbClr val="262626"/>
                </a:solidFill>
              </a:rPr>
              <a:t>Give concrete expectations/guidelines </a:t>
            </a:r>
          </a:p>
          <a:p>
            <a:r>
              <a:rPr lang="en-US" dirty="0" smtClean="0">
                <a:solidFill>
                  <a:srgbClr val="262626"/>
                </a:solidFill>
              </a:rPr>
              <a:t>Use technology, i.e. smart phone</a:t>
            </a:r>
          </a:p>
          <a:p>
            <a:pPr marL="0" indent="0">
              <a:buNone/>
            </a:pPr>
            <a:endParaRPr lang="en-US" dirty="0"/>
          </a:p>
        </p:txBody>
      </p:sp>
    </p:spTree>
    <p:extLst>
      <p:ext uri="{BB962C8B-B14F-4D97-AF65-F5344CB8AC3E}">
        <p14:creationId xmlns:p14="http://schemas.microsoft.com/office/powerpoint/2010/main" val="3412658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engage the residents?</a:t>
            </a:r>
            <a:endParaRPr lang="en-US" dirty="0"/>
          </a:p>
        </p:txBody>
      </p:sp>
      <p:sp>
        <p:nvSpPr>
          <p:cNvPr id="4" name="Content Placeholder 3"/>
          <p:cNvSpPr txBox="1">
            <a:spLocks noGrp="1"/>
          </p:cNvSpPr>
          <p:nvPr>
            <p:ph idx="1"/>
          </p:nvPr>
        </p:nvSpPr>
        <p:spPr>
          <a:prstGeom prst="rect">
            <a:avLst/>
          </a:prstGeom>
          <a:noFill/>
        </p:spPr>
        <p:txBody>
          <a:bodyPr wrap="square" rtlCol="0">
            <a:spAutoFit/>
          </a:bodyPr>
          <a:lstStyle/>
          <a:p>
            <a:r>
              <a:rPr lang="en-US" sz="2400" dirty="0" smtClean="0"/>
              <a:t>Targeting Resident Engagement. </a:t>
            </a:r>
            <a:endParaRPr lang="en-US" sz="2400" dirty="0"/>
          </a:p>
        </p:txBody>
      </p:sp>
      <p:pic>
        <p:nvPicPr>
          <p:cNvPr id="5" name="Picture 4"/>
          <p:cNvPicPr>
            <a:picLocks noChangeAspect="1"/>
          </p:cNvPicPr>
          <p:nvPr/>
        </p:nvPicPr>
        <p:blipFill>
          <a:blip r:embed="rId2"/>
          <a:stretch>
            <a:fillRect/>
          </a:stretch>
        </p:blipFill>
        <p:spPr>
          <a:xfrm>
            <a:off x="6552288" y="2392867"/>
            <a:ext cx="3231160" cy="4572396"/>
          </a:xfrm>
          <a:prstGeom prst="rect">
            <a:avLst/>
          </a:prstGeom>
        </p:spPr>
      </p:pic>
      <p:pic>
        <p:nvPicPr>
          <p:cNvPr id="6" name="Picture 5"/>
          <p:cNvPicPr>
            <a:picLocks noChangeAspect="1"/>
          </p:cNvPicPr>
          <p:nvPr/>
        </p:nvPicPr>
        <p:blipFill>
          <a:blip r:embed="rId3"/>
          <a:stretch>
            <a:fillRect/>
          </a:stretch>
        </p:blipFill>
        <p:spPr>
          <a:xfrm>
            <a:off x="4831124" y="3597281"/>
            <a:ext cx="3072650" cy="1237595"/>
          </a:xfrm>
          <a:prstGeom prst="rect">
            <a:avLst/>
          </a:prstGeom>
        </p:spPr>
      </p:pic>
      <p:pic>
        <p:nvPicPr>
          <p:cNvPr id="7" name="Picture 6"/>
          <p:cNvPicPr>
            <a:picLocks noChangeAspect="1"/>
          </p:cNvPicPr>
          <p:nvPr/>
        </p:nvPicPr>
        <p:blipFill>
          <a:blip r:embed="rId4"/>
          <a:stretch>
            <a:fillRect/>
          </a:stretch>
        </p:blipFill>
        <p:spPr>
          <a:xfrm>
            <a:off x="4831124" y="4216078"/>
            <a:ext cx="3054361" cy="1030313"/>
          </a:xfrm>
          <a:prstGeom prst="rect">
            <a:avLst/>
          </a:prstGeom>
        </p:spPr>
      </p:pic>
      <p:pic>
        <p:nvPicPr>
          <p:cNvPr id="8" name="Picture 7"/>
          <p:cNvPicPr>
            <a:picLocks noChangeAspect="1"/>
          </p:cNvPicPr>
          <p:nvPr/>
        </p:nvPicPr>
        <p:blipFill>
          <a:blip r:embed="rId5"/>
          <a:stretch>
            <a:fillRect/>
          </a:stretch>
        </p:blipFill>
        <p:spPr>
          <a:xfrm>
            <a:off x="5040349" y="4286343"/>
            <a:ext cx="3023878" cy="1761897"/>
          </a:xfrm>
          <a:prstGeom prst="rect">
            <a:avLst/>
          </a:prstGeom>
        </p:spPr>
      </p:pic>
      <p:sp>
        <p:nvSpPr>
          <p:cNvPr id="9" name="TextBox 8"/>
          <p:cNvSpPr txBox="1"/>
          <p:nvPr/>
        </p:nvSpPr>
        <p:spPr>
          <a:xfrm>
            <a:off x="3739158" y="3754413"/>
            <a:ext cx="1152880" cy="461665"/>
          </a:xfrm>
          <a:prstGeom prst="rect">
            <a:avLst/>
          </a:prstGeom>
          <a:noFill/>
        </p:spPr>
        <p:txBody>
          <a:bodyPr wrap="none" rtlCol="0">
            <a:spAutoFit/>
          </a:bodyPr>
          <a:lstStyle/>
          <a:p>
            <a:r>
              <a:rPr lang="en-US" sz="2400" dirty="0" smtClean="0">
                <a:latin typeface="+mj-lt"/>
              </a:rPr>
              <a:t>Before</a:t>
            </a:r>
            <a:endParaRPr lang="en-US" sz="2400" dirty="0">
              <a:latin typeface="+mj-lt"/>
            </a:endParaRPr>
          </a:p>
        </p:txBody>
      </p:sp>
      <p:pic>
        <p:nvPicPr>
          <p:cNvPr id="10" name="Picture 9"/>
          <p:cNvPicPr>
            <a:picLocks noChangeAspect="1"/>
          </p:cNvPicPr>
          <p:nvPr/>
        </p:nvPicPr>
        <p:blipFill>
          <a:blip r:embed="rId6"/>
          <a:stretch>
            <a:fillRect/>
          </a:stretch>
        </p:blipFill>
        <p:spPr>
          <a:xfrm>
            <a:off x="3736117" y="4609458"/>
            <a:ext cx="1280271" cy="646232"/>
          </a:xfrm>
          <a:prstGeom prst="rect">
            <a:avLst/>
          </a:prstGeom>
        </p:spPr>
      </p:pic>
      <p:pic>
        <p:nvPicPr>
          <p:cNvPr id="11" name="Picture 10"/>
          <p:cNvPicPr>
            <a:picLocks noChangeAspect="1"/>
          </p:cNvPicPr>
          <p:nvPr/>
        </p:nvPicPr>
        <p:blipFill>
          <a:blip r:embed="rId7"/>
          <a:stretch>
            <a:fillRect/>
          </a:stretch>
        </p:blipFill>
        <p:spPr>
          <a:xfrm>
            <a:off x="4161485" y="5561116"/>
            <a:ext cx="1018120" cy="640135"/>
          </a:xfrm>
          <a:prstGeom prst="rect">
            <a:avLst/>
          </a:prstGeom>
        </p:spPr>
      </p:pic>
    </p:spTree>
    <p:extLst>
      <p:ext uri="{BB962C8B-B14F-4D97-AF65-F5344CB8AC3E}">
        <p14:creationId xmlns:p14="http://schemas.microsoft.com/office/powerpoint/2010/main" val="351713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we?</a:t>
            </a:r>
            <a:endParaRPr lang="en-US" dirty="0"/>
          </a:p>
        </p:txBody>
      </p:sp>
      <p:sp>
        <p:nvSpPr>
          <p:cNvPr id="3" name="Content Placeholder 2"/>
          <p:cNvSpPr>
            <a:spLocks noGrp="1"/>
          </p:cNvSpPr>
          <p:nvPr>
            <p:ph idx="1"/>
          </p:nvPr>
        </p:nvSpPr>
        <p:spPr/>
        <p:txBody>
          <a:bodyPr/>
          <a:lstStyle/>
          <a:p>
            <a:r>
              <a:rPr lang="en-US" dirty="0" smtClean="0"/>
              <a:t>Let’s start with some basic background questions and generate some discussion…</a:t>
            </a:r>
            <a:endParaRPr lang="en-US" dirty="0"/>
          </a:p>
        </p:txBody>
      </p:sp>
      <p:pic>
        <p:nvPicPr>
          <p:cNvPr id="4" name="Picture 3"/>
          <p:cNvPicPr>
            <a:picLocks noChangeAspect="1"/>
          </p:cNvPicPr>
          <p:nvPr/>
        </p:nvPicPr>
        <p:blipFill>
          <a:blip r:embed="rId3"/>
          <a:stretch>
            <a:fillRect/>
          </a:stretch>
        </p:blipFill>
        <p:spPr>
          <a:xfrm>
            <a:off x="2186663" y="3904366"/>
            <a:ext cx="4524375" cy="11144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7741229" y="3537654"/>
            <a:ext cx="2466975" cy="18478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837734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1464" y="2963120"/>
            <a:ext cx="5822066" cy="1015663"/>
          </a:xfrm>
          <a:prstGeom prst="rect">
            <a:avLst/>
          </a:prstGeom>
          <a:noFill/>
        </p:spPr>
        <p:txBody>
          <a:bodyPr wrap="square" rtlCol="0">
            <a:spAutoFit/>
          </a:bodyPr>
          <a:lstStyle/>
          <a:p>
            <a:pPr algn="ctr"/>
            <a:r>
              <a:rPr lang="en-US" sz="6000" dirty="0" smtClean="0">
                <a:latin typeface="Arial Black" panose="020B0A04020102020204" pitchFamily="34" charset="0"/>
              </a:rPr>
              <a:t>Before</a:t>
            </a:r>
            <a:endParaRPr lang="en-US" sz="6000" dirty="0">
              <a:latin typeface="Arial Black" panose="020B0A04020102020204" pitchFamily="34" charset="0"/>
            </a:endParaRPr>
          </a:p>
        </p:txBody>
      </p:sp>
    </p:spTree>
    <p:extLst>
      <p:ext uri="{BB962C8B-B14F-4D97-AF65-F5344CB8AC3E}">
        <p14:creationId xmlns:p14="http://schemas.microsoft.com/office/powerpoint/2010/main" val="248516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“Before” Activities</a:t>
            </a:r>
          </a:p>
        </p:txBody>
      </p:sp>
      <p:pic>
        <p:nvPicPr>
          <p:cNvPr id="6" name="Picture 5"/>
          <p:cNvPicPr>
            <a:picLocks noChangeAspect="1"/>
          </p:cNvPicPr>
          <p:nvPr/>
        </p:nvPicPr>
        <p:blipFill>
          <a:blip r:embed="rId3"/>
          <a:stretch>
            <a:fillRect/>
          </a:stretch>
        </p:blipFill>
        <p:spPr>
          <a:xfrm>
            <a:off x="2909495" y="2024557"/>
            <a:ext cx="3584759" cy="4682134"/>
          </a:xfrm>
          <a:prstGeom prst="rect">
            <a:avLst/>
          </a:prstGeom>
        </p:spPr>
      </p:pic>
      <p:pic>
        <p:nvPicPr>
          <p:cNvPr id="7" name="Picture 6"/>
          <p:cNvPicPr>
            <a:picLocks noChangeAspect="1"/>
          </p:cNvPicPr>
          <p:nvPr/>
        </p:nvPicPr>
        <p:blipFill>
          <a:blip r:embed="rId4"/>
          <a:stretch>
            <a:fillRect/>
          </a:stretch>
        </p:blipFill>
        <p:spPr>
          <a:xfrm>
            <a:off x="3231180" y="3403696"/>
            <a:ext cx="829128" cy="823031"/>
          </a:xfrm>
          <a:prstGeom prst="rect">
            <a:avLst/>
          </a:prstGeom>
        </p:spPr>
      </p:pic>
      <p:pic>
        <p:nvPicPr>
          <p:cNvPr id="8" name="Picture 7"/>
          <p:cNvPicPr>
            <a:picLocks noChangeAspect="1"/>
          </p:cNvPicPr>
          <p:nvPr/>
        </p:nvPicPr>
        <p:blipFill>
          <a:blip r:embed="rId5"/>
          <a:stretch>
            <a:fillRect/>
          </a:stretch>
        </p:blipFill>
        <p:spPr>
          <a:xfrm>
            <a:off x="4284263" y="3410836"/>
            <a:ext cx="835224" cy="823031"/>
          </a:xfrm>
          <a:prstGeom prst="rect">
            <a:avLst/>
          </a:prstGeom>
        </p:spPr>
      </p:pic>
      <p:pic>
        <p:nvPicPr>
          <p:cNvPr id="9" name="Picture 8"/>
          <p:cNvPicPr>
            <a:picLocks noChangeAspect="1"/>
          </p:cNvPicPr>
          <p:nvPr/>
        </p:nvPicPr>
        <p:blipFill>
          <a:blip r:embed="rId6"/>
          <a:stretch>
            <a:fillRect/>
          </a:stretch>
        </p:blipFill>
        <p:spPr>
          <a:xfrm>
            <a:off x="4290359" y="4446426"/>
            <a:ext cx="829128" cy="823031"/>
          </a:xfrm>
          <a:prstGeom prst="rect">
            <a:avLst/>
          </a:prstGeom>
        </p:spPr>
      </p:pic>
      <p:pic>
        <p:nvPicPr>
          <p:cNvPr id="10" name="Picture 9"/>
          <p:cNvPicPr>
            <a:picLocks noChangeAspect="1"/>
          </p:cNvPicPr>
          <p:nvPr/>
        </p:nvPicPr>
        <p:blipFill>
          <a:blip r:embed="rId7"/>
          <a:stretch>
            <a:fillRect/>
          </a:stretch>
        </p:blipFill>
        <p:spPr>
          <a:xfrm>
            <a:off x="5389258" y="4541338"/>
            <a:ext cx="835224" cy="823031"/>
          </a:xfrm>
          <a:prstGeom prst="rect">
            <a:avLst/>
          </a:prstGeom>
        </p:spPr>
      </p:pic>
      <p:pic>
        <p:nvPicPr>
          <p:cNvPr id="11" name="Picture 10"/>
          <p:cNvPicPr>
            <a:picLocks noChangeAspect="1"/>
          </p:cNvPicPr>
          <p:nvPr/>
        </p:nvPicPr>
        <p:blipFill>
          <a:blip r:embed="rId8"/>
          <a:stretch>
            <a:fillRect/>
          </a:stretch>
        </p:blipFill>
        <p:spPr>
          <a:xfrm>
            <a:off x="5389258" y="5605701"/>
            <a:ext cx="835224" cy="829128"/>
          </a:xfrm>
          <a:prstGeom prst="rect">
            <a:avLst/>
          </a:prstGeom>
        </p:spPr>
      </p:pic>
      <p:pic>
        <p:nvPicPr>
          <p:cNvPr id="14" name="Content Placeholder 13"/>
          <p:cNvPicPr>
            <a:picLocks noGrp="1" noChangeAspect="1"/>
          </p:cNvPicPr>
          <p:nvPr>
            <p:ph idx="1"/>
          </p:nvPr>
        </p:nvPicPr>
        <p:blipFill>
          <a:blip r:embed="rId9"/>
          <a:stretch>
            <a:fillRect/>
          </a:stretch>
        </p:blipFill>
        <p:spPr>
          <a:xfrm>
            <a:off x="3198755" y="2315854"/>
            <a:ext cx="829128" cy="829128"/>
          </a:xfrm>
          <a:prstGeom prst="rect">
            <a:avLst/>
          </a:prstGeom>
        </p:spPr>
      </p:pic>
      <p:sp>
        <p:nvSpPr>
          <p:cNvPr id="13" name="TextBox 12"/>
          <p:cNvSpPr txBox="1"/>
          <p:nvPr/>
        </p:nvSpPr>
        <p:spPr>
          <a:xfrm>
            <a:off x="4373860" y="2061185"/>
            <a:ext cx="2542591" cy="707886"/>
          </a:xfrm>
          <a:prstGeom prst="rect">
            <a:avLst/>
          </a:prstGeom>
          <a:noFill/>
        </p:spPr>
        <p:txBody>
          <a:bodyPr wrap="square" rtlCol="0">
            <a:spAutoFit/>
          </a:bodyPr>
          <a:lstStyle/>
          <a:p>
            <a:r>
              <a:rPr lang="en-US" sz="2000" kern="0" dirty="0" smtClean="0">
                <a:solidFill>
                  <a:srgbClr val="000000"/>
                </a:solidFill>
                <a:latin typeface="Arial"/>
                <a:cs typeface="Arial"/>
                <a:sym typeface="Arial"/>
              </a:rPr>
              <a:t>IEP based on evaluation review</a:t>
            </a:r>
            <a:endParaRPr lang="en-US" sz="2000" kern="0" dirty="0">
              <a:solidFill>
                <a:srgbClr val="000000"/>
              </a:solidFill>
              <a:latin typeface="Arial"/>
              <a:cs typeface="Arial"/>
              <a:sym typeface="Arial"/>
            </a:endParaRPr>
          </a:p>
        </p:txBody>
      </p:sp>
      <p:pic>
        <p:nvPicPr>
          <p:cNvPr id="15" name="Picture 14"/>
          <p:cNvPicPr>
            <a:picLocks noChangeAspect="1"/>
          </p:cNvPicPr>
          <p:nvPr/>
        </p:nvPicPr>
        <p:blipFill>
          <a:blip r:embed="rId10"/>
          <a:stretch>
            <a:fillRect/>
          </a:stretch>
        </p:blipFill>
        <p:spPr>
          <a:xfrm>
            <a:off x="371147" y="3410836"/>
            <a:ext cx="2725148" cy="1152244"/>
          </a:xfrm>
          <a:prstGeom prst="rect">
            <a:avLst/>
          </a:prstGeom>
        </p:spPr>
      </p:pic>
      <p:sp>
        <p:nvSpPr>
          <p:cNvPr id="17" name="TextBox 16"/>
          <p:cNvSpPr txBox="1"/>
          <p:nvPr/>
        </p:nvSpPr>
        <p:spPr>
          <a:xfrm>
            <a:off x="5446913" y="3049753"/>
            <a:ext cx="2542591" cy="707886"/>
          </a:xfrm>
          <a:prstGeom prst="rect">
            <a:avLst/>
          </a:prstGeom>
          <a:noFill/>
        </p:spPr>
        <p:txBody>
          <a:bodyPr wrap="square" rtlCol="0">
            <a:spAutoFit/>
          </a:bodyPr>
          <a:lstStyle/>
          <a:p>
            <a:r>
              <a:rPr lang="en-US" sz="2000" kern="0" dirty="0" smtClean="0">
                <a:solidFill>
                  <a:srgbClr val="000000"/>
                </a:solidFill>
                <a:latin typeface="Arial"/>
                <a:cs typeface="Arial"/>
                <a:sym typeface="Arial"/>
              </a:rPr>
              <a:t>Resident seeks own  input for portfolio</a:t>
            </a:r>
            <a:endParaRPr lang="en-US" sz="2000" kern="0" dirty="0">
              <a:solidFill>
                <a:srgbClr val="000000"/>
              </a:solidFill>
              <a:latin typeface="Arial"/>
              <a:cs typeface="Arial"/>
              <a:sym typeface="Arial"/>
            </a:endParaRPr>
          </a:p>
        </p:txBody>
      </p:sp>
      <p:sp>
        <p:nvSpPr>
          <p:cNvPr id="18" name="TextBox 17"/>
          <p:cNvSpPr txBox="1"/>
          <p:nvPr/>
        </p:nvSpPr>
        <p:spPr>
          <a:xfrm>
            <a:off x="1473913" y="5004602"/>
            <a:ext cx="2542591" cy="1015663"/>
          </a:xfrm>
          <a:prstGeom prst="rect">
            <a:avLst/>
          </a:prstGeom>
          <a:noFill/>
        </p:spPr>
        <p:txBody>
          <a:bodyPr wrap="square" rtlCol="0">
            <a:spAutoFit/>
          </a:bodyPr>
          <a:lstStyle/>
          <a:p>
            <a:pPr algn="r"/>
            <a:r>
              <a:rPr lang="en-US" sz="2000" kern="0" dirty="0" smtClean="0">
                <a:solidFill>
                  <a:srgbClr val="000000"/>
                </a:solidFill>
                <a:latin typeface="Arial"/>
                <a:cs typeface="Arial"/>
                <a:sym typeface="Arial"/>
              </a:rPr>
              <a:t>Resident completes reporting milestone self assessment</a:t>
            </a:r>
            <a:endParaRPr lang="en-US" sz="2000" kern="0" dirty="0">
              <a:solidFill>
                <a:srgbClr val="000000"/>
              </a:solidFill>
              <a:latin typeface="Arial"/>
              <a:cs typeface="Arial"/>
              <a:sym typeface="Arial"/>
            </a:endParaRPr>
          </a:p>
        </p:txBody>
      </p:sp>
      <p:sp>
        <p:nvSpPr>
          <p:cNvPr id="19" name="TextBox 18"/>
          <p:cNvSpPr txBox="1"/>
          <p:nvPr/>
        </p:nvSpPr>
        <p:spPr>
          <a:xfrm>
            <a:off x="6595712" y="4446426"/>
            <a:ext cx="2542591" cy="707886"/>
          </a:xfrm>
          <a:prstGeom prst="rect">
            <a:avLst/>
          </a:prstGeom>
          <a:noFill/>
        </p:spPr>
        <p:txBody>
          <a:bodyPr wrap="square" rtlCol="0">
            <a:spAutoFit/>
          </a:bodyPr>
          <a:lstStyle/>
          <a:p>
            <a:r>
              <a:rPr lang="en-US" sz="2000" kern="0" dirty="0" smtClean="0">
                <a:solidFill>
                  <a:srgbClr val="000000"/>
                </a:solidFill>
                <a:latin typeface="Arial"/>
                <a:cs typeface="Arial"/>
                <a:sym typeface="Arial"/>
              </a:rPr>
              <a:t>On line PBLI assessment tool</a:t>
            </a:r>
            <a:endParaRPr lang="en-US" sz="2000" kern="0" dirty="0">
              <a:solidFill>
                <a:srgbClr val="000000"/>
              </a:solidFill>
              <a:latin typeface="Arial"/>
              <a:cs typeface="Arial"/>
              <a:sym typeface="Arial"/>
            </a:endParaRPr>
          </a:p>
        </p:txBody>
      </p:sp>
      <p:sp>
        <p:nvSpPr>
          <p:cNvPr id="20" name="TextBox 19"/>
          <p:cNvSpPr txBox="1"/>
          <p:nvPr/>
        </p:nvSpPr>
        <p:spPr>
          <a:xfrm>
            <a:off x="6658540" y="5512433"/>
            <a:ext cx="2542591" cy="1015663"/>
          </a:xfrm>
          <a:prstGeom prst="rect">
            <a:avLst/>
          </a:prstGeom>
          <a:noFill/>
        </p:spPr>
        <p:txBody>
          <a:bodyPr wrap="square" rtlCol="0">
            <a:spAutoFit/>
          </a:bodyPr>
          <a:lstStyle/>
          <a:p>
            <a:pPr algn="r"/>
            <a:r>
              <a:rPr lang="en-US" sz="2000" kern="0" dirty="0" smtClean="0">
                <a:solidFill>
                  <a:srgbClr val="000000"/>
                </a:solidFill>
                <a:latin typeface="Arial"/>
                <a:cs typeface="Arial"/>
                <a:sym typeface="Arial"/>
              </a:rPr>
              <a:t>Resident identifies 2 challenges and 2 stretch goals</a:t>
            </a:r>
            <a:endParaRPr lang="en-US" sz="2000" kern="0" dirty="0">
              <a:solidFill>
                <a:srgbClr val="000000"/>
              </a:solidFill>
              <a:latin typeface="Arial"/>
              <a:cs typeface="Arial"/>
              <a:sym typeface="Arial"/>
            </a:endParaRPr>
          </a:p>
        </p:txBody>
      </p:sp>
    </p:spTree>
    <p:extLst>
      <p:ext uri="{BB962C8B-B14F-4D97-AF65-F5344CB8AC3E}">
        <p14:creationId xmlns:p14="http://schemas.microsoft.com/office/powerpoint/2010/main" val="2059144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52937" y="3604750"/>
            <a:ext cx="8686800" cy="1069975"/>
          </a:xfrm>
          <a:prstGeom prst="rect">
            <a:avLst/>
          </a:prstGeom>
          <a:noFill/>
          <a:ln>
            <a:noFill/>
          </a:ln>
        </p:spPr>
        <p:txBody>
          <a:bodyPr lIns="91425" tIns="91425" rIns="91425" bIns="91425" anchor="ctr" anchorCtr="0">
            <a:scene3d>
              <a:camera prst="orthographicFront"/>
              <a:lightRig rig="soft" dir="t">
                <a:rot lat="0" lon="0" rev="15600000"/>
              </a:lightRig>
            </a:scene3d>
            <a:sp3d extrusionH="57150" prstMaterial="softEdge">
              <a:bevelT w="25400" h="38100"/>
            </a:sp3d>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2800" b="1" i="0" u="none" strike="noStrike" cap="none">
                <a:solidFill>
                  <a:srgbClr val="1A4698"/>
                </a:solidFill>
                <a:latin typeface="Arial"/>
                <a:ea typeface="Arial"/>
                <a:cs typeface="Arial"/>
                <a:sym typeface="Arial"/>
              </a:defRPr>
            </a:lvl1pPr>
            <a:lvl2pPr marL="0" marR="0" lvl="1" indent="0" algn="ctr" rtl="0">
              <a:spcBef>
                <a:spcPts val="0"/>
              </a:spcBef>
              <a:spcAft>
                <a:spcPts val="0"/>
              </a:spcAft>
              <a:buNone/>
              <a:defRPr sz="3200" b="1" i="0" u="none" strike="noStrike" cap="none">
                <a:solidFill>
                  <a:schemeClr val="lt1"/>
                </a:solidFill>
                <a:latin typeface="Arial"/>
                <a:ea typeface="Arial"/>
                <a:cs typeface="Arial"/>
                <a:sym typeface="Arial"/>
              </a:defRPr>
            </a:lvl2pPr>
            <a:lvl3pPr marL="0" marR="0" lvl="2" indent="0" algn="ctr" rtl="0">
              <a:spcBef>
                <a:spcPts val="0"/>
              </a:spcBef>
              <a:spcAft>
                <a:spcPts val="0"/>
              </a:spcAft>
              <a:buNone/>
              <a:defRPr sz="3200" b="1" i="0" u="none" strike="noStrike" cap="none">
                <a:solidFill>
                  <a:schemeClr val="lt1"/>
                </a:solidFill>
                <a:latin typeface="Arial"/>
                <a:ea typeface="Arial"/>
                <a:cs typeface="Arial"/>
                <a:sym typeface="Arial"/>
              </a:defRPr>
            </a:lvl3pPr>
            <a:lvl4pPr marL="0" marR="0" lvl="3" indent="0" algn="ctr" rtl="0">
              <a:spcBef>
                <a:spcPts val="0"/>
              </a:spcBef>
              <a:spcAft>
                <a:spcPts val="0"/>
              </a:spcAft>
              <a:buNone/>
              <a:defRPr sz="3200" b="1" i="0" u="none" strike="noStrike" cap="none">
                <a:solidFill>
                  <a:schemeClr val="lt1"/>
                </a:solidFill>
                <a:latin typeface="Arial"/>
                <a:ea typeface="Arial"/>
                <a:cs typeface="Arial"/>
                <a:sym typeface="Arial"/>
              </a:defRPr>
            </a:lvl4pPr>
            <a:lvl5pPr marL="0" marR="0" lvl="4" indent="0" algn="ctr" rtl="0">
              <a:spcBef>
                <a:spcPts val="0"/>
              </a:spcBef>
              <a:spcAft>
                <a:spcPts val="0"/>
              </a:spcAft>
              <a:buNone/>
              <a:defRPr sz="3200" b="1" i="0" u="none" strike="noStrike" cap="none">
                <a:solidFill>
                  <a:schemeClr val="lt1"/>
                </a:solidFill>
                <a:latin typeface="Arial"/>
                <a:ea typeface="Arial"/>
                <a:cs typeface="Arial"/>
                <a:sym typeface="Arial"/>
              </a:defRPr>
            </a:lvl5pPr>
            <a:lvl6pPr marL="457200" marR="0" lvl="5" indent="0" algn="ctr" rtl="0">
              <a:spcBef>
                <a:spcPts val="0"/>
              </a:spcBef>
              <a:spcAft>
                <a:spcPts val="0"/>
              </a:spcAft>
              <a:buNone/>
              <a:defRPr sz="3200" b="1" i="0" u="none" strike="noStrike" cap="none">
                <a:solidFill>
                  <a:schemeClr val="lt1"/>
                </a:solidFill>
                <a:latin typeface="Arial"/>
                <a:ea typeface="Arial"/>
                <a:cs typeface="Arial"/>
                <a:sym typeface="Arial"/>
              </a:defRPr>
            </a:lvl6pPr>
            <a:lvl7pPr marL="914400" marR="0" lvl="6" indent="0" algn="ctr" rtl="0">
              <a:spcBef>
                <a:spcPts val="0"/>
              </a:spcBef>
              <a:spcAft>
                <a:spcPts val="0"/>
              </a:spcAft>
              <a:buNone/>
              <a:defRPr sz="3200" b="1" i="0" u="none" strike="noStrike" cap="none">
                <a:solidFill>
                  <a:schemeClr val="lt1"/>
                </a:solidFill>
                <a:latin typeface="Arial"/>
                <a:ea typeface="Arial"/>
                <a:cs typeface="Arial"/>
                <a:sym typeface="Arial"/>
              </a:defRPr>
            </a:lvl7pPr>
            <a:lvl8pPr marL="1371600" marR="0" lvl="7" indent="0" algn="ctr" rtl="0">
              <a:spcBef>
                <a:spcPts val="0"/>
              </a:spcBef>
              <a:spcAft>
                <a:spcPts val="0"/>
              </a:spcAft>
              <a:buNone/>
              <a:defRPr sz="3200" b="1" i="0" u="none" strike="noStrike" cap="none">
                <a:solidFill>
                  <a:schemeClr val="lt1"/>
                </a:solidFill>
                <a:latin typeface="Arial"/>
                <a:ea typeface="Arial"/>
                <a:cs typeface="Arial"/>
                <a:sym typeface="Arial"/>
              </a:defRPr>
            </a:lvl8pPr>
            <a:lvl9pPr marL="1828800" marR="0" lvl="8" indent="0" algn="ctr" rtl="0">
              <a:spcBef>
                <a:spcPts val="0"/>
              </a:spcBef>
              <a:spcAft>
                <a:spcPts val="0"/>
              </a:spcAft>
              <a:buNone/>
              <a:defRPr sz="3200" b="1" i="0" u="none" strike="noStrike" cap="none">
                <a:solidFill>
                  <a:schemeClr val="lt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smtClean="0">
                <a:ln/>
                <a:solidFill>
                  <a:schemeClr val="tx1"/>
                </a:solidFill>
                <a:effectLst/>
                <a:uLnTx/>
                <a:uFillTx/>
                <a:latin typeface="Arial"/>
                <a:cs typeface="Arial"/>
                <a:sym typeface="Arial"/>
              </a:rPr>
              <a:t>Before, </a:t>
            </a:r>
            <a:r>
              <a:rPr kumimoji="0" lang="en-US" sz="8000" b="1" i="0" u="none" strike="noStrike" kern="0" cap="none" spc="0" normalizeH="0" baseline="0" noProof="0" dirty="0" smtClean="0">
                <a:ln/>
                <a:solidFill>
                  <a:schemeClr val="tx1"/>
                </a:solidFill>
                <a:effectLst/>
                <a:uLnTx/>
                <a:uFillTx/>
                <a:latin typeface="Arial"/>
                <a:cs typeface="Arial"/>
                <a:sym typeface="Arial"/>
              </a:rPr>
              <a:t>During </a:t>
            </a:r>
            <a:br>
              <a:rPr kumimoji="0" lang="en-US" sz="8000" b="1" i="0" u="none" strike="noStrike" kern="0" cap="none" spc="0" normalizeH="0" baseline="0" noProof="0" dirty="0" smtClean="0">
                <a:ln/>
                <a:solidFill>
                  <a:schemeClr val="tx1"/>
                </a:solidFill>
                <a:effectLst/>
                <a:uLnTx/>
                <a:uFillTx/>
                <a:latin typeface="Arial"/>
                <a:cs typeface="Arial"/>
                <a:sym typeface="Arial"/>
              </a:rPr>
            </a:br>
            <a:r>
              <a:rPr kumimoji="0" lang="en-US" sz="6000" b="1" i="0" u="none" strike="noStrike" kern="0" cap="none" spc="0" normalizeH="0" baseline="0" noProof="0" dirty="0" smtClean="0">
                <a:ln/>
                <a:solidFill>
                  <a:schemeClr val="tx1"/>
                </a:solidFill>
                <a:effectLst/>
                <a:uLnTx/>
                <a:uFillTx/>
                <a:latin typeface="Arial"/>
                <a:cs typeface="Arial"/>
                <a:sym typeface="Arial"/>
              </a:rPr>
              <a:t>and After</a:t>
            </a:r>
            <a:r>
              <a:rPr kumimoji="0" lang="en-US" sz="6000" b="1" i="0" u="none" strike="noStrike" kern="0" cap="none" spc="0" normalizeH="0" baseline="0" noProof="0" dirty="0" smtClean="0">
                <a:ln/>
                <a:solidFill>
                  <a:srgbClr val="000000"/>
                </a:solidFill>
                <a:effectLst/>
                <a:uLnTx/>
                <a:uFillTx/>
                <a:latin typeface="Arial"/>
                <a:cs typeface="Arial"/>
                <a:sym typeface="Arial"/>
              </a:rPr>
              <a:t/>
            </a:r>
            <a:br>
              <a:rPr kumimoji="0" lang="en-US" sz="6000" b="1" i="0" u="none" strike="noStrike" kern="0" cap="none" spc="0" normalizeH="0" baseline="0" noProof="0" dirty="0" smtClean="0">
                <a:ln/>
                <a:solidFill>
                  <a:srgbClr val="000000"/>
                </a:solidFill>
                <a:effectLst/>
                <a:uLnTx/>
                <a:uFillTx/>
                <a:latin typeface="Arial"/>
                <a:cs typeface="Arial"/>
                <a:sym typeface="Arial"/>
              </a:rPr>
            </a:br>
            <a:endParaRPr kumimoji="0" lang="en-US" sz="6000" b="1" i="0" u="none" strike="noStrike" kern="0" cap="none" spc="0" normalizeH="0" baseline="0" noProof="0" dirty="0">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4852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91766" y="2840685"/>
            <a:ext cx="7608467" cy="1176630"/>
          </a:xfrm>
          <a:prstGeom prst="rect">
            <a:avLst/>
          </a:prstGeom>
        </p:spPr>
      </p:pic>
    </p:spTree>
    <p:extLst>
      <p:ext uri="{BB962C8B-B14F-4D97-AF65-F5344CB8AC3E}">
        <p14:creationId xmlns:p14="http://schemas.microsoft.com/office/powerpoint/2010/main" val="2518248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Process</a:t>
            </a:r>
            <a:endParaRPr lang="en-US" dirty="0"/>
          </a:p>
        </p:txBody>
      </p:sp>
      <p:sp>
        <p:nvSpPr>
          <p:cNvPr id="3" name="Content Placeholder 2"/>
          <p:cNvSpPr>
            <a:spLocks noGrp="1"/>
          </p:cNvSpPr>
          <p:nvPr>
            <p:ph idx="1"/>
          </p:nvPr>
        </p:nvSpPr>
        <p:spPr/>
        <p:txBody>
          <a:bodyPr/>
          <a:lstStyle/>
          <a:p>
            <a:r>
              <a:rPr lang="en-US" dirty="0" smtClean="0"/>
              <a:t>Residents informed about the CCC at orientation and during SAR meetings</a:t>
            </a:r>
          </a:p>
          <a:p>
            <a:r>
              <a:rPr lang="en-US" dirty="0" smtClean="0"/>
              <a:t>Self-assessments done before SAR but never discussed at CCC</a:t>
            </a:r>
          </a:p>
          <a:p>
            <a:r>
              <a:rPr lang="en-US" dirty="0" smtClean="0"/>
              <a:t>Very brief CCC “</a:t>
            </a:r>
            <a:r>
              <a:rPr lang="en-US" dirty="0" err="1" smtClean="0"/>
              <a:t>evals</a:t>
            </a:r>
            <a:r>
              <a:rPr lang="en-US" dirty="0" smtClean="0"/>
              <a:t>” created on evaluation portal for each resident after CCC meetings</a:t>
            </a:r>
          </a:p>
          <a:p>
            <a:r>
              <a:rPr lang="en-US" dirty="0" smtClean="0"/>
              <a:t>“At-risk” residents met with someone, depending on situation (PD/APD/advisor/chiefs)</a:t>
            </a:r>
          </a:p>
          <a:p>
            <a:endParaRPr lang="en-US" dirty="0"/>
          </a:p>
        </p:txBody>
      </p:sp>
    </p:spTree>
    <p:extLst>
      <p:ext uri="{BB962C8B-B14F-4D97-AF65-F5344CB8AC3E}">
        <p14:creationId xmlns:p14="http://schemas.microsoft.com/office/powerpoint/2010/main" val="2408879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Process - Problems</a:t>
            </a:r>
            <a:endParaRPr lang="en-US" dirty="0"/>
          </a:p>
        </p:txBody>
      </p:sp>
      <p:sp>
        <p:nvSpPr>
          <p:cNvPr id="3" name="Content Placeholder 2"/>
          <p:cNvSpPr>
            <a:spLocks noGrp="1"/>
          </p:cNvSpPr>
          <p:nvPr>
            <p:ph idx="1"/>
          </p:nvPr>
        </p:nvSpPr>
        <p:spPr/>
        <p:txBody>
          <a:bodyPr/>
          <a:lstStyle/>
          <a:p>
            <a:r>
              <a:rPr lang="en-US" dirty="0" smtClean="0"/>
              <a:t>Circle never closed</a:t>
            </a:r>
          </a:p>
          <a:p>
            <a:r>
              <a:rPr lang="en-US" dirty="0" smtClean="0"/>
              <a:t>One way subjectivity</a:t>
            </a:r>
          </a:p>
          <a:p>
            <a:r>
              <a:rPr lang="en-US" dirty="0" smtClean="0"/>
              <a:t>Resident insight and knowledge limited</a:t>
            </a:r>
          </a:p>
          <a:p>
            <a:r>
              <a:rPr lang="en-US" dirty="0" smtClean="0"/>
              <a:t>Resident fears, especially after dismissal(s)</a:t>
            </a:r>
          </a:p>
          <a:p>
            <a:r>
              <a:rPr lang="en-US" dirty="0" smtClean="0"/>
              <a:t>NO ACTIVE ENGAGEMENT, as we saw it</a:t>
            </a:r>
          </a:p>
          <a:p>
            <a:endParaRPr lang="en-US" dirty="0"/>
          </a:p>
        </p:txBody>
      </p:sp>
    </p:spTree>
    <p:extLst>
      <p:ext uri="{BB962C8B-B14F-4D97-AF65-F5344CB8AC3E}">
        <p14:creationId xmlns:p14="http://schemas.microsoft.com/office/powerpoint/2010/main" val="1010933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Change – HOW</a:t>
            </a:r>
            <a:endParaRPr lang="en-US" dirty="0"/>
          </a:p>
        </p:txBody>
      </p:sp>
      <p:sp>
        <p:nvSpPr>
          <p:cNvPr id="3" name="Content Placeholder 2"/>
          <p:cNvSpPr>
            <a:spLocks noGrp="1"/>
          </p:cNvSpPr>
          <p:nvPr>
            <p:ph idx="1"/>
          </p:nvPr>
        </p:nvSpPr>
        <p:spPr/>
        <p:txBody>
          <a:bodyPr/>
          <a:lstStyle/>
          <a:p>
            <a:r>
              <a:rPr lang="en-US" dirty="0" smtClean="0"/>
              <a:t>“Residents must be active agents in this system.”</a:t>
            </a:r>
          </a:p>
          <a:p>
            <a:r>
              <a:rPr lang="en-US" dirty="0" smtClean="0"/>
              <a:t>Residents prepare and present at CCC</a:t>
            </a:r>
          </a:p>
          <a:p>
            <a:r>
              <a:rPr lang="en-US" dirty="0" smtClean="0"/>
              <a:t>Spotlight 2 clinical competencies</a:t>
            </a:r>
          </a:p>
          <a:p>
            <a:pPr lvl="1"/>
            <a:r>
              <a:rPr lang="en-US" dirty="0" smtClean="0"/>
              <a:t>PBL+I</a:t>
            </a:r>
          </a:p>
          <a:p>
            <a:pPr lvl="1"/>
            <a:r>
              <a:rPr lang="en-US" dirty="0" smtClean="0"/>
              <a:t>Professionalism</a:t>
            </a:r>
          </a:p>
          <a:p>
            <a:r>
              <a:rPr lang="en-US" dirty="0" smtClean="0"/>
              <a:t>Faculty discuss residents after</a:t>
            </a:r>
          </a:p>
          <a:p>
            <a:endParaRPr lang="en-US" dirty="0"/>
          </a:p>
        </p:txBody>
      </p:sp>
    </p:spTree>
    <p:extLst>
      <p:ext uri="{BB962C8B-B14F-4D97-AF65-F5344CB8AC3E}">
        <p14:creationId xmlns:p14="http://schemas.microsoft.com/office/powerpoint/2010/main" val="3811259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CCC meeting</a:t>
            </a:r>
            <a:endParaRPr lang="en-US" dirty="0"/>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r>
              <a:rPr lang="en-US" sz="2000" dirty="0">
                <a:solidFill>
                  <a:srgbClr val="262626"/>
                </a:solidFill>
              </a:rPr>
              <a:t>Residents scheduled for presentations in Fall and Spring</a:t>
            </a:r>
          </a:p>
          <a:p>
            <a:pPr marL="342900" lvl="0" indent="-342900">
              <a:lnSpc>
                <a:spcPct val="100000"/>
              </a:lnSpc>
              <a:spcBef>
                <a:spcPct val="20000"/>
              </a:spcBef>
            </a:pPr>
            <a:r>
              <a:rPr lang="en-US" sz="2000" dirty="0">
                <a:solidFill>
                  <a:srgbClr val="262626"/>
                </a:solidFill>
              </a:rPr>
              <a:t>Pre-work:10-page worksheet completed by each resident</a:t>
            </a:r>
          </a:p>
          <a:p>
            <a:pPr marL="742950" lvl="1" indent="-285750">
              <a:lnSpc>
                <a:spcPct val="100000"/>
              </a:lnSpc>
              <a:spcBef>
                <a:spcPct val="20000"/>
              </a:spcBef>
              <a:buFont typeface="Arial" pitchFamily="34" charset="0"/>
              <a:buChar char="–"/>
            </a:pPr>
            <a:r>
              <a:rPr lang="en-US" sz="2000" dirty="0">
                <a:solidFill>
                  <a:srgbClr val="262626"/>
                </a:solidFill>
              </a:rPr>
              <a:t>Review their performance via online evaluation portal</a:t>
            </a:r>
          </a:p>
          <a:p>
            <a:pPr marL="742950" lvl="1" indent="-285750">
              <a:lnSpc>
                <a:spcPct val="100000"/>
              </a:lnSpc>
              <a:spcBef>
                <a:spcPct val="20000"/>
              </a:spcBef>
              <a:buFont typeface="Arial" pitchFamily="34" charset="0"/>
              <a:buChar char="–"/>
            </a:pPr>
            <a:r>
              <a:rPr lang="en-US" sz="2000" dirty="0">
                <a:solidFill>
                  <a:srgbClr val="262626"/>
                </a:solidFill>
              </a:rPr>
              <a:t>Formal self-assessment</a:t>
            </a:r>
          </a:p>
          <a:p>
            <a:pPr marL="742950" lvl="1" indent="-285750">
              <a:lnSpc>
                <a:spcPct val="100000"/>
              </a:lnSpc>
              <a:spcBef>
                <a:spcPct val="20000"/>
              </a:spcBef>
              <a:buFont typeface="Arial" pitchFamily="34" charset="0"/>
              <a:buChar char="–"/>
            </a:pPr>
            <a:r>
              <a:rPr lang="en-US" sz="2000" dirty="0">
                <a:solidFill>
                  <a:srgbClr val="262626"/>
                </a:solidFill>
              </a:rPr>
              <a:t>PBLI thoughts</a:t>
            </a:r>
          </a:p>
          <a:p>
            <a:pPr marL="742950" lvl="1" indent="-285750">
              <a:lnSpc>
                <a:spcPct val="100000"/>
              </a:lnSpc>
              <a:spcBef>
                <a:spcPct val="20000"/>
              </a:spcBef>
              <a:buFont typeface="Arial" pitchFamily="34" charset="0"/>
              <a:buChar char="–"/>
            </a:pPr>
            <a:r>
              <a:rPr lang="en-US" sz="2000" dirty="0">
                <a:solidFill>
                  <a:srgbClr val="262626"/>
                </a:solidFill>
              </a:rPr>
              <a:t>Professionalism thoughts</a:t>
            </a:r>
          </a:p>
          <a:p>
            <a:endParaRPr lang="en-US" sz="2000" dirty="0"/>
          </a:p>
        </p:txBody>
      </p:sp>
    </p:spTree>
    <p:extLst>
      <p:ext uri="{BB962C8B-B14F-4D97-AF65-F5344CB8AC3E}">
        <p14:creationId xmlns:p14="http://schemas.microsoft.com/office/powerpoint/2010/main" val="416651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CCC meeting</a:t>
            </a:r>
            <a:endParaRPr lang="en-US" dirty="0"/>
          </a:p>
        </p:txBody>
      </p:sp>
      <p:sp>
        <p:nvSpPr>
          <p:cNvPr id="3" name="Content Placeholder 2"/>
          <p:cNvSpPr>
            <a:spLocks noGrp="1"/>
          </p:cNvSpPr>
          <p:nvPr>
            <p:ph idx="1"/>
          </p:nvPr>
        </p:nvSpPr>
        <p:spPr/>
        <p:txBody>
          <a:bodyPr/>
          <a:lstStyle/>
          <a:p>
            <a:r>
              <a:rPr lang="en-US" dirty="0" smtClean="0"/>
              <a:t>Residents present their “portfolio”</a:t>
            </a:r>
          </a:p>
          <a:p>
            <a:r>
              <a:rPr lang="en-US" dirty="0" smtClean="0"/>
              <a:t>Only focused on the two milestones of</a:t>
            </a:r>
          </a:p>
          <a:p>
            <a:pPr lvl="1"/>
            <a:r>
              <a:rPr lang="en-US" dirty="0" smtClean="0"/>
              <a:t>PBLI</a:t>
            </a:r>
          </a:p>
          <a:p>
            <a:pPr lvl="1"/>
            <a:r>
              <a:rPr lang="en-US" dirty="0" smtClean="0"/>
              <a:t>Professionalism</a:t>
            </a:r>
          </a:p>
          <a:p>
            <a:r>
              <a:rPr lang="en-US" dirty="0" smtClean="0"/>
              <a:t>Presented to a panel of CCC members </a:t>
            </a:r>
          </a:p>
          <a:p>
            <a:pPr lvl="1"/>
            <a:r>
              <a:rPr lang="en-US" dirty="0" smtClean="0"/>
              <a:t>About 6</a:t>
            </a:r>
          </a:p>
          <a:p>
            <a:r>
              <a:rPr lang="en-US" dirty="0" smtClean="0"/>
              <a:t>Kept presentations short, only about 5-10 minutes per resident</a:t>
            </a:r>
            <a:endParaRPr lang="en-US" dirty="0"/>
          </a:p>
        </p:txBody>
      </p:sp>
    </p:spTree>
    <p:extLst>
      <p:ext uri="{BB962C8B-B14F-4D97-AF65-F5344CB8AC3E}">
        <p14:creationId xmlns:p14="http://schemas.microsoft.com/office/powerpoint/2010/main" val="3697068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CCC</a:t>
            </a:r>
            <a:endParaRPr lang="en-US" dirty="0"/>
          </a:p>
        </p:txBody>
      </p:sp>
      <p:sp>
        <p:nvSpPr>
          <p:cNvPr id="3" name="Content Placeholder 2"/>
          <p:cNvSpPr>
            <a:spLocks noGrp="1"/>
          </p:cNvSpPr>
          <p:nvPr>
            <p:ph idx="1"/>
          </p:nvPr>
        </p:nvSpPr>
        <p:spPr/>
        <p:txBody>
          <a:bodyPr/>
          <a:lstStyle/>
          <a:p>
            <a:r>
              <a:rPr lang="en-US" dirty="0" smtClean="0"/>
              <a:t>Each resident’s advisor completes a review form</a:t>
            </a:r>
          </a:p>
          <a:p>
            <a:pPr lvl="1"/>
            <a:r>
              <a:rPr lang="en-US" dirty="0" smtClean="0"/>
              <a:t>Improvement goal</a:t>
            </a:r>
          </a:p>
          <a:p>
            <a:pPr lvl="1"/>
            <a:r>
              <a:rPr lang="en-US" dirty="0" smtClean="0"/>
              <a:t>Stretch goal</a:t>
            </a:r>
          </a:p>
          <a:p>
            <a:r>
              <a:rPr lang="en-US" dirty="0" smtClean="0"/>
              <a:t>This is separate from PD meetings</a:t>
            </a:r>
            <a:endParaRPr lang="en-US" dirty="0"/>
          </a:p>
        </p:txBody>
      </p:sp>
    </p:spTree>
    <p:extLst>
      <p:ext uri="{BB962C8B-B14F-4D97-AF65-F5344CB8AC3E}">
        <p14:creationId xmlns:p14="http://schemas.microsoft.com/office/powerpoint/2010/main" val="358648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here knows what a CCC is?</a:t>
            </a:r>
            <a:endParaRPr lang="en-US" dirty="0"/>
          </a:p>
        </p:txBody>
      </p:sp>
      <p:pic>
        <p:nvPicPr>
          <p:cNvPr id="4" name="Content Placeholder 3"/>
          <p:cNvPicPr>
            <a:picLocks noGrp="1" noChangeAspect="1"/>
          </p:cNvPicPr>
          <p:nvPr>
            <p:ph idx="1"/>
          </p:nvPr>
        </p:nvPicPr>
        <p:blipFill>
          <a:blip r:embed="rId3"/>
          <a:stretch>
            <a:fillRect/>
          </a:stretch>
        </p:blipFill>
        <p:spPr>
          <a:xfrm>
            <a:off x="4695444" y="3036164"/>
            <a:ext cx="2457450" cy="18573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64075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change thoughts</a:t>
            </a:r>
            <a:endParaRPr lang="en-US" dirty="0"/>
          </a:p>
        </p:txBody>
      </p:sp>
      <p:sp>
        <p:nvSpPr>
          <p:cNvPr id="4" name="Content Placeholder 2"/>
          <p:cNvSpPr>
            <a:spLocks noGrp="1"/>
          </p:cNvSpPr>
          <p:nvPr>
            <p:ph idx="1"/>
          </p:nvPr>
        </p:nvSpPr>
        <p:spPr/>
        <p:txBody>
          <a:bodyPr>
            <a:normAutofit lnSpcReduction="10000"/>
          </a:bodyPr>
          <a:lstStyle/>
          <a:p>
            <a:r>
              <a:rPr lang="en-US" dirty="0" smtClean="0"/>
              <a:t>Felt comfortable presenting to CCC (88%)</a:t>
            </a:r>
          </a:p>
          <a:p>
            <a:r>
              <a:rPr lang="en-US" dirty="0" smtClean="0"/>
              <a:t>Short time frame was long enough (88%)</a:t>
            </a:r>
          </a:p>
          <a:p>
            <a:r>
              <a:rPr lang="en-US" dirty="0" smtClean="0"/>
              <a:t>“My voice was heard” (91%)</a:t>
            </a:r>
          </a:p>
          <a:p>
            <a:pPr marL="0" indent="0">
              <a:buNone/>
            </a:pPr>
            <a:r>
              <a:rPr lang="en-US" sz="2000" i="1" dirty="0" smtClean="0"/>
              <a:t>It was helpful and gave me the chance to reflect.</a:t>
            </a:r>
          </a:p>
          <a:p>
            <a:pPr marL="0" indent="0">
              <a:buNone/>
            </a:pPr>
            <a:r>
              <a:rPr lang="en-US" sz="2000" i="1" dirty="0" smtClean="0"/>
              <a:t>I think keeping the panel smaller will help ease the anxiety.</a:t>
            </a:r>
          </a:p>
          <a:p>
            <a:pPr marL="0" indent="0">
              <a:buNone/>
            </a:pPr>
            <a:r>
              <a:rPr lang="en-US" sz="2000" i="1" dirty="0" smtClean="0"/>
              <a:t>It was a good introspection into residency, made me think of things which I would not have thought of otherwise.</a:t>
            </a:r>
          </a:p>
          <a:p>
            <a:pPr marL="0" indent="0">
              <a:buNone/>
            </a:pPr>
            <a:r>
              <a:rPr lang="en-US" sz="2000" i="1" dirty="0" smtClean="0"/>
              <a:t>…felt like I was making a not-guilty plea in front of a jury. Not too sure what to make of this experience. The questions on the self assessment were good. Helped me to reflect on my performance.</a:t>
            </a:r>
            <a:endParaRPr lang="en-US" sz="2000" i="1" dirty="0"/>
          </a:p>
        </p:txBody>
      </p:sp>
    </p:spTree>
    <p:extLst>
      <p:ext uri="{BB962C8B-B14F-4D97-AF65-F5344CB8AC3E}">
        <p14:creationId xmlns:p14="http://schemas.microsoft.com/office/powerpoint/2010/main" val="4211541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Post-Change Thoughts</a:t>
            </a:r>
            <a:endParaRPr lang="en-US" dirty="0"/>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r>
              <a:rPr lang="en-US" sz="3200" dirty="0">
                <a:solidFill>
                  <a:srgbClr val="262626"/>
                </a:solidFill>
              </a:rPr>
              <a:t>Residents</a:t>
            </a:r>
          </a:p>
          <a:p>
            <a:pPr marL="742950" lvl="1" indent="-285750">
              <a:lnSpc>
                <a:spcPct val="100000"/>
              </a:lnSpc>
              <a:spcBef>
                <a:spcPct val="20000"/>
              </a:spcBef>
              <a:buFont typeface="Arial" pitchFamily="34" charset="0"/>
              <a:buChar char="–"/>
            </a:pPr>
            <a:r>
              <a:rPr lang="en-US" sz="2800" dirty="0">
                <a:solidFill>
                  <a:srgbClr val="262626"/>
                </a:solidFill>
              </a:rPr>
              <a:t>Generally very positive</a:t>
            </a:r>
          </a:p>
          <a:p>
            <a:pPr marL="742950" lvl="1" indent="-285750">
              <a:lnSpc>
                <a:spcPct val="100000"/>
              </a:lnSpc>
              <a:spcBef>
                <a:spcPct val="20000"/>
              </a:spcBef>
              <a:buFont typeface="Arial" pitchFamily="34" charset="0"/>
              <a:buChar char="–"/>
            </a:pPr>
            <a:r>
              <a:rPr lang="en-US" sz="2800" dirty="0">
                <a:solidFill>
                  <a:srgbClr val="262626"/>
                </a:solidFill>
              </a:rPr>
              <a:t>Thought of things I didn’t think to think about</a:t>
            </a:r>
          </a:p>
          <a:p>
            <a:pPr marL="742950" lvl="1" indent="-285750">
              <a:lnSpc>
                <a:spcPct val="100000"/>
              </a:lnSpc>
              <a:spcBef>
                <a:spcPct val="20000"/>
              </a:spcBef>
              <a:buFont typeface="Arial" pitchFamily="34" charset="0"/>
              <a:buChar char="–"/>
            </a:pPr>
            <a:r>
              <a:rPr lang="en-US" sz="2800" dirty="0">
                <a:solidFill>
                  <a:srgbClr val="262626"/>
                </a:solidFill>
              </a:rPr>
              <a:t>Courtroom stress but made me reflect</a:t>
            </a:r>
          </a:p>
          <a:p>
            <a:pPr marL="342900" lvl="0" indent="-342900">
              <a:lnSpc>
                <a:spcPct val="100000"/>
              </a:lnSpc>
              <a:spcBef>
                <a:spcPct val="20000"/>
              </a:spcBef>
            </a:pPr>
            <a:r>
              <a:rPr lang="en-US" sz="3200" dirty="0">
                <a:solidFill>
                  <a:srgbClr val="262626"/>
                </a:solidFill>
              </a:rPr>
              <a:t>Faculty</a:t>
            </a:r>
          </a:p>
          <a:p>
            <a:pPr marL="742950" lvl="1" indent="-285750">
              <a:lnSpc>
                <a:spcPct val="100000"/>
              </a:lnSpc>
              <a:spcBef>
                <a:spcPct val="20000"/>
              </a:spcBef>
              <a:buFont typeface="Arial" pitchFamily="34" charset="0"/>
              <a:buChar char="–"/>
            </a:pPr>
            <a:r>
              <a:rPr lang="en-US" sz="2800" dirty="0">
                <a:solidFill>
                  <a:srgbClr val="262626"/>
                </a:solidFill>
              </a:rPr>
              <a:t>Felt more empathy</a:t>
            </a:r>
          </a:p>
          <a:p>
            <a:pPr marL="742950" lvl="1" indent="-285750">
              <a:lnSpc>
                <a:spcPct val="100000"/>
              </a:lnSpc>
              <a:spcBef>
                <a:spcPct val="20000"/>
              </a:spcBef>
              <a:buFont typeface="Arial" pitchFamily="34" charset="0"/>
              <a:buChar char="–"/>
            </a:pPr>
            <a:r>
              <a:rPr lang="en-US" sz="2800" dirty="0">
                <a:solidFill>
                  <a:srgbClr val="262626"/>
                </a:solidFill>
              </a:rPr>
              <a:t>Pleasantly surprised at their insights</a:t>
            </a:r>
          </a:p>
          <a:p>
            <a:pPr marL="742950" lvl="1" indent="-285750">
              <a:lnSpc>
                <a:spcPct val="100000"/>
              </a:lnSpc>
              <a:spcBef>
                <a:spcPct val="20000"/>
              </a:spcBef>
              <a:buFont typeface="Arial" pitchFamily="34" charset="0"/>
              <a:buChar char="–"/>
            </a:pPr>
            <a:r>
              <a:rPr lang="en-US" sz="2800" dirty="0">
                <a:solidFill>
                  <a:srgbClr val="262626"/>
                </a:solidFill>
              </a:rPr>
              <a:t>They were really invested in the process</a:t>
            </a:r>
          </a:p>
          <a:p>
            <a:endParaRPr lang="en-US" dirty="0"/>
          </a:p>
        </p:txBody>
      </p:sp>
    </p:spTree>
    <p:extLst>
      <p:ext uri="{BB962C8B-B14F-4D97-AF65-F5344CB8AC3E}">
        <p14:creationId xmlns:p14="http://schemas.microsoft.com/office/powerpoint/2010/main" val="2279199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843951"/>
            <a:ext cx="6096000" cy="2800767"/>
          </a:xfrm>
          <a:prstGeom prst="rect">
            <a:avLst/>
          </a:prstGeom>
        </p:spPr>
        <p:txBody>
          <a:bodyPr>
            <a:spAutoFit/>
          </a:bodyPr>
          <a:lstStyle/>
          <a:p>
            <a:r>
              <a:rPr lang="en-US" sz="6000" b="1" kern="0" dirty="0">
                <a:ln/>
                <a:solidFill>
                  <a:prstClr val="black"/>
                </a:solidFill>
                <a:latin typeface="Arial"/>
                <a:cs typeface="Arial"/>
                <a:sym typeface="Arial"/>
              </a:rPr>
              <a:t>Before, During</a:t>
            </a:r>
            <a:r>
              <a:rPr lang="en-US" sz="8000" b="1" kern="0" dirty="0">
                <a:ln/>
                <a:solidFill>
                  <a:prstClr val="black"/>
                </a:solidFill>
                <a:latin typeface="Arial"/>
                <a:cs typeface="Arial"/>
                <a:sym typeface="Arial"/>
              </a:rPr>
              <a:t> </a:t>
            </a:r>
            <a:br>
              <a:rPr lang="en-US" sz="8000" b="1" kern="0" dirty="0">
                <a:ln/>
                <a:solidFill>
                  <a:prstClr val="black"/>
                </a:solidFill>
                <a:latin typeface="Arial"/>
                <a:cs typeface="Arial"/>
                <a:sym typeface="Arial"/>
              </a:rPr>
            </a:br>
            <a:r>
              <a:rPr lang="en-US" sz="6000" b="1" kern="0" dirty="0">
                <a:ln/>
                <a:solidFill>
                  <a:prstClr val="black"/>
                </a:solidFill>
                <a:latin typeface="Arial"/>
                <a:cs typeface="Arial"/>
                <a:sym typeface="Arial"/>
              </a:rPr>
              <a:t>and </a:t>
            </a:r>
            <a:r>
              <a:rPr lang="en-US" sz="9600" b="1" kern="0" dirty="0">
                <a:ln/>
                <a:solidFill>
                  <a:prstClr val="black"/>
                </a:solidFill>
                <a:latin typeface="Arial"/>
                <a:cs typeface="Arial"/>
                <a:sym typeface="Arial"/>
              </a:rPr>
              <a:t>After</a:t>
            </a:r>
            <a:endParaRPr lang="en-US" sz="9600" dirty="0"/>
          </a:p>
        </p:txBody>
      </p:sp>
    </p:spTree>
    <p:extLst>
      <p:ext uri="{BB962C8B-B14F-4D97-AF65-F5344CB8AC3E}">
        <p14:creationId xmlns:p14="http://schemas.microsoft.com/office/powerpoint/2010/main" val="2279558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model for after</a:t>
            </a:r>
            <a:endParaRPr lang="en-US" dirty="0"/>
          </a:p>
        </p:txBody>
      </p:sp>
      <p:pic>
        <p:nvPicPr>
          <p:cNvPr id="4" name="Content Placeholder 3"/>
          <p:cNvPicPr>
            <a:picLocks noGrp="1" noChangeAspect="1"/>
          </p:cNvPicPr>
          <p:nvPr>
            <p:ph idx="1"/>
          </p:nvPr>
        </p:nvPicPr>
        <p:blipFill>
          <a:blip r:embed="rId3"/>
          <a:stretch>
            <a:fillRect/>
          </a:stretch>
        </p:blipFill>
        <p:spPr>
          <a:xfrm>
            <a:off x="2379350" y="1905000"/>
            <a:ext cx="7529474" cy="3778250"/>
          </a:xfrm>
          <a:prstGeom prst="rect">
            <a:avLst/>
          </a:prstGeom>
        </p:spPr>
      </p:pic>
    </p:spTree>
    <p:extLst>
      <p:ext uri="{BB962C8B-B14F-4D97-AF65-F5344CB8AC3E}">
        <p14:creationId xmlns:p14="http://schemas.microsoft.com/office/powerpoint/2010/main" val="168157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Limitations</a:t>
            </a:r>
            <a:endParaRPr lang="en-US" dirty="0"/>
          </a:p>
        </p:txBody>
      </p:sp>
      <p:sp>
        <p:nvSpPr>
          <p:cNvPr id="4" name="TextBox 3"/>
          <p:cNvSpPr txBox="1"/>
          <p:nvPr/>
        </p:nvSpPr>
        <p:spPr>
          <a:xfrm>
            <a:off x="2736706" y="2359588"/>
            <a:ext cx="1723549" cy="523220"/>
          </a:xfrm>
          <a:prstGeom prst="rect">
            <a:avLst/>
          </a:prstGeom>
          <a:noFill/>
        </p:spPr>
        <p:txBody>
          <a:bodyPr wrap="none" rtlCol="0">
            <a:spAutoFit/>
          </a:bodyPr>
          <a:lstStyle/>
          <a:p>
            <a:r>
              <a:rPr lang="en-US" sz="2800" kern="0" dirty="0" smtClean="0">
                <a:ln w="0"/>
                <a:effectLst>
                  <a:outerShdw blurRad="38100" dist="19050" dir="2700000" algn="tl" rotWithShape="0">
                    <a:srgbClr val="000000">
                      <a:alpha val="40000"/>
                    </a:srgbClr>
                  </a:outerShdw>
                </a:effectLst>
                <a:latin typeface="Arial"/>
                <a:cs typeface="Arial"/>
                <a:sym typeface="Arial"/>
              </a:rPr>
              <a:t>Strengths</a:t>
            </a:r>
            <a:endParaRPr lang="en-US" sz="2800" kern="0" dirty="0">
              <a:ln w="0"/>
              <a:effectLst>
                <a:outerShdw blurRad="38100" dist="19050" dir="2700000" algn="tl" rotWithShape="0">
                  <a:srgbClr val="000000">
                    <a:alpha val="40000"/>
                  </a:srgbClr>
                </a:outerShdw>
              </a:effectLst>
              <a:latin typeface="Arial"/>
              <a:cs typeface="Arial"/>
              <a:sym typeface="Arial"/>
            </a:endParaRPr>
          </a:p>
        </p:txBody>
      </p:sp>
      <p:sp>
        <p:nvSpPr>
          <p:cNvPr id="5" name="Content Placeholder 9"/>
          <p:cNvSpPr txBox="1">
            <a:spLocks/>
          </p:cNvSpPr>
          <p:nvPr/>
        </p:nvSpPr>
        <p:spPr>
          <a:xfrm>
            <a:off x="2069149" y="3311382"/>
            <a:ext cx="4107873" cy="2950925"/>
          </a:xfrm>
          <a:prstGeom prst="rect">
            <a:avLst/>
          </a:prstGeom>
          <a:noFill/>
          <a:ln>
            <a:noFill/>
          </a:ln>
        </p:spPr>
        <p:txBody>
          <a:bodyPr lIns="91425" tIns="91425" rIns="91425" bIns="91425" anchor="t" anchorCtr="0">
            <a:normAutofit fontScale="92500"/>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marL="342900" marR="0" lvl="0" indent="-1905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US" sz="2400" b="0" i="0" u="none" strike="noStrike" kern="0" cap="none" spc="0" normalizeH="0" baseline="0" noProof="0" dirty="0" smtClean="0">
                <a:ln>
                  <a:noFill/>
                </a:ln>
                <a:solidFill>
                  <a:srgbClr val="000000"/>
                </a:solidFill>
                <a:effectLst/>
                <a:uLnTx/>
                <a:uFillTx/>
                <a:latin typeface="Arial"/>
                <a:cs typeface="Arial"/>
                <a:sym typeface="Arial"/>
              </a:rPr>
              <a:t>Resident part of action plan</a:t>
            </a:r>
          </a:p>
          <a:p>
            <a:pPr marL="342900" marR="0" lvl="0" indent="-1905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US" sz="2400" b="0" i="0" u="none" strike="noStrike" kern="0" cap="none" spc="0" normalizeH="0" baseline="0" noProof="0" dirty="0" smtClean="0">
                <a:ln>
                  <a:noFill/>
                </a:ln>
                <a:solidFill>
                  <a:srgbClr val="000000"/>
                </a:solidFill>
                <a:effectLst/>
                <a:uLnTx/>
                <a:uFillTx/>
                <a:latin typeface="Arial"/>
                <a:cs typeface="Arial"/>
                <a:sym typeface="Arial"/>
              </a:rPr>
              <a:t>Based on multiple evaluations</a:t>
            </a:r>
          </a:p>
          <a:p>
            <a:pPr marL="342900" marR="0" lvl="0" indent="-1905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US" sz="2400" b="0" i="0" u="none" strike="noStrike" kern="0" cap="none" spc="0" normalizeH="0" baseline="0" noProof="0" dirty="0" smtClean="0">
                <a:ln>
                  <a:noFill/>
                </a:ln>
                <a:solidFill>
                  <a:srgbClr val="000000"/>
                </a:solidFill>
                <a:effectLst/>
                <a:uLnTx/>
                <a:uFillTx/>
                <a:latin typeface="Arial"/>
                <a:cs typeface="Arial"/>
                <a:sym typeface="Arial"/>
              </a:rPr>
              <a:t>Described in specific behavioral terms</a:t>
            </a:r>
          </a:p>
          <a:p>
            <a:pPr marL="342900" marR="0" lvl="0" indent="-1905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US" sz="2400" b="0" i="0" u="none" strike="noStrike" kern="0" cap="none" spc="0" normalizeH="0" baseline="0" noProof="0" dirty="0" smtClean="0">
                <a:ln>
                  <a:noFill/>
                </a:ln>
                <a:solidFill>
                  <a:srgbClr val="000000"/>
                </a:solidFill>
                <a:effectLst/>
                <a:uLnTx/>
                <a:uFillTx/>
                <a:latin typeface="Arial"/>
                <a:cs typeface="Arial"/>
                <a:sym typeface="Arial"/>
              </a:rPr>
              <a:t>Success can be measured</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6" name="Straight Connector 5"/>
          <p:cNvCxnSpPr/>
          <p:nvPr/>
        </p:nvCxnSpPr>
        <p:spPr>
          <a:xfrm>
            <a:off x="6177022" y="2136494"/>
            <a:ext cx="0" cy="4114800"/>
          </a:xfrm>
          <a:prstGeom prst="line">
            <a:avLst/>
          </a:prstGeom>
          <a:noFill/>
          <a:ln w="9525" cap="flat" cmpd="sng" algn="ctr">
            <a:solidFill>
              <a:srgbClr val="FFFFFF">
                <a:lumMod val="50000"/>
              </a:srgbClr>
            </a:solidFill>
            <a:prstDash val="solid"/>
          </a:ln>
          <a:effectLst/>
        </p:spPr>
      </p:cxnSp>
      <p:sp>
        <p:nvSpPr>
          <p:cNvPr id="7" name="TextBox 6"/>
          <p:cNvSpPr txBox="1"/>
          <p:nvPr/>
        </p:nvSpPr>
        <p:spPr>
          <a:xfrm>
            <a:off x="7453571" y="2384681"/>
            <a:ext cx="2101857" cy="523220"/>
          </a:xfrm>
          <a:prstGeom prst="rect">
            <a:avLst/>
          </a:prstGeom>
          <a:noFill/>
        </p:spPr>
        <p:txBody>
          <a:bodyPr wrap="none" rtlCol="0">
            <a:spAutoFit/>
          </a:bodyPr>
          <a:lstStyle/>
          <a:p>
            <a:r>
              <a:rPr lang="en-US" sz="2800" b="1" kern="0" dirty="0" smtClean="0">
                <a:latin typeface="Arial"/>
                <a:cs typeface="Arial"/>
                <a:sym typeface="Arial"/>
              </a:rPr>
              <a:t>Limitations</a:t>
            </a:r>
            <a:endParaRPr lang="en-US" sz="2800" b="1" kern="0" dirty="0">
              <a:latin typeface="Arial"/>
              <a:cs typeface="Arial"/>
              <a:sym typeface="Arial"/>
            </a:endParaRPr>
          </a:p>
        </p:txBody>
      </p:sp>
      <p:sp>
        <p:nvSpPr>
          <p:cNvPr id="8" name="Content Placeholder 10"/>
          <p:cNvSpPr txBox="1">
            <a:spLocks/>
          </p:cNvSpPr>
          <p:nvPr/>
        </p:nvSpPr>
        <p:spPr>
          <a:xfrm>
            <a:off x="6488575" y="3311382"/>
            <a:ext cx="4495800" cy="3027125"/>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marL="342900" marR="0" lvl="0" indent="-1905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US" sz="2200" b="0" i="0" u="none" strike="noStrike" kern="0" cap="none" spc="0" normalizeH="0" baseline="0" noProof="0" dirty="0" smtClean="0">
                <a:ln>
                  <a:noFill/>
                </a:ln>
                <a:solidFill>
                  <a:srgbClr val="000000"/>
                </a:solidFill>
                <a:effectLst/>
                <a:uLnTx/>
                <a:uFillTx/>
                <a:latin typeface="Arial"/>
                <a:cs typeface="Arial"/>
                <a:sym typeface="Arial"/>
              </a:rPr>
              <a:t>Only addresses limited number of issues</a:t>
            </a:r>
          </a:p>
          <a:p>
            <a:pPr marL="342900" marR="0" lvl="0" indent="-1905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US" sz="2200" b="0" i="0" u="none" strike="noStrike" kern="0" cap="none" spc="0" normalizeH="0" baseline="0" noProof="0" dirty="0" smtClean="0">
                <a:ln>
                  <a:noFill/>
                </a:ln>
                <a:solidFill>
                  <a:srgbClr val="000000"/>
                </a:solidFill>
                <a:effectLst/>
                <a:uLnTx/>
                <a:uFillTx/>
                <a:latin typeface="Arial"/>
                <a:cs typeface="Arial"/>
                <a:sym typeface="Arial"/>
              </a:rPr>
              <a:t>Initial goal not resident driven</a:t>
            </a:r>
          </a:p>
          <a:p>
            <a:pPr marL="342900" marR="0" lvl="0" indent="-1905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US" sz="2200" b="0" i="0" u="none" strike="noStrike" kern="0" cap="none" spc="0" normalizeH="0" baseline="0" noProof="0" dirty="0" smtClean="0">
                <a:ln>
                  <a:noFill/>
                </a:ln>
                <a:solidFill>
                  <a:srgbClr val="000000"/>
                </a:solidFill>
                <a:effectLst/>
                <a:uLnTx/>
                <a:uFillTx/>
                <a:latin typeface="Arial"/>
                <a:cs typeface="Arial"/>
                <a:sym typeface="Arial"/>
              </a:rPr>
              <a:t>Requires CCC member skill to identify relevant goals and provide behavioral suggestions</a:t>
            </a:r>
            <a:endParaRPr kumimoji="0" lang="en-US" sz="2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74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anim calcmode="lin" valueType="num">
                                      <p:cBhvr>
                                        <p:cTn id="8"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50"/>
                                        <p:tgtEl>
                                          <p:spTgt spid="5">
                                            <p:txEl>
                                              <p:pRg st="1" end="1"/>
                                            </p:txEl>
                                          </p:spTgt>
                                        </p:tgtEl>
                                      </p:cBhvr>
                                    </p:animEffect>
                                    <p:anim calcmode="lin" valueType="num">
                                      <p:cBhvr>
                                        <p:cTn id="15"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47" presetClass="entr" presetSubtype="0" fill="hold" grpId="0"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250"/>
                                        <p:tgtEl>
                                          <p:spTgt spid="5">
                                            <p:txEl>
                                              <p:pRg st="2" end="2"/>
                                            </p:txEl>
                                          </p:spTgt>
                                        </p:tgtEl>
                                      </p:cBhvr>
                                    </p:animEffect>
                                    <p:anim calcmode="lin" valueType="num">
                                      <p:cBhvr>
                                        <p:cTn id="21" dur="2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2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50"/>
                                        <p:tgtEl>
                                          <p:spTgt spid="5">
                                            <p:txEl>
                                              <p:pRg st="3" end="3"/>
                                            </p:txEl>
                                          </p:spTgt>
                                        </p:tgtEl>
                                      </p:cBhvr>
                                    </p:animEffect>
                                    <p:anim calcmode="lin" valueType="num">
                                      <p:cBhvr>
                                        <p:cTn id="28" dur="2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2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250"/>
                                        <p:tgtEl>
                                          <p:spTgt spid="8">
                                            <p:txEl>
                                              <p:pRg st="0" end="0"/>
                                            </p:txEl>
                                          </p:spTgt>
                                        </p:tgtEl>
                                      </p:cBhvr>
                                    </p:animEffect>
                                    <p:anim calcmode="lin" valueType="num">
                                      <p:cBhvr>
                                        <p:cTn id="35"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6" dur="2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250"/>
                                        <p:tgtEl>
                                          <p:spTgt spid="8">
                                            <p:txEl>
                                              <p:pRg st="1" end="1"/>
                                            </p:txEl>
                                          </p:spTgt>
                                        </p:tgtEl>
                                      </p:cBhvr>
                                    </p:animEffect>
                                    <p:anim calcmode="lin" valueType="num">
                                      <p:cBhvr>
                                        <p:cTn id="42"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3" dur="25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fade">
                                      <p:cBhvr>
                                        <p:cTn id="48" dur="250"/>
                                        <p:tgtEl>
                                          <p:spTgt spid="8">
                                            <p:txEl>
                                              <p:pRg st="2" end="2"/>
                                            </p:txEl>
                                          </p:spTgt>
                                        </p:tgtEl>
                                      </p:cBhvr>
                                    </p:animEffect>
                                    <p:anim calcmode="lin" valueType="num">
                                      <p:cBhvr>
                                        <p:cTn id="49"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0" dur="25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Important to engage residents</a:t>
            </a:r>
          </a:p>
          <a:p>
            <a:pPr lvl="1"/>
            <a:r>
              <a:rPr lang="en-US" dirty="0" smtClean="0"/>
              <a:t>Before</a:t>
            </a:r>
          </a:p>
          <a:p>
            <a:pPr lvl="1"/>
            <a:r>
              <a:rPr lang="en-US" dirty="0" smtClean="0"/>
              <a:t>During</a:t>
            </a:r>
          </a:p>
          <a:p>
            <a:pPr lvl="1"/>
            <a:r>
              <a:rPr lang="en-US" dirty="0" smtClean="0"/>
              <a:t>After</a:t>
            </a:r>
          </a:p>
          <a:p>
            <a:r>
              <a:rPr lang="en-US" dirty="0" smtClean="0"/>
              <a:t>Residents want to be ACTIVE members of the evaluation/milestone reporting process</a:t>
            </a:r>
            <a:endParaRPr lang="en-US" dirty="0"/>
          </a:p>
        </p:txBody>
      </p:sp>
    </p:spTree>
    <p:extLst>
      <p:ext uri="{BB962C8B-B14F-4D97-AF65-F5344CB8AC3E}">
        <p14:creationId xmlns:p14="http://schemas.microsoft.com/office/powerpoint/2010/main" val="4234589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9838" y="2167942"/>
            <a:ext cx="4340728" cy="1688738"/>
          </a:xfrm>
          <a:prstGeom prst="rect">
            <a:avLst/>
          </a:prstGeom>
        </p:spPr>
      </p:pic>
      <p:pic>
        <p:nvPicPr>
          <p:cNvPr id="5" name="Picture 4"/>
          <p:cNvPicPr>
            <a:picLocks noChangeAspect="1"/>
          </p:cNvPicPr>
          <p:nvPr/>
        </p:nvPicPr>
        <p:blipFill>
          <a:blip r:embed="rId3"/>
          <a:stretch>
            <a:fillRect/>
          </a:stretch>
        </p:blipFill>
        <p:spPr>
          <a:xfrm>
            <a:off x="3499295" y="-1051984"/>
            <a:ext cx="8943607" cy="10675021"/>
          </a:xfrm>
          <a:prstGeom prst="rect">
            <a:avLst/>
          </a:prstGeom>
        </p:spPr>
      </p:pic>
    </p:spTree>
    <p:extLst>
      <p:ext uri="{BB962C8B-B14F-4D97-AF65-F5344CB8AC3E}">
        <p14:creationId xmlns:p14="http://schemas.microsoft.com/office/powerpoint/2010/main" val="3210556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Special thanks to my subcommittee members</a:t>
            </a:r>
          </a:p>
          <a:p>
            <a:pPr lvl="1"/>
            <a:r>
              <a:rPr lang="en-US" dirty="0" smtClean="0"/>
              <a:t>Jacqueline </a:t>
            </a:r>
            <a:r>
              <a:rPr lang="en-US" dirty="0" err="1" smtClean="0"/>
              <a:t>Darcey</a:t>
            </a:r>
            <a:r>
              <a:rPr lang="en-US" dirty="0" smtClean="0"/>
              <a:t>, MD </a:t>
            </a:r>
          </a:p>
          <a:p>
            <a:pPr lvl="1"/>
            <a:r>
              <a:rPr lang="en-US" dirty="0" smtClean="0"/>
              <a:t>Nacide </a:t>
            </a:r>
            <a:r>
              <a:rPr lang="en-US" dirty="0" err="1" smtClean="0"/>
              <a:t>Ercan</a:t>
            </a:r>
            <a:r>
              <a:rPr lang="en-US" dirty="0" smtClean="0"/>
              <a:t> Fang, MD</a:t>
            </a:r>
          </a:p>
          <a:p>
            <a:pPr lvl="1"/>
            <a:r>
              <a:rPr lang="en-US" dirty="0" smtClean="0"/>
              <a:t>Jennifer Jeremiah, MD</a:t>
            </a:r>
          </a:p>
          <a:p>
            <a:pPr marL="0" indent="0">
              <a:buNone/>
            </a:pPr>
            <a:endParaRPr lang="en-US" dirty="0"/>
          </a:p>
        </p:txBody>
      </p:sp>
    </p:spTree>
    <p:extLst>
      <p:ext uri="{BB962C8B-B14F-4D97-AF65-F5344CB8AC3E}">
        <p14:creationId xmlns:p14="http://schemas.microsoft.com/office/powerpoint/2010/main" val="253364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Competency Committee</a:t>
            </a:r>
            <a:endParaRPr lang="en-US" dirty="0"/>
          </a:p>
        </p:txBody>
      </p:sp>
      <p:sp>
        <p:nvSpPr>
          <p:cNvPr id="5" name="Content Placeholder 4"/>
          <p:cNvSpPr>
            <a:spLocks noGrp="1"/>
          </p:cNvSpPr>
          <p:nvPr>
            <p:ph idx="1"/>
          </p:nvPr>
        </p:nvSpPr>
        <p:spPr/>
        <p:txBody>
          <a:bodyPr>
            <a:normAutofit/>
          </a:bodyPr>
          <a:lstStyle/>
          <a:p>
            <a:r>
              <a:rPr lang="en-US" dirty="0" smtClean="0">
                <a:latin typeface="Arial" charset="0"/>
              </a:rPr>
              <a:t>V.A.1.b) There must be a written description of the responsibilities of the Clinical Competency Committee</a:t>
            </a:r>
            <a:r>
              <a:rPr lang="en-US" sz="3200" dirty="0" smtClean="0">
                <a:latin typeface="Arial" charset="0"/>
              </a:rPr>
              <a:t>.</a:t>
            </a:r>
            <a:r>
              <a:rPr lang="en-US" baseline="50000" dirty="0" smtClean="0">
                <a:latin typeface="Arial" charset="0"/>
              </a:rPr>
              <a:t>(Core)</a:t>
            </a:r>
            <a:endParaRPr lang="en-US" dirty="0" smtClean="0">
              <a:latin typeface="Arial" charset="0"/>
            </a:endParaRPr>
          </a:p>
          <a:p>
            <a:pPr>
              <a:defRPr/>
            </a:pPr>
            <a:r>
              <a:rPr lang="en-US" dirty="0"/>
              <a:t>V.A.1. The program director must appoint the Clinical Competency Committee.</a:t>
            </a:r>
            <a:r>
              <a:rPr lang="en-US" baseline="50000" dirty="0"/>
              <a:t>(Core) </a:t>
            </a:r>
            <a:endParaRPr lang="en-US" baseline="50000" dirty="0" smtClean="0"/>
          </a:p>
          <a:p>
            <a:pPr lvl="1">
              <a:defRPr/>
            </a:pPr>
            <a:r>
              <a:rPr lang="en-US" dirty="0" smtClean="0"/>
              <a:t>V.A.1.a</a:t>
            </a:r>
            <a:r>
              <a:rPr lang="en-US" dirty="0"/>
              <a:t>) At a minimum the Clinical Competency </a:t>
            </a:r>
            <a:r>
              <a:rPr lang="en-US" dirty="0" smtClean="0"/>
              <a:t>Committee </a:t>
            </a:r>
            <a:r>
              <a:rPr lang="en-US" dirty="0"/>
              <a:t>must be composed of three members </a:t>
            </a:r>
            <a:r>
              <a:rPr lang="en-US" dirty="0" smtClean="0"/>
              <a:t>of </a:t>
            </a:r>
            <a:r>
              <a:rPr lang="en-US" dirty="0"/>
              <a:t>the program faculty.</a:t>
            </a:r>
            <a:r>
              <a:rPr lang="en-US" sz="2000" baseline="50000" dirty="0"/>
              <a:t>(Core) </a:t>
            </a:r>
            <a:r>
              <a:rPr lang="en-US" sz="2000" dirty="0"/>
              <a:t>  </a:t>
            </a:r>
            <a:endParaRPr lang="en-US" sz="2000" baseline="50000" dirty="0" smtClean="0"/>
          </a:p>
          <a:p>
            <a:pPr lvl="1">
              <a:defRPr/>
            </a:pPr>
            <a:r>
              <a:rPr lang="en-US" dirty="0" smtClean="0"/>
              <a:t>V.A.1.a</a:t>
            </a:r>
            <a:r>
              <a:rPr lang="en-US" dirty="0"/>
              <a:t>).(1) Others eligible for appointment to the </a:t>
            </a:r>
            <a:r>
              <a:rPr lang="en-US" dirty="0" smtClean="0"/>
              <a:t>committee </a:t>
            </a:r>
            <a:r>
              <a:rPr lang="en-US" dirty="0"/>
              <a:t>include faculty from other programs and </a:t>
            </a:r>
            <a:r>
              <a:rPr lang="en-US" dirty="0" smtClean="0"/>
              <a:t>non-physician </a:t>
            </a:r>
            <a:r>
              <a:rPr lang="en-US" dirty="0"/>
              <a:t>members of the health care team</a:t>
            </a:r>
            <a:r>
              <a:rPr lang="en-US" dirty="0" smtClean="0"/>
              <a:t>.</a:t>
            </a:r>
            <a:r>
              <a:rPr lang="en-US" sz="2400" baseline="50000" dirty="0" smtClean="0"/>
              <a:t> </a:t>
            </a:r>
            <a:endParaRPr lang="en-US" sz="2400" baseline="50000" dirty="0"/>
          </a:p>
          <a:p>
            <a:endParaRPr lang="en-US" dirty="0"/>
          </a:p>
        </p:txBody>
      </p:sp>
    </p:spTree>
    <p:extLst>
      <p:ext uri="{BB962C8B-B14F-4D97-AF65-F5344CB8AC3E}">
        <p14:creationId xmlns:p14="http://schemas.microsoft.com/office/powerpoint/2010/main" val="374456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Competency Committee</a:t>
            </a:r>
            <a:endParaRPr lang="en-US" dirty="0"/>
          </a:p>
        </p:txBody>
      </p:sp>
      <p:sp>
        <p:nvSpPr>
          <p:cNvPr id="3" name="Content Placeholder 2"/>
          <p:cNvSpPr>
            <a:spLocks noGrp="1"/>
          </p:cNvSpPr>
          <p:nvPr>
            <p:ph idx="1"/>
          </p:nvPr>
        </p:nvSpPr>
        <p:spPr/>
        <p:txBody>
          <a:bodyPr>
            <a:normAutofit/>
          </a:bodyPr>
          <a:lstStyle/>
          <a:p>
            <a:r>
              <a:rPr lang="en-US" dirty="0" smtClean="0">
                <a:latin typeface="Arial" charset="0"/>
              </a:rPr>
              <a:t>V.A.1.b).(1) The Clinical Competency Committee should:</a:t>
            </a:r>
          </a:p>
          <a:p>
            <a:pPr lvl="1"/>
            <a:r>
              <a:rPr lang="en-US" dirty="0" smtClean="0">
                <a:latin typeface="Arial" charset="0"/>
              </a:rPr>
              <a:t>V.A.1.b).(1).(a) review all resident evaluations semi-annually; </a:t>
            </a:r>
            <a:r>
              <a:rPr lang="en-US" baseline="50000" dirty="0" smtClean="0">
                <a:latin typeface="Arial" charset="0"/>
              </a:rPr>
              <a:t>(Core)</a:t>
            </a:r>
          </a:p>
          <a:p>
            <a:pPr lvl="1"/>
            <a:r>
              <a:rPr lang="en-US" dirty="0" smtClean="0">
                <a:latin typeface="Arial" charset="0"/>
              </a:rPr>
              <a:t>V.A.1.b).(1).(b) prepare and assure the reporting of Milestones evaluations of each resident semi-annually to ACGME; and, </a:t>
            </a:r>
            <a:r>
              <a:rPr lang="en-US" baseline="50000" dirty="0" smtClean="0">
                <a:latin typeface="Arial" charset="0"/>
              </a:rPr>
              <a:t>(Core)</a:t>
            </a:r>
          </a:p>
          <a:p>
            <a:pPr lvl="1"/>
            <a:r>
              <a:rPr lang="en-US" dirty="0" smtClean="0">
                <a:latin typeface="Arial" charset="0"/>
              </a:rPr>
              <a:t>V.A.1.b).(1).(c) advise the program director regarding resident progress, including promotion, remediation, and dismissal</a:t>
            </a:r>
            <a:r>
              <a:rPr lang="en-US" sz="3200" dirty="0" smtClean="0">
                <a:latin typeface="Arial" charset="0"/>
              </a:rPr>
              <a:t>.</a:t>
            </a:r>
            <a:r>
              <a:rPr lang="en-US" baseline="50000" dirty="0" smtClean="0">
                <a:latin typeface="Arial" charset="0"/>
              </a:rPr>
              <a:t>(Detail) </a:t>
            </a:r>
            <a:endParaRPr lang="en-US" dirty="0" smtClean="0">
              <a:latin typeface="Arial" charset="0"/>
            </a:endParaRPr>
          </a:p>
          <a:p>
            <a:pPr marL="0" indent="0">
              <a:buNone/>
            </a:pPr>
            <a:endParaRPr lang="en-US" dirty="0" smtClean="0"/>
          </a:p>
          <a:p>
            <a:pPr marL="0" indent="0">
              <a:buNone/>
            </a:pPr>
            <a:endParaRPr lang="en-US" dirty="0"/>
          </a:p>
        </p:txBody>
      </p:sp>
      <p:sp>
        <p:nvSpPr>
          <p:cNvPr id="5" name="TextBox 4"/>
          <p:cNvSpPr txBox="1"/>
          <p:nvPr/>
        </p:nvSpPr>
        <p:spPr>
          <a:xfrm>
            <a:off x="1175657" y="5390606"/>
            <a:ext cx="7985760" cy="923330"/>
          </a:xfrm>
          <a:prstGeom prst="rect">
            <a:avLst/>
          </a:prstGeom>
          <a:noFill/>
        </p:spPr>
        <p:txBody>
          <a:bodyPr wrap="square" rtlCol="0">
            <a:spAutoFit/>
          </a:bodyPr>
          <a:lstStyle/>
          <a:p>
            <a:r>
              <a:rPr lang="en-US" smtClean="0"/>
              <a:t>ACGME Common Program Requirements</a:t>
            </a:r>
          </a:p>
          <a:p>
            <a:r>
              <a:rPr lang="en-US" smtClean="0"/>
              <a:t>Approved: February 7, 2012; Effective: July 1, 2013 </a:t>
            </a:r>
          </a:p>
          <a:p>
            <a:r>
              <a:rPr lang="en-US" smtClean="0"/>
              <a:t>Approved focused revision: June 9, 2013; Effective: July 1, 2013</a:t>
            </a:r>
            <a:endParaRPr lang="en-US" dirty="0"/>
          </a:p>
        </p:txBody>
      </p:sp>
    </p:spTree>
    <p:extLst>
      <p:ext uri="{BB962C8B-B14F-4D97-AF65-F5344CB8AC3E}">
        <p14:creationId xmlns:p14="http://schemas.microsoft.com/office/powerpoint/2010/main" val="75532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Competency Committee</a:t>
            </a:r>
            <a:endParaRPr lang="en-US" dirty="0"/>
          </a:p>
        </p:txBody>
      </p:sp>
      <p:pic>
        <p:nvPicPr>
          <p:cNvPr id="4" name="Content Placeholder 3"/>
          <p:cNvPicPr>
            <a:picLocks noGrp="1" noChangeAspect="1"/>
          </p:cNvPicPr>
          <p:nvPr>
            <p:ph idx="1"/>
          </p:nvPr>
        </p:nvPicPr>
        <p:blipFill>
          <a:blip r:embed="rId3"/>
          <a:stretch>
            <a:fillRect/>
          </a:stretch>
        </p:blipFill>
        <p:spPr>
          <a:xfrm>
            <a:off x="3219580" y="1905000"/>
            <a:ext cx="5801784" cy="435133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2588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Reporting Milestones?</a:t>
            </a:r>
            <a:endParaRPr lang="en-US" dirty="0"/>
          </a:p>
        </p:txBody>
      </p:sp>
      <p:pic>
        <p:nvPicPr>
          <p:cNvPr id="4" name="Content Placeholder 3"/>
          <p:cNvPicPr>
            <a:picLocks noGrp="1" noChangeAspect="1"/>
          </p:cNvPicPr>
          <p:nvPr>
            <p:ph idx="1"/>
          </p:nvPr>
        </p:nvPicPr>
        <p:blipFill>
          <a:blip r:embed="rId3"/>
          <a:stretch>
            <a:fillRect/>
          </a:stretch>
        </p:blipFill>
        <p:spPr>
          <a:xfrm>
            <a:off x="944039" y="1886585"/>
            <a:ext cx="5061361" cy="4351338"/>
          </a:xfrm>
          <a:prstGeom prst="rect">
            <a:avLst/>
          </a:prstGeom>
        </p:spPr>
      </p:pic>
      <p:pic>
        <p:nvPicPr>
          <p:cNvPr id="5" name="Picture 4"/>
          <p:cNvPicPr>
            <a:picLocks noChangeAspect="1"/>
          </p:cNvPicPr>
          <p:nvPr/>
        </p:nvPicPr>
        <p:blipFill>
          <a:blip r:embed="rId4"/>
          <a:stretch>
            <a:fillRect/>
          </a:stretch>
        </p:blipFill>
        <p:spPr>
          <a:xfrm>
            <a:off x="6005400" y="2366872"/>
            <a:ext cx="5865772" cy="3390763"/>
          </a:xfrm>
          <a:prstGeom prst="rect">
            <a:avLst/>
          </a:prstGeom>
        </p:spPr>
      </p:pic>
    </p:spTree>
    <p:extLst>
      <p:ext uri="{BB962C8B-B14F-4D97-AF65-F5344CB8AC3E}">
        <p14:creationId xmlns:p14="http://schemas.microsoft.com/office/powerpoint/2010/main" val="142987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	</a:t>
            </a:r>
            <a:endParaRPr lang="en-US" dirty="0"/>
          </a:p>
        </p:txBody>
      </p:sp>
      <p:sp>
        <p:nvSpPr>
          <p:cNvPr id="3" name="Content Placeholder 2"/>
          <p:cNvSpPr>
            <a:spLocks noGrp="1"/>
          </p:cNvSpPr>
          <p:nvPr>
            <p:ph idx="1"/>
          </p:nvPr>
        </p:nvSpPr>
        <p:spPr/>
        <p:txBody>
          <a:bodyPr/>
          <a:lstStyle/>
          <a:p>
            <a:r>
              <a:rPr lang="en-US" dirty="0" smtClean="0"/>
              <a:t>Now that the background has been laid, lets find out more about ourselves….</a:t>
            </a:r>
            <a:endParaRPr lang="en-US" dirty="0"/>
          </a:p>
        </p:txBody>
      </p:sp>
      <p:pic>
        <p:nvPicPr>
          <p:cNvPr id="4" name="Picture 3"/>
          <p:cNvPicPr>
            <a:picLocks noChangeAspect="1"/>
          </p:cNvPicPr>
          <p:nvPr/>
        </p:nvPicPr>
        <p:blipFill>
          <a:blip r:embed="rId2"/>
          <a:stretch>
            <a:fillRect/>
          </a:stretch>
        </p:blipFill>
        <p:spPr>
          <a:xfrm>
            <a:off x="4889036" y="3158497"/>
            <a:ext cx="2390775" cy="29813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1100464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196</TotalTime>
  <Words>3960</Words>
  <Application>Microsoft Office PowerPoint</Application>
  <PresentationFormat>Widescreen</PresentationFormat>
  <Paragraphs>343</Paragraphs>
  <Slides>47</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굴림</vt:lpstr>
      <vt:lpstr>Arial</vt:lpstr>
      <vt:lpstr>Arial Black</vt:lpstr>
      <vt:lpstr>Calibri</vt:lpstr>
      <vt:lpstr>Century Gothic</vt:lpstr>
      <vt:lpstr>Wingdings 3</vt:lpstr>
      <vt:lpstr>Wisp</vt:lpstr>
      <vt:lpstr>How to See the Milestones with the CCC</vt:lpstr>
      <vt:lpstr>Agenda </vt:lpstr>
      <vt:lpstr>Who are we?</vt:lpstr>
      <vt:lpstr>Who here knows what a CCC is?</vt:lpstr>
      <vt:lpstr>Clinical Competency Committee</vt:lpstr>
      <vt:lpstr>Clinical Competency Committee</vt:lpstr>
      <vt:lpstr>Clinical Competency Committee</vt:lpstr>
      <vt:lpstr>What are the Reporting Milestones?</vt:lpstr>
      <vt:lpstr>Moving forward </vt:lpstr>
      <vt:lpstr>Does your program regularly give direct feedback from the CCC to each individual resident?</vt:lpstr>
      <vt:lpstr>How is feedback from your program’s CCC given to individual residents?</vt:lpstr>
      <vt:lpstr>How are your residents involved in the CCC process?</vt:lpstr>
      <vt:lpstr>Do you think your residents know what the CCC really does?</vt:lpstr>
      <vt:lpstr>PowerPoint Presentation</vt:lpstr>
      <vt:lpstr>What did we learn?</vt:lpstr>
      <vt:lpstr>Status of Resident Engagement</vt:lpstr>
      <vt:lpstr>“I understand the role of the CCC”</vt:lpstr>
      <vt:lpstr>Why are we here?</vt:lpstr>
      <vt:lpstr>PowerPoint Presentation</vt:lpstr>
      <vt:lpstr>What do the Stakeholders want?</vt:lpstr>
      <vt:lpstr>How do we engage them?  </vt:lpstr>
      <vt:lpstr>Focus Group Overview </vt:lpstr>
      <vt:lpstr>Focus Group Themes</vt:lpstr>
      <vt:lpstr>Theme 1 – Educate Residents</vt:lpstr>
      <vt:lpstr>Theme 2 - Specific Feedback</vt:lpstr>
      <vt:lpstr>Theme 3 – Improvement Plans</vt:lpstr>
      <vt:lpstr>Theme 4– Milestone Input</vt:lpstr>
      <vt:lpstr>Theme 5– POC Evaluations</vt:lpstr>
      <vt:lpstr>How do we engage the residents?</vt:lpstr>
      <vt:lpstr>PowerPoint Presentation</vt:lpstr>
      <vt:lpstr>Six “Before” Activities</vt:lpstr>
      <vt:lpstr>PowerPoint Presentation</vt:lpstr>
      <vt:lpstr>PowerPoint Presentation</vt:lpstr>
      <vt:lpstr>Prior Process</vt:lpstr>
      <vt:lpstr>Prior Process - Problems</vt:lpstr>
      <vt:lpstr>Culture Change – HOW</vt:lpstr>
      <vt:lpstr>Before CCC meeting</vt:lpstr>
      <vt:lpstr>During CCC meeting</vt:lpstr>
      <vt:lpstr>After CCC</vt:lpstr>
      <vt:lpstr>Post change thoughts</vt:lpstr>
      <vt:lpstr>Post-Change Thoughts</vt:lpstr>
      <vt:lpstr>PowerPoint Presentation</vt:lpstr>
      <vt:lpstr>Another model for after</vt:lpstr>
      <vt:lpstr>Strengths and Limitations</vt:lpstr>
      <vt:lpstr>Summary</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See the Milestones with the CCC</dc:title>
  <dc:creator>Mateja, Candice</dc:creator>
  <cp:lastModifiedBy>Snell, Linda</cp:lastModifiedBy>
  <cp:revision>21</cp:revision>
  <dcterms:created xsi:type="dcterms:W3CDTF">2017-04-05T20:00:51Z</dcterms:created>
  <dcterms:modified xsi:type="dcterms:W3CDTF">2017-04-20T18:10:26Z</dcterms:modified>
</cp:coreProperties>
</file>