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6" r:id="rId5"/>
    <p:sldId id="271" r:id="rId6"/>
    <p:sldId id="259" r:id="rId7"/>
    <p:sldId id="270" r:id="rId8"/>
    <p:sldId id="278" r:id="rId9"/>
    <p:sldId id="279" r:id="rId10"/>
    <p:sldId id="272" r:id="rId11"/>
    <p:sldId id="275" r:id="rId12"/>
    <p:sldId id="281" r:id="rId13"/>
    <p:sldId id="265" r:id="rId14"/>
    <p:sldId id="267" r:id="rId15"/>
    <p:sldId id="260" r:id="rId16"/>
    <p:sldId id="269" r:id="rId17"/>
    <p:sldId id="276" r:id="rId18"/>
    <p:sldId id="277" r:id="rId19"/>
    <p:sldId id="262" r:id="rId20"/>
    <p:sldId id="274" r:id="rId21"/>
    <p:sldId id="280" r:id="rId22"/>
    <p:sldId id="273" r:id="rId23"/>
    <p:sldId id="282" r:id="rId24"/>
    <p:sldId id="28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60" d="100"/>
          <a:sy n="60" d="100"/>
        </p:scale>
        <p:origin x="936" y="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88BD0-FD5C-470F-BEBD-2DA2352152BF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C64B5-361A-447B-8819-8725F957D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BC63C-8D70-4704-8E16-1455A06F379B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3775D-0CFD-4335-AFA0-2CAE97678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2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3775D-0CFD-4335-AFA0-2CAE97678D5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1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38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35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partnersinmeded.com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rtnersinMedEd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ww.partnersinmeded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WOT_en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2.5/deed.en" TargetMode="External"/><Relationship Id="rId4" Type="http://schemas.openxmlformats.org/officeDocument/2006/relationships/hyperlink" Target="http://en.wikipedia.org/wiki/en:Creative_Common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Self-Study: Who, What, When, Why, How?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 Christine Redovan, MBA</a:t>
            </a:r>
          </a:p>
          <a:p>
            <a:r>
              <a:rPr lang="en-US" dirty="0" smtClean="0"/>
              <a:t>GME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Aims are general </a:t>
            </a:r>
            <a:r>
              <a:rPr lang="en-US" dirty="0"/>
              <a:t>statements 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shape &amp; direction to the more specific actions designed to achieve some product or behavior. </a:t>
            </a:r>
          </a:p>
          <a:p>
            <a:pPr lvl="1"/>
            <a:r>
              <a:rPr lang="en-US" dirty="0"/>
              <a:t>Starting points that suggest some ideal or inspirational vision for the good. </a:t>
            </a:r>
          </a:p>
          <a:p>
            <a:pPr lvl="1"/>
            <a:r>
              <a:rPr lang="en-US" dirty="0"/>
              <a:t>Reflect value judgments and value-laden statements. </a:t>
            </a:r>
          </a:p>
          <a:p>
            <a:pPr lvl="1"/>
            <a:r>
              <a:rPr lang="en-US" dirty="0"/>
              <a:t>Provide guides for the educational or training process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Educational aims</a:t>
            </a:r>
          </a:p>
          <a:p>
            <a:pPr lvl="1"/>
            <a:r>
              <a:rPr lang="en-US" dirty="0" smtClean="0"/>
              <a:t>Relevant </a:t>
            </a:r>
            <a:r>
              <a:rPr lang="en-US" dirty="0"/>
              <a:t>to the times </a:t>
            </a:r>
            <a:r>
              <a:rPr lang="en-US" dirty="0" smtClean="0"/>
              <a:t>(present </a:t>
            </a:r>
            <a:r>
              <a:rPr lang="en-US" dirty="0"/>
              <a:t>and the </a:t>
            </a:r>
            <a:r>
              <a:rPr lang="en-US" dirty="0" smtClean="0"/>
              <a:t>future)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direction that </a:t>
            </a:r>
            <a:r>
              <a:rPr lang="en-US" dirty="0" smtClean="0"/>
              <a:t>matches community need  </a:t>
            </a:r>
          </a:p>
          <a:p>
            <a:pPr lvl="1"/>
            <a:r>
              <a:rPr lang="en-US" dirty="0" smtClean="0"/>
              <a:t>Do not have to be static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Aims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35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Broad goal (objectives get you to the goal)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Train individuals to be community physicians and experts in community medicine.</a:t>
            </a:r>
          </a:p>
          <a:p>
            <a:pPr lvl="1"/>
            <a:r>
              <a:rPr lang="en-US" sz="2400" dirty="0" smtClean="0"/>
              <a:t>Train individuals to be physician-scientists.</a:t>
            </a:r>
          </a:p>
          <a:p>
            <a:pPr lvl="1"/>
            <a:r>
              <a:rPr lang="en-US" sz="2400" dirty="0" smtClean="0"/>
              <a:t>Train individuals to be experts in population health and practice in medically underserved areas.</a:t>
            </a:r>
          </a:p>
          <a:p>
            <a:pPr lvl="1"/>
            <a:r>
              <a:rPr lang="en-US" sz="2400" dirty="0" smtClean="0"/>
              <a:t>Train individuals to be academic physicians that practice in large teaching hospitals.</a:t>
            </a:r>
          </a:p>
          <a:p>
            <a:pPr lvl="1"/>
            <a:r>
              <a:rPr lang="en-US" sz="2400" dirty="0" smtClean="0"/>
              <a:t>Train individuals to be physician leaders.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Program Aims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72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is being trained?</a:t>
            </a:r>
          </a:p>
          <a:p>
            <a:pPr lvl="1"/>
            <a:r>
              <a:rPr lang="en-US" sz="2800" dirty="0" smtClean="0"/>
              <a:t>Resident demographics</a:t>
            </a:r>
          </a:p>
          <a:p>
            <a:r>
              <a:rPr lang="en-US" sz="3200" dirty="0" smtClean="0"/>
              <a:t>What do graduates do after graduation?</a:t>
            </a:r>
          </a:p>
          <a:p>
            <a:pPr lvl="1"/>
            <a:r>
              <a:rPr lang="en-US" sz="2800" dirty="0" smtClean="0"/>
              <a:t>Where they practice</a:t>
            </a:r>
          </a:p>
          <a:p>
            <a:r>
              <a:rPr lang="en-US" sz="3200" dirty="0" smtClean="0"/>
              <a:t>What populations does the program serve?</a:t>
            </a:r>
          </a:p>
          <a:p>
            <a:pPr lvl="1"/>
            <a:r>
              <a:rPr lang="en-US" sz="2800" dirty="0" smtClean="0"/>
              <a:t>Community demographics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Program Aims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15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Collection</a:t>
            </a:r>
          </a:p>
          <a:p>
            <a:pPr lvl="1"/>
            <a:r>
              <a:rPr lang="en-US" sz="2800" dirty="0" smtClean="0"/>
              <a:t>Survey</a:t>
            </a:r>
          </a:p>
          <a:p>
            <a:pPr lvl="2"/>
            <a:r>
              <a:rPr lang="en-US" sz="2400" dirty="0" smtClean="0"/>
              <a:t>Who to survey?</a:t>
            </a:r>
          </a:p>
          <a:p>
            <a:pPr lvl="2"/>
            <a:r>
              <a:rPr lang="en-US" sz="2400" dirty="0" smtClean="0"/>
              <a:t>What to ask?</a:t>
            </a:r>
          </a:p>
          <a:p>
            <a:pPr lvl="1"/>
            <a:r>
              <a:rPr lang="en-US" sz="2800" dirty="0" smtClean="0"/>
              <a:t>Focus group/Meetings</a:t>
            </a:r>
          </a:p>
          <a:p>
            <a:pPr lvl="2"/>
            <a:r>
              <a:rPr lang="en-US" sz="2400" dirty="0" smtClean="0"/>
              <a:t>Who to meet?</a:t>
            </a:r>
          </a:p>
          <a:p>
            <a:pPr lvl="2"/>
            <a:r>
              <a:rPr lang="en-US" sz="2400" dirty="0" smtClean="0"/>
              <a:t>What to ask?</a:t>
            </a:r>
          </a:p>
          <a:p>
            <a:r>
              <a:rPr lang="en-US" sz="3200" dirty="0" smtClean="0"/>
              <a:t>Frame around aim and educational environment</a:t>
            </a:r>
          </a:p>
          <a:p>
            <a:pPr marL="914400" lvl="2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6" name="Picture 5" descr="http://i.actualno.com/club.bg/files/2012/06/26/mimee_27011136c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2672453" cy="1876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2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APE(s)– including action plan(s)</a:t>
            </a:r>
          </a:p>
          <a:p>
            <a:r>
              <a:rPr lang="en-US" dirty="0" smtClean="0"/>
              <a:t>ADS information</a:t>
            </a:r>
          </a:p>
          <a:p>
            <a:r>
              <a:rPr lang="en-US" dirty="0" smtClean="0"/>
              <a:t>Letters of notification</a:t>
            </a:r>
          </a:p>
          <a:p>
            <a:r>
              <a:rPr lang="en-US" dirty="0" smtClean="0"/>
              <a:t>Survey results (ACGME &amp; internal)</a:t>
            </a:r>
          </a:p>
          <a:p>
            <a:r>
              <a:rPr lang="en-US" dirty="0" smtClean="0"/>
              <a:t>Program, institution, area specific information</a:t>
            </a:r>
          </a:p>
          <a:p>
            <a:pPr lvl="1"/>
            <a:r>
              <a:rPr lang="en-US" dirty="0" smtClean="0"/>
              <a:t>i.e. new hospital, new residency in area, changing demographics, mergers,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data points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61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Self-study group</a:t>
            </a:r>
          </a:p>
          <a:p>
            <a:r>
              <a:rPr lang="en-US" dirty="0" smtClean="0"/>
              <a:t>Pick key areas</a:t>
            </a:r>
          </a:p>
          <a:p>
            <a:r>
              <a:rPr lang="en-US" dirty="0" smtClean="0"/>
              <a:t>Prepare self-study summary</a:t>
            </a:r>
          </a:p>
          <a:p>
            <a:r>
              <a:rPr lang="en-US" dirty="0" smtClean="0"/>
              <a:t>Action plan </a:t>
            </a:r>
            <a:endParaRPr lang="en-US" dirty="0"/>
          </a:p>
          <a:p>
            <a:pPr lvl="1"/>
            <a:r>
              <a:rPr lang="en-US" dirty="0" smtClean="0"/>
              <a:t>Focus on getting to your aim</a:t>
            </a:r>
          </a:p>
          <a:p>
            <a:pPr lvl="1"/>
            <a:r>
              <a:rPr lang="en-US" dirty="0" smtClean="0"/>
              <a:t>Focus on improvement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6" name="irc_mi" descr="http://fc06.deviantart.net/fs70/f/2011/276/f/0/3d_person_spy_glass_by_larundel-d4bp9d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012" y="4114800"/>
            <a:ext cx="1786188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ACGME website</a:t>
            </a:r>
          </a:p>
          <a:p>
            <a:pPr lvl="1"/>
            <a:r>
              <a:rPr lang="en-US" dirty="0" smtClean="0"/>
              <a:t>Core</a:t>
            </a:r>
          </a:p>
          <a:p>
            <a:pPr lvl="1"/>
            <a:r>
              <a:rPr lang="en-US" dirty="0" smtClean="0"/>
              <a:t>Subspecialty</a:t>
            </a:r>
          </a:p>
          <a:p>
            <a:r>
              <a:rPr lang="en-US" dirty="0" smtClean="0"/>
              <a:t>Only 8 questions</a:t>
            </a:r>
          </a:p>
          <a:p>
            <a:r>
              <a:rPr lang="en-US" dirty="0" smtClean="0"/>
              <a:t>Due by the end of the month of assigned self-study date.  Example:</a:t>
            </a:r>
          </a:p>
          <a:p>
            <a:pPr lvl="1"/>
            <a:r>
              <a:rPr lang="en-US" dirty="0" smtClean="0"/>
              <a:t>Self-study date of June 2017, the summary must be uploaded by June 30, 2017.</a:t>
            </a:r>
          </a:p>
          <a:p>
            <a:r>
              <a:rPr lang="en-US" dirty="0" smtClean="0"/>
              <a:t>DIO/GMEC review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94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Program description</a:t>
            </a:r>
          </a:p>
          <a:p>
            <a:pPr lvl="1"/>
            <a:r>
              <a:rPr lang="en-US" dirty="0" smtClean="0"/>
              <a:t>Describe as would to an applicant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Q2: Program aims</a:t>
            </a:r>
          </a:p>
          <a:p>
            <a:pPr lvl="1"/>
            <a:r>
              <a:rPr lang="en-US" dirty="0" smtClean="0"/>
              <a:t>150 word maximum</a:t>
            </a:r>
          </a:p>
          <a:p>
            <a:r>
              <a:rPr lang="en-US" dirty="0" smtClean="0"/>
              <a:t>Q3: Program activities to advance aims</a:t>
            </a:r>
          </a:p>
          <a:p>
            <a:pPr lvl="1"/>
            <a:r>
              <a:rPr lang="en-US" dirty="0" smtClean="0"/>
              <a:t>Current or initiated activities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Q4: Opportunities</a:t>
            </a:r>
          </a:p>
          <a:p>
            <a:pPr lvl="1"/>
            <a:r>
              <a:rPr lang="en-US" dirty="0" smtClean="0"/>
              <a:t>250 word maximum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54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Q5: Threats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Q6: APE process</a:t>
            </a:r>
          </a:p>
          <a:p>
            <a:pPr lvl="1"/>
            <a:r>
              <a:rPr lang="en-US" dirty="0" smtClean="0"/>
              <a:t>Aggregation of information; tracking of action plans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Q7: Self-study process</a:t>
            </a:r>
          </a:p>
          <a:p>
            <a:pPr lvl="1"/>
            <a:r>
              <a:rPr lang="en-US" dirty="0" smtClean="0"/>
              <a:t>Who, data used, how analyzed, prioritization of improvement areas, other information</a:t>
            </a:r>
          </a:p>
          <a:p>
            <a:pPr lvl="1"/>
            <a:r>
              <a:rPr lang="en-US" dirty="0" smtClean="0"/>
              <a:t>450 word maximum</a:t>
            </a:r>
          </a:p>
          <a:p>
            <a:r>
              <a:rPr lang="en-US" dirty="0" smtClean="0"/>
              <a:t>Q8: Learning that occurred during self study</a:t>
            </a:r>
          </a:p>
          <a:p>
            <a:pPr lvl="1"/>
            <a:r>
              <a:rPr lang="en-US" dirty="0" smtClean="0"/>
              <a:t>Optional (but recommended)</a:t>
            </a:r>
          </a:p>
          <a:p>
            <a:pPr lvl="1"/>
            <a:r>
              <a:rPr lang="en-US" dirty="0" smtClean="0"/>
              <a:t>250 word maximum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0" y="640080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40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63774"/>
              </p:ext>
            </p:extLst>
          </p:nvPr>
        </p:nvGraphicFramePr>
        <p:xfrm>
          <a:off x="457200" y="2362200"/>
          <a:ext cx="8305800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AY 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or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&amp;</a:t>
                      </a:r>
                    </a:p>
                    <a:p>
                      <a:r>
                        <a:rPr lang="en-US" dirty="0" smtClean="0"/>
                        <a:t>Responsible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Expectations</a:t>
                      </a:r>
                    </a:p>
                    <a:p>
                      <a:r>
                        <a:rPr lang="en-US" dirty="0" smtClean="0"/>
                        <a:t>Outcomes</a:t>
                      </a:r>
                      <a:r>
                        <a:rPr lang="en-US" baseline="0" dirty="0" smtClean="0"/>
                        <a:t> &amp;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&amp; date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Understand </a:t>
            </a:r>
            <a:r>
              <a:rPr lang="en-US" sz="3600" dirty="0"/>
              <a:t>the rationale behind self-study</a:t>
            </a:r>
          </a:p>
          <a:p>
            <a:r>
              <a:rPr lang="en-US" sz="3600" dirty="0" smtClean="0"/>
              <a:t>Develop </a:t>
            </a:r>
            <a:r>
              <a:rPr lang="en-US" sz="3600" dirty="0"/>
              <a:t>a </a:t>
            </a:r>
            <a:r>
              <a:rPr lang="en-US" sz="3600" dirty="0" smtClean="0"/>
              <a:t>comprehensive self-study </a:t>
            </a:r>
            <a:r>
              <a:rPr lang="en-US" sz="3600" dirty="0"/>
              <a:t>process</a:t>
            </a:r>
          </a:p>
          <a:p>
            <a:r>
              <a:rPr lang="en-US" sz="3600" dirty="0" smtClean="0"/>
              <a:t>Analyze </a:t>
            </a:r>
            <a:r>
              <a:rPr lang="en-US" sz="3600" dirty="0"/>
              <a:t>and implement self-study findings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6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deadlines</a:t>
            </a:r>
            <a:endParaRPr lang="en-US" dirty="0"/>
          </a:p>
          <a:p>
            <a:r>
              <a:rPr lang="en-US" dirty="0" smtClean="0"/>
              <a:t>Start early</a:t>
            </a:r>
          </a:p>
          <a:p>
            <a:r>
              <a:rPr lang="en-US" dirty="0" smtClean="0"/>
              <a:t>Integrate with APE process</a:t>
            </a:r>
          </a:p>
          <a:p>
            <a:r>
              <a:rPr lang="en-US" dirty="0" smtClean="0"/>
              <a:t>Opens discussion</a:t>
            </a:r>
          </a:p>
          <a:p>
            <a:r>
              <a:rPr lang="en-US" dirty="0" smtClean="0"/>
              <a:t>Not punitive</a:t>
            </a:r>
          </a:p>
          <a:p>
            <a:r>
              <a:rPr lang="en-US" dirty="0" smtClean="0"/>
              <a:t>Faculty development opportunity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so far…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6" name="irc_mi" descr="http://www.sbkert.com/img/ust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61837"/>
            <a:ext cx="2995613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6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79604"/>
              </p:ext>
            </p:extLst>
          </p:nvPr>
        </p:nvGraphicFramePr>
        <p:xfrm>
          <a:off x="457200" y="1828800"/>
          <a:ext cx="8305800" cy="3733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68600"/>
                <a:gridCol w="2768600"/>
                <a:gridCol w="2768600"/>
              </a:tblGrid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use for…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use for…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Defense</a:t>
                      </a:r>
                      <a:r>
                        <a:rPr lang="en-US" baseline="0" dirty="0" smtClean="0"/>
                        <a:t> or justification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Analysis &amp;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program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r>
                        <a:rPr lang="en-US" baseline="0" dirty="0" smtClean="0"/>
                        <a:t> of SWOT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Attached</a:t>
                      </a:r>
                      <a:r>
                        <a:rPr lang="en-US" baseline="0" dirty="0" smtClean="0"/>
                        <a:t> raw data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inclusive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 only</a:t>
                      </a:r>
                      <a:r>
                        <a:rPr lang="en-US" baseline="0" dirty="0" smtClean="0"/>
                        <a:t> exercise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Self-study for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11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ACGME self-study website</a:t>
            </a:r>
            <a:r>
              <a:rPr lang="en-US" sz="2000" dirty="0"/>
              <a:t>: http://www.acgme.org/What-We-Do/Accreditation/Self-Study-and-Site-Visit</a:t>
            </a:r>
            <a:endParaRPr lang="en-US" sz="2000" dirty="0" smtClean="0"/>
          </a:p>
          <a:p>
            <a:r>
              <a:rPr lang="en-US" sz="2000" dirty="0"/>
              <a:t>Guralnick,S., Hernandez, T., </a:t>
            </a:r>
            <a:r>
              <a:rPr lang="en-US" sz="2000" dirty="0" err="1"/>
              <a:t>Corapi</a:t>
            </a:r>
            <a:r>
              <a:rPr lang="en-US" sz="2000" dirty="0" smtClean="0"/>
              <a:t>, M</a:t>
            </a:r>
            <a:r>
              <a:rPr lang="en-US" sz="2000" dirty="0"/>
              <a:t>., Yedowitz-Freeman, J., Klek, S., Rodriguez, J., Berbari, N.,  Bruno, K., Scalice, K., &amp; Wade, L. (2015). The ACGME self-study—an opportunity, not a burden. </a:t>
            </a:r>
            <a:r>
              <a:rPr lang="en-US" sz="2000" i="1" dirty="0"/>
              <a:t>Journal of Graduate Medical Education, </a:t>
            </a:r>
            <a:r>
              <a:rPr lang="en-US" sz="2000" dirty="0"/>
              <a:t>7(3), 502-505. doi: http://</a:t>
            </a:r>
            <a:r>
              <a:rPr lang="en-US" sz="2000" dirty="0" smtClean="0"/>
              <a:t>dx.doi.org/10.4300/JGME-D-15-00241.1</a:t>
            </a:r>
          </a:p>
          <a:p>
            <a:r>
              <a:rPr lang="en-US" sz="2000" dirty="0" smtClean="0"/>
              <a:t>Sathidevi.V.K., &amp; Sividas.M.G. (2013). SWOT analysis of medical education and training in government medical college, Kerala, India.  </a:t>
            </a:r>
            <a:r>
              <a:rPr lang="en-US" sz="2000" i="1" dirty="0" smtClean="0"/>
              <a:t>International Journal of Scientific and Research Publications, 3</a:t>
            </a:r>
            <a:r>
              <a:rPr lang="en-US" sz="2000" dirty="0" smtClean="0"/>
              <a:t>(3), 170-175. </a:t>
            </a:r>
            <a:r>
              <a:rPr lang="en-US" sz="2000" dirty="0"/>
              <a:t>Available at http://</a:t>
            </a:r>
            <a:r>
              <a:rPr lang="en-US" sz="2000" dirty="0" smtClean="0"/>
              <a:t>www.ijsrp.org/research-paper-0313/ijsrp-p1532.pdf.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11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77000" y="641670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23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0998" y="594439"/>
            <a:ext cx="4319588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</a:t>
            </a:r>
            <a:r>
              <a:rPr lang="en-US" sz="1800" dirty="0" smtClean="0">
                <a:solidFill>
                  <a:srgbClr val="00A600"/>
                </a:solidFill>
                <a:latin typeface="Arial" charset="0"/>
                <a:cs typeface="Arial" charset="0"/>
              </a:rPr>
              <a:t>Webinars</a:t>
            </a:r>
            <a:endParaRPr lang="en-US" altLang="en-US" sz="1400" b="0" dirty="0">
              <a:latin typeface="Arial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1400" dirty="0">
                <a:latin typeface="+mn-lt"/>
              </a:rPr>
              <a:t>GME Check-up: </a:t>
            </a:r>
            <a:r>
              <a:rPr lang="en-US" sz="1400" dirty="0" smtClean="0">
                <a:latin typeface="+mn-lt"/>
              </a:rPr>
              <a:t>Is </a:t>
            </a:r>
            <a:r>
              <a:rPr lang="en-US" sz="1400" dirty="0">
                <a:latin typeface="+mn-lt"/>
              </a:rPr>
              <a:t>Your GMEC </a:t>
            </a:r>
            <a:endParaRPr lang="en-US" sz="1400" dirty="0" smtClean="0">
              <a:latin typeface="+mn-lt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1400" dirty="0" smtClean="0">
                <a:latin typeface="+mn-lt"/>
              </a:rPr>
              <a:t>Meeting </a:t>
            </a:r>
            <a:r>
              <a:rPr lang="en-US" sz="1400" dirty="0">
                <a:latin typeface="+mn-lt"/>
              </a:rPr>
              <a:t>Its New Responsibilities</a:t>
            </a:r>
            <a:endParaRPr lang="en-US" altLang="en-US" sz="1400" b="0" dirty="0">
              <a:latin typeface="+mn-lt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Thursday, </a:t>
            </a:r>
            <a:r>
              <a:rPr lang="en-US" altLang="en-US" sz="1400" b="0" dirty="0" smtClean="0">
                <a:latin typeface="Arial" charset="0"/>
              </a:rPr>
              <a:t>April 21, </a:t>
            </a:r>
            <a:r>
              <a:rPr lang="en-US" altLang="en-US" sz="1400" b="0" dirty="0">
                <a:latin typeface="Arial" charset="0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</a:t>
            </a:r>
            <a:r>
              <a:rPr lang="en-US" altLang="en-US" sz="1400" b="0" dirty="0" smtClean="0">
                <a:latin typeface="Arial" charset="0"/>
              </a:rPr>
              <a:t>1:00pm </a:t>
            </a:r>
            <a:r>
              <a:rPr lang="en-US" altLang="en-US" sz="1400" b="0" dirty="0">
                <a:latin typeface="Arial" charset="0"/>
              </a:rPr>
              <a:t>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400" dirty="0" smtClean="0">
              <a:latin typeface="Arial" charset="0"/>
            </a:endParaRPr>
          </a:p>
          <a:p>
            <a:pPr algn="ctr"/>
            <a:r>
              <a:rPr lang="en-US" sz="1400" dirty="0">
                <a:latin typeface="+mn-lt"/>
              </a:rPr>
              <a:t>A Proactive Approach to Supervising 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en-US" sz="1400" dirty="0" smtClean="0">
                <a:latin typeface="+mn-lt"/>
              </a:rPr>
              <a:t>Residents </a:t>
            </a:r>
            <a:r>
              <a:rPr lang="en-US" sz="1400" dirty="0">
                <a:latin typeface="+mn-lt"/>
              </a:rPr>
              <a:t>Improves Patient Safety</a:t>
            </a:r>
            <a:r>
              <a:rPr lang="en-US" altLang="en-US" sz="1400" dirty="0" smtClean="0">
                <a:latin typeface="+mn-lt"/>
              </a:rPr>
              <a:t> </a:t>
            </a:r>
          </a:p>
          <a:p>
            <a:pPr algn="ctr"/>
            <a:r>
              <a:rPr lang="en-US" altLang="en-US" sz="1400" b="0" dirty="0" smtClean="0">
                <a:latin typeface="Arial" charset="0"/>
              </a:rPr>
              <a:t>Tuesday</a:t>
            </a:r>
            <a:r>
              <a:rPr lang="en-US" altLang="en-US" sz="1400" b="0" dirty="0">
                <a:latin typeface="Arial" charset="0"/>
              </a:rPr>
              <a:t>, </a:t>
            </a:r>
            <a:r>
              <a:rPr lang="en-US" altLang="en-US" sz="1400" b="0" dirty="0" smtClean="0">
                <a:latin typeface="Arial" charset="0"/>
              </a:rPr>
              <a:t>May 3, </a:t>
            </a:r>
            <a:r>
              <a:rPr lang="en-US" altLang="en-US" sz="1400" b="0" dirty="0">
                <a:latin typeface="Arial" charset="0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1:00pm </a:t>
            </a:r>
            <a:r>
              <a:rPr lang="en-US" altLang="en-US" sz="1400" b="0" dirty="0" smtClean="0">
                <a:latin typeface="Arial" charset="0"/>
              </a:rPr>
              <a:t>EST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/>
            <a:r>
              <a:rPr lang="en-US" sz="1400" dirty="0">
                <a:latin typeface="+mn-lt"/>
              </a:rPr>
              <a:t>New Institutional Accreditation: 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en-US" sz="1400" dirty="0" smtClean="0">
                <a:latin typeface="+mn-lt"/>
              </a:rPr>
              <a:t>Let’s </a:t>
            </a:r>
            <a:r>
              <a:rPr lang="en-US" sz="1400" dirty="0">
                <a:latin typeface="+mn-lt"/>
              </a:rPr>
              <a:t>Get Started!</a:t>
            </a:r>
            <a:r>
              <a:rPr lang="en-US" altLang="en-US" sz="1400" dirty="0" smtClean="0">
                <a:latin typeface="Arial" charset="0"/>
              </a:rPr>
              <a:t> </a:t>
            </a:r>
          </a:p>
          <a:p>
            <a:pPr algn="ctr"/>
            <a:r>
              <a:rPr lang="en-US" altLang="en-US" sz="1400" b="0" dirty="0" smtClean="0">
                <a:latin typeface="Arial" charset="0"/>
              </a:rPr>
              <a:t>Thursday, May 12</a:t>
            </a:r>
            <a:r>
              <a:rPr lang="en-US" altLang="en-US" sz="1400" b="0" dirty="0">
                <a:latin typeface="Arial" charset="0"/>
              </a:rPr>
              <a:t>, 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1:00pm </a:t>
            </a:r>
            <a:r>
              <a:rPr lang="en-US" altLang="en-US" sz="1400" b="0" dirty="0" smtClean="0">
                <a:latin typeface="Arial" charset="0"/>
              </a:rPr>
              <a:t>EST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/>
            <a:r>
              <a:rPr lang="en-US" sz="1400" dirty="0">
                <a:latin typeface="+mn-lt"/>
              </a:rPr>
              <a:t>Dealing Effectively with </a:t>
            </a:r>
            <a:r>
              <a:rPr lang="en-US" sz="1400" dirty="0" smtClean="0">
                <a:latin typeface="+mn-lt"/>
              </a:rPr>
              <a:t>the</a:t>
            </a:r>
          </a:p>
          <a:p>
            <a:pPr algn="ctr"/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Struggling Medical Learner 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en-US" sz="1400" b="0" dirty="0" smtClean="0">
                <a:latin typeface="+mn-lt"/>
              </a:rPr>
              <a:t>Tuesday, May 31, 2016</a:t>
            </a:r>
          </a:p>
          <a:p>
            <a:pPr algn="ctr"/>
            <a:r>
              <a:rPr lang="en-US" sz="1400" b="0" dirty="0" smtClean="0">
                <a:latin typeface="+mn-lt"/>
              </a:rPr>
              <a:t>12:00pm </a:t>
            </a:r>
            <a:r>
              <a:rPr lang="en-US" sz="1400" b="0" dirty="0">
                <a:latin typeface="+mn-lt"/>
              </a:rPr>
              <a:t>- </a:t>
            </a:r>
            <a:r>
              <a:rPr lang="en-US" sz="1400" b="0" dirty="0" smtClean="0">
                <a:latin typeface="+mn-lt"/>
              </a:rPr>
              <a:t>1:00pm EST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 smtClean="0">
                <a:latin typeface="Arial" charset="0"/>
                <a:hlinkClick r:id="rId3"/>
              </a:rPr>
              <a:t>www.PartnersInMedEd.com</a:t>
            </a: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 smtClean="0">
                <a:latin typeface="Arial" charset="0"/>
              </a:rPr>
              <a:t>Partners</a:t>
            </a:r>
            <a:r>
              <a:rPr lang="en-US" altLang="en-US" sz="1800" baseline="30000" dirty="0" smtClean="0">
                <a:latin typeface="Arial" charset="0"/>
              </a:rPr>
              <a:t>®</a:t>
            </a:r>
            <a:r>
              <a:rPr lang="en-US" altLang="en-US" sz="1800" dirty="0" smtClean="0">
                <a:latin typeface="Arial" charset="0"/>
              </a:rPr>
              <a:t> Snippets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87995" y="560388"/>
            <a:ext cx="40386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Introduction to GME for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New Program Coordinators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GME Financing – The Basics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Single Accreditation System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Institutional Requirements: What’s New?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53866" y="5137954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</a:t>
            </a:r>
            <a:r>
              <a:rPr lang="en-US" sz="1400" i="1" dirty="0" smtClean="0"/>
              <a:t>&amp; money</a:t>
            </a:r>
            <a:r>
              <a:rPr lang="en-US" sz="1400" i="1" dirty="0"/>
              <a:t>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872" y="53937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60388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2615" y="53606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36015" y="5513019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3615" y="4979619"/>
            <a:ext cx="4572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67" y="541972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203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24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347079"/>
            <a:ext cx="8001000" cy="3446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9600" b="0" dirty="0" smtClean="0"/>
              <a:t>    </a:t>
            </a:r>
            <a:r>
              <a:rPr lang="en-US" sz="9600" b="1" dirty="0" smtClean="0"/>
              <a:t>Partners in Medical Education, Inc. provides comprehensive consulting services to the GME community.  For more information, contact us at: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9600" b="0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1200" b="1" dirty="0" smtClean="0"/>
              <a:t>724-864-7320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3"/>
              </a:rPr>
              <a:t>Info@PartnersinMedEd.com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4"/>
              </a:rPr>
              <a:t>www.PartnersInMedEd.com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800" b="0" dirty="0" smtClean="0"/>
          </a:p>
        </p:txBody>
      </p:sp>
      <p:pic>
        <p:nvPicPr>
          <p:cNvPr id="8" name="Picture 6" descr="C:\Users\Pamala\AppData\Local\Microsoft\Windows\Temporary Internet Files\Content.Outlook\ML79IV1G\PME_logo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31242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970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Promote improvement</a:t>
            </a:r>
          </a:p>
          <a:p>
            <a:r>
              <a:rPr lang="en-US" sz="3200" dirty="0" smtClean="0"/>
              <a:t>Analyze community needs</a:t>
            </a:r>
          </a:p>
          <a:p>
            <a:r>
              <a:rPr lang="en-US" sz="3200" dirty="0" smtClean="0"/>
              <a:t>Comprehensive, longitudinal review of program</a:t>
            </a:r>
          </a:p>
          <a:p>
            <a:r>
              <a:rPr lang="en-US" sz="3200" dirty="0" smtClean="0"/>
              <a:t>Set aspirational goals</a:t>
            </a:r>
          </a:p>
          <a:p>
            <a:r>
              <a:rPr lang="en-US" sz="3200" dirty="0" smtClean="0"/>
              <a:t>Recognition of meeting requirements</a:t>
            </a:r>
          </a:p>
          <a:p>
            <a:r>
              <a:rPr lang="en-US" sz="3200" dirty="0" smtClean="0"/>
              <a:t>Raise the bar beyond minimum standards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a Self-study?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7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core self-study committee</a:t>
            </a:r>
          </a:p>
          <a:p>
            <a:r>
              <a:rPr lang="en-US" dirty="0" smtClean="0"/>
              <a:t>Determine timeline</a:t>
            </a:r>
          </a:p>
          <a:p>
            <a:pPr lvl="1"/>
            <a:r>
              <a:rPr lang="en-US" dirty="0" smtClean="0"/>
              <a:t>Work backwards from self-study date</a:t>
            </a:r>
          </a:p>
          <a:p>
            <a:pPr lvl="1"/>
            <a:r>
              <a:rPr lang="en-US" dirty="0" smtClean="0"/>
              <a:t>Large programs w/subs longer time than smaller programs </a:t>
            </a:r>
          </a:p>
          <a:p>
            <a:r>
              <a:rPr lang="en-US" dirty="0" smtClean="0"/>
              <a:t>Determine who (stakeholders)</a:t>
            </a:r>
          </a:p>
          <a:p>
            <a:r>
              <a:rPr lang="en-US" dirty="0" smtClean="0"/>
              <a:t>SWOT</a:t>
            </a:r>
          </a:p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Analysis/Report</a:t>
            </a:r>
          </a:p>
          <a:p>
            <a:r>
              <a:rPr lang="en-US" dirty="0" smtClean="0"/>
              <a:t>Self-study summary document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self-study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6" name="Picture 5" descr="http://www.pinchinaconsulting.com/wp-content/uploads/2011/12/puzzle-pieces-and-four-peop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21415"/>
            <a:ext cx="1952124" cy="19812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8338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Self-study date June 1, 2017</a:t>
            </a:r>
          </a:p>
          <a:p>
            <a:pPr lvl="1"/>
            <a:r>
              <a:rPr lang="en-US" dirty="0" smtClean="0"/>
              <a:t>August 2016 – recruit stakeholders; finalize APE; form self-study committee</a:t>
            </a:r>
          </a:p>
          <a:p>
            <a:pPr lvl="1"/>
            <a:r>
              <a:rPr lang="en-US" dirty="0" smtClean="0"/>
              <a:t>September 2016 – educate on self-study process; finalize timeline; develop surveys; determine meetings; create list of data points </a:t>
            </a:r>
          </a:p>
          <a:p>
            <a:pPr lvl="1"/>
            <a:r>
              <a:rPr lang="en-US" dirty="0" smtClean="0"/>
              <a:t>November 2016 – send surveys; collect data</a:t>
            </a:r>
          </a:p>
          <a:p>
            <a:pPr lvl="1"/>
            <a:r>
              <a:rPr lang="en-US" dirty="0" smtClean="0"/>
              <a:t>December 2016/January 2017– SWOT; program aims</a:t>
            </a:r>
          </a:p>
          <a:p>
            <a:pPr lvl="1"/>
            <a:r>
              <a:rPr lang="en-US" dirty="0" smtClean="0"/>
              <a:t>February 2017 – Meetings with survey groups</a:t>
            </a:r>
          </a:p>
          <a:p>
            <a:pPr lvl="1"/>
            <a:r>
              <a:rPr lang="en-US" dirty="0" smtClean="0"/>
              <a:t>March/April 2017 – Analysis; confirm with stakeholders</a:t>
            </a:r>
          </a:p>
          <a:p>
            <a:pPr lvl="1"/>
            <a:r>
              <a:rPr lang="en-US" dirty="0" smtClean="0"/>
              <a:t>May 2017 -  Complete self-study summary </a:t>
            </a:r>
          </a:p>
          <a:p>
            <a:pPr lvl="1"/>
            <a:r>
              <a:rPr lang="en-US" dirty="0" smtClean="0"/>
              <a:t>June 2017 – Submit summary document to ACGME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time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64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Strengths, Weaknesses, Opportunities, Threats</a:t>
            </a:r>
          </a:p>
          <a:p>
            <a:pPr lvl="1"/>
            <a:r>
              <a:rPr lang="en-US" sz="3200" dirty="0" smtClean="0"/>
              <a:t>Weakness = areas for improvement</a:t>
            </a:r>
          </a:p>
          <a:p>
            <a:pPr lvl="1"/>
            <a:r>
              <a:rPr lang="en-US" sz="3200" dirty="0" smtClean="0"/>
              <a:t>No right or wrong answers</a:t>
            </a:r>
          </a:p>
          <a:p>
            <a:pPr lvl="1"/>
            <a:r>
              <a:rPr lang="en-US" sz="3200" dirty="0" smtClean="0"/>
              <a:t>Non-punitive</a:t>
            </a:r>
          </a:p>
          <a:p>
            <a:pPr lvl="1"/>
            <a:r>
              <a:rPr lang="en-US" sz="3200" dirty="0" smtClean="0"/>
              <a:t>Group effort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6" name="irc_mi" descr="http://sr.photos2.fotosearch.com/bthumb/CSP/CSP990/k106350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70" y="4343400"/>
            <a:ext cx="2314575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1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67" y="304800"/>
            <a:ext cx="5219700" cy="5872163"/>
          </a:xfrm>
        </p:spPr>
      </p:pic>
      <p:sp>
        <p:nvSpPr>
          <p:cNvPr id="7" name="TextBox 6"/>
          <p:cNvSpPr txBox="1"/>
          <p:nvPr/>
        </p:nvSpPr>
        <p:spPr>
          <a:xfrm>
            <a:off x="224311" y="6026819"/>
            <a:ext cx="8614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  <a:hlinkClick r:id="rId3"/>
              </a:rPr>
              <a:t>http://</a:t>
            </a:r>
            <a:r>
              <a:rPr lang="en-US" sz="1000" dirty="0" smtClean="0">
                <a:latin typeface="+mn-lt"/>
                <a:hlinkClick r:id="rId3"/>
              </a:rPr>
              <a:t>commons.wikimedia.org/wiki/File:SWOT_en.svg</a:t>
            </a:r>
            <a:r>
              <a:rPr lang="en-US" sz="1000" dirty="0" smtClean="0">
                <a:latin typeface="+mn-lt"/>
              </a:rPr>
              <a:t>. Permission: </a:t>
            </a:r>
            <a:r>
              <a:rPr lang="en-US" sz="1000" dirty="0">
                <a:latin typeface="+mn-lt"/>
                <a:hlinkClick r:id="rId4" tooltip="w:en:Creative Commons"/>
              </a:rPr>
              <a:t>Creative Commons</a:t>
            </a:r>
            <a:r>
              <a:rPr lang="en-US" sz="1000" dirty="0">
                <a:latin typeface="+mn-lt"/>
              </a:rPr>
              <a:t> </a:t>
            </a:r>
            <a:r>
              <a:rPr lang="en-US" sz="1000" dirty="0">
                <a:latin typeface="+mn-lt"/>
                <a:hlinkClick r:id="rId5"/>
              </a:rPr>
              <a:t>Attribution-Share Alike 2.5 Generic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83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Opportunities are external factors that are </a:t>
            </a:r>
            <a:r>
              <a:rPr lang="en-US" sz="3200" i="1" dirty="0"/>
              <a:t>not</a:t>
            </a:r>
            <a:r>
              <a:rPr lang="en-US" sz="3200" dirty="0"/>
              <a:t> in your control.</a:t>
            </a:r>
          </a:p>
          <a:p>
            <a:pPr lvl="1"/>
            <a:r>
              <a:rPr lang="en-US" sz="1800" dirty="0"/>
              <a:t>What external changes will bring </a:t>
            </a:r>
            <a:r>
              <a:rPr lang="en-US" sz="1800" dirty="0" smtClean="0"/>
              <a:t>you </a:t>
            </a:r>
            <a:r>
              <a:rPr lang="en-US" sz="1800" dirty="0"/>
              <a:t>opportunities?</a:t>
            </a:r>
          </a:p>
          <a:p>
            <a:pPr lvl="1"/>
            <a:r>
              <a:rPr lang="en-US" sz="1800" dirty="0"/>
              <a:t>What are the current ongoing trends? Positive or  negative?</a:t>
            </a:r>
          </a:p>
          <a:p>
            <a:pPr lvl="1"/>
            <a:r>
              <a:rPr lang="en-US" sz="1800" dirty="0"/>
              <a:t>What are the social and economic </a:t>
            </a:r>
            <a:r>
              <a:rPr lang="en-US" sz="1800" dirty="0" smtClean="0"/>
              <a:t>conditions?</a:t>
            </a:r>
            <a:endParaRPr lang="en-US" sz="1800" dirty="0"/>
          </a:p>
          <a:p>
            <a:pPr lvl="1"/>
            <a:r>
              <a:rPr lang="en-US" sz="1800" dirty="0"/>
              <a:t>What real opportunities are present today?</a:t>
            </a:r>
          </a:p>
          <a:p>
            <a:pPr lvl="1"/>
            <a:r>
              <a:rPr lang="en-US" sz="1800" dirty="0"/>
              <a:t>Is there anything that is going on around you that may be useful?</a:t>
            </a:r>
          </a:p>
          <a:p>
            <a:pPr lvl="1"/>
            <a:r>
              <a:rPr lang="en-US" sz="1800" dirty="0"/>
              <a:t>What are some best practices that you can incorporate?</a:t>
            </a:r>
          </a:p>
          <a:p>
            <a:pPr lvl="1"/>
            <a:r>
              <a:rPr lang="en-US" sz="1800" dirty="0"/>
              <a:t>What can you do today that is not being done?</a:t>
            </a:r>
          </a:p>
          <a:p>
            <a:pPr lvl="1"/>
            <a:r>
              <a:rPr lang="en-US" sz="1800" dirty="0"/>
              <a:t>Who can support you and how?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51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Threats are external factors that are </a:t>
            </a:r>
            <a:r>
              <a:rPr lang="en-US" sz="2800" i="1" dirty="0"/>
              <a:t>not</a:t>
            </a:r>
            <a:r>
              <a:rPr lang="en-US" sz="2800" dirty="0"/>
              <a:t> in your control.</a:t>
            </a:r>
          </a:p>
          <a:p>
            <a:pPr lvl="1"/>
            <a:r>
              <a:rPr lang="en-US" sz="1600" dirty="0"/>
              <a:t>What are the negative aspects in the current market?</a:t>
            </a:r>
          </a:p>
          <a:p>
            <a:pPr lvl="1"/>
            <a:r>
              <a:rPr lang="en-US" sz="1600" dirty="0"/>
              <a:t>Are your key staff members and workers satisfied with their wages and other benefits?</a:t>
            </a:r>
          </a:p>
          <a:p>
            <a:pPr lvl="1"/>
            <a:r>
              <a:rPr lang="en-US" sz="1600" dirty="0"/>
              <a:t>Do you see them being poached by your rivals?</a:t>
            </a:r>
          </a:p>
          <a:p>
            <a:pPr lvl="1"/>
            <a:r>
              <a:rPr lang="en-US" sz="1600" dirty="0"/>
              <a:t>Do you see a change in resident recruitment?</a:t>
            </a:r>
          </a:p>
          <a:p>
            <a:pPr lvl="1"/>
            <a:r>
              <a:rPr lang="en-US" sz="1600" dirty="0"/>
              <a:t>Are any new government regulations going to affect you?</a:t>
            </a:r>
          </a:p>
          <a:p>
            <a:pPr lvl="1"/>
            <a:r>
              <a:rPr lang="en-US" sz="1600" dirty="0"/>
              <a:t>What are the chances of a natural disaster affecting your program?</a:t>
            </a:r>
          </a:p>
          <a:p>
            <a:pPr lvl="1"/>
            <a:r>
              <a:rPr lang="en-US" sz="1600" dirty="0"/>
              <a:t>Will political instability hurt you?</a:t>
            </a:r>
          </a:p>
          <a:p>
            <a:pPr lvl="1"/>
            <a:r>
              <a:rPr lang="en-US" sz="1600" dirty="0"/>
              <a:t>What might cause you problems in the future and how?</a:t>
            </a:r>
          </a:p>
          <a:p>
            <a:pPr lvl="1"/>
            <a:r>
              <a:rPr lang="en-US" sz="1600" dirty="0"/>
              <a:t>What is your competition doing that might cause difficulties for you?</a:t>
            </a:r>
          </a:p>
          <a:p>
            <a:pPr lvl="1"/>
            <a:r>
              <a:rPr lang="en-US" sz="1600" dirty="0"/>
              <a:t>Do your residents stay in the organization or do they work elsewhere?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32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</Template>
  <TotalTime>1019</TotalTime>
  <Words>1425</Words>
  <Application>Microsoft Office PowerPoint</Application>
  <PresentationFormat>On-screen Show (4:3)</PresentationFormat>
  <Paragraphs>295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Comic Sans MS</vt:lpstr>
      <vt:lpstr>Wingdings</vt:lpstr>
      <vt:lpstr>PME-2016</vt:lpstr>
      <vt:lpstr>Self-Study: Who, What, When, Why, How?</vt:lpstr>
      <vt:lpstr>Goals and Objectives</vt:lpstr>
      <vt:lpstr>Why Do a Self-study?</vt:lpstr>
      <vt:lpstr>Components of self-study</vt:lpstr>
      <vt:lpstr>Sample time line</vt:lpstr>
      <vt:lpstr>SWOT</vt:lpstr>
      <vt:lpstr>PowerPoint Presentation</vt:lpstr>
      <vt:lpstr>SWOT</vt:lpstr>
      <vt:lpstr>SWOT</vt:lpstr>
      <vt:lpstr>Program Aims</vt:lpstr>
      <vt:lpstr>Writing Program Aims</vt:lpstr>
      <vt:lpstr>Writing Program Aims</vt:lpstr>
      <vt:lpstr>Data </vt:lpstr>
      <vt:lpstr>Additional data points</vt:lpstr>
      <vt:lpstr>Analyze</vt:lpstr>
      <vt:lpstr>Self-study summary</vt:lpstr>
      <vt:lpstr>Self-study summary</vt:lpstr>
      <vt:lpstr>Self-study summary</vt:lpstr>
      <vt:lpstr>Implement</vt:lpstr>
      <vt:lpstr>Lessons learned so far…</vt:lpstr>
      <vt:lpstr>Effective Self-study for Programs</vt:lpstr>
      <vt:lpstr>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Partners</dc:creator>
  <cp:lastModifiedBy>Snell, Linda</cp:lastModifiedBy>
  <cp:revision>52</cp:revision>
  <cp:lastPrinted>2016-04-11T17:31:47Z</cp:lastPrinted>
  <dcterms:created xsi:type="dcterms:W3CDTF">2016-04-04T14:18:27Z</dcterms:created>
  <dcterms:modified xsi:type="dcterms:W3CDTF">2016-04-12T20:13:14Z</dcterms:modified>
</cp:coreProperties>
</file>