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73" r:id="rId3"/>
    <p:sldId id="274" r:id="rId4"/>
    <p:sldId id="278" r:id="rId5"/>
    <p:sldId id="279" r:id="rId6"/>
    <p:sldId id="257" r:id="rId7"/>
    <p:sldId id="263" r:id="rId8"/>
    <p:sldId id="258" r:id="rId9"/>
    <p:sldId id="262" r:id="rId10"/>
    <p:sldId id="275" r:id="rId11"/>
    <p:sldId id="277" r:id="rId12"/>
    <p:sldId id="276" r:id="rId13"/>
    <p:sldId id="264" r:id="rId14"/>
    <p:sldId id="268" r:id="rId15"/>
    <p:sldId id="267" r:id="rId16"/>
    <p:sldId id="269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66" y="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51274E9-549A-4F42-AACB-FBE4C82C20F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768FF1B-EC74-466C-A33F-8AE31F51414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5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74E9-549A-4F42-AACB-FBE4C82C20F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FF1B-EC74-466C-A33F-8AE31F51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74E9-549A-4F42-AACB-FBE4C82C20F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FF1B-EC74-466C-A33F-8AE31F51414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1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74E9-549A-4F42-AACB-FBE4C82C20F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FF1B-EC74-466C-A33F-8AE31F51414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89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74E9-549A-4F42-AACB-FBE4C82C20F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FF1B-EC74-466C-A33F-8AE31F51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7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74E9-549A-4F42-AACB-FBE4C82C20F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FF1B-EC74-466C-A33F-8AE31F5141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34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74E9-549A-4F42-AACB-FBE4C82C20F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FF1B-EC74-466C-A33F-8AE31F51414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0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74E9-549A-4F42-AACB-FBE4C82C20F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FF1B-EC74-466C-A33F-8AE31F51414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35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74E9-549A-4F42-AACB-FBE4C82C20F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FF1B-EC74-466C-A33F-8AE31F51414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7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74E9-549A-4F42-AACB-FBE4C82C20F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FF1B-EC74-466C-A33F-8AE31F51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2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74E9-549A-4F42-AACB-FBE4C82C20F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FF1B-EC74-466C-A33F-8AE31F51414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74E9-549A-4F42-AACB-FBE4C82C20F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FF1B-EC74-466C-A33F-8AE31F51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8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74E9-549A-4F42-AACB-FBE4C82C20F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FF1B-EC74-466C-A33F-8AE31F51414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7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74E9-549A-4F42-AACB-FBE4C82C20F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FF1B-EC74-466C-A33F-8AE31F51414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32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74E9-549A-4F42-AACB-FBE4C82C20F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FF1B-EC74-466C-A33F-8AE31F51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9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74E9-549A-4F42-AACB-FBE4C82C20F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FF1B-EC74-466C-A33F-8AE31F51414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04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274E9-549A-4F42-AACB-FBE4C82C20F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8FF1B-EC74-466C-A33F-8AE31F51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5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1274E9-549A-4F42-AACB-FBE4C82C20F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68FF1B-EC74-466C-A33F-8AE31F514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7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hastingscenter.org/uploadedFiles/Publications/Special_Reports/using_qi_methods_to_improve_health_care_quality_safety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SCH-arc@usf.edu" TargetMode="External"/><Relationship Id="rId2" Type="http://schemas.openxmlformats.org/officeDocument/2006/relationships/hyperlink" Target="mailto:tjwinter@usf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75005" y="1108500"/>
            <a:ext cx="6392563" cy="164967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962" y="3205656"/>
            <a:ext cx="10310648" cy="1883968"/>
          </a:xfrm>
        </p:spPr>
        <p:txBody>
          <a:bodyPr/>
          <a:lstStyle/>
          <a:p>
            <a:r>
              <a:rPr lang="en-US" dirty="0" smtClean="0"/>
              <a:t>Quality Improvement vs. Research:</a:t>
            </a:r>
            <a:br>
              <a:rPr lang="en-US" dirty="0" smtClean="0"/>
            </a:br>
            <a:r>
              <a:rPr lang="en-US" sz="4000" dirty="0" smtClean="0"/>
              <a:t>Can we draw a line in the sand?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485" y="5208299"/>
            <a:ext cx="6815669" cy="1320802"/>
          </a:xfrm>
        </p:spPr>
        <p:txBody>
          <a:bodyPr/>
          <a:lstStyle/>
          <a:p>
            <a:r>
              <a:rPr lang="en-US" dirty="0" smtClean="0"/>
              <a:t>Verena Jorgensen, MD</a:t>
            </a:r>
          </a:p>
          <a:p>
            <a:r>
              <a:rPr lang="en-US" dirty="0"/>
              <a:t>Cheryl Byers, MHA, CIP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15" y="1105816"/>
            <a:ext cx="1227803" cy="1652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43" y="1271935"/>
            <a:ext cx="1923396" cy="1322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56" y="1390626"/>
            <a:ext cx="2011096" cy="13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9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Yourself…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 trying to accomplish?</a:t>
            </a:r>
          </a:p>
          <a:p>
            <a:r>
              <a:rPr lang="en-US" dirty="0" smtClean="0"/>
              <a:t>How will you know a change brings about an improvement?</a:t>
            </a:r>
          </a:p>
          <a:p>
            <a:r>
              <a:rPr lang="en-US" dirty="0" smtClean="0"/>
              <a:t>What changes can result in improvement?</a:t>
            </a:r>
          </a:p>
          <a:p>
            <a:r>
              <a:rPr lang="en-US" dirty="0" smtClean="0"/>
              <a:t>Will the evaluation affect change within the organization?</a:t>
            </a:r>
          </a:p>
        </p:txBody>
      </p:sp>
    </p:spTree>
    <p:extLst>
      <p:ext uri="{BB962C8B-B14F-4D97-AF65-F5344CB8AC3E}">
        <p14:creationId xmlns:p14="http://schemas.microsoft.com/office/powerpoint/2010/main" val="39512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791659"/>
              </p:ext>
            </p:extLst>
          </p:nvPr>
        </p:nvGraphicFramePr>
        <p:xfrm>
          <a:off x="451944" y="581518"/>
          <a:ext cx="11256579" cy="553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746"/>
                <a:gridCol w="4694306"/>
                <a:gridCol w="464552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HSR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Purpose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designed to develop or contribute to generalizable knowledge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designed to implement knowledge, assess a process or program as judged by established/accepted standards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Starting Point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knowledge-seeking is independent of routine care and intended to answer a question or test a hypothesis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knowledge-seeking is integral to ongoing management system for delivering health care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Design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follows a rigid protocol that remains unchanged throughout the research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adaptive, iterative design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Benefits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might or might not benefit individuals; intended benefits for future patients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directly benefits a process, system or program; might or might not benefit patients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Risks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may put individuals at risk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does not increase risk to patients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Participant</a:t>
                      </a:r>
                      <a:r>
                        <a:rPr lang="en-US" sz="1600" b="1" baseline="0" dirty="0" smtClean="0"/>
                        <a:t> Obligation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obligation of individuals to participate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responsibility to participate as component of care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Endpoint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answer a specific research question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improve a program, process or system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Analysis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statistically prove or disprove hypothesis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compare program, process or system to established standards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Adoption of Results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urgency to disseminate results quickly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results rapidly adopted into local care delivery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Publication/</a:t>
                      </a:r>
                    </a:p>
                    <a:p>
                      <a:r>
                        <a:rPr lang="en-US" sz="1600" b="1" dirty="0" smtClean="0"/>
                        <a:t>Presentation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Investigators may be obliged to share results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QI practitioners encouraged to share systematic reporting of insights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5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Hastings Center Special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Ethics of Using QI Methods to Improve Health Care Quality and Safety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www.thehastingscenter.org/uploadedFiles/Publications/Special_Reports/using_qi_methods_to_improve_health_care_quality_safety.pdf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Includes worksheet to help QI Investigators ascertain whether IRB review is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1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20" y="1302033"/>
            <a:ext cx="3613157" cy="4676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QI Projects Require IRB Review?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majority of </a:t>
            </a:r>
            <a:r>
              <a:rPr lang="en-US" dirty="0" smtClean="0"/>
              <a:t>QI projects </a:t>
            </a:r>
            <a:r>
              <a:rPr lang="en-US" b="1" u="sng" dirty="0"/>
              <a:t>do </a:t>
            </a:r>
            <a:r>
              <a:rPr lang="en-US" b="1" u="sng" dirty="0" smtClean="0"/>
              <a:t>not</a:t>
            </a:r>
            <a:r>
              <a:rPr lang="en-US" b="1" dirty="0" smtClean="0"/>
              <a:t> </a:t>
            </a:r>
            <a:r>
              <a:rPr lang="en-US" dirty="0" smtClean="0"/>
              <a:t>require </a:t>
            </a:r>
            <a:r>
              <a:rPr lang="en-US" dirty="0"/>
              <a:t>review by the </a:t>
            </a:r>
            <a:r>
              <a:rPr lang="en-US" dirty="0" smtClean="0"/>
              <a:t>USF IRB, as most of these projects are </a:t>
            </a:r>
            <a:r>
              <a:rPr lang="en-US" dirty="0"/>
              <a:t>designed solely for </a:t>
            </a:r>
            <a:r>
              <a:rPr lang="en-US" dirty="0" smtClean="0"/>
              <a:t>internal program </a:t>
            </a:r>
            <a:r>
              <a:rPr lang="en-US" dirty="0"/>
              <a:t>evaluation purposes with no external application or </a:t>
            </a:r>
            <a:r>
              <a:rPr lang="en-US" dirty="0" smtClean="0"/>
              <a:t>generalization (USF HRPP Policy, Section 4.1).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However, projects </a:t>
            </a:r>
            <a:r>
              <a:rPr lang="en-US" dirty="0"/>
              <a:t>which qualify as </a:t>
            </a:r>
            <a:r>
              <a:rPr lang="en-US" b="1" i="1" dirty="0" smtClean="0"/>
              <a:t>research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involve </a:t>
            </a:r>
            <a:r>
              <a:rPr lang="en-US" b="1" i="1" dirty="0" smtClean="0"/>
              <a:t>human </a:t>
            </a:r>
            <a:r>
              <a:rPr lang="en-US" b="1" i="1" dirty="0"/>
              <a:t>subjects</a:t>
            </a:r>
            <a:r>
              <a:rPr lang="en-US" dirty="0" smtClean="0"/>
              <a:t>, </a:t>
            </a:r>
            <a:r>
              <a:rPr lang="en-US" dirty="0"/>
              <a:t>as defined in the federal regulations, would require IRB </a:t>
            </a:r>
            <a:r>
              <a:rPr lang="en-US" dirty="0" smtClean="0"/>
              <a:t>review.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83959" y="1394493"/>
            <a:ext cx="2324878" cy="2324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IRB Approval is Required if Your Project: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Seeks to develop new knowledge or validate new treatments rather than to assess the implementation of existing knowledge;</a:t>
            </a:r>
          </a:p>
          <a:p>
            <a:r>
              <a:rPr lang="en-US" dirty="0" smtClean="0"/>
              <a:t>Methodology employs a standard research design, such as randomization;</a:t>
            </a:r>
          </a:p>
          <a:p>
            <a:r>
              <a:rPr lang="en-US" dirty="0" smtClean="0"/>
              <a:t>Protocol has a rigid goal, methodology, population, time period, etc.;</a:t>
            </a:r>
          </a:p>
          <a:p>
            <a:r>
              <a:rPr lang="en-US" dirty="0" smtClean="0"/>
              <a:t>Funding comes from external organization such as the NIH or those with commercial interest in the results;</a:t>
            </a:r>
          </a:p>
          <a:p>
            <a:r>
              <a:rPr lang="en-US" dirty="0" smtClean="0"/>
              <a:t>Includes delays in implementing results; or</a:t>
            </a:r>
          </a:p>
          <a:p>
            <a:r>
              <a:rPr lang="en-US" dirty="0" smtClean="0"/>
              <a:t>Risks from the intervention are greater than minimal.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161" y="1394493"/>
            <a:ext cx="2324878" cy="232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0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50111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about Publishing?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if I intend to publish the results of </a:t>
            </a:r>
            <a:r>
              <a:rPr lang="en-US" b="1" dirty="0" smtClean="0"/>
              <a:t>the project? </a:t>
            </a:r>
          </a:p>
          <a:p>
            <a:pPr lvl="1"/>
            <a:r>
              <a:rPr lang="en-US" dirty="0" smtClean="0"/>
              <a:t>Planning </a:t>
            </a:r>
            <a:r>
              <a:rPr lang="en-US" dirty="0"/>
              <a:t>to publish </a:t>
            </a:r>
            <a:r>
              <a:rPr lang="en-US" dirty="0" smtClean="0"/>
              <a:t>a QI project  does </a:t>
            </a:r>
            <a:r>
              <a:rPr lang="en-US" dirty="0"/>
              <a:t>not necessarily mean the project </a:t>
            </a:r>
            <a:r>
              <a:rPr lang="en-US" dirty="0" smtClean="0"/>
              <a:t>meets the definition of </a:t>
            </a:r>
            <a:r>
              <a:rPr lang="en-US" dirty="0"/>
              <a:t>research. </a:t>
            </a:r>
            <a:endParaRPr lang="en-US" dirty="0" smtClean="0"/>
          </a:p>
          <a:p>
            <a:pPr lvl="1"/>
            <a:r>
              <a:rPr lang="en-US" dirty="0" smtClean="0"/>
              <a:t>People may seek </a:t>
            </a:r>
            <a:r>
              <a:rPr lang="en-US" dirty="0"/>
              <a:t>to publish descriptions </a:t>
            </a:r>
            <a:r>
              <a:rPr lang="en-US" dirty="0" smtClean="0"/>
              <a:t>of non-research                                                                          </a:t>
            </a:r>
            <a:r>
              <a:rPr lang="en-US" dirty="0"/>
              <a:t>activities if they believe others may </a:t>
            </a:r>
            <a:r>
              <a:rPr lang="en-US" dirty="0" smtClean="0"/>
              <a:t>be </a:t>
            </a:r>
            <a:r>
              <a:rPr lang="en-US" dirty="0"/>
              <a:t>interested in </a:t>
            </a:r>
            <a:r>
              <a:rPr lang="en-US" dirty="0" smtClean="0"/>
              <a:t>                                                                        learning </a:t>
            </a:r>
            <a:r>
              <a:rPr lang="en-US" dirty="0"/>
              <a:t>about those </a:t>
            </a:r>
            <a:r>
              <a:rPr lang="en-US" dirty="0" smtClean="0"/>
              <a:t>activities. However, QI findings                                                                                       </a:t>
            </a:r>
            <a:r>
              <a:rPr lang="en-US" b="1" u="sng" dirty="0" smtClean="0"/>
              <a:t>should </a:t>
            </a:r>
            <a:r>
              <a:rPr lang="en-US" b="1" u="sng" dirty="0"/>
              <a:t>not be represented as </a:t>
            </a:r>
            <a:r>
              <a:rPr lang="en-US" b="1" u="sng" dirty="0" smtClean="0"/>
              <a:t>research </a:t>
            </a:r>
            <a:r>
              <a:rPr lang="en-US" dirty="0" smtClean="0"/>
              <a:t>in publications.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487" y="3892455"/>
            <a:ext cx="3013787" cy="2260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48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in Doubt...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are unsure about your project, please contact a member of the IRB staff for assistance.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you submit an application, and the project is determined by the IRB Chairperson to be excluded from review, you will be notified and the application will be </a:t>
            </a:r>
            <a:r>
              <a:rPr lang="en-US" dirty="0"/>
              <a:t>closed </a:t>
            </a:r>
            <a:r>
              <a:rPr lang="en-US" dirty="0" smtClean="0"/>
              <a:t>with a notation </a:t>
            </a:r>
            <a:r>
              <a:rPr lang="en-US" dirty="0"/>
              <a:t>that the project does not meet the definition of human subjects research and </a:t>
            </a:r>
            <a:r>
              <a:rPr lang="en-US" dirty="0" smtClean="0"/>
              <a:t>therefore, does </a:t>
            </a:r>
            <a:r>
              <a:rPr lang="en-US" dirty="0"/>
              <a:t>not fall within the purview of the USF IRB.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564" y="1055567"/>
            <a:ext cx="428571" cy="115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80" y="2672793"/>
            <a:ext cx="2281039" cy="3317875"/>
          </a:xfrm>
        </p:spPr>
      </p:pic>
    </p:spTree>
    <p:extLst>
      <p:ext uri="{BB962C8B-B14F-4D97-AF65-F5344CB8AC3E}">
        <p14:creationId xmlns:p14="http://schemas.microsoft.com/office/powerpoint/2010/main" val="259877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3482545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/>
              <a:t>Jean Winter, CIP</a:t>
            </a:r>
          </a:p>
          <a:p>
            <a:pPr marL="0" indent="0">
              <a:buNone/>
            </a:pPr>
            <a:r>
              <a:rPr lang="en-US" sz="1800" b="1" dirty="0" smtClean="0"/>
              <a:t>Assistant Director for Regulatory Affairs                                                                                                                                                 </a:t>
            </a:r>
            <a:r>
              <a:rPr lang="en-US" sz="1800" dirty="0" smtClean="0"/>
              <a:t>University </a:t>
            </a:r>
            <a:r>
              <a:rPr lang="en-US" sz="1800" dirty="0"/>
              <a:t>of South </a:t>
            </a:r>
            <a:r>
              <a:rPr lang="en-US" sz="1800" dirty="0" smtClean="0"/>
              <a:t>Florida                                                                                                                            Research </a:t>
            </a:r>
            <a:r>
              <a:rPr lang="en-US" sz="1800" dirty="0"/>
              <a:t>Integrity &amp; </a:t>
            </a:r>
            <a:r>
              <a:rPr lang="en-US" sz="1800" dirty="0" smtClean="0"/>
              <a:t>Compliance                                                                                                                            3702 </a:t>
            </a:r>
            <a:r>
              <a:rPr lang="en-US" sz="1800" dirty="0"/>
              <a:t>Spectrum Boulevard, Suite </a:t>
            </a:r>
            <a:r>
              <a:rPr lang="en-US" sz="1800" dirty="0" smtClean="0"/>
              <a:t>155                                                                                                                                              Tampa</a:t>
            </a:r>
            <a:r>
              <a:rPr lang="en-US" sz="1800" dirty="0"/>
              <a:t>, Florida </a:t>
            </a:r>
            <a:r>
              <a:rPr lang="en-US" sz="1800" dirty="0" smtClean="0"/>
              <a:t>33612                                                                                                                                              </a:t>
            </a:r>
            <a:r>
              <a:rPr lang="en-US" sz="1800" dirty="0" smtClean="0">
                <a:hlinkClick r:id="rId2"/>
              </a:rPr>
              <a:t>tjwinter@usf.edu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557319" y="3080951"/>
            <a:ext cx="4440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ARC Help </a:t>
            </a:r>
            <a:r>
              <a:rPr lang="en-US" b="1" dirty="0" smtClean="0"/>
              <a:t>Desk</a:t>
            </a:r>
            <a:endParaRPr lang="en-US" b="1" dirty="0"/>
          </a:p>
          <a:p>
            <a:r>
              <a:rPr lang="en-US" dirty="0" smtClean="0"/>
              <a:t>813-974-2880</a:t>
            </a:r>
          </a:p>
          <a:p>
            <a:r>
              <a:rPr lang="en-US" u="sng" dirty="0">
                <a:hlinkClick r:id="rId3"/>
              </a:rPr>
              <a:t>RSCH-arc@usf.edu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212" y="4051539"/>
            <a:ext cx="2049386" cy="20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9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onovost NEJM_P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54" y="735723"/>
            <a:ext cx="10058400" cy="55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46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for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NEJM Publication		</a:t>
            </a:r>
            <a:r>
              <a:rPr lang="en-US" dirty="0"/>
              <a:t>	</a:t>
            </a:r>
            <a:r>
              <a:rPr lang="en-US" dirty="0" smtClean="0"/>
              <a:t>Letter of complaint to OHRP</a:t>
            </a:r>
          </a:p>
          <a:p>
            <a:r>
              <a:rPr lang="en-US" dirty="0" smtClean="0"/>
              <a:t>OHRP Investigates lack of IRB review and Informed Consent of participants (patients and health care providers)</a:t>
            </a:r>
          </a:p>
          <a:p>
            <a:r>
              <a:rPr lang="en-US" dirty="0" smtClean="0"/>
              <a:t>JHM stated study was exempt from the regulations</a:t>
            </a:r>
          </a:p>
          <a:p>
            <a:r>
              <a:rPr lang="en-US" dirty="0" smtClean="0"/>
              <a:t>Michigan Health made NHSR determinations</a:t>
            </a:r>
          </a:p>
          <a:p>
            <a:r>
              <a:rPr lang="en-US" dirty="0" smtClean="0"/>
              <a:t>OHRP requested corrective action			 PI has suspended all activities while application was submitted to JHM IRB for review &amp; approval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951314" y="25872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869259" y="47935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0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Initiative”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“ We hypothesized that we can improve patient safety; improve safety culture; and reduce ICU mortality, blood stream infections, aspiration pneumonia and ICU LOS.”</a:t>
            </a:r>
          </a:p>
          <a:p>
            <a:pPr lvl="1"/>
            <a:r>
              <a:rPr lang="en-US" dirty="0" smtClean="0"/>
              <a:t>Implement an ICU Safety Reporting System</a:t>
            </a:r>
          </a:p>
          <a:p>
            <a:pPr lvl="1"/>
            <a:r>
              <a:rPr lang="en-US" dirty="0" smtClean="0"/>
              <a:t>Improve communication and staffing in ICUs</a:t>
            </a:r>
          </a:p>
          <a:p>
            <a:pPr lvl="1"/>
            <a:r>
              <a:rPr lang="en-US" dirty="0" smtClean="0"/>
              <a:t>Intervention to reduce/eliminate catheter related blood stream infections</a:t>
            </a:r>
          </a:p>
          <a:p>
            <a:pPr lvl="1"/>
            <a:r>
              <a:rPr lang="en-US" dirty="0" smtClean="0"/>
              <a:t>Intervention to improve the care of ventilated patients</a:t>
            </a:r>
          </a:p>
          <a:p>
            <a:pPr lvl="1"/>
            <a:r>
              <a:rPr lang="en-US" dirty="0" smtClean="0"/>
              <a:t>Intervention to reduce mortality</a:t>
            </a:r>
          </a:p>
          <a:p>
            <a:pPr lvl="1"/>
            <a:r>
              <a:rPr lang="en-US" dirty="0" smtClean="0"/>
              <a:t>Steering committee to review data annually to ensure “no patient is knowingly subjected to excess risk or prevented from receiving beneficial treatment.”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Initiative” took place between Sept 2003-Sept 2005.</a:t>
            </a:r>
          </a:p>
          <a:p>
            <a:r>
              <a:rPr lang="en-US" dirty="0" smtClean="0"/>
              <a:t>By 2008, the interventions studied were proven effective and had been implemented as part of clinical practice.</a:t>
            </a:r>
          </a:p>
          <a:p>
            <a:r>
              <a:rPr lang="en-US" dirty="0" smtClean="0"/>
              <a:t>Data collection continued, Michigan hospitals were sending JHM de-identified data so OHRP agreed that the project had evolved to a point where JHM was no longer engaged in human subjects research.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1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Quality Improvement (QI)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QI consists </a:t>
            </a:r>
            <a:r>
              <a:rPr lang="en-US" dirty="0"/>
              <a:t>of systematic and continuous actions that lead to measurable improvement in health care services and the health status of targeted patient </a:t>
            </a:r>
            <a:r>
              <a:rPr lang="en-US" dirty="0" smtClean="0"/>
              <a:t>groups.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-DHHS Definition</a:t>
            </a:r>
          </a:p>
          <a:p>
            <a:r>
              <a:rPr lang="en-US" dirty="0" smtClean="0"/>
              <a:t>What is considered “quality” in health care?</a:t>
            </a:r>
          </a:p>
          <a:p>
            <a:pPr lvl="1"/>
            <a:r>
              <a:rPr lang="en-US" dirty="0" smtClean="0"/>
              <a:t>A direct </a:t>
            </a:r>
            <a:r>
              <a:rPr lang="en-US" dirty="0"/>
              <a:t>correlation between the level of </a:t>
            </a:r>
            <a:r>
              <a:rPr lang="en-US" dirty="0" smtClean="0"/>
              <a:t>improved health </a:t>
            </a:r>
            <a:r>
              <a:rPr lang="en-US" dirty="0"/>
              <a:t>services and the desired health outcomes of </a:t>
            </a:r>
            <a:r>
              <a:rPr lang="en-US" dirty="0" smtClean="0"/>
              <a:t>individuals </a:t>
            </a:r>
            <a:r>
              <a:rPr lang="en-US" dirty="0"/>
              <a:t>and </a:t>
            </a:r>
            <a:r>
              <a:rPr lang="en-US" dirty="0" smtClean="0"/>
              <a:t>populations.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-Institute of Medicine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9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214" y="3682313"/>
            <a:ext cx="1449336" cy="2579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Research: </a:t>
            </a:r>
            <a:r>
              <a:rPr lang="en-US" dirty="0"/>
              <a:t>A systematic investigation, including research development, testing, and </a:t>
            </a:r>
            <a:r>
              <a:rPr lang="en-US" dirty="0" smtClean="0"/>
              <a:t>evaluation designed </a:t>
            </a:r>
            <a:r>
              <a:rPr lang="en-US" dirty="0"/>
              <a:t>to develop or contribute to generalizable knowledge</a:t>
            </a:r>
            <a:r>
              <a:rPr lang="en-US" dirty="0" smtClean="0"/>
              <a:t>. </a:t>
            </a:r>
            <a:r>
              <a:rPr lang="en-US" dirty="0"/>
              <a:t>(45CFR46.102(d</a:t>
            </a:r>
            <a:r>
              <a:rPr lang="en-US" dirty="0" smtClean="0"/>
              <a:t>))</a:t>
            </a:r>
          </a:p>
          <a:p>
            <a:pPr lvl="1"/>
            <a:r>
              <a:rPr lang="en-US" dirty="0"/>
              <a:t>Under this definition, the project must intend at the outset to generate conclusions which can be applied in, or be predictive of similar circumstances.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/>
              <a:t>Human Subject: </a:t>
            </a:r>
            <a:r>
              <a:rPr lang="en-US" dirty="0"/>
              <a:t>a </a:t>
            </a:r>
            <a:r>
              <a:rPr lang="en-US" dirty="0" smtClean="0"/>
              <a:t>living </a:t>
            </a:r>
            <a:r>
              <a:rPr lang="en-US" dirty="0"/>
              <a:t>individual about whom an </a:t>
            </a:r>
            <a:r>
              <a:rPr lang="en-US" dirty="0" smtClean="0"/>
              <a:t>investigator conducting </a:t>
            </a:r>
            <a:r>
              <a:rPr lang="en-US" dirty="0"/>
              <a:t>research obtains (1) data through intervention or </a:t>
            </a:r>
            <a:r>
              <a:rPr lang="en-US" dirty="0" smtClean="0"/>
              <a:t>interaction with </a:t>
            </a:r>
            <a:r>
              <a:rPr lang="en-US" dirty="0"/>
              <a:t>the individual, or (2) obtains identifiable private </a:t>
            </a:r>
            <a:r>
              <a:rPr lang="en-US" dirty="0" smtClean="0"/>
              <a:t>information. </a:t>
            </a:r>
            <a:r>
              <a:rPr lang="en-US" dirty="0"/>
              <a:t>(45CFR46.102(f</a:t>
            </a:r>
            <a:r>
              <a:rPr lang="en-US" dirty="0" smtClean="0"/>
              <a:t>)).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5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1" y="3662766"/>
            <a:ext cx="2423331" cy="2208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Question!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program implemented for a research purpose, or altered or controlled in some way to answer a research question?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926" y="3752340"/>
            <a:ext cx="2381340" cy="182852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459853" y="4654029"/>
            <a:ext cx="4407243" cy="313038"/>
          </a:xfrm>
          <a:prstGeom prst="rightArrow">
            <a:avLst/>
          </a:prstGeom>
          <a:ln w="952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QI Project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Deming PDSA Model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/>
              <a:t>The Plan-Do-Study-Act (PDSA) cycle is </a:t>
            </a:r>
            <a:r>
              <a:rPr lang="en-US" dirty="0" smtClean="0"/>
              <a:t>used </a:t>
            </a:r>
            <a:r>
              <a:rPr lang="en-US" dirty="0"/>
              <a:t>for testing a change in </a:t>
            </a:r>
            <a:r>
              <a:rPr lang="en-US" dirty="0" smtClean="0"/>
              <a:t>an organization’s setting </a:t>
            </a:r>
            <a:r>
              <a:rPr lang="en-US" dirty="0"/>
              <a:t>– by planning it, trying it, observing the results, and acting on what is </a:t>
            </a:r>
            <a:r>
              <a:rPr lang="en-US" dirty="0" smtClean="0"/>
              <a:t>learned.</a:t>
            </a:r>
          </a:p>
          <a:p>
            <a:pPr lvl="2"/>
            <a:endParaRPr lang="en-US" i="1" dirty="0" smtClean="0"/>
          </a:p>
          <a:p>
            <a:pPr lvl="2"/>
            <a:r>
              <a:rPr lang="en-US" i="1" dirty="0" smtClean="0"/>
              <a:t>Plan</a:t>
            </a:r>
            <a:r>
              <a:rPr lang="en-US" dirty="0" smtClean="0"/>
              <a:t> </a:t>
            </a:r>
            <a:r>
              <a:rPr lang="en-US" dirty="0"/>
              <a:t>– analyze and solve the problem</a:t>
            </a:r>
            <a:endParaRPr lang="en-US" sz="2400" dirty="0"/>
          </a:p>
          <a:p>
            <a:pPr lvl="2"/>
            <a:r>
              <a:rPr lang="en-US" i="1" dirty="0"/>
              <a:t>Do</a:t>
            </a:r>
            <a:r>
              <a:rPr lang="en-US" dirty="0"/>
              <a:t> – implement the solution</a:t>
            </a:r>
            <a:endParaRPr lang="en-US" sz="2600" dirty="0"/>
          </a:p>
          <a:p>
            <a:pPr lvl="2"/>
            <a:r>
              <a:rPr lang="en-US" i="1" dirty="0"/>
              <a:t>Study</a:t>
            </a:r>
            <a:r>
              <a:rPr lang="en-US" dirty="0"/>
              <a:t> – measure the change</a:t>
            </a:r>
            <a:endParaRPr lang="en-US" sz="2600" dirty="0"/>
          </a:p>
          <a:p>
            <a:pPr lvl="2"/>
            <a:r>
              <a:rPr lang="en-US" i="1" dirty="0"/>
              <a:t>Act</a:t>
            </a:r>
            <a:r>
              <a:rPr lang="en-US" dirty="0"/>
              <a:t> – modify as needed</a:t>
            </a:r>
            <a:endParaRPr lang="en-US" sz="2600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265" y="3853542"/>
            <a:ext cx="2172561" cy="21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1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6475</TotalTime>
  <Words>993</Words>
  <Application>Microsoft Office PowerPoint</Application>
  <PresentationFormat>Widescreen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Quality Improvement vs. Research: Can we draw a line in the sand?</vt:lpstr>
      <vt:lpstr>PowerPoint Presentation</vt:lpstr>
      <vt:lpstr>Timeline for Investigation</vt:lpstr>
      <vt:lpstr>“The Initiative”</vt:lpstr>
      <vt:lpstr>The Outcome</vt:lpstr>
      <vt:lpstr>Definition of Quality Improvement (QI)</vt:lpstr>
      <vt:lpstr>Research</vt:lpstr>
      <vt:lpstr>Key Question!</vt:lpstr>
      <vt:lpstr>Common QI Project Framework</vt:lpstr>
      <vt:lpstr>Ask Yourself…</vt:lpstr>
      <vt:lpstr>PowerPoint Presentation</vt:lpstr>
      <vt:lpstr>Hastings Center Special Report</vt:lpstr>
      <vt:lpstr>Do QI Projects Require IRB Review?</vt:lpstr>
      <vt:lpstr>IRB Approval is Required if Your Project:</vt:lpstr>
      <vt:lpstr>What about Publishing? </vt:lpstr>
      <vt:lpstr>When in Doubt...</vt:lpstr>
      <vt:lpstr>Questions?</vt:lpstr>
      <vt:lpstr>Contact Information</vt:lpstr>
    </vt:vector>
  </TitlesOfParts>
  <Company>University of South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Assurance/Quality Imporvement Vs</dc:title>
  <dc:creator>Larsen, Gina</dc:creator>
  <cp:lastModifiedBy>Snell, Linda</cp:lastModifiedBy>
  <cp:revision>44</cp:revision>
  <dcterms:created xsi:type="dcterms:W3CDTF">2015-09-15T14:34:02Z</dcterms:created>
  <dcterms:modified xsi:type="dcterms:W3CDTF">2016-01-11T16:59:49Z</dcterms:modified>
</cp:coreProperties>
</file>