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367" r:id="rId3"/>
    <p:sldId id="291" r:id="rId4"/>
    <p:sldId id="330" r:id="rId5"/>
    <p:sldId id="360" r:id="rId6"/>
    <p:sldId id="370" r:id="rId7"/>
    <p:sldId id="342" r:id="rId8"/>
    <p:sldId id="339" r:id="rId9"/>
    <p:sldId id="340" r:id="rId10"/>
    <p:sldId id="341" r:id="rId11"/>
    <p:sldId id="259" r:id="rId12"/>
    <p:sldId id="260" r:id="rId13"/>
    <p:sldId id="261" r:id="rId14"/>
    <p:sldId id="262" r:id="rId15"/>
    <p:sldId id="266" r:id="rId16"/>
    <p:sldId id="315" r:id="rId17"/>
    <p:sldId id="306" r:id="rId18"/>
    <p:sldId id="343" r:id="rId19"/>
    <p:sldId id="344" r:id="rId20"/>
    <p:sldId id="347" r:id="rId21"/>
    <p:sldId id="307" r:id="rId22"/>
    <p:sldId id="350" r:id="rId23"/>
    <p:sldId id="308" r:id="rId24"/>
    <p:sldId id="309" r:id="rId25"/>
    <p:sldId id="368" r:id="rId26"/>
    <p:sldId id="369" r:id="rId27"/>
    <p:sldId id="311" r:id="rId28"/>
    <p:sldId id="359" r:id="rId29"/>
    <p:sldId id="333" r:id="rId30"/>
    <p:sldId id="334" r:id="rId31"/>
    <p:sldId id="355" r:id="rId32"/>
    <p:sldId id="356" r:id="rId33"/>
    <p:sldId id="354" r:id="rId34"/>
    <p:sldId id="312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74" autoAdjust="0"/>
    <p:restoredTop sz="79890" autoAdjust="0"/>
  </p:normalViewPr>
  <p:slideViewPr>
    <p:cSldViewPr>
      <p:cViewPr varScale="1">
        <p:scale>
          <a:sx n="91" d="100"/>
          <a:sy n="91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2532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 dirty="0" smtClean="0"/>
              <a:t>%</a:t>
            </a:r>
            <a:r>
              <a:rPr lang="en-US" b="0" baseline="0" dirty="0" smtClean="0"/>
              <a:t> </a:t>
            </a:r>
            <a:r>
              <a:rPr lang="en-US" b="0" dirty="0" smtClean="0"/>
              <a:t>Answer = Fire</a:t>
            </a:r>
            <a:r>
              <a:rPr lang="en-US" b="0" baseline="0" dirty="0" smtClean="0"/>
              <a:t> Professor</a:t>
            </a:r>
            <a:endParaRPr lang="en-US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Who Answered: Fire Professor</c:v>
                </c:pt>
              </c:strCache>
            </c:strRef>
          </c:tx>
          <c:spPr>
            <a:solidFill>
              <a:srgbClr val="3891A7">
                <a:alpha val="72000"/>
              </a:srgb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Fire -&gt; Expel</c:v>
                </c:pt>
                <c:pt idx="1">
                  <c:v>Expel -&gt; Fire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0.3800000000000015</c:v>
                </c:pt>
                <c:pt idx="1">
                  <c:v>0.89000000000000268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268928"/>
        <c:axId val="117862400"/>
      </c:barChart>
      <c:catAx>
        <c:axId val="10626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862400"/>
        <c:crosses val="autoZero"/>
        <c:auto val="1"/>
        <c:lblAlgn val="ctr"/>
        <c:lblOffset val="100"/>
        <c:noMultiLvlLbl val="0"/>
      </c:catAx>
      <c:valAx>
        <c:axId val="117862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268928"/>
        <c:crosses val="autoZero"/>
        <c:crossBetween val="between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12.5</c:v>
                </c:pt>
                <c:pt idx="1">
                  <c:v>87.5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55.6</c:v>
                </c:pt>
                <c:pt idx="1">
                  <c:v>44.4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9066C-7270-4AE7-982E-EB6929FD7FD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0D9EB43-585C-47CF-882E-BDAE8B91221B}">
      <dgm:prSet phldrT="[Text]"/>
      <dgm:spPr/>
      <dgm:t>
        <a:bodyPr/>
        <a:lstStyle/>
        <a:p>
          <a:r>
            <a:rPr lang="en-US" dirty="0" smtClean="0"/>
            <a:t>Literature</a:t>
          </a:r>
          <a:endParaRPr lang="en-US" dirty="0"/>
        </a:p>
      </dgm:t>
    </dgm:pt>
    <dgm:pt modelId="{8F6500C6-C11E-4962-A97C-3BF37BA27781}" type="parTrans" cxnId="{EA6AD57D-2113-47CA-A757-84A99D2310EF}">
      <dgm:prSet/>
      <dgm:spPr/>
      <dgm:t>
        <a:bodyPr/>
        <a:lstStyle/>
        <a:p>
          <a:endParaRPr lang="en-US"/>
        </a:p>
      </dgm:t>
    </dgm:pt>
    <dgm:pt modelId="{C3675625-1610-4F9F-927D-550AE75F68A0}" type="sibTrans" cxnId="{EA6AD57D-2113-47CA-A757-84A99D2310EF}">
      <dgm:prSet/>
      <dgm:spPr/>
      <dgm:t>
        <a:bodyPr/>
        <a:lstStyle/>
        <a:p>
          <a:endParaRPr lang="en-US"/>
        </a:p>
      </dgm:t>
    </dgm:pt>
    <dgm:pt modelId="{58A2FC56-2864-4B5F-A774-C1C4CEBACEA2}">
      <dgm:prSet phldrT="[Text]"/>
      <dgm:spPr/>
      <dgm:t>
        <a:bodyPr/>
        <a:lstStyle/>
        <a:p>
          <a:r>
            <a:rPr lang="en-US" dirty="0" smtClean="0"/>
            <a:t>Experts</a:t>
          </a:r>
          <a:endParaRPr lang="en-US" dirty="0"/>
        </a:p>
      </dgm:t>
    </dgm:pt>
    <dgm:pt modelId="{3B060D8B-0036-42BA-925E-57EA7198803A}" type="parTrans" cxnId="{CD5E2E50-AC79-4559-8211-F48707045D2D}">
      <dgm:prSet/>
      <dgm:spPr/>
      <dgm:t>
        <a:bodyPr/>
        <a:lstStyle/>
        <a:p>
          <a:endParaRPr lang="en-US"/>
        </a:p>
      </dgm:t>
    </dgm:pt>
    <dgm:pt modelId="{9FCC59B3-EE50-40A8-9842-ABBCADCCAA20}" type="sibTrans" cxnId="{CD5E2E50-AC79-4559-8211-F48707045D2D}">
      <dgm:prSet/>
      <dgm:spPr/>
      <dgm:t>
        <a:bodyPr/>
        <a:lstStyle/>
        <a:p>
          <a:endParaRPr lang="en-US"/>
        </a:p>
      </dgm:t>
    </dgm:pt>
    <dgm:pt modelId="{F5C51C95-9371-4921-8C3B-F8BA634EA958}">
      <dgm:prSet phldrT="[Text]"/>
      <dgm:spPr/>
      <dgm:t>
        <a:bodyPr/>
        <a:lstStyle/>
        <a:p>
          <a:r>
            <a:rPr lang="en-US" dirty="0" smtClean="0"/>
            <a:t>Target Population</a:t>
          </a:r>
          <a:endParaRPr lang="en-US" dirty="0"/>
        </a:p>
      </dgm:t>
    </dgm:pt>
    <dgm:pt modelId="{71C4675B-D705-4FB0-8648-7537E0F374E8}" type="parTrans" cxnId="{324BCDA7-50A0-44B8-9FFC-D98B514C7184}">
      <dgm:prSet/>
      <dgm:spPr/>
      <dgm:t>
        <a:bodyPr/>
        <a:lstStyle/>
        <a:p>
          <a:endParaRPr lang="en-US"/>
        </a:p>
      </dgm:t>
    </dgm:pt>
    <dgm:pt modelId="{6EEB4B7D-D186-4F94-BE1A-6DDDCE25247F}" type="sibTrans" cxnId="{324BCDA7-50A0-44B8-9FFC-D98B514C7184}">
      <dgm:prSet/>
      <dgm:spPr/>
      <dgm:t>
        <a:bodyPr/>
        <a:lstStyle/>
        <a:p>
          <a:endParaRPr lang="en-US"/>
        </a:p>
      </dgm:t>
    </dgm:pt>
    <dgm:pt modelId="{99CE4843-6ECE-4030-9D9A-CAB604CA0016}" type="pres">
      <dgm:prSet presAssocID="{27D9066C-7270-4AE7-982E-EB6929FD7FDC}" presName="compositeShape" presStyleCnt="0">
        <dgm:presLayoutVars>
          <dgm:chMax val="7"/>
          <dgm:dir/>
          <dgm:resizeHandles val="exact"/>
        </dgm:presLayoutVars>
      </dgm:prSet>
      <dgm:spPr/>
    </dgm:pt>
    <dgm:pt modelId="{5BB5907D-BFC5-44D6-A3E2-23BE85A884EF}" type="pres">
      <dgm:prSet presAssocID="{70D9EB43-585C-47CF-882E-BDAE8B91221B}" presName="circ1" presStyleLbl="vennNode1" presStyleIdx="0" presStyleCnt="3"/>
      <dgm:spPr/>
      <dgm:t>
        <a:bodyPr/>
        <a:lstStyle/>
        <a:p>
          <a:endParaRPr lang="en-US"/>
        </a:p>
      </dgm:t>
    </dgm:pt>
    <dgm:pt modelId="{50A25C96-70E5-41D7-9DD3-084F011BE241}" type="pres">
      <dgm:prSet presAssocID="{70D9EB43-585C-47CF-882E-BDAE8B91221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4D244-2AF2-4C19-8530-D77F15CCD2B0}" type="pres">
      <dgm:prSet presAssocID="{58A2FC56-2864-4B5F-A774-C1C4CEBACEA2}" presName="circ2" presStyleLbl="vennNode1" presStyleIdx="1" presStyleCnt="3"/>
      <dgm:spPr/>
      <dgm:t>
        <a:bodyPr/>
        <a:lstStyle/>
        <a:p>
          <a:endParaRPr lang="en-US"/>
        </a:p>
      </dgm:t>
    </dgm:pt>
    <dgm:pt modelId="{8098029E-1EB3-448B-87B3-EFAC16E93BD5}" type="pres">
      <dgm:prSet presAssocID="{58A2FC56-2864-4B5F-A774-C1C4CEBACEA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7822A-A5B0-4B26-97A3-16DBD794383B}" type="pres">
      <dgm:prSet presAssocID="{F5C51C95-9371-4921-8C3B-F8BA634EA958}" presName="circ3" presStyleLbl="vennNode1" presStyleIdx="2" presStyleCnt="3"/>
      <dgm:spPr/>
      <dgm:t>
        <a:bodyPr/>
        <a:lstStyle/>
        <a:p>
          <a:endParaRPr lang="en-US"/>
        </a:p>
      </dgm:t>
    </dgm:pt>
    <dgm:pt modelId="{72FD0CB9-7F9F-4DD5-876D-04871B001476}" type="pres">
      <dgm:prSet presAssocID="{F5C51C95-9371-4921-8C3B-F8BA634EA95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E6A50D-998E-48C5-81CD-63046869356D}" type="presOf" srcId="{70D9EB43-585C-47CF-882E-BDAE8B91221B}" destId="{5BB5907D-BFC5-44D6-A3E2-23BE85A884EF}" srcOrd="0" destOrd="0" presId="urn:microsoft.com/office/officeart/2005/8/layout/venn1"/>
    <dgm:cxn modelId="{324BCDA7-50A0-44B8-9FFC-D98B514C7184}" srcId="{27D9066C-7270-4AE7-982E-EB6929FD7FDC}" destId="{F5C51C95-9371-4921-8C3B-F8BA634EA958}" srcOrd="2" destOrd="0" parTransId="{71C4675B-D705-4FB0-8648-7537E0F374E8}" sibTransId="{6EEB4B7D-D186-4F94-BE1A-6DDDCE25247F}"/>
    <dgm:cxn modelId="{7A0ADBDF-AB3D-46CB-97FC-8B0B605B1BEA}" type="presOf" srcId="{58A2FC56-2864-4B5F-A774-C1C4CEBACEA2}" destId="{C1E4D244-2AF2-4C19-8530-D77F15CCD2B0}" srcOrd="0" destOrd="0" presId="urn:microsoft.com/office/officeart/2005/8/layout/venn1"/>
    <dgm:cxn modelId="{8D2E9589-C76B-4569-9062-3BEB3D15FDDF}" type="presOf" srcId="{58A2FC56-2864-4B5F-A774-C1C4CEBACEA2}" destId="{8098029E-1EB3-448B-87B3-EFAC16E93BD5}" srcOrd="1" destOrd="0" presId="urn:microsoft.com/office/officeart/2005/8/layout/venn1"/>
    <dgm:cxn modelId="{CD5E2E50-AC79-4559-8211-F48707045D2D}" srcId="{27D9066C-7270-4AE7-982E-EB6929FD7FDC}" destId="{58A2FC56-2864-4B5F-A774-C1C4CEBACEA2}" srcOrd="1" destOrd="0" parTransId="{3B060D8B-0036-42BA-925E-57EA7198803A}" sibTransId="{9FCC59B3-EE50-40A8-9842-ABBCADCCAA20}"/>
    <dgm:cxn modelId="{34E185E2-0523-4CE9-96D5-B4D211ADAAA8}" type="presOf" srcId="{70D9EB43-585C-47CF-882E-BDAE8B91221B}" destId="{50A25C96-70E5-41D7-9DD3-084F011BE241}" srcOrd="1" destOrd="0" presId="urn:microsoft.com/office/officeart/2005/8/layout/venn1"/>
    <dgm:cxn modelId="{EA6AD57D-2113-47CA-A757-84A99D2310EF}" srcId="{27D9066C-7270-4AE7-982E-EB6929FD7FDC}" destId="{70D9EB43-585C-47CF-882E-BDAE8B91221B}" srcOrd="0" destOrd="0" parTransId="{8F6500C6-C11E-4962-A97C-3BF37BA27781}" sibTransId="{C3675625-1610-4F9F-927D-550AE75F68A0}"/>
    <dgm:cxn modelId="{539C8FD4-11BA-42FB-8A48-D1839CFD1C43}" type="presOf" srcId="{27D9066C-7270-4AE7-982E-EB6929FD7FDC}" destId="{99CE4843-6ECE-4030-9D9A-CAB604CA0016}" srcOrd="0" destOrd="0" presId="urn:microsoft.com/office/officeart/2005/8/layout/venn1"/>
    <dgm:cxn modelId="{6D7B20D5-26B9-4762-BB54-0E0414166A64}" type="presOf" srcId="{F5C51C95-9371-4921-8C3B-F8BA634EA958}" destId="{2437822A-A5B0-4B26-97A3-16DBD794383B}" srcOrd="0" destOrd="0" presId="urn:microsoft.com/office/officeart/2005/8/layout/venn1"/>
    <dgm:cxn modelId="{8424F86E-95C9-4231-A332-4057EF418AA9}" type="presOf" srcId="{F5C51C95-9371-4921-8C3B-F8BA634EA958}" destId="{72FD0CB9-7F9F-4DD5-876D-04871B001476}" srcOrd="1" destOrd="0" presId="urn:microsoft.com/office/officeart/2005/8/layout/venn1"/>
    <dgm:cxn modelId="{51646EED-6FF5-4B49-993E-BACE451C7C20}" type="presParOf" srcId="{99CE4843-6ECE-4030-9D9A-CAB604CA0016}" destId="{5BB5907D-BFC5-44D6-A3E2-23BE85A884EF}" srcOrd="0" destOrd="0" presId="urn:microsoft.com/office/officeart/2005/8/layout/venn1"/>
    <dgm:cxn modelId="{CD22D700-E0F5-4613-8F23-6AB2B98AA1FB}" type="presParOf" srcId="{99CE4843-6ECE-4030-9D9A-CAB604CA0016}" destId="{50A25C96-70E5-41D7-9DD3-084F011BE241}" srcOrd="1" destOrd="0" presId="urn:microsoft.com/office/officeart/2005/8/layout/venn1"/>
    <dgm:cxn modelId="{BB15013E-0764-4A8A-BF22-2A747A417B30}" type="presParOf" srcId="{99CE4843-6ECE-4030-9D9A-CAB604CA0016}" destId="{C1E4D244-2AF2-4C19-8530-D77F15CCD2B0}" srcOrd="2" destOrd="0" presId="urn:microsoft.com/office/officeart/2005/8/layout/venn1"/>
    <dgm:cxn modelId="{45F6E4CE-4D29-4A3C-BFCE-4B9A864D5917}" type="presParOf" srcId="{99CE4843-6ECE-4030-9D9A-CAB604CA0016}" destId="{8098029E-1EB3-448B-87B3-EFAC16E93BD5}" srcOrd="3" destOrd="0" presId="urn:microsoft.com/office/officeart/2005/8/layout/venn1"/>
    <dgm:cxn modelId="{83F942BC-7FF1-445A-A7D1-D0E1D27883C4}" type="presParOf" srcId="{99CE4843-6ECE-4030-9D9A-CAB604CA0016}" destId="{2437822A-A5B0-4B26-97A3-16DBD794383B}" srcOrd="4" destOrd="0" presId="urn:microsoft.com/office/officeart/2005/8/layout/venn1"/>
    <dgm:cxn modelId="{50139602-6744-42D1-A7B2-24080118D348}" type="presParOf" srcId="{99CE4843-6ECE-4030-9D9A-CAB604CA0016}" destId="{72FD0CB9-7F9F-4DD5-876D-04871B00147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5907D-BFC5-44D6-A3E2-23BE85A884EF}">
      <dsp:nvSpPr>
        <dsp:cNvPr id="0" name=""/>
        <dsp:cNvSpPr/>
      </dsp:nvSpPr>
      <dsp:spPr>
        <a:xfrm>
          <a:off x="1447799" y="47624"/>
          <a:ext cx="2286000" cy="22860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Literature</a:t>
          </a:r>
          <a:endParaRPr lang="en-US" sz="2500" kern="1200" dirty="0"/>
        </a:p>
      </dsp:txBody>
      <dsp:txXfrm>
        <a:off x="1752600" y="447674"/>
        <a:ext cx="1676400" cy="1028700"/>
      </dsp:txXfrm>
    </dsp:sp>
    <dsp:sp modelId="{C1E4D244-2AF2-4C19-8530-D77F15CCD2B0}">
      <dsp:nvSpPr>
        <dsp:cNvPr id="0" name=""/>
        <dsp:cNvSpPr/>
      </dsp:nvSpPr>
      <dsp:spPr>
        <a:xfrm>
          <a:off x="2272665" y="1476375"/>
          <a:ext cx="2286000" cy="22860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Experts</a:t>
          </a:r>
          <a:endParaRPr lang="en-US" sz="2500" kern="1200" dirty="0"/>
        </a:p>
      </dsp:txBody>
      <dsp:txXfrm>
        <a:off x="2971800" y="2066924"/>
        <a:ext cx="1371600" cy="1257300"/>
      </dsp:txXfrm>
    </dsp:sp>
    <dsp:sp modelId="{2437822A-A5B0-4B26-97A3-16DBD794383B}">
      <dsp:nvSpPr>
        <dsp:cNvPr id="0" name=""/>
        <dsp:cNvSpPr/>
      </dsp:nvSpPr>
      <dsp:spPr>
        <a:xfrm>
          <a:off x="622934" y="1476375"/>
          <a:ext cx="2286000" cy="22860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Target Population</a:t>
          </a:r>
          <a:endParaRPr lang="en-US" sz="2500" kern="1200" dirty="0"/>
        </a:p>
      </dsp:txBody>
      <dsp:txXfrm>
        <a:off x="838199" y="2066924"/>
        <a:ext cx="1371600" cy="1257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8/28/2013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51B243-1F32-4217-B714-4CD9396659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2937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8/28/2013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BA776D8-D5F2-4315-8561-EE3E79773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1263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484370"/>
            <a:ext cx="5852160" cy="4812030"/>
          </a:xfrm>
        </p:spPr>
        <p:txBody>
          <a:bodyPr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546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86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14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66612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776D8-D5F2-4315-8561-EE3E797738B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Principles of Survey Design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8/28/2013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89C3BF-1EB2-48D4-B0A6-F2606159B146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89C3BF-1EB2-48D4-B0A6-F2606159B146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A58BD-8FBB-4504-93DD-5C8C94C1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89C3BF-1EB2-48D4-B0A6-F2606159B146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A58BD-8FBB-4504-93DD-5C8C94C1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89C3BF-1EB2-48D4-B0A6-F2606159B146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A58BD-8FBB-4504-93DD-5C8C94C116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89C3BF-1EB2-48D4-B0A6-F2606159B146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A58BD-8FBB-4504-93DD-5C8C94C116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89C3BF-1EB2-48D4-B0A6-F2606159B146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A58BD-8FBB-4504-93DD-5C8C94C1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89C3BF-1EB2-48D4-B0A6-F2606159B146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A58BD-8FBB-4504-93DD-5C8C94C1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89C3BF-1EB2-48D4-B0A6-F2606159B146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A58BD-8FBB-4504-93DD-5C8C94C1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89C3BF-1EB2-48D4-B0A6-F2606159B146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A58BD-8FBB-4504-93DD-5C8C94C116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89C3BF-1EB2-48D4-B0A6-F2606159B146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A58BD-8FBB-4504-93DD-5C8C94C1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89C3BF-1EB2-48D4-B0A6-F2606159B146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8A58BD-8FBB-4504-93DD-5C8C94C116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889C3BF-1EB2-48D4-B0A6-F2606159B146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/>
            <a:r>
              <a:rPr lang="en-US" dirty="0" smtClean="0"/>
              <a:t>NEGEA 2014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8A58BD-8FBB-4504-93DD-5C8C94C116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76200"/>
            <a:ext cx="442541" cy="5048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eveboese.squarespace.com/storage/bench-marking-survey.jpg?__SQUARESPACE_CACHEVERSION=1299163116591"/>
          <p:cNvPicPr>
            <a:picLocks noChangeAspect="1" noChangeArrowheads="1"/>
          </p:cNvPicPr>
          <p:nvPr/>
        </p:nvPicPr>
        <p:blipFill>
          <a:blip r:embed="rId3" cstate="print">
            <a:lum bright="16000"/>
          </a:blip>
          <a:srcRect/>
          <a:stretch>
            <a:fillRect/>
          </a:stretch>
        </p:blipFill>
        <p:spPr bwMode="auto">
          <a:xfrm>
            <a:off x="6827986" y="-66675"/>
            <a:ext cx="2316014" cy="18954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8382000" cy="147002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You Can’t Fix by Analysis What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You’ve </a:t>
            </a:r>
            <a:r>
              <a:rPr lang="en-US" sz="4000" dirty="0"/>
              <a:t>Spoiled by Design: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Survey Design Tenets Applied to Evaluations</a:t>
            </a:r>
            <a:endParaRPr lang="en-US" sz="2400" i="1" dirty="0"/>
          </a:p>
        </p:txBody>
      </p:sp>
      <p:sp>
        <p:nvSpPr>
          <p:cNvPr id="7" name="TextBox 5"/>
          <p:cNvSpPr txBox="1"/>
          <p:nvPr/>
        </p:nvSpPr>
        <p:spPr>
          <a:xfrm>
            <a:off x="990600" y="6477000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-- Learning to Care for Those in Harm’s Way --</a:t>
            </a:r>
            <a:endParaRPr lang="en-US" sz="14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27938"/>
            <a:ext cx="1676400" cy="1915354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1117" y="4572000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Jeffrey </a:t>
            </a:r>
            <a:r>
              <a:rPr lang="en-US" sz="2000" b="1" dirty="0" err="1" smtClean="0"/>
              <a:t>LaRochelle</a:t>
            </a:r>
            <a:r>
              <a:rPr lang="en-US" sz="2000" b="1" dirty="0" smtClean="0"/>
              <a:t>, MD, MPH, FACP</a:t>
            </a:r>
          </a:p>
          <a:p>
            <a:pPr algn="r"/>
            <a:r>
              <a:rPr lang="en-US" sz="2000" dirty="0" smtClean="0"/>
              <a:t>Associate Professor of Medicine</a:t>
            </a:r>
          </a:p>
          <a:p>
            <a:pPr algn="r"/>
            <a:r>
              <a:rPr lang="en-US" sz="2000" dirty="0" smtClean="0"/>
              <a:t>Director, Integrated Clinical Skills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 flipH="1">
            <a:off x="4876800" y="623142"/>
            <a:ext cx="914402" cy="51985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30733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CONSTRUCT</a:t>
            </a:r>
            <a:endParaRPr lang="en-US" sz="3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19199" y="828020"/>
            <a:ext cx="247650" cy="5435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304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ITEM(S)</a:t>
            </a:r>
            <a:endParaRPr lang="en-US" sz="2800" dirty="0"/>
          </a:p>
        </p:txBody>
      </p:sp>
      <p:sp>
        <p:nvSpPr>
          <p:cNvPr id="14" name="Left Brace 13"/>
          <p:cNvSpPr/>
          <p:nvPr/>
        </p:nvSpPr>
        <p:spPr>
          <a:xfrm>
            <a:off x="609600" y="1600200"/>
            <a:ext cx="457200" cy="2133600"/>
          </a:xfrm>
          <a:prstGeom prst="leftBrace">
            <a:avLst>
              <a:gd name="adj1" fmla="val 0"/>
              <a:gd name="adj2" fmla="val 5000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397595" y="2327420"/>
            <a:ext cx="1429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SCALE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181600" y="4343400"/>
            <a:ext cx="762002" cy="457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43601" y="3922693"/>
            <a:ext cx="2057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RESPONSE ANCHORS</a:t>
            </a:r>
            <a:endParaRPr lang="en-US" sz="2800" dirty="0"/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99" y="1447800"/>
            <a:ext cx="7734301" cy="3063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76800"/>
            <a:ext cx="6705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676400" y="915144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Common In-Patient Milestones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0" animBg="1"/>
      <p:bldP spid="15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7-Step Design Process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752600"/>
            <a:ext cx="7086600" cy="22098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498080" cy="4800600"/>
          </a:xfrm>
        </p:spPr>
        <p:txBody>
          <a:bodyPr/>
          <a:lstStyle/>
          <a:p>
            <a:r>
              <a:rPr lang="en-US" dirty="0" smtClean="0"/>
              <a:t>Step 1: Literature Review</a:t>
            </a:r>
          </a:p>
          <a:p>
            <a:r>
              <a:rPr lang="en-US" dirty="0" smtClean="0"/>
              <a:t>Step 2: Interviews &amp; Focus Groups</a:t>
            </a:r>
          </a:p>
          <a:p>
            <a:r>
              <a:rPr lang="en-US" dirty="0" smtClean="0"/>
              <a:t>Step 3: Synthesize</a:t>
            </a:r>
          </a:p>
          <a:p>
            <a:r>
              <a:rPr lang="en-US" dirty="0" smtClean="0"/>
              <a:t>Step 4: Develop Items</a:t>
            </a:r>
          </a:p>
          <a:p>
            <a:r>
              <a:rPr lang="en-US" dirty="0" smtClean="0"/>
              <a:t>Step 5: Expert Validation</a:t>
            </a:r>
          </a:p>
          <a:p>
            <a:r>
              <a:rPr lang="en-US" dirty="0" smtClean="0"/>
              <a:t>Step 6: Cognitive Interviewing</a:t>
            </a:r>
          </a:p>
          <a:p>
            <a:r>
              <a:rPr lang="en-US" dirty="0" smtClean="0"/>
              <a:t>Step 7: Pilot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Critically evaluate the literature</a:t>
            </a:r>
          </a:p>
          <a:p>
            <a:pPr lvl="1"/>
            <a:r>
              <a:rPr lang="en-US" dirty="0" smtClean="0"/>
              <a:t>How is the construct defined in prior studies?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Identify existing scales</a:t>
            </a:r>
          </a:p>
          <a:p>
            <a:pPr lvl="1"/>
            <a:r>
              <a:rPr lang="en-US" dirty="0" smtClean="0"/>
              <a:t>What items/scales currently exist?</a:t>
            </a:r>
          </a:p>
          <a:p>
            <a:pPr lvl="1"/>
            <a:r>
              <a:rPr lang="en-US" dirty="0" smtClean="0"/>
              <a:t>Appraise quality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485888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Step 2: Interviews &amp; Focus Groups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Goal</a:t>
            </a:r>
          </a:p>
          <a:p>
            <a:pPr lvl="1"/>
            <a:r>
              <a:rPr lang="en-US" sz="2400" dirty="0" smtClean="0"/>
              <a:t>Identify initial dimensions of the construct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Interview experts</a:t>
            </a:r>
          </a:p>
          <a:p>
            <a:pPr lvl="1"/>
            <a:r>
              <a:rPr lang="en-US" sz="2400" dirty="0" smtClean="0"/>
              <a:t>Local faculty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Apply open-ended questions</a:t>
            </a:r>
          </a:p>
          <a:p>
            <a:pPr lvl="1"/>
            <a:r>
              <a:rPr lang="en-US" sz="2400" dirty="0" smtClean="0"/>
              <a:t>Avoid yes/no, multiple-choice questions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Step 3: Synthesize Literature &amp; Interviews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562088" cy="129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Goal:  Arrive at consensus/agreement 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2133600" y="2438400"/>
          <a:ext cx="51816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Step 4: Develop Items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Goal: Develop items using vocabulary your target population can understand</a:t>
            </a:r>
          </a:p>
          <a:p>
            <a:endParaRPr lang="en-US" dirty="0" smtClean="0"/>
          </a:p>
          <a:p>
            <a:r>
              <a:rPr lang="en-US" dirty="0" smtClean="0"/>
              <a:t>Considerations</a:t>
            </a:r>
          </a:p>
          <a:p>
            <a:pPr lvl="1"/>
            <a:r>
              <a:rPr lang="en-US" sz="2600" dirty="0" smtClean="0"/>
              <a:t>Vocabulary and wording</a:t>
            </a:r>
          </a:p>
          <a:p>
            <a:pPr lvl="1"/>
            <a:r>
              <a:rPr lang="en-US" sz="2600" dirty="0" smtClean="0"/>
              <a:t>Response anchor selection</a:t>
            </a:r>
          </a:p>
          <a:p>
            <a:pPr lvl="2"/>
            <a:r>
              <a:rPr lang="en-US" sz="2200" dirty="0" smtClean="0"/>
              <a:t>Ratings vs. rankings; </a:t>
            </a:r>
            <a:r>
              <a:rPr lang="en-US" sz="2200" dirty="0" err="1" smtClean="0"/>
              <a:t>Likert</a:t>
            </a:r>
            <a:r>
              <a:rPr lang="en-US" sz="2200" dirty="0" smtClean="0"/>
              <a:t>-scale items; yes/no items?</a:t>
            </a:r>
          </a:p>
          <a:p>
            <a:pPr lvl="1"/>
            <a:r>
              <a:rPr lang="en-US" sz="2600" dirty="0" smtClean="0"/>
              <a:t>Item formatting</a:t>
            </a:r>
          </a:p>
          <a:p>
            <a:pPr lvl="2"/>
            <a:r>
              <a:rPr lang="en-US" sz="2200" dirty="0" smtClean="0"/>
              <a:t>Visual design, item order, instructions,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Step 4: Develop Items (examples)</a:t>
            </a:r>
            <a:endParaRPr lang="en-US" sz="3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66800" y="1676399"/>
            <a:ext cx="8077200" cy="337911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125" lvl="0" indent="-36512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600" dirty="0" smtClean="0"/>
              <a:t>Communication Skills – Standardized Patient Encounter</a:t>
            </a:r>
            <a:br>
              <a:rPr lang="en-US" sz="2600" dirty="0" smtClean="0"/>
            </a:br>
            <a:r>
              <a:rPr lang="en-US" sz="2600" dirty="0" smtClean="0"/>
              <a:t>(full scale = </a:t>
            </a:r>
            <a:r>
              <a:rPr lang="en-US" sz="2600" dirty="0"/>
              <a:t>7</a:t>
            </a:r>
            <a:r>
              <a:rPr lang="en-US" sz="2600" dirty="0" smtClean="0"/>
              <a:t> items)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Rate the student on the following communication skills:</a:t>
            </a:r>
          </a:p>
          <a:p>
            <a:pPr marL="425196" lvl="0" indent="-34290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200" dirty="0" smtClean="0"/>
              <a:t>The student introduced themselves properly</a:t>
            </a:r>
          </a:p>
          <a:p>
            <a:pPr marL="425196" lvl="0" indent="-34290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200" dirty="0" smtClean="0"/>
              <a:t>The student treated you with respect</a:t>
            </a:r>
          </a:p>
          <a:p>
            <a:pPr marL="425196" lvl="0" indent="-34290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200" dirty="0" smtClean="0"/>
              <a:t>The student used appropriate, open-ended questions</a:t>
            </a:r>
          </a:p>
          <a:p>
            <a:pPr marL="425196" lvl="0" indent="-34290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200" dirty="0" smtClean="0"/>
              <a:t>The student listened intently, and let you tell your story</a:t>
            </a:r>
          </a:p>
          <a:p>
            <a:pPr marL="425196" lvl="0" indent="-34290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200" dirty="0" smtClean="0"/>
              <a:t>The student showed interest in your symptoms and concerns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38600" y="5055513"/>
            <a:ext cx="219720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dirty="0"/>
              <a:t>response </a:t>
            </a:r>
            <a:r>
              <a:rPr lang="en-US" sz="2200" dirty="0" smtClean="0"/>
              <a:t>anchors</a:t>
            </a:r>
            <a:endParaRPr lang="en-US" sz="22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744353"/>
              </p:ext>
            </p:extLst>
          </p:nvPr>
        </p:nvGraphicFramePr>
        <p:xfrm>
          <a:off x="2209801" y="5562600"/>
          <a:ext cx="5638800" cy="762000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219200"/>
                <a:gridCol w="1075362"/>
                <a:gridCol w="1134438"/>
              </a:tblGrid>
              <a:tr h="76200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j-lt"/>
                          <a:ea typeface="Times New Roman"/>
                          <a:cs typeface="Times New Roman"/>
                        </a:rPr>
                        <a:t>Poor</a:t>
                      </a: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Fair</a:t>
                      </a: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j-lt"/>
                          <a:ea typeface="Times New Roman"/>
                          <a:cs typeface="Times New Roman"/>
                        </a:rPr>
                        <a:t>Good</a:t>
                      </a: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j-lt"/>
                          <a:ea typeface="Times New Roman"/>
                          <a:cs typeface="Times New Roman"/>
                        </a:rPr>
                        <a:t>Very</a:t>
                      </a:r>
                      <a:r>
                        <a:rPr lang="en-US" sz="1600" b="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Good</a:t>
                      </a:r>
                      <a:r>
                        <a:rPr lang="en-US" sz="1600" b="0" dirty="0" smtClean="0"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600" b="0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endParaRPr lang="en-US" sz="16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j-lt"/>
                          <a:ea typeface="Times New Roman"/>
                          <a:cs typeface="Times New Roman"/>
                        </a:rPr>
                        <a:t>Excellent</a:t>
                      </a: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Step 4: Develop Items (examples)</a:t>
            </a:r>
            <a:endParaRPr lang="en-US" sz="3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3276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 smtClean="0"/>
              <a:t>Course Importance (a </a:t>
            </a:r>
            <a:r>
              <a:rPr lang="en-US" sz="2400" u="sng" dirty="0" smtClean="0"/>
              <a:t>belief</a:t>
            </a:r>
            <a:r>
              <a:rPr lang="en-US" sz="2400" dirty="0" smtClean="0"/>
              <a:t>; the full scale = 6 items)</a:t>
            </a:r>
          </a:p>
          <a:p>
            <a:pPr marL="515938" indent="-341313">
              <a:buClrTx/>
              <a:buFont typeface="+mj-lt"/>
              <a:buAutoNum type="arabicPeriod"/>
            </a:pPr>
            <a:r>
              <a:rPr lang="en-US" sz="2000" dirty="0" smtClean="0"/>
              <a:t>How important was it for you personally to perform well in this course?</a:t>
            </a:r>
          </a:p>
          <a:p>
            <a:pPr marL="515938" indent="-341313">
              <a:buClrTx/>
              <a:buFont typeface="+mj-lt"/>
              <a:buAutoNum type="arabicPeriod"/>
            </a:pPr>
            <a:r>
              <a:rPr lang="en-US" sz="2000" dirty="0" smtClean="0"/>
              <a:t>How important were the practical applications of the information provided in this course?</a:t>
            </a:r>
          </a:p>
          <a:p>
            <a:pPr marL="515938" indent="-341313">
              <a:buClrTx/>
              <a:buFont typeface="+mj-lt"/>
              <a:buAutoNum type="arabicPeriod"/>
            </a:pPr>
            <a:r>
              <a:rPr lang="en-US" sz="2000" dirty="0" smtClean="0"/>
              <a:t>How important was the content of this course?</a:t>
            </a:r>
          </a:p>
          <a:p>
            <a:pPr marL="515938" indent="-341313">
              <a:buClrTx/>
              <a:buFont typeface="+mj-lt"/>
              <a:buAutoNum type="arabicPeriod"/>
            </a:pPr>
            <a:r>
              <a:rPr lang="en-US" sz="2000" dirty="0" smtClean="0"/>
              <a:t>How important was it for you to learn the material in this course?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1" y="5196840"/>
          <a:ext cx="6248399" cy="975360"/>
        </p:xfrm>
        <a:graphic>
          <a:graphicData uri="http://schemas.openxmlformats.org/drawingml/2006/table">
            <a:tbl>
              <a:tblPr/>
              <a:tblGrid>
                <a:gridCol w="1219199"/>
                <a:gridCol w="1295400"/>
                <a:gridCol w="1295400"/>
                <a:gridCol w="1219200"/>
                <a:gridCol w="1219200"/>
              </a:tblGrid>
              <a:tr h="83820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not </a:t>
                      </a:r>
                      <a:r>
                        <a:rPr lang="en-US" sz="1600" dirty="0">
                          <a:latin typeface="+mj-lt"/>
                          <a:ea typeface="Times New Roman"/>
                          <a:cs typeface="Times New Roman"/>
                        </a:rPr>
                        <a:t>at all </a:t>
                      </a: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important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slightly important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moderately important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quite 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important</a:t>
                      </a:r>
                      <a:r>
                        <a:rPr lang="en-US" sz="1600" b="1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extremely 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Times New Roman"/>
                        </a:rPr>
                        <a:t>important</a:t>
                      </a: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3898795" y="4765954"/>
            <a:ext cx="219720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dirty="0"/>
              <a:t>response </a:t>
            </a:r>
            <a:r>
              <a:rPr lang="en-US" sz="2200" dirty="0" smtClean="0"/>
              <a:t>anchors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447800" y="533400"/>
            <a:ext cx="6477000" cy="1143000"/>
          </a:xfrm>
          <a:prstGeom prst="rect">
            <a:avLst/>
          </a:prstGeom>
          <a:solidFill>
            <a:schemeClr val="bg2">
              <a:lumMod val="75000"/>
              <a:alpha val="59000"/>
            </a:schemeClr>
          </a:solidFill>
          <a:ln>
            <a:solidFill>
              <a:schemeClr val="bg2">
                <a:lumMod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503238"/>
            <a:ext cx="7498080" cy="1143000"/>
          </a:xfrm>
        </p:spPr>
        <p:txBody>
          <a:bodyPr>
            <a:noAutofit/>
          </a:bodyPr>
          <a:lstStyle/>
          <a:p>
            <a:pPr marL="515938" indent="-515938"/>
            <a:r>
              <a:rPr lang="en-US" sz="3000" u="sng" dirty="0" smtClean="0"/>
              <a:t>Principle #2</a:t>
            </a:r>
            <a:r>
              <a:rPr lang="en-US" sz="3000" dirty="0" smtClean="0"/>
              <a:t>: 	</a:t>
            </a:r>
            <a:br>
              <a:rPr lang="en-US" sz="3000" dirty="0" smtClean="0"/>
            </a:br>
            <a:r>
              <a:rPr lang="en-US" sz="3000" dirty="0" smtClean="0"/>
              <a:t>The questions guide the answers.</a:t>
            </a:r>
            <a:endParaRPr lang="en-US" sz="3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90600" y="1828800"/>
            <a:ext cx="78486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9</a:t>
            </a:r>
            <a:r>
              <a:rPr lang="en-US" sz="2000" b="0" dirty="0" smtClean="0"/>
              <a:t>) </a:t>
            </a:r>
            <a:r>
              <a:rPr lang="en-US" sz="2000" dirty="0" smtClean="0"/>
              <a:t>What topic(s) of study are you most interested in pursing while at USU? (Total </a:t>
            </a:r>
            <a:r>
              <a:rPr lang="en-US" sz="2000" i="1" dirty="0" smtClean="0"/>
              <a:t>N</a:t>
            </a:r>
            <a:r>
              <a:rPr lang="en-US" sz="2000" dirty="0" smtClean="0"/>
              <a:t> = 11)</a:t>
            </a:r>
            <a:endParaRPr lang="en-US" sz="2000" b="0" dirty="0"/>
          </a:p>
          <a:p>
            <a:endParaRPr lang="en-US" sz="2000" b="0" dirty="0" smtClean="0"/>
          </a:p>
          <a:p>
            <a:endParaRPr lang="en-US" sz="2000" dirty="0" smtClean="0"/>
          </a:p>
          <a:p>
            <a:endParaRPr lang="en-US" sz="2000" b="0" dirty="0" smtClean="0"/>
          </a:p>
          <a:p>
            <a:pPr>
              <a:buFontTx/>
              <a:buChar char="-"/>
            </a:pPr>
            <a:r>
              <a:rPr lang="en-US" dirty="0" smtClean="0"/>
              <a:t>Financing of health care</a:t>
            </a:r>
          </a:p>
          <a:p>
            <a:pPr>
              <a:buFontTx/>
              <a:buChar char="-"/>
            </a:pPr>
            <a:r>
              <a:rPr lang="en-US" dirty="0" smtClean="0"/>
              <a:t>Global health, joint operations</a:t>
            </a:r>
          </a:p>
          <a:p>
            <a:pPr>
              <a:buFontTx/>
              <a:buChar char="-"/>
            </a:pPr>
            <a:r>
              <a:rPr lang="en-US" dirty="0" smtClean="0"/>
              <a:t>Policy development with regard</a:t>
            </a:r>
            <a:br>
              <a:rPr lang="en-US" dirty="0" smtClean="0"/>
            </a:br>
            <a:r>
              <a:rPr lang="en-US" dirty="0" smtClean="0"/>
              <a:t>to military and operational</a:t>
            </a:r>
          </a:p>
          <a:p>
            <a:pPr>
              <a:buFontTx/>
              <a:buChar char="-"/>
            </a:pPr>
            <a:r>
              <a:rPr lang="en-US" dirty="0" smtClean="0"/>
              <a:t>Health policy, health economics</a:t>
            </a:r>
          </a:p>
          <a:p>
            <a:pPr>
              <a:buFontTx/>
              <a:buChar char="-"/>
            </a:pPr>
            <a:r>
              <a:rPr lang="en-US" dirty="0" smtClean="0"/>
              <a:t>Health care admin and policy</a:t>
            </a:r>
          </a:p>
          <a:p>
            <a:endParaRPr lang="en-US" sz="1400" b="0" dirty="0" smtClean="0"/>
          </a:p>
          <a:p>
            <a:endParaRPr lang="en-US" sz="1400" b="0" dirty="0"/>
          </a:p>
          <a:p>
            <a:r>
              <a:rPr lang="en-US" sz="2000" b="0" dirty="0" smtClean="0"/>
              <a:t>Total </a:t>
            </a:r>
            <a:r>
              <a:rPr lang="en-US" sz="2000" b="0" dirty="0"/>
              <a:t>Word Count = </a:t>
            </a:r>
            <a:r>
              <a:rPr lang="en-US" sz="2000" dirty="0" smtClean="0"/>
              <a:t>25</a:t>
            </a:r>
            <a:endParaRPr lang="en-US" sz="2000" b="0" dirty="0"/>
          </a:p>
          <a:p>
            <a:r>
              <a:rPr lang="en-US" sz="2000" b="0" dirty="0"/>
              <a:t>Mean Word Count = </a:t>
            </a:r>
            <a:r>
              <a:rPr lang="en-US" sz="2000" dirty="0" smtClean="0"/>
              <a:t>5.0</a:t>
            </a:r>
            <a:endParaRPr lang="en-US" sz="2000" b="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5410200"/>
            <a:ext cx="2819400" cy="685800"/>
          </a:xfrm>
          <a:prstGeom prst="rect">
            <a:avLst/>
          </a:prstGeom>
          <a:solidFill>
            <a:schemeClr val="accent1">
              <a:alpha val="12157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0" y="6096000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Cohen’s </a:t>
            </a:r>
            <a:r>
              <a:rPr lang="en-US" b="1" i="1" dirty="0"/>
              <a:t>d</a:t>
            </a:r>
            <a:r>
              <a:rPr lang="en-US" b="1" dirty="0"/>
              <a:t> = </a:t>
            </a:r>
            <a:r>
              <a:rPr lang="en-US" b="1" dirty="0" smtClean="0"/>
              <a:t>2.62</a:t>
            </a:r>
            <a:endParaRPr lang="en-US" b="1" dirty="0"/>
          </a:p>
          <a:p>
            <a:pPr algn="ctr"/>
            <a:r>
              <a:rPr lang="en-US" i="1" dirty="0" smtClean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C00000"/>
                </a:solidFill>
              </a:rPr>
              <a:t>(9) </a:t>
            </a:r>
            <a:r>
              <a:rPr lang="en-US" dirty="0">
                <a:solidFill>
                  <a:srgbClr val="C00000"/>
                </a:solidFill>
              </a:rPr>
              <a:t>= </a:t>
            </a:r>
            <a:r>
              <a:rPr lang="en-US" dirty="0" smtClean="0">
                <a:solidFill>
                  <a:srgbClr val="C00000"/>
                </a:solidFill>
              </a:rPr>
              <a:t>4.63, </a:t>
            </a:r>
            <a:r>
              <a:rPr lang="en-US" i="1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&lt; .001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486400" y="3429000"/>
            <a:ext cx="3505200" cy="23161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FontTx/>
              <a:buNone/>
              <a:defRPr/>
            </a:pPr>
            <a:r>
              <a:rPr lang="en-US" dirty="0" smtClean="0"/>
              <a:t>-Public health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dirty="0" smtClean="0"/>
              <a:t>-International health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dirty="0" smtClean="0"/>
              <a:t>-(</a:t>
            </a:r>
            <a:r>
              <a:rPr lang="en-US" i="1" dirty="0" smtClean="0"/>
              <a:t>blank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dirty="0" smtClean="0"/>
              <a:t>-(</a:t>
            </a:r>
            <a:r>
              <a:rPr lang="en-US" i="1" dirty="0" smtClean="0"/>
              <a:t>blank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dirty="0" smtClean="0"/>
              <a:t>-Health insurance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dirty="0" smtClean="0"/>
              <a:t>-Policy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Word Count = 7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Mean Word Count = </a:t>
            </a:r>
            <a:r>
              <a:rPr lang="en-US" sz="2000" noProof="0" dirty="0" smtClean="0"/>
              <a:t>1.2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486400" y="5410200"/>
            <a:ext cx="2819400" cy="685800"/>
          </a:xfrm>
          <a:prstGeom prst="rect">
            <a:avLst/>
          </a:prstGeom>
          <a:solidFill>
            <a:schemeClr val="accent1">
              <a:alpha val="12157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" name="Straight Arrow Connector 6"/>
          <p:cNvCxnSpPr>
            <a:cxnSpLocks noChangeShapeType="1"/>
          </p:cNvCxnSpPr>
          <p:nvPr/>
        </p:nvCxnSpPr>
        <p:spPr bwMode="auto">
          <a:xfrm rot="5400000">
            <a:off x="3763962" y="2103438"/>
            <a:ext cx="434975" cy="1409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Straight Arrow Connector 7"/>
          <p:cNvCxnSpPr>
            <a:cxnSpLocks noChangeShapeType="1"/>
          </p:cNvCxnSpPr>
          <p:nvPr/>
        </p:nvCxnSpPr>
        <p:spPr bwMode="auto">
          <a:xfrm rot="16200000" flipH="1">
            <a:off x="5211762" y="2103438"/>
            <a:ext cx="434975" cy="1409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1241425" y="2514600"/>
            <a:ext cx="18251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 dirty="0" err="1"/>
              <a:t>Ver</a:t>
            </a:r>
            <a:r>
              <a:rPr lang="en-US" sz="1600" b="0" dirty="0"/>
              <a:t> 1: </a:t>
            </a:r>
            <a:r>
              <a:rPr lang="en-US" sz="1600" dirty="0"/>
              <a:t>Lots of Space</a:t>
            </a:r>
          </a:p>
          <a:p>
            <a:r>
              <a:rPr lang="en-US" sz="1600" dirty="0"/>
              <a:t>(5 lines)</a:t>
            </a:r>
          </a:p>
          <a:p>
            <a:r>
              <a:rPr lang="en-US" sz="1600" dirty="0" smtClean="0"/>
              <a:t>	(</a:t>
            </a:r>
            <a:r>
              <a:rPr lang="en-US" sz="1600" i="1" dirty="0"/>
              <a:t>n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smtClean="0"/>
              <a:t>5)</a:t>
            </a:r>
            <a:endParaRPr lang="en-US" sz="1600" dirty="0"/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6096000" y="2514600"/>
            <a:ext cx="26141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 dirty="0" err="1"/>
              <a:t>Ver</a:t>
            </a:r>
            <a:r>
              <a:rPr lang="en-US" sz="1600" b="0" dirty="0"/>
              <a:t> 2: </a:t>
            </a:r>
            <a:r>
              <a:rPr lang="en-US" sz="1600" dirty="0"/>
              <a:t>Small Amount of Space</a:t>
            </a:r>
          </a:p>
          <a:p>
            <a:r>
              <a:rPr lang="en-US" sz="1600" dirty="0"/>
              <a:t>(1 line)</a:t>
            </a:r>
          </a:p>
          <a:p>
            <a:r>
              <a:rPr lang="en-US" sz="1600" dirty="0" smtClean="0"/>
              <a:t>	(</a:t>
            </a:r>
            <a:r>
              <a:rPr lang="en-US" sz="1600" i="1" dirty="0"/>
              <a:t>n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smtClean="0"/>
              <a:t>6)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uiExpand="1" build="allAtOnce"/>
      <p:bldP spid="9" grpId="0" animBg="1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447800" y="533400"/>
            <a:ext cx="6477000" cy="1143000"/>
          </a:xfrm>
          <a:prstGeom prst="rect">
            <a:avLst/>
          </a:prstGeom>
          <a:solidFill>
            <a:schemeClr val="bg2">
              <a:lumMod val="75000"/>
              <a:alpha val="59000"/>
            </a:schemeClr>
          </a:solidFill>
          <a:ln>
            <a:solidFill>
              <a:schemeClr val="bg2">
                <a:lumMod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669616"/>
              </p:ext>
            </p:extLst>
          </p:nvPr>
        </p:nvGraphicFramePr>
        <p:xfrm>
          <a:off x="1003300" y="1965434"/>
          <a:ext cx="7594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2971800" y="4338935"/>
            <a:ext cx="700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37%</a:t>
            </a:r>
            <a:endParaRPr lang="en-US" sz="2000" dirty="0"/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6385767" y="28956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89%</a:t>
            </a:r>
            <a:endParaRPr lang="en-US" sz="2000" dirty="0"/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2590800" y="5888038"/>
            <a:ext cx="1552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Version 1</a:t>
            </a: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5972175" y="5888037"/>
            <a:ext cx="1552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Version 2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35608" y="503238"/>
            <a:ext cx="7498080" cy="1143000"/>
          </a:xfrm>
        </p:spPr>
        <p:txBody>
          <a:bodyPr>
            <a:noAutofit/>
          </a:bodyPr>
          <a:lstStyle/>
          <a:p>
            <a:pPr marL="515938" indent="-515938"/>
            <a:r>
              <a:rPr lang="en-US" sz="3000" u="sng" dirty="0" smtClean="0"/>
              <a:t>Principle #2</a:t>
            </a:r>
            <a:r>
              <a:rPr lang="en-US" sz="3000" dirty="0" smtClean="0"/>
              <a:t>: 	</a:t>
            </a:r>
            <a:br>
              <a:rPr lang="en-US" sz="3000" dirty="0" smtClean="0"/>
            </a:br>
            <a:r>
              <a:rPr lang="en-US" sz="3000" dirty="0" smtClean="0"/>
              <a:t>The questions guide the answers.</a:t>
            </a:r>
            <a:endParaRPr lang="en-US" sz="30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14600" y="6367046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Pearson</a:t>
            </a:r>
            <a:r>
              <a:rPr lang="en-US" sz="1600" i="1" dirty="0" smtClean="0">
                <a:solidFill>
                  <a:srgbClr val="C00000"/>
                </a:solidFill>
              </a:rPr>
              <a:t> </a:t>
            </a:r>
            <a:r>
              <a:rPr lang="el-GR" sz="16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χ</a:t>
            </a:r>
            <a:r>
              <a:rPr lang="en-US" sz="1600" i="1" baseline="30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lang="en-US" sz="1600" dirty="0" smtClean="0">
                <a:solidFill>
                  <a:srgbClr val="C00000"/>
                </a:solidFill>
              </a:rPr>
              <a:t>(1) </a:t>
            </a:r>
            <a:r>
              <a:rPr lang="en-US" sz="1600" dirty="0">
                <a:solidFill>
                  <a:srgbClr val="C00000"/>
                </a:solidFill>
              </a:rPr>
              <a:t>= </a:t>
            </a:r>
            <a:r>
              <a:rPr lang="en-US" sz="1600" dirty="0" smtClean="0">
                <a:solidFill>
                  <a:srgbClr val="C00000"/>
                </a:solidFill>
              </a:rPr>
              <a:t>4.90, </a:t>
            </a:r>
            <a:r>
              <a:rPr lang="en-US" sz="1600" i="1" dirty="0">
                <a:solidFill>
                  <a:srgbClr val="C00000"/>
                </a:solidFill>
              </a:rPr>
              <a:t>p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&lt; .05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67799" y="1764268"/>
            <a:ext cx="155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</a:t>
            </a:r>
            <a:r>
              <a:rPr lang="en-US" dirty="0" smtClean="0"/>
              <a:t> = 91 Faculty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953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views expressed in this presentation are those of the </a:t>
            </a:r>
            <a:r>
              <a:rPr lang="en-US" dirty="0" smtClean="0"/>
              <a:t>author </a:t>
            </a:r>
            <a:r>
              <a:rPr lang="en-US" dirty="0"/>
              <a:t>and do not necessarily reflect </a:t>
            </a:r>
            <a:r>
              <a:rPr lang="en-US" dirty="0" smtClean="0"/>
              <a:t>the </a:t>
            </a:r>
            <a:r>
              <a:rPr lang="en-US" dirty="0"/>
              <a:t>official policy or position of the Uniformed Services University of the Health Sciences, Department of Defense, nor the U.S. Government.</a:t>
            </a:r>
          </a:p>
        </p:txBody>
      </p:sp>
    </p:spTree>
    <p:extLst>
      <p:ext uri="{BB962C8B-B14F-4D97-AF65-F5344CB8AC3E}">
        <p14:creationId xmlns:p14="http://schemas.microsoft.com/office/powerpoint/2010/main" val="25168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743200"/>
            <a:ext cx="3810000" cy="19812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1800" dirty="0" smtClean="0"/>
              <a:t>8) As some of you may know, the university is debating whether to move some parts of the university to a new section of campus in Rockville.  Do you think the university should move to Rockville?</a:t>
            </a:r>
          </a:p>
          <a:p>
            <a:pPr>
              <a:buFontTx/>
              <a:buNone/>
            </a:pPr>
            <a:endParaRPr lang="en-US" sz="1800" dirty="0" smtClean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029200" y="2743200"/>
            <a:ext cx="3962400" cy="24384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8) As some of you may know, the university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is debating whether to move some parts of the university to a new section of campus in Rockville. Do you think </a:t>
            </a:r>
            <a:r>
              <a:rPr lang="en-US" dirty="0" smtClean="0"/>
              <a:t>the university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should move to Rockville </a:t>
            </a:r>
            <a:r>
              <a:rPr kumimoji="0" lang="en-US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so that the school can have more space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?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066800" y="1676400"/>
            <a:ext cx="7620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sz="2400" kern="0" dirty="0"/>
              <a:t>A </a:t>
            </a:r>
            <a:r>
              <a:rPr lang="en-US" sz="2400" kern="0" dirty="0" smtClean="0"/>
              <a:t>note </a:t>
            </a:r>
            <a:r>
              <a:rPr lang="en-US" sz="2400" kern="0" dirty="0"/>
              <a:t>a</a:t>
            </a:r>
            <a:r>
              <a:rPr lang="en-US" sz="2400" kern="0" dirty="0" smtClean="0"/>
              <a:t>bout </a:t>
            </a:r>
            <a:r>
              <a:rPr lang="en-US" sz="2400" kern="0" dirty="0"/>
              <a:t>p</a:t>
            </a:r>
            <a:r>
              <a:rPr lang="en-US" sz="2400" kern="0" dirty="0" smtClean="0"/>
              <a:t>roviding </a:t>
            </a:r>
            <a:r>
              <a:rPr lang="en-US" sz="2400" kern="0" dirty="0"/>
              <a:t>a </a:t>
            </a:r>
            <a:r>
              <a:rPr lang="en-US" sz="2400" kern="0" dirty="0" smtClean="0"/>
              <a:t>reason</a:t>
            </a:r>
            <a:endParaRPr lang="en-US" sz="2400" kern="0" dirty="0"/>
          </a:p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sz="2400" kern="0" dirty="0"/>
              <a:t>	</a:t>
            </a:r>
            <a:r>
              <a:rPr lang="en-US" sz="2000" b="1" kern="0" dirty="0"/>
              <a:t>“because…” or “so that…”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defRPr/>
            </a:pPr>
            <a:endParaRPr lang="en-US" sz="2400" b="0" kern="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11810" y="6412468"/>
            <a:ext cx="671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= 8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362200" y="64770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Pearson</a:t>
            </a:r>
            <a:r>
              <a:rPr lang="en-US" sz="1600" i="1" dirty="0" smtClean="0">
                <a:solidFill>
                  <a:srgbClr val="C00000"/>
                </a:solidFill>
              </a:rPr>
              <a:t> </a:t>
            </a:r>
            <a:r>
              <a:rPr lang="el-GR" sz="16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χ</a:t>
            </a:r>
            <a:r>
              <a:rPr lang="en-US" sz="1600" i="1" baseline="30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lang="en-US" sz="1600" dirty="0" smtClean="0">
                <a:solidFill>
                  <a:srgbClr val="C00000"/>
                </a:solidFill>
              </a:rPr>
              <a:t>(1) </a:t>
            </a:r>
            <a:r>
              <a:rPr lang="en-US" sz="1600" dirty="0">
                <a:solidFill>
                  <a:srgbClr val="C00000"/>
                </a:solidFill>
              </a:rPr>
              <a:t>= </a:t>
            </a:r>
            <a:r>
              <a:rPr lang="en-US" sz="1600" dirty="0" smtClean="0">
                <a:solidFill>
                  <a:srgbClr val="C00000"/>
                </a:solidFill>
              </a:rPr>
              <a:t>3.44, </a:t>
            </a:r>
            <a:r>
              <a:rPr lang="en-US" sz="1600" i="1" dirty="0">
                <a:solidFill>
                  <a:srgbClr val="C00000"/>
                </a:solidFill>
              </a:rPr>
              <a:t>p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= .06</a:t>
            </a:r>
            <a:endParaRPr lang="en-US" sz="1600" dirty="0">
              <a:solidFill>
                <a:srgbClr val="C00000"/>
              </a:solidFill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164903102"/>
              </p:ext>
            </p:extLst>
          </p:nvPr>
        </p:nvGraphicFramePr>
        <p:xfrm>
          <a:off x="609600" y="5181600"/>
          <a:ext cx="4114800" cy="165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/>
          <p:cNvSpPr/>
          <p:nvPr/>
        </p:nvSpPr>
        <p:spPr>
          <a:xfrm>
            <a:off x="2471582" y="5029200"/>
            <a:ext cx="1414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Yes = 12.5%</a:t>
            </a:r>
            <a:endParaRPr lang="en-US" dirty="0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500937162"/>
              </p:ext>
            </p:extLst>
          </p:nvPr>
        </p:nvGraphicFramePr>
        <p:xfrm>
          <a:off x="5410200" y="5283200"/>
          <a:ext cx="2476500" cy="165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Rectangle 16"/>
          <p:cNvSpPr/>
          <p:nvPr/>
        </p:nvSpPr>
        <p:spPr>
          <a:xfrm>
            <a:off x="7086600" y="5257800"/>
            <a:ext cx="1414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Yes = 55.6%</a:t>
            </a:r>
            <a:endParaRPr lang="en-US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214911" y="6412468"/>
            <a:ext cx="6783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447800" y="546100"/>
            <a:ext cx="7010400" cy="1143000"/>
          </a:xfrm>
          <a:prstGeom prst="rect">
            <a:avLst/>
          </a:prstGeom>
          <a:solidFill>
            <a:schemeClr val="bg2">
              <a:lumMod val="75000"/>
              <a:alpha val="59000"/>
            </a:schemeClr>
          </a:solidFill>
          <a:ln>
            <a:solidFill>
              <a:schemeClr val="bg2">
                <a:lumMod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1435608" y="515938"/>
            <a:ext cx="7498080" cy="1143000"/>
          </a:xfrm>
        </p:spPr>
        <p:txBody>
          <a:bodyPr>
            <a:noAutofit/>
          </a:bodyPr>
          <a:lstStyle/>
          <a:p>
            <a:pPr marL="574675" indent="-574675"/>
            <a:r>
              <a:rPr lang="en-US" sz="3000" u="sng" dirty="0" smtClean="0"/>
              <a:t>Principle #3</a:t>
            </a:r>
            <a:r>
              <a:rPr lang="en-US" sz="3000" dirty="0" smtClean="0"/>
              <a:t>:  A survey is a conversation between you and your respondents.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14" grpId="0">
        <p:bldAsOne/>
      </p:bldGraphic>
      <p:bldP spid="15" grpId="0"/>
      <p:bldGraphic spid="16" grpId="0">
        <p:bldAsOne/>
      </p:bldGraphic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Creating double-barreled items</a:t>
            </a:r>
          </a:p>
          <a:p>
            <a:pPr lvl="1"/>
            <a:r>
              <a:rPr lang="en-US" dirty="0" smtClean="0"/>
              <a:t>Example Item:  “</a:t>
            </a:r>
            <a:r>
              <a:rPr lang="en-US" dirty="0"/>
              <a:t>Assess the risk for venous thromboembolism for a hospitalized patient and develop an appropriate prevention plan</a:t>
            </a:r>
            <a:r>
              <a:rPr lang="en-US" dirty="0" smtClean="0"/>
              <a:t>?”</a:t>
            </a:r>
          </a:p>
          <a:p>
            <a:pPr lvl="2"/>
            <a:r>
              <a:rPr lang="en-US" dirty="0" smtClean="0"/>
              <a:t>What if one is good and the other is bad?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Solution: split into two items</a:t>
            </a:r>
          </a:p>
          <a:p>
            <a:pPr lvl="2"/>
            <a:r>
              <a:rPr lang="en-US" dirty="0" smtClean="0"/>
              <a:t>“Ability to assess risk…?”</a:t>
            </a:r>
          </a:p>
          <a:p>
            <a:pPr lvl="2"/>
            <a:r>
              <a:rPr lang="en-US" dirty="0" smtClean="0"/>
              <a:t>“Ability to develop a prevention plan…?”</a:t>
            </a:r>
          </a:p>
          <a:p>
            <a:pPr lvl="2"/>
            <a:r>
              <a:rPr lang="en-US" dirty="0" smtClean="0"/>
              <a:t>Create a double-barreled response anchor??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 smtClean="0"/>
              <a:t>Common Pitfalls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057400"/>
            <a:ext cx="7696200" cy="426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 =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Elaboration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 40. When I study for this course, I write brief summaries of the main ideas from the readings and online discussions </a:t>
            </a:r>
          </a:p>
          <a:p>
            <a:pPr marL="640080" lvl="1" indent="-237744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Verdana"/>
              <a:buChar char="◦"/>
            </a:pPr>
            <a:r>
              <a:rPr lang="en-US" dirty="0" err="1" smtClean="0"/>
              <a:t>Cronbach’s</a:t>
            </a:r>
            <a:r>
              <a:rPr lang="en-US" i="1" dirty="0" smtClean="0"/>
              <a:t> </a:t>
            </a:r>
            <a:r>
              <a:rPr lang="en-US" dirty="0" smtClean="0"/>
              <a:t>alpha</a:t>
            </a:r>
            <a:r>
              <a:rPr lang="en-US" i="1" dirty="0" smtClean="0"/>
              <a:t> =</a:t>
            </a:r>
            <a:r>
              <a:rPr lang="en-US" dirty="0" smtClean="0"/>
              <a:t> 0.546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905000"/>
            <a:ext cx="5387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6350" y="4953000"/>
            <a:ext cx="77914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7010400" y="2362200"/>
            <a:ext cx="533400" cy="1447800"/>
          </a:xfrm>
          <a:prstGeom prst="ellipse">
            <a:avLst/>
          </a:prstGeom>
          <a:solidFill>
            <a:srgbClr val="C00000">
              <a:alpha val="12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95950" y="6105525"/>
            <a:ext cx="638175" cy="228600"/>
          </a:xfrm>
          <a:prstGeom prst="ellipse">
            <a:avLst/>
          </a:prstGeom>
          <a:solidFill>
            <a:srgbClr val="C00000">
              <a:alpha val="12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62950" y="6105525"/>
            <a:ext cx="638175" cy="228600"/>
          </a:xfrm>
          <a:prstGeom prst="ellipse">
            <a:avLst/>
          </a:prstGeom>
          <a:solidFill>
            <a:srgbClr val="C00000">
              <a:alpha val="12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4648200"/>
            <a:ext cx="2819400" cy="3048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Creating double-barreled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Creating negatively worded items</a:t>
            </a:r>
          </a:p>
          <a:p>
            <a:pPr lvl="1"/>
            <a:r>
              <a:rPr lang="en-US" dirty="0" smtClean="0"/>
              <a:t>Unnecessary cognitive burden </a:t>
            </a:r>
          </a:p>
          <a:p>
            <a:pPr lvl="1"/>
            <a:r>
              <a:rPr lang="en-US" dirty="0" smtClean="0"/>
              <a:t>Promotes </a:t>
            </a:r>
            <a:r>
              <a:rPr lang="en-US" dirty="0" err="1" smtClean="0"/>
              <a:t>satisficing</a:t>
            </a:r>
            <a:endParaRPr lang="en-US" dirty="0" smtClean="0"/>
          </a:p>
          <a:p>
            <a:pPr lvl="2"/>
            <a:r>
              <a:rPr lang="en-US" dirty="0" smtClean="0"/>
              <a:t>“In an average week, how often are you unable to start </a:t>
            </a:r>
            <a:br>
              <a:rPr lang="en-US" dirty="0" smtClean="0"/>
            </a:br>
            <a:r>
              <a:rPr lang="en-US" dirty="0" smtClean="0"/>
              <a:t>rounds on time?” (rarely-often)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Solution:  make sure “yes” means “yes” and “no” means “no”</a:t>
            </a:r>
          </a:p>
          <a:p>
            <a:pPr lvl="2"/>
            <a:r>
              <a:rPr lang="en-US" dirty="0" smtClean="0"/>
              <a:t>“In an average week, how often do you start rounds on time?”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Using statements instead of questions</a:t>
            </a:r>
          </a:p>
          <a:p>
            <a:pPr lvl="1"/>
            <a:r>
              <a:rPr lang="en-US" dirty="0" smtClean="0"/>
              <a:t>Example Item:  “</a:t>
            </a:r>
            <a:r>
              <a:rPr lang="en-US" dirty="0"/>
              <a:t>T</a:t>
            </a:r>
            <a:r>
              <a:rPr lang="en-US" dirty="0" smtClean="0"/>
              <a:t>he learner is respectful </a:t>
            </a:r>
            <a:r>
              <a:rPr lang="en-US" dirty="0"/>
              <a:t>to patients based on their gender</a:t>
            </a:r>
            <a:r>
              <a:rPr lang="en-US" dirty="0" smtClean="0"/>
              <a:t>.”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People are better at answering questions</a:t>
            </a:r>
          </a:p>
          <a:p>
            <a:pPr lvl="1"/>
            <a:r>
              <a:rPr lang="en-US" dirty="0" smtClean="0"/>
              <a:t>Use questions with construct-specific anchors</a:t>
            </a:r>
          </a:p>
          <a:p>
            <a:pPr lvl="2"/>
            <a:r>
              <a:rPr lang="en-US" dirty="0" smtClean="0"/>
              <a:t>“How often is the learner respectful to patients based on their gender?”</a:t>
            </a:r>
          </a:p>
          <a:p>
            <a:pPr lvl="3"/>
            <a:r>
              <a:rPr lang="en-US" dirty="0" smtClean="0"/>
              <a:t>Rarely to Always response anchors (frequency)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377504"/>
              </p:ext>
            </p:extLst>
          </p:nvPr>
        </p:nvGraphicFramePr>
        <p:xfrm>
          <a:off x="-15240" y="3200400"/>
          <a:ext cx="9144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at all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little bit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Somewhat true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Mostly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Completely true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 smtClean="0"/>
              <a:t>Common Pitfalls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90600" y="1341120"/>
            <a:ext cx="8001000" cy="5105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What does it mean to “strongly agree” anyway?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1143000" y="2505670"/>
            <a:ext cx="7162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Section </a:t>
            </a:r>
            <a:r>
              <a:rPr lang="en-US" b="1" dirty="0"/>
              <a:t>II:  In this section, each question will ask you to indicate how you understand a commonly used phrase by marking an “X” at the appropriate place on the line.</a:t>
            </a:r>
            <a:endParaRPr lang="en-US" dirty="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143000" y="3632200"/>
            <a:ext cx="754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000" dirty="0">
                <a:cs typeface="Times New Roman" pitchFamily="18" charset="0"/>
              </a:rPr>
              <a:t>25) When you say that you </a:t>
            </a:r>
            <a:r>
              <a:rPr lang="en-US" sz="2000" dirty="0" smtClean="0">
                <a:cs typeface="Times New Roman" pitchFamily="18" charset="0"/>
              </a:rPr>
              <a:t>“strongly agree” </a:t>
            </a:r>
            <a:r>
              <a:rPr lang="en-US" sz="2000" dirty="0">
                <a:cs typeface="Times New Roman" pitchFamily="18" charset="0"/>
              </a:rPr>
              <a:t>with somebody else, what do you mean?  Indicate on the line below where </a:t>
            </a:r>
            <a:r>
              <a:rPr lang="en-US" sz="2000" dirty="0" smtClean="0">
                <a:cs typeface="Times New Roman" pitchFamily="18" charset="0"/>
              </a:rPr>
              <a:t>“strongly agree” </a:t>
            </a:r>
            <a:r>
              <a:rPr lang="en-US" sz="2000" dirty="0">
                <a:cs typeface="Times New Roman" pitchFamily="18" charset="0"/>
              </a:rPr>
              <a:t>is by marking an “X” on the line.</a:t>
            </a:r>
            <a:endParaRPr lang="en-US" sz="2000" dirty="0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V="1">
            <a:off x="3124200" y="5403850"/>
            <a:ext cx="3581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3124200" y="5183188"/>
            <a:ext cx="0" cy="414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6705600" y="5181600"/>
            <a:ext cx="0" cy="412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219200" y="4946650"/>
            <a:ext cx="1752600" cy="92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2000" dirty="0">
                <a:latin typeface="Calibri" pitchFamily="34" charset="0"/>
              </a:rPr>
              <a:t>100%</a:t>
            </a:r>
          </a:p>
          <a:p>
            <a:pPr algn="ctr">
              <a:spcAft>
                <a:spcPts val="1000"/>
              </a:spcAft>
            </a:pPr>
            <a:r>
              <a:rPr lang="en-US" sz="2000" dirty="0">
                <a:latin typeface="Calibri" pitchFamily="34" charset="0"/>
              </a:rPr>
              <a:t>Disagreement </a:t>
            </a:r>
            <a:endParaRPr lang="en-US" sz="2000" dirty="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859588" y="4933950"/>
            <a:ext cx="1751012" cy="933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100%</a:t>
            </a:r>
          </a:p>
          <a:p>
            <a:pPr algn="ctr"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Agreement 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50858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Strongly Disagreeable Ranges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1371600"/>
            <a:ext cx="7141464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9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8001000" cy="3810000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Using too few or too many response anchors</a:t>
            </a:r>
          </a:p>
          <a:p>
            <a:pPr lvl="1"/>
            <a:r>
              <a:rPr lang="en-US" sz="2000" dirty="0" smtClean="0"/>
              <a:t>Influences reliability within a set of survey items</a:t>
            </a:r>
          </a:p>
          <a:p>
            <a:pPr lvl="2"/>
            <a:r>
              <a:rPr lang="en-US" sz="2000" dirty="0" smtClean="0"/>
              <a:t>Too few (&lt;4) </a:t>
            </a:r>
            <a:r>
              <a:rPr lang="en-US" sz="2000" dirty="0" smtClean="0">
                <a:sym typeface="Wingdings" pitchFamily="2" charset="2"/>
              </a:rPr>
              <a:t> less reliable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Too many (&gt;7-9)  diminishing return;  false impression of </a:t>
            </a:r>
            <a:r>
              <a:rPr lang="en-US" sz="2000" dirty="0" smtClean="0"/>
              <a:t>precision</a:t>
            </a:r>
          </a:p>
          <a:p>
            <a:r>
              <a:rPr lang="en-US" sz="2000" dirty="0" smtClean="0"/>
              <a:t>Example Item:  “How useful was the rotation in emergency medicine?”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4114800"/>
          <a:ext cx="35814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1193800"/>
                <a:gridCol w="11938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 at all useful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Moderately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useful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Very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useful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5029200"/>
          <a:ext cx="60960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 at all useful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Slightly useful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Moderately useful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Quite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useful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Extremely useful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-1" y="5913120"/>
          <a:ext cx="914400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Not at</a:t>
                      </a:r>
                      <a:r>
                        <a:rPr lang="en-US" sz="1300" baseline="0" dirty="0" smtClean="0"/>
                        <a:t> all useful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Minimally useful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Slightly useful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Somewhat useful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Moderately useful</a:t>
                      </a:r>
                    </a:p>
                    <a:p>
                      <a:pPr algn="ctr"/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Quite </a:t>
                      </a:r>
                      <a:br>
                        <a:rPr lang="en-US" sz="1300" dirty="0" smtClean="0"/>
                      </a:br>
                      <a:r>
                        <a:rPr lang="en-US" sz="1300" dirty="0" smtClean="0"/>
                        <a:t>useful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Very </a:t>
                      </a:r>
                      <a:br>
                        <a:rPr lang="en-US" sz="1300" dirty="0" smtClean="0"/>
                      </a:br>
                      <a:r>
                        <a:rPr lang="en-US" sz="1300" dirty="0" smtClean="0"/>
                        <a:t>useful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Extremely useful</a:t>
                      </a:r>
                      <a:endParaRPr lang="en-US" sz="13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0" y="4038600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4038600"/>
            <a:ext cx="6705600" cy="1676400"/>
          </a:xfrm>
          <a:prstGeom prst="rect">
            <a:avLst/>
          </a:prstGeom>
          <a:solidFill>
            <a:schemeClr val="accent4">
              <a:lumMod val="60000"/>
              <a:lumOff val="40000"/>
              <a:alpha val="48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Survey Design: 7-Step Process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800600"/>
          </a:xfrm>
        </p:spPr>
        <p:txBody>
          <a:bodyPr/>
          <a:lstStyle/>
          <a:p>
            <a:r>
              <a:rPr lang="en-US" dirty="0" smtClean="0"/>
              <a:t>Step 1: Literature Review</a:t>
            </a:r>
          </a:p>
          <a:p>
            <a:r>
              <a:rPr lang="en-US" dirty="0" smtClean="0"/>
              <a:t>Step 2: Interviews &amp; Focus Groups</a:t>
            </a:r>
          </a:p>
          <a:p>
            <a:r>
              <a:rPr lang="en-US" dirty="0" smtClean="0"/>
              <a:t>Step 3: Synthesize</a:t>
            </a:r>
          </a:p>
          <a:p>
            <a:r>
              <a:rPr lang="en-US" dirty="0" smtClean="0"/>
              <a:t>Step 4: Develop Items</a:t>
            </a:r>
          </a:p>
          <a:p>
            <a:r>
              <a:rPr lang="en-US" b="1" dirty="0" smtClean="0"/>
              <a:t>Step 5: Expert Validation</a:t>
            </a:r>
          </a:p>
          <a:p>
            <a:r>
              <a:rPr lang="en-US" b="1" dirty="0" smtClean="0"/>
              <a:t>Step 6: Cognitive Interviewing</a:t>
            </a:r>
          </a:p>
          <a:p>
            <a:r>
              <a:rPr lang="en-US" b="1" dirty="0" smtClean="0"/>
              <a:t>Step 7: Pilot Test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Step 5: </a:t>
            </a:r>
            <a:r>
              <a:rPr lang="fr-FR" sz="3800" dirty="0" smtClean="0"/>
              <a:t>Expert Validation </a:t>
            </a:r>
            <a:br>
              <a:rPr lang="fr-FR" sz="3800" dirty="0" smtClean="0"/>
            </a:br>
            <a:r>
              <a:rPr lang="fr-FR" sz="3800" dirty="0" smtClean="0"/>
              <a:t>(</a:t>
            </a:r>
            <a:r>
              <a:rPr lang="fr-FR" sz="3800" dirty="0" err="1" smtClean="0"/>
              <a:t>aka</a:t>
            </a:r>
            <a:r>
              <a:rPr lang="fr-FR" sz="3800" dirty="0" smtClean="0"/>
              <a:t>, content validation)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3622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Depending on your needs, experts can consider the following for each of your survey items…</a:t>
            </a:r>
          </a:p>
          <a:p>
            <a:pPr lvl="1"/>
            <a:r>
              <a:rPr lang="en-US" sz="2400" dirty="0" smtClean="0"/>
              <a:t>Clarity</a:t>
            </a:r>
          </a:p>
          <a:p>
            <a:pPr lvl="1"/>
            <a:r>
              <a:rPr lang="en-US" sz="2400" dirty="0" smtClean="0"/>
              <a:t>Construct relevance</a:t>
            </a:r>
          </a:p>
          <a:p>
            <a:pPr lvl="1"/>
            <a:r>
              <a:rPr lang="en-US" sz="2400" dirty="0" smtClean="0"/>
              <a:t>Language level</a:t>
            </a:r>
          </a:p>
          <a:p>
            <a:pPr lvl="1"/>
            <a:r>
              <a:rPr lang="en-US" sz="2400" dirty="0" smtClean="0"/>
              <a:t>Missing facets/aspects</a:t>
            </a:r>
          </a:p>
          <a:p>
            <a:pPr lvl="1"/>
            <a:r>
              <a:rPr lang="en-US" sz="2400" dirty="0" smtClean="0"/>
              <a:t>Difficulty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1657290"/>
            <a:ext cx="708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514350">
              <a:spcAft>
                <a:spcPct val="0"/>
              </a:spcAft>
              <a:buFontTx/>
              <a:buNone/>
            </a:pPr>
            <a:r>
              <a:rPr lang="en-US" sz="2000" b="1" u="sng" dirty="0" smtClean="0"/>
              <a:t>Goal</a:t>
            </a:r>
            <a:r>
              <a:rPr lang="en-US" sz="2000" b="1" dirty="0" smtClean="0"/>
              <a:t>: </a:t>
            </a:r>
            <a:r>
              <a:rPr lang="en-US" sz="2000" dirty="0" smtClean="0"/>
              <a:t>Make sure the items “ring true” to experts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i="1" dirty="0" smtClean="0"/>
              <a:t>Recognize</a:t>
            </a:r>
            <a:r>
              <a:rPr lang="en-US" sz="2400" dirty="0" smtClean="0"/>
              <a:t> a systematic framework for survey design</a:t>
            </a:r>
          </a:p>
          <a:p>
            <a:pPr>
              <a:spcBef>
                <a:spcPts val="1200"/>
              </a:spcBef>
            </a:pPr>
            <a:r>
              <a:rPr lang="en-US" sz="2400" i="1" dirty="0" smtClean="0"/>
              <a:t>Demonstrate </a:t>
            </a:r>
            <a:r>
              <a:rPr lang="en-US" sz="2400" dirty="0" smtClean="0"/>
              <a:t>how to apply survey design tenets to the development of evaluations</a:t>
            </a:r>
          </a:p>
          <a:p>
            <a:pPr>
              <a:spcBef>
                <a:spcPts val="1200"/>
              </a:spcBef>
            </a:pPr>
            <a:r>
              <a:rPr lang="en-US" sz="2400" i="1" dirty="0" smtClean="0"/>
              <a:t>Identify</a:t>
            </a:r>
            <a:r>
              <a:rPr lang="en-US" sz="2400" dirty="0" smtClean="0"/>
              <a:t> common item-writing pitfalls</a:t>
            </a:r>
          </a:p>
          <a:p>
            <a:pPr>
              <a:spcBef>
                <a:spcPts val="1200"/>
              </a:spcBef>
            </a:pPr>
            <a:r>
              <a:rPr lang="en-US" sz="2400" i="1" dirty="0"/>
              <a:t>Define</a:t>
            </a:r>
            <a:r>
              <a:rPr lang="en-US" sz="2400" dirty="0"/>
              <a:t> the purpose of expert validation, cognitive interviews, and pilot testing</a:t>
            </a:r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64008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/>
              <a:t>The </a:t>
            </a:r>
            <a:r>
              <a:rPr lang="en-US" sz="900" i="1" dirty="0" smtClean="0"/>
              <a:t>presenters are </a:t>
            </a:r>
            <a:r>
              <a:rPr lang="en-US" sz="900" i="1" dirty="0"/>
              <a:t>U.S. Government </a:t>
            </a:r>
            <a:r>
              <a:rPr lang="en-US" sz="900" i="1" dirty="0" smtClean="0"/>
              <a:t>employees. </a:t>
            </a:r>
            <a:r>
              <a:rPr lang="en-US" sz="900" i="1" dirty="0"/>
              <a:t>The views expressed in this presentation are those of the </a:t>
            </a:r>
            <a:r>
              <a:rPr lang="en-US" sz="900" i="1" dirty="0" smtClean="0"/>
              <a:t>authors </a:t>
            </a:r>
            <a:r>
              <a:rPr lang="en-US" sz="900" i="1" dirty="0"/>
              <a:t>and do not necessarily reflect </a:t>
            </a:r>
            <a:r>
              <a:rPr lang="en-US" sz="900" i="1" dirty="0" smtClean="0"/>
              <a:t/>
            </a:r>
            <a:br>
              <a:rPr lang="en-US" sz="900" i="1" dirty="0" smtClean="0"/>
            </a:br>
            <a:r>
              <a:rPr lang="en-US" sz="900" i="1" dirty="0" smtClean="0"/>
              <a:t>the </a:t>
            </a:r>
            <a:r>
              <a:rPr lang="en-US" sz="900" i="1" dirty="0"/>
              <a:t>official policy or position of the Uniformed Services University of the Health Sciences, Department of Defense, nor the U.S. Government.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Step 6: Cognitive Interviewing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438400"/>
            <a:ext cx="7498080" cy="3810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Recruit members of the targeted population</a:t>
            </a:r>
          </a:p>
          <a:p>
            <a:pPr lvl="1"/>
            <a:r>
              <a:rPr lang="en-US" sz="2400" dirty="0" smtClean="0"/>
              <a:t>e.g., students, teachers, patients, locals, etc.</a:t>
            </a:r>
          </a:p>
          <a:p>
            <a:r>
              <a:rPr lang="en-US" sz="2800" dirty="0" smtClean="0"/>
              <a:t>Conduct one-on-one interviews, in “laboratory” or other location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THEN:  Make informed decisions, with cognitive interview as one source of input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219200" y="13716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4913" lvl="1" indent="-804863">
              <a:spcAft>
                <a:spcPct val="0"/>
              </a:spcAft>
              <a:buFontTx/>
              <a:buNone/>
              <a:tabLst>
                <a:tab pos="1204913" algn="l"/>
              </a:tabLst>
            </a:pPr>
            <a:r>
              <a:rPr lang="en-US" sz="2000" b="1" u="sng" dirty="0" smtClean="0"/>
              <a:t>Goal</a:t>
            </a:r>
            <a:r>
              <a:rPr lang="en-US" sz="2000" b="1" dirty="0" smtClean="0"/>
              <a:t>: </a:t>
            </a:r>
            <a:r>
              <a:rPr lang="en-US" sz="2000" b="1" dirty="0"/>
              <a:t>	</a:t>
            </a:r>
            <a:r>
              <a:rPr lang="en-US" sz="2000" dirty="0" smtClean="0"/>
              <a:t>Make sure respondents understand the items as intended by you (the developer)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Step 6: Cognitive Interviewing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438400"/>
            <a:ext cx="7498080" cy="3810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b="1" dirty="0" smtClean="0"/>
              <a:t>“In the last year, have you been bothered by pain in the abdomen?”</a:t>
            </a:r>
          </a:p>
          <a:p>
            <a:endParaRPr lang="en-US" sz="2800" dirty="0" smtClean="0"/>
          </a:p>
          <a:p>
            <a:r>
              <a:rPr lang="en-US" sz="2800" dirty="0" smtClean="0"/>
              <a:t>What problems do you anticipate?</a:t>
            </a:r>
          </a:p>
          <a:p>
            <a:pPr lvl="1"/>
            <a:r>
              <a:rPr lang="en-US" sz="2400" dirty="0" smtClean="0"/>
              <a:t>What time period are you thinking about?</a:t>
            </a:r>
          </a:p>
          <a:p>
            <a:pPr lvl="1"/>
            <a:r>
              <a:rPr lang="en-US" sz="2400" dirty="0" smtClean="0"/>
              <a:t>What does “bothered by pain” mean to you?</a:t>
            </a:r>
          </a:p>
          <a:p>
            <a:pPr lvl="1"/>
            <a:r>
              <a:rPr lang="en-US" sz="2400" dirty="0" smtClean="0"/>
              <a:t>Where is your “abdomen?”</a:t>
            </a:r>
          </a:p>
          <a:p>
            <a:pPr lvl="1"/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19200" y="13716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514350">
              <a:spcAft>
                <a:spcPct val="0"/>
              </a:spcAft>
              <a:buFontTx/>
              <a:buNone/>
            </a:pPr>
            <a:r>
              <a:rPr lang="en-US" sz="2800" dirty="0" smtClean="0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Step 6: Cognitive Interviewing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09800"/>
            <a:ext cx="7498080" cy="3810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b="1" dirty="0" smtClean="0"/>
              <a:t>“Please look at this diagram. During the past 12 months, have you had pain in this area (the area shaded on the diagram)?</a:t>
            </a:r>
          </a:p>
          <a:p>
            <a:endParaRPr lang="en-US" sz="2800" dirty="0" smtClean="0"/>
          </a:p>
          <a:p>
            <a:pPr lvl="1"/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19200" y="13716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514350">
              <a:spcAft>
                <a:spcPct val="0"/>
              </a:spcAft>
              <a:buFontTx/>
              <a:buNone/>
            </a:pPr>
            <a:r>
              <a:rPr lang="en-US" sz="2800" dirty="0" smtClean="0"/>
              <a:t>Example</a:t>
            </a:r>
          </a:p>
        </p:txBody>
      </p:sp>
      <p:pic>
        <p:nvPicPr>
          <p:cNvPr id="5" name="Picture 4" descr="abdoma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3505200"/>
            <a:ext cx="2379772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953000" y="2819400"/>
            <a:ext cx="1790701" cy="381000"/>
          </a:xfrm>
          <a:prstGeom prst="rect">
            <a:avLst/>
          </a:prstGeom>
          <a:solidFill>
            <a:schemeClr val="accent4">
              <a:lumMod val="60000"/>
              <a:lumOff val="40000"/>
              <a:alpha val="59000"/>
            </a:schemeClr>
          </a:solidFill>
          <a:ln>
            <a:solidFill>
              <a:schemeClr val="accent4">
                <a:lumMod val="7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953001" y="2819400"/>
            <a:ext cx="17907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Patient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33500"/>
            <a:ext cx="7772400" cy="5181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“Get to know” your descriptive statistics</a:t>
            </a:r>
          </a:p>
          <a:p>
            <a:pPr lvl="1"/>
            <a:r>
              <a:rPr lang="en-US" sz="2400" dirty="0" smtClean="0"/>
              <a:t>Do individual survey items “hang together”?</a:t>
            </a:r>
          </a:p>
          <a:p>
            <a:pPr lvl="2"/>
            <a:r>
              <a:rPr lang="en-US" sz="2000" dirty="0" smtClean="0"/>
              <a:t>Factor analysis and reliability analysis</a:t>
            </a:r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Scale #1	 		</a:t>
            </a:r>
          </a:p>
          <a:p>
            <a:pPr lvl="3"/>
            <a:r>
              <a:rPr lang="en-US" sz="1600" dirty="0" smtClean="0"/>
              <a:t>Item 1</a:t>
            </a:r>
          </a:p>
          <a:p>
            <a:pPr lvl="3"/>
            <a:r>
              <a:rPr lang="en-US" sz="1600" dirty="0" smtClean="0"/>
              <a:t>Item 4</a:t>
            </a:r>
          </a:p>
          <a:p>
            <a:pPr lvl="3"/>
            <a:r>
              <a:rPr lang="en-US" sz="1600" dirty="0" smtClean="0"/>
              <a:t>Item 7</a:t>
            </a:r>
          </a:p>
          <a:p>
            <a:pPr lvl="3"/>
            <a:r>
              <a:rPr lang="en-US" sz="1600" dirty="0" smtClean="0"/>
              <a:t>Item 8</a:t>
            </a:r>
          </a:p>
          <a:p>
            <a:pPr lvl="3"/>
            <a:r>
              <a:rPr lang="en-US" sz="1600" dirty="0" smtClean="0"/>
              <a:t>Item 10</a:t>
            </a:r>
          </a:p>
          <a:p>
            <a:pPr lvl="3"/>
            <a:r>
              <a:rPr lang="en-US" sz="1600" dirty="0" smtClean="0"/>
              <a:t>Item 15</a:t>
            </a:r>
            <a:endParaRPr lang="en-US" sz="2000" dirty="0" smtClean="0"/>
          </a:p>
          <a:p>
            <a:pPr lvl="1"/>
            <a:r>
              <a:rPr lang="en-US" sz="2400" dirty="0" smtClean="0"/>
              <a:t>Relation to other dimensions as you would expect?</a:t>
            </a:r>
          </a:p>
          <a:p>
            <a:pPr lvl="2"/>
            <a:r>
              <a:rPr lang="en-US" dirty="0" smtClean="0"/>
              <a:t>(+) correlations with Clinical Reasoning</a:t>
            </a:r>
          </a:p>
          <a:p>
            <a:pPr lvl="2"/>
            <a:r>
              <a:rPr lang="en-US" dirty="0" smtClean="0"/>
              <a:t>(-) correlations with Clinical Exam Skills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Step 7: Pilot Testing</a:t>
            </a:r>
            <a:endParaRPr lang="en-US" sz="3800" dirty="0"/>
          </a:p>
        </p:txBody>
      </p:sp>
      <p:sp>
        <p:nvSpPr>
          <p:cNvPr id="4" name="Right Brace 3"/>
          <p:cNvSpPr/>
          <p:nvPr/>
        </p:nvSpPr>
        <p:spPr>
          <a:xfrm>
            <a:off x="3048000" y="3200400"/>
            <a:ext cx="457200" cy="1905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76600" y="2971800"/>
            <a:ext cx="1600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4004846"/>
            <a:ext cx="2294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</a:t>
            </a:r>
            <a:r>
              <a:rPr lang="en-US" sz="1600" dirty="0" smtClean="0"/>
              <a:t>alculate a mean score</a:t>
            </a:r>
            <a:endParaRPr lang="en-US" sz="16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5951818" y="3429000"/>
            <a:ext cx="372782" cy="760512"/>
            <a:chOff x="5951818" y="3429000"/>
            <a:chExt cx="372782" cy="760512"/>
          </a:xfrm>
        </p:grpSpPr>
        <p:cxnSp>
          <p:nvCxnSpPr>
            <p:cNvPr id="18" name="Straight Connector 17"/>
            <p:cNvCxnSpPr>
              <a:stCxn id="9" idx="3"/>
            </p:cNvCxnSpPr>
            <p:nvPr/>
          </p:nvCxnSpPr>
          <p:spPr>
            <a:xfrm>
              <a:off x="5951818" y="4174123"/>
              <a:ext cx="372782" cy="153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324600" y="3429000"/>
              <a:ext cx="0" cy="7239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/>
      <p:bldP spid="4" grpId="0" animBg="1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371600" y="2362200"/>
            <a:ext cx="7391400" cy="1006476"/>
          </a:xfrm>
          <a:prstGeom prst="rect">
            <a:avLst/>
          </a:prstGeom>
          <a:solidFill>
            <a:schemeClr val="bg2">
              <a:lumMod val="75000"/>
              <a:alpha val="59000"/>
            </a:schemeClr>
          </a:solidFill>
          <a:ln>
            <a:solidFill>
              <a:schemeClr val="bg2">
                <a:lumMod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71600" y="3581400"/>
            <a:ext cx="7391400" cy="609600"/>
          </a:xfrm>
          <a:prstGeom prst="rect">
            <a:avLst/>
          </a:prstGeom>
          <a:solidFill>
            <a:schemeClr val="bg2">
              <a:lumMod val="75000"/>
              <a:alpha val="59000"/>
            </a:schemeClr>
          </a:solidFill>
          <a:ln>
            <a:solidFill>
              <a:schemeClr val="bg2">
                <a:lumMod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1600" y="4419600"/>
            <a:ext cx="7391400" cy="1066800"/>
          </a:xfrm>
          <a:prstGeom prst="rect">
            <a:avLst/>
          </a:prstGeom>
          <a:solidFill>
            <a:schemeClr val="bg2">
              <a:lumMod val="75000"/>
              <a:alpha val="59000"/>
            </a:schemeClr>
          </a:solidFill>
          <a:ln>
            <a:solidFill>
              <a:schemeClr val="bg2">
                <a:lumMod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Questions?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560" y="1458154"/>
            <a:ext cx="7866888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If you remember nothing else, remember…</a:t>
            </a:r>
            <a:endParaRPr lang="en-US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371600" y="2225676"/>
            <a:ext cx="749808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282575" lvl="0" indent="-282575">
              <a:spcBef>
                <a:spcPct val="0"/>
              </a:spcBef>
            </a:pP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Principle #1</a:t>
            </a:r>
            <a:r>
              <a:rPr lang="en-US" sz="2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  You can’t fix by analysis what you’ve spoiled by design.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71600" y="3276600"/>
            <a:ext cx="76962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515938" marR="0" lvl="0" indent="-5159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Principle #2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 The questions guide the answers.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371600" y="4343400"/>
            <a:ext cx="749808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2575" algn="l"/>
              </a:tabLst>
              <a:defRPr/>
            </a:pP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Principle #3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survey is a conversation between you and your respondents.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78040" y="76200"/>
            <a:ext cx="188976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152400"/>
            <a:ext cx="1142852" cy="1305754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19" name="Rectangle 18"/>
          <p:cNvSpPr/>
          <p:nvPr/>
        </p:nvSpPr>
        <p:spPr>
          <a:xfrm>
            <a:off x="1066800" y="64008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/>
              <a:t>The </a:t>
            </a:r>
            <a:r>
              <a:rPr lang="en-US" sz="900" i="1" dirty="0" smtClean="0"/>
              <a:t>presenters are </a:t>
            </a:r>
            <a:r>
              <a:rPr lang="en-US" sz="900" i="1" dirty="0"/>
              <a:t>U.S. Government </a:t>
            </a:r>
            <a:r>
              <a:rPr lang="en-US" sz="900" i="1" dirty="0" smtClean="0"/>
              <a:t>employees. </a:t>
            </a:r>
            <a:r>
              <a:rPr lang="en-US" sz="900" i="1" dirty="0"/>
              <a:t>The views expressed in this presentation are those of the </a:t>
            </a:r>
            <a:r>
              <a:rPr lang="en-US" sz="900" i="1" dirty="0" smtClean="0"/>
              <a:t>authors </a:t>
            </a:r>
            <a:r>
              <a:rPr lang="en-US" sz="900" i="1" dirty="0"/>
              <a:t>and do not necessarily reflect </a:t>
            </a:r>
            <a:r>
              <a:rPr lang="en-US" sz="900" i="1" dirty="0" smtClean="0"/>
              <a:t/>
            </a:r>
            <a:br>
              <a:rPr lang="en-US" sz="900" i="1" dirty="0" smtClean="0"/>
            </a:br>
            <a:r>
              <a:rPr lang="en-US" sz="900" i="1" dirty="0" smtClean="0"/>
              <a:t>the </a:t>
            </a:r>
            <a:r>
              <a:rPr lang="en-US" sz="900" i="1" dirty="0"/>
              <a:t>official policy or position of the Uniformed Services University of the Health Sciences, Department of Defense, nor the U.S. Government.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352800" y="5715000"/>
            <a:ext cx="29718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Jeffrey La Rochelle, MD, MPH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</a:br>
            <a:r>
              <a:rPr lang="en-US" sz="1400" u="sng" noProof="0" dirty="0" err="1" smtClean="0">
                <a:solidFill>
                  <a:srgbClr val="0070C0"/>
                </a:solidFill>
              </a:rPr>
              <a:t>jeffrey</a:t>
            </a:r>
            <a:r>
              <a:rPr lang="en-US" sz="1400" u="sng" dirty="0" smtClean="0">
                <a:solidFill>
                  <a:srgbClr val="0070C0"/>
                </a:solidFill>
              </a:rPr>
              <a:t>.</a:t>
            </a:r>
            <a:r>
              <a:rPr lang="en-US" sz="1400" u="sng" dirty="0" err="1" smtClean="0">
                <a:solidFill>
                  <a:srgbClr val="0070C0"/>
                </a:solidFill>
              </a:rPr>
              <a:t>la-rochelle</a:t>
            </a:r>
            <a:r>
              <a:rPr kumimoji="0" lang="en-US" sz="1400" b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@</a:t>
            </a:r>
            <a:r>
              <a:rPr kumimoji="0" lang="en-US" sz="1400" b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usu</a:t>
            </a:r>
            <a:r>
              <a:rPr lang="en-US" sz="1400" u="sng" dirty="0" smtClean="0">
                <a:solidFill>
                  <a:srgbClr val="0070C0"/>
                </a:solidFill>
              </a:rPr>
              <a:t>hs.edu</a:t>
            </a:r>
            <a:endParaRPr kumimoji="0" lang="en-US" sz="1400" b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puppy problem</a:t>
            </a:r>
          </a:p>
          <a:p>
            <a:endParaRPr lang="en-US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19200" y="2438400"/>
            <a:ext cx="2133600" cy="2667000"/>
          </a:xfrm>
          <a:prstGeom prst="rect">
            <a:avLst/>
          </a:prstGeom>
          <a:solidFill>
            <a:schemeClr val="accent1">
              <a:alpha val="14902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 b="0" dirty="0"/>
              <a:t>- The poodle has 9 puppies.</a:t>
            </a:r>
          </a:p>
          <a:p>
            <a:r>
              <a:rPr lang="en-US" sz="2000" b="0" dirty="0"/>
              <a:t>- The collie has 5 puppies.</a:t>
            </a:r>
          </a:p>
          <a:p>
            <a:r>
              <a:rPr lang="en-US" sz="2000" b="0" dirty="0"/>
              <a:t>- How many more puppies does the poodle have?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2667000"/>
            <a:ext cx="286067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5425" indent="-225425">
              <a:buFont typeface="Arial" pitchFamily="34" charset="0"/>
              <a:buChar char="•"/>
              <a:defRPr/>
            </a:pPr>
            <a:r>
              <a:rPr lang="en-US" sz="2200" b="0" dirty="0"/>
              <a:t>Students’ common response… </a:t>
            </a:r>
          </a:p>
          <a:p>
            <a:pPr lvl="1">
              <a:defRPr/>
            </a:pPr>
            <a:r>
              <a:rPr lang="en-US" sz="2200" b="0" dirty="0"/>
              <a:t>“None”</a:t>
            </a:r>
          </a:p>
          <a:p>
            <a:pPr marL="225425" indent="-225425">
              <a:buFont typeface="Arial" pitchFamily="34" charset="0"/>
              <a:buChar char="•"/>
              <a:defRPr/>
            </a:pPr>
            <a:endParaRPr lang="en-US" sz="2200" b="0" dirty="0" smtClean="0"/>
          </a:p>
          <a:p>
            <a:pPr marL="225425" indent="-225425">
              <a:buFont typeface="Arial" pitchFamily="34" charset="0"/>
              <a:buChar char="•"/>
              <a:defRPr/>
            </a:pPr>
            <a:r>
              <a:rPr lang="en-US" sz="2200" b="0" dirty="0" smtClean="0"/>
              <a:t>Why</a:t>
            </a:r>
            <a:r>
              <a:rPr lang="en-US" sz="2200" b="0" dirty="0"/>
              <a:t>?</a:t>
            </a:r>
          </a:p>
          <a:p>
            <a:pPr marL="682625" lvl="1" indent="-225425">
              <a:defRPr/>
            </a:pPr>
            <a:r>
              <a:rPr lang="en-US" sz="2200" b="0" dirty="0"/>
              <a:t>“It said she had 9 puppies, </a:t>
            </a:r>
            <a:r>
              <a:rPr lang="en-US" sz="2200" b="0" dirty="0" smtClean="0"/>
              <a:t>but </a:t>
            </a:r>
            <a:r>
              <a:rPr lang="en-US" sz="2200" b="0" dirty="0"/>
              <a:t>it didn’t say she had </a:t>
            </a:r>
            <a:r>
              <a:rPr lang="en-US" sz="2200" b="0" dirty="0" smtClean="0"/>
              <a:t>any </a:t>
            </a:r>
            <a:r>
              <a:rPr lang="en-US" sz="2200" b="0" dirty="0"/>
              <a:t>more, so it’s none.”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553200" y="2438400"/>
            <a:ext cx="2286000" cy="2667000"/>
          </a:xfrm>
          <a:prstGeom prst="rect">
            <a:avLst/>
          </a:prstGeom>
          <a:solidFill>
            <a:srgbClr val="FFCC99">
              <a:alpha val="1490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 b="0" dirty="0"/>
              <a:t>- The poodle has 9 puppies.</a:t>
            </a:r>
          </a:p>
          <a:p>
            <a:r>
              <a:rPr lang="en-US" sz="2000" b="0" dirty="0"/>
              <a:t>- The collie has 5 puppies.</a:t>
            </a:r>
          </a:p>
          <a:p>
            <a:r>
              <a:rPr lang="en-US" sz="2000" b="0" dirty="0"/>
              <a:t>- How many more puppies does the poodle have </a:t>
            </a:r>
            <a:r>
              <a:rPr lang="en-US" sz="2000" i="1" dirty="0"/>
              <a:t>than the collie</a:t>
            </a:r>
            <a:r>
              <a:rPr lang="en-US" sz="2000" b="0" dirty="0"/>
              <a:t>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480175" y="2057400"/>
            <a:ext cx="1770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/>
              <a:t>Revised item…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this…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7448550"/>
            <a:ext cx="457200" cy="476250"/>
          </a:xfrm>
          <a:noFill/>
        </p:spPr>
        <p:txBody>
          <a:bodyPr/>
          <a:lstStyle/>
          <a:p>
            <a:fld id="{C6B1443D-1106-46EE-BA19-4862750D5A1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66800" y="1676400"/>
            <a:ext cx="7620000" cy="685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225425" marR="0" lvl="0" indent="-2254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Your opinion is that the global economy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is the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second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most important issue in the world today.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95400" y="3048000"/>
            <a:ext cx="7467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The global economy is the </a:t>
            </a:r>
            <a:r>
              <a:rPr lang="en-US" dirty="0"/>
              <a:t>most important issue in </a:t>
            </a:r>
            <a:r>
              <a:rPr lang="en-US" dirty="0" smtClean="0"/>
              <a:t>the world today</a:t>
            </a:r>
            <a:r>
              <a:rPr lang="en-US" dirty="0"/>
              <a:t>.</a:t>
            </a:r>
          </a:p>
        </p:txBody>
      </p:sp>
      <p:graphicFrame>
        <p:nvGraphicFramePr>
          <p:cNvPr id="8" name="Group 92"/>
          <p:cNvGraphicFramePr>
            <a:graphicFrameLocks noGrp="1"/>
          </p:cNvGraphicFramePr>
          <p:nvPr>
            <p:ph sz="half" idx="4294967295"/>
          </p:nvPr>
        </p:nvGraphicFramePr>
        <p:xfrm>
          <a:off x="1295400" y="3505200"/>
          <a:ext cx="6934200" cy="914400"/>
        </p:xfrm>
        <a:graphic>
          <a:graphicData uri="http://schemas.openxmlformats.org/drawingml/2006/table">
            <a:tbl>
              <a:tblPr/>
              <a:tblGrid>
                <a:gridCol w="1387475"/>
                <a:gridCol w="1404938"/>
                <a:gridCol w="1366837"/>
                <a:gridCol w="1387475"/>
                <a:gridCol w="1387475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strongly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disagree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disagree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neither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agree nor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disagree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agree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strongly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agree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52"/>
          <p:cNvSpPr txBox="1">
            <a:spLocks noChangeArrowheads="1"/>
          </p:cNvSpPr>
          <p:nvPr/>
        </p:nvSpPr>
        <p:spPr bwMode="auto">
          <a:xfrm>
            <a:off x="1295400" y="4953000"/>
            <a:ext cx="7467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How important is the issue of the global economy in the world today?</a:t>
            </a:r>
            <a:endParaRPr lang="en-US" dirty="0"/>
          </a:p>
        </p:txBody>
      </p:sp>
      <p:graphicFrame>
        <p:nvGraphicFramePr>
          <p:cNvPr id="10" name="Group 80"/>
          <p:cNvGraphicFramePr>
            <a:graphicFrameLocks noGrp="1"/>
          </p:cNvGraphicFramePr>
          <p:nvPr/>
        </p:nvGraphicFramePr>
        <p:xfrm>
          <a:off x="1295400" y="5410200"/>
          <a:ext cx="6934200" cy="640080"/>
        </p:xfrm>
        <a:graphic>
          <a:graphicData uri="http://schemas.openxmlformats.org/drawingml/2006/table">
            <a:tbl>
              <a:tblPr/>
              <a:tblGrid>
                <a:gridCol w="1387475"/>
                <a:gridCol w="1384300"/>
                <a:gridCol w="1387475"/>
                <a:gridCol w="1387475"/>
                <a:gridCol w="1387475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not at all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important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slightly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important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moderately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important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quite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important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extremely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important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61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Evaluations as Surveys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</a:p>
          <a:p>
            <a:pPr lvl="1"/>
            <a:r>
              <a:rPr lang="en-US" dirty="0" smtClean="0"/>
              <a:t>Abstract concepts</a:t>
            </a:r>
          </a:p>
          <a:p>
            <a:pPr lvl="2"/>
            <a:r>
              <a:rPr lang="en-US" dirty="0" smtClean="0"/>
              <a:t>Attitudes</a:t>
            </a:r>
          </a:p>
          <a:p>
            <a:pPr lvl="2"/>
            <a:r>
              <a:rPr lang="en-US" dirty="0" smtClean="0"/>
              <a:t>Opinions</a:t>
            </a:r>
          </a:p>
          <a:p>
            <a:pPr lvl="2"/>
            <a:r>
              <a:rPr lang="en-US" dirty="0" smtClean="0"/>
              <a:t>Beliefs</a:t>
            </a:r>
          </a:p>
          <a:p>
            <a:pPr lvl="1"/>
            <a:r>
              <a:rPr lang="en-US" dirty="0" smtClean="0"/>
              <a:t>Create action items</a:t>
            </a:r>
          </a:p>
          <a:p>
            <a:pPr lvl="2"/>
            <a:r>
              <a:rPr lang="en-US" dirty="0" smtClean="0"/>
              <a:t>Improve attitudes</a:t>
            </a:r>
          </a:p>
          <a:p>
            <a:pPr lvl="2"/>
            <a:r>
              <a:rPr lang="en-US" dirty="0" smtClean="0"/>
              <a:t>Understand deficits</a:t>
            </a:r>
          </a:p>
          <a:p>
            <a:pPr lvl="1"/>
            <a:r>
              <a:rPr lang="en-US" dirty="0" smtClean="0"/>
              <a:t>Conversation</a:t>
            </a:r>
          </a:p>
          <a:p>
            <a:pPr lvl="2"/>
            <a:r>
              <a:rPr lang="en-US" dirty="0" smtClean="0"/>
              <a:t>With respondents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Evaluations</a:t>
            </a:r>
          </a:p>
          <a:p>
            <a:pPr lvl="1"/>
            <a:r>
              <a:rPr lang="en-US" dirty="0" smtClean="0"/>
              <a:t>Abstract concepts</a:t>
            </a:r>
          </a:p>
          <a:p>
            <a:pPr lvl="2"/>
            <a:r>
              <a:rPr lang="en-US" dirty="0" smtClean="0"/>
              <a:t>Communication skills</a:t>
            </a:r>
          </a:p>
          <a:p>
            <a:pPr lvl="2"/>
            <a:r>
              <a:rPr lang="en-US" dirty="0" smtClean="0"/>
              <a:t>Clinical reasoning</a:t>
            </a:r>
          </a:p>
          <a:p>
            <a:pPr lvl="2"/>
            <a:r>
              <a:rPr lang="en-US" dirty="0" smtClean="0"/>
              <a:t>Professionalism</a:t>
            </a:r>
          </a:p>
          <a:p>
            <a:pPr lvl="1"/>
            <a:r>
              <a:rPr lang="en-US" dirty="0" smtClean="0"/>
              <a:t>Create action items</a:t>
            </a:r>
          </a:p>
          <a:p>
            <a:pPr lvl="2"/>
            <a:r>
              <a:rPr lang="en-US" dirty="0" smtClean="0"/>
              <a:t>Improve skills/abilities</a:t>
            </a:r>
          </a:p>
          <a:p>
            <a:pPr lvl="2"/>
            <a:r>
              <a:rPr lang="en-US" dirty="0" smtClean="0"/>
              <a:t>Provide feedback</a:t>
            </a:r>
          </a:p>
          <a:p>
            <a:pPr lvl="1"/>
            <a:r>
              <a:rPr lang="en-US" dirty="0" smtClean="0"/>
              <a:t>Conversation</a:t>
            </a:r>
          </a:p>
          <a:p>
            <a:pPr lvl="2"/>
            <a:r>
              <a:rPr lang="en-US" dirty="0" smtClean="0"/>
              <a:t>With faculty</a:t>
            </a:r>
          </a:p>
        </p:txBody>
      </p:sp>
    </p:spTree>
    <p:extLst>
      <p:ext uri="{BB962C8B-B14F-4D97-AF65-F5344CB8AC3E}">
        <p14:creationId xmlns:p14="http://schemas.microsoft.com/office/powerpoint/2010/main" val="64261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022592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Critical to get it right at the design phase</a:t>
            </a:r>
          </a:p>
          <a:p>
            <a:pPr lvl="1"/>
            <a:r>
              <a:rPr lang="en-US" sz="2400" dirty="0" smtClean="0"/>
              <a:t>Measure multi-dimensional concepts</a:t>
            </a:r>
          </a:p>
          <a:p>
            <a:pPr lvl="1"/>
            <a:endParaRPr lang="en-US" sz="2400" dirty="0" smtClean="0"/>
          </a:p>
          <a:p>
            <a:r>
              <a:rPr lang="en-US" sz="3000" dirty="0" smtClean="0"/>
              <a:t>Poorly written items lead to “bad data”</a:t>
            </a:r>
          </a:p>
          <a:p>
            <a:pPr lvl="1"/>
            <a:r>
              <a:rPr lang="en-US" sz="2600" dirty="0" smtClean="0"/>
              <a:t>Inconsistent results</a:t>
            </a:r>
            <a:r>
              <a:rPr lang="en-US" sz="2600" dirty="0"/>
              <a:t> </a:t>
            </a:r>
            <a:r>
              <a:rPr lang="en-US" sz="2600" dirty="0" smtClean="0"/>
              <a:t>– fairness issues</a:t>
            </a:r>
          </a:p>
          <a:p>
            <a:pPr lvl="1"/>
            <a:endParaRPr lang="en-US" sz="2600" dirty="0"/>
          </a:p>
          <a:p>
            <a:r>
              <a:rPr lang="en-US" sz="3000" dirty="0" smtClean="0"/>
              <a:t>Difficult to develop actionable items</a:t>
            </a:r>
          </a:p>
          <a:p>
            <a:pPr lvl="1"/>
            <a:r>
              <a:rPr lang="en-US" sz="2600" dirty="0" smtClean="0"/>
              <a:t>Appropriate feedback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563562"/>
            <a:ext cx="7239000" cy="1143000"/>
          </a:xfrm>
          <a:prstGeom prst="rect">
            <a:avLst/>
          </a:prstGeom>
          <a:solidFill>
            <a:schemeClr val="bg2">
              <a:lumMod val="75000"/>
              <a:alpha val="59000"/>
            </a:schemeClr>
          </a:solidFill>
          <a:ln>
            <a:solidFill>
              <a:schemeClr val="bg2">
                <a:lumMod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11808" y="533400"/>
            <a:ext cx="749808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282575" lvl="0" indent="-282575">
              <a:spcBef>
                <a:spcPct val="0"/>
              </a:spcBef>
            </a:pPr>
            <a:r>
              <a:rPr kumimoji="0" lang="en-US" sz="3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Principle #1</a:t>
            </a:r>
            <a:r>
              <a:rPr lang="en-US" sz="3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 You can’t fix by analysis </a:t>
            </a:r>
            <a:br>
              <a:rPr lang="en-US" sz="3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what you’ve spoiled by design.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Construct or Concept</a:t>
            </a:r>
            <a:endParaRPr lang="en-US" dirty="0"/>
          </a:p>
          <a:p>
            <a:pPr lvl="1"/>
            <a:r>
              <a:rPr lang="en-US" dirty="0" smtClean="0"/>
              <a:t>Communication Skills</a:t>
            </a:r>
          </a:p>
          <a:p>
            <a:r>
              <a:rPr lang="en-US" dirty="0" smtClean="0"/>
              <a:t>Dimension or Facet</a:t>
            </a:r>
          </a:p>
          <a:p>
            <a:pPr lvl="1"/>
            <a:r>
              <a:rPr lang="en-US" dirty="0" smtClean="0"/>
              <a:t>Major components of your </a:t>
            </a:r>
            <a:r>
              <a:rPr lang="en-US" i="1" dirty="0" smtClean="0"/>
              <a:t>construct, e.g.</a:t>
            </a:r>
          </a:p>
          <a:p>
            <a:pPr lvl="1"/>
            <a:r>
              <a:rPr lang="en-US" dirty="0" smtClean="0"/>
              <a:t>Communication Skills</a:t>
            </a:r>
          </a:p>
          <a:p>
            <a:pPr lvl="2"/>
            <a:r>
              <a:rPr lang="en-US" dirty="0" smtClean="0"/>
              <a:t>Opening the discussion, Gathering information, etc…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Items (or “indicators”) </a:t>
            </a:r>
          </a:p>
          <a:p>
            <a:pPr lvl="1"/>
            <a:r>
              <a:rPr lang="en-US" sz="2600" dirty="0" smtClean="0"/>
              <a:t>Individual questions/statements </a:t>
            </a:r>
          </a:p>
          <a:p>
            <a:r>
              <a:rPr lang="en-US" dirty="0" smtClean="0"/>
              <a:t>Scale </a:t>
            </a:r>
          </a:p>
          <a:p>
            <a:pPr lvl="1"/>
            <a:r>
              <a:rPr lang="en-US" sz="2600" dirty="0" smtClean="0"/>
              <a:t>&gt; 3 items intended to measure a </a:t>
            </a:r>
            <a:r>
              <a:rPr lang="en-US" sz="2600" i="1" dirty="0" smtClean="0"/>
              <a:t>construct/dimension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848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Response anchors (aka, “response options”):  </a:t>
            </a:r>
          </a:p>
          <a:p>
            <a:pPr lvl="1"/>
            <a:r>
              <a:rPr lang="en-US" dirty="0" smtClean="0"/>
              <a:t>All the named points along the response scale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err="1" smtClean="0"/>
              <a:t>Satisficing</a:t>
            </a:r>
            <a:r>
              <a:rPr lang="en-US" dirty="0" smtClean="0"/>
              <a:t>: 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espondents compromise standards </a:t>
            </a:r>
          </a:p>
          <a:p>
            <a:pPr lvl="2"/>
            <a:r>
              <a:rPr lang="en-US" dirty="0" smtClean="0"/>
              <a:t>Don’t put forth effort to answer</a:t>
            </a:r>
            <a:r>
              <a:rPr lang="en-US" dirty="0"/>
              <a:t> </a:t>
            </a:r>
            <a:r>
              <a:rPr lang="en-US" dirty="0" smtClean="0"/>
              <a:t>thoughtfully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213002"/>
              </p:ext>
            </p:extLst>
          </p:nvPr>
        </p:nvGraphicFramePr>
        <p:xfrm>
          <a:off x="2590800" y="2575664"/>
          <a:ext cx="4697730" cy="365760"/>
        </p:xfrm>
        <a:graphic>
          <a:graphicData uri="http://schemas.openxmlformats.org/drawingml/2006/table">
            <a:tbl>
              <a:tblPr/>
              <a:tblGrid>
                <a:gridCol w="899795"/>
                <a:gridCol w="826135"/>
                <a:gridCol w="971550"/>
                <a:gridCol w="1028700"/>
                <a:gridCol w="971550"/>
              </a:tblGrid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Clear fail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Borderline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Clear pass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Exceeds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expectations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Exceptional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225154"/>
              </p:ext>
            </p:extLst>
          </p:nvPr>
        </p:nvGraphicFramePr>
        <p:xfrm>
          <a:off x="2563813" y="3246224"/>
          <a:ext cx="4800599" cy="365760"/>
        </p:xfrm>
        <a:graphic>
          <a:graphicData uri="http://schemas.openxmlformats.org/drawingml/2006/table">
            <a:tbl>
              <a:tblPr/>
              <a:tblGrid>
                <a:gridCol w="858523"/>
                <a:gridCol w="876179"/>
                <a:gridCol w="980484"/>
                <a:gridCol w="1029508"/>
                <a:gridCol w="1055905"/>
              </a:tblGrid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never true</a:t>
                      </a:r>
                      <a:endParaRPr lang="en-US" sz="1200" baseline="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rarely 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sometimes 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often 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true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nearly all of the time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669542"/>
              </p:ext>
            </p:extLst>
          </p:nvPr>
        </p:nvGraphicFramePr>
        <p:xfrm>
          <a:off x="2590482" y="3871064"/>
          <a:ext cx="4697730" cy="365760"/>
        </p:xfrm>
        <a:graphic>
          <a:graphicData uri="http://schemas.openxmlformats.org/drawingml/2006/table">
            <a:tbl>
              <a:tblPr/>
              <a:tblGrid>
                <a:gridCol w="899795"/>
                <a:gridCol w="826135"/>
                <a:gridCol w="971550"/>
                <a:gridCol w="1028700"/>
                <a:gridCol w="971550"/>
              </a:tblGrid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Poor FOK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Limited FOK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Solid FOK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Outstanding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FOK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Not observed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>
            <a:off x="2057400" y="2575664"/>
            <a:ext cx="426719" cy="1676400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882568" y="2931966"/>
            <a:ext cx="196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5597</TotalTime>
  <Words>1899</Words>
  <Application>Microsoft Office PowerPoint</Application>
  <PresentationFormat>On-screen Show (4:3)</PresentationFormat>
  <Paragraphs>486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Solstice</vt:lpstr>
      <vt:lpstr>You Can’t Fix by Analysis What  You’ve Spoiled by Design: Survey Design Tenets Applied to Evaluations</vt:lpstr>
      <vt:lpstr>Disclosures</vt:lpstr>
      <vt:lpstr>Learning Objectives</vt:lpstr>
      <vt:lpstr>Consider this…</vt:lpstr>
      <vt:lpstr>And this…</vt:lpstr>
      <vt:lpstr>Evaluations as Surveys</vt:lpstr>
      <vt:lpstr>PowerPoint Presentation</vt:lpstr>
      <vt:lpstr>Common Language</vt:lpstr>
      <vt:lpstr>Common Language</vt:lpstr>
      <vt:lpstr>PowerPoint Presentation</vt:lpstr>
      <vt:lpstr>7-Step Design Process</vt:lpstr>
      <vt:lpstr>Step 1: Literature Review</vt:lpstr>
      <vt:lpstr>Step 2: Interviews &amp; Focus Groups</vt:lpstr>
      <vt:lpstr>Step 3: Synthesize Literature &amp; Interviews</vt:lpstr>
      <vt:lpstr>Step 4: Develop Items </vt:lpstr>
      <vt:lpstr>Step 4: Develop Items (examples)</vt:lpstr>
      <vt:lpstr>Step 4: Develop Items (examples)</vt:lpstr>
      <vt:lpstr>Principle #2:   The questions guide the answers.</vt:lpstr>
      <vt:lpstr>Principle #2:   The questions guide the answers.</vt:lpstr>
      <vt:lpstr>Principle #3:  A survey is a conversation between you and your respondents.</vt:lpstr>
      <vt:lpstr>Common Pitfalls</vt:lpstr>
      <vt:lpstr>Common Pitfalls</vt:lpstr>
      <vt:lpstr>Common Pitfalls</vt:lpstr>
      <vt:lpstr>Common Pitfalls</vt:lpstr>
      <vt:lpstr>Common Pitfalls</vt:lpstr>
      <vt:lpstr>Strongly Disagreeable Ranges</vt:lpstr>
      <vt:lpstr>Common Pitfalls</vt:lpstr>
      <vt:lpstr>Survey Design: 7-Step Process</vt:lpstr>
      <vt:lpstr>Step 5: Expert Validation  (aka, content validation)</vt:lpstr>
      <vt:lpstr>Step 6: Cognitive Interviewing</vt:lpstr>
      <vt:lpstr>Step 6: Cognitive Interviewing</vt:lpstr>
      <vt:lpstr>Step 6: Cognitive Interviewing</vt:lpstr>
      <vt:lpstr>Step 7: Pilot Testing</vt:lpstr>
      <vt:lpstr>Questions?</vt:lpstr>
    </vt:vector>
  </TitlesOfParts>
  <Company>NNMC Bethesda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Design Basics</dc:title>
  <dc:creator>NNMC Bethesda</dc:creator>
  <cp:lastModifiedBy>Jeff LaRochelle</cp:lastModifiedBy>
  <cp:revision>645</cp:revision>
  <cp:lastPrinted>2013-08-26T15:24:18Z</cp:lastPrinted>
  <dcterms:created xsi:type="dcterms:W3CDTF">2011-07-06T19:53:09Z</dcterms:created>
  <dcterms:modified xsi:type="dcterms:W3CDTF">2016-02-04T18:55:42Z</dcterms:modified>
</cp:coreProperties>
</file>