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1" r:id="rId6"/>
    <p:sldId id="292" r:id="rId7"/>
    <p:sldId id="260" r:id="rId8"/>
    <p:sldId id="293" r:id="rId9"/>
    <p:sldId id="297" r:id="rId10"/>
    <p:sldId id="295" r:id="rId11"/>
    <p:sldId id="299" r:id="rId12"/>
    <p:sldId id="298" r:id="rId13"/>
    <p:sldId id="263" r:id="rId14"/>
    <p:sldId id="264" r:id="rId15"/>
    <p:sldId id="265" r:id="rId16"/>
    <p:sldId id="300" r:id="rId17"/>
    <p:sldId id="301" r:id="rId18"/>
    <p:sldId id="266" r:id="rId19"/>
    <p:sldId id="261" r:id="rId20"/>
    <p:sldId id="302" r:id="rId21"/>
    <p:sldId id="267" r:id="rId22"/>
    <p:sldId id="288" r:id="rId23"/>
    <p:sldId id="268" r:id="rId24"/>
    <p:sldId id="269" r:id="rId25"/>
    <p:sldId id="272" r:id="rId26"/>
    <p:sldId id="270" r:id="rId27"/>
    <p:sldId id="289" r:id="rId28"/>
    <p:sldId id="290" r:id="rId29"/>
    <p:sldId id="274" r:id="rId30"/>
    <p:sldId id="303" r:id="rId31"/>
    <p:sldId id="276" r:id="rId32"/>
    <p:sldId id="304" r:id="rId33"/>
    <p:sldId id="280" r:id="rId34"/>
    <p:sldId id="296" r:id="rId35"/>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9" d="100"/>
          <a:sy n="99" d="100"/>
        </p:scale>
        <p:origin x="96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96FB2C-2BEB-4DC2-8AAA-A605CD9BB834}"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33349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6FB2C-2BEB-4DC2-8AAA-A605CD9BB834}"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345750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6FB2C-2BEB-4DC2-8AAA-A605CD9BB834}"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296358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6FB2C-2BEB-4DC2-8AAA-A605CD9BB834}"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208262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96FB2C-2BEB-4DC2-8AAA-A605CD9BB834}"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173968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96FB2C-2BEB-4DC2-8AAA-A605CD9BB834}"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57932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96FB2C-2BEB-4DC2-8AAA-A605CD9BB834}"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3300698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96FB2C-2BEB-4DC2-8AAA-A605CD9BB834}"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42433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6FB2C-2BEB-4DC2-8AAA-A605CD9BB834}"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338134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6FB2C-2BEB-4DC2-8AAA-A605CD9BB834}"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385675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6FB2C-2BEB-4DC2-8AAA-A605CD9BB834}"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24EB4-5C2B-445C-A601-EF560AD33297}" type="slidenum">
              <a:rPr lang="en-US" smtClean="0"/>
              <a:t>‹#›</a:t>
            </a:fld>
            <a:endParaRPr lang="en-US"/>
          </a:p>
        </p:txBody>
      </p:sp>
    </p:spTree>
    <p:extLst>
      <p:ext uri="{BB962C8B-B14F-4D97-AF65-F5344CB8AC3E}">
        <p14:creationId xmlns:p14="http://schemas.microsoft.com/office/powerpoint/2010/main" val="266427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6FB2C-2BEB-4DC2-8AAA-A605CD9BB834}" type="datetimeFigureOut">
              <a:rPr lang="en-US" smtClean="0"/>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24EB4-5C2B-445C-A601-EF560AD33297}" type="slidenum">
              <a:rPr lang="en-US" smtClean="0"/>
              <a:t>‹#›</a:t>
            </a:fld>
            <a:endParaRPr lang="en-US"/>
          </a:p>
        </p:txBody>
      </p:sp>
    </p:spTree>
    <p:extLst>
      <p:ext uri="{BB962C8B-B14F-4D97-AF65-F5344CB8AC3E}">
        <p14:creationId xmlns:p14="http://schemas.microsoft.com/office/powerpoint/2010/main" val="378063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Annual ACGME Faculty and Resident Survey: Friend or Foe?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Anne L Champeaux, MD</a:t>
            </a:r>
          </a:p>
          <a:p>
            <a:r>
              <a:rPr lang="en-US" dirty="0" smtClean="0"/>
              <a:t>Anatomic &amp; Clinical Pathology Residency Program Director</a:t>
            </a:r>
          </a:p>
          <a:p>
            <a:r>
              <a:rPr lang="en-US" dirty="0" smtClean="0"/>
              <a:t>February 16</a:t>
            </a:r>
            <a:r>
              <a:rPr lang="en-US" dirty="0" smtClean="0"/>
              <a:t>, </a:t>
            </a:r>
            <a:r>
              <a:rPr lang="en-US" dirty="0" smtClean="0"/>
              <a:t>2017</a:t>
            </a:r>
            <a:endParaRPr lang="en-US" dirty="0"/>
          </a:p>
        </p:txBody>
      </p:sp>
      <p:pic>
        <p:nvPicPr>
          <p:cNvPr id="4" name="Picture 3"/>
          <p:cNvPicPr>
            <a:picLocks noChangeAspect="1"/>
          </p:cNvPicPr>
          <p:nvPr/>
        </p:nvPicPr>
        <p:blipFill>
          <a:blip r:embed="rId2"/>
          <a:stretch>
            <a:fillRect/>
          </a:stretch>
        </p:blipFill>
        <p:spPr>
          <a:xfrm>
            <a:off x="1036030" y="381000"/>
            <a:ext cx="1569448" cy="1730174"/>
          </a:xfrm>
          <a:prstGeom prst="rect">
            <a:avLst/>
          </a:prstGeom>
        </p:spPr>
      </p:pic>
    </p:spTree>
    <p:extLst>
      <p:ext uri="{BB962C8B-B14F-4D97-AF65-F5344CB8AC3E}">
        <p14:creationId xmlns:p14="http://schemas.microsoft.com/office/powerpoint/2010/main" val="18162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SCHOLARY/QI DISTRIBUTION</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66" y="1295400"/>
            <a:ext cx="8368534"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583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dirty="0" smtClean="0"/>
              <a:t>Probably “Foe”</a:t>
            </a:r>
          </a:p>
          <a:p>
            <a:r>
              <a:rPr lang="en-US" dirty="0" smtClean="0"/>
              <a:t>SAME survey given to all programs and fellowships</a:t>
            </a:r>
          </a:p>
          <a:p>
            <a:r>
              <a:rPr lang="en-US" dirty="0" smtClean="0"/>
              <a:t>Who really knows what “practice habits are”</a:t>
            </a:r>
          </a:p>
          <a:p>
            <a:r>
              <a:rPr lang="en-US" dirty="0" smtClean="0"/>
              <a:t>The week of the survey I went through our “fatigue mitigation” practices and education and still not 100%.........</a:t>
            </a:r>
          </a:p>
          <a:p>
            <a:endParaRPr lang="en-US" dirty="0"/>
          </a:p>
        </p:txBody>
      </p:sp>
    </p:spTree>
    <p:extLst>
      <p:ext uri="{BB962C8B-B14F-4D97-AF65-F5344CB8AC3E}">
        <p14:creationId xmlns:p14="http://schemas.microsoft.com/office/powerpoint/2010/main" val="38692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ACGME Faculty and Resident/Fellow Survey</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dirty="0" smtClean="0"/>
              <a:t>Four </a:t>
            </a:r>
            <a:r>
              <a:rPr lang="en-US" dirty="0" smtClean="0"/>
              <a:t>components</a:t>
            </a:r>
          </a:p>
          <a:p>
            <a:pPr lvl="1"/>
            <a:r>
              <a:rPr lang="en-US" dirty="0" smtClean="0"/>
              <a:t>INSTRUCTIONS</a:t>
            </a:r>
          </a:p>
          <a:p>
            <a:pPr lvl="2"/>
            <a:r>
              <a:rPr lang="en-US" dirty="0" smtClean="0"/>
              <a:t>Faculty and Residents need to UNDERSTAND the content (ACGME mumbo jumbo…….)</a:t>
            </a:r>
          </a:p>
          <a:p>
            <a:pPr lvl="1"/>
            <a:r>
              <a:rPr lang="en-US" b="1" dirty="0" smtClean="0"/>
              <a:t>COMPLIANCE</a:t>
            </a:r>
          </a:p>
          <a:p>
            <a:pPr lvl="2"/>
            <a:r>
              <a:rPr lang="en-US" dirty="0" smtClean="0"/>
              <a:t>Resident: 70% completion rate</a:t>
            </a:r>
          </a:p>
          <a:p>
            <a:pPr lvl="2"/>
            <a:r>
              <a:rPr lang="en-US" dirty="0" smtClean="0"/>
              <a:t>Faculty 60% completion rate</a:t>
            </a:r>
          </a:p>
          <a:p>
            <a:pPr lvl="1"/>
            <a:r>
              <a:rPr lang="en-US" dirty="0" smtClean="0"/>
              <a:t>SURVEY </a:t>
            </a:r>
            <a:r>
              <a:rPr lang="en-US" dirty="0" smtClean="0"/>
              <a:t>RESULTS</a:t>
            </a:r>
          </a:p>
          <a:p>
            <a:pPr lvl="2"/>
            <a:r>
              <a:rPr lang="en-US" dirty="0"/>
              <a:t>Program mean, trends year to year within program</a:t>
            </a:r>
          </a:p>
          <a:p>
            <a:pPr lvl="2"/>
            <a:r>
              <a:rPr lang="en-US" dirty="0"/>
              <a:t>Program mean vs. national </a:t>
            </a:r>
            <a:r>
              <a:rPr lang="en-US" dirty="0" smtClean="0"/>
              <a:t>mean</a:t>
            </a:r>
            <a:endParaRPr lang="en-US" dirty="0" smtClean="0"/>
          </a:p>
          <a:p>
            <a:pPr lvl="1"/>
            <a:r>
              <a:rPr lang="en-US" dirty="0" smtClean="0"/>
              <a:t>ACTION PLAN</a:t>
            </a:r>
          </a:p>
          <a:p>
            <a:pPr lvl="2"/>
            <a:r>
              <a:rPr lang="en-US" dirty="0" smtClean="0"/>
              <a:t>Using the data to IMPROVE the program</a:t>
            </a:r>
          </a:p>
          <a:p>
            <a:pPr lvl="2"/>
            <a:r>
              <a:rPr lang="en-US" dirty="0" smtClean="0"/>
              <a:t>Responding to ACGME “Areas for Improvement” or Citations</a:t>
            </a:r>
            <a:endParaRPr lang="en-US" dirty="0" smtClean="0"/>
          </a:p>
        </p:txBody>
      </p:sp>
    </p:spTree>
    <p:extLst>
      <p:ext uri="{BB962C8B-B14F-4D97-AF65-F5344CB8AC3E}">
        <p14:creationId xmlns:p14="http://schemas.microsoft.com/office/powerpoint/2010/main" val="2761068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Tips and Tricks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Communication, communication, communication…</a:t>
            </a:r>
          </a:p>
          <a:p>
            <a:pPr lvl="1"/>
            <a:r>
              <a:rPr lang="en-US" dirty="0" smtClean="0"/>
              <a:t>Emails: Use READ RECIEPT. May have to knock on doors for those folks who “don’t read email”</a:t>
            </a:r>
          </a:p>
          <a:p>
            <a:r>
              <a:rPr lang="en-US" dirty="0" smtClean="0"/>
              <a:t>Make it a competition. </a:t>
            </a:r>
          </a:p>
          <a:p>
            <a:pPr lvl="1"/>
            <a:r>
              <a:rPr lang="en-US" dirty="0" smtClean="0"/>
              <a:t>First to 100% gets…….</a:t>
            </a:r>
            <a:endParaRPr lang="en-US" dirty="0"/>
          </a:p>
          <a:p>
            <a:r>
              <a:rPr lang="en-US" dirty="0" smtClean="0"/>
              <a:t>Monitor the compliance (weekly).</a:t>
            </a:r>
          </a:p>
          <a:p>
            <a:r>
              <a:rPr lang="en-US" dirty="0" smtClean="0"/>
              <a:t>SET </a:t>
            </a:r>
            <a:r>
              <a:rPr lang="en-US" dirty="0"/>
              <a:t>TIME ASIDE (AKA “This is serious!”)</a:t>
            </a:r>
          </a:p>
          <a:p>
            <a:pPr lvl="1"/>
            <a:r>
              <a:rPr lang="en-US" dirty="0"/>
              <a:t>Use of part of department meeting, resident didactic time, work into clinic schedule</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94545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a:t>
            </a:r>
            <a:endParaRPr lang="en-US" dirty="0"/>
          </a:p>
        </p:txBody>
      </p:sp>
      <p:sp>
        <p:nvSpPr>
          <p:cNvPr id="3" name="Content Placeholder 2"/>
          <p:cNvSpPr>
            <a:spLocks noGrp="1"/>
          </p:cNvSpPr>
          <p:nvPr>
            <p:ph idx="1"/>
          </p:nvPr>
        </p:nvSpPr>
        <p:spPr/>
        <p:txBody>
          <a:bodyPr/>
          <a:lstStyle/>
          <a:p>
            <a:r>
              <a:rPr lang="en-US" dirty="0" smtClean="0"/>
              <a:t>Single out folks</a:t>
            </a:r>
          </a:p>
          <a:p>
            <a:r>
              <a:rPr lang="en-US" dirty="0" smtClean="0"/>
              <a:t>Use non-compliance as punitive….</a:t>
            </a:r>
          </a:p>
          <a:p>
            <a:r>
              <a:rPr lang="en-US" dirty="0" smtClean="0"/>
              <a:t>Threaten or bribe individuals to answer a certain way.</a:t>
            </a:r>
            <a:endParaRPr lang="en-US" dirty="0"/>
          </a:p>
        </p:txBody>
      </p:sp>
      <p:sp>
        <p:nvSpPr>
          <p:cNvPr id="4" name="AutoShape 2" descr="Image result for don't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096000" y="163546"/>
            <a:ext cx="2143125" cy="2143125"/>
          </a:xfrm>
          <a:prstGeom prst="rect">
            <a:avLst/>
          </a:prstGeom>
        </p:spPr>
      </p:pic>
    </p:spTree>
    <p:extLst>
      <p:ext uri="{BB962C8B-B14F-4D97-AF65-F5344CB8AC3E}">
        <p14:creationId xmlns:p14="http://schemas.microsoft.com/office/powerpoint/2010/main" val="242343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TRANSPARENTLY MONITOR COMPLIANCE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Ensure compliance rate is reviewed and discussed as part of the ANNUAL PROGRAM REVIEW</a:t>
            </a:r>
          </a:p>
          <a:p>
            <a:r>
              <a:rPr lang="en-US" dirty="0" smtClean="0"/>
              <a:t>Thank residents and faculty for participation</a:t>
            </a:r>
          </a:p>
          <a:p>
            <a:endParaRPr lang="en-US" dirty="0"/>
          </a:p>
          <a:p>
            <a:pPr marL="0" indent="0">
              <a:buNone/>
            </a:pPr>
            <a:r>
              <a:rPr lang="en-US" dirty="0" smtClean="0"/>
              <a:t>“Buy in”. Everyone should realize the survey is important. It’s important to you (PD), the program, and the ACGME.</a:t>
            </a:r>
            <a:r>
              <a:rPr lang="en-US" dirty="0"/>
              <a:t>	</a:t>
            </a:r>
            <a:r>
              <a:rPr lang="en-US" dirty="0" smtClean="0"/>
              <a:t>Use the survey as positive communication rather than the tool to complain to the ACGME…..</a:t>
            </a:r>
          </a:p>
          <a:p>
            <a:pPr marL="0" indent="0">
              <a:buNone/>
            </a:pPr>
            <a:r>
              <a:rPr lang="en-US" dirty="0"/>
              <a:t>	</a:t>
            </a:r>
            <a:r>
              <a:rPr lang="en-US" dirty="0" smtClean="0"/>
              <a:t>“Let’s show the ACGME how good our program is!”</a:t>
            </a:r>
          </a:p>
        </p:txBody>
      </p:sp>
    </p:spTree>
    <p:extLst>
      <p:ext uri="{BB962C8B-B14F-4D97-AF65-F5344CB8AC3E}">
        <p14:creationId xmlns:p14="http://schemas.microsoft.com/office/powerpoint/2010/main" val="94887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r>
              <a:rPr lang="en-US" dirty="0" smtClean="0"/>
              <a:t>Both “friend” and “foe”</a:t>
            </a:r>
          </a:p>
          <a:p>
            <a:r>
              <a:rPr lang="en-US" dirty="0" smtClean="0"/>
              <a:t>Takes some effort to remind folks to complete</a:t>
            </a:r>
          </a:p>
          <a:p>
            <a:r>
              <a:rPr lang="en-US" dirty="0" smtClean="0"/>
              <a:t>Generally though can easily meet minimal compliance if not 100% (friend)</a:t>
            </a:r>
            <a:endParaRPr lang="en-US" dirty="0"/>
          </a:p>
        </p:txBody>
      </p:sp>
    </p:spTree>
    <p:extLst>
      <p:ext uri="{BB962C8B-B14F-4D97-AF65-F5344CB8AC3E}">
        <p14:creationId xmlns:p14="http://schemas.microsoft.com/office/powerpoint/2010/main" val="394698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ACGME Faculty and Resident/Fellow Survey</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dirty="0" smtClean="0"/>
              <a:t>Four </a:t>
            </a:r>
            <a:r>
              <a:rPr lang="en-US" dirty="0" smtClean="0"/>
              <a:t>components</a:t>
            </a:r>
          </a:p>
          <a:p>
            <a:pPr lvl="1"/>
            <a:r>
              <a:rPr lang="en-US" dirty="0" smtClean="0"/>
              <a:t>INSTRUCTIONS</a:t>
            </a:r>
          </a:p>
          <a:p>
            <a:pPr lvl="2"/>
            <a:r>
              <a:rPr lang="en-US" dirty="0" smtClean="0"/>
              <a:t>Faculty and Residents need to UNDERSTAND the content (ACGME mumbo jumbo…….)</a:t>
            </a:r>
          </a:p>
          <a:p>
            <a:pPr lvl="1"/>
            <a:r>
              <a:rPr lang="en-US" dirty="0" smtClean="0"/>
              <a:t>COMPLIANCE</a:t>
            </a:r>
          </a:p>
          <a:p>
            <a:pPr lvl="2"/>
            <a:r>
              <a:rPr lang="en-US" dirty="0" smtClean="0"/>
              <a:t>Resident: 70% completion rate</a:t>
            </a:r>
          </a:p>
          <a:p>
            <a:pPr lvl="2"/>
            <a:r>
              <a:rPr lang="en-US" dirty="0" smtClean="0"/>
              <a:t>Faculty 60% completion rate</a:t>
            </a:r>
          </a:p>
          <a:p>
            <a:pPr lvl="1"/>
            <a:r>
              <a:rPr lang="en-US" b="1" dirty="0" smtClean="0"/>
              <a:t>SURVEY </a:t>
            </a:r>
            <a:r>
              <a:rPr lang="en-US" b="1" dirty="0" smtClean="0"/>
              <a:t>RESULTS</a:t>
            </a:r>
          </a:p>
          <a:p>
            <a:pPr lvl="2"/>
            <a:r>
              <a:rPr lang="en-US" dirty="0"/>
              <a:t>Program mean, trends year to year within program</a:t>
            </a:r>
          </a:p>
          <a:p>
            <a:pPr lvl="2"/>
            <a:r>
              <a:rPr lang="en-US" dirty="0"/>
              <a:t>Program mean vs. national </a:t>
            </a:r>
            <a:r>
              <a:rPr lang="en-US" dirty="0" smtClean="0"/>
              <a:t>mean</a:t>
            </a:r>
            <a:endParaRPr lang="en-US" dirty="0" smtClean="0"/>
          </a:p>
          <a:p>
            <a:pPr lvl="1"/>
            <a:r>
              <a:rPr lang="en-US" dirty="0" smtClean="0"/>
              <a:t>ACTION PLAN</a:t>
            </a:r>
          </a:p>
          <a:p>
            <a:pPr lvl="2"/>
            <a:r>
              <a:rPr lang="en-US" dirty="0" smtClean="0"/>
              <a:t>Using the data to IMPROVE the program</a:t>
            </a:r>
          </a:p>
          <a:p>
            <a:pPr lvl="2"/>
            <a:r>
              <a:rPr lang="en-US" dirty="0" smtClean="0"/>
              <a:t>Responding to ACGME “Areas for Improvement” or Citations</a:t>
            </a:r>
            <a:endParaRPr lang="en-US" dirty="0" smtClean="0"/>
          </a:p>
        </p:txBody>
      </p:sp>
    </p:spTree>
    <p:extLst>
      <p:ext uri="{BB962C8B-B14F-4D97-AF65-F5344CB8AC3E}">
        <p14:creationId xmlns:p14="http://schemas.microsoft.com/office/powerpoint/2010/main" val="1438254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 and wait……</a:t>
            </a:r>
            <a:endParaRPr lang="en-US" dirty="0"/>
          </a:p>
        </p:txBody>
      </p:sp>
      <p:sp>
        <p:nvSpPr>
          <p:cNvPr id="3" name="Content Placeholder 2"/>
          <p:cNvSpPr>
            <a:spLocks noGrp="1"/>
          </p:cNvSpPr>
          <p:nvPr>
            <p:ph idx="1"/>
          </p:nvPr>
        </p:nvSpPr>
        <p:spPr/>
        <p:txBody>
          <a:bodyPr/>
          <a:lstStyle/>
          <a:p>
            <a:r>
              <a:rPr lang="en-US" dirty="0" smtClean="0"/>
              <a:t>Results sent via electronic mail.</a:t>
            </a:r>
          </a:p>
          <a:p>
            <a:r>
              <a:rPr lang="en-US" dirty="0" smtClean="0"/>
              <a:t>Results are posted in ACGME </a:t>
            </a:r>
          </a:p>
          <a:p>
            <a:endParaRPr lang="en-US" dirty="0"/>
          </a:p>
        </p:txBody>
      </p:sp>
    </p:spTree>
    <p:extLst>
      <p:ext uri="{BB962C8B-B14F-4D97-AF65-F5344CB8AC3E}">
        <p14:creationId xmlns:p14="http://schemas.microsoft.com/office/powerpoint/2010/main" val="69774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little more information….</a:t>
            </a:r>
            <a:endParaRPr lang="en-US" dirty="0"/>
          </a:p>
        </p:txBody>
      </p:sp>
      <p:sp>
        <p:nvSpPr>
          <p:cNvPr id="3" name="Content Placeholder 2"/>
          <p:cNvSpPr>
            <a:spLocks noGrp="1"/>
          </p:cNvSpPr>
          <p:nvPr>
            <p:ph idx="1"/>
          </p:nvPr>
        </p:nvSpPr>
        <p:spPr/>
        <p:txBody>
          <a:bodyPr>
            <a:normAutofit fontScale="77500" lnSpcReduction="20000"/>
          </a:bodyPr>
          <a:lstStyle/>
          <a:p>
            <a:pPr fontAlgn="base"/>
            <a:endParaRPr lang="en-US" dirty="0"/>
          </a:p>
          <a:p>
            <a:pPr lvl="1" fontAlgn="base"/>
            <a:r>
              <a:rPr lang="en-US" u="sng" dirty="0"/>
              <a:t>Resident Survey Reports</a:t>
            </a:r>
            <a:r>
              <a:rPr lang="en-US" dirty="0"/>
              <a:t> – When at least 70% of a program’s residents/fellows have completed the survey and at least 4 residents/fellows have responded, reports will be available annually. For those programs with less than 4 residents/fellows who meet the 70% compliance rate, reports will only be available on an aggregated basis after at least 3 years of survey reporting has taken place.</a:t>
            </a:r>
          </a:p>
          <a:p>
            <a:pPr lvl="1" fontAlgn="base"/>
            <a:r>
              <a:rPr lang="en-US" u="sng" dirty="0"/>
              <a:t>Faculty Survey Reports</a:t>
            </a:r>
            <a:r>
              <a:rPr lang="en-US" dirty="0"/>
              <a:t> – When at least 60% of a program’s faculty members have completed the survey and at least 3 faculty members have responded, reports will be available annually. For those programs with less than 3 faculty members scheduled to participate who meet the 60% compliance rate, reports will only be available on an aggregated basis after at least 3 years of survey reporting has taken place</a:t>
            </a:r>
          </a:p>
          <a:p>
            <a:endParaRPr lang="en-US" dirty="0"/>
          </a:p>
        </p:txBody>
      </p:sp>
    </p:spTree>
    <p:extLst>
      <p:ext uri="{BB962C8B-B14F-4D97-AF65-F5344CB8AC3E}">
        <p14:creationId xmlns:p14="http://schemas.microsoft.com/office/powerpoint/2010/main" val="354992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 Survey</a:t>
            </a:r>
            <a:endParaRPr lang="en-US" dirty="0"/>
          </a:p>
        </p:txBody>
      </p:sp>
      <p:sp>
        <p:nvSpPr>
          <p:cNvPr id="3" name="Content Placeholder 2"/>
          <p:cNvSpPr>
            <a:spLocks noGrp="1"/>
          </p:cNvSpPr>
          <p:nvPr>
            <p:ph idx="1"/>
          </p:nvPr>
        </p:nvSpPr>
        <p:spPr/>
        <p:txBody>
          <a:bodyPr/>
          <a:lstStyle/>
          <a:p>
            <a:r>
              <a:rPr lang="en-US" dirty="0" smtClean="0"/>
              <a:t>ANNUAL ANONYMOUS REQUIRED survey rendered by the ACGME to all residents/fellows and CORE faculty (January-June)</a:t>
            </a:r>
          </a:p>
          <a:p>
            <a:r>
              <a:rPr lang="en-US" dirty="0" smtClean="0"/>
              <a:t>“Additional method” used to monitor GME and provide early warning of potential non-compliance with ACGME accreditation standards</a:t>
            </a:r>
            <a:endParaRPr lang="en-US" dirty="0"/>
          </a:p>
        </p:txBody>
      </p:sp>
    </p:spTree>
    <p:extLst>
      <p:ext uri="{BB962C8B-B14F-4D97-AF65-F5344CB8AC3E}">
        <p14:creationId xmlns:p14="http://schemas.microsoft.com/office/powerpoint/2010/main" val="236023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51" y="190500"/>
            <a:ext cx="8229600" cy="1143000"/>
          </a:xfrm>
        </p:spPr>
        <p:txBody>
          <a:bodyPr/>
          <a:lstStyle/>
          <a:p>
            <a:r>
              <a:rPr lang="en-US" dirty="0" smtClean="0"/>
              <a:t>Tip</a:t>
            </a:r>
            <a:endParaRPr lang="en-US" dirty="0"/>
          </a:p>
        </p:txBody>
      </p:sp>
      <p:sp>
        <p:nvSpPr>
          <p:cNvPr id="3" name="Content Placeholder 2"/>
          <p:cNvSpPr>
            <a:spLocks noGrp="1"/>
          </p:cNvSpPr>
          <p:nvPr>
            <p:ph idx="1"/>
          </p:nvPr>
        </p:nvSpPr>
        <p:spPr>
          <a:xfrm>
            <a:off x="476451" y="2057400"/>
            <a:ext cx="8229600" cy="4525963"/>
          </a:xfrm>
        </p:spPr>
        <p:txBody>
          <a:bodyPr/>
          <a:lstStyle/>
          <a:p>
            <a:r>
              <a:rPr lang="en-US" dirty="0" smtClean="0"/>
              <a:t>For those programs who do NOT receive annual aggregated results, recommend own INTERNAL anonymous survey</a:t>
            </a:r>
          </a:p>
          <a:p>
            <a:r>
              <a:rPr lang="en-US" dirty="0" smtClean="0"/>
              <a:t>USF GME survey</a:t>
            </a:r>
          </a:p>
          <a:p>
            <a:r>
              <a:rPr lang="en-US" dirty="0" smtClean="0"/>
              <a:t>Some data probably better than no data</a:t>
            </a:r>
          </a:p>
          <a:p>
            <a:r>
              <a:rPr lang="en-US" dirty="0" smtClean="0"/>
              <a:t>Use similar questions (fear, practice habits, supervision, </a:t>
            </a:r>
            <a:r>
              <a:rPr lang="en-US" dirty="0" err="1" smtClean="0"/>
              <a:t>etc</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6844"/>
            <a:ext cx="2028092" cy="2133600"/>
          </a:xfrm>
          <a:prstGeom prst="rect">
            <a:avLst/>
          </a:prstGeom>
        </p:spPr>
      </p:pic>
    </p:spTree>
    <p:extLst>
      <p:ext uri="{BB962C8B-B14F-4D97-AF65-F5344CB8AC3E}">
        <p14:creationId xmlns:p14="http://schemas.microsoft.com/office/powerpoint/2010/main" val="123705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are back: What </a:t>
            </a:r>
            <a:r>
              <a:rPr lang="en-US" dirty="0" smtClean="0"/>
              <a:t>do I do?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Look at resident survey</a:t>
            </a:r>
          </a:p>
          <a:p>
            <a:pPr lvl="1"/>
            <a:r>
              <a:rPr lang="en-US" dirty="0" smtClean="0"/>
              <a:t>Administrative box (correct program, dates, compliance)</a:t>
            </a:r>
          </a:p>
          <a:p>
            <a:pPr lvl="1"/>
            <a:r>
              <a:rPr lang="en-US" dirty="0" smtClean="0"/>
              <a:t>Results. Compare to prior</a:t>
            </a:r>
          </a:p>
          <a:p>
            <a:pPr lvl="1"/>
            <a:r>
              <a:rPr lang="en-US" dirty="0" smtClean="0"/>
              <a:t>Identify “problem” areas</a:t>
            </a:r>
          </a:p>
          <a:p>
            <a:pPr lvl="1"/>
            <a:r>
              <a:rPr lang="en-US" dirty="0" smtClean="0"/>
              <a:t>Arrange residents to construct “The Letter”</a:t>
            </a:r>
          </a:p>
          <a:p>
            <a:r>
              <a:rPr lang="en-US" dirty="0" smtClean="0"/>
              <a:t>2) Look at faculty survey</a:t>
            </a:r>
          </a:p>
          <a:p>
            <a:pPr lvl="1"/>
            <a:r>
              <a:rPr lang="en-US" dirty="0" smtClean="0"/>
              <a:t>Administrative box (correct program, dates, compliance)</a:t>
            </a:r>
          </a:p>
          <a:p>
            <a:pPr lvl="1"/>
            <a:r>
              <a:rPr lang="en-US" dirty="0" smtClean="0"/>
              <a:t>Results. Compare to prior</a:t>
            </a:r>
          </a:p>
          <a:p>
            <a:pPr lvl="1"/>
            <a:r>
              <a:rPr lang="en-US" dirty="0" smtClean="0"/>
              <a:t>Identify </a:t>
            </a:r>
            <a:r>
              <a:rPr lang="en-US" dirty="0" smtClean="0"/>
              <a:t>“problem” areas</a:t>
            </a:r>
          </a:p>
          <a:p>
            <a:pPr lvl="1"/>
            <a:r>
              <a:rPr lang="en-US" dirty="0" smtClean="0"/>
              <a:t>Arrange for “flags” to discuss next PEC</a:t>
            </a:r>
          </a:p>
          <a:p>
            <a:r>
              <a:rPr lang="en-US" dirty="0" smtClean="0"/>
              <a:t>3) Don’t take the results personally</a:t>
            </a:r>
          </a:p>
          <a:p>
            <a:endParaRPr lang="en-US" dirty="0"/>
          </a:p>
        </p:txBody>
      </p:sp>
    </p:spTree>
    <p:extLst>
      <p:ext uri="{BB962C8B-B14F-4D97-AF65-F5344CB8AC3E}">
        <p14:creationId xmlns:p14="http://schemas.microsoft.com/office/powerpoint/2010/main" val="2337150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Set your benchmarks (compared to national mean, own internal </a:t>
            </a:r>
            <a:r>
              <a:rPr lang="en-US" dirty="0" smtClean="0"/>
              <a:t>benchmark, downward trend)    </a:t>
            </a:r>
            <a:r>
              <a:rPr lang="en-US" dirty="0" smtClean="0"/>
              <a:t>80%</a:t>
            </a:r>
          </a:p>
          <a:p>
            <a:r>
              <a:rPr lang="en-US" dirty="0" smtClean="0"/>
              <a:t>Circle lines which you feel need to be addressed (didn’t meet benchmark)</a:t>
            </a:r>
          </a:p>
        </p:txBody>
      </p:sp>
    </p:spTree>
    <p:extLst>
      <p:ext uri="{BB962C8B-B14F-4D97-AF65-F5344CB8AC3E}">
        <p14:creationId xmlns:p14="http://schemas.microsoft.com/office/powerpoint/2010/main" val="1260394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494341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81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624138"/>
            <a:ext cx="87820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22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29675" cy="906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903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90750"/>
            <a:ext cx="85725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304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872" y="857250"/>
            <a:ext cx="6622256"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791200" y="4697730"/>
            <a:ext cx="320040" cy="121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6972300" y="4697730"/>
            <a:ext cx="228600" cy="121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5791200" y="5489973"/>
            <a:ext cx="251460" cy="106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6972300" y="5489973"/>
            <a:ext cx="228600" cy="106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5791200" y="7239000"/>
            <a:ext cx="25146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6972300" y="7261860"/>
            <a:ext cx="228600" cy="83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47587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Letter”: A tool for Resident Survey Follow-up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Resident driven</a:t>
            </a:r>
          </a:p>
          <a:p>
            <a:r>
              <a:rPr lang="en-US" dirty="0" smtClean="0"/>
              <a:t>Resident signed</a:t>
            </a:r>
          </a:p>
          <a:p>
            <a:r>
              <a:rPr lang="en-US" dirty="0" smtClean="0"/>
              <a:t>Include and file with surveys, annual program review data</a:t>
            </a:r>
          </a:p>
          <a:p>
            <a:r>
              <a:rPr lang="en-US" dirty="0" smtClean="0"/>
              <a:t>Still maintains anonymity</a:t>
            </a:r>
          </a:p>
          <a:p>
            <a:r>
              <a:rPr lang="en-US" dirty="0" smtClean="0"/>
              <a:t>Gives residents sense of active participation in program improvement</a:t>
            </a:r>
          </a:p>
          <a:p>
            <a:r>
              <a:rPr lang="en-US" dirty="0" smtClean="0"/>
              <a:t>It allows the PD and faculty a potential glimpse into “what were the residents thinking…..”</a:t>
            </a:r>
            <a:endParaRPr lang="en-US" dirty="0"/>
          </a:p>
        </p:txBody>
      </p:sp>
    </p:spTree>
    <p:extLst>
      <p:ext uri="{BB962C8B-B14F-4D97-AF65-F5344CB8AC3E}">
        <p14:creationId xmlns:p14="http://schemas.microsoft.com/office/powerpoint/2010/main" val="174814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Letter…….</a:t>
            </a:r>
            <a:endParaRPr lang="en-US" dirty="0"/>
          </a:p>
        </p:txBody>
      </p:sp>
      <p:sp>
        <p:nvSpPr>
          <p:cNvPr id="3" name="Content Placeholder 2"/>
          <p:cNvSpPr>
            <a:spLocks noGrp="1"/>
          </p:cNvSpPr>
          <p:nvPr>
            <p:ph idx="1"/>
          </p:nvPr>
        </p:nvSpPr>
        <p:spPr>
          <a:xfrm>
            <a:off x="381000" y="1417638"/>
            <a:ext cx="8305800" cy="4708525"/>
          </a:xfrm>
        </p:spPr>
        <p:txBody>
          <a:bodyPr>
            <a:normAutofit fontScale="40000" lnSpcReduction="20000"/>
          </a:bodyPr>
          <a:lstStyle/>
          <a:p>
            <a:endParaRPr lang="en-US" dirty="0"/>
          </a:p>
          <a:p>
            <a:r>
              <a:rPr lang="en-US" dirty="0"/>
              <a:t> </a:t>
            </a:r>
            <a:r>
              <a:rPr lang="en-US" sz="4200" dirty="0"/>
              <a:t>Dear Dr. Champeaux, </a:t>
            </a:r>
          </a:p>
          <a:p>
            <a:r>
              <a:rPr lang="en-US" sz="4200" dirty="0"/>
              <a:t>The results of our ACGME anonymous resident survey was discussed both at a resident meeting and over an email thread dated 7/15/2014 with all program residents. The specific survey items addressed included (1) “Satisfied with feedback of assignments,” (2) “Provided data about practice habits,” (3) “Provided a way to transition care when fatigued,” and (4)“Participated in Quality Improvement.” Residents were given a week to provide feedback. The issues were addressed as follows: </a:t>
            </a:r>
          </a:p>
          <a:p>
            <a:r>
              <a:rPr lang="en-US" sz="4200" dirty="0"/>
              <a:t>1. No specific issues were identified; however some residents have expressed frustration with the paper Medical Autopsy and Frozen Section evaluation forms to me in the past. If these forms can be transitioned to electronic they may be easier to distribute and collect. Also some residents in general feel the volume of evaluations is too great. </a:t>
            </a:r>
          </a:p>
          <a:p>
            <a:r>
              <a:rPr lang="en-US" sz="4200" dirty="0"/>
              <a:t>2. During the feedback period, one resident told me she marked this low because she did not understand what it meant. Frankly, I am not sure what it means. Do they mean about our own practice habits during our rotations? If so, we now have mid-rotation and mid-month </a:t>
            </a:r>
            <a:r>
              <a:rPr lang="en-US" sz="4200" dirty="0" err="1"/>
              <a:t>eval</a:t>
            </a:r>
            <a:r>
              <a:rPr lang="en-US" sz="4200" dirty="0"/>
              <a:t> forms to correct poor habits early. </a:t>
            </a:r>
          </a:p>
          <a:p>
            <a:endParaRPr lang="en-US" dirty="0"/>
          </a:p>
          <a:p>
            <a:endParaRPr lang="en-US" dirty="0"/>
          </a:p>
        </p:txBody>
      </p:sp>
    </p:spTree>
    <p:extLst>
      <p:ext uri="{BB962C8B-B14F-4D97-AF65-F5344CB8AC3E}">
        <p14:creationId xmlns:p14="http://schemas.microsoft.com/office/powerpoint/2010/main" val="385207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Accreditation System (NAS)</a:t>
            </a:r>
            <a:endParaRPr lang="en-US" dirty="0"/>
          </a:p>
        </p:txBody>
      </p:sp>
      <p:sp>
        <p:nvSpPr>
          <p:cNvPr id="3" name="Content Placeholder 2"/>
          <p:cNvSpPr>
            <a:spLocks noGrp="1"/>
          </p:cNvSpPr>
          <p:nvPr>
            <p:ph idx="1"/>
          </p:nvPr>
        </p:nvSpPr>
        <p:spPr/>
        <p:txBody>
          <a:bodyPr/>
          <a:lstStyle/>
          <a:p>
            <a:r>
              <a:rPr lang="en-US" dirty="0" smtClean="0"/>
              <a:t>Programs are accredited ANNUALLY (continuous accreditation)</a:t>
            </a:r>
          </a:p>
          <a:p>
            <a:pPr lvl="1"/>
            <a:r>
              <a:rPr lang="en-US" dirty="0" smtClean="0"/>
              <a:t>No more 3, 4, or 5 year cycles</a:t>
            </a:r>
          </a:p>
          <a:p>
            <a:pPr lvl="1"/>
            <a:r>
              <a:rPr lang="en-US" dirty="0" smtClean="0"/>
              <a:t>No more Program Information File (PIF)</a:t>
            </a:r>
          </a:p>
          <a:p>
            <a:r>
              <a:rPr lang="en-US" dirty="0" smtClean="0"/>
              <a:t>RRCs ANNUALLY look at program data</a:t>
            </a:r>
          </a:p>
        </p:txBody>
      </p:sp>
    </p:spTree>
    <p:extLst>
      <p:ext uri="{BB962C8B-B14F-4D97-AF65-F5344CB8AC3E}">
        <p14:creationId xmlns:p14="http://schemas.microsoft.com/office/powerpoint/2010/main" val="3793950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Survey</a:t>
            </a:r>
            <a:endParaRPr lang="en-US" dirty="0"/>
          </a:p>
        </p:txBody>
      </p:sp>
      <p:sp>
        <p:nvSpPr>
          <p:cNvPr id="3" name="Content Placeholder 2"/>
          <p:cNvSpPr>
            <a:spLocks noGrp="1"/>
          </p:cNvSpPr>
          <p:nvPr>
            <p:ph idx="1"/>
          </p:nvPr>
        </p:nvSpPr>
        <p:spPr/>
        <p:txBody>
          <a:bodyPr/>
          <a:lstStyle/>
          <a:p>
            <a:r>
              <a:rPr lang="en-US" dirty="0" smtClean="0"/>
              <a:t>Areas identified which need to be addressed MUST be part of your PEC activities and your ANNUAL PROGRAM EVALUATION</a:t>
            </a:r>
          </a:p>
          <a:p>
            <a:r>
              <a:rPr lang="en-US" dirty="0" smtClean="0"/>
              <a:t>Develop an ACTION PLAN to address the areas</a:t>
            </a:r>
          </a:p>
          <a:p>
            <a:r>
              <a:rPr lang="en-US" dirty="0" smtClean="0"/>
              <a:t>Annotate in WEBADS your program improvement process </a:t>
            </a:r>
            <a:endParaRPr lang="en-US" dirty="0"/>
          </a:p>
        </p:txBody>
      </p:sp>
    </p:spTree>
    <p:extLst>
      <p:ext uri="{BB962C8B-B14F-4D97-AF65-F5344CB8AC3E}">
        <p14:creationId xmlns:p14="http://schemas.microsoft.com/office/powerpoint/2010/main" val="362281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SURVEY DATA</a:t>
            </a:r>
            <a:endParaRPr lang="en-US" dirty="0"/>
          </a:p>
        </p:txBody>
      </p:sp>
      <p:sp>
        <p:nvSpPr>
          <p:cNvPr id="3" name="Content Placeholder 2"/>
          <p:cNvSpPr>
            <a:spLocks noGrp="1"/>
          </p:cNvSpPr>
          <p:nvPr>
            <p:ph idx="1"/>
          </p:nvPr>
        </p:nvSpPr>
        <p:spPr/>
        <p:txBody>
          <a:bodyPr/>
          <a:lstStyle/>
          <a:p>
            <a:r>
              <a:rPr lang="en-US" dirty="0" smtClean="0"/>
              <a:t>Could construct a letter (I have not done)</a:t>
            </a:r>
          </a:p>
          <a:p>
            <a:r>
              <a:rPr lang="en-US" dirty="0" smtClean="0"/>
              <a:t>Definitely review problem areas via PEC/APE and </a:t>
            </a:r>
            <a:r>
              <a:rPr lang="en-US" dirty="0" smtClean="0"/>
              <a:t>document similar to resident data</a:t>
            </a:r>
            <a:endParaRPr lang="en-US" dirty="0"/>
          </a:p>
        </p:txBody>
      </p:sp>
    </p:spTree>
    <p:extLst>
      <p:ext uri="{BB962C8B-B14F-4D97-AF65-F5344CB8AC3E}">
        <p14:creationId xmlns:p14="http://schemas.microsoft.com/office/powerpoint/2010/main" val="2853038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Both friend and foe</a:t>
            </a:r>
          </a:p>
          <a:p>
            <a:r>
              <a:rPr lang="en-US" dirty="0" smtClean="0"/>
              <a:t>Foe: the ACGME is DEFINITELY using survey results to generate AFI/Citations</a:t>
            </a:r>
          </a:p>
          <a:p>
            <a:r>
              <a:rPr lang="en-US" dirty="0" smtClean="0"/>
              <a:t>Friend: This is data the ACGME is </a:t>
            </a:r>
            <a:r>
              <a:rPr lang="en-US" b="1" dirty="0" smtClean="0"/>
              <a:t>giving</a:t>
            </a:r>
            <a:r>
              <a:rPr lang="en-US" dirty="0" smtClean="0"/>
              <a:t> you to use in the improvement process and development of action plans</a:t>
            </a:r>
            <a:endParaRPr lang="en-US" dirty="0"/>
          </a:p>
        </p:txBody>
      </p:sp>
      <p:pic>
        <p:nvPicPr>
          <p:cNvPr id="4" name="Picture 3"/>
          <p:cNvPicPr>
            <a:picLocks noChangeAspect="1"/>
          </p:cNvPicPr>
          <p:nvPr/>
        </p:nvPicPr>
        <p:blipFill>
          <a:blip r:embed="rId2"/>
          <a:stretch>
            <a:fillRect/>
          </a:stretch>
        </p:blipFill>
        <p:spPr>
          <a:xfrm>
            <a:off x="6172200" y="4343400"/>
            <a:ext cx="2209800" cy="2260023"/>
          </a:xfrm>
          <a:prstGeom prst="rect">
            <a:avLst/>
          </a:prstGeom>
        </p:spPr>
      </p:pic>
    </p:spTree>
    <p:extLst>
      <p:ext uri="{BB962C8B-B14F-4D97-AF65-F5344CB8AC3E}">
        <p14:creationId xmlns:p14="http://schemas.microsoft.com/office/powerpoint/2010/main" val="400235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809" y="1600200"/>
            <a:ext cx="581838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683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01350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is Reviewed?</a:t>
            </a:r>
            <a:endParaRPr lang="en-US" dirty="0"/>
          </a:p>
        </p:txBody>
      </p:sp>
      <p:sp>
        <p:nvSpPr>
          <p:cNvPr id="3" name="Content Placeholder 2"/>
          <p:cNvSpPr>
            <a:spLocks noGrp="1"/>
          </p:cNvSpPr>
          <p:nvPr>
            <p:ph idx="1"/>
          </p:nvPr>
        </p:nvSpPr>
        <p:spPr/>
        <p:txBody>
          <a:bodyPr>
            <a:normAutofit lnSpcReduction="10000"/>
          </a:bodyPr>
          <a:lstStyle/>
          <a:p>
            <a:r>
              <a:rPr lang="en-US" dirty="0" smtClean="0"/>
              <a:t>All Data is WEB ADS (ACGME data base)</a:t>
            </a:r>
          </a:p>
          <a:p>
            <a:pPr lvl="1"/>
            <a:r>
              <a:rPr lang="en-US" dirty="0" smtClean="0"/>
              <a:t># residents, #faculty, changes in numbers, PD</a:t>
            </a:r>
          </a:p>
          <a:p>
            <a:pPr lvl="1"/>
            <a:r>
              <a:rPr lang="en-US" dirty="0" smtClean="0"/>
              <a:t>Scholarly activity</a:t>
            </a:r>
          </a:p>
          <a:p>
            <a:pPr lvl="1"/>
            <a:r>
              <a:rPr lang="en-US" dirty="0" smtClean="0"/>
              <a:t>Response to questions (safety, QI, supervision, duty hours, responses to previous citations)</a:t>
            </a:r>
          </a:p>
          <a:p>
            <a:r>
              <a:rPr lang="en-US" dirty="0" smtClean="0"/>
              <a:t>ACGME case logs</a:t>
            </a:r>
          </a:p>
          <a:p>
            <a:r>
              <a:rPr lang="en-US" b="1" dirty="0" smtClean="0"/>
              <a:t>ACGME faculty and resident survey data</a:t>
            </a:r>
          </a:p>
          <a:p>
            <a:r>
              <a:rPr lang="en-US" dirty="0" smtClean="0"/>
              <a:t>Board pass rate and % of residents/fellows who took the boards</a:t>
            </a:r>
            <a:endParaRPr lang="en-US" dirty="0"/>
          </a:p>
        </p:txBody>
      </p:sp>
    </p:spTree>
    <p:extLst>
      <p:ext uri="{BB962C8B-B14F-4D97-AF65-F5344CB8AC3E}">
        <p14:creationId xmlns:p14="http://schemas.microsoft.com/office/powerpoint/2010/main" val="5114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fontScale="92500" lnSpcReduction="20000"/>
          </a:bodyPr>
          <a:lstStyle/>
          <a:p>
            <a:r>
              <a:rPr lang="en-US" dirty="0"/>
              <a:t>Who will be scheduled to complete the survey?</a:t>
            </a:r>
          </a:p>
          <a:p>
            <a:r>
              <a:rPr lang="en-US" dirty="0"/>
              <a:t>Not all faculty members will be scheduled to complete the survey. Physician faculty members will be surveyed </a:t>
            </a:r>
            <a:r>
              <a:rPr lang="en-US" dirty="0" smtClean="0"/>
              <a:t>based on </a:t>
            </a:r>
            <a:r>
              <a:rPr lang="en-US" dirty="0"/>
              <a:t>their level of involvement in the program. The program director will always be surveyed. Non-Physician </a:t>
            </a:r>
            <a:r>
              <a:rPr lang="en-US" dirty="0" smtClean="0"/>
              <a:t>faculty members </a:t>
            </a:r>
            <a:r>
              <a:rPr lang="en-US" dirty="0"/>
              <a:t>(as indicated on your program's faculty roster) will NOT be surveyed. Ensure your faculty </a:t>
            </a:r>
            <a:r>
              <a:rPr lang="en-US" dirty="0" smtClean="0"/>
              <a:t>members’ information </a:t>
            </a:r>
            <a:r>
              <a:rPr lang="en-US" dirty="0"/>
              <a:t>is up to date on the Faculty tab within the Accreditation Data System (ADS).</a:t>
            </a:r>
          </a:p>
        </p:txBody>
      </p:sp>
    </p:spTree>
    <p:extLst>
      <p:ext uri="{BB962C8B-B14F-4D97-AF65-F5344CB8AC3E}">
        <p14:creationId xmlns:p14="http://schemas.microsoft.com/office/powerpoint/2010/main" val="267741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Faculty Check</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Do this ANNUALLY</a:t>
            </a:r>
          </a:p>
          <a:p>
            <a:r>
              <a:rPr lang="en-US" dirty="0" smtClean="0"/>
              <a:t>Core vs. Non-Core</a:t>
            </a:r>
          </a:p>
          <a:p>
            <a:r>
              <a:rPr lang="en-US" dirty="0" smtClean="0"/>
              <a:t>ACGME survey distributed to CORE PHYSICIAN faculty and the PD</a:t>
            </a:r>
          </a:p>
          <a:p>
            <a:r>
              <a:rPr lang="en-US" dirty="0" smtClean="0"/>
              <a:t>Need to balance</a:t>
            </a:r>
          </a:p>
          <a:p>
            <a:pPr lvl="1"/>
            <a:r>
              <a:rPr lang="en-US" dirty="0" smtClean="0"/>
              <a:t>Competency and teaching abilities/capabilities</a:t>
            </a:r>
          </a:p>
          <a:p>
            <a:pPr lvl="1"/>
            <a:r>
              <a:rPr lang="en-US" dirty="0" smtClean="0"/>
              <a:t>Compliance with evaluations/SURVEY</a:t>
            </a:r>
          </a:p>
          <a:p>
            <a:pPr lvl="1"/>
            <a:r>
              <a:rPr lang="en-US" dirty="0" smtClean="0"/>
              <a:t>Scholarly Activity</a:t>
            </a:r>
          </a:p>
          <a:p>
            <a:pPr lvl="1"/>
            <a:r>
              <a:rPr lang="en-US" dirty="0" smtClean="0"/>
              <a:t>RRC requirements</a:t>
            </a:r>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229377"/>
            <a:ext cx="3047999" cy="540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066800" y="304800"/>
            <a:ext cx="1068015" cy="1112838"/>
          </a:xfrm>
          <a:prstGeom prst="rect">
            <a:avLst/>
          </a:prstGeom>
        </p:spPr>
      </p:pic>
    </p:spTree>
    <p:extLst>
      <p:ext uri="{BB962C8B-B14F-4D97-AF65-F5344CB8AC3E}">
        <p14:creationId xmlns:p14="http://schemas.microsoft.com/office/powerpoint/2010/main" val="3074437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ACGME Faculty and Resident/Fellow Survey</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dirty="0" smtClean="0"/>
              <a:t>Four </a:t>
            </a:r>
            <a:r>
              <a:rPr lang="en-US" dirty="0" smtClean="0"/>
              <a:t>components</a:t>
            </a:r>
          </a:p>
          <a:p>
            <a:pPr lvl="1"/>
            <a:r>
              <a:rPr lang="en-US" b="1" dirty="0" smtClean="0"/>
              <a:t>INSTRUCTIONS</a:t>
            </a:r>
          </a:p>
          <a:p>
            <a:pPr lvl="2"/>
            <a:r>
              <a:rPr lang="en-US" dirty="0" smtClean="0"/>
              <a:t>Faculty and Residents need to UNDERSTAND the content (ACGME mumbo jumbo…….)</a:t>
            </a:r>
          </a:p>
          <a:p>
            <a:pPr lvl="1"/>
            <a:r>
              <a:rPr lang="en-US" dirty="0" smtClean="0"/>
              <a:t>COMPLIANCE</a:t>
            </a:r>
          </a:p>
          <a:p>
            <a:pPr lvl="2"/>
            <a:r>
              <a:rPr lang="en-US" dirty="0" smtClean="0"/>
              <a:t>Resident: 70% completion rate</a:t>
            </a:r>
          </a:p>
          <a:p>
            <a:pPr lvl="2"/>
            <a:r>
              <a:rPr lang="en-US" dirty="0" smtClean="0"/>
              <a:t>Faculty 60% completion rate</a:t>
            </a:r>
          </a:p>
          <a:p>
            <a:pPr lvl="1"/>
            <a:r>
              <a:rPr lang="en-US" dirty="0" smtClean="0"/>
              <a:t>SURVEY </a:t>
            </a:r>
            <a:r>
              <a:rPr lang="en-US" dirty="0" smtClean="0"/>
              <a:t>RESULTS</a:t>
            </a:r>
          </a:p>
          <a:p>
            <a:pPr lvl="2"/>
            <a:r>
              <a:rPr lang="en-US" dirty="0"/>
              <a:t>Program mean, trends year to year within program</a:t>
            </a:r>
          </a:p>
          <a:p>
            <a:pPr lvl="2"/>
            <a:r>
              <a:rPr lang="en-US" dirty="0"/>
              <a:t>Program mean vs. national </a:t>
            </a:r>
            <a:r>
              <a:rPr lang="en-US" dirty="0" smtClean="0"/>
              <a:t>mean</a:t>
            </a:r>
            <a:endParaRPr lang="en-US" dirty="0" smtClean="0"/>
          </a:p>
          <a:p>
            <a:pPr lvl="1"/>
            <a:r>
              <a:rPr lang="en-US" dirty="0" smtClean="0"/>
              <a:t>ACTION PLAN</a:t>
            </a:r>
          </a:p>
          <a:p>
            <a:pPr lvl="2"/>
            <a:r>
              <a:rPr lang="en-US" dirty="0" smtClean="0"/>
              <a:t>Using the data to IMPROVE the program</a:t>
            </a:r>
          </a:p>
          <a:p>
            <a:pPr lvl="2"/>
            <a:r>
              <a:rPr lang="en-US" dirty="0" smtClean="0"/>
              <a:t>Responding to ACGME “Areas for Improvement” or Citations</a:t>
            </a:r>
            <a:endParaRPr lang="en-US" dirty="0" smtClean="0"/>
          </a:p>
        </p:txBody>
      </p:sp>
    </p:spTree>
    <p:extLst>
      <p:ext uri="{BB962C8B-B14F-4D97-AF65-F5344CB8AC3E}">
        <p14:creationId xmlns:p14="http://schemas.microsoft.com/office/powerpoint/2010/main" val="503198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PRE-SURVEY “INSTRUCTIONAL” COACHING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can’t hurt. It may not help. At least you tried.</a:t>
            </a:r>
          </a:p>
          <a:p>
            <a:r>
              <a:rPr lang="en-US" dirty="0" smtClean="0"/>
              <a:t>Sit personally with residents and faculty</a:t>
            </a:r>
          </a:p>
          <a:p>
            <a:r>
              <a:rPr lang="en-US" dirty="0" smtClean="0"/>
              <a:t>No longer have sample survey</a:t>
            </a:r>
          </a:p>
          <a:p>
            <a:pPr lvl="1"/>
            <a:r>
              <a:rPr lang="en-US" dirty="0" smtClean="0"/>
              <a:t>Use most recent survey</a:t>
            </a:r>
          </a:p>
          <a:p>
            <a:pPr lvl="1"/>
            <a:r>
              <a:rPr lang="en-US" dirty="0" smtClean="0"/>
              <a:t>Use categories from ACGME website / Resident survey “key terms”, duty hour rules</a:t>
            </a:r>
          </a:p>
          <a:p>
            <a:r>
              <a:rPr lang="en-US" dirty="0" smtClean="0"/>
              <a:t>Make a “cheat sheet” </a:t>
            </a:r>
          </a:p>
          <a:p>
            <a:pPr lvl="1"/>
            <a:r>
              <a:rPr lang="en-US" dirty="0" smtClean="0"/>
              <a:t>Remind folks when they complete anonymous evaluation of program/faculty, show duty hours, remind them of patient care teams</a:t>
            </a:r>
          </a:p>
          <a:p>
            <a:r>
              <a:rPr lang="en-US" dirty="0" smtClean="0"/>
              <a:t>Distribute scholarly activity/QI activity</a:t>
            </a:r>
            <a:endParaRPr lang="en-US" dirty="0"/>
          </a:p>
        </p:txBody>
      </p:sp>
      <p:pic>
        <p:nvPicPr>
          <p:cNvPr id="4" name="Picture 3"/>
          <p:cNvPicPr>
            <a:picLocks noChangeAspect="1"/>
          </p:cNvPicPr>
          <p:nvPr/>
        </p:nvPicPr>
        <p:blipFill>
          <a:blip r:embed="rId2"/>
          <a:stretch>
            <a:fillRect/>
          </a:stretch>
        </p:blipFill>
        <p:spPr>
          <a:xfrm>
            <a:off x="7620000" y="5181600"/>
            <a:ext cx="1318336" cy="1390650"/>
          </a:xfrm>
          <a:prstGeom prst="rect">
            <a:avLst/>
          </a:prstGeom>
        </p:spPr>
      </p:pic>
    </p:spTree>
    <p:extLst>
      <p:ext uri="{BB962C8B-B14F-4D97-AF65-F5344CB8AC3E}">
        <p14:creationId xmlns:p14="http://schemas.microsoft.com/office/powerpoint/2010/main" val="1226562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CHEAT SHEET EXCERPTS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          Evaluation after rotations and educational assignments:  </a:t>
            </a:r>
            <a:r>
              <a:rPr lang="en-US" b="1" dirty="0"/>
              <a:t>All residents complete an end of rotation evaluation. These </a:t>
            </a:r>
            <a:r>
              <a:rPr lang="en-US" b="1" dirty="0" err="1"/>
              <a:t>evals</a:t>
            </a:r>
            <a:r>
              <a:rPr lang="en-US" b="1" dirty="0"/>
              <a:t> are available at any time on request.  At the end of each academic year the </a:t>
            </a:r>
            <a:r>
              <a:rPr lang="en-US" b="1" dirty="0" err="1"/>
              <a:t>evals</a:t>
            </a:r>
            <a:r>
              <a:rPr lang="en-US" b="1" dirty="0"/>
              <a:t> for each site are compiled and given to the site director </a:t>
            </a:r>
            <a:r>
              <a:rPr lang="en-US" b="1" dirty="0" smtClean="0"/>
              <a:t>and rotation supervisor. The PEC and APE process has oversight.</a:t>
            </a:r>
          </a:p>
          <a:p>
            <a:r>
              <a:rPr lang="en-US" dirty="0"/>
              <a:t>          Faculty </a:t>
            </a:r>
            <a:r>
              <a:rPr lang="en-US" dirty="0" smtClean="0"/>
              <a:t>performance </a:t>
            </a:r>
            <a:r>
              <a:rPr lang="en-US" dirty="0"/>
              <a:t>evaluated:  </a:t>
            </a:r>
            <a:r>
              <a:rPr lang="en-US" b="1" dirty="0"/>
              <a:t>This can be discussed on the rotation evaluations, but faculty are evaluated ANONYMOUSLY annually (spring each year by the residents). The complied </a:t>
            </a:r>
            <a:r>
              <a:rPr lang="en-US" b="1" dirty="0" smtClean="0"/>
              <a:t>evaluations are distributed to the faculty member </a:t>
            </a:r>
            <a:r>
              <a:rPr lang="en-US" b="1" dirty="0"/>
              <a:t>and </a:t>
            </a:r>
            <a:r>
              <a:rPr lang="en-US" b="1" dirty="0" smtClean="0"/>
              <a:t>his/her supervisor at their institution </a:t>
            </a:r>
            <a:r>
              <a:rPr lang="en-US" b="1" dirty="0"/>
              <a:t>to use in their own evaluation process. </a:t>
            </a:r>
            <a:r>
              <a:rPr lang="en-US" b="1" dirty="0" smtClean="0"/>
              <a:t> The PEC and APE process has oversight.</a:t>
            </a:r>
            <a:endParaRPr lang="en-US" dirty="0"/>
          </a:p>
          <a:p>
            <a:endParaRPr lang="en-US" dirty="0"/>
          </a:p>
        </p:txBody>
      </p:sp>
    </p:spTree>
    <p:extLst>
      <p:ext uri="{BB962C8B-B14F-4D97-AF65-F5344CB8AC3E}">
        <p14:creationId xmlns:p14="http://schemas.microsoft.com/office/powerpoint/2010/main" val="14020762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5839</TotalTime>
  <Words>1357</Words>
  <Application>Microsoft Office PowerPoint</Application>
  <PresentationFormat>On-screen Show (4:3)</PresentationFormat>
  <Paragraphs>162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The Annual ACGME Faculty and Resident Survey: Friend or Foe?</vt:lpstr>
      <vt:lpstr>ACGME Survey</vt:lpstr>
      <vt:lpstr>Next Accreditation System (NAS)</vt:lpstr>
      <vt:lpstr>What Data is Reviewed?</vt:lpstr>
      <vt:lpstr>PowerPoint Presentation</vt:lpstr>
      <vt:lpstr>Core Faculty Check</vt:lpstr>
      <vt:lpstr>ACGME Faculty and Resident/Fellow Survey</vt:lpstr>
      <vt:lpstr>PRE-SURVEY “INSTRUCTIONAL” COACHING</vt:lpstr>
      <vt:lpstr>FACULTY CHEAT SHEET EXCERPTS</vt:lpstr>
      <vt:lpstr>SCHOLARY/QI DISTRIBUTION</vt:lpstr>
      <vt:lpstr>Instructions</vt:lpstr>
      <vt:lpstr>ACGME Faculty and Resident/Fellow Survey</vt:lpstr>
      <vt:lpstr>Compliance: Tips and Tricks</vt:lpstr>
      <vt:lpstr>Don’t….</vt:lpstr>
      <vt:lpstr>TRANSPARENTLY MONITOR COMPLIANCE </vt:lpstr>
      <vt:lpstr>Compliance</vt:lpstr>
      <vt:lpstr>ACGME Faculty and Resident/Fellow Survey</vt:lpstr>
      <vt:lpstr>Sit and wait……</vt:lpstr>
      <vt:lpstr>Just a little more information….</vt:lpstr>
      <vt:lpstr>Tip</vt:lpstr>
      <vt:lpstr>Results are back: What do I do?</vt:lpstr>
      <vt:lpstr>Results</vt:lpstr>
      <vt:lpstr>PowerPoint Presentation</vt:lpstr>
      <vt:lpstr>PowerPoint Presentation</vt:lpstr>
      <vt:lpstr>PowerPoint Presentation</vt:lpstr>
      <vt:lpstr>PowerPoint Presentation</vt:lpstr>
      <vt:lpstr>PowerPoint Presentation</vt:lpstr>
      <vt:lpstr>“The Letter”: A tool for Resident Survey Follow-up</vt:lpstr>
      <vt:lpstr>The Letter…….</vt:lpstr>
      <vt:lpstr>Resident Survey</vt:lpstr>
      <vt:lpstr>FACULTY SURVEY DATA</vt:lpstr>
      <vt:lpstr>Results</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ACGME</dc:title>
  <dc:creator>Champeaux, Anne</dc:creator>
  <cp:lastModifiedBy>Champeaux, Anne</cp:lastModifiedBy>
  <cp:revision>58</cp:revision>
  <dcterms:created xsi:type="dcterms:W3CDTF">2015-05-27T18:38:21Z</dcterms:created>
  <dcterms:modified xsi:type="dcterms:W3CDTF">2017-02-15T18:25:52Z</dcterms:modified>
</cp:coreProperties>
</file>