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49"/>
  </p:notesMasterIdLst>
  <p:sldIdLst>
    <p:sldId id="257" r:id="rId3"/>
    <p:sldId id="276" r:id="rId4"/>
    <p:sldId id="340" r:id="rId5"/>
    <p:sldId id="343" r:id="rId6"/>
    <p:sldId id="344" r:id="rId7"/>
    <p:sldId id="345" r:id="rId8"/>
    <p:sldId id="376" r:id="rId9"/>
    <p:sldId id="732" r:id="rId10"/>
    <p:sldId id="733" r:id="rId11"/>
    <p:sldId id="734" r:id="rId12"/>
    <p:sldId id="346" r:id="rId13"/>
    <p:sldId id="347" r:id="rId14"/>
    <p:sldId id="349" r:id="rId15"/>
    <p:sldId id="350" r:id="rId16"/>
    <p:sldId id="351" r:id="rId17"/>
    <p:sldId id="352" r:id="rId18"/>
    <p:sldId id="353" r:id="rId19"/>
    <p:sldId id="354" r:id="rId20"/>
    <p:sldId id="355" r:id="rId21"/>
    <p:sldId id="358" r:id="rId22"/>
    <p:sldId id="359" r:id="rId23"/>
    <p:sldId id="356" r:id="rId24"/>
    <p:sldId id="357" r:id="rId25"/>
    <p:sldId id="360" r:id="rId26"/>
    <p:sldId id="361" r:id="rId27"/>
    <p:sldId id="362" r:id="rId28"/>
    <p:sldId id="363" r:id="rId29"/>
    <p:sldId id="365" r:id="rId30"/>
    <p:sldId id="364" r:id="rId31"/>
    <p:sldId id="367" r:id="rId32"/>
    <p:sldId id="368" r:id="rId33"/>
    <p:sldId id="369" r:id="rId34"/>
    <p:sldId id="375" r:id="rId35"/>
    <p:sldId id="275" r:id="rId36"/>
    <p:sldId id="281" r:id="rId37"/>
    <p:sldId id="310" r:id="rId38"/>
    <p:sldId id="312" r:id="rId39"/>
    <p:sldId id="286" r:id="rId40"/>
    <p:sldId id="318" r:id="rId41"/>
    <p:sldId id="320" r:id="rId42"/>
    <p:sldId id="321" r:id="rId43"/>
    <p:sldId id="322" r:id="rId44"/>
    <p:sldId id="323" r:id="rId45"/>
    <p:sldId id="326" r:id="rId46"/>
    <p:sldId id="327" r:id="rId47"/>
    <p:sldId id="2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758" autoAdjust="0"/>
    <p:restoredTop sz="94660"/>
  </p:normalViewPr>
  <p:slideViewPr>
    <p:cSldViewPr snapToGrid="0">
      <p:cViewPr>
        <p:scale>
          <a:sx n="88" d="100"/>
          <a:sy n="88" d="100"/>
        </p:scale>
        <p:origin x="159" y="396"/>
      </p:cViewPr>
      <p:guideLst>
        <p:guide orient="horz" pos="2160"/>
        <p:guide pos="2880"/>
      </p:guideLst>
    </p:cSldViewPr>
  </p:slideViewPr>
  <p:notesTextViewPr>
    <p:cViewPr>
      <p:scale>
        <a:sx n="3" d="2"/>
        <a:sy n="3" d="2"/>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6F5E0-FA12-4E75-A374-D4AFD15837BF}" type="datetimeFigureOut">
              <a:rPr lang="en-US" smtClean="0"/>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06073-9DA1-4E4A-BCE5-0DE51A467784}" type="slidenum">
              <a:rPr lang="en-US" smtClean="0"/>
              <a:t>‹#›</a:t>
            </a:fld>
            <a:endParaRPr lang="en-US"/>
          </a:p>
        </p:txBody>
      </p:sp>
    </p:spTree>
    <p:extLst>
      <p:ext uri="{BB962C8B-B14F-4D97-AF65-F5344CB8AC3E}">
        <p14:creationId xmlns:p14="http://schemas.microsoft.com/office/powerpoint/2010/main" val="2531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1" y="0"/>
            <a:ext cx="2972098" cy="458108"/>
          </a:xfrm>
          <a:prstGeom prst="rect">
            <a:avLst/>
          </a:prstGeom>
          <a:noFill/>
          <a:ln w="9525">
            <a:noFill/>
            <a:miter lim="800000"/>
            <a:headEnd/>
            <a:tailEnd/>
          </a:ln>
        </p:spPr>
        <p:txBody>
          <a:bodyPr lIns="92289" tIns="46145" rIns="92289" bIns="46145"/>
          <a:lstStyle/>
          <a:p>
            <a:pPr defTabSz="923135" eaLnBrk="0" fontAlgn="base" hangingPunct="0">
              <a:spcBef>
                <a:spcPct val="0"/>
              </a:spcBef>
              <a:spcAft>
                <a:spcPct val="0"/>
              </a:spcAft>
            </a:pPr>
            <a:r>
              <a:rPr lang="en-US" sz="1100" dirty="0">
                <a:solidFill>
                  <a:srgbClr val="000000"/>
                </a:solidFill>
                <a:latin typeface="Bookshelf Symbol 1" pitchFamily="34" charset="2"/>
              </a:rPr>
              <a:t>Appraising Evidence about Causation and Harm</a:t>
            </a:r>
          </a:p>
        </p:txBody>
      </p:sp>
      <p:sp>
        <p:nvSpPr>
          <p:cNvPr id="44035" name="Rectangle 3"/>
          <p:cNvSpPr txBox="1">
            <a:spLocks noGrp="1" noChangeArrowheads="1"/>
          </p:cNvSpPr>
          <p:nvPr/>
        </p:nvSpPr>
        <p:spPr bwMode="auto">
          <a:xfrm>
            <a:off x="3885905" y="0"/>
            <a:ext cx="2972097" cy="458108"/>
          </a:xfrm>
          <a:prstGeom prst="rect">
            <a:avLst/>
          </a:prstGeom>
          <a:noFill/>
          <a:ln w="9525">
            <a:noFill/>
            <a:miter lim="800000"/>
            <a:headEnd/>
            <a:tailEnd/>
          </a:ln>
        </p:spPr>
        <p:txBody>
          <a:bodyPr lIns="92289" tIns="46145" rIns="92289" bIns="46145"/>
          <a:lstStyle/>
          <a:p>
            <a:pPr algn="r" defTabSz="923135" eaLnBrk="0" fontAlgn="base" hangingPunct="0">
              <a:spcBef>
                <a:spcPct val="0"/>
              </a:spcBef>
              <a:spcAft>
                <a:spcPct val="0"/>
              </a:spcAft>
            </a:pPr>
            <a:r>
              <a:rPr lang="en-US" sz="1100" dirty="0">
                <a:solidFill>
                  <a:srgbClr val="000000"/>
                </a:solidFill>
                <a:latin typeface="Bookshelf Symbol 1" pitchFamily="34" charset="2"/>
              </a:rPr>
              <a:t>Evidence Literacy Learning Unit</a:t>
            </a:r>
          </a:p>
        </p:txBody>
      </p:sp>
      <p:sp>
        <p:nvSpPr>
          <p:cNvPr id="44036" name="Rectangle 6"/>
          <p:cNvSpPr txBox="1">
            <a:spLocks noGrp="1" noChangeArrowheads="1"/>
          </p:cNvSpPr>
          <p:nvPr/>
        </p:nvSpPr>
        <p:spPr bwMode="auto">
          <a:xfrm>
            <a:off x="1" y="8685893"/>
            <a:ext cx="2972098" cy="458107"/>
          </a:xfrm>
          <a:prstGeom prst="rect">
            <a:avLst/>
          </a:prstGeom>
          <a:noFill/>
          <a:ln w="9525">
            <a:noFill/>
            <a:miter lim="800000"/>
            <a:headEnd/>
            <a:tailEnd/>
          </a:ln>
        </p:spPr>
        <p:txBody>
          <a:bodyPr lIns="92289" tIns="46145" rIns="92289" bIns="46145" anchor="b"/>
          <a:lstStyle/>
          <a:p>
            <a:pPr defTabSz="923135" eaLnBrk="0" fontAlgn="base" hangingPunct="0">
              <a:spcBef>
                <a:spcPct val="0"/>
              </a:spcBef>
              <a:spcAft>
                <a:spcPct val="0"/>
              </a:spcAft>
            </a:pPr>
            <a:r>
              <a:rPr lang="en-US" sz="1100" dirty="0">
                <a:solidFill>
                  <a:srgbClr val="000000"/>
                </a:solidFill>
                <a:latin typeface="Bookshelf Symbol 1" pitchFamily="34" charset="2"/>
              </a:rPr>
              <a:t>(c) Robert Hayward,  Centre for Health Evidence</a:t>
            </a:r>
          </a:p>
        </p:txBody>
      </p:sp>
      <p:sp>
        <p:nvSpPr>
          <p:cNvPr id="44037" name="Rectangle 7"/>
          <p:cNvSpPr txBox="1">
            <a:spLocks noGrp="1" noChangeArrowheads="1"/>
          </p:cNvSpPr>
          <p:nvPr/>
        </p:nvSpPr>
        <p:spPr bwMode="auto">
          <a:xfrm>
            <a:off x="3885905" y="8685893"/>
            <a:ext cx="2972097" cy="458107"/>
          </a:xfrm>
          <a:prstGeom prst="rect">
            <a:avLst/>
          </a:prstGeom>
          <a:noFill/>
          <a:ln w="9525">
            <a:noFill/>
            <a:miter lim="800000"/>
            <a:headEnd/>
            <a:tailEnd/>
          </a:ln>
        </p:spPr>
        <p:txBody>
          <a:bodyPr lIns="92289" tIns="46145" rIns="92289" bIns="46145" anchor="b"/>
          <a:lstStyle/>
          <a:p>
            <a:pPr algn="r" defTabSz="923135" eaLnBrk="0" fontAlgn="base" hangingPunct="0">
              <a:spcBef>
                <a:spcPct val="0"/>
              </a:spcBef>
              <a:spcAft>
                <a:spcPct val="0"/>
              </a:spcAft>
            </a:pPr>
            <a:fld id="{EAFC7F5A-440D-4198-A8D7-CB83BE038BD8}" type="slidenum">
              <a:rPr lang="en-US" sz="1100">
                <a:solidFill>
                  <a:srgbClr val="000000"/>
                </a:solidFill>
                <a:latin typeface="Bookshelf Symbol 1" pitchFamily="34" charset="2"/>
              </a:rPr>
              <a:pPr algn="r" defTabSz="923135" eaLnBrk="0" fontAlgn="base" hangingPunct="0">
                <a:spcBef>
                  <a:spcPct val="0"/>
                </a:spcBef>
                <a:spcAft>
                  <a:spcPct val="0"/>
                </a:spcAft>
              </a:pPr>
              <a:t>2</a:t>
            </a:fld>
            <a:endParaRPr lang="en-US" sz="1100" dirty="0">
              <a:solidFill>
                <a:srgbClr val="000000"/>
              </a:solidFill>
              <a:latin typeface="Bookshelf Symbol 1" pitchFamily="34" charset="2"/>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r>
              <a:rPr lang="en-US" dirty="0"/>
              <a:t>Welcome students.</a:t>
            </a:r>
          </a:p>
          <a:p>
            <a:pPr eaLnBrk="1" hangingPunct="1"/>
            <a:r>
              <a:rPr lang="en-US" dirty="0"/>
              <a:t>Today</a:t>
            </a:r>
            <a:r>
              <a:rPr lang="en-US" baseline="0" dirty="0"/>
              <a:t> we are going to learn about case report forms.</a:t>
            </a:r>
          </a:p>
          <a:p>
            <a:r>
              <a:rPr lang="en-US" baseline="0" dirty="0"/>
              <a:t>Upon completion of tis module: you will </a:t>
            </a:r>
            <a:r>
              <a:rPr lang="en-US" dirty="0"/>
              <a:t>gain understanding in process of developing case report form and its various uses.</a:t>
            </a:r>
          </a:p>
          <a:p>
            <a:r>
              <a:rPr lang="en-US" dirty="0"/>
              <a:t>You will learn how to develop</a:t>
            </a:r>
            <a:r>
              <a:rPr lang="en-US" baseline="0" dirty="0"/>
              <a:t> a case report form.</a:t>
            </a:r>
            <a:endParaRPr lang="en-US" dirty="0"/>
          </a:p>
        </p:txBody>
      </p:sp>
    </p:spTree>
    <p:extLst>
      <p:ext uri="{BB962C8B-B14F-4D97-AF65-F5344CB8AC3E}">
        <p14:creationId xmlns:p14="http://schemas.microsoft.com/office/powerpoint/2010/main" val="3023390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Here is an example.</a:t>
            </a:r>
          </a:p>
          <a:p>
            <a:endParaRPr lang="en-US" dirty="0"/>
          </a:p>
        </p:txBody>
      </p:sp>
      <p:sp>
        <p:nvSpPr>
          <p:cNvPr id="4" name="Slide Number Placeholder 3"/>
          <p:cNvSpPr>
            <a:spLocks noGrp="1"/>
          </p:cNvSpPr>
          <p:nvPr>
            <p:ph type="sldNum" sz="quarter" idx="10"/>
          </p:nvPr>
        </p:nvSpPr>
        <p:spPr/>
        <p:txBody>
          <a:bodyPr/>
          <a:lstStyle/>
          <a:p>
            <a:fld id="{DF9559DC-17EC-4E6B-B6C5-AF36071A8B88}" type="slidenum">
              <a:rPr lang="en-US" smtClean="0"/>
              <a:pPr/>
              <a:t>37</a:t>
            </a:fld>
            <a:endParaRPr lang="en-US"/>
          </a:p>
        </p:txBody>
      </p:sp>
    </p:spTree>
    <p:extLst>
      <p:ext uri="{BB962C8B-B14F-4D97-AF65-F5344CB8AC3E}">
        <p14:creationId xmlns:p14="http://schemas.microsoft.com/office/powerpoint/2010/main" val="305539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earlier,</a:t>
            </a:r>
            <a:r>
              <a:rPr lang="en-US" baseline="0" dirty="0"/>
              <a:t> t</a:t>
            </a:r>
            <a:r>
              <a:rPr lang="en-US" dirty="0"/>
              <a:t>here MUST be at least one key identifier for each study participant in every CRF</a:t>
            </a:r>
            <a:r>
              <a:rPr lang="en-US" baseline="0" dirty="0"/>
              <a:t> sheet.</a:t>
            </a:r>
          </a:p>
          <a:p>
            <a:r>
              <a:rPr lang="en-US" dirty="0"/>
              <a:t>Usually the participant identification number (P_ID) is used as the “</a:t>
            </a:r>
            <a:r>
              <a:rPr lang="en-US" u="sng" dirty="0"/>
              <a:t>unique identifier</a:t>
            </a:r>
            <a:r>
              <a:rPr lang="en-US" dirty="0"/>
              <a:t>” in the study.</a:t>
            </a:r>
          </a:p>
          <a:p>
            <a:r>
              <a:rPr lang="en-US" dirty="0"/>
              <a:t>In other words: no two study participants can have the same P_ID.</a:t>
            </a:r>
          </a:p>
          <a:p>
            <a:r>
              <a:rPr lang="en-US" dirty="0"/>
              <a:t> This</a:t>
            </a:r>
            <a:r>
              <a:rPr lang="en-US" baseline="0" dirty="0"/>
              <a:t> allows linking data for at the same individual across various CRF sheets. Also, it helps in data transfer and ultimately analysis using statistical packages such as SAS.</a:t>
            </a:r>
            <a:endParaRPr lang="en-US" dirty="0"/>
          </a:p>
        </p:txBody>
      </p:sp>
      <p:sp>
        <p:nvSpPr>
          <p:cNvPr id="4" name="Slide Number Placeholder 3"/>
          <p:cNvSpPr>
            <a:spLocks noGrp="1"/>
          </p:cNvSpPr>
          <p:nvPr>
            <p:ph type="sldNum" sz="quarter" idx="10"/>
          </p:nvPr>
        </p:nvSpPr>
        <p:spPr/>
        <p:txBody>
          <a:bodyPr/>
          <a:lstStyle/>
          <a:p>
            <a:fld id="{DF9559DC-17EC-4E6B-B6C5-AF36071A8B88}" type="slidenum">
              <a:rPr lang="en-US" smtClean="0"/>
              <a:pPr/>
              <a:t>38</a:t>
            </a:fld>
            <a:endParaRPr lang="en-US"/>
          </a:p>
        </p:txBody>
      </p:sp>
    </p:spTree>
    <p:extLst>
      <p:ext uri="{BB962C8B-B14F-4D97-AF65-F5344CB8AC3E}">
        <p14:creationId xmlns:p14="http://schemas.microsoft.com/office/powerpoint/2010/main" val="205799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DF80E-F730-457F-8CF7-0FE1D1CBC829}" type="slidenum">
              <a:rPr lang="en-US" smtClean="0"/>
              <a:pPr/>
              <a:t>39</a:t>
            </a:fld>
            <a:endParaRPr lang="en-US"/>
          </a:p>
        </p:txBody>
      </p:sp>
    </p:spTree>
    <p:extLst>
      <p:ext uri="{BB962C8B-B14F-4D97-AF65-F5344CB8AC3E}">
        <p14:creationId xmlns:p14="http://schemas.microsoft.com/office/powerpoint/2010/main" val="128854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DF80E-F730-457F-8CF7-0FE1D1CBC829}" type="slidenum">
              <a:rPr lang="en-US" smtClean="0"/>
              <a:pPr/>
              <a:t>40</a:t>
            </a:fld>
            <a:endParaRPr lang="en-US"/>
          </a:p>
        </p:txBody>
      </p:sp>
    </p:spTree>
    <p:extLst>
      <p:ext uri="{BB962C8B-B14F-4D97-AF65-F5344CB8AC3E}">
        <p14:creationId xmlns:p14="http://schemas.microsoft.com/office/powerpoint/2010/main" val="103828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DF80E-F730-457F-8CF7-0FE1D1CBC829}" type="slidenum">
              <a:rPr lang="en-US" smtClean="0"/>
              <a:pPr/>
              <a:t>41</a:t>
            </a:fld>
            <a:endParaRPr lang="en-US"/>
          </a:p>
        </p:txBody>
      </p:sp>
    </p:spTree>
    <p:extLst>
      <p:ext uri="{BB962C8B-B14F-4D97-AF65-F5344CB8AC3E}">
        <p14:creationId xmlns:p14="http://schemas.microsoft.com/office/powerpoint/2010/main" val="95430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DF80E-F730-457F-8CF7-0FE1D1CBC829}" type="slidenum">
              <a:rPr lang="en-US" smtClean="0"/>
              <a:pPr/>
              <a:t>42</a:t>
            </a:fld>
            <a:endParaRPr lang="en-US"/>
          </a:p>
        </p:txBody>
      </p:sp>
    </p:spTree>
    <p:extLst>
      <p:ext uri="{BB962C8B-B14F-4D97-AF65-F5344CB8AC3E}">
        <p14:creationId xmlns:p14="http://schemas.microsoft.com/office/powerpoint/2010/main" val="1751940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DF80E-F730-457F-8CF7-0FE1D1CBC829}" type="slidenum">
              <a:rPr lang="en-US" smtClean="0"/>
              <a:pPr/>
              <a:t>43</a:t>
            </a:fld>
            <a:endParaRPr lang="en-US"/>
          </a:p>
        </p:txBody>
      </p:sp>
    </p:spTree>
    <p:extLst>
      <p:ext uri="{BB962C8B-B14F-4D97-AF65-F5344CB8AC3E}">
        <p14:creationId xmlns:p14="http://schemas.microsoft.com/office/powerpoint/2010/main" val="416117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data dictionary.</a:t>
            </a:r>
          </a:p>
          <a:p>
            <a:r>
              <a:rPr lang="en-US" dirty="0"/>
              <a:t>Also, please review 2 data</a:t>
            </a:r>
            <a:r>
              <a:rPr lang="en-US" baseline="0" dirty="0"/>
              <a:t> dictionaries that we have shared with you. </a:t>
            </a:r>
            <a:endParaRPr lang="en-US" dirty="0"/>
          </a:p>
        </p:txBody>
      </p:sp>
      <p:sp>
        <p:nvSpPr>
          <p:cNvPr id="4" name="Slide Number Placeholder 3"/>
          <p:cNvSpPr>
            <a:spLocks noGrp="1"/>
          </p:cNvSpPr>
          <p:nvPr>
            <p:ph type="sldNum" sz="quarter" idx="10"/>
          </p:nvPr>
        </p:nvSpPr>
        <p:spPr/>
        <p:txBody>
          <a:bodyPr/>
          <a:lstStyle/>
          <a:p>
            <a:fld id="{DF9559DC-17EC-4E6B-B6C5-AF36071A8B88}" type="slidenum">
              <a:rPr lang="en-US" smtClean="0"/>
              <a:pPr/>
              <a:t>44</a:t>
            </a:fld>
            <a:endParaRPr lang="en-US"/>
          </a:p>
        </p:txBody>
      </p:sp>
    </p:spTree>
    <p:extLst>
      <p:ext uri="{BB962C8B-B14F-4D97-AF65-F5344CB8AC3E}">
        <p14:creationId xmlns:p14="http://schemas.microsoft.com/office/powerpoint/2010/main" val="3251964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DF80E-F730-457F-8CF7-0FE1D1CBC829}" type="slidenum">
              <a:rPr lang="en-US" smtClean="0"/>
              <a:pPr/>
              <a:t>45</a:t>
            </a:fld>
            <a:endParaRPr lang="en-US"/>
          </a:p>
        </p:txBody>
      </p:sp>
    </p:spTree>
    <p:extLst>
      <p:ext uri="{BB962C8B-B14F-4D97-AF65-F5344CB8AC3E}">
        <p14:creationId xmlns:p14="http://schemas.microsoft.com/office/powerpoint/2010/main" val="186873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1" y="0"/>
            <a:ext cx="2972098" cy="458108"/>
          </a:xfrm>
          <a:prstGeom prst="rect">
            <a:avLst/>
          </a:prstGeom>
          <a:noFill/>
          <a:ln w="9525">
            <a:noFill/>
            <a:miter lim="800000"/>
            <a:headEnd/>
            <a:tailEnd/>
          </a:ln>
        </p:spPr>
        <p:txBody>
          <a:bodyPr lIns="92289" tIns="46145" rIns="92289" bIns="46145"/>
          <a:lstStyle/>
          <a:p>
            <a:pPr defTabSz="923135" eaLnBrk="0" fontAlgn="base" hangingPunct="0">
              <a:spcBef>
                <a:spcPct val="0"/>
              </a:spcBef>
              <a:spcAft>
                <a:spcPct val="0"/>
              </a:spcAft>
            </a:pPr>
            <a:r>
              <a:rPr lang="en-US" sz="1100" dirty="0">
                <a:solidFill>
                  <a:srgbClr val="000000"/>
                </a:solidFill>
                <a:latin typeface="Bookshelf Symbol 1" pitchFamily="34" charset="2"/>
              </a:rPr>
              <a:t>Appraising Evidence about Causation and Harm</a:t>
            </a:r>
          </a:p>
        </p:txBody>
      </p:sp>
      <p:sp>
        <p:nvSpPr>
          <p:cNvPr id="44035" name="Rectangle 3"/>
          <p:cNvSpPr txBox="1">
            <a:spLocks noGrp="1" noChangeArrowheads="1"/>
          </p:cNvSpPr>
          <p:nvPr/>
        </p:nvSpPr>
        <p:spPr bwMode="auto">
          <a:xfrm>
            <a:off x="3885905" y="0"/>
            <a:ext cx="2972097" cy="458108"/>
          </a:xfrm>
          <a:prstGeom prst="rect">
            <a:avLst/>
          </a:prstGeom>
          <a:noFill/>
          <a:ln w="9525">
            <a:noFill/>
            <a:miter lim="800000"/>
            <a:headEnd/>
            <a:tailEnd/>
          </a:ln>
        </p:spPr>
        <p:txBody>
          <a:bodyPr lIns="92289" tIns="46145" rIns="92289" bIns="46145"/>
          <a:lstStyle/>
          <a:p>
            <a:pPr algn="r" defTabSz="923135" eaLnBrk="0" fontAlgn="base" hangingPunct="0">
              <a:spcBef>
                <a:spcPct val="0"/>
              </a:spcBef>
              <a:spcAft>
                <a:spcPct val="0"/>
              </a:spcAft>
            </a:pPr>
            <a:r>
              <a:rPr lang="en-US" sz="1100" dirty="0">
                <a:solidFill>
                  <a:srgbClr val="000000"/>
                </a:solidFill>
                <a:latin typeface="Bookshelf Symbol 1" pitchFamily="34" charset="2"/>
              </a:rPr>
              <a:t>Evidence Literacy Learning Unit</a:t>
            </a:r>
          </a:p>
        </p:txBody>
      </p:sp>
      <p:sp>
        <p:nvSpPr>
          <p:cNvPr id="44036" name="Rectangle 6"/>
          <p:cNvSpPr txBox="1">
            <a:spLocks noGrp="1" noChangeArrowheads="1"/>
          </p:cNvSpPr>
          <p:nvPr/>
        </p:nvSpPr>
        <p:spPr bwMode="auto">
          <a:xfrm>
            <a:off x="1" y="8685893"/>
            <a:ext cx="2972098" cy="458107"/>
          </a:xfrm>
          <a:prstGeom prst="rect">
            <a:avLst/>
          </a:prstGeom>
          <a:noFill/>
          <a:ln w="9525">
            <a:noFill/>
            <a:miter lim="800000"/>
            <a:headEnd/>
            <a:tailEnd/>
          </a:ln>
        </p:spPr>
        <p:txBody>
          <a:bodyPr lIns="92289" tIns="46145" rIns="92289" bIns="46145" anchor="b"/>
          <a:lstStyle/>
          <a:p>
            <a:pPr defTabSz="923135" eaLnBrk="0" fontAlgn="base" hangingPunct="0">
              <a:spcBef>
                <a:spcPct val="0"/>
              </a:spcBef>
              <a:spcAft>
                <a:spcPct val="0"/>
              </a:spcAft>
            </a:pPr>
            <a:r>
              <a:rPr lang="en-US" sz="1100" dirty="0">
                <a:solidFill>
                  <a:srgbClr val="000000"/>
                </a:solidFill>
                <a:latin typeface="Bookshelf Symbol 1" pitchFamily="34" charset="2"/>
              </a:rPr>
              <a:t>(c) Robert Hayward,  Centre for Health Evidence</a:t>
            </a:r>
          </a:p>
        </p:txBody>
      </p:sp>
      <p:sp>
        <p:nvSpPr>
          <p:cNvPr id="44037" name="Rectangle 7"/>
          <p:cNvSpPr txBox="1">
            <a:spLocks noGrp="1" noChangeArrowheads="1"/>
          </p:cNvSpPr>
          <p:nvPr/>
        </p:nvSpPr>
        <p:spPr bwMode="auto">
          <a:xfrm>
            <a:off x="3885905" y="8685893"/>
            <a:ext cx="2972097" cy="458107"/>
          </a:xfrm>
          <a:prstGeom prst="rect">
            <a:avLst/>
          </a:prstGeom>
          <a:noFill/>
          <a:ln w="9525">
            <a:noFill/>
            <a:miter lim="800000"/>
            <a:headEnd/>
            <a:tailEnd/>
          </a:ln>
        </p:spPr>
        <p:txBody>
          <a:bodyPr lIns="92289" tIns="46145" rIns="92289" bIns="46145" anchor="b"/>
          <a:lstStyle/>
          <a:p>
            <a:pPr algn="r" defTabSz="923135" eaLnBrk="0" fontAlgn="base" hangingPunct="0">
              <a:spcBef>
                <a:spcPct val="0"/>
              </a:spcBef>
              <a:spcAft>
                <a:spcPct val="0"/>
              </a:spcAft>
            </a:pPr>
            <a:fld id="{EAFC7F5A-440D-4198-A8D7-CB83BE038BD8}" type="slidenum">
              <a:rPr lang="en-US" sz="1100">
                <a:solidFill>
                  <a:srgbClr val="000000"/>
                </a:solidFill>
                <a:latin typeface="Bookshelf Symbol 1" pitchFamily="34" charset="2"/>
              </a:rPr>
              <a:pPr algn="r" defTabSz="923135" eaLnBrk="0" fontAlgn="base" hangingPunct="0">
                <a:spcBef>
                  <a:spcPct val="0"/>
                </a:spcBef>
                <a:spcAft>
                  <a:spcPct val="0"/>
                </a:spcAft>
              </a:pPr>
              <a:t>3</a:t>
            </a:fld>
            <a:endParaRPr lang="en-US" sz="1100" dirty="0">
              <a:solidFill>
                <a:srgbClr val="000000"/>
              </a:solidFill>
              <a:latin typeface="Bookshelf Symbol 1" pitchFamily="34" charset="2"/>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r>
              <a:rPr lang="en-US" dirty="0"/>
              <a:t>Welcome students.</a:t>
            </a:r>
          </a:p>
          <a:p>
            <a:pPr eaLnBrk="1" hangingPunct="1"/>
            <a:r>
              <a:rPr lang="en-US" dirty="0"/>
              <a:t>Today</a:t>
            </a:r>
            <a:r>
              <a:rPr lang="en-US" baseline="0" dirty="0"/>
              <a:t> we are going to learn about case report forms.</a:t>
            </a:r>
          </a:p>
          <a:p>
            <a:r>
              <a:rPr lang="en-US" baseline="0" dirty="0"/>
              <a:t>Upon completion of tis module: you will </a:t>
            </a:r>
            <a:r>
              <a:rPr lang="en-US" dirty="0"/>
              <a:t>gain understanding in process of developing case report form and its various uses.</a:t>
            </a:r>
          </a:p>
          <a:p>
            <a:r>
              <a:rPr lang="en-US" dirty="0"/>
              <a:t>You will learn how to develop</a:t>
            </a:r>
            <a:r>
              <a:rPr lang="en-US" baseline="0" dirty="0"/>
              <a:t> a case report form.</a:t>
            </a:r>
            <a:endParaRPr lang="en-US" dirty="0"/>
          </a:p>
        </p:txBody>
      </p:sp>
    </p:spTree>
    <p:extLst>
      <p:ext uri="{BB962C8B-B14F-4D97-AF65-F5344CB8AC3E}">
        <p14:creationId xmlns:p14="http://schemas.microsoft.com/office/powerpoint/2010/main" val="302339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76281B-0B45-49FC-A877-6027DD163E1D}"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D393044-85B4-4329-A7D3-7821360D2A1D}" type="slidenum">
              <a:rPr lang="en-US" smtClean="0">
                <a:latin typeface="Arial" pitchFamily="34" charset="0"/>
                <a:cs typeface="Arial" pitchFamily="34" charset="0"/>
              </a:rPr>
              <a:pPr/>
              <a:t>14</a:t>
            </a:fld>
            <a:endParaRPr lang="en-US">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lnSpc>
                <a:spcPct val="80000"/>
              </a:lnSpc>
            </a:pPr>
            <a:endParaRPr lang="en-US" sz="90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01069E8-E843-40C2-A53E-B76C5925AF18}" type="slidenum">
              <a:rPr lang="en-US" altLang="en-US"/>
              <a:pPr/>
              <a:t>24</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C78B8A8-1F2D-4E01-98D3-D1BDFCE0C6CA}" type="slidenum">
              <a:rPr lang="en-US" altLang="en-US"/>
              <a:pPr/>
              <a:t>25</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DF80E-F730-457F-8CF7-0FE1D1CBC829}" type="slidenum">
              <a:rPr lang="en-US" smtClean="0"/>
              <a:pPr/>
              <a:t>34</a:t>
            </a:fld>
            <a:endParaRPr lang="en-US"/>
          </a:p>
        </p:txBody>
      </p:sp>
    </p:spTree>
    <p:extLst>
      <p:ext uri="{BB962C8B-B14F-4D97-AF65-F5344CB8AC3E}">
        <p14:creationId xmlns:p14="http://schemas.microsoft.com/office/powerpoint/2010/main" val="235411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developing a data collection form or a case report form we have to pay close attention to certain key design</a:t>
            </a:r>
            <a:r>
              <a:rPr lang="en-US" baseline="0" dirty="0"/>
              <a:t> attributes. For example:</a:t>
            </a:r>
            <a:endParaRPr lang="en-US" dirty="0"/>
          </a:p>
          <a:p>
            <a:endParaRPr lang="en-US" dirty="0"/>
          </a:p>
          <a:p>
            <a:r>
              <a:rPr lang="en-US" dirty="0"/>
              <a:t>We have to design the CRF while keeping all users of the data in mind. </a:t>
            </a:r>
          </a:p>
          <a:p>
            <a:r>
              <a:rPr lang="en-US" dirty="0"/>
              <a:t>While designing the CRF we researchers</a:t>
            </a:r>
            <a:r>
              <a:rPr lang="en-US" baseline="0" dirty="0"/>
              <a:t> have to be mindful of the </a:t>
            </a:r>
            <a:r>
              <a:rPr lang="en-US" dirty="0"/>
              <a:t>regulatory agencies requirements and collect data accordingly.</a:t>
            </a:r>
          </a:p>
          <a:p>
            <a:r>
              <a:rPr lang="en-US" dirty="0"/>
              <a:t>Collect data outlined in the study protocol</a:t>
            </a:r>
          </a:p>
          <a:p>
            <a:r>
              <a:rPr lang="en-US" dirty="0"/>
              <a:t>Researchers should try and be clear and concise with questions outlined in the CRF to gather the required data.</a:t>
            </a:r>
            <a:r>
              <a:rPr lang="en-US" baseline="0" dirty="0"/>
              <a:t> This assists in improving the consistency and in turn quality of data collection.</a:t>
            </a:r>
            <a:r>
              <a:rPr lang="en-US" dirty="0"/>
              <a:t> </a:t>
            </a:r>
          </a:p>
          <a:p>
            <a:r>
              <a:rPr lang="en-US" dirty="0"/>
              <a:t>Avoid duplication</a:t>
            </a:r>
          </a:p>
          <a:p>
            <a:r>
              <a:rPr lang="en-US" dirty="0"/>
              <a:t>Request minimal free text responses.</a:t>
            </a:r>
            <a:r>
              <a:rPr lang="en-US" baseline="0" dirty="0"/>
              <a:t> This will assist the data collection personnel in minimizing missing values and obtaining the required information in a consistent manner. </a:t>
            </a:r>
            <a:endParaRPr lang="en-US" dirty="0"/>
          </a:p>
          <a:p>
            <a:endParaRPr lang="en-US" dirty="0"/>
          </a:p>
        </p:txBody>
      </p:sp>
      <p:sp>
        <p:nvSpPr>
          <p:cNvPr id="4" name="Slide Number Placeholder 3"/>
          <p:cNvSpPr>
            <a:spLocks noGrp="1"/>
          </p:cNvSpPr>
          <p:nvPr>
            <p:ph type="sldNum" sz="quarter" idx="10"/>
          </p:nvPr>
        </p:nvSpPr>
        <p:spPr/>
        <p:txBody>
          <a:bodyPr/>
          <a:lstStyle/>
          <a:p>
            <a:fld id="{DF9559DC-17EC-4E6B-B6C5-AF36071A8B88}" type="slidenum">
              <a:rPr lang="en-US" smtClean="0"/>
              <a:pPr/>
              <a:t>35</a:t>
            </a:fld>
            <a:endParaRPr lang="en-US"/>
          </a:p>
        </p:txBody>
      </p:sp>
    </p:spTree>
    <p:extLst>
      <p:ext uri="{BB962C8B-B14F-4D97-AF65-F5344CB8AC3E}">
        <p14:creationId xmlns:p14="http://schemas.microsoft.com/office/powerpoint/2010/main" val="86185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a:t>
            </a:r>
          </a:p>
        </p:txBody>
      </p:sp>
      <p:sp>
        <p:nvSpPr>
          <p:cNvPr id="4" name="Slide Number Placeholder 3"/>
          <p:cNvSpPr>
            <a:spLocks noGrp="1"/>
          </p:cNvSpPr>
          <p:nvPr>
            <p:ph type="sldNum" sz="quarter" idx="10"/>
          </p:nvPr>
        </p:nvSpPr>
        <p:spPr/>
        <p:txBody>
          <a:bodyPr/>
          <a:lstStyle/>
          <a:p>
            <a:fld id="{DF9559DC-17EC-4E6B-B6C5-AF36071A8B88}" type="slidenum">
              <a:rPr lang="en-US" smtClean="0"/>
              <a:pPr/>
              <a:t>36</a:t>
            </a:fld>
            <a:endParaRPr lang="en-US"/>
          </a:p>
        </p:txBody>
      </p:sp>
    </p:spTree>
    <p:extLst>
      <p:ext uri="{BB962C8B-B14F-4D97-AF65-F5344CB8AC3E}">
        <p14:creationId xmlns:p14="http://schemas.microsoft.com/office/powerpoint/2010/main" val="57923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490" y="745373"/>
            <a:ext cx="7886700" cy="1110588"/>
          </a:xfrm>
          <a:prstGeom prst="rect">
            <a:avLst/>
          </a:prstGeom>
        </p:spPr>
        <p:txBody>
          <a:bodyPr/>
          <a:lstStyle>
            <a:lvl1pPr>
              <a:defRPr sz="7200"/>
            </a:lvl1pPr>
          </a:lstStyle>
          <a:p>
            <a:r>
              <a:rPr lang="en-US" dirty="0"/>
              <a:t>Title</a:t>
            </a:r>
          </a:p>
        </p:txBody>
      </p:sp>
    </p:spTree>
    <p:extLst>
      <p:ext uri="{BB962C8B-B14F-4D97-AF65-F5344CB8AC3E}">
        <p14:creationId xmlns:p14="http://schemas.microsoft.com/office/powerpoint/2010/main" val="39930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166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78441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594360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2743200" y="594360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BE236A32-7B88-4D66-957C-D9316254A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20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5943600"/>
            <a:ext cx="2133600" cy="476250"/>
          </a:xfrm>
          <a:prstGeom prst="rect">
            <a:avLst/>
          </a:prstGeom>
        </p:spPr>
        <p:txBody>
          <a:bodyPr/>
          <a:lstStyle>
            <a:lvl1pPr>
              <a:defRPr/>
            </a:lvl1pPr>
          </a:lstStyle>
          <a:p>
            <a:pPr>
              <a:defRPr/>
            </a:pPr>
            <a:r>
              <a:rPr lang="en-US">
                <a:solidFill>
                  <a:srgbClr val="000000"/>
                </a:solidFill>
              </a:rPr>
              <a:t>July 7, 2006</a:t>
            </a: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defRPr/>
            </a:pPr>
            <a:endParaRPr lang="en-US" sz="4800">
              <a:solidFill>
                <a:srgbClr val="000000"/>
              </a:solidFill>
              <a:latin typeface="Bookshelf Symbol 1" pitchFamily="34" charset="2"/>
            </a:endParaRPr>
          </a:p>
        </p:txBody>
      </p:sp>
      <p:sp>
        <p:nvSpPr>
          <p:cNvPr id="7" name="Slide Number Placeholder 6"/>
          <p:cNvSpPr>
            <a:spLocks noGrp="1" noChangeArrowheads="1"/>
          </p:cNvSpPr>
          <p:nvPr>
            <p:ph type="sldNum" sz="quarter" idx="12"/>
          </p:nvPr>
        </p:nvSpPr>
        <p:spPr>
          <a:xfrm>
            <a:off x="2743200" y="5943600"/>
            <a:ext cx="2133600" cy="476250"/>
          </a:xfrm>
          <a:prstGeom prst="rect">
            <a:avLst/>
          </a:prstGeom>
        </p:spPr>
        <p:txBody>
          <a:bodyPr/>
          <a:lstStyle>
            <a:lvl1pPr>
              <a:defRPr/>
            </a:lvl1pPr>
          </a:lstStyle>
          <a:p>
            <a:pPr>
              <a:defRPr/>
            </a:pPr>
            <a:fld id="{4688DAA4-08C8-4EB5-B591-1B57BA73C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876761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295400"/>
            <a:ext cx="83820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943600"/>
            <a:ext cx="2133600" cy="476250"/>
          </a:xfrm>
          <a:prstGeom prst="rect">
            <a:avLst/>
          </a:prstGeom>
        </p:spPr>
        <p:txBody>
          <a:bodyPr/>
          <a:lstStyle/>
          <a:p>
            <a:pPr eaLnBrk="1" hangingPunct="1">
              <a:defRPr/>
            </a:pPr>
            <a:endParaRPr lang="en-US">
              <a:solidFill>
                <a:srgbClr val="000000"/>
              </a:solidFill>
            </a:endParaRPr>
          </a:p>
        </p:txBody>
      </p:sp>
      <p:sp>
        <p:nvSpPr>
          <p:cNvPr id="5" name="Slide Number Placeholder 4"/>
          <p:cNvSpPr>
            <a:spLocks noGrp="1"/>
          </p:cNvSpPr>
          <p:nvPr>
            <p:ph type="sldNum" sz="quarter" idx="11"/>
          </p:nvPr>
        </p:nvSpPr>
        <p:spPr>
          <a:xfrm>
            <a:off x="2743200" y="5943600"/>
            <a:ext cx="2133600" cy="476250"/>
          </a:xfrm>
          <a:prstGeom prst="rect">
            <a:avLst/>
          </a:prstGeom>
        </p:spPr>
        <p:txBody>
          <a:bodyPr/>
          <a:lstStyle/>
          <a:p>
            <a:pPr eaLnBrk="1" hangingPunct="1">
              <a:defRPr/>
            </a:pPr>
            <a:fld id="{66A292DB-85DC-4A6C-9C78-AA163BA039C4}" type="slidenum">
              <a:rPr lang="en-US" smtClean="0">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91752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6D38E3-544F-42E6-961F-1FBD062C32A3}"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6981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81013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D38E3-544F-42E6-961F-1FBD062C32A3}"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135809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6D38E3-544F-42E6-961F-1FBD062C32A3}"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43316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D38E3-544F-42E6-961F-1FBD062C32A3}" type="datetimeFigureOut">
              <a:rPr lang="en-US" smtClean="0"/>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46684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7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38E3-544F-42E6-961F-1FBD062C32A3}"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3874355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D38E3-544F-42E6-961F-1FBD062C32A3}" type="datetimeFigureOut">
              <a:rPr lang="en-US" smtClean="0"/>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42933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D38E3-544F-42E6-961F-1FBD062C32A3}"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839452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D38E3-544F-42E6-961F-1FBD062C32A3}"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75152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317327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611765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38E3-544F-42E6-961F-1FBD062C32A3}"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90040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682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188245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12062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49580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50739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85881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2/20/2020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59153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3167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38E3-544F-42E6-961F-1FBD062C32A3}" type="datetimeFigureOut">
              <a:rPr lang="en-US" smtClean="0"/>
              <a:t>2/20/2020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7ED7A-41FC-4A7E-8625-0792A6D7E855}" type="slidenum">
              <a:rPr lang="en-US" smtClean="0"/>
              <a:t>‹#›</a:t>
            </a:fld>
            <a:endParaRPr lang="en-US"/>
          </a:p>
        </p:txBody>
      </p:sp>
    </p:spTree>
    <p:extLst>
      <p:ext uri="{BB962C8B-B14F-4D97-AF65-F5344CB8AC3E}">
        <p14:creationId xmlns:p14="http://schemas.microsoft.com/office/powerpoint/2010/main" val="42096552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7664" y="3551758"/>
            <a:ext cx="7662333" cy="2246769"/>
          </a:xfrm>
          <a:prstGeom prst="rect">
            <a:avLst/>
          </a:prstGeom>
        </p:spPr>
        <p:txBody>
          <a:bodyPr wrap="square">
            <a:spAutoFit/>
          </a:bodyPr>
          <a:lstStyle/>
          <a:p>
            <a:pPr lvl="0" algn="ctr" eaLnBrk="0" fontAlgn="base" hangingPunct="0">
              <a:spcBef>
                <a:spcPct val="20000"/>
              </a:spcBef>
              <a:spcAft>
                <a:spcPct val="0"/>
              </a:spcAft>
              <a:buClr>
                <a:srgbClr val="988955"/>
              </a:buClr>
            </a:pPr>
            <a:r>
              <a:rPr lang="en-US" sz="2400" b="1" dirty="0"/>
              <a:t>Dr. Rahul Mhaskar</a:t>
            </a:r>
          </a:p>
          <a:p>
            <a:pPr lvl="0" algn="ctr" eaLnBrk="0" fontAlgn="base" hangingPunct="0">
              <a:spcBef>
                <a:spcPct val="20000"/>
              </a:spcBef>
              <a:spcAft>
                <a:spcPct val="0"/>
              </a:spcAft>
              <a:buClr>
                <a:srgbClr val="988955"/>
              </a:buClr>
            </a:pPr>
            <a:r>
              <a:rPr lang="en-US" sz="2000" b="1" dirty="0"/>
              <a:t>Director </a:t>
            </a:r>
          </a:p>
          <a:p>
            <a:pPr lvl="0" algn="ctr" eaLnBrk="0" fontAlgn="base" hangingPunct="0">
              <a:spcBef>
                <a:spcPct val="20000"/>
              </a:spcBef>
              <a:spcAft>
                <a:spcPct val="0"/>
              </a:spcAft>
              <a:buClr>
                <a:srgbClr val="988955"/>
              </a:buClr>
            </a:pPr>
            <a:r>
              <a:rPr lang="en-US" sz="2000" dirty="0"/>
              <a:t>Office of Research, Innovation and Scholarly Endeavors (RISE)</a:t>
            </a:r>
          </a:p>
          <a:p>
            <a:pPr lvl="0" algn="ctr" eaLnBrk="0" fontAlgn="base" hangingPunct="0">
              <a:spcBef>
                <a:spcPct val="20000"/>
              </a:spcBef>
              <a:spcAft>
                <a:spcPct val="0"/>
              </a:spcAft>
              <a:buClr>
                <a:srgbClr val="988955"/>
              </a:buClr>
            </a:pPr>
            <a:r>
              <a:rPr lang="en-US" sz="2000" b="1" dirty="0"/>
              <a:t>Associate Professor</a:t>
            </a:r>
          </a:p>
          <a:p>
            <a:pPr lvl="0" algn="ctr" eaLnBrk="0" fontAlgn="base" hangingPunct="0">
              <a:spcBef>
                <a:spcPct val="20000"/>
              </a:spcBef>
              <a:spcAft>
                <a:spcPct val="0"/>
              </a:spcAft>
              <a:buClr>
                <a:srgbClr val="988955"/>
              </a:buClr>
            </a:pPr>
            <a:r>
              <a:rPr lang="en-US" sz="2000" dirty="0"/>
              <a:t>Department of Internal Medicine</a:t>
            </a:r>
          </a:p>
        </p:txBody>
      </p:sp>
      <p:sp>
        <p:nvSpPr>
          <p:cNvPr id="2" name="Rectangle 1"/>
          <p:cNvSpPr/>
          <p:nvPr/>
        </p:nvSpPr>
        <p:spPr>
          <a:xfrm>
            <a:off x="1607155" y="496368"/>
            <a:ext cx="6857999" cy="1766637"/>
          </a:xfrm>
          <a:prstGeom prst="rect">
            <a:avLst/>
          </a:prstGeom>
        </p:spPr>
        <p:txBody>
          <a:bodyPr wrap="square">
            <a:spAutoFit/>
          </a:bodyPr>
          <a:lstStyle/>
          <a:p>
            <a:pPr lvl="0" algn="ctr" eaLnBrk="0" fontAlgn="base" hangingPunct="0">
              <a:spcBef>
                <a:spcPct val="20000"/>
              </a:spcBef>
              <a:spcAft>
                <a:spcPct val="0"/>
              </a:spcAft>
              <a:buClr>
                <a:srgbClr val="988955"/>
              </a:buClr>
            </a:pPr>
            <a:r>
              <a:rPr lang="en-US" sz="3200" b="1" dirty="0">
                <a:solidFill>
                  <a:srgbClr val="F22C3A"/>
                </a:solidFill>
              </a:rPr>
              <a:t>Designing a research question</a:t>
            </a:r>
          </a:p>
          <a:p>
            <a:pPr lvl="0" algn="ctr" eaLnBrk="0" fontAlgn="base" hangingPunct="0">
              <a:spcBef>
                <a:spcPct val="20000"/>
              </a:spcBef>
              <a:spcAft>
                <a:spcPct val="0"/>
              </a:spcAft>
              <a:buClr>
                <a:srgbClr val="988955"/>
              </a:buClr>
            </a:pPr>
            <a:r>
              <a:rPr lang="en-US" sz="3200" b="1" dirty="0">
                <a:solidFill>
                  <a:srgbClr val="F22C3A"/>
                </a:solidFill>
              </a:rPr>
              <a:t>and</a:t>
            </a:r>
          </a:p>
          <a:p>
            <a:pPr lvl="0" algn="ctr" eaLnBrk="0" fontAlgn="base" hangingPunct="0">
              <a:spcBef>
                <a:spcPct val="20000"/>
              </a:spcBef>
              <a:spcAft>
                <a:spcPct val="0"/>
              </a:spcAft>
              <a:buClr>
                <a:srgbClr val="988955"/>
              </a:buClr>
            </a:pPr>
            <a:r>
              <a:rPr lang="en-US" sz="3200" b="1" dirty="0">
                <a:solidFill>
                  <a:srgbClr val="F22C3A"/>
                </a:solidFill>
              </a:rPr>
              <a:t>Data collection</a:t>
            </a:r>
          </a:p>
        </p:txBody>
      </p:sp>
    </p:spTree>
    <p:extLst>
      <p:ext uri="{BB962C8B-B14F-4D97-AF65-F5344CB8AC3E}">
        <p14:creationId xmlns:p14="http://schemas.microsoft.com/office/powerpoint/2010/main" val="126453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808B01-4444-4FB4-B2E8-099A96058AE4}"/>
              </a:ext>
            </a:extLst>
          </p:cNvPr>
          <p:cNvSpPr txBox="1"/>
          <p:nvPr/>
        </p:nvSpPr>
        <p:spPr>
          <a:xfrm>
            <a:off x="1306285" y="293914"/>
            <a:ext cx="7717971" cy="5632311"/>
          </a:xfrm>
          <a:prstGeom prst="rect">
            <a:avLst/>
          </a:prstGeom>
          <a:noFill/>
        </p:spPr>
        <p:txBody>
          <a:bodyPr wrap="square" rtlCol="0">
            <a:spAutoFit/>
          </a:bodyPr>
          <a:lstStyle/>
          <a:p>
            <a:r>
              <a:rPr lang="en-US" sz="2400" dirty="0"/>
              <a:t>The patient is diagnosed with stomach cancer and has been receiving standard chemotherapy. The patient is suffering from significant chemotherapy induced adverse events. </a:t>
            </a:r>
          </a:p>
          <a:p>
            <a:r>
              <a:rPr lang="en-US" sz="2400" dirty="0"/>
              <a:t>The patient has been asking about adding alternative and complementary herbal medicines (to the current chemotherapy) to reduce these adverse effects.</a:t>
            </a:r>
          </a:p>
          <a:p>
            <a:r>
              <a:rPr lang="en-US" sz="2400" dirty="0"/>
              <a:t>Your attending is requesting you look into the current guidelines regarding outcomes of addition of alternative and complementary herbal medicines.</a:t>
            </a:r>
          </a:p>
          <a:p>
            <a:endParaRPr lang="en-US" sz="2400" dirty="0"/>
          </a:p>
          <a:p>
            <a:r>
              <a:rPr lang="en-US" sz="2400" dirty="0"/>
              <a:t>You come across several RCTs and observational studies but there is no consensus.</a:t>
            </a:r>
          </a:p>
        </p:txBody>
      </p:sp>
    </p:spTree>
    <p:extLst>
      <p:ext uri="{BB962C8B-B14F-4D97-AF65-F5344CB8AC3E}">
        <p14:creationId xmlns:p14="http://schemas.microsoft.com/office/powerpoint/2010/main" val="314728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1214" y="533400"/>
            <a:ext cx="7592786" cy="685800"/>
          </a:xfrm>
          <a:prstGeom prst="rect">
            <a:avLst/>
          </a:prstGeom>
        </p:spPr>
        <p:txBody>
          <a:bodyPr/>
          <a:lstStyle/>
          <a:p>
            <a:r>
              <a:rPr lang="en-GB" b="1" dirty="0"/>
              <a:t>How to focus your question?</a:t>
            </a:r>
            <a:endParaRPr lang="en-US" b="1" dirty="0"/>
          </a:p>
        </p:txBody>
      </p:sp>
      <p:sp>
        <p:nvSpPr>
          <p:cNvPr id="3" name="Content Placeholder 2"/>
          <p:cNvSpPr>
            <a:spLocks noGrp="1"/>
          </p:cNvSpPr>
          <p:nvPr>
            <p:ph idx="4294967295"/>
          </p:nvPr>
        </p:nvSpPr>
        <p:spPr>
          <a:xfrm>
            <a:off x="1543050" y="1295400"/>
            <a:ext cx="7600950" cy="4525963"/>
          </a:xfrm>
          <a:prstGeom prst="rect">
            <a:avLst/>
          </a:prstGeom>
        </p:spPr>
        <p:txBody>
          <a:bodyPr/>
          <a:lstStyle/>
          <a:p>
            <a:pPr eaLnBrk="1" hangingPunct="1"/>
            <a:endParaRPr lang="en-GB" dirty="0"/>
          </a:p>
          <a:p>
            <a:pPr eaLnBrk="1" hangingPunct="1"/>
            <a:r>
              <a:rPr lang="en-GB" dirty="0"/>
              <a:t>brief literature search for previous evidence (think about library services)</a:t>
            </a:r>
          </a:p>
          <a:p>
            <a:pPr eaLnBrk="1" hangingPunct="1"/>
            <a:endParaRPr lang="en-GB" dirty="0"/>
          </a:p>
          <a:p>
            <a:pPr eaLnBrk="1" hangingPunct="1"/>
            <a:r>
              <a:rPr lang="en-GB" dirty="0"/>
              <a:t>discuss with colleagues</a:t>
            </a:r>
          </a:p>
          <a:p>
            <a:pPr eaLnBrk="1" hangingPunct="1"/>
            <a:endParaRPr lang="en-GB" dirty="0"/>
          </a:p>
          <a:p>
            <a:pPr eaLnBrk="1" hangingPunct="1"/>
            <a:r>
              <a:rPr lang="en-GB" dirty="0"/>
              <a:t>narrow down the question – time, place, group</a:t>
            </a:r>
          </a:p>
          <a:p>
            <a:pPr eaLnBrk="1" hangingPunct="1"/>
            <a:endParaRPr lang="en-GB" dirty="0"/>
          </a:p>
          <a:p>
            <a:pPr eaLnBrk="1" hangingPunct="1"/>
            <a:r>
              <a:rPr lang="en-GB" dirty="0"/>
              <a:t>what answer do you expect to find?</a:t>
            </a:r>
          </a:p>
          <a:p>
            <a:endParaRPr lang="en-US" dirty="0"/>
          </a:p>
        </p:txBody>
      </p:sp>
      <p:pic>
        <p:nvPicPr>
          <p:cNvPr id="4" name="Picture 2" descr="C:\Users\rmhaskar\Desktop\research idea.gif"/>
          <p:cNvPicPr>
            <a:picLocks noChangeAspect="1" noChangeArrowheads="1"/>
          </p:cNvPicPr>
          <p:nvPr/>
        </p:nvPicPr>
        <p:blipFill rotWithShape="1">
          <a:blip r:embed="rId2">
            <a:extLst>
              <a:ext uri="{28A0092B-C50C-407E-A947-70E740481C1C}">
                <a14:useLocalDpi xmlns:a14="http://schemas.microsoft.com/office/drawing/2010/main" val="0"/>
              </a:ext>
            </a:extLst>
          </a:blip>
          <a:srcRect b="5789"/>
          <a:stretch/>
        </p:blipFill>
        <p:spPr bwMode="auto">
          <a:xfrm>
            <a:off x="3926842" y="4698849"/>
            <a:ext cx="5102858" cy="208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6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4758" y="721178"/>
            <a:ext cx="8382000" cy="685800"/>
          </a:xfrm>
          <a:prstGeom prst="rect">
            <a:avLst/>
          </a:prstGeom>
        </p:spPr>
        <p:txBody>
          <a:bodyPr/>
          <a:lstStyle/>
          <a:p>
            <a:r>
              <a:rPr lang="en-GB" sz="2800" b="1" dirty="0"/>
              <a:t>From a research question to a proposal</a:t>
            </a:r>
            <a:endParaRPr lang="en-US" sz="2800" b="1" dirty="0"/>
          </a:p>
        </p:txBody>
      </p:sp>
      <p:sp>
        <p:nvSpPr>
          <p:cNvPr id="3" name="Content Placeholder 2"/>
          <p:cNvSpPr>
            <a:spLocks noGrp="1"/>
          </p:cNvSpPr>
          <p:nvPr>
            <p:ph idx="4294967295"/>
          </p:nvPr>
        </p:nvSpPr>
        <p:spPr>
          <a:xfrm>
            <a:off x="1553935" y="1744436"/>
            <a:ext cx="8382000" cy="4525963"/>
          </a:xfrm>
          <a:prstGeom prst="rect">
            <a:avLst/>
          </a:prstGeom>
        </p:spPr>
        <p:txBody>
          <a:bodyPr/>
          <a:lstStyle/>
          <a:p>
            <a:pPr eaLnBrk="1" hangingPunct="1">
              <a:lnSpc>
                <a:spcPct val="90000"/>
              </a:lnSpc>
            </a:pPr>
            <a:r>
              <a:rPr lang="en-GB" dirty="0"/>
              <a:t>who am I collecting information from?</a:t>
            </a:r>
          </a:p>
          <a:p>
            <a:pPr eaLnBrk="1" hangingPunct="1">
              <a:lnSpc>
                <a:spcPct val="90000"/>
              </a:lnSpc>
            </a:pPr>
            <a:r>
              <a:rPr lang="en-GB" dirty="0"/>
              <a:t>what kinds of information do I need?</a:t>
            </a:r>
          </a:p>
          <a:p>
            <a:pPr eaLnBrk="1" hangingPunct="1">
              <a:lnSpc>
                <a:spcPct val="90000"/>
              </a:lnSpc>
            </a:pPr>
            <a:r>
              <a:rPr lang="en-GB" dirty="0"/>
              <a:t>how much information will I need? *</a:t>
            </a:r>
          </a:p>
          <a:p>
            <a:pPr eaLnBrk="1" hangingPunct="1">
              <a:lnSpc>
                <a:spcPct val="90000"/>
              </a:lnSpc>
            </a:pPr>
            <a:r>
              <a:rPr lang="en-GB" dirty="0"/>
              <a:t>how will I use the information?</a:t>
            </a:r>
          </a:p>
          <a:p>
            <a:pPr eaLnBrk="1" hangingPunct="1">
              <a:lnSpc>
                <a:spcPct val="90000"/>
              </a:lnSpc>
            </a:pPr>
            <a:r>
              <a:rPr lang="en-GB" dirty="0"/>
              <a:t>how will I minimise chance/bias/confounding?</a:t>
            </a:r>
          </a:p>
          <a:p>
            <a:pPr eaLnBrk="1" hangingPunct="1">
              <a:lnSpc>
                <a:spcPct val="90000"/>
              </a:lnSpc>
            </a:pPr>
            <a:r>
              <a:rPr lang="en-GB" dirty="0"/>
              <a:t>how will I collect the information ethically?</a:t>
            </a:r>
          </a:p>
          <a:p>
            <a:pPr eaLnBrk="1" hangingPunct="1">
              <a:lnSpc>
                <a:spcPct val="90000"/>
              </a:lnSpc>
              <a:buFontTx/>
              <a:buNone/>
            </a:pPr>
            <a:endParaRPr lang="en-GB" dirty="0"/>
          </a:p>
          <a:p>
            <a:pPr eaLnBrk="1" hangingPunct="1">
              <a:lnSpc>
                <a:spcPct val="90000"/>
              </a:lnSpc>
              <a:buFontTx/>
              <a:buNone/>
            </a:pPr>
            <a:r>
              <a:rPr lang="en-GB" sz="2400" dirty="0"/>
              <a:t>* sample size – ask a statistician for help</a:t>
            </a:r>
          </a:p>
          <a:p>
            <a:endParaRPr lang="en-US" dirty="0"/>
          </a:p>
        </p:txBody>
      </p:sp>
    </p:spTree>
    <p:extLst>
      <p:ext uri="{BB962C8B-B14F-4D97-AF65-F5344CB8AC3E}">
        <p14:creationId xmlns:p14="http://schemas.microsoft.com/office/powerpoint/2010/main" val="292966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4827" y="3083697"/>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Survey (cross-sectional)</a:t>
            </a:r>
          </a:p>
        </p:txBody>
      </p:sp>
      <p:sp>
        <p:nvSpPr>
          <p:cNvPr id="18" name="Rectangle 17"/>
          <p:cNvSpPr/>
          <p:nvPr/>
        </p:nvSpPr>
        <p:spPr>
          <a:xfrm>
            <a:off x="5337243" y="2049332"/>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Analytic</a:t>
            </a:r>
          </a:p>
        </p:txBody>
      </p:sp>
      <p:sp>
        <p:nvSpPr>
          <p:cNvPr id="19" name="Rectangle 18"/>
          <p:cNvSpPr/>
          <p:nvPr/>
        </p:nvSpPr>
        <p:spPr>
          <a:xfrm>
            <a:off x="1092741" y="2046085"/>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Descriptive</a:t>
            </a:r>
          </a:p>
        </p:txBody>
      </p:sp>
      <p:sp>
        <p:nvSpPr>
          <p:cNvPr id="20" name="Rectangle 19"/>
          <p:cNvSpPr/>
          <p:nvPr/>
        </p:nvSpPr>
        <p:spPr>
          <a:xfrm>
            <a:off x="3054486" y="933883"/>
            <a:ext cx="1468876" cy="4280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All Studies</a:t>
            </a:r>
          </a:p>
        </p:txBody>
      </p:sp>
      <p:sp>
        <p:nvSpPr>
          <p:cNvPr id="21" name="Rectangle 20"/>
          <p:cNvSpPr/>
          <p:nvPr/>
        </p:nvSpPr>
        <p:spPr>
          <a:xfrm>
            <a:off x="1877439" y="3083696"/>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Qualitative</a:t>
            </a:r>
          </a:p>
        </p:txBody>
      </p:sp>
      <p:sp>
        <p:nvSpPr>
          <p:cNvPr id="22" name="Rectangle 21"/>
          <p:cNvSpPr/>
          <p:nvPr/>
        </p:nvSpPr>
        <p:spPr>
          <a:xfrm>
            <a:off x="4202350" y="2898870"/>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a:t>
            </a:r>
          </a:p>
        </p:txBody>
      </p:sp>
      <p:sp>
        <p:nvSpPr>
          <p:cNvPr id="23" name="Rectangle 22"/>
          <p:cNvSpPr/>
          <p:nvPr/>
        </p:nvSpPr>
        <p:spPr>
          <a:xfrm>
            <a:off x="6261362" y="2895627"/>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Observational analytic</a:t>
            </a:r>
          </a:p>
        </p:txBody>
      </p:sp>
      <p:sp>
        <p:nvSpPr>
          <p:cNvPr id="24" name="Rectangle 23"/>
          <p:cNvSpPr/>
          <p:nvPr/>
        </p:nvSpPr>
        <p:spPr>
          <a:xfrm>
            <a:off x="3323618" y="3780844"/>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Randomized</a:t>
            </a:r>
          </a:p>
          <a:p>
            <a:pPr algn="ctr"/>
            <a:r>
              <a:rPr lang="en-US" sz="1200" dirty="0">
                <a:solidFill>
                  <a:schemeClr val="tx1"/>
                </a:solidFill>
              </a:rPr>
              <a:t>(parallel group)</a:t>
            </a:r>
          </a:p>
        </p:txBody>
      </p:sp>
      <p:sp>
        <p:nvSpPr>
          <p:cNvPr id="25" name="Rectangle 24"/>
          <p:cNvSpPr/>
          <p:nvPr/>
        </p:nvSpPr>
        <p:spPr>
          <a:xfrm>
            <a:off x="3359286" y="4614181"/>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Randomized </a:t>
            </a:r>
          </a:p>
          <a:p>
            <a:pPr algn="ctr"/>
            <a:r>
              <a:rPr lang="en-US" sz="1200" dirty="0">
                <a:solidFill>
                  <a:schemeClr val="tx1"/>
                </a:solidFill>
              </a:rPr>
              <a:t>(Cross-over)</a:t>
            </a:r>
          </a:p>
        </p:txBody>
      </p:sp>
      <p:sp>
        <p:nvSpPr>
          <p:cNvPr id="26" name="Rectangle 25"/>
          <p:cNvSpPr/>
          <p:nvPr/>
        </p:nvSpPr>
        <p:spPr>
          <a:xfrm>
            <a:off x="7331415" y="3498741"/>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Cohort study</a:t>
            </a:r>
          </a:p>
        </p:txBody>
      </p:sp>
      <p:sp>
        <p:nvSpPr>
          <p:cNvPr id="27" name="Rectangle 26"/>
          <p:cNvSpPr/>
          <p:nvPr/>
        </p:nvSpPr>
        <p:spPr>
          <a:xfrm>
            <a:off x="7328172" y="4312623"/>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Cross-sectional </a:t>
            </a:r>
          </a:p>
          <a:p>
            <a:pPr algn="ctr"/>
            <a:r>
              <a:rPr lang="en-US" sz="1200" dirty="0">
                <a:solidFill>
                  <a:schemeClr val="tx1"/>
                </a:solidFill>
              </a:rPr>
              <a:t>(Analytic)</a:t>
            </a:r>
          </a:p>
        </p:txBody>
      </p:sp>
      <p:sp>
        <p:nvSpPr>
          <p:cNvPr id="28" name="Rectangle 27"/>
          <p:cNvSpPr/>
          <p:nvPr/>
        </p:nvSpPr>
        <p:spPr>
          <a:xfrm>
            <a:off x="7344384" y="5126504"/>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Case-control study</a:t>
            </a:r>
          </a:p>
        </p:txBody>
      </p:sp>
      <p:cxnSp>
        <p:nvCxnSpPr>
          <p:cNvPr id="30" name="Elbow Connector 29"/>
          <p:cNvCxnSpPr>
            <a:stCxn id="20" idx="2"/>
            <a:endCxn id="19" idx="0"/>
          </p:cNvCxnSpPr>
          <p:nvPr/>
        </p:nvCxnSpPr>
        <p:spPr>
          <a:xfrm rot="5400000">
            <a:off x="2465960" y="723120"/>
            <a:ext cx="684185" cy="196174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1" name="Elbow Connector 30"/>
          <p:cNvCxnSpPr>
            <a:stCxn id="19" idx="2"/>
            <a:endCxn id="17" idx="0"/>
          </p:cNvCxnSpPr>
          <p:nvPr/>
        </p:nvCxnSpPr>
        <p:spPr>
          <a:xfrm rot="5400000">
            <a:off x="1068425" y="2324942"/>
            <a:ext cx="609595" cy="90791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4" name="Elbow Connector 33"/>
          <p:cNvCxnSpPr>
            <a:stCxn id="19" idx="2"/>
            <a:endCxn id="21" idx="0"/>
          </p:cNvCxnSpPr>
          <p:nvPr/>
        </p:nvCxnSpPr>
        <p:spPr>
          <a:xfrm rot="16200000" flipH="1">
            <a:off x="1914731" y="2386550"/>
            <a:ext cx="609594" cy="78469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7" name="Elbow Connector 36"/>
          <p:cNvCxnSpPr>
            <a:stCxn id="20" idx="2"/>
            <a:endCxn id="18" idx="0"/>
          </p:cNvCxnSpPr>
          <p:nvPr/>
        </p:nvCxnSpPr>
        <p:spPr>
          <a:xfrm rot="16200000" flipH="1">
            <a:off x="4586586" y="564237"/>
            <a:ext cx="687432" cy="228275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0" name="Elbow Connector 39"/>
          <p:cNvCxnSpPr>
            <a:stCxn id="18" idx="2"/>
            <a:endCxn id="22" idx="0"/>
          </p:cNvCxnSpPr>
          <p:nvPr/>
        </p:nvCxnSpPr>
        <p:spPr>
          <a:xfrm rot="5400000">
            <a:off x="5293475" y="2120663"/>
            <a:ext cx="421521" cy="113489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3" name="Elbow Connector 42"/>
          <p:cNvCxnSpPr>
            <a:stCxn id="18" idx="2"/>
            <a:endCxn id="23" idx="0"/>
          </p:cNvCxnSpPr>
          <p:nvPr/>
        </p:nvCxnSpPr>
        <p:spPr>
          <a:xfrm rot="16200000" flipH="1">
            <a:off x="6324601" y="2224428"/>
            <a:ext cx="418278" cy="92411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6" name="Elbow Connector 45"/>
          <p:cNvCxnSpPr>
            <a:stCxn id="22" idx="2"/>
            <a:endCxn id="24" idx="3"/>
          </p:cNvCxnSpPr>
          <p:nvPr/>
        </p:nvCxnSpPr>
        <p:spPr>
          <a:xfrm rot="5400000">
            <a:off x="4530658" y="3588723"/>
            <a:ext cx="667966" cy="144294"/>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0" name="Elbow Connector 49"/>
          <p:cNvCxnSpPr>
            <a:stCxn id="22" idx="2"/>
            <a:endCxn id="25" idx="3"/>
          </p:cNvCxnSpPr>
          <p:nvPr/>
        </p:nvCxnSpPr>
        <p:spPr>
          <a:xfrm rot="5400000">
            <a:off x="4131824" y="4023225"/>
            <a:ext cx="1501303" cy="10862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9" name="Elbow Connector 58"/>
          <p:cNvCxnSpPr>
            <a:stCxn id="23" idx="2"/>
            <a:endCxn id="26" idx="1"/>
          </p:cNvCxnSpPr>
          <p:nvPr/>
        </p:nvCxnSpPr>
        <p:spPr>
          <a:xfrm rot="16200000" flipH="1">
            <a:off x="6969054" y="3350389"/>
            <a:ext cx="389106" cy="335615"/>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1" name="Elbow Connector 60"/>
          <p:cNvCxnSpPr>
            <a:stCxn id="23" idx="2"/>
            <a:endCxn id="27" idx="1"/>
          </p:cNvCxnSpPr>
          <p:nvPr/>
        </p:nvCxnSpPr>
        <p:spPr>
          <a:xfrm rot="16200000" flipH="1">
            <a:off x="6560492" y="3758952"/>
            <a:ext cx="1202988" cy="332372"/>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3" name="Elbow Connector 62"/>
          <p:cNvCxnSpPr>
            <a:stCxn id="23" idx="2"/>
            <a:endCxn id="28" idx="1"/>
          </p:cNvCxnSpPr>
          <p:nvPr/>
        </p:nvCxnSpPr>
        <p:spPr>
          <a:xfrm rot="16200000" flipH="1">
            <a:off x="6161658" y="4157786"/>
            <a:ext cx="2016869" cy="34858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68" name="Title 67"/>
          <p:cNvSpPr>
            <a:spLocks noGrp="1"/>
          </p:cNvSpPr>
          <p:nvPr>
            <p:ph type="title" idx="4294967295"/>
          </p:nvPr>
        </p:nvSpPr>
        <p:spPr>
          <a:xfrm>
            <a:off x="276225" y="120650"/>
            <a:ext cx="8867775" cy="685800"/>
          </a:xfrm>
          <a:prstGeom prst="rect">
            <a:avLst/>
          </a:prstGeom>
        </p:spPr>
        <p:txBody>
          <a:bodyPr/>
          <a:lstStyle/>
          <a:p>
            <a:r>
              <a:rPr lang="en-US" dirty="0"/>
              <a:t>Key study designs</a:t>
            </a:r>
          </a:p>
        </p:txBody>
      </p:sp>
      <p:sp>
        <p:nvSpPr>
          <p:cNvPr id="69" name="Rectangle 68"/>
          <p:cNvSpPr/>
          <p:nvPr/>
        </p:nvSpPr>
        <p:spPr>
          <a:xfrm>
            <a:off x="4698461" y="1137021"/>
            <a:ext cx="2149812" cy="461665"/>
          </a:xfrm>
          <a:prstGeom prst="rect">
            <a:avLst/>
          </a:prstGeom>
        </p:spPr>
        <p:txBody>
          <a:bodyPr wrap="square">
            <a:spAutoFit/>
          </a:bodyPr>
          <a:lstStyle/>
          <a:p>
            <a:pPr algn="ctr"/>
            <a:r>
              <a:rPr lang="en-US" sz="1200" b="1" dirty="0">
                <a:latin typeface="+mj-lt"/>
              </a:rPr>
              <a:t>What was the aim of the study?</a:t>
            </a:r>
          </a:p>
        </p:txBody>
      </p:sp>
      <p:sp>
        <p:nvSpPr>
          <p:cNvPr id="72" name="Rectangle 71"/>
          <p:cNvSpPr/>
          <p:nvPr/>
        </p:nvSpPr>
        <p:spPr>
          <a:xfrm>
            <a:off x="7665395" y="2771907"/>
            <a:ext cx="1293779" cy="600164"/>
          </a:xfrm>
          <a:prstGeom prst="rect">
            <a:avLst/>
          </a:prstGeom>
        </p:spPr>
        <p:txBody>
          <a:bodyPr wrap="square">
            <a:spAutoFit/>
          </a:bodyPr>
          <a:lstStyle/>
          <a:p>
            <a:pPr algn="ctr"/>
            <a:r>
              <a:rPr lang="en-US" sz="1100" b="1" dirty="0">
                <a:latin typeface="+mj-lt"/>
              </a:rPr>
              <a:t>When were the outcomes determined?</a:t>
            </a:r>
          </a:p>
        </p:txBody>
      </p:sp>
      <p:sp>
        <p:nvSpPr>
          <p:cNvPr id="73" name="Rectangle 72"/>
          <p:cNvSpPr/>
          <p:nvPr/>
        </p:nvSpPr>
        <p:spPr>
          <a:xfrm>
            <a:off x="5739321" y="3482665"/>
            <a:ext cx="1186774" cy="507831"/>
          </a:xfrm>
          <a:prstGeom prst="rect">
            <a:avLst/>
          </a:prstGeom>
        </p:spPr>
        <p:txBody>
          <a:bodyPr wrap="square">
            <a:spAutoFit/>
          </a:bodyPr>
          <a:lstStyle/>
          <a:p>
            <a:pPr algn="ctr"/>
            <a:r>
              <a:rPr lang="en-US" sz="900" dirty="0">
                <a:latin typeface="+mj-lt"/>
              </a:rPr>
              <a:t>Some time after the exposure or intervention</a:t>
            </a:r>
          </a:p>
        </p:txBody>
      </p:sp>
      <p:sp>
        <p:nvSpPr>
          <p:cNvPr id="74" name="Rectangle 73"/>
          <p:cNvSpPr/>
          <p:nvPr/>
        </p:nvSpPr>
        <p:spPr>
          <a:xfrm>
            <a:off x="5710136" y="4251149"/>
            <a:ext cx="1235413" cy="553998"/>
          </a:xfrm>
          <a:prstGeom prst="rect">
            <a:avLst/>
          </a:prstGeom>
        </p:spPr>
        <p:txBody>
          <a:bodyPr wrap="square">
            <a:spAutoFit/>
          </a:bodyPr>
          <a:lstStyle/>
          <a:p>
            <a:pPr algn="ctr"/>
            <a:r>
              <a:rPr lang="en-US" sz="1000" dirty="0">
                <a:latin typeface="+mj-lt"/>
              </a:rPr>
              <a:t>At the same time as the exposure or intervention</a:t>
            </a:r>
          </a:p>
        </p:txBody>
      </p:sp>
      <p:sp>
        <p:nvSpPr>
          <p:cNvPr id="75" name="Rectangle 74"/>
          <p:cNvSpPr/>
          <p:nvPr/>
        </p:nvSpPr>
        <p:spPr>
          <a:xfrm>
            <a:off x="5924145" y="5038451"/>
            <a:ext cx="972766" cy="553998"/>
          </a:xfrm>
          <a:prstGeom prst="rect">
            <a:avLst/>
          </a:prstGeom>
        </p:spPr>
        <p:txBody>
          <a:bodyPr wrap="square">
            <a:spAutoFit/>
          </a:bodyPr>
          <a:lstStyle/>
          <a:p>
            <a:pPr algn="ctr"/>
            <a:r>
              <a:rPr lang="en-US" sz="1000" dirty="0">
                <a:latin typeface="+mj-lt"/>
              </a:rPr>
              <a:t>Before the exposure was determined</a:t>
            </a:r>
          </a:p>
        </p:txBody>
      </p:sp>
      <p:sp>
        <p:nvSpPr>
          <p:cNvPr id="32" name="TextBox 31"/>
          <p:cNvSpPr txBox="1"/>
          <p:nvPr/>
        </p:nvSpPr>
        <p:spPr>
          <a:xfrm>
            <a:off x="3120643" y="5186623"/>
            <a:ext cx="1707519" cy="307777"/>
          </a:xfrm>
          <a:prstGeom prst="rect">
            <a:avLst/>
          </a:prstGeom>
          <a:noFill/>
        </p:spPr>
        <p:txBody>
          <a:bodyPr wrap="none" rtlCol="0">
            <a:spAutoFit/>
          </a:bodyPr>
          <a:lstStyle/>
          <a:p>
            <a:r>
              <a:rPr lang="en-US" sz="1400" dirty="0">
                <a:solidFill>
                  <a:srgbClr val="FF0000"/>
                </a:solidFill>
                <a:latin typeface="+mj-lt"/>
              </a:rPr>
              <a:t>Exposure assigned</a:t>
            </a:r>
          </a:p>
        </p:txBody>
      </p:sp>
      <p:sp>
        <p:nvSpPr>
          <p:cNvPr id="33" name="TextBox 32"/>
          <p:cNvSpPr txBox="1"/>
          <p:nvPr/>
        </p:nvSpPr>
        <p:spPr>
          <a:xfrm>
            <a:off x="6071682" y="5786453"/>
            <a:ext cx="2055371" cy="307777"/>
          </a:xfrm>
          <a:prstGeom prst="rect">
            <a:avLst/>
          </a:prstGeom>
          <a:noFill/>
        </p:spPr>
        <p:txBody>
          <a:bodyPr wrap="none" rtlCol="0">
            <a:spAutoFit/>
          </a:bodyPr>
          <a:lstStyle/>
          <a:p>
            <a:r>
              <a:rPr lang="en-US" sz="1400" dirty="0">
                <a:solidFill>
                  <a:srgbClr val="FF0000"/>
                </a:solidFill>
                <a:latin typeface="+mj-lt"/>
              </a:rPr>
              <a:t>Exposure  not assigned</a:t>
            </a:r>
          </a:p>
        </p:txBody>
      </p:sp>
    </p:spTree>
    <p:custDataLst>
      <p:tags r:id="rId1"/>
    </p:custDataLst>
    <p:extLst>
      <p:ext uri="{BB962C8B-B14F-4D97-AF65-F5344CB8AC3E}">
        <p14:creationId xmlns:p14="http://schemas.microsoft.com/office/powerpoint/2010/main" val="122268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sz="half" idx="4294967295"/>
          </p:nvPr>
        </p:nvSpPr>
        <p:spPr>
          <a:xfrm>
            <a:off x="1365216" y="1710379"/>
            <a:ext cx="4043363" cy="4530725"/>
          </a:xfrm>
          <a:prstGeom prst="rect">
            <a:avLst/>
          </a:prstGeom>
        </p:spPr>
        <p:txBody>
          <a:bodyPr/>
          <a:lstStyle/>
          <a:p>
            <a:pPr marL="227013" indent="-227013" eaLnBrk="1" hangingPunct="1"/>
            <a:r>
              <a:rPr lang="en-US" dirty="0"/>
              <a:t>The Higher up a methodology is ranked, the more robust and closer to objective truth it is assumed to be.</a:t>
            </a:r>
          </a:p>
        </p:txBody>
      </p:sp>
      <p:sp>
        <p:nvSpPr>
          <p:cNvPr id="40981" name="Rectangle 21"/>
          <p:cNvSpPr>
            <a:spLocks noGrp="1" noChangeArrowheads="1"/>
          </p:cNvSpPr>
          <p:nvPr>
            <p:ph type="title" idx="4294967295"/>
          </p:nvPr>
        </p:nvSpPr>
        <p:spPr>
          <a:xfrm>
            <a:off x="1379764" y="147185"/>
            <a:ext cx="8229600" cy="1139825"/>
          </a:xfrm>
          <a:prstGeom prst="rect">
            <a:avLst/>
          </a:prstGeom>
        </p:spPr>
        <p:txBody>
          <a:bodyPr/>
          <a:lstStyle/>
          <a:p>
            <a:pPr eaLnBrk="1" hangingPunct="1"/>
            <a:r>
              <a:rPr lang="en-US" dirty="0"/>
              <a:t>What constitutes BEST Evidence?</a:t>
            </a:r>
            <a:br>
              <a:rPr lang="en-US" dirty="0"/>
            </a:br>
            <a:r>
              <a:rPr lang="en-US" dirty="0"/>
              <a:t>Depends on the type of question</a:t>
            </a:r>
          </a:p>
        </p:txBody>
      </p:sp>
      <p:sp>
        <p:nvSpPr>
          <p:cNvPr id="288771" name="AutoShape 3"/>
          <p:cNvSpPr>
            <a:spLocks noChangeArrowheads="1"/>
          </p:cNvSpPr>
          <p:nvPr/>
        </p:nvSpPr>
        <p:spPr bwMode="auto">
          <a:xfrm>
            <a:off x="6181725" y="1971675"/>
            <a:ext cx="1447800" cy="1295400"/>
          </a:xfrm>
          <a:prstGeom prst="triangle">
            <a:avLst>
              <a:gd name="adj" fmla="val 50000"/>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p:spPr>
        <p:txBody>
          <a:bodyPr wrap="none" anchor="ctr"/>
          <a:lstStyle/>
          <a:p>
            <a:pPr>
              <a:defRPr/>
            </a:pPr>
            <a:endParaRPr lang="en-US">
              <a:cs typeface="Arial" charset="0"/>
            </a:endParaRPr>
          </a:p>
        </p:txBody>
      </p:sp>
      <p:sp>
        <p:nvSpPr>
          <p:cNvPr id="40964" name="AutoShape 4"/>
          <p:cNvSpPr>
            <a:spLocks noChangeArrowheads="1"/>
          </p:cNvSpPr>
          <p:nvPr/>
        </p:nvSpPr>
        <p:spPr bwMode="auto">
          <a:xfrm flipV="1">
            <a:off x="4803775" y="5334000"/>
            <a:ext cx="4191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296 w 21600"/>
              <a:gd name="T13" fmla="*/ 2296 h 21600"/>
              <a:gd name="T14" fmla="*/ 19304 w 21600"/>
              <a:gd name="T15" fmla="*/ 19304 h 21600"/>
            </a:gdLst>
            <a:ahLst/>
            <a:cxnLst>
              <a:cxn ang="T8">
                <a:pos x="T0" y="T1"/>
              </a:cxn>
              <a:cxn ang="T9">
                <a:pos x="T2" y="T3"/>
              </a:cxn>
              <a:cxn ang="T10">
                <a:pos x="T4" y="T5"/>
              </a:cxn>
              <a:cxn ang="T11">
                <a:pos x="T6" y="T7"/>
              </a:cxn>
            </a:cxnLst>
            <a:rect l="T12" t="T13" r="T14" b="T15"/>
            <a:pathLst>
              <a:path w="21600" h="21600">
                <a:moveTo>
                  <a:pt x="0" y="0"/>
                </a:moveTo>
                <a:lnTo>
                  <a:pt x="992" y="21600"/>
                </a:lnTo>
                <a:lnTo>
                  <a:pt x="20608" y="21600"/>
                </a:lnTo>
                <a:lnTo>
                  <a:pt x="21600" y="0"/>
                </a:lnTo>
                <a:close/>
              </a:path>
            </a:pathLst>
          </a:custGeom>
          <a:gradFill rotWithShape="1">
            <a:gsLst>
              <a:gs pos="0">
                <a:srgbClr val="5E765E"/>
              </a:gs>
              <a:gs pos="50000">
                <a:srgbClr val="CCFFCC"/>
              </a:gs>
              <a:gs pos="100000">
                <a:srgbClr val="5E765E"/>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5" name="AutoShape 5"/>
          <p:cNvSpPr>
            <a:spLocks noChangeArrowheads="1"/>
          </p:cNvSpPr>
          <p:nvPr/>
        </p:nvSpPr>
        <p:spPr bwMode="auto">
          <a:xfrm flipV="1">
            <a:off x="4994275" y="4991100"/>
            <a:ext cx="3810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296 w 21600"/>
              <a:gd name="T13" fmla="*/ 2296 h 21600"/>
              <a:gd name="T14" fmla="*/ 19304 w 21600"/>
              <a:gd name="T15" fmla="*/ 19304 h 21600"/>
            </a:gdLst>
            <a:ahLst/>
            <a:cxnLst>
              <a:cxn ang="T8">
                <a:pos x="T0" y="T1"/>
              </a:cxn>
              <a:cxn ang="T9">
                <a:pos x="T2" y="T3"/>
              </a:cxn>
              <a:cxn ang="T10">
                <a:pos x="T4" y="T5"/>
              </a:cxn>
              <a:cxn ang="T11">
                <a:pos x="T6" y="T7"/>
              </a:cxn>
            </a:cxnLst>
            <a:rect l="T12" t="T13" r="T14" b="T15"/>
            <a:pathLst>
              <a:path w="21600" h="21600">
                <a:moveTo>
                  <a:pt x="0" y="0"/>
                </a:moveTo>
                <a:lnTo>
                  <a:pt x="992" y="21600"/>
                </a:lnTo>
                <a:lnTo>
                  <a:pt x="20608" y="21600"/>
                </a:lnTo>
                <a:lnTo>
                  <a:pt x="21600" y="0"/>
                </a:lnTo>
                <a:close/>
              </a:path>
            </a:pathLst>
          </a:custGeom>
          <a:gradFill rotWithShape="1">
            <a:gsLst>
              <a:gs pos="0">
                <a:srgbClr val="475E76"/>
              </a:gs>
              <a:gs pos="50000">
                <a:srgbClr val="99CCFF"/>
              </a:gs>
              <a:gs pos="100000">
                <a:srgbClr val="475E76"/>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6" name="AutoShape 6"/>
          <p:cNvSpPr>
            <a:spLocks noChangeArrowheads="1"/>
          </p:cNvSpPr>
          <p:nvPr/>
        </p:nvSpPr>
        <p:spPr bwMode="auto">
          <a:xfrm flipV="1">
            <a:off x="5184775" y="4648200"/>
            <a:ext cx="3429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413 w 21600"/>
              <a:gd name="T13" fmla="*/ 2413 h 21600"/>
              <a:gd name="T14" fmla="*/ 19187 w 21600"/>
              <a:gd name="T15" fmla="*/ 19187 h 21600"/>
            </a:gdLst>
            <a:ahLst/>
            <a:cxnLst>
              <a:cxn ang="T8">
                <a:pos x="T0" y="T1"/>
              </a:cxn>
              <a:cxn ang="T9">
                <a:pos x="T2" y="T3"/>
              </a:cxn>
              <a:cxn ang="T10">
                <a:pos x="T4" y="T5"/>
              </a:cxn>
              <a:cxn ang="T11">
                <a:pos x="T6" y="T7"/>
              </a:cxn>
            </a:cxnLst>
            <a:rect l="T12" t="T13" r="T14" b="T15"/>
            <a:pathLst>
              <a:path w="21600" h="21600">
                <a:moveTo>
                  <a:pt x="0" y="0"/>
                </a:moveTo>
                <a:lnTo>
                  <a:pt x="1225" y="21600"/>
                </a:lnTo>
                <a:lnTo>
                  <a:pt x="20375" y="21600"/>
                </a:lnTo>
                <a:lnTo>
                  <a:pt x="21600" y="0"/>
                </a:lnTo>
                <a:close/>
              </a:path>
            </a:pathLst>
          </a:custGeom>
          <a:gradFill rotWithShape="1">
            <a:gsLst>
              <a:gs pos="0">
                <a:srgbClr val="767647"/>
              </a:gs>
              <a:gs pos="50000">
                <a:srgbClr val="FFFF99"/>
              </a:gs>
              <a:gs pos="100000">
                <a:srgbClr val="767647"/>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7" name="AutoShape 7"/>
          <p:cNvSpPr>
            <a:spLocks noChangeArrowheads="1"/>
          </p:cNvSpPr>
          <p:nvPr/>
        </p:nvSpPr>
        <p:spPr bwMode="auto">
          <a:xfrm flipV="1">
            <a:off x="5375275" y="4305300"/>
            <a:ext cx="3048000" cy="342900"/>
          </a:xfrm>
          <a:custGeom>
            <a:avLst/>
            <a:gdLst>
              <a:gd name="T0" fmla="*/ 2147483647 w 21600"/>
              <a:gd name="T1" fmla="*/ 43208067 h 21600"/>
              <a:gd name="T2" fmla="*/ 2147483647 w 21600"/>
              <a:gd name="T3" fmla="*/ 86416134 h 21600"/>
              <a:gd name="T4" fmla="*/ 2009035980 w 21600"/>
              <a:gd name="T5" fmla="*/ 43208067 h 21600"/>
              <a:gd name="T6" fmla="*/ 2147483647 w 21600"/>
              <a:gd name="T7" fmla="*/ 0 h 21600"/>
              <a:gd name="T8" fmla="*/ 0 60000 65536"/>
              <a:gd name="T9" fmla="*/ 0 60000 65536"/>
              <a:gd name="T10" fmla="*/ 0 60000 65536"/>
              <a:gd name="T11" fmla="*/ 0 60000 65536"/>
              <a:gd name="T12" fmla="*/ 2515 w 21600"/>
              <a:gd name="T13" fmla="*/ 2515 h 21600"/>
              <a:gd name="T14" fmla="*/ 19085 w 21600"/>
              <a:gd name="T15" fmla="*/ 19085 h 21600"/>
            </a:gdLst>
            <a:ahLst/>
            <a:cxnLst>
              <a:cxn ang="T8">
                <a:pos x="T0" y="T1"/>
              </a:cxn>
              <a:cxn ang="T9">
                <a:pos x="T2" y="T3"/>
              </a:cxn>
              <a:cxn ang="T10">
                <a:pos x="T4" y="T5"/>
              </a:cxn>
              <a:cxn ang="T11">
                <a:pos x="T6" y="T7"/>
              </a:cxn>
            </a:cxnLst>
            <a:rect l="T12" t="T13" r="T14" b="T15"/>
            <a:pathLst>
              <a:path w="21600" h="21600">
                <a:moveTo>
                  <a:pt x="0" y="0"/>
                </a:moveTo>
                <a:lnTo>
                  <a:pt x="1429" y="21600"/>
                </a:lnTo>
                <a:lnTo>
                  <a:pt x="20171" y="21600"/>
                </a:lnTo>
                <a:lnTo>
                  <a:pt x="21600" y="0"/>
                </a:lnTo>
                <a:close/>
              </a:path>
            </a:pathLst>
          </a:cu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8" name="AutoShape 8"/>
          <p:cNvSpPr>
            <a:spLocks noChangeArrowheads="1"/>
          </p:cNvSpPr>
          <p:nvPr/>
        </p:nvSpPr>
        <p:spPr bwMode="auto">
          <a:xfrm flipV="1">
            <a:off x="5599113" y="3962400"/>
            <a:ext cx="2598737" cy="342900"/>
          </a:xfrm>
          <a:custGeom>
            <a:avLst/>
            <a:gdLst>
              <a:gd name="T0" fmla="*/ 2147483647 w 21600"/>
              <a:gd name="T1" fmla="*/ 43208067 h 21600"/>
              <a:gd name="T2" fmla="*/ 2147483647 w 21600"/>
              <a:gd name="T3" fmla="*/ 86416134 h 21600"/>
              <a:gd name="T4" fmla="*/ 1375785789 w 21600"/>
              <a:gd name="T5" fmla="*/ 43208067 h 21600"/>
              <a:gd name="T6" fmla="*/ 2147483647 w 21600"/>
              <a:gd name="T7" fmla="*/ 0 h 21600"/>
              <a:gd name="T8" fmla="*/ 0 60000 65536"/>
              <a:gd name="T9" fmla="*/ 0 60000 65536"/>
              <a:gd name="T10" fmla="*/ 0 60000 65536"/>
              <a:gd name="T11" fmla="*/ 0 60000 65536"/>
              <a:gd name="T12" fmla="*/ 2590 w 21600"/>
              <a:gd name="T13" fmla="*/ 2590 h 21600"/>
              <a:gd name="T14" fmla="*/ 19010 w 21600"/>
              <a:gd name="T15" fmla="*/ 19010 h 21600"/>
            </a:gdLst>
            <a:ahLst/>
            <a:cxnLst>
              <a:cxn ang="T8">
                <a:pos x="T0" y="T1"/>
              </a:cxn>
              <a:cxn ang="T9">
                <a:pos x="T2" y="T3"/>
              </a:cxn>
              <a:cxn ang="T10">
                <a:pos x="T4" y="T5"/>
              </a:cxn>
              <a:cxn ang="T11">
                <a:pos x="T6" y="T7"/>
              </a:cxn>
            </a:cxnLst>
            <a:rect l="T12" t="T13" r="T14" b="T15"/>
            <a:pathLst>
              <a:path w="21600" h="21600">
                <a:moveTo>
                  <a:pt x="0" y="0"/>
                </a:moveTo>
                <a:lnTo>
                  <a:pt x="1579" y="21600"/>
                </a:lnTo>
                <a:lnTo>
                  <a:pt x="20021" y="21600"/>
                </a:lnTo>
                <a:lnTo>
                  <a:pt x="21600" y="0"/>
                </a:lnTo>
                <a:close/>
              </a:path>
            </a:pathLst>
          </a:custGeom>
          <a:gradFill rotWithShape="1">
            <a:gsLst>
              <a:gs pos="0">
                <a:srgbClr val="765E00"/>
              </a:gs>
              <a:gs pos="50000">
                <a:srgbClr val="FFCC00"/>
              </a:gs>
              <a:gs pos="100000">
                <a:srgbClr val="765E00"/>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9" name="AutoShape 9"/>
          <p:cNvSpPr>
            <a:spLocks noChangeArrowheads="1"/>
          </p:cNvSpPr>
          <p:nvPr/>
        </p:nvSpPr>
        <p:spPr bwMode="auto">
          <a:xfrm flipV="1">
            <a:off x="5799138" y="3619500"/>
            <a:ext cx="2209800" cy="342900"/>
          </a:xfrm>
          <a:custGeom>
            <a:avLst/>
            <a:gdLst>
              <a:gd name="T0" fmla="*/ 2147483647 w 21600"/>
              <a:gd name="T1" fmla="*/ 43208067 h 21600"/>
              <a:gd name="T2" fmla="*/ 2147483647 w 21600"/>
              <a:gd name="T3" fmla="*/ 86416134 h 21600"/>
              <a:gd name="T4" fmla="*/ 943348956 w 21600"/>
              <a:gd name="T5" fmla="*/ 43208067 h 21600"/>
              <a:gd name="T6" fmla="*/ 2147483647 w 21600"/>
              <a:gd name="T7" fmla="*/ 0 h 21600"/>
              <a:gd name="T8" fmla="*/ 0 60000 65536"/>
              <a:gd name="T9" fmla="*/ 0 60000 65536"/>
              <a:gd name="T10" fmla="*/ 0 60000 65536"/>
              <a:gd name="T11" fmla="*/ 0 60000 65536"/>
              <a:gd name="T12" fmla="*/ 2681 w 21600"/>
              <a:gd name="T13" fmla="*/ 2681 h 21600"/>
              <a:gd name="T14" fmla="*/ 18919 w 21600"/>
              <a:gd name="T15" fmla="*/ 18919 h 21600"/>
            </a:gdLst>
            <a:ahLst/>
            <a:cxnLst>
              <a:cxn ang="T8">
                <a:pos x="T0" y="T1"/>
              </a:cxn>
              <a:cxn ang="T9">
                <a:pos x="T2" y="T3"/>
              </a:cxn>
              <a:cxn ang="T10">
                <a:pos x="T4" y="T5"/>
              </a:cxn>
              <a:cxn ang="T11">
                <a:pos x="T6" y="T7"/>
              </a:cxn>
            </a:cxnLst>
            <a:rect l="T12" t="T13" r="T14" b="T15"/>
            <a:pathLst>
              <a:path w="21600" h="21600">
                <a:moveTo>
                  <a:pt x="0" y="0"/>
                </a:moveTo>
                <a:lnTo>
                  <a:pt x="1761" y="21600"/>
                </a:lnTo>
                <a:lnTo>
                  <a:pt x="19839" y="21600"/>
                </a:lnTo>
                <a:lnTo>
                  <a:pt x="21600" y="0"/>
                </a:lnTo>
                <a:close/>
              </a:path>
            </a:pathLst>
          </a:custGeom>
          <a:gradFill rotWithShape="1">
            <a:gsLst>
              <a:gs pos="0">
                <a:srgbClr val="005E76"/>
              </a:gs>
              <a:gs pos="50000">
                <a:srgbClr val="00CCFF"/>
              </a:gs>
              <a:gs pos="100000">
                <a:srgbClr val="005E76"/>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70" name="AutoShape 10"/>
          <p:cNvSpPr>
            <a:spLocks noChangeArrowheads="1"/>
          </p:cNvSpPr>
          <p:nvPr/>
        </p:nvSpPr>
        <p:spPr bwMode="auto">
          <a:xfrm flipV="1">
            <a:off x="5978525" y="3276600"/>
            <a:ext cx="1851025" cy="342900"/>
          </a:xfrm>
          <a:custGeom>
            <a:avLst/>
            <a:gdLst>
              <a:gd name="T0" fmla="*/ 2147483647 w 21600"/>
              <a:gd name="T1" fmla="*/ 43208067 h 21600"/>
              <a:gd name="T2" fmla="*/ 2147483647 w 21600"/>
              <a:gd name="T3" fmla="*/ 86416134 h 21600"/>
              <a:gd name="T4" fmla="*/ 658277555 w 21600"/>
              <a:gd name="T5" fmla="*/ 43208067 h 21600"/>
              <a:gd name="T6" fmla="*/ 2147483647 w 21600"/>
              <a:gd name="T7" fmla="*/ 0 h 21600"/>
              <a:gd name="T8" fmla="*/ 0 60000 65536"/>
              <a:gd name="T9" fmla="*/ 0 60000 65536"/>
              <a:gd name="T10" fmla="*/ 0 60000 65536"/>
              <a:gd name="T11" fmla="*/ 0 60000 65536"/>
              <a:gd name="T12" fmla="*/ 2846 w 21600"/>
              <a:gd name="T13" fmla="*/ 2846 h 21600"/>
              <a:gd name="T14" fmla="*/ 18754 w 21600"/>
              <a:gd name="T15" fmla="*/ 18754 h 21600"/>
            </a:gdLst>
            <a:ahLst/>
            <a:cxnLst>
              <a:cxn ang="T8">
                <a:pos x="T0" y="T1"/>
              </a:cxn>
              <a:cxn ang="T9">
                <a:pos x="T2" y="T3"/>
              </a:cxn>
              <a:cxn ang="T10">
                <a:pos x="T4" y="T5"/>
              </a:cxn>
              <a:cxn ang="T11">
                <a:pos x="T6" y="T7"/>
              </a:cxn>
            </a:cxnLst>
            <a:rect l="T12" t="T13" r="T14" b="T15"/>
            <a:pathLst>
              <a:path w="21600" h="21600">
                <a:moveTo>
                  <a:pt x="0" y="0"/>
                </a:moveTo>
                <a:lnTo>
                  <a:pt x="2091" y="21600"/>
                </a:lnTo>
                <a:lnTo>
                  <a:pt x="19509" y="21600"/>
                </a:lnTo>
                <a:lnTo>
                  <a:pt x="21600" y="0"/>
                </a:lnTo>
                <a:close/>
              </a:path>
            </a:pathLst>
          </a:custGeom>
          <a:gradFill rotWithShape="1">
            <a:gsLst>
              <a:gs pos="0">
                <a:srgbClr val="767600"/>
              </a:gs>
              <a:gs pos="50000">
                <a:srgbClr val="FFFF00"/>
              </a:gs>
              <a:gs pos="100000">
                <a:srgbClr val="767600"/>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71" name="Text Box 11"/>
          <p:cNvSpPr txBox="1">
            <a:spLocks noChangeArrowheads="1"/>
          </p:cNvSpPr>
          <p:nvPr/>
        </p:nvSpPr>
        <p:spPr bwMode="auto">
          <a:xfrm>
            <a:off x="6553200" y="3276600"/>
            <a:ext cx="633413"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RCTs</a:t>
            </a:r>
          </a:p>
        </p:txBody>
      </p:sp>
      <p:sp>
        <p:nvSpPr>
          <p:cNvPr id="40972" name="Text Box 12"/>
          <p:cNvSpPr txBox="1">
            <a:spLocks noChangeArrowheads="1"/>
          </p:cNvSpPr>
          <p:nvPr/>
        </p:nvSpPr>
        <p:spPr bwMode="auto">
          <a:xfrm>
            <a:off x="6111875" y="3632200"/>
            <a:ext cx="1506538"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Cohort Studies</a:t>
            </a:r>
          </a:p>
        </p:txBody>
      </p:sp>
      <p:sp>
        <p:nvSpPr>
          <p:cNvPr id="40973" name="AutoShape 13"/>
          <p:cNvSpPr>
            <a:spLocks noChangeArrowheads="1"/>
          </p:cNvSpPr>
          <p:nvPr/>
        </p:nvSpPr>
        <p:spPr bwMode="auto">
          <a:xfrm>
            <a:off x="4808538" y="1946275"/>
            <a:ext cx="4191000" cy="3733800"/>
          </a:xfrm>
          <a:prstGeom prst="triangle">
            <a:avLst>
              <a:gd name="adj" fmla="val 50000"/>
            </a:avLst>
          </a:prstGeom>
          <a:noFill/>
          <a:ln w="38100">
            <a:solidFill>
              <a:srgbClr val="020202"/>
            </a:solidFill>
            <a:miter lim="800000"/>
            <a:headEnd/>
            <a:tailEnd/>
          </a:ln>
        </p:spPr>
        <p:txBody>
          <a:bodyPr wrap="none" anchor="ctr"/>
          <a:lstStyle/>
          <a:p>
            <a:endParaRPr lang="en-US"/>
          </a:p>
        </p:txBody>
      </p:sp>
      <p:sp>
        <p:nvSpPr>
          <p:cNvPr id="40974" name="Text Box 14"/>
          <p:cNvSpPr txBox="1">
            <a:spLocks noChangeArrowheads="1"/>
          </p:cNvSpPr>
          <p:nvPr/>
        </p:nvSpPr>
        <p:spPr bwMode="auto">
          <a:xfrm>
            <a:off x="5866421" y="4332051"/>
            <a:ext cx="2036762"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Case Control Studies</a:t>
            </a:r>
          </a:p>
        </p:txBody>
      </p:sp>
      <p:sp>
        <p:nvSpPr>
          <p:cNvPr id="40975" name="Text Box 15"/>
          <p:cNvSpPr txBox="1">
            <a:spLocks noChangeArrowheads="1"/>
          </p:cNvSpPr>
          <p:nvPr/>
        </p:nvSpPr>
        <p:spPr bwMode="auto">
          <a:xfrm>
            <a:off x="5752081" y="3975742"/>
            <a:ext cx="2270173" cy="307777"/>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Cross Sectional studies</a:t>
            </a:r>
          </a:p>
        </p:txBody>
      </p:sp>
      <p:sp>
        <p:nvSpPr>
          <p:cNvPr id="40976" name="Text Box 16"/>
          <p:cNvSpPr txBox="1">
            <a:spLocks noChangeArrowheads="1"/>
          </p:cNvSpPr>
          <p:nvPr/>
        </p:nvSpPr>
        <p:spPr bwMode="auto">
          <a:xfrm>
            <a:off x="6213475" y="4648200"/>
            <a:ext cx="1325563"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Case Studies</a:t>
            </a:r>
          </a:p>
        </p:txBody>
      </p:sp>
      <p:sp>
        <p:nvSpPr>
          <p:cNvPr id="40977" name="Text Box 17"/>
          <p:cNvSpPr txBox="1">
            <a:spLocks noChangeArrowheads="1"/>
          </p:cNvSpPr>
          <p:nvPr/>
        </p:nvSpPr>
        <p:spPr bwMode="auto">
          <a:xfrm>
            <a:off x="5621338" y="5003800"/>
            <a:ext cx="2530475"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Ideas, Editorials, Opinions</a:t>
            </a:r>
          </a:p>
        </p:txBody>
      </p:sp>
      <p:sp>
        <p:nvSpPr>
          <p:cNvPr id="40978" name="Text Box 18"/>
          <p:cNvSpPr txBox="1">
            <a:spLocks noChangeArrowheads="1"/>
          </p:cNvSpPr>
          <p:nvPr/>
        </p:nvSpPr>
        <p:spPr bwMode="auto">
          <a:xfrm>
            <a:off x="6369050" y="5334000"/>
            <a:ext cx="1076325"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Anecdotal</a:t>
            </a:r>
          </a:p>
        </p:txBody>
      </p:sp>
      <p:sp>
        <p:nvSpPr>
          <p:cNvPr id="40979" name="Line 19"/>
          <p:cNvSpPr>
            <a:spLocks noChangeShapeType="1"/>
          </p:cNvSpPr>
          <p:nvPr/>
        </p:nvSpPr>
        <p:spPr bwMode="auto">
          <a:xfrm flipH="1">
            <a:off x="6781800" y="2438400"/>
            <a:ext cx="762000" cy="228600"/>
          </a:xfrm>
          <a:prstGeom prst="line">
            <a:avLst/>
          </a:prstGeom>
          <a:noFill/>
          <a:ln w="28575">
            <a:solidFill>
              <a:srgbClr val="000000"/>
            </a:solidFill>
            <a:round/>
            <a:headEnd/>
            <a:tailEnd type="triangle" w="med" len="med"/>
          </a:ln>
        </p:spPr>
        <p:txBody>
          <a:bodyPr/>
          <a:lstStyle/>
          <a:p>
            <a:endParaRPr lang="en-US"/>
          </a:p>
        </p:txBody>
      </p:sp>
      <p:sp>
        <p:nvSpPr>
          <p:cNvPr id="40980" name="Text Box 20"/>
          <p:cNvSpPr txBox="1">
            <a:spLocks noChangeArrowheads="1"/>
          </p:cNvSpPr>
          <p:nvPr/>
        </p:nvSpPr>
        <p:spPr bwMode="auto">
          <a:xfrm>
            <a:off x="7159625" y="1868488"/>
            <a:ext cx="1885950" cy="584200"/>
          </a:xfrm>
          <a:prstGeom prst="rect">
            <a:avLst/>
          </a:prstGeom>
          <a:noFill/>
          <a:ln w="9525">
            <a:noFill/>
            <a:miter lim="800000"/>
            <a:headEnd/>
            <a:tailEnd/>
          </a:ln>
        </p:spPr>
        <p:txBody>
          <a:bodyPr wrap="none">
            <a:spAutoFit/>
          </a:bodyPr>
          <a:lstStyle/>
          <a:p>
            <a:pPr algn="ctr"/>
            <a:r>
              <a:rPr lang="en-US" sz="1600" b="1" dirty="0">
                <a:latin typeface="Garamond" pitchFamily="18" charset="0"/>
              </a:rPr>
              <a:t>Systematic Reviews</a:t>
            </a:r>
          </a:p>
          <a:p>
            <a:pPr algn="ctr"/>
            <a:r>
              <a:rPr lang="en-US" sz="1600" b="1" dirty="0">
                <a:latin typeface="Garamond" pitchFamily="18" charset="0"/>
              </a:rPr>
              <a:t>&amp; Meta-Analyses</a:t>
            </a:r>
          </a:p>
        </p:txBody>
      </p:sp>
      <p:sp>
        <p:nvSpPr>
          <p:cNvPr id="22" name="Oval 21"/>
          <p:cNvSpPr/>
          <p:nvPr/>
        </p:nvSpPr>
        <p:spPr>
          <a:xfrm>
            <a:off x="5408579" y="3161489"/>
            <a:ext cx="2928025" cy="1575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65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Randomized controlled trials</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23540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261354"/>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222440"/>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22763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848235" y="2704291"/>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6" name="TextBox 25"/>
          <p:cNvSpPr txBox="1"/>
          <p:nvPr/>
        </p:nvSpPr>
        <p:spPr>
          <a:xfrm>
            <a:off x="3959135" y="3210109"/>
            <a:ext cx="1118681" cy="307777"/>
          </a:xfrm>
          <a:prstGeom prst="rect">
            <a:avLst/>
          </a:prstGeom>
          <a:noFill/>
          <a:ln>
            <a:solidFill>
              <a:schemeClr val="tx1"/>
            </a:solidFill>
          </a:ln>
        </p:spPr>
        <p:txBody>
          <a:bodyPr wrap="square" rtlCol="0">
            <a:spAutoFit/>
          </a:bodyPr>
          <a:lstStyle/>
          <a:p>
            <a:r>
              <a:rPr lang="en-US" sz="1400" dirty="0">
                <a:latin typeface="+mj-lt"/>
              </a:rPr>
              <a:t>Randomize</a:t>
            </a:r>
          </a:p>
        </p:txBody>
      </p:sp>
      <p:sp>
        <p:nvSpPr>
          <p:cNvPr id="27" name="TextBox 26"/>
          <p:cNvSpPr txBox="1"/>
          <p:nvPr/>
        </p:nvSpPr>
        <p:spPr>
          <a:xfrm>
            <a:off x="5181576" y="2292472"/>
            <a:ext cx="1118681" cy="276999"/>
          </a:xfrm>
          <a:prstGeom prst="rect">
            <a:avLst/>
          </a:prstGeom>
          <a:noFill/>
          <a:ln>
            <a:noFill/>
          </a:ln>
        </p:spPr>
        <p:txBody>
          <a:bodyPr wrap="square" rtlCol="0">
            <a:spAutoFit/>
          </a:bodyPr>
          <a:lstStyle/>
          <a:p>
            <a:pPr algn="ctr"/>
            <a:r>
              <a:rPr lang="en-US" sz="1200" dirty="0">
                <a:latin typeface="+mj-lt"/>
              </a:rPr>
              <a:t>Exposure</a:t>
            </a:r>
          </a:p>
        </p:txBody>
      </p:sp>
      <p:sp>
        <p:nvSpPr>
          <p:cNvPr id="28" name="TextBox 27"/>
          <p:cNvSpPr txBox="1"/>
          <p:nvPr/>
        </p:nvSpPr>
        <p:spPr>
          <a:xfrm>
            <a:off x="5191304" y="3946150"/>
            <a:ext cx="1118681" cy="276999"/>
          </a:xfrm>
          <a:prstGeom prst="rect">
            <a:avLst/>
          </a:prstGeom>
          <a:noFill/>
          <a:ln>
            <a:solidFill>
              <a:schemeClr val="tx1"/>
            </a:solidFill>
          </a:ln>
        </p:spPr>
        <p:txBody>
          <a:bodyPr wrap="square" rtlCol="0">
            <a:spAutoFit/>
          </a:bodyPr>
          <a:lstStyle/>
          <a:p>
            <a:pPr algn="ctr"/>
            <a:r>
              <a:rPr lang="en-US" sz="1200" dirty="0">
                <a:latin typeface="+mj-lt"/>
              </a:rPr>
              <a:t>Control</a:t>
            </a:r>
          </a:p>
        </p:txBody>
      </p:sp>
      <p:sp>
        <p:nvSpPr>
          <p:cNvPr id="29" name="TextBox 28"/>
          <p:cNvSpPr txBox="1"/>
          <p:nvPr/>
        </p:nvSpPr>
        <p:spPr>
          <a:xfrm>
            <a:off x="5181577" y="2594041"/>
            <a:ext cx="1118681" cy="276999"/>
          </a:xfrm>
          <a:prstGeom prst="rect">
            <a:avLst/>
          </a:prstGeom>
          <a:noFill/>
          <a:ln>
            <a:solidFill>
              <a:schemeClr val="tx1"/>
            </a:solidFill>
          </a:ln>
        </p:spPr>
        <p:txBody>
          <a:bodyPr wrap="square" rtlCol="0">
            <a:spAutoFit/>
          </a:bodyPr>
          <a:lstStyle/>
          <a:p>
            <a:r>
              <a:rPr lang="en-US" sz="1200" dirty="0">
                <a:latin typeface="+mj-lt"/>
              </a:rPr>
              <a:t>Experimental</a:t>
            </a:r>
          </a:p>
        </p:txBody>
      </p:sp>
      <p:sp>
        <p:nvSpPr>
          <p:cNvPr id="30" name="TextBox 29"/>
          <p:cNvSpPr txBox="1"/>
          <p:nvPr/>
        </p:nvSpPr>
        <p:spPr>
          <a:xfrm>
            <a:off x="5191305" y="3625141"/>
            <a:ext cx="1118681" cy="276999"/>
          </a:xfrm>
          <a:prstGeom prst="rect">
            <a:avLst/>
          </a:prstGeom>
          <a:noFill/>
          <a:ln>
            <a:noFill/>
          </a:ln>
        </p:spPr>
        <p:txBody>
          <a:bodyPr wrap="square" rtlCol="0">
            <a:spAutoFit/>
          </a:bodyPr>
          <a:lstStyle/>
          <a:p>
            <a:pPr algn="ctr"/>
            <a:r>
              <a:rPr lang="en-US" sz="1200" dirty="0">
                <a:latin typeface="+mj-lt"/>
              </a:rPr>
              <a:t>No exposure</a:t>
            </a:r>
          </a:p>
        </p:txBody>
      </p:sp>
      <p:sp>
        <p:nvSpPr>
          <p:cNvPr id="31" name="TextBox 30"/>
          <p:cNvSpPr txBox="1"/>
          <p:nvPr/>
        </p:nvSpPr>
        <p:spPr>
          <a:xfrm>
            <a:off x="6806096" y="172826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8" y="2418932"/>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786641" y="2778856"/>
            <a:ext cx="1118681"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34" name="TextBox 33"/>
          <p:cNvSpPr txBox="1"/>
          <p:nvPr/>
        </p:nvSpPr>
        <p:spPr>
          <a:xfrm>
            <a:off x="6806095" y="3702962"/>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5" name="TextBox 34"/>
          <p:cNvSpPr txBox="1"/>
          <p:nvPr/>
        </p:nvSpPr>
        <p:spPr>
          <a:xfrm>
            <a:off x="6825551" y="4160161"/>
            <a:ext cx="1118681"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6" idx="0"/>
            <a:endCxn id="29" idx="1"/>
          </p:cNvCxnSpPr>
          <p:nvPr/>
        </p:nvCxnSpPr>
        <p:spPr>
          <a:xfrm rot="5400000" flipH="1" flipV="1">
            <a:off x="4611242" y="2639775"/>
            <a:ext cx="477568" cy="66310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stCxn id="26" idx="2"/>
            <a:endCxn id="28" idx="1"/>
          </p:cNvCxnSpPr>
          <p:nvPr/>
        </p:nvCxnSpPr>
        <p:spPr>
          <a:xfrm rot="16200000" flipH="1">
            <a:off x="4571508" y="3464854"/>
            <a:ext cx="566764" cy="67282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8" name="Shape 47"/>
          <p:cNvCxnSpPr>
            <a:stCxn id="24" idx="6"/>
            <a:endCxn id="26" idx="1"/>
          </p:cNvCxnSpPr>
          <p:nvPr/>
        </p:nvCxnSpPr>
        <p:spPr>
          <a:xfrm>
            <a:off x="3628398" y="3360911"/>
            <a:ext cx="330737" cy="30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300258" y="2557432"/>
            <a:ext cx="496110" cy="17510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309985" y="3841462"/>
            <a:ext cx="496110" cy="24318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stCxn id="29" idx="3"/>
            <a:endCxn id="33" idx="1"/>
          </p:cNvCxnSpPr>
          <p:nvPr/>
        </p:nvCxnSpPr>
        <p:spPr>
          <a:xfrm>
            <a:off x="6300258" y="2732541"/>
            <a:ext cx="486383" cy="18481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stCxn id="28" idx="3"/>
            <a:endCxn id="35" idx="1"/>
          </p:cNvCxnSpPr>
          <p:nvPr/>
        </p:nvCxnSpPr>
        <p:spPr>
          <a:xfrm>
            <a:off x="6309985" y="4084650"/>
            <a:ext cx="515566" cy="21401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254885" y="4795736"/>
            <a:ext cx="2120630" cy="1015663"/>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Multiple times possible</a:t>
            </a:r>
          </a:p>
        </p:txBody>
      </p:sp>
    </p:spTree>
    <p:custDataLst>
      <p:tags r:id="rId1"/>
    </p:custDataLst>
    <p:extLst>
      <p:ext uri="{BB962C8B-B14F-4D97-AF65-F5344CB8AC3E}">
        <p14:creationId xmlns:p14="http://schemas.microsoft.com/office/powerpoint/2010/main" val="33231390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3164" y="688521"/>
            <a:ext cx="8382000" cy="685800"/>
          </a:xfrm>
          <a:prstGeom prst="rect">
            <a:avLst/>
          </a:prstGeom>
        </p:spPr>
        <p:txBody>
          <a:bodyPr/>
          <a:lstStyle/>
          <a:p>
            <a:r>
              <a:rPr lang="en-US" dirty="0"/>
              <a:t>RCT with parallel design</a:t>
            </a:r>
          </a:p>
        </p:txBody>
      </p:sp>
      <p:sp>
        <p:nvSpPr>
          <p:cNvPr id="3" name="Content Placeholder 2"/>
          <p:cNvSpPr>
            <a:spLocks noGrp="1"/>
          </p:cNvSpPr>
          <p:nvPr>
            <p:ph idx="4294967295"/>
          </p:nvPr>
        </p:nvSpPr>
        <p:spPr>
          <a:xfrm>
            <a:off x="1398815" y="1614261"/>
            <a:ext cx="8382000" cy="4016375"/>
          </a:xfrm>
          <a:prstGeom prst="rect">
            <a:avLst/>
          </a:prstGeom>
        </p:spPr>
        <p:txBody>
          <a:bodyPr/>
          <a:lstStyle/>
          <a:p>
            <a:r>
              <a:rPr lang="en-US" sz="2800" b="1" i="1" dirty="0"/>
              <a:t>Advantages: </a:t>
            </a:r>
            <a:endParaRPr lang="en-US" sz="2800" b="1" dirty="0"/>
          </a:p>
          <a:p>
            <a:pPr lvl="1"/>
            <a:r>
              <a:rPr lang="en-US" sz="2400" dirty="0"/>
              <a:t>unbiased distribution of confounders; </a:t>
            </a:r>
          </a:p>
          <a:p>
            <a:pPr lvl="1"/>
            <a:r>
              <a:rPr lang="en-US" sz="2400" dirty="0"/>
              <a:t>blinding more likely; </a:t>
            </a:r>
          </a:p>
          <a:p>
            <a:pPr lvl="1"/>
            <a:r>
              <a:rPr lang="en-US" sz="2400" dirty="0"/>
              <a:t>randomization facilitates fair statistical analysis. </a:t>
            </a:r>
          </a:p>
          <a:p>
            <a:pPr lvl="1"/>
            <a:endParaRPr lang="en-US" sz="2400" dirty="0"/>
          </a:p>
          <a:p>
            <a:r>
              <a:rPr lang="en-US" sz="2800" b="1" i="1" dirty="0"/>
              <a:t>Disadvantages: </a:t>
            </a:r>
            <a:endParaRPr lang="en-US" sz="2800" b="1" dirty="0"/>
          </a:p>
          <a:p>
            <a:pPr lvl="1"/>
            <a:r>
              <a:rPr lang="en-US" sz="2400" dirty="0"/>
              <a:t>expensive: time and money; </a:t>
            </a:r>
          </a:p>
          <a:p>
            <a:pPr lvl="1"/>
            <a:r>
              <a:rPr lang="en-US" sz="2400" dirty="0"/>
              <a:t>volunteer bias; </a:t>
            </a:r>
          </a:p>
          <a:p>
            <a:pPr lvl="1"/>
            <a:r>
              <a:rPr lang="en-US" sz="2400" dirty="0"/>
              <a:t>ethically problematic at times. </a:t>
            </a:r>
          </a:p>
          <a:p>
            <a:endParaRPr lang="en-US" dirty="0"/>
          </a:p>
        </p:txBody>
      </p:sp>
    </p:spTree>
    <p:custDataLst>
      <p:tags r:id="rId1"/>
    </p:custDataLst>
    <p:extLst>
      <p:ext uri="{BB962C8B-B14F-4D97-AF65-F5344CB8AC3E}">
        <p14:creationId xmlns:p14="http://schemas.microsoft.com/office/powerpoint/2010/main" val="6891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458" y="250372"/>
            <a:ext cx="8382000" cy="685800"/>
          </a:xfrm>
          <a:prstGeom prst="rect">
            <a:avLst/>
          </a:prstGeom>
        </p:spPr>
        <p:txBody>
          <a:bodyPr/>
          <a:lstStyle/>
          <a:p>
            <a:r>
              <a:rPr lang="en-US" dirty="0"/>
              <a:t>Cross-over RCT</a:t>
            </a:r>
          </a:p>
        </p:txBody>
      </p:sp>
      <p:sp>
        <p:nvSpPr>
          <p:cNvPr id="3" name="Content Placeholder 2"/>
          <p:cNvSpPr>
            <a:spLocks noGrp="1"/>
          </p:cNvSpPr>
          <p:nvPr>
            <p:ph idx="4294967295"/>
          </p:nvPr>
        </p:nvSpPr>
        <p:spPr>
          <a:xfrm>
            <a:off x="1374321" y="960665"/>
            <a:ext cx="7508422" cy="5029200"/>
          </a:xfrm>
          <a:prstGeom prst="rect">
            <a:avLst/>
          </a:prstGeom>
        </p:spPr>
        <p:txBody>
          <a:bodyPr/>
          <a:lstStyle/>
          <a:p>
            <a:pPr marL="0" indent="0">
              <a:buNone/>
            </a:pPr>
            <a:r>
              <a:rPr lang="en-US" sz="2000" b="1" i="1" dirty="0"/>
              <a:t>Advantages: </a:t>
            </a:r>
          </a:p>
          <a:p>
            <a:pPr eaLnBrk="1" hangingPunct="1"/>
            <a:r>
              <a:rPr lang="en-GB" sz="2000" dirty="0"/>
              <a:t>all participants serve as own controls and error variance is reduced, thus reducing sample size needed </a:t>
            </a:r>
          </a:p>
          <a:p>
            <a:pPr eaLnBrk="1" hangingPunct="1"/>
            <a:r>
              <a:rPr lang="en-GB" sz="2000" dirty="0"/>
              <a:t>all participants receive treatment (at least some of the time) </a:t>
            </a:r>
          </a:p>
          <a:p>
            <a:pPr eaLnBrk="1" hangingPunct="1"/>
            <a:r>
              <a:rPr lang="en-GB" sz="2000" dirty="0"/>
              <a:t>statistical tests assuming randomisation can be used </a:t>
            </a:r>
          </a:p>
          <a:p>
            <a:pPr eaLnBrk="1" hangingPunct="1"/>
            <a:r>
              <a:rPr lang="en-GB" sz="2000" dirty="0"/>
              <a:t>blinding can be maintained </a:t>
            </a:r>
          </a:p>
          <a:p>
            <a:pPr eaLnBrk="1" hangingPunct="1"/>
            <a:endParaRPr lang="en-US" sz="2000" b="1" dirty="0"/>
          </a:p>
          <a:p>
            <a:pPr marL="0" indent="0">
              <a:buNone/>
            </a:pPr>
            <a:r>
              <a:rPr lang="en-US" sz="2000" b="1" i="1" dirty="0"/>
              <a:t>Disadvantages: </a:t>
            </a:r>
            <a:endParaRPr lang="en-US" sz="2000" b="1" dirty="0"/>
          </a:p>
          <a:p>
            <a:pPr eaLnBrk="1" hangingPunct="1"/>
            <a:r>
              <a:rPr lang="en-GB" sz="2000" dirty="0"/>
              <a:t>all participants receive placebo or alternative treatment at some point </a:t>
            </a:r>
          </a:p>
          <a:p>
            <a:pPr eaLnBrk="1" hangingPunct="1"/>
            <a:r>
              <a:rPr lang="en-GB" sz="2000" dirty="0"/>
              <a:t>washout period lengthy or unknown </a:t>
            </a:r>
          </a:p>
          <a:p>
            <a:pPr eaLnBrk="1" hangingPunct="1"/>
            <a:r>
              <a:rPr lang="en-GB" sz="2000" dirty="0"/>
              <a:t>cannot be used for treatments with permanent effects </a:t>
            </a:r>
            <a:endParaRPr lang="en-US" sz="3200" dirty="0"/>
          </a:p>
        </p:txBody>
      </p:sp>
    </p:spTree>
    <p:custDataLst>
      <p:tags r:id="rId1"/>
    </p:custDataLst>
    <p:extLst>
      <p:ext uri="{BB962C8B-B14F-4D97-AF65-F5344CB8AC3E}">
        <p14:creationId xmlns:p14="http://schemas.microsoft.com/office/powerpoint/2010/main" val="406129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295377" y="211926"/>
            <a:ext cx="7772400" cy="730250"/>
          </a:xfrm>
          <a:prstGeom prst="rect">
            <a:avLst/>
          </a:prstGeom>
        </p:spPr>
        <p:txBody>
          <a:bodyPr/>
          <a:lstStyle/>
          <a:p>
            <a:r>
              <a:rPr lang="en-US" sz="3200" dirty="0"/>
              <a:t>Prospective Cohort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77376" y="1164521"/>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262413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521218"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848584" y="232491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2354421" y="2801571"/>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5697490" y="4179622"/>
            <a:ext cx="1118681" cy="276999"/>
          </a:xfrm>
          <a:prstGeom prst="rect">
            <a:avLst/>
          </a:prstGeom>
          <a:noFill/>
          <a:ln>
            <a:solidFill>
              <a:schemeClr val="tx1"/>
            </a:solidFill>
          </a:ln>
        </p:spPr>
        <p:txBody>
          <a:bodyPr wrap="square" rtlCol="0">
            <a:spAutoFit/>
          </a:bodyPr>
          <a:lstStyle/>
          <a:p>
            <a:pPr algn="ctr"/>
            <a:r>
              <a:rPr lang="en-US" sz="1200" dirty="0">
                <a:latin typeface="+mj-lt"/>
              </a:rPr>
              <a:t>Not exposed</a:t>
            </a:r>
          </a:p>
        </p:txBody>
      </p:sp>
      <p:sp>
        <p:nvSpPr>
          <p:cNvPr id="29" name="TextBox 28"/>
          <p:cNvSpPr txBox="1"/>
          <p:nvPr/>
        </p:nvSpPr>
        <p:spPr>
          <a:xfrm>
            <a:off x="5687763" y="2662137"/>
            <a:ext cx="1118681" cy="276999"/>
          </a:xfrm>
          <a:prstGeom prst="rect">
            <a:avLst/>
          </a:prstGeom>
          <a:noFill/>
          <a:ln>
            <a:solidFill>
              <a:schemeClr val="tx1"/>
            </a:solidFill>
          </a:ln>
        </p:spPr>
        <p:txBody>
          <a:bodyPr wrap="square" rtlCol="0">
            <a:spAutoFit/>
          </a:bodyPr>
          <a:lstStyle/>
          <a:p>
            <a:r>
              <a:rPr lang="en-US" sz="1200" dirty="0">
                <a:latin typeface="+mj-lt"/>
              </a:rPr>
              <a:t>Exposed</a:t>
            </a:r>
          </a:p>
        </p:txBody>
      </p:sp>
      <p:sp>
        <p:nvSpPr>
          <p:cNvPr id="31" name="TextBox 30"/>
          <p:cNvSpPr txBox="1"/>
          <p:nvPr/>
        </p:nvSpPr>
        <p:spPr>
          <a:xfrm>
            <a:off x="7312282"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7302554" y="2496756"/>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7292827" y="2856680"/>
            <a:ext cx="1247016" cy="283072"/>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34" name="TextBox 33"/>
          <p:cNvSpPr txBox="1"/>
          <p:nvPr/>
        </p:nvSpPr>
        <p:spPr>
          <a:xfrm>
            <a:off x="7312281" y="385861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5" name="TextBox 34"/>
          <p:cNvSpPr txBox="1"/>
          <p:nvPr/>
        </p:nvSpPr>
        <p:spPr>
          <a:xfrm>
            <a:off x="7331737" y="4315809"/>
            <a:ext cx="1311520"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4" idx="6"/>
            <a:endCxn id="29" idx="1"/>
          </p:cNvCxnSpPr>
          <p:nvPr/>
        </p:nvCxnSpPr>
        <p:spPr>
          <a:xfrm flipV="1">
            <a:off x="4134584" y="2800637"/>
            <a:ext cx="1553179" cy="6575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stCxn id="24" idx="6"/>
            <a:endCxn id="28" idx="1"/>
          </p:cNvCxnSpPr>
          <p:nvPr/>
        </p:nvCxnSpPr>
        <p:spPr>
          <a:xfrm>
            <a:off x="4134584" y="3458191"/>
            <a:ext cx="1562906" cy="85993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806444" y="2635256"/>
            <a:ext cx="496110" cy="16538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816171" y="3997110"/>
            <a:ext cx="496110" cy="32101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a:off x="6806444" y="2800637"/>
            <a:ext cx="486383" cy="19757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cxnSpLocks/>
            <a:stCxn id="28" idx="3"/>
            <a:endCxn id="35" idx="1"/>
          </p:cNvCxnSpPr>
          <p:nvPr/>
        </p:nvCxnSpPr>
        <p:spPr>
          <a:xfrm>
            <a:off x="6816171" y="4318122"/>
            <a:ext cx="515566" cy="1361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819437" y="4795736"/>
            <a:ext cx="2120630" cy="1015663"/>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Multiple times possible</a:t>
            </a:r>
          </a:p>
        </p:txBody>
      </p:sp>
    </p:spTree>
    <p:custDataLst>
      <p:tags r:id="rId1"/>
    </p:custDataLst>
    <p:extLst>
      <p:ext uri="{BB962C8B-B14F-4D97-AF65-F5344CB8AC3E}">
        <p14:creationId xmlns:p14="http://schemas.microsoft.com/office/powerpoint/2010/main" val="25668410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8558" y="269421"/>
            <a:ext cx="8382000" cy="685800"/>
          </a:xfrm>
          <a:prstGeom prst="rect">
            <a:avLst/>
          </a:prstGeom>
        </p:spPr>
        <p:txBody>
          <a:bodyPr/>
          <a:lstStyle/>
          <a:p>
            <a:r>
              <a:rPr lang="en-US" dirty="0"/>
              <a:t>Cohort study</a:t>
            </a:r>
          </a:p>
        </p:txBody>
      </p:sp>
      <p:sp>
        <p:nvSpPr>
          <p:cNvPr id="3" name="Content Placeholder 2"/>
          <p:cNvSpPr>
            <a:spLocks noGrp="1"/>
          </p:cNvSpPr>
          <p:nvPr>
            <p:ph idx="4294967295"/>
          </p:nvPr>
        </p:nvSpPr>
        <p:spPr>
          <a:xfrm>
            <a:off x="1382486" y="1114653"/>
            <a:ext cx="7459435" cy="5106533"/>
          </a:xfrm>
          <a:prstGeom prst="rect">
            <a:avLst/>
          </a:prstGeom>
        </p:spPr>
        <p:txBody>
          <a:bodyPr/>
          <a:lstStyle/>
          <a:p>
            <a:r>
              <a:rPr lang="en-US" i="1" dirty="0"/>
              <a:t>Advantages:</a:t>
            </a:r>
            <a:r>
              <a:rPr lang="en-US" dirty="0"/>
              <a:t> </a:t>
            </a:r>
          </a:p>
          <a:p>
            <a:pPr lvl="1"/>
            <a:r>
              <a:rPr lang="en-US" sz="2000" dirty="0"/>
              <a:t>ethically safe; </a:t>
            </a:r>
          </a:p>
          <a:p>
            <a:pPr lvl="1"/>
            <a:r>
              <a:rPr lang="en-US" sz="2000" dirty="0"/>
              <a:t>subjects can be matched; </a:t>
            </a:r>
          </a:p>
          <a:p>
            <a:pPr lvl="1"/>
            <a:r>
              <a:rPr lang="en-US" sz="2000" dirty="0"/>
              <a:t>can establish timing and directionality of events; </a:t>
            </a:r>
          </a:p>
          <a:p>
            <a:pPr lvl="1"/>
            <a:r>
              <a:rPr lang="en-US" sz="2000" dirty="0"/>
              <a:t>eligibility criteria and outcome assessments can be standardized; </a:t>
            </a:r>
          </a:p>
          <a:p>
            <a:pPr lvl="1"/>
            <a:r>
              <a:rPr lang="en-US" sz="2000" dirty="0"/>
              <a:t>administratively easier and cheaper than RCT. </a:t>
            </a:r>
          </a:p>
          <a:p>
            <a:pPr lvl="1"/>
            <a:endParaRPr lang="en-US" sz="2000" dirty="0"/>
          </a:p>
          <a:p>
            <a:r>
              <a:rPr lang="en-US" i="1" dirty="0"/>
              <a:t>Disadvantages: </a:t>
            </a:r>
            <a:endParaRPr lang="en-US" dirty="0"/>
          </a:p>
          <a:p>
            <a:pPr lvl="1"/>
            <a:r>
              <a:rPr lang="en-US" sz="2000" dirty="0"/>
              <a:t>controls may be difficult to identify; </a:t>
            </a:r>
          </a:p>
          <a:p>
            <a:pPr lvl="1"/>
            <a:r>
              <a:rPr lang="en-US" sz="2000" dirty="0"/>
              <a:t>exposure may be linked to a hidden confounder; </a:t>
            </a:r>
          </a:p>
          <a:p>
            <a:pPr lvl="1"/>
            <a:r>
              <a:rPr lang="en-US" sz="2000" dirty="0"/>
              <a:t>blinding is difficult; </a:t>
            </a:r>
          </a:p>
          <a:p>
            <a:pPr lvl="1"/>
            <a:r>
              <a:rPr lang="en-US" sz="2000" dirty="0"/>
              <a:t>randomization not present; </a:t>
            </a:r>
          </a:p>
          <a:p>
            <a:pPr lvl="1"/>
            <a:r>
              <a:rPr lang="en-US" sz="2000" dirty="0"/>
              <a:t>for rare disease, large sample sizes or long follow-up necessary. </a:t>
            </a:r>
          </a:p>
          <a:p>
            <a:endParaRPr lang="en-US" dirty="0"/>
          </a:p>
        </p:txBody>
      </p:sp>
    </p:spTree>
    <p:custDataLst>
      <p:tags r:id="rId1"/>
    </p:custDataLst>
    <p:extLst>
      <p:ext uri="{BB962C8B-B14F-4D97-AF65-F5344CB8AC3E}">
        <p14:creationId xmlns:p14="http://schemas.microsoft.com/office/powerpoint/2010/main" val="110106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384763" y="1107404"/>
            <a:ext cx="7489825" cy="4822825"/>
          </a:xfrm>
          <a:prstGeom prst="rect">
            <a:avLst/>
          </a:prstGeom>
        </p:spPr>
        <p:txBody>
          <a:bodyPr/>
          <a:lstStyle/>
          <a:p>
            <a:pPr marL="0" indent="0">
              <a:buNone/>
            </a:pPr>
            <a:endParaRPr lang="en-US" dirty="0"/>
          </a:p>
          <a:p>
            <a:pPr marL="0" indent="0">
              <a:buNone/>
            </a:pPr>
            <a:r>
              <a:rPr lang="en-US" dirty="0"/>
              <a:t>At the end of this session participants will be able to</a:t>
            </a:r>
          </a:p>
          <a:p>
            <a:pPr marL="0" indent="0">
              <a:buNone/>
            </a:pPr>
            <a:endParaRPr lang="en-US" dirty="0"/>
          </a:p>
          <a:p>
            <a:r>
              <a:rPr lang="en-US" dirty="0"/>
              <a:t>Learn the importance of a specific research question in clinical research and decision making</a:t>
            </a:r>
          </a:p>
          <a:p>
            <a:r>
              <a:rPr lang="en-US" dirty="0"/>
              <a:t>Learn to design research questions using a framework</a:t>
            </a:r>
          </a:p>
          <a:p>
            <a:r>
              <a:rPr lang="en-US" dirty="0"/>
              <a:t>Match the research question to a study design</a:t>
            </a:r>
          </a:p>
          <a:p>
            <a:pPr marL="0" indent="0">
              <a:buNone/>
            </a:pPr>
            <a:r>
              <a:rPr lang="en-US" dirty="0"/>
              <a:t> </a:t>
            </a:r>
          </a:p>
          <a:p>
            <a:r>
              <a:rPr lang="en-US" dirty="0"/>
              <a:t>Identify key elements of designing data collection tools</a:t>
            </a:r>
          </a:p>
          <a:p>
            <a:r>
              <a:rPr lang="en-US" dirty="0"/>
              <a:t>Design a data collection and management tool</a:t>
            </a:r>
          </a:p>
          <a:p>
            <a:r>
              <a:rPr lang="en-US" dirty="0"/>
              <a:t>Clean the data and prepare it for statistical analyses</a:t>
            </a:r>
          </a:p>
          <a:p>
            <a:endParaRPr lang="en-US" dirty="0"/>
          </a:p>
          <a:p>
            <a:endParaRPr lang="en-US" dirty="0"/>
          </a:p>
        </p:txBody>
      </p:sp>
      <p:sp>
        <p:nvSpPr>
          <p:cNvPr id="5123" name="Rectangle 3"/>
          <p:cNvSpPr>
            <a:spLocks noGrp="1" noChangeArrowheads="1"/>
          </p:cNvSpPr>
          <p:nvPr>
            <p:ph type="title" idx="4294967295"/>
          </p:nvPr>
        </p:nvSpPr>
        <p:spPr>
          <a:xfrm>
            <a:off x="2582863" y="377825"/>
            <a:ext cx="6561137" cy="685800"/>
          </a:xfrm>
          <a:prstGeom prst="rect">
            <a:avLst/>
          </a:prstGeom>
        </p:spPr>
        <p:txBody>
          <a:bodyPr/>
          <a:lstStyle/>
          <a:p>
            <a:pPr eaLnBrk="1" hangingPunct="1"/>
            <a:r>
              <a:rPr lang="en-CA" b="1" dirty="0"/>
              <a:t>Learning objectives</a:t>
            </a:r>
          </a:p>
        </p:txBody>
      </p:sp>
    </p:spTree>
    <p:custDataLst>
      <p:tags r:id="rId2"/>
    </p:custDataLst>
    <p:extLst>
      <p:ext uri="{BB962C8B-B14F-4D97-AF65-F5344CB8AC3E}">
        <p14:creationId xmlns:p14="http://schemas.microsoft.com/office/powerpoint/2010/main" val="2866554222"/>
      </p:ext>
    </p:extLst>
  </p:cSld>
  <p:clrMapOvr>
    <a:overrideClrMapping bg1="lt1" tx1="dk1" bg2="lt2" tx2="dk2" accent1="accent1" accent2="accent2" accent3="accent3" accent4="accent4" accent5="accent5" accent6="accent6" hlink="hlink" folHlink="folHlink"/>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71600" y="275005"/>
            <a:ext cx="7772400" cy="730250"/>
          </a:xfrm>
          <a:prstGeom prst="rect">
            <a:avLst/>
          </a:prstGeom>
        </p:spPr>
        <p:txBody>
          <a:bodyPr/>
          <a:lstStyle/>
          <a:p>
            <a:r>
              <a:rPr lang="en-US" sz="3200" dirty="0"/>
              <a:t>Case-control study</a:t>
            </a:r>
          </a:p>
        </p:txBody>
      </p:sp>
      <p:sp>
        <p:nvSpPr>
          <p:cNvPr id="19" name="Right Arrow 18"/>
          <p:cNvSpPr/>
          <p:nvPr/>
        </p:nvSpPr>
        <p:spPr>
          <a:xfrm>
            <a:off x="353209" y="1848953"/>
            <a:ext cx="8687379"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51270" y="2189415"/>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6108730" y="2176453"/>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993593" y="2176453"/>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5440869" y="2987130"/>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5946706" y="3463783"/>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3715569" y="4841824"/>
            <a:ext cx="1118681" cy="276999"/>
          </a:xfrm>
          <a:prstGeom prst="rect">
            <a:avLst/>
          </a:prstGeom>
          <a:noFill/>
          <a:ln>
            <a:solidFill>
              <a:schemeClr val="tx1"/>
            </a:solidFill>
          </a:ln>
        </p:spPr>
        <p:txBody>
          <a:bodyPr wrap="square" rtlCol="0">
            <a:spAutoFit/>
          </a:bodyPr>
          <a:lstStyle/>
          <a:p>
            <a:pPr algn="ctr"/>
            <a:r>
              <a:rPr lang="en-US" sz="1200" dirty="0">
                <a:latin typeface="+mj-lt"/>
              </a:rPr>
              <a:t>Control</a:t>
            </a:r>
          </a:p>
        </p:txBody>
      </p:sp>
      <p:sp>
        <p:nvSpPr>
          <p:cNvPr id="29" name="TextBox 28"/>
          <p:cNvSpPr txBox="1"/>
          <p:nvPr/>
        </p:nvSpPr>
        <p:spPr>
          <a:xfrm>
            <a:off x="3744752" y="3324339"/>
            <a:ext cx="1118681" cy="276999"/>
          </a:xfrm>
          <a:prstGeom prst="rect">
            <a:avLst/>
          </a:prstGeom>
          <a:noFill/>
          <a:ln>
            <a:solidFill>
              <a:schemeClr val="tx1"/>
            </a:solidFill>
          </a:ln>
        </p:spPr>
        <p:txBody>
          <a:bodyPr wrap="square" rtlCol="0">
            <a:spAutoFit/>
          </a:bodyPr>
          <a:lstStyle/>
          <a:p>
            <a:pPr algn="ctr"/>
            <a:r>
              <a:rPr lang="en-US" sz="1200" dirty="0">
                <a:latin typeface="+mj-lt"/>
              </a:rPr>
              <a:t>Case</a:t>
            </a:r>
          </a:p>
        </p:txBody>
      </p:sp>
      <p:sp>
        <p:nvSpPr>
          <p:cNvPr id="31" name="TextBox 30"/>
          <p:cNvSpPr txBox="1"/>
          <p:nvPr/>
        </p:nvSpPr>
        <p:spPr>
          <a:xfrm>
            <a:off x="1536721" y="2614196"/>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exposure</a:t>
            </a:r>
          </a:p>
        </p:txBody>
      </p:sp>
      <p:sp>
        <p:nvSpPr>
          <p:cNvPr id="32" name="TextBox 31"/>
          <p:cNvSpPr txBox="1"/>
          <p:nvPr/>
        </p:nvSpPr>
        <p:spPr>
          <a:xfrm>
            <a:off x="1526773" y="3110283"/>
            <a:ext cx="1118681" cy="276999"/>
          </a:xfrm>
          <a:prstGeom prst="rect">
            <a:avLst/>
          </a:prstGeom>
          <a:noFill/>
          <a:ln>
            <a:solidFill>
              <a:schemeClr val="tx1"/>
            </a:solidFill>
          </a:ln>
        </p:spPr>
        <p:txBody>
          <a:bodyPr wrap="square" rtlCol="0">
            <a:spAutoFit/>
          </a:bodyPr>
          <a:lstStyle/>
          <a:p>
            <a:pPr algn="ctr"/>
            <a:r>
              <a:rPr lang="en-US" sz="1200" dirty="0">
                <a:latin typeface="+mj-lt"/>
              </a:rPr>
              <a:t>Exposure</a:t>
            </a:r>
          </a:p>
        </p:txBody>
      </p:sp>
      <p:sp>
        <p:nvSpPr>
          <p:cNvPr id="33" name="TextBox 32"/>
          <p:cNvSpPr txBox="1"/>
          <p:nvPr/>
        </p:nvSpPr>
        <p:spPr>
          <a:xfrm>
            <a:off x="1517046" y="3470207"/>
            <a:ext cx="1118681" cy="276999"/>
          </a:xfrm>
          <a:prstGeom prst="rect">
            <a:avLst/>
          </a:prstGeom>
          <a:noFill/>
          <a:ln>
            <a:solidFill>
              <a:schemeClr val="tx1"/>
            </a:solidFill>
          </a:ln>
        </p:spPr>
        <p:txBody>
          <a:bodyPr wrap="square" rtlCol="0">
            <a:spAutoFit/>
          </a:bodyPr>
          <a:lstStyle/>
          <a:p>
            <a:pPr algn="ctr"/>
            <a:r>
              <a:rPr lang="en-US" sz="1200" dirty="0">
                <a:latin typeface="+mj-lt"/>
              </a:rPr>
              <a:t>No exposure</a:t>
            </a:r>
          </a:p>
        </p:txBody>
      </p:sp>
      <p:sp>
        <p:nvSpPr>
          <p:cNvPr id="34" name="TextBox 33"/>
          <p:cNvSpPr txBox="1"/>
          <p:nvPr/>
        </p:nvSpPr>
        <p:spPr>
          <a:xfrm>
            <a:off x="1546228" y="4656970"/>
            <a:ext cx="1118681" cy="276999"/>
          </a:xfrm>
          <a:prstGeom prst="rect">
            <a:avLst/>
          </a:prstGeom>
          <a:noFill/>
          <a:ln>
            <a:solidFill>
              <a:schemeClr val="tx1"/>
            </a:solidFill>
          </a:ln>
        </p:spPr>
        <p:txBody>
          <a:bodyPr wrap="square" rtlCol="0">
            <a:spAutoFit/>
          </a:bodyPr>
          <a:lstStyle/>
          <a:p>
            <a:pPr algn="ctr"/>
            <a:r>
              <a:rPr lang="en-US" sz="1200" dirty="0">
                <a:latin typeface="+mj-lt"/>
              </a:rPr>
              <a:t>Exposure</a:t>
            </a:r>
          </a:p>
        </p:txBody>
      </p:sp>
      <p:sp>
        <p:nvSpPr>
          <p:cNvPr id="35" name="TextBox 34"/>
          <p:cNvSpPr txBox="1"/>
          <p:nvPr/>
        </p:nvSpPr>
        <p:spPr>
          <a:xfrm>
            <a:off x="1546229" y="5036347"/>
            <a:ext cx="1118681" cy="276999"/>
          </a:xfrm>
          <a:prstGeom prst="rect">
            <a:avLst/>
          </a:prstGeom>
          <a:noFill/>
          <a:ln>
            <a:solidFill>
              <a:schemeClr val="tx1"/>
            </a:solidFill>
          </a:ln>
        </p:spPr>
        <p:txBody>
          <a:bodyPr wrap="square" rtlCol="0">
            <a:spAutoFit/>
          </a:bodyPr>
          <a:lstStyle/>
          <a:p>
            <a:pPr algn="ctr"/>
            <a:r>
              <a:rPr lang="en-US" sz="1200" dirty="0">
                <a:latin typeface="+mj-lt"/>
              </a:rPr>
              <a:t>No exposure</a:t>
            </a:r>
          </a:p>
        </p:txBody>
      </p:sp>
      <p:sp>
        <p:nvSpPr>
          <p:cNvPr id="23" name="TextBox 22"/>
          <p:cNvSpPr txBox="1"/>
          <p:nvPr/>
        </p:nvSpPr>
        <p:spPr>
          <a:xfrm>
            <a:off x="3731931" y="2902782"/>
            <a:ext cx="1118681" cy="276999"/>
          </a:xfrm>
          <a:prstGeom prst="rect">
            <a:avLst/>
          </a:prstGeom>
          <a:solidFill>
            <a:srgbClr val="FFFF00"/>
          </a:solidFill>
          <a:ln>
            <a:noFill/>
          </a:ln>
        </p:spPr>
        <p:txBody>
          <a:bodyPr wrap="square" rtlCol="0">
            <a:spAutoFit/>
          </a:bodyPr>
          <a:lstStyle/>
          <a:p>
            <a:pPr algn="ctr"/>
            <a:r>
              <a:rPr lang="en-US" sz="1200" dirty="0">
                <a:latin typeface="+mj-lt"/>
              </a:rPr>
              <a:t>Outcome</a:t>
            </a:r>
          </a:p>
        </p:txBody>
      </p:sp>
      <p:cxnSp>
        <p:nvCxnSpPr>
          <p:cNvPr id="26" name="Shape 43"/>
          <p:cNvCxnSpPr>
            <a:stCxn id="24" idx="2"/>
            <a:endCxn id="29" idx="3"/>
          </p:cNvCxnSpPr>
          <p:nvPr/>
        </p:nvCxnSpPr>
        <p:spPr>
          <a:xfrm rot="10800000">
            <a:off x="4863433" y="3462839"/>
            <a:ext cx="577436" cy="65756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Shape 43"/>
          <p:cNvCxnSpPr>
            <a:stCxn id="24" idx="2"/>
            <a:endCxn id="28" idx="3"/>
          </p:cNvCxnSpPr>
          <p:nvPr/>
        </p:nvCxnSpPr>
        <p:spPr>
          <a:xfrm rot="10800000" flipV="1">
            <a:off x="4834251" y="4120402"/>
            <a:ext cx="606619" cy="85992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9" name="Shape 43"/>
          <p:cNvCxnSpPr>
            <a:stCxn id="28" idx="1"/>
            <a:endCxn id="34" idx="3"/>
          </p:cNvCxnSpPr>
          <p:nvPr/>
        </p:nvCxnSpPr>
        <p:spPr>
          <a:xfrm rot="10800000">
            <a:off x="2664909" y="4795470"/>
            <a:ext cx="1050660" cy="1848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2" name="Shape 43"/>
          <p:cNvCxnSpPr>
            <a:stCxn id="28" idx="1"/>
            <a:endCxn id="35" idx="3"/>
          </p:cNvCxnSpPr>
          <p:nvPr/>
        </p:nvCxnSpPr>
        <p:spPr>
          <a:xfrm rot="10800000" flipV="1">
            <a:off x="2664911" y="4980323"/>
            <a:ext cx="1050659" cy="19452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7" name="Shape 43"/>
          <p:cNvCxnSpPr>
            <a:stCxn id="29" idx="1"/>
          </p:cNvCxnSpPr>
          <p:nvPr/>
        </p:nvCxnSpPr>
        <p:spPr>
          <a:xfrm rot="10800000">
            <a:off x="2632486" y="3255255"/>
            <a:ext cx="1112266" cy="20758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9" name="Shape 43"/>
          <p:cNvCxnSpPr>
            <a:stCxn id="29" idx="1"/>
            <a:endCxn id="33" idx="3"/>
          </p:cNvCxnSpPr>
          <p:nvPr/>
        </p:nvCxnSpPr>
        <p:spPr>
          <a:xfrm rot="10800000" flipV="1">
            <a:off x="2635728" y="3462839"/>
            <a:ext cx="1109025" cy="14586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9856685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457" y="495753"/>
            <a:ext cx="8382000" cy="685800"/>
          </a:xfrm>
          <a:prstGeom prst="rect">
            <a:avLst/>
          </a:prstGeom>
        </p:spPr>
        <p:txBody>
          <a:bodyPr/>
          <a:lstStyle/>
          <a:p>
            <a:r>
              <a:rPr lang="en-US" dirty="0"/>
              <a:t>Case-control studies</a:t>
            </a:r>
          </a:p>
        </p:txBody>
      </p:sp>
      <p:sp>
        <p:nvSpPr>
          <p:cNvPr id="3" name="Content Placeholder 2"/>
          <p:cNvSpPr>
            <a:spLocks noGrp="1"/>
          </p:cNvSpPr>
          <p:nvPr>
            <p:ph idx="4294967295"/>
          </p:nvPr>
        </p:nvSpPr>
        <p:spPr>
          <a:xfrm>
            <a:off x="1480457" y="1887526"/>
            <a:ext cx="7279821" cy="4122738"/>
          </a:xfrm>
          <a:prstGeom prst="rect">
            <a:avLst/>
          </a:prstGeom>
        </p:spPr>
        <p:txBody>
          <a:bodyPr/>
          <a:lstStyle/>
          <a:p>
            <a:r>
              <a:rPr lang="en-US" sz="2400" i="1" dirty="0"/>
              <a:t>Advantages: </a:t>
            </a:r>
            <a:endParaRPr lang="en-US" sz="2400" dirty="0"/>
          </a:p>
          <a:p>
            <a:pPr lvl="1"/>
            <a:r>
              <a:rPr lang="en-US" sz="2000" dirty="0"/>
              <a:t>quick and cheap; </a:t>
            </a:r>
          </a:p>
          <a:p>
            <a:pPr lvl="1"/>
            <a:r>
              <a:rPr lang="en-US" sz="2000" dirty="0"/>
              <a:t>only feasible method for very rare disorders or those with long lag between exposure and outcome</a:t>
            </a:r>
          </a:p>
          <a:p>
            <a:pPr lvl="1"/>
            <a:r>
              <a:rPr lang="en-US" sz="2000" dirty="0"/>
              <a:t>fewer subjects needed than cross-sectional studies. </a:t>
            </a:r>
          </a:p>
          <a:p>
            <a:pPr lvl="1"/>
            <a:endParaRPr lang="en-US" sz="2000" dirty="0"/>
          </a:p>
          <a:p>
            <a:r>
              <a:rPr lang="en-US" sz="2400" i="1" dirty="0"/>
              <a:t>Disadvantages: </a:t>
            </a:r>
            <a:endParaRPr lang="en-US" sz="2400" dirty="0"/>
          </a:p>
          <a:p>
            <a:pPr lvl="1"/>
            <a:r>
              <a:rPr lang="en-US" sz="2000" dirty="0"/>
              <a:t>reliance on recall or records to determine exposure status; </a:t>
            </a:r>
          </a:p>
          <a:p>
            <a:pPr lvl="1"/>
            <a:r>
              <a:rPr lang="en-US" sz="2000" dirty="0"/>
              <a:t>confounders; </a:t>
            </a:r>
          </a:p>
          <a:p>
            <a:pPr lvl="1"/>
            <a:r>
              <a:rPr lang="en-US" sz="2000" dirty="0"/>
              <a:t>selection of control groups is difficult; </a:t>
            </a:r>
          </a:p>
          <a:p>
            <a:pPr lvl="1"/>
            <a:r>
              <a:rPr lang="en-US" sz="2000" dirty="0"/>
              <a:t>potential bias: recall, selection. </a:t>
            </a:r>
          </a:p>
          <a:p>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992" y="0"/>
            <a:ext cx="2833008" cy="18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2896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00843" y="244557"/>
            <a:ext cx="7772400" cy="730250"/>
          </a:xfrm>
          <a:prstGeom prst="rect">
            <a:avLst/>
          </a:prstGeom>
        </p:spPr>
        <p:txBody>
          <a:bodyPr/>
          <a:lstStyle/>
          <a:p>
            <a:r>
              <a:rPr lang="en-US" sz="3200" dirty="0"/>
              <a:t>Cross-sectional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90247" y="115434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2526167"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613747"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918184" y="242219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2375381" y="2908579"/>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9" name="TextBox 28"/>
          <p:cNvSpPr txBox="1"/>
          <p:nvPr/>
        </p:nvSpPr>
        <p:spPr>
          <a:xfrm>
            <a:off x="4464068" y="3420868"/>
            <a:ext cx="1108954" cy="276999"/>
          </a:xfrm>
          <a:prstGeom prst="rect">
            <a:avLst/>
          </a:prstGeom>
          <a:noFill/>
          <a:ln>
            <a:solidFill>
              <a:schemeClr val="tx1"/>
            </a:solidFill>
          </a:ln>
        </p:spPr>
        <p:txBody>
          <a:bodyPr wrap="square" rtlCol="0">
            <a:spAutoFit/>
          </a:bodyPr>
          <a:lstStyle/>
          <a:p>
            <a:pPr algn="ctr"/>
            <a:r>
              <a:rPr lang="en-US" sz="1200" dirty="0">
                <a:latin typeface="+mj-lt"/>
              </a:rPr>
              <a:t>Exposure 1</a:t>
            </a:r>
          </a:p>
        </p:txBody>
      </p:sp>
      <p:sp>
        <p:nvSpPr>
          <p:cNvPr id="31" name="TextBox 30"/>
          <p:cNvSpPr txBox="1"/>
          <p:nvPr/>
        </p:nvSpPr>
        <p:spPr>
          <a:xfrm>
            <a:off x="6419653" y="1615855"/>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474426" y="267186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464699" y="3031784"/>
            <a:ext cx="1151107"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4" idx="6"/>
            <a:endCxn id="29" idx="1"/>
          </p:cNvCxnSpPr>
          <p:nvPr/>
        </p:nvCxnSpPr>
        <p:spPr>
          <a:xfrm>
            <a:off x="4204184" y="3555471"/>
            <a:ext cx="259884" cy="389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5573022" y="2810360"/>
            <a:ext cx="901404" cy="74900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flipV="1">
            <a:off x="5573022" y="3170284"/>
            <a:ext cx="891677" cy="38908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6474450" y="2298944"/>
            <a:ext cx="1151107" cy="276999"/>
          </a:xfrm>
          <a:prstGeom prst="rect">
            <a:avLst/>
          </a:prstGeom>
          <a:noFill/>
          <a:ln>
            <a:noFill/>
          </a:ln>
        </p:spPr>
        <p:txBody>
          <a:bodyPr wrap="square" rtlCol="0">
            <a:spAutoFit/>
          </a:bodyPr>
          <a:lstStyle/>
          <a:p>
            <a:pPr algn="ctr"/>
            <a:r>
              <a:rPr lang="en-US" sz="1200" dirty="0">
                <a:latin typeface="+mj-lt"/>
              </a:rPr>
              <a:t>Exposure 1 </a:t>
            </a:r>
          </a:p>
        </p:txBody>
      </p:sp>
      <p:sp>
        <p:nvSpPr>
          <p:cNvPr id="39" name="TextBox 38"/>
          <p:cNvSpPr txBox="1"/>
          <p:nvPr/>
        </p:nvSpPr>
        <p:spPr>
          <a:xfrm>
            <a:off x="6480906" y="3913796"/>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40" name="TextBox 39"/>
          <p:cNvSpPr txBox="1"/>
          <p:nvPr/>
        </p:nvSpPr>
        <p:spPr>
          <a:xfrm>
            <a:off x="6471179" y="4273720"/>
            <a:ext cx="1172212"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41" name="TextBox 40"/>
          <p:cNvSpPr txBox="1"/>
          <p:nvPr/>
        </p:nvSpPr>
        <p:spPr>
          <a:xfrm>
            <a:off x="6480930" y="3540880"/>
            <a:ext cx="1151107" cy="276999"/>
          </a:xfrm>
          <a:prstGeom prst="rect">
            <a:avLst/>
          </a:prstGeom>
          <a:noFill/>
          <a:ln>
            <a:noFill/>
          </a:ln>
        </p:spPr>
        <p:txBody>
          <a:bodyPr wrap="square" rtlCol="0">
            <a:spAutoFit/>
          </a:bodyPr>
          <a:lstStyle/>
          <a:p>
            <a:pPr algn="ctr"/>
            <a:r>
              <a:rPr lang="en-US" sz="1200" dirty="0">
                <a:latin typeface="+mj-lt"/>
              </a:rPr>
              <a:t>Exposure 2 </a:t>
            </a:r>
          </a:p>
        </p:txBody>
      </p:sp>
      <p:cxnSp>
        <p:nvCxnSpPr>
          <p:cNvPr id="47" name="Shape 43"/>
          <p:cNvCxnSpPr>
            <a:stCxn id="29" idx="3"/>
            <a:endCxn id="39" idx="1"/>
          </p:cNvCxnSpPr>
          <p:nvPr/>
        </p:nvCxnSpPr>
        <p:spPr>
          <a:xfrm>
            <a:off x="5573022" y="3559368"/>
            <a:ext cx="907884" cy="49292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0" name="Shape 43"/>
          <p:cNvCxnSpPr>
            <a:cxnSpLocks/>
            <a:stCxn id="29" idx="3"/>
            <a:endCxn id="40" idx="1"/>
          </p:cNvCxnSpPr>
          <p:nvPr/>
        </p:nvCxnSpPr>
        <p:spPr>
          <a:xfrm>
            <a:off x="5573022" y="3559368"/>
            <a:ext cx="898157" cy="85285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62" name="TextBox 61"/>
          <p:cNvSpPr txBox="1"/>
          <p:nvPr/>
        </p:nvSpPr>
        <p:spPr>
          <a:xfrm>
            <a:off x="4470553" y="3699728"/>
            <a:ext cx="1108954" cy="276999"/>
          </a:xfrm>
          <a:prstGeom prst="rect">
            <a:avLst/>
          </a:prstGeom>
          <a:noFill/>
          <a:ln>
            <a:solidFill>
              <a:schemeClr val="tx1"/>
            </a:solidFill>
          </a:ln>
        </p:spPr>
        <p:txBody>
          <a:bodyPr wrap="square" rtlCol="0">
            <a:spAutoFit/>
          </a:bodyPr>
          <a:lstStyle/>
          <a:p>
            <a:pPr algn="ctr"/>
            <a:r>
              <a:rPr lang="en-US" sz="1200" dirty="0">
                <a:latin typeface="+mj-lt"/>
              </a:rPr>
              <a:t>Exposure 2</a:t>
            </a:r>
          </a:p>
        </p:txBody>
      </p:sp>
      <p:sp>
        <p:nvSpPr>
          <p:cNvPr id="23" name="TextBox 22"/>
          <p:cNvSpPr txBox="1"/>
          <p:nvPr/>
        </p:nvSpPr>
        <p:spPr>
          <a:xfrm>
            <a:off x="6636118" y="4863829"/>
            <a:ext cx="2120630" cy="707886"/>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One point in time</a:t>
            </a:r>
          </a:p>
        </p:txBody>
      </p:sp>
      <p:pic>
        <p:nvPicPr>
          <p:cNvPr id="271361" name="Picture 1"/>
          <p:cNvPicPr>
            <a:picLocks noChangeAspect="1" noChangeArrowheads="1"/>
          </p:cNvPicPr>
          <p:nvPr/>
        </p:nvPicPr>
        <p:blipFill>
          <a:blip r:embed="rId3" cstate="print"/>
          <a:srcRect t="29465" b="29712"/>
          <a:stretch>
            <a:fillRect/>
          </a:stretch>
        </p:blipFill>
        <p:spPr bwMode="auto">
          <a:xfrm>
            <a:off x="4361063" y="4834647"/>
            <a:ext cx="2239910" cy="914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133104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8043" y="461736"/>
            <a:ext cx="8382000" cy="685800"/>
          </a:xfrm>
          <a:prstGeom prst="rect">
            <a:avLst/>
          </a:prstGeom>
        </p:spPr>
        <p:txBody>
          <a:bodyPr/>
          <a:lstStyle/>
          <a:p>
            <a:r>
              <a:rPr lang="en-US" dirty="0"/>
              <a:t>Cross-sectional study</a:t>
            </a:r>
          </a:p>
        </p:txBody>
      </p:sp>
      <p:sp>
        <p:nvSpPr>
          <p:cNvPr id="3" name="Content Placeholder 2"/>
          <p:cNvSpPr>
            <a:spLocks noGrp="1"/>
          </p:cNvSpPr>
          <p:nvPr>
            <p:ph idx="4294967295"/>
          </p:nvPr>
        </p:nvSpPr>
        <p:spPr>
          <a:xfrm>
            <a:off x="1496786" y="1573666"/>
            <a:ext cx="7728857" cy="4103687"/>
          </a:xfrm>
          <a:prstGeom prst="rect">
            <a:avLst/>
          </a:prstGeom>
        </p:spPr>
        <p:txBody>
          <a:bodyPr/>
          <a:lstStyle/>
          <a:p>
            <a:r>
              <a:rPr lang="en-US" sz="2800" i="1" dirty="0"/>
              <a:t>Advantages:</a:t>
            </a:r>
            <a:r>
              <a:rPr lang="en-US" sz="2800" dirty="0"/>
              <a:t> </a:t>
            </a:r>
          </a:p>
          <a:p>
            <a:pPr lvl="1"/>
            <a:r>
              <a:rPr lang="en-US" sz="2400" dirty="0"/>
              <a:t>cheap and simple; </a:t>
            </a:r>
          </a:p>
          <a:p>
            <a:pPr lvl="1"/>
            <a:r>
              <a:rPr lang="en-US" sz="2400" dirty="0"/>
              <a:t>ethically safe. </a:t>
            </a:r>
          </a:p>
          <a:p>
            <a:pPr lvl="1"/>
            <a:endParaRPr lang="en-US" sz="2400" dirty="0"/>
          </a:p>
          <a:p>
            <a:r>
              <a:rPr lang="en-US" sz="2800" i="1" dirty="0"/>
              <a:t>Disadvantages:</a:t>
            </a:r>
            <a:r>
              <a:rPr lang="en-US" sz="2800" dirty="0"/>
              <a:t> </a:t>
            </a:r>
          </a:p>
          <a:p>
            <a:pPr lvl="1"/>
            <a:r>
              <a:rPr lang="en-US" sz="2400" dirty="0"/>
              <a:t>establishes association at most, not causality; </a:t>
            </a:r>
          </a:p>
          <a:p>
            <a:pPr lvl="1"/>
            <a:r>
              <a:rPr lang="en-US" sz="2400" dirty="0"/>
              <a:t>recall bias susceptibility (e.g. surveys); </a:t>
            </a:r>
          </a:p>
          <a:p>
            <a:pPr lvl="1"/>
            <a:r>
              <a:rPr lang="en-US" sz="2400" dirty="0"/>
              <a:t>confounders may be unequally distributed; </a:t>
            </a:r>
          </a:p>
          <a:p>
            <a:pPr lvl="1"/>
            <a:r>
              <a:rPr lang="en-US" sz="2400" dirty="0"/>
              <a:t>group sizes may be unequal. </a:t>
            </a:r>
          </a:p>
          <a:p>
            <a:endParaRPr lang="en-US" dirty="0"/>
          </a:p>
        </p:txBody>
      </p:sp>
    </p:spTree>
    <p:custDataLst>
      <p:tags r:id="rId1"/>
    </p:custDataLst>
    <p:extLst>
      <p:ext uri="{BB962C8B-B14F-4D97-AF65-F5344CB8AC3E}">
        <p14:creationId xmlns:p14="http://schemas.microsoft.com/office/powerpoint/2010/main" val="189149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4294967295"/>
          </p:nvPr>
        </p:nvSpPr>
        <p:spPr>
          <a:xfrm>
            <a:off x="1559378" y="1566863"/>
            <a:ext cx="7048983" cy="2187575"/>
          </a:xfrm>
          <a:prstGeom prst="rect">
            <a:avLst/>
          </a:prstGeom>
          <a:noFill/>
        </p:spPr>
        <p:txBody>
          <a:bodyPr/>
          <a:lstStyle/>
          <a:p>
            <a:pPr>
              <a:lnSpc>
                <a:spcPct val="140000"/>
              </a:lnSpc>
            </a:pPr>
            <a:r>
              <a:rPr lang="en-US" altLang="en-US" b="1" kern="10" dirty="0">
                <a:ln w="9525" cap="sq">
                  <a:solidFill>
                    <a:srgbClr val="000000"/>
                  </a:solidFill>
                  <a:round/>
                  <a:headEnd type="none" w="sm" len="sm"/>
                  <a:tailEnd type="none" w="sm" len="sm"/>
                </a:ln>
                <a:latin typeface="Arial Rounded MT Bold" panose="020F0704030504030204" pitchFamily="34" charset="0"/>
                <a:cs typeface="Arial"/>
              </a:rPr>
              <a:t>Chili pepper </a:t>
            </a:r>
            <a:r>
              <a:rPr lang="en-US" altLang="en-US" dirty="0">
                <a:latin typeface="Arial Rounded MT Bold" panose="020F0704030504030204" pitchFamily="34" charset="0"/>
              </a:rPr>
              <a:t>is </a:t>
            </a:r>
            <a:r>
              <a:rPr lang="en-US" altLang="en-US" u="sng" dirty="0">
                <a:latin typeface="Arial Rounded MT Bold" panose="020F0704030504030204" pitchFamily="34" charset="0"/>
              </a:rPr>
              <a:t>the</a:t>
            </a:r>
            <a:r>
              <a:rPr lang="en-US" altLang="en-US" dirty="0">
                <a:latin typeface="Arial Rounded MT Bold" panose="020F0704030504030204" pitchFamily="34" charset="0"/>
              </a:rPr>
              <a:t> key to good health</a:t>
            </a:r>
          </a:p>
          <a:p>
            <a:pPr>
              <a:lnSpc>
                <a:spcPct val="140000"/>
              </a:lnSpc>
            </a:pPr>
            <a:r>
              <a:rPr lang="en-US" altLang="en-US" dirty="0">
                <a:latin typeface="Arial Rounded MT Bold" panose="020F0704030504030204" pitchFamily="34" charset="0"/>
              </a:rPr>
              <a:t>Be sure to eat </a:t>
            </a:r>
            <a:r>
              <a:rPr lang="en-US" altLang="en-US" b="1" kern="10" dirty="0">
                <a:ln w="9525" cap="sq">
                  <a:solidFill>
                    <a:srgbClr val="000000"/>
                  </a:solidFill>
                  <a:round/>
                  <a:headEnd type="none" w="sm" len="sm"/>
                  <a:tailEnd type="none" w="sm" len="sm"/>
                </a:ln>
                <a:latin typeface="Arial Rounded MT Bold" panose="020F0704030504030204" pitchFamily="34" charset="0"/>
                <a:cs typeface="Arial"/>
              </a:rPr>
              <a:t>Chili pepper</a:t>
            </a:r>
            <a:r>
              <a:rPr lang="en-US" altLang="en-US" dirty="0">
                <a:latin typeface="Arial Rounded MT Bold" panose="020F0704030504030204" pitchFamily="34" charset="0"/>
              </a:rPr>
              <a:t> with every meal</a:t>
            </a:r>
          </a:p>
          <a:p>
            <a:pPr>
              <a:lnSpc>
                <a:spcPct val="140000"/>
              </a:lnSpc>
            </a:pPr>
            <a:r>
              <a:rPr lang="en-US" altLang="en-US" b="1" kern="10" dirty="0">
                <a:ln w="9525" cap="sq">
                  <a:solidFill>
                    <a:srgbClr val="000000"/>
                  </a:solidFill>
                  <a:round/>
                  <a:headEnd type="none" w="sm" len="sm"/>
                  <a:tailEnd type="none" w="sm" len="sm"/>
                </a:ln>
                <a:latin typeface="Arial Rounded MT Bold" panose="020F0704030504030204" pitchFamily="34" charset="0"/>
                <a:cs typeface="Arial"/>
              </a:rPr>
              <a:t>Chili pepper </a:t>
            </a:r>
            <a:r>
              <a:rPr lang="en-US" altLang="en-US" dirty="0">
                <a:latin typeface="Arial Rounded MT Bold" panose="020F0704030504030204" pitchFamily="34" charset="0"/>
              </a:rPr>
              <a:t>–it kills harmful bacteria</a:t>
            </a:r>
          </a:p>
        </p:txBody>
      </p:sp>
      <p:sp>
        <p:nvSpPr>
          <p:cNvPr id="9220" name="WordArt 4"/>
          <p:cNvSpPr>
            <a:spLocks noChangeArrowheads="1" noChangeShapeType="1" noTextEdit="1"/>
          </p:cNvSpPr>
          <p:nvPr/>
        </p:nvSpPr>
        <p:spPr bwMode="auto">
          <a:xfrm>
            <a:off x="2300591" y="898188"/>
            <a:ext cx="3824206" cy="381000"/>
          </a:xfrm>
          <a:prstGeom prst="rect">
            <a:avLst/>
          </a:prstGeom>
        </p:spPr>
        <p:txBody>
          <a:bodyPr spcFirstLastPara="1" wrap="none" fromWordArt="1">
            <a:prstTxWarp prst="textArchUp">
              <a:avLst>
                <a:gd name="adj" fmla="val 10800000"/>
              </a:avLst>
            </a:prstTxWarp>
          </a:bodyPr>
          <a:lstStyle/>
          <a:p>
            <a:pPr algn="ctr"/>
            <a:r>
              <a:rPr lang="en-US" sz="3600" b="1" kern="10" dirty="0">
                <a:ln w="9525" cap="sq">
                  <a:solidFill>
                    <a:srgbClr val="000000"/>
                  </a:solidFill>
                  <a:round/>
                  <a:headEnd type="none" w="sm" len="sm"/>
                  <a:tailEnd type="none" w="sm" len="sm"/>
                </a:ln>
                <a:latin typeface="Arial Rounded MT Bold" panose="020F0704030504030204" pitchFamily="34" charset="0"/>
                <a:cs typeface="Arial"/>
              </a:rPr>
              <a:t>Eat </a:t>
            </a:r>
            <a:r>
              <a:rPr lang="en-US" altLang="en-US" sz="3600" b="1" kern="10" dirty="0">
                <a:ln w="9525" cap="sq">
                  <a:solidFill>
                    <a:srgbClr val="000000"/>
                  </a:solidFill>
                  <a:round/>
                  <a:headEnd type="none" w="sm" len="sm"/>
                  <a:tailEnd type="none" w="sm" len="sm"/>
                </a:ln>
                <a:latin typeface="Arial Rounded MT Bold" panose="020F0704030504030204" pitchFamily="34" charset="0"/>
                <a:cs typeface="Arial"/>
              </a:rPr>
              <a:t>Chili pepper </a:t>
            </a:r>
            <a:endParaRPr lang="en-US" sz="3600" b="1" kern="10" dirty="0">
              <a:ln w="9525" cap="sq">
                <a:solidFill>
                  <a:srgbClr val="000000"/>
                </a:solidFill>
                <a:round/>
                <a:headEnd type="none" w="sm" len="sm"/>
                <a:tailEnd type="none" w="sm" len="sm"/>
              </a:ln>
              <a:latin typeface="Arial Rounded MT Bold" panose="020F0704030504030204" pitchFamily="34" charset="0"/>
              <a:cs typeface="Arial"/>
            </a:endParaRPr>
          </a:p>
        </p:txBody>
      </p:sp>
      <p:sp>
        <p:nvSpPr>
          <p:cNvPr id="9221" name="WordArt 5" descr="Narrow vertical"/>
          <p:cNvSpPr>
            <a:spLocks noChangeArrowheads="1" noChangeShapeType="1" noTextEdit="1"/>
          </p:cNvSpPr>
          <p:nvPr/>
        </p:nvSpPr>
        <p:spPr bwMode="auto">
          <a:xfrm>
            <a:off x="1926771" y="3868366"/>
            <a:ext cx="5676900" cy="1024647"/>
          </a:xfrm>
          <a:prstGeom prst="rect">
            <a:avLst/>
          </a:prstGeom>
        </p:spPr>
        <p:txBody>
          <a:bodyPr spcFirstLastPara="1" wrap="none" fromWordArt="1">
            <a:prstTxWarp prst="textArchDown">
              <a:avLst>
                <a:gd name="adj" fmla="val 169059"/>
              </a:avLst>
            </a:prstTxWarp>
          </a:bodyPr>
          <a:lstStyle/>
          <a:p>
            <a:pPr algn="ctr"/>
            <a:r>
              <a:rPr lang="en-US" altLang="en-US" sz="3600" b="1" kern="10" dirty="0">
                <a:ln w="9525" cap="sq">
                  <a:solidFill>
                    <a:srgbClr val="000000"/>
                  </a:solidFill>
                  <a:round/>
                  <a:headEnd type="none" w="sm" len="sm"/>
                  <a:tailEnd type="none" w="sm" len="sm"/>
                </a:ln>
                <a:solidFill>
                  <a:srgbClr val="FF0000"/>
                </a:solidFill>
                <a:latin typeface="Arial Rounded MT Bold" panose="020F0704030504030204" pitchFamily="34" charset="0"/>
                <a:cs typeface="Arial"/>
              </a:rPr>
              <a:t>Chili pepper</a:t>
            </a:r>
            <a:r>
              <a:rPr lang="en-US" sz="3600" kern="10" dirty="0">
                <a:ln w="12700" cap="sq">
                  <a:solidFill>
                    <a:srgbClr val="000000"/>
                  </a:solidFill>
                  <a:round/>
                  <a:headEnd type="none" w="sm" len="sm"/>
                  <a:tailEnd type="none" w="sm" len="sm"/>
                </a:ln>
                <a:solidFill>
                  <a:srgbClr val="FF0000"/>
                </a:solidFill>
                <a:effectLst>
                  <a:outerShdw dist="45791" dir="2021404" algn="ctr" rotWithShape="0">
                    <a:srgbClr val="808080"/>
                  </a:outerShdw>
                </a:effectLst>
                <a:latin typeface="Arial Rounded MT Bold" panose="020F0704030504030204" pitchFamily="34" charset="0"/>
              </a:rPr>
              <a:t> </a:t>
            </a:r>
            <a:r>
              <a:rPr lang="en-US" sz="3600" kern="10" dirty="0">
                <a:ln w="12700" cap="sq">
                  <a:solidFill>
                    <a:srgbClr val="000000"/>
                  </a:solidFill>
                  <a:round/>
                  <a:headEnd type="none" w="sm" len="sm"/>
                  <a:tailEnd type="none" w="sm" len="sm"/>
                </a:ln>
                <a:effectLst>
                  <a:outerShdw dist="45791" dir="2021404" algn="ctr" rotWithShape="0">
                    <a:srgbClr val="808080"/>
                  </a:outerShdw>
                </a:effectLst>
                <a:latin typeface="Arial Rounded MT Bold" panose="020F0704030504030204" pitchFamily="34" charset="0"/>
              </a:rPr>
              <a:t>is wonderful</a:t>
            </a:r>
          </a:p>
        </p:txBody>
      </p:sp>
    </p:spTree>
    <p:custDataLst>
      <p:tags r:id="rId1"/>
    </p:custDataLst>
    <p:extLst>
      <p:ext uri="{BB962C8B-B14F-4D97-AF65-F5344CB8AC3E}">
        <p14:creationId xmlns:p14="http://schemas.microsoft.com/office/powerpoint/2010/main" val="22176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845128" y="200025"/>
            <a:ext cx="7298871" cy="685800"/>
          </a:xfrm>
          <a:prstGeom prst="rect">
            <a:avLst/>
          </a:prstGeom>
        </p:spPr>
        <p:txBody>
          <a:bodyPr/>
          <a:lstStyle/>
          <a:p>
            <a:r>
              <a:rPr lang="en-US" altLang="en-US" dirty="0"/>
              <a:t>Hypothetical Research Question</a:t>
            </a:r>
          </a:p>
        </p:txBody>
      </p:sp>
      <p:sp>
        <p:nvSpPr>
          <p:cNvPr id="8195" name="Rectangle 3"/>
          <p:cNvSpPr>
            <a:spLocks noGrp="1" noChangeArrowheads="1"/>
          </p:cNvSpPr>
          <p:nvPr>
            <p:ph type="body" idx="4294967295"/>
          </p:nvPr>
        </p:nvSpPr>
        <p:spPr>
          <a:xfrm>
            <a:off x="1609726" y="1677761"/>
            <a:ext cx="6872968" cy="4438650"/>
          </a:xfrm>
          <a:prstGeom prst="rect">
            <a:avLst/>
          </a:prstGeom>
        </p:spPr>
        <p:txBody>
          <a:bodyPr/>
          <a:lstStyle/>
          <a:p>
            <a:pPr lvl="1">
              <a:buFont typeface="Monotype Sorts" charset="2"/>
              <a:buNone/>
            </a:pPr>
            <a:endParaRPr lang="en-US" altLang="en-US" dirty="0"/>
          </a:p>
          <a:p>
            <a:r>
              <a:rPr lang="en-US" altLang="en-US" sz="2800" dirty="0"/>
              <a:t>Your belief(s):</a:t>
            </a:r>
          </a:p>
          <a:p>
            <a:pPr lvl="1">
              <a:buFont typeface="Monotype Sorts" charset="2"/>
              <a:buNone/>
            </a:pPr>
            <a:r>
              <a:rPr lang="en-US" altLang="en-US" sz="2400" b="0" dirty="0"/>
              <a:t>Chili pepper consumption is the key to good health</a:t>
            </a:r>
          </a:p>
          <a:p>
            <a:pPr lvl="1">
              <a:buFont typeface="Monotype Sorts" charset="2"/>
              <a:buNone/>
            </a:pPr>
            <a:r>
              <a:rPr lang="en-US" altLang="en-US" sz="2400" dirty="0"/>
              <a:t>People who consume lots of chili pepper tend not to suffer from </a:t>
            </a:r>
            <a:r>
              <a:rPr lang="en-US" altLang="en-US" sz="2400" i="1" dirty="0"/>
              <a:t>peptic ulcer</a:t>
            </a:r>
            <a:endParaRPr lang="en-US" altLang="en-US" sz="2400" b="0" dirty="0"/>
          </a:p>
          <a:p>
            <a:pPr lvl="1">
              <a:buFont typeface="Monotype Sorts" charset="2"/>
              <a:buNone/>
            </a:pPr>
            <a:endParaRPr lang="en-US" altLang="en-US" sz="2400" b="0" dirty="0"/>
          </a:p>
          <a:p>
            <a:r>
              <a:rPr lang="en-US" altLang="en-US" sz="2800" dirty="0"/>
              <a:t>Your hypothesis</a:t>
            </a:r>
          </a:p>
          <a:p>
            <a:pPr lvl="1">
              <a:buFont typeface="Monotype Sorts" charset="2"/>
              <a:buNone/>
            </a:pPr>
            <a:r>
              <a:rPr lang="en-US" altLang="en-US" sz="2400" dirty="0"/>
              <a:t>Chili pepper </a:t>
            </a:r>
            <a:r>
              <a:rPr lang="en-US" altLang="en-US" sz="2400" b="0" dirty="0"/>
              <a:t>intake decreases the risk of  </a:t>
            </a:r>
            <a:r>
              <a:rPr lang="en-US" altLang="en-US" sz="2400" b="0" i="1" dirty="0"/>
              <a:t>peptic ulcer (PU)</a:t>
            </a:r>
            <a:endParaRPr lang="en-US" altLang="en-US" sz="2400" b="0" dirty="0"/>
          </a:p>
        </p:txBody>
      </p:sp>
    </p:spTree>
    <p:custDataLst>
      <p:tags r:id="rId1"/>
    </p:custDataLst>
    <p:extLst>
      <p:ext uri="{BB962C8B-B14F-4D97-AF65-F5344CB8AC3E}">
        <p14:creationId xmlns:p14="http://schemas.microsoft.com/office/powerpoint/2010/main" val="86045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prstGeom prst="rect">
            <a:avLst/>
          </a:prstGeom>
        </p:spPr>
        <p:txBody>
          <a:bodyPr/>
          <a:lstStyle/>
          <a:p>
            <a:r>
              <a:rPr lang="en-US" sz="3200" dirty="0"/>
              <a:t>Randomized controlled trial</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23540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261354"/>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222440"/>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869896"/>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848235" y="3346549"/>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6" name="TextBox 25"/>
          <p:cNvSpPr txBox="1"/>
          <p:nvPr/>
        </p:nvSpPr>
        <p:spPr>
          <a:xfrm>
            <a:off x="3959135" y="3852367"/>
            <a:ext cx="1222441" cy="307777"/>
          </a:xfrm>
          <a:prstGeom prst="rect">
            <a:avLst/>
          </a:prstGeom>
          <a:noFill/>
          <a:ln>
            <a:solidFill>
              <a:schemeClr val="tx1"/>
            </a:solidFill>
          </a:ln>
        </p:spPr>
        <p:txBody>
          <a:bodyPr wrap="square" rtlCol="0">
            <a:spAutoFit/>
          </a:bodyPr>
          <a:lstStyle/>
          <a:p>
            <a:r>
              <a:rPr lang="en-US" sz="1400" dirty="0">
                <a:latin typeface="+mj-lt"/>
              </a:rPr>
              <a:t>Randomize</a:t>
            </a:r>
          </a:p>
        </p:txBody>
      </p:sp>
      <p:sp>
        <p:nvSpPr>
          <p:cNvPr id="27" name="TextBox 26"/>
          <p:cNvSpPr txBox="1"/>
          <p:nvPr/>
        </p:nvSpPr>
        <p:spPr>
          <a:xfrm>
            <a:off x="5181576" y="2934730"/>
            <a:ext cx="1118681" cy="276999"/>
          </a:xfrm>
          <a:prstGeom prst="rect">
            <a:avLst/>
          </a:prstGeom>
          <a:noFill/>
          <a:ln>
            <a:noFill/>
          </a:ln>
        </p:spPr>
        <p:txBody>
          <a:bodyPr wrap="square" rtlCol="0">
            <a:spAutoFit/>
          </a:bodyPr>
          <a:lstStyle/>
          <a:p>
            <a:pPr algn="ctr"/>
            <a:r>
              <a:rPr lang="en-US" sz="1200" dirty="0">
                <a:latin typeface="+mj-lt"/>
              </a:rPr>
              <a:t>Exposure</a:t>
            </a:r>
          </a:p>
        </p:txBody>
      </p:sp>
      <p:sp>
        <p:nvSpPr>
          <p:cNvPr id="28" name="TextBox 27"/>
          <p:cNvSpPr txBox="1"/>
          <p:nvPr/>
        </p:nvSpPr>
        <p:spPr>
          <a:xfrm>
            <a:off x="5191304" y="4588408"/>
            <a:ext cx="1118681" cy="461665"/>
          </a:xfrm>
          <a:prstGeom prst="rect">
            <a:avLst/>
          </a:prstGeom>
          <a:solidFill>
            <a:srgbClr val="FF0000"/>
          </a:solidFill>
          <a:ln>
            <a:solidFill>
              <a:schemeClr val="tx1"/>
            </a:solidFill>
          </a:ln>
        </p:spPr>
        <p:txBody>
          <a:bodyPr wrap="square" rtlCol="0">
            <a:spAutoFit/>
          </a:bodyPr>
          <a:lstStyle/>
          <a:p>
            <a:pPr algn="ctr"/>
            <a:r>
              <a:rPr lang="en-US" sz="1200" dirty="0">
                <a:latin typeface="+mj-lt"/>
              </a:rPr>
              <a:t>No chili pepper</a:t>
            </a:r>
          </a:p>
        </p:txBody>
      </p:sp>
      <p:sp>
        <p:nvSpPr>
          <p:cNvPr id="29" name="TextBox 28"/>
          <p:cNvSpPr txBox="1"/>
          <p:nvPr/>
        </p:nvSpPr>
        <p:spPr>
          <a:xfrm>
            <a:off x="5181577" y="3236299"/>
            <a:ext cx="1118681" cy="276999"/>
          </a:xfrm>
          <a:prstGeom prst="rect">
            <a:avLst/>
          </a:prstGeom>
          <a:solidFill>
            <a:srgbClr val="92D050"/>
          </a:solidFill>
          <a:ln>
            <a:solidFill>
              <a:schemeClr val="tx1"/>
            </a:solidFill>
          </a:ln>
        </p:spPr>
        <p:txBody>
          <a:bodyPr wrap="square" rtlCol="0">
            <a:spAutoFit/>
          </a:bodyPr>
          <a:lstStyle/>
          <a:p>
            <a:pPr algn="ctr"/>
            <a:r>
              <a:rPr lang="en-US" sz="1200" dirty="0">
                <a:latin typeface="+mj-lt"/>
              </a:rPr>
              <a:t>Chili pepper</a:t>
            </a:r>
          </a:p>
        </p:txBody>
      </p:sp>
      <p:sp>
        <p:nvSpPr>
          <p:cNvPr id="30" name="TextBox 29"/>
          <p:cNvSpPr txBox="1"/>
          <p:nvPr/>
        </p:nvSpPr>
        <p:spPr>
          <a:xfrm>
            <a:off x="5191305" y="4267399"/>
            <a:ext cx="1118681" cy="276999"/>
          </a:xfrm>
          <a:prstGeom prst="rect">
            <a:avLst/>
          </a:prstGeom>
          <a:noFill/>
          <a:ln>
            <a:noFill/>
          </a:ln>
        </p:spPr>
        <p:txBody>
          <a:bodyPr wrap="square" rtlCol="0">
            <a:spAutoFit/>
          </a:bodyPr>
          <a:lstStyle/>
          <a:p>
            <a:pPr algn="ctr"/>
            <a:r>
              <a:rPr lang="en-US" sz="1200" dirty="0">
                <a:latin typeface="+mj-lt"/>
              </a:rPr>
              <a:t>No exposure</a:t>
            </a:r>
          </a:p>
        </p:txBody>
      </p:sp>
      <p:sp>
        <p:nvSpPr>
          <p:cNvPr id="31" name="TextBox 30"/>
          <p:cNvSpPr txBox="1"/>
          <p:nvPr/>
        </p:nvSpPr>
        <p:spPr>
          <a:xfrm>
            <a:off x="6806096" y="2370526"/>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8" y="3061190"/>
            <a:ext cx="1118681" cy="276999"/>
          </a:xfrm>
          <a:prstGeom prst="rect">
            <a:avLst/>
          </a:prstGeom>
          <a:noFill/>
          <a:ln>
            <a:solidFill>
              <a:schemeClr val="tx1"/>
            </a:solidFill>
          </a:ln>
        </p:spPr>
        <p:txBody>
          <a:bodyPr wrap="square" rtlCol="0">
            <a:spAutoFit/>
          </a:bodyPr>
          <a:lstStyle/>
          <a:p>
            <a:pPr algn="ctr"/>
            <a:r>
              <a:rPr lang="en-US" sz="1200" dirty="0">
                <a:latin typeface="+mj-lt"/>
              </a:rPr>
              <a:t>PU</a:t>
            </a:r>
          </a:p>
        </p:txBody>
      </p:sp>
      <p:sp>
        <p:nvSpPr>
          <p:cNvPr id="33" name="TextBox 32"/>
          <p:cNvSpPr txBox="1"/>
          <p:nvPr/>
        </p:nvSpPr>
        <p:spPr>
          <a:xfrm>
            <a:off x="6786641" y="3421114"/>
            <a:ext cx="1118681" cy="276999"/>
          </a:xfrm>
          <a:prstGeom prst="rect">
            <a:avLst/>
          </a:prstGeom>
          <a:noFill/>
          <a:ln>
            <a:solidFill>
              <a:schemeClr val="tx1"/>
            </a:solidFill>
          </a:ln>
        </p:spPr>
        <p:txBody>
          <a:bodyPr wrap="square" rtlCol="0">
            <a:spAutoFit/>
          </a:bodyPr>
          <a:lstStyle/>
          <a:p>
            <a:pPr algn="ctr"/>
            <a:r>
              <a:rPr lang="en-US" sz="1200" dirty="0">
                <a:latin typeface="+mj-lt"/>
              </a:rPr>
              <a:t>No PU</a:t>
            </a:r>
          </a:p>
        </p:txBody>
      </p:sp>
      <p:sp>
        <p:nvSpPr>
          <p:cNvPr id="34" name="TextBox 33"/>
          <p:cNvSpPr txBox="1"/>
          <p:nvPr/>
        </p:nvSpPr>
        <p:spPr>
          <a:xfrm>
            <a:off x="6806095" y="4345220"/>
            <a:ext cx="1118681" cy="276999"/>
          </a:xfrm>
          <a:prstGeom prst="rect">
            <a:avLst/>
          </a:prstGeom>
          <a:noFill/>
          <a:ln>
            <a:solidFill>
              <a:schemeClr val="tx1"/>
            </a:solidFill>
          </a:ln>
        </p:spPr>
        <p:txBody>
          <a:bodyPr wrap="square" rtlCol="0">
            <a:spAutoFit/>
          </a:bodyPr>
          <a:lstStyle/>
          <a:p>
            <a:pPr algn="ctr"/>
            <a:r>
              <a:rPr lang="en-US" sz="1200" dirty="0">
                <a:latin typeface="+mj-lt"/>
              </a:rPr>
              <a:t>PU</a:t>
            </a:r>
          </a:p>
        </p:txBody>
      </p:sp>
      <p:sp>
        <p:nvSpPr>
          <p:cNvPr id="35" name="TextBox 34"/>
          <p:cNvSpPr txBox="1"/>
          <p:nvPr/>
        </p:nvSpPr>
        <p:spPr>
          <a:xfrm>
            <a:off x="6825551" y="4802419"/>
            <a:ext cx="1118681" cy="276999"/>
          </a:xfrm>
          <a:prstGeom prst="rect">
            <a:avLst/>
          </a:prstGeom>
          <a:noFill/>
          <a:ln>
            <a:solidFill>
              <a:schemeClr val="tx1"/>
            </a:solidFill>
          </a:ln>
        </p:spPr>
        <p:txBody>
          <a:bodyPr wrap="square" rtlCol="0">
            <a:spAutoFit/>
          </a:bodyPr>
          <a:lstStyle/>
          <a:p>
            <a:pPr algn="ctr"/>
            <a:r>
              <a:rPr lang="en-US" sz="1200" dirty="0">
                <a:latin typeface="+mj-lt"/>
              </a:rPr>
              <a:t>No PU</a:t>
            </a:r>
          </a:p>
        </p:txBody>
      </p:sp>
      <p:cxnSp>
        <p:nvCxnSpPr>
          <p:cNvPr id="44" name="Shape 43"/>
          <p:cNvCxnSpPr>
            <a:cxnSpLocks/>
            <a:stCxn id="26" idx="0"/>
            <a:endCxn id="29" idx="1"/>
          </p:cNvCxnSpPr>
          <p:nvPr/>
        </p:nvCxnSpPr>
        <p:spPr>
          <a:xfrm rot="5400000" flipH="1" flipV="1">
            <a:off x="4637182" y="3307973"/>
            <a:ext cx="477568" cy="61122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cxnSpLocks/>
            <a:stCxn id="26" idx="2"/>
            <a:endCxn id="28" idx="1"/>
          </p:cNvCxnSpPr>
          <p:nvPr/>
        </p:nvCxnSpPr>
        <p:spPr>
          <a:xfrm rot="16200000" flipH="1">
            <a:off x="4551282" y="4179218"/>
            <a:ext cx="659097" cy="6209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8" name="Shape 47"/>
          <p:cNvCxnSpPr>
            <a:cxnSpLocks/>
            <a:stCxn id="24" idx="6"/>
            <a:endCxn id="26" idx="1"/>
          </p:cNvCxnSpPr>
          <p:nvPr/>
        </p:nvCxnSpPr>
        <p:spPr>
          <a:xfrm>
            <a:off x="3628398" y="4003169"/>
            <a:ext cx="330737" cy="30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300258" y="3199690"/>
            <a:ext cx="496110" cy="175109"/>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309985" y="4483720"/>
            <a:ext cx="496110" cy="33552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stCxn id="29" idx="3"/>
            <a:endCxn id="33" idx="1"/>
          </p:cNvCxnSpPr>
          <p:nvPr/>
        </p:nvCxnSpPr>
        <p:spPr>
          <a:xfrm>
            <a:off x="6300258" y="3374799"/>
            <a:ext cx="486383" cy="18481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stCxn id="28" idx="3"/>
            <a:endCxn id="35" idx="1"/>
          </p:cNvCxnSpPr>
          <p:nvPr/>
        </p:nvCxnSpPr>
        <p:spPr>
          <a:xfrm>
            <a:off x="6309985" y="4819241"/>
            <a:ext cx="515566" cy="12167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0740756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Cohort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14785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640604"/>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848235" y="3117257"/>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5191304" y="4495308"/>
            <a:ext cx="1118681" cy="276999"/>
          </a:xfrm>
          <a:prstGeom prst="rect">
            <a:avLst/>
          </a:prstGeom>
          <a:solidFill>
            <a:srgbClr val="FF0000"/>
          </a:solidFill>
          <a:ln>
            <a:solidFill>
              <a:schemeClr val="tx1"/>
            </a:solidFill>
          </a:ln>
        </p:spPr>
        <p:txBody>
          <a:bodyPr wrap="square" rtlCol="0">
            <a:spAutoFit/>
          </a:bodyPr>
          <a:lstStyle/>
          <a:p>
            <a:pPr algn="ctr"/>
            <a:r>
              <a:rPr lang="en-US" sz="1200" dirty="0">
                <a:latin typeface="+mj-lt"/>
              </a:rPr>
              <a:t>Chili free</a:t>
            </a:r>
          </a:p>
        </p:txBody>
      </p:sp>
      <p:sp>
        <p:nvSpPr>
          <p:cNvPr id="29" name="TextBox 28"/>
          <p:cNvSpPr txBox="1"/>
          <p:nvPr/>
        </p:nvSpPr>
        <p:spPr>
          <a:xfrm>
            <a:off x="5181577" y="2977823"/>
            <a:ext cx="1118681" cy="276999"/>
          </a:xfrm>
          <a:prstGeom prst="rect">
            <a:avLst/>
          </a:prstGeom>
          <a:solidFill>
            <a:srgbClr val="92D050"/>
          </a:solidFill>
          <a:ln>
            <a:solidFill>
              <a:schemeClr val="tx1"/>
            </a:solidFill>
          </a:ln>
        </p:spPr>
        <p:txBody>
          <a:bodyPr wrap="square" rtlCol="0">
            <a:spAutoFit/>
          </a:bodyPr>
          <a:lstStyle/>
          <a:p>
            <a:r>
              <a:rPr lang="en-US" sz="1200" dirty="0">
                <a:latin typeface="+mj-lt"/>
              </a:rPr>
              <a:t>Chili eaters</a:t>
            </a:r>
          </a:p>
        </p:txBody>
      </p:sp>
      <p:sp>
        <p:nvSpPr>
          <p:cNvPr id="31" name="TextBox 30"/>
          <p:cNvSpPr txBox="1"/>
          <p:nvPr/>
        </p:nvSpPr>
        <p:spPr>
          <a:xfrm>
            <a:off x="6806096"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8" y="2812442"/>
            <a:ext cx="1118681" cy="276999"/>
          </a:xfrm>
          <a:prstGeom prst="rect">
            <a:avLst/>
          </a:prstGeom>
          <a:noFill/>
          <a:ln>
            <a:solidFill>
              <a:schemeClr val="tx1"/>
            </a:solidFill>
          </a:ln>
        </p:spPr>
        <p:txBody>
          <a:bodyPr wrap="square" rtlCol="0">
            <a:spAutoFit/>
          </a:bodyPr>
          <a:lstStyle/>
          <a:p>
            <a:pPr algn="ctr"/>
            <a:r>
              <a:rPr lang="en-US" sz="1200" dirty="0">
                <a:latin typeface="+mj-lt"/>
              </a:rPr>
              <a:t>PU</a:t>
            </a:r>
          </a:p>
        </p:txBody>
      </p:sp>
      <p:sp>
        <p:nvSpPr>
          <p:cNvPr id="33" name="TextBox 32"/>
          <p:cNvSpPr txBox="1"/>
          <p:nvPr/>
        </p:nvSpPr>
        <p:spPr>
          <a:xfrm>
            <a:off x="6786641" y="3172366"/>
            <a:ext cx="1118681" cy="276999"/>
          </a:xfrm>
          <a:prstGeom prst="rect">
            <a:avLst/>
          </a:prstGeom>
          <a:noFill/>
          <a:ln>
            <a:solidFill>
              <a:schemeClr val="tx1"/>
            </a:solidFill>
          </a:ln>
        </p:spPr>
        <p:txBody>
          <a:bodyPr wrap="square" rtlCol="0">
            <a:spAutoFit/>
          </a:bodyPr>
          <a:lstStyle/>
          <a:p>
            <a:pPr algn="ctr"/>
            <a:r>
              <a:rPr lang="en-US" sz="1200" dirty="0">
                <a:latin typeface="+mj-lt"/>
              </a:rPr>
              <a:t>No PU</a:t>
            </a:r>
          </a:p>
        </p:txBody>
      </p:sp>
      <p:sp>
        <p:nvSpPr>
          <p:cNvPr id="34" name="TextBox 33"/>
          <p:cNvSpPr txBox="1"/>
          <p:nvPr/>
        </p:nvSpPr>
        <p:spPr>
          <a:xfrm>
            <a:off x="6806095" y="4174296"/>
            <a:ext cx="1118681" cy="276999"/>
          </a:xfrm>
          <a:prstGeom prst="rect">
            <a:avLst/>
          </a:prstGeom>
          <a:noFill/>
          <a:ln>
            <a:solidFill>
              <a:schemeClr val="tx1"/>
            </a:solidFill>
          </a:ln>
        </p:spPr>
        <p:txBody>
          <a:bodyPr wrap="square" rtlCol="0">
            <a:spAutoFit/>
          </a:bodyPr>
          <a:lstStyle/>
          <a:p>
            <a:pPr algn="ctr"/>
            <a:r>
              <a:rPr lang="en-US" sz="1200" dirty="0">
                <a:latin typeface="+mj-lt"/>
              </a:rPr>
              <a:t>PU</a:t>
            </a:r>
          </a:p>
        </p:txBody>
      </p:sp>
      <p:sp>
        <p:nvSpPr>
          <p:cNvPr id="35" name="TextBox 34"/>
          <p:cNvSpPr txBox="1"/>
          <p:nvPr/>
        </p:nvSpPr>
        <p:spPr>
          <a:xfrm>
            <a:off x="6825551" y="4631495"/>
            <a:ext cx="1118681" cy="276999"/>
          </a:xfrm>
          <a:prstGeom prst="rect">
            <a:avLst/>
          </a:prstGeom>
          <a:noFill/>
          <a:ln>
            <a:solidFill>
              <a:schemeClr val="tx1"/>
            </a:solidFill>
          </a:ln>
        </p:spPr>
        <p:txBody>
          <a:bodyPr wrap="square" rtlCol="0">
            <a:spAutoFit/>
          </a:bodyPr>
          <a:lstStyle/>
          <a:p>
            <a:pPr algn="ctr"/>
            <a:r>
              <a:rPr lang="en-US" sz="1200" dirty="0">
                <a:latin typeface="+mj-lt"/>
              </a:rPr>
              <a:t>No PU</a:t>
            </a:r>
          </a:p>
        </p:txBody>
      </p:sp>
      <p:cxnSp>
        <p:nvCxnSpPr>
          <p:cNvPr id="44" name="Shape 43"/>
          <p:cNvCxnSpPr>
            <a:stCxn id="24" idx="6"/>
            <a:endCxn id="29" idx="1"/>
          </p:cNvCxnSpPr>
          <p:nvPr/>
        </p:nvCxnSpPr>
        <p:spPr>
          <a:xfrm flipV="1">
            <a:off x="3628398" y="3116323"/>
            <a:ext cx="1553179" cy="6575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stCxn id="24" idx="6"/>
            <a:endCxn id="28" idx="1"/>
          </p:cNvCxnSpPr>
          <p:nvPr/>
        </p:nvCxnSpPr>
        <p:spPr>
          <a:xfrm>
            <a:off x="3628398" y="3773877"/>
            <a:ext cx="1562906" cy="85993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300258" y="2950942"/>
            <a:ext cx="496110" cy="16538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309985" y="4312796"/>
            <a:ext cx="496110" cy="32101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stCxn id="29" idx="3"/>
            <a:endCxn id="33" idx="1"/>
          </p:cNvCxnSpPr>
          <p:nvPr/>
        </p:nvCxnSpPr>
        <p:spPr>
          <a:xfrm>
            <a:off x="6300258" y="3116323"/>
            <a:ext cx="486383" cy="19454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stCxn id="28" idx="3"/>
            <a:endCxn id="35" idx="1"/>
          </p:cNvCxnSpPr>
          <p:nvPr/>
        </p:nvCxnSpPr>
        <p:spPr>
          <a:xfrm>
            <a:off x="6309985" y="4633808"/>
            <a:ext cx="515566" cy="1361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4878796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Case-control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17121" y="1177040"/>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5074581" y="1164078"/>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438416" y="1144619"/>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4406720" y="2617013"/>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4912557" y="3093666"/>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2681420" y="4471707"/>
            <a:ext cx="1118681" cy="461665"/>
          </a:xfrm>
          <a:prstGeom prst="rect">
            <a:avLst/>
          </a:prstGeom>
          <a:noFill/>
          <a:ln>
            <a:solidFill>
              <a:schemeClr val="tx1"/>
            </a:solidFill>
          </a:ln>
        </p:spPr>
        <p:txBody>
          <a:bodyPr wrap="square" rtlCol="0">
            <a:spAutoFit/>
          </a:bodyPr>
          <a:lstStyle/>
          <a:p>
            <a:pPr algn="ctr"/>
            <a:r>
              <a:rPr lang="en-US" sz="1200" dirty="0">
                <a:latin typeface="+mj-lt"/>
              </a:rPr>
              <a:t>Patients w/o PU</a:t>
            </a:r>
          </a:p>
        </p:txBody>
      </p:sp>
      <p:sp>
        <p:nvSpPr>
          <p:cNvPr id="29" name="TextBox 28"/>
          <p:cNvSpPr txBox="1"/>
          <p:nvPr/>
        </p:nvSpPr>
        <p:spPr>
          <a:xfrm>
            <a:off x="2710603" y="2954222"/>
            <a:ext cx="1118681" cy="276999"/>
          </a:xfrm>
          <a:prstGeom prst="rect">
            <a:avLst/>
          </a:prstGeom>
          <a:noFill/>
          <a:ln>
            <a:solidFill>
              <a:schemeClr val="tx1"/>
            </a:solidFill>
          </a:ln>
        </p:spPr>
        <p:txBody>
          <a:bodyPr wrap="square" rtlCol="0">
            <a:spAutoFit/>
          </a:bodyPr>
          <a:lstStyle/>
          <a:p>
            <a:pPr algn="ctr"/>
            <a:r>
              <a:rPr lang="en-US" sz="1200" dirty="0">
                <a:latin typeface="+mj-lt"/>
              </a:rPr>
              <a:t>PU Patients</a:t>
            </a:r>
          </a:p>
        </p:txBody>
      </p:sp>
      <p:sp>
        <p:nvSpPr>
          <p:cNvPr id="31" name="TextBox 30"/>
          <p:cNvSpPr txBox="1"/>
          <p:nvPr/>
        </p:nvSpPr>
        <p:spPr>
          <a:xfrm>
            <a:off x="502572" y="2244079"/>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exposure</a:t>
            </a:r>
          </a:p>
        </p:txBody>
      </p:sp>
      <p:sp>
        <p:nvSpPr>
          <p:cNvPr id="32" name="TextBox 31"/>
          <p:cNvSpPr txBox="1"/>
          <p:nvPr/>
        </p:nvSpPr>
        <p:spPr>
          <a:xfrm>
            <a:off x="492624" y="2740166"/>
            <a:ext cx="1118681" cy="261610"/>
          </a:xfrm>
          <a:prstGeom prst="rect">
            <a:avLst/>
          </a:prstGeom>
          <a:noFill/>
          <a:ln>
            <a:solidFill>
              <a:schemeClr val="tx1"/>
            </a:solidFill>
          </a:ln>
        </p:spPr>
        <p:txBody>
          <a:bodyPr wrap="square" rtlCol="0">
            <a:spAutoFit/>
          </a:bodyPr>
          <a:lstStyle/>
          <a:p>
            <a:pPr algn="ctr"/>
            <a:r>
              <a:rPr lang="en-US" sz="1100" dirty="0">
                <a:latin typeface="+mj-lt"/>
              </a:rPr>
              <a:t>High chili diet</a:t>
            </a:r>
          </a:p>
        </p:txBody>
      </p:sp>
      <p:sp>
        <p:nvSpPr>
          <p:cNvPr id="33" name="TextBox 32"/>
          <p:cNvSpPr txBox="1"/>
          <p:nvPr/>
        </p:nvSpPr>
        <p:spPr>
          <a:xfrm>
            <a:off x="482897" y="3100090"/>
            <a:ext cx="1118681" cy="261610"/>
          </a:xfrm>
          <a:prstGeom prst="rect">
            <a:avLst/>
          </a:prstGeom>
          <a:noFill/>
          <a:ln>
            <a:solidFill>
              <a:schemeClr val="tx1"/>
            </a:solidFill>
          </a:ln>
        </p:spPr>
        <p:txBody>
          <a:bodyPr wrap="square" rtlCol="0">
            <a:spAutoFit/>
          </a:bodyPr>
          <a:lstStyle/>
          <a:p>
            <a:pPr algn="ctr"/>
            <a:r>
              <a:rPr lang="en-US" sz="1100" dirty="0">
                <a:latin typeface="+mj-lt"/>
              </a:rPr>
              <a:t>Low chili diet</a:t>
            </a:r>
          </a:p>
        </p:txBody>
      </p:sp>
      <p:sp>
        <p:nvSpPr>
          <p:cNvPr id="34" name="TextBox 33"/>
          <p:cNvSpPr txBox="1"/>
          <p:nvPr/>
        </p:nvSpPr>
        <p:spPr>
          <a:xfrm>
            <a:off x="512079" y="4286853"/>
            <a:ext cx="1118681" cy="261610"/>
          </a:xfrm>
          <a:prstGeom prst="rect">
            <a:avLst/>
          </a:prstGeom>
          <a:noFill/>
          <a:ln>
            <a:solidFill>
              <a:schemeClr val="tx1"/>
            </a:solidFill>
          </a:ln>
        </p:spPr>
        <p:txBody>
          <a:bodyPr wrap="square" rtlCol="0">
            <a:spAutoFit/>
          </a:bodyPr>
          <a:lstStyle/>
          <a:p>
            <a:pPr algn="ctr"/>
            <a:r>
              <a:rPr lang="en-US" sz="1100" dirty="0">
                <a:latin typeface="+mj-lt"/>
              </a:rPr>
              <a:t>High chili diet</a:t>
            </a:r>
          </a:p>
        </p:txBody>
      </p:sp>
      <p:sp>
        <p:nvSpPr>
          <p:cNvPr id="35" name="TextBox 34"/>
          <p:cNvSpPr txBox="1"/>
          <p:nvPr/>
        </p:nvSpPr>
        <p:spPr>
          <a:xfrm>
            <a:off x="512080" y="4666230"/>
            <a:ext cx="1118681" cy="261610"/>
          </a:xfrm>
          <a:prstGeom prst="rect">
            <a:avLst/>
          </a:prstGeom>
          <a:noFill/>
          <a:ln>
            <a:solidFill>
              <a:schemeClr val="tx1"/>
            </a:solidFill>
          </a:ln>
        </p:spPr>
        <p:txBody>
          <a:bodyPr wrap="square" rtlCol="0">
            <a:spAutoFit/>
          </a:bodyPr>
          <a:lstStyle/>
          <a:p>
            <a:pPr algn="ctr"/>
            <a:r>
              <a:rPr lang="en-US" sz="1100" dirty="0">
                <a:latin typeface="+mj-lt"/>
              </a:rPr>
              <a:t>Low chili diet</a:t>
            </a:r>
          </a:p>
        </p:txBody>
      </p:sp>
      <p:sp>
        <p:nvSpPr>
          <p:cNvPr id="23" name="TextBox 22"/>
          <p:cNvSpPr txBox="1"/>
          <p:nvPr/>
        </p:nvSpPr>
        <p:spPr>
          <a:xfrm>
            <a:off x="2697782" y="2532665"/>
            <a:ext cx="1118681" cy="276999"/>
          </a:xfrm>
          <a:prstGeom prst="rect">
            <a:avLst/>
          </a:prstGeom>
          <a:solidFill>
            <a:srgbClr val="FFFF00"/>
          </a:solidFill>
          <a:ln>
            <a:noFill/>
          </a:ln>
        </p:spPr>
        <p:txBody>
          <a:bodyPr wrap="square" rtlCol="0">
            <a:spAutoFit/>
          </a:bodyPr>
          <a:lstStyle/>
          <a:p>
            <a:pPr algn="ctr"/>
            <a:r>
              <a:rPr lang="en-US" sz="1200" dirty="0">
                <a:latin typeface="+mj-lt"/>
              </a:rPr>
              <a:t>Outcome</a:t>
            </a:r>
          </a:p>
        </p:txBody>
      </p:sp>
      <p:cxnSp>
        <p:nvCxnSpPr>
          <p:cNvPr id="26" name="Shape 43"/>
          <p:cNvCxnSpPr>
            <a:stCxn id="24" idx="2"/>
            <a:endCxn id="29" idx="3"/>
          </p:cNvCxnSpPr>
          <p:nvPr/>
        </p:nvCxnSpPr>
        <p:spPr>
          <a:xfrm rot="10800000">
            <a:off x="3829284" y="3092722"/>
            <a:ext cx="577436" cy="65756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Shape 43"/>
          <p:cNvCxnSpPr>
            <a:stCxn id="24" idx="2"/>
            <a:endCxn id="28" idx="3"/>
          </p:cNvCxnSpPr>
          <p:nvPr/>
        </p:nvCxnSpPr>
        <p:spPr>
          <a:xfrm rot="10800000" flipV="1">
            <a:off x="3800102" y="3750286"/>
            <a:ext cx="606619" cy="95225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9" name="Shape 43"/>
          <p:cNvCxnSpPr>
            <a:stCxn id="28" idx="1"/>
            <a:endCxn id="34" idx="3"/>
          </p:cNvCxnSpPr>
          <p:nvPr/>
        </p:nvCxnSpPr>
        <p:spPr>
          <a:xfrm rot="10800000">
            <a:off x="1630760" y="4417658"/>
            <a:ext cx="1050660" cy="28488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2" name="Shape 43"/>
          <p:cNvCxnSpPr>
            <a:stCxn id="28" idx="1"/>
            <a:endCxn id="35" idx="3"/>
          </p:cNvCxnSpPr>
          <p:nvPr/>
        </p:nvCxnSpPr>
        <p:spPr>
          <a:xfrm rot="10800000" flipV="1">
            <a:off x="1630762" y="4702539"/>
            <a:ext cx="1050659" cy="9449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7" name="Shape 43"/>
          <p:cNvCxnSpPr>
            <a:stCxn id="29" idx="1"/>
          </p:cNvCxnSpPr>
          <p:nvPr/>
        </p:nvCxnSpPr>
        <p:spPr>
          <a:xfrm rot="10800000">
            <a:off x="1598337" y="2885138"/>
            <a:ext cx="1112266" cy="207584"/>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49" name="Shape 43"/>
          <p:cNvCxnSpPr>
            <a:stCxn id="29" idx="1"/>
            <a:endCxn id="33" idx="3"/>
          </p:cNvCxnSpPr>
          <p:nvPr/>
        </p:nvCxnSpPr>
        <p:spPr>
          <a:xfrm rot="10800000" flipV="1">
            <a:off x="1601579" y="3092721"/>
            <a:ext cx="1109025" cy="13817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5937139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Cross-sectional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14785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52126" y="242219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809323" y="2908579"/>
            <a:ext cx="1303506"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9" name="TextBox 28"/>
          <p:cNvSpPr txBox="1"/>
          <p:nvPr/>
        </p:nvSpPr>
        <p:spPr>
          <a:xfrm>
            <a:off x="4781723" y="3324637"/>
            <a:ext cx="1368335" cy="461665"/>
          </a:xfrm>
          <a:prstGeom prst="rect">
            <a:avLst/>
          </a:prstGeom>
          <a:noFill/>
          <a:ln>
            <a:solidFill>
              <a:schemeClr val="tx1"/>
            </a:solidFill>
          </a:ln>
        </p:spPr>
        <p:txBody>
          <a:bodyPr wrap="square" rtlCol="0">
            <a:spAutoFit/>
          </a:bodyPr>
          <a:lstStyle/>
          <a:p>
            <a:pPr algn="ctr"/>
            <a:r>
              <a:rPr lang="en-US" sz="1200" dirty="0">
                <a:latin typeface="+mj-lt"/>
              </a:rPr>
              <a:t>Chili pepper consumption</a:t>
            </a:r>
          </a:p>
        </p:txBody>
      </p:sp>
      <p:sp>
        <p:nvSpPr>
          <p:cNvPr id="31" name="TextBox 30"/>
          <p:cNvSpPr txBox="1"/>
          <p:nvPr/>
        </p:nvSpPr>
        <p:spPr>
          <a:xfrm>
            <a:off x="6806096"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57456" y="2671860"/>
            <a:ext cx="1118681" cy="276999"/>
          </a:xfrm>
          <a:prstGeom prst="rect">
            <a:avLst/>
          </a:prstGeom>
          <a:noFill/>
          <a:ln>
            <a:solidFill>
              <a:schemeClr val="tx1"/>
            </a:solidFill>
          </a:ln>
        </p:spPr>
        <p:txBody>
          <a:bodyPr wrap="square" rtlCol="0">
            <a:spAutoFit/>
          </a:bodyPr>
          <a:lstStyle/>
          <a:p>
            <a:pPr algn="ctr"/>
            <a:r>
              <a:rPr lang="en-US" sz="1200" dirty="0">
                <a:latin typeface="+mj-lt"/>
              </a:rPr>
              <a:t>PU</a:t>
            </a:r>
          </a:p>
        </p:txBody>
      </p:sp>
      <p:sp>
        <p:nvSpPr>
          <p:cNvPr id="33" name="TextBox 32"/>
          <p:cNvSpPr txBox="1"/>
          <p:nvPr/>
        </p:nvSpPr>
        <p:spPr>
          <a:xfrm>
            <a:off x="6747729" y="3031784"/>
            <a:ext cx="1118681" cy="276999"/>
          </a:xfrm>
          <a:prstGeom prst="rect">
            <a:avLst/>
          </a:prstGeom>
          <a:noFill/>
          <a:ln>
            <a:solidFill>
              <a:schemeClr val="tx1"/>
            </a:solidFill>
          </a:ln>
        </p:spPr>
        <p:txBody>
          <a:bodyPr wrap="square" rtlCol="0">
            <a:spAutoFit/>
          </a:bodyPr>
          <a:lstStyle/>
          <a:p>
            <a:pPr algn="ctr"/>
            <a:r>
              <a:rPr lang="en-US" sz="1200" dirty="0">
                <a:latin typeface="+mj-lt"/>
              </a:rPr>
              <a:t>No PU</a:t>
            </a:r>
          </a:p>
        </p:txBody>
      </p:sp>
      <p:cxnSp>
        <p:nvCxnSpPr>
          <p:cNvPr id="44" name="Shape 43"/>
          <p:cNvCxnSpPr>
            <a:stCxn id="24" idx="6"/>
            <a:endCxn id="29" idx="1"/>
          </p:cNvCxnSpPr>
          <p:nvPr/>
        </p:nvCxnSpPr>
        <p:spPr>
          <a:xfrm flipV="1">
            <a:off x="3638126" y="3555470"/>
            <a:ext cx="1143597" cy="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150058" y="2810360"/>
            <a:ext cx="607398" cy="74511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stCxn id="29" idx="3"/>
            <a:endCxn id="33" idx="1"/>
          </p:cNvCxnSpPr>
          <p:nvPr/>
        </p:nvCxnSpPr>
        <p:spPr>
          <a:xfrm flipV="1">
            <a:off x="6150058" y="3170284"/>
            <a:ext cx="597671" cy="38518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6757480" y="2298944"/>
            <a:ext cx="1151107" cy="276999"/>
          </a:xfrm>
          <a:prstGeom prst="rect">
            <a:avLst/>
          </a:prstGeom>
          <a:noFill/>
          <a:ln>
            <a:noFill/>
          </a:ln>
        </p:spPr>
        <p:txBody>
          <a:bodyPr wrap="square" rtlCol="0">
            <a:spAutoFit/>
          </a:bodyPr>
          <a:lstStyle/>
          <a:p>
            <a:pPr algn="ctr"/>
            <a:r>
              <a:rPr lang="en-US" sz="1200" dirty="0">
                <a:latin typeface="+mj-lt"/>
              </a:rPr>
              <a:t>Chili yes</a:t>
            </a:r>
          </a:p>
        </p:txBody>
      </p:sp>
      <p:sp>
        <p:nvSpPr>
          <p:cNvPr id="39" name="TextBox 38"/>
          <p:cNvSpPr txBox="1"/>
          <p:nvPr/>
        </p:nvSpPr>
        <p:spPr>
          <a:xfrm>
            <a:off x="6763936" y="3913796"/>
            <a:ext cx="1118681" cy="276999"/>
          </a:xfrm>
          <a:prstGeom prst="rect">
            <a:avLst/>
          </a:prstGeom>
          <a:noFill/>
          <a:ln>
            <a:solidFill>
              <a:schemeClr val="tx1"/>
            </a:solidFill>
          </a:ln>
        </p:spPr>
        <p:txBody>
          <a:bodyPr wrap="square" rtlCol="0">
            <a:spAutoFit/>
          </a:bodyPr>
          <a:lstStyle/>
          <a:p>
            <a:pPr algn="ctr"/>
            <a:r>
              <a:rPr lang="en-US" sz="1200" dirty="0">
                <a:latin typeface="+mj-lt"/>
              </a:rPr>
              <a:t>PU</a:t>
            </a:r>
          </a:p>
        </p:txBody>
      </p:sp>
      <p:sp>
        <p:nvSpPr>
          <p:cNvPr id="40" name="TextBox 39"/>
          <p:cNvSpPr txBox="1"/>
          <p:nvPr/>
        </p:nvSpPr>
        <p:spPr>
          <a:xfrm>
            <a:off x="6754209" y="4273720"/>
            <a:ext cx="1118681" cy="276999"/>
          </a:xfrm>
          <a:prstGeom prst="rect">
            <a:avLst/>
          </a:prstGeom>
          <a:noFill/>
          <a:ln>
            <a:solidFill>
              <a:schemeClr val="tx1"/>
            </a:solidFill>
          </a:ln>
        </p:spPr>
        <p:txBody>
          <a:bodyPr wrap="square" rtlCol="0">
            <a:spAutoFit/>
          </a:bodyPr>
          <a:lstStyle/>
          <a:p>
            <a:pPr algn="ctr"/>
            <a:r>
              <a:rPr lang="en-US" sz="1200" dirty="0">
                <a:latin typeface="+mj-lt"/>
              </a:rPr>
              <a:t>No PU</a:t>
            </a:r>
          </a:p>
        </p:txBody>
      </p:sp>
      <p:sp>
        <p:nvSpPr>
          <p:cNvPr id="41" name="TextBox 40"/>
          <p:cNvSpPr txBox="1"/>
          <p:nvPr/>
        </p:nvSpPr>
        <p:spPr>
          <a:xfrm>
            <a:off x="6763960" y="3540880"/>
            <a:ext cx="1151107" cy="276999"/>
          </a:xfrm>
          <a:prstGeom prst="rect">
            <a:avLst/>
          </a:prstGeom>
          <a:noFill/>
          <a:ln>
            <a:noFill/>
          </a:ln>
        </p:spPr>
        <p:txBody>
          <a:bodyPr wrap="square" rtlCol="0">
            <a:spAutoFit/>
          </a:bodyPr>
          <a:lstStyle/>
          <a:p>
            <a:pPr algn="ctr"/>
            <a:r>
              <a:rPr lang="en-US" sz="1200" dirty="0">
                <a:latin typeface="+mj-lt"/>
              </a:rPr>
              <a:t>Chili No </a:t>
            </a:r>
          </a:p>
        </p:txBody>
      </p:sp>
      <p:cxnSp>
        <p:nvCxnSpPr>
          <p:cNvPr id="47" name="Shape 43"/>
          <p:cNvCxnSpPr>
            <a:stCxn id="29" idx="3"/>
            <a:endCxn id="39" idx="1"/>
          </p:cNvCxnSpPr>
          <p:nvPr/>
        </p:nvCxnSpPr>
        <p:spPr>
          <a:xfrm>
            <a:off x="6150058" y="3555470"/>
            <a:ext cx="613878" cy="49682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0" name="Shape 43"/>
          <p:cNvCxnSpPr>
            <a:stCxn id="29" idx="3"/>
            <a:endCxn id="40" idx="1"/>
          </p:cNvCxnSpPr>
          <p:nvPr/>
        </p:nvCxnSpPr>
        <p:spPr>
          <a:xfrm>
            <a:off x="6150058" y="3555470"/>
            <a:ext cx="604151" cy="856750"/>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578793" y="5193268"/>
            <a:ext cx="8199681" cy="369332"/>
          </a:xfrm>
          <a:prstGeom prst="rect">
            <a:avLst/>
          </a:prstGeom>
        </p:spPr>
        <p:txBody>
          <a:bodyPr wrap="none">
            <a:spAutoFit/>
          </a:bodyPr>
          <a:lstStyle/>
          <a:p>
            <a:pPr eaLnBrk="0" fontAlgn="base" hangingPunct="0">
              <a:spcBef>
                <a:spcPct val="0"/>
              </a:spcBef>
              <a:spcAft>
                <a:spcPct val="0"/>
              </a:spcAft>
            </a:pPr>
            <a:r>
              <a:rPr lang="en-US" altLang="en-US" b="1" dirty="0">
                <a:solidFill>
                  <a:srgbClr val="FF0000"/>
                </a:solidFill>
                <a:latin typeface="+mj-lt"/>
                <a:ea typeface="+mj-ea"/>
                <a:cs typeface="+mj-cs"/>
              </a:rPr>
              <a:t>Chili pepper consumption and PU prevalence assessed at the same time</a:t>
            </a:r>
            <a:endParaRPr lang="en-US" b="1" dirty="0">
              <a:solidFill>
                <a:srgbClr val="FF0000"/>
              </a:solidFill>
              <a:latin typeface="+mj-lt"/>
              <a:ea typeface="+mj-ea"/>
              <a:cs typeface="+mj-cs"/>
            </a:endParaRPr>
          </a:p>
        </p:txBody>
      </p:sp>
    </p:spTree>
    <p:custDataLst>
      <p:tags r:id="rId1"/>
    </p:custDataLst>
    <p:extLst>
      <p:ext uri="{BB962C8B-B14F-4D97-AF65-F5344CB8AC3E}">
        <p14:creationId xmlns:p14="http://schemas.microsoft.com/office/powerpoint/2010/main" val="37148642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654175" y="1360488"/>
            <a:ext cx="7489825" cy="4822825"/>
          </a:xfrm>
          <a:prstGeom prst="rect">
            <a:avLst/>
          </a:prstGeom>
        </p:spPr>
        <p:txBody>
          <a:bodyPr/>
          <a:lstStyle/>
          <a:p>
            <a:pPr lvl="1"/>
            <a:endParaRPr lang="en-US" sz="2400" dirty="0"/>
          </a:p>
          <a:p>
            <a:r>
              <a:rPr lang="en-US" sz="2800" dirty="0"/>
              <a:t>Learning format</a:t>
            </a:r>
          </a:p>
          <a:p>
            <a:pPr lvl="1"/>
            <a:r>
              <a:rPr lang="en-US" sz="2400" dirty="0"/>
              <a:t>Interactive (i.e. informal)</a:t>
            </a:r>
          </a:p>
          <a:p>
            <a:pPr lvl="1"/>
            <a:r>
              <a:rPr lang="en-US" sz="2400" dirty="0"/>
              <a:t>Active participation from the participants is highly desired</a:t>
            </a:r>
          </a:p>
          <a:p>
            <a:pPr lvl="1"/>
            <a:endParaRPr lang="en-US" sz="2400" dirty="0"/>
          </a:p>
          <a:p>
            <a:r>
              <a:rPr lang="en-US" sz="2800" dirty="0"/>
              <a:t>Questioning/interruption</a:t>
            </a:r>
          </a:p>
          <a:p>
            <a:pPr lvl="1"/>
            <a:r>
              <a:rPr lang="en-US" sz="2400" dirty="0"/>
              <a:t>Expected (there are no stupid questions)</a:t>
            </a:r>
          </a:p>
          <a:p>
            <a:endParaRPr lang="en-US" dirty="0"/>
          </a:p>
        </p:txBody>
      </p:sp>
      <p:sp>
        <p:nvSpPr>
          <p:cNvPr id="5123" name="Rectangle 3"/>
          <p:cNvSpPr>
            <a:spLocks noGrp="1" noChangeArrowheads="1"/>
          </p:cNvSpPr>
          <p:nvPr>
            <p:ph type="title" idx="4294967295"/>
          </p:nvPr>
        </p:nvSpPr>
        <p:spPr>
          <a:xfrm>
            <a:off x="2582863" y="377825"/>
            <a:ext cx="6561137" cy="685800"/>
          </a:xfrm>
          <a:prstGeom prst="rect">
            <a:avLst/>
          </a:prstGeom>
        </p:spPr>
        <p:txBody>
          <a:bodyPr/>
          <a:lstStyle/>
          <a:p>
            <a:pPr eaLnBrk="1" hangingPunct="1"/>
            <a:r>
              <a:rPr lang="en-CA" b="1" dirty="0"/>
              <a:t>Learning Environment</a:t>
            </a:r>
          </a:p>
        </p:txBody>
      </p:sp>
    </p:spTree>
    <p:custDataLst>
      <p:tags r:id="rId2"/>
    </p:custDataLst>
    <p:extLst>
      <p:ext uri="{BB962C8B-B14F-4D97-AF65-F5344CB8AC3E}">
        <p14:creationId xmlns:p14="http://schemas.microsoft.com/office/powerpoint/2010/main" val="3173190078"/>
      </p:ext>
    </p:extLst>
  </p:cSld>
  <p:clrMapOvr>
    <a:overrideClrMapping bg1="lt1" tx1="dk1" bg2="lt2" tx2="dk2" accent1="accent1" accent2="accent2" accent3="accent3" accent4="accent4" accent5="accent5" accent6="accent6" hlink="hlink" folHlink="folHlink"/>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94064" y="380999"/>
            <a:ext cx="7176407" cy="4860471"/>
          </a:xfrm>
          <a:prstGeom prst="rect">
            <a:avLst/>
          </a:prstGeom>
        </p:spPr>
        <p:txBody>
          <a:bodyPr/>
          <a:lstStyle/>
          <a:p>
            <a:r>
              <a:rPr lang="en-US" sz="1800" dirty="0"/>
              <a:t>A 38-year-old man presents to the emergency department for severe alcohol abuse with nausea and vomiting. He reports no other significant medical problems. </a:t>
            </a:r>
            <a:br>
              <a:rPr lang="en-US" sz="1800" dirty="0"/>
            </a:br>
            <a:r>
              <a:rPr lang="en-US" sz="1800" dirty="0"/>
              <a:t>The patient is confused and slightly obtunded, and hepatomegaly is discovered on physical exam. </a:t>
            </a:r>
            <a:br>
              <a:rPr lang="en-US" sz="1800" dirty="0"/>
            </a:br>
            <a:r>
              <a:rPr lang="en-US" sz="1800" dirty="0"/>
              <a:t>You establish that patient is cirrhotic and most cirrhotic patients develop esophageal </a:t>
            </a:r>
            <a:r>
              <a:rPr lang="en-US" sz="1800" dirty="0" err="1"/>
              <a:t>varices</a:t>
            </a:r>
            <a:r>
              <a:rPr lang="en-US" sz="1800" dirty="0"/>
              <a:t>, with a lifetime incidence as high as 80-90%. </a:t>
            </a:r>
            <a:br>
              <a:rPr lang="en-US" sz="1800" dirty="0"/>
            </a:br>
            <a:r>
              <a:rPr lang="en-US" sz="1800" dirty="0"/>
              <a:t>You decide to send the patient for EGD which you know is not a very pleasing experience for the patient. </a:t>
            </a:r>
            <a:br>
              <a:rPr lang="en-US" sz="1800" dirty="0"/>
            </a:br>
            <a:r>
              <a:rPr lang="en-US" sz="1800" dirty="0"/>
              <a:t>You remember that recently a colleague mentioned that why not use capsule endoscopy rather than the EGD. </a:t>
            </a:r>
            <a:br>
              <a:rPr lang="en-US" sz="1800" dirty="0"/>
            </a:br>
            <a:br>
              <a:rPr lang="en-US" sz="1800" dirty="0"/>
            </a:br>
            <a:r>
              <a:rPr lang="en-US" sz="1800" dirty="0"/>
              <a:t>Being a logical person you wonder how </a:t>
            </a:r>
            <a:r>
              <a:rPr lang="en-US" sz="1800" u="sng" dirty="0"/>
              <a:t>effective is capsule endoscopy in accurately identifying esophageal </a:t>
            </a:r>
            <a:r>
              <a:rPr lang="en-US" sz="1800" u="sng" dirty="0" err="1"/>
              <a:t>varices</a:t>
            </a:r>
            <a:r>
              <a:rPr lang="en-US" sz="1800" u="sng" dirty="0"/>
              <a:t> in cirrhotic patients</a:t>
            </a:r>
            <a:r>
              <a:rPr lang="en-US" sz="1800" dirty="0"/>
              <a:t>? </a:t>
            </a:r>
            <a:br>
              <a:rPr lang="en-US" sz="1800" dirty="0"/>
            </a:br>
            <a:br>
              <a:rPr lang="en-US" sz="1800" dirty="0"/>
            </a:br>
            <a:r>
              <a:rPr lang="en-US" sz="1800" dirty="0"/>
              <a:t>In your search for an answer you would attempt to find a study employing which of the following study designs? </a:t>
            </a:r>
          </a:p>
        </p:txBody>
      </p:sp>
      <p:sp>
        <p:nvSpPr>
          <p:cNvPr id="3" name="TPAnswers"/>
          <p:cNvSpPr>
            <a:spLocks noGrp="1"/>
          </p:cNvSpPr>
          <p:nvPr>
            <p:ph type="body" idx="4294967295"/>
            <p:custDataLst>
              <p:tags r:id="rId2"/>
            </p:custDataLst>
          </p:nvPr>
        </p:nvSpPr>
        <p:spPr>
          <a:xfrm>
            <a:off x="3184073" y="5331280"/>
            <a:ext cx="4114800" cy="1379766"/>
          </a:xfrm>
          <a:prstGeom prst="rect">
            <a:avLst/>
          </a:prstGeom>
        </p:spPr>
        <p:txBody>
          <a:bodyPr>
            <a:noAutofit/>
          </a:bodyPr>
          <a:lstStyle/>
          <a:p>
            <a:pPr marL="514350" indent="-514350">
              <a:spcAft>
                <a:spcPts val="0"/>
              </a:spcAft>
              <a:buFont typeface="Wingdings" pitchFamily="2" charset="2"/>
              <a:buAutoNum type="arabicPeriod"/>
            </a:pPr>
            <a:r>
              <a:rPr lang="en-US" sz="1800" dirty="0"/>
              <a:t>Case control</a:t>
            </a:r>
          </a:p>
          <a:p>
            <a:pPr marL="514350" indent="-514350">
              <a:spcAft>
                <a:spcPts val="0"/>
              </a:spcAft>
              <a:buFont typeface="Wingdings" pitchFamily="2" charset="2"/>
              <a:buAutoNum type="arabicPeriod"/>
            </a:pPr>
            <a:r>
              <a:rPr lang="en-US" sz="1800" dirty="0"/>
              <a:t>Cohort</a:t>
            </a:r>
          </a:p>
          <a:p>
            <a:pPr marL="514350" indent="-514350">
              <a:spcAft>
                <a:spcPts val="0"/>
              </a:spcAft>
              <a:buFont typeface="Wingdings" pitchFamily="2" charset="2"/>
              <a:buAutoNum type="arabicPeriod"/>
            </a:pPr>
            <a:r>
              <a:rPr lang="en-US" sz="1800" dirty="0"/>
              <a:t>Cross-sectional</a:t>
            </a:r>
          </a:p>
          <a:p>
            <a:pPr marL="514350" indent="-514350">
              <a:spcAft>
                <a:spcPts val="0"/>
              </a:spcAft>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3862072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20586" y="304800"/>
            <a:ext cx="7168243" cy="5761264"/>
          </a:xfrm>
          <a:prstGeom prst="rect">
            <a:avLst/>
          </a:prstGeom>
        </p:spPr>
        <p:txBody>
          <a:bodyPr/>
          <a:lstStyle/>
          <a:p>
            <a:r>
              <a:rPr lang="en-US" sz="2400" dirty="0"/>
              <a:t>You recall a conversation from your medical school days with one of your favorite anatomy professors. </a:t>
            </a:r>
            <a:br>
              <a:rPr lang="en-US" sz="2400" dirty="0"/>
            </a:br>
            <a:br>
              <a:rPr lang="en-US" sz="2400" dirty="0"/>
            </a:br>
            <a:r>
              <a:rPr lang="en-US" sz="2400" dirty="0"/>
              <a:t>The professor observed that most students from his class who were good in anatomy tend to become radiologists. </a:t>
            </a:r>
            <a:br>
              <a:rPr lang="en-US" sz="2400" dirty="0"/>
            </a:br>
            <a:br>
              <a:rPr lang="en-US" sz="2400" dirty="0"/>
            </a:br>
            <a:r>
              <a:rPr lang="en-US" sz="2400" dirty="0"/>
              <a:t>As believer in science you decided to explore if there is any truth to this observation. </a:t>
            </a:r>
            <a:br>
              <a:rPr lang="en-US" sz="2400" dirty="0"/>
            </a:br>
            <a:br>
              <a:rPr lang="en-US" sz="2400" dirty="0"/>
            </a:br>
            <a:r>
              <a:rPr lang="en-US" sz="2400" dirty="0"/>
              <a:t>Which study design is most suited to address the hypothesis </a:t>
            </a:r>
            <a:r>
              <a:rPr lang="en-US" sz="2400" u="sng" dirty="0"/>
              <a:t>that good anatomy students are most likely to become radiologists</a:t>
            </a:r>
            <a:r>
              <a:rPr lang="en-US" sz="2400" dirty="0"/>
              <a:t>? </a:t>
            </a:r>
          </a:p>
        </p:txBody>
      </p:sp>
      <p:sp>
        <p:nvSpPr>
          <p:cNvPr id="5" name="TPAnswers"/>
          <p:cNvSpPr txBox="1">
            <a:spLocks/>
          </p:cNvSpPr>
          <p:nvPr>
            <p:custDataLst>
              <p:tags r:id="rId2"/>
            </p:custDataLst>
          </p:nvPr>
        </p:nvSpPr>
        <p:spPr>
          <a:xfrm>
            <a:off x="3184073" y="5331280"/>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800" dirty="0"/>
              <a:t>Case control</a:t>
            </a:r>
          </a:p>
          <a:p>
            <a:pPr marL="514350" indent="-514350">
              <a:buFont typeface="Wingdings" pitchFamily="2" charset="2"/>
              <a:buAutoNum type="arabicPeriod"/>
            </a:pPr>
            <a:r>
              <a:rPr lang="en-US" sz="1800" dirty="0"/>
              <a:t>Cohort</a:t>
            </a:r>
          </a:p>
          <a:p>
            <a:pPr marL="514350" indent="-514350">
              <a:buFont typeface="Wingdings" pitchFamily="2" charset="2"/>
              <a:buAutoNum type="arabicPeriod"/>
            </a:pPr>
            <a:r>
              <a:rPr lang="en-US" sz="1800" dirty="0"/>
              <a:t>Cross-sectional</a:t>
            </a:r>
          </a:p>
          <a:p>
            <a:pPr marL="514350" indent="-514350">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211993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311729" y="228599"/>
            <a:ext cx="7587341" cy="5968093"/>
          </a:xfrm>
          <a:prstGeom prst="rect">
            <a:avLst/>
          </a:prstGeom>
        </p:spPr>
        <p:txBody>
          <a:bodyPr/>
          <a:lstStyle/>
          <a:p>
            <a:r>
              <a:rPr lang="en-US" sz="2000" dirty="0"/>
              <a:t>Febrile neutropenia is a frequent adverse event experienced by people with cancer who are undergoing chemotherapy, and is a potentially life-threatening situation. </a:t>
            </a:r>
            <a:br>
              <a:rPr lang="en-US" sz="2000" dirty="0"/>
            </a:br>
            <a:br>
              <a:rPr lang="en-US" sz="2000" dirty="0"/>
            </a:br>
            <a:r>
              <a:rPr lang="en-US" sz="2000" dirty="0"/>
              <a:t>The current treatment is supportive care plus antibiotics.</a:t>
            </a:r>
            <a:br>
              <a:rPr lang="en-US" sz="2000" dirty="0"/>
            </a:br>
            <a:br>
              <a:rPr lang="en-US" sz="2000" dirty="0"/>
            </a:br>
            <a:r>
              <a:rPr lang="en-US" sz="2000" dirty="0"/>
              <a:t>Colony-stimulating factors (CSFs), such as granulocyte-CSF (G-CSF) are cytokines that stimulate and accelerate the production of one or more cell lines in the bone marrow.</a:t>
            </a:r>
            <a:br>
              <a:rPr lang="en-US" sz="2000" dirty="0"/>
            </a:br>
            <a:br>
              <a:rPr lang="en-US" sz="2000" dirty="0"/>
            </a:br>
            <a:r>
              <a:rPr lang="en-US" sz="2000" dirty="0"/>
              <a:t>CSFs have been demonstrated to be effective in reducing the incidence of febrile neutropenia when given immediately after chemotherapy.</a:t>
            </a:r>
            <a:br>
              <a:rPr lang="en-US" sz="2000" dirty="0"/>
            </a:br>
            <a:br>
              <a:rPr lang="en-US" sz="2000" dirty="0"/>
            </a:br>
            <a:r>
              <a:rPr lang="en-US" sz="2000" dirty="0"/>
              <a:t>Which study design is best suited to provide most unbiased answer to the question of whether the </a:t>
            </a:r>
            <a:r>
              <a:rPr lang="en-US" sz="2000" u="sng" dirty="0"/>
              <a:t>addition of a CSF to antibiotics could improve outcomes </a:t>
            </a:r>
            <a:r>
              <a:rPr lang="en-US" sz="2000" dirty="0"/>
              <a:t>in individuals diagnosed with febrile neutropenia?</a:t>
            </a:r>
            <a:endParaRPr lang="en-US" sz="2400" dirty="0"/>
          </a:p>
        </p:txBody>
      </p:sp>
      <p:sp>
        <p:nvSpPr>
          <p:cNvPr id="5" name="TPAnswers"/>
          <p:cNvSpPr txBox="1">
            <a:spLocks/>
          </p:cNvSpPr>
          <p:nvPr>
            <p:custDataLst>
              <p:tags r:id="rId2"/>
            </p:custDataLst>
          </p:nvPr>
        </p:nvSpPr>
        <p:spPr>
          <a:xfrm>
            <a:off x="3257551" y="5676898"/>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400" dirty="0"/>
              <a:t>Case control</a:t>
            </a:r>
          </a:p>
          <a:p>
            <a:pPr marL="514350" indent="-514350">
              <a:buFont typeface="Wingdings" pitchFamily="2" charset="2"/>
              <a:buAutoNum type="arabicPeriod"/>
            </a:pPr>
            <a:r>
              <a:rPr lang="en-US" sz="1400" dirty="0"/>
              <a:t>Cohort</a:t>
            </a:r>
          </a:p>
          <a:p>
            <a:pPr marL="514350" indent="-514350">
              <a:buFont typeface="Wingdings" pitchFamily="2" charset="2"/>
              <a:buAutoNum type="arabicPeriod"/>
            </a:pPr>
            <a:r>
              <a:rPr lang="en-US" sz="1400" dirty="0"/>
              <a:t>Cross-sectional</a:t>
            </a:r>
          </a:p>
          <a:p>
            <a:pPr marL="514350" indent="-514350">
              <a:buFont typeface="Wingdings" pitchFamily="2" charset="2"/>
              <a:buAutoNum type="arabicPeriod"/>
            </a:pPr>
            <a:r>
              <a:rPr lang="en-US" sz="1400" dirty="0"/>
              <a:t>Randomized controlled trial</a:t>
            </a:r>
          </a:p>
        </p:txBody>
      </p:sp>
    </p:spTree>
    <p:custDataLst>
      <p:tags r:id="rId1"/>
    </p:custDataLst>
    <p:extLst>
      <p:ext uri="{BB962C8B-B14F-4D97-AF65-F5344CB8AC3E}">
        <p14:creationId xmlns:p14="http://schemas.microsoft.com/office/powerpoint/2010/main" val="2561931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28750" y="1216025"/>
            <a:ext cx="7772400" cy="1470025"/>
          </a:xfrm>
          <a:prstGeom prst="rect">
            <a:avLst/>
          </a:prstGeom>
        </p:spPr>
        <p:txBody>
          <a:bodyPr/>
          <a:lstStyle/>
          <a:p>
            <a:r>
              <a:rPr lang="en-US" dirty="0"/>
              <a:t>Thank you </a:t>
            </a:r>
          </a:p>
        </p:txBody>
      </p:sp>
      <p:sp>
        <p:nvSpPr>
          <p:cNvPr id="3" name="Subtitle 2"/>
          <p:cNvSpPr>
            <a:spLocks noGrp="1"/>
          </p:cNvSpPr>
          <p:nvPr>
            <p:ph type="subTitle" idx="4294967295"/>
          </p:nvPr>
        </p:nvSpPr>
        <p:spPr>
          <a:xfrm>
            <a:off x="1583871" y="2122714"/>
            <a:ext cx="6400800" cy="1752600"/>
          </a:xfrm>
          <a:prstGeom prst="rect">
            <a:avLst/>
          </a:prstGeom>
        </p:spPr>
        <p:txBody>
          <a:bodyPr/>
          <a:lstStyle/>
          <a:p>
            <a:pPr marL="0" indent="0">
              <a:buNone/>
            </a:pPr>
            <a:r>
              <a:rPr lang="en-US" dirty="0"/>
              <a:t>Any questions about research questions ?</a:t>
            </a:r>
          </a:p>
        </p:txBody>
      </p:sp>
    </p:spTree>
    <p:custDataLst>
      <p:tags r:id="rId1"/>
    </p:custDataLst>
    <p:extLst>
      <p:ext uri="{BB962C8B-B14F-4D97-AF65-F5344CB8AC3E}">
        <p14:creationId xmlns:p14="http://schemas.microsoft.com/office/powerpoint/2010/main" val="1960826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0063" y="533400"/>
            <a:ext cx="7373937" cy="685800"/>
          </a:xfrm>
          <a:prstGeom prst="rect">
            <a:avLst/>
          </a:prstGeom>
        </p:spPr>
        <p:txBody>
          <a:bodyPr/>
          <a:lstStyle/>
          <a:p>
            <a:r>
              <a:rPr lang="en-US" dirty="0"/>
              <a:t>Introduction: Data Collection</a:t>
            </a:r>
          </a:p>
        </p:txBody>
      </p:sp>
      <p:sp>
        <p:nvSpPr>
          <p:cNvPr id="3" name="Content Placeholder 2"/>
          <p:cNvSpPr>
            <a:spLocks noGrp="1"/>
          </p:cNvSpPr>
          <p:nvPr>
            <p:ph idx="4294967295"/>
          </p:nvPr>
        </p:nvSpPr>
        <p:spPr>
          <a:xfrm>
            <a:off x="1668463" y="1295400"/>
            <a:ext cx="7475537" cy="4525963"/>
          </a:xfrm>
          <a:prstGeom prst="rect">
            <a:avLst/>
          </a:prstGeom>
        </p:spPr>
        <p:txBody>
          <a:bodyPr/>
          <a:lstStyle/>
          <a:p>
            <a:r>
              <a:rPr lang="en-US" sz="2400" dirty="0"/>
              <a:t>Most research is based on an enormous amount of diverse data </a:t>
            </a:r>
          </a:p>
          <a:p>
            <a:pPr lvl="1"/>
            <a:r>
              <a:rPr lang="en-US" sz="2000" dirty="0"/>
              <a:t>Forms, documents, medical records etc.</a:t>
            </a:r>
          </a:p>
          <a:p>
            <a:pPr lvl="1"/>
            <a:r>
              <a:rPr lang="en-US" sz="2000" dirty="0"/>
              <a:t>Collected by some people</a:t>
            </a:r>
          </a:p>
          <a:p>
            <a:pPr lvl="1"/>
            <a:r>
              <a:rPr lang="en-US" sz="2000" dirty="0"/>
              <a:t>Analyzed by different people</a:t>
            </a:r>
          </a:p>
          <a:p>
            <a:pPr lvl="1"/>
            <a:endParaRPr lang="en-US" sz="2000" dirty="0"/>
          </a:p>
          <a:p>
            <a:r>
              <a:rPr lang="en-US" sz="2400" dirty="0"/>
              <a:t>Data collected and stored in an unstructured, unorganized manner is most likely:</a:t>
            </a:r>
          </a:p>
          <a:p>
            <a:pPr lvl="1"/>
            <a:r>
              <a:rPr lang="en-US" sz="2000" dirty="0"/>
              <a:t>Difficult/impossible to interpret</a:t>
            </a:r>
          </a:p>
          <a:p>
            <a:pPr lvl="1"/>
            <a:r>
              <a:rPr lang="en-US" sz="2000" dirty="0"/>
              <a:t>Waste of resources (human and/or computer hardware)</a:t>
            </a:r>
          </a:p>
        </p:txBody>
      </p:sp>
      <p:sp>
        <p:nvSpPr>
          <p:cNvPr id="4" name="Slide Number Placeholder 3"/>
          <p:cNvSpPr>
            <a:spLocks noGrp="1"/>
          </p:cNvSpPr>
          <p:nvPr>
            <p:ph type="sldNum" sz="quarter" idx="4294967295"/>
          </p:nvPr>
        </p:nvSpPr>
        <p:spPr>
          <a:xfrm>
            <a:off x="0" y="5943600"/>
            <a:ext cx="2133600" cy="476250"/>
          </a:xfrm>
          <a:prstGeom prst="rect">
            <a:avLst/>
          </a:prstGeom>
        </p:spPr>
        <p:txBody>
          <a:bodyPr/>
          <a:lstStyle/>
          <a:p>
            <a:pPr>
              <a:defRPr/>
            </a:pPr>
            <a:fld id="{536C7680-A249-4626-88B1-6A7F03420CE9}" type="slidenum">
              <a:rPr lang="en-US" smtClean="0"/>
              <a:pPr>
                <a:defRPr/>
              </a:pPr>
              <a:t>34</a:t>
            </a:fld>
            <a:endParaRPr lang="en-US"/>
          </a:p>
        </p:txBody>
      </p:sp>
    </p:spTree>
    <p:extLst>
      <p:ext uri="{BB962C8B-B14F-4D97-AF65-F5344CB8AC3E}">
        <p14:creationId xmlns:p14="http://schemas.microsoft.com/office/powerpoint/2010/main" val="372005969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63800" y="195263"/>
            <a:ext cx="6680200" cy="685800"/>
          </a:xfrm>
          <a:prstGeom prst="rect">
            <a:avLst/>
          </a:prstGeom>
        </p:spPr>
        <p:txBody>
          <a:bodyPr/>
          <a:lstStyle/>
          <a:p>
            <a:r>
              <a:rPr lang="en-US" sz="3200" b="1" dirty="0"/>
              <a:t>Data collection form Development: key points</a:t>
            </a:r>
          </a:p>
        </p:txBody>
      </p:sp>
      <p:sp>
        <p:nvSpPr>
          <p:cNvPr id="3" name="Content Placeholder 2"/>
          <p:cNvSpPr>
            <a:spLocks noGrp="1"/>
          </p:cNvSpPr>
          <p:nvPr>
            <p:ph idx="4294967295"/>
          </p:nvPr>
        </p:nvSpPr>
        <p:spPr>
          <a:xfrm>
            <a:off x="1947863" y="1295400"/>
            <a:ext cx="7196137" cy="4525963"/>
          </a:xfrm>
          <a:prstGeom prst="rect">
            <a:avLst/>
          </a:prstGeom>
        </p:spPr>
        <p:txBody>
          <a:bodyPr/>
          <a:lstStyle/>
          <a:p>
            <a:r>
              <a:rPr lang="en-US" dirty="0"/>
              <a:t>Keep all users in mind</a:t>
            </a:r>
          </a:p>
          <a:p>
            <a:endParaRPr lang="en-US" dirty="0"/>
          </a:p>
          <a:p>
            <a:r>
              <a:rPr lang="en-US" dirty="0"/>
              <a:t>Data outlined in the study protocol</a:t>
            </a:r>
          </a:p>
          <a:p>
            <a:endParaRPr lang="en-US" dirty="0"/>
          </a:p>
          <a:p>
            <a:r>
              <a:rPr lang="en-US" dirty="0"/>
              <a:t>Be clear and concise data elements</a:t>
            </a:r>
          </a:p>
          <a:p>
            <a:r>
              <a:rPr lang="en-US" dirty="0"/>
              <a:t>Avoid duplication</a:t>
            </a:r>
          </a:p>
          <a:p>
            <a:endParaRPr lang="en-US" dirty="0"/>
          </a:p>
          <a:p>
            <a:r>
              <a:rPr lang="en-US" b="1" u="sng" dirty="0">
                <a:solidFill>
                  <a:srgbClr val="FF0000"/>
                </a:solidFill>
              </a:rPr>
              <a:t>Minimal free text</a:t>
            </a:r>
            <a:r>
              <a:rPr lang="en-US" dirty="0"/>
              <a:t> responses</a:t>
            </a:r>
          </a:p>
          <a:p>
            <a:r>
              <a:rPr lang="en-US" b="1" u="sng" dirty="0">
                <a:solidFill>
                  <a:srgbClr val="FF0000"/>
                </a:solidFill>
              </a:rPr>
              <a:t>Do not collect numbers and text in the same column in MS EXCEL</a:t>
            </a:r>
          </a:p>
          <a:p>
            <a:endParaRPr lang="en-US" dirty="0"/>
          </a:p>
          <a:p>
            <a:r>
              <a:rPr lang="en-US" dirty="0"/>
              <a:t>Data required by the regulatory agencies</a:t>
            </a:r>
          </a:p>
          <a:p>
            <a:endParaRPr lang="en-US" dirty="0"/>
          </a:p>
        </p:txBody>
      </p:sp>
    </p:spTree>
    <p:extLst>
      <p:ext uri="{BB962C8B-B14F-4D97-AF65-F5344CB8AC3E}">
        <p14:creationId xmlns:p14="http://schemas.microsoft.com/office/powerpoint/2010/main" val="38674616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1222766"/>
              </p:ext>
            </p:extLst>
          </p:nvPr>
        </p:nvGraphicFramePr>
        <p:xfrm>
          <a:off x="152400" y="34860"/>
          <a:ext cx="5486400" cy="5664608"/>
        </p:xfrm>
        <a:graphic>
          <a:graphicData uri="http://schemas.openxmlformats.org/drawingml/2006/table">
            <a:tbl>
              <a:tblPr/>
              <a:tblGrid>
                <a:gridCol w="3124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45332">
                <a:tc gridSpan="2">
                  <a:txBody>
                    <a:bodyPr/>
                    <a:lstStyle/>
                    <a:p>
                      <a:pPr marL="0" marR="0">
                        <a:lnSpc>
                          <a:spcPct val="115000"/>
                        </a:lnSpc>
                        <a:spcBef>
                          <a:spcPts val="0"/>
                        </a:spcBef>
                        <a:spcAft>
                          <a:spcPts val="0"/>
                        </a:spcAft>
                      </a:pPr>
                      <a:r>
                        <a:rPr lang="en-US" sz="2000" b="1" dirty="0">
                          <a:latin typeface="Calibri"/>
                          <a:ea typeface="Calibri"/>
                          <a:cs typeface="Times New Roman"/>
                        </a:rPr>
                        <a:t>Data collection form</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6554">
                <a:tc gridSpan="2">
                  <a:txBody>
                    <a:bodyPr/>
                    <a:lstStyle/>
                    <a:p>
                      <a:pPr marL="0" marR="0">
                        <a:lnSpc>
                          <a:spcPct val="115000"/>
                        </a:lnSpc>
                        <a:spcBef>
                          <a:spcPts val="0"/>
                        </a:spcBef>
                        <a:spcAft>
                          <a:spcPts val="0"/>
                        </a:spcAft>
                      </a:pPr>
                      <a:r>
                        <a:rPr lang="en-US" sz="1800" dirty="0">
                          <a:latin typeface="Calibri"/>
                          <a:ea typeface="Calibri"/>
                          <a:cs typeface="Times New Roman"/>
                        </a:rPr>
                        <a:t>Study title: Use of alternative and complementary medicine survey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16554">
                <a:tc>
                  <a:txBody>
                    <a:bodyPr/>
                    <a:lstStyle/>
                    <a:p>
                      <a:pPr marL="0" marR="0">
                        <a:lnSpc>
                          <a:spcPct val="115000"/>
                        </a:lnSpc>
                        <a:spcBef>
                          <a:spcPts val="0"/>
                        </a:spcBef>
                        <a:spcAft>
                          <a:spcPts val="0"/>
                        </a:spcAft>
                      </a:pPr>
                      <a:r>
                        <a:rPr lang="en-US" sz="1800" b="1" dirty="0" err="1">
                          <a:latin typeface="Calibri"/>
                          <a:ea typeface="Calibri"/>
                          <a:cs typeface="Times New Roman"/>
                        </a:rPr>
                        <a:t>Patient_ID</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554">
                <a:tc rowSpan="2">
                  <a:txBody>
                    <a:bodyPr/>
                    <a:lstStyle/>
                    <a:p>
                      <a:pPr marL="0" marR="0">
                        <a:lnSpc>
                          <a:spcPct val="115000"/>
                        </a:lnSpc>
                        <a:spcBef>
                          <a:spcPts val="0"/>
                        </a:spcBef>
                        <a:spcAft>
                          <a:spcPts val="0"/>
                        </a:spcAft>
                      </a:pPr>
                      <a:r>
                        <a:rPr lang="en-US" sz="1800" b="1" dirty="0">
                          <a:latin typeface="Calibri"/>
                          <a:ea typeface="Calibri"/>
                          <a:cs typeface="Times New Roman"/>
                        </a:rPr>
                        <a:t>Study 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Clinic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554">
                <a:tc vMerge="1">
                  <a:txBody>
                    <a:bodyPr/>
                    <a:lstStyle/>
                    <a:p>
                      <a:endParaRPr lang="en-US"/>
                    </a:p>
                  </a:txBody>
                  <a:tcPr/>
                </a:tc>
                <a:tc>
                  <a:txBody>
                    <a:bodyPr/>
                    <a:lstStyle/>
                    <a:p>
                      <a:pPr marL="0" marR="0" algn="r">
                        <a:lnSpc>
                          <a:spcPct val="115000"/>
                        </a:lnSpc>
                        <a:spcBef>
                          <a:spcPts val="0"/>
                        </a:spcBef>
                        <a:spcAft>
                          <a:spcPts val="0"/>
                        </a:spcAft>
                      </a:pPr>
                      <a:r>
                        <a:rPr lang="en-US" sz="1800">
                          <a:latin typeface="Calibri"/>
                          <a:ea typeface="Calibri"/>
                          <a:cs typeface="Times New Roman"/>
                        </a:rPr>
                        <a:t>Clinic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6554">
                <a:tc rowSpan="2">
                  <a:txBody>
                    <a:bodyPr/>
                    <a:lstStyle/>
                    <a:p>
                      <a:pPr marL="0" marR="0">
                        <a:lnSpc>
                          <a:spcPct val="115000"/>
                        </a:lnSpc>
                        <a:spcBef>
                          <a:spcPts val="0"/>
                        </a:spcBef>
                        <a:spcAft>
                          <a:spcPts val="0"/>
                        </a:spcAft>
                      </a:pPr>
                      <a:r>
                        <a:rPr lang="en-US" sz="1800" b="1" dirty="0">
                          <a:latin typeface="Calibri"/>
                          <a:ea typeface="Calibri"/>
                          <a:cs typeface="Times New Roman"/>
                        </a:rPr>
                        <a:t>Gender (circle the appropriate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latin typeface="Calibri"/>
                          <a:ea typeface="Calibri"/>
                          <a:cs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6554">
                <a:tc vMerge="1">
                  <a:txBody>
                    <a:bodyPr/>
                    <a:lstStyle/>
                    <a:p>
                      <a:endParaRPr lang="en-US"/>
                    </a:p>
                  </a:txBody>
                  <a:tcPr/>
                </a:tc>
                <a:tc>
                  <a:txBody>
                    <a:bodyPr/>
                    <a:lstStyle/>
                    <a:p>
                      <a:pPr marL="0" marR="0" algn="r">
                        <a:lnSpc>
                          <a:spcPct val="115000"/>
                        </a:lnSpc>
                        <a:spcBef>
                          <a:spcPts val="0"/>
                        </a:spcBef>
                        <a:spcAft>
                          <a:spcPts val="0"/>
                        </a:spcAft>
                      </a:pPr>
                      <a:r>
                        <a:rPr lang="en-US" sz="1800">
                          <a:latin typeface="Calibri"/>
                          <a:ea typeface="Calibri"/>
                          <a:cs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Height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Weight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Kilos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Date of Birth (MM/DD/YEAR)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Date of visit (MM/DD/YEAR)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Visit number (circle the appropriate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1 2 3 4 5 6 7 8 9 10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Diagnosis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Date of diagnosis (MM/DD/YEAR)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7" name="Straight Arrow Connector 6"/>
          <p:cNvCxnSpPr>
            <a:stCxn id="12" idx="2"/>
          </p:cNvCxnSpPr>
          <p:nvPr/>
        </p:nvCxnSpPr>
        <p:spPr>
          <a:xfrm flipH="1">
            <a:off x="3886200" y="805934"/>
            <a:ext cx="3906050" cy="4132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2" idx="2"/>
          </p:cNvCxnSpPr>
          <p:nvPr/>
        </p:nvCxnSpPr>
        <p:spPr>
          <a:xfrm flipH="1">
            <a:off x="2895600" y="805934"/>
            <a:ext cx="4896650" cy="3156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29967" y="436602"/>
            <a:ext cx="1924566" cy="369332"/>
          </a:xfrm>
          <a:prstGeom prst="rect">
            <a:avLst/>
          </a:prstGeom>
          <a:noFill/>
        </p:spPr>
        <p:txBody>
          <a:bodyPr wrap="none" rtlCol="0">
            <a:spAutoFit/>
          </a:bodyPr>
          <a:lstStyle/>
          <a:p>
            <a:r>
              <a:rPr lang="en-US" dirty="0"/>
              <a:t>Avoid duplication</a:t>
            </a:r>
          </a:p>
        </p:txBody>
      </p:sp>
      <p:cxnSp>
        <p:nvCxnSpPr>
          <p:cNvPr id="18" name="Straight Arrow Connector 17"/>
          <p:cNvCxnSpPr>
            <a:stCxn id="21" idx="1"/>
          </p:cNvCxnSpPr>
          <p:nvPr/>
        </p:nvCxnSpPr>
        <p:spPr>
          <a:xfrm flipH="1">
            <a:off x="1295400" y="4929664"/>
            <a:ext cx="4933162" cy="23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28562" y="4191000"/>
            <a:ext cx="2593706" cy="1477328"/>
          </a:xfrm>
          <a:prstGeom prst="rect">
            <a:avLst/>
          </a:prstGeom>
          <a:noFill/>
        </p:spPr>
        <p:txBody>
          <a:bodyPr wrap="square" rtlCol="0">
            <a:spAutoFit/>
          </a:bodyPr>
          <a:lstStyle/>
          <a:p>
            <a:r>
              <a:rPr lang="en-US" dirty="0"/>
              <a:t>Provide options to choose from such as:</a:t>
            </a:r>
          </a:p>
          <a:p>
            <a:r>
              <a:rPr lang="en-US" dirty="0"/>
              <a:t>TB, HIV, Hepatitis etc.</a:t>
            </a:r>
          </a:p>
          <a:p>
            <a:r>
              <a:rPr lang="en-US" dirty="0"/>
              <a:t>Request minimal free text</a:t>
            </a:r>
          </a:p>
        </p:txBody>
      </p:sp>
    </p:spTree>
    <p:extLst>
      <p:ext uri="{BB962C8B-B14F-4D97-AF65-F5344CB8AC3E}">
        <p14:creationId xmlns:p14="http://schemas.microsoft.com/office/powerpoint/2010/main" val="2490564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0782983"/>
              </p:ext>
            </p:extLst>
          </p:nvPr>
        </p:nvGraphicFramePr>
        <p:xfrm>
          <a:off x="152400" y="34860"/>
          <a:ext cx="5486400" cy="5664608"/>
        </p:xfrm>
        <a:graphic>
          <a:graphicData uri="http://schemas.openxmlformats.org/drawingml/2006/table">
            <a:tbl>
              <a:tblPr/>
              <a:tblGrid>
                <a:gridCol w="3124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45332">
                <a:tc gridSpan="2">
                  <a:txBody>
                    <a:bodyPr/>
                    <a:lstStyle/>
                    <a:p>
                      <a:pPr marL="0" marR="0">
                        <a:lnSpc>
                          <a:spcPct val="115000"/>
                        </a:lnSpc>
                        <a:spcBef>
                          <a:spcPts val="0"/>
                        </a:spcBef>
                        <a:spcAft>
                          <a:spcPts val="0"/>
                        </a:spcAft>
                      </a:pPr>
                      <a:r>
                        <a:rPr lang="en-US" sz="2000" b="1" dirty="0">
                          <a:latin typeface="Calibri"/>
                          <a:ea typeface="Calibri"/>
                          <a:cs typeface="Times New Roman"/>
                        </a:rPr>
                        <a:t>Data collection form</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16554">
                <a:tc gridSpan="2">
                  <a:txBody>
                    <a:bodyPr/>
                    <a:lstStyle/>
                    <a:p>
                      <a:pPr marL="0" marR="0">
                        <a:lnSpc>
                          <a:spcPct val="115000"/>
                        </a:lnSpc>
                        <a:spcBef>
                          <a:spcPts val="0"/>
                        </a:spcBef>
                        <a:spcAft>
                          <a:spcPts val="0"/>
                        </a:spcAft>
                      </a:pPr>
                      <a:r>
                        <a:rPr lang="en-US" sz="1800" dirty="0">
                          <a:latin typeface="Calibri"/>
                          <a:ea typeface="Calibri"/>
                          <a:cs typeface="Times New Roman"/>
                        </a:rPr>
                        <a:t>Study title: Use of alternative and complementary medicine survey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316554">
                <a:tc>
                  <a:txBody>
                    <a:bodyPr/>
                    <a:lstStyle/>
                    <a:p>
                      <a:pPr marL="0" marR="0">
                        <a:lnSpc>
                          <a:spcPct val="115000"/>
                        </a:lnSpc>
                        <a:spcBef>
                          <a:spcPts val="0"/>
                        </a:spcBef>
                        <a:spcAft>
                          <a:spcPts val="0"/>
                        </a:spcAft>
                      </a:pPr>
                      <a:r>
                        <a:rPr lang="en-US" sz="1800" b="1" dirty="0" err="1">
                          <a:latin typeface="Calibri"/>
                          <a:ea typeface="Calibri"/>
                          <a:cs typeface="Times New Roman"/>
                        </a:rPr>
                        <a:t>Patient_ID</a:t>
                      </a: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6554">
                <a:tc rowSpan="2">
                  <a:txBody>
                    <a:bodyPr/>
                    <a:lstStyle/>
                    <a:p>
                      <a:pPr marL="0" marR="0">
                        <a:lnSpc>
                          <a:spcPct val="115000"/>
                        </a:lnSpc>
                        <a:spcBef>
                          <a:spcPts val="0"/>
                        </a:spcBef>
                        <a:spcAft>
                          <a:spcPts val="0"/>
                        </a:spcAft>
                      </a:pPr>
                      <a:r>
                        <a:rPr lang="en-US" sz="1800" b="1" dirty="0">
                          <a:latin typeface="Calibri"/>
                          <a:ea typeface="Calibri"/>
                          <a:cs typeface="Times New Roman"/>
                        </a:rPr>
                        <a:t>Study 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Clinic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6554">
                <a:tc vMerge="1">
                  <a:txBody>
                    <a:bodyPr/>
                    <a:lstStyle/>
                    <a:p>
                      <a:endParaRPr lang="en-US"/>
                    </a:p>
                  </a:txBody>
                  <a:tcPr/>
                </a:tc>
                <a:tc>
                  <a:txBody>
                    <a:bodyPr/>
                    <a:lstStyle/>
                    <a:p>
                      <a:pPr marL="0" marR="0" algn="r">
                        <a:lnSpc>
                          <a:spcPct val="115000"/>
                        </a:lnSpc>
                        <a:spcBef>
                          <a:spcPts val="0"/>
                        </a:spcBef>
                        <a:spcAft>
                          <a:spcPts val="0"/>
                        </a:spcAft>
                      </a:pPr>
                      <a:r>
                        <a:rPr lang="en-US" sz="1800">
                          <a:latin typeface="Calibri"/>
                          <a:ea typeface="Calibri"/>
                          <a:cs typeface="Times New Roman"/>
                        </a:rPr>
                        <a:t>Clinic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6554">
                <a:tc rowSpan="2">
                  <a:txBody>
                    <a:bodyPr/>
                    <a:lstStyle/>
                    <a:p>
                      <a:pPr marL="0" marR="0">
                        <a:lnSpc>
                          <a:spcPct val="115000"/>
                        </a:lnSpc>
                        <a:spcBef>
                          <a:spcPts val="0"/>
                        </a:spcBef>
                        <a:spcAft>
                          <a:spcPts val="0"/>
                        </a:spcAft>
                      </a:pPr>
                      <a:r>
                        <a:rPr lang="en-US" sz="1800" b="1" dirty="0">
                          <a:latin typeface="Calibri"/>
                          <a:ea typeface="Calibri"/>
                          <a:cs typeface="Times New Roman"/>
                        </a:rPr>
                        <a:t>Gender (circle the appropriate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latin typeface="Calibri"/>
                          <a:ea typeface="Calibri"/>
                          <a:cs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6554">
                <a:tc vMerge="1">
                  <a:txBody>
                    <a:bodyPr/>
                    <a:lstStyle/>
                    <a:p>
                      <a:endParaRPr lang="en-US"/>
                    </a:p>
                  </a:txBody>
                  <a:tcPr/>
                </a:tc>
                <a:tc>
                  <a:txBody>
                    <a:bodyPr/>
                    <a:lstStyle/>
                    <a:p>
                      <a:pPr marL="0" marR="0" algn="r">
                        <a:lnSpc>
                          <a:spcPct val="115000"/>
                        </a:lnSpc>
                        <a:spcBef>
                          <a:spcPts val="0"/>
                        </a:spcBef>
                        <a:spcAft>
                          <a:spcPts val="0"/>
                        </a:spcAft>
                      </a:pPr>
                      <a:r>
                        <a:rPr lang="en-US" sz="1800">
                          <a:latin typeface="Calibri"/>
                          <a:ea typeface="Calibri"/>
                          <a:cs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Height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latin typeface="Calibri"/>
                          <a:ea typeface="Calibri"/>
                          <a:cs typeface="Times New Roman"/>
                        </a:rPr>
                        <a:t>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Weight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latin typeface="Calibri"/>
                          <a:ea typeface="Calibri"/>
                          <a:cs typeface="Times New Roman"/>
                        </a:rPr>
                        <a:t>Pounds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Date of Birth (MM/DD/YEAR)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Date of visit (MM/DD/YEAR)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Visit number (circle the appropriate option)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1 2 3 4 5 6 7 8 9 10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Diagnosis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6554">
                <a:tc>
                  <a:txBody>
                    <a:bodyPr/>
                    <a:lstStyle/>
                    <a:p>
                      <a:pPr marL="0" marR="0">
                        <a:lnSpc>
                          <a:spcPct val="115000"/>
                        </a:lnSpc>
                        <a:spcBef>
                          <a:spcPts val="0"/>
                        </a:spcBef>
                        <a:spcAft>
                          <a:spcPts val="0"/>
                        </a:spcAft>
                      </a:pPr>
                      <a:r>
                        <a:rPr lang="en-US" sz="1800" b="1" dirty="0">
                          <a:latin typeface="Calibri"/>
                          <a:ea typeface="Calibri"/>
                          <a:cs typeface="Times New Roman"/>
                        </a:rPr>
                        <a:t>Date of diagnosis (MM/DD/YEAR)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7" name="Straight Arrow Connector 6"/>
          <p:cNvCxnSpPr/>
          <p:nvPr/>
        </p:nvCxnSpPr>
        <p:spPr>
          <a:xfrm rot="10800000" flipV="1">
            <a:off x="5562600" y="914400"/>
            <a:ext cx="21336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562600" y="914400"/>
            <a:ext cx="21336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4200" y="621268"/>
            <a:ext cx="1518364" cy="369332"/>
          </a:xfrm>
          <a:prstGeom prst="rect">
            <a:avLst/>
          </a:prstGeom>
          <a:noFill/>
        </p:spPr>
        <p:txBody>
          <a:bodyPr wrap="none" rtlCol="0">
            <a:spAutoFit/>
          </a:bodyPr>
          <a:lstStyle/>
          <a:p>
            <a:r>
              <a:rPr lang="en-US" dirty="0"/>
              <a:t>Provide units</a:t>
            </a:r>
          </a:p>
        </p:txBody>
      </p:sp>
      <p:cxnSp>
        <p:nvCxnSpPr>
          <p:cNvPr id="18" name="Straight Arrow Connector 17"/>
          <p:cNvCxnSpPr/>
          <p:nvPr/>
        </p:nvCxnSpPr>
        <p:spPr>
          <a:xfrm rot="10800000">
            <a:off x="2133600" y="4648200"/>
            <a:ext cx="40386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96000" y="4724400"/>
            <a:ext cx="2198038" cy="369332"/>
          </a:xfrm>
          <a:prstGeom prst="rect">
            <a:avLst/>
          </a:prstGeom>
          <a:noFill/>
        </p:spPr>
        <p:txBody>
          <a:bodyPr wrap="none" rtlCol="0">
            <a:spAutoFit/>
          </a:bodyPr>
          <a:lstStyle/>
          <a:p>
            <a:r>
              <a:rPr lang="en-US" dirty="0"/>
              <a:t>Provide instructions</a:t>
            </a:r>
          </a:p>
        </p:txBody>
      </p:sp>
      <p:cxnSp>
        <p:nvCxnSpPr>
          <p:cNvPr id="11" name="Straight Arrow Connector 10"/>
          <p:cNvCxnSpPr/>
          <p:nvPr/>
        </p:nvCxnSpPr>
        <p:spPr>
          <a:xfrm rot="5400000">
            <a:off x="5410200" y="1066800"/>
            <a:ext cx="24384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1752600" y="4876800"/>
            <a:ext cx="44196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67400" y="152400"/>
            <a:ext cx="2225722" cy="369332"/>
          </a:xfrm>
          <a:prstGeom prst="rect">
            <a:avLst/>
          </a:prstGeom>
          <a:solidFill>
            <a:schemeClr val="accent1"/>
          </a:solidFill>
          <a:ln>
            <a:solidFill>
              <a:schemeClr val="tx1"/>
            </a:solidFill>
          </a:ln>
        </p:spPr>
        <p:txBody>
          <a:bodyPr wrap="square" rtlCol="0">
            <a:spAutoFit/>
          </a:bodyPr>
          <a:lstStyle/>
          <a:p>
            <a:pPr algn="ctr"/>
            <a:r>
              <a:rPr lang="en-US" b="1" dirty="0"/>
              <a:t>Unique identifier</a:t>
            </a:r>
          </a:p>
        </p:txBody>
      </p:sp>
      <p:cxnSp>
        <p:nvCxnSpPr>
          <p:cNvPr id="26" name="Straight Arrow Connector 25"/>
          <p:cNvCxnSpPr>
            <a:stCxn id="25" idx="2"/>
          </p:cNvCxnSpPr>
          <p:nvPr/>
        </p:nvCxnSpPr>
        <p:spPr>
          <a:xfrm flipH="1">
            <a:off x="1371601" y="521732"/>
            <a:ext cx="5608660" cy="6212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489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49463" y="533400"/>
            <a:ext cx="7094537" cy="685800"/>
          </a:xfrm>
          <a:prstGeom prst="rect">
            <a:avLst/>
          </a:prstGeom>
        </p:spPr>
        <p:txBody>
          <a:bodyPr/>
          <a:lstStyle/>
          <a:p>
            <a:r>
              <a:rPr lang="en-US" sz="2800" b="1" dirty="0"/>
              <a:t>Unique identification: a must have !</a:t>
            </a:r>
          </a:p>
        </p:txBody>
      </p:sp>
      <p:sp>
        <p:nvSpPr>
          <p:cNvPr id="3" name="Content Placeholder 2"/>
          <p:cNvSpPr>
            <a:spLocks noGrp="1"/>
          </p:cNvSpPr>
          <p:nvPr>
            <p:ph idx="4294967295"/>
          </p:nvPr>
        </p:nvSpPr>
        <p:spPr>
          <a:xfrm>
            <a:off x="1912938" y="1295400"/>
            <a:ext cx="7231062" cy="4525963"/>
          </a:xfrm>
          <a:prstGeom prst="rect">
            <a:avLst/>
          </a:prstGeom>
        </p:spPr>
        <p:txBody>
          <a:bodyPr/>
          <a:lstStyle/>
          <a:p>
            <a:endParaRPr lang="en-US" dirty="0"/>
          </a:p>
          <a:p>
            <a:r>
              <a:rPr lang="en-US" dirty="0"/>
              <a:t>There MUST be at least one key identifier for each study participant.</a:t>
            </a:r>
          </a:p>
          <a:p>
            <a:endParaRPr lang="en-US" dirty="0"/>
          </a:p>
          <a:p>
            <a:r>
              <a:rPr lang="en-US" dirty="0"/>
              <a:t>Usually the participant identification number (</a:t>
            </a:r>
            <a:r>
              <a:rPr lang="en-US" dirty="0" err="1"/>
              <a:t>P_ID</a:t>
            </a:r>
            <a:r>
              <a:rPr lang="en-US" dirty="0"/>
              <a:t>) is used as the “</a:t>
            </a:r>
            <a:r>
              <a:rPr lang="en-US" b="1" u="sng" dirty="0">
                <a:solidFill>
                  <a:srgbClr val="FF0000"/>
                </a:solidFill>
              </a:rPr>
              <a:t>unique identifier</a:t>
            </a:r>
            <a:r>
              <a:rPr lang="en-US" dirty="0"/>
              <a:t>” in the study.</a:t>
            </a:r>
          </a:p>
          <a:p>
            <a:endParaRPr lang="en-US" dirty="0"/>
          </a:p>
          <a:p>
            <a:r>
              <a:rPr lang="en-US" dirty="0"/>
              <a:t>In other words: no two study participants can have the same </a:t>
            </a:r>
            <a:r>
              <a:rPr lang="en-US" dirty="0" err="1"/>
              <a:t>P_ID</a:t>
            </a:r>
            <a:r>
              <a:rPr lang="en-US" dirty="0"/>
              <a:t>.</a:t>
            </a:r>
          </a:p>
          <a:p>
            <a:endParaRPr lang="en-US" dirty="0"/>
          </a:p>
        </p:txBody>
      </p:sp>
    </p:spTree>
    <p:extLst>
      <p:ext uri="{BB962C8B-B14F-4D97-AF65-F5344CB8AC3E}">
        <p14:creationId xmlns:p14="http://schemas.microsoft.com/office/powerpoint/2010/main" val="361434153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1279" y="623207"/>
            <a:ext cx="8382000" cy="685800"/>
          </a:xfrm>
          <a:prstGeom prst="rect">
            <a:avLst/>
          </a:prstGeom>
        </p:spPr>
        <p:txBody>
          <a:bodyPr/>
          <a:lstStyle/>
          <a:p>
            <a:r>
              <a:rPr lang="en-US" b="1" dirty="0"/>
              <a:t>Conceptual Design: Key points</a:t>
            </a:r>
          </a:p>
        </p:txBody>
      </p:sp>
      <p:sp>
        <p:nvSpPr>
          <p:cNvPr id="3" name="Content Placeholder 2"/>
          <p:cNvSpPr>
            <a:spLocks noGrp="1"/>
          </p:cNvSpPr>
          <p:nvPr>
            <p:ph idx="4294967295"/>
          </p:nvPr>
        </p:nvSpPr>
        <p:spPr>
          <a:xfrm>
            <a:off x="1447800" y="1572986"/>
            <a:ext cx="8382000" cy="4525963"/>
          </a:xfrm>
          <a:prstGeom prst="rect">
            <a:avLst/>
          </a:prstGeom>
        </p:spPr>
        <p:txBody>
          <a:bodyPr/>
          <a:lstStyle/>
          <a:p>
            <a:r>
              <a:rPr lang="en-US" sz="2400" b="1" dirty="0"/>
              <a:t>Understand the research needs</a:t>
            </a:r>
          </a:p>
          <a:p>
            <a:pPr lvl="1"/>
            <a:r>
              <a:rPr lang="en-US" sz="2000" dirty="0"/>
              <a:t>Define your hypothesis/goal</a:t>
            </a:r>
          </a:p>
          <a:p>
            <a:pPr lvl="1"/>
            <a:r>
              <a:rPr lang="en-US" sz="2000" dirty="0"/>
              <a:t>Identify data related to the hypothesis</a:t>
            </a:r>
          </a:p>
          <a:p>
            <a:pPr lvl="2"/>
            <a:r>
              <a:rPr lang="en-US" sz="1600" dirty="0"/>
              <a:t>Data types, storage, and dictionaries</a:t>
            </a:r>
          </a:p>
          <a:p>
            <a:pPr lvl="1"/>
            <a:r>
              <a:rPr lang="en-US" sz="2000" dirty="0"/>
              <a:t>Relationships between the data</a:t>
            </a:r>
          </a:p>
          <a:p>
            <a:pPr lvl="2"/>
            <a:r>
              <a:rPr lang="en-US" sz="1600" dirty="0"/>
              <a:t>Eliminate redundancy (Normalization)</a:t>
            </a:r>
          </a:p>
          <a:p>
            <a:pPr lvl="1"/>
            <a:r>
              <a:rPr lang="en-US" sz="2000" dirty="0"/>
              <a:t>Constraints: Who will be using the database</a:t>
            </a:r>
          </a:p>
          <a:p>
            <a:pPr lvl="1"/>
            <a:r>
              <a:rPr lang="en-US" sz="2000" dirty="0"/>
              <a:t>Queries </a:t>
            </a:r>
          </a:p>
          <a:p>
            <a:pPr lvl="1"/>
            <a:endParaRPr lang="en-US" sz="2000" dirty="0"/>
          </a:p>
          <a:p>
            <a:r>
              <a:rPr lang="en-US" sz="2400" b="1" dirty="0"/>
              <a:t>Create a </a:t>
            </a:r>
            <a:r>
              <a:rPr lang="en-US" sz="2400" b="1" i="1" dirty="0"/>
              <a:t>mockup</a:t>
            </a:r>
            <a:r>
              <a:rPr lang="en-US" sz="2400" b="1" dirty="0"/>
              <a:t> database</a:t>
            </a:r>
          </a:p>
          <a:p>
            <a:endParaRPr lang="en-US" sz="2400" b="1" dirty="0"/>
          </a:p>
          <a:p>
            <a:r>
              <a:rPr lang="en-US" sz="2400" b="1" dirty="0"/>
              <a:t>Evaluate and revise</a:t>
            </a:r>
          </a:p>
        </p:txBody>
      </p:sp>
      <p:sp>
        <p:nvSpPr>
          <p:cNvPr id="4" name="Slide Number Placeholder 3"/>
          <p:cNvSpPr>
            <a:spLocks noGrp="1"/>
          </p:cNvSpPr>
          <p:nvPr>
            <p:ph type="sldNum" sz="quarter" idx="4294967295"/>
          </p:nvPr>
        </p:nvSpPr>
        <p:spPr>
          <a:xfrm>
            <a:off x="0" y="5943600"/>
            <a:ext cx="2133600" cy="476250"/>
          </a:xfrm>
          <a:prstGeom prst="rect">
            <a:avLst/>
          </a:prstGeom>
        </p:spPr>
        <p:txBody>
          <a:bodyPr/>
          <a:lstStyle/>
          <a:p>
            <a:pPr>
              <a:defRPr/>
            </a:pPr>
            <a:fld id="{536C7680-A249-4626-88B1-6A7F03420CE9}" type="slidenum">
              <a:rPr lang="en-US" smtClean="0"/>
              <a:pPr>
                <a:defRPr/>
              </a:pPr>
              <a:t>39</a:t>
            </a:fld>
            <a:endParaRPr lang="en-US"/>
          </a:p>
        </p:txBody>
      </p:sp>
    </p:spTree>
    <p:extLst>
      <p:ext uri="{BB962C8B-B14F-4D97-AF65-F5344CB8AC3E}">
        <p14:creationId xmlns:p14="http://schemas.microsoft.com/office/powerpoint/2010/main" val="252157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3820" y="533400"/>
            <a:ext cx="7690759" cy="685800"/>
          </a:xfrm>
          <a:prstGeom prst="rect">
            <a:avLst/>
          </a:prstGeom>
        </p:spPr>
        <p:txBody>
          <a:bodyPr/>
          <a:lstStyle/>
          <a:p>
            <a:r>
              <a:rPr lang="en-US" b="1" dirty="0"/>
              <a:t>What is a research question?</a:t>
            </a:r>
          </a:p>
        </p:txBody>
      </p:sp>
      <p:sp>
        <p:nvSpPr>
          <p:cNvPr id="3" name="Content Placeholder 2"/>
          <p:cNvSpPr>
            <a:spLocks noGrp="1"/>
          </p:cNvSpPr>
          <p:nvPr>
            <p:ph idx="4294967295"/>
          </p:nvPr>
        </p:nvSpPr>
        <p:spPr>
          <a:xfrm>
            <a:off x="1396093" y="1295400"/>
            <a:ext cx="7184572" cy="4525963"/>
          </a:xfrm>
          <a:prstGeom prst="rect">
            <a:avLst/>
          </a:prstGeom>
        </p:spPr>
        <p:txBody>
          <a:bodyPr/>
          <a:lstStyle/>
          <a:p>
            <a:pPr>
              <a:buFontTx/>
              <a:buNone/>
            </a:pPr>
            <a:r>
              <a:rPr lang="en-GB" dirty="0"/>
              <a:t>The researcher asks a very specific question and tests a specific hypothesis. </a:t>
            </a:r>
          </a:p>
          <a:p>
            <a:pPr>
              <a:buFontTx/>
              <a:buNone/>
            </a:pPr>
            <a:endParaRPr lang="en-GB" dirty="0"/>
          </a:p>
          <a:p>
            <a:pPr>
              <a:buFontTx/>
              <a:buNone/>
            </a:pPr>
            <a:r>
              <a:rPr lang="en-GB" dirty="0"/>
              <a:t>Broad questions are usually broken into smaller, testable hypotheses or questions. </a:t>
            </a:r>
          </a:p>
          <a:p>
            <a:pPr>
              <a:buFontTx/>
              <a:buNone/>
            </a:pPr>
            <a:endParaRPr lang="en-GB" dirty="0"/>
          </a:p>
          <a:p>
            <a:pPr>
              <a:buFontTx/>
              <a:buNone/>
            </a:pPr>
            <a:r>
              <a:rPr lang="en-GB" dirty="0"/>
              <a:t>Often called an objective or aim, though calling it a question tends to help with focusing the hypothesis and thinking about how to find an answer</a:t>
            </a:r>
          </a:p>
          <a:p>
            <a:pPr>
              <a:buFontTx/>
              <a:buNone/>
            </a:pPr>
            <a:endParaRPr lang="en-GB" dirty="0"/>
          </a:p>
          <a:p>
            <a:r>
              <a:rPr lang="en-US" dirty="0"/>
              <a:t>PICOTS format</a:t>
            </a:r>
          </a:p>
        </p:txBody>
      </p:sp>
    </p:spTree>
    <p:extLst>
      <p:ext uri="{BB962C8B-B14F-4D97-AF65-F5344CB8AC3E}">
        <p14:creationId xmlns:p14="http://schemas.microsoft.com/office/powerpoint/2010/main" val="247692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1086" y="484414"/>
            <a:ext cx="8382000" cy="685800"/>
          </a:xfrm>
          <a:prstGeom prst="rect">
            <a:avLst/>
          </a:prstGeom>
        </p:spPr>
        <p:txBody>
          <a:bodyPr/>
          <a:lstStyle/>
          <a:p>
            <a:r>
              <a:rPr lang="en-US" dirty="0"/>
              <a:t>Tips for database design</a:t>
            </a:r>
          </a:p>
        </p:txBody>
      </p:sp>
      <p:sp>
        <p:nvSpPr>
          <p:cNvPr id="3" name="Content Placeholder 2"/>
          <p:cNvSpPr>
            <a:spLocks noGrp="1"/>
          </p:cNvSpPr>
          <p:nvPr>
            <p:ph idx="4294967295"/>
          </p:nvPr>
        </p:nvSpPr>
        <p:spPr>
          <a:xfrm>
            <a:off x="1545772" y="1401536"/>
            <a:ext cx="7108371" cy="4525963"/>
          </a:xfrm>
          <a:prstGeom prst="rect">
            <a:avLst/>
          </a:prstGeom>
        </p:spPr>
        <p:txBody>
          <a:bodyPr/>
          <a:lstStyle/>
          <a:p>
            <a:r>
              <a:rPr lang="en-US" dirty="0"/>
              <a:t>Use MS </a:t>
            </a:r>
            <a:r>
              <a:rPr lang="en-US" dirty="0" err="1"/>
              <a:t>EXCEL..it’s</a:t>
            </a:r>
            <a:r>
              <a:rPr lang="en-US" dirty="0"/>
              <a:t> easy and powerful</a:t>
            </a:r>
          </a:p>
          <a:p>
            <a:r>
              <a:rPr lang="en-US" dirty="0"/>
              <a:t>Think </a:t>
            </a:r>
            <a:r>
              <a:rPr lang="en-US" dirty="0" err="1"/>
              <a:t>simple..Be</a:t>
            </a:r>
            <a:r>
              <a:rPr lang="en-US" dirty="0"/>
              <a:t> kind to yourself and your team</a:t>
            </a:r>
          </a:p>
          <a:p>
            <a:endParaRPr lang="en-US" dirty="0"/>
          </a:p>
          <a:p>
            <a:r>
              <a:rPr lang="en-US" dirty="0"/>
              <a:t>Variable names</a:t>
            </a:r>
          </a:p>
          <a:p>
            <a:pPr lvl="1"/>
            <a:r>
              <a:rPr lang="en-US" dirty="0"/>
              <a:t>Each variable should be given a distinct name</a:t>
            </a:r>
          </a:p>
          <a:p>
            <a:pPr lvl="1"/>
            <a:r>
              <a:rPr lang="en-US" dirty="0"/>
              <a:t>Easily identifies the variable or the type of information collected</a:t>
            </a:r>
          </a:p>
          <a:p>
            <a:pPr lvl="1"/>
            <a:endParaRPr lang="en-US" dirty="0"/>
          </a:p>
          <a:p>
            <a:pPr lvl="1"/>
            <a:r>
              <a:rPr lang="en-US" dirty="0"/>
              <a:t>Understandable, consistent and short (some software programs only allow </a:t>
            </a:r>
            <a:r>
              <a:rPr lang="en-US" dirty="0">
                <a:solidFill>
                  <a:srgbClr val="FF0000"/>
                </a:solidFill>
              </a:rPr>
              <a:t>8 characters</a:t>
            </a:r>
            <a:r>
              <a:rPr lang="en-US" dirty="0"/>
              <a:t>!)</a:t>
            </a:r>
          </a:p>
          <a:p>
            <a:pPr lvl="1"/>
            <a:endParaRPr lang="en-US" dirty="0"/>
          </a:p>
          <a:p>
            <a:pPr lvl="1"/>
            <a:r>
              <a:rPr lang="en-US" dirty="0"/>
              <a:t>Good idea to name all variables using </a:t>
            </a:r>
            <a:r>
              <a:rPr lang="en-US" dirty="0">
                <a:solidFill>
                  <a:srgbClr val="FF0000"/>
                </a:solidFill>
              </a:rPr>
              <a:t>lower case </a:t>
            </a:r>
            <a:r>
              <a:rPr lang="en-US" dirty="0"/>
              <a:t>letters</a:t>
            </a:r>
          </a:p>
          <a:p>
            <a:pPr lvl="1"/>
            <a:endParaRPr lang="en-US" dirty="0"/>
          </a:p>
          <a:p>
            <a:pPr lvl="1"/>
            <a:r>
              <a:rPr lang="en-US" dirty="0">
                <a:solidFill>
                  <a:srgbClr val="FF0000"/>
                </a:solidFill>
              </a:rPr>
              <a:t>Use underscore (</a:t>
            </a:r>
            <a:r>
              <a:rPr lang="en-US" dirty="0" err="1">
                <a:solidFill>
                  <a:srgbClr val="FF0000"/>
                </a:solidFill>
              </a:rPr>
              <a:t>a_b</a:t>
            </a:r>
            <a:r>
              <a:rPr lang="en-US" dirty="0">
                <a:solidFill>
                  <a:srgbClr val="FF0000"/>
                </a:solidFill>
              </a:rPr>
              <a:t>) instead of a hyphen (a-b)</a:t>
            </a:r>
          </a:p>
          <a:p>
            <a:endParaRPr lang="en-US" dirty="0"/>
          </a:p>
        </p:txBody>
      </p:sp>
      <p:sp>
        <p:nvSpPr>
          <p:cNvPr id="4" name="Slide Number Placeholder 3"/>
          <p:cNvSpPr>
            <a:spLocks noGrp="1"/>
          </p:cNvSpPr>
          <p:nvPr>
            <p:ph type="sldNum" sz="quarter" idx="4294967295"/>
          </p:nvPr>
        </p:nvSpPr>
        <p:spPr>
          <a:xfrm>
            <a:off x="0" y="5943600"/>
            <a:ext cx="2133600" cy="476250"/>
          </a:xfrm>
          <a:prstGeom prst="rect">
            <a:avLst/>
          </a:prstGeom>
        </p:spPr>
        <p:txBody>
          <a:bodyPr/>
          <a:lstStyle/>
          <a:p>
            <a:pPr>
              <a:defRPr/>
            </a:pPr>
            <a:fld id="{536C7680-A249-4626-88B1-6A7F03420CE9}" type="slidenum">
              <a:rPr lang="en-US" smtClean="0"/>
              <a:pPr>
                <a:defRPr/>
              </a:pPr>
              <a:t>40</a:t>
            </a:fld>
            <a:endParaRPr lang="en-US" dirty="0"/>
          </a:p>
        </p:txBody>
      </p:sp>
    </p:spTree>
    <p:extLst>
      <p:ext uri="{BB962C8B-B14F-4D97-AF65-F5344CB8AC3E}">
        <p14:creationId xmlns:p14="http://schemas.microsoft.com/office/powerpoint/2010/main" val="305192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prstGeom prst="rect">
            <a:avLst/>
          </a:prstGeom>
        </p:spPr>
        <p:txBody>
          <a:bodyPr/>
          <a:lstStyle/>
          <a:p>
            <a:pPr>
              <a:defRPr/>
            </a:pPr>
            <a:fld id="{536C7680-A249-4626-88B1-6A7F03420CE9}" type="slidenum">
              <a:rPr lang="en-US" smtClean="0"/>
              <a:pPr>
                <a:defRPr/>
              </a:pPr>
              <a:t>41</a:t>
            </a:fld>
            <a:endParaRPr lang="en-US"/>
          </a:p>
        </p:txBody>
      </p:sp>
      <p:sp>
        <p:nvSpPr>
          <p:cNvPr id="2" name="Title 1"/>
          <p:cNvSpPr>
            <a:spLocks noGrp="1"/>
          </p:cNvSpPr>
          <p:nvPr>
            <p:ph type="title" idx="4294967295"/>
          </p:nvPr>
        </p:nvSpPr>
        <p:spPr>
          <a:xfrm>
            <a:off x="762000" y="533400"/>
            <a:ext cx="8382000" cy="685800"/>
          </a:xfrm>
          <a:prstGeom prst="rect">
            <a:avLst/>
          </a:prstGeom>
        </p:spPr>
        <p:txBody>
          <a:bodyPr/>
          <a:lstStyle/>
          <a:p>
            <a:r>
              <a:rPr lang="en-US" dirty="0"/>
              <a:t>Tips contd.</a:t>
            </a:r>
          </a:p>
        </p:txBody>
      </p:sp>
      <p:sp>
        <p:nvSpPr>
          <p:cNvPr id="3" name="Content Placeholder 2"/>
          <p:cNvSpPr>
            <a:spLocks noGrp="1"/>
          </p:cNvSpPr>
          <p:nvPr>
            <p:ph idx="4294967295"/>
          </p:nvPr>
        </p:nvSpPr>
        <p:spPr>
          <a:xfrm>
            <a:off x="762000" y="1295400"/>
            <a:ext cx="8382000" cy="4525963"/>
          </a:xfrm>
          <a:prstGeom prst="rect">
            <a:avLst/>
          </a:prstGeom>
        </p:spPr>
        <p:txBody>
          <a:bodyPr/>
          <a:lstStyle/>
          <a:p>
            <a:r>
              <a:rPr lang="en-US" dirty="0"/>
              <a:t>Name changes</a:t>
            </a:r>
          </a:p>
        </p:txBody>
      </p:sp>
      <p:graphicFrame>
        <p:nvGraphicFramePr>
          <p:cNvPr id="4" name="Table 3"/>
          <p:cNvGraphicFramePr>
            <a:graphicFrameLocks noGrp="1"/>
          </p:cNvGraphicFramePr>
          <p:nvPr>
            <p:extLst>
              <p:ext uri="{D42A27DB-BD31-4B8C-83A1-F6EECF244321}">
                <p14:modId xmlns:p14="http://schemas.microsoft.com/office/powerpoint/2010/main" val="2452217094"/>
              </p:ext>
            </p:extLst>
          </p:nvPr>
        </p:nvGraphicFramePr>
        <p:xfrm>
          <a:off x="1905000" y="2057400"/>
          <a:ext cx="1295400" cy="3778250"/>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20000"/>
                    </a:ext>
                  </a:extLst>
                </a:gridCol>
              </a:tblGrid>
              <a:tr h="377825">
                <a:tc>
                  <a:txBody>
                    <a:bodyPr/>
                    <a:lstStyle/>
                    <a:p>
                      <a:r>
                        <a:rPr lang="en-US" sz="1400" dirty="0" err="1"/>
                        <a:t>tbl_ptnt</a:t>
                      </a:r>
                      <a:endParaRPr lang="en-US" sz="1400" dirty="0"/>
                    </a:p>
                  </a:txBody>
                  <a:tcPr/>
                </a:tc>
                <a:extLst>
                  <a:ext uri="{0D108BD9-81ED-4DB2-BD59-A6C34878D82A}">
                    <a16:rowId xmlns:a16="http://schemas.microsoft.com/office/drawing/2014/main" val="10000"/>
                  </a:ext>
                </a:extLst>
              </a:tr>
              <a:tr h="377825">
                <a:tc>
                  <a:txBody>
                    <a:bodyPr/>
                    <a:lstStyle/>
                    <a:p>
                      <a:r>
                        <a:rPr lang="en-US" sz="1400" dirty="0" err="1"/>
                        <a:t>pnt_id</a:t>
                      </a:r>
                      <a:endParaRPr lang="en-US" sz="1400" dirty="0"/>
                    </a:p>
                  </a:txBody>
                  <a:tcPr/>
                </a:tc>
                <a:extLst>
                  <a:ext uri="{0D108BD9-81ED-4DB2-BD59-A6C34878D82A}">
                    <a16:rowId xmlns:a16="http://schemas.microsoft.com/office/drawing/2014/main" val="10001"/>
                  </a:ext>
                </a:extLst>
              </a:tr>
              <a:tr h="377825">
                <a:tc>
                  <a:txBody>
                    <a:bodyPr/>
                    <a:lstStyle/>
                    <a:p>
                      <a:r>
                        <a:rPr lang="en-US" sz="1400" baseline="0" dirty="0" err="1"/>
                        <a:t>pnt_fnm</a:t>
                      </a:r>
                      <a:endParaRPr lang="en-US" sz="1400" dirty="0"/>
                    </a:p>
                  </a:txBody>
                  <a:tcPr/>
                </a:tc>
                <a:extLst>
                  <a:ext uri="{0D108BD9-81ED-4DB2-BD59-A6C34878D82A}">
                    <a16:rowId xmlns:a16="http://schemas.microsoft.com/office/drawing/2014/main" val="10002"/>
                  </a:ext>
                </a:extLst>
              </a:tr>
              <a:tr h="377825">
                <a:tc>
                  <a:txBody>
                    <a:bodyPr/>
                    <a:lstStyle/>
                    <a:p>
                      <a:r>
                        <a:rPr lang="en-US" sz="1400" dirty="0" err="1"/>
                        <a:t>ptn_mnm</a:t>
                      </a:r>
                      <a:endParaRPr lang="en-US" sz="1400" dirty="0"/>
                    </a:p>
                  </a:txBody>
                  <a:tcPr/>
                </a:tc>
                <a:extLst>
                  <a:ext uri="{0D108BD9-81ED-4DB2-BD59-A6C34878D82A}">
                    <a16:rowId xmlns:a16="http://schemas.microsoft.com/office/drawing/2014/main" val="10003"/>
                  </a:ext>
                </a:extLst>
              </a:tr>
              <a:tr h="377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ptn_lnm</a:t>
                      </a:r>
                      <a:endParaRPr lang="en-US" sz="1400" dirty="0"/>
                    </a:p>
                  </a:txBody>
                  <a:tcPr/>
                </a:tc>
                <a:extLst>
                  <a:ext uri="{0D108BD9-81ED-4DB2-BD59-A6C34878D82A}">
                    <a16:rowId xmlns:a16="http://schemas.microsoft.com/office/drawing/2014/main" val="10004"/>
                  </a:ext>
                </a:extLst>
              </a:tr>
              <a:tr h="377825">
                <a:tc>
                  <a:txBody>
                    <a:bodyPr/>
                    <a:lstStyle/>
                    <a:p>
                      <a:r>
                        <a:rPr lang="en-US" sz="1400" dirty="0" err="1"/>
                        <a:t>ptn_dob</a:t>
                      </a:r>
                      <a:endParaRPr lang="en-US" sz="1400" dirty="0"/>
                    </a:p>
                  </a:txBody>
                  <a:tcPr/>
                </a:tc>
                <a:extLst>
                  <a:ext uri="{0D108BD9-81ED-4DB2-BD59-A6C34878D82A}">
                    <a16:rowId xmlns:a16="http://schemas.microsoft.com/office/drawing/2014/main" val="10005"/>
                  </a:ext>
                </a:extLst>
              </a:tr>
              <a:tr h="377825">
                <a:tc>
                  <a:txBody>
                    <a:bodyPr/>
                    <a:lstStyle/>
                    <a:p>
                      <a:r>
                        <a:rPr lang="en-US" sz="1400" dirty="0" err="1"/>
                        <a:t>ptn_gndr</a:t>
                      </a:r>
                      <a:endParaRPr lang="en-US" sz="1400" dirty="0"/>
                    </a:p>
                  </a:txBody>
                  <a:tcPr/>
                </a:tc>
                <a:extLst>
                  <a:ext uri="{0D108BD9-81ED-4DB2-BD59-A6C34878D82A}">
                    <a16:rowId xmlns:a16="http://schemas.microsoft.com/office/drawing/2014/main" val="10006"/>
                  </a:ext>
                </a:extLst>
              </a:tr>
              <a:tr h="377825">
                <a:tc>
                  <a:txBody>
                    <a:bodyPr/>
                    <a:lstStyle/>
                    <a:p>
                      <a:r>
                        <a:rPr lang="en-US" sz="1400" dirty="0" err="1"/>
                        <a:t>ptn_addr</a:t>
                      </a:r>
                      <a:endParaRPr lang="en-US" sz="1400" dirty="0"/>
                    </a:p>
                  </a:txBody>
                  <a:tcPr/>
                </a:tc>
                <a:extLst>
                  <a:ext uri="{0D108BD9-81ED-4DB2-BD59-A6C34878D82A}">
                    <a16:rowId xmlns:a16="http://schemas.microsoft.com/office/drawing/2014/main" val="10007"/>
                  </a:ext>
                </a:extLst>
              </a:tr>
              <a:tr h="377825">
                <a:tc>
                  <a:txBody>
                    <a:bodyPr/>
                    <a:lstStyle/>
                    <a:p>
                      <a:r>
                        <a:rPr lang="en-US" sz="1400" dirty="0" err="1"/>
                        <a:t>ptn_pnum</a:t>
                      </a:r>
                      <a:endParaRPr lang="en-US" sz="1400" dirty="0"/>
                    </a:p>
                  </a:txBody>
                  <a:tcPr/>
                </a:tc>
                <a:extLst>
                  <a:ext uri="{0D108BD9-81ED-4DB2-BD59-A6C34878D82A}">
                    <a16:rowId xmlns:a16="http://schemas.microsoft.com/office/drawing/2014/main" val="10008"/>
                  </a:ext>
                </a:extLst>
              </a:tr>
              <a:tr h="377825">
                <a:tc>
                  <a:txBody>
                    <a:bodyPr/>
                    <a:lstStyle/>
                    <a:p>
                      <a:r>
                        <a:rPr lang="en-US" sz="1400" dirty="0" err="1"/>
                        <a:t>ptn_ocp</a:t>
                      </a:r>
                      <a:endParaRPr lang="en-US" sz="1400" dirty="0"/>
                    </a:p>
                  </a:txBody>
                  <a:tcPr/>
                </a:tc>
                <a:extLst>
                  <a:ext uri="{0D108BD9-81ED-4DB2-BD59-A6C34878D82A}">
                    <a16:rowId xmlns:a16="http://schemas.microsoft.com/office/drawing/2014/main" val="1000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8580812"/>
              </p:ext>
            </p:extLst>
          </p:nvPr>
        </p:nvGraphicFramePr>
        <p:xfrm>
          <a:off x="5334000" y="2209800"/>
          <a:ext cx="1219200" cy="3124200"/>
        </p:xfrm>
        <a:graphic>
          <a:graphicData uri="http://schemas.openxmlformats.org/drawingml/2006/table">
            <a:tbl>
              <a:tblPr firstRow="1" bandRow="1">
                <a:tableStyleId>{21E4AEA4-8DFA-4A89-87EB-49C32662AFE0}</a:tableStyleId>
              </a:tblPr>
              <a:tblGrid>
                <a:gridCol w="1219200">
                  <a:extLst>
                    <a:ext uri="{9D8B030D-6E8A-4147-A177-3AD203B41FA5}">
                      <a16:colId xmlns:a16="http://schemas.microsoft.com/office/drawing/2014/main" val="20000"/>
                    </a:ext>
                  </a:extLst>
                </a:gridCol>
              </a:tblGrid>
              <a:tr h="390525">
                <a:tc>
                  <a:txBody>
                    <a:bodyPr/>
                    <a:lstStyle/>
                    <a:p>
                      <a:r>
                        <a:rPr lang="en-US" sz="1400" dirty="0" err="1"/>
                        <a:t>tbl_phsn</a:t>
                      </a:r>
                      <a:endParaRPr lang="en-US" sz="1400" dirty="0"/>
                    </a:p>
                  </a:txBody>
                  <a:tcPr/>
                </a:tc>
                <a:extLst>
                  <a:ext uri="{0D108BD9-81ED-4DB2-BD59-A6C34878D82A}">
                    <a16:rowId xmlns:a16="http://schemas.microsoft.com/office/drawing/2014/main" val="10000"/>
                  </a:ext>
                </a:extLst>
              </a:tr>
              <a:tr h="390525">
                <a:tc>
                  <a:txBody>
                    <a:bodyPr/>
                    <a:lstStyle/>
                    <a:p>
                      <a:r>
                        <a:rPr lang="en-US" sz="1400" dirty="0" err="1"/>
                        <a:t>phs_id</a:t>
                      </a:r>
                      <a:endParaRPr lang="en-US" sz="1400" dirty="0"/>
                    </a:p>
                  </a:txBody>
                  <a:tcPr/>
                </a:tc>
                <a:extLst>
                  <a:ext uri="{0D108BD9-81ED-4DB2-BD59-A6C34878D82A}">
                    <a16:rowId xmlns:a16="http://schemas.microsoft.com/office/drawing/2014/main" val="10001"/>
                  </a:ext>
                </a:extLst>
              </a:tr>
              <a:tr h="390525">
                <a:tc>
                  <a:txBody>
                    <a:bodyPr/>
                    <a:lstStyle/>
                    <a:p>
                      <a:r>
                        <a:rPr lang="en-US" sz="1400" dirty="0" err="1"/>
                        <a:t>phs_fnm</a:t>
                      </a:r>
                      <a:endParaRPr lang="en-US" sz="1400" dirty="0"/>
                    </a:p>
                  </a:txBody>
                  <a:tcPr/>
                </a:tc>
                <a:extLst>
                  <a:ext uri="{0D108BD9-81ED-4DB2-BD59-A6C34878D82A}">
                    <a16:rowId xmlns:a16="http://schemas.microsoft.com/office/drawing/2014/main" val="10002"/>
                  </a:ext>
                </a:extLst>
              </a:tr>
              <a:tr h="390525">
                <a:tc>
                  <a:txBody>
                    <a:bodyPr/>
                    <a:lstStyle/>
                    <a:p>
                      <a:r>
                        <a:rPr lang="en-US" sz="1400" dirty="0" err="1"/>
                        <a:t>phs_mnm</a:t>
                      </a:r>
                      <a:endParaRPr lang="en-US" sz="1400" dirty="0"/>
                    </a:p>
                  </a:txBody>
                  <a:tcPr/>
                </a:tc>
                <a:extLst>
                  <a:ext uri="{0D108BD9-81ED-4DB2-BD59-A6C34878D82A}">
                    <a16:rowId xmlns:a16="http://schemas.microsoft.com/office/drawing/2014/main" val="10003"/>
                  </a:ext>
                </a:extLst>
              </a:tr>
              <a:tr h="390525">
                <a:tc>
                  <a:txBody>
                    <a:bodyPr/>
                    <a:lstStyle/>
                    <a:p>
                      <a:r>
                        <a:rPr lang="en-US" sz="1400" dirty="0" err="1"/>
                        <a:t>phs_lnm</a:t>
                      </a:r>
                      <a:endParaRPr lang="en-US" sz="1400" dirty="0"/>
                    </a:p>
                  </a:txBody>
                  <a:tcPr/>
                </a:tc>
                <a:extLst>
                  <a:ext uri="{0D108BD9-81ED-4DB2-BD59-A6C34878D82A}">
                    <a16:rowId xmlns:a16="http://schemas.microsoft.com/office/drawing/2014/main" val="10004"/>
                  </a:ext>
                </a:extLst>
              </a:tr>
              <a:tr h="390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phs_addr</a:t>
                      </a:r>
                      <a:endParaRPr lang="en-US" sz="1400" dirty="0"/>
                    </a:p>
                  </a:txBody>
                  <a:tcPr/>
                </a:tc>
                <a:extLst>
                  <a:ext uri="{0D108BD9-81ED-4DB2-BD59-A6C34878D82A}">
                    <a16:rowId xmlns:a16="http://schemas.microsoft.com/office/drawing/2014/main" val="10005"/>
                  </a:ext>
                </a:extLst>
              </a:tr>
              <a:tr h="390525">
                <a:tc>
                  <a:txBody>
                    <a:bodyPr/>
                    <a:lstStyle/>
                    <a:p>
                      <a:r>
                        <a:rPr lang="en-US" sz="1400" dirty="0" err="1"/>
                        <a:t>phs_pnum</a:t>
                      </a:r>
                      <a:endParaRPr lang="en-US" sz="1400" dirty="0"/>
                    </a:p>
                  </a:txBody>
                  <a:tcPr/>
                </a:tc>
                <a:extLst>
                  <a:ext uri="{0D108BD9-81ED-4DB2-BD59-A6C34878D82A}">
                    <a16:rowId xmlns:a16="http://schemas.microsoft.com/office/drawing/2014/main" val="10006"/>
                  </a:ext>
                </a:extLst>
              </a:tr>
              <a:tr h="390525">
                <a:tc>
                  <a:txBody>
                    <a:bodyPr/>
                    <a:lstStyle/>
                    <a:p>
                      <a:r>
                        <a:rPr lang="en-US" sz="1400" dirty="0" err="1"/>
                        <a:t>phs_spec</a:t>
                      </a:r>
                      <a:endParaRPr lang="en-US" sz="1400" dirty="0"/>
                    </a:p>
                  </a:txBody>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88030840"/>
              </p:ext>
            </p:extLst>
          </p:nvPr>
        </p:nvGraphicFramePr>
        <p:xfrm>
          <a:off x="7467600" y="3200400"/>
          <a:ext cx="914400" cy="2609850"/>
        </p:xfrm>
        <a:graphic>
          <a:graphicData uri="http://schemas.openxmlformats.org/drawingml/2006/table">
            <a:tbl>
              <a:tblPr firstRow="1" bandRow="1">
                <a:tableStyleId>{21E4AEA4-8DFA-4A89-87EB-49C32662AFE0}</a:tableStyleId>
              </a:tblPr>
              <a:tblGrid>
                <a:gridCol w="914400">
                  <a:extLst>
                    <a:ext uri="{9D8B030D-6E8A-4147-A177-3AD203B41FA5}">
                      <a16:colId xmlns:a16="http://schemas.microsoft.com/office/drawing/2014/main" val="20000"/>
                    </a:ext>
                  </a:extLst>
                </a:gridCol>
              </a:tblGrid>
              <a:tr h="434975">
                <a:tc>
                  <a:txBody>
                    <a:bodyPr/>
                    <a:lstStyle/>
                    <a:p>
                      <a:r>
                        <a:rPr lang="en-US" sz="1400" dirty="0" err="1"/>
                        <a:t>tbl_labs</a:t>
                      </a:r>
                      <a:endParaRPr lang="en-US" sz="1400" dirty="0"/>
                    </a:p>
                  </a:txBody>
                  <a:tcPr/>
                </a:tc>
                <a:extLst>
                  <a:ext uri="{0D108BD9-81ED-4DB2-BD59-A6C34878D82A}">
                    <a16:rowId xmlns:a16="http://schemas.microsoft.com/office/drawing/2014/main" val="10000"/>
                  </a:ext>
                </a:extLst>
              </a:tr>
              <a:tr h="434975">
                <a:tc>
                  <a:txBody>
                    <a:bodyPr/>
                    <a:lstStyle/>
                    <a:p>
                      <a:r>
                        <a:rPr lang="en-US" sz="1400" dirty="0" err="1"/>
                        <a:t>wcc</a:t>
                      </a:r>
                      <a:endParaRPr lang="en-US" sz="1400" dirty="0"/>
                    </a:p>
                  </a:txBody>
                  <a:tcPr/>
                </a:tc>
                <a:extLst>
                  <a:ext uri="{0D108BD9-81ED-4DB2-BD59-A6C34878D82A}">
                    <a16:rowId xmlns:a16="http://schemas.microsoft.com/office/drawing/2014/main" val="10001"/>
                  </a:ext>
                </a:extLst>
              </a:tr>
              <a:tr h="434975">
                <a:tc>
                  <a:txBody>
                    <a:bodyPr/>
                    <a:lstStyle/>
                    <a:p>
                      <a:r>
                        <a:rPr lang="en-US" sz="1400" dirty="0" err="1"/>
                        <a:t>cr</a:t>
                      </a:r>
                      <a:endParaRPr lang="en-US" sz="1400" dirty="0"/>
                    </a:p>
                  </a:txBody>
                  <a:tcPr/>
                </a:tc>
                <a:extLst>
                  <a:ext uri="{0D108BD9-81ED-4DB2-BD59-A6C34878D82A}">
                    <a16:rowId xmlns:a16="http://schemas.microsoft.com/office/drawing/2014/main" val="10002"/>
                  </a:ext>
                </a:extLst>
              </a:tr>
              <a:tr h="434975">
                <a:tc>
                  <a:txBody>
                    <a:bodyPr/>
                    <a:lstStyle/>
                    <a:p>
                      <a:r>
                        <a:rPr lang="en-US" sz="1400" dirty="0" err="1"/>
                        <a:t>sd</a:t>
                      </a:r>
                      <a:endParaRPr lang="en-US" sz="1400" dirty="0"/>
                    </a:p>
                  </a:txBody>
                  <a:tcPr/>
                </a:tc>
                <a:extLst>
                  <a:ext uri="{0D108BD9-81ED-4DB2-BD59-A6C34878D82A}">
                    <a16:rowId xmlns:a16="http://schemas.microsoft.com/office/drawing/2014/main" val="10003"/>
                  </a:ext>
                </a:extLst>
              </a:tr>
              <a:tr h="434975">
                <a:tc>
                  <a:txBody>
                    <a:bodyPr/>
                    <a:lstStyle/>
                    <a:p>
                      <a:r>
                        <a:rPr lang="en-US" sz="1400" dirty="0" err="1"/>
                        <a:t>bil</a:t>
                      </a:r>
                      <a:endParaRPr lang="en-US" sz="1400" dirty="0"/>
                    </a:p>
                  </a:txBody>
                  <a:tcPr/>
                </a:tc>
                <a:extLst>
                  <a:ext uri="{0D108BD9-81ED-4DB2-BD59-A6C34878D82A}">
                    <a16:rowId xmlns:a16="http://schemas.microsoft.com/office/drawing/2014/main" val="10004"/>
                  </a:ext>
                </a:extLst>
              </a:tr>
              <a:tr h="434975">
                <a:tc>
                  <a:txBody>
                    <a:bodyPr/>
                    <a:lstStyle/>
                    <a:p>
                      <a:r>
                        <a:rPr lang="en-US" sz="1400" dirty="0" err="1"/>
                        <a:t>alb</a:t>
                      </a:r>
                      <a:endParaRPr lang="en-US" sz="1400"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10774654"/>
              </p:ext>
            </p:extLst>
          </p:nvPr>
        </p:nvGraphicFramePr>
        <p:xfrm>
          <a:off x="152400" y="1905000"/>
          <a:ext cx="1219200" cy="433959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377825">
                <a:tc>
                  <a:txBody>
                    <a:bodyPr/>
                    <a:lstStyle/>
                    <a:p>
                      <a:r>
                        <a:rPr lang="en-US" sz="1400" dirty="0"/>
                        <a:t>Patient</a:t>
                      </a:r>
                    </a:p>
                  </a:txBody>
                  <a:tcPr/>
                </a:tc>
                <a:extLst>
                  <a:ext uri="{0D108BD9-81ED-4DB2-BD59-A6C34878D82A}">
                    <a16:rowId xmlns:a16="http://schemas.microsoft.com/office/drawing/2014/main" val="10000"/>
                  </a:ext>
                </a:extLst>
              </a:tr>
              <a:tr h="377825">
                <a:tc>
                  <a:txBody>
                    <a:bodyPr/>
                    <a:lstStyle/>
                    <a:p>
                      <a:r>
                        <a:rPr lang="en-US" sz="1400" dirty="0"/>
                        <a:t>Patient ID</a:t>
                      </a:r>
                    </a:p>
                  </a:txBody>
                  <a:tcPr/>
                </a:tc>
                <a:extLst>
                  <a:ext uri="{0D108BD9-81ED-4DB2-BD59-A6C34878D82A}">
                    <a16:rowId xmlns:a16="http://schemas.microsoft.com/office/drawing/2014/main" val="10001"/>
                  </a:ext>
                </a:extLst>
              </a:tr>
              <a:tr h="377825">
                <a:tc>
                  <a:txBody>
                    <a:bodyPr/>
                    <a:lstStyle/>
                    <a:p>
                      <a:r>
                        <a:rPr lang="en-US" sz="1400" baseline="0" dirty="0"/>
                        <a:t>First Name</a:t>
                      </a:r>
                      <a:endParaRPr lang="en-US" sz="1400" dirty="0"/>
                    </a:p>
                  </a:txBody>
                  <a:tcPr/>
                </a:tc>
                <a:extLst>
                  <a:ext uri="{0D108BD9-81ED-4DB2-BD59-A6C34878D82A}">
                    <a16:rowId xmlns:a16="http://schemas.microsoft.com/office/drawing/2014/main" val="10002"/>
                  </a:ext>
                </a:extLst>
              </a:tr>
              <a:tr h="377825">
                <a:tc>
                  <a:txBody>
                    <a:bodyPr/>
                    <a:lstStyle/>
                    <a:p>
                      <a:r>
                        <a:rPr lang="en-US" sz="1400" dirty="0"/>
                        <a:t>Middle Name</a:t>
                      </a:r>
                    </a:p>
                  </a:txBody>
                  <a:tcPr/>
                </a:tc>
                <a:extLst>
                  <a:ext uri="{0D108BD9-81ED-4DB2-BD59-A6C34878D82A}">
                    <a16:rowId xmlns:a16="http://schemas.microsoft.com/office/drawing/2014/main" val="10003"/>
                  </a:ext>
                </a:extLst>
              </a:tr>
              <a:tr h="377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Last Name</a:t>
                      </a:r>
                    </a:p>
                  </a:txBody>
                  <a:tcPr/>
                </a:tc>
                <a:extLst>
                  <a:ext uri="{0D108BD9-81ED-4DB2-BD59-A6C34878D82A}">
                    <a16:rowId xmlns:a16="http://schemas.microsoft.com/office/drawing/2014/main" val="10004"/>
                  </a:ext>
                </a:extLst>
              </a:tr>
              <a:tr h="377825">
                <a:tc>
                  <a:txBody>
                    <a:bodyPr/>
                    <a:lstStyle/>
                    <a:p>
                      <a:r>
                        <a:rPr lang="en-US" sz="1400" dirty="0"/>
                        <a:t>Date of Birth</a:t>
                      </a:r>
                    </a:p>
                  </a:txBody>
                  <a:tcPr/>
                </a:tc>
                <a:extLst>
                  <a:ext uri="{0D108BD9-81ED-4DB2-BD59-A6C34878D82A}">
                    <a16:rowId xmlns:a16="http://schemas.microsoft.com/office/drawing/2014/main" val="10005"/>
                  </a:ext>
                </a:extLst>
              </a:tr>
              <a:tr h="377825">
                <a:tc>
                  <a:txBody>
                    <a:bodyPr/>
                    <a:lstStyle/>
                    <a:p>
                      <a:r>
                        <a:rPr lang="en-US" sz="1400" dirty="0"/>
                        <a:t>Gender</a:t>
                      </a:r>
                    </a:p>
                  </a:txBody>
                  <a:tcPr/>
                </a:tc>
                <a:extLst>
                  <a:ext uri="{0D108BD9-81ED-4DB2-BD59-A6C34878D82A}">
                    <a16:rowId xmlns:a16="http://schemas.microsoft.com/office/drawing/2014/main" val="10006"/>
                  </a:ext>
                </a:extLst>
              </a:tr>
              <a:tr h="377825">
                <a:tc>
                  <a:txBody>
                    <a:bodyPr/>
                    <a:lstStyle/>
                    <a:p>
                      <a:r>
                        <a:rPr lang="en-US" sz="1400" dirty="0"/>
                        <a:t>Address</a:t>
                      </a:r>
                    </a:p>
                  </a:txBody>
                  <a:tcPr/>
                </a:tc>
                <a:extLst>
                  <a:ext uri="{0D108BD9-81ED-4DB2-BD59-A6C34878D82A}">
                    <a16:rowId xmlns:a16="http://schemas.microsoft.com/office/drawing/2014/main" val="10007"/>
                  </a:ext>
                </a:extLst>
              </a:tr>
              <a:tr h="377825">
                <a:tc>
                  <a:txBody>
                    <a:bodyPr/>
                    <a:lstStyle/>
                    <a:p>
                      <a:r>
                        <a:rPr lang="en-US" sz="1400" dirty="0"/>
                        <a:t>Phone</a:t>
                      </a:r>
                      <a:r>
                        <a:rPr lang="en-US" sz="1400" baseline="0" dirty="0"/>
                        <a:t> Number</a:t>
                      </a:r>
                      <a:endParaRPr lang="en-US" sz="1400" dirty="0"/>
                    </a:p>
                  </a:txBody>
                  <a:tcPr/>
                </a:tc>
                <a:extLst>
                  <a:ext uri="{0D108BD9-81ED-4DB2-BD59-A6C34878D82A}">
                    <a16:rowId xmlns:a16="http://schemas.microsoft.com/office/drawing/2014/main" val="10008"/>
                  </a:ext>
                </a:extLst>
              </a:tr>
              <a:tr h="377825">
                <a:tc>
                  <a:txBody>
                    <a:bodyPr/>
                    <a:lstStyle/>
                    <a:p>
                      <a:r>
                        <a:rPr lang="en-US" sz="1400" dirty="0"/>
                        <a:t>Occupation</a:t>
                      </a:r>
                    </a:p>
                  </a:txBody>
                  <a:tcPr/>
                </a:tc>
                <a:extLst>
                  <a:ext uri="{0D108BD9-81ED-4DB2-BD59-A6C34878D82A}">
                    <a16:rowId xmlns:a16="http://schemas.microsoft.com/office/drawing/2014/main" val="10009"/>
                  </a:ext>
                </a:extLst>
              </a:tr>
            </a:tbl>
          </a:graphicData>
        </a:graphic>
      </p:graphicFrame>
      <p:sp>
        <p:nvSpPr>
          <p:cNvPr id="8" name="Right Arrow 7"/>
          <p:cNvSpPr/>
          <p:nvPr/>
        </p:nvSpPr>
        <p:spPr>
          <a:xfrm>
            <a:off x="1447800" y="3962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792637622"/>
              </p:ext>
            </p:extLst>
          </p:nvPr>
        </p:nvGraphicFramePr>
        <p:xfrm>
          <a:off x="3581400" y="2133600"/>
          <a:ext cx="1295400" cy="330327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377825">
                <a:tc>
                  <a:txBody>
                    <a:bodyPr/>
                    <a:lstStyle/>
                    <a:p>
                      <a:r>
                        <a:rPr lang="en-US" sz="1400" dirty="0"/>
                        <a:t>Physician</a:t>
                      </a:r>
                    </a:p>
                  </a:txBody>
                  <a:tcPr/>
                </a:tc>
                <a:extLst>
                  <a:ext uri="{0D108BD9-81ED-4DB2-BD59-A6C34878D82A}">
                    <a16:rowId xmlns:a16="http://schemas.microsoft.com/office/drawing/2014/main" val="10000"/>
                  </a:ext>
                </a:extLst>
              </a:tr>
              <a:tr h="377825">
                <a:tc>
                  <a:txBody>
                    <a:bodyPr/>
                    <a:lstStyle/>
                    <a:p>
                      <a:r>
                        <a:rPr lang="en-US" sz="1400" dirty="0"/>
                        <a:t>Physician</a:t>
                      </a:r>
                      <a:r>
                        <a:rPr lang="en-US" sz="1400" baseline="0" dirty="0"/>
                        <a:t> ID</a:t>
                      </a:r>
                      <a:endParaRPr lang="en-US" sz="1400" dirty="0"/>
                    </a:p>
                  </a:txBody>
                  <a:tcPr/>
                </a:tc>
                <a:extLst>
                  <a:ext uri="{0D108BD9-81ED-4DB2-BD59-A6C34878D82A}">
                    <a16:rowId xmlns:a16="http://schemas.microsoft.com/office/drawing/2014/main" val="10001"/>
                  </a:ext>
                </a:extLst>
              </a:tr>
              <a:tr h="377825">
                <a:tc>
                  <a:txBody>
                    <a:bodyPr/>
                    <a:lstStyle/>
                    <a:p>
                      <a:r>
                        <a:rPr lang="en-US" sz="1400" dirty="0"/>
                        <a:t>First Name</a:t>
                      </a:r>
                    </a:p>
                  </a:txBody>
                  <a:tcPr/>
                </a:tc>
                <a:extLst>
                  <a:ext uri="{0D108BD9-81ED-4DB2-BD59-A6C34878D82A}">
                    <a16:rowId xmlns:a16="http://schemas.microsoft.com/office/drawing/2014/main" val="10002"/>
                  </a:ext>
                </a:extLst>
              </a:tr>
              <a:tr h="377825">
                <a:tc>
                  <a:txBody>
                    <a:bodyPr/>
                    <a:lstStyle/>
                    <a:p>
                      <a:r>
                        <a:rPr lang="en-US" sz="1400" dirty="0"/>
                        <a:t>Middle Name</a:t>
                      </a:r>
                    </a:p>
                  </a:txBody>
                  <a:tcPr/>
                </a:tc>
                <a:extLst>
                  <a:ext uri="{0D108BD9-81ED-4DB2-BD59-A6C34878D82A}">
                    <a16:rowId xmlns:a16="http://schemas.microsoft.com/office/drawing/2014/main" val="10003"/>
                  </a:ext>
                </a:extLst>
              </a:tr>
              <a:tr h="377825">
                <a:tc>
                  <a:txBody>
                    <a:bodyPr/>
                    <a:lstStyle/>
                    <a:p>
                      <a:r>
                        <a:rPr lang="en-US" sz="1400" dirty="0"/>
                        <a:t>Last</a:t>
                      </a:r>
                      <a:r>
                        <a:rPr lang="en-US" sz="1400" baseline="0" dirty="0"/>
                        <a:t> Name</a:t>
                      </a:r>
                      <a:endParaRPr lang="en-US" sz="1400" dirty="0"/>
                    </a:p>
                  </a:txBody>
                  <a:tcPr/>
                </a:tc>
                <a:extLst>
                  <a:ext uri="{0D108BD9-81ED-4DB2-BD59-A6C34878D82A}">
                    <a16:rowId xmlns:a16="http://schemas.microsoft.com/office/drawing/2014/main" val="10004"/>
                  </a:ext>
                </a:extLst>
              </a:tr>
              <a:tr h="377825">
                <a:tc>
                  <a:txBody>
                    <a:bodyPr/>
                    <a:lstStyle/>
                    <a:p>
                      <a:r>
                        <a:rPr lang="en-US" sz="1400" dirty="0"/>
                        <a:t>Address</a:t>
                      </a:r>
                    </a:p>
                  </a:txBody>
                  <a:tcPr/>
                </a:tc>
                <a:extLst>
                  <a:ext uri="{0D108BD9-81ED-4DB2-BD59-A6C34878D82A}">
                    <a16:rowId xmlns:a16="http://schemas.microsoft.com/office/drawing/2014/main" val="10005"/>
                  </a:ext>
                </a:extLst>
              </a:tr>
              <a:tr h="377825">
                <a:tc>
                  <a:txBody>
                    <a:bodyPr/>
                    <a:lstStyle/>
                    <a:p>
                      <a:r>
                        <a:rPr lang="en-US" sz="1400" dirty="0"/>
                        <a:t>Phone Number</a:t>
                      </a:r>
                    </a:p>
                  </a:txBody>
                  <a:tcPr/>
                </a:tc>
                <a:extLst>
                  <a:ext uri="{0D108BD9-81ED-4DB2-BD59-A6C34878D82A}">
                    <a16:rowId xmlns:a16="http://schemas.microsoft.com/office/drawing/2014/main" val="10006"/>
                  </a:ext>
                </a:extLst>
              </a:tr>
              <a:tr h="377825">
                <a:tc>
                  <a:txBody>
                    <a:bodyPr/>
                    <a:lstStyle/>
                    <a:p>
                      <a:r>
                        <a:rPr lang="en-US" sz="1400" dirty="0"/>
                        <a:t>Specialty</a:t>
                      </a:r>
                    </a:p>
                  </a:txBody>
                  <a:tcPr/>
                </a:tc>
                <a:extLst>
                  <a:ext uri="{0D108BD9-81ED-4DB2-BD59-A6C34878D82A}">
                    <a16:rowId xmlns:a16="http://schemas.microsoft.com/office/drawing/2014/main" val="10007"/>
                  </a:ext>
                </a:extLst>
              </a:tr>
            </a:tbl>
          </a:graphicData>
        </a:graphic>
      </p:graphicFrame>
      <p:sp>
        <p:nvSpPr>
          <p:cNvPr id="10" name="Right Arrow 9"/>
          <p:cNvSpPr/>
          <p:nvPr/>
        </p:nvSpPr>
        <p:spPr>
          <a:xfrm>
            <a:off x="4953000" y="3733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01832734"/>
              </p:ext>
            </p:extLst>
          </p:nvPr>
        </p:nvGraphicFramePr>
        <p:xfrm>
          <a:off x="7239000" y="533400"/>
          <a:ext cx="1295400" cy="218503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333375">
                <a:tc>
                  <a:txBody>
                    <a:bodyPr/>
                    <a:lstStyle/>
                    <a:p>
                      <a:r>
                        <a:rPr lang="en-US" sz="1400" dirty="0"/>
                        <a:t>Lab Results</a:t>
                      </a:r>
                    </a:p>
                  </a:txBody>
                  <a:tcPr/>
                </a:tc>
                <a:extLst>
                  <a:ext uri="{0D108BD9-81ED-4DB2-BD59-A6C34878D82A}">
                    <a16:rowId xmlns:a16="http://schemas.microsoft.com/office/drawing/2014/main" val="10000"/>
                  </a:ext>
                </a:extLst>
              </a:tr>
              <a:tr h="333375">
                <a:tc>
                  <a:txBody>
                    <a:bodyPr/>
                    <a:lstStyle/>
                    <a:p>
                      <a:r>
                        <a:rPr lang="en-US" sz="1400" dirty="0"/>
                        <a:t>White cell count</a:t>
                      </a:r>
                    </a:p>
                  </a:txBody>
                  <a:tcPr/>
                </a:tc>
                <a:extLst>
                  <a:ext uri="{0D108BD9-81ED-4DB2-BD59-A6C34878D82A}">
                    <a16:rowId xmlns:a16="http://schemas.microsoft.com/office/drawing/2014/main" val="10001"/>
                  </a:ext>
                </a:extLst>
              </a:tr>
              <a:tr h="333375">
                <a:tc>
                  <a:txBody>
                    <a:bodyPr/>
                    <a:lstStyle/>
                    <a:p>
                      <a:r>
                        <a:rPr lang="en-US" sz="1400" dirty="0"/>
                        <a:t>Creatinine</a:t>
                      </a:r>
                    </a:p>
                  </a:txBody>
                  <a:tcPr/>
                </a:tc>
                <a:extLst>
                  <a:ext uri="{0D108BD9-81ED-4DB2-BD59-A6C34878D82A}">
                    <a16:rowId xmlns:a16="http://schemas.microsoft.com/office/drawing/2014/main" val="10002"/>
                  </a:ext>
                </a:extLst>
              </a:tr>
              <a:tr h="333375">
                <a:tc>
                  <a:txBody>
                    <a:bodyPr/>
                    <a:lstStyle/>
                    <a:p>
                      <a:r>
                        <a:rPr lang="en-US" sz="1400" dirty="0"/>
                        <a:t>Sodium</a:t>
                      </a:r>
                    </a:p>
                  </a:txBody>
                  <a:tcPr/>
                </a:tc>
                <a:extLst>
                  <a:ext uri="{0D108BD9-81ED-4DB2-BD59-A6C34878D82A}">
                    <a16:rowId xmlns:a16="http://schemas.microsoft.com/office/drawing/2014/main" val="10003"/>
                  </a:ext>
                </a:extLst>
              </a:tr>
              <a:tr h="333375">
                <a:tc>
                  <a:txBody>
                    <a:bodyPr/>
                    <a:lstStyle/>
                    <a:p>
                      <a:r>
                        <a:rPr lang="en-US" sz="1400" dirty="0"/>
                        <a:t>Bilirubin</a:t>
                      </a:r>
                    </a:p>
                  </a:txBody>
                  <a:tcPr/>
                </a:tc>
                <a:extLst>
                  <a:ext uri="{0D108BD9-81ED-4DB2-BD59-A6C34878D82A}">
                    <a16:rowId xmlns:a16="http://schemas.microsoft.com/office/drawing/2014/main" val="10004"/>
                  </a:ext>
                </a:extLst>
              </a:tr>
              <a:tr h="333375">
                <a:tc>
                  <a:txBody>
                    <a:bodyPr/>
                    <a:lstStyle/>
                    <a:p>
                      <a:r>
                        <a:rPr lang="en-US" sz="1400" dirty="0"/>
                        <a:t>Albumin</a:t>
                      </a:r>
                    </a:p>
                  </a:txBody>
                  <a:tcPr/>
                </a:tc>
                <a:extLst>
                  <a:ext uri="{0D108BD9-81ED-4DB2-BD59-A6C34878D82A}">
                    <a16:rowId xmlns:a16="http://schemas.microsoft.com/office/drawing/2014/main" val="10005"/>
                  </a:ext>
                </a:extLst>
              </a:tr>
            </a:tbl>
          </a:graphicData>
        </a:graphic>
      </p:graphicFrame>
      <p:sp>
        <p:nvSpPr>
          <p:cNvPr id="12" name="Down Arrow 11"/>
          <p:cNvSpPr/>
          <p:nvPr/>
        </p:nvSpPr>
        <p:spPr>
          <a:xfrm>
            <a:off x="7772400" y="2819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05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1471" y="435429"/>
            <a:ext cx="8382000" cy="685800"/>
          </a:xfrm>
          <a:prstGeom prst="rect">
            <a:avLst/>
          </a:prstGeom>
        </p:spPr>
        <p:txBody>
          <a:bodyPr/>
          <a:lstStyle/>
          <a:p>
            <a:r>
              <a:rPr lang="en-US" dirty="0"/>
              <a:t>Tips contd.</a:t>
            </a:r>
          </a:p>
        </p:txBody>
      </p:sp>
      <p:sp>
        <p:nvSpPr>
          <p:cNvPr id="3" name="Content Placeholder 2"/>
          <p:cNvSpPr>
            <a:spLocks noGrp="1"/>
          </p:cNvSpPr>
          <p:nvPr>
            <p:ph idx="4294967295"/>
          </p:nvPr>
        </p:nvSpPr>
        <p:spPr>
          <a:xfrm>
            <a:off x="1347106" y="1295400"/>
            <a:ext cx="7796893" cy="4525963"/>
          </a:xfrm>
          <a:prstGeom prst="rect">
            <a:avLst/>
          </a:prstGeom>
        </p:spPr>
        <p:txBody>
          <a:bodyPr/>
          <a:lstStyle/>
          <a:p>
            <a:r>
              <a:rPr lang="en-US" sz="2400" b="1" dirty="0"/>
              <a:t>Record Coding</a:t>
            </a:r>
          </a:p>
          <a:p>
            <a:pPr lvl="1"/>
            <a:r>
              <a:rPr lang="en-US" sz="2000" dirty="0"/>
              <a:t>Coding is both an act of translation and an act of summarization.</a:t>
            </a:r>
          </a:p>
          <a:p>
            <a:pPr lvl="1"/>
            <a:endParaRPr lang="en-US" sz="2000" dirty="0"/>
          </a:p>
          <a:p>
            <a:pPr lvl="1"/>
            <a:r>
              <a:rPr lang="en-US" sz="2000" dirty="0"/>
              <a:t>Most statistical routines require that nonnumeric information be coded into numeric answers.</a:t>
            </a:r>
          </a:p>
          <a:p>
            <a:pPr lvl="2"/>
            <a:r>
              <a:rPr lang="en-US" sz="1600" dirty="0"/>
              <a:t>For example: “Have you ever smoked?”</a:t>
            </a:r>
          </a:p>
          <a:p>
            <a:pPr lvl="3"/>
            <a:r>
              <a:rPr lang="en-US" sz="1400" dirty="0"/>
              <a:t>1=”Yes” </a:t>
            </a:r>
          </a:p>
          <a:p>
            <a:pPr lvl="3"/>
            <a:r>
              <a:rPr lang="en-US" sz="1400" dirty="0"/>
              <a:t>2=”No” </a:t>
            </a:r>
          </a:p>
          <a:p>
            <a:pPr lvl="3"/>
            <a:r>
              <a:rPr lang="en-US" sz="1400" dirty="0"/>
              <a:t>9=”Don't Know”</a:t>
            </a:r>
          </a:p>
          <a:p>
            <a:pPr lvl="3"/>
            <a:endParaRPr lang="en-US" sz="1400" dirty="0"/>
          </a:p>
          <a:p>
            <a:pPr lvl="1"/>
            <a:r>
              <a:rPr lang="en-US" sz="2000" dirty="0"/>
              <a:t>These numbers then become the values in a field of the electronic data file eventually produced.</a:t>
            </a:r>
          </a:p>
        </p:txBody>
      </p:sp>
      <p:sp>
        <p:nvSpPr>
          <p:cNvPr id="4" name="Slide Number Placeholder 3"/>
          <p:cNvSpPr>
            <a:spLocks noGrp="1"/>
          </p:cNvSpPr>
          <p:nvPr>
            <p:ph type="sldNum" sz="quarter" idx="4294967295"/>
          </p:nvPr>
        </p:nvSpPr>
        <p:spPr>
          <a:xfrm>
            <a:off x="0" y="5943600"/>
            <a:ext cx="2133600" cy="476250"/>
          </a:xfrm>
          <a:prstGeom prst="rect">
            <a:avLst/>
          </a:prstGeom>
        </p:spPr>
        <p:txBody>
          <a:bodyPr/>
          <a:lstStyle/>
          <a:p>
            <a:pPr>
              <a:defRPr/>
            </a:pPr>
            <a:fld id="{536C7680-A249-4626-88B1-6A7F03420CE9}" type="slidenum">
              <a:rPr lang="en-US" smtClean="0"/>
              <a:pPr>
                <a:defRPr/>
              </a:pPr>
              <a:t>42</a:t>
            </a:fld>
            <a:endParaRPr lang="en-US"/>
          </a:p>
        </p:txBody>
      </p:sp>
    </p:spTree>
    <p:extLst>
      <p:ext uri="{BB962C8B-B14F-4D97-AF65-F5344CB8AC3E}">
        <p14:creationId xmlns:p14="http://schemas.microsoft.com/office/powerpoint/2010/main" val="2987723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1471" y="557893"/>
            <a:ext cx="8382000" cy="685800"/>
          </a:xfrm>
          <a:prstGeom prst="rect">
            <a:avLst/>
          </a:prstGeom>
        </p:spPr>
        <p:txBody>
          <a:bodyPr/>
          <a:lstStyle/>
          <a:p>
            <a:r>
              <a:rPr lang="en-US" dirty="0"/>
              <a:t>Tips contd.</a:t>
            </a:r>
          </a:p>
        </p:txBody>
      </p:sp>
      <p:sp>
        <p:nvSpPr>
          <p:cNvPr id="3" name="Content Placeholder 2"/>
          <p:cNvSpPr>
            <a:spLocks noGrp="1"/>
          </p:cNvSpPr>
          <p:nvPr>
            <p:ph idx="4294967295"/>
          </p:nvPr>
        </p:nvSpPr>
        <p:spPr>
          <a:xfrm>
            <a:off x="1485900" y="1295400"/>
            <a:ext cx="7124700" cy="4525963"/>
          </a:xfrm>
          <a:prstGeom prst="rect">
            <a:avLst/>
          </a:prstGeom>
        </p:spPr>
        <p:txBody>
          <a:bodyPr/>
          <a:lstStyle/>
          <a:p>
            <a:r>
              <a:rPr lang="en-US" dirty="0"/>
              <a:t>Missing Data</a:t>
            </a:r>
          </a:p>
          <a:p>
            <a:pPr lvl="1"/>
            <a:r>
              <a:rPr lang="en-US" dirty="0"/>
              <a:t>Missing data should be assigned a value that is not a possible numeric value.</a:t>
            </a:r>
          </a:p>
          <a:p>
            <a:pPr lvl="2"/>
            <a:r>
              <a:rPr lang="en-US" dirty="0"/>
              <a:t>Example: coding missing data with “-199”. </a:t>
            </a:r>
          </a:p>
          <a:p>
            <a:pPr lvl="3"/>
            <a:r>
              <a:rPr lang="en-US" dirty="0"/>
              <a:t>Missing values for age will be analyzed as age= -199 years.</a:t>
            </a:r>
          </a:p>
          <a:p>
            <a:pPr lvl="1"/>
            <a:r>
              <a:rPr lang="en-US" dirty="0"/>
              <a:t>It is best to code “Don't Know” differently from missing data.</a:t>
            </a:r>
          </a:p>
          <a:p>
            <a:pPr lvl="1"/>
            <a:r>
              <a:rPr lang="en-US" dirty="0"/>
              <a:t>In the analysis, all these responses are treated as missing, but the reason the data is missing is retained.</a:t>
            </a:r>
          </a:p>
          <a:p>
            <a:pPr marL="342900" lvl="1" indent="0">
              <a:buNone/>
            </a:pPr>
            <a:endParaRPr lang="en-US" b="1" dirty="0"/>
          </a:p>
          <a:p>
            <a:pPr lvl="1"/>
            <a:r>
              <a:rPr lang="en-US" dirty="0"/>
              <a:t>“-99999” for numeric variables: </a:t>
            </a:r>
            <a:r>
              <a:rPr lang="en-US" b="1" u="sng" dirty="0">
                <a:solidFill>
                  <a:srgbClr val="C00000"/>
                </a:solidFill>
              </a:rPr>
              <a:t>Re-coding in SPSS to designate as missing</a:t>
            </a:r>
          </a:p>
          <a:p>
            <a:pPr lvl="1"/>
            <a:r>
              <a:rPr lang="en-US" dirty="0"/>
              <a:t>“Missing” for text variables</a:t>
            </a:r>
          </a:p>
          <a:p>
            <a:pPr lvl="1"/>
            <a:endParaRPr lang="en-US" dirty="0"/>
          </a:p>
          <a:p>
            <a:pPr lvl="1"/>
            <a:endParaRPr lang="en-US" dirty="0"/>
          </a:p>
        </p:txBody>
      </p:sp>
      <p:sp>
        <p:nvSpPr>
          <p:cNvPr id="4" name="Slide Number Placeholder 3"/>
          <p:cNvSpPr>
            <a:spLocks noGrp="1"/>
          </p:cNvSpPr>
          <p:nvPr>
            <p:ph type="sldNum" sz="quarter" idx="4294967295"/>
          </p:nvPr>
        </p:nvSpPr>
        <p:spPr>
          <a:xfrm>
            <a:off x="0" y="5943600"/>
            <a:ext cx="2133600" cy="476250"/>
          </a:xfrm>
          <a:prstGeom prst="rect">
            <a:avLst/>
          </a:prstGeom>
        </p:spPr>
        <p:txBody>
          <a:bodyPr/>
          <a:lstStyle/>
          <a:p>
            <a:pPr>
              <a:defRPr/>
            </a:pPr>
            <a:fld id="{536C7680-A249-4626-88B1-6A7F03420CE9}" type="slidenum">
              <a:rPr lang="en-US" smtClean="0"/>
              <a:pPr>
                <a:defRPr/>
              </a:pPr>
              <a:t>43</a:t>
            </a:fld>
            <a:endParaRPr lang="en-US"/>
          </a:p>
        </p:txBody>
      </p:sp>
    </p:spTree>
    <p:extLst>
      <p:ext uri="{BB962C8B-B14F-4D97-AF65-F5344CB8AC3E}">
        <p14:creationId xmlns:p14="http://schemas.microsoft.com/office/powerpoint/2010/main" val="1506367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700" y="206829"/>
            <a:ext cx="8382000" cy="685800"/>
          </a:xfrm>
          <a:prstGeom prst="rect">
            <a:avLst/>
          </a:prstGeom>
        </p:spPr>
        <p:txBody>
          <a:bodyPr/>
          <a:lstStyle/>
          <a:p>
            <a:r>
              <a:rPr lang="en-US" dirty="0"/>
              <a:t>Data Dictionary: example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18870578"/>
              </p:ext>
            </p:extLst>
          </p:nvPr>
        </p:nvGraphicFramePr>
        <p:xfrm>
          <a:off x="232682" y="1094014"/>
          <a:ext cx="8258633" cy="5447671"/>
        </p:xfrm>
        <a:graphic>
          <a:graphicData uri="http://schemas.openxmlformats.org/drawingml/2006/table">
            <a:tbl>
              <a:tblPr>
                <a:tableStyleId>{35758FB7-9AC5-4552-8A53-C91805E547FA}</a:tableStyleId>
              </a:tblPr>
              <a:tblGrid>
                <a:gridCol w="25763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2215432">
                  <a:extLst>
                    <a:ext uri="{9D8B030D-6E8A-4147-A177-3AD203B41FA5}">
                      <a16:colId xmlns:a16="http://schemas.microsoft.com/office/drawing/2014/main" val="20002"/>
                    </a:ext>
                  </a:extLst>
                </a:gridCol>
                <a:gridCol w="603968">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505690">
                  <a:extLst>
                    <a:ext uri="{9D8B030D-6E8A-4147-A177-3AD203B41FA5}">
                      <a16:colId xmlns:a16="http://schemas.microsoft.com/office/drawing/2014/main" val="20005"/>
                    </a:ext>
                  </a:extLst>
                </a:gridCol>
                <a:gridCol w="561110">
                  <a:extLst>
                    <a:ext uri="{9D8B030D-6E8A-4147-A177-3AD203B41FA5}">
                      <a16:colId xmlns:a16="http://schemas.microsoft.com/office/drawing/2014/main" val="20006"/>
                    </a:ext>
                  </a:extLst>
                </a:gridCol>
                <a:gridCol w="2514598">
                  <a:extLst>
                    <a:ext uri="{9D8B030D-6E8A-4147-A177-3AD203B41FA5}">
                      <a16:colId xmlns:a16="http://schemas.microsoft.com/office/drawing/2014/main" val="20007"/>
                    </a:ext>
                  </a:extLst>
                </a:gridCol>
              </a:tblGrid>
              <a:tr h="614791">
                <a:tc>
                  <a:txBody>
                    <a:bodyPr/>
                    <a:lstStyle/>
                    <a:p>
                      <a:pPr algn="l" fontAlgn="t"/>
                      <a:r>
                        <a:rPr lang="en-US" sz="1200" b="1" u="none" strike="noStrike" dirty="0">
                          <a:effectLst/>
                        </a:rPr>
                        <a:t>No</a:t>
                      </a:r>
                      <a:endParaRPr lang="en-US" sz="1200" b="1" i="0" u="none" strike="noStrike" dirty="0">
                        <a:effectLst/>
                        <a:latin typeface="Times New Roman"/>
                      </a:endParaRPr>
                    </a:p>
                  </a:txBody>
                  <a:tcPr marL="9071" marR="9071" marT="9071" marB="0"/>
                </a:tc>
                <a:tc>
                  <a:txBody>
                    <a:bodyPr/>
                    <a:lstStyle/>
                    <a:p>
                      <a:pPr algn="l" fontAlgn="t"/>
                      <a:r>
                        <a:rPr lang="en-US" sz="1200" b="1" u="none" strike="noStrike" dirty="0">
                          <a:effectLst/>
                        </a:rPr>
                        <a:t>Variable Name</a:t>
                      </a:r>
                      <a:endParaRPr lang="en-US" sz="1200" b="1" i="0" u="none" strike="noStrike" dirty="0">
                        <a:effectLst/>
                        <a:latin typeface="Times New Roman"/>
                      </a:endParaRPr>
                    </a:p>
                  </a:txBody>
                  <a:tcPr marL="9071" marR="9071" marT="9071" marB="0"/>
                </a:tc>
                <a:tc>
                  <a:txBody>
                    <a:bodyPr/>
                    <a:lstStyle/>
                    <a:p>
                      <a:pPr algn="l" fontAlgn="t"/>
                      <a:r>
                        <a:rPr lang="en-US" sz="1200" b="1" u="none" strike="noStrike" dirty="0">
                          <a:effectLst/>
                        </a:rPr>
                        <a:t>Variable Label</a:t>
                      </a:r>
                      <a:endParaRPr lang="en-US" sz="1200" b="1" i="0" u="none" strike="noStrike" dirty="0">
                        <a:effectLst/>
                        <a:latin typeface="Times New Roman"/>
                      </a:endParaRPr>
                    </a:p>
                  </a:txBody>
                  <a:tcPr marL="9071" marR="9071" marT="9071" marB="0"/>
                </a:tc>
                <a:tc>
                  <a:txBody>
                    <a:bodyPr/>
                    <a:lstStyle/>
                    <a:p>
                      <a:pPr algn="l" fontAlgn="t"/>
                      <a:r>
                        <a:rPr lang="en-US" sz="1200" b="1" u="none" strike="noStrike">
                          <a:effectLst/>
                        </a:rPr>
                        <a:t>Variable Type</a:t>
                      </a:r>
                      <a:endParaRPr lang="en-US" sz="1200" b="1" i="0" u="none" strike="noStrike">
                        <a:effectLst/>
                        <a:latin typeface="Times New Roman"/>
                      </a:endParaRPr>
                    </a:p>
                  </a:txBody>
                  <a:tcPr marL="9071" marR="9071" marT="9071" marB="0"/>
                </a:tc>
                <a:tc>
                  <a:txBody>
                    <a:bodyPr/>
                    <a:lstStyle/>
                    <a:p>
                      <a:pPr algn="l" fontAlgn="t"/>
                      <a:r>
                        <a:rPr lang="en-US" sz="1200" b="1" u="none" strike="noStrike" dirty="0">
                          <a:effectLst/>
                        </a:rPr>
                        <a:t>Format/ Field Size</a:t>
                      </a:r>
                      <a:endParaRPr lang="en-US" sz="1200" b="1" i="0" u="none" strike="noStrike" dirty="0">
                        <a:effectLst/>
                        <a:latin typeface="Times New Roman"/>
                      </a:endParaRPr>
                    </a:p>
                  </a:txBody>
                  <a:tcPr marL="9071" marR="9071" marT="9071" marB="0"/>
                </a:tc>
                <a:tc>
                  <a:txBody>
                    <a:bodyPr/>
                    <a:lstStyle/>
                    <a:p>
                      <a:pPr algn="l" fontAlgn="t"/>
                      <a:r>
                        <a:rPr lang="en-US" sz="1200" b="1" u="none" strike="noStrike">
                          <a:effectLst/>
                        </a:rPr>
                        <a:t>Text field space</a:t>
                      </a:r>
                      <a:endParaRPr lang="en-US" sz="1200" b="1" i="0" u="none" strike="noStrike">
                        <a:effectLst/>
                        <a:latin typeface="Times New Roman"/>
                      </a:endParaRPr>
                    </a:p>
                  </a:txBody>
                  <a:tcPr marL="9071" marR="9071" marT="9071" marB="0"/>
                </a:tc>
                <a:tc>
                  <a:txBody>
                    <a:bodyPr/>
                    <a:lstStyle/>
                    <a:p>
                      <a:pPr algn="l" fontAlgn="t"/>
                      <a:r>
                        <a:rPr lang="en-US" sz="1200" b="1" u="none" strike="noStrike">
                          <a:effectLst/>
                        </a:rPr>
                        <a:t>Default Value</a:t>
                      </a:r>
                      <a:endParaRPr lang="en-US" sz="1200" b="1" i="0" u="none" strike="noStrike">
                        <a:effectLst/>
                        <a:latin typeface="Times New Roman"/>
                      </a:endParaRPr>
                    </a:p>
                  </a:txBody>
                  <a:tcPr marL="9071" marR="9071" marT="9071" marB="0"/>
                </a:tc>
                <a:tc>
                  <a:txBody>
                    <a:bodyPr/>
                    <a:lstStyle/>
                    <a:p>
                      <a:pPr algn="l" fontAlgn="t"/>
                      <a:r>
                        <a:rPr lang="en-US" sz="1200" b="1" u="none" strike="noStrike" dirty="0">
                          <a:effectLst/>
                        </a:rPr>
                        <a:t>Codes</a:t>
                      </a:r>
                      <a:endParaRPr lang="en-US" sz="1200" b="1" i="0" u="none" strike="noStrike" dirty="0">
                        <a:effectLst/>
                        <a:latin typeface="Times New Roman"/>
                      </a:endParaRPr>
                    </a:p>
                  </a:txBody>
                  <a:tcPr marL="9071" marR="9071" marT="9071" marB="0"/>
                </a:tc>
                <a:extLst>
                  <a:ext uri="{0D108BD9-81ED-4DB2-BD59-A6C34878D82A}">
                    <a16:rowId xmlns:a16="http://schemas.microsoft.com/office/drawing/2014/main" val="10000"/>
                  </a:ext>
                </a:extLst>
              </a:tr>
              <a:tr h="293422">
                <a:tc>
                  <a:txBody>
                    <a:bodyPr/>
                    <a:lstStyle/>
                    <a:p>
                      <a:pPr algn="ctr" fontAlgn="b"/>
                      <a:r>
                        <a:rPr lang="en-US" sz="1200" u="none" strike="noStrike" dirty="0">
                          <a:effectLst/>
                        </a:rPr>
                        <a:t>1</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P_ID</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"Participant ID"</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Numeric</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a:effectLst/>
                        </a:rPr>
                        <a:t>Integer</a:t>
                      </a:r>
                      <a:endParaRPr lang="en-US" sz="1200" b="0" i="0" u="none" strike="noStrike">
                        <a:solidFill>
                          <a:srgbClr val="0000FF"/>
                        </a:solidFill>
                        <a:effectLst/>
                        <a:latin typeface="Times New Roman"/>
                      </a:endParaRPr>
                    </a:p>
                  </a:txBody>
                  <a:tcPr marL="9071" marR="9071" marT="9071" marB="0"/>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ctr" fontAlgn="b"/>
                      <a:endParaRPr lang="en-US" sz="1200" b="0" i="0" u="none" strike="noStrike">
                        <a:solidFill>
                          <a:srgbClr val="0000FF"/>
                        </a:solidFill>
                        <a:effectLst/>
                        <a:latin typeface="Times New Roman"/>
                      </a:endParaRPr>
                    </a:p>
                  </a:txBody>
                  <a:tcPr marL="9071" marR="9071" marT="9071" marB="0" anchor="b"/>
                </a:tc>
                <a:tc>
                  <a:txBody>
                    <a:bodyPr/>
                    <a:lstStyle/>
                    <a:p>
                      <a:pPr algn="l" fontAlgn="t"/>
                      <a:endParaRPr lang="en-US" sz="1200" b="0" i="0" u="none" strike="noStrike">
                        <a:solidFill>
                          <a:srgbClr val="0000FF"/>
                        </a:solidFill>
                        <a:effectLst/>
                        <a:latin typeface="Times New Roman"/>
                      </a:endParaRPr>
                    </a:p>
                  </a:txBody>
                  <a:tcPr marL="9071" marR="9071" marT="9071" marB="0"/>
                </a:tc>
                <a:extLst>
                  <a:ext uri="{0D108BD9-81ED-4DB2-BD59-A6C34878D82A}">
                    <a16:rowId xmlns:a16="http://schemas.microsoft.com/office/drawing/2014/main" val="10001"/>
                  </a:ext>
                </a:extLst>
              </a:tr>
              <a:tr h="293422">
                <a:tc>
                  <a:txBody>
                    <a:bodyPr/>
                    <a:lstStyle/>
                    <a:p>
                      <a:pPr algn="ctr" fontAlgn="b"/>
                      <a:r>
                        <a:rPr lang="en-US" sz="1200" u="none" strike="noStrike" dirty="0">
                          <a:effectLst/>
                        </a:rPr>
                        <a:t>2</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CENTER</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dirty="0">
                          <a:effectLst/>
                        </a:rPr>
                        <a:t>"Center Name"</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Numeric</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Integer</a:t>
                      </a:r>
                      <a:endParaRPr lang="en-US" sz="1200" b="0" i="0" u="none" strike="noStrike" dirty="0">
                        <a:solidFill>
                          <a:srgbClr val="0000FF"/>
                        </a:solidFill>
                        <a:effectLst/>
                        <a:latin typeface="Times New Roman"/>
                      </a:endParaRPr>
                    </a:p>
                  </a:txBody>
                  <a:tcPr marL="9071" marR="9071" marT="9071" marB="0"/>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r>
                        <a:rPr lang="en-US" sz="1200" u="none" strike="noStrike" dirty="0">
                          <a:effectLst/>
                        </a:rPr>
                        <a:t>1 = “Tampa" 2 = “Orlando” 3 = “Miami";</a:t>
                      </a:r>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2"/>
                  </a:ext>
                </a:extLst>
              </a:tr>
              <a:tr h="293422">
                <a:tc>
                  <a:txBody>
                    <a:bodyPr/>
                    <a:lstStyle/>
                    <a:p>
                      <a:pPr algn="ctr" fontAlgn="b"/>
                      <a:r>
                        <a:rPr lang="en-US" sz="1200" u="none" strike="noStrike" dirty="0">
                          <a:effectLst/>
                        </a:rPr>
                        <a:t>3</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V_NUMBER</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dirty="0">
                          <a:effectLst/>
                        </a:rPr>
                        <a:t>"Visit Number"</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Numeric</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Integer</a:t>
                      </a:r>
                      <a:endParaRPr lang="en-US" sz="1200" b="0" i="0" u="none" strike="noStrike">
                        <a:solidFill>
                          <a:srgbClr val="0000FF"/>
                        </a:solidFill>
                        <a:effectLst/>
                        <a:latin typeface="Times New Roman"/>
                      </a:endParaRPr>
                    </a:p>
                  </a:txBody>
                  <a:tcPr marL="9071" marR="9071" marT="9071" marB="0"/>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r>
                        <a:rPr lang="en-US" sz="1200" u="none" strike="noStrike" dirty="0">
                          <a:effectLst/>
                        </a:rPr>
                        <a:t>1 = "First Visit" 2 = "Second Visit";</a:t>
                      </a:r>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3"/>
                  </a:ext>
                </a:extLst>
              </a:tr>
              <a:tr h="293422">
                <a:tc>
                  <a:txBody>
                    <a:bodyPr/>
                    <a:lstStyle/>
                    <a:p>
                      <a:pPr algn="ctr" fontAlgn="b"/>
                      <a:r>
                        <a:rPr lang="en-US" sz="1200" u="none" strike="noStrike" dirty="0">
                          <a:effectLst/>
                        </a:rPr>
                        <a:t>4</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V_DATE</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a:effectLst/>
                        </a:rPr>
                        <a:t>"Visit Date"</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dirty="0">
                          <a:effectLst/>
                        </a:rPr>
                        <a:t>Date</a:t>
                      </a:r>
                      <a:endParaRPr lang="en-US" sz="1200" b="0" i="0" u="none" strike="noStrike" dirty="0">
                        <a:solidFill>
                          <a:srgbClr val="0000FF"/>
                        </a:solidFill>
                        <a:effectLst/>
                        <a:latin typeface="Times New Roman"/>
                      </a:endParaRPr>
                    </a:p>
                  </a:txBody>
                  <a:tcPr marL="9071" marR="9071" marT="9071" marB="0"/>
                </a:tc>
                <a:tc>
                  <a:txBody>
                    <a:bodyPr/>
                    <a:lstStyle/>
                    <a:p>
                      <a:pPr algn="l" fontAlgn="b"/>
                      <a:endParaRPr lang="en-US" sz="1200" b="0" i="0" u="none" strike="noStrike">
                        <a:solidFill>
                          <a:srgbClr val="0000FF"/>
                        </a:solidFill>
                        <a:effectLst/>
                        <a:latin typeface="Times New Roman"/>
                      </a:endParaRPr>
                    </a:p>
                  </a:txBody>
                  <a:tcPr marL="9071" marR="9071" marT="9071" marB="0"/>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4"/>
                  </a:ext>
                </a:extLst>
              </a:tr>
              <a:tr h="293422">
                <a:tc>
                  <a:txBody>
                    <a:bodyPr/>
                    <a:lstStyle/>
                    <a:p>
                      <a:pPr algn="ctr" fontAlgn="b"/>
                      <a:r>
                        <a:rPr lang="en-US" sz="1200" u="none" strike="noStrike" dirty="0">
                          <a:effectLst/>
                        </a:rPr>
                        <a:t>5</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LASTNAME</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dirty="0">
                          <a:effectLst/>
                        </a:rPr>
                        <a:t>"Participants Last Name"</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Text</a:t>
                      </a:r>
                      <a:endParaRPr lang="en-US" sz="1200" b="0" i="0" u="none" strike="noStrike">
                        <a:solidFill>
                          <a:srgbClr val="0000FF"/>
                        </a:solidFill>
                        <a:effectLst/>
                        <a:latin typeface="Times New Roman"/>
                      </a:endParaRPr>
                    </a:p>
                  </a:txBody>
                  <a:tcPr marL="9071" marR="9071" marT="9071" marB="0"/>
                </a:tc>
                <a:tc>
                  <a:txBody>
                    <a:bodyPr/>
                    <a:lstStyle/>
                    <a:p>
                      <a:pPr algn="l" fontAlgn="b"/>
                      <a:endParaRPr lang="en-US" sz="1200" b="0" i="0" u="none" strike="noStrike">
                        <a:solidFill>
                          <a:srgbClr val="0000FF"/>
                        </a:solidFill>
                        <a:effectLst/>
                        <a:latin typeface="Times New Roman"/>
                      </a:endParaRPr>
                    </a:p>
                  </a:txBody>
                  <a:tcPr marL="9071" marR="9071" marT="9071" marB="0"/>
                </a:tc>
                <a:tc>
                  <a:txBody>
                    <a:bodyPr/>
                    <a:lstStyle/>
                    <a:p>
                      <a:pPr algn="ctr" fontAlgn="b"/>
                      <a:r>
                        <a:rPr lang="en-US" sz="1200" u="none" strike="noStrike" dirty="0">
                          <a:effectLst/>
                        </a:rPr>
                        <a:t>30</a:t>
                      </a:r>
                      <a:endParaRPr lang="en-US" sz="1200" b="0" i="0" u="none" strike="noStrike" dirty="0">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5"/>
                  </a:ext>
                </a:extLst>
              </a:tr>
              <a:tr h="293422">
                <a:tc>
                  <a:txBody>
                    <a:bodyPr/>
                    <a:lstStyle/>
                    <a:p>
                      <a:pPr algn="ctr" fontAlgn="b"/>
                      <a:r>
                        <a:rPr lang="en-US" sz="1200" u="none" strike="noStrike" dirty="0">
                          <a:effectLst/>
                        </a:rPr>
                        <a:t>6</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FIRSTNAME</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"Participants First Name"</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Text</a:t>
                      </a:r>
                      <a:endParaRPr lang="en-US" sz="1200" b="0" i="0" u="none" strike="noStrike">
                        <a:solidFill>
                          <a:srgbClr val="0000FF"/>
                        </a:solidFill>
                        <a:effectLst/>
                        <a:latin typeface="Times New Roman"/>
                      </a:endParaRPr>
                    </a:p>
                  </a:txBody>
                  <a:tcPr marL="9071" marR="9071" marT="9071" marB="0"/>
                </a:tc>
                <a:tc>
                  <a:txBody>
                    <a:bodyPr/>
                    <a:lstStyle/>
                    <a:p>
                      <a:pPr algn="l" fontAlgn="b"/>
                      <a:endParaRPr lang="en-US" sz="1200" b="0" i="0" u="none" strike="noStrike">
                        <a:solidFill>
                          <a:srgbClr val="0000FF"/>
                        </a:solidFill>
                        <a:effectLst/>
                        <a:latin typeface="Times New Roman"/>
                      </a:endParaRPr>
                    </a:p>
                  </a:txBody>
                  <a:tcPr marL="9071" marR="9071" marT="9071" marB="0"/>
                </a:tc>
                <a:tc>
                  <a:txBody>
                    <a:bodyPr/>
                    <a:lstStyle/>
                    <a:p>
                      <a:pPr algn="ctr" fontAlgn="b"/>
                      <a:r>
                        <a:rPr lang="en-US" sz="1200" u="none" strike="noStrike">
                          <a:effectLst/>
                        </a:rPr>
                        <a:t>30</a:t>
                      </a:r>
                      <a:endParaRPr lang="en-US" sz="1200" b="0" i="0" u="none" strike="noStrike">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6"/>
                  </a:ext>
                </a:extLst>
              </a:tr>
              <a:tr h="293422">
                <a:tc>
                  <a:txBody>
                    <a:bodyPr/>
                    <a:lstStyle/>
                    <a:p>
                      <a:pPr algn="ctr" fontAlgn="b"/>
                      <a:r>
                        <a:rPr lang="en-US" sz="1200" u="none" strike="noStrike" dirty="0">
                          <a:effectLst/>
                        </a:rPr>
                        <a:t>7</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INITIAL</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dirty="0">
                          <a:effectLst/>
                        </a:rPr>
                        <a:t>"Participants Middle Initials"</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Text</a:t>
                      </a:r>
                      <a:endParaRPr lang="en-US" sz="1200" b="0" i="0" u="none" strike="noStrike">
                        <a:solidFill>
                          <a:srgbClr val="0000FF"/>
                        </a:solidFill>
                        <a:effectLst/>
                        <a:latin typeface="Times New Roman"/>
                      </a:endParaRPr>
                    </a:p>
                  </a:txBody>
                  <a:tcPr marL="9071" marR="9071" marT="9071" marB="0"/>
                </a:tc>
                <a:tc>
                  <a:txBody>
                    <a:bodyPr/>
                    <a:lstStyle/>
                    <a:p>
                      <a:pPr algn="l" fontAlgn="b"/>
                      <a:endParaRPr lang="en-US" sz="1200" b="0" i="0" u="none" strike="noStrike">
                        <a:solidFill>
                          <a:srgbClr val="0000FF"/>
                        </a:solidFill>
                        <a:effectLst/>
                        <a:latin typeface="Times New Roman"/>
                      </a:endParaRPr>
                    </a:p>
                  </a:txBody>
                  <a:tcPr marL="9071" marR="9071" marT="9071" marB="0"/>
                </a:tc>
                <a:tc>
                  <a:txBody>
                    <a:bodyPr/>
                    <a:lstStyle/>
                    <a:p>
                      <a:pPr algn="ctr" fontAlgn="b"/>
                      <a:r>
                        <a:rPr lang="en-US" sz="1200" u="none" strike="noStrike">
                          <a:effectLst/>
                        </a:rPr>
                        <a:t>2</a:t>
                      </a:r>
                      <a:endParaRPr lang="en-US" sz="1200" b="0" i="0" u="none" strike="noStrike">
                        <a:solidFill>
                          <a:srgbClr val="0000FF"/>
                        </a:solidFill>
                        <a:effectLst/>
                        <a:latin typeface="Times New Roman"/>
                      </a:endParaRPr>
                    </a:p>
                  </a:txBody>
                  <a:tcPr marL="9071" marR="9071" marT="9071" marB="0" anchor="b"/>
                </a:tc>
                <a:tc>
                  <a:txBody>
                    <a:bodyPr/>
                    <a:lstStyle/>
                    <a:p>
                      <a:pPr algn="ctr" fontAlgn="b"/>
                      <a:r>
                        <a:rPr lang="en-US" sz="1200" u="none" strike="noStrike" dirty="0">
                          <a:effectLst/>
                        </a:rPr>
                        <a:t>-8</a:t>
                      </a:r>
                      <a:endParaRPr lang="en-US" sz="1200" b="0" i="0" u="none" strike="noStrike" dirty="0">
                        <a:solidFill>
                          <a:srgbClr val="0000FF"/>
                        </a:solidFill>
                        <a:effectLst/>
                        <a:latin typeface="Times New Roman"/>
                      </a:endParaRPr>
                    </a:p>
                  </a:txBody>
                  <a:tcPr marL="9071" marR="9071" marT="9071" marB="0" anchor="b"/>
                </a:tc>
                <a:tc>
                  <a:txBody>
                    <a:bodyPr/>
                    <a:lstStyle/>
                    <a:p>
                      <a:pPr algn="l" fontAlgn="t"/>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7"/>
                  </a:ext>
                </a:extLst>
              </a:tr>
              <a:tr h="293422">
                <a:tc>
                  <a:txBody>
                    <a:bodyPr/>
                    <a:lstStyle/>
                    <a:p>
                      <a:pPr algn="ctr" fontAlgn="b"/>
                      <a:r>
                        <a:rPr lang="en-US" sz="1200" u="none" strike="noStrike" dirty="0">
                          <a:effectLst/>
                        </a:rPr>
                        <a:t>8</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D_BIRTH</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dirty="0">
                          <a:effectLst/>
                        </a:rPr>
                        <a:t>"Participants Data of Birth"</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Date</a:t>
                      </a:r>
                      <a:endParaRPr lang="en-US" sz="1200" b="0" i="0" u="none" strike="noStrike">
                        <a:solidFill>
                          <a:srgbClr val="0000FF"/>
                        </a:solidFill>
                        <a:effectLst/>
                        <a:latin typeface="Times New Roman"/>
                      </a:endParaRPr>
                    </a:p>
                  </a:txBody>
                  <a:tcPr marL="9071" marR="9071" marT="9071" marB="0"/>
                </a:tc>
                <a:tc>
                  <a:txBody>
                    <a:bodyPr/>
                    <a:lstStyle/>
                    <a:p>
                      <a:pPr algn="l" fontAlgn="b"/>
                      <a:endParaRPr lang="en-US" sz="1200" b="0" i="0" u="none" strike="noStrike">
                        <a:solidFill>
                          <a:srgbClr val="0000FF"/>
                        </a:solidFill>
                        <a:effectLst/>
                        <a:latin typeface="Times New Roman"/>
                      </a:endParaRPr>
                    </a:p>
                  </a:txBody>
                  <a:tcPr marL="9071" marR="9071" marT="9071" marB="0"/>
                </a:tc>
                <a:tc>
                  <a:txBody>
                    <a:bodyPr/>
                    <a:lstStyle/>
                    <a:p>
                      <a:pPr algn="ctr" fontAlgn="b"/>
                      <a:endParaRPr lang="en-US" sz="1200" b="0" i="0" u="none" strike="noStrike">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8"/>
                  </a:ext>
                </a:extLst>
              </a:tr>
              <a:tr h="293422">
                <a:tc>
                  <a:txBody>
                    <a:bodyPr/>
                    <a:lstStyle/>
                    <a:p>
                      <a:pPr algn="ctr" fontAlgn="b"/>
                      <a:r>
                        <a:rPr lang="en-US" sz="1200" u="none" strike="noStrike" dirty="0">
                          <a:effectLst/>
                        </a:rPr>
                        <a:t>9</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GENDER</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dirty="0">
                          <a:effectLst/>
                        </a:rPr>
                        <a:t>"</a:t>
                      </a:r>
                      <a:r>
                        <a:rPr lang="en-US" sz="1200" u="none" strike="noStrike" dirty="0" err="1">
                          <a:effectLst/>
                        </a:rPr>
                        <a:t>Partisipants</a:t>
                      </a:r>
                      <a:r>
                        <a:rPr lang="en-US" sz="1200" u="none" strike="noStrike" dirty="0">
                          <a:effectLst/>
                        </a:rPr>
                        <a:t> Gender"</a:t>
                      </a:r>
                      <a:endParaRPr lang="en-US" sz="1200" b="0" i="0" u="none" strike="noStrike" dirty="0">
                        <a:solidFill>
                          <a:srgbClr val="0000FF"/>
                        </a:solidFill>
                        <a:effectLst/>
                        <a:latin typeface="Times New Roman"/>
                      </a:endParaRPr>
                    </a:p>
                  </a:txBody>
                  <a:tcPr marL="9071" marR="9071" marT="9071" marB="0"/>
                </a:tc>
                <a:tc>
                  <a:txBody>
                    <a:bodyPr/>
                    <a:lstStyle/>
                    <a:p>
                      <a:pPr algn="l" fontAlgn="b"/>
                      <a:r>
                        <a:rPr lang="en-US" sz="1200" u="none" strike="noStrike">
                          <a:effectLst/>
                        </a:rPr>
                        <a:t>Numeric</a:t>
                      </a:r>
                      <a:endParaRPr lang="en-US" sz="1200" b="0" i="0" u="none" strike="noStrike">
                        <a:solidFill>
                          <a:srgbClr val="0000FF"/>
                        </a:solidFill>
                        <a:effectLst/>
                        <a:latin typeface="Times New Roman"/>
                      </a:endParaRPr>
                    </a:p>
                  </a:txBody>
                  <a:tcPr marL="9071" marR="9071" marT="9071" marB="0"/>
                </a:tc>
                <a:tc>
                  <a:txBody>
                    <a:bodyPr/>
                    <a:lstStyle/>
                    <a:p>
                      <a:pPr algn="l" fontAlgn="b"/>
                      <a:r>
                        <a:rPr lang="en-US" sz="1200" u="none" strike="noStrike">
                          <a:effectLst/>
                        </a:rPr>
                        <a:t>Integer</a:t>
                      </a:r>
                      <a:endParaRPr lang="en-US" sz="1200" b="0" i="0" u="none" strike="noStrike">
                        <a:solidFill>
                          <a:srgbClr val="0000FF"/>
                        </a:solidFill>
                        <a:effectLst/>
                        <a:latin typeface="Times New Roman"/>
                      </a:endParaRPr>
                    </a:p>
                  </a:txBody>
                  <a:tcPr marL="9071" marR="9071" marT="9071" marB="0"/>
                </a:tc>
                <a:tc>
                  <a:txBody>
                    <a:bodyPr/>
                    <a:lstStyle/>
                    <a:p>
                      <a:pPr algn="ctr" fontAlgn="b"/>
                      <a:endParaRPr lang="en-US" sz="1200" b="0" i="0" u="none" strike="noStrike">
                        <a:solidFill>
                          <a:srgbClr val="0000FF"/>
                        </a:solidFill>
                        <a:effectLst/>
                        <a:latin typeface="Times New Roman"/>
                      </a:endParaRPr>
                    </a:p>
                  </a:txBody>
                  <a:tcPr marL="9071" marR="9071" marT="9071" marB="0" anchor="b"/>
                </a:tc>
                <a:tc>
                  <a:txBody>
                    <a:bodyPr/>
                    <a:lstStyle/>
                    <a:p>
                      <a:pPr algn="ctr" fontAlgn="b"/>
                      <a:endParaRPr lang="en-US" sz="1200" b="0" i="0" u="none" strike="noStrike" dirty="0">
                        <a:solidFill>
                          <a:srgbClr val="0000FF"/>
                        </a:solidFill>
                        <a:effectLst/>
                        <a:latin typeface="Times New Roman"/>
                      </a:endParaRPr>
                    </a:p>
                  </a:txBody>
                  <a:tcPr marL="9071" marR="9071" marT="9071" marB="0" anchor="b"/>
                </a:tc>
                <a:tc>
                  <a:txBody>
                    <a:bodyPr/>
                    <a:lstStyle/>
                    <a:p>
                      <a:pPr algn="l" fontAlgn="t"/>
                      <a:r>
                        <a:rPr lang="en-US" sz="1200" u="none" strike="noStrike" dirty="0">
                          <a:effectLst/>
                        </a:rPr>
                        <a:t>1 = "Male" 2 = "Female";</a:t>
                      </a:r>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09"/>
                  </a:ext>
                </a:extLst>
              </a:tr>
              <a:tr h="625402">
                <a:tc>
                  <a:txBody>
                    <a:bodyPr/>
                    <a:lstStyle/>
                    <a:p>
                      <a:pPr algn="ctr" fontAlgn="b"/>
                      <a:r>
                        <a:rPr lang="en-US" sz="1200" u="none" strike="noStrike" dirty="0">
                          <a:effectLst/>
                        </a:rPr>
                        <a:t>10</a:t>
                      </a:r>
                      <a:endParaRPr lang="en-US" sz="1200" b="0" i="0" u="none" strike="noStrike" dirty="0">
                        <a:solidFill>
                          <a:srgbClr val="0000FF"/>
                        </a:solidFill>
                        <a:effectLst/>
                        <a:latin typeface="Times New Roman"/>
                      </a:endParaRPr>
                    </a:p>
                  </a:txBody>
                  <a:tcPr marL="9071" marR="9071" marT="9071" marB="0"/>
                </a:tc>
                <a:tc>
                  <a:txBody>
                    <a:bodyPr/>
                    <a:lstStyle/>
                    <a:p>
                      <a:pPr algn="l" fontAlgn="t"/>
                      <a:r>
                        <a:rPr lang="en-US" sz="1200" u="none" strike="noStrike" dirty="0">
                          <a:effectLst/>
                        </a:rPr>
                        <a:t>RACE</a:t>
                      </a:r>
                      <a:endParaRPr lang="en-US" sz="1200" b="0" i="0" u="none" strike="noStrike" dirty="0">
                        <a:solidFill>
                          <a:srgbClr val="0000FF"/>
                        </a:solidFill>
                        <a:effectLst/>
                        <a:latin typeface="Times New Roman"/>
                      </a:endParaRPr>
                    </a:p>
                  </a:txBody>
                  <a:tcPr marL="9071" marR="9071" marT="9071" marB="0"/>
                </a:tc>
                <a:tc>
                  <a:txBody>
                    <a:bodyPr/>
                    <a:lstStyle/>
                    <a:p>
                      <a:pPr algn="l" fontAlgn="t"/>
                      <a:r>
                        <a:rPr lang="en-US" sz="1200" u="none" strike="noStrike" dirty="0">
                          <a:effectLst/>
                        </a:rPr>
                        <a:t>"Participants Race"</a:t>
                      </a:r>
                      <a:endParaRPr lang="en-US" sz="1200" b="0" i="0" u="none" strike="noStrike" dirty="0">
                        <a:solidFill>
                          <a:srgbClr val="0000FF"/>
                        </a:solidFill>
                        <a:effectLst/>
                        <a:latin typeface="Times New Roman"/>
                      </a:endParaRPr>
                    </a:p>
                  </a:txBody>
                  <a:tcPr marL="9071" marR="9071" marT="9071" marB="0"/>
                </a:tc>
                <a:tc>
                  <a:txBody>
                    <a:bodyPr/>
                    <a:lstStyle/>
                    <a:p>
                      <a:pPr algn="l" fontAlgn="t"/>
                      <a:r>
                        <a:rPr lang="en-US" sz="1200" u="none" strike="noStrike" dirty="0">
                          <a:effectLst/>
                        </a:rPr>
                        <a:t>Numeric</a:t>
                      </a:r>
                      <a:endParaRPr lang="en-US" sz="1200" b="0" i="0" u="none" strike="noStrike" dirty="0">
                        <a:solidFill>
                          <a:srgbClr val="0000FF"/>
                        </a:solidFill>
                        <a:effectLst/>
                        <a:latin typeface="Times New Roman"/>
                      </a:endParaRPr>
                    </a:p>
                  </a:txBody>
                  <a:tcPr marL="9071" marR="9071" marT="9071" marB="0"/>
                </a:tc>
                <a:tc>
                  <a:txBody>
                    <a:bodyPr/>
                    <a:lstStyle/>
                    <a:p>
                      <a:pPr algn="l" fontAlgn="t"/>
                      <a:r>
                        <a:rPr lang="en-US" sz="1200" u="none" strike="noStrike" dirty="0">
                          <a:effectLst/>
                        </a:rPr>
                        <a:t>Integer</a:t>
                      </a:r>
                      <a:endParaRPr lang="en-US" sz="1200" b="0" i="0" u="none" strike="noStrike" dirty="0">
                        <a:solidFill>
                          <a:srgbClr val="0000FF"/>
                        </a:solidFill>
                        <a:effectLst/>
                        <a:latin typeface="Times New Roman"/>
                      </a:endParaRPr>
                    </a:p>
                  </a:txBody>
                  <a:tcPr marL="9071" marR="9071" marT="9071" marB="0"/>
                </a:tc>
                <a:tc>
                  <a:txBody>
                    <a:bodyPr/>
                    <a:lstStyle/>
                    <a:p>
                      <a:pPr algn="ctr" fontAlgn="t"/>
                      <a:endParaRPr lang="en-US" sz="1200" b="0" i="0" u="none" strike="noStrike" dirty="0">
                        <a:solidFill>
                          <a:srgbClr val="0000FF"/>
                        </a:solidFill>
                        <a:effectLst/>
                        <a:latin typeface="Times New Roman"/>
                      </a:endParaRPr>
                    </a:p>
                  </a:txBody>
                  <a:tcPr marL="9071" marR="9071" marT="9071" marB="0"/>
                </a:tc>
                <a:tc>
                  <a:txBody>
                    <a:bodyPr/>
                    <a:lstStyle/>
                    <a:p>
                      <a:pPr algn="ctr" fontAlgn="t"/>
                      <a:endParaRPr lang="en-US" sz="1200" b="0" i="0" u="none" strike="noStrike" dirty="0">
                        <a:solidFill>
                          <a:srgbClr val="0000FF"/>
                        </a:solidFill>
                        <a:effectLst/>
                        <a:latin typeface="Times New Roman"/>
                      </a:endParaRPr>
                    </a:p>
                  </a:txBody>
                  <a:tcPr marL="9071" marR="9071" marT="9071" marB="0"/>
                </a:tc>
                <a:tc>
                  <a:txBody>
                    <a:bodyPr/>
                    <a:lstStyle/>
                    <a:p>
                      <a:pPr algn="l" fontAlgn="t"/>
                      <a:r>
                        <a:rPr lang="en-US" sz="1200" u="none" strike="noStrike" dirty="0">
                          <a:effectLst/>
                        </a:rPr>
                        <a:t>1 = "Caucasian" 2 = "African-American 3 = "Hispanic" 4 = "Native American" 5 = "Asian" 6 = "Other"</a:t>
                      </a:r>
                      <a:endParaRPr lang="en-US" sz="1200" b="0" i="0" u="none" strike="noStrike" dirty="0">
                        <a:solidFill>
                          <a:srgbClr val="0000FF"/>
                        </a:solidFill>
                        <a:effectLst/>
                        <a:latin typeface="Times New Roman"/>
                      </a:endParaRPr>
                    </a:p>
                  </a:txBody>
                  <a:tcPr marL="9071" marR="9071" marT="9071" marB="0"/>
                </a:tc>
                <a:extLst>
                  <a:ext uri="{0D108BD9-81ED-4DB2-BD59-A6C34878D82A}">
                    <a16:rowId xmlns:a16="http://schemas.microsoft.com/office/drawing/2014/main" val="10010"/>
                  </a:ext>
                </a:extLst>
              </a:tr>
              <a:tr h="288216">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11</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question1</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"Participant &gt;= 55 </a:t>
                      </a:r>
                      <a:r>
                        <a:rPr lang="en-US" sz="1200" u="none" strike="noStrike" kern="1200" dirty="0" err="1">
                          <a:solidFill>
                            <a:schemeClr val="dk1"/>
                          </a:solidFill>
                          <a:effectLst/>
                          <a:latin typeface="+mn-lt"/>
                          <a:ea typeface="+mn-ea"/>
                          <a:cs typeface="+mn-cs"/>
                        </a:rPr>
                        <a:t>yrs</a:t>
                      </a:r>
                      <a:r>
                        <a:rPr lang="en-US" sz="1200" u="none" strike="noStrike" kern="1200" dirty="0">
                          <a:solidFill>
                            <a:schemeClr val="dk1"/>
                          </a:solidFill>
                          <a:effectLst/>
                          <a:latin typeface="+mn-lt"/>
                          <a:ea typeface="+mn-ea"/>
                          <a:cs typeface="+mn-cs"/>
                        </a:rPr>
                        <a:t> of age"</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Numeric</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Integer</a:t>
                      </a:r>
                    </a:p>
                  </a:txBody>
                  <a:tcPr marL="9525" marR="9525" marT="9525" marB="0"/>
                </a:tc>
                <a:tc>
                  <a:txBody>
                    <a:bodyPr/>
                    <a:lstStyle/>
                    <a:p>
                      <a:pPr marL="0" algn="ctr" defTabSz="914400" rtl="0" eaLnBrk="1" fontAlgn="t" latinLnBrk="0" hangingPunct="1"/>
                      <a:endParaRPr lang="en-US" sz="1200" u="none" strike="noStrike" kern="1200" dirty="0">
                        <a:solidFill>
                          <a:schemeClr val="dk1"/>
                        </a:solidFill>
                        <a:effectLst/>
                        <a:latin typeface="+mn-lt"/>
                        <a:ea typeface="+mn-ea"/>
                        <a:cs typeface="+mn-cs"/>
                      </a:endParaRPr>
                    </a:p>
                  </a:txBody>
                  <a:tcPr marL="9525" marR="9525" marT="9525" marB="0"/>
                </a:tc>
                <a:tc>
                  <a:txBody>
                    <a:bodyPr/>
                    <a:lstStyle/>
                    <a:p>
                      <a:pPr marL="0" algn="ctr" defTabSz="914400" rtl="0" eaLnBrk="1" fontAlgn="t" latinLnBrk="0" hangingPunct="1"/>
                      <a:endParaRPr lang="en-US" sz="1200" u="none" strike="noStrike" kern="1200" dirty="0">
                        <a:solidFill>
                          <a:schemeClr val="dk1"/>
                        </a:solidFill>
                        <a:effectLst/>
                        <a:latin typeface="+mn-lt"/>
                        <a:ea typeface="+mn-ea"/>
                        <a:cs typeface="+mn-cs"/>
                      </a:endParaRP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0 = "No" 1 = "Yes";</a:t>
                      </a:r>
                    </a:p>
                  </a:txBody>
                  <a:tcPr marL="9525" marR="9525" marT="9525" marB="0"/>
                </a:tc>
                <a:extLst>
                  <a:ext uri="{0D108BD9-81ED-4DB2-BD59-A6C34878D82A}">
                    <a16:rowId xmlns:a16="http://schemas.microsoft.com/office/drawing/2014/main" val="10011"/>
                  </a:ext>
                </a:extLst>
              </a:tr>
              <a:tr h="228600">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12</a:t>
                      </a:r>
                    </a:p>
                  </a:txBody>
                  <a:tcPr marL="9525" marR="9525" marT="9525" marB="0"/>
                </a:tc>
                <a:tc>
                  <a:txBody>
                    <a:bodyPr/>
                    <a:lstStyle/>
                    <a:p>
                      <a:pPr marL="0" algn="l" defTabSz="914400" rtl="0" eaLnBrk="1" fontAlgn="t" latinLnBrk="0" hangingPunct="1"/>
                      <a:r>
                        <a:rPr lang="en-US" sz="1200" u="none" strike="noStrike" kern="1200">
                          <a:solidFill>
                            <a:schemeClr val="dk1"/>
                          </a:solidFill>
                          <a:effectLst/>
                          <a:latin typeface="+mn-lt"/>
                          <a:ea typeface="+mn-ea"/>
                          <a:cs typeface="+mn-cs"/>
                        </a:rPr>
                        <a:t>question2</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"Participant has Family history of Heart Disease"</a:t>
                      </a:r>
                    </a:p>
                  </a:txBody>
                  <a:tcPr marL="9525" marR="9525" marT="9525" marB="0"/>
                </a:tc>
                <a:tc>
                  <a:txBody>
                    <a:bodyPr/>
                    <a:lstStyle/>
                    <a:p>
                      <a:pPr marL="0" algn="l" defTabSz="914400" rtl="0" eaLnBrk="1" fontAlgn="t" latinLnBrk="0" hangingPunct="1"/>
                      <a:r>
                        <a:rPr lang="en-US" sz="1200" u="none" strike="noStrike" kern="1200">
                          <a:solidFill>
                            <a:schemeClr val="dk1"/>
                          </a:solidFill>
                          <a:effectLst/>
                          <a:latin typeface="+mn-lt"/>
                          <a:ea typeface="+mn-ea"/>
                          <a:cs typeface="+mn-cs"/>
                        </a:rPr>
                        <a:t>Numeric</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Integer</a:t>
                      </a:r>
                    </a:p>
                  </a:txBody>
                  <a:tcPr marL="9525" marR="9525" marT="9525" marB="0"/>
                </a:tc>
                <a:tc>
                  <a:txBody>
                    <a:bodyPr/>
                    <a:lstStyle/>
                    <a:p>
                      <a:pPr marL="0" algn="ctr" defTabSz="914400" rtl="0" eaLnBrk="1" fontAlgn="t" latinLnBrk="0" hangingPunct="1"/>
                      <a:endParaRPr lang="en-US" sz="1200" u="none" strike="noStrike" kern="1200">
                        <a:solidFill>
                          <a:schemeClr val="dk1"/>
                        </a:solidFill>
                        <a:effectLst/>
                        <a:latin typeface="+mn-lt"/>
                        <a:ea typeface="+mn-ea"/>
                        <a:cs typeface="+mn-cs"/>
                      </a:endParaRPr>
                    </a:p>
                  </a:txBody>
                  <a:tcPr marL="9525" marR="9525" marT="9525" marB="0"/>
                </a:tc>
                <a:tc>
                  <a:txBody>
                    <a:bodyPr/>
                    <a:lstStyle/>
                    <a:p>
                      <a:pPr marL="0" algn="ctr" defTabSz="914400" rtl="0" eaLnBrk="1" fontAlgn="t" latinLnBrk="0" hangingPunct="1"/>
                      <a:endParaRPr lang="en-US" sz="1200" u="none" strike="noStrike" kern="1200" dirty="0">
                        <a:solidFill>
                          <a:schemeClr val="dk1"/>
                        </a:solidFill>
                        <a:effectLst/>
                        <a:latin typeface="+mn-lt"/>
                        <a:ea typeface="+mn-ea"/>
                        <a:cs typeface="+mn-cs"/>
                      </a:endParaRP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0 = "No" 1 = "Yes";</a:t>
                      </a:r>
                    </a:p>
                  </a:txBody>
                  <a:tcPr marL="9525" marR="9525" marT="9525" marB="0"/>
                </a:tc>
                <a:extLst>
                  <a:ext uri="{0D108BD9-81ED-4DB2-BD59-A6C34878D82A}">
                    <a16:rowId xmlns:a16="http://schemas.microsoft.com/office/drawing/2014/main" val="10012"/>
                  </a:ext>
                </a:extLst>
              </a:tr>
              <a:tr h="228600">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13</a:t>
                      </a:r>
                    </a:p>
                  </a:txBody>
                  <a:tcPr marL="9525" marR="9525" marT="9525" marB="0"/>
                </a:tc>
                <a:tc>
                  <a:txBody>
                    <a:bodyPr/>
                    <a:lstStyle/>
                    <a:p>
                      <a:pPr marL="0" algn="l" defTabSz="914400" rtl="0" eaLnBrk="1" fontAlgn="t" latinLnBrk="0" hangingPunct="1"/>
                      <a:r>
                        <a:rPr lang="en-US" sz="1200" u="none" strike="noStrike" kern="1200">
                          <a:solidFill>
                            <a:schemeClr val="dk1"/>
                          </a:solidFill>
                          <a:effectLst/>
                          <a:latin typeface="+mn-lt"/>
                          <a:ea typeface="+mn-ea"/>
                          <a:cs typeface="+mn-cs"/>
                        </a:rPr>
                        <a:t>question3</a:t>
                      </a:r>
                    </a:p>
                  </a:txBody>
                  <a:tcPr marL="9525" marR="9525" marT="9525" marB="0"/>
                </a:tc>
                <a:tc>
                  <a:txBody>
                    <a:bodyPr/>
                    <a:lstStyle/>
                    <a:p>
                      <a:pPr marL="0" algn="l" defTabSz="914400" rtl="0" eaLnBrk="1" fontAlgn="t" latinLnBrk="0" hangingPunct="1"/>
                      <a:r>
                        <a:rPr lang="en-US" sz="1200" u="none" strike="noStrike" kern="1200">
                          <a:solidFill>
                            <a:schemeClr val="dk1"/>
                          </a:solidFill>
                          <a:effectLst/>
                          <a:latin typeface="+mn-lt"/>
                          <a:ea typeface="+mn-ea"/>
                          <a:cs typeface="+mn-cs"/>
                        </a:rPr>
                        <a:t>"Participant is within 5 miles of Hosp"</a:t>
                      </a:r>
                    </a:p>
                  </a:txBody>
                  <a:tcPr marL="9525" marR="9525" marT="9525" marB="0"/>
                </a:tc>
                <a:tc>
                  <a:txBody>
                    <a:bodyPr/>
                    <a:lstStyle/>
                    <a:p>
                      <a:pPr marL="0" algn="l" defTabSz="914400" rtl="0" eaLnBrk="1" fontAlgn="t" latinLnBrk="0" hangingPunct="1"/>
                      <a:r>
                        <a:rPr lang="en-US" sz="1200" u="none" strike="noStrike" kern="1200">
                          <a:solidFill>
                            <a:schemeClr val="dk1"/>
                          </a:solidFill>
                          <a:effectLst/>
                          <a:latin typeface="+mn-lt"/>
                          <a:ea typeface="+mn-ea"/>
                          <a:cs typeface="+mn-cs"/>
                        </a:rPr>
                        <a:t>Numeric</a:t>
                      </a: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Integer</a:t>
                      </a:r>
                    </a:p>
                  </a:txBody>
                  <a:tcPr marL="9525" marR="9525" marT="9525" marB="0"/>
                </a:tc>
                <a:tc>
                  <a:txBody>
                    <a:bodyPr/>
                    <a:lstStyle/>
                    <a:p>
                      <a:pPr marL="0" algn="ctr" defTabSz="914400" rtl="0" eaLnBrk="1" fontAlgn="t" latinLnBrk="0" hangingPunct="1"/>
                      <a:endParaRPr lang="en-US" sz="1200" u="none" strike="noStrike" kern="1200">
                        <a:solidFill>
                          <a:schemeClr val="dk1"/>
                        </a:solidFill>
                        <a:effectLst/>
                        <a:latin typeface="+mn-lt"/>
                        <a:ea typeface="+mn-ea"/>
                        <a:cs typeface="+mn-cs"/>
                      </a:endParaRPr>
                    </a:p>
                  </a:txBody>
                  <a:tcPr marL="9525" marR="9525" marT="9525" marB="0"/>
                </a:tc>
                <a:tc>
                  <a:txBody>
                    <a:bodyPr/>
                    <a:lstStyle/>
                    <a:p>
                      <a:pPr marL="0" algn="ctr" defTabSz="914400" rtl="0" eaLnBrk="1" fontAlgn="t" latinLnBrk="0" hangingPunct="1"/>
                      <a:endParaRPr lang="en-US" sz="1200" u="none" strike="noStrike" kern="1200" dirty="0">
                        <a:solidFill>
                          <a:schemeClr val="dk1"/>
                        </a:solidFill>
                        <a:effectLst/>
                        <a:latin typeface="+mn-lt"/>
                        <a:ea typeface="+mn-ea"/>
                        <a:cs typeface="+mn-cs"/>
                      </a:endParaRPr>
                    </a:p>
                  </a:txBody>
                  <a:tcPr marL="9525" marR="9525" marT="9525" marB="0"/>
                </a:tc>
                <a:tc>
                  <a:txBody>
                    <a:bodyPr/>
                    <a:lstStyle/>
                    <a:p>
                      <a:pPr marL="0" algn="l" defTabSz="914400" rtl="0" eaLnBrk="1" fontAlgn="t" latinLnBrk="0" hangingPunct="1"/>
                      <a:r>
                        <a:rPr lang="en-US" sz="1200" u="none" strike="noStrike" kern="1200" dirty="0">
                          <a:solidFill>
                            <a:schemeClr val="dk1"/>
                          </a:solidFill>
                          <a:effectLst/>
                          <a:latin typeface="+mn-lt"/>
                          <a:ea typeface="+mn-ea"/>
                          <a:cs typeface="+mn-cs"/>
                        </a:rPr>
                        <a:t>0 = "No" 1 = "Yes";</a:t>
                      </a:r>
                    </a:p>
                  </a:txBody>
                  <a:tcPr marL="9525" marR="9525" marT="9525"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20234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35528" y="500743"/>
            <a:ext cx="8382000" cy="685800"/>
          </a:xfrm>
          <a:prstGeom prst="rect">
            <a:avLst/>
          </a:prstGeom>
        </p:spPr>
        <p:txBody>
          <a:bodyPr/>
          <a:lstStyle/>
          <a:p>
            <a:r>
              <a:rPr lang="en-US" dirty="0"/>
              <a:t>Example of errors</a:t>
            </a:r>
          </a:p>
        </p:txBody>
      </p:sp>
      <p:sp>
        <p:nvSpPr>
          <p:cNvPr id="3" name="Slide Number Placeholder 2"/>
          <p:cNvSpPr>
            <a:spLocks noGrp="1"/>
          </p:cNvSpPr>
          <p:nvPr>
            <p:ph type="sldNum" sz="quarter" idx="4294967295"/>
          </p:nvPr>
        </p:nvSpPr>
        <p:spPr>
          <a:xfrm>
            <a:off x="0" y="5943600"/>
            <a:ext cx="2133600" cy="476250"/>
          </a:xfrm>
          <a:prstGeom prst="rect">
            <a:avLst/>
          </a:prstGeom>
        </p:spPr>
        <p:txBody>
          <a:bodyPr/>
          <a:lstStyle/>
          <a:p>
            <a:pPr>
              <a:defRPr/>
            </a:pPr>
            <a:fld id="{536C7680-A249-4626-88B1-6A7F03420CE9}" type="slidenum">
              <a:rPr lang="en-US" smtClean="0"/>
              <a:pPr>
                <a:defRPr/>
              </a:pPr>
              <a:t>45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26618068"/>
              </p:ext>
            </p:extLst>
          </p:nvPr>
        </p:nvGraphicFramePr>
        <p:xfrm>
          <a:off x="1926773" y="1845124"/>
          <a:ext cx="6826695" cy="3084621"/>
        </p:xfrm>
        <a:graphic>
          <a:graphicData uri="http://schemas.openxmlformats.org/drawingml/2006/table">
            <a:tbl>
              <a:tblPr/>
              <a:tblGrid>
                <a:gridCol w="951291">
                  <a:extLst>
                    <a:ext uri="{9D8B030D-6E8A-4147-A177-3AD203B41FA5}">
                      <a16:colId xmlns:a16="http://schemas.microsoft.com/office/drawing/2014/main" val="20000"/>
                    </a:ext>
                  </a:extLst>
                </a:gridCol>
                <a:gridCol w="732603">
                  <a:extLst>
                    <a:ext uri="{9D8B030D-6E8A-4147-A177-3AD203B41FA5}">
                      <a16:colId xmlns:a16="http://schemas.microsoft.com/office/drawing/2014/main" val="20001"/>
                    </a:ext>
                  </a:extLst>
                </a:gridCol>
                <a:gridCol w="645128">
                  <a:extLst>
                    <a:ext uri="{9D8B030D-6E8A-4147-A177-3AD203B41FA5}">
                      <a16:colId xmlns:a16="http://schemas.microsoft.com/office/drawing/2014/main" val="20002"/>
                    </a:ext>
                  </a:extLst>
                </a:gridCol>
                <a:gridCol w="743537">
                  <a:extLst>
                    <a:ext uri="{9D8B030D-6E8A-4147-A177-3AD203B41FA5}">
                      <a16:colId xmlns:a16="http://schemas.microsoft.com/office/drawing/2014/main" val="20003"/>
                    </a:ext>
                  </a:extLst>
                </a:gridCol>
                <a:gridCol w="1326704">
                  <a:extLst>
                    <a:ext uri="{9D8B030D-6E8A-4147-A177-3AD203B41FA5}">
                      <a16:colId xmlns:a16="http://schemas.microsoft.com/office/drawing/2014/main" val="20004"/>
                    </a:ext>
                  </a:extLst>
                </a:gridCol>
                <a:gridCol w="951291">
                  <a:extLst>
                    <a:ext uri="{9D8B030D-6E8A-4147-A177-3AD203B41FA5}">
                      <a16:colId xmlns:a16="http://schemas.microsoft.com/office/drawing/2014/main" val="20006"/>
                    </a:ext>
                  </a:extLst>
                </a:gridCol>
                <a:gridCol w="743537">
                  <a:extLst>
                    <a:ext uri="{9D8B030D-6E8A-4147-A177-3AD203B41FA5}">
                      <a16:colId xmlns:a16="http://schemas.microsoft.com/office/drawing/2014/main" val="20007"/>
                    </a:ext>
                  </a:extLst>
                </a:gridCol>
                <a:gridCol w="382704">
                  <a:extLst>
                    <a:ext uri="{9D8B030D-6E8A-4147-A177-3AD203B41FA5}">
                      <a16:colId xmlns:a16="http://schemas.microsoft.com/office/drawing/2014/main" val="20008"/>
                    </a:ext>
                  </a:extLst>
                </a:gridCol>
                <a:gridCol w="349900">
                  <a:extLst>
                    <a:ext uri="{9D8B030D-6E8A-4147-A177-3AD203B41FA5}">
                      <a16:colId xmlns:a16="http://schemas.microsoft.com/office/drawing/2014/main" val="20009"/>
                    </a:ext>
                  </a:extLst>
                </a:gridCol>
              </a:tblGrid>
              <a:tr h="338667">
                <a:tc>
                  <a:txBody>
                    <a:bodyPr/>
                    <a:lstStyle/>
                    <a:p>
                      <a:pPr algn="l" fontAlgn="b"/>
                      <a:r>
                        <a:rPr lang="en-US" sz="1200" b="0" i="0" u="none" strike="noStrike" dirty="0" err="1">
                          <a:solidFill>
                            <a:srgbClr val="000000"/>
                          </a:solidFill>
                          <a:effectLst/>
                          <a:latin typeface="Calibri"/>
                        </a:rPr>
                        <a:t>ptn_fnm</a:t>
                      </a:r>
                      <a:r>
                        <a:rPr lang="en-US" sz="1200" b="0" i="0" u="none" strike="noStrike" dirty="0">
                          <a:solidFill>
                            <a:srgbClr val="000000"/>
                          </a:solidFill>
                          <a:effectLst/>
                          <a:latin typeface="Calibri"/>
                        </a:rPr>
                        <a:t> (family name)</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dirty="0" err="1">
                          <a:solidFill>
                            <a:srgbClr val="000000"/>
                          </a:solidFill>
                          <a:effectLst/>
                          <a:latin typeface="Calibri"/>
                        </a:rPr>
                        <a:t>ptn_mnm</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a:rPr>
                        <a:t>ptn_lnm</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dirty="0" err="1">
                          <a:solidFill>
                            <a:srgbClr val="000000"/>
                          </a:solidFill>
                          <a:effectLst/>
                          <a:latin typeface="Calibri"/>
                        </a:rPr>
                        <a:t>ptn_dob</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dirty="0" err="1">
                          <a:solidFill>
                            <a:srgbClr val="000000"/>
                          </a:solidFill>
                          <a:effectLst/>
                          <a:latin typeface="Calibri"/>
                        </a:rPr>
                        <a:t>ptn_gdr</a:t>
                      </a:r>
                      <a:r>
                        <a:rPr lang="en-US" sz="1200" b="0" i="0" u="none" strike="noStrike" dirty="0">
                          <a:solidFill>
                            <a:srgbClr val="000000"/>
                          </a:solidFill>
                          <a:effectLst/>
                          <a:latin typeface="Calibri"/>
                        </a:rPr>
                        <a:t> (Gender)</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dirty="0" err="1">
                          <a:solidFill>
                            <a:srgbClr val="000000"/>
                          </a:solidFill>
                          <a:effectLst/>
                          <a:latin typeface="Calibri"/>
                        </a:rPr>
                        <a:t>ptn_pnm</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a:rPr>
                        <a:t>vis_dt</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a:rPr>
                        <a:t>vla1</a:t>
                      </a:r>
                    </a:p>
                  </a:txBody>
                  <a:tcPr marL="9525" marR="9525" marT="9525" marB="0" anchor="b">
                    <a:lnL>
                      <a:noFill/>
                    </a:lnL>
                    <a:lnR>
                      <a:noFill/>
                    </a:lnR>
                    <a:lnT>
                      <a:noFill/>
                    </a:lnT>
                    <a:lnB>
                      <a:noFill/>
                    </a:lnB>
                    <a:solidFill>
                      <a:srgbClr val="D9D9D9"/>
                    </a:solidFill>
                  </a:tcPr>
                </a:tc>
                <a:tc>
                  <a:txBody>
                    <a:bodyPr/>
                    <a:lstStyle/>
                    <a:p>
                      <a:pPr algn="l" fontAlgn="b"/>
                      <a:r>
                        <a:rPr lang="en-US" sz="1200" b="0" i="0" u="none" strike="noStrike">
                          <a:solidFill>
                            <a:srgbClr val="000000"/>
                          </a:solidFill>
                          <a:effectLst/>
                          <a:latin typeface="Calibri"/>
                        </a:rPr>
                        <a:t>vla2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338667">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Brayan</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dirty="0">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12/3/1955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dirty="0">
                          <a:solidFill>
                            <a:srgbClr val="000000"/>
                          </a:solidFill>
                          <a:effectLst/>
                          <a:latin typeface="Calibri"/>
                        </a:rPr>
                        <a:t>M</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1/10/2010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1"/>
                  </a:ext>
                </a:extLst>
              </a:tr>
              <a:tr h="338667">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B</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12/3/1955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dirty="0">
                          <a:solidFill>
                            <a:srgbClr val="000000"/>
                          </a:solidFill>
                          <a:effectLst/>
                          <a:latin typeface="Calibri"/>
                        </a:rPr>
                        <a:t>Male</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1/11/2010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2"/>
                  </a:ext>
                </a:extLst>
              </a:tr>
              <a:tr h="338667">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ba</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12/3/1955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Mal</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1/12/2010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3"/>
                  </a:ext>
                </a:extLst>
              </a:tr>
              <a:tr h="338667">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3/12/1955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male</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dirty="0">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1/13/2010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1231</a:t>
                      </a:r>
                    </a:p>
                  </a:txBody>
                  <a:tcPr marL="9525" marR="9525" marT="9525" marB="0" anchor="b">
                    <a:lnL>
                      <a:noFill/>
                    </a:lnL>
                    <a:lnR>
                      <a:noFill/>
                    </a:lnR>
                    <a:lnT>
                      <a:noFill/>
                    </a:lnT>
                    <a:lnB>
                      <a:noFill/>
                    </a:lnB>
                    <a:solidFill>
                      <a:srgbClr val="FF000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4"/>
                  </a:ext>
                </a:extLst>
              </a:tr>
              <a:tr h="338667">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Brayan</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12/3/1955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m</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dirty="0">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1/14/2010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5"/>
                  </a:ext>
                </a:extLst>
              </a:tr>
              <a:tr h="338667">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Brayan</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12/355</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malef</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1/15/2010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6"/>
                  </a:ext>
                </a:extLst>
              </a:tr>
              <a:tr h="338667">
                <a:tc>
                  <a:txBody>
                    <a:bodyPr/>
                    <a:lstStyle/>
                    <a:p>
                      <a:pPr algn="l" fontAlgn="b"/>
                      <a:r>
                        <a:rPr lang="en-US" sz="1200" b="0" i="0" u="none" strike="noStrike">
                          <a:solidFill>
                            <a:srgbClr val="000000"/>
                          </a:solidFill>
                          <a:effectLst/>
                          <a:latin typeface="Calibri"/>
                        </a:rPr>
                        <a:t>JamesBrayan</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 </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12/3/1955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123 address street</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1/16/2010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1</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7"/>
                  </a:ext>
                </a:extLst>
              </a:tr>
              <a:tr h="338667">
                <a:tc>
                  <a:txBody>
                    <a:bodyPr/>
                    <a:lstStyle/>
                    <a:p>
                      <a:pPr algn="l" fontAlgn="b"/>
                      <a:r>
                        <a:rPr lang="en-US" sz="1200" b="0" i="0" u="none" strike="noStrike">
                          <a:solidFill>
                            <a:srgbClr val="000000"/>
                          </a:solidFill>
                          <a:effectLst/>
                          <a:latin typeface="Calibri"/>
                        </a:rPr>
                        <a:t>Brayan</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James</a:t>
                      </a:r>
                    </a:p>
                  </a:txBody>
                  <a:tcPr marL="9525" marR="9525" marT="9525" marB="0" anchor="b">
                    <a:lnL>
                      <a:noFill/>
                    </a:lnL>
                    <a:lnR>
                      <a:noFill/>
                    </a:lnR>
                    <a:lnT>
                      <a:noFill/>
                    </a:lnT>
                    <a:lnB>
                      <a:noFill/>
                    </a:lnB>
                    <a:solidFill>
                      <a:srgbClr val="FF0000"/>
                    </a:solidFill>
                  </a:tcPr>
                </a:tc>
                <a:tc>
                  <a:txBody>
                    <a:bodyPr/>
                    <a:lstStyle/>
                    <a:p>
                      <a:pPr algn="l" fontAlgn="b"/>
                      <a:r>
                        <a:rPr lang="en-US" sz="1200" b="0" i="0" u="none" strike="noStrike">
                          <a:solidFill>
                            <a:srgbClr val="000000"/>
                          </a:solidFill>
                          <a:effectLst/>
                          <a:latin typeface="Calibri"/>
                        </a:rPr>
                        <a:t>Doe</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12/3/1955</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a:solidFill>
                            <a:srgbClr val="000000"/>
                          </a:solidFill>
                          <a:effectLst/>
                          <a:latin typeface="Calibri"/>
                        </a:rPr>
                        <a:t>Male</a:t>
                      </a:r>
                    </a:p>
                  </a:txBody>
                  <a:tcPr marL="9525" marR="9525" marT="9525" marB="0" anchor="b">
                    <a:lnL>
                      <a:noFill/>
                    </a:lnL>
                    <a:lnR>
                      <a:noFill/>
                    </a:lnR>
                    <a:lnT>
                      <a:noFill/>
                    </a:lnT>
                    <a:lnB>
                      <a:noFill/>
                    </a:lnB>
                    <a:solidFill>
                      <a:srgbClr val="92D050"/>
                    </a:solidFill>
                  </a:tcPr>
                </a:tc>
                <a:tc>
                  <a:txBody>
                    <a:bodyPr/>
                    <a:lstStyle/>
                    <a:p>
                      <a:pPr algn="l" fontAlgn="b"/>
                      <a:r>
                        <a:rPr lang="en-US" sz="1200" b="0" i="0" u="none" strike="noStrike" dirty="0">
                          <a:solidFill>
                            <a:srgbClr val="000000"/>
                          </a:solidFill>
                          <a:effectLst/>
                          <a:latin typeface="Calibri"/>
                        </a:rPr>
                        <a:t>813-xxxx-xxx</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1/17/2010</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92D050"/>
                    </a:solidFill>
                  </a:tcPr>
                </a:tc>
                <a:tc>
                  <a:txBody>
                    <a:bodyPr/>
                    <a:lstStyle/>
                    <a:p>
                      <a:pPr algn="r" fontAlgn="b"/>
                      <a:r>
                        <a:rPr lang="en-US" sz="1200" b="0" i="0" u="none" strike="noStrike" dirty="0">
                          <a:solidFill>
                            <a:srgbClr val="000000"/>
                          </a:solidFill>
                          <a:effectLst/>
                          <a:latin typeface="Calibri"/>
                        </a:rPr>
                        <a:t>1</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42379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90133" y="465015"/>
            <a:ext cx="6532318" cy="5509200"/>
          </a:xfrm>
          <a:prstGeom prst="rect">
            <a:avLst/>
          </a:prstGeom>
          <a:noFill/>
        </p:spPr>
        <p:txBody>
          <a:bodyPr wrap="square" rtlCol="0">
            <a:spAutoFit/>
          </a:bodyPr>
          <a:lstStyle/>
          <a:p>
            <a:r>
              <a:rPr lang="en-US" sz="3200" b="1" dirty="0">
                <a:solidFill>
                  <a:srgbClr val="C00000"/>
                </a:solidFill>
              </a:rPr>
              <a:t>All the best..</a:t>
            </a:r>
          </a:p>
          <a:p>
            <a:r>
              <a:rPr lang="en-US" sz="3200" dirty="0"/>
              <a:t>Contact me if you have further questions or need assistance</a:t>
            </a:r>
          </a:p>
          <a:p>
            <a:endParaRPr lang="en-US" sz="3200" dirty="0"/>
          </a:p>
          <a:p>
            <a:r>
              <a:rPr lang="en-US" sz="3200" dirty="0"/>
              <a:t>Email: </a:t>
            </a:r>
            <a:r>
              <a:rPr lang="en-US" sz="3200" b="1" dirty="0"/>
              <a:t>rmhaksar@usf.edu</a:t>
            </a:r>
            <a:r>
              <a:rPr lang="en-US" sz="3200" dirty="0"/>
              <a:t>  </a:t>
            </a:r>
          </a:p>
          <a:p>
            <a:r>
              <a:rPr lang="en-US" sz="3200" dirty="0"/>
              <a:t>Or</a:t>
            </a:r>
          </a:p>
          <a:p>
            <a:r>
              <a:rPr lang="en-US" sz="3200" dirty="0"/>
              <a:t>Schedule an appointment to see us in the RISE office.</a:t>
            </a:r>
          </a:p>
          <a:p>
            <a:endParaRPr lang="en-US" sz="3200" b="1" dirty="0">
              <a:solidFill>
                <a:srgbClr val="C00000"/>
              </a:solidFill>
            </a:endParaRPr>
          </a:p>
          <a:p>
            <a:endParaRPr lang="en-US" sz="3200" b="1" dirty="0">
              <a:solidFill>
                <a:srgbClr val="C00000"/>
              </a:solidFill>
            </a:endParaRPr>
          </a:p>
          <a:p>
            <a:r>
              <a:rPr lang="en-US" sz="3200" b="1" dirty="0">
                <a:solidFill>
                  <a:srgbClr val="C00000"/>
                </a:solidFill>
              </a:rPr>
              <a:t>Thank you.</a:t>
            </a:r>
          </a:p>
        </p:txBody>
      </p:sp>
    </p:spTree>
    <p:extLst>
      <p:ext uri="{BB962C8B-B14F-4D97-AF65-F5344CB8AC3E}">
        <p14:creationId xmlns:p14="http://schemas.microsoft.com/office/powerpoint/2010/main" val="362701908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9135" y="141514"/>
            <a:ext cx="7372351" cy="685800"/>
          </a:xfrm>
          <a:prstGeom prst="rect">
            <a:avLst/>
          </a:prstGeom>
        </p:spPr>
        <p:txBody>
          <a:bodyPr/>
          <a:lstStyle/>
          <a:p>
            <a:r>
              <a:rPr lang="en-GB" dirty="0"/>
              <a:t>What makes a poor </a:t>
            </a:r>
            <a:br>
              <a:rPr lang="en-GB" dirty="0"/>
            </a:br>
            <a:r>
              <a:rPr lang="en-GB" dirty="0"/>
              <a:t>research question?</a:t>
            </a:r>
            <a:endParaRPr lang="en-US" dirty="0"/>
          </a:p>
        </p:txBody>
      </p:sp>
      <p:sp>
        <p:nvSpPr>
          <p:cNvPr id="3" name="Content Placeholder 2"/>
          <p:cNvSpPr>
            <a:spLocks noGrp="1"/>
          </p:cNvSpPr>
          <p:nvPr>
            <p:ph idx="4294967295"/>
          </p:nvPr>
        </p:nvSpPr>
        <p:spPr>
          <a:xfrm>
            <a:off x="1363436" y="1997313"/>
            <a:ext cx="7535636" cy="4525963"/>
          </a:xfrm>
          <a:prstGeom prst="rect">
            <a:avLst/>
          </a:prstGeom>
        </p:spPr>
        <p:txBody>
          <a:bodyPr/>
          <a:lstStyle/>
          <a:p>
            <a:pPr eaLnBrk="1" hangingPunct="1"/>
            <a:endParaRPr lang="en-GB" dirty="0"/>
          </a:p>
          <a:p>
            <a:pPr eaLnBrk="1" hangingPunct="1"/>
            <a:r>
              <a:rPr lang="en-GB" dirty="0"/>
              <a:t>A question that matters to nobody, even you</a:t>
            </a:r>
          </a:p>
          <a:p>
            <a:pPr eaLnBrk="1" hangingPunct="1">
              <a:buFontTx/>
              <a:buNone/>
            </a:pPr>
            <a:endParaRPr lang="en-GB" dirty="0"/>
          </a:p>
          <a:p>
            <a:pPr eaLnBrk="1" hangingPunct="1"/>
            <a:r>
              <a:rPr lang="en-GB" u="sng" dirty="0"/>
              <a:t>Hoping one emerges from routine clinical records</a:t>
            </a:r>
          </a:p>
          <a:p>
            <a:pPr lvl="1" eaLnBrk="1" hangingPunct="1">
              <a:buFont typeface="Wingdings" pitchFamily="2" charset="2"/>
              <a:buChar char="§"/>
            </a:pPr>
            <a:r>
              <a:rPr lang="en-GB" sz="2000" dirty="0"/>
              <a:t>the records will be biased and confounded</a:t>
            </a:r>
          </a:p>
          <a:p>
            <a:pPr lvl="1" eaLnBrk="1" hangingPunct="1">
              <a:buFont typeface="Wingdings" pitchFamily="2" charset="2"/>
              <a:buChar char="§"/>
            </a:pPr>
            <a:r>
              <a:rPr lang="en-GB" sz="2000" dirty="0"/>
              <a:t>they’ll lack information you need to answer your question reliably, because they were collected for another reason</a:t>
            </a:r>
          </a:p>
          <a:p>
            <a:pPr lvl="1" eaLnBrk="1" hangingPunct="1">
              <a:buFontTx/>
              <a:buNone/>
            </a:pPr>
            <a:endParaRPr lang="en-GB" dirty="0"/>
          </a:p>
          <a:p>
            <a:pPr eaLnBrk="1" hangingPunct="1"/>
            <a:r>
              <a:rPr lang="en-GB" dirty="0"/>
              <a:t>Fishing expedition/data dredging – gathering new data and hoping a question will emerge</a:t>
            </a:r>
          </a:p>
          <a:p>
            <a:pPr eaLnBrk="1" hangingPunct="1"/>
            <a:r>
              <a:rPr lang="en-GB" dirty="0"/>
              <a:t>A vague/unspecific question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611" y="0"/>
            <a:ext cx="3051389" cy="226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1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1408" y="533400"/>
            <a:ext cx="7682592" cy="685800"/>
          </a:xfrm>
          <a:prstGeom prst="rect">
            <a:avLst/>
          </a:prstGeom>
        </p:spPr>
        <p:txBody>
          <a:bodyPr/>
          <a:lstStyle/>
          <a:p>
            <a:r>
              <a:rPr lang="en-GB" b="1" dirty="0"/>
              <a:t>What makes a good question?</a:t>
            </a:r>
            <a:endParaRPr lang="en-US" b="1" dirty="0"/>
          </a:p>
        </p:txBody>
      </p:sp>
      <p:sp>
        <p:nvSpPr>
          <p:cNvPr id="3" name="Content Placeholder 2"/>
          <p:cNvSpPr>
            <a:spLocks noGrp="1"/>
          </p:cNvSpPr>
          <p:nvPr>
            <p:ph idx="4294967295"/>
          </p:nvPr>
        </p:nvSpPr>
        <p:spPr>
          <a:xfrm>
            <a:off x="1534886" y="1295400"/>
            <a:ext cx="7233557" cy="4525963"/>
          </a:xfrm>
          <a:prstGeom prst="rect">
            <a:avLst/>
          </a:prstGeom>
        </p:spPr>
        <p:txBody>
          <a:bodyPr/>
          <a:lstStyle/>
          <a:p>
            <a:pPr eaLnBrk="1" hangingPunct="1">
              <a:buFontTx/>
              <a:buNone/>
            </a:pPr>
            <a:r>
              <a:rPr lang="en-GB" b="1" dirty="0"/>
              <a:t>Specificity / focus : PICOTS format</a:t>
            </a:r>
          </a:p>
          <a:p>
            <a:pPr eaLnBrk="1" hangingPunct="1">
              <a:buFontTx/>
              <a:buNone/>
            </a:pPr>
            <a:endParaRPr lang="en-GB" dirty="0"/>
          </a:p>
          <a:p>
            <a:pPr eaLnBrk="1" hangingPunct="1">
              <a:buFontTx/>
              <a:buNone/>
            </a:pPr>
            <a:r>
              <a:rPr lang="en-US" sz="2400" b="1" dirty="0"/>
              <a:t>P</a:t>
            </a:r>
            <a:r>
              <a:rPr lang="en-US" sz="2400" dirty="0"/>
              <a:t> - who are the patients or what’s the problem?</a:t>
            </a:r>
          </a:p>
          <a:p>
            <a:pPr eaLnBrk="1" hangingPunct="1">
              <a:buFontTx/>
              <a:buNone/>
            </a:pPr>
            <a:r>
              <a:rPr lang="en-US" sz="2400" b="1" dirty="0"/>
              <a:t>I</a:t>
            </a:r>
            <a:r>
              <a:rPr lang="en-US" sz="2400" dirty="0"/>
              <a:t>  - what is the intervention or exposure?</a:t>
            </a:r>
          </a:p>
          <a:p>
            <a:pPr eaLnBrk="1" hangingPunct="1">
              <a:buFontTx/>
              <a:buNone/>
            </a:pPr>
            <a:r>
              <a:rPr lang="en-US" sz="2400" b="1" dirty="0"/>
              <a:t>C</a:t>
            </a:r>
            <a:r>
              <a:rPr lang="en-US" sz="2400" dirty="0"/>
              <a:t> – what is the comparison group?</a:t>
            </a:r>
          </a:p>
          <a:p>
            <a:pPr eaLnBrk="1" hangingPunct="1">
              <a:buFontTx/>
              <a:buNone/>
            </a:pPr>
            <a:r>
              <a:rPr lang="en-US" sz="2400" b="1" dirty="0"/>
              <a:t>O</a:t>
            </a:r>
            <a:r>
              <a:rPr lang="en-US" sz="2400" dirty="0"/>
              <a:t> - what is the outcome or endpoint?</a:t>
            </a:r>
          </a:p>
          <a:p>
            <a:pPr eaLnBrk="1" hangingPunct="1">
              <a:buFontTx/>
              <a:buNone/>
            </a:pPr>
            <a:endParaRPr lang="en-US" dirty="0"/>
          </a:p>
          <a:p>
            <a:pPr eaLnBrk="1" hangingPunct="1">
              <a:buFontTx/>
              <a:buNone/>
            </a:pPr>
            <a:r>
              <a:rPr lang="en-US" b="1" dirty="0"/>
              <a:t>T</a:t>
            </a:r>
            <a:r>
              <a:rPr lang="en-US" dirty="0"/>
              <a:t>- What is the type of the question?</a:t>
            </a:r>
          </a:p>
          <a:p>
            <a:pPr eaLnBrk="1" hangingPunct="1">
              <a:buFontTx/>
              <a:buNone/>
            </a:pPr>
            <a:r>
              <a:rPr lang="en-US" b="1" dirty="0"/>
              <a:t>S</a:t>
            </a:r>
            <a:r>
              <a:rPr lang="en-US" dirty="0"/>
              <a:t>- what is an optimal study design to answer this question?</a:t>
            </a:r>
            <a:endParaRPr lang="en-GB" dirty="0"/>
          </a:p>
          <a:p>
            <a:endParaRPr lang="en-US" dirty="0"/>
          </a:p>
        </p:txBody>
      </p:sp>
    </p:spTree>
    <p:extLst>
      <p:ext uri="{BB962C8B-B14F-4D97-AF65-F5344CB8AC3E}">
        <p14:creationId xmlns:p14="http://schemas.microsoft.com/office/powerpoint/2010/main" val="281114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2D251F-A8FD-4F14-B505-33EC685277F4}"/>
              </a:ext>
            </a:extLst>
          </p:cNvPr>
          <p:cNvSpPr/>
          <p:nvPr/>
        </p:nvSpPr>
        <p:spPr>
          <a:xfrm>
            <a:off x="1681844" y="299668"/>
            <a:ext cx="6847114" cy="5693866"/>
          </a:xfrm>
          <a:prstGeom prst="rect">
            <a:avLst/>
          </a:prstGeom>
        </p:spPr>
        <p:txBody>
          <a:bodyPr wrap="square">
            <a:spAutoFit/>
          </a:bodyPr>
          <a:lstStyle/>
          <a:p>
            <a:r>
              <a:rPr lang="en-US" sz="2800" dirty="0"/>
              <a:t>On morning rounds in the Hem/</a:t>
            </a:r>
            <a:r>
              <a:rPr lang="en-US" sz="2800" dirty="0" err="1"/>
              <a:t>Onc</a:t>
            </a:r>
            <a:r>
              <a:rPr lang="en-US" sz="2800" dirty="0"/>
              <a:t> unit, a first year resident turns to you for consultation. </a:t>
            </a:r>
          </a:p>
          <a:p>
            <a:endParaRPr lang="en-US" sz="2800" dirty="0"/>
          </a:p>
          <a:p>
            <a:r>
              <a:rPr lang="en-US" sz="2800" dirty="0"/>
              <a:t>She wants to discuss options for managing moderate nausea and vomiting that result following chemotherapy. </a:t>
            </a:r>
          </a:p>
          <a:p>
            <a:endParaRPr lang="en-US" sz="2800" dirty="0"/>
          </a:p>
          <a:p>
            <a:r>
              <a:rPr lang="en-US" sz="2800" dirty="0"/>
              <a:t>She shares an experience a relative had taking ginger when prochlorperazine didn’t provide effective relief and asks for your input.</a:t>
            </a:r>
          </a:p>
        </p:txBody>
      </p:sp>
    </p:spTree>
    <p:extLst>
      <p:ext uri="{BB962C8B-B14F-4D97-AF65-F5344CB8AC3E}">
        <p14:creationId xmlns:p14="http://schemas.microsoft.com/office/powerpoint/2010/main" val="913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7060D-C815-4BC4-A981-739D503F2484}"/>
              </a:ext>
            </a:extLst>
          </p:cNvPr>
          <p:cNvSpPr/>
          <p:nvPr/>
        </p:nvSpPr>
        <p:spPr>
          <a:xfrm>
            <a:off x="1447801" y="632854"/>
            <a:ext cx="7494814" cy="5262979"/>
          </a:xfrm>
          <a:prstGeom prst="rect">
            <a:avLst/>
          </a:prstGeom>
        </p:spPr>
        <p:txBody>
          <a:bodyPr wrap="square">
            <a:spAutoFit/>
          </a:bodyPr>
          <a:lstStyle/>
          <a:p>
            <a:r>
              <a:rPr lang="en-US" sz="2400" dirty="0"/>
              <a:t>Traditionally, clinicians have used a conservative approach to the diagnostic evaluation of head-injured infants, arguing that infants are at increased risk of intracranial injury (ICI) and that symptoms or signs of brain injury may not be reliably present in those with ICI. </a:t>
            </a:r>
          </a:p>
          <a:p>
            <a:endParaRPr lang="en-US" sz="2400" dirty="0"/>
          </a:p>
          <a:p>
            <a:r>
              <a:rPr lang="en-US" sz="2400" dirty="0"/>
              <a:t>A number of previous studies have reported that a significant fraction of ICIs in infants occur in patients with a normal neurological status and with no signs or symptoms of brain injury. </a:t>
            </a:r>
          </a:p>
          <a:p>
            <a:endParaRPr lang="en-US" sz="2400" dirty="0"/>
          </a:p>
          <a:p>
            <a:r>
              <a:rPr lang="en-US" sz="2400" dirty="0"/>
              <a:t>You want to see how well clinical features predict ICI in infants.</a:t>
            </a:r>
          </a:p>
        </p:txBody>
      </p:sp>
    </p:spTree>
    <p:extLst>
      <p:ext uri="{BB962C8B-B14F-4D97-AF65-F5344CB8AC3E}">
        <p14:creationId xmlns:p14="http://schemas.microsoft.com/office/powerpoint/2010/main" val="301526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DACDD8-88CF-4CA1-9A20-A7C36C12C6A1}"/>
              </a:ext>
            </a:extLst>
          </p:cNvPr>
          <p:cNvSpPr/>
          <p:nvPr/>
        </p:nvSpPr>
        <p:spPr>
          <a:xfrm>
            <a:off x="1377044" y="433899"/>
            <a:ext cx="7473042" cy="5632311"/>
          </a:xfrm>
          <a:prstGeom prst="rect">
            <a:avLst/>
          </a:prstGeom>
        </p:spPr>
        <p:txBody>
          <a:bodyPr wrap="square">
            <a:spAutoFit/>
          </a:bodyPr>
          <a:lstStyle/>
          <a:p>
            <a:r>
              <a:rPr lang="en-US" sz="2400" dirty="0"/>
              <a:t>A 2-year-old patient presents with a 12-month history of recurrent wheezing, cough, dyspnea, and mucopurulent nasal discharge. </a:t>
            </a:r>
          </a:p>
          <a:p>
            <a:endParaRPr lang="en-US" sz="2400" dirty="0"/>
          </a:p>
          <a:p>
            <a:r>
              <a:rPr lang="en-US" sz="2400" dirty="0"/>
              <a:t>There are no smokers in the household, and all pets have been removed. Antibiotics and antihistamines have been tried without sustained benefit. </a:t>
            </a:r>
          </a:p>
          <a:p>
            <a:endParaRPr lang="en-US" sz="2400" dirty="0"/>
          </a:p>
          <a:p>
            <a:r>
              <a:rPr lang="en-US" sz="2400" dirty="0"/>
              <a:t>Physical examination demonstrates normal growth and normal vital signs. </a:t>
            </a:r>
          </a:p>
          <a:p>
            <a:endParaRPr lang="en-US" sz="2400" dirty="0"/>
          </a:p>
          <a:p>
            <a:r>
              <a:rPr lang="en-US" sz="2400" dirty="0"/>
              <a:t>Thick yellow nasal discharge is noted, and bilateral expiratory wheezes are heard on chest auscultation. </a:t>
            </a:r>
          </a:p>
        </p:txBody>
      </p:sp>
    </p:spTree>
    <p:extLst>
      <p:ext uri="{BB962C8B-B14F-4D97-AF65-F5344CB8AC3E}">
        <p14:creationId xmlns:p14="http://schemas.microsoft.com/office/powerpoint/2010/main" val="3456432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GUID" val="E030356619EE4100BE4395E25E5C94D9"/>
  <p:tag name="SLIDEID" val="E030356619EE4100BE4395E25E5C94D9"/>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t’s cold and flu season. You are covering the Pediatric Emergency Clinic. An otherwise healthy 7-year old male presents with severe lower right quadrant pain. You suspect appendicitis following your initial examination but also know that there has been a nasty GI bug making the rounds as well. You decide to send the patient for an ultrasound before you make your diagnosis. Being a logical person and working in a limited resource setting you wonder how effective is ultrasound in accurately identifying acute appendicitis? In your search for an answer you would attempt to find a study employing which of the following study designs? "/>
  <p:tag name="ANSWERSALIAS" val="Case control|smicln|Cohort|smicln|Cross-sectional|smicln|Randomized controlled trial"/>
  <p:tag name="VALUES" val="Incorrect|smicln|Incorrect|smicln|Correct|smicln|Incorrect"/>
  <p:tag name="TOTALRESPONSES" val="1"/>
  <p:tag name="RESPONSECOUNT" val="1"/>
  <p:tag name="SLICED" val="False"/>
  <p:tag name="RESPONSES" val="4;"/>
  <p:tag name="CHARTSTRINGSTD" val="0 0 0 1"/>
  <p:tag name="CHARTSTRINGREV" val="1 0 0 0"/>
  <p:tag name="CHARTSTRINGSTDPER" val="0 0 0 1"/>
  <p:tag name="CHARTSTRINGREVPER" val="1 0 0 0"/>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611D298D55B54328B36E3B7457084CA6&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3CF0DCA81574885B71C55B95E94688F&lt;/guid&gt;&#10;            &lt;repollguid&gt;3F9031B4822341CDA501AE42D90CE28D&lt;/repollguid&gt;&#10;            &lt;sourceid&gt;E2197D9DDAE5442D81481C50D854616A&lt;/sourceid&gt;&#10;            &lt;questiontext&gt;A 38-year-old man presents to the emergency department for severe alcohol abuse with nausea and vomiting. He reports no other significant medical problems. The patient is confused and slightly obtunded, and hepatomegaly is discovered on physical exam. You establish that patient is cirrhotic and most cirrhotic patients develop esophageal varices, with a lifetime incidence as high as 80-90%. You decide to send the patient for EGD which you know is not a very pleasing experience for the patient. You remember that recently a colleague mentioned that why not use capsule endoscopy. Being a logical person you wonder how effective is capsule endoscopy in accurately identifying esophageal varices in cirrhotic patients? In your search for an answer you would attempt to find a study employing which of the following study design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901A2AF6DDE54419960E2ACBAED0131A&lt;/guid&gt;&#10;                    &lt;answertext&gt;Case control &lt;/answertext&gt;&#10;                    &lt;valuetype&gt;-1&lt;/valuetype&gt;&#10;                &lt;/answer&gt;&#10;                &lt;answer&gt;&#10;                    &lt;guid&gt;9F8698555E864751A80E7F835A013135&lt;/guid&gt;&#10;                    &lt;answertext&gt;Cohort &lt;/answertext&gt;&#10;                    &lt;valuetype&gt;-1&lt;/valuetype&gt;&#10;                &lt;/answer&gt;&#10;                &lt;answer&gt;&#10;                    &lt;guid&gt;119B3889E06D4F029B837A809DC545EB&lt;/guid&gt;&#10;                    &lt;answertext&gt;Cross-sectional &lt;/answertext&gt;&#10;                    &lt;valuetype&gt;1&lt;/valuetype&gt;&#10;                &lt;/answer&gt;&#10;                &lt;answer&gt;&#10;                    &lt;guid&gt;E99D17BCB15E4FACA5067978DBBDE2C1&lt;/guid&gt;&#10;                    &lt;answertext&gt;Randomized controlled trial&lt;/answertext&gt;&#10;                    &lt;valuetype&gt;-1&lt;/valuetype&gt;&#10;                &lt;/answer&gt;&#10;            &lt;/answers&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2.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00613D40C224B2094ACCC1912C1ABB1"/>
  <p:tag name="QUESTIONALIAS" val="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
  <p:tag name="TOTALRESPONSES" val="0"/>
  <p:tag name="VALUES" val="Incorrect|smicln|Correct|smicln|Incorrect|smicln|Incorrect"/>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5074CA97FB3A4A94918BB7E28E3FB8C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39F98BF05D34D40B926DC5987A39966&lt;/guid&gt;&#10;            &lt;repollguid&gt;DF8DAF048DF64238963FFDEC1FD5A26A&lt;/repollguid&gt;&#10;            &lt;sourceid&gt;284498F7C4304A639E2ADB369DA323BB&lt;/sourceid&gt;&#10;            &lt;questiontext&gt;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65BD25C7FAC423F98AD38EEB294FBB1&lt;/guid&gt;&#10;                    &lt;answertext&gt;Case control &lt;/answertext&gt;&#10;                    &lt;valuetype&gt;-1&lt;/valuetype&gt;&#10;                &lt;/answer&gt;&#10;                &lt;answer&gt;&#10;                    &lt;guid&gt;E120AE0B20914BDDB53B94CAB9397B03&lt;/guid&gt;&#10;                    &lt;answertext&gt;Cohort &lt;/answertext&gt;&#10;                    &lt;valuetype&gt;1&lt;/valuetype&gt;&#10;                &lt;/answer&gt;&#10;                &lt;answer&gt;&#10;                    &lt;guid&gt;D6E2F8DFFB6D4F54A72F246D7BC63EC6&lt;/guid&gt;&#10;                    &lt;answertext&gt;Cross-sectional &lt;/answertext&gt;&#10;                    &lt;valuetype&gt;-1&lt;/valuetype&gt;&#10;                &lt;/answer&gt;&#10;                &lt;answer&gt;&#10;                    &lt;guid&gt;1224FA68577141CBBC15F4EFD1298180&lt;/guid&gt;&#10;                    &lt;answertext&gt;Randomized controlled trial&lt;/answertext&gt;&#10;                    &lt;valuetype&gt;-1&lt;/valuetype&gt;&#10;                &lt;/answer&gt;&#10;            &lt;/answers&gt;&#10;        &lt;/multichoice&gt;&#10;    &lt;/questions&gt;&#10;&lt;/questionlist&gt;"/>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4.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E6772C106CA4F85B1AB6D5230F9D47E"/>
  <p:tag name="VALUES" val="Incorrect|smicln|Incorrect|smicln|Correct|smicln|Incorrect"/>
  <p:tag name="QUESTIONALIAS" val="You work as a infectious disease specialist in a rural clinic and see a patient with severe cough problem ? The cough is so severe that the patient is almost out of breath. You order lab tests and confirm a bacterial upper respiratory tract infection. You decide to prescribe antibiotics, but the patient is reluctant to take antibiotics and reports taking a combination of herbal medications  which is a secret ancient recipe. Again, being a scientifically oriented person you decide to put this claim to test (ancient recipe versus antibiotics for bacterial infection). Which study design is best suited to provide most unbiased answer to this question?"/>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88FDF3BCE87249F38BD1C28678140BC0&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84D8A2FC3447D987C83873BEE95889&lt;/guid&gt;&#10;            &lt;repollguid&gt;F033CCAD04F24C14937EA9E38C0AF492&lt;/repollguid&gt;&#10;            &lt;sourceid&gt;B833A58B81034E1CBA47313B5E150552&lt;/sourceid&gt;&#10;            &lt;questiontext&gt;Following up on our cirrhotic patient the capsule endoscopy reveled acute variceal bleeding.  You know that cirrhosis in Child–Pugh class C or those in class B who have persistent bleeding at endoscopy are at high risk for treatment failure and a poor prognosis. You decide to recommend treatment right away with a transjugular intrahepatic portosystemic shunt (TIPS). However a colleague of yours suggests to continue treatment with vasoactive-drug therapy, followed after 3 to 5 days by treatment with propranolol  and long-term endoscopic band ligation (EBL), with insertion of a TIPS if needed as rescue therapy only. Which study design is best suited to provide most unbiased answer to the question of immediate versus rescue treatment with TIP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74D14CAC9CB4CADA936BE8D1793EA2D&lt;/guid&gt;&#10;                    &lt;answertext&gt;Case control &lt;/answertext&gt;&#10;                    &lt;valuetype&gt;-1&lt;/valuetype&gt;&#10;                &lt;/answer&gt;&#10;                &lt;answer&gt;&#10;                    &lt;guid&gt;3CC46B805F564EDBA7537FAED59FD17D&lt;/guid&gt;&#10;                    &lt;answertext&gt;Cohort &lt;/answertext&gt;&#10;                    &lt;valuetype&gt;-1&lt;/valuetype&gt;&#10;                &lt;/answer&gt;&#10;                &lt;answer&gt;&#10;                    &lt;guid&gt;151BB3F46B484864BEDE4F7B6270872B&lt;/guid&gt;&#10;                    &lt;answertext&gt;Cross-sectional &lt;/answertext&gt;&#10;                    &lt;valuetype&gt;1&lt;/valuetype&gt;&#10;                &lt;/answer&gt;&#10;                &lt;answer&gt;&#10;                    &lt;guid&gt;C101A594DE7B46C1979029686A15FBD3&lt;/guid&gt;&#10;                    &lt;answertext&gt;Randomized controlled trial&lt;/answertext&gt;&#10;                    &lt;valuetype&gt;-1&lt;/valuetype&gt;&#10;                &lt;/answer&gt;&#10;            &lt;/answers&gt;&#10;        &lt;/multichoice&gt;&#10;    &lt;/questions&gt;&#10;&lt;/questionlist&gt;"/>
</p:tagLst>
</file>

<file path=ppt/tags/tag25.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AE05F7E-FEC7-4171-B024-27280FC5849D}" vid="{99AC5578-7A89-415B-9CD0-8B362AF195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5089</TotalTime>
  <Words>3099</Words>
  <Application>Microsoft Office PowerPoint</Application>
  <PresentationFormat>On-screen Show (4:3)</PresentationFormat>
  <Paragraphs>775</Paragraphs>
  <Slides>46</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vt:lpstr>
      <vt:lpstr>Arial Rounded MT Bold</vt:lpstr>
      <vt:lpstr>Bookshelf Symbol 1</vt:lpstr>
      <vt:lpstr>Calibri</vt:lpstr>
      <vt:lpstr>Century Gothic</vt:lpstr>
      <vt:lpstr>Garamond</vt:lpstr>
      <vt:lpstr>Monotype Sorts</vt:lpstr>
      <vt:lpstr>Tahoma</vt:lpstr>
      <vt:lpstr>Times New Roman</vt:lpstr>
      <vt:lpstr>Wingdings</vt:lpstr>
      <vt:lpstr>Office Theme</vt:lpstr>
      <vt:lpstr>Custom Design</vt:lpstr>
      <vt:lpstr>PowerPoint Presentation</vt:lpstr>
      <vt:lpstr>Learning objectives</vt:lpstr>
      <vt:lpstr>Learning Environment</vt:lpstr>
      <vt:lpstr>What is a research question?</vt:lpstr>
      <vt:lpstr>What makes a poor  research question?</vt:lpstr>
      <vt:lpstr>What makes a good question?</vt:lpstr>
      <vt:lpstr>PowerPoint Presentation</vt:lpstr>
      <vt:lpstr>PowerPoint Presentation</vt:lpstr>
      <vt:lpstr>PowerPoint Presentation</vt:lpstr>
      <vt:lpstr>PowerPoint Presentation</vt:lpstr>
      <vt:lpstr>How to focus your question?</vt:lpstr>
      <vt:lpstr>From a research question to a proposal</vt:lpstr>
      <vt:lpstr>Key study designs</vt:lpstr>
      <vt:lpstr>What constitutes BEST Evidence? Depends on the type of question</vt:lpstr>
      <vt:lpstr>Randomized controlled trials</vt:lpstr>
      <vt:lpstr>RCT with parallel design</vt:lpstr>
      <vt:lpstr>Cross-over RCT</vt:lpstr>
      <vt:lpstr>Prospective Cohort study</vt:lpstr>
      <vt:lpstr>Cohort study</vt:lpstr>
      <vt:lpstr>Case-control study</vt:lpstr>
      <vt:lpstr>Case-control studies</vt:lpstr>
      <vt:lpstr>Cross-sectional study</vt:lpstr>
      <vt:lpstr>Cross-sectional study</vt:lpstr>
      <vt:lpstr>PowerPoint Presentation</vt:lpstr>
      <vt:lpstr>Hypothetical Research Question</vt:lpstr>
      <vt:lpstr>Randomized controlled trial</vt:lpstr>
      <vt:lpstr>Cohort study</vt:lpstr>
      <vt:lpstr>Case-control study</vt:lpstr>
      <vt:lpstr>Cross-sectional study</vt:lpstr>
      <vt:lpstr>A 38-year-old man presents to the emergency department for severe alcohol abuse with nausea and vomiting. He reports no other significant medical problems.  The patient is confused and slightly obtunded, and hepatomegaly is discovered on physical exam.  You establish that patient is cirrhotic and most cirrhotic patients develop esophageal varices, with a lifetime incidence as high as 80-90%.  You decide to send the patient for EGD which you know is not a very pleasing experience for the patient.  You remember that recently a colleague mentioned that why not use capsule endoscopy rather than the EGD.   Being a logical person you wonder how effective is capsule endoscopy in accurately identifying esophageal varices in cirrhotic patients?   In your search for an answer you would attempt to find a study employing which of the following study designs? </vt:lpstr>
      <vt:lpstr>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vt:lpstr>
      <vt:lpstr>Febrile neutropenia is a frequent adverse event experienced by people with cancer who are undergoing chemotherapy, and is a potentially life-threatening situation.   The current treatment is supportive care plus antibiotics.  Colony-stimulating factors (CSFs), such as granulocyte-CSF (G-CSF) are cytokines that stimulate and accelerate the production of one or more cell lines in the bone marrow.  CSFs have been demonstrated to be effective in reducing the incidence of febrile neutropenia when given immediately after chemotherapy.  Which study design is best suited to provide most unbiased answer to the question of whether the addition of a CSF to antibiotics could improve outcomes in individuals diagnosed with febrile neutropenia?</vt:lpstr>
      <vt:lpstr>Thank you </vt:lpstr>
      <vt:lpstr>Introduction: Data Collection</vt:lpstr>
      <vt:lpstr>Data collection form Development: key points</vt:lpstr>
      <vt:lpstr>PowerPoint Presentation</vt:lpstr>
      <vt:lpstr>PowerPoint Presentation</vt:lpstr>
      <vt:lpstr>Unique identification: a must have !</vt:lpstr>
      <vt:lpstr>Conceptual Design: Key points</vt:lpstr>
      <vt:lpstr>Tips for database design</vt:lpstr>
      <vt:lpstr>Tips contd.</vt:lpstr>
      <vt:lpstr>Tips contd.</vt:lpstr>
      <vt:lpstr>Tips contd.</vt:lpstr>
      <vt:lpstr>Data Dictionary: example</vt:lpstr>
      <vt:lpstr>Example of errors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Mhaskar, Rahul</dc:creator>
  <cp:lastModifiedBy>Mhaskar, Rahul</cp:lastModifiedBy>
  <cp:revision>261</cp:revision>
  <dcterms:created xsi:type="dcterms:W3CDTF">2016-05-27T20:32:11Z</dcterms:created>
  <dcterms:modified xsi:type="dcterms:W3CDTF">2020-02-20T15:41:11Z</dcterms:modified>
</cp:coreProperties>
</file>