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ags/tag3.xml" ContentType="application/vnd.openxmlformats-officedocument.presentationml.tags+xml"/>
  <Override PartName="/ppt/theme/themeOverride2.xml" ContentType="application/vnd.openxmlformats-officedocument.themeOverride+xml"/>
  <Override PartName="/ppt/tags/tag4.xml" ContentType="application/vnd.openxmlformats-officedocument.presentationml.tags+xml"/>
  <Override PartName="/ppt/theme/themeOverride3.xml" ContentType="application/vnd.openxmlformats-officedocument.themeOverride+xml"/>
  <Override PartName="/ppt/tags/tag5.xml" ContentType="application/vnd.openxmlformats-officedocument.presentationml.tags+xml"/>
  <Override PartName="/ppt/notesSlides/notesSlide2.xml" ContentType="application/vnd.openxmlformats-officedocument.presentationml.notesSlide+xml"/>
  <Override PartName="/ppt/theme/themeOverride4.xml" ContentType="application/vnd.openxmlformats-officedocument.themeOverride+xml"/>
  <Override PartName="/ppt/tags/tag6.xml" ContentType="application/vnd.openxmlformats-officedocument.presentationml.tags+xml"/>
  <Override PartName="/ppt/notesSlides/notesSlide3.xml" ContentType="application/vnd.openxmlformats-officedocument.presentationml.notesSlide+xml"/>
  <Override PartName="/ppt/theme/themeOverride5.xml" ContentType="application/vnd.openxmlformats-officedocument.themeOverride+xml"/>
  <Override PartName="/ppt/tags/tag7.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6.xml" ContentType="application/vnd.openxmlformats-officedocument.themeOverr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heme/themeOverride7.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heme/themeOverride8.xml" ContentType="application/vnd.openxmlformats-officedocument.themeOverride+xml"/>
  <Override PartName="/ppt/tags/tag13.xml" ContentType="application/vnd.openxmlformats-officedocument.presentationml.tags+xml"/>
  <Override PartName="/ppt/notesSlides/notesSlide9.xml" ContentType="application/vnd.openxmlformats-officedocument.presentationml.notesSlide+xml"/>
  <Override PartName="/ppt/theme/themeOverride9.xml" ContentType="application/vnd.openxmlformats-officedocument.themeOverride+xml"/>
  <Override PartName="/ppt/tags/tag14.xml" ContentType="application/vnd.openxmlformats-officedocument.presentationml.tags+xml"/>
  <Override PartName="/ppt/theme/themeOverride10.xml" ContentType="application/vnd.openxmlformats-officedocument.themeOverride+xml"/>
  <Override PartName="/ppt/tags/tag15.xml" ContentType="application/vnd.openxmlformats-officedocument.presentationml.tags+xml"/>
  <Override PartName="/ppt/theme/themeOverride11.xml" ContentType="application/vnd.openxmlformats-officedocument.themeOverr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2.xml" ContentType="application/vnd.openxmlformats-officedocument.themeOverr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952" r:id="rId1"/>
  </p:sldMasterIdLst>
  <p:notesMasterIdLst>
    <p:notesMasterId r:id="rId57"/>
  </p:notesMasterIdLst>
  <p:handoutMasterIdLst>
    <p:handoutMasterId r:id="rId58"/>
  </p:handoutMasterIdLst>
  <p:sldIdLst>
    <p:sldId id="454" r:id="rId2"/>
    <p:sldId id="575" r:id="rId3"/>
    <p:sldId id="441" r:id="rId4"/>
    <p:sldId id="442" r:id="rId5"/>
    <p:sldId id="277" r:id="rId6"/>
    <p:sldId id="411" r:id="rId7"/>
    <p:sldId id="410" r:id="rId8"/>
    <p:sldId id="580" r:id="rId9"/>
    <p:sldId id="549" r:id="rId10"/>
    <p:sldId id="538" r:id="rId11"/>
    <p:sldId id="540" r:id="rId12"/>
    <p:sldId id="487" r:id="rId13"/>
    <p:sldId id="488" r:id="rId14"/>
    <p:sldId id="491" r:id="rId15"/>
    <p:sldId id="577" r:id="rId16"/>
    <p:sldId id="578" r:id="rId17"/>
    <p:sldId id="579" r:id="rId18"/>
    <p:sldId id="502" r:id="rId19"/>
    <p:sldId id="543" r:id="rId20"/>
    <p:sldId id="443" r:id="rId21"/>
    <p:sldId id="597" r:id="rId22"/>
    <p:sldId id="457" r:id="rId23"/>
    <p:sldId id="581" r:id="rId24"/>
    <p:sldId id="582" r:id="rId25"/>
    <p:sldId id="445" r:id="rId26"/>
    <p:sldId id="562" r:id="rId27"/>
    <p:sldId id="446" r:id="rId28"/>
    <p:sldId id="596" r:id="rId29"/>
    <p:sldId id="447" r:id="rId30"/>
    <p:sldId id="448" r:id="rId31"/>
    <p:sldId id="512" r:id="rId32"/>
    <p:sldId id="521" r:id="rId33"/>
    <p:sldId id="551" r:id="rId34"/>
    <p:sldId id="518" r:id="rId35"/>
    <p:sldId id="482" r:id="rId36"/>
    <p:sldId id="598" r:id="rId37"/>
    <p:sldId id="599" r:id="rId38"/>
    <p:sldId id="601" r:id="rId39"/>
    <p:sldId id="544" r:id="rId40"/>
    <p:sldId id="510" r:id="rId41"/>
    <p:sldId id="572" r:id="rId42"/>
    <p:sldId id="590" r:id="rId43"/>
    <p:sldId id="592" r:id="rId44"/>
    <p:sldId id="593" r:id="rId45"/>
    <p:sldId id="591" r:id="rId46"/>
    <p:sldId id="589" r:id="rId47"/>
    <p:sldId id="587" r:id="rId48"/>
    <p:sldId id="594" r:id="rId49"/>
    <p:sldId id="595" r:id="rId50"/>
    <p:sldId id="564" r:id="rId51"/>
    <p:sldId id="537" r:id="rId52"/>
    <p:sldId id="583" r:id="rId53"/>
    <p:sldId id="444" r:id="rId54"/>
    <p:sldId id="602" r:id="rId55"/>
    <p:sldId id="505" r:id="rId56"/>
  </p:sldIdLst>
  <p:sldSz cx="9144000" cy="6858000" type="screen4x3"/>
  <p:notesSz cx="7010400" cy="9296400"/>
  <p:custDataLst>
    <p:tags r:id="rId5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F01"/>
    <a:srgbClr val="00CC99"/>
    <a:srgbClr val="0107FF"/>
    <a:srgbClr val="5DE818"/>
    <a:srgbClr val="FFFF66"/>
    <a:srgbClr val="00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5382" autoAdjust="0"/>
  </p:normalViewPr>
  <p:slideViewPr>
    <p:cSldViewPr>
      <p:cViewPr varScale="1">
        <p:scale>
          <a:sx n="109" d="100"/>
          <a:sy n="109" d="100"/>
        </p:scale>
        <p:origin x="16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C:\Rahul_Work_Sept92012\Data_BackUp\Presentations\Rise%20of%20SR.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Sheet1!$B$8:$B$20</c:f>
              <c:strCache>
                <c:ptCount val="1"/>
                <c:pt idx="0">
                  <c:v>117 877 6243 17940 20908 30243 32243 45123 55312 55119 53125 65157 67189</c:v>
                </c:pt>
              </c:strCache>
            </c:strRef>
          </c:tx>
          <c:spPr>
            <a:solidFill>
              <a:srgbClr val="0070C0"/>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Sheet1!$A$8:$A$20</c:f>
              <c:numCache>
                <c:formatCode>General</c:formatCode>
                <c:ptCount val="13"/>
                <c:pt idx="0">
                  <c:v>1980</c:v>
                </c:pt>
                <c:pt idx="1">
                  <c:v>1990</c:v>
                </c:pt>
                <c:pt idx="2">
                  <c:v>2000</c:v>
                </c:pt>
                <c:pt idx="3">
                  <c:v>2010</c:v>
                </c:pt>
                <c:pt idx="4">
                  <c:v>2011</c:v>
                </c:pt>
                <c:pt idx="5">
                  <c:v>2012</c:v>
                </c:pt>
                <c:pt idx="6">
                  <c:v>2013</c:v>
                </c:pt>
                <c:pt idx="7">
                  <c:v>2014</c:v>
                </c:pt>
                <c:pt idx="8">
                  <c:v>2015</c:v>
                </c:pt>
                <c:pt idx="9">
                  <c:v>2016</c:v>
                </c:pt>
                <c:pt idx="10">
                  <c:v>2017</c:v>
                </c:pt>
                <c:pt idx="11">
                  <c:v>2018</c:v>
                </c:pt>
                <c:pt idx="12">
                  <c:v>2019</c:v>
                </c:pt>
              </c:numCache>
            </c:numRef>
          </c:cat>
          <c:val>
            <c:numRef>
              <c:f>Sheet1!$B$8:$B$20</c:f>
              <c:numCache>
                <c:formatCode>General</c:formatCode>
                <c:ptCount val="13"/>
                <c:pt idx="0">
                  <c:v>117</c:v>
                </c:pt>
                <c:pt idx="1">
                  <c:v>877</c:v>
                </c:pt>
                <c:pt idx="2">
                  <c:v>6243</c:v>
                </c:pt>
                <c:pt idx="3">
                  <c:v>17940</c:v>
                </c:pt>
                <c:pt idx="4">
                  <c:v>20908</c:v>
                </c:pt>
                <c:pt idx="5">
                  <c:v>30243</c:v>
                </c:pt>
                <c:pt idx="6">
                  <c:v>32243</c:v>
                </c:pt>
                <c:pt idx="7">
                  <c:v>45123</c:v>
                </c:pt>
                <c:pt idx="8">
                  <c:v>55312</c:v>
                </c:pt>
                <c:pt idx="9">
                  <c:v>55119</c:v>
                </c:pt>
                <c:pt idx="10">
                  <c:v>53125</c:v>
                </c:pt>
                <c:pt idx="11">
                  <c:v>65157</c:v>
                </c:pt>
                <c:pt idx="12">
                  <c:v>67189</c:v>
                </c:pt>
              </c:numCache>
            </c:numRef>
          </c:val>
          <c:extLst>
            <c:ext xmlns:c16="http://schemas.microsoft.com/office/drawing/2014/chart" uri="{C3380CC4-5D6E-409C-BE32-E72D297353CC}">
              <c16:uniqueId val="{00000000-F111-47AC-8AB6-96E189A88A5F}"/>
            </c:ext>
          </c:extLst>
        </c:ser>
        <c:dLbls>
          <c:showLegendKey val="0"/>
          <c:showVal val="1"/>
          <c:showCatName val="0"/>
          <c:showSerName val="0"/>
          <c:showPercent val="0"/>
          <c:showBubbleSize val="0"/>
        </c:dLbls>
        <c:gapWidth val="150"/>
        <c:axId val="156369920"/>
        <c:axId val="148572416"/>
      </c:barChart>
      <c:catAx>
        <c:axId val="156369920"/>
        <c:scaling>
          <c:orientation val="minMax"/>
        </c:scaling>
        <c:delete val="0"/>
        <c:axPos val="b"/>
        <c:title>
          <c:tx>
            <c:rich>
              <a:bodyPr/>
              <a:lstStyle/>
              <a:p>
                <a:pPr>
                  <a:defRPr/>
                </a:pPr>
                <a:r>
                  <a:rPr lang="en-US" sz="1600" dirty="0"/>
                  <a:t>Publication year</a:t>
                </a:r>
              </a:p>
            </c:rich>
          </c:tx>
          <c:overlay val="0"/>
        </c:title>
        <c:numFmt formatCode="General" sourceLinked="1"/>
        <c:majorTickMark val="none"/>
        <c:minorTickMark val="none"/>
        <c:tickLblPos val="nextTo"/>
        <c:txPr>
          <a:bodyPr/>
          <a:lstStyle/>
          <a:p>
            <a:pPr>
              <a:defRPr sz="1800"/>
            </a:pPr>
            <a:endParaRPr lang="en-US"/>
          </a:p>
        </c:txPr>
        <c:crossAx val="148572416"/>
        <c:crosses val="autoZero"/>
        <c:auto val="1"/>
        <c:lblAlgn val="ctr"/>
        <c:lblOffset val="100"/>
        <c:noMultiLvlLbl val="0"/>
      </c:catAx>
      <c:valAx>
        <c:axId val="148572416"/>
        <c:scaling>
          <c:orientation val="minMax"/>
        </c:scaling>
        <c:delete val="1"/>
        <c:axPos val="l"/>
        <c:title>
          <c:tx>
            <c:rich>
              <a:bodyPr rot="-5400000" vert="horz"/>
              <a:lstStyle/>
              <a:p>
                <a:pPr>
                  <a:defRPr sz="1800"/>
                </a:pPr>
                <a:r>
                  <a:rPr lang="en-US" sz="1800"/>
                  <a:t>SRs in Pubmed</a:t>
                </a:r>
              </a:p>
            </c:rich>
          </c:tx>
          <c:overlay val="0"/>
        </c:title>
        <c:numFmt formatCode="General" sourceLinked="1"/>
        <c:majorTickMark val="out"/>
        <c:minorTickMark val="none"/>
        <c:tickLblPos val="nextTo"/>
        <c:crossAx val="156369920"/>
        <c:crosses val="autoZero"/>
        <c:crossBetween val="between"/>
      </c:valAx>
      <c:spPr>
        <a:noFill/>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3AD19F3-7BAF-41F3-A2CB-7A41AB640B25}" type="datetimeFigureOut">
              <a:rPr lang="en-US" smtClean="0"/>
              <a:t>11/13/2019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2E07DE5-36CA-44F4-81D4-FF33E29EA76F}" type="slidenum">
              <a:rPr lang="en-US" smtClean="0"/>
              <a:t>‹#›</a:t>
            </a:fld>
            <a:endParaRPr lang="en-US"/>
          </a:p>
        </p:txBody>
      </p:sp>
    </p:spTree>
    <p:extLst>
      <p:ext uri="{BB962C8B-B14F-4D97-AF65-F5344CB8AC3E}">
        <p14:creationId xmlns:p14="http://schemas.microsoft.com/office/powerpoint/2010/main" val="3748377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798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365DCAF-871B-4298-A379-A9DCCBF6D513}" type="slidenum">
              <a:rPr lang="en-US"/>
              <a:pPr>
                <a:defRPr/>
              </a:pPr>
              <a:t>‹#›</a:t>
            </a:fld>
            <a:endParaRPr lang="en-US"/>
          </a:p>
        </p:txBody>
      </p:sp>
    </p:spTree>
    <p:extLst>
      <p:ext uri="{BB962C8B-B14F-4D97-AF65-F5344CB8AC3E}">
        <p14:creationId xmlns:p14="http://schemas.microsoft.com/office/powerpoint/2010/main" val="1568506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E485D898-E3CF-4366-8F33-31070A174D20}" type="slidenum">
              <a:rPr lang="en-US" smtClean="0"/>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Unit</a:t>
            </a:r>
            <a:r>
              <a:rPr lang="en-US" baseline="0" dirty="0"/>
              <a:t> of analysis diff. pt and RCT. Add flow chart</a:t>
            </a:r>
            <a:endParaRPr lang="en-US" dirty="0"/>
          </a:p>
        </p:txBody>
      </p:sp>
      <p:sp>
        <p:nvSpPr>
          <p:cNvPr id="4" name="Slide Number Placeholder 3"/>
          <p:cNvSpPr>
            <a:spLocks noGrp="1"/>
          </p:cNvSpPr>
          <p:nvPr>
            <p:ph type="sldNum" sz="quarter" idx="10"/>
          </p:nvPr>
        </p:nvSpPr>
        <p:spPr/>
        <p:txBody>
          <a:bodyPr/>
          <a:lstStyle/>
          <a:p>
            <a:pPr>
              <a:defRPr/>
            </a:pPr>
            <a:fld id="{8365DCAF-871B-4298-A379-A9DCCBF6D513}" type="slidenum">
              <a:rPr lang="en-US" smtClean="0"/>
              <a:pPr>
                <a:defRPr/>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65DCAF-871B-4298-A379-A9DCCBF6D513}" type="slidenum">
              <a:rPr lang="en-US" smtClean="0"/>
              <a:pPr>
                <a:defRPr/>
              </a:pPr>
              <a:t>38</a:t>
            </a:fld>
            <a:endParaRPr lang="en-US"/>
          </a:p>
        </p:txBody>
      </p:sp>
    </p:spTree>
    <p:extLst>
      <p:ext uri="{BB962C8B-B14F-4D97-AF65-F5344CB8AC3E}">
        <p14:creationId xmlns:p14="http://schemas.microsoft.com/office/powerpoint/2010/main" val="940605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eaLnBrk="0" hangingPunct="0">
              <a:defRPr>
                <a:solidFill>
                  <a:schemeClr val="tx1"/>
                </a:solidFill>
                <a:latin typeface="Verdana" pitchFamily="34" charset="0"/>
                <a:cs typeface="Arial" charset="0"/>
              </a:defRPr>
            </a:lvl1pPr>
            <a:lvl2pPr marL="757066" indent="-291179" defTabSz="944715" eaLnBrk="0" hangingPunct="0">
              <a:defRPr>
                <a:solidFill>
                  <a:schemeClr val="tx1"/>
                </a:solidFill>
                <a:latin typeface="Verdana" pitchFamily="34" charset="0"/>
                <a:cs typeface="Arial" charset="0"/>
              </a:defRPr>
            </a:lvl2pPr>
            <a:lvl3pPr marL="1164717" indent="-232943" defTabSz="944715" eaLnBrk="0" hangingPunct="0">
              <a:defRPr>
                <a:solidFill>
                  <a:schemeClr val="tx1"/>
                </a:solidFill>
                <a:latin typeface="Verdana" pitchFamily="34" charset="0"/>
                <a:cs typeface="Arial" charset="0"/>
              </a:defRPr>
            </a:lvl3pPr>
            <a:lvl4pPr marL="1630604" indent="-232943" defTabSz="944715" eaLnBrk="0" hangingPunct="0">
              <a:defRPr>
                <a:solidFill>
                  <a:schemeClr val="tx1"/>
                </a:solidFill>
                <a:latin typeface="Verdana" pitchFamily="34" charset="0"/>
                <a:cs typeface="Arial" charset="0"/>
              </a:defRPr>
            </a:lvl4pPr>
            <a:lvl5pPr marL="2096491" indent="-232943" defTabSz="944715" eaLnBrk="0" hangingPunct="0">
              <a:defRPr>
                <a:solidFill>
                  <a:schemeClr val="tx1"/>
                </a:solidFill>
                <a:latin typeface="Verdana" pitchFamily="34" charset="0"/>
                <a:cs typeface="Arial" charset="0"/>
              </a:defRPr>
            </a:lvl5pPr>
            <a:lvl6pPr marL="2562377" indent="-232943" defTabSz="944715" eaLnBrk="0" fontAlgn="base" hangingPunct="0">
              <a:spcBef>
                <a:spcPct val="0"/>
              </a:spcBef>
              <a:spcAft>
                <a:spcPct val="0"/>
              </a:spcAft>
              <a:defRPr>
                <a:solidFill>
                  <a:schemeClr val="tx1"/>
                </a:solidFill>
                <a:latin typeface="Verdana" pitchFamily="34" charset="0"/>
                <a:cs typeface="Arial" charset="0"/>
              </a:defRPr>
            </a:lvl6pPr>
            <a:lvl7pPr marL="3028264" indent="-232943" defTabSz="944715" eaLnBrk="0" fontAlgn="base" hangingPunct="0">
              <a:spcBef>
                <a:spcPct val="0"/>
              </a:spcBef>
              <a:spcAft>
                <a:spcPct val="0"/>
              </a:spcAft>
              <a:defRPr>
                <a:solidFill>
                  <a:schemeClr val="tx1"/>
                </a:solidFill>
                <a:latin typeface="Verdana" pitchFamily="34" charset="0"/>
                <a:cs typeface="Arial" charset="0"/>
              </a:defRPr>
            </a:lvl7pPr>
            <a:lvl8pPr marL="3494151" indent="-232943" defTabSz="944715" eaLnBrk="0" fontAlgn="base" hangingPunct="0">
              <a:spcBef>
                <a:spcPct val="0"/>
              </a:spcBef>
              <a:spcAft>
                <a:spcPct val="0"/>
              </a:spcAft>
              <a:defRPr>
                <a:solidFill>
                  <a:schemeClr val="tx1"/>
                </a:solidFill>
                <a:latin typeface="Verdana" pitchFamily="34" charset="0"/>
                <a:cs typeface="Arial" charset="0"/>
              </a:defRPr>
            </a:lvl8pPr>
            <a:lvl9pPr marL="3960038" indent="-232943" defTabSz="944715" eaLnBrk="0" fontAlgn="base" hangingPunct="0">
              <a:spcBef>
                <a:spcPct val="0"/>
              </a:spcBef>
              <a:spcAft>
                <a:spcPct val="0"/>
              </a:spcAft>
              <a:defRPr>
                <a:solidFill>
                  <a:schemeClr val="tx1"/>
                </a:solidFill>
                <a:latin typeface="Verdana" pitchFamily="34" charset="0"/>
                <a:cs typeface="Arial" charset="0"/>
              </a:defRPr>
            </a:lvl9pPr>
          </a:lstStyle>
          <a:p>
            <a:r>
              <a:rPr lang="en-AU">
                <a:latin typeface="Times New Roman" pitchFamily="18" charset="0"/>
              </a:rPr>
              <a:t>PRESENTATION ONE</a:t>
            </a:r>
          </a:p>
        </p:txBody>
      </p:sp>
      <p:sp>
        <p:nvSpPr>
          <p:cNvPr id="1013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eaLnBrk="0" hangingPunct="0">
              <a:defRPr>
                <a:solidFill>
                  <a:schemeClr val="tx1"/>
                </a:solidFill>
                <a:latin typeface="Verdana" pitchFamily="34" charset="0"/>
                <a:cs typeface="Arial" charset="0"/>
              </a:defRPr>
            </a:lvl1pPr>
            <a:lvl2pPr marL="757066" indent="-291179" defTabSz="944715" eaLnBrk="0" hangingPunct="0">
              <a:defRPr>
                <a:solidFill>
                  <a:schemeClr val="tx1"/>
                </a:solidFill>
                <a:latin typeface="Verdana" pitchFamily="34" charset="0"/>
                <a:cs typeface="Arial" charset="0"/>
              </a:defRPr>
            </a:lvl2pPr>
            <a:lvl3pPr marL="1164717" indent="-232943" defTabSz="944715" eaLnBrk="0" hangingPunct="0">
              <a:defRPr>
                <a:solidFill>
                  <a:schemeClr val="tx1"/>
                </a:solidFill>
                <a:latin typeface="Verdana" pitchFamily="34" charset="0"/>
                <a:cs typeface="Arial" charset="0"/>
              </a:defRPr>
            </a:lvl3pPr>
            <a:lvl4pPr marL="1630604" indent="-232943" defTabSz="944715" eaLnBrk="0" hangingPunct="0">
              <a:defRPr>
                <a:solidFill>
                  <a:schemeClr val="tx1"/>
                </a:solidFill>
                <a:latin typeface="Verdana" pitchFamily="34" charset="0"/>
                <a:cs typeface="Arial" charset="0"/>
              </a:defRPr>
            </a:lvl4pPr>
            <a:lvl5pPr marL="2096491" indent="-232943" defTabSz="944715" eaLnBrk="0" hangingPunct="0">
              <a:defRPr>
                <a:solidFill>
                  <a:schemeClr val="tx1"/>
                </a:solidFill>
                <a:latin typeface="Verdana" pitchFamily="34" charset="0"/>
                <a:cs typeface="Arial" charset="0"/>
              </a:defRPr>
            </a:lvl5pPr>
            <a:lvl6pPr marL="2562377" indent="-232943" defTabSz="944715" eaLnBrk="0" fontAlgn="base" hangingPunct="0">
              <a:spcBef>
                <a:spcPct val="0"/>
              </a:spcBef>
              <a:spcAft>
                <a:spcPct val="0"/>
              </a:spcAft>
              <a:defRPr>
                <a:solidFill>
                  <a:schemeClr val="tx1"/>
                </a:solidFill>
                <a:latin typeface="Verdana" pitchFamily="34" charset="0"/>
                <a:cs typeface="Arial" charset="0"/>
              </a:defRPr>
            </a:lvl6pPr>
            <a:lvl7pPr marL="3028264" indent="-232943" defTabSz="944715" eaLnBrk="0" fontAlgn="base" hangingPunct="0">
              <a:spcBef>
                <a:spcPct val="0"/>
              </a:spcBef>
              <a:spcAft>
                <a:spcPct val="0"/>
              </a:spcAft>
              <a:defRPr>
                <a:solidFill>
                  <a:schemeClr val="tx1"/>
                </a:solidFill>
                <a:latin typeface="Verdana" pitchFamily="34" charset="0"/>
                <a:cs typeface="Arial" charset="0"/>
              </a:defRPr>
            </a:lvl7pPr>
            <a:lvl8pPr marL="3494151" indent="-232943" defTabSz="944715" eaLnBrk="0" fontAlgn="base" hangingPunct="0">
              <a:spcBef>
                <a:spcPct val="0"/>
              </a:spcBef>
              <a:spcAft>
                <a:spcPct val="0"/>
              </a:spcAft>
              <a:defRPr>
                <a:solidFill>
                  <a:schemeClr val="tx1"/>
                </a:solidFill>
                <a:latin typeface="Verdana" pitchFamily="34" charset="0"/>
                <a:cs typeface="Arial" charset="0"/>
              </a:defRPr>
            </a:lvl8pPr>
            <a:lvl9pPr marL="3960038" indent="-232943" defTabSz="944715" eaLnBrk="0" fontAlgn="base" hangingPunct="0">
              <a:spcBef>
                <a:spcPct val="0"/>
              </a:spcBef>
              <a:spcAft>
                <a:spcPct val="0"/>
              </a:spcAft>
              <a:defRPr>
                <a:solidFill>
                  <a:schemeClr val="tx1"/>
                </a:solidFill>
                <a:latin typeface="Verdana" pitchFamily="34" charset="0"/>
                <a:cs typeface="Arial" charset="0"/>
              </a:defRPr>
            </a:lvl9pPr>
          </a:lstStyle>
          <a:p>
            <a:fld id="{4626B87F-6138-4E44-B3FC-6A714B1EF10F}" type="datetime1">
              <a:rPr lang="en-AU" smtClean="0">
                <a:latin typeface="Times New Roman" pitchFamily="18" charset="0"/>
              </a:rPr>
              <a:pPr/>
              <a:t>13/11/2019</a:t>
            </a:fld>
            <a:endParaRPr lang="en-AU">
              <a:latin typeface="Times New Roman" pitchFamily="18" charset="0"/>
            </a:endParaRPr>
          </a:p>
        </p:txBody>
      </p:sp>
      <p:sp>
        <p:nvSpPr>
          <p:cNvPr id="1013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eaLnBrk="0" hangingPunct="0">
              <a:defRPr>
                <a:solidFill>
                  <a:schemeClr val="tx1"/>
                </a:solidFill>
                <a:latin typeface="Verdana" pitchFamily="34" charset="0"/>
                <a:cs typeface="Arial" charset="0"/>
              </a:defRPr>
            </a:lvl1pPr>
            <a:lvl2pPr marL="757066" indent="-291179" defTabSz="944715" eaLnBrk="0" hangingPunct="0">
              <a:defRPr>
                <a:solidFill>
                  <a:schemeClr val="tx1"/>
                </a:solidFill>
                <a:latin typeface="Verdana" pitchFamily="34" charset="0"/>
                <a:cs typeface="Arial" charset="0"/>
              </a:defRPr>
            </a:lvl2pPr>
            <a:lvl3pPr marL="1164717" indent="-232943" defTabSz="944715" eaLnBrk="0" hangingPunct="0">
              <a:defRPr>
                <a:solidFill>
                  <a:schemeClr val="tx1"/>
                </a:solidFill>
                <a:latin typeface="Verdana" pitchFamily="34" charset="0"/>
                <a:cs typeface="Arial" charset="0"/>
              </a:defRPr>
            </a:lvl3pPr>
            <a:lvl4pPr marL="1630604" indent="-232943" defTabSz="944715" eaLnBrk="0" hangingPunct="0">
              <a:defRPr>
                <a:solidFill>
                  <a:schemeClr val="tx1"/>
                </a:solidFill>
                <a:latin typeface="Verdana" pitchFamily="34" charset="0"/>
                <a:cs typeface="Arial" charset="0"/>
              </a:defRPr>
            </a:lvl4pPr>
            <a:lvl5pPr marL="2096491" indent="-232943" defTabSz="944715" eaLnBrk="0" hangingPunct="0">
              <a:defRPr>
                <a:solidFill>
                  <a:schemeClr val="tx1"/>
                </a:solidFill>
                <a:latin typeface="Verdana" pitchFamily="34" charset="0"/>
                <a:cs typeface="Arial" charset="0"/>
              </a:defRPr>
            </a:lvl5pPr>
            <a:lvl6pPr marL="2562377" indent="-232943" defTabSz="944715" eaLnBrk="0" fontAlgn="base" hangingPunct="0">
              <a:spcBef>
                <a:spcPct val="0"/>
              </a:spcBef>
              <a:spcAft>
                <a:spcPct val="0"/>
              </a:spcAft>
              <a:defRPr>
                <a:solidFill>
                  <a:schemeClr val="tx1"/>
                </a:solidFill>
                <a:latin typeface="Verdana" pitchFamily="34" charset="0"/>
                <a:cs typeface="Arial" charset="0"/>
              </a:defRPr>
            </a:lvl6pPr>
            <a:lvl7pPr marL="3028264" indent="-232943" defTabSz="944715" eaLnBrk="0" fontAlgn="base" hangingPunct="0">
              <a:spcBef>
                <a:spcPct val="0"/>
              </a:spcBef>
              <a:spcAft>
                <a:spcPct val="0"/>
              </a:spcAft>
              <a:defRPr>
                <a:solidFill>
                  <a:schemeClr val="tx1"/>
                </a:solidFill>
                <a:latin typeface="Verdana" pitchFamily="34" charset="0"/>
                <a:cs typeface="Arial" charset="0"/>
              </a:defRPr>
            </a:lvl7pPr>
            <a:lvl8pPr marL="3494151" indent="-232943" defTabSz="944715" eaLnBrk="0" fontAlgn="base" hangingPunct="0">
              <a:spcBef>
                <a:spcPct val="0"/>
              </a:spcBef>
              <a:spcAft>
                <a:spcPct val="0"/>
              </a:spcAft>
              <a:defRPr>
                <a:solidFill>
                  <a:schemeClr val="tx1"/>
                </a:solidFill>
                <a:latin typeface="Verdana" pitchFamily="34" charset="0"/>
                <a:cs typeface="Arial" charset="0"/>
              </a:defRPr>
            </a:lvl8pPr>
            <a:lvl9pPr marL="3960038" indent="-232943" defTabSz="944715" eaLnBrk="0" fontAlgn="base" hangingPunct="0">
              <a:spcBef>
                <a:spcPct val="0"/>
              </a:spcBef>
              <a:spcAft>
                <a:spcPct val="0"/>
              </a:spcAft>
              <a:defRPr>
                <a:solidFill>
                  <a:schemeClr val="tx1"/>
                </a:solidFill>
                <a:latin typeface="Verdana" pitchFamily="34" charset="0"/>
                <a:cs typeface="Arial" charset="0"/>
              </a:defRPr>
            </a:lvl9pPr>
          </a:lstStyle>
          <a:p>
            <a:r>
              <a:rPr lang="en-AU">
                <a:latin typeface="Times New Roman" pitchFamily="18" charset="0"/>
              </a:rPr>
              <a:t>Introduction to Evidence-Based Practice</a:t>
            </a:r>
          </a:p>
        </p:txBody>
      </p:sp>
      <p:sp>
        <p:nvSpPr>
          <p:cNvPr id="1013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eaLnBrk="0" hangingPunct="0">
              <a:defRPr>
                <a:solidFill>
                  <a:schemeClr val="tx1"/>
                </a:solidFill>
                <a:latin typeface="Verdana" pitchFamily="34" charset="0"/>
                <a:cs typeface="Arial" charset="0"/>
              </a:defRPr>
            </a:lvl1pPr>
            <a:lvl2pPr marL="757066" indent="-291179" defTabSz="944715" eaLnBrk="0" hangingPunct="0">
              <a:defRPr>
                <a:solidFill>
                  <a:schemeClr val="tx1"/>
                </a:solidFill>
                <a:latin typeface="Verdana" pitchFamily="34" charset="0"/>
                <a:cs typeface="Arial" charset="0"/>
              </a:defRPr>
            </a:lvl2pPr>
            <a:lvl3pPr marL="1164717" indent="-232943" defTabSz="944715" eaLnBrk="0" hangingPunct="0">
              <a:defRPr>
                <a:solidFill>
                  <a:schemeClr val="tx1"/>
                </a:solidFill>
                <a:latin typeface="Verdana" pitchFamily="34" charset="0"/>
                <a:cs typeface="Arial" charset="0"/>
              </a:defRPr>
            </a:lvl3pPr>
            <a:lvl4pPr marL="1630604" indent="-232943" defTabSz="944715" eaLnBrk="0" hangingPunct="0">
              <a:defRPr>
                <a:solidFill>
                  <a:schemeClr val="tx1"/>
                </a:solidFill>
                <a:latin typeface="Verdana" pitchFamily="34" charset="0"/>
                <a:cs typeface="Arial" charset="0"/>
              </a:defRPr>
            </a:lvl4pPr>
            <a:lvl5pPr marL="2096491" indent="-232943" defTabSz="944715" eaLnBrk="0" hangingPunct="0">
              <a:defRPr>
                <a:solidFill>
                  <a:schemeClr val="tx1"/>
                </a:solidFill>
                <a:latin typeface="Verdana" pitchFamily="34" charset="0"/>
                <a:cs typeface="Arial" charset="0"/>
              </a:defRPr>
            </a:lvl5pPr>
            <a:lvl6pPr marL="2562377" indent="-232943" defTabSz="944715" eaLnBrk="0" fontAlgn="base" hangingPunct="0">
              <a:spcBef>
                <a:spcPct val="0"/>
              </a:spcBef>
              <a:spcAft>
                <a:spcPct val="0"/>
              </a:spcAft>
              <a:defRPr>
                <a:solidFill>
                  <a:schemeClr val="tx1"/>
                </a:solidFill>
                <a:latin typeface="Verdana" pitchFamily="34" charset="0"/>
                <a:cs typeface="Arial" charset="0"/>
              </a:defRPr>
            </a:lvl6pPr>
            <a:lvl7pPr marL="3028264" indent="-232943" defTabSz="944715" eaLnBrk="0" fontAlgn="base" hangingPunct="0">
              <a:spcBef>
                <a:spcPct val="0"/>
              </a:spcBef>
              <a:spcAft>
                <a:spcPct val="0"/>
              </a:spcAft>
              <a:defRPr>
                <a:solidFill>
                  <a:schemeClr val="tx1"/>
                </a:solidFill>
                <a:latin typeface="Verdana" pitchFamily="34" charset="0"/>
                <a:cs typeface="Arial" charset="0"/>
              </a:defRPr>
            </a:lvl7pPr>
            <a:lvl8pPr marL="3494151" indent="-232943" defTabSz="944715" eaLnBrk="0" fontAlgn="base" hangingPunct="0">
              <a:spcBef>
                <a:spcPct val="0"/>
              </a:spcBef>
              <a:spcAft>
                <a:spcPct val="0"/>
              </a:spcAft>
              <a:defRPr>
                <a:solidFill>
                  <a:schemeClr val="tx1"/>
                </a:solidFill>
                <a:latin typeface="Verdana" pitchFamily="34" charset="0"/>
                <a:cs typeface="Arial" charset="0"/>
              </a:defRPr>
            </a:lvl8pPr>
            <a:lvl9pPr marL="3960038" indent="-232943" defTabSz="944715" eaLnBrk="0" fontAlgn="base" hangingPunct="0">
              <a:spcBef>
                <a:spcPct val="0"/>
              </a:spcBef>
              <a:spcAft>
                <a:spcPct val="0"/>
              </a:spcAft>
              <a:defRPr>
                <a:solidFill>
                  <a:schemeClr val="tx1"/>
                </a:solidFill>
                <a:latin typeface="Verdana" pitchFamily="34" charset="0"/>
                <a:cs typeface="Arial" charset="0"/>
              </a:defRPr>
            </a:lvl9pPr>
          </a:lstStyle>
          <a:p>
            <a:fld id="{5AE21094-70E0-48BA-B9E3-E0121EDBCF26}" type="slidenum">
              <a:rPr lang="en-AU" smtClean="0">
                <a:latin typeface="Times New Roman" pitchFamily="18" charset="0"/>
              </a:rPr>
              <a:pPr/>
              <a:t>50</a:t>
            </a:fld>
            <a:endParaRPr lang="en-AU">
              <a:latin typeface="Times New Roman" pitchFamily="18" charset="0"/>
            </a:endParaRPr>
          </a:p>
        </p:txBody>
      </p:sp>
      <p:sp>
        <p:nvSpPr>
          <p:cNvPr id="101382" name="Rectangle 2"/>
          <p:cNvSpPr>
            <a:spLocks noGrp="1" noRot="1" noChangeAspect="1" noChangeArrowheads="1" noTextEdit="1"/>
          </p:cNvSpPr>
          <p:nvPr>
            <p:ph type="sldImg"/>
          </p:nvPr>
        </p:nvSpPr>
        <p:spPr>
          <a:xfrm>
            <a:off x="1181100" y="696913"/>
            <a:ext cx="4648200" cy="3486150"/>
          </a:xfrm>
          <a:ln/>
        </p:spPr>
      </p:sp>
      <p:sp>
        <p:nvSpPr>
          <p:cNvPr id="1013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47256D3-9454-40D7-9129-BDB5BF46CB97}" type="slidenum">
              <a:rPr lang="en-US" smtClean="0"/>
              <a:pPr/>
              <a:t>5</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01137BC-B7ED-454B-8139-D73B02DCD073}" type="slidenum">
              <a:rPr lang="en-US" smtClean="0"/>
              <a:pPr/>
              <a:t>6</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60AC268-361B-4150-A0CF-C30B6AD05CD4}" type="slidenum">
              <a:rPr lang="en-US" smtClean="0"/>
              <a:pPr/>
              <a:t>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GoPubMed</a:t>
            </a:r>
            <a:endParaRPr lang="en-US" dirty="0"/>
          </a:p>
        </p:txBody>
      </p:sp>
      <p:sp>
        <p:nvSpPr>
          <p:cNvPr id="4" name="Slide Number Placeholder 3"/>
          <p:cNvSpPr>
            <a:spLocks noGrp="1"/>
          </p:cNvSpPr>
          <p:nvPr>
            <p:ph type="sldNum" sz="quarter" idx="10"/>
          </p:nvPr>
        </p:nvSpPr>
        <p:spPr/>
        <p:txBody>
          <a:bodyPr/>
          <a:lstStyle/>
          <a:p>
            <a:pPr>
              <a:defRPr/>
            </a:pPr>
            <a:fld id="{8365DCAF-871B-4298-A379-A9DCCBF6D513}"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177D0E4-D656-400B-82F9-6C785FA306DA}" type="slidenum">
              <a:rPr lang="en-US" smtClean="0"/>
              <a:pPr/>
              <a:t>11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E6EB3EF-A5CB-4BC4-B774-F8934A5FEA7B}" type="slidenum">
              <a:rPr lang="en-US" smtClean="0"/>
              <a:pPr/>
              <a:t>18</a:t>
            </a:fld>
            <a:endParaRPr lang="en-US"/>
          </a:p>
        </p:txBody>
      </p:sp>
      <p:sp>
        <p:nvSpPr>
          <p:cNvPr id="96259" name="Rectangle 2"/>
          <p:cNvSpPr>
            <a:spLocks noGrp="1" noRot="1" noChangeAspect="1" noChangeArrowheads="1" noTextEdit="1"/>
          </p:cNvSpPr>
          <p:nvPr>
            <p:ph type="sldImg"/>
          </p:nvPr>
        </p:nvSpPr>
        <p:spPr>
          <a:xfrm>
            <a:off x="1330325" y="800100"/>
            <a:ext cx="4354513" cy="3265488"/>
          </a:xfrm>
          <a:ln/>
        </p:spPr>
      </p:sp>
      <p:sp>
        <p:nvSpPr>
          <p:cNvPr id="96260" name="Rectangle 3"/>
          <p:cNvSpPr>
            <a:spLocks noGrp="1" noChangeArrowheads="1"/>
          </p:cNvSpPr>
          <p:nvPr>
            <p:ph type="body" idx="1"/>
          </p:nvPr>
        </p:nvSpPr>
        <p:spPr>
          <a:xfrm>
            <a:off x="934720" y="4431929"/>
            <a:ext cx="5140960" cy="4139804"/>
          </a:xfrm>
          <a:noFill/>
          <a:ln/>
        </p:spPr>
        <p:txBody>
          <a:bodyPr/>
          <a:lstStyle/>
          <a:p>
            <a:pPr defTabSz="776478" eaLnBrk="1" hangingPunct="1"/>
            <a:r>
              <a:rPr lang="de-DE" sz="1000"/>
              <a:t>LAU, NEJM 1992</a:t>
            </a:r>
          </a:p>
          <a:p>
            <a:pPr defTabSz="776478" eaLnBrk="1" hangingPunct="1"/>
            <a:r>
              <a:rPr lang="de-DE" sz="1000"/>
              <a:t>BACKGROUND. The large volume of published randomized, controlled trials has led to a need for meta-analyses to track therapeutic advances. Performing a new meta-analysis whenever the results of a new trial of a particular therapy are published permits the study of trends in efficacy and makes it possible to determine when a new treatment appears to be significantly effective or deleterious. We describe the use of such a procedure, cumulative meta-analysis, to assess therapeutic trials among patients with myocardial infarction. METHODS. We performed cumulative meta-analyses of clinical trials that evaluated 15 treatments and preventive measures for acute myocardial infarction. RESULTS. An example of this method is its application to the use of intravenous streptokinase as thrombolytic therapy for acute infarction. Thirty-three trials evaluating this therapy were performed between 1959 and 1988. We found that a consistent, statistically significant reduction in total mortality (odds ratios, 0.74; 95 percent confidence interval, 0.59 to 0.92) was achieved in 1973, after only eight trials involving 2432 patients had been completed. The results of the 25 subsequent trials, which enrolled an additional 34,542 patients through 1988, had little or no effect on the odds ratio establishing efficacy, but simply narrowed the 95 percent confidence interval. In particular, two very large trials, the Gruppo Italiano per lo Studio della Streptochinasi nell'Infarto Miocardico trial in 1986 (11,712 patients) and the Second International Study of Infarct Survival trial in 1988 (17,187 patients) did not modify the already established evidence of efficacy. We used a similar approach to study the accumulating evidence of efficacy (or lack of efficacy) of 14 other therapies and preventive measures for myocardial infarction. CONCLUSIONS. Cumulative meta-analysis of therapeutic trials facilitates the determination of clinical efficacy and harm and may be helpful in tracking trials, planning future trials, and making clinical recommendations for therapy. </a:t>
            </a:r>
          </a:p>
          <a:p>
            <a:pPr defTabSz="776478" eaLnBrk="1" hangingPunct="1"/>
            <a:endParaRPr lang="de-DE" sz="1000"/>
          </a:p>
          <a:p>
            <a:pPr defTabSz="776478" eaLnBrk="1" hangingPunct="1"/>
            <a:endParaRPr lang="de-DE" sz="1000"/>
          </a:p>
          <a:p>
            <a:pPr defTabSz="776478" eaLnBrk="1" hangingPunct="1"/>
            <a:r>
              <a:rPr lang="de-DE" sz="1000"/>
              <a:t>GISSI: Death in control arm 13%, ISIS-2: 12%. </a:t>
            </a:r>
            <a:r>
              <a:rPr lang="de-DE" sz="1000" b="1"/>
              <a:t>Assumming a mortality rate of 12% in the control arm, more than 400 deaths could have prevented.</a:t>
            </a:r>
          </a:p>
          <a:p>
            <a:pPr defTabSz="776478" eaLnBrk="1" hangingPunct="1"/>
            <a:endParaRPr lang="de-DE"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177D0E4-D656-400B-82F9-6C785FA306DA}" type="slidenum">
              <a:rPr lang="en-US" smtClean="0"/>
              <a:pPr/>
              <a:t>19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eaLnBrk="0" hangingPunct="0">
              <a:defRPr>
                <a:solidFill>
                  <a:schemeClr val="tx1"/>
                </a:solidFill>
                <a:latin typeface="Verdana" pitchFamily="34" charset="0"/>
                <a:cs typeface="Arial" charset="0"/>
              </a:defRPr>
            </a:lvl1pPr>
            <a:lvl2pPr marL="757066" indent="-291179" defTabSz="944715" eaLnBrk="0" hangingPunct="0">
              <a:defRPr>
                <a:solidFill>
                  <a:schemeClr val="tx1"/>
                </a:solidFill>
                <a:latin typeface="Verdana" pitchFamily="34" charset="0"/>
                <a:cs typeface="Arial" charset="0"/>
              </a:defRPr>
            </a:lvl2pPr>
            <a:lvl3pPr marL="1164717" indent="-232943" defTabSz="944715" eaLnBrk="0" hangingPunct="0">
              <a:defRPr>
                <a:solidFill>
                  <a:schemeClr val="tx1"/>
                </a:solidFill>
                <a:latin typeface="Verdana" pitchFamily="34" charset="0"/>
                <a:cs typeface="Arial" charset="0"/>
              </a:defRPr>
            </a:lvl3pPr>
            <a:lvl4pPr marL="1630604" indent="-232943" defTabSz="944715" eaLnBrk="0" hangingPunct="0">
              <a:defRPr>
                <a:solidFill>
                  <a:schemeClr val="tx1"/>
                </a:solidFill>
                <a:latin typeface="Verdana" pitchFamily="34" charset="0"/>
                <a:cs typeface="Arial" charset="0"/>
              </a:defRPr>
            </a:lvl4pPr>
            <a:lvl5pPr marL="2096491" indent="-232943" defTabSz="944715" eaLnBrk="0" hangingPunct="0">
              <a:defRPr>
                <a:solidFill>
                  <a:schemeClr val="tx1"/>
                </a:solidFill>
                <a:latin typeface="Verdana" pitchFamily="34" charset="0"/>
                <a:cs typeface="Arial" charset="0"/>
              </a:defRPr>
            </a:lvl5pPr>
            <a:lvl6pPr marL="2562377" indent="-232943" defTabSz="944715" eaLnBrk="0" fontAlgn="base" hangingPunct="0">
              <a:spcBef>
                <a:spcPct val="0"/>
              </a:spcBef>
              <a:spcAft>
                <a:spcPct val="0"/>
              </a:spcAft>
              <a:defRPr>
                <a:solidFill>
                  <a:schemeClr val="tx1"/>
                </a:solidFill>
                <a:latin typeface="Verdana" pitchFamily="34" charset="0"/>
                <a:cs typeface="Arial" charset="0"/>
              </a:defRPr>
            </a:lvl6pPr>
            <a:lvl7pPr marL="3028264" indent="-232943" defTabSz="944715" eaLnBrk="0" fontAlgn="base" hangingPunct="0">
              <a:spcBef>
                <a:spcPct val="0"/>
              </a:spcBef>
              <a:spcAft>
                <a:spcPct val="0"/>
              </a:spcAft>
              <a:defRPr>
                <a:solidFill>
                  <a:schemeClr val="tx1"/>
                </a:solidFill>
                <a:latin typeface="Verdana" pitchFamily="34" charset="0"/>
                <a:cs typeface="Arial" charset="0"/>
              </a:defRPr>
            </a:lvl7pPr>
            <a:lvl8pPr marL="3494151" indent="-232943" defTabSz="944715" eaLnBrk="0" fontAlgn="base" hangingPunct="0">
              <a:spcBef>
                <a:spcPct val="0"/>
              </a:spcBef>
              <a:spcAft>
                <a:spcPct val="0"/>
              </a:spcAft>
              <a:defRPr>
                <a:solidFill>
                  <a:schemeClr val="tx1"/>
                </a:solidFill>
                <a:latin typeface="Verdana" pitchFamily="34" charset="0"/>
                <a:cs typeface="Arial" charset="0"/>
              </a:defRPr>
            </a:lvl8pPr>
            <a:lvl9pPr marL="3960038" indent="-232943" defTabSz="944715" eaLnBrk="0" fontAlgn="base" hangingPunct="0">
              <a:spcBef>
                <a:spcPct val="0"/>
              </a:spcBef>
              <a:spcAft>
                <a:spcPct val="0"/>
              </a:spcAft>
              <a:defRPr>
                <a:solidFill>
                  <a:schemeClr val="tx1"/>
                </a:solidFill>
                <a:latin typeface="Verdana" pitchFamily="34" charset="0"/>
                <a:cs typeface="Arial" charset="0"/>
              </a:defRPr>
            </a:lvl9pPr>
          </a:lstStyle>
          <a:p>
            <a:r>
              <a:rPr lang="en-AU">
                <a:latin typeface="Times New Roman" pitchFamily="18" charset="0"/>
              </a:rPr>
              <a:t>PRESENTATION ONE</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eaLnBrk="0" hangingPunct="0">
              <a:defRPr>
                <a:solidFill>
                  <a:schemeClr val="tx1"/>
                </a:solidFill>
                <a:latin typeface="Verdana" pitchFamily="34" charset="0"/>
                <a:cs typeface="Arial" charset="0"/>
              </a:defRPr>
            </a:lvl1pPr>
            <a:lvl2pPr marL="757066" indent="-291179" defTabSz="944715" eaLnBrk="0" hangingPunct="0">
              <a:defRPr>
                <a:solidFill>
                  <a:schemeClr val="tx1"/>
                </a:solidFill>
                <a:latin typeface="Verdana" pitchFamily="34" charset="0"/>
                <a:cs typeface="Arial" charset="0"/>
              </a:defRPr>
            </a:lvl2pPr>
            <a:lvl3pPr marL="1164717" indent="-232943" defTabSz="944715" eaLnBrk="0" hangingPunct="0">
              <a:defRPr>
                <a:solidFill>
                  <a:schemeClr val="tx1"/>
                </a:solidFill>
                <a:latin typeface="Verdana" pitchFamily="34" charset="0"/>
                <a:cs typeface="Arial" charset="0"/>
              </a:defRPr>
            </a:lvl3pPr>
            <a:lvl4pPr marL="1630604" indent="-232943" defTabSz="944715" eaLnBrk="0" hangingPunct="0">
              <a:defRPr>
                <a:solidFill>
                  <a:schemeClr val="tx1"/>
                </a:solidFill>
                <a:latin typeface="Verdana" pitchFamily="34" charset="0"/>
                <a:cs typeface="Arial" charset="0"/>
              </a:defRPr>
            </a:lvl4pPr>
            <a:lvl5pPr marL="2096491" indent="-232943" defTabSz="944715" eaLnBrk="0" hangingPunct="0">
              <a:defRPr>
                <a:solidFill>
                  <a:schemeClr val="tx1"/>
                </a:solidFill>
                <a:latin typeface="Verdana" pitchFamily="34" charset="0"/>
                <a:cs typeface="Arial" charset="0"/>
              </a:defRPr>
            </a:lvl5pPr>
            <a:lvl6pPr marL="2562377" indent="-232943" defTabSz="944715" eaLnBrk="0" fontAlgn="base" hangingPunct="0">
              <a:spcBef>
                <a:spcPct val="0"/>
              </a:spcBef>
              <a:spcAft>
                <a:spcPct val="0"/>
              </a:spcAft>
              <a:defRPr>
                <a:solidFill>
                  <a:schemeClr val="tx1"/>
                </a:solidFill>
                <a:latin typeface="Verdana" pitchFamily="34" charset="0"/>
                <a:cs typeface="Arial" charset="0"/>
              </a:defRPr>
            </a:lvl6pPr>
            <a:lvl7pPr marL="3028264" indent="-232943" defTabSz="944715" eaLnBrk="0" fontAlgn="base" hangingPunct="0">
              <a:spcBef>
                <a:spcPct val="0"/>
              </a:spcBef>
              <a:spcAft>
                <a:spcPct val="0"/>
              </a:spcAft>
              <a:defRPr>
                <a:solidFill>
                  <a:schemeClr val="tx1"/>
                </a:solidFill>
                <a:latin typeface="Verdana" pitchFamily="34" charset="0"/>
                <a:cs typeface="Arial" charset="0"/>
              </a:defRPr>
            </a:lvl7pPr>
            <a:lvl8pPr marL="3494151" indent="-232943" defTabSz="944715" eaLnBrk="0" fontAlgn="base" hangingPunct="0">
              <a:spcBef>
                <a:spcPct val="0"/>
              </a:spcBef>
              <a:spcAft>
                <a:spcPct val="0"/>
              </a:spcAft>
              <a:defRPr>
                <a:solidFill>
                  <a:schemeClr val="tx1"/>
                </a:solidFill>
                <a:latin typeface="Verdana" pitchFamily="34" charset="0"/>
                <a:cs typeface="Arial" charset="0"/>
              </a:defRPr>
            </a:lvl8pPr>
            <a:lvl9pPr marL="3960038" indent="-232943" defTabSz="944715" eaLnBrk="0" fontAlgn="base" hangingPunct="0">
              <a:spcBef>
                <a:spcPct val="0"/>
              </a:spcBef>
              <a:spcAft>
                <a:spcPct val="0"/>
              </a:spcAft>
              <a:defRPr>
                <a:solidFill>
                  <a:schemeClr val="tx1"/>
                </a:solidFill>
                <a:latin typeface="Verdana" pitchFamily="34" charset="0"/>
                <a:cs typeface="Arial" charset="0"/>
              </a:defRPr>
            </a:lvl9pPr>
          </a:lstStyle>
          <a:p>
            <a:fld id="{1E302652-89D8-4B16-ABFC-B3522A4480D6}" type="datetime1">
              <a:rPr lang="en-AU" smtClean="0">
                <a:latin typeface="Times New Roman" pitchFamily="18" charset="0"/>
              </a:rPr>
              <a:pPr/>
              <a:t>13/11/2019</a:t>
            </a:fld>
            <a:endParaRPr lang="en-AU">
              <a:latin typeface="Times New Roman" pitchFamily="18" charset="0"/>
            </a:endParaRP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eaLnBrk="0" hangingPunct="0">
              <a:defRPr>
                <a:solidFill>
                  <a:schemeClr val="tx1"/>
                </a:solidFill>
                <a:latin typeface="Verdana" pitchFamily="34" charset="0"/>
                <a:cs typeface="Arial" charset="0"/>
              </a:defRPr>
            </a:lvl1pPr>
            <a:lvl2pPr marL="757066" indent="-291179" defTabSz="944715" eaLnBrk="0" hangingPunct="0">
              <a:defRPr>
                <a:solidFill>
                  <a:schemeClr val="tx1"/>
                </a:solidFill>
                <a:latin typeface="Verdana" pitchFamily="34" charset="0"/>
                <a:cs typeface="Arial" charset="0"/>
              </a:defRPr>
            </a:lvl2pPr>
            <a:lvl3pPr marL="1164717" indent="-232943" defTabSz="944715" eaLnBrk="0" hangingPunct="0">
              <a:defRPr>
                <a:solidFill>
                  <a:schemeClr val="tx1"/>
                </a:solidFill>
                <a:latin typeface="Verdana" pitchFamily="34" charset="0"/>
                <a:cs typeface="Arial" charset="0"/>
              </a:defRPr>
            </a:lvl3pPr>
            <a:lvl4pPr marL="1630604" indent="-232943" defTabSz="944715" eaLnBrk="0" hangingPunct="0">
              <a:defRPr>
                <a:solidFill>
                  <a:schemeClr val="tx1"/>
                </a:solidFill>
                <a:latin typeface="Verdana" pitchFamily="34" charset="0"/>
                <a:cs typeface="Arial" charset="0"/>
              </a:defRPr>
            </a:lvl4pPr>
            <a:lvl5pPr marL="2096491" indent="-232943" defTabSz="944715" eaLnBrk="0" hangingPunct="0">
              <a:defRPr>
                <a:solidFill>
                  <a:schemeClr val="tx1"/>
                </a:solidFill>
                <a:latin typeface="Verdana" pitchFamily="34" charset="0"/>
                <a:cs typeface="Arial" charset="0"/>
              </a:defRPr>
            </a:lvl5pPr>
            <a:lvl6pPr marL="2562377" indent="-232943" defTabSz="944715" eaLnBrk="0" fontAlgn="base" hangingPunct="0">
              <a:spcBef>
                <a:spcPct val="0"/>
              </a:spcBef>
              <a:spcAft>
                <a:spcPct val="0"/>
              </a:spcAft>
              <a:defRPr>
                <a:solidFill>
                  <a:schemeClr val="tx1"/>
                </a:solidFill>
                <a:latin typeface="Verdana" pitchFamily="34" charset="0"/>
                <a:cs typeface="Arial" charset="0"/>
              </a:defRPr>
            </a:lvl6pPr>
            <a:lvl7pPr marL="3028264" indent="-232943" defTabSz="944715" eaLnBrk="0" fontAlgn="base" hangingPunct="0">
              <a:spcBef>
                <a:spcPct val="0"/>
              </a:spcBef>
              <a:spcAft>
                <a:spcPct val="0"/>
              </a:spcAft>
              <a:defRPr>
                <a:solidFill>
                  <a:schemeClr val="tx1"/>
                </a:solidFill>
                <a:latin typeface="Verdana" pitchFamily="34" charset="0"/>
                <a:cs typeface="Arial" charset="0"/>
              </a:defRPr>
            </a:lvl7pPr>
            <a:lvl8pPr marL="3494151" indent="-232943" defTabSz="944715" eaLnBrk="0" fontAlgn="base" hangingPunct="0">
              <a:spcBef>
                <a:spcPct val="0"/>
              </a:spcBef>
              <a:spcAft>
                <a:spcPct val="0"/>
              </a:spcAft>
              <a:defRPr>
                <a:solidFill>
                  <a:schemeClr val="tx1"/>
                </a:solidFill>
                <a:latin typeface="Verdana" pitchFamily="34" charset="0"/>
                <a:cs typeface="Arial" charset="0"/>
              </a:defRPr>
            </a:lvl8pPr>
            <a:lvl9pPr marL="3960038" indent="-232943" defTabSz="944715" eaLnBrk="0" fontAlgn="base" hangingPunct="0">
              <a:spcBef>
                <a:spcPct val="0"/>
              </a:spcBef>
              <a:spcAft>
                <a:spcPct val="0"/>
              </a:spcAft>
              <a:defRPr>
                <a:solidFill>
                  <a:schemeClr val="tx1"/>
                </a:solidFill>
                <a:latin typeface="Verdana" pitchFamily="34" charset="0"/>
                <a:cs typeface="Arial" charset="0"/>
              </a:defRPr>
            </a:lvl9pPr>
          </a:lstStyle>
          <a:p>
            <a:r>
              <a:rPr lang="en-AU">
                <a:latin typeface="Times New Roman" pitchFamily="18" charset="0"/>
              </a:rPr>
              <a:t>Introduction to Evidence-Based Practice</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eaLnBrk="0" hangingPunct="0">
              <a:defRPr>
                <a:solidFill>
                  <a:schemeClr val="tx1"/>
                </a:solidFill>
                <a:latin typeface="Verdana" pitchFamily="34" charset="0"/>
                <a:cs typeface="Arial" charset="0"/>
              </a:defRPr>
            </a:lvl1pPr>
            <a:lvl2pPr marL="757066" indent="-291179" defTabSz="944715" eaLnBrk="0" hangingPunct="0">
              <a:defRPr>
                <a:solidFill>
                  <a:schemeClr val="tx1"/>
                </a:solidFill>
                <a:latin typeface="Verdana" pitchFamily="34" charset="0"/>
                <a:cs typeface="Arial" charset="0"/>
              </a:defRPr>
            </a:lvl2pPr>
            <a:lvl3pPr marL="1164717" indent="-232943" defTabSz="944715" eaLnBrk="0" hangingPunct="0">
              <a:defRPr>
                <a:solidFill>
                  <a:schemeClr val="tx1"/>
                </a:solidFill>
                <a:latin typeface="Verdana" pitchFamily="34" charset="0"/>
                <a:cs typeface="Arial" charset="0"/>
              </a:defRPr>
            </a:lvl3pPr>
            <a:lvl4pPr marL="1630604" indent="-232943" defTabSz="944715" eaLnBrk="0" hangingPunct="0">
              <a:defRPr>
                <a:solidFill>
                  <a:schemeClr val="tx1"/>
                </a:solidFill>
                <a:latin typeface="Verdana" pitchFamily="34" charset="0"/>
                <a:cs typeface="Arial" charset="0"/>
              </a:defRPr>
            </a:lvl4pPr>
            <a:lvl5pPr marL="2096491" indent="-232943" defTabSz="944715" eaLnBrk="0" hangingPunct="0">
              <a:defRPr>
                <a:solidFill>
                  <a:schemeClr val="tx1"/>
                </a:solidFill>
                <a:latin typeface="Verdana" pitchFamily="34" charset="0"/>
                <a:cs typeface="Arial" charset="0"/>
              </a:defRPr>
            </a:lvl5pPr>
            <a:lvl6pPr marL="2562377" indent="-232943" defTabSz="944715" eaLnBrk="0" fontAlgn="base" hangingPunct="0">
              <a:spcBef>
                <a:spcPct val="0"/>
              </a:spcBef>
              <a:spcAft>
                <a:spcPct val="0"/>
              </a:spcAft>
              <a:defRPr>
                <a:solidFill>
                  <a:schemeClr val="tx1"/>
                </a:solidFill>
                <a:latin typeface="Verdana" pitchFamily="34" charset="0"/>
                <a:cs typeface="Arial" charset="0"/>
              </a:defRPr>
            </a:lvl6pPr>
            <a:lvl7pPr marL="3028264" indent="-232943" defTabSz="944715" eaLnBrk="0" fontAlgn="base" hangingPunct="0">
              <a:spcBef>
                <a:spcPct val="0"/>
              </a:spcBef>
              <a:spcAft>
                <a:spcPct val="0"/>
              </a:spcAft>
              <a:defRPr>
                <a:solidFill>
                  <a:schemeClr val="tx1"/>
                </a:solidFill>
                <a:latin typeface="Verdana" pitchFamily="34" charset="0"/>
                <a:cs typeface="Arial" charset="0"/>
              </a:defRPr>
            </a:lvl7pPr>
            <a:lvl8pPr marL="3494151" indent="-232943" defTabSz="944715" eaLnBrk="0" fontAlgn="base" hangingPunct="0">
              <a:spcBef>
                <a:spcPct val="0"/>
              </a:spcBef>
              <a:spcAft>
                <a:spcPct val="0"/>
              </a:spcAft>
              <a:defRPr>
                <a:solidFill>
                  <a:schemeClr val="tx1"/>
                </a:solidFill>
                <a:latin typeface="Verdana" pitchFamily="34" charset="0"/>
                <a:cs typeface="Arial" charset="0"/>
              </a:defRPr>
            </a:lvl8pPr>
            <a:lvl9pPr marL="3960038" indent="-232943" defTabSz="944715" eaLnBrk="0" fontAlgn="base" hangingPunct="0">
              <a:spcBef>
                <a:spcPct val="0"/>
              </a:spcBef>
              <a:spcAft>
                <a:spcPct val="0"/>
              </a:spcAft>
              <a:defRPr>
                <a:solidFill>
                  <a:schemeClr val="tx1"/>
                </a:solidFill>
                <a:latin typeface="Verdana" pitchFamily="34" charset="0"/>
                <a:cs typeface="Arial" charset="0"/>
              </a:defRPr>
            </a:lvl9pPr>
          </a:lstStyle>
          <a:p>
            <a:fld id="{C14FC1F7-3D10-47F5-A9D0-EE291F650E4E}" type="slidenum">
              <a:rPr lang="en-AU" smtClean="0">
                <a:latin typeface="Times New Roman" pitchFamily="18" charset="0"/>
              </a:rPr>
              <a:pPr/>
              <a:t>26</a:t>
            </a:fld>
            <a:endParaRPr lang="en-AU">
              <a:latin typeface="Times New Roman" pitchFamily="18" charset="0"/>
            </a:endParaRPr>
          </a:p>
        </p:txBody>
      </p:sp>
      <p:sp>
        <p:nvSpPr>
          <p:cNvPr id="98310" name="Rectangle 2"/>
          <p:cNvSpPr>
            <a:spLocks noGrp="1" noRot="1" noChangeAspect="1" noChangeArrowheads="1" noTextEdit="1"/>
          </p:cNvSpPr>
          <p:nvPr>
            <p:ph type="sldImg"/>
          </p:nvPr>
        </p:nvSpPr>
        <p:spPr>
          <a:xfrm>
            <a:off x="1181100" y="696913"/>
            <a:ext cx="4648200" cy="3486150"/>
          </a:xfrm>
          <a:ln/>
        </p:spPr>
      </p:sp>
      <p:sp>
        <p:nvSpPr>
          <p:cNvPr id="98311" name="Rectangle 3"/>
          <p:cNvSpPr>
            <a:spLocks noGrp="1" noChangeArrowheads="1"/>
          </p:cNvSpPr>
          <p:nvPr>
            <p:ph type="body" idx="1"/>
          </p:nvPr>
        </p:nvSpPr>
        <p:spPr>
          <a:xfrm>
            <a:off x="700714" y="4415530"/>
            <a:ext cx="5608975" cy="41836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Footer Placeholder 4"/>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7419D104-69CA-4157-9522-2BBBA16C456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Footer Placeholder 4"/>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6F6D268B-04B9-46FB-BBC0-668F4482E4B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13410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Footer Placeholder 4"/>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EBF5CB71-BE29-4650-855A-5BE18066EB4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6E933C9A-DE3B-4A7D-8A89-E0917632C12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Footer Placeholder 4"/>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71CE8165-3804-40CE-BA58-FF0AD42C19F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Footer Placeholder 4"/>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4684126A-3C57-4420-8556-D78BB4FA345C}"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954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Footer Placeholder 5"/>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EC76AF06-D70E-4AD0-BE77-BAA3663A731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8" name="Footer Placeholder 7"/>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12D148C7-0A95-4043-AA83-1CBB60AB49F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4" name="Footer Placeholder 3"/>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3CE8F5E1-B92D-4B6C-856B-4FE5E658E1A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3" name="Footer Placeholder 2"/>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2FC58CF5-DFF4-4903-B645-EE6EE2FF721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Footer Placeholder 5"/>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FBB9586C-C450-47C5-8771-93C169EDF8B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Footer Placeholder 5"/>
          <p:cNvSpPr>
            <a:spLocks noGrp="1"/>
          </p:cNvSpPr>
          <p:nvPr>
            <p:ph type="ftr" sz="quarter" idx="11"/>
          </p:nvPr>
        </p:nvSpPr>
        <p:spPr>
          <a:xfrm>
            <a:off x="2667000" y="5943600"/>
            <a:ext cx="24384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280B427D-701A-46AB-885D-2BC71DCCE56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3820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0"/>
            <a:ext cx="8382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59436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2743200" y="59436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E933C9A-DE3B-4A7D-8A89-E0917632C127}" type="slidenum">
              <a:rPr lang="en-US" smtClean="0"/>
              <a:pPr>
                <a:defRPr/>
              </a:pPr>
              <a:t>‹#›</a:t>
            </a:fld>
            <a:endParaRPr lang="en-US"/>
          </a:p>
        </p:txBody>
      </p:sp>
      <p:sp>
        <p:nvSpPr>
          <p:cNvPr id="2" name="Rectangle 1"/>
          <p:cNvSpPr/>
          <p:nvPr/>
        </p:nvSpPr>
        <p:spPr>
          <a:xfrm>
            <a:off x="0" y="6781800"/>
            <a:ext cx="9144000" cy="76200"/>
          </a:xfrm>
          <a:prstGeom prst="rect">
            <a:avLst/>
          </a:prstGeom>
          <a:solidFill>
            <a:srgbClr val="0057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1" name="TextBox 2"/>
          <p:cNvSpPr txBox="1">
            <a:spLocks noChangeArrowheads="1"/>
          </p:cNvSpPr>
          <p:nvPr/>
        </p:nvSpPr>
        <p:spPr bwMode="auto">
          <a:xfrm>
            <a:off x="381000" y="6477000"/>
            <a:ext cx="2895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a:solidFill>
                  <a:srgbClr val="0D7144"/>
                </a:solidFill>
                <a:latin typeface="Goudy Old Style" pitchFamily="18" charset="0"/>
              </a:rPr>
              <a:t>UNIVERSITY OF SOUTH FLORIDA</a:t>
            </a:r>
          </a:p>
        </p:txBody>
      </p:sp>
      <p:pic>
        <p:nvPicPr>
          <p:cNvPr id="1032" name="Picture 10"/>
          <p:cNvPicPr>
            <a:picLocks noChangeAspect="1" noChangeArrowheads="1"/>
          </p:cNvPicPr>
          <p:nvPr/>
        </p:nvPicPr>
        <p:blipFill>
          <a:blip r:embed="rId14" cstate="print"/>
          <a:srcRect/>
          <a:stretch>
            <a:fillRect/>
          </a:stretch>
        </p:blipFill>
        <p:spPr bwMode="auto">
          <a:xfrm>
            <a:off x="5427663" y="5892800"/>
            <a:ext cx="1095375" cy="695325"/>
          </a:xfrm>
          <a:prstGeom prst="rect">
            <a:avLst/>
          </a:prstGeom>
          <a:noFill/>
          <a:ln w="9525">
            <a:noFill/>
            <a:miter lim="800000"/>
            <a:headEnd/>
            <a:tailEnd/>
          </a:ln>
          <a:effectLst/>
        </p:spPr>
      </p:pic>
      <p:pic>
        <p:nvPicPr>
          <p:cNvPr id="5" name="Picture 3" descr="C:\Users\rmhaskar\Desktop\web_banner_RISE 7-2017.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53200" y="5892801"/>
            <a:ext cx="2286000" cy="4772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5" r:id="rId12"/>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700">
          <a:solidFill>
            <a:schemeClr val="tx2"/>
          </a:solidFill>
          <a:latin typeface="Arial" charset="0"/>
        </a:defRPr>
      </a:lvl6pPr>
      <a:lvl7pPr marL="914400" algn="l" rtl="0" fontAlgn="base">
        <a:spcBef>
          <a:spcPct val="0"/>
        </a:spcBef>
        <a:spcAft>
          <a:spcPct val="0"/>
        </a:spcAft>
        <a:defRPr sz="3700">
          <a:solidFill>
            <a:schemeClr val="tx2"/>
          </a:solidFill>
          <a:latin typeface="Arial" charset="0"/>
        </a:defRPr>
      </a:lvl7pPr>
      <a:lvl8pPr marL="1371600" algn="l" rtl="0" fontAlgn="base">
        <a:spcBef>
          <a:spcPct val="0"/>
        </a:spcBef>
        <a:spcAft>
          <a:spcPct val="0"/>
        </a:spcAft>
        <a:defRPr sz="3700">
          <a:solidFill>
            <a:schemeClr val="tx2"/>
          </a:solidFill>
          <a:latin typeface="Arial" charset="0"/>
        </a:defRPr>
      </a:lvl8pPr>
      <a:lvl9pPr marL="1828800" algn="l" rtl="0" fontAlgn="base">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lr>
          <a:srgbClr val="988955"/>
        </a:buClr>
        <a:buFont typeface="Wingdings" pitchFamily="11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rgbClr val="988955"/>
          </a:solidFill>
          <a:latin typeface="+mn-lt"/>
        </a:defRPr>
      </a:lvl2pPr>
      <a:lvl3pPr marL="1143000" indent="-228600" algn="l" rtl="0" eaLnBrk="0" fontAlgn="base" hangingPunct="0">
        <a:spcBef>
          <a:spcPct val="20000"/>
        </a:spcBef>
        <a:spcAft>
          <a:spcPct val="0"/>
        </a:spcAft>
        <a:buChar char="•"/>
        <a:defRPr sz="2000">
          <a:solidFill>
            <a:srgbClr val="00573C"/>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hecochranelibrary.com.ezproxy.hsc.usf.edu/view/0/HowtoPrepareCochraneReviews.html"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hemeOverride" Target="../theme/themeOverride8.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hemeOverride" Target="../theme/themeOverride9.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hemeOverride" Target="../theme/themeOverride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hemeOverride" Target="../theme/themeOverride1.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hemeOverride" Target="../theme/themeOverride11.xml"/><Relationship Id="rId5" Type="http://schemas.openxmlformats.org/officeDocument/2006/relationships/image" Target="../media/image21.png"/><Relationship Id="rId4"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hemeOverride" Target="../theme/themeOverride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hyperlink" Target="http://www.cochrane.org/cochrane-reviews/about-cochrane-library" TargetMode="External"/><Relationship Id="rId2" Type="http://schemas.openxmlformats.org/officeDocument/2006/relationships/hyperlink" Target="http://www.ncbi.nlm.nih.gov/pubmed/clinical" TargetMode="Externa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hemeOverride" Target="../theme/themeOverride12.xml"/><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usfhealth.az1.qualtrics.com/jfe/form/SV_cwpYPX4N6sCPqK1"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rmhaskar@health.usf.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hemeOverride" Target="../theme/themeOverride5.xml"/><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0" y="533400"/>
            <a:ext cx="9144000" cy="3276600"/>
          </a:xfrm>
          <a:prstGeom prst="rect">
            <a:avLst/>
          </a:prstGeom>
          <a:solidFill>
            <a:srgbClr val="988955">
              <a:alpha val="52156"/>
            </a:srgbClr>
          </a:solidFill>
          <a:ln w="9525">
            <a:noFill/>
            <a:miter lim="800000"/>
            <a:headEnd/>
            <a:tailEnd/>
          </a:ln>
          <a:effectLst/>
        </p:spPr>
        <p:txBody>
          <a:bodyPr wrap="none" anchor="ctr"/>
          <a:lstStyle/>
          <a:p>
            <a:endParaRPr lang="en-US" dirty="0"/>
          </a:p>
        </p:txBody>
      </p:sp>
      <p:sp>
        <p:nvSpPr>
          <p:cNvPr id="13315" name="Rectangle 2"/>
          <p:cNvSpPr>
            <a:spLocks noGrp="1" noChangeArrowheads="1"/>
          </p:cNvSpPr>
          <p:nvPr>
            <p:ph type="ctrTitle"/>
          </p:nvPr>
        </p:nvSpPr>
        <p:spPr>
          <a:xfrm>
            <a:off x="76200" y="1196975"/>
            <a:ext cx="4495800" cy="1927225"/>
          </a:xfrm>
        </p:spPr>
        <p:txBody>
          <a:bodyPr/>
          <a:lstStyle/>
          <a:p>
            <a:pPr eaLnBrk="1" hangingPunct="1"/>
            <a:r>
              <a:rPr lang="en-US" sz="4000" b="1" dirty="0">
                <a:solidFill>
                  <a:schemeClr val="tx1"/>
                </a:solidFill>
              </a:rPr>
              <a:t>Role of Research Synthesis in Healthcare</a:t>
            </a:r>
            <a:br>
              <a:rPr lang="en-US" b="1" dirty="0">
                <a:solidFill>
                  <a:schemeClr val="tx1"/>
                </a:solidFill>
              </a:rPr>
            </a:br>
            <a:endParaRPr lang="en-US" sz="3500" b="1" dirty="0"/>
          </a:p>
        </p:txBody>
      </p:sp>
      <p:sp>
        <p:nvSpPr>
          <p:cNvPr id="13316" name="Rectangle 3"/>
          <p:cNvSpPr>
            <a:spLocks noGrp="1" noChangeArrowheads="1"/>
          </p:cNvSpPr>
          <p:nvPr>
            <p:ph type="subTitle" idx="1"/>
          </p:nvPr>
        </p:nvSpPr>
        <p:spPr>
          <a:xfrm>
            <a:off x="228600" y="3886200"/>
            <a:ext cx="8077200" cy="1752600"/>
          </a:xfrm>
        </p:spPr>
        <p:txBody>
          <a:bodyPr/>
          <a:lstStyle/>
          <a:p>
            <a:pPr algn="l" eaLnBrk="1" hangingPunct="1">
              <a:lnSpc>
                <a:spcPct val="80000"/>
              </a:lnSpc>
            </a:pPr>
            <a:r>
              <a:rPr lang="en-US" sz="2000" b="1" dirty="0"/>
              <a:t>Rahul Mhaskar </a:t>
            </a:r>
          </a:p>
          <a:p>
            <a:pPr algn="l" eaLnBrk="1" hangingPunct="1">
              <a:lnSpc>
                <a:spcPct val="80000"/>
              </a:lnSpc>
            </a:pPr>
            <a:r>
              <a:rPr lang="en-US" sz="2000" b="1" dirty="0"/>
              <a:t>Director </a:t>
            </a:r>
          </a:p>
          <a:p>
            <a:pPr algn="l" eaLnBrk="1" hangingPunct="1">
              <a:lnSpc>
                <a:spcPct val="80000"/>
              </a:lnSpc>
            </a:pPr>
            <a:r>
              <a:rPr lang="en-US" sz="2000" dirty="0"/>
              <a:t>Office of Research, Innovation and Scholarly Endeavors (RISE)</a:t>
            </a:r>
          </a:p>
          <a:p>
            <a:pPr algn="l" eaLnBrk="1" hangingPunct="1">
              <a:lnSpc>
                <a:spcPct val="80000"/>
              </a:lnSpc>
            </a:pPr>
            <a:endParaRPr lang="en-US" sz="1400" b="1" dirty="0"/>
          </a:p>
          <a:p>
            <a:pPr algn="l" eaLnBrk="1" hangingPunct="1">
              <a:lnSpc>
                <a:spcPct val="80000"/>
              </a:lnSpc>
            </a:pPr>
            <a:r>
              <a:rPr lang="en-US" sz="2000" b="1" dirty="0"/>
              <a:t>Associate Professor</a:t>
            </a:r>
            <a:endParaRPr lang="en-US" b="1" dirty="0"/>
          </a:p>
          <a:p>
            <a:pPr algn="l" eaLnBrk="1" hangingPunct="1">
              <a:lnSpc>
                <a:spcPct val="80000"/>
              </a:lnSpc>
            </a:pPr>
            <a:r>
              <a:rPr lang="en-US" sz="2000" dirty="0"/>
              <a:t>Department of Internal Medicine</a:t>
            </a:r>
          </a:p>
          <a:p>
            <a:pPr algn="l" eaLnBrk="1" hangingPunct="1">
              <a:lnSpc>
                <a:spcPct val="80000"/>
              </a:lnSpc>
            </a:pPr>
            <a:r>
              <a:rPr lang="en-US" sz="2000" dirty="0" err="1"/>
              <a:t>Morsani</a:t>
            </a:r>
            <a:r>
              <a:rPr lang="en-US" sz="2000" dirty="0"/>
              <a:t> College of Medicine, University of South Florida</a:t>
            </a:r>
          </a:p>
          <a:p>
            <a:pPr algn="l" eaLnBrk="1" hangingPunct="1">
              <a:lnSpc>
                <a:spcPct val="80000"/>
              </a:lnSpc>
            </a:pPr>
            <a:endParaRPr lang="en-US" sz="1200" dirty="0"/>
          </a:p>
          <a:p>
            <a:pPr algn="l" eaLnBrk="1" hangingPunct="1">
              <a:lnSpc>
                <a:spcPct val="80000"/>
              </a:lnSpc>
            </a:pPr>
            <a:r>
              <a:rPr lang="en-US" sz="2000" dirty="0"/>
              <a:t>November 12, 2019</a:t>
            </a:r>
          </a:p>
        </p:txBody>
      </p:sp>
      <p:pic>
        <p:nvPicPr>
          <p:cNvPr id="13317" name="Picture 2" descr="http://usfweb3.usf.edu/absoluteig/gallery%2FWeb%5FPhotos%2Fusf%2Emlkplaza%2Ejpg"/>
          <p:cNvPicPr>
            <a:picLocks noChangeAspect="1" noChangeArrowheads="1"/>
          </p:cNvPicPr>
          <p:nvPr/>
        </p:nvPicPr>
        <p:blipFill>
          <a:blip r:embed="rId4" cstate="print"/>
          <a:srcRect/>
          <a:stretch>
            <a:fillRect/>
          </a:stretch>
        </p:blipFill>
        <p:spPr bwMode="auto">
          <a:xfrm>
            <a:off x="4787900" y="533400"/>
            <a:ext cx="4356100" cy="3267075"/>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685800"/>
          </a:xfrm>
        </p:spPr>
        <p:txBody>
          <a:bodyPr/>
          <a:lstStyle/>
          <a:p>
            <a:r>
              <a:rPr lang="en-US" b="1" dirty="0"/>
              <a:t>Ethical and (regulatory) obligations</a:t>
            </a:r>
          </a:p>
        </p:txBody>
      </p:sp>
      <p:sp>
        <p:nvSpPr>
          <p:cNvPr id="3" name="Content Placeholder 2"/>
          <p:cNvSpPr>
            <a:spLocks noGrp="1"/>
          </p:cNvSpPr>
          <p:nvPr>
            <p:ph idx="1"/>
          </p:nvPr>
        </p:nvSpPr>
        <p:spPr/>
        <p:txBody>
          <a:bodyPr/>
          <a:lstStyle/>
          <a:p>
            <a:pPr eaLnBrk="1" hangingPunct="1">
              <a:lnSpc>
                <a:spcPct val="90000"/>
              </a:lnSpc>
            </a:pPr>
            <a:r>
              <a:rPr lang="en-US" sz="2400" dirty="0"/>
              <a:t>Clinical trials should be </a:t>
            </a:r>
            <a:r>
              <a:rPr lang="en-US" sz="2400" u="sng" dirty="0"/>
              <a:t>preceded</a:t>
            </a:r>
            <a:r>
              <a:rPr lang="en-US" sz="2400" dirty="0"/>
              <a:t> by a systematic review and should be reported with a </a:t>
            </a:r>
            <a:r>
              <a:rPr lang="en-US" sz="2400" u="sng" dirty="0"/>
              <a:t>discussion</a:t>
            </a:r>
            <a:r>
              <a:rPr lang="en-US" sz="2400" dirty="0"/>
              <a:t> of assessing the trial’s results in the context what is already known</a:t>
            </a:r>
          </a:p>
          <a:p>
            <a:pPr lvl="1" eaLnBrk="1" hangingPunct="1">
              <a:lnSpc>
                <a:spcPct val="90000"/>
              </a:lnSpc>
              <a:buFont typeface="Wingdings" pitchFamily="2" charset="2"/>
              <a:buChar char="§"/>
            </a:pPr>
            <a:r>
              <a:rPr lang="en-US" sz="2000" dirty="0"/>
              <a:t>Ethical requirement for updating systematic reviews</a:t>
            </a:r>
          </a:p>
          <a:p>
            <a:pPr lvl="1" eaLnBrk="1" hangingPunct="1">
              <a:lnSpc>
                <a:spcPct val="90000"/>
              </a:lnSpc>
              <a:buFont typeface="Wingdings" pitchFamily="2" charset="2"/>
              <a:buChar char="§"/>
            </a:pPr>
            <a:endParaRPr lang="en-US" sz="2000" dirty="0"/>
          </a:p>
          <a:p>
            <a:pPr eaLnBrk="1" hangingPunct="1">
              <a:lnSpc>
                <a:spcPct val="90000"/>
              </a:lnSpc>
            </a:pPr>
            <a:endParaRPr lang="en-GB" sz="2400" dirty="0"/>
          </a:p>
          <a:p>
            <a:pPr eaLnBrk="1" hangingPunct="1">
              <a:lnSpc>
                <a:spcPct val="90000"/>
              </a:lnSpc>
            </a:pPr>
            <a:r>
              <a:rPr lang="en-GB" sz="2400" dirty="0"/>
              <a:t>Mandating search or conduct of a </a:t>
            </a:r>
            <a:r>
              <a:rPr lang="en-US" sz="2400" dirty="0"/>
              <a:t>systematic review</a:t>
            </a:r>
            <a:r>
              <a:rPr lang="en-GB" sz="2400" dirty="0"/>
              <a:t> before a new clinical trial is done</a:t>
            </a:r>
          </a:p>
          <a:p>
            <a:pPr lvl="1" eaLnBrk="1" hangingPunct="1">
              <a:lnSpc>
                <a:spcPct val="90000"/>
              </a:lnSpc>
              <a:buFont typeface="Wingdings" pitchFamily="2" charset="2"/>
              <a:buChar char="§"/>
            </a:pPr>
            <a:r>
              <a:rPr lang="en-GB" sz="2000" dirty="0"/>
              <a:t>Required in UK, Denmark, Holland</a:t>
            </a:r>
          </a:p>
          <a:p>
            <a:pPr lvl="1" eaLnBrk="1" hangingPunct="1">
              <a:lnSpc>
                <a:spcPct val="90000"/>
              </a:lnSpc>
              <a:buFont typeface="Wingdings" pitchFamily="2" charset="2"/>
              <a:buChar char="§"/>
            </a:pPr>
            <a:r>
              <a:rPr lang="en-US" sz="2000" dirty="0"/>
              <a:t>Peer-reviewed high impact journals require discussion of current findings  in the context of a SR. (Lancet, JAMA etc.)</a:t>
            </a:r>
            <a:endParaRPr lang="en-GB" sz="2000" dirty="0"/>
          </a:p>
          <a:p>
            <a:endParaRPr lang="en-US" dirty="0"/>
          </a:p>
        </p:txBody>
      </p:sp>
      <p:sp>
        <p:nvSpPr>
          <p:cNvPr id="4" name="Text Box 4"/>
          <p:cNvSpPr txBox="1">
            <a:spLocks noChangeArrowheads="1"/>
          </p:cNvSpPr>
          <p:nvPr/>
        </p:nvSpPr>
        <p:spPr bwMode="auto">
          <a:xfrm>
            <a:off x="304800" y="5943600"/>
            <a:ext cx="3129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t>Chalmers I. </a:t>
            </a:r>
            <a:r>
              <a:rPr lang="en-US" sz="1200" dirty="0" err="1"/>
              <a:t>Clin</a:t>
            </a:r>
            <a:r>
              <a:rPr lang="en-US" sz="1200" dirty="0"/>
              <a:t> Trials 2005;2:229-31; </a:t>
            </a:r>
          </a:p>
          <a:p>
            <a:pPr eaLnBrk="1" hangingPunct="1"/>
            <a:r>
              <a:rPr lang="en-US" sz="1200" dirty="0"/>
              <a:t>Young C, Horton R. Lancet 2005;366:107-8</a:t>
            </a:r>
          </a:p>
        </p:txBody>
      </p:sp>
      <p:sp>
        <p:nvSpPr>
          <p:cNvPr id="5" name="Text Box 4"/>
          <p:cNvSpPr txBox="1">
            <a:spLocks noChangeArrowheads="1"/>
          </p:cNvSpPr>
          <p:nvPr/>
        </p:nvSpPr>
        <p:spPr bwMode="auto">
          <a:xfrm>
            <a:off x="304800" y="2743200"/>
            <a:ext cx="34399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latin typeface="+mn-lt"/>
              </a:rPr>
              <a:t>JAMA 1998;280:280-282;Lancet 2001:358:1648</a:t>
            </a:r>
          </a:p>
        </p:txBody>
      </p:sp>
      <p:sp>
        <p:nvSpPr>
          <p:cNvPr id="6" name="TextBox 5"/>
          <p:cNvSpPr txBox="1"/>
          <p:nvPr/>
        </p:nvSpPr>
        <p:spPr>
          <a:xfrm>
            <a:off x="2690004" y="6433698"/>
            <a:ext cx="2109424" cy="276999"/>
          </a:xfrm>
          <a:prstGeom prst="rect">
            <a:avLst/>
          </a:prstGeom>
          <a:noFill/>
        </p:spPr>
        <p:txBody>
          <a:bodyPr wrap="none" rtlCol="0">
            <a:spAutoFit/>
          </a:bodyPr>
          <a:lstStyle/>
          <a:p>
            <a:r>
              <a:rPr lang="en-US" sz="1200" b="1" dirty="0"/>
              <a:t>Courtesy: Dr. Djulbegovic </a:t>
            </a:r>
          </a:p>
        </p:txBody>
      </p:sp>
      <p:sp>
        <p:nvSpPr>
          <p:cNvPr id="7" name="Slide Number Placeholder 6"/>
          <p:cNvSpPr>
            <a:spLocks noGrp="1"/>
          </p:cNvSpPr>
          <p:nvPr>
            <p:ph type="sldNum" sz="quarter" idx="12"/>
          </p:nvPr>
        </p:nvSpPr>
        <p:spPr/>
        <p:txBody>
          <a:bodyPr/>
          <a:lstStyle/>
          <a:p>
            <a:pPr>
              <a:defRPr/>
            </a:pPr>
            <a:fld id="{71CE8165-3804-40CE-BA58-FF0AD42C19F1}" type="slidenum">
              <a:rPr lang="en-US" smtClean="0"/>
              <a:pPr>
                <a:defRPr/>
              </a:pPr>
              <a:t>10</a:t>
            </a:fld>
            <a:endParaRPr lang="en-US"/>
          </a:p>
        </p:txBody>
      </p:sp>
    </p:spTree>
    <p:extLst>
      <p:ext uri="{BB962C8B-B14F-4D97-AF65-F5344CB8AC3E}">
        <p14:creationId xmlns:p14="http://schemas.microsoft.com/office/powerpoint/2010/main" val="137974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533400"/>
            <a:ext cx="8229600" cy="1143000"/>
          </a:xfrm>
          <a:solidFill>
            <a:srgbClr val="00CC99"/>
          </a:solidFill>
          <a:ln>
            <a:solidFill>
              <a:srgbClr val="00CC99"/>
            </a:solidFill>
          </a:ln>
        </p:spPr>
        <p:txBody>
          <a:bodyPr>
            <a:normAutofit fontScale="90000"/>
          </a:bodyPr>
          <a:lstStyle/>
          <a:p>
            <a:pPr eaLnBrk="1" hangingPunct="1"/>
            <a:r>
              <a:rPr lang="en-US" sz="4000" b="1" dirty="0">
                <a:solidFill>
                  <a:schemeClr val="tx1"/>
                </a:solidFill>
              </a:rPr>
              <a:t>Case studies: rationale for SR/MA</a:t>
            </a:r>
          </a:p>
        </p:txBody>
      </p:sp>
      <p:sp>
        <p:nvSpPr>
          <p:cNvPr id="2" name="Slide Number Placeholder 1"/>
          <p:cNvSpPr>
            <a:spLocks noGrp="1"/>
          </p:cNvSpPr>
          <p:nvPr>
            <p:ph type="sldNum" sz="quarter" idx="12"/>
          </p:nvPr>
        </p:nvSpPr>
        <p:spPr/>
        <p:txBody>
          <a:bodyPr/>
          <a:lstStyle/>
          <a:p>
            <a:pPr>
              <a:defRPr/>
            </a:pPr>
            <a:fld id="{3CE8F5E1-B92D-4B6C-856B-4FE5E658E1AC}" type="slidenum">
              <a:rPr lang="en-US" smtClean="0"/>
              <a:pPr>
                <a:defRPr/>
              </a:pPr>
              <a:t>11</a:t>
            </a:fld>
            <a:endParaRPr 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199" y="1905000"/>
            <a:ext cx="4343401" cy="386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40857" y="1940257"/>
            <a:ext cx="2023311" cy="584775"/>
          </a:xfrm>
          <a:prstGeom prst="rect">
            <a:avLst/>
          </a:prstGeom>
          <a:noFill/>
        </p:spPr>
        <p:txBody>
          <a:bodyPr wrap="none" rtlCol="0">
            <a:spAutoFit/>
          </a:bodyPr>
          <a:lstStyle/>
          <a:p>
            <a:r>
              <a:rPr lang="en-US" sz="1600" b="1" dirty="0">
                <a:solidFill>
                  <a:srgbClr val="FF0000"/>
                </a:solidFill>
              </a:rPr>
              <a:t>Systematic review/</a:t>
            </a:r>
          </a:p>
          <a:p>
            <a:r>
              <a:rPr lang="en-US" sz="1600" b="1" dirty="0">
                <a:solidFill>
                  <a:srgbClr val="FF0000"/>
                </a:solidFill>
              </a:rPr>
              <a:t>meta analysis</a:t>
            </a:r>
          </a:p>
        </p:txBody>
      </p:sp>
      <p:cxnSp>
        <p:nvCxnSpPr>
          <p:cNvPr id="5" name="Straight Arrow Connector 4"/>
          <p:cNvCxnSpPr/>
          <p:nvPr/>
        </p:nvCxnSpPr>
        <p:spPr>
          <a:xfrm flipH="1">
            <a:off x="5943600" y="2232644"/>
            <a:ext cx="797258" cy="51055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6841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501" y="152400"/>
            <a:ext cx="7772250" cy="908050"/>
          </a:xfrm>
        </p:spPr>
        <p:txBody>
          <a:bodyPr/>
          <a:lstStyle/>
          <a:p>
            <a:r>
              <a:rPr lang="en-US" sz="2800" b="1" dirty="0"/>
              <a:t>Case Study 1: “Egg on their faces: the story of human albumin solution”*</a:t>
            </a:r>
          </a:p>
        </p:txBody>
      </p:sp>
      <p:sp>
        <p:nvSpPr>
          <p:cNvPr id="10243" name="Rectangle 3"/>
          <p:cNvSpPr>
            <a:spLocks noGrp="1" noChangeArrowheads="1"/>
          </p:cNvSpPr>
          <p:nvPr>
            <p:ph type="body" idx="1"/>
          </p:nvPr>
        </p:nvSpPr>
        <p:spPr>
          <a:xfrm>
            <a:off x="685875" y="1219200"/>
            <a:ext cx="7925000" cy="4114800"/>
          </a:xfrm>
        </p:spPr>
        <p:txBody>
          <a:bodyPr/>
          <a:lstStyle/>
          <a:p>
            <a:r>
              <a:rPr lang="en-GB" sz="2400" dirty="0">
                <a:solidFill>
                  <a:srgbClr val="08080C"/>
                </a:solidFill>
                <a:cs typeface="Times New Roman" charset="0"/>
              </a:rPr>
              <a:t>Human albumin solution, a blood product, has been used in the treatment of blood loss and burns since the attack on Pearl Harbour over half a century ago. </a:t>
            </a:r>
          </a:p>
          <a:p>
            <a:r>
              <a:rPr lang="en-GB" sz="2400" dirty="0">
                <a:solidFill>
                  <a:srgbClr val="08080C"/>
                </a:solidFill>
                <a:cs typeface="Times New Roman" charset="0"/>
              </a:rPr>
              <a:t>In 1996, the global albumin market was worth </a:t>
            </a:r>
            <a:r>
              <a:rPr lang="en-US" sz="2400" dirty="0">
                <a:solidFill>
                  <a:srgbClr val="08080C"/>
                </a:solidFill>
                <a:cs typeface="Times New Roman" charset="0"/>
              </a:rPr>
              <a:t>$ 1.5 billon</a:t>
            </a:r>
            <a:endParaRPr lang="en-GB" sz="2400" dirty="0">
              <a:solidFill>
                <a:srgbClr val="08080C"/>
              </a:solidFill>
              <a:cs typeface="Times New Roman" charset="0"/>
            </a:endParaRPr>
          </a:p>
          <a:p>
            <a:endParaRPr lang="en-GB" sz="2400" dirty="0">
              <a:solidFill>
                <a:srgbClr val="08080C"/>
              </a:solidFill>
              <a:cs typeface="Times New Roman" charset="0"/>
            </a:endParaRPr>
          </a:p>
          <a:p>
            <a:r>
              <a:rPr lang="en-GB" sz="2400" u="sng" dirty="0">
                <a:solidFill>
                  <a:srgbClr val="08080C"/>
                </a:solidFill>
                <a:cs typeface="Times New Roman" charset="0"/>
              </a:rPr>
              <a:t>But is human albumin administration beneficial? </a:t>
            </a:r>
            <a:endParaRPr lang="en-US" sz="2400" u="sng" dirty="0">
              <a:solidFill>
                <a:srgbClr val="08080C"/>
              </a:solidFill>
              <a:cs typeface="Times New Roman" charset="0"/>
            </a:endParaRPr>
          </a:p>
        </p:txBody>
      </p:sp>
      <p:sp>
        <p:nvSpPr>
          <p:cNvPr id="10244" name="Rectangle 4"/>
          <p:cNvSpPr>
            <a:spLocks noChangeArrowheads="1"/>
          </p:cNvSpPr>
          <p:nvPr/>
        </p:nvSpPr>
        <p:spPr bwMode="auto">
          <a:xfrm>
            <a:off x="685875" y="4876800"/>
            <a:ext cx="8458125" cy="1169551"/>
          </a:xfrm>
          <a:prstGeom prst="rect">
            <a:avLst/>
          </a:prstGeom>
          <a:noFill/>
          <a:ln w="9525">
            <a:noFill/>
            <a:miter lim="800000"/>
            <a:headEnd/>
            <a:tailEnd/>
          </a:ln>
          <a:effectLst/>
        </p:spPr>
        <p:txBody>
          <a:bodyPr>
            <a:spAutoFit/>
          </a:bodyPr>
          <a:lstStyle/>
          <a:p>
            <a:r>
              <a:rPr lang="en-US" sz="1400" dirty="0">
                <a:solidFill>
                  <a:srgbClr val="08080C"/>
                </a:solidFill>
              </a:rPr>
              <a:t>*1. Roberts I, et al. Egg on their faces. The story of human albumin solution. </a:t>
            </a:r>
            <a:r>
              <a:rPr lang="en-US" sz="1400" dirty="0" err="1">
                <a:solidFill>
                  <a:srgbClr val="08080C"/>
                </a:solidFill>
              </a:rPr>
              <a:t>Eval</a:t>
            </a:r>
            <a:r>
              <a:rPr lang="en-US" sz="1400" dirty="0">
                <a:solidFill>
                  <a:srgbClr val="08080C"/>
                </a:solidFill>
              </a:rPr>
              <a:t> Health Prof. 2002;25(1):130-8.</a:t>
            </a:r>
          </a:p>
          <a:p>
            <a:r>
              <a:rPr lang="en-US" sz="1400" dirty="0">
                <a:solidFill>
                  <a:srgbClr val="08080C"/>
                </a:solidFill>
              </a:rPr>
              <a:t>2. Cochrane Injuries Group Albumin Reviewers. Human albumin administration in critically ill patients: systematic review of randomized controlled trials. </a:t>
            </a:r>
            <a:r>
              <a:rPr lang="en-US" sz="1400" dirty="0" err="1">
                <a:solidFill>
                  <a:srgbClr val="08080C"/>
                </a:solidFill>
              </a:rPr>
              <a:t>BMJ</a:t>
            </a:r>
            <a:r>
              <a:rPr lang="en-US" sz="1400" dirty="0">
                <a:solidFill>
                  <a:srgbClr val="08080C"/>
                </a:solidFill>
              </a:rPr>
              <a:t> 1998;317:235-40.</a:t>
            </a:r>
          </a:p>
          <a:p>
            <a:pPr eaLnBrk="0" hangingPunct="0"/>
            <a:endParaRPr lang="en-US" sz="1400" dirty="0">
              <a:solidFill>
                <a:srgbClr val="08080C"/>
              </a:solidFill>
            </a:endParaRPr>
          </a:p>
        </p:txBody>
      </p:sp>
      <p:sp>
        <p:nvSpPr>
          <p:cNvPr id="5" name="TextBox 4"/>
          <p:cNvSpPr txBox="1"/>
          <p:nvPr/>
        </p:nvSpPr>
        <p:spPr>
          <a:xfrm>
            <a:off x="457200" y="6200380"/>
            <a:ext cx="1346394" cy="276999"/>
          </a:xfrm>
          <a:prstGeom prst="rect">
            <a:avLst/>
          </a:prstGeom>
          <a:noFill/>
        </p:spPr>
        <p:txBody>
          <a:bodyPr wrap="none" rtlCol="0">
            <a:spAutoFit/>
          </a:bodyPr>
          <a:lstStyle/>
          <a:p>
            <a:r>
              <a:rPr lang="en-US" sz="1200" dirty="0"/>
              <a:t>Courtesy: Dr. </a:t>
            </a:r>
            <a:r>
              <a:rPr lang="en-US" sz="1200" dirty="0" err="1"/>
              <a:t>Pai</a:t>
            </a:r>
            <a:endParaRPr lang="en-US" sz="1200" dirty="0"/>
          </a:p>
        </p:txBody>
      </p:sp>
      <p:sp>
        <p:nvSpPr>
          <p:cNvPr id="2" name="Slide Number Placeholder 1"/>
          <p:cNvSpPr>
            <a:spLocks noGrp="1"/>
          </p:cNvSpPr>
          <p:nvPr>
            <p:ph type="sldNum" sz="quarter" idx="12"/>
          </p:nvPr>
        </p:nvSpPr>
        <p:spPr/>
        <p:txBody>
          <a:bodyPr/>
          <a:lstStyle/>
          <a:p>
            <a:pPr>
              <a:defRPr/>
            </a:pPr>
            <a:fld id="{71CE8165-3804-40CE-BA58-FF0AD42C19F1}"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500" y="152400"/>
            <a:ext cx="8229699" cy="908050"/>
          </a:xfrm>
        </p:spPr>
        <p:txBody>
          <a:bodyPr/>
          <a:lstStyle/>
          <a:p>
            <a:r>
              <a:rPr lang="en-US" sz="3200" b="1" dirty="0"/>
              <a:t>“Egg on their faces: the story of human albumin solution”</a:t>
            </a:r>
          </a:p>
        </p:txBody>
      </p:sp>
      <p:sp>
        <p:nvSpPr>
          <p:cNvPr id="25603" name="Rectangle 3"/>
          <p:cNvSpPr>
            <a:spLocks noGrp="1" noChangeArrowheads="1"/>
          </p:cNvSpPr>
          <p:nvPr>
            <p:ph type="body" idx="1"/>
          </p:nvPr>
        </p:nvSpPr>
        <p:spPr>
          <a:xfrm>
            <a:off x="456752" y="1447800"/>
            <a:ext cx="8154123" cy="4114800"/>
          </a:xfrm>
        </p:spPr>
        <p:txBody>
          <a:bodyPr/>
          <a:lstStyle/>
          <a:p>
            <a:r>
              <a:rPr lang="en-GB" sz="2400" dirty="0">
                <a:solidFill>
                  <a:srgbClr val="08080C"/>
                </a:solidFill>
                <a:cs typeface="Times New Roman" charset="0"/>
              </a:rPr>
              <a:t>SR of </a:t>
            </a:r>
            <a:r>
              <a:rPr lang="en-GB" sz="2400" dirty="0" err="1">
                <a:solidFill>
                  <a:srgbClr val="08080C"/>
                </a:solidFill>
                <a:cs typeface="Times New Roman" charset="0"/>
              </a:rPr>
              <a:t>RCTs</a:t>
            </a:r>
            <a:r>
              <a:rPr lang="en-GB" sz="2400" dirty="0">
                <a:solidFill>
                  <a:srgbClr val="08080C"/>
                </a:solidFill>
                <a:cs typeface="Times New Roman" charset="0"/>
              </a:rPr>
              <a:t> comparing albumin with crystalloid was conducted by the Cochrane Injuries Group.</a:t>
            </a:r>
          </a:p>
          <a:p>
            <a:r>
              <a:rPr lang="en-GB" sz="2400" dirty="0">
                <a:solidFill>
                  <a:srgbClr val="08080C"/>
                </a:solidFill>
                <a:cs typeface="Times New Roman" charset="0"/>
              </a:rPr>
              <a:t>30 </a:t>
            </a:r>
            <a:r>
              <a:rPr lang="en-GB" sz="2400" dirty="0" err="1">
                <a:solidFill>
                  <a:srgbClr val="08080C"/>
                </a:solidFill>
                <a:cs typeface="Times New Roman" charset="0"/>
              </a:rPr>
              <a:t>RCTs</a:t>
            </a:r>
            <a:r>
              <a:rPr lang="en-GB" sz="2400" dirty="0">
                <a:solidFill>
                  <a:srgbClr val="08080C"/>
                </a:solidFill>
                <a:cs typeface="Times New Roman" charset="0"/>
              </a:rPr>
              <a:t> including 1,419 randomised patients identified.</a:t>
            </a:r>
          </a:p>
          <a:p>
            <a:endParaRPr lang="en-GB" sz="2400" dirty="0">
              <a:solidFill>
                <a:srgbClr val="08080C"/>
              </a:solidFill>
              <a:cs typeface="Times New Roman" charset="0"/>
            </a:endParaRPr>
          </a:p>
          <a:p>
            <a:r>
              <a:rPr lang="en-GB" sz="2400" dirty="0">
                <a:solidFill>
                  <a:srgbClr val="08080C"/>
                </a:solidFill>
                <a:cs typeface="Times New Roman" charset="0"/>
              </a:rPr>
              <a:t>Meta-analysis showed that the </a:t>
            </a:r>
            <a:r>
              <a:rPr lang="en-GB" sz="2400" u="sng" dirty="0">
                <a:solidFill>
                  <a:srgbClr val="08080C"/>
                </a:solidFill>
                <a:cs typeface="Times New Roman" charset="0"/>
              </a:rPr>
              <a:t>risk of death</a:t>
            </a:r>
            <a:r>
              <a:rPr lang="en-GB" sz="2400" dirty="0">
                <a:solidFill>
                  <a:srgbClr val="08080C"/>
                </a:solidFill>
                <a:cs typeface="Times New Roman" charset="0"/>
              </a:rPr>
              <a:t> among those treated with </a:t>
            </a:r>
            <a:r>
              <a:rPr lang="en-GB" sz="2400" u="sng" dirty="0">
                <a:solidFill>
                  <a:srgbClr val="08080C"/>
                </a:solidFill>
                <a:cs typeface="Times New Roman" charset="0"/>
              </a:rPr>
              <a:t>albumin was higher</a:t>
            </a:r>
            <a:r>
              <a:rPr lang="en-GB" sz="2400" dirty="0">
                <a:solidFill>
                  <a:srgbClr val="08080C"/>
                </a:solidFill>
                <a:cs typeface="Times New Roman" charset="0"/>
              </a:rPr>
              <a:t> than in the comparison groups.</a:t>
            </a:r>
            <a:r>
              <a:rPr lang="en-GB" sz="2400" baseline="30000" dirty="0">
                <a:solidFill>
                  <a:srgbClr val="08080C"/>
                </a:solidFill>
                <a:cs typeface="Times New Roman" charset="0"/>
              </a:rPr>
              <a:t> </a:t>
            </a:r>
          </a:p>
          <a:p>
            <a:r>
              <a:rPr lang="en-GB" sz="2400" dirty="0">
                <a:solidFill>
                  <a:srgbClr val="08080C"/>
                </a:solidFill>
                <a:cs typeface="Times New Roman" charset="0"/>
              </a:rPr>
              <a:t>The pooled risk ratio was 1.68 (95% CI 1.26, 2.23)</a:t>
            </a:r>
          </a:p>
        </p:txBody>
      </p:sp>
      <p:sp>
        <p:nvSpPr>
          <p:cNvPr id="25604" name="Rectangle 4"/>
          <p:cNvSpPr>
            <a:spLocks noChangeArrowheads="1"/>
          </p:cNvSpPr>
          <p:nvPr/>
        </p:nvSpPr>
        <p:spPr bwMode="auto">
          <a:xfrm>
            <a:off x="228600" y="5486400"/>
            <a:ext cx="8458125" cy="738664"/>
          </a:xfrm>
          <a:prstGeom prst="rect">
            <a:avLst/>
          </a:prstGeom>
          <a:noFill/>
          <a:ln w="9525">
            <a:noFill/>
            <a:miter lim="800000"/>
            <a:headEnd/>
            <a:tailEnd/>
          </a:ln>
          <a:effectLst/>
        </p:spPr>
        <p:txBody>
          <a:bodyPr>
            <a:spAutoFit/>
          </a:bodyPr>
          <a:lstStyle/>
          <a:p>
            <a:r>
              <a:rPr lang="en-US" sz="1400" dirty="0">
                <a:solidFill>
                  <a:srgbClr val="08080C"/>
                </a:solidFill>
              </a:rPr>
              <a:t>Roberts I, et al. Egg on their faces. The story of human albumin solution. </a:t>
            </a:r>
            <a:r>
              <a:rPr lang="en-US" sz="1400" dirty="0" err="1">
                <a:solidFill>
                  <a:srgbClr val="08080C"/>
                </a:solidFill>
              </a:rPr>
              <a:t>Eval</a:t>
            </a:r>
            <a:r>
              <a:rPr lang="en-US" sz="1400" dirty="0">
                <a:solidFill>
                  <a:srgbClr val="08080C"/>
                </a:solidFill>
              </a:rPr>
              <a:t> Health Prof. 2002;25(1):130-8.</a:t>
            </a:r>
          </a:p>
          <a:p>
            <a:pPr eaLnBrk="0" hangingPunct="0"/>
            <a:endParaRPr lang="en-US" sz="1400" dirty="0">
              <a:solidFill>
                <a:srgbClr val="08080C"/>
              </a:solidFill>
            </a:endParaRPr>
          </a:p>
        </p:txBody>
      </p:sp>
      <p:sp>
        <p:nvSpPr>
          <p:cNvPr id="2" name="Slide Number Placeholder 1"/>
          <p:cNvSpPr>
            <a:spLocks noGrp="1"/>
          </p:cNvSpPr>
          <p:nvPr>
            <p:ph type="sldNum" sz="quarter" idx="12"/>
          </p:nvPr>
        </p:nvSpPr>
        <p:spPr/>
        <p:txBody>
          <a:bodyPr/>
          <a:lstStyle/>
          <a:p>
            <a:pPr>
              <a:defRPr/>
            </a:pPr>
            <a:fld id="{71CE8165-3804-40CE-BA58-FF0AD42C19F1}"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1" y="228600"/>
            <a:ext cx="8763000" cy="463550"/>
          </a:xfrm>
        </p:spPr>
        <p:txBody>
          <a:bodyPr/>
          <a:lstStyle/>
          <a:p>
            <a:r>
              <a:rPr lang="en-US" sz="2400" b="1" dirty="0"/>
              <a:t>“Egg on their faces: the story of human albumin solution”</a:t>
            </a:r>
          </a:p>
        </p:txBody>
      </p:sp>
      <p:pic>
        <p:nvPicPr>
          <p:cNvPr id="81923" name="Picture 3" descr="C:\DOCUME~1\ADMINI~1\LOCALS~1\Temp\~AUT0004.bmp"/>
          <p:cNvPicPr>
            <a:picLocks noChangeAspect="1" noChangeArrowheads="1"/>
          </p:cNvPicPr>
          <p:nvPr/>
        </p:nvPicPr>
        <p:blipFill rotWithShape="1">
          <a:blip r:embed="rId2" cstate="print"/>
          <a:srcRect b="16663"/>
          <a:stretch/>
        </p:blipFill>
        <p:spPr bwMode="auto">
          <a:xfrm>
            <a:off x="685800" y="990600"/>
            <a:ext cx="7848600" cy="4495800"/>
          </a:xfrm>
          <a:prstGeom prst="rect">
            <a:avLst/>
          </a:prstGeom>
          <a:noFill/>
          <a:ln w="9525">
            <a:noFill/>
            <a:miter lim="800000"/>
            <a:headEnd/>
            <a:tailEnd/>
          </a:ln>
          <a:effectLst/>
        </p:spPr>
      </p:pic>
      <p:sp>
        <p:nvSpPr>
          <p:cNvPr id="81924" name="Rectangle 4"/>
          <p:cNvSpPr>
            <a:spLocks noChangeArrowheads="1"/>
          </p:cNvSpPr>
          <p:nvPr/>
        </p:nvSpPr>
        <p:spPr bwMode="auto">
          <a:xfrm>
            <a:off x="152400" y="5791200"/>
            <a:ext cx="5867375" cy="584775"/>
          </a:xfrm>
          <a:prstGeom prst="rect">
            <a:avLst/>
          </a:prstGeom>
          <a:noFill/>
          <a:ln w="9525">
            <a:noFill/>
            <a:miter lim="800000"/>
            <a:headEnd/>
            <a:tailEnd/>
          </a:ln>
          <a:effectLst/>
        </p:spPr>
        <p:txBody>
          <a:bodyPr>
            <a:spAutoFit/>
          </a:bodyPr>
          <a:lstStyle/>
          <a:p>
            <a:r>
              <a:rPr lang="en-US" sz="1100" dirty="0">
                <a:solidFill>
                  <a:srgbClr val="08080C"/>
                </a:solidFill>
              </a:rPr>
              <a:t>Roberts I, et al. Egg on their faces. The story of human albumin solution. </a:t>
            </a:r>
          </a:p>
          <a:p>
            <a:r>
              <a:rPr lang="en-US" sz="1100" dirty="0" err="1">
                <a:solidFill>
                  <a:srgbClr val="08080C"/>
                </a:solidFill>
              </a:rPr>
              <a:t>Eval</a:t>
            </a:r>
            <a:r>
              <a:rPr lang="en-US" sz="1100" dirty="0">
                <a:solidFill>
                  <a:srgbClr val="08080C"/>
                </a:solidFill>
              </a:rPr>
              <a:t> Health Prof. 2002;25(1):130-8.</a:t>
            </a:r>
          </a:p>
          <a:p>
            <a:pPr eaLnBrk="0" hangingPunct="0"/>
            <a:endParaRPr lang="en-US" sz="1000" dirty="0">
              <a:solidFill>
                <a:srgbClr val="08080C"/>
              </a:solidFill>
            </a:endParaRPr>
          </a:p>
        </p:txBody>
      </p:sp>
      <p:cxnSp>
        <p:nvCxnSpPr>
          <p:cNvPr id="6" name="Straight Arrow Connector 5"/>
          <p:cNvCxnSpPr/>
          <p:nvPr/>
        </p:nvCxnSpPr>
        <p:spPr>
          <a:xfrm>
            <a:off x="7848600" y="1752600"/>
            <a:ext cx="0" cy="14859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3CE8F5E1-B92D-4B6C-856B-4FE5E658E1AC}" type="slidenum">
              <a:rPr lang="en-US" smtClean="0"/>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376" y="304800"/>
            <a:ext cx="8535024" cy="527050"/>
          </a:xfrm>
        </p:spPr>
        <p:txBody>
          <a:bodyPr/>
          <a:lstStyle/>
          <a:p>
            <a:r>
              <a:rPr lang="en-US" sz="3200" b="1" dirty="0"/>
              <a:t>Case study 2: “Is passive smoking harmful?”</a:t>
            </a:r>
          </a:p>
        </p:txBody>
      </p:sp>
      <p:sp>
        <p:nvSpPr>
          <p:cNvPr id="84995" name="Rectangle 3"/>
          <p:cNvSpPr>
            <a:spLocks noGrp="1" noChangeArrowheads="1"/>
          </p:cNvSpPr>
          <p:nvPr>
            <p:ph type="body" idx="1"/>
          </p:nvPr>
        </p:nvSpPr>
        <p:spPr>
          <a:xfrm>
            <a:off x="380376" y="1371600"/>
            <a:ext cx="8306874" cy="4267200"/>
          </a:xfrm>
        </p:spPr>
        <p:txBody>
          <a:bodyPr/>
          <a:lstStyle/>
          <a:p>
            <a:pPr>
              <a:lnSpc>
                <a:spcPct val="90000"/>
              </a:lnSpc>
            </a:pPr>
            <a:r>
              <a:rPr lang="en-US" sz="2400" dirty="0">
                <a:solidFill>
                  <a:srgbClr val="08080C"/>
                </a:solidFill>
              </a:rPr>
              <a:t>A topic of great debate and controversy for many years</a:t>
            </a:r>
          </a:p>
          <a:p>
            <a:pPr>
              <a:lnSpc>
                <a:spcPct val="90000"/>
              </a:lnSpc>
            </a:pPr>
            <a:r>
              <a:rPr lang="en-US" sz="2400" dirty="0">
                <a:solidFill>
                  <a:srgbClr val="08080C"/>
                </a:solidFill>
              </a:rPr>
              <a:t>First few epidemiologic studies were published in</a:t>
            </a:r>
            <a:r>
              <a:rPr lang="en-US" sz="2400" b="1" dirty="0">
                <a:solidFill>
                  <a:srgbClr val="C00000"/>
                </a:solidFill>
              </a:rPr>
              <a:t> </a:t>
            </a:r>
            <a:r>
              <a:rPr lang="en-US" sz="2400" b="1" u="sng" dirty="0">
                <a:solidFill>
                  <a:srgbClr val="C00000"/>
                </a:solidFill>
              </a:rPr>
              <a:t>1918</a:t>
            </a:r>
          </a:p>
          <a:p>
            <a:pPr>
              <a:lnSpc>
                <a:spcPct val="90000"/>
              </a:lnSpc>
            </a:pPr>
            <a:r>
              <a:rPr lang="en-US" sz="2400" dirty="0">
                <a:solidFill>
                  <a:srgbClr val="08080C"/>
                </a:solidFill>
              </a:rPr>
              <a:t>Vigorously attacked by the tobacco industry</a:t>
            </a:r>
          </a:p>
          <a:p>
            <a:pPr lvl="1">
              <a:lnSpc>
                <a:spcPct val="90000"/>
              </a:lnSpc>
              <a:buFont typeface="Wingdings" pitchFamily="2" charset="2"/>
              <a:buChar char="§"/>
            </a:pPr>
            <a:r>
              <a:rPr lang="en-US" sz="2000" dirty="0">
                <a:solidFill>
                  <a:srgbClr val="08080C"/>
                </a:solidFill>
              </a:rPr>
              <a:t>Too small an association</a:t>
            </a:r>
          </a:p>
          <a:p>
            <a:pPr lvl="1">
              <a:lnSpc>
                <a:spcPct val="90000"/>
              </a:lnSpc>
              <a:buFont typeface="Wingdings" pitchFamily="2" charset="2"/>
              <a:buChar char="§"/>
            </a:pPr>
            <a:r>
              <a:rPr lang="en-US" sz="2000" dirty="0">
                <a:solidFill>
                  <a:srgbClr val="08080C"/>
                </a:solidFill>
              </a:rPr>
              <a:t>Potential bias</a:t>
            </a:r>
          </a:p>
          <a:p>
            <a:pPr lvl="1">
              <a:lnSpc>
                <a:spcPct val="90000"/>
              </a:lnSpc>
              <a:buFont typeface="Wingdings" pitchFamily="2" charset="2"/>
              <a:buChar char="§"/>
            </a:pPr>
            <a:r>
              <a:rPr lang="en-US" sz="2000" dirty="0">
                <a:solidFill>
                  <a:srgbClr val="08080C"/>
                </a:solidFill>
              </a:rPr>
              <a:t>Potential confounding</a:t>
            </a:r>
          </a:p>
          <a:p>
            <a:pPr lvl="1">
              <a:lnSpc>
                <a:spcPct val="90000"/>
              </a:lnSpc>
              <a:buFont typeface="Wingdings" pitchFamily="2" charset="2"/>
              <a:buChar char="§"/>
            </a:pPr>
            <a:r>
              <a:rPr lang="en-US" sz="2000" dirty="0">
                <a:solidFill>
                  <a:srgbClr val="08080C"/>
                </a:solidFill>
              </a:rPr>
              <a:t>Lack of biological proof</a:t>
            </a:r>
          </a:p>
          <a:p>
            <a:pPr>
              <a:lnSpc>
                <a:spcPct val="90000"/>
              </a:lnSpc>
            </a:pPr>
            <a:r>
              <a:rPr lang="en-US" sz="2400" dirty="0">
                <a:solidFill>
                  <a:srgbClr val="08080C"/>
                </a:solidFill>
              </a:rPr>
              <a:t>Evidence accumulated over the </a:t>
            </a:r>
            <a:r>
              <a:rPr lang="en-US" sz="2400" b="1" u="sng" dirty="0">
                <a:solidFill>
                  <a:srgbClr val="C00000"/>
                </a:solidFill>
              </a:rPr>
              <a:t>next 2 decades</a:t>
            </a:r>
          </a:p>
          <a:p>
            <a:pPr>
              <a:lnSpc>
                <a:spcPct val="90000"/>
              </a:lnSpc>
            </a:pPr>
            <a:r>
              <a:rPr lang="en-US" sz="2400" dirty="0">
                <a:solidFill>
                  <a:srgbClr val="08080C"/>
                </a:solidFill>
              </a:rPr>
              <a:t>It was not until about 15 years ago when several official bodies/agencies concluded that passive smoking is a cause of lung cancer</a:t>
            </a:r>
          </a:p>
          <a:p>
            <a:pPr lvl="1">
              <a:lnSpc>
                <a:spcPct val="90000"/>
              </a:lnSpc>
              <a:buFont typeface="Wingdings" pitchFamily="2" charset="2"/>
              <a:buChar char="§"/>
            </a:pPr>
            <a:r>
              <a:rPr lang="en-US" sz="2000" i="1" dirty="0">
                <a:solidFill>
                  <a:srgbClr val="C00000"/>
                </a:solidFill>
              </a:rPr>
              <a:t>The tobacco industry continues to dispute this claim!!</a:t>
            </a:r>
          </a:p>
        </p:txBody>
      </p:sp>
      <p:sp>
        <p:nvSpPr>
          <p:cNvPr id="84996" name="Rectangle 4"/>
          <p:cNvSpPr>
            <a:spLocks noChangeArrowheads="1"/>
          </p:cNvSpPr>
          <p:nvPr/>
        </p:nvSpPr>
        <p:spPr bwMode="auto">
          <a:xfrm>
            <a:off x="152400" y="6019800"/>
            <a:ext cx="8458125" cy="457200"/>
          </a:xfrm>
          <a:prstGeom prst="rect">
            <a:avLst/>
          </a:prstGeom>
          <a:noFill/>
          <a:ln w="9525">
            <a:noFill/>
            <a:miter lim="800000"/>
            <a:headEnd/>
            <a:tailEnd/>
          </a:ln>
          <a:effectLst/>
        </p:spPr>
        <p:txBody>
          <a:bodyPr>
            <a:spAutoFit/>
          </a:bodyPr>
          <a:lstStyle/>
          <a:p>
            <a:r>
              <a:rPr lang="en-US" sz="1200">
                <a:solidFill>
                  <a:srgbClr val="08080C"/>
                </a:solidFill>
              </a:rPr>
              <a:t>Hackshaw AK et al. BMJ 1997;315:980-88.</a:t>
            </a:r>
          </a:p>
          <a:p>
            <a:r>
              <a:rPr lang="en-US" sz="1200">
                <a:solidFill>
                  <a:srgbClr val="08080C"/>
                </a:solidFill>
              </a:rPr>
              <a:t>Hackshaw AK. Stat Meth Med Res 1998;7:119-136.</a:t>
            </a:r>
          </a:p>
        </p:txBody>
      </p:sp>
      <p:sp>
        <p:nvSpPr>
          <p:cNvPr id="5" name="TextBox 4"/>
          <p:cNvSpPr txBox="1"/>
          <p:nvPr/>
        </p:nvSpPr>
        <p:spPr>
          <a:xfrm>
            <a:off x="2463606" y="6477000"/>
            <a:ext cx="1346394" cy="276999"/>
          </a:xfrm>
          <a:prstGeom prst="rect">
            <a:avLst/>
          </a:prstGeom>
          <a:noFill/>
        </p:spPr>
        <p:txBody>
          <a:bodyPr wrap="none" rtlCol="0">
            <a:spAutoFit/>
          </a:bodyPr>
          <a:lstStyle/>
          <a:p>
            <a:r>
              <a:rPr lang="en-US" sz="1200" dirty="0"/>
              <a:t>Courtesy: Dr. </a:t>
            </a:r>
            <a:r>
              <a:rPr lang="en-US" sz="1200" dirty="0" err="1"/>
              <a:t>Pai</a:t>
            </a:r>
            <a:endParaRPr lang="en-US" sz="1200" dirty="0"/>
          </a:p>
        </p:txBody>
      </p:sp>
      <p:sp>
        <p:nvSpPr>
          <p:cNvPr id="2" name="Slide Number Placeholder 1"/>
          <p:cNvSpPr>
            <a:spLocks noGrp="1"/>
          </p:cNvSpPr>
          <p:nvPr>
            <p:ph type="sldNum" sz="quarter" idx="12"/>
          </p:nvPr>
        </p:nvSpPr>
        <p:spPr/>
        <p:txBody>
          <a:bodyPr/>
          <a:lstStyle/>
          <a:p>
            <a:pPr>
              <a:defRPr/>
            </a:pPr>
            <a:fld id="{71CE8165-3804-40CE-BA58-FF0AD42C19F1}" type="slidenum">
              <a:rPr lang="en-US" smtClean="0"/>
              <a:pPr>
                <a:defRPr/>
              </a:pPr>
              <a:t>15</a:t>
            </a:fld>
            <a:endParaRPr lang="en-US"/>
          </a:p>
        </p:txBody>
      </p:sp>
    </p:spTree>
    <p:extLst>
      <p:ext uri="{BB962C8B-B14F-4D97-AF65-F5344CB8AC3E}">
        <p14:creationId xmlns:p14="http://schemas.microsoft.com/office/powerpoint/2010/main" val="6050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050"/>
          <p:cNvSpPr>
            <a:spLocks noGrp="1" noChangeArrowheads="1"/>
          </p:cNvSpPr>
          <p:nvPr>
            <p:ph type="title"/>
          </p:nvPr>
        </p:nvSpPr>
        <p:spPr>
          <a:xfrm>
            <a:off x="380376" y="381000"/>
            <a:ext cx="4953624" cy="1219200"/>
          </a:xfrm>
        </p:spPr>
        <p:txBody>
          <a:bodyPr/>
          <a:lstStyle/>
          <a:p>
            <a:r>
              <a:rPr lang="en-US" sz="3200" b="1" dirty="0"/>
              <a:t>“Is passive smoking harmful?”</a:t>
            </a:r>
          </a:p>
        </p:txBody>
      </p:sp>
      <p:sp>
        <p:nvSpPr>
          <p:cNvPr id="88067" name="Rectangle 2051"/>
          <p:cNvSpPr>
            <a:spLocks noGrp="1" noChangeArrowheads="1"/>
          </p:cNvSpPr>
          <p:nvPr>
            <p:ph type="body" idx="1"/>
          </p:nvPr>
        </p:nvSpPr>
        <p:spPr>
          <a:xfrm>
            <a:off x="380376" y="2362200"/>
            <a:ext cx="8306874" cy="4267200"/>
          </a:xfrm>
        </p:spPr>
        <p:txBody>
          <a:bodyPr/>
          <a:lstStyle/>
          <a:p>
            <a:r>
              <a:rPr lang="en-US" sz="2800" dirty="0" err="1">
                <a:solidFill>
                  <a:srgbClr val="08080C"/>
                </a:solidFill>
              </a:rPr>
              <a:t>Hackshaw</a:t>
            </a:r>
            <a:r>
              <a:rPr lang="en-US" sz="2800" dirty="0">
                <a:solidFill>
                  <a:srgbClr val="08080C"/>
                </a:solidFill>
              </a:rPr>
              <a:t> et al. conducted a SR in 1997:</a:t>
            </a:r>
          </a:p>
          <a:p>
            <a:pPr lvl="1">
              <a:buFont typeface="Wingdings" pitchFamily="2" charset="2"/>
              <a:buChar char="§"/>
            </a:pPr>
            <a:r>
              <a:rPr lang="en-US" sz="2400" dirty="0">
                <a:solidFill>
                  <a:srgbClr val="08080C"/>
                </a:solidFill>
              </a:rPr>
              <a:t>They identified 37 published studies that reported risk of lung cancer among lifelong non-smoking women according to the husband’s smoking status</a:t>
            </a:r>
          </a:p>
          <a:p>
            <a:pPr lvl="1">
              <a:buFont typeface="Wingdings" pitchFamily="2" charset="2"/>
              <a:buChar char="§"/>
            </a:pPr>
            <a:r>
              <a:rPr lang="en-US" sz="2400" dirty="0">
                <a:solidFill>
                  <a:srgbClr val="08080C"/>
                </a:solidFill>
              </a:rPr>
              <a:t>Their meta-analysis revealed that the overall </a:t>
            </a:r>
            <a:r>
              <a:rPr lang="en-US" sz="2400" u="sng" dirty="0">
                <a:solidFill>
                  <a:srgbClr val="C00000"/>
                </a:solidFill>
              </a:rPr>
              <a:t>risk of lung cancer</a:t>
            </a:r>
            <a:r>
              <a:rPr lang="en-US" sz="2400" dirty="0">
                <a:solidFill>
                  <a:srgbClr val="08080C"/>
                </a:solidFill>
              </a:rPr>
              <a:t> among lifelong non-smoking women was </a:t>
            </a:r>
            <a:r>
              <a:rPr lang="en-US" sz="2400" u="sng" dirty="0">
                <a:solidFill>
                  <a:srgbClr val="C00000"/>
                </a:solidFill>
              </a:rPr>
              <a:t>1.24 times higher</a:t>
            </a:r>
            <a:r>
              <a:rPr lang="en-US" sz="2400" dirty="0">
                <a:solidFill>
                  <a:srgbClr val="C00000"/>
                </a:solidFill>
              </a:rPr>
              <a:t> </a:t>
            </a:r>
            <a:r>
              <a:rPr lang="en-US" sz="2400" dirty="0">
                <a:solidFill>
                  <a:srgbClr val="08080C"/>
                </a:solidFill>
              </a:rPr>
              <a:t>when their husbands smoked, as compared to those women whose husbands did not smoke.</a:t>
            </a:r>
          </a:p>
        </p:txBody>
      </p:sp>
      <p:sp>
        <p:nvSpPr>
          <p:cNvPr id="88068" name="Rectangle 2052"/>
          <p:cNvSpPr>
            <a:spLocks noChangeArrowheads="1"/>
          </p:cNvSpPr>
          <p:nvPr/>
        </p:nvSpPr>
        <p:spPr bwMode="auto">
          <a:xfrm>
            <a:off x="152400" y="6019800"/>
            <a:ext cx="8458125" cy="457200"/>
          </a:xfrm>
          <a:prstGeom prst="rect">
            <a:avLst/>
          </a:prstGeom>
          <a:noFill/>
          <a:ln w="9525">
            <a:noFill/>
            <a:miter lim="800000"/>
            <a:headEnd/>
            <a:tailEnd/>
          </a:ln>
          <a:effectLst/>
        </p:spPr>
        <p:txBody>
          <a:bodyPr>
            <a:spAutoFit/>
          </a:bodyPr>
          <a:lstStyle/>
          <a:p>
            <a:r>
              <a:rPr lang="en-US" sz="1200" dirty="0" err="1">
                <a:solidFill>
                  <a:srgbClr val="08080C"/>
                </a:solidFill>
              </a:rPr>
              <a:t>Hackshaw</a:t>
            </a:r>
            <a:r>
              <a:rPr lang="en-US" sz="1200" dirty="0">
                <a:solidFill>
                  <a:srgbClr val="08080C"/>
                </a:solidFill>
              </a:rPr>
              <a:t> AK et al. </a:t>
            </a:r>
            <a:r>
              <a:rPr lang="en-US" sz="1200" dirty="0" err="1">
                <a:solidFill>
                  <a:srgbClr val="08080C"/>
                </a:solidFill>
              </a:rPr>
              <a:t>BMJ</a:t>
            </a:r>
            <a:r>
              <a:rPr lang="en-US" sz="1200" dirty="0">
                <a:solidFill>
                  <a:srgbClr val="08080C"/>
                </a:solidFill>
              </a:rPr>
              <a:t> 1997;315:980-88.</a:t>
            </a:r>
          </a:p>
          <a:p>
            <a:r>
              <a:rPr lang="en-US" sz="1200" dirty="0" err="1">
                <a:solidFill>
                  <a:srgbClr val="08080C"/>
                </a:solidFill>
              </a:rPr>
              <a:t>Hackshaw</a:t>
            </a:r>
            <a:r>
              <a:rPr lang="en-US" sz="1200" dirty="0">
                <a:solidFill>
                  <a:srgbClr val="08080C"/>
                </a:solidFill>
              </a:rPr>
              <a:t> AK. Stat Meth Med Res 1998;7:119-136.</a:t>
            </a:r>
          </a:p>
        </p:txBody>
      </p:sp>
      <p:pic>
        <p:nvPicPr>
          <p:cNvPr id="86018" name="Picture 2" descr="C:\Users\rmhaskar\Desktop\passmoke.jpg"/>
          <p:cNvPicPr>
            <a:picLocks noChangeAspect="1" noChangeArrowheads="1"/>
          </p:cNvPicPr>
          <p:nvPr/>
        </p:nvPicPr>
        <p:blipFill>
          <a:blip r:embed="rId2" cstate="print"/>
          <a:srcRect/>
          <a:stretch>
            <a:fillRect/>
          </a:stretch>
        </p:blipFill>
        <p:spPr bwMode="auto">
          <a:xfrm>
            <a:off x="5867400" y="0"/>
            <a:ext cx="3276600" cy="2296913"/>
          </a:xfrm>
          <a:prstGeom prst="rect">
            <a:avLst/>
          </a:prstGeom>
          <a:noFill/>
        </p:spPr>
      </p:pic>
      <p:sp>
        <p:nvSpPr>
          <p:cNvPr id="2" name="Slide Number Placeholder 1"/>
          <p:cNvSpPr>
            <a:spLocks noGrp="1"/>
          </p:cNvSpPr>
          <p:nvPr>
            <p:ph type="sldNum" sz="quarter" idx="12"/>
          </p:nvPr>
        </p:nvSpPr>
        <p:spPr/>
        <p:txBody>
          <a:bodyPr/>
          <a:lstStyle/>
          <a:p>
            <a:pPr>
              <a:defRPr/>
            </a:pPr>
            <a:fld id="{71CE8165-3804-40CE-BA58-FF0AD42C19F1}" type="slidenum">
              <a:rPr lang="en-US" smtClean="0"/>
              <a:pPr>
                <a:defRPr/>
              </a:pPr>
              <a:t>16</a:t>
            </a:fld>
            <a:endParaRPr lang="en-US"/>
          </a:p>
        </p:txBody>
      </p:sp>
    </p:spTree>
    <p:extLst>
      <p:ext uri="{BB962C8B-B14F-4D97-AF65-F5344CB8AC3E}">
        <p14:creationId xmlns:p14="http://schemas.microsoft.com/office/powerpoint/2010/main" val="2356689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a:xfrm>
            <a:off x="152400" y="228600"/>
            <a:ext cx="8482086" cy="463550"/>
          </a:xfrm>
        </p:spPr>
        <p:txBody>
          <a:bodyPr/>
          <a:lstStyle/>
          <a:p>
            <a:r>
              <a:rPr lang="en-US" sz="3200" b="1" dirty="0"/>
              <a:t>“Is passive smoking harmful?”</a:t>
            </a:r>
          </a:p>
        </p:txBody>
      </p:sp>
      <p:sp>
        <p:nvSpPr>
          <p:cNvPr id="86020" name="Rectangle 1028"/>
          <p:cNvSpPr>
            <a:spLocks noChangeArrowheads="1"/>
          </p:cNvSpPr>
          <p:nvPr/>
        </p:nvSpPr>
        <p:spPr bwMode="auto">
          <a:xfrm>
            <a:off x="456751" y="6019800"/>
            <a:ext cx="8458125" cy="457200"/>
          </a:xfrm>
          <a:prstGeom prst="rect">
            <a:avLst/>
          </a:prstGeom>
          <a:noFill/>
          <a:ln w="9525">
            <a:noFill/>
            <a:miter lim="800000"/>
            <a:headEnd/>
            <a:tailEnd/>
          </a:ln>
          <a:effectLst/>
        </p:spPr>
        <p:txBody>
          <a:bodyPr>
            <a:spAutoFit/>
          </a:bodyPr>
          <a:lstStyle/>
          <a:p>
            <a:r>
              <a:rPr lang="en-US" sz="1200">
                <a:solidFill>
                  <a:srgbClr val="08080C"/>
                </a:solidFill>
              </a:rPr>
              <a:t>Hackshaw AK et al. BMJ 1997;315:980-88.</a:t>
            </a:r>
          </a:p>
          <a:p>
            <a:r>
              <a:rPr lang="en-US" sz="1200">
                <a:solidFill>
                  <a:srgbClr val="08080C"/>
                </a:solidFill>
              </a:rPr>
              <a:t>Hackshaw AK. Stat Meth Med Res 1998;7:119-136.</a:t>
            </a:r>
          </a:p>
        </p:txBody>
      </p:sp>
      <p:pic>
        <p:nvPicPr>
          <p:cNvPr id="86022" name="Picture 1030" descr="C:\Documents and Settings\Madhukar Pai\My Documents\Madhu's Stuff\UCB Teaching\Michigan\Hackshaw1.gif"/>
          <p:cNvPicPr>
            <a:picLocks noChangeAspect="1" noChangeArrowheads="1"/>
          </p:cNvPicPr>
          <p:nvPr/>
        </p:nvPicPr>
        <p:blipFill>
          <a:blip r:embed="rId2" cstate="print"/>
          <a:srcRect/>
          <a:stretch>
            <a:fillRect/>
          </a:stretch>
        </p:blipFill>
        <p:spPr bwMode="auto">
          <a:xfrm>
            <a:off x="1219200" y="838200"/>
            <a:ext cx="4107762" cy="5029200"/>
          </a:xfrm>
          <a:prstGeom prst="rect">
            <a:avLst/>
          </a:prstGeom>
          <a:noFill/>
        </p:spPr>
      </p:pic>
      <p:cxnSp>
        <p:nvCxnSpPr>
          <p:cNvPr id="5" name="Straight Arrow Connector 4"/>
          <p:cNvCxnSpPr/>
          <p:nvPr/>
        </p:nvCxnSpPr>
        <p:spPr>
          <a:xfrm rot="10800000" flipV="1">
            <a:off x="3810000" y="4953000"/>
            <a:ext cx="2743200" cy="76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77000" y="4648200"/>
            <a:ext cx="1960601" cy="584775"/>
          </a:xfrm>
          <a:prstGeom prst="rect">
            <a:avLst/>
          </a:prstGeom>
          <a:noFill/>
        </p:spPr>
        <p:txBody>
          <a:bodyPr wrap="none" rtlCol="0">
            <a:spAutoFit/>
          </a:bodyPr>
          <a:lstStyle/>
          <a:p>
            <a:r>
              <a:rPr lang="en-US" sz="3200" b="1" dirty="0">
                <a:solidFill>
                  <a:srgbClr val="C00000"/>
                </a:solidFill>
              </a:rPr>
              <a:t>Yes it is !</a:t>
            </a:r>
          </a:p>
        </p:txBody>
      </p:sp>
      <p:sp>
        <p:nvSpPr>
          <p:cNvPr id="2" name="Slide Number Placeholder 1"/>
          <p:cNvSpPr>
            <a:spLocks noGrp="1"/>
          </p:cNvSpPr>
          <p:nvPr>
            <p:ph type="sldNum" sz="quarter" idx="12"/>
          </p:nvPr>
        </p:nvSpPr>
        <p:spPr/>
        <p:txBody>
          <a:bodyPr/>
          <a:lstStyle/>
          <a:p>
            <a:pPr>
              <a:defRPr/>
            </a:pPr>
            <a:fld id="{3CE8F5E1-B92D-4B6C-856B-4FE5E658E1AC}" type="slidenum">
              <a:rPr lang="en-US" smtClean="0"/>
              <a:pPr>
                <a:defRPr/>
              </a:pPr>
              <a:t>17</a:t>
            </a:fld>
            <a:endParaRPr lang="en-US"/>
          </a:p>
        </p:txBody>
      </p:sp>
    </p:spTree>
    <p:extLst>
      <p:ext uri="{BB962C8B-B14F-4D97-AF65-F5344CB8AC3E}">
        <p14:creationId xmlns:p14="http://schemas.microsoft.com/office/powerpoint/2010/main" val="23175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6019800"/>
            <a:ext cx="3429000" cy="523212"/>
          </a:xfrm>
          <a:prstGeom prst="rect">
            <a:avLst/>
          </a:prstGeom>
          <a:noFill/>
          <a:ln w="9525">
            <a:noFill/>
            <a:miter lim="800000"/>
            <a:headEnd/>
            <a:tailEnd/>
          </a:ln>
        </p:spPr>
        <p:txBody>
          <a:bodyPr wrap="square" lIns="91434" tIns="45716" rIns="91434" bIns="45716">
            <a:spAutoFit/>
          </a:bodyPr>
          <a:lstStyle/>
          <a:p>
            <a:r>
              <a:rPr lang="de-DE" sz="1400" dirty="0"/>
              <a:t>Egger M, BMJ 1997; 15:1371</a:t>
            </a:r>
          </a:p>
          <a:p>
            <a:r>
              <a:rPr lang="de-DE" sz="1400" dirty="0"/>
              <a:t>Lau et al., NEJM 1992; 327: 248</a:t>
            </a:r>
          </a:p>
        </p:txBody>
      </p:sp>
      <p:sp>
        <p:nvSpPr>
          <p:cNvPr id="38915" name="Rectangle 3"/>
          <p:cNvSpPr>
            <a:spLocks noGrp="1" noChangeArrowheads="1"/>
          </p:cNvSpPr>
          <p:nvPr>
            <p:ph type="title"/>
          </p:nvPr>
        </p:nvSpPr>
        <p:spPr>
          <a:xfrm>
            <a:off x="152400" y="152400"/>
            <a:ext cx="8839200" cy="685800"/>
          </a:xfrm>
          <a:noFill/>
        </p:spPr>
        <p:txBody>
          <a:bodyPr lIns="90481" tIns="44447" rIns="90481" bIns="44447"/>
          <a:lstStyle/>
          <a:p>
            <a:pPr defTabSz="762000" eaLnBrk="1" hangingPunct="1"/>
            <a:r>
              <a:rPr lang="de-DE" sz="2800" b="1" dirty="0"/>
              <a:t>Case study 3:Streptokinase in acute myocardial infarction</a:t>
            </a:r>
          </a:p>
        </p:txBody>
      </p:sp>
      <p:sp>
        <p:nvSpPr>
          <p:cNvPr id="38916" name="Text Box 4"/>
          <p:cNvSpPr txBox="1">
            <a:spLocks noChangeArrowheads="1"/>
          </p:cNvSpPr>
          <p:nvPr/>
        </p:nvSpPr>
        <p:spPr bwMode="auto">
          <a:xfrm>
            <a:off x="4495800" y="3048000"/>
            <a:ext cx="3257550" cy="2781300"/>
          </a:xfrm>
          <a:prstGeom prst="rect">
            <a:avLst/>
          </a:prstGeom>
          <a:solidFill>
            <a:schemeClr val="hlink"/>
          </a:solidFill>
          <a:ln w="12700">
            <a:noFill/>
            <a:miter lim="800000"/>
            <a:headEnd/>
            <a:tailEnd/>
          </a:ln>
        </p:spPr>
        <p:txBody>
          <a:bodyPr lIns="95692" tIns="47846" rIns="95692" bIns="47846">
            <a:spAutoFit/>
          </a:bodyPr>
          <a:lstStyle/>
          <a:p>
            <a:pPr algn="ctr" defTabSz="957263" eaLnBrk="0" hangingPunct="0">
              <a:lnSpc>
                <a:spcPct val="85000"/>
              </a:lnSpc>
            </a:pPr>
            <a:r>
              <a:rPr lang="de-DE" sz="2300" b="1" dirty="0">
                <a:latin typeface="Arial Narrow" pitchFamily="34" charset="0"/>
              </a:rPr>
              <a:t>More than 17,000 patients were treated  in placebo arms from 1974 to 1988. </a:t>
            </a:r>
          </a:p>
          <a:p>
            <a:pPr algn="ctr" defTabSz="957263" eaLnBrk="0" hangingPunct="0">
              <a:lnSpc>
                <a:spcPct val="85000"/>
              </a:lnSpc>
            </a:pPr>
            <a:endParaRPr lang="de-DE" sz="2300" b="1" dirty="0">
              <a:latin typeface="Arial Narrow" pitchFamily="34" charset="0"/>
            </a:endParaRPr>
          </a:p>
          <a:p>
            <a:pPr algn="ctr" defTabSz="957263" eaLnBrk="0" hangingPunct="0">
              <a:lnSpc>
                <a:spcPct val="85000"/>
              </a:lnSpc>
            </a:pPr>
            <a:r>
              <a:rPr lang="de-DE" sz="2300" b="1" dirty="0">
                <a:latin typeface="Arial Narrow" pitchFamily="34" charset="0"/>
              </a:rPr>
              <a:t>Streptokinase reduced mortality by 20%. </a:t>
            </a:r>
          </a:p>
          <a:p>
            <a:pPr algn="ctr" defTabSz="957263" eaLnBrk="0" hangingPunct="0">
              <a:lnSpc>
                <a:spcPct val="85000"/>
              </a:lnSpc>
            </a:pPr>
            <a:endParaRPr lang="de-DE" sz="2300" b="1" dirty="0">
              <a:latin typeface="Arial Narrow" pitchFamily="34" charset="0"/>
            </a:endParaRPr>
          </a:p>
          <a:p>
            <a:pPr algn="ctr" defTabSz="957263" eaLnBrk="0" hangingPunct="0">
              <a:lnSpc>
                <a:spcPct val="85000"/>
              </a:lnSpc>
            </a:pPr>
            <a:r>
              <a:rPr lang="de-DE" sz="2300" b="1" dirty="0">
                <a:latin typeface="Arial Narrow" pitchFamily="34" charset="0"/>
              </a:rPr>
              <a:t>Avoidable deaths </a:t>
            </a:r>
            <a:br>
              <a:rPr lang="de-DE" sz="2300" b="1" dirty="0">
                <a:latin typeface="Arial Narrow" pitchFamily="34" charset="0"/>
              </a:rPr>
            </a:br>
            <a:r>
              <a:rPr lang="de-DE" sz="2300" b="1" dirty="0">
                <a:latin typeface="Arial Narrow" pitchFamily="34" charset="0"/>
              </a:rPr>
              <a:t>approx. 1000 patients</a:t>
            </a:r>
          </a:p>
        </p:txBody>
      </p:sp>
      <p:grpSp>
        <p:nvGrpSpPr>
          <p:cNvPr id="2" name="Group 5"/>
          <p:cNvGrpSpPr>
            <a:grpSpLocks/>
          </p:cNvGrpSpPr>
          <p:nvPr/>
        </p:nvGrpSpPr>
        <p:grpSpPr bwMode="auto">
          <a:xfrm>
            <a:off x="381000" y="1066800"/>
            <a:ext cx="3505200" cy="4867275"/>
            <a:chOff x="897" y="90"/>
            <a:chExt cx="2884" cy="3984"/>
          </a:xfrm>
        </p:grpSpPr>
        <p:pic>
          <p:nvPicPr>
            <p:cNvPr id="38921" name="Picture 6" descr="eggm01se"/>
            <p:cNvPicPr>
              <a:picLocks noChangeAspect="1" noChangeArrowheads="1"/>
            </p:cNvPicPr>
            <p:nvPr/>
          </p:nvPicPr>
          <p:blipFill>
            <a:blip r:embed="rId3" cstate="print"/>
            <a:srcRect/>
            <a:stretch>
              <a:fillRect/>
            </a:stretch>
          </p:blipFill>
          <p:spPr bwMode="auto">
            <a:xfrm>
              <a:off x="897" y="90"/>
              <a:ext cx="2884" cy="3984"/>
            </a:xfrm>
            <a:prstGeom prst="rect">
              <a:avLst/>
            </a:prstGeom>
            <a:noFill/>
            <a:ln w="9525">
              <a:noFill/>
              <a:miter lim="800000"/>
              <a:headEnd/>
              <a:tailEnd/>
            </a:ln>
          </p:spPr>
        </p:pic>
        <p:sp>
          <p:nvSpPr>
            <p:cNvPr id="38922" name="Text Box 7"/>
            <p:cNvSpPr txBox="1">
              <a:spLocks noChangeArrowheads="1"/>
            </p:cNvSpPr>
            <p:nvPr/>
          </p:nvSpPr>
          <p:spPr bwMode="auto">
            <a:xfrm>
              <a:off x="1378" y="356"/>
              <a:ext cx="752" cy="192"/>
            </a:xfrm>
            <a:prstGeom prst="rect">
              <a:avLst/>
            </a:prstGeom>
            <a:noFill/>
            <a:ln w="12700">
              <a:noFill/>
              <a:miter lim="800000"/>
              <a:headEnd/>
              <a:tailEnd/>
            </a:ln>
          </p:spPr>
          <p:txBody>
            <a:bodyPr wrap="none" lIns="95692" tIns="47846" rIns="95692" bIns="47846">
              <a:spAutoFit/>
            </a:bodyPr>
            <a:lstStyle/>
            <a:p>
              <a:pPr defTabSz="957263" eaLnBrk="0" hangingPunct="0"/>
              <a:r>
                <a:rPr lang="de-DE" sz="1500" b="1" dirty="0">
                  <a:solidFill>
                    <a:srgbClr val="000000"/>
                  </a:solidFill>
                  <a:latin typeface="Arial Narrow" pitchFamily="34" charset="0"/>
                </a:rPr>
                <a:t>Total mortality</a:t>
              </a:r>
            </a:p>
          </p:txBody>
        </p:sp>
      </p:grpSp>
      <p:sp>
        <p:nvSpPr>
          <p:cNvPr id="38918" name="Text Box 8"/>
          <p:cNvSpPr txBox="1">
            <a:spLocks noChangeArrowheads="1"/>
          </p:cNvSpPr>
          <p:nvPr/>
        </p:nvSpPr>
        <p:spPr bwMode="auto">
          <a:xfrm>
            <a:off x="4572000" y="1905000"/>
            <a:ext cx="3152775" cy="819150"/>
          </a:xfrm>
          <a:prstGeom prst="rect">
            <a:avLst/>
          </a:prstGeom>
          <a:solidFill>
            <a:schemeClr val="hlink"/>
          </a:solidFill>
          <a:ln w="57150">
            <a:solidFill>
              <a:schemeClr val="hlink"/>
            </a:solidFill>
            <a:miter lim="800000"/>
            <a:headEnd/>
            <a:tailEnd/>
          </a:ln>
        </p:spPr>
        <p:txBody>
          <a:bodyPr wrap="none" lIns="91434" tIns="45716" rIns="91434" bIns="45716">
            <a:spAutoFit/>
          </a:bodyPr>
          <a:lstStyle/>
          <a:p>
            <a:r>
              <a:rPr lang="de-DE" sz="2200" b="1" dirty="0"/>
              <a:t>Licensing would have</a:t>
            </a:r>
          </a:p>
          <a:p>
            <a:r>
              <a:rPr lang="de-DE" sz="2200" b="1" dirty="0"/>
              <a:t>been possible in 1973</a:t>
            </a:r>
            <a:endParaRPr lang="de-DE" b="1" dirty="0"/>
          </a:p>
        </p:txBody>
      </p:sp>
      <p:sp>
        <p:nvSpPr>
          <p:cNvPr id="38919" name="Line 9"/>
          <p:cNvSpPr>
            <a:spLocks noChangeShapeType="1"/>
          </p:cNvSpPr>
          <p:nvPr/>
        </p:nvSpPr>
        <p:spPr bwMode="auto">
          <a:xfrm>
            <a:off x="457200" y="2284413"/>
            <a:ext cx="4035425" cy="1587"/>
          </a:xfrm>
          <a:prstGeom prst="line">
            <a:avLst/>
          </a:prstGeom>
          <a:noFill/>
          <a:ln w="28575">
            <a:solidFill>
              <a:schemeClr val="hlink"/>
            </a:solidFill>
            <a:round/>
            <a:headEnd/>
            <a:tailEnd/>
          </a:ln>
        </p:spPr>
        <p:txBody>
          <a:bodyPr/>
          <a:lstStyle/>
          <a:p>
            <a:endParaRPr lang="en-US"/>
          </a:p>
        </p:txBody>
      </p:sp>
      <p:sp>
        <p:nvSpPr>
          <p:cNvPr id="3" name="Slide Number Placeholder 2"/>
          <p:cNvSpPr>
            <a:spLocks noGrp="1"/>
          </p:cNvSpPr>
          <p:nvPr>
            <p:ph type="sldNum" sz="quarter" idx="12"/>
          </p:nvPr>
        </p:nvSpPr>
        <p:spPr/>
        <p:txBody>
          <a:bodyPr/>
          <a:lstStyle/>
          <a:p>
            <a:pPr>
              <a:defRPr/>
            </a:pPr>
            <a:fld id="{3CE8F5E1-B92D-4B6C-856B-4FE5E658E1AC}" type="slidenum">
              <a:rPr lang="en-US" smtClean="0"/>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133600"/>
            <a:ext cx="8229600" cy="1143000"/>
          </a:xfrm>
          <a:solidFill>
            <a:srgbClr val="00CC99"/>
          </a:solidFill>
          <a:ln>
            <a:solidFill>
              <a:srgbClr val="00CC99"/>
            </a:solidFill>
          </a:ln>
        </p:spPr>
        <p:txBody>
          <a:bodyPr>
            <a:normAutofit/>
          </a:bodyPr>
          <a:lstStyle/>
          <a:p>
            <a:pPr eaLnBrk="1" hangingPunct="1"/>
            <a:r>
              <a:rPr lang="en-US" sz="4000" b="1" dirty="0">
                <a:solidFill>
                  <a:schemeClr val="tx1"/>
                </a:solidFill>
              </a:rPr>
              <a:t>Steps of SR/MA</a:t>
            </a:r>
          </a:p>
        </p:txBody>
      </p:sp>
      <p:sp>
        <p:nvSpPr>
          <p:cNvPr id="2" name="Slide Number Placeholder 1"/>
          <p:cNvSpPr>
            <a:spLocks noGrp="1"/>
          </p:cNvSpPr>
          <p:nvPr>
            <p:ph type="sldNum" sz="quarter" idx="12"/>
          </p:nvPr>
        </p:nvSpPr>
        <p:spPr/>
        <p:txBody>
          <a:bodyPr/>
          <a:lstStyle/>
          <a:p>
            <a:pPr>
              <a:defRPr/>
            </a:pPr>
            <a:fld id="{3CE8F5E1-B92D-4B6C-856B-4FE5E658E1AC}" type="slidenum">
              <a:rPr lang="en-US" smtClean="0"/>
              <a:pPr>
                <a:defRPr/>
              </a:pPr>
              <a:t>19</a:t>
            </a:fld>
            <a:endParaRPr lang="en-US"/>
          </a:p>
        </p:txBody>
      </p:sp>
    </p:spTree>
    <p:custDataLst>
      <p:tags r:id="rId1"/>
    </p:custDataLst>
    <p:extLst>
      <p:ext uri="{BB962C8B-B14F-4D97-AF65-F5344CB8AC3E}">
        <p14:creationId xmlns:p14="http://schemas.microsoft.com/office/powerpoint/2010/main" val="300644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Describe need of research synthesis and its impact of clinical decision making</a:t>
            </a:r>
          </a:p>
          <a:p>
            <a:r>
              <a:rPr lang="en-US" dirty="0"/>
              <a:t>Understand the differences between a review paper and a systematic review</a:t>
            </a:r>
          </a:p>
          <a:p>
            <a:r>
              <a:rPr lang="en-US" dirty="0"/>
              <a:t>Understand the design and conduct of a systematic review and meta-analysis</a:t>
            </a:r>
          </a:p>
          <a:p>
            <a:r>
              <a:rPr lang="en-US" dirty="0"/>
              <a:t>Understand the role of appraisal of methodological quality of trials in a systematic review</a:t>
            </a:r>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2</a:t>
            </a:fld>
            <a:endParaRPr lang="en-US"/>
          </a:p>
        </p:txBody>
      </p:sp>
    </p:spTree>
    <p:extLst>
      <p:ext uri="{BB962C8B-B14F-4D97-AF65-F5344CB8AC3E}">
        <p14:creationId xmlns:p14="http://schemas.microsoft.com/office/powerpoint/2010/main" val="401607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Steps of a systematic review</a:t>
            </a:r>
            <a:endParaRPr lang="en-US" sz="4000" dirty="0"/>
          </a:p>
        </p:txBody>
      </p:sp>
      <p:sp>
        <p:nvSpPr>
          <p:cNvPr id="3" name="Content Placeholder 2"/>
          <p:cNvSpPr>
            <a:spLocks noGrp="1"/>
          </p:cNvSpPr>
          <p:nvPr>
            <p:ph idx="1"/>
          </p:nvPr>
        </p:nvSpPr>
        <p:spPr>
          <a:xfrm>
            <a:off x="457200" y="1600200"/>
            <a:ext cx="8229600" cy="5105400"/>
          </a:xfrm>
        </p:spPr>
        <p:txBody>
          <a:bodyPr>
            <a:normAutofit/>
          </a:bodyPr>
          <a:lstStyle/>
          <a:p>
            <a:pPr lvl="1">
              <a:buNone/>
            </a:pPr>
            <a:r>
              <a:rPr lang="en-US" sz="3200" b="1" dirty="0">
                <a:solidFill>
                  <a:schemeClr val="tx1"/>
                </a:solidFill>
              </a:rPr>
              <a:t>Research protocol</a:t>
            </a:r>
          </a:p>
          <a:p>
            <a:pPr lvl="1">
              <a:buFont typeface="Wingdings" pitchFamily="2" charset="2"/>
              <a:buChar char="§"/>
            </a:pPr>
            <a:r>
              <a:rPr lang="en-US" sz="3200" dirty="0">
                <a:solidFill>
                  <a:schemeClr val="tx1"/>
                </a:solidFill>
              </a:rPr>
              <a:t>Formulating a research question</a:t>
            </a:r>
          </a:p>
          <a:p>
            <a:pPr lvl="1">
              <a:buFont typeface="Wingdings" pitchFamily="2" charset="2"/>
              <a:buChar char="§"/>
            </a:pPr>
            <a:r>
              <a:rPr lang="en-US" sz="3200" dirty="0">
                <a:solidFill>
                  <a:schemeClr val="tx1"/>
                </a:solidFill>
              </a:rPr>
              <a:t>Search of relevant literature</a:t>
            </a:r>
          </a:p>
          <a:p>
            <a:pPr lvl="1">
              <a:buFont typeface="Wingdings" pitchFamily="2" charset="2"/>
              <a:buChar char="§"/>
            </a:pPr>
            <a:r>
              <a:rPr lang="en-US" sz="3200" dirty="0">
                <a:solidFill>
                  <a:schemeClr val="tx1"/>
                </a:solidFill>
              </a:rPr>
              <a:t>Data extraction and quality appraisal</a:t>
            </a:r>
          </a:p>
          <a:p>
            <a:pPr lvl="1">
              <a:buFont typeface="Wingdings" pitchFamily="2" charset="2"/>
              <a:buChar char="§"/>
            </a:pPr>
            <a:r>
              <a:rPr lang="en-US" sz="3200" dirty="0">
                <a:solidFill>
                  <a:schemeClr val="tx1"/>
                </a:solidFill>
              </a:rPr>
              <a:t>Synthesis (+ / - meta analysis)</a:t>
            </a:r>
          </a:p>
          <a:p>
            <a:pPr lvl="1">
              <a:buFont typeface="Wingdings" pitchFamily="2" charset="2"/>
              <a:buChar char="§"/>
            </a:pPr>
            <a:r>
              <a:rPr lang="en-US" sz="3200" dirty="0">
                <a:solidFill>
                  <a:schemeClr val="tx1"/>
                </a:solidFill>
              </a:rPr>
              <a:t>Interpretation</a:t>
            </a:r>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20</a:t>
            </a:fld>
            <a:endParaRPr lang="en-US"/>
          </a:p>
        </p:txBody>
      </p:sp>
    </p:spTree>
    <p:custDataLst>
      <p:tags r:id="rId2"/>
    </p:custData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85800"/>
          </a:xfrm>
        </p:spPr>
        <p:txBody>
          <a:bodyPr/>
          <a:lstStyle/>
          <a:p>
            <a:r>
              <a:rPr lang="en-US" b="1" dirty="0"/>
              <a:t>A successful team</a:t>
            </a:r>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21</a:t>
            </a:fld>
            <a:endParaRPr lang="en-US"/>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172200" cy="541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51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685800"/>
          </a:xfrm>
        </p:spPr>
        <p:txBody>
          <a:bodyPr/>
          <a:lstStyle/>
          <a:p>
            <a:r>
              <a:rPr lang="en-US" b="1" dirty="0">
                <a:effectLst>
                  <a:outerShdw blurRad="38100" dist="38100" dir="2700000" algn="tl">
                    <a:srgbClr val="000000">
                      <a:alpha val="43137"/>
                    </a:srgbClr>
                  </a:outerShdw>
                </a:effectLst>
              </a:rPr>
              <a:t>Protocol 		</a:t>
            </a:r>
            <a:r>
              <a:rPr lang="en-US" b="1" dirty="0">
                <a:solidFill>
                  <a:schemeClr val="tx1"/>
                </a:solidFill>
                <a:hlinkClick r:id="rId3"/>
              </a:rPr>
              <a:t>Cochrane Library</a:t>
            </a:r>
            <a:endParaRPr lang="en-US" b="1" dirty="0">
              <a:solidFill>
                <a:schemeClr val="tx1"/>
              </a:solidFill>
            </a:endParaRPr>
          </a:p>
        </p:txBody>
      </p:sp>
      <p:sp>
        <p:nvSpPr>
          <p:cNvPr id="3" name="Content Placeholder 2"/>
          <p:cNvSpPr>
            <a:spLocks noGrp="1"/>
          </p:cNvSpPr>
          <p:nvPr>
            <p:ph idx="1"/>
          </p:nvPr>
        </p:nvSpPr>
        <p:spPr>
          <a:xfrm>
            <a:off x="457200" y="990600"/>
            <a:ext cx="8382000" cy="4525963"/>
          </a:xfrm>
        </p:spPr>
        <p:txBody>
          <a:bodyPr/>
          <a:lstStyle/>
          <a:p>
            <a:pPr>
              <a:buFont typeface="Wingdings" pitchFamily="2" charset="2"/>
              <a:buChar char="§"/>
            </a:pPr>
            <a:r>
              <a:rPr lang="en-US" sz="1800" dirty="0"/>
              <a:t>Type of SR: Intervention / diagnostic etc.</a:t>
            </a:r>
          </a:p>
          <a:p>
            <a:pPr>
              <a:buFont typeface="Wingdings" pitchFamily="2" charset="2"/>
              <a:buChar char="§"/>
            </a:pPr>
            <a:r>
              <a:rPr lang="en-US" sz="1800" dirty="0"/>
              <a:t>Title</a:t>
            </a:r>
          </a:p>
          <a:p>
            <a:pPr>
              <a:buFont typeface="Wingdings" pitchFamily="2" charset="2"/>
              <a:buChar char="§"/>
            </a:pPr>
            <a:r>
              <a:rPr lang="en-US" sz="1800" dirty="0"/>
              <a:t>Authors</a:t>
            </a:r>
          </a:p>
          <a:p>
            <a:pPr>
              <a:buFont typeface="Wingdings" pitchFamily="2" charset="2"/>
              <a:buChar char="§"/>
            </a:pPr>
            <a:r>
              <a:rPr lang="en-US" sz="1800" dirty="0"/>
              <a:t>Background</a:t>
            </a:r>
          </a:p>
          <a:p>
            <a:pPr>
              <a:buFont typeface="Wingdings" pitchFamily="2" charset="2"/>
              <a:buChar char="§"/>
            </a:pPr>
            <a:r>
              <a:rPr lang="en-US" sz="1800" dirty="0"/>
              <a:t>Objectives (research question in PICO format)</a:t>
            </a:r>
          </a:p>
          <a:p>
            <a:pPr>
              <a:buFont typeface="Wingdings" pitchFamily="2" charset="2"/>
              <a:buChar char="§"/>
            </a:pPr>
            <a:r>
              <a:rPr lang="en-US" sz="1800" dirty="0"/>
              <a:t>Methods</a:t>
            </a:r>
          </a:p>
          <a:p>
            <a:pPr>
              <a:buFont typeface="Wingdings" pitchFamily="2" charset="2"/>
              <a:buChar char="§"/>
            </a:pPr>
            <a:r>
              <a:rPr lang="en-US" sz="1800" dirty="0"/>
              <a:t>Criteria for considering studies for this review </a:t>
            </a:r>
          </a:p>
          <a:p>
            <a:pPr lvl="1">
              <a:buFont typeface="Wingdings" pitchFamily="2" charset="2"/>
              <a:buChar char="§"/>
            </a:pPr>
            <a:r>
              <a:rPr lang="en-US" sz="1400" dirty="0"/>
              <a:t>Types of studies </a:t>
            </a:r>
          </a:p>
          <a:p>
            <a:pPr lvl="1">
              <a:buFont typeface="Wingdings" pitchFamily="2" charset="2"/>
              <a:buChar char="§"/>
            </a:pPr>
            <a:r>
              <a:rPr lang="en-US" sz="1400" dirty="0"/>
              <a:t>Types of participants </a:t>
            </a:r>
          </a:p>
          <a:p>
            <a:pPr lvl="1">
              <a:buFont typeface="Wingdings" pitchFamily="2" charset="2"/>
              <a:buChar char="§"/>
            </a:pPr>
            <a:r>
              <a:rPr lang="en-US" sz="1400" dirty="0"/>
              <a:t>Types of interventions </a:t>
            </a:r>
          </a:p>
          <a:p>
            <a:pPr lvl="1">
              <a:buFont typeface="Wingdings" pitchFamily="2" charset="2"/>
              <a:buChar char="§"/>
            </a:pPr>
            <a:r>
              <a:rPr lang="en-US" sz="1400" dirty="0"/>
              <a:t>Types of outcome measures </a:t>
            </a:r>
          </a:p>
          <a:p>
            <a:pPr>
              <a:buFont typeface="Wingdings" pitchFamily="2" charset="2"/>
              <a:buChar char="§"/>
            </a:pPr>
            <a:r>
              <a:rPr lang="en-US" sz="1800" dirty="0"/>
              <a:t>Search methods for identification of studies </a:t>
            </a:r>
          </a:p>
          <a:p>
            <a:pPr>
              <a:buFont typeface="Wingdings" pitchFamily="2" charset="2"/>
              <a:buChar char="§"/>
            </a:pPr>
            <a:r>
              <a:rPr lang="en-US" sz="1800" dirty="0"/>
              <a:t>Data collection and analysis </a:t>
            </a:r>
          </a:p>
          <a:p>
            <a:pPr lvl="1">
              <a:buFont typeface="Wingdings" pitchFamily="2" charset="2"/>
              <a:buChar char="§"/>
            </a:pPr>
            <a:r>
              <a:rPr lang="en-US" sz="1400" dirty="0"/>
              <a:t>Data extraction and assessment of methodological quality</a:t>
            </a:r>
          </a:p>
          <a:p>
            <a:pPr>
              <a:buFont typeface="Wingdings" pitchFamily="2" charset="2"/>
              <a:buChar char="§"/>
            </a:pPr>
            <a:r>
              <a:rPr lang="en-US" sz="1800" dirty="0"/>
              <a:t>Data synthesis (meta analysis)</a:t>
            </a:r>
          </a:p>
          <a:p>
            <a:pPr lvl="1">
              <a:buFont typeface="Wingdings" pitchFamily="2" charset="2"/>
              <a:buChar char="§"/>
            </a:pPr>
            <a:r>
              <a:rPr lang="en-US" sz="1400" dirty="0"/>
              <a:t>Sensitivity analysis</a:t>
            </a:r>
          </a:p>
          <a:p>
            <a:pPr>
              <a:buFont typeface="Wingdings" pitchFamily="2" charset="2"/>
              <a:buChar char="§"/>
            </a:pPr>
            <a:r>
              <a:rPr lang="en-US" sz="1800" dirty="0"/>
              <a:t>Contributions of authors</a:t>
            </a:r>
          </a:p>
          <a:p>
            <a:pPr>
              <a:buFont typeface="Wingdings" pitchFamily="2" charset="2"/>
              <a:buChar char="§"/>
            </a:pPr>
            <a:r>
              <a:rPr lang="en-US" sz="1800" dirty="0"/>
              <a:t>Declarations of interest</a:t>
            </a:r>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22</a:t>
            </a:fld>
            <a:endParaRPr 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PROSPERO: Database of systematic review protocols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23</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930" y="2514600"/>
            <a:ext cx="4309005" cy="348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05" y="1219200"/>
            <a:ext cx="4364615" cy="346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57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685800"/>
          </a:xfrm>
        </p:spPr>
        <p:txBody>
          <a:bodyPr/>
          <a:lstStyle/>
          <a:p>
            <a:r>
              <a:rPr lang="en-US" sz="3200" u="sng" dirty="0"/>
              <a:t>Astrology</a:t>
            </a:r>
            <a:r>
              <a:rPr lang="en-US" sz="3200" dirty="0"/>
              <a:t> in the International Study of Infarct Survival trials</a:t>
            </a:r>
          </a:p>
        </p:txBody>
      </p:sp>
      <p:sp>
        <p:nvSpPr>
          <p:cNvPr id="3" name="Content Placeholder 2"/>
          <p:cNvSpPr>
            <a:spLocks noGrp="1"/>
          </p:cNvSpPr>
          <p:nvPr>
            <p:ph idx="1"/>
          </p:nvPr>
        </p:nvSpPr>
        <p:spPr/>
        <p:txBody>
          <a:bodyPr/>
          <a:lstStyle/>
          <a:p>
            <a:r>
              <a:rPr lang="en-US" sz="2400" dirty="0"/>
              <a:t>All of the patients had their date of birth entered as an important 'identifier'. </a:t>
            </a:r>
          </a:p>
          <a:p>
            <a:r>
              <a:rPr lang="en-US" sz="2400" dirty="0"/>
              <a:t>Divided study population into 12 subgroups by astrological star sign. </a:t>
            </a:r>
          </a:p>
          <a:p>
            <a:r>
              <a:rPr lang="en-US" sz="2400" dirty="0"/>
              <a:t>For Gemini and Libra: aspirin had a non-significant adverse effect.</a:t>
            </a:r>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24</a:t>
            </a:fld>
            <a:endParaRPr lang="en-US"/>
          </a:p>
        </p:txBody>
      </p:sp>
      <p:sp>
        <p:nvSpPr>
          <p:cNvPr id="5" name="TextBox 4"/>
          <p:cNvSpPr txBox="1"/>
          <p:nvPr/>
        </p:nvSpPr>
        <p:spPr>
          <a:xfrm>
            <a:off x="36443" y="5787479"/>
            <a:ext cx="4916557" cy="938719"/>
          </a:xfrm>
          <a:prstGeom prst="rect">
            <a:avLst/>
          </a:prstGeom>
          <a:noFill/>
        </p:spPr>
        <p:txBody>
          <a:bodyPr wrap="square" rtlCol="0">
            <a:spAutoFit/>
          </a:bodyPr>
          <a:lstStyle/>
          <a:p>
            <a:r>
              <a:rPr lang="en-US" sz="1100" dirty="0"/>
              <a:t>ISIS-2. ISIS-2 (Second International Study of Infarct Survival) Collaborative Group. </a:t>
            </a:r>
            <a:r>
              <a:rPr lang="fr-FR" sz="1100" dirty="0"/>
              <a:t>Lancet. 1988 </a:t>
            </a:r>
            <a:r>
              <a:rPr lang="fr-FR" sz="1100" dirty="0" err="1"/>
              <a:t>Aug</a:t>
            </a:r>
            <a:r>
              <a:rPr lang="fr-FR" sz="1100" dirty="0"/>
              <a:t> 13;2(8607):349-60. </a:t>
            </a:r>
          </a:p>
          <a:p>
            <a:r>
              <a:rPr lang="en-US" sz="1100" dirty="0"/>
              <a:t>Debate: Subgroup analyses in clinical trials: fun to look at - but don't believe them! </a:t>
            </a:r>
            <a:r>
              <a:rPr lang="en-US" sz="1100" dirty="0" err="1"/>
              <a:t>Curr</a:t>
            </a:r>
            <a:r>
              <a:rPr lang="en-US" sz="1100" dirty="0"/>
              <a:t> Control Trials </a:t>
            </a:r>
            <a:r>
              <a:rPr lang="en-US" sz="1100" dirty="0" err="1"/>
              <a:t>Cardiovasc</a:t>
            </a:r>
            <a:r>
              <a:rPr lang="en-US" sz="1100" dirty="0"/>
              <a:t> Med. 2000; 1(1): 25–27.</a:t>
            </a:r>
            <a:endParaRPr lang="fr-FR" sz="1100" dirty="0"/>
          </a:p>
          <a:p>
            <a:endParaRPr lang="en-US" sz="11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013"/>
          <a:stretch/>
        </p:blipFill>
        <p:spPr bwMode="auto">
          <a:xfrm>
            <a:off x="1981200" y="3810000"/>
            <a:ext cx="6817691"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288235" y="4876800"/>
            <a:ext cx="1769165"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128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Research question</a:t>
            </a:r>
          </a:p>
        </p:txBody>
      </p:sp>
      <p:sp>
        <p:nvSpPr>
          <p:cNvPr id="3" name="Content Placeholder 2"/>
          <p:cNvSpPr>
            <a:spLocks noGrp="1"/>
          </p:cNvSpPr>
          <p:nvPr>
            <p:ph idx="1"/>
          </p:nvPr>
        </p:nvSpPr>
        <p:spPr>
          <a:xfrm>
            <a:off x="457200" y="1951037"/>
            <a:ext cx="8382000" cy="4525963"/>
          </a:xfrm>
        </p:spPr>
        <p:txBody>
          <a:bodyPr/>
          <a:lstStyle/>
          <a:p>
            <a:endParaRPr lang="en-US" b="1" dirty="0">
              <a:solidFill>
                <a:srgbClr val="FF0000"/>
              </a:solidFill>
            </a:endParaRPr>
          </a:p>
          <a:p>
            <a:r>
              <a:rPr lang="en-US" b="1" dirty="0">
                <a:solidFill>
                  <a:srgbClr val="FF0000"/>
                </a:solidFill>
              </a:rPr>
              <a:t>P</a:t>
            </a:r>
            <a:r>
              <a:rPr lang="en-US" dirty="0"/>
              <a:t>atients: patients diagnosed with multiple myeloma</a:t>
            </a:r>
          </a:p>
          <a:p>
            <a:r>
              <a:rPr lang="en-US" b="1" dirty="0">
                <a:solidFill>
                  <a:srgbClr val="FF0000"/>
                </a:solidFill>
              </a:rPr>
              <a:t>I</a:t>
            </a:r>
            <a:r>
              <a:rPr lang="en-US" dirty="0"/>
              <a:t>ntervention: </a:t>
            </a:r>
            <a:r>
              <a:rPr lang="en-US" dirty="0" err="1"/>
              <a:t>bisphsophonates</a:t>
            </a:r>
            <a:endParaRPr lang="en-US" dirty="0"/>
          </a:p>
          <a:p>
            <a:r>
              <a:rPr lang="en-US" b="1" dirty="0">
                <a:solidFill>
                  <a:srgbClr val="FF0000"/>
                </a:solidFill>
              </a:rPr>
              <a:t>C</a:t>
            </a:r>
            <a:r>
              <a:rPr lang="en-US" dirty="0"/>
              <a:t>ontrol: placebo / no treatment / other </a:t>
            </a:r>
            <a:r>
              <a:rPr lang="en-US" dirty="0" err="1"/>
              <a:t>bisphosphonates</a:t>
            </a:r>
            <a:endParaRPr lang="en-US" dirty="0"/>
          </a:p>
          <a:p>
            <a:r>
              <a:rPr lang="en-US" b="1" dirty="0">
                <a:solidFill>
                  <a:srgbClr val="FF0000"/>
                </a:solidFill>
              </a:rPr>
              <a:t>O</a:t>
            </a:r>
            <a:r>
              <a:rPr lang="en-US" dirty="0"/>
              <a:t>utcomes: vertebral and non vertebral fractures</a:t>
            </a:r>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25</a:t>
            </a:fld>
            <a:endParaRPr lang="en-US"/>
          </a:p>
        </p:txBody>
      </p:sp>
      <p:pic>
        <p:nvPicPr>
          <p:cNvPr id="2050" name="Picture 2" descr="C:\Rahul_Work_Sept92012\Data_BackUp\Misc1\Keep cam and formualte u r ques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20475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sz="3200" dirty="0"/>
              <a:t>Searching made easy </a:t>
            </a:r>
            <a:r>
              <a:rPr lang="en-GB" sz="3200" dirty="0">
                <a:sym typeface="Wingdings" pitchFamily="2" charset="2"/>
              </a:rPr>
              <a:t> at </a:t>
            </a:r>
            <a:r>
              <a:rPr lang="en-GB" sz="3200" dirty="0" err="1">
                <a:sym typeface="Wingdings" pitchFamily="2" charset="2"/>
              </a:rPr>
              <a:t>Shimberg</a:t>
            </a:r>
            <a:r>
              <a:rPr lang="en-GB" sz="3200" dirty="0">
                <a:sym typeface="Wingdings" pitchFamily="2" charset="2"/>
              </a:rPr>
              <a:t> Library</a:t>
            </a:r>
            <a:endParaRPr lang="en-US" sz="3200" dirty="0"/>
          </a:p>
        </p:txBody>
      </p:sp>
      <p:pic>
        <p:nvPicPr>
          <p:cNvPr id="460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371600"/>
            <a:ext cx="6021387" cy="437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830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Literature search</a:t>
            </a:r>
          </a:p>
        </p:txBody>
      </p:sp>
      <p:sp>
        <p:nvSpPr>
          <p:cNvPr id="3" name="Content Placeholder 2"/>
          <p:cNvSpPr>
            <a:spLocks noGrp="1"/>
          </p:cNvSpPr>
          <p:nvPr>
            <p:ph idx="1"/>
          </p:nvPr>
        </p:nvSpPr>
        <p:spPr>
          <a:xfrm>
            <a:off x="457200" y="1905000"/>
            <a:ext cx="8229600" cy="5334000"/>
          </a:xfrm>
        </p:spPr>
        <p:txBody>
          <a:bodyPr>
            <a:normAutofit/>
          </a:bodyPr>
          <a:lstStyle/>
          <a:p>
            <a:pPr>
              <a:buNone/>
            </a:pPr>
            <a:r>
              <a:rPr lang="en-US" sz="2400" b="1" dirty="0"/>
              <a:t>Talk to the Librarian (</a:t>
            </a:r>
            <a:r>
              <a:rPr lang="en-US" sz="2400" b="1" dirty="0" err="1"/>
              <a:t>Ms.Laura</a:t>
            </a:r>
            <a:r>
              <a:rPr lang="en-US" sz="2400" b="1" dirty="0"/>
              <a:t> for HCA Colleagues).</a:t>
            </a:r>
            <a:r>
              <a:rPr lang="en-US" sz="2400" b="1" dirty="0">
                <a:solidFill>
                  <a:srgbClr val="FF0000"/>
                </a:solidFill>
                <a:sym typeface="Wingdings" pitchFamily="2" charset="2"/>
              </a:rPr>
              <a:t></a:t>
            </a:r>
          </a:p>
          <a:p>
            <a:r>
              <a:rPr lang="en-US" u="sng" dirty="0">
                <a:sym typeface="Wingdings" pitchFamily="2" charset="2"/>
              </a:rPr>
              <a:t>Electronic databases</a:t>
            </a:r>
            <a:r>
              <a:rPr lang="en-US" dirty="0">
                <a:sym typeface="Wingdings" pitchFamily="2" charset="2"/>
              </a:rPr>
              <a:t>: Medline, Cochrane library, </a:t>
            </a:r>
            <a:r>
              <a:rPr lang="en-US" dirty="0" err="1">
                <a:sym typeface="Wingdings" pitchFamily="2" charset="2"/>
              </a:rPr>
              <a:t>Embase</a:t>
            </a:r>
            <a:r>
              <a:rPr lang="en-US" dirty="0">
                <a:sym typeface="Wingdings" pitchFamily="2" charset="2"/>
              </a:rPr>
              <a:t>, Lilacs etc.</a:t>
            </a:r>
          </a:p>
          <a:p>
            <a:r>
              <a:rPr lang="en-US" u="sng" dirty="0">
                <a:sym typeface="Wingdings" pitchFamily="2" charset="2"/>
              </a:rPr>
              <a:t>Meeting abstracts</a:t>
            </a:r>
            <a:r>
              <a:rPr lang="en-US" dirty="0">
                <a:sym typeface="Wingdings" pitchFamily="2" charset="2"/>
              </a:rPr>
              <a:t>: ASH, </a:t>
            </a:r>
            <a:r>
              <a:rPr lang="en-US" dirty="0" err="1">
                <a:sym typeface="Wingdings" pitchFamily="2" charset="2"/>
              </a:rPr>
              <a:t>ASCO</a:t>
            </a:r>
            <a:r>
              <a:rPr lang="en-US" dirty="0">
                <a:sym typeface="Wingdings" pitchFamily="2" charset="2"/>
              </a:rPr>
              <a:t> etc.</a:t>
            </a:r>
          </a:p>
          <a:p>
            <a:r>
              <a:rPr lang="en-US" u="sng" dirty="0">
                <a:sym typeface="Wingdings" pitchFamily="2" charset="2"/>
              </a:rPr>
              <a:t>Web</a:t>
            </a:r>
            <a:r>
              <a:rPr lang="en-US" dirty="0">
                <a:sym typeface="Wingdings" pitchFamily="2" charset="2"/>
              </a:rPr>
              <a:t>: WWW.clinicaltrials.gov</a:t>
            </a:r>
          </a:p>
          <a:p>
            <a:endParaRPr lang="en-US" sz="1400" dirty="0">
              <a:sym typeface="Wingdings" pitchFamily="2" charset="2"/>
            </a:endParaRPr>
          </a:p>
          <a:p>
            <a:pPr>
              <a:buNone/>
            </a:pPr>
            <a:r>
              <a:rPr lang="en-US" sz="1200" dirty="0"/>
              <a:t>(((“</a:t>
            </a:r>
            <a:r>
              <a:rPr lang="en-US" sz="1200" dirty="0" err="1"/>
              <a:t>MultipleMyeloma</a:t>
            </a:r>
            <a:r>
              <a:rPr lang="en-US" sz="1200" dirty="0"/>
              <a:t>”[Mesh]</a:t>
            </a:r>
            <a:r>
              <a:rPr lang="en-US" sz="1200" dirty="0" err="1"/>
              <a:t>OR“Plasmacytoma</a:t>
            </a:r>
            <a:r>
              <a:rPr lang="en-US" sz="1200" dirty="0"/>
              <a:t>”[Mesh]</a:t>
            </a:r>
            <a:r>
              <a:rPr lang="en-US" sz="1200" dirty="0" err="1"/>
              <a:t>ORmultiplemyelomaOR</a:t>
            </a:r>
            <a:r>
              <a:rPr lang="en-US" sz="1200" dirty="0"/>
              <a:t> </a:t>
            </a:r>
            <a:r>
              <a:rPr lang="en-US" sz="1200" dirty="0" err="1"/>
              <a:t>plasmacytomaOR</a:t>
            </a:r>
            <a:r>
              <a:rPr lang="en-US" sz="1200" dirty="0"/>
              <a:t> </a:t>
            </a:r>
            <a:r>
              <a:rPr lang="en-US" sz="1200" dirty="0" err="1"/>
              <a:t>plasmacytom</a:t>
            </a:r>
            <a:r>
              <a:rPr lang="en-US" sz="1200" dirty="0"/>
              <a:t>*</a:t>
            </a:r>
            <a:r>
              <a:rPr lang="en-US" sz="1200" dirty="0" err="1"/>
              <a:t>ORmyelom</a:t>
            </a:r>
            <a:r>
              <a:rPr lang="en-US" sz="1200" dirty="0"/>
              <a:t>*)</a:t>
            </a:r>
          </a:p>
          <a:p>
            <a:pPr>
              <a:buNone/>
            </a:pPr>
            <a:r>
              <a:rPr lang="en-US" sz="1200" dirty="0"/>
              <a:t>AND(</a:t>
            </a:r>
            <a:r>
              <a:rPr lang="en-US" sz="1200" dirty="0" err="1"/>
              <a:t>bisphosphonatesOR</a:t>
            </a:r>
            <a:r>
              <a:rPr lang="en-US" sz="1200" dirty="0"/>
              <a:t> </a:t>
            </a:r>
            <a:r>
              <a:rPr lang="en-US" sz="1200" dirty="0" err="1"/>
              <a:t>pamidronate</a:t>
            </a:r>
            <a:r>
              <a:rPr lang="en-US" sz="1200" dirty="0"/>
              <a:t> OR </a:t>
            </a:r>
            <a:r>
              <a:rPr lang="en-US" sz="1200" dirty="0" err="1"/>
              <a:t>zoledronateOR</a:t>
            </a:r>
            <a:r>
              <a:rPr lang="en-US" sz="1200" dirty="0"/>
              <a:t> </a:t>
            </a:r>
            <a:r>
              <a:rPr lang="en-US" sz="1200" dirty="0" err="1"/>
              <a:t>etidronateOR</a:t>
            </a:r>
            <a:r>
              <a:rPr lang="en-US" sz="1200" dirty="0"/>
              <a:t> </a:t>
            </a:r>
            <a:r>
              <a:rPr lang="en-US" sz="1200" dirty="0" err="1"/>
              <a:t>ibandronate</a:t>
            </a:r>
            <a:r>
              <a:rPr lang="en-US" sz="1200" dirty="0"/>
              <a:t> OR </a:t>
            </a:r>
            <a:r>
              <a:rPr lang="en-US" sz="1200" dirty="0" err="1"/>
              <a:t>clodronateOR</a:t>
            </a:r>
            <a:r>
              <a:rPr lang="en-US" sz="1200" dirty="0"/>
              <a:t> “</a:t>
            </a:r>
            <a:r>
              <a:rPr lang="en-US" sz="1200" dirty="0" err="1"/>
              <a:t>Clodronic</a:t>
            </a:r>
            <a:r>
              <a:rPr lang="en-US" sz="1200" dirty="0"/>
              <a:t> Acid”[Mesh]</a:t>
            </a:r>
          </a:p>
          <a:p>
            <a:pPr>
              <a:buNone/>
            </a:pPr>
            <a:r>
              <a:rPr lang="en-US" sz="1200" dirty="0"/>
              <a:t>AND ((clinical[Title/Abstract] AND trial[Title/Abstract]) OR clinical trials[</a:t>
            </a:r>
            <a:r>
              <a:rPr lang="en-US" sz="1200" dirty="0" err="1"/>
              <a:t>MeSH</a:t>
            </a:r>
            <a:r>
              <a:rPr lang="en-US" sz="1200" dirty="0"/>
              <a:t> Terms] OR clinical trial[Publication Type] OR random*[Title/Abstract] OR random allocation[</a:t>
            </a:r>
            <a:r>
              <a:rPr lang="en-US" sz="1200" dirty="0" err="1"/>
              <a:t>MeSH</a:t>
            </a:r>
            <a:r>
              <a:rPr lang="en-US" sz="1200" dirty="0"/>
              <a:t> Terms] OR therapeutic use[</a:t>
            </a:r>
            <a:r>
              <a:rPr lang="en-US" sz="1200" dirty="0" err="1"/>
              <a:t>MeSH</a:t>
            </a:r>
            <a:r>
              <a:rPr lang="en-US" sz="1200" dirty="0"/>
              <a:t> Subheading])</a:t>
            </a:r>
          </a:p>
          <a:p>
            <a:pPr>
              <a:buNone/>
            </a:pPr>
            <a:endParaRPr lang="en-US" sz="1800" dirty="0"/>
          </a:p>
          <a:p>
            <a:endParaRPr lang="en-US" dirty="0"/>
          </a:p>
          <a:p>
            <a:endParaRPr lang="en-US" dirty="0"/>
          </a:p>
        </p:txBody>
      </p:sp>
      <p:pic>
        <p:nvPicPr>
          <p:cNvPr id="4" name="Picture 4" descr="searching"/>
          <p:cNvPicPr>
            <a:picLocks noChangeAspect="1" noChangeArrowheads="1"/>
          </p:cNvPicPr>
          <p:nvPr/>
        </p:nvPicPr>
        <p:blipFill>
          <a:blip r:embed="rId4" cstate="print"/>
          <a:srcRect/>
          <a:stretch>
            <a:fillRect/>
          </a:stretch>
        </p:blipFill>
        <p:spPr bwMode="auto">
          <a:xfrm>
            <a:off x="6553200" y="-1"/>
            <a:ext cx="2590800" cy="21777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1CE8165-3804-40CE-BA58-FF0AD42C19F1}" type="slidenum">
              <a:rPr lang="en-US" smtClean="0"/>
              <a:pPr>
                <a:defRPr/>
              </a:pPr>
              <a:t>27</a:t>
            </a:fld>
            <a:endParaRPr lang="en-US"/>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inclusion and exclusion</a:t>
            </a:r>
          </a:p>
        </p:txBody>
      </p:sp>
      <p:sp>
        <p:nvSpPr>
          <p:cNvPr id="3" name="Content Placeholder 2"/>
          <p:cNvSpPr>
            <a:spLocks noGrp="1"/>
          </p:cNvSpPr>
          <p:nvPr>
            <p:ph idx="1"/>
          </p:nvPr>
        </p:nvSpPr>
        <p:spPr/>
        <p:txBody>
          <a:bodyPr/>
          <a:lstStyle/>
          <a:p>
            <a:r>
              <a:rPr lang="en-US" dirty="0"/>
              <a:t>Create one Endnote library</a:t>
            </a:r>
          </a:p>
          <a:p>
            <a:endParaRPr lang="en-US" dirty="0"/>
          </a:p>
          <a:p>
            <a:r>
              <a:rPr lang="en-US" dirty="0"/>
              <a:t>Review all citations and put them into one of the three categories:</a:t>
            </a:r>
          </a:p>
          <a:p>
            <a:pPr marL="1314450" lvl="2" indent="-514350">
              <a:buFont typeface="+mj-lt"/>
              <a:buAutoNum type="arabicPeriod"/>
            </a:pPr>
            <a:r>
              <a:rPr lang="en-US" dirty="0"/>
              <a:t>Included studies</a:t>
            </a:r>
          </a:p>
          <a:p>
            <a:pPr marL="1314450" lvl="2" indent="-514350">
              <a:buFont typeface="+mj-lt"/>
              <a:buAutoNum type="arabicPeriod"/>
            </a:pPr>
            <a:r>
              <a:rPr lang="en-US" dirty="0"/>
              <a:t>Excluded studies (provide reasons for exclusion)</a:t>
            </a:r>
          </a:p>
          <a:p>
            <a:pPr marL="1314450" lvl="2" indent="-514350">
              <a:buFont typeface="+mj-lt"/>
              <a:buAutoNum type="arabicPeriod"/>
            </a:pPr>
            <a:r>
              <a:rPr lang="en-US" dirty="0"/>
              <a:t>Need more information</a:t>
            </a:r>
          </a:p>
          <a:p>
            <a:pPr marL="0" indent="0">
              <a:buNone/>
            </a:pPr>
            <a:r>
              <a:rPr lang="en-US" dirty="0"/>
              <a:t>Two review authors need to complete this process independently</a:t>
            </a:r>
          </a:p>
          <a:p>
            <a:pPr marL="0" indent="0">
              <a:buNone/>
            </a:pPr>
            <a:r>
              <a:rPr lang="en-US" dirty="0"/>
              <a:t>Senior author to resolve discrepancies</a:t>
            </a:r>
          </a:p>
          <a:p>
            <a:pPr marL="1314450" lvl="2" indent="-514350">
              <a:buFont typeface="+mj-lt"/>
              <a:buAutoNum type="arabicPeriod"/>
            </a:pPr>
            <a:endParaRPr lang="en-US" dirty="0"/>
          </a:p>
          <a:p>
            <a:pPr marL="1314450" lvl="2"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28</a:t>
            </a:fld>
            <a:endParaRPr lang="en-US"/>
          </a:p>
        </p:txBody>
      </p:sp>
    </p:spTree>
    <p:extLst>
      <p:ext uri="{BB962C8B-B14F-4D97-AF65-F5344CB8AC3E}">
        <p14:creationId xmlns:p14="http://schemas.microsoft.com/office/powerpoint/2010/main" val="4256869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Inclusion and exclusion criteria</a:t>
            </a:r>
          </a:p>
        </p:txBody>
      </p:sp>
      <p:sp>
        <p:nvSpPr>
          <p:cNvPr id="3" name="Content Placeholder 2"/>
          <p:cNvSpPr>
            <a:spLocks noGrp="1"/>
          </p:cNvSpPr>
          <p:nvPr>
            <p:ph idx="1"/>
          </p:nvPr>
        </p:nvSpPr>
        <p:spPr>
          <a:xfrm>
            <a:off x="457200" y="1600200"/>
            <a:ext cx="8229600" cy="4953000"/>
          </a:xfrm>
        </p:spPr>
        <p:txBody>
          <a:bodyPr>
            <a:normAutofit/>
          </a:bodyPr>
          <a:lstStyle/>
          <a:p>
            <a:r>
              <a:rPr lang="en-US" dirty="0">
                <a:solidFill>
                  <a:srgbClr val="C00000"/>
                </a:solidFill>
              </a:rPr>
              <a:t>Included studies: </a:t>
            </a:r>
            <a:r>
              <a:rPr lang="en-US" dirty="0" err="1"/>
              <a:t>RCTs</a:t>
            </a:r>
            <a:r>
              <a:rPr lang="en-US" dirty="0"/>
              <a:t> in which interventions consist of </a:t>
            </a:r>
            <a:r>
              <a:rPr lang="en-US" dirty="0" err="1"/>
              <a:t>bisphosphonates</a:t>
            </a:r>
            <a:r>
              <a:rPr lang="en-US" dirty="0"/>
              <a:t> against placebo or no treatment or other </a:t>
            </a:r>
            <a:r>
              <a:rPr lang="en-US" dirty="0" err="1"/>
              <a:t>bisphosphonates</a:t>
            </a:r>
            <a:r>
              <a:rPr lang="en-US" dirty="0"/>
              <a:t> in multiple myeloma patients.</a:t>
            </a:r>
          </a:p>
          <a:p>
            <a:endParaRPr lang="en-US" dirty="0"/>
          </a:p>
          <a:p>
            <a:r>
              <a:rPr lang="en-US" dirty="0">
                <a:solidFill>
                  <a:srgbClr val="C00000"/>
                </a:solidFill>
              </a:rPr>
              <a:t>Excluded studies: </a:t>
            </a:r>
            <a:r>
              <a:rPr lang="en-US" dirty="0"/>
              <a:t>Duplicate reports, sub group analysis and studies with fewer than 10 patients.</a:t>
            </a:r>
          </a:p>
          <a:p>
            <a:endParaRPr lang="en-US" dirty="0"/>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29</a:t>
            </a:fld>
            <a:endParaRPr lang="en-US"/>
          </a:p>
        </p:txBody>
      </p:sp>
    </p:spTree>
    <p:custDataLst>
      <p:tags r:id="rId2"/>
    </p:custData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90550"/>
            <a:ext cx="6248400" cy="3067050"/>
          </a:xfrm>
        </p:spPr>
        <p:txBody>
          <a:bodyPr/>
          <a:lstStyle/>
          <a:p>
            <a:br>
              <a:rPr lang="en-US" sz="4000" b="1" dirty="0"/>
            </a:br>
            <a:r>
              <a:rPr lang="en-US" sz="4000" b="1" dirty="0"/>
              <a:t>Case</a:t>
            </a:r>
            <a:br>
              <a:rPr lang="en-US" sz="4000" b="1" dirty="0"/>
            </a:br>
            <a:r>
              <a:rPr lang="en-US" sz="3200" dirty="0"/>
              <a:t>A 60 year old woman with multiple myeloma is referred to a cancer center for the management of his bone disease. The attending physician wants to decide whether the patient should be treated with bisphosphonates?</a:t>
            </a:r>
            <a:endParaRPr lang="en-US" sz="4000" dirty="0"/>
          </a:p>
        </p:txBody>
      </p:sp>
      <p:sp>
        <p:nvSpPr>
          <p:cNvPr id="3" name="Content Placeholder 2"/>
          <p:cNvSpPr>
            <a:spLocks noGrp="1"/>
          </p:cNvSpPr>
          <p:nvPr>
            <p:ph type="subTitle" idx="1"/>
          </p:nvPr>
        </p:nvSpPr>
        <p:spPr>
          <a:xfrm>
            <a:off x="533400" y="4800600"/>
            <a:ext cx="8305800" cy="1752600"/>
          </a:xfrm>
        </p:spPr>
        <p:txBody>
          <a:bodyPr/>
          <a:lstStyle/>
          <a:p>
            <a:pPr algn="l"/>
            <a:r>
              <a:rPr lang="en-US" sz="2400" b="1" dirty="0">
                <a:solidFill>
                  <a:srgbClr val="C00000"/>
                </a:solidFill>
              </a:rPr>
              <a:t>Does bisphosphonates help in reducing fractures and improving overall survival in patients with multiple myeloma?</a:t>
            </a:r>
          </a:p>
        </p:txBody>
      </p:sp>
      <p:pic>
        <p:nvPicPr>
          <p:cNvPr id="71682" name="Picture 2" descr="C:\Users\rmhaskar\Desktop\Boniva.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083"/>
          <a:stretch/>
        </p:blipFill>
        <p:spPr bwMode="auto">
          <a:xfrm>
            <a:off x="6578440" y="37531"/>
            <a:ext cx="2542814" cy="24770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5" cstate="print"/>
          <a:srcRect/>
          <a:stretch>
            <a:fillRect/>
          </a:stretch>
        </p:blipFill>
        <p:spPr bwMode="auto">
          <a:xfrm>
            <a:off x="457199" y="152400"/>
            <a:ext cx="4752211" cy="6248400"/>
          </a:xfrm>
          <a:prstGeom prst="rect">
            <a:avLst/>
          </a:prstGeom>
          <a:noFill/>
          <a:ln w="9525">
            <a:noFill/>
            <a:miter lim="800000"/>
            <a:headEnd/>
            <a:tailEnd/>
          </a:ln>
          <a:effectLst/>
        </p:spPr>
      </p:pic>
      <p:cxnSp>
        <p:nvCxnSpPr>
          <p:cNvPr id="4" name="Straight Arrow Connector 3"/>
          <p:cNvCxnSpPr/>
          <p:nvPr/>
        </p:nvCxnSpPr>
        <p:spPr>
          <a:xfrm rot="10800000" flipV="1">
            <a:off x="2438400" y="3124198"/>
            <a:ext cx="4267200" cy="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5029200" y="1524000"/>
            <a:ext cx="2743200" cy="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5029200" y="4495800"/>
            <a:ext cx="2743200" cy="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2819400" y="5181599"/>
            <a:ext cx="3810000" cy="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5105400" y="4953000"/>
            <a:ext cx="2743200" cy="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2FC58CF5-DFF4-4903-B645-EE6EE2FF7210}" type="slidenum">
              <a:rPr lang="en-US" smtClean="0"/>
              <a:pPr>
                <a:defRPr/>
              </a:pPr>
              <a:t>30</a:t>
            </a:fld>
            <a:endParaRPr lang="en-US"/>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685800"/>
          </a:xfrm>
        </p:spPr>
        <p:txBody>
          <a:bodyPr/>
          <a:lstStyle/>
          <a:p>
            <a:r>
              <a:rPr lang="en-US" b="1" dirty="0"/>
              <a:t>Data extraction</a:t>
            </a:r>
          </a:p>
        </p:txBody>
      </p:sp>
      <p:sp>
        <p:nvSpPr>
          <p:cNvPr id="3" name="Content Placeholder 2"/>
          <p:cNvSpPr>
            <a:spLocks noGrp="1"/>
          </p:cNvSpPr>
          <p:nvPr>
            <p:ph idx="1"/>
          </p:nvPr>
        </p:nvSpPr>
        <p:spPr>
          <a:xfrm>
            <a:off x="457200" y="1219200"/>
            <a:ext cx="8229600" cy="4953000"/>
          </a:xfrm>
        </p:spPr>
        <p:txBody>
          <a:bodyPr>
            <a:normAutofit/>
          </a:bodyPr>
          <a:lstStyle/>
          <a:p>
            <a:r>
              <a:rPr lang="en-US" dirty="0"/>
              <a:t>Define the outcomes </a:t>
            </a:r>
            <a:r>
              <a:rPr lang="en-US" i="1" dirty="0"/>
              <a:t>a priori</a:t>
            </a:r>
            <a:r>
              <a:rPr lang="en-US" dirty="0"/>
              <a:t>:</a:t>
            </a:r>
          </a:p>
          <a:p>
            <a:pPr lvl="1">
              <a:buFont typeface="Wingdings" pitchFamily="2" charset="2"/>
              <a:buChar char="§"/>
            </a:pPr>
            <a:r>
              <a:rPr lang="en-US" dirty="0"/>
              <a:t>Number of participants with disease progression, time to progression, presence of pain (as defined by individual authors), </a:t>
            </a:r>
          </a:p>
          <a:p>
            <a:pPr lvl="1">
              <a:buFont typeface="Wingdings" pitchFamily="2" charset="2"/>
              <a:buChar char="§"/>
            </a:pPr>
            <a:r>
              <a:rPr lang="en-US" dirty="0"/>
              <a:t>incidence of </a:t>
            </a:r>
            <a:r>
              <a:rPr lang="en-US" dirty="0" err="1"/>
              <a:t>hypercalcemia</a:t>
            </a:r>
            <a:r>
              <a:rPr lang="en-US" dirty="0"/>
              <a:t> (defined as: =&gt;2.65 </a:t>
            </a:r>
            <a:r>
              <a:rPr lang="en-US" dirty="0" err="1"/>
              <a:t>mmol</a:t>
            </a:r>
            <a:r>
              <a:rPr lang="en-US" dirty="0"/>
              <a:t>/L), </a:t>
            </a:r>
          </a:p>
          <a:p>
            <a:pPr lvl="1">
              <a:buFont typeface="Wingdings" pitchFamily="2" charset="2"/>
              <a:buChar char="§"/>
            </a:pPr>
            <a:r>
              <a:rPr lang="en-US" dirty="0"/>
              <a:t>adverse events (grade III/IV)</a:t>
            </a:r>
          </a:p>
          <a:p>
            <a:r>
              <a:rPr lang="en-US" dirty="0"/>
              <a:t>Two review authors will extract all data, and resolve disagreements by consensus.</a:t>
            </a:r>
          </a:p>
          <a:p>
            <a:r>
              <a:rPr lang="en-US" dirty="0"/>
              <a:t>After the extraction, a third review author will re-check all data.</a:t>
            </a:r>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31</a:t>
            </a:fld>
            <a:endParaRPr 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Methodological quality assessment</a:t>
            </a:r>
          </a:p>
        </p:txBody>
      </p:sp>
      <p:sp>
        <p:nvSpPr>
          <p:cNvPr id="3" name="Content Placeholder 2"/>
          <p:cNvSpPr>
            <a:spLocks noGrp="1"/>
          </p:cNvSpPr>
          <p:nvPr>
            <p:ph idx="1"/>
          </p:nvPr>
        </p:nvSpPr>
        <p:spPr>
          <a:xfrm>
            <a:off x="457200" y="1493837"/>
            <a:ext cx="8382000" cy="4525963"/>
          </a:xfrm>
        </p:spPr>
        <p:txBody>
          <a:bodyPr/>
          <a:lstStyle/>
          <a:p>
            <a:endParaRPr lang="en-US" dirty="0"/>
          </a:p>
          <a:p>
            <a:endParaRPr lang="en-US" dirty="0"/>
          </a:p>
          <a:p>
            <a:r>
              <a:rPr lang="en-US" dirty="0"/>
              <a:t>Risk of bias</a:t>
            </a:r>
          </a:p>
          <a:p>
            <a:r>
              <a:rPr lang="en-US" dirty="0"/>
              <a:t>Random error</a:t>
            </a:r>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32</a:t>
            </a:fld>
            <a:endParaRPr lang="en-US"/>
          </a:p>
        </p:txBody>
      </p:sp>
      <p:pic>
        <p:nvPicPr>
          <p:cNvPr id="5" name="Picture 2" descr="C:\Users\rmhaskar\Desktop\Godzilla and titan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600200"/>
            <a:ext cx="448545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353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685800"/>
          </a:xfrm>
        </p:spPr>
        <p:txBody>
          <a:bodyPr/>
          <a:lstStyle/>
          <a:p>
            <a:r>
              <a:rPr lang="en-US" sz="2800" b="1" dirty="0"/>
              <a:t>Methodological quality of the included studies</a:t>
            </a:r>
            <a:endParaRPr lang="en-US" sz="2800" dirty="0"/>
          </a:p>
        </p:txBody>
      </p:sp>
      <p:sp>
        <p:nvSpPr>
          <p:cNvPr id="3" name="Content Placeholder 2"/>
          <p:cNvSpPr>
            <a:spLocks noGrp="1"/>
          </p:cNvSpPr>
          <p:nvPr>
            <p:ph idx="1"/>
          </p:nvPr>
        </p:nvSpPr>
        <p:spPr>
          <a:xfrm>
            <a:off x="457200" y="838200"/>
            <a:ext cx="8382000" cy="4525963"/>
          </a:xfrm>
        </p:spPr>
        <p:txBody>
          <a:bodyPr/>
          <a:lstStyle/>
          <a:p>
            <a:pPr marL="0" indent="0">
              <a:buNone/>
            </a:pPr>
            <a:r>
              <a:rPr lang="en-US" dirty="0"/>
              <a:t>Quality assessment tool for RCTs</a:t>
            </a:r>
          </a:p>
          <a:p>
            <a:r>
              <a:rPr lang="en-US" dirty="0"/>
              <a:t>Assessment of risk of bias</a:t>
            </a:r>
          </a:p>
          <a:p>
            <a:pPr lvl="1">
              <a:buFont typeface="Wingdings" pitchFamily="2" charset="2"/>
              <a:buChar char="§"/>
            </a:pPr>
            <a:r>
              <a:rPr lang="en-US" dirty="0"/>
              <a:t>Generation of randomization sequence</a:t>
            </a:r>
          </a:p>
          <a:p>
            <a:pPr lvl="1">
              <a:buFont typeface="Wingdings" pitchFamily="2" charset="2"/>
              <a:buChar char="§"/>
            </a:pPr>
            <a:r>
              <a:rPr lang="en-US" dirty="0"/>
              <a:t>Allocation concealment</a:t>
            </a:r>
          </a:p>
          <a:p>
            <a:pPr lvl="1">
              <a:buFont typeface="Wingdings" pitchFamily="2" charset="2"/>
              <a:buChar char="§"/>
            </a:pPr>
            <a:r>
              <a:rPr lang="en-US" dirty="0"/>
              <a:t>Description of withdrawals and drop-outs</a:t>
            </a:r>
          </a:p>
          <a:p>
            <a:pPr lvl="1">
              <a:buFont typeface="Wingdings" pitchFamily="2" charset="2"/>
              <a:buChar char="§"/>
            </a:pPr>
            <a:r>
              <a:rPr lang="en-US" dirty="0"/>
              <a:t>Intention to treat analysis</a:t>
            </a:r>
          </a:p>
          <a:p>
            <a:pPr lvl="1">
              <a:buFont typeface="Wingdings" pitchFamily="2" charset="2"/>
              <a:buChar char="§"/>
            </a:pPr>
            <a:r>
              <a:rPr lang="en-US" dirty="0"/>
              <a:t>Blinding methods and who were blinded</a:t>
            </a:r>
          </a:p>
          <a:p>
            <a:r>
              <a:rPr lang="en-US" dirty="0"/>
              <a:t>Assessment of risk of random error</a:t>
            </a:r>
          </a:p>
          <a:p>
            <a:pPr lvl="1">
              <a:buFont typeface="Wingdings" pitchFamily="2" charset="2"/>
              <a:buChar char="§"/>
            </a:pPr>
            <a:r>
              <a:rPr lang="en-US" dirty="0"/>
              <a:t>Pre-specification of alpha and beta error</a:t>
            </a:r>
          </a:p>
          <a:p>
            <a:pPr lvl="1">
              <a:buFont typeface="Wingdings" pitchFamily="2" charset="2"/>
              <a:buChar char="§"/>
            </a:pPr>
            <a:r>
              <a:rPr lang="en-US" i="1" dirty="0"/>
              <a:t>A priori </a:t>
            </a:r>
            <a:r>
              <a:rPr lang="en-US" dirty="0"/>
              <a:t>calculation of sample size</a:t>
            </a:r>
          </a:p>
          <a:p>
            <a:pPr marL="0" indent="0">
              <a:buNone/>
            </a:pPr>
            <a:r>
              <a:rPr lang="en-US" dirty="0"/>
              <a:t>Newcastle Ottawa scale for observational studies</a:t>
            </a:r>
          </a:p>
        </p:txBody>
      </p:sp>
    </p:spTree>
    <p:extLst>
      <p:ext uri="{BB962C8B-B14F-4D97-AF65-F5344CB8AC3E}">
        <p14:creationId xmlns:p14="http://schemas.microsoft.com/office/powerpoint/2010/main" val="3793167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Good The Bad The Ugly (studies)</a:t>
            </a:r>
          </a:p>
        </p:txBody>
      </p:sp>
      <p:sp>
        <p:nvSpPr>
          <p:cNvPr id="3" name="Content Placeholder 2"/>
          <p:cNvSpPr>
            <a:spLocks noGrp="1"/>
          </p:cNvSpPr>
          <p:nvPr>
            <p:ph sz="half" idx="1"/>
          </p:nvPr>
        </p:nvSpPr>
        <p:spPr/>
        <p:txBody>
          <a:bodyPr/>
          <a:lstStyle/>
          <a:p>
            <a:r>
              <a:rPr lang="en-US" dirty="0"/>
              <a:t>We need to include ALL the studies that fulfill the </a:t>
            </a:r>
            <a:r>
              <a:rPr lang="en-US" i="1" dirty="0"/>
              <a:t>a priori </a:t>
            </a:r>
            <a:r>
              <a:rPr lang="en-US" dirty="0"/>
              <a:t>set inclusion criteria. Then:</a:t>
            </a:r>
          </a:p>
          <a:p>
            <a:r>
              <a:rPr lang="en-US" dirty="0"/>
              <a:t>Conduct a critical appraisal of ALL the included studies.</a:t>
            </a:r>
          </a:p>
          <a:p>
            <a:r>
              <a:rPr lang="en-US" u="sng" dirty="0"/>
              <a:t>We do not pick and choose..</a:t>
            </a:r>
          </a:p>
        </p:txBody>
      </p:sp>
      <p:pic>
        <p:nvPicPr>
          <p:cNvPr id="3075" name="Picture 3" descr="C:\Users\rmhaskar\Desktop\alamogoodbadugly_8.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b="67079"/>
          <a:stretch/>
        </p:blipFill>
        <p:spPr bwMode="auto">
          <a:xfrm>
            <a:off x="4648200" y="1447800"/>
            <a:ext cx="4038600" cy="136363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C76AF06-D70E-4AD0-BE77-BAA3663A7313}" type="slidenum">
              <a:rPr lang="en-US" smtClean="0"/>
              <a:pPr>
                <a:defRPr/>
              </a:pPr>
              <a:t>34</a:t>
            </a:fld>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724"/>
          <a:stretch/>
        </p:blipFill>
        <p:spPr bwMode="auto">
          <a:xfrm>
            <a:off x="4659573" y="4214860"/>
            <a:ext cx="4035425" cy="133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590" b="33705"/>
          <a:stretch/>
        </p:blipFill>
        <p:spPr bwMode="auto">
          <a:xfrm>
            <a:off x="4648200" y="2819400"/>
            <a:ext cx="4035425" cy="139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17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1000" fill="hold"/>
                                        <p:tgtEl>
                                          <p:spTgt spid="3075"/>
                                        </p:tgtEl>
                                        <p:attrNameLst>
                                          <p:attrName>ppt_x</p:attrName>
                                        </p:attrNameLst>
                                      </p:cBhvr>
                                      <p:tavLst>
                                        <p:tav tm="0">
                                          <p:val>
                                            <p:strVal val="1+#ppt_w/2"/>
                                          </p:val>
                                        </p:tav>
                                        <p:tav tm="100000">
                                          <p:val>
                                            <p:strVal val="#ppt_x"/>
                                          </p:val>
                                        </p:tav>
                                      </p:tavLst>
                                    </p:anim>
                                    <p:anim calcmode="lin" valueType="num">
                                      <p:cBhvr additive="base">
                                        <p:cTn id="8" dur="1000" fill="hold"/>
                                        <p:tgtEl>
                                          <p:spTgt spid="307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additive="base">
                                        <p:cTn id="12" dur="1000" fill="hold"/>
                                        <p:tgtEl>
                                          <p:spTgt spid="5123"/>
                                        </p:tgtEl>
                                        <p:attrNameLst>
                                          <p:attrName>ppt_x</p:attrName>
                                        </p:attrNameLst>
                                      </p:cBhvr>
                                      <p:tavLst>
                                        <p:tav tm="0">
                                          <p:val>
                                            <p:strVal val="1+#ppt_w/2"/>
                                          </p:val>
                                        </p:tav>
                                        <p:tav tm="100000">
                                          <p:val>
                                            <p:strVal val="#ppt_x"/>
                                          </p:val>
                                        </p:tav>
                                      </p:tavLst>
                                    </p:anim>
                                    <p:anim calcmode="lin" valueType="num">
                                      <p:cBhvr additive="base">
                                        <p:cTn id="13" dur="1000" fill="hold"/>
                                        <p:tgtEl>
                                          <p:spTgt spid="51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1000" fill="hold"/>
                                        <p:tgtEl>
                                          <p:spTgt spid="5122"/>
                                        </p:tgtEl>
                                        <p:attrNameLst>
                                          <p:attrName>ppt_x</p:attrName>
                                        </p:attrNameLst>
                                      </p:cBhvr>
                                      <p:tavLst>
                                        <p:tav tm="0">
                                          <p:val>
                                            <p:strVal val="1+#ppt_w/2"/>
                                          </p:val>
                                        </p:tav>
                                        <p:tav tm="100000">
                                          <p:val>
                                            <p:strVal val="#ppt_x"/>
                                          </p:val>
                                        </p:tav>
                                      </p:tavLst>
                                    </p:anim>
                                    <p:anim calcmode="lin" valueType="num">
                                      <p:cBhvr additive="base">
                                        <p:cTn id="18" dur="10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Meta analysis is not simple addition !</a:t>
            </a:r>
          </a:p>
        </p:txBody>
      </p:sp>
      <p:pic>
        <p:nvPicPr>
          <p:cNvPr id="3" name="Picture 4" descr="cuyama"/>
          <p:cNvPicPr>
            <a:picLocks noChangeAspect="1" noChangeArrowheads="1"/>
          </p:cNvPicPr>
          <p:nvPr/>
        </p:nvPicPr>
        <p:blipFill>
          <a:blip r:embed="rId2" cstate="print"/>
          <a:srcRect/>
          <a:stretch>
            <a:fillRect/>
          </a:stretch>
        </p:blipFill>
        <p:spPr bwMode="auto">
          <a:xfrm>
            <a:off x="1066800" y="1371600"/>
            <a:ext cx="6477000" cy="40909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CE8F5E1-B92D-4B6C-856B-4FE5E658E1AC}"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3CE8F5E1-B92D-4B6C-856B-4FE5E658E1AC}" type="slidenum">
              <a:rPr lang="en-US" smtClean="0"/>
              <a:pPr>
                <a:defRPr/>
              </a:pPr>
              <a:t>36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24" y="457200"/>
            <a:ext cx="7874000" cy="519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7" y="5334000"/>
            <a:ext cx="1852613"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754297"/>
            <a:ext cx="1371601" cy="35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200400" y="5105400"/>
            <a:ext cx="1143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635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solidFill>
                  <a:schemeClr val="tx1"/>
                </a:solidFill>
              </a:rPr>
              <a:t>Key statistical principles of meta-analysis: two stage process</a:t>
            </a:r>
            <a:endParaRPr lang="en-US" dirty="0"/>
          </a:p>
        </p:txBody>
      </p:sp>
      <p:sp>
        <p:nvSpPr>
          <p:cNvPr id="4" name="Content Placeholder 3"/>
          <p:cNvSpPr>
            <a:spLocks noGrp="1"/>
          </p:cNvSpPr>
          <p:nvPr>
            <p:ph idx="1"/>
          </p:nvPr>
        </p:nvSpPr>
        <p:spPr>
          <a:xfrm>
            <a:off x="457200" y="1722437"/>
            <a:ext cx="8382000" cy="4525963"/>
          </a:xfrm>
        </p:spPr>
        <p:txBody>
          <a:bodyPr/>
          <a:lstStyle/>
          <a:p>
            <a:pPr defTabSz="762000" eaLnBrk="1" hangingPunct="1">
              <a:buNone/>
            </a:pPr>
            <a:r>
              <a:rPr lang="de-DE" dirty="0"/>
              <a:t>Remeber: the </a:t>
            </a:r>
            <a:r>
              <a:rPr lang="de-DE" u="sng" dirty="0"/>
              <a:t>unit of analysis </a:t>
            </a:r>
            <a:r>
              <a:rPr lang="de-DE" dirty="0"/>
              <a:t>of a systematic review is an </a:t>
            </a:r>
            <a:r>
              <a:rPr lang="de-DE" u="sng" dirty="0"/>
              <a:t>individiual study</a:t>
            </a:r>
            <a:r>
              <a:rPr lang="de-DE" dirty="0"/>
              <a:t>.</a:t>
            </a:r>
          </a:p>
          <a:p>
            <a:pPr defTabSz="762000" eaLnBrk="1" hangingPunct="1">
              <a:buNone/>
            </a:pPr>
            <a:endParaRPr lang="de-DE" dirty="0"/>
          </a:p>
          <a:p>
            <a:pPr defTabSz="762000" eaLnBrk="1" hangingPunct="1"/>
            <a:r>
              <a:rPr lang="de-DE" dirty="0"/>
              <a:t>Patients in one trial are </a:t>
            </a:r>
            <a:r>
              <a:rPr lang="de-DE" u="sng" dirty="0">
                <a:solidFill>
                  <a:srgbClr val="C00000"/>
                </a:solidFill>
              </a:rPr>
              <a:t>not</a:t>
            </a:r>
            <a:r>
              <a:rPr lang="de-DE" dirty="0">
                <a:solidFill>
                  <a:srgbClr val="C00000"/>
                </a:solidFill>
              </a:rPr>
              <a:t> </a:t>
            </a:r>
            <a:r>
              <a:rPr lang="de-DE" dirty="0"/>
              <a:t>directly compared with those in another trial</a:t>
            </a:r>
          </a:p>
          <a:p>
            <a:pPr defTabSz="762000" eaLnBrk="1" hangingPunct="1"/>
            <a:r>
              <a:rPr lang="de-DE" dirty="0"/>
              <a:t>Each trial is analysed separately</a:t>
            </a:r>
          </a:p>
          <a:p>
            <a:pPr defTabSz="762000" eaLnBrk="1" hangingPunct="1"/>
            <a:r>
              <a:rPr lang="de-DE" dirty="0"/>
              <a:t>Summary statistics are calculated for each trial</a:t>
            </a:r>
          </a:p>
          <a:p>
            <a:pPr defTabSz="762000" eaLnBrk="1" hangingPunct="1"/>
            <a:r>
              <a:rPr lang="de-DE" dirty="0">
                <a:solidFill>
                  <a:schemeClr val="tx2"/>
                </a:solidFill>
              </a:rPr>
              <a:t>These summary statistics are added together in the meta-analysis</a:t>
            </a:r>
          </a:p>
          <a:p>
            <a:endParaRPr lang="en-US" dirty="0"/>
          </a:p>
        </p:txBody>
      </p:sp>
      <p:sp>
        <p:nvSpPr>
          <p:cNvPr id="3" name="Slide Number Placeholder 2"/>
          <p:cNvSpPr>
            <a:spLocks noGrp="1"/>
          </p:cNvSpPr>
          <p:nvPr>
            <p:ph type="sldNum" sz="quarter" idx="12"/>
          </p:nvPr>
        </p:nvSpPr>
        <p:spPr/>
        <p:txBody>
          <a:bodyPr/>
          <a:lstStyle/>
          <a:p>
            <a:pPr>
              <a:defRPr/>
            </a:pPr>
            <a:fld id="{3CE8F5E1-B92D-4B6C-856B-4FE5E658E1AC}" type="slidenum">
              <a:rPr lang="en-US" smtClean="0"/>
              <a:pPr>
                <a:defRPr/>
              </a:pPr>
              <a:t>37</a:t>
            </a:fld>
            <a:endParaRPr lang="en-US"/>
          </a:p>
        </p:txBody>
      </p:sp>
    </p:spTree>
    <p:extLst>
      <p:ext uri="{BB962C8B-B14F-4D97-AF65-F5344CB8AC3E}">
        <p14:creationId xmlns:p14="http://schemas.microsoft.com/office/powerpoint/2010/main" val="1003843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38</a:t>
            </a:fld>
            <a:endParaRPr lang="en-US"/>
          </a:p>
        </p:txBody>
      </p:sp>
      <p:pic>
        <p:nvPicPr>
          <p:cNvPr id="7270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74748" y="1295400"/>
            <a:ext cx="594690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55575"/>
            <a:ext cx="8610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858000" y="5181600"/>
            <a:ext cx="762000" cy="6858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819400" y="6172200"/>
            <a:ext cx="10668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15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192"/>
          <a:stretch/>
        </p:blipFill>
        <p:spPr bwMode="auto">
          <a:xfrm>
            <a:off x="152400" y="76200"/>
            <a:ext cx="7467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flipV="1">
            <a:off x="6324600" y="2424752"/>
            <a:ext cx="1676401" cy="457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477000" y="3886200"/>
            <a:ext cx="1371600" cy="52657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01000" y="2724159"/>
            <a:ext cx="864339" cy="369332"/>
          </a:xfrm>
          <a:prstGeom prst="rect">
            <a:avLst/>
          </a:prstGeom>
          <a:noFill/>
        </p:spPr>
        <p:txBody>
          <a:bodyPr wrap="none" rtlCol="0">
            <a:spAutoFit/>
          </a:bodyPr>
          <a:lstStyle/>
          <a:p>
            <a:r>
              <a:rPr lang="en-US" dirty="0"/>
              <a:t>IV Iron</a:t>
            </a:r>
          </a:p>
        </p:txBody>
      </p:sp>
      <p:sp>
        <p:nvSpPr>
          <p:cNvPr id="16" name="TextBox 15"/>
          <p:cNvSpPr txBox="1"/>
          <p:nvPr/>
        </p:nvSpPr>
        <p:spPr>
          <a:xfrm>
            <a:off x="7871327" y="4228110"/>
            <a:ext cx="1082348" cy="369332"/>
          </a:xfrm>
          <a:prstGeom prst="rect">
            <a:avLst/>
          </a:prstGeom>
          <a:noFill/>
        </p:spPr>
        <p:txBody>
          <a:bodyPr wrap="none" rtlCol="0">
            <a:spAutoFit/>
          </a:bodyPr>
          <a:lstStyle/>
          <a:p>
            <a:r>
              <a:rPr lang="en-US" dirty="0"/>
              <a:t>Oral Iron</a:t>
            </a:r>
          </a:p>
        </p:txBody>
      </p:sp>
      <p:cxnSp>
        <p:nvCxnSpPr>
          <p:cNvPr id="17" name="Straight Arrow Connector 16"/>
          <p:cNvCxnSpPr/>
          <p:nvPr/>
        </p:nvCxnSpPr>
        <p:spPr>
          <a:xfrm flipH="1" flipV="1">
            <a:off x="3429000" y="5562600"/>
            <a:ext cx="457200" cy="838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752600" y="5562600"/>
            <a:ext cx="2133600" cy="82682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3CE8F5E1-B92D-4B6C-856B-4FE5E658E1AC}" type="slidenum">
              <a:rPr lang="en-US" smtClean="0"/>
              <a:pPr>
                <a:defRPr/>
              </a:pPr>
              <a:t>39</a:t>
            </a:fld>
            <a:endParaRPr lang="en-US"/>
          </a:p>
        </p:txBody>
      </p:sp>
    </p:spTree>
    <p:extLst>
      <p:ext uri="{BB962C8B-B14F-4D97-AF65-F5344CB8AC3E}">
        <p14:creationId xmlns:p14="http://schemas.microsoft.com/office/powerpoint/2010/main" val="269849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(conflicting)</a:t>
            </a:r>
            <a:br>
              <a:rPr lang="en-US" sz="4000" b="1" dirty="0"/>
            </a:br>
            <a:r>
              <a:rPr lang="en-US" sz="4000" b="1" dirty="0"/>
              <a:t>evidence !</a:t>
            </a:r>
          </a:p>
        </p:txBody>
      </p:sp>
      <p:sp>
        <p:nvSpPr>
          <p:cNvPr id="3" name="Content Placeholder 2"/>
          <p:cNvSpPr>
            <a:spLocks noGrp="1"/>
          </p:cNvSpPr>
          <p:nvPr>
            <p:ph idx="1"/>
          </p:nvPr>
        </p:nvSpPr>
        <p:spPr>
          <a:xfrm>
            <a:off x="457200" y="2438400"/>
            <a:ext cx="8382000" cy="4525963"/>
          </a:xfrm>
        </p:spPr>
        <p:txBody>
          <a:bodyPr/>
          <a:lstStyle/>
          <a:p>
            <a:r>
              <a:rPr lang="en-US" dirty="0"/>
              <a:t>Randomized controlled trial 1: </a:t>
            </a:r>
          </a:p>
          <a:p>
            <a:pPr lvl="1">
              <a:buFont typeface="Wingdings" pitchFamily="2" charset="2"/>
              <a:buChar char="§"/>
            </a:pPr>
            <a:r>
              <a:rPr lang="en-US" dirty="0"/>
              <a:t>Bisphosphonates reduce the number of vertebral fractures in patients with multiple myeloma and improves overall survival</a:t>
            </a:r>
          </a:p>
          <a:p>
            <a:pPr lvl="1">
              <a:buFont typeface="Wingdings" pitchFamily="2" charset="2"/>
              <a:buChar char="§"/>
            </a:pPr>
            <a:endParaRPr lang="en-US" dirty="0"/>
          </a:p>
          <a:p>
            <a:r>
              <a:rPr lang="en-US" dirty="0"/>
              <a:t>Randomized controlled trial 2: </a:t>
            </a:r>
          </a:p>
          <a:p>
            <a:pPr lvl="1">
              <a:buFont typeface="Wingdings" pitchFamily="2" charset="2"/>
              <a:buChar char="§"/>
            </a:pPr>
            <a:r>
              <a:rPr lang="en-US" dirty="0" err="1"/>
              <a:t>Bisphosphonates</a:t>
            </a:r>
            <a:r>
              <a:rPr lang="en-US" dirty="0"/>
              <a:t> have no effect on vertebral fractures and in fact </a:t>
            </a:r>
            <a:r>
              <a:rPr lang="en-US" dirty="0" err="1"/>
              <a:t>bisphosphonates</a:t>
            </a:r>
            <a:r>
              <a:rPr lang="en-US" dirty="0"/>
              <a:t> can lead to </a:t>
            </a:r>
            <a:r>
              <a:rPr lang="en-US" dirty="0" err="1"/>
              <a:t>osteonecrosis</a:t>
            </a:r>
            <a:r>
              <a:rPr lang="en-US" dirty="0"/>
              <a:t> of jaw (</a:t>
            </a:r>
            <a:r>
              <a:rPr lang="en-US" dirty="0" err="1"/>
              <a:t>ONJ</a:t>
            </a:r>
            <a:r>
              <a:rPr lang="en-US" dirty="0"/>
              <a:t>).</a:t>
            </a:r>
          </a:p>
          <a:p>
            <a:pPr lvl="1">
              <a:buFont typeface="Wingdings" pitchFamily="2" charset="2"/>
              <a:buChar char="§"/>
            </a:pPr>
            <a:endParaRPr lang="en-US" dirty="0"/>
          </a:p>
        </p:txBody>
      </p:sp>
      <p:pic>
        <p:nvPicPr>
          <p:cNvPr id="4" name="Picture 5" descr="C:\Users\pglasziou\Pictures\Signs\117105900561.jpg"/>
          <p:cNvPicPr>
            <a:picLocks noChangeAspect="1" noChangeArrowheads="1"/>
          </p:cNvPicPr>
          <p:nvPr/>
        </p:nvPicPr>
        <p:blipFill>
          <a:blip r:embed="rId4" cstate="print"/>
          <a:srcRect/>
          <a:stretch>
            <a:fillRect/>
          </a:stretch>
        </p:blipFill>
        <p:spPr bwMode="auto">
          <a:xfrm>
            <a:off x="5181600" y="0"/>
            <a:ext cx="3962401" cy="250256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1CE8165-3804-40CE-BA58-FF0AD42C19F1}" type="slidenum">
              <a:rPr lang="en-US" smtClean="0"/>
              <a:pPr>
                <a:defRPr/>
              </a:pPr>
              <a:t>4</a:t>
            </a:fld>
            <a:endParaRPr lang="en-US"/>
          </a:p>
        </p:txBody>
      </p:sp>
    </p:spTree>
    <p:custDataLst>
      <p:tags r:id="rId2"/>
    </p:custData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382000" cy="685800"/>
          </a:xfrm>
        </p:spPr>
        <p:txBody>
          <a:bodyPr/>
          <a:lstStyle/>
          <a:p>
            <a:r>
              <a:rPr lang="en-US" sz="3200" b="1" dirty="0"/>
              <a:t>Network meta analysis</a:t>
            </a:r>
          </a:p>
        </p:txBody>
      </p:sp>
      <p:sp>
        <p:nvSpPr>
          <p:cNvPr id="2" name="Slide Number Placeholder 1"/>
          <p:cNvSpPr>
            <a:spLocks noGrp="1"/>
          </p:cNvSpPr>
          <p:nvPr>
            <p:ph type="sldNum" sz="quarter" idx="12"/>
          </p:nvPr>
        </p:nvSpPr>
        <p:spPr/>
        <p:txBody>
          <a:bodyPr/>
          <a:lstStyle/>
          <a:p>
            <a:pPr>
              <a:defRPr/>
            </a:pPr>
            <a:fld id="{3CE8F5E1-B92D-4B6C-856B-4FE5E658E1AC}" type="slidenum">
              <a:rPr lang="en-US" smtClean="0"/>
              <a:pPr>
                <a:defRPr/>
              </a:pPr>
              <a:t>40</a:t>
            </a:fld>
            <a:endParaRPr lang="en-US"/>
          </a:p>
        </p:txBody>
      </p:sp>
      <p:sp>
        <p:nvSpPr>
          <p:cNvPr id="4" name="TextBox 3"/>
          <p:cNvSpPr txBox="1"/>
          <p:nvPr/>
        </p:nvSpPr>
        <p:spPr>
          <a:xfrm>
            <a:off x="1401336" y="1219200"/>
            <a:ext cx="1168910" cy="400110"/>
          </a:xfrm>
          <a:prstGeom prst="rect">
            <a:avLst/>
          </a:prstGeom>
          <a:noFill/>
        </p:spPr>
        <p:txBody>
          <a:bodyPr wrap="none" rtlCol="0">
            <a:spAutoFit/>
          </a:bodyPr>
          <a:lstStyle/>
          <a:p>
            <a:r>
              <a:rPr lang="en-US" sz="2000" b="1" dirty="0"/>
              <a:t>Placebo</a:t>
            </a:r>
          </a:p>
        </p:txBody>
      </p:sp>
      <p:sp>
        <p:nvSpPr>
          <p:cNvPr id="6" name="TextBox 5"/>
          <p:cNvSpPr txBox="1"/>
          <p:nvPr/>
        </p:nvSpPr>
        <p:spPr>
          <a:xfrm>
            <a:off x="533400" y="2547584"/>
            <a:ext cx="769763" cy="400110"/>
          </a:xfrm>
          <a:prstGeom prst="rect">
            <a:avLst/>
          </a:prstGeom>
          <a:noFill/>
        </p:spPr>
        <p:txBody>
          <a:bodyPr wrap="none" rtlCol="0">
            <a:spAutoFit/>
          </a:bodyPr>
          <a:lstStyle/>
          <a:p>
            <a:r>
              <a:rPr lang="en-US" sz="2000" b="1" dirty="0"/>
              <a:t>Rx B</a:t>
            </a:r>
          </a:p>
        </p:txBody>
      </p:sp>
      <p:sp>
        <p:nvSpPr>
          <p:cNvPr id="8" name="TextBox 7"/>
          <p:cNvSpPr txBox="1"/>
          <p:nvPr/>
        </p:nvSpPr>
        <p:spPr>
          <a:xfrm>
            <a:off x="2811840" y="2506640"/>
            <a:ext cx="760273" cy="400110"/>
          </a:xfrm>
          <a:prstGeom prst="rect">
            <a:avLst/>
          </a:prstGeom>
          <a:noFill/>
        </p:spPr>
        <p:txBody>
          <a:bodyPr wrap="none" rtlCol="0">
            <a:spAutoFit/>
          </a:bodyPr>
          <a:lstStyle/>
          <a:p>
            <a:r>
              <a:rPr lang="en-US" sz="2000" b="1" dirty="0"/>
              <a:t>Rx A</a:t>
            </a:r>
          </a:p>
        </p:txBody>
      </p:sp>
      <p:cxnSp>
        <p:nvCxnSpPr>
          <p:cNvPr id="9" name="Straight Arrow Connector 8"/>
          <p:cNvCxnSpPr>
            <a:stCxn id="6" idx="0"/>
            <a:endCxn id="4" idx="2"/>
          </p:cNvCxnSpPr>
          <p:nvPr/>
        </p:nvCxnSpPr>
        <p:spPr>
          <a:xfrm flipV="1">
            <a:off x="918282" y="1619310"/>
            <a:ext cx="1067509" cy="92827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0"/>
            <a:endCxn id="4" idx="2"/>
          </p:cNvCxnSpPr>
          <p:nvPr/>
        </p:nvCxnSpPr>
        <p:spPr>
          <a:xfrm flipH="1" flipV="1">
            <a:off x="1985791" y="1619310"/>
            <a:ext cx="1206186" cy="88733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6" idx="2"/>
            <a:endCxn id="8" idx="2"/>
          </p:cNvCxnSpPr>
          <p:nvPr/>
        </p:nvCxnSpPr>
        <p:spPr>
          <a:xfrm rot="5400000" flipH="1" flipV="1">
            <a:off x="2034657" y="1790374"/>
            <a:ext cx="40944" cy="2273695"/>
          </a:xfrm>
          <a:prstGeom prst="curvedConnector3">
            <a:avLst>
              <a:gd name="adj1" fmla="val -3091618"/>
            </a:avLst>
          </a:prstGeom>
          <a:ln w="38100" cmpd="sng">
            <a:solidFill>
              <a:schemeClr val="accent2"/>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pic>
        <p:nvPicPr>
          <p:cNvPr id="3075" name="Picture 3" descr="C:\Rahul_Work_Sept92012\Data_BackUp\Misc1\placebo controlled t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37784"/>
            <a:ext cx="3495675"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Network meta analysis</a:t>
            </a:r>
          </a:p>
        </p:txBody>
      </p:sp>
      <p:sp>
        <p:nvSpPr>
          <p:cNvPr id="3" name="Slide Number Placeholder 2"/>
          <p:cNvSpPr>
            <a:spLocks noGrp="1"/>
          </p:cNvSpPr>
          <p:nvPr>
            <p:ph type="sldNum" sz="quarter" idx="12"/>
          </p:nvPr>
        </p:nvSpPr>
        <p:spPr/>
        <p:txBody>
          <a:bodyPr/>
          <a:lstStyle/>
          <a:p>
            <a:pPr>
              <a:defRPr/>
            </a:pPr>
            <a:fld id="{3CE8F5E1-B92D-4B6C-856B-4FE5E658E1AC}" type="slidenum">
              <a:rPr lang="en-US" smtClean="0"/>
              <a:pPr>
                <a:defRPr/>
              </a:pPr>
              <a:t>41</a:t>
            </a:fld>
            <a:endParaRPr lang="en-US"/>
          </a:p>
        </p:txBody>
      </p:sp>
      <p:pic>
        <p:nvPicPr>
          <p:cNvPr id="4098" name="Picture 2" descr="C:\Rahul_Work_Sept92012\Data_BackUp\Bisphosphonates project1\Indirect comparisons figures\P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168400"/>
            <a:ext cx="8139113" cy="451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626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0"/>
            <a:ext cx="7772400" cy="2514600"/>
          </a:xfrm>
        </p:spPr>
        <p:txBody>
          <a:bodyPr/>
          <a:lstStyle/>
          <a:p>
            <a:r>
              <a:rPr lang="en-US" dirty="0"/>
              <a:t>Grading of Recommendations, Assessment, Development and Evaluation (GRADE): Summary of findings</a:t>
            </a:r>
          </a:p>
        </p:txBody>
      </p:sp>
      <p:sp>
        <p:nvSpPr>
          <p:cNvPr id="5" name="Subtitle 4"/>
          <p:cNvSpPr>
            <a:spLocks noGrp="1"/>
          </p:cNvSpPr>
          <p:nvPr>
            <p:ph type="subTitle" idx="1"/>
          </p:nvPr>
        </p:nvSpPr>
        <p:spPr/>
        <p:txBody>
          <a:bodyPr/>
          <a:lstStyle/>
          <a:p>
            <a:r>
              <a:rPr lang="en-US" dirty="0"/>
              <a:t>Evidence profiles</a:t>
            </a:r>
          </a:p>
        </p:txBody>
      </p:sp>
      <p:sp>
        <p:nvSpPr>
          <p:cNvPr id="3" name="Slide Number Placeholder 2"/>
          <p:cNvSpPr>
            <a:spLocks noGrp="1"/>
          </p:cNvSpPr>
          <p:nvPr>
            <p:ph type="sldNum" sz="quarter" idx="12"/>
          </p:nvPr>
        </p:nvSpPr>
        <p:spPr/>
        <p:txBody>
          <a:bodyPr/>
          <a:lstStyle/>
          <a:p>
            <a:pPr>
              <a:defRPr/>
            </a:pPr>
            <a:fld id="{3CE8F5E1-B92D-4B6C-856B-4FE5E658E1AC}" type="slidenum">
              <a:rPr lang="en-US" smtClean="0"/>
              <a:pPr>
                <a:defRPr/>
              </a:pPr>
              <a:t>42</a:t>
            </a:fld>
            <a:endParaRPr lang="en-US"/>
          </a:p>
        </p:txBody>
      </p:sp>
    </p:spTree>
    <p:extLst>
      <p:ext uri="{BB962C8B-B14F-4D97-AF65-F5344CB8AC3E}">
        <p14:creationId xmlns:p14="http://schemas.microsoft.com/office/powerpoint/2010/main" val="189022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43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90120868"/>
              </p:ext>
            </p:extLst>
          </p:nvPr>
        </p:nvGraphicFramePr>
        <p:xfrm>
          <a:off x="609600" y="304800"/>
          <a:ext cx="8229600" cy="5669280"/>
        </p:xfrm>
        <a:graphic>
          <a:graphicData uri="http://schemas.openxmlformats.org/drawingml/2006/table">
            <a:tbl>
              <a:tblPr>
                <a:tableStyleId>{B301B821-A1FF-4177-AEE7-76D212191A09}</a:tableStyleId>
              </a:tblPr>
              <a:tblGrid>
                <a:gridCol w="3429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0">
                <a:tc>
                  <a:txBody>
                    <a:bodyPr/>
                    <a:lstStyle/>
                    <a:p>
                      <a:pPr rtl="0" fontAlgn="t"/>
                      <a:r>
                        <a:rPr lang="en-US" sz="1400" b="1" dirty="0">
                          <a:solidFill>
                            <a:srgbClr val="FF0000"/>
                          </a:solidFill>
                          <a:effectLst/>
                          <a:latin typeface="+mn-lt"/>
                        </a:rPr>
                        <a:t>Factors that can reduce the quality of the evidence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r>
                        <a:rPr lang="en-US" sz="1400" b="1" dirty="0">
                          <a:solidFill>
                            <a:srgbClr val="0070C0"/>
                          </a:solidFill>
                          <a:effectLst/>
                          <a:latin typeface="+mn-lt"/>
                        </a:rPr>
                        <a:t>Factors that can increase the quality of the evidence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rtl="0" fontAlgn="t"/>
                      <a:r>
                        <a:rPr lang="en-US" sz="1400" dirty="0">
                          <a:solidFill>
                            <a:srgbClr val="FF0000"/>
                          </a:solidFill>
                          <a:effectLst/>
                          <a:latin typeface="+mn-lt"/>
                        </a:rPr>
                        <a:t>Limitations in study design or execution (risk of bias)</a:t>
                      </a:r>
                      <a:r>
                        <a:rPr lang="en-US" sz="1400" dirty="0">
                          <a:effectLst/>
                          <a:latin typeface="+mn-lt"/>
                        </a:rPr>
                        <a:t>:</a:t>
                      </a:r>
                      <a:r>
                        <a:rPr lang="en-US" sz="1400" baseline="0" dirty="0">
                          <a:effectLst/>
                          <a:latin typeface="+mn-lt"/>
                        </a:rPr>
                        <a:t> Limitations in the study design and execution may bias the estimates of the treatment effect.</a:t>
                      </a:r>
                      <a:endParaRPr lang="en-US" sz="1400" dirty="0">
                        <a:solidFill>
                          <a:srgbClr val="000000"/>
                        </a:solidFill>
                        <a:effectLst/>
                        <a:latin typeface="+mn-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r>
                        <a:rPr lang="en-US" sz="1400" dirty="0">
                          <a:solidFill>
                            <a:srgbClr val="0070C0"/>
                          </a:solidFill>
                          <a:effectLst/>
                          <a:latin typeface="+mn-lt"/>
                        </a:rPr>
                        <a:t>Large magnitude of effect</a:t>
                      </a:r>
                      <a:r>
                        <a:rPr lang="en-US" sz="1400" dirty="0">
                          <a:effectLst/>
                          <a:latin typeface="+mn-lt"/>
                        </a:rPr>
                        <a:t>: Risk ratio: &gt;2 or &lt;0.5 (based on direct evidence, with no plausible confounders) </a:t>
                      </a:r>
                    </a:p>
                    <a:p>
                      <a:pPr rtl="0" fontAlgn="t"/>
                      <a:endParaRPr lang="en-US" sz="1400" dirty="0">
                        <a:solidFill>
                          <a:srgbClr val="000000"/>
                        </a:solidFill>
                        <a:effectLst/>
                        <a:latin typeface="+mn-lt"/>
                      </a:endParaRPr>
                    </a:p>
                    <a:p>
                      <a:pPr rtl="0" fontAlgn="t"/>
                      <a:r>
                        <a:rPr lang="en-US" sz="1400" dirty="0">
                          <a:solidFill>
                            <a:srgbClr val="0070C0"/>
                          </a:solidFill>
                          <a:effectLst/>
                          <a:latin typeface="+mn-lt"/>
                        </a:rPr>
                        <a:t>Very large magnitude of effect</a:t>
                      </a:r>
                      <a:r>
                        <a:rPr lang="en-US" sz="1400" dirty="0">
                          <a:effectLst/>
                          <a:latin typeface="+mn-lt"/>
                        </a:rPr>
                        <a:t>: RR:  &gt;5 or &lt;0.2</a:t>
                      </a:r>
                      <a:endParaRPr lang="en-US" sz="1400" dirty="0">
                        <a:solidFill>
                          <a:srgbClr val="000000"/>
                        </a:solidFill>
                        <a:effectLst/>
                        <a:latin typeface="+mn-lt"/>
                      </a:endParaRPr>
                    </a:p>
                    <a:p>
                      <a:pPr rtl="0" fontAlgn="t"/>
                      <a:r>
                        <a:rPr lang="en-US" sz="1400" dirty="0">
                          <a:solidFill>
                            <a:srgbClr val="000000"/>
                          </a:solidFill>
                          <a:effectLst/>
                          <a:latin typeface="+mn-lt"/>
                        </a:rPr>
                        <a:t>(based on direct evidence with no serious problems with risk of bias or precision, i.e. with sufficiently narrow confidence intervals)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rtl="0" fontAlgn="t"/>
                      <a:r>
                        <a:rPr lang="en-US" sz="1400" dirty="0">
                          <a:solidFill>
                            <a:srgbClr val="FF0000"/>
                          </a:solidFill>
                          <a:effectLst/>
                          <a:latin typeface="+mn-lt"/>
                        </a:rPr>
                        <a:t>Inconsistency</a:t>
                      </a:r>
                      <a:r>
                        <a:rPr lang="en-US" sz="1400" dirty="0">
                          <a:effectLst/>
                          <a:latin typeface="+mn-lt"/>
                        </a:rPr>
                        <a:t> of results: refers to an unexplained heterogeneity of results.</a:t>
                      </a:r>
                      <a:endParaRPr lang="en-US" sz="1400" dirty="0">
                        <a:solidFill>
                          <a:srgbClr val="000000"/>
                        </a:solidFill>
                        <a:effectLst/>
                        <a:latin typeface="+mn-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r>
                        <a:rPr lang="en-US" sz="1400" dirty="0">
                          <a:solidFill>
                            <a:srgbClr val="0070C0"/>
                          </a:solidFill>
                          <a:effectLst/>
                          <a:latin typeface="+mn-lt"/>
                        </a:rPr>
                        <a:t>All plausible confounding</a:t>
                      </a:r>
                      <a:r>
                        <a:rPr lang="en-US" sz="1400" dirty="0">
                          <a:solidFill>
                            <a:srgbClr val="FF0000"/>
                          </a:solidFill>
                          <a:effectLst/>
                          <a:latin typeface="+mn-lt"/>
                        </a:rPr>
                        <a:t> </a:t>
                      </a:r>
                      <a:r>
                        <a:rPr lang="en-US" sz="1400" dirty="0">
                          <a:effectLst/>
                          <a:latin typeface="+mn-lt"/>
                        </a:rPr>
                        <a:t>would reduce the demonstrated effect or increase the effect if no effect was observed</a:t>
                      </a:r>
                      <a:endParaRPr lang="en-US" sz="1400" dirty="0">
                        <a:solidFill>
                          <a:srgbClr val="000000"/>
                        </a:solidFill>
                        <a:effectLst/>
                        <a:latin typeface="+mn-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rtl="0" fontAlgn="t"/>
                      <a:r>
                        <a:rPr lang="en-US" sz="1400" dirty="0">
                          <a:solidFill>
                            <a:srgbClr val="FF0000"/>
                          </a:solidFill>
                          <a:effectLst/>
                          <a:latin typeface="+mn-lt"/>
                        </a:rPr>
                        <a:t>Indirectness</a:t>
                      </a:r>
                      <a:r>
                        <a:rPr lang="en-US" sz="1400" dirty="0">
                          <a:effectLst/>
                          <a:latin typeface="+mn-lt"/>
                        </a:rPr>
                        <a:t> of evidence: Direct evidence consists of research that directly compares the interventions which we are interested in, delivered to the populations in which we are interested, and measures the outcomes important to patients.</a:t>
                      </a:r>
                      <a:endParaRPr lang="en-US" sz="1400" dirty="0">
                        <a:solidFill>
                          <a:srgbClr val="000000"/>
                        </a:solidFill>
                        <a:effectLst/>
                        <a:latin typeface="+mn-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r>
                        <a:rPr lang="en-US" sz="1400" dirty="0">
                          <a:solidFill>
                            <a:srgbClr val="0070C0"/>
                          </a:solidFill>
                          <a:effectLst/>
                          <a:latin typeface="+mn-lt"/>
                        </a:rPr>
                        <a:t>Dose-response gradient </a:t>
                      </a:r>
                      <a:r>
                        <a:rPr lang="en-US" sz="1400" dirty="0">
                          <a:effectLst/>
                          <a:latin typeface="+mn-lt"/>
                        </a:rPr>
                        <a:t>: may increase our confidence in the findings of observational studies and thereby increase the quality of evidence.</a:t>
                      </a:r>
                      <a:endParaRPr lang="en-US" sz="1400" dirty="0">
                        <a:solidFill>
                          <a:srgbClr val="000000"/>
                        </a:solidFill>
                        <a:effectLst/>
                        <a:latin typeface="+mn-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rtl="0" fontAlgn="t"/>
                      <a:r>
                        <a:rPr lang="en-US" sz="1400" dirty="0">
                          <a:solidFill>
                            <a:srgbClr val="FF0000"/>
                          </a:solidFill>
                          <a:effectLst/>
                          <a:latin typeface="+mn-lt"/>
                        </a:rPr>
                        <a:t>Imprecision</a:t>
                      </a:r>
                      <a:r>
                        <a:rPr lang="en-US" sz="1400" dirty="0">
                          <a:effectLst/>
                          <a:latin typeface="+mn-lt"/>
                        </a:rPr>
                        <a:t>: Imprecise results (gauged by wider 95% confidence intervals) lead to lower</a:t>
                      </a:r>
                      <a:r>
                        <a:rPr lang="en-US" sz="1400" baseline="0" dirty="0">
                          <a:effectLst/>
                          <a:latin typeface="+mn-lt"/>
                        </a:rPr>
                        <a:t> quality evidence</a:t>
                      </a:r>
                      <a:endParaRPr lang="en-US" sz="1400" dirty="0">
                        <a:solidFill>
                          <a:srgbClr val="000000"/>
                        </a:solidFill>
                        <a:effectLst/>
                        <a:latin typeface="+mn-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rtl="0" fontAlgn="t"/>
                      <a:endParaRPr lang="en-US" sz="1400" dirty="0">
                        <a:solidFill>
                          <a:srgbClr val="000000"/>
                        </a:solidFill>
                        <a:effectLst/>
                        <a:latin typeface="+mn-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rtl="0" fontAlgn="t"/>
                      <a:r>
                        <a:rPr lang="en-US" sz="1400" dirty="0">
                          <a:solidFill>
                            <a:srgbClr val="FF0000"/>
                          </a:solidFill>
                          <a:effectLst/>
                          <a:latin typeface="+mn-lt"/>
                        </a:rPr>
                        <a:t>Publication bias</a:t>
                      </a:r>
                      <a:r>
                        <a:rPr lang="en-US" sz="1400" dirty="0">
                          <a:effectLst/>
                          <a:latin typeface="+mn-lt"/>
                        </a:rPr>
                        <a:t>: systematic under-estimation or an over-estimation of the underlying beneficial or harmful effect due to the selective publication of studies</a:t>
                      </a:r>
                      <a:endParaRPr lang="en-US" sz="1400" dirty="0">
                        <a:solidFill>
                          <a:srgbClr val="000000"/>
                        </a:solidFill>
                        <a:effectLst/>
                        <a:latin typeface="+mn-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0" fontAlgn="t"/>
                      <a:endParaRPr lang="en-US" sz="1400" dirty="0">
                        <a:solidFill>
                          <a:srgbClr val="000000"/>
                        </a:solidFill>
                        <a:effectLst/>
                        <a:latin typeface="Times New Roman"/>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08862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58CF5-DFF4-4903-B645-EE6EE2FF7210}" type="slidenum">
              <a:rPr lang="en-US" smtClean="0"/>
              <a:pPr>
                <a:defRPr/>
              </a:pPr>
              <a:t>44</a:t>
            </a:fld>
            <a:endParaRPr lang="en-US"/>
          </a:p>
        </p:txBody>
      </p:sp>
      <p:pic>
        <p:nvPicPr>
          <p:cNvPr id="10242" name="Picture 2" descr="C:\Users\rmhaskar\Desktop\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4" y="609600"/>
            <a:ext cx="908684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082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45</a:t>
            </a:fld>
            <a:endParaRPr lang="en-US"/>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54" t="9160" r="9930" b="11578"/>
          <a:stretch/>
        </p:blipFill>
        <p:spPr bwMode="auto">
          <a:xfrm>
            <a:off x="480391" y="381000"/>
            <a:ext cx="4714462" cy="609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94853" y="1383268"/>
            <a:ext cx="3644347" cy="338554"/>
          </a:xfrm>
          <a:prstGeom prst="rect">
            <a:avLst/>
          </a:prstGeom>
          <a:noFill/>
          <a:ln>
            <a:solidFill>
              <a:srgbClr val="FF0000"/>
            </a:solidFill>
          </a:ln>
        </p:spPr>
        <p:txBody>
          <a:bodyPr wrap="square" rtlCol="0">
            <a:spAutoFit/>
          </a:bodyPr>
          <a:lstStyle/>
          <a:p>
            <a:r>
              <a:rPr lang="en-US" sz="1600" dirty="0"/>
              <a:t>Quality of evidence for each outcome</a:t>
            </a:r>
          </a:p>
        </p:txBody>
      </p:sp>
      <p:sp>
        <p:nvSpPr>
          <p:cNvPr id="7" name="TextBox 6"/>
          <p:cNvSpPr txBox="1"/>
          <p:nvPr/>
        </p:nvSpPr>
        <p:spPr>
          <a:xfrm>
            <a:off x="5194853" y="2438400"/>
            <a:ext cx="3644347" cy="584775"/>
          </a:xfrm>
          <a:prstGeom prst="rect">
            <a:avLst/>
          </a:prstGeom>
          <a:noFill/>
          <a:ln>
            <a:solidFill>
              <a:srgbClr val="FF0000"/>
            </a:solidFill>
          </a:ln>
        </p:spPr>
        <p:txBody>
          <a:bodyPr wrap="square" rtlCol="0">
            <a:spAutoFit/>
          </a:bodyPr>
          <a:lstStyle/>
          <a:p>
            <a:r>
              <a:rPr lang="en-US" sz="1600" dirty="0"/>
              <a:t>Relative and absolute effects of each outcome</a:t>
            </a:r>
          </a:p>
        </p:txBody>
      </p:sp>
      <p:sp>
        <p:nvSpPr>
          <p:cNvPr id="8" name="TextBox 7"/>
          <p:cNvSpPr txBox="1"/>
          <p:nvPr/>
        </p:nvSpPr>
        <p:spPr>
          <a:xfrm>
            <a:off x="5211418" y="4876800"/>
            <a:ext cx="3644347" cy="338554"/>
          </a:xfrm>
          <a:prstGeom prst="rect">
            <a:avLst/>
          </a:prstGeom>
          <a:noFill/>
          <a:ln>
            <a:solidFill>
              <a:srgbClr val="FF0000"/>
            </a:solidFill>
          </a:ln>
        </p:spPr>
        <p:txBody>
          <a:bodyPr wrap="square" rtlCol="0">
            <a:spAutoFit/>
          </a:bodyPr>
          <a:lstStyle/>
          <a:p>
            <a:r>
              <a:rPr lang="en-US" sz="1600" dirty="0"/>
              <a:t>Reasons for downgrading quality</a:t>
            </a:r>
          </a:p>
        </p:txBody>
      </p:sp>
      <p:cxnSp>
        <p:nvCxnSpPr>
          <p:cNvPr id="9" name="Straight Arrow Connector 8"/>
          <p:cNvCxnSpPr/>
          <p:nvPr/>
        </p:nvCxnSpPr>
        <p:spPr>
          <a:xfrm flipH="1">
            <a:off x="3048000" y="1721822"/>
            <a:ext cx="3969026" cy="71657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3200400" y="1721822"/>
            <a:ext cx="3816627" cy="117377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886200" y="3023175"/>
            <a:ext cx="3130826" cy="40567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343401" y="3023175"/>
            <a:ext cx="2690190" cy="57491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p:cNvCxnSpPr>
          <p:nvPr/>
        </p:nvCxnSpPr>
        <p:spPr>
          <a:xfrm flipH="1">
            <a:off x="4545498" y="5215354"/>
            <a:ext cx="2488094" cy="46495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itle 28"/>
          <p:cNvSpPr txBox="1">
            <a:spLocks noGrp="1"/>
          </p:cNvSpPr>
          <p:nvPr>
            <p:ph type="title"/>
          </p:nvPr>
        </p:nvSpPr>
        <p:spPr>
          <a:xfrm>
            <a:off x="5211419" y="241325"/>
            <a:ext cx="3627782" cy="584775"/>
          </a:xfrm>
          <a:prstGeom prst="rect">
            <a:avLst/>
          </a:prstGeom>
          <a:noFill/>
          <a:ln>
            <a:solidFill>
              <a:srgbClr val="FF0000"/>
            </a:solidFill>
          </a:ln>
        </p:spPr>
        <p:txBody>
          <a:bodyPr wrap="square" rtlCol="0">
            <a:spAutoFit/>
          </a:bodyPr>
          <a:lstStyle/>
          <a:p>
            <a:r>
              <a:rPr lang="en-US" sz="1600" dirty="0"/>
              <a:t>Summary of all relevant findings and quality of evidence at one place</a:t>
            </a:r>
          </a:p>
        </p:txBody>
      </p:sp>
    </p:spTree>
    <p:extLst>
      <p:ext uri="{BB962C8B-B14F-4D97-AF65-F5344CB8AC3E}">
        <p14:creationId xmlns:p14="http://schemas.microsoft.com/office/powerpoint/2010/main" val="2105871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CE8F5E1-B92D-4B6C-856B-4FE5E658E1AC}" type="slidenum">
              <a:rPr lang="en-US" smtClean="0"/>
              <a:pPr>
                <a:defRPr/>
              </a:pPr>
              <a:t>46</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04" y="214313"/>
            <a:ext cx="8935185" cy="344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3910"/>
          <a:stretch/>
        </p:blipFill>
        <p:spPr bwMode="auto">
          <a:xfrm>
            <a:off x="76200" y="3733800"/>
            <a:ext cx="8935185" cy="211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766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CE8F5E1-B92D-4B6C-856B-4FE5E658E1AC}" type="slidenum">
              <a:rPr lang="en-US" smtClean="0"/>
              <a:pPr>
                <a:defRPr/>
              </a:pPr>
              <a:t>47</a:t>
            </a:fld>
            <a:endParaRPr lang="en-US"/>
          </a:p>
        </p:txBody>
      </p:sp>
      <p:pic>
        <p:nvPicPr>
          <p:cNvPr id="5123" name="Picture 3" descr="C:\Users\rmhaskar\Desktop\Cap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75363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96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58CF5-DFF4-4903-B645-EE6EE2FF7210}" type="slidenum">
              <a:rPr lang="en-US" smtClean="0"/>
              <a:pPr>
                <a:defRPr/>
              </a:pPr>
              <a:t>48</a:t>
            </a:fld>
            <a:endParaRPr lang="en-US"/>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4500563" cy="648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38800" y="3244796"/>
            <a:ext cx="3276600" cy="1815882"/>
          </a:xfrm>
          <a:prstGeom prst="rect">
            <a:avLst/>
          </a:prstGeom>
          <a:noFill/>
        </p:spPr>
        <p:txBody>
          <a:bodyPr wrap="square" rtlCol="0">
            <a:spAutoFit/>
          </a:bodyPr>
          <a:lstStyle/>
          <a:p>
            <a:r>
              <a:rPr lang="en-US" sz="2800" b="1" dirty="0"/>
              <a:t>Systematic reviews and clinical practice guidelines</a:t>
            </a:r>
          </a:p>
        </p:txBody>
      </p:sp>
    </p:spTree>
    <p:extLst>
      <p:ext uri="{BB962C8B-B14F-4D97-AF65-F5344CB8AC3E}">
        <p14:creationId xmlns:p14="http://schemas.microsoft.com/office/powerpoint/2010/main" val="3046069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FC58CF5-DFF4-4903-B645-EE6EE2FF7210}" type="slidenum">
              <a:rPr lang="en-US" smtClean="0"/>
              <a:pPr>
                <a:defRPr/>
              </a:pPr>
              <a:t>49</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1100"/>
            <a:ext cx="8229600" cy="63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23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04800"/>
            <a:ext cx="8382000" cy="685800"/>
          </a:xfrm>
          <a:noFill/>
        </p:spPr>
        <p:txBody>
          <a:bodyPr>
            <a:normAutofit fontScale="90000"/>
          </a:bodyPr>
          <a:lstStyle/>
          <a:p>
            <a:pPr eaLnBrk="1" hangingPunct="1"/>
            <a:r>
              <a:rPr lang="en-US" sz="4000" b="1" dirty="0">
                <a:solidFill>
                  <a:srgbClr val="000066"/>
                </a:solidFill>
              </a:rPr>
              <a:t>The need for research synthesis</a:t>
            </a:r>
          </a:p>
        </p:txBody>
      </p:sp>
      <p:sp>
        <p:nvSpPr>
          <p:cNvPr id="27651" name="Rectangle 3"/>
          <p:cNvSpPr>
            <a:spLocks noGrp="1" noChangeArrowheads="1"/>
          </p:cNvSpPr>
          <p:nvPr>
            <p:ph sz="half" idx="1"/>
          </p:nvPr>
        </p:nvSpPr>
        <p:spPr/>
        <p:txBody>
          <a:bodyPr>
            <a:normAutofit fontScale="85000" lnSpcReduction="10000"/>
          </a:bodyPr>
          <a:lstStyle/>
          <a:p>
            <a:pPr eaLnBrk="1" hangingPunct="1"/>
            <a:r>
              <a:rPr lang="en-US" dirty="0"/>
              <a:t>Health care decision makers need to access </a:t>
            </a:r>
            <a:r>
              <a:rPr lang="en-US" u="sng" dirty="0"/>
              <a:t>research evidence to make informed decisions </a:t>
            </a:r>
            <a:r>
              <a:rPr lang="en-US" dirty="0"/>
              <a:t>for both individual patients and populations.</a:t>
            </a:r>
          </a:p>
          <a:p>
            <a:pPr eaLnBrk="1" hangingPunct="1">
              <a:buNone/>
            </a:pPr>
            <a:endParaRPr lang="en-US" dirty="0"/>
          </a:p>
          <a:p>
            <a:pPr eaLnBrk="1" hangingPunct="1"/>
            <a:r>
              <a:rPr lang="en-US" dirty="0"/>
              <a:t>There are only few important questions in health care which can be informed by consulting the result of </a:t>
            </a:r>
            <a:r>
              <a:rPr lang="en-US" b="1" u="sng" dirty="0">
                <a:solidFill>
                  <a:srgbClr val="C00000"/>
                </a:solidFill>
              </a:rPr>
              <a:t>a single</a:t>
            </a:r>
            <a:r>
              <a:rPr lang="en-US" b="1" dirty="0">
                <a:solidFill>
                  <a:srgbClr val="C00000"/>
                </a:solidFill>
              </a:rPr>
              <a:t> </a:t>
            </a:r>
            <a:r>
              <a:rPr lang="en-US" dirty="0"/>
              <a:t>empirical study.</a:t>
            </a:r>
          </a:p>
          <a:p>
            <a:pPr eaLnBrk="1" hangingPunct="1"/>
            <a:endParaRPr lang="en-US" dirty="0"/>
          </a:p>
        </p:txBody>
      </p:sp>
      <p:pic>
        <p:nvPicPr>
          <p:cNvPr id="6" name="Picture 2" descr="C:\Users\rmhaskar\Desktop\one vs all sticks.bmp"/>
          <p:cNvPicPr>
            <a:picLocks noGrp="1" noChangeAspect="1" noChangeArrowheads="1"/>
          </p:cNvPicPr>
          <p:nvPr>
            <p:ph sz="half" idx="2"/>
          </p:nvPr>
        </p:nvPicPr>
        <p:blipFill>
          <a:blip r:embed="rId5" cstate="print"/>
          <a:srcRect/>
          <a:stretch>
            <a:fillRect/>
          </a:stretch>
        </p:blipFill>
        <p:spPr bwMode="auto">
          <a:xfrm>
            <a:off x="4724400" y="1524000"/>
            <a:ext cx="4114800" cy="3733799"/>
          </a:xfrm>
          <a:prstGeom prst="rect">
            <a:avLst/>
          </a:prstGeom>
          <a:noFill/>
        </p:spPr>
      </p:pic>
      <p:sp>
        <p:nvSpPr>
          <p:cNvPr id="7" name="TextBox 6"/>
          <p:cNvSpPr txBox="1"/>
          <p:nvPr/>
        </p:nvSpPr>
        <p:spPr>
          <a:xfrm>
            <a:off x="4953000" y="4724400"/>
            <a:ext cx="3516284" cy="523220"/>
          </a:xfrm>
          <a:prstGeom prst="rect">
            <a:avLst/>
          </a:prstGeom>
          <a:noFill/>
        </p:spPr>
        <p:txBody>
          <a:bodyPr wrap="none" rtlCol="0">
            <a:spAutoFit/>
          </a:bodyPr>
          <a:lstStyle/>
          <a:p>
            <a:r>
              <a:rPr lang="en-US" sz="2800" b="1" dirty="0">
                <a:solidFill>
                  <a:srgbClr val="C00000"/>
                </a:solidFill>
              </a:rPr>
              <a:t>Totality of evidence</a:t>
            </a:r>
          </a:p>
        </p:txBody>
      </p:sp>
      <p:sp>
        <p:nvSpPr>
          <p:cNvPr id="2" name="Slide Number Placeholder 1"/>
          <p:cNvSpPr>
            <a:spLocks noGrp="1"/>
          </p:cNvSpPr>
          <p:nvPr>
            <p:ph type="sldNum" sz="quarter" idx="12"/>
          </p:nvPr>
        </p:nvSpPr>
        <p:spPr/>
        <p:txBody>
          <a:bodyPr/>
          <a:lstStyle/>
          <a:p>
            <a:pPr>
              <a:defRPr/>
            </a:pPr>
            <a:fld id="{EC76AF06-D70E-4AD0-BE77-BAA3663A7313}" type="slidenum">
              <a:rPr lang="en-US" smtClean="0"/>
              <a:pPr>
                <a:defRPr/>
              </a:pPr>
              <a:t>5</a:t>
            </a:fld>
            <a:endParaRPr lang="en-US"/>
          </a:p>
        </p:txBody>
      </p:sp>
      <p:sp>
        <p:nvSpPr>
          <p:cNvPr id="8" name="TextBox 7"/>
          <p:cNvSpPr txBox="1"/>
          <p:nvPr/>
        </p:nvSpPr>
        <p:spPr>
          <a:xfrm>
            <a:off x="5106629" y="1457980"/>
            <a:ext cx="3122971" cy="523220"/>
          </a:xfrm>
          <a:prstGeom prst="rect">
            <a:avLst/>
          </a:prstGeom>
          <a:noFill/>
        </p:spPr>
        <p:txBody>
          <a:bodyPr wrap="none" rtlCol="0">
            <a:spAutoFit/>
          </a:bodyPr>
          <a:lstStyle/>
          <a:p>
            <a:r>
              <a:rPr lang="en-US" sz="2800" b="1" dirty="0">
                <a:solidFill>
                  <a:srgbClr val="C00000"/>
                </a:solidFill>
              </a:rPr>
              <a:t>Selective citation</a:t>
            </a: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90">
                                          <p:stCondLst>
                                            <p:cond delay="0"/>
                                          </p:stCondLst>
                                        </p:cTn>
                                        <p:tgtEl>
                                          <p:spTgt spid="7"/>
                                        </p:tgtEl>
                                      </p:cBhvr>
                                    </p:animEffect>
                                    <p:anim calcmode="lin" valueType="num">
                                      <p:cBhvr>
                                        <p:cTn id="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gtEl>
                                      </p:cBhvr>
                                      <p:to x="100000" y="60000"/>
                                    </p:animScale>
                                    <p:animScale>
                                      <p:cBhvr>
                                        <p:cTn id="14" dur="83" decel="50000">
                                          <p:stCondLst>
                                            <p:cond delay="338"/>
                                          </p:stCondLst>
                                        </p:cTn>
                                        <p:tgtEl>
                                          <p:spTgt spid="7"/>
                                        </p:tgtEl>
                                      </p:cBhvr>
                                      <p:to x="100000" y="100000"/>
                                    </p:animScale>
                                    <p:animScale>
                                      <p:cBhvr>
                                        <p:cTn id="15" dur="13">
                                          <p:stCondLst>
                                            <p:cond delay="656"/>
                                          </p:stCondLst>
                                        </p:cTn>
                                        <p:tgtEl>
                                          <p:spTgt spid="7"/>
                                        </p:tgtEl>
                                      </p:cBhvr>
                                      <p:to x="100000" y="80000"/>
                                    </p:animScale>
                                    <p:animScale>
                                      <p:cBhvr>
                                        <p:cTn id="16" dur="83" decel="50000">
                                          <p:stCondLst>
                                            <p:cond delay="669"/>
                                          </p:stCondLst>
                                        </p:cTn>
                                        <p:tgtEl>
                                          <p:spTgt spid="7"/>
                                        </p:tgtEl>
                                      </p:cBhvr>
                                      <p:to x="100000" y="100000"/>
                                    </p:animScale>
                                    <p:animScale>
                                      <p:cBhvr>
                                        <p:cTn id="17" dur="13">
                                          <p:stCondLst>
                                            <p:cond delay="821"/>
                                          </p:stCondLst>
                                        </p:cTn>
                                        <p:tgtEl>
                                          <p:spTgt spid="7"/>
                                        </p:tgtEl>
                                      </p:cBhvr>
                                      <p:to x="100000" y="90000"/>
                                    </p:animScale>
                                    <p:animScale>
                                      <p:cBhvr>
                                        <p:cTn id="18" dur="83" decel="50000">
                                          <p:stCondLst>
                                            <p:cond delay="834"/>
                                          </p:stCondLst>
                                        </p:cTn>
                                        <p:tgtEl>
                                          <p:spTgt spid="7"/>
                                        </p:tgtEl>
                                      </p:cBhvr>
                                      <p:to x="100000" y="100000"/>
                                    </p:animScale>
                                    <p:animScale>
                                      <p:cBhvr>
                                        <p:cTn id="19" dur="13">
                                          <p:stCondLst>
                                            <p:cond delay="904"/>
                                          </p:stCondLst>
                                        </p:cTn>
                                        <p:tgtEl>
                                          <p:spTgt spid="7"/>
                                        </p:tgtEl>
                                      </p:cBhvr>
                                      <p:to x="100000" y="95000"/>
                                    </p:animScale>
                                    <p:animScale>
                                      <p:cBhvr>
                                        <p:cTn id="20" dur="83" decel="50000">
                                          <p:stCondLst>
                                            <p:cond delay="917"/>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290">
                                          <p:stCondLst>
                                            <p:cond delay="0"/>
                                          </p:stCondLst>
                                        </p:cTn>
                                        <p:tgtEl>
                                          <p:spTgt spid="8"/>
                                        </p:tgtEl>
                                      </p:cBhvr>
                                    </p:animEffect>
                                    <p:anim calcmode="lin" valueType="num">
                                      <p:cBhvr>
                                        <p:cTn id="24"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9" dur="13">
                                          <p:stCondLst>
                                            <p:cond delay="325"/>
                                          </p:stCondLst>
                                        </p:cTn>
                                        <p:tgtEl>
                                          <p:spTgt spid="8"/>
                                        </p:tgtEl>
                                      </p:cBhvr>
                                      <p:to x="100000" y="60000"/>
                                    </p:animScale>
                                    <p:animScale>
                                      <p:cBhvr>
                                        <p:cTn id="30" dur="83" decel="50000">
                                          <p:stCondLst>
                                            <p:cond delay="338"/>
                                          </p:stCondLst>
                                        </p:cTn>
                                        <p:tgtEl>
                                          <p:spTgt spid="8"/>
                                        </p:tgtEl>
                                      </p:cBhvr>
                                      <p:to x="100000" y="100000"/>
                                    </p:animScale>
                                    <p:animScale>
                                      <p:cBhvr>
                                        <p:cTn id="31" dur="13">
                                          <p:stCondLst>
                                            <p:cond delay="656"/>
                                          </p:stCondLst>
                                        </p:cTn>
                                        <p:tgtEl>
                                          <p:spTgt spid="8"/>
                                        </p:tgtEl>
                                      </p:cBhvr>
                                      <p:to x="100000" y="80000"/>
                                    </p:animScale>
                                    <p:animScale>
                                      <p:cBhvr>
                                        <p:cTn id="32" dur="83" decel="50000">
                                          <p:stCondLst>
                                            <p:cond delay="669"/>
                                          </p:stCondLst>
                                        </p:cTn>
                                        <p:tgtEl>
                                          <p:spTgt spid="8"/>
                                        </p:tgtEl>
                                      </p:cBhvr>
                                      <p:to x="100000" y="100000"/>
                                    </p:animScale>
                                    <p:animScale>
                                      <p:cBhvr>
                                        <p:cTn id="33" dur="13">
                                          <p:stCondLst>
                                            <p:cond delay="821"/>
                                          </p:stCondLst>
                                        </p:cTn>
                                        <p:tgtEl>
                                          <p:spTgt spid="8"/>
                                        </p:tgtEl>
                                      </p:cBhvr>
                                      <p:to x="100000" y="90000"/>
                                    </p:animScale>
                                    <p:animScale>
                                      <p:cBhvr>
                                        <p:cTn id="34" dur="83" decel="50000">
                                          <p:stCondLst>
                                            <p:cond delay="834"/>
                                          </p:stCondLst>
                                        </p:cTn>
                                        <p:tgtEl>
                                          <p:spTgt spid="8"/>
                                        </p:tgtEl>
                                      </p:cBhvr>
                                      <p:to x="100000" y="100000"/>
                                    </p:animScale>
                                    <p:animScale>
                                      <p:cBhvr>
                                        <p:cTn id="35" dur="13">
                                          <p:stCondLst>
                                            <p:cond delay="904"/>
                                          </p:stCondLst>
                                        </p:cTn>
                                        <p:tgtEl>
                                          <p:spTgt spid="8"/>
                                        </p:tgtEl>
                                      </p:cBhvr>
                                      <p:to x="100000" y="95000"/>
                                    </p:animScale>
                                    <p:animScale>
                                      <p:cBhvr>
                                        <p:cTn id="36" dur="83" decel="50000">
                                          <p:stCondLst>
                                            <p:cond delay="917"/>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b="1" dirty="0"/>
              <a:t>Applying the evidence to the individual</a:t>
            </a:r>
            <a:endParaRPr lang="en-US" b="1" dirty="0"/>
          </a:p>
        </p:txBody>
      </p:sp>
      <p:sp>
        <p:nvSpPr>
          <p:cNvPr id="49155" name="Rectangle 4"/>
          <p:cNvSpPr>
            <a:spLocks noGrp="1" noChangeArrowheads="1"/>
          </p:cNvSpPr>
          <p:nvPr>
            <p:ph type="body" sz="half" idx="2"/>
          </p:nvPr>
        </p:nvSpPr>
        <p:spPr>
          <a:xfrm>
            <a:off x="381000" y="1638300"/>
            <a:ext cx="4038600" cy="4530725"/>
          </a:xfrm>
        </p:spPr>
        <p:txBody>
          <a:bodyPr/>
          <a:lstStyle/>
          <a:p>
            <a:pPr eaLnBrk="1" hangingPunct="1"/>
            <a:r>
              <a:rPr lang="en-GB" sz="2400" dirty="0"/>
              <a:t>What do the results “mean” on average?</a:t>
            </a:r>
          </a:p>
          <a:p>
            <a:pPr eaLnBrk="1" hangingPunct="1"/>
            <a:r>
              <a:rPr lang="en-GB" sz="2400" dirty="0"/>
              <a:t>What do they mean for </a:t>
            </a:r>
            <a:r>
              <a:rPr lang="en-GB" sz="2400" u="sng" dirty="0"/>
              <a:t>this</a:t>
            </a:r>
            <a:r>
              <a:rPr lang="en-GB" sz="2400" dirty="0"/>
              <a:t> individual?</a:t>
            </a:r>
            <a:endParaRPr lang="en-US" sz="2400" dirty="0"/>
          </a:p>
        </p:txBody>
      </p:sp>
      <p:pic>
        <p:nvPicPr>
          <p:cNvPr id="49156" name="Picture 7" descr="BMJweb-stat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454" y="2057400"/>
            <a:ext cx="446461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733800"/>
            <a:ext cx="2743200" cy="244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77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Where to look for SR/MA?</a:t>
            </a:r>
          </a:p>
        </p:txBody>
      </p:sp>
      <p:sp>
        <p:nvSpPr>
          <p:cNvPr id="3" name="Content Placeholder 2"/>
          <p:cNvSpPr>
            <a:spLocks noGrp="1"/>
          </p:cNvSpPr>
          <p:nvPr>
            <p:ph sz="half" idx="1"/>
          </p:nvPr>
        </p:nvSpPr>
        <p:spPr/>
        <p:txBody>
          <a:bodyPr/>
          <a:lstStyle/>
          <a:p>
            <a:r>
              <a:rPr lang="en-US" dirty="0">
                <a:hlinkClick r:id="rId2"/>
              </a:rPr>
              <a:t>Clinical queries</a:t>
            </a:r>
            <a:endParaRPr lang="en-US" dirty="0"/>
          </a:p>
          <a:p>
            <a:pPr marL="0" indent="0">
              <a:buNone/>
            </a:pPr>
            <a:r>
              <a:rPr lang="en-US" dirty="0">
                <a:hlinkClick r:id="rId2"/>
              </a:rPr>
              <a:t>http://www.ncbi.nlm.nih.gov/pubmed/clinical</a:t>
            </a:r>
            <a:endParaRPr lang="en-US" dirty="0"/>
          </a:p>
          <a:p>
            <a:r>
              <a:rPr lang="en-US" dirty="0">
                <a:hlinkClick r:id="rId3"/>
              </a:rPr>
              <a:t>Cochrane Collaboration</a:t>
            </a:r>
            <a:endParaRPr lang="en-US" dirty="0"/>
          </a:p>
          <a:p>
            <a:endParaRPr lang="en-US" dirty="0"/>
          </a:p>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descr="cochrane trials cartoon"/>
          <p:cNvPicPr>
            <a:picLocks noChangeAspect="1" noChangeArrowheads="1"/>
          </p:cNvPicPr>
          <p:nvPr/>
        </p:nvPicPr>
        <p:blipFill>
          <a:blip r:embed="rId4" cstate="print"/>
          <a:srcRect/>
          <a:stretch>
            <a:fillRect/>
          </a:stretch>
        </p:blipFill>
        <p:spPr bwMode="auto">
          <a:xfrm>
            <a:off x="4953000" y="1209522"/>
            <a:ext cx="3657600" cy="473566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EC76AF06-D70E-4AD0-BE77-BAA3663A7313}" type="slidenum">
              <a:rPr lang="en-US" smtClean="0"/>
              <a:pPr>
                <a:defRPr/>
              </a:pPr>
              <a:t>51</a:t>
            </a:fld>
            <a:endParaRPr lang="en-US" dirty="0"/>
          </a:p>
        </p:txBody>
      </p:sp>
    </p:spTree>
    <p:extLst>
      <p:ext uri="{BB962C8B-B14F-4D97-AF65-F5344CB8AC3E}">
        <p14:creationId xmlns:p14="http://schemas.microsoft.com/office/powerpoint/2010/main" val="905391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EC76AF06-D70E-4AD0-BE77-BAA3663A7313}" type="slidenum">
              <a:rPr lang="en-US" smtClean="0"/>
              <a:pPr>
                <a:defRPr/>
              </a:pPr>
              <a:t>52</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0"/>
            <a:ext cx="306456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617839"/>
            <a:ext cx="2895600" cy="301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839"/>
            <a:ext cx="29242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233" y="3571875"/>
            <a:ext cx="3064567"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30431"/>
            <a:ext cx="2895600" cy="357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186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pic>
        <p:nvPicPr>
          <p:cNvPr id="169986" name="Picture 2" descr="C:\Users\rmhaskar\Desktop\new\CochraneLibrary_Page_45.jpg"/>
          <p:cNvPicPr>
            <a:picLocks noGrp="1" noChangeAspect="1" noChangeArrowheads="1"/>
          </p:cNvPicPr>
          <p:nvPr>
            <p:ph idx="1"/>
          </p:nvPr>
        </p:nvPicPr>
        <p:blipFill>
          <a:blip r:embed="rId4" cstate="print"/>
          <a:srcRect t="33720"/>
          <a:stretch>
            <a:fillRect/>
          </a:stretch>
        </p:blipFill>
        <p:spPr bwMode="auto">
          <a:xfrm>
            <a:off x="1143001" y="3505200"/>
            <a:ext cx="5867400" cy="2359006"/>
          </a:xfrm>
          <a:prstGeom prst="rect">
            <a:avLst/>
          </a:prstGeom>
          <a:noFill/>
        </p:spPr>
      </p:pic>
      <p:sp>
        <p:nvSpPr>
          <p:cNvPr id="5" name="Cloud Callout 4"/>
          <p:cNvSpPr/>
          <p:nvPr/>
        </p:nvSpPr>
        <p:spPr>
          <a:xfrm>
            <a:off x="990600" y="1143000"/>
            <a:ext cx="5867400" cy="24414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The latest research shows that we should do  something with all this research !</a:t>
            </a:r>
          </a:p>
        </p:txBody>
      </p:sp>
      <p:sp>
        <p:nvSpPr>
          <p:cNvPr id="3" name="Slide Number Placeholder 2"/>
          <p:cNvSpPr>
            <a:spLocks noGrp="1"/>
          </p:cNvSpPr>
          <p:nvPr>
            <p:ph type="sldNum" sz="quarter" idx="12"/>
          </p:nvPr>
        </p:nvSpPr>
        <p:spPr/>
        <p:txBody>
          <a:bodyPr/>
          <a:lstStyle/>
          <a:p>
            <a:pPr>
              <a:defRPr/>
            </a:pPr>
            <a:fld id="{71CE8165-3804-40CE-BA58-FF0AD42C19F1}" type="slidenum">
              <a:rPr lang="en-US" smtClean="0"/>
              <a:pPr>
                <a:defRPr/>
              </a:pPr>
              <a:t>53</a:t>
            </a:fld>
            <a:endParaRPr lang="en-US"/>
          </a:p>
        </p:txBody>
      </p:sp>
    </p:spTree>
    <p:custDataLst>
      <p:tags r:id="rId2"/>
    </p:custData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GME research needs </a:t>
            </a:r>
            <a:r>
              <a:rPr lang="en-US" dirty="0" err="1"/>
              <a:t>assesment</a:t>
            </a:r>
            <a:endParaRPr lang="en-US" dirty="0"/>
          </a:p>
        </p:txBody>
      </p:sp>
      <p:sp>
        <p:nvSpPr>
          <p:cNvPr id="3" name="Content Placeholder 2"/>
          <p:cNvSpPr>
            <a:spLocks noGrp="1"/>
          </p:cNvSpPr>
          <p:nvPr>
            <p:ph idx="1"/>
          </p:nvPr>
        </p:nvSpPr>
        <p:spPr/>
        <p:txBody>
          <a:bodyPr/>
          <a:lstStyle/>
          <a:p>
            <a:r>
              <a:rPr lang="en-US" u="sng" dirty="0">
                <a:hlinkClick r:id="rId2"/>
              </a:rPr>
              <a:t>https://usfhealth.az1.qualtrics.com/jfe/form/SV_cwpYPX4N6sCPqK1</a:t>
            </a:r>
            <a:endParaRPr lang="en-US" u="sng" dirty="0"/>
          </a:p>
          <a:p>
            <a:endParaRPr lang="en-US" u="sng" dirty="0"/>
          </a:p>
          <a:p>
            <a:endParaRPr lang="en-US" u="sng" dirty="0"/>
          </a:p>
          <a:p>
            <a:endParaRPr lang="en-US" u="sng" dirty="0"/>
          </a:p>
          <a:p>
            <a:endParaRPr lang="en-US" dirty="0"/>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54</a:t>
            </a:fld>
            <a:endParaRPr lang="en-US"/>
          </a:p>
        </p:txBody>
      </p:sp>
      <p:pic>
        <p:nvPicPr>
          <p:cNvPr id="1026" name="Picture 2" descr="C:\Users\rmhaskar\Desktop\SV_cwpYPX4N6sCPqK1-qrc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26074"/>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055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838200"/>
            <a:ext cx="7772400" cy="3581400"/>
          </a:xfrm>
        </p:spPr>
        <p:txBody>
          <a:bodyPr/>
          <a:lstStyle/>
          <a:p>
            <a:br>
              <a:rPr lang="en-US" sz="4800" b="1" dirty="0"/>
            </a:br>
            <a:r>
              <a:rPr lang="en-US" sz="4800" b="1" dirty="0"/>
              <a:t>Thank you.</a:t>
            </a:r>
            <a:br>
              <a:rPr lang="en-US" sz="4800" b="1" dirty="0"/>
            </a:br>
            <a:br>
              <a:rPr lang="en-US" sz="4800" b="1" dirty="0"/>
            </a:br>
            <a:r>
              <a:rPr lang="en-US" sz="2800" b="1" dirty="0"/>
              <a:t>For additional questions: </a:t>
            </a:r>
            <a:br>
              <a:rPr lang="en-US" sz="2800" b="1" dirty="0"/>
            </a:br>
            <a:r>
              <a:rPr lang="en-US" sz="2800" b="1" dirty="0"/>
              <a:t>please send an email or call:</a:t>
            </a:r>
            <a:br>
              <a:rPr lang="en-US" sz="2800" b="1" dirty="0"/>
            </a:br>
            <a:br>
              <a:rPr lang="en-US" sz="4800" b="1" dirty="0"/>
            </a:br>
            <a:r>
              <a:rPr lang="en-US" sz="4800" b="1" dirty="0">
                <a:hlinkClick r:id="rId2"/>
              </a:rPr>
              <a:t>rmhaskar@usf.edu</a:t>
            </a:r>
            <a:br>
              <a:rPr lang="en-US" sz="4800" b="1" dirty="0"/>
            </a:br>
            <a:br>
              <a:rPr lang="en-US" sz="4800" b="1" dirty="0"/>
            </a:br>
            <a:r>
              <a:rPr lang="en-US" sz="4800" b="1" dirty="0"/>
              <a:t>Cell Phone: 765 337 5899</a:t>
            </a: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normAutofit/>
          </a:bodyPr>
          <a:lstStyle/>
          <a:p>
            <a:pPr defTabSz="762000" eaLnBrk="1" hangingPunct="1"/>
            <a:r>
              <a:rPr lang="de-DE" b="1" dirty="0">
                <a:solidFill>
                  <a:srgbClr val="000066"/>
                </a:solidFill>
              </a:rPr>
              <a:t>Systematic vs. narrative reviews</a:t>
            </a:r>
          </a:p>
        </p:txBody>
      </p:sp>
      <p:pic>
        <p:nvPicPr>
          <p:cNvPr id="34819" name="Picture 4"/>
          <p:cNvPicPr>
            <a:picLocks noChangeAspect="1" noChangeArrowheads="1"/>
          </p:cNvPicPr>
          <p:nvPr/>
        </p:nvPicPr>
        <p:blipFill rotWithShape="1">
          <a:blip r:embed="rId5" cstate="print"/>
          <a:srcRect l="86" t="6700" r="3878" b="9733"/>
          <a:stretch/>
        </p:blipFill>
        <p:spPr bwMode="auto">
          <a:xfrm>
            <a:off x="228600" y="1295399"/>
            <a:ext cx="8686800" cy="4419601"/>
          </a:xfrm>
          <a:prstGeom prst="rect">
            <a:avLst/>
          </a:prstGeom>
          <a:noFill/>
          <a:ln w="12700">
            <a:noFill/>
            <a:miter lim="800000"/>
            <a:headEnd/>
            <a:tailEnd/>
          </a:ln>
        </p:spPr>
      </p:pic>
      <p:sp>
        <p:nvSpPr>
          <p:cNvPr id="2" name="Slide Number Placeholder 1"/>
          <p:cNvSpPr>
            <a:spLocks noGrp="1"/>
          </p:cNvSpPr>
          <p:nvPr>
            <p:ph type="sldNum" sz="quarter" idx="12"/>
          </p:nvPr>
        </p:nvSpPr>
        <p:spPr/>
        <p:txBody>
          <a:bodyPr/>
          <a:lstStyle/>
          <a:p>
            <a:pPr>
              <a:defRPr/>
            </a:pPr>
            <a:fld id="{71CE8165-3804-40CE-BA58-FF0AD42C19F1}" type="slidenum">
              <a:rPr lang="en-US" smtClean="0"/>
              <a:pPr>
                <a:defRPr/>
              </a:pPr>
              <a:t>6</a:t>
            </a:fld>
            <a:endParaRPr lang="en-US"/>
          </a:p>
        </p:txBody>
      </p:sp>
    </p:spTree>
    <p:custDataLst>
      <p:tags r:id="rId2"/>
    </p:custDataLst>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3E9"/>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8382000" cy="914400"/>
          </a:xfrm>
          <a:noFill/>
        </p:spPr>
        <p:txBody>
          <a:bodyPr>
            <a:normAutofit fontScale="90000"/>
          </a:bodyPr>
          <a:lstStyle/>
          <a:p>
            <a:pPr defTabSz="762000" eaLnBrk="1" hangingPunct="1"/>
            <a:r>
              <a:rPr lang="en-US" sz="2800" b="1" dirty="0">
                <a:solidFill>
                  <a:srgbClr val="000066"/>
                </a:solidFill>
              </a:rPr>
              <a:t>Research synthesis: systematic review and meta analysis</a:t>
            </a:r>
            <a:endParaRPr lang="de-DE" sz="2800" b="1" dirty="0">
              <a:solidFill>
                <a:srgbClr val="000066"/>
              </a:solidFill>
            </a:endParaRPr>
          </a:p>
        </p:txBody>
      </p:sp>
      <p:sp>
        <p:nvSpPr>
          <p:cNvPr id="29699" name="Rectangle 3"/>
          <p:cNvSpPr>
            <a:spLocks noGrp="1" noChangeArrowheads="1"/>
          </p:cNvSpPr>
          <p:nvPr>
            <p:ph idx="1"/>
          </p:nvPr>
        </p:nvSpPr>
        <p:spPr/>
        <p:txBody>
          <a:bodyPr>
            <a:normAutofit/>
          </a:bodyPr>
          <a:lstStyle/>
          <a:p>
            <a:pPr defTabSz="762000" eaLnBrk="1" hangingPunct="1"/>
            <a:r>
              <a:rPr lang="de-DE" sz="2400" dirty="0">
                <a:solidFill>
                  <a:schemeClr val="tx2"/>
                </a:solidFill>
              </a:rPr>
              <a:t>Systematic Review (SR)</a:t>
            </a:r>
          </a:p>
          <a:p>
            <a:pPr lvl="1" defTabSz="762000" eaLnBrk="1" hangingPunct="1"/>
            <a:r>
              <a:rPr lang="de-DE" sz="2400" dirty="0"/>
              <a:t>"</a:t>
            </a:r>
            <a:r>
              <a:rPr lang="en-US" sz="2400" dirty="0"/>
              <a:t>The application of strategies that limit bias in the </a:t>
            </a:r>
            <a:r>
              <a:rPr lang="en-US" sz="2400" b="1" dirty="0">
                <a:solidFill>
                  <a:schemeClr val="tx1"/>
                </a:solidFill>
              </a:rPr>
              <a:t>assembly</a:t>
            </a:r>
            <a:r>
              <a:rPr lang="en-US" sz="2400" dirty="0"/>
              <a:t>, </a:t>
            </a:r>
            <a:r>
              <a:rPr lang="en-US" sz="2400" b="1" dirty="0">
                <a:solidFill>
                  <a:schemeClr val="tx1"/>
                </a:solidFill>
              </a:rPr>
              <a:t>critical appraisal</a:t>
            </a:r>
            <a:r>
              <a:rPr lang="en-US" sz="2400" dirty="0"/>
              <a:t>, and </a:t>
            </a:r>
            <a:r>
              <a:rPr lang="en-US" sz="2400" b="1" dirty="0">
                <a:solidFill>
                  <a:schemeClr val="tx1"/>
                </a:solidFill>
              </a:rPr>
              <a:t>synthesis</a:t>
            </a:r>
            <a:r>
              <a:rPr lang="en-US" sz="2400" dirty="0"/>
              <a:t> of </a:t>
            </a:r>
            <a:r>
              <a:rPr lang="en-US" sz="2400" b="1" dirty="0">
                <a:solidFill>
                  <a:srgbClr val="C00000"/>
                </a:solidFill>
              </a:rPr>
              <a:t>all </a:t>
            </a:r>
            <a:r>
              <a:rPr lang="en-US" sz="2400" dirty="0">
                <a:solidFill>
                  <a:srgbClr val="C00000"/>
                </a:solidFill>
              </a:rPr>
              <a:t>relevant studies</a:t>
            </a:r>
            <a:r>
              <a:rPr lang="en-US" sz="2400" dirty="0"/>
              <a:t> on a specific topic. Meta-analysis may be, but is not necessary, used as part of this process.“</a:t>
            </a:r>
          </a:p>
          <a:p>
            <a:pPr lvl="1" defTabSz="762000" eaLnBrk="1" hangingPunct="1"/>
            <a:endParaRPr lang="de-DE" sz="2400" dirty="0"/>
          </a:p>
          <a:p>
            <a:pPr defTabSz="762000" eaLnBrk="1" hangingPunct="1"/>
            <a:r>
              <a:rPr lang="de-DE" sz="2400" dirty="0">
                <a:solidFill>
                  <a:schemeClr val="tx2"/>
                </a:solidFill>
              </a:rPr>
              <a:t>Meta-Analysis (MA)</a:t>
            </a:r>
          </a:p>
          <a:p>
            <a:pPr lvl="1" defTabSz="762000" eaLnBrk="1" hangingPunct="1"/>
            <a:r>
              <a:rPr lang="de-DE" sz="2400" dirty="0"/>
              <a:t>" </a:t>
            </a:r>
            <a:r>
              <a:rPr lang="en-US" sz="2400" dirty="0"/>
              <a:t>The </a:t>
            </a:r>
            <a:r>
              <a:rPr lang="en-US" sz="2400" dirty="0">
                <a:solidFill>
                  <a:schemeClr val="tx1"/>
                </a:solidFill>
              </a:rPr>
              <a:t>statistical</a:t>
            </a:r>
            <a:r>
              <a:rPr lang="en-US" sz="2400" dirty="0"/>
              <a:t> synthesis of the data from separate but similar, i.e. comparable studies, leading to a quantitative summary of the pooled results."</a:t>
            </a:r>
            <a:endParaRPr lang="de-DE" sz="2400" dirty="0"/>
          </a:p>
        </p:txBody>
      </p:sp>
      <p:sp>
        <p:nvSpPr>
          <p:cNvPr id="29700" name="Text Box 4"/>
          <p:cNvSpPr txBox="1">
            <a:spLocks noChangeArrowheads="1"/>
          </p:cNvSpPr>
          <p:nvPr/>
        </p:nvSpPr>
        <p:spPr bwMode="auto">
          <a:xfrm>
            <a:off x="152400" y="6134940"/>
            <a:ext cx="3128229" cy="307777"/>
          </a:xfrm>
          <a:prstGeom prst="rect">
            <a:avLst/>
          </a:prstGeom>
          <a:noFill/>
          <a:ln w="9525">
            <a:noFill/>
            <a:miter lim="800000"/>
            <a:headEnd/>
            <a:tailEnd/>
          </a:ln>
        </p:spPr>
        <p:txBody>
          <a:bodyPr wrap="none">
            <a:spAutoFit/>
          </a:bodyPr>
          <a:lstStyle/>
          <a:p>
            <a:pPr eaLnBrk="0" hangingPunct="0"/>
            <a:r>
              <a:rPr lang="en-US" sz="1400" b="1" dirty="0">
                <a:latin typeface="Arial Narrow" pitchFamily="34" charset="0"/>
              </a:rPr>
              <a:t>Last JM. Dictionary of Epidemiology, 2001</a:t>
            </a:r>
          </a:p>
        </p:txBody>
      </p:sp>
      <p:sp>
        <p:nvSpPr>
          <p:cNvPr id="2" name="Slide Number Placeholder 1"/>
          <p:cNvSpPr>
            <a:spLocks noGrp="1"/>
          </p:cNvSpPr>
          <p:nvPr>
            <p:ph type="sldNum" sz="quarter" idx="12"/>
          </p:nvPr>
        </p:nvSpPr>
        <p:spPr/>
        <p:txBody>
          <a:bodyPr/>
          <a:lstStyle/>
          <a:p>
            <a:pPr>
              <a:defRPr/>
            </a:pPr>
            <a:fld id="{71CE8165-3804-40CE-BA58-FF0AD42C19F1}" type="slidenum">
              <a:rPr lang="en-US" smtClean="0"/>
              <a:pPr>
                <a:defRPr/>
              </a:pPr>
              <a:t>7</a:t>
            </a:fld>
            <a:endParaRPr lang="en-US"/>
          </a:p>
        </p:txBody>
      </p:sp>
    </p:spTree>
    <p:custDataLst>
      <p:tags r:id="rId2"/>
    </p:custDataLst>
  </p:cSld>
  <p:clrMapOvr>
    <a:overrideClrMapping bg1="lt1" tx1="dk1" bg2="lt2" tx2="dk2" accent1="accent1" accent2="accent2" accent3="accent3" accent4="accent4" accent5="accent5" accent6="accent6" hlink="hlink" folHlink="folHlink"/>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SRs</a:t>
            </a:r>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8</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0375212"/>
              </p:ext>
            </p:extLst>
          </p:nvPr>
        </p:nvGraphicFramePr>
        <p:xfrm>
          <a:off x="457200" y="1295400"/>
          <a:ext cx="83820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flipV="1">
            <a:off x="1066800" y="762000"/>
            <a:ext cx="7239000" cy="3810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47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SR/MA publications: World</a:t>
            </a:r>
          </a:p>
        </p:txBody>
      </p:sp>
      <p:sp>
        <p:nvSpPr>
          <p:cNvPr id="4" name="Slide Number Placeholder 3"/>
          <p:cNvSpPr>
            <a:spLocks noGrp="1"/>
          </p:cNvSpPr>
          <p:nvPr>
            <p:ph type="sldNum" sz="quarter" idx="12"/>
          </p:nvPr>
        </p:nvSpPr>
        <p:spPr/>
        <p:txBody>
          <a:bodyPr/>
          <a:lstStyle/>
          <a:p>
            <a:pPr>
              <a:defRPr/>
            </a:pPr>
            <a:fld id="{71CE8165-3804-40CE-BA58-FF0AD42C19F1}" type="slidenum">
              <a:rPr lang="en-US" smtClean="0"/>
              <a:pPr>
                <a:defRPr/>
              </a:pPr>
              <a:t>9</a:t>
            </a:fld>
            <a:endParaRPr lang="en-US"/>
          </a:p>
        </p:txBody>
      </p:sp>
      <p:pic>
        <p:nvPicPr>
          <p:cNvPr id="71684" name="Picture 4" descr="C:\Users\rmhaskar\Desktop\Meta analysis via PubMed 2012.jpg"/>
          <p:cNvPicPr>
            <a:picLocks noGrp="1" noChangeAspect="1" noChangeArrowheads="1"/>
          </p:cNvPicPr>
          <p:nvPr>
            <p:ph idx="1"/>
          </p:nvPr>
        </p:nvPicPr>
        <p:blipFill>
          <a:blip r:embed="rId4" cstate="print"/>
          <a:srcRect/>
          <a:stretch>
            <a:fillRect/>
          </a:stretch>
        </p:blipFill>
        <p:spPr bwMode="auto">
          <a:xfrm>
            <a:off x="380999" y="1371600"/>
            <a:ext cx="8370277" cy="4267200"/>
          </a:xfrm>
          <a:prstGeom prst="rect">
            <a:avLst/>
          </a:prstGeom>
          <a:noFill/>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INCLUDEPPT" val="True"/>
  <p:tag name="REALTIMEBACKUP" val="False"/>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RESETCHARTS" val="True"/>
  <p:tag name="CORRECTPOINTVALUE" val="1"/>
  <p:tag name="AUTOADJUSTPARTRANGE" val="True"/>
  <p:tag name="FIBDISPLAYKEYWORDS" val="True"/>
  <p:tag name="PRRESPONSE5" val="6"/>
  <p:tag name="PRRESPONSE10" val="1"/>
  <p:tag name="USESECONDARYMONITOR" val="True"/>
  <p:tag name="COUNTDOWNSTYLE" val="-1"/>
  <p:tag name="ALLOWDUPLICATES" val="False"/>
  <p:tag name="STDCHART" val="1"/>
  <p:tag name="MAXRESPONDERS" val="5"/>
  <p:tag name="CUSTOMGRIDBACKCOLOR" val="-722948"/>
  <p:tag name="DISPLAYDEVICENUMBER" val="True"/>
  <p:tag name="POLLINGCYCLE" val="2"/>
  <p:tag name="ALLOWUSERFEEDBACK"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INCORRECTPOINTVALUE" val="0"/>
  <p:tag name="FIBNUMRESULTS" val="5"/>
  <p:tag name="PRRESPONSE8" val="3"/>
  <p:tag name="CSVFORMAT" val="0"/>
  <p:tag name="CHARTVALUEFORMAT" val="0%"/>
  <p:tag name="PARTICIPANTSINLEADERBOARD" val="5"/>
  <p:tag name="USESCHEMECOLORS" val="True"/>
  <p:tag name="INCLUDENONRESPONDERS" val="False"/>
  <p:tag name="FIBDISPLAYRESULTS" val="True"/>
  <p:tag name="ALWAYSOPENPOLL" val="False"/>
  <p:tag name="RESPCOUNTERFORMAT" val="0"/>
  <p:tag name="RACEANIMATIONSPEED" val="3"/>
  <p:tag name="GRIDOPACITY" val="90"/>
  <p:tag name="REALTIMEBACKUPPATH" val="(None)"/>
  <p:tag name="PRRESPONSE6" val="5"/>
  <p:tag name="NUMRESPONSES" val="1"/>
  <p:tag name="DEFAULTNUMTEAMS" val="5"/>
  <p:tag name="MULTIRESPDIVISOR" val="1"/>
  <p:tag name="RACEENDPOINTS" val="100"/>
  <p:tag name="CHARTCOLORS" val="0"/>
  <p:tag name="POWERPOINTVERSION" val="12.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VERSION" val="5"/>
  <p:tag name="TPFULLVERSION" val="5.3.0.3294"/>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12627</TotalTime>
  <Words>2563</Words>
  <Application>Microsoft Office PowerPoint</Application>
  <PresentationFormat>On-screen Show (4:3)</PresentationFormat>
  <Paragraphs>326</Paragraphs>
  <Slides>55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Arial Narrow</vt:lpstr>
      <vt:lpstr>Goudy Old Style</vt:lpstr>
      <vt:lpstr>Times New Roman</vt:lpstr>
      <vt:lpstr>Wingdings</vt:lpstr>
      <vt:lpstr>Default Design</vt:lpstr>
      <vt:lpstr>Role of Research Synthesis in Healthcare </vt:lpstr>
      <vt:lpstr>Learning objectives</vt:lpstr>
      <vt:lpstr> Case A 60 year old woman with multiple myeloma is referred to a cancer center for the management of his bone disease. The attending physician wants to decide whether the patient should be treated with bisphosphonates?</vt:lpstr>
      <vt:lpstr>The (conflicting) evidence !</vt:lpstr>
      <vt:lpstr>The need for research synthesis</vt:lpstr>
      <vt:lpstr>Systematic vs. narrative reviews</vt:lpstr>
      <vt:lpstr>Research synthesis: systematic review and meta analysis</vt:lpstr>
      <vt:lpstr>Rise of SRs</vt:lpstr>
      <vt:lpstr>SR/MA publications: World</vt:lpstr>
      <vt:lpstr>Ethical and (regulatory) obligations</vt:lpstr>
      <vt:lpstr>Case studies: rationale for SR/MA</vt:lpstr>
      <vt:lpstr>Case Study 1: “Egg on their faces: the story of human albumin solution”*</vt:lpstr>
      <vt:lpstr>“Egg on their faces: the story of human albumin solution”</vt:lpstr>
      <vt:lpstr>“Egg on their faces: the story of human albumin solution”</vt:lpstr>
      <vt:lpstr>Case study 2: “Is passive smoking harmful?”</vt:lpstr>
      <vt:lpstr>“Is passive smoking harmful?”</vt:lpstr>
      <vt:lpstr>“Is passive smoking harmful?”</vt:lpstr>
      <vt:lpstr>Case study 3:Streptokinase in acute myocardial infarction</vt:lpstr>
      <vt:lpstr>Steps of SR/MA</vt:lpstr>
      <vt:lpstr>Steps of a systematic review</vt:lpstr>
      <vt:lpstr>A successful team</vt:lpstr>
      <vt:lpstr>Protocol   Cochrane Library</vt:lpstr>
      <vt:lpstr>PROSPERO: Database of systematic review protocols</vt:lpstr>
      <vt:lpstr>Astrology in the International Study of Infarct Survival trials</vt:lpstr>
      <vt:lpstr>Research question</vt:lpstr>
      <vt:lpstr>Searching made easy  at Shimberg Library</vt:lpstr>
      <vt:lpstr>Literature search</vt:lpstr>
      <vt:lpstr>Process of inclusion and exclusion</vt:lpstr>
      <vt:lpstr>Inclusion and exclusion criteria</vt:lpstr>
      <vt:lpstr>PowerPoint Presentation</vt:lpstr>
      <vt:lpstr>Data extraction</vt:lpstr>
      <vt:lpstr>Methodological quality assessment</vt:lpstr>
      <vt:lpstr>Methodological quality of the included studies</vt:lpstr>
      <vt:lpstr>The Good The Bad The Ugly (studies)</vt:lpstr>
      <vt:lpstr>Meta analysis is not simple addition !</vt:lpstr>
      <vt:lpstr>PowerPoint Presentation</vt:lpstr>
      <vt:lpstr>Key statistical principles of meta-analysis: two stage process</vt:lpstr>
      <vt:lpstr>PowerPoint Presentation</vt:lpstr>
      <vt:lpstr>PowerPoint Presentation</vt:lpstr>
      <vt:lpstr>Network meta analysis</vt:lpstr>
      <vt:lpstr>Network meta analysis</vt:lpstr>
      <vt:lpstr>Grading of Recommendations, Assessment, Development and Evaluation (GRADE): Summary of findings</vt:lpstr>
      <vt:lpstr>PowerPoint Presentation</vt:lpstr>
      <vt:lpstr>PowerPoint Presentation</vt:lpstr>
      <vt:lpstr>Summary of all relevant findings and quality of evidence at one place</vt:lpstr>
      <vt:lpstr>PowerPoint Presentation</vt:lpstr>
      <vt:lpstr>PowerPoint Presentation</vt:lpstr>
      <vt:lpstr>PowerPoint Presentation</vt:lpstr>
      <vt:lpstr>PowerPoint Presentation</vt:lpstr>
      <vt:lpstr>Applying the evidence to the individual</vt:lpstr>
      <vt:lpstr>Where to look for SR/MA?</vt:lpstr>
      <vt:lpstr>v</vt:lpstr>
      <vt:lpstr>Questions</vt:lpstr>
      <vt:lpstr>GME research needs assesment</vt:lpstr>
      <vt:lpstr> Thank you.  For additional questions:  please send an email or call:  rmhaskar@usf.edu  Cell Phone: 765 337 5899 </vt:lpstr>
    </vt:vector>
  </TitlesOfParts>
  <Company>USF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Rahul Mhaskar</dc:creator>
  <cp:lastModifiedBy>Kunkle, Candice</cp:lastModifiedBy>
  <cp:revision>945</cp:revision>
  <cp:lastPrinted>2013-09-25T21:03:36Z</cp:lastPrinted>
  <dcterms:created xsi:type="dcterms:W3CDTF">2002-06-21T23:53:06Z</dcterms:created>
  <dcterms:modified xsi:type="dcterms:W3CDTF">2019-11-13T14:13:21Z</dcterms:modified>
</cp:coreProperties>
</file>