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8"/>
  </p:notesMasterIdLst>
  <p:sldIdLst>
    <p:sldId id="259" r:id="rId2"/>
    <p:sldId id="265" r:id="rId3"/>
    <p:sldId id="267" r:id="rId4"/>
    <p:sldId id="269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7" r:id="rId32"/>
    <p:sldId id="295" r:id="rId33"/>
    <p:sldId id="296" r:id="rId34"/>
    <p:sldId id="264" r:id="rId35"/>
    <p:sldId id="260" r:id="rId36"/>
    <p:sldId id="263" r:id="rId37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19" autoAdjust="0"/>
    <p:restoredTop sz="72674" autoAdjust="0"/>
  </p:normalViewPr>
  <p:slideViewPr>
    <p:cSldViewPr snapToGrid="0" snapToObjects="1">
      <p:cViewPr varScale="1">
        <p:scale>
          <a:sx n="110" d="100"/>
          <a:sy n="110" d="100"/>
        </p:scale>
        <p:origin x="176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0F5110-BC17-4AAC-940A-34B981DC94D1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8E0FB7-3258-4CDC-A4C2-C357745B4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08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E0FB7-3258-4CDC-A4C2-C357745B4D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285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 1 is FAST: intuitive, effortless, using information that is readily available (often visual), and usually occurring without our knowing (pattern recognition)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489"/>
              </a:spcBef>
              <a:buClr>
                <a:schemeClr val="accent1"/>
              </a:buClr>
              <a:buSzPts val="2040"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489"/>
              </a:spcBef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 2, is SLOW, analytical and deliberate. It relies on the active assembly of collected information (logic and probabilities)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1320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59704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6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807316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7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05864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8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179709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9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accent1"/>
              </a:buClr>
              <a:buSzPts val="2040"/>
            </a:pPr>
            <a:r>
              <a:rPr lang="en-US" sz="2400"/>
              <a:t>Clues that can help generate a differential diagnosis and distinguish between diseases with shared characteristics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98696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0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048614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1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51224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2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344562" indent="-344562">
              <a:buClr>
                <a:schemeClr val="accent1"/>
              </a:buClr>
              <a:buSzPts val="2380"/>
              <a:buFont typeface="Arial"/>
              <a:buChar char="•"/>
            </a:pPr>
            <a:r>
              <a:rPr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Guides hypothesis generation and development of the differential diagnosis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4562" indent="-344562">
              <a:spcBef>
                <a:spcPts val="1223"/>
              </a:spcBef>
              <a:buClr>
                <a:schemeClr val="accent1"/>
              </a:buClr>
              <a:buSzPts val="2380"/>
              <a:buFont typeface="Arial"/>
              <a:buChar char="•"/>
            </a:pPr>
            <a:r>
              <a:rPr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Requires deliberate practice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4562" indent="-344562">
              <a:spcBef>
                <a:spcPts val="1223"/>
              </a:spcBef>
              <a:buClr>
                <a:schemeClr val="accent1"/>
              </a:buClr>
              <a:buSzPts val="2380"/>
              <a:buFont typeface="Arial"/>
              <a:buChar char="•"/>
            </a:pPr>
            <a:r>
              <a:rPr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good Problem Representation includes:</a:t>
            </a:r>
            <a:endParaRPr sz="2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4562" indent="-344562">
              <a:spcBef>
                <a:spcPts val="1793"/>
              </a:spcBef>
              <a:buClr>
                <a:schemeClr val="accent1"/>
              </a:buClr>
              <a:buSzPts val="2380"/>
              <a:buFont typeface="Arial"/>
              <a:buAutoNum type="arabicParenBoth"/>
            </a:pPr>
            <a:r>
              <a:rPr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Epidemiology (demographics, risk factors)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4562" indent="-344562">
              <a:spcBef>
                <a:spcPts val="571"/>
              </a:spcBef>
              <a:buClr>
                <a:schemeClr val="accent1"/>
              </a:buClr>
              <a:buSzPts val="2380"/>
              <a:buFont typeface="Arial"/>
              <a:buAutoNum type="arabicParenBoth"/>
            </a:pPr>
            <a:r>
              <a:rPr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findings (symptoms, PE, imaging/labs)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4562" indent="-344562">
              <a:spcBef>
                <a:spcPts val="571"/>
              </a:spcBef>
              <a:buClr>
                <a:schemeClr val="accent1"/>
              </a:buClr>
              <a:buSzPts val="2380"/>
              <a:buFont typeface="Arial"/>
              <a:buAutoNum type="arabicParenBoth"/>
            </a:pPr>
            <a:r>
              <a:rPr lang="en-US" sz="2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qualifying adjectives, i.e., </a:t>
            </a:r>
            <a:r>
              <a:rPr lang="en-US" sz="2900" b="1" i="1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semantic qualifiers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888538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3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1712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3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3:notes"/>
          <p:cNvSpPr txBox="1"/>
          <p:nvPr/>
        </p:nvSpPr>
        <p:spPr>
          <a:xfrm>
            <a:off x="4059180" y="8918879"/>
            <a:ext cx="3105348" cy="46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r">
              <a:buClr>
                <a:srgbClr val="000000"/>
              </a:buClr>
              <a:buSzPts val="1800"/>
            </a:pPr>
            <a:fld id="{00000000-1234-1234-1234-123412341234}" type="slidenum">
              <a:rPr lang="en-US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pPr algn="r">
                <a:buClr>
                  <a:srgbClr val="000000"/>
                </a:buClr>
                <a:buSzPts val="1800"/>
              </a:pPr>
              <a:t>2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6257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4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534624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5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856180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6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811516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7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2400"/>
            </a:pPr>
            <a:r>
              <a:rPr lang="en-US" sz="2400"/>
              <a:t>The Working Diagnosis is the one </a:t>
            </a:r>
            <a:r>
              <a:rPr lang="en-US" sz="2400" b="1" i="1"/>
              <a:t>most likely </a:t>
            </a:r>
            <a:r>
              <a:rPr lang="en-US" sz="2400"/>
              <a:t>at a given point in the data gathering process.</a:t>
            </a:r>
            <a:endParaRPr sz="2400"/>
          </a:p>
          <a:p>
            <a:pPr>
              <a:buClr>
                <a:schemeClr val="dk1"/>
              </a:buClr>
              <a:buSzPts val="2400"/>
            </a:pPr>
            <a:r>
              <a:rPr lang="en-US" sz="2400" b="1" i="1"/>
              <a:t>The Working Diagnosis can change at any point </a:t>
            </a:r>
            <a:r>
              <a:rPr lang="en-US" sz="2400"/>
              <a:t>based on new clinical information </a:t>
            </a:r>
            <a:endParaRPr sz="2400"/>
          </a:p>
        </p:txBody>
      </p:sp>
      <p:sp>
        <p:nvSpPr>
          <p:cNvPr id="344" name="Google Shape;344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07505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8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33813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9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186031" indent="-186031">
              <a:lnSpc>
                <a:spcPct val="80000"/>
              </a:lnSpc>
              <a:buClr>
                <a:schemeClr val="accent1"/>
              </a:buClr>
              <a:buSzPts val="1870"/>
            </a:pPr>
            <a:r>
              <a:rPr lang="en-US" sz="1600" b="1" dirty="0"/>
              <a:t>Anchoring bias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1" indent="-140735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870"/>
              <a:buChar char="•"/>
            </a:pPr>
            <a:r>
              <a:rPr lang="en-US" sz="1600" dirty="0">
                <a:solidFill>
                  <a:srgbClr val="0033CC"/>
                </a:solidFill>
              </a:rPr>
              <a:t>Tendency to latch on to first symptom or finding, failing to adjust despite information that does not fit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1" indent="-140735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870"/>
              <a:buChar char="•"/>
            </a:pPr>
            <a:r>
              <a:rPr lang="en-US" sz="1600" dirty="0"/>
              <a:t>e.g., Pulmonary embolism can cause chest pain and shortness of breath, so it must be that. Ignore the fever of 102.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2" indent="-140735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980"/>
            </a:pP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2" indent="-140735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980"/>
            </a:pPr>
            <a:r>
              <a:rPr lang="en-US" sz="1600" b="1" dirty="0"/>
              <a:t>Availability bias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2" indent="-140735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980"/>
              <a:buChar char="•"/>
            </a:pPr>
            <a:r>
              <a:rPr lang="en-US" sz="1600" dirty="0">
                <a:solidFill>
                  <a:srgbClr val="0033CC"/>
                </a:solidFill>
              </a:rPr>
              <a:t>Tendency to have a recent case influence your judgment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2" indent="-140735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980"/>
              <a:buChar char="•"/>
            </a:pPr>
            <a:r>
              <a:rPr lang="en-US" sz="1600" dirty="0"/>
              <a:t>e.g., Just saw a case of pneumothorax present just like this, so this patient likely has a pneumothorax.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2" indent="-140735">
              <a:lnSpc>
                <a:spcPct val="80000"/>
              </a:lnSpc>
              <a:spcBef>
                <a:spcPts val="306"/>
              </a:spcBef>
              <a:buClr>
                <a:schemeClr val="accent1"/>
              </a:buClr>
              <a:buSzPts val="1350"/>
            </a:pPr>
            <a:endParaRPr sz="1600" dirty="0"/>
          </a:p>
          <a:p>
            <a:pPr marL="186031" indent="-186031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870"/>
            </a:pPr>
            <a:r>
              <a:rPr lang="en-US" sz="1600" dirty="0"/>
              <a:t>	</a:t>
            </a:r>
            <a:r>
              <a:rPr lang="en-US" sz="1600" b="1" dirty="0"/>
              <a:t>Ascertainment /Stereotype bias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2" indent="-140735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980"/>
              <a:buChar char="•"/>
            </a:pPr>
            <a:r>
              <a:rPr lang="en-US" sz="1600" dirty="0">
                <a:solidFill>
                  <a:srgbClr val="0033CC"/>
                </a:solidFill>
              </a:rPr>
              <a:t>Tendency to let a stereotype explain the symptom</a:t>
            </a:r>
            <a:endParaRPr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7797" lvl="2" indent="-140735">
              <a:lnSpc>
                <a:spcPct val="80000"/>
              </a:lnSpc>
              <a:spcBef>
                <a:spcPts val="448"/>
              </a:spcBef>
              <a:buClr>
                <a:schemeClr val="accent1"/>
              </a:buClr>
              <a:buSzPts val="1980"/>
              <a:buChar char="•"/>
            </a:pPr>
            <a:r>
              <a:rPr lang="en-US" sz="1600" dirty="0"/>
              <a:t>e.g., People who smoke get pneumonia, so that’s probably the cause of this patient’s symptoms.</a:t>
            </a:r>
            <a:endParaRPr sz="1600" dirty="0"/>
          </a:p>
        </p:txBody>
      </p:sp>
      <p:sp>
        <p:nvSpPr>
          <p:cNvPr id="362" name="Google Shape;362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632925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g35887d8be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Google Shape;492;g35887d8bef_1_0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827" cy="422547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US" sz="1100"/>
              <a:t>Furthermore, in streamlining Audetat, under DIAGNOSIS:</a:t>
            </a:r>
            <a:endParaRPr sz="1100"/>
          </a:p>
          <a:p>
            <a:pPr>
              <a:buClr>
                <a:schemeClr val="dk1"/>
              </a:buClr>
              <a:buSzPts val="1100"/>
            </a:pPr>
            <a:r>
              <a:rPr lang="en-US" sz="1100"/>
              <a:t>&gt; G  data gathering, identifying clues</a:t>
            </a:r>
            <a:endParaRPr sz="1100"/>
          </a:p>
          <a:p>
            <a:pPr>
              <a:buClr>
                <a:schemeClr val="dk1"/>
              </a:buClr>
              <a:buSzPts val="1100"/>
            </a:pPr>
            <a:r>
              <a:rPr lang="en-US" sz="1100"/>
              <a:t>&gt; A  generating an hypothesis, prioritizing, synthesizing data, seeing</a:t>
            </a:r>
            <a:endParaRPr sz="1100"/>
          </a:p>
          <a:p>
            <a:pPr>
              <a:buClr>
                <a:schemeClr val="dk1"/>
              </a:buClr>
              <a:buSzPts val="1100"/>
            </a:pPr>
            <a:r>
              <a:rPr lang="en-US" sz="1100"/>
              <a:t>&gt; the big picture, elaborating a management plan, invoking pattern</a:t>
            </a:r>
            <a:endParaRPr sz="1100"/>
          </a:p>
          <a:p>
            <a:pPr>
              <a:buClr>
                <a:schemeClr val="dk1"/>
              </a:buClr>
              <a:buSzPts val="1100"/>
            </a:pPr>
            <a:r>
              <a:rPr lang="en-US" sz="1100"/>
              <a:t>&gt; recognition vs. hypothetico-deductive reasoning P  cognitive biases,</a:t>
            </a:r>
            <a:endParaRPr sz="1100"/>
          </a:p>
          <a:p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&gt; heuristics </a:t>
            </a:r>
            <a:endParaRPr/>
          </a:p>
        </p:txBody>
      </p:sp>
      <p:sp>
        <p:nvSpPr>
          <p:cNvPr id="493" name="Google Shape;493;g35887d8bef_1_0:notes"/>
          <p:cNvSpPr txBox="1">
            <a:spLocks noGrp="1"/>
          </p:cNvSpPr>
          <p:nvPr>
            <p:ph type="sldNum" idx="12"/>
          </p:nvPr>
        </p:nvSpPr>
        <p:spPr>
          <a:xfrm>
            <a:off x="4059180" y="8918879"/>
            <a:ext cx="3105307" cy="469395"/>
          </a:xfrm>
          <a:prstGeom prst="rect">
            <a:avLst/>
          </a:prstGeom>
        </p:spPr>
        <p:txBody>
          <a:bodyPr spcFirstLastPara="1" wrap="square" lIns="93162" tIns="46568" rIns="93162" bIns="46568" anchor="b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ts val="1200"/>
              </a:pPr>
              <a:t>26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6698394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Helpful to ask:</a:t>
            </a:r>
            <a:endParaRPr lang="en-US"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spcBef>
                <a:spcPts val="489"/>
              </a:spcBef>
              <a:buClr>
                <a:schemeClr val="accent1"/>
              </a:buClr>
              <a:buSzPts val="2040"/>
            </a:pPr>
            <a:endParaRPr lang="en-US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489"/>
              </a:spcBef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1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else </a:t>
            </a:r>
            <a:r>
              <a:rPr lang="en-US" sz="1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this be? </a:t>
            </a:r>
            <a:endParaRPr lang="en-US"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spcBef>
                <a:spcPts val="489"/>
              </a:spcBef>
              <a:buClr>
                <a:schemeClr val="accent1"/>
              </a:buClr>
              <a:buSzPts val="2040"/>
            </a:pPr>
            <a:endParaRPr lang="en-US" sz="1800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489"/>
              </a:spcBef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1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anything NOT fit </a:t>
            </a:r>
            <a:r>
              <a:rPr lang="en-US" sz="1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this story?</a:t>
            </a:r>
            <a:endParaRPr lang="en-US"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>
              <a:spcBef>
                <a:spcPts val="489"/>
              </a:spcBef>
              <a:buClr>
                <a:schemeClr val="accent1"/>
              </a:buClr>
              <a:buSzPts val="2040"/>
            </a:pPr>
            <a:endParaRPr lang="en-US" sz="1800" i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489"/>
              </a:spcBef>
              <a:buClr>
                <a:schemeClr val="accent1"/>
              </a:buClr>
              <a:buSzPts val="2040"/>
              <a:buFont typeface="Arial"/>
              <a:buChar char="•"/>
            </a:pPr>
            <a:r>
              <a:rPr lang="en-US" sz="18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 more than 1 thing be happening </a:t>
            </a:r>
            <a:r>
              <a:rPr lang="en-US" sz="1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this patient?</a:t>
            </a:r>
            <a:endParaRPr lang="en-US" sz="1600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endParaRPr lang="en-US" dirty="0" smtClean="0"/>
          </a:p>
          <a:p>
            <a:r>
              <a:rPr lang="en-US" dirty="0" smtClean="0"/>
              <a:t>Think</a:t>
            </a:r>
            <a:r>
              <a:rPr lang="en-US" baseline="0" dirty="0" smtClean="0"/>
              <a:t> aloud exercises – </a:t>
            </a:r>
            <a:r>
              <a:rPr lang="en-US" dirty="0"/>
              <a:t>do not include real-time feedback, as you would with debriefing exercises. Thinking aloud should not be interrupted with prompts. The stream-of-</a:t>
            </a:r>
            <a:r>
              <a:rPr lang="en-US" dirty="0" err="1"/>
              <a:t>conciousness</a:t>
            </a:r>
            <a:r>
              <a:rPr lang="en-US" dirty="0"/>
              <a:t> exercise provides great insight into cognition and experience.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200"/>
            </a:pPr>
            <a:fld id="{00000000-1234-1234-1234-123412341234}" type="slidenum"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  <a:buSzPts val="1200"/>
              </a:pPr>
              <a:t>27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99881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1600" dirty="0">
                <a:ea typeface="MS PGothic" panose="020B0600070205080204" pitchFamily="34" charset="-128"/>
                <a:cs typeface="ヒラギノ角ゴ Pro W3" panose="020B0300000000000000" pitchFamily="34" charset="-128"/>
              </a:rPr>
              <a:t>Encourage the expression of clinical reasoning</a:t>
            </a:r>
          </a:p>
          <a:p>
            <a:pPr lvl="1">
              <a:spcAft>
                <a:spcPts val="611"/>
              </a:spcAft>
            </a:pPr>
            <a:r>
              <a:rPr lang="ja-JP" altLang="en-US" sz="1600" dirty="0">
                <a:ea typeface="MS PGothic" panose="020B0600070205080204" pitchFamily="34" charset="-128"/>
                <a:cs typeface="ヒラギノ角ゴ Pro W3" panose="020B0300000000000000" pitchFamily="34" charset="-128"/>
              </a:rPr>
              <a:t>“</a:t>
            </a:r>
            <a:r>
              <a:rPr lang="en-US" altLang="ja-JP" sz="1600" dirty="0">
                <a:ea typeface="MS PGothic" panose="020B0600070205080204" pitchFamily="34" charset="-128"/>
                <a:cs typeface="ヒラギノ角ゴ Pro W3" panose="020B0300000000000000" pitchFamily="34" charset="-128"/>
              </a:rPr>
              <a:t>What are you thinking?</a:t>
            </a:r>
            <a:r>
              <a:rPr lang="ja-JP" altLang="en-US" sz="1600" dirty="0">
                <a:ea typeface="MS PGothic" panose="020B0600070205080204" pitchFamily="34" charset="-128"/>
                <a:cs typeface="ヒラギノ角ゴ Pro W3" panose="020B0300000000000000" pitchFamily="34" charset="-128"/>
              </a:rPr>
              <a:t>”</a:t>
            </a:r>
            <a:endParaRPr lang="en-US" altLang="ja-JP" sz="1600" dirty="0">
              <a:ea typeface="MS PGothic" panose="020B0600070205080204" pitchFamily="34" charset="-128"/>
              <a:cs typeface="ヒラギノ角ゴ Pro W3" panose="020B0300000000000000" pitchFamily="34" charset="-128"/>
            </a:endParaRPr>
          </a:p>
          <a:p>
            <a:pPr lvl="1">
              <a:spcAft>
                <a:spcPts val="611"/>
              </a:spcAft>
            </a:pPr>
            <a:r>
              <a:rPr lang="en-US" altLang="ja-JP" sz="1600" dirty="0">
                <a:ea typeface="MS PGothic" panose="020B0600070205080204" pitchFamily="34" charset="-128"/>
                <a:cs typeface="ヒラギノ角ゴ Pro W3" panose="020B0300000000000000" pitchFamily="34" charset="-128"/>
              </a:rPr>
              <a:t>“Can you compare diagnosis X with Y?”</a:t>
            </a:r>
          </a:p>
          <a:p>
            <a:pPr eaLnBrk="1" hangingPunct="1"/>
            <a:r>
              <a:rPr lang="en-US" altLang="en-US" sz="1600" dirty="0">
                <a:ea typeface="MS PGothic" panose="020B0600070205080204" pitchFamily="34" charset="-128"/>
                <a:cs typeface="ヒラギノ角ゴ Pro W3" panose="020B0300000000000000" pitchFamily="34" charset="-128"/>
              </a:rPr>
              <a:t>Seek Commitment</a:t>
            </a:r>
          </a:p>
          <a:p>
            <a:pPr lvl="1" eaLnBrk="1" hangingPunct="1"/>
            <a:r>
              <a:rPr lang="ja-JP" altLang="en-US" sz="1600" dirty="0">
                <a:ea typeface="MS PGothic" panose="020B0600070205080204" pitchFamily="34" charset="-128"/>
              </a:rPr>
              <a:t>“</a:t>
            </a:r>
            <a:r>
              <a:rPr lang="en-US" altLang="ja-JP" sz="1600" dirty="0">
                <a:ea typeface="MS PGothic" panose="020B0600070205080204" pitchFamily="34" charset="-128"/>
              </a:rPr>
              <a:t>What do you believe is most likely …?</a:t>
            </a:r>
            <a:r>
              <a:rPr lang="ja-JP" altLang="en-US" sz="1600" dirty="0">
                <a:ea typeface="MS PGothic" panose="020B0600070205080204" pitchFamily="34" charset="-128"/>
              </a:rPr>
              <a:t>”</a:t>
            </a:r>
            <a:endParaRPr lang="en-US" altLang="ja-JP" sz="1600" dirty="0">
              <a:ea typeface="MS PGothic" panose="020B0600070205080204" pitchFamily="34" charset="-128"/>
            </a:endParaRPr>
          </a:p>
          <a:p>
            <a:pPr lvl="1">
              <a:spcAft>
                <a:spcPts val="611"/>
              </a:spcAft>
            </a:pPr>
            <a:r>
              <a:rPr lang="ja-JP" altLang="en-US" sz="1600" dirty="0">
                <a:ea typeface="MS PGothic" panose="020B0600070205080204" pitchFamily="34" charset="-128"/>
              </a:rPr>
              <a:t>“</a:t>
            </a:r>
            <a:r>
              <a:rPr lang="en-US" altLang="ja-JP" sz="1600" dirty="0">
                <a:ea typeface="MS PGothic" panose="020B0600070205080204" pitchFamily="34" charset="-128"/>
              </a:rPr>
              <a:t>What do you want to do next …?</a:t>
            </a:r>
            <a:r>
              <a:rPr lang="ja-JP" altLang="en-US" sz="1600" dirty="0">
                <a:ea typeface="MS PGothic" panose="020B0600070205080204" pitchFamily="34" charset="-128"/>
              </a:rPr>
              <a:t>”</a:t>
            </a:r>
            <a:endParaRPr lang="en-US" altLang="ja-JP" sz="1600" dirty="0"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en-US" sz="1600" dirty="0">
                <a:ea typeface="MS PGothic" panose="020B0600070205080204" pitchFamily="34" charset="-128"/>
              </a:rPr>
              <a:t>Solicit Support</a:t>
            </a:r>
          </a:p>
          <a:p>
            <a:pPr lvl="1">
              <a:spcAft>
                <a:spcPts val="611"/>
              </a:spcAft>
            </a:pPr>
            <a:r>
              <a:rPr lang="ja-JP" altLang="en-US" sz="1600" dirty="0">
                <a:ea typeface="MS PGothic" panose="020B0600070205080204" pitchFamily="34" charset="-128"/>
              </a:rPr>
              <a:t>“</a:t>
            </a:r>
            <a:r>
              <a:rPr lang="en-US" altLang="ja-JP" sz="1600" dirty="0">
                <a:ea typeface="MS PGothic" panose="020B0600070205080204" pitchFamily="34" charset="-128"/>
              </a:rPr>
              <a:t>Why do you believe …?</a:t>
            </a:r>
            <a:r>
              <a:rPr lang="ja-JP" altLang="en-US" sz="1600" dirty="0">
                <a:ea typeface="MS PGothic" panose="020B0600070205080204" pitchFamily="34" charset="-128"/>
              </a:rPr>
              <a:t>”</a:t>
            </a:r>
            <a:endParaRPr lang="en-US" altLang="ja-JP" sz="1600" dirty="0">
              <a:ea typeface="MS PGothic" panose="020B0600070205080204" pitchFamily="34" charset="-128"/>
            </a:endParaRPr>
          </a:p>
          <a:p>
            <a:pPr eaLnBrk="1" hangingPunct="1"/>
            <a:r>
              <a:rPr lang="en-US" altLang="en-US" sz="1600" dirty="0">
                <a:ea typeface="MS PGothic" panose="020B0600070205080204" pitchFamily="34" charset="-128"/>
              </a:rPr>
              <a:t>Verify/Challenge leading diagnosis </a:t>
            </a:r>
          </a:p>
          <a:p>
            <a:pPr lvl="1" eaLnBrk="1" hangingPunct="1"/>
            <a:r>
              <a:rPr lang="en-US" altLang="en-US" sz="1600" dirty="0"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 </a:t>
            </a:r>
            <a:r>
              <a:rPr lang="ja-JP" altLang="en-US" sz="1600" dirty="0">
                <a:ea typeface="MS PGothic" panose="020B0600070205080204" pitchFamily="34" charset="-128"/>
              </a:rPr>
              <a:t>“</a:t>
            </a:r>
            <a:r>
              <a:rPr lang="en-US" altLang="ja-JP" sz="1600" dirty="0">
                <a:ea typeface="MS PGothic" panose="020B0600070205080204" pitchFamily="34" charset="-128"/>
              </a:rPr>
              <a:t>What finding(s) is/are not explained by this diagnosis?</a:t>
            </a:r>
            <a:r>
              <a:rPr lang="ja-JP" altLang="en-US" sz="1600" dirty="0">
                <a:ea typeface="MS PGothic" panose="020B0600070205080204" pitchFamily="34" charset="-128"/>
              </a:rPr>
              <a:t>”</a:t>
            </a:r>
            <a:endParaRPr lang="en-US" altLang="ja-JP" sz="1600" dirty="0">
              <a:ea typeface="MS PGothic" panose="020B0600070205080204" pitchFamily="34" charset="-128"/>
            </a:endParaRPr>
          </a:p>
          <a:p>
            <a:pPr lvl="1">
              <a:spcAft>
                <a:spcPts val="611"/>
              </a:spcAft>
            </a:pPr>
            <a:r>
              <a:rPr lang="en-US" altLang="en-US" sz="1600" dirty="0"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 </a:t>
            </a:r>
            <a:r>
              <a:rPr lang="en-US" altLang="en-US" sz="1600" dirty="0">
                <a:ea typeface="MS PGothic" panose="020B0600070205080204" pitchFamily="34" charset="-128"/>
              </a:rPr>
              <a:t>“</a:t>
            </a:r>
            <a:r>
              <a:rPr lang="en-US" altLang="ja-JP" sz="1600" dirty="0">
                <a:ea typeface="MS PGothic" panose="020B0600070205080204" pitchFamily="34" charset="-128"/>
              </a:rPr>
              <a:t>Does this dx make sense (rational pathophysiology)?</a:t>
            </a:r>
            <a:r>
              <a:rPr lang="ja-JP" altLang="en-US" sz="1600" dirty="0">
                <a:ea typeface="MS PGothic" panose="020B0600070205080204" pitchFamily="34" charset="-128"/>
              </a:rPr>
              <a:t>”</a:t>
            </a:r>
            <a:endParaRPr lang="en-US" altLang="ja-JP" sz="1600" dirty="0">
              <a:ea typeface="MS PGothic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Clr>
                <a:srgbClr val="000000"/>
              </a:buClr>
              <a:buSzPts val="1200"/>
            </a:pPr>
            <a:fld id="{00000000-1234-1234-1234-123412341234}" type="slidenum"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>
                <a:buClr>
                  <a:srgbClr val="000000"/>
                </a:buClr>
                <a:buSzPts val="1200"/>
              </a:pPr>
              <a:t>28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7849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E0FB7-3258-4CDC-A4C2-C357745B4D2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Emphasize that 1 and 2 are brief discussions as our priority is number 3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410232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E0FB7-3258-4CDC-A4C2-C357745B4D2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206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E0FB7-3258-4CDC-A4C2-C357745B4D2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667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E0FB7-3258-4CDC-A4C2-C357745B4D2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046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35887d8bef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35887d8bef_1_7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827" cy="422547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508" name="Google Shape;508;g35887d8bef_1_7:notes"/>
          <p:cNvSpPr txBox="1">
            <a:spLocks noGrp="1"/>
          </p:cNvSpPr>
          <p:nvPr>
            <p:ph type="sldNum" idx="12"/>
          </p:nvPr>
        </p:nvSpPr>
        <p:spPr>
          <a:xfrm>
            <a:off x="4059180" y="8918879"/>
            <a:ext cx="3105307" cy="469395"/>
          </a:xfrm>
          <a:prstGeom prst="rect">
            <a:avLst/>
          </a:prstGeom>
        </p:spPr>
        <p:txBody>
          <a:bodyPr spcFirstLastPara="1" wrap="square" lIns="93162" tIns="46568" rIns="93162" bIns="46568" anchor="b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ts val="1200"/>
              </a:pPr>
              <a:t>33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7385687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E0FB7-3258-4CDC-A4C2-C357745B4D2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798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E0FB7-3258-4CDC-A4C2-C357745B4D2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567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E0FB7-3258-4CDC-A4C2-C357745B4D2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08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7" name="Google Shape;187;p10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0:notes"/>
          <p:cNvSpPr txBox="1">
            <a:spLocks noGrp="1"/>
          </p:cNvSpPr>
          <p:nvPr>
            <p:ph type="sldNum" idx="12"/>
          </p:nvPr>
        </p:nvSpPr>
        <p:spPr>
          <a:xfrm>
            <a:off x="4059180" y="8918879"/>
            <a:ext cx="3105348" cy="46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l">
              <a:buClr>
                <a:srgbClr val="000000"/>
              </a:buClr>
              <a:buSzPts val="1200"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algn="l">
                <a:buClr>
                  <a:srgbClr val="000000"/>
                </a:buClr>
                <a:buSzPts val="1200"/>
              </a:pPr>
              <a:t>4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123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81" name="Google Shape;181;p8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100942">
              <a:buClr>
                <a:srgbClr val="86D1D8"/>
              </a:buClr>
              <a:buSzPts val="2040"/>
            </a:pPr>
            <a:r>
              <a:rPr lang="en-US" sz="2400"/>
              <a:t>Who’s here?</a:t>
            </a:r>
            <a:endParaRPr sz="2400"/>
          </a:p>
          <a:p>
            <a:pPr marL="938244" lvl="1" indent="-349415">
              <a:buClr>
                <a:srgbClr val="86D1D8"/>
              </a:buClr>
              <a:buSzPts val="1700"/>
              <a:buFont typeface="Noto Sans Symbols"/>
              <a:buChar char="▶"/>
            </a:pPr>
            <a:r>
              <a:rPr lang="en-US" sz="2400"/>
              <a:t>Clerkship directors</a:t>
            </a:r>
            <a:endParaRPr sz="2400"/>
          </a:p>
          <a:p>
            <a:pPr marL="938244" lvl="1" indent="-349415">
              <a:buClr>
                <a:srgbClr val="86D1D8"/>
              </a:buClr>
              <a:buSzPts val="1700"/>
              <a:buFont typeface="Noto Sans Symbols"/>
              <a:buChar char="▶"/>
            </a:pPr>
            <a:r>
              <a:rPr lang="en-US" sz="2400"/>
              <a:t>Co-ordinators</a:t>
            </a:r>
            <a:endParaRPr sz="2400"/>
          </a:p>
          <a:p>
            <a:pPr marL="938244" lvl="1" indent="-349415">
              <a:buClr>
                <a:srgbClr val="86D1D8"/>
              </a:buClr>
              <a:buSzPts val="1700"/>
              <a:buFont typeface="Noto Sans Symbols"/>
              <a:buChar char="▶"/>
            </a:pPr>
            <a:r>
              <a:rPr lang="en-US" sz="2400"/>
              <a:t>Other Education specialists </a:t>
            </a:r>
            <a:endParaRPr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588829" lvl="1">
              <a:buClr>
                <a:srgbClr val="86D1D8"/>
              </a:buClr>
              <a:buSzPts val="1700"/>
            </a:pPr>
            <a:endParaRPr sz="2400"/>
          </a:p>
          <a:p>
            <a:pPr marL="938244" lvl="1" indent="-349415">
              <a:buClr>
                <a:srgbClr val="86D1D8"/>
              </a:buClr>
              <a:buSzPts val="1700"/>
              <a:buFont typeface="Noto Sans Symbols"/>
              <a:buChar char="▶"/>
            </a:pPr>
            <a:r>
              <a:rPr lang="en-US" sz="2400"/>
              <a:t>Where do you explicitly teach clinical reasoning?</a:t>
            </a:r>
            <a:endParaRPr sz="2400"/>
          </a:p>
          <a:p>
            <a:pPr marL="938244" lvl="1" indent="-349415">
              <a:buClr>
                <a:srgbClr val="86D1D8"/>
              </a:buClr>
              <a:buSzPts val="1700"/>
              <a:buFont typeface="Noto Sans Symbols"/>
              <a:buChar char="▶"/>
            </a:pPr>
            <a:r>
              <a:rPr lang="en-US" sz="2400"/>
              <a:t>Do you have students write a problem representation during clerkship?</a:t>
            </a:r>
            <a:endParaRPr sz="2400"/>
          </a:p>
          <a:p>
            <a:pPr marL="588829" lvl="1">
              <a:buClr>
                <a:srgbClr val="86D1D8"/>
              </a:buClr>
              <a:buSzPts val="1700"/>
            </a:pPr>
            <a:endParaRPr sz="2400"/>
          </a:p>
          <a:p>
            <a:pPr marL="938244" lvl="1" indent="-349415">
              <a:buClr>
                <a:srgbClr val="86D1D8"/>
              </a:buClr>
              <a:buSzPts val="1700"/>
              <a:buFont typeface="Noto Sans Symbols"/>
              <a:buChar char="▶"/>
            </a:pPr>
            <a:r>
              <a:rPr lang="en-US" sz="2400"/>
              <a:t>How do you evaluate clinical reasoning?</a:t>
            </a:r>
            <a:endParaRPr sz="2400"/>
          </a:p>
          <a:p>
            <a:pPr>
              <a:buClr>
                <a:schemeClr val="dk1"/>
              </a:buClr>
              <a:buSzPts val="1400"/>
            </a:pPr>
            <a:endParaRPr/>
          </a:p>
        </p:txBody>
      </p:sp>
      <p:sp>
        <p:nvSpPr>
          <p:cNvPr id="182" name="Google Shape;182;p8:notes"/>
          <p:cNvSpPr txBox="1">
            <a:spLocks noGrp="1"/>
          </p:cNvSpPr>
          <p:nvPr>
            <p:ph type="sldNum" idx="12"/>
          </p:nvPr>
        </p:nvSpPr>
        <p:spPr>
          <a:xfrm>
            <a:off x="4059180" y="8918879"/>
            <a:ext cx="3105348" cy="46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l">
              <a:buClr>
                <a:srgbClr val="000000"/>
              </a:buClr>
              <a:buSzPts val="1200"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algn="l">
                <a:buClr>
                  <a:srgbClr val="000000"/>
                </a:buClr>
                <a:buSzPts val="1200"/>
              </a:pPr>
              <a:t>5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8248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94" name="Google Shape;194;p12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Bacterial enteritis, milk protein allergies, intussusception, swallowed maternal blood, lymphonodular hyperplasia. Rarer causes of neonatal GI bleeding: volvulus, AVMs, NEC, Meckel diverticulitis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:notes"/>
          <p:cNvSpPr txBox="1">
            <a:spLocks noGrp="1"/>
          </p:cNvSpPr>
          <p:nvPr>
            <p:ph type="sldNum" idx="12"/>
          </p:nvPr>
        </p:nvSpPr>
        <p:spPr>
          <a:xfrm>
            <a:off x="4059180" y="8918879"/>
            <a:ext cx="3105348" cy="46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l">
              <a:buClr>
                <a:srgbClr val="000000"/>
              </a:buClr>
              <a:buSzPts val="1200"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algn="l">
                <a:buClr>
                  <a:srgbClr val="000000"/>
                </a:buClr>
                <a:buSzPts val="1200"/>
              </a:pPr>
              <a:t>6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6977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1430d424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31430d424c_0_0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827" cy="422547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206" name="Google Shape;206;g31430d424c_0_0:notes"/>
          <p:cNvSpPr txBox="1">
            <a:spLocks noGrp="1"/>
          </p:cNvSpPr>
          <p:nvPr>
            <p:ph type="sldNum" idx="12"/>
          </p:nvPr>
        </p:nvSpPr>
        <p:spPr>
          <a:xfrm>
            <a:off x="4059180" y="8918879"/>
            <a:ext cx="3105307" cy="469395"/>
          </a:xfrm>
          <a:prstGeom prst="rect">
            <a:avLst/>
          </a:prstGeom>
        </p:spPr>
        <p:txBody>
          <a:bodyPr spcFirstLastPara="1" wrap="square" lIns="93162" tIns="46568" rIns="93162" bIns="46568" anchor="b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fld id="{00000000-1234-1234-1234-123412341234}" type="slidenum">
              <a:rPr lang="en-US"/>
              <a:pPr>
                <a:buClr>
                  <a:srgbClr val="000000"/>
                </a:buClr>
                <a:buSzPts val="1200"/>
              </a:pPr>
              <a:t>7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351403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703263"/>
            <a:ext cx="6261100" cy="3522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8" name="Google Shape;218;p13:notes"/>
          <p:cNvSpPr txBox="1">
            <a:spLocks noGrp="1"/>
          </p:cNvSpPr>
          <p:nvPr>
            <p:ph type="body" idx="1"/>
          </p:nvPr>
        </p:nvSpPr>
        <p:spPr>
          <a:xfrm>
            <a:off x="716619" y="4460255"/>
            <a:ext cx="5732949" cy="422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/>
          <a:p>
            <a:pPr>
              <a:buClr>
                <a:schemeClr val="dk1"/>
              </a:buClr>
              <a:buSzPts val="1400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Think-Pair-Share, then large group discussion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13:notes"/>
          <p:cNvSpPr txBox="1">
            <a:spLocks noGrp="1"/>
          </p:cNvSpPr>
          <p:nvPr>
            <p:ph type="sldNum" idx="12"/>
          </p:nvPr>
        </p:nvSpPr>
        <p:spPr>
          <a:xfrm>
            <a:off x="4059180" y="8918879"/>
            <a:ext cx="3105348" cy="4695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46568" rIns="93162" bIns="46568" anchor="b" anchorCtr="0">
            <a:noAutofit/>
          </a:bodyPr>
          <a:lstStyle/>
          <a:p>
            <a:pPr algn="l">
              <a:buClr>
                <a:srgbClr val="000000"/>
              </a:buClr>
              <a:buSzPts val="1200"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algn="l">
                <a:buClr>
                  <a:srgbClr val="000000"/>
                </a:buClr>
                <a:buSzPts val="1200"/>
              </a:pPr>
              <a:t>8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1846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CE1389E4-49B3-FA49-A540-C16837D8DB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D7D251A0-9061-874D-9B73-A09DD16F3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1E1E70A9-D337-5047-BD23-B53A217E44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392CE48-BE99-BC48-A11D-256B1DFB77CB}" type="slidenum">
              <a:rPr lang="en-US" altLang="en-US" smtClean="0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7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1608" y="960937"/>
            <a:ext cx="5795192" cy="196289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4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469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273"/>
            <a:ext cx="7772400" cy="11244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7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8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839" y="960936"/>
            <a:ext cx="5795192" cy="85725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839" y="1955346"/>
            <a:ext cx="5795192" cy="2320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1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999" y="3600450"/>
            <a:ext cx="6802540" cy="425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55999" y="713751"/>
            <a:ext cx="6802540" cy="28324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999" y="4026218"/>
            <a:ext cx="6802540" cy="602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06808"/>
            <a:ext cx="824661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13"/>
            <a:ext cx="4040188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53122"/>
            <a:ext cx="4040188" cy="2690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391413"/>
            <a:ext cx="4041775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53122"/>
            <a:ext cx="4041775" cy="2690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5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3600450"/>
            <a:ext cx="5562600" cy="425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24200" y="460058"/>
            <a:ext cx="5562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4026218"/>
            <a:ext cx="5562600" cy="602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45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7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Century Gothic"/>
              <a:buNone/>
              <a:defRPr sz="3150" b="0" i="0" u="none" strike="noStrike" cap="non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35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35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35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35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35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35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35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135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238125" algn="l" rtl="0">
              <a:spcBef>
                <a:spcPts val="0"/>
              </a:spcBef>
              <a:spcAft>
                <a:spcPts val="0"/>
              </a:spcAft>
              <a:buClr>
                <a:srgbClr val="86D1D8"/>
              </a:buClr>
              <a:buSzPts val="1400"/>
              <a:buFont typeface="Noto Sans Symbols"/>
              <a:buChar char="●"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28600" algn="l" rtl="0">
              <a:spcBef>
                <a:spcPts val="1200"/>
              </a:spcBef>
              <a:spcAft>
                <a:spcPts val="120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342900" marR="0" lvl="0" indent="-238125" algn="l" rtl="0">
              <a:spcBef>
                <a:spcPts val="0"/>
              </a:spcBef>
              <a:spcAft>
                <a:spcPts val="0"/>
              </a:spcAft>
              <a:buClr>
                <a:srgbClr val="86D1D8"/>
              </a:buClr>
              <a:buSzPts val="1400"/>
              <a:buFont typeface="Noto Sans Symbols"/>
              <a:buChar char="●"/>
              <a:defRPr sz="105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028700" marR="0" lvl="2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714500" marR="0" lvl="4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057400" marR="0" lvl="5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400300" marR="0" lvl="6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2743200" marR="0" lvl="7" indent="-228600" algn="l" rtl="0">
              <a:spcBef>
                <a:spcPts val="1200"/>
              </a:spcBef>
              <a:spcAft>
                <a:spcPts val="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086100" marR="0" lvl="8" indent="-228600" algn="l" rtl="0">
              <a:spcBef>
                <a:spcPts val="1200"/>
              </a:spcBef>
              <a:spcAft>
                <a:spcPts val="1200"/>
              </a:spcAft>
              <a:buClr>
                <a:srgbClr val="86D1D8"/>
              </a:buClr>
              <a:buSzPts val="1200"/>
              <a:buFont typeface="Noto Sans Symbols"/>
              <a:buChar char="●"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1"/>
              <a:buFont typeface="Arial"/>
              <a:buNone/>
              <a:defRPr sz="2101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9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1608" y="960936"/>
            <a:ext cx="579519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COVER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1608" y="1955346"/>
            <a:ext cx="5795192" cy="2320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Cover Title </a:t>
            </a:r>
            <a:r>
              <a:rPr lang="en-US" dirty="0" err="1"/>
              <a:t>Subheadline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C6F5-3B5B-7441-85E6-9C3B881DE3EF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739"/>
            <a:ext cx="2895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A88E-85C4-4147-8634-58EDDAC1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0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1" r:id="rId3"/>
    <p:sldLayoutId id="2147483662" r:id="rId4"/>
    <p:sldLayoutId id="2147483670" r:id="rId5"/>
    <p:sldLayoutId id="2147483665" r:id="rId6"/>
    <p:sldLayoutId id="2147483669" r:id="rId7"/>
    <p:sldLayoutId id="2147483667" r:id="rId8"/>
    <p:sldLayoutId id="2147483671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vimeo.com/album/2358328/video/6468570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tiff"/><Relationship Id="rId4" Type="http://schemas.openxmlformats.org/officeDocument/2006/relationships/hyperlink" Target="https://bit.ly/HCAUSFMeetandGreet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Teaching Clinical Reasoning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Google Shape;161;p21">
            <a:extLst>
              <a:ext uri="{FF2B5EF4-FFF2-40B4-BE49-F238E27FC236}">
                <a16:creationId xmlns:a16="http://schemas.microsoft.com/office/drawing/2014/main" id="{500200AB-F227-A548-B902-B5F16830A957}"/>
              </a:ext>
            </a:extLst>
          </p:cNvPr>
          <p:cNvSpPr txBox="1">
            <a:spLocks/>
          </p:cNvSpPr>
          <p:nvPr/>
        </p:nvSpPr>
        <p:spPr>
          <a:xfrm>
            <a:off x="2350995" y="3439613"/>
            <a:ext cx="6629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Clr>
                <a:schemeClr val="dk2"/>
              </a:buClr>
              <a:buSzPts val="3200"/>
            </a:pPr>
            <a:r>
              <a:rPr lang="en-US" sz="2400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 FACULTY DEVELOPMENT WORKSHOP</a:t>
            </a:r>
            <a:br>
              <a:rPr lang="en-US" sz="2400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Shanu Gupta MD FACP</a:t>
            </a:r>
            <a:b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Acknowledgements: </a:t>
            </a:r>
            <a:b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Roshini Pinto-Powell MD FACP - Dartmouth</a:t>
            </a:r>
            <a:b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Joel </a:t>
            </a:r>
            <a:r>
              <a:rPr lang="en-US" sz="1350" dirty="0" smtClean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Appel DO </a:t>
            </a: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– Wayne State </a:t>
            </a:r>
            <a:endParaRPr lang="en-US" sz="5400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1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9"/>
          <p:cNvSpPr txBox="1">
            <a:spLocks noGrp="1"/>
          </p:cNvSpPr>
          <p:nvPr>
            <p:ph type="title"/>
          </p:nvPr>
        </p:nvSpPr>
        <p:spPr>
          <a:xfrm>
            <a:off x="1506533" y="339538"/>
            <a:ext cx="5291535" cy="1050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Dual Process Theory of Decision Making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8" name="Google Shape;228;p29"/>
          <p:cNvSpPr txBox="1">
            <a:spLocks noGrp="1"/>
          </p:cNvSpPr>
          <p:nvPr>
            <p:ph type="body" idx="1"/>
          </p:nvPr>
        </p:nvSpPr>
        <p:spPr>
          <a:xfrm>
            <a:off x="1763775" y="1539694"/>
            <a:ext cx="5033741" cy="31466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accent1"/>
              </a:buClr>
              <a:buSzPts val="2040"/>
              <a:buNone/>
            </a:pP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36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System 1 is FAST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360"/>
              </a:spcBef>
              <a:buClr>
                <a:schemeClr val="accent1"/>
              </a:buClr>
              <a:buSzPts val="2040"/>
              <a:buNone/>
            </a:pP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36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System 2 is SLOW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822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0"/>
          <p:cNvSpPr txBox="1">
            <a:spLocks noGrp="1"/>
          </p:cNvSpPr>
          <p:nvPr>
            <p:ph type="title"/>
          </p:nvPr>
        </p:nvSpPr>
        <p:spPr>
          <a:xfrm>
            <a:off x="1506533" y="339538"/>
            <a:ext cx="5291535" cy="1050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4000"/>
            </a:pPr>
            <a: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Clinical Reasoning Process</a:t>
            </a:r>
            <a:b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30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An Iterative Cycle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34" name="Google Shape;234;p3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06668" y="1389936"/>
            <a:ext cx="5009411" cy="314682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5" name="Google Shape;235;p30"/>
          <p:cNvGrpSpPr/>
          <p:nvPr/>
        </p:nvGrpSpPr>
        <p:grpSpPr>
          <a:xfrm>
            <a:off x="1937722" y="1486312"/>
            <a:ext cx="1294209" cy="773906"/>
            <a:chOff x="0" y="0"/>
            <a:chExt cx="2147483643" cy="2147483643"/>
          </a:xfrm>
        </p:grpSpPr>
        <p:sp>
          <p:nvSpPr>
            <p:cNvPr id="236" name="Google Shape;236;p30"/>
            <p:cNvSpPr/>
            <p:nvPr/>
          </p:nvSpPr>
          <p:spPr>
            <a:xfrm>
              <a:off x="0" y="0"/>
              <a:ext cx="2147483643" cy="214748364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>
              <a:noFill/>
            </a:ln>
            <a:effectLst>
              <a:outerShdw blurRad="63500" dist="25400" dir="2700000">
                <a:srgbClr val="808080">
                  <a:alpha val="59215"/>
                </a:srgbClr>
              </a:outerShdw>
            </a:effectLst>
          </p:spPr>
          <p:txBody>
            <a:bodyPr spcFirstLastPara="1" wrap="square" lIns="68569" tIns="34275" rIns="68569" bIns="34275" anchor="t" anchorCtr="0">
              <a:noAutofit/>
            </a:bodyPr>
            <a:lstStyle/>
            <a:p>
              <a:pPr>
                <a:buClr>
                  <a:srgbClr val="000000"/>
                </a:buClr>
                <a:buSzPts val="1800"/>
              </a:pPr>
              <a:endParaRPr sz="1350">
                <a:solidFill>
                  <a:schemeClr val="dk1"/>
                </a:solidFill>
                <a:latin typeface="Century Gothic" panose="020B0502020202020204" pitchFamily="34" charset="0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37" name="Google Shape;237;p30"/>
            <p:cNvSpPr txBox="1"/>
            <p:nvPr/>
          </p:nvSpPr>
          <p:spPr>
            <a:xfrm>
              <a:off x="67171125" y="102418869"/>
              <a:ext cx="2013142822" cy="1942645935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57150" tIns="57150" rIns="57150" bIns="57150" anchor="ctr" anchorCtr="0">
              <a:noAutofit/>
            </a:bodyPr>
            <a:lstStyle/>
            <a:p>
              <a:pPr algn="ctr">
                <a:lnSpc>
                  <a:spcPct val="90000"/>
                </a:lnSpc>
                <a:buClr>
                  <a:srgbClr val="000000"/>
                </a:buClr>
                <a:buSzPts val="2000"/>
              </a:pPr>
              <a:r>
                <a:rPr lang="en-US" sz="1500">
                  <a:solidFill>
                    <a:srgbClr val="000000"/>
                  </a:solidFill>
                  <a:latin typeface="Century Gothic" panose="020B0502020202020204" pitchFamily="34" charset="0"/>
                  <a:ea typeface="Arial"/>
                  <a:cs typeface="Arial"/>
                  <a:sym typeface="Arial"/>
                </a:rPr>
                <a:t>Chief Complaint</a:t>
              </a:r>
              <a:endParaRPr sz="1050">
                <a:solidFill>
                  <a:srgbClr val="000000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38" name="Google Shape;238;p30"/>
          <p:cNvCxnSpPr/>
          <p:nvPr/>
        </p:nvCxnSpPr>
        <p:spPr>
          <a:xfrm rot="10800000" flipH="1">
            <a:off x="3231931" y="1763802"/>
            <a:ext cx="610153" cy="17702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stealth" w="lg" len="lg"/>
          </a:ln>
        </p:spPr>
      </p:cxnSp>
      <p:sp>
        <p:nvSpPr>
          <p:cNvPr id="239" name="Google Shape;239;p30"/>
          <p:cNvSpPr txBox="1"/>
          <p:nvPr/>
        </p:nvSpPr>
        <p:spPr>
          <a:xfrm>
            <a:off x="6057900" y="4710113"/>
            <a:ext cx="1822847" cy="277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Bowen: NEJM 2006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0" name="Google Shape;240;p30"/>
          <p:cNvCxnSpPr/>
          <p:nvPr/>
        </p:nvCxnSpPr>
        <p:spPr>
          <a:xfrm flipH="1">
            <a:off x="3931542" y="2683135"/>
            <a:ext cx="685800" cy="685800"/>
          </a:xfrm>
          <a:prstGeom prst="bentConnector3">
            <a:avLst>
              <a:gd name="adj1" fmla="val 50000"/>
            </a:avLst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triangle" w="lg" len="lg"/>
          </a:ln>
        </p:spPr>
      </p:cxnSp>
    </p:spTree>
    <p:extLst>
      <p:ext uri="{BB962C8B-B14F-4D97-AF65-F5344CB8AC3E}">
        <p14:creationId xmlns:p14="http://schemas.microsoft.com/office/powerpoint/2010/main" val="109875782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1"/>
          <p:cNvSpPr txBox="1">
            <a:spLocks noGrp="1"/>
          </p:cNvSpPr>
          <p:nvPr>
            <p:ph type="title"/>
          </p:nvPr>
        </p:nvSpPr>
        <p:spPr>
          <a:xfrm>
            <a:off x="1506533" y="339538"/>
            <a:ext cx="5291535" cy="1050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Clinical Reasoning Process</a:t>
            </a:r>
            <a:b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Key Steps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6" name="Google Shape;246;p31"/>
          <p:cNvSpPr txBox="1">
            <a:spLocks noGrp="1"/>
          </p:cNvSpPr>
          <p:nvPr>
            <p:ph type="body" idx="1"/>
          </p:nvPr>
        </p:nvSpPr>
        <p:spPr>
          <a:xfrm>
            <a:off x="1543050" y="1572815"/>
            <a:ext cx="6172200" cy="28277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136922" indent="-136922">
              <a:spcBef>
                <a:spcPts val="0"/>
              </a:spcBef>
              <a:buClr>
                <a:srgbClr val="FFFFFF"/>
              </a:buClr>
              <a:buSzPts val="2040"/>
            </a:pPr>
            <a:r>
              <a:rPr lang="en-US" sz="1800" b="1" u="sng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Organizing knowledge and gathered clinical information</a:t>
            </a:r>
            <a:endParaRPr sz="1500" u="sng" dirty="0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Data synthesis &amp; problem representation development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Illness script scanning &amp; differential diagnosis formation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Awareness of cognitive biases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66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2"/>
          <p:cNvSpPr txBox="1">
            <a:spLocks noGrp="1"/>
          </p:cNvSpPr>
          <p:nvPr>
            <p:ph type="title"/>
          </p:nvPr>
        </p:nvSpPr>
        <p:spPr>
          <a:xfrm>
            <a:off x="1506533" y="339538"/>
            <a:ext cx="5291535" cy="1050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Clinical Reasoning Process</a:t>
            </a:r>
            <a:b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Organizing Knowledge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2" name="Google Shape;252;p32"/>
          <p:cNvSpPr txBox="1">
            <a:spLocks noGrp="1"/>
          </p:cNvSpPr>
          <p:nvPr>
            <p:ph type="body" idx="1"/>
          </p:nvPr>
        </p:nvSpPr>
        <p:spPr>
          <a:xfrm>
            <a:off x="1543050" y="1543050"/>
            <a:ext cx="6172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accent1"/>
              </a:buClr>
              <a:buSzPts val="2040"/>
              <a:buNone/>
            </a:pPr>
            <a:r>
              <a:rPr lang="en-US" sz="1800" i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What are the </a:t>
            </a:r>
            <a:r>
              <a:rPr lang="en-US" sz="1800" b="1" i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key features </a:t>
            </a:r>
            <a:r>
              <a:rPr lang="en-US" sz="1800" i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from the history and PE?</a:t>
            </a: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900"/>
              </a:spcBef>
              <a:buClr>
                <a:schemeClr val="accent1"/>
              </a:buClr>
              <a:buSzPts val="2040"/>
              <a:buNone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e.g., 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4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Tempo/course of the CC/HPI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4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Age, exposures, other risk factors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4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General appearance on exam and key findings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0" indent="0">
              <a:spcBef>
                <a:spcPts val="1800"/>
              </a:spcBef>
              <a:buClr>
                <a:schemeClr val="accent1"/>
              </a:buClr>
              <a:buSzPts val="2040"/>
              <a:buNone/>
            </a:pPr>
            <a:r>
              <a:rPr lang="en-US" sz="1800" i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Recognize pertinent positive AND negative findings</a:t>
            </a:r>
            <a:endParaRPr sz="1800" b="1" i="1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800"/>
              </a:spcBef>
              <a:buClr>
                <a:schemeClr val="accent1"/>
              </a:buClr>
              <a:buSzPts val="2040"/>
              <a:buNone/>
            </a:pP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931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3"/>
          <p:cNvSpPr txBox="1">
            <a:spLocks noGrp="1"/>
          </p:cNvSpPr>
          <p:nvPr>
            <p:ph type="title"/>
          </p:nvPr>
        </p:nvSpPr>
        <p:spPr>
          <a:xfrm>
            <a:off x="1371600" y="387724"/>
            <a:ext cx="6000750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Organizing &amp; Interpreting Clinical Information</a:t>
            </a:r>
            <a:b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Case example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8" name="Google Shape;258;p33"/>
          <p:cNvSpPr txBox="1">
            <a:spLocks noGrp="1"/>
          </p:cNvSpPr>
          <p:nvPr>
            <p:ph type="body" idx="1"/>
          </p:nvPr>
        </p:nvSpPr>
        <p:spPr>
          <a:xfrm>
            <a:off x="1543050" y="1371600"/>
            <a:ext cx="6229350" cy="29146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136922" indent="-136922">
              <a:spcBef>
                <a:spcPts val="0"/>
              </a:spcBef>
              <a:buClr>
                <a:schemeClr val="accent1"/>
              </a:buClr>
              <a:buSzPts val="2040"/>
              <a:buNone/>
            </a:pPr>
            <a:r>
              <a:rPr lang="en-US" sz="1800" b="1" i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History:</a:t>
            </a: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  <a:buNone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12 day old with vomiting and bloody stool.</a:t>
            </a:r>
            <a:endParaRPr dirty="0">
              <a:latin typeface="Century Gothic" panose="020B0502020202020204" pitchFamily="34" charset="0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  <a:buNone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Symptoms began on day 6 with irritability and diarrhea. Change of formula did not help.</a:t>
            </a:r>
            <a:endParaRPr dirty="0">
              <a:latin typeface="Century Gothic" panose="020B0502020202020204" pitchFamily="34" charset="0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  <a:buNone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Day 12 presents with diarrhea (blood and mucus) and inconsolable crying (?pain)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530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4"/>
          <p:cNvSpPr txBox="1">
            <a:spLocks noGrp="1"/>
          </p:cNvSpPr>
          <p:nvPr>
            <p:ph type="title"/>
          </p:nvPr>
        </p:nvSpPr>
        <p:spPr>
          <a:xfrm>
            <a:off x="1371600" y="407486"/>
            <a:ext cx="6457950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725" b="1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Organizing &amp; Interpreting Clinical Information</a:t>
            </a:r>
            <a:br>
              <a:rPr lang="en-US" sz="1725" b="1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100" b="1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Key &amp; Differentiating Features </a:t>
            </a:r>
            <a:endParaRPr sz="2100" b="1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4" name="Google Shape;264;p34"/>
          <p:cNvSpPr/>
          <p:nvPr/>
        </p:nvSpPr>
        <p:spPr>
          <a:xfrm>
            <a:off x="3543300" y="2171700"/>
            <a:ext cx="1714500" cy="1600200"/>
          </a:xfrm>
          <a:prstGeom prst="ellipse">
            <a:avLst/>
          </a:prstGeom>
          <a:solidFill>
            <a:srgbClr val="FF0000">
              <a:alpha val="82352"/>
            </a:srgbClr>
          </a:solidFill>
          <a:ln w="1270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5" name="Google Shape;265;p34"/>
          <p:cNvSpPr/>
          <p:nvPr/>
        </p:nvSpPr>
        <p:spPr>
          <a:xfrm>
            <a:off x="2971800" y="3143250"/>
            <a:ext cx="1714500" cy="1600200"/>
          </a:xfrm>
          <a:prstGeom prst="ellipse">
            <a:avLst/>
          </a:prstGeom>
          <a:solidFill>
            <a:srgbClr val="FFFF66">
              <a:alpha val="82352"/>
            </a:srgbClr>
          </a:solidFill>
          <a:ln w="1270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6" name="Google Shape;266;p34"/>
          <p:cNvSpPr/>
          <p:nvPr/>
        </p:nvSpPr>
        <p:spPr>
          <a:xfrm>
            <a:off x="4229100" y="3123009"/>
            <a:ext cx="1714500" cy="1600200"/>
          </a:xfrm>
          <a:prstGeom prst="ellipse">
            <a:avLst/>
          </a:prstGeom>
          <a:solidFill>
            <a:srgbClr val="FF9900">
              <a:alpha val="61176"/>
            </a:srgbClr>
          </a:solidFill>
          <a:ln w="12700" cap="sq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7" name="Google Shape;267;p34"/>
          <p:cNvSpPr/>
          <p:nvPr/>
        </p:nvSpPr>
        <p:spPr>
          <a:xfrm>
            <a:off x="4343400" y="3486150"/>
            <a:ext cx="228600" cy="228600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12700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8" name="Google Shape;268;p34"/>
          <p:cNvSpPr txBox="1"/>
          <p:nvPr/>
        </p:nvSpPr>
        <p:spPr>
          <a:xfrm>
            <a:off x="3706415" y="2631520"/>
            <a:ext cx="1428750" cy="48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Intussusception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34"/>
          <p:cNvSpPr txBox="1"/>
          <p:nvPr/>
        </p:nvSpPr>
        <p:spPr>
          <a:xfrm>
            <a:off x="3069432" y="3714750"/>
            <a:ext cx="1273969" cy="692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Milk protein allergy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34"/>
          <p:cNvSpPr txBox="1"/>
          <p:nvPr/>
        </p:nvSpPr>
        <p:spPr>
          <a:xfrm>
            <a:off x="4629150" y="3801665"/>
            <a:ext cx="1143000" cy="48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Volvulus/</a:t>
            </a:r>
            <a:endParaRPr sz="1350"/>
          </a:p>
          <a:p>
            <a:pPr algn="ctr">
              <a:buClr>
                <a:schemeClr val="dk1"/>
              </a:buClr>
              <a:buSzPts val="1800"/>
            </a:pPr>
            <a:r>
              <a:rPr lang="en-US" sz="1350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Malrotation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34"/>
          <p:cNvSpPr/>
          <p:nvPr/>
        </p:nvSpPr>
        <p:spPr>
          <a:xfrm rot="540000">
            <a:off x="4677473" y="3273497"/>
            <a:ext cx="196469" cy="334265"/>
          </a:xfrm>
          <a:prstGeom prst="parallelogram">
            <a:avLst>
              <a:gd name="adj" fmla="val 25000"/>
            </a:avLst>
          </a:prstGeom>
          <a:solidFill>
            <a:srgbClr val="7030A0"/>
          </a:solidFill>
          <a:ln w="12700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2" name="Google Shape;272;p34"/>
          <p:cNvSpPr/>
          <p:nvPr/>
        </p:nvSpPr>
        <p:spPr>
          <a:xfrm>
            <a:off x="4343400" y="2343150"/>
            <a:ext cx="228600" cy="285750"/>
          </a:xfrm>
          <a:prstGeom prst="star4">
            <a:avLst>
              <a:gd name="adj" fmla="val 12500"/>
            </a:avLst>
          </a:prstGeom>
          <a:solidFill>
            <a:srgbClr val="FF6699"/>
          </a:solidFill>
          <a:ln w="12700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73" name="Google Shape;273;p34"/>
          <p:cNvSpPr txBox="1"/>
          <p:nvPr/>
        </p:nvSpPr>
        <p:spPr>
          <a:xfrm>
            <a:off x="2000250" y="1713549"/>
            <a:ext cx="1714500" cy="888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2000"/>
            </a:pPr>
            <a:r>
              <a:rPr lang="en-US" sz="150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Key Feature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ts val="1700"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(unique to that disease: </a:t>
            </a:r>
            <a:r>
              <a:rPr lang="en-US" sz="1275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abdominal mass</a:t>
            </a: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)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34"/>
          <p:cNvSpPr txBox="1"/>
          <p:nvPr/>
        </p:nvSpPr>
        <p:spPr>
          <a:xfrm>
            <a:off x="5910943" y="1529001"/>
            <a:ext cx="2084762" cy="12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2000"/>
            </a:pPr>
            <a:r>
              <a:rPr lang="en-US" sz="150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Differentiating Feature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ts val="1700"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(unique to a subset of diseases: </a:t>
            </a:r>
            <a:r>
              <a:rPr lang="en-US" sz="1275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Possible genetic predisposition, medical emergency</a:t>
            </a: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)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cxnSp>
        <p:nvCxnSpPr>
          <p:cNvPr id="275" name="Google Shape;275;p34"/>
          <p:cNvCxnSpPr>
            <a:cxnSpLocks/>
          </p:cNvCxnSpPr>
          <p:nvPr/>
        </p:nvCxnSpPr>
        <p:spPr>
          <a:xfrm flipH="1">
            <a:off x="4931170" y="2696375"/>
            <a:ext cx="1092968" cy="583635"/>
          </a:xfrm>
          <a:prstGeom prst="straightConnector1">
            <a:avLst/>
          </a:prstGeom>
          <a:noFill/>
          <a:ln w="25400" cap="sq" cmpd="sng">
            <a:solidFill>
              <a:schemeClr val="dk1"/>
            </a:solidFill>
            <a:prstDash val="solid"/>
            <a:miter lim="800000"/>
            <a:headEnd type="none" w="sm" len="sm"/>
            <a:tailEnd type="stealth" w="lg" len="lg"/>
          </a:ln>
        </p:spPr>
      </p:cxnSp>
      <p:cxnSp>
        <p:nvCxnSpPr>
          <p:cNvPr id="276" name="Google Shape;276;p34"/>
          <p:cNvCxnSpPr/>
          <p:nvPr/>
        </p:nvCxnSpPr>
        <p:spPr>
          <a:xfrm>
            <a:off x="3405188" y="2473220"/>
            <a:ext cx="900708" cy="5661"/>
          </a:xfrm>
          <a:prstGeom prst="straightConnector1">
            <a:avLst/>
          </a:prstGeom>
          <a:noFill/>
          <a:ln w="25400" cap="sq" cmpd="sng">
            <a:solidFill>
              <a:schemeClr val="dk1"/>
            </a:solidFill>
            <a:prstDash val="solid"/>
            <a:miter lim="800000"/>
            <a:headEnd type="none" w="sm" len="sm"/>
            <a:tailEnd type="stealth" w="lg" len="lg"/>
          </a:ln>
        </p:spPr>
      </p:cxnSp>
      <p:sp>
        <p:nvSpPr>
          <p:cNvPr id="277" name="Google Shape;277;p34"/>
          <p:cNvSpPr txBox="1"/>
          <p:nvPr/>
        </p:nvSpPr>
        <p:spPr>
          <a:xfrm>
            <a:off x="1289838" y="2659924"/>
            <a:ext cx="1624813" cy="1652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chemeClr val="dk1"/>
              </a:buClr>
              <a:buSzPts val="1700"/>
            </a:pPr>
            <a:r>
              <a:rPr lang="en-US" sz="1500" b="1" dirty="0">
                <a:latin typeface="Century Gothic" panose="020B0502020202020204" pitchFamily="34" charset="0"/>
              </a:rPr>
              <a:t>Differential</a:t>
            </a:r>
            <a:endParaRPr sz="1500" b="1" dirty="0">
              <a:latin typeface="Century Gothic" panose="020B0502020202020204" pitchFamily="34" charset="0"/>
            </a:endParaRPr>
          </a:p>
          <a:p>
            <a:pPr>
              <a:buClr>
                <a:schemeClr val="dk1"/>
              </a:buClr>
              <a:buSzPts val="1700"/>
            </a:pPr>
            <a:r>
              <a:rPr lang="en-US" sz="1350" dirty="0">
                <a:latin typeface="Century Gothic" panose="020B0502020202020204" pitchFamily="34" charset="0"/>
              </a:rPr>
              <a:t>C</a:t>
            </a: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onstellation of signs and symptoms that are common to several diseases: </a:t>
            </a:r>
            <a:r>
              <a:rPr lang="en-US" sz="1275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vomiting, bloody diarrhea, colicky pain</a:t>
            </a: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)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cxnSp>
        <p:nvCxnSpPr>
          <p:cNvPr id="278" name="Google Shape;278;p34"/>
          <p:cNvCxnSpPr/>
          <p:nvPr/>
        </p:nvCxnSpPr>
        <p:spPr>
          <a:xfrm rot="10800000" flipH="1">
            <a:off x="2726932" y="3600451"/>
            <a:ext cx="1673618" cy="15770"/>
          </a:xfrm>
          <a:prstGeom prst="straightConnector1">
            <a:avLst/>
          </a:prstGeom>
          <a:noFill/>
          <a:ln w="25400" cap="sq" cmpd="sng">
            <a:solidFill>
              <a:schemeClr val="dk1"/>
            </a:solidFill>
            <a:prstDash val="solid"/>
            <a:miter lim="800000"/>
            <a:headEnd type="none" w="sm" len="sm"/>
            <a:tailEnd type="stealth" w="lg" len="lg"/>
          </a:ln>
        </p:spPr>
      </p:cxnSp>
      <p:sp>
        <p:nvSpPr>
          <p:cNvPr id="279" name="Google Shape;279;p34"/>
          <p:cNvSpPr txBox="1"/>
          <p:nvPr/>
        </p:nvSpPr>
        <p:spPr>
          <a:xfrm>
            <a:off x="5372100" y="4531519"/>
            <a:ext cx="2571750" cy="554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r">
              <a:buClr>
                <a:schemeClr val="dk1"/>
              </a:buClr>
              <a:buSzPts val="1400"/>
            </a:pPr>
            <a:r>
              <a:rPr lang="en-US" sz="900" u="sng" dirty="0">
                <a:solidFill>
                  <a:schemeClr val="hlink"/>
                </a:solidFill>
                <a:latin typeface="Century Gothic" panose="020B0502020202020204" pitchFamily="34" charset="0"/>
                <a:ea typeface="Verdana"/>
                <a:cs typeface="Verdana"/>
                <a:sym typeface="Verdana"/>
                <a:hlinkClick r:id="rId3"/>
              </a:rPr>
              <a:t>Bowen, 2006</a:t>
            </a:r>
            <a:endParaRPr sz="9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algn="r">
              <a:buClr>
                <a:schemeClr val="dk1"/>
              </a:buClr>
              <a:buSzPts val="1400"/>
            </a:pPr>
            <a:r>
              <a:rPr lang="en-US" sz="900" u="sng" dirty="0">
                <a:solidFill>
                  <a:schemeClr val="hlink"/>
                </a:solidFill>
                <a:latin typeface="Century Gothic" panose="020B0502020202020204" pitchFamily="34" charset="0"/>
                <a:ea typeface="Verdana"/>
                <a:cs typeface="Verdana"/>
                <a:sym typeface="Verdana"/>
                <a:hlinkClick r:id="rId3"/>
              </a:rPr>
              <a:t>Organizing Knowledge and Information, Dr. Catherine Lucey</a:t>
            </a:r>
            <a:endParaRPr sz="9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821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5"/>
          <p:cNvSpPr txBox="1">
            <a:spLocks noGrp="1"/>
          </p:cNvSpPr>
          <p:nvPr>
            <p:ph type="title"/>
          </p:nvPr>
        </p:nvSpPr>
        <p:spPr>
          <a:xfrm>
            <a:off x="1506533" y="339538"/>
            <a:ext cx="5291535" cy="1050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Clinical Reasoning Process</a:t>
            </a:r>
            <a:b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Key Steps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5" name="Google Shape;285;p35"/>
          <p:cNvSpPr txBox="1">
            <a:spLocks noGrp="1"/>
          </p:cNvSpPr>
          <p:nvPr>
            <p:ph type="body" idx="1"/>
          </p:nvPr>
        </p:nvSpPr>
        <p:spPr>
          <a:xfrm>
            <a:off x="1281953" y="1572815"/>
            <a:ext cx="6433297" cy="28277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136922" indent="-136922">
              <a:spcBef>
                <a:spcPts val="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Organizing knowledge and gathered clinical information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rgbClr val="FFFFFF"/>
              </a:buClr>
              <a:buSzPts val="2040"/>
            </a:pPr>
            <a:r>
              <a:rPr lang="en-US" sz="1800" b="1" u="sng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Data synthesis &amp; problem representation development</a:t>
            </a:r>
            <a:endParaRPr sz="1500" u="sng" dirty="0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Illness script scanning &amp; differential diagnosis formation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Awareness of cognitive biases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8260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6"/>
          <p:cNvSpPr txBox="1"/>
          <p:nvPr/>
        </p:nvSpPr>
        <p:spPr>
          <a:xfrm>
            <a:off x="1583531" y="1457325"/>
            <a:ext cx="2951559" cy="484584"/>
          </a:xfrm>
          <a:prstGeom prst="rect">
            <a:avLst/>
          </a:prstGeom>
          <a:solidFill>
            <a:srgbClr val="FFF3C5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808080">
                <a:alpha val="42352"/>
              </a:srgbClr>
            </a:outerShdw>
          </a:effectLst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lvl="1" algn="ctr">
              <a:buClr>
                <a:schemeClr val="dk1"/>
              </a:buClr>
              <a:buSzPts val="1800"/>
            </a:pPr>
            <a:r>
              <a:rPr lang="en-US" sz="12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Patient demographics (age, gender) </a:t>
            </a:r>
            <a:endParaRPr sz="100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lvl="1" algn="ctr">
              <a:buClr>
                <a:schemeClr val="dk1"/>
              </a:buClr>
              <a:buSzPts val="1800"/>
            </a:pPr>
            <a:r>
              <a:rPr lang="en-US" sz="12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+ chief complaint</a:t>
            </a:r>
            <a:endParaRPr sz="100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6"/>
          <p:cNvSpPr txBox="1"/>
          <p:nvPr/>
        </p:nvSpPr>
        <p:spPr>
          <a:xfrm>
            <a:off x="1583531" y="2434828"/>
            <a:ext cx="2980134" cy="485775"/>
          </a:xfrm>
          <a:prstGeom prst="rect">
            <a:avLst/>
          </a:prstGeom>
          <a:solidFill>
            <a:srgbClr val="FFE68C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808080">
                <a:alpha val="42352"/>
              </a:srgbClr>
            </a:outerShdw>
          </a:effectLst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lvl="1" algn="ctr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Patient demographics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lvl="1" algn="ctr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+ findings in the history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6"/>
          <p:cNvSpPr txBox="1"/>
          <p:nvPr/>
        </p:nvSpPr>
        <p:spPr>
          <a:xfrm>
            <a:off x="1554956" y="3536157"/>
            <a:ext cx="3008709" cy="692944"/>
          </a:xfrm>
          <a:prstGeom prst="rect">
            <a:avLst/>
          </a:prstGeom>
          <a:solidFill>
            <a:srgbClr val="FFDA52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808080">
                <a:alpha val="42352"/>
              </a:srgbClr>
            </a:outerShdw>
          </a:effectLst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lvl="1" algn="ctr">
              <a:buClr>
                <a:schemeClr val="dk1"/>
              </a:buClr>
              <a:buSzPts val="1800"/>
            </a:pPr>
            <a:r>
              <a:rPr lang="en-US" sz="120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Patient demographics</a:t>
            </a:r>
            <a:endParaRPr sz="100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lvl="1" algn="ctr">
              <a:buClr>
                <a:schemeClr val="dk1"/>
              </a:buClr>
              <a:buSzPts val="1800"/>
            </a:pPr>
            <a:r>
              <a:rPr lang="en-US" sz="120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+ findings in the history +</a:t>
            </a:r>
            <a:endParaRPr sz="100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lvl="1" algn="ctr">
              <a:buClr>
                <a:schemeClr val="dk1"/>
              </a:buClr>
              <a:buSzPts val="1800"/>
            </a:pPr>
            <a:r>
              <a:rPr lang="en-US" sz="120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findings on physical examination/data</a:t>
            </a:r>
            <a:endParaRPr sz="100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6"/>
          <p:cNvSpPr/>
          <p:nvPr/>
        </p:nvSpPr>
        <p:spPr>
          <a:xfrm>
            <a:off x="2919413" y="1988344"/>
            <a:ext cx="278606" cy="450056"/>
          </a:xfrm>
          <a:prstGeom prst="downArrow">
            <a:avLst>
              <a:gd name="adj1" fmla="val 14930"/>
              <a:gd name="adj2" fmla="val 50000"/>
            </a:avLst>
          </a:prstGeom>
          <a:solidFill>
            <a:srgbClr val="00B0F0"/>
          </a:solidFill>
          <a:ln w="12700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4" name="Google Shape;294;p36"/>
          <p:cNvSpPr/>
          <p:nvPr/>
        </p:nvSpPr>
        <p:spPr>
          <a:xfrm>
            <a:off x="2919413" y="3009901"/>
            <a:ext cx="278606" cy="440531"/>
          </a:xfrm>
          <a:prstGeom prst="downArrow">
            <a:avLst>
              <a:gd name="adj1" fmla="val 14785"/>
              <a:gd name="adj2" fmla="val 50000"/>
            </a:avLst>
          </a:prstGeom>
          <a:solidFill>
            <a:srgbClr val="00B0F0"/>
          </a:solidFill>
          <a:ln w="12700" cap="sq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5" name="Google Shape;295;p36"/>
          <p:cNvSpPr txBox="1"/>
          <p:nvPr/>
        </p:nvSpPr>
        <p:spPr>
          <a:xfrm>
            <a:off x="4743450" y="1428750"/>
            <a:ext cx="3028950" cy="484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12 day old infant with vomiting and bloody diarrhea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6"/>
          <p:cNvSpPr txBox="1"/>
          <p:nvPr/>
        </p:nvSpPr>
        <p:spPr>
          <a:xfrm>
            <a:off x="4686300" y="2114550"/>
            <a:ext cx="3086100" cy="1108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12 day old infant doing well until day 6, presents with diarrhea and irritability progressing to vomiting and bloody diarrhea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36"/>
          <p:cNvSpPr txBox="1"/>
          <p:nvPr/>
        </p:nvSpPr>
        <p:spPr>
          <a:xfrm>
            <a:off x="4686300" y="3292078"/>
            <a:ext cx="3143250" cy="1108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12 day old infant with acute vomiting, bloody diarrhea and a benign abdominal exam with x-ray and </a:t>
            </a: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</a:rPr>
              <a:t>US </a:t>
            </a: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findings atypical for intussusception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36"/>
          <p:cNvSpPr txBox="1"/>
          <p:nvPr/>
        </p:nvSpPr>
        <p:spPr>
          <a:xfrm>
            <a:off x="1428750" y="4400550"/>
            <a:ext cx="6286500" cy="577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2200"/>
            </a:pPr>
            <a:r>
              <a:rPr lang="en-US" sz="1650" i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In one’s clinical documentation, the </a:t>
            </a:r>
            <a:r>
              <a:rPr lang="en-US" sz="1650" b="1" i="1" u="sng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problem representation</a:t>
            </a:r>
            <a:r>
              <a:rPr lang="en-US" sz="1650" b="1" i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</a:t>
            </a:r>
            <a:r>
              <a:rPr lang="en-US" sz="1650" i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is articulated as a </a:t>
            </a:r>
            <a:r>
              <a:rPr lang="en-US" sz="1650" b="1" i="1" u="sng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summary statement.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36"/>
          <p:cNvSpPr txBox="1">
            <a:spLocks noGrp="1"/>
          </p:cNvSpPr>
          <p:nvPr>
            <p:ph type="title"/>
          </p:nvPr>
        </p:nvSpPr>
        <p:spPr>
          <a:xfrm>
            <a:off x="1371600" y="342900"/>
            <a:ext cx="6457950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725" b="1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Data Synthesis</a:t>
            </a:r>
            <a:br>
              <a:rPr lang="en-US" sz="1725" b="1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Problem Representation: Case</a:t>
            </a:r>
            <a:endParaRPr sz="3150" b="1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349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7"/>
          <p:cNvSpPr txBox="1">
            <a:spLocks noGrp="1"/>
          </p:cNvSpPr>
          <p:nvPr>
            <p:ph type="title"/>
          </p:nvPr>
        </p:nvSpPr>
        <p:spPr>
          <a:xfrm>
            <a:off x="1343025" y="495300"/>
            <a:ext cx="6457950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Data Synthesis</a:t>
            </a:r>
            <a:b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Problem Representation</a:t>
            </a:r>
            <a:b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18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(Summary Statement)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5" name="Google Shape;305;p37"/>
          <p:cNvSpPr txBox="1">
            <a:spLocks noGrp="1"/>
          </p:cNvSpPr>
          <p:nvPr>
            <p:ph type="body" idx="1"/>
          </p:nvPr>
        </p:nvSpPr>
        <p:spPr>
          <a:xfrm>
            <a:off x="1485900" y="1428750"/>
            <a:ext cx="6172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253603" indent="-253603">
              <a:spcBef>
                <a:spcPts val="0"/>
              </a:spcBef>
              <a:buClr>
                <a:schemeClr val="accent1"/>
              </a:buClr>
              <a:buSzPts val="2380"/>
            </a:pPr>
            <a:r>
              <a:rPr lang="en-US" sz="21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Guides hypothesis generation and development of the differential diagnosis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53603" indent="-253603">
              <a:spcBef>
                <a:spcPts val="900"/>
              </a:spcBef>
              <a:buClr>
                <a:schemeClr val="accent1"/>
              </a:buClr>
              <a:buSzPts val="2380"/>
            </a:pPr>
            <a:r>
              <a:rPr lang="en-US" sz="21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Requires deliberate practice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53603" indent="-253603">
              <a:spcBef>
                <a:spcPts val="900"/>
              </a:spcBef>
              <a:buClr>
                <a:schemeClr val="accent1"/>
              </a:buClr>
              <a:buSzPts val="2380"/>
            </a:pPr>
            <a:r>
              <a:rPr lang="en-US" sz="21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 good Problem Representation includes:</a:t>
            </a:r>
            <a:endParaRPr sz="21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596503" lvl="1" indent="-253603">
              <a:spcBef>
                <a:spcPts val="1320"/>
              </a:spcBef>
              <a:buClr>
                <a:schemeClr val="accent1"/>
              </a:buClr>
              <a:buSzPts val="2380"/>
              <a:buFont typeface="Arial"/>
              <a:buAutoNum type="arabicParenBoth"/>
            </a:pPr>
            <a:r>
              <a:rPr lang="en-US" sz="19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Epidemiology (demographics, risk factors)</a:t>
            </a:r>
            <a:endParaRPr b="0" i="0" u="none" strike="noStrike" cap="none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596503" lvl="1" indent="-253603">
              <a:spcBef>
                <a:spcPts val="420"/>
              </a:spcBef>
              <a:buClr>
                <a:schemeClr val="accent1"/>
              </a:buClr>
              <a:buSzPts val="2380"/>
              <a:buFont typeface="Arial"/>
              <a:buAutoNum type="arabicParenBoth"/>
            </a:pPr>
            <a:r>
              <a:rPr lang="en-US" sz="19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Key findings (symptoms, PE, imaging/labs)</a:t>
            </a:r>
            <a:endParaRPr b="0" i="0" u="none" strike="noStrike" cap="none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596503" lvl="1" indent="-253603">
              <a:spcBef>
                <a:spcPts val="420"/>
              </a:spcBef>
              <a:buClr>
                <a:schemeClr val="accent1"/>
              </a:buClr>
              <a:buSzPts val="2380"/>
              <a:buFont typeface="Arial"/>
              <a:buAutoNum type="arabicParenBoth"/>
            </a:pPr>
            <a:r>
              <a:rPr lang="en-US" sz="19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Important qualifying adjectives = </a:t>
            </a:r>
            <a:r>
              <a:rPr lang="en-US" sz="1950" b="1" i="1" u="sng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semantic qualifiers</a:t>
            </a:r>
            <a:endParaRPr b="0" i="0" u="none" strike="noStrike" cap="none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893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8"/>
          <p:cNvSpPr txBox="1">
            <a:spLocks noGrp="1"/>
          </p:cNvSpPr>
          <p:nvPr>
            <p:ph type="title"/>
          </p:nvPr>
        </p:nvSpPr>
        <p:spPr>
          <a:xfrm>
            <a:off x="1371600" y="400050"/>
            <a:ext cx="6172200" cy="7429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Case example</a:t>
            </a:r>
            <a:b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Summary Statement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1" name="Google Shape;311;p38"/>
          <p:cNvSpPr txBox="1">
            <a:spLocks noGrp="1"/>
          </p:cNvSpPr>
          <p:nvPr>
            <p:ph type="body" idx="1"/>
          </p:nvPr>
        </p:nvSpPr>
        <p:spPr>
          <a:xfrm>
            <a:off x="1485900" y="1485900"/>
            <a:ext cx="6172200" cy="33718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136922" indent="-136922">
              <a:spcBef>
                <a:spcPts val="0"/>
              </a:spcBef>
              <a:buClr>
                <a:schemeClr val="accent1"/>
              </a:buClr>
              <a:buSzPts val="2040"/>
              <a:buNone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12 day old infant with acute onset of vomiting, bloody diarrhea, intermittent inconsolable crying and a benign abdominal exam. X-ray and US findings are atypical for intussusception.</a:t>
            </a:r>
            <a:endParaRPr sz="18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0"/>
              </a:spcBef>
              <a:buClr>
                <a:schemeClr val="accent1"/>
              </a:buClr>
              <a:buSzPts val="2040"/>
              <a:buNone/>
            </a:pP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360"/>
              </a:spcBef>
              <a:buClr>
                <a:schemeClr val="accent1"/>
              </a:buClr>
              <a:buSzPts val="2040"/>
              <a:buNone/>
            </a:pP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136922" indent="-136922">
              <a:spcBef>
                <a:spcPts val="360"/>
              </a:spcBef>
              <a:buClr>
                <a:schemeClr val="accent1"/>
              </a:buClr>
              <a:buSzPts val="2040"/>
              <a:buNone/>
            </a:pPr>
            <a:r>
              <a:rPr lang="en-US" sz="1800" b="1" i="1" dirty="0">
                <a:solidFill>
                  <a:srgbClr val="1B0C7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Studies show that learners given the synthesized summary statement for a case were able to come up with a </a:t>
            </a:r>
            <a:r>
              <a:rPr lang="en-US" sz="1800" b="1" i="1" u="sng" dirty="0">
                <a:solidFill>
                  <a:srgbClr val="1B0C7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better differential</a:t>
            </a:r>
            <a:r>
              <a:rPr lang="en-US" sz="1800" b="1" i="1" dirty="0">
                <a:solidFill>
                  <a:srgbClr val="1B0C7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than those just given the case alone.</a:t>
            </a:r>
            <a:endParaRPr sz="1500" dirty="0">
              <a:solidFill>
                <a:srgbClr val="1B0C7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360"/>
              </a:spcBef>
              <a:buClr>
                <a:schemeClr val="accent1"/>
              </a:buClr>
              <a:buSzPts val="2040"/>
              <a:buNone/>
            </a:pP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136922" indent="-39767">
              <a:spcBef>
                <a:spcPts val="360"/>
              </a:spcBef>
              <a:buClr>
                <a:schemeClr val="accent1"/>
              </a:buClr>
              <a:buSzPts val="2040"/>
              <a:buNone/>
            </a:pP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18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>
            <a:spLocks noGrp="1"/>
          </p:cNvSpPr>
          <p:nvPr>
            <p:ph type="ctrTitle"/>
          </p:nvPr>
        </p:nvSpPr>
        <p:spPr>
          <a:xfrm>
            <a:off x="1257300" y="3257550"/>
            <a:ext cx="6629400" cy="7429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b" anchorCtr="0">
            <a:noAutofit/>
          </a:bodyPr>
          <a:lstStyle/>
          <a:p>
            <a:pPr>
              <a:spcBef>
                <a:spcPts val="0"/>
              </a:spcBef>
              <a:buClr>
                <a:srgbClr val="980000"/>
              </a:buClr>
              <a:buSzPts val="2040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speaker has nothing to disclose  </a:t>
            </a:r>
            <a:endParaRPr lang="en-US" sz="2000" i="1" dirty="0">
              <a:solidFill>
                <a:schemeClr val="lt1"/>
              </a:solidFill>
              <a:sym typeface="Century Gothic"/>
            </a:endParaRPr>
          </a:p>
        </p:txBody>
      </p:sp>
      <p:sp>
        <p:nvSpPr>
          <p:cNvPr id="162" name="Google Shape;162;p21"/>
          <p:cNvSpPr txBox="1"/>
          <p:nvPr/>
        </p:nvSpPr>
        <p:spPr>
          <a:xfrm>
            <a:off x="1428750" y="1657350"/>
            <a:ext cx="6286500" cy="90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3600"/>
            </a:pPr>
            <a:r>
              <a:rPr lang="en-US" sz="36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Disclosure</a:t>
            </a:r>
            <a:endParaRPr sz="13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81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9"/>
          <p:cNvSpPr txBox="1">
            <a:spLocks noGrp="1"/>
          </p:cNvSpPr>
          <p:nvPr>
            <p:ph type="title"/>
          </p:nvPr>
        </p:nvSpPr>
        <p:spPr>
          <a:xfrm>
            <a:off x="1371600" y="462803"/>
            <a:ext cx="6172200" cy="7429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Clinical Reasoning Process</a:t>
            </a:r>
            <a:b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Key Steps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7" name="Google Shape;317;p39"/>
          <p:cNvSpPr txBox="1">
            <a:spLocks noGrp="1"/>
          </p:cNvSpPr>
          <p:nvPr>
            <p:ph type="body" idx="1"/>
          </p:nvPr>
        </p:nvSpPr>
        <p:spPr>
          <a:xfrm>
            <a:off x="1543050" y="1572815"/>
            <a:ext cx="6172200" cy="28277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136922" indent="-136922">
              <a:spcBef>
                <a:spcPts val="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Organizing knowledge and gathered clinical information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Data synthesis &amp; problem representation development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rgbClr val="FFFFFF"/>
              </a:buClr>
              <a:buSzPts val="2040"/>
            </a:pPr>
            <a:r>
              <a:rPr lang="en-US" sz="1800" b="1" u="sng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Illness script scanning &amp; differential diagnosis formation</a:t>
            </a:r>
            <a:endParaRPr sz="1500" u="sng" dirty="0">
              <a:solidFill>
                <a:schemeClr val="dk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Awareness of cognitive biases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671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0"/>
          <p:cNvSpPr txBox="1">
            <a:spLocks noGrp="1"/>
          </p:cNvSpPr>
          <p:nvPr>
            <p:ph type="title"/>
          </p:nvPr>
        </p:nvSpPr>
        <p:spPr>
          <a:xfrm>
            <a:off x="1371600" y="571500"/>
            <a:ext cx="5810003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Illness Scripts</a:t>
            </a:r>
            <a:b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Illness Script for Intestinal Malrotation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3" name="Google Shape;323;p40"/>
          <p:cNvSpPr txBox="1">
            <a:spLocks noGrp="1"/>
          </p:cNvSpPr>
          <p:nvPr>
            <p:ph type="body" idx="1"/>
          </p:nvPr>
        </p:nvSpPr>
        <p:spPr>
          <a:xfrm>
            <a:off x="1183340" y="1550894"/>
            <a:ext cx="6947647" cy="3314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136922" indent="-136922">
              <a:spcBef>
                <a:spcPts val="0"/>
              </a:spcBef>
              <a:buClr>
                <a:schemeClr val="accent1"/>
              </a:buClr>
              <a:buSzPts val="2040"/>
              <a:buNone/>
            </a:pPr>
            <a:r>
              <a:rPr lang="en-US" sz="180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Epidemiology</a:t>
            </a: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:  Congenital anomaly of the rotation of the midgut, occurs between 1:200 to 1:500 live births. Most asymptomatic. 1:6000 symptomatic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900"/>
              </a:spcBef>
              <a:buClr>
                <a:schemeClr val="accent1"/>
              </a:buClr>
              <a:buSzPts val="2040"/>
              <a:buNone/>
            </a:pPr>
            <a:r>
              <a:rPr lang="en-US" sz="180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Pathophysiology</a:t>
            </a: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:  Disruption of the normal embryologic development of the bowel. Many variations.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900"/>
              </a:spcBef>
              <a:buClr>
                <a:schemeClr val="accent1"/>
              </a:buClr>
              <a:buSzPts val="2040"/>
              <a:buNone/>
            </a:pPr>
            <a:r>
              <a:rPr lang="en-US" sz="180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Clinical Presentation:  </a:t>
            </a: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sudden onset of bilious emesis with diffuse abdominal pain out of proportion to exam. Ischemic bowel leads to bloody diarrhea.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900"/>
              </a:spcBef>
              <a:buClr>
                <a:schemeClr val="accent1"/>
              </a:buClr>
              <a:buSzPts val="2040"/>
              <a:buNone/>
            </a:pPr>
            <a:r>
              <a:rPr lang="en-US" sz="180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Time course:  </a:t>
            </a: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sudden onset, progressive symptoms once symptomatic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900"/>
              </a:spcBef>
              <a:buClr>
                <a:schemeClr val="accent1"/>
              </a:buClr>
              <a:buSzPts val="2210"/>
              <a:buNone/>
            </a:pPr>
            <a:endParaRPr sz="19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136922" indent="-31670">
              <a:spcBef>
                <a:spcPts val="1290"/>
              </a:spcBef>
              <a:buClr>
                <a:schemeClr val="accent1"/>
              </a:buClr>
              <a:buSzPts val="2210"/>
              <a:buNone/>
            </a:pPr>
            <a:endParaRPr sz="19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174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1"/>
          <p:cNvSpPr/>
          <p:nvPr/>
        </p:nvSpPr>
        <p:spPr>
          <a:xfrm flipH="1">
            <a:off x="2514600" y="1765697"/>
            <a:ext cx="1314450" cy="742950"/>
          </a:xfrm>
          <a:prstGeom prst="cloudCallout">
            <a:avLst>
              <a:gd name="adj1" fmla="val 6300"/>
              <a:gd name="adj2" fmla="val 24300"/>
            </a:avLst>
          </a:prstGeom>
          <a:solidFill>
            <a:srgbClr val="CCD7D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9" name="Google Shape;329;p41"/>
          <p:cNvSpPr/>
          <p:nvPr/>
        </p:nvSpPr>
        <p:spPr>
          <a:xfrm>
            <a:off x="4000500" y="1537097"/>
            <a:ext cx="1200150" cy="800100"/>
          </a:xfrm>
          <a:prstGeom prst="cloudCallout">
            <a:avLst>
              <a:gd name="adj1" fmla="val 6300"/>
              <a:gd name="adj2" fmla="val 24300"/>
            </a:avLst>
          </a:prstGeom>
          <a:solidFill>
            <a:srgbClr val="CCD7D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0" name="Google Shape;330;p41"/>
          <p:cNvSpPr/>
          <p:nvPr/>
        </p:nvSpPr>
        <p:spPr>
          <a:xfrm rot="900000">
            <a:off x="5462588" y="1734740"/>
            <a:ext cx="1200150" cy="857250"/>
          </a:xfrm>
          <a:prstGeom prst="cloudCallout">
            <a:avLst>
              <a:gd name="adj1" fmla="val 6300"/>
              <a:gd name="adj2" fmla="val 24300"/>
            </a:avLst>
          </a:prstGeom>
          <a:solidFill>
            <a:srgbClr val="CCD7D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1" name="Google Shape;331;p41"/>
          <p:cNvSpPr/>
          <p:nvPr/>
        </p:nvSpPr>
        <p:spPr>
          <a:xfrm rot="-1560000" flipH="1">
            <a:off x="1863328" y="2516981"/>
            <a:ext cx="1283494" cy="970359"/>
          </a:xfrm>
          <a:prstGeom prst="cloudCallout">
            <a:avLst>
              <a:gd name="adj1" fmla="val 6300"/>
              <a:gd name="adj2" fmla="val 24300"/>
            </a:avLst>
          </a:prstGeom>
          <a:solidFill>
            <a:srgbClr val="FFCC66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2" name="Google Shape;332;p41"/>
          <p:cNvSpPr txBox="1"/>
          <p:nvPr/>
        </p:nvSpPr>
        <p:spPr>
          <a:xfrm>
            <a:off x="1257300" y="2851546"/>
            <a:ext cx="2571750" cy="88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Disease A?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ts val="1600"/>
            </a:pPr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buClr>
                <a:schemeClr val="dk1"/>
              </a:buClr>
              <a:buSzPts val="1600"/>
            </a:pPr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buClr>
                <a:schemeClr val="dk1"/>
              </a:buClr>
              <a:buSzPts val="500"/>
            </a:pPr>
            <a:endParaRPr sz="37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buClr>
                <a:schemeClr val="dk1"/>
              </a:buClr>
              <a:buSzPts val="1600"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(best match; most likely malrotation)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41"/>
          <p:cNvSpPr txBox="1"/>
          <p:nvPr/>
        </p:nvSpPr>
        <p:spPr>
          <a:xfrm>
            <a:off x="2686050" y="1937147"/>
            <a:ext cx="1028700" cy="277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Disease B?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41"/>
          <p:cNvSpPr txBox="1"/>
          <p:nvPr/>
        </p:nvSpPr>
        <p:spPr>
          <a:xfrm>
            <a:off x="3657600" y="1765697"/>
            <a:ext cx="2000250" cy="934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Disease C?</a:t>
            </a:r>
            <a:endParaRPr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buClr>
                <a:schemeClr val="dk1"/>
              </a:buClr>
              <a:buSzPts val="1800"/>
            </a:pPr>
            <a:endParaRPr sz="135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buClr>
                <a:schemeClr val="dk1"/>
              </a:buClr>
              <a:buSzPts val="1800"/>
            </a:pPr>
            <a:endParaRPr sz="135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buClr>
                <a:schemeClr val="dk1"/>
              </a:buClr>
              <a:buSzPts val="500"/>
            </a:pPr>
            <a:endParaRPr sz="375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algn="ctr">
              <a:buClr>
                <a:schemeClr val="dk1"/>
              </a:buClr>
              <a:buSzPts val="1600"/>
            </a:pPr>
            <a:r>
              <a:rPr lang="en-US" sz="1200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(poor match; unlikely intussusception)</a:t>
            </a:r>
            <a:endParaRPr sz="105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41"/>
          <p:cNvSpPr txBox="1"/>
          <p:nvPr/>
        </p:nvSpPr>
        <p:spPr>
          <a:xfrm>
            <a:off x="5576888" y="1963341"/>
            <a:ext cx="1085850" cy="277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Disease D?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41"/>
          <p:cNvSpPr/>
          <p:nvPr/>
        </p:nvSpPr>
        <p:spPr>
          <a:xfrm>
            <a:off x="3714750" y="1537097"/>
            <a:ext cx="1771650" cy="800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26197" y="41682"/>
                </a:moveTo>
                <a:lnTo>
                  <a:pt x="31444" y="15959"/>
                </a:lnTo>
                <a:lnTo>
                  <a:pt x="60000" y="44515"/>
                </a:lnTo>
                <a:lnTo>
                  <a:pt x="88555" y="15959"/>
                </a:lnTo>
                <a:lnTo>
                  <a:pt x="93802" y="41682"/>
                </a:lnTo>
                <a:lnTo>
                  <a:pt x="75484" y="60000"/>
                </a:lnTo>
                <a:lnTo>
                  <a:pt x="93802" y="78317"/>
                </a:lnTo>
                <a:lnTo>
                  <a:pt x="88555" y="104040"/>
                </a:lnTo>
                <a:lnTo>
                  <a:pt x="60000" y="75484"/>
                </a:lnTo>
                <a:lnTo>
                  <a:pt x="31444" y="104040"/>
                </a:lnTo>
                <a:lnTo>
                  <a:pt x="26197" y="78317"/>
                </a:lnTo>
                <a:lnTo>
                  <a:pt x="44515" y="60000"/>
                </a:lnTo>
                <a:lnTo>
                  <a:pt x="26197" y="41682"/>
                </a:lnTo>
                <a:close/>
              </a:path>
            </a:pathLst>
          </a:custGeom>
          <a:solidFill>
            <a:srgbClr val="945191">
              <a:alpha val="46274"/>
            </a:srgbClr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7" name="Google Shape;337;p41"/>
          <p:cNvSpPr/>
          <p:nvPr/>
        </p:nvSpPr>
        <p:spPr>
          <a:xfrm rot="900000">
            <a:off x="6253163" y="2591990"/>
            <a:ext cx="1200150" cy="857250"/>
          </a:xfrm>
          <a:prstGeom prst="cloudCallout">
            <a:avLst>
              <a:gd name="adj1" fmla="val 6300"/>
              <a:gd name="adj2" fmla="val 24300"/>
            </a:avLst>
          </a:prstGeom>
          <a:solidFill>
            <a:srgbClr val="CCD7D9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38" name="Google Shape;338;p41"/>
          <p:cNvSpPr txBox="1"/>
          <p:nvPr/>
        </p:nvSpPr>
        <p:spPr>
          <a:xfrm>
            <a:off x="6367463" y="2820591"/>
            <a:ext cx="1085850" cy="277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Disease E?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41"/>
          <p:cNvSpPr txBox="1">
            <a:spLocks noGrp="1"/>
          </p:cNvSpPr>
          <p:nvPr>
            <p:ph type="title"/>
          </p:nvPr>
        </p:nvSpPr>
        <p:spPr>
          <a:xfrm>
            <a:off x="779929" y="451035"/>
            <a:ext cx="7082118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Illness Script Scanning &amp; Differential Diagnosis Formation</a:t>
            </a:r>
            <a:b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Prioritizing the Differential Diagnosis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0" name="Google Shape;340;p41"/>
          <p:cNvSpPr txBox="1"/>
          <p:nvPr/>
        </p:nvSpPr>
        <p:spPr>
          <a:xfrm>
            <a:off x="4588613" y="1183444"/>
            <a:ext cx="4643550" cy="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endParaRPr sz="1350"/>
          </a:p>
        </p:txBody>
      </p:sp>
      <p:sp>
        <p:nvSpPr>
          <p:cNvPr id="341" name="Google Shape;341;p41"/>
          <p:cNvSpPr txBox="1"/>
          <p:nvPr/>
        </p:nvSpPr>
        <p:spPr>
          <a:xfrm>
            <a:off x="6062663" y="1300725"/>
            <a:ext cx="4643550" cy="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200" dirty="0">
                <a:latin typeface="Spectral ExtraBold"/>
                <a:ea typeface="Spectral ExtraBold"/>
                <a:cs typeface="Spectral ExtraBold"/>
                <a:sym typeface="Spectral ExtraBold"/>
              </a:rPr>
              <a:t>(less likely; milk protein </a:t>
            </a:r>
            <a:endParaRPr sz="1200" dirty="0">
              <a:latin typeface="Spectral ExtraBold"/>
              <a:ea typeface="Spectral ExtraBold"/>
              <a:cs typeface="Spectral ExtraBold"/>
              <a:sym typeface="Spectral ExtraBold"/>
            </a:endParaRPr>
          </a:p>
          <a:p>
            <a:r>
              <a:rPr lang="en-US" sz="1200" dirty="0">
                <a:latin typeface="Spectral ExtraBold"/>
                <a:ea typeface="Spectral ExtraBold"/>
                <a:cs typeface="Spectral ExtraBold"/>
                <a:sym typeface="Spectral ExtraBold"/>
              </a:rPr>
              <a:t>allergy)</a:t>
            </a:r>
            <a:endParaRPr sz="1200" dirty="0">
              <a:latin typeface="Spectral ExtraBold"/>
              <a:ea typeface="Spectral ExtraBold"/>
              <a:cs typeface="Spectral ExtraBold"/>
              <a:sym typeface="Spectral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24890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2"/>
          <p:cNvSpPr/>
          <p:nvPr/>
        </p:nvSpPr>
        <p:spPr>
          <a:xfrm>
            <a:off x="1657350" y="2451497"/>
            <a:ext cx="1200150" cy="10287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Sorts Mill Goudy"/>
                <a:cs typeface="Sorts Mill Goudy"/>
                <a:sym typeface="Sorts Mill Goudy"/>
              </a:rPr>
              <a:t>Hypothesis-driven data gathering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42"/>
          <p:cNvSpPr/>
          <p:nvPr/>
        </p:nvSpPr>
        <p:spPr>
          <a:xfrm>
            <a:off x="5715000" y="2644378"/>
            <a:ext cx="1428750" cy="914400"/>
          </a:xfrm>
          <a:prstGeom prst="bevel">
            <a:avLst>
              <a:gd name="adj" fmla="val 12500"/>
            </a:avLst>
          </a:prstGeom>
          <a:solidFill>
            <a:srgbClr val="FFCC66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chemeClr val="dk1"/>
              </a:buClr>
              <a:buSzPts val="2000"/>
            </a:pPr>
            <a:r>
              <a:rPr lang="en-US" sz="15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Working diagnosis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42"/>
          <p:cNvSpPr/>
          <p:nvPr/>
        </p:nvSpPr>
        <p:spPr>
          <a:xfrm>
            <a:off x="1885950" y="1888331"/>
            <a:ext cx="2743200" cy="522684"/>
          </a:xfrm>
          <a:prstGeom prst="curvedDownArrow">
            <a:avLst>
              <a:gd name="adj1" fmla="val 19542"/>
              <a:gd name="adj2" fmla="val 21084"/>
              <a:gd name="adj3" fmla="val 16200"/>
            </a:avLst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9" name="Google Shape;349;p42"/>
          <p:cNvSpPr/>
          <p:nvPr/>
        </p:nvSpPr>
        <p:spPr>
          <a:xfrm rot="10800000">
            <a:off x="1885950" y="3508772"/>
            <a:ext cx="2743200" cy="457200"/>
          </a:xfrm>
          <a:prstGeom prst="curvedDownArrow">
            <a:avLst>
              <a:gd name="adj1" fmla="val 19799"/>
              <a:gd name="adj2" fmla="val 21149"/>
              <a:gd name="adj3" fmla="val 16200"/>
            </a:avLst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0" name="Google Shape;350;p42"/>
          <p:cNvSpPr/>
          <p:nvPr/>
        </p:nvSpPr>
        <p:spPr>
          <a:xfrm>
            <a:off x="5164931" y="2901553"/>
            <a:ext cx="457200" cy="400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30000"/>
                </a:moveTo>
                <a:lnTo>
                  <a:pt x="3281" y="30000"/>
                </a:lnTo>
                <a:lnTo>
                  <a:pt x="3281" y="90000"/>
                </a:lnTo>
                <a:lnTo>
                  <a:pt x="0" y="90000"/>
                </a:lnTo>
                <a:lnTo>
                  <a:pt x="0" y="30000"/>
                </a:lnTo>
                <a:close/>
                <a:moveTo>
                  <a:pt x="6562" y="30000"/>
                </a:moveTo>
                <a:lnTo>
                  <a:pt x="13125" y="30000"/>
                </a:lnTo>
                <a:lnTo>
                  <a:pt x="13125" y="90000"/>
                </a:lnTo>
                <a:lnTo>
                  <a:pt x="6562" y="90000"/>
                </a:lnTo>
                <a:lnTo>
                  <a:pt x="6562" y="30000"/>
                </a:lnTo>
                <a:close/>
                <a:moveTo>
                  <a:pt x="16406" y="30000"/>
                </a:moveTo>
                <a:lnTo>
                  <a:pt x="67500" y="30000"/>
                </a:lnTo>
                <a:lnTo>
                  <a:pt x="67500" y="0"/>
                </a:lnTo>
                <a:lnTo>
                  <a:pt x="120000" y="60000"/>
                </a:lnTo>
                <a:lnTo>
                  <a:pt x="67500" y="120000"/>
                </a:lnTo>
                <a:lnTo>
                  <a:pt x="67500" y="90000"/>
                </a:lnTo>
                <a:lnTo>
                  <a:pt x="16406" y="90000"/>
                </a:lnTo>
                <a:lnTo>
                  <a:pt x="16406" y="30000"/>
                </a:lnTo>
                <a:close/>
              </a:path>
            </a:pathLst>
          </a:cu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 sz="135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1" name="Google Shape;351;p42"/>
          <p:cNvSpPr txBox="1"/>
          <p:nvPr/>
        </p:nvSpPr>
        <p:spPr>
          <a:xfrm>
            <a:off x="1400175" y="4257812"/>
            <a:ext cx="6515100" cy="522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342900" indent="-285750"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b="1" i="1">
                <a:solidFill>
                  <a:schemeClr val="dk1"/>
                </a:solidFill>
                <a:latin typeface="Century Gothic" panose="020B0502020202020204" pitchFamily="34" charset="0"/>
              </a:rPr>
              <a:t>most likely</a:t>
            </a:r>
            <a:endParaRPr b="1" i="1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marL="342900" indent="-285750">
              <a:buClr>
                <a:schemeClr val="dk1"/>
              </a:buClr>
              <a:buSzPts val="2400"/>
              <a:buFont typeface="Arial"/>
              <a:buChar char="-"/>
            </a:pPr>
            <a:r>
              <a:rPr lang="en-US" b="1" i="1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change at any point </a:t>
            </a:r>
            <a:endParaRPr sz="105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42"/>
          <p:cNvSpPr/>
          <p:nvPr/>
        </p:nvSpPr>
        <p:spPr>
          <a:xfrm>
            <a:off x="3257550" y="2451497"/>
            <a:ext cx="1828800" cy="10287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Sorts Mill Goudy"/>
                <a:cs typeface="Sorts Mill Goudy"/>
                <a:sym typeface="Sorts Mill Goudy"/>
              </a:rPr>
              <a:t>Data interpretation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algn="ctr">
              <a:spcBef>
                <a:spcPts val="450"/>
              </a:spcBef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Sorts Mill Goudy"/>
                <a:cs typeface="Sorts Mill Goudy"/>
                <a:sym typeface="Sorts Mill Goudy"/>
              </a:rPr>
              <a:t>Hypothesis testing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algn="ctr">
              <a:spcBef>
                <a:spcPts val="450"/>
              </a:spcBef>
              <a:buClr>
                <a:schemeClr val="dk1"/>
              </a:buClr>
              <a:buSzPts val="1800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Sorts Mill Goudy"/>
                <a:cs typeface="Sorts Mill Goudy"/>
                <a:sym typeface="Sorts Mill Goudy"/>
              </a:rPr>
              <a:t>Hypothesis revision</a:t>
            </a:r>
            <a:endParaRPr sz="1050" dirty="0">
              <a:solidFill>
                <a:srgbClr val="000000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42"/>
          <p:cNvSpPr txBox="1">
            <a:spLocks noGrp="1"/>
          </p:cNvSpPr>
          <p:nvPr>
            <p:ph type="title"/>
          </p:nvPr>
        </p:nvSpPr>
        <p:spPr>
          <a:xfrm>
            <a:off x="1338259" y="532072"/>
            <a:ext cx="5887294" cy="8001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Illness Script Scanning &amp; Differential Diagnosis Formation</a:t>
            </a:r>
            <a:br>
              <a:rPr lang="en-US" sz="172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The Working Diagnosis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32216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43"/>
          <p:cNvSpPr txBox="1">
            <a:spLocks noGrp="1"/>
          </p:cNvSpPr>
          <p:nvPr>
            <p:ph type="title"/>
          </p:nvPr>
        </p:nvSpPr>
        <p:spPr>
          <a:xfrm>
            <a:off x="1506533" y="339538"/>
            <a:ext cx="5291535" cy="1050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Clinical Reasoning Process</a:t>
            </a:r>
            <a:br>
              <a:rPr lang="en-US" sz="1875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</a:b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Key Steps</a:t>
            </a:r>
            <a:endParaRPr sz="315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9" name="Google Shape;359;p43"/>
          <p:cNvSpPr txBox="1">
            <a:spLocks noGrp="1"/>
          </p:cNvSpPr>
          <p:nvPr>
            <p:ph type="body" idx="1"/>
          </p:nvPr>
        </p:nvSpPr>
        <p:spPr>
          <a:xfrm>
            <a:off x="1543050" y="1572815"/>
            <a:ext cx="6172200" cy="2827734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136922" indent="-136922">
              <a:spcBef>
                <a:spcPts val="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Organizing knowledge and interpreting clinical information</a:t>
            </a: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Data synthesis &amp; problem representation development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Illness script scanning &amp; differential diagnosis formation</a:t>
            </a:r>
            <a:endParaRPr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136922" indent="-136922">
              <a:spcBef>
                <a:spcPts val="1350"/>
              </a:spcBef>
              <a:buClr>
                <a:schemeClr val="accent1"/>
              </a:buClr>
              <a:buSzPts val="2040"/>
            </a:pPr>
            <a:r>
              <a:rPr lang="en-US" sz="1800" b="1" dirty="0">
                <a:solidFill>
                  <a:srgbClr val="1B0C7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Awareness of cognitive biases</a:t>
            </a:r>
            <a:endParaRPr sz="1500" dirty="0">
              <a:solidFill>
                <a:srgbClr val="1B0C7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525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4"/>
          <p:cNvSpPr txBox="1">
            <a:spLocks noGrp="1"/>
          </p:cNvSpPr>
          <p:nvPr>
            <p:ph type="title"/>
          </p:nvPr>
        </p:nvSpPr>
        <p:spPr>
          <a:xfrm>
            <a:off x="1400175" y="184761"/>
            <a:ext cx="6110119" cy="1050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3600"/>
            </a:pPr>
            <a:r>
              <a:rPr lang="en-US" sz="2700" b="1" dirty="0">
                <a:solidFill>
                  <a:schemeClr val="dk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3 Common Cognitive Errors</a:t>
            </a:r>
            <a:r>
              <a:rPr lang="en-US" sz="2700" b="1" dirty="0">
                <a:solidFill>
                  <a:schemeClr val="lt2"/>
                </a:solidFill>
                <a:latin typeface="Century Gothic" panose="020B0502020202020204" pitchFamily="34" charset="0"/>
                <a:ea typeface="Century Gothic"/>
                <a:cs typeface="Century Gothic"/>
                <a:sym typeface="Century Gothic"/>
              </a:rPr>
              <a:t> </a:t>
            </a:r>
            <a:endParaRPr sz="2700" b="1" dirty="0">
              <a:solidFill>
                <a:schemeClr val="lt2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5" name="Google Shape;365;p44"/>
          <p:cNvSpPr txBox="1">
            <a:spLocks noGrp="1"/>
          </p:cNvSpPr>
          <p:nvPr>
            <p:ph type="body" idx="1"/>
          </p:nvPr>
        </p:nvSpPr>
        <p:spPr>
          <a:xfrm>
            <a:off x="1400175" y="1425039"/>
            <a:ext cx="6343650" cy="366132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 marL="136922" indent="-136922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870"/>
              <a:buNone/>
            </a:pPr>
            <a:r>
              <a:rPr lang="en-US" sz="165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	Anchoring bias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55984" lvl="1" indent="-103583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870"/>
              <a:buFont typeface="Arial"/>
              <a:buChar char="•"/>
            </a:pPr>
            <a:r>
              <a:rPr lang="en-US" sz="1650" dirty="0">
                <a:solidFill>
                  <a:srgbClr val="0033CC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Latch onto first symptom or finding, failing to adjust </a:t>
            </a:r>
            <a:endParaRPr sz="135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598884" lvl="2" indent="-103583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870"/>
            </a:pPr>
            <a:r>
              <a:rPr lang="en-US" sz="15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E.g. Pulmonary embolism can cause chest pain and shortness of breath, so it must be that. Ignore the fever of 102.</a:t>
            </a:r>
            <a:endParaRPr b="0" i="0" u="none" strike="noStrike" cap="none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55984" lvl="2" indent="-103583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980"/>
              <a:buNone/>
            </a:pPr>
            <a:endParaRPr sz="12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55984" lvl="2" indent="-103583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980"/>
              <a:buNone/>
            </a:pPr>
            <a:r>
              <a:rPr lang="en-US" sz="165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Availability bias</a:t>
            </a:r>
            <a:endParaRPr sz="12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55984" lvl="2" indent="-103583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980"/>
            </a:pPr>
            <a:r>
              <a:rPr lang="en-US" sz="1650" dirty="0">
                <a:solidFill>
                  <a:srgbClr val="0033CC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A recent case </a:t>
            </a:r>
            <a:endParaRPr sz="12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598884" lvl="3" indent="-103583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980"/>
              <a:buFont typeface="Arial"/>
              <a:buChar char="•"/>
            </a:pPr>
            <a:r>
              <a:rPr lang="en-US" sz="15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E.g. Just saw a case of pneumothorax present just like this, so this patient likely has a pneumothorax.</a:t>
            </a:r>
            <a:endParaRPr b="0" i="0" u="none" strike="noStrike" cap="none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55984" lvl="2" indent="-103583">
              <a:lnSpc>
                <a:spcPct val="80000"/>
              </a:lnSpc>
              <a:spcBef>
                <a:spcPts val="225"/>
              </a:spcBef>
              <a:buClr>
                <a:schemeClr val="accent1"/>
              </a:buClr>
              <a:buSzPts val="1350"/>
              <a:buNone/>
            </a:pPr>
            <a:endParaRPr sz="112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136922" indent="-136922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870"/>
              <a:buNone/>
            </a:pPr>
            <a:r>
              <a:rPr lang="en-US" sz="16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	</a:t>
            </a:r>
            <a:r>
              <a:rPr lang="en-US" sz="1650" b="1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Ascertainment /Stereotype bias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255984" lvl="2" indent="-103583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980"/>
            </a:pPr>
            <a:r>
              <a:rPr lang="en-US" sz="1650" dirty="0">
                <a:solidFill>
                  <a:srgbClr val="0033CC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 Stereotype </a:t>
            </a:r>
            <a:endParaRPr sz="12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598884" lvl="3" indent="-103583">
              <a:lnSpc>
                <a:spcPct val="80000"/>
              </a:lnSpc>
              <a:spcBef>
                <a:spcPts val="330"/>
              </a:spcBef>
              <a:buClr>
                <a:schemeClr val="accent1"/>
              </a:buClr>
              <a:buSzPts val="1980"/>
              <a:buFont typeface="Arial"/>
              <a:buChar char="•"/>
            </a:pPr>
            <a:r>
              <a:rPr lang="en-US" sz="15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E.g. People who smoke get pneumonia, so that’s probably the cause of this patient’s symptoms.</a:t>
            </a:r>
            <a:endParaRPr b="0" i="0" u="none" strike="noStrike" cap="none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pPr marL="136922" indent="-47863">
              <a:spcBef>
                <a:spcPts val="330"/>
              </a:spcBef>
              <a:buClr>
                <a:schemeClr val="accent1"/>
              </a:buClr>
              <a:buSzPts val="1870"/>
              <a:buNone/>
            </a:pPr>
            <a:endParaRPr sz="16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44"/>
          <p:cNvSpPr txBox="1"/>
          <p:nvPr/>
        </p:nvSpPr>
        <p:spPr>
          <a:xfrm>
            <a:off x="5643563" y="4900613"/>
            <a:ext cx="2100150" cy="2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>
              <a:buClr>
                <a:schemeClr val="dk1"/>
              </a:buClr>
              <a:buSzPts val="1500"/>
            </a:pPr>
            <a:r>
              <a:rPr lang="en-US" sz="11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Croskerry, Acad. Med 2003</a:t>
            </a:r>
            <a:endParaRPr sz="10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1087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59"/>
          <p:cNvSpPr txBox="1">
            <a:spLocks noGrp="1"/>
          </p:cNvSpPr>
          <p:nvPr>
            <p:ph type="title"/>
          </p:nvPr>
        </p:nvSpPr>
        <p:spPr>
          <a:xfrm>
            <a:off x="1506533" y="463825"/>
            <a:ext cx="5291550" cy="9260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</a:rPr>
              <a:t>Clinical Reasoning</a:t>
            </a:r>
            <a:endParaRPr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496" name="Google Shape;496;p59"/>
          <p:cNvSpPr txBox="1">
            <a:spLocks noGrp="1"/>
          </p:cNvSpPr>
          <p:nvPr>
            <p:ph type="body" idx="1"/>
          </p:nvPr>
        </p:nvSpPr>
        <p:spPr>
          <a:xfrm>
            <a:off x="1763775" y="1539694"/>
            <a:ext cx="5033700" cy="31466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marL="0" indent="0">
              <a:spcBef>
                <a:spcPts val="75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Mind the GAP </a:t>
            </a:r>
            <a:endParaRPr sz="18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750"/>
              </a:spcBef>
              <a:buNone/>
            </a:pPr>
            <a:endParaRPr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r>
              <a:rPr lang="en-US" sz="1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G</a:t>
            </a:r>
            <a:r>
              <a:rPr lang="en-US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athering data</a:t>
            </a:r>
            <a:endParaRPr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endParaRPr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r>
              <a:rPr lang="en-US" sz="1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A</a:t>
            </a:r>
            <a:r>
              <a:rPr lang="en-US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ppraising the data appropriately</a:t>
            </a:r>
            <a:endParaRPr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endParaRPr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r>
              <a:rPr lang="en-US" sz="18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</a:t>
            </a:r>
            <a:r>
              <a:rPr lang="en-US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robe for others (bias, context)</a:t>
            </a:r>
            <a:endParaRPr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endParaRPr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750"/>
              </a:spcBef>
              <a:buNone/>
            </a:pPr>
            <a:endParaRPr sz="18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6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D651-FC8C-8A4B-88A5-52C9C25F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174" y="445025"/>
            <a:ext cx="6248126" cy="5726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How can you teach it?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F88B9B-57EB-DF47-825C-1C2B9365F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1982" y="1114164"/>
            <a:ext cx="2078609" cy="3416400"/>
          </a:xfrm>
        </p:spPr>
        <p:txBody>
          <a:bodyPr/>
          <a:lstStyle/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r>
              <a:rPr lang="en-US" sz="1800" b="1" dirty="0">
                <a:solidFill>
                  <a:srgbClr val="000000"/>
                </a:solidFill>
              </a:rPr>
              <a:t>G</a:t>
            </a:r>
            <a:r>
              <a:rPr lang="en-US" sz="1800" dirty="0">
                <a:solidFill>
                  <a:srgbClr val="000000"/>
                </a:solidFill>
              </a:rPr>
              <a:t>athering data</a:t>
            </a: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r>
              <a:rPr lang="en-US" sz="1800" b="1" dirty="0">
                <a:solidFill>
                  <a:srgbClr val="000000"/>
                </a:solidFill>
              </a:rPr>
              <a:t>A</a:t>
            </a:r>
            <a:r>
              <a:rPr lang="en-US" sz="1800" dirty="0">
                <a:solidFill>
                  <a:srgbClr val="000000"/>
                </a:solidFill>
              </a:rPr>
              <a:t>ppraising the data appropriately</a:t>
            </a: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spcBef>
                <a:spcPts val="750"/>
              </a:spcBef>
              <a:buClr>
                <a:schemeClr val="dk1"/>
              </a:buClr>
              <a:buSzPts val="1100"/>
              <a:buNone/>
            </a:pPr>
            <a:r>
              <a:rPr lang="en-US" sz="1800" b="1" dirty="0">
                <a:solidFill>
                  <a:srgbClr val="000000"/>
                </a:solidFill>
              </a:rPr>
              <a:t>P</a:t>
            </a:r>
            <a:r>
              <a:rPr lang="en-US" sz="1800" dirty="0">
                <a:solidFill>
                  <a:srgbClr val="000000"/>
                </a:solidFill>
              </a:rPr>
              <a:t>robe for others (bias, context)</a:t>
            </a:r>
          </a:p>
          <a:p>
            <a:endParaRPr lang="en-US" sz="18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4E7A7BF-7B25-1047-ACCD-B68485F52F1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832375" y="1190785"/>
            <a:ext cx="2999925" cy="3339779"/>
          </a:xfrm>
        </p:spPr>
        <p:txBody>
          <a:bodyPr/>
          <a:lstStyle/>
          <a:p>
            <a:r>
              <a:rPr lang="en-US" sz="1800" dirty="0">
                <a:solidFill>
                  <a:schemeClr val="tx1"/>
                </a:solidFill>
              </a:rPr>
              <a:t>Direct Observation and Feedback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Role Modeling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pPr marL="104775" indent="0"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Think Aloud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39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3A0D-34C1-1645-BC3B-667CE207D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073" y="390183"/>
            <a:ext cx="5795192" cy="857250"/>
          </a:xfrm>
        </p:spPr>
        <p:txBody>
          <a:bodyPr/>
          <a:lstStyle/>
          <a:p>
            <a:r>
              <a:rPr lang="en-US" altLang="en-US" sz="2700" b="1" dirty="0">
                <a:solidFill>
                  <a:schemeClr val="tx2"/>
                </a:solidFill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How Can You Trigger Reasoning?</a:t>
            </a:r>
            <a:endParaRPr lang="en-US" sz="2700" b="1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CE50E-D901-434C-9C5F-03751E02B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2087" y="1247433"/>
            <a:ext cx="7030278" cy="3146611"/>
          </a:xfrm>
        </p:spPr>
        <p:txBody>
          <a:bodyPr>
            <a:normAutofit fontScale="70000" lnSpcReduction="20000"/>
          </a:bodyPr>
          <a:lstStyle/>
          <a:p>
            <a:pPr marL="95250" indent="0">
              <a:buNone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1. Ask for a commitment</a:t>
            </a:r>
          </a:p>
          <a:p>
            <a:pPr marL="457200" lvl="1" indent="0">
              <a:buNone/>
            </a:pPr>
            <a:r>
              <a:rPr lang="en-US" sz="1800" dirty="0">
                <a:latin typeface="Century Gothic" panose="020B0502020202020204" pitchFamily="34" charset="0"/>
              </a:rPr>
              <a:t>“What do you think is going on?</a:t>
            </a:r>
          </a:p>
          <a:p>
            <a:pPr marL="95250" indent="0">
              <a:buNone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US" i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Probe for evidence</a:t>
            </a:r>
          </a:p>
          <a:p>
            <a:pPr marL="457200" lvl="1" indent="0">
              <a:buNone/>
            </a:pPr>
            <a:r>
              <a:rPr lang="en-US" sz="1900" dirty="0">
                <a:latin typeface="Century Gothic" panose="020B0502020202020204" pitchFamily="34" charset="0"/>
              </a:rPr>
              <a:t>“Why do you think that?”</a:t>
            </a:r>
          </a:p>
          <a:p>
            <a:pPr marL="95250" indent="0">
              <a:buNone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3. Teach general rules</a:t>
            </a:r>
          </a:p>
          <a:p>
            <a:pPr marL="457200" lvl="1" indent="0">
              <a:buNone/>
            </a:pPr>
            <a:r>
              <a:rPr lang="en-US" sz="1600" dirty="0">
                <a:latin typeface="Century Gothic" panose="020B0502020202020204" pitchFamily="34" charset="0"/>
              </a:rPr>
              <a:t>“Generally...”</a:t>
            </a:r>
          </a:p>
          <a:p>
            <a:pPr marL="457200" lvl="1" indent="0">
              <a:buNone/>
            </a:pPr>
            <a:r>
              <a:rPr lang="en-US" sz="1600" dirty="0">
                <a:latin typeface="Century Gothic" panose="020B0502020202020204" pitchFamily="34" charset="0"/>
              </a:rPr>
              <a:t>“If...then...”</a:t>
            </a:r>
          </a:p>
          <a:p>
            <a:pPr marL="95250" indent="0">
              <a:buNone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en-US" i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  Reinforce behaviors that are: Specific, Repeatable, Effective</a:t>
            </a:r>
          </a:p>
          <a:p>
            <a:pPr marL="457200" lvl="1" indent="0">
              <a:buNone/>
            </a:pPr>
            <a:r>
              <a:rPr lang="en-US" sz="1700" dirty="0">
                <a:latin typeface="Century Gothic" panose="020B0502020202020204" pitchFamily="34" charset="0"/>
              </a:rPr>
              <a:t>“Your history was complete and your presentation was organized and easy to follow”</a:t>
            </a:r>
          </a:p>
          <a:p>
            <a:pPr marL="95250" indent="0">
              <a:buNone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5.</a:t>
            </a:r>
            <a:r>
              <a:rPr lang="en-US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Correct mistakes and adjust behavior</a:t>
            </a:r>
          </a:p>
          <a:p>
            <a:pPr marL="0" indent="0" fontAlgn="base">
              <a:buNone/>
            </a:pPr>
            <a:r>
              <a:rPr lang="en-US" sz="1200" dirty="0">
                <a:latin typeface="Century Gothic" panose="020B0502020202020204" pitchFamily="34" charset="0"/>
              </a:rPr>
              <a:t>	</a:t>
            </a:r>
            <a:r>
              <a:rPr lang="en-US" sz="1600" dirty="0">
                <a:latin typeface="Century Gothic" panose="020B0502020202020204" pitchFamily="34" charset="0"/>
              </a:rPr>
              <a:t>Involve the learner; Be part of the solution; Commit to one, </a:t>
            </a:r>
            <a:r>
              <a:rPr lang="en-US" sz="1600" i="1" dirty="0">
                <a:latin typeface="Century Gothic" panose="020B0502020202020204" pitchFamily="34" charset="0"/>
              </a:rPr>
              <a:t>maybe</a:t>
            </a:r>
            <a:r>
              <a:rPr lang="en-US" sz="1600" dirty="0">
                <a:latin typeface="Century Gothic" panose="020B0502020202020204" pitchFamily="34" charset="0"/>
              </a:rPr>
              <a:t> two points. </a:t>
            </a:r>
          </a:p>
          <a:p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40438-5B57-BB4E-AA0A-4B742A18C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The 5 </a:t>
            </a:r>
            <a:r>
              <a:rPr lang="en-US" dirty="0" err="1">
                <a:solidFill>
                  <a:schemeClr val="tx2"/>
                </a:solidFill>
              </a:rPr>
              <a:t>Microskills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33F7C-9BFA-2C4F-A3F6-B129AB84B0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n-US" dirty="0">
                <a:solidFill>
                  <a:schemeClr val="tx1"/>
                </a:solidFill>
              </a:rPr>
              <a:t>What?</a:t>
            </a:r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Why? 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Rule</a:t>
            </a:r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Good</a:t>
            </a:r>
            <a:endParaRPr lang="en-US" b="1" dirty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Bad</a:t>
            </a:r>
            <a:endParaRPr lang="en-US" b="1" dirty="0">
              <a:solidFill>
                <a:schemeClr val="tx1"/>
              </a:solidFill>
            </a:endParaRPr>
          </a:p>
          <a:p>
            <a:pPr marL="95250" indent="0">
              <a:buNone/>
            </a:pP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70E0DF-14D3-8545-BFA3-E56F1E54A510}"/>
              </a:ext>
            </a:extLst>
          </p:cNvPr>
          <p:cNvSpPr txBox="1"/>
          <p:nvPr/>
        </p:nvSpPr>
        <p:spPr>
          <a:xfrm>
            <a:off x="2799608" y="4426527"/>
            <a:ext cx="4960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/>
              <a:t>(</a:t>
            </a:r>
            <a:r>
              <a:rPr lang="en-US" sz="900" i="1" dirty="0" err="1"/>
              <a:t>Neher</a:t>
            </a:r>
            <a:r>
              <a:rPr lang="en-US" sz="900" i="1" dirty="0"/>
              <a:t> JO, Gordon KC, Meyer B, Stevens N. A five-step “</a:t>
            </a:r>
            <a:r>
              <a:rPr lang="en-US" sz="900" i="1" dirty="0" err="1"/>
              <a:t>microskills</a:t>
            </a:r>
            <a:r>
              <a:rPr lang="en-US" sz="900" i="1" dirty="0"/>
              <a:t>” model of clinical teaching. The Journal of the American Board of Family Practice. 1992 Jul 1;5(4):419-24)</a:t>
            </a:r>
          </a:p>
        </p:txBody>
      </p:sp>
    </p:spTree>
    <p:extLst>
      <p:ext uri="{BB962C8B-B14F-4D97-AF65-F5344CB8AC3E}">
        <p14:creationId xmlns:p14="http://schemas.microsoft.com/office/powerpoint/2010/main" val="316700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3"/>
          <p:cNvSpPr txBox="1">
            <a:spLocks noGrp="1"/>
          </p:cNvSpPr>
          <p:nvPr>
            <p:ph type="title"/>
          </p:nvPr>
        </p:nvSpPr>
        <p:spPr>
          <a:xfrm>
            <a:off x="1506533" y="339538"/>
            <a:ext cx="5291535" cy="105039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2"/>
              </a:buClr>
              <a:buSzPts val="4000"/>
            </a:pPr>
            <a:r>
              <a:rPr lang="en-US" sz="3000" b="1" dirty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Objectives</a:t>
            </a:r>
            <a:endParaRPr sz="3150" b="1" dirty="0">
              <a:solidFill>
                <a:schemeClr val="l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23"/>
          <p:cNvSpPr txBox="1">
            <a:spLocks noGrp="1"/>
          </p:cNvSpPr>
          <p:nvPr>
            <p:ph type="body" idx="1"/>
          </p:nvPr>
        </p:nvSpPr>
        <p:spPr>
          <a:xfrm>
            <a:off x="1763775" y="1539694"/>
            <a:ext cx="5033741" cy="314661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pPr>
              <a:spcBef>
                <a:spcPts val="0"/>
              </a:spcBef>
              <a:buClr>
                <a:srgbClr val="980000"/>
              </a:buClr>
              <a:buSzPts val="2040"/>
              <a:buFont typeface="Noto Sans Symbols"/>
              <a:buAutoNum type="arabicPeriod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Reflect on personal educational experiences of teaching and learning clinical reasoning as a novice and as an expert</a:t>
            </a:r>
          </a:p>
          <a:p>
            <a:pPr>
              <a:spcBef>
                <a:spcPts val="0"/>
              </a:spcBef>
              <a:buClr>
                <a:srgbClr val="980000"/>
              </a:buClr>
              <a:buSzPts val="2040"/>
              <a:buFont typeface="Noto Sans Symbols"/>
              <a:buAutoNum type="arabicPeriod"/>
            </a:pPr>
            <a:endParaRPr lang="en-US"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Clr>
                <a:srgbClr val="980000"/>
              </a:buClr>
              <a:buSzPts val="2040"/>
              <a:buFont typeface="Noto Sans Symbols"/>
              <a:buAutoNum type="arabicPeriod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Describe the steps involved in clinical problem solving</a:t>
            </a:r>
          </a:p>
          <a:p>
            <a:pPr>
              <a:spcBef>
                <a:spcPts val="0"/>
              </a:spcBef>
              <a:buClr>
                <a:srgbClr val="980000"/>
              </a:buClr>
              <a:buSzPts val="2040"/>
              <a:buFont typeface="Noto Sans Symbols"/>
              <a:buAutoNum type="arabicPeriod"/>
            </a:pPr>
            <a:endParaRPr lang="en-US" sz="180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Clr>
                <a:srgbClr val="980000"/>
              </a:buClr>
              <a:buSzPts val="2040"/>
              <a:buFont typeface="Noto Sans Symbols"/>
              <a:buAutoNum type="arabicPeriod"/>
            </a:pPr>
            <a:r>
              <a:rPr lang="en-US" sz="180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Develop a plan for facilitating the clinical reasoning process for learners in the clinical setting  </a:t>
            </a:r>
            <a:endParaRPr sz="150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202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9B74-1709-0E4E-A265-4C3DC5D8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</a:rPr>
              <a:t>Deliberate Practice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11544-0F1C-7243-BA35-9367CB17A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3839" y="1955346"/>
            <a:ext cx="5795192" cy="2804913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Divide into groups of 3</a:t>
            </a:r>
          </a:p>
          <a:p>
            <a:pPr fontAlgn="base"/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Take turns playing </a:t>
            </a:r>
          </a:p>
          <a:p>
            <a:pPr lvl="1" fontAlgn="base">
              <a:buFont typeface="Wingdings" pitchFamily="2" charset="2"/>
              <a:buChar char="q"/>
            </a:pP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Intern</a:t>
            </a:r>
          </a:p>
          <a:p>
            <a:pPr lvl="1" fontAlgn="base">
              <a:buFont typeface="Wingdings" pitchFamily="2" charset="2"/>
              <a:buChar char="q"/>
            </a:pPr>
            <a:r>
              <a:rPr lang="en-US" sz="2000" b="1" dirty="0">
                <a:latin typeface="Century Gothic" panose="020B0502020202020204" pitchFamily="34" charset="0"/>
              </a:rPr>
              <a:t>A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ttending </a:t>
            </a:r>
          </a:p>
          <a:p>
            <a:pPr lvl="1" fontAlgn="base">
              <a:buFont typeface="Wingdings" pitchFamily="2" charset="2"/>
              <a:buChar char="q"/>
            </a:pPr>
            <a:r>
              <a:rPr lang="en-US" sz="2000" b="1" dirty="0">
                <a:latin typeface="Century Gothic" panose="020B0502020202020204" pitchFamily="34" charset="0"/>
              </a:rPr>
              <a:t>O</a:t>
            </a:r>
            <a:r>
              <a:rPr lang="en-US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bserver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Practice cases:</a:t>
            </a:r>
          </a:p>
          <a:p>
            <a:pPr lvl="1" fontAlgn="base"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Medical, </a:t>
            </a:r>
            <a:r>
              <a:rPr lang="en-US" sz="2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Surgical, OB, Psych</a:t>
            </a:r>
            <a:endParaRPr lang="en-US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US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Debrief as a group</a:t>
            </a:r>
          </a:p>
          <a:p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92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B1AEF-E0E1-FC40-995A-C248985B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</a:rPr>
              <a:t>Debrief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FC0E8-19AA-CE44-BC69-316F7760E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F0A9A-C3F5-7345-B18F-DE7A2287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</a:rPr>
              <a:t>What is your commitment?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D7A12-5A71-4248-B04F-31E8531C95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entury Gothic" panose="020B0502020202020204" pitchFamily="34" charset="0"/>
              </a:rPr>
              <a:t>What’s one thing you’ve learned today that you will put into your teaching practice?</a:t>
            </a:r>
          </a:p>
        </p:txBody>
      </p:sp>
    </p:spTree>
    <p:extLst>
      <p:ext uri="{BB962C8B-B14F-4D97-AF65-F5344CB8AC3E}">
        <p14:creationId xmlns:p14="http://schemas.microsoft.com/office/powerpoint/2010/main" val="11377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61"/>
          <p:cNvSpPr txBox="1">
            <a:spLocks noGrp="1"/>
          </p:cNvSpPr>
          <p:nvPr>
            <p:ph type="title"/>
          </p:nvPr>
        </p:nvSpPr>
        <p:spPr>
          <a:xfrm>
            <a:off x="1506533" y="456080"/>
            <a:ext cx="5291550" cy="105030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dk2"/>
                </a:solidFill>
                <a:latin typeface="Century Gothic" panose="020B0502020202020204" pitchFamily="34" charset="0"/>
              </a:rPr>
              <a:t>Take Home Points</a:t>
            </a:r>
            <a:endParaRPr b="1" dirty="0">
              <a:solidFill>
                <a:schemeClr val="dk2"/>
              </a:solidFill>
              <a:latin typeface="Century Gothic" panose="020B0502020202020204" pitchFamily="34" charset="0"/>
            </a:endParaRPr>
          </a:p>
        </p:txBody>
      </p:sp>
      <p:sp>
        <p:nvSpPr>
          <p:cNvPr id="511" name="Google Shape;511;p61"/>
          <p:cNvSpPr txBox="1">
            <a:spLocks noGrp="1"/>
          </p:cNvSpPr>
          <p:nvPr>
            <p:ph type="body" idx="1"/>
          </p:nvPr>
        </p:nvSpPr>
        <p:spPr>
          <a:xfrm>
            <a:off x="1764383" y="1389839"/>
            <a:ext cx="5033700" cy="31466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>
              <a:buFont typeface="Cambria" panose="02040503050406030204" pitchFamily="18" charset="0"/>
              <a:buAutoNum type="arabicPeriod"/>
            </a:pPr>
            <a:r>
              <a:rPr lang="en-US" altLang="en-US" sz="1800" dirty="0">
                <a:latin typeface="Century Gothic" panose="020B0502020202020204" pitchFamily="34" charset="0"/>
              </a:rPr>
              <a:t>Steps to clinical reasoning:</a:t>
            </a:r>
          </a:p>
          <a:p>
            <a:pPr marL="589360" lvl="1" indent="-342900">
              <a:buFont typeface="Wingdings" pitchFamily="2" charset="2"/>
              <a:buChar char="Ø"/>
            </a:pPr>
            <a:r>
              <a:rPr lang="en-US" altLang="en-US" sz="1500" dirty="0">
                <a:latin typeface="Century Gothic" panose="020B0502020202020204" pitchFamily="34" charset="0"/>
              </a:rPr>
              <a:t>Problem representation</a:t>
            </a:r>
          </a:p>
          <a:p>
            <a:pPr marL="589360" lvl="1" indent="-342900">
              <a:buFont typeface="Wingdings" pitchFamily="2" charset="2"/>
              <a:buChar char="Ø"/>
            </a:pPr>
            <a:r>
              <a:rPr lang="en-US" altLang="en-US" sz="1500" dirty="0">
                <a:latin typeface="Century Gothic" panose="020B0502020202020204" pitchFamily="34" charset="0"/>
              </a:rPr>
              <a:t>Illness scripts</a:t>
            </a:r>
          </a:p>
          <a:p>
            <a:pPr marL="589360" lvl="1" indent="-342900">
              <a:buFont typeface="Wingdings" pitchFamily="2" charset="2"/>
              <a:buChar char="Ø"/>
            </a:pPr>
            <a:r>
              <a:rPr lang="en-US" altLang="en-US" sz="1500" dirty="0">
                <a:latin typeface="Century Gothic" panose="020B0502020202020204" pitchFamily="34" charset="0"/>
              </a:rPr>
              <a:t>Prioritize problem list</a:t>
            </a:r>
          </a:p>
          <a:p>
            <a:pPr marL="246460" lvl="1" indent="0">
              <a:buNone/>
            </a:pPr>
            <a:endParaRPr lang="en-US" altLang="en-US" sz="1500" dirty="0">
              <a:latin typeface="Century Gothic" panose="020B0502020202020204" pitchFamily="34" charset="0"/>
            </a:endParaRPr>
          </a:p>
          <a:p>
            <a:pPr>
              <a:buFont typeface="Cambria" panose="02040503050406030204" pitchFamily="18" charset="0"/>
              <a:buAutoNum type="arabicPeriod"/>
            </a:pPr>
            <a:r>
              <a:rPr lang="en-US" altLang="en-US" sz="1800" dirty="0">
                <a:latin typeface="Century Gothic" panose="020B0502020202020204" pitchFamily="34" charset="0"/>
              </a:rPr>
              <a:t>Ask triggering questions </a:t>
            </a:r>
          </a:p>
          <a:p>
            <a:pPr lvl="1" indent="-342900">
              <a:buFont typeface="Wingdings" pitchFamily="2" charset="2"/>
              <a:buChar char="v"/>
            </a:pPr>
            <a:r>
              <a:rPr lang="en-US" altLang="en-US" sz="1500" dirty="0">
                <a:latin typeface="Century Gothic" panose="020B0502020202020204" pitchFamily="34" charset="0"/>
              </a:rPr>
              <a:t>5 </a:t>
            </a:r>
            <a:r>
              <a:rPr lang="en-US" altLang="en-US" sz="1500" dirty="0" err="1">
                <a:latin typeface="Century Gothic" panose="020B0502020202020204" pitchFamily="34" charset="0"/>
              </a:rPr>
              <a:t>microskills</a:t>
            </a:r>
            <a:endParaRPr lang="en-US" altLang="en-US" sz="1500" dirty="0">
              <a:latin typeface="Century Gothic" panose="020B0502020202020204" pitchFamily="34" charset="0"/>
            </a:endParaRPr>
          </a:p>
          <a:p>
            <a:pPr marL="400050" lvl="1" indent="0">
              <a:buNone/>
            </a:pPr>
            <a:endParaRPr lang="en-US" altLang="en-US" sz="1500" dirty="0">
              <a:latin typeface="Century Gothic" panose="020B0502020202020204" pitchFamily="34" charset="0"/>
            </a:endParaRPr>
          </a:p>
          <a:p>
            <a:pPr>
              <a:buFont typeface="Cambria" panose="02040503050406030204" pitchFamily="18" charset="0"/>
              <a:buAutoNum type="arabicPeriod"/>
            </a:pPr>
            <a:r>
              <a:rPr lang="en-US" sz="1800" dirty="0">
                <a:latin typeface="Century Gothic" panose="020B0502020202020204" pitchFamily="34" charset="0"/>
              </a:rPr>
              <a:t>Think aloud</a:t>
            </a:r>
          </a:p>
          <a:p>
            <a:pPr marL="57150" indent="0">
              <a:spcBef>
                <a:spcPts val="750"/>
              </a:spcBef>
              <a:buClr>
                <a:srgbClr val="000000"/>
              </a:buClr>
              <a:buSzPts val="2400"/>
              <a:buNone/>
            </a:pPr>
            <a:endParaRPr lang="en-US" sz="1800" dirty="0">
              <a:latin typeface="Century Gothic" panose="020B0502020202020204" pitchFamily="34" charset="0"/>
            </a:endParaRPr>
          </a:p>
          <a:p>
            <a:pPr marL="57150" indent="0" algn="ctr">
              <a:spcBef>
                <a:spcPts val="750"/>
              </a:spcBef>
              <a:buClr>
                <a:srgbClr val="000000"/>
              </a:buClr>
              <a:buSzPts val="2400"/>
              <a:buNone/>
            </a:pPr>
            <a:r>
              <a:rPr lang="en-US" sz="1800" dirty="0">
                <a:latin typeface="Century Gothic" panose="020B0502020202020204" pitchFamily="34" charset="0"/>
              </a:rPr>
              <a:t>Mind the GAP! </a:t>
            </a:r>
            <a:endParaRPr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06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0" dirty="0">
                <a:solidFill>
                  <a:schemeClr val="tx2"/>
                </a:solidFill>
                <a:latin typeface="Century Gothic" panose="020B0502020202020204" pitchFamily="34" charset="0"/>
              </a:rPr>
              <a:t>What’s Next?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>
                <a:latin typeface="Century Gothic" panose="020B0502020202020204" pitchFamily="34" charset="0"/>
                <a:hlinkClick r:id="rId4" tooltip="Original URL:&#10;https://usfhealth.az1.qualtrics.com/jfe/form/SV_4MBCbwIAiDc8cLj&#10;&#10;Click to follow link."/>
              </a:rPr>
              <a:t>https://bit.ly/HCAUSFMeetandGreet</a:t>
            </a:r>
            <a:endParaRPr lang="en-US" sz="1800" dirty="0">
              <a:latin typeface="Century Gothic" panose="020B0502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7E9F12-A269-654E-A3D5-514B3A4C70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006316"/>
            <a:ext cx="15875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50194"/>
            <a:ext cx="7772400" cy="1021556"/>
          </a:xfrm>
        </p:spPr>
        <p:txBody>
          <a:bodyPr/>
          <a:lstStyle/>
          <a:p>
            <a:r>
              <a:rPr lang="en-US" b="0" dirty="0">
                <a:solidFill>
                  <a:schemeClr val="tx2"/>
                </a:solidFill>
                <a:latin typeface="Century Gothic" panose="020B0502020202020204" pitchFamily="34" charset="0"/>
              </a:rPr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latin typeface="Century Gothic" panose="020B0502020202020204" pitchFamily="34" charset="0"/>
              </a:rPr>
              <a:t>shanugupta@health.usf.edu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6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5"/>
          <p:cNvSpPr txBox="1">
            <a:spLocks noGrp="1"/>
          </p:cNvSpPr>
          <p:nvPr>
            <p:ph type="ctrTitle"/>
          </p:nvPr>
        </p:nvSpPr>
        <p:spPr>
          <a:xfrm>
            <a:off x="1792832" y="1085851"/>
            <a:ext cx="4965726" cy="24971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68569" rIns="68569" bIns="68569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7200"/>
            </a:pPr>
            <a:r>
              <a:rPr lang="en-US" sz="5400" dirty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rPr>
              <a:t>Audience</a:t>
            </a:r>
            <a:endParaRPr sz="5400" dirty="0">
              <a:solidFill>
                <a:schemeClr val="tx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29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 txBox="1">
            <a:spLocks noGrp="1"/>
          </p:cNvSpPr>
          <p:nvPr>
            <p:ph type="title"/>
          </p:nvPr>
        </p:nvSpPr>
        <p:spPr>
          <a:xfrm>
            <a:off x="1792832" y="2146301"/>
            <a:ext cx="4965750" cy="14366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68569" rIns="68569" bIns="68569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chemeClr val="lt2"/>
              </a:buClr>
              <a:buSzPts val="4200"/>
            </a:pPr>
            <a:r>
              <a:rPr lang="en-US" sz="5400" b="0" dirty="0">
                <a:solidFill>
                  <a:schemeClr val="accent1"/>
                </a:solidFill>
              </a:rPr>
              <a:t>A Case</a:t>
            </a:r>
            <a:endParaRPr sz="5400" b="0" cap="none" dirty="0">
              <a:solidFill>
                <a:schemeClr val="accen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37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>
            <a:spLocks noGrp="1"/>
          </p:cNvSpPr>
          <p:nvPr>
            <p:ph type="body" idx="1"/>
          </p:nvPr>
        </p:nvSpPr>
        <p:spPr>
          <a:xfrm>
            <a:off x="5943600" y="2288025"/>
            <a:ext cx="2646356" cy="20967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Abdominal x-ray:</a:t>
            </a: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indent="-257175">
              <a:spcBef>
                <a:spcPts val="1200"/>
              </a:spcBef>
              <a:buClr>
                <a:schemeClr val="dk1"/>
              </a:buClr>
              <a:buSzPts val="1800"/>
              <a:buFont typeface="Arial"/>
              <a:buChar char="-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bowel gas paucity in the RLQ suggestive of intussusception</a:t>
            </a: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Transferred for surgical consultation</a:t>
            </a: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None/>
            </a:pP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6"/>
          <p:cNvSpPr txBox="1">
            <a:spLocks noGrp="1"/>
          </p:cNvSpPr>
          <p:nvPr>
            <p:ph type="body" idx="2"/>
          </p:nvPr>
        </p:nvSpPr>
        <p:spPr>
          <a:xfrm>
            <a:off x="2868676" y="534454"/>
            <a:ext cx="4473418" cy="15297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marL="0" indent="0">
              <a:buNone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12 day infant presents with vomiting and bloody stool</a:t>
            </a: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indent="-257175">
              <a:buClr>
                <a:schemeClr val="dk1"/>
              </a:buClr>
              <a:buSzPts val="1800"/>
              <a:buFont typeface="Arial"/>
              <a:buChar char="-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Onset: 6 days old</a:t>
            </a: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indent="-257175">
              <a:buClr>
                <a:schemeClr val="dk1"/>
              </a:buClr>
              <a:buSzPts val="1800"/>
              <a:buFont typeface="Arial"/>
              <a:buChar char="-"/>
            </a:pPr>
            <a:r>
              <a:rPr lang="en-US" sz="1350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Vomiting, followed by irritability and diarrhea</a:t>
            </a: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None/>
            </a:pP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None/>
            </a:pPr>
            <a:endParaRPr sz="1350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6"/>
          <p:cNvSpPr txBox="1"/>
          <p:nvPr/>
        </p:nvSpPr>
        <p:spPr>
          <a:xfrm>
            <a:off x="2728256" y="2406975"/>
            <a:ext cx="2999925" cy="1694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1350" dirty="0">
                <a:latin typeface="Century Gothic" panose="020B0502020202020204" pitchFamily="34" charset="0"/>
              </a:rPr>
              <a:t>Switched formula, did not relieve symptoms.</a:t>
            </a:r>
            <a:endParaRPr sz="1350" dirty="0">
              <a:latin typeface="Century Gothic" panose="020B0502020202020204" pitchFamily="34" charset="0"/>
            </a:endParaRPr>
          </a:p>
          <a:p>
            <a:pPr>
              <a:buClr>
                <a:schemeClr val="dk1"/>
              </a:buClr>
              <a:buSzPts val="1100"/>
            </a:pPr>
            <a:endParaRPr sz="1350" dirty="0">
              <a:latin typeface="Century Gothic" panose="020B0502020202020204" pitchFamily="34" charset="0"/>
            </a:endParaRPr>
          </a:p>
          <a:p>
            <a:endParaRPr sz="1350" dirty="0">
              <a:latin typeface="Century Gothic" panose="020B0502020202020204" pitchFamily="34" charset="0"/>
            </a:endParaRPr>
          </a:p>
          <a:p>
            <a:r>
              <a:rPr lang="en-US" sz="1350" dirty="0">
                <a:latin typeface="Century Gothic" panose="020B0502020202020204" pitchFamily="34" charset="0"/>
              </a:rPr>
              <a:t>Six days later:</a:t>
            </a:r>
            <a:endParaRPr sz="1350" dirty="0">
              <a:latin typeface="Century Gothic" panose="020B0502020202020204" pitchFamily="34" charset="0"/>
            </a:endParaRPr>
          </a:p>
          <a:p>
            <a:pPr marL="342900" indent="-257175">
              <a:buSzPts val="1800"/>
              <a:buChar char="-"/>
            </a:pPr>
            <a:r>
              <a:rPr lang="en-US" sz="1350" dirty="0">
                <a:latin typeface="Century Gothic" panose="020B0502020202020204" pitchFamily="34" charset="0"/>
              </a:rPr>
              <a:t>bloody stools with mucus</a:t>
            </a:r>
            <a:endParaRPr sz="1350" dirty="0">
              <a:latin typeface="Century Gothic" panose="020B0502020202020204" pitchFamily="34" charset="0"/>
            </a:endParaRPr>
          </a:p>
          <a:p>
            <a:pPr marL="342900" indent="-257175">
              <a:buSzPts val="1800"/>
              <a:buChar char="-"/>
            </a:pPr>
            <a:r>
              <a:rPr lang="en-US" sz="1350" dirty="0">
                <a:latin typeface="Century Gothic" panose="020B0502020202020204" pitchFamily="34" charset="0"/>
              </a:rPr>
              <a:t>periods of inconsolable crying</a:t>
            </a:r>
            <a:endParaRPr sz="1350" dirty="0">
              <a:latin typeface="Century Gothic" panose="020B0502020202020204" pitchFamily="34" charset="0"/>
            </a:endParaRPr>
          </a:p>
          <a:p>
            <a:endParaRPr sz="1350" dirty="0">
              <a:latin typeface="Century Gothic" panose="020B0502020202020204" pitchFamily="34" charset="0"/>
            </a:endParaRPr>
          </a:p>
        </p:txBody>
      </p:sp>
      <p:cxnSp>
        <p:nvCxnSpPr>
          <p:cNvPr id="200" name="Google Shape;200;p26"/>
          <p:cNvCxnSpPr/>
          <p:nvPr/>
        </p:nvCxnSpPr>
        <p:spPr>
          <a:xfrm>
            <a:off x="3749944" y="1665713"/>
            <a:ext cx="0" cy="567450"/>
          </a:xfrm>
          <a:prstGeom prst="straightConnector1">
            <a:avLst/>
          </a:prstGeom>
          <a:noFill/>
          <a:ln w="76200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1" name="Google Shape;201;p26"/>
          <p:cNvCxnSpPr/>
          <p:nvPr/>
        </p:nvCxnSpPr>
        <p:spPr>
          <a:xfrm>
            <a:off x="4744069" y="3093744"/>
            <a:ext cx="585000" cy="14400"/>
          </a:xfrm>
          <a:prstGeom prst="straightConnector1">
            <a:avLst/>
          </a:prstGeom>
          <a:noFill/>
          <a:ln w="76200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202" name="Google Shape;20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1632" y="680459"/>
            <a:ext cx="1576219" cy="1411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103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7"/>
          <p:cNvSpPr txBox="1">
            <a:spLocks noGrp="1"/>
          </p:cNvSpPr>
          <p:nvPr>
            <p:ph type="body" idx="1"/>
          </p:nvPr>
        </p:nvSpPr>
        <p:spPr>
          <a:xfrm>
            <a:off x="2655610" y="474640"/>
            <a:ext cx="4646338" cy="1418625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Contrast enema:</a:t>
            </a: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indent="-252413">
              <a:lnSpc>
                <a:spcPct val="115000"/>
              </a:lnSpc>
              <a:buClr>
                <a:schemeClr val="dk1"/>
              </a:buClr>
              <a:buSzPts val="1700"/>
              <a:buFont typeface="Arial"/>
              <a:buChar char="-"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equivocal data</a:t>
            </a: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indent="-252413">
              <a:lnSpc>
                <a:spcPct val="115000"/>
              </a:lnSpc>
              <a:buClr>
                <a:schemeClr val="dk1"/>
              </a:buClr>
              <a:buSzPts val="1700"/>
              <a:buFont typeface="Arial"/>
              <a:buChar char="-"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contrast media failed to progress at the hepatic flexure</a:t>
            </a: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indent="-252413">
              <a:lnSpc>
                <a:spcPct val="115000"/>
              </a:lnSpc>
              <a:buClr>
                <a:schemeClr val="dk1"/>
              </a:buClr>
              <a:buSzPts val="1700"/>
              <a:buFont typeface="Arial"/>
              <a:buChar char="-"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suspicious for intussusception, although atypical 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210" name="Google Shape;210;p27"/>
          <p:cNvSpPr txBox="1">
            <a:spLocks noGrp="1"/>
          </p:cNvSpPr>
          <p:nvPr>
            <p:ph type="body" idx="2"/>
          </p:nvPr>
        </p:nvSpPr>
        <p:spPr>
          <a:xfrm>
            <a:off x="5914872" y="2222817"/>
            <a:ext cx="2999925" cy="123570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/>
          <a:p>
            <a:pPr marL="0" indent="0">
              <a:buNone/>
            </a:pP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Abdominal examination “benign”</a:t>
            </a: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Continued crying spells</a:t>
            </a: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Small bowel follow-through:</a:t>
            </a: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indent="-252413">
              <a:buClr>
                <a:schemeClr val="dk1"/>
              </a:buClr>
              <a:buSzPts val="1700"/>
              <a:buFont typeface="Arial"/>
              <a:buChar char="-"/>
            </a:pPr>
            <a:r>
              <a:rPr lang="en-US" sz="1275" dirty="0" err="1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malrotation</a:t>
            </a: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! </a:t>
            </a:r>
            <a:endParaRPr sz="1275" dirty="0">
              <a:solidFill>
                <a:schemeClr val="dk1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200"/>
              </a:spcBef>
              <a:buClr>
                <a:schemeClr val="dk1"/>
              </a:buClr>
              <a:buSzPts val="1100"/>
              <a:buNone/>
            </a:pP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211" name="Google Shape;211;p27"/>
          <p:cNvSpPr txBox="1"/>
          <p:nvPr/>
        </p:nvSpPr>
        <p:spPr>
          <a:xfrm>
            <a:off x="2710954" y="2530640"/>
            <a:ext cx="2999925" cy="12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</a:rPr>
              <a:t>Ultrasonography:</a:t>
            </a:r>
            <a:endParaRPr sz="1275" dirty="0">
              <a:solidFill>
                <a:schemeClr val="dk1"/>
              </a:solidFill>
              <a:latin typeface="Century Gothic" panose="020B0502020202020204" pitchFamily="34" charset="0"/>
            </a:endParaRPr>
          </a:p>
          <a:p>
            <a:pPr marL="342900" indent="-252413">
              <a:lnSpc>
                <a:spcPct val="115000"/>
              </a:lnSpc>
              <a:buClr>
                <a:schemeClr val="dk1"/>
              </a:buClr>
              <a:buSzPts val="1700"/>
              <a:buChar char="-"/>
            </a:pPr>
            <a:r>
              <a:rPr lang="en-US" sz="1275" dirty="0">
                <a:solidFill>
                  <a:schemeClr val="dk1"/>
                </a:solidFill>
                <a:latin typeface="Century Gothic" panose="020B0502020202020204" pitchFamily="34" charset="0"/>
              </a:rPr>
              <a:t>no intussusception</a:t>
            </a:r>
            <a:endParaRPr sz="1350" dirty="0">
              <a:solidFill>
                <a:schemeClr val="lt1"/>
              </a:solidFill>
              <a:latin typeface="Century Gothic" panose="020B0502020202020204" pitchFamily="34" charset="0"/>
              <a:ea typeface="Century Gothic"/>
              <a:cs typeface="Century Gothic"/>
              <a:sym typeface="Century Gothic"/>
            </a:endParaRPr>
          </a:p>
          <a:p>
            <a:endParaRPr sz="1350" dirty="0">
              <a:latin typeface="Century Gothic" panose="020B0502020202020204" pitchFamily="34" charset="0"/>
            </a:endParaRPr>
          </a:p>
        </p:txBody>
      </p:sp>
      <p:sp>
        <p:nvSpPr>
          <p:cNvPr id="212" name="Google Shape;212;p27"/>
          <p:cNvSpPr txBox="1"/>
          <p:nvPr/>
        </p:nvSpPr>
        <p:spPr>
          <a:xfrm>
            <a:off x="3488550" y="4028685"/>
            <a:ext cx="4329000" cy="4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en-US" sz="1600" b="1" dirty="0">
                <a:solidFill>
                  <a:schemeClr val="dk1"/>
                </a:solidFill>
                <a:latin typeface="Century Gothic" panose="020B0502020202020204" pitchFamily="34" charset="0"/>
              </a:rPr>
              <a:t>Patient underwent an uncomplicated surgical correction for the </a:t>
            </a:r>
            <a:r>
              <a:rPr lang="en-US" sz="1600" b="1" dirty="0" err="1">
                <a:solidFill>
                  <a:schemeClr val="dk1"/>
                </a:solidFill>
                <a:latin typeface="Century Gothic" panose="020B0502020202020204" pitchFamily="34" charset="0"/>
              </a:rPr>
              <a:t>malrotation</a:t>
            </a:r>
            <a:r>
              <a:rPr lang="en-US" sz="1600" b="1" dirty="0">
                <a:solidFill>
                  <a:schemeClr val="dk1"/>
                </a:solidFill>
                <a:latin typeface="Century Gothic" panose="020B0502020202020204" pitchFamily="34" charset="0"/>
              </a:rPr>
              <a:t>. </a:t>
            </a:r>
            <a:endParaRPr sz="1600" b="1" dirty="0">
              <a:latin typeface="Century Gothic" panose="020B0502020202020204" pitchFamily="34" charset="0"/>
            </a:endParaRPr>
          </a:p>
        </p:txBody>
      </p:sp>
      <p:cxnSp>
        <p:nvCxnSpPr>
          <p:cNvPr id="213" name="Google Shape;213;p27"/>
          <p:cNvCxnSpPr/>
          <p:nvPr/>
        </p:nvCxnSpPr>
        <p:spPr>
          <a:xfrm>
            <a:off x="3680797" y="1729865"/>
            <a:ext cx="0" cy="567450"/>
          </a:xfrm>
          <a:prstGeom prst="straightConnector1">
            <a:avLst/>
          </a:prstGeom>
          <a:noFill/>
          <a:ln w="76200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4" name="Google Shape;214;p27"/>
          <p:cNvCxnSpPr/>
          <p:nvPr/>
        </p:nvCxnSpPr>
        <p:spPr>
          <a:xfrm>
            <a:off x="5019861" y="2797050"/>
            <a:ext cx="585000" cy="14400"/>
          </a:xfrm>
          <a:prstGeom prst="straightConnector1">
            <a:avLst/>
          </a:prstGeom>
          <a:noFill/>
          <a:ln w="76200" cap="flat" cmpd="sng">
            <a:solidFill>
              <a:srgbClr val="0033CC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215" name="Google Shape;21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29441" y="510150"/>
            <a:ext cx="1576219" cy="1411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202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8"/>
          <p:cNvSpPr txBox="1">
            <a:spLocks noGrp="1"/>
          </p:cNvSpPr>
          <p:nvPr>
            <p:ph type="ctrTitle"/>
          </p:nvPr>
        </p:nvSpPr>
        <p:spPr>
          <a:xfrm>
            <a:off x="1792832" y="1085851"/>
            <a:ext cx="4965726" cy="249718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68569" rIns="68569" bIns="68569" rtlCol="0" anchor="b" anchorCtr="0">
            <a:noAutofit/>
          </a:bodyPr>
          <a:lstStyle/>
          <a:p>
            <a:pPr algn="l">
              <a:spcBef>
                <a:spcPts val="0"/>
              </a:spcBef>
              <a:buClr>
                <a:schemeClr val="dk1"/>
              </a:buClr>
              <a:buSzPts val="7200"/>
            </a:pPr>
            <a:r>
              <a:rPr lang="en-US" sz="5400" b="1" dirty="0">
                <a:solidFill>
                  <a:schemeClr val="tx2"/>
                </a:solidFill>
                <a:latin typeface="Century Gothic" panose="020B0502020202020204" pitchFamily="34" charset="0"/>
                <a:ea typeface="Arial"/>
                <a:cs typeface="Arial"/>
                <a:sym typeface="Arial"/>
              </a:rPr>
              <a:t>What happened?</a:t>
            </a:r>
            <a:endParaRPr sz="5400" b="1" dirty="0">
              <a:solidFill>
                <a:schemeClr val="tx2"/>
              </a:solidFill>
              <a:latin typeface="Century Gothic" panose="020B0502020202020204" pitchFamily="34" charset="0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26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C554DD52-5BD6-8848-B569-0BF39355A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583" y="400050"/>
            <a:ext cx="6392517" cy="857250"/>
          </a:xfrm>
        </p:spPr>
        <p:txBody>
          <a:bodyPr/>
          <a:lstStyle/>
          <a:p>
            <a:pPr algn="l" eaLnBrk="1" hangingPunct="1"/>
            <a:r>
              <a:rPr lang="en-US" altLang="en-US" b="1" dirty="0">
                <a:solidFill>
                  <a:schemeClr val="tx2"/>
                </a:solidFill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What is Clinical Reasoning?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DE0AA-7F95-B046-A1C3-44C735DFD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371601"/>
            <a:ext cx="6172200" cy="339447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Clinical reasoning:</a:t>
            </a:r>
          </a:p>
          <a:p>
            <a:pPr lvl="1" eaLnBrk="1" hangingPunct="1"/>
            <a:r>
              <a:rPr lang="en-US" altLang="en-US" sz="1500" dirty="0"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Integrate and apply different types of knowledge</a:t>
            </a:r>
          </a:p>
          <a:p>
            <a:pPr lvl="1" eaLnBrk="1" hangingPunct="1"/>
            <a:r>
              <a:rPr lang="en-US" altLang="en-US" sz="1500" dirty="0"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Weigh evidence</a:t>
            </a:r>
          </a:p>
          <a:p>
            <a:pPr lvl="1" eaLnBrk="1" hangingPunct="1"/>
            <a:r>
              <a:rPr lang="en-US" altLang="en-US" sz="1500" dirty="0"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Critically think about arguments</a:t>
            </a:r>
          </a:p>
          <a:p>
            <a:pPr lvl="1" eaLnBrk="1" hangingPunct="1"/>
            <a:r>
              <a:rPr lang="en-US" altLang="en-US" sz="1500" dirty="0"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Reflect upon the process </a:t>
            </a:r>
          </a:p>
          <a:p>
            <a:pPr eaLnBrk="1" hangingPunct="1"/>
            <a:endParaRPr lang="en-US" altLang="en-US" dirty="0">
              <a:solidFill>
                <a:schemeClr val="tx1"/>
              </a:solidFill>
              <a:latin typeface="Century Gothic" panose="020B0502020202020204" pitchFamily="34" charset="0"/>
              <a:ea typeface="ヒラギノ角ゴ Pro W3" panose="020B0300000000000000" pitchFamily="34" charset="-128"/>
              <a:cs typeface="ヒラギノ角ゴ Pro W3" panose="020B0300000000000000" pitchFamily="34" charset="-128"/>
            </a:endParaRPr>
          </a:p>
          <a:p>
            <a:pPr eaLnBrk="1" hangingPunct="1"/>
            <a:r>
              <a:rPr lang="en-US" altLang="en-US" dirty="0">
                <a:solidFill>
                  <a:schemeClr val="tx1"/>
                </a:solidFill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Reduce diagnostic error rates</a:t>
            </a:r>
          </a:p>
          <a:p>
            <a:pPr lvl="1" eaLnBrk="1" hangingPunct="1"/>
            <a:r>
              <a:rPr lang="en-US" altLang="en-US" sz="1500" dirty="0">
                <a:latin typeface="Century Gothic" panose="020B0502020202020204" pitchFamily="34" charset="0"/>
                <a:ea typeface="ヒラギノ角ゴ Pro W3" panose="020B0300000000000000" pitchFamily="34" charset="-128"/>
                <a:cs typeface="ヒラギノ角ゴ Pro W3" panose="020B0300000000000000" pitchFamily="34" charset="-128"/>
              </a:rPr>
              <a:t>Facilitate the learning process</a:t>
            </a:r>
          </a:p>
        </p:txBody>
      </p:sp>
    </p:spTree>
    <p:extLst>
      <p:ext uri="{BB962C8B-B14F-4D97-AF65-F5344CB8AC3E}">
        <p14:creationId xmlns:p14="http://schemas.microsoft.com/office/powerpoint/2010/main" val="174858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1603</Words>
  <Application>Microsoft Office PowerPoint</Application>
  <PresentationFormat>On-screen Show (16:9)</PresentationFormat>
  <Paragraphs>320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8" baseType="lpstr">
      <vt:lpstr>MS PGothic</vt:lpstr>
      <vt:lpstr>Arial</vt:lpstr>
      <vt:lpstr>Calibri</vt:lpstr>
      <vt:lpstr>Cambria</vt:lpstr>
      <vt:lpstr>Century Gothic</vt:lpstr>
      <vt:lpstr>Noto Sans Symbols</vt:lpstr>
      <vt:lpstr>Sorts Mill Goudy</vt:lpstr>
      <vt:lpstr>Spectral ExtraBold</vt:lpstr>
      <vt:lpstr>Verdana</vt:lpstr>
      <vt:lpstr>Wingdings</vt:lpstr>
      <vt:lpstr>ヒラギノ角ゴ Pro W3</vt:lpstr>
      <vt:lpstr>Custom Design</vt:lpstr>
      <vt:lpstr>Teaching Clinical Reasoning</vt:lpstr>
      <vt:lpstr> This speaker has nothing to disclose  </vt:lpstr>
      <vt:lpstr>Objectives</vt:lpstr>
      <vt:lpstr>Audience</vt:lpstr>
      <vt:lpstr>A Case</vt:lpstr>
      <vt:lpstr>PowerPoint Presentation</vt:lpstr>
      <vt:lpstr>PowerPoint Presentation</vt:lpstr>
      <vt:lpstr>What happened?</vt:lpstr>
      <vt:lpstr>What is Clinical Reasoning?</vt:lpstr>
      <vt:lpstr>Dual Process Theory of Decision Making</vt:lpstr>
      <vt:lpstr>Clinical Reasoning Process An Iterative Cycle</vt:lpstr>
      <vt:lpstr>Clinical Reasoning Process Key Steps</vt:lpstr>
      <vt:lpstr>Clinical Reasoning Process Organizing Knowledge</vt:lpstr>
      <vt:lpstr>Organizing &amp; Interpreting Clinical Information Case example</vt:lpstr>
      <vt:lpstr>Organizing &amp; Interpreting Clinical Information Key &amp; Differentiating Features </vt:lpstr>
      <vt:lpstr>Clinical Reasoning Process Key Steps</vt:lpstr>
      <vt:lpstr>Data Synthesis Problem Representation: Case</vt:lpstr>
      <vt:lpstr>Data Synthesis Problem Representation (Summary Statement)</vt:lpstr>
      <vt:lpstr>Case example Summary Statement</vt:lpstr>
      <vt:lpstr>Clinical Reasoning Process Key Steps</vt:lpstr>
      <vt:lpstr>Illness Scripts Illness Script for Intestinal Malrotation</vt:lpstr>
      <vt:lpstr>Illness Script Scanning &amp; Differential Diagnosis Formation Prioritizing the Differential Diagnosis</vt:lpstr>
      <vt:lpstr>Illness Script Scanning &amp; Differential Diagnosis Formation The Working Diagnosis</vt:lpstr>
      <vt:lpstr>Clinical Reasoning Process Key Steps</vt:lpstr>
      <vt:lpstr>3 Common Cognitive Errors </vt:lpstr>
      <vt:lpstr>Clinical Reasoning</vt:lpstr>
      <vt:lpstr>How can you teach it?</vt:lpstr>
      <vt:lpstr>How Can You Trigger Reasoning?</vt:lpstr>
      <vt:lpstr>The 5 Microskills</vt:lpstr>
      <vt:lpstr>Deliberate Practice</vt:lpstr>
      <vt:lpstr>Debrief</vt:lpstr>
      <vt:lpstr>What is your commitment?</vt:lpstr>
      <vt:lpstr>Take Home Points</vt:lpstr>
      <vt:lpstr>What’s Next?</vt:lpstr>
      <vt:lpstr>Thank you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Scott</dc:creator>
  <cp:lastModifiedBy>Gupta, Shanu</cp:lastModifiedBy>
  <cp:revision>28</cp:revision>
  <cp:lastPrinted>2019-06-06T17:18:26Z</cp:lastPrinted>
  <dcterms:created xsi:type="dcterms:W3CDTF">2019-05-17T18:59:16Z</dcterms:created>
  <dcterms:modified xsi:type="dcterms:W3CDTF">2019-06-06T17:51:33Z</dcterms:modified>
</cp:coreProperties>
</file>