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78" r:id="rId4"/>
    <p:sldId id="258" r:id="rId5"/>
    <p:sldId id="259" r:id="rId6"/>
    <p:sldId id="260" r:id="rId7"/>
    <p:sldId id="27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80" r:id="rId21"/>
    <p:sldId id="273" r:id="rId22"/>
    <p:sldId id="274" r:id="rId23"/>
    <p:sldId id="275" r:id="rId24"/>
    <p:sldId id="276" r:id="rId25"/>
    <p:sldId id="277" r:id="rId26"/>
    <p:sldId id="281"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9" roundtripDataSignature="AMtx7mhjfGeS2STb+J8MJEcvFY9AoVRD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37" autoAdjust="0"/>
  </p:normalViewPr>
  <p:slideViewPr>
    <p:cSldViewPr snapToGrid="0">
      <p:cViewPr varScale="1">
        <p:scale>
          <a:sx n="90" d="100"/>
          <a:sy n="90" d="100"/>
        </p:scale>
        <p:origin x="22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im.org/resources/ume-gme-program-resources/faculty-development-resourc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SHANU Open</a:t>
            </a:r>
            <a:endParaRPr/>
          </a:p>
        </p:txBody>
      </p:sp>
      <p:sp>
        <p:nvSpPr>
          <p:cNvPr id="89" name="Google Shape;8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SUZIE 5 minutes - There is some overlap between feedback and assessment.</a:t>
            </a:r>
            <a:endParaRPr/>
          </a:p>
          <a:p>
            <a:pPr marL="171450" lvl="0" indent="-171450" algn="l" rtl="0">
              <a:spcBef>
                <a:spcPts val="0"/>
              </a:spcBef>
              <a:spcAft>
                <a:spcPts val="0"/>
              </a:spcAft>
              <a:buClr>
                <a:schemeClr val="dk1"/>
              </a:buClr>
              <a:buSzPts val="1200"/>
              <a:buFont typeface="Courier New"/>
              <a:buChar char="o"/>
            </a:pPr>
            <a:r>
              <a:rPr lang="en-US" b="1"/>
              <a:t>Feedback</a:t>
            </a:r>
            <a:r>
              <a:rPr lang="en-US"/>
              <a:t> is for the purpose of improving the learner’s skills.  </a:t>
            </a:r>
            <a:endParaRPr/>
          </a:p>
          <a:p>
            <a:pPr marL="171450" lvl="0" indent="-171450" algn="l" rtl="0">
              <a:spcBef>
                <a:spcPts val="0"/>
              </a:spcBef>
              <a:spcAft>
                <a:spcPts val="0"/>
              </a:spcAft>
              <a:buClr>
                <a:schemeClr val="dk1"/>
              </a:buClr>
              <a:buSzPts val="1200"/>
              <a:buFont typeface="Courier New"/>
              <a:buChar char="o"/>
            </a:pPr>
            <a:r>
              <a:rPr lang="en-US" b="1"/>
              <a:t>Assessment</a:t>
            </a:r>
            <a:r>
              <a:rPr lang="en-US"/>
              <a:t> is a judgment of the learners’ behavior, supported by an example or detail.  Assessment may be used for grading, accreditation, and as data for those overseeing curriculum. Assessment should NOT have anything on it that wasn’t in the feedback. </a:t>
            </a:r>
            <a:endParaRPr/>
          </a:p>
          <a:p>
            <a:pPr marL="171450" lvl="0" indent="-171450" algn="l" rtl="0">
              <a:spcBef>
                <a:spcPts val="0"/>
              </a:spcBef>
              <a:spcAft>
                <a:spcPts val="0"/>
              </a:spcAft>
              <a:buClr>
                <a:schemeClr val="dk1"/>
              </a:buClr>
              <a:buSzPts val="1200"/>
              <a:buFont typeface="Courier New"/>
              <a:buChar char="o"/>
            </a:pPr>
            <a:r>
              <a:rPr lang="en-US" b="1"/>
              <a:t>Feedback and Assessment </a:t>
            </a:r>
            <a:r>
              <a:rPr lang="en-US"/>
              <a:t>have lots of overlap – both involve your judgment of an observation. When this is communicated to the learner usually verbally, it’s feedback. When this is communicated to the clerkship director or course director, it’s usually more formal and in writing, it’s assessment.</a:t>
            </a:r>
            <a:endParaRPr/>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8" name="Google Shape;14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0000"/>
                </a:solidFill>
              </a:rPr>
              <a:t>SUZIE </a:t>
            </a:r>
            <a:endParaRPr b="1">
              <a:solidFill>
                <a:srgbClr val="000000"/>
              </a:solidFill>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This is such a cool study! Second year medical students were put into 2 groups and both groups were given identical instruction on two-handed surgical knot-tying. Group 1 received specific, constructive feedback on how to improve their knot-tying skill. Group 2 received only general compliments. The students’ knot tying was videotaped before and after instruction and after receiving feedback or compliments. Subjects completed the study by indicating their global level of satisfaction. Faculty observed and scored the videotapes of each performance. </a:t>
            </a:r>
            <a:endParaRPr/>
          </a:p>
          <a:p>
            <a:pPr marL="228600" lvl="0" indent="-228600" algn="l" rtl="0">
              <a:spcBef>
                <a:spcPts val="0"/>
              </a:spcBef>
              <a:spcAft>
                <a:spcPts val="0"/>
              </a:spcAft>
              <a:buClr>
                <a:schemeClr val="dk1"/>
              </a:buClr>
              <a:buSzPts val="1200"/>
              <a:buFont typeface="Calibri"/>
              <a:buAutoNum type="arabicPeriod"/>
            </a:pPr>
            <a:r>
              <a:rPr lang="en-US" sz="1200" b="0" i="0">
                <a:solidFill>
                  <a:schemeClr val="dk1"/>
                </a:solidFill>
                <a:latin typeface="Calibri"/>
                <a:ea typeface="Calibri"/>
                <a:cs typeface="Calibri"/>
                <a:sym typeface="Calibri"/>
              </a:rPr>
              <a:t>So, which group do you think improved in their knot-tying? That’s right – the feedback group. </a:t>
            </a:r>
            <a:endParaRPr/>
          </a:p>
          <a:p>
            <a:pPr marL="228600" lvl="0" indent="-228600" algn="l" rtl="0">
              <a:spcBef>
                <a:spcPts val="0"/>
              </a:spcBef>
              <a:spcAft>
                <a:spcPts val="0"/>
              </a:spcAft>
              <a:buClr>
                <a:schemeClr val="dk1"/>
              </a:buClr>
              <a:buSzPts val="1200"/>
              <a:buFont typeface="Calibri"/>
              <a:buAutoNum type="arabicPeriod"/>
            </a:pPr>
            <a:r>
              <a:rPr lang="en-US" sz="1200" b="0" i="0">
                <a:solidFill>
                  <a:schemeClr val="dk1"/>
                </a:solidFill>
                <a:latin typeface="Calibri"/>
                <a:ea typeface="Calibri"/>
                <a:cs typeface="Calibri"/>
                <a:sym typeface="Calibri"/>
              </a:rPr>
              <a:t>And which group do you think reported higher satisfaction? That’s right – the complement group!</a:t>
            </a:r>
            <a:endParaRPr/>
          </a:p>
          <a:p>
            <a:pPr marL="228600" lvl="0" indent="-228600" algn="l" rtl="0">
              <a:spcBef>
                <a:spcPts val="0"/>
              </a:spcBef>
              <a:spcAft>
                <a:spcPts val="0"/>
              </a:spcAft>
              <a:buClr>
                <a:schemeClr val="dk1"/>
              </a:buClr>
              <a:buSzPts val="1200"/>
              <a:buFont typeface="Calibri"/>
              <a:buAutoNum type="arabicPeriod"/>
            </a:pPr>
            <a:r>
              <a:rPr lang="en-US" sz="1200" b="0" i="0">
                <a:solidFill>
                  <a:schemeClr val="dk1"/>
                </a:solidFill>
                <a:latin typeface="Calibri"/>
                <a:ea typeface="Calibri"/>
                <a:cs typeface="Calibri"/>
                <a:sym typeface="Calibri"/>
              </a:rPr>
              <a:t>The takeaway from this study is twofold – 1) learning is a function of feedback, and 2) student satisfaction is not an accurate measure of the quality of feedback.  </a:t>
            </a:r>
            <a:endParaRPr/>
          </a:p>
          <a:p>
            <a:pPr marL="228600" lvl="0" indent="-228600" algn="l" rtl="0">
              <a:spcBef>
                <a:spcPts val="0"/>
              </a:spcBef>
              <a:spcAft>
                <a:spcPts val="0"/>
              </a:spcAft>
              <a:buClr>
                <a:schemeClr val="dk1"/>
              </a:buClr>
              <a:buSzPts val="1200"/>
              <a:buFont typeface="Calibri"/>
              <a:buAutoNum type="arabicPeriod"/>
            </a:pPr>
            <a:r>
              <a:rPr lang="en-US" sz="1200" b="0" i="0">
                <a:solidFill>
                  <a:schemeClr val="dk1"/>
                </a:solidFill>
                <a:latin typeface="Calibri"/>
                <a:ea typeface="Calibri"/>
                <a:cs typeface="Calibri"/>
                <a:sym typeface="Calibri"/>
              </a:rPr>
              <a:t>Another way of thinking about the rep</a:t>
            </a:r>
            <a:r>
              <a:rPr lang="en-US"/>
              <a:t>e</a:t>
            </a:r>
            <a:r>
              <a:rPr lang="en-US" sz="1200" b="0" i="0">
                <a:solidFill>
                  <a:schemeClr val="dk1"/>
                </a:solidFill>
                <a:latin typeface="Calibri"/>
                <a:ea typeface="Calibri"/>
                <a:cs typeface="Calibri"/>
                <a:sym typeface="Calibri"/>
              </a:rPr>
              <a:t>rcussions of this study is that if we are receiving all perfect ratings from students, we as faculty may not be giving effective, appropriate feedback.  </a:t>
            </a:r>
            <a:endParaRPr/>
          </a:p>
          <a:p>
            <a:pPr marL="228600" lvl="0" indent="-152400" algn="l" rtl="0">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So note - we want our learners to like us. Giving difficult feedback can be uncomfortable for the learner, and maybe they will be less satisfied. And that’s OK!</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Just like patients asking for antibiotics!</a:t>
            </a:r>
            <a:endParaRPr b="0"/>
          </a:p>
          <a:p>
            <a:pPr marL="0" lvl="0" indent="0" algn="l" rtl="0">
              <a:spcBef>
                <a:spcPts val="0"/>
              </a:spcBef>
              <a:spcAft>
                <a:spcPts val="0"/>
              </a:spcAft>
              <a:buNone/>
            </a:pPr>
            <a:br>
              <a:rPr lang="en-US"/>
            </a:br>
            <a:endParaRPr sz="1200" b="0" i="0">
              <a:solidFill>
                <a:schemeClr val="dk1"/>
              </a:solidFill>
              <a:latin typeface="Calibri"/>
              <a:ea typeface="Calibri"/>
              <a:cs typeface="Calibri"/>
              <a:sym typeface="Calibri"/>
            </a:endParaRPr>
          </a:p>
        </p:txBody>
      </p:sp>
      <p:sp>
        <p:nvSpPr>
          <p:cNvPr id="183" name="Google Shape;18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ANNA </a:t>
            </a:r>
            <a:r>
              <a:rPr lang="en-US"/>
              <a:t>5 -7 minutes [</a:t>
            </a:r>
            <a:r>
              <a:rPr lang="en-US" b="1">
                <a:solidFill>
                  <a:srgbClr val="0000FF"/>
                </a:solidFill>
              </a:rPr>
              <a:t>TABLE TALK</a:t>
            </a:r>
            <a:r>
              <a:rPr lang="en-US"/>
              <a:t>] – Reflect back to the question that we asked you earlier, scribed – “</a:t>
            </a:r>
            <a:r>
              <a:rPr lang="en-US" b="1"/>
              <a:t>What are the challenges [for you] completing assessments?” </a:t>
            </a:r>
            <a:r>
              <a:rPr lang="en-US" b="0"/>
              <a:t>At your tables, think about a time when was it difficult for you to assess learners? What made it difficult? How did you feel? What did you do to work through the challenge? </a:t>
            </a:r>
            <a:r>
              <a:rPr lang="en-US" b="0" u="sng"/>
              <a:t>S</a:t>
            </a:r>
            <a:r>
              <a:rPr lang="en-US" u="sng"/>
              <a:t>hare a personal example </a:t>
            </a:r>
            <a:r>
              <a:rPr lang="en-US"/>
              <a:t>of how those challenges/barriers contributed to difficulty leaving meaningful assessment. Please plan to “share” your story with the larger group.</a:t>
            </a:r>
            <a:r>
              <a:rPr lang="en-US" sz="1200" b="0" i="0" u="none" strike="noStrike">
                <a:solidFill>
                  <a:schemeClr val="dk1"/>
                </a:solidFill>
                <a:latin typeface="Calibri"/>
                <a:ea typeface="Calibri"/>
                <a:cs typeface="Calibri"/>
                <a:sym typeface="Calibri"/>
              </a:rPr>
              <a:t> </a:t>
            </a:r>
            <a:r>
              <a:rPr lang="en-US" sz="1200" b="1" i="0" u="none" strike="noStrike">
                <a:solidFill>
                  <a:srgbClr val="FF00FF"/>
                </a:solidFill>
                <a:latin typeface="Calibri"/>
                <a:ea typeface="Calibri"/>
                <a:cs typeface="Calibri"/>
                <a:sym typeface="Calibri"/>
              </a:rPr>
              <a:t>ONLINE</a:t>
            </a:r>
            <a:r>
              <a:rPr lang="en-US" sz="1200" b="0" i="0" u="none" strike="noStrike">
                <a:solidFill>
                  <a:srgbClr val="FF00FF"/>
                </a:solidFill>
                <a:latin typeface="Calibri"/>
                <a:ea typeface="Calibri"/>
                <a:cs typeface="Calibri"/>
                <a:sym typeface="Calibri"/>
              </a:rPr>
              <a:t> </a:t>
            </a:r>
            <a:r>
              <a:rPr lang="en-US" sz="1200" b="1" i="0" u="none" strike="noStrike">
                <a:solidFill>
                  <a:srgbClr val="FF00FF"/>
                </a:solidFill>
                <a:latin typeface="Calibri"/>
                <a:ea typeface="Calibri"/>
                <a:cs typeface="Calibri"/>
                <a:sym typeface="Calibri"/>
              </a:rPr>
              <a:t>LEARNERS</a:t>
            </a:r>
            <a:r>
              <a:rPr lang="en-US" sz="1200" b="0" i="0" u="none" strike="noStrike">
                <a:solidFill>
                  <a:srgbClr val="FF00FF"/>
                </a:solidFill>
                <a:latin typeface="Calibri"/>
                <a:ea typeface="Calibri"/>
                <a:cs typeface="Calibri"/>
                <a:sym typeface="Calibri"/>
              </a:rPr>
              <a:t> – Share your experience in comments, we can read out.</a:t>
            </a:r>
            <a:endParaRPr>
              <a:solidFill>
                <a:srgbClr val="FF00FF"/>
              </a:solidFill>
            </a:endParaRPr>
          </a:p>
          <a:p>
            <a:pPr marL="0" lvl="0" indent="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ourier New"/>
              <a:buChar char="o"/>
            </a:pPr>
            <a:r>
              <a:rPr lang="en-US"/>
              <a:t>Reflection Notes - Anytime we have strong emotions or reactions to a learner, we might be more difficulty assessing that learner. When we really like a learner, it might be more challenging to assess that learner accurately.  It can also be hard with a learner really likes our field and we want them to do well.  When we feel that a learner is trying to manipulate us or our buttons are being pushed, assessment can be difficult. When a learner doesn’t seem to be open to feedback, for instance, when the learner is overly confident or just not interested in our field or participating.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ANNA</a:t>
            </a:r>
            <a:r>
              <a:rPr lang="en-US"/>
              <a:t> 5 min [WITH DEMO] - After sharing our stories, we can see these common threads with barriers/challenges to assessing learners. All can impede the end goal - progress. We’ve highlighted the difficulty of being objective in light of how likable or unlikable a student may be. This speaks to our motivation – why are we physicians?  As physicians we are lifelong learners and educators.</a:t>
            </a:r>
            <a:endParaRPr/>
          </a:p>
          <a:p>
            <a:pPr marL="0" marR="0" lvl="0" indent="0" algn="l" rtl="0">
              <a:lnSpc>
                <a:spcPct val="100000"/>
              </a:lnSpc>
              <a:spcBef>
                <a:spcPts val="0"/>
              </a:spcBef>
              <a:spcAft>
                <a:spcPts val="0"/>
              </a:spcAft>
              <a:buClr>
                <a:schemeClr val="dk1"/>
              </a:buClr>
              <a:buSzPts val="1200"/>
              <a:buFont typeface="Calibri"/>
              <a:buNone/>
            </a:pPr>
            <a:r>
              <a:rPr lang="en-US"/>
              <a:t>We can’t fix these items, but we hopefully are giving you tips and tricks to better manage these challenges.  </a:t>
            </a:r>
            <a:endParaRPr/>
          </a:p>
          <a:p>
            <a:pPr marL="0" lvl="0" indent="0" algn="l" rtl="0">
              <a:spcBef>
                <a:spcPts val="0"/>
              </a:spcBef>
              <a:spcAft>
                <a:spcPts val="0"/>
              </a:spcAft>
              <a:buNone/>
            </a:pPr>
            <a:endParaRPr/>
          </a:p>
          <a:p>
            <a:pPr marL="0" lvl="0" indent="0" algn="l" rtl="0">
              <a:spcBef>
                <a:spcPts val="0"/>
              </a:spcBef>
              <a:spcAft>
                <a:spcPts val="0"/>
              </a:spcAft>
              <a:buNone/>
            </a:pPr>
            <a:r>
              <a:rPr lang="en-US"/>
              <a:t>CULTURE: No role model, no permission, no support</a:t>
            </a:r>
            <a:endParaRPr/>
          </a:p>
          <a:p>
            <a:pPr marL="0" lvl="0" indent="0" algn="l" rtl="0">
              <a:spcBef>
                <a:spcPts val="0"/>
              </a:spcBef>
              <a:spcAft>
                <a:spcPts val="0"/>
              </a:spcAft>
              <a:buNone/>
            </a:pPr>
            <a:r>
              <a:rPr lang="en-US" sz="1400"/>
              <a:t>EMOTIONAL FEARS</a:t>
            </a:r>
            <a:r>
              <a:rPr lang="en-US" sz="1800"/>
              <a:t>: </a:t>
            </a:r>
            <a:r>
              <a:rPr lang="en-US" sz="1200"/>
              <a:t>Hurting the Relationship; Getting the student in trouble; Hurting the student’s career; Dealing with fallout</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TIME: How much time is enough time? For feedback? For assessment? </a:t>
            </a:r>
            <a:r>
              <a:rPr lang="en-US"/>
              <a:t>One option for simplifying your comments is to use your smartphone to dictate comments.</a:t>
            </a:r>
            <a:endParaRPr/>
          </a:p>
          <a:p>
            <a:pPr marL="0" lvl="0" indent="0" algn="l" rtl="0">
              <a:spcBef>
                <a:spcPts val="0"/>
              </a:spcBef>
              <a:spcAft>
                <a:spcPts val="0"/>
              </a:spcAft>
              <a:buNone/>
            </a:pPr>
            <a:r>
              <a:rPr lang="en-US"/>
              <a:t>Just click on the dictation button and dictate your comments directly into the assessment form.  </a:t>
            </a:r>
            <a:endParaRPr/>
          </a:p>
          <a:p>
            <a:pPr marL="0" lvl="0" indent="0" algn="l" rtl="0">
              <a:spcBef>
                <a:spcPts val="0"/>
              </a:spcBef>
              <a:spcAft>
                <a:spcPts val="0"/>
              </a:spcAft>
              <a:buNone/>
            </a:pPr>
            <a:r>
              <a:rPr lang="en-US"/>
              <a:t>Be sure to read over the comments because dictation is not perfect!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HALO/HORN EFFECT:</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LOCATION: Office vs. clinic vs. hallway</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TECHNOLOGY: Firewalls, computer access, etc.</a:t>
            </a:r>
            <a:endParaRPr/>
          </a:p>
          <a:p>
            <a:pPr marL="0" marR="0" lvl="0" indent="0" algn="l" rtl="0">
              <a:lnSpc>
                <a:spcPct val="100000"/>
              </a:lnSpc>
              <a:spcBef>
                <a:spcPts val="0"/>
              </a:spcBef>
              <a:spcAft>
                <a:spcPts val="0"/>
              </a:spcAft>
              <a:buNone/>
            </a:pPr>
            <a:r>
              <a:rPr lang="en-US" sz="1200" b="0" i="0" u="none" strike="noStrike">
                <a:solidFill>
                  <a:schemeClr val="dk1"/>
                </a:solidFill>
                <a:latin typeface="Calibri"/>
                <a:ea typeface="Calibri"/>
                <a:cs typeface="Calibri"/>
                <a:sym typeface="Calibri"/>
              </a:rPr>
              <a:t>UNCERTAINTY WITH RUBRICS: Is there a common rubric? (No. there isn’t, which makes it challenging.) People most often want a standardized system, but there isn’t necessarily a common rubric or “one size fits all” for everyone. So, to work through that barrier, we can better prepare ourselves with identifying (1) common themes in rubrics, (2) a shared mental model for using these tools, (3) a frame of reference training, and (4) the tools available to us to support our assessment success. Consider rubric language</a:t>
            </a:r>
            <a:endParaRPr b="0"/>
          </a:p>
          <a:p>
            <a:pPr marL="171450" lvl="0" indent="-95250" algn="l" rtl="0">
              <a:spcBef>
                <a:spcPts val="0"/>
              </a:spcBef>
              <a:spcAft>
                <a:spcPts val="0"/>
              </a:spcAft>
              <a:buClr>
                <a:schemeClr val="dk1"/>
              </a:buClr>
              <a:buSzPts val="1200"/>
              <a:buFont typeface="Courier New"/>
              <a:buNone/>
            </a:pPr>
            <a:endParaRPr/>
          </a:p>
          <a:p>
            <a:pPr marL="0" lvl="0" indent="0" algn="l" rtl="0">
              <a:spcBef>
                <a:spcPts val="0"/>
              </a:spcBef>
              <a:spcAft>
                <a:spcPts val="0"/>
              </a:spcAft>
              <a:buNone/>
            </a:pPr>
            <a:endParaRPr/>
          </a:p>
        </p:txBody>
      </p:sp>
      <p:sp>
        <p:nvSpPr>
          <p:cNvPr id="198" name="Google Shape;1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ANNA </a:t>
            </a:r>
            <a:r>
              <a:rPr lang="en-US" sz="1200" b="0" i="0" u="none" strike="noStrike" dirty="0">
                <a:solidFill>
                  <a:schemeClr val="dk1"/>
                </a:solidFill>
                <a:latin typeface="Calibri"/>
                <a:ea typeface="Calibri"/>
                <a:cs typeface="Calibri"/>
                <a:sym typeface="Calibri"/>
              </a:rPr>
              <a:t>20 Min Activity #4 [</a:t>
            </a:r>
            <a:r>
              <a:rPr lang="en-US" b="1" dirty="0">
                <a:solidFill>
                  <a:srgbClr val="0000FF"/>
                </a:solidFill>
              </a:rPr>
              <a:t>LARGE GROUP DISCUSSION/ACTIVITY</a:t>
            </a:r>
            <a:r>
              <a:rPr lang="en-US" sz="1200" b="0" i="0" u="none" strike="noStrike" dirty="0">
                <a:solidFill>
                  <a:schemeClr val="dk1"/>
                </a:solidFill>
                <a:latin typeface="Calibri"/>
                <a:ea typeface="Calibri"/>
                <a:cs typeface="Calibri"/>
                <a:sym typeface="Calibri"/>
              </a:rPr>
              <a:t>] – While we cannot fix all of the ”brick/challenges” during this session, we can certainly focus on one -  “</a:t>
            </a:r>
            <a:r>
              <a:rPr lang="en-US" sz="1200" b="1" i="0" u="none" strike="noStrike" dirty="0">
                <a:solidFill>
                  <a:schemeClr val="dk1"/>
                </a:solidFill>
                <a:latin typeface="Calibri"/>
                <a:ea typeface="Calibri"/>
                <a:cs typeface="Calibri"/>
                <a:sym typeface="Calibri"/>
              </a:rPr>
              <a:t>uncertainty with evaluation types</a:t>
            </a:r>
            <a:r>
              <a:rPr lang="en-US" sz="1200" b="0" i="0" u="none" strike="noStrike" dirty="0">
                <a:solidFill>
                  <a:schemeClr val="dk1"/>
                </a:solidFill>
                <a:latin typeface="Calibri"/>
                <a:ea typeface="Calibri"/>
                <a:cs typeface="Calibri"/>
                <a:sym typeface="Calibri"/>
              </a:rPr>
              <a:t>” people most often want a standardized system, but there isn’t necessarily a common rubric or “one size fits all” for everyone. So, to work through that barrier, we can better prepare ourselves with identifying (1) common themes in rubrics, (2) a shared mental model for using these tools, (3) a frame of reference training, and (4) the tools available to us to support our assessment success.</a:t>
            </a:r>
            <a:endParaRPr b="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16" name="Google Shape;21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00FF"/>
                </a:solidFill>
              </a:rPr>
              <a:t>ANNA &amp; MINI</a:t>
            </a:r>
            <a:r>
              <a:rPr lang="en-US" b="1"/>
              <a:t> CEX</a:t>
            </a:r>
            <a:r>
              <a:rPr lang="en-US"/>
              <a:t> List (Activity #4)</a:t>
            </a:r>
            <a:endParaRPr/>
          </a:p>
          <a:p>
            <a:pPr marL="171450" lvl="0" indent="-171450" algn="l" rtl="0">
              <a:spcBef>
                <a:spcPts val="0"/>
              </a:spcBef>
              <a:spcAft>
                <a:spcPts val="0"/>
              </a:spcAft>
              <a:buClr>
                <a:schemeClr val="dk1"/>
              </a:buClr>
              <a:buSzPts val="1200"/>
              <a:buChar char="•"/>
            </a:pPr>
            <a:r>
              <a:rPr lang="en-US"/>
              <a:t>Tables work independently through the assessment types. We give them 20 minutes to move through 4 types. </a:t>
            </a:r>
            <a:endParaRPr/>
          </a:p>
          <a:p>
            <a:pPr marL="171450" lvl="0" indent="-171450" algn="l" rtl="0">
              <a:spcBef>
                <a:spcPts val="0"/>
              </a:spcBef>
              <a:spcAft>
                <a:spcPts val="0"/>
              </a:spcAft>
              <a:buClr>
                <a:schemeClr val="dk1"/>
              </a:buClr>
              <a:buSzPts val="1200"/>
              <a:buChar char="•"/>
            </a:pPr>
            <a:r>
              <a:rPr lang="en-US"/>
              <a:t>Review layout of Mini-CEX</a:t>
            </a:r>
            <a:endParaRPr/>
          </a:p>
          <a:p>
            <a:pPr marL="171450" lvl="0" indent="-171450" algn="l" rtl="0">
              <a:spcBef>
                <a:spcPts val="0"/>
              </a:spcBef>
              <a:spcAft>
                <a:spcPts val="0"/>
              </a:spcAft>
              <a:buClr>
                <a:schemeClr val="dk1"/>
              </a:buClr>
              <a:buSzPts val="1200"/>
              <a:buChar char="•"/>
            </a:pPr>
            <a:r>
              <a:rPr lang="en-US"/>
              <a:t>Each table work through a different Learner Case (so no table will share the same case but maybe the same sample assessment sheets).</a:t>
            </a:r>
            <a:endParaRPr/>
          </a:p>
        </p:txBody>
      </p:sp>
      <p:sp>
        <p:nvSpPr>
          <p:cNvPr id="223" name="Google Shape;22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645901610_2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7645901610_2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solidFill>
                  <a:srgbClr val="0000FF"/>
                </a:solidFill>
              </a:rPr>
              <a:t>ALL</a:t>
            </a:r>
            <a:r>
              <a:rPr lang="en-US"/>
              <a:t> - Let’s plug the Mini-CEX - ask the learner to send you the mini-CEX asap so that you can complete it right after an observation.  This is one example of how the comments from a mini-CEX can provide useful assessment.  In just 2 sentences, the faculty describes a patient interaction that is uniquely specific.  This is exactly what we are looking for – a quick comment detailing the student’s strengths.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Which form did you choose? Why? Behavioral anchors can be valuable in gathering more specific data, and especially for junior faculty. Sometimes the anchors can act as a frame of reference to detect where the learner is at the moment, although they do not help to identify specific tools for growth/change. </a:t>
            </a:r>
            <a:endParaRPr/>
          </a:p>
          <a:p>
            <a:pPr marL="0" marR="0" lvl="0" indent="0" algn="l" rtl="0">
              <a:lnSpc>
                <a:spcPct val="100000"/>
              </a:lnSpc>
              <a:spcBef>
                <a:spcPts val="0"/>
              </a:spcBef>
              <a:spcAft>
                <a:spcPts val="0"/>
              </a:spcAft>
              <a:buClr>
                <a:schemeClr val="dk1"/>
              </a:buClr>
              <a:buSzPts val="1200"/>
              <a:buFont typeface="Calibri"/>
              <a:buNone/>
            </a:pPr>
            <a:r>
              <a:rPr lang="en-US"/>
              <a:t>If you’re developing assessment tools know that there can be various ways to create a tool. </a:t>
            </a:r>
            <a:endParaRPr/>
          </a:p>
          <a:p>
            <a:pPr marL="0" lvl="0" indent="0" algn="l" rtl="0">
              <a:spcBef>
                <a:spcPts val="0"/>
              </a:spcBef>
              <a:spcAft>
                <a:spcPts val="0"/>
              </a:spcAft>
              <a:buNone/>
            </a:pPr>
            <a:endParaRPr/>
          </a:p>
        </p:txBody>
      </p:sp>
      <p:sp>
        <p:nvSpPr>
          <p:cNvPr id="230" name="Google Shape;230;g7645901610_2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645901610_2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7645901610_2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00FF"/>
                </a:solidFill>
              </a:rPr>
              <a:t>SUSIE</a:t>
            </a:r>
            <a:r>
              <a:rPr lang="en-US"/>
              <a:t> (</a:t>
            </a:r>
            <a:r>
              <a:rPr lang="en-US" b="1">
                <a:solidFill>
                  <a:srgbClr val="0000FF"/>
                </a:solidFill>
              </a:rPr>
              <a:t>10 min)-</a:t>
            </a:r>
            <a:r>
              <a:rPr lang="en-US"/>
              <a:t> VIDEO of RESIDENT/ATTENDING with SPIKES Model</a:t>
            </a:r>
            <a:endParaRPr/>
          </a:p>
          <a:p>
            <a:pPr marL="171450" lvl="0" indent="-171450" algn="l" rtl="0">
              <a:spcBef>
                <a:spcPts val="0"/>
              </a:spcBef>
              <a:spcAft>
                <a:spcPts val="0"/>
              </a:spcAft>
              <a:buClr>
                <a:schemeClr val="dk1"/>
              </a:buClr>
              <a:buSzPts val="1200"/>
              <a:buFont typeface="Arial"/>
              <a:buChar char="•"/>
            </a:pPr>
            <a:r>
              <a:rPr lang="en-US"/>
              <a:t>This is indicative of most of the feedback you have with the learner </a:t>
            </a:r>
            <a:endParaRPr/>
          </a:p>
          <a:p>
            <a:pPr marL="171450" lvl="0" indent="-171450" algn="l" rtl="0">
              <a:spcBef>
                <a:spcPts val="0"/>
              </a:spcBef>
              <a:spcAft>
                <a:spcPts val="0"/>
              </a:spcAft>
              <a:buClr>
                <a:schemeClr val="dk1"/>
              </a:buClr>
              <a:buSzPts val="1200"/>
              <a:buFont typeface="Arial"/>
              <a:buChar char="•"/>
            </a:pPr>
            <a:r>
              <a:rPr lang="en-US"/>
              <a:t>Tables work independently through the assessment types. We give them </a:t>
            </a:r>
            <a:r>
              <a:rPr lang="en-US" b="1">
                <a:solidFill>
                  <a:srgbClr val="0000FF"/>
                </a:solidFill>
              </a:rPr>
              <a:t>5-7</a:t>
            </a:r>
            <a:r>
              <a:rPr lang="en-US" b="1"/>
              <a:t> </a:t>
            </a:r>
            <a:r>
              <a:rPr lang="en-US"/>
              <a:t>minutes.</a:t>
            </a:r>
            <a:endParaRPr/>
          </a:p>
        </p:txBody>
      </p:sp>
      <p:sp>
        <p:nvSpPr>
          <p:cNvPr id="237" name="Google Shape;237;g7645901610_2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solidFill>
                  <a:srgbClr val="0000FF"/>
                </a:solidFill>
              </a:rPr>
              <a:t>ALL: </a:t>
            </a:r>
            <a:r>
              <a:rPr lang="en-US"/>
              <a:t>To align directly with Video + Milestones and feedback from video #1</a:t>
            </a:r>
            <a:endParaRPr sz="1200">
              <a:solidFill>
                <a:schemeClr val="dk1"/>
              </a:solidFill>
              <a:latin typeface="Calibri"/>
              <a:ea typeface="Calibri"/>
              <a:cs typeface="Calibri"/>
              <a:sym typeface="Calibri"/>
            </a:endParaRPr>
          </a:p>
          <a:p>
            <a:pPr marL="0" lvl="0" indent="0" algn="l" rtl="0">
              <a:spcBef>
                <a:spcPts val="0"/>
              </a:spcBef>
              <a:spcAft>
                <a:spcPts val="0"/>
              </a:spcAft>
              <a:buNone/>
            </a:pPr>
            <a:br>
              <a:rPr lang="en-US"/>
            </a:br>
            <a:r>
              <a:rPr lang="en-US"/>
              <a:t>OK to have an emotional reaction, and to have more than one answer. #BrainyQuote.com</a:t>
            </a:r>
            <a:endParaRPr/>
          </a:p>
          <a:p>
            <a:pPr marL="0" lvl="0" indent="0" algn="l" rtl="0">
              <a:spcBef>
                <a:spcPts val="0"/>
              </a:spcBef>
              <a:spcAft>
                <a:spcPts val="0"/>
              </a:spcAft>
              <a:buNone/>
            </a:pPr>
            <a:endParaRPr/>
          </a:p>
        </p:txBody>
      </p:sp>
      <p:sp>
        <p:nvSpPr>
          <p:cNvPr id="244" name="Google Shape;24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solidFill>
                  <a:srgbClr val="0000FF"/>
                </a:solidFill>
              </a:rPr>
              <a:t>SUZIE (2 min) - LARGE GROUP WONDERING:</a:t>
            </a:r>
            <a:r>
              <a:rPr lang="en-US"/>
              <a:t> What items do you place in your comments? Post It Easel pad and markers for note taking.</a:t>
            </a:r>
            <a:endParaRPr/>
          </a:p>
          <a:p>
            <a:pPr marL="0" marR="0" lvl="0" indent="0" algn="l" rtl="0">
              <a:lnSpc>
                <a:spcPct val="100000"/>
              </a:lnSpc>
              <a:spcBef>
                <a:spcPts val="0"/>
              </a:spcBef>
              <a:spcAft>
                <a:spcPts val="0"/>
              </a:spcAft>
              <a:buClr>
                <a:schemeClr val="dk1"/>
              </a:buClr>
              <a:buSzPts val="1200"/>
              <a:buFont typeface="Calibri"/>
              <a:buNone/>
            </a:pPr>
            <a:r>
              <a:rPr lang="en-US"/>
              <a:t>PollEverywhere </a:t>
            </a:r>
            <a:endParaRPr/>
          </a:p>
          <a:p>
            <a:pPr marL="0" lvl="0" indent="0" algn="l" rtl="0">
              <a:spcBef>
                <a:spcPts val="0"/>
              </a:spcBef>
              <a:spcAft>
                <a:spcPts val="0"/>
              </a:spcAft>
              <a:buNone/>
            </a:pPr>
            <a:endParaRPr/>
          </a:p>
        </p:txBody>
      </p:sp>
      <p:sp>
        <p:nvSpPr>
          <p:cNvPr id="252" name="Google Shape;25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SHANU 5 minutes – </a:t>
            </a:r>
            <a:r>
              <a:rPr lang="en-US" b="1"/>
              <a:t>LARGE GROUP WONDERING</a:t>
            </a:r>
            <a:r>
              <a:rPr lang="en-US"/>
              <a:t>:</a:t>
            </a:r>
            <a:r>
              <a:rPr lang="en-US" b="0"/>
              <a:t>”, or </a:t>
            </a:r>
            <a:r>
              <a:rPr lang="en-US" sz="1200" b="0" i="0" u="none" strike="noStrike">
                <a:solidFill>
                  <a:schemeClr val="dk1"/>
                </a:solidFill>
                <a:latin typeface="Calibri"/>
                <a:ea typeface="Calibri"/>
                <a:cs typeface="Calibri"/>
                <a:sym typeface="Calibri"/>
              </a:rPr>
              <a:t>in what ways do you assess your learners?</a:t>
            </a:r>
            <a:r>
              <a:rPr lang="en-US" b="1"/>
              <a:t> </a:t>
            </a:r>
            <a:endParaRPr/>
          </a:p>
          <a:p>
            <a:pPr marL="0" lvl="0" indent="0" algn="l" rtl="0">
              <a:spcBef>
                <a:spcPts val="0"/>
              </a:spcBef>
              <a:spcAft>
                <a:spcPts val="0"/>
              </a:spcAft>
              <a:buNone/>
            </a:pPr>
            <a:r>
              <a:rPr lang="en-US"/>
              <a:t>[facilitate discussion, use white board for </a:t>
            </a:r>
            <a:r>
              <a:rPr lang="en-US" i="1"/>
              <a:t>“When do you assess </a:t>
            </a:r>
            <a:r>
              <a:rPr lang="en-US" b="0" i="1"/>
              <a:t>learners </a:t>
            </a:r>
            <a:r>
              <a:rPr lang="en-US"/>
              <a:t>grouping of ideas] </a:t>
            </a:r>
            <a:r>
              <a:rPr lang="en-US" sz="1200" b="0" i="0" u="none" strike="noStrike">
                <a:solidFill>
                  <a:schemeClr val="dk1"/>
                </a:solidFill>
                <a:latin typeface="Calibri"/>
                <a:ea typeface="Calibri"/>
                <a:cs typeface="Calibri"/>
                <a:sym typeface="Calibri"/>
              </a:rPr>
              <a:t>Likely responses: residents or students at the end of rotation vs advising vs CCC vs simulations</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a:t>SHANU - ADD POLL EVERYWHERE to involve the folks videoing in</a:t>
            </a:r>
            <a:endParaRPr/>
          </a:p>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do you find useful when you
https://www.polleverywhere.com/free_text_polls/ZAtOzcF2yApXV2wigw29P</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01291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1">
                <a:solidFill>
                  <a:srgbClr val="0000FF"/>
                </a:solidFill>
              </a:rPr>
              <a:t>SUZIE:</a:t>
            </a:r>
            <a:r>
              <a:rPr lang="en-US"/>
              <a:t> Let’s talk a little bit more about NARRATIVE COMMENTS. As we’ve already discussed, </a:t>
            </a:r>
            <a:r>
              <a:rPr lang="en-US" b="0"/>
              <a:t>assessments</a:t>
            </a:r>
            <a:r>
              <a:rPr lang="en-US" b="1"/>
              <a:t> </a:t>
            </a:r>
            <a:r>
              <a:rPr lang="en-US"/>
              <a:t>are based on your direct observation; comments which include specific details that you observed and how you judge those observations are quite meaningful. </a:t>
            </a:r>
            <a:endParaRPr/>
          </a:p>
          <a:p>
            <a:pPr marL="171450" lvl="0" indent="-171450" algn="l" rtl="0">
              <a:spcBef>
                <a:spcPts val="0"/>
              </a:spcBef>
              <a:spcAft>
                <a:spcPts val="0"/>
              </a:spcAft>
              <a:buClr>
                <a:schemeClr val="dk1"/>
              </a:buClr>
              <a:buSzPts val="1200"/>
              <a:buFont typeface="Arial"/>
              <a:buChar char="•"/>
            </a:pPr>
            <a:r>
              <a:rPr lang="en-US"/>
              <a:t>Meaningful comments provide feedback to the student and help us know why you rate a student as very high performing or very low performing – that is, your comments are necessary to justify these outliers.  Why did you feel this student’s performance was oustanding?  Why did you feel that student’s performance was not adequate?  </a:t>
            </a:r>
            <a:endParaRPr/>
          </a:p>
          <a:p>
            <a:pPr marL="171450" lvl="0" indent="-171450" algn="l" rtl="0">
              <a:spcBef>
                <a:spcPts val="0"/>
              </a:spcBef>
              <a:spcAft>
                <a:spcPts val="0"/>
              </a:spcAft>
              <a:buClr>
                <a:schemeClr val="dk1"/>
              </a:buClr>
              <a:buSzPts val="1200"/>
              <a:buFont typeface="Arial"/>
              <a:buChar char="•"/>
            </a:pPr>
            <a:r>
              <a:rPr lang="en-US"/>
              <a:t>Comments also allow you to check your biases.  For example, if you’ve just worked with a challenging learner, you may be so relieved to work with the next learner who is not as challenging that you award high marks.  Then, when you are writing comments, you realize the learner’s performance is average and you can appropriately adjust your marks.  This is a way that your comments can help you to check your biases.  </a:t>
            </a:r>
            <a:endParaRPr/>
          </a:p>
          <a:p>
            <a:pPr marL="0" lvl="0" indent="0" algn="l" rtl="0">
              <a:spcBef>
                <a:spcPts val="0"/>
              </a:spcBef>
              <a:spcAft>
                <a:spcPts val="0"/>
              </a:spcAft>
              <a:buNone/>
            </a:pPr>
            <a:endParaRPr/>
          </a:p>
          <a:p>
            <a:pPr marL="0" lvl="0" indent="0" algn="l" rtl="0">
              <a:spcBef>
                <a:spcPts val="0"/>
              </a:spcBef>
              <a:spcAft>
                <a:spcPts val="0"/>
              </a:spcAft>
              <a:buNone/>
            </a:pPr>
            <a:r>
              <a:rPr lang="en-US"/>
              <a:t>Shanu - add the BOSS method for narrative comments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8" name="Google Shape;25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6cb23b101a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SHANU </a:t>
            </a:r>
            <a:r>
              <a:rPr lang="en-US"/>
              <a:t>- Directed and succinct way of transmitting feedback to learners- Piloted at the University of Iowa Division of Immunology - pubished on: </a:t>
            </a:r>
            <a:r>
              <a:rPr lang="en-US" sz="1100" u="sng">
                <a:solidFill>
                  <a:schemeClr val="hlink"/>
                </a:solidFill>
                <a:latin typeface="Arial"/>
                <a:ea typeface="Arial"/>
                <a:cs typeface="Arial"/>
                <a:sym typeface="Arial"/>
                <a:hlinkClick r:id="rId3"/>
              </a:rPr>
              <a:t>https://www.im.org/resources/ume-gme-program-resources/faculty-development-resources</a:t>
            </a:r>
            <a:endParaRPr/>
          </a:p>
          <a:p>
            <a:pPr marL="0" lvl="0" indent="0" algn="l" rtl="0">
              <a:spcBef>
                <a:spcPts val="0"/>
              </a:spcBef>
              <a:spcAft>
                <a:spcPts val="0"/>
              </a:spcAft>
              <a:buClr>
                <a:schemeClr val="dk1"/>
              </a:buClr>
              <a:buSzPts val="1100"/>
              <a:buFont typeface="Arial"/>
              <a:buNone/>
            </a:pPr>
            <a:r>
              <a:rPr lang="en-US"/>
              <a:t>The BOSS Method consists of three interconnected components: Brief observation; Significance; Suggestions</a:t>
            </a:r>
            <a:endParaRPr/>
          </a:p>
          <a:p>
            <a:pPr marL="0" lvl="0" indent="0" algn="l" rtl="0">
              <a:spcBef>
                <a:spcPts val="0"/>
              </a:spcBef>
              <a:spcAft>
                <a:spcPts val="0"/>
              </a:spcAft>
              <a:buNone/>
            </a:pPr>
            <a:endParaRPr/>
          </a:p>
          <a:p>
            <a:pPr marL="0" lvl="0" indent="0" algn="l" rtl="0">
              <a:spcBef>
                <a:spcPts val="0"/>
              </a:spcBef>
              <a:spcAft>
                <a:spcPts val="0"/>
              </a:spcAft>
              <a:buNone/>
            </a:pPr>
            <a:r>
              <a:rPr lang="en-US"/>
              <a:t>The first component is to briefly state one’s observations. One-sentence summary of what has been observed on one or more occasions. Specificity is welcomed, but be aware that it may undercut the anonymity of comments “Often,” “Sometimes,” and “Frequently” may be useful when documenting multiple occasions. Observations should be as objective and neutral as possible. Avoid words like “is,” “appears,” “seems,” “looks like,” or “believes” – these are statements. Consider active verbs (e.g. does, says, exhibits, inspects, etc.). When possible, consider documenting the presence of certain behaviors. In other words, minimize statements emphasizing absence, like “Dr. ABC does not …”</a:t>
            </a:r>
            <a:endParaRPr/>
          </a:p>
          <a:p>
            <a:pPr marL="0" lvl="0" indent="0" algn="l" rtl="0">
              <a:spcBef>
                <a:spcPts val="0"/>
              </a:spcBef>
              <a:spcAft>
                <a:spcPts val="0"/>
              </a:spcAft>
              <a:buNone/>
            </a:pPr>
            <a:endParaRPr/>
          </a:p>
          <a:p>
            <a:pPr marL="0" lvl="0" indent="0" algn="l" rtl="0">
              <a:spcBef>
                <a:spcPts val="0"/>
              </a:spcBef>
              <a:spcAft>
                <a:spcPts val="0"/>
              </a:spcAft>
              <a:buNone/>
            </a:pPr>
            <a:r>
              <a:rPr lang="en-US"/>
              <a:t>Unless an observation has significance to the learner, it is unlikely to be received well. You may as well save your time and effort rather than write something insignificant. Significance is much more subjective and opinionated. Unless it is articulated well, the evaluator and learner may be on two different wavelengths.</a:t>
            </a:r>
            <a:endParaRPr/>
          </a:p>
          <a:p>
            <a:pPr marL="0" lvl="0" indent="0" algn="l" rtl="0">
              <a:spcBef>
                <a:spcPts val="0"/>
              </a:spcBef>
              <a:spcAft>
                <a:spcPts val="0"/>
              </a:spcAft>
              <a:buNone/>
            </a:pPr>
            <a:r>
              <a:rPr lang="en-US"/>
              <a:t>Comments should be of convincing significance to learners. Significance should always be explained from the learner’s point of view</a:t>
            </a:r>
            <a:endParaRPr/>
          </a:p>
          <a:p>
            <a:pPr marL="0" lvl="0" indent="0" algn="l" rtl="0">
              <a:spcBef>
                <a:spcPts val="0"/>
              </a:spcBef>
              <a:spcAft>
                <a:spcPts val="0"/>
              </a:spcAft>
              <a:buNone/>
            </a:pPr>
            <a:r>
              <a:rPr lang="en-US"/>
              <a:t>I.e. Why should she or he care about this comment?</a:t>
            </a:r>
            <a:endParaRPr/>
          </a:p>
          <a:p>
            <a:pPr marL="0" lvl="0" indent="0" algn="l" rtl="0">
              <a:spcBef>
                <a:spcPts val="0"/>
              </a:spcBef>
              <a:spcAft>
                <a:spcPts val="0"/>
              </a:spcAft>
              <a:buNone/>
            </a:pPr>
            <a:endParaRPr/>
          </a:p>
          <a:p>
            <a:pPr marL="0" lvl="0" indent="0" algn="l" rtl="0">
              <a:spcBef>
                <a:spcPts val="0"/>
              </a:spcBef>
              <a:spcAft>
                <a:spcPts val="0"/>
              </a:spcAft>
              <a:buNone/>
            </a:pPr>
            <a:r>
              <a:rPr lang="en-US"/>
              <a:t>Evaluators should be authentic in their statements. Avoid hyperbole or exaggerations.</a:t>
            </a:r>
            <a:endParaRPr/>
          </a:p>
          <a:p>
            <a:pPr marL="0" lvl="0" indent="0" algn="l" rtl="0">
              <a:spcBef>
                <a:spcPts val="0"/>
              </a:spcBef>
              <a:spcAft>
                <a:spcPts val="0"/>
              </a:spcAft>
              <a:buNone/>
            </a:pPr>
            <a:endParaRPr/>
          </a:p>
          <a:p>
            <a:pPr marL="0" lvl="0" indent="0" algn="l" rtl="0">
              <a:spcBef>
                <a:spcPts val="0"/>
              </a:spcBef>
              <a:spcAft>
                <a:spcPts val="0"/>
              </a:spcAft>
              <a:buNone/>
            </a:pPr>
            <a:r>
              <a:rPr lang="en-US"/>
              <a:t>There should be a clear link between the Brief observation and the significance.  Consider this litmus test:</a:t>
            </a:r>
            <a:endParaRPr/>
          </a:p>
          <a:p>
            <a:pPr marL="0" lvl="0" indent="0" algn="l" rtl="0">
              <a:spcBef>
                <a:spcPts val="0"/>
              </a:spcBef>
              <a:spcAft>
                <a:spcPts val="0"/>
              </a:spcAft>
              <a:buNone/>
            </a:pPr>
            <a:r>
              <a:rPr lang="en-US"/>
              <a:t>Prefix “That’s important because …” [If it is awkward or unconvincing, then it’s likely not significant]</a:t>
            </a:r>
            <a:endParaRPr/>
          </a:p>
          <a:p>
            <a:pPr marL="0" lvl="0" indent="0" algn="l" rtl="0">
              <a:spcBef>
                <a:spcPts val="0"/>
              </a:spcBef>
              <a:spcAft>
                <a:spcPts val="0"/>
              </a:spcAft>
              <a:buNone/>
            </a:pPr>
            <a:r>
              <a:rPr lang="en-US"/>
              <a:t>Or use gestalt: is this something the learner should remember 1 month from now?</a:t>
            </a:r>
            <a:endParaRPr/>
          </a:p>
          <a:p>
            <a:pPr marL="0" lvl="0" indent="0" algn="l" rtl="0">
              <a:spcBef>
                <a:spcPts val="0"/>
              </a:spcBef>
              <a:spcAft>
                <a:spcPts val="0"/>
              </a:spcAft>
              <a:buNone/>
            </a:pPr>
            <a:endParaRPr/>
          </a:p>
          <a:p>
            <a:pPr marL="0" lvl="0" indent="0" algn="l" rtl="0">
              <a:spcBef>
                <a:spcPts val="0"/>
              </a:spcBef>
              <a:spcAft>
                <a:spcPts val="0"/>
              </a:spcAft>
              <a:buNone/>
            </a:pPr>
            <a:r>
              <a:rPr lang="en-US"/>
              <a:t>Observations must be paired with suggestions for self-improvement. Suggestions have to be realistic and somewhat measurable. Suggestions can be very flexible but must provide direction. This may include: </a:t>
            </a:r>
            <a:endParaRPr/>
          </a:p>
          <a:p>
            <a:pPr marL="0" lvl="0" indent="0" algn="l" rtl="0">
              <a:spcBef>
                <a:spcPts val="0"/>
              </a:spcBef>
              <a:spcAft>
                <a:spcPts val="0"/>
              </a:spcAft>
              <a:buNone/>
            </a:pPr>
            <a:r>
              <a:rPr lang="en-US"/>
              <a:t>Access to resources</a:t>
            </a:r>
            <a:endParaRPr/>
          </a:p>
          <a:p>
            <a:pPr marL="0" lvl="0" indent="0" algn="l" rtl="0">
              <a:spcBef>
                <a:spcPts val="0"/>
              </a:spcBef>
              <a:spcAft>
                <a:spcPts val="0"/>
              </a:spcAft>
              <a:buNone/>
            </a:pPr>
            <a:r>
              <a:rPr lang="en-US"/>
              <a:t>Encouragement of deliberative practice</a:t>
            </a:r>
            <a:endParaRPr/>
          </a:p>
          <a:p>
            <a:pPr marL="0" lvl="0" indent="0" algn="l" rtl="0">
              <a:spcBef>
                <a:spcPts val="0"/>
              </a:spcBef>
              <a:spcAft>
                <a:spcPts val="0"/>
              </a:spcAft>
              <a:buNone/>
            </a:pPr>
            <a:r>
              <a:rPr lang="en-US"/>
              <a:t>Recommendations for alternative approaches</a:t>
            </a:r>
            <a:endParaRPr/>
          </a:p>
          <a:p>
            <a:pPr marL="0" lvl="0" indent="0" algn="l" rtl="0">
              <a:spcBef>
                <a:spcPts val="0"/>
              </a:spcBef>
              <a:spcAft>
                <a:spcPts val="0"/>
              </a:spcAft>
              <a:buNone/>
            </a:pPr>
            <a:endParaRPr/>
          </a:p>
          <a:p>
            <a:pPr marL="0" lvl="0" indent="0" algn="l" rtl="0">
              <a:spcBef>
                <a:spcPts val="0"/>
              </a:spcBef>
              <a:spcAft>
                <a:spcPts val="0"/>
              </a:spcAft>
              <a:buNone/>
            </a:pPr>
            <a:r>
              <a:rPr lang="en-US"/>
              <a:t>Suggestions must be respectful and culturally appropriate. As with Brief observations, they should not be judgmental. Suggestions are not mandates. Avoid “needs to” or “must”. Avoid threatening wording. Ideally, these should have been relayed to learners in person.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78" name="Google Shape;278;g6cb23b101a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00FF"/>
                </a:solidFill>
              </a:rPr>
              <a:t>SHANU</a:t>
            </a:r>
            <a:r>
              <a:rPr lang="en-US" b="1"/>
              <a:t> - INDIVIDUAL, TABLE, THEN LARGE GROUP DISCUSSION</a:t>
            </a:r>
            <a:endParaRPr b="1"/>
          </a:p>
          <a:p>
            <a:pPr marL="0" lvl="0" indent="0" algn="l" rtl="0">
              <a:spcBef>
                <a:spcPts val="0"/>
              </a:spcBef>
              <a:spcAft>
                <a:spcPts val="0"/>
              </a:spcAft>
              <a:buNone/>
            </a:pPr>
            <a:r>
              <a:rPr lang="en-US"/>
              <a:t>Let’s use these prompts to write your own comments about the learner’s performance.  Then, talk about your comments at each table.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87" name="Google Shape;28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ourier New"/>
              <a:buNone/>
            </a:pPr>
            <a:r>
              <a:rPr lang="en-US" b="1">
                <a:solidFill>
                  <a:srgbClr val="0000FF"/>
                </a:solidFill>
              </a:rPr>
              <a:t>ANNA</a:t>
            </a:r>
            <a:r>
              <a:rPr lang="en-US" b="1"/>
              <a:t> </a:t>
            </a:r>
            <a:r>
              <a:rPr lang="en-US"/>
              <a:t>- Written evaluations do not replace frequent feedback throughout the rotation</a:t>
            </a:r>
            <a:endParaRPr/>
          </a:p>
          <a:p>
            <a:pPr marL="457200" lvl="0" indent="-317500" algn="l" rtl="0">
              <a:spcBef>
                <a:spcPts val="0"/>
              </a:spcBef>
              <a:spcAft>
                <a:spcPts val="0"/>
              </a:spcAft>
              <a:buSzPts val="1400"/>
              <a:buChar char="●"/>
            </a:pPr>
            <a:r>
              <a:rPr lang="en-US"/>
              <a:t>Recognize your barriers to giving quality assessment</a:t>
            </a:r>
            <a:endParaRPr/>
          </a:p>
          <a:p>
            <a:pPr marL="457200" lvl="0" indent="-317500" algn="l" rtl="0">
              <a:spcBef>
                <a:spcPts val="0"/>
              </a:spcBef>
              <a:spcAft>
                <a:spcPts val="0"/>
              </a:spcAft>
              <a:buSzPts val="1400"/>
              <a:buChar char="●"/>
            </a:pPr>
            <a:r>
              <a:rPr lang="en-US"/>
              <a:t>Meaningful comments on assessment are specific and based on direct observation</a:t>
            </a:r>
            <a:endParaRPr/>
          </a:p>
          <a:p>
            <a:pPr marL="457200" lvl="0" indent="-317500" algn="l" rtl="0">
              <a:spcBef>
                <a:spcPts val="0"/>
              </a:spcBef>
              <a:spcAft>
                <a:spcPts val="0"/>
              </a:spcAft>
              <a:buSzPts val="1400"/>
              <a:buChar char="●"/>
            </a:pPr>
            <a:r>
              <a:rPr lang="en-US"/>
              <a:t>Consider rubric language when completing evaluation</a:t>
            </a:r>
            <a:endParaRPr/>
          </a:p>
          <a:p>
            <a:pPr marL="0" marR="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If you would like a clinical faculty teaching consult, just contact  </a:t>
            </a:r>
            <a:endParaRPr dirty="0"/>
          </a:p>
          <a:p>
            <a:pPr marL="0" marR="0" lvl="0" indent="0" algn="l" rtl="0">
              <a:lnSpc>
                <a:spcPct val="100000"/>
              </a:lnSpc>
              <a:spcBef>
                <a:spcPts val="0"/>
              </a:spcBef>
              <a:spcAft>
                <a:spcPts val="0"/>
              </a:spcAft>
              <a:buClr>
                <a:schemeClr val="dk1"/>
              </a:buClr>
              <a:buSzPts val="1200"/>
              <a:buFont typeface="Calibri"/>
              <a:buNone/>
            </a:pPr>
            <a:r>
              <a:rPr lang="en-US" dirty="0"/>
              <a:t>Thank you so much for asking me to give this presentation.  What questions do you have? </a:t>
            </a:r>
            <a:endParaRPr dirty="0"/>
          </a:p>
          <a:p>
            <a:pPr marL="0" lvl="0" indent="0" algn="l" rtl="0">
              <a:spcBef>
                <a:spcPts val="0"/>
              </a:spcBef>
              <a:spcAft>
                <a:spcPts val="0"/>
              </a:spcAft>
              <a:buClr>
                <a:schemeClr val="dk1"/>
              </a:buClr>
              <a:buFont typeface="Arial"/>
              <a:buNone/>
            </a:pPr>
            <a:r>
              <a:rPr lang="en-US" b="1" dirty="0">
                <a:solidFill>
                  <a:srgbClr val="0070C0"/>
                </a:solidFill>
              </a:rPr>
              <a:t>Literature to link here</a:t>
            </a:r>
            <a:r>
              <a:rPr lang="en-US" dirty="0"/>
              <a:t>:  </a:t>
            </a:r>
            <a:endParaRPr dirty="0"/>
          </a:p>
          <a:p>
            <a:pPr marL="171450" lvl="0" indent="-171450" algn="l" rtl="0">
              <a:spcBef>
                <a:spcPts val="0"/>
              </a:spcBef>
              <a:spcAft>
                <a:spcPts val="0"/>
              </a:spcAft>
              <a:buClr>
                <a:schemeClr val="dk1"/>
              </a:buClr>
              <a:buSzPts val="1200"/>
              <a:buChar char="•"/>
            </a:pPr>
            <a:r>
              <a:rPr lang="en-US" dirty="0"/>
              <a:t>Ramani, S., Post, S. E., </a:t>
            </a:r>
            <a:r>
              <a:rPr lang="en-US" dirty="0" err="1"/>
              <a:t>Könings</a:t>
            </a:r>
            <a:r>
              <a:rPr lang="en-US" dirty="0"/>
              <a:t>, K., Mann, K., Katz, J. T., &amp; van der Vleuten, C. (2017). “It's just not the culture”: a qualitative study exploring residents' perceptions of the impact of institutional culture on feedback. Teaching and learning in medicine, 29(2), 153-161. Internal Medicine Residency Program at Brigham and Women’s Hospital (at Harvard). The authors identify types of feedback that are simply not supportive nor resonate with residents in receiving honest feedback: (1) lacking clear expectations and messages, (2) a culture of “being nice” (e.g., good job!), (3) singular direction feedback without room for question or wondering, (4) feedback should be consistent in delivery (e.g., at the end of each impatient rotation, continuity clinics) to deliver feedback for consistency and establish a feedback culture</a:t>
            </a:r>
            <a:r>
              <a:rPr lang="en-US" i="1" dirty="0"/>
              <a:t>. [Based on constructivist grounded theory approach, more opinions through comments.]</a:t>
            </a:r>
            <a:endParaRPr dirty="0"/>
          </a:p>
          <a:p>
            <a:pPr marL="171450" lvl="0" indent="-171450" algn="l" rtl="0">
              <a:spcBef>
                <a:spcPts val="0"/>
              </a:spcBef>
              <a:spcAft>
                <a:spcPts val="0"/>
              </a:spcAft>
              <a:buClr>
                <a:schemeClr val="dk1"/>
              </a:buClr>
              <a:buSzPts val="1200"/>
              <a:buChar char="•"/>
            </a:pPr>
            <a:r>
              <a:rPr lang="en-US" dirty="0"/>
              <a:t>Ramani, S., </a:t>
            </a:r>
            <a:r>
              <a:rPr lang="en-US" dirty="0" err="1"/>
              <a:t>Könings</a:t>
            </a:r>
            <a:r>
              <a:rPr lang="en-US" dirty="0"/>
              <a:t>, K. D., Mann, K. V., </a:t>
            </a:r>
            <a:r>
              <a:rPr lang="en-US" dirty="0" err="1"/>
              <a:t>Pisarski</a:t>
            </a:r>
            <a:r>
              <a:rPr lang="en-US" dirty="0"/>
              <a:t>, E. E., &amp; van der Vleuten, Cees P.M. (2018). About politeness, face, and feedback: Exploring resident and faculty perceptions of how institutional feedback culture influences feedback practices. Academic Medicine, 93(9), 1348-1358.</a:t>
            </a:r>
            <a:endParaRPr dirty="0"/>
          </a:p>
          <a:p>
            <a:pPr marL="171450" lvl="0" indent="-171450" algn="l" rtl="0">
              <a:spcBef>
                <a:spcPts val="0"/>
              </a:spcBef>
              <a:spcAft>
                <a:spcPts val="0"/>
              </a:spcAft>
              <a:buClr>
                <a:schemeClr val="dk1"/>
              </a:buClr>
              <a:buSzPts val="1200"/>
              <a:buChar char="•"/>
            </a:pPr>
            <a:r>
              <a:rPr lang="en-US" dirty="0"/>
              <a:t>Lye, P. S., </a:t>
            </a:r>
            <a:r>
              <a:rPr lang="en-US" dirty="0" err="1"/>
              <a:t>Biernat</a:t>
            </a:r>
            <a:r>
              <a:rPr lang="en-US" dirty="0"/>
              <a:t>, K. A., Bragg, D. S., &amp; Simpson, D. E. (2001). A pleasure to work with—An analysis of written comments on student evaluations. Ambulatory Pediatrics, 1(3), 128-131. </a:t>
            </a:r>
            <a:endParaRPr dirty="0"/>
          </a:p>
        </p:txBody>
      </p:sp>
      <p:sp>
        <p:nvSpPr>
          <p:cNvPr id="301" name="Google Shape;30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Untitled word cloud
https://www.polleverywhere.com/free_text_polls/FPA5f42UNlcscxWEQNYfi</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398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SHANU 1 min – Review the session objectives </a:t>
            </a:r>
            <a:endParaRPr/>
          </a:p>
        </p:txBody>
      </p:sp>
      <p:sp>
        <p:nvSpPr>
          <p:cNvPr id="103" name="Google Shape;1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cb23b101a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cb23b101a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SHANU</a:t>
            </a:r>
            <a:endParaRPr/>
          </a:p>
          <a:p>
            <a:pPr marL="0" lvl="0" indent="0" algn="l" rtl="0">
              <a:spcBef>
                <a:spcPts val="0"/>
              </a:spcBef>
              <a:spcAft>
                <a:spcPts val="0"/>
              </a:spcAft>
              <a:buNone/>
            </a:pPr>
            <a:r>
              <a:rPr lang="en-US"/>
              <a:t>Formative vs summative assessments - ASK THE GROUP - “What are the assessments that you are doing that are formative and what are the assessments that you doing that are summative?”</a:t>
            </a:r>
            <a:endParaRPr/>
          </a:p>
          <a:p>
            <a:pPr marL="457200" lvl="0" indent="-317500" algn="l" rtl="0">
              <a:spcBef>
                <a:spcPts val="0"/>
              </a:spcBef>
              <a:spcAft>
                <a:spcPts val="0"/>
              </a:spcAft>
              <a:buSzPts val="1400"/>
              <a:buChar char="●"/>
            </a:pPr>
            <a:r>
              <a:rPr lang="en-US"/>
              <a:t>Residents: Rotation, Semi-Annual Milestone ,Mini-CEX,In-training examinations </a:t>
            </a:r>
            <a:endParaRPr/>
          </a:p>
          <a:p>
            <a:pPr marL="457200" lvl="0" indent="-317500" algn="l" rtl="0">
              <a:spcBef>
                <a:spcPts val="0"/>
              </a:spcBef>
              <a:spcAft>
                <a:spcPts val="0"/>
              </a:spcAft>
              <a:buSzPts val="1400"/>
              <a:buChar char="●"/>
            </a:pPr>
            <a:r>
              <a:rPr lang="en-US"/>
              <a:t>Medical Students: Rotation, Mini-CEX, EPAs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0" name="Google Shape;110;g6cb23b101a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FF"/>
                </a:solidFill>
              </a:rPr>
              <a:t>SUZI</a:t>
            </a:r>
            <a:r>
              <a:rPr lang="en-US"/>
              <a:t>E 5 minutes </a:t>
            </a:r>
            <a:r>
              <a:rPr lang="en-US" b="1">
                <a:solidFill>
                  <a:srgbClr val="0000FF"/>
                </a:solidFill>
              </a:rPr>
              <a:t>TABLE TALK:</a:t>
            </a:r>
            <a:r>
              <a:rPr lang="en-US"/>
              <a:t> Pick a scribe at your table, make notes on the following, “</a:t>
            </a:r>
            <a:r>
              <a:rPr lang="en-US" b="1"/>
              <a:t>What are your challenges with completing meaningful assessment?” What is most difficult for you about accurately assessing others? What is it that makes assessing someone hard or challenging? </a:t>
            </a:r>
            <a:r>
              <a:rPr lang="en-US" b="1">
                <a:solidFill>
                  <a:srgbClr val="FF00FF"/>
                </a:solidFill>
              </a:rPr>
              <a:t>[ONLINE LEARNERS – Leave answers in comments]</a:t>
            </a:r>
            <a:endParaRPr>
              <a:solidFill>
                <a:srgbClr val="FF00FF"/>
              </a:solidFill>
            </a:endParaRPr>
          </a:p>
          <a:p>
            <a:pPr marL="0" lvl="0" indent="0" algn="l" rtl="0">
              <a:spcBef>
                <a:spcPts val="0"/>
              </a:spcBef>
              <a:spcAft>
                <a:spcPts val="0"/>
              </a:spcAft>
              <a:buNone/>
            </a:pPr>
            <a:r>
              <a:rPr lang="en-US"/>
              <a:t>[facilitate discussion – make notes on whiteboard – advise groups to keep notes for future discussion.</a:t>
            </a:r>
            <a:endParaRPr/>
          </a:p>
          <a:p>
            <a:pPr marL="171450" lvl="0" indent="-171450" algn="l" rtl="0">
              <a:spcBef>
                <a:spcPts val="0"/>
              </a:spcBef>
              <a:spcAft>
                <a:spcPts val="0"/>
              </a:spcAft>
              <a:buClr>
                <a:schemeClr val="dk1"/>
              </a:buClr>
              <a:buSzPts val="1200"/>
              <a:buFont typeface="Courier New"/>
              <a:buChar char="o"/>
            </a:pPr>
            <a:r>
              <a:rPr lang="en-US" sz="1200" b="0" i="0" u="none" strike="noStrike">
                <a:solidFill>
                  <a:schemeClr val="dk1"/>
                </a:solidFill>
                <a:latin typeface="Calibri"/>
                <a:ea typeface="Calibri"/>
                <a:cs typeface="Calibri"/>
                <a:sym typeface="Calibri"/>
              </a:rPr>
              <a:t>Examples: Time vs technology vs struggling learner vs “stakes” vs likeability of learner vs lack of training in completing assessment vs culture of assessment (role modeling, support, permission). Fears (student response; relationship concerns; hurt career; dealing with the fallout; time/litigation): Time, Technology, Struggling learner, “Stakes”, Likeability of learner, Lack of training in completing, Assessment , Culture of assessment (role modeling, support, permission), Fear of learner response, Relationship concerns, Fear of hurting learner’s career, Fear of dealing with the fallout, Fear of litigation, Other </a:t>
            </a:r>
            <a:endParaRPr/>
          </a:p>
          <a:p>
            <a:pPr marL="0" lvl="0" indent="0" algn="l" rtl="0">
              <a:spcBef>
                <a:spcPts val="0"/>
              </a:spcBef>
              <a:spcAft>
                <a:spcPts val="0"/>
              </a:spcAft>
              <a:buNone/>
            </a:pPr>
            <a:endParaRPr/>
          </a:p>
          <a:p>
            <a:pPr marL="0" lvl="0" indent="0" algn="l" rtl="0">
              <a:spcBef>
                <a:spcPts val="0"/>
              </a:spcBef>
              <a:spcAft>
                <a:spcPts val="0"/>
              </a:spcAft>
              <a:buNone/>
            </a:pPr>
            <a:r>
              <a:rPr lang="en-US"/>
              <a:t>Shanu - add Polleverywhere wordcloud to engage online audience</a:t>
            </a:r>
            <a:endParaRPr/>
          </a:p>
          <a:p>
            <a:pPr marL="0" lvl="0" indent="0" algn="l" rtl="0">
              <a:spcBef>
                <a:spcPts val="0"/>
              </a:spcBef>
              <a:spcAft>
                <a:spcPts val="0"/>
              </a:spcAft>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are your challenges with completing meaningful assessment?
https://www.polleverywhere.com/free_text_polls/NgFrACXuO4bFKOE611SRC</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4622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SUZIE 2 minutes - So, who cares about accurate assessment? Anyone who works with patients or physicians: Patients, learners, clinical faculty, hospitals, accrediting groups, school administration, government and taxpayers. </a:t>
            </a:r>
            <a:r>
              <a:rPr lang="en-US" sz="1200" b="0" i="0" u="none" strike="noStrike">
                <a:solidFill>
                  <a:schemeClr val="dk1"/>
                </a:solidFill>
                <a:latin typeface="Calibri"/>
                <a:ea typeface="Calibri"/>
                <a:cs typeface="Calibri"/>
                <a:sym typeface="Calibri"/>
              </a:rPr>
              <a:t>PDs, deans etc. care about your assessments as part of the program evaluation. (this can help to understand that assessment is at in</a:t>
            </a:r>
            <a:r>
              <a:rPr lang="en-US"/>
              <a:t>dividual level and also at program level). </a:t>
            </a:r>
            <a:r>
              <a:rPr lang="en-US" sz="1200" b="0" i="0" u="none" strike="noStrike">
                <a:solidFill>
                  <a:schemeClr val="dk1"/>
                </a:solidFill>
                <a:latin typeface="Calibri"/>
                <a:ea typeface="Calibri"/>
                <a:cs typeface="Calibri"/>
                <a:sym typeface="Calibri"/>
              </a:rPr>
              <a:t>These are tools for that purpose.</a:t>
            </a:r>
            <a:endParaRPr/>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SUZIE</a:t>
            </a:r>
            <a:endParaRPr dirty="0"/>
          </a:p>
          <a:p>
            <a:pPr marL="0" marR="0" lvl="0" indent="0" algn="l" rtl="0">
              <a:lnSpc>
                <a:spcPct val="100000"/>
              </a:lnSpc>
              <a:spcBef>
                <a:spcPts val="0"/>
              </a:spcBef>
              <a:spcAft>
                <a:spcPts val="0"/>
              </a:spcAft>
              <a:buClr>
                <a:schemeClr val="dk1"/>
              </a:buClr>
              <a:buSzPts val="1200"/>
              <a:buFont typeface="Calibri"/>
              <a:buNone/>
            </a:pPr>
            <a:r>
              <a:rPr lang="en-US" dirty="0"/>
              <a:t>5-7 Minutes </a:t>
            </a:r>
            <a:r>
              <a:rPr lang="en-US" b="1" dirty="0">
                <a:solidFill>
                  <a:srgbClr val="0000FF"/>
                </a:solidFill>
              </a:rPr>
              <a:t>LARGE GROUP WONDERING</a:t>
            </a:r>
            <a:r>
              <a:rPr lang="en-US" dirty="0"/>
              <a:t> – “Is there a difference between feedback and assessment?” as it is easy to conflate the two terms. [facilitate discussion]; Post It Easel pad and markers</a:t>
            </a:r>
            <a:endParaRPr dirty="0"/>
          </a:p>
          <a:p>
            <a:pPr marL="171450" lvl="0" indent="-171450" algn="l" rtl="0">
              <a:spcBef>
                <a:spcPts val="0"/>
              </a:spcBef>
              <a:spcAft>
                <a:spcPts val="0"/>
              </a:spcAft>
              <a:buClr>
                <a:schemeClr val="dk1"/>
              </a:buClr>
              <a:buSzPts val="1200"/>
              <a:buFont typeface="Courier New"/>
              <a:buChar char="o"/>
            </a:pPr>
            <a:r>
              <a:rPr lang="en-US" sz="1200" b="0" i="0" u="none" strike="noStrike" dirty="0">
                <a:solidFill>
                  <a:schemeClr val="dk1"/>
                </a:solidFill>
                <a:latin typeface="Calibri"/>
                <a:ea typeface="Calibri"/>
                <a:cs typeface="Calibri"/>
                <a:sym typeface="Calibri"/>
              </a:rPr>
              <a:t>Assessment should NOT have anything on it that wasn’t in the feedback. </a:t>
            </a:r>
            <a:endParaRPr b="0" dirty="0"/>
          </a:p>
          <a:p>
            <a:pPr marL="171450" lvl="0" indent="-171450" algn="l" rtl="0">
              <a:spcBef>
                <a:spcPts val="0"/>
              </a:spcBef>
              <a:spcAft>
                <a:spcPts val="0"/>
              </a:spcAft>
              <a:buClr>
                <a:schemeClr val="dk1"/>
              </a:buClr>
              <a:buSzPts val="1200"/>
              <a:buFont typeface="Courier New"/>
              <a:buChar char="o"/>
            </a:pPr>
            <a:r>
              <a:rPr lang="en-US" sz="1200" b="0" i="0" u="none" strike="noStrike" dirty="0">
                <a:solidFill>
                  <a:schemeClr val="dk1"/>
                </a:solidFill>
                <a:latin typeface="Calibri"/>
                <a:ea typeface="Calibri"/>
                <a:cs typeface="Calibri"/>
                <a:sym typeface="Calibri"/>
              </a:rPr>
              <a:t>There are similarities, but assessment is the formal </a:t>
            </a:r>
            <a:endParaRPr b="0" dirty="0"/>
          </a:p>
          <a:p>
            <a:pPr marL="0" lvl="0" indent="0" algn="l" rtl="0">
              <a:spcBef>
                <a:spcPts val="0"/>
              </a:spcBef>
              <a:spcAft>
                <a:spcPts val="0"/>
              </a:spcAft>
              <a:buNone/>
            </a:pPr>
            <a:br>
              <a:rPr lang="en-US" dirty="0"/>
            </a:br>
            <a:endParaRPr dirty="0"/>
          </a:p>
          <a:p>
            <a:pPr marL="0" lvl="0" indent="0" algn="l" rtl="0">
              <a:spcBef>
                <a:spcPts val="0"/>
              </a:spcBef>
              <a:spcAft>
                <a:spcPts val="0"/>
              </a:spcAft>
              <a:buNone/>
            </a:pPr>
            <a:endParaRPr dirty="0"/>
          </a:p>
        </p:txBody>
      </p:sp>
      <p:sp>
        <p:nvSpPr>
          <p:cNvPr id="142" name="Google Shape;14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4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4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457200" y="844317"/>
            <a:ext cx="82296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457200" y="2169881"/>
            <a:ext cx="8229600" cy="39468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3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ncbi.nlm.nih.gov/pubmed/16869919"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drive.google.com/file/d/13z6mcW0HeL6CreA-V3j9clrZ7VRM2wQy/view"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iMEThVeKZpuBF09LKulvttcMek2oLMZh/vie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bit.ly/CELSAssessmentofLearner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199830" y="351329"/>
            <a:ext cx="8744340" cy="1790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Meaningful Assessment – When and How? </a:t>
            </a:r>
            <a:endParaRPr/>
          </a:p>
        </p:txBody>
      </p:sp>
      <p:sp>
        <p:nvSpPr>
          <p:cNvPr id="92" name="Google Shape;92;p1"/>
          <p:cNvSpPr txBox="1">
            <a:spLocks noGrp="1"/>
          </p:cNvSpPr>
          <p:nvPr>
            <p:ph type="subTitle" idx="1"/>
          </p:nvPr>
        </p:nvSpPr>
        <p:spPr>
          <a:xfrm>
            <a:off x="1176640" y="5616178"/>
            <a:ext cx="7132350" cy="9370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January 23, 2020</a:t>
            </a:r>
            <a:endParaRPr/>
          </a:p>
          <a:p>
            <a:pPr marL="0" lvl="0" indent="0" algn="ctr" rtl="0">
              <a:lnSpc>
                <a:spcPct val="90000"/>
              </a:lnSpc>
              <a:spcBef>
                <a:spcPts val="1000"/>
              </a:spcBef>
              <a:spcAft>
                <a:spcPts val="0"/>
              </a:spcAft>
              <a:buClr>
                <a:schemeClr val="dk1"/>
              </a:buClr>
              <a:buSzPts val="2400"/>
              <a:buNone/>
            </a:pPr>
            <a:r>
              <a:rPr lang="en-US"/>
              <a:t>Shanu Gupta MD, Anna Lama MA , Suzanne Minor, MD</a:t>
            </a:r>
            <a:endParaRPr/>
          </a:p>
        </p:txBody>
      </p:sp>
      <p:pic>
        <p:nvPicPr>
          <p:cNvPr id="93" name="Google Shape;93;p1"/>
          <p:cNvPicPr preferRelativeResize="0"/>
          <p:nvPr/>
        </p:nvPicPr>
        <p:blipFill rotWithShape="1">
          <a:blip r:embed="rId3">
            <a:alphaModFix/>
          </a:blip>
          <a:srcRect/>
          <a:stretch/>
        </p:blipFill>
        <p:spPr>
          <a:xfrm>
            <a:off x="2780030" y="2409068"/>
            <a:ext cx="3925570" cy="29400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8"/>
          <p:cNvGrpSpPr/>
          <p:nvPr/>
        </p:nvGrpSpPr>
        <p:grpSpPr>
          <a:xfrm>
            <a:off x="1509635" y="1779533"/>
            <a:ext cx="5700125" cy="3832082"/>
            <a:chOff x="1403217" y="0"/>
            <a:chExt cx="5700125" cy="3832082"/>
          </a:xfrm>
        </p:grpSpPr>
        <p:sp>
          <p:nvSpPr>
            <p:cNvPr id="151" name="Google Shape;151;p8"/>
            <p:cNvSpPr/>
            <p:nvPr/>
          </p:nvSpPr>
          <p:spPr>
            <a:xfrm>
              <a:off x="1403217" y="20846"/>
              <a:ext cx="3811236" cy="3811236"/>
            </a:xfrm>
            <a:prstGeom prst="ellipse">
              <a:avLst/>
            </a:prstGeom>
            <a:solidFill>
              <a:srgbClr val="FFFF00">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txBox="1"/>
            <p:nvPr/>
          </p:nvSpPr>
          <p:spPr>
            <a:xfrm>
              <a:off x="1935417" y="470273"/>
              <a:ext cx="2197469" cy="291238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Feedback</a:t>
              </a:r>
              <a:endParaRPr/>
            </a:p>
          </p:txBody>
        </p:sp>
        <p:sp>
          <p:nvSpPr>
            <p:cNvPr id="153" name="Google Shape;153;p8"/>
            <p:cNvSpPr/>
            <p:nvPr/>
          </p:nvSpPr>
          <p:spPr>
            <a:xfrm>
              <a:off x="3256662" y="0"/>
              <a:ext cx="3846680" cy="3811236"/>
            </a:xfrm>
            <a:prstGeom prst="ellipse">
              <a:avLst/>
            </a:prstGeom>
            <a:solidFill>
              <a:srgbClr val="599BD5">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txBox="1"/>
            <p:nvPr/>
          </p:nvSpPr>
          <p:spPr>
            <a:xfrm>
              <a:off x="4348288" y="449426"/>
              <a:ext cx="2217906" cy="2912383"/>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Assessment            </a:t>
              </a:r>
              <a:endParaRPr/>
            </a:p>
          </p:txBody>
        </p:sp>
      </p:grpSp>
      <p:sp>
        <p:nvSpPr>
          <p:cNvPr id="155" name="Google Shape;155;p8"/>
          <p:cNvSpPr txBox="1"/>
          <p:nvPr/>
        </p:nvSpPr>
        <p:spPr>
          <a:xfrm>
            <a:off x="2826063" y="5721760"/>
            <a:ext cx="1784094" cy="969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Based on Direct Observation</a:t>
            </a:r>
            <a:endParaRPr/>
          </a:p>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156" name="Google Shape;156;p8"/>
          <p:cNvSpPr txBox="1"/>
          <p:nvPr/>
        </p:nvSpPr>
        <p:spPr>
          <a:xfrm>
            <a:off x="2412125" y="644324"/>
            <a:ext cx="3807313" cy="10618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1">
                <a:solidFill>
                  <a:schemeClr val="dk1"/>
                </a:solidFill>
                <a:latin typeface="Calibri"/>
                <a:ea typeface="Calibri"/>
                <a:cs typeface="Calibri"/>
                <a:sym typeface="Calibri"/>
              </a:rPr>
              <a:t>Specific information relating </a:t>
            </a:r>
            <a:endParaRPr/>
          </a:p>
          <a:p>
            <a:pPr marL="0" marR="0" lvl="0" indent="0" algn="ctr" rtl="0">
              <a:spcBef>
                <a:spcPts val="0"/>
              </a:spcBef>
              <a:spcAft>
                <a:spcPts val="0"/>
              </a:spcAft>
              <a:buNone/>
            </a:pPr>
            <a:r>
              <a:rPr lang="en-US" sz="2100" b="1">
                <a:solidFill>
                  <a:schemeClr val="dk1"/>
                </a:solidFill>
                <a:latin typeface="Calibri"/>
                <a:ea typeface="Calibri"/>
                <a:cs typeface="Calibri"/>
                <a:sym typeface="Calibri"/>
              </a:rPr>
              <a:t>a learner’s observed behavior</a:t>
            </a:r>
            <a:endParaRPr/>
          </a:p>
          <a:p>
            <a:pPr marL="0" marR="0" lvl="0" indent="0" algn="ctr" rtl="0">
              <a:spcBef>
                <a:spcPts val="0"/>
              </a:spcBef>
              <a:spcAft>
                <a:spcPts val="0"/>
              </a:spcAft>
              <a:buNone/>
            </a:pPr>
            <a:r>
              <a:rPr lang="en-US" sz="2100" b="1">
                <a:solidFill>
                  <a:schemeClr val="dk1"/>
                </a:solidFill>
                <a:latin typeface="Calibri"/>
                <a:ea typeface="Calibri"/>
                <a:cs typeface="Calibri"/>
                <a:sym typeface="Calibri"/>
              </a:rPr>
              <a:t> to expectations</a:t>
            </a:r>
            <a:endParaRPr/>
          </a:p>
        </p:txBody>
      </p:sp>
      <p:sp>
        <p:nvSpPr>
          <p:cNvPr id="157" name="Google Shape;157;p8"/>
          <p:cNvSpPr txBox="1"/>
          <p:nvPr/>
        </p:nvSpPr>
        <p:spPr>
          <a:xfrm>
            <a:off x="4729204" y="5719769"/>
            <a:ext cx="186818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Helps Learners Grow</a:t>
            </a:r>
            <a:endParaRPr/>
          </a:p>
        </p:txBody>
      </p:sp>
      <p:sp>
        <p:nvSpPr>
          <p:cNvPr id="158" name="Google Shape;158;p8"/>
          <p:cNvSpPr txBox="1"/>
          <p:nvPr/>
        </p:nvSpPr>
        <p:spPr>
          <a:xfrm>
            <a:off x="74378" y="1427802"/>
            <a:ext cx="221143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Frequent &amp; Timely</a:t>
            </a:r>
            <a:endParaRPr/>
          </a:p>
        </p:txBody>
      </p:sp>
      <p:sp>
        <p:nvSpPr>
          <p:cNvPr id="159" name="Google Shape;159;p8"/>
          <p:cNvSpPr txBox="1"/>
          <p:nvPr/>
        </p:nvSpPr>
        <p:spPr>
          <a:xfrm>
            <a:off x="190093" y="2715844"/>
            <a:ext cx="9680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Limited</a:t>
            </a:r>
            <a:endParaRPr sz="1600">
              <a:solidFill>
                <a:schemeClr val="dk1"/>
              </a:solidFill>
              <a:latin typeface="Calibri"/>
              <a:ea typeface="Calibri"/>
              <a:cs typeface="Calibri"/>
              <a:sym typeface="Calibri"/>
            </a:endParaRPr>
          </a:p>
        </p:txBody>
      </p:sp>
      <p:sp>
        <p:nvSpPr>
          <p:cNvPr id="160" name="Google Shape;160;p8"/>
          <p:cNvSpPr txBox="1"/>
          <p:nvPr/>
        </p:nvSpPr>
        <p:spPr>
          <a:xfrm>
            <a:off x="6483664" y="1307165"/>
            <a:ext cx="19109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end of rotation</a:t>
            </a:r>
            <a:endParaRPr/>
          </a:p>
        </p:txBody>
      </p:sp>
      <p:sp>
        <p:nvSpPr>
          <p:cNvPr id="161" name="Google Shape;161;p8"/>
          <p:cNvSpPr txBox="1"/>
          <p:nvPr/>
        </p:nvSpPr>
        <p:spPr>
          <a:xfrm>
            <a:off x="7251852" y="3122302"/>
            <a:ext cx="1709081"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Comprehensive &amp; Global</a:t>
            </a:r>
            <a:endParaRPr/>
          </a:p>
        </p:txBody>
      </p:sp>
      <p:sp>
        <p:nvSpPr>
          <p:cNvPr id="162" name="Google Shape;162;p8"/>
          <p:cNvSpPr txBox="1"/>
          <p:nvPr/>
        </p:nvSpPr>
        <p:spPr>
          <a:xfrm>
            <a:off x="189974" y="5039414"/>
            <a:ext cx="1846043"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Relationship-building to support in-time, continual learning</a:t>
            </a:r>
            <a:endParaRPr/>
          </a:p>
        </p:txBody>
      </p:sp>
      <p:sp>
        <p:nvSpPr>
          <p:cNvPr id="163" name="Google Shape;163;p8"/>
          <p:cNvSpPr txBox="1"/>
          <p:nvPr/>
        </p:nvSpPr>
        <p:spPr>
          <a:xfrm>
            <a:off x="7042015" y="5382422"/>
            <a:ext cx="164651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High stakes (for grades, CCC, learner promotion)</a:t>
            </a:r>
            <a:endParaRPr/>
          </a:p>
        </p:txBody>
      </p:sp>
      <p:sp>
        <p:nvSpPr>
          <p:cNvPr id="164" name="Google Shape;164;p8"/>
          <p:cNvSpPr txBox="1"/>
          <p:nvPr/>
        </p:nvSpPr>
        <p:spPr>
          <a:xfrm>
            <a:off x="129024" y="3628262"/>
            <a:ext cx="9321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Consider Setting</a:t>
            </a:r>
            <a:endParaRPr/>
          </a:p>
        </p:txBody>
      </p:sp>
      <p:sp>
        <p:nvSpPr>
          <p:cNvPr id="165" name="Google Shape;165;p8"/>
          <p:cNvSpPr txBox="1"/>
          <p:nvPr/>
        </p:nvSpPr>
        <p:spPr>
          <a:xfrm>
            <a:off x="7311098" y="4488473"/>
            <a:ext cx="159059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Paper or electronically</a:t>
            </a:r>
            <a:endParaRPr/>
          </a:p>
        </p:txBody>
      </p:sp>
      <p:sp>
        <p:nvSpPr>
          <p:cNvPr id="166" name="Google Shape;166;p8"/>
          <p:cNvSpPr txBox="1"/>
          <p:nvPr/>
        </p:nvSpPr>
        <p:spPr>
          <a:xfrm>
            <a:off x="7105688" y="1886748"/>
            <a:ext cx="1785446" cy="92333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Should not include new information</a:t>
            </a:r>
            <a:endParaRPr/>
          </a:p>
        </p:txBody>
      </p:sp>
      <p:sp>
        <p:nvSpPr>
          <p:cNvPr id="167" name="Google Shape;167;p8"/>
          <p:cNvSpPr/>
          <p:nvPr/>
        </p:nvSpPr>
        <p:spPr>
          <a:xfrm>
            <a:off x="8294636" y="304800"/>
            <a:ext cx="398260" cy="339524"/>
          </a:xfrm>
          <a:prstGeom prst="star5">
            <a:avLst>
              <a:gd name="adj" fmla="val 19098"/>
              <a:gd name="hf" fmla="val 105146"/>
              <a:gd name="vf" fmla="val 110557"/>
            </a:avLst>
          </a:prstGeom>
          <a:solidFill>
            <a:srgbClr val="FF00FF"/>
          </a:solidFill>
          <a:ln w="12700" cap="flat" cmpd="sng">
            <a:solidFill>
              <a:srgbClr val="CC00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8"/>
          <p:cNvSpPr/>
          <p:nvPr/>
        </p:nvSpPr>
        <p:spPr>
          <a:xfrm rot="1179365">
            <a:off x="1070106" y="2753093"/>
            <a:ext cx="479319" cy="514799"/>
          </a:xfrm>
          <a:prstGeom prst="leftArrow">
            <a:avLst>
              <a:gd name="adj1" fmla="val 50000"/>
              <a:gd name="adj2" fmla="val 50000"/>
            </a:avLst>
          </a:prstGeom>
          <a:solidFill>
            <a:schemeClr val="dk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8"/>
          <p:cNvSpPr/>
          <p:nvPr/>
        </p:nvSpPr>
        <p:spPr>
          <a:xfrm rot="1261567">
            <a:off x="7096307" y="4308265"/>
            <a:ext cx="429582" cy="545447"/>
          </a:xfrm>
          <a:prstGeom prst="rightArrow">
            <a:avLst>
              <a:gd name="adj1" fmla="val 50000"/>
              <a:gd name="adj2" fmla="val 50000"/>
            </a:avLst>
          </a:prstGeom>
          <a:solidFill>
            <a:schemeClr val="dk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8"/>
          <p:cNvSpPr/>
          <p:nvPr/>
        </p:nvSpPr>
        <p:spPr>
          <a:xfrm rot="2787786">
            <a:off x="6589038" y="5016124"/>
            <a:ext cx="429582" cy="545447"/>
          </a:xfrm>
          <a:prstGeom prst="rightArrow">
            <a:avLst>
              <a:gd name="adj1" fmla="val 50000"/>
              <a:gd name="adj2" fmla="val 50000"/>
            </a:avLst>
          </a:prstGeom>
          <a:solidFill>
            <a:schemeClr val="dk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8"/>
          <p:cNvSpPr/>
          <p:nvPr/>
        </p:nvSpPr>
        <p:spPr>
          <a:xfrm>
            <a:off x="7311098" y="3425202"/>
            <a:ext cx="429582" cy="545447"/>
          </a:xfrm>
          <a:prstGeom prst="rightArrow">
            <a:avLst>
              <a:gd name="adj1" fmla="val 50000"/>
              <a:gd name="adj2" fmla="val 50000"/>
            </a:avLst>
          </a:prstGeom>
          <a:solidFill>
            <a:schemeClr val="dk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8"/>
          <p:cNvSpPr/>
          <p:nvPr/>
        </p:nvSpPr>
        <p:spPr>
          <a:xfrm rot="-1838653">
            <a:off x="7001449" y="2266617"/>
            <a:ext cx="429582" cy="545447"/>
          </a:xfrm>
          <a:prstGeom prst="rightArrow">
            <a:avLst>
              <a:gd name="adj1" fmla="val 50000"/>
              <a:gd name="adj2" fmla="val 50000"/>
            </a:avLst>
          </a:prstGeom>
          <a:solidFill>
            <a:schemeClr val="dk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8"/>
          <p:cNvSpPr/>
          <p:nvPr/>
        </p:nvSpPr>
        <p:spPr>
          <a:xfrm rot="-3414069">
            <a:off x="6382596" y="1632873"/>
            <a:ext cx="429582" cy="545447"/>
          </a:xfrm>
          <a:prstGeom prst="rightArrow">
            <a:avLst>
              <a:gd name="adj1" fmla="val 50000"/>
              <a:gd name="adj2" fmla="val 50000"/>
            </a:avLst>
          </a:prstGeom>
          <a:solidFill>
            <a:schemeClr val="dk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8"/>
          <p:cNvSpPr/>
          <p:nvPr/>
        </p:nvSpPr>
        <p:spPr>
          <a:xfrm rot="2569853">
            <a:off x="1665603" y="1852905"/>
            <a:ext cx="479319" cy="514799"/>
          </a:xfrm>
          <a:prstGeom prst="leftArrow">
            <a:avLst>
              <a:gd name="adj1" fmla="val 50000"/>
              <a:gd name="adj2" fmla="val 50000"/>
            </a:avLst>
          </a:prstGeom>
          <a:solidFill>
            <a:schemeClr val="dk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8"/>
          <p:cNvSpPr/>
          <p:nvPr/>
        </p:nvSpPr>
        <p:spPr>
          <a:xfrm rot="-288234">
            <a:off x="952832" y="3696708"/>
            <a:ext cx="479319" cy="514799"/>
          </a:xfrm>
          <a:prstGeom prst="leftArrow">
            <a:avLst>
              <a:gd name="adj1" fmla="val 50000"/>
              <a:gd name="adj2" fmla="val 50000"/>
            </a:avLst>
          </a:prstGeom>
          <a:solidFill>
            <a:schemeClr val="dk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8"/>
          <p:cNvSpPr/>
          <p:nvPr/>
        </p:nvSpPr>
        <p:spPr>
          <a:xfrm rot="-2589707">
            <a:off x="1535984" y="4988354"/>
            <a:ext cx="479319" cy="514799"/>
          </a:xfrm>
          <a:prstGeom prst="leftArrow">
            <a:avLst>
              <a:gd name="adj1" fmla="val 50000"/>
              <a:gd name="adj2" fmla="val 50000"/>
            </a:avLst>
          </a:prstGeom>
          <a:solidFill>
            <a:schemeClr val="dk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8"/>
          <p:cNvSpPr/>
          <p:nvPr/>
        </p:nvSpPr>
        <p:spPr>
          <a:xfrm>
            <a:off x="4055883" y="1681471"/>
            <a:ext cx="517594" cy="691339"/>
          </a:xfrm>
          <a:prstGeom prst="upArrow">
            <a:avLst>
              <a:gd name="adj1" fmla="val 50000"/>
              <a:gd name="adj2" fmla="val 50000"/>
            </a:avLst>
          </a:prstGeom>
          <a:solidFill>
            <a:schemeClr val="dk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8"/>
          <p:cNvSpPr/>
          <p:nvPr/>
        </p:nvSpPr>
        <p:spPr>
          <a:xfrm rot="1020531">
            <a:off x="3995541" y="5091695"/>
            <a:ext cx="439838" cy="550941"/>
          </a:xfrm>
          <a:prstGeom prst="downArrow">
            <a:avLst>
              <a:gd name="adj1" fmla="val 50000"/>
              <a:gd name="adj2" fmla="val 50000"/>
            </a:avLst>
          </a:prstGeom>
          <a:solidFill>
            <a:schemeClr val="dk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8"/>
          <p:cNvSpPr/>
          <p:nvPr/>
        </p:nvSpPr>
        <p:spPr>
          <a:xfrm rot="-1248377">
            <a:off x="4483056" y="5085307"/>
            <a:ext cx="452413" cy="558035"/>
          </a:xfrm>
          <a:prstGeom prst="downArrow">
            <a:avLst>
              <a:gd name="adj1" fmla="val 50000"/>
              <a:gd name="adj2" fmla="val 50000"/>
            </a:avLst>
          </a:prstGeom>
          <a:solidFill>
            <a:schemeClr val="dk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a:spLocks noGrp="1"/>
          </p:cNvSpPr>
          <p:nvPr>
            <p:ph type="title"/>
          </p:nvPr>
        </p:nvSpPr>
        <p:spPr>
          <a:xfrm>
            <a:off x="540154" y="199524"/>
            <a:ext cx="7689446" cy="12618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Feedback  </a:t>
            </a:r>
            <a:endParaRPr/>
          </a:p>
        </p:txBody>
      </p:sp>
      <p:sp>
        <p:nvSpPr>
          <p:cNvPr id="186" name="Google Shape;186;p10"/>
          <p:cNvSpPr txBox="1">
            <a:spLocks noGrp="1"/>
          </p:cNvSpPr>
          <p:nvPr>
            <p:ph type="body" idx="1"/>
          </p:nvPr>
        </p:nvSpPr>
        <p:spPr>
          <a:xfrm>
            <a:off x="540154" y="1276591"/>
            <a:ext cx="6311398" cy="3429000"/>
          </a:xfrm>
          <a:prstGeom prst="rect">
            <a:avLst/>
          </a:prstGeom>
          <a:noFill/>
          <a:ln>
            <a:noFill/>
          </a:ln>
        </p:spPr>
        <p:txBody>
          <a:bodyPr spcFirstLastPara="1" wrap="square" lIns="91425" tIns="45700" rIns="91425" bIns="45700" anchor="t" anchorCtr="0">
            <a:normAutofit/>
          </a:bodyPr>
          <a:lstStyle/>
          <a:p>
            <a:pPr marL="463550" lvl="0" indent="-463550" algn="l" rtl="0">
              <a:lnSpc>
                <a:spcPct val="90000"/>
              </a:lnSpc>
              <a:spcBef>
                <a:spcPts val="0"/>
              </a:spcBef>
              <a:spcAft>
                <a:spcPts val="0"/>
              </a:spcAft>
              <a:buClr>
                <a:schemeClr val="dk1"/>
              </a:buClr>
              <a:buSzPts val="2800"/>
              <a:buFont typeface="Courier New"/>
              <a:buChar char="o"/>
            </a:pPr>
            <a:r>
              <a:rPr lang="en-US"/>
              <a:t>Students like praise most.</a:t>
            </a:r>
            <a:endParaRPr/>
          </a:p>
          <a:p>
            <a:pPr marL="463550" lvl="0" indent="-463550" algn="l" rtl="0">
              <a:lnSpc>
                <a:spcPct val="90000"/>
              </a:lnSpc>
              <a:spcBef>
                <a:spcPts val="1000"/>
              </a:spcBef>
              <a:spcAft>
                <a:spcPts val="0"/>
              </a:spcAft>
              <a:buClr>
                <a:schemeClr val="dk1"/>
              </a:buClr>
              <a:buSzPts val="2800"/>
              <a:buFont typeface="Courier New"/>
              <a:buChar char="o"/>
            </a:pPr>
            <a:r>
              <a:rPr lang="en-US"/>
              <a:t>Students improve with feedback!</a:t>
            </a:r>
            <a:endParaRPr/>
          </a:p>
          <a:p>
            <a:pPr marL="463550" lvl="0" indent="-463550" algn="l" rtl="0">
              <a:lnSpc>
                <a:spcPct val="90000"/>
              </a:lnSpc>
              <a:spcBef>
                <a:spcPts val="1000"/>
              </a:spcBef>
              <a:spcAft>
                <a:spcPts val="0"/>
              </a:spcAft>
              <a:buClr>
                <a:schemeClr val="dk1"/>
              </a:buClr>
              <a:buSzPts val="2800"/>
              <a:buFont typeface="Courier New"/>
              <a:buChar char="o"/>
            </a:pPr>
            <a:r>
              <a:rPr lang="en-US"/>
              <a:t>Student satisfaction does not reflect the quality of feedback.</a:t>
            </a:r>
            <a:endParaRPr/>
          </a:p>
        </p:txBody>
      </p:sp>
      <p:sp>
        <p:nvSpPr>
          <p:cNvPr id="187" name="Google Shape;187;p10"/>
          <p:cNvSpPr txBox="1"/>
          <p:nvPr/>
        </p:nvSpPr>
        <p:spPr>
          <a:xfrm>
            <a:off x="4768354" y="5546841"/>
            <a:ext cx="41439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Boehler ML, Rodgers D, Schwind C, Mayforth R, Quin J, Williams RG, et al. An investigation of medical student reactions to feedback: a randomized, controlled trial. Med Educ. 2006;40:746–9. </a:t>
            </a:r>
            <a:r>
              <a:rPr lang="en-US" sz="1200" u="sng">
                <a:solidFill>
                  <a:schemeClr val="dk1"/>
                </a:solidFill>
                <a:latin typeface="Calibri"/>
                <a:ea typeface="Calibri"/>
                <a:cs typeface="Calibri"/>
                <a:sym typeface="Calibri"/>
                <a:hlinkClick r:id="rId3"/>
              </a:rPr>
              <a:t>http://www.ncbi.nlm.nih.gov/pubmed/16869919</a:t>
            </a:r>
            <a:r>
              <a:rPr lang="en-US" sz="1200">
                <a:solidFill>
                  <a:schemeClr val="dk1"/>
                </a:solidFill>
                <a:latin typeface="Calibri"/>
                <a:ea typeface="Calibri"/>
                <a:cs typeface="Calibri"/>
                <a:sym typeface="Calibri"/>
              </a:rPr>
              <a:t> </a:t>
            </a:r>
            <a:endParaRPr/>
          </a:p>
        </p:txBody>
      </p:sp>
      <p:pic>
        <p:nvPicPr>
          <p:cNvPr id="188" name="Google Shape;188;p10"/>
          <p:cNvPicPr preferRelativeResize="0"/>
          <p:nvPr/>
        </p:nvPicPr>
        <p:blipFill rotWithShape="1">
          <a:blip r:embed="rId4">
            <a:alphaModFix/>
          </a:blip>
          <a:srcRect/>
          <a:stretch/>
        </p:blipFill>
        <p:spPr>
          <a:xfrm>
            <a:off x="699932" y="3634794"/>
            <a:ext cx="3908644" cy="29277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1" descr="Image result for people talking discussing a concept"/>
          <p:cNvPicPr preferRelativeResize="0"/>
          <p:nvPr/>
        </p:nvPicPr>
        <p:blipFill rotWithShape="1">
          <a:blip r:embed="rId3">
            <a:alphaModFix/>
          </a:blip>
          <a:srcRect l="20927" r="9106"/>
          <a:stretch/>
        </p:blipFill>
        <p:spPr>
          <a:xfrm>
            <a:off x="0" y="0"/>
            <a:ext cx="9144000" cy="6905296"/>
          </a:xfrm>
          <a:prstGeom prst="rect">
            <a:avLst/>
          </a:prstGeom>
          <a:noFill/>
          <a:ln>
            <a:noFill/>
          </a:ln>
        </p:spPr>
      </p:pic>
      <p:sp>
        <p:nvSpPr>
          <p:cNvPr id="194" name="Google Shape;194;p11"/>
          <p:cNvSpPr txBox="1">
            <a:spLocks noGrp="1"/>
          </p:cNvSpPr>
          <p:nvPr>
            <p:ph type="title"/>
          </p:nvPr>
        </p:nvSpPr>
        <p:spPr>
          <a:xfrm>
            <a:off x="1132099" y="2549705"/>
            <a:ext cx="7234661" cy="1473655"/>
          </a:xfrm>
          <a:prstGeom prst="rect">
            <a:avLst/>
          </a:prstGeom>
          <a:solidFill>
            <a:schemeClr val="lt1"/>
          </a:solidFill>
          <a:ln w="12700" cap="flat" cmpd="sng">
            <a:solidFill>
              <a:srgbClr val="004E34"/>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Font typeface="Calibri"/>
              <a:buNone/>
            </a:pPr>
            <a:r>
              <a:rPr lang="en-US" sz="2800" b="1">
                <a:solidFill>
                  <a:schemeClr val="dk1"/>
                </a:solidFill>
                <a:latin typeface="Calibri"/>
                <a:ea typeface="Calibri"/>
                <a:cs typeface="Calibri"/>
                <a:sym typeface="Calibri"/>
              </a:rPr>
              <a:t>ACTIVITY: THINK AND SHARE</a:t>
            </a:r>
            <a:br>
              <a:rPr lang="en-US" sz="3200" b="1">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Describe a time it was difficult for you to assess a learner. What made it difficult? </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2" descr="Image result for image of a brick wall"/>
          <p:cNvPicPr preferRelativeResize="0"/>
          <p:nvPr/>
        </p:nvPicPr>
        <p:blipFill rotWithShape="1">
          <a:blip r:embed="rId3">
            <a:alphaModFix/>
          </a:blip>
          <a:srcRect/>
          <a:stretch/>
        </p:blipFill>
        <p:spPr>
          <a:xfrm>
            <a:off x="28906" y="933189"/>
            <a:ext cx="9115094" cy="5924811"/>
          </a:xfrm>
          <a:prstGeom prst="rect">
            <a:avLst/>
          </a:prstGeom>
          <a:noFill/>
          <a:ln>
            <a:noFill/>
          </a:ln>
        </p:spPr>
      </p:pic>
      <p:sp>
        <p:nvSpPr>
          <p:cNvPr id="201" name="Google Shape;201;p12"/>
          <p:cNvSpPr txBox="1"/>
          <p:nvPr/>
        </p:nvSpPr>
        <p:spPr>
          <a:xfrm>
            <a:off x="0" y="0"/>
            <a:ext cx="9106394" cy="901873"/>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Common </a:t>
            </a:r>
            <a:r>
              <a:rPr lang="en-US" sz="4400" b="1">
                <a:solidFill>
                  <a:schemeClr val="dk1"/>
                </a:solidFill>
                <a:latin typeface="Calibri"/>
                <a:ea typeface="Calibri"/>
                <a:cs typeface="Calibri"/>
                <a:sym typeface="Calibri"/>
              </a:rPr>
              <a:t>Barriers</a:t>
            </a:r>
            <a:r>
              <a:rPr lang="en-US" sz="4400">
                <a:solidFill>
                  <a:schemeClr val="dk1"/>
                </a:solidFill>
                <a:latin typeface="Calibri"/>
                <a:ea typeface="Calibri"/>
                <a:cs typeface="Calibri"/>
                <a:sym typeface="Calibri"/>
              </a:rPr>
              <a:t> with Assessments</a:t>
            </a:r>
            <a:endParaRPr/>
          </a:p>
        </p:txBody>
      </p:sp>
      <p:sp>
        <p:nvSpPr>
          <p:cNvPr id="202" name="Google Shape;202;p12"/>
          <p:cNvSpPr/>
          <p:nvPr/>
        </p:nvSpPr>
        <p:spPr>
          <a:xfrm>
            <a:off x="1073551" y="2308185"/>
            <a:ext cx="7615825" cy="751562"/>
          </a:xfrm>
          <a:prstGeom prst="rect">
            <a:avLst/>
          </a:prstGeom>
          <a:solidFill>
            <a:srgbClr val="AEABAB"/>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UNCERTAINTY WITH RUBRICS</a:t>
            </a:r>
            <a:endParaRPr/>
          </a:p>
        </p:txBody>
      </p:sp>
      <p:sp>
        <p:nvSpPr>
          <p:cNvPr id="203" name="Google Shape;203;p12"/>
          <p:cNvSpPr/>
          <p:nvPr/>
        </p:nvSpPr>
        <p:spPr>
          <a:xfrm>
            <a:off x="718318" y="3105606"/>
            <a:ext cx="2367420" cy="751562"/>
          </a:xfrm>
          <a:prstGeom prst="rect">
            <a:avLst/>
          </a:prstGeom>
          <a:solidFill>
            <a:srgbClr val="00CC00"/>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CULTURE</a:t>
            </a:r>
            <a:endParaRPr/>
          </a:p>
        </p:txBody>
      </p:sp>
      <p:sp>
        <p:nvSpPr>
          <p:cNvPr id="204" name="Google Shape;204;p12"/>
          <p:cNvSpPr/>
          <p:nvPr/>
        </p:nvSpPr>
        <p:spPr>
          <a:xfrm>
            <a:off x="3085738" y="3105606"/>
            <a:ext cx="5146229" cy="751562"/>
          </a:xfrm>
          <a:prstGeom prst="rect">
            <a:avLst/>
          </a:prstGeom>
          <a:solidFill>
            <a:srgbClr val="CC00CC"/>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EMOTIONAL FEARS</a:t>
            </a:r>
            <a:endParaRPr/>
          </a:p>
        </p:txBody>
      </p:sp>
      <p:sp>
        <p:nvSpPr>
          <p:cNvPr id="205" name="Google Shape;205;p12"/>
          <p:cNvSpPr/>
          <p:nvPr/>
        </p:nvSpPr>
        <p:spPr>
          <a:xfrm>
            <a:off x="590351" y="3838379"/>
            <a:ext cx="1603332" cy="751562"/>
          </a:xfrm>
          <a:prstGeom prst="rect">
            <a:avLst/>
          </a:prstGeom>
          <a:solidFill>
            <a:srgbClr val="FF9933"/>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TIME</a:t>
            </a:r>
            <a:endParaRPr/>
          </a:p>
        </p:txBody>
      </p:sp>
      <p:sp>
        <p:nvSpPr>
          <p:cNvPr id="206" name="Google Shape;206;p12"/>
          <p:cNvSpPr/>
          <p:nvPr/>
        </p:nvSpPr>
        <p:spPr>
          <a:xfrm>
            <a:off x="2193683" y="3845684"/>
            <a:ext cx="4672209" cy="751562"/>
          </a:xfrm>
          <a:prstGeom prst="rect">
            <a:avLst/>
          </a:prstGeom>
          <a:solidFill>
            <a:srgbClr val="00B0F0"/>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HALO/HORN EFFECT</a:t>
            </a:r>
            <a:endParaRPr/>
          </a:p>
        </p:txBody>
      </p:sp>
      <p:sp>
        <p:nvSpPr>
          <p:cNvPr id="207" name="Google Shape;207;p12"/>
          <p:cNvSpPr/>
          <p:nvPr/>
        </p:nvSpPr>
        <p:spPr>
          <a:xfrm>
            <a:off x="1392017" y="4611764"/>
            <a:ext cx="3281821" cy="751562"/>
          </a:xfrm>
          <a:prstGeom prst="rect">
            <a:avLst/>
          </a:prstGeom>
          <a:solidFill>
            <a:srgbClr val="002060"/>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LOCATION</a:t>
            </a:r>
            <a:endParaRPr/>
          </a:p>
        </p:txBody>
      </p:sp>
      <p:sp>
        <p:nvSpPr>
          <p:cNvPr id="208" name="Google Shape;208;p12"/>
          <p:cNvSpPr/>
          <p:nvPr/>
        </p:nvSpPr>
        <p:spPr>
          <a:xfrm>
            <a:off x="4673838" y="4611764"/>
            <a:ext cx="3374783" cy="751562"/>
          </a:xfrm>
          <a:prstGeom prst="rect">
            <a:avLst/>
          </a:prstGeom>
          <a:solidFill>
            <a:srgbClr val="9F7D23"/>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TECHNOLOGY</a:t>
            </a:r>
            <a:endParaRPr/>
          </a:p>
        </p:txBody>
      </p:sp>
      <p:pic>
        <p:nvPicPr>
          <p:cNvPr id="209" name="Google Shape;209;p12" descr="Image result for clock emoji"/>
          <p:cNvPicPr preferRelativeResize="0"/>
          <p:nvPr/>
        </p:nvPicPr>
        <p:blipFill rotWithShape="1">
          <a:blip r:embed="rId4">
            <a:alphaModFix/>
          </a:blip>
          <a:srcRect/>
          <a:stretch/>
        </p:blipFill>
        <p:spPr>
          <a:xfrm>
            <a:off x="1073551" y="4381879"/>
            <a:ext cx="581630" cy="581630"/>
          </a:xfrm>
          <a:prstGeom prst="rect">
            <a:avLst/>
          </a:prstGeom>
          <a:noFill/>
          <a:ln>
            <a:noFill/>
          </a:ln>
          <a:effectLst>
            <a:outerShdw blurRad="292100" dist="139700" dir="2700000" algn="tl" rotWithShape="0">
              <a:srgbClr val="333333">
                <a:alpha val="64705"/>
              </a:srgbClr>
            </a:outerShdw>
          </a:effectLst>
        </p:spPr>
      </p:pic>
      <p:sp>
        <p:nvSpPr>
          <p:cNvPr id="210" name="Google Shape;210;p12"/>
          <p:cNvSpPr/>
          <p:nvPr/>
        </p:nvSpPr>
        <p:spPr>
          <a:xfrm>
            <a:off x="590351" y="5385149"/>
            <a:ext cx="3374783" cy="751562"/>
          </a:xfrm>
          <a:prstGeom prst="rect">
            <a:avLst/>
          </a:prstGeom>
          <a:solidFill>
            <a:srgbClr val="C00000"/>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POLICY</a:t>
            </a:r>
            <a:endParaRPr/>
          </a:p>
        </p:txBody>
      </p:sp>
      <p:sp>
        <p:nvSpPr>
          <p:cNvPr id="211" name="Google Shape;211;p12"/>
          <p:cNvSpPr/>
          <p:nvPr/>
        </p:nvSpPr>
        <p:spPr>
          <a:xfrm>
            <a:off x="3971460" y="5384526"/>
            <a:ext cx="3374783" cy="751562"/>
          </a:xfrm>
          <a:prstGeom prst="rect">
            <a:avLst/>
          </a:prstGeom>
          <a:solidFill>
            <a:schemeClr val="dk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KNOWLEDGE</a:t>
            </a:r>
            <a:endParaRPr/>
          </a:p>
        </p:txBody>
      </p:sp>
      <p:sp>
        <p:nvSpPr>
          <p:cNvPr id="212" name="Google Shape;212;p12"/>
          <p:cNvSpPr/>
          <p:nvPr/>
        </p:nvSpPr>
        <p:spPr>
          <a:xfrm>
            <a:off x="7373751" y="5359101"/>
            <a:ext cx="1603332" cy="751562"/>
          </a:xfrm>
          <a:prstGeom prst="rect">
            <a:avLst/>
          </a:prstGeom>
          <a:solidFill>
            <a:srgbClr val="7030A0"/>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DRIVE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descr="Related image"/>
          <p:cNvPicPr preferRelativeResize="0"/>
          <p:nvPr/>
        </p:nvPicPr>
        <p:blipFill rotWithShape="1">
          <a:blip r:embed="rId3">
            <a:alphaModFix/>
          </a:blip>
          <a:srcRect l="10465"/>
          <a:stretch/>
        </p:blipFill>
        <p:spPr>
          <a:xfrm>
            <a:off x="0" y="0"/>
            <a:ext cx="9210553" cy="6858000"/>
          </a:xfrm>
          <a:prstGeom prst="rect">
            <a:avLst/>
          </a:prstGeom>
          <a:noFill/>
          <a:ln>
            <a:noFill/>
          </a:ln>
        </p:spPr>
      </p:pic>
      <p:sp>
        <p:nvSpPr>
          <p:cNvPr id="219" name="Google Shape;219;p13"/>
          <p:cNvSpPr txBox="1"/>
          <p:nvPr/>
        </p:nvSpPr>
        <p:spPr>
          <a:xfrm>
            <a:off x="926985" y="2366825"/>
            <a:ext cx="7607415" cy="1519375"/>
          </a:xfrm>
          <a:prstGeom prst="rect">
            <a:avLst/>
          </a:prstGeom>
          <a:solidFill>
            <a:schemeClr val="lt1"/>
          </a:solidFill>
          <a:ln w="12700" cap="flat" cmpd="sng">
            <a:solidFill>
              <a:srgbClr val="004E3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1">
                <a:solidFill>
                  <a:schemeClr val="dk1"/>
                </a:solidFill>
                <a:latin typeface="Calibri"/>
                <a:ea typeface="Calibri"/>
                <a:cs typeface="Calibri"/>
                <a:sym typeface="Calibri"/>
              </a:rPr>
              <a:t>ACTIVITY: THINK AND SHARE</a:t>
            </a:r>
            <a:br>
              <a:rPr lang="en-US" sz="3200" b="1">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Reflecting on the Learner Case data, practice creating a useful assessment report.</a:t>
            </a:r>
            <a:endParaRPr sz="2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573075" y="96701"/>
            <a:ext cx="7886700" cy="879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Video 1: Procedure/Formative</a:t>
            </a:r>
            <a:endParaRPr/>
          </a:p>
        </p:txBody>
      </p:sp>
      <p:pic>
        <p:nvPicPr>
          <p:cNvPr id="226" name="Google Shape;226;p14" title="TAMPA Workshop Part I_Paracentesis.mp4">
            <a:hlinkClick r:id="rId3"/>
          </p:cNvPr>
          <p:cNvPicPr preferRelativeResize="0"/>
          <p:nvPr/>
        </p:nvPicPr>
        <p:blipFill>
          <a:blip r:embed="rId4">
            <a:alphaModFix/>
          </a:blip>
          <a:stretch>
            <a:fillRect/>
          </a:stretch>
        </p:blipFill>
        <p:spPr>
          <a:xfrm>
            <a:off x="0" y="171450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7645901610_2_15"/>
          <p:cNvSpPr/>
          <p:nvPr/>
        </p:nvSpPr>
        <p:spPr>
          <a:xfrm>
            <a:off x="628651" y="1521224"/>
            <a:ext cx="7978800" cy="3676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788">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u="sng">
                <a:solidFill>
                  <a:schemeClr val="dk1"/>
                </a:solidFill>
                <a:latin typeface="Calibri"/>
                <a:ea typeface="Calibri"/>
                <a:cs typeface="Calibri"/>
                <a:sym typeface="Calibri"/>
              </a:rPr>
              <a:t>Please comment on procedures that you did with the resident. (Please try to be as descriptive as possible.)</a:t>
            </a:r>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The resident broke sterility several times and can improve by understanding and applying sterile technique when performing procedures. The resident also needs to be sure to acquire informed consent prior to any procedure. </a:t>
            </a:r>
            <a:endParaRPr sz="2400">
              <a:solidFill>
                <a:schemeClr val="dk1"/>
              </a:solidFill>
              <a:latin typeface="Calibri"/>
              <a:ea typeface="Calibri"/>
              <a:cs typeface="Calibri"/>
              <a:sym typeface="Calibri"/>
            </a:endParaRPr>
          </a:p>
        </p:txBody>
      </p:sp>
      <p:sp>
        <p:nvSpPr>
          <p:cNvPr id="233" name="Google Shape;233;g7645901610_2_15"/>
          <p:cNvSpPr txBox="1">
            <a:spLocks noGrp="1"/>
          </p:cNvSpPr>
          <p:nvPr>
            <p:ph type="title"/>
          </p:nvPr>
        </p:nvSpPr>
        <p:spPr>
          <a:xfrm>
            <a:off x="628649" y="512065"/>
            <a:ext cx="8137500" cy="877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a:latin typeface="Calibri"/>
                <a:ea typeface="Calibri"/>
                <a:cs typeface="Calibri"/>
                <a:sym typeface="Calibri"/>
              </a:rPr>
              <a:t>Sample </a:t>
            </a:r>
            <a:r>
              <a:rPr lang="en-US" sz="3959"/>
              <a:t>Mini-CEX</a:t>
            </a:r>
            <a:br>
              <a:rPr lang="en-US" sz="3959"/>
            </a:br>
            <a:endParaRPr sz="3959"/>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7645901610_2_10"/>
          <p:cNvSpPr txBox="1">
            <a:spLocks noGrp="1"/>
          </p:cNvSpPr>
          <p:nvPr>
            <p:ph type="title"/>
          </p:nvPr>
        </p:nvSpPr>
        <p:spPr>
          <a:xfrm>
            <a:off x="628650" y="112676"/>
            <a:ext cx="7886700" cy="78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Video 2: Summative</a:t>
            </a:r>
            <a:endParaRPr/>
          </a:p>
        </p:txBody>
      </p:sp>
      <p:pic>
        <p:nvPicPr>
          <p:cNvPr id="240" name="Google Shape;240;g7645901610_2_10" title="TAMPA Workshop Video_Part II Summary.mp4">
            <a:hlinkClick r:id="rId3"/>
          </p:cNvPr>
          <p:cNvPicPr preferRelativeResize="0"/>
          <p:nvPr/>
        </p:nvPicPr>
        <p:blipFill>
          <a:blip r:embed="rId4">
            <a:alphaModFix/>
          </a:blip>
          <a:stretch>
            <a:fillRect/>
          </a:stretch>
        </p:blipFill>
        <p:spPr>
          <a:xfrm>
            <a:off x="42675" y="1589975"/>
            <a:ext cx="9094426" cy="51933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5"/>
          <p:cNvPicPr preferRelativeResize="0"/>
          <p:nvPr/>
        </p:nvPicPr>
        <p:blipFill rotWithShape="1">
          <a:blip r:embed="rId3">
            <a:alphaModFix/>
          </a:blip>
          <a:srcRect/>
          <a:stretch/>
        </p:blipFill>
        <p:spPr>
          <a:xfrm>
            <a:off x="0" y="1217857"/>
            <a:ext cx="9144001" cy="2678545"/>
          </a:xfrm>
          <a:prstGeom prst="rect">
            <a:avLst/>
          </a:prstGeom>
          <a:noFill/>
          <a:ln>
            <a:noFill/>
          </a:ln>
        </p:spPr>
      </p:pic>
      <p:sp>
        <p:nvSpPr>
          <p:cNvPr id="247" name="Google Shape;247;p15"/>
          <p:cNvSpPr txBox="1"/>
          <p:nvPr/>
        </p:nvSpPr>
        <p:spPr>
          <a:xfrm>
            <a:off x="0" y="18254"/>
            <a:ext cx="9144000" cy="119960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n-US" sz="4400" b="1">
                <a:solidFill>
                  <a:schemeClr val="dk1"/>
                </a:solidFill>
                <a:latin typeface="Calibri"/>
                <a:ea typeface="Calibri"/>
                <a:cs typeface="Calibri"/>
                <a:sym typeface="Calibri"/>
              </a:rPr>
              <a:t>SUMMATIVE ASSESSMENT</a:t>
            </a:r>
            <a:endParaRPr/>
          </a:p>
        </p:txBody>
      </p:sp>
      <p:pic>
        <p:nvPicPr>
          <p:cNvPr id="248" name="Google Shape;248;p15"/>
          <p:cNvPicPr preferRelativeResize="0">
            <a:picLocks noGrp="1"/>
          </p:cNvPicPr>
          <p:nvPr>
            <p:ph type="body" idx="1"/>
          </p:nvPr>
        </p:nvPicPr>
        <p:blipFill rotWithShape="1">
          <a:blip r:embed="rId4">
            <a:alphaModFix/>
          </a:blip>
          <a:srcRect/>
          <a:stretch/>
        </p:blipFill>
        <p:spPr>
          <a:xfrm>
            <a:off x="0" y="4026497"/>
            <a:ext cx="9144000" cy="2831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3"/>
        <p:cNvGrpSpPr/>
        <p:nvPr/>
      </p:nvGrpSpPr>
      <p:grpSpPr>
        <a:xfrm>
          <a:off x="0" y="0"/>
          <a:ext cx="0" cy="0"/>
          <a:chOff x="0" y="0"/>
          <a:chExt cx="0" cy="0"/>
        </a:xfrm>
      </p:grpSpPr>
      <p:sp>
        <p:nvSpPr>
          <p:cNvPr id="254" name="Google Shape;254;p19"/>
          <p:cNvSpPr txBox="1">
            <a:spLocks noGrp="1"/>
          </p:cNvSpPr>
          <p:nvPr>
            <p:ph type="title"/>
          </p:nvPr>
        </p:nvSpPr>
        <p:spPr>
          <a:xfrm>
            <a:off x="593925" y="2170777"/>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959"/>
              <a:buFont typeface="Calibri"/>
              <a:buNone/>
            </a:pPr>
            <a:r>
              <a:rPr lang="en-US" sz="3959" dirty="0">
                <a:solidFill>
                  <a:schemeClr val="lt1"/>
                </a:solidFill>
              </a:rPr>
              <a:t>What do you find useful when you read </a:t>
            </a:r>
            <a:r>
              <a:rPr lang="en-US" sz="3959" dirty="0">
                <a:solidFill>
                  <a:srgbClr val="CC00CC"/>
                </a:solidFill>
              </a:rPr>
              <a:t>assessment comments</a:t>
            </a:r>
            <a:r>
              <a:rPr lang="en-US" sz="3959" dirty="0">
                <a:solidFill>
                  <a:schemeClr val="lt1"/>
                </a:solidFill>
              </a:rPr>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dk1"/>
        </a:solidFill>
        <a:effectLst/>
      </p:bgPr>
    </p:bg>
    <p:spTree>
      <p:nvGrpSpPr>
        <p:cNvPr id="1" name="Shape 98"/>
        <p:cNvGrpSpPr/>
        <p:nvPr/>
      </p:nvGrpSpPr>
      <p:grpSpPr>
        <a:xfrm>
          <a:off x="0" y="0"/>
          <a:ext cx="0" cy="0"/>
          <a:chOff x="0" y="0"/>
          <a:chExt cx="0" cy="0"/>
        </a:xfrm>
      </p:grpSpPr>
      <p:sp>
        <p:nvSpPr>
          <p:cNvPr id="99" name="Google Shape;99;p2"/>
          <p:cNvSpPr txBox="1"/>
          <p:nvPr/>
        </p:nvSpPr>
        <p:spPr>
          <a:xfrm>
            <a:off x="677418" y="2568824"/>
            <a:ext cx="7886700" cy="86017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4290"/>
              <a:buFont typeface="Calibri"/>
              <a:buNone/>
            </a:pPr>
            <a:r>
              <a:rPr lang="en-US" sz="4290" b="1" i="0" u="none" strike="noStrike" cap="none" dirty="0">
                <a:solidFill>
                  <a:schemeClr val="lt1"/>
                </a:solidFill>
                <a:latin typeface="Calibri"/>
                <a:ea typeface="Calibri"/>
                <a:cs typeface="Calibri"/>
                <a:sym typeface="Calibri"/>
              </a:rPr>
              <a:t>When do you </a:t>
            </a:r>
            <a:r>
              <a:rPr lang="en-US" sz="4290" b="1" i="0" u="none" strike="noStrike" cap="none" dirty="0">
                <a:solidFill>
                  <a:srgbClr val="FF00FF"/>
                </a:solidFill>
                <a:latin typeface="Calibri"/>
                <a:ea typeface="Calibri"/>
                <a:cs typeface="Calibri"/>
                <a:sym typeface="Calibri"/>
              </a:rPr>
              <a:t>assess</a:t>
            </a:r>
            <a:r>
              <a:rPr lang="en-US" sz="4290" b="1" i="0" u="none" strike="noStrike" cap="none" dirty="0">
                <a:solidFill>
                  <a:schemeClr val="lt1"/>
                </a:solidFill>
                <a:latin typeface="Calibri"/>
                <a:ea typeface="Calibri"/>
                <a:cs typeface="Calibri"/>
                <a:sym typeface="Calibri"/>
              </a:rPr>
              <a:t> learners?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195395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p:nvPr/>
        </p:nvSpPr>
        <p:spPr>
          <a:xfrm>
            <a:off x="197916" y="6028813"/>
            <a:ext cx="862716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Calibri"/>
                <a:ea typeface="Calibri"/>
                <a:cs typeface="Calibri"/>
                <a:sym typeface="Calibri"/>
              </a:rPr>
              <a:t>Online Teaching Modules for Free CME: </a:t>
            </a:r>
            <a:endParaRPr/>
          </a:p>
          <a:p>
            <a:pPr marL="0" marR="0" lvl="0" indent="0" algn="l" rtl="0">
              <a:spcBef>
                <a:spcPts val="0"/>
              </a:spcBef>
              <a:spcAft>
                <a:spcPts val="0"/>
              </a:spcAft>
              <a:buNone/>
            </a:pPr>
            <a:r>
              <a:rPr lang="en-US" sz="1500">
                <a:solidFill>
                  <a:schemeClr val="dk1"/>
                </a:solidFill>
                <a:latin typeface="Calibri"/>
                <a:ea typeface="Calibri"/>
                <a:cs typeface="Calibri"/>
                <a:sym typeface="Calibri"/>
              </a:rPr>
              <a:t>https://medicine.fiu.edu/academics/continuing-medical-education/online-teaching-modules/index.html</a:t>
            </a:r>
            <a:endParaRPr/>
          </a:p>
        </p:txBody>
      </p:sp>
      <p:sp>
        <p:nvSpPr>
          <p:cNvPr id="261" name="Google Shape;261;p20"/>
          <p:cNvSpPr/>
          <p:nvPr/>
        </p:nvSpPr>
        <p:spPr>
          <a:xfrm>
            <a:off x="337674" y="1411962"/>
            <a:ext cx="2384620" cy="3739158"/>
          </a:xfrm>
          <a:prstGeom prst="rect">
            <a:avLst/>
          </a:prstGeom>
          <a:solidFill>
            <a:srgbClr val="002060"/>
          </a:solidFill>
          <a:ln>
            <a:noFill/>
          </a:ln>
          <a:effectLst>
            <a:outerShdw blurRad="107950" dist="12700" dir="5400000" algn="ctr">
              <a:srgbClr val="000000"/>
            </a:outerShdw>
          </a:effectLst>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A few details on what you observed</a:t>
            </a:r>
            <a:endParaRPr/>
          </a:p>
          <a:p>
            <a:pPr marL="0" marR="0" lvl="0" indent="0" algn="ctr" rtl="0">
              <a:lnSpc>
                <a:spcPct val="90000"/>
              </a:lnSpc>
              <a:spcBef>
                <a:spcPts val="980"/>
              </a:spcBef>
              <a:spcAft>
                <a:spcPts val="0"/>
              </a:spcAft>
              <a:buNone/>
            </a:pPr>
            <a:r>
              <a:rPr lang="en-US" sz="2800">
                <a:solidFill>
                  <a:schemeClr val="lt1"/>
                </a:solidFill>
                <a:latin typeface="Calibri"/>
                <a:ea typeface="Calibri"/>
                <a:cs typeface="Calibri"/>
                <a:sym typeface="Calibri"/>
              </a:rPr>
              <a:t>+</a:t>
            </a:r>
            <a:endParaRPr/>
          </a:p>
          <a:p>
            <a:pPr marL="0" marR="0" lvl="0" indent="0" algn="ctr" rtl="0">
              <a:lnSpc>
                <a:spcPct val="90000"/>
              </a:lnSpc>
              <a:spcBef>
                <a:spcPts val="980"/>
              </a:spcBef>
              <a:spcAft>
                <a:spcPts val="0"/>
              </a:spcAft>
              <a:buNone/>
            </a:pPr>
            <a:r>
              <a:rPr lang="en-US" sz="2800">
                <a:solidFill>
                  <a:schemeClr val="lt1"/>
                </a:solidFill>
                <a:latin typeface="Calibri"/>
                <a:ea typeface="Calibri"/>
                <a:cs typeface="Calibri"/>
                <a:sym typeface="Calibri"/>
              </a:rPr>
              <a:t>How you judge those observations</a:t>
            </a:r>
            <a:endParaRPr/>
          </a:p>
        </p:txBody>
      </p:sp>
      <p:sp>
        <p:nvSpPr>
          <p:cNvPr id="262" name="Google Shape;262;p20"/>
          <p:cNvSpPr/>
          <p:nvPr/>
        </p:nvSpPr>
        <p:spPr>
          <a:xfrm>
            <a:off x="2760280" y="2921794"/>
            <a:ext cx="600075" cy="585788"/>
          </a:xfrm>
          <a:prstGeom prst="mathEqual">
            <a:avLst>
              <a:gd name="adj1" fmla="val 23520"/>
              <a:gd name="adj2" fmla="val 11760"/>
            </a:avLst>
          </a:prstGeom>
          <a:solidFill>
            <a:srgbClr val="002060"/>
          </a:solidFill>
          <a:ln w="127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63" name="Google Shape;263;p20"/>
          <p:cNvSpPr/>
          <p:nvPr/>
        </p:nvSpPr>
        <p:spPr>
          <a:xfrm rot="-2409145">
            <a:off x="5677086" y="1921087"/>
            <a:ext cx="752602" cy="635123"/>
          </a:xfrm>
          <a:prstGeom prst="rightArrow">
            <a:avLst>
              <a:gd name="adj1" fmla="val 50000"/>
              <a:gd name="adj2" fmla="val 50000"/>
            </a:avLst>
          </a:prstGeom>
          <a:solidFill>
            <a:srgbClr val="CC00CC">
              <a:alpha val="69803"/>
            </a:srgbClr>
          </a:solidFill>
          <a:ln w="127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64" name="Google Shape;264;p20"/>
          <p:cNvSpPr/>
          <p:nvPr/>
        </p:nvSpPr>
        <p:spPr>
          <a:xfrm>
            <a:off x="5677086" y="2977223"/>
            <a:ext cx="752602" cy="635123"/>
          </a:xfrm>
          <a:prstGeom prst="rightArrow">
            <a:avLst>
              <a:gd name="adj1" fmla="val 50000"/>
              <a:gd name="adj2" fmla="val 50000"/>
            </a:avLst>
          </a:prstGeom>
          <a:solidFill>
            <a:srgbClr val="CC00CC">
              <a:alpha val="69803"/>
            </a:srgbClr>
          </a:solidFill>
          <a:ln w="127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65" name="Google Shape;265;p20"/>
          <p:cNvSpPr/>
          <p:nvPr/>
        </p:nvSpPr>
        <p:spPr>
          <a:xfrm rot="2934041">
            <a:off x="5636412" y="4036010"/>
            <a:ext cx="752602" cy="635123"/>
          </a:xfrm>
          <a:prstGeom prst="rightArrow">
            <a:avLst>
              <a:gd name="adj1" fmla="val 50000"/>
              <a:gd name="adj2" fmla="val 50000"/>
            </a:avLst>
          </a:prstGeom>
          <a:solidFill>
            <a:srgbClr val="CC00CC">
              <a:alpha val="69803"/>
            </a:srgbClr>
          </a:solidFill>
          <a:ln w="127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nvGrpSpPr>
          <p:cNvPr id="266" name="Google Shape;266;p20"/>
          <p:cNvGrpSpPr/>
          <p:nvPr/>
        </p:nvGrpSpPr>
        <p:grpSpPr>
          <a:xfrm>
            <a:off x="6499386" y="4276638"/>
            <a:ext cx="2325896" cy="1504497"/>
            <a:chOff x="245336" y="1404874"/>
            <a:chExt cx="3242223" cy="3052164"/>
          </a:xfrm>
        </p:grpSpPr>
        <p:sp>
          <p:nvSpPr>
            <p:cNvPr id="267" name="Google Shape;267;p20"/>
            <p:cNvSpPr/>
            <p:nvPr/>
          </p:nvSpPr>
          <p:spPr>
            <a:xfrm>
              <a:off x="245336" y="1404874"/>
              <a:ext cx="3242223" cy="3052164"/>
            </a:xfrm>
            <a:prstGeom prst="roundRect">
              <a:avLst>
                <a:gd name="adj" fmla="val 16667"/>
              </a:avLst>
            </a:prstGeom>
            <a:solidFill>
              <a:schemeClr val="dk1"/>
            </a:solidFill>
            <a:ln>
              <a:noFill/>
            </a:ln>
            <a:effectLst>
              <a:outerShdw blurRad="107950" dist="12700" dir="5400000" algn="ctr">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0"/>
            <p:cNvSpPr/>
            <p:nvPr/>
          </p:nvSpPr>
          <p:spPr>
            <a:xfrm>
              <a:off x="394329" y="1553868"/>
              <a:ext cx="2944235" cy="2754176"/>
            </a:xfrm>
            <a:prstGeom prst="rect">
              <a:avLst/>
            </a:prstGeom>
            <a:solidFill>
              <a:schemeClr val="dk1"/>
            </a:solidFill>
            <a:ln>
              <a:noFill/>
            </a:ln>
            <a:effectLst>
              <a:outerShdw blurRad="107950" dist="12700" dir="5400000" algn="ctr">
                <a:srgbClr val="000000"/>
              </a:outerShdw>
            </a:effectLst>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Check one’s own biases</a:t>
              </a:r>
              <a:endParaRPr/>
            </a:p>
          </p:txBody>
        </p:sp>
      </p:grpSp>
      <p:grpSp>
        <p:nvGrpSpPr>
          <p:cNvPr id="269" name="Google Shape;269;p20"/>
          <p:cNvGrpSpPr/>
          <p:nvPr/>
        </p:nvGrpSpPr>
        <p:grpSpPr>
          <a:xfrm>
            <a:off x="6463836" y="829187"/>
            <a:ext cx="2321237" cy="1523869"/>
            <a:chOff x="245336" y="1404874"/>
            <a:chExt cx="3242223" cy="3052164"/>
          </a:xfrm>
        </p:grpSpPr>
        <p:sp>
          <p:nvSpPr>
            <p:cNvPr id="270" name="Google Shape;270;p20"/>
            <p:cNvSpPr/>
            <p:nvPr/>
          </p:nvSpPr>
          <p:spPr>
            <a:xfrm>
              <a:off x="245336" y="1404874"/>
              <a:ext cx="3242223" cy="3052164"/>
            </a:xfrm>
            <a:prstGeom prst="roundRect">
              <a:avLst>
                <a:gd name="adj" fmla="val 16667"/>
              </a:avLst>
            </a:prstGeom>
            <a:solidFill>
              <a:schemeClr val="dk1"/>
            </a:solidFill>
            <a:ln>
              <a:noFill/>
            </a:ln>
            <a:effectLst>
              <a:outerShdw blurRad="107950" dist="12700" dir="5400000" algn="ctr">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0"/>
            <p:cNvSpPr/>
            <p:nvPr/>
          </p:nvSpPr>
          <p:spPr>
            <a:xfrm>
              <a:off x="394329" y="1553868"/>
              <a:ext cx="2944235" cy="2754176"/>
            </a:xfrm>
            <a:prstGeom prst="rect">
              <a:avLst/>
            </a:prstGeom>
            <a:solidFill>
              <a:schemeClr val="dk1"/>
            </a:solidFill>
            <a:ln>
              <a:noFill/>
            </a:ln>
            <a:effectLst>
              <a:outerShdw blurRad="107950" dist="12700" dir="5400000" algn="ctr">
                <a:srgbClr val="000000"/>
              </a:outerShdw>
            </a:effectLst>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Feedback to students</a:t>
              </a:r>
              <a:endParaRPr/>
            </a:p>
          </p:txBody>
        </p:sp>
      </p:grpSp>
      <p:sp>
        <p:nvSpPr>
          <p:cNvPr id="272" name="Google Shape;272;p20"/>
          <p:cNvSpPr/>
          <p:nvPr/>
        </p:nvSpPr>
        <p:spPr>
          <a:xfrm>
            <a:off x="6537372" y="2517549"/>
            <a:ext cx="2247701" cy="1388010"/>
          </a:xfrm>
          <a:prstGeom prst="rect">
            <a:avLst/>
          </a:prstGeom>
          <a:solidFill>
            <a:schemeClr val="dk1"/>
          </a:solidFill>
          <a:ln>
            <a:noFill/>
          </a:ln>
          <a:effectLst>
            <a:outerShdw blurRad="107950" dist="12700" dir="5400000" algn="ctr">
              <a:srgbClr val="000000"/>
            </a:outerShdw>
          </a:effectLst>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Justification on why you rated high or low</a:t>
            </a:r>
            <a:endParaRPr/>
          </a:p>
        </p:txBody>
      </p:sp>
      <p:grpSp>
        <p:nvGrpSpPr>
          <p:cNvPr id="273" name="Google Shape;273;p20"/>
          <p:cNvGrpSpPr/>
          <p:nvPr/>
        </p:nvGrpSpPr>
        <p:grpSpPr>
          <a:xfrm>
            <a:off x="3358102" y="2443995"/>
            <a:ext cx="2202895" cy="1651588"/>
            <a:chOff x="245336" y="1404874"/>
            <a:chExt cx="3242223" cy="3052164"/>
          </a:xfrm>
        </p:grpSpPr>
        <p:sp>
          <p:nvSpPr>
            <p:cNvPr id="274" name="Google Shape;274;p20"/>
            <p:cNvSpPr/>
            <p:nvPr/>
          </p:nvSpPr>
          <p:spPr>
            <a:xfrm>
              <a:off x="245336" y="1404874"/>
              <a:ext cx="3242223" cy="3052164"/>
            </a:xfrm>
            <a:prstGeom prst="roundRect">
              <a:avLst>
                <a:gd name="adj" fmla="val 16667"/>
              </a:avLst>
            </a:prstGeom>
            <a:solidFill>
              <a:srgbClr val="CC00CC"/>
            </a:solidFill>
            <a:ln>
              <a:noFill/>
            </a:ln>
            <a:effectLst>
              <a:outerShdw blurRad="107950" dist="12700" dir="5400000" algn="ctr">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0"/>
            <p:cNvSpPr/>
            <p:nvPr/>
          </p:nvSpPr>
          <p:spPr>
            <a:xfrm>
              <a:off x="394329" y="1553868"/>
              <a:ext cx="2944235" cy="2754176"/>
            </a:xfrm>
            <a:prstGeom prst="rect">
              <a:avLst/>
            </a:prstGeom>
            <a:solidFill>
              <a:srgbClr val="CC00CC"/>
            </a:solidFill>
            <a:ln>
              <a:noFill/>
            </a:ln>
            <a:effectLst>
              <a:outerShdw blurRad="107950" dist="12700" dir="5400000" algn="ctr">
                <a:srgbClr val="000000"/>
              </a:outerShdw>
            </a:effectLst>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Calibri"/>
                  <a:ea typeface="Calibri"/>
                  <a:cs typeface="Calibri"/>
                  <a:sym typeface="Calibri"/>
                </a:rPr>
                <a:t>Meaningful Narrative Comments</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6cb23b101a_0_12"/>
          <p:cNvSpPr txBox="1">
            <a:spLocks noGrp="1"/>
          </p:cNvSpPr>
          <p:nvPr>
            <p:ph type="title"/>
          </p:nvPr>
        </p:nvSpPr>
        <p:spPr>
          <a:xfrm>
            <a:off x="471488" y="365126"/>
            <a:ext cx="5915100" cy="1325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5000"/>
              <a:buFont typeface="Twentieth Century"/>
              <a:buNone/>
            </a:pPr>
            <a:r>
              <a:rPr lang="en-US"/>
              <a:t>THE BOSS-METHOD</a:t>
            </a:r>
            <a:endParaRPr/>
          </a:p>
        </p:txBody>
      </p:sp>
      <p:sp>
        <p:nvSpPr>
          <p:cNvPr id="281" name="Google Shape;281;g6cb23b101a_0_12"/>
          <p:cNvSpPr/>
          <p:nvPr/>
        </p:nvSpPr>
        <p:spPr>
          <a:xfrm>
            <a:off x="471500" y="3146350"/>
            <a:ext cx="3091507" cy="1135576"/>
          </a:xfrm>
          <a:custGeom>
            <a:avLst/>
            <a:gdLst/>
            <a:ahLst/>
            <a:cxnLst/>
            <a:rect l="l" t="t" r="r" b="b"/>
            <a:pathLst>
              <a:path w="2838940" h="1135576" extrusionOk="0">
                <a:moveTo>
                  <a:pt x="0" y="0"/>
                </a:moveTo>
                <a:lnTo>
                  <a:pt x="2271152" y="0"/>
                </a:lnTo>
                <a:lnTo>
                  <a:pt x="2838940" y="567788"/>
                </a:lnTo>
                <a:lnTo>
                  <a:pt x="2271152" y="1135576"/>
                </a:lnTo>
                <a:lnTo>
                  <a:pt x="0" y="1135576"/>
                </a:lnTo>
                <a:lnTo>
                  <a:pt x="567788" y="567788"/>
                </a:lnTo>
                <a:lnTo>
                  <a:pt x="0" y="0"/>
                </a:lnTo>
                <a:close/>
              </a:path>
            </a:pathLst>
          </a:custGeom>
          <a:solidFill>
            <a:srgbClr val="2383C6"/>
          </a:solidFill>
          <a:ln w="15875" cap="flat" cmpd="sng">
            <a:solidFill>
              <a:schemeClr val="lt1"/>
            </a:solidFill>
            <a:prstDash val="solid"/>
            <a:round/>
            <a:headEnd type="none" w="sm" len="sm"/>
            <a:tailEnd type="none" w="sm" len="sm"/>
          </a:ln>
        </p:spPr>
        <p:txBody>
          <a:bodyPr spcFirstLastPara="1" wrap="square" lIns="667800" tIns="33325" rIns="601125" bIns="33325" anchor="ctr" anchorCtr="0">
            <a:noAutofit/>
          </a:bodyPr>
          <a:lstStyle/>
          <a:p>
            <a:pPr marL="0" marR="0" lvl="0" indent="0" algn="ctr" rtl="0">
              <a:lnSpc>
                <a:spcPct val="90000"/>
              </a:lnSpc>
              <a:spcBef>
                <a:spcPts val="0"/>
              </a:spcBef>
              <a:spcAft>
                <a:spcPts val="0"/>
              </a:spcAft>
              <a:buClr>
                <a:schemeClr val="lt1"/>
              </a:buClr>
              <a:buSzPts val="2500"/>
              <a:buFont typeface="Twentieth Century"/>
              <a:buNone/>
            </a:pPr>
            <a:r>
              <a:rPr lang="en-US" sz="2500" b="0" i="0" u="none" strike="noStrike" cap="none" dirty="0">
                <a:solidFill>
                  <a:schemeClr val="lt1"/>
                </a:solidFill>
                <a:latin typeface="Twentieth Century"/>
                <a:ea typeface="Twentieth Century"/>
                <a:cs typeface="Twentieth Century"/>
                <a:sym typeface="Twentieth Century"/>
              </a:rPr>
              <a:t>Brief Observation</a:t>
            </a:r>
            <a:endParaRPr dirty="0"/>
          </a:p>
        </p:txBody>
      </p:sp>
      <p:sp>
        <p:nvSpPr>
          <p:cNvPr id="282" name="Google Shape;282;g6cb23b101a_0_12"/>
          <p:cNvSpPr/>
          <p:nvPr/>
        </p:nvSpPr>
        <p:spPr>
          <a:xfrm>
            <a:off x="3032900" y="3146350"/>
            <a:ext cx="2989528" cy="1135576"/>
          </a:xfrm>
          <a:custGeom>
            <a:avLst/>
            <a:gdLst/>
            <a:ahLst/>
            <a:cxnLst/>
            <a:rect l="l" t="t" r="r" b="b"/>
            <a:pathLst>
              <a:path w="2838940" h="1135576" extrusionOk="0">
                <a:moveTo>
                  <a:pt x="0" y="0"/>
                </a:moveTo>
                <a:lnTo>
                  <a:pt x="2271152" y="0"/>
                </a:lnTo>
                <a:lnTo>
                  <a:pt x="2838940" y="567788"/>
                </a:lnTo>
                <a:lnTo>
                  <a:pt x="2271152" y="1135576"/>
                </a:lnTo>
                <a:lnTo>
                  <a:pt x="0" y="1135576"/>
                </a:lnTo>
                <a:lnTo>
                  <a:pt x="567788" y="567788"/>
                </a:lnTo>
                <a:lnTo>
                  <a:pt x="0" y="0"/>
                </a:lnTo>
                <a:close/>
              </a:path>
            </a:pathLst>
          </a:custGeom>
          <a:solidFill>
            <a:srgbClr val="24CED7"/>
          </a:solidFill>
          <a:ln w="15875" cap="flat" cmpd="sng">
            <a:solidFill>
              <a:schemeClr val="lt1"/>
            </a:solidFill>
            <a:prstDash val="solid"/>
            <a:round/>
            <a:headEnd type="none" w="sm" len="sm"/>
            <a:tailEnd type="none" w="sm" len="sm"/>
          </a:ln>
        </p:spPr>
        <p:txBody>
          <a:bodyPr spcFirstLastPara="1" wrap="square" lIns="667800" tIns="33325" rIns="601125" bIns="33325" anchor="ctr" anchorCtr="0">
            <a:noAutofit/>
          </a:bodyPr>
          <a:lstStyle/>
          <a:p>
            <a:pPr marL="0" marR="0" lvl="0" indent="0" algn="ctr" rtl="0">
              <a:lnSpc>
                <a:spcPct val="90000"/>
              </a:lnSpc>
              <a:spcBef>
                <a:spcPts val="0"/>
              </a:spcBef>
              <a:spcAft>
                <a:spcPts val="0"/>
              </a:spcAft>
              <a:buClr>
                <a:schemeClr val="lt1"/>
              </a:buClr>
              <a:buSzPts val="2500"/>
              <a:buFont typeface="Twentieth Century"/>
              <a:buNone/>
            </a:pPr>
            <a:r>
              <a:rPr lang="en-US" sz="2500" b="0" i="0" u="none" strike="noStrike" cap="none" dirty="0">
                <a:solidFill>
                  <a:schemeClr val="lt1"/>
                </a:solidFill>
                <a:latin typeface="Twentieth Century"/>
                <a:ea typeface="Twentieth Century"/>
                <a:cs typeface="Twentieth Century"/>
                <a:sym typeface="Twentieth Century"/>
              </a:rPr>
              <a:t>Significance</a:t>
            </a:r>
            <a:endParaRPr dirty="0"/>
          </a:p>
        </p:txBody>
      </p:sp>
      <p:sp>
        <p:nvSpPr>
          <p:cNvPr id="283" name="Google Shape;283;g6cb23b101a_0_12"/>
          <p:cNvSpPr/>
          <p:nvPr/>
        </p:nvSpPr>
        <p:spPr>
          <a:xfrm>
            <a:off x="5489052" y="3146350"/>
            <a:ext cx="3055858" cy="1135576"/>
          </a:xfrm>
          <a:custGeom>
            <a:avLst/>
            <a:gdLst/>
            <a:ahLst/>
            <a:cxnLst/>
            <a:rect l="l" t="t" r="r" b="b"/>
            <a:pathLst>
              <a:path w="2838940" h="1135576" extrusionOk="0">
                <a:moveTo>
                  <a:pt x="0" y="0"/>
                </a:moveTo>
                <a:lnTo>
                  <a:pt x="2271152" y="0"/>
                </a:lnTo>
                <a:lnTo>
                  <a:pt x="2838940" y="567788"/>
                </a:lnTo>
                <a:lnTo>
                  <a:pt x="2271152" y="1135576"/>
                </a:lnTo>
                <a:lnTo>
                  <a:pt x="0" y="1135576"/>
                </a:lnTo>
                <a:lnTo>
                  <a:pt x="567788" y="567788"/>
                </a:lnTo>
                <a:lnTo>
                  <a:pt x="0" y="0"/>
                </a:lnTo>
                <a:close/>
              </a:path>
            </a:pathLst>
          </a:custGeom>
          <a:solidFill>
            <a:schemeClr val="accent4"/>
          </a:solidFill>
          <a:ln w="15875" cap="flat" cmpd="sng">
            <a:solidFill>
              <a:schemeClr val="lt1"/>
            </a:solidFill>
            <a:prstDash val="solid"/>
            <a:round/>
            <a:headEnd type="none" w="sm" len="sm"/>
            <a:tailEnd type="none" w="sm" len="sm"/>
          </a:ln>
        </p:spPr>
        <p:txBody>
          <a:bodyPr spcFirstLastPara="1" wrap="square" lIns="667800" tIns="33325" rIns="601125" bIns="33325" anchor="ctr" anchorCtr="0">
            <a:noAutofit/>
          </a:bodyPr>
          <a:lstStyle/>
          <a:p>
            <a:pPr marL="0" marR="0" lvl="0" indent="0" algn="ctr" rtl="0">
              <a:lnSpc>
                <a:spcPct val="90000"/>
              </a:lnSpc>
              <a:spcBef>
                <a:spcPts val="0"/>
              </a:spcBef>
              <a:spcAft>
                <a:spcPts val="0"/>
              </a:spcAft>
              <a:buClr>
                <a:schemeClr val="lt1"/>
              </a:buClr>
              <a:buSzPts val="2500"/>
              <a:buFont typeface="Twentieth Century"/>
              <a:buNone/>
            </a:pPr>
            <a:r>
              <a:rPr lang="en-US" sz="2500" b="0" i="0" u="none" strike="noStrike" cap="none" dirty="0">
                <a:solidFill>
                  <a:schemeClr val="lt1"/>
                </a:solidFill>
                <a:latin typeface="Twentieth Century"/>
                <a:ea typeface="Twentieth Century"/>
                <a:cs typeface="Twentieth Century"/>
                <a:sym typeface="Twentieth Century"/>
              </a:rPr>
              <a:t>Suggestions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gtEl>
                                        <p:attrNameLst>
                                          <p:attrName>style.visibility</p:attrName>
                                        </p:attrNameLst>
                                      </p:cBhvr>
                                      <p:to>
                                        <p:strVal val="visible"/>
                                      </p:to>
                                    </p:set>
                                    <p:animEffect transition="in" filter="fade">
                                      <p:cBhvr>
                                        <p:cTn id="12" dur="500"/>
                                        <p:tgtEl>
                                          <p:spTgt spid="2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3"/>
                                        </p:tgtEl>
                                        <p:attrNameLst>
                                          <p:attrName>style.visibility</p:attrName>
                                        </p:attrNameLst>
                                      </p:cBhvr>
                                      <p:to>
                                        <p:strVal val="visible"/>
                                      </p:to>
                                    </p:set>
                                    <p:animEffect transition="in" filter="fade">
                                      <p:cBhvr>
                                        <p:cTn id="17"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1"/>
          <p:cNvSpPr/>
          <p:nvPr/>
        </p:nvSpPr>
        <p:spPr>
          <a:xfrm>
            <a:off x="768100" y="2997825"/>
            <a:ext cx="7717500" cy="22080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Please comment on areas of learner’s performance that </a:t>
            </a:r>
            <a:r>
              <a:rPr lang="en-US" sz="2400" b="1">
                <a:solidFill>
                  <a:srgbClr val="CC00CC"/>
                </a:solidFill>
                <a:latin typeface="Calibri"/>
                <a:ea typeface="Calibri"/>
                <a:cs typeface="Calibri"/>
                <a:sym typeface="Calibri"/>
              </a:rPr>
              <a:t>need improvement</a:t>
            </a:r>
            <a:r>
              <a:rPr lang="en-US" sz="2400" b="1">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
        <p:nvSpPr>
          <p:cNvPr id="290" name="Google Shape;290;p21"/>
          <p:cNvSpPr/>
          <p:nvPr/>
        </p:nvSpPr>
        <p:spPr>
          <a:xfrm>
            <a:off x="768100" y="1067801"/>
            <a:ext cx="7717500" cy="1840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Please comment on the </a:t>
            </a:r>
            <a:r>
              <a:rPr lang="en-US" sz="2400" b="1">
                <a:solidFill>
                  <a:srgbClr val="CC00CC"/>
                </a:solidFill>
                <a:latin typeface="Calibri"/>
                <a:ea typeface="Calibri"/>
                <a:cs typeface="Calibri"/>
                <a:sym typeface="Calibri"/>
              </a:rPr>
              <a:t>strengths</a:t>
            </a:r>
            <a:r>
              <a:rPr lang="en-US" sz="2400" b="1">
                <a:solidFill>
                  <a:schemeClr val="dk1"/>
                </a:solidFill>
                <a:latin typeface="Calibri"/>
                <a:ea typeface="Calibri"/>
                <a:cs typeface="Calibri"/>
                <a:sym typeface="Calibri"/>
              </a:rPr>
              <a:t> of this learner’s performance. (Please try to be as descriptive as possible.)</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
        <p:nvSpPr>
          <p:cNvPr id="291" name="Google Shape;291;p21"/>
          <p:cNvSpPr txBox="1">
            <a:spLocks noGrp="1"/>
          </p:cNvSpPr>
          <p:nvPr>
            <p:ph type="title"/>
          </p:nvPr>
        </p:nvSpPr>
        <p:spPr>
          <a:xfrm>
            <a:off x="628650" y="365127"/>
            <a:ext cx="8003286" cy="52489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en-US" sz="3959"/>
              <a:t>Learner Assessment Tool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28" descr="Image result for people talking discussing a concept"/>
          <p:cNvPicPr preferRelativeResize="0"/>
          <p:nvPr/>
        </p:nvPicPr>
        <p:blipFill rotWithShape="1">
          <a:blip r:embed="rId3">
            <a:alphaModFix/>
          </a:blip>
          <a:srcRect l="20927" r="9106"/>
          <a:stretch/>
        </p:blipFill>
        <p:spPr>
          <a:xfrm>
            <a:off x="0" y="0"/>
            <a:ext cx="9144000" cy="6905296"/>
          </a:xfrm>
          <a:prstGeom prst="rect">
            <a:avLst/>
          </a:prstGeom>
          <a:noFill/>
          <a:ln>
            <a:noFill/>
          </a:ln>
        </p:spPr>
      </p:pic>
      <p:sp>
        <p:nvSpPr>
          <p:cNvPr id="297" name="Google Shape;297;p28"/>
          <p:cNvSpPr txBox="1">
            <a:spLocks noGrp="1"/>
          </p:cNvSpPr>
          <p:nvPr>
            <p:ph type="title"/>
          </p:nvPr>
        </p:nvSpPr>
        <p:spPr>
          <a:xfrm>
            <a:off x="1132099" y="2549705"/>
            <a:ext cx="7234661" cy="1473655"/>
          </a:xfrm>
          <a:prstGeom prst="rect">
            <a:avLst/>
          </a:prstGeom>
          <a:solidFill>
            <a:schemeClr val="lt1"/>
          </a:solidFill>
          <a:ln w="12700" cap="flat" cmpd="sng">
            <a:solidFill>
              <a:srgbClr val="004E34"/>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Font typeface="Calibri"/>
              <a:buNone/>
            </a:pPr>
            <a:r>
              <a:rPr lang="en-US" sz="2800" b="1">
                <a:solidFill>
                  <a:schemeClr val="dk1"/>
                </a:solidFill>
                <a:latin typeface="Calibri"/>
                <a:ea typeface="Calibri"/>
                <a:cs typeface="Calibri"/>
                <a:sym typeface="Calibri"/>
              </a:rPr>
              <a:t>ACTIVITY: THINK AND SHARE</a:t>
            </a:r>
            <a:br>
              <a:rPr lang="en-US" sz="3200" b="1">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What are some takeaways from today you can use in your place of practice?</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9"/>
          <p:cNvPicPr preferRelativeResize="0"/>
          <p:nvPr/>
        </p:nvPicPr>
        <p:blipFill rotWithShape="1">
          <a:blip r:embed="rId3">
            <a:alphaModFix/>
          </a:blip>
          <a:srcRect l="10472" t="17808" r="8828" b="13514"/>
          <a:stretch/>
        </p:blipFill>
        <p:spPr>
          <a:xfrm>
            <a:off x="2406848" y="2444496"/>
            <a:ext cx="4779265" cy="2706624"/>
          </a:xfrm>
          <a:prstGeom prst="rect">
            <a:avLst/>
          </a:prstGeom>
          <a:noFill/>
          <a:ln>
            <a:noFill/>
          </a:ln>
        </p:spPr>
      </p:pic>
      <p:sp>
        <p:nvSpPr>
          <p:cNvPr id="304" name="Google Shape;304;p29"/>
          <p:cNvSpPr txBox="1"/>
          <p:nvPr/>
        </p:nvSpPr>
        <p:spPr>
          <a:xfrm>
            <a:off x="365701" y="885399"/>
            <a:ext cx="841259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If you want help with  faculty development, contact: Dr. Shanu Gupta</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304;p29">
            <a:extLst>
              <a:ext uri="{FF2B5EF4-FFF2-40B4-BE49-F238E27FC236}">
                <a16:creationId xmlns:a16="http://schemas.microsoft.com/office/drawing/2014/main" id="{ED623731-7DD0-45B7-8E9E-25D49D281736}"/>
              </a:ext>
            </a:extLst>
          </p:cNvPr>
          <p:cNvSpPr txBox="1"/>
          <p:nvPr/>
        </p:nvSpPr>
        <p:spPr>
          <a:xfrm>
            <a:off x="4625887" y="2959112"/>
            <a:ext cx="4221126" cy="1600200"/>
          </a:xfrm>
          <a:prstGeom prst="rect">
            <a:avLst/>
          </a:prstGeom>
        </p:spPr>
        <p:txBody>
          <a:bodyPr spcFirstLastPara="1" vert="horz" lIns="91440" tIns="45720" rIns="91440" bIns="45720" rtlCol="0" anchor="b" anchorCtr="0">
            <a:normAutofit fontScale="92500"/>
          </a:bodyPr>
          <a:lstStyle/>
          <a:p>
            <a:pPr marL="0" marR="0" lvl="0" indent="0">
              <a:lnSpc>
                <a:spcPct val="90000"/>
              </a:lnSpc>
              <a:spcBef>
                <a:spcPct val="0"/>
              </a:spcBef>
              <a:spcAft>
                <a:spcPts val="600"/>
              </a:spcAft>
            </a:pPr>
            <a:r>
              <a:rPr lang="en-US" sz="2800" kern="1200" dirty="0">
                <a:solidFill>
                  <a:schemeClr val="bg1"/>
                </a:solidFill>
                <a:latin typeface="+mj-lt"/>
                <a:ea typeface="+mj-ea"/>
                <a:cs typeface="+mj-cs"/>
                <a:sym typeface="Calibri"/>
              </a:rPr>
              <a:t>Please give us your feedback and take a moment to complete our survey (less than a minute)</a:t>
            </a:r>
            <a:endParaRPr lang="en-US" sz="2800" kern="1200" dirty="0">
              <a:solidFill>
                <a:schemeClr val="bg1"/>
              </a:solidFill>
              <a:latin typeface="+mj-lt"/>
              <a:ea typeface="+mj-ea"/>
              <a:cs typeface="+mj-cs"/>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FFAA07FD-5889-47FD-811C-49A653ED2636}"/>
              </a:ext>
            </a:extLst>
          </p:cNvPr>
          <p:cNvPicPr>
            <a:picLocks noChangeAspect="1"/>
          </p:cNvPicPr>
          <p:nvPr/>
        </p:nvPicPr>
        <p:blipFill>
          <a:blip r:embed="rId2"/>
          <a:stretch>
            <a:fillRect/>
          </a:stretch>
        </p:blipFill>
        <p:spPr>
          <a:xfrm>
            <a:off x="492233" y="907996"/>
            <a:ext cx="3035882" cy="3035882"/>
          </a:xfrm>
          <a:prstGeom prst="rect">
            <a:avLst/>
          </a:prstGeom>
        </p:spPr>
      </p:pic>
      <p:pic>
        <p:nvPicPr>
          <p:cNvPr id="6" name="Picture 5">
            <a:extLst>
              <a:ext uri="{FF2B5EF4-FFF2-40B4-BE49-F238E27FC236}">
                <a16:creationId xmlns:a16="http://schemas.microsoft.com/office/drawing/2014/main" id="{24AB6968-5ED6-489D-81D3-EC6178A1CD52}"/>
              </a:ext>
            </a:extLst>
          </p:cNvPr>
          <p:cNvPicPr>
            <a:picLocks noChangeAspect="1"/>
          </p:cNvPicPr>
          <p:nvPr/>
        </p:nvPicPr>
        <p:blipFill>
          <a:blip r:embed="rId3"/>
          <a:stretch>
            <a:fillRect/>
          </a:stretch>
        </p:blipFill>
        <p:spPr>
          <a:xfrm>
            <a:off x="5064233" y="907996"/>
            <a:ext cx="2763136" cy="1600200"/>
          </a:xfrm>
          <a:prstGeom prst="rect">
            <a:avLst/>
          </a:prstGeom>
        </p:spPr>
      </p:pic>
      <p:sp>
        <p:nvSpPr>
          <p:cNvPr id="8" name="Rectangle 7">
            <a:extLst>
              <a:ext uri="{FF2B5EF4-FFF2-40B4-BE49-F238E27FC236}">
                <a16:creationId xmlns:a16="http://schemas.microsoft.com/office/drawing/2014/main" id="{B68E8261-E774-4A9C-AF3A-F8A0D75EB031}"/>
              </a:ext>
            </a:extLst>
          </p:cNvPr>
          <p:cNvSpPr/>
          <p:nvPr/>
        </p:nvSpPr>
        <p:spPr>
          <a:xfrm>
            <a:off x="57586" y="3759212"/>
            <a:ext cx="4019049" cy="369332"/>
          </a:xfrm>
          <a:prstGeom prst="rect">
            <a:avLst/>
          </a:prstGeom>
        </p:spPr>
        <p:txBody>
          <a:bodyPr wrap="none">
            <a:spAutoFit/>
          </a:bodyPr>
          <a:lstStyle/>
          <a:p>
            <a:r>
              <a:rPr lang="en-US" sz="1800" dirty="0">
                <a:solidFill>
                  <a:srgbClr val="007AC0"/>
                </a:solidFill>
                <a:latin typeface="72"/>
                <a:hlinkClick r:id="rId4"/>
              </a:rPr>
              <a:t>https://bit.ly/CELSAssessmentofLearners</a:t>
            </a:r>
            <a:endParaRPr lang="en-US" sz="1800" dirty="0"/>
          </a:p>
        </p:txBody>
      </p:sp>
      <p:pic>
        <p:nvPicPr>
          <p:cNvPr id="14" name="Picture 13">
            <a:extLst>
              <a:ext uri="{FF2B5EF4-FFF2-40B4-BE49-F238E27FC236}">
                <a16:creationId xmlns:a16="http://schemas.microsoft.com/office/drawing/2014/main" id="{DBCB4478-6F9A-4FC6-BE86-B7E9F3177EA4}"/>
              </a:ext>
            </a:extLst>
          </p:cNvPr>
          <p:cNvPicPr>
            <a:picLocks noChangeAspect="1"/>
          </p:cNvPicPr>
          <p:nvPr/>
        </p:nvPicPr>
        <p:blipFill>
          <a:blip r:embed="rId5"/>
          <a:stretch>
            <a:fillRect/>
          </a:stretch>
        </p:blipFill>
        <p:spPr>
          <a:xfrm>
            <a:off x="5966194" y="4726592"/>
            <a:ext cx="2561117" cy="1964128"/>
          </a:xfrm>
          <a:prstGeom prst="rect">
            <a:avLst/>
          </a:prstGeom>
        </p:spPr>
      </p:pic>
    </p:spTree>
    <p:extLst>
      <p:ext uri="{BB962C8B-B14F-4D97-AF65-F5344CB8AC3E}">
        <p14:creationId xmlns:p14="http://schemas.microsoft.com/office/powerpoint/2010/main" val="162023115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40460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451105" y="365127"/>
            <a:ext cx="8217407" cy="9394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Objectives</a:t>
            </a:r>
            <a:endParaRPr/>
          </a:p>
        </p:txBody>
      </p:sp>
      <p:sp>
        <p:nvSpPr>
          <p:cNvPr id="106" name="Google Shape;106;p5"/>
          <p:cNvSpPr txBox="1">
            <a:spLocks noGrp="1"/>
          </p:cNvSpPr>
          <p:nvPr>
            <p:ph type="body" idx="1"/>
          </p:nvPr>
        </p:nvSpPr>
        <p:spPr>
          <a:xfrm>
            <a:off x="451105" y="1690690"/>
            <a:ext cx="8473440" cy="2453048"/>
          </a:xfrm>
          <a:prstGeom prst="rect">
            <a:avLst/>
          </a:prstGeom>
          <a:noFill/>
          <a:ln>
            <a:noFill/>
          </a:ln>
        </p:spPr>
        <p:txBody>
          <a:bodyPr spcFirstLastPara="1" wrap="square" lIns="91425" tIns="45700" rIns="91425" bIns="45700" anchor="t" anchorCtr="0">
            <a:normAutofit/>
          </a:bodyPr>
          <a:lstStyle/>
          <a:p>
            <a:pPr marL="463550" lvl="0" indent="-460375" algn="l" rtl="0">
              <a:lnSpc>
                <a:spcPct val="90000"/>
              </a:lnSpc>
              <a:spcBef>
                <a:spcPts val="0"/>
              </a:spcBef>
              <a:spcAft>
                <a:spcPts val="0"/>
              </a:spcAft>
              <a:buClr>
                <a:schemeClr val="dk1"/>
              </a:buClr>
              <a:buSzPts val="2800"/>
              <a:buFont typeface="Courier New"/>
              <a:buChar char="o"/>
            </a:pPr>
            <a:r>
              <a:rPr lang="en-US"/>
              <a:t>Distinguish between feedback and assessment</a:t>
            </a:r>
            <a:endParaRPr/>
          </a:p>
          <a:p>
            <a:pPr marL="463550" lvl="0" indent="-460375" algn="l" rtl="0">
              <a:lnSpc>
                <a:spcPct val="90000"/>
              </a:lnSpc>
              <a:spcBef>
                <a:spcPts val="1000"/>
              </a:spcBef>
              <a:spcAft>
                <a:spcPts val="0"/>
              </a:spcAft>
              <a:buClr>
                <a:schemeClr val="dk1"/>
              </a:buClr>
              <a:buSzPts val="2800"/>
              <a:buFont typeface="Courier New"/>
              <a:buChar char="o"/>
            </a:pPr>
            <a:r>
              <a:rPr lang="en-US"/>
              <a:t>Identify barriers to providing a meaningful assessment</a:t>
            </a:r>
            <a:endParaRPr/>
          </a:p>
          <a:p>
            <a:pPr marL="463550" lvl="0" indent="-460375" algn="l" rtl="0">
              <a:lnSpc>
                <a:spcPct val="90000"/>
              </a:lnSpc>
              <a:spcBef>
                <a:spcPts val="1000"/>
              </a:spcBef>
              <a:spcAft>
                <a:spcPts val="0"/>
              </a:spcAft>
              <a:buClr>
                <a:schemeClr val="dk1"/>
              </a:buClr>
              <a:buSzPts val="2800"/>
              <a:buFont typeface="Courier New"/>
              <a:buChar char="o"/>
            </a:pPr>
            <a:r>
              <a:rPr lang="en-US"/>
              <a:t>Practice using an assessment rubric</a:t>
            </a:r>
            <a:endParaRPr/>
          </a:p>
          <a:p>
            <a:pPr marL="463550" lvl="0" indent="-460375" algn="l" rtl="0">
              <a:lnSpc>
                <a:spcPct val="90000"/>
              </a:lnSpc>
              <a:spcBef>
                <a:spcPts val="1000"/>
              </a:spcBef>
              <a:spcAft>
                <a:spcPts val="0"/>
              </a:spcAft>
              <a:buClr>
                <a:schemeClr val="dk1"/>
              </a:buClr>
              <a:buSzPts val="2800"/>
              <a:buFont typeface="Courier New"/>
              <a:buChar char="o"/>
            </a:pPr>
            <a:r>
              <a:rPr lang="en-US"/>
              <a:t>Craft useful narrative assessment comments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6cb23b101a_0_1"/>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Forms of Assessment</a:t>
            </a:r>
            <a:endParaRPr/>
          </a:p>
        </p:txBody>
      </p:sp>
      <p:sp>
        <p:nvSpPr>
          <p:cNvPr id="113" name="Google Shape;113;g6cb23b101a_0_1"/>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14" name="Google Shape;114;g6cb23b101a_0_1"/>
          <p:cNvPicPr preferRelativeResize="0"/>
          <p:nvPr/>
        </p:nvPicPr>
        <p:blipFill>
          <a:blip r:embed="rId3">
            <a:alphaModFix/>
          </a:blip>
          <a:stretch>
            <a:fillRect/>
          </a:stretch>
        </p:blipFill>
        <p:spPr>
          <a:xfrm>
            <a:off x="628638" y="1625913"/>
            <a:ext cx="7677451" cy="435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p:nvPr/>
        </p:nvSpPr>
        <p:spPr>
          <a:xfrm>
            <a:off x="677418" y="2568824"/>
            <a:ext cx="7886700" cy="1844516"/>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lt1"/>
              </a:buClr>
              <a:buSzPts val="4290"/>
              <a:buFont typeface="Calibri"/>
              <a:buNone/>
            </a:pPr>
            <a:r>
              <a:rPr lang="en-US" sz="4290" b="1">
                <a:solidFill>
                  <a:schemeClr val="lt1"/>
                </a:solidFill>
                <a:latin typeface="Calibri"/>
                <a:ea typeface="Calibri"/>
                <a:cs typeface="Calibri"/>
                <a:sym typeface="Calibri"/>
              </a:rPr>
              <a:t>What are your challenges with completing meaningful assessment?</a:t>
            </a:r>
            <a:endParaRPr/>
          </a:p>
        </p:txBody>
      </p:sp>
      <p:pic>
        <p:nvPicPr>
          <p:cNvPr id="121" name="Google Shape;121;p4" descr="Image result for people talking discussing a concept"/>
          <p:cNvPicPr preferRelativeResize="0"/>
          <p:nvPr/>
        </p:nvPicPr>
        <p:blipFill rotWithShape="1">
          <a:blip r:embed="rId3">
            <a:alphaModFix/>
          </a:blip>
          <a:srcRect l="20927" r="9106"/>
          <a:stretch/>
        </p:blipFill>
        <p:spPr>
          <a:xfrm>
            <a:off x="0" y="0"/>
            <a:ext cx="9144000" cy="6905296"/>
          </a:xfrm>
          <a:prstGeom prst="rect">
            <a:avLst/>
          </a:prstGeom>
          <a:noFill/>
          <a:ln>
            <a:noFill/>
          </a:ln>
        </p:spPr>
      </p:pic>
      <p:sp>
        <p:nvSpPr>
          <p:cNvPr id="122" name="Google Shape;122;p4"/>
          <p:cNvSpPr txBox="1"/>
          <p:nvPr/>
        </p:nvSpPr>
        <p:spPr>
          <a:xfrm>
            <a:off x="829818" y="2721224"/>
            <a:ext cx="7886700" cy="146501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970"/>
              <a:buFont typeface="Calibri"/>
              <a:buNone/>
            </a:pPr>
            <a:r>
              <a:rPr lang="en-US" sz="2970" b="1" dirty="0">
                <a:solidFill>
                  <a:srgbClr val="000000"/>
                </a:solidFill>
                <a:latin typeface="Calibri"/>
                <a:ea typeface="Calibri"/>
                <a:cs typeface="Calibri"/>
                <a:sym typeface="Calibri"/>
              </a:rPr>
              <a:t>ACTIVITY: THINK AND SHARE</a:t>
            </a:r>
            <a:endParaRPr dirty="0"/>
          </a:p>
          <a:p>
            <a:pPr marL="0" marR="0" lvl="0" indent="0" algn="ctr" rtl="0">
              <a:lnSpc>
                <a:spcPct val="100000"/>
              </a:lnSpc>
              <a:spcBef>
                <a:spcPts val="0"/>
              </a:spcBef>
              <a:spcAft>
                <a:spcPts val="0"/>
              </a:spcAft>
              <a:buClr>
                <a:srgbClr val="000000"/>
              </a:buClr>
              <a:buSzPts val="2970"/>
              <a:buFont typeface="Calibri"/>
              <a:buNone/>
            </a:pPr>
            <a:r>
              <a:rPr lang="en-US" sz="2970" b="1" dirty="0">
                <a:solidFill>
                  <a:srgbClr val="000000"/>
                </a:solidFill>
                <a:latin typeface="Calibri"/>
                <a:ea typeface="Calibri"/>
                <a:cs typeface="Calibri"/>
                <a:sym typeface="Calibri"/>
              </a:rPr>
              <a:t>What are your challenges with completing meaningful assessment?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402554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499872" y="365126"/>
            <a:ext cx="820521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Who cares about accurate assessment? </a:t>
            </a:r>
            <a:endParaRPr/>
          </a:p>
        </p:txBody>
      </p:sp>
      <p:sp>
        <p:nvSpPr>
          <p:cNvPr id="129" name="Google Shape;129;p6"/>
          <p:cNvSpPr>
            <a:spLocks noGrp="1"/>
          </p:cNvSpPr>
          <p:nvPr>
            <p:ph type="body" idx="1"/>
          </p:nvPr>
        </p:nvSpPr>
        <p:spPr>
          <a:xfrm>
            <a:off x="4188150" y="3517369"/>
            <a:ext cx="3712464" cy="1608449"/>
          </a:xfrm>
          <a:prstGeom prst="wedgeEllipseCallout">
            <a:avLst>
              <a:gd name="adj1" fmla="val 18247"/>
              <a:gd name="adj2" fmla="val 61742"/>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700"/>
              <a:buNone/>
            </a:pPr>
            <a:r>
              <a:rPr lang="en-US" sz="2700">
                <a:solidFill>
                  <a:schemeClr val="dk1"/>
                </a:solidFill>
                <a:latin typeface="Calibri"/>
                <a:ea typeface="Calibri"/>
                <a:cs typeface="Calibri"/>
                <a:sym typeface="Calibri"/>
              </a:rPr>
              <a:t>PDs, Deans, Promotions Committee, CCCs</a:t>
            </a:r>
            <a:endParaRPr/>
          </a:p>
        </p:txBody>
      </p:sp>
      <p:sp>
        <p:nvSpPr>
          <p:cNvPr id="130" name="Google Shape;130;p6"/>
          <p:cNvSpPr/>
          <p:nvPr/>
        </p:nvSpPr>
        <p:spPr>
          <a:xfrm flipH="1">
            <a:off x="4835716" y="2363832"/>
            <a:ext cx="1807292" cy="978767"/>
          </a:xfrm>
          <a:prstGeom prst="wedgeRoundRectCallout">
            <a:avLst>
              <a:gd name="adj1" fmla="val -25555"/>
              <a:gd name="adj2" fmla="val 64992"/>
              <a:gd name="adj3" fmla="val 16667"/>
            </a:avLst>
          </a:prstGeom>
          <a:solidFill>
            <a:schemeClr val="lt1"/>
          </a:solidFill>
          <a:ln w="38100" cap="flat" cmpd="sng">
            <a:solidFill>
              <a:srgbClr val="FF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latin typeface="Calibri"/>
                <a:ea typeface="Calibri"/>
                <a:cs typeface="Calibri"/>
                <a:sym typeface="Calibri"/>
              </a:rPr>
              <a:t>Clinical Faculty</a:t>
            </a:r>
            <a:endParaRPr/>
          </a:p>
        </p:txBody>
      </p:sp>
      <p:sp>
        <p:nvSpPr>
          <p:cNvPr id="131" name="Google Shape;131;p6"/>
          <p:cNvSpPr/>
          <p:nvPr/>
        </p:nvSpPr>
        <p:spPr>
          <a:xfrm>
            <a:off x="1307699" y="4753836"/>
            <a:ext cx="2931300" cy="1420817"/>
          </a:xfrm>
          <a:prstGeom prst="wedgeEllipseCallout">
            <a:avLst>
              <a:gd name="adj1" fmla="val -23645"/>
              <a:gd name="adj2" fmla="val 64354"/>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latin typeface="Calibri"/>
                <a:ea typeface="Calibri"/>
                <a:cs typeface="Calibri"/>
                <a:sym typeface="Calibri"/>
              </a:rPr>
              <a:t>Government</a:t>
            </a:r>
            <a:endParaRPr/>
          </a:p>
        </p:txBody>
      </p:sp>
      <p:sp>
        <p:nvSpPr>
          <p:cNvPr id="132" name="Google Shape;132;p6"/>
          <p:cNvSpPr/>
          <p:nvPr/>
        </p:nvSpPr>
        <p:spPr>
          <a:xfrm flipH="1">
            <a:off x="3857676" y="4868228"/>
            <a:ext cx="1800824" cy="885189"/>
          </a:xfrm>
          <a:prstGeom prst="wedgeRoundRectCallout">
            <a:avLst>
              <a:gd name="adj1" fmla="val -18125"/>
              <a:gd name="adj2" fmla="val 65255"/>
              <a:gd name="adj3" fmla="val 16667"/>
            </a:avLst>
          </a:prstGeom>
          <a:solidFill>
            <a:schemeClr val="lt1"/>
          </a:solidFill>
          <a:ln w="38100" cap="flat" cmpd="sng">
            <a:solidFill>
              <a:srgbClr val="00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latin typeface="Calibri"/>
                <a:ea typeface="Calibri"/>
                <a:cs typeface="Calibri"/>
                <a:sym typeface="Calibri"/>
              </a:rPr>
              <a:t>Taxpayers</a:t>
            </a:r>
            <a:endParaRPr/>
          </a:p>
        </p:txBody>
      </p:sp>
      <p:sp>
        <p:nvSpPr>
          <p:cNvPr id="133" name="Google Shape;133;p6"/>
          <p:cNvSpPr/>
          <p:nvPr/>
        </p:nvSpPr>
        <p:spPr>
          <a:xfrm flipH="1">
            <a:off x="6465947" y="2327693"/>
            <a:ext cx="2211053" cy="1455305"/>
          </a:xfrm>
          <a:prstGeom prst="wedgeEllipseCallout">
            <a:avLst>
              <a:gd name="adj1" fmla="val 32654"/>
              <a:gd name="adj2" fmla="val 51609"/>
            </a:avLst>
          </a:prstGeom>
          <a:solidFill>
            <a:schemeClr val="lt1"/>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latin typeface="Calibri"/>
                <a:ea typeface="Calibri"/>
                <a:cs typeface="Calibri"/>
                <a:sym typeface="Calibri"/>
              </a:rPr>
              <a:t>Students  Residents</a:t>
            </a:r>
            <a:endParaRPr/>
          </a:p>
        </p:txBody>
      </p:sp>
      <p:sp>
        <p:nvSpPr>
          <p:cNvPr id="134" name="Google Shape;134;p6"/>
          <p:cNvSpPr/>
          <p:nvPr/>
        </p:nvSpPr>
        <p:spPr>
          <a:xfrm flipH="1">
            <a:off x="2167619" y="3105758"/>
            <a:ext cx="2226948" cy="1746077"/>
          </a:xfrm>
          <a:prstGeom prst="wedgeRoundRectCallout">
            <a:avLst>
              <a:gd name="adj1" fmla="val -20833"/>
              <a:gd name="adj2" fmla="val 62500"/>
              <a:gd name="adj3" fmla="val 0"/>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latin typeface="Calibri"/>
                <a:ea typeface="Calibri"/>
                <a:cs typeface="Calibri"/>
                <a:sym typeface="Calibri"/>
              </a:rPr>
              <a:t>Hospitals &amp; Accreditation Groups</a:t>
            </a:r>
            <a:endParaRPr/>
          </a:p>
        </p:txBody>
      </p:sp>
      <p:pic>
        <p:nvPicPr>
          <p:cNvPr id="135" name="Google Shape;135;p6" descr="Image result for hospital emoji"/>
          <p:cNvPicPr preferRelativeResize="0"/>
          <p:nvPr/>
        </p:nvPicPr>
        <p:blipFill rotWithShape="1">
          <a:blip r:embed="rId3">
            <a:alphaModFix/>
          </a:blip>
          <a:srcRect/>
          <a:stretch/>
        </p:blipFill>
        <p:spPr>
          <a:xfrm>
            <a:off x="1774566" y="4269477"/>
            <a:ext cx="869907" cy="869907"/>
          </a:xfrm>
          <a:prstGeom prst="rect">
            <a:avLst/>
          </a:prstGeom>
          <a:noFill/>
          <a:ln>
            <a:noFill/>
          </a:ln>
        </p:spPr>
      </p:pic>
      <p:pic>
        <p:nvPicPr>
          <p:cNvPr id="136" name="Google Shape;136;p6" descr="Image result for working women emoji"/>
          <p:cNvPicPr preferRelativeResize="0"/>
          <p:nvPr/>
        </p:nvPicPr>
        <p:blipFill rotWithShape="1">
          <a:blip r:embed="rId4">
            <a:alphaModFix/>
          </a:blip>
          <a:srcRect l="26464" r="23491"/>
          <a:stretch/>
        </p:blipFill>
        <p:spPr>
          <a:xfrm>
            <a:off x="4238999" y="2501139"/>
            <a:ext cx="730219" cy="975282"/>
          </a:xfrm>
          <a:prstGeom prst="rect">
            <a:avLst/>
          </a:prstGeom>
          <a:noFill/>
          <a:ln>
            <a:noFill/>
          </a:ln>
        </p:spPr>
      </p:pic>
      <p:pic>
        <p:nvPicPr>
          <p:cNvPr id="137" name="Google Shape;137;p6" descr="Image result for medical student emoji"/>
          <p:cNvPicPr preferRelativeResize="0"/>
          <p:nvPr/>
        </p:nvPicPr>
        <p:blipFill rotWithShape="1">
          <a:blip r:embed="rId5">
            <a:alphaModFix/>
          </a:blip>
          <a:srcRect/>
          <a:stretch/>
        </p:blipFill>
        <p:spPr>
          <a:xfrm>
            <a:off x="4528068" y="2913608"/>
            <a:ext cx="882299" cy="882299"/>
          </a:xfrm>
          <a:prstGeom prst="rect">
            <a:avLst/>
          </a:prstGeom>
          <a:noFill/>
          <a:ln>
            <a:noFill/>
          </a:ln>
        </p:spPr>
      </p:pic>
      <p:sp>
        <p:nvSpPr>
          <p:cNvPr id="138" name="Google Shape;138;p6"/>
          <p:cNvSpPr/>
          <p:nvPr/>
        </p:nvSpPr>
        <p:spPr>
          <a:xfrm flipH="1">
            <a:off x="888536" y="2283932"/>
            <a:ext cx="1935407" cy="1196066"/>
          </a:xfrm>
          <a:prstGeom prst="wedgeEllipseCallout">
            <a:avLst>
              <a:gd name="adj1" fmla="val -20833"/>
              <a:gd name="adj2" fmla="val 62500"/>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latin typeface="Calibri"/>
                <a:ea typeface="Calibri"/>
                <a:cs typeface="Calibri"/>
                <a:sym typeface="Calibri"/>
              </a:rPr>
              <a:t>Patients</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3"/>
        <p:cNvGrpSpPr/>
        <p:nvPr/>
      </p:nvGrpSpPr>
      <p:grpSpPr>
        <a:xfrm>
          <a:off x="0" y="0"/>
          <a:ext cx="0" cy="0"/>
          <a:chOff x="0" y="0"/>
          <a:chExt cx="0" cy="0"/>
        </a:xfrm>
      </p:grpSpPr>
      <p:sp>
        <p:nvSpPr>
          <p:cNvPr id="144" name="Google Shape;144;p7"/>
          <p:cNvSpPr txBox="1"/>
          <p:nvPr/>
        </p:nvSpPr>
        <p:spPr>
          <a:xfrm>
            <a:off x="162046" y="2172816"/>
            <a:ext cx="8773610" cy="149635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4400"/>
              <a:buFont typeface="Calibri"/>
              <a:buNone/>
            </a:pPr>
            <a:r>
              <a:rPr lang="en-US" sz="4400">
                <a:solidFill>
                  <a:schemeClr val="lt1"/>
                </a:solidFill>
                <a:latin typeface="Calibri"/>
                <a:ea typeface="Calibri"/>
                <a:cs typeface="Calibri"/>
                <a:sym typeface="Calibri"/>
              </a:rPr>
              <a:t>Is there a difference between </a:t>
            </a:r>
            <a:r>
              <a:rPr lang="en-US" sz="4400" b="1">
                <a:solidFill>
                  <a:srgbClr val="FF00FF"/>
                </a:solidFill>
                <a:latin typeface="Calibri"/>
                <a:ea typeface="Calibri"/>
                <a:cs typeface="Calibri"/>
                <a:sym typeface="Calibri"/>
              </a:rPr>
              <a:t>FEEDBACK</a:t>
            </a:r>
            <a:r>
              <a:rPr lang="en-US" sz="4400" b="1">
                <a:solidFill>
                  <a:schemeClr val="lt1"/>
                </a:solidFill>
                <a:latin typeface="Calibri"/>
                <a:ea typeface="Calibri"/>
                <a:cs typeface="Calibri"/>
                <a:sym typeface="Calibri"/>
              </a:rPr>
              <a:t> </a:t>
            </a:r>
            <a:r>
              <a:rPr lang="en-US" sz="4400">
                <a:solidFill>
                  <a:schemeClr val="lt1"/>
                </a:solidFill>
                <a:latin typeface="Calibri"/>
                <a:ea typeface="Calibri"/>
                <a:cs typeface="Calibri"/>
                <a:sym typeface="Calibri"/>
              </a:rPr>
              <a:t>and </a:t>
            </a:r>
            <a:r>
              <a:rPr lang="en-US" sz="4400" b="1">
                <a:solidFill>
                  <a:srgbClr val="FF00FF"/>
                </a:solidFill>
                <a:latin typeface="Calibri"/>
                <a:ea typeface="Calibri"/>
                <a:cs typeface="Calibri"/>
                <a:sym typeface="Calibri"/>
              </a:rPr>
              <a:t>ASSESSMENT</a:t>
            </a:r>
            <a:r>
              <a:rPr lang="en-US" sz="4400">
                <a:solidFill>
                  <a:schemeClr val="lt1"/>
                </a:solidFill>
                <a:latin typeface="Calibri"/>
                <a:ea typeface="Calibri"/>
                <a:cs typeface="Calibri"/>
                <a:sym typeface="Calibri"/>
              </a:rPr>
              <a:t>? </a:t>
            </a: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9797e5f3-645e-4ef4-af77-70614a4ab5f5"/>
</p:tagLst>
</file>

<file path=ppt/tags/tag2.xml><?xml version="1.0" encoding="utf-8"?>
<p:tagLst xmlns:a="http://schemas.openxmlformats.org/drawingml/2006/main" xmlns:r="http://schemas.openxmlformats.org/officeDocument/2006/relationships" xmlns:p="http://schemas.openxmlformats.org/presentationml/2006/main">
  <p:tag name="__PE_POLL_EMBED_ID" val="1dc5ce6f-1167-43c4-a1a6-1bbfd368fac7"/>
</p:tagLst>
</file>

<file path=ppt/tags/tag3.xml><?xml version="1.0" encoding="utf-8"?>
<p:tagLst xmlns:a="http://schemas.openxmlformats.org/drawingml/2006/main" xmlns:r="http://schemas.openxmlformats.org/officeDocument/2006/relationships" xmlns:p="http://schemas.openxmlformats.org/presentationml/2006/main">
  <p:tag name="__PE_POLL_EMBED_ID" val="a78958ef-eb1a-4379-a00c-903d3b8d4d02"/>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3245</Words>
  <Application>Microsoft Office PowerPoint</Application>
  <PresentationFormat>On-screen Show (4:3)</PresentationFormat>
  <Paragraphs>217</Paragraphs>
  <Slides>26</Slides>
  <Notes>25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72</vt:lpstr>
      <vt:lpstr>Arial</vt:lpstr>
      <vt:lpstr>Calibri</vt:lpstr>
      <vt:lpstr>Courier New</vt:lpstr>
      <vt:lpstr>Twentieth Century</vt:lpstr>
      <vt:lpstr>Office Theme</vt:lpstr>
      <vt:lpstr>Meaningful Assessment – When and How? </vt:lpstr>
      <vt:lpstr>PowerPoint Presentation</vt:lpstr>
      <vt:lpstr>PowerPoint Presentation</vt:lpstr>
      <vt:lpstr>Objectives</vt:lpstr>
      <vt:lpstr>Forms of Assessment</vt:lpstr>
      <vt:lpstr>PowerPoint Presentation</vt:lpstr>
      <vt:lpstr>PowerPoint Presentation</vt:lpstr>
      <vt:lpstr>Who cares about accurate assessment? </vt:lpstr>
      <vt:lpstr>PowerPoint Presentation</vt:lpstr>
      <vt:lpstr>PowerPoint Presentation</vt:lpstr>
      <vt:lpstr>Feedback  </vt:lpstr>
      <vt:lpstr>ACTIVITY: THINK AND SHARE Describe a time it was difficult for you to assess a learner. What made it difficult? </vt:lpstr>
      <vt:lpstr>PowerPoint Presentation</vt:lpstr>
      <vt:lpstr>PowerPoint Presentation</vt:lpstr>
      <vt:lpstr>Video 1: Procedure/Formative</vt:lpstr>
      <vt:lpstr>Sample Mini-CEX </vt:lpstr>
      <vt:lpstr>Video 2: Summative</vt:lpstr>
      <vt:lpstr>PowerPoint Presentation</vt:lpstr>
      <vt:lpstr>What do you find useful when you read assessment comments?</vt:lpstr>
      <vt:lpstr>PowerPoint Presentation</vt:lpstr>
      <vt:lpstr>PowerPoint Presentation</vt:lpstr>
      <vt:lpstr>THE BOSS-METHOD</vt:lpstr>
      <vt:lpstr>Learner Assessment Tool</vt:lpstr>
      <vt:lpstr>ACTIVITY: THINK AND SHARE What are some takeaways from today you can use in your place of practice?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Meaningful Assessment – When and How?</dc:title>
  <dc:creator>Kunkle, Candice</dc:creator>
  <cp:lastModifiedBy>Kunkle, Candice</cp:lastModifiedBy>
  <cp:revision>3</cp:revision>
  <dcterms:created xsi:type="dcterms:W3CDTF">2020-01-23T15:06:35Z</dcterms:created>
  <dcterms:modified xsi:type="dcterms:W3CDTF">2020-01-23T15:20:58Z</dcterms:modified>
</cp:coreProperties>
</file>