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38"/>
  </p:notesMasterIdLst>
  <p:sldIdLst>
    <p:sldId id="257" r:id="rId3"/>
    <p:sldId id="276" r:id="rId4"/>
    <p:sldId id="340" r:id="rId5"/>
    <p:sldId id="344" r:id="rId6"/>
    <p:sldId id="345" r:id="rId7"/>
    <p:sldId id="349" r:id="rId8"/>
    <p:sldId id="350" r:id="rId9"/>
    <p:sldId id="371" r:id="rId10"/>
    <p:sldId id="351" r:id="rId11"/>
    <p:sldId id="352" r:id="rId12"/>
    <p:sldId id="353" r:id="rId13"/>
    <p:sldId id="354" r:id="rId14"/>
    <p:sldId id="355" r:id="rId15"/>
    <p:sldId id="358" r:id="rId16"/>
    <p:sldId id="385" r:id="rId17"/>
    <p:sldId id="359" r:id="rId18"/>
    <p:sldId id="370" r:id="rId19"/>
    <p:sldId id="384" r:id="rId20"/>
    <p:sldId id="356" r:id="rId21"/>
    <p:sldId id="357" r:id="rId22"/>
    <p:sldId id="373" r:id="rId23"/>
    <p:sldId id="362" r:id="rId24"/>
    <p:sldId id="363" r:id="rId25"/>
    <p:sldId id="365" r:id="rId26"/>
    <p:sldId id="364" r:id="rId27"/>
    <p:sldId id="383" r:id="rId28"/>
    <p:sldId id="374" r:id="rId29"/>
    <p:sldId id="376" r:id="rId30"/>
    <p:sldId id="379" r:id="rId31"/>
    <p:sldId id="378" r:id="rId32"/>
    <p:sldId id="367" r:id="rId33"/>
    <p:sldId id="368" r:id="rId34"/>
    <p:sldId id="369" r:id="rId35"/>
    <p:sldId id="272" r:id="rId36"/>
    <p:sldId id="38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2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758" autoAdjust="0"/>
    <p:restoredTop sz="94660"/>
  </p:normalViewPr>
  <p:slideViewPr>
    <p:cSldViewPr snapToGrid="0">
      <p:cViewPr varScale="1">
        <p:scale>
          <a:sx n="116" d="100"/>
          <a:sy n="116" d="100"/>
        </p:scale>
        <p:origin x="102" y="414"/>
      </p:cViewPr>
      <p:guideLst>
        <p:guide orient="horz" pos="2160"/>
        <p:guide pos="2880"/>
      </p:guideLst>
    </p:cSldViewPr>
  </p:slideViewPr>
  <p:notesTextViewPr>
    <p:cViewPr>
      <p:scale>
        <a:sx n="3" d="2"/>
        <a:sy n="3" d="2"/>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F6F5E0-FA12-4E75-A374-D4AFD15837BF}" type="datetimeFigureOut">
              <a:rPr lang="en-US" smtClean="0"/>
              <a:t>4/16/2020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606073-9DA1-4E4A-BCE5-0DE51A467784}" type="slidenum">
              <a:rPr lang="en-US" smtClean="0"/>
              <a:t>‹#›</a:t>
            </a:fld>
            <a:endParaRPr lang="en-US"/>
          </a:p>
        </p:txBody>
      </p:sp>
    </p:spTree>
    <p:extLst>
      <p:ext uri="{BB962C8B-B14F-4D97-AF65-F5344CB8AC3E}">
        <p14:creationId xmlns:p14="http://schemas.microsoft.com/office/powerpoint/2010/main" val="25316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txBox="1">
            <a:spLocks noGrp="1" noChangeArrowheads="1"/>
          </p:cNvSpPr>
          <p:nvPr/>
        </p:nvSpPr>
        <p:spPr bwMode="auto">
          <a:xfrm>
            <a:off x="1" y="0"/>
            <a:ext cx="2972098" cy="458108"/>
          </a:xfrm>
          <a:prstGeom prst="rect">
            <a:avLst/>
          </a:prstGeom>
          <a:noFill/>
          <a:ln w="9525">
            <a:noFill/>
            <a:miter lim="800000"/>
            <a:headEnd/>
            <a:tailEnd/>
          </a:ln>
        </p:spPr>
        <p:txBody>
          <a:bodyPr lIns="92289" tIns="46145" rIns="92289" bIns="46145"/>
          <a:lstStyle/>
          <a:p>
            <a:pPr defTabSz="923135" eaLnBrk="0" fontAlgn="base" hangingPunct="0">
              <a:spcBef>
                <a:spcPct val="0"/>
              </a:spcBef>
              <a:spcAft>
                <a:spcPct val="0"/>
              </a:spcAft>
            </a:pPr>
            <a:r>
              <a:rPr lang="en-US" sz="1100" dirty="0">
                <a:solidFill>
                  <a:srgbClr val="000000"/>
                </a:solidFill>
                <a:latin typeface="Bookshelf Symbol 1" pitchFamily="34" charset="2"/>
              </a:rPr>
              <a:t>Appraising Evidence about Causation and Harm</a:t>
            </a:r>
          </a:p>
        </p:txBody>
      </p:sp>
      <p:sp>
        <p:nvSpPr>
          <p:cNvPr id="44035" name="Rectangle 3"/>
          <p:cNvSpPr txBox="1">
            <a:spLocks noGrp="1" noChangeArrowheads="1"/>
          </p:cNvSpPr>
          <p:nvPr/>
        </p:nvSpPr>
        <p:spPr bwMode="auto">
          <a:xfrm>
            <a:off x="3885905" y="0"/>
            <a:ext cx="2972097" cy="458108"/>
          </a:xfrm>
          <a:prstGeom prst="rect">
            <a:avLst/>
          </a:prstGeom>
          <a:noFill/>
          <a:ln w="9525">
            <a:noFill/>
            <a:miter lim="800000"/>
            <a:headEnd/>
            <a:tailEnd/>
          </a:ln>
        </p:spPr>
        <p:txBody>
          <a:bodyPr lIns="92289" tIns="46145" rIns="92289" bIns="46145"/>
          <a:lstStyle/>
          <a:p>
            <a:pPr algn="r" defTabSz="923135" eaLnBrk="0" fontAlgn="base" hangingPunct="0">
              <a:spcBef>
                <a:spcPct val="0"/>
              </a:spcBef>
              <a:spcAft>
                <a:spcPct val="0"/>
              </a:spcAft>
            </a:pPr>
            <a:r>
              <a:rPr lang="en-US" sz="1100" dirty="0">
                <a:solidFill>
                  <a:srgbClr val="000000"/>
                </a:solidFill>
                <a:latin typeface="Bookshelf Symbol 1" pitchFamily="34" charset="2"/>
              </a:rPr>
              <a:t>Evidence Literacy Learning Unit</a:t>
            </a:r>
          </a:p>
        </p:txBody>
      </p:sp>
      <p:sp>
        <p:nvSpPr>
          <p:cNvPr id="44036" name="Rectangle 6"/>
          <p:cNvSpPr txBox="1">
            <a:spLocks noGrp="1" noChangeArrowheads="1"/>
          </p:cNvSpPr>
          <p:nvPr/>
        </p:nvSpPr>
        <p:spPr bwMode="auto">
          <a:xfrm>
            <a:off x="1" y="8685893"/>
            <a:ext cx="2972098" cy="458107"/>
          </a:xfrm>
          <a:prstGeom prst="rect">
            <a:avLst/>
          </a:prstGeom>
          <a:noFill/>
          <a:ln w="9525">
            <a:noFill/>
            <a:miter lim="800000"/>
            <a:headEnd/>
            <a:tailEnd/>
          </a:ln>
        </p:spPr>
        <p:txBody>
          <a:bodyPr lIns="92289" tIns="46145" rIns="92289" bIns="46145" anchor="b"/>
          <a:lstStyle/>
          <a:p>
            <a:pPr defTabSz="923135" eaLnBrk="0" fontAlgn="base" hangingPunct="0">
              <a:spcBef>
                <a:spcPct val="0"/>
              </a:spcBef>
              <a:spcAft>
                <a:spcPct val="0"/>
              </a:spcAft>
            </a:pPr>
            <a:r>
              <a:rPr lang="en-US" sz="1100" dirty="0">
                <a:solidFill>
                  <a:srgbClr val="000000"/>
                </a:solidFill>
                <a:latin typeface="Bookshelf Symbol 1" pitchFamily="34" charset="2"/>
              </a:rPr>
              <a:t>(c) Robert Hayward,  Centre for Health Evidence</a:t>
            </a:r>
          </a:p>
        </p:txBody>
      </p:sp>
      <p:sp>
        <p:nvSpPr>
          <p:cNvPr id="44037" name="Rectangle 7"/>
          <p:cNvSpPr txBox="1">
            <a:spLocks noGrp="1" noChangeArrowheads="1"/>
          </p:cNvSpPr>
          <p:nvPr/>
        </p:nvSpPr>
        <p:spPr bwMode="auto">
          <a:xfrm>
            <a:off x="3885905" y="8685893"/>
            <a:ext cx="2972097" cy="458107"/>
          </a:xfrm>
          <a:prstGeom prst="rect">
            <a:avLst/>
          </a:prstGeom>
          <a:noFill/>
          <a:ln w="9525">
            <a:noFill/>
            <a:miter lim="800000"/>
            <a:headEnd/>
            <a:tailEnd/>
          </a:ln>
        </p:spPr>
        <p:txBody>
          <a:bodyPr lIns="92289" tIns="46145" rIns="92289" bIns="46145" anchor="b"/>
          <a:lstStyle/>
          <a:p>
            <a:pPr algn="r" defTabSz="923135" eaLnBrk="0" fontAlgn="base" hangingPunct="0">
              <a:spcBef>
                <a:spcPct val="0"/>
              </a:spcBef>
              <a:spcAft>
                <a:spcPct val="0"/>
              </a:spcAft>
            </a:pPr>
            <a:fld id="{EAFC7F5A-440D-4198-A8D7-CB83BE038BD8}" type="slidenum">
              <a:rPr lang="en-US" sz="1100">
                <a:solidFill>
                  <a:srgbClr val="000000"/>
                </a:solidFill>
                <a:latin typeface="Bookshelf Symbol 1" pitchFamily="34" charset="2"/>
              </a:rPr>
              <a:pPr algn="r" defTabSz="923135" eaLnBrk="0" fontAlgn="base" hangingPunct="0">
                <a:spcBef>
                  <a:spcPct val="0"/>
                </a:spcBef>
                <a:spcAft>
                  <a:spcPct val="0"/>
                </a:spcAft>
              </a:pPr>
              <a:t>2</a:t>
            </a:fld>
            <a:endParaRPr lang="en-US" sz="1100" dirty="0">
              <a:solidFill>
                <a:srgbClr val="000000"/>
              </a:solidFill>
              <a:latin typeface="Bookshelf Symbol 1" pitchFamily="34" charset="2"/>
            </a:endParaRPr>
          </a:p>
        </p:txBody>
      </p:sp>
      <p:sp>
        <p:nvSpPr>
          <p:cNvPr id="44038" name="Rectangle 2"/>
          <p:cNvSpPr>
            <a:spLocks noGrp="1" noRot="1" noChangeAspect="1" noChangeArrowheads="1" noTextEdit="1"/>
          </p:cNvSpPr>
          <p:nvPr>
            <p:ph type="sldImg"/>
          </p:nvPr>
        </p:nvSpPr>
        <p:spPr>
          <a:ln/>
        </p:spPr>
      </p:sp>
      <p:sp>
        <p:nvSpPr>
          <p:cNvPr id="44039" name="Rectangle 3"/>
          <p:cNvSpPr>
            <a:spLocks noGrp="1" noChangeArrowheads="1"/>
          </p:cNvSpPr>
          <p:nvPr>
            <p:ph type="body" idx="1"/>
          </p:nvPr>
        </p:nvSpPr>
        <p:spPr>
          <a:noFill/>
          <a:ln/>
        </p:spPr>
        <p:txBody>
          <a:bodyPr/>
          <a:lstStyle/>
          <a:p>
            <a:pPr eaLnBrk="1" hangingPunct="1"/>
            <a:r>
              <a:rPr lang="en-US" dirty="0"/>
              <a:t>Welcome students.</a:t>
            </a:r>
          </a:p>
          <a:p>
            <a:pPr eaLnBrk="1" hangingPunct="1"/>
            <a:r>
              <a:rPr lang="en-US" dirty="0"/>
              <a:t>Today</a:t>
            </a:r>
            <a:r>
              <a:rPr lang="en-US" baseline="0" dirty="0"/>
              <a:t> we are going to learn about case report forms.</a:t>
            </a:r>
          </a:p>
          <a:p>
            <a:r>
              <a:rPr lang="en-US" baseline="0" dirty="0"/>
              <a:t>Upon completion of tis module: you will </a:t>
            </a:r>
            <a:r>
              <a:rPr lang="en-US" dirty="0"/>
              <a:t>gain understanding in process of developing case report form and its various uses.</a:t>
            </a:r>
          </a:p>
          <a:p>
            <a:r>
              <a:rPr lang="en-US" dirty="0"/>
              <a:t>You will learn how to develop</a:t>
            </a:r>
            <a:r>
              <a:rPr lang="en-US" baseline="0" dirty="0"/>
              <a:t> a case report form.</a:t>
            </a:r>
            <a:endParaRPr lang="en-US" dirty="0"/>
          </a:p>
        </p:txBody>
      </p:sp>
    </p:spTree>
    <p:extLst>
      <p:ext uri="{BB962C8B-B14F-4D97-AF65-F5344CB8AC3E}">
        <p14:creationId xmlns:p14="http://schemas.microsoft.com/office/powerpoint/2010/main" val="302339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txBox="1">
            <a:spLocks noGrp="1" noChangeArrowheads="1"/>
          </p:cNvSpPr>
          <p:nvPr/>
        </p:nvSpPr>
        <p:spPr bwMode="auto">
          <a:xfrm>
            <a:off x="1" y="0"/>
            <a:ext cx="2972098" cy="458108"/>
          </a:xfrm>
          <a:prstGeom prst="rect">
            <a:avLst/>
          </a:prstGeom>
          <a:noFill/>
          <a:ln w="9525">
            <a:noFill/>
            <a:miter lim="800000"/>
            <a:headEnd/>
            <a:tailEnd/>
          </a:ln>
        </p:spPr>
        <p:txBody>
          <a:bodyPr lIns="92289" tIns="46145" rIns="92289" bIns="46145"/>
          <a:lstStyle/>
          <a:p>
            <a:pPr defTabSz="923135" eaLnBrk="0" fontAlgn="base" hangingPunct="0">
              <a:spcBef>
                <a:spcPct val="0"/>
              </a:spcBef>
              <a:spcAft>
                <a:spcPct val="0"/>
              </a:spcAft>
            </a:pPr>
            <a:r>
              <a:rPr lang="en-US" sz="1100" dirty="0">
                <a:solidFill>
                  <a:srgbClr val="000000"/>
                </a:solidFill>
                <a:latin typeface="Bookshelf Symbol 1" pitchFamily="34" charset="2"/>
              </a:rPr>
              <a:t>Appraising Evidence about Causation and Harm</a:t>
            </a:r>
          </a:p>
        </p:txBody>
      </p:sp>
      <p:sp>
        <p:nvSpPr>
          <p:cNvPr id="44035" name="Rectangle 3"/>
          <p:cNvSpPr txBox="1">
            <a:spLocks noGrp="1" noChangeArrowheads="1"/>
          </p:cNvSpPr>
          <p:nvPr/>
        </p:nvSpPr>
        <p:spPr bwMode="auto">
          <a:xfrm>
            <a:off x="3885905" y="0"/>
            <a:ext cx="2972097" cy="458108"/>
          </a:xfrm>
          <a:prstGeom prst="rect">
            <a:avLst/>
          </a:prstGeom>
          <a:noFill/>
          <a:ln w="9525">
            <a:noFill/>
            <a:miter lim="800000"/>
            <a:headEnd/>
            <a:tailEnd/>
          </a:ln>
        </p:spPr>
        <p:txBody>
          <a:bodyPr lIns="92289" tIns="46145" rIns="92289" bIns="46145"/>
          <a:lstStyle/>
          <a:p>
            <a:pPr algn="r" defTabSz="923135" eaLnBrk="0" fontAlgn="base" hangingPunct="0">
              <a:spcBef>
                <a:spcPct val="0"/>
              </a:spcBef>
              <a:spcAft>
                <a:spcPct val="0"/>
              </a:spcAft>
            </a:pPr>
            <a:r>
              <a:rPr lang="en-US" sz="1100" dirty="0">
                <a:solidFill>
                  <a:srgbClr val="000000"/>
                </a:solidFill>
                <a:latin typeface="Bookshelf Symbol 1" pitchFamily="34" charset="2"/>
              </a:rPr>
              <a:t>Evidence Literacy Learning Unit</a:t>
            </a:r>
          </a:p>
        </p:txBody>
      </p:sp>
      <p:sp>
        <p:nvSpPr>
          <p:cNvPr id="44036" name="Rectangle 6"/>
          <p:cNvSpPr txBox="1">
            <a:spLocks noGrp="1" noChangeArrowheads="1"/>
          </p:cNvSpPr>
          <p:nvPr/>
        </p:nvSpPr>
        <p:spPr bwMode="auto">
          <a:xfrm>
            <a:off x="1" y="8685893"/>
            <a:ext cx="2972098" cy="458107"/>
          </a:xfrm>
          <a:prstGeom prst="rect">
            <a:avLst/>
          </a:prstGeom>
          <a:noFill/>
          <a:ln w="9525">
            <a:noFill/>
            <a:miter lim="800000"/>
            <a:headEnd/>
            <a:tailEnd/>
          </a:ln>
        </p:spPr>
        <p:txBody>
          <a:bodyPr lIns="92289" tIns="46145" rIns="92289" bIns="46145" anchor="b"/>
          <a:lstStyle/>
          <a:p>
            <a:pPr defTabSz="923135" eaLnBrk="0" fontAlgn="base" hangingPunct="0">
              <a:spcBef>
                <a:spcPct val="0"/>
              </a:spcBef>
              <a:spcAft>
                <a:spcPct val="0"/>
              </a:spcAft>
            </a:pPr>
            <a:r>
              <a:rPr lang="en-US" sz="1100" dirty="0">
                <a:solidFill>
                  <a:srgbClr val="000000"/>
                </a:solidFill>
                <a:latin typeface="Bookshelf Symbol 1" pitchFamily="34" charset="2"/>
              </a:rPr>
              <a:t>(c) Robert Hayward,  Centre for Health Evidence</a:t>
            </a:r>
          </a:p>
        </p:txBody>
      </p:sp>
      <p:sp>
        <p:nvSpPr>
          <p:cNvPr id="44037" name="Rectangle 7"/>
          <p:cNvSpPr txBox="1">
            <a:spLocks noGrp="1" noChangeArrowheads="1"/>
          </p:cNvSpPr>
          <p:nvPr/>
        </p:nvSpPr>
        <p:spPr bwMode="auto">
          <a:xfrm>
            <a:off x="3885905" y="8685893"/>
            <a:ext cx="2972097" cy="458107"/>
          </a:xfrm>
          <a:prstGeom prst="rect">
            <a:avLst/>
          </a:prstGeom>
          <a:noFill/>
          <a:ln w="9525">
            <a:noFill/>
            <a:miter lim="800000"/>
            <a:headEnd/>
            <a:tailEnd/>
          </a:ln>
        </p:spPr>
        <p:txBody>
          <a:bodyPr lIns="92289" tIns="46145" rIns="92289" bIns="46145" anchor="b"/>
          <a:lstStyle/>
          <a:p>
            <a:pPr algn="r" defTabSz="923135" eaLnBrk="0" fontAlgn="base" hangingPunct="0">
              <a:spcBef>
                <a:spcPct val="0"/>
              </a:spcBef>
              <a:spcAft>
                <a:spcPct val="0"/>
              </a:spcAft>
            </a:pPr>
            <a:fld id="{EAFC7F5A-440D-4198-A8D7-CB83BE038BD8}" type="slidenum">
              <a:rPr lang="en-US" sz="1100">
                <a:solidFill>
                  <a:srgbClr val="000000"/>
                </a:solidFill>
                <a:latin typeface="Bookshelf Symbol 1" pitchFamily="34" charset="2"/>
              </a:rPr>
              <a:pPr algn="r" defTabSz="923135" eaLnBrk="0" fontAlgn="base" hangingPunct="0">
                <a:spcBef>
                  <a:spcPct val="0"/>
                </a:spcBef>
                <a:spcAft>
                  <a:spcPct val="0"/>
                </a:spcAft>
              </a:pPr>
              <a:t>3</a:t>
            </a:fld>
            <a:endParaRPr lang="en-US" sz="1100" dirty="0">
              <a:solidFill>
                <a:srgbClr val="000000"/>
              </a:solidFill>
              <a:latin typeface="Bookshelf Symbol 1" pitchFamily="34" charset="2"/>
            </a:endParaRPr>
          </a:p>
        </p:txBody>
      </p:sp>
      <p:sp>
        <p:nvSpPr>
          <p:cNvPr id="44038" name="Rectangle 2"/>
          <p:cNvSpPr>
            <a:spLocks noGrp="1" noRot="1" noChangeAspect="1" noChangeArrowheads="1" noTextEdit="1"/>
          </p:cNvSpPr>
          <p:nvPr>
            <p:ph type="sldImg"/>
          </p:nvPr>
        </p:nvSpPr>
        <p:spPr>
          <a:ln/>
        </p:spPr>
      </p:sp>
      <p:sp>
        <p:nvSpPr>
          <p:cNvPr id="44039" name="Rectangle 3"/>
          <p:cNvSpPr>
            <a:spLocks noGrp="1" noChangeArrowheads="1"/>
          </p:cNvSpPr>
          <p:nvPr>
            <p:ph type="body" idx="1"/>
          </p:nvPr>
        </p:nvSpPr>
        <p:spPr>
          <a:noFill/>
          <a:ln/>
        </p:spPr>
        <p:txBody>
          <a:bodyPr/>
          <a:lstStyle/>
          <a:p>
            <a:pPr eaLnBrk="1" hangingPunct="1"/>
            <a:r>
              <a:rPr lang="en-US" dirty="0"/>
              <a:t>Welcome students.</a:t>
            </a:r>
          </a:p>
          <a:p>
            <a:pPr eaLnBrk="1" hangingPunct="1"/>
            <a:r>
              <a:rPr lang="en-US" dirty="0"/>
              <a:t>Today</a:t>
            </a:r>
            <a:r>
              <a:rPr lang="en-US" baseline="0" dirty="0"/>
              <a:t> we are going to learn about case report forms.</a:t>
            </a:r>
          </a:p>
          <a:p>
            <a:r>
              <a:rPr lang="en-US" baseline="0" dirty="0"/>
              <a:t>Upon completion of tis module: you will </a:t>
            </a:r>
            <a:r>
              <a:rPr lang="en-US" dirty="0"/>
              <a:t>gain understanding in process of developing case report form and its various uses.</a:t>
            </a:r>
          </a:p>
          <a:p>
            <a:r>
              <a:rPr lang="en-US" dirty="0"/>
              <a:t>You will learn how to develop</a:t>
            </a:r>
            <a:r>
              <a:rPr lang="en-US" baseline="0" dirty="0"/>
              <a:t> a case report form.</a:t>
            </a:r>
            <a:endParaRPr lang="en-US" dirty="0"/>
          </a:p>
        </p:txBody>
      </p:sp>
    </p:spTree>
    <p:extLst>
      <p:ext uri="{BB962C8B-B14F-4D97-AF65-F5344CB8AC3E}">
        <p14:creationId xmlns:p14="http://schemas.microsoft.com/office/powerpoint/2010/main" val="3023390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F76281B-0B45-49FC-A877-6027DD163E1D}"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DD393044-85B4-4329-A7D3-7821360D2A1D}" type="slidenum">
              <a:rPr lang="en-US" smtClean="0">
                <a:latin typeface="Arial" pitchFamily="34" charset="0"/>
                <a:cs typeface="Arial" pitchFamily="34" charset="0"/>
              </a:rPr>
              <a:pPr/>
              <a:t>7</a:t>
            </a:fld>
            <a:endParaRPr lang="en-US">
              <a:latin typeface="Arial" pitchFamily="34" charset="0"/>
              <a:cs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lnSpc>
                <a:spcPct val="80000"/>
              </a:lnSpc>
            </a:pPr>
            <a:endParaRPr lang="en-US" sz="90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490" y="745373"/>
            <a:ext cx="7886700" cy="1110588"/>
          </a:xfrm>
          <a:prstGeom prst="rect">
            <a:avLst/>
          </a:prstGeom>
        </p:spPr>
        <p:txBody>
          <a:bodyPr/>
          <a:lstStyle>
            <a:lvl1pPr>
              <a:defRPr sz="7200"/>
            </a:lvl1pPr>
          </a:lstStyle>
          <a:p>
            <a:r>
              <a:rPr lang="en-US" dirty="0"/>
              <a:t>Title</a:t>
            </a:r>
          </a:p>
        </p:txBody>
      </p:sp>
    </p:spTree>
    <p:extLst>
      <p:ext uri="{BB962C8B-B14F-4D97-AF65-F5344CB8AC3E}">
        <p14:creationId xmlns:p14="http://schemas.microsoft.com/office/powerpoint/2010/main" val="399307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9971C41-5990-4AEC-A1C8-FB693F5D0136}" type="datetimeFigureOut">
              <a:rPr lang="en-US" smtClean="0"/>
              <a:t>4/16/2020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BB1666-EA44-44AC-8CB7-C4155A6B3F4F}" type="slidenum">
              <a:rPr lang="en-US" smtClean="0"/>
              <a:t>‹#›</a:t>
            </a:fld>
            <a:endParaRPr lang="en-US"/>
          </a:p>
        </p:txBody>
      </p:sp>
    </p:spTree>
    <p:extLst>
      <p:ext uri="{BB962C8B-B14F-4D97-AF65-F5344CB8AC3E}">
        <p14:creationId xmlns:p14="http://schemas.microsoft.com/office/powerpoint/2010/main" val="21660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9971C41-5990-4AEC-A1C8-FB693F5D0136}" type="datetimeFigureOut">
              <a:rPr lang="en-US" smtClean="0"/>
              <a:t>4/16/2020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BB1666-EA44-44AC-8CB7-C4155A6B3F4F}" type="slidenum">
              <a:rPr lang="en-US" smtClean="0"/>
              <a:t>‹#›</a:t>
            </a:fld>
            <a:endParaRPr lang="en-US"/>
          </a:p>
        </p:txBody>
      </p:sp>
    </p:spTree>
    <p:extLst>
      <p:ext uri="{BB962C8B-B14F-4D97-AF65-F5344CB8AC3E}">
        <p14:creationId xmlns:p14="http://schemas.microsoft.com/office/powerpoint/2010/main" val="784411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457200" y="5943600"/>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2667000" y="5943600"/>
            <a:ext cx="2438400" cy="476250"/>
          </a:xfrm>
          <a:prstGeom prst="rect">
            <a:avLst/>
          </a:prstGeom>
        </p:spPr>
        <p:txBody>
          <a:bodyPr/>
          <a:lstStyle>
            <a:lvl1pPr>
              <a:defRPr>
                <a:latin typeface="Arial" charset="0"/>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12"/>
          </p:nvPr>
        </p:nvSpPr>
        <p:spPr>
          <a:xfrm>
            <a:off x="2743200" y="5943600"/>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BE236A32-7B88-4D66-957C-D9316254AF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3202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5943600"/>
            <a:ext cx="2133600" cy="476250"/>
          </a:xfrm>
          <a:prstGeom prst="rect">
            <a:avLst/>
          </a:prstGeom>
        </p:spPr>
        <p:txBody>
          <a:bodyPr/>
          <a:lstStyle>
            <a:lvl1pPr>
              <a:defRPr/>
            </a:lvl1pPr>
          </a:lstStyle>
          <a:p>
            <a:pPr>
              <a:defRPr/>
            </a:pPr>
            <a:r>
              <a:rPr lang="en-US">
                <a:solidFill>
                  <a:srgbClr val="000000"/>
                </a:solidFill>
              </a:rPr>
              <a:t>July 7, 2006</a:t>
            </a: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defRPr/>
            </a:pPr>
            <a:endParaRPr lang="en-US" sz="4800">
              <a:solidFill>
                <a:srgbClr val="000000"/>
              </a:solidFill>
              <a:latin typeface="Bookshelf Symbol 1" pitchFamily="34" charset="2"/>
            </a:endParaRPr>
          </a:p>
        </p:txBody>
      </p:sp>
      <p:sp>
        <p:nvSpPr>
          <p:cNvPr id="7" name="Slide Number Placeholder 6"/>
          <p:cNvSpPr>
            <a:spLocks noGrp="1" noChangeArrowheads="1"/>
          </p:cNvSpPr>
          <p:nvPr>
            <p:ph type="sldNum" sz="quarter" idx="12"/>
          </p:nvPr>
        </p:nvSpPr>
        <p:spPr>
          <a:xfrm>
            <a:off x="2743200" y="5943600"/>
            <a:ext cx="2133600" cy="476250"/>
          </a:xfrm>
          <a:prstGeom prst="rect">
            <a:avLst/>
          </a:prstGeom>
        </p:spPr>
        <p:txBody>
          <a:bodyPr/>
          <a:lstStyle>
            <a:lvl1pPr>
              <a:defRPr/>
            </a:lvl1pPr>
          </a:lstStyle>
          <a:p>
            <a:pPr>
              <a:defRPr/>
            </a:pPr>
            <a:fld id="{4688DAA4-08C8-4EB5-B591-1B57BA73C9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8767618"/>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68580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457200" y="1295400"/>
            <a:ext cx="83820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5943600"/>
            <a:ext cx="2133600" cy="476250"/>
          </a:xfrm>
          <a:prstGeom prst="rect">
            <a:avLst/>
          </a:prstGeom>
        </p:spPr>
        <p:txBody>
          <a:bodyPr/>
          <a:lstStyle/>
          <a:p>
            <a:pPr eaLnBrk="1" hangingPunct="1">
              <a:defRPr/>
            </a:pPr>
            <a:endParaRPr lang="en-US">
              <a:solidFill>
                <a:srgbClr val="000000"/>
              </a:solidFill>
            </a:endParaRPr>
          </a:p>
        </p:txBody>
      </p:sp>
      <p:sp>
        <p:nvSpPr>
          <p:cNvPr id="5" name="Slide Number Placeholder 4"/>
          <p:cNvSpPr>
            <a:spLocks noGrp="1"/>
          </p:cNvSpPr>
          <p:nvPr>
            <p:ph type="sldNum" sz="quarter" idx="11"/>
          </p:nvPr>
        </p:nvSpPr>
        <p:spPr>
          <a:xfrm>
            <a:off x="2743200" y="5943600"/>
            <a:ext cx="2133600" cy="476250"/>
          </a:xfrm>
          <a:prstGeom prst="rect">
            <a:avLst/>
          </a:prstGeom>
        </p:spPr>
        <p:txBody>
          <a:bodyPr/>
          <a:lstStyle/>
          <a:p>
            <a:pPr eaLnBrk="1" hangingPunct="1">
              <a:defRPr/>
            </a:pPr>
            <a:fld id="{66A292DB-85DC-4A6C-9C78-AA163BA039C4}" type="slidenum">
              <a:rPr lang="en-US" smtClean="0">
                <a:solidFill>
                  <a:srgbClr val="000000"/>
                </a:solidFill>
              </a:rPr>
              <a:pPr eaLnBrk="1" hangingPunct="1">
                <a:defRPr/>
              </a:pPr>
              <a:t>‹#›</a:t>
            </a:fld>
            <a:endParaRPr lang="en-US">
              <a:solidFill>
                <a:srgbClr val="000000"/>
              </a:solidFill>
            </a:endParaRPr>
          </a:p>
        </p:txBody>
      </p:sp>
    </p:spTree>
    <p:extLst>
      <p:ext uri="{BB962C8B-B14F-4D97-AF65-F5344CB8AC3E}">
        <p14:creationId xmlns:p14="http://schemas.microsoft.com/office/powerpoint/2010/main" val="2917526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6D38E3-544F-42E6-961F-1FBD062C32A3}"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16981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6D38E3-544F-42E6-961F-1FBD062C32A3}"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1810138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6D38E3-544F-42E6-961F-1FBD062C32A3}"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1135809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6D38E3-544F-42E6-961F-1FBD062C32A3}"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2433162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6D38E3-544F-42E6-961F-1FBD062C32A3}" type="datetimeFigureOut">
              <a:rPr lang="en-US" smtClean="0"/>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46684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267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6D38E3-544F-42E6-961F-1FBD062C32A3}" type="datetimeFigureOut">
              <a:rPr lang="en-US" smtClean="0"/>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3874355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6D38E3-544F-42E6-961F-1FBD062C32A3}" type="datetimeFigureOut">
              <a:rPr lang="en-US" smtClean="0"/>
              <a:t>4/16/2020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429333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6D38E3-544F-42E6-961F-1FBD062C32A3}"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2839452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6D38E3-544F-42E6-961F-1FBD062C32A3}" type="datetimeFigureOut">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2751520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6D38E3-544F-42E6-961F-1FBD062C32A3}"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3173273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6D38E3-544F-42E6-961F-1FBD062C32A3}" type="datetimeFigureOut">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1611765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6D38E3-544F-42E6-961F-1FBD062C32A3}" type="datetimeFigureOut">
              <a:rPr lang="en-US" smtClean="0"/>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57ED7A-41FC-4A7E-8625-0792A6D7E855}" type="slidenum">
              <a:rPr lang="en-US" smtClean="0"/>
              <a:t>‹#›</a:t>
            </a:fld>
            <a:endParaRPr lang="en-US"/>
          </a:p>
        </p:txBody>
      </p:sp>
    </p:spTree>
    <p:extLst>
      <p:ext uri="{BB962C8B-B14F-4D97-AF65-F5344CB8AC3E}">
        <p14:creationId xmlns:p14="http://schemas.microsoft.com/office/powerpoint/2010/main" val="1900407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9971C41-5990-4AEC-A1C8-FB693F5D0136}" type="datetimeFigureOut">
              <a:rPr lang="en-US" smtClean="0"/>
              <a:t>4/16/2020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BB1666-EA44-44AC-8CB7-C4155A6B3F4F}" type="slidenum">
              <a:rPr lang="en-US" smtClean="0"/>
              <a:t>‹#›</a:t>
            </a:fld>
            <a:endParaRPr lang="en-US"/>
          </a:p>
        </p:txBody>
      </p:sp>
    </p:spTree>
    <p:extLst>
      <p:ext uri="{BB962C8B-B14F-4D97-AF65-F5344CB8AC3E}">
        <p14:creationId xmlns:p14="http://schemas.microsoft.com/office/powerpoint/2010/main" val="6826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9971C41-5990-4AEC-A1C8-FB693F5D0136}" type="datetimeFigureOut">
              <a:rPr lang="en-US" smtClean="0"/>
              <a:t>4/16/2020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EBB1666-EA44-44AC-8CB7-C4155A6B3F4F}" type="slidenum">
              <a:rPr lang="en-US" smtClean="0"/>
              <a:t>‹#›</a:t>
            </a:fld>
            <a:endParaRPr lang="en-US"/>
          </a:p>
        </p:txBody>
      </p:sp>
    </p:spTree>
    <p:extLst>
      <p:ext uri="{BB962C8B-B14F-4D97-AF65-F5344CB8AC3E}">
        <p14:creationId xmlns:p14="http://schemas.microsoft.com/office/powerpoint/2010/main" val="1882452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99971C41-5990-4AEC-A1C8-FB693F5D0136}" type="datetimeFigureOut">
              <a:rPr lang="en-US" smtClean="0"/>
              <a:t>4/16/2020</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CEBB1666-EA44-44AC-8CB7-C4155A6B3F4F}" type="slidenum">
              <a:rPr lang="en-US" smtClean="0"/>
              <a:t>‹#›</a:t>
            </a:fld>
            <a:endParaRPr lang="en-US"/>
          </a:p>
        </p:txBody>
      </p:sp>
    </p:spTree>
    <p:extLst>
      <p:ext uri="{BB962C8B-B14F-4D97-AF65-F5344CB8AC3E}">
        <p14:creationId xmlns:p14="http://schemas.microsoft.com/office/powerpoint/2010/main" val="312062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99971C41-5990-4AEC-A1C8-FB693F5D0136}" type="datetimeFigureOut">
              <a:rPr lang="en-US" smtClean="0"/>
              <a:t>4/16/2020</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CEBB1666-EA44-44AC-8CB7-C4155A6B3F4F}" type="slidenum">
              <a:rPr lang="en-US" smtClean="0"/>
              <a:t>‹#›</a:t>
            </a:fld>
            <a:endParaRPr lang="en-US"/>
          </a:p>
        </p:txBody>
      </p:sp>
    </p:spTree>
    <p:extLst>
      <p:ext uri="{BB962C8B-B14F-4D97-AF65-F5344CB8AC3E}">
        <p14:creationId xmlns:p14="http://schemas.microsoft.com/office/powerpoint/2010/main" val="349580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99971C41-5990-4AEC-A1C8-FB693F5D0136}" type="datetimeFigureOut">
              <a:rPr lang="en-US" smtClean="0"/>
              <a:t>4/16/2020</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CEBB1666-EA44-44AC-8CB7-C4155A6B3F4F}" type="slidenum">
              <a:rPr lang="en-US" smtClean="0"/>
              <a:t>‹#›</a:t>
            </a:fld>
            <a:endParaRPr lang="en-US"/>
          </a:p>
        </p:txBody>
      </p:sp>
    </p:spTree>
    <p:extLst>
      <p:ext uri="{BB962C8B-B14F-4D97-AF65-F5344CB8AC3E}">
        <p14:creationId xmlns:p14="http://schemas.microsoft.com/office/powerpoint/2010/main" val="350739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9971C41-5990-4AEC-A1C8-FB693F5D0136}" type="datetimeFigureOut">
              <a:rPr lang="en-US" smtClean="0"/>
              <a:t>4/16/2020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EBB1666-EA44-44AC-8CB7-C4155A6B3F4F}" type="slidenum">
              <a:rPr lang="en-US" smtClean="0"/>
              <a:t>‹#›</a:t>
            </a:fld>
            <a:endParaRPr lang="en-US"/>
          </a:p>
        </p:txBody>
      </p:sp>
    </p:spTree>
    <p:extLst>
      <p:ext uri="{BB962C8B-B14F-4D97-AF65-F5344CB8AC3E}">
        <p14:creationId xmlns:p14="http://schemas.microsoft.com/office/powerpoint/2010/main" val="2858812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99971C41-5990-4AEC-A1C8-FB693F5D0136}" type="datetimeFigureOut">
              <a:rPr lang="en-US" smtClean="0"/>
              <a:t>4/16/2020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EBB1666-EA44-44AC-8CB7-C4155A6B3F4F}" type="slidenum">
              <a:rPr lang="en-US" smtClean="0"/>
              <a:t>‹#›</a:t>
            </a:fld>
            <a:endParaRPr lang="en-US"/>
          </a:p>
        </p:txBody>
      </p:sp>
    </p:spTree>
    <p:extLst>
      <p:ext uri="{BB962C8B-B14F-4D97-AF65-F5344CB8AC3E}">
        <p14:creationId xmlns:p14="http://schemas.microsoft.com/office/powerpoint/2010/main" val="259153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31675"/>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 id="2147483676" r:id="rId13"/>
    <p:sldLayoutId id="2147483677"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D38E3-544F-42E6-961F-1FBD062C32A3}" type="datetimeFigureOut">
              <a:rPr lang="en-US" smtClean="0"/>
              <a:t>4/16/2020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7ED7A-41FC-4A7E-8625-0792A6D7E855}" type="slidenum">
              <a:rPr lang="en-US" smtClean="0"/>
              <a:t>‹#›</a:t>
            </a:fld>
            <a:endParaRPr lang="en-US"/>
          </a:p>
        </p:txBody>
      </p:sp>
    </p:spTree>
    <p:extLst>
      <p:ext uri="{BB962C8B-B14F-4D97-AF65-F5344CB8AC3E}">
        <p14:creationId xmlns:p14="http://schemas.microsoft.com/office/powerpoint/2010/main" val="420965523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themeOverride" Target="../theme/themeOverride1.xml"/><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hemeOverride" Target="../theme/themeOverride2.xml"/><Relationship Id="rId5" Type="http://schemas.openxmlformats.org/officeDocument/2006/relationships/image" Target="../media/image2.jp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83607" y="2659129"/>
            <a:ext cx="7662333" cy="2985433"/>
          </a:xfrm>
          <a:prstGeom prst="rect">
            <a:avLst/>
          </a:prstGeom>
        </p:spPr>
        <p:txBody>
          <a:bodyPr wrap="square">
            <a:spAutoFit/>
          </a:bodyPr>
          <a:lstStyle/>
          <a:p>
            <a:pPr lvl="0" algn="ctr" eaLnBrk="0" fontAlgn="base" hangingPunct="0">
              <a:spcBef>
                <a:spcPct val="20000"/>
              </a:spcBef>
              <a:spcAft>
                <a:spcPct val="0"/>
              </a:spcAft>
              <a:buClr>
                <a:srgbClr val="988955"/>
              </a:buClr>
            </a:pPr>
            <a:r>
              <a:rPr lang="en-US" sz="2400" b="1" dirty="0"/>
              <a:t>Dr. Rahul Mhaskar</a:t>
            </a:r>
          </a:p>
          <a:p>
            <a:pPr lvl="0" algn="ctr" eaLnBrk="0" fontAlgn="base" hangingPunct="0">
              <a:spcBef>
                <a:spcPct val="20000"/>
              </a:spcBef>
              <a:spcAft>
                <a:spcPct val="0"/>
              </a:spcAft>
              <a:buClr>
                <a:srgbClr val="988955"/>
              </a:buClr>
            </a:pPr>
            <a:r>
              <a:rPr lang="en-US" sz="2000" b="1" dirty="0"/>
              <a:t>Director </a:t>
            </a:r>
          </a:p>
          <a:p>
            <a:pPr lvl="0" algn="ctr" eaLnBrk="0" fontAlgn="base" hangingPunct="0">
              <a:spcBef>
                <a:spcPct val="20000"/>
              </a:spcBef>
              <a:spcAft>
                <a:spcPct val="0"/>
              </a:spcAft>
              <a:buClr>
                <a:srgbClr val="988955"/>
              </a:buClr>
            </a:pPr>
            <a:r>
              <a:rPr lang="en-US" sz="2000" dirty="0"/>
              <a:t>Office of Research, Innovation and Scholarly Endeavors (RISE)</a:t>
            </a:r>
          </a:p>
          <a:p>
            <a:pPr lvl="0" algn="ctr" eaLnBrk="0" fontAlgn="base" hangingPunct="0">
              <a:spcBef>
                <a:spcPct val="20000"/>
              </a:spcBef>
              <a:spcAft>
                <a:spcPct val="0"/>
              </a:spcAft>
              <a:buClr>
                <a:srgbClr val="988955"/>
              </a:buClr>
            </a:pPr>
            <a:r>
              <a:rPr lang="en-US" sz="2000" b="1" dirty="0"/>
              <a:t>Associate Professor</a:t>
            </a:r>
          </a:p>
          <a:p>
            <a:pPr lvl="0" algn="ctr" eaLnBrk="0" fontAlgn="base" hangingPunct="0">
              <a:spcBef>
                <a:spcPct val="20000"/>
              </a:spcBef>
              <a:spcAft>
                <a:spcPct val="0"/>
              </a:spcAft>
              <a:buClr>
                <a:srgbClr val="988955"/>
              </a:buClr>
            </a:pPr>
            <a:r>
              <a:rPr lang="en-US" sz="2000" dirty="0"/>
              <a:t>Research Methodology and Biostatistics Core, </a:t>
            </a:r>
          </a:p>
          <a:p>
            <a:pPr lvl="0" algn="ctr" eaLnBrk="0" fontAlgn="base" hangingPunct="0">
              <a:spcBef>
                <a:spcPct val="20000"/>
              </a:spcBef>
              <a:spcAft>
                <a:spcPct val="0"/>
              </a:spcAft>
              <a:buClr>
                <a:srgbClr val="988955"/>
              </a:buClr>
            </a:pPr>
            <a:r>
              <a:rPr lang="en-US" sz="2000" dirty="0"/>
              <a:t>Office of Research</a:t>
            </a:r>
          </a:p>
          <a:p>
            <a:pPr algn="ctr" eaLnBrk="0" fontAlgn="base" hangingPunct="0">
              <a:spcBef>
                <a:spcPct val="20000"/>
              </a:spcBef>
              <a:spcAft>
                <a:spcPct val="0"/>
              </a:spcAft>
              <a:buClr>
                <a:srgbClr val="988955"/>
              </a:buClr>
            </a:pPr>
            <a:r>
              <a:rPr lang="en-US" sz="2000" dirty="0"/>
              <a:t>Department of Internal Medicine</a:t>
            </a:r>
          </a:p>
        </p:txBody>
      </p:sp>
      <p:sp>
        <p:nvSpPr>
          <p:cNvPr id="2" name="Rectangle 1"/>
          <p:cNvSpPr/>
          <p:nvPr/>
        </p:nvSpPr>
        <p:spPr>
          <a:xfrm>
            <a:off x="1607155" y="496368"/>
            <a:ext cx="6857999" cy="1175706"/>
          </a:xfrm>
          <a:prstGeom prst="rect">
            <a:avLst/>
          </a:prstGeom>
        </p:spPr>
        <p:txBody>
          <a:bodyPr wrap="square">
            <a:spAutoFit/>
          </a:bodyPr>
          <a:lstStyle/>
          <a:p>
            <a:pPr lvl="0" algn="ctr" eaLnBrk="0" fontAlgn="base" hangingPunct="0">
              <a:spcBef>
                <a:spcPct val="20000"/>
              </a:spcBef>
              <a:spcAft>
                <a:spcPct val="0"/>
              </a:spcAft>
              <a:buClr>
                <a:srgbClr val="988955"/>
              </a:buClr>
            </a:pPr>
            <a:r>
              <a:rPr lang="en-US" sz="3200" b="1" dirty="0">
                <a:solidFill>
                  <a:srgbClr val="F22C3A"/>
                </a:solidFill>
              </a:rPr>
              <a:t>Study Designs:</a:t>
            </a:r>
          </a:p>
          <a:p>
            <a:pPr lvl="0" algn="ctr" eaLnBrk="0" fontAlgn="base" hangingPunct="0">
              <a:spcBef>
                <a:spcPct val="20000"/>
              </a:spcBef>
              <a:spcAft>
                <a:spcPct val="0"/>
              </a:spcAft>
              <a:buClr>
                <a:srgbClr val="988955"/>
              </a:buClr>
            </a:pPr>
            <a:r>
              <a:rPr lang="en-US" sz="3200" b="1" dirty="0">
                <a:solidFill>
                  <a:srgbClr val="F22C3A"/>
                </a:solidFill>
              </a:rPr>
              <a:t>Choosing Wisely</a:t>
            </a:r>
          </a:p>
        </p:txBody>
      </p:sp>
    </p:spTree>
    <p:extLst>
      <p:ext uri="{BB962C8B-B14F-4D97-AF65-F5344CB8AC3E}">
        <p14:creationId xmlns:p14="http://schemas.microsoft.com/office/powerpoint/2010/main" val="126453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13164" y="688521"/>
            <a:ext cx="8382000" cy="685800"/>
          </a:xfrm>
          <a:prstGeom prst="rect">
            <a:avLst/>
          </a:prstGeom>
        </p:spPr>
        <p:txBody>
          <a:bodyPr/>
          <a:lstStyle/>
          <a:p>
            <a:r>
              <a:rPr lang="en-US" dirty="0"/>
              <a:t>RCT with parallel design</a:t>
            </a:r>
          </a:p>
        </p:txBody>
      </p:sp>
      <p:sp>
        <p:nvSpPr>
          <p:cNvPr id="3" name="Content Placeholder 2"/>
          <p:cNvSpPr>
            <a:spLocks noGrp="1"/>
          </p:cNvSpPr>
          <p:nvPr>
            <p:ph idx="4294967295"/>
          </p:nvPr>
        </p:nvSpPr>
        <p:spPr>
          <a:xfrm>
            <a:off x="1398815" y="1614261"/>
            <a:ext cx="8382000" cy="4016375"/>
          </a:xfrm>
          <a:prstGeom prst="rect">
            <a:avLst/>
          </a:prstGeom>
        </p:spPr>
        <p:txBody>
          <a:bodyPr/>
          <a:lstStyle/>
          <a:p>
            <a:r>
              <a:rPr lang="en-US" sz="2800" b="1" i="1" dirty="0"/>
              <a:t>Advantages: </a:t>
            </a:r>
            <a:endParaRPr lang="en-US" sz="2800" b="1" dirty="0"/>
          </a:p>
          <a:p>
            <a:pPr lvl="1"/>
            <a:r>
              <a:rPr lang="en-US" sz="2400" dirty="0"/>
              <a:t>unbiased distribution of confounders; </a:t>
            </a:r>
          </a:p>
          <a:p>
            <a:pPr lvl="1"/>
            <a:r>
              <a:rPr lang="en-US" sz="2400" dirty="0"/>
              <a:t>blinding more likely; </a:t>
            </a:r>
          </a:p>
          <a:p>
            <a:pPr lvl="1"/>
            <a:r>
              <a:rPr lang="en-US" sz="2400" dirty="0"/>
              <a:t>randomization facilitates fair statistical analysis. </a:t>
            </a:r>
          </a:p>
          <a:p>
            <a:pPr lvl="1"/>
            <a:endParaRPr lang="en-US" sz="2400" dirty="0"/>
          </a:p>
          <a:p>
            <a:r>
              <a:rPr lang="en-US" sz="2800" b="1" i="1" dirty="0"/>
              <a:t>Disadvantages: </a:t>
            </a:r>
            <a:endParaRPr lang="en-US" sz="2800" b="1" dirty="0"/>
          </a:p>
          <a:p>
            <a:pPr lvl="1"/>
            <a:r>
              <a:rPr lang="en-US" sz="2400" dirty="0"/>
              <a:t>expensive: time and money; </a:t>
            </a:r>
          </a:p>
          <a:p>
            <a:pPr lvl="1"/>
            <a:r>
              <a:rPr lang="en-US" sz="2400" dirty="0"/>
              <a:t>volunteer bias; </a:t>
            </a:r>
          </a:p>
          <a:p>
            <a:pPr lvl="1"/>
            <a:r>
              <a:rPr lang="en-US" sz="2400" dirty="0"/>
              <a:t>ethically problematic at times. </a:t>
            </a:r>
          </a:p>
          <a:p>
            <a:endParaRPr lang="en-US" dirty="0"/>
          </a:p>
        </p:txBody>
      </p:sp>
    </p:spTree>
    <p:custDataLst>
      <p:tags r:id="rId1"/>
    </p:custDataLst>
    <p:extLst>
      <p:ext uri="{BB962C8B-B14F-4D97-AF65-F5344CB8AC3E}">
        <p14:creationId xmlns:p14="http://schemas.microsoft.com/office/powerpoint/2010/main" val="68911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80458" y="250372"/>
            <a:ext cx="8382000" cy="685800"/>
          </a:xfrm>
          <a:prstGeom prst="rect">
            <a:avLst/>
          </a:prstGeom>
        </p:spPr>
        <p:txBody>
          <a:bodyPr/>
          <a:lstStyle/>
          <a:p>
            <a:r>
              <a:rPr lang="en-US" dirty="0"/>
              <a:t>Cross-over RCT</a:t>
            </a:r>
          </a:p>
        </p:txBody>
      </p:sp>
      <p:sp>
        <p:nvSpPr>
          <p:cNvPr id="3" name="Content Placeholder 2"/>
          <p:cNvSpPr>
            <a:spLocks noGrp="1"/>
          </p:cNvSpPr>
          <p:nvPr>
            <p:ph idx="4294967295"/>
          </p:nvPr>
        </p:nvSpPr>
        <p:spPr>
          <a:xfrm>
            <a:off x="1374321" y="1509297"/>
            <a:ext cx="7508422" cy="5029200"/>
          </a:xfrm>
          <a:prstGeom prst="rect">
            <a:avLst/>
          </a:prstGeom>
        </p:spPr>
        <p:txBody>
          <a:bodyPr/>
          <a:lstStyle/>
          <a:p>
            <a:pPr marL="0" indent="0">
              <a:buNone/>
            </a:pPr>
            <a:r>
              <a:rPr lang="en-US" sz="2000" b="1" i="1" dirty="0"/>
              <a:t>Advantages: </a:t>
            </a:r>
          </a:p>
          <a:p>
            <a:pPr eaLnBrk="1" hangingPunct="1"/>
            <a:r>
              <a:rPr lang="en-GB" sz="2000" dirty="0"/>
              <a:t>all participants serve as own controls and error variance is reduced, thus reducing sample size needed </a:t>
            </a:r>
          </a:p>
          <a:p>
            <a:pPr eaLnBrk="1" hangingPunct="1"/>
            <a:r>
              <a:rPr lang="en-GB" sz="2000" dirty="0"/>
              <a:t>all participants receive treatment (at least some of the time) </a:t>
            </a:r>
          </a:p>
          <a:p>
            <a:pPr eaLnBrk="1" hangingPunct="1"/>
            <a:r>
              <a:rPr lang="en-GB" sz="2000" dirty="0"/>
              <a:t>statistical tests assuming randomisation can be used </a:t>
            </a:r>
          </a:p>
          <a:p>
            <a:pPr eaLnBrk="1" hangingPunct="1"/>
            <a:r>
              <a:rPr lang="en-GB" sz="2000" dirty="0"/>
              <a:t>blinding can be maintained </a:t>
            </a:r>
          </a:p>
          <a:p>
            <a:pPr eaLnBrk="1" hangingPunct="1"/>
            <a:endParaRPr lang="en-US" sz="2000" b="1" dirty="0"/>
          </a:p>
          <a:p>
            <a:pPr marL="0" indent="0">
              <a:buNone/>
            </a:pPr>
            <a:r>
              <a:rPr lang="en-US" sz="2000" b="1" i="1" dirty="0"/>
              <a:t>Disadvantages: </a:t>
            </a:r>
            <a:endParaRPr lang="en-US" sz="2000" b="1" dirty="0"/>
          </a:p>
          <a:p>
            <a:pPr eaLnBrk="1" hangingPunct="1"/>
            <a:r>
              <a:rPr lang="en-GB" sz="2000" dirty="0"/>
              <a:t>all participants receive placebo or alternative treatment at some point </a:t>
            </a:r>
          </a:p>
          <a:p>
            <a:pPr eaLnBrk="1" hangingPunct="1"/>
            <a:r>
              <a:rPr lang="en-GB" sz="2000" dirty="0"/>
              <a:t>washout period lengthy or unknown </a:t>
            </a:r>
          </a:p>
          <a:p>
            <a:pPr eaLnBrk="1" hangingPunct="1"/>
            <a:r>
              <a:rPr lang="en-GB" sz="2000" dirty="0"/>
              <a:t>cannot be used for treatments with permanent effects </a:t>
            </a:r>
            <a:endParaRPr lang="en-US" sz="3200" dirty="0"/>
          </a:p>
        </p:txBody>
      </p:sp>
      <p:pic>
        <p:nvPicPr>
          <p:cNvPr id="3074" name="Picture 2" descr="C:\Users\rmhaskar\Desktop\3b3ec9e4a52fa0417f8648d3052770c5.gif"/>
          <p:cNvPicPr>
            <a:picLocks noChangeAspect="1" noChangeArrowheads="1"/>
          </p:cNvPicPr>
          <p:nvPr/>
        </p:nvPicPr>
        <p:blipFill rotWithShape="1">
          <a:blip r:embed="rId3">
            <a:extLst>
              <a:ext uri="{28A0092B-C50C-407E-A947-70E740481C1C}">
                <a14:useLocalDpi xmlns:a14="http://schemas.microsoft.com/office/drawing/2010/main" val="0"/>
              </a:ext>
            </a:extLst>
          </a:blip>
          <a:srcRect r="2080" b="11504"/>
          <a:stretch/>
        </p:blipFill>
        <p:spPr bwMode="auto">
          <a:xfrm>
            <a:off x="4942883" y="0"/>
            <a:ext cx="4123480" cy="18633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61297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1295377" y="211926"/>
            <a:ext cx="7772400" cy="730250"/>
          </a:xfrm>
          <a:prstGeom prst="rect">
            <a:avLst/>
          </a:prstGeom>
        </p:spPr>
        <p:txBody>
          <a:bodyPr/>
          <a:lstStyle/>
          <a:p>
            <a:r>
              <a:rPr lang="en-US" sz="3200" dirty="0"/>
              <a:t>Prospective Cohort study</a:t>
            </a:r>
          </a:p>
        </p:txBody>
      </p:sp>
      <p:sp>
        <p:nvSpPr>
          <p:cNvPr id="19" name="Right Arrow 18"/>
          <p:cNvSpPr/>
          <p:nvPr/>
        </p:nvSpPr>
        <p:spPr>
          <a:xfrm>
            <a:off x="233464" y="836578"/>
            <a:ext cx="8287966" cy="3210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177376" y="1164521"/>
            <a:ext cx="671208" cy="369332"/>
          </a:xfrm>
          <a:prstGeom prst="rect">
            <a:avLst/>
          </a:prstGeom>
          <a:solidFill>
            <a:srgbClr val="FF0000"/>
          </a:solidFill>
        </p:spPr>
        <p:txBody>
          <a:bodyPr wrap="square" rtlCol="0">
            <a:spAutoFit/>
          </a:bodyPr>
          <a:lstStyle/>
          <a:p>
            <a:r>
              <a:rPr lang="en-US" sz="1800" dirty="0">
                <a:latin typeface="+mj-lt"/>
              </a:rPr>
              <a:t>Past</a:t>
            </a:r>
          </a:p>
        </p:txBody>
      </p:sp>
      <p:sp>
        <p:nvSpPr>
          <p:cNvPr id="21" name="TextBox 20"/>
          <p:cNvSpPr txBox="1"/>
          <p:nvPr/>
        </p:nvSpPr>
        <p:spPr>
          <a:xfrm>
            <a:off x="2624139" y="1154349"/>
            <a:ext cx="1034375" cy="369332"/>
          </a:xfrm>
          <a:prstGeom prst="rect">
            <a:avLst/>
          </a:prstGeom>
          <a:solidFill>
            <a:srgbClr val="FFC000"/>
          </a:solidFill>
        </p:spPr>
        <p:txBody>
          <a:bodyPr wrap="square" rtlCol="0">
            <a:spAutoFit/>
          </a:bodyPr>
          <a:lstStyle/>
          <a:p>
            <a:r>
              <a:rPr lang="en-US" sz="1800" dirty="0">
                <a:latin typeface="+mj-lt"/>
              </a:rPr>
              <a:t>Present</a:t>
            </a:r>
          </a:p>
        </p:txBody>
      </p:sp>
      <p:sp>
        <p:nvSpPr>
          <p:cNvPr id="22" name="TextBox 21"/>
          <p:cNvSpPr txBox="1"/>
          <p:nvPr/>
        </p:nvSpPr>
        <p:spPr>
          <a:xfrm>
            <a:off x="7521218" y="1154346"/>
            <a:ext cx="878732" cy="369332"/>
          </a:xfrm>
          <a:prstGeom prst="rect">
            <a:avLst/>
          </a:prstGeom>
          <a:solidFill>
            <a:srgbClr val="92D050"/>
          </a:solidFill>
        </p:spPr>
        <p:txBody>
          <a:bodyPr wrap="square" rtlCol="0">
            <a:spAutoFit/>
          </a:bodyPr>
          <a:lstStyle/>
          <a:p>
            <a:r>
              <a:rPr lang="en-US" sz="1800" dirty="0">
                <a:latin typeface="+mj-lt"/>
              </a:rPr>
              <a:t>Future</a:t>
            </a:r>
          </a:p>
        </p:txBody>
      </p:sp>
      <p:sp>
        <p:nvSpPr>
          <p:cNvPr id="24" name="Oval 23"/>
          <p:cNvSpPr/>
          <p:nvPr/>
        </p:nvSpPr>
        <p:spPr>
          <a:xfrm>
            <a:off x="1848584" y="2324918"/>
            <a:ext cx="2286000" cy="2266545"/>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Patient population</a:t>
            </a:r>
          </a:p>
        </p:txBody>
      </p:sp>
      <p:sp>
        <p:nvSpPr>
          <p:cNvPr id="25" name="Decagon 24"/>
          <p:cNvSpPr/>
          <p:nvPr/>
        </p:nvSpPr>
        <p:spPr>
          <a:xfrm>
            <a:off x="2267712" y="2801571"/>
            <a:ext cx="1390215" cy="1177047"/>
          </a:xfrm>
          <a:prstGeom prst="dec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Appropriate patient spectrum</a:t>
            </a:r>
          </a:p>
        </p:txBody>
      </p:sp>
      <p:sp>
        <p:nvSpPr>
          <p:cNvPr id="28" name="TextBox 27"/>
          <p:cNvSpPr txBox="1"/>
          <p:nvPr/>
        </p:nvSpPr>
        <p:spPr>
          <a:xfrm>
            <a:off x="5572664" y="4179622"/>
            <a:ext cx="1243507" cy="276999"/>
          </a:xfrm>
          <a:prstGeom prst="rect">
            <a:avLst/>
          </a:prstGeom>
          <a:noFill/>
          <a:ln>
            <a:solidFill>
              <a:schemeClr val="tx1"/>
            </a:solidFill>
          </a:ln>
        </p:spPr>
        <p:txBody>
          <a:bodyPr wrap="square" rtlCol="0">
            <a:spAutoFit/>
          </a:bodyPr>
          <a:lstStyle/>
          <a:p>
            <a:pPr algn="ctr"/>
            <a:r>
              <a:rPr lang="en-US" sz="1200" dirty="0">
                <a:latin typeface="+mj-lt"/>
              </a:rPr>
              <a:t>Not exposed</a:t>
            </a:r>
          </a:p>
        </p:txBody>
      </p:sp>
      <p:sp>
        <p:nvSpPr>
          <p:cNvPr id="29" name="TextBox 28"/>
          <p:cNvSpPr txBox="1"/>
          <p:nvPr/>
        </p:nvSpPr>
        <p:spPr>
          <a:xfrm>
            <a:off x="5687763" y="2662137"/>
            <a:ext cx="1118681" cy="276999"/>
          </a:xfrm>
          <a:prstGeom prst="rect">
            <a:avLst/>
          </a:prstGeom>
          <a:noFill/>
          <a:ln>
            <a:solidFill>
              <a:schemeClr val="tx1"/>
            </a:solidFill>
          </a:ln>
        </p:spPr>
        <p:txBody>
          <a:bodyPr wrap="square" rtlCol="0">
            <a:spAutoFit/>
          </a:bodyPr>
          <a:lstStyle/>
          <a:p>
            <a:r>
              <a:rPr lang="en-US" sz="1200" dirty="0">
                <a:latin typeface="+mj-lt"/>
              </a:rPr>
              <a:t>Exposed</a:t>
            </a:r>
          </a:p>
        </p:txBody>
      </p:sp>
      <p:sp>
        <p:nvSpPr>
          <p:cNvPr id="31" name="TextBox 30"/>
          <p:cNvSpPr txBox="1"/>
          <p:nvPr/>
        </p:nvSpPr>
        <p:spPr>
          <a:xfrm>
            <a:off x="7312282" y="1679628"/>
            <a:ext cx="1118681" cy="461665"/>
          </a:xfrm>
          <a:prstGeom prst="rect">
            <a:avLst/>
          </a:prstGeom>
          <a:solidFill>
            <a:srgbClr val="FFFF00"/>
          </a:solidFill>
          <a:ln>
            <a:noFill/>
          </a:ln>
        </p:spPr>
        <p:txBody>
          <a:bodyPr wrap="square" rtlCol="0">
            <a:spAutoFit/>
          </a:bodyPr>
          <a:lstStyle/>
          <a:p>
            <a:pPr algn="ctr"/>
            <a:r>
              <a:rPr lang="en-US" sz="1200" dirty="0">
                <a:latin typeface="+mj-lt"/>
              </a:rPr>
              <a:t>Evaluate for outcome</a:t>
            </a:r>
          </a:p>
        </p:txBody>
      </p:sp>
      <p:sp>
        <p:nvSpPr>
          <p:cNvPr id="32" name="TextBox 31"/>
          <p:cNvSpPr txBox="1"/>
          <p:nvPr/>
        </p:nvSpPr>
        <p:spPr>
          <a:xfrm>
            <a:off x="7302554" y="2496756"/>
            <a:ext cx="1118681" cy="276999"/>
          </a:xfrm>
          <a:prstGeom prst="rect">
            <a:avLst/>
          </a:prstGeom>
          <a:noFill/>
          <a:ln>
            <a:solidFill>
              <a:schemeClr val="tx1"/>
            </a:solidFill>
          </a:ln>
        </p:spPr>
        <p:txBody>
          <a:bodyPr wrap="square" rtlCol="0">
            <a:spAutoFit/>
          </a:bodyPr>
          <a:lstStyle/>
          <a:p>
            <a:pPr algn="ctr"/>
            <a:r>
              <a:rPr lang="en-US" sz="1200" dirty="0">
                <a:latin typeface="+mj-lt"/>
              </a:rPr>
              <a:t>Outcome</a:t>
            </a:r>
          </a:p>
        </p:txBody>
      </p:sp>
      <p:sp>
        <p:nvSpPr>
          <p:cNvPr id="33" name="TextBox 32"/>
          <p:cNvSpPr txBox="1"/>
          <p:nvPr/>
        </p:nvSpPr>
        <p:spPr>
          <a:xfrm>
            <a:off x="7292827" y="2856680"/>
            <a:ext cx="1247016" cy="283072"/>
          </a:xfrm>
          <a:prstGeom prst="rect">
            <a:avLst/>
          </a:prstGeom>
          <a:noFill/>
          <a:ln>
            <a:solidFill>
              <a:schemeClr val="tx1"/>
            </a:solidFill>
          </a:ln>
        </p:spPr>
        <p:txBody>
          <a:bodyPr wrap="square" rtlCol="0">
            <a:spAutoFit/>
          </a:bodyPr>
          <a:lstStyle/>
          <a:p>
            <a:pPr algn="ctr"/>
            <a:r>
              <a:rPr lang="en-US" sz="1200" dirty="0">
                <a:latin typeface="+mj-lt"/>
              </a:rPr>
              <a:t>No outcome</a:t>
            </a:r>
          </a:p>
        </p:txBody>
      </p:sp>
      <p:sp>
        <p:nvSpPr>
          <p:cNvPr id="34" name="TextBox 33"/>
          <p:cNvSpPr txBox="1"/>
          <p:nvPr/>
        </p:nvSpPr>
        <p:spPr>
          <a:xfrm>
            <a:off x="7312281" y="3858610"/>
            <a:ext cx="1118681" cy="276999"/>
          </a:xfrm>
          <a:prstGeom prst="rect">
            <a:avLst/>
          </a:prstGeom>
          <a:noFill/>
          <a:ln>
            <a:solidFill>
              <a:schemeClr val="tx1"/>
            </a:solidFill>
          </a:ln>
        </p:spPr>
        <p:txBody>
          <a:bodyPr wrap="square" rtlCol="0">
            <a:spAutoFit/>
          </a:bodyPr>
          <a:lstStyle/>
          <a:p>
            <a:pPr algn="ctr"/>
            <a:r>
              <a:rPr lang="en-US" sz="1200" dirty="0">
                <a:latin typeface="+mj-lt"/>
              </a:rPr>
              <a:t>Outcome</a:t>
            </a:r>
          </a:p>
        </p:txBody>
      </p:sp>
      <p:sp>
        <p:nvSpPr>
          <p:cNvPr id="35" name="TextBox 34"/>
          <p:cNvSpPr txBox="1"/>
          <p:nvPr/>
        </p:nvSpPr>
        <p:spPr>
          <a:xfrm>
            <a:off x="7331737" y="4315809"/>
            <a:ext cx="1311520" cy="276999"/>
          </a:xfrm>
          <a:prstGeom prst="rect">
            <a:avLst/>
          </a:prstGeom>
          <a:noFill/>
          <a:ln>
            <a:solidFill>
              <a:schemeClr val="tx1"/>
            </a:solidFill>
          </a:ln>
        </p:spPr>
        <p:txBody>
          <a:bodyPr wrap="square" rtlCol="0">
            <a:spAutoFit/>
          </a:bodyPr>
          <a:lstStyle/>
          <a:p>
            <a:pPr algn="ctr"/>
            <a:r>
              <a:rPr lang="en-US" sz="1200" dirty="0">
                <a:latin typeface="+mj-lt"/>
              </a:rPr>
              <a:t>No outcome</a:t>
            </a:r>
          </a:p>
        </p:txBody>
      </p:sp>
      <p:cxnSp>
        <p:nvCxnSpPr>
          <p:cNvPr id="44" name="Shape 43"/>
          <p:cNvCxnSpPr>
            <a:stCxn id="24" idx="6"/>
            <a:endCxn id="29" idx="1"/>
          </p:cNvCxnSpPr>
          <p:nvPr/>
        </p:nvCxnSpPr>
        <p:spPr>
          <a:xfrm flipV="1">
            <a:off x="4134584" y="2800637"/>
            <a:ext cx="1553179" cy="65755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hape 44"/>
          <p:cNvCxnSpPr>
            <a:stCxn id="24" idx="6"/>
            <a:endCxn id="28" idx="1"/>
          </p:cNvCxnSpPr>
          <p:nvPr/>
        </p:nvCxnSpPr>
        <p:spPr>
          <a:xfrm>
            <a:off x="4134584" y="3458191"/>
            <a:ext cx="1438080" cy="85993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Shape 50"/>
          <p:cNvCxnSpPr>
            <a:stCxn id="29" idx="3"/>
            <a:endCxn id="32" idx="1"/>
          </p:cNvCxnSpPr>
          <p:nvPr/>
        </p:nvCxnSpPr>
        <p:spPr>
          <a:xfrm flipV="1">
            <a:off x="6806444" y="2635256"/>
            <a:ext cx="496110" cy="16538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4" name="Shape 53"/>
          <p:cNvCxnSpPr>
            <a:stCxn id="28" idx="3"/>
            <a:endCxn id="34" idx="1"/>
          </p:cNvCxnSpPr>
          <p:nvPr/>
        </p:nvCxnSpPr>
        <p:spPr>
          <a:xfrm flipV="1">
            <a:off x="6816171" y="3997110"/>
            <a:ext cx="496110" cy="3210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7" name="Shape 56"/>
          <p:cNvCxnSpPr>
            <a:cxnSpLocks/>
            <a:stCxn id="29" idx="3"/>
            <a:endCxn id="33" idx="1"/>
          </p:cNvCxnSpPr>
          <p:nvPr/>
        </p:nvCxnSpPr>
        <p:spPr>
          <a:xfrm>
            <a:off x="6806444" y="2800637"/>
            <a:ext cx="486383" cy="1975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0" name="Shape 59"/>
          <p:cNvCxnSpPr>
            <a:cxnSpLocks/>
            <a:stCxn id="28" idx="3"/>
            <a:endCxn id="35" idx="1"/>
          </p:cNvCxnSpPr>
          <p:nvPr/>
        </p:nvCxnSpPr>
        <p:spPr>
          <a:xfrm>
            <a:off x="6816171" y="4318122"/>
            <a:ext cx="515566" cy="1361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6819437" y="4795736"/>
            <a:ext cx="2120630" cy="1015663"/>
          </a:xfrm>
          <a:prstGeom prst="rect">
            <a:avLst/>
          </a:prstGeom>
          <a:noFill/>
        </p:spPr>
        <p:txBody>
          <a:bodyPr wrap="square" rtlCol="0">
            <a:spAutoFit/>
          </a:bodyPr>
          <a:lstStyle/>
          <a:p>
            <a:pPr algn="ctr"/>
            <a:r>
              <a:rPr lang="en-US" sz="2000" dirty="0">
                <a:latin typeface="+mj-lt"/>
              </a:rPr>
              <a:t>Measurement: </a:t>
            </a:r>
            <a:r>
              <a:rPr lang="en-US" sz="2000" dirty="0">
                <a:solidFill>
                  <a:srgbClr val="FF0000"/>
                </a:solidFill>
                <a:latin typeface="+mj-lt"/>
              </a:rPr>
              <a:t>Multiple times possible</a:t>
            </a:r>
          </a:p>
        </p:txBody>
      </p:sp>
      <p:sp>
        <p:nvSpPr>
          <p:cNvPr id="11" name="Rectangle 10"/>
          <p:cNvSpPr/>
          <p:nvPr/>
        </p:nvSpPr>
        <p:spPr>
          <a:xfrm>
            <a:off x="1512980" y="5382255"/>
            <a:ext cx="4572000" cy="923330"/>
          </a:xfrm>
          <a:prstGeom prst="rect">
            <a:avLst/>
          </a:prstGeom>
        </p:spPr>
        <p:txBody>
          <a:bodyPr>
            <a:spAutoFit/>
          </a:bodyPr>
          <a:lstStyle/>
          <a:p>
            <a:r>
              <a:rPr lang="en-US" dirty="0"/>
              <a:t>A clinician is investigating impact of meditation on diabetes outcomes (e.g. HbA1C).</a:t>
            </a:r>
          </a:p>
        </p:txBody>
      </p:sp>
    </p:spTree>
    <p:custDataLst>
      <p:tags r:id="rId1"/>
    </p:custDataLst>
    <p:extLst>
      <p:ext uri="{BB962C8B-B14F-4D97-AF65-F5344CB8AC3E}">
        <p14:creationId xmlns:p14="http://schemas.microsoft.com/office/powerpoint/2010/main" val="256684109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18558" y="269421"/>
            <a:ext cx="8382000" cy="685800"/>
          </a:xfrm>
          <a:prstGeom prst="rect">
            <a:avLst/>
          </a:prstGeom>
        </p:spPr>
        <p:txBody>
          <a:bodyPr/>
          <a:lstStyle/>
          <a:p>
            <a:r>
              <a:rPr lang="en-US" dirty="0"/>
              <a:t>Cohort study</a:t>
            </a:r>
          </a:p>
        </p:txBody>
      </p:sp>
      <p:sp>
        <p:nvSpPr>
          <p:cNvPr id="3" name="Content Placeholder 2"/>
          <p:cNvSpPr>
            <a:spLocks noGrp="1"/>
          </p:cNvSpPr>
          <p:nvPr>
            <p:ph idx="4294967295"/>
          </p:nvPr>
        </p:nvSpPr>
        <p:spPr>
          <a:xfrm>
            <a:off x="1382486" y="1114653"/>
            <a:ext cx="7459435" cy="5106533"/>
          </a:xfrm>
          <a:prstGeom prst="rect">
            <a:avLst/>
          </a:prstGeom>
        </p:spPr>
        <p:txBody>
          <a:bodyPr/>
          <a:lstStyle/>
          <a:p>
            <a:r>
              <a:rPr lang="en-US" i="1" dirty="0"/>
              <a:t>Advantages:</a:t>
            </a:r>
            <a:r>
              <a:rPr lang="en-US" dirty="0"/>
              <a:t> </a:t>
            </a:r>
          </a:p>
          <a:p>
            <a:pPr lvl="1"/>
            <a:r>
              <a:rPr lang="en-US" sz="2000" dirty="0"/>
              <a:t>ethically safe; </a:t>
            </a:r>
          </a:p>
          <a:p>
            <a:pPr lvl="1"/>
            <a:r>
              <a:rPr lang="en-US" sz="2000" dirty="0"/>
              <a:t>subjects can be matched; </a:t>
            </a:r>
          </a:p>
          <a:p>
            <a:pPr lvl="1"/>
            <a:r>
              <a:rPr lang="en-US" sz="2000" dirty="0"/>
              <a:t>can establish timing and directionality of events; </a:t>
            </a:r>
          </a:p>
          <a:p>
            <a:pPr lvl="1"/>
            <a:r>
              <a:rPr lang="en-US" sz="2000" dirty="0"/>
              <a:t>eligibility criteria and outcome assessments can be standardized; </a:t>
            </a:r>
          </a:p>
          <a:p>
            <a:pPr lvl="1"/>
            <a:r>
              <a:rPr lang="en-US" sz="2000" dirty="0"/>
              <a:t>administratively easier and cheaper than RCT. </a:t>
            </a:r>
          </a:p>
          <a:p>
            <a:pPr lvl="1"/>
            <a:endParaRPr lang="en-US" sz="2000" dirty="0"/>
          </a:p>
          <a:p>
            <a:r>
              <a:rPr lang="en-US" i="1" dirty="0"/>
              <a:t>Disadvantages: </a:t>
            </a:r>
            <a:endParaRPr lang="en-US" dirty="0"/>
          </a:p>
          <a:p>
            <a:pPr lvl="1"/>
            <a:r>
              <a:rPr lang="en-US" sz="2000" dirty="0"/>
              <a:t>controls may be difficult to identify; </a:t>
            </a:r>
          </a:p>
          <a:p>
            <a:pPr lvl="1"/>
            <a:r>
              <a:rPr lang="en-US" sz="2000" dirty="0"/>
              <a:t>exposure may be linked to a hidden confounder; </a:t>
            </a:r>
          </a:p>
          <a:p>
            <a:pPr lvl="1"/>
            <a:r>
              <a:rPr lang="en-US" sz="2000" dirty="0"/>
              <a:t>blinding is difficult; </a:t>
            </a:r>
          </a:p>
          <a:p>
            <a:pPr lvl="1"/>
            <a:r>
              <a:rPr lang="en-US" sz="2000" dirty="0"/>
              <a:t>randomization not present; </a:t>
            </a:r>
          </a:p>
          <a:p>
            <a:pPr lvl="1"/>
            <a:r>
              <a:rPr lang="en-US" sz="2000" dirty="0"/>
              <a:t>for rare disease, large sample sizes or long follow-up necessary. </a:t>
            </a:r>
          </a:p>
          <a:p>
            <a:endParaRPr lang="en-US" dirty="0"/>
          </a:p>
        </p:txBody>
      </p:sp>
    </p:spTree>
    <p:custDataLst>
      <p:tags r:id="rId1"/>
    </p:custDataLst>
    <p:extLst>
      <p:ext uri="{BB962C8B-B14F-4D97-AF65-F5344CB8AC3E}">
        <p14:creationId xmlns:p14="http://schemas.microsoft.com/office/powerpoint/2010/main" val="1101061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1371600" y="275005"/>
            <a:ext cx="7772400" cy="730250"/>
          </a:xfrm>
          <a:prstGeom prst="rect">
            <a:avLst/>
          </a:prstGeom>
        </p:spPr>
        <p:txBody>
          <a:bodyPr/>
          <a:lstStyle/>
          <a:p>
            <a:r>
              <a:rPr lang="en-US" sz="3200" dirty="0"/>
              <a:t>Case-control study</a:t>
            </a:r>
          </a:p>
        </p:txBody>
      </p:sp>
      <p:sp>
        <p:nvSpPr>
          <p:cNvPr id="19" name="Right Arrow 18"/>
          <p:cNvSpPr/>
          <p:nvPr/>
        </p:nvSpPr>
        <p:spPr>
          <a:xfrm>
            <a:off x="353209" y="1107117"/>
            <a:ext cx="8687379" cy="3210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851270" y="1447579"/>
            <a:ext cx="671208" cy="369332"/>
          </a:xfrm>
          <a:prstGeom prst="rect">
            <a:avLst/>
          </a:prstGeom>
          <a:solidFill>
            <a:srgbClr val="FF0000"/>
          </a:solidFill>
        </p:spPr>
        <p:txBody>
          <a:bodyPr wrap="square" rtlCol="0">
            <a:spAutoFit/>
          </a:bodyPr>
          <a:lstStyle/>
          <a:p>
            <a:r>
              <a:rPr lang="en-US" sz="1800" dirty="0">
                <a:latin typeface="+mj-lt"/>
              </a:rPr>
              <a:t>Past</a:t>
            </a:r>
          </a:p>
        </p:txBody>
      </p:sp>
      <p:sp>
        <p:nvSpPr>
          <p:cNvPr id="21" name="TextBox 20"/>
          <p:cNvSpPr txBox="1"/>
          <p:nvPr/>
        </p:nvSpPr>
        <p:spPr>
          <a:xfrm>
            <a:off x="6108730" y="1434617"/>
            <a:ext cx="1034375" cy="369332"/>
          </a:xfrm>
          <a:prstGeom prst="rect">
            <a:avLst/>
          </a:prstGeom>
          <a:solidFill>
            <a:srgbClr val="FFC000"/>
          </a:solidFill>
        </p:spPr>
        <p:txBody>
          <a:bodyPr wrap="square" rtlCol="0">
            <a:spAutoFit/>
          </a:bodyPr>
          <a:lstStyle/>
          <a:p>
            <a:r>
              <a:rPr lang="en-US" sz="1800" dirty="0">
                <a:latin typeface="+mj-lt"/>
              </a:rPr>
              <a:t>Present</a:t>
            </a:r>
          </a:p>
        </p:txBody>
      </p:sp>
      <p:sp>
        <p:nvSpPr>
          <p:cNvPr id="22" name="TextBox 21"/>
          <p:cNvSpPr txBox="1"/>
          <p:nvPr/>
        </p:nvSpPr>
        <p:spPr>
          <a:xfrm>
            <a:off x="7993593" y="1434617"/>
            <a:ext cx="878732" cy="369332"/>
          </a:xfrm>
          <a:prstGeom prst="rect">
            <a:avLst/>
          </a:prstGeom>
          <a:solidFill>
            <a:srgbClr val="92D050"/>
          </a:solidFill>
        </p:spPr>
        <p:txBody>
          <a:bodyPr wrap="square" rtlCol="0">
            <a:spAutoFit/>
          </a:bodyPr>
          <a:lstStyle/>
          <a:p>
            <a:r>
              <a:rPr lang="en-US" sz="1800" dirty="0">
                <a:latin typeface="+mj-lt"/>
              </a:rPr>
              <a:t>Future</a:t>
            </a:r>
          </a:p>
        </p:txBody>
      </p:sp>
      <p:sp>
        <p:nvSpPr>
          <p:cNvPr id="24" name="Oval 23"/>
          <p:cNvSpPr/>
          <p:nvPr/>
        </p:nvSpPr>
        <p:spPr>
          <a:xfrm>
            <a:off x="5440869" y="2245294"/>
            <a:ext cx="2286000" cy="2266545"/>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Patient population</a:t>
            </a:r>
          </a:p>
        </p:txBody>
      </p:sp>
      <p:sp>
        <p:nvSpPr>
          <p:cNvPr id="25" name="Decagon 24"/>
          <p:cNvSpPr/>
          <p:nvPr/>
        </p:nvSpPr>
        <p:spPr>
          <a:xfrm>
            <a:off x="5946705" y="2721947"/>
            <a:ext cx="1434331" cy="1177047"/>
          </a:xfrm>
          <a:prstGeom prst="dec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Appropriate patient spectrum</a:t>
            </a:r>
          </a:p>
        </p:txBody>
      </p:sp>
      <p:sp>
        <p:nvSpPr>
          <p:cNvPr id="28" name="TextBox 27"/>
          <p:cNvSpPr txBox="1"/>
          <p:nvPr/>
        </p:nvSpPr>
        <p:spPr>
          <a:xfrm>
            <a:off x="3715569" y="4099988"/>
            <a:ext cx="1118681" cy="276999"/>
          </a:xfrm>
          <a:prstGeom prst="rect">
            <a:avLst/>
          </a:prstGeom>
          <a:noFill/>
          <a:ln>
            <a:solidFill>
              <a:schemeClr val="tx1"/>
            </a:solidFill>
          </a:ln>
        </p:spPr>
        <p:txBody>
          <a:bodyPr wrap="square" rtlCol="0">
            <a:spAutoFit/>
          </a:bodyPr>
          <a:lstStyle/>
          <a:p>
            <a:pPr algn="ctr"/>
            <a:r>
              <a:rPr lang="en-US" sz="1200" dirty="0">
                <a:latin typeface="+mj-lt"/>
              </a:rPr>
              <a:t>Control</a:t>
            </a:r>
          </a:p>
        </p:txBody>
      </p:sp>
      <p:sp>
        <p:nvSpPr>
          <p:cNvPr id="29" name="TextBox 28"/>
          <p:cNvSpPr txBox="1"/>
          <p:nvPr/>
        </p:nvSpPr>
        <p:spPr>
          <a:xfrm>
            <a:off x="3744752" y="2582503"/>
            <a:ext cx="1118681" cy="276999"/>
          </a:xfrm>
          <a:prstGeom prst="rect">
            <a:avLst/>
          </a:prstGeom>
          <a:noFill/>
          <a:ln>
            <a:solidFill>
              <a:schemeClr val="tx1"/>
            </a:solidFill>
          </a:ln>
        </p:spPr>
        <p:txBody>
          <a:bodyPr wrap="square" rtlCol="0">
            <a:spAutoFit/>
          </a:bodyPr>
          <a:lstStyle/>
          <a:p>
            <a:pPr algn="ctr"/>
            <a:r>
              <a:rPr lang="en-US" sz="1200" dirty="0">
                <a:latin typeface="+mj-lt"/>
              </a:rPr>
              <a:t>Case</a:t>
            </a:r>
          </a:p>
        </p:txBody>
      </p:sp>
      <p:sp>
        <p:nvSpPr>
          <p:cNvPr id="31" name="TextBox 30"/>
          <p:cNvSpPr txBox="1"/>
          <p:nvPr/>
        </p:nvSpPr>
        <p:spPr>
          <a:xfrm>
            <a:off x="1536721" y="1872360"/>
            <a:ext cx="1118681" cy="461665"/>
          </a:xfrm>
          <a:prstGeom prst="rect">
            <a:avLst/>
          </a:prstGeom>
          <a:solidFill>
            <a:srgbClr val="FFFF00"/>
          </a:solidFill>
          <a:ln>
            <a:noFill/>
          </a:ln>
        </p:spPr>
        <p:txBody>
          <a:bodyPr wrap="square" rtlCol="0">
            <a:spAutoFit/>
          </a:bodyPr>
          <a:lstStyle/>
          <a:p>
            <a:pPr algn="ctr"/>
            <a:r>
              <a:rPr lang="en-US" sz="1200" dirty="0">
                <a:latin typeface="+mj-lt"/>
              </a:rPr>
              <a:t>Evaluate for exposure</a:t>
            </a:r>
          </a:p>
        </p:txBody>
      </p:sp>
      <p:sp>
        <p:nvSpPr>
          <p:cNvPr id="32" name="TextBox 31"/>
          <p:cNvSpPr txBox="1"/>
          <p:nvPr/>
        </p:nvSpPr>
        <p:spPr>
          <a:xfrm>
            <a:off x="1526773" y="2368447"/>
            <a:ext cx="1118681" cy="276999"/>
          </a:xfrm>
          <a:prstGeom prst="rect">
            <a:avLst/>
          </a:prstGeom>
          <a:noFill/>
          <a:ln>
            <a:solidFill>
              <a:schemeClr val="tx1"/>
            </a:solidFill>
          </a:ln>
        </p:spPr>
        <p:txBody>
          <a:bodyPr wrap="square" rtlCol="0">
            <a:spAutoFit/>
          </a:bodyPr>
          <a:lstStyle/>
          <a:p>
            <a:pPr algn="ctr"/>
            <a:r>
              <a:rPr lang="en-US" sz="1200" dirty="0">
                <a:latin typeface="+mj-lt"/>
              </a:rPr>
              <a:t>Exposure</a:t>
            </a:r>
          </a:p>
        </p:txBody>
      </p:sp>
      <p:sp>
        <p:nvSpPr>
          <p:cNvPr id="33" name="TextBox 32"/>
          <p:cNvSpPr txBox="1"/>
          <p:nvPr/>
        </p:nvSpPr>
        <p:spPr>
          <a:xfrm>
            <a:off x="1517046" y="2728371"/>
            <a:ext cx="1118681" cy="276999"/>
          </a:xfrm>
          <a:prstGeom prst="rect">
            <a:avLst/>
          </a:prstGeom>
          <a:noFill/>
          <a:ln>
            <a:solidFill>
              <a:schemeClr val="tx1"/>
            </a:solidFill>
          </a:ln>
        </p:spPr>
        <p:txBody>
          <a:bodyPr wrap="square" rtlCol="0">
            <a:spAutoFit/>
          </a:bodyPr>
          <a:lstStyle/>
          <a:p>
            <a:pPr algn="ctr"/>
            <a:r>
              <a:rPr lang="en-US" sz="1200" dirty="0">
                <a:latin typeface="+mj-lt"/>
              </a:rPr>
              <a:t>No exposure</a:t>
            </a:r>
          </a:p>
        </p:txBody>
      </p:sp>
      <p:sp>
        <p:nvSpPr>
          <p:cNvPr id="34" name="TextBox 33"/>
          <p:cNvSpPr txBox="1"/>
          <p:nvPr/>
        </p:nvSpPr>
        <p:spPr>
          <a:xfrm>
            <a:off x="1546228" y="3915134"/>
            <a:ext cx="1118681" cy="276999"/>
          </a:xfrm>
          <a:prstGeom prst="rect">
            <a:avLst/>
          </a:prstGeom>
          <a:noFill/>
          <a:ln>
            <a:solidFill>
              <a:schemeClr val="tx1"/>
            </a:solidFill>
          </a:ln>
        </p:spPr>
        <p:txBody>
          <a:bodyPr wrap="square" rtlCol="0">
            <a:spAutoFit/>
          </a:bodyPr>
          <a:lstStyle/>
          <a:p>
            <a:pPr algn="ctr"/>
            <a:r>
              <a:rPr lang="en-US" sz="1200" dirty="0">
                <a:latin typeface="+mj-lt"/>
              </a:rPr>
              <a:t>Exposure</a:t>
            </a:r>
          </a:p>
        </p:txBody>
      </p:sp>
      <p:sp>
        <p:nvSpPr>
          <p:cNvPr id="35" name="TextBox 34"/>
          <p:cNvSpPr txBox="1"/>
          <p:nvPr/>
        </p:nvSpPr>
        <p:spPr>
          <a:xfrm>
            <a:off x="1546229" y="4294511"/>
            <a:ext cx="1118681" cy="276999"/>
          </a:xfrm>
          <a:prstGeom prst="rect">
            <a:avLst/>
          </a:prstGeom>
          <a:noFill/>
          <a:ln>
            <a:solidFill>
              <a:schemeClr val="tx1"/>
            </a:solidFill>
          </a:ln>
        </p:spPr>
        <p:txBody>
          <a:bodyPr wrap="square" rtlCol="0">
            <a:spAutoFit/>
          </a:bodyPr>
          <a:lstStyle/>
          <a:p>
            <a:pPr algn="ctr"/>
            <a:r>
              <a:rPr lang="en-US" sz="1200" dirty="0">
                <a:latin typeface="+mj-lt"/>
              </a:rPr>
              <a:t>No exposure</a:t>
            </a:r>
          </a:p>
        </p:txBody>
      </p:sp>
      <p:sp>
        <p:nvSpPr>
          <p:cNvPr id="23" name="TextBox 22"/>
          <p:cNvSpPr txBox="1"/>
          <p:nvPr/>
        </p:nvSpPr>
        <p:spPr>
          <a:xfrm>
            <a:off x="3731931" y="2160946"/>
            <a:ext cx="1118681" cy="276999"/>
          </a:xfrm>
          <a:prstGeom prst="rect">
            <a:avLst/>
          </a:prstGeom>
          <a:solidFill>
            <a:srgbClr val="FFFF00"/>
          </a:solidFill>
          <a:ln>
            <a:noFill/>
          </a:ln>
        </p:spPr>
        <p:txBody>
          <a:bodyPr wrap="square" rtlCol="0">
            <a:spAutoFit/>
          </a:bodyPr>
          <a:lstStyle/>
          <a:p>
            <a:pPr algn="ctr"/>
            <a:r>
              <a:rPr lang="en-US" sz="1200" dirty="0">
                <a:latin typeface="+mj-lt"/>
              </a:rPr>
              <a:t>Outcome</a:t>
            </a:r>
          </a:p>
        </p:txBody>
      </p:sp>
      <p:cxnSp>
        <p:nvCxnSpPr>
          <p:cNvPr id="26" name="Shape 43"/>
          <p:cNvCxnSpPr>
            <a:stCxn id="24" idx="2"/>
            <a:endCxn id="29" idx="3"/>
          </p:cNvCxnSpPr>
          <p:nvPr/>
        </p:nvCxnSpPr>
        <p:spPr>
          <a:xfrm flipH="1" flipV="1">
            <a:off x="4863433" y="2721003"/>
            <a:ext cx="577436" cy="6575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 name="Shape 43"/>
          <p:cNvCxnSpPr>
            <a:stCxn id="24" idx="2"/>
            <a:endCxn id="28" idx="3"/>
          </p:cNvCxnSpPr>
          <p:nvPr/>
        </p:nvCxnSpPr>
        <p:spPr>
          <a:xfrm flipH="1">
            <a:off x="4834250" y="3378567"/>
            <a:ext cx="606619" cy="8599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Shape 43"/>
          <p:cNvCxnSpPr>
            <a:stCxn id="28" idx="1"/>
            <a:endCxn id="34" idx="3"/>
          </p:cNvCxnSpPr>
          <p:nvPr/>
        </p:nvCxnSpPr>
        <p:spPr>
          <a:xfrm flipH="1" flipV="1">
            <a:off x="2664909" y="4053634"/>
            <a:ext cx="1050660" cy="18485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Shape 43"/>
          <p:cNvCxnSpPr>
            <a:stCxn id="28" idx="1"/>
            <a:endCxn id="35" idx="3"/>
          </p:cNvCxnSpPr>
          <p:nvPr/>
        </p:nvCxnSpPr>
        <p:spPr>
          <a:xfrm flipH="1">
            <a:off x="2664910" y="4238488"/>
            <a:ext cx="1050659" cy="19452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Shape 43"/>
          <p:cNvCxnSpPr>
            <a:stCxn id="29" idx="1"/>
          </p:cNvCxnSpPr>
          <p:nvPr/>
        </p:nvCxnSpPr>
        <p:spPr>
          <a:xfrm flipH="1" flipV="1">
            <a:off x="2632486" y="2513419"/>
            <a:ext cx="1112266" cy="2075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9" name="Shape 43"/>
          <p:cNvCxnSpPr>
            <a:stCxn id="29" idx="1"/>
            <a:endCxn id="33" idx="3"/>
          </p:cNvCxnSpPr>
          <p:nvPr/>
        </p:nvCxnSpPr>
        <p:spPr>
          <a:xfrm flipH="1">
            <a:off x="2635727" y="2721003"/>
            <a:ext cx="1109025" cy="1458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7" name="Rectangle 26"/>
          <p:cNvSpPr/>
          <p:nvPr/>
        </p:nvSpPr>
        <p:spPr>
          <a:xfrm>
            <a:off x="1458752" y="5252859"/>
            <a:ext cx="4572000" cy="923330"/>
          </a:xfrm>
          <a:prstGeom prst="rect">
            <a:avLst/>
          </a:prstGeom>
        </p:spPr>
        <p:txBody>
          <a:bodyPr>
            <a:spAutoFit/>
          </a:bodyPr>
          <a:lstStyle/>
          <a:p>
            <a:r>
              <a:rPr lang="en-US" dirty="0"/>
              <a:t>A clinician is investigating relationship of spicy food consumption and peptic ulcer prevalence.</a:t>
            </a:r>
          </a:p>
        </p:txBody>
      </p:sp>
    </p:spTree>
    <p:custDataLst>
      <p:tags r:id="rId1"/>
    </p:custDataLst>
    <p:extLst>
      <p:ext uri="{BB962C8B-B14F-4D97-AF65-F5344CB8AC3E}">
        <p14:creationId xmlns:p14="http://schemas.microsoft.com/office/powerpoint/2010/main" val="98566853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3035" y="3135235"/>
            <a:ext cx="4522305" cy="310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258" y="140184"/>
            <a:ext cx="4059157" cy="277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52321" y="1341509"/>
            <a:ext cx="1904689" cy="369332"/>
          </a:xfrm>
          <a:prstGeom prst="rect">
            <a:avLst/>
          </a:prstGeom>
          <a:noFill/>
        </p:spPr>
        <p:txBody>
          <a:bodyPr wrap="none" rtlCol="0">
            <a:spAutoFit/>
          </a:bodyPr>
          <a:lstStyle/>
          <a:p>
            <a:r>
              <a:rPr lang="en-US" dirty="0"/>
              <a:t>Interviewer Bias</a:t>
            </a:r>
          </a:p>
        </p:txBody>
      </p:sp>
      <p:sp>
        <p:nvSpPr>
          <p:cNvPr id="5" name="TextBox 4"/>
          <p:cNvSpPr txBox="1"/>
          <p:nvPr/>
        </p:nvSpPr>
        <p:spPr>
          <a:xfrm>
            <a:off x="2040360" y="4523781"/>
            <a:ext cx="1364476" cy="369332"/>
          </a:xfrm>
          <a:prstGeom prst="rect">
            <a:avLst/>
          </a:prstGeom>
          <a:noFill/>
        </p:spPr>
        <p:txBody>
          <a:bodyPr wrap="none" rtlCol="0">
            <a:spAutoFit/>
          </a:bodyPr>
          <a:lstStyle/>
          <a:p>
            <a:r>
              <a:rPr lang="en-US" dirty="0"/>
              <a:t>Recall Bias</a:t>
            </a:r>
          </a:p>
        </p:txBody>
      </p:sp>
      <p:cxnSp>
        <p:nvCxnSpPr>
          <p:cNvPr id="4" name="Straight Arrow Connector 3"/>
          <p:cNvCxnSpPr>
            <a:endCxn id="5123" idx="3"/>
          </p:cNvCxnSpPr>
          <p:nvPr/>
        </p:nvCxnSpPr>
        <p:spPr>
          <a:xfrm flipH="1">
            <a:off x="5434415" y="1526174"/>
            <a:ext cx="787482" cy="1"/>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5122" idx="1"/>
          </p:cNvCxnSpPr>
          <p:nvPr/>
        </p:nvCxnSpPr>
        <p:spPr>
          <a:xfrm flipV="1">
            <a:off x="3404835" y="4689919"/>
            <a:ext cx="998200" cy="24291"/>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829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80457" y="495753"/>
            <a:ext cx="8382000" cy="685800"/>
          </a:xfrm>
          <a:prstGeom prst="rect">
            <a:avLst/>
          </a:prstGeom>
        </p:spPr>
        <p:txBody>
          <a:bodyPr/>
          <a:lstStyle/>
          <a:p>
            <a:r>
              <a:rPr lang="en-US" dirty="0"/>
              <a:t>Case-control studies</a:t>
            </a:r>
          </a:p>
        </p:txBody>
      </p:sp>
      <p:sp>
        <p:nvSpPr>
          <p:cNvPr id="3" name="Content Placeholder 2"/>
          <p:cNvSpPr>
            <a:spLocks noGrp="1"/>
          </p:cNvSpPr>
          <p:nvPr>
            <p:ph idx="4294967295"/>
          </p:nvPr>
        </p:nvSpPr>
        <p:spPr>
          <a:xfrm>
            <a:off x="1480457" y="1887526"/>
            <a:ext cx="7279821" cy="4122738"/>
          </a:xfrm>
          <a:prstGeom prst="rect">
            <a:avLst/>
          </a:prstGeom>
        </p:spPr>
        <p:txBody>
          <a:bodyPr/>
          <a:lstStyle/>
          <a:p>
            <a:r>
              <a:rPr lang="en-US" sz="2400" i="1" dirty="0"/>
              <a:t>Advantages: </a:t>
            </a:r>
            <a:endParaRPr lang="en-US" sz="2400" dirty="0"/>
          </a:p>
          <a:p>
            <a:pPr lvl="1"/>
            <a:r>
              <a:rPr lang="en-US" sz="2000" dirty="0"/>
              <a:t>quick and cheap; </a:t>
            </a:r>
          </a:p>
          <a:p>
            <a:pPr lvl="1"/>
            <a:r>
              <a:rPr lang="en-US" sz="2000" dirty="0"/>
              <a:t>only feasible method for very rare disorders or those with long lag between exposure and outcome</a:t>
            </a:r>
          </a:p>
          <a:p>
            <a:pPr lvl="1"/>
            <a:r>
              <a:rPr lang="en-US" sz="2000" dirty="0"/>
              <a:t>fewer subjects needed than cross-sectional studies. </a:t>
            </a:r>
          </a:p>
          <a:p>
            <a:pPr lvl="1"/>
            <a:endParaRPr lang="en-US" sz="2000" dirty="0"/>
          </a:p>
          <a:p>
            <a:r>
              <a:rPr lang="en-US" sz="2400" i="1" dirty="0"/>
              <a:t>Disadvantages: </a:t>
            </a:r>
            <a:endParaRPr lang="en-US" sz="2400" dirty="0"/>
          </a:p>
          <a:p>
            <a:pPr lvl="1"/>
            <a:r>
              <a:rPr lang="en-US" sz="2000" dirty="0"/>
              <a:t>reliance on recall or records to determine exposure status; </a:t>
            </a:r>
          </a:p>
          <a:p>
            <a:pPr lvl="1"/>
            <a:r>
              <a:rPr lang="en-US" sz="2000" dirty="0"/>
              <a:t>confounders; </a:t>
            </a:r>
          </a:p>
          <a:p>
            <a:pPr lvl="1"/>
            <a:r>
              <a:rPr lang="en-US" sz="2000" dirty="0"/>
              <a:t>selection of control groups is difficult; </a:t>
            </a:r>
          </a:p>
          <a:p>
            <a:pPr lvl="1"/>
            <a:r>
              <a:rPr lang="en-US" sz="2000" dirty="0"/>
              <a:t>potential bias: recall, selection. </a:t>
            </a:r>
          </a:p>
          <a:p>
            <a:endParaRPr lang="en-US"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992" y="0"/>
            <a:ext cx="2833008" cy="188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42896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557081"/>
            <a:ext cx="7184571" cy="5047536"/>
          </a:xfrm>
          <a:prstGeom prst="rect">
            <a:avLst/>
          </a:prstGeom>
        </p:spPr>
        <p:txBody>
          <a:bodyPr wrap="square">
            <a:spAutoFit/>
          </a:bodyPr>
          <a:lstStyle/>
          <a:p>
            <a:r>
              <a:rPr lang="en-US" sz="1400" dirty="0"/>
              <a:t>Sometimes confounding factors are knotty and wholly misleading. </a:t>
            </a:r>
          </a:p>
          <a:p>
            <a:endParaRPr lang="en-US" sz="1400" dirty="0"/>
          </a:p>
          <a:p>
            <a:r>
              <a:rPr lang="en-US" sz="1400" dirty="0"/>
              <a:t>In 1991, the authors of a commentary published in the New England Journal of Medicine suggested that left-handed people had a higher risk of mortality. </a:t>
            </a:r>
          </a:p>
          <a:p>
            <a:endParaRPr lang="en-US" sz="1400" dirty="0"/>
          </a:p>
          <a:p>
            <a:r>
              <a:rPr lang="en-US" sz="1400" dirty="0"/>
              <a:t>For their retrospective case-control study, researchers looked at death certificates from two counties in southern California and then asked family members of the deceased about their beloved ones' handedness. </a:t>
            </a:r>
          </a:p>
          <a:p>
            <a:endParaRPr lang="en-US" sz="1400" dirty="0"/>
          </a:p>
          <a:p>
            <a:r>
              <a:rPr lang="en-US" sz="1400" dirty="0"/>
              <a:t>They found that being left-handed is associated with dying younger. "The mean age at death in the right-handed sample was 75 years, as compared with a mean age at death of 66 years in the left-handers," they wrote.</a:t>
            </a:r>
          </a:p>
          <a:p>
            <a:endParaRPr lang="en-US" sz="1400" dirty="0"/>
          </a:p>
          <a:p>
            <a:r>
              <a:rPr lang="en-US" sz="1400" dirty="0"/>
              <a:t>After publication, the journal editor was inundated with angry letter-writers. </a:t>
            </a:r>
          </a:p>
          <a:p>
            <a:endParaRPr lang="en-US" sz="1400" dirty="0"/>
          </a:p>
          <a:p>
            <a:r>
              <a:rPr lang="en-US" sz="1400" dirty="0"/>
              <a:t>That's because the researchers failed to account for the cultural context: there was a time in the US when left-handed children were forced to become right-handed children. </a:t>
            </a:r>
          </a:p>
          <a:p>
            <a:endParaRPr lang="en-US" sz="1400" dirty="0"/>
          </a:p>
          <a:p>
            <a:r>
              <a:rPr lang="en-US" sz="1400" dirty="0"/>
              <a:t>The reason there were few older left-handers was not because the hand you write with spells an early end, but because the would-be elderly lefties had converted when they were young and appeared as right-handed people in the study.</a:t>
            </a:r>
          </a:p>
        </p:txBody>
      </p:sp>
    </p:spTree>
    <p:extLst>
      <p:ext uri="{BB962C8B-B14F-4D97-AF65-F5344CB8AC3E}">
        <p14:creationId xmlns:p14="http://schemas.microsoft.com/office/powerpoint/2010/main" val="3880672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59" t="2326" r="2367"/>
          <a:stretch/>
        </p:blipFill>
        <p:spPr bwMode="auto">
          <a:xfrm>
            <a:off x="5138530" y="99391"/>
            <a:ext cx="3876262" cy="261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C:\Users\rmhaskar\Desktop\Do Right handers live longer Na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709" y="99391"/>
            <a:ext cx="3665674" cy="61737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68348" y="2813261"/>
            <a:ext cx="3896139" cy="3539430"/>
          </a:xfrm>
          <a:prstGeom prst="rect">
            <a:avLst/>
          </a:prstGeom>
        </p:spPr>
        <p:txBody>
          <a:bodyPr wrap="square">
            <a:spAutoFit/>
          </a:bodyPr>
          <a:lstStyle/>
          <a:p>
            <a:r>
              <a:rPr lang="en-US" sz="1400" dirty="0"/>
              <a:t>Sometimes confounding factors are knotty and wholly misleading. </a:t>
            </a:r>
          </a:p>
          <a:p>
            <a:endParaRPr lang="en-US" sz="1400" dirty="0"/>
          </a:p>
          <a:p>
            <a:r>
              <a:rPr lang="en-US" sz="1400" dirty="0"/>
              <a:t>After publication, the journal editor was inundated with angry letter-writers. </a:t>
            </a:r>
          </a:p>
          <a:p>
            <a:r>
              <a:rPr lang="en-US" sz="1400" dirty="0"/>
              <a:t>That's because the researchers failed to account for the cultural context: there was a time in the US when left-handed children were forced to become right-handed children. </a:t>
            </a:r>
          </a:p>
          <a:p>
            <a:r>
              <a:rPr lang="en-US" sz="1400" dirty="0"/>
              <a:t>The reason there were few older left-handers was not because the hand you write with spells an early end, but because the would-be elderly lefties had converted when they were young and appeared as right-handed people in the study.</a:t>
            </a:r>
          </a:p>
        </p:txBody>
      </p:sp>
      <p:sp>
        <p:nvSpPr>
          <p:cNvPr id="5" name="Rectangle 4"/>
          <p:cNvSpPr/>
          <p:nvPr/>
        </p:nvSpPr>
        <p:spPr>
          <a:xfrm>
            <a:off x="3190460" y="6296857"/>
            <a:ext cx="3896139" cy="523220"/>
          </a:xfrm>
          <a:prstGeom prst="rect">
            <a:avLst/>
          </a:prstGeom>
        </p:spPr>
        <p:txBody>
          <a:bodyPr wrap="square">
            <a:spAutoFit/>
          </a:bodyPr>
          <a:lstStyle/>
          <a:p>
            <a:r>
              <a:rPr lang="en-US" sz="1400" b="1" dirty="0">
                <a:solidFill>
                  <a:srgbClr val="FF0000"/>
                </a:solidFill>
              </a:rPr>
              <a:t>Left handers are more prone to injury in the world designed by majority (right handers)!</a:t>
            </a:r>
          </a:p>
        </p:txBody>
      </p:sp>
    </p:spTree>
    <p:extLst>
      <p:ext uri="{BB962C8B-B14F-4D97-AF65-F5344CB8AC3E}">
        <p14:creationId xmlns:p14="http://schemas.microsoft.com/office/powerpoint/2010/main" val="1219210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1300843" y="244557"/>
            <a:ext cx="7772400" cy="730250"/>
          </a:xfrm>
          <a:prstGeom prst="rect">
            <a:avLst/>
          </a:prstGeom>
        </p:spPr>
        <p:txBody>
          <a:bodyPr/>
          <a:lstStyle/>
          <a:p>
            <a:r>
              <a:rPr lang="en-US" sz="3200" dirty="0"/>
              <a:t>Cross-sectional study</a:t>
            </a:r>
          </a:p>
        </p:txBody>
      </p:sp>
      <p:sp>
        <p:nvSpPr>
          <p:cNvPr id="19" name="Right Arrow 18"/>
          <p:cNvSpPr/>
          <p:nvPr/>
        </p:nvSpPr>
        <p:spPr>
          <a:xfrm>
            <a:off x="233464" y="836578"/>
            <a:ext cx="8287966" cy="3210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190247" y="1154346"/>
            <a:ext cx="671208" cy="369332"/>
          </a:xfrm>
          <a:prstGeom prst="rect">
            <a:avLst/>
          </a:prstGeom>
          <a:solidFill>
            <a:srgbClr val="FF0000"/>
          </a:solidFill>
        </p:spPr>
        <p:txBody>
          <a:bodyPr wrap="square" rtlCol="0">
            <a:spAutoFit/>
          </a:bodyPr>
          <a:lstStyle/>
          <a:p>
            <a:r>
              <a:rPr lang="en-US" sz="1800" dirty="0">
                <a:latin typeface="+mj-lt"/>
              </a:rPr>
              <a:t>Past</a:t>
            </a:r>
          </a:p>
        </p:txBody>
      </p:sp>
      <p:sp>
        <p:nvSpPr>
          <p:cNvPr id="21" name="TextBox 20"/>
          <p:cNvSpPr txBox="1"/>
          <p:nvPr/>
        </p:nvSpPr>
        <p:spPr>
          <a:xfrm>
            <a:off x="2526167" y="1154349"/>
            <a:ext cx="1034375" cy="369332"/>
          </a:xfrm>
          <a:prstGeom prst="rect">
            <a:avLst/>
          </a:prstGeom>
          <a:solidFill>
            <a:srgbClr val="FFC000"/>
          </a:solidFill>
        </p:spPr>
        <p:txBody>
          <a:bodyPr wrap="square" rtlCol="0">
            <a:spAutoFit/>
          </a:bodyPr>
          <a:lstStyle/>
          <a:p>
            <a:r>
              <a:rPr lang="en-US" sz="1800" dirty="0">
                <a:latin typeface="+mj-lt"/>
              </a:rPr>
              <a:t>Present</a:t>
            </a:r>
          </a:p>
        </p:txBody>
      </p:sp>
      <p:sp>
        <p:nvSpPr>
          <p:cNvPr id="22" name="TextBox 21"/>
          <p:cNvSpPr txBox="1"/>
          <p:nvPr/>
        </p:nvSpPr>
        <p:spPr>
          <a:xfrm>
            <a:off x="7613747" y="1154346"/>
            <a:ext cx="878732" cy="369332"/>
          </a:xfrm>
          <a:prstGeom prst="rect">
            <a:avLst/>
          </a:prstGeom>
          <a:solidFill>
            <a:srgbClr val="92D050"/>
          </a:solidFill>
        </p:spPr>
        <p:txBody>
          <a:bodyPr wrap="square" rtlCol="0">
            <a:spAutoFit/>
          </a:bodyPr>
          <a:lstStyle/>
          <a:p>
            <a:r>
              <a:rPr lang="en-US" sz="1800" dirty="0">
                <a:latin typeface="+mj-lt"/>
              </a:rPr>
              <a:t>Future</a:t>
            </a:r>
          </a:p>
        </p:txBody>
      </p:sp>
      <p:sp>
        <p:nvSpPr>
          <p:cNvPr id="24" name="Oval 23"/>
          <p:cNvSpPr/>
          <p:nvPr/>
        </p:nvSpPr>
        <p:spPr>
          <a:xfrm>
            <a:off x="1918184" y="2422198"/>
            <a:ext cx="2286000" cy="2266545"/>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Patient population</a:t>
            </a:r>
          </a:p>
        </p:txBody>
      </p:sp>
      <p:sp>
        <p:nvSpPr>
          <p:cNvPr id="25" name="Decagon 24"/>
          <p:cNvSpPr/>
          <p:nvPr/>
        </p:nvSpPr>
        <p:spPr>
          <a:xfrm>
            <a:off x="2277374" y="2908579"/>
            <a:ext cx="1401513" cy="1177047"/>
          </a:xfrm>
          <a:prstGeom prst="dec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Appropriate patient spectrum</a:t>
            </a:r>
          </a:p>
        </p:txBody>
      </p:sp>
      <p:sp>
        <p:nvSpPr>
          <p:cNvPr id="29" name="TextBox 28"/>
          <p:cNvSpPr txBox="1"/>
          <p:nvPr/>
        </p:nvSpPr>
        <p:spPr>
          <a:xfrm>
            <a:off x="4464068" y="3170714"/>
            <a:ext cx="1108954" cy="461665"/>
          </a:xfrm>
          <a:prstGeom prst="rect">
            <a:avLst/>
          </a:prstGeom>
          <a:noFill/>
          <a:ln>
            <a:solidFill>
              <a:schemeClr val="tx1"/>
            </a:solidFill>
          </a:ln>
        </p:spPr>
        <p:txBody>
          <a:bodyPr wrap="square" rtlCol="0">
            <a:spAutoFit/>
          </a:bodyPr>
          <a:lstStyle/>
          <a:p>
            <a:pPr algn="ctr"/>
            <a:r>
              <a:rPr lang="en-US" sz="1200" dirty="0">
                <a:latin typeface="+mj-lt"/>
              </a:rPr>
              <a:t>Exposure/</a:t>
            </a:r>
          </a:p>
          <a:p>
            <a:pPr algn="ctr"/>
            <a:r>
              <a:rPr lang="en-US" sz="1200" dirty="0">
                <a:latin typeface="+mj-lt"/>
              </a:rPr>
              <a:t>group 1</a:t>
            </a:r>
          </a:p>
        </p:txBody>
      </p:sp>
      <p:sp>
        <p:nvSpPr>
          <p:cNvPr id="31" name="TextBox 30"/>
          <p:cNvSpPr txBox="1"/>
          <p:nvPr/>
        </p:nvSpPr>
        <p:spPr>
          <a:xfrm>
            <a:off x="6419653" y="1615855"/>
            <a:ext cx="1118681" cy="461665"/>
          </a:xfrm>
          <a:prstGeom prst="rect">
            <a:avLst/>
          </a:prstGeom>
          <a:solidFill>
            <a:srgbClr val="FFFF00"/>
          </a:solidFill>
          <a:ln>
            <a:noFill/>
          </a:ln>
        </p:spPr>
        <p:txBody>
          <a:bodyPr wrap="square" rtlCol="0">
            <a:spAutoFit/>
          </a:bodyPr>
          <a:lstStyle/>
          <a:p>
            <a:pPr algn="ctr"/>
            <a:r>
              <a:rPr lang="en-US" sz="1200" dirty="0">
                <a:latin typeface="+mj-lt"/>
              </a:rPr>
              <a:t>Evaluate for outcome</a:t>
            </a:r>
          </a:p>
        </p:txBody>
      </p:sp>
      <p:sp>
        <p:nvSpPr>
          <p:cNvPr id="32" name="TextBox 31"/>
          <p:cNvSpPr txBox="1"/>
          <p:nvPr/>
        </p:nvSpPr>
        <p:spPr>
          <a:xfrm>
            <a:off x="6474426" y="2671860"/>
            <a:ext cx="1118681" cy="276999"/>
          </a:xfrm>
          <a:prstGeom prst="rect">
            <a:avLst/>
          </a:prstGeom>
          <a:noFill/>
          <a:ln>
            <a:solidFill>
              <a:schemeClr val="tx1"/>
            </a:solidFill>
          </a:ln>
        </p:spPr>
        <p:txBody>
          <a:bodyPr wrap="square" rtlCol="0">
            <a:spAutoFit/>
          </a:bodyPr>
          <a:lstStyle/>
          <a:p>
            <a:pPr algn="ctr"/>
            <a:r>
              <a:rPr lang="en-US" sz="1200" dirty="0">
                <a:latin typeface="+mj-lt"/>
              </a:rPr>
              <a:t>Outcome</a:t>
            </a:r>
          </a:p>
        </p:txBody>
      </p:sp>
      <p:sp>
        <p:nvSpPr>
          <p:cNvPr id="33" name="TextBox 32"/>
          <p:cNvSpPr txBox="1"/>
          <p:nvPr/>
        </p:nvSpPr>
        <p:spPr>
          <a:xfrm>
            <a:off x="6464699" y="3031784"/>
            <a:ext cx="1151107" cy="276999"/>
          </a:xfrm>
          <a:prstGeom prst="rect">
            <a:avLst/>
          </a:prstGeom>
          <a:noFill/>
          <a:ln>
            <a:solidFill>
              <a:schemeClr val="tx1"/>
            </a:solidFill>
          </a:ln>
        </p:spPr>
        <p:txBody>
          <a:bodyPr wrap="square" rtlCol="0">
            <a:spAutoFit/>
          </a:bodyPr>
          <a:lstStyle/>
          <a:p>
            <a:pPr algn="ctr"/>
            <a:r>
              <a:rPr lang="en-US" sz="1200" dirty="0">
                <a:latin typeface="+mj-lt"/>
              </a:rPr>
              <a:t>No outcome</a:t>
            </a:r>
          </a:p>
        </p:txBody>
      </p:sp>
      <p:cxnSp>
        <p:nvCxnSpPr>
          <p:cNvPr id="44" name="Shape 43"/>
          <p:cNvCxnSpPr>
            <a:stCxn id="24" idx="6"/>
            <a:endCxn id="29" idx="1"/>
          </p:cNvCxnSpPr>
          <p:nvPr/>
        </p:nvCxnSpPr>
        <p:spPr>
          <a:xfrm flipV="1">
            <a:off x="4204184" y="3401547"/>
            <a:ext cx="259884" cy="1539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Shape 50"/>
          <p:cNvCxnSpPr>
            <a:stCxn id="29" idx="3"/>
            <a:endCxn id="32" idx="1"/>
          </p:cNvCxnSpPr>
          <p:nvPr/>
        </p:nvCxnSpPr>
        <p:spPr>
          <a:xfrm flipV="1">
            <a:off x="5573022" y="2810360"/>
            <a:ext cx="901404" cy="5911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7" name="Shape 56"/>
          <p:cNvCxnSpPr>
            <a:cxnSpLocks/>
            <a:stCxn id="29" idx="3"/>
            <a:endCxn id="33" idx="1"/>
          </p:cNvCxnSpPr>
          <p:nvPr/>
        </p:nvCxnSpPr>
        <p:spPr>
          <a:xfrm flipV="1">
            <a:off x="5573022" y="3170284"/>
            <a:ext cx="891677" cy="2312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8" name="TextBox 37"/>
          <p:cNvSpPr txBox="1"/>
          <p:nvPr/>
        </p:nvSpPr>
        <p:spPr>
          <a:xfrm>
            <a:off x="5840084" y="2298944"/>
            <a:ext cx="1785474" cy="276999"/>
          </a:xfrm>
          <a:prstGeom prst="rect">
            <a:avLst/>
          </a:prstGeom>
          <a:noFill/>
          <a:ln>
            <a:noFill/>
          </a:ln>
        </p:spPr>
        <p:txBody>
          <a:bodyPr wrap="square" rtlCol="0">
            <a:spAutoFit/>
          </a:bodyPr>
          <a:lstStyle/>
          <a:p>
            <a:pPr algn="ctr"/>
            <a:r>
              <a:rPr lang="en-US" sz="1200" dirty="0">
                <a:latin typeface="+mj-lt"/>
              </a:rPr>
              <a:t>Exposure/ group 1 </a:t>
            </a:r>
          </a:p>
        </p:txBody>
      </p:sp>
      <p:sp>
        <p:nvSpPr>
          <p:cNvPr id="39" name="TextBox 38"/>
          <p:cNvSpPr txBox="1"/>
          <p:nvPr/>
        </p:nvSpPr>
        <p:spPr>
          <a:xfrm>
            <a:off x="6480906" y="3913796"/>
            <a:ext cx="1118681" cy="276999"/>
          </a:xfrm>
          <a:prstGeom prst="rect">
            <a:avLst/>
          </a:prstGeom>
          <a:noFill/>
          <a:ln>
            <a:solidFill>
              <a:schemeClr val="tx1"/>
            </a:solidFill>
          </a:ln>
        </p:spPr>
        <p:txBody>
          <a:bodyPr wrap="square" rtlCol="0">
            <a:spAutoFit/>
          </a:bodyPr>
          <a:lstStyle/>
          <a:p>
            <a:pPr algn="ctr"/>
            <a:r>
              <a:rPr lang="en-US" sz="1200" dirty="0">
                <a:latin typeface="+mj-lt"/>
              </a:rPr>
              <a:t>Outcome</a:t>
            </a:r>
          </a:p>
        </p:txBody>
      </p:sp>
      <p:sp>
        <p:nvSpPr>
          <p:cNvPr id="40" name="TextBox 39"/>
          <p:cNvSpPr txBox="1"/>
          <p:nvPr/>
        </p:nvSpPr>
        <p:spPr>
          <a:xfrm>
            <a:off x="6471179" y="4273720"/>
            <a:ext cx="1172212" cy="276999"/>
          </a:xfrm>
          <a:prstGeom prst="rect">
            <a:avLst/>
          </a:prstGeom>
          <a:noFill/>
          <a:ln>
            <a:solidFill>
              <a:schemeClr val="tx1"/>
            </a:solidFill>
          </a:ln>
        </p:spPr>
        <p:txBody>
          <a:bodyPr wrap="square" rtlCol="0">
            <a:spAutoFit/>
          </a:bodyPr>
          <a:lstStyle/>
          <a:p>
            <a:pPr algn="ctr"/>
            <a:r>
              <a:rPr lang="en-US" sz="1200" dirty="0">
                <a:latin typeface="+mj-lt"/>
              </a:rPr>
              <a:t>No outcome</a:t>
            </a:r>
          </a:p>
        </p:txBody>
      </p:sp>
      <p:sp>
        <p:nvSpPr>
          <p:cNvPr id="41" name="TextBox 40"/>
          <p:cNvSpPr txBox="1"/>
          <p:nvPr/>
        </p:nvSpPr>
        <p:spPr>
          <a:xfrm>
            <a:off x="6026964" y="3540880"/>
            <a:ext cx="1605073" cy="276999"/>
          </a:xfrm>
          <a:prstGeom prst="rect">
            <a:avLst/>
          </a:prstGeom>
          <a:noFill/>
          <a:ln>
            <a:noFill/>
          </a:ln>
        </p:spPr>
        <p:txBody>
          <a:bodyPr wrap="square" rtlCol="0">
            <a:spAutoFit/>
          </a:bodyPr>
          <a:lstStyle/>
          <a:p>
            <a:pPr algn="ctr"/>
            <a:r>
              <a:rPr lang="en-US" sz="1200" dirty="0">
                <a:latin typeface="+mj-lt"/>
              </a:rPr>
              <a:t>Exposure/ group 2 </a:t>
            </a:r>
          </a:p>
        </p:txBody>
      </p:sp>
      <p:cxnSp>
        <p:nvCxnSpPr>
          <p:cNvPr id="47" name="Shape 43"/>
          <p:cNvCxnSpPr>
            <a:stCxn id="26" idx="3"/>
            <a:endCxn id="39" idx="1"/>
          </p:cNvCxnSpPr>
          <p:nvPr/>
        </p:nvCxnSpPr>
        <p:spPr>
          <a:xfrm>
            <a:off x="5573022" y="3879154"/>
            <a:ext cx="907884" cy="1731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0" name="Shape 43"/>
          <p:cNvCxnSpPr>
            <a:cxnSpLocks/>
            <a:stCxn id="26" idx="3"/>
            <a:endCxn id="40" idx="1"/>
          </p:cNvCxnSpPr>
          <p:nvPr/>
        </p:nvCxnSpPr>
        <p:spPr>
          <a:xfrm>
            <a:off x="5573022" y="3879154"/>
            <a:ext cx="898157" cy="5330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6636118" y="4863829"/>
            <a:ext cx="2120630" cy="707886"/>
          </a:xfrm>
          <a:prstGeom prst="rect">
            <a:avLst/>
          </a:prstGeom>
          <a:noFill/>
        </p:spPr>
        <p:txBody>
          <a:bodyPr wrap="square" rtlCol="0">
            <a:spAutoFit/>
          </a:bodyPr>
          <a:lstStyle/>
          <a:p>
            <a:pPr algn="ctr"/>
            <a:r>
              <a:rPr lang="en-US" sz="2000" dirty="0">
                <a:latin typeface="+mj-lt"/>
              </a:rPr>
              <a:t>Measurement: </a:t>
            </a:r>
            <a:r>
              <a:rPr lang="en-US" sz="2000" dirty="0">
                <a:solidFill>
                  <a:srgbClr val="FF0000"/>
                </a:solidFill>
                <a:latin typeface="+mj-lt"/>
              </a:rPr>
              <a:t>One point in time</a:t>
            </a:r>
          </a:p>
        </p:txBody>
      </p:sp>
      <p:sp>
        <p:nvSpPr>
          <p:cNvPr id="26" name="TextBox 25"/>
          <p:cNvSpPr txBox="1"/>
          <p:nvPr/>
        </p:nvSpPr>
        <p:spPr>
          <a:xfrm>
            <a:off x="4464068" y="3648321"/>
            <a:ext cx="1108954" cy="461665"/>
          </a:xfrm>
          <a:prstGeom prst="rect">
            <a:avLst/>
          </a:prstGeom>
          <a:noFill/>
          <a:ln>
            <a:solidFill>
              <a:schemeClr val="tx1"/>
            </a:solidFill>
          </a:ln>
        </p:spPr>
        <p:txBody>
          <a:bodyPr wrap="square" rtlCol="0">
            <a:spAutoFit/>
          </a:bodyPr>
          <a:lstStyle/>
          <a:p>
            <a:pPr algn="ctr"/>
            <a:r>
              <a:rPr lang="en-US" sz="1200" dirty="0">
                <a:latin typeface="+mj-lt"/>
              </a:rPr>
              <a:t>Exposure/ group 2</a:t>
            </a:r>
          </a:p>
        </p:txBody>
      </p:sp>
      <p:cxnSp>
        <p:nvCxnSpPr>
          <p:cNvPr id="27" name="Shape 43"/>
          <p:cNvCxnSpPr>
            <a:stCxn id="24" idx="6"/>
            <a:endCxn id="26" idx="1"/>
          </p:cNvCxnSpPr>
          <p:nvPr/>
        </p:nvCxnSpPr>
        <p:spPr>
          <a:xfrm>
            <a:off x="4204184" y="3555471"/>
            <a:ext cx="259884" cy="3236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Rectangle 5"/>
          <p:cNvSpPr/>
          <p:nvPr/>
        </p:nvSpPr>
        <p:spPr>
          <a:xfrm>
            <a:off x="1392887" y="4971550"/>
            <a:ext cx="4572000" cy="1200329"/>
          </a:xfrm>
          <a:prstGeom prst="rect">
            <a:avLst/>
          </a:prstGeom>
        </p:spPr>
        <p:txBody>
          <a:bodyPr>
            <a:spAutoFit/>
          </a:bodyPr>
          <a:lstStyle/>
          <a:p>
            <a:r>
              <a:rPr lang="en-US" dirty="0"/>
              <a:t>A pediatrician in a hospital is investigating the amount of lead in the urine of children from a county based on gender.</a:t>
            </a:r>
          </a:p>
        </p:txBody>
      </p:sp>
    </p:spTree>
    <p:custDataLst>
      <p:tags r:id="rId1"/>
    </p:custDataLst>
    <p:extLst>
      <p:ext uri="{BB962C8B-B14F-4D97-AF65-F5344CB8AC3E}">
        <p14:creationId xmlns:p14="http://schemas.microsoft.com/office/powerpoint/2010/main" val="121331046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1384763" y="1107404"/>
            <a:ext cx="7489825" cy="4822825"/>
          </a:xfrm>
          <a:prstGeom prst="rect">
            <a:avLst/>
          </a:prstGeom>
        </p:spPr>
        <p:txBody>
          <a:bodyPr/>
          <a:lstStyle/>
          <a:p>
            <a:pPr marL="0" indent="0">
              <a:buNone/>
            </a:pPr>
            <a:endParaRPr lang="en-US" dirty="0"/>
          </a:p>
          <a:p>
            <a:pPr marL="0" indent="0">
              <a:buNone/>
            </a:pPr>
            <a:r>
              <a:rPr lang="en-US" dirty="0"/>
              <a:t>At the end of this session participants will be able to</a:t>
            </a:r>
          </a:p>
          <a:p>
            <a:pPr marL="0" indent="0">
              <a:buNone/>
            </a:pPr>
            <a:endParaRPr lang="en-US" dirty="0"/>
          </a:p>
          <a:p>
            <a:pPr lvl="0"/>
            <a:r>
              <a:rPr lang="en-US" dirty="0"/>
              <a:t>Learn the importance of a specific research question in clinical research and decision making</a:t>
            </a:r>
          </a:p>
          <a:p>
            <a:pPr lvl="0"/>
            <a:r>
              <a:rPr lang="en-US" dirty="0"/>
              <a:t>Match the research question to a study design</a:t>
            </a:r>
          </a:p>
          <a:p>
            <a:pPr lvl="0"/>
            <a:r>
              <a:rPr lang="en-US" dirty="0"/>
              <a:t>Understand differences between analytical and observational study designs</a:t>
            </a:r>
          </a:p>
          <a:p>
            <a:pPr lvl="0"/>
            <a:r>
              <a:rPr lang="en-US" dirty="0"/>
              <a:t>Understand pros and cons of study designs</a:t>
            </a:r>
          </a:p>
          <a:p>
            <a:pPr lvl="0"/>
            <a:endParaRPr lang="en-US" dirty="0"/>
          </a:p>
          <a:p>
            <a:pPr lvl="0"/>
            <a:r>
              <a:rPr lang="en-US" dirty="0"/>
              <a:t>Design hypothetical studies to answer specific research question(s) (hands on activity)</a:t>
            </a:r>
          </a:p>
          <a:p>
            <a:endParaRPr lang="en-US" dirty="0"/>
          </a:p>
          <a:p>
            <a:endParaRPr lang="en-US" dirty="0"/>
          </a:p>
        </p:txBody>
      </p:sp>
      <p:sp>
        <p:nvSpPr>
          <p:cNvPr id="5123" name="Rectangle 3"/>
          <p:cNvSpPr>
            <a:spLocks noGrp="1" noChangeArrowheads="1"/>
          </p:cNvSpPr>
          <p:nvPr>
            <p:ph type="title" idx="4294967295"/>
          </p:nvPr>
        </p:nvSpPr>
        <p:spPr>
          <a:xfrm>
            <a:off x="2582863" y="377825"/>
            <a:ext cx="6561137" cy="685800"/>
          </a:xfrm>
          <a:prstGeom prst="rect">
            <a:avLst/>
          </a:prstGeom>
        </p:spPr>
        <p:txBody>
          <a:bodyPr/>
          <a:lstStyle/>
          <a:p>
            <a:pPr eaLnBrk="1" hangingPunct="1"/>
            <a:r>
              <a:rPr lang="en-CA" b="1" dirty="0"/>
              <a:t>Learning objectives</a:t>
            </a:r>
          </a:p>
        </p:txBody>
      </p:sp>
    </p:spTree>
    <p:custDataLst>
      <p:tags r:id="rId2"/>
    </p:custDataLst>
    <p:extLst>
      <p:ext uri="{BB962C8B-B14F-4D97-AF65-F5344CB8AC3E}">
        <p14:creationId xmlns:p14="http://schemas.microsoft.com/office/powerpoint/2010/main" val="2866554222"/>
      </p:ext>
    </p:extLst>
  </p:cSld>
  <p:clrMapOvr>
    <a:overrideClrMapping bg1="lt1" tx1="dk1" bg2="lt2" tx2="dk2" accent1="accent1" accent2="accent2" accent3="accent3" accent4="accent4" accent5="accent5" accent6="accent6" hlink="hlink" folHlink="folHlink"/>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8043" y="461736"/>
            <a:ext cx="8382000" cy="685800"/>
          </a:xfrm>
          <a:prstGeom prst="rect">
            <a:avLst/>
          </a:prstGeom>
        </p:spPr>
        <p:txBody>
          <a:bodyPr/>
          <a:lstStyle/>
          <a:p>
            <a:r>
              <a:rPr lang="en-US" dirty="0"/>
              <a:t>Cross-sectional study</a:t>
            </a:r>
          </a:p>
        </p:txBody>
      </p:sp>
      <p:sp>
        <p:nvSpPr>
          <p:cNvPr id="3" name="Content Placeholder 2"/>
          <p:cNvSpPr>
            <a:spLocks noGrp="1"/>
          </p:cNvSpPr>
          <p:nvPr>
            <p:ph idx="4294967295"/>
          </p:nvPr>
        </p:nvSpPr>
        <p:spPr>
          <a:xfrm>
            <a:off x="1496786" y="1573666"/>
            <a:ext cx="7473043" cy="4103687"/>
          </a:xfrm>
          <a:prstGeom prst="rect">
            <a:avLst/>
          </a:prstGeom>
        </p:spPr>
        <p:txBody>
          <a:bodyPr/>
          <a:lstStyle/>
          <a:p>
            <a:r>
              <a:rPr lang="en-US" sz="2800" i="1" dirty="0"/>
              <a:t>Advantages:</a:t>
            </a:r>
            <a:r>
              <a:rPr lang="en-US" sz="2800" dirty="0"/>
              <a:t> </a:t>
            </a:r>
          </a:p>
          <a:p>
            <a:pPr lvl="1"/>
            <a:r>
              <a:rPr lang="en-US" sz="2400" dirty="0"/>
              <a:t>cheap and simple; </a:t>
            </a:r>
          </a:p>
          <a:p>
            <a:pPr lvl="1"/>
            <a:r>
              <a:rPr lang="en-US" sz="2400" dirty="0"/>
              <a:t>ethically safe. </a:t>
            </a:r>
          </a:p>
          <a:p>
            <a:pPr lvl="1"/>
            <a:endParaRPr lang="en-US" sz="2400" dirty="0"/>
          </a:p>
          <a:p>
            <a:r>
              <a:rPr lang="en-US" sz="2800" i="1" dirty="0"/>
              <a:t>Disadvantages:</a:t>
            </a:r>
            <a:r>
              <a:rPr lang="en-US" sz="2800" dirty="0"/>
              <a:t> </a:t>
            </a:r>
          </a:p>
          <a:p>
            <a:pPr lvl="1"/>
            <a:r>
              <a:rPr lang="en-US" sz="2400" dirty="0"/>
              <a:t>establishes association at most, not causality; </a:t>
            </a:r>
          </a:p>
          <a:p>
            <a:pPr lvl="1"/>
            <a:r>
              <a:rPr lang="en-US" sz="2400" dirty="0"/>
              <a:t>recall bias susceptibility (e.g. surveys); </a:t>
            </a:r>
          </a:p>
          <a:p>
            <a:pPr lvl="1"/>
            <a:r>
              <a:rPr lang="en-US" sz="2400" dirty="0"/>
              <a:t>confounders may be unequally distributed; </a:t>
            </a:r>
          </a:p>
          <a:p>
            <a:pPr lvl="1"/>
            <a:r>
              <a:rPr lang="en-US" sz="2400" dirty="0"/>
              <a:t>group sizes may be unequal. </a:t>
            </a:r>
          </a:p>
          <a:p>
            <a:endParaRPr lang="en-US" dirty="0"/>
          </a:p>
        </p:txBody>
      </p:sp>
    </p:spTree>
    <p:custDataLst>
      <p:tags r:id="rId1"/>
    </p:custDataLst>
    <p:extLst>
      <p:ext uri="{BB962C8B-B14F-4D97-AF65-F5344CB8AC3E}">
        <p14:creationId xmlns:p14="http://schemas.microsoft.com/office/powerpoint/2010/main" val="1891492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451303"/>
          </a:xfrm>
        </p:spPr>
        <p:txBody>
          <a:bodyPr/>
          <a:lstStyle/>
          <a:p>
            <a:pPr lvl="1" algn="l" defTabSz="685800" rtl="0">
              <a:lnSpc>
                <a:spcPct val="90000"/>
              </a:lnSpc>
              <a:spcBef>
                <a:spcPct val="0"/>
              </a:spcBef>
            </a:pPr>
            <a:r>
              <a:rPr lang="en-US" altLang="en-US" sz="2400" b="1" dirty="0"/>
              <a:t>Coffee and Pancreatic Cancer</a:t>
            </a:r>
            <a:br>
              <a:rPr lang="en-US" altLang="en-US" sz="2400" b="1" dirty="0"/>
            </a:br>
            <a:endParaRPr lang="en-US" dirty="0"/>
          </a:p>
        </p:txBody>
      </p:sp>
      <p:sp>
        <p:nvSpPr>
          <p:cNvPr id="3" name="Content Placeholder 2"/>
          <p:cNvSpPr>
            <a:spLocks noGrp="1"/>
          </p:cNvSpPr>
          <p:nvPr>
            <p:ph sz="half" idx="1"/>
          </p:nvPr>
        </p:nvSpPr>
        <p:spPr>
          <a:xfrm>
            <a:off x="272142" y="976540"/>
            <a:ext cx="5987143" cy="5489574"/>
          </a:xfrm>
        </p:spPr>
        <p:txBody>
          <a:bodyPr/>
          <a:lstStyle/>
          <a:p>
            <a:pPr marL="0" indent="0">
              <a:buNone/>
            </a:pPr>
            <a:r>
              <a:rPr lang="en-US" sz="2200" dirty="0"/>
              <a:t>Pancreatic cancer is the eighth most common cause of death from cancer worldwide.</a:t>
            </a:r>
          </a:p>
          <a:p>
            <a:pPr marL="0" indent="0">
              <a:buNone/>
            </a:pPr>
            <a:r>
              <a:rPr lang="en-US" sz="2200" dirty="0"/>
              <a:t>Although the diagnosis and treatment of pancreatic cancer has been evident improvement, the five-year survival rate for the disease is still no more than 5%.</a:t>
            </a:r>
          </a:p>
          <a:p>
            <a:pPr marL="0" indent="0">
              <a:buNone/>
            </a:pPr>
            <a:r>
              <a:rPr lang="en-US" sz="2200" dirty="0"/>
              <a:t>Thus, it is very important to detect modifiable risk factors that may develop into the primary prevention for this cancer.</a:t>
            </a:r>
          </a:p>
          <a:p>
            <a:pPr marL="0" indent="0">
              <a:buNone/>
            </a:pPr>
            <a:r>
              <a:rPr lang="en-US" sz="2200" dirty="0"/>
              <a:t>Coffee is one of the most popular beverages over the world.</a:t>
            </a:r>
          </a:p>
          <a:p>
            <a:pPr marL="0" indent="0">
              <a:buNone/>
            </a:pPr>
            <a:endParaRPr lang="en-US" sz="2200" dirty="0"/>
          </a:p>
          <a:p>
            <a:pPr marL="0" indent="0">
              <a:buNone/>
            </a:pPr>
            <a:r>
              <a:rPr lang="en-US" sz="2200" dirty="0"/>
              <a:t>We plan to study the association between coffee consumption and pancreatic cancer risk.</a:t>
            </a:r>
          </a:p>
          <a:p>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73732" y="108832"/>
            <a:ext cx="2548349" cy="382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272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prstGeom prst="rect">
            <a:avLst/>
          </a:prstGeom>
        </p:spPr>
        <p:txBody>
          <a:bodyPr/>
          <a:lstStyle/>
          <a:p>
            <a:r>
              <a:rPr lang="en-US" sz="3200" dirty="0"/>
              <a:t>Randomized controlled trial</a:t>
            </a:r>
          </a:p>
        </p:txBody>
      </p:sp>
      <p:sp>
        <p:nvSpPr>
          <p:cNvPr id="19" name="Right Arrow 18"/>
          <p:cNvSpPr/>
          <p:nvPr/>
        </p:nvSpPr>
        <p:spPr>
          <a:xfrm>
            <a:off x="233464" y="836578"/>
            <a:ext cx="8287966" cy="3210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43189" y="1235406"/>
            <a:ext cx="671208" cy="369332"/>
          </a:xfrm>
          <a:prstGeom prst="rect">
            <a:avLst/>
          </a:prstGeom>
          <a:solidFill>
            <a:srgbClr val="FF0000"/>
          </a:solidFill>
        </p:spPr>
        <p:txBody>
          <a:bodyPr wrap="square" rtlCol="0">
            <a:spAutoFit/>
          </a:bodyPr>
          <a:lstStyle/>
          <a:p>
            <a:r>
              <a:rPr lang="en-US" sz="1800" dirty="0">
                <a:latin typeface="+mj-lt"/>
              </a:rPr>
              <a:t>Past</a:t>
            </a:r>
          </a:p>
        </p:txBody>
      </p:sp>
      <p:sp>
        <p:nvSpPr>
          <p:cNvPr id="21" name="TextBox 20"/>
          <p:cNvSpPr txBox="1"/>
          <p:nvPr/>
        </p:nvSpPr>
        <p:spPr>
          <a:xfrm>
            <a:off x="1883909" y="1261354"/>
            <a:ext cx="1034375" cy="369332"/>
          </a:xfrm>
          <a:prstGeom prst="rect">
            <a:avLst/>
          </a:prstGeom>
          <a:solidFill>
            <a:srgbClr val="FFC000"/>
          </a:solidFill>
        </p:spPr>
        <p:txBody>
          <a:bodyPr wrap="square" rtlCol="0">
            <a:spAutoFit/>
          </a:bodyPr>
          <a:lstStyle/>
          <a:p>
            <a:r>
              <a:rPr lang="en-US" sz="1800" dirty="0">
                <a:latin typeface="+mj-lt"/>
              </a:rPr>
              <a:t>Present</a:t>
            </a:r>
          </a:p>
        </p:txBody>
      </p:sp>
      <p:sp>
        <p:nvSpPr>
          <p:cNvPr id="22" name="TextBox 21"/>
          <p:cNvSpPr txBox="1"/>
          <p:nvPr/>
        </p:nvSpPr>
        <p:spPr>
          <a:xfrm>
            <a:off x="6971489" y="1222440"/>
            <a:ext cx="878732" cy="369332"/>
          </a:xfrm>
          <a:prstGeom prst="rect">
            <a:avLst/>
          </a:prstGeom>
          <a:solidFill>
            <a:srgbClr val="92D050"/>
          </a:solidFill>
        </p:spPr>
        <p:txBody>
          <a:bodyPr wrap="square" rtlCol="0">
            <a:spAutoFit/>
          </a:bodyPr>
          <a:lstStyle/>
          <a:p>
            <a:r>
              <a:rPr lang="en-US" sz="1800" dirty="0">
                <a:latin typeface="+mj-lt"/>
              </a:rPr>
              <a:t>Future</a:t>
            </a:r>
          </a:p>
        </p:txBody>
      </p:sp>
      <p:sp>
        <p:nvSpPr>
          <p:cNvPr id="24" name="Oval 23"/>
          <p:cNvSpPr/>
          <p:nvPr/>
        </p:nvSpPr>
        <p:spPr>
          <a:xfrm>
            <a:off x="1342398" y="2869896"/>
            <a:ext cx="2286000" cy="2266545"/>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Patient population</a:t>
            </a:r>
          </a:p>
        </p:txBody>
      </p:sp>
      <p:sp>
        <p:nvSpPr>
          <p:cNvPr id="25" name="Decagon 24"/>
          <p:cNvSpPr/>
          <p:nvPr/>
        </p:nvSpPr>
        <p:spPr>
          <a:xfrm>
            <a:off x="1752600" y="3346549"/>
            <a:ext cx="1399141" cy="1177047"/>
          </a:xfrm>
          <a:prstGeom prst="dec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Appropriate patient spectrum</a:t>
            </a:r>
          </a:p>
        </p:txBody>
      </p:sp>
      <p:sp>
        <p:nvSpPr>
          <p:cNvPr id="26" name="TextBox 25"/>
          <p:cNvSpPr txBox="1"/>
          <p:nvPr/>
        </p:nvSpPr>
        <p:spPr>
          <a:xfrm>
            <a:off x="3959135" y="3852367"/>
            <a:ext cx="1222441" cy="307777"/>
          </a:xfrm>
          <a:prstGeom prst="rect">
            <a:avLst/>
          </a:prstGeom>
          <a:noFill/>
          <a:ln>
            <a:solidFill>
              <a:schemeClr val="tx1"/>
            </a:solidFill>
          </a:ln>
        </p:spPr>
        <p:txBody>
          <a:bodyPr wrap="square" rtlCol="0">
            <a:spAutoFit/>
          </a:bodyPr>
          <a:lstStyle/>
          <a:p>
            <a:r>
              <a:rPr lang="en-US" sz="1400" dirty="0">
                <a:latin typeface="+mj-lt"/>
              </a:rPr>
              <a:t>Randomize</a:t>
            </a:r>
          </a:p>
        </p:txBody>
      </p:sp>
      <p:sp>
        <p:nvSpPr>
          <p:cNvPr id="27" name="TextBox 26"/>
          <p:cNvSpPr txBox="1"/>
          <p:nvPr/>
        </p:nvSpPr>
        <p:spPr>
          <a:xfrm>
            <a:off x="5181576" y="2700650"/>
            <a:ext cx="1118681" cy="276999"/>
          </a:xfrm>
          <a:prstGeom prst="rect">
            <a:avLst/>
          </a:prstGeom>
          <a:noFill/>
          <a:ln>
            <a:noFill/>
          </a:ln>
        </p:spPr>
        <p:txBody>
          <a:bodyPr wrap="square" rtlCol="0">
            <a:spAutoFit/>
          </a:bodyPr>
          <a:lstStyle/>
          <a:p>
            <a:pPr algn="ctr"/>
            <a:r>
              <a:rPr lang="en-US" sz="1200" dirty="0">
                <a:latin typeface="+mj-lt"/>
              </a:rPr>
              <a:t>Exposure</a:t>
            </a:r>
          </a:p>
        </p:txBody>
      </p:sp>
      <p:sp>
        <p:nvSpPr>
          <p:cNvPr id="28" name="TextBox 27"/>
          <p:cNvSpPr txBox="1"/>
          <p:nvPr/>
        </p:nvSpPr>
        <p:spPr>
          <a:xfrm>
            <a:off x="5191304" y="5122403"/>
            <a:ext cx="1118681" cy="276999"/>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sz="1200" dirty="0">
                <a:latin typeface="+mj-lt"/>
              </a:rPr>
              <a:t>No Coffee</a:t>
            </a:r>
          </a:p>
        </p:txBody>
      </p:sp>
      <p:sp>
        <p:nvSpPr>
          <p:cNvPr id="29" name="TextBox 28"/>
          <p:cNvSpPr txBox="1"/>
          <p:nvPr/>
        </p:nvSpPr>
        <p:spPr>
          <a:xfrm>
            <a:off x="5181577" y="3002219"/>
            <a:ext cx="1118681" cy="276999"/>
          </a:xfrm>
          <a:prstGeom prst="rect">
            <a:avLst/>
          </a:prstGeom>
          <a:solidFill>
            <a:srgbClr val="92D050"/>
          </a:solidFill>
          <a:ln>
            <a:solidFill>
              <a:schemeClr val="tx1"/>
            </a:solidFill>
          </a:ln>
        </p:spPr>
        <p:txBody>
          <a:bodyPr wrap="square" rtlCol="0">
            <a:spAutoFit/>
          </a:bodyPr>
          <a:lstStyle/>
          <a:p>
            <a:pPr algn="ctr"/>
            <a:r>
              <a:rPr lang="en-US" sz="1200" dirty="0">
                <a:latin typeface="+mj-lt"/>
              </a:rPr>
              <a:t>Coffee</a:t>
            </a:r>
          </a:p>
        </p:txBody>
      </p:sp>
      <p:sp>
        <p:nvSpPr>
          <p:cNvPr id="30" name="TextBox 29"/>
          <p:cNvSpPr txBox="1"/>
          <p:nvPr/>
        </p:nvSpPr>
        <p:spPr>
          <a:xfrm>
            <a:off x="5191305" y="4801394"/>
            <a:ext cx="1118681" cy="276999"/>
          </a:xfrm>
          <a:prstGeom prst="rect">
            <a:avLst/>
          </a:prstGeom>
          <a:noFill/>
          <a:ln>
            <a:noFill/>
          </a:ln>
        </p:spPr>
        <p:txBody>
          <a:bodyPr wrap="square" rtlCol="0">
            <a:spAutoFit/>
          </a:bodyPr>
          <a:lstStyle/>
          <a:p>
            <a:pPr algn="ctr"/>
            <a:r>
              <a:rPr lang="en-US" sz="1200" dirty="0">
                <a:latin typeface="+mj-lt"/>
              </a:rPr>
              <a:t>No exposure</a:t>
            </a:r>
          </a:p>
        </p:txBody>
      </p:sp>
      <p:sp>
        <p:nvSpPr>
          <p:cNvPr id="31" name="TextBox 30"/>
          <p:cNvSpPr txBox="1"/>
          <p:nvPr/>
        </p:nvSpPr>
        <p:spPr>
          <a:xfrm>
            <a:off x="6796367" y="1760926"/>
            <a:ext cx="1118681" cy="461665"/>
          </a:xfrm>
          <a:prstGeom prst="rect">
            <a:avLst/>
          </a:prstGeom>
          <a:solidFill>
            <a:srgbClr val="FFFF00"/>
          </a:solidFill>
          <a:ln>
            <a:noFill/>
          </a:ln>
        </p:spPr>
        <p:txBody>
          <a:bodyPr wrap="square" rtlCol="0">
            <a:spAutoFit/>
          </a:bodyPr>
          <a:lstStyle/>
          <a:p>
            <a:pPr algn="ctr"/>
            <a:r>
              <a:rPr lang="en-US" sz="1200" dirty="0">
                <a:latin typeface="+mj-lt"/>
              </a:rPr>
              <a:t>Evaluate for outcome</a:t>
            </a:r>
          </a:p>
        </p:txBody>
      </p:sp>
      <p:sp>
        <p:nvSpPr>
          <p:cNvPr id="32" name="TextBox 31"/>
          <p:cNvSpPr txBox="1"/>
          <p:nvPr/>
        </p:nvSpPr>
        <p:spPr>
          <a:xfrm>
            <a:off x="6796366" y="2457766"/>
            <a:ext cx="1118681" cy="461665"/>
          </a:xfrm>
          <a:prstGeom prst="rect">
            <a:avLst/>
          </a:prstGeom>
          <a:noFill/>
          <a:ln>
            <a:solidFill>
              <a:schemeClr val="tx1"/>
            </a:solidFill>
          </a:ln>
        </p:spPr>
        <p:txBody>
          <a:bodyPr wrap="square" rtlCol="0">
            <a:spAutoFit/>
          </a:bodyPr>
          <a:lstStyle/>
          <a:p>
            <a:pPr algn="ctr"/>
            <a:r>
              <a:rPr lang="en-US" sz="1200" dirty="0">
                <a:latin typeface="+mj-lt"/>
              </a:rPr>
              <a:t>Pancreatic Cancer</a:t>
            </a:r>
          </a:p>
        </p:txBody>
      </p:sp>
      <p:sp>
        <p:nvSpPr>
          <p:cNvPr id="33" name="TextBox 32"/>
          <p:cNvSpPr txBox="1"/>
          <p:nvPr/>
        </p:nvSpPr>
        <p:spPr>
          <a:xfrm>
            <a:off x="6825551" y="3356837"/>
            <a:ext cx="1118681" cy="646331"/>
          </a:xfrm>
          <a:prstGeom prst="rect">
            <a:avLst/>
          </a:prstGeom>
          <a:noFill/>
          <a:ln>
            <a:solidFill>
              <a:schemeClr val="tx1"/>
            </a:solidFill>
          </a:ln>
        </p:spPr>
        <p:txBody>
          <a:bodyPr wrap="square" rtlCol="0">
            <a:spAutoFit/>
          </a:bodyPr>
          <a:lstStyle/>
          <a:p>
            <a:pPr algn="ctr"/>
            <a:r>
              <a:rPr lang="en-US" sz="1200" dirty="0">
                <a:latin typeface="+mj-lt"/>
              </a:rPr>
              <a:t>No </a:t>
            </a:r>
            <a:r>
              <a:rPr lang="en-US" sz="1200" dirty="0"/>
              <a:t>Pancreatic Cancer</a:t>
            </a:r>
          </a:p>
        </p:txBody>
      </p:sp>
      <p:cxnSp>
        <p:nvCxnSpPr>
          <p:cNvPr id="44" name="Shape 43"/>
          <p:cNvCxnSpPr>
            <a:cxnSpLocks/>
            <a:stCxn id="26" idx="0"/>
            <a:endCxn id="29" idx="1"/>
          </p:cNvCxnSpPr>
          <p:nvPr/>
        </p:nvCxnSpPr>
        <p:spPr>
          <a:xfrm rot="5400000" flipH="1" flipV="1">
            <a:off x="4520142" y="3190933"/>
            <a:ext cx="711648" cy="611221"/>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45" name="Shape 44"/>
          <p:cNvCxnSpPr>
            <a:cxnSpLocks/>
            <a:stCxn id="26" idx="2"/>
            <a:endCxn id="28" idx="1"/>
          </p:cNvCxnSpPr>
          <p:nvPr/>
        </p:nvCxnSpPr>
        <p:spPr>
          <a:xfrm rot="16200000" flipH="1">
            <a:off x="4330451" y="4400049"/>
            <a:ext cx="1100759" cy="620948"/>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48" name="Shape 47"/>
          <p:cNvCxnSpPr>
            <a:cxnSpLocks/>
            <a:stCxn id="24" idx="6"/>
            <a:endCxn id="26" idx="1"/>
          </p:cNvCxnSpPr>
          <p:nvPr/>
        </p:nvCxnSpPr>
        <p:spPr>
          <a:xfrm>
            <a:off x="3628398" y="4003169"/>
            <a:ext cx="330737" cy="3087"/>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6851514" y="4626846"/>
            <a:ext cx="1118681" cy="461665"/>
          </a:xfrm>
          <a:prstGeom prst="rect">
            <a:avLst/>
          </a:prstGeom>
          <a:noFill/>
          <a:ln>
            <a:solidFill>
              <a:schemeClr val="tx1"/>
            </a:solidFill>
          </a:ln>
        </p:spPr>
        <p:txBody>
          <a:bodyPr wrap="square" rtlCol="0">
            <a:spAutoFit/>
          </a:bodyPr>
          <a:lstStyle/>
          <a:p>
            <a:pPr algn="ctr"/>
            <a:r>
              <a:rPr lang="en-US" sz="1200" dirty="0">
                <a:latin typeface="+mj-lt"/>
              </a:rPr>
              <a:t>Pancreatic Cancer</a:t>
            </a:r>
          </a:p>
        </p:txBody>
      </p:sp>
      <p:sp>
        <p:nvSpPr>
          <p:cNvPr id="37" name="TextBox 36"/>
          <p:cNvSpPr txBox="1"/>
          <p:nvPr/>
        </p:nvSpPr>
        <p:spPr>
          <a:xfrm>
            <a:off x="6851514" y="5703797"/>
            <a:ext cx="1118681" cy="646331"/>
          </a:xfrm>
          <a:prstGeom prst="rect">
            <a:avLst/>
          </a:prstGeom>
          <a:noFill/>
          <a:ln>
            <a:solidFill>
              <a:schemeClr val="tx1"/>
            </a:solidFill>
          </a:ln>
        </p:spPr>
        <p:txBody>
          <a:bodyPr wrap="square" rtlCol="0">
            <a:spAutoFit/>
          </a:bodyPr>
          <a:lstStyle/>
          <a:p>
            <a:pPr algn="ctr"/>
            <a:r>
              <a:rPr lang="en-US" sz="1200" dirty="0">
                <a:latin typeface="+mj-lt"/>
              </a:rPr>
              <a:t>No </a:t>
            </a:r>
            <a:r>
              <a:rPr lang="en-US" sz="1200" dirty="0"/>
              <a:t>Pancreatic Cancer</a:t>
            </a:r>
          </a:p>
        </p:txBody>
      </p:sp>
      <p:cxnSp>
        <p:nvCxnSpPr>
          <p:cNvPr id="13" name="Straight Arrow Connector 12"/>
          <p:cNvCxnSpPr>
            <a:stCxn id="29" idx="3"/>
            <a:endCxn id="32" idx="1"/>
          </p:cNvCxnSpPr>
          <p:nvPr/>
        </p:nvCxnSpPr>
        <p:spPr>
          <a:xfrm flipV="1">
            <a:off x="6300258" y="2688599"/>
            <a:ext cx="496108" cy="4521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9" idx="3"/>
            <a:endCxn id="33" idx="1"/>
          </p:cNvCxnSpPr>
          <p:nvPr/>
        </p:nvCxnSpPr>
        <p:spPr>
          <a:xfrm>
            <a:off x="6300258" y="3140719"/>
            <a:ext cx="525293" cy="53928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36" idx="1"/>
          </p:cNvCxnSpPr>
          <p:nvPr/>
        </p:nvCxnSpPr>
        <p:spPr>
          <a:xfrm flipV="1">
            <a:off x="6314850" y="4857679"/>
            <a:ext cx="536664" cy="43216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8" idx="3"/>
            <a:endCxn id="37" idx="1"/>
          </p:cNvCxnSpPr>
          <p:nvPr/>
        </p:nvCxnSpPr>
        <p:spPr>
          <a:xfrm>
            <a:off x="6309985" y="5260903"/>
            <a:ext cx="541529" cy="76606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7407564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0" y="184150"/>
            <a:ext cx="7772400" cy="730250"/>
          </a:xfrm>
          <a:prstGeom prst="rect">
            <a:avLst/>
          </a:prstGeom>
        </p:spPr>
        <p:txBody>
          <a:bodyPr/>
          <a:lstStyle/>
          <a:p>
            <a:r>
              <a:rPr lang="en-US" sz="3200" dirty="0"/>
              <a:t>Cohort study</a:t>
            </a:r>
          </a:p>
        </p:txBody>
      </p:sp>
      <p:sp>
        <p:nvSpPr>
          <p:cNvPr id="19" name="Right Arrow 18"/>
          <p:cNvSpPr/>
          <p:nvPr/>
        </p:nvSpPr>
        <p:spPr>
          <a:xfrm>
            <a:off x="233464" y="836578"/>
            <a:ext cx="8287966" cy="3210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43189" y="1147854"/>
            <a:ext cx="671208" cy="369332"/>
          </a:xfrm>
          <a:prstGeom prst="rect">
            <a:avLst/>
          </a:prstGeom>
          <a:solidFill>
            <a:srgbClr val="FF0000"/>
          </a:solidFill>
        </p:spPr>
        <p:txBody>
          <a:bodyPr wrap="square" rtlCol="0">
            <a:spAutoFit/>
          </a:bodyPr>
          <a:lstStyle/>
          <a:p>
            <a:r>
              <a:rPr lang="en-US" sz="1800" dirty="0">
                <a:latin typeface="+mj-lt"/>
              </a:rPr>
              <a:t>Past</a:t>
            </a:r>
          </a:p>
        </p:txBody>
      </p:sp>
      <p:sp>
        <p:nvSpPr>
          <p:cNvPr id="21" name="TextBox 20"/>
          <p:cNvSpPr txBox="1"/>
          <p:nvPr/>
        </p:nvSpPr>
        <p:spPr>
          <a:xfrm>
            <a:off x="1883909" y="1154349"/>
            <a:ext cx="1034375" cy="369332"/>
          </a:xfrm>
          <a:prstGeom prst="rect">
            <a:avLst/>
          </a:prstGeom>
          <a:solidFill>
            <a:srgbClr val="FFC000"/>
          </a:solidFill>
        </p:spPr>
        <p:txBody>
          <a:bodyPr wrap="square" rtlCol="0">
            <a:spAutoFit/>
          </a:bodyPr>
          <a:lstStyle/>
          <a:p>
            <a:r>
              <a:rPr lang="en-US" sz="1800" dirty="0">
                <a:latin typeface="+mj-lt"/>
              </a:rPr>
              <a:t>Present</a:t>
            </a:r>
          </a:p>
        </p:txBody>
      </p:sp>
      <p:sp>
        <p:nvSpPr>
          <p:cNvPr id="22" name="TextBox 21"/>
          <p:cNvSpPr txBox="1"/>
          <p:nvPr/>
        </p:nvSpPr>
        <p:spPr>
          <a:xfrm>
            <a:off x="6971489" y="1154346"/>
            <a:ext cx="878732" cy="369332"/>
          </a:xfrm>
          <a:prstGeom prst="rect">
            <a:avLst/>
          </a:prstGeom>
          <a:solidFill>
            <a:srgbClr val="92D050"/>
          </a:solidFill>
        </p:spPr>
        <p:txBody>
          <a:bodyPr wrap="square" rtlCol="0">
            <a:spAutoFit/>
          </a:bodyPr>
          <a:lstStyle/>
          <a:p>
            <a:r>
              <a:rPr lang="en-US" sz="1800" dirty="0">
                <a:latin typeface="+mj-lt"/>
              </a:rPr>
              <a:t>Future</a:t>
            </a:r>
          </a:p>
        </p:txBody>
      </p:sp>
      <p:sp>
        <p:nvSpPr>
          <p:cNvPr id="24" name="Oval 23"/>
          <p:cNvSpPr/>
          <p:nvPr/>
        </p:nvSpPr>
        <p:spPr>
          <a:xfrm>
            <a:off x="1342398" y="2640604"/>
            <a:ext cx="2286000" cy="2266545"/>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Patient population</a:t>
            </a:r>
          </a:p>
        </p:txBody>
      </p:sp>
      <p:sp>
        <p:nvSpPr>
          <p:cNvPr id="25" name="Decagon 24"/>
          <p:cNvSpPr/>
          <p:nvPr/>
        </p:nvSpPr>
        <p:spPr>
          <a:xfrm>
            <a:off x="1770278" y="3117257"/>
            <a:ext cx="1381463" cy="1177047"/>
          </a:xfrm>
          <a:prstGeom prst="dec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Appropriate patient spectrum</a:t>
            </a:r>
          </a:p>
        </p:txBody>
      </p:sp>
      <p:sp>
        <p:nvSpPr>
          <p:cNvPr id="28" name="TextBox 27"/>
          <p:cNvSpPr txBox="1"/>
          <p:nvPr/>
        </p:nvSpPr>
        <p:spPr>
          <a:xfrm>
            <a:off x="5196169" y="5151343"/>
            <a:ext cx="1118681" cy="276999"/>
          </a:xfrm>
          <a:prstGeom prst="rect">
            <a:avLst/>
          </a:prstGeom>
          <a:solidFill>
            <a:schemeClr val="accent4">
              <a:lumMod val="60000"/>
              <a:lumOff val="40000"/>
            </a:schemeClr>
          </a:solidFill>
          <a:ln>
            <a:solidFill>
              <a:schemeClr val="tx1"/>
            </a:solidFill>
          </a:ln>
        </p:spPr>
        <p:txBody>
          <a:bodyPr wrap="square" rtlCol="0">
            <a:spAutoFit/>
          </a:bodyPr>
          <a:lstStyle/>
          <a:p>
            <a:pPr algn="ctr"/>
            <a:r>
              <a:rPr lang="en-US" sz="1200" dirty="0">
                <a:latin typeface="+mj-lt"/>
              </a:rPr>
              <a:t>No Coffee</a:t>
            </a:r>
          </a:p>
        </p:txBody>
      </p:sp>
      <p:sp>
        <p:nvSpPr>
          <p:cNvPr id="29" name="TextBox 28"/>
          <p:cNvSpPr txBox="1"/>
          <p:nvPr/>
        </p:nvSpPr>
        <p:spPr>
          <a:xfrm>
            <a:off x="5181577" y="2977823"/>
            <a:ext cx="1118681" cy="276999"/>
          </a:xfrm>
          <a:prstGeom prst="rect">
            <a:avLst/>
          </a:prstGeom>
          <a:solidFill>
            <a:srgbClr val="92D050"/>
          </a:solidFill>
          <a:ln>
            <a:solidFill>
              <a:schemeClr val="tx1"/>
            </a:solidFill>
          </a:ln>
        </p:spPr>
        <p:txBody>
          <a:bodyPr wrap="square" rtlCol="0">
            <a:spAutoFit/>
          </a:bodyPr>
          <a:lstStyle/>
          <a:p>
            <a:pPr algn="ctr"/>
            <a:r>
              <a:rPr lang="en-US" sz="1200" dirty="0"/>
              <a:t>Coffee</a:t>
            </a:r>
          </a:p>
        </p:txBody>
      </p:sp>
      <p:sp>
        <p:nvSpPr>
          <p:cNvPr id="31" name="TextBox 30"/>
          <p:cNvSpPr txBox="1"/>
          <p:nvPr/>
        </p:nvSpPr>
        <p:spPr>
          <a:xfrm>
            <a:off x="6806096" y="1679628"/>
            <a:ext cx="1118681" cy="461665"/>
          </a:xfrm>
          <a:prstGeom prst="rect">
            <a:avLst/>
          </a:prstGeom>
          <a:solidFill>
            <a:srgbClr val="FFFF00"/>
          </a:solidFill>
          <a:ln>
            <a:noFill/>
          </a:ln>
        </p:spPr>
        <p:txBody>
          <a:bodyPr wrap="square" rtlCol="0">
            <a:spAutoFit/>
          </a:bodyPr>
          <a:lstStyle/>
          <a:p>
            <a:pPr algn="ctr"/>
            <a:r>
              <a:rPr lang="en-US" sz="1200" dirty="0">
                <a:latin typeface="+mj-lt"/>
              </a:rPr>
              <a:t>Evaluate for outcome</a:t>
            </a:r>
          </a:p>
        </p:txBody>
      </p:sp>
      <p:cxnSp>
        <p:nvCxnSpPr>
          <p:cNvPr id="3" name="Straight Arrow Connector 2"/>
          <p:cNvCxnSpPr>
            <a:stCxn id="24" idx="6"/>
            <a:endCxn id="29" idx="1"/>
          </p:cNvCxnSpPr>
          <p:nvPr/>
        </p:nvCxnSpPr>
        <p:spPr>
          <a:xfrm flipV="1">
            <a:off x="3628398" y="3116323"/>
            <a:ext cx="1553179" cy="657554"/>
          </a:xfrm>
          <a:prstGeom prst="straightConnector1">
            <a:avLst/>
          </a:prstGeom>
          <a:ln w="127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4" idx="6"/>
            <a:endCxn id="28" idx="1"/>
          </p:cNvCxnSpPr>
          <p:nvPr/>
        </p:nvCxnSpPr>
        <p:spPr>
          <a:xfrm>
            <a:off x="3628398" y="3773877"/>
            <a:ext cx="1567771" cy="1515966"/>
          </a:xfrm>
          <a:prstGeom prst="straightConnector1">
            <a:avLst/>
          </a:prstGeom>
          <a:ln w="127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796366" y="2457766"/>
            <a:ext cx="1118681" cy="461665"/>
          </a:xfrm>
          <a:prstGeom prst="rect">
            <a:avLst/>
          </a:prstGeom>
          <a:noFill/>
          <a:ln>
            <a:solidFill>
              <a:schemeClr val="tx1"/>
            </a:solidFill>
          </a:ln>
        </p:spPr>
        <p:txBody>
          <a:bodyPr wrap="square" rtlCol="0">
            <a:spAutoFit/>
          </a:bodyPr>
          <a:lstStyle/>
          <a:p>
            <a:pPr algn="ctr"/>
            <a:r>
              <a:rPr lang="en-US" sz="1200" dirty="0">
                <a:latin typeface="+mj-lt"/>
              </a:rPr>
              <a:t>Pancreatic Cancer</a:t>
            </a:r>
          </a:p>
        </p:txBody>
      </p:sp>
      <p:sp>
        <p:nvSpPr>
          <p:cNvPr id="30" name="TextBox 29"/>
          <p:cNvSpPr txBox="1"/>
          <p:nvPr/>
        </p:nvSpPr>
        <p:spPr>
          <a:xfrm>
            <a:off x="6825551" y="3356837"/>
            <a:ext cx="1118681" cy="646331"/>
          </a:xfrm>
          <a:prstGeom prst="rect">
            <a:avLst/>
          </a:prstGeom>
          <a:noFill/>
          <a:ln>
            <a:solidFill>
              <a:schemeClr val="tx1"/>
            </a:solidFill>
          </a:ln>
        </p:spPr>
        <p:txBody>
          <a:bodyPr wrap="square" rtlCol="0">
            <a:spAutoFit/>
          </a:bodyPr>
          <a:lstStyle/>
          <a:p>
            <a:pPr algn="ctr"/>
            <a:r>
              <a:rPr lang="en-US" sz="1200" dirty="0">
                <a:latin typeface="+mj-lt"/>
              </a:rPr>
              <a:t>No </a:t>
            </a:r>
            <a:r>
              <a:rPr lang="en-US" sz="1200" dirty="0"/>
              <a:t>Pancreatic Cancer</a:t>
            </a:r>
          </a:p>
        </p:txBody>
      </p:sp>
      <p:sp>
        <p:nvSpPr>
          <p:cNvPr id="36" name="TextBox 35"/>
          <p:cNvSpPr txBox="1"/>
          <p:nvPr/>
        </p:nvSpPr>
        <p:spPr>
          <a:xfrm>
            <a:off x="6851514" y="4626846"/>
            <a:ext cx="1118681" cy="461665"/>
          </a:xfrm>
          <a:prstGeom prst="rect">
            <a:avLst/>
          </a:prstGeom>
          <a:noFill/>
          <a:ln>
            <a:solidFill>
              <a:schemeClr val="tx1"/>
            </a:solidFill>
          </a:ln>
        </p:spPr>
        <p:txBody>
          <a:bodyPr wrap="square" rtlCol="0">
            <a:spAutoFit/>
          </a:bodyPr>
          <a:lstStyle/>
          <a:p>
            <a:pPr algn="ctr"/>
            <a:r>
              <a:rPr lang="en-US" sz="1200" dirty="0">
                <a:latin typeface="+mj-lt"/>
              </a:rPr>
              <a:t>Pancreatic Cancer</a:t>
            </a:r>
          </a:p>
        </p:txBody>
      </p:sp>
      <p:sp>
        <p:nvSpPr>
          <p:cNvPr id="37" name="TextBox 36"/>
          <p:cNvSpPr txBox="1"/>
          <p:nvPr/>
        </p:nvSpPr>
        <p:spPr>
          <a:xfrm>
            <a:off x="6851514" y="5703797"/>
            <a:ext cx="1118681" cy="646331"/>
          </a:xfrm>
          <a:prstGeom prst="rect">
            <a:avLst/>
          </a:prstGeom>
          <a:noFill/>
          <a:ln>
            <a:solidFill>
              <a:schemeClr val="tx1"/>
            </a:solidFill>
          </a:ln>
        </p:spPr>
        <p:txBody>
          <a:bodyPr wrap="square" rtlCol="0">
            <a:spAutoFit/>
          </a:bodyPr>
          <a:lstStyle/>
          <a:p>
            <a:pPr algn="ctr"/>
            <a:r>
              <a:rPr lang="en-US" sz="1200" dirty="0">
                <a:latin typeface="+mj-lt"/>
              </a:rPr>
              <a:t>No </a:t>
            </a:r>
            <a:r>
              <a:rPr lang="en-US" sz="1200" dirty="0"/>
              <a:t>Pancreatic Cancer</a:t>
            </a:r>
          </a:p>
        </p:txBody>
      </p:sp>
      <p:cxnSp>
        <p:nvCxnSpPr>
          <p:cNvPr id="38" name="Straight Arrow Connector 37"/>
          <p:cNvCxnSpPr>
            <a:endCxn id="27" idx="1"/>
          </p:cNvCxnSpPr>
          <p:nvPr/>
        </p:nvCxnSpPr>
        <p:spPr>
          <a:xfrm flipV="1">
            <a:off x="6300258" y="2688599"/>
            <a:ext cx="496108" cy="4521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30" idx="1"/>
          </p:cNvCxnSpPr>
          <p:nvPr/>
        </p:nvCxnSpPr>
        <p:spPr>
          <a:xfrm>
            <a:off x="6300258" y="3140719"/>
            <a:ext cx="525293" cy="53928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36" idx="1"/>
          </p:cNvCxnSpPr>
          <p:nvPr/>
        </p:nvCxnSpPr>
        <p:spPr>
          <a:xfrm flipV="1">
            <a:off x="6314850" y="4857679"/>
            <a:ext cx="536664" cy="43216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8" idx="3"/>
            <a:endCxn id="37" idx="1"/>
          </p:cNvCxnSpPr>
          <p:nvPr/>
        </p:nvCxnSpPr>
        <p:spPr>
          <a:xfrm>
            <a:off x="6314850" y="5289843"/>
            <a:ext cx="536664" cy="73712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8787964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0" y="184150"/>
            <a:ext cx="7772400" cy="730250"/>
          </a:xfrm>
          <a:prstGeom prst="rect">
            <a:avLst/>
          </a:prstGeom>
        </p:spPr>
        <p:txBody>
          <a:bodyPr/>
          <a:lstStyle/>
          <a:p>
            <a:r>
              <a:rPr lang="en-US" sz="3200" dirty="0"/>
              <a:t>Case-control study</a:t>
            </a:r>
          </a:p>
        </p:txBody>
      </p:sp>
      <p:sp>
        <p:nvSpPr>
          <p:cNvPr id="19" name="Right Arrow 18"/>
          <p:cNvSpPr/>
          <p:nvPr/>
        </p:nvSpPr>
        <p:spPr>
          <a:xfrm>
            <a:off x="233464" y="836578"/>
            <a:ext cx="8287966" cy="3210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17121" y="1177040"/>
            <a:ext cx="671208" cy="369332"/>
          </a:xfrm>
          <a:prstGeom prst="rect">
            <a:avLst/>
          </a:prstGeom>
          <a:solidFill>
            <a:srgbClr val="FF0000"/>
          </a:solidFill>
        </p:spPr>
        <p:txBody>
          <a:bodyPr wrap="square" rtlCol="0">
            <a:spAutoFit/>
          </a:bodyPr>
          <a:lstStyle/>
          <a:p>
            <a:r>
              <a:rPr lang="en-US" sz="1800" dirty="0">
                <a:latin typeface="+mj-lt"/>
              </a:rPr>
              <a:t>Past</a:t>
            </a:r>
          </a:p>
        </p:txBody>
      </p:sp>
      <p:sp>
        <p:nvSpPr>
          <p:cNvPr id="21" name="TextBox 20"/>
          <p:cNvSpPr txBox="1"/>
          <p:nvPr/>
        </p:nvSpPr>
        <p:spPr>
          <a:xfrm>
            <a:off x="5074581" y="1164078"/>
            <a:ext cx="1034375" cy="369332"/>
          </a:xfrm>
          <a:prstGeom prst="rect">
            <a:avLst/>
          </a:prstGeom>
          <a:solidFill>
            <a:srgbClr val="FFC000"/>
          </a:solidFill>
        </p:spPr>
        <p:txBody>
          <a:bodyPr wrap="square" rtlCol="0">
            <a:spAutoFit/>
          </a:bodyPr>
          <a:lstStyle/>
          <a:p>
            <a:r>
              <a:rPr lang="en-US" sz="1800" dirty="0">
                <a:latin typeface="+mj-lt"/>
              </a:rPr>
              <a:t>Present</a:t>
            </a:r>
          </a:p>
        </p:txBody>
      </p:sp>
      <p:sp>
        <p:nvSpPr>
          <p:cNvPr id="22" name="TextBox 21"/>
          <p:cNvSpPr txBox="1"/>
          <p:nvPr/>
        </p:nvSpPr>
        <p:spPr>
          <a:xfrm>
            <a:off x="7438416" y="1144619"/>
            <a:ext cx="878732" cy="369332"/>
          </a:xfrm>
          <a:prstGeom prst="rect">
            <a:avLst/>
          </a:prstGeom>
          <a:solidFill>
            <a:srgbClr val="92D050"/>
          </a:solidFill>
        </p:spPr>
        <p:txBody>
          <a:bodyPr wrap="square" rtlCol="0">
            <a:spAutoFit/>
          </a:bodyPr>
          <a:lstStyle/>
          <a:p>
            <a:r>
              <a:rPr lang="en-US" sz="1800" dirty="0">
                <a:latin typeface="+mj-lt"/>
              </a:rPr>
              <a:t>Future</a:t>
            </a:r>
          </a:p>
        </p:txBody>
      </p:sp>
      <p:sp>
        <p:nvSpPr>
          <p:cNvPr id="24" name="Oval 23"/>
          <p:cNvSpPr/>
          <p:nvPr/>
        </p:nvSpPr>
        <p:spPr>
          <a:xfrm>
            <a:off x="4589595" y="2617013"/>
            <a:ext cx="2286000" cy="2266545"/>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Patient population</a:t>
            </a:r>
          </a:p>
        </p:txBody>
      </p:sp>
      <p:sp>
        <p:nvSpPr>
          <p:cNvPr id="25" name="Decagon 24"/>
          <p:cNvSpPr/>
          <p:nvPr/>
        </p:nvSpPr>
        <p:spPr>
          <a:xfrm>
            <a:off x="5095432" y="3093666"/>
            <a:ext cx="1393150" cy="1177047"/>
          </a:xfrm>
          <a:prstGeom prst="dec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Appropriate patient spectrum</a:t>
            </a:r>
          </a:p>
        </p:txBody>
      </p:sp>
      <p:sp>
        <p:nvSpPr>
          <p:cNvPr id="28" name="TextBox 27"/>
          <p:cNvSpPr txBox="1"/>
          <p:nvPr/>
        </p:nvSpPr>
        <p:spPr>
          <a:xfrm>
            <a:off x="2710603" y="4334575"/>
            <a:ext cx="1118681" cy="830997"/>
          </a:xfrm>
          <a:prstGeom prst="rect">
            <a:avLst/>
          </a:prstGeom>
          <a:noFill/>
          <a:ln>
            <a:solidFill>
              <a:schemeClr val="tx1"/>
            </a:solidFill>
          </a:ln>
        </p:spPr>
        <p:txBody>
          <a:bodyPr wrap="square" rtlCol="0">
            <a:spAutoFit/>
          </a:bodyPr>
          <a:lstStyle/>
          <a:p>
            <a:pPr algn="ctr"/>
            <a:r>
              <a:rPr lang="en-US" sz="1200" dirty="0">
                <a:latin typeface="+mj-lt"/>
              </a:rPr>
              <a:t>Patients without </a:t>
            </a:r>
            <a:r>
              <a:rPr lang="en-US" sz="1200" dirty="0"/>
              <a:t>Pancreatic Cancer</a:t>
            </a:r>
          </a:p>
        </p:txBody>
      </p:sp>
      <p:sp>
        <p:nvSpPr>
          <p:cNvPr id="29" name="TextBox 28"/>
          <p:cNvSpPr txBox="1"/>
          <p:nvPr/>
        </p:nvSpPr>
        <p:spPr>
          <a:xfrm>
            <a:off x="2710603" y="2954222"/>
            <a:ext cx="1118681" cy="646331"/>
          </a:xfrm>
          <a:prstGeom prst="rect">
            <a:avLst/>
          </a:prstGeom>
          <a:noFill/>
          <a:ln>
            <a:solidFill>
              <a:schemeClr val="tx1"/>
            </a:solidFill>
          </a:ln>
        </p:spPr>
        <p:txBody>
          <a:bodyPr wrap="square" rtlCol="0">
            <a:spAutoFit/>
          </a:bodyPr>
          <a:lstStyle/>
          <a:p>
            <a:pPr algn="ctr"/>
            <a:r>
              <a:rPr lang="en-US" sz="1200" dirty="0"/>
              <a:t>Pancreatic Cancer</a:t>
            </a:r>
          </a:p>
          <a:p>
            <a:pPr algn="ctr"/>
            <a:r>
              <a:rPr lang="en-US" sz="1200" dirty="0">
                <a:latin typeface="+mj-lt"/>
              </a:rPr>
              <a:t> Patients</a:t>
            </a:r>
          </a:p>
        </p:txBody>
      </p:sp>
      <p:sp>
        <p:nvSpPr>
          <p:cNvPr id="31" name="TextBox 30"/>
          <p:cNvSpPr txBox="1"/>
          <p:nvPr/>
        </p:nvSpPr>
        <p:spPr>
          <a:xfrm>
            <a:off x="502572" y="2244079"/>
            <a:ext cx="1118681" cy="461665"/>
          </a:xfrm>
          <a:prstGeom prst="rect">
            <a:avLst/>
          </a:prstGeom>
          <a:solidFill>
            <a:srgbClr val="FFFF00"/>
          </a:solidFill>
          <a:ln>
            <a:noFill/>
          </a:ln>
        </p:spPr>
        <p:txBody>
          <a:bodyPr wrap="square" rtlCol="0">
            <a:spAutoFit/>
          </a:bodyPr>
          <a:lstStyle/>
          <a:p>
            <a:pPr algn="ctr"/>
            <a:r>
              <a:rPr lang="en-US" sz="1200" dirty="0">
                <a:latin typeface="+mj-lt"/>
              </a:rPr>
              <a:t>Evaluate for exposure</a:t>
            </a:r>
          </a:p>
        </p:txBody>
      </p:sp>
      <p:sp>
        <p:nvSpPr>
          <p:cNvPr id="32" name="TextBox 31"/>
          <p:cNvSpPr txBox="1"/>
          <p:nvPr/>
        </p:nvSpPr>
        <p:spPr>
          <a:xfrm>
            <a:off x="502571" y="2882567"/>
            <a:ext cx="1118681" cy="430887"/>
          </a:xfrm>
          <a:prstGeom prst="rect">
            <a:avLst/>
          </a:prstGeom>
          <a:noFill/>
          <a:ln>
            <a:solidFill>
              <a:schemeClr val="tx1"/>
            </a:solidFill>
          </a:ln>
        </p:spPr>
        <p:txBody>
          <a:bodyPr wrap="square" rtlCol="0">
            <a:spAutoFit/>
          </a:bodyPr>
          <a:lstStyle/>
          <a:p>
            <a:pPr algn="ctr"/>
            <a:r>
              <a:rPr lang="en-US" sz="1100" dirty="0">
                <a:latin typeface="+mj-lt"/>
              </a:rPr>
              <a:t>High coffee consumption</a:t>
            </a:r>
          </a:p>
        </p:txBody>
      </p:sp>
      <p:sp>
        <p:nvSpPr>
          <p:cNvPr id="33" name="TextBox 32"/>
          <p:cNvSpPr txBox="1"/>
          <p:nvPr/>
        </p:nvSpPr>
        <p:spPr>
          <a:xfrm>
            <a:off x="512080" y="3397079"/>
            <a:ext cx="1118681" cy="430887"/>
          </a:xfrm>
          <a:prstGeom prst="rect">
            <a:avLst/>
          </a:prstGeom>
          <a:noFill/>
          <a:ln>
            <a:solidFill>
              <a:schemeClr val="tx1"/>
            </a:solidFill>
          </a:ln>
        </p:spPr>
        <p:txBody>
          <a:bodyPr wrap="square" rtlCol="0">
            <a:spAutoFit/>
          </a:bodyPr>
          <a:lstStyle/>
          <a:p>
            <a:pPr algn="ctr"/>
            <a:r>
              <a:rPr lang="en-US" sz="1100" dirty="0">
                <a:latin typeface="+mj-lt"/>
              </a:rPr>
              <a:t>Low </a:t>
            </a:r>
            <a:r>
              <a:rPr lang="en-US" sz="1100" dirty="0"/>
              <a:t>coffee consumption</a:t>
            </a:r>
            <a:endParaRPr lang="en-US" sz="1100" dirty="0">
              <a:latin typeface="+mj-lt"/>
            </a:endParaRPr>
          </a:p>
        </p:txBody>
      </p:sp>
      <p:sp>
        <p:nvSpPr>
          <p:cNvPr id="23" name="TextBox 22"/>
          <p:cNvSpPr txBox="1"/>
          <p:nvPr/>
        </p:nvSpPr>
        <p:spPr>
          <a:xfrm>
            <a:off x="2697782" y="2532665"/>
            <a:ext cx="1118681" cy="276999"/>
          </a:xfrm>
          <a:prstGeom prst="rect">
            <a:avLst/>
          </a:prstGeom>
          <a:solidFill>
            <a:srgbClr val="FFFF00"/>
          </a:solidFill>
          <a:ln>
            <a:noFill/>
          </a:ln>
        </p:spPr>
        <p:txBody>
          <a:bodyPr wrap="square" rtlCol="0">
            <a:spAutoFit/>
          </a:bodyPr>
          <a:lstStyle/>
          <a:p>
            <a:pPr algn="ctr"/>
            <a:r>
              <a:rPr lang="en-US" sz="1200" dirty="0">
                <a:latin typeface="+mj-lt"/>
              </a:rPr>
              <a:t>Outcome</a:t>
            </a:r>
          </a:p>
        </p:txBody>
      </p:sp>
      <p:sp>
        <p:nvSpPr>
          <p:cNvPr id="27" name="TextBox 26"/>
          <p:cNvSpPr txBox="1"/>
          <p:nvPr/>
        </p:nvSpPr>
        <p:spPr>
          <a:xfrm>
            <a:off x="512080" y="4452671"/>
            <a:ext cx="1118681" cy="430887"/>
          </a:xfrm>
          <a:prstGeom prst="rect">
            <a:avLst/>
          </a:prstGeom>
          <a:noFill/>
          <a:ln>
            <a:solidFill>
              <a:schemeClr val="tx1"/>
            </a:solidFill>
          </a:ln>
        </p:spPr>
        <p:txBody>
          <a:bodyPr wrap="square" rtlCol="0">
            <a:spAutoFit/>
          </a:bodyPr>
          <a:lstStyle/>
          <a:p>
            <a:pPr algn="ctr"/>
            <a:r>
              <a:rPr lang="en-US" sz="1100" dirty="0">
                <a:latin typeface="+mj-lt"/>
              </a:rPr>
              <a:t>High coffee consumption</a:t>
            </a:r>
          </a:p>
        </p:txBody>
      </p:sp>
      <p:sp>
        <p:nvSpPr>
          <p:cNvPr id="30" name="TextBox 29"/>
          <p:cNvSpPr txBox="1"/>
          <p:nvPr/>
        </p:nvSpPr>
        <p:spPr>
          <a:xfrm>
            <a:off x="521589" y="4967183"/>
            <a:ext cx="1118681" cy="430887"/>
          </a:xfrm>
          <a:prstGeom prst="rect">
            <a:avLst/>
          </a:prstGeom>
          <a:noFill/>
          <a:ln>
            <a:solidFill>
              <a:schemeClr val="tx1"/>
            </a:solidFill>
          </a:ln>
        </p:spPr>
        <p:txBody>
          <a:bodyPr wrap="square" rtlCol="0">
            <a:spAutoFit/>
          </a:bodyPr>
          <a:lstStyle/>
          <a:p>
            <a:pPr algn="ctr"/>
            <a:r>
              <a:rPr lang="en-US" sz="1100" dirty="0">
                <a:latin typeface="+mj-lt"/>
              </a:rPr>
              <a:t>Low </a:t>
            </a:r>
            <a:r>
              <a:rPr lang="en-US" sz="1100" dirty="0"/>
              <a:t>coffee consumption</a:t>
            </a:r>
            <a:endParaRPr lang="en-US" sz="1100" dirty="0">
              <a:latin typeface="+mj-lt"/>
            </a:endParaRPr>
          </a:p>
        </p:txBody>
      </p:sp>
      <p:cxnSp>
        <p:nvCxnSpPr>
          <p:cNvPr id="37" name="Straight Arrow Connector 36"/>
          <p:cNvCxnSpPr>
            <a:stCxn id="24" idx="2"/>
            <a:endCxn id="29" idx="3"/>
          </p:cNvCxnSpPr>
          <p:nvPr/>
        </p:nvCxnSpPr>
        <p:spPr>
          <a:xfrm flipH="1" flipV="1">
            <a:off x="3829284" y="3277388"/>
            <a:ext cx="760311" cy="472898"/>
          </a:xfrm>
          <a:prstGeom prst="straightConnector1">
            <a:avLst/>
          </a:prstGeom>
          <a:ln w="127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4" idx="2"/>
            <a:endCxn id="28" idx="3"/>
          </p:cNvCxnSpPr>
          <p:nvPr/>
        </p:nvCxnSpPr>
        <p:spPr>
          <a:xfrm flipH="1">
            <a:off x="3829284" y="3750286"/>
            <a:ext cx="760311" cy="999788"/>
          </a:xfrm>
          <a:prstGeom prst="straightConnector1">
            <a:avLst/>
          </a:prstGeom>
          <a:ln w="127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9" idx="1"/>
            <a:endCxn id="32" idx="3"/>
          </p:cNvCxnSpPr>
          <p:nvPr/>
        </p:nvCxnSpPr>
        <p:spPr>
          <a:xfrm flipH="1" flipV="1">
            <a:off x="1621252" y="3098011"/>
            <a:ext cx="1089351" cy="179377"/>
          </a:xfrm>
          <a:prstGeom prst="straightConnector1">
            <a:avLst/>
          </a:prstGeom>
          <a:ln w="127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9" idx="1"/>
            <a:endCxn id="33" idx="3"/>
          </p:cNvCxnSpPr>
          <p:nvPr/>
        </p:nvCxnSpPr>
        <p:spPr>
          <a:xfrm flipH="1">
            <a:off x="1630761" y="3277388"/>
            <a:ext cx="1079842" cy="335135"/>
          </a:xfrm>
          <a:prstGeom prst="straightConnector1">
            <a:avLst/>
          </a:prstGeom>
          <a:ln w="127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8" idx="1"/>
            <a:endCxn id="27" idx="3"/>
          </p:cNvCxnSpPr>
          <p:nvPr/>
        </p:nvCxnSpPr>
        <p:spPr>
          <a:xfrm flipH="1" flipV="1">
            <a:off x="1630761" y="4668115"/>
            <a:ext cx="1079842" cy="81959"/>
          </a:xfrm>
          <a:prstGeom prst="straightConnector1">
            <a:avLst/>
          </a:prstGeom>
          <a:ln w="127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8" idx="1"/>
            <a:endCxn id="30" idx="3"/>
          </p:cNvCxnSpPr>
          <p:nvPr/>
        </p:nvCxnSpPr>
        <p:spPr>
          <a:xfrm flipH="1">
            <a:off x="1640270" y="4750074"/>
            <a:ext cx="1070333" cy="432553"/>
          </a:xfrm>
          <a:prstGeom prst="straightConnector1">
            <a:avLst/>
          </a:prstGeom>
          <a:ln w="127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9371393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0" y="184150"/>
            <a:ext cx="7772400" cy="730250"/>
          </a:xfrm>
          <a:prstGeom prst="rect">
            <a:avLst/>
          </a:prstGeom>
        </p:spPr>
        <p:txBody>
          <a:bodyPr/>
          <a:lstStyle/>
          <a:p>
            <a:r>
              <a:rPr lang="en-US" sz="3200" dirty="0"/>
              <a:t>Cross-sectional study</a:t>
            </a:r>
          </a:p>
        </p:txBody>
      </p:sp>
      <p:sp>
        <p:nvSpPr>
          <p:cNvPr id="19" name="Right Arrow 18"/>
          <p:cNvSpPr/>
          <p:nvPr/>
        </p:nvSpPr>
        <p:spPr>
          <a:xfrm>
            <a:off x="233463" y="836578"/>
            <a:ext cx="8838395" cy="3210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43189" y="1147854"/>
            <a:ext cx="671208" cy="369332"/>
          </a:xfrm>
          <a:prstGeom prst="rect">
            <a:avLst/>
          </a:prstGeom>
          <a:solidFill>
            <a:srgbClr val="FF0000"/>
          </a:solidFill>
        </p:spPr>
        <p:txBody>
          <a:bodyPr wrap="square" rtlCol="0">
            <a:spAutoFit/>
          </a:bodyPr>
          <a:lstStyle/>
          <a:p>
            <a:r>
              <a:rPr lang="en-US" sz="1800" dirty="0">
                <a:latin typeface="+mj-lt"/>
              </a:rPr>
              <a:t>Past</a:t>
            </a:r>
          </a:p>
        </p:txBody>
      </p:sp>
      <p:sp>
        <p:nvSpPr>
          <p:cNvPr id="21" name="TextBox 20"/>
          <p:cNvSpPr txBox="1"/>
          <p:nvPr/>
        </p:nvSpPr>
        <p:spPr>
          <a:xfrm>
            <a:off x="1883909" y="1154349"/>
            <a:ext cx="1034375" cy="369332"/>
          </a:xfrm>
          <a:prstGeom prst="rect">
            <a:avLst/>
          </a:prstGeom>
          <a:solidFill>
            <a:srgbClr val="FFC000"/>
          </a:solidFill>
        </p:spPr>
        <p:txBody>
          <a:bodyPr wrap="square" rtlCol="0">
            <a:spAutoFit/>
          </a:bodyPr>
          <a:lstStyle/>
          <a:p>
            <a:r>
              <a:rPr lang="en-US" sz="1800" dirty="0">
                <a:latin typeface="+mj-lt"/>
              </a:rPr>
              <a:t>Present</a:t>
            </a:r>
          </a:p>
        </p:txBody>
      </p:sp>
      <p:sp>
        <p:nvSpPr>
          <p:cNvPr id="22" name="TextBox 21"/>
          <p:cNvSpPr txBox="1"/>
          <p:nvPr/>
        </p:nvSpPr>
        <p:spPr>
          <a:xfrm>
            <a:off x="8193127" y="1171589"/>
            <a:ext cx="878732" cy="369332"/>
          </a:xfrm>
          <a:prstGeom prst="rect">
            <a:avLst/>
          </a:prstGeom>
          <a:solidFill>
            <a:srgbClr val="92D050"/>
          </a:solidFill>
        </p:spPr>
        <p:txBody>
          <a:bodyPr wrap="square" rtlCol="0">
            <a:spAutoFit/>
          </a:bodyPr>
          <a:lstStyle/>
          <a:p>
            <a:r>
              <a:rPr lang="en-US" sz="1800" dirty="0">
                <a:latin typeface="+mj-lt"/>
              </a:rPr>
              <a:t>Future</a:t>
            </a:r>
          </a:p>
        </p:txBody>
      </p:sp>
      <p:sp>
        <p:nvSpPr>
          <p:cNvPr id="24" name="Oval 23"/>
          <p:cNvSpPr/>
          <p:nvPr/>
        </p:nvSpPr>
        <p:spPr>
          <a:xfrm>
            <a:off x="1074156" y="2422198"/>
            <a:ext cx="2286000" cy="2266545"/>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Patient population</a:t>
            </a:r>
          </a:p>
        </p:txBody>
      </p:sp>
      <p:sp>
        <p:nvSpPr>
          <p:cNvPr id="25" name="Decagon 24"/>
          <p:cNvSpPr/>
          <p:nvPr/>
        </p:nvSpPr>
        <p:spPr>
          <a:xfrm>
            <a:off x="1455732" y="2908579"/>
            <a:ext cx="1379127" cy="1177047"/>
          </a:xfrm>
          <a:prstGeom prst="dec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Appropriate patient spectrum</a:t>
            </a:r>
          </a:p>
        </p:txBody>
      </p:sp>
      <p:sp>
        <p:nvSpPr>
          <p:cNvPr id="29" name="TextBox 28"/>
          <p:cNvSpPr txBox="1"/>
          <p:nvPr/>
        </p:nvSpPr>
        <p:spPr>
          <a:xfrm>
            <a:off x="3569818" y="3324638"/>
            <a:ext cx="1148486" cy="461665"/>
          </a:xfrm>
          <a:prstGeom prst="rect">
            <a:avLst/>
          </a:prstGeom>
          <a:noFill/>
          <a:ln>
            <a:solidFill>
              <a:schemeClr val="tx1"/>
            </a:solidFill>
          </a:ln>
        </p:spPr>
        <p:txBody>
          <a:bodyPr wrap="square" rtlCol="0">
            <a:spAutoFit/>
          </a:bodyPr>
          <a:lstStyle/>
          <a:p>
            <a:pPr algn="ctr"/>
            <a:r>
              <a:rPr lang="en-US" sz="1200" dirty="0">
                <a:latin typeface="+mj-lt"/>
              </a:rPr>
              <a:t>Coffee</a:t>
            </a:r>
          </a:p>
          <a:p>
            <a:pPr algn="ctr"/>
            <a:r>
              <a:rPr lang="en-US" sz="1200" dirty="0">
                <a:latin typeface="+mj-lt"/>
              </a:rPr>
              <a:t>consumption</a:t>
            </a:r>
          </a:p>
        </p:txBody>
      </p:sp>
      <p:sp>
        <p:nvSpPr>
          <p:cNvPr id="31" name="TextBox 30"/>
          <p:cNvSpPr txBox="1"/>
          <p:nvPr/>
        </p:nvSpPr>
        <p:spPr>
          <a:xfrm>
            <a:off x="6957637" y="1540921"/>
            <a:ext cx="1118681" cy="461665"/>
          </a:xfrm>
          <a:prstGeom prst="rect">
            <a:avLst/>
          </a:prstGeom>
          <a:solidFill>
            <a:srgbClr val="FFFF00"/>
          </a:solidFill>
          <a:ln>
            <a:noFill/>
          </a:ln>
        </p:spPr>
        <p:txBody>
          <a:bodyPr wrap="square" rtlCol="0">
            <a:spAutoFit/>
          </a:bodyPr>
          <a:lstStyle/>
          <a:p>
            <a:pPr algn="ctr"/>
            <a:r>
              <a:rPr lang="en-US" sz="1200" dirty="0">
                <a:latin typeface="+mj-lt"/>
              </a:rPr>
              <a:t>Evaluate for outcome</a:t>
            </a:r>
          </a:p>
        </p:txBody>
      </p:sp>
      <p:cxnSp>
        <p:nvCxnSpPr>
          <p:cNvPr id="44" name="Shape 43"/>
          <p:cNvCxnSpPr>
            <a:stCxn id="24" idx="6"/>
            <a:endCxn id="29" idx="1"/>
          </p:cNvCxnSpPr>
          <p:nvPr/>
        </p:nvCxnSpPr>
        <p:spPr>
          <a:xfrm>
            <a:off x="3360156" y="3555471"/>
            <a:ext cx="20966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Rectangle 1"/>
          <p:cNvSpPr/>
          <p:nvPr/>
        </p:nvSpPr>
        <p:spPr>
          <a:xfrm>
            <a:off x="1337384" y="5763853"/>
            <a:ext cx="6240722" cy="646331"/>
          </a:xfrm>
          <a:prstGeom prst="rect">
            <a:avLst/>
          </a:prstGeom>
        </p:spPr>
        <p:txBody>
          <a:bodyPr wrap="square">
            <a:spAutoFit/>
          </a:bodyPr>
          <a:lstStyle/>
          <a:p>
            <a:pPr eaLnBrk="0" fontAlgn="base" hangingPunct="0">
              <a:spcBef>
                <a:spcPct val="0"/>
              </a:spcBef>
              <a:spcAft>
                <a:spcPct val="0"/>
              </a:spcAft>
            </a:pPr>
            <a:r>
              <a:rPr lang="en-US" altLang="en-US" b="1" dirty="0">
                <a:solidFill>
                  <a:srgbClr val="FF0000"/>
                </a:solidFill>
                <a:latin typeface="+mj-lt"/>
                <a:ea typeface="+mj-ea"/>
                <a:cs typeface="+mj-cs"/>
              </a:rPr>
              <a:t>Coffee consumption and Pancreatic Cancer prevalence assessed at the same time</a:t>
            </a:r>
            <a:endParaRPr lang="en-US" b="1" dirty="0">
              <a:solidFill>
                <a:srgbClr val="FF0000"/>
              </a:solidFill>
              <a:latin typeface="+mj-lt"/>
              <a:ea typeface="+mj-ea"/>
              <a:cs typeface="+mj-cs"/>
            </a:endParaRPr>
          </a:p>
        </p:txBody>
      </p:sp>
      <p:sp>
        <p:nvSpPr>
          <p:cNvPr id="23" name="TextBox 22"/>
          <p:cNvSpPr txBox="1"/>
          <p:nvPr/>
        </p:nvSpPr>
        <p:spPr>
          <a:xfrm>
            <a:off x="5025735" y="2453776"/>
            <a:ext cx="1183931" cy="461665"/>
          </a:xfrm>
          <a:prstGeom prst="rect">
            <a:avLst/>
          </a:prstGeom>
          <a:noFill/>
          <a:ln>
            <a:solidFill>
              <a:schemeClr val="tx1"/>
            </a:solidFill>
          </a:ln>
        </p:spPr>
        <p:txBody>
          <a:bodyPr wrap="square" rtlCol="0">
            <a:spAutoFit/>
          </a:bodyPr>
          <a:lstStyle/>
          <a:p>
            <a:pPr algn="ctr"/>
            <a:r>
              <a:rPr lang="en-US" sz="1200" dirty="0">
                <a:latin typeface="+mj-lt"/>
              </a:rPr>
              <a:t>High Coffee</a:t>
            </a:r>
          </a:p>
          <a:p>
            <a:pPr algn="ctr"/>
            <a:r>
              <a:rPr lang="en-US" sz="1200" dirty="0">
                <a:latin typeface="+mj-lt"/>
              </a:rPr>
              <a:t>consumption</a:t>
            </a:r>
          </a:p>
        </p:txBody>
      </p:sp>
      <p:sp>
        <p:nvSpPr>
          <p:cNvPr id="26" name="TextBox 25"/>
          <p:cNvSpPr txBox="1"/>
          <p:nvPr/>
        </p:nvSpPr>
        <p:spPr>
          <a:xfrm>
            <a:off x="4980316" y="4479324"/>
            <a:ext cx="1183931" cy="461665"/>
          </a:xfrm>
          <a:prstGeom prst="rect">
            <a:avLst/>
          </a:prstGeom>
          <a:noFill/>
          <a:ln>
            <a:solidFill>
              <a:schemeClr val="tx1"/>
            </a:solidFill>
          </a:ln>
        </p:spPr>
        <p:txBody>
          <a:bodyPr wrap="square" rtlCol="0">
            <a:spAutoFit/>
          </a:bodyPr>
          <a:lstStyle/>
          <a:p>
            <a:pPr algn="ctr"/>
            <a:r>
              <a:rPr lang="en-US" sz="1200" dirty="0">
                <a:latin typeface="+mj-lt"/>
              </a:rPr>
              <a:t>Low Coffee</a:t>
            </a:r>
          </a:p>
          <a:p>
            <a:pPr algn="ctr"/>
            <a:r>
              <a:rPr lang="en-US" sz="1200" dirty="0">
                <a:latin typeface="+mj-lt"/>
              </a:rPr>
              <a:t>consumption</a:t>
            </a:r>
          </a:p>
        </p:txBody>
      </p:sp>
      <p:cxnSp>
        <p:nvCxnSpPr>
          <p:cNvPr id="27" name="Shape 43"/>
          <p:cNvCxnSpPr>
            <a:stCxn id="29" idx="3"/>
          </p:cNvCxnSpPr>
          <p:nvPr/>
        </p:nvCxnSpPr>
        <p:spPr>
          <a:xfrm flipV="1">
            <a:off x="4718304" y="2928408"/>
            <a:ext cx="899396" cy="6270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hape 43"/>
          <p:cNvCxnSpPr>
            <a:stCxn id="29" idx="3"/>
            <a:endCxn id="26" idx="0"/>
          </p:cNvCxnSpPr>
          <p:nvPr/>
        </p:nvCxnSpPr>
        <p:spPr>
          <a:xfrm>
            <a:off x="4718304" y="3555471"/>
            <a:ext cx="853978" cy="92385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 name="TextBox 33"/>
          <p:cNvSpPr txBox="1"/>
          <p:nvPr/>
        </p:nvSpPr>
        <p:spPr>
          <a:xfrm>
            <a:off x="6957638" y="2191365"/>
            <a:ext cx="1118681" cy="461665"/>
          </a:xfrm>
          <a:prstGeom prst="rect">
            <a:avLst/>
          </a:prstGeom>
          <a:noFill/>
          <a:ln>
            <a:solidFill>
              <a:schemeClr val="tx1"/>
            </a:solidFill>
          </a:ln>
        </p:spPr>
        <p:txBody>
          <a:bodyPr wrap="square" rtlCol="0">
            <a:spAutoFit/>
          </a:bodyPr>
          <a:lstStyle/>
          <a:p>
            <a:pPr algn="ctr"/>
            <a:r>
              <a:rPr lang="en-US" sz="1200" dirty="0">
                <a:latin typeface="+mj-lt"/>
              </a:rPr>
              <a:t>Pancreatic Cancer</a:t>
            </a:r>
          </a:p>
        </p:txBody>
      </p:sp>
      <p:sp>
        <p:nvSpPr>
          <p:cNvPr id="35" name="TextBox 34"/>
          <p:cNvSpPr txBox="1"/>
          <p:nvPr/>
        </p:nvSpPr>
        <p:spPr>
          <a:xfrm>
            <a:off x="6986823" y="2849041"/>
            <a:ext cx="1118681" cy="646331"/>
          </a:xfrm>
          <a:prstGeom prst="rect">
            <a:avLst/>
          </a:prstGeom>
          <a:noFill/>
          <a:ln>
            <a:solidFill>
              <a:schemeClr val="tx1"/>
            </a:solidFill>
          </a:ln>
        </p:spPr>
        <p:txBody>
          <a:bodyPr wrap="square" rtlCol="0">
            <a:spAutoFit/>
          </a:bodyPr>
          <a:lstStyle/>
          <a:p>
            <a:pPr algn="ctr"/>
            <a:r>
              <a:rPr lang="en-US" sz="1200" dirty="0">
                <a:latin typeface="+mj-lt"/>
              </a:rPr>
              <a:t>No </a:t>
            </a:r>
            <a:r>
              <a:rPr lang="en-US" sz="1200" dirty="0"/>
              <a:t>Pancreatic Cancer</a:t>
            </a:r>
          </a:p>
        </p:txBody>
      </p:sp>
      <p:sp>
        <p:nvSpPr>
          <p:cNvPr id="36" name="TextBox 35"/>
          <p:cNvSpPr txBox="1"/>
          <p:nvPr/>
        </p:nvSpPr>
        <p:spPr>
          <a:xfrm>
            <a:off x="7012786" y="4360445"/>
            <a:ext cx="1118681" cy="461665"/>
          </a:xfrm>
          <a:prstGeom prst="rect">
            <a:avLst/>
          </a:prstGeom>
          <a:noFill/>
          <a:ln>
            <a:solidFill>
              <a:schemeClr val="tx1"/>
            </a:solidFill>
          </a:ln>
        </p:spPr>
        <p:txBody>
          <a:bodyPr wrap="square" rtlCol="0">
            <a:spAutoFit/>
          </a:bodyPr>
          <a:lstStyle/>
          <a:p>
            <a:pPr algn="ctr"/>
            <a:r>
              <a:rPr lang="en-US" sz="1200" dirty="0">
                <a:latin typeface="+mj-lt"/>
              </a:rPr>
              <a:t>Pancreatic Cancer</a:t>
            </a:r>
          </a:p>
        </p:txBody>
      </p:sp>
      <p:sp>
        <p:nvSpPr>
          <p:cNvPr id="37" name="TextBox 36"/>
          <p:cNvSpPr txBox="1"/>
          <p:nvPr/>
        </p:nvSpPr>
        <p:spPr>
          <a:xfrm>
            <a:off x="7012786" y="5013126"/>
            <a:ext cx="1118681" cy="646331"/>
          </a:xfrm>
          <a:prstGeom prst="rect">
            <a:avLst/>
          </a:prstGeom>
          <a:noFill/>
          <a:ln>
            <a:solidFill>
              <a:schemeClr val="tx1"/>
            </a:solidFill>
          </a:ln>
        </p:spPr>
        <p:txBody>
          <a:bodyPr wrap="square" rtlCol="0">
            <a:spAutoFit/>
          </a:bodyPr>
          <a:lstStyle/>
          <a:p>
            <a:pPr algn="ctr"/>
            <a:r>
              <a:rPr lang="en-US" sz="1200" dirty="0">
                <a:latin typeface="+mj-lt"/>
              </a:rPr>
              <a:t>No </a:t>
            </a:r>
            <a:r>
              <a:rPr lang="en-US" sz="1200" dirty="0"/>
              <a:t>Pancreatic Cancer</a:t>
            </a:r>
          </a:p>
        </p:txBody>
      </p:sp>
      <p:cxnSp>
        <p:nvCxnSpPr>
          <p:cNvPr id="42" name="Straight Arrow Connector 41"/>
          <p:cNvCxnSpPr>
            <a:stCxn id="23" idx="3"/>
            <a:endCxn id="34" idx="1"/>
          </p:cNvCxnSpPr>
          <p:nvPr/>
        </p:nvCxnSpPr>
        <p:spPr>
          <a:xfrm flipV="1">
            <a:off x="6209666" y="2422198"/>
            <a:ext cx="747972" cy="26241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3" idx="3"/>
            <a:endCxn id="35" idx="1"/>
          </p:cNvCxnSpPr>
          <p:nvPr/>
        </p:nvCxnSpPr>
        <p:spPr>
          <a:xfrm>
            <a:off x="6209666" y="2684609"/>
            <a:ext cx="777157" cy="48759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6" idx="3"/>
            <a:endCxn id="36" idx="1"/>
          </p:cNvCxnSpPr>
          <p:nvPr/>
        </p:nvCxnSpPr>
        <p:spPr>
          <a:xfrm flipV="1">
            <a:off x="6164247" y="4591278"/>
            <a:ext cx="848539" cy="11887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26" idx="3"/>
            <a:endCxn id="37" idx="1"/>
          </p:cNvCxnSpPr>
          <p:nvPr/>
        </p:nvCxnSpPr>
        <p:spPr>
          <a:xfrm>
            <a:off x="6164247" y="4710157"/>
            <a:ext cx="848539" cy="62613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1486427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4946" y="322658"/>
            <a:ext cx="7055511" cy="5909310"/>
          </a:xfrm>
          <a:prstGeom prst="rect">
            <a:avLst/>
          </a:prstGeom>
        </p:spPr>
        <p:txBody>
          <a:bodyPr wrap="square">
            <a:spAutoFit/>
          </a:bodyPr>
          <a:lstStyle/>
          <a:p>
            <a:r>
              <a:rPr lang="en-US" dirty="0"/>
              <a:t>Objective: To ascertain whether prone ventilation offers a survival advantage when compared with traditional</a:t>
            </a:r>
          </a:p>
          <a:p>
            <a:r>
              <a:rPr lang="en-US" dirty="0"/>
              <a:t>supine or semi recumbent ventilation in patients with severe acute respiratory failure requiring conventional invasive artificial ventilation. </a:t>
            </a:r>
          </a:p>
          <a:p>
            <a:endParaRPr lang="en-US" dirty="0"/>
          </a:p>
          <a:p>
            <a:r>
              <a:rPr lang="en-US" dirty="0"/>
              <a:t>In your search for an answer you would attempt to find a study employing which of the following study designs? </a:t>
            </a:r>
          </a:p>
          <a:p>
            <a:endParaRPr lang="en-US" dirty="0"/>
          </a:p>
          <a:p>
            <a:pPr marL="514350" indent="-514350">
              <a:spcAft>
                <a:spcPts val="0"/>
              </a:spcAft>
              <a:buFont typeface="Wingdings" pitchFamily="2" charset="2"/>
              <a:buAutoNum type="arabicPeriod"/>
            </a:pPr>
            <a:r>
              <a:rPr lang="en-US" dirty="0"/>
              <a:t>Case control</a:t>
            </a:r>
          </a:p>
          <a:p>
            <a:pPr marL="514350" indent="-514350">
              <a:spcAft>
                <a:spcPts val="0"/>
              </a:spcAft>
              <a:buFont typeface="Wingdings" pitchFamily="2" charset="2"/>
              <a:buAutoNum type="arabicPeriod"/>
            </a:pPr>
            <a:r>
              <a:rPr lang="en-US" dirty="0"/>
              <a:t>Cohort</a:t>
            </a:r>
          </a:p>
          <a:p>
            <a:pPr marL="514350" indent="-514350">
              <a:spcAft>
                <a:spcPts val="0"/>
              </a:spcAft>
              <a:buFont typeface="Wingdings" pitchFamily="2" charset="2"/>
              <a:buAutoNum type="arabicPeriod"/>
            </a:pPr>
            <a:r>
              <a:rPr lang="en-US" dirty="0"/>
              <a:t>Cross-sectional</a:t>
            </a:r>
          </a:p>
          <a:p>
            <a:pPr marL="514350" indent="-514350">
              <a:spcAft>
                <a:spcPts val="0"/>
              </a:spcAft>
              <a:buFont typeface="Wingdings" pitchFamily="2" charset="2"/>
              <a:buAutoNum type="arabicPeriod"/>
            </a:pPr>
            <a:r>
              <a:rPr lang="en-US" dirty="0"/>
              <a:t>Randomized controlled trial</a:t>
            </a:r>
          </a:p>
          <a:p>
            <a:endParaRPr lang="en-US" dirty="0"/>
          </a:p>
          <a:p>
            <a:r>
              <a:rPr lang="en-US" b="1" dirty="0"/>
              <a:t>Randomized controlled trial</a:t>
            </a:r>
          </a:p>
          <a:p>
            <a:r>
              <a:rPr lang="en-US" dirty="0"/>
              <a:t>Randomly assign patients with severe ARDS to undergo prone-positioning sessions of at least 16 hours or to be left in the supine position.</a:t>
            </a:r>
          </a:p>
          <a:p>
            <a:r>
              <a:rPr lang="en-US" dirty="0"/>
              <a:t>The primary outcome is the proportion of patients who die from any cause within 28 days after inclusion.</a:t>
            </a:r>
          </a:p>
          <a:p>
            <a:endParaRPr lang="en-US" dirty="0"/>
          </a:p>
        </p:txBody>
      </p:sp>
    </p:spTree>
    <p:extLst>
      <p:ext uri="{BB962C8B-B14F-4D97-AF65-F5344CB8AC3E}">
        <p14:creationId xmlns:p14="http://schemas.microsoft.com/office/powerpoint/2010/main" val="180697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fade">
                                      <p:cBhvr>
                                        <p:cTn id="7" dur="1000"/>
                                        <p:tgtEl>
                                          <p:spTgt spid="2">
                                            <p:txEl>
                                              <p:pRg st="10" end="10"/>
                                            </p:txEl>
                                          </p:spTgt>
                                        </p:tgtEl>
                                      </p:cBhvr>
                                    </p:animEffect>
                                    <p:anim calcmode="lin" valueType="num">
                                      <p:cBhvr>
                                        <p:cTn id="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1" end="11"/>
                                            </p:txEl>
                                          </p:spTgt>
                                        </p:tgtEl>
                                        <p:attrNameLst>
                                          <p:attrName>style.visibility</p:attrName>
                                        </p:attrNameLst>
                                      </p:cBhvr>
                                      <p:to>
                                        <p:strVal val="visible"/>
                                      </p:to>
                                    </p:set>
                                    <p:animEffect transition="in" filter="fade">
                                      <p:cBhvr>
                                        <p:cTn id="12" dur="1000"/>
                                        <p:tgtEl>
                                          <p:spTgt spid="2">
                                            <p:txEl>
                                              <p:pRg st="11" end="11"/>
                                            </p:txEl>
                                          </p:spTgt>
                                        </p:tgtEl>
                                      </p:cBhvr>
                                    </p:animEffect>
                                    <p:anim calcmode="lin" valueType="num">
                                      <p:cBhvr>
                                        <p:cTn id="1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2" end="12"/>
                                            </p:txEl>
                                          </p:spTgt>
                                        </p:tgtEl>
                                        <p:attrNameLst>
                                          <p:attrName>style.visibility</p:attrName>
                                        </p:attrNameLst>
                                      </p:cBhvr>
                                      <p:to>
                                        <p:strVal val="visible"/>
                                      </p:to>
                                    </p:set>
                                    <p:animEffect transition="in" filter="fade">
                                      <p:cBhvr>
                                        <p:cTn id="17" dur="1000"/>
                                        <p:tgtEl>
                                          <p:spTgt spid="2">
                                            <p:txEl>
                                              <p:pRg st="12" end="12"/>
                                            </p:txEl>
                                          </p:spTgt>
                                        </p:tgtEl>
                                      </p:cBhvr>
                                    </p:animEffect>
                                    <p:anim calcmode="lin" valueType="num">
                                      <p:cBhvr>
                                        <p:cTn id="18"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4946" y="322658"/>
            <a:ext cx="7055511" cy="5909310"/>
          </a:xfrm>
          <a:prstGeom prst="rect">
            <a:avLst/>
          </a:prstGeom>
        </p:spPr>
        <p:txBody>
          <a:bodyPr wrap="square">
            <a:spAutoFit/>
          </a:bodyPr>
          <a:lstStyle/>
          <a:p>
            <a:r>
              <a:rPr lang="en-US" dirty="0"/>
              <a:t>Objective: To investigate the relationship between egg consumption and heart disease. </a:t>
            </a:r>
          </a:p>
          <a:p>
            <a:endParaRPr lang="en-US" dirty="0"/>
          </a:p>
          <a:p>
            <a:r>
              <a:rPr lang="en-US" dirty="0"/>
              <a:t>In your search for an answer you would attempt to find a study employing which of the following study designs? </a:t>
            </a:r>
          </a:p>
          <a:p>
            <a:endParaRPr lang="en-US" dirty="0"/>
          </a:p>
          <a:p>
            <a:pPr marL="514350" indent="-514350">
              <a:spcAft>
                <a:spcPts val="0"/>
              </a:spcAft>
              <a:buFont typeface="Wingdings" pitchFamily="2" charset="2"/>
              <a:buAutoNum type="arabicPeriod"/>
            </a:pPr>
            <a:r>
              <a:rPr lang="en-US" dirty="0"/>
              <a:t>Case control</a:t>
            </a:r>
          </a:p>
          <a:p>
            <a:pPr marL="514350" indent="-514350">
              <a:spcAft>
                <a:spcPts val="0"/>
              </a:spcAft>
              <a:buFont typeface="Wingdings" pitchFamily="2" charset="2"/>
              <a:buAutoNum type="arabicPeriod"/>
            </a:pPr>
            <a:r>
              <a:rPr lang="en-US" dirty="0"/>
              <a:t>Cohort</a:t>
            </a:r>
          </a:p>
          <a:p>
            <a:pPr marL="514350" indent="-514350">
              <a:spcAft>
                <a:spcPts val="0"/>
              </a:spcAft>
              <a:buFont typeface="Wingdings" pitchFamily="2" charset="2"/>
              <a:buAutoNum type="arabicPeriod"/>
            </a:pPr>
            <a:r>
              <a:rPr lang="en-US" dirty="0"/>
              <a:t>Cross-sectional</a:t>
            </a:r>
          </a:p>
          <a:p>
            <a:pPr marL="514350" indent="-514350">
              <a:spcAft>
                <a:spcPts val="0"/>
              </a:spcAft>
              <a:buFont typeface="Wingdings" pitchFamily="2" charset="2"/>
              <a:buAutoNum type="arabicPeriod"/>
            </a:pPr>
            <a:r>
              <a:rPr lang="en-US" dirty="0"/>
              <a:t>Randomized controlled trial</a:t>
            </a:r>
          </a:p>
          <a:p>
            <a:endParaRPr lang="en-US" dirty="0"/>
          </a:p>
          <a:p>
            <a:r>
              <a:rPr lang="en-US" b="1" dirty="0"/>
              <a:t>Matched case control study</a:t>
            </a:r>
          </a:p>
          <a:p>
            <a:endParaRPr lang="en-US" dirty="0"/>
          </a:p>
          <a:p>
            <a:r>
              <a:rPr lang="en-US" dirty="0"/>
              <a:t>A group of patients admitted to hospital with myocardial infarction were questioned about their egg consumption. </a:t>
            </a:r>
          </a:p>
          <a:p>
            <a:endParaRPr lang="en-US" dirty="0"/>
          </a:p>
          <a:p>
            <a:r>
              <a:rPr lang="en-US" dirty="0"/>
              <a:t>A group of age and sex matched patients admitted to a fracture clinic were also questioned about their egg consumption using an identical protocol.</a:t>
            </a:r>
          </a:p>
          <a:p>
            <a:endParaRPr lang="en-US" dirty="0"/>
          </a:p>
          <a:p>
            <a:endParaRPr lang="en-US" dirty="0"/>
          </a:p>
        </p:txBody>
      </p:sp>
    </p:spTree>
    <p:extLst>
      <p:ext uri="{BB962C8B-B14F-4D97-AF65-F5344CB8AC3E}">
        <p14:creationId xmlns:p14="http://schemas.microsoft.com/office/powerpoint/2010/main" val="399468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fade">
                                      <p:cBhvr>
                                        <p:cTn id="7" dur="1000"/>
                                        <p:tgtEl>
                                          <p:spTgt spid="2">
                                            <p:txEl>
                                              <p:pRg st="9" end="9"/>
                                            </p:txEl>
                                          </p:spTgt>
                                        </p:tgtEl>
                                      </p:cBhvr>
                                    </p:animEffect>
                                    <p:anim calcmode="lin" valueType="num">
                                      <p:cBhvr>
                                        <p:cTn id="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9" end="9"/>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1" end="11"/>
                                            </p:txEl>
                                          </p:spTgt>
                                        </p:tgtEl>
                                        <p:attrNameLst>
                                          <p:attrName>style.visibility</p:attrName>
                                        </p:attrNameLst>
                                      </p:cBhvr>
                                      <p:to>
                                        <p:strVal val="visible"/>
                                      </p:to>
                                    </p:set>
                                    <p:animEffect transition="in" filter="fade">
                                      <p:cBhvr>
                                        <p:cTn id="12" dur="1000"/>
                                        <p:tgtEl>
                                          <p:spTgt spid="2">
                                            <p:txEl>
                                              <p:pRg st="11" end="11"/>
                                            </p:txEl>
                                          </p:spTgt>
                                        </p:tgtEl>
                                      </p:cBhvr>
                                    </p:animEffect>
                                    <p:anim calcmode="lin" valueType="num">
                                      <p:cBhvr>
                                        <p:cTn id="1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3" end="13"/>
                                            </p:txEl>
                                          </p:spTgt>
                                        </p:tgtEl>
                                        <p:attrNameLst>
                                          <p:attrName>style.visibility</p:attrName>
                                        </p:attrNameLst>
                                      </p:cBhvr>
                                      <p:to>
                                        <p:strVal val="visible"/>
                                      </p:to>
                                    </p:set>
                                    <p:animEffect transition="in" filter="fade">
                                      <p:cBhvr>
                                        <p:cTn id="17" dur="1000"/>
                                        <p:tgtEl>
                                          <p:spTgt spid="2">
                                            <p:txEl>
                                              <p:pRg st="13" end="13"/>
                                            </p:txEl>
                                          </p:spTgt>
                                        </p:tgtEl>
                                      </p:cBhvr>
                                    </p:animEffect>
                                    <p:anim calcmode="lin" valueType="num">
                                      <p:cBhvr>
                                        <p:cTn id="18"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4946" y="322658"/>
            <a:ext cx="7055511" cy="6186309"/>
          </a:xfrm>
          <a:prstGeom prst="rect">
            <a:avLst/>
          </a:prstGeom>
        </p:spPr>
        <p:txBody>
          <a:bodyPr wrap="square">
            <a:spAutoFit/>
          </a:bodyPr>
          <a:lstStyle/>
          <a:p>
            <a:r>
              <a:rPr lang="en-US" dirty="0"/>
              <a:t>Objective: To investigate the relationship between certain solvents manufactured at an industry plant and cancer.</a:t>
            </a:r>
          </a:p>
          <a:p>
            <a:endParaRPr lang="en-US" dirty="0"/>
          </a:p>
          <a:p>
            <a:r>
              <a:rPr lang="en-US" dirty="0"/>
              <a:t>In your search for an answer you would attempt to find a study employing which of the following study designs? </a:t>
            </a:r>
          </a:p>
          <a:p>
            <a:endParaRPr lang="en-US" dirty="0"/>
          </a:p>
          <a:p>
            <a:pPr marL="514350" indent="-514350">
              <a:spcAft>
                <a:spcPts val="0"/>
              </a:spcAft>
              <a:buFont typeface="Wingdings" pitchFamily="2" charset="2"/>
              <a:buAutoNum type="arabicPeriod"/>
            </a:pPr>
            <a:r>
              <a:rPr lang="en-US" dirty="0"/>
              <a:t>Case control</a:t>
            </a:r>
          </a:p>
          <a:p>
            <a:pPr marL="514350" indent="-514350">
              <a:spcAft>
                <a:spcPts val="0"/>
              </a:spcAft>
              <a:buFont typeface="Wingdings" pitchFamily="2" charset="2"/>
              <a:buAutoNum type="arabicPeriod"/>
            </a:pPr>
            <a:r>
              <a:rPr lang="en-US" dirty="0"/>
              <a:t>Cohort</a:t>
            </a:r>
          </a:p>
          <a:p>
            <a:pPr marL="514350" indent="-514350">
              <a:spcAft>
                <a:spcPts val="0"/>
              </a:spcAft>
              <a:buFont typeface="Wingdings" pitchFamily="2" charset="2"/>
              <a:buAutoNum type="arabicPeriod"/>
            </a:pPr>
            <a:r>
              <a:rPr lang="en-US" dirty="0"/>
              <a:t>Cross-sectional</a:t>
            </a:r>
          </a:p>
          <a:p>
            <a:pPr marL="514350" indent="-514350">
              <a:spcAft>
                <a:spcPts val="0"/>
              </a:spcAft>
              <a:buFont typeface="Wingdings" pitchFamily="2" charset="2"/>
              <a:buAutoNum type="arabicPeriod"/>
            </a:pPr>
            <a:r>
              <a:rPr lang="en-US" dirty="0"/>
              <a:t>Randomized controlled trial</a:t>
            </a:r>
          </a:p>
          <a:p>
            <a:endParaRPr lang="en-US" dirty="0"/>
          </a:p>
          <a:p>
            <a:r>
              <a:rPr lang="en-US" b="1" dirty="0"/>
              <a:t>Cohort study</a:t>
            </a:r>
          </a:p>
          <a:p>
            <a:endParaRPr lang="en-US" dirty="0"/>
          </a:p>
          <a:p>
            <a:r>
              <a:rPr lang="en-US" dirty="0"/>
              <a:t>All employees at a factory were questioned about their exposure to an industrial solvent, and the amount and length of exposure measured. </a:t>
            </a:r>
          </a:p>
          <a:p>
            <a:endParaRPr lang="en-US" dirty="0"/>
          </a:p>
          <a:p>
            <a:r>
              <a:rPr lang="en-US" dirty="0"/>
              <a:t>These subjects were regularly monitored, and after 10 years a copy of the death certificate for all those who had died was obtained.</a:t>
            </a:r>
          </a:p>
          <a:p>
            <a:endParaRPr lang="en-US" dirty="0"/>
          </a:p>
          <a:p>
            <a:endParaRPr lang="en-US" dirty="0"/>
          </a:p>
        </p:txBody>
      </p:sp>
    </p:spTree>
    <p:extLst>
      <p:ext uri="{BB962C8B-B14F-4D97-AF65-F5344CB8AC3E}">
        <p14:creationId xmlns:p14="http://schemas.microsoft.com/office/powerpoint/2010/main" val="409427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fade">
                                      <p:cBhvr>
                                        <p:cTn id="7" dur="1000"/>
                                        <p:tgtEl>
                                          <p:spTgt spid="2">
                                            <p:txEl>
                                              <p:pRg st="9" end="9"/>
                                            </p:txEl>
                                          </p:spTgt>
                                        </p:tgtEl>
                                      </p:cBhvr>
                                    </p:animEffect>
                                    <p:anim calcmode="lin" valueType="num">
                                      <p:cBhvr>
                                        <p:cTn id="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9" end="9"/>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1" end="11"/>
                                            </p:txEl>
                                          </p:spTgt>
                                        </p:tgtEl>
                                        <p:attrNameLst>
                                          <p:attrName>style.visibility</p:attrName>
                                        </p:attrNameLst>
                                      </p:cBhvr>
                                      <p:to>
                                        <p:strVal val="visible"/>
                                      </p:to>
                                    </p:set>
                                    <p:animEffect transition="in" filter="fade">
                                      <p:cBhvr>
                                        <p:cTn id="12" dur="1000"/>
                                        <p:tgtEl>
                                          <p:spTgt spid="2">
                                            <p:txEl>
                                              <p:pRg st="11" end="11"/>
                                            </p:txEl>
                                          </p:spTgt>
                                        </p:tgtEl>
                                      </p:cBhvr>
                                    </p:animEffect>
                                    <p:anim calcmode="lin" valueType="num">
                                      <p:cBhvr>
                                        <p:cTn id="1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3" end="13"/>
                                            </p:txEl>
                                          </p:spTgt>
                                        </p:tgtEl>
                                        <p:attrNameLst>
                                          <p:attrName>style.visibility</p:attrName>
                                        </p:attrNameLst>
                                      </p:cBhvr>
                                      <p:to>
                                        <p:strVal val="visible"/>
                                      </p:to>
                                    </p:set>
                                    <p:animEffect transition="in" filter="fade">
                                      <p:cBhvr>
                                        <p:cTn id="17" dur="1000"/>
                                        <p:tgtEl>
                                          <p:spTgt spid="2">
                                            <p:txEl>
                                              <p:pRg st="13" end="13"/>
                                            </p:txEl>
                                          </p:spTgt>
                                        </p:tgtEl>
                                      </p:cBhvr>
                                    </p:animEffect>
                                    <p:anim calcmode="lin" valueType="num">
                                      <p:cBhvr>
                                        <p:cTn id="18"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4946" y="322658"/>
            <a:ext cx="7055511" cy="5909310"/>
          </a:xfrm>
          <a:prstGeom prst="rect">
            <a:avLst/>
          </a:prstGeom>
        </p:spPr>
        <p:txBody>
          <a:bodyPr wrap="square">
            <a:spAutoFit/>
          </a:bodyPr>
          <a:lstStyle/>
          <a:p>
            <a:r>
              <a:rPr lang="en-US" dirty="0"/>
              <a:t>Objective: To investigate the difference between surgery and medical management and physical therapy for rotator cuff injury. </a:t>
            </a:r>
          </a:p>
          <a:p>
            <a:endParaRPr lang="en-US" dirty="0"/>
          </a:p>
          <a:p>
            <a:r>
              <a:rPr lang="en-US" dirty="0"/>
              <a:t>In your search for an answer you would attempt to find a study employing which of the following study designs? </a:t>
            </a:r>
          </a:p>
          <a:p>
            <a:endParaRPr lang="en-US" dirty="0"/>
          </a:p>
          <a:p>
            <a:pPr marL="514350" indent="-514350">
              <a:spcAft>
                <a:spcPts val="0"/>
              </a:spcAft>
              <a:buFont typeface="Wingdings" pitchFamily="2" charset="2"/>
              <a:buAutoNum type="arabicPeriod"/>
            </a:pPr>
            <a:r>
              <a:rPr lang="en-US" dirty="0"/>
              <a:t>Case control</a:t>
            </a:r>
          </a:p>
          <a:p>
            <a:pPr marL="514350" indent="-514350">
              <a:spcAft>
                <a:spcPts val="0"/>
              </a:spcAft>
              <a:buFont typeface="Wingdings" pitchFamily="2" charset="2"/>
              <a:buAutoNum type="arabicPeriod"/>
            </a:pPr>
            <a:r>
              <a:rPr lang="en-US" dirty="0"/>
              <a:t>Cohort</a:t>
            </a:r>
          </a:p>
          <a:p>
            <a:pPr marL="514350" indent="-514350">
              <a:spcAft>
                <a:spcPts val="0"/>
              </a:spcAft>
              <a:buFont typeface="Wingdings" pitchFamily="2" charset="2"/>
              <a:buAutoNum type="arabicPeriod"/>
            </a:pPr>
            <a:r>
              <a:rPr lang="en-US" dirty="0"/>
              <a:t>Quasi experimental design</a:t>
            </a:r>
          </a:p>
          <a:p>
            <a:pPr marL="514350" indent="-514350">
              <a:spcAft>
                <a:spcPts val="0"/>
              </a:spcAft>
              <a:buFont typeface="Wingdings" pitchFamily="2" charset="2"/>
              <a:buAutoNum type="arabicPeriod"/>
            </a:pPr>
            <a:r>
              <a:rPr lang="en-US" dirty="0"/>
              <a:t>Randomized controlled trial</a:t>
            </a:r>
          </a:p>
          <a:p>
            <a:endParaRPr lang="en-US" dirty="0"/>
          </a:p>
          <a:p>
            <a:r>
              <a:rPr lang="en-US" b="1" dirty="0"/>
              <a:t>Randomized controlled trial</a:t>
            </a:r>
          </a:p>
          <a:p>
            <a:endParaRPr lang="en-US" dirty="0"/>
          </a:p>
          <a:p>
            <a:r>
              <a:rPr lang="en-US" dirty="0"/>
              <a:t>Patients with rotator cuff injury were randomly allocated to either the surgery and medical management and physical therapy. </a:t>
            </a:r>
          </a:p>
          <a:p>
            <a:endParaRPr lang="en-US" dirty="0"/>
          </a:p>
          <a:p>
            <a:r>
              <a:rPr lang="en-US" dirty="0"/>
              <a:t>After 3 months they were questioned about their pain, range of joint motion and observed lifting a weight by independent monitors.</a:t>
            </a:r>
          </a:p>
        </p:txBody>
      </p:sp>
    </p:spTree>
    <p:extLst>
      <p:ext uri="{BB962C8B-B14F-4D97-AF65-F5344CB8AC3E}">
        <p14:creationId xmlns:p14="http://schemas.microsoft.com/office/powerpoint/2010/main" val="392012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fade">
                                      <p:cBhvr>
                                        <p:cTn id="7" dur="1000"/>
                                        <p:tgtEl>
                                          <p:spTgt spid="2">
                                            <p:txEl>
                                              <p:pRg st="9" end="9"/>
                                            </p:txEl>
                                          </p:spTgt>
                                        </p:tgtEl>
                                      </p:cBhvr>
                                    </p:animEffect>
                                    <p:anim calcmode="lin" valueType="num">
                                      <p:cBhvr>
                                        <p:cTn id="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9" end="9"/>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1" end="11"/>
                                            </p:txEl>
                                          </p:spTgt>
                                        </p:tgtEl>
                                        <p:attrNameLst>
                                          <p:attrName>style.visibility</p:attrName>
                                        </p:attrNameLst>
                                      </p:cBhvr>
                                      <p:to>
                                        <p:strVal val="visible"/>
                                      </p:to>
                                    </p:set>
                                    <p:animEffect transition="in" filter="fade">
                                      <p:cBhvr>
                                        <p:cTn id="12" dur="1000"/>
                                        <p:tgtEl>
                                          <p:spTgt spid="2">
                                            <p:txEl>
                                              <p:pRg st="11" end="11"/>
                                            </p:txEl>
                                          </p:spTgt>
                                        </p:tgtEl>
                                      </p:cBhvr>
                                    </p:animEffect>
                                    <p:anim calcmode="lin" valueType="num">
                                      <p:cBhvr>
                                        <p:cTn id="1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3" end="13"/>
                                            </p:txEl>
                                          </p:spTgt>
                                        </p:tgtEl>
                                        <p:attrNameLst>
                                          <p:attrName>style.visibility</p:attrName>
                                        </p:attrNameLst>
                                      </p:cBhvr>
                                      <p:to>
                                        <p:strVal val="visible"/>
                                      </p:to>
                                    </p:set>
                                    <p:animEffect transition="in" filter="fade">
                                      <p:cBhvr>
                                        <p:cTn id="17" dur="1000"/>
                                        <p:tgtEl>
                                          <p:spTgt spid="2">
                                            <p:txEl>
                                              <p:pRg st="13" end="13"/>
                                            </p:txEl>
                                          </p:spTgt>
                                        </p:tgtEl>
                                      </p:cBhvr>
                                    </p:animEffect>
                                    <p:anim calcmode="lin" valueType="num">
                                      <p:cBhvr>
                                        <p:cTn id="18"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1654175" y="1360488"/>
            <a:ext cx="7489825" cy="4822825"/>
          </a:xfrm>
          <a:prstGeom prst="rect">
            <a:avLst/>
          </a:prstGeom>
        </p:spPr>
        <p:txBody>
          <a:bodyPr/>
          <a:lstStyle/>
          <a:p>
            <a:pPr lvl="1"/>
            <a:endParaRPr lang="en-US" sz="2400" dirty="0"/>
          </a:p>
          <a:p>
            <a:r>
              <a:rPr lang="en-US" sz="2800" dirty="0"/>
              <a:t>e-Learning format</a:t>
            </a:r>
          </a:p>
          <a:p>
            <a:pPr lvl="1"/>
            <a:r>
              <a:rPr lang="en-US" sz="2400" dirty="0"/>
              <a:t>Interactive (i.e. informal)</a:t>
            </a:r>
          </a:p>
          <a:p>
            <a:pPr lvl="1"/>
            <a:r>
              <a:rPr lang="en-US" sz="2400" dirty="0"/>
              <a:t>Active participation from the participants is highly desired</a:t>
            </a:r>
          </a:p>
          <a:p>
            <a:pPr lvl="1"/>
            <a:endParaRPr lang="en-US" sz="2400" dirty="0"/>
          </a:p>
          <a:p>
            <a:r>
              <a:rPr lang="en-US" sz="2800" dirty="0"/>
              <a:t>Questioning/interruption</a:t>
            </a:r>
          </a:p>
          <a:p>
            <a:pPr lvl="1"/>
            <a:r>
              <a:rPr lang="en-US" sz="2400" dirty="0"/>
              <a:t>Expected (there are no stupid questions)</a:t>
            </a:r>
          </a:p>
          <a:p>
            <a:endParaRPr lang="en-US" dirty="0"/>
          </a:p>
        </p:txBody>
      </p:sp>
      <p:sp>
        <p:nvSpPr>
          <p:cNvPr id="5123" name="Rectangle 3"/>
          <p:cNvSpPr>
            <a:spLocks noGrp="1" noChangeArrowheads="1"/>
          </p:cNvSpPr>
          <p:nvPr>
            <p:ph type="title" idx="4294967295"/>
          </p:nvPr>
        </p:nvSpPr>
        <p:spPr>
          <a:xfrm>
            <a:off x="2582863" y="377825"/>
            <a:ext cx="6561137" cy="685800"/>
          </a:xfrm>
          <a:prstGeom prst="rect">
            <a:avLst/>
          </a:prstGeom>
        </p:spPr>
        <p:txBody>
          <a:bodyPr/>
          <a:lstStyle/>
          <a:p>
            <a:pPr eaLnBrk="1" hangingPunct="1"/>
            <a:r>
              <a:rPr lang="en-CA" b="1" dirty="0"/>
              <a:t>e-Learning Environment</a:t>
            </a:r>
          </a:p>
        </p:txBody>
      </p:sp>
    </p:spTree>
    <p:custDataLst>
      <p:tags r:id="rId2"/>
    </p:custDataLst>
    <p:extLst>
      <p:ext uri="{BB962C8B-B14F-4D97-AF65-F5344CB8AC3E}">
        <p14:creationId xmlns:p14="http://schemas.microsoft.com/office/powerpoint/2010/main" val="3173190078"/>
      </p:ext>
    </p:extLst>
  </p:cSld>
  <p:clrMapOvr>
    <a:overrideClrMapping bg1="lt1" tx1="dk1" bg2="lt2" tx2="dk2" accent1="accent1" accent2="accent2" accent3="accent3" accent4="accent4" accent5="accent5" accent6="accent6" hlink="hlink" folHlink="folHlink"/>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4946" y="322658"/>
            <a:ext cx="7055511" cy="6186309"/>
          </a:xfrm>
          <a:prstGeom prst="rect">
            <a:avLst/>
          </a:prstGeom>
        </p:spPr>
        <p:txBody>
          <a:bodyPr wrap="square">
            <a:spAutoFit/>
          </a:bodyPr>
          <a:lstStyle/>
          <a:p>
            <a:r>
              <a:rPr lang="en-US" dirty="0"/>
              <a:t>Objective: To assess career/job satisfaction of residents working at a hospital. </a:t>
            </a:r>
          </a:p>
          <a:p>
            <a:endParaRPr lang="en-US" dirty="0"/>
          </a:p>
          <a:p>
            <a:r>
              <a:rPr lang="en-US" dirty="0"/>
              <a:t>In your search for an answer you would attempt to find a study employing which of the following study designs? </a:t>
            </a:r>
          </a:p>
          <a:p>
            <a:endParaRPr lang="en-US" dirty="0"/>
          </a:p>
          <a:p>
            <a:pPr marL="514350" indent="-514350">
              <a:spcAft>
                <a:spcPts val="0"/>
              </a:spcAft>
              <a:buFont typeface="Wingdings" pitchFamily="2" charset="2"/>
              <a:buAutoNum type="arabicPeriod"/>
            </a:pPr>
            <a:r>
              <a:rPr lang="en-US" dirty="0"/>
              <a:t>Case control</a:t>
            </a:r>
          </a:p>
          <a:p>
            <a:pPr marL="514350" indent="-514350">
              <a:spcAft>
                <a:spcPts val="0"/>
              </a:spcAft>
              <a:buFont typeface="Wingdings" pitchFamily="2" charset="2"/>
              <a:buAutoNum type="arabicPeriod"/>
            </a:pPr>
            <a:r>
              <a:rPr lang="en-US" dirty="0"/>
              <a:t>Cohort</a:t>
            </a:r>
          </a:p>
          <a:p>
            <a:pPr marL="514350" indent="-514350">
              <a:spcAft>
                <a:spcPts val="0"/>
              </a:spcAft>
              <a:buFont typeface="Wingdings" pitchFamily="2" charset="2"/>
              <a:buAutoNum type="arabicPeriod"/>
            </a:pPr>
            <a:r>
              <a:rPr lang="en-US" dirty="0"/>
              <a:t>Cross-sectional</a:t>
            </a:r>
          </a:p>
          <a:p>
            <a:pPr marL="514350" indent="-514350">
              <a:spcAft>
                <a:spcPts val="0"/>
              </a:spcAft>
              <a:buFont typeface="Wingdings" pitchFamily="2" charset="2"/>
              <a:buAutoNum type="arabicPeriod"/>
            </a:pPr>
            <a:r>
              <a:rPr lang="en-US" dirty="0"/>
              <a:t>Randomized controlled trial</a:t>
            </a:r>
          </a:p>
          <a:p>
            <a:endParaRPr lang="en-US" dirty="0"/>
          </a:p>
          <a:p>
            <a:r>
              <a:rPr lang="en-US" b="1" dirty="0"/>
              <a:t>Cross-sectional study</a:t>
            </a:r>
          </a:p>
          <a:p>
            <a:endParaRPr lang="en-US" dirty="0"/>
          </a:p>
          <a:p>
            <a:r>
              <a:rPr lang="en-US" dirty="0"/>
              <a:t>A survey was conducted of all residents employed at a particular hospital. </a:t>
            </a:r>
          </a:p>
          <a:p>
            <a:endParaRPr lang="en-US" dirty="0"/>
          </a:p>
          <a:p>
            <a:r>
              <a:rPr lang="en-US" dirty="0"/>
              <a:t>Among other questions, the questionnaire asked about the year, specialty of the resident and whether he/she was satisfied with her career prospects.</a:t>
            </a:r>
          </a:p>
          <a:p>
            <a:endParaRPr lang="en-US" dirty="0"/>
          </a:p>
          <a:p>
            <a:endParaRPr lang="en-US" dirty="0"/>
          </a:p>
          <a:p>
            <a:endParaRPr lang="en-US" dirty="0"/>
          </a:p>
        </p:txBody>
      </p:sp>
    </p:spTree>
    <p:extLst>
      <p:ext uri="{BB962C8B-B14F-4D97-AF65-F5344CB8AC3E}">
        <p14:creationId xmlns:p14="http://schemas.microsoft.com/office/powerpoint/2010/main" val="25209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fade">
                                      <p:cBhvr>
                                        <p:cTn id="7" dur="1000"/>
                                        <p:tgtEl>
                                          <p:spTgt spid="2">
                                            <p:txEl>
                                              <p:pRg st="9" end="9"/>
                                            </p:txEl>
                                          </p:spTgt>
                                        </p:tgtEl>
                                      </p:cBhvr>
                                    </p:animEffect>
                                    <p:anim calcmode="lin" valueType="num">
                                      <p:cBhvr>
                                        <p:cTn id="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9" end="9"/>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1" end="11"/>
                                            </p:txEl>
                                          </p:spTgt>
                                        </p:tgtEl>
                                        <p:attrNameLst>
                                          <p:attrName>style.visibility</p:attrName>
                                        </p:attrNameLst>
                                      </p:cBhvr>
                                      <p:to>
                                        <p:strVal val="visible"/>
                                      </p:to>
                                    </p:set>
                                    <p:animEffect transition="in" filter="fade">
                                      <p:cBhvr>
                                        <p:cTn id="12" dur="1000"/>
                                        <p:tgtEl>
                                          <p:spTgt spid="2">
                                            <p:txEl>
                                              <p:pRg st="11" end="11"/>
                                            </p:txEl>
                                          </p:spTgt>
                                        </p:tgtEl>
                                      </p:cBhvr>
                                    </p:animEffect>
                                    <p:anim calcmode="lin" valueType="num">
                                      <p:cBhvr>
                                        <p:cTn id="1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3" end="13"/>
                                            </p:txEl>
                                          </p:spTgt>
                                        </p:tgtEl>
                                        <p:attrNameLst>
                                          <p:attrName>style.visibility</p:attrName>
                                        </p:attrNameLst>
                                      </p:cBhvr>
                                      <p:to>
                                        <p:strVal val="visible"/>
                                      </p:to>
                                    </p:set>
                                    <p:animEffect transition="in" filter="fade">
                                      <p:cBhvr>
                                        <p:cTn id="17" dur="1000"/>
                                        <p:tgtEl>
                                          <p:spTgt spid="2">
                                            <p:txEl>
                                              <p:pRg st="13" end="13"/>
                                            </p:txEl>
                                          </p:spTgt>
                                        </p:tgtEl>
                                      </p:cBhvr>
                                    </p:animEffect>
                                    <p:anim calcmode="lin" valueType="num">
                                      <p:cBhvr>
                                        <p:cTn id="18"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idx="4294967295"/>
          </p:nvPr>
        </p:nvSpPr>
        <p:spPr>
          <a:xfrm>
            <a:off x="1494064" y="380999"/>
            <a:ext cx="7176407" cy="4860471"/>
          </a:xfrm>
          <a:prstGeom prst="rect">
            <a:avLst/>
          </a:prstGeom>
        </p:spPr>
        <p:txBody>
          <a:bodyPr/>
          <a:lstStyle/>
          <a:p>
            <a:r>
              <a:rPr lang="en-US" sz="1800" dirty="0"/>
              <a:t>A 38-year-old man presents to the emergency department for severe alcohol abuse with nausea and vomiting. He reports no other significant medical problems. </a:t>
            </a:r>
            <a:br>
              <a:rPr lang="en-US" sz="1800" dirty="0"/>
            </a:br>
            <a:r>
              <a:rPr lang="en-US" sz="1800" dirty="0"/>
              <a:t>The patient is confused and slightly obtunded, and hepatomegaly is discovered on physical exam. </a:t>
            </a:r>
            <a:br>
              <a:rPr lang="en-US" sz="1800" dirty="0"/>
            </a:br>
            <a:r>
              <a:rPr lang="en-US" sz="1800" dirty="0"/>
              <a:t>You establish that patient is cirrhotic and most cirrhotic patients develop esophageal </a:t>
            </a:r>
            <a:r>
              <a:rPr lang="en-US" sz="1800" dirty="0" err="1"/>
              <a:t>varices</a:t>
            </a:r>
            <a:r>
              <a:rPr lang="en-US" sz="1800" dirty="0"/>
              <a:t>, with a lifetime incidence as high as 80-90%. </a:t>
            </a:r>
            <a:br>
              <a:rPr lang="en-US" sz="1800" dirty="0"/>
            </a:br>
            <a:r>
              <a:rPr lang="en-US" sz="1800" dirty="0"/>
              <a:t>You decide to send the patient for EGD which you know is not a very pleasing experience for the patient. </a:t>
            </a:r>
            <a:br>
              <a:rPr lang="en-US" sz="1800" dirty="0"/>
            </a:br>
            <a:r>
              <a:rPr lang="en-US" sz="1800" dirty="0"/>
              <a:t>You remember that recently a colleague mentioned that why not use capsule endoscopy rather than the EGD. </a:t>
            </a:r>
            <a:br>
              <a:rPr lang="en-US" sz="1800" dirty="0"/>
            </a:br>
            <a:br>
              <a:rPr lang="en-US" sz="1800" dirty="0"/>
            </a:br>
            <a:r>
              <a:rPr lang="en-US" sz="1800" dirty="0"/>
              <a:t>Being a logical person you wonder how </a:t>
            </a:r>
            <a:r>
              <a:rPr lang="en-US" sz="1800" u="sng" dirty="0"/>
              <a:t>effective is capsule endoscopy in accurately identifying esophageal </a:t>
            </a:r>
            <a:r>
              <a:rPr lang="en-US" sz="1800" u="sng" dirty="0" err="1"/>
              <a:t>varices</a:t>
            </a:r>
            <a:r>
              <a:rPr lang="en-US" sz="1800" u="sng" dirty="0"/>
              <a:t> in cirrhotic patients</a:t>
            </a:r>
            <a:r>
              <a:rPr lang="en-US" sz="1800" dirty="0"/>
              <a:t>? </a:t>
            </a:r>
            <a:br>
              <a:rPr lang="en-US" sz="1800" dirty="0"/>
            </a:br>
            <a:br>
              <a:rPr lang="en-US" sz="1800" dirty="0"/>
            </a:br>
            <a:r>
              <a:rPr lang="en-US" sz="1800" dirty="0"/>
              <a:t>In your search for an answer you would attempt to find a study employing which of the following study designs? </a:t>
            </a:r>
          </a:p>
        </p:txBody>
      </p:sp>
      <p:sp>
        <p:nvSpPr>
          <p:cNvPr id="3" name="TPAnswers"/>
          <p:cNvSpPr>
            <a:spLocks noGrp="1"/>
          </p:cNvSpPr>
          <p:nvPr>
            <p:ph type="body" idx="4294967295"/>
            <p:custDataLst>
              <p:tags r:id="rId2"/>
            </p:custDataLst>
          </p:nvPr>
        </p:nvSpPr>
        <p:spPr>
          <a:xfrm>
            <a:off x="3184073" y="5331280"/>
            <a:ext cx="4114800" cy="1379766"/>
          </a:xfrm>
          <a:prstGeom prst="rect">
            <a:avLst/>
          </a:prstGeom>
        </p:spPr>
        <p:txBody>
          <a:bodyPr>
            <a:noAutofit/>
          </a:bodyPr>
          <a:lstStyle/>
          <a:p>
            <a:pPr marL="514350" indent="-514350">
              <a:spcAft>
                <a:spcPts val="0"/>
              </a:spcAft>
              <a:buFont typeface="Wingdings" pitchFamily="2" charset="2"/>
              <a:buAutoNum type="arabicPeriod"/>
            </a:pPr>
            <a:r>
              <a:rPr lang="en-US" sz="1800" dirty="0"/>
              <a:t>Case control</a:t>
            </a:r>
          </a:p>
          <a:p>
            <a:pPr marL="514350" indent="-514350">
              <a:spcAft>
                <a:spcPts val="0"/>
              </a:spcAft>
              <a:buFont typeface="Wingdings" pitchFamily="2" charset="2"/>
              <a:buAutoNum type="arabicPeriod"/>
            </a:pPr>
            <a:r>
              <a:rPr lang="en-US" sz="1800" dirty="0"/>
              <a:t>Cohort</a:t>
            </a:r>
          </a:p>
          <a:p>
            <a:pPr marL="514350" indent="-514350">
              <a:spcAft>
                <a:spcPts val="0"/>
              </a:spcAft>
              <a:buFont typeface="Wingdings" pitchFamily="2" charset="2"/>
              <a:buAutoNum type="arabicPeriod"/>
            </a:pPr>
            <a:r>
              <a:rPr lang="en-US" sz="1800" dirty="0"/>
              <a:t>Cross-sectional</a:t>
            </a:r>
          </a:p>
          <a:p>
            <a:pPr marL="514350" indent="-514350">
              <a:spcAft>
                <a:spcPts val="0"/>
              </a:spcAft>
              <a:buFont typeface="Wingdings" pitchFamily="2" charset="2"/>
              <a:buAutoNum type="arabicPeriod"/>
            </a:pPr>
            <a:r>
              <a:rPr lang="en-US" sz="1800" dirty="0"/>
              <a:t>Randomized controlled trial</a:t>
            </a:r>
          </a:p>
        </p:txBody>
      </p:sp>
    </p:spTree>
    <p:custDataLst>
      <p:tags r:id="rId1"/>
    </p:custDataLst>
    <p:extLst>
      <p:ext uri="{BB962C8B-B14F-4D97-AF65-F5344CB8AC3E}">
        <p14:creationId xmlns:p14="http://schemas.microsoft.com/office/powerpoint/2010/main" val="3862072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idx="4294967295"/>
          </p:nvPr>
        </p:nvSpPr>
        <p:spPr>
          <a:xfrm>
            <a:off x="1420586" y="304800"/>
            <a:ext cx="7168243" cy="5761264"/>
          </a:xfrm>
          <a:prstGeom prst="rect">
            <a:avLst/>
          </a:prstGeom>
        </p:spPr>
        <p:txBody>
          <a:bodyPr/>
          <a:lstStyle/>
          <a:p>
            <a:r>
              <a:rPr lang="en-US" sz="2400" dirty="0"/>
              <a:t>You recall a conversation from your medical school days with one of your favorite anatomy professors. </a:t>
            </a:r>
            <a:br>
              <a:rPr lang="en-US" sz="2400" dirty="0"/>
            </a:br>
            <a:br>
              <a:rPr lang="en-US" sz="2400" dirty="0"/>
            </a:br>
            <a:r>
              <a:rPr lang="en-US" sz="2400" dirty="0"/>
              <a:t>The professor observed that most students from his class who were good in anatomy tend to become radiologists. </a:t>
            </a:r>
            <a:br>
              <a:rPr lang="en-US" sz="2400" dirty="0"/>
            </a:br>
            <a:br>
              <a:rPr lang="en-US" sz="2400" dirty="0"/>
            </a:br>
            <a:r>
              <a:rPr lang="en-US" sz="2400" dirty="0"/>
              <a:t>As believer in science you decided to explore if there is any truth to this observation. </a:t>
            </a:r>
            <a:br>
              <a:rPr lang="en-US" sz="2400" dirty="0"/>
            </a:br>
            <a:br>
              <a:rPr lang="en-US" sz="2400" dirty="0"/>
            </a:br>
            <a:r>
              <a:rPr lang="en-US" sz="2400" dirty="0"/>
              <a:t>Which study design is most suited to address the hypothesis </a:t>
            </a:r>
            <a:r>
              <a:rPr lang="en-US" sz="2400" u="sng" dirty="0"/>
              <a:t>that good anatomy students are most likely to become radiologists</a:t>
            </a:r>
            <a:r>
              <a:rPr lang="en-US" sz="2400" dirty="0"/>
              <a:t>? </a:t>
            </a:r>
          </a:p>
        </p:txBody>
      </p:sp>
      <p:sp>
        <p:nvSpPr>
          <p:cNvPr id="5" name="TPAnswers"/>
          <p:cNvSpPr txBox="1">
            <a:spLocks/>
          </p:cNvSpPr>
          <p:nvPr>
            <p:custDataLst>
              <p:tags r:id="rId2"/>
            </p:custDataLst>
          </p:nvPr>
        </p:nvSpPr>
        <p:spPr>
          <a:xfrm>
            <a:off x="3184073" y="5331280"/>
            <a:ext cx="4114800" cy="137976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Wingdings" pitchFamily="2" charset="2"/>
              <a:buAutoNum type="arabicPeriod"/>
            </a:pPr>
            <a:r>
              <a:rPr lang="en-US" sz="1800" dirty="0"/>
              <a:t>Case control</a:t>
            </a:r>
          </a:p>
          <a:p>
            <a:pPr marL="514350" indent="-514350">
              <a:buFont typeface="Wingdings" pitchFamily="2" charset="2"/>
              <a:buAutoNum type="arabicPeriod"/>
            </a:pPr>
            <a:r>
              <a:rPr lang="en-US" sz="1800" dirty="0"/>
              <a:t>Cohort</a:t>
            </a:r>
          </a:p>
          <a:p>
            <a:pPr marL="514350" indent="-514350">
              <a:buFont typeface="Wingdings" pitchFamily="2" charset="2"/>
              <a:buAutoNum type="arabicPeriod"/>
            </a:pPr>
            <a:r>
              <a:rPr lang="en-US" sz="1800" dirty="0"/>
              <a:t>Cross-sectional</a:t>
            </a:r>
          </a:p>
          <a:p>
            <a:pPr marL="514350" indent="-514350">
              <a:buFont typeface="Wingdings" pitchFamily="2" charset="2"/>
              <a:buAutoNum type="arabicPeriod"/>
            </a:pPr>
            <a:r>
              <a:rPr lang="en-US" sz="1800" dirty="0"/>
              <a:t>Randomized controlled trial</a:t>
            </a:r>
          </a:p>
        </p:txBody>
      </p:sp>
    </p:spTree>
    <p:custDataLst>
      <p:tags r:id="rId1"/>
    </p:custDataLst>
    <p:extLst>
      <p:ext uri="{BB962C8B-B14F-4D97-AF65-F5344CB8AC3E}">
        <p14:creationId xmlns:p14="http://schemas.microsoft.com/office/powerpoint/2010/main" val="2119930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idx="4294967295"/>
          </p:nvPr>
        </p:nvSpPr>
        <p:spPr>
          <a:xfrm>
            <a:off x="1311729" y="228599"/>
            <a:ext cx="7587341" cy="5968093"/>
          </a:xfrm>
          <a:prstGeom prst="rect">
            <a:avLst/>
          </a:prstGeom>
        </p:spPr>
        <p:txBody>
          <a:bodyPr/>
          <a:lstStyle/>
          <a:p>
            <a:r>
              <a:rPr lang="en-US" sz="2000" dirty="0"/>
              <a:t>Febrile neutropenia is a frequent adverse event experienced by people with cancer who are undergoing chemotherapy, and is a potentially life-threatening situation. </a:t>
            </a:r>
            <a:br>
              <a:rPr lang="en-US" sz="2000" dirty="0"/>
            </a:br>
            <a:br>
              <a:rPr lang="en-US" sz="2000" dirty="0"/>
            </a:br>
            <a:r>
              <a:rPr lang="en-US" sz="2000" dirty="0"/>
              <a:t>The current treatment is supportive care plus antibiotics.</a:t>
            </a:r>
            <a:br>
              <a:rPr lang="en-US" sz="2000" dirty="0"/>
            </a:br>
            <a:br>
              <a:rPr lang="en-US" sz="2000" dirty="0"/>
            </a:br>
            <a:r>
              <a:rPr lang="en-US" sz="2000" dirty="0"/>
              <a:t>Colony-stimulating factors (CSFs), such as granulocyte-CSF (G-CSF) are cytokines that stimulate and accelerate the production of one or more cell lines in the bone marrow.</a:t>
            </a:r>
            <a:br>
              <a:rPr lang="en-US" sz="2000" dirty="0"/>
            </a:br>
            <a:r>
              <a:rPr lang="en-US" sz="2000" dirty="0"/>
              <a:t>CSFs have been demonstrated to be effective in reducing the incidence of febrile neutropenia when given immediately after chemotherapy.</a:t>
            </a:r>
            <a:br>
              <a:rPr lang="en-US" sz="2000" dirty="0"/>
            </a:br>
            <a:br>
              <a:rPr lang="en-US" sz="2000" dirty="0"/>
            </a:br>
            <a:r>
              <a:rPr lang="en-US" sz="2000" dirty="0"/>
              <a:t>Which study design is best suited to provide most unbiased answer to the question of whether the </a:t>
            </a:r>
            <a:r>
              <a:rPr lang="en-US" sz="2000" u="sng" dirty="0"/>
              <a:t>addition of a CSF to antibiotics could improve outcomes </a:t>
            </a:r>
            <a:r>
              <a:rPr lang="en-US" sz="2000" dirty="0"/>
              <a:t>in individuals diagnosed with febrile neutropenia?</a:t>
            </a:r>
            <a:endParaRPr lang="en-US" sz="2400" dirty="0"/>
          </a:p>
        </p:txBody>
      </p:sp>
      <p:sp>
        <p:nvSpPr>
          <p:cNvPr id="5" name="TPAnswers"/>
          <p:cNvSpPr txBox="1">
            <a:spLocks/>
          </p:cNvSpPr>
          <p:nvPr>
            <p:custDataLst>
              <p:tags r:id="rId2"/>
            </p:custDataLst>
          </p:nvPr>
        </p:nvSpPr>
        <p:spPr>
          <a:xfrm>
            <a:off x="3257551" y="5398921"/>
            <a:ext cx="4114800" cy="137976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14350" indent="-514350">
              <a:buFont typeface="Wingdings" pitchFamily="2" charset="2"/>
              <a:buAutoNum type="arabicPeriod"/>
            </a:pPr>
            <a:r>
              <a:rPr lang="en-US" sz="1400" dirty="0"/>
              <a:t>Case control</a:t>
            </a:r>
          </a:p>
          <a:p>
            <a:pPr marL="514350" indent="-514350">
              <a:buFont typeface="Wingdings" pitchFamily="2" charset="2"/>
              <a:buAutoNum type="arabicPeriod"/>
            </a:pPr>
            <a:r>
              <a:rPr lang="en-US" sz="1400" dirty="0"/>
              <a:t>Cohort</a:t>
            </a:r>
          </a:p>
          <a:p>
            <a:pPr marL="514350" indent="-514350">
              <a:buFont typeface="Wingdings" pitchFamily="2" charset="2"/>
              <a:buAutoNum type="arabicPeriod"/>
            </a:pPr>
            <a:r>
              <a:rPr lang="en-US" sz="1400" dirty="0"/>
              <a:t>Cross-sectional</a:t>
            </a:r>
          </a:p>
          <a:p>
            <a:pPr marL="514350" indent="-514350">
              <a:buFont typeface="Wingdings" pitchFamily="2" charset="2"/>
              <a:buAutoNum type="arabicPeriod"/>
            </a:pPr>
            <a:r>
              <a:rPr lang="en-US" sz="1400" dirty="0"/>
              <a:t>Randomized controlled trial</a:t>
            </a:r>
          </a:p>
        </p:txBody>
      </p:sp>
    </p:spTree>
    <p:custDataLst>
      <p:tags r:id="rId1"/>
    </p:custDataLst>
    <p:extLst>
      <p:ext uri="{BB962C8B-B14F-4D97-AF65-F5344CB8AC3E}">
        <p14:creationId xmlns:p14="http://schemas.microsoft.com/office/powerpoint/2010/main" val="2561931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90133" y="465015"/>
            <a:ext cx="6532318" cy="5016758"/>
          </a:xfrm>
          <a:prstGeom prst="rect">
            <a:avLst/>
          </a:prstGeom>
          <a:noFill/>
        </p:spPr>
        <p:txBody>
          <a:bodyPr wrap="square" rtlCol="0">
            <a:spAutoFit/>
          </a:bodyPr>
          <a:lstStyle/>
          <a:p>
            <a:r>
              <a:rPr lang="en-US" sz="3200" b="1" dirty="0">
                <a:solidFill>
                  <a:srgbClr val="C00000"/>
                </a:solidFill>
              </a:rPr>
              <a:t>All the best..</a:t>
            </a:r>
          </a:p>
          <a:p>
            <a:endParaRPr lang="en-US" sz="3200" b="1" dirty="0">
              <a:solidFill>
                <a:srgbClr val="C00000"/>
              </a:solidFill>
            </a:endParaRPr>
          </a:p>
          <a:p>
            <a:r>
              <a:rPr lang="en-US" sz="3200" dirty="0"/>
              <a:t>Contact me if you have further questions or need assistance</a:t>
            </a:r>
          </a:p>
          <a:p>
            <a:endParaRPr lang="en-US" sz="3200" dirty="0"/>
          </a:p>
          <a:p>
            <a:r>
              <a:rPr lang="en-US" sz="3200" dirty="0"/>
              <a:t>Email: </a:t>
            </a:r>
            <a:r>
              <a:rPr lang="en-US" sz="3200" b="1" dirty="0"/>
              <a:t>rmhaksar@usf.edu</a:t>
            </a:r>
            <a:r>
              <a:rPr lang="en-US" sz="3200" dirty="0"/>
              <a:t>  </a:t>
            </a:r>
          </a:p>
          <a:p>
            <a:r>
              <a:rPr lang="en-US" sz="3200" dirty="0"/>
              <a:t>Cell Phone: </a:t>
            </a:r>
            <a:r>
              <a:rPr lang="en-US" sz="3200" b="1" dirty="0"/>
              <a:t>765 337 5899</a:t>
            </a:r>
          </a:p>
          <a:p>
            <a:endParaRPr lang="en-US" sz="3200" b="1" dirty="0">
              <a:solidFill>
                <a:srgbClr val="C00000"/>
              </a:solidFill>
            </a:endParaRPr>
          </a:p>
          <a:p>
            <a:endParaRPr lang="en-US" sz="3200" b="1" dirty="0">
              <a:solidFill>
                <a:srgbClr val="C00000"/>
              </a:solidFill>
            </a:endParaRPr>
          </a:p>
          <a:p>
            <a:r>
              <a:rPr lang="en-US" sz="3200" b="1" dirty="0">
                <a:solidFill>
                  <a:srgbClr val="C00000"/>
                </a:solidFill>
              </a:rPr>
              <a:t>Thank you.</a:t>
            </a:r>
          </a:p>
        </p:txBody>
      </p:sp>
    </p:spTree>
    <p:extLst>
      <p:ext uri="{BB962C8B-B14F-4D97-AF65-F5344CB8AC3E}">
        <p14:creationId xmlns:p14="http://schemas.microsoft.com/office/powerpoint/2010/main" val="3627019082"/>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8107DB-9953-4F65-8A13-477A8509FA57}"/>
              </a:ext>
            </a:extLst>
          </p:cNvPr>
          <p:cNvPicPr>
            <a:picLocks noChangeAspect="1"/>
          </p:cNvPicPr>
          <p:nvPr/>
        </p:nvPicPr>
        <p:blipFill>
          <a:blip r:embed="rId2"/>
          <a:stretch>
            <a:fillRect/>
          </a:stretch>
        </p:blipFill>
        <p:spPr>
          <a:xfrm>
            <a:off x="1461525" y="569327"/>
            <a:ext cx="7489578" cy="5571066"/>
          </a:xfrm>
          <a:prstGeom prst="rect">
            <a:avLst/>
          </a:prstGeom>
        </p:spPr>
      </p:pic>
    </p:spTree>
    <p:extLst>
      <p:ext uri="{BB962C8B-B14F-4D97-AF65-F5344CB8AC3E}">
        <p14:creationId xmlns:p14="http://schemas.microsoft.com/office/powerpoint/2010/main" val="1313528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49135" y="141514"/>
            <a:ext cx="7372351" cy="685800"/>
          </a:xfrm>
          <a:prstGeom prst="rect">
            <a:avLst/>
          </a:prstGeom>
        </p:spPr>
        <p:txBody>
          <a:bodyPr/>
          <a:lstStyle/>
          <a:p>
            <a:r>
              <a:rPr lang="en-GB" dirty="0"/>
              <a:t>What makes a poor </a:t>
            </a:r>
            <a:br>
              <a:rPr lang="en-GB" dirty="0"/>
            </a:br>
            <a:r>
              <a:rPr lang="en-GB" dirty="0"/>
              <a:t>research question?</a:t>
            </a:r>
            <a:endParaRPr lang="en-US" dirty="0"/>
          </a:p>
        </p:txBody>
      </p:sp>
      <p:sp>
        <p:nvSpPr>
          <p:cNvPr id="3" name="Content Placeholder 2"/>
          <p:cNvSpPr>
            <a:spLocks noGrp="1"/>
          </p:cNvSpPr>
          <p:nvPr>
            <p:ph idx="4294967295"/>
          </p:nvPr>
        </p:nvSpPr>
        <p:spPr>
          <a:xfrm>
            <a:off x="1363436" y="1997313"/>
            <a:ext cx="7535636" cy="4525963"/>
          </a:xfrm>
          <a:prstGeom prst="rect">
            <a:avLst/>
          </a:prstGeom>
        </p:spPr>
        <p:txBody>
          <a:bodyPr/>
          <a:lstStyle/>
          <a:p>
            <a:pPr eaLnBrk="1" hangingPunct="1"/>
            <a:endParaRPr lang="en-GB" dirty="0"/>
          </a:p>
          <a:p>
            <a:pPr eaLnBrk="1" hangingPunct="1"/>
            <a:r>
              <a:rPr lang="en-GB" dirty="0"/>
              <a:t>A question that matters to nobody, even you</a:t>
            </a:r>
          </a:p>
          <a:p>
            <a:pPr eaLnBrk="1" hangingPunct="1">
              <a:buFontTx/>
              <a:buNone/>
            </a:pPr>
            <a:endParaRPr lang="en-GB" dirty="0"/>
          </a:p>
          <a:p>
            <a:pPr eaLnBrk="1" hangingPunct="1"/>
            <a:r>
              <a:rPr lang="en-GB" u="sng" dirty="0"/>
              <a:t>Hoping one emerges from routine clinical records</a:t>
            </a:r>
          </a:p>
          <a:p>
            <a:pPr lvl="1" eaLnBrk="1" hangingPunct="1">
              <a:buFont typeface="Wingdings" pitchFamily="2" charset="2"/>
              <a:buChar char="§"/>
            </a:pPr>
            <a:r>
              <a:rPr lang="en-GB" sz="2000" dirty="0"/>
              <a:t>the records will be biased and confounded</a:t>
            </a:r>
          </a:p>
          <a:p>
            <a:pPr lvl="1" eaLnBrk="1" hangingPunct="1">
              <a:buFont typeface="Wingdings" pitchFamily="2" charset="2"/>
              <a:buChar char="§"/>
            </a:pPr>
            <a:r>
              <a:rPr lang="en-GB" sz="2000" dirty="0"/>
              <a:t>they’ll lack information you need to answer your question reliably, because they were collected for another reason</a:t>
            </a:r>
          </a:p>
          <a:p>
            <a:pPr lvl="1" eaLnBrk="1" hangingPunct="1">
              <a:buFontTx/>
              <a:buNone/>
            </a:pPr>
            <a:endParaRPr lang="en-GB" dirty="0"/>
          </a:p>
          <a:p>
            <a:pPr eaLnBrk="1" hangingPunct="1"/>
            <a:r>
              <a:rPr lang="en-GB" dirty="0"/>
              <a:t>Fishing expedition/data dredging – gathering new data and hoping a question will emerge</a:t>
            </a:r>
          </a:p>
          <a:p>
            <a:pPr eaLnBrk="1" hangingPunct="1"/>
            <a:r>
              <a:rPr lang="en-GB" dirty="0"/>
              <a:t>A vague/unspecific question</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2611" y="0"/>
            <a:ext cx="3051389" cy="2269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216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61408" y="533400"/>
            <a:ext cx="7682592" cy="685800"/>
          </a:xfrm>
          <a:prstGeom prst="rect">
            <a:avLst/>
          </a:prstGeom>
        </p:spPr>
        <p:txBody>
          <a:bodyPr/>
          <a:lstStyle/>
          <a:p>
            <a:r>
              <a:rPr lang="en-GB" b="1" dirty="0"/>
              <a:t>What makes a good question?</a:t>
            </a:r>
            <a:endParaRPr lang="en-US" b="1" dirty="0"/>
          </a:p>
        </p:txBody>
      </p:sp>
      <p:sp>
        <p:nvSpPr>
          <p:cNvPr id="3" name="Content Placeholder 2"/>
          <p:cNvSpPr>
            <a:spLocks noGrp="1"/>
          </p:cNvSpPr>
          <p:nvPr>
            <p:ph idx="4294967295"/>
          </p:nvPr>
        </p:nvSpPr>
        <p:spPr>
          <a:xfrm>
            <a:off x="1534886" y="1295400"/>
            <a:ext cx="7233557" cy="4525963"/>
          </a:xfrm>
          <a:prstGeom prst="rect">
            <a:avLst/>
          </a:prstGeom>
        </p:spPr>
        <p:txBody>
          <a:bodyPr/>
          <a:lstStyle/>
          <a:p>
            <a:pPr eaLnBrk="1" hangingPunct="1">
              <a:buFontTx/>
              <a:buNone/>
            </a:pPr>
            <a:r>
              <a:rPr lang="en-GB" b="1" dirty="0"/>
              <a:t>Specificity / focus : PICOTS format</a:t>
            </a:r>
          </a:p>
          <a:p>
            <a:pPr eaLnBrk="1" hangingPunct="1">
              <a:buFontTx/>
              <a:buNone/>
            </a:pPr>
            <a:endParaRPr lang="en-GB" dirty="0"/>
          </a:p>
          <a:p>
            <a:pPr eaLnBrk="1" hangingPunct="1">
              <a:buFontTx/>
              <a:buNone/>
            </a:pPr>
            <a:r>
              <a:rPr lang="en-US" sz="2400" b="1" dirty="0"/>
              <a:t>P</a:t>
            </a:r>
            <a:r>
              <a:rPr lang="en-US" sz="2400" dirty="0"/>
              <a:t> - who are the patients or what’s the problem?</a:t>
            </a:r>
          </a:p>
          <a:p>
            <a:pPr eaLnBrk="1" hangingPunct="1">
              <a:buFontTx/>
              <a:buNone/>
            </a:pPr>
            <a:r>
              <a:rPr lang="en-US" sz="2400" b="1" dirty="0"/>
              <a:t>I</a:t>
            </a:r>
            <a:r>
              <a:rPr lang="en-US" sz="2400" dirty="0"/>
              <a:t>  - what is the intervention or exposure?</a:t>
            </a:r>
          </a:p>
          <a:p>
            <a:pPr eaLnBrk="1" hangingPunct="1">
              <a:buFontTx/>
              <a:buNone/>
            </a:pPr>
            <a:r>
              <a:rPr lang="en-US" sz="2400" b="1" dirty="0"/>
              <a:t>C</a:t>
            </a:r>
            <a:r>
              <a:rPr lang="en-US" sz="2400" dirty="0"/>
              <a:t> – what is the comparison group?</a:t>
            </a:r>
          </a:p>
          <a:p>
            <a:pPr eaLnBrk="1" hangingPunct="1">
              <a:buFontTx/>
              <a:buNone/>
            </a:pPr>
            <a:r>
              <a:rPr lang="en-US" sz="2400" b="1" dirty="0"/>
              <a:t>O</a:t>
            </a:r>
            <a:r>
              <a:rPr lang="en-US" sz="2400" dirty="0"/>
              <a:t> - what is the outcome or endpoint?</a:t>
            </a:r>
          </a:p>
          <a:p>
            <a:pPr eaLnBrk="1" hangingPunct="1">
              <a:buFontTx/>
              <a:buNone/>
            </a:pPr>
            <a:endParaRPr lang="en-US" dirty="0"/>
          </a:p>
          <a:p>
            <a:pPr eaLnBrk="1" hangingPunct="1">
              <a:buFontTx/>
              <a:buNone/>
            </a:pPr>
            <a:r>
              <a:rPr lang="en-US" b="1" dirty="0"/>
              <a:t>T</a:t>
            </a:r>
            <a:r>
              <a:rPr lang="en-US" dirty="0"/>
              <a:t>- What is the type of the question?</a:t>
            </a:r>
          </a:p>
          <a:p>
            <a:pPr eaLnBrk="1" hangingPunct="1">
              <a:buFontTx/>
              <a:buNone/>
            </a:pPr>
            <a:r>
              <a:rPr lang="en-US" b="1" dirty="0"/>
              <a:t>S</a:t>
            </a:r>
            <a:r>
              <a:rPr lang="en-US" dirty="0"/>
              <a:t>- what is an optimal study design to answer this question?</a:t>
            </a:r>
            <a:endParaRPr lang="en-GB" dirty="0"/>
          </a:p>
          <a:p>
            <a:endParaRPr lang="en-US" dirty="0"/>
          </a:p>
        </p:txBody>
      </p:sp>
    </p:spTree>
    <p:extLst>
      <p:ext uri="{BB962C8B-B14F-4D97-AF65-F5344CB8AC3E}">
        <p14:creationId xmlns:p14="http://schemas.microsoft.com/office/powerpoint/2010/main" val="2811143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84827" y="3083697"/>
            <a:ext cx="1468876" cy="428017"/>
          </a:xfrm>
          <a:prstGeom prst="rect">
            <a:avLst/>
          </a:prstGeom>
          <a:solidFill>
            <a:srgbClr val="07E4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Survey (cross-sectional)</a:t>
            </a:r>
          </a:p>
        </p:txBody>
      </p:sp>
      <p:sp>
        <p:nvSpPr>
          <p:cNvPr id="18" name="Rectangle 17"/>
          <p:cNvSpPr/>
          <p:nvPr/>
        </p:nvSpPr>
        <p:spPr>
          <a:xfrm>
            <a:off x="5337243" y="2049332"/>
            <a:ext cx="1468876" cy="428017"/>
          </a:xfrm>
          <a:prstGeom prst="rect">
            <a:avLst/>
          </a:prstGeom>
          <a:solidFill>
            <a:srgbClr val="DAFD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Analytic</a:t>
            </a:r>
          </a:p>
        </p:txBody>
      </p:sp>
      <p:sp>
        <p:nvSpPr>
          <p:cNvPr id="19" name="Rectangle 18"/>
          <p:cNvSpPr/>
          <p:nvPr/>
        </p:nvSpPr>
        <p:spPr>
          <a:xfrm>
            <a:off x="1092741" y="2046085"/>
            <a:ext cx="1468876" cy="428017"/>
          </a:xfrm>
          <a:prstGeom prst="rect">
            <a:avLst/>
          </a:prstGeom>
          <a:solidFill>
            <a:srgbClr val="07E4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Descriptive</a:t>
            </a:r>
          </a:p>
        </p:txBody>
      </p:sp>
      <p:sp>
        <p:nvSpPr>
          <p:cNvPr id="20" name="Rectangle 19"/>
          <p:cNvSpPr/>
          <p:nvPr/>
        </p:nvSpPr>
        <p:spPr>
          <a:xfrm>
            <a:off x="3054486" y="933883"/>
            <a:ext cx="1468876" cy="42801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All Studies</a:t>
            </a:r>
          </a:p>
        </p:txBody>
      </p:sp>
      <p:sp>
        <p:nvSpPr>
          <p:cNvPr id="21" name="Rectangle 20"/>
          <p:cNvSpPr/>
          <p:nvPr/>
        </p:nvSpPr>
        <p:spPr>
          <a:xfrm>
            <a:off x="1877439" y="3083696"/>
            <a:ext cx="1468876" cy="428017"/>
          </a:xfrm>
          <a:prstGeom prst="rect">
            <a:avLst/>
          </a:prstGeom>
          <a:solidFill>
            <a:srgbClr val="07E4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Qualitative</a:t>
            </a:r>
          </a:p>
        </p:txBody>
      </p:sp>
      <p:sp>
        <p:nvSpPr>
          <p:cNvPr id="22" name="Rectangle 21"/>
          <p:cNvSpPr/>
          <p:nvPr/>
        </p:nvSpPr>
        <p:spPr>
          <a:xfrm>
            <a:off x="4202350" y="2898870"/>
            <a:ext cx="1468876" cy="428017"/>
          </a:xfrm>
          <a:prstGeom prst="rect">
            <a:avLst/>
          </a:prstGeom>
          <a:solidFill>
            <a:srgbClr val="DAFD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Experimental</a:t>
            </a:r>
          </a:p>
        </p:txBody>
      </p:sp>
      <p:sp>
        <p:nvSpPr>
          <p:cNvPr id="23" name="Rectangle 22"/>
          <p:cNvSpPr/>
          <p:nvPr/>
        </p:nvSpPr>
        <p:spPr>
          <a:xfrm>
            <a:off x="6261362" y="2895627"/>
            <a:ext cx="1468876" cy="428017"/>
          </a:xfrm>
          <a:prstGeom prst="rect">
            <a:avLst/>
          </a:prstGeom>
          <a:solidFill>
            <a:srgbClr val="DAFD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Observational analytic</a:t>
            </a:r>
          </a:p>
        </p:txBody>
      </p:sp>
      <p:sp>
        <p:nvSpPr>
          <p:cNvPr id="24" name="Rectangle 23"/>
          <p:cNvSpPr/>
          <p:nvPr/>
        </p:nvSpPr>
        <p:spPr>
          <a:xfrm>
            <a:off x="3323618" y="3780844"/>
            <a:ext cx="1468876" cy="428017"/>
          </a:xfrm>
          <a:prstGeom prst="rect">
            <a:avLst/>
          </a:prstGeom>
          <a:solidFill>
            <a:srgbClr val="DAFD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Randomized</a:t>
            </a:r>
          </a:p>
          <a:p>
            <a:pPr algn="ctr"/>
            <a:r>
              <a:rPr lang="en-US" sz="1200" dirty="0">
                <a:solidFill>
                  <a:schemeClr val="tx1"/>
                </a:solidFill>
              </a:rPr>
              <a:t>(parallel group)</a:t>
            </a:r>
          </a:p>
        </p:txBody>
      </p:sp>
      <p:sp>
        <p:nvSpPr>
          <p:cNvPr id="25" name="Rectangle 24"/>
          <p:cNvSpPr/>
          <p:nvPr/>
        </p:nvSpPr>
        <p:spPr>
          <a:xfrm>
            <a:off x="3359286" y="4614181"/>
            <a:ext cx="1468876" cy="428017"/>
          </a:xfrm>
          <a:prstGeom prst="rect">
            <a:avLst/>
          </a:prstGeom>
          <a:solidFill>
            <a:srgbClr val="DAFD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Randomized </a:t>
            </a:r>
          </a:p>
          <a:p>
            <a:pPr algn="ctr"/>
            <a:r>
              <a:rPr lang="en-US" sz="1200" dirty="0">
                <a:solidFill>
                  <a:schemeClr val="tx1"/>
                </a:solidFill>
              </a:rPr>
              <a:t>(Cross-over)</a:t>
            </a:r>
          </a:p>
        </p:txBody>
      </p:sp>
      <p:sp>
        <p:nvSpPr>
          <p:cNvPr id="26" name="Rectangle 25"/>
          <p:cNvSpPr/>
          <p:nvPr/>
        </p:nvSpPr>
        <p:spPr>
          <a:xfrm>
            <a:off x="7331415" y="3498741"/>
            <a:ext cx="1468876" cy="428017"/>
          </a:xfrm>
          <a:prstGeom prst="rect">
            <a:avLst/>
          </a:prstGeom>
          <a:solidFill>
            <a:srgbClr val="DAFD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Cohort study</a:t>
            </a:r>
          </a:p>
        </p:txBody>
      </p:sp>
      <p:sp>
        <p:nvSpPr>
          <p:cNvPr id="27" name="Rectangle 26"/>
          <p:cNvSpPr/>
          <p:nvPr/>
        </p:nvSpPr>
        <p:spPr>
          <a:xfrm>
            <a:off x="7328172" y="4312623"/>
            <a:ext cx="1468876" cy="428017"/>
          </a:xfrm>
          <a:prstGeom prst="rect">
            <a:avLst/>
          </a:prstGeom>
          <a:solidFill>
            <a:srgbClr val="DAFD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Cross-sectional </a:t>
            </a:r>
          </a:p>
          <a:p>
            <a:pPr algn="ctr"/>
            <a:r>
              <a:rPr lang="en-US" sz="1200" dirty="0">
                <a:solidFill>
                  <a:schemeClr val="tx1"/>
                </a:solidFill>
              </a:rPr>
              <a:t>(Analytic)</a:t>
            </a:r>
          </a:p>
        </p:txBody>
      </p:sp>
      <p:sp>
        <p:nvSpPr>
          <p:cNvPr id="28" name="Rectangle 27"/>
          <p:cNvSpPr/>
          <p:nvPr/>
        </p:nvSpPr>
        <p:spPr>
          <a:xfrm>
            <a:off x="7344384" y="5126504"/>
            <a:ext cx="1468876" cy="428017"/>
          </a:xfrm>
          <a:prstGeom prst="rect">
            <a:avLst/>
          </a:prstGeom>
          <a:solidFill>
            <a:srgbClr val="DAFD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Case-control study</a:t>
            </a:r>
          </a:p>
        </p:txBody>
      </p:sp>
      <p:cxnSp>
        <p:nvCxnSpPr>
          <p:cNvPr id="30" name="Elbow Connector 29"/>
          <p:cNvCxnSpPr>
            <a:stCxn id="20" idx="2"/>
            <a:endCxn id="19" idx="0"/>
          </p:cNvCxnSpPr>
          <p:nvPr/>
        </p:nvCxnSpPr>
        <p:spPr>
          <a:xfrm rot="5400000">
            <a:off x="2465960" y="723120"/>
            <a:ext cx="684185" cy="1961745"/>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31" name="Elbow Connector 30"/>
          <p:cNvCxnSpPr>
            <a:stCxn id="19" idx="2"/>
            <a:endCxn id="17" idx="0"/>
          </p:cNvCxnSpPr>
          <p:nvPr/>
        </p:nvCxnSpPr>
        <p:spPr>
          <a:xfrm rot="5400000">
            <a:off x="1068425" y="2324942"/>
            <a:ext cx="609595" cy="907914"/>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34" name="Elbow Connector 33"/>
          <p:cNvCxnSpPr>
            <a:stCxn id="19" idx="2"/>
            <a:endCxn id="21" idx="0"/>
          </p:cNvCxnSpPr>
          <p:nvPr/>
        </p:nvCxnSpPr>
        <p:spPr>
          <a:xfrm rot="16200000" flipH="1">
            <a:off x="1914731" y="2386550"/>
            <a:ext cx="609594" cy="784698"/>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37" name="Elbow Connector 36"/>
          <p:cNvCxnSpPr>
            <a:stCxn id="20" idx="2"/>
            <a:endCxn id="18" idx="0"/>
          </p:cNvCxnSpPr>
          <p:nvPr/>
        </p:nvCxnSpPr>
        <p:spPr>
          <a:xfrm rot="16200000" flipH="1">
            <a:off x="4586586" y="564237"/>
            <a:ext cx="687432" cy="2282757"/>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40" name="Elbow Connector 39"/>
          <p:cNvCxnSpPr>
            <a:stCxn id="18" idx="2"/>
            <a:endCxn id="22" idx="0"/>
          </p:cNvCxnSpPr>
          <p:nvPr/>
        </p:nvCxnSpPr>
        <p:spPr>
          <a:xfrm rot="5400000">
            <a:off x="5293475" y="2120663"/>
            <a:ext cx="421521" cy="1134893"/>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43" name="Elbow Connector 42"/>
          <p:cNvCxnSpPr>
            <a:stCxn id="18" idx="2"/>
            <a:endCxn id="23" idx="0"/>
          </p:cNvCxnSpPr>
          <p:nvPr/>
        </p:nvCxnSpPr>
        <p:spPr>
          <a:xfrm rot="16200000" flipH="1">
            <a:off x="6324601" y="2224428"/>
            <a:ext cx="418278" cy="924119"/>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46" name="Elbow Connector 45"/>
          <p:cNvCxnSpPr>
            <a:stCxn id="22" idx="2"/>
            <a:endCxn id="24" idx="3"/>
          </p:cNvCxnSpPr>
          <p:nvPr/>
        </p:nvCxnSpPr>
        <p:spPr>
          <a:xfrm rot="5400000">
            <a:off x="4530658" y="3588723"/>
            <a:ext cx="667966" cy="144294"/>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50" name="Elbow Connector 49"/>
          <p:cNvCxnSpPr>
            <a:stCxn id="22" idx="2"/>
            <a:endCxn id="25" idx="3"/>
          </p:cNvCxnSpPr>
          <p:nvPr/>
        </p:nvCxnSpPr>
        <p:spPr>
          <a:xfrm rot="5400000">
            <a:off x="4131824" y="4023225"/>
            <a:ext cx="1501303" cy="108626"/>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59" name="Elbow Connector 58"/>
          <p:cNvCxnSpPr>
            <a:stCxn id="23" idx="2"/>
            <a:endCxn id="26" idx="1"/>
          </p:cNvCxnSpPr>
          <p:nvPr/>
        </p:nvCxnSpPr>
        <p:spPr>
          <a:xfrm rot="16200000" flipH="1">
            <a:off x="6969054" y="3350389"/>
            <a:ext cx="389106" cy="335615"/>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61" name="Elbow Connector 60"/>
          <p:cNvCxnSpPr>
            <a:stCxn id="23" idx="2"/>
            <a:endCxn id="27" idx="1"/>
          </p:cNvCxnSpPr>
          <p:nvPr/>
        </p:nvCxnSpPr>
        <p:spPr>
          <a:xfrm rot="16200000" flipH="1">
            <a:off x="6560492" y="3758952"/>
            <a:ext cx="1202988" cy="332372"/>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63" name="Elbow Connector 62"/>
          <p:cNvCxnSpPr>
            <a:stCxn id="23" idx="2"/>
            <a:endCxn id="28" idx="1"/>
          </p:cNvCxnSpPr>
          <p:nvPr/>
        </p:nvCxnSpPr>
        <p:spPr>
          <a:xfrm rot="16200000" flipH="1">
            <a:off x="6161658" y="4157786"/>
            <a:ext cx="2016869" cy="348584"/>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68" name="Title 67"/>
          <p:cNvSpPr>
            <a:spLocks noGrp="1"/>
          </p:cNvSpPr>
          <p:nvPr>
            <p:ph type="title" idx="4294967295"/>
          </p:nvPr>
        </p:nvSpPr>
        <p:spPr>
          <a:xfrm>
            <a:off x="276225" y="120650"/>
            <a:ext cx="8867775" cy="685800"/>
          </a:xfrm>
          <a:prstGeom prst="rect">
            <a:avLst/>
          </a:prstGeom>
        </p:spPr>
        <p:txBody>
          <a:bodyPr/>
          <a:lstStyle/>
          <a:p>
            <a:r>
              <a:rPr lang="en-US" dirty="0"/>
              <a:t>Key study designs</a:t>
            </a:r>
          </a:p>
        </p:txBody>
      </p:sp>
      <p:sp>
        <p:nvSpPr>
          <p:cNvPr id="69" name="Rectangle 68"/>
          <p:cNvSpPr/>
          <p:nvPr/>
        </p:nvSpPr>
        <p:spPr>
          <a:xfrm>
            <a:off x="4698461" y="1137021"/>
            <a:ext cx="2149812" cy="461665"/>
          </a:xfrm>
          <a:prstGeom prst="rect">
            <a:avLst/>
          </a:prstGeom>
        </p:spPr>
        <p:txBody>
          <a:bodyPr wrap="square">
            <a:spAutoFit/>
          </a:bodyPr>
          <a:lstStyle/>
          <a:p>
            <a:pPr algn="ctr"/>
            <a:r>
              <a:rPr lang="en-US" sz="1200" b="1" dirty="0">
                <a:latin typeface="+mj-lt"/>
              </a:rPr>
              <a:t>What was the aim of the study?</a:t>
            </a:r>
          </a:p>
        </p:txBody>
      </p:sp>
      <p:sp>
        <p:nvSpPr>
          <p:cNvPr id="72" name="Rectangle 71"/>
          <p:cNvSpPr/>
          <p:nvPr/>
        </p:nvSpPr>
        <p:spPr>
          <a:xfrm>
            <a:off x="7665395" y="2771907"/>
            <a:ext cx="1293779" cy="600164"/>
          </a:xfrm>
          <a:prstGeom prst="rect">
            <a:avLst/>
          </a:prstGeom>
        </p:spPr>
        <p:txBody>
          <a:bodyPr wrap="square">
            <a:spAutoFit/>
          </a:bodyPr>
          <a:lstStyle/>
          <a:p>
            <a:pPr algn="ctr"/>
            <a:r>
              <a:rPr lang="en-US" sz="1100" b="1" dirty="0">
                <a:latin typeface="+mj-lt"/>
              </a:rPr>
              <a:t>When were the outcomes determined?</a:t>
            </a:r>
          </a:p>
        </p:txBody>
      </p:sp>
      <p:sp>
        <p:nvSpPr>
          <p:cNvPr id="73" name="Rectangle 72"/>
          <p:cNvSpPr/>
          <p:nvPr/>
        </p:nvSpPr>
        <p:spPr>
          <a:xfrm>
            <a:off x="5739321" y="3482665"/>
            <a:ext cx="1186774" cy="507831"/>
          </a:xfrm>
          <a:prstGeom prst="rect">
            <a:avLst/>
          </a:prstGeom>
        </p:spPr>
        <p:txBody>
          <a:bodyPr wrap="square">
            <a:spAutoFit/>
          </a:bodyPr>
          <a:lstStyle/>
          <a:p>
            <a:pPr algn="ctr"/>
            <a:r>
              <a:rPr lang="en-US" sz="900" dirty="0">
                <a:latin typeface="+mj-lt"/>
              </a:rPr>
              <a:t>Some time after the exposure or intervention</a:t>
            </a:r>
          </a:p>
        </p:txBody>
      </p:sp>
      <p:sp>
        <p:nvSpPr>
          <p:cNvPr id="74" name="Rectangle 73"/>
          <p:cNvSpPr/>
          <p:nvPr/>
        </p:nvSpPr>
        <p:spPr>
          <a:xfrm>
            <a:off x="5710136" y="4251149"/>
            <a:ext cx="1235413" cy="553998"/>
          </a:xfrm>
          <a:prstGeom prst="rect">
            <a:avLst/>
          </a:prstGeom>
        </p:spPr>
        <p:txBody>
          <a:bodyPr wrap="square">
            <a:spAutoFit/>
          </a:bodyPr>
          <a:lstStyle/>
          <a:p>
            <a:pPr algn="ctr"/>
            <a:r>
              <a:rPr lang="en-US" sz="1000" dirty="0">
                <a:latin typeface="+mj-lt"/>
              </a:rPr>
              <a:t>At the same time as the exposure or intervention</a:t>
            </a:r>
          </a:p>
        </p:txBody>
      </p:sp>
      <p:sp>
        <p:nvSpPr>
          <p:cNvPr id="75" name="Rectangle 74"/>
          <p:cNvSpPr/>
          <p:nvPr/>
        </p:nvSpPr>
        <p:spPr>
          <a:xfrm>
            <a:off x="5924145" y="5038451"/>
            <a:ext cx="972766" cy="553998"/>
          </a:xfrm>
          <a:prstGeom prst="rect">
            <a:avLst/>
          </a:prstGeom>
        </p:spPr>
        <p:txBody>
          <a:bodyPr wrap="square">
            <a:spAutoFit/>
          </a:bodyPr>
          <a:lstStyle/>
          <a:p>
            <a:pPr algn="ctr"/>
            <a:r>
              <a:rPr lang="en-US" sz="1000" dirty="0">
                <a:latin typeface="+mj-lt"/>
              </a:rPr>
              <a:t>Before the exposure was determined</a:t>
            </a:r>
          </a:p>
        </p:txBody>
      </p:sp>
      <p:sp>
        <p:nvSpPr>
          <p:cNvPr id="32" name="TextBox 31"/>
          <p:cNvSpPr txBox="1"/>
          <p:nvPr/>
        </p:nvSpPr>
        <p:spPr>
          <a:xfrm>
            <a:off x="3120643" y="5186623"/>
            <a:ext cx="1707519" cy="307777"/>
          </a:xfrm>
          <a:prstGeom prst="rect">
            <a:avLst/>
          </a:prstGeom>
          <a:noFill/>
        </p:spPr>
        <p:txBody>
          <a:bodyPr wrap="none" rtlCol="0">
            <a:spAutoFit/>
          </a:bodyPr>
          <a:lstStyle/>
          <a:p>
            <a:r>
              <a:rPr lang="en-US" sz="1400" dirty="0">
                <a:solidFill>
                  <a:srgbClr val="FF0000"/>
                </a:solidFill>
                <a:latin typeface="+mj-lt"/>
              </a:rPr>
              <a:t>Exposure assigned</a:t>
            </a:r>
          </a:p>
        </p:txBody>
      </p:sp>
      <p:sp>
        <p:nvSpPr>
          <p:cNvPr id="33" name="TextBox 32"/>
          <p:cNvSpPr txBox="1"/>
          <p:nvPr/>
        </p:nvSpPr>
        <p:spPr>
          <a:xfrm>
            <a:off x="6071682" y="5786453"/>
            <a:ext cx="2055371" cy="307777"/>
          </a:xfrm>
          <a:prstGeom prst="rect">
            <a:avLst/>
          </a:prstGeom>
          <a:noFill/>
        </p:spPr>
        <p:txBody>
          <a:bodyPr wrap="none" rtlCol="0">
            <a:spAutoFit/>
          </a:bodyPr>
          <a:lstStyle/>
          <a:p>
            <a:r>
              <a:rPr lang="en-US" sz="1400" dirty="0">
                <a:solidFill>
                  <a:srgbClr val="FF0000"/>
                </a:solidFill>
                <a:latin typeface="+mj-lt"/>
              </a:rPr>
              <a:t>Exposure  not assigned</a:t>
            </a:r>
          </a:p>
        </p:txBody>
      </p:sp>
      <p:sp>
        <p:nvSpPr>
          <p:cNvPr id="35" name="Rectangle 34"/>
          <p:cNvSpPr/>
          <p:nvPr/>
        </p:nvSpPr>
        <p:spPr>
          <a:xfrm>
            <a:off x="101594" y="5309400"/>
            <a:ext cx="5279009" cy="1415772"/>
          </a:xfrm>
          <a:prstGeom prst="rect">
            <a:avLst/>
          </a:prstGeom>
        </p:spPr>
        <p:txBody>
          <a:bodyPr wrap="none">
            <a:spAutoFit/>
          </a:bodyPr>
          <a:lstStyle/>
          <a:p>
            <a:r>
              <a:rPr lang="en-US" sz="1600" b="1" dirty="0">
                <a:solidFill>
                  <a:srgbClr val="FF0000"/>
                </a:solidFill>
              </a:rPr>
              <a:t>5 Cs</a:t>
            </a:r>
          </a:p>
          <a:p>
            <a:pPr marL="342900" indent="-342900">
              <a:buFont typeface="+mj-lt"/>
              <a:buAutoNum type="arabicPeriod"/>
            </a:pPr>
            <a:r>
              <a:rPr lang="en-US" sz="1400" dirty="0"/>
              <a:t>Controlled trial</a:t>
            </a:r>
          </a:p>
          <a:p>
            <a:pPr marL="342900" indent="-342900">
              <a:buFont typeface="+mj-lt"/>
              <a:buAutoNum type="arabicPeriod"/>
            </a:pPr>
            <a:r>
              <a:rPr lang="en-US" sz="1400" dirty="0"/>
              <a:t>Cohort (prospective) study (Inferior type: Chart review)</a:t>
            </a:r>
          </a:p>
          <a:p>
            <a:pPr marL="342900" indent="-342900">
              <a:buFont typeface="+mj-lt"/>
              <a:buAutoNum type="arabicPeriod"/>
            </a:pPr>
            <a:r>
              <a:rPr lang="en-US" sz="1400" dirty="0"/>
              <a:t>Case control study</a:t>
            </a:r>
          </a:p>
          <a:p>
            <a:pPr marL="342900" indent="-342900">
              <a:buFont typeface="+mj-lt"/>
              <a:buAutoNum type="arabicPeriod"/>
            </a:pPr>
            <a:r>
              <a:rPr lang="en-US" sz="1400" dirty="0"/>
              <a:t>Cross sectional study</a:t>
            </a:r>
          </a:p>
          <a:p>
            <a:pPr marL="342900" indent="-342900">
              <a:buFont typeface="+mj-lt"/>
              <a:buAutoNum type="arabicPeriod"/>
            </a:pPr>
            <a:r>
              <a:rPr lang="en-US" sz="1400" dirty="0"/>
              <a:t>Case series/Case report</a:t>
            </a:r>
          </a:p>
        </p:txBody>
      </p:sp>
    </p:spTree>
    <p:custDataLst>
      <p:tags r:id="rId1"/>
    </p:custDataLst>
    <p:extLst>
      <p:ext uri="{BB962C8B-B14F-4D97-AF65-F5344CB8AC3E}">
        <p14:creationId xmlns:p14="http://schemas.microsoft.com/office/powerpoint/2010/main" val="122268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body" sz="half" idx="4294967295"/>
          </p:nvPr>
        </p:nvSpPr>
        <p:spPr>
          <a:xfrm>
            <a:off x="1365216" y="1710379"/>
            <a:ext cx="4043363" cy="4530725"/>
          </a:xfrm>
          <a:prstGeom prst="rect">
            <a:avLst/>
          </a:prstGeom>
        </p:spPr>
        <p:txBody>
          <a:bodyPr/>
          <a:lstStyle/>
          <a:p>
            <a:pPr marL="227013" indent="-227013" eaLnBrk="1" hangingPunct="1"/>
            <a:r>
              <a:rPr lang="en-US" dirty="0"/>
              <a:t>The Higher up a methodology is ranked, the more robust and closer to objective truth it is assumed to be.</a:t>
            </a:r>
          </a:p>
        </p:txBody>
      </p:sp>
      <p:sp>
        <p:nvSpPr>
          <p:cNvPr id="40981" name="Rectangle 21"/>
          <p:cNvSpPr>
            <a:spLocks noGrp="1" noChangeArrowheads="1"/>
          </p:cNvSpPr>
          <p:nvPr>
            <p:ph type="title" idx="4294967295"/>
          </p:nvPr>
        </p:nvSpPr>
        <p:spPr>
          <a:xfrm>
            <a:off x="1379764" y="147185"/>
            <a:ext cx="8229600" cy="1139825"/>
          </a:xfrm>
          <a:prstGeom prst="rect">
            <a:avLst/>
          </a:prstGeom>
        </p:spPr>
        <p:txBody>
          <a:bodyPr/>
          <a:lstStyle/>
          <a:p>
            <a:pPr eaLnBrk="1" hangingPunct="1"/>
            <a:r>
              <a:rPr lang="en-US" dirty="0"/>
              <a:t>What constitutes BEST Evidence?</a:t>
            </a:r>
            <a:br>
              <a:rPr lang="en-US" dirty="0"/>
            </a:br>
            <a:r>
              <a:rPr lang="en-US" dirty="0"/>
              <a:t>Depends on the type of question</a:t>
            </a:r>
          </a:p>
        </p:txBody>
      </p:sp>
      <p:sp>
        <p:nvSpPr>
          <p:cNvPr id="288771" name="AutoShape 3"/>
          <p:cNvSpPr>
            <a:spLocks noChangeArrowheads="1"/>
          </p:cNvSpPr>
          <p:nvPr/>
        </p:nvSpPr>
        <p:spPr bwMode="auto">
          <a:xfrm>
            <a:off x="6181725" y="1971675"/>
            <a:ext cx="1447800" cy="1295400"/>
          </a:xfrm>
          <a:prstGeom prst="triangle">
            <a:avLst>
              <a:gd name="adj" fmla="val 50000"/>
            </a:avLst>
          </a:prstGeom>
          <a:gradFill rotWithShape="1">
            <a:gsLst>
              <a:gs pos="0">
                <a:schemeClr val="accent1"/>
              </a:gs>
              <a:gs pos="100000">
                <a:schemeClr val="accent1">
                  <a:gamma/>
                  <a:shade val="46275"/>
                  <a:invGamma/>
                </a:schemeClr>
              </a:gs>
            </a:gsLst>
            <a:path path="shape">
              <a:fillToRect l="50000" t="50000" r="50000" b="50000"/>
            </a:path>
          </a:gradFill>
          <a:ln w="9525">
            <a:noFill/>
            <a:miter lim="800000"/>
            <a:headEnd/>
            <a:tailEnd/>
          </a:ln>
          <a:effectLst/>
        </p:spPr>
        <p:txBody>
          <a:bodyPr wrap="none" anchor="ctr"/>
          <a:lstStyle/>
          <a:p>
            <a:pPr>
              <a:defRPr/>
            </a:pPr>
            <a:endParaRPr lang="en-US">
              <a:cs typeface="Arial" charset="0"/>
            </a:endParaRPr>
          </a:p>
        </p:txBody>
      </p:sp>
      <p:sp>
        <p:nvSpPr>
          <p:cNvPr id="40964" name="AutoShape 4"/>
          <p:cNvSpPr>
            <a:spLocks noChangeArrowheads="1"/>
          </p:cNvSpPr>
          <p:nvPr/>
        </p:nvSpPr>
        <p:spPr bwMode="auto">
          <a:xfrm flipV="1">
            <a:off x="4803775" y="5334000"/>
            <a:ext cx="4191000" cy="342900"/>
          </a:xfrm>
          <a:custGeom>
            <a:avLst/>
            <a:gdLst>
              <a:gd name="T0" fmla="*/ 2147483647 w 21600"/>
              <a:gd name="T1" fmla="*/ 43208067 h 21600"/>
              <a:gd name="T2" fmla="*/ 2147483647 w 21600"/>
              <a:gd name="T3" fmla="*/ 86416134 h 21600"/>
              <a:gd name="T4" fmla="*/ 2147483647 w 21600"/>
              <a:gd name="T5" fmla="*/ 43208067 h 21600"/>
              <a:gd name="T6" fmla="*/ 2147483647 w 21600"/>
              <a:gd name="T7" fmla="*/ 0 h 21600"/>
              <a:gd name="T8" fmla="*/ 0 60000 65536"/>
              <a:gd name="T9" fmla="*/ 0 60000 65536"/>
              <a:gd name="T10" fmla="*/ 0 60000 65536"/>
              <a:gd name="T11" fmla="*/ 0 60000 65536"/>
              <a:gd name="T12" fmla="*/ 2296 w 21600"/>
              <a:gd name="T13" fmla="*/ 2296 h 21600"/>
              <a:gd name="T14" fmla="*/ 19304 w 21600"/>
              <a:gd name="T15" fmla="*/ 19304 h 21600"/>
            </a:gdLst>
            <a:ahLst/>
            <a:cxnLst>
              <a:cxn ang="T8">
                <a:pos x="T0" y="T1"/>
              </a:cxn>
              <a:cxn ang="T9">
                <a:pos x="T2" y="T3"/>
              </a:cxn>
              <a:cxn ang="T10">
                <a:pos x="T4" y="T5"/>
              </a:cxn>
              <a:cxn ang="T11">
                <a:pos x="T6" y="T7"/>
              </a:cxn>
            </a:cxnLst>
            <a:rect l="T12" t="T13" r="T14" b="T15"/>
            <a:pathLst>
              <a:path w="21600" h="21600">
                <a:moveTo>
                  <a:pt x="0" y="0"/>
                </a:moveTo>
                <a:lnTo>
                  <a:pt x="992" y="21600"/>
                </a:lnTo>
                <a:lnTo>
                  <a:pt x="20608" y="21600"/>
                </a:lnTo>
                <a:lnTo>
                  <a:pt x="21600" y="0"/>
                </a:lnTo>
                <a:close/>
              </a:path>
            </a:pathLst>
          </a:custGeom>
          <a:gradFill rotWithShape="1">
            <a:gsLst>
              <a:gs pos="0">
                <a:srgbClr val="5E765E"/>
              </a:gs>
              <a:gs pos="50000">
                <a:srgbClr val="CCFFCC"/>
              </a:gs>
              <a:gs pos="100000">
                <a:srgbClr val="5E765E"/>
              </a:gs>
            </a:gsLst>
            <a:lin ang="5400000" scaled="1"/>
          </a:gradFill>
          <a:ln w="9525">
            <a:solidFill>
              <a:srgbClr val="000000"/>
            </a:solidFill>
            <a:miter lim="800000"/>
            <a:headEnd/>
            <a:tailEnd/>
          </a:ln>
        </p:spPr>
        <p:txBody>
          <a:bodyPr/>
          <a:lstStyle/>
          <a:p>
            <a:pPr algn="ctr"/>
            <a:endParaRPr lang="en-US">
              <a:latin typeface="Tahoma" pitchFamily="34" charset="0"/>
            </a:endParaRPr>
          </a:p>
        </p:txBody>
      </p:sp>
      <p:sp>
        <p:nvSpPr>
          <p:cNvPr id="40965" name="AutoShape 5"/>
          <p:cNvSpPr>
            <a:spLocks noChangeArrowheads="1"/>
          </p:cNvSpPr>
          <p:nvPr/>
        </p:nvSpPr>
        <p:spPr bwMode="auto">
          <a:xfrm flipV="1">
            <a:off x="4994275" y="4991100"/>
            <a:ext cx="3810000" cy="342900"/>
          </a:xfrm>
          <a:custGeom>
            <a:avLst/>
            <a:gdLst>
              <a:gd name="T0" fmla="*/ 2147483647 w 21600"/>
              <a:gd name="T1" fmla="*/ 43208067 h 21600"/>
              <a:gd name="T2" fmla="*/ 2147483647 w 21600"/>
              <a:gd name="T3" fmla="*/ 86416134 h 21600"/>
              <a:gd name="T4" fmla="*/ 2147483647 w 21600"/>
              <a:gd name="T5" fmla="*/ 43208067 h 21600"/>
              <a:gd name="T6" fmla="*/ 2147483647 w 21600"/>
              <a:gd name="T7" fmla="*/ 0 h 21600"/>
              <a:gd name="T8" fmla="*/ 0 60000 65536"/>
              <a:gd name="T9" fmla="*/ 0 60000 65536"/>
              <a:gd name="T10" fmla="*/ 0 60000 65536"/>
              <a:gd name="T11" fmla="*/ 0 60000 65536"/>
              <a:gd name="T12" fmla="*/ 2296 w 21600"/>
              <a:gd name="T13" fmla="*/ 2296 h 21600"/>
              <a:gd name="T14" fmla="*/ 19304 w 21600"/>
              <a:gd name="T15" fmla="*/ 19304 h 21600"/>
            </a:gdLst>
            <a:ahLst/>
            <a:cxnLst>
              <a:cxn ang="T8">
                <a:pos x="T0" y="T1"/>
              </a:cxn>
              <a:cxn ang="T9">
                <a:pos x="T2" y="T3"/>
              </a:cxn>
              <a:cxn ang="T10">
                <a:pos x="T4" y="T5"/>
              </a:cxn>
              <a:cxn ang="T11">
                <a:pos x="T6" y="T7"/>
              </a:cxn>
            </a:cxnLst>
            <a:rect l="T12" t="T13" r="T14" b="T15"/>
            <a:pathLst>
              <a:path w="21600" h="21600">
                <a:moveTo>
                  <a:pt x="0" y="0"/>
                </a:moveTo>
                <a:lnTo>
                  <a:pt x="992" y="21600"/>
                </a:lnTo>
                <a:lnTo>
                  <a:pt x="20608" y="21600"/>
                </a:lnTo>
                <a:lnTo>
                  <a:pt x="21600" y="0"/>
                </a:lnTo>
                <a:close/>
              </a:path>
            </a:pathLst>
          </a:custGeom>
          <a:gradFill rotWithShape="1">
            <a:gsLst>
              <a:gs pos="0">
                <a:srgbClr val="475E76"/>
              </a:gs>
              <a:gs pos="50000">
                <a:srgbClr val="99CCFF"/>
              </a:gs>
              <a:gs pos="100000">
                <a:srgbClr val="475E76"/>
              </a:gs>
            </a:gsLst>
            <a:lin ang="5400000" scaled="1"/>
          </a:gradFill>
          <a:ln w="9525">
            <a:solidFill>
              <a:srgbClr val="000000"/>
            </a:solidFill>
            <a:miter lim="800000"/>
            <a:headEnd/>
            <a:tailEnd/>
          </a:ln>
        </p:spPr>
        <p:txBody>
          <a:bodyPr/>
          <a:lstStyle/>
          <a:p>
            <a:pPr algn="ctr"/>
            <a:endParaRPr lang="en-US">
              <a:latin typeface="Tahoma" pitchFamily="34" charset="0"/>
            </a:endParaRPr>
          </a:p>
        </p:txBody>
      </p:sp>
      <p:sp>
        <p:nvSpPr>
          <p:cNvPr id="40966" name="AutoShape 6"/>
          <p:cNvSpPr>
            <a:spLocks noChangeArrowheads="1"/>
          </p:cNvSpPr>
          <p:nvPr/>
        </p:nvSpPr>
        <p:spPr bwMode="auto">
          <a:xfrm flipV="1">
            <a:off x="5184775" y="4648200"/>
            <a:ext cx="3429000" cy="342900"/>
          </a:xfrm>
          <a:custGeom>
            <a:avLst/>
            <a:gdLst>
              <a:gd name="T0" fmla="*/ 2147483647 w 21600"/>
              <a:gd name="T1" fmla="*/ 43208067 h 21600"/>
              <a:gd name="T2" fmla="*/ 2147483647 w 21600"/>
              <a:gd name="T3" fmla="*/ 86416134 h 21600"/>
              <a:gd name="T4" fmla="*/ 2147483647 w 21600"/>
              <a:gd name="T5" fmla="*/ 43208067 h 21600"/>
              <a:gd name="T6" fmla="*/ 2147483647 w 21600"/>
              <a:gd name="T7" fmla="*/ 0 h 21600"/>
              <a:gd name="T8" fmla="*/ 0 60000 65536"/>
              <a:gd name="T9" fmla="*/ 0 60000 65536"/>
              <a:gd name="T10" fmla="*/ 0 60000 65536"/>
              <a:gd name="T11" fmla="*/ 0 60000 65536"/>
              <a:gd name="T12" fmla="*/ 2413 w 21600"/>
              <a:gd name="T13" fmla="*/ 2413 h 21600"/>
              <a:gd name="T14" fmla="*/ 19187 w 21600"/>
              <a:gd name="T15" fmla="*/ 19187 h 21600"/>
            </a:gdLst>
            <a:ahLst/>
            <a:cxnLst>
              <a:cxn ang="T8">
                <a:pos x="T0" y="T1"/>
              </a:cxn>
              <a:cxn ang="T9">
                <a:pos x="T2" y="T3"/>
              </a:cxn>
              <a:cxn ang="T10">
                <a:pos x="T4" y="T5"/>
              </a:cxn>
              <a:cxn ang="T11">
                <a:pos x="T6" y="T7"/>
              </a:cxn>
            </a:cxnLst>
            <a:rect l="T12" t="T13" r="T14" b="T15"/>
            <a:pathLst>
              <a:path w="21600" h="21600">
                <a:moveTo>
                  <a:pt x="0" y="0"/>
                </a:moveTo>
                <a:lnTo>
                  <a:pt x="1225" y="21600"/>
                </a:lnTo>
                <a:lnTo>
                  <a:pt x="20375" y="21600"/>
                </a:lnTo>
                <a:lnTo>
                  <a:pt x="21600" y="0"/>
                </a:lnTo>
                <a:close/>
              </a:path>
            </a:pathLst>
          </a:custGeom>
          <a:gradFill rotWithShape="1">
            <a:gsLst>
              <a:gs pos="0">
                <a:srgbClr val="767647"/>
              </a:gs>
              <a:gs pos="50000">
                <a:srgbClr val="FFFF99"/>
              </a:gs>
              <a:gs pos="100000">
                <a:srgbClr val="767647"/>
              </a:gs>
            </a:gsLst>
            <a:lin ang="5400000" scaled="1"/>
          </a:gradFill>
          <a:ln w="9525">
            <a:solidFill>
              <a:srgbClr val="000000"/>
            </a:solidFill>
            <a:miter lim="800000"/>
            <a:headEnd/>
            <a:tailEnd/>
          </a:ln>
        </p:spPr>
        <p:txBody>
          <a:bodyPr/>
          <a:lstStyle/>
          <a:p>
            <a:pPr algn="ctr"/>
            <a:endParaRPr lang="en-US">
              <a:latin typeface="Tahoma" pitchFamily="34" charset="0"/>
            </a:endParaRPr>
          </a:p>
        </p:txBody>
      </p:sp>
      <p:sp>
        <p:nvSpPr>
          <p:cNvPr id="40967" name="AutoShape 7"/>
          <p:cNvSpPr>
            <a:spLocks noChangeArrowheads="1"/>
          </p:cNvSpPr>
          <p:nvPr/>
        </p:nvSpPr>
        <p:spPr bwMode="auto">
          <a:xfrm flipV="1">
            <a:off x="5375275" y="4305300"/>
            <a:ext cx="3048000" cy="342900"/>
          </a:xfrm>
          <a:custGeom>
            <a:avLst/>
            <a:gdLst>
              <a:gd name="T0" fmla="*/ 2147483647 w 21600"/>
              <a:gd name="T1" fmla="*/ 43208067 h 21600"/>
              <a:gd name="T2" fmla="*/ 2147483647 w 21600"/>
              <a:gd name="T3" fmla="*/ 86416134 h 21600"/>
              <a:gd name="T4" fmla="*/ 2009035980 w 21600"/>
              <a:gd name="T5" fmla="*/ 43208067 h 21600"/>
              <a:gd name="T6" fmla="*/ 2147483647 w 21600"/>
              <a:gd name="T7" fmla="*/ 0 h 21600"/>
              <a:gd name="T8" fmla="*/ 0 60000 65536"/>
              <a:gd name="T9" fmla="*/ 0 60000 65536"/>
              <a:gd name="T10" fmla="*/ 0 60000 65536"/>
              <a:gd name="T11" fmla="*/ 0 60000 65536"/>
              <a:gd name="T12" fmla="*/ 2515 w 21600"/>
              <a:gd name="T13" fmla="*/ 2515 h 21600"/>
              <a:gd name="T14" fmla="*/ 19085 w 21600"/>
              <a:gd name="T15" fmla="*/ 19085 h 21600"/>
            </a:gdLst>
            <a:ahLst/>
            <a:cxnLst>
              <a:cxn ang="T8">
                <a:pos x="T0" y="T1"/>
              </a:cxn>
              <a:cxn ang="T9">
                <a:pos x="T2" y="T3"/>
              </a:cxn>
              <a:cxn ang="T10">
                <a:pos x="T4" y="T5"/>
              </a:cxn>
              <a:cxn ang="T11">
                <a:pos x="T6" y="T7"/>
              </a:cxn>
            </a:cxnLst>
            <a:rect l="T12" t="T13" r="T14" b="T15"/>
            <a:pathLst>
              <a:path w="21600" h="21600">
                <a:moveTo>
                  <a:pt x="0" y="0"/>
                </a:moveTo>
                <a:lnTo>
                  <a:pt x="1429" y="21600"/>
                </a:lnTo>
                <a:lnTo>
                  <a:pt x="20171" y="21600"/>
                </a:lnTo>
                <a:lnTo>
                  <a:pt x="21600" y="0"/>
                </a:lnTo>
                <a:close/>
              </a:path>
            </a:pathLst>
          </a:custGeom>
          <a:gradFill rotWithShape="1">
            <a:gsLst>
              <a:gs pos="0">
                <a:srgbClr val="765E47"/>
              </a:gs>
              <a:gs pos="50000">
                <a:srgbClr val="FFCC99"/>
              </a:gs>
              <a:gs pos="100000">
                <a:srgbClr val="765E47"/>
              </a:gs>
            </a:gsLst>
            <a:lin ang="5400000" scaled="1"/>
          </a:gradFill>
          <a:ln w="9525">
            <a:solidFill>
              <a:srgbClr val="000000"/>
            </a:solidFill>
            <a:miter lim="800000"/>
            <a:headEnd/>
            <a:tailEnd/>
          </a:ln>
        </p:spPr>
        <p:txBody>
          <a:bodyPr/>
          <a:lstStyle/>
          <a:p>
            <a:pPr algn="ctr"/>
            <a:endParaRPr lang="en-US">
              <a:latin typeface="Tahoma" pitchFamily="34" charset="0"/>
            </a:endParaRPr>
          </a:p>
        </p:txBody>
      </p:sp>
      <p:sp>
        <p:nvSpPr>
          <p:cNvPr id="40968" name="AutoShape 8"/>
          <p:cNvSpPr>
            <a:spLocks noChangeArrowheads="1"/>
          </p:cNvSpPr>
          <p:nvPr/>
        </p:nvSpPr>
        <p:spPr bwMode="auto">
          <a:xfrm flipV="1">
            <a:off x="5599113" y="3962400"/>
            <a:ext cx="2598737" cy="342900"/>
          </a:xfrm>
          <a:custGeom>
            <a:avLst/>
            <a:gdLst>
              <a:gd name="T0" fmla="*/ 2147483647 w 21600"/>
              <a:gd name="T1" fmla="*/ 43208067 h 21600"/>
              <a:gd name="T2" fmla="*/ 2147483647 w 21600"/>
              <a:gd name="T3" fmla="*/ 86416134 h 21600"/>
              <a:gd name="T4" fmla="*/ 1375785789 w 21600"/>
              <a:gd name="T5" fmla="*/ 43208067 h 21600"/>
              <a:gd name="T6" fmla="*/ 2147483647 w 21600"/>
              <a:gd name="T7" fmla="*/ 0 h 21600"/>
              <a:gd name="T8" fmla="*/ 0 60000 65536"/>
              <a:gd name="T9" fmla="*/ 0 60000 65536"/>
              <a:gd name="T10" fmla="*/ 0 60000 65536"/>
              <a:gd name="T11" fmla="*/ 0 60000 65536"/>
              <a:gd name="T12" fmla="*/ 2590 w 21600"/>
              <a:gd name="T13" fmla="*/ 2590 h 21600"/>
              <a:gd name="T14" fmla="*/ 19010 w 21600"/>
              <a:gd name="T15" fmla="*/ 19010 h 21600"/>
            </a:gdLst>
            <a:ahLst/>
            <a:cxnLst>
              <a:cxn ang="T8">
                <a:pos x="T0" y="T1"/>
              </a:cxn>
              <a:cxn ang="T9">
                <a:pos x="T2" y="T3"/>
              </a:cxn>
              <a:cxn ang="T10">
                <a:pos x="T4" y="T5"/>
              </a:cxn>
              <a:cxn ang="T11">
                <a:pos x="T6" y="T7"/>
              </a:cxn>
            </a:cxnLst>
            <a:rect l="T12" t="T13" r="T14" b="T15"/>
            <a:pathLst>
              <a:path w="21600" h="21600">
                <a:moveTo>
                  <a:pt x="0" y="0"/>
                </a:moveTo>
                <a:lnTo>
                  <a:pt x="1579" y="21600"/>
                </a:lnTo>
                <a:lnTo>
                  <a:pt x="20021" y="21600"/>
                </a:lnTo>
                <a:lnTo>
                  <a:pt x="21600" y="0"/>
                </a:lnTo>
                <a:close/>
              </a:path>
            </a:pathLst>
          </a:custGeom>
          <a:gradFill rotWithShape="1">
            <a:gsLst>
              <a:gs pos="0">
                <a:srgbClr val="765E00"/>
              </a:gs>
              <a:gs pos="50000">
                <a:srgbClr val="FFCC00"/>
              </a:gs>
              <a:gs pos="100000">
                <a:srgbClr val="765E00"/>
              </a:gs>
            </a:gsLst>
            <a:lin ang="5400000" scaled="1"/>
          </a:gradFill>
          <a:ln w="9525">
            <a:solidFill>
              <a:srgbClr val="000000"/>
            </a:solidFill>
            <a:miter lim="800000"/>
            <a:headEnd/>
            <a:tailEnd/>
          </a:ln>
        </p:spPr>
        <p:txBody>
          <a:bodyPr/>
          <a:lstStyle/>
          <a:p>
            <a:pPr algn="ctr"/>
            <a:endParaRPr lang="en-US">
              <a:latin typeface="Tahoma" pitchFamily="34" charset="0"/>
            </a:endParaRPr>
          </a:p>
        </p:txBody>
      </p:sp>
      <p:sp>
        <p:nvSpPr>
          <p:cNvPr id="40969" name="AutoShape 9"/>
          <p:cNvSpPr>
            <a:spLocks noChangeArrowheads="1"/>
          </p:cNvSpPr>
          <p:nvPr/>
        </p:nvSpPr>
        <p:spPr bwMode="auto">
          <a:xfrm flipV="1">
            <a:off x="5799138" y="3619500"/>
            <a:ext cx="2209800" cy="342900"/>
          </a:xfrm>
          <a:custGeom>
            <a:avLst/>
            <a:gdLst>
              <a:gd name="T0" fmla="*/ 2147483647 w 21600"/>
              <a:gd name="T1" fmla="*/ 43208067 h 21600"/>
              <a:gd name="T2" fmla="*/ 2147483647 w 21600"/>
              <a:gd name="T3" fmla="*/ 86416134 h 21600"/>
              <a:gd name="T4" fmla="*/ 943348956 w 21600"/>
              <a:gd name="T5" fmla="*/ 43208067 h 21600"/>
              <a:gd name="T6" fmla="*/ 2147483647 w 21600"/>
              <a:gd name="T7" fmla="*/ 0 h 21600"/>
              <a:gd name="T8" fmla="*/ 0 60000 65536"/>
              <a:gd name="T9" fmla="*/ 0 60000 65536"/>
              <a:gd name="T10" fmla="*/ 0 60000 65536"/>
              <a:gd name="T11" fmla="*/ 0 60000 65536"/>
              <a:gd name="T12" fmla="*/ 2681 w 21600"/>
              <a:gd name="T13" fmla="*/ 2681 h 21600"/>
              <a:gd name="T14" fmla="*/ 18919 w 21600"/>
              <a:gd name="T15" fmla="*/ 18919 h 21600"/>
            </a:gdLst>
            <a:ahLst/>
            <a:cxnLst>
              <a:cxn ang="T8">
                <a:pos x="T0" y="T1"/>
              </a:cxn>
              <a:cxn ang="T9">
                <a:pos x="T2" y="T3"/>
              </a:cxn>
              <a:cxn ang="T10">
                <a:pos x="T4" y="T5"/>
              </a:cxn>
              <a:cxn ang="T11">
                <a:pos x="T6" y="T7"/>
              </a:cxn>
            </a:cxnLst>
            <a:rect l="T12" t="T13" r="T14" b="T15"/>
            <a:pathLst>
              <a:path w="21600" h="21600">
                <a:moveTo>
                  <a:pt x="0" y="0"/>
                </a:moveTo>
                <a:lnTo>
                  <a:pt x="1761" y="21600"/>
                </a:lnTo>
                <a:lnTo>
                  <a:pt x="19839" y="21600"/>
                </a:lnTo>
                <a:lnTo>
                  <a:pt x="21600" y="0"/>
                </a:lnTo>
                <a:close/>
              </a:path>
            </a:pathLst>
          </a:custGeom>
          <a:gradFill rotWithShape="1">
            <a:gsLst>
              <a:gs pos="0">
                <a:srgbClr val="005E76"/>
              </a:gs>
              <a:gs pos="50000">
                <a:srgbClr val="00CCFF"/>
              </a:gs>
              <a:gs pos="100000">
                <a:srgbClr val="005E76"/>
              </a:gs>
            </a:gsLst>
            <a:lin ang="5400000" scaled="1"/>
          </a:gradFill>
          <a:ln w="9525">
            <a:solidFill>
              <a:srgbClr val="000000"/>
            </a:solidFill>
            <a:miter lim="800000"/>
            <a:headEnd/>
            <a:tailEnd/>
          </a:ln>
        </p:spPr>
        <p:txBody>
          <a:bodyPr/>
          <a:lstStyle/>
          <a:p>
            <a:pPr algn="ctr"/>
            <a:endParaRPr lang="en-US">
              <a:latin typeface="Tahoma" pitchFamily="34" charset="0"/>
            </a:endParaRPr>
          </a:p>
        </p:txBody>
      </p:sp>
      <p:sp>
        <p:nvSpPr>
          <p:cNvPr id="40970" name="AutoShape 10"/>
          <p:cNvSpPr>
            <a:spLocks noChangeArrowheads="1"/>
          </p:cNvSpPr>
          <p:nvPr/>
        </p:nvSpPr>
        <p:spPr bwMode="auto">
          <a:xfrm flipV="1">
            <a:off x="5978525" y="3276600"/>
            <a:ext cx="1851025" cy="342900"/>
          </a:xfrm>
          <a:custGeom>
            <a:avLst/>
            <a:gdLst>
              <a:gd name="T0" fmla="*/ 2147483647 w 21600"/>
              <a:gd name="T1" fmla="*/ 43208067 h 21600"/>
              <a:gd name="T2" fmla="*/ 2147483647 w 21600"/>
              <a:gd name="T3" fmla="*/ 86416134 h 21600"/>
              <a:gd name="T4" fmla="*/ 658277555 w 21600"/>
              <a:gd name="T5" fmla="*/ 43208067 h 21600"/>
              <a:gd name="T6" fmla="*/ 2147483647 w 21600"/>
              <a:gd name="T7" fmla="*/ 0 h 21600"/>
              <a:gd name="T8" fmla="*/ 0 60000 65536"/>
              <a:gd name="T9" fmla="*/ 0 60000 65536"/>
              <a:gd name="T10" fmla="*/ 0 60000 65536"/>
              <a:gd name="T11" fmla="*/ 0 60000 65536"/>
              <a:gd name="T12" fmla="*/ 2846 w 21600"/>
              <a:gd name="T13" fmla="*/ 2846 h 21600"/>
              <a:gd name="T14" fmla="*/ 18754 w 21600"/>
              <a:gd name="T15" fmla="*/ 18754 h 21600"/>
            </a:gdLst>
            <a:ahLst/>
            <a:cxnLst>
              <a:cxn ang="T8">
                <a:pos x="T0" y="T1"/>
              </a:cxn>
              <a:cxn ang="T9">
                <a:pos x="T2" y="T3"/>
              </a:cxn>
              <a:cxn ang="T10">
                <a:pos x="T4" y="T5"/>
              </a:cxn>
              <a:cxn ang="T11">
                <a:pos x="T6" y="T7"/>
              </a:cxn>
            </a:cxnLst>
            <a:rect l="T12" t="T13" r="T14" b="T15"/>
            <a:pathLst>
              <a:path w="21600" h="21600">
                <a:moveTo>
                  <a:pt x="0" y="0"/>
                </a:moveTo>
                <a:lnTo>
                  <a:pt x="2091" y="21600"/>
                </a:lnTo>
                <a:lnTo>
                  <a:pt x="19509" y="21600"/>
                </a:lnTo>
                <a:lnTo>
                  <a:pt x="21600" y="0"/>
                </a:lnTo>
                <a:close/>
              </a:path>
            </a:pathLst>
          </a:custGeom>
          <a:gradFill rotWithShape="1">
            <a:gsLst>
              <a:gs pos="0">
                <a:srgbClr val="767600"/>
              </a:gs>
              <a:gs pos="50000">
                <a:srgbClr val="FFFF00"/>
              </a:gs>
              <a:gs pos="100000">
                <a:srgbClr val="767600"/>
              </a:gs>
            </a:gsLst>
            <a:lin ang="5400000" scaled="1"/>
          </a:gradFill>
          <a:ln w="9525">
            <a:solidFill>
              <a:srgbClr val="000000"/>
            </a:solidFill>
            <a:miter lim="800000"/>
            <a:headEnd/>
            <a:tailEnd/>
          </a:ln>
        </p:spPr>
        <p:txBody>
          <a:bodyPr/>
          <a:lstStyle/>
          <a:p>
            <a:pPr algn="ctr"/>
            <a:endParaRPr lang="en-US">
              <a:latin typeface="Tahoma" pitchFamily="34" charset="0"/>
            </a:endParaRPr>
          </a:p>
        </p:txBody>
      </p:sp>
      <p:sp>
        <p:nvSpPr>
          <p:cNvPr id="40971" name="Text Box 11"/>
          <p:cNvSpPr txBox="1">
            <a:spLocks noChangeArrowheads="1"/>
          </p:cNvSpPr>
          <p:nvPr/>
        </p:nvSpPr>
        <p:spPr bwMode="auto">
          <a:xfrm>
            <a:off x="6553200" y="3276600"/>
            <a:ext cx="633413" cy="304800"/>
          </a:xfrm>
          <a:prstGeom prst="rect">
            <a:avLst/>
          </a:prstGeom>
          <a:noFill/>
          <a:ln w="9525">
            <a:noFill/>
            <a:miter lim="800000"/>
            <a:headEnd/>
            <a:tailEnd/>
          </a:ln>
        </p:spPr>
        <p:txBody>
          <a:bodyPr wrap="none">
            <a:spAutoFit/>
          </a:bodyPr>
          <a:lstStyle/>
          <a:p>
            <a:pPr algn="ctr"/>
            <a:r>
              <a:rPr lang="en-US" sz="1400" b="1" dirty="0">
                <a:solidFill>
                  <a:srgbClr val="020202"/>
                </a:solidFill>
                <a:latin typeface="Tahoma" pitchFamily="34" charset="0"/>
              </a:rPr>
              <a:t>RCTs</a:t>
            </a:r>
          </a:p>
        </p:txBody>
      </p:sp>
      <p:sp>
        <p:nvSpPr>
          <p:cNvPr id="40972" name="Text Box 12"/>
          <p:cNvSpPr txBox="1">
            <a:spLocks noChangeArrowheads="1"/>
          </p:cNvSpPr>
          <p:nvPr/>
        </p:nvSpPr>
        <p:spPr bwMode="auto">
          <a:xfrm>
            <a:off x="6111875" y="3632200"/>
            <a:ext cx="1506538" cy="304800"/>
          </a:xfrm>
          <a:prstGeom prst="rect">
            <a:avLst/>
          </a:prstGeom>
          <a:noFill/>
          <a:ln w="9525">
            <a:noFill/>
            <a:miter lim="800000"/>
            <a:headEnd/>
            <a:tailEnd/>
          </a:ln>
        </p:spPr>
        <p:txBody>
          <a:bodyPr wrap="none">
            <a:spAutoFit/>
          </a:bodyPr>
          <a:lstStyle/>
          <a:p>
            <a:pPr algn="ctr"/>
            <a:r>
              <a:rPr lang="en-US" sz="1400" b="1" dirty="0">
                <a:solidFill>
                  <a:srgbClr val="020202"/>
                </a:solidFill>
                <a:latin typeface="Tahoma" pitchFamily="34" charset="0"/>
              </a:rPr>
              <a:t>Cohort Studies</a:t>
            </a:r>
          </a:p>
        </p:txBody>
      </p:sp>
      <p:sp>
        <p:nvSpPr>
          <p:cNvPr id="40973" name="AutoShape 13"/>
          <p:cNvSpPr>
            <a:spLocks noChangeArrowheads="1"/>
          </p:cNvSpPr>
          <p:nvPr/>
        </p:nvSpPr>
        <p:spPr bwMode="auto">
          <a:xfrm>
            <a:off x="4808538" y="1946275"/>
            <a:ext cx="4191000" cy="3733800"/>
          </a:xfrm>
          <a:prstGeom prst="triangle">
            <a:avLst>
              <a:gd name="adj" fmla="val 50000"/>
            </a:avLst>
          </a:prstGeom>
          <a:noFill/>
          <a:ln w="38100">
            <a:solidFill>
              <a:srgbClr val="020202"/>
            </a:solidFill>
            <a:miter lim="800000"/>
            <a:headEnd/>
            <a:tailEnd/>
          </a:ln>
        </p:spPr>
        <p:txBody>
          <a:bodyPr wrap="none" anchor="ctr"/>
          <a:lstStyle/>
          <a:p>
            <a:endParaRPr lang="en-US"/>
          </a:p>
        </p:txBody>
      </p:sp>
      <p:sp>
        <p:nvSpPr>
          <p:cNvPr id="40974" name="Text Box 14"/>
          <p:cNvSpPr txBox="1">
            <a:spLocks noChangeArrowheads="1"/>
          </p:cNvSpPr>
          <p:nvPr/>
        </p:nvSpPr>
        <p:spPr bwMode="auto">
          <a:xfrm>
            <a:off x="5866421" y="4332051"/>
            <a:ext cx="2036762" cy="304800"/>
          </a:xfrm>
          <a:prstGeom prst="rect">
            <a:avLst/>
          </a:prstGeom>
          <a:noFill/>
          <a:ln w="9525">
            <a:noFill/>
            <a:miter lim="800000"/>
            <a:headEnd/>
            <a:tailEnd/>
          </a:ln>
        </p:spPr>
        <p:txBody>
          <a:bodyPr wrap="none">
            <a:spAutoFit/>
          </a:bodyPr>
          <a:lstStyle/>
          <a:p>
            <a:pPr algn="ctr"/>
            <a:r>
              <a:rPr lang="en-US" sz="1400" b="1" dirty="0">
                <a:solidFill>
                  <a:srgbClr val="020202"/>
                </a:solidFill>
                <a:latin typeface="Tahoma" pitchFamily="34" charset="0"/>
              </a:rPr>
              <a:t>Case Control Studies</a:t>
            </a:r>
          </a:p>
        </p:txBody>
      </p:sp>
      <p:sp>
        <p:nvSpPr>
          <p:cNvPr id="40975" name="Text Box 15"/>
          <p:cNvSpPr txBox="1">
            <a:spLocks noChangeArrowheads="1"/>
          </p:cNvSpPr>
          <p:nvPr/>
        </p:nvSpPr>
        <p:spPr bwMode="auto">
          <a:xfrm>
            <a:off x="5752081" y="3975742"/>
            <a:ext cx="2270173" cy="307777"/>
          </a:xfrm>
          <a:prstGeom prst="rect">
            <a:avLst/>
          </a:prstGeom>
          <a:noFill/>
          <a:ln w="9525">
            <a:noFill/>
            <a:miter lim="800000"/>
            <a:headEnd/>
            <a:tailEnd/>
          </a:ln>
        </p:spPr>
        <p:txBody>
          <a:bodyPr wrap="none">
            <a:spAutoFit/>
          </a:bodyPr>
          <a:lstStyle/>
          <a:p>
            <a:pPr algn="ctr"/>
            <a:r>
              <a:rPr lang="en-US" sz="1400" b="1" dirty="0">
                <a:solidFill>
                  <a:srgbClr val="020202"/>
                </a:solidFill>
                <a:latin typeface="Tahoma" pitchFamily="34" charset="0"/>
              </a:rPr>
              <a:t>Cross Sectional studies</a:t>
            </a:r>
          </a:p>
        </p:txBody>
      </p:sp>
      <p:sp>
        <p:nvSpPr>
          <p:cNvPr id="40976" name="Text Box 16"/>
          <p:cNvSpPr txBox="1">
            <a:spLocks noChangeArrowheads="1"/>
          </p:cNvSpPr>
          <p:nvPr/>
        </p:nvSpPr>
        <p:spPr bwMode="auto">
          <a:xfrm>
            <a:off x="6213475" y="4648200"/>
            <a:ext cx="1325563" cy="304800"/>
          </a:xfrm>
          <a:prstGeom prst="rect">
            <a:avLst/>
          </a:prstGeom>
          <a:noFill/>
          <a:ln w="9525">
            <a:noFill/>
            <a:miter lim="800000"/>
            <a:headEnd/>
            <a:tailEnd/>
          </a:ln>
        </p:spPr>
        <p:txBody>
          <a:bodyPr wrap="none">
            <a:spAutoFit/>
          </a:bodyPr>
          <a:lstStyle/>
          <a:p>
            <a:pPr algn="ctr"/>
            <a:r>
              <a:rPr lang="en-US" sz="1400" b="1">
                <a:solidFill>
                  <a:srgbClr val="020202"/>
                </a:solidFill>
                <a:latin typeface="Tahoma" pitchFamily="34" charset="0"/>
              </a:rPr>
              <a:t>Case Studies</a:t>
            </a:r>
          </a:p>
        </p:txBody>
      </p:sp>
      <p:sp>
        <p:nvSpPr>
          <p:cNvPr id="40977" name="Text Box 17"/>
          <p:cNvSpPr txBox="1">
            <a:spLocks noChangeArrowheads="1"/>
          </p:cNvSpPr>
          <p:nvPr/>
        </p:nvSpPr>
        <p:spPr bwMode="auto">
          <a:xfrm>
            <a:off x="5621338" y="5003800"/>
            <a:ext cx="2530475" cy="304800"/>
          </a:xfrm>
          <a:prstGeom prst="rect">
            <a:avLst/>
          </a:prstGeom>
          <a:noFill/>
          <a:ln w="9525">
            <a:noFill/>
            <a:miter lim="800000"/>
            <a:headEnd/>
            <a:tailEnd/>
          </a:ln>
        </p:spPr>
        <p:txBody>
          <a:bodyPr wrap="none">
            <a:spAutoFit/>
          </a:bodyPr>
          <a:lstStyle/>
          <a:p>
            <a:pPr algn="ctr"/>
            <a:r>
              <a:rPr lang="en-US" sz="1400" b="1">
                <a:solidFill>
                  <a:srgbClr val="020202"/>
                </a:solidFill>
                <a:latin typeface="Tahoma" pitchFamily="34" charset="0"/>
              </a:rPr>
              <a:t>Ideas, Editorials, Opinions</a:t>
            </a:r>
          </a:p>
        </p:txBody>
      </p:sp>
      <p:sp>
        <p:nvSpPr>
          <p:cNvPr id="40978" name="Text Box 18"/>
          <p:cNvSpPr txBox="1">
            <a:spLocks noChangeArrowheads="1"/>
          </p:cNvSpPr>
          <p:nvPr/>
        </p:nvSpPr>
        <p:spPr bwMode="auto">
          <a:xfrm>
            <a:off x="6369050" y="5334000"/>
            <a:ext cx="1076325" cy="304800"/>
          </a:xfrm>
          <a:prstGeom prst="rect">
            <a:avLst/>
          </a:prstGeom>
          <a:noFill/>
          <a:ln w="9525">
            <a:noFill/>
            <a:miter lim="800000"/>
            <a:headEnd/>
            <a:tailEnd/>
          </a:ln>
        </p:spPr>
        <p:txBody>
          <a:bodyPr wrap="none">
            <a:spAutoFit/>
          </a:bodyPr>
          <a:lstStyle/>
          <a:p>
            <a:pPr algn="ctr"/>
            <a:r>
              <a:rPr lang="en-US" sz="1400" b="1">
                <a:solidFill>
                  <a:srgbClr val="020202"/>
                </a:solidFill>
                <a:latin typeface="Tahoma" pitchFamily="34" charset="0"/>
              </a:rPr>
              <a:t>Anecdotal</a:t>
            </a:r>
          </a:p>
        </p:txBody>
      </p:sp>
      <p:sp>
        <p:nvSpPr>
          <p:cNvPr id="40979" name="Line 19"/>
          <p:cNvSpPr>
            <a:spLocks noChangeShapeType="1"/>
          </p:cNvSpPr>
          <p:nvPr/>
        </p:nvSpPr>
        <p:spPr bwMode="auto">
          <a:xfrm flipH="1">
            <a:off x="6781800" y="2438400"/>
            <a:ext cx="762000" cy="228600"/>
          </a:xfrm>
          <a:prstGeom prst="line">
            <a:avLst/>
          </a:prstGeom>
          <a:noFill/>
          <a:ln w="28575">
            <a:solidFill>
              <a:srgbClr val="000000"/>
            </a:solidFill>
            <a:round/>
            <a:headEnd/>
            <a:tailEnd type="triangle" w="med" len="med"/>
          </a:ln>
        </p:spPr>
        <p:txBody>
          <a:bodyPr/>
          <a:lstStyle/>
          <a:p>
            <a:endParaRPr lang="en-US"/>
          </a:p>
        </p:txBody>
      </p:sp>
      <p:sp>
        <p:nvSpPr>
          <p:cNvPr id="40980" name="Text Box 20"/>
          <p:cNvSpPr txBox="1">
            <a:spLocks noChangeArrowheads="1"/>
          </p:cNvSpPr>
          <p:nvPr/>
        </p:nvSpPr>
        <p:spPr bwMode="auto">
          <a:xfrm>
            <a:off x="7159625" y="1868488"/>
            <a:ext cx="1885950" cy="584200"/>
          </a:xfrm>
          <a:prstGeom prst="rect">
            <a:avLst/>
          </a:prstGeom>
          <a:noFill/>
          <a:ln w="9525">
            <a:noFill/>
            <a:miter lim="800000"/>
            <a:headEnd/>
            <a:tailEnd/>
          </a:ln>
        </p:spPr>
        <p:txBody>
          <a:bodyPr wrap="none">
            <a:spAutoFit/>
          </a:bodyPr>
          <a:lstStyle/>
          <a:p>
            <a:pPr algn="ctr"/>
            <a:r>
              <a:rPr lang="en-US" sz="1600" b="1" dirty="0">
                <a:latin typeface="Garamond" pitchFamily="18" charset="0"/>
              </a:rPr>
              <a:t>Systematic Reviews</a:t>
            </a:r>
          </a:p>
          <a:p>
            <a:pPr algn="ctr"/>
            <a:r>
              <a:rPr lang="en-US" sz="1600" b="1" dirty="0">
                <a:latin typeface="Garamond" pitchFamily="18" charset="0"/>
              </a:rPr>
              <a:t>&amp; Meta-Analyses</a:t>
            </a:r>
          </a:p>
        </p:txBody>
      </p:sp>
      <p:sp>
        <p:nvSpPr>
          <p:cNvPr id="22" name="Oval 21"/>
          <p:cNvSpPr/>
          <p:nvPr/>
        </p:nvSpPr>
        <p:spPr>
          <a:xfrm>
            <a:off x="5408579" y="3161489"/>
            <a:ext cx="2928025" cy="15758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8657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877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6657" y="1211875"/>
            <a:ext cx="7162800" cy="4801314"/>
          </a:xfrm>
          <a:prstGeom prst="rect">
            <a:avLst/>
          </a:prstGeom>
        </p:spPr>
        <p:txBody>
          <a:bodyPr wrap="square">
            <a:spAutoFit/>
          </a:bodyPr>
          <a:lstStyle/>
          <a:p>
            <a:r>
              <a:rPr lang="en-US" dirty="0"/>
              <a:t>In many ways the design of a study is </a:t>
            </a:r>
            <a:r>
              <a:rPr lang="en-US" u="sng" dirty="0">
                <a:solidFill>
                  <a:srgbClr val="FF0000"/>
                </a:solidFill>
              </a:rPr>
              <a:t>more important</a:t>
            </a:r>
            <a:r>
              <a:rPr lang="en-US" dirty="0">
                <a:solidFill>
                  <a:srgbClr val="FF0000"/>
                </a:solidFill>
              </a:rPr>
              <a:t> </a:t>
            </a:r>
            <a:r>
              <a:rPr lang="en-US" dirty="0"/>
              <a:t>than the analysis. </a:t>
            </a:r>
          </a:p>
          <a:p>
            <a:endParaRPr lang="en-US" dirty="0"/>
          </a:p>
          <a:p>
            <a:r>
              <a:rPr lang="en-US" dirty="0"/>
              <a:t>A badly designed study </a:t>
            </a:r>
            <a:r>
              <a:rPr lang="en-US" u="sng" dirty="0">
                <a:solidFill>
                  <a:srgbClr val="FF0000"/>
                </a:solidFill>
              </a:rPr>
              <a:t>can never be retrieved</a:t>
            </a:r>
            <a:r>
              <a:rPr lang="en-US" dirty="0"/>
              <a:t>, whereas a poorly analyzed one can usually be re-analyzed. </a:t>
            </a:r>
          </a:p>
          <a:p>
            <a:endParaRPr lang="en-US" dirty="0"/>
          </a:p>
          <a:p>
            <a:r>
              <a:rPr lang="en-US" dirty="0"/>
              <a:t>Consideration of design is also important because the design of a study will govern how the data are to be analyzed.</a:t>
            </a:r>
          </a:p>
          <a:p>
            <a:endParaRPr lang="en-US" dirty="0"/>
          </a:p>
          <a:p>
            <a:r>
              <a:rPr lang="en-US" dirty="0"/>
              <a:t>Most medical studies consider </a:t>
            </a:r>
            <a:r>
              <a:rPr lang="en-US" u="sng" dirty="0"/>
              <a:t>an input</a:t>
            </a:r>
            <a:r>
              <a:rPr lang="en-US" dirty="0"/>
              <a:t>, which may be a medical intervention or exposure to a potentially toxic compound, and </a:t>
            </a:r>
            <a:r>
              <a:rPr lang="en-US" u="sng" dirty="0"/>
              <a:t>an output</a:t>
            </a:r>
            <a:r>
              <a:rPr lang="en-US" dirty="0"/>
              <a:t>, which is some measure of health that the intervention is supposed to affect. </a:t>
            </a:r>
          </a:p>
          <a:p>
            <a:endParaRPr lang="en-US" dirty="0"/>
          </a:p>
          <a:p>
            <a:r>
              <a:rPr lang="en-US" dirty="0"/>
              <a:t>The simplest way to categorize studies is with reference to the </a:t>
            </a:r>
            <a:r>
              <a:rPr lang="en-US" u="sng" dirty="0">
                <a:solidFill>
                  <a:srgbClr val="FF0000"/>
                </a:solidFill>
              </a:rPr>
              <a:t>chronology</a:t>
            </a:r>
            <a:r>
              <a:rPr lang="en-US" dirty="0"/>
              <a:t> of events in which the input and output are studied.</a:t>
            </a:r>
          </a:p>
        </p:txBody>
      </p:sp>
    </p:spTree>
    <p:extLst>
      <p:ext uri="{BB962C8B-B14F-4D97-AF65-F5344CB8AC3E}">
        <p14:creationId xmlns:p14="http://schemas.microsoft.com/office/powerpoint/2010/main" val="808029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idx="4294967295"/>
          </p:nvPr>
        </p:nvSpPr>
        <p:spPr>
          <a:xfrm>
            <a:off x="0" y="184150"/>
            <a:ext cx="7772400" cy="730250"/>
          </a:xfrm>
          <a:prstGeom prst="rect">
            <a:avLst/>
          </a:prstGeom>
        </p:spPr>
        <p:txBody>
          <a:bodyPr/>
          <a:lstStyle/>
          <a:p>
            <a:r>
              <a:rPr lang="en-US" sz="3200" dirty="0"/>
              <a:t>Randomized controlled trials</a:t>
            </a:r>
          </a:p>
        </p:txBody>
      </p:sp>
      <p:sp>
        <p:nvSpPr>
          <p:cNvPr id="19" name="Right Arrow 18"/>
          <p:cNvSpPr/>
          <p:nvPr/>
        </p:nvSpPr>
        <p:spPr>
          <a:xfrm>
            <a:off x="233464" y="836578"/>
            <a:ext cx="8287966" cy="32101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43189" y="1088764"/>
            <a:ext cx="671208" cy="369332"/>
          </a:xfrm>
          <a:prstGeom prst="rect">
            <a:avLst/>
          </a:prstGeom>
          <a:solidFill>
            <a:srgbClr val="FF0000"/>
          </a:solidFill>
        </p:spPr>
        <p:txBody>
          <a:bodyPr wrap="square" rtlCol="0">
            <a:spAutoFit/>
          </a:bodyPr>
          <a:lstStyle/>
          <a:p>
            <a:r>
              <a:rPr lang="en-US" sz="1800" dirty="0">
                <a:latin typeface="+mj-lt"/>
              </a:rPr>
              <a:t>Past</a:t>
            </a:r>
          </a:p>
        </p:txBody>
      </p:sp>
      <p:sp>
        <p:nvSpPr>
          <p:cNvPr id="21" name="TextBox 20"/>
          <p:cNvSpPr txBox="1"/>
          <p:nvPr/>
        </p:nvSpPr>
        <p:spPr>
          <a:xfrm>
            <a:off x="1883909" y="1114712"/>
            <a:ext cx="1034375" cy="369332"/>
          </a:xfrm>
          <a:prstGeom prst="rect">
            <a:avLst/>
          </a:prstGeom>
          <a:solidFill>
            <a:srgbClr val="FFC000"/>
          </a:solidFill>
        </p:spPr>
        <p:txBody>
          <a:bodyPr wrap="square" rtlCol="0">
            <a:spAutoFit/>
          </a:bodyPr>
          <a:lstStyle/>
          <a:p>
            <a:r>
              <a:rPr lang="en-US" sz="1800" dirty="0">
                <a:latin typeface="+mj-lt"/>
              </a:rPr>
              <a:t>Present</a:t>
            </a:r>
          </a:p>
        </p:txBody>
      </p:sp>
      <p:sp>
        <p:nvSpPr>
          <p:cNvPr id="22" name="TextBox 21"/>
          <p:cNvSpPr txBox="1"/>
          <p:nvPr/>
        </p:nvSpPr>
        <p:spPr>
          <a:xfrm>
            <a:off x="6971489" y="1075798"/>
            <a:ext cx="878732" cy="369332"/>
          </a:xfrm>
          <a:prstGeom prst="rect">
            <a:avLst/>
          </a:prstGeom>
          <a:solidFill>
            <a:srgbClr val="92D050"/>
          </a:solidFill>
        </p:spPr>
        <p:txBody>
          <a:bodyPr wrap="square" rtlCol="0">
            <a:spAutoFit/>
          </a:bodyPr>
          <a:lstStyle/>
          <a:p>
            <a:r>
              <a:rPr lang="en-US" sz="1800" dirty="0">
                <a:latin typeface="+mj-lt"/>
              </a:rPr>
              <a:t>Future</a:t>
            </a:r>
          </a:p>
        </p:txBody>
      </p:sp>
      <p:sp>
        <p:nvSpPr>
          <p:cNvPr id="24" name="Oval 23"/>
          <p:cNvSpPr/>
          <p:nvPr/>
        </p:nvSpPr>
        <p:spPr>
          <a:xfrm>
            <a:off x="1342398" y="2080996"/>
            <a:ext cx="2286000" cy="2266545"/>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pPr algn="ctr"/>
            <a:endParaRPr lang="en-US" sz="2400" dirty="0">
              <a:solidFill>
                <a:schemeClr val="tx1"/>
              </a:solidFill>
            </a:endParaRPr>
          </a:p>
          <a:p>
            <a:pPr algn="ctr"/>
            <a:endParaRPr lang="en-US" sz="24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200" dirty="0">
                <a:solidFill>
                  <a:schemeClr val="tx1"/>
                </a:solidFill>
              </a:rPr>
              <a:t>Patient population</a:t>
            </a:r>
          </a:p>
        </p:txBody>
      </p:sp>
      <p:sp>
        <p:nvSpPr>
          <p:cNvPr id="25" name="Decagon 24"/>
          <p:cNvSpPr/>
          <p:nvPr/>
        </p:nvSpPr>
        <p:spPr>
          <a:xfrm>
            <a:off x="1733702" y="2557649"/>
            <a:ext cx="1418039" cy="1177047"/>
          </a:xfrm>
          <a:prstGeom prst="decagon">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Appropriate patient spectrum</a:t>
            </a:r>
          </a:p>
        </p:txBody>
      </p:sp>
      <p:sp>
        <p:nvSpPr>
          <p:cNvPr id="26" name="TextBox 25"/>
          <p:cNvSpPr txBox="1"/>
          <p:nvPr/>
        </p:nvSpPr>
        <p:spPr>
          <a:xfrm>
            <a:off x="3959135" y="3063467"/>
            <a:ext cx="1222441" cy="307777"/>
          </a:xfrm>
          <a:prstGeom prst="rect">
            <a:avLst/>
          </a:prstGeom>
          <a:noFill/>
          <a:ln>
            <a:solidFill>
              <a:schemeClr val="tx1"/>
            </a:solidFill>
          </a:ln>
        </p:spPr>
        <p:txBody>
          <a:bodyPr wrap="square" rtlCol="0">
            <a:spAutoFit/>
          </a:bodyPr>
          <a:lstStyle/>
          <a:p>
            <a:r>
              <a:rPr lang="en-US" sz="1400" dirty="0">
                <a:latin typeface="+mj-lt"/>
              </a:rPr>
              <a:t>Randomize</a:t>
            </a:r>
          </a:p>
        </p:txBody>
      </p:sp>
      <p:sp>
        <p:nvSpPr>
          <p:cNvPr id="27" name="TextBox 26"/>
          <p:cNvSpPr txBox="1"/>
          <p:nvPr/>
        </p:nvSpPr>
        <p:spPr>
          <a:xfrm>
            <a:off x="5181576" y="2145830"/>
            <a:ext cx="1118681" cy="276999"/>
          </a:xfrm>
          <a:prstGeom prst="rect">
            <a:avLst/>
          </a:prstGeom>
          <a:noFill/>
          <a:ln>
            <a:noFill/>
          </a:ln>
        </p:spPr>
        <p:txBody>
          <a:bodyPr wrap="square" rtlCol="0">
            <a:spAutoFit/>
          </a:bodyPr>
          <a:lstStyle/>
          <a:p>
            <a:pPr algn="ctr"/>
            <a:r>
              <a:rPr lang="en-US" sz="1200" dirty="0">
                <a:latin typeface="+mj-lt"/>
              </a:rPr>
              <a:t>Exposure</a:t>
            </a:r>
          </a:p>
        </p:txBody>
      </p:sp>
      <p:sp>
        <p:nvSpPr>
          <p:cNvPr id="28" name="TextBox 27"/>
          <p:cNvSpPr txBox="1"/>
          <p:nvPr/>
        </p:nvSpPr>
        <p:spPr>
          <a:xfrm>
            <a:off x="5191304" y="3799508"/>
            <a:ext cx="1118681" cy="276999"/>
          </a:xfrm>
          <a:prstGeom prst="rect">
            <a:avLst/>
          </a:prstGeom>
          <a:noFill/>
          <a:ln>
            <a:solidFill>
              <a:schemeClr val="tx1"/>
            </a:solidFill>
          </a:ln>
        </p:spPr>
        <p:txBody>
          <a:bodyPr wrap="square" rtlCol="0">
            <a:spAutoFit/>
          </a:bodyPr>
          <a:lstStyle/>
          <a:p>
            <a:pPr algn="ctr"/>
            <a:r>
              <a:rPr lang="en-US" sz="1200" dirty="0">
                <a:latin typeface="+mj-lt"/>
              </a:rPr>
              <a:t>Control</a:t>
            </a:r>
          </a:p>
        </p:txBody>
      </p:sp>
      <p:sp>
        <p:nvSpPr>
          <p:cNvPr id="29" name="TextBox 28"/>
          <p:cNvSpPr txBox="1"/>
          <p:nvPr/>
        </p:nvSpPr>
        <p:spPr>
          <a:xfrm>
            <a:off x="5181577" y="2447399"/>
            <a:ext cx="1197277" cy="276999"/>
          </a:xfrm>
          <a:prstGeom prst="rect">
            <a:avLst/>
          </a:prstGeom>
          <a:noFill/>
          <a:ln>
            <a:solidFill>
              <a:schemeClr val="tx1"/>
            </a:solidFill>
          </a:ln>
        </p:spPr>
        <p:txBody>
          <a:bodyPr wrap="square" rtlCol="0">
            <a:spAutoFit/>
          </a:bodyPr>
          <a:lstStyle/>
          <a:p>
            <a:r>
              <a:rPr lang="en-US" sz="1200" dirty="0">
                <a:latin typeface="+mj-lt"/>
              </a:rPr>
              <a:t>Experimental</a:t>
            </a:r>
          </a:p>
        </p:txBody>
      </p:sp>
      <p:sp>
        <p:nvSpPr>
          <p:cNvPr id="30" name="TextBox 29"/>
          <p:cNvSpPr txBox="1"/>
          <p:nvPr/>
        </p:nvSpPr>
        <p:spPr>
          <a:xfrm>
            <a:off x="5191305" y="3478499"/>
            <a:ext cx="1118681" cy="276999"/>
          </a:xfrm>
          <a:prstGeom prst="rect">
            <a:avLst/>
          </a:prstGeom>
          <a:noFill/>
          <a:ln>
            <a:noFill/>
          </a:ln>
        </p:spPr>
        <p:txBody>
          <a:bodyPr wrap="square" rtlCol="0">
            <a:spAutoFit/>
          </a:bodyPr>
          <a:lstStyle/>
          <a:p>
            <a:pPr algn="ctr"/>
            <a:r>
              <a:rPr lang="en-US" sz="1200" dirty="0">
                <a:latin typeface="+mj-lt"/>
              </a:rPr>
              <a:t>No exposure</a:t>
            </a:r>
          </a:p>
        </p:txBody>
      </p:sp>
      <p:sp>
        <p:nvSpPr>
          <p:cNvPr id="31" name="TextBox 30"/>
          <p:cNvSpPr txBox="1"/>
          <p:nvPr/>
        </p:nvSpPr>
        <p:spPr>
          <a:xfrm>
            <a:off x="6806096" y="1581626"/>
            <a:ext cx="1118681" cy="461665"/>
          </a:xfrm>
          <a:prstGeom prst="rect">
            <a:avLst/>
          </a:prstGeom>
          <a:solidFill>
            <a:srgbClr val="FFFF00"/>
          </a:solidFill>
          <a:ln>
            <a:noFill/>
          </a:ln>
        </p:spPr>
        <p:txBody>
          <a:bodyPr wrap="square" rtlCol="0">
            <a:spAutoFit/>
          </a:bodyPr>
          <a:lstStyle/>
          <a:p>
            <a:pPr algn="ctr"/>
            <a:r>
              <a:rPr lang="en-US" sz="1200" dirty="0">
                <a:latin typeface="+mj-lt"/>
              </a:rPr>
              <a:t>Evaluate for outcome</a:t>
            </a:r>
          </a:p>
        </p:txBody>
      </p:sp>
      <p:sp>
        <p:nvSpPr>
          <p:cNvPr id="32" name="TextBox 31"/>
          <p:cNvSpPr txBox="1"/>
          <p:nvPr/>
        </p:nvSpPr>
        <p:spPr>
          <a:xfrm>
            <a:off x="6796368" y="2272290"/>
            <a:ext cx="1118681" cy="276999"/>
          </a:xfrm>
          <a:prstGeom prst="rect">
            <a:avLst/>
          </a:prstGeom>
          <a:noFill/>
          <a:ln>
            <a:solidFill>
              <a:schemeClr val="tx1"/>
            </a:solidFill>
          </a:ln>
        </p:spPr>
        <p:txBody>
          <a:bodyPr wrap="square" rtlCol="0">
            <a:spAutoFit/>
          </a:bodyPr>
          <a:lstStyle/>
          <a:p>
            <a:pPr algn="ctr"/>
            <a:r>
              <a:rPr lang="en-US" sz="1200" dirty="0">
                <a:latin typeface="+mj-lt"/>
              </a:rPr>
              <a:t>Outcome</a:t>
            </a:r>
          </a:p>
        </p:txBody>
      </p:sp>
      <p:sp>
        <p:nvSpPr>
          <p:cNvPr id="33" name="TextBox 32"/>
          <p:cNvSpPr txBox="1"/>
          <p:nvPr/>
        </p:nvSpPr>
        <p:spPr>
          <a:xfrm>
            <a:off x="6786641" y="2632214"/>
            <a:ext cx="1282025" cy="276999"/>
          </a:xfrm>
          <a:prstGeom prst="rect">
            <a:avLst/>
          </a:prstGeom>
          <a:noFill/>
          <a:ln>
            <a:solidFill>
              <a:schemeClr val="tx1"/>
            </a:solidFill>
          </a:ln>
        </p:spPr>
        <p:txBody>
          <a:bodyPr wrap="square" rtlCol="0">
            <a:spAutoFit/>
          </a:bodyPr>
          <a:lstStyle/>
          <a:p>
            <a:pPr algn="ctr"/>
            <a:r>
              <a:rPr lang="en-US" sz="1200" dirty="0">
                <a:latin typeface="+mj-lt"/>
              </a:rPr>
              <a:t>No outcome</a:t>
            </a:r>
          </a:p>
        </p:txBody>
      </p:sp>
      <p:sp>
        <p:nvSpPr>
          <p:cNvPr id="34" name="TextBox 33"/>
          <p:cNvSpPr txBox="1"/>
          <p:nvPr/>
        </p:nvSpPr>
        <p:spPr>
          <a:xfrm>
            <a:off x="6806095" y="3556320"/>
            <a:ext cx="1118681" cy="276999"/>
          </a:xfrm>
          <a:prstGeom prst="rect">
            <a:avLst/>
          </a:prstGeom>
          <a:noFill/>
          <a:ln>
            <a:solidFill>
              <a:schemeClr val="tx1"/>
            </a:solidFill>
          </a:ln>
        </p:spPr>
        <p:txBody>
          <a:bodyPr wrap="square" rtlCol="0">
            <a:spAutoFit/>
          </a:bodyPr>
          <a:lstStyle/>
          <a:p>
            <a:pPr algn="ctr"/>
            <a:r>
              <a:rPr lang="en-US" sz="1200" dirty="0">
                <a:latin typeface="+mj-lt"/>
              </a:rPr>
              <a:t>Outcome</a:t>
            </a:r>
          </a:p>
        </p:txBody>
      </p:sp>
      <p:sp>
        <p:nvSpPr>
          <p:cNvPr id="35" name="TextBox 34"/>
          <p:cNvSpPr txBox="1"/>
          <p:nvPr/>
        </p:nvSpPr>
        <p:spPr>
          <a:xfrm>
            <a:off x="6825551" y="4013519"/>
            <a:ext cx="1301636" cy="276999"/>
          </a:xfrm>
          <a:prstGeom prst="rect">
            <a:avLst/>
          </a:prstGeom>
          <a:noFill/>
          <a:ln>
            <a:solidFill>
              <a:schemeClr val="tx1"/>
            </a:solidFill>
          </a:ln>
        </p:spPr>
        <p:txBody>
          <a:bodyPr wrap="square" rtlCol="0">
            <a:spAutoFit/>
          </a:bodyPr>
          <a:lstStyle/>
          <a:p>
            <a:pPr algn="ctr"/>
            <a:r>
              <a:rPr lang="en-US" sz="1200" dirty="0">
                <a:latin typeface="+mj-lt"/>
              </a:rPr>
              <a:t>No outcome</a:t>
            </a:r>
          </a:p>
        </p:txBody>
      </p:sp>
      <p:cxnSp>
        <p:nvCxnSpPr>
          <p:cNvPr id="44" name="Shape 43"/>
          <p:cNvCxnSpPr>
            <a:stCxn id="26" idx="0"/>
            <a:endCxn id="29" idx="1"/>
          </p:cNvCxnSpPr>
          <p:nvPr/>
        </p:nvCxnSpPr>
        <p:spPr>
          <a:xfrm rot="5400000" flipH="1" flipV="1">
            <a:off x="4637182" y="2519073"/>
            <a:ext cx="477568" cy="611221"/>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45" name="Shape 44"/>
          <p:cNvCxnSpPr>
            <a:stCxn id="26" idx="2"/>
            <a:endCxn id="28" idx="1"/>
          </p:cNvCxnSpPr>
          <p:nvPr/>
        </p:nvCxnSpPr>
        <p:spPr>
          <a:xfrm rot="16200000" flipH="1">
            <a:off x="4597448" y="3344152"/>
            <a:ext cx="566764" cy="620948"/>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48" name="Shape 47"/>
          <p:cNvCxnSpPr>
            <a:stCxn id="24" idx="6"/>
            <a:endCxn id="26" idx="1"/>
          </p:cNvCxnSpPr>
          <p:nvPr/>
        </p:nvCxnSpPr>
        <p:spPr>
          <a:xfrm>
            <a:off x="3628398" y="3214269"/>
            <a:ext cx="330737" cy="3087"/>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51" name="Shape 50"/>
          <p:cNvCxnSpPr>
            <a:stCxn id="29" idx="3"/>
            <a:endCxn id="32" idx="1"/>
          </p:cNvCxnSpPr>
          <p:nvPr/>
        </p:nvCxnSpPr>
        <p:spPr>
          <a:xfrm flipV="1">
            <a:off x="6378854" y="2410790"/>
            <a:ext cx="417514" cy="17510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4" name="Shape 53"/>
          <p:cNvCxnSpPr>
            <a:stCxn id="28" idx="3"/>
            <a:endCxn id="34" idx="1"/>
          </p:cNvCxnSpPr>
          <p:nvPr/>
        </p:nvCxnSpPr>
        <p:spPr>
          <a:xfrm flipV="1">
            <a:off x="6309985" y="3694820"/>
            <a:ext cx="496110" cy="2431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7" name="Shape 56"/>
          <p:cNvCxnSpPr>
            <a:stCxn id="29" idx="3"/>
            <a:endCxn id="33" idx="1"/>
          </p:cNvCxnSpPr>
          <p:nvPr/>
        </p:nvCxnSpPr>
        <p:spPr>
          <a:xfrm>
            <a:off x="6378854" y="2585899"/>
            <a:ext cx="407787" cy="1848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0" name="Shape 59"/>
          <p:cNvCxnSpPr>
            <a:stCxn id="28" idx="3"/>
            <a:endCxn id="35" idx="1"/>
          </p:cNvCxnSpPr>
          <p:nvPr/>
        </p:nvCxnSpPr>
        <p:spPr>
          <a:xfrm>
            <a:off x="6309985" y="3938008"/>
            <a:ext cx="515566" cy="2140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 name="TextBox 35"/>
          <p:cNvSpPr txBox="1"/>
          <p:nvPr/>
        </p:nvSpPr>
        <p:spPr>
          <a:xfrm>
            <a:off x="6254885" y="4795736"/>
            <a:ext cx="2120630" cy="1015663"/>
          </a:xfrm>
          <a:prstGeom prst="rect">
            <a:avLst/>
          </a:prstGeom>
          <a:noFill/>
        </p:spPr>
        <p:txBody>
          <a:bodyPr wrap="square" rtlCol="0">
            <a:spAutoFit/>
          </a:bodyPr>
          <a:lstStyle/>
          <a:p>
            <a:pPr algn="ctr"/>
            <a:r>
              <a:rPr lang="en-US" sz="2000" dirty="0">
                <a:latin typeface="+mj-lt"/>
              </a:rPr>
              <a:t>Measurement: </a:t>
            </a:r>
            <a:r>
              <a:rPr lang="en-US" sz="2000" dirty="0">
                <a:solidFill>
                  <a:srgbClr val="FF0000"/>
                </a:solidFill>
                <a:latin typeface="+mj-lt"/>
              </a:rPr>
              <a:t>Multiple times possible</a:t>
            </a:r>
          </a:p>
        </p:txBody>
      </p:sp>
      <p:sp>
        <p:nvSpPr>
          <p:cNvPr id="12" name="Rectangle 11"/>
          <p:cNvSpPr/>
          <p:nvPr/>
        </p:nvSpPr>
        <p:spPr>
          <a:xfrm>
            <a:off x="1298876" y="4601039"/>
            <a:ext cx="4808626" cy="1754326"/>
          </a:xfrm>
          <a:prstGeom prst="rect">
            <a:avLst/>
          </a:prstGeom>
        </p:spPr>
        <p:txBody>
          <a:bodyPr wrap="square">
            <a:spAutoFit/>
          </a:bodyPr>
          <a:lstStyle/>
          <a:p>
            <a:r>
              <a:rPr lang="en-US" sz="1200" dirty="0"/>
              <a:t>The addition of bran to the diet has been reported to benefit patients with diverticulosis. </a:t>
            </a:r>
          </a:p>
          <a:p>
            <a:r>
              <a:rPr lang="en-US" sz="1200" dirty="0"/>
              <a:t>Several different bran preparations are available, and a clinician wants to test the efficacy of two of them on patients, since favorable claims have been made for each. </a:t>
            </a:r>
          </a:p>
          <a:p>
            <a:r>
              <a:rPr lang="en-US" sz="1200" dirty="0"/>
              <a:t>Among the consequences of administering bran that requires testing is the transit time through the alimentary canal. </a:t>
            </a:r>
          </a:p>
          <a:p>
            <a:r>
              <a:rPr lang="en-US" sz="1200" dirty="0"/>
              <a:t>Does it differ in the two groups of patients taking these two preparations?</a:t>
            </a:r>
          </a:p>
        </p:txBody>
      </p:sp>
    </p:spTree>
    <p:custDataLst>
      <p:tags r:id="rId1"/>
    </p:custDataLst>
    <p:extLst>
      <p:ext uri="{BB962C8B-B14F-4D97-AF65-F5344CB8AC3E}">
        <p14:creationId xmlns:p14="http://schemas.microsoft.com/office/powerpoint/2010/main" val="332313906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SLIDEGUID" val="E030356619EE4100BE4395E25E5C94D9"/>
  <p:tag name="SLIDEID" val="E030356619EE4100BE4395E25E5C94D9"/>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It’s cold and flu season. You are covering the Pediatric Emergency Clinic. An otherwise healthy 7-year old male presents with severe lower right quadrant pain. You suspect appendicitis following your initial examination but also know that there has been a nasty GI bug making the rounds as well. You decide to send the patient for an ultrasound before you make your diagnosis. Being a logical person and working in a limited resource setting you wonder how effective is ultrasound in accurately identifying acute appendicitis? In your search for an answer you would attempt to find a study employing which of the following study designs? "/>
  <p:tag name="ANSWERSALIAS" val="Case control|smicln|Cohort|smicln|Cross-sectional|smicln|Randomized controlled trial"/>
  <p:tag name="VALUES" val="Incorrect|smicln|Incorrect|smicln|Correct|smicln|Incorrect"/>
  <p:tag name="TOTALRESPONSES" val="1"/>
  <p:tag name="RESPONSECOUNT" val="1"/>
  <p:tag name="SLICED" val="False"/>
  <p:tag name="RESPONSES" val="4;"/>
  <p:tag name="CHARTSTRINGSTD" val="0 0 0 1"/>
  <p:tag name="CHARTSTRINGREV" val="1 0 0 0"/>
  <p:tag name="CHARTSTRINGSTDPER" val="0 0 0 1"/>
  <p:tag name="CHARTSTRINGREVPER" val="1 0 0 0"/>
  <p:tag name="RESPONSESGATHERED" val="False"/>
  <p:tag name="ANONYMOUSTEMP" val="False"/>
  <p:tag name="LIVECHARTING" val="False"/>
  <p:tag name="AUTOOPENPOLL" val="True"/>
  <p:tag name="TYPE" val="MultiChoiceSlide"/>
  <p:tag name="TPQUESTIONXML" val="﻿&lt;?xml version=&quot;1.0&quot; encoding=&quot;utf-8&quot;?&gt;&#10;&lt;questionlist&gt;&#10;    &lt;properties&gt;&#10;        &lt;guid&gt;611D298D55B54328B36E3B7457084CA6&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3CF0DCA81574885B71C55B95E94688F&lt;/guid&gt;&#10;            &lt;repollguid&gt;3F9031B4822341CDA501AE42D90CE28D&lt;/repollguid&gt;&#10;            &lt;sourceid&gt;E2197D9DDAE5442D81481C50D854616A&lt;/sourceid&gt;&#10;            &lt;questiontext&gt;A 38-year-old man presents to the emergency department for severe alcohol abuse with nausea and vomiting. He reports no other significant medical problems. The patient is confused and slightly obtunded, and hepatomegaly is discovered on physical exam. You establish that patient is cirrhotic and most cirrhotic patients develop esophageal varices, with a lifetime incidence as high as 80-90%. You decide to send the patient for EGD which you know is not a very pleasing experience for the patient. You remember that recently a colleague mentioned that why not use capsule endoscopy. Being a logical person you wonder how effective is capsule endoscopy in accurately identifying esophageal varices in cirrhotic patients? In your search for an answer you would attempt to find a study employing which of the following study designs? &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901A2AF6DDE54419960E2ACBAED0131A&lt;/guid&gt;&#10;                    &lt;answertext&gt;Case control &lt;/answertext&gt;&#10;                    &lt;valuetype&gt;-1&lt;/valuetype&gt;&#10;                &lt;/answer&gt;&#10;                &lt;answer&gt;&#10;                    &lt;guid&gt;9F8698555E864751A80E7F835A013135&lt;/guid&gt;&#10;                    &lt;answertext&gt;Cohort &lt;/answertext&gt;&#10;                    &lt;valuetype&gt;-1&lt;/valuetype&gt;&#10;                &lt;/answer&gt;&#10;                &lt;answer&gt;&#10;                    &lt;guid&gt;119B3889E06D4F029B837A809DC545EB&lt;/guid&gt;&#10;                    &lt;answertext&gt;Cross-sectional &lt;/answertext&gt;&#10;                    &lt;valuetype&gt;1&lt;/valuetype&gt;&#10;                &lt;/answer&gt;&#10;                &lt;answer&gt;&#10;                    &lt;guid&gt;E99D17BCB15E4FACA5067978DBBDE2C1&lt;/guid&gt;&#10;                    &lt;answertext&gt;Randomized controlled trial&lt;/answertext&gt;&#10;                    &lt;valuetype&gt;-1&lt;/valuetype&gt;&#10;                &lt;/answer&gt;&#10;            &lt;/answers&gt;&#10;        &lt;/multichoice&gt;&#10;    &lt;/questions&gt;&#10;&lt;/questionlist&gt;"/>
</p:tagLst>
</file>

<file path=ppt/tags/tag19.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63"/>
  <p:tag name="FONTSIZE" val="24"/>
  <p:tag name="BULLETTYPE" val="ppBulletArabicPeriod"/>
  <p:tag name="ANSWERTEXT" val="Case control&#10;Cohort&#10;Cross-sectional&#10;Randomized controlled trial"/>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SLIDEID" val="E030356619EE4100BE4395E25E5C94D9"/>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ANSWERSALIAS" val="Case control|smicln|Cohort|smicln|Cross-sectional|smicln|Randomized controlled trial"/>
  <p:tag name="SLIDEORDER" val="2"/>
  <p:tag name="SLIDEGUID" val="800613D40C224B2094ACCC1912C1ABB1"/>
  <p:tag name="QUESTIONALIAS" val="You recall a conversation from your medical school days with one of your favorite anatomy professors. The professor observed that most students from his class who were good in anatomy tend to become radiologists. As believer in science you decided to explore if there is any truth to this observation. Which study design is most suited to address the hypothesis that good anatomy students are most likely to become radiologists? "/>
  <p:tag name="TOTALRESPONSES" val="0"/>
  <p:tag name="VALUES" val="Incorrect|smicln|Correct|smicln|Incorrect|smicln|Incorrect"/>
  <p:tag name="RESPONSESGATHERED" val="False"/>
  <p:tag name="ANONYMOUSTEMP" val="False"/>
  <p:tag name="LIVECHARTING" val="False"/>
  <p:tag name="AUTOOPENPOLL" val="True"/>
  <p:tag name="TYPE" val="MultiChoiceSlide"/>
  <p:tag name="TPQUESTIONXML" val="﻿&lt;?xml version=&quot;1.0&quot; encoding=&quot;utf-8&quot;?&gt;&#10;&lt;questionlist&gt;&#10;    &lt;properties&gt;&#10;        &lt;guid&gt;5074CA97FB3A4A94918BB7E28E3FB8C9&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39F98BF05D34D40B926DC5987A39966&lt;/guid&gt;&#10;            &lt;repollguid&gt;DF8DAF048DF64238963FFDEC1FD5A26A&lt;/repollguid&gt;&#10;            &lt;sourceid&gt;284498F7C4304A639E2ADB369DA323BB&lt;/sourceid&gt;&#10;            &lt;questiontext&gt;You recall a conversation from your medical school days with one of your favorite anatomy professors. The professor observed that most students from his class who were good in anatomy tend to become radiologists. As believer in science you decided to explore if there is any truth to this observation. Which study design is most suited to address the hypothesis that good anatomy students are most likely to become radiologists? &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865BD25C7FAC423F98AD38EEB294FBB1&lt;/guid&gt;&#10;                    &lt;answertext&gt;Case control &lt;/answertext&gt;&#10;                    &lt;valuetype&gt;-1&lt;/valuetype&gt;&#10;                &lt;/answer&gt;&#10;                &lt;answer&gt;&#10;                    &lt;guid&gt;E120AE0B20914BDDB53B94CAB9397B03&lt;/guid&gt;&#10;                    &lt;answertext&gt;Cohort &lt;/answertext&gt;&#10;                    &lt;valuetype&gt;1&lt;/valuetype&gt;&#10;                &lt;/answer&gt;&#10;                &lt;answer&gt;&#10;                    &lt;guid&gt;D6E2F8DFFB6D4F54A72F246D7BC63EC6&lt;/guid&gt;&#10;                    &lt;answertext&gt;Cross-sectional &lt;/answertext&gt;&#10;                    &lt;valuetype&gt;-1&lt;/valuetype&gt;&#10;                &lt;/answer&gt;&#10;                &lt;answer&gt;&#10;                    &lt;guid&gt;1224FA68577141CBBC15F4EFD1298180&lt;/guid&gt;&#10;                    &lt;answertext&gt;Randomized controlled trial&lt;/answertext&gt;&#10;                    &lt;valuetype&gt;-1&lt;/valuetype&gt;&#10;                &lt;/answer&gt;&#10;            &lt;/answers&gt;&#10;        &lt;/multichoice&gt;&#10;    &lt;/questions&gt;&#10;&lt;/questionlist&gt;"/>
</p:tagLst>
</file>

<file path=ppt/tags/tag21.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63"/>
  <p:tag name="FONTSIZE" val="24"/>
  <p:tag name="BULLETTYPE" val="ppBulletArabicPeriod"/>
  <p:tag name="ANSWERTEXT" val="Case control&#10;Cohort&#10;Cross-sectional&#10;Randomized controlled trial"/>
</p:tagLst>
</file>

<file path=ppt/tags/tag22.xml><?xml version="1.0" encoding="utf-8"?>
<p:tagLst xmlns:a="http://schemas.openxmlformats.org/drawingml/2006/main" xmlns:r="http://schemas.openxmlformats.org/officeDocument/2006/relationships" xmlns:p="http://schemas.openxmlformats.org/presentationml/2006/main">
  <p:tag name="SLIDEID" val="E030356619EE4100BE4395E25E5C94D9"/>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ANSWERSALIAS" val="Case control|smicln|Cohort|smicln|Cross-sectional|smicln|Randomized controlled trial"/>
  <p:tag name="SLIDEORDER" val="2"/>
  <p:tag name="SLIDEGUID" val="8E6772C106CA4F85B1AB6D5230F9D47E"/>
  <p:tag name="VALUES" val="Incorrect|smicln|Incorrect|smicln|Correct|smicln|Incorrect"/>
  <p:tag name="QUESTIONALIAS" val="You work as a infectious disease specialist in a rural clinic and see a patient with severe cough problem ? The cough is so severe that the patient is almost out of breath. You order lab tests and confirm a bacterial upper respiratory tract infection. You decide to prescribe antibiotics, but the patient is reluctant to take antibiotics and reports taking a combination of herbal medications  which is a secret ancient recipe. Again, being a scientifically oriented person you decide to put this claim to test (ancient recipe versus antibiotics for bacterial infection). Which study design is best suited to provide most unbiased answer to this question?"/>
  <p:tag name="RESPONSESGATHERED" val="False"/>
  <p:tag name="ANONYMOUSTEMP" val="False"/>
  <p:tag name="LIVECHARTING" val="False"/>
  <p:tag name="AUTOOPENPOLL" val="True"/>
  <p:tag name="TYPE" val="MultiChoiceSlide"/>
  <p:tag name="TPQUESTIONXML" val="﻿&lt;?xml version=&quot;1.0&quot; encoding=&quot;utf-8&quot;?&gt;&#10;&lt;questionlist&gt;&#10;    &lt;properties&gt;&#10;        &lt;guid&gt;88FDF3BCE87249F38BD1C28678140BC0&lt;/guid&gt;&#10;        &lt;description /&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B84D8A2FC3447D987C83873BEE95889&lt;/guid&gt;&#10;            &lt;repollguid&gt;F033CCAD04F24C14937EA9E38C0AF492&lt;/repollguid&gt;&#10;            &lt;sourceid&gt;B833A58B81034E1CBA47313B5E150552&lt;/sourceid&gt;&#10;            &lt;questiontext&gt;Following up on our cirrhotic patient the capsule endoscopy reveled acute variceal bleeding.  You know that cirrhosis in Child–Pugh class C or those in class B who have persistent bleeding at endoscopy are at high risk for treatment failure and a poor prognosis. You decide to recommend treatment right away with a transjugular intrahepatic portosystemic shunt (TIPS). However a colleague of yours suggests to continue treatment with vasoactive-drug therapy, followed after 3 to 5 days by treatment with propranolol  and long-term endoscopic band ligation (EBL), with insertion of a TIPS if needed as rescue therapy only. Which study design is best suited to provide most unbiased answer to the question of immediate versus rescue treatment with TIPS?&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574D14CAC9CB4CADA936BE8D1793EA2D&lt;/guid&gt;&#10;                    &lt;answertext&gt;Case control &lt;/answertext&gt;&#10;                    &lt;valuetype&gt;-1&lt;/valuetype&gt;&#10;                &lt;/answer&gt;&#10;                &lt;answer&gt;&#10;                    &lt;guid&gt;3CC46B805F564EDBA7537FAED59FD17D&lt;/guid&gt;&#10;                    &lt;answertext&gt;Cohort &lt;/answertext&gt;&#10;                    &lt;valuetype&gt;-1&lt;/valuetype&gt;&#10;                &lt;/answer&gt;&#10;                &lt;answer&gt;&#10;                    &lt;guid&gt;151BB3F46B484864BEDE4F7B6270872B&lt;/guid&gt;&#10;                    &lt;answertext&gt;Cross-sectional &lt;/answertext&gt;&#10;                    &lt;valuetype&gt;1&lt;/valuetype&gt;&#10;                &lt;/answer&gt;&#10;                &lt;answer&gt;&#10;                    &lt;guid&gt;C101A594DE7B46C1979029686A15FBD3&lt;/guid&gt;&#10;                    &lt;answertext&gt;Randomized controlled trial&lt;/answertext&gt;&#10;                    &lt;valuetype&gt;-1&lt;/valuetype&gt;&#10;                &lt;/answer&gt;&#10;            &lt;/answers&gt;&#10;        &lt;/multichoice&gt;&#10;    &lt;/questions&gt;&#10;&lt;/questionlist&gt;"/>
</p:tagLst>
</file>

<file path=ppt/tags/tag23.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63"/>
  <p:tag name="FONTSIZE" val="24"/>
  <p:tag name="BULLETTYPE" val="ppBulletArabicPeriod"/>
  <p:tag name="ANSWERTEXT" val="Case control&#10;Cohort&#10;Cross-sectional&#10;Randomized controlled trial"/>
</p:tagLst>
</file>

<file path=ppt/tags/tag3.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AE05F7E-FEC7-4171-B024-27280FC5849D}" vid="{99AC5578-7A89-415B-9CD0-8B362AF195D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8273</TotalTime>
  <Words>2325</Words>
  <Application>Microsoft Office PowerPoint</Application>
  <PresentationFormat>On-screen Show (4:3)</PresentationFormat>
  <Paragraphs>463</Paragraphs>
  <Slides>35</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Bookshelf Symbol 1</vt:lpstr>
      <vt:lpstr>Calibri</vt:lpstr>
      <vt:lpstr>Century Gothic</vt:lpstr>
      <vt:lpstr>Garamond</vt:lpstr>
      <vt:lpstr>Tahoma</vt:lpstr>
      <vt:lpstr>Wingdings</vt:lpstr>
      <vt:lpstr>Office Theme</vt:lpstr>
      <vt:lpstr>Custom Design</vt:lpstr>
      <vt:lpstr>PowerPoint Presentation</vt:lpstr>
      <vt:lpstr>Learning objectives</vt:lpstr>
      <vt:lpstr>e-Learning Environment</vt:lpstr>
      <vt:lpstr>What makes a poor  research question?</vt:lpstr>
      <vt:lpstr>What makes a good question?</vt:lpstr>
      <vt:lpstr>Key study designs</vt:lpstr>
      <vt:lpstr>What constitutes BEST Evidence? Depends on the type of question</vt:lpstr>
      <vt:lpstr>PowerPoint Presentation</vt:lpstr>
      <vt:lpstr>Randomized controlled trials</vt:lpstr>
      <vt:lpstr>RCT with parallel design</vt:lpstr>
      <vt:lpstr>Cross-over RCT</vt:lpstr>
      <vt:lpstr>Prospective Cohort study</vt:lpstr>
      <vt:lpstr>Cohort study</vt:lpstr>
      <vt:lpstr>Case-control study</vt:lpstr>
      <vt:lpstr>PowerPoint Presentation</vt:lpstr>
      <vt:lpstr>Case-control studies</vt:lpstr>
      <vt:lpstr>PowerPoint Presentation</vt:lpstr>
      <vt:lpstr>PowerPoint Presentation</vt:lpstr>
      <vt:lpstr>Cross-sectional study</vt:lpstr>
      <vt:lpstr>Cross-sectional study</vt:lpstr>
      <vt:lpstr>Coffee and Pancreatic Cancer </vt:lpstr>
      <vt:lpstr>Randomized controlled trial</vt:lpstr>
      <vt:lpstr>Cohort study</vt:lpstr>
      <vt:lpstr>Case-control study</vt:lpstr>
      <vt:lpstr>Cross-sectional study</vt:lpstr>
      <vt:lpstr>PowerPoint Presentation</vt:lpstr>
      <vt:lpstr>PowerPoint Presentation</vt:lpstr>
      <vt:lpstr>PowerPoint Presentation</vt:lpstr>
      <vt:lpstr>PowerPoint Presentation</vt:lpstr>
      <vt:lpstr>PowerPoint Presentation</vt:lpstr>
      <vt:lpstr>A 38-year-old man presents to the emergency department for severe alcohol abuse with nausea and vomiting. He reports no other significant medical problems.  The patient is confused and slightly obtunded, and hepatomegaly is discovered on physical exam.  You establish that patient is cirrhotic and most cirrhotic patients develop esophageal varices, with a lifetime incidence as high as 80-90%.  You decide to send the patient for EGD which you know is not a very pleasing experience for the patient.  You remember that recently a colleague mentioned that why not use capsule endoscopy rather than the EGD.   Being a logical person you wonder how effective is capsule endoscopy in accurately identifying esophageal varices in cirrhotic patients?   In your search for an answer you would attempt to find a study employing which of the following study designs? </vt:lpstr>
      <vt:lpstr>You recall a conversation from your medical school days with one of your favorite anatomy professors.   The professor observed that most students from his class who were good in anatomy tend to become radiologists.   As believer in science you decided to explore if there is any truth to this observation.   Which study design is most suited to address the hypothesis that good anatomy students are most likely to become radiologists? </vt:lpstr>
      <vt:lpstr>Febrile neutropenia is a frequent adverse event experienced by people with cancer who are undergoing chemotherapy, and is a potentially life-threatening situation.   The current treatment is supportive care plus antibiotics.  Colony-stimulating factors (CSFs), such as granulocyte-CSF (G-CSF) are cytokines that stimulate and accelerate the production of one or more cell lines in the bone marrow. CSFs have been demonstrated to be effective in reducing the incidence of febrile neutropenia when given immediately after chemotherapy.  Which study design is best suited to provide most unbiased answer to the question of whether the addition of a CSF to antibiotics could improve outcomes in individuals diagnosed with febrile neutropenia?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Mhaskar, Rahul</dc:creator>
  <cp:lastModifiedBy>Kunkle, Candice</cp:lastModifiedBy>
  <cp:revision>348</cp:revision>
  <dcterms:created xsi:type="dcterms:W3CDTF">2016-05-27T20:32:11Z</dcterms:created>
  <dcterms:modified xsi:type="dcterms:W3CDTF">2020-04-16T18:47:06Z</dcterms:modified>
</cp:coreProperties>
</file>