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ags/tag1.xml" ContentType="application/vnd.openxmlformats-officedocument.presentationml.tags+xml"/>
  <Override PartName="/ppt/notesSlides/notesSlide1.xml" ContentType="application/vnd.openxmlformats-officedocument.presentationml.notesSlide+xml"/>
  <Override PartName="/ppt/theme/themeOverride2.xml" ContentType="application/vnd.openxmlformats-officedocument.themeOverr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34"/>
  </p:notesMasterIdLst>
  <p:sldIdLst>
    <p:sldId id="257" r:id="rId3"/>
    <p:sldId id="276" r:id="rId4"/>
    <p:sldId id="340" r:id="rId5"/>
    <p:sldId id="343" r:id="rId6"/>
    <p:sldId id="344" r:id="rId7"/>
    <p:sldId id="345" r:id="rId8"/>
    <p:sldId id="346" r:id="rId9"/>
    <p:sldId id="347" r:id="rId10"/>
    <p:sldId id="349" r:id="rId11"/>
    <p:sldId id="350" r:id="rId12"/>
    <p:sldId id="351" r:id="rId13"/>
    <p:sldId id="352" r:id="rId14"/>
    <p:sldId id="353" r:id="rId15"/>
    <p:sldId id="354" r:id="rId16"/>
    <p:sldId id="355" r:id="rId17"/>
    <p:sldId id="356" r:id="rId18"/>
    <p:sldId id="357" r:id="rId19"/>
    <p:sldId id="358" r:id="rId20"/>
    <p:sldId id="359" r:id="rId21"/>
    <p:sldId id="360" r:id="rId22"/>
    <p:sldId id="361" r:id="rId23"/>
    <p:sldId id="362" r:id="rId24"/>
    <p:sldId id="378" r:id="rId25"/>
    <p:sldId id="379" r:id="rId26"/>
    <p:sldId id="380" r:id="rId27"/>
    <p:sldId id="381" r:id="rId28"/>
    <p:sldId id="383" r:id="rId29"/>
    <p:sldId id="368" r:id="rId30"/>
    <p:sldId id="367" r:id="rId31"/>
    <p:sldId id="369" r:id="rId32"/>
    <p:sldId id="27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2C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23" autoAdjust="0"/>
    <p:restoredTop sz="94660"/>
  </p:normalViewPr>
  <p:slideViewPr>
    <p:cSldViewPr snapToGrid="0">
      <p:cViewPr varScale="1">
        <p:scale>
          <a:sx n="105" d="100"/>
          <a:sy n="105" d="100"/>
        </p:scale>
        <p:origin x="1314" y="114"/>
      </p:cViewPr>
      <p:guideLst>
        <p:guide orient="horz" pos="2160"/>
        <p:guide pos="2880"/>
      </p:guideLst>
    </p:cSldViewPr>
  </p:slideViewPr>
  <p:notesTextViewPr>
    <p:cViewPr>
      <p:scale>
        <a:sx n="3" d="2"/>
        <a:sy n="3" d="2"/>
      </p:scale>
      <p:origin x="0" y="0"/>
    </p:cViewPr>
  </p:notesTextViewPr>
  <p:sorterViewPr>
    <p:cViewPr>
      <p:scale>
        <a:sx n="79" d="100"/>
        <a:sy n="7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F6F5E0-FA12-4E75-A374-D4AFD15837BF}" type="datetimeFigureOut">
              <a:rPr lang="en-US" smtClean="0"/>
              <a:t>12/9/2020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606073-9DA1-4E4A-BCE5-0DE51A467784}" type="slidenum">
              <a:rPr lang="en-US" smtClean="0"/>
              <a:t>‹#›</a:t>
            </a:fld>
            <a:endParaRPr lang="en-US"/>
          </a:p>
        </p:txBody>
      </p:sp>
    </p:spTree>
    <p:extLst>
      <p:ext uri="{BB962C8B-B14F-4D97-AF65-F5344CB8AC3E}">
        <p14:creationId xmlns:p14="http://schemas.microsoft.com/office/powerpoint/2010/main" val="25316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txBox="1">
            <a:spLocks noGrp="1" noChangeArrowheads="1"/>
          </p:cNvSpPr>
          <p:nvPr/>
        </p:nvSpPr>
        <p:spPr bwMode="auto">
          <a:xfrm>
            <a:off x="1" y="0"/>
            <a:ext cx="2972098" cy="458108"/>
          </a:xfrm>
          <a:prstGeom prst="rect">
            <a:avLst/>
          </a:prstGeom>
          <a:noFill/>
          <a:ln w="9525">
            <a:noFill/>
            <a:miter lim="800000"/>
            <a:headEnd/>
            <a:tailEnd/>
          </a:ln>
        </p:spPr>
        <p:txBody>
          <a:bodyPr lIns="92289" tIns="46145" rIns="92289" bIns="46145"/>
          <a:lstStyle/>
          <a:p>
            <a:pPr defTabSz="923135" eaLnBrk="0" fontAlgn="base" hangingPunct="0">
              <a:spcBef>
                <a:spcPct val="0"/>
              </a:spcBef>
              <a:spcAft>
                <a:spcPct val="0"/>
              </a:spcAft>
            </a:pPr>
            <a:r>
              <a:rPr lang="en-US" sz="1100" dirty="0">
                <a:solidFill>
                  <a:srgbClr val="000000"/>
                </a:solidFill>
                <a:latin typeface="Bookshelf Symbol 1" pitchFamily="34" charset="2"/>
              </a:rPr>
              <a:t>Appraising Evidence about Causation and Harm</a:t>
            </a:r>
          </a:p>
        </p:txBody>
      </p:sp>
      <p:sp>
        <p:nvSpPr>
          <p:cNvPr id="44035" name="Rectangle 3"/>
          <p:cNvSpPr txBox="1">
            <a:spLocks noGrp="1" noChangeArrowheads="1"/>
          </p:cNvSpPr>
          <p:nvPr/>
        </p:nvSpPr>
        <p:spPr bwMode="auto">
          <a:xfrm>
            <a:off x="3885905" y="0"/>
            <a:ext cx="2972097" cy="458108"/>
          </a:xfrm>
          <a:prstGeom prst="rect">
            <a:avLst/>
          </a:prstGeom>
          <a:noFill/>
          <a:ln w="9525">
            <a:noFill/>
            <a:miter lim="800000"/>
            <a:headEnd/>
            <a:tailEnd/>
          </a:ln>
        </p:spPr>
        <p:txBody>
          <a:bodyPr lIns="92289" tIns="46145" rIns="92289" bIns="46145"/>
          <a:lstStyle/>
          <a:p>
            <a:pPr algn="r" defTabSz="923135" eaLnBrk="0" fontAlgn="base" hangingPunct="0">
              <a:spcBef>
                <a:spcPct val="0"/>
              </a:spcBef>
              <a:spcAft>
                <a:spcPct val="0"/>
              </a:spcAft>
            </a:pPr>
            <a:r>
              <a:rPr lang="en-US" sz="1100" dirty="0">
                <a:solidFill>
                  <a:srgbClr val="000000"/>
                </a:solidFill>
                <a:latin typeface="Bookshelf Symbol 1" pitchFamily="34" charset="2"/>
              </a:rPr>
              <a:t>Evidence Literacy Learning Unit</a:t>
            </a:r>
          </a:p>
        </p:txBody>
      </p:sp>
      <p:sp>
        <p:nvSpPr>
          <p:cNvPr id="44036" name="Rectangle 6"/>
          <p:cNvSpPr txBox="1">
            <a:spLocks noGrp="1" noChangeArrowheads="1"/>
          </p:cNvSpPr>
          <p:nvPr/>
        </p:nvSpPr>
        <p:spPr bwMode="auto">
          <a:xfrm>
            <a:off x="1" y="8685893"/>
            <a:ext cx="2972098" cy="458107"/>
          </a:xfrm>
          <a:prstGeom prst="rect">
            <a:avLst/>
          </a:prstGeom>
          <a:noFill/>
          <a:ln w="9525">
            <a:noFill/>
            <a:miter lim="800000"/>
            <a:headEnd/>
            <a:tailEnd/>
          </a:ln>
        </p:spPr>
        <p:txBody>
          <a:bodyPr lIns="92289" tIns="46145" rIns="92289" bIns="46145" anchor="b"/>
          <a:lstStyle/>
          <a:p>
            <a:pPr defTabSz="923135" eaLnBrk="0" fontAlgn="base" hangingPunct="0">
              <a:spcBef>
                <a:spcPct val="0"/>
              </a:spcBef>
              <a:spcAft>
                <a:spcPct val="0"/>
              </a:spcAft>
            </a:pPr>
            <a:r>
              <a:rPr lang="en-US" sz="1100" dirty="0">
                <a:solidFill>
                  <a:srgbClr val="000000"/>
                </a:solidFill>
                <a:latin typeface="Bookshelf Symbol 1" pitchFamily="34" charset="2"/>
              </a:rPr>
              <a:t>(c) Robert Hayward,  Centre for Health Evidence</a:t>
            </a:r>
          </a:p>
        </p:txBody>
      </p:sp>
      <p:sp>
        <p:nvSpPr>
          <p:cNvPr id="44037" name="Rectangle 7"/>
          <p:cNvSpPr txBox="1">
            <a:spLocks noGrp="1" noChangeArrowheads="1"/>
          </p:cNvSpPr>
          <p:nvPr/>
        </p:nvSpPr>
        <p:spPr bwMode="auto">
          <a:xfrm>
            <a:off x="3885905" y="8685893"/>
            <a:ext cx="2972097" cy="458107"/>
          </a:xfrm>
          <a:prstGeom prst="rect">
            <a:avLst/>
          </a:prstGeom>
          <a:noFill/>
          <a:ln w="9525">
            <a:noFill/>
            <a:miter lim="800000"/>
            <a:headEnd/>
            <a:tailEnd/>
          </a:ln>
        </p:spPr>
        <p:txBody>
          <a:bodyPr lIns="92289" tIns="46145" rIns="92289" bIns="46145" anchor="b"/>
          <a:lstStyle/>
          <a:p>
            <a:pPr algn="r" defTabSz="923135" eaLnBrk="0" fontAlgn="base" hangingPunct="0">
              <a:spcBef>
                <a:spcPct val="0"/>
              </a:spcBef>
              <a:spcAft>
                <a:spcPct val="0"/>
              </a:spcAft>
            </a:pPr>
            <a:fld id="{EAFC7F5A-440D-4198-A8D7-CB83BE038BD8}" type="slidenum">
              <a:rPr lang="en-US" sz="1100">
                <a:solidFill>
                  <a:srgbClr val="000000"/>
                </a:solidFill>
                <a:latin typeface="Bookshelf Symbol 1" pitchFamily="34" charset="2"/>
              </a:rPr>
              <a:pPr algn="r" defTabSz="923135" eaLnBrk="0" fontAlgn="base" hangingPunct="0">
                <a:spcBef>
                  <a:spcPct val="0"/>
                </a:spcBef>
                <a:spcAft>
                  <a:spcPct val="0"/>
                </a:spcAft>
              </a:pPr>
              <a:t>2</a:t>
            </a:fld>
            <a:endParaRPr lang="en-US" sz="1100" dirty="0">
              <a:solidFill>
                <a:srgbClr val="000000"/>
              </a:solidFill>
              <a:latin typeface="Bookshelf Symbol 1" pitchFamily="34" charset="2"/>
            </a:endParaRPr>
          </a:p>
        </p:txBody>
      </p:sp>
      <p:sp>
        <p:nvSpPr>
          <p:cNvPr id="44038" name="Rectangle 2"/>
          <p:cNvSpPr>
            <a:spLocks noGrp="1" noRot="1" noChangeAspect="1" noChangeArrowheads="1" noTextEdit="1"/>
          </p:cNvSpPr>
          <p:nvPr>
            <p:ph type="sldImg"/>
          </p:nvPr>
        </p:nvSpPr>
        <p:spPr>
          <a:ln/>
        </p:spPr>
      </p:sp>
      <p:sp>
        <p:nvSpPr>
          <p:cNvPr id="44039" name="Rectangle 3"/>
          <p:cNvSpPr>
            <a:spLocks noGrp="1" noChangeArrowheads="1"/>
          </p:cNvSpPr>
          <p:nvPr>
            <p:ph type="body" idx="1"/>
          </p:nvPr>
        </p:nvSpPr>
        <p:spPr>
          <a:noFill/>
          <a:ln/>
        </p:spPr>
        <p:txBody>
          <a:bodyPr/>
          <a:lstStyle/>
          <a:p>
            <a:pPr eaLnBrk="1" hangingPunct="1"/>
            <a:r>
              <a:rPr lang="en-US" dirty="0"/>
              <a:t>Welcome students.</a:t>
            </a:r>
          </a:p>
          <a:p>
            <a:pPr eaLnBrk="1" hangingPunct="1"/>
            <a:r>
              <a:rPr lang="en-US" dirty="0"/>
              <a:t>Today</a:t>
            </a:r>
            <a:r>
              <a:rPr lang="en-US" baseline="0" dirty="0"/>
              <a:t> we are going to learn about case report forms.</a:t>
            </a:r>
          </a:p>
          <a:p>
            <a:r>
              <a:rPr lang="en-US" baseline="0" dirty="0"/>
              <a:t>Upon completion of tis module: you will </a:t>
            </a:r>
            <a:r>
              <a:rPr lang="en-US" dirty="0"/>
              <a:t>gain understanding in process of developing case report form and its various uses.</a:t>
            </a:r>
          </a:p>
          <a:p>
            <a:r>
              <a:rPr lang="en-US" dirty="0"/>
              <a:t>You will learn how to develop</a:t>
            </a:r>
            <a:r>
              <a:rPr lang="en-US" baseline="0" dirty="0"/>
              <a:t> a case report form.</a:t>
            </a:r>
            <a:endParaRPr lang="en-US" dirty="0"/>
          </a:p>
        </p:txBody>
      </p:sp>
    </p:spTree>
    <p:extLst>
      <p:ext uri="{BB962C8B-B14F-4D97-AF65-F5344CB8AC3E}">
        <p14:creationId xmlns:p14="http://schemas.microsoft.com/office/powerpoint/2010/main" val="3023390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txBox="1">
            <a:spLocks noGrp="1" noChangeArrowheads="1"/>
          </p:cNvSpPr>
          <p:nvPr/>
        </p:nvSpPr>
        <p:spPr bwMode="auto">
          <a:xfrm>
            <a:off x="1" y="0"/>
            <a:ext cx="2972098" cy="458108"/>
          </a:xfrm>
          <a:prstGeom prst="rect">
            <a:avLst/>
          </a:prstGeom>
          <a:noFill/>
          <a:ln w="9525">
            <a:noFill/>
            <a:miter lim="800000"/>
            <a:headEnd/>
            <a:tailEnd/>
          </a:ln>
        </p:spPr>
        <p:txBody>
          <a:bodyPr lIns="92289" tIns="46145" rIns="92289" bIns="46145"/>
          <a:lstStyle/>
          <a:p>
            <a:pPr defTabSz="923135" eaLnBrk="0" fontAlgn="base" hangingPunct="0">
              <a:spcBef>
                <a:spcPct val="0"/>
              </a:spcBef>
              <a:spcAft>
                <a:spcPct val="0"/>
              </a:spcAft>
            </a:pPr>
            <a:r>
              <a:rPr lang="en-US" sz="1100" dirty="0">
                <a:solidFill>
                  <a:srgbClr val="000000"/>
                </a:solidFill>
                <a:latin typeface="Bookshelf Symbol 1" pitchFamily="34" charset="2"/>
              </a:rPr>
              <a:t>Appraising Evidence about Causation and Harm</a:t>
            </a:r>
          </a:p>
        </p:txBody>
      </p:sp>
      <p:sp>
        <p:nvSpPr>
          <p:cNvPr id="44035" name="Rectangle 3"/>
          <p:cNvSpPr txBox="1">
            <a:spLocks noGrp="1" noChangeArrowheads="1"/>
          </p:cNvSpPr>
          <p:nvPr/>
        </p:nvSpPr>
        <p:spPr bwMode="auto">
          <a:xfrm>
            <a:off x="3885905" y="0"/>
            <a:ext cx="2972097" cy="458108"/>
          </a:xfrm>
          <a:prstGeom prst="rect">
            <a:avLst/>
          </a:prstGeom>
          <a:noFill/>
          <a:ln w="9525">
            <a:noFill/>
            <a:miter lim="800000"/>
            <a:headEnd/>
            <a:tailEnd/>
          </a:ln>
        </p:spPr>
        <p:txBody>
          <a:bodyPr lIns="92289" tIns="46145" rIns="92289" bIns="46145"/>
          <a:lstStyle/>
          <a:p>
            <a:pPr algn="r" defTabSz="923135" eaLnBrk="0" fontAlgn="base" hangingPunct="0">
              <a:spcBef>
                <a:spcPct val="0"/>
              </a:spcBef>
              <a:spcAft>
                <a:spcPct val="0"/>
              </a:spcAft>
            </a:pPr>
            <a:r>
              <a:rPr lang="en-US" sz="1100" dirty="0">
                <a:solidFill>
                  <a:srgbClr val="000000"/>
                </a:solidFill>
                <a:latin typeface="Bookshelf Symbol 1" pitchFamily="34" charset="2"/>
              </a:rPr>
              <a:t>Evidence Literacy Learning Unit</a:t>
            </a:r>
          </a:p>
        </p:txBody>
      </p:sp>
      <p:sp>
        <p:nvSpPr>
          <p:cNvPr id="44036" name="Rectangle 6"/>
          <p:cNvSpPr txBox="1">
            <a:spLocks noGrp="1" noChangeArrowheads="1"/>
          </p:cNvSpPr>
          <p:nvPr/>
        </p:nvSpPr>
        <p:spPr bwMode="auto">
          <a:xfrm>
            <a:off x="1" y="8685893"/>
            <a:ext cx="2972098" cy="458107"/>
          </a:xfrm>
          <a:prstGeom prst="rect">
            <a:avLst/>
          </a:prstGeom>
          <a:noFill/>
          <a:ln w="9525">
            <a:noFill/>
            <a:miter lim="800000"/>
            <a:headEnd/>
            <a:tailEnd/>
          </a:ln>
        </p:spPr>
        <p:txBody>
          <a:bodyPr lIns="92289" tIns="46145" rIns="92289" bIns="46145" anchor="b"/>
          <a:lstStyle/>
          <a:p>
            <a:pPr defTabSz="923135" eaLnBrk="0" fontAlgn="base" hangingPunct="0">
              <a:spcBef>
                <a:spcPct val="0"/>
              </a:spcBef>
              <a:spcAft>
                <a:spcPct val="0"/>
              </a:spcAft>
            </a:pPr>
            <a:r>
              <a:rPr lang="en-US" sz="1100" dirty="0">
                <a:solidFill>
                  <a:srgbClr val="000000"/>
                </a:solidFill>
                <a:latin typeface="Bookshelf Symbol 1" pitchFamily="34" charset="2"/>
              </a:rPr>
              <a:t>(c) Robert Hayward,  Centre for Health Evidence</a:t>
            </a:r>
          </a:p>
        </p:txBody>
      </p:sp>
      <p:sp>
        <p:nvSpPr>
          <p:cNvPr id="44037" name="Rectangle 7"/>
          <p:cNvSpPr txBox="1">
            <a:spLocks noGrp="1" noChangeArrowheads="1"/>
          </p:cNvSpPr>
          <p:nvPr/>
        </p:nvSpPr>
        <p:spPr bwMode="auto">
          <a:xfrm>
            <a:off x="3885905" y="8685893"/>
            <a:ext cx="2972097" cy="458107"/>
          </a:xfrm>
          <a:prstGeom prst="rect">
            <a:avLst/>
          </a:prstGeom>
          <a:noFill/>
          <a:ln w="9525">
            <a:noFill/>
            <a:miter lim="800000"/>
            <a:headEnd/>
            <a:tailEnd/>
          </a:ln>
        </p:spPr>
        <p:txBody>
          <a:bodyPr lIns="92289" tIns="46145" rIns="92289" bIns="46145" anchor="b"/>
          <a:lstStyle/>
          <a:p>
            <a:pPr algn="r" defTabSz="923135" eaLnBrk="0" fontAlgn="base" hangingPunct="0">
              <a:spcBef>
                <a:spcPct val="0"/>
              </a:spcBef>
              <a:spcAft>
                <a:spcPct val="0"/>
              </a:spcAft>
            </a:pPr>
            <a:fld id="{EAFC7F5A-440D-4198-A8D7-CB83BE038BD8}" type="slidenum">
              <a:rPr lang="en-US" sz="1100">
                <a:solidFill>
                  <a:srgbClr val="000000"/>
                </a:solidFill>
                <a:latin typeface="Bookshelf Symbol 1" pitchFamily="34" charset="2"/>
              </a:rPr>
              <a:pPr algn="r" defTabSz="923135" eaLnBrk="0" fontAlgn="base" hangingPunct="0">
                <a:spcBef>
                  <a:spcPct val="0"/>
                </a:spcBef>
                <a:spcAft>
                  <a:spcPct val="0"/>
                </a:spcAft>
              </a:pPr>
              <a:t>3</a:t>
            </a:fld>
            <a:endParaRPr lang="en-US" sz="1100" dirty="0">
              <a:solidFill>
                <a:srgbClr val="000000"/>
              </a:solidFill>
              <a:latin typeface="Bookshelf Symbol 1" pitchFamily="34" charset="2"/>
            </a:endParaRPr>
          </a:p>
        </p:txBody>
      </p:sp>
      <p:sp>
        <p:nvSpPr>
          <p:cNvPr id="44038" name="Rectangle 2"/>
          <p:cNvSpPr>
            <a:spLocks noGrp="1" noRot="1" noChangeAspect="1" noChangeArrowheads="1" noTextEdit="1"/>
          </p:cNvSpPr>
          <p:nvPr>
            <p:ph type="sldImg"/>
          </p:nvPr>
        </p:nvSpPr>
        <p:spPr>
          <a:ln/>
        </p:spPr>
      </p:sp>
      <p:sp>
        <p:nvSpPr>
          <p:cNvPr id="44039" name="Rectangle 3"/>
          <p:cNvSpPr>
            <a:spLocks noGrp="1" noChangeArrowheads="1"/>
          </p:cNvSpPr>
          <p:nvPr>
            <p:ph type="body" idx="1"/>
          </p:nvPr>
        </p:nvSpPr>
        <p:spPr>
          <a:noFill/>
          <a:ln/>
        </p:spPr>
        <p:txBody>
          <a:bodyPr/>
          <a:lstStyle/>
          <a:p>
            <a:pPr eaLnBrk="1" hangingPunct="1"/>
            <a:r>
              <a:rPr lang="en-US" dirty="0"/>
              <a:t>Welcome students.</a:t>
            </a:r>
          </a:p>
          <a:p>
            <a:pPr eaLnBrk="1" hangingPunct="1"/>
            <a:r>
              <a:rPr lang="en-US" dirty="0"/>
              <a:t>Today</a:t>
            </a:r>
            <a:r>
              <a:rPr lang="en-US" baseline="0" dirty="0"/>
              <a:t> we are going to learn about case report forms.</a:t>
            </a:r>
          </a:p>
          <a:p>
            <a:r>
              <a:rPr lang="en-US" baseline="0" dirty="0"/>
              <a:t>Upon completion of tis module: you will </a:t>
            </a:r>
            <a:r>
              <a:rPr lang="en-US" dirty="0"/>
              <a:t>gain understanding in process of developing case report form and its various uses.</a:t>
            </a:r>
          </a:p>
          <a:p>
            <a:r>
              <a:rPr lang="en-US" dirty="0"/>
              <a:t>You will learn how to develop</a:t>
            </a:r>
            <a:r>
              <a:rPr lang="en-US" baseline="0" dirty="0"/>
              <a:t> a case report form.</a:t>
            </a:r>
            <a:endParaRPr lang="en-US" dirty="0"/>
          </a:p>
        </p:txBody>
      </p:sp>
    </p:spTree>
    <p:extLst>
      <p:ext uri="{BB962C8B-B14F-4D97-AF65-F5344CB8AC3E}">
        <p14:creationId xmlns:p14="http://schemas.microsoft.com/office/powerpoint/2010/main" val="3023390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F76281B-0B45-49FC-A877-6027DD163E1D}" type="slidenum">
              <a:rPr lang="en-US" smtClean="0"/>
              <a:pPr>
                <a:defRPr/>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DD393044-85B4-4329-A7D3-7821360D2A1D}" type="slidenum">
              <a:rPr lang="en-US" smtClean="0">
                <a:latin typeface="Arial" pitchFamily="34" charset="0"/>
                <a:cs typeface="Arial" pitchFamily="34" charset="0"/>
              </a:rPr>
              <a:pPr/>
              <a:t>10</a:t>
            </a:fld>
            <a:endParaRPr lang="en-US">
              <a:latin typeface="Arial" pitchFamily="34" charset="0"/>
              <a:cs typeface="Arial" pitchFamily="34"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lnSpc>
                <a:spcPct val="80000"/>
              </a:lnSpc>
            </a:pPr>
            <a:endParaRPr lang="en-US" sz="90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01069E8-E843-40C2-A53E-B76C5925AF18}" type="slidenum">
              <a:rPr lang="en-US" altLang="en-US"/>
              <a:pPr/>
              <a:t>20</a:t>
            </a:fld>
            <a:endParaRPr lang="en-US" alt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C78B8A8-1F2D-4E01-98D3-D1BDFCE0C6CA}" type="slidenum">
              <a:rPr lang="en-US" altLang="en-US"/>
              <a:pPr/>
              <a:t>21</a:t>
            </a:fld>
            <a:endParaRPr lang="en-US" alt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1490" y="745373"/>
            <a:ext cx="7886700" cy="1110588"/>
          </a:xfrm>
          <a:prstGeom prst="rect">
            <a:avLst/>
          </a:prstGeom>
        </p:spPr>
        <p:txBody>
          <a:bodyPr/>
          <a:lstStyle>
            <a:lvl1pPr>
              <a:defRPr sz="7200"/>
            </a:lvl1pPr>
          </a:lstStyle>
          <a:p>
            <a:r>
              <a:rPr lang="en-US" dirty="0"/>
              <a:t>Title</a:t>
            </a:r>
          </a:p>
        </p:txBody>
      </p:sp>
    </p:spTree>
    <p:extLst>
      <p:ext uri="{BB962C8B-B14F-4D97-AF65-F5344CB8AC3E}">
        <p14:creationId xmlns:p14="http://schemas.microsoft.com/office/powerpoint/2010/main" val="399307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9971C41-5990-4AEC-A1C8-FB693F5D0136}" type="datetimeFigureOut">
              <a:rPr lang="en-US" smtClean="0"/>
              <a:t>12/9/2020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EBB1666-EA44-44AC-8CB7-C4155A6B3F4F}" type="slidenum">
              <a:rPr lang="en-US" smtClean="0"/>
              <a:t>‹#›</a:t>
            </a:fld>
            <a:endParaRPr lang="en-US"/>
          </a:p>
        </p:txBody>
      </p:sp>
    </p:spTree>
    <p:extLst>
      <p:ext uri="{BB962C8B-B14F-4D97-AF65-F5344CB8AC3E}">
        <p14:creationId xmlns:p14="http://schemas.microsoft.com/office/powerpoint/2010/main" val="21660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9971C41-5990-4AEC-A1C8-FB693F5D0136}" type="datetimeFigureOut">
              <a:rPr lang="en-US" smtClean="0"/>
              <a:t>12/9/2020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EBB1666-EA44-44AC-8CB7-C4155A6B3F4F}" type="slidenum">
              <a:rPr lang="en-US" smtClean="0"/>
              <a:t>‹#›</a:t>
            </a:fld>
            <a:endParaRPr lang="en-US"/>
          </a:p>
        </p:txBody>
      </p:sp>
    </p:spTree>
    <p:extLst>
      <p:ext uri="{BB962C8B-B14F-4D97-AF65-F5344CB8AC3E}">
        <p14:creationId xmlns:p14="http://schemas.microsoft.com/office/powerpoint/2010/main" val="784411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6858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457200" y="1295400"/>
            <a:ext cx="83820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5943600"/>
            <a:ext cx="2133600" cy="476250"/>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2667000" y="5943600"/>
            <a:ext cx="2438400" cy="47625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2743200" y="5943600"/>
            <a:ext cx="2133600" cy="476250"/>
          </a:xfrm>
          <a:prstGeom prst="rect">
            <a:avLst/>
          </a:prstGeom>
        </p:spPr>
        <p:txBody>
          <a:bodyPr/>
          <a:lstStyle>
            <a:lvl1pPr>
              <a:defRPr/>
            </a:lvl1pPr>
          </a:lstStyle>
          <a:p>
            <a:pPr>
              <a:defRPr/>
            </a:pPr>
            <a:fld id="{536C7680-A249-4626-88B1-6A7F03420CE9}" type="slidenum">
              <a:rPr lang="en-US"/>
              <a:pPr>
                <a:defRPr/>
              </a:pPr>
              <a:t>‹#›</a:t>
            </a:fld>
            <a:endParaRPr lang="en-US"/>
          </a:p>
        </p:txBody>
      </p:sp>
    </p:spTree>
    <p:extLst>
      <p:ext uri="{BB962C8B-B14F-4D97-AF65-F5344CB8AC3E}">
        <p14:creationId xmlns:p14="http://schemas.microsoft.com/office/powerpoint/2010/main" val="1108195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a:xfrm>
            <a:off x="457200" y="5943600"/>
            <a:ext cx="21336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a:xfrm>
            <a:off x="2667000" y="5943600"/>
            <a:ext cx="2438400" cy="476250"/>
          </a:xfrm>
          <a:prstGeom prst="rect">
            <a:avLst/>
          </a:prstGeom>
        </p:spPr>
        <p:txBody>
          <a:bodyPr/>
          <a:lstStyle>
            <a:lvl1pPr>
              <a:defRPr>
                <a:latin typeface="Arial" charset="0"/>
              </a:defRPr>
            </a:lvl1p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a:xfrm>
            <a:off x="2743200" y="5943600"/>
            <a:ext cx="21336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BE236A32-7B88-4D66-957C-D9316254AF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3202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5943600"/>
            <a:ext cx="2133600" cy="476250"/>
          </a:xfrm>
          <a:prstGeom prst="rect">
            <a:avLst/>
          </a:prstGeom>
        </p:spPr>
        <p:txBody>
          <a:bodyPr/>
          <a:lstStyle>
            <a:lvl1pPr>
              <a:defRPr/>
            </a:lvl1pPr>
          </a:lstStyle>
          <a:p>
            <a:pPr>
              <a:defRPr/>
            </a:pPr>
            <a:r>
              <a:rPr lang="en-US">
                <a:solidFill>
                  <a:srgbClr val="000000"/>
                </a:solidFill>
              </a:rPr>
              <a:t>July 7, 2006</a:t>
            </a:r>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eaLnBrk="0" fontAlgn="base" hangingPunct="0">
              <a:spcBef>
                <a:spcPct val="0"/>
              </a:spcBef>
              <a:spcAft>
                <a:spcPct val="0"/>
              </a:spcAft>
              <a:defRPr/>
            </a:pPr>
            <a:endParaRPr lang="en-US" sz="4800">
              <a:solidFill>
                <a:srgbClr val="000000"/>
              </a:solidFill>
              <a:latin typeface="Bookshelf Symbol 1" pitchFamily="34" charset="2"/>
            </a:endParaRPr>
          </a:p>
        </p:txBody>
      </p:sp>
      <p:sp>
        <p:nvSpPr>
          <p:cNvPr id="7" name="Slide Number Placeholder 6"/>
          <p:cNvSpPr>
            <a:spLocks noGrp="1" noChangeArrowheads="1"/>
          </p:cNvSpPr>
          <p:nvPr>
            <p:ph type="sldNum" sz="quarter" idx="12"/>
          </p:nvPr>
        </p:nvSpPr>
        <p:spPr>
          <a:xfrm>
            <a:off x="2743200" y="5943600"/>
            <a:ext cx="2133600" cy="476250"/>
          </a:xfrm>
          <a:prstGeom prst="rect">
            <a:avLst/>
          </a:prstGeom>
        </p:spPr>
        <p:txBody>
          <a:bodyPr/>
          <a:lstStyle>
            <a:lvl1pPr>
              <a:defRPr/>
            </a:lvl1pPr>
          </a:lstStyle>
          <a:p>
            <a:pPr>
              <a:defRPr/>
            </a:pPr>
            <a:fld id="{4688DAA4-08C8-4EB5-B591-1B57BA73C9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8767618"/>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68580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457200" y="1295400"/>
            <a:ext cx="83820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5943600"/>
            <a:ext cx="2133600" cy="476250"/>
          </a:xfrm>
          <a:prstGeom prst="rect">
            <a:avLst/>
          </a:prstGeom>
        </p:spPr>
        <p:txBody>
          <a:bodyPr/>
          <a:lstStyle/>
          <a:p>
            <a:pPr eaLnBrk="1" hangingPunct="1">
              <a:defRPr/>
            </a:pPr>
            <a:endParaRPr lang="en-US">
              <a:solidFill>
                <a:srgbClr val="000000"/>
              </a:solidFill>
            </a:endParaRPr>
          </a:p>
        </p:txBody>
      </p:sp>
      <p:sp>
        <p:nvSpPr>
          <p:cNvPr id="5" name="Slide Number Placeholder 4"/>
          <p:cNvSpPr>
            <a:spLocks noGrp="1"/>
          </p:cNvSpPr>
          <p:nvPr>
            <p:ph type="sldNum" sz="quarter" idx="11"/>
          </p:nvPr>
        </p:nvSpPr>
        <p:spPr>
          <a:xfrm>
            <a:off x="2743200" y="5943600"/>
            <a:ext cx="2133600" cy="476250"/>
          </a:xfrm>
          <a:prstGeom prst="rect">
            <a:avLst/>
          </a:prstGeom>
        </p:spPr>
        <p:txBody>
          <a:bodyPr/>
          <a:lstStyle/>
          <a:p>
            <a:pPr eaLnBrk="1" hangingPunct="1">
              <a:defRPr/>
            </a:pPr>
            <a:fld id="{66A292DB-85DC-4A6C-9C78-AA163BA039C4}" type="slidenum">
              <a:rPr lang="en-US" smtClean="0">
                <a:solidFill>
                  <a:srgbClr val="000000"/>
                </a:solidFill>
              </a:rPr>
              <a:pPr eaLnBrk="1" hangingPunct="1">
                <a:defRPr/>
              </a:pPr>
              <a:t>‹#›</a:t>
            </a:fld>
            <a:endParaRPr lang="en-US">
              <a:solidFill>
                <a:srgbClr val="000000"/>
              </a:solidFill>
            </a:endParaRPr>
          </a:p>
        </p:txBody>
      </p:sp>
    </p:spTree>
    <p:extLst>
      <p:ext uri="{BB962C8B-B14F-4D97-AF65-F5344CB8AC3E}">
        <p14:creationId xmlns:p14="http://schemas.microsoft.com/office/powerpoint/2010/main" val="2917526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06D38E3-544F-42E6-961F-1FBD062C32A3}"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57ED7A-41FC-4A7E-8625-0792A6D7E855}" type="slidenum">
              <a:rPr lang="en-US" smtClean="0"/>
              <a:t>‹#›</a:t>
            </a:fld>
            <a:endParaRPr lang="en-US"/>
          </a:p>
        </p:txBody>
      </p:sp>
    </p:spTree>
    <p:extLst>
      <p:ext uri="{BB962C8B-B14F-4D97-AF65-F5344CB8AC3E}">
        <p14:creationId xmlns:p14="http://schemas.microsoft.com/office/powerpoint/2010/main" val="16981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6D38E3-544F-42E6-961F-1FBD062C32A3}"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57ED7A-41FC-4A7E-8625-0792A6D7E855}" type="slidenum">
              <a:rPr lang="en-US" smtClean="0"/>
              <a:t>‹#›</a:t>
            </a:fld>
            <a:endParaRPr lang="en-US"/>
          </a:p>
        </p:txBody>
      </p:sp>
    </p:spTree>
    <p:extLst>
      <p:ext uri="{BB962C8B-B14F-4D97-AF65-F5344CB8AC3E}">
        <p14:creationId xmlns:p14="http://schemas.microsoft.com/office/powerpoint/2010/main" val="18101387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6D38E3-544F-42E6-961F-1FBD062C32A3}"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57ED7A-41FC-4A7E-8625-0792A6D7E855}" type="slidenum">
              <a:rPr lang="en-US" smtClean="0"/>
              <a:t>‹#›</a:t>
            </a:fld>
            <a:endParaRPr lang="en-US"/>
          </a:p>
        </p:txBody>
      </p:sp>
    </p:spTree>
    <p:extLst>
      <p:ext uri="{BB962C8B-B14F-4D97-AF65-F5344CB8AC3E}">
        <p14:creationId xmlns:p14="http://schemas.microsoft.com/office/powerpoint/2010/main" val="1135809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6D38E3-544F-42E6-961F-1FBD062C32A3}"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57ED7A-41FC-4A7E-8625-0792A6D7E855}" type="slidenum">
              <a:rPr lang="en-US" smtClean="0"/>
              <a:t>‹#›</a:t>
            </a:fld>
            <a:endParaRPr lang="en-US"/>
          </a:p>
        </p:txBody>
      </p:sp>
    </p:spTree>
    <p:extLst>
      <p:ext uri="{BB962C8B-B14F-4D97-AF65-F5344CB8AC3E}">
        <p14:creationId xmlns:p14="http://schemas.microsoft.com/office/powerpoint/2010/main" val="243316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02678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6D38E3-544F-42E6-961F-1FBD062C32A3}" type="datetimeFigureOut">
              <a:rPr lang="en-US" smtClean="0"/>
              <a:t>12/9/2020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57ED7A-41FC-4A7E-8625-0792A6D7E855}" type="slidenum">
              <a:rPr lang="en-US" smtClean="0"/>
              <a:t>‹#›</a:t>
            </a:fld>
            <a:endParaRPr lang="en-US"/>
          </a:p>
        </p:txBody>
      </p:sp>
    </p:spTree>
    <p:extLst>
      <p:ext uri="{BB962C8B-B14F-4D97-AF65-F5344CB8AC3E}">
        <p14:creationId xmlns:p14="http://schemas.microsoft.com/office/powerpoint/2010/main" val="4668440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6D38E3-544F-42E6-961F-1FBD062C32A3}" type="datetimeFigureOut">
              <a:rPr lang="en-US" smtClean="0"/>
              <a:t>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57ED7A-41FC-4A7E-8625-0792A6D7E855}" type="slidenum">
              <a:rPr lang="en-US" smtClean="0"/>
              <a:t>‹#›</a:t>
            </a:fld>
            <a:endParaRPr lang="en-US"/>
          </a:p>
        </p:txBody>
      </p:sp>
    </p:spTree>
    <p:extLst>
      <p:ext uri="{BB962C8B-B14F-4D97-AF65-F5344CB8AC3E}">
        <p14:creationId xmlns:p14="http://schemas.microsoft.com/office/powerpoint/2010/main" val="3874355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6D38E3-544F-42E6-961F-1FBD062C32A3}" type="datetimeFigureOut">
              <a:rPr lang="en-US" smtClean="0"/>
              <a:t>12/9/2020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57ED7A-41FC-4A7E-8625-0792A6D7E855}" type="slidenum">
              <a:rPr lang="en-US" smtClean="0"/>
              <a:t>‹#›</a:t>
            </a:fld>
            <a:endParaRPr lang="en-US"/>
          </a:p>
        </p:txBody>
      </p:sp>
    </p:spTree>
    <p:extLst>
      <p:ext uri="{BB962C8B-B14F-4D97-AF65-F5344CB8AC3E}">
        <p14:creationId xmlns:p14="http://schemas.microsoft.com/office/powerpoint/2010/main" val="429333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6D38E3-544F-42E6-961F-1FBD062C32A3}"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57ED7A-41FC-4A7E-8625-0792A6D7E855}" type="slidenum">
              <a:rPr lang="en-US" smtClean="0"/>
              <a:t>‹#›</a:t>
            </a:fld>
            <a:endParaRPr lang="en-US"/>
          </a:p>
        </p:txBody>
      </p:sp>
    </p:spTree>
    <p:extLst>
      <p:ext uri="{BB962C8B-B14F-4D97-AF65-F5344CB8AC3E}">
        <p14:creationId xmlns:p14="http://schemas.microsoft.com/office/powerpoint/2010/main" val="28394526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6D38E3-544F-42E6-961F-1FBD062C32A3}"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57ED7A-41FC-4A7E-8625-0792A6D7E855}" type="slidenum">
              <a:rPr lang="en-US" smtClean="0"/>
              <a:t>‹#›</a:t>
            </a:fld>
            <a:endParaRPr lang="en-US"/>
          </a:p>
        </p:txBody>
      </p:sp>
    </p:spTree>
    <p:extLst>
      <p:ext uri="{BB962C8B-B14F-4D97-AF65-F5344CB8AC3E}">
        <p14:creationId xmlns:p14="http://schemas.microsoft.com/office/powerpoint/2010/main" val="27515202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6D38E3-544F-42E6-961F-1FBD062C32A3}"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57ED7A-41FC-4A7E-8625-0792A6D7E855}" type="slidenum">
              <a:rPr lang="en-US" smtClean="0"/>
              <a:t>‹#›</a:t>
            </a:fld>
            <a:endParaRPr lang="en-US"/>
          </a:p>
        </p:txBody>
      </p:sp>
    </p:spTree>
    <p:extLst>
      <p:ext uri="{BB962C8B-B14F-4D97-AF65-F5344CB8AC3E}">
        <p14:creationId xmlns:p14="http://schemas.microsoft.com/office/powerpoint/2010/main" val="31732738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6D38E3-544F-42E6-961F-1FBD062C32A3}"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57ED7A-41FC-4A7E-8625-0792A6D7E855}" type="slidenum">
              <a:rPr lang="en-US" smtClean="0"/>
              <a:t>‹#›</a:t>
            </a:fld>
            <a:endParaRPr lang="en-US"/>
          </a:p>
        </p:txBody>
      </p:sp>
    </p:spTree>
    <p:extLst>
      <p:ext uri="{BB962C8B-B14F-4D97-AF65-F5344CB8AC3E}">
        <p14:creationId xmlns:p14="http://schemas.microsoft.com/office/powerpoint/2010/main" val="16117656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6D38E3-544F-42E6-961F-1FBD062C32A3}" type="datetimeFigureOut">
              <a:rPr lang="en-US" smtClean="0"/>
              <a:t>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57ED7A-41FC-4A7E-8625-0792A6D7E855}" type="slidenum">
              <a:rPr lang="en-US" smtClean="0"/>
              <a:t>‹#›</a:t>
            </a:fld>
            <a:endParaRPr lang="en-US"/>
          </a:p>
        </p:txBody>
      </p:sp>
    </p:spTree>
    <p:extLst>
      <p:ext uri="{BB962C8B-B14F-4D97-AF65-F5344CB8AC3E}">
        <p14:creationId xmlns:p14="http://schemas.microsoft.com/office/powerpoint/2010/main" val="1900407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9971C41-5990-4AEC-A1C8-FB693F5D0136}" type="datetimeFigureOut">
              <a:rPr lang="en-US" smtClean="0"/>
              <a:t>12/9/2020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EBB1666-EA44-44AC-8CB7-C4155A6B3F4F}" type="slidenum">
              <a:rPr lang="en-US" smtClean="0"/>
              <a:t>‹#›</a:t>
            </a:fld>
            <a:endParaRPr lang="en-US"/>
          </a:p>
        </p:txBody>
      </p:sp>
    </p:spTree>
    <p:extLst>
      <p:ext uri="{BB962C8B-B14F-4D97-AF65-F5344CB8AC3E}">
        <p14:creationId xmlns:p14="http://schemas.microsoft.com/office/powerpoint/2010/main" val="68268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99971C41-5990-4AEC-A1C8-FB693F5D0136}" type="datetimeFigureOut">
              <a:rPr lang="en-US" smtClean="0"/>
              <a:t>12/9/2020</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CEBB1666-EA44-44AC-8CB7-C4155A6B3F4F}" type="slidenum">
              <a:rPr lang="en-US" smtClean="0"/>
              <a:t>‹#›</a:t>
            </a:fld>
            <a:endParaRPr lang="en-US"/>
          </a:p>
        </p:txBody>
      </p:sp>
    </p:spTree>
    <p:extLst>
      <p:ext uri="{BB962C8B-B14F-4D97-AF65-F5344CB8AC3E}">
        <p14:creationId xmlns:p14="http://schemas.microsoft.com/office/powerpoint/2010/main" val="1882452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99971C41-5990-4AEC-A1C8-FB693F5D0136}" type="datetimeFigureOut">
              <a:rPr lang="en-US" smtClean="0"/>
              <a:t>12/9/2020</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CEBB1666-EA44-44AC-8CB7-C4155A6B3F4F}" type="slidenum">
              <a:rPr lang="en-US" smtClean="0"/>
              <a:t>‹#›</a:t>
            </a:fld>
            <a:endParaRPr lang="en-US"/>
          </a:p>
        </p:txBody>
      </p:sp>
    </p:spTree>
    <p:extLst>
      <p:ext uri="{BB962C8B-B14F-4D97-AF65-F5344CB8AC3E}">
        <p14:creationId xmlns:p14="http://schemas.microsoft.com/office/powerpoint/2010/main" val="3120626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99971C41-5990-4AEC-A1C8-FB693F5D0136}" type="datetimeFigureOut">
              <a:rPr lang="en-US" smtClean="0"/>
              <a:t>12/9/2020</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CEBB1666-EA44-44AC-8CB7-C4155A6B3F4F}" type="slidenum">
              <a:rPr lang="en-US" smtClean="0"/>
              <a:t>‹#›</a:t>
            </a:fld>
            <a:endParaRPr lang="en-US"/>
          </a:p>
        </p:txBody>
      </p:sp>
    </p:spTree>
    <p:extLst>
      <p:ext uri="{BB962C8B-B14F-4D97-AF65-F5344CB8AC3E}">
        <p14:creationId xmlns:p14="http://schemas.microsoft.com/office/powerpoint/2010/main" val="3495805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99971C41-5990-4AEC-A1C8-FB693F5D0136}" type="datetimeFigureOut">
              <a:rPr lang="en-US" smtClean="0"/>
              <a:t>12/9/2020</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CEBB1666-EA44-44AC-8CB7-C4155A6B3F4F}" type="slidenum">
              <a:rPr lang="en-US" smtClean="0"/>
              <a:t>‹#›</a:t>
            </a:fld>
            <a:endParaRPr lang="en-US"/>
          </a:p>
        </p:txBody>
      </p:sp>
    </p:spTree>
    <p:extLst>
      <p:ext uri="{BB962C8B-B14F-4D97-AF65-F5344CB8AC3E}">
        <p14:creationId xmlns:p14="http://schemas.microsoft.com/office/powerpoint/2010/main" val="3507392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99971C41-5990-4AEC-A1C8-FB693F5D0136}" type="datetimeFigureOut">
              <a:rPr lang="en-US" smtClean="0"/>
              <a:t>12/9/2020</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CEBB1666-EA44-44AC-8CB7-C4155A6B3F4F}" type="slidenum">
              <a:rPr lang="en-US" smtClean="0"/>
              <a:t>‹#›</a:t>
            </a:fld>
            <a:endParaRPr lang="en-US"/>
          </a:p>
        </p:txBody>
      </p:sp>
    </p:spTree>
    <p:extLst>
      <p:ext uri="{BB962C8B-B14F-4D97-AF65-F5344CB8AC3E}">
        <p14:creationId xmlns:p14="http://schemas.microsoft.com/office/powerpoint/2010/main" val="2858812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99971C41-5990-4AEC-A1C8-FB693F5D0136}" type="datetimeFigureOut">
              <a:rPr lang="en-US" smtClean="0"/>
              <a:t>12/9/2020</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CEBB1666-EA44-44AC-8CB7-C4155A6B3F4F}" type="slidenum">
              <a:rPr lang="en-US" smtClean="0"/>
              <a:t>‹#›</a:t>
            </a:fld>
            <a:endParaRPr lang="en-US"/>
          </a:p>
        </p:txBody>
      </p:sp>
    </p:spTree>
    <p:extLst>
      <p:ext uri="{BB962C8B-B14F-4D97-AF65-F5344CB8AC3E}">
        <p14:creationId xmlns:p14="http://schemas.microsoft.com/office/powerpoint/2010/main" val="2591531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031675"/>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5" r:id="rId13"/>
    <p:sldLayoutId id="2147483676" r:id="rId14"/>
    <p:sldLayoutId id="2147483677" r:id="rId1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6D38E3-544F-42E6-961F-1FBD062C32A3}" type="datetimeFigureOut">
              <a:rPr lang="en-US" smtClean="0"/>
              <a:t>12/9/2020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57ED7A-41FC-4A7E-8625-0792A6D7E855}" type="slidenum">
              <a:rPr lang="en-US" smtClean="0"/>
              <a:t>‹#›</a:t>
            </a:fld>
            <a:endParaRPr lang="en-US"/>
          </a:p>
        </p:txBody>
      </p:sp>
    </p:spTree>
    <p:extLst>
      <p:ext uri="{BB962C8B-B14F-4D97-AF65-F5344CB8AC3E}">
        <p14:creationId xmlns:p14="http://schemas.microsoft.com/office/powerpoint/2010/main" val="420965523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themeOverride" Target="../theme/themeOverride1.xml"/><Relationship Id="rId5" Type="http://schemas.openxmlformats.org/officeDocument/2006/relationships/image" Target="../media/image2.jp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hemeOverride" Target="../theme/themeOverride2.xml"/><Relationship Id="rId5" Type="http://schemas.openxmlformats.org/officeDocument/2006/relationships/image" Target="../media/image2.jpg"/><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hyperlink" Target="https://usfhealth.az1.qualtrics.com/jfe/form/SV_9LxCL6t2ST8SEvj" TargetMode="External"/><Relationship Id="rId4" Type="http://schemas.openxmlformats.org/officeDocument/2006/relationships/hyperlink" Target="mailto:rmhaksar@usf.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04987" y="3112846"/>
            <a:ext cx="7662333" cy="2985433"/>
          </a:xfrm>
          <a:prstGeom prst="rect">
            <a:avLst/>
          </a:prstGeom>
        </p:spPr>
        <p:txBody>
          <a:bodyPr wrap="square">
            <a:spAutoFit/>
          </a:bodyPr>
          <a:lstStyle/>
          <a:p>
            <a:pPr lvl="0" algn="ctr" eaLnBrk="0" fontAlgn="base" hangingPunct="0">
              <a:spcBef>
                <a:spcPct val="20000"/>
              </a:spcBef>
              <a:spcAft>
                <a:spcPct val="0"/>
              </a:spcAft>
              <a:buClr>
                <a:srgbClr val="988955"/>
              </a:buClr>
            </a:pPr>
            <a:r>
              <a:rPr lang="en-US" sz="2400" b="1" dirty="0"/>
              <a:t>Dr. Rahul Mhaskar</a:t>
            </a:r>
          </a:p>
          <a:p>
            <a:pPr lvl="0" algn="ctr" eaLnBrk="0" fontAlgn="base" hangingPunct="0">
              <a:spcBef>
                <a:spcPct val="20000"/>
              </a:spcBef>
              <a:spcAft>
                <a:spcPct val="0"/>
              </a:spcAft>
              <a:buClr>
                <a:srgbClr val="988955"/>
              </a:buClr>
            </a:pPr>
            <a:r>
              <a:rPr lang="en-US" sz="2000" b="1" dirty="0"/>
              <a:t>Director </a:t>
            </a:r>
          </a:p>
          <a:p>
            <a:pPr lvl="0" algn="ctr" eaLnBrk="0" fontAlgn="base" hangingPunct="0">
              <a:spcBef>
                <a:spcPct val="20000"/>
              </a:spcBef>
              <a:spcAft>
                <a:spcPct val="0"/>
              </a:spcAft>
              <a:buClr>
                <a:srgbClr val="988955"/>
              </a:buClr>
            </a:pPr>
            <a:r>
              <a:rPr lang="en-US" sz="2000" dirty="0"/>
              <a:t>Office of Research, Innovation and Scholarly Endeavors (RISE)</a:t>
            </a:r>
          </a:p>
          <a:p>
            <a:pPr lvl="0" algn="ctr" eaLnBrk="0" fontAlgn="base" hangingPunct="0">
              <a:spcBef>
                <a:spcPct val="20000"/>
              </a:spcBef>
              <a:spcAft>
                <a:spcPct val="0"/>
              </a:spcAft>
              <a:buClr>
                <a:srgbClr val="988955"/>
              </a:buClr>
            </a:pPr>
            <a:r>
              <a:rPr lang="en-US" sz="2000" b="1" dirty="0"/>
              <a:t>Associate Professor</a:t>
            </a:r>
          </a:p>
          <a:p>
            <a:pPr lvl="0" algn="ctr" eaLnBrk="0" fontAlgn="base" hangingPunct="0">
              <a:spcBef>
                <a:spcPct val="20000"/>
              </a:spcBef>
              <a:spcAft>
                <a:spcPct val="0"/>
              </a:spcAft>
              <a:buClr>
                <a:srgbClr val="988955"/>
              </a:buClr>
            </a:pPr>
            <a:r>
              <a:rPr lang="en-US" sz="2000" dirty="0"/>
              <a:t>Department of Internal Medicine</a:t>
            </a:r>
          </a:p>
          <a:p>
            <a:pPr lvl="0" algn="ctr" eaLnBrk="0" fontAlgn="base" hangingPunct="0">
              <a:spcBef>
                <a:spcPct val="20000"/>
              </a:spcBef>
              <a:spcAft>
                <a:spcPct val="0"/>
              </a:spcAft>
              <a:buClr>
                <a:srgbClr val="988955"/>
              </a:buClr>
            </a:pPr>
            <a:r>
              <a:rPr lang="en-US" sz="2000" dirty="0" err="1"/>
              <a:t>Morsani</a:t>
            </a:r>
            <a:r>
              <a:rPr lang="en-US" sz="2000" dirty="0"/>
              <a:t> College of Medicine</a:t>
            </a:r>
          </a:p>
          <a:p>
            <a:pPr lvl="0" algn="ctr" eaLnBrk="0" fontAlgn="base" hangingPunct="0">
              <a:spcBef>
                <a:spcPct val="20000"/>
              </a:spcBef>
              <a:spcAft>
                <a:spcPct val="0"/>
              </a:spcAft>
              <a:buClr>
                <a:srgbClr val="988955"/>
              </a:buClr>
            </a:pPr>
            <a:r>
              <a:rPr lang="en-US" sz="2000" dirty="0"/>
              <a:t>University of South Florida</a:t>
            </a:r>
          </a:p>
        </p:txBody>
      </p:sp>
      <p:sp>
        <p:nvSpPr>
          <p:cNvPr id="2" name="Rectangle 1"/>
          <p:cNvSpPr/>
          <p:nvPr/>
        </p:nvSpPr>
        <p:spPr>
          <a:xfrm>
            <a:off x="1607155" y="496368"/>
            <a:ext cx="6857999" cy="2259080"/>
          </a:xfrm>
          <a:prstGeom prst="rect">
            <a:avLst/>
          </a:prstGeom>
        </p:spPr>
        <p:txBody>
          <a:bodyPr wrap="square">
            <a:spAutoFit/>
          </a:bodyPr>
          <a:lstStyle/>
          <a:p>
            <a:pPr lvl="0" algn="ctr" eaLnBrk="0" fontAlgn="base" hangingPunct="0">
              <a:spcBef>
                <a:spcPct val="20000"/>
              </a:spcBef>
              <a:spcAft>
                <a:spcPct val="0"/>
              </a:spcAft>
              <a:buClr>
                <a:srgbClr val="988955"/>
              </a:buClr>
            </a:pPr>
            <a:r>
              <a:rPr lang="en-US" sz="3200" b="1" dirty="0">
                <a:solidFill>
                  <a:srgbClr val="C00000"/>
                </a:solidFill>
              </a:rPr>
              <a:t>Designing a research question</a:t>
            </a:r>
          </a:p>
          <a:p>
            <a:pPr lvl="0" algn="ctr" eaLnBrk="0" fontAlgn="base" hangingPunct="0">
              <a:spcBef>
                <a:spcPct val="20000"/>
              </a:spcBef>
              <a:spcAft>
                <a:spcPct val="0"/>
              </a:spcAft>
              <a:buClr>
                <a:srgbClr val="988955"/>
              </a:buClr>
            </a:pPr>
            <a:r>
              <a:rPr lang="en-US" sz="3200" b="1" dirty="0">
                <a:solidFill>
                  <a:srgbClr val="C00000"/>
                </a:solidFill>
              </a:rPr>
              <a:t>and</a:t>
            </a:r>
          </a:p>
          <a:p>
            <a:pPr lvl="0" algn="ctr" eaLnBrk="0" fontAlgn="base" hangingPunct="0">
              <a:spcBef>
                <a:spcPct val="20000"/>
              </a:spcBef>
              <a:spcAft>
                <a:spcPct val="0"/>
              </a:spcAft>
              <a:buClr>
                <a:srgbClr val="988955"/>
              </a:buClr>
            </a:pPr>
            <a:r>
              <a:rPr lang="en-US" sz="3200" b="1" dirty="0">
                <a:solidFill>
                  <a:srgbClr val="C00000"/>
                </a:solidFill>
              </a:rPr>
              <a:t>Matching the study design to the research question</a:t>
            </a:r>
          </a:p>
        </p:txBody>
      </p:sp>
    </p:spTree>
    <p:extLst>
      <p:ext uri="{BB962C8B-B14F-4D97-AF65-F5344CB8AC3E}">
        <p14:creationId xmlns:p14="http://schemas.microsoft.com/office/powerpoint/2010/main" val="1264534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body" sz="half" idx="4294967295"/>
          </p:nvPr>
        </p:nvSpPr>
        <p:spPr>
          <a:xfrm>
            <a:off x="1365216" y="1710379"/>
            <a:ext cx="4043363" cy="4530725"/>
          </a:xfrm>
          <a:prstGeom prst="rect">
            <a:avLst/>
          </a:prstGeom>
        </p:spPr>
        <p:txBody>
          <a:bodyPr/>
          <a:lstStyle/>
          <a:p>
            <a:pPr marL="227013" indent="-227013" eaLnBrk="1" hangingPunct="1"/>
            <a:r>
              <a:rPr lang="en-US" dirty="0"/>
              <a:t>The Higher up a methodology is ranked, the more robust and closer to objective truth it is assumed to be.</a:t>
            </a:r>
          </a:p>
        </p:txBody>
      </p:sp>
      <p:sp>
        <p:nvSpPr>
          <p:cNvPr id="40981" name="Rectangle 21"/>
          <p:cNvSpPr>
            <a:spLocks noGrp="1" noChangeArrowheads="1"/>
          </p:cNvSpPr>
          <p:nvPr>
            <p:ph type="title" idx="4294967295"/>
          </p:nvPr>
        </p:nvSpPr>
        <p:spPr>
          <a:xfrm>
            <a:off x="1379764" y="147185"/>
            <a:ext cx="8229600" cy="1139825"/>
          </a:xfrm>
          <a:prstGeom prst="rect">
            <a:avLst/>
          </a:prstGeom>
        </p:spPr>
        <p:txBody>
          <a:bodyPr/>
          <a:lstStyle/>
          <a:p>
            <a:pPr eaLnBrk="1" hangingPunct="1"/>
            <a:r>
              <a:rPr lang="en-US" dirty="0"/>
              <a:t>What constitutes BEST Evidence?</a:t>
            </a:r>
            <a:br>
              <a:rPr lang="en-US" dirty="0"/>
            </a:br>
            <a:r>
              <a:rPr lang="en-US" dirty="0"/>
              <a:t>Depends on the type of question</a:t>
            </a:r>
          </a:p>
        </p:txBody>
      </p:sp>
      <p:sp>
        <p:nvSpPr>
          <p:cNvPr id="288771" name="AutoShape 3"/>
          <p:cNvSpPr>
            <a:spLocks noChangeArrowheads="1"/>
          </p:cNvSpPr>
          <p:nvPr/>
        </p:nvSpPr>
        <p:spPr bwMode="auto">
          <a:xfrm>
            <a:off x="6181725" y="1971675"/>
            <a:ext cx="1447800" cy="1295400"/>
          </a:xfrm>
          <a:prstGeom prst="triangle">
            <a:avLst>
              <a:gd name="adj" fmla="val 50000"/>
            </a:avLst>
          </a:prstGeom>
          <a:gradFill rotWithShape="1">
            <a:gsLst>
              <a:gs pos="0">
                <a:schemeClr val="accent1"/>
              </a:gs>
              <a:gs pos="100000">
                <a:schemeClr val="accent1">
                  <a:gamma/>
                  <a:shade val="46275"/>
                  <a:invGamma/>
                </a:schemeClr>
              </a:gs>
            </a:gsLst>
            <a:path path="shape">
              <a:fillToRect l="50000" t="50000" r="50000" b="50000"/>
            </a:path>
          </a:gradFill>
          <a:ln w="9525">
            <a:noFill/>
            <a:miter lim="800000"/>
            <a:headEnd/>
            <a:tailEnd/>
          </a:ln>
          <a:effectLst/>
        </p:spPr>
        <p:txBody>
          <a:bodyPr wrap="none" anchor="ctr"/>
          <a:lstStyle/>
          <a:p>
            <a:pPr>
              <a:defRPr/>
            </a:pPr>
            <a:endParaRPr lang="en-US">
              <a:cs typeface="Arial" charset="0"/>
            </a:endParaRPr>
          </a:p>
        </p:txBody>
      </p:sp>
      <p:sp>
        <p:nvSpPr>
          <p:cNvPr id="40964" name="AutoShape 4"/>
          <p:cNvSpPr>
            <a:spLocks noChangeArrowheads="1"/>
          </p:cNvSpPr>
          <p:nvPr/>
        </p:nvSpPr>
        <p:spPr bwMode="auto">
          <a:xfrm flipV="1">
            <a:off x="4803775" y="5334000"/>
            <a:ext cx="4191000" cy="342900"/>
          </a:xfrm>
          <a:custGeom>
            <a:avLst/>
            <a:gdLst>
              <a:gd name="T0" fmla="*/ 2147483647 w 21600"/>
              <a:gd name="T1" fmla="*/ 43208067 h 21600"/>
              <a:gd name="T2" fmla="*/ 2147483647 w 21600"/>
              <a:gd name="T3" fmla="*/ 86416134 h 21600"/>
              <a:gd name="T4" fmla="*/ 2147483647 w 21600"/>
              <a:gd name="T5" fmla="*/ 43208067 h 21600"/>
              <a:gd name="T6" fmla="*/ 2147483647 w 21600"/>
              <a:gd name="T7" fmla="*/ 0 h 21600"/>
              <a:gd name="T8" fmla="*/ 0 60000 65536"/>
              <a:gd name="T9" fmla="*/ 0 60000 65536"/>
              <a:gd name="T10" fmla="*/ 0 60000 65536"/>
              <a:gd name="T11" fmla="*/ 0 60000 65536"/>
              <a:gd name="T12" fmla="*/ 2296 w 21600"/>
              <a:gd name="T13" fmla="*/ 2296 h 21600"/>
              <a:gd name="T14" fmla="*/ 19304 w 21600"/>
              <a:gd name="T15" fmla="*/ 19304 h 21600"/>
            </a:gdLst>
            <a:ahLst/>
            <a:cxnLst>
              <a:cxn ang="T8">
                <a:pos x="T0" y="T1"/>
              </a:cxn>
              <a:cxn ang="T9">
                <a:pos x="T2" y="T3"/>
              </a:cxn>
              <a:cxn ang="T10">
                <a:pos x="T4" y="T5"/>
              </a:cxn>
              <a:cxn ang="T11">
                <a:pos x="T6" y="T7"/>
              </a:cxn>
            </a:cxnLst>
            <a:rect l="T12" t="T13" r="T14" b="T15"/>
            <a:pathLst>
              <a:path w="21600" h="21600">
                <a:moveTo>
                  <a:pt x="0" y="0"/>
                </a:moveTo>
                <a:lnTo>
                  <a:pt x="992" y="21600"/>
                </a:lnTo>
                <a:lnTo>
                  <a:pt x="20608" y="21600"/>
                </a:lnTo>
                <a:lnTo>
                  <a:pt x="21600" y="0"/>
                </a:lnTo>
                <a:close/>
              </a:path>
            </a:pathLst>
          </a:custGeom>
          <a:gradFill rotWithShape="1">
            <a:gsLst>
              <a:gs pos="0">
                <a:srgbClr val="5E765E"/>
              </a:gs>
              <a:gs pos="50000">
                <a:srgbClr val="CCFFCC"/>
              </a:gs>
              <a:gs pos="100000">
                <a:srgbClr val="5E765E"/>
              </a:gs>
            </a:gsLst>
            <a:lin ang="5400000" scaled="1"/>
          </a:gradFill>
          <a:ln w="9525">
            <a:solidFill>
              <a:srgbClr val="000000"/>
            </a:solidFill>
            <a:miter lim="800000"/>
            <a:headEnd/>
            <a:tailEnd/>
          </a:ln>
        </p:spPr>
        <p:txBody>
          <a:bodyPr/>
          <a:lstStyle/>
          <a:p>
            <a:pPr algn="ctr"/>
            <a:endParaRPr lang="en-US">
              <a:latin typeface="Tahoma" pitchFamily="34" charset="0"/>
            </a:endParaRPr>
          </a:p>
        </p:txBody>
      </p:sp>
      <p:sp>
        <p:nvSpPr>
          <p:cNvPr id="40965" name="AutoShape 5"/>
          <p:cNvSpPr>
            <a:spLocks noChangeArrowheads="1"/>
          </p:cNvSpPr>
          <p:nvPr/>
        </p:nvSpPr>
        <p:spPr bwMode="auto">
          <a:xfrm flipV="1">
            <a:off x="4994275" y="4991100"/>
            <a:ext cx="3810000" cy="342900"/>
          </a:xfrm>
          <a:custGeom>
            <a:avLst/>
            <a:gdLst>
              <a:gd name="T0" fmla="*/ 2147483647 w 21600"/>
              <a:gd name="T1" fmla="*/ 43208067 h 21600"/>
              <a:gd name="T2" fmla="*/ 2147483647 w 21600"/>
              <a:gd name="T3" fmla="*/ 86416134 h 21600"/>
              <a:gd name="T4" fmla="*/ 2147483647 w 21600"/>
              <a:gd name="T5" fmla="*/ 43208067 h 21600"/>
              <a:gd name="T6" fmla="*/ 2147483647 w 21600"/>
              <a:gd name="T7" fmla="*/ 0 h 21600"/>
              <a:gd name="T8" fmla="*/ 0 60000 65536"/>
              <a:gd name="T9" fmla="*/ 0 60000 65536"/>
              <a:gd name="T10" fmla="*/ 0 60000 65536"/>
              <a:gd name="T11" fmla="*/ 0 60000 65536"/>
              <a:gd name="T12" fmla="*/ 2296 w 21600"/>
              <a:gd name="T13" fmla="*/ 2296 h 21600"/>
              <a:gd name="T14" fmla="*/ 19304 w 21600"/>
              <a:gd name="T15" fmla="*/ 19304 h 21600"/>
            </a:gdLst>
            <a:ahLst/>
            <a:cxnLst>
              <a:cxn ang="T8">
                <a:pos x="T0" y="T1"/>
              </a:cxn>
              <a:cxn ang="T9">
                <a:pos x="T2" y="T3"/>
              </a:cxn>
              <a:cxn ang="T10">
                <a:pos x="T4" y="T5"/>
              </a:cxn>
              <a:cxn ang="T11">
                <a:pos x="T6" y="T7"/>
              </a:cxn>
            </a:cxnLst>
            <a:rect l="T12" t="T13" r="T14" b="T15"/>
            <a:pathLst>
              <a:path w="21600" h="21600">
                <a:moveTo>
                  <a:pt x="0" y="0"/>
                </a:moveTo>
                <a:lnTo>
                  <a:pt x="992" y="21600"/>
                </a:lnTo>
                <a:lnTo>
                  <a:pt x="20608" y="21600"/>
                </a:lnTo>
                <a:lnTo>
                  <a:pt x="21600" y="0"/>
                </a:lnTo>
                <a:close/>
              </a:path>
            </a:pathLst>
          </a:custGeom>
          <a:gradFill rotWithShape="1">
            <a:gsLst>
              <a:gs pos="0">
                <a:srgbClr val="475E76"/>
              </a:gs>
              <a:gs pos="50000">
                <a:srgbClr val="99CCFF"/>
              </a:gs>
              <a:gs pos="100000">
                <a:srgbClr val="475E76"/>
              </a:gs>
            </a:gsLst>
            <a:lin ang="5400000" scaled="1"/>
          </a:gradFill>
          <a:ln w="9525">
            <a:solidFill>
              <a:srgbClr val="000000"/>
            </a:solidFill>
            <a:miter lim="800000"/>
            <a:headEnd/>
            <a:tailEnd/>
          </a:ln>
        </p:spPr>
        <p:txBody>
          <a:bodyPr/>
          <a:lstStyle/>
          <a:p>
            <a:pPr algn="ctr"/>
            <a:endParaRPr lang="en-US">
              <a:latin typeface="Tahoma" pitchFamily="34" charset="0"/>
            </a:endParaRPr>
          </a:p>
        </p:txBody>
      </p:sp>
      <p:sp>
        <p:nvSpPr>
          <p:cNvPr id="40966" name="AutoShape 6"/>
          <p:cNvSpPr>
            <a:spLocks noChangeArrowheads="1"/>
          </p:cNvSpPr>
          <p:nvPr/>
        </p:nvSpPr>
        <p:spPr bwMode="auto">
          <a:xfrm flipV="1">
            <a:off x="5184775" y="4648200"/>
            <a:ext cx="3429000" cy="342900"/>
          </a:xfrm>
          <a:custGeom>
            <a:avLst/>
            <a:gdLst>
              <a:gd name="T0" fmla="*/ 2147483647 w 21600"/>
              <a:gd name="T1" fmla="*/ 43208067 h 21600"/>
              <a:gd name="T2" fmla="*/ 2147483647 w 21600"/>
              <a:gd name="T3" fmla="*/ 86416134 h 21600"/>
              <a:gd name="T4" fmla="*/ 2147483647 w 21600"/>
              <a:gd name="T5" fmla="*/ 43208067 h 21600"/>
              <a:gd name="T6" fmla="*/ 2147483647 w 21600"/>
              <a:gd name="T7" fmla="*/ 0 h 21600"/>
              <a:gd name="T8" fmla="*/ 0 60000 65536"/>
              <a:gd name="T9" fmla="*/ 0 60000 65536"/>
              <a:gd name="T10" fmla="*/ 0 60000 65536"/>
              <a:gd name="T11" fmla="*/ 0 60000 65536"/>
              <a:gd name="T12" fmla="*/ 2413 w 21600"/>
              <a:gd name="T13" fmla="*/ 2413 h 21600"/>
              <a:gd name="T14" fmla="*/ 19187 w 21600"/>
              <a:gd name="T15" fmla="*/ 19187 h 21600"/>
            </a:gdLst>
            <a:ahLst/>
            <a:cxnLst>
              <a:cxn ang="T8">
                <a:pos x="T0" y="T1"/>
              </a:cxn>
              <a:cxn ang="T9">
                <a:pos x="T2" y="T3"/>
              </a:cxn>
              <a:cxn ang="T10">
                <a:pos x="T4" y="T5"/>
              </a:cxn>
              <a:cxn ang="T11">
                <a:pos x="T6" y="T7"/>
              </a:cxn>
            </a:cxnLst>
            <a:rect l="T12" t="T13" r="T14" b="T15"/>
            <a:pathLst>
              <a:path w="21600" h="21600">
                <a:moveTo>
                  <a:pt x="0" y="0"/>
                </a:moveTo>
                <a:lnTo>
                  <a:pt x="1225" y="21600"/>
                </a:lnTo>
                <a:lnTo>
                  <a:pt x="20375" y="21600"/>
                </a:lnTo>
                <a:lnTo>
                  <a:pt x="21600" y="0"/>
                </a:lnTo>
                <a:close/>
              </a:path>
            </a:pathLst>
          </a:custGeom>
          <a:gradFill rotWithShape="1">
            <a:gsLst>
              <a:gs pos="0">
                <a:srgbClr val="767647"/>
              </a:gs>
              <a:gs pos="50000">
                <a:srgbClr val="FFFF99"/>
              </a:gs>
              <a:gs pos="100000">
                <a:srgbClr val="767647"/>
              </a:gs>
            </a:gsLst>
            <a:lin ang="5400000" scaled="1"/>
          </a:gradFill>
          <a:ln w="9525">
            <a:solidFill>
              <a:srgbClr val="000000"/>
            </a:solidFill>
            <a:miter lim="800000"/>
            <a:headEnd/>
            <a:tailEnd/>
          </a:ln>
        </p:spPr>
        <p:txBody>
          <a:bodyPr/>
          <a:lstStyle/>
          <a:p>
            <a:pPr algn="ctr"/>
            <a:endParaRPr lang="en-US">
              <a:latin typeface="Tahoma" pitchFamily="34" charset="0"/>
            </a:endParaRPr>
          </a:p>
        </p:txBody>
      </p:sp>
      <p:sp>
        <p:nvSpPr>
          <p:cNvPr id="40967" name="AutoShape 7"/>
          <p:cNvSpPr>
            <a:spLocks noChangeArrowheads="1"/>
          </p:cNvSpPr>
          <p:nvPr/>
        </p:nvSpPr>
        <p:spPr bwMode="auto">
          <a:xfrm flipV="1">
            <a:off x="5375275" y="4305300"/>
            <a:ext cx="3048000" cy="342900"/>
          </a:xfrm>
          <a:custGeom>
            <a:avLst/>
            <a:gdLst>
              <a:gd name="T0" fmla="*/ 2147483647 w 21600"/>
              <a:gd name="T1" fmla="*/ 43208067 h 21600"/>
              <a:gd name="T2" fmla="*/ 2147483647 w 21600"/>
              <a:gd name="T3" fmla="*/ 86416134 h 21600"/>
              <a:gd name="T4" fmla="*/ 2009035980 w 21600"/>
              <a:gd name="T5" fmla="*/ 43208067 h 21600"/>
              <a:gd name="T6" fmla="*/ 2147483647 w 21600"/>
              <a:gd name="T7" fmla="*/ 0 h 21600"/>
              <a:gd name="T8" fmla="*/ 0 60000 65536"/>
              <a:gd name="T9" fmla="*/ 0 60000 65536"/>
              <a:gd name="T10" fmla="*/ 0 60000 65536"/>
              <a:gd name="T11" fmla="*/ 0 60000 65536"/>
              <a:gd name="T12" fmla="*/ 2515 w 21600"/>
              <a:gd name="T13" fmla="*/ 2515 h 21600"/>
              <a:gd name="T14" fmla="*/ 19085 w 21600"/>
              <a:gd name="T15" fmla="*/ 19085 h 21600"/>
            </a:gdLst>
            <a:ahLst/>
            <a:cxnLst>
              <a:cxn ang="T8">
                <a:pos x="T0" y="T1"/>
              </a:cxn>
              <a:cxn ang="T9">
                <a:pos x="T2" y="T3"/>
              </a:cxn>
              <a:cxn ang="T10">
                <a:pos x="T4" y="T5"/>
              </a:cxn>
              <a:cxn ang="T11">
                <a:pos x="T6" y="T7"/>
              </a:cxn>
            </a:cxnLst>
            <a:rect l="T12" t="T13" r="T14" b="T15"/>
            <a:pathLst>
              <a:path w="21600" h="21600">
                <a:moveTo>
                  <a:pt x="0" y="0"/>
                </a:moveTo>
                <a:lnTo>
                  <a:pt x="1429" y="21600"/>
                </a:lnTo>
                <a:lnTo>
                  <a:pt x="20171" y="21600"/>
                </a:lnTo>
                <a:lnTo>
                  <a:pt x="21600" y="0"/>
                </a:lnTo>
                <a:close/>
              </a:path>
            </a:pathLst>
          </a:custGeom>
          <a:gradFill rotWithShape="1">
            <a:gsLst>
              <a:gs pos="0">
                <a:srgbClr val="765E47"/>
              </a:gs>
              <a:gs pos="50000">
                <a:srgbClr val="FFCC99"/>
              </a:gs>
              <a:gs pos="100000">
                <a:srgbClr val="765E47"/>
              </a:gs>
            </a:gsLst>
            <a:lin ang="5400000" scaled="1"/>
          </a:gradFill>
          <a:ln w="9525">
            <a:solidFill>
              <a:srgbClr val="000000"/>
            </a:solidFill>
            <a:miter lim="800000"/>
            <a:headEnd/>
            <a:tailEnd/>
          </a:ln>
        </p:spPr>
        <p:txBody>
          <a:bodyPr/>
          <a:lstStyle/>
          <a:p>
            <a:pPr algn="ctr"/>
            <a:endParaRPr lang="en-US">
              <a:latin typeface="Tahoma" pitchFamily="34" charset="0"/>
            </a:endParaRPr>
          </a:p>
        </p:txBody>
      </p:sp>
      <p:sp>
        <p:nvSpPr>
          <p:cNvPr id="40968" name="AutoShape 8"/>
          <p:cNvSpPr>
            <a:spLocks noChangeArrowheads="1"/>
          </p:cNvSpPr>
          <p:nvPr/>
        </p:nvSpPr>
        <p:spPr bwMode="auto">
          <a:xfrm flipV="1">
            <a:off x="5599113" y="3962400"/>
            <a:ext cx="2598737" cy="342900"/>
          </a:xfrm>
          <a:custGeom>
            <a:avLst/>
            <a:gdLst>
              <a:gd name="T0" fmla="*/ 2147483647 w 21600"/>
              <a:gd name="T1" fmla="*/ 43208067 h 21600"/>
              <a:gd name="T2" fmla="*/ 2147483647 w 21600"/>
              <a:gd name="T3" fmla="*/ 86416134 h 21600"/>
              <a:gd name="T4" fmla="*/ 1375785789 w 21600"/>
              <a:gd name="T5" fmla="*/ 43208067 h 21600"/>
              <a:gd name="T6" fmla="*/ 2147483647 w 21600"/>
              <a:gd name="T7" fmla="*/ 0 h 21600"/>
              <a:gd name="T8" fmla="*/ 0 60000 65536"/>
              <a:gd name="T9" fmla="*/ 0 60000 65536"/>
              <a:gd name="T10" fmla="*/ 0 60000 65536"/>
              <a:gd name="T11" fmla="*/ 0 60000 65536"/>
              <a:gd name="T12" fmla="*/ 2590 w 21600"/>
              <a:gd name="T13" fmla="*/ 2590 h 21600"/>
              <a:gd name="T14" fmla="*/ 19010 w 21600"/>
              <a:gd name="T15" fmla="*/ 19010 h 21600"/>
            </a:gdLst>
            <a:ahLst/>
            <a:cxnLst>
              <a:cxn ang="T8">
                <a:pos x="T0" y="T1"/>
              </a:cxn>
              <a:cxn ang="T9">
                <a:pos x="T2" y="T3"/>
              </a:cxn>
              <a:cxn ang="T10">
                <a:pos x="T4" y="T5"/>
              </a:cxn>
              <a:cxn ang="T11">
                <a:pos x="T6" y="T7"/>
              </a:cxn>
            </a:cxnLst>
            <a:rect l="T12" t="T13" r="T14" b="T15"/>
            <a:pathLst>
              <a:path w="21600" h="21600">
                <a:moveTo>
                  <a:pt x="0" y="0"/>
                </a:moveTo>
                <a:lnTo>
                  <a:pt x="1579" y="21600"/>
                </a:lnTo>
                <a:lnTo>
                  <a:pt x="20021" y="21600"/>
                </a:lnTo>
                <a:lnTo>
                  <a:pt x="21600" y="0"/>
                </a:lnTo>
                <a:close/>
              </a:path>
            </a:pathLst>
          </a:custGeom>
          <a:gradFill rotWithShape="1">
            <a:gsLst>
              <a:gs pos="0">
                <a:srgbClr val="765E00"/>
              </a:gs>
              <a:gs pos="50000">
                <a:srgbClr val="FFCC00"/>
              </a:gs>
              <a:gs pos="100000">
                <a:srgbClr val="765E00"/>
              </a:gs>
            </a:gsLst>
            <a:lin ang="5400000" scaled="1"/>
          </a:gradFill>
          <a:ln w="9525">
            <a:solidFill>
              <a:srgbClr val="000000"/>
            </a:solidFill>
            <a:miter lim="800000"/>
            <a:headEnd/>
            <a:tailEnd/>
          </a:ln>
        </p:spPr>
        <p:txBody>
          <a:bodyPr/>
          <a:lstStyle/>
          <a:p>
            <a:pPr algn="ctr"/>
            <a:endParaRPr lang="en-US">
              <a:latin typeface="Tahoma" pitchFamily="34" charset="0"/>
            </a:endParaRPr>
          </a:p>
        </p:txBody>
      </p:sp>
      <p:sp>
        <p:nvSpPr>
          <p:cNvPr id="40969" name="AutoShape 9"/>
          <p:cNvSpPr>
            <a:spLocks noChangeArrowheads="1"/>
          </p:cNvSpPr>
          <p:nvPr/>
        </p:nvSpPr>
        <p:spPr bwMode="auto">
          <a:xfrm flipV="1">
            <a:off x="5799138" y="3619500"/>
            <a:ext cx="2209800" cy="342900"/>
          </a:xfrm>
          <a:custGeom>
            <a:avLst/>
            <a:gdLst>
              <a:gd name="T0" fmla="*/ 2147483647 w 21600"/>
              <a:gd name="T1" fmla="*/ 43208067 h 21600"/>
              <a:gd name="T2" fmla="*/ 2147483647 w 21600"/>
              <a:gd name="T3" fmla="*/ 86416134 h 21600"/>
              <a:gd name="T4" fmla="*/ 943348956 w 21600"/>
              <a:gd name="T5" fmla="*/ 43208067 h 21600"/>
              <a:gd name="T6" fmla="*/ 2147483647 w 21600"/>
              <a:gd name="T7" fmla="*/ 0 h 21600"/>
              <a:gd name="T8" fmla="*/ 0 60000 65536"/>
              <a:gd name="T9" fmla="*/ 0 60000 65536"/>
              <a:gd name="T10" fmla="*/ 0 60000 65536"/>
              <a:gd name="T11" fmla="*/ 0 60000 65536"/>
              <a:gd name="T12" fmla="*/ 2681 w 21600"/>
              <a:gd name="T13" fmla="*/ 2681 h 21600"/>
              <a:gd name="T14" fmla="*/ 18919 w 21600"/>
              <a:gd name="T15" fmla="*/ 18919 h 21600"/>
            </a:gdLst>
            <a:ahLst/>
            <a:cxnLst>
              <a:cxn ang="T8">
                <a:pos x="T0" y="T1"/>
              </a:cxn>
              <a:cxn ang="T9">
                <a:pos x="T2" y="T3"/>
              </a:cxn>
              <a:cxn ang="T10">
                <a:pos x="T4" y="T5"/>
              </a:cxn>
              <a:cxn ang="T11">
                <a:pos x="T6" y="T7"/>
              </a:cxn>
            </a:cxnLst>
            <a:rect l="T12" t="T13" r="T14" b="T15"/>
            <a:pathLst>
              <a:path w="21600" h="21600">
                <a:moveTo>
                  <a:pt x="0" y="0"/>
                </a:moveTo>
                <a:lnTo>
                  <a:pt x="1761" y="21600"/>
                </a:lnTo>
                <a:lnTo>
                  <a:pt x="19839" y="21600"/>
                </a:lnTo>
                <a:lnTo>
                  <a:pt x="21600" y="0"/>
                </a:lnTo>
                <a:close/>
              </a:path>
            </a:pathLst>
          </a:custGeom>
          <a:gradFill rotWithShape="1">
            <a:gsLst>
              <a:gs pos="0">
                <a:srgbClr val="005E76"/>
              </a:gs>
              <a:gs pos="50000">
                <a:srgbClr val="00CCFF"/>
              </a:gs>
              <a:gs pos="100000">
                <a:srgbClr val="005E76"/>
              </a:gs>
            </a:gsLst>
            <a:lin ang="5400000" scaled="1"/>
          </a:gradFill>
          <a:ln w="9525">
            <a:solidFill>
              <a:srgbClr val="000000"/>
            </a:solidFill>
            <a:miter lim="800000"/>
            <a:headEnd/>
            <a:tailEnd/>
          </a:ln>
        </p:spPr>
        <p:txBody>
          <a:bodyPr/>
          <a:lstStyle/>
          <a:p>
            <a:pPr algn="ctr"/>
            <a:endParaRPr lang="en-US">
              <a:latin typeface="Tahoma" pitchFamily="34" charset="0"/>
            </a:endParaRPr>
          </a:p>
        </p:txBody>
      </p:sp>
      <p:sp>
        <p:nvSpPr>
          <p:cNvPr id="40970" name="AutoShape 10"/>
          <p:cNvSpPr>
            <a:spLocks noChangeArrowheads="1"/>
          </p:cNvSpPr>
          <p:nvPr/>
        </p:nvSpPr>
        <p:spPr bwMode="auto">
          <a:xfrm flipV="1">
            <a:off x="5978525" y="3276600"/>
            <a:ext cx="1851025" cy="342900"/>
          </a:xfrm>
          <a:custGeom>
            <a:avLst/>
            <a:gdLst>
              <a:gd name="T0" fmla="*/ 2147483647 w 21600"/>
              <a:gd name="T1" fmla="*/ 43208067 h 21600"/>
              <a:gd name="T2" fmla="*/ 2147483647 w 21600"/>
              <a:gd name="T3" fmla="*/ 86416134 h 21600"/>
              <a:gd name="T4" fmla="*/ 658277555 w 21600"/>
              <a:gd name="T5" fmla="*/ 43208067 h 21600"/>
              <a:gd name="T6" fmla="*/ 2147483647 w 21600"/>
              <a:gd name="T7" fmla="*/ 0 h 21600"/>
              <a:gd name="T8" fmla="*/ 0 60000 65536"/>
              <a:gd name="T9" fmla="*/ 0 60000 65536"/>
              <a:gd name="T10" fmla="*/ 0 60000 65536"/>
              <a:gd name="T11" fmla="*/ 0 60000 65536"/>
              <a:gd name="T12" fmla="*/ 2846 w 21600"/>
              <a:gd name="T13" fmla="*/ 2846 h 21600"/>
              <a:gd name="T14" fmla="*/ 18754 w 21600"/>
              <a:gd name="T15" fmla="*/ 18754 h 21600"/>
            </a:gdLst>
            <a:ahLst/>
            <a:cxnLst>
              <a:cxn ang="T8">
                <a:pos x="T0" y="T1"/>
              </a:cxn>
              <a:cxn ang="T9">
                <a:pos x="T2" y="T3"/>
              </a:cxn>
              <a:cxn ang="T10">
                <a:pos x="T4" y="T5"/>
              </a:cxn>
              <a:cxn ang="T11">
                <a:pos x="T6" y="T7"/>
              </a:cxn>
            </a:cxnLst>
            <a:rect l="T12" t="T13" r="T14" b="T15"/>
            <a:pathLst>
              <a:path w="21600" h="21600">
                <a:moveTo>
                  <a:pt x="0" y="0"/>
                </a:moveTo>
                <a:lnTo>
                  <a:pt x="2091" y="21600"/>
                </a:lnTo>
                <a:lnTo>
                  <a:pt x="19509" y="21600"/>
                </a:lnTo>
                <a:lnTo>
                  <a:pt x="21600" y="0"/>
                </a:lnTo>
                <a:close/>
              </a:path>
            </a:pathLst>
          </a:custGeom>
          <a:gradFill rotWithShape="1">
            <a:gsLst>
              <a:gs pos="0">
                <a:srgbClr val="767600"/>
              </a:gs>
              <a:gs pos="50000">
                <a:srgbClr val="FFFF00"/>
              </a:gs>
              <a:gs pos="100000">
                <a:srgbClr val="767600"/>
              </a:gs>
            </a:gsLst>
            <a:lin ang="5400000" scaled="1"/>
          </a:gradFill>
          <a:ln w="9525">
            <a:solidFill>
              <a:srgbClr val="000000"/>
            </a:solidFill>
            <a:miter lim="800000"/>
            <a:headEnd/>
            <a:tailEnd/>
          </a:ln>
        </p:spPr>
        <p:txBody>
          <a:bodyPr/>
          <a:lstStyle/>
          <a:p>
            <a:pPr algn="ctr"/>
            <a:endParaRPr lang="en-US">
              <a:latin typeface="Tahoma" pitchFamily="34" charset="0"/>
            </a:endParaRPr>
          </a:p>
        </p:txBody>
      </p:sp>
      <p:sp>
        <p:nvSpPr>
          <p:cNvPr id="40971" name="Text Box 11"/>
          <p:cNvSpPr txBox="1">
            <a:spLocks noChangeArrowheads="1"/>
          </p:cNvSpPr>
          <p:nvPr/>
        </p:nvSpPr>
        <p:spPr bwMode="auto">
          <a:xfrm>
            <a:off x="6553200" y="3276600"/>
            <a:ext cx="633413" cy="304800"/>
          </a:xfrm>
          <a:prstGeom prst="rect">
            <a:avLst/>
          </a:prstGeom>
          <a:noFill/>
          <a:ln w="9525">
            <a:noFill/>
            <a:miter lim="800000"/>
            <a:headEnd/>
            <a:tailEnd/>
          </a:ln>
        </p:spPr>
        <p:txBody>
          <a:bodyPr wrap="none">
            <a:spAutoFit/>
          </a:bodyPr>
          <a:lstStyle/>
          <a:p>
            <a:pPr algn="ctr"/>
            <a:r>
              <a:rPr lang="en-US" sz="1400" b="1" dirty="0">
                <a:solidFill>
                  <a:srgbClr val="020202"/>
                </a:solidFill>
                <a:latin typeface="Tahoma" pitchFamily="34" charset="0"/>
              </a:rPr>
              <a:t>RCTs</a:t>
            </a:r>
          </a:p>
        </p:txBody>
      </p:sp>
      <p:sp>
        <p:nvSpPr>
          <p:cNvPr id="40972" name="Text Box 12"/>
          <p:cNvSpPr txBox="1">
            <a:spLocks noChangeArrowheads="1"/>
          </p:cNvSpPr>
          <p:nvPr/>
        </p:nvSpPr>
        <p:spPr bwMode="auto">
          <a:xfrm>
            <a:off x="6111875" y="3632200"/>
            <a:ext cx="1506538" cy="304800"/>
          </a:xfrm>
          <a:prstGeom prst="rect">
            <a:avLst/>
          </a:prstGeom>
          <a:noFill/>
          <a:ln w="9525">
            <a:noFill/>
            <a:miter lim="800000"/>
            <a:headEnd/>
            <a:tailEnd/>
          </a:ln>
        </p:spPr>
        <p:txBody>
          <a:bodyPr wrap="none">
            <a:spAutoFit/>
          </a:bodyPr>
          <a:lstStyle/>
          <a:p>
            <a:pPr algn="ctr"/>
            <a:r>
              <a:rPr lang="en-US" sz="1400" b="1" dirty="0">
                <a:solidFill>
                  <a:srgbClr val="020202"/>
                </a:solidFill>
                <a:latin typeface="Tahoma" pitchFamily="34" charset="0"/>
              </a:rPr>
              <a:t>Cohort Studies</a:t>
            </a:r>
          </a:p>
        </p:txBody>
      </p:sp>
      <p:sp>
        <p:nvSpPr>
          <p:cNvPr id="40973" name="AutoShape 13"/>
          <p:cNvSpPr>
            <a:spLocks noChangeArrowheads="1"/>
          </p:cNvSpPr>
          <p:nvPr/>
        </p:nvSpPr>
        <p:spPr bwMode="auto">
          <a:xfrm>
            <a:off x="4808538" y="1946275"/>
            <a:ext cx="4191000" cy="3733800"/>
          </a:xfrm>
          <a:prstGeom prst="triangle">
            <a:avLst>
              <a:gd name="adj" fmla="val 50000"/>
            </a:avLst>
          </a:prstGeom>
          <a:noFill/>
          <a:ln w="38100">
            <a:solidFill>
              <a:srgbClr val="020202"/>
            </a:solidFill>
            <a:miter lim="800000"/>
            <a:headEnd/>
            <a:tailEnd/>
          </a:ln>
        </p:spPr>
        <p:txBody>
          <a:bodyPr wrap="none" anchor="ctr"/>
          <a:lstStyle/>
          <a:p>
            <a:endParaRPr lang="en-US"/>
          </a:p>
        </p:txBody>
      </p:sp>
      <p:sp>
        <p:nvSpPr>
          <p:cNvPr id="40974" name="Text Box 14"/>
          <p:cNvSpPr txBox="1">
            <a:spLocks noChangeArrowheads="1"/>
          </p:cNvSpPr>
          <p:nvPr/>
        </p:nvSpPr>
        <p:spPr bwMode="auto">
          <a:xfrm>
            <a:off x="5866421" y="4332051"/>
            <a:ext cx="2036762" cy="304800"/>
          </a:xfrm>
          <a:prstGeom prst="rect">
            <a:avLst/>
          </a:prstGeom>
          <a:noFill/>
          <a:ln w="9525">
            <a:noFill/>
            <a:miter lim="800000"/>
            <a:headEnd/>
            <a:tailEnd/>
          </a:ln>
        </p:spPr>
        <p:txBody>
          <a:bodyPr wrap="none">
            <a:spAutoFit/>
          </a:bodyPr>
          <a:lstStyle/>
          <a:p>
            <a:pPr algn="ctr"/>
            <a:r>
              <a:rPr lang="en-US" sz="1400" b="1" dirty="0">
                <a:solidFill>
                  <a:srgbClr val="020202"/>
                </a:solidFill>
                <a:latin typeface="Tahoma" pitchFamily="34" charset="0"/>
              </a:rPr>
              <a:t>Case Control Studies</a:t>
            </a:r>
          </a:p>
        </p:txBody>
      </p:sp>
      <p:sp>
        <p:nvSpPr>
          <p:cNvPr id="40975" name="Text Box 15"/>
          <p:cNvSpPr txBox="1">
            <a:spLocks noChangeArrowheads="1"/>
          </p:cNvSpPr>
          <p:nvPr/>
        </p:nvSpPr>
        <p:spPr bwMode="auto">
          <a:xfrm>
            <a:off x="5752081" y="3975742"/>
            <a:ext cx="2270173" cy="307777"/>
          </a:xfrm>
          <a:prstGeom prst="rect">
            <a:avLst/>
          </a:prstGeom>
          <a:noFill/>
          <a:ln w="9525">
            <a:noFill/>
            <a:miter lim="800000"/>
            <a:headEnd/>
            <a:tailEnd/>
          </a:ln>
        </p:spPr>
        <p:txBody>
          <a:bodyPr wrap="none">
            <a:spAutoFit/>
          </a:bodyPr>
          <a:lstStyle/>
          <a:p>
            <a:pPr algn="ctr"/>
            <a:r>
              <a:rPr lang="en-US" sz="1400" b="1" dirty="0">
                <a:solidFill>
                  <a:srgbClr val="020202"/>
                </a:solidFill>
                <a:latin typeface="Tahoma" pitchFamily="34" charset="0"/>
              </a:rPr>
              <a:t>Cross Sectional studies</a:t>
            </a:r>
          </a:p>
        </p:txBody>
      </p:sp>
      <p:sp>
        <p:nvSpPr>
          <p:cNvPr id="40976" name="Text Box 16"/>
          <p:cNvSpPr txBox="1">
            <a:spLocks noChangeArrowheads="1"/>
          </p:cNvSpPr>
          <p:nvPr/>
        </p:nvSpPr>
        <p:spPr bwMode="auto">
          <a:xfrm>
            <a:off x="6213475" y="4648200"/>
            <a:ext cx="1325563" cy="304800"/>
          </a:xfrm>
          <a:prstGeom prst="rect">
            <a:avLst/>
          </a:prstGeom>
          <a:noFill/>
          <a:ln w="9525">
            <a:noFill/>
            <a:miter lim="800000"/>
            <a:headEnd/>
            <a:tailEnd/>
          </a:ln>
        </p:spPr>
        <p:txBody>
          <a:bodyPr wrap="none">
            <a:spAutoFit/>
          </a:bodyPr>
          <a:lstStyle/>
          <a:p>
            <a:pPr algn="ctr"/>
            <a:r>
              <a:rPr lang="en-US" sz="1400" b="1">
                <a:solidFill>
                  <a:srgbClr val="020202"/>
                </a:solidFill>
                <a:latin typeface="Tahoma" pitchFamily="34" charset="0"/>
              </a:rPr>
              <a:t>Case Studies</a:t>
            </a:r>
          </a:p>
        </p:txBody>
      </p:sp>
      <p:sp>
        <p:nvSpPr>
          <p:cNvPr id="40977" name="Text Box 17"/>
          <p:cNvSpPr txBox="1">
            <a:spLocks noChangeArrowheads="1"/>
          </p:cNvSpPr>
          <p:nvPr/>
        </p:nvSpPr>
        <p:spPr bwMode="auto">
          <a:xfrm>
            <a:off x="5621338" y="5003800"/>
            <a:ext cx="2530475" cy="304800"/>
          </a:xfrm>
          <a:prstGeom prst="rect">
            <a:avLst/>
          </a:prstGeom>
          <a:noFill/>
          <a:ln w="9525">
            <a:noFill/>
            <a:miter lim="800000"/>
            <a:headEnd/>
            <a:tailEnd/>
          </a:ln>
        </p:spPr>
        <p:txBody>
          <a:bodyPr wrap="none">
            <a:spAutoFit/>
          </a:bodyPr>
          <a:lstStyle/>
          <a:p>
            <a:pPr algn="ctr"/>
            <a:r>
              <a:rPr lang="en-US" sz="1400" b="1">
                <a:solidFill>
                  <a:srgbClr val="020202"/>
                </a:solidFill>
                <a:latin typeface="Tahoma" pitchFamily="34" charset="0"/>
              </a:rPr>
              <a:t>Ideas, Editorials, Opinions</a:t>
            </a:r>
          </a:p>
        </p:txBody>
      </p:sp>
      <p:sp>
        <p:nvSpPr>
          <p:cNvPr id="40978" name="Text Box 18"/>
          <p:cNvSpPr txBox="1">
            <a:spLocks noChangeArrowheads="1"/>
          </p:cNvSpPr>
          <p:nvPr/>
        </p:nvSpPr>
        <p:spPr bwMode="auto">
          <a:xfrm>
            <a:off x="6369050" y="5334000"/>
            <a:ext cx="1076325" cy="304800"/>
          </a:xfrm>
          <a:prstGeom prst="rect">
            <a:avLst/>
          </a:prstGeom>
          <a:noFill/>
          <a:ln w="9525">
            <a:noFill/>
            <a:miter lim="800000"/>
            <a:headEnd/>
            <a:tailEnd/>
          </a:ln>
        </p:spPr>
        <p:txBody>
          <a:bodyPr wrap="none">
            <a:spAutoFit/>
          </a:bodyPr>
          <a:lstStyle/>
          <a:p>
            <a:pPr algn="ctr"/>
            <a:r>
              <a:rPr lang="en-US" sz="1400" b="1">
                <a:solidFill>
                  <a:srgbClr val="020202"/>
                </a:solidFill>
                <a:latin typeface="Tahoma" pitchFamily="34" charset="0"/>
              </a:rPr>
              <a:t>Anecdotal</a:t>
            </a:r>
          </a:p>
        </p:txBody>
      </p:sp>
      <p:sp>
        <p:nvSpPr>
          <p:cNvPr id="40979" name="Line 19"/>
          <p:cNvSpPr>
            <a:spLocks noChangeShapeType="1"/>
          </p:cNvSpPr>
          <p:nvPr/>
        </p:nvSpPr>
        <p:spPr bwMode="auto">
          <a:xfrm flipH="1">
            <a:off x="6781800" y="2438400"/>
            <a:ext cx="762000" cy="228600"/>
          </a:xfrm>
          <a:prstGeom prst="line">
            <a:avLst/>
          </a:prstGeom>
          <a:noFill/>
          <a:ln w="28575">
            <a:solidFill>
              <a:srgbClr val="000000"/>
            </a:solidFill>
            <a:round/>
            <a:headEnd/>
            <a:tailEnd type="triangle" w="med" len="med"/>
          </a:ln>
        </p:spPr>
        <p:txBody>
          <a:bodyPr/>
          <a:lstStyle/>
          <a:p>
            <a:endParaRPr lang="en-US"/>
          </a:p>
        </p:txBody>
      </p:sp>
      <p:sp>
        <p:nvSpPr>
          <p:cNvPr id="40980" name="Text Box 20"/>
          <p:cNvSpPr txBox="1">
            <a:spLocks noChangeArrowheads="1"/>
          </p:cNvSpPr>
          <p:nvPr/>
        </p:nvSpPr>
        <p:spPr bwMode="auto">
          <a:xfrm>
            <a:off x="7159625" y="1868488"/>
            <a:ext cx="1885950" cy="584200"/>
          </a:xfrm>
          <a:prstGeom prst="rect">
            <a:avLst/>
          </a:prstGeom>
          <a:noFill/>
          <a:ln w="9525">
            <a:noFill/>
            <a:miter lim="800000"/>
            <a:headEnd/>
            <a:tailEnd/>
          </a:ln>
        </p:spPr>
        <p:txBody>
          <a:bodyPr wrap="none">
            <a:spAutoFit/>
          </a:bodyPr>
          <a:lstStyle/>
          <a:p>
            <a:pPr algn="ctr"/>
            <a:r>
              <a:rPr lang="en-US" sz="1600" b="1" dirty="0">
                <a:latin typeface="Garamond" pitchFamily="18" charset="0"/>
              </a:rPr>
              <a:t>Systematic Reviews</a:t>
            </a:r>
          </a:p>
          <a:p>
            <a:pPr algn="ctr"/>
            <a:r>
              <a:rPr lang="en-US" sz="1600" b="1" dirty="0">
                <a:latin typeface="Garamond" pitchFamily="18" charset="0"/>
              </a:rPr>
              <a:t>&amp; Meta-Analyses</a:t>
            </a:r>
          </a:p>
        </p:txBody>
      </p:sp>
      <p:sp>
        <p:nvSpPr>
          <p:cNvPr id="22" name="Oval 21"/>
          <p:cNvSpPr/>
          <p:nvPr/>
        </p:nvSpPr>
        <p:spPr>
          <a:xfrm>
            <a:off x="5408579" y="3161489"/>
            <a:ext cx="2928025" cy="15758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8657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877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idx="4294967295"/>
          </p:nvPr>
        </p:nvSpPr>
        <p:spPr>
          <a:xfrm>
            <a:off x="1181891" y="176716"/>
            <a:ext cx="7772400" cy="730250"/>
          </a:xfrm>
          <a:prstGeom prst="rect">
            <a:avLst/>
          </a:prstGeom>
        </p:spPr>
        <p:txBody>
          <a:bodyPr/>
          <a:lstStyle/>
          <a:p>
            <a:r>
              <a:rPr lang="en-US" sz="3200" dirty="0"/>
              <a:t>Randomized controlled trials</a:t>
            </a:r>
          </a:p>
        </p:txBody>
      </p:sp>
      <p:sp>
        <p:nvSpPr>
          <p:cNvPr id="19" name="Right Arrow 18"/>
          <p:cNvSpPr/>
          <p:nvPr/>
        </p:nvSpPr>
        <p:spPr>
          <a:xfrm>
            <a:off x="233464" y="836578"/>
            <a:ext cx="8287966" cy="32101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43189" y="1235406"/>
            <a:ext cx="671208" cy="369332"/>
          </a:xfrm>
          <a:prstGeom prst="rect">
            <a:avLst/>
          </a:prstGeom>
          <a:solidFill>
            <a:srgbClr val="FF0000"/>
          </a:solidFill>
        </p:spPr>
        <p:txBody>
          <a:bodyPr wrap="square" rtlCol="0">
            <a:spAutoFit/>
          </a:bodyPr>
          <a:lstStyle/>
          <a:p>
            <a:r>
              <a:rPr lang="en-US" sz="1800" dirty="0">
                <a:latin typeface="+mj-lt"/>
              </a:rPr>
              <a:t>Past</a:t>
            </a:r>
          </a:p>
        </p:txBody>
      </p:sp>
      <p:sp>
        <p:nvSpPr>
          <p:cNvPr id="21" name="TextBox 20"/>
          <p:cNvSpPr txBox="1"/>
          <p:nvPr/>
        </p:nvSpPr>
        <p:spPr>
          <a:xfrm>
            <a:off x="1883909" y="1261354"/>
            <a:ext cx="1034375" cy="369332"/>
          </a:xfrm>
          <a:prstGeom prst="rect">
            <a:avLst/>
          </a:prstGeom>
          <a:solidFill>
            <a:srgbClr val="FFC000"/>
          </a:solidFill>
        </p:spPr>
        <p:txBody>
          <a:bodyPr wrap="square" rtlCol="0">
            <a:spAutoFit/>
          </a:bodyPr>
          <a:lstStyle/>
          <a:p>
            <a:r>
              <a:rPr lang="en-US" sz="1800" dirty="0">
                <a:latin typeface="+mj-lt"/>
              </a:rPr>
              <a:t>Present</a:t>
            </a:r>
          </a:p>
        </p:txBody>
      </p:sp>
      <p:sp>
        <p:nvSpPr>
          <p:cNvPr id="22" name="TextBox 21"/>
          <p:cNvSpPr txBox="1"/>
          <p:nvPr/>
        </p:nvSpPr>
        <p:spPr>
          <a:xfrm>
            <a:off x="6971489" y="1222440"/>
            <a:ext cx="878732" cy="369332"/>
          </a:xfrm>
          <a:prstGeom prst="rect">
            <a:avLst/>
          </a:prstGeom>
          <a:solidFill>
            <a:srgbClr val="92D050"/>
          </a:solidFill>
        </p:spPr>
        <p:txBody>
          <a:bodyPr wrap="square" rtlCol="0">
            <a:spAutoFit/>
          </a:bodyPr>
          <a:lstStyle/>
          <a:p>
            <a:r>
              <a:rPr lang="en-US" sz="1800" dirty="0">
                <a:latin typeface="+mj-lt"/>
              </a:rPr>
              <a:t>Future</a:t>
            </a:r>
          </a:p>
        </p:txBody>
      </p:sp>
      <p:sp>
        <p:nvSpPr>
          <p:cNvPr id="24" name="Oval 23"/>
          <p:cNvSpPr/>
          <p:nvPr/>
        </p:nvSpPr>
        <p:spPr>
          <a:xfrm>
            <a:off x="1342398" y="2227638"/>
            <a:ext cx="2286000" cy="2266545"/>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a:p>
            <a:pPr algn="ctr"/>
            <a:endParaRPr lang="en-US" sz="2400" dirty="0">
              <a:solidFill>
                <a:schemeClr val="tx1"/>
              </a:solidFill>
            </a:endParaRPr>
          </a:p>
          <a:p>
            <a:pPr algn="ctr"/>
            <a:endParaRPr lang="en-US" sz="2400" dirty="0">
              <a:solidFill>
                <a:schemeClr val="tx1"/>
              </a:solidFill>
            </a:endParaRPr>
          </a:p>
          <a:p>
            <a:pPr algn="ctr"/>
            <a:endParaRPr lang="en-US" sz="1200" dirty="0">
              <a:solidFill>
                <a:schemeClr val="tx1"/>
              </a:solidFill>
            </a:endParaRPr>
          </a:p>
          <a:p>
            <a:pPr algn="ctr"/>
            <a:endParaRPr lang="en-US" sz="1200" dirty="0">
              <a:solidFill>
                <a:schemeClr val="tx1"/>
              </a:solidFill>
            </a:endParaRPr>
          </a:p>
          <a:p>
            <a:pPr algn="ctr"/>
            <a:r>
              <a:rPr lang="en-US" sz="1200" dirty="0">
                <a:solidFill>
                  <a:schemeClr val="tx1"/>
                </a:solidFill>
              </a:rPr>
              <a:t>Patient population</a:t>
            </a:r>
          </a:p>
        </p:txBody>
      </p:sp>
      <p:sp>
        <p:nvSpPr>
          <p:cNvPr id="25" name="Decagon 24"/>
          <p:cNvSpPr/>
          <p:nvPr/>
        </p:nvSpPr>
        <p:spPr>
          <a:xfrm>
            <a:off x="1773936" y="2704291"/>
            <a:ext cx="1377805" cy="1177047"/>
          </a:xfrm>
          <a:prstGeom prst="decagon">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Appropriate patient spectrum</a:t>
            </a:r>
          </a:p>
        </p:txBody>
      </p:sp>
      <p:sp>
        <p:nvSpPr>
          <p:cNvPr id="26" name="TextBox 25"/>
          <p:cNvSpPr txBox="1"/>
          <p:nvPr/>
        </p:nvSpPr>
        <p:spPr>
          <a:xfrm>
            <a:off x="3959135" y="3210109"/>
            <a:ext cx="1232169" cy="307777"/>
          </a:xfrm>
          <a:prstGeom prst="rect">
            <a:avLst/>
          </a:prstGeom>
          <a:noFill/>
          <a:ln>
            <a:solidFill>
              <a:schemeClr val="tx1"/>
            </a:solidFill>
          </a:ln>
        </p:spPr>
        <p:txBody>
          <a:bodyPr wrap="square" rtlCol="0">
            <a:spAutoFit/>
          </a:bodyPr>
          <a:lstStyle/>
          <a:p>
            <a:r>
              <a:rPr lang="en-US" sz="1400" dirty="0">
                <a:latin typeface="+mj-lt"/>
              </a:rPr>
              <a:t>Randomize</a:t>
            </a:r>
          </a:p>
        </p:txBody>
      </p:sp>
      <p:sp>
        <p:nvSpPr>
          <p:cNvPr id="27" name="TextBox 26"/>
          <p:cNvSpPr txBox="1"/>
          <p:nvPr/>
        </p:nvSpPr>
        <p:spPr>
          <a:xfrm>
            <a:off x="5181576" y="2292472"/>
            <a:ext cx="1118681" cy="276999"/>
          </a:xfrm>
          <a:prstGeom prst="rect">
            <a:avLst/>
          </a:prstGeom>
          <a:noFill/>
          <a:ln>
            <a:noFill/>
          </a:ln>
        </p:spPr>
        <p:txBody>
          <a:bodyPr wrap="square" rtlCol="0">
            <a:spAutoFit/>
          </a:bodyPr>
          <a:lstStyle/>
          <a:p>
            <a:pPr algn="ctr"/>
            <a:r>
              <a:rPr lang="en-US" sz="1200" dirty="0">
                <a:latin typeface="+mj-lt"/>
              </a:rPr>
              <a:t>Exposure</a:t>
            </a:r>
          </a:p>
        </p:txBody>
      </p:sp>
      <p:sp>
        <p:nvSpPr>
          <p:cNvPr id="28" name="TextBox 27"/>
          <p:cNvSpPr txBox="1"/>
          <p:nvPr/>
        </p:nvSpPr>
        <p:spPr>
          <a:xfrm>
            <a:off x="5191304" y="3946150"/>
            <a:ext cx="1118681" cy="276999"/>
          </a:xfrm>
          <a:prstGeom prst="rect">
            <a:avLst/>
          </a:prstGeom>
          <a:noFill/>
          <a:ln>
            <a:solidFill>
              <a:schemeClr val="tx1"/>
            </a:solidFill>
          </a:ln>
        </p:spPr>
        <p:txBody>
          <a:bodyPr wrap="square" rtlCol="0">
            <a:spAutoFit/>
          </a:bodyPr>
          <a:lstStyle/>
          <a:p>
            <a:pPr algn="ctr"/>
            <a:r>
              <a:rPr lang="en-US" sz="1200" dirty="0">
                <a:latin typeface="+mj-lt"/>
              </a:rPr>
              <a:t>Control</a:t>
            </a:r>
          </a:p>
        </p:txBody>
      </p:sp>
      <p:sp>
        <p:nvSpPr>
          <p:cNvPr id="29" name="TextBox 28"/>
          <p:cNvSpPr txBox="1"/>
          <p:nvPr/>
        </p:nvSpPr>
        <p:spPr>
          <a:xfrm>
            <a:off x="5068091" y="2594041"/>
            <a:ext cx="1232168" cy="276999"/>
          </a:xfrm>
          <a:prstGeom prst="rect">
            <a:avLst/>
          </a:prstGeom>
          <a:noFill/>
          <a:ln>
            <a:solidFill>
              <a:schemeClr val="tx1"/>
            </a:solidFill>
          </a:ln>
        </p:spPr>
        <p:txBody>
          <a:bodyPr wrap="square" rtlCol="0">
            <a:spAutoFit/>
          </a:bodyPr>
          <a:lstStyle/>
          <a:p>
            <a:r>
              <a:rPr lang="en-US" sz="1200" dirty="0">
                <a:latin typeface="+mj-lt"/>
              </a:rPr>
              <a:t>Experimental</a:t>
            </a:r>
          </a:p>
        </p:txBody>
      </p:sp>
      <p:sp>
        <p:nvSpPr>
          <p:cNvPr id="30" name="TextBox 29"/>
          <p:cNvSpPr txBox="1"/>
          <p:nvPr/>
        </p:nvSpPr>
        <p:spPr>
          <a:xfrm>
            <a:off x="5191305" y="3625141"/>
            <a:ext cx="1118681" cy="276999"/>
          </a:xfrm>
          <a:prstGeom prst="rect">
            <a:avLst/>
          </a:prstGeom>
          <a:noFill/>
          <a:ln>
            <a:noFill/>
          </a:ln>
        </p:spPr>
        <p:txBody>
          <a:bodyPr wrap="square" rtlCol="0">
            <a:spAutoFit/>
          </a:bodyPr>
          <a:lstStyle/>
          <a:p>
            <a:pPr algn="ctr"/>
            <a:r>
              <a:rPr lang="en-US" sz="1200" dirty="0">
                <a:latin typeface="+mj-lt"/>
              </a:rPr>
              <a:t>No exposure</a:t>
            </a:r>
          </a:p>
        </p:txBody>
      </p:sp>
      <p:sp>
        <p:nvSpPr>
          <p:cNvPr id="31" name="TextBox 30"/>
          <p:cNvSpPr txBox="1"/>
          <p:nvPr/>
        </p:nvSpPr>
        <p:spPr>
          <a:xfrm>
            <a:off x="6806096" y="1728268"/>
            <a:ext cx="1118681" cy="461665"/>
          </a:xfrm>
          <a:prstGeom prst="rect">
            <a:avLst/>
          </a:prstGeom>
          <a:solidFill>
            <a:srgbClr val="FFFF00"/>
          </a:solidFill>
          <a:ln>
            <a:noFill/>
          </a:ln>
        </p:spPr>
        <p:txBody>
          <a:bodyPr wrap="square" rtlCol="0">
            <a:spAutoFit/>
          </a:bodyPr>
          <a:lstStyle/>
          <a:p>
            <a:pPr algn="ctr"/>
            <a:r>
              <a:rPr lang="en-US" sz="1200" dirty="0">
                <a:latin typeface="+mj-lt"/>
              </a:rPr>
              <a:t>Evaluate for outcome</a:t>
            </a:r>
          </a:p>
        </p:txBody>
      </p:sp>
      <p:sp>
        <p:nvSpPr>
          <p:cNvPr id="32" name="TextBox 31"/>
          <p:cNvSpPr txBox="1"/>
          <p:nvPr/>
        </p:nvSpPr>
        <p:spPr>
          <a:xfrm>
            <a:off x="6796368" y="2418932"/>
            <a:ext cx="1118681" cy="276999"/>
          </a:xfrm>
          <a:prstGeom prst="rect">
            <a:avLst/>
          </a:prstGeom>
          <a:noFill/>
          <a:ln>
            <a:solidFill>
              <a:schemeClr val="tx1"/>
            </a:solidFill>
          </a:ln>
        </p:spPr>
        <p:txBody>
          <a:bodyPr wrap="square" rtlCol="0">
            <a:spAutoFit/>
          </a:bodyPr>
          <a:lstStyle/>
          <a:p>
            <a:pPr algn="ctr"/>
            <a:r>
              <a:rPr lang="en-US" sz="1200" dirty="0">
                <a:latin typeface="+mj-lt"/>
              </a:rPr>
              <a:t>Outcome</a:t>
            </a:r>
          </a:p>
        </p:txBody>
      </p:sp>
      <p:sp>
        <p:nvSpPr>
          <p:cNvPr id="33" name="TextBox 32"/>
          <p:cNvSpPr txBox="1"/>
          <p:nvPr/>
        </p:nvSpPr>
        <p:spPr>
          <a:xfrm>
            <a:off x="6786641" y="2778856"/>
            <a:ext cx="1232168" cy="276999"/>
          </a:xfrm>
          <a:prstGeom prst="rect">
            <a:avLst/>
          </a:prstGeom>
          <a:noFill/>
          <a:ln>
            <a:solidFill>
              <a:schemeClr val="tx1"/>
            </a:solidFill>
          </a:ln>
        </p:spPr>
        <p:txBody>
          <a:bodyPr wrap="square" rtlCol="0">
            <a:spAutoFit/>
          </a:bodyPr>
          <a:lstStyle/>
          <a:p>
            <a:pPr algn="ctr"/>
            <a:r>
              <a:rPr lang="en-US" sz="1200" dirty="0">
                <a:latin typeface="+mj-lt"/>
              </a:rPr>
              <a:t>No outcome</a:t>
            </a:r>
          </a:p>
        </p:txBody>
      </p:sp>
      <p:sp>
        <p:nvSpPr>
          <p:cNvPr id="34" name="TextBox 33"/>
          <p:cNvSpPr txBox="1"/>
          <p:nvPr/>
        </p:nvSpPr>
        <p:spPr>
          <a:xfrm>
            <a:off x="6806095" y="3702962"/>
            <a:ext cx="1118681" cy="276999"/>
          </a:xfrm>
          <a:prstGeom prst="rect">
            <a:avLst/>
          </a:prstGeom>
          <a:noFill/>
          <a:ln>
            <a:solidFill>
              <a:schemeClr val="tx1"/>
            </a:solidFill>
          </a:ln>
        </p:spPr>
        <p:txBody>
          <a:bodyPr wrap="square" rtlCol="0">
            <a:spAutoFit/>
          </a:bodyPr>
          <a:lstStyle/>
          <a:p>
            <a:pPr algn="ctr"/>
            <a:r>
              <a:rPr lang="en-US" sz="1200" dirty="0">
                <a:latin typeface="+mj-lt"/>
              </a:rPr>
              <a:t>Outcome</a:t>
            </a:r>
          </a:p>
        </p:txBody>
      </p:sp>
      <p:sp>
        <p:nvSpPr>
          <p:cNvPr id="35" name="TextBox 34"/>
          <p:cNvSpPr txBox="1"/>
          <p:nvPr/>
        </p:nvSpPr>
        <p:spPr>
          <a:xfrm>
            <a:off x="6825551" y="4160161"/>
            <a:ext cx="1232168" cy="276999"/>
          </a:xfrm>
          <a:prstGeom prst="rect">
            <a:avLst/>
          </a:prstGeom>
          <a:noFill/>
          <a:ln>
            <a:solidFill>
              <a:schemeClr val="tx1"/>
            </a:solidFill>
          </a:ln>
        </p:spPr>
        <p:txBody>
          <a:bodyPr wrap="square" rtlCol="0">
            <a:spAutoFit/>
          </a:bodyPr>
          <a:lstStyle/>
          <a:p>
            <a:pPr algn="ctr"/>
            <a:r>
              <a:rPr lang="en-US" sz="1200" dirty="0">
                <a:latin typeface="+mj-lt"/>
              </a:rPr>
              <a:t>No outcome</a:t>
            </a:r>
          </a:p>
        </p:txBody>
      </p:sp>
      <p:cxnSp>
        <p:nvCxnSpPr>
          <p:cNvPr id="44" name="Shape 43"/>
          <p:cNvCxnSpPr>
            <a:cxnSpLocks/>
            <a:stCxn id="26" idx="0"/>
            <a:endCxn id="29" idx="1"/>
          </p:cNvCxnSpPr>
          <p:nvPr/>
        </p:nvCxnSpPr>
        <p:spPr>
          <a:xfrm rot="5400000" flipH="1" flipV="1">
            <a:off x="4582871" y="2724890"/>
            <a:ext cx="477568" cy="492871"/>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45" name="Shape 44"/>
          <p:cNvCxnSpPr>
            <a:cxnSpLocks/>
            <a:stCxn id="26" idx="2"/>
            <a:endCxn id="28" idx="1"/>
          </p:cNvCxnSpPr>
          <p:nvPr/>
        </p:nvCxnSpPr>
        <p:spPr>
          <a:xfrm rot="16200000" flipH="1">
            <a:off x="4599880" y="3493226"/>
            <a:ext cx="566764" cy="616084"/>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48" name="Shape 47"/>
          <p:cNvCxnSpPr>
            <a:cxnSpLocks/>
            <a:stCxn id="24" idx="6"/>
            <a:endCxn id="26" idx="1"/>
          </p:cNvCxnSpPr>
          <p:nvPr/>
        </p:nvCxnSpPr>
        <p:spPr>
          <a:xfrm>
            <a:off x="3628398" y="3360911"/>
            <a:ext cx="330737" cy="3087"/>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51" name="Shape 50"/>
          <p:cNvCxnSpPr>
            <a:cxnSpLocks/>
            <a:stCxn id="29" idx="3"/>
            <a:endCxn id="32" idx="1"/>
          </p:cNvCxnSpPr>
          <p:nvPr/>
        </p:nvCxnSpPr>
        <p:spPr>
          <a:xfrm flipV="1">
            <a:off x="6300259" y="2557432"/>
            <a:ext cx="496109" cy="175109"/>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54" name="Shape 53"/>
          <p:cNvCxnSpPr>
            <a:stCxn id="28" idx="3"/>
            <a:endCxn id="34" idx="1"/>
          </p:cNvCxnSpPr>
          <p:nvPr/>
        </p:nvCxnSpPr>
        <p:spPr>
          <a:xfrm flipV="1">
            <a:off x="6309985" y="3841462"/>
            <a:ext cx="496110" cy="243188"/>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57" name="Shape 56"/>
          <p:cNvCxnSpPr>
            <a:cxnSpLocks/>
            <a:stCxn id="29" idx="3"/>
            <a:endCxn id="33" idx="1"/>
          </p:cNvCxnSpPr>
          <p:nvPr/>
        </p:nvCxnSpPr>
        <p:spPr>
          <a:xfrm>
            <a:off x="6300259" y="2732541"/>
            <a:ext cx="486382" cy="184815"/>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60" name="Shape 59"/>
          <p:cNvCxnSpPr>
            <a:cxnSpLocks/>
            <a:stCxn id="28" idx="3"/>
            <a:endCxn id="35" idx="1"/>
          </p:cNvCxnSpPr>
          <p:nvPr/>
        </p:nvCxnSpPr>
        <p:spPr>
          <a:xfrm>
            <a:off x="6309985" y="4084650"/>
            <a:ext cx="515566" cy="214011"/>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sp>
        <p:nvSpPr>
          <p:cNvPr id="36" name="TextBox 35"/>
          <p:cNvSpPr txBox="1"/>
          <p:nvPr/>
        </p:nvSpPr>
        <p:spPr>
          <a:xfrm>
            <a:off x="6254885" y="4795736"/>
            <a:ext cx="2120630" cy="1015663"/>
          </a:xfrm>
          <a:prstGeom prst="rect">
            <a:avLst/>
          </a:prstGeom>
          <a:noFill/>
        </p:spPr>
        <p:txBody>
          <a:bodyPr wrap="square" rtlCol="0">
            <a:spAutoFit/>
          </a:bodyPr>
          <a:lstStyle/>
          <a:p>
            <a:pPr algn="ctr"/>
            <a:r>
              <a:rPr lang="en-US" sz="2000" dirty="0">
                <a:latin typeface="+mj-lt"/>
              </a:rPr>
              <a:t>Measurement: </a:t>
            </a:r>
            <a:r>
              <a:rPr lang="en-US" sz="2000" dirty="0">
                <a:solidFill>
                  <a:srgbClr val="FF0000"/>
                </a:solidFill>
                <a:latin typeface="+mj-lt"/>
              </a:rPr>
              <a:t>Multiple times possible</a:t>
            </a:r>
          </a:p>
        </p:txBody>
      </p:sp>
    </p:spTree>
    <p:custDataLst>
      <p:tags r:id="rId1"/>
    </p:custDataLst>
    <p:extLst>
      <p:ext uri="{BB962C8B-B14F-4D97-AF65-F5344CB8AC3E}">
        <p14:creationId xmlns:p14="http://schemas.microsoft.com/office/powerpoint/2010/main" val="332313906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13164" y="688521"/>
            <a:ext cx="8382000" cy="685800"/>
          </a:xfrm>
          <a:prstGeom prst="rect">
            <a:avLst/>
          </a:prstGeom>
        </p:spPr>
        <p:txBody>
          <a:bodyPr/>
          <a:lstStyle/>
          <a:p>
            <a:r>
              <a:rPr lang="en-US" dirty="0"/>
              <a:t>RCT with parallel design</a:t>
            </a:r>
          </a:p>
        </p:txBody>
      </p:sp>
      <p:sp>
        <p:nvSpPr>
          <p:cNvPr id="3" name="Content Placeholder 2"/>
          <p:cNvSpPr>
            <a:spLocks noGrp="1"/>
          </p:cNvSpPr>
          <p:nvPr>
            <p:ph idx="4294967295"/>
          </p:nvPr>
        </p:nvSpPr>
        <p:spPr>
          <a:xfrm>
            <a:off x="1398815" y="1614261"/>
            <a:ext cx="8382000" cy="4016375"/>
          </a:xfrm>
          <a:prstGeom prst="rect">
            <a:avLst/>
          </a:prstGeom>
        </p:spPr>
        <p:txBody>
          <a:bodyPr/>
          <a:lstStyle/>
          <a:p>
            <a:r>
              <a:rPr lang="en-US" sz="2800" b="1" i="1" dirty="0"/>
              <a:t>Advantages: </a:t>
            </a:r>
            <a:endParaRPr lang="en-US" sz="2800" b="1" dirty="0"/>
          </a:p>
          <a:p>
            <a:pPr lvl="1"/>
            <a:r>
              <a:rPr lang="en-US" sz="2400" dirty="0"/>
              <a:t>unbiased distribution of confounders; </a:t>
            </a:r>
          </a:p>
          <a:p>
            <a:pPr lvl="1"/>
            <a:r>
              <a:rPr lang="en-US" sz="2400" dirty="0"/>
              <a:t>blinding more likely; </a:t>
            </a:r>
          </a:p>
          <a:p>
            <a:pPr lvl="1"/>
            <a:r>
              <a:rPr lang="en-US" sz="2400" dirty="0"/>
              <a:t>randomization facilitates fair statistical analysis. </a:t>
            </a:r>
          </a:p>
          <a:p>
            <a:pPr lvl="1"/>
            <a:endParaRPr lang="en-US" sz="2400" dirty="0"/>
          </a:p>
          <a:p>
            <a:r>
              <a:rPr lang="en-US" sz="2800" b="1" i="1" dirty="0"/>
              <a:t>Disadvantages: </a:t>
            </a:r>
            <a:endParaRPr lang="en-US" sz="2800" b="1" dirty="0"/>
          </a:p>
          <a:p>
            <a:pPr lvl="1"/>
            <a:r>
              <a:rPr lang="en-US" sz="2400" dirty="0"/>
              <a:t>expensive: time and money; </a:t>
            </a:r>
          </a:p>
          <a:p>
            <a:pPr lvl="1"/>
            <a:r>
              <a:rPr lang="en-US" sz="2400" dirty="0"/>
              <a:t>volunteer bias; </a:t>
            </a:r>
          </a:p>
          <a:p>
            <a:pPr lvl="1"/>
            <a:r>
              <a:rPr lang="en-US" sz="2400" dirty="0"/>
              <a:t>ethically problematic at times. </a:t>
            </a:r>
          </a:p>
          <a:p>
            <a:endParaRPr lang="en-US" dirty="0"/>
          </a:p>
        </p:txBody>
      </p:sp>
    </p:spTree>
    <p:custDataLst>
      <p:tags r:id="rId1"/>
    </p:custDataLst>
    <p:extLst>
      <p:ext uri="{BB962C8B-B14F-4D97-AF65-F5344CB8AC3E}">
        <p14:creationId xmlns:p14="http://schemas.microsoft.com/office/powerpoint/2010/main" val="68911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80458" y="250372"/>
            <a:ext cx="8382000" cy="685800"/>
          </a:xfrm>
          <a:prstGeom prst="rect">
            <a:avLst/>
          </a:prstGeom>
        </p:spPr>
        <p:txBody>
          <a:bodyPr/>
          <a:lstStyle/>
          <a:p>
            <a:r>
              <a:rPr lang="en-US" dirty="0"/>
              <a:t>Cross-over RCT</a:t>
            </a:r>
          </a:p>
        </p:txBody>
      </p:sp>
      <p:sp>
        <p:nvSpPr>
          <p:cNvPr id="3" name="Content Placeholder 2"/>
          <p:cNvSpPr>
            <a:spLocks noGrp="1"/>
          </p:cNvSpPr>
          <p:nvPr>
            <p:ph idx="4294967295"/>
          </p:nvPr>
        </p:nvSpPr>
        <p:spPr>
          <a:xfrm>
            <a:off x="1374321" y="960665"/>
            <a:ext cx="7508422" cy="5029200"/>
          </a:xfrm>
          <a:prstGeom prst="rect">
            <a:avLst/>
          </a:prstGeom>
        </p:spPr>
        <p:txBody>
          <a:bodyPr/>
          <a:lstStyle/>
          <a:p>
            <a:pPr marL="0" indent="0">
              <a:buNone/>
            </a:pPr>
            <a:r>
              <a:rPr lang="en-US" sz="2000" b="1" i="1" dirty="0"/>
              <a:t>Advantages: </a:t>
            </a:r>
          </a:p>
          <a:p>
            <a:pPr eaLnBrk="1" hangingPunct="1"/>
            <a:r>
              <a:rPr lang="en-GB" sz="2000" dirty="0"/>
              <a:t>all participants serve as own controls and error variance is reduced, thus reducing sample size needed </a:t>
            </a:r>
          </a:p>
          <a:p>
            <a:pPr eaLnBrk="1" hangingPunct="1"/>
            <a:r>
              <a:rPr lang="en-GB" sz="2000" dirty="0"/>
              <a:t>all participants receive treatment (at least some of the time) </a:t>
            </a:r>
          </a:p>
          <a:p>
            <a:pPr eaLnBrk="1" hangingPunct="1"/>
            <a:r>
              <a:rPr lang="en-GB" sz="2000" dirty="0"/>
              <a:t>statistical tests assuming randomisation can be used </a:t>
            </a:r>
          </a:p>
          <a:p>
            <a:pPr eaLnBrk="1" hangingPunct="1"/>
            <a:r>
              <a:rPr lang="en-GB" sz="2000" dirty="0"/>
              <a:t>blinding can be maintained </a:t>
            </a:r>
          </a:p>
          <a:p>
            <a:pPr eaLnBrk="1" hangingPunct="1"/>
            <a:endParaRPr lang="en-US" sz="2000" b="1" dirty="0"/>
          </a:p>
          <a:p>
            <a:pPr marL="0" indent="0">
              <a:buNone/>
            </a:pPr>
            <a:r>
              <a:rPr lang="en-US" sz="2000" b="1" i="1" dirty="0"/>
              <a:t>Disadvantages: </a:t>
            </a:r>
            <a:endParaRPr lang="en-US" sz="2000" b="1" dirty="0"/>
          </a:p>
          <a:p>
            <a:pPr eaLnBrk="1" hangingPunct="1"/>
            <a:r>
              <a:rPr lang="en-GB" sz="2000" dirty="0"/>
              <a:t>all participants receive placebo or alternative treatment at some point </a:t>
            </a:r>
          </a:p>
          <a:p>
            <a:pPr eaLnBrk="1" hangingPunct="1"/>
            <a:r>
              <a:rPr lang="en-GB" sz="2000" dirty="0"/>
              <a:t>washout period lengthy or unknown </a:t>
            </a:r>
          </a:p>
          <a:p>
            <a:pPr eaLnBrk="1" hangingPunct="1"/>
            <a:r>
              <a:rPr lang="en-GB" sz="2000" dirty="0"/>
              <a:t>cannot be used for treatments with permanent effects </a:t>
            </a:r>
            <a:endParaRPr lang="en-US" sz="3200" dirty="0"/>
          </a:p>
        </p:txBody>
      </p:sp>
    </p:spTree>
    <p:custDataLst>
      <p:tags r:id="rId1"/>
    </p:custDataLst>
    <p:extLst>
      <p:ext uri="{BB962C8B-B14F-4D97-AF65-F5344CB8AC3E}">
        <p14:creationId xmlns:p14="http://schemas.microsoft.com/office/powerpoint/2010/main" val="4061297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idx="4294967295"/>
          </p:nvPr>
        </p:nvSpPr>
        <p:spPr>
          <a:xfrm>
            <a:off x="1138136" y="221168"/>
            <a:ext cx="7772400" cy="730250"/>
          </a:xfrm>
          <a:prstGeom prst="rect">
            <a:avLst/>
          </a:prstGeom>
        </p:spPr>
        <p:txBody>
          <a:bodyPr/>
          <a:lstStyle/>
          <a:p>
            <a:r>
              <a:rPr lang="en-US" sz="3200" dirty="0"/>
              <a:t>Prospective Cohort study</a:t>
            </a:r>
          </a:p>
        </p:txBody>
      </p:sp>
      <p:sp>
        <p:nvSpPr>
          <p:cNvPr id="19" name="Right Arrow 18"/>
          <p:cNvSpPr/>
          <p:nvPr/>
        </p:nvSpPr>
        <p:spPr>
          <a:xfrm>
            <a:off x="233464" y="836578"/>
            <a:ext cx="8287966" cy="32101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43189" y="1147854"/>
            <a:ext cx="671208" cy="369332"/>
          </a:xfrm>
          <a:prstGeom prst="rect">
            <a:avLst/>
          </a:prstGeom>
          <a:solidFill>
            <a:srgbClr val="FF0000"/>
          </a:solidFill>
        </p:spPr>
        <p:txBody>
          <a:bodyPr wrap="square" rtlCol="0">
            <a:spAutoFit/>
          </a:bodyPr>
          <a:lstStyle/>
          <a:p>
            <a:r>
              <a:rPr lang="en-US" sz="1800" dirty="0">
                <a:latin typeface="+mj-lt"/>
              </a:rPr>
              <a:t>Past</a:t>
            </a:r>
          </a:p>
        </p:txBody>
      </p:sp>
      <p:sp>
        <p:nvSpPr>
          <p:cNvPr id="21" name="TextBox 20"/>
          <p:cNvSpPr txBox="1"/>
          <p:nvPr/>
        </p:nvSpPr>
        <p:spPr>
          <a:xfrm>
            <a:off x="1883909" y="1154349"/>
            <a:ext cx="1034375" cy="369332"/>
          </a:xfrm>
          <a:prstGeom prst="rect">
            <a:avLst/>
          </a:prstGeom>
          <a:solidFill>
            <a:srgbClr val="FFC000"/>
          </a:solidFill>
        </p:spPr>
        <p:txBody>
          <a:bodyPr wrap="square" rtlCol="0">
            <a:spAutoFit/>
          </a:bodyPr>
          <a:lstStyle/>
          <a:p>
            <a:r>
              <a:rPr lang="en-US" sz="1800" dirty="0">
                <a:latin typeface="+mj-lt"/>
              </a:rPr>
              <a:t>Present</a:t>
            </a:r>
          </a:p>
        </p:txBody>
      </p:sp>
      <p:sp>
        <p:nvSpPr>
          <p:cNvPr id="22" name="TextBox 21"/>
          <p:cNvSpPr txBox="1"/>
          <p:nvPr/>
        </p:nvSpPr>
        <p:spPr>
          <a:xfrm>
            <a:off x="6971489" y="1154346"/>
            <a:ext cx="878732" cy="369332"/>
          </a:xfrm>
          <a:prstGeom prst="rect">
            <a:avLst/>
          </a:prstGeom>
          <a:solidFill>
            <a:srgbClr val="92D050"/>
          </a:solidFill>
        </p:spPr>
        <p:txBody>
          <a:bodyPr wrap="square" rtlCol="0">
            <a:spAutoFit/>
          </a:bodyPr>
          <a:lstStyle/>
          <a:p>
            <a:r>
              <a:rPr lang="en-US" sz="1800" dirty="0">
                <a:latin typeface="+mj-lt"/>
              </a:rPr>
              <a:t>Future</a:t>
            </a:r>
          </a:p>
        </p:txBody>
      </p:sp>
      <p:sp>
        <p:nvSpPr>
          <p:cNvPr id="24" name="Oval 23"/>
          <p:cNvSpPr/>
          <p:nvPr/>
        </p:nvSpPr>
        <p:spPr>
          <a:xfrm>
            <a:off x="1342398" y="2324918"/>
            <a:ext cx="2286000" cy="2266545"/>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a:p>
            <a:pPr algn="ctr"/>
            <a:endParaRPr lang="en-US" sz="2400" dirty="0">
              <a:solidFill>
                <a:schemeClr val="tx1"/>
              </a:solidFill>
            </a:endParaRPr>
          </a:p>
          <a:p>
            <a:pPr algn="ctr"/>
            <a:endParaRPr lang="en-US" sz="2400" dirty="0">
              <a:solidFill>
                <a:schemeClr val="tx1"/>
              </a:solidFill>
            </a:endParaRPr>
          </a:p>
          <a:p>
            <a:pPr algn="ctr"/>
            <a:endParaRPr lang="en-US" sz="1200" dirty="0">
              <a:solidFill>
                <a:schemeClr val="tx1"/>
              </a:solidFill>
            </a:endParaRPr>
          </a:p>
          <a:p>
            <a:pPr algn="ctr"/>
            <a:endParaRPr lang="en-US" sz="1200" dirty="0">
              <a:solidFill>
                <a:schemeClr val="tx1"/>
              </a:solidFill>
            </a:endParaRPr>
          </a:p>
          <a:p>
            <a:pPr algn="ctr"/>
            <a:r>
              <a:rPr lang="en-US" sz="1200" dirty="0">
                <a:solidFill>
                  <a:schemeClr val="tx1"/>
                </a:solidFill>
              </a:rPr>
              <a:t>Patient population</a:t>
            </a:r>
          </a:p>
        </p:txBody>
      </p:sp>
      <p:sp>
        <p:nvSpPr>
          <p:cNvPr id="25" name="Decagon 24"/>
          <p:cNvSpPr/>
          <p:nvPr/>
        </p:nvSpPr>
        <p:spPr>
          <a:xfrm>
            <a:off x="1801368" y="2801571"/>
            <a:ext cx="1350373" cy="1195539"/>
          </a:xfrm>
          <a:prstGeom prst="decagon">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Appropriate patient spectrum</a:t>
            </a:r>
          </a:p>
        </p:txBody>
      </p:sp>
      <p:sp>
        <p:nvSpPr>
          <p:cNvPr id="28" name="TextBox 27"/>
          <p:cNvSpPr txBox="1"/>
          <p:nvPr/>
        </p:nvSpPr>
        <p:spPr>
          <a:xfrm>
            <a:off x="5181578" y="4179622"/>
            <a:ext cx="1128408" cy="276999"/>
          </a:xfrm>
          <a:prstGeom prst="rect">
            <a:avLst/>
          </a:prstGeom>
          <a:noFill/>
          <a:ln>
            <a:solidFill>
              <a:schemeClr val="tx1"/>
            </a:solidFill>
          </a:ln>
        </p:spPr>
        <p:txBody>
          <a:bodyPr wrap="square" rtlCol="0">
            <a:spAutoFit/>
          </a:bodyPr>
          <a:lstStyle/>
          <a:p>
            <a:pPr algn="ctr"/>
            <a:r>
              <a:rPr lang="en-US" sz="1200" dirty="0">
                <a:latin typeface="+mj-lt"/>
              </a:rPr>
              <a:t>Not exposed</a:t>
            </a:r>
          </a:p>
        </p:txBody>
      </p:sp>
      <p:sp>
        <p:nvSpPr>
          <p:cNvPr id="29" name="TextBox 28"/>
          <p:cNvSpPr txBox="1"/>
          <p:nvPr/>
        </p:nvSpPr>
        <p:spPr>
          <a:xfrm>
            <a:off x="5181577" y="2662137"/>
            <a:ext cx="1118681" cy="276999"/>
          </a:xfrm>
          <a:prstGeom prst="rect">
            <a:avLst/>
          </a:prstGeom>
          <a:noFill/>
          <a:ln>
            <a:solidFill>
              <a:schemeClr val="tx1"/>
            </a:solidFill>
          </a:ln>
        </p:spPr>
        <p:txBody>
          <a:bodyPr wrap="square" rtlCol="0">
            <a:spAutoFit/>
          </a:bodyPr>
          <a:lstStyle/>
          <a:p>
            <a:r>
              <a:rPr lang="en-US" sz="1200" dirty="0">
                <a:latin typeface="+mj-lt"/>
              </a:rPr>
              <a:t>Exposed</a:t>
            </a:r>
          </a:p>
        </p:txBody>
      </p:sp>
      <p:sp>
        <p:nvSpPr>
          <p:cNvPr id="31" name="TextBox 30"/>
          <p:cNvSpPr txBox="1"/>
          <p:nvPr/>
        </p:nvSpPr>
        <p:spPr>
          <a:xfrm>
            <a:off x="6806096" y="1679628"/>
            <a:ext cx="1118681" cy="461665"/>
          </a:xfrm>
          <a:prstGeom prst="rect">
            <a:avLst/>
          </a:prstGeom>
          <a:solidFill>
            <a:srgbClr val="FFFF00"/>
          </a:solidFill>
          <a:ln>
            <a:noFill/>
          </a:ln>
        </p:spPr>
        <p:txBody>
          <a:bodyPr wrap="square" rtlCol="0">
            <a:spAutoFit/>
          </a:bodyPr>
          <a:lstStyle/>
          <a:p>
            <a:pPr algn="ctr"/>
            <a:r>
              <a:rPr lang="en-US" sz="1200" dirty="0">
                <a:latin typeface="+mj-lt"/>
              </a:rPr>
              <a:t>Evaluate for outcome</a:t>
            </a:r>
          </a:p>
        </p:txBody>
      </p:sp>
      <p:sp>
        <p:nvSpPr>
          <p:cNvPr id="32" name="TextBox 31"/>
          <p:cNvSpPr txBox="1"/>
          <p:nvPr/>
        </p:nvSpPr>
        <p:spPr>
          <a:xfrm>
            <a:off x="6796368" y="2496756"/>
            <a:ext cx="1118681" cy="276999"/>
          </a:xfrm>
          <a:prstGeom prst="rect">
            <a:avLst/>
          </a:prstGeom>
          <a:noFill/>
          <a:ln>
            <a:solidFill>
              <a:schemeClr val="tx1"/>
            </a:solidFill>
          </a:ln>
        </p:spPr>
        <p:txBody>
          <a:bodyPr wrap="square" rtlCol="0">
            <a:spAutoFit/>
          </a:bodyPr>
          <a:lstStyle/>
          <a:p>
            <a:pPr algn="ctr"/>
            <a:r>
              <a:rPr lang="en-US" sz="1200" dirty="0">
                <a:latin typeface="+mj-lt"/>
              </a:rPr>
              <a:t>Outcome</a:t>
            </a:r>
          </a:p>
        </p:txBody>
      </p:sp>
      <p:sp>
        <p:nvSpPr>
          <p:cNvPr id="33" name="TextBox 32"/>
          <p:cNvSpPr txBox="1"/>
          <p:nvPr/>
        </p:nvSpPr>
        <p:spPr>
          <a:xfrm>
            <a:off x="6786641" y="2856680"/>
            <a:ext cx="1157591" cy="276999"/>
          </a:xfrm>
          <a:prstGeom prst="rect">
            <a:avLst/>
          </a:prstGeom>
          <a:noFill/>
          <a:ln>
            <a:solidFill>
              <a:schemeClr val="tx1"/>
            </a:solidFill>
          </a:ln>
        </p:spPr>
        <p:txBody>
          <a:bodyPr wrap="square" rtlCol="0">
            <a:spAutoFit/>
          </a:bodyPr>
          <a:lstStyle/>
          <a:p>
            <a:pPr algn="ctr"/>
            <a:r>
              <a:rPr lang="en-US" sz="1200" dirty="0">
                <a:latin typeface="+mj-lt"/>
              </a:rPr>
              <a:t>No outcome</a:t>
            </a:r>
          </a:p>
        </p:txBody>
      </p:sp>
      <p:sp>
        <p:nvSpPr>
          <p:cNvPr id="34" name="TextBox 33"/>
          <p:cNvSpPr txBox="1"/>
          <p:nvPr/>
        </p:nvSpPr>
        <p:spPr>
          <a:xfrm>
            <a:off x="6806095" y="3858610"/>
            <a:ext cx="1118681" cy="276999"/>
          </a:xfrm>
          <a:prstGeom prst="rect">
            <a:avLst/>
          </a:prstGeom>
          <a:noFill/>
          <a:ln>
            <a:solidFill>
              <a:schemeClr val="tx1"/>
            </a:solidFill>
          </a:ln>
        </p:spPr>
        <p:txBody>
          <a:bodyPr wrap="square" rtlCol="0">
            <a:spAutoFit/>
          </a:bodyPr>
          <a:lstStyle/>
          <a:p>
            <a:pPr algn="ctr"/>
            <a:r>
              <a:rPr lang="en-US" sz="1200" dirty="0">
                <a:latin typeface="+mj-lt"/>
              </a:rPr>
              <a:t>Outcome</a:t>
            </a:r>
          </a:p>
        </p:txBody>
      </p:sp>
      <p:sp>
        <p:nvSpPr>
          <p:cNvPr id="35" name="TextBox 34"/>
          <p:cNvSpPr txBox="1"/>
          <p:nvPr/>
        </p:nvSpPr>
        <p:spPr>
          <a:xfrm>
            <a:off x="6825551" y="4315809"/>
            <a:ext cx="1157591" cy="276999"/>
          </a:xfrm>
          <a:prstGeom prst="rect">
            <a:avLst/>
          </a:prstGeom>
          <a:noFill/>
          <a:ln>
            <a:solidFill>
              <a:schemeClr val="tx1"/>
            </a:solidFill>
          </a:ln>
        </p:spPr>
        <p:txBody>
          <a:bodyPr wrap="square" rtlCol="0">
            <a:spAutoFit/>
          </a:bodyPr>
          <a:lstStyle/>
          <a:p>
            <a:pPr algn="ctr"/>
            <a:r>
              <a:rPr lang="en-US" sz="1200" dirty="0">
                <a:latin typeface="+mj-lt"/>
              </a:rPr>
              <a:t>No outcome</a:t>
            </a:r>
          </a:p>
        </p:txBody>
      </p:sp>
      <p:cxnSp>
        <p:nvCxnSpPr>
          <p:cNvPr id="44" name="Shape 43"/>
          <p:cNvCxnSpPr>
            <a:stCxn id="24" idx="6"/>
            <a:endCxn id="29" idx="1"/>
          </p:cNvCxnSpPr>
          <p:nvPr/>
        </p:nvCxnSpPr>
        <p:spPr>
          <a:xfrm flipV="1">
            <a:off x="3628398" y="2800637"/>
            <a:ext cx="1553179" cy="657554"/>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45" name="Shape 44"/>
          <p:cNvCxnSpPr>
            <a:cxnSpLocks/>
            <a:stCxn id="24" idx="6"/>
            <a:endCxn id="28" idx="1"/>
          </p:cNvCxnSpPr>
          <p:nvPr/>
        </p:nvCxnSpPr>
        <p:spPr>
          <a:xfrm>
            <a:off x="3628398" y="3458191"/>
            <a:ext cx="1553180" cy="859931"/>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51" name="Shape 50"/>
          <p:cNvCxnSpPr>
            <a:stCxn id="29" idx="3"/>
            <a:endCxn id="32" idx="1"/>
          </p:cNvCxnSpPr>
          <p:nvPr/>
        </p:nvCxnSpPr>
        <p:spPr>
          <a:xfrm flipV="1">
            <a:off x="6300258" y="2635256"/>
            <a:ext cx="496110" cy="165381"/>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54" name="Shape 53"/>
          <p:cNvCxnSpPr>
            <a:cxnSpLocks/>
            <a:stCxn id="28" idx="3"/>
            <a:endCxn id="34" idx="1"/>
          </p:cNvCxnSpPr>
          <p:nvPr/>
        </p:nvCxnSpPr>
        <p:spPr>
          <a:xfrm flipV="1">
            <a:off x="6309986" y="3997110"/>
            <a:ext cx="496109" cy="321012"/>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57" name="Shape 56"/>
          <p:cNvCxnSpPr>
            <a:cxnSpLocks/>
            <a:stCxn id="29" idx="3"/>
            <a:endCxn id="33" idx="1"/>
          </p:cNvCxnSpPr>
          <p:nvPr/>
        </p:nvCxnSpPr>
        <p:spPr>
          <a:xfrm>
            <a:off x="6300258" y="2800637"/>
            <a:ext cx="486383" cy="194543"/>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60" name="Shape 59"/>
          <p:cNvCxnSpPr>
            <a:cxnSpLocks/>
            <a:stCxn id="28" idx="3"/>
            <a:endCxn id="35" idx="1"/>
          </p:cNvCxnSpPr>
          <p:nvPr/>
        </p:nvCxnSpPr>
        <p:spPr>
          <a:xfrm>
            <a:off x="6309986" y="4318122"/>
            <a:ext cx="515565" cy="136187"/>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sp>
        <p:nvSpPr>
          <p:cNvPr id="23" name="TextBox 22"/>
          <p:cNvSpPr txBox="1"/>
          <p:nvPr/>
        </p:nvSpPr>
        <p:spPr>
          <a:xfrm>
            <a:off x="6313251" y="4795736"/>
            <a:ext cx="2120630" cy="1015663"/>
          </a:xfrm>
          <a:prstGeom prst="rect">
            <a:avLst/>
          </a:prstGeom>
          <a:noFill/>
        </p:spPr>
        <p:txBody>
          <a:bodyPr wrap="square" rtlCol="0">
            <a:spAutoFit/>
          </a:bodyPr>
          <a:lstStyle/>
          <a:p>
            <a:pPr algn="ctr"/>
            <a:r>
              <a:rPr lang="en-US" sz="2000" dirty="0">
                <a:latin typeface="+mj-lt"/>
              </a:rPr>
              <a:t>Measurement: </a:t>
            </a:r>
            <a:r>
              <a:rPr lang="en-US" sz="2000" dirty="0">
                <a:solidFill>
                  <a:srgbClr val="FF0000"/>
                </a:solidFill>
                <a:latin typeface="+mj-lt"/>
              </a:rPr>
              <a:t>Multiple times possible</a:t>
            </a:r>
          </a:p>
        </p:txBody>
      </p:sp>
    </p:spTree>
    <p:custDataLst>
      <p:tags r:id="rId1"/>
    </p:custDataLst>
    <p:extLst>
      <p:ext uri="{BB962C8B-B14F-4D97-AF65-F5344CB8AC3E}">
        <p14:creationId xmlns:p14="http://schemas.microsoft.com/office/powerpoint/2010/main" val="256684109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18558" y="269421"/>
            <a:ext cx="8382000" cy="685800"/>
          </a:xfrm>
          <a:prstGeom prst="rect">
            <a:avLst/>
          </a:prstGeom>
        </p:spPr>
        <p:txBody>
          <a:bodyPr/>
          <a:lstStyle/>
          <a:p>
            <a:r>
              <a:rPr lang="en-US" dirty="0"/>
              <a:t>Cohort study</a:t>
            </a:r>
          </a:p>
        </p:txBody>
      </p:sp>
      <p:sp>
        <p:nvSpPr>
          <p:cNvPr id="3" name="Content Placeholder 2"/>
          <p:cNvSpPr>
            <a:spLocks noGrp="1"/>
          </p:cNvSpPr>
          <p:nvPr>
            <p:ph idx="4294967295"/>
          </p:nvPr>
        </p:nvSpPr>
        <p:spPr>
          <a:xfrm>
            <a:off x="1382486" y="1114653"/>
            <a:ext cx="7459435" cy="5106533"/>
          </a:xfrm>
          <a:prstGeom prst="rect">
            <a:avLst/>
          </a:prstGeom>
        </p:spPr>
        <p:txBody>
          <a:bodyPr/>
          <a:lstStyle/>
          <a:p>
            <a:r>
              <a:rPr lang="en-US" i="1" dirty="0"/>
              <a:t>Advantages:</a:t>
            </a:r>
            <a:r>
              <a:rPr lang="en-US" dirty="0"/>
              <a:t> </a:t>
            </a:r>
          </a:p>
          <a:p>
            <a:pPr lvl="1"/>
            <a:r>
              <a:rPr lang="en-US" sz="2000" dirty="0"/>
              <a:t>ethically safe; </a:t>
            </a:r>
          </a:p>
          <a:p>
            <a:pPr lvl="1"/>
            <a:r>
              <a:rPr lang="en-US" sz="2000" dirty="0"/>
              <a:t>subjects can be matched; </a:t>
            </a:r>
          </a:p>
          <a:p>
            <a:pPr lvl="1"/>
            <a:r>
              <a:rPr lang="en-US" sz="2000" dirty="0"/>
              <a:t>can establish timing and directionality of events; </a:t>
            </a:r>
          </a:p>
          <a:p>
            <a:pPr lvl="1"/>
            <a:r>
              <a:rPr lang="en-US" sz="2000" dirty="0"/>
              <a:t>eligibility criteria and outcome assessments can be standardized; </a:t>
            </a:r>
          </a:p>
          <a:p>
            <a:pPr lvl="1"/>
            <a:r>
              <a:rPr lang="en-US" sz="2000" dirty="0"/>
              <a:t>administratively easier and cheaper than RCT. </a:t>
            </a:r>
          </a:p>
          <a:p>
            <a:pPr lvl="1"/>
            <a:endParaRPr lang="en-US" sz="2000" dirty="0"/>
          </a:p>
          <a:p>
            <a:r>
              <a:rPr lang="en-US" i="1" dirty="0"/>
              <a:t>Disadvantages: </a:t>
            </a:r>
            <a:endParaRPr lang="en-US" dirty="0"/>
          </a:p>
          <a:p>
            <a:pPr lvl="1"/>
            <a:r>
              <a:rPr lang="en-US" sz="2000" dirty="0"/>
              <a:t>controls may be difficult to identify; </a:t>
            </a:r>
          </a:p>
          <a:p>
            <a:pPr lvl="1"/>
            <a:r>
              <a:rPr lang="en-US" sz="2000" dirty="0"/>
              <a:t>exposure may be linked to a hidden confounder; </a:t>
            </a:r>
          </a:p>
          <a:p>
            <a:pPr lvl="1"/>
            <a:r>
              <a:rPr lang="en-US" sz="2000" dirty="0"/>
              <a:t>blinding is difficult; </a:t>
            </a:r>
          </a:p>
          <a:p>
            <a:pPr lvl="1"/>
            <a:r>
              <a:rPr lang="en-US" sz="2000" dirty="0"/>
              <a:t>randomization not present; </a:t>
            </a:r>
          </a:p>
          <a:p>
            <a:pPr lvl="1"/>
            <a:r>
              <a:rPr lang="en-US" sz="2000" dirty="0"/>
              <a:t>for rare disease, large sample sizes or long follow-up necessary. </a:t>
            </a:r>
          </a:p>
          <a:p>
            <a:endParaRPr lang="en-US" dirty="0"/>
          </a:p>
        </p:txBody>
      </p:sp>
    </p:spTree>
    <p:custDataLst>
      <p:tags r:id="rId1"/>
    </p:custDataLst>
    <p:extLst>
      <p:ext uri="{BB962C8B-B14F-4D97-AF65-F5344CB8AC3E}">
        <p14:creationId xmlns:p14="http://schemas.microsoft.com/office/powerpoint/2010/main" val="1101061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idx="4294967295"/>
          </p:nvPr>
        </p:nvSpPr>
        <p:spPr>
          <a:xfrm>
            <a:off x="1138136" y="155293"/>
            <a:ext cx="7772400" cy="730250"/>
          </a:xfrm>
          <a:prstGeom prst="rect">
            <a:avLst/>
          </a:prstGeom>
        </p:spPr>
        <p:txBody>
          <a:bodyPr/>
          <a:lstStyle/>
          <a:p>
            <a:r>
              <a:rPr lang="en-US" sz="3200" dirty="0"/>
              <a:t>Cross-sectional study</a:t>
            </a:r>
          </a:p>
        </p:txBody>
      </p:sp>
      <p:sp>
        <p:nvSpPr>
          <p:cNvPr id="19" name="Right Arrow 18"/>
          <p:cNvSpPr/>
          <p:nvPr/>
        </p:nvSpPr>
        <p:spPr>
          <a:xfrm>
            <a:off x="233464" y="836578"/>
            <a:ext cx="8287966" cy="32101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43189" y="1147854"/>
            <a:ext cx="671208" cy="369332"/>
          </a:xfrm>
          <a:prstGeom prst="rect">
            <a:avLst/>
          </a:prstGeom>
          <a:solidFill>
            <a:srgbClr val="FF0000"/>
          </a:solidFill>
        </p:spPr>
        <p:txBody>
          <a:bodyPr wrap="square" rtlCol="0">
            <a:spAutoFit/>
          </a:bodyPr>
          <a:lstStyle/>
          <a:p>
            <a:r>
              <a:rPr lang="en-US" sz="1800" dirty="0">
                <a:latin typeface="+mj-lt"/>
              </a:rPr>
              <a:t>Past</a:t>
            </a:r>
          </a:p>
        </p:txBody>
      </p:sp>
      <p:sp>
        <p:nvSpPr>
          <p:cNvPr id="21" name="TextBox 20"/>
          <p:cNvSpPr txBox="1"/>
          <p:nvPr/>
        </p:nvSpPr>
        <p:spPr>
          <a:xfrm>
            <a:off x="1883909" y="1154349"/>
            <a:ext cx="1034375" cy="369332"/>
          </a:xfrm>
          <a:prstGeom prst="rect">
            <a:avLst/>
          </a:prstGeom>
          <a:solidFill>
            <a:srgbClr val="FFC000"/>
          </a:solidFill>
        </p:spPr>
        <p:txBody>
          <a:bodyPr wrap="square" rtlCol="0">
            <a:spAutoFit/>
          </a:bodyPr>
          <a:lstStyle/>
          <a:p>
            <a:r>
              <a:rPr lang="en-US" sz="1800" dirty="0">
                <a:latin typeface="+mj-lt"/>
              </a:rPr>
              <a:t>Present</a:t>
            </a:r>
          </a:p>
        </p:txBody>
      </p:sp>
      <p:sp>
        <p:nvSpPr>
          <p:cNvPr id="22" name="TextBox 21"/>
          <p:cNvSpPr txBox="1"/>
          <p:nvPr/>
        </p:nvSpPr>
        <p:spPr>
          <a:xfrm>
            <a:off x="6971489" y="1154346"/>
            <a:ext cx="878732" cy="369332"/>
          </a:xfrm>
          <a:prstGeom prst="rect">
            <a:avLst/>
          </a:prstGeom>
          <a:solidFill>
            <a:srgbClr val="92D050"/>
          </a:solidFill>
        </p:spPr>
        <p:txBody>
          <a:bodyPr wrap="square" rtlCol="0">
            <a:spAutoFit/>
          </a:bodyPr>
          <a:lstStyle/>
          <a:p>
            <a:r>
              <a:rPr lang="en-US" sz="1800" dirty="0">
                <a:latin typeface="+mj-lt"/>
              </a:rPr>
              <a:t>Future</a:t>
            </a:r>
          </a:p>
        </p:txBody>
      </p:sp>
      <p:sp>
        <p:nvSpPr>
          <p:cNvPr id="24" name="Oval 23"/>
          <p:cNvSpPr/>
          <p:nvPr/>
        </p:nvSpPr>
        <p:spPr>
          <a:xfrm>
            <a:off x="1352126" y="2422198"/>
            <a:ext cx="2286000" cy="2266545"/>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a:p>
            <a:pPr algn="ctr"/>
            <a:endParaRPr lang="en-US" sz="2400" dirty="0">
              <a:solidFill>
                <a:schemeClr val="tx1"/>
              </a:solidFill>
            </a:endParaRPr>
          </a:p>
          <a:p>
            <a:pPr algn="ctr"/>
            <a:endParaRPr lang="en-US" sz="2400" dirty="0">
              <a:solidFill>
                <a:schemeClr val="tx1"/>
              </a:solidFill>
            </a:endParaRPr>
          </a:p>
          <a:p>
            <a:pPr algn="ctr"/>
            <a:endParaRPr lang="en-US" sz="1200" dirty="0">
              <a:solidFill>
                <a:schemeClr val="tx1"/>
              </a:solidFill>
            </a:endParaRPr>
          </a:p>
          <a:p>
            <a:pPr algn="ctr"/>
            <a:endParaRPr lang="en-US" sz="1200" dirty="0">
              <a:solidFill>
                <a:schemeClr val="tx1"/>
              </a:solidFill>
            </a:endParaRPr>
          </a:p>
          <a:p>
            <a:pPr algn="ctr"/>
            <a:r>
              <a:rPr lang="en-US" sz="1200" dirty="0">
                <a:solidFill>
                  <a:schemeClr val="tx1"/>
                </a:solidFill>
              </a:rPr>
              <a:t>Patient population</a:t>
            </a:r>
          </a:p>
        </p:txBody>
      </p:sp>
      <p:sp>
        <p:nvSpPr>
          <p:cNvPr id="25" name="Decagon 24"/>
          <p:cNvSpPr/>
          <p:nvPr/>
        </p:nvSpPr>
        <p:spPr>
          <a:xfrm>
            <a:off x="1764792" y="2908579"/>
            <a:ext cx="1348037" cy="1143717"/>
          </a:xfrm>
          <a:prstGeom prst="decagon">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Appropriate patient spectrum</a:t>
            </a:r>
          </a:p>
        </p:txBody>
      </p:sp>
      <p:sp>
        <p:nvSpPr>
          <p:cNvPr id="29" name="TextBox 28"/>
          <p:cNvSpPr txBox="1"/>
          <p:nvPr/>
        </p:nvSpPr>
        <p:spPr>
          <a:xfrm>
            <a:off x="4747098" y="3420868"/>
            <a:ext cx="1108954" cy="276999"/>
          </a:xfrm>
          <a:prstGeom prst="rect">
            <a:avLst/>
          </a:prstGeom>
          <a:noFill/>
          <a:ln>
            <a:solidFill>
              <a:schemeClr val="tx1"/>
            </a:solidFill>
          </a:ln>
        </p:spPr>
        <p:txBody>
          <a:bodyPr wrap="square" rtlCol="0">
            <a:spAutoFit/>
          </a:bodyPr>
          <a:lstStyle/>
          <a:p>
            <a:pPr algn="ctr"/>
            <a:r>
              <a:rPr lang="en-US" sz="1200" dirty="0">
                <a:latin typeface="+mj-lt"/>
              </a:rPr>
              <a:t>Exposure 1</a:t>
            </a:r>
          </a:p>
        </p:txBody>
      </p:sp>
      <p:sp>
        <p:nvSpPr>
          <p:cNvPr id="31" name="TextBox 30"/>
          <p:cNvSpPr txBox="1"/>
          <p:nvPr/>
        </p:nvSpPr>
        <p:spPr>
          <a:xfrm>
            <a:off x="6806096" y="1679628"/>
            <a:ext cx="1118681" cy="461665"/>
          </a:xfrm>
          <a:prstGeom prst="rect">
            <a:avLst/>
          </a:prstGeom>
          <a:solidFill>
            <a:srgbClr val="FFFF00"/>
          </a:solidFill>
          <a:ln>
            <a:noFill/>
          </a:ln>
        </p:spPr>
        <p:txBody>
          <a:bodyPr wrap="square" rtlCol="0">
            <a:spAutoFit/>
          </a:bodyPr>
          <a:lstStyle/>
          <a:p>
            <a:pPr algn="ctr"/>
            <a:r>
              <a:rPr lang="en-US" sz="1200" dirty="0">
                <a:latin typeface="+mj-lt"/>
              </a:rPr>
              <a:t>Evaluate for outcome</a:t>
            </a:r>
          </a:p>
        </p:txBody>
      </p:sp>
      <p:sp>
        <p:nvSpPr>
          <p:cNvPr id="32" name="TextBox 31"/>
          <p:cNvSpPr txBox="1"/>
          <p:nvPr/>
        </p:nvSpPr>
        <p:spPr>
          <a:xfrm>
            <a:off x="6757456" y="2671860"/>
            <a:ext cx="1118681" cy="276999"/>
          </a:xfrm>
          <a:prstGeom prst="rect">
            <a:avLst/>
          </a:prstGeom>
          <a:noFill/>
          <a:ln>
            <a:solidFill>
              <a:schemeClr val="tx1"/>
            </a:solidFill>
          </a:ln>
        </p:spPr>
        <p:txBody>
          <a:bodyPr wrap="square" rtlCol="0">
            <a:spAutoFit/>
          </a:bodyPr>
          <a:lstStyle/>
          <a:p>
            <a:pPr algn="ctr"/>
            <a:r>
              <a:rPr lang="en-US" sz="1200" dirty="0">
                <a:latin typeface="+mj-lt"/>
              </a:rPr>
              <a:t>Outcome</a:t>
            </a:r>
          </a:p>
        </p:txBody>
      </p:sp>
      <p:sp>
        <p:nvSpPr>
          <p:cNvPr id="33" name="TextBox 32"/>
          <p:cNvSpPr txBox="1"/>
          <p:nvPr/>
        </p:nvSpPr>
        <p:spPr>
          <a:xfrm>
            <a:off x="6747729" y="3031784"/>
            <a:ext cx="1118681" cy="461665"/>
          </a:xfrm>
          <a:prstGeom prst="rect">
            <a:avLst/>
          </a:prstGeom>
          <a:noFill/>
          <a:ln>
            <a:solidFill>
              <a:schemeClr val="tx1"/>
            </a:solidFill>
          </a:ln>
        </p:spPr>
        <p:txBody>
          <a:bodyPr wrap="square" rtlCol="0">
            <a:spAutoFit/>
          </a:bodyPr>
          <a:lstStyle/>
          <a:p>
            <a:pPr algn="ctr"/>
            <a:r>
              <a:rPr lang="en-US" sz="1200" dirty="0">
                <a:latin typeface="+mj-lt"/>
              </a:rPr>
              <a:t>No outcome</a:t>
            </a:r>
          </a:p>
        </p:txBody>
      </p:sp>
      <p:cxnSp>
        <p:nvCxnSpPr>
          <p:cNvPr id="44" name="Shape 43"/>
          <p:cNvCxnSpPr>
            <a:cxnSpLocks/>
            <a:stCxn id="24" idx="6"/>
            <a:endCxn id="29" idx="1"/>
          </p:cNvCxnSpPr>
          <p:nvPr/>
        </p:nvCxnSpPr>
        <p:spPr>
          <a:xfrm>
            <a:off x="3638126" y="3555471"/>
            <a:ext cx="1108972" cy="3897"/>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51" name="Shape 50"/>
          <p:cNvCxnSpPr>
            <a:stCxn id="29" idx="3"/>
            <a:endCxn id="32" idx="1"/>
          </p:cNvCxnSpPr>
          <p:nvPr/>
        </p:nvCxnSpPr>
        <p:spPr>
          <a:xfrm flipV="1">
            <a:off x="5856052" y="2810360"/>
            <a:ext cx="901404" cy="749008"/>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57" name="Shape 56"/>
          <p:cNvCxnSpPr>
            <a:cxnSpLocks/>
            <a:stCxn id="29" idx="3"/>
            <a:endCxn id="33" idx="1"/>
          </p:cNvCxnSpPr>
          <p:nvPr/>
        </p:nvCxnSpPr>
        <p:spPr>
          <a:xfrm flipV="1">
            <a:off x="5856052" y="3170284"/>
            <a:ext cx="891677" cy="389084"/>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sp>
        <p:nvSpPr>
          <p:cNvPr id="38" name="TextBox 37"/>
          <p:cNvSpPr txBox="1"/>
          <p:nvPr/>
        </p:nvSpPr>
        <p:spPr>
          <a:xfrm>
            <a:off x="6757480" y="2298944"/>
            <a:ext cx="1151107" cy="276999"/>
          </a:xfrm>
          <a:prstGeom prst="rect">
            <a:avLst/>
          </a:prstGeom>
          <a:noFill/>
          <a:ln>
            <a:noFill/>
          </a:ln>
        </p:spPr>
        <p:txBody>
          <a:bodyPr wrap="square" rtlCol="0">
            <a:spAutoFit/>
          </a:bodyPr>
          <a:lstStyle/>
          <a:p>
            <a:pPr algn="ctr"/>
            <a:r>
              <a:rPr lang="en-US" sz="1200" dirty="0">
                <a:latin typeface="+mj-lt"/>
              </a:rPr>
              <a:t>Exposure 1 </a:t>
            </a:r>
          </a:p>
        </p:txBody>
      </p:sp>
      <p:sp>
        <p:nvSpPr>
          <p:cNvPr id="39" name="TextBox 38"/>
          <p:cNvSpPr txBox="1"/>
          <p:nvPr/>
        </p:nvSpPr>
        <p:spPr>
          <a:xfrm>
            <a:off x="6763936" y="3913796"/>
            <a:ext cx="1118681" cy="276999"/>
          </a:xfrm>
          <a:prstGeom prst="rect">
            <a:avLst/>
          </a:prstGeom>
          <a:noFill/>
          <a:ln>
            <a:solidFill>
              <a:schemeClr val="tx1"/>
            </a:solidFill>
          </a:ln>
        </p:spPr>
        <p:txBody>
          <a:bodyPr wrap="square" rtlCol="0">
            <a:spAutoFit/>
          </a:bodyPr>
          <a:lstStyle/>
          <a:p>
            <a:pPr algn="ctr"/>
            <a:r>
              <a:rPr lang="en-US" sz="1200" dirty="0">
                <a:latin typeface="+mj-lt"/>
              </a:rPr>
              <a:t>Outcome</a:t>
            </a:r>
          </a:p>
        </p:txBody>
      </p:sp>
      <p:sp>
        <p:nvSpPr>
          <p:cNvPr id="40" name="TextBox 39"/>
          <p:cNvSpPr txBox="1"/>
          <p:nvPr/>
        </p:nvSpPr>
        <p:spPr>
          <a:xfrm>
            <a:off x="6754209" y="4273720"/>
            <a:ext cx="1118681" cy="461665"/>
          </a:xfrm>
          <a:prstGeom prst="rect">
            <a:avLst/>
          </a:prstGeom>
          <a:noFill/>
          <a:ln>
            <a:solidFill>
              <a:schemeClr val="tx1"/>
            </a:solidFill>
          </a:ln>
        </p:spPr>
        <p:txBody>
          <a:bodyPr wrap="square" rtlCol="0">
            <a:spAutoFit/>
          </a:bodyPr>
          <a:lstStyle/>
          <a:p>
            <a:pPr algn="ctr"/>
            <a:r>
              <a:rPr lang="en-US" sz="1200" dirty="0">
                <a:latin typeface="+mj-lt"/>
              </a:rPr>
              <a:t>No outcome</a:t>
            </a:r>
          </a:p>
        </p:txBody>
      </p:sp>
      <p:sp>
        <p:nvSpPr>
          <p:cNvPr id="41" name="TextBox 40"/>
          <p:cNvSpPr txBox="1"/>
          <p:nvPr/>
        </p:nvSpPr>
        <p:spPr>
          <a:xfrm>
            <a:off x="6763960" y="3540880"/>
            <a:ext cx="1151107" cy="276999"/>
          </a:xfrm>
          <a:prstGeom prst="rect">
            <a:avLst/>
          </a:prstGeom>
          <a:noFill/>
          <a:ln>
            <a:noFill/>
          </a:ln>
        </p:spPr>
        <p:txBody>
          <a:bodyPr wrap="square" rtlCol="0">
            <a:spAutoFit/>
          </a:bodyPr>
          <a:lstStyle/>
          <a:p>
            <a:pPr algn="ctr"/>
            <a:r>
              <a:rPr lang="en-US" sz="1200" dirty="0">
                <a:latin typeface="+mj-lt"/>
              </a:rPr>
              <a:t>Exposure 2 </a:t>
            </a:r>
          </a:p>
        </p:txBody>
      </p:sp>
      <p:cxnSp>
        <p:nvCxnSpPr>
          <p:cNvPr id="47" name="Shape 43"/>
          <p:cNvCxnSpPr>
            <a:cxnSpLocks/>
            <a:stCxn id="29" idx="3"/>
            <a:endCxn id="39" idx="1"/>
          </p:cNvCxnSpPr>
          <p:nvPr/>
        </p:nvCxnSpPr>
        <p:spPr>
          <a:xfrm>
            <a:off x="5856052" y="3559368"/>
            <a:ext cx="907884" cy="492928"/>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50" name="Shape 43"/>
          <p:cNvCxnSpPr>
            <a:cxnSpLocks/>
            <a:stCxn id="29" idx="3"/>
            <a:endCxn id="40" idx="1"/>
          </p:cNvCxnSpPr>
          <p:nvPr/>
        </p:nvCxnSpPr>
        <p:spPr>
          <a:xfrm>
            <a:off x="5856052" y="3559368"/>
            <a:ext cx="898157" cy="852852"/>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sp>
        <p:nvSpPr>
          <p:cNvPr id="62" name="TextBox 61"/>
          <p:cNvSpPr txBox="1"/>
          <p:nvPr/>
        </p:nvSpPr>
        <p:spPr>
          <a:xfrm>
            <a:off x="4753583" y="3699728"/>
            <a:ext cx="1108954" cy="276999"/>
          </a:xfrm>
          <a:prstGeom prst="rect">
            <a:avLst/>
          </a:prstGeom>
          <a:noFill/>
          <a:ln>
            <a:solidFill>
              <a:schemeClr val="tx1"/>
            </a:solidFill>
          </a:ln>
        </p:spPr>
        <p:txBody>
          <a:bodyPr wrap="square" rtlCol="0">
            <a:spAutoFit/>
          </a:bodyPr>
          <a:lstStyle/>
          <a:p>
            <a:pPr algn="ctr"/>
            <a:r>
              <a:rPr lang="en-US" sz="1200" dirty="0">
                <a:latin typeface="+mj-lt"/>
              </a:rPr>
              <a:t>Exposure 2</a:t>
            </a:r>
          </a:p>
        </p:txBody>
      </p:sp>
      <p:sp>
        <p:nvSpPr>
          <p:cNvPr id="23" name="TextBox 22"/>
          <p:cNvSpPr txBox="1"/>
          <p:nvPr/>
        </p:nvSpPr>
        <p:spPr>
          <a:xfrm>
            <a:off x="6070060" y="4863829"/>
            <a:ext cx="2120630" cy="707886"/>
          </a:xfrm>
          <a:prstGeom prst="rect">
            <a:avLst/>
          </a:prstGeom>
          <a:noFill/>
        </p:spPr>
        <p:txBody>
          <a:bodyPr wrap="square" rtlCol="0">
            <a:spAutoFit/>
          </a:bodyPr>
          <a:lstStyle/>
          <a:p>
            <a:pPr algn="ctr"/>
            <a:r>
              <a:rPr lang="en-US" sz="2000" dirty="0">
                <a:latin typeface="+mj-lt"/>
              </a:rPr>
              <a:t>Measurement: </a:t>
            </a:r>
            <a:r>
              <a:rPr lang="en-US" sz="2000" dirty="0">
                <a:solidFill>
                  <a:srgbClr val="FF0000"/>
                </a:solidFill>
                <a:latin typeface="+mj-lt"/>
              </a:rPr>
              <a:t>One point in time</a:t>
            </a:r>
          </a:p>
        </p:txBody>
      </p:sp>
      <p:pic>
        <p:nvPicPr>
          <p:cNvPr id="271361" name="Picture 1"/>
          <p:cNvPicPr>
            <a:picLocks noChangeAspect="1" noChangeArrowheads="1"/>
          </p:cNvPicPr>
          <p:nvPr/>
        </p:nvPicPr>
        <p:blipFill>
          <a:blip r:embed="rId3" cstate="print"/>
          <a:srcRect t="29465" b="29712"/>
          <a:stretch>
            <a:fillRect/>
          </a:stretch>
        </p:blipFill>
        <p:spPr bwMode="auto">
          <a:xfrm>
            <a:off x="3795005" y="4834647"/>
            <a:ext cx="2239910" cy="9144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21331046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58043" y="461736"/>
            <a:ext cx="8382000" cy="685800"/>
          </a:xfrm>
          <a:prstGeom prst="rect">
            <a:avLst/>
          </a:prstGeom>
        </p:spPr>
        <p:txBody>
          <a:bodyPr/>
          <a:lstStyle/>
          <a:p>
            <a:r>
              <a:rPr lang="en-US" dirty="0"/>
              <a:t>Cross-sectional study</a:t>
            </a:r>
          </a:p>
        </p:txBody>
      </p:sp>
      <p:sp>
        <p:nvSpPr>
          <p:cNvPr id="3" name="Content Placeholder 2"/>
          <p:cNvSpPr>
            <a:spLocks noGrp="1"/>
          </p:cNvSpPr>
          <p:nvPr>
            <p:ph idx="4294967295"/>
          </p:nvPr>
        </p:nvSpPr>
        <p:spPr>
          <a:xfrm>
            <a:off x="1496786" y="1573666"/>
            <a:ext cx="7728857" cy="4103687"/>
          </a:xfrm>
          <a:prstGeom prst="rect">
            <a:avLst/>
          </a:prstGeom>
        </p:spPr>
        <p:txBody>
          <a:bodyPr/>
          <a:lstStyle/>
          <a:p>
            <a:r>
              <a:rPr lang="en-US" sz="2800" i="1" dirty="0"/>
              <a:t>Advantages:</a:t>
            </a:r>
            <a:r>
              <a:rPr lang="en-US" sz="2800" dirty="0"/>
              <a:t> </a:t>
            </a:r>
          </a:p>
          <a:p>
            <a:pPr lvl="1"/>
            <a:r>
              <a:rPr lang="en-US" sz="2400" dirty="0"/>
              <a:t>cheap and simple; </a:t>
            </a:r>
          </a:p>
          <a:p>
            <a:pPr lvl="1"/>
            <a:r>
              <a:rPr lang="en-US" sz="2400" dirty="0"/>
              <a:t>ethically safe. </a:t>
            </a:r>
          </a:p>
          <a:p>
            <a:pPr lvl="1"/>
            <a:endParaRPr lang="en-US" sz="2400" dirty="0"/>
          </a:p>
          <a:p>
            <a:r>
              <a:rPr lang="en-US" sz="2800" i="1" dirty="0"/>
              <a:t>Disadvantages:</a:t>
            </a:r>
            <a:r>
              <a:rPr lang="en-US" sz="2800" dirty="0"/>
              <a:t> </a:t>
            </a:r>
          </a:p>
          <a:p>
            <a:pPr lvl="1"/>
            <a:r>
              <a:rPr lang="en-US" sz="2400" dirty="0"/>
              <a:t>establishes association at most, not causality; </a:t>
            </a:r>
          </a:p>
          <a:p>
            <a:pPr lvl="1"/>
            <a:r>
              <a:rPr lang="en-US" sz="2400" dirty="0"/>
              <a:t>recall bias susceptibility (e.g. surveys); </a:t>
            </a:r>
          </a:p>
          <a:p>
            <a:pPr lvl="1"/>
            <a:r>
              <a:rPr lang="en-US" sz="2400" dirty="0"/>
              <a:t>confounders may be unequally distributed; </a:t>
            </a:r>
          </a:p>
          <a:p>
            <a:pPr lvl="1"/>
            <a:r>
              <a:rPr lang="en-US" sz="2400" dirty="0"/>
              <a:t>group sizes may be unequal. </a:t>
            </a:r>
          </a:p>
          <a:p>
            <a:endParaRPr lang="en-US" dirty="0"/>
          </a:p>
        </p:txBody>
      </p:sp>
    </p:spTree>
    <p:custDataLst>
      <p:tags r:id="rId1"/>
    </p:custDataLst>
    <p:extLst>
      <p:ext uri="{BB962C8B-B14F-4D97-AF65-F5344CB8AC3E}">
        <p14:creationId xmlns:p14="http://schemas.microsoft.com/office/powerpoint/2010/main" val="1891492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idx="4294967295"/>
          </p:nvPr>
        </p:nvSpPr>
        <p:spPr>
          <a:xfrm>
            <a:off x="1335024" y="184150"/>
            <a:ext cx="7772400" cy="730250"/>
          </a:xfrm>
          <a:prstGeom prst="rect">
            <a:avLst/>
          </a:prstGeom>
        </p:spPr>
        <p:txBody>
          <a:bodyPr/>
          <a:lstStyle/>
          <a:p>
            <a:r>
              <a:rPr lang="en-US" sz="3200" dirty="0"/>
              <a:t>Case-control study</a:t>
            </a:r>
          </a:p>
        </p:txBody>
      </p:sp>
      <p:sp>
        <p:nvSpPr>
          <p:cNvPr id="19" name="Right Arrow 18"/>
          <p:cNvSpPr/>
          <p:nvPr/>
        </p:nvSpPr>
        <p:spPr>
          <a:xfrm>
            <a:off x="233464" y="836578"/>
            <a:ext cx="8287966" cy="32101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749809" y="1158752"/>
            <a:ext cx="671208" cy="369332"/>
          </a:xfrm>
          <a:prstGeom prst="rect">
            <a:avLst/>
          </a:prstGeom>
          <a:solidFill>
            <a:srgbClr val="FF0000"/>
          </a:solidFill>
        </p:spPr>
        <p:txBody>
          <a:bodyPr wrap="square" rtlCol="0">
            <a:spAutoFit/>
          </a:bodyPr>
          <a:lstStyle/>
          <a:p>
            <a:r>
              <a:rPr lang="en-US" sz="1800" dirty="0">
                <a:latin typeface="+mj-lt"/>
              </a:rPr>
              <a:t>Past</a:t>
            </a:r>
          </a:p>
        </p:txBody>
      </p:sp>
      <p:sp>
        <p:nvSpPr>
          <p:cNvPr id="21" name="TextBox 20"/>
          <p:cNvSpPr txBox="1"/>
          <p:nvPr/>
        </p:nvSpPr>
        <p:spPr>
          <a:xfrm>
            <a:off x="5495205" y="1164078"/>
            <a:ext cx="1034375" cy="369332"/>
          </a:xfrm>
          <a:prstGeom prst="rect">
            <a:avLst/>
          </a:prstGeom>
          <a:solidFill>
            <a:srgbClr val="FFC000"/>
          </a:solidFill>
        </p:spPr>
        <p:txBody>
          <a:bodyPr wrap="square" rtlCol="0">
            <a:spAutoFit/>
          </a:bodyPr>
          <a:lstStyle/>
          <a:p>
            <a:r>
              <a:rPr lang="en-US" sz="1800" dirty="0">
                <a:latin typeface="+mj-lt"/>
              </a:rPr>
              <a:t>Present</a:t>
            </a:r>
          </a:p>
        </p:txBody>
      </p:sp>
      <p:sp>
        <p:nvSpPr>
          <p:cNvPr id="22" name="TextBox 21"/>
          <p:cNvSpPr txBox="1"/>
          <p:nvPr/>
        </p:nvSpPr>
        <p:spPr>
          <a:xfrm>
            <a:off x="8105928" y="1144619"/>
            <a:ext cx="878732" cy="369332"/>
          </a:xfrm>
          <a:prstGeom prst="rect">
            <a:avLst/>
          </a:prstGeom>
          <a:solidFill>
            <a:srgbClr val="92D050"/>
          </a:solidFill>
        </p:spPr>
        <p:txBody>
          <a:bodyPr wrap="square" rtlCol="0">
            <a:spAutoFit/>
          </a:bodyPr>
          <a:lstStyle/>
          <a:p>
            <a:r>
              <a:rPr lang="en-US" sz="1800" dirty="0">
                <a:latin typeface="+mj-lt"/>
              </a:rPr>
              <a:t>Future</a:t>
            </a:r>
          </a:p>
        </p:txBody>
      </p:sp>
      <p:sp>
        <p:nvSpPr>
          <p:cNvPr id="24" name="Oval 23"/>
          <p:cNvSpPr/>
          <p:nvPr/>
        </p:nvSpPr>
        <p:spPr>
          <a:xfrm>
            <a:off x="5485712" y="1974755"/>
            <a:ext cx="2286000" cy="2266545"/>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a:p>
            <a:pPr algn="ctr"/>
            <a:endParaRPr lang="en-US" sz="2400" dirty="0">
              <a:solidFill>
                <a:schemeClr val="tx1"/>
              </a:solidFill>
            </a:endParaRPr>
          </a:p>
          <a:p>
            <a:pPr algn="ctr"/>
            <a:endParaRPr lang="en-US" sz="2400" dirty="0">
              <a:solidFill>
                <a:schemeClr val="tx1"/>
              </a:solidFill>
            </a:endParaRPr>
          </a:p>
          <a:p>
            <a:pPr algn="ctr"/>
            <a:endParaRPr lang="en-US" sz="1200" dirty="0">
              <a:solidFill>
                <a:schemeClr val="tx1"/>
              </a:solidFill>
            </a:endParaRPr>
          </a:p>
          <a:p>
            <a:pPr algn="ctr"/>
            <a:endParaRPr lang="en-US" sz="1200" dirty="0">
              <a:solidFill>
                <a:schemeClr val="tx1"/>
              </a:solidFill>
            </a:endParaRPr>
          </a:p>
          <a:p>
            <a:pPr algn="ctr"/>
            <a:r>
              <a:rPr lang="en-US" sz="1200" dirty="0">
                <a:solidFill>
                  <a:schemeClr val="tx1"/>
                </a:solidFill>
              </a:rPr>
              <a:t>Patient population</a:t>
            </a:r>
          </a:p>
        </p:txBody>
      </p:sp>
      <p:sp>
        <p:nvSpPr>
          <p:cNvPr id="25" name="Decagon 24"/>
          <p:cNvSpPr/>
          <p:nvPr/>
        </p:nvSpPr>
        <p:spPr>
          <a:xfrm>
            <a:off x="5991549" y="2451408"/>
            <a:ext cx="1303506" cy="1177047"/>
          </a:xfrm>
          <a:prstGeom prst="decagon">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Appropriate patient spectrum</a:t>
            </a:r>
          </a:p>
        </p:txBody>
      </p:sp>
      <p:sp>
        <p:nvSpPr>
          <p:cNvPr id="28" name="TextBox 27"/>
          <p:cNvSpPr txBox="1"/>
          <p:nvPr/>
        </p:nvSpPr>
        <p:spPr>
          <a:xfrm>
            <a:off x="3760412" y="3829449"/>
            <a:ext cx="1118681" cy="276999"/>
          </a:xfrm>
          <a:prstGeom prst="rect">
            <a:avLst/>
          </a:prstGeom>
          <a:noFill/>
          <a:ln>
            <a:solidFill>
              <a:schemeClr val="tx1"/>
            </a:solidFill>
          </a:ln>
        </p:spPr>
        <p:txBody>
          <a:bodyPr wrap="square" rtlCol="0">
            <a:spAutoFit/>
          </a:bodyPr>
          <a:lstStyle/>
          <a:p>
            <a:pPr algn="ctr"/>
            <a:r>
              <a:rPr lang="en-US" sz="1200" dirty="0">
                <a:latin typeface="+mj-lt"/>
              </a:rPr>
              <a:t>Control</a:t>
            </a:r>
          </a:p>
        </p:txBody>
      </p:sp>
      <p:sp>
        <p:nvSpPr>
          <p:cNvPr id="29" name="TextBox 28"/>
          <p:cNvSpPr txBox="1"/>
          <p:nvPr/>
        </p:nvSpPr>
        <p:spPr>
          <a:xfrm>
            <a:off x="3789595" y="2311964"/>
            <a:ext cx="1118681" cy="276999"/>
          </a:xfrm>
          <a:prstGeom prst="rect">
            <a:avLst/>
          </a:prstGeom>
          <a:noFill/>
          <a:ln>
            <a:solidFill>
              <a:schemeClr val="tx1"/>
            </a:solidFill>
          </a:ln>
        </p:spPr>
        <p:txBody>
          <a:bodyPr wrap="square" rtlCol="0">
            <a:spAutoFit/>
          </a:bodyPr>
          <a:lstStyle/>
          <a:p>
            <a:pPr algn="ctr"/>
            <a:r>
              <a:rPr lang="en-US" sz="1200" dirty="0">
                <a:latin typeface="+mj-lt"/>
              </a:rPr>
              <a:t>Case</a:t>
            </a:r>
          </a:p>
        </p:txBody>
      </p:sp>
      <p:sp>
        <p:nvSpPr>
          <p:cNvPr id="31" name="TextBox 30"/>
          <p:cNvSpPr txBox="1"/>
          <p:nvPr/>
        </p:nvSpPr>
        <p:spPr>
          <a:xfrm>
            <a:off x="1581564" y="1601821"/>
            <a:ext cx="1118681" cy="461665"/>
          </a:xfrm>
          <a:prstGeom prst="rect">
            <a:avLst/>
          </a:prstGeom>
          <a:solidFill>
            <a:srgbClr val="FFFF00"/>
          </a:solidFill>
          <a:ln>
            <a:noFill/>
          </a:ln>
        </p:spPr>
        <p:txBody>
          <a:bodyPr wrap="square" rtlCol="0">
            <a:spAutoFit/>
          </a:bodyPr>
          <a:lstStyle/>
          <a:p>
            <a:pPr algn="ctr"/>
            <a:r>
              <a:rPr lang="en-US" sz="1200" dirty="0">
                <a:latin typeface="+mj-lt"/>
              </a:rPr>
              <a:t>Evaluate for exposure</a:t>
            </a:r>
          </a:p>
        </p:txBody>
      </p:sp>
      <p:sp>
        <p:nvSpPr>
          <p:cNvPr id="32" name="TextBox 31"/>
          <p:cNvSpPr txBox="1"/>
          <p:nvPr/>
        </p:nvSpPr>
        <p:spPr>
          <a:xfrm>
            <a:off x="1571616" y="2097908"/>
            <a:ext cx="1118681" cy="276999"/>
          </a:xfrm>
          <a:prstGeom prst="rect">
            <a:avLst/>
          </a:prstGeom>
          <a:noFill/>
          <a:ln>
            <a:solidFill>
              <a:schemeClr val="tx1"/>
            </a:solidFill>
          </a:ln>
        </p:spPr>
        <p:txBody>
          <a:bodyPr wrap="square" rtlCol="0">
            <a:spAutoFit/>
          </a:bodyPr>
          <a:lstStyle/>
          <a:p>
            <a:pPr algn="ctr"/>
            <a:r>
              <a:rPr lang="en-US" sz="1200" dirty="0">
                <a:latin typeface="+mj-lt"/>
              </a:rPr>
              <a:t>Exposure</a:t>
            </a:r>
          </a:p>
        </p:txBody>
      </p:sp>
      <p:sp>
        <p:nvSpPr>
          <p:cNvPr id="33" name="TextBox 32"/>
          <p:cNvSpPr txBox="1"/>
          <p:nvPr/>
        </p:nvSpPr>
        <p:spPr>
          <a:xfrm>
            <a:off x="1561889" y="2457832"/>
            <a:ext cx="1118681" cy="276999"/>
          </a:xfrm>
          <a:prstGeom prst="rect">
            <a:avLst/>
          </a:prstGeom>
          <a:noFill/>
          <a:ln>
            <a:solidFill>
              <a:schemeClr val="tx1"/>
            </a:solidFill>
          </a:ln>
        </p:spPr>
        <p:txBody>
          <a:bodyPr wrap="square" rtlCol="0">
            <a:spAutoFit/>
          </a:bodyPr>
          <a:lstStyle/>
          <a:p>
            <a:pPr algn="ctr"/>
            <a:r>
              <a:rPr lang="en-US" sz="1200" dirty="0">
                <a:latin typeface="+mj-lt"/>
              </a:rPr>
              <a:t>No exposure</a:t>
            </a:r>
          </a:p>
        </p:txBody>
      </p:sp>
      <p:sp>
        <p:nvSpPr>
          <p:cNvPr id="34" name="TextBox 33"/>
          <p:cNvSpPr txBox="1"/>
          <p:nvPr/>
        </p:nvSpPr>
        <p:spPr>
          <a:xfrm>
            <a:off x="1591071" y="3644595"/>
            <a:ext cx="1118681" cy="276999"/>
          </a:xfrm>
          <a:prstGeom prst="rect">
            <a:avLst/>
          </a:prstGeom>
          <a:noFill/>
          <a:ln>
            <a:solidFill>
              <a:schemeClr val="tx1"/>
            </a:solidFill>
          </a:ln>
        </p:spPr>
        <p:txBody>
          <a:bodyPr wrap="square" rtlCol="0">
            <a:spAutoFit/>
          </a:bodyPr>
          <a:lstStyle/>
          <a:p>
            <a:pPr algn="ctr"/>
            <a:r>
              <a:rPr lang="en-US" sz="1200" dirty="0">
                <a:latin typeface="+mj-lt"/>
              </a:rPr>
              <a:t>Exposure</a:t>
            </a:r>
          </a:p>
        </p:txBody>
      </p:sp>
      <p:sp>
        <p:nvSpPr>
          <p:cNvPr id="35" name="TextBox 34"/>
          <p:cNvSpPr txBox="1"/>
          <p:nvPr/>
        </p:nvSpPr>
        <p:spPr>
          <a:xfrm>
            <a:off x="1591072" y="4023972"/>
            <a:ext cx="1118681" cy="276999"/>
          </a:xfrm>
          <a:prstGeom prst="rect">
            <a:avLst/>
          </a:prstGeom>
          <a:noFill/>
          <a:ln>
            <a:solidFill>
              <a:schemeClr val="tx1"/>
            </a:solidFill>
          </a:ln>
        </p:spPr>
        <p:txBody>
          <a:bodyPr wrap="square" rtlCol="0">
            <a:spAutoFit/>
          </a:bodyPr>
          <a:lstStyle/>
          <a:p>
            <a:pPr algn="ctr"/>
            <a:r>
              <a:rPr lang="en-US" sz="1200" dirty="0">
                <a:latin typeface="+mj-lt"/>
              </a:rPr>
              <a:t>No exposure</a:t>
            </a:r>
          </a:p>
        </p:txBody>
      </p:sp>
      <p:sp>
        <p:nvSpPr>
          <p:cNvPr id="23" name="TextBox 22"/>
          <p:cNvSpPr txBox="1"/>
          <p:nvPr/>
        </p:nvSpPr>
        <p:spPr>
          <a:xfrm>
            <a:off x="3776774" y="1890407"/>
            <a:ext cx="1118681" cy="276999"/>
          </a:xfrm>
          <a:prstGeom prst="rect">
            <a:avLst/>
          </a:prstGeom>
          <a:solidFill>
            <a:srgbClr val="FFFF00"/>
          </a:solidFill>
          <a:ln>
            <a:noFill/>
          </a:ln>
        </p:spPr>
        <p:txBody>
          <a:bodyPr wrap="square" rtlCol="0">
            <a:spAutoFit/>
          </a:bodyPr>
          <a:lstStyle/>
          <a:p>
            <a:pPr algn="ctr"/>
            <a:r>
              <a:rPr lang="en-US" sz="1200" dirty="0">
                <a:latin typeface="+mj-lt"/>
              </a:rPr>
              <a:t>Outcome</a:t>
            </a:r>
          </a:p>
        </p:txBody>
      </p:sp>
      <p:cxnSp>
        <p:nvCxnSpPr>
          <p:cNvPr id="26" name="Shape 43"/>
          <p:cNvCxnSpPr>
            <a:stCxn id="24" idx="2"/>
            <a:endCxn id="29" idx="3"/>
          </p:cNvCxnSpPr>
          <p:nvPr/>
        </p:nvCxnSpPr>
        <p:spPr>
          <a:xfrm rot="10800000">
            <a:off x="4908276" y="2450464"/>
            <a:ext cx="577436" cy="657564"/>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36" name="Shape 43"/>
          <p:cNvCxnSpPr>
            <a:stCxn id="24" idx="2"/>
            <a:endCxn id="28" idx="3"/>
          </p:cNvCxnSpPr>
          <p:nvPr/>
        </p:nvCxnSpPr>
        <p:spPr>
          <a:xfrm rot="10800000" flipV="1">
            <a:off x="4879094" y="3108027"/>
            <a:ext cx="606619" cy="859921"/>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39" name="Shape 43"/>
          <p:cNvCxnSpPr>
            <a:stCxn id="28" idx="1"/>
            <a:endCxn id="34" idx="3"/>
          </p:cNvCxnSpPr>
          <p:nvPr/>
        </p:nvCxnSpPr>
        <p:spPr>
          <a:xfrm rot="10800000">
            <a:off x="2709752" y="3783095"/>
            <a:ext cx="1050660" cy="184854"/>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42" name="Shape 43"/>
          <p:cNvCxnSpPr>
            <a:stCxn id="28" idx="1"/>
            <a:endCxn id="35" idx="3"/>
          </p:cNvCxnSpPr>
          <p:nvPr/>
        </p:nvCxnSpPr>
        <p:spPr>
          <a:xfrm rot="10800000" flipV="1">
            <a:off x="2709754" y="3967948"/>
            <a:ext cx="1050659" cy="194523"/>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47" name="Shape 43"/>
          <p:cNvCxnSpPr>
            <a:stCxn id="29" idx="1"/>
          </p:cNvCxnSpPr>
          <p:nvPr/>
        </p:nvCxnSpPr>
        <p:spPr>
          <a:xfrm rot="10800000">
            <a:off x="2677329" y="2242880"/>
            <a:ext cx="1112266" cy="207584"/>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49" name="Shape 43"/>
          <p:cNvCxnSpPr>
            <a:stCxn id="29" idx="1"/>
            <a:endCxn id="33" idx="3"/>
          </p:cNvCxnSpPr>
          <p:nvPr/>
        </p:nvCxnSpPr>
        <p:spPr>
          <a:xfrm rot="10800000" flipV="1">
            <a:off x="2680571" y="2450464"/>
            <a:ext cx="1109025" cy="145868"/>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sp>
        <p:nvSpPr>
          <p:cNvPr id="27" name="TextBox 26"/>
          <p:cNvSpPr txBox="1"/>
          <p:nvPr/>
        </p:nvSpPr>
        <p:spPr>
          <a:xfrm>
            <a:off x="1273544" y="4883285"/>
            <a:ext cx="2120630" cy="707886"/>
          </a:xfrm>
          <a:prstGeom prst="rect">
            <a:avLst/>
          </a:prstGeom>
          <a:noFill/>
        </p:spPr>
        <p:txBody>
          <a:bodyPr wrap="square" rtlCol="0">
            <a:spAutoFit/>
          </a:bodyPr>
          <a:lstStyle/>
          <a:p>
            <a:pPr algn="ctr"/>
            <a:r>
              <a:rPr lang="en-US" sz="2000" dirty="0">
                <a:latin typeface="+mj-lt"/>
              </a:rPr>
              <a:t>Measurement: </a:t>
            </a:r>
            <a:r>
              <a:rPr lang="en-US" sz="2000" dirty="0">
                <a:solidFill>
                  <a:srgbClr val="FF0000"/>
                </a:solidFill>
                <a:latin typeface="+mj-lt"/>
              </a:rPr>
              <a:t>not applicable</a:t>
            </a:r>
          </a:p>
        </p:txBody>
      </p:sp>
    </p:spTree>
    <p:custDataLst>
      <p:tags r:id="rId1"/>
    </p:custDataLst>
    <p:extLst>
      <p:ext uri="{BB962C8B-B14F-4D97-AF65-F5344CB8AC3E}">
        <p14:creationId xmlns:p14="http://schemas.microsoft.com/office/powerpoint/2010/main" val="98566853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80457" y="495753"/>
            <a:ext cx="8382000" cy="685800"/>
          </a:xfrm>
          <a:prstGeom prst="rect">
            <a:avLst/>
          </a:prstGeom>
        </p:spPr>
        <p:txBody>
          <a:bodyPr/>
          <a:lstStyle/>
          <a:p>
            <a:r>
              <a:rPr lang="en-US" dirty="0"/>
              <a:t>Case-control studies</a:t>
            </a:r>
          </a:p>
        </p:txBody>
      </p:sp>
      <p:sp>
        <p:nvSpPr>
          <p:cNvPr id="3" name="Content Placeholder 2"/>
          <p:cNvSpPr>
            <a:spLocks noGrp="1"/>
          </p:cNvSpPr>
          <p:nvPr>
            <p:ph idx="4294967295"/>
          </p:nvPr>
        </p:nvSpPr>
        <p:spPr>
          <a:xfrm>
            <a:off x="1480457" y="1887526"/>
            <a:ext cx="7279821" cy="4122738"/>
          </a:xfrm>
          <a:prstGeom prst="rect">
            <a:avLst/>
          </a:prstGeom>
        </p:spPr>
        <p:txBody>
          <a:bodyPr/>
          <a:lstStyle/>
          <a:p>
            <a:r>
              <a:rPr lang="en-US" sz="2400" i="1" dirty="0"/>
              <a:t>Advantages: </a:t>
            </a:r>
            <a:endParaRPr lang="en-US" sz="2400" dirty="0"/>
          </a:p>
          <a:p>
            <a:pPr lvl="1"/>
            <a:r>
              <a:rPr lang="en-US" sz="2000" dirty="0"/>
              <a:t>quick and cheap; </a:t>
            </a:r>
          </a:p>
          <a:p>
            <a:pPr lvl="1"/>
            <a:r>
              <a:rPr lang="en-US" sz="2000" dirty="0"/>
              <a:t>only feasible method for very rare disorders or those with long lag between exposure and outcome</a:t>
            </a:r>
          </a:p>
          <a:p>
            <a:pPr lvl="1"/>
            <a:r>
              <a:rPr lang="en-US" sz="2000" dirty="0"/>
              <a:t>fewer subjects needed than cross-sectional studies. </a:t>
            </a:r>
          </a:p>
          <a:p>
            <a:pPr lvl="1"/>
            <a:endParaRPr lang="en-US" sz="2000" dirty="0"/>
          </a:p>
          <a:p>
            <a:r>
              <a:rPr lang="en-US" sz="2400" i="1" dirty="0"/>
              <a:t>Disadvantages: </a:t>
            </a:r>
            <a:endParaRPr lang="en-US" sz="2400" dirty="0"/>
          </a:p>
          <a:p>
            <a:pPr lvl="1"/>
            <a:r>
              <a:rPr lang="en-US" sz="2000" dirty="0"/>
              <a:t>reliance on recall or records to determine exposure status; </a:t>
            </a:r>
          </a:p>
          <a:p>
            <a:pPr lvl="1"/>
            <a:r>
              <a:rPr lang="en-US" sz="2000" dirty="0"/>
              <a:t>confounders; </a:t>
            </a:r>
          </a:p>
          <a:p>
            <a:pPr lvl="1"/>
            <a:r>
              <a:rPr lang="en-US" sz="2000" dirty="0"/>
              <a:t>selection of control groups is difficult; </a:t>
            </a:r>
          </a:p>
          <a:p>
            <a:pPr lvl="1"/>
            <a:r>
              <a:rPr lang="en-US" sz="2000" dirty="0"/>
              <a:t>potential bias: recall, selection. </a:t>
            </a:r>
          </a:p>
          <a:p>
            <a:endParaRPr lang="en-US" sz="24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0992" y="0"/>
            <a:ext cx="2833008" cy="1887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742896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body" idx="4294967295"/>
          </p:nvPr>
        </p:nvSpPr>
        <p:spPr>
          <a:xfrm>
            <a:off x="1384763" y="1107404"/>
            <a:ext cx="7489825" cy="4822825"/>
          </a:xfrm>
          <a:prstGeom prst="rect">
            <a:avLst/>
          </a:prstGeom>
        </p:spPr>
        <p:txBody>
          <a:bodyPr/>
          <a:lstStyle/>
          <a:p>
            <a:pPr marL="0" indent="0">
              <a:buNone/>
            </a:pPr>
            <a:endParaRPr lang="en-US" dirty="0"/>
          </a:p>
          <a:p>
            <a:pPr marL="0" indent="0">
              <a:buNone/>
            </a:pPr>
            <a:r>
              <a:rPr lang="en-US" dirty="0"/>
              <a:t>At the end of this session participants will be able to</a:t>
            </a:r>
          </a:p>
          <a:p>
            <a:pPr marL="0" indent="0">
              <a:buNone/>
            </a:pPr>
            <a:endParaRPr lang="en-US" dirty="0"/>
          </a:p>
          <a:p>
            <a:pPr lvl="0"/>
            <a:r>
              <a:rPr lang="en-US" dirty="0"/>
              <a:t>Evaluate the importance of a specific research question in clinical research and clinical decision making</a:t>
            </a:r>
          </a:p>
          <a:p>
            <a:pPr lvl="0"/>
            <a:r>
              <a:rPr lang="en-US" dirty="0"/>
              <a:t>Describe the framework used to design research questions </a:t>
            </a:r>
          </a:p>
          <a:p>
            <a:pPr lvl="0"/>
            <a:r>
              <a:rPr lang="en-US" dirty="0"/>
              <a:t>Summarize how to match the research question to a study design</a:t>
            </a:r>
          </a:p>
          <a:p>
            <a:pPr lvl="0"/>
            <a:r>
              <a:rPr lang="en-US" dirty="0"/>
              <a:t>Explain the potential biases in key study designs</a:t>
            </a:r>
          </a:p>
          <a:p>
            <a:endParaRPr lang="en-US" dirty="0"/>
          </a:p>
          <a:p>
            <a:endParaRPr lang="en-US" dirty="0"/>
          </a:p>
        </p:txBody>
      </p:sp>
      <p:sp>
        <p:nvSpPr>
          <p:cNvPr id="5123" name="Rectangle 3"/>
          <p:cNvSpPr>
            <a:spLocks noGrp="1" noChangeArrowheads="1"/>
          </p:cNvSpPr>
          <p:nvPr>
            <p:ph type="title" idx="4294967295"/>
          </p:nvPr>
        </p:nvSpPr>
        <p:spPr>
          <a:xfrm>
            <a:off x="2582863" y="377825"/>
            <a:ext cx="6561137" cy="685800"/>
          </a:xfrm>
          <a:prstGeom prst="rect">
            <a:avLst/>
          </a:prstGeom>
        </p:spPr>
        <p:txBody>
          <a:bodyPr/>
          <a:lstStyle/>
          <a:p>
            <a:pPr eaLnBrk="1" hangingPunct="1"/>
            <a:r>
              <a:rPr lang="en-CA" b="1" dirty="0"/>
              <a:t>Learning objectives</a:t>
            </a:r>
          </a:p>
        </p:txBody>
      </p:sp>
    </p:spTree>
    <p:custDataLst>
      <p:tags r:id="rId2"/>
    </p:custDataLst>
    <p:extLst>
      <p:ext uri="{BB962C8B-B14F-4D97-AF65-F5344CB8AC3E}">
        <p14:creationId xmlns:p14="http://schemas.microsoft.com/office/powerpoint/2010/main" val="2866554222"/>
      </p:ext>
    </p:extLst>
  </p:cSld>
  <p:clrMapOvr>
    <a:overrideClrMapping bg1="lt1" tx1="dk1" bg2="lt2" tx2="dk2" accent1="accent1" accent2="accent2" accent3="accent3" accent4="accent4" accent5="accent5" accent6="accent6" hlink="hlink" folHlink="folHlink"/>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1559378" y="1566863"/>
            <a:ext cx="7584621" cy="2187575"/>
          </a:xfrm>
          <a:prstGeom prst="rect">
            <a:avLst/>
          </a:prstGeom>
          <a:noFill/>
        </p:spPr>
        <p:txBody>
          <a:bodyPr/>
          <a:lstStyle/>
          <a:p>
            <a:pPr>
              <a:lnSpc>
                <a:spcPct val="140000"/>
              </a:lnSpc>
            </a:pPr>
            <a:r>
              <a:rPr lang="en-US" altLang="en-US" b="1" kern="10" dirty="0">
                <a:ln w="9525" cap="sq">
                  <a:solidFill>
                    <a:srgbClr val="000000"/>
                  </a:solidFill>
                  <a:round/>
                  <a:headEnd type="none" w="sm" len="sm"/>
                  <a:tailEnd type="none" w="sm" len="sm"/>
                </a:ln>
                <a:solidFill>
                  <a:srgbClr val="FF0000"/>
                </a:solidFill>
                <a:cs typeface="Arial"/>
              </a:rPr>
              <a:t>Vitamin D </a:t>
            </a:r>
            <a:r>
              <a:rPr lang="en-US" altLang="en-US" dirty="0"/>
              <a:t>is </a:t>
            </a:r>
            <a:r>
              <a:rPr lang="en-US" altLang="en-US" u="sng" dirty="0"/>
              <a:t>the</a:t>
            </a:r>
            <a:r>
              <a:rPr lang="en-US" altLang="en-US" dirty="0"/>
              <a:t> key to good health</a:t>
            </a:r>
          </a:p>
          <a:p>
            <a:pPr>
              <a:lnSpc>
                <a:spcPct val="140000"/>
              </a:lnSpc>
            </a:pPr>
            <a:r>
              <a:rPr lang="en-US" altLang="en-US" dirty="0"/>
              <a:t>Be sure to eat </a:t>
            </a:r>
            <a:r>
              <a:rPr lang="en-US" altLang="en-US" b="1" kern="10" dirty="0">
                <a:ln w="9525" cap="sq">
                  <a:solidFill>
                    <a:srgbClr val="000000"/>
                  </a:solidFill>
                  <a:round/>
                  <a:headEnd type="none" w="sm" len="sm"/>
                  <a:tailEnd type="none" w="sm" len="sm"/>
                </a:ln>
                <a:solidFill>
                  <a:srgbClr val="FF0000"/>
                </a:solidFill>
                <a:cs typeface="Arial"/>
              </a:rPr>
              <a:t>Vitamin D fortified foods</a:t>
            </a:r>
            <a:endParaRPr lang="en-US" altLang="en-US" dirty="0"/>
          </a:p>
          <a:p>
            <a:pPr>
              <a:lnSpc>
                <a:spcPct val="140000"/>
              </a:lnSpc>
            </a:pPr>
            <a:r>
              <a:rPr lang="en-US" altLang="en-US" b="1" kern="10" dirty="0">
                <a:ln w="9525" cap="sq">
                  <a:solidFill>
                    <a:srgbClr val="000000"/>
                  </a:solidFill>
                  <a:round/>
                  <a:headEnd type="none" w="sm" len="sm"/>
                  <a:tailEnd type="none" w="sm" len="sm"/>
                </a:ln>
                <a:solidFill>
                  <a:srgbClr val="FF0000"/>
                </a:solidFill>
                <a:cs typeface="Arial"/>
              </a:rPr>
              <a:t>Vitamin D</a:t>
            </a:r>
            <a:r>
              <a:rPr lang="en-US" altLang="en-US" dirty="0"/>
              <a:t>–improves the good gut microbiome</a:t>
            </a:r>
          </a:p>
          <a:p>
            <a:pPr>
              <a:lnSpc>
                <a:spcPct val="140000"/>
              </a:lnSpc>
            </a:pPr>
            <a:r>
              <a:rPr lang="en-US" altLang="en-US" b="1" kern="10" dirty="0">
                <a:ln w="9525" cap="sq">
                  <a:solidFill>
                    <a:srgbClr val="000000"/>
                  </a:solidFill>
                  <a:round/>
                  <a:headEnd type="none" w="sm" len="sm"/>
                  <a:tailEnd type="none" w="sm" len="sm"/>
                </a:ln>
                <a:solidFill>
                  <a:srgbClr val="FF0000"/>
                </a:solidFill>
                <a:cs typeface="Arial"/>
              </a:rPr>
              <a:t>Vitamin D</a:t>
            </a:r>
            <a:r>
              <a:rPr lang="en-US" altLang="en-US" dirty="0"/>
              <a:t>–improves overall immune response</a:t>
            </a:r>
          </a:p>
          <a:p>
            <a:pPr>
              <a:lnSpc>
                <a:spcPct val="140000"/>
              </a:lnSpc>
            </a:pPr>
            <a:endParaRPr lang="en-US" altLang="en-US" dirty="0"/>
          </a:p>
        </p:txBody>
      </p:sp>
      <p:sp>
        <p:nvSpPr>
          <p:cNvPr id="9220" name="WordArt 4"/>
          <p:cNvSpPr>
            <a:spLocks noChangeArrowheads="1" noChangeShapeType="1" noTextEdit="1"/>
          </p:cNvSpPr>
          <p:nvPr/>
        </p:nvSpPr>
        <p:spPr bwMode="auto">
          <a:xfrm>
            <a:off x="2300591" y="898188"/>
            <a:ext cx="4114800" cy="381000"/>
          </a:xfrm>
          <a:prstGeom prst="rect">
            <a:avLst/>
          </a:prstGeom>
        </p:spPr>
        <p:txBody>
          <a:bodyPr spcFirstLastPara="1" wrap="none" fromWordArt="1">
            <a:prstTxWarp prst="textArchUp">
              <a:avLst>
                <a:gd name="adj" fmla="val 10800000"/>
              </a:avLst>
            </a:prstTxWarp>
          </a:bodyPr>
          <a:lstStyle/>
          <a:p>
            <a:pPr algn="ctr"/>
            <a:r>
              <a:rPr lang="en-US" sz="3600" b="1" kern="10" dirty="0">
                <a:ln w="9525" cap="sq">
                  <a:solidFill>
                    <a:srgbClr val="000000"/>
                  </a:solidFill>
                  <a:round/>
                  <a:headEnd type="none" w="sm" len="sm"/>
                  <a:tailEnd type="none" w="sm" len="sm"/>
                </a:ln>
                <a:solidFill>
                  <a:srgbClr val="FFFF00"/>
                </a:solidFill>
                <a:latin typeface="Arial"/>
                <a:cs typeface="Arial"/>
              </a:rPr>
              <a:t>Consume Vitamin D</a:t>
            </a:r>
            <a:r>
              <a:rPr lang="en-US" altLang="en-US" sz="3600" b="1" kern="10" dirty="0">
                <a:ln w="9525" cap="sq">
                  <a:solidFill>
                    <a:srgbClr val="000000"/>
                  </a:solidFill>
                  <a:round/>
                  <a:headEnd type="none" w="sm" len="sm"/>
                  <a:tailEnd type="none" w="sm" len="sm"/>
                </a:ln>
                <a:solidFill>
                  <a:srgbClr val="FF0000"/>
                </a:solidFill>
                <a:latin typeface="Arial"/>
                <a:cs typeface="Arial"/>
              </a:rPr>
              <a:t> </a:t>
            </a:r>
            <a:endParaRPr lang="en-US" sz="3600" b="1" kern="10" dirty="0">
              <a:ln w="9525" cap="sq">
                <a:solidFill>
                  <a:srgbClr val="000000"/>
                </a:solidFill>
                <a:round/>
                <a:headEnd type="none" w="sm" len="sm"/>
                <a:tailEnd type="none" w="sm" len="sm"/>
              </a:ln>
              <a:solidFill>
                <a:srgbClr val="FF0000"/>
              </a:solidFill>
              <a:latin typeface="Arial"/>
              <a:cs typeface="Arial"/>
            </a:endParaRPr>
          </a:p>
        </p:txBody>
      </p:sp>
      <p:sp>
        <p:nvSpPr>
          <p:cNvPr id="9221" name="WordArt 5" descr="Narrow vertical"/>
          <p:cNvSpPr>
            <a:spLocks noChangeArrowheads="1" noChangeShapeType="1" noTextEdit="1"/>
          </p:cNvSpPr>
          <p:nvPr/>
        </p:nvSpPr>
        <p:spPr bwMode="auto">
          <a:xfrm>
            <a:off x="1926771" y="3868366"/>
            <a:ext cx="6108276" cy="1024647"/>
          </a:xfrm>
          <a:prstGeom prst="rect">
            <a:avLst/>
          </a:prstGeom>
        </p:spPr>
        <p:txBody>
          <a:bodyPr spcFirstLastPara="1" wrap="none" fromWordArt="1">
            <a:prstTxWarp prst="textArchDown">
              <a:avLst>
                <a:gd name="adj" fmla="val 169059"/>
              </a:avLst>
            </a:prstTxWarp>
          </a:bodyPr>
          <a:lstStyle/>
          <a:p>
            <a:pPr algn="ctr"/>
            <a:r>
              <a:rPr lang="en-US" altLang="en-US" sz="3600" b="1" kern="10" dirty="0">
                <a:ln w="9525" cap="sq">
                  <a:solidFill>
                    <a:srgbClr val="000000"/>
                  </a:solidFill>
                  <a:round/>
                  <a:headEnd type="none" w="sm" len="sm"/>
                  <a:tailEnd type="none" w="sm" len="sm"/>
                </a:ln>
                <a:solidFill>
                  <a:srgbClr val="FF0000"/>
                </a:solidFill>
                <a:cs typeface="Arial"/>
              </a:rPr>
              <a:t>Vitamin D </a:t>
            </a:r>
            <a:r>
              <a:rPr lang="en-US" sz="3600" kern="10" dirty="0">
                <a:ln w="12700" cap="sq">
                  <a:solidFill>
                    <a:srgbClr val="000000"/>
                  </a:solidFill>
                  <a:round/>
                  <a:headEnd type="none" w="sm" len="sm"/>
                  <a:tailEnd type="none" w="sm" len="sm"/>
                </a:ln>
                <a:pattFill prst="dashHorz">
                  <a:fgClr>
                    <a:srgbClr val="808080"/>
                  </a:fgClr>
                  <a:bgClr>
                    <a:srgbClr val="FFFF00"/>
                  </a:bgClr>
                </a:pattFill>
                <a:effectLst>
                  <a:outerShdw dist="45791" dir="2021404" algn="ctr" rotWithShape="0">
                    <a:srgbClr val="808080"/>
                  </a:outerShdw>
                </a:effectLst>
                <a:latin typeface="Arial Black"/>
              </a:rPr>
              <a:t>is wonderful</a:t>
            </a:r>
          </a:p>
        </p:txBody>
      </p:sp>
    </p:spTree>
    <p:custDataLst>
      <p:tags r:id="rId1"/>
    </p:custDataLst>
    <p:extLst>
      <p:ext uri="{BB962C8B-B14F-4D97-AF65-F5344CB8AC3E}">
        <p14:creationId xmlns:p14="http://schemas.microsoft.com/office/powerpoint/2010/main" val="221768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1845128" y="200025"/>
            <a:ext cx="7298871" cy="685800"/>
          </a:xfrm>
          <a:prstGeom prst="rect">
            <a:avLst/>
          </a:prstGeom>
        </p:spPr>
        <p:txBody>
          <a:bodyPr/>
          <a:lstStyle/>
          <a:p>
            <a:r>
              <a:rPr lang="en-US" altLang="en-US" dirty="0"/>
              <a:t>Hypothetical Research Question</a:t>
            </a:r>
          </a:p>
        </p:txBody>
      </p:sp>
      <p:sp>
        <p:nvSpPr>
          <p:cNvPr id="8195" name="Rectangle 3"/>
          <p:cNvSpPr>
            <a:spLocks noGrp="1" noChangeArrowheads="1"/>
          </p:cNvSpPr>
          <p:nvPr>
            <p:ph type="body" idx="4294967295"/>
          </p:nvPr>
        </p:nvSpPr>
        <p:spPr>
          <a:xfrm>
            <a:off x="1609726" y="1677761"/>
            <a:ext cx="6872968" cy="4438650"/>
          </a:xfrm>
          <a:prstGeom prst="rect">
            <a:avLst/>
          </a:prstGeom>
        </p:spPr>
        <p:txBody>
          <a:bodyPr/>
          <a:lstStyle/>
          <a:p>
            <a:pPr lvl="1">
              <a:buFont typeface="Monotype Sorts" charset="2"/>
              <a:buNone/>
            </a:pPr>
            <a:endParaRPr lang="en-US" altLang="en-US" dirty="0"/>
          </a:p>
          <a:p>
            <a:r>
              <a:rPr lang="en-US" altLang="en-US" sz="2800" dirty="0"/>
              <a:t>Your belief(s):</a:t>
            </a:r>
          </a:p>
          <a:p>
            <a:pPr lvl="1">
              <a:buFont typeface="Monotype Sorts" charset="2"/>
              <a:buNone/>
            </a:pPr>
            <a:r>
              <a:rPr lang="en-US" altLang="en-US" sz="2400" b="0" dirty="0"/>
              <a:t>Vitamin D consumption is the key to good health and not getting severe Covid 19 infection</a:t>
            </a:r>
          </a:p>
          <a:p>
            <a:pPr lvl="1">
              <a:buFont typeface="Monotype Sorts" charset="2"/>
              <a:buNone/>
            </a:pPr>
            <a:r>
              <a:rPr lang="en-US" altLang="en-US" sz="2400" dirty="0"/>
              <a:t>People who consume lots of Vitamin D tend not to suffer from </a:t>
            </a:r>
            <a:r>
              <a:rPr lang="en-US" altLang="en-US" sz="2400" i="1" dirty="0"/>
              <a:t>severe Covid 19 infection symptoms</a:t>
            </a:r>
            <a:endParaRPr lang="en-US" altLang="en-US" sz="2400" b="0" dirty="0"/>
          </a:p>
          <a:p>
            <a:pPr lvl="1">
              <a:buFont typeface="Monotype Sorts" charset="2"/>
              <a:buNone/>
            </a:pPr>
            <a:endParaRPr lang="en-US" altLang="en-US" sz="2400" b="0" dirty="0"/>
          </a:p>
          <a:p>
            <a:r>
              <a:rPr lang="en-US" altLang="en-US" sz="2800" dirty="0"/>
              <a:t>Your hypothesis</a:t>
            </a:r>
          </a:p>
          <a:p>
            <a:pPr lvl="1">
              <a:buFont typeface="Monotype Sorts" charset="2"/>
              <a:buNone/>
            </a:pPr>
            <a:r>
              <a:rPr lang="en-US" altLang="en-US" sz="2400" dirty="0"/>
              <a:t>Optimal vitamin D </a:t>
            </a:r>
            <a:r>
              <a:rPr lang="en-US" altLang="en-US" sz="2400" b="0" dirty="0"/>
              <a:t>intake decreases the risk of  </a:t>
            </a:r>
            <a:r>
              <a:rPr lang="en-US" altLang="en-US" sz="2400" b="0" i="1" dirty="0"/>
              <a:t>severe Covid 19 illness</a:t>
            </a:r>
            <a:endParaRPr lang="en-US" altLang="en-US" sz="2400" b="0" dirty="0"/>
          </a:p>
        </p:txBody>
      </p:sp>
    </p:spTree>
    <p:custDataLst>
      <p:tags r:id="rId1"/>
    </p:custDataLst>
    <p:extLst>
      <p:ext uri="{BB962C8B-B14F-4D97-AF65-F5344CB8AC3E}">
        <p14:creationId xmlns:p14="http://schemas.microsoft.com/office/powerpoint/2010/main" val="860450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idx="4294967295"/>
          </p:nvPr>
        </p:nvSpPr>
        <p:spPr>
          <a:xfrm>
            <a:off x="1243584" y="184150"/>
            <a:ext cx="7772400" cy="730250"/>
          </a:xfrm>
          <a:prstGeom prst="rect">
            <a:avLst/>
          </a:prstGeom>
        </p:spPr>
        <p:txBody>
          <a:bodyPr/>
          <a:lstStyle/>
          <a:p>
            <a:r>
              <a:rPr lang="en-US" sz="3200" dirty="0"/>
              <a:t>Randomized controlled trials</a:t>
            </a:r>
          </a:p>
        </p:txBody>
      </p:sp>
      <p:sp>
        <p:nvSpPr>
          <p:cNvPr id="19" name="Right Arrow 18"/>
          <p:cNvSpPr/>
          <p:nvPr/>
        </p:nvSpPr>
        <p:spPr>
          <a:xfrm>
            <a:off x="233464" y="836578"/>
            <a:ext cx="8287966" cy="32101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43189" y="1235406"/>
            <a:ext cx="671208" cy="369332"/>
          </a:xfrm>
          <a:prstGeom prst="rect">
            <a:avLst/>
          </a:prstGeom>
          <a:solidFill>
            <a:srgbClr val="FF0000"/>
          </a:solidFill>
        </p:spPr>
        <p:txBody>
          <a:bodyPr wrap="square" rtlCol="0">
            <a:spAutoFit/>
          </a:bodyPr>
          <a:lstStyle/>
          <a:p>
            <a:r>
              <a:rPr lang="en-US" sz="1800" dirty="0">
                <a:latin typeface="+mj-lt"/>
              </a:rPr>
              <a:t>Past</a:t>
            </a:r>
          </a:p>
        </p:txBody>
      </p:sp>
      <p:sp>
        <p:nvSpPr>
          <p:cNvPr id="21" name="TextBox 20"/>
          <p:cNvSpPr txBox="1"/>
          <p:nvPr/>
        </p:nvSpPr>
        <p:spPr>
          <a:xfrm>
            <a:off x="1883909" y="1261354"/>
            <a:ext cx="1034375" cy="369332"/>
          </a:xfrm>
          <a:prstGeom prst="rect">
            <a:avLst/>
          </a:prstGeom>
          <a:solidFill>
            <a:srgbClr val="FFC000"/>
          </a:solidFill>
        </p:spPr>
        <p:txBody>
          <a:bodyPr wrap="square" rtlCol="0">
            <a:spAutoFit/>
          </a:bodyPr>
          <a:lstStyle/>
          <a:p>
            <a:r>
              <a:rPr lang="en-US" sz="1800" dirty="0">
                <a:latin typeface="+mj-lt"/>
              </a:rPr>
              <a:t>Present</a:t>
            </a:r>
          </a:p>
        </p:txBody>
      </p:sp>
      <p:sp>
        <p:nvSpPr>
          <p:cNvPr id="22" name="TextBox 21"/>
          <p:cNvSpPr txBox="1"/>
          <p:nvPr/>
        </p:nvSpPr>
        <p:spPr>
          <a:xfrm>
            <a:off x="6971489" y="1222440"/>
            <a:ext cx="878732" cy="369332"/>
          </a:xfrm>
          <a:prstGeom prst="rect">
            <a:avLst/>
          </a:prstGeom>
          <a:solidFill>
            <a:srgbClr val="92D050"/>
          </a:solidFill>
        </p:spPr>
        <p:txBody>
          <a:bodyPr wrap="square" rtlCol="0">
            <a:spAutoFit/>
          </a:bodyPr>
          <a:lstStyle/>
          <a:p>
            <a:r>
              <a:rPr lang="en-US" sz="1800" dirty="0">
                <a:latin typeface="+mj-lt"/>
              </a:rPr>
              <a:t>Future</a:t>
            </a:r>
          </a:p>
        </p:txBody>
      </p:sp>
      <p:sp>
        <p:nvSpPr>
          <p:cNvPr id="24" name="Oval 23"/>
          <p:cNvSpPr/>
          <p:nvPr/>
        </p:nvSpPr>
        <p:spPr>
          <a:xfrm>
            <a:off x="1143000" y="2080205"/>
            <a:ext cx="2485398" cy="2570393"/>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a:p>
            <a:pPr algn="ctr"/>
            <a:endParaRPr lang="en-US" sz="2400" dirty="0">
              <a:solidFill>
                <a:schemeClr val="tx1"/>
              </a:solidFill>
            </a:endParaRPr>
          </a:p>
          <a:p>
            <a:pPr algn="ctr"/>
            <a:endParaRPr lang="en-US" sz="2400" dirty="0">
              <a:solidFill>
                <a:schemeClr val="tx1"/>
              </a:solidFill>
            </a:endParaRPr>
          </a:p>
          <a:p>
            <a:pPr algn="ctr"/>
            <a:endParaRPr lang="en-US" sz="1200" dirty="0">
              <a:solidFill>
                <a:schemeClr val="tx1"/>
              </a:solidFill>
            </a:endParaRPr>
          </a:p>
          <a:p>
            <a:pPr algn="ctr"/>
            <a:endParaRPr lang="en-US" sz="1200" dirty="0">
              <a:solidFill>
                <a:schemeClr val="tx1"/>
              </a:solidFill>
            </a:endParaRPr>
          </a:p>
          <a:p>
            <a:pPr algn="ctr"/>
            <a:endParaRPr lang="en-US" sz="1200" dirty="0">
              <a:solidFill>
                <a:schemeClr val="tx1"/>
              </a:solidFill>
            </a:endParaRPr>
          </a:p>
          <a:p>
            <a:pPr algn="ctr"/>
            <a:r>
              <a:rPr lang="en-US" sz="1200" dirty="0">
                <a:solidFill>
                  <a:schemeClr val="tx1"/>
                </a:solidFill>
              </a:rPr>
              <a:t>Patient population</a:t>
            </a:r>
          </a:p>
        </p:txBody>
      </p:sp>
      <p:sp>
        <p:nvSpPr>
          <p:cNvPr id="25" name="Decagon 24"/>
          <p:cNvSpPr/>
          <p:nvPr/>
        </p:nvSpPr>
        <p:spPr>
          <a:xfrm>
            <a:off x="1783080" y="2704291"/>
            <a:ext cx="1368661" cy="1373933"/>
          </a:xfrm>
          <a:prstGeom prst="decagon">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Appropriate patient spectrum</a:t>
            </a:r>
          </a:p>
        </p:txBody>
      </p:sp>
      <p:sp>
        <p:nvSpPr>
          <p:cNvPr id="26" name="TextBox 25"/>
          <p:cNvSpPr txBox="1"/>
          <p:nvPr/>
        </p:nvSpPr>
        <p:spPr>
          <a:xfrm>
            <a:off x="3959135" y="3210109"/>
            <a:ext cx="1222441" cy="307777"/>
          </a:xfrm>
          <a:prstGeom prst="rect">
            <a:avLst/>
          </a:prstGeom>
          <a:noFill/>
          <a:ln>
            <a:solidFill>
              <a:schemeClr val="tx1"/>
            </a:solidFill>
          </a:ln>
        </p:spPr>
        <p:txBody>
          <a:bodyPr wrap="square" rtlCol="0">
            <a:spAutoFit/>
          </a:bodyPr>
          <a:lstStyle/>
          <a:p>
            <a:r>
              <a:rPr lang="en-US" sz="1400" dirty="0">
                <a:latin typeface="+mj-lt"/>
              </a:rPr>
              <a:t>Randomize</a:t>
            </a:r>
          </a:p>
        </p:txBody>
      </p:sp>
      <p:sp>
        <p:nvSpPr>
          <p:cNvPr id="27" name="TextBox 26"/>
          <p:cNvSpPr txBox="1"/>
          <p:nvPr/>
        </p:nvSpPr>
        <p:spPr>
          <a:xfrm>
            <a:off x="5181576" y="2292472"/>
            <a:ext cx="1118681" cy="276999"/>
          </a:xfrm>
          <a:prstGeom prst="rect">
            <a:avLst/>
          </a:prstGeom>
          <a:noFill/>
          <a:ln>
            <a:noFill/>
          </a:ln>
        </p:spPr>
        <p:txBody>
          <a:bodyPr wrap="square" rtlCol="0">
            <a:spAutoFit/>
          </a:bodyPr>
          <a:lstStyle/>
          <a:p>
            <a:pPr algn="ctr"/>
            <a:r>
              <a:rPr lang="en-US" sz="1200" dirty="0">
                <a:latin typeface="+mj-lt"/>
              </a:rPr>
              <a:t>Exposure</a:t>
            </a:r>
          </a:p>
        </p:txBody>
      </p:sp>
      <p:sp>
        <p:nvSpPr>
          <p:cNvPr id="28" name="TextBox 27"/>
          <p:cNvSpPr txBox="1"/>
          <p:nvPr/>
        </p:nvSpPr>
        <p:spPr>
          <a:xfrm>
            <a:off x="5191304" y="3946150"/>
            <a:ext cx="1118681" cy="276999"/>
          </a:xfrm>
          <a:prstGeom prst="rect">
            <a:avLst/>
          </a:prstGeom>
          <a:solidFill>
            <a:srgbClr val="FF0000"/>
          </a:solidFill>
          <a:ln>
            <a:solidFill>
              <a:schemeClr val="tx1"/>
            </a:solidFill>
          </a:ln>
        </p:spPr>
        <p:txBody>
          <a:bodyPr wrap="square" rtlCol="0">
            <a:spAutoFit/>
          </a:bodyPr>
          <a:lstStyle/>
          <a:p>
            <a:pPr algn="ctr"/>
            <a:r>
              <a:rPr lang="en-US" sz="1200" dirty="0">
                <a:latin typeface="+mj-lt"/>
              </a:rPr>
              <a:t>No Vit D</a:t>
            </a:r>
          </a:p>
        </p:txBody>
      </p:sp>
      <p:sp>
        <p:nvSpPr>
          <p:cNvPr id="29" name="TextBox 28"/>
          <p:cNvSpPr txBox="1"/>
          <p:nvPr/>
        </p:nvSpPr>
        <p:spPr>
          <a:xfrm>
            <a:off x="5181577" y="2594041"/>
            <a:ext cx="1118681" cy="276999"/>
          </a:xfrm>
          <a:prstGeom prst="rect">
            <a:avLst/>
          </a:prstGeom>
          <a:solidFill>
            <a:srgbClr val="92D050"/>
          </a:solidFill>
          <a:ln>
            <a:solidFill>
              <a:schemeClr val="tx1"/>
            </a:solidFill>
          </a:ln>
        </p:spPr>
        <p:txBody>
          <a:bodyPr wrap="square" rtlCol="0">
            <a:spAutoFit/>
          </a:bodyPr>
          <a:lstStyle/>
          <a:p>
            <a:pPr algn="ctr"/>
            <a:r>
              <a:rPr lang="en-US" sz="1200" dirty="0">
                <a:latin typeface="+mj-lt"/>
              </a:rPr>
              <a:t>Vit D</a:t>
            </a:r>
          </a:p>
        </p:txBody>
      </p:sp>
      <p:sp>
        <p:nvSpPr>
          <p:cNvPr id="30" name="TextBox 29"/>
          <p:cNvSpPr txBox="1"/>
          <p:nvPr/>
        </p:nvSpPr>
        <p:spPr>
          <a:xfrm>
            <a:off x="5191305" y="3625141"/>
            <a:ext cx="1118681" cy="276999"/>
          </a:xfrm>
          <a:prstGeom prst="rect">
            <a:avLst/>
          </a:prstGeom>
          <a:noFill/>
          <a:ln>
            <a:noFill/>
          </a:ln>
        </p:spPr>
        <p:txBody>
          <a:bodyPr wrap="square" rtlCol="0">
            <a:spAutoFit/>
          </a:bodyPr>
          <a:lstStyle/>
          <a:p>
            <a:pPr algn="ctr"/>
            <a:r>
              <a:rPr lang="en-US" sz="1200" dirty="0">
                <a:latin typeface="+mj-lt"/>
              </a:rPr>
              <a:t>No exposure</a:t>
            </a:r>
          </a:p>
        </p:txBody>
      </p:sp>
      <p:sp>
        <p:nvSpPr>
          <p:cNvPr id="31" name="TextBox 30"/>
          <p:cNvSpPr txBox="1"/>
          <p:nvPr/>
        </p:nvSpPr>
        <p:spPr>
          <a:xfrm>
            <a:off x="6806096" y="1728268"/>
            <a:ext cx="1118681" cy="461665"/>
          </a:xfrm>
          <a:prstGeom prst="rect">
            <a:avLst/>
          </a:prstGeom>
          <a:solidFill>
            <a:srgbClr val="FFFF00"/>
          </a:solidFill>
          <a:ln>
            <a:noFill/>
          </a:ln>
        </p:spPr>
        <p:txBody>
          <a:bodyPr wrap="square" rtlCol="0">
            <a:spAutoFit/>
          </a:bodyPr>
          <a:lstStyle/>
          <a:p>
            <a:pPr algn="ctr"/>
            <a:r>
              <a:rPr lang="en-US" sz="1200" dirty="0">
                <a:latin typeface="+mj-lt"/>
              </a:rPr>
              <a:t>Evaluate for outcome</a:t>
            </a:r>
          </a:p>
        </p:txBody>
      </p:sp>
      <p:sp>
        <p:nvSpPr>
          <p:cNvPr id="32" name="TextBox 31"/>
          <p:cNvSpPr txBox="1"/>
          <p:nvPr/>
        </p:nvSpPr>
        <p:spPr>
          <a:xfrm>
            <a:off x="6786640" y="2312993"/>
            <a:ext cx="1461248" cy="276999"/>
          </a:xfrm>
          <a:prstGeom prst="rect">
            <a:avLst/>
          </a:prstGeom>
          <a:noFill/>
          <a:ln>
            <a:solidFill>
              <a:schemeClr val="tx1"/>
            </a:solidFill>
          </a:ln>
        </p:spPr>
        <p:txBody>
          <a:bodyPr wrap="square" rtlCol="0">
            <a:spAutoFit/>
          </a:bodyPr>
          <a:lstStyle/>
          <a:p>
            <a:pPr algn="ctr"/>
            <a:r>
              <a:rPr lang="en-US" sz="1200" dirty="0">
                <a:latin typeface="+mj-lt"/>
              </a:rPr>
              <a:t>Severe Covid19</a:t>
            </a:r>
          </a:p>
        </p:txBody>
      </p:sp>
      <p:sp>
        <p:nvSpPr>
          <p:cNvPr id="33" name="TextBox 32"/>
          <p:cNvSpPr txBox="1"/>
          <p:nvPr/>
        </p:nvSpPr>
        <p:spPr>
          <a:xfrm>
            <a:off x="6786641" y="2778856"/>
            <a:ext cx="1461247" cy="461665"/>
          </a:xfrm>
          <a:prstGeom prst="rect">
            <a:avLst/>
          </a:prstGeom>
          <a:noFill/>
          <a:ln>
            <a:solidFill>
              <a:schemeClr val="tx1"/>
            </a:solidFill>
          </a:ln>
        </p:spPr>
        <p:txBody>
          <a:bodyPr wrap="square" rtlCol="0">
            <a:spAutoFit/>
          </a:bodyPr>
          <a:lstStyle/>
          <a:p>
            <a:pPr algn="ctr"/>
            <a:r>
              <a:rPr lang="en-US" sz="1200" dirty="0">
                <a:latin typeface="+mj-lt"/>
              </a:rPr>
              <a:t>No </a:t>
            </a:r>
            <a:r>
              <a:rPr lang="en-US" sz="1200" dirty="0"/>
              <a:t>Severe Covid19</a:t>
            </a:r>
          </a:p>
        </p:txBody>
      </p:sp>
      <p:sp>
        <p:nvSpPr>
          <p:cNvPr id="34" name="TextBox 33"/>
          <p:cNvSpPr txBox="1"/>
          <p:nvPr/>
        </p:nvSpPr>
        <p:spPr>
          <a:xfrm>
            <a:off x="6806095" y="3702962"/>
            <a:ext cx="1461247" cy="461665"/>
          </a:xfrm>
          <a:prstGeom prst="rect">
            <a:avLst/>
          </a:prstGeom>
          <a:noFill/>
          <a:ln>
            <a:solidFill>
              <a:schemeClr val="tx1"/>
            </a:solidFill>
          </a:ln>
        </p:spPr>
        <p:txBody>
          <a:bodyPr wrap="square" rtlCol="0">
            <a:spAutoFit/>
          </a:bodyPr>
          <a:lstStyle/>
          <a:p>
            <a:pPr algn="ctr"/>
            <a:r>
              <a:rPr lang="en-US" sz="1200" dirty="0"/>
              <a:t>Severe Covid19</a:t>
            </a:r>
          </a:p>
          <a:p>
            <a:pPr algn="ctr"/>
            <a:endParaRPr lang="en-US" sz="1200" dirty="0">
              <a:latin typeface="+mj-lt"/>
            </a:endParaRPr>
          </a:p>
        </p:txBody>
      </p:sp>
      <p:sp>
        <p:nvSpPr>
          <p:cNvPr id="35" name="TextBox 34"/>
          <p:cNvSpPr txBox="1"/>
          <p:nvPr/>
        </p:nvSpPr>
        <p:spPr>
          <a:xfrm>
            <a:off x="6851514" y="4298661"/>
            <a:ext cx="1415828" cy="461665"/>
          </a:xfrm>
          <a:prstGeom prst="rect">
            <a:avLst/>
          </a:prstGeom>
          <a:noFill/>
          <a:ln>
            <a:solidFill>
              <a:schemeClr val="tx1"/>
            </a:solidFill>
          </a:ln>
        </p:spPr>
        <p:txBody>
          <a:bodyPr wrap="square" rtlCol="0">
            <a:spAutoFit/>
          </a:bodyPr>
          <a:lstStyle/>
          <a:p>
            <a:pPr algn="ctr"/>
            <a:r>
              <a:rPr lang="en-US" sz="1200" dirty="0">
                <a:latin typeface="+mj-lt"/>
              </a:rPr>
              <a:t>No </a:t>
            </a:r>
            <a:r>
              <a:rPr lang="en-US" sz="1200" dirty="0"/>
              <a:t>Severe Covid19</a:t>
            </a:r>
            <a:endParaRPr lang="en-US" sz="1200" dirty="0">
              <a:latin typeface="+mj-lt"/>
            </a:endParaRPr>
          </a:p>
        </p:txBody>
      </p:sp>
      <p:cxnSp>
        <p:nvCxnSpPr>
          <p:cNvPr id="44" name="Shape 43"/>
          <p:cNvCxnSpPr>
            <a:cxnSpLocks/>
            <a:stCxn id="26" idx="0"/>
            <a:endCxn id="29" idx="1"/>
          </p:cNvCxnSpPr>
          <p:nvPr/>
        </p:nvCxnSpPr>
        <p:spPr>
          <a:xfrm rot="5400000" flipH="1" flipV="1">
            <a:off x="4637182" y="2665715"/>
            <a:ext cx="477568" cy="611221"/>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45" name="Shape 44"/>
          <p:cNvCxnSpPr>
            <a:cxnSpLocks/>
            <a:stCxn id="26" idx="2"/>
            <a:endCxn id="28" idx="1"/>
          </p:cNvCxnSpPr>
          <p:nvPr/>
        </p:nvCxnSpPr>
        <p:spPr>
          <a:xfrm rot="16200000" flipH="1">
            <a:off x="4597448" y="3490794"/>
            <a:ext cx="566764" cy="620948"/>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48" name="Shape 47"/>
          <p:cNvCxnSpPr>
            <a:cxnSpLocks/>
            <a:stCxn id="24" idx="6"/>
            <a:endCxn id="26" idx="1"/>
          </p:cNvCxnSpPr>
          <p:nvPr/>
        </p:nvCxnSpPr>
        <p:spPr>
          <a:xfrm flipV="1">
            <a:off x="3628398" y="3363998"/>
            <a:ext cx="330737" cy="140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1" name="Shape 50"/>
          <p:cNvCxnSpPr>
            <a:cxnSpLocks/>
            <a:stCxn id="29" idx="3"/>
            <a:endCxn id="32" idx="1"/>
          </p:cNvCxnSpPr>
          <p:nvPr/>
        </p:nvCxnSpPr>
        <p:spPr>
          <a:xfrm flipV="1">
            <a:off x="6300258" y="2451493"/>
            <a:ext cx="486382" cy="281048"/>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54" name="Shape 53"/>
          <p:cNvCxnSpPr>
            <a:cxnSpLocks/>
            <a:stCxn id="28" idx="3"/>
            <a:endCxn id="34" idx="1"/>
          </p:cNvCxnSpPr>
          <p:nvPr/>
        </p:nvCxnSpPr>
        <p:spPr>
          <a:xfrm flipV="1">
            <a:off x="6309985" y="3863470"/>
            <a:ext cx="496110" cy="221180"/>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57" name="Shape 56"/>
          <p:cNvCxnSpPr>
            <a:cxnSpLocks/>
            <a:stCxn id="29" idx="3"/>
            <a:endCxn id="33" idx="1"/>
          </p:cNvCxnSpPr>
          <p:nvPr/>
        </p:nvCxnSpPr>
        <p:spPr>
          <a:xfrm>
            <a:off x="6300258" y="2732541"/>
            <a:ext cx="486383" cy="277148"/>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60" name="Shape 59"/>
          <p:cNvCxnSpPr>
            <a:cxnSpLocks/>
            <a:stCxn id="28" idx="3"/>
            <a:endCxn id="35" idx="1"/>
          </p:cNvCxnSpPr>
          <p:nvPr/>
        </p:nvCxnSpPr>
        <p:spPr>
          <a:xfrm>
            <a:off x="6309985" y="4084650"/>
            <a:ext cx="541529" cy="444844"/>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spTree>
    <p:custDataLst>
      <p:tags r:id="rId1"/>
    </p:custDataLst>
    <p:extLst>
      <p:ext uri="{BB962C8B-B14F-4D97-AF65-F5344CB8AC3E}">
        <p14:creationId xmlns:p14="http://schemas.microsoft.com/office/powerpoint/2010/main" val="307407564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6">
            <a:extLst>
              <a:ext uri="{FF2B5EF4-FFF2-40B4-BE49-F238E27FC236}">
                <a16:creationId xmlns:a16="http://schemas.microsoft.com/office/drawing/2014/main" id="{93A8AEF1-B919-42E1-B4AA-8CBC69734844}"/>
              </a:ext>
            </a:extLst>
          </p:cNvPr>
          <p:cNvSpPr txBox="1">
            <a:spLocks/>
          </p:cNvSpPr>
          <p:nvPr/>
        </p:nvSpPr>
        <p:spPr>
          <a:xfrm>
            <a:off x="1206230" y="266750"/>
            <a:ext cx="7772400" cy="73025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dirty="0"/>
              <a:t>Prospective cohort study</a:t>
            </a:r>
          </a:p>
        </p:txBody>
      </p:sp>
      <p:sp>
        <p:nvSpPr>
          <p:cNvPr id="37" name="Right Arrow 18">
            <a:extLst>
              <a:ext uri="{FF2B5EF4-FFF2-40B4-BE49-F238E27FC236}">
                <a16:creationId xmlns:a16="http://schemas.microsoft.com/office/drawing/2014/main" id="{C54FE9B6-A8F4-41EE-9113-6A4D60099CF5}"/>
              </a:ext>
            </a:extLst>
          </p:cNvPr>
          <p:cNvSpPr/>
          <p:nvPr/>
        </p:nvSpPr>
        <p:spPr>
          <a:xfrm>
            <a:off x="690664" y="955450"/>
            <a:ext cx="8287966" cy="32101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FDBE73F7-47DE-4514-A9C7-747371F0BAEC}"/>
              </a:ext>
            </a:extLst>
          </p:cNvPr>
          <p:cNvSpPr txBox="1"/>
          <p:nvPr/>
        </p:nvSpPr>
        <p:spPr>
          <a:xfrm>
            <a:off x="700389" y="1266726"/>
            <a:ext cx="671208" cy="369332"/>
          </a:xfrm>
          <a:prstGeom prst="rect">
            <a:avLst/>
          </a:prstGeom>
          <a:solidFill>
            <a:srgbClr val="FF0000"/>
          </a:solidFill>
        </p:spPr>
        <p:txBody>
          <a:bodyPr wrap="square" rtlCol="0">
            <a:spAutoFit/>
          </a:bodyPr>
          <a:lstStyle/>
          <a:p>
            <a:r>
              <a:rPr lang="en-US" sz="1800" dirty="0">
                <a:latin typeface="+mj-lt"/>
              </a:rPr>
              <a:t>Past</a:t>
            </a:r>
          </a:p>
        </p:txBody>
      </p:sp>
      <p:sp>
        <p:nvSpPr>
          <p:cNvPr id="39" name="TextBox 38">
            <a:extLst>
              <a:ext uri="{FF2B5EF4-FFF2-40B4-BE49-F238E27FC236}">
                <a16:creationId xmlns:a16="http://schemas.microsoft.com/office/drawing/2014/main" id="{E8986D6A-0952-4A3E-B289-F33DAD895490}"/>
              </a:ext>
            </a:extLst>
          </p:cNvPr>
          <p:cNvSpPr txBox="1"/>
          <p:nvPr/>
        </p:nvSpPr>
        <p:spPr>
          <a:xfrm>
            <a:off x="2341109" y="1273221"/>
            <a:ext cx="1034375" cy="369332"/>
          </a:xfrm>
          <a:prstGeom prst="rect">
            <a:avLst/>
          </a:prstGeom>
          <a:solidFill>
            <a:srgbClr val="FFC000"/>
          </a:solidFill>
        </p:spPr>
        <p:txBody>
          <a:bodyPr wrap="square" rtlCol="0">
            <a:spAutoFit/>
          </a:bodyPr>
          <a:lstStyle/>
          <a:p>
            <a:r>
              <a:rPr lang="en-US" sz="1800" dirty="0">
                <a:latin typeface="+mj-lt"/>
              </a:rPr>
              <a:t>Present</a:t>
            </a:r>
          </a:p>
        </p:txBody>
      </p:sp>
      <p:sp>
        <p:nvSpPr>
          <p:cNvPr id="40" name="TextBox 39">
            <a:extLst>
              <a:ext uri="{FF2B5EF4-FFF2-40B4-BE49-F238E27FC236}">
                <a16:creationId xmlns:a16="http://schemas.microsoft.com/office/drawing/2014/main" id="{26C2D685-61CC-4AEC-A42E-AC652981FBA7}"/>
              </a:ext>
            </a:extLst>
          </p:cNvPr>
          <p:cNvSpPr txBox="1"/>
          <p:nvPr/>
        </p:nvSpPr>
        <p:spPr>
          <a:xfrm>
            <a:off x="7428689" y="1273218"/>
            <a:ext cx="878732" cy="369332"/>
          </a:xfrm>
          <a:prstGeom prst="rect">
            <a:avLst/>
          </a:prstGeom>
          <a:solidFill>
            <a:srgbClr val="92D050"/>
          </a:solidFill>
        </p:spPr>
        <p:txBody>
          <a:bodyPr wrap="square" rtlCol="0">
            <a:spAutoFit/>
          </a:bodyPr>
          <a:lstStyle/>
          <a:p>
            <a:r>
              <a:rPr lang="en-US" sz="1800" dirty="0">
                <a:latin typeface="+mj-lt"/>
              </a:rPr>
              <a:t>Future</a:t>
            </a:r>
          </a:p>
        </p:txBody>
      </p:sp>
      <p:sp>
        <p:nvSpPr>
          <p:cNvPr id="41" name="Oval 40">
            <a:extLst>
              <a:ext uri="{FF2B5EF4-FFF2-40B4-BE49-F238E27FC236}">
                <a16:creationId xmlns:a16="http://schemas.microsoft.com/office/drawing/2014/main" id="{0D5E581F-352F-4013-89F5-BDA999942F8D}"/>
              </a:ext>
            </a:extLst>
          </p:cNvPr>
          <p:cNvSpPr/>
          <p:nvPr/>
        </p:nvSpPr>
        <p:spPr>
          <a:xfrm>
            <a:off x="1799598" y="2443790"/>
            <a:ext cx="2286000" cy="2266545"/>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a:p>
            <a:pPr algn="ctr"/>
            <a:endParaRPr lang="en-US" sz="2400" dirty="0">
              <a:solidFill>
                <a:schemeClr val="tx1"/>
              </a:solidFill>
            </a:endParaRPr>
          </a:p>
          <a:p>
            <a:pPr algn="ctr"/>
            <a:endParaRPr lang="en-US" sz="2400" dirty="0">
              <a:solidFill>
                <a:schemeClr val="tx1"/>
              </a:solidFill>
            </a:endParaRPr>
          </a:p>
          <a:p>
            <a:pPr algn="ctr"/>
            <a:endParaRPr lang="en-US" sz="1200" dirty="0">
              <a:solidFill>
                <a:schemeClr val="tx1"/>
              </a:solidFill>
            </a:endParaRPr>
          </a:p>
          <a:p>
            <a:pPr algn="ctr"/>
            <a:endParaRPr lang="en-US" sz="1200" dirty="0">
              <a:solidFill>
                <a:schemeClr val="tx1"/>
              </a:solidFill>
            </a:endParaRPr>
          </a:p>
          <a:p>
            <a:pPr algn="ctr"/>
            <a:r>
              <a:rPr lang="en-US" sz="1200" dirty="0">
                <a:solidFill>
                  <a:schemeClr val="tx1"/>
                </a:solidFill>
              </a:rPr>
              <a:t>Patient population</a:t>
            </a:r>
          </a:p>
        </p:txBody>
      </p:sp>
      <p:sp>
        <p:nvSpPr>
          <p:cNvPr id="42" name="Decagon 41">
            <a:extLst>
              <a:ext uri="{FF2B5EF4-FFF2-40B4-BE49-F238E27FC236}">
                <a16:creationId xmlns:a16="http://schemas.microsoft.com/office/drawing/2014/main" id="{32194CED-CC36-48C5-A6AE-70C09165A550}"/>
              </a:ext>
            </a:extLst>
          </p:cNvPr>
          <p:cNvSpPr/>
          <p:nvPr/>
        </p:nvSpPr>
        <p:spPr>
          <a:xfrm>
            <a:off x="2305435" y="2920443"/>
            <a:ext cx="1303506" cy="1177047"/>
          </a:xfrm>
          <a:prstGeom prst="decagon">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Appropriate patient spectrum</a:t>
            </a:r>
          </a:p>
        </p:txBody>
      </p:sp>
      <p:sp>
        <p:nvSpPr>
          <p:cNvPr id="43" name="TextBox 42">
            <a:extLst>
              <a:ext uri="{FF2B5EF4-FFF2-40B4-BE49-F238E27FC236}">
                <a16:creationId xmlns:a16="http://schemas.microsoft.com/office/drawing/2014/main" id="{2C7D4274-C641-4ECD-A8B2-239111FC2FED}"/>
              </a:ext>
            </a:extLst>
          </p:cNvPr>
          <p:cNvSpPr txBox="1"/>
          <p:nvPr/>
        </p:nvSpPr>
        <p:spPr>
          <a:xfrm>
            <a:off x="5648504" y="4298494"/>
            <a:ext cx="1118681" cy="461665"/>
          </a:xfrm>
          <a:prstGeom prst="rect">
            <a:avLst/>
          </a:prstGeom>
          <a:solidFill>
            <a:srgbClr val="FF0000"/>
          </a:solidFill>
          <a:ln>
            <a:solidFill>
              <a:schemeClr val="tx1"/>
            </a:solidFill>
          </a:ln>
        </p:spPr>
        <p:txBody>
          <a:bodyPr wrap="square" rtlCol="0">
            <a:spAutoFit/>
          </a:bodyPr>
          <a:lstStyle/>
          <a:p>
            <a:pPr algn="ctr"/>
            <a:r>
              <a:rPr lang="en-US" sz="1200" dirty="0">
                <a:latin typeface="+mj-lt"/>
              </a:rPr>
              <a:t>No Vit D supplements</a:t>
            </a:r>
          </a:p>
        </p:txBody>
      </p:sp>
      <p:sp>
        <p:nvSpPr>
          <p:cNvPr id="46" name="TextBox 45">
            <a:extLst>
              <a:ext uri="{FF2B5EF4-FFF2-40B4-BE49-F238E27FC236}">
                <a16:creationId xmlns:a16="http://schemas.microsoft.com/office/drawing/2014/main" id="{CD46A955-8B72-4EAB-9904-51549EF16362}"/>
              </a:ext>
            </a:extLst>
          </p:cNvPr>
          <p:cNvSpPr txBox="1"/>
          <p:nvPr/>
        </p:nvSpPr>
        <p:spPr>
          <a:xfrm>
            <a:off x="5638777" y="2781009"/>
            <a:ext cx="1118681" cy="461665"/>
          </a:xfrm>
          <a:prstGeom prst="rect">
            <a:avLst/>
          </a:prstGeom>
          <a:solidFill>
            <a:srgbClr val="92D050"/>
          </a:solidFill>
          <a:ln>
            <a:solidFill>
              <a:schemeClr val="tx1"/>
            </a:solidFill>
          </a:ln>
        </p:spPr>
        <p:txBody>
          <a:bodyPr wrap="square" rtlCol="0">
            <a:spAutoFit/>
          </a:bodyPr>
          <a:lstStyle/>
          <a:p>
            <a:r>
              <a:rPr lang="en-US" sz="1200" dirty="0">
                <a:latin typeface="+mj-lt"/>
              </a:rPr>
              <a:t>Vit D supplement</a:t>
            </a:r>
          </a:p>
        </p:txBody>
      </p:sp>
      <p:sp>
        <p:nvSpPr>
          <p:cNvPr id="47" name="TextBox 46">
            <a:extLst>
              <a:ext uri="{FF2B5EF4-FFF2-40B4-BE49-F238E27FC236}">
                <a16:creationId xmlns:a16="http://schemas.microsoft.com/office/drawing/2014/main" id="{CFF5D510-9427-41AD-8E31-E8250B370FAB}"/>
              </a:ext>
            </a:extLst>
          </p:cNvPr>
          <p:cNvSpPr txBox="1"/>
          <p:nvPr/>
        </p:nvSpPr>
        <p:spPr>
          <a:xfrm>
            <a:off x="7263296" y="1798500"/>
            <a:ext cx="1118681" cy="461665"/>
          </a:xfrm>
          <a:prstGeom prst="rect">
            <a:avLst/>
          </a:prstGeom>
          <a:solidFill>
            <a:srgbClr val="FFFF00"/>
          </a:solidFill>
          <a:ln>
            <a:noFill/>
          </a:ln>
        </p:spPr>
        <p:txBody>
          <a:bodyPr wrap="square" rtlCol="0">
            <a:spAutoFit/>
          </a:bodyPr>
          <a:lstStyle/>
          <a:p>
            <a:pPr algn="ctr"/>
            <a:r>
              <a:rPr lang="en-US" sz="1200" dirty="0">
                <a:latin typeface="+mj-lt"/>
              </a:rPr>
              <a:t>Evaluate for outcome</a:t>
            </a:r>
          </a:p>
        </p:txBody>
      </p:sp>
      <p:cxnSp>
        <p:nvCxnSpPr>
          <p:cNvPr id="49" name="Shape 43">
            <a:extLst>
              <a:ext uri="{FF2B5EF4-FFF2-40B4-BE49-F238E27FC236}">
                <a16:creationId xmlns:a16="http://schemas.microsoft.com/office/drawing/2014/main" id="{40328EE3-2ABD-4B20-8D80-F2CDC4DC8F07}"/>
              </a:ext>
            </a:extLst>
          </p:cNvPr>
          <p:cNvCxnSpPr>
            <a:stCxn id="41" idx="6"/>
            <a:endCxn id="46" idx="1"/>
          </p:cNvCxnSpPr>
          <p:nvPr/>
        </p:nvCxnSpPr>
        <p:spPr>
          <a:xfrm flipV="1">
            <a:off x="4085598" y="3011842"/>
            <a:ext cx="1553179" cy="565221"/>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50" name="Shape 44">
            <a:extLst>
              <a:ext uri="{FF2B5EF4-FFF2-40B4-BE49-F238E27FC236}">
                <a16:creationId xmlns:a16="http://schemas.microsoft.com/office/drawing/2014/main" id="{58D55673-9B72-4709-A098-D738E65C6504}"/>
              </a:ext>
            </a:extLst>
          </p:cNvPr>
          <p:cNvCxnSpPr>
            <a:stCxn id="41" idx="6"/>
            <a:endCxn id="43" idx="1"/>
          </p:cNvCxnSpPr>
          <p:nvPr/>
        </p:nvCxnSpPr>
        <p:spPr>
          <a:xfrm>
            <a:off x="4085598" y="3577063"/>
            <a:ext cx="1562906" cy="952264"/>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52" name="Shape 50">
            <a:extLst>
              <a:ext uri="{FF2B5EF4-FFF2-40B4-BE49-F238E27FC236}">
                <a16:creationId xmlns:a16="http://schemas.microsoft.com/office/drawing/2014/main" id="{2B0FD196-5675-4EE9-8349-43E75EF8180B}"/>
              </a:ext>
            </a:extLst>
          </p:cNvPr>
          <p:cNvCxnSpPr>
            <a:cxnSpLocks/>
            <a:stCxn id="46" idx="3"/>
            <a:endCxn id="58" idx="1"/>
          </p:cNvCxnSpPr>
          <p:nvPr/>
        </p:nvCxnSpPr>
        <p:spPr>
          <a:xfrm flipV="1">
            <a:off x="6757458" y="2597797"/>
            <a:ext cx="486382" cy="414045"/>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53" name="Shape 53">
            <a:extLst>
              <a:ext uri="{FF2B5EF4-FFF2-40B4-BE49-F238E27FC236}">
                <a16:creationId xmlns:a16="http://schemas.microsoft.com/office/drawing/2014/main" id="{C782CDB4-9251-4AAB-8366-C2765D1831AE}"/>
              </a:ext>
            </a:extLst>
          </p:cNvPr>
          <p:cNvCxnSpPr>
            <a:cxnSpLocks/>
          </p:cNvCxnSpPr>
          <p:nvPr/>
        </p:nvCxnSpPr>
        <p:spPr>
          <a:xfrm flipV="1">
            <a:off x="6776329" y="3989875"/>
            <a:ext cx="496736" cy="539452"/>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55" name="Shape 56">
            <a:extLst>
              <a:ext uri="{FF2B5EF4-FFF2-40B4-BE49-F238E27FC236}">
                <a16:creationId xmlns:a16="http://schemas.microsoft.com/office/drawing/2014/main" id="{2289C82B-B20A-47F5-8AB8-6A33D713667F}"/>
              </a:ext>
            </a:extLst>
          </p:cNvPr>
          <p:cNvCxnSpPr>
            <a:cxnSpLocks/>
            <a:stCxn id="46" idx="3"/>
            <a:endCxn id="59" idx="1"/>
          </p:cNvCxnSpPr>
          <p:nvPr/>
        </p:nvCxnSpPr>
        <p:spPr>
          <a:xfrm>
            <a:off x="6757458" y="3011842"/>
            <a:ext cx="486383" cy="116719"/>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56" name="Shape 59">
            <a:extLst>
              <a:ext uri="{FF2B5EF4-FFF2-40B4-BE49-F238E27FC236}">
                <a16:creationId xmlns:a16="http://schemas.microsoft.com/office/drawing/2014/main" id="{E7CF3068-92A9-47E8-A214-41A9BDD42B28}"/>
              </a:ext>
            </a:extLst>
          </p:cNvPr>
          <p:cNvCxnSpPr>
            <a:cxnSpLocks/>
            <a:stCxn id="43" idx="3"/>
            <a:endCxn id="62" idx="1"/>
          </p:cNvCxnSpPr>
          <p:nvPr/>
        </p:nvCxnSpPr>
        <p:spPr>
          <a:xfrm>
            <a:off x="6767185" y="4529327"/>
            <a:ext cx="541529" cy="119039"/>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sp>
        <p:nvSpPr>
          <p:cNvPr id="58" name="TextBox 57">
            <a:extLst>
              <a:ext uri="{FF2B5EF4-FFF2-40B4-BE49-F238E27FC236}">
                <a16:creationId xmlns:a16="http://schemas.microsoft.com/office/drawing/2014/main" id="{ABED3B66-4914-4AF5-B12B-B2BA363D6E1B}"/>
              </a:ext>
            </a:extLst>
          </p:cNvPr>
          <p:cNvSpPr txBox="1"/>
          <p:nvPr/>
        </p:nvSpPr>
        <p:spPr>
          <a:xfrm>
            <a:off x="7243840" y="2459297"/>
            <a:ext cx="1461248" cy="276999"/>
          </a:xfrm>
          <a:prstGeom prst="rect">
            <a:avLst/>
          </a:prstGeom>
          <a:noFill/>
          <a:ln>
            <a:solidFill>
              <a:schemeClr val="tx1"/>
            </a:solidFill>
          </a:ln>
        </p:spPr>
        <p:txBody>
          <a:bodyPr wrap="square" rtlCol="0">
            <a:spAutoFit/>
          </a:bodyPr>
          <a:lstStyle/>
          <a:p>
            <a:pPr algn="ctr"/>
            <a:r>
              <a:rPr lang="en-US" sz="1200" dirty="0">
                <a:latin typeface="+mj-lt"/>
              </a:rPr>
              <a:t>Severe Covid19</a:t>
            </a:r>
          </a:p>
        </p:txBody>
      </p:sp>
      <p:sp>
        <p:nvSpPr>
          <p:cNvPr id="59" name="TextBox 58">
            <a:extLst>
              <a:ext uri="{FF2B5EF4-FFF2-40B4-BE49-F238E27FC236}">
                <a16:creationId xmlns:a16="http://schemas.microsoft.com/office/drawing/2014/main" id="{5B78837B-1A13-48F4-BF60-D5FC447A6253}"/>
              </a:ext>
            </a:extLst>
          </p:cNvPr>
          <p:cNvSpPr txBox="1"/>
          <p:nvPr/>
        </p:nvSpPr>
        <p:spPr>
          <a:xfrm>
            <a:off x="7243841" y="2897728"/>
            <a:ext cx="1461247" cy="461665"/>
          </a:xfrm>
          <a:prstGeom prst="rect">
            <a:avLst/>
          </a:prstGeom>
          <a:noFill/>
          <a:ln>
            <a:solidFill>
              <a:schemeClr val="tx1"/>
            </a:solidFill>
          </a:ln>
        </p:spPr>
        <p:txBody>
          <a:bodyPr wrap="square" rtlCol="0">
            <a:spAutoFit/>
          </a:bodyPr>
          <a:lstStyle/>
          <a:p>
            <a:pPr algn="ctr"/>
            <a:r>
              <a:rPr lang="en-US" sz="1200" dirty="0">
                <a:latin typeface="+mj-lt"/>
              </a:rPr>
              <a:t>No </a:t>
            </a:r>
            <a:r>
              <a:rPr lang="en-US" sz="1200" dirty="0"/>
              <a:t>Severe Covid19</a:t>
            </a:r>
          </a:p>
        </p:txBody>
      </p:sp>
      <p:sp>
        <p:nvSpPr>
          <p:cNvPr id="61" name="TextBox 60">
            <a:extLst>
              <a:ext uri="{FF2B5EF4-FFF2-40B4-BE49-F238E27FC236}">
                <a16:creationId xmlns:a16="http://schemas.microsoft.com/office/drawing/2014/main" id="{B75EA2C7-A43F-4779-85A1-F32576CC59AF}"/>
              </a:ext>
            </a:extLst>
          </p:cNvPr>
          <p:cNvSpPr txBox="1"/>
          <p:nvPr/>
        </p:nvSpPr>
        <p:spPr>
          <a:xfrm>
            <a:off x="7263921" y="3759042"/>
            <a:ext cx="1461247" cy="461665"/>
          </a:xfrm>
          <a:prstGeom prst="rect">
            <a:avLst/>
          </a:prstGeom>
          <a:noFill/>
          <a:ln>
            <a:solidFill>
              <a:schemeClr val="tx1"/>
            </a:solidFill>
          </a:ln>
        </p:spPr>
        <p:txBody>
          <a:bodyPr wrap="square" rtlCol="0">
            <a:spAutoFit/>
          </a:bodyPr>
          <a:lstStyle/>
          <a:p>
            <a:pPr algn="ctr"/>
            <a:r>
              <a:rPr lang="en-US" sz="1200" dirty="0"/>
              <a:t>Severe Covid19</a:t>
            </a:r>
          </a:p>
          <a:p>
            <a:pPr algn="ctr"/>
            <a:endParaRPr lang="en-US" sz="1200" dirty="0">
              <a:latin typeface="+mj-lt"/>
            </a:endParaRPr>
          </a:p>
        </p:txBody>
      </p:sp>
      <p:sp>
        <p:nvSpPr>
          <p:cNvPr id="62" name="TextBox 61">
            <a:extLst>
              <a:ext uri="{FF2B5EF4-FFF2-40B4-BE49-F238E27FC236}">
                <a16:creationId xmlns:a16="http://schemas.microsoft.com/office/drawing/2014/main" id="{3E1AC6CD-B4D5-490A-A941-1AB791080617}"/>
              </a:ext>
            </a:extLst>
          </p:cNvPr>
          <p:cNvSpPr txBox="1"/>
          <p:nvPr/>
        </p:nvSpPr>
        <p:spPr>
          <a:xfrm>
            <a:off x="7308714" y="4417533"/>
            <a:ext cx="1415828" cy="461665"/>
          </a:xfrm>
          <a:prstGeom prst="rect">
            <a:avLst/>
          </a:prstGeom>
          <a:noFill/>
          <a:ln>
            <a:solidFill>
              <a:schemeClr val="tx1"/>
            </a:solidFill>
          </a:ln>
        </p:spPr>
        <p:txBody>
          <a:bodyPr wrap="square" rtlCol="0">
            <a:spAutoFit/>
          </a:bodyPr>
          <a:lstStyle/>
          <a:p>
            <a:pPr algn="ctr"/>
            <a:r>
              <a:rPr lang="en-US" sz="1200" dirty="0">
                <a:latin typeface="+mj-lt"/>
              </a:rPr>
              <a:t>No </a:t>
            </a:r>
            <a:r>
              <a:rPr lang="en-US" sz="1200" dirty="0"/>
              <a:t>Severe Covid19</a:t>
            </a:r>
            <a:endParaRPr lang="en-US" sz="1200" dirty="0">
              <a:latin typeface="+mj-lt"/>
            </a:endParaRPr>
          </a:p>
        </p:txBody>
      </p:sp>
    </p:spTree>
    <p:custDataLst>
      <p:tags r:id="rId1"/>
    </p:custDataLst>
    <p:extLst>
      <p:ext uri="{BB962C8B-B14F-4D97-AF65-F5344CB8AC3E}">
        <p14:creationId xmlns:p14="http://schemas.microsoft.com/office/powerpoint/2010/main" val="426103277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6">
            <a:extLst>
              <a:ext uri="{FF2B5EF4-FFF2-40B4-BE49-F238E27FC236}">
                <a16:creationId xmlns:a16="http://schemas.microsoft.com/office/drawing/2014/main" id="{D74944AA-CFF7-42C4-BF87-952EADB5706E}"/>
              </a:ext>
            </a:extLst>
          </p:cNvPr>
          <p:cNvSpPr txBox="1">
            <a:spLocks/>
          </p:cNvSpPr>
          <p:nvPr/>
        </p:nvSpPr>
        <p:spPr>
          <a:xfrm>
            <a:off x="1225296" y="211396"/>
            <a:ext cx="7772400" cy="73025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dirty="0"/>
              <a:t>Cross-sectional study</a:t>
            </a:r>
          </a:p>
        </p:txBody>
      </p:sp>
      <p:sp>
        <p:nvSpPr>
          <p:cNvPr id="23" name="Right Arrow 18">
            <a:extLst>
              <a:ext uri="{FF2B5EF4-FFF2-40B4-BE49-F238E27FC236}">
                <a16:creationId xmlns:a16="http://schemas.microsoft.com/office/drawing/2014/main" id="{EB9C73A0-5D3E-4B5A-B209-ED61CC3F4D07}"/>
              </a:ext>
            </a:extLst>
          </p:cNvPr>
          <p:cNvSpPr/>
          <p:nvPr/>
        </p:nvSpPr>
        <p:spPr>
          <a:xfrm>
            <a:off x="709730" y="937162"/>
            <a:ext cx="8287966" cy="32101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05D3FEBD-EB1F-4A40-B60C-DDE3F3C7DDF9}"/>
              </a:ext>
            </a:extLst>
          </p:cNvPr>
          <p:cNvSpPr txBox="1"/>
          <p:nvPr/>
        </p:nvSpPr>
        <p:spPr>
          <a:xfrm>
            <a:off x="719455" y="1248438"/>
            <a:ext cx="671208" cy="369332"/>
          </a:xfrm>
          <a:prstGeom prst="rect">
            <a:avLst/>
          </a:prstGeom>
          <a:solidFill>
            <a:srgbClr val="FF0000"/>
          </a:solidFill>
        </p:spPr>
        <p:txBody>
          <a:bodyPr wrap="square" rtlCol="0">
            <a:spAutoFit/>
          </a:bodyPr>
          <a:lstStyle/>
          <a:p>
            <a:r>
              <a:rPr lang="en-US" sz="1800" dirty="0">
                <a:latin typeface="+mj-lt"/>
              </a:rPr>
              <a:t>Past</a:t>
            </a:r>
          </a:p>
        </p:txBody>
      </p:sp>
      <p:sp>
        <p:nvSpPr>
          <p:cNvPr id="25" name="TextBox 24">
            <a:extLst>
              <a:ext uri="{FF2B5EF4-FFF2-40B4-BE49-F238E27FC236}">
                <a16:creationId xmlns:a16="http://schemas.microsoft.com/office/drawing/2014/main" id="{6332D400-5FCB-4B94-9550-32F865606448}"/>
              </a:ext>
            </a:extLst>
          </p:cNvPr>
          <p:cNvSpPr txBox="1"/>
          <p:nvPr/>
        </p:nvSpPr>
        <p:spPr>
          <a:xfrm>
            <a:off x="2360175" y="1254933"/>
            <a:ext cx="1034375" cy="369332"/>
          </a:xfrm>
          <a:prstGeom prst="rect">
            <a:avLst/>
          </a:prstGeom>
          <a:solidFill>
            <a:srgbClr val="FFC000"/>
          </a:solidFill>
        </p:spPr>
        <p:txBody>
          <a:bodyPr wrap="square" rtlCol="0">
            <a:spAutoFit/>
          </a:bodyPr>
          <a:lstStyle/>
          <a:p>
            <a:r>
              <a:rPr lang="en-US" sz="1800" dirty="0">
                <a:latin typeface="+mj-lt"/>
              </a:rPr>
              <a:t>Present</a:t>
            </a:r>
          </a:p>
        </p:txBody>
      </p:sp>
      <p:sp>
        <p:nvSpPr>
          <p:cNvPr id="26" name="TextBox 25">
            <a:extLst>
              <a:ext uri="{FF2B5EF4-FFF2-40B4-BE49-F238E27FC236}">
                <a16:creationId xmlns:a16="http://schemas.microsoft.com/office/drawing/2014/main" id="{8CE9619F-D1D1-479A-9038-6AEC22FD27C8}"/>
              </a:ext>
            </a:extLst>
          </p:cNvPr>
          <p:cNvSpPr txBox="1"/>
          <p:nvPr/>
        </p:nvSpPr>
        <p:spPr>
          <a:xfrm>
            <a:off x="7447755" y="1254930"/>
            <a:ext cx="878732" cy="369332"/>
          </a:xfrm>
          <a:prstGeom prst="rect">
            <a:avLst/>
          </a:prstGeom>
          <a:solidFill>
            <a:srgbClr val="92D050"/>
          </a:solidFill>
        </p:spPr>
        <p:txBody>
          <a:bodyPr wrap="square" rtlCol="0">
            <a:spAutoFit/>
          </a:bodyPr>
          <a:lstStyle/>
          <a:p>
            <a:r>
              <a:rPr lang="en-US" sz="1800" dirty="0">
                <a:latin typeface="+mj-lt"/>
              </a:rPr>
              <a:t>Future</a:t>
            </a:r>
          </a:p>
        </p:txBody>
      </p:sp>
      <p:sp>
        <p:nvSpPr>
          <p:cNvPr id="27" name="Oval 26">
            <a:extLst>
              <a:ext uri="{FF2B5EF4-FFF2-40B4-BE49-F238E27FC236}">
                <a16:creationId xmlns:a16="http://schemas.microsoft.com/office/drawing/2014/main" id="{7D3B0789-8D12-4261-AEB5-B2113DFFB483}"/>
              </a:ext>
            </a:extLst>
          </p:cNvPr>
          <p:cNvSpPr/>
          <p:nvPr/>
        </p:nvSpPr>
        <p:spPr>
          <a:xfrm>
            <a:off x="1736952" y="2522782"/>
            <a:ext cx="2286000" cy="2266545"/>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a:p>
            <a:pPr algn="ctr"/>
            <a:endParaRPr lang="en-US" sz="2400" dirty="0">
              <a:solidFill>
                <a:schemeClr val="tx1"/>
              </a:solidFill>
            </a:endParaRPr>
          </a:p>
          <a:p>
            <a:pPr algn="ctr"/>
            <a:endParaRPr lang="en-US" sz="2400" dirty="0">
              <a:solidFill>
                <a:schemeClr val="tx1"/>
              </a:solidFill>
            </a:endParaRPr>
          </a:p>
          <a:p>
            <a:pPr algn="ctr"/>
            <a:endParaRPr lang="en-US" sz="1200" dirty="0">
              <a:solidFill>
                <a:schemeClr val="tx1"/>
              </a:solidFill>
            </a:endParaRPr>
          </a:p>
          <a:p>
            <a:pPr algn="ctr"/>
            <a:endParaRPr lang="en-US" sz="1200" dirty="0">
              <a:solidFill>
                <a:schemeClr val="tx1"/>
              </a:solidFill>
            </a:endParaRPr>
          </a:p>
          <a:p>
            <a:pPr algn="ctr"/>
            <a:r>
              <a:rPr lang="en-US" sz="1200" dirty="0">
                <a:solidFill>
                  <a:schemeClr val="tx1"/>
                </a:solidFill>
              </a:rPr>
              <a:t>Patient population</a:t>
            </a:r>
          </a:p>
        </p:txBody>
      </p:sp>
      <p:sp>
        <p:nvSpPr>
          <p:cNvPr id="28" name="Decagon 27">
            <a:extLst>
              <a:ext uri="{FF2B5EF4-FFF2-40B4-BE49-F238E27FC236}">
                <a16:creationId xmlns:a16="http://schemas.microsoft.com/office/drawing/2014/main" id="{754607AB-E1B6-4A01-8D79-ECED4E812D46}"/>
              </a:ext>
            </a:extLst>
          </p:cNvPr>
          <p:cNvSpPr/>
          <p:nvPr/>
        </p:nvSpPr>
        <p:spPr>
          <a:xfrm>
            <a:off x="2177050" y="3009163"/>
            <a:ext cx="1412045" cy="1143717"/>
          </a:xfrm>
          <a:prstGeom prst="decagon">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Appropriate patient spectrum</a:t>
            </a:r>
          </a:p>
        </p:txBody>
      </p:sp>
      <p:sp>
        <p:nvSpPr>
          <p:cNvPr id="29" name="TextBox 28">
            <a:extLst>
              <a:ext uri="{FF2B5EF4-FFF2-40B4-BE49-F238E27FC236}">
                <a16:creationId xmlns:a16="http://schemas.microsoft.com/office/drawing/2014/main" id="{AEB9DA76-5351-42CB-AF4C-C5ABFA1B2BB1}"/>
              </a:ext>
            </a:extLst>
          </p:cNvPr>
          <p:cNvSpPr txBox="1"/>
          <p:nvPr/>
        </p:nvSpPr>
        <p:spPr>
          <a:xfrm>
            <a:off x="5252546" y="3521452"/>
            <a:ext cx="1368335" cy="461665"/>
          </a:xfrm>
          <a:prstGeom prst="rect">
            <a:avLst/>
          </a:prstGeom>
          <a:noFill/>
          <a:ln>
            <a:solidFill>
              <a:schemeClr val="tx1"/>
            </a:solidFill>
          </a:ln>
        </p:spPr>
        <p:txBody>
          <a:bodyPr wrap="square" rtlCol="0">
            <a:spAutoFit/>
          </a:bodyPr>
          <a:lstStyle/>
          <a:p>
            <a:pPr algn="ctr"/>
            <a:r>
              <a:rPr lang="en-US" sz="1200" dirty="0">
                <a:latin typeface="+mj-lt"/>
              </a:rPr>
              <a:t>Vit D supplements</a:t>
            </a:r>
          </a:p>
        </p:txBody>
      </p:sp>
      <p:sp>
        <p:nvSpPr>
          <p:cNvPr id="30" name="TextBox 29">
            <a:extLst>
              <a:ext uri="{FF2B5EF4-FFF2-40B4-BE49-F238E27FC236}">
                <a16:creationId xmlns:a16="http://schemas.microsoft.com/office/drawing/2014/main" id="{9C5BF42A-05EB-40B2-A95D-74EA5190FF16}"/>
              </a:ext>
            </a:extLst>
          </p:cNvPr>
          <p:cNvSpPr txBox="1"/>
          <p:nvPr/>
        </p:nvSpPr>
        <p:spPr>
          <a:xfrm>
            <a:off x="7282362" y="1780212"/>
            <a:ext cx="1118681" cy="461665"/>
          </a:xfrm>
          <a:prstGeom prst="rect">
            <a:avLst/>
          </a:prstGeom>
          <a:solidFill>
            <a:srgbClr val="FFFF00"/>
          </a:solidFill>
          <a:ln>
            <a:noFill/>
          </a:ln>
        </p:spPr>
        <p:txBody>
          <a:bodyPr wrap="square" rtlCol="0">
            <a:spAutoFit/>
          </a:bodyPr>
          <a:lstStyle/>
          <a:p>
            <a:pPr algn="ctr"/>
            <a:r>
              <a:rPr lang="en-US" sz="1200" dirty="0">
                <a:latin typeface="+mj-lt"/>
              </a:rPr>
              <a:t>Evaluate for outcome</a:t>
            </a:r>
          </a:p>
        </p:txBody>
      </p:sp>
      <p:cxnSp>
        <p:nvCxnSpPr>
          <p:cNvPr id="31" name="Shape 43">
            <a:extLst>
              <a:ext uri="{FF2B5EF4-FFF2-40B4-BE49-F238E27FC236}">
                <a16:creationId xmlns:a16="http://schemas.microsoft.com/office/drawing/2014/main" id="{30A3AFA4-67AF-42AB-B06A-6161995F197C}"/>
              </a:ext>
            </a:extLst>
          </p:cNvPr>
          <p:cNvCxnSpPr>
            <a:stCxn id="27" idx="6"/>
            <a:endCxn id="29" idx="1"/>
          </p:cNvCxnSpPr>
          <p:nvPr/>
        </p:nvCxnSpPr>
        <p:spPr>
          <a:xfrm>
            <a:off x="4022952" y="3656055"/>
            <a:ext cx="1229594" cy="96230"/>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32" name="Shape 50">
            <a:extLst>
              <a:ext uri="{FF2B5EF4-FFF2-40B4-BE49-F238E27FC236}">
                <a16:creationId xmlns:a16="http://schemas.microsoft.com/office/drawing/2014/main" id="{E63325B5-6DDB-44C3-BFFC-4274135E1380}"/>
              </a:ext>
            </a:extLst>
          </p:cNvPr>
          <p:cNvCxnSpPr>
            <a:cxnSpLocks/>
            <a:stCxn id="29" idx="3"/>
            <a:endCxn id="51" idx="1"/>
          </p:cNvCxnSpPr>
          <p:nvPr/>
        </p:nvCxnSpPr>
        <p:spPr>
          <a:xfrm flipV="1">
            <a:off x="6620881" y="2899434"/>
            <a:ext cx="662105" cy="852851"/>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33" name="Shape 56">
            <a:extLst>
              <a:ext uri="{FF2B5EF4-FFF2-40B4-BE49-F238E27FC236}">
                <a16:creationId xmlns:a16="http://schemas.microsoft.com/office/drawing/2014/main" id="{397E1249-80F2-466D-89A5-DE81834F30C1}"/>
              </a:ext>
            </a:extLst>
          </p:cNvPr>
          <p:cNvCxnSpPr>
            <a:cxnSpLocks/>
            <a:stCxn id="29" idx="3"/>
            <a:endCxn id="54" idx="1"/>
          </p:cNvCxnSpPr>
          <p:nvPr/>
        </p:nvCxnSpPr>
        <p:spPr>
          <a:xfrm flipV="1">
            <a:off x="6620881" y="3302297"/>
            <a:ext cx="642026" cy="449988"/>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sp>
        <p:nvSpPr>
          <p:cNvPr id="34" name="TextBox 33">
            <a:extLst>
              <a:ext uri="{FF2B5EF4-FFF2-40B4-BE49-F238E27FC236}">
                <a16:creationId xmlns:a16="http://schemas.microsoft.com/office/drawing/2014/main" id="{8D076093-C72C-4883-B943-D7354EEBD8EE}"/>
              </a:ext>
            </a:extLst>
          </p:cNvPr>
          <p:cNvSpPr txBox="1"/>
          <p:nvPr/>
        </p:nvSpPr>
        <p:spPr>
          <a:xfrm>
            <a:off x="7327780" y="2416523"/>
            <a:ext cx="1151107" cy="276999"/>
          </a:xfrm>
          <a:prstGeom prst="rect">
            <a:avLst/>
          </a:prstGeom>
          <a:noFill/>
          <a:ln>
            <a:noFill/>
          </a:ln>
        </p:spPr>
        <p:txBody>
          <a:bodyPr wrap="square" rtlCol="0">
            <a:spAutoFit/>
          </a:bodyPr>
          <a:lstStyle/>
          <a:p>
            <a:pPr algn="ctr"/>
            <a:r>
              <a:rPr lang="en-US" sz="1200" dirty="0">
                <a:latin typeface="+mj-lt"/>
              </a:rPr>
              <a:t>Vit D yes</a:t>
            </a:r>
          </a:p>
        </p:txBody>
      </p:sp>
      <p:sp>
        <p:nvSpPr>
          <p:cNvPr id="35" name="TextBox 34">
            <a:extLst>
              <a:ext uri="{FF2B5EF4-FFF2-40B4-BE49-F238E27FC236}">
                <a16:creationId xmlns:a16="http://schemas.microsoft.com/office/drawing/2014/main" id="{61904F29-3B8F-4F05-80A2-51D9A9ADD7E8}"/>
              </a:ext>
            </a:extLst>
          </p:cNvPr>
          <p:cNvSpPr txBox="1"/>
          <p:nvPr/>
        </p:nvSpPr>
        <p:spPr>
          <a:xfrm>
            <a:off x="7369538" y="3662742"/>
            <a:ext cx="1151107" cy="276999"/>
          </a:xfrm>
          <a:prstGeom prst="rect">
            <a:avLst/>
          </a:prstGeom>
          <a:noFill/>
          <a:ln>
            <a:noFill/>
          </a:ln>
        </p:spPr>
        <p:txBody>
          <a:bodyPr wrap="square" rtlCol="0">
            <a:spAutoFit/>
          </a:bodyPr>
          <a:lstStyle/>
          <a:p>
            <a:pPr algn="ctr"/>
            <a:r>
              <a:rPr lang="en-US" sz="1200" dirty="0">
                <a:latin typeface="+mj-lt"/>
              </a:rPr>
              <a:t>Vit D No </a:t>
            </a:r>
          </a:p>
        </p:txBody>
      </p:sp>
      <p:cxnSp>
        <p:nvCxnSpPr>
          <p:cNvPr id="44" name="Shape 43">
            <a:extLst>
              <a:ext uri="{FF2B5EF4-FFF2-40B4-BE49-F238E27FC236}">
                <a16:creationId xmlns:a16="http://schemas.microsoft.com/office/drawing/2014/main" id="{83B6C987-5445-4158-A6D3-6723B67D37A5}"/>
              </a:ext>
            </a:extLst>
          </p:cNvPr>
          <p:cNvCxnSpPr>
            <a:cxnSpLocks/>
            <a:stCxn id="29" idx="3"/>
            <a:endCxn id="57" idx="1"/>
          </p:cNvCxnSpPr>
          <p:nvPr/>
        </p:nvCxnSpPr>
        <p:spPr>
          <a:xfrm>
            <a:off x="6620881" y="3752285"/>
            <a:ext cx="662106" cy="393038"/>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45" name="Shape 43">
            <a:extLst>
              <a:ext uri="{FF2B5EF4-FFF2-40B4-BE49-F238E27FC236}">
                <a16:creationId xmlns:a16="http://schemas.microsoft.com/office/drawing/2014/main" id="{46126B6C-6A52-40B2-A494-B6F8AA9951C4}"/>
              </a:ext>
            </a:extLst>
          </p:cNvPr>
          <p:cNvCxnSpPr>
            <a:cxnSpLocks/>
          </p:cNvCxnSpPr>
          <p:nvPr/>
        </p:nvCxnSpPr>
        <p:spPr>
          <a:xfrm>
            <a:off x="6581016" y="3760692"/>
            <a:ext cx="706899" cy="877793"/>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sp>
        <p:nvSpPr>
          <p:cNvPr id="48" name="Rectangle 47">
            <a:extLst>
              <a:ext uri="{FF2B5EF4-FFF2-40B4-BE49-F238E27FC236}">
                <a16:creationId xmlns:a16="http://schemas.microsoft.com/office/drawing/2014/main" id="{65CD8A00-EA54-40B6-9807-BD4387A9870B}"/>
              </a:ext>
            </a:extLst>
          </p:cNvPr>
          <p:cNvSpPr/>
          <p:nvPr/>
        </p:nvSpPr>
        <p:spPr>
          <a:xfrm>
            <a:off x="1055059" y="5293852"/>
            <a:ext cx="7294097" cy="646331"/>
          </a:xfrm>
          <a:prstGeom prst="rect">
            <a:avLst/>
          </a:prstGeom>
        </p:spPr>
        <p:txBody>
          <a:bodyPr wrap="square">
            <a:spAutoFit/>
          </a:bodyPr>
          <a:lstStyle/>
          <a:p>
            <a:pPr eaLnBrk="0" fontAlgn="base" hangingPunct="0">
              <a:spcBef>
                <a:spcPct val="0"/>
              </a:spcBef>
              <a:spcAft>
                <a:spcPct val="0"/>
              </a:spcAft>
            </a:pPr>
            <a:r>
              <a:rPr lang="en-US" altLang="en-US" b="1" dirty="0">
                <a:solidFill>
                  <a:srgbClr val="FF0000"/>
                </a:solidFill>
                <a:latin typeface="+mj-lt"/>
                <a:ea typeface="+mj-ea"/>
                <a:cs typeface="+mj-cs"/>
              </a:rPr>
              <a:t>Vitamin D supplement consumption and Severe Covid 19illness prevalence assessed at the same time</a:t>
            </a:r>
            <a:endParaRPr lang="en-US" b="1" dirty="0">
              <a:solidFill>
                <a:srgbClr val="FF0000"/>
              </a:solidFill>
              <a:latin typeface="+mj-lt"/>
              <a:ea typeface="+mj-ea"/>
              <a:cs typeface="+mj-cs"/>
            </a:endParaRPr>
          </a:p>
        </p:txBody>
      </p:sp>
      <p:sp>
        <p:nvSpPr>
          <p:cNvPr id="51" name="TextBox 50">
            <a:extLst>
              <a:ext uri="{FF2B5EF4-FFF2-40B4-BE49-F238E27FC236}">
                <a16:creationId xmlns:a16="http://schemas.microsoft.com/office/drawing/2014/main" id="{90699039-23F6-427A-A6FE-C87C25950276}"/>
              </a:ext>
            </a:extLst>
          </p:cNvPr>
          <p:cNvSpPr txBox="1"/>
          <p:nvPr/>
        </p:nvSpPr>
        <p:spPr>
          <a:xfrm>
            <a:off x="7282986" y="2760934"/>
            <a:ext cx="1461248" cy="276999"/>
          </a:xfrm>
          <a:prstGeom prst="rect">
            <a:avLst/>
          </a:prstGeom>
          <a:noFill/>
          <a:ln>
            <a:solidFill>
              <a:schemeClr val="tx1"/>
            </a:solidFill>
          </a:ln>
        </p:spPr>
        <p:txBody>
          <a:bodyPr wrap="square" rtlCol="0">
            <a:spAutoFit/>
          </a:bodyPr>
          <a:lstStyle/>
          <a:p>
            <a:pPr algn="ctr"/>
            <a:r>
              <a:rPr lang="en-US" sz="1200" dirty="0">
                <a:latin typeface="+mj-lt"/>
              </a:rPr>
              <a:t>Severe Covid19</a:t>
            </a:r>
          </a:p>
        </p:txBody>
      </p:sp>
      <p:sp>
        <p:nvSpPr>
          <p:cNvPr id="54" name="TextBox 53">
            <a:extLst>
              <a:ext uri="{FF2B5EF4-FFF2-40B4-BE49-F238E27FC236}">
                <a16:creationId xmlns:a16="http://schemas.microsoft.com/office/drawing/2014/main" id="{05ABFD0E-2BBE-454E-B11D-F2F952A5DA30}"/>
              </a:ext>
            </a:extLst>
          </p:cNvPr>
          <p:cNvSpPr txBox="1"/>
          <p:nvPr/>
        </p:nvSpPr>
        <p:spPr>
          <a:xfrm>
            <a:off x="7262907" y="3071464"/>
            <a:ext cx="1461247" cy="461665"/>
          </a:xfrm>
          <a:prstGeom prst="rect">
            <a:avLst/>
          </a:prstGeom>
          <a:noFill/>
          <a:ln>
            <a:solidFill>
              <a:schemeClr val="tx1"/>
            </a:solidFill>
          </a:ln>
        </p:spPr>
        <p:txBody>
          <a:bodyPr wrap="square" rtlCol="0">
            <a:spAutoFit/>
          </a:bodyPr>
          <a:lstStyle/>
          <a:p>
            <a:pPr algn="ctr"/>
            <a:r>
              <a:rPr lang="en-US" sz="1200" dirty="0">
                <a:latin typeface="+mj-lt"/>
              </a:rPr>
              <a:t>No </a:t>
            </a:r>
            <a:r>
              <a:rPr lang="en-US" sz="1200" dirty="0"/>
              <a:t>Severe Covid19</a:t>
            </a:r>
          </a:p>
        </p:txBody>
      </p:sp>
      <p:sp>
        <p:nvSpPr>
          <p:cNvPr id="57" name="TextBox 56">
            <a:extLst>
              <a:ext uri="{FF2B5EF4-FFF2-40B4-BE49-F238E27FC236}">
                <a16:creationId xmlns:a16="http://schemas.microsoft.com/office/drawing/2014/main" id="{FA8D69D5-D7C1-4B7A-A3AE-E7E1BF1D831F}"/>
              </a:ext>
            </a:extLst>
          </p:cNvPr>
          <p:cNvSpPr txBox="1"/>
          <p:nvPr/>
        </p:nvSpPr>
        <p:spPr>
          <a:xfrm>
            <a:off x="7282987" y="3914490"/>
            <a:ext cx="1461247" cy="461665"/>
          </a:xfrm>
          <a:prstGeom prst="rect">
            <a:avLst/>
          </a:prstGeom>
          <a:noFill/>
          <a:ln>
            <a:solidFill>
              <a:schemeClr val="tx1"/>
            </a:solidFill>
          </a:ln>
        </p:spPr>
        <p:txBody>
          <a:bodyPr wrap="square" rtlCol="0">
            <a:spAutoFit/>
          </a:bodyPr>
          <a:lstStyle/>
          <a:p>
            <a:pPr algn="ctr"/>
            <a:r>
              <a:rPr lang="en-US" sz="1200" dirty="0"/>
              <a:t>Severe Covid19</a:t>
            </a:r>
          </a:p>
          <a:p>
            <a:pPr algn="ctr"/>
            <a:endParaRPr lang="en-US" sz="1200" dirty="0">
              <a:latin typeface="+mj-lt"/>
            </a:endParaRPr>
          </a:p>
        </p:txBody>
      </p:sp>
      <p:sp>
        <p:nvSpPr>
          <p:cNvPr id="60" name="TextBox 59">
            <a:extLst>
              <a:ext uri="{FF2B5EF4-FFF2-40B4-BE49-F238E27FC236}">
                <a16:creationId xmlns:a16="http://schemas.microsoft.com/office/drawing/2014/main" id="{452F6FF2-5860-4ECE-85FF-B6718E84A016}"/>
              </a:ext>
            </a:extLst>
          </p:cNvPr>
          <p:cNvSpPr txBox="1"/>
          <p:nvPr/>
        </p:nvSpPr>
        <p:spPr>
          <a:xfrm>
            <a:off x="7327780" y="4399245"/>
            <a:ext cx="1415828" cy="461665"/>
          </a:xfrm>
          <a:prstGeom prst="rect">
            <a:avLst/>
          </a:prstGeom>
          <a:noFill/>
          <a:ln>
            <a:solidFill>
              <a:schemeClr val="tx1"/>
            </a:solidFill>
          </a:ln>
        </p:spPr>
        <p:txBody>
          <a:bodyPr wrap="square" rtlCol="0">
            <a:spAutoFit/>
          </a:bodyPr>
          <a:lstStyle/>
          <a:p>
            <a:pPr algn="ctr"/>
            <a:r>
              <a:rPr lang="en-US" sz="1200" dirty="0">
                <a:latin typeface="+mj-lt"/>
              </a:rPr>
              <a:t>No </a:t>
            </a:r>
            <a:r>
              <a:rPr lang="en-US" sz="1200" dirty="0"/>
              <a:t>Severe Covid19</a:t>
            </a:r>
            <a:endParaRPr lang="en-US" sz="1200" dirty="0">
              <a:latin typeface="+mj-lt"/>
            </a:endParaRPr>
          </a:p>
        </p:txBody>
      </p:sp>
    </p:spTree>
    <p:custDataLst>
      <p:tags r:id="rId1"/>
    </p:custDataLst>
    <p:extLst>
      <p:ext uri="{BB962C8B-B14F-4D97-AF65-F5344CB8AC3E}">
        <p14:creationId xmlns:p14="http://schemas.microsoft.com/office/powerpoint/2010/main" val="122584858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6">
            <a:extLst>
              <a:ext uri="{FF2B5EF4-FFF2-40B4-BE49-F238E27FC236}">
                <a16:creationId xmlns:a16="http://schemas.microsoft.com/office/drawing/2014/main" id="{C57CA494-AE89-4107-A9BE-D88DDD4201FE}"/>
              </a:ext>
            </a:extLst>
          </p:cNvPr>
          <p:cNvSpPr txBox="1">
            <a:spLocks/>
          </p:cNvSpPr>
          <p:nvPr/>
        </p:nvSpPr>
        <p:spPr>
          <a:xfrm>
            <a:off x="1231868" y="1044339"/>
            <a:ext cx="8013845" cy="810385"/>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dirty="0"/>
              <a:t>Case-control study</a:t>
            </a:r>
          </a:p>
        </p:txBody>
      </p:sp>
      <p:sp>
        <p:nvSpPr>
          <p:cNvPr id="37" name="Right Arrow 18">
            <a:extLst>
              <a:ext uri="{FF2B5EF4-FFF2-40B4-BE49-F238E27FC236}">
                <a16:creationId xmlns:a16="http://schemas.microsoft.com/office/drawing/2014/main" id="{CD0A4F2F-95B5-419C-9B07-0DE5D5647B8B}"/>
              </a:ext>
            </a:extLst>
          </p:cNvPr>
          <p:cNvSpPr/>
          <p:nvPr/>
        </p:nvSpPr>
        <p:spPr>
          <a:xfrm>
            <a:off x="479702" y="1769266"/>
            <a:ext cx="8545426" cy="35624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8BF3439-D60C-42F9-A39A-0D696641778C}"/>
              </a:ext>
            </a:extLst>
          </p:cNvPr>
          <p:cNvSpPr txBox="1"/>
          <p:nvPr/>
        </p:nvSpPr>
        <p:spPr>
          <a:xfrm>
            <a:off x="1576568" y="2109727"/>
            <a:ext cx="692058" cy="369332"/>
          </a:xfrm>
          <a:prstGeom prst="rect">
            <a:avLst/>
          </a:prstGeom>
          <a:solidFill>
            <a:srgbClr val="FF0000"/>
          </a:solidFill>
        </p:spPr>
        <p:txBody>
          <a:bodyPr wrap="square" rtlCol="0">
            <a:spAutoFit/>
          </a:bodyPr>
          <a:lstStyle/>
          <a:p>
            <a:r>
              <a:rPr lang="en-US" sz="1800" dirty="0">
                <a:latin typeface="+mj-lt"/>
              </a:rPr>
              <a:t>Past</a:t>
            </a:r>
          </a:p>
        </p:txBody>
      </p:sp>
      <p:sp>
        <p:nvSpPr>
          <p:cNvPr id="39" name="TextBox 38">
            <a:extLst>
              <a:ext uri="{FF2B5EF4-FFF2-40B4-BE49-F238E27FC236}">
                <a16:creationId xmlns:a16="http://schemas.microsoft.com/office/drawing/2014/main" id="{BCB24C6E-B895-477A-ADE7-6DDA4233D82F}"/>
              </a:ext>
            </a:extLst>
          </p:cNvPr>
          <p:cNvSpPr txBox="1"/>
          <p:nvPr/>
        </p:nvSpPr>
        <p:spPr>
          <a:xfrm>
            <a:off x="5809558" y="2096765"/>
            <a:ext cx="1066507" cy="369332"/>
          </a:xfrm>
          <a:prstGeom prst="rect">
            <a:avLst/>
          </a:prstGeom>
          <a:solidFill>
            <a:srgbClr val="FFC000"/>
          </a:solidFill>
        </p:spPr>
        <p:txBody>
          <a:bodyPr wrap="square" rtlCol="0">
            <a:spAutoFit/>
          </a:bodyPr>
          <a:lstStyle/>
          <a:p>
            <a:r>
              <a:rPr lang="en-US" sz="1800" dirty="0">
                <a:latin typeface="+mj-lt"/>
              </a:rPr>
              <a:t>Present</a:t>
            </a:r>
          </a:p>
        </p:txBody>
      </p:sp>
      <p:sp>
        <p:nvSpPr>
          <p:cNvPr id="40" name="TextBox 39">
            <a:extLst>
              <a:ext uri="{FF2B5EF4-FFF2-40B4-BE49-F238E27FC236}">
                <a16:creationId xmlns:a16="http://schemas.microsoft.com/office/drawing/2014/main" id="{D50316AE-C56B-4E6B-A968-9A4A00CF955D}"/>
              </a:ext>
            </a:extLst>
          </p:cNvPr>
          <p:cNvSpPr txBox="1"/>
          <p:nvPr/>
        </p:nvSpPr>
        <p:spPr>
          <a:xfrm>
            <a:off x="7854696" y="2096542"/>
            <a:ext cx="906029" cy="369332"/>
          </a:xfrm>
          <a:prstGeom prst="rect">
            <a:avLst/>
          </a:prstGeom>
          <a:solidFill>
            <a:srgbClr val="92D050"/>
          </a:solidFill>
        </p:spPr>
        <p:txBody>
          <a:bodyPr wrap="square" rtlCol="0">
            <a:spAutoFit/>
          </a:bodyPr>
          <a:lstStyle/>
          <a:p>
            <a:r>
              <a:rPr lang="en-US" sz="1800" dirty="0">
                <a:latin typeface="+mj-lt"/>
              </a:rPr>
              <a:t>Future</a:t>
            </a:r>
          </a:p>
        </p:txBody>
      </p:sp>
      <p:sp>
        <p:nvSpPr>
          <p:cNvPr id="41" name="Oval 40">
            <a:extLst>
              <a:ext uri="{FF2B5EF4-FFF2-40B4-BE49-F238E27FC236}">
                <a16:creationId xmlns:a16="http://schemas.microsoft.com/office/drawing/2014/main" id="{4E37CA22-8EDF-4446-8D3F-1233E2DE8168}"/>
              </a:ext>
            </a:extLst>
          </p:cNvPr>
          <p:cNvSpPr/>
          <p:nvPr/>
        </p:nvSpPr>
        <p:spPr>
          <a:xfrm>
            <a:off x="5049924" y="2907443"/>
            <a:ext cx="2470859" cy="2519315"/>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a:p>
            <a:pPr algn="ctr"/>
            <a:endParaRPr lang="en-US" sz="2400" dirty="0">
              <a:solidFill>
                <a:schemeClr val="tx1"/>
              </a:solidFill>
            </a:endParaRPr>
          </a:p>
          <a:p>
            <a:pPr algn="ctr"/>
            <a:endParaRPr lang="en-US" sz="2400" dirty="0">
              <a:solidFill>
                <a:schemeClr val="tx1"/>
              </a:solidFill>
            </a:endParaRPr>
          </a:p>
          <a:p>
            <a:pPr algn="ctr"/>
            <a:endParaRPr lang="en-US" sz="1200" dirty="0">
              <a:solidFill>
                <a:schemeClr val="tx1"/>
              </a:solidFill>
            </a:endParaRPr>
          </a:p>
          <a:p>
            <a:pPr algn="ctr"/>
            <a:endParaRPr lang="en-US" sz="1200" dirty="0">
              <a:solidFill>
                <a:schemeClr val="tx1"/>
              </a:solidFill>
            </a:endParaRPr>
          </a:p>
          <a:p>
            <a:pPr algn="ctr"/>
            <a:r>
              <a:rPr lang="en-US" sz="1200" dirty="0">
                <a:solidFill>
                  <a:schemeClr val="tx1"/>
                </a:solidFill>
              </a:rPr>
              <a:t>Patient population</a:t>
            </a:r>
          </a:p>
        </p:txBody>
      </p:sp>
      <p:sp>
        <p:nvSpPr>
          <p:cNvPr id="42" name="Decagon 41">
            <a:extLst>
              <a:ext uri="{FF2B5EF4-FFF2-40B4-BE49-F238E27FC236}">
                <a16:creationId xmlns:a16="http://schemas.microsoft.com/office/drawing/2014/main" id="{BA8221BD-6005-487A-8BD0-1F62B3E3A5FE}"/>
              </a:ext>
            </a:extLst>
          </p:cNvPr>
          <p:cNvSpPr/>
          <p:nvPr/>
        </p:nvSpPr>
        <p:spPr>
          <a:xfrm>
            <a:off x="5625158" y="3384096"/>
            <a:ext cx="1408915" cy="1308313"/>
          </a:xfrm>
          <a:prstGeom prst="decagon">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Appropriate patient spectrum</a:t>
            </a:r>
          </a:p>
        </p:txBody>
      </p:sp>
      <p:sp>
        <p:nvSpPr>
          <p:cNvPr id="43" name="TextBox 42">
            <a:extLst>
              <a:ext uri="{FF2B5EF4-FFF2-40B4-BE49-F238E27FC236}">
                <a16:creationId xmlns:a16="http://schemas.microsoft.com/office/drawing/2014/main" id="{221E444D-A55C-46C3-9EAD-79CCB3886DA9}"/>
              </a:ext>
            </a:extLst>
          </p:cNvPr>
          <p:cNvSpPr txBox="1"/>
          <p:nvPr/>
        </p:nvSpPr>
        <p:spPr>
          <a:xfrm>
            <a:off x="3410716" y="4762137"/>
            <a:ext cx="1153433" cy="646331"/>
          </a:xfrm>
          <a:prstGeom prst="rect">
            <a:avLst/>
          </a:prstGeom>
          <a:noFill/>
          <a:ln>
            <a:solidFill>
              <a:schemeClr val="tx1"/>
            </a:solidFill>
          </a:ln>
        </p:spPr>
        <p:txBody>
          <a:bodyPr wrap="square" rtlCol="0">
            <a:spAutoFit/>
          </a:bodyPr>
          <a:lstStyle/>
          <a:p>
            <a:pPr algn="ctr"/>
            <a:r>
              <a:rPr lang="en-US" sz="1200" dirty="0">
                <a:latin typeface="+mj-lt"/>
              </a:rPr>
              <a:t>Patients w/o severe Covid 19 illness</a:t>
            </a:r>
          </a:p>
        </p:txBody>
      </p:sp>
      <p:sp>
        <p:nvSpPr>
          <p:cNvPr id="46" name="TextBox 45">
            <a:extLst>
              <a:ext uri="{FF2B5EF4-FFF2-40B4-BE49-F238E27FC236}">
                <a16:creationId xmlns:a16="http://schemas.microsoft.com/office/drawing/2014/main" id="{97BF27C6-678F-4395-84D7-D83FDBC1F94F}"/>
              </a:ext>
            </a:extLst>
          </p:cNvPr>
          <p:cNvSpPr txBox="1"/>
          <p:nvPr/>
        </p:nvSpPr>
        <p:spPr>
          <a:xfrm>
            <a:off x="3439899" y="3244652"/>
            <a:ext cx="1153433" cy="646331"/>
          </a:xfrm>
          <a:prstGeom prst="rect">
            <a:avLst/>
          </a:prstGeom>
          <a:noFill/>
          <a:ln>
            <a:solidFill>
              <a:schemeClr val="tx1"/>
            </a:solidFill>
          </a:ln>
        </p:spPr>
        <p:txBody>
          <a:bodyPr wrap="square" rtlCol="0">
            <a:spAutoFit/>
          </a:bodyPr>
          <a:lstStyle/>
          <a:p>
            <a:pPr algn="ctr"/>
            <a:r>
              <a:rPr lang="en-US" sz="1200" dirty="0">
                <a:latin typeface="+mj-lt"/>
              </a:rPr>
              <a:t>Severe Coid19 Patients</a:t>
            </a:r>
          </a:p>
        </p:txBody>
      </p:sp>
      <p:sp>
        <p:nvSpPr>
          <p:cNvPr id="47" name="TextBox 46">
            <a:extLst>
              <a:ext uri="{FF2B5EF4-FFF2-40B4-BE49-F238E27FC236}">
                <a16:creationId xmlns:a16="http://schemas.microsoft.com/office/drawing/2014/main" id="{FB032E84-8944-4EFE-A42C-4257B5B8593E}"/>
              </a:ext>
            </a:extLst>
          </p:cNvPr>
          <p:cNvSpPr txBox="1"/>
          <p:nvPr/>
        </p:nvSpPr>
        <p:spPr>
          <a:xfrm>
            <a:off x="1231868" y="2534509"/>
            <a:ext cx="1153433" cy="461665"/>
          </a:xfrm>
          <a:prstGeom prst="rect">
            <a:avLst/>
          </a:prstGeom>
          <a:solidFill>
            <a:srgbClr val="FFFF00"/>
          </a:solidFill>
          <a:ln>
            <a:noFill/>
          </a:ln>
        </p:spPr>
        <p:txBody>
          <a:bodyPr wrap="square" rtlCol="0">
            <a:spAutoFit/>
          </a:bodyPr>
          <a:lstStyle/>
          <a:p>
            <a:pPr algn="ctr"/>
            <a:r>
              <a:rPr lang="en-US" sz="1200" dirty="0">
                <a:latin typeface="+mj-lt"/>
              </a:rPr>
              <a:t>Evaluate for exposure</a:t>
            </a:r>
          </a:p>
        </p:txBody>
      </p:sp>
      <p:sp>
        <p:nvSpPr>
          <p:cNvPr id="49" name="TextBox 48">
            <a:extLst>
              <a:ext uri="{FF2B5EF4-FFF2-40B4-BE49-F238E27FC236}">
                <a16:creationId xmlns:a16="http://schemas.microsoft.com/office/drawing/2014/main" id="{6505C631-00B0-4B90-A463-17501353D8B9}"/>
              </a:ext>
            </a:extLst>
          </p:cNvPr>
          <p:cNvSpPr txBox="1"/>
          <p:nvPr/>
        </p:nvSpPr>
        <p:spPr>
          <a:xfrm>
            <a:off x="1221920" y="3030596"/>
            <a:ext cx="1153433" cy="261610"/>
          </a:xfrm>
          <a:prstGeom prst="rect">
            <a:avLst/>
          </a:prstGeom>
          <a:noFill/>
          <a:ln>
            <a:solidFill>
              <a:schemeClr val="tx1"/>
            </a:solidFill>
          </a:ln>
        </p:spPr>
        <p:txBody>
          <a:bodyPr wrap="square" rtlCol="0">
            <a:spAutoFit/>
          </a:bodyPr>
          <a:lstStyle/>
          <a:p>
            <a:pPr algn="ctr"/>
            <a:r>
              <a:rPr lang="en-US" sz="1100" dirty="0">
                <a:latin typeface="+mj-lt"/>
              </a:rPr>
              <a:t>High Vit D</a:t>
            </a:r>
          </a:p>
        </p:txBody>
      </p:sp>
      <p:sp>
        <p:nvSpPr>
          <p:cNvPr id="50" name="TextBox 49">
            <a:extLst>
              <a:ext uri="{FF2B5EF4-FFF2-40B4-BE49-F238E27FC236}">
                <a16:creationId xmlns:a16="http://schemas.microsoft.com/office/drawing/2014/main" id="{4958654B-4493-40B4-9184-96DE67178DA0}"/>
              </a:ext>
            </a:extLst>
          </p:cNvPr>
          <p:cNvSpPr txBox="1"/>
          <p:nvPr/>
        </p:nvSpPr>
        <p:spPr>
          <a:xfrm>
            <a:off x="1212193" y="3390520"/>
            <a:ext cx="1153433" cy="261610"/>
          </a:xfrm>
          <a:prstGeom prst="rect">
            <a:avLst/>
          </a:prstGeom>
          <a:noFill/>
          <a:ln>
            <a:solidFill>
              <a:schemeClr val="tx1"/>
            </a:solidFill>
          </a:ln>
        </p:spPr>
        <p:txBody>
          <a:bodyPr wrap="square" rtlCol="0">
            <a:spAutoFit/>
          </a:bodyPr>
          <a:lstStyle/>
          <a:p>
            <a:pPr algn="ctr"/>
            <a:r>
              <a:rPr lang="en-US" sz="1100" dirty="0">
                <a:latin typeface="+mj-lt"/>
              </a:rPr>
              <a:t>Low Vit D</a:t>
            </a:r>
          </a:p>
        </p:txBody>
      </p:sp>
      <p:sp>
        <p:nvSpPr>
          <p:cNvPr id="52" name="TextBox 51">
            <a:extLst>
              <a:ext uri="{FF2B5EF4-FFF2-40B4-BE49-F238E27FC236}">
                <a16:creationId xmlns:a16="http://schemas.microsoft.com/office/drawing/2014/main" id="{6DC69F79-B4EB-4012-B13C-FED5EA5AD0D3}"/>
              </a:ext>
            </a:extLst>
          </p:cNvPr>
          <p:cNvSpPr txBox="1"/>
          <p:nvPr/>
        </p:nvSpPr>
        <p:spPr>
          <a:xfrm>
            <a:off x="1241375" y="4577283"/>
            <a:ext cx="1153433" cy="261610"/>
          </a:xfrm>
          <a:prstGeom prst="rect">
            <a:avLst/>
          </a:prstGeom>
          <a:noFill/>
          <a:ln>
            <a:solidFill>
              <a:schemeClr val="tx1"/>
            </a:solidFill>
          </a:ln>
        </p:spPr>
        <p:txBody>
          <a:bodyPr wrap="square" rtlCol="0">
            <a:spAutoFit/>
          </a:bodyPr>
          <a:lstStyle/>
          <a:p>
            <a:pPr algn="ctr"/>
            <a:r>
              <a:rPr lang="en-US" sz="1100" dirty="0">
                <a:latin typeface="+mj-lt"/>
              </a:rPr>
              <a:t>High Vit D</a:t>
            </a:r>
          </a:p>
        </p:txBody>
      </p:sp>
      <p:sp>
        <p:nvSpPr>
          <p:cNvPr id="53" name="TextBox 52">
            <a:extLst>
              <a:ext uri="{FF2B5EF4-FFF2-40B4-BE49-F238E27FC236}">
                <a16:creationId xmlns:a16="http://schemas.microsoft.com/office/drawing/2014/main" id="{EA93840B-5D49-4CA5-B946-9598B1856081}"/>
              </a:ext>
            </a:extLst>
          </p:cNvPr>
          <p:cNvSpPr txBox="1"/>
          <p:nvPr/>
        </p:nvSpPr>
        <p:spPr>
          <a:xfrm>
            <a:off x="1241376" y="4956660"/>
            <a:ext cx="1153433" cy="261610"/>
          </a:xfrm>
          <a:prstGeom prst="rect">
            <a:avLst/>
          </a:prstGeom>
          <a:noFill/>
          <a:ln>
            <a:solidFill>
              <a:schemeClr val="tx1"/>
            </a:solidFill>
          </a:ln>
        </p:spPr>
        <p:txBody>
          <a:bodyPr wrap="square" rtlCol="0">
            <a:spAutoFit/>
          </a:bodyPr>
          <a:lstStyle/>
          <a:p>
            <a:pPr algn="ctr"/>
            <a:r>
              <a:rPr lang="en-US" sz="1100" dirty="0">
                <a:latin typeface="+mj-lt"/>
              </a:rPr>
              <a:t>Low Vit D</a:t>
            </a:r>
          </a:p>
        </p:txBody>
      </p:sp>
      <p:sp>
        <p:nvSpPr>
          <p:cNvPr id="55" name="TextBox 54">
            <a:extLst>
              <a:ext uri="{FF2B5EF4-FFF2-40B4-BE49-F238E27FC236}">
                <a16:creationId xmlns:a16="http://schemas.microsoft.com/office/drawing/2014/main" id="{9E14A828-C3F9-454E-BE96-2AF2E016F0C0}"/>
              </a:ext>
            </a:extLst>
          </p:cNvPr>
          <p:cNvSpPr txBox="1"/>
          <p:nvPr/>
        </p:nvSpPr>
        <p:spPr>
          <a:xfrm>
            <a:off x="3427078" y="2823095"/>
            <a:ext cx="1153433" cy="276999"/>
          </a:xfrm>
          <a:prstGeom prst="rect">
            <a:avLst/>
          </a:prstGeom>
          <a:solidFill>
            <a:srgbClr val="FFFF00"/>
          </a:solidFill>
          <a:ln>
            <a:noFill/>
          </a:ln>
        </p:spPr>
        <p:txBody>
          <a:bodyPr wrap="square" rtlCol="0">
            <a:spAutoFit/>
          </a:bodyPr>
          <a:lstStyle/>
          <a:p>
            <a:pPr algn="ctr"/>
            <a:r>
              <a:rPr lang="en-US" sz="1200" dirty="0">
                <a:latin typeface="+mj-lt"/>
              </a:rPr>
              <a:t>Outcome</a:t>
            </a:r>
          </a:p>
        </p:txBody>
      </p:sp>
      <p:cxnSp>
        <p:nvCxnSpPr>
          <p:cNvPr id="56" name="Shape 43">
            <a:extLst>
              <a:ext uri="{FF2B5EF4-FFF2-40B4-BE49-F238E27FC236}">
                <a16:creationId xmlns:a16="http://schemas.microsoft.com/office/drawing/2014/main" id="{14912E8B-07C7-4D25-AFE2-072893C52E7D}"/>
              </a:ext>
            </a:extLst>
          </p:cNvPr>
          <p:cNvCxnSpPr>
            <a:cxnSpLocks/>
            <a:stCxn id="41" idx="2"/>
            <a:endCxn id="46" idx="3"/>
          </p:cNvCxnSpPr>
          <p:nvPr/>
        </p:nvCxnSpPr>
        <p:spPr>
          <a:xfrm rot="10800000">
            <a:off x="4593332" y="3567819"/>
            <a:ext cx="456592" cy="599283"/>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58" name="Shape 43">
            <a:extLst>
              <a:ext uri="{FF2B5EF4-FFF2-40B4-BE49-F238E27FC236}">
                <a16:creationId xmlns:a16="http://schemas.microsoft.com/office/drawing/2014/main" id="{C52A923F-43F2-43FA-83A6-46B54A517A0C}"/>
              </a:ext>
            </a:extLst>
          </p:cNvPr>
          <p:cNvCxnSpPr>
            <a:cxnSpLocks/>
            <a:stCxn id="41" idx="2"/>
            <a:endCxn id="43" idx="3"/>
          </p:cNvCxnSpPr>
          <p:nvPr/>
        </p:nvCxnSpPr>
        <p:spPr>
          <a:xfrm rot="10800000" flipV="1">
            <a:off x="4564150" y="4167101"/>
            <a:ext cx="485775" cy="918202"/>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59" name="Shape 43">
            <a:extLst>
              <a:ext uri="{FF2B5EF4-FFF2-40B4-BE49-F238E27FC236}">
                <a16:creationId xmlns:a16="http://schemas.microsoft.com/office/drawing/2014/main" id="{F3F2F2ED-AF6D-428B-9EC2-5D2D096F0448}"/>
              </a:ext>
            </a:extLst>
          </p:cNvPr>
          <p:cNvCxnSpPr>
            <a:stCxn id="43" idx="1"/>
            <a:endCxn id="52" idx="3"/>
          </p:cNvCxnSpPr>
          <p:nvPr/>
        </p:nvCxnSpPr>
        <p:spPr>
          <a:xfrm rot="10800000">
            <a:off x="2394808" y="4708089"/>
            <a:ext cx="1015908" cy="377215"/>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61" name="Shape 43">
            <a:extLst>
              <a:ext uri="{FF2B5EF4-FFF2-40B4-BE49-F238E27FC236}">
                <a16:creationId xmlns:a16="http://schemas.microsoft.com/office/drawing/2014/main" id="{B6A9554F-B55B-44D1-BB2F-B7261E6031E4}"/>
              </a:ext>
            </a:extLst>
          </p:cNvPr>
          <p:cNvCxnSpPr>
            <a:stCxn id="43" idx="1"/>
            <a:endCxn id="53" idx="3"/>
          </p:cNvCxnSpPr>
          <p:nvPr/>
        </p:nvCxnSpPr>
        <p:spPr>
          <a:xfrm rot="10800000" flipV="1">
            <a:off x="2394810" y="5085303"/>
            <a:ext cx="1015907" cy="2162"/>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62" name="Shape 43">
            <a:extLst>
              <a:ext uri="{FF2B5EF4-FFF2-40B4-BE49-F238E27FC236}">
                <a16:creationId xmlns:a16="http://schemas.microsoft.com/office/drawing/2014/main" id="{E94B0DE2-5331-47F4-87A8-5730D304508F}"/>
              </a:ext>
            </a:extLst>
          </p:cNvPr>
          <p:cNvCxnSpPr>
            <a:stCxn id="46" idx="1"/>
          </p:cNvCxnSpPr>
          <p:nvPr/>
        </p:nvCxnSpPr>
        <p:spPr>
          <a:xfrm rot="10800000">
            <a:off x="2403009" y="3175574"/>
            <a:ext cx="1036890" cy="392244"/>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63" name="Shape 43">
            <a:extLst>
              <a:ext uri="{FF2B5EF4-FFF2-40B4-BE49-F238E27FC236}">
                <a16:creationId xmlns:a16="http://schemas.microsoft.com/office/drawing/2014/main" id="{0E6E3D50-B78D-4B32-9577-742B62F2FF2D}"/>
              </a:ext>
            </a:extLst>
          </p:cNvPr>
          <p:cNvCxnSpPr>
            <a:stCxn id="46" idx="1"/>
            <a:endCxn id="50" idx="3"/>
          </p:cNvCxnSpPr>
          <p:nvPr/>
        </p:nvCxnSpPr>
        <p:spPr>
          <a:xfrm rot="10800000">
            <a:off x="2365627" y="3521326"/>
            <a:ext cx="1074273" cy="46493"/>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spTree>
    <p:custDataLst>
      <p:tags r:id="rId1"/>
    </p:custDataLst>
    <p:extLst>
      <p:ext uri="{BB962C8B-B14F-4D97-AF65-F5344CB8AC3E}">
        <p14:creationId xmlns:p14="http://schemas.microsoft.com/office/powerpoint/2010/main" val="179873438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idx="4294967295"/>
          </p:nvPr>
        </p:nvSpPr>
        <p:spPr>
          <a:xfrm>
            <a:off x="1420586" y="304800"/>
            <a:ext cx="7168243" cy="5761264"/>
          </a:xfrm>
          <a:prstGeom prst="rect">
            <a:avLst/>
          </a:prstGeom>
        </p:spPr>
        <p:txBody>
          <a:bodyPr/>
          <a:lstStyle/>
          <a:p>
            <a:r>
              <a:rPr lang="en-US" sz="2400" dirty="0"/>
              <a:t>On morning rounds in the Hem/</a:t>
            </a:r>
            <a:r>
              <a:rPr lang="en-US" sz="2400" dirty="0" err="1"/>
              <a:t>Onc</a:t>
            </a:r>
            <a:r>
              <a:rPr lang="en-US" sz="2400" dirty="0"/>
              <a:t> unit, a first year resident turns to you for consultation. </a:t>
            </a:r>
            <a:br>
              <a:rPr lang="en-US" sz="2400" dirty="0"/>
            </a:br>
            <a:r>
              <a:rPr lang="en-US" sz="2400" dirty="0"/>
              <a:t>She wants to discuss options for managing moderate nausea and vomiting that result following chemotherapy. </a:t>
            </a:r>
            <a:br>
              <a:rPr lang="en-US" sz="2400" dirty="0"/>
            </a:br>
            <a:br>
              <a:rPr lang="en-US" sz="2400" dirty="0"/>
            </a:br>
            <a:r>
              <a:rPr lang="en-US" sz="2400" dirty="0"/>
              <a:t>She shares an experience a relative had taking ginger when prochlorperazine didn’t provide effective relief and asks for your input.</a:t>
            </a:r>
            <a:br>
              <a:rPr lang="en-US" sz="2400" dirty="0"/>
            </a:br>
            <a:br>
              <a:rPr lang="en-US" sz="2400" dirty="0"/>
            </a:br>
            <a:r>
              <a:rPr lang="en-US" sz="1800" b="1" dirty="0"/>
              <a:t>What is your clinical question in PICO format?</a:t>
            </a:r>
            <a:br>
              <a:rPr lang="en-US" sz="1800" b="1" dirty="0"/>
            </a:br>
            <a:r>
              <a:rPr lang="en-US" sz="1800" b="1" dirty="0"/>
              <a:t>What type of clinical question is this?</a:t>
            </a:r>
            <a:br>
              <a:rPr lang="en-US" sz="1800" b="1" dirty="0"/>
            </a:br>
            <a:br>
              <a:rPr lang="en-US" sz="1800" b="1" dirty="0"/>
            </a:br>
            <a:r>
              <a:rPr lang="en-US" sz="1800" b="1" dirty="0"/>
              <a:t>What is the best study design to answer this type of clinical question?</a:t>
            </a:r>
            <a:br>
              <a:rPr lang="en-US" sz="1800" dirty="0"/>
            </a:br>
            <a:endParaRPr lang="en-US" sz="2400" dirty="0"/>
          </a:p>
        </p:txBody>
      </p:sp>
      <p:sp>
        <p:nvSpPr>
          <p:cNvPr id="5" name="TPAnswers"/>
          <p:cNvSpPr txBox="1">
            <a:spLocks/>
          </p:cNvSpPr>
          <p:nvPr>
            <p:custDataLst>
              <p:tags r:id="rId2"/>
            </p:custDataLst>
          </p:nvPr>
        </p:nvSpPr>
        <p:spPr>
          <a:xfrm>
            <a:off x="3110921" y="4956376"/>
            <a:ext cx="4114800" cy="1379766"/>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14350" indent="-514350">
              <a:buFont typeface="Wingdings" pitchFamily="2" charset="2"/>
              <a:buAutoNum type="arabicPeriod"/>
            </a:pPr>
            <a:r>
              <a:rPr lang="en-US" sz="1800" dirty="0"/>
              <a:t>Case control</a:t>
            </a:r>
          </a:p>
          <a:p>
            <a:pPr marL="514350" indent="-514350">
              <a:buFont typeface="Wingdings" pitchFamily="2" charset="2"/>
              <a:buAutoNum type="arabicPeriod"/>
            </a:pPr>
            <a:r>
              <a:rPr lang="en-US" sz="1800" dirty="0"/>
              <a:t>Cohort</a:t>
            </a:r>
          </a:p>
          <a:p>
            <a:pPr marL="514350" indent="-514350">
              <a:buFont typeface="Wingdings" pitchFamily="2" charset="2"/>
              <a:buAutoNum type="arabicPeriod"/>
            </a:pPr>
            <a:r>
              <a:rPr lang="en-US" sz="1800" dirty="0"/>
              <a:t>Cross-sectional</a:t>
            </a:r>
          </a:p>
          <a:p>
            <a:pPr marL="514350" indent="-514350">
              <a:buFont typeface="Wingdings" pitchFamily="2" charset="2"/>
              <a:buAutoNum type="arabicPeriod"/>
            </a:pPr>
            <a:r>
              <a:rPr lang="en-US" sz="1800" dirty="0"/>
              <a:t>Randomized controlled trial</a:t>
            </a:r>
          </a:p>
        </p:txBody>
      </p:sp>
    </p:spTree>
    <p:custDataLst>
      <p:tags r:id="rId1"/>
    </p:custDataLst>
    <p:extLst>
      <p:ext uri="{BB962C8B-B14F-4D97-AF65-F5344CB8AC3E}">
        <p14:creationId xmlns:p14="http://schemas.microsoft.com/office/powerpoint/2010/main" val="5516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idx="4294967295"/>
          </p:nvPr>
        </p:nvSpPr>
        <p:spPr>
          <a:xfrm>
            <a:off x="1420586" y="304800"/>
            <a:ext cx="7168243" cy="5761264"/>
          </a:xfrm>
          <a:prstGeom prst="rect">
            <a:avLst/>
          </a:prstGeom>
        </p:spPr>
        <p:txBody>
          <a:bodyPr/>
          <a:lstStyle/>
          <a:p>
            <a:r>
              <a:rPr lang="en-US" sz="2000" dirty="0"/>
              <a:t>Traditionally, clinicians have used a conservative approach for the diagnostic evaluation of head-injured infants, arguing that infants are at increased risk of intracranial injury (ICI) and that symptoms or signs of brain injury may not be reliably present in those with ICI. </a:t>
            </a:r>
            <a:br>
              <a:rPr lang="en-US" sz="2000" dirty="0"/>
            </a:br>
            <a:br>
              <a:rPr lang="en-US" sz="2000" dirty="0"/>
            </a:br>
            <a:r>
              <a:rPr lang="en-US" sz="2000" dirty="0"/>
              <a:t>A number of previous studies have reported that a significant fraction of ICIs in infants occur in patients with a normal neurological status and with no signs or symptoms of brain injury. </a:t>
            </a:r>
            <a:br>
              <a:rPr lang="en-US" sz="2000" dirty="0"/>
            </a:br>
            <a:br>
              <a:rPr lang="en-US" sz="2000" dirty="0"/>
            </a:br>
            <a:r>
              <a:rPr lang="en-US" sz="2000" dirty="0"/>
              <a:t>You want to see how well clinical features predict ICI in infants.</a:t>
            </a:r>
            <a:br>
              <a:rPr lang="en-US" sz="1800" dirty="0"/>
            </a:br>
            <a:br>
              <a:rPr lang="en-US" sz="1800" dirty="0"/>
            </a:br>
            <a:r>
              <a:rPr lang="en-US" sz="1600" b="1" dirty="0"/>
              <a:t>What is your clinical question in PICO format?</a:t>
            </a:r>
            <a:br>
              <a:rPr lang="en-US" sz="1600" b="1" dirty="0"/>
            </a:br>
            <a:r>
              <a:rPr lang="en-US" sz="1600" b="1" dirty="0"/>
              <a:t>What type of clinical question is this?</a:t>
            </a:r>
            <a:br>
              <a:rPr lang="en-US" sz="1600" b="1" dirty="0"/>
            </a:br>
            <a:br>
              <a:rPr lang="en-US" sz="1600" b="1" dirty="0"/>
            </a:br>
            <a:r>
              <a:rPr lang="en-US" sz="1600" b="1" dirty="0"/>
              <a:t>What is the best study design to answer this type of clinical question?</a:t>
            </a:r>
            <a:br>
              <a:rPr lang="en-US" sz="1600" dirty="0"/>
            </a:br>
            <a:br>
              <a:rPr lang="en-US" sz="1800" dirty="0"/>
            </a:br>
            <a:endParaRPr lang="en-US" sz="2400" dirty="0"/>
          </a:p>
        </p:txBody>
      </p:sp>
      <p:sp>
        <p:nvSpPr>
          <p:cNvPr id="5" name="TPAnswers"/>
          <p:cNvSpPr txBox="1">
            <a:spLocks/>
          </p:cNvSpPr>
          <p:nvPr>
            <p:custDataLst>
              <p:tags r:id="rId2"/>
            </p:custDataLst>
          </p:nvPr>
        </p:nvSpPr>
        <p:spPr>
          <a:xfrm>
            <a:off x="3120065" y="5173434"/>
            <a:ext cx="4114800" cy="1379766"/>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14350" indent="-514350">
              <a:buFont typeface="Wingdings" pitchFamily="2" charset="2"/>
              <a:buAutoNum type="arabicPeriod"/>
            </a:pPr>
            <a:r>
              <a:rPr lang="en-US" sz="1800" dirty="0"/>
              <a:t>Case control</a:t>
            </a:r>
          </a:p>
          <a:p>
            <a:pPr marL="514350" indent="-514350">
              <a:buFont typeface="Wingdings" pitchFamily="2" charset="2"/>
              <a:buAutoNum type="arabicPeriod"/>
            </a:pPr>
            <a:r>
              <a:rPr lang="en-US" sz="1800" dirty="0"/>
              <a:t>Cohort</a:t>
            </a:r>
          </a:p>
          <a:p>
            <a:pPr marL="514350" indent="-514350">
              <a:buFont typeface="Wingdings" pitchFamily="2" charset="2"/>
              <a:buAutoNum type="arabicPeriod"/>
            </a:pPr>
            <a:r>
              <a:rPr lang="en-US" sz="1800" dirty="0"/>
              <a:t>Cross-sectional</a:t>
            </a:r>
          </a:p>
          <a:p>
            <a:pPr marL="514350" indent="-514350">
              <a:buFont typeface="Wingdings" pitchFamily="2" charset="2"/>
              <a:buAutoNum type="arabicPeriod"/>
            </a:pPr>
            <a:r>
              <a:rPr lang="en-US" sz="1800" dirty="0"/>
              <a:t>Randomized controlled trial</a:t>
            </a:r>
          </a:p>
        </p:txBody>
      </p:sp>
    </p:spTree>
    <p:custDataLst>
      <p:tags r:id="rId1"/>
    </p:custDataLst>
    <p:extLst>
      <p:ext uri="{BB962C8B-B14F-4D97-AF65-F5344CB8AC3E}">
        <p14:creationId xmlns:p14="http://schemas.microsoft.com/office/powerpoint/2010/main" val="1117404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idx="4294967295"/>
          </p:nvPr>
        </p:nvSpPr>
        <p:spPr>
          <a:xfrm>
            <a:off x="1420586" y="304800"/>
            <a:ext cx="7168243" cy="5761264"/>
          </a:xfrm>
          <a:prstGeom prst="rect">
            <a:avLst/>
          </a:prstGeom>
        </p:spPr>
        <p:txBody>
          <a:bodyPr/>
          <a:lstStyle/>
          <a:p>
            <a:r>
              <a:rPr lang="en-US" sz="2400" dirty="0"/>
              <a:t>You recall a conversation from your medical school days with one of your favorite anatomy professors. </a:t>
            </a:r>
            <a:br>
              <a:rPr lang="en-US" sz="2400" dirty="0"/>
            </a:br>
            <a:br>
              <a:rPr lang="en-US" sz="2400" dirty="0"/>
            </a:br>
            <a:r>
              <a:rPr lang="en-US" sz="2400" dirty="0"/>
              <a:t>The professor observed that most students from his class who were good in anatomy tend to become radiologists. </a:t>
            </a:r>
            <a:br>
              <a:rPr lang="en-US" sz="2400" dirty="0"/>
            </a:br>
            <a:br>
              <a:rPr lang="en-US" sz="2400" dirty="0"/>
            </a:br>
            <a:r>
              <a:rPr lang="en-US" sz="2400" dirty="0"/>
              <a:t>As believer in science you decided to explore if there is any truth to this observation. </a:t>
            </a:r>
            <a:br>
              <a:rPr lang="en-US" sz="2400" dirty="0"/>
            </a:br>
            <a:br>
              <a:rPr lang="en-US" sz="2400" dirty="0"/>
            </a:br>
            <a:r>
              <a:rPr lang="en-US" sz="2400" dirty="0"/>
              <a:t>Which study design is most suited to address the hypothesis that good anatomy students are most likely to become radiologists? </a:t>
            </a:r>
          </a:p>
        </p:txBody>
      </p:sp>
      <p:sp>
        <p:nvSpPr>
          <p:cNvPr id="5" name="TPAnswers"/>
          <p:cNvSpPr txBox="1">
            <a:spLocks/>
          </p:cNvSpPr>
          <p:nvPr>
            <p:custDataLst>
              <p:tags r:id="rId2"/>
            </p:custDataLst>
          </p:nvPr>
        </p:nvSpPr>
        <p:spPr>
          <a:xfrm>
            <a:off x="3184073" y="5331280"/>
            <a:ext cx="4114800" cy="1379766"/>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14350" indent="-514350">
              <a:buFont typeface="Wingdings" pitchFamily="2" charset="2"/>
              <a:buAutoNum type="arabicPeriod"/>
            </a:pPr>
            <a:r>
              <a:rPr lang="en-US" sz="1800" dirty="0"/>
              <a:t>Case control</a:t>
            </a:r>
          </a:p>
          <a:p>
            <a:pPr marL="514350" indent="-514350">
              <a:buFont typeface="Wingdings" pitchFamily="2" charset="2"/>
              <a:buAutoNum type="arabicPeriod"/>
            </a:pPr>
            <a:r>
              <a:rPr lang="en-US" sz="1800" dirty="0"/>
              <a:t>Cohort</a:t>
            </a:r>
          </a:p>
          <a:p>
            <a:pPr marL="514350" indent="-514350">
              <a:buFont typeface="Wingdings" pitchFamily="2" charset="2"/>
              <a:buAutoNum type="arabicPeriod"/>
            </a:pPr>
            <a:r>
              <a:rPr lang="en-US" sz="1800" dirty="0"/>
              <a:t>Cross-sectional</a:t>
            </a:r>
          </a:p>
          <a:p>
            <a:pPr marL="514350" indent="-514350">
              <a:buFont typeface="Wingdings" pitchFamily="2" charset="2"/>
              <a:buAutoNum type="arabicPeriod"/>
            </a:pPr>
            <a:r>
              <a:rPr lang="en-US" sz="1800" dirty="0"/>
              <a:t>Randomized controlled trial</a:t>
            </a:r>
          </a:p>
        </p:txBody>
      </p:sp>
    </p:spTree>
    <p:custDataLst>
      <p:tags r:id="rId1"/>
    </p:custDataLst>
    <p:extLst>
      <p:ext uri="{BB962C8B-B14F-4D97-AF65-F5344CB8AC3E}">
        <p14:creationId xmlns:p14="http://schemas.microsoft.com/office/powerpoint/2010/main" val="2119930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idx="4294967295"/>
          </p:nvPr>
        </p:nvSpPr>
        <p:spPr>
          <a:xfrm>
            <a:off x="1494064" y="115823"/>
            <a:ext cx="7176407" cy="4860471"/>
          </a:xfrm>
          <a:prstGeom prst="rect">
            <a:avLst/>
          </a:prstGeom>
        </p:spPr>
        <p:txBody>
          <a:bodyPr/>
          <a:lstStyle/>
          <a:p>
            <a:r>
              <a:rPr lang="en-US" sz="1800" dirty="0"/>
              <a:t>A 48-year-old man presents to the emergency department for severe alcohol abuse with nausea and vomiting. He reports no other significant medical problems. </a:t>
            </a:r>
            <a:br>
              <a:rPr lang="en-US" sz="1800" dirty="0"/>
            </a:br>
            <a:r>
              <a:rPr lang="en-US" sz="1800" dirty="0"/>
              <a:t>The patient is confused and hepatomegaly is discovered on physical exam. </a:t>
            </a:r>
            <a:br>
              <a:rPr lang="en-US" sz="1800" dirty="0"/>
            </a:br>
            <a:r>
              <a:rPr lang="en-US" sz="1800" dirty="0"/>
              <a:t>You establish that patient is cirrhotic and most cirrhotic patients develop esophageal varices, with a lifetime incidence as high as 80-90%. </a:t>
            </a:r>
            <a:br>
              <a:rPr lang="en-US" sz="1800" dirty="0"/>
            </a:br>
            <a:r>
              <a:rPr lang="en-US" sz="1800" dirty="0"/>
              <a:t>You decide to send the patient for Esophagogastroduodenoscopy (EGD) which you know is not a very pleasing experience for the patient. </a:t>
            </a:r>
            <a:br>
              <a:rPr lang="en-US" sz="1800" dirty="0"/>
            </a:br>
            <a:r>
              <a:rPr lang="en-US" sz="1800" dirty="0"/>
              <a:t>You remember that recently a colleague mentioned that why not use capsule endoscopy. </a:t>
            </a:r>
            <a:br>
              <a:rPr lang="en-US" sz="1800" dirty="0"/>
            </a:br>
            <a:br>
              <a:rPr lang="en-US" sz="1800" dirty="0"/>
            </a:br>
            <a:r>
              <a:rPr lang="en-US" sz="1800" dirty="0"/>
              <a:t>You wonder how effective is capsule endoscopy in accurately identifying esophageal varices in cirrhotic patients? </a:t>
            </a:r>
            <a:br>
              <a:rPr lang="en-US" sz="1800" dirty="0"/>
            </a:br>
            <a:br>
              <a:rPr lang="en-US" sz="1800" dirty="0"/>
            </a:br>
            <a:r>
              <a:rPr lang="en-US" sz="1800" dirty="0"/>
              <a:t>In your search for an answer you would attempt to find a study employing which of the following study designs? </a:t>
            </a:r>
          </a:p>
        </p:txBody>
      </p:sp>
      <p:sp>
        <p:nvSpPr>
          <p:cNvPr id="3" name="TPAnswers"/>
          <p:cNvSpPr>
            <a:spLocks noGrp="1"/>
          </p:cNvSpPr>
          <p:nvPr>
            <p:ph type="body" idx="4294967295"/>
            <p:custDataLst>
              <p:tags r:id="rId2"/>
            </p:custDataLst>
          </p:nvPr>
        </p:nvSpPr>
        <p:spPr>
          <a:xfrm>
            <a:off x="3184073" y="5331280"/>
            <a:ext cx="4114800" cy="1379766"/>
          </a:xfrm>
          <a:prstGeom prst="rect">
            <a:avLst/>
          </a:prstGeom>
        </p:spPr>
        <p:txBody>
          <a:bodyPr>
            <a:noAutofit/>
          </a:bodyPr>
          <a:lstStyle/>
          <a:p>
            <a:pPr marL="514350" indent="-514350">
              <a:spcAft>
                <a:spcPts val="0"/>
              </a:spcAft>
              <a:buFont typeface="Wingdings" pitchFamily="2" charset="2"/>
              <a:buAutoNum type="arabicPeriod"/>
            </a:pPr>
            <a:r>
              <a:rPr lang="en-US" sz="1800" dirty="0"/>
              <a:t>Case control</a:t>
            </a:r>
          </a:p>
          <a:p>
            <a:pPr marL="514350" indent="-514350">
              <a:spcAft>
                <a:spcPts val="0"/>
              </a:spcAft>
              <a:buFont typeface="Wingdings" pitchFamily="2" charset="2"/>
              <a:buAutoNum type="arabicPeriod"/>
            </a:pPr>
            <a:r>
              <a:rPr lang="en-US" sz="1800" dirty="0"/>
              <a:t>Cohort</a:t>
            </a:r>
          </a:p>
          <a:p>
            <a:pPr marL="514350" indent="-514350">
              <a:spcAft>
                <a:spcPts val="0"/>
              </a:spcAft>
              <a:buFont typeface="Wingdings" pitchFamily="2" charset="2"/>
              <a:buAutoNum type="arabicPeriod"/>
            </a:pPr>
            <a:r>
              <a:rPr lang="en-US" sz="1800" dirty="0"/>
              <a:t>Cross-sectional</a:t>
            </a:r>
          </a:p>
          <a:p>
            <a:pPr marL="514350" indent="-514350">
              <a:spcAft>
                <a:spcPts val="0"/>
              </a:spcAft>
              <a:buFont typeface="Wingdings" pitchFamily="2" charset="2"/>
              <a:buAutoNum type="arabicPeriod"/>
            </a:pPr>
            <a:r>
              <a:rPr lang="en-US" sz="1800" dirty="0"/>
              <a:t>Randomized controlled trial</a:t>
            </a:r>
          </a:p>
        </p:txBody>
      </p:sp>
    </p:spTree>
    <p:custDataLst>
      <p:tags r:id="rId1"/>
    </p:custDataLst>
    <p:extLst>
      <p:ext uri="{BB962C8B-B14F-4D97-AF65-F5344CB8AC3E}">
        <p14:creationId xmlns:p14="http://schemas.microsoft.com/office/powerpoint/2010/main" val="3862072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body" idx="4294967295"/>
          </p:nvPr>
        </p:nvSpPr>
        <p:spPr>
          <a:xfrm>
            <a:off x="1654175" y="1360488"/>
            <a:ext cx="7489825" cy="4822825"/>
          </a:xfrm>
          <a:prstGeom prst="rect">
            <a:avLst/>
          </a:prstGeom>
        </p:spPr>
        <p:txBody>
          <a:bodyPr/>
          <a:lstStyle/>
          <a:p>
            <a:pPr lvl="1"/>
            <a:endParaRPr lang="en-US" sz="2400" dirty="0"/>
          </a:p>
          <a:p>
            <a:r>
              <a:rPr lang="en-US" sz="2800" dirty="0"/>
              <a:t>Learning format</a:t>
            </a:r>
          </a:p>
          <a:p>
            <a:pPr lvl="1"/>
            <a:r>
              <a:rPr lang="en-US" sz="2400" dirty="0"/>
              <a:t>Interactive (i.e. informal)</a:t>
            </a:r>
          </a:p>
          <a:p>
            <a:pPr lvl="1"/>
            <a:r>
              <a:rPr lang="en-US" sz="2400" dirty="0"/>
              <a:t>Active participation from the participants is highly desired</a:t>
            </a:r>
          </a:p>
          <a:p>
            <a:pPr lvl="1"/>
            <a:endParaRPr lang="en-US" sz="2400" dirty="0"/>
          </a:p>
          <a:p>
            <a:r>
              <a:rPr lang="en-US" sz="2800" dirty="0"/>
              <a:t>Questioning/interruption</a:t>
            </a:r>
          </a:p>
          <a:p>
            <a:pPr lvl="1"/>
            <a:r>
              <a:rPr lang="en-US" sz="2400" dirty="0"/>
              <a:t>Expected (there are no stupid questions)</a:t>
            </a:r>
          </a:p>
          <a:p>
            <a:endParaRPr lang="en-US" dirty="0"/>
          </a:p>
        </p:txBody>
      </p:sp>
      <p:sp>
        <p:nvSpPr>
          <p:cNvPr id="5123" name="Rectangle 3"/>
          <p:cNvSpPr>
            <a:spLocks noGrp="1" noChangeArrowheads="1"/>
          </p:cNvSpPr>
          <p:nvPr>
            <p:ph type="title" idx="4294967295"/>
          </p:nvPr>
        </p:nvSpPr>
        <p:spPr>
          <a:xfrm>
            <a:off x="2582863" y="377825"/>
            <a:ext cx="6561137" cy="685800"/>
          </a:xfrm>
          <a:prstGeom prst="rect">
            <a:avLst/>
          </a:prstGeom>
        </p:spPr>
        <p:txBody>
          <a:bodyPr/>
          <a:lstStyle/>
          <a:p>
            <a:pPr eaLnBrk="1" hangingPunct="1"/>
            <a:r>
              <a:rPr lang="en-CA" b="1" dirty="0"/>
              <a:t>Learning Environment</a:t>
            </a:r>
          </a:p>
        </p:txBody>
      </p:sp>
    </p:spTree>
    <p:custDataLst>
      <p:tags r:id="rId2"/>
    </p:custDataLst>
    <p:extLst>
      <p:ext uri="{BB962C8B-B14F-4D97-AF65-F5344CB8AC3E}">
        <p14:creationId xmlns:p14="http://schemas.microsoft.com/office/powerpoint/2010/main" val="3173190078"/>
      </p:ext>
    </p:extLst>
  </p:cSld>
  <p:clrMapOvr>
    <a:overrideClrMapping bg1="lt1" tx1="dk1" bg2="lt2" tx2="dk2" accent1="accent1" accent2="accent2" accent3="accent3" accent4="accent4" accent5="accent5" accent6="accent6" hlink="hlink" folHlink="folHlink"/>
  </p:clrMapOvr>
  <p:transition>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idx="4294967295"/>
          </p:nvPr>
        </p:nvSpPr>
        <p:spPr>
          <a:xfrm>
            <a:off x="1698170" y="228599"/>
            <a:ext cx="6947809" cy="5968093"/>
          </a:xfrm>
          <a:prstGeom prst="rect">
            <a:avLst/>
          </a:prstGeom>
        </p:spPr>
        <p:txBody>
          <a:bodyPr/>
          <a:lstStyle/>
          <a:p>
            <a:r>
              <a:rPr lang="en-US" sz="2000" dirty="0"/>
              <a:t>Following up on our cirrhotic patient the capsule endoscopy reveled acute </a:t>
            </a:r>
            <a:r>
              <a:rPr lang="en-US" sz="2000" dirty="0" err="1"/>
              <a:t>variceal</a:t>
            </a:r>
            <a:r>
              <a:rPr lang="en-US" sz="2000" dirty="0"/>
              <a:t> bleeding.  </a:t>
            </a:r>
            <a:br>
              <a:rPr lang="en-US" sz="2000" dirty="0"/>
            </a:br>
            <a:r>
              <a:rPr lang="en-US" sz="2000" dirty="0"/>
              <a:t>You know that cirrhosis in Child–Pugh class C or those in class B who have persistent bleeding at endoscopy are at high risk for treatment failure and a poor prognosis. </a:t>
            </a:r>
            <a:br>
              <a:rPr lang="en-US" sz="2000" dirty="0"/>
            </a:br>
            <a:br>
              <a:rPr lang="en-US" sz="2000" dirty="0"/>
            </a:br>
            <a:r>
              <a:rPr lang="en-US" sz="2000" dirty="0"/>
              <a:t>You decide to recommend treatment right away with a </a:t>
            </a:r>
            <a:r>
              <a:rPr lang="en-US" sz="2000" dirty="0" err="1"/>
              <a:t>transjugular</a:t>
            </a:r>
            <a:r>
              <a:rPr lang="en-US" sz="2000" dirty="0"/>
              <a:t> intrahepatic </a:t>
            </a:r>
            <a:r>
              <a:rPr lang="en-US" sz="2000" dirty="0" err="1"/>
              <a:t>portosystemic</a:t>
            </a:r>
            <a:r>
              <a:rPr lang="en-US" sz="2000" dirty="0"/>
              <a:t> shunt (TIPS). </a:t>
            </a:r>
            <a:br>
              <a:rPr lang="en-US" sz="2000" dirty="0"/>
            </a:br>
            <a:br>
              <a:rPr lang="en-US" sz="2000" dirty="0"/>
            </a:br>
            <a:r>
              <a:rPr lang="en-US" sz="2000" dirty="0"/>
              <a:t>However a colleague of yours suggests to continue treatment with vasoactive-drug therapy, followed after 3 to 5 days by treatment with propranolol  and long-term endoscopic band ligation (EBL), with insertion of a TIPS if needed as rescue therapy only. </a:t>
            </a:r>
            <a:br>
              <a:rPr lang="en-US" sz="2000" dirty="0"/>
            </a:br>
            <a:br>
              <a:rPr lang="en-US" sz="2000" dirty="0"/>
            </a:br>
            <a:r>
              <a:rPr lang="en-US" sz="2000" dirty="0"/>
              <a:t>Which study design is best suited to provide most unbiased answer to the question of immediate versus rescue treatment with TIPS?</a:t>
            </a:r>
          </a:p>
        </p:txBody>
      </p:sp>
      <p:sp>
        <p:nvSpPr>
          <p:cNvPr id="5" name="TPAnswers"/>
          <p:cNvSpPr txBox="1">
            <a:spLocks/>
          </p:cNvSpPr>
          <p:nvPr>
            <p:custDataLst>
              <p:tags r:id="rId2"/>
            </p:custDataLst>
          </p:nvPr>
        </p:nvSpPr>
        <p:spPr>
          <a:xfrm>
            <a:off x="3257551" y="5649683"/>
            <a:ext cx="4114800" cy="1379766"/>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14350" indent="-514350">
              <a:buFont typeface="Wingdings" pitchFamily="2" charset="2"/>
              <a:buAutoNum type="arabicPeriod"/>
            </a:pPr>
            <a:r>
              <a:rPr lang="en-US" sz="1400" dirty="0"/>
              <a:t>Case control</a:t>
            </a:r>
          </a:p>
          <a:p>
            <a:pPr marL="514350" indent="-514350">
              <a:buFont typeface="Wingdings" pitchFamily="2" charset="2"/>
              <a:buAutoNum type="arabicPeriod"/>
            </a:pPr>
            <a:r>
              <a:rPr lang="en-US" sz="1400" dirty="0"/>
              <a:t>Cohort</a:t>
            </a:r>
          </a:p>
          <a:p>
            <a:pPr marL="514350" indent="-514350">
              <a:buFont typeface="Wingdings" pitchFamily="2" charset="2"/>
              <a:buAutoNum type="arabicPeriod"/>
            </a:pPr>
            <a:r>
              <a:rPr lang="en-US" sz="1400" dirty="0"/>
              <a:t>Cross-sectional</a:t>
            </a:r>
          </a:p>
          <a:p>
            <a:pPr marL="514350" indent="-514350">
              <a:buFont typeface="Wingdings" pitchFamily="2" charset="2"/>
              <a:buAutoNum type="arabicPeriod"/>
            </a:pPr>
            <a:r>
              <a:rPr lang="en-US" sz="1400" dirty="0"/>
              <a:t>Randomized controlled trial</a:t>
            </a:r>
          </a:p>
        </p:txBody>
      </p:sp>
    </p:spTree>
    <p:custDataLst>
      <p:tags r:id="rId1"/>
    </p:custDataLst>
    <p:extLst>
      <p:ext uri="{BB962C8B-B14F-4D97-AF65-F5344CB8AC3E}">
        <p14:creationId xmlns:p14="http://schemas.microsoft.com/office/powerpoint/2010/main" val="2561931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35268" y="126687"/>
            <a:ext cx="7416124" cy="6124754"/>
          </a:xfrm>
          <a:prstGeom prst="rect">
            <a:avLst/>
          </a:prstGeom>
          <a:noFill/>
        </p:spPr>
        <p:txBody>
          <a:bodyPr wrap="square" rtlCol="0">
            <a:spAutoFit/>
          </a:bodyPr>
          <a:lstStyle/>
          <a:p>
            <a:r>
              <a:rPr lang="en-US" sz="2800" b="1" dirty="0">
                <a:solidFill>
                  <a:srgbClr val="C00000"/>
                </a:solidFill>
              </a:rPr>
              <a:t>All the best..</a:t>
            </a:r>
          </a:p>
          <a:p>
            <a:r>
              <a:rPr lang="en-US" sz="2800" dirty="0"/>
              <a:t>Contact me if you have further questions or need assistance</a:t>
            </a:r>
          </a:p>
          <a:p>
            <a:endParaRPr lang="en-US" sz="2800" dirty="0"/>
          </a:p>
          <a:p>
            <a:r>
              <a:rPr lang="en-US" sz="2800" dirty="0"/>
              <a:t>Email: </a:t>
            </a:r>
            <a:r>
              <a:rPr lang="en-US" sz="2800" b="1" dirty="0">
                <a:hlinkClick r:id="rId4"/>
              </a:rPr>
              <a:t>rmhaksar@usf.edu</a:t>
            </a:r>
            <a:endParaRPr lang="en-US" sz="2800" b="1" dirty="0"/>
          </a:p>
          <a:p>
            <a:r>
              <a:rPr lang="en-US" sz="2800" dirty="0"/>
              <a:t>  </a:t>
            </a:r>
          </a:p>
          <a:p>
            <a:r>
              <a:rPr lang="en-US" sz="2800" dirty="0"/>
              <a:t>Or</a:t>
            </a:r>
          </a:p>
          <a:p>
            <a:r>
              <a:rPr lang="en-US" sz="2800" dirty="0"/>
              <a:t>Schedule an appointment to see us in the RISE office.</a:t>
            </a:r>
          </a:p>
          <a:p>
            <a:endParaRPr lang="en-US" sz="2800" dirty="0"/>
          </a:p>
          <a:p>
            <a:r>
              <a:rPr lang="en-US" sz="2800" b="1" dirty="0">
                <a:solidFill>
                  <a:srgbClr val="C00000"/>
                </a:solidFill>
                <a:hlinkClick r:id="rId5"/>
              </a:rPr>
              <a:t>https://usfhealth.az1.qualtrics.com/jfe/form/SV_9LxCL6t2ST8SEvj</a:t>
            </a:r>
            <a:endParaRPr lang="en-US" sz="2800" b="1" dirty="0">
              <a:solidFill>
                <a:srgbClr val="C00000"/>
              </a:solidFill>
            </a:endParaRPr>
          </a:p>
          <a:p>
            <a:endParaRPr lang="en-US" sz="2800" b="1" dirty="0">
              <a:solidFill>
                <a:srgbClr val="C00000"/>
              </a:solidFill>
            </a:endParaRPr>
          </a:p>
          <a:p>
            <a:r>
              <a:rPr lang="en-US" sz="2800" b="1" dirty="0">
                <a:solidFill>
                  <a:srgbClr val="C00000"/>
                </a:solidFill>
              </a:rPr>
              <a:t>Thank you.</a:t>
            </a:r>
          </a:p>
        </p:txBody>
      </p:sp>
    </p:spTree>
    <p:extLst>
      <p:ext uri="{BB962C8B-B14F-4D97-AF65-F5344CB8AC3E}">
        <p14:creationId xmlns:p14="http://schemas.microsoft.com/office/powerpoint/2010/main" val="3627019082"/>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83820" y="533400"/>
            <a:ext cx="7690759" cy="685800"/>
          </a:xfrm>
          <a:prstGeom prst="rect">
            <a:avLst/>
          </a:prstGeom>
        </p:spPr>
        <p:txBody>
          <a:bodyPr/>
          <a:lstStyle/>
          <a:p>
            <a:r>
              <a:rPr lang="en-US" b="1" dirty="0"/>
              <a:t>What is a research question?</a:t>
            </a:r>
          </a:p>
        </p:txBody>
      </p:sp>
      <p:sp>
        <p:nvSpPr>
          <p:cNvPr id="3" name="Content Placeholder 2"/>
          <p:cNvSpPr>
            <a:spLocks noGrp="1"/>
          </p:cNvSpPr>
          <p:nvPr>
            <p:ph idx="4294967295"/>
          </p:nvPr>
        </p:nvSpPr>
        <p:spPr>
          <a:xfrm>
            <a:off x="1396093" y="1295400"/>
            <a:ext cx="7184572" cy="4525963"/>
          </a:xfrm>
          <a:prstGeom prst="rect">
            <a:avLst/>
          </a:prstGeom>
        </p:spPr>
        <p:txBody>
          <a:bodyPr/>
          <a:lstStyle/>
          <a:p>
            <a:pPr>
              <a:buFontTx/>
              <a:buNone/>
            </a:pPr>
            <a:r>
              <a:rPr lang="en-GB" dirty="0"/>
              <a:t>The researcher asks a very specific question and tests a specific hypothesis. </a:t>
            </a:r>
          </a:p>
          <a:p>
            <a:pPr>
              <a:buFontTx/>
              <a:buNone/>
            </a:pPr>
            <a:endParaRPr lang="en-GB" dirty="0"/>
          </a:p>
          <a:p>
            <a:pPr>
              <a:buFontTx/>
              <a:buNone/>
            </a:pPr>
            <a:r>
              <a:rPr lang="en-GB" dirty="0"/>
              <a:t>Broad questions are usually broken into smaller, testable hypotheses or questions. </a:t>
            </a:r>
          </a:p>
          <a:p>
            <a:pPr>
              <a:buFontTx/>
              <a:buNone/>
            </a:pPr>
            <a:endParaRPr lang="en-GB" dirty="0"/>
          </a:p>
          <a:p>
            <a:pPr>
              <a:buFontTx/>
              <a:buNone/>
            </a:pPr>
            <a:r>
              <a:rPr lang="en-GB" dirty="0"/>
              <a:t>Often called an objective or aim, though calling it a question tends to help with focusing the hypothesis and thinking about how to find an answer</a:t>
            </a:r>
          </a:p>
          <a:p>
            <a:pPr>
              <a:buFontTx/>
              <a:buNone/>
            </a:pPr>
            <a:endParaRPr lang="en-GB" dirty="0"/>
          </a:p>
          <a:p>
            <a:r>
              <a:rPr lang="en-US" dirty="0"/>
              <a:t>PICOTS format</a:t>
            </a:r>
          </a:p>
        </p:txBody>
      </p:sp>
    </p:spTree>
    <p:extLst>
      <p:ext uri="{BB962C8B-B14F-4D97-AF65-F5344CB8AC3E}">
        <p14:creationId xmlns:p14="http://schemas.microsoft.com/office/powerpoint/2010/main" val="247692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49135" y="141514"/>
            <a:ext cx="7372351" cy="685800"/>
          </a:xfrm>
          <a:prstGeom prst="rect">
            <a:avLst/>
          </a:prstGeom>
        </p:spPr>
        <p:txBody>
          <a:bodyPr/>
          <a:lstStyle/>
          <a:p>
            <a:r>
              <a:rPr lang="en-GB" dirty="0"/>
              <a:t>What makes a poor </a:t>
            </a:r>
            <a:br>
              <a:rPr lang="en-GB" dirty="0"/>
            </a:br>
            <a:r>
              <a:rPr lang="en-GB" dirty="0"/>
              <a:t>research question?</a:t>
            </a:r>
            <a:endParaRPr lang="en-US" dirty="0"/>
          </a:p>
        </p:txBody>
      </p:sp>
      <p:sp>
        <p:nvSpPr>
          <p:cNvPr id="3" name="Content Placeholder 2"/>
          <p:cNvSpPr>
            <a:spLocks noGrp="1"/>
          </p:cNvSpPr>
          <p:nvPr>
            <p:ph idx="4294967295"/>
          </p:nvPr>
        </p:nvSpPr>
        <p:spPr>
          <a:xfrm>
            <a:off x="1363436" y="1997313"/>
            <a:ext cx="7535636" cy="4525963"/>
          </a:xfrm>
          <a:prstGeom prst="rect">
            <a:avLst/>
          </a:prstGeom>
        </p:spPr>
        <p:txBody>
          <a:bodyPr/>
          <a:lstStyle/>
          <a:p>
            <a:pPr eaLnBrk="1" hangingPunct="1"/>
            <a:endParaRPr lang="en-GB" dirty="0"/>
          </a:p>
          <a:p>
            <a:pPr eaLnBrk="1" hangingPunct="1"/>
            <a:r>
              <a:rPr lang="en-GB" dirty="0"/>
              <a:t>a question that matters to nobody, even you</a:t>
            </a:r>
          </a:p>
          <a:p>
            <a:pPr eaLnBrk="1" hangingPunct="1">
              <a:buFontTx/>
              <a:buNone/>
            </a:pPr>
            <a:endParaRPr lang="en-GB" dirty="0"/>
          </a:p>
          <a:p>
            <a:pPr eaLnBrk="1" hangingPunct="1"/>
            <a:r>
              <a:rPr lang="en-GB" u="sng" dirty="0"/>
              <a:t>hoping one emerges from routine clinical records</a:t>
            </a:r>
          </a:p>
          <a:p>
            <a:pPr lvl="1" eaLnBrk="1" hangingPunct="1">
              <a:buFont typeface="Wingdings" pitchFamily="2" charset="2"/>
              <a:buChar char="§"/>
            </a:pPr>
            <a:r>
              <a:rPr lang="en-GB" sz="2000" dirty="0"/>
              <a:t>the records will be biased and confounded</a:t>
            </a:r>
          </a:p>
          <a:p>
            <a:pPr lvl="1" eaLnBrk="1" hangingPunct="1">
              <a:buFont typeface="Wingdings" pitchFamily="2" charset="2"/>
              <a:buChar char="§"/>
            </a:pPr>
            <a:r>
              <a:rPr lang="en-GB" sz="2000" dirty="0"/>
              <a:t>they’ll lack information you need to answer your question reliably, because they were collected for another reason</a:t>
            </a:r>
          </a:p>
          <a:p>
            <a:pPr lvl="1" eaLnBrk="1" hangingPunct="1">
              <a:buFontTx/>
              <a:buNone/>
            </a:pPr>
            <a:endParaRPr lang="en-GB" dirty="0"/>
          </a:p>
          <a:p>
            <a:pPr eaLnBrk="1" hangingPunct="1"/>
            <a:r>
              <a:rPr lang="en-GB" dirty="0"/>
              <a:t>fishing expedition/data dredging – gathering new data and hoping a question will emerge</a:t>
            </a:r>
          </a:p>
          <a:p>
            <a:pPr eaLnBrk="1" hangingPunct="1"/>
            <a:r>
              <a:rPr lang="en-GB" dirty="0"/>
              <a:t>A vague/unspecific question</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2611" y="0"/>
            <a:ext cx="3051389" cy="2269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1216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61408" y="533400"/>
            <a:ext cx="7682592" cy="685800"/>
          </a:xfrm>
          <a:prstGeom prst="rect">
            <a:avLst/>
          </a:prstGeom>
        </p:spPr>
        <p:txBody>
          <a:bodyPr/>
          <a:lstStyle/>
          <a:p>
            <a:r>
              <a:rPr lang="en-GB" b="1" dirty="0"/>
              <a:t>What makes a good question?</a:t>
            </a:r>
            <a:endParaRPr lang="en-US" b="1" dirty="0"/>
          </a:p>
        </p:txBody>
      </p:sp>
      <p:sp>
        <p:nvSpPr>
          <p:cNvPr id="3" name="Content Placeholder 2"/>
          <p:cNvSpPr>
            <a:spLocks noGrp="1"/>
          </p:cNvSpPr>
          <p:nvPr>
            <p:ph idx="4294967295"/>
          </p:nvPr>
        </p:nvSpPr>
        <p:spPr>
          <a:xfrm>
            <a:off x="1534886" y="1295400"/>
            <a:ext cx="7233557" cy="4525963"/>
          </a:xfrm>
          <a:prstGeom prst="rect">
            <a:avLst/>
          </a:prstGeom>
        </p:spPr>
        <p:txBody>
          <a:bodyPr/>
          <a:lstStyle/>
          <a:p>
            <a:pPr eaLnBrk="1" hangingPunct="1">
              <a:buFontTx/>
              <a:buNone/>
            </a:pPr>
            <a:r>
              <a:rPr lang="en-GB" b="1" dirty="0"/>
              <a:t>Specificity / focus ! : PICOTS format</a:t>
            </a:r>
          </a:p>
          <a:p>
            <a:pPr eaLnBrk="1" hangingPunct="1">
              <a:buFontTx/>
              <a:buNone/>
            </a:pPr>
            <a:endParaRPr lang="en-GB" dirty="0"/>
          </a:p>
          <a:p>
            <a:pPr eaLnBrk="1" hangingPunct="1">
              <a:buFontTx/>
              <a:buNone/>
            </a:pPr>
            <a:r>
              <a:rPr lang="en-US" b="1" dirty="0"/>
              <a:t>P</a:t>
            </a:r>
            <a:r>
              <a:rPr lang="en-US" dirty="0"/>
              <a:t> - who are the patients or what’s the problem?</a:t>
            </a:r>
          </a:p>
          <a:p>
            <a:pPr eaLnBrk="1" hangingPunct="1">
              <a:buFontTx/>
              <a:buNone/>
            </a:pPr>
            <a:r>
              <a:rPr lang="en-US" b="1" dirty="0"/>
              <a:t>I</a:t>
            </a:r>
            <a:r>
              <a:rPr lang="en-US" dirty="0"/>
              <a:t>  - what is the intervention or exposure?</a:t>
            </a:r>
          </a:p>
          <a:p>
            <a:pPr eaLnBrk="1" hangingPunct="1">
              <a:buFontTx/>
              <a:buNone/>
            </a:pPr>
            <a:r>
              <a:rPr lang="en-US" b="1" dirty="0"/>
              <a:t>C</a:t>
            </a:r>
            <a:r>
              <a:rPr lang="en-US" dirty="0"/>
              <a:t> – what is the comparison group?</a:t>
            </a:r>
          </a:p>
          <a:p>
            <a:pPr eaLnBrk="1" hangingPunct="1">
              <a:buFontTx/>
              <a:buNone/>
            </a:pPr>
            <a:r>
              <a:rPr lang="en-US" b="1" dirty="0"/>
              <a:t>O</a:t>
            </a:r>
            <a:r>
              <a:rPr lang="en-US" dirty="0"/>
              <a:t> - what is the outcome or endpoint?</a:t>
            </a:r>
          </a:p>
          <a:p>
            <a:pPr eaLnBrk="1" hangingPunct="1">
              <a:buFontTx/>
              <a:buNone/>
            </a:pPr>
            <a:r>
              <a:rPr lang="en-US" b="1" dirty="0"/>
              <a:t>T</a:t>
            </a:r>
            <a:r>
              <a:rPr lang="en-US" dirty="0"/>
              <a:t>- What is the type of the question?</a:t>
            </a:r>
          </a:p>
          <a:p>
            <a:pPr eaLnBrk="1" hangingPunct="1">
              <a:buFontTx/>
              <a:buNone/>
            </a:pPr>
            <a:r>
              <a:rPr lang="en-US" b="1" dirty="0"/>
              <a:t>S</a:t>
            </a:r>
            <a:r>
              <a:rPr lang="en-US" dirty="0"/>
              <a:t>- what is an optimal study design to answer this question?</a:t>
            </a:r>
            <a:endParaRPr lang="en-GB" dirty="0"/>
          </a:p>
          <a:p>
            <a:endParaRPr lang="en-US" dirty="0"/>
          </a:p>
        </p:txBody>
      </p:sp>
    </p:spTree>
    <p:extLst>
      <p:ext uri="{BB962C8B-B14F-4D97-AF65-F5344CB8AC3E}">
        <p14:creationId xmlns:p14="http://schemas.microsoft.com/office/powerpoint/2010/main" val="2811143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51214" y="533400"/>
            <a:ext cx="7592786" cy="685800"/>
          </a:xfrm>
          <a:prstGeom prst="rect">
            <a:avLst/>
          </a:prstGeom>
        </p:spPr>
        <p:txBody>
          <a:bodyPr/>
          <a:lstStyle/>
          <a:p>
            <a:r>
              <a:rPr lang="en-GB" b="1" dirty="0"/>
              <a:t>How to focus your question?</a:t>
            </a:r>
            <a:endParaRPr lang="en-US" b="1" dirty="0"/>
          </a:p>
        </p:txBody>
      </p:sp>
      <p:sp>
        <p:nvSpPr>
          <p:cNvPr id="3" name="Content Placeholder 2"/>
          <p:cNvSpPr>
            <a:spLocks noGrp="1"/>
          </p:cNvSpPr>
          <p:nvPr>
            <p:ph idx="4294967295"/>
          </p:nvPr>
        </p:nvSpPr>
        <p:spPr>
          <a:xfrm>
            <a:off x="1543050" y="1295400"/>
            <a:ext cx="7600950" cy="4525963"/>
          </a:xfrm>
          <a:prstGeom prst="rect">
            <a:avLst/>
          </a:prstGeom>
        </p:spPr>
        <p:txBody>
          <a:bodyPr/>
          <a:lstStyle/>
          <a:p>
            <a:pPr eaLnBrk="1" hangingPunct="1"/>
            <a:endParaRPr lang="en-GB" dirty="0"/>
          </a:p>
          <a:p>
            <a:pPr eaLnBrk="1" hangingPunct="1"/>
            <a:r>
              <a:rPr lang="en-GB" dirty="0"/>
              <a:t>brief literature search for previous evidence (think about library services)</a:t>
            </a:r>
          </a:p>
          <a:p>
            <a:pPr eaLnBrk="1" hangingPunct="1"/>
            <a:endParaRPr lang="en-GB" dirty="0"/>
          </a:p>
          <a:p>
            <a:pPr eaLnBrk="1" hangingPunct="1"/>
            <a:r>
              <a:rPr lang="en-GB" dirty="0"/>
              <a:t>discuss with colleagues</a:t>
            </a:r>
          </a:p>
          <a:p>
            <a:pPr eaLnBrk="1" hangingPunct="1"/>
            <a:endParaRPr lang="en-GB" dirty="0"/>
          </a:p>
          <a:p>
            <a:pPr eaLnBrk="1" hangingPunct="1"/>
            <a:r>
              <a:rPr lang="en-GB" dirty="0"/>
              <a:t>narrow down the question – time, place, group</a:t>
            </a:r>
          </a:p>
          <a:p>
            <a:pPr eaLnBrk="1" hangingPunct="1"/>
            <a:endParaRPr lang="en-GB" dirty="0"/>
          </a:p>
          <a:p>
            <a:pPr eaLnBrk="1" hangingPunct="1"/>
            <a:r>
              <a:rPr lang="en-GB" dirty="0"/>
              <a:t>what answer do you expect to find?</a:t>
            </a:r>
          </a:p>
          <a:p>
            <a:endParaRPr lang="en-US" dirty="0"/>
          </a:p>
        </p:txBody>
      </p:sp>
      <p:pic>
        <p:nvPicPr>
          <p:cNvPr id="4" name="Picture 2" descr="C:\Users\rmhaskar\Desktop\research idea.gif"/>
          <p:cNvPicPr>
            <a:picLocks noChangeAspect="1" noChangeArrowheads="1"/>
          </p:cNvPicPr>
          <p:nvPr/>
        </p:nvPicPr>
        <p:blipFill rotWithShape="1">
          <a:blip r:embed="rId2">
            <a:extLst>
              <a:ext uri="{28A0092B-C50C-407E-A947-70E740481C1C}">
                <a14:useLocalDpi xmlns:a14="http://schemas.microsoft.com/office/drawing/2010/main" val="0"/>
              </a:ext>
            </a:extLst>
          </a:blip>
          <a:srcRect b="5789"/>
          <a:stretch/>
        </p:blipFill>
        <p:spPr bwMode="auto">
          <a:xfrm>
            <a:off x="3926842" y="4698849"/>
            <a:ext cx="5102858" cy="2083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263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94758" y="721178"/>
            <a:ext cx="8382000" cy="685800"/>
          </a:xfrm>
          <a:prstGeom prst="rect">
            <a:avLst/>
          </a:prstGeom>
        </p:spPr>
        <p:txBody>
          <a:bodyPr/>
          <a:lstStyle/>
          <a:p>
            <a:r>
              <a:rPr lang="en-GB" sz="2800" b="1" dirty="0"/>
              <a:t>From a research question to a proposal</a:t>
            </a:r>
            <a:endParaRPr lang="en-US" sz="2800" b="1" dirty="0"/>
          </a:p>
        </p:txBody>
      </p:sp>
      <p:sp>
        <p:nvSpPr>
          <p:cNvPr id="3" name="Content Placeholder 2"/>
          <p:cNvSpPr>
            <a:spLocks noGrp="1"/>
          </p:cNvSpPr>
          <p:nvPr>
            <p:ph idx="4294967295"/>
          </p:nvPr>
        </p:nvSpPr>
        <p:spPr>
          <a:xfrm>
            <a:off x="1553935" y="1744436"/>
            <a:ext cx="8382000" cy="4525963"/>
          </a:xfrm>
          <a:prstGeom prst="rect">
            <a:avLst/>
          </a:prstGeom>
        </p:spPr>
        <p:txBody>
          <a:bodyPr/>
          <a:lstStyle/>
          <a:p>
            <a:pPr eaLnBrk="1" hangingPunct="1">
              <a:lnSpc>
                <a:spcPct val="90000"/>
              </a:lnSpc>
            </a:pPr>
            <a:r>
              <a:rPr lang="en-GB" dirty="0"/>
              <a:t>who am I collecting information from?</a:t>
            </a:r>
          </a:p>
          <a:p>
            <a:pPr eaLnBrk="1" hangingPunct="1">
              <a:lnSpc>
                <a:spcPct val="90000"/>
              </a:lnSpc>
            </a:pPr>
            <a:r>
              <a:rPr lang="en-GB" dirty="0"/>
              <a:t>what kinds of information do I need?</a:t>
            </a:r>
          </a:p>
          <a:p>
            <a:pPr eaLnBrk="1" hangingPunct="1">
              <a:lnSpc>
                <a:spcPct val="90000"/>
              </a:lnSpc>
            </a:pPr>
            <a:r>
              <a:rPr lang="en-GB" dirty="0"/>
              <a:t>how much information will I need? *</a:t>
            </a:r>
          </a:p>
          <a:p>
            <a:pPr eaLnBrk="1" hangingPunct="1">
              <a:lnSpc>
                <a:spcPct val="90000"/>
              </a:lnSpc>
            </a:pPr>
            <a:r>
              <a:rPr lang="en-GB" dirty="0"/>
              <a:t>how will I use the information?</a:t>
            </a:r>
          </a:p>
          <a:p>
            <a:pPr eaLnBrk="1" hangingPunct="1">
              <a:lnSpc>
                <a:spcPct val="90000"/>
              </a:lnSpc>
            </a:pPr>
            <a:r>
              <a:rPr lang="en-GB" dirty="0"/>
              <a:t>how will I minimise chance/bias/confounding?</a:t>
            </a:r>
          </a:p>
          <a:p>
            <a:pPr eaLnBrk="1" hangingPunct="1">
              <a:lnSpc>
                <a:spcPct val="90000"/>
              </a:lnSpc>
            </a:pPr>
            <a:r>
              <a:rPr lang="en-GB" dirty="0"/>
              <a:t>how will I collect the information ethically?</a:t>
            </a:r>
          </a:p>
          <a:p>
            <a:pPr eaLnBrk="1" hangingPunct="1">
              <a:lnSpc>
                <a:spcPct val="90000"/>
              </a:lnSpc>
              <a:buFontTx/>
              <a:buNone/>
            </a:pPr>
            <a:endParaRPr lang="en-GB" dirty="0"/>
          </a:p>
          <a:p>
            <a:pPr eaLnBrk="1" hangingPunct="1">
              <a:lnSpc>
                <a:spcPct val="90000"/>
              </a:lnSpc>
              <a:buFontTx/>
              <a:buNone/>
            </a:pPr>
            <a:r>
              <a:rPr lang="en-GB" sz="2400" dirty="0"/>
              <a:t>* sample size – ask a statistician for help</a:t>
            </a:r>
          </a:p>
          <a:p>
            <a:endParaRPr lang="en-US" dirty="0"/>
          </a:p>
        </p:txBody>
      </p:sp>
    </p:spTree>
    <p:extLst>
      <p:ext uri="{BB962C8B-B14F-4D97-AF65-F5344CB8AC3E}">
        <p14:creationId xmlns:p14="http://schemas.microsoft.com/office/powerpoint/2010/main" val="2929660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84827" y="3083697"/>
            <a:ext cx="1468876" cy="428017"/>
          </a:xfrm>
          <a:prstGeom prst="rect">
            <a:avLst/>
          </a:prstGeom>
          <a:solidFill>
            <a:srgbClr val="07E4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Survey (cross-sectional)</a:t>
            </a:r>
          </a:p>
        </p:txBody>
      </p:sp>
      <p:sp>
        <p:nvSpPr>
          <p:cNvPr id="18" name="Rectangle 17"/>
          <p:cNvSpPr/>
          <p:nvPr/>
        </p:nvSpPr>
        <p:spPr>
          <a:xfrm>
            <a:off x="5337243" y="2049332"/>
            <a:ext cx="1468876" cy="428017"/>
          </a:xfrm>
          <a:prstGeom prst="rect">
            <a:avLst/>
          </a:prstGeom>
          <a:solidFill>
            <a:srgbClr val="DAFD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Analytic</a:t>
            </a:r>
          </a:p>
        </p:txBody>
      </p:sp>
      <p:sp>
        <p:nvSpPr>
          <p:cNvPr id="19" name="Rectangle 18"/>
          <p:cNvSpPr/>
          <p:nvPr/>
        </p:nvSpPr>
        <p:spPr>
          <a:xfrm>
            <a:off x="1092741" y="2046085"/>
            <a:ext cx="1468876" cy="428017"/>
          </a:xfrm>
          <a:prstGeom prst="rect">
            <a:avLst/>
          </a:prstGeom>
          <a:solidFill>
            <a:srgbClr val="07E4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Descriptive</a:t>
            </a:r>
          </a:p>
        </p:txBody>
      </p:sp>
      <p:sp>
        <p:nvSpPr>
          <p:cNvPr id="20" name="Rectangle 19"/>
          <p:cNvSpPr/>
          <p:nvPr/>
        </p:nvSpPr>
        <p:spPr>
          <a:xfrm>
            <a:off x="3054486" y="933883"/>
            <a:ext cx="1468876" cy="42801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All Studies</a:t>
            </a:r>
          </a:p>
        </p:txBody>
      </p:sp>
      <p:sp>
        <p:nvSpPr>
          <p:cNvPr id="21" name="Rectangle 20"/>
          <p:cNvSpPr/>
          <p:nvPr/>
        </p:nvSpPr>
        <p:spPr>
          <a:xfrm>
            <a:off x="1877439" y="3083696"/>
            <a:ext cx="1468876" cy="428017"/>
          </a:xfrm>
          <a:prstGeom prst="rect">
            <a:avLst/>
          </a:prstGeom>
          <a:solidFill>
            <a:srgbClr val="07E4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Qualitative</a:t>
            </a:r>
          </a:p>
        </p:txBody>
      </p:sp>
      <p:sp>
        <p:nvSpPr>
          <p:cNvPr id="22" name="Rectangle 21"/>
          <p:cNvSpPr/>
          <p:nvPr/>
        </p:nvSpPr>
        <p:spPr>
          <a:xfrm>
            <a:off x="4202350" y="2898870"/>
            <a:ext cx="1468876" cy="428017"/>
          </a:xfrm>
          <a:prstGeom prst="rect">
            <a:avLst/>
          </a:prstGeom>
          <a:solidFill>
            <a:srgbClr val="DAFD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Experimental</a:t>
            </a:r>
          </a:p>
        </p:txBody>
      </p:sp>
      <p:sp>
        <p:nvSpPr>
          <p:cNvPr id="23" name="Rectangle 22"/>
          <p:cNvSpPr/>
          <p:nvPr/>
        </p:nvSpPr>
        <p:spPr>
          <a:xfrm>
            <a:off x="6261362" y="2895627"/>
            <a:ext cx="1468876" cy="428017"/>
          </a:xfrm>
          <a:prstGeom prst="rect">
            <a:avLst/>
          </a:prstGeom>
          <a:solidFill>
            <a:srgbClr val="DAFD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Observational analytic</a:t>
            </a:r>
          </a:p>
        </p:txBody>
      </p:sp>
      <p:sp>
        <p:nvSpPr>
          <p:cNvPr id="24" name="Rectangle 23"/>
          <p:cNvSpPr/>
          <p:nvPr/>
        </p:nvSpPr>
        <p:spPr>
          <a:xfrm>
            <a:off x="3323618" y="3780844"/>
            <a:ext cx="1468876" cy="428017"/>
          </a:xfrm>
          <a:prstGeom prst="rect">
            <a:avLst/>
          </a:prstGeom>
          <a:solidFill>
            <a:srgbClr val="DAFD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Randomized</a:t>
            </a:r>
          </a:p>
          <a:p>
            <a:pPr algn="ctr"/>
            <a:r>
              <a:rPr lang="en-US" sz="1200" dirty="0">
                <a:solidFill>
                  <a:schemeClr val="tx1"/>
                </a:solidFill>
              </a:rPr>
              <a:t>(parallel group)</a:t>
            </a:r>
          </a:p>
        </p:txBody>
      </p:sp>
      <p:sp>
        <p:nvSpPr>
          <p:cNvPr id="25" name="Rectangle 24"/>
          <p:cNvSpPr/>
          <p:nvPr/>
        </p:nvSpPr>
        <p:spPr>
          <a:xfrm>
            <a:off x="3359286" y="4614181"/>
            <a:ext cx="1468876" cy="428017"/>
          </a:xfrm>
          <a:prstGeom prst="rect">
            <a:avLst/>
          </a:prstGeom>
          <a:solidFill>
            <a:srgbClr val="DAFD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Randomized </a:t>
            </a:r>
          </a:p>
          <a:p>
            <a:pPr algn="ctr"/>
            <a:r>
              <a:rPr lang="en-US" sz="1200" dirty="0">
                <a:solidFill>
                  <a:schemeClr val="tx1"/>
                </a:solidFill>
              </a:rPr>
              <a:t>(Cross-over)</a:t>
            </a:r>
          </a:p>
        </p:txBody>
      </p:sp>
      <p:sp>
        <p:nvSpPr>
          <p:cNvPr id="26" name="Rectangle 25"/>
          <p:cNvSpPr/>
          <p:nvPr/>
        </p:nvSpPr>
        <p:spPr>
          <a:xfrm>
            <a:off x="7331415" y="3498741"/>
            <a:ext cx="1468876" cy="428017"/>
          </a:xfrm>
          <a:prstGeom prst="rect">
            <a:avLst/>
          </a:prstGeom>
          <a:solidFill>
            <a:srgbClr val="DAFD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Cohort study</a:t>
            </a:r>
          </a:p>
        </p:txBody>
      </p:sp>
      <p:sp>
        <p:nvSpPr>
          <p:cNvPr id="27" name="Rectangle 26"/>
          <p:cNvSpPr/>
          <p:nvPr/>
        </p:nvSpPr>
        <p:spPr>
          <a:xfrm>
            <a:off x="7328172" y="4312623"/>
            <a:ext cx="1468876" cy="428017"/>
          </a:xfrm>
          <a:prstGeom prst="rect">
            <a:avLst/>
          </a:prstGeom>
          <a:solidFill>
            <a:srgbClr val="DAFD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Cross-sectional </a:t>
            </a:r>
          </a:p>
          <a:p>
            <a:pPr algn="ctr"/>
            <a:r>
              <a:rPr lang="en-US" sz="1200" dirty="0">
                <a:solidFill>
                  <a:schemeClr val="tx1"/>
                </a:solidFill>
              </a:rPr>
              <a:t>(Analytic)</a:t>
            </a:r>
          </a:p>
        </p:txBody>
      </p:sp>
      <p:sp>
        <p:nvSpPr>
          <p:cNvPr id="28" name="Rectangle 27"/>
          <p:cNvSpPr/>
          <p:nvPr/>
        </p:nvSpPr>
        <p:spPr>
          <a:xfrm>
            <a:off x="7344384" y="5126504"/>
            <a:ext cx="1468876" cy="428017"/>
          </a:xfrm>
          <a:prstGeom prst="rect">
            <a:avLst/>
          </a:prstGeom>
          <a:solidFill>
            <a:srgbClr val="DAFD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Case-control study</a:t>
            </a:r>
          </a:p>
        </p:txBody>
      </p:sp>
      <p:cxnSp>
        <p:nvCxnSpPr>
          <p:cNvPr id="30" name="Elbow Connector 29"/>
          <p:cNvCxnSpPr>
            <a:stCxn id="20" idx="2"/>
            <a:endCxn id="19" idx="0"/>
          </p:cNvCxnSpPr>
          <p:nvPr/>
        </p:nvCxnSpPr>
        <p:spPr>
          <a:xfrm rot="5400000">
            <a:off x="2465960" y="723120"/>
            <a:ext cx="684185" cy="1961745"/>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31" name="Elbow Connector 30"/>
          <p:cNvCxnSpPr>
            <a:stCxn id="19" idx="2"/>
            <a:endCxn id="17" idx="0"/>
          </p:cNvCxnSpPr>
          <p:nvPr/>
        </p:nvCxnSpPr>
        <p:spPr>
          <a:xfrm rot="5400000">
            <a:off x="1068425" y="2324942"/>
            <a:ext cx="609595" cy="907914"/>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34" name="Elbow Connector 33"/>
          <p:cNvCxnSpPr>
            <a:stCxn id="19" idx="2"/>
            <a:endCxn id="21" idx="0"/>
          </p:cNvCxnSpPr>
          <p:nvPr/>
        </p:nvCxnSpPr>
        <p:spPr>
          <a:xfrm rot="16200000" flipH="1">
            <a:off x="1914731" y="2386550"/>
            <a:ext cx="609594" cy="784698"/>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37" name="Elbow Connector 36"/>
          <p:cNvCxnSpPr>
            <a:stCxn id="20" idx="2"/>
            <a:endCxn id="18" idx="0"/>
          </p:cNvCxnSpPr>
          <p:nvPr/>
        </p:nvCxnSpPr>
        <p:spPr>
          <a:xfrm rot="16200000" flipH="1">
            <a:off x="4586586" y="564237"/>
            <a:ext cx="687432" cy="2282757"/>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40" name="Elbow Connector 39"/>
          <p:cNvCxnSpPr>
            <a:stCxn id="18" idx="2"/>
            <a:endCxn id="22" idx="0"/>
          </p:cNvCxnSpPr>
          <p:nvPr/>
        </p:nvCxnSpPr>
        <p:spPr>
          <a:xfrm rot="5400000">
            <a:off x="5293475" y="2120663"/>
            <a:ext cx="421521" cy="1134893"/>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43" name="Elbow Connector 42"/>
          <p:cNvCxnSpPr>
            <a:stCxn id="18" idx="2"/>
            <a:endCxn id="23" idx="0"/>
          </p:cNvCxnSpPr>
          <p:nvPr/>
        </p:nvCxnSpPr>
        <p:spPr>
          <a:xfrm rot="16200000" flipH="1">
            <a:off x="6324601" y="2224428"/>
            <a:ext cx="418278" cy="924119"/>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46" name="Elbow Connector 45"/>
          <p:cNvCxnSpPr>
            <a:stCxn id="22" idx="2"/>
            <a:endCxn id="24" idx="3"/>
          </p:cNvCxnSpPr>
          <p:nvPr/>
        </p:nvCxnSpPr>
        <p:spPr>
          <a:xfrm rot="5400000">
            <a:off x="4530658" y="3588723"/>
            <a:ext cx="667966" cy="144294"/>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50" name="Elbow Connector 49"/>
          <p:cNvCxnSpPr>
            <a:stCxn id="22" idx="2"/>
            <a:endCxn id="25" idx="3"/>
          </p:cNvCxnSpPr>
          <p:nvPr/>
        </p:nvCxnSpPr>
        <p:spPr>
          <a:xfrm rot="5400000">
            <a:off x="4131824" y="4023225"/>
            <a:ext cx="1501303" cy="108626"/>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59" name="Elbow Connector 58"/>
          <p:cNvCxnSpPr>
            <a:stCxn id="23" idx="2"/>
            <a:endCxn id="26" idx="1"/>
          </p:cNvCxnSpPr>
          <p:nvPr/>
        </p:nvCxnSpPr>
        <p:spPr>
          <a:xfrm rot="16200000" flipH="1">
            <a:off x="6969054" y="3350389"/>
            <a:ext cx="389106" cy="335615"/>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61" name="Elbow Connector 60"/>
          <p:cNvCxnSpPr>
            <a:stCxn id="23" idx="2"/>
            <a:endCxn id="27" idx="1"/>
          </p:cNvCxnSpPr>
          <p:nvPr/>
        </p:nvCxnSpPr>
        <p:spPr>
          <a:xfrm rot="16200000" flipH="1">
            <a:off x="6560492" y="3758952"/>
            <a:ext cx="1202988" cy="332372"/>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63" name="Elbow Connector 62"/>
          <p:cNvCxnSpPr>
            <a:stCxn id="23" idx="2"/>
            <a:endCxn id="28" idx="1"/>
          </p:cNvCxnSpPr>
          <p:nvPr/>
        </p:nvCxnSpPr>
        <p:spPr>
          <a:xfrm rot="16200000" flipH="1">
            <a:off x="6161658" y="4157786"/>
            <a:ext cx="2016869" cy="348584"/>
          </a:xfrm>
          <a:prstGeom prst="bentConnector2">
            <a:avLst/>
          </a:prstGeom>
          <a:ln>
            <a:tailEnd type="arrow"/>
          </a:ln>
        </p:spPr>
        <p:style>
          <a:lnRef idx="1">
            <a:schemeClr val="dk1"/>
          </a:lnRef>
          <a:fillRef idx="0">
            <a:schemeClr val="dk1"/>
          </a:fillRef>
          <a:effectRef idx="0">
            <a:schemeClr val="dk1"/>
          </a:effectRef>
          <a:fontRef idx="minor">
            <a:schemeClr val="tx1"/>
          </a:fontRef>
        </p:style>
      </p:cxnSp>
      <p:sp>
        <p:nvSpPr>
          <p:cNvPr id="68" name="Title 67"/>
          <p:cNvSpPr>
            <a:spLocks noGrp="1"/>
          </p:cNvSpPr>
          <p:nvPr>
            <p:ph type="title" idx="4294967295"/>
          </p:nvPr>
        </p:nvSpPr>
        <p:spPr>
          <a:xfrm>
            <a:off x="276225" y="120650"/>
            <a:ext cx="8867775" cy="685800"/>
          </a:xfrm>
          <a:prstGeom prst="rect">
            <a:avLst/>
          </a:prstGeom>
        </p:spPr>
        <p:txBody>
          <a:bodyPr/>
          <a:lstStyle/>
          <a:p>
            <a:r>
              <a:rPr lang="en-US" dirty="0"/>
              <a:t>Key study designs</a:t>
            </a:r>
          </a:p>
        </p:txBody>
      </p:sp>
      <p:sp>
        <p:nvSpPr>
          <p:cNvPr id="69" name="Rectangle 68"/>
          <p:cNvSpPr/>
          <p:nvPr/>
        </p:nvSpPr>
        <p:spPr>
          <a:xfrm>
            <a:off x="4698461" y="1137021"/>
            <a:ext cx="2149812" cy="461665"/>
          </a:xfrm>
          <a:prstGeom prst="rect">
            <a:avLst/>
          </a:prstGeom>
        </p:spPr>
        <p:txBody>
          <a:bodyPr wrap="square">
            <a:spAutoFit/>
          </a:bodyPr>
          <a:lstStyle/>
          <a:p>
            <a:pPr algn="ctr"/>
            <a:r>
              <a:rPr lang="en-US" sz="1200" b="1" dirty="0">
                <a:latin typeface="+mj-lt"/>
              </a:rPr>
              <a:t>What was the aim of the study?</a:t>
            </a:r>
          </a:p>
        </p:txBody>
      </p:sp>
      <p:sp>
        <p:nvSpPr>
          <p:cNvPr id="72" name="Rectangle 71"/>
          <p:cNvSpPr/>
          <p:nvPr/>
        </p:nvSpPr>
        <p:spPr>
          <a:xfrm>
            <a:off x="7665395" y="2771907"/>
            <a:ext cx="1293779" cy="600164"/>
          </a:xfrm>
          <a:prstGeom prst="rect">
            <a:avLst/>
          </a:prstGeom>
        </p:spPr>
        <p:txBody>
          <a:bodyPr wrap="square">
            <a:spAutoFit/>
          </a:bodyPr>
          <a:lstStyle/>
          <a:p>
            <a:pPr algn="ctr"/>
            <a:r>
              <a:rPr lang="en-US" sz="1100" b="1" dirty="0">
                <a:latin typeface="+mj-lt"/>
              </a:rPr>
              <a:t>When were the outcomes determined?</a:t>
            </a:r>
          </a:p>
        </p:txBody>
      </p:sp>
      <p:sp>
        <p:nvSpPr>
          <p:cNvPr id="73" name="Rectangle 72"/>
          <p:cNvSpPr/>
          <p:nvPr/>
        </p:nvSpPr>
        <p:spPr>
          <a:xfrm>
            <a:off x="5739321" y="3482665"/>
            <a:ext cx="1186774" cy="507831"/>
          </a:xfrm>
          <a:prstGeom prst="rect">
            <a:avLst/>
          </a:prstGeom>
        </p:spPr>
        <p:txBody>
          <a:bodyPr wrap="square">
            <a:spAutoFit/>
          </a:bodyPr>
          <a:lstStyle/>
          <a:p>
            <a:pPr algn="ctr"/>
            <a:r>
              <a:rPr lang="en-US" sz="900" dirty="0">
                <a:latin typeface="+mj-lt"/>
              </a:rPr>
              <a:t>Some time after the exposure or intervention</a:t>
            </a:r>
          </a:p>
        </p:txBody>
      </p:sp>
      <p:sp>
        <p:nvSpPr>
          <p:cNvPr id="74" name="Rectangle 73"/>
          <p:cNvSpPr/>
          <p:nvPr/>
        </p:nvSpPr>
        <p:spPr>
          <a:xfrm>
            <a:off x="5710136" y="4251149"/>
            <a:ext cx="1235413" cy="553998"/>
          </a:xfrm>
          <a:prstGeom prst="rect">
            <a:avLst/>
          </a:prstGeom>
        </p:spPr>
        <p:txBody>
          <a:bodyPr wrap="square">
            <a:spAutoFit/>
          </a:bodyPr>
          <a:lstStyle/>
          <a:p>
            <a:pPr algn="ctr"/>
            <a:r>
              <a:rPr lang="en-US" sz="1000" dirty="0">
                <a:latin typeface="+mj-lt"/>
              </a:rPr>
              <a:t>At the same time as the exposure or intervention</a:t>
            </a:r>
          </a:p>
        </p:txBody>
      </p:sp>
      <p:sp>
        <p:nvSpPr>
          <p:cNvPr id="75" name="Rectangle 74"/>
          <p:cNvSpPr/>
          <p:nvPr/>
        </p:nvSpPr>
        <p:spPr>
          <a:xfrm>
            <a:off x="5924145" y="5038451"/>
            <a:ext cx="972766" cy="553998"/>
          </a:xfrm>
          <a:prstGeom prst="rect">
            <a:avLst/>
          </a:prstGeom>
        </p:spPr>
        <p:txBody>
          <a:bodyPr wrap="square">
            <a:spAutoFit/>
          </a:bodyPr>
          <a:lstStyle/>
          <a:p>
            <a:pPr algn="ctr"/>
            <a:r>
              <a:rPr lang="en-US" sz="1000" dirty="0">
                <a:latin typeface="+mj-lt"/>
              </a:rPr>
              <a:t>Before the exposure was determined</a:t>
            </a:r>
          </a:p>
        </p:txBody>
      </p:sp>
      <p:sp>
        <p:nvSpPr>
          <p:cNvPr id="32" name="TextBox 31"/>
          <p:cNvSpPr txBox="1"/>
          <p:nvPr/>
        </p:nvSpPr>
        <p:spPr>
          <a:xfrm>
            <a:off x="3120643" y="5186623"/>
            <a:ext cx="1707519" cy="307777"/>
          </a:xfrm>
          <a:prstGeom prst="rect">
            <a:avLst/>
          </a:prstGeom>
          <a:noFill/>
        </p:spPr>
        <p:txBody>
          <a:bodyPr wrap="none" rtlCol="0">
            <a:spAutoFit/>
          </a:bodyPr>
          <a:lstStyle/>
          <a:p>
            <a:r>
              <a:rPr lang="en-US" sz="1400" dirty="0">
                <a:solidFill>
                  <a:srgbClr val="FF0000"/>
                </a:solidFill>
                <a:latin typeface="+mj-lt"/>
              </a:rPr>
              <a:t>Exposure assigned</a:t>
            </a:r>
          </a:p>
        </p:txBody>
      </p:sp>
      <p:sp>
        <p:nvSpPr>
          <p:cNvPr id="33" name="TextBox 32"/>
          <p:cNvSpPr txBox="1"/>
          <p:nvPr/>
        </p:nvSpPr>
        <p:spPr>
          <a:xfrm>
            <a:off x="6071682" y="5786453"/>
            <a:ext cx="2055371" cy="307777"/>
          </a:xfrm>
          <a:prstGeom prst="rect">
            <a:avLst/>
          </a:prstGeom>
          <a:noFill/>
        </p:spPr>
        <p:txBody>
          <a:bodyPr wrap="none" rtlCol="0">
            <a:spAutoFit/>
          </a:bodyPr>
          <a:lstStyle/>
          <a:p>
            <a:r>
              <a:rPr lang="en-US" sz="1400" dirty="0">
                <a:solidFill>
                  <a:srgbClr val="FF0000"/>
                </a:solidFill>
                <a:latin typeface="+mj-lt"/>
              </a:rPr>
              <a:t>Exposure  not assigned</a:t>
            </a:r>
          </a:p>
        </p:txBody>
      </p:sp>
    </p:spTree>
    <p:custDataLst>
      <p:tags r:id="rId1"/>
    </p:custDataLst>
    <p:extLst>
      <p:ext uri="{BB962C8B-B14F-4D97-AF65-F5344CB8AC3E}">
        <p14:creationId xmlns:p14="http://schemas.microsoft.com/office/powerpoint/2010/main" val="12226823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SLIDEID" val="E030356619EE4100BE4395E25E5C94D9"/>
  <p:tag name="SLIDETYPE" val="Q"/>
  <p:tag name="DEMOGRAPHIC" val="False"/>
  <p:tag name="TEAMASSIGN" val="False"/>
  <p:tag name="SPEEDSCORING" val="False"/>
  <p:tag name="CORRECTPOINTVALUE" val="100"/>
  <p:tag name="INCORRECTPOINTVALUE" val="0"/>
  <p:tag name="ZEROBASED" val="False"/>
  <p:tag name="NUMRESPONSES" val="1"/>
  <p:tag name="AUTOADVANCE" val="False"/>
  <p:tag name="DELIMITERS" val="3.1"/>
  <p:tag name="VALUEFORMAT" val="0%"/>
  <p:tag name="ANSWERSALIAS" val="Case control|smicln|Cohort|smicln|Cross-sectional|smicln|Randomized controlled trial"/>
  <p:tag name="SLIDEORDER" val="2"/>
  <p:tag name="SLIDEGUID" val="800613D40C224B2094ACCC1912C1ABB1"/>
  <p:tag name="QUESTIONALIAS" val="You recall a conversation from your medical school days with one of your favorite anatomy professors. The professor observed that most students from his class who were good in anatomy tend to become radiologists. As believer in science you decided to explore if there is any truth to this observation. Which study design is most suited to address the hypothesis that good anatomy students are most likely to become radiologists? "/>
  <p:tag name="TOTALRESPONSES" val="0"/>
  <p:tag name="VALUES" val="Incorrect|smicln|Correct|smicln|Incorrect|smicln|Incorrect"/>
  <p:tag name="RESPONSESGATHERED" val="False"/>
  <p:tag name="ANONYMOUSTEMP" val="False"/>
  <p:tag name="LIVECHARTING" val="False"/>
  <p:tag name="AUTOOPENPOLL" val="True"/>
  <p:tag name="TYPE" val="MultiChoiceSlide"/>
  <p:tag name="TPQUESTIONXML" val="﻿&lt;?xml version=&quot;1.0&quot; encoding=&quot;utf-8&quot;?&gt;&#10;&lt;questionlist&gt;&#10;    &lt;properties&gt;&#10;        &lt;guid&gt;5074CA97FB3A4A94918BB7E28E3FB8C9&lt;/guid&gt;&#10;        &lt;description /&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39F98BF05D34D40B926DC5987A39966&lt;/guid&gt;&#10;            &lt;repollguid&gt;DF8DAF048DF64238963FFDEC1FD5A26A&lt;/repollguid&gt;&#10;            &lt;sourceid&gt;284498F7C4304A639E2ADB369DA323BB&lt;/sourceid&gt;&#10;            &lt;questiontext&gt;You recall a conversation from your medical school days with one of your favorite anatomy professors. The professor observed that most students from his class who were good in anatomy tend to become radiologists. As believer in science you decided to explore if there is any truth to this observation. Which study design is most suited to address the hypothesis that good anatomy students are most likely to become radiologists? &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865BD25C7FAC423F98AD38EEB294FBB1&lt;/guid&gt;&#10;                    &lt;answertext&gt;Case control &lt;/answertext&gt;&#10;                    &lt;valuetype&gt;-1&lt;/valuetype&gt;&#10;                &lt;/answer&gt;&#10;                &lt;answer&gt;&#10;                    &lt;guid&gt;E120AE0B20914BDDB53B94CAB9397B03&lt;/guid&gt;&#10;                    &lt;answertext&gt;Cohort &lt;/answertext&gt;&#10;                    &lt;valuetype&gt;1&lt;/valuetype&gt;&#10;                &lt;/answer&gt;&#10;                &lt;answer&gt;&#10;                    &lt;guid&gt;D6E2F8DFFB6D4F54A72F246D7BC63EC6&lt;/guid&gt;&#10;                    &lt;answertext&gt;Cross-sectional &lt;/answertext&gt;&#10;                    &lt;valuetype&gt;-1&lt;/valuetype&gt;&#10;                &lt;/answer&gt;&#10;                &lt;answer&gt;&#10;                    &lt;guid&gt;1224FA68577141CBBC15F4EFD1298180&lt;/guid&gt;&#10;                    &lt;answertext&gt;Randomized controlled trial&lt;/answertext&gt;&#10;                    &lt;valuetype&gt;-1&lt;/valuetype&gt;&#10;                &lt;/answer&gt;&#10;            &lt;/answers&gt;&#10;        &lt;/multichoice&gt;&#10;    &lt;/questions&gt;&#10;&lt;/questionlist&gt;"/>
</p:tagLst>
</file>

<file path=ppt/tags/tag21.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63"/>
  <p:tag name="FONTSIZE" val="24"/>
  <p:tag name="BULLETTYPE" val="ppBulletArabicPeriod"/>
  <p:tag name="ANSWERTEXT" val="Case control&#10;Cohort&#10;Cross-sectional&#10;Randomized controlled trial"/>
</p:tagLst>
</file>

<file path=ppt/tags/tag22.xml><?xml version="1.0" encoding="utf-8"?>
<p:tagLst xmlns:a="http://schemas.openxmlformats.org/drawingml/2006/main" xmlns:r="http://schemas.openxmlformats.org/officeDocument/2006/relationships" xmlns:p="http://schemas.openxmlformats.org/presentationml/2006/main">
  <p:tag name="SLIDEID" val="E030356619EE4100BE4395E25E5C94D9"/>
  <p:tag name="SLIDETYPE" val="Q"/>
  <p:tag name="DEMOGRAPHIC" val="False"/>
  <p:tag name="TEAMASSIGN" val="False"/>
  <p:tag name="SPEEDSCORING" val="False"/>
  <p:tag name="CORRECTPOINTVALUE" val="100"/>
  <p:tag name="INCORRECTPOINTVALUE" val="0"/>
  <p:tag name="ZEROBASED" val="False"/>
  <p:tag name="NUMRESPONSES" val="1"/>
  <p:tag name="AUTOADVANCE" val="False"/>
  <p:tag name="DELIMITERS" val="3.1"/>
  <p:tag name="VALUEFORMAT" val="0%"/>
  <p:tag name="ANSWERSALIAS" val="Case control|smicln|Cohort|smicln|Cross-sectional|smicln|Randomized controlled trial"/>
  <p:tag name="SLIDEORDER" val="2"/>
  <p:tag name="SLIDEGUID" val="800613D40C224B2094ACCC1912C1ABB1"/>
  <p:tag name="QUESTIONALIAS" val="You recall a conversation from your medical school days with one of your favorite anatomy professors. The professor observed that most students from his class who were good in anatomy tend to become radiologists. As believer in science you decided to explore if there is any truth to this observation. Which study design is most suited to address the hypothesis that good anatomy students are most likely to become radiologists? "/>
  <p:tag name="TOTALRESPONSES" val="0"/>
  <p:tag name="VALUES" val="Incorrect|smicln|Correct|smicln|Incorrect|smicln|Incorrect"/>
  <p:tag name="RESPONSESGATHERED" val="False"/>
  <p:tag name="ANONYMOUSTEMP" val="False"/>
  <p:tag name="LIVECHARTING" val="False"/>
  <p:tag name="AUTOOPENPOLL" val="True"/>
  <p:tag name="TYPE" val="MultiChoiceSlide"/>
  <p:tag name="TPQUESTIONXML" val="﻿&lt;?xml version=&quot;1.0&quot; encoding=&quot;utf-8&quot;?&gt;&#10;&lt;questionlist&gt;&#10;    &lt;properties&gt;&#10;        &lt;guid&gt;5074CA97FB3A4A94918BB7E28E3FB8C9&lt;/guid&gt;&#10;        &lt;description /&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39F98BF05D34D40B926DC5987A39966&lt;/guid&gt;&#10;            &lt;repollguid&gt;DF8DAF048DF64238963FFDEC1FD5A26A&lt;/repollguid&gt;&#10;            &lt;sourceid&gt;284498F7C4304A639E2ADB369DA323BB&lt;/sourceid&gt;&#10;            &lt;questiontext&gt;You recall a conversation from your medical school days with one of your favorite anatomy professors. The professor observed that most students from his class who were good in anatomy tend to become radiologists. As believer in science you decided to explore if there is any truth to this observation. Which study design is most suited to address the hypothesis that good anatomy students are most likely to become radiologists? &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865BD25C7FAC423F98AD38EEB294FBB1&lt;/guid&gt;&#10;                    &lt;answertext&gt;Case control &lt;/answertext&gt;&#10;                    &lt;valuetype&gt;-1&lt;/valuetype&gt;&#10;                &lt;/answer&gt;&#10;                &lt;answer&gt;&#10;                    &lt;guid&gt;E120AE0B20914BDDB53B94CAB9397B03&lt;/guid&gt;&#10;                    &lt;answertext&gt;Cohort &lt;/answertext&gt;&#10;                    &lt;valuetype&gt;1&lt;/valuetype&gt;&#10;                &lt;/answer&gt;&#10;                &lt;answer&gt;&#10;                    &lt;guid&gt;D6E2F8DFFB6D4F54A72F246D7BC63EC6&lt;/guid&gt;&#10;                    &lt;answertext&gt;Cross-sectional &lt;/answertext&gt;&#10;                    &lt;valuetype&gt;-1&lt;/valuetype&gt;&#10;                &lt;/answer&gt;&#10;                &lt;answer&gt;&#10;                    &lt;guid&gt;1224FA68577141CBBC15F4EFD1298180&lt;/guid&gt;&#10;                    &lt;answertext&gt;Randomized controlled trial&lt;/answertext&gt;&#10;                    &lt;valuetype&gt;-1&lt;/valuetype&gt;&#10;                &lt;/answer&gt;&#10;            &lt;/answers&gt;&#10;        &lt;/multichoice&gt;&#10;    &lt;/questions&gt;&#10;&lt;/questionlist&gt;"/>
</p:tagLst>
</file>

<file path=ppt/tags/tag23.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63"/>
  <p:tag name="FONTSIZE" val="24"/>
  <p:tag name="BULLETTYPE" val="ppBulletArabicPeriod"/>
  <p:tag name="ANSWERTEXT" val="Case control&#10;Cohort&#10;Cross-sectional&#10;Randomized controlled trial"/>
</p:tagLst>
</file>

<file path=ppt/tags/tag24.xml><?xml version="1.0" encoding="utf-8"?>
<p:tagLst xmlns:a="http://schemas.openxmlformats.org/drawingml/2006/main" xmlns:r="http://schemas.openxmlformats.org/officeDocument/2006/relationships" xmlns:p="http://schemas.openxmlformats.org/presentationml/2006/main">
  <p:tag name="SLIDEID" val="E030356619EE4100BE4395E25E5C94D9"/>
  <p:tag name="SLIDETYPE" val="Q"/>
  <p:tag name="DEMOGRAPHIC" val="False"/>
  <p:tag name="TEAMASSIGN" val="False"/>
  <p:tag name="SPEEDSCORING" val="False"/>
  <p:tag name="CORRECTPOINTVALUE" val="100"/>
  <p:tag name="INCORRECTPOINTVALUE" val="0"/>
  <p:tag name="ZEROBASED" val="False"/>
  <p:tag name="NUMRESPONSES" val="1"/>
  <p:tag name="AUTOADVANCE" val="False"/>
  <p:tag name="DELIMITERS" val="3.1"/>
  <p:tag name="VALUEFORMAT" val="0%"/>
  <p:tag name="ANSWERSALIAS" val="Case control|smicln|Cohort|smicln|Cross-sectional|smicln|Randomized controlled trial"/>
  <p:tag name="SLIDEORDER" val="2"/>
  <p:tag name="SLIDEGUID" val="800613D40C224B2094ACCC1912C1ABB1"/>
  <p:tag name="QUESTIONALIAS" val="You recall a conversation from your medical school days with one of your favorite anatomy professors. The professor observed that most students from his class who were good in anatomy tend to become radiologists. As believer in science you decided to explore if there is any truth to this observation. Which study design is most suited to address the hypothesis that good anatomy students are most likely to become radiologists? "/>
  <p:tag name="TOTALRESPONSES" val="0"/>
  <p:tag name="VALUES" val="Incorrect|smicln|Correct|smicln|Incorrect|smicln|Incorrect"/>
  <p:tag name="RESPONSESGATHERED" val="False"/>
  <p:tag name="ANONYMOUSTEMP" val="False"/>
  <p:tag name="LIVECHARTING" val="False"/>
  <p:tag name="AUTOOPENPOLL" val="True"/>
  <p:tag name="TYPE" val="MultiChoiceSlide"/>
  <p:tag name="TPQUESTIONXML" val="﻿&lt;?xml version=&quot;1.0&quot; encoding=&quot;utf-8&quot;?&gt;&#10;&lt;questionlist&gt;&#10;    &lt;properties&gt;&#10;        &lt;guid&gt;5074CA97FB3A4A94918BB7E28E3FB8C9&lt;/guid&gt;&#10;        &lt;description /&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39F98BF05D34D40B926DC5987A39966&lt;/guid&gt;&#10;            &lt;repollguid&gt;DF8DAF048DF64238963FFDEC1FD5A26A&lt;/repollguid&gt;&#10;            &lt;sourceid&gt;284498F7C4304A639E2ADB369DA323BB&lt;/sourceid&gt;&#10;            &lt;questiontext&gt;You recall a conversation from your medical school days with one of your favorite anatomy professors. The professor observed that most students from his class who were good in anatomy tend to become radiologists. As believer in science you decided to explore if there is any truth to this observation. Which study design is most suited to address the hypothesis that good anatomy students are most likely to become radiologists? &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865BD25C7FAC423F98AD38EEB294FBB1&lt;/guid&gt;&#10;                    &lt;answertext&gt;Case control &lt;/answertext&gt;&#10;                    &lt;valuetype&gt;-1&lt;/valuetype&gt;&#10;                &lt;/answer&gt;&#10;                &lt;answer&gt;&#10;                    &lt;guid&gt;E120AE0B20914BDDB53B94CAB9397B03&lt;/guid&gt;&#10;                    &lt;answertext&gt;Cohort &lt;/answertext&gt;&#10;                    &lt;valuetype&gt;1&lt;/valuetype&gt;&#10;                &lt;/answer&gt;&#10;                &lt;answer&gt;&#10;                    &lt;guid&gt;D6E2F8DFFB6D4F54A72F246D7BC63EC6&lt;/guid&gt;&#10;                    &lt;answertext&gt;Cross-sectional &lt;/answertext&gt;&#10;                    &lt;valuetype&gt;-1&lt;/valuetype&gt;&#10;                &lt;/answer&gt;&#10;                &lt;answer&gt;&#10;                    &lt;guid&gt;1224FA68577141CBBC15F4EFD1298180&lt;/guid&gt;&#10;                    &lt;answertext&gt;Randomized controlled trial&lt;/answertext&gt;&#10;                    &lt;valuetype&gt;-1&lt;/valuetype&gt;&#10;                &lt;/answer&gt;&#10;            &lt;/answers&gt;&#10;        &lt;/multichoice&gt;&#10;    &lt;/questions&gt;&#10;&lt;/questionlist&gt;"/>
</p:tagLst>
</file>

<file path=ppt/tags/tag25.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63"/>
  <p:tag name="FONTSIZE" val="24"/>
  <p:tag name="BULLETTYPE" val="ppBulletArabicPeriod"/>
  <p:tag name="ANSWERTEXT" val="Case control&#10;Cohort&#10;Cross-sectional&#10;Randomized controlled trial"/>
</p:tagLst>
</file>

<file path=ppt/tags/tag26.xml><?xml version="1.0" encoding="utf-8"?>
<p:tagLst xmlns:a="http://schemas.openxmlformats.org/drawingml/2006/main" xmlns:r="http://schemas.openxmlformats.org/officeDocument/2006/relationships" xmlns:p="http://schemas.openxmlformats.org/presentationml/2006/main">
  <p:tag name="SLIDEGUID" val="E030356619EE4100BE4395E25E5C94D9"/>
  <p:tag name="SLIDEID" val="E030356619EE4100BE4395E25E5C94D9"/>
  <p:tag name="SLIDEORDER" val="1"/>
  <p:tag name="SLIDETYPE" val="Q"/>
  <p:tag name="DEMOGRAPHIC" val="False"/>
  <p:tag name="TEAMASSIGN" val="False"/>
  <p:tag name="SPEEDSCORING" val="False"/>
  <p:tag name="CORRECTPOINTVALUE" val="100"/>
  <p:tag name="INCORRECTPOINTVALUE" val="0"/>
  <p:tag name="ZEROBASED" val="False"/>
  <p:tag name="NUMRESPONSES" val="1"/>
  <p:tag name="AUTOADVANCE" val="False"/>
  <p:tag name="DELIMITERS" val="3.1"/>
  <p:tag name="VALUEFORMAT" val="0%"/>
  <p:tag name="QUESTIONALIAS" val="It’s cold and flu season. You are covering the Pediatric Emergency Clinic. An otherwise healthy 7-year old male presents with severe lower right quadrant pain. You suspect appendicitis following your initial examination but also know that there has been a nasty GI bug making the rounds as well. You decide to send the patient for an ultrasound before you make your diagnosis. Being a logical person and working in a limited resource setting you wonder how effective is ultrasound in accurately identifying acute appendicitis? In your search for an answer you would attempt to find a study employing which of the following study designs? "/>
  <p:tag name="ANSWERSALIAS" val="Case control|smicln|Cohort|smicln|Cross-sectional|smicln|Randomized controlled trial"/>
  <p:tag name="VALUES" val="Incorrect|smicln|Incorrect|smicln|Correct|smicln|Incorrect"/>
  <p:tag name="TOTALRESPONSES" val="1"/>
  <p:tag name="RESPONSECOUNT" val="1"/>
  <p:tag name="SLICED" val="False"/>
  <p:tag name="RESPONSES" val="4;"/>
  <p:tag name="CHARTSTRINGSTD" val="0 0 0 1"/>
  <p:tag name="CHARTSTRINGREV" val="1 0 0 0"/>
  <p:tag name="CHARTSTRINGSTDPER" val="0 0 0 1"/>
  <p:tag name="CHARTSTRINGREVPER" val="1 0 0 0"/>
  <p:tag name="RESPONSESGATHERED" val="False"/>
  <p:tag name="ANONYMOUSTEMP" val="False"/>
  <p:tag name="LIVECHARTING" val="False"/>
  <p:tag name="AUTOOPENPOLL" val="True"/>
  <p:tag name="TYPE" val="MultiChoiceSlide"/>
  <p:tag name="TPQUESTIONXML" val="﻿&lt;?xml version=&quot;1.0&quot; encoding=&quot;utf-8&quot;?&gt;&#10;&lt;questionlist&gt;&#10;    &lt;properties&gt;&#10;        &lt;guid&gt;611D298D55B54328B36E3B7457084CA6&lt;/guid&gt;&#10;        &lt;description /&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93CF0DCA81574885B71C55B95E94688F&lt;/guid&gt;&#10;            &lt;repollguid&gt;3F9031B4822341CDA501AE42D90CE28D&lt;/repollguid&gt;&#10;            &lt;sourceid&gt;E2197D9DDAE5442D81481C50D854616A&lt;/sourceid&gt;&#10;            &lt;questiontext&gt;A 38-year-old man presents to the emergency department for severe alcohol abuse with nausea and vomiting. He reports no other significant medical problems. The patient is confused and slightly obtunded, and hepatomegaly is discovered on physical exam. You establish that patient is cirrhotic and most cirrhotic patients develop esophageal varices, with a lifetime incidence as high as 80-90%. You decide to send the patient for EGD which you know is not a very pleasing experience for the patient. You remember that recently a colleague mentioned that why not use capsule endoscopy. Being a logical person you wonder how effective is capsule endoscopy in accurately identifying esophageal varices in cirrhotic patients? In your search for an answer you would attempt to find a study employing which of the following study designs? &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901A2AF6DDE54419960E2ACBAED0131A&lt;/guid&gt;&#10;                    &lt;answertext&gt;Case control &lt;/answertext&gt;&#10;                    &lt;valuetype&gt;-1&lt;/valuetype&gt;&#10;                &lt;/answer&gt;&#10;                &lt;answer&gt;&#10;                    &lt;guid&gt;9F8698555E864751A80E7F835A013135&lt;/guid&gt;&#10;                    &lt;answertext&gt;Cohort &lt;/answertext&gt;&#10;                    &lt;valuetype&gt;-1&lt;/valuetype&gt;&#10;                &lt;/answer&gt;&#10;                &lt;answer&gt;&#10;                    &lt;guid&gt;119B3889E06D4F029B837A809DC545EB&lt;/guid&gt;&#10;                    &lt;answertext&gt;Cross-sectional &lt;/answertext&gt;&#10;                    &lt;valuetype&gt;1&lt;/valuetype&gt;&#10;                &lt;/answer&gt;&#10;                &lt;answer&gt;&#10;                    &lt;guid&gt;E99D17BCB15E4FACA5067978DBBDE2C1&lt;/guid&gt;&#10;                    &lt;answertext&gt;Randomized controlled trial&lt;/answertext&gt;&#10;                    &lt;valuetype&gt;-1&lt;/valuetype&gt;&#10;                &lt;/answer&gt;&#10;            &lt;/answers&gt;&#10;        &lt;/multichoice&gt;&#10;    &lt;/questions&gt;&#10;&lt;/questionlist&gt;"/>
</p:tagLst>
</file>

<file path=ppt/tags/tag27.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63"/>
  <p:tag name="FONTSIZE" val="24"/>
  <p:tag name="BULLETTYPE" val="ppBulletArabicPeriod"/>
  <p:tag name="ANSWERTEXT" val="Case control&#10;Cohort&#10;Cross-sectional&#10;Randomized controlled trial"/>
</p:tagLst>
</file>

<file path=ppt/tags/tag28.xml><?xml version="1.0" encoding="utf-8"?>
<p:tagLst xmlns:a="http://schemas.openxmlformats.org/drawingml/2006/main" xmlns:r="http://schemas.openxmlformats.org/officeDocument/2006/relationships" xmlns:p="http://schemas.openxmlformats.org/presentationml/2006/main">
  <p:tag name="SLIDEID" val="E030356619EE4100BE4395E25E5C94D9"/>
  <p:tag name="SLIDETYPE" val="Q"/>
  <p:tag name="DEMOGRAPHIC" val="False"/>
  <p:tag name="TEAMASSIGN" val="False"/>
  <p:tag name="SPEEDSCORING" val="False"/>
  <p:tag name="CORRECTPOINTVALUE" val="100"/>
  <p:tag name="INCORRECTPOINTVALUE" val="0"/>
  <p:tag name="ZEROBASED" val="False"/>
  <p:tag name="NUMRESPONSES" val="1"/>
  <p:tag name="AUTOADVANCE" val="False"/>
  <p:tag name="DELIMITERS" val="3.1"/>
  <p:tag name="VALUEFORMAT" val="0%"/>
  <p:tag name="ANSWERSALIAS" val="Case control|smicln|Cohort|smicln|Cross-sectional|smicln|Randomized controlled trial"/>
  <p:tag name="SLIDEORDER" val="2"/>
  <p:tag name="SLIDEGUID" val="8E6772C106CA4F85B1AB6D5230F9D47E"/>
  <p:tag name="VALUES" val="Incorrect|smicln|Incorrect|smicln|Correct|smicln|Incorrect"/>
  <p:tag name="QUESTIONALIAS" val="You work as a infectious disease specialist in a rural clinic and see a patient with severe cough problem ? The cough is so severe that the patient is almost out of breath. You order lab tests and confirm a bacterial upper respiratory tract infection. You decide to prescribe antibiotics, but the patient is reluctant to take antibiotics and reports taking a combination of herbal medications  which is a secret ancient recipe. Again, being a scientifically oriented person you decide to put this claim to test (ancient recipe versus antibiotics for bacterial infection). Which study design is best suited to provide most unbiased answer to this question?"/>
  <p:tag name="RESPONSESGATHERED" val="False"/>
  <p:tag name="ANONYMOUSTEMP" val="False"/>
  <p:tag name="LIVECHARTING" val="False"/>
  <p:tag name="AUTOOPENPOLL" val="True"/>
  <p:tag name="TYPE" val="MultiChoiceSlide"/>
  <p:tag name="TPQUESTIONXML" val="﻿&lt;?xml version=&quot;1.0&quot; encoding=&quot;utf-8&quot;?&gt;&#10;&lt;questionlist&gt;&#10;    &lt;properties&gt;&#10;        &lt;guid&gt;88FDF3BCE87249F38BD1C28678140BC0&lt;/guid&gt;&#10;        &lt;description /&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3B84D8A2FC3447D987C83873BEE95889&lt;/guid&gt;&#10;            &lt;repollguid&gt;F033CCAD04F24C14937EA9E38C0AF492&lt;/repollguid&gt;&#10;            &lt;sourceid&gt;B833A58B81034E1CBA47313B5E150552&lt;/sourceid&gt;&#10;            &lt;questiontext&gt;Following up on our cirrhotic patient the capsule endoscopy reveled acute variceal bleeding.  You know that cirrhosis in Child–Pugh class C or those in class B who have persistent bleeding at endoscopy are at high risk for treatment failure and a poor prognosis. You decide to recommend treatment right away with a transjugular intrahepatic portosystemic shunt (TIPS). However a colleague of yours suggests to continue treatment with vasoactive-drug therapy, followed after 3 to 5 days by treatment with propranolol  and long-term endoscopic band ligation (EBL), with insertion of a TIPS if needed as rescue therapy only. Which study design is best suited to provide most unbiased answer to the question of immediate versus rescue treatment with TIPS?&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574D14CAC9CB4CADA936BE8D1793EA2D&lt;/guid&gt;&#10;                    &lt;answertext&gt;Case control &lt;/answertext&gt;&#10;                    &lt;valuetype&gt;-1&lt;/valuetype&gt;&#10;                &lt;/answer&gt;&#10;                &lt;answer&gt;&#10;                    &lt;guid&gt;3CC46B805F564EDBA7537FAED59FD17D&lt;/guid&gt;&#10;                    &lt;answertext&gt;Cohort &lt;/answertext&gt;&#10;                    &lt;valuetype&gt;-1&lt;/valuetype&gt;&#10;                &lt;/answer&gt;&#10;                &lt;answer&gt;&#10;                    &lt;guid&gt;151BB3F46B484864BEDE4F7B6270872B&lt;/guid&gt;&#10;                    &lt;answertext&gt;Cross-sectional &lt;/answertext&gt;&#10;                    &lt;valuetype&gt;1&lt;/valuetype&gt;&#10;                &lt;/answer&gt;&#10;                &lt;answer&gt;&#10;                    &lt;guid&gt;C101A594DE7B46C1979029686A15FBD3&lt;/guid&gt;&#10;                    &lt;answertext&gt;Randomized controlled trial&lt;/answertext&gt;&#10;                    &lt;valuetype&gt;-1&lt;/valuetype&gt;&#10;                &lt;/answer&gt;&#10;            &lt;/answers&gt;&#10;        &lt;/multichoice&gt;&#10;    &lt;/questions&gt;&#10;&lt;/questionlist&gt;"/>
</p:tagLst>
</file>

<file path=ppt/tags/tag29.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63"/>
  <p:tag name="FONTSIZE" val="24"/>
  <p:tag name="BULLETTYPE" val="ppBulletArabicPeriod"/>
  <p:tag name="ANSWERTEXT" val="Case control&#10;Cohort&#10;Cross-sectional&#10;Randomized controlled trial"/>
</p:tagLst>
</file>

<file path=ppt/tags/tag3.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DAE05F7E-FEC7-4171-B024-27280FC5849D}" vid="{99AC5578-7A89-415B-9CD0-8B362AF195D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4966</TotalTime>
  <Words>2019</Words>
  <Application>Microsoft Office PowerPoint</Application>
  <PresentationFormat>On-screen Show (4:3)</PresentationFormat>
  <Paragraphs>392</Paragraphs>
  <Slides>31</Slides>
  <Notes>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31</vt:i4>
      </vt:variant>
    </vt:vector>
  </HeadingPairs>
  <TitlesOfParts>
    <vt:vector size="42" baseType="lpstr">
      <vt:lpstr>Arial</vt:lpstr>
      <vt:lpstr>Arial Black</vt:lpstr>
      <vt:lpstr>Bookshelf Symbol 1</vt:lpstr>
      <vt:lpstr>Calibri</vt:lpstr>
      <vt:lpstr>Century Gothic</vt:lpstr>
      <vt:lpstr>Garamond</vt:lpstr>
      <vt:lpstr>Monotype Sorts</vt:lpstr>
      <vt:lpstr>Tahoma</vt:lpstr>
      <vt:lpstr>Wingdings</vt:lpstr>
      <vt:lpstr>Office Theme</vt:lpstr>
      <vt:lpstr>Custom Design</vt:lpstr>
      <vt:lpstr>PowerPoint Presentation</vt:lpstr>
      <vt:lpstr>Learning objectives</vt:lpstr>
      <vt:lpstr>Learning Environment</vt:lpstr>
      <vt:lpstr>What is a research question?</vt:lpstr>
      <vt:lpstr>What makes a poor  research question?</vt:lpstr>
      <vt:lpstr>What makes a good question?</vt:lpstr>
      <vt:lpstr>How to focus your question?</vt:lpstr>
      <vt:lpstr>From a research question to a proposal</vt:lpstr>
      <vt:lpstr>Key study designs</vt:lpstr>
      <vt:lpstr>What constitutes BEST Evidence? Depends on the type of question</vt:lpstr>
      <vt:lpstr>Randomized controlled trials</vt:lpstr>
      <vt:lpstr>RCT with parallel design</vt:lpstr>
      <vt:lpstr>Cross-over RCT</vt:lpstr>
      <vt:lpstr>Prospective Cohort study</vt:lpstr>
      <vt:lpstr>Cohort study</vt:lpstr>
      <vt:lpstr>Cross-sectional study</vt:lpstr>
      <vt:lpstr>Cross-sectional study</vt:lpstr>
      <vt:lpstr>Case-control study</vt:lpstr>
      <vt:lpstr>Case-control studies</vt:lpstr>
      <vt:lpstr>PowerPoint Presentation</vt:lpstr>
      <vt:lpstr>Hypothetical Research Question</vt:lpstr>
      <vt:lpstr>Randomized controlled trials</vt:lpstr>
      <vt:lpstr>PowerPoint Presentation</vt:lpstr>
      <vt:lpstr>PowerPoint Presentation</vt:lpstr>
      <vt:lpstr>PowerPoint Presentation</vt:lpstr>
      <vt:lpstr>On morning rounds in the Hem/Onc unit, a first year resident turns to you for consultation.  She wants to discuss options for managing moderate nausea and vomiting that result following chemotherapy.   She shares an experience a relative had taking ginger when prochlorperazine didn’t provide effective relief and asks for your input.  What is your clinical question in PICO format? What type of clinical question is this?  What is the best study design to answer this type of clinical question? </vt:lpstr>
      <vt:lpstr>Traditionally, clinicians have used a conservative approach for the diagnostic evaluation of head-injured infants, arguing that infants are at increased risk of intracranial injury (ICI) and that symptoms or signs of brain injury may not be reliably present in those with ICI.   A number of previous studies have reported that a significant fraction of ICIs in infants occur in patients with a normal neurological status and with no signs or symptoms of brain injury.   You want to see how well clinical features predict ICI in infants.  What is your clinical question in PICO format? What type of clinical question is this?  What is the best study design to answer this type of clinical question?  </vt:lpstr>
      <vt:lpstr>You recall a conversation from your medical school days with one of your favorite anatomy professors.   The professor observed that most students from his class who were good in anatomy tend to become radiologists.   As believer in science you decided to explore if there is any truth to this observation.   Which study design is most suited to address the hypothesis that good anatomy students are most likely to become radiologists? </vt:lpstr>
      <vt:lpstr>A 48-year-old man presents to the emergency department for severe alcohol abuse with nausea and vomiting. He reports no other significant medical problems.  The patient is confused and hepatomegaly is discovered on physical exam.  You establish that patient is cirrhotic and most cirrhotic patients develop esophageal varices, with a lifetime incidence as high as 80-90%.  You decide to send the patient for Esophagogastroduodenoscopy (EGD) which you know is not a very pleasing experience for the patient.  You remember that recently a colleague mentioned that why not use capsule endoscopy.   You wonder how effective is capsule endoscopy in accurately identifying esophageal varices in cirrhotic patients?   In your search for an answer you would attempt to find a study employing which of the following study designs? </vt:lpstr>
      <vt:lpstr>Following up on our cirrhotic patient the capsule endoscopy reveled acute variceal bleeding.   You know that cirrhosis in Child–Pugh class C or those in class B who have persistent bleeding at endoscopy are at high risk for treatment failure and a poor prognosis.   You decide to recommend treatment right away with a transjugular intrahepatic portosystemic shunt (TIPS).   However a colleague of yours suggests to continue treatment with vasoactive-drug therapy, followed after 3 to 5 days by treatment with propranolol  and long-term endoscopic band ligation (EBL), with insertion of a TIPS if needed as rescue therapy only.   Which study design is best suited to provide most unbiased answer to the question of immediate versus rescue treatment with TIPS?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Mhaskar, Rahul</dc:creator>
  <cp:lastModifiedBy>Mhaskar, Rahul</cp:lastModifiedBy>
  <cp:revision>268</cp:revision>
  <dcterms:created xsi:type="dcterms:W3CDTF">2016-05-27T20:32:11Z</dcterms:created>
  <dcterms:modified xsi:type="dcterms:W3CDTF">2020-12-09T20:47:21Z</dcterms:modified>
</cp:coreProperties>
</file>