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Lst>
  <p:notesMasterIdLst>
    <p:notesMasterId r:id="rId74"/>
  </p:notesMasterIdLst>
  <p:sldIdLst>
    <p:sldId id="258" r:id="rId3"/>
    <p:sldId id="300" r:id="rId4"/>
    <p:sldId id="259" r:id="rId5"/>
    <p:sldId id="306" r:id="rId6"/>
    <p:sldId id="307" r:id="rId7"/>
    <p:sldId id="308" r:id="rId8"/>
    <p:sldId id="262" r:id="rId9"/>
    <p:sldId id="269" r:id="rId10"/>
    <p:sldId id="263" r:id="rId11"/>
    <p:sldId id="388" r:id="rId12"/>
    <p:sldId id="302" r:id="rId13"/>
    <p:sldId id="378" r:id="rId14"/>
    <p:sldId id="310" r:id="rId15"/>
    <p:sldId id="390" r:id="rId16"/>
    <p:sldId id="315" r:id="rId17"/>
    <p:sldId id="316" r:id="rId18"/>
    <p:sldId id="304" r:id="rId19"/>
    <p:sldId id="311" r:id="rId20"/>
    <p:sldId id="312" r:id="rId21"/>
    <p:sldId id="318" r:id="rId22"/>
    <p:sldId id="319" r:id="rId23"/>
    <p:sldId id="322" r:id="rId24"/>
    <p:sldId id="323" r:id="rId25"/>
    <p:sldId id="331" r:id="rId26"/>
    <p:sldId id="324" r:id="rId27"/>
    <p:sldId id="325" r:id="rId28"/>
    <p:sldId id="326" r:id="rId29"/>
    <p:sldId id="394" r:id="rId30"/>
    <p:sldId id="327" r:id="rId31"/>
    <p:sldId id="328" r:id="rId32"/>
    <p:sldId id="330" r:id="rId33"/>
    <p:sldId id="332" r:id="rId34"/>
    <p:sldId id="333" r:id="rId35"/>
    <p:sldId id="402" r:id="rId36"/>
    <p:sldId id="384" r:id="rId37"/>
    <p:sldId id="385" r:id="rId38"/>
    <p:sldId id="351" r:id="rId39"/>
    <p:sldId id="339" r:id="rId40"/>
    <p:sldId id="338" r:id="rId41"/>
    <p:sldId id="396" r:id="rId42"/>
    <p:sldId id="397" r:id="rId43"/>
    <p:sldId id="348" r:id="rId44"/>
    <p:sldId id="389" r:id="rId45"/>
    <p:sldId id="381" r:id="rId46"/>
    <p:sldId id="354" r:id="rId47"/>
    <p:sldId id="344" r:id="rId48"/>
    <p:sldId id="401" r:id="rId49"/>
    <p:sldId id="399" r:id="rId50"/>
    <p:sldId id="382" r:id="rId51"/>
    <p:sldId id="345" r:id="rId52"/>
    <p:sldId id="400" r:id="rId53"/>
    <p:sldId id="356" r:id="rId54"/>
    <p:sldId id="352" r:id="rId55"/>
    <p:sldId id="334" r:id="rId56"/>
    <p:sldId id="335" r:id="rId57"/>
    <p:sldId id="340" r:id="rId58"/>
    <p:sldId id="353" r:id="rId59"/>
    <p:sldId id="369" r:id="rId60"/>
    <p:sldId id="341" r:id="rId61"/>
    <p:sldId id="370" r:id="rId62"/>
    <p:sldId id="342" r:id="rId63"/>
    <p:sldId id="392" r:id="rId64"/>
    <p:sldId id="393" r:id="rId65"/>
    <p:sldId id="395" r:id="rId66"/>
    <p:sldId id="366" r:id="rId67"/>
    <p:sldId id="377" r:id="rId68"/>
    <p:sldId id="372" r:id="rId69"/>
    <p:sldId id="373" r:id="rId70"/>
    <p:sldId id="374" r:id="rId71"/>
    <p:sldId id="375" r:id="rId72"/>
    <p:sldId id="364"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0497" autoAdjust="0"/>
  </p:normalViewPr>
  <p:slideViewPr>
    <p:cSldViewPr snapToGrid="0">
      <p:cViewPr varScale="1">
        <p:scale>
          <a:sx n="69" d="100"/>
          <a:sy n="69" d="100"/>
        </p:scale>
        <p:origin x="-2056" y="-104"/>
      </p:cViewPr>
      <p:guideLst>
        <p:guide orient="horz" pos="2160"/>
        <p:guide pos="2880"/>
      </p:guideLst>
    </p:cSldViewPr>
  </p:slideViewPr>
  <p:notesTextViewPr>
    <p:cViewPr>
      <p:scale>
        <a:sx n="1" d="1"/>
        <a:sy n="1" d="1"/>
      </p:scale>
      <p:origin x="0" y="0"/>
    </p:cViewPr>
  </p:notesTextViewPr>
  <p:sorterViewPr>
    <p:cViewPr>
      <p:scale>
        <a:sx n="66" d="100"/>
        <a:sy n="66" d="100"/>
      </p:scale>
      <p:origin x="0" y="11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2" Type="http://schemas.microsoft.com/office/2016/11/relationships/changesInfo" Target="changesInfos/changesInfo1.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slide" Target="slides/slide71.xml"/><Relationship Id="rId74" Type="http://schemas.openxmlformats.org/officeDocument/2006/relationships/notesMaster" Target="notesMasters/notes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6C948153-3B77-4C92-A9D2-177E06BB061E}"/>
    <pc:docChg chg="modSld">
      <pc:chgData name="" userId="" providerId="" clId="Web-{6C948153-3B77-4C92-A9D2-177E06BB061E}" dt="2018-10-22T14:37:17.012" v="21" actId="20577"/>
      <pc:docMkLst>
        <pc:docMk/>
      </pc:docMkLst>
      <pc:sldChg chg="modSp">
        <pc:chgData name="" userId="" providerId="" clId="Web-{6C948153-3B77-4C92-A9D2-177E06BB061E}" dt="2018-10-22T14:24:49.004" v="4" actId="20577"/>
        <pc:sldMkLst>
          <pc:docMk/>
          <pc:sldMk cId="3462241061" sldId="315"/>
        </pc:sldMkLst>
        <pc:spChg chg="mod">
          <ac:chgData name="" userId="" providerId="" clId="Web-{6C948153-3B77-4C92-A9D2-177E06BB061E}" dt="2018-10-22T14:24:49.004" v="4" actId="20577"/>
          <ac:spMkLst>
            <pc:docMk/>
            <pc:sldMk cId="3462241061" sldId="315"/>
            <ac:spMk id="23555" creationId="{00000000-0000-0000-0000-000000000000}"/>
          </ac:spMkLst>
        </pc:spChg>
      </pc:sldChg>
      <pc:sldChg chg="modSp">
        <pc:chgData name="" userId="" providerId="" clId="Web-{6C948153-3B77-4C92-A9D2-177E06BB061E}" dt="2018-10-22T14:25:15.335" v="12" actId="1076"/>
        <pc:sldMkLst>
          <pc:docMk/>
          <pc:sldMk cId="3673853643" sldId="316"/>
        </pc:sldMkLst>
        <pc:spChg chg="mod">
          <ac:chgData name="" userId="" providerId="" clId="Web-{6C948153-3B77-4C92-A9D2-177E06BB061E}" dt="2018-10-22T14:25:15.335" v="12" actId="1076"/>
          <ac:spMkLst>
            <pc:docMk/>
            <pc:sldMk cId="3673853643" sldId="316"/>
            <ac:spMk id="24579" creationId="{00000000-0000-0000-0000-000000000000}"/>
          </ac:spMkLst>
        </pc:spChg>
      </pc:sldChg>
      <pc:sldChg chg="modSp">
        <pc:chgData name="" userId="" providerId="" clId="Web-{6C948153-3B77-4C92-A9D2-177E06BB061E}" dt="2018-10-22T14:37:16.216" v="19" actId="20577"/>
        <pc:sldMkLst>
          <pc:docMk/>
          <pc:sldMk cId="748425727" sldId="333"/>
        </pc:sldMkLst>
        <pc:spChg chg="mod">
          <ac:chgData name="" userId="" providerId="" clId="Web-{6C948153-3B77-4C92-A9D2-177E06BB061E}" dt="2018-10-22T14:37:16.216" v="19" actId="20577"/>
          <ac:spMkLst>
            <pc:docMk/>
            <pc:sldMk cId="748425727" sldId="333"/>
            <ac:spMk id="2" creationId="{00000000-0000-0000-0000-000000000000}"/>
          </ac:spMkLst>
        </pc:spChg>
      </pc:sldChg>
    </pc:docChg>
  </pc:docChgLst>
  <pc:docChgLst>
    <pc:chgData clId="Web-{E9E9C466-41EE-48A6-B075-DEBFEE99BE78}"/>
    <pc:docChg chg="modSld">
      <pc:chgData name="" userId="" providerId="" clId="Web-{E9E9C466-41EE-48A6-B075-DEBFEE99BE78}" dt="2018-12-09T15:35:15.164" v="36" actId="20577"/>
      <pc:docMkLst>
        <pc:docMk/>
      </pc:docMkLst>
      <pc:sldChg chg="modSp">
        <pc:chgData name="" userId="" providerId="" clId="Web-{E9E9C466-41EE-48A6-B075-DEBFEE99BE78}" dt="2018-12-09T15:33:38.840" v="2" actId="20577"/>
        <pc:sldMkLst>
          <pc:docMk/>
          <pc:sldMk cId="2447512183" sldId="319"/>
        </pc:sldMkLst>
        <pc:spChg chg="mod">
          <ac:chgData name="" userId="" providerId="" clId="Web-{E9E9C466-41EE-48A6-B075-DEBFEE99BE78}" dt="2018-12-09T15:33:38.840" v="2" actId="20577"/>
          <ac:spMkLst>
            <pc:docMk/>
            <pc:sldMk cId="2447512183" sldId="319"/>
            <ac:spMk id="7" creationId="{00000000-0000-0000-0000-000000000000}"/>
          </ac:spMkLst>
        </pc:spChg>
      </pc:sldChg>
      <pc:sldChg chg="modSp">
        <pc:chgData name="" userId="" providerId="" clId="Web-{E9E9C466-41EE-48A6-B075-DEBFEE99BE78}" dt="2018-12-09T15:35:15.164" v="35" actId="20577"/>
        <pc:sldMkLst>
          <pc:docMk/>
          <pc:sldMk cId="1827057762" sldId="332"/>
        </pc:sldMkLst>
        <pc:spChg chg="mod">
          <ac:chgData name="" userId="" providerId="" clId="Web-{E9E9C466-41EE-48A6-B075-DEBFEE99BE78}" dt="2018-12-09T15:35:15.164" v="35" actId="20577"/>
          <ac:spMkLst>
            <pc:docMk/>
            <pc:sldMk cId="1827057762" sldId="332"/>
            <ac:spMk id="3" creationId="{00000000-0000-0000-0000-000000000000}"/>
          </ac:spMkLst>
        </pc:spChg>
      </pc:sldChg>
    </pc:docChg>
  </pc:docChgLst>
  <pc:docChgLst>
    <pc:chgData clId="Web-{730F60A6-917F-4CE1-97CA-331ABD04B101}"/>
    <pc:docChg chg="modSld">
      <pc:chgData name="" userId="" providerId="" clId="Web-{730F60A6-917F-4CE1-97CA-331ABD04B101}" dt="2018-10-22T15:34:00.918" v="95" actId="20577"/>
      <pc:docMkLst>
        <pc:docMk/>
      </pc:docMkLst>
      <pc:sldChg chg="modSp">
        <pc:chgData name="" userId="" providerId="" clId="Web-{730F60A6-917F-4CE1-97CA-331ABD04B101}" dt="2018-10-22T15:32:34.756" v="43" actId="20577"/>
        <pc:sldMkLst>
          <pc:docMk/>
          <pc:sldMk cId="3004024094" sldId="340"/>
        </pc:sldMkLst>
        <pc:spChg chg="mod">
          <ac:chgData name="" userId="" providerId="" clId="Web-{730F60A6-917F-4CE1-97CA-331ABD04B101}" dt="2018-10-22T15:32:34.756" v="43" actId="20577"/>
          <ac:spMkLst>
            <pc:docMk/>
            <pc:sldMk cId="3004024094" sldId="340"/>
            <ac:spMk id="4" creationId="{00000000-0000-0000-0000-000000000000}"/>
          </ac:spMkLst>
        </pc:spChg>
      </pc:sldChg>
      <pc:sldChg chg="modSp">
        <pc:chgData name="" userId="" providerId="" clId="Web-{730F60A6-917F-4CE1-97CA-331ABD04B101}" dt="2018-10-22T15:31:57.350" v="31" actId="20577"/>
        <pc:sldMkLst>
          <pc:docMk/>
          <pc:sldMk cId="643372984" sldId="344"/>
        </pc:sldMkLst>
        <pc:spChg chg="mod">
          <ac:chgData name="" userId="" providerId="" clId="Web-{730F60A6-917F-4CE1-97CA-331ABD04B101}" dt="2018-10-22T15:31:57.350" v="31" actId="20577"/>
          <ac:spMkLst>
            <pc:docMk/>
            <pc:sldMk cId="643372984" sldId="344"/>
            <ac:spMk id="2" creationId="{B1DB5C88-675D-40CB-9748-1C60916E4E7E}"/>
          </ac:spMkLst>
        </pc:spChg>
      </pc:sldChg>
      <pc:sldChg chg="modSp">
        <pc:chgData name="" userId="" providerId="" clId="Web-{730F60A6-917F-4CE1-97CA-331ABD04B101}" dt="2018-10-22T15:30:59.760" v="8" actId="20577"/>
        <pc:sldMkLst>
          <pc:docMk/>
          <pc:sldMk cId="2223059769" sldId="348"/>
        </pc:sldMkLst>
        <pc:spChg chg="mod">
          <ac:chgData name="" userId="" providerId="" clId="Web-{730F60A6-917F-4CE1-97CA-331ABD04B101}" dt="2018-10-22T15:30:59.760" v="8" actId="20577"/>
          <ac:spMkLst>
            <pc:docMk/>
            <pc:sldMk cId="2223059769" sldId="348"/>
            <ac:spMk id="2" creationId="{20BE8ED4-4B60-497A-BA4B-ED5C5646C36B}"/>
          </ac:spMkLst>
        </pc:spChg>
      </pc:sldChg>
      <pc:sldChg chg="modSp">
        <pc:chgData name="" userId="" providerId="" clId="Web-{730F60A6-917F-4CE1-97CA-331ABD04B101}" dt="2018-10-22T15:32:39.657" v="47" actId="20577"/>
        <pc:sldMkLst>
          <pc:docMk/>
          <pc:sldMk cId="3791106086" sldId="353"/>
        </pc:sldMkLst>
        <pc:spChg chg="mod">
          <ac:chgData name="" userId="" providerId="" clId="Web-{730F60A6-917F-4CE1-97CA-331ABD04B101}" dt="2018-10-22T15:32:39.657" v="47" actId="20577"/>
          <ac:spMkLst>
            <pc:docMk/>
            <pc:sldMk cId="3791106086" sldId="353"/>
            <ac:spMk id="2" creationId="{E605E80B-7360-47B5-A495-7CBF392EBCA8}"/>
          </ac:spMkLst>
        </pc:spChg>
      </pc:sldChg>
      <pc:sldChg chg="modSp">
        <pc:chgData name="" userId="" providerId="" clId="Web-{730F60A6-917F-4CE1-97CA-331ABD04B101}" dt="2018-10-22T15:31:52.809" v="28" actId="20577"/>
        <pc:sldMkLst>
          <pc:docMk/>
          <pc:sldMk cId="2771565816" sldId="354"/>
        </pc:sldMkLst>
        <pc:spChg chg="mod">
          <ac:chgData name="" userId="" providerId="" clId="Web-{730F60A6-917F-4CE1-97CA-331ABD04B101}" dt="2018-10-22T15:31:52.809" v="28" actId="20577"/>
          <ac:spMkLst>
            <pc:docMk/>
            <pc:sldMk cId="2771565816" sldId="354"/>
            <ac:spMk id="2" creationId="{337F8948-A257-4EC1-A549-FB003A1F6685}"/>
          </ac:spMkLst>
        </pc:spChg>
      </pc:sldChg>
      <pc:sldChg chg="modSp">
        <pc:chgData name="" userId="" providerId="" clId="Web-{730F60A6-917F-4CE1-97CA-331ABD04B101}" dt="2018-10-22T15:32:22.441" v="38" actId="20577"/>
        <pc:sldMkLst>
          <pc:docMk/>
          <pc:sldMk cId="994166355" sldId="356"/>
        </pc:sldMkLst>
        <pc:spChg chg="mod">
          <ac:chgData name="" userId="" providerId="" clId="Web-{730F60A6-917F-4CE1-97CA-331ABD04B101}" dt="2018-10-22T15:32:22.441" v="38" actId="20577"/>
          <ac:spMkLst>
            <pc:docMk/>
            <pc:sldMk cId="994166355" sldId="356"/>
            <ac:spMk id="2" creationId="{3FB83841-CC8D-4FBB-BEC8-8EC9425FEEAE}"/>
          </ac:spMkLst>
        </pc:spChg>
      </pc:sldChg>
      <pc:sldChg chg="modSp">
        <pc:chgData name="" userId="" providerId="" clId="Web-{730F60A6-917F-4CE1-97CA-331ABD04B101}" dt="2018-10-22T15:32:54.864" v="59" actId="20577"/>
        <pc:sldMkLst>
          <pc:docMk/>
          <pc:sldMk cId="1652562382" sldId="370"/>
        </pc:sldMkLst>
        <pc:spChg chg="mod">
          <ac:chgData name="" userId="" providerId="" clId="Web-{730F60A6-917F-4CE1-97CA-331ABD04B101}" dt="2018-10-22T15:32:54.864" v="59" actId="20577"/>
          <ac:spMkLst>
            <pc:docMk/>
            <pc:sldMk cId="1652562382" sldId="370"/>
            <ac:spMk id="2" creationId="{48EFFEC2-6C16-47B1-8C4F-80BB1DAF487C}"/>
          </ac:spMkLst>
        </pc:spChg>
      </pc:sldChg>
      <pc:sldChg chg="modSp">
        <pc:chgData name="" userId="" providerId="" clId="Web-{730F60A6-917F-4CE1-97CA-331ABD04B101}" dt="2018-10-22T15:33:19.136" v="66" actId="20577"/>
        <pc:sldMkLst>
          <pc:docMk/>
          <pc:sldMk cId="3700538990" sldId="372"/>
        </pc:sldMkLst>
        <pc:spChg chg="mod">
          <ac:chgData name="" userId="" providerId="" clId="Web-{730F60A6-917F-4CE1-97CA-331ABD04B101}" dt="2018-10-22T15:33:19.136" v="66" actId="20577"/>
          <ac:spMkLst>
            <pc:docMk/>
            <pc:sldMk cId="3700538990" sldId="372"/>
            <ac:spMk id="3" creationId="{00000000-0000-0000-0000-000000000000}"/>
          </ac:spMkLst>
        </pc:spChg>
      </pc:sldChg>
      <pc:sldChg chg="modSp">
        <pc:chgData name="" userId="" providerId="" clId="Web-{730F60A6-917F-4CE1-97CA-331ABD04B101}" dt="2018-10-22T15:33:43.395" v="87" actId="20577"/>
        <pc:sldMkLst>
          <pc:docMk/>
          <pc:sldMk cId="1216808952" sldId="373"/>
        </pc:sldMkLst>
        <pc:spChg chg="mod">
          <ac:chgData name="" userId="" providerId="" clId="Web-{730F60A6-917F-4CE1-97CA-331ABD04B101}" dt="2018-10-22T15:33:43.395" v="87" actId="20577"/>
          <ac:spMkLst>
            <pc:docMk/>
            <pc:sldMk cId="1216808952" sldId="373"/>
            <ac:spMk id="3" creationId="{00000000-0000-0000-0000-000000000000}"/>
          </ac:spMkLst>
        </pc:spChg>
      </pc:sldChg>
      <pc:sldChg chg="modSp">
        <pc:chgData name="" userId="" providerId="" clId="Web-{730F60A6-917F-4CE1-97CA-331ABD04B101}" dt="2018-10-22T15:34:00.915" v="94" actId="20577"/>
        <pc:sldMkLst>
          <pc:docMk/>
          <pc:sldMk cId="1384654856" sldId="374"/>
        </pc:sldMkLst>
        <pc:spChg chg="mod">
          <ac:chgData name="" userId="" providerId="" clId="Web-{730F60A6-917F-4CE1-97CA-331ABD04B101}" dt="2018-10-22T15:34:00.915" v="94" actId="20577"/>
          <ac:spMkLst>
            <pc:docMk/>
            <pc:sldMk cId="1384654856" sldId="374"/>
            <ac:spMk id="3" creationId="{00000000-0000-0000-0000-000000000000}"/>
          </ac:spMkLst>
        </pc:spChg>
      </pc:sldChg>
      <pc:sldChg chg="modSp">
        <pc:chgData name="" userId="" providerId="" clId="Web-{730F60A6-917F-4CE1-97CA-331ABD04B101}" dt="2018-10-22T15:31:19.175" v="14" actId="20577"/>
        <pc:sldMkLst>
          <pc:docMk/>
          <pc:sldMk cId="1060441610" sldId="381"/>
        </pc:sldMkLst>
        <pc:spChg chg="mod">
          <ac:chgData name="" userId="" providerId="" clId="Web-{730F60A6-917F-4CE1-97CA-331ABD04B101}" dt="2018-10-22T15:31:19.175" v="14" actId="20577"/>
          <ac:spMkLst>
            <pc:docMk/>
            <pc:sldMk cId="1060441610" sldId="381"/>
            <ac:spMk id="2" creationId="{00000000-0000-0000-0000-000000000000}"/>
          </ac:spMkLst>
        </pc:spChg>
      </pc:sldChg>
      <pc:sldChg chg="modSp">
        <pc:chgData name="" userId="" providerId="" clId="Web-{730F60A6-917F-4CE1-97CA-331ABD04B101}" dt="2018-10-22T15:31:11.822" v="11" actId="14100"/>
        <pc:sldMkLst>
          <pc:docMk/>
          <pc:sldMk cId="667175130" sldId="389"/>
        </pc:sldMkLst>
        <pc:picChg chg="mod">
          <ac:chgData name="" userId="" providerId="" clId="Web-{730F60A6-917F-4CE1-97CA-331ABD04B101}" dt="2018-10-22T15:31:11.822" v="11" actId="14100"/>
          <ac:picMkLst>
            <pc:docMk/>
            <pc:sldMk cId="667175130" sldId="389"/>
            <ac:picMk id="7" creationId="{00000000-0000-0000-0000-000000000000}"/>
          </ac:picMkLst>
        </pc:picChg>
      </pc:sldChg>
    </pc:docChg>
  </pc:docChgLst>
  <pc:docChgLst>
    <pc:chgData clId="Web-{235352E4-90FD-486A-8654-95302B9707BB}"/>
    <pc:docChg chg="modSld">
      <pc:chgData name="" userId="" providerId="" clId="Web-{235352E4-90FD-486A-8654-95302B9707BB}" dt="2018-11-15T15:20:08.833" v="10" actId="20577"/>
      <pc:docMkLst>
        <pc:docMk/>
      </pc:docMkLst>
      <pc:sldChg chg="modSp">
        <pc:chgData name="" userId="" providerId="" clId="Web-{235352E4-90FD-486A-8654-95302B9707BB}" dt="2018-11-15T15:20:08.833" v="9" actId="20577"/>
        <pc:sldMkLst>
          <pc:docMk/>
          <pc:sldMk cId="1827057762" sldId="332"/>
        </pc:sldMkLst>
        <pc:spChg chg="mod">
          <ac:chgData name="" userId="" providerId="" clId="Web-{235352E4-90FD-486A-8654-95302B9707BB}" dt="2018-11-15T15:20:08.833" v="9" actId="20577"/>
          <ac:spMkLst>
            <pc:docMk/>
            <pc:sldMk cId="1827057762" sldId="332"/>
            <ac:spMk id="2" creationId="{00000000-0000-0000-0000-000000000000}"/>
          </ac:spMkLst>
        </pc:spChg>
      </pc:sldChg>
      <pc:sldChg chg="modSp">
        <pc:chgData name="" userId="" providerId="" clId="Web-{235352E4-90FD-486A-8654-95302B9707BB}" dt="2018-11-15T15:09:58.668" v="4" actId="20577"/>
        <pc:sldMkLst>
          <pc:docMk/>
          <pc:sldMk cId="113899465" sldId="388"/>
        </pc:sldMkLst>
        <pc:spChg chg="mod">
          <ac:chgData name="" userId="" providerId="" clId="Web-{235352E4-90FD-486A-8654-95302B9707BB}" dt="2018-11-15T15:09:58.668" v="4" actId="20577"/>
          <ac:spMkLst>
            <pc:docMk/>
            <pc:sldMk cId="113899465" sldId="388"/>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8508F5-BE64-6C44-90E4-C86AD38FBFA2}" type="datetimeFigureOut">
              <a:rPr lang="en-US" smtClean="0"/>
              <a:t>9/3/19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B526C7-C6C1-9C41-A8BA-01E2C47EC87D}" type="slidenum">
              <a:rPr lang="en-US" smtClean="0"/>
              <a:t>‹#›</a:t>
            </a:fld>
            <a:endParaRPr lang="en-US"/>
          </a:p>
        </p:txBody>
      </p:sp>
    </p:spTree>
    <p:extLst>
      <p:ext uri="{BB962C8B-B14F-4D97-AF65-F5344CB8AC3E}">
        <p14:creationId xmlns:p14="http://schemas.microsoft.com/office/powerpoint/2010/main" val="40766671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6 cm or more, 4 hours without cervical change</a:t>
            </a:r>
            <a:r>
              <a:rPr lang="en-US" baseline="0" dirty="0"/>
              <a:t> it too long.  At this phase intervention should be performed which can include position changes, AROM, Pitocin.  We don’t apply this standard to women before 6 cm.</a:t>
            </a:r>
            <a:endParaRPr lang="en-US" dirty="0"/>
          </a:p>
        </p:txBody>
      </p:sp>
      <p:sp>
        <p:nvSpPr>
          <p:cNvPr id="4" name="Slide Number Placeholder 3"/>
          <p:cNvSpPr>
            <a:spLocks noGrp="1"/>
          </p:cNvSpPr>
          <p:nvPr>
            <p:ph type="sldNum" sz="quarter" idx="10"/>
          </p:nvPr>
        </p:nvSpPr>
        <p:spPr/>
        <p:txBody>
          <a:bodyPr/>
          <a:lstStyle/>
          <a:p>
            <a:fld id="{40B526C7-C6C1-9C41-A8BA-01E2C47EC87D}" type="slidenum">
              <a:rPr lang="en-US" smtClean="0"/>
              <a:t>7</a:t>
            </a:fld>
            <a:endParaRPr lang="en-US"/>
          </a:p>
        </p:txBody>
      </p:sp>
    </p:spTree>
    <p:extLst>
      <p:ext uri="{BB962C8B-B14F-4D97-AF65-F5344CB8AC3E}">
        <p14:creationId xmlns:p14="http://schemas.microsoft.com/office/powerpoint/2010/main" val="3749138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a:latin typeface="Calibri" charset="0"/>
              </a:rPr>
              <a:t>SAY: </a:t>
            </a:r>
            <a:r>
              <a:rPr lang="en-US">
                <a:latin typeface="Calibri" charset="0"/>
              </a:rPr>
              <a:t>The third step in the SHARE model is to assess your patient’s values and preferences. See page 9 of </a:t>
            </a:r>
            <a:r>
              <a:rPr lang="en-US" b="1">
                <a:latin typeface="Calibri" charset="0"/>
              </a:rPr>
              <a:t>Tool 2,</a:t>
            </a:r>
            <a:r>
              <a:rPr lang="en-US">
                <a:latin typeface="Calibri" charset="0"/>
              </a:rPr>
              <a:t> </a:t>
            </a:r>
            <a:r>
              <a:rPr lang="en-US" b="1">
                <a:latin typeface="Calibri" charset="0"/>
              </a:rPr>
              <a:t>the SHARE Approach. Essential Steps of Shared Decision Making: Expanded Reference Guide with Sample Conversation Starters</a:t>
            </a:r>
            <a:r>
              <a:rPr lang="en-US">
                <a:latin typeface="Calibri" charset="0"/>
              </a:rPr>
              <a:t>.</a:t>
            </a:r>
          </a:p>
          <a:p>
            <a:endParaRPr lang="en-US">
              <a:latin typeface="Calibri" charset="0"/>
            </a:endParaRPr>
          </a:p>
          <a:p>
            <a:r>
              <a:rPr lang="en-US">
                <a:latin typeface="Calibri" charset="0"/>
              </a:rPr>
              <a:t>Some health care providers may not be aware of the outcomes that matter most to patients. In fact, studies have shown that heath care professionals aren’t truly tuned in to the things that really matter to patients. </a:t>
            </a:r>
          </a:p>
          <a:p>
            <a:endParaRPr lang="en-US">
              <a:latin typeface="Calibri" charset="0"/>
            </a:endParaRPr>
          </a:p>
          <a:p>
            <a:r>
              <a:rPr lang="en-US">
                <a:latin typeface="Calibri" charset="0"/>
              </a:rPr>
              <a:t>And other studies have shown that patient treatment decisions often change after patients become well informed about their available options and the associated risks.</a:t>
            </a:r>
          </a:p>
          <a:p>
            <a:endParaRPr lang="en-US" b="1">
              <a:latin typeface="Calibri" charset="0"/>
            </a:endParaRPr>
          </a:p>
          <a:p>
            <a:r>
              <a:rPr lang="en-US" b="1">
                <a:latin typeface="Calibri" charset="0"/>
              </a:rPr>
              <a:t>The best decision for your patient is one that takes into consideration his/her preferences and values. </a:t>
            </a:r>
            <a:r>
              <a:rPr lang="en-US">
                <a:latin typeface="Calibri" charset="0"/>
              </a:rPr>
              <a:t>Talk with your patient about what matters the most and what outcomes are the most important to him/her.</a:t>
            </a:r>
          </a:p>
          <a:p>
            <a:endParaRPr lang="en-US">
              <a:latin typeface="Calibri" charset="0"/>
            </a:endParaRPr>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6221676D-392A-BE47-9F50-D3B719993CCE}" type="slidenum">
              <a:rPr lang="en-US"/>
              <a:pPr/>
              <a:t>25</a:t>
            </a:fld>
            <a:endParaRPr lang="en-US"/>
          </a:p>
        </p:txBody>
      </p:sp>
    </p:spTree>
    <p:extLst>
      <p:ext uri="{BB962C8B-B14F-4D97-AF65-F5344CB8AC3E}">
        <p14:creationId xmlns:p14="http://schemas.microsoft.com/office/powerpoint/2010/main" val="2875659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 </a:t>
            </a:r>
            <a:r>
              <a:rPr lang="en-US" b="1">
                <a:latin typeface="Calibri" charset="0"/>
              </a:rPr>
              <a:t>SAY: </a:t>
            </a:r>
            <a:r>
              <a:rPr lang="en-US">
                <a:latin typeface="Calibri" charset="0"/>
              </a:rPr>
              <a:t>Some tips to accomplish Step 3 are:</a:t>
            </a:r>
          </a:p>
          <a:p>
            <a:endParaRPr lang="en-US">
              <a:latin typeface="Calibri" charset="0"/>
            </a:endParaRPr>
          </a:p>
          <a:p>
            <a:pPr>
              <a:buFontTx/>
              <a:buChar char="•"/>
            </a:pPr>
            <a:r>
              <a:rPr lang="en-US">
                <a:latin typeface="Calibri" charset="0"/>
              </a:rPr>
              <a:t>Encourage your patient to talk about what is important to him or her regarding the options.</a:t>
            </a:r>
          </a:p>
          <a:p>
            <a:pPr>
              <a:buFontTx/>
              <a:buChar char="•"/>
            </a:pPr>
            <a:endParaRPr lang="en-US">
              <a:latin typeface="Calibri" charset="0"/>
            </a:endParaRPr>
          </a:p>
          <a:p>
            <a:pPr>
              <a:buFontTx/>
              <a:buChar char="•"/>
            </a:pPr>
            <a:r>
              <a:rPr lang="en-US">
                <a:latin typeface="Calibri" charset="0"/>
              </a:rPr>
              <a:t>Use open-ended questions. Avoid questions with yes and no answers.</a:t>
            </a:r>
          </a:p>
          <a:p>
            <a:pPr>
              <a:buFontTx/>
              <a:buChar char="•"/>
            </a:pPr>
            <a:endParaRPr lang="en-US">
              <a:latin typeface="Calibri" charset="0"/>
            </a:endParaRPr>
          </a:p>
          <a:p>
            <a:pPr>
              <a:buFontTx/>
              <a:buChar char="•"/>
            </a:pPr>
            <a:r>
              <a:rPr lang="en-US" b="1">
                <a:latin typeface="Calibri" charset="0"/>
              </a:rPr>
              <a:t>Listen actively to your patient</a:t>
            </a:r>
            <a:r>
              <a:rPr lang="en-US">
                <a:latin typeface="Calibri" charset="0"/>
              </a:rPr>
              <a:t>. Show empathy and interest in the effect that a problem is having on your patient's life.</a:t>
            </a:r>
          </a:p>
          <a:p>
            <a:pPr>
              <a:buFontTx/>
              <a:buChar char="•"/>
            </a:pPr>
            <a:endParaRPr lang="en-US">
              <a:latin typeface="Calibri" charset="0"/>
            </a:endParaRPr>
          </a:p>
          <a:p>
            <a:pPr>
              <a:buFontTx/>
              <a:buChar char="•"/>
            </a:pPr>
            <a:r>
              <a:rPr lang="en-US">
                <a:latin typeface="Calibri" charset="0"/>
              </a:rPr>
              <a:t>Acknowledge the values and preferences that matter to your patient.</a:t>
            </a:r>
          </a:p>
          <a:p>
            <a:pPr>
              <a:buFontTx/>
              <a:buChar char="•"/>
            </a:pPr>
            <a:endParaRPr lang="en-US">
              <a:latin typeface="Calibri" charset="0"/>
            </a:endParaRPr>
          </a:p>
          <a:p>
            <a:pPr>
              <a:buFontTx/>
              <a:buChar char="•"/>
            </a:pPr>
            <a:r>
              <a:rPr lang="en-US">
                <a:latin typeface="Calibri" charset="0"/>
              </a:rPr>
              <a:t>Come to agreement on what your patient prefers and is important.</a:t>
            </a:r>
          </a:p>
          <a:p>
            <a:pPr>
              <a:buFontTx/>
              <a:buChar char="•"/>
            </a:pPr>
            <a:endParaRPr lang="en-US">
              <a:latin typeface="Calibri" charset="0"/>
            </a:endParaRPr>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EF0F3B2A-3D87-444C-B6B2-67A55F82D82E}" type="slidenum">
              <a:rPr lang="en-US"/>
              <a:pPr/>
              <a:t>26</a:t>
            </a:fld>
            <a:endParaRPr lang="en-US"/>
          </a:p>
        </p:txBody>
      </p:sp>
    </p:spTree>
    <p:extLst>
      <p:ext uri="{BB962C8B-B14F-4D97-AF65-F5344CB8AC3E}">
        <p14:creationId xmlns:p14="http://schemas.microsoft.com/office/powerpoint/2010/main" val="1987843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n-US">
                <a:latin typeface="Calibri" charset="0"/>
              </a:rPr>
              <a:t> </a:t>
            </a:r>
            <a:r>
              <a:rPr lang="en-US" b="1">
                <a:latin typeface="Calibri" charset="0"/>
              </a:rPr>
              <a:t>SAY: </a:t>
            </a:r>
            <a:r>
              <a:rPr lang="en-US">
                <a:latin typeface="Calibri" charset="0"/>
              </a:rPr>
              <a:t>Some  things you can say to get the conversation going about your patient</a:t>
            </a:r>
            <a:r>
              <a:rPr lang="ja-JP" altLang="en-US">
                <a:latin typeface="Calibri" charset="0"/>
              </a:rPr>
              <a:t>’</a:t>
            </a:r>
            <a:r>
              <a:rPr lang="en-US">
                <a:latin typeface="Calibri" charset="0"/>
              </a:rPr>
              <a:t>s values and preferences are:</a:t>
            </a:r>
          </a:p>
          <a:p>
            <a:endParaRPr lang="en-US">
              <a:latin typeface="Calibri" charset="0"/>
            </a:endParaRPr>
          </a:p>
          <a:p>
            <a:pPr>
              <a:buFontTx/>
              <a:buChar char="•"/>
            </a:pPr>
            <a:r>
              <a:rPr lang="ja-JP" altLang="en-US">
                <a:latin typeface="Calibri" charset="0"/>
              </a:rPr>
              <a:t>“</a:t>
            </a:r>
            <a:r>
              <a:rPr lang="en-US">
                <a:latin typeface="Calibri" charset="0"/>
              </a:rPr>
              <a:t>When you think about the possible risks, what matters most to you?</a:t>
            </a:r>
            <a:r>
              <a:rPr lang="ja-JP" altLang="en-US">
                <a:latin typeface="Calibri" charset="0"/>
              </a:rPr>
              <a:t>”</a:t>
            </a:r>
            <a:endParaRPr lang="en-US">
              <a:latin typeface="Calibri" charset="0"/>
            </a:endParaRPr>
          </a:p>
          <a:p>
            <a:pPr>
              <a:buFontTx/>
              <a:buChar char="•"/>
            </a:pPr>
            <a:endParaRPr lang="en-US">
              <a:latin typeface="Calibri" charset="0"/>
            </a:endParaRPr>
          </a:p>
          <a:p>
            <a:pPr>
              <a:buFontTx/>
              <a:buChar char="•"/>
            </a:pPr>
            <a:r>
              <a:rPr lang="ja-JP" altLang="en-US">
                <a:latin typeface="Calibri" charset="0"/>
              </a:rPr>
              <a:t>“</a:t>
            </a:r>
            <a:r>
              <a:rPr lang="en-US">
                <a:latin typeface="Calibri" charset="0"/>
              </a:rPr>
              <a:t>As you think about your options, what</a:t>
            </a:r>
            <a:r>
              <a:rPr lang="ja-JP" altLang="en-US">
                <a:latin typeface="Calibri" charset="0"/>
              </a:rPr>
              <a:t>’</a:t>
            </a:r>
            <a:r>
              <a:rPr lang="en-US">
                <a:latin typeface="Calibri" charset="0"/>
              </a:rPr>
              <a:t>s important to you?</a:t>
            </a:r>
            <a:r>
              <a:rPr lang="ja-JP" altLang="en-US">
                <a:latin typeface="Calibri" charset="0"/>
              </a:rPr>
              <a:t>”</a:t>
            </a:r>
            <a:endParaRPr lang="en-US">
              <a:latin typeface="Calibri" charset="0"/>
            </a:endParaRPr>
          </a:p>
          <a:p>
            <a:pPr>
              <a:buFontTx/>
              <a:buChar char="•"/>
            </a:pPr>
            <a:endParaRPr lang="en-US">
              <a:latin typeface="Calibri" charset="0"/>
            </a:endParaRPr>
          </a:p>
          <a:p>
            <a:pPr>
              <a:buFontTx/>
              <a:buChar char="•"/>
            </a:pPr>
            <a:r>
              <a:rPr lang="ja-JP" altLang="en-US">
                <a:latin typeface="Calibri" charset="0"/>
              </a:rPr>
              <a:t>“</a:t>
            </a:r>
            <a:r>
              <a:rPr lang="en-US">
                <a:latin typeface="Calibri" charset="0"/>
              </a:rPr>
              <a:t>Which of the options fits best with the treatment goals we</a:t>
            </a:r>
            <a:r>
              <a:rPr lang="ja-JP" altLang="en-US">
                <a:latin typeface="Calibri" charset="0"/>
              </a:rPr>
              <a:t>’</a:t>
            </a:r>
            <a:r>
              <a:rPr lang="en-US">
                <a:latin typeface="Calibri" charset="0"/>
              </a:rPr>
              <a:t>ve discussed ?</a:t>
            </a:r>
            <a:r>
              <a:rPr lang="ja-JP" altLang="en-US">
                <a:latin typeface="Calibri" charset="0"/>
              </a:rPr>
              <a:t>”</a:t>
            </a:r>
            <a:endParaRPr lang="en-US">
              <a:latin typeface="Calibri" charset="0"/>
            </a:endParaRPr>
          </a:p>
          <a:p>
            <a:pPr>
              <a:buFontTx/>
              <a:buChar char="•"/>
            </a:pPr>
            <a:endParaRPr lang="en-US">
              <a:latin typeface="Calibri" charset="0"/>
            </a:endParaRPr>
          </a:p>
          <a:p>
            <a:pPr>
              <a:buFontTx/>
              <a:buChar char="•"/>
            </a:pPr>
            <a:r>
              <a:rPr lang="en-US">
                <a:latin typeface="Calibri" charset="0"/>
              </a:rPr>
              <a:t> </a:t>
            </a:r>
            <a:r>
              <a:rPr lang="ja-JP" altLang="en-US">
                <a:latin typeface="Calibri" charset="0"/>
              </a:rPr>
              <a:t>“</a:t>
            </a:r>
            <a:r>
              <a:rPr lang="en-US">
                <a:latin typeface="Calibri" charset="0"/>
              </a:rPr>
              <a:t>Is there anything that may get in the way of doing this?</a:t>
            </a:r>
            <a:r>
              <a:rPr lang="ja-JP" altLang="en-US">
                <a:latin typeface="Calibri" charset="0"/>
              </a:rPr>
              <a:t>”</a:t>
            </a:r>
            <a:endParaRPr lang="en-US">
              <a:latin typeface="Calibri" charset="0"/>
            </a:endParaRPr>
          </a:p>
          <a:p>
            <a:pPr>
              <a:buFontTx/>
              <a:buChar char="•"/>
            </a:pPr>
            <a:endParaRPr lang="en-US">
              <a:latin typeface="Calibri" charset="0"/>
            </a:endParaRPr>
          </a:p>
          <a:p>
            <a:r>
              <a:rPr lang="en-US">
                <a:latin typeface="Calibri" charset="0"/>
              </a:rPr>
              <a:t>Assessing preferences matter, especially when patients defer decisions to clinicians.  </a:t>
            </a:r>
          </a:p>
          <a:p>
            <a:endParaRPr lang="en-US">
              <a:latin typeface="Calibri" charset="0"/>
            </a:endParaRPr>
          </a:p>
          <a:p>
            <a:r>
              <a:rPr lang="en-US">
                <a:latin typeface="Calibri" charset="0"/>
              </a:rPr>
              <a:t>Find out what matters to the patient. This may greatly impact achieving satisfactory health outcomes and patient satisfaction.</a:t>
            </a:r>
          </a:p>
          <a:p>
            <a:endParaRPr lang="en-US">
              <a:latin typeface="Calibri" charset="0"/>
            </a:endParaRPr>
          </a:p>
          <a:p>
            <a:r>
              <a:rPr lang="en-US">
                <a:latin typeface="Calibri" charset="0"/>
              </a:rPr>
              <a:t> </a:t>
            </a:r>
          </a:p>
          <a:p>
            <a:endParaRPr lang="en-US">
              <a:latin typeface="Calibri" charset="0"/>
            </a:endParaRPr>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DE01AA56-6C68-2742-954E-294BB447CD57}" type="slidenum">
              <a:rPr lang="en-US"/>
              <a:pPr/>
              <a:t>27</a:t>
            </a:fld>
            <a:endParaRPr lang="en-US"/>
          </a:p>
        </p:txBody>
      </p:sp>
    </p:spTree>
    <p:extLst>
      <p:ext uri="{BB962C8B-B14F-4D97-AF65-F5344CB8AC3E}">
        <p14:creationId xmlns:p14="http://schemas.microsoft.com/office/powerpoint/2010/main" val="3615875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a:latin typeface="Calibri" charset="0"/>
              </a:rPr>
              <a:t>SAY: </a:t>
            </a:r>
            <a:r>
              <a:rPr lang="en-US">
                <a:latin typeface="Calibri" charset="0"/>
              </a:rPr>
              <a:t>The fourth step in the SHARE model is to reach a decision with your patient about the treatment option that is best. Turn to page 10 of Tool 2, </a:t>
            </a:r>
            <a:r>
              <a:rPr lang="en-US" b="1">
                <a:latin typeface="Calibri" charset="0"/>
              </a:rPr>
              <a:t>the SHARE Approach. Essential Steps of Shared Decision Making: Expanded Reference Guide with Sample Conversation Starters</a:t>
            </a:r>
            <a:r>
              <a:rPr lang="en-US">
                <a:latin typeface="Calibri" charset="0"/>
              </a:rPr>
              <a:t>.</a:t>
            </a:r>
          </a:p>
          <a:p>
            <a:endParaRPr lang="en-US" b="1">
              <a:latin typeface="Calibri" charset="0"/>
            </a:endParaRPr>
          </a:p>
          <a:p>
            <a:r>
              <a:rPr lang="en-US">
                <a:latin typeface="Calibri" charset="0"/>
              </a:rPr>
              <a:t>Making a decision may take time. Check to see if your patient needs more time to consider the options or discuss them with others.</a:t>
            </a:r>
          </a:p>
          <a:p>
            <a:endParaRPr lang="en-US">
              <a:latin typeface="Calibri" charset="0"/>
            </a:endParaRPr>
          </a:p>
          <a:p>
            <a:r>
              <a:rPr lang="en-US">
                <a:latin typeface="Calibri" charset="0"/>
              </a:rPr>
              <a:t>After assessing the treatment options, including benefits and risks, and guiding your patient to express what matters the most to him or her in determining the best option, decide together on the best treatment option.</a:t>
            </a:r>
          </a:p>
          <a:p>
            <a:endParaRPr lang="en-US">
              <a:latin typeface="Calibri" charset="0"/>
            </a:endParaRPr>
          </a:p>
          <a:p>
            <a:r>
              <a:rPr lang="en-US">
                <a:latin typeface="Calibri" charset="0"/>
              </a:rPr>
              <a:t>Your patient may choose to delegate the decision to someone else or decide not to make a decision. In that case, active surveillance may be the option.</a:t>
            </a:r>
          </a:p>
          <a:p>
            <a:endParaRPr lang="en-US">
              <a:latin typeface="Calibri" charset="0"/>
            </a:endParaRPr>
          </a:p>
          <a:p>
            <a:r>
              <a:rPr lang="en-US">
                <a:latin typeface="Calibri" charset="0"/>
              </a:rPr>
              <a:t>Schedule follow-up appointments to carry out the preferred treatment or active surveillance.</a:t>
            </a:r>
          </a:p>
          <a:p>
            <a:r>
              <a:rPr lang="en-US">
                <a:latin typeface="Calibri" charset="0"/>
              </a:rPr>
              <a:t> </a:t>
            </a:r>
          </a:p>
          <a:p>
            <a:r>
              <a:rPr lang="en-US">
                <a:latin typeface="Calibri" charset="0"/>
              </a:rPr>
              <a:t> </a:t>
            </a:r>
          </a:p>
          <a:p>
            <a:r>
              <a:rPr lang="en-US">
                <a:latin typeface="Calibri" charset="0"/>
              </a:rPr>
              <a:t> </a:t>
            </a:r>
          </a:p>
          <a:p>
            <a:r>
              <a:rPr lang="en-US">
                <a:latin typeface="Calibri" charset="0"/>
              </a:rPr>
              <a:t> </a:t>
            </a:r>
          </a:p>
          <a:p>
            <a:r>
              <a:rPr lang="en-US">
                <a:latin typeface="Calibri" charset="0"/>
              </a:rPr>
              <a:t> </a:t>
            </a:r>
          </a:p>
          <a:p>
            <a:r>
              <a:rPr lang="en-US">
                <a:latin typeface="Calibri" charset="0"/>
              </a:rPr>
              <a:t> </a:t>
            </a:r>
          </a:p>
          <a:p>
            <a:r>
              <a:rPr lang="en-US">
                <a:latin typeface="Calibri" charset="0"/>
              </a:rPr>
              <a:t> </a:t>
            </a:r>
          </a:p>
          <a:p>
            <a:endParaRPr lang="en-US">
              <a:latin typeface="Calibri" charset="0"/>
            </a:endParaRPr>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2EF1615C-24A0-BF41-8B93-F645E8FBA904}" type="slidenum">
              <a:rPr lang="en-US"/>
              <a:pPr/>
              <a:t>29</a:t>
            </a:fld>
            <a:endParaRPr lang="en-US"/>
          </a:p>
        </p:txBody>
      </p:sp>
    </p:spTree>
    <p:extLst>
      <p:ext uri="{BB962C8B-B14F-4D97-AF65-F5344CB8AC3E}">
        <p14:creationId xmlns:p14="http://schemas.microsoft.com/office/powerpoint/2010/main" val="333712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445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 </a:t>
            </a:r>
            <a:r>
              <a:rPr lang="en-US" b="1">
                <a:latin typeface="Calibri" charset="0"/>
              </a:rPr>
              <a:t>SAY: </a:t>
            </a:r>
            <a:r>
              <a:rPr lang="en-US">
                <a:latin typeface="Calibri" charset="0"/>
              </a:rPr>
              <a:t>Tips to help move your patient to come to a decision after jointly talking about the pros and cons of the treatment are:</a:t>
            </a:r>
          </a:p>
          <a:p>
            <a:endParaRPr lang="en-US">
              <a:latin typeface="Calibri" charset="0"/>
            </a:endParaRPr>
          </a:p>
          <a:p>
            <a:pPr>
              <a:buFontTx/>
              <a:buChar char="•"/>
            </a:pPr>
            <a:r>
              <a:rPr lang="en-US">
                <a:latin typeface="Calibri" charset="0"/>
              </a:rPr>
              <a:t>Ask your patient if he or she is ready to make a decision or if they have any additional questions.</a:t>
            </a:r>
          </a:p>
          <a:p>
            <a:pPr>
              <a:buFontTx/>
              <a:buChar char="•"/>
            </a:pPr>
            <a:endParaRPr lang="en-US">
              <a:latin typeface="Calibri" charset="0"/>
            </a:endParaRPr>
          </a:p>
          <a:p>
            <a:pPr>
              <a:buFontTx/>
              <a:buChar char="•"/>
            </a:pPr>
            <a:r>
              <a:rPr lang="en-US">
                <a:latin typeface="Calibri" charset="0"/>
              </a:rPr>
              <a:t>Ask if he or she would like additional information tools, such as decision aids to help make a decision.</a:t>
            </a:r>
          </a:p>
          <a:p>
            <a:pPr>
              <a:buFontTx/>
              <a:buChar char="•"/>
            </a:pPr>
            <a:endParaRPr lang="en-US">
              <a:latin typeface="Calibri" charset="0"/>
            </a:endParaRPr>
          </a:p>
          <a:p>
            <a:pPr>
              <a:buFontTx/>
              <a:buChar char="•"/>
            </a:pPr>
            <a:r>
              <a:rPr lang="en-US">
                <a:latin typeface="Calibri" charset="0"/>
              </a:rPr>
              <a:t>If more time is needed, schedule another session.</a:t>
            </a:r>
          </a:p>
          <a:p>
            <a:pPr>
              <a:buFontTx/>
              <a:buChar char="•"/>
            </a:pPr>
            <a:endParaRPr lang="en-US">
              <a:latin typeface="Calibri" charset="0"/>
            </a:endParaRPr>
          </a:p>
          <a:p>
            <a:pPr>
              <a:buFontTx/>
              <a:buChar char="•"/>
            </a:pPr>
            <a:r>
              <a:rPr lang="en-US">
                <a:latin typeface="Calibri" charset="0"/>
              </a:rPr>
              <a:t>Confirm the decision by asking your patient to describe the option she or he chose.</a:t>
            </a:r>
          </a:p>
          <a:p>
            <a:pPr>
              <a:buFontTx/>
              <a:buChar char="•"/>
            </a:pPr>
            <a:endParaRPr lang="en-US">
              <a:latin typeface="Calibri" charset="0"/>
            </a:endParaRPr>
          </a:p>
          <a:p>
            <a:pPr>
              <a:buFontTx/>
              <a:buChar char="•"/>
            </a:pPr>
            <a:r>
              <a:rPr lang="en-US">
                <a:latin typeface="Calibri" charset="0"/>
              </a:rPr>
              <a:t>Have other staff schedule appointments to carry out the preferred option.</a:t>
            </a:r>
          </a:p>
          <a:p>
            <a:endParaRPr lang="en-US">
              <a:latin typeface="Calibri" charset="0"/>
            </a:endParaRPr>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1480B5EA-D7F4-DB47-BA2B-0F4B8C28096C}" type="slidenum">
              <a:rPr lang="en-US"/>
              <a:pPr/>
              <a:t>30</a:t>
            </a:fld>
            <a:endParaRPr lang="en-US"/>
          </a:p>
        </p:txBody>
      </p:sp>
    </p:spTree>
    <p:extLst>
      <p:ext uri="{BB962C8B-B14F-4D97-AF65-F5344CB8AC3E}">
        <p14:creationId xmlns:p14="http://schemas.microsoft.com/office/powerpoint/2010/main" val="1752032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 </a:t>
            </a:r>
            <a:r>
              <a:rPr lang="en-US" b="1">
                <a:latin typeface="Calibri" charset="0"/>
              </a:rPr>
              <a:t>SAY:</a:t>
            </a:r>
            <a:r>
              <a:rPr lang="en-US">
                <a:latin typeface="Calibri" charset="0"/>
              </a:rPr>
              <a:t> Once a decision has been made, it will be important to follow up with your patient on how he or she is doing. Evaluate your patient's decision. </a:t>
            </a:r>
            <a:r>
              <a:rPr lang="en-US" b="1">
                <a:latin typeface="Calibri" charset="0"/>
              </a:rPr>
              <a:t>This is the last step in the SHARE Approach to shared decision making</a:t>
            </a:r>
            <a:r>
              <a:rPr lang="en-US">
                <a:latin typeface="Calibri" charset="0"/>
              </a:rPr>
              <a:t>. </a:t>
            </a:r>
          </a:p>
          <a:p>
            <a:endParaRPr lang="en-US">
              <a:latin typeface="Calibri" charset="0"/>
            </a:endParaRPr>
          </a:p>
          <a:p>
            <a:r>
              <a:rPr lang="en-US">
                <a:latin typeface="Calibri" charset="0"/>
              </a:rPr>
              <a:t>See page 11 of Tool 2, </a:t>
            </a:r>
            <a:r>
              <a:rPr lang="en-US" b="1">
                <a:latin typeface="Calibri" charset="0"/>
              </a:rPr>
              <a:t>The SHARE Approach</a:t>
            </a:r>
            <a:r>
              <a:rPr lang="en-US" b="1" i="1">
                <a:latin typeface="Calibri" charset="0"/>
              </a:rPr>
              <a:t>. </a:t>
            </a:r>
            <a:r>
              <a:rPr lang="en-US" b="1">
                <a:latin typeface="Calibri" charset="0"/>
              </a:rPr>
              <a:t>Essential Steps of Shared Decision Making: Expanded Reference Guide with Sample Conversation Starters</a:t>
            </a:r>
            <a:r>
              <a:rPr lang="en-US">
                <a:latin typeface="Calibri" charset="0"/>
              </a:rPr>
              <a:t>.</a:t>
            </a:r>
            <a:r>
              <a:rPr lang="en-US" i="1">
                <a:latin typeface="Calibri" charset="0"/>
              </a:rPr>
              <a:t> </a:t>
            </a:r>
            <a:endParaRPr lang="en-US">
              <a:latin typeface="Calibri" charset="0"/>
            </a:endParaRPr>
          </a:p>
          <a:p>
            <a:endParaRPr lang="en-US">
              <a:latin typeface="Calibri" charset="0"/>
            </a:endParaRPr>
          </a:p>
          <a:p>
            <a:r>
              <a:rPr lang="en-US">
                <a:latin typeface="Calibri" charset="0"/>
              </a:rPr>
              <a:t>For patients facing life-threatening conditions, some of the decisions will be irreversible, so careful follow-up is needed during the treatment phase.</a:t>
            </a:r>
          </a:p>
          <a:p>
            <a:endParaRPr lang="en-US">
              <a:latin typeface="Calibri" charset="0"/>
            </a:endParaRPr>
          </a:p>
          <a:p>
            <a:r>
              <a:rPr lang="en-US">
                <a:latin typeface="Calibri" charset="0"/>
              </a:rPr>
              <a:t>For decisions related to management of chronic disease, the decision should be revisited periodically.</a:t>
            </a:r>
          </a:p>
          <a:p>
            <a:endParaRPr lang="en-US">
              <a:latin typeface="Calibri" charset="0"/>
            </a:endParaRPr>
          </a:p>
          <a:p>
            <a:r>
              <a:rPr lang="en-US">
                <a:latin typeface="Calibri" charset="0"/>
              </a:rPr>
              <a:t> </a:t>
            </a:r>
          </a:p>
          <a:p>
            <a:endParaRPr lang="en-US">
              <a:latin typeface="Calibri" charset="0"/>
            </a:endParaRPr>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EA147007-4F58-5845-A683-78EED2487D76}" type="slidenum">
              <a:rPr lang="en-US"/>
              <a:pPr/>
              <a:t>31</a:t>
            </a:fld>
            <a:endParaRPr lang="en-US"/>
          </a:p>
        </p:txBody>
      </p:sp>
    </p:spTree>
    <p:extLst>
      <p:ext uri="{BB962C8B-B14F-4D97-AF65-F5344CB8AC3E}">
        <p14:creationId xmlns:p14="http://schemas.microsoft.com/office/powerpoint/2010/main" val="1206964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1E0E5-CDE8-934F-82EF-E7B8808509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4503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ea typeface="ＭＳ Ｐゴシック"/>
                <a:cs typeface="ＭＳ Ｐゴシック"/>
              </a:rPr>
              <a:t>Throughout history, women in labor have been attended by other women skilled in providing continuous, emotional and physical support. As birth moved to hospitals, this component of care was largely lost. Continuous support in labor has become the exception rather</a:t>
            </a:r>
            <a:r>
              <a:rPr lang="en-US" baseline="0" dirty="0">
                <a:ea typeface="ＭＳ Ｐゴシック"/>
                <a:cs typeface="ＭＳ Ｐゴシック"/>
              </a:rPr>
              <a:t> than the norm.</a:t>
            </a:r>
            <a:endParaRPr lang="en-US" dirty="0">
              <a:ea typeface="ＭＳ Ｐゴシック"/>
              <a:cs typeface="ＭＳ Ｐゴシック"/>
            </a:endParaRPr>
          </a:p>
        </p:txBody>
      </p:sp>
      <p:sp>
        <p:nvSpPr>
          <p:cNvPr id="819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772223A-1C8F-4773-A2F7-CA4DEB524065}" type="slidenum">
              <a:rPr lang="en-US"/>
              <a:pPr fontAlgn="base">
                <a:spcBef>
                  <a:spcPct val="0"/>
                </a:spcBef>
                <a:spcAft>
                  <a:spcPct val="0"/>
                </a:spcAft>
                <a:defRPr/>
              </a:pPr>
              <a:t>38</a:t>
            </a:fld>
            <a:endParaRPr lang="en-US"/>
          </a:p>
        </p:txBody>
      </p:sp>
    </p:spTree>
    <p:extLst>
      <p:ext uri="{BB962C8B-B14F-4D97-AF65-F5344CB8AC3E}">
        <p14:creationId xmlns:p14="http://schemas.microsoft.com/office/powerpoint/2010/main" val="808318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ea typeface="ＭＳ Ｐゴシック"/>
                <a:cs typeface="ＭＳ Ｐゴシック"/>
              </a:rPr>
              <a:t>Supportive care during labor involves providing emotional support, comfort measures, information about what</a:t>
            </a:r>
            <a:r>
              <a:rPr lang="ja-JP" altLang="en-US" dirty="0">
                <a:cs typeface="ＭＳ Ｐゴシック"/>
              </a:rPr>
              <a:t>’</a:t>
            </a:r>
            <a:r>
              <a:rPr lang="en-US" altLang="ja-JP" dirty="0">
                <a:cs typeface="ＭＳ Ｐゴシック"/>
              </a:rPr>
              <a:t>s going on, and advocacy for the woman</a:t>
            </a:r>
            <a:r>
              <a:rPr lang="ja-JP" altLang="en-US" dirty="0">
                <a:cs typeface="ＭＳ Ｐゴシック"/>
              </a:rPr>
              <a:t>’</a:t>
            </a:r>
            <a:r>
              <a:rPr lang="en-US" altLang="ja-JP" dirty="0">
                <a:cs typeface="ＭＳ Ｐゴシック"/>
              </a:rPr>
              <a:t>s rights and needs.</a:t>
            </a:r>
            <a:r>
              <a:rPr lang="en-US" altLang="ja-JP" baseline="0" dirty="0">
                <a:cs typeface="ＭＳ Ｐゴシック"/>
              </a:rPr>
              <a:t>  </a:t>
            </a:r>
            <a:r>
              <a:rPr lang="en-US" dirty="0">
                <a:ea typeface="ＭＳ Ｐゴシック"/>
                <a:cs typeface="ＭＳ Ｐゴシック"/>
              </a:rPr>
              <a:t>Doulas are experts in providing labor support, and their presence should be encouraged. One-on-one nursing care is ideal for laboring women. Midwives guide labor and provide support. Families should be educated about the evidence regarding continuous labor support.</a:t>
            </a:r>
            <a:r>
              <a:rPr lang="en-US" baseline="0" dirty="0">
                <a:ea typeface="ＭＳ Ｐゴシック"/>
                <a:cs typeface="ＭＳ Ｐゴシック"/>
              </a:rPr>
              <a:t>  </a:t>
            </a:r>
            <a:r>
              <a:rPr lang="en-US" dirty="0">
                <a:ea typeface="ＭＳ Ｐゴシック"/>
                <a:cs typeface="ＭＳ Ｐゴシック"/>
              </a:rPr>
              <a:t>Continuous labor support appears to be more effective when provided by caregivers who were not employed by the hospital as they have no obligation to anyone other than the woman in labor.</a:t>
            </a:r>
          </a:p>
          <a:p>
            <a:pPr eaLnBrk="1" hangingPunct="1">
              <a:spcBef>
                <a:spcPct val="0"/>
              </a:spcBef>
            </a:pPr>
            <a:endParaRPr lang="en-US" dirty="0">
              <a:ea typeface="ＭＳ Ｐゴシック"/>
              <a:cs typeface="ＭＳ Ｐゴシック"/>
            </a:endParaRPr>
          </a:p>
          <a:p>
            <a:pPr eaLnBrk="1" hangingPunct="1">
              <a:spcBef>
                <a:spcPct val="0"/>
              </a:spcBef>
            </a:pPr>
            <a:endParaRPr lang="en-US" sz="1400" dirty="0">
              <a:ea typeface="ＭＳ Ｐゴシック"/>
              <a:cs typeface="ＭＳ Ｐゴシック"/>
            </a:endParaRPr>
          </a:p>
        </p:txBody>
      </p:sp>
      <p:sp>
        <p:nvSpPr>
          <p:cNvPr id="88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FDDD6D-5C54-4795-9698-DE4864B4A040}" type="slidenum">
              <a:rPr lang="en-US"/>
              <a:pPr fontAlgn="base">
                <a:spcBef>
                  <a:spcPct val="0"/>
                </a:spcBef>
                <a:spcAft>
                  <a:spcPct val="0"/>
                </a:spcAft>
                <a:defRPr/>
              </a:pPr>
              <a:t>39</a:t>
            </a:fld>
            <a:endParaRPr lang="en-US"/>
          </a:p>
        </p:txBody>
      </p:sp>
    </p:spTree>
    <p:extLst>
      <p:ext uri="{BB962C8B-B14F-4D97-AF65-F5344CB8AC3E}">
        <p14:creationId xmlns:p14="http://schemas.microsoft.com/office/powerpoint/2010/main" val="3127483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position statement was published just this month, January 2018. AWHONN identifies labor support as fundamental and intrinsic to the role of the labor and delivery nurse.</a:t>
            </a:r>
          </a:p>
          <a:p>
            <a:endParaRPr lang="en-US" dirty="0"/>
          </a:p>
        </p:txBody>
      </p:sp>
      <p:sp>
        <p:nvSpPr>
          <p:cNvPr id="4" name="Slide Number Placeholder 3"/>
          <p:cNvSpPr>
            <a:spLocks noGrp="1"/>
          </p:cNvSpPr>
          <p:nvPr>
            <p:ph type="sldNum" sz="quarter" idx="10"/>
          </p:nvPr>
        </p:nvSpPr>
        <p:spPr/>
        <p:txBody>
          <a:bodyPr/>
          <a:lstStyle/>
          <a:p>
            <a:fld id="{40B526C7-C6C1-9C41-A8BA-01E2C47EC87D}" type="slidenum">
              <a:rPr lang="en-US" smtClean="0"/>
              <a:t>40</a:t>
            </a:fld>
            <a:endParaRPr lang="en-US"/>
          </a:p>
        </p:txBody>
      </p:sp>
    </p:spTree>
    <p:extLst>
      <p:ext uri="{BB962C8B-B14F-4D97-AF65-F5344CB8AC3E}">
        <p14:creationId xmlns:p14="http://schemas.microsoft.com/office/powerpoint/2010/main" val="4262474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its important to note that these recommendations are coming from ACOG!</a:t>
            </a:r>
          </a:p>
        </p:txBody>
      </p:sp>
      <p:sp>
        <p:nvSpPr>
          <p:cNvPr id="4" name="Slide Number Placeholder 3"/>
          <p:cNvSpPr>
            <a:spLocks noGrp="1"/>
          </p:cNvSpPr>
          <p:nvPr>
            <p:ph type="sldNum" sz="quarter" idx="10"/>
          </p:nvPr>
        </p:nvSpPr>
        <p:spPr/>
        <p:txBody>
          <a:bodyPr/>
          <a:lstStyle/>
          <a:p>
            <a:fld id="{40B526C7-C6C1-9C41-A8BA-01E2C47EC87D}" type="slidenum">
              <a:rPr lang="en-US" smtClean="0"/>
              <a:t>10</a:t>
            </a:fld>
            <a:endParaRPr lang="en-US"/>
          </a:p>
        </p:txBody>
      </p:sp>
    </p:spTree>
    <p:extLst>
      <p:ext uri="{BB962C8B-B14F-4D97-AF65-F5344CB8AC3E}">
        <p14:creationId xmlns:p14="http://schemas.microsoft.com/office/powerpoint/2010/main" val="1109079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position statement was just published this month, January 2018, which </a:t>
            </a:r>
          </a:p>
        </p:txBody>
      </p:sp>
      <p:sp>
        <p:nvSpPr>
          <p:cNvPr id="4" name="Slide Number Placeholder 3"/>
          <p:cNvSpPr>
            <a:spLocks noGrp="1"/>
          </p:cNvSpPr>
          <p:nvPr>
            <p:ph type="sldNum" sz="quarter" idx="10"/>
          </p:nvPr>
        </p:nvSpPr>
        <p:spPr/>
        <p:txBody>
          <a:bodyPr/>
          <a:lstStyle/>
          <a:p>
            <a:fld id="{40B526C7-C6C1-9C41-A8BA-01E2C47EC87D}" type="slidenum">
              <a:rPr lang="en-US" smtClean="0"/>
              <a:t>41</a:t>
            </a:fld>
            <a:endParaRPr lang="en-US"/>
          </a:p>
        </p:txBody>
      </p:sp>
    </p:spTree>
    <p:extLst>
      <p:ext uri="{BB962C8B-B14F-4D97-AF65-F5344CB8AC3E}">
        <p14:creationId xmlns:p14="http://schemas.microsoft.com/office/powerpoint/2010/main" val="289585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worked with doulas before</a:t>
            </a:r>
            <a:r>
              <a:rPr lang="en-US" baseline="0" dirty="0"/>
              <a:t>?</a:t>
            </a:r>
            <a:r>
              <a:rPr lang="en-US" dirty="0"/>
              <a:t> What was your experience like? </a:t>
            </a:r>
            <a:br>
              <a:rPr lang="en-US" dirty="0"/>
            </a:br>
            <a:r>
              <a:rPr lang="en-US" baseline="0" dirty="0"/>
              <a:t>Not all doulas are created equal.</a:t>
            </a:r>
            <a:r>
              <a:rPr lang="en-US" dirty="0"/>
              <a:t> Doulas are trained and certified by doula training organizations and are expected to stay within their scope of practice. The best doulas work collaboratively with nurses and doctors with the overall goal of helping their clients have a safe, supported, positive birth experience. Doula are hired by women that have varying birth wishes including those who wish to have an unmedicated birth, those who are planning to have an epidural and even clients that are having a scheduled cesarean. Doulas can bring comfort and support to all of them. </a:t>
            </a:r>
          </a:p>
        </p:txBody>
      </p:sp>
      <p:sp>
        <p:nvSpPr>
          <p:cNvPr id="4" name="Slide Number Placeholder 3"/>
          <p:cNvSpPr>
            <a:spLocks noGrp="1"/>
          </p:cNvSpPr>
          <p:nvPr>
            <p:ph type="sldNum" sz="quarter" idx="10"/>
          </p:nvPr>
        </p:nvSpPr>
        <p:spPr/>
        <p:txBody>
          <a:bodyPr/>
          <a:lstStyle/>
          <a:p>
            <a:fld id="{40B526C7-C6C1-9C41-A8BA-01E2C47EC87D}" type="slidenum">
              <a:rPr lang="en-US" smtClean="0"/>
              <a:t>46</a:t>
            </a:fld>
            <a:endParaRPr lang="en-US"/>
          </a:p>
        </p:txBody>
      </p:sp>
    </p:spTree>
    <p:extLst>
      <p:ext uri="{BB962C8B-B14F-4D97-AF65-F5344CB8AC3E}">
        <p14:creationId xmlns:p14="http://schemas.microsoft.com/office/powerpoint/2010/main" val="57863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Shape 72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4" name="Shape 724"/>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725" name="Shape 725"/>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buClr>
                <a:srgbClr val="000000"/>
              </a:buClr>
              <a:buFont typeface="Arial"/>
              <a:buNone/>
            </a:pPr>
            <a:fld id="{00000000-1234-1234-1234-123412341234}" type="slidenum">
              <a:rPr lang="en-US"/>
              <a:t>48</a:t>
            </a:fld>
            <a:endParaRPr lang="en-US"/>
          </a:p>
        </p:txBody>
      </p:sp>
    </p:spTree>
    <p:extLst>
      <p:ext uri="{BB962C8B-B14F-4D97-AF65-F5344CB8AC3E}">
        <p14:creationId xmlns:p14="http://schemas.microsoft.com/office/powerpoint/2010/main" val="1543205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would a beautiful goal for every first time mom to have a doula to support her through labor and birth.</a:t>
            </a:r>
            <a:r>
              <a:rPr lang="en-US" dirty="0"/>
              <a:t/>
            </a:r>
            <a:br>
              <a:rPr lang="en-US" dirty="0"/>
            </a:br>
            <a:r>
              <a:rPr lang="en-US" dirty="0"/>
              <a:t/>
            </a:r>
            <a:br>
              <a:rPr lang="en-US" dirty="0"/>
            </a:br>
            <a:r>
              <a:rPr lang="en-US" dirty="0"/>
              <a:t>Women that do not have a partner can definitely benefit from having a doula. Doulas work in an unbiased fashion and do not bring any personal opinions or desires about the birth outcome into the picture. Some women might prefer this to having their own family, mother or mother in law as a support person as sometimes those people can bring more stress or anxiety. A doula can be a nonjudgement support person that fills that role for a woman. </a:t>
            </a:r>
          </a:p>
        </p:txBody>
      </p:sp>
      <p:sp>
        <p:nvSpPr>
          <p:cNvPr id="4" name="Slide Number Placeholder 3"/>
          <p:cNvSpPr>
            <a:spLocks noGrp="1"/>
          </p:cNvSpPr>
          <p:nvPr>
            <p:ph type="sldNum" sz="quarter" idx="10"/>
          </p:nvPr>
        </p:nvSpPr>
        <p:spPr/>
        <p:txBody>
          <a:bodyPr/>
          <a:lstStyle/>
          <a:p>
            <a:fld id="{40B526C7-C6C1-9C41-A8BA-01E2C47EC87D}" type="slidenum">
              <a:rPr lang="en-US" smtClean="0"/>
              <a:t>49</a:t>
            </a:fld>
            <a:endParaRPr lang="en-US"/>
          </a:p>
        </p:txBody>
      </p:sp>
    </p:spTree>
    <p:extLst>
      <p:ext uri="{BB962C8B-B14F-4D97-AF65-F5344CB8AC3E}">
        <p14:creationId xmlns:p14="http://schemas.microsoft.com/office/powerpoint/2010/main" val="4090634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B526C7-C6C1-9C41-A8BA-01E2C47EC87D}" type="slidenum">
              <a:rPr lang="en-US" smtClean="0"/>
              <a:t>50</a:t>
            </a:fld>
            <a:endParaRPr lang="en-US"/>
          </a:p>
        </p:txBody>
      </p:sp>
    </p:spTree>
    <p:extLst>
      <p:ext uri="{BB962C8B-B14F-4D97-AF65-F5344CB8AC3E}">
        <p14:creationId xmlns:p14="http://schemas.microsoft.com/office/powerpoint/2010/main" val="1672570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Shape 73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3" name="Shape 733"/>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rtl="0">
              <a:spcBef>
                <a:spcPts val="0"/>
              </a:spcBef>
              <a:buNone/>
            </a:pPr>
            <a:endParaRPr/>
          </a:p>
        </p:txBody>
      </p:sp>
      <p:sp>
        <p:nvSpPr>
          <p:cNvPr id="734" name="Shape 734"/>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rtl="0">
              <a:spcBef>
                <a:spcPts val="0"/>
              </a:spcBef>
              <a:buNone/>
            </a:pPr>
            <a:fld id="{00000000-1234-1234-1234-123412341234}" type="slidenum">
              <a:rPr lang="en-US"/>
              <a:t>51</a:t>
            </a:fld>
            <a:endParaRPr lang="en-US"/>
          </a:p>
        </p:txBody>
      </p:sp>
    </p:spTree>
    <p:extLst>
      <p:ext uri="{BB962C8B-B14F-4D97-AF65-F5344CB8AC3E}">
        <p14:creationId xmlns:p14="http://schemas.microsoft.com/office/powerpoint/2010/main" val="2216431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Doulas can join clients in early labor and make a difference in their comfort and ability to continue laboring without heading to the hospital too soon. </a:t>
            </a:r>
            <a:br>
              <a:rPr lang="en-US" dirty="0"/>
            </a:br>
            <a:r>
              <a:rPr lang="en-US" dirty="0"/>
              <a:t>The doula can also be a great resource for nurses that might be uncomfortable</a:t>
            </a:r>
            <a:r>
              <a:rPr lang="en-US" baseline="0" dirty="0"/>
              <a:t> sending patient home in latent labor.</a:t>
            </a:r>
            <a:endParaRPr lang="en-US" dirty="0"/>
          </a:p>
        </p:txBody>
      </p:sp>
      <p:sp>
        <p:nvSpPr>
          <p:cNvPr id="4" name="Slide Number Placeholder 3"/>
          <p:cNvSpPr>
            <a:spLocks noGrp="1"/>
          </p:cNvSpPr>
          <p:nvPr>
            <p:ph type="sldNum" sz="quarter" idx="10"/>
          </p:nvPr>
        </p:nvSpPr>
        <p:spPr/>
        <p:txBody>
          <a:bodyPr/>
          <a:lstStyle/>
          <a:p>
            <a:fld id="{40B526C7-C6C1-9C41-A8BA-01E2C47EC87D}" type="slidenum">
              <a:rPr lang="en-US" smtClean="0"/>
              <a:t>52</a:t>
            </a:fld>
            <a:endParaRPr lang="en-US"/>
          </a:p>
        </p:txBody>
      </p:sp>
    </p:spTree>
    <p:extLst>
      <p:ext uri="{BB962C8B-B14F-4D97-AF65-F5344CB8AC3E}">
        <p14:creationId xmlns:p14="http://schemas.microsoft.com/office/powerpoint/2010/main" val="3731466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great reason for women to stay home in early labor is that they can eat and drink as much as they please, and depending on hospital policy this may be an issue. </a:t>
            </a:r>
          </a:p>
        </p:txBody>
      </p:sp>
      <p:sp>
        <p:nvSpPr>
          <p:cNvPr id="4" name="Slide Number Placeholder 3"/>
          <p:cNvSpPr>
            <a:spLocks noGrp="1"/>
          </p:cNvSpPr>
          <p:nvPr>
            <p:ph type="sldNum" sz="quarter" idx="10"/>
          </p:nvPr>
        </p:nvSpPr>
        <p:spPr/>
        <p:txBody>
          <a:bodyPr/>
          <a:lstStyle/>
          <a:p>
            <a:fld id="{40B526C7-C6C1-9C41-A8BA-01E2C47EC87D}" type="slidenum">
              <a:rPr lang="en-US" smtClean="0"/>
              <a:t>56</a:t>
            </a:fld>
            <a:endParaRPr lang="en-US"/>
          </a:p>
        </p:txBody>
      </p:sp>
    </p:spTree>
    <p:extLst>
      <p:ext uri="{BB962C8B-B14F-4D97-AF65-F5344CB8AC3E}">
        <p14:creationId xmlns:p14="http://schemas.microsoft.com/office/powerpoint/2010/main" val="40471326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can she do when she goes home.... </a:t>
            </a:r>
          </a:p>
        </p:txBody>
      </p:sp>
      <p:sp>
        <p:nvSpPr>
          <p:cNvPr id="4" name="Slide Number Placeholder 3"/>
          <p:cNvSpPr>
            <a:spLocks noGrp="1"/>
          </p:cNvSpPr>
          <p:nvPr>
            <p:ph type="sldNum" sz="quarter" idx="10"/>
          </p:nvPr>
        </p:nvSpPr>
        <p:spPr/>
        <p:txBody>
          <a:bodyPr/>
          <a:lstStyle/>
          <a:p>
            <a:fld id="{40B526C7-C6C1-9C41-A8BA-01E2C47EC87D}" type="slidenum">
              <a:rPr lang="en-US" smtClean="0"/>
              <a:t>57</a:t>
            </a:fld>
            <a:endParaRPr lang="en-US"/>
          </a:p>
        </p:txBody>
      </p:sp>
    </p:spTree>
    <p:extLst>
      <p:ext uri="{BB962C8B-B14F-4D97-AF65-F5344CB8AC3E}">
        <p14:creationId xmlns:p14="http://schemas.microsoft.com/office/powerpoint/2010/main" val="982935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Available online in the FPQC toolbox</a:t>
            </a:r>
          </a:p>
        </p:txBody>
      </p:sp>
      <p:sp>
        <p:nvSpPr>
          <p:cNvPr id="4" name="Slide Number Placeholder 3"/>
          <p:cNvSpPr>
            <a:spLocks noGrp="1"/>
          </p:cNvSpPr>
          <p:nvPr>
            <p:ph type="sldNum" sz="quarter" idx="10"/>
          </p:nvPr>
        </p:nvSpPr>
        <p:spPr/>
        <p:txBody>
          <a:bodyPr/>
          <a:lstStyle/>
          <a:p>
            <a:fld id="{40B526C7-C6C1-9C41-A8BA-01E2C47EC87D}" type="slidenum">
              <a:rPr lang="en-US" smtClean="0"/>
              <a:t>61</a:t>
            </a:fld>
            <a:endParaRPr lang="en-US"/>
          </a:p>
        </p:txBody>
      </p:sp>
    </p:spTree>
    <p:extLst>
      <p:ext uri="{BB962C8B-B14F-4D97-AF65-F5344CB8AC3E}">
        <p14:creationId xmlns:p14="http://schemas.microsoft.com/office/powerpoint/2010/main" val="503574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 </a:t>
            </a:r>
            <a:r>
              <a:rPr lang="en-US" b="1" dirty="0">
                <a:latin typeface="Calibri" charset="0"/>
              </a:rPr>
              <a:t>SAY: </a:t>
            </a:r>
            <a:r>
              <a:rPr lang="en-US" dirty="0">
                <a:latin typeface="Calibri" charset="0"/>
              </a:rPr>
              <a:t>Shared decision making has many benefits for the patient.</a:t>
            </a:r>
          </a:p>
          <a:p>
            <a:endParaRPr lang="en-US" dirty="0">
              <a:latin typeface="Calibri" charset="0"/>
            </a:endParaRPr>
          </a:p>
          <a:p>
            <a:r>
              <a:rPr lang="en-US" dirty="0">
                <a:latin typeface="Calibri" charset="0"/>
              </a:rPr>
              <a:t>Shared decision making:</a:t>
            </a:r>
          </a:p>
          <a:p>
            <a:endParaRPr lang="en-US" dirty="0">
              <a:latin typeface="Calibri" charset="0"/>
            </a:endParaRPr>
          </a:p>
          <a:p>
            <a:pPr>
              <a:buFontTx/>
              <a:buChar char="•"/>
            </a:pPr>
            <a:r>
              <a:rPr lang="en-US" dirty="0">
                <a:latin typeface="Calibri" charset="0"/>
              </a:rPr>
              <a:t>Improves the patient</a:t>
            </a:r>
            <a:r>
              <a:rPr lang="ja-JP" altLang="en-US" dirty="0">
                <a:latin typeface="Calibri" charset="0"/>
              </a:rPr>
              <a:t>’</a:t>
            </a:r>
            <a:r>
              <a:rPr lang="en-US" dirty="0">
                <a:latin typeface="Calibri" charset="0"/>
              </a:rPr>
              <a:t>s experience of care.</a:t>
            </a:r>
          </a:p>
          <a:p>
            <a:pPr>
              <a:buFontTx/>
              <a:buChar char="•"/>
            </a:pPr>
            <a:endParaRPr lang="en-US" dirty="0">
              <a:latin typeface="Calibri" charset="0"/>
            </a:endParaRPr>
          </a:p>
          <a:p>
            <a:pPr>
              <a:buFontTx/>
              <a:buChar char="•"/>
            </a:pPr>
            <a:r>
              <a:rPr lang="en-US" dirty="0">
                <a:latin typeface="Calibri" charset="0"/>
              </a:rPr>
              <a:t>Improves patient adherence to treatment recommendations; there is also emerging evidence that it can improve health outcomes.</a:t>
            </a:r>
          </a:p>
          <a:p>
            <a:r>
              <a:rPr lang="en-US" dirty="0">
                <a:latin typeface="Calibri" charset="0"/>
              </a:rPr>
              <a:t> </a:t>
            </a:r>
          </a:p>
          <a:p>
            <a:r>
              <a:rPr lang="en-US" dirty="0">
                <a:latin typeface="Calibri" charset="0"/>
              </a:rPr>
              <a:t> </a:t>
            </a:r>
          </a:p>
          <a:p>
            <a:r>
              <a:rPr lang="en-US" dirty="0">
                <a:latin typeface="Calibri" charset="0"/>
              </a:rPr>
              <a:t> </a:t>
            </a:r>
          </a:p>
          <a:p>
            <a:r>
              <a:rPr lang="en-US" b="1" dirty="0">
                <a:latin typeface="Calibri" charset="0"/>
              </a:rPr>
              <a:t> </a:t>
            </a:r>
            <a:endParaRPr lang="en-US" dirty="0">
              <a:latin typeface="Calibri" charset="0"/>
            </a:endParaRPr>
          </a:p>
          <a:p>
            <a:endParaRPr lang="en-US" dirty="0">
              <a:latin typeface="Calibri" charset="0"/>
            </a:endParaRP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BEA1BBA1-E7FB-FC4D-894A-EA11BB9FE988}" type="slidenum">
              <a:rPr lang="en-US"/>
              <a:pPr/>
              <a:t>15</a:t>
            </a:fld>
            <a:endParaRPr lang="en-US"/>
          </a:p>
        </p:txBody>
      </p:sp>
    </p:spTree>
    <p:extLst>
      <p:ext uri="{BB962C8B-B14F-4D97-AF65-F5344CB8AC3E}">
        <p14:creationId xmlns:p14="http://schemas.microsoft.com/office/powerpoint/2010/main" val="1591129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What additional information do you need to collect from Stephanie? </a:t>
            </a:r>
          </a:p>
          <a:p>
            <a:pPr lvl="1"/>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What physical assessment(s) do you need to perform?  </a:t>
            </a:r>
          </a:p>
          <a:p>
            <a:pPr lvl="1"/>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 Are there any elements of Shared decision making to use at this time?  </a:t>
            </a:r>
          </a:p>
          <a:p>
            <a:endParaRPr lang="en-US" dirty="0"/>
          </a:p>
        </p:txBody>
      </p:sp>
      <p:sp>
        <p:nvSpPr>
          <p:cNvPr id="4" name="Slide Number Placeholder 3"/>
          <p:cNvSpPr>
            <a:spLocks noGrp="1"/>
          </p:cNvSpPr>
          <p:nvPr>
            <p:ph type="sldNum" sz="quarter" idx="10"/>
          </p:nvPr>
        </p:nvSpPr>
        <p:spPr/>
        <p:txBody>
          <a:bodyPr/>
          <a:lstStyle/>
          <a:p>
            <a:fld id="{40B526C7-C6C1-9C41-A8BA-01E2C47EC87D}" type="slidenum">
              <a:rPr lang="en-US" smtClean="0"/>
              <a:t>67</a:t>
            </a:fld>
            <a:endParaRPr lang="en-US"/>
          </a:p>
        </p:txBody>
      </p:sp>
    </p:spTree>
    <p:extLst>
      <p:ext uri="{BB962C8B-B14F-4D97-AF65-F5344CB8AC3E}">
        <p14:creationId xmlns:p14="http://schemas.microsoft.com/office/powerpoint/2010/main" val="34065162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What does this tell us about Stephanie’s labor?  How does it relate to hospital admission and anticipated length of labor?</a:t>
            </a:r>
          </a:p>
          <a:p>
            <a:pPr lvl="0"/>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What would you tell Stephanie about her labor progress?</a:t>
            </a:r>
          </a:p>
          <a:p>
            <a:pPr lvl="0"/>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What element(s) of shared decision making would you use at this point to assist Stephanie? </a:t>
            </a:r>
          </a:p>
          <a:p>
            <a:endParaRPr lang="en-US" dirty="0"/>
          </a:p>
        </p:txBody>
      </p:sp>
      <p:sp>
        <p:nvSpPr>
          <p:cNvPr id="4" name="Slide Number Placeholder 3"/>
          <p:cNvSpPr>
            <a:spLocks noGrp="1"/>
          </p:cNvSpPr>
          <p:nvPr>
            <p:ph type="sldNum" sz="quarter" idx="10"/>
          </p:nvPr>
        </p:nvSpPr>
        <p:spPr/>
        <p:txBody>
          <a:bodyPr/>
          <a:lstStyle/>
          <a:p>
            <a:fld id="{40B526C7-C6C1-9C41-A8BA-01E2C47EC87D}" type="slidenum">
              <a:rPr lang="en-US" smtClean="0"/>
              <a:t>68</a:t>
            </a:fld>
            <a:endParaRPr lang="en-US"/>
          </a:p>
        </p:txBody>
      </p:sp>
    </p:spTree>
    <p:extLst>
      <p:ext uri="{BB962C8B-B14F-4D97-AF65-F5344CB8AC3E}">
        <p14:creationId xmlns:p14="http://schemas.microsoft.com/office/powerpoint/2010/main" val="9702309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What element of Shared Decision Making is appropriate now?  What would that sounds like with Stephanie?  </a:t>
            </a:r>
          </a:p>
          <a:p>
            <a:pPr lvl="1"/>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How would you address Stephanie’s/Kate’s concerns?  </a:t>
            </a:r>
          </a:p>
          <a:p>
            <a:pPr lvl="1"/>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What options would you give her for coping at home?  </a:t>
            </a:r>
          </a:p>
          <a:p>
            <a:pPr lvl="0"/>
            <a:r>
              <a:rPr lang="en-US" sz="1200" kern="1200" dirty="0">
                <a:solidFill>
                  <a:schemeClr val="tx1"/>
                </a:solidFill>
                <a:effectLst/>
                <a:latin typeface="+mn-lt"/>
                <a:ea typeface="+mn-ea"/>
                <a:cs typeface="+mn-cs"/>
              </a:rPr>
              <a:t>tub, shower, ability to rest, walk inside or out; food and water</a:t>
            </a:r>
          </a:p>
          <a:p>
            <a:pPr lvl="0"/>
            <a:r>
              <a:rPr lang="en-US" sz="1200" kern="1200" dirty="0">
                <a:solidFill>
                  <a:schemeClr val="tx1"/>
                </a:solidFill>
                <a:effectLst/>
                <a:latin typeface="+mn-lt"/>
                <a:ea typeface="+mn-ea"/>
                <a:cs typeface="+mn-cs"/>
              </a:rPr>
              <a:t>support, home safety, transportation </a:t>
            </a:r>
          </a:p>
          <a:p>
            <a:pPr lvl="0"/>
            <a:r>
              <a:rPr lang="en-US" sz="1200" kern="1200" dirty="0">
                <a:solidFill>
                  <a:schemeClr val="tx1"/>
                </a:solidFill>
                <a:effectLst/>
                <a:latin typeface="+mn-lt"/>
                <a:ea typeface="+mn-ea"/>
                <a:cs typeface="+mn-cs"/>
              </a:rPr>
              <a:t>What would you tell Stephanie about how admission to hospital may her affect movement, and access to nutrition and hydration. </a:t>
            </a:r>
          </a:p>
          <a:p>
            <a:pPr lvl="1"/>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How would you explain to Stephanie the potential for increased interventions while she is in the hospital? </a:t>
            </a:r>
          </a:p>
          <a:p>
            <a:pPr lvl="1"/>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What parameters would you give for return to the hospital?  </a:t>
            </a:r>
          </a:p>
          <a:p>
            <a:endParaRPr lang="en-US" dirty="0"/>
          </a:p>
        </p:txBody>
      </p:sp>
      <p:sp>
        <p:nvSpPr>
          <p:cNvPr id="4" name="Slide Number Placeholder 3"/>
          <p:cNvSpPr>
            <a:spLocks noGrp="1"/>
          </p:cNvSpPr>
          <p:nvPr>
            <p:ph type="sldNum" sz="quarter" idx="10"/>
          </p:nvPr>
        </p:nvSpPr>
        <p:spPr/>
        <p:txBody>
          <a:bodyPr/>
          <a:lstStyle/>
          <a:p>
            <a:fld id="{40B526C7-C6C1-9C41-A8BA-01E2C47EC87D}" type="slidenum">
              <a:rPr lang="en-US" smtClean="0"/>
              <a:t>69</a:t>
            </a:fld>
            <a:endParaRPr lang="en-US"/>
          </a:p>
        </p:txBody>
      </p:sp>
    </p:spTree>
    <p:extLst>
      <p:ext uri="{BB962C8B-B14F-4D97-AF65-F5344CB8AC3E}">
        <p14:creationId xmlns:p14="http://schemas.microsoft.com/office/powerpoint/2010/main" val="16517590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What is the final phase of Shared Decision making?  How would you approach this phase with Stephanie?  </a:t>
            </a:r>
          </a:p>
          <a:p>
            <a:pPr lvl="1"/>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Assuming Stephanie agrees to return home to await active labor, how would you go about sharing this information with Stephanie’s care provider?  </a:t>
            </a:r>
          </a:p>
          <a:p>
            <a:pPr lvl="1"/>
            <a:r>
              <a:rPr lang="en-US" sz="1200" kern="1200" dirty="0">
                <a:solidFill>
                  <a:schemeClr val="tx1"/>
                </a:solidFill>
                <a:effectLst/>
                <a:latin typeface="+mn-lt"/>
                <a:ea typeface="+mn-ea"/>
                <a:cs typeface="+mn-cs"/>
              </a:rPr>
              <a:t>Shared mental model, closed loop communication, and SBAR </a:t>
            </a:r>
          </a:p>
          <a:p>
            <a:pPr lvl="0"/>
            <a:r>
              <a:rPr lang="en-US" sz="1200" kern="1200" dirty="0">
                <a:solidFill>
                  <a:schemeClr val="tx1"/>
                </a:solidFill>
                <a:effectLst/>
                <a:latin typeface="+mn-lt"/>
                <a:ea typeface="+mn-ea"/>
                <a:cs typeface="+mn-cs"/>
              </a:rPr>
              <a:t>What discharge teaching would you provide Stephanie?  </a:t>
            </a:r>
          </a:p>
          <a:p>
            <a:endParaRPr lang="en-US" dirty="0"/>
          </a:p>
        </p:txBody>
      </p:sp>
      <p:sp>
        <p:nvSpPr>
          <p:cNvPr id="4" name="Slide Number Placeholder 3"/>
          <p:cNvSpPr>
            <a:spLocks noGrp="1"/>
          </p:cNvSpPr>
          <p:nvPr>
            <p:ph type="sldNum" sz="quarter" idx="10"/>
          </p:nvPr>
        </p:nvSpPr>
        <p:spPr/>
        <p:txBody>
          <a:bodyPr/>
          <a:lstStyle/>
          <a:p>
            <a:fld id="{40B526C7-C6C1-9C41-A8BA-01E2C47EC87D}" type="slidenum">
              <a:rPr lang="en-US" smtClean="0"/>
              <a:t>70</a:t>
            </a:fld>
            <a:endParaRPr lang="en-US"/>
          </a:p>
        </p:txBody>
      </p:sp>
    </p:spTree>
    <p:extLst>
      <p:ext uri="{BB962C8B-B14F-4D97-AF65-F5344CB8AC3E}">
        <p14:creationId xmlns:p14="http://schemas.microsoft.com/office/powerpoint/2010/main" val="3448632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 </a:t>
            </a:r>
          </a:p>
          <a:p>
            <a:r>
              <a:rPr lang="en-US">
                <a:latin typeface="Calibri" charset="0"/>
              </a:rPr>
              <a:t> </a:t>
            </a:r>
            <a:r>
              <a:rPr lang="en-US" b="1">
                <a:latin typeface="Calibri" charset="0"/>
              </a:rPr>
              <a:t>SAY:</a:t>
            </a:r>
            <a:r>
              <a:rPr lang="en-US">
                <a:latin typeface="Calibri" charset="0"/>
              </a:rPr>
              <a:t> Shared decision making can benefit the provider organization by improving the quality of care delivered, and increasing patient satisfaction.</a:t>
            </a:r>
          </a:p>
          <a:p>
            <a:endParaRPr lang="en-US">
              <a:latin typeface="Calibri" charset="0"/>
            </a:endParaRPr>
          </a:p>
          <a:p>
            <a:r>
              <a:rPr lang="en-US">
                <a:latin typeface="Calibri" charset="0"/>
              </a:rPr>
              <a:t>We will discuss more about the benefits to patients and providers in Module 4.</a:t>
            </a:r>
          </a:p>
          <a:p>
            <a:r>
              <a:rPr lang="en-US">
                <a:latin typeface="Calibri" charset="0"/>
              </a:rPr>
              <a:t> </a:t>
            </a:r>
          </a:p>
          <a:p>
            <a:r>
              <a:rPr lang="en-US">
                <a:latin typeface="Calibri" charset="0"/>
              </a:rPr>
              <a:t> </a:t>
            </a:r>
          </a:p>
          <a:p>
            <a:r>
              <a:rPr lang="en-US">
                <a:latin typeface="Calibri" charset="0"/>
              </a:rPr>
              <a:t> </a:t>
            </a:r>
          </a:p>
          <a:p>
            <a:r>
              <a:rPr lang="en-US" b="1">
                <a:latin typeface="Calibri" charset="0"/>
              </a:rPr>
              <a:t> </a:t>
            </a:r>
            <a:endParaRPr lang="en-US">
              <a:latin typeface="Calibri" charset="0"/>
            </a:endParaRPr>
          </a:p>
          <a:p>
            <a:endParaRPr lang="en-US">
              <a:latin typeface="Calibri" charset="0"/>
            </a:endParaRPr>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7367333A-8791-E343-A312-A617545B9D90}" type="slidenum">
              <a:rPr lang="en-US"/>
              <a:pPr/>
              <a:t>16</a:t>
            </a:fld>
            <a:endParaRPr lang="en-US"/>
          </a:p>
        </p:txBody>
      </p:sp>
    </p:spTree>
    <p:extLst>
      <p:ext uri="{BB962C8B-B14F-4D97-AF65-F5344CB8AC3E}">
        <p14:creationId xmlns:p14="http://schemas.microsoft.com/office/powerpoint/2010/main" val="665531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a:latin typeface="Calibri" charset="0"/>
              </a:rPr>
              <a:t>SAY: </a:t>
            </a:r>
            <a:r>
              <a:rPr lang="en-US">
                <a:latin typeface="Calibri" charset="0"/>
              </a:rPr>
              <a:t>Let’s look at</a:t>
            </a:r>
            <a:r>
              <a:rPr lang="en-US" b="1">
                <a:latin typeface="Calibri" charset="0"/>
              </a:rPr>
              <a:t> </a:t>
            </a:r>
            <a:r>
              <a:rPr lang="en-US">
                <a:latin typeface="Calibri" charset="0"/>
              </a:rPr>
              <a:t>Step 1 on page 3 of the tool. Seek your patient's involvement.</a:t>
            </a:r>
          </a:p>
          <a:p>
            <a:endParaRPr lang="en-US">
              <a:latin typeface="Calibri" charset="0"/>
            </a:endParaRPr>
          </a:p>
          <a:p>
            <a:r>
              <a:rPr lang="en-US">
                <a:latin typeface="Calibri" charset="0"/>
              </a:rPr>
              <a:t>Communicate that a choice of treatment exists and invite your patient to participate in the decision- making process.</a:t>
            </a:r>
          </a:p>
          <a:p>
            <a:endParaRPr lang="en-US">
              <a:latin typeface="Calibri" charset="0"/>
            </a:endParaRPr>
          </a:p>
          <a:p>
            <a:r>
              <a:rPr lang="en-US">
                <a:latin typeface="Calibri" charset="0"/>
              </a:rPr>
              <a:t>Many patients are not aware that they can and should participate in their health care decision making.</a:t>
            </a:r>
          </a:p>
          <a:p>
            <a:endParaRPr lang="en-US">
              <a:latin typeface="Calibri" charset="0"/>
            </a:endParaRPr>
          </a:p>
          <a:p>
            <a:r>
              <a:rPr lang="en-US">
                <a:latin typeface="Calibri" charset="0"/>
              </a:rPr>
              <a:t>In addition, many patients are not aware of the uncertainty in medicine, and that the outcomes of various treatments are variable.</a:t>
            </a:r>
          </a:p>
          <a:p>
            <a:pPr eaLnBrk="1" hangingPunct="1"/>
            <a:endParaRPr lang="en-US">
              <a:latin typeface="Calibri" charset="0"/>
            </a:endParaRPr>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7E3CF32C-5E40-A847-91CB-86CB6311619E}" type="slidenum">
              <a:rPr lang="en-US"/>
              <a:pPr/>
              <a:t>20</a:t>
            </a:fld>
            <a:endParaRPr lang="en-US"/>
          </a:p>
        </p:txBody>
      </p:sp>
    </p:spTree>
    <p:extLst>
      <p:ext uri="{BB962C8B-B14F-4D97-AF65-F5344CB8AC3E}">
        <p14:creationId xmlns:p14="http://schemas.microsoft.com/office/powerpoint/2010/main" val="1366684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 </a:t>
            </a:r>
            <a:r>
              <a:rPr lang="en-US" b="1" dirty="0">
                <a:latin typeface="Calibri" charset="0"/>
              </a:rPr>
              <a:t>SAY: </a:t>
            </a:r>
            <a:r>
              <a:rPr lang="en-US" dirty="0">
                <a:latin typeface="Calibri" charset="0"/>
              </a:rPr>
              <a:t>Each of the steps offer practical tips that you can use. I suggest you read through tool 2 when you get back to your office. Soon using one or more of the tips will become second nature to you during shared decision making.</a:t>
            </a:r>
          </a:p>
          <a:p>
            <a:endParaRPr lang="en-US" dirty="0">
              <a:latin typeface="Calibri" charset="0"/>
            </a:endParaRPr>
          </a:p>
          <a:p>
            <a:r>
              <a:rPr lang="en-US" dirty="0">
                <a:latin typeface="Calibri" charset="0"/>
              </a:rPr>
              <a:t>Let</a:t>
            </a:r>
            <a:r>
              <a:rPr lang="ja-JP" altLang="en-US" dirty="0">
                <a:latin typeface="Calibri" charset="0"/>
              </a:rPr>
              <a:t>’</a:t>
            </a:r>
            <a:r>
              <a:rPr lang="en-US" dirty="0">
                <a:latin typeface="Calibri" charset="0"/>
              </a:rPr>
              <a:t>s go over some tips to help you invite your patient to participate. </a:t>
            </a:r>
          </a:p>
          <a:p>
            <a:endParaRPr lang="en-US" dirty="0">
              <a:latin typeface="Calibri" charset="0"/>
            </a:endParaRPr>
          </a:p>
          <a:p>
            <a:pPr>
              <a:buFontTx/>
              <a:buChar char="•"/>
            </a:pPr>
            <a:r>
              <a:rPr lang="en-US" dirty="0">
                <a:latin typeface="Calibri" charset="0"/>
              </a:rPr>
              <a:t>Summarize the health problem clearly and communicate there may be more than one treatment choice.</a:t>
            </a:r>
          </a:p>
          <a:p>
            <a:pPr>
              <a:buFontTx/>
              <a:buChar char="•"/>
            </a:pPr>
            <a:r>
              <a:rPr lang="en-US" dirty="0">
                <a:latin typeface="Calibri" charset="0"/>
              </a:rPr>
              <a:t>Ask your patient to participate with the health care team in the decision-making process. Help the patient understand he or she is being invited to ask questions, get answers, and discuss options with you.</a:t>
            </a:r>
          </a:p>
          <a:p>
            <a:pPr>
              <a:buFontTx/>
              <a:buChar char="•"/>
            </a:pPr>
            <a:r>
              <a:rPr lang="en-US" dirty="0">
                <a:latin typeface="Calibri" charset="0"/>
              </a:rPr>
              <a:t>Assess the role your patient wants to play in the decision-making process.</a:t>
            </a:r>
          </a:p>
          <a:p>
            <a:pPr>
              <a:buFontTx/>
              <a:buChar char="•"/>
            </a:pPr>
            <a:r>
              <a:rPr lang="en-US" dirty="0">
                <a:latin typeface="Calibri" charset="0"/>
              </a:rPr>
              <a:t>Provide ongoing cues during the interaction about why their input is important. For example, say</a:t>
            </a:r>
            <a:br>
              <a:rPr lang="en-US" dirty="0">
                <a:latin typeface="Calibri" charset="0"/>
              </a:rPr>
            </a:br>
            <a:r>
              <a:rPr lang="ja-JP" altLang="en-US" dirty="0">
                <a:latin typeface="Calibri" charset="0"/>
              </a:rPr>
              <a:t>“</a:t>
            </a:r>
            <a:r>
              <a:rPr lang="en-US" dirty="0">
                <a:latin typeface="Calibri" charset="0"/>
              </a:rPr>
              <a:t>I would like your input.</a:t>
            </a:r>
            <a:r>
              <a:rPr lang="ja-JP" altLang="en-US" dirty="0">
                <a:latin typeface="Calibri" charset="0"/>
              </a:rPr>
              <a:t>”</a:t>
            </a:r>
            <a:endParaRPr lang="en-US" dirty="0">
              <a:latin typeface="Calibri" charset="0"/>
            </a:endParaRPr>
          </a:p>
          <a:p>
            <a:pPr>
              <a:buFontTx/>
              <a:buChar char="•"/>
            </a:pPr>
            <a:r>
              <a:rPr lang="en-US" dirty="0">
                <a:latin typeface="Calibri" charset="0"/>
              </a:rPr>
              <a:t> Ask your patient if he or she would like family and caregivers to participate.  </a:t>
            </a:r>
          </a:p>
          <a:p>
            <a:endParaRPr lang="en-US" dirty="0">
              <a:latin typeface="Calibri" charset="0"/>
            </a:endParaRPr>
          </a:p>
          <a:p>
            <a:r>
              <a:rPr lang="en-US" b="1" dirty="0">
                <a:latin typeface="Calibri" charset="0"/>
              </a:rPr>
              <a:t> </a:t>
            </a:r>
            <a:endParaRPr lang="en-US" dirty="0">
              <a:latin typeface="Calibri" charset="0"/>
            </a:endParaRPr>
          </a:p>
          <a:p>
            <a:endParaRPr lang="en-US" dirty="0">
              <a:latin typeface="Calibri" charset="0"/>
            </a:endParaRPr>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233B038C-E4C7-D943-BBEA-1EF0164D5E2C}" type="slidenum">
              <a:rPr lang="en-US"/>
              <a:pPr/>
              <a:t>21</a:t>
            </a:fld>
            <a:endParaRPr lang="en-US"/>
          </a:p>
        </p:txBody>
      </p:sp>
    </p:spTree>
    <p:extLst>
      <p:ext uri="{BB962C8B-B14F-4D97-AF65-F5344CB8AC3E}">
        <p14:creationId xmlns:p14="http://schemas.microsoft.com/office/powerpoint/2010/main" val="1525610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a:p>
            <a:r>
              <a:rPr lang="en-US">
                <a:latin typeface="Calibri" charset="0"/>
              </a:rPr>
              <a:t> </a:t>
            </a:r>
            <a:r>
              <a:rPr lang="en-US" b="1">
                <a:latin typeface="Calibri" charset="0"/>
              </a:rPr>
              <a:t>SAY: </a:t>
            </a:r>
            <a:r>
              <a:rPr lang="en-US">
                <a:latin typeface="Calibri" charset="0"/>
              </a:rPr>
              <a:t>Here are some conversation starters to invite your patient's involvement:</a:t>
            </a:r>
          </a:p>
          <a:p>
            <a:endParaRPr lang="en-US">
              <a:latin typeface="Calibri" charset="0"/>
            </a:endParaRPr>
          </a:p>
          <a:p>
            <a:r>
              <a:rPr lang="en-US">
                <a:latin typeface="Calibri" charset="0"/>
              </a:rPr>
              <a:t>“Now that we have identified the problem, it’s time to think about what to do next. I’d like us to make this decision together.”</a:t>
            </a:r>
          </a:p>
          <a:p>
            <a:endParaRPr lang="en-US">
              <a:latin typeface="Calibri" charset="0"/>
            </a:endParaRPr>
          </a:p>
          <a:p>
            <a:r>
              <a:rPr lang="en-US">
                <a:latin typeface="Calibri" charset="0"/>
              </a:rPr>
              <a:t>“There is good information about how these treatments differ that I’d like to discuss with you before we decide on an approach that is best for you.”</a:t>
            </a:r>
          </a:p>
          <a:p>
            <a:endParaRPr lang="en-US">
              <a:latin typeface="Calibri" charset="0"/>
            </a:endParaRPr>
          </a:p>
          <a:p>
            <a:r>
              <a:rPr lang="en-US">
                <a:latin typeface="Calibri" charset="0"/>
              </a:rPr>
              <a:t>“I’m happy to share my views and help you reach a good decision. Before I do, may I describe the options in more detail?” </a:t>
            </a:r>
          </a:p>
          <a:p>
            <a:r>
              <a:rPr lang="en-US">
                <a:latin typeface="Calibri" charset="0"/>
              </a:rPr>
              <a:t> </a:t>
            </a:r>
          </a:p>
          <a:p>
            <a:pPr eaLnBrk="1" hangingPunct="1"/>
            <a:endParaRPr lang="en-US">
              <a:latin typeface="Calibri" charset="0"/>
            </a:endParaRPr>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45E9C5D9-104A-4C4D-9F25-8F159A80DA6C}" type="slidenum">
              <a:rPr lang="en-US"/>
              <a:pPr/>
              <a:t>22</a:t>
            </a:fld>
            <a:endParaRPr lang="en-US"/>
          </a:p>
        </p:txBody>
      </p:sp>
    </p:spTree>
    <p:extLst>
      <p:ext uri="{BB962C8B-B14F-4D97-AF65-F5344CB8AC3E}">
        <p14:creationId xmlns:p14="http://schemas.microsoft.com/office/powerpoint/2010/main" val="1534714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a:latin typeface="Calibri" charset="0"/>
              </a:rPr>
              <a:t>SAY: </a:t>
            </a:r>
            <a:r>
              <a:rPr lang="en-US">
                <a:latin typeface="Calibri" charset="0"/>
              </a:rPr>
              <a:t>Some conversation starters for helping your patient assess pros and cons of treatments options are on pages 5-8. Let’s go over some of them now.</a:t>
            </a:r>
          </a:p>
          <a:p>
            <a:endParaRPr lang="en-US">
              <a:latin typeface="Calibri" charset="0"/>
            </a:endParaRPr>
          </a:p>
          <a:p>
            <a:r>
              <a:rPr lang="en-US">
                <a:latin typeface="Calibri" charset="0"/>
              </a:rPr>
              <a:t>“Here are some choices we can consider.”</a:t>
            </a:r>
          </a:p>
          <a:p>
            <a:endParaRPr lang="en-US">
              <a:latin typeface="Calibri" charset="0"/>
            </a:endParaRPr>
          </a:p>
          <a:p>
            <a:r>
              <a:rPr lang="en-US">
                <a:latin typeface="Calibri" charset="0"/>
              </a:rPr>
              <a:t>“Let me tell you what the research says about the benefits and risks of the medicine/treatments that you are considering .”</a:t>
            </a:r>
          </a:p>
          <a:p>
            <a:endParaRPr lang="en-US">
              <a:latin typeface="Calibri" charset="0"/>
            </a:endParaRPr>
          </a:p>
          <a:p>
            <a:r>
              <a:rPr lang="en-US">
                <a:latin typeface="Calibri" charset="0"/>
              </a:rPr>
              <a:t>When introducing decision aids, you can say:</a:t>
            </a:r>
            <a:br>
              <a:rPr lang="en-US">
                <a:latin typeface="Calibri" charset="0"/>
              </a:rPr>
            </a:br>
            <a:r>
              <a:rPr lang="en-US">
                <a:latin typeface="Calibri" charset="0"/>
              </a:rPr>
              <a:t>“I have some booklets I want to give you that have information about your condition and the treatment options.”</a:t>
            </a:r>
          </a:p>
          <a:p>
            <a:endParaRPr lang="en-US">
              <a:latin typeface="Calibri" charset="0"/>
            </a:endParaRPr>
          </a:p>
          <a:p>
            <a:r>
              <a:rPr lang="en-US">
                <a:latin typeface="Calibri" charset="0"/>
              </a:rPr>
              <a:t>“These tools have been designed to help you to understand your options in more detail.” </a:t>
            </a:r>
          </a:p>
          <a:p>
            <a:endParaRPr lang="en-US">
              <a:latin typeface="Calibri" charset="0"/>
            </a:endParaRPr>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42EDA533-71DF-4E46-947E-875511059EBB}" type="slidenum">
              <a:rPr lang="en-US"/>
              <a:pPr/>
              <a:t>23</a:t>
            </a:fld>
            <a:endParaRPr lang="en-US"/>
          </a:p>
        </p:txBody>
      </p:sp>
    </p:spTree>
    <p:extLst>
      <p:ext uri="{BB962C8B-B14F-4D97-AF65-F5344CB8AC3E}">
        <p14:creationId xmlns:p14="http://schemas.microsoft.com/office/powerpoint/2010/main" val="1849349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 </a:t>
            </a:r>
            <a:r>
              <a:rPr lang="en-US" b="1">
                <a:latin typeface="Calibri" charset="0"/>
              </a:rPr>
              <a:t>SAY: </a:t>
            </a:r>
            <a:r>
              <a:rPr lang="en-US">
                <a:latin typeface="Calibri" charset="0"/>
              </a:rPr>
              <a:t>The benefits of using decision aids include:</a:t>
            </a:r>
          </a:p>
          <a:p>
            <a:endParaRPr lang="en-US">
              <a:latin typeface="Calibri" charset="0"/>
            </a:endParaRPr>
          </a:p>
          <a:p>
            <a:pPr>
              <a:buFontTx/>
              <a:buChar char="•"/>
            </a:pPr>
            <a:r>
              <a:rPr lang="en-US">
                <a:latin typeface="Calibri" charset="0"/>
              </a:rPr>
              <a:t>Improving patients</a:t>
            </a:r>
            <a:r>
              <a:rPr lang="ja-JP" altLang="en-US">
                <a:latin typeface="Calibri" charset="0"/>
              </a:rPr>
              <a:t>’</a:t>
            </a:r>
            <a:r>
              <a:rPr lang="en-US">
                <a:latin typeface="Calibri" charset="0"/>
              </a:rPr>
              <a:t> knowledge of their options</a:t>
            </a:r>
          </a:p>
          <a:p>
            <a:pPr>
              <a:buFontTx/>
              <a:buChar char="•"/>
            </a:pPr>
            <a:endParaRPr lang="en-US">
              <a:latin typeface="Calibri" charset="0"/>
            </a:endParaRPr>
          </a:p>
          <a:p>
            <a:pPr>
              <a:buFontTx/>
              <a:buChar char="•"/>
            </a:pPr>
            <a:r>
              <a:rPr lang="en-US">
                <a:latin typeface="Calibri" charset="0"/>
              </a:rPr>
              <a:t>Patients having more accurate expectations of possible benefits and risks</a:t>
            </a:r>
          </a:p>
          <a:p>
            <a:pPr>
              <a:buFontTx/>
              <a:buChar char="•"/>
            </a:pPr>
            <a:endParaRPr lang="en-US">
              <a:latin typeface="Calibri" charset="0"/>
            </a:endParaRPr>
          </a:p>
          <a:p>
            <a:pPr>
              <a:buFontTx/>
              <a:buChar char="•"/>
            </a:pPr>
            <a:r>
              <a:rPr lang="en-US">
                <a:latin typeface="Calibri" charset="0"/>
              </a:rPr>
              <a:t>Patients making decisions that are more consistent with their values</a:t>
            </a:r>
          </a:p>
          <a:p>
            <a:pPr>
              <a:buFontTx/>
              <a:buChar char="•"/>
            </a:pPr>
            <a:endParaRPr lang="en-US">
              <a:latin typeface="Calibri" charset="0"/>
            </a:endParaRPr>
          </a:p>
          <a:p>
            <a:pPr>
              <a:buFontTx/>
              <a:buChar char="•"/>
            </a:pPr>
            <a:r>
              <a:rPr lang="en-US">
                <a:latin typeface="Calibri" charset="0"/>
              </a:rPr>
              <a:t>Increasing patients</a:t>
            </a:r>
            <a:r>
              <a:rPr lang="ja-JP" altLang="en-US">
                <a:latin typeface="Calibri" charset="0"/>
              </a:rPr>
              <a:t>’</a:t>
            </a:r>
            <a:r>
              <a:rPr lang="en-US">
                <a:latin typeface="Calibri" charset="0"/>
              </a:rPr>
              <a:t> participation in decision making</a:t>
            </a:r>
          </a:p>
          <a:p>
            <a:r>
              <a:rPr lang="en-US">
                <a:latin typeface="Calibri" charset="0"/>
              </a:rPr>
              <a:t> </a:t>
            </a:r>
          </a:p>
          <a:p>
            <a:r>
              <a:rPr lang="en-US">
                <a:latin typeface="Calibri" charset="0"/>
              </a:rPr>
              <a:t> </a:t>
            </a:r>
          </a:p>
          <a:p>
            <a:r>
              <a:rPr lang="en-US">
                <a:latin typeface="Calibri" charset="0"/>
              </a:rPr>
              <a:t> </a:t>
            </a:r>
          </a:p>
          <a:p>
            <a:pPr eaLnBrk="1" hangingPunct="1"/>
            <a:endParaRPr lang="en-US">
              <a:latin typeface="Calibri" charset="0"/>
            </a:endParaRPr>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0A24796E-6E52-9E40-9907-8E26B6EB7A12}" type="slidenum">
              <a:rPr lang="en-US"/>
              <a:pPr/>
              <a:t>24</a:t>
            </a:fld>
            <a:endParaRPr lang="en-US"/>
          </a:p>
        </p:txBody>
      </p:sp>
    </p:spTree>
    <p:extLst>
      <p:ext uri="{BB962C8B-B14F-4D97-AF65-F5344CB8AC3E}">
        <p14:creationId xmlns:p14="http://schemas.microsoft.com/office/powerpoint/2010/main" val="2529675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9A8C5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3786811" y="484198"/>
            <a:ext cx="1521789" cy="14180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2926800" y="5791200"/>
            <a:ext cx="32904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417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4343400" y="6400800"/>
            <a:ext cx="381000" cy="3810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8"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502669" y="6321544"/>
            <a:ext cx="487931" cy="4546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5715000" y="6321544"/>
            <a:ext cx="2971800" cy="412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323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389120" y="6333744"/>
            <a:ext cx="381000" cy="3810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9"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457200" y="6350181"/>
            <a:ext cx="381000" cy="3550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5791200" y="6321544"/>
            <a:ext cx="2895600" cy="402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764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389120" y="6333744"/>
            <a:ext cx="381000" cy="3810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9"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457200" y="6350181"/>
            <a:ext cx="381000" cy="3550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5791200" y="6321544"/>
            <a:ext cx="2895600" cy="402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497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D7A12F1-4EDC-4AA7-B347-C4CFE315FE9A}"/>
              </a:ext>
            </a:extLst>
          </p:cNvPr>
          <p:cNvSpPr>
            <a:spLocks noGrp="1"/>
          </p:cNvSpPr>
          <p:nvPr>
            <p:ph/>
          </p:nvPr>
        </p:nvSpPr>
        <p:spPr>
          <a:xfrm>
            <a:off x="628650" y="365125"/>
            <a:ext cx="7886700" cy="5811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xmlns="" id="{E9203EAB-DE67-42DA-9386-4F04FBA165B1}"/>
              </a:ext>
            </a:extLst>
          </p:cNvPr>
          <p:cNvSpPr>
            <a:spLocks noGrp="1"/>
          </p:cNvSpPr>
          <p:nvPr>
            <p:ph type="dt" sz="half" idx="10"/>
          </p:nvPr>
        </p:nvSpPr>
        <p:spPr/>
        <p:txBody>
          <a:bodyPr/>
          <a:lstStyle/>
          <a:p>
            <a:fld id="{CA80C8C5-C33E-4BD1-A7A3-3CAB76F2738A}" type="datetime1">
              <a:rPr lang="en-US" smtClean="0"/>
              <a:t>9/3/19</a:t>
            </a:fld>
            <a:endParaRPr lang="en-US"/>
          </a:p>
        </p:txBody>
      </p:sp>
      <p:sp>
        <p:nvSpPr>
          <p:cNvPr id="4" name="Footer Placeholder 3">
            <a:extLst>
              <a:ext uri="{FF2B5EF4-FFF2-40B4-BE49-F238E27FC236}">
                <a16:creationId xmlns:a16="http://schemas.microsoft.com/office/drawing/2014/main" xmlns="" id="{4B3B7F75-2445-418C-BBED-73642F959D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D25D237-64F0-4A8E-B7BF-09B118AA21A0}"/>
              </a:ext>
            </a:extLst>
          </p:cNvPr>
          <p:cNvSpPr>
            <a:spLocks noGrp="1"/>
          </p:cNvSpPr>
          <p:nvPr>
            <p:ph type="sldNum" sz="quarter" idx="12"/>
          </p:nvPr>
        </p:nvSpPr>
        <p:spPr/>
        <p:txBody>
          <a:bodyPr/>
          <a:lstStyle/>
          <a:p>
            <a:fld id="{EEC77C0B-95B7-4C34-877E-4568E9C4AB9F}" type="slidenum">
              <a:rPr lang="en-US" smtClean="0"/>
              <a:t>‹#›</a:t>
            </a:fld>
            <a:endParaRPr lang="en-US"/>
          </a:p>
        </p:txBody>
      </p:sp>
    </p:spTree>
    <p:extLst>
      <p:ext uri="{BB962C8B-B14F-4D97-AF65-F5344CB8AC3E}">
        <p14:creationId xmlns:p14="http://schemas.microsoft.com/office/powerpoint/2010/main" val="2272152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B13A9-2486-452F-AF93-D5C0ABC9F004}"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30" descr="CMQCC_logo_forWord.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461000" y="197655"/>
            <a:ext cx="3468093" cy="1440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0" y="4432300"/>
            <a:ext cx="9144000" cy="193228"/>
          </a:xfrm>
          <a:prstGeom prst="rect">
            <a:avLst/>
          </a:prstGeom>
          <a:gradFill>
            <a:gsLst>
              <a:gs pos="0">
                <a:schemeClr val="bg1"/>
              </a:gs>
              <a:gs pos="50000">
                <a:schemeClr val="accent4">
                  <a:lumMod val="40000"/>
                  <a:lumOff val="60000"/>
                </a:schemeClr>
              </a:gs>
              <a:gs pos="100000">
                <a:schemeClr val="accent4">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705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B92B7A-A44C-47FB-BAA6-2CFDD44EAE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B13A9-2486-452F-AF93-D5C0ABC9F004}"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 Box 28"/>
          <p:cNvSpPr txBox="1">
            <a:spLocks noChangeArrowheads="1"/>
          </p:cNvSpPr>
          <p:nvPr userDrawn="1"/>
        </p:nvSpPr>
        <p:spPr bwMode="auto">
          <a:xfrm>
            <a:off x="90768" y="6296308"/>
            <a:ext cx="9053232" cy="444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050" b="0" i="0" u="none" strike="noStrike" kern="1200" cap="none" spc="225" normalizeH="0" baseline="0" noProof="0" dirty="0">
                <a:ln>
                  <a:noFill/>
                </a:ln>
                <a:solidFill>
                  <a:srgbClr val="ED7D31"/>
                </a:solidFill>
                <a:effectLst/>
                <a:uLnTx/>
                <a:uFillTx/>
                <a:latin typeface="Avenir Book" charset="0"/>
                <a:ea typeface="Avenir Book" charset="0"/>
                <a:cs typeface="Avenir Book" charset="0"/>
              </a:rPr>
              <a:t>Transforming Maternity Care</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825" b="0" i="0" u="none" strike="noStrike" kern="1200" cap="none" spc="0" normalizeH="0" baseline="0" noProof="0" dirty="0">
                <a:ln>
                  <a:noFill/>
                </a:ln>
                <a:solidFill>
                  <a:prstClr val="black">
                    <a:lumMod val="75000"/>
                    <a:lumOff val="25000"/>
                  </a:prstClr>
                </a:solidFill>
                <a:effectLst/>
                <a:uLnTx/>
                <a:uFillTx/>
                <a:latin typeface="Avenir Book" charset="0"/>
                <a:ea typeface="Avenir Book" charset="0"/>
                <a:cs typeface="Avenir Book" charset="0"/>
              </a:rPr>
              <a:t>A Toolkit to Support Vaginal Birth and Reduce Primary Cesareans</a:t>
            </a:r>
          </a:p>
        </p:txBody>
      </p:sp>
    </p:spTree>
    <p:extLst>
      <p:ext uri="{BB962C8B-B14F-4D97-AF65-F5344CB8AC3E}">
        <p14:creationId xmlns:p14="http://schemas.microsoft.com/office/powerpoint/2010/main" val="3118552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B92B7A-A44C-47FB-BAA6-2CFDD44EAE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B13A9-2486-452F-AF93-D5C0ABC9F004}"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004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B13A9-2486-452F-AF93-D5C0ABC9F004}"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442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B13A9-2486-452F-AF93-D5C0ABC9F004}"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562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B13A9-2486-452F-AF93-D5C0ABC9F004}"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515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343400" y="6400799"/>
            <a:ext cx="381000" cy="317399"/>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8"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5715000" y="6321544"/>
            <a:ext cx="2971800" cy="4129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502669" y="6321544"/>
            <a:ext cx="487931" cy="454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8178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B13A9-2486-452F-AF93-D5C0ABC9F004}"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098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B13A9-2486-452F-AF93-D5C0ABC9F004}"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741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B13A9-2486-452F-AF93-D5C0ABC9F004}"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2170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B13A9-2486-452F-AF93-D5C0ABC9F004}"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8735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B13A9-2486-452F-AF93-D5C0ABC9F004}"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571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62000" y="914400"/>
            <a:ext cx="7772400" cy="914400"/>
          </a:xfrm>
        </p:spPr>
        <p:txBody>
          <a:bodyPr/>
          <a:lstStyle/>
          <a:p>
            <a:r>
              <a:rPr lang="en-US"/>
              <a:t>Click to edit Master title style</a:t>
            </a:r>
          </a:p>
        </p:txBody>
      </p:sp>
      <p:sp>
        <p:nvSpPr>
          <p:cNvPr id="3" name="Chart Placeholder 2"/>
          <p:cNvSpPr>
            <a:spLocks noGrp="1"/>
          </p:cNvSpPr>
          <p:nvPr>
            <p:ph type="chart" idx="1"/>
          </p:nvPr>
        </p:nvSpPr>
        <p:spPr>
          <a:xfrm>
            <a:off x="457200" y="1981200"/>
            <a:ext cx="8229600" cy="3886200"/>
          </a:xfrm>
        </p:spPr>
        <p:txBody>
          <a:bodyPr/>
          <a:lstStyle/>
          <a:p>
            <a:pPr lvl="0"/>
            <a:r>
              <a:rPr lang="en-US" noProof="0"/>
              <a:t>Click icon to add chart</a:t>
            </a:r>
          </a:p>
        </p:txBody>
      </p:sp>
      <p:sp>
        <p:nvSpPr>
          <p:cNvPr id="4" name="Rectangle 2"/>
          <p:cNvSpPr>
            <a:spLocks noGrp="1" noChangeArrowheads="1"/>
          </p:cNvSpPr>
          <p:nvPr>
            <p:ph type="ftr" sz="quarter" idx="10"/>
          </p:nvPr>
        </p:nvSpPr>
        <p:spPr>
          <a:xfrm>
            <a:off x="381000" y="6248400"/>
            <a:ext cx="5638800" cy="457200"/>
          </a:xfrm>
          <a:prstGeom prst="rect">
            <a:avLst/>
          </a:prstGeom>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256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9A8C5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4343400" y="6400800"/>
            <a:ext cx="381000" cy="3810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7"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3668581" y="279401"/>
            <a:ext cx="1606153" cy="14966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2888700" y="1817688"/>
            <a:ext cx="32904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222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4343400" y="6400799"/>
            <a:ext cx="381000" cy="323087"/>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10"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5715000" y="6321544"/>
            <a:ext cx="2971800" cy="4129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502669" y="6321544"/>
            <a:ext cx="487931" cy="454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249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4343400" y="6400800"/>
            <a:ext cx="381000" cy="3810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12"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502669" y="6321544"/>
            <a:ext cx="487931" cy="4546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5715000" y="6321544"/>
            <a:ext cx="2971800" cy="412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230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4343400" y="6400800"/>
            <a:ext cx="381000" cy="3810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1679957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4343400" y="6392169"/>
            <a:ext cx="381000" cy="3810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6"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502669" y="6321544"/>
            <a:ext cx="487931" cy="4546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5715000" y="6321544"/>
            <a:ext cx="2971800" cy="412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361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343400" y="6396990"/>
            <a:ext cx="381000" cy="38481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9"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502669" y="6321544"/>
            <a:ext cx="487931" cy="4546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5715000" y="6321544"/>
            <a:ext cx="2971800" cy="412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930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4343400" y="6400800"/>
            <a:ext cx="381000" cy="3810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8"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502669" y="6321544"/>
            <a:ext cx="487931" cy="4546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5715000" y="6321544"/>
            <a:ext cx="2971800" cy="412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00653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2.xml"/><Relationship Id="rId14" Type="http://schemas.openxmlformats.org/officeDocument/2006/relationships/image" Target="../media/image3.tiff"/><Relationship Id="rId15" Type="http://schemas.openxmlformats.org/officeDocument/2006/relationships/image" Target="../media/image4.tiff"/><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510B"/>
        </a:solidFill>
        <a:effectLst/>
      </p:bgPr>
    </p:bg>
    <p:spTree>
      <p:nvGrpSpPr>
        <p:cNvPr id="1" name=""/>
        <p:cNvGrpSpPr/>
        <p:nvPr/>
      </p:nvGrpSpPr>
      <p:grpSpPr>
        <a:xfrm>
          <a:off x="0" y="0"/>
          <a:ext cx="0" cy="0"/>
          <a:chOff x="0" y="0"/>
          <a:chExt cx="0" cy="0"/>
        </a:xfrm>
      </p:grpSpPr>
      <p:sp>
        <p:nvSpPr>
          <p:cNvPr id="8" name="Rounded Rectangle 7"/>
          <p:cNvSpPr/>
          <p:nvPr/>
        </p:nvSpPr>
        <p:spPr>
          <a:xfrm>
            <a:off x="114300" y="152400"/>
            <a:ext cx="8915400" cy="6629400"/>
          </a:xfrm>
          <a:prstGeom prst="roundRect">
            <a:avLst>
              <a:gd name="adj" fmla="val 28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Oval 8"/>
          <p:cNvSpPr/>
          <p:nvPr/>
        </p:nvSpPr>
        <p:spPr>
          <a:xfrm>
            <a:off x="4389120" y="6410325"/>
            <a:ext cx="274320" cy="274320"/>
          </a:xfrm>
          <a:prstGeom prst="ellipse">
            <a:avLst/>
          </a:prstGeom>
          <a:solidFill>
            <a:srgbClr val="9A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Slide Number Placeholder 5"/>
          <p:cNvSpPr>
            <a:spLocks noGrp="1"/>
          </p:cNvSpPr>
          <p:nvPr>
            <p:ph type="sldNum" sz="quarter" idx="4"/>
          </p:nvPr>
        </p:nvSpPr>
        <p:spPr>
          <a:xfrm>
            <a:off x="4267200" y="6400800"/>
            <a:ext cx="533400" cy="457200"/>
          </a:xfrm>
          <a:prstGeom prst="rect">
            <a:avLst/>
          </a:prstGeom>
        </p:spPr>
        <p:txBody>
          <a:bodyPr/>
          <a:lstStyle>
            <a:lvl1pPr algn="ctr">
              <a:defRPr sz="1200">
                <a:solidFill>
                  <a:schemeClr val="bg1"/>
                </a:solidFill>
                <a:latin typeface="Gill Sans MT"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F51F174-ECE1-45C6-AF12-A3DBDBC07E20}"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ill Sans MT" pitchFamily="34" charset="0"/>
              <a:ea typeface="+mn-ea"/>
              <a:cs typeface="+mn-cs"/>
            </a:endParaRPr>
          </a:p>
        </p:txBody>
      </p:sp>
      <p:sp>
        <p:nvSpPr>
          <p:cNvPr id="16" name="Rectangle 15"/>
          <p:cNvSpPr/>
          <p:nvPr/>
        </p:nvSpPr>
        <p:spPr>
          <a:xfrm>
            <a:off x="457200" y="6248400"/>
            <a:ext cx="8229600" cy="27432"/>
          </a:xfrm>
          <a:prstGeom prst="rect">
            <a:avLst/>
          </a:prstGeom>
          <a:solidFill>
            <a:srgbClr val="9A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932646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hdr="0" ftr="0" dt="0"/>
  <p:txStyles>
    <p:titleStyle>
      <a:lvl1pPr algn="ctr" defTabSz="914400" rtl="0" eaLnBrk="1" latinLnBrk="0" hangingPunct="1">
        <a:spcBef>
          <a:spcPct val="0"/>
        </a:spcBef>
        <a:buNone/>
        <a:defRPr sz="4400" kern="1200">
          <a:solidFill>
            <a:srgbClr val="00510B"/>
          </a:solidFill>
          <a:latin typeface="Garamond" pitchFamily="18" charset="0"/>
          <a:ea typeface="+mj-ea"/>
          <a:cs typeface="+mj-cs"/>
        </a:defRPr>
      </a:lvl1pPr>
    </p:titleStyle>
    <p:bodyStyle>
      <a:lvl1pPr marL="342900" indent="-342900" algn="l" defTabSz="914400" rtl="0" eaLnBrk="1" latinLnBrk="0" hangingPunct="1">
        <a:spcBef>
          <a:spcPct val="20000"/>
        </a:spcBef>
        <a:buFontTx/>
        <a:buBlip>
          <a:blip r:embed="rId15"/>
        </a:buBlip>
        <a:defRPr sz="3000" kern="1200">
          <a:solidFill>
            <a:schemeClr val="tx1"/>
          </a:solidFill>
          <a:latin typeface="Gill Sans MT" pitchFamily="34" charset="0"/>
          <a:ea typeface="+mn-ea"/>
          <a:cs typeface="+mn-cs"/>
        </a:defRPr>
      </a:lvl1pPr>
      <a:lvl2pPr marL="742950" indent="-285750" algn="l" defTabSz="914400" rtl="0" eaLnBrk="1" latinLnBrk="0" hangingPunct="1">
        <a:spcBef>
          <a:spcPct val="20000"/>
        </a:spcBef>
        <a:buFontTx/>
        <a:buBlip>
          <a:blip r:embed="rId15"/>
        </a:buBlip>
        <a:defRPr sz="2800" kern="1200">
          <a:solidFill>
            <a:schemeClr val="tx1"/>
          </a:solidFill>
          <a:latin typeface="Gill Sans MT" pitchFamily="34" charset="0"/>
          <a:ea typeface="+mn-ea"/>
          <a:cs typeface="+mn-cs"/>
        </a:defRPr>
      </a:lvl2pPr>
      <a:lvl3pPr marL="1143000" indent="-228600" algn="l" defTabSz="914400" rtl="0" eaLnBrk="1" latinLnBrk="0" hangingPunct="1">
        <a:spcBef>
          <a:spcPct val="20000"/>
        </a:spcBef>
        <a:buFontTx/>
        <a:buBlip>
          <a:blip r:embed="rId15"/>
        </a:buBlip>
        <a:defRPr sz="2400" kern="1200">
          <a:solidFill>
            <a:schemeClr val="tx1"/>
          </a:solidFill>
          <a:latin typeface="Gill Sans MT" pitchFamily="34" charset="0"/>
          <a:ea typeface="+mn-ea"/>
          <a:cs typeface="+mn-cs"/>
        </a:defRPr>
      </a:lvl3pPr>
      <a:lvl4pPr marL="1600200" indent="-228600" algn="l" defTabSz="914400" rtl="0" eaLnBrk="1" latinLnBrk="0" hangingPunct="1">
        <a:spcBef>
          <a:spcPct val="20000"/>
        </a:spcBef>
        <a:buFontTx/>
        <a:buBlip>
          <a:blip r:embed="rId15"/>
        </a:buBlip>
        <a:defRPr sz="2000" kern="1200">
          <a:solidFill>
            <a:schemeClr val="tx1"/>
          </a:solidFill>
          <a:latin typeface="Gill Sans MT" pitchFamily="34" charset="0"/>
          <a:ea typeface="+mn-ea"/>
          <a:cs typeface="+mn-cs"/>
        </a:defRPr>
      </a:lvl4pPr>
      <a:lvl5pPr marL="2057400" indent="-228600" algn="l" defTabSz="914400" rtl="0" eaLnBrk="1" latinLnBrk="0" hangingPunct="1">
        <a:spcBef>
          <a:spcPct val="20000"/>
        </a:spcBef>
        <a:buFontTx/>
        <a:buBlip>
          <a:blip r:embed="rId15"/>
        </a:buBlip>
        <a:defRPr sz="2000" kern="1200">
          <a:solidFill>
            <a:schemeClr val="tx1"/>
          </a:solidFill>
          <a:latin typeface="Gill Sans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2B92B7A-A44C-47FB-BAA6-2CFDD44EAE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0B13A9-2486-452F-AF93-D5C0ABC9F004}"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p:cNvSpPr/>
          <p:nvPr userDrawn="1"/>
        </p:nvSpPr>
        <p:spPr>
          <a:xfrm>
            <a:off x="0" y="137178"/>
            <a:ext cx="7190475" cy="97120"/>
          </a:xfrm>
          <a:prstGeom prst="rect">
            <a:avLst/>
          </a:prstGeom>
          <a:gradFill>
            <a:gsLst>
              <a:gs pos="0">
                <a:schemeClr val="accent4">
                  <a:lumMod val="40000"/>
                  <a:lumOff val="60000"/>
                </a:schemeClr>
              </a:gs>
              <a:gs pos="50000">
                <a:schemeClr val="accent4">
                  <a:lumMod val="40000"/>
                  <a:lumOff val="6000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0" y="185738"/>
            <a:ext cx="7190475" cy="322570"/>
          </a:xfrm>
          <a:prstGeom prst="rect">
            <a:avLst/>
          </a:prstGeom>
          <a:gradFill flip="none" rotWithShape="1">
            <a:gsLst>
              <a:gs pos="0">
                <a:schemeClr val="accent2"/>
              </a:gs>
              <a:gs pos="67000">
                <a:schemeClr val="accent2">
                  <a:tint val="44500"/>
                  <a:satMod val="160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userDrawn="1"/>
        </p:nvPicPr>
        <p:blipFill rotWithShape="1">
          <a:blip r:embed="rId14" cstate="email">
            <a:extLst>
              <a:ext uri="{28A0092B-C50C-407E-A947-70E740481C1C}">
                <a14:useLocalDpi xmlns:a14="http://schemas.microsoft.com/office/drawing/2010/main"/>
              </a:ext>
            </a:extLst>
          </a:blip>
          <a:srcRect/>
          <a:stretch/>
        </p:blipFill>
        <p:spPr>
          <a:xfrm>
            <a:off x="7190475" y="111778"/>
            <a:ext cx="1787075" cy="416906"/>
          </a:xfrm>
          <a:prstGeom prst="rect">
            <a:avLst/>
          </a:prstGeom>
        </p:spPr>
      </p:pic>
      <p:sp>
        <p:nvSpPr>
          <p:cNvPr id="10" name="Text Box 28"/>
          <p:cNvSpPr txBox="1">
            <a:spLocks noChangeArrowheads="1"/>
          </p:cNvSpPr>
          <p:nvPr userDrawn="1"/>
        </p:nvSpPr>
        <p:spPr bwMode="auto">
          <a:xfrm>
            <a:off x="90768" y="6296308"/>
            <a:ext cx="9053232" cy="444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050" b="0" i="0" u="none" strike="noStrike" kern="1200" cap="none" spc="225" normalizeH="0" baseline="0" noProof="0" dirty="0">
                <a:ln>
                  <a:noFill/>
                </a:ln>
                <a:solidFill>
                  <a:srgbClr val="ED7D31"/>
                </a:solidFill>
                <a:effectLst/>
                <a:uLnTx/>
                <a:uFillTx/>
                <a:latin typeface="Avenir Book" charset="0"/>
                <a:ea typeface="Avenir Book" charset="0"/>
                <a:cs typeface="Avenir Book" charset="0"/>
              </a:rPr>
              <a:t>Transforming Maternity Care</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825" b="0" i="0" u="none" strike="noStrike" kern="1200" cap="none" spc="0" normalizeH="0" baseline="0" noProof="0" dirty="0">
                <a:ln>
                  <a:noFill/>
                </a:ln>
                <a:solidFill>
                  <a:prstClr val="black">
                    <a:lumMod val="75000"/>
                    <a:lumOff val="25000"/>
                  </a:prstClr>
                </a:solidFill>
                <a:effectLst/>
                <a:uLnTx/>
                <a:uFillTx/>
                <a:latin typeface="Avenir Book" charset="0"/>
                <a:ea typeface="Avenir Book" charset="0"/>
                <a:cs typeface="Avenir Book" charset="0"/>
              </a:rPr>
              <a:t>A Toolkit to Support Vaginal Birth and Reduce Primary Cesareans</a:t>
            </a:r>
          </a:p>
        </p:txBody>
      </p:sp>
      <p:pic>
        <p:nvPicPr>
          <p:cNvPr id="11" name="Picture 10"/>
          <p:cNvPicPr>
            <a:picLocks noChangeAspect="1"/>
          </p:cNvPicPr>
          <p:nvPr userDrawn="1"/>
        </p:nvPicPr>
        <p:blipFill rotWithShape="1">
          <a:blip r:embed="rId15" cstate="email">
            <a:extLst>
              <a:ext uri="{28A0092B-C50C-407E-A947-70E740481C1C}">
                <a14:useLocalDpi xmlns:a14="http://schemas.microsoft.com/office/drawing/2010/main"/>
              </a:ext>
            </a:extLst>
          </a:blip>
          <a:srcRect/>
          <a:stretch/>
        </p:blipFill>
        <p:spPr>
          <a:xfrm>
            <a:off x="42053" y="39723"/>
            <a:ext cx="748569" cy="1116922"/>
          </a:xfrm>
          <a:prstGeom prst="ellipse">
            <a:avLst/>
          </a:prstGeom>
          <a:effectLst>
            <a:softEdge rad="31750"/>
          </a:effectLst>
        </p:spPr>
      </p:pic>
    </p:spTree>
    <p:extLst>
      <p:ext uri="{BB962C8B-B14F-4D97-AF65-F5344CB8AC3E}">
        <p14:creationId xmlns:p14="http://schemas.microsoft.com/office/powerpoint/2010/main" val="181225197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 Id="rId3" Type="http://schemas.openxmlformats.org/officeDocument/2006/relationships/image" Target="../media/image23.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 Id="rId3" Type="http://schemas.openxmlformats.org/officeDocument/2006/relationships/image" Target="../media/image29.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 Id="rId3" Type="http://schemas.openxmlformats.org/officeDocument/2006/relationships/image" Target="../media/image3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3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3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image" Target="../media/image37.tiff"/><Relationship Id="rId4" Type="http://schemas.openxmlformats.org/officeDocument/2006/relationships/image" Target="../media/image38.png"/><Relationship Id="rId1" Type="http://schemas.openxmlformats.org/officeDocument/2006/relationships/slideLayout" Target="../slideLayouts/slideLayout15.xml"/><Relationship Id="rId2" Type="http://schemas.openxmlformats.org/officeDocument/2006/relationships/notesSlide" Target="../notesSlides/notesSlide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61.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emf"/><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5.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6.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9.emf"/><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6.emf"/><Relationship Id="rId6" Type="http://schemas.openxmlformats.org/officeDocument/2006/relationships/image" Target="../media/image17.emf"/><Relationship Id="rId7" Type="http://schemas.openxmlformats.org/officeDocument/2006/relationships/image" Target="../media/image18.emf"/><Relationship Id="rId8" Type="http://schemas.openxmlformats.org/officeDocument/2006/relationships/image" Target="../media/image19.emf"/><Relationship Id="rId9" Type="http://schemas.openxmlformats.org/officeDocument/2006/relationships/image" Target="../media/image20.emf"/><Relationship Id="rId1" Type="http://schemas.openxmlformats.org/officeDocument/2006/relationships/slideLayout" Target="../slideLayouts/slideLayout13.xml"/><Relationship Id="rId2"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Latent Labor</a:t>
            </a:r>
          </a:p>
        </p:txBody>
      </p:sp>
      <p:sp>
        <p:nvSpPr>
          <p:cNvPr id="3" name="Subtitle 2"/>
          <p:cNvSpPr>
            <a:spLocks noGrp="1"/>
          </p:cNvSpPr>
          <p:nvPr>
            <p:ph type="subTitle" idx="1"/>
          </p:nvPr>
        </p:nvSpPr>
        <p:spPr/>
        <p:txBody>
          <a:bodyPr/>
          <a:lstStyle/>
          <a:p>
            <a:r>
              <a:rPr lang="en-US" dirty="0"/>
              <a:t>Where it all begins!</a:t>
            </a:r>
          </a:p>
        </p:txBody>
      </p:sp>
    </p:spTree>
    <p:extLst>
      <p:ext uri="{BB962C8B-B14F-4D97-AF65-F5344CB8AC3E}">
        <p14:creationId xmlns:p14="http://schemas.microsoft.com/office/powerpoint/2010/main" val="4203439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4601818"/>
          </a:xfrm>
        </p:spPr>
        <p:txBody>
          <a:bodyPr vert="horz" lIns="91440" tIns="45720" rIns="91440" bIns="45720" rtlCol="0" anchor="t">
            <a:normAutofit fontScale="40000" lnSpcReduction="20000"/>
          </a:bodyPr>
          <a:lstStyle/>
          <a:p>
            <a:pPr marL="0" indent="0" fontAlgn="base">
              <a:buNone/>
            </a:pPr>
            <a:r>
              <a:rPr lang="en-US" dirty="0"/>
              <a:t>Number 687, February 2017</a:t>
            </a:r>
          </a:p>
          <a:p>
            <a:pPr marL="0" indent="0" algn="ctr" fontAlgn="base">
              <a:buNone/>
            </a:pPr>
            <a:r>
              <a:rPr lang="en-US" sz="5500" b="1" dirty="0"/>
              <a:t>Approaches to Limit Intervention During Labor and Birth</a:t>
            </a:r>
          </a:p>
          <a:p>
            <a:pPr marL="0" indent="0" algn="ctr" fontAlgn="base">
              <a:buNone/>
            </a:pPr>
            <a:endParaRPr lang="en-US" sz="5500" b="1" dirty="0"/>
          </a:p>
          <a:p>
            <a:pPr marL="0" indent="0" fontAlgn="base">
              <a:buNone/>
            </a:pPr>
            <a:r>
              <a:rPr lang="en-US" sz="4000" dirty="0"/>
              <a:t>Obstetrician–gynecologists, in collaboration with midwives, nurses, patients, and those who support them in labor, can help women meet their goals for labor and birth by using techniques that are associated with minimal interventions and high rates of patient satisfaction. </a:t>
            </a:r>
            <a:r>
              <a:rPr lang="en-US" sz="4000" b="1" dirty="0"/>
              <a:t>Many common obstetric practices are of limited or uncertain benefit for low-risk women in spontaneous labor. </a:t>
            </a:r>
          </a:p>
          <a:p>
            <a:pPr fontAlgn="base">
              <a:buFont typeface="Arial" panose="020B0604020202020204" pitchFamily="34" charset="0"/>
              <a:buChar char="•"/>
            </a:pPr>
            <a:r>
              <a:rPr lang="en-US" sz="4000" dirty="0">
                <a:solidFill>
                  <a:srgbClr val="C00000"/>
                </a:solidFill>
              </a:rPr>
              <a:t>For women who are in latent labor and are not admitted, a process of shared decision making is recommended. </a:t>
            </a:r>
          </a:p>
          <a:p>
            <a:pPr fontAlgn="base">
              <a:buFont typeface="Arial" panose="020B0604020202020204" pitchFamily="34" charset="0"/>
              <a:buChar char="•"/>
            </a:pPr>
            <a:r>
              <a:rPr lang="en-US" sz="4000" dirty="0">
                <a:solidFill>
                  <a:srgbClr val="C00000"/>
                </a:solidFill>
              </a:rPr>
              <a:t>Admission during the latent phase of labor may be necessary for a variety of reasons. </a:t>
            </a:r>
          </a:p>
          <a:p>
            <a:pPr fontAlgn="base">
              <a:buFont typeface="Arial" panose="020B0604020202020204" pitchFamily="34" charset="0"/>
              <a:buChar char="•"/>
            </a:pPr>
            <a:r>
              <a:rPr lang="en-US" sz="4000" dirty="0">
                <a:solidFill>
                  <a:srgbClr val="C00000"/>
                </a:solidFill>
              </a:rPr>
              <a:t>Admission to labor and delivery may be delayed for women in the latent phase of labor when their status and their fetuses’ status are reassuring. The women can be offered frequent contact and support, as well as non-pharmacologic pain management measures.</a:t>
            </a:r>
          </a:p>
          <a:p>
            <a:pPr fontAlgn="base">
              <a:buFont typeface="Arial" panose="020B0604020202020204" pitchFamily="34" charset="0"/>
              <a:buChar char="•"/>
            </a:pPr>
            <a:r>
              <a:rPr lang="en-US" sz="4000" dirty="0">
                <a:solidFill>
                  <a:srgbClr val="C00000"/>
                </a:solidFill>
              </a:rPr>
              <a:t>When women are observed or admitted for pain or fatigue in latent labor, techniques such as education and support, oral hydration, positions of comfort, and non-pharmacologic pain management techniques such as massage or water immersion may be beneficial.</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5387" y="184150"/>
            <a:ext cx="6753225" cy="1323975"/>
          </a:xfrm>
          <a:prstGeom prst="rect">
            <a:avLst/>
          </a:prstGeom>
        </p:spPr>
      </p:pic>
    </p:spTree>
    <p:extLst>
      <p:ext uri="{BB962C8B-B14F-4D97-AF65-F5344CB8AC3E}">
        <p14:creationId xmlns:p14="http://schemas.microsoft.com/office/powerpoint/2010/main" val="113899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Decision Points</a:t>
            </a:r>
          </a:p>
        </p:txBody>
      </p:sp>
      <p:sp>
        <p:nvSpPr>
          <p:cNvPr id="3" name="Content Placeholder 2"/>
          <p:cNvSpPr>
            <a:spLocks noGrp="1"/>
          </p:cNvSpPr>
          <p:nvPr>
            <p:ph idx="1"/>
          </p:nvPr>
        </p:nvSpPr>
        <p:spPr/>
        <p:txBody>
          <a:bodyPr/>
          <a:lstStyle/>
          <a:p>
            <a:r>
              <a:rPr lang="en-US" dirty="0"/>
              <a:t>Discharge home</a:t>
            </a:r>
          </a:p>
          <a:p>
            <a:r>
              <a:rPr lang="en-US" dirty="0"/>
              <a:t>Re-evaluate</a:t>
            </a:r>
          </a:p>
          <a:p>
            <a:r>
              <a:rPr lang="en-US" dirty="0"/>
              <a:t>Admit</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13243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Shared Decision Making</a:t>
            </a: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3638173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rcRect t="13336" b="13336"/>
          <a:stretch>
            <a:fillRect/>
          </a:stretch>
        </p:blipFill>
        <p:spPr/>
      </p:pic>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6" name="Picture 5"/>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066754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34" y="0"/>
            <a:ext cx="9144000" cy="6876558"/>
          </a:xfrm>
        </p:spPr>
      </p:pic>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3894701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3" charset="0"/>
              <a:buChar char="}"/>
            </a:pPr>
            <a:r>
              <a:rPr lang="en-US" dirty="0">
                <a:latin typeface="Futura Md BT" charset="0"/>
                <a:cs typeface="Times New Roman" charset="0"/>
              </a:rPr>
              <a:t>Shared decision making can:</a:t>
            </a:r>
          </a:p>
          <a:p>
            <a:pPr lvl="1" eaLnBrk="1" hangingPunct="1">
              <a:spcAft>
                <a:spcPts val="1800"/>
              </a:spcAft>
              <a:buFont typeface="Wingdings" charset="0"/>
              <a:buChar char="§"/>
            </a:pPr>
            <a:r>
              <a:rPr lang="en-US" sz="2600" dirty="0">
                <a:latin typeface="Futura Md BT" charset="0"/>
                <a:cs typeface="Times New Roman" charset="0"/>
              </a:rPr>
              <a:t>Improve the patient’s experience of care</a:t>
            </a:r>
          </a:p>
          <a:p>
            <a:pPr lvl="1" eaLnBrk="1" hangingPunct="1">
              <a:spcAft>
                <a:spcPts val="1800"/>
              </a:spcAft>
              <a:buFont typeface="Wingdings" charset="0"/>
              <a:buChar char="§"/>
            </a:pPr>
            <a:r>
              <a:rPr lang="en-US" sz="2600" dirty="0">
                <a:latin typeface="Futura Md BT" charset="0"/>
                <a:cs typeface="Times New Roman" charset="0"/>
              </a:rPr>
              <a:t>Improve patient adherence to treatment recommendations - emerging evidence that it can help improve health outcomes</a:t>
            </a:r>
          </a:p>
          <a:p>
            <a:pPr lvl="1" eaLnBrk="1" hangingPunct="1">
              <a:spcAft>
                <a:spcPts val="1800"/>
              </a:spcAft>
              <a:buFont typeface="Wingdings" charset="0"/>
              <a:buChar char="§"/>
            </a:pPr>
            <a:endParaRPr lang="en-US" sz="2600" dirty="0">
              <a:latin typeface="Futura Md BT" charset="0"/>
              <a:cs typeface="Times New Roman" charset="0"/>
            </a:endParaRPr>
          </a:p>
        </p:txBody>
      </p:sp>
      <p:sp>
        <p:nvSpPr>
          <p:cNvPr id="23555" name="Title 2"/>
          <p:cNvSpPr>
            <a:spLocks noGrp="1"/>
          </p:cNvSpPr>
          <p:nvPr>
            <p:ph type="title"/>
          </p:nvPr>
        </p:nvSpPr>
        <p:spPr>
          <a:xfrm>
            <a:off x="457200" y="0"/>
            <a:ext cx="8229600" cy="1143000"/>
          </a:xfrm>
        </p:spPr>
        <p:txBody>
          <a:bodyPr/>
          <a:lstStyle/>
          <a:p>
            <a:pPr eaLnBrk="1" hangingPunct="1"/>
            <a:r>
              <a:rPr lang="en-US" dirty="0">
                <a:latin typeface="Futura Bk BT" charset="0"/>
              </a:rPr>
              <a:t>Benefits for Your Patients</a:t>
            </a:r>
            <a:endParaRPr lang="en-US" baseline="30000" dirty="0">
              <a:latin typeface="Futura Bk BT" charset="0"/>
            </a:endParaRPr>
          </a:p>
        </p:txBody>
      </p:sp>
      <p:sp>
        <p:nvSpPr>
          <p:cNvPr id="2355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B135D294-0626-114A-A172-A4827B7BE063}" type="slidenum">
              <a:rPr lang="en-US">
                <a:solidFill>
                  <a:srgbClr val="898989"/>
                </a:solidFill>
              </a:rPr>
              <a:pPr/>
              <a:t>15</a:t>
            </a:fld>
            <a:endParaRPr lang="en-US">
              <a:solidFill>
                <a:srgbClr val="898989"/>
              </a:solidFill>
            </a:endParaRPr>
          </a:p>
        </p:txBody>
      </p:sp>
    </p:spTree>
    <p:extLst>
      <p:ext uri="{BB962C8B-B14F-4D97-AF65-F5344CB8AC3E}">
        <p14:creationId xmlns:p14="http://schemas.microsoft.com/office/powerpoint/2010/main" val="3462241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1"/>
          <p:cNvSpPr>
            <a:spLocks noGrp="1"/>
          </p:cNvSpPr>
          <p:nvPr>
            <p:ph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en-US" altLang="en-US" dirty="0">
                <a:ea typeface="+mn-ea"/>
              </a:rPr>
              <a:t>Shared decision making can:</a:t>
            </a:r>
          </a:p>
          <a:p>
            <a:pPr lvl="1" eaLnBrk="1" hangingPunct="1">
              <a:defRPr/>
            </a:pPr>
            <a:r>
              <a:rPr lang="en-US" altLang="en-US" dirty="0">
                <a:ea typeface="+mn-ea"/>
              </a:rPr>
              <a:t>Improve the quality of care delivered</a:t>
            </a:r>
          </a:p>
          <a:p>
            <a:pPr lvl="1" eaLnBrk="1" hangingPunct="1">
              <a:defRPr/>
            </a:pPr>
            <a:r>
              <a:rPr lang="en-US" altLang="en-US" dirty="0">
                <a:ea typeface="+mn-ea"/>
              </a:rPr>
              <a:t>Increase patient satisfaction</a:t>
            </a:r>
          </a:p>
          <a:p>
            <a:pPr lvl="1" eaLnBrk="1" hangingPunct="1">
              <a:defRPr/>
            </a:pPr>
            <a:endParaRPr lang="en-US" altLang="en-US" dirty="0">
              <a:solidFill>
                <a:srgbClr val="FF0000"/>
              </a:solidFill>
              <a:ea typeface="+mn-ea"/>
            </a:endParaRPr>
          </a:p>
          <a:p>
            <a:pPr marL="457200" lvl="1" indent="0" eaLnBrk="1" hangingPunct="1">
              <a:buFont typeface="Wingdings" panose="05000000000000000000" pitchFamily="2" charset="2"/>
              <a:buNone/>
              <a:defRPr/>
            </a:pPr>
            <a:endParaRPr lang="en-US" altLang="en-US" dirty="0">
              <a:solidFill>
                <a:srgbClr val="FF0000"/>
              </a:solidFill>
              <a:ea typeface="+mn-ea"/>
            </a:endParaRPr>
          </a:p>
        </p:txBody>
      </p:sp>
      <p:sp>
        <p:nvSpPr>
          <p:cNvPr id="24579" name="Title 2"/>
          <p:cNvSpPr>
            <a:spLocks noGrp="1"/>
          </p:cNvSpPr>
          <p:nvPr>
            <p:ph type="title"/>
          </p:nvPr>
        </p:nvSpPr>
        <p:spPr>
          <a:xfrm>
            <a:off x="457200" y="193964"/>
            <a:ext cx="8229600" cy="1143000"/>
          </a:xfrm>
        </p:spPr>
        <p:txBody>
          <a:bodyPr>
            <a:normAutofit/>
          </a:bodyPr>
          <a:lstStyle/>
          <a:p>
            <a:pPr eaLnBrk="1" hangingPunct="1"/>
            <a:r>
              <a:rPr lang="en-US" dirty="0">
                <a:latin typeface="Futura Bk BT" charset="0"/>
              </a:rPr>
              <a:t>Benefits for Your Organization</a:t>
            </a:r>
            <a:endParaRPr lang="en-US" baseline="30000" dirty="0">
              <a:latin typeface="Futura Bk BT" charset="0"/>
            </a:endParaRPr>
          </a:p>
        </p:txBody>
      </p:sp>
      <p:sp>
        <p:nvSpPr>
          <p:cNvPr id="2458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AB1A542F-BFC4-CD4F-A2A8-64FD17994827}" type="slidenum">
              <a:rPr lang="en-US">
                <a:solidFill>
                  <a:srgbClr val="898989"/>
                </a:solidFill>
              </a:rPr>
              <a:pPr/>
              <a:t>16</a:t>
            </a:fld>
            <a:endParaRPr lang="en-US">
              <a:solidFill>
                <a:srgbClr val="898989"/>
              </a:solidFill>
            </a:endParaRPr>
          </a:p>
        </p:txBody>
      </p:sp>
    </p:spTree>
    <p:extLst>
      <p:ext uri="{BB962C8B-B14F-4D97-AF65-F5344CB8AC3E}">
        <p14:creationId xmlns:p14="http://schemas.microsoft.com/office/powerpoint/2010/main" val="3673853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a:srcRect t="13336" b="13336"/>
          <a:stretch>
            <a:fillRect/>
          </a:stretch>
        </p:blipFill>
        <p:spPr/>
      </p:pic>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7" name="Picture 6"/>
          <p:cNvPicPr>
            <a:picLocks noChangeAspect="1"/>
          </p:cNvPicPr>
          <p:nvPr/>
        </p:nvPicPr>
        <p:blipFill>
          <a:blip r:embed="rId3"/>
          <a:stretch>
            <a:fillRect/>
          </a:stretch>
        </p:blipFill>
        <p:spPr>
          <a:xfrm>
            <a:off x="0" y="0"/>
            <a:ext cx="9144000" cy="6858000"/>
          </a:xfrm>
          <a:prstGeom prst="rect">
            <a:avLst/>
          </a:prstGeom>
        </p:spPr>
      </p:pic>
      <p:pic>
        <p:nvPicPr>
          <p:cNvPr id="8" name="Picture 7"/>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869236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rcRect t="13336" b="13336"/>
          <a:stretch>
            <a:fillRect/>
          </a:stretch>
        </p:blipFill>
        <p:spPr/>
      </p:pic>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6" name="Picture 5"/>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64710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rcRect t="13336" b="13336"/>
          <a:stretch>
            <a:fillRect/>
          </a:stretch>
        </p:blipFill>
        <p:spPr/>
      </p:pic>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6" name="Picture 5"/>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52385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Session Outline</a:t>
            </a:r>
          </a:p>
        </p:txBody>
      </p:sp>
      <p:sp>
        <p:nvSpPr>
          <p:cNvPr id="3" name="Content Placeholder 2"/>
          <p:cNvSpPr>
            <a:spLocks noGrp="1"/>
          </p:cNvSpPr>
          <p:nvPr>
            <p:ph idx="1"/>
          </p:nvPr>
        </p:nvSpPr>
        <p:spPr/>
        <p:txBody>
          <a:bodyPr>
            <a:normAutofit/>
          </a:bodyPr>
          <a:lstStyle/>
          <a:p>
            <a:r>
              <a:rPr lang="en-US" dirty="0"/>
              <a:t>New parameters for latent labor</a:t>
            </a:r>
          </a:p>
          <a:p>
            <a:r>
              <a:rPr lang="en-US" dirty="0"/>
              <a:t>National recommendations related to latent labor phase</a:t>
            </a:r>
          </a:p>
          <a:p>
            <a:r>
              <a:rPr lang="en-US" dirty="0"/>
              <a:t>Shared decision-making</a:t>
            </a:r>
          </a:p>
          <a:p>
            <a:r>
              <a:rPr lang="en-US" dirty="0"/>
              <a:t>Patient education on expectations and coping strategies</a:t>
            </a:r>
          </a:p>
          <a:p>
            <a:r>
              <a:rPr lang="en-US" dirty="0"/>
              <a:t>Labor support</a:t>
            </a:r>
          </a:p>
          <a:p>
            <a:r>
              <a:rPr lang="en-US" dirty="0"/>
              <a:t>Hospital admission/Patient intake</a:t>
            </a:r>
          </a:p>
          <a:p>
            <a:endParaRPr lang="en-US"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3979391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p:cNvSpPr>
            <a:spLocks noGrp="1"/>
          </p:cNvSpPr>
          <p:nvPr>
            <p:ph idx="1"/>
          </p:nvPr>
        </p:nvSpPr>
        <p:spPr bwMode="auto">
          <a:xfrm>
            <a:off x="457200" y="1481138"/>
            <a:ext cx="8229600" cy="1262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3" charset="0"/>
              <a:buChar char="}"/>
            </a:pPr>
            <a:r>
              <a:rPr lang="en-US" sz="2400">
                <a:latin typeface="Futura Md BT" charset="0"/>
                <a:cs typeface="Times New Roman" charset="0"/>
              </a:rPr>
              <a:t>Communicate that a choice exists and invite the patient to participate in the decision-making process.</a:t>
            </a:r>
          </a:p>
          <a:p>
            <a:pPr marL="457200" lvl="1" indent="0" eaLnBrk="1" hangingPunct="1">
              <a:buFont typeface="Wingdings" charset="0"/>
              <a:buNone/>
            </a:pPr>
            <a:endParaRPr lang="en-US">
              <a:latin typeface="Futura Md BT" charset="0"/>
              <a:cs typeface="Times New Roman" charset="0"/>
            </a:endParaRPr>
          </a:p>
          <a:p>
            <a:pPr eaLnBrk="1" hangingPunct="1">
              <a:buFont typeface="Wingdings 3" charset="0"/>
              <a:buChar char="}"/>
            </a:pPr>
            <a:endParaRPr lang="en-US">
              <a:latin typeface="Futura Md BT" charset="0"/>
              <a:cs typeface="Times New Roman" charset="0"/>
            </a:endParaRPr>
          </a:p>
        </p:txBody>
      </p:sp>
      <p:sp>
        <p:nvSpPr>
          <p:cNvPr id="2" name="Title 1"/>
          <p:cNvSpPr>
            <a:spLocks noGrp="1"/>
          </p:cNvSpPr>
          <p:nvPr>
            <p:ph type="title"/>
          </p:nvPr>
        </p:nvSpPr>
        <p:spPr>
          <a:xfrm>
            <a:off x="457200" y="0"/>
            <a:ext cx="8229600" cy="1143000"/>
          </a:xfrm>
        </p:spPr>
        <p:txBody>
          <a:bodyPr>
            <a:normAutofit fontScale="90000"/>
          </a:bodyPr>
          <a:lstStyle/>
          <a:p>
            <a:pPr eaLnBrk="1" hangingPunct="1"/>
            <a:r>
              <a:rPr lang="en-US" dirty="0">
                <a:solidFill>
                  <a:schemeClr val="tx1"/>
                </a:solidFill>
                <a:latin typeface="+mj-ea"/>
                <a:cs typeface="+mj-ea"/>
              </a:rPr>
              <a:t/>
            </a:r>
            <a:br>
              <a:rPr lang="en-US" dirty="0">
                <a:solidFill>
                  <a:schemeClr val="tx1"/>
                </a:solidFill>
                <a:latin typeface="+mj-ea"/>
                <a:cs typeface="+mj-ea"/>
              </a:rPr>
            </a:br>
            <a:r>
              <a:rPr lang="en-US" sz="3600" dirty="0">
                <a:latin typeface="Futura Bk BT" charset="0"/>
              </a:rPr>
              <a:t>Step 1: Seek your patient</a:t>
            </a:r>
            <a:r>
              <a:rPr lang="ja-JP" altLang="en-US" sz="3600" dirty="0">
                <a:latin typeface="Futura Bk BT" charset="0"/>
              </a:rPr>
              <a:t>’</a:t>
            </a:r>
            <a:r>
              <a:rPr lang="en-US" sz="3600" dirty="0">
                <a:latin typeface="Futura Bk BT" charset="0"/>
              </a:rPr>
              <a:t>s participation</a:t>
            </a:r>
            <a:r>
              <a:rPr lang="en-US" dirty="0">
                <a:solidFill>
                  <a:schemeClr val="tx1"/>
                </a:solidFill>
                <a:latin typeface="+mj-ea"/>
                <a:cs typeface="+mj-ea"/>
              </a:rPr>
              <a:t/>
            </a:r>
            <a:br>
              <a:rPr lang="en-US" dirty="0">
                <a:solidFill>
                  <a:schemeClr val="tx1"/>
                </a:solidFill>
                <a:latin typeface="+mj-ea"/>
                <a:cs typeface="+mj-ea"/>
              </a:rPr>
            </a:br>
            <a:endParaRPr lang="en-US" sz="2900" dirty="0">
              <a:latin typeface="Futura Bk BT" charset="0"/>
            </a:endParaRPr>
          </a:p>
        </p:txBody>
      </p:sp>
      <p:sp>
        <p:nvSpPr>
          <p:cNvPr id="44036"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BB6BA893-026B-A64F-9CB1-B6DFC89EFCA7}" type="slidenum">
              <a:rPr lang="en-US">
                <a:solidFill>
                  <a:srgbClr val="898989"/>
                </a:solidFill>
              </a:rPr>
              <a:pPr/>
              <a:t>20</a:t>
            </a:fld>
            <a:endParaRPr lang="en-US">
              <a:solidFill>
                <a:srgbClr val="898989"/>
              </a:solidFill>
            </a:endParaRPr>
          </a:p>
        </p:txBody>
      </p:sp>
      <p:sp>
        <p:nvSpPr>
          <p:cNvPr id="3" name="Rectangle 2"/>
          <p:cNvSpPr/>
          <p:nvPr/>
        </p:nvSpPr>
        <p:spPr>
          <a:xfrm>
            <a:off x="838200" y="2819400"/>
            <a:ext cx="7543800" cy="2016125"/>
          </a:xfrm>
          <a:prstGeom prst="rect">
            <a:avLst/>
          </a:prstGeom>
          <a:solidFill>
            <a:schemeClr val="accent3">
              <a:lumMod val="40000"/>
              <a:lumOff val="60000"/>
            </a:schemeClr>
          </a:solidFill>
        </p:spPr>
        <p:txBody>
          <a:bodyPr>
            <a:spAutoFit/>
          </a:bodyPr>
          <a:lstStyle/>
          <a:p>
            <a:pPr>
              <a:spcBef>
                <a:spcPts val="600"/>
              </a:spcBef>
              <a:spcAft>
                <a:spcPts val="1200"/>
              </a:spcAft>
            </a:pPr>
            <a:r>
              <a:rPr lang="en-US" sz="2200">
                <a:latin typeface="Futura Md BT" charset="0"/>
              </a:rPr>
              <a:t>Many patients are not aware that they can and should participate in their health care decision making.</a:t>
            </a:r>
          </a:p>
          <a:p>
            <a:pPr>
              <a:spcBef>
                <a:spcPts val="600"/>
              </a:spcBef>
              <a:spcAft>
                <a:spcPts val="1200"/>
              </a:spcAft>
            </a:pPr>
            <a:r>
              <a:rPr lang="en-US" sz="2200">
                <a:latin typeface="Futura Md BT" charset="0"/>
              </a:rPr>
              <a:t>Many patients are not aware of the uncertainty in medicine, and that the outcomes of various treatments are variable.</a:t>
            </a:r>
          </a:p>
        </p:txBody>
      </p:sp>
    </p:spTree>
    <p:extLst>
      <p:ext uri="{BB962C8B-B14F-4D97-AF65-F5344CB8AC3E}">
        <p14:creationId xmlns:p14="http://schemas.microsoft.com/office/powerpoint/2010/main" val="446851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bwMode="auto">
          <a:xfrm>
            <a:off x="685800" y="1371600"/>
            <a:ext cx="7462838" cy="46355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Font typeface="Wingdings 3" panose="05040102010807070707" pitchFamily="18" charset="2"/>
              <a:buNone/>
              <a:defRPr/>
            </a:pPr>
            <a:r>
              <a:rPr lang="en-US" altLang="en-US" b="1" dirty="0">
                <a:ea typeface="+mn-ea"/>
              </a:rPr>
              <a:t>Tips</a:t>
            </a:r>
          </a:p>
          <a:p>
            <a:pPr eaLnBrk="1" hangingPunct="1">
              <a:defRPr/>
            </a:pPr>
            <a:r>
              <a:rPr lang="en-US" altLang="en-US" sz="2400" dirty="0">
                <a:ea typeface="+mn-ea"/>
              </a:rPr>
              <a:t>Summarize the health problem and communicate there may be more than one treatment choice.</a:t>
            </a:r>
          </a:p>
          <a:p>
            <a:pPr eaLnBrk="1" hangingPunct="1">
              <a:defRPr/>
            </a:pPr>
            <a:r>
              <a:rPr lang="en-US" altLang="en-US" sz="2400" dirty="0">
                <a:ea typeface="+mn-ea"/>
              </a:rPr>
              <a:t>Ask your patient to participate with the health care team.</a:t>
            </a:r>
          </a:p>
          <a:p>
            <a:pPr eaLnBrk="1" hangingPunct="1">
              <a:defRPr/>
            </a:pPr>
            <a:r>
              <a:rPr lang="en-US" altLang="en-US" sz="2400" dirty="0">
                <a:ea typeface="+mn-ea"/>
              </a:rPr>
              <a:t>Assess the role your patient </a:t>
            </a:r>
            <a:br>
              <a:rPr lang="en-US" altLang="en-US" sz="2400" dirty="0">
                <a:ea typeface="+mn-ea"/>
              </a:rPr>
            </a:br>
            <a:r>
              <a:rPr lang="en-US" altLang="en-US" sz="2400" dirty="0">
                <a:ea typeface="+mn-ea"/>
              </a:rPr>
              <a:t>wants to play.</a:t>
            </a:r>
          </a:p>
          <a:p>
            <a:pPr eaLnBrk="1" hangingPunct="1">
              <a:defRPr/>
            </a:pPr>
            <a:r>
              <a:rPr lang="en-US" altLang="en-US" sz="2400" dirty="0">
                <a:ea typeface="+mn-ea"/>
              </a:rPr>
              <a:t>Include family/caregivers in decisions.</a:t>
            </a:r>
          </a:p>
        </p:txBody>
      </p:sp>
      <p:sp>
        <p:nvSpPr>
          <p:cNvPr id="3" name="Title 2"/>
          <p:cNvSpPr>
            <a:spLocks noGrp="1"/>
          </p:cNvSpPr>
          <p:nvPr>
            <p:ph type="title"/>
          </p:nvPr>
        </p:nvSpPr>
        <p:spPr>
          <a:xfrm>
            <a:off x="457200" y="242454"/>
            <a:ext cx="8229600" cy="1143000"/>
          </a:xfrm>
        </p:spPr>
        <p:txBody>
          <a:bodyPr>
            <a:normAutofit fontScale="90000"/>
          </a:bodyPr>
          <a:lstStyle/>
          <a:p>
            <a:pPr eaLnBrk="1" hangingPunct="1"/>
            <a:r>
              <a:rPr lang="en-US" dirty="0">
                <a:solidFill>
                  <a:schemeClr val="tx1"/>
                </a:solidFill>
                <a:latin typeface="+mj-ea"/>
                <a:cs typeface="+mj-ea"/>
              </a:rPr>
              <a:t/>
            </a:r>
            <a:br>
              <a:rPr lang="en-US" dirty="0">
                <a:solidFill>
                  <a:schemeClr val="tx1"/>
                </a:solidFill>
                <a:latin typeface="+mj-ea"/>
                <a:cs typeface="+mj-ea"/>
              </a:rPr>
            </a:br>
            <a:r>
              <a:rPr lang="en-US" sz="3600" dirty="0">
                <a:latin typeface="Futura Bk BT" charset="0"/>
              </a:rPr>
              <a:t>Step 1: Seek your patient</a:t>
            </a:r>
            <a:r>
              <a:rPr lang="ja-JP" altLang="en-US" sz="3600" dirty="0">
                <a:latin typeface="Futura Bk BT" charset="0"/>
              </a:rPr>
              <a:t>’</a:t>
            </a:r>
            <a:r>
              <a:rPr lang="en-US" sz="3600" dirty="0">
                <a:latin typeface="Futura Bk BT" charset="0"/>
              </a:rPr>
              <a:t>s participation</a:t>
            </a:r>
            <a:r>
              <a:rPr lang="en-US" dirty="0">
                <a:solidFill>
                  <a:schemeClr val="tx1"/>
                </a:solidFill>
                <a:latin typeface="+mj-ea"/>
                <a:cs typeface="+mj-ea"/>
              </a:rPr>
              <a:t/>
            </a:r>
            <a:br>
              <a:rPr lang="en-US" dirty="0">
                <a:solidFill>
                  <a:schemeClr val="tx1"/>
                </a:solidFill>
                <a:latin typeface="+mj-ea"/>
                <a:cs typeface="+mj-ea"/>
              </a:rPr>
            </a:br>
            <a:endParaRPr lang="en-US" sz="2900" dirty="0">
              <a:latin typeface="Futura Bk BT" charset="0"/>
            </a:endParaRPr>
          </a:p>
        </p:txBody>
      </p:sp>
      <p:sp>
        <p:nvSpPr>
          <p:cNvPr id="4506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E706B528-39B1-3240-832D-23AFDABB2066}" type="slidenum">
              <a:rPr lang="en-US">
                <a:solidFill>
                  <a:srgbClr val="898989"/>
                </a:solidFill>
              </a:rPr>
              <a:pPr/>
              <a:t>21</a:t>
            </a:fld>
            <a:endParaRPr lang="en-US">
              <a:solidFill>
                <a:srgbClr val="898989"/>
              </a:solidFill>
            </a:endParaRPr>
          </a:p>
        </p:txBody>
      </p:sp>
      <p:sp>
        <p:nvSpPr>
          <p:cNvPr id="7" name="TextBox 6"/>
          <p:cNvSpPr txBox="1"/>
          <p:nvPr/>
        </p:nvSpPr>
        <p:spPr>
          <a:xfrm>
            <a:off x="6850063" y="3566042"/>
            <a:ext cx="1989137" cy="1754188"/>
          </a:xfrm>
          <a:prstGeom prst="rect">
            <a:avLst/>
          </a:prstGeom>
          <a:solidFill>
            <a:schemeClr val="accent3">
              <a:lumMod val="40000"/>
              <a:lumOff val="60000"/>
            </a:schemeClr>
          </a:solidFill>
        </p:spPr>
        <p:txBody>
          <a:bodyPr anchor="t">
            <a:spAutoFit/>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r>
              <a:rPr lang="en-US" dirty="0">
                <a:latin typeface="Futura Md BT" charset="0"/>
              </a:rPr>
              <a:t>Use cues to continually engage your patient. For example, </a:t>
            </a:r>
            <a:r>
              <a:rPr lang="ja-JP" altLang="en-US">
                <a:latin typeface="Futura Md BT" charset="0"/>
              </a:rPr>
              <a:t>“</a:t>
            </a:r>
            <a:r>
              <a:rPr lang="en-US" dirty="0">
                <a:latin typeface="Futura Md BT" charset="0"/>
              </a:rPr>
              <a:t>I'd like your input</a:t>
            </a:r>
            <a:r>
              <a:rPr lang="en-US" altLang="ja-JP" dirty="0">
                <a:latin typeface="Futura Md BT" charset="0"/>
              </a:rPr>
              <a:t>.</a:t>
            </a:r>
            <a:r>
              <a:rPr lang="ja-JP" altLang="en-US" dirty="0">
                <a:latin typeface="Futura Md BT" charset="0"/>
              </a:rPr>
              <a:t>”</a:t>
            </a:r>
            <a:endParaRPr lang="en-US" dirty="0">
              <a:latin typeface="Futura Md BT" charset="0"/>
            </a:endParaRPr>
          </a:p>
        </p:txBody>
      </p:sp>
    </p:spTree>
    <p:extLst>
      <p:ext uri="{BB962C8B-B14F-4D97-AF65-F5344CB8AC3E}">
        <p14:creationId xmlns:p14="http://schemas.microsoft.com/office/powerpoint/2010/main" val="2447512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2"/>
          <p:cNvSpPr>
            <a:spLocks noGrp="1"/>
          </p:cNvSpPr>
          <p:nvPr>
            <p:ph type="title"/>
          </p:nvPr>
        </p:nvSpPr>
        <p:spPr>
          <a:xfrm>
            <a:off x="466539" y="304800"/>
            <a:ext cx="8229600" cy="1143000"/>
          </a:xfrm>
        </p:spPr>
        <p:txBody>
          <a:bodyPr>
            <a:noAutofit/>
          </a:bodyPr>
          <a:lstStyle/>
          <a:p>
            <a:pPr eaLnBrk="1" hangingPunct="1"/>
            <a:r>
              <a:rPr lang="en-US" sz="3600" dirty="0">
                <a:latin typeface="Futura Bk BT" charset="0"/>
              </a:rPr>
              <a:t>Step 1: Seek your patient’s participation</a:t>
            </a:r>
          </a:p>
        </p:txBody>
      </p:sp>
      <p:graphicFrame>
        <p:nvGraphicFramePr>
          <p:cNvPr id="4" name="Content Placeholder 3"/>
          <p:cNvGraphicFramePr>
            <a:graphicFrameLocks noGrp="1"/>
          </p:cNvGraphicFramePr>
          <p:nvPr/>
        </p:nvGraphicFramePr>
        <p:xfrm>
          <a:off x="457200" y="1600200"/>
          <a:ext cx="8229600" cy="4024314"/>
        </p:xfrm>
        <a:graphic>
          <a:graphicData uri="http://schemas.openxmlformats.org/drawingml/2006/table">
            <a:tbl>
              <a:tblPr/>
              <a:tblGrid>
                <a:gridCol w="8229600">
                  <a:extLst>
                    <a:ext uri="{9D8B030D-6E8A-4147-A177-3AD203B41FA5}">
                      <a16:colId xmlns:a16="http://schemas.microsoft.com/office/drawing/2014/main" xmlns="" val="20000"/>
                    </a:ext>
                  </a:extLst>
                </a:gridCol>
              </a:tblGrid>
              <a:tr h="457200">
                <a:tc>
                  <a:txBody>
                    <a:bodyPr/>
                    <a:lstStyle/>
                    <a:p>
                      <a:pPr marL="0" marR="0" lvl="0" indent="0" algn="ctr" defTabSz="914400" rtl="0" eaLnBrk="1" fontAlgn="base" latinLnBrk="0" hangingPunct="1">
                        <a:lnSpc>
                          <a:spcPct val="100000"/>
                        </a:lnSpc>
                        <a:spcBef>
                          <a:spcPts val="600"/>
                        </a:spcBef>
                        <a:spcAft>
                          <a:spcPts val="600"/>
                        </a:spcAft>
                        <a:buClrTx/>
                        <a:buSzTx/>
                        <a:buFontTx/>
                        <a:buNone/>
                        <a:tabLst/>
                      </a:pPr>
                      <a:r>
                        <a:rPr kumimoji="0" lang="en-US" sz="2200" b="1" i="0" u="none" strike="noStrike" cap="none" normalizeH="0" baseline="0">
                          <a:ln>
                            <a:noFill/>
                          </a:ln>
                          <a:solidFill>
                            <a:srgbClr val="FFFFFF"/>
                          </a:solidFill>
                          <a:effectLst/>
                          <a:latin typeface="Futura Md BT" charset="0"/>
                          <a:ea typeface="ＭＳ Ｐゴシック" charset="0"/>
                          <a:cs typeface="Arial" charset="0"/>
                        </a:rPr>
                        <a:t>Conversation Starters</a:t>
                      </a:r>
                    </a:p>
                  </a:txBody>
                  <a:tcPr marT="45686" marB="45686"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79646"/>
                    </a:solidFill>
                  </a:tcPr>
                </a:tc>
                <a:extLst>
                  <a:ext uri="{0D108BD9-81ED-4DB2-BD59-A6C34878D82A}">
                    <a16:rowId xmlns:a16="http://schemas.microsoft.com/office/drawing/2014/main" xmlns="" val="10000"/>
                  </a:ext>
                </a:extLst>
              </a:tr>
              <a:tr h="1189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Futura Md BT" charset="0"/>
                          <a:ea typeface="ＭＳ Ｐゴシック" charset="0"/>
                          <a:cs typeface="Arial" charset="0"/>
                        </a:rPr>
                        <a:t>“Now that we have identified the problem, it’s time to think about what to do next. I’d like us to make this decision together.”</a:t>
                      </a:r>
                    </a:p>
                  </a:txBody>
                  <a:tcPr marT="45686" marB="45686"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extLst>
                  <a:ext uri="{0D108BD9-81ED-4DB2-BD59-A6C34878D82A}">
                    <a16:rowId xmlns:a16="http://schemas.microsoft.com/office/drawing/2014/main" xmlns="" val="10001"/>
                  </a:ext>
                </a:extLst>
              </a:tr>
              <a:tr h="1189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Futura Md BT" charset="0"/>
                          <a:ea typeface="ＭＳ Ｐゴシック" charset="0"/>
                          <a:cs typeface="Arial" charset="0"/>
                        </a:rPr>
                        <a:t>“There is good information about how these treatments differ that I’d like to discuss with you before we decide on an approach that is best for you.”</a:t>
                      </a:r>
                    </a:p>
                  </a:txBody>
                  <a:tcPr marT="45686" marB="45686"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1189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Futura Md BT" charset="0"/>
                          <a:ea typeface="ＭＳ Ｐゴシック" charset="0"/>
                          <a:cs typeface="Arial" charset="0"/>
                        </a:rPr>
                        <a:t>“I’m happy to share my views and help you reach a good decision. Before I do, may I describe the options in more detail?”</a:t>
                      </a:r>
                      <a:endParaRPr kumimoji="0" lang="en-US" sz="2200" b="0" i="0" u="none" strike="noStrike" cap="none" normalizeH="0" baseline="0">
                        <a:ln>
                          <a:noFill/>
                        </a:ln>
                        <a:solidFill>
                          <a:srgbClr val="FF0000"/>
                        </a:solidFill>
                        <a:effectLst/>
                        <a:latin typeface="Futura Md BT" charset="0"/>
                        <a:ea typeface="ＭＳ Ｐゴシック" charset="0"/>
                        <a:cs typeface="Arial" charset="0"/>
                      </a:endParaRPr>
                    </a:p>
                  </a:txBody>
                  <a:tcPr marT="45686" marB="45686"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extLst>
                  <a:ext uri="{0D108BD9-81ED-4DB2-BD59-A6C34878D82A}">
                    <a16:rowId xmlns:a16="http://schemas.microsoft.com/office/drawing/2014/main" xmlns="" val="10003"/>
                  </a:ext>
                </a:extLst>
              </a:tr>
            </a:tbl>
          </a:graphicData>
        </a:graphic>
      </p:graphicFrame>
      <p:sp>
        <p:nvSpPr>
          <p:cNvPr id="4609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59BB4926-D4FE-DF4B-9EBD-72621FCEB815}" type="slidenum">
              <a:rPr lang="en-US">
                <a:solidFill>
                  <a:srgbClr val="898989"/>
                </a:solidFill>
              </a:rPr>
              <a:pPr/>
              <a:t>22</a:t>
            </a:fld>
            <a:endParaRPr lang="en-US">
              <a:solidFill>
                <a:srgbClr val="898989"/>
              </a:solidFill>
            </a:endParaRPr>
          </a:p>
        </p:txBody>
      </p:sp>
    </p:spTree>
    <p:extLst>
      <p:ext uri="{BB962C8B-B14F-4D97-AF65-F5344CB8AC3E}">
        <p14:creationId xmlns:p14="http://schemas.microsoft.com/office/powerpoint/2010/main" val="2316461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576388"/>
          <a:ext cx="8229600" cy="3925889"/>
        </p:xfrm>
        <a:graphic>
          <a:graphicData uri="http://schemas.openxmlformats.org/drawingml/2006/table">
            <a:tbl>
              <a:tblPr/>
              <a:tblGrid>
                <a:gridCol w="8229600">
                  <a:extLst>
                    <a:ext uri="{9D8B030D-6E8A-4147-A177-3AD203B41FA5}">
                      <a16:colId xmlns:a16="http://schemas.microsoft.com/office/drawing/2014/main" xmlns="" val="20000"/>
                    </a:ext>
                  </a:extLst>
                </a:gridCol>
              </a:tblGrid>
              <a:tr h="430213">
                <a:tc>
                  <a:txBody>
                    <a:bodyPr/>
                    <a:lstStyle/>
                    <a:p>
                      <a:pPr marL="0" marR="0" lvl="0" indent="0" algn="ctr" defTabSz="914400" rtl="0" eaLnBrk="1" fontAlgn="base" latinLnBrk="0" hangingPunct="1">
                        <a:lnSpc>
                          <a:spcPct val="100000"/>
                        </a:lnSpc>
                        <a:spcBef>
                          <a:spcPts val="600"/>
                        </a:spcBef>
                        <a:spcAft>
                          <a:spcPts val="600"/>
                        </a:spcAft>
                        <a:buClrTx/>
                        <a:buSzTx/>
                        <a:buFontTx/>
                        <a:buNone/>
                        <a:tabLst/>
                      </a:pPr>
                      <a:r>
                        <a:rPr kumimoji="0" lang="en-US" sz="2100" b="1" i="0" u="none" strike="noStrike" cap="none" normalizeH="0" baseline="0">
                          <a:ln>
                            <a:noFill/>
                          </a:ln>
                          <a:solidFill>
                            <a:srgbClr val="FFFFFF"/>
                          </a:solidFill>
                          <a:effectLst/>
                          <a:latin typeface="Futura Md BT" charset="0"/>
                          <a:ea typeface="ＭＳ Ｐゴシック" charset="0"/>
                          <a:cs typeface="Arial" charset="0"/>
                        </a:rPr>
                        <a:t>Conversation Starters</a:t>
                      </a:r>
                    </a:p>
                  </a:txBody>
                  <a:tcPr marT="42980" marB="4298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79646"/>
                    </a:solidFill>
                  </a:tcPr>
                </a:tc>
                <a:extLst>
                  <a:ext uri="{0D108BD9-81ED-4DB2-BD59-A6C34878D82A}">
                    <a16:rowId xmlns:a16="http://schemas.microsoft.com/office/drawing/2014/main" xmlns="" val="10000"/>
                  </a:ext>
                </a:extLst>
              </a:tr>
              <a:tr h="534988">
                <a:tc>
                  <a:txBody>
                    <a:body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sz="2100" b="0" i="0" u="none" strike="noStrike" cap="none" normalizeH="0" baseline="0">
                          <a:ln>
                            <a:noFill/>
                          </a:ln>
                          <a:solidFill>
                            <a:srgbClr val="000000"/>
                          </a:solidFill>
                          <a:effectLst/>
                          <a:latin typeface="Futura Md BT" charset="0"/>
                          <a:ea typeface="ＭＳ Ｐゴシック" charset="0"/>
                          <a:cs typeface="Arial" charset="0"/>
                        </a:rPr>
                        <a:t>“Here are some choices we can consider.”</a:t>
                      </a:r>
                    </a:p>
                  </a:txBody>
                  <a:tcPr marT="42980" marB="4298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extLst>
                  <a:ext uri="{0D108BD9-81ED-4DB2-BD59-A6C34878D82A}">
                    <a16:rowId xmlns:a16="http://schemas.microsoft.com/office/drawing/2014/main" xmlns="" val="10001"/>
                  </a:ext>
                </a:extLst>
              </a:tr>
              <a:tr h="1046163">
                <a:tc>
                  <a:txBody>
                    <a:body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sz="2100" b="0" i="0" u="none" strike="noStrike" cap="none" normalizeH="0" baseline="0">
                          <a:ln>
                            <a:noFill/>
                          </a:ln>
                          <a:solidFill>
                            <a:srgbClr val="000000"/>
                          </a:solidFill>
                          <a:effectLst/>
                          <a:latin typeface="Futura Md BT" charset="0"/>
                          <a:ea typeface="ＭＳ Ｐゴシック" charset="0"/>
                          <a:cs typeface="Arial" charset="0"/>
                        </a:rPr>
                        <a:t>“Let me tell you what the research says about the benefits and risks of the medicine/treatments that you are considering.”</a:t>
                      </a:r>
                    </a:p>
                  </a:txBody>
                  <a:tcPr marT="42980" marB="4298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1031875">
                <a:tc>
                  <a:txBody>
                    <a:body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sz="2100" b="0" i="0" u="none" strike="noStrike" cap="none" normalizeH="0" baseline="0">
                          <a:ln>
                            <a:noFill/>
                          </a:ln>
                          <a:solidFill>
                            <a:srgbClr val="000000"/>
                          </a:solidFill>
                          <a:effectLst/>
                          <a:latin typeface="Futura Md BT" charset="0"/>
                          <a:ea typeface="ＭＳ Ｐゴシック" charset="0"/>
                          <a:cs typeface="Arial" charset="0"/>
                        </a:rPr>
                        <a:t>“I have some booklets I want to give you that have information about your condition and the treatment options.”</a:t>
                      </a:r>
                    </a:p>
                  </a:txBody>
                  <a:tcPr marT="42980" marB="4298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extLst>
                  <a:ext uri="{0D108BD9-81ED-4DB2-BD59-A6C34878D82A}">
                    <a16:rowId xmlns:a16="http://schemas.microsoft.com/office/drawing/2014/main" xmlns="" val="10003"/>
                  </a:ext>
                </a:extLst>
              </a:tr>
              <a:tr h="882650">
                <a:tc>
                  <a:txBody>
                    <a:body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sz="2100" b="0" i="0" u="none" strike="noStrike" cap="none" normalizeH="0" baseline="0">
                          <a:ln>
                            <a:noFill/>
                          </a:ln>
                          <a:solidFill>
                            <a:srgbClr val="000000"/>
                          </a:solidFill>
                          <a:effectLst/>
                          <a:latin typeface="Futura Md BT" charset="0"/>
                          <a:ea typeface="ＭＳ Ｐゴシック" charset="0"/>
                          <a:cs typeface="Arial" charset="0"/>
                        </a:rPr>
                        <a:t>“These tools have been designed to help you to understand your options in more detail.”</a:t>
                      </a:r>
                    </a:p>
                  </a:txBody>
                  <a:tcPr marT="42980" marB="4298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4"/>
                  </a:ext>
                </a:extLst>
              </a:tr>
            </a:tbl>
          </a:graphicData>
        </a:graphic>
      </p:graphicFrame>
      <p:sp>
        <p:nvSpPr>
          <p:cNvPr id="52240" name="Title 2"/>
          <p:cNvSpPr>
            <a:spLocks noGrp="1"/>
          </p:cNvSpPr>
          <p:nvPr>
            <p:ph type="title"/>
          </p:nvPr>
        </p:nvSpPr>
        <p:spPr>
          <a:xfrm>
            <a:off x="457200" y="266700"/>
            <a:ext cx="8229600" cy="1143000"/>
          </a:xfrm>
        </p:spPr>
        <p:txBody>
          <a:bodyPr>
            <a:normAutofit fontScale="90000"/>
          </a:bodyPr>
          <a:lstStyle/>
          <a:p>
            <a:pPr eaLnBrk="1" hangingPunct="1"/>
            <a:r>
              <a:rPr lang="en-US" sz="3600" dirty="0">
                <a:latin typeface="Futura Bk BT" charset="0"/>
              </a:rPr>
              <a:t>Step 2: Help your patient explore </a:t>
            </a:r>
            <a:r>
              <a:rPr lang="en-US" dirty="0">
                <a:solidFill>
                  <a:schemeClr val="tx1"/>
                </a:solidFill>
                <a:latin typeface="+mj-ea"/>
                <a:cs typeface="+mj-ea"/>
              </a:rPr>
              <a:t/>
            </a:r>
            <a:br>
              <a:rPr lang="en-US" dirty="0">
                <a:solidFill>
                  <a:schemeClr val="tx1"/>
                </a:solidFill>
                <a:latin typeface="+mj-ea"/>
                <a:cs typeface="+mj-ea"/>
              </a:rPr>
            </a:br>
            <a:r>
              <a:rPr lang="en-US" sz="3600" dirty="0">
                <a:latin typeface="Futura Bk BT" charset="0"/>
              </a:rPr>
              <a:t>and compare treatment options</a:t>
            </a:r>
          </a:p>
        </p:txBody>
      </p:sp>
      <p:sp>
        <p:nvSpPr>
          <p:cNvPr id="5224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78A3C650-FFAA-474F-8E3F-1ED5A8AFA90E}" type="slidenum">
              <a:rPr lang="en-US">
                <a:solidFill>
                  <a:srgbClr val="898989"/>
                </a:solidFill>
              </a:rPr>
              <a:pPr/>
              <a:t>23</a:t>
            </a:fld>
            <a:endParaRPr lang="en-US">
              <a:solidFill>
                <a:srgbClr val="898989"/>
              </a:solidFill>
            </a:endParaRPr>
          </a:p>
        </p:txBody>
      </p:sp>
    </p:spTree>
    <p:extLst>
      <p:ext uri="{BB962C8B-B14F-4D97-AF65-F5344CB8AC3E}">
        <p14:creationId xmlns:p14="http://schemas.microsoft.com/office/powerpoint/2010/main" val="3113557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5172075"/>
            <a:ext cx="7772400" cy="369888"/>
          </a:xfrm>
          <a:prstGeom prst="rect">
            <a:avLst/>
          </a:prstGeom>
          <a:solidFill>
            <a:schemeClr val="accent6">
              <a:lumMod val="40000"/>
              <a:lumOff val="60000"/>
            </a:schemeClr>
          </a:solidFill>
        </p:spPr>
        <p:txBody>
          <a:bodyPr>
            <a:spAutoFit/>
          </a:bodyPr>
          <a:lstStyle/>
          <a:p>
            <a:pPr eaLnBrk="1" fontAlgn="auto" hangingPunct="1">
              <a:spcBef>
                <a:spcPct val="20000"/>
              </a:spcBef>
              <a:spcAft>
                <a:spcPts val="0"/>
              </a:spcAft>
              <a:buClr>
                <a:srgbClr val="008000"/>
              </a:buClr>
              <a:defRPr/>
            </a:pPr>
            <a:endParaRPr lang="en-US" dirty="0">
              <a:latin typeface="Futura Bk BT" panose="020B0502020204020303" pitchFamily="34" charset="0"/>
              <a:ea typeface="+mn-ea"/>
              <a:cs typeface="Times New Roman" panose="02020603050405020304" pitchFamily="18" charset="0"/>
            </a:endParaRPr>
          </a:p>
        </p:txBody>
      </p:sp>
      <p:sp>
        <p:nvSpPr>
          <p:cNvPr id="21507" name="Content Placeholder 1"/>
          <p:cNvSpPr>
            <a:spLocks noGrp="1"/>
          </p:cNvSpPr>
          <p:nvPr>
            <p:ph idx="1"/>
          </p:nvPr>
        </p:nvSpPr>
        <p:spPr bwMode="auto">
          <a:xfrm>
            <a:off x="457200" y="1752600"/>
            <a:ext cx="8229600" cy="4038600"/>
          </a:xfrm>
          <a:solidFill>
            <a:schemeClr val="bg1"/>
          </a:solidFill>
          <a:extLst/>
        </p:spPr>
        <p:txBody>
          <a:bodyPr vert="horz" wrap="square" lIns="91440" tIns="45720" rIns="91440" bIns="45720" numCol="1" anchor="t" anchorCtr="0" compatLnSpc="1">
            <a:prstTxWarp prst="textNoShape">
              <a:avLst/>
            </a:prstTxWarp>
          </a:bodyPr>
          <a:lstStyle/>
          <a:p>
            <a:pPr>
              <a:spcAft>
                <a:spcPts val="1800"/>
              </a:spcAft>
              <a:buFont typeface="Wingdings 3" charset="0"/>
              <a:buChar char="}"/>
            </a:pPr>
            <a:r>
              <a:rPr lang="en-US" sz="2600">
                <a:latin typeface="Futura Md BT" charset="0"/>
                <a:cs typeface="Times New Roman" charset="0"/>
              </a:rPr>
              <a:t>Improves patient’s knowledge of options</a:t>
            </a:r>
          </a:p>
          <a:p>
            <a:pPr>
              <a:spcAft>
                <a:spcPts val="1800"/>
              </a:spcAft>
              <a:buFont typeface="Wingdings 3" charset="0"/>
              <a:buChar char="}"/>
            </a:pPr>
            <a:r>
              <a:rPr lang="en-US" sz="2600">
                <a:latin typeface="Futura Md BT" charset="0"/>
                <a:cs typeface="Times New Roman" charset="0"/>
              </a:rPr>
              <a:t>Results in patient having more accurate expectations of possible benefits and risks</a:t>
            </a:r>
          </a:p>
          <a:p>
            <a:pPr>
              <a:spcAft>
                <a:spcPts val="1800"/>
              </a:spcAft>
              <a:buFont typeface="Wingdings 3" charset="0"/>
              <a:buChar char="}"/>
            </a:pPr>
            <a:r>
              <a:rPr lang="en-US" sz="2600">
                <a:latin typeface="Futura Md BT" charset="0"/>
                <a:cs typeface="Times New Roman" charset="0"/>
              </a:rPr>
              <a:t>Leads to patient making decisions that are more consistent with his/her values</a:t>
            </a:r>
          </a:p>
          <a:p>
            <a:pPr>
              <a:spcAft>
                <a:spcPts val="1800"/>
              </a:spcAft>
              <a:buFont typeface="Wingdings 3" charset="0"/>
              <a:buChar char="}"/>
            </a:pPr>
            <a:r>
              <a:rPr lang="en-US" sz="2600">
                <a:latin typeface="Futura Md BT" charset="0"/>
                <a:cs typeface="Times New Roman" charset="0"/>
              </a:rPr>
              <a:t>Increases patient’s participation in decision making</a:t>
            </a:r>
          </a:p>
          <a:p>
            <a:pPr>
              <a:spcAft>
                <a:spcPts val="1800"/>
              </a:spcAft>
              <a:buFont typeface="Wingdings 3" charset="0"/>
              <a:buNone/>
            </a:pPr>
            <a:endParaRPr lang="en-US" sz="2600">
              <a:latin typeface="Futura Md BT" charset="0"/>
              <a:cs typeface="Times New Roman" charset="0"/>
            </a:endParaRPr>
          </a:p>
          <a:p>
            <a:pPr>
              <a:spcAft>
                <a:spcPts val="1800"/>
              </a:spcAft>
              <a:buFont typeface="Wingdings 3" charset="0"/>
              <a:buChar char="}"/>
            </a:pPr>
            <a:endParaRPr lang="en-US" sz="2600" b="1">
              <a:latin typeface="Futura Md BT" charset="0"/>
              <a:cs typeface="Times New Roman" charset="0"/>
            </a:endParaRPr>
          </a:p>
        </p:txBody>
      </p:sp>
      <p:sp>
        <p:nvSpPr>
          <p:cNvPr id="36868" name="Title 2"/>
          <p:cNvSpPr>
            <a:spLocks noGrp="1"/>
          </p:cNvSpPr>
          <p:nvPr>
            <p:ph type="title"/>
          </p:nvPr>
        </p:nvSpPr>
        <p:spPr>
          <a:xfrm>
            <a:off x="457200" y="361950"/>
            <a:ext cx="8229600" cy="1143000"/>
          </a:xfrm>
        </p:spPr>
        <p:txBody>
          <a:bodyPr vert="horz" lIns="91440" tIns="45720" rIns="91440" bIns="45720" rtlCol="0" anchor="ctr">
            <a:noAutofit/>
          </a:bodyPr>
          <a:lstStyle/>
          <a:p>
            <a:pPr eaLnBrk="1" hangingPunct="1"/>
            <a:r>
              <a:rPr lang="en-US" sz="3600" dirty="0">
                <a:latin typeface="Futura Bk BT" charset="0"/>
              </a:rPr>
              <a:t>Benefits of using decision aids </a:t>
            </a:r>
            <a:r>
              <a:rPr lang="en-US" dirty="0">
                <a:solidFill>
                  <a:schemeClr val="tx1"/>
                </a:solidFill>
                <a:latin typeface="+mj-ea"/>
                <a:cs typeface="+mj-ea"/>
              </a:rPr>
              <a:t/>
            </a:r>
            <a:br>
              <a:rPr lang="en-US" dirty="0">
                <a:solidFill>
                  <a:schemeClr val="tx1"/>
                </a:solidFill>
                <a:latin typeface="+mj-ea"/>
                <a:cs typeface="+mj-ea"/>
              </a:rPr>
            </a:br>
            <a:r>
              <a:rPr lang="en-US" sz="3600" dirty="0">
                <a:latin typeface="Futura Bk BT" charset="0"/>
              </a:rPr>
              <a:t>in shared decision making</a:t>
            </a:r>
            <a:endParaRPr lang="en-US" sz="3600" baseline="30000" dirty="0">
              <a:latin typeface="Futura Bk BT" charset="0"/>
            </a:endParaRPr>
          </a:p>
        </p:txBody>
      </p:sp>
      <p:sp>
        <p:nvSpPr>
          <p:cNvPr id="3686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F2578E92-7805-804D-B9F1-363254408A4C}" type="slidenum">
              <a:rPr lang="en-US">
                <a:solidFill>
                  <a:srgbClr val="898989"/>
                </a:solidFill>
              </a:rPr>
              <a:pPr/>
              <a:t>24</a:t>
            </a:fld>
            <a:endParaRPr lang="en-US">
              <a:solidFill>
                <a:srgbClr val="898989"/>
              </a:solidFill>
            </a:endParaRPr>
          </a:p>
        </p:txBody>
      </p:sp>
    </p:spTree>
    <p:extLst>
      <p:ext uri="{BB962C8B-B14F-4D97-AF65-F5344CB8AC3E}">
        <p14:creationId xmlns:p14="http://schemas.microsoft.com/office/powerpoint/2010/main" val="1917129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1"/>
          <p:cNvSpPr>
            <a:spLocks noGrp="1"/>
          </p:cNvSpPr>
          <p:nvPr>
            <p:ph idx="1"/>
          </p:nvPr>
        </p:nvSpPr>
        <p:spPr bwMode="auto">
          <a:xfrm>
            <a:off x="433388" y="1600200"/>
            <a:ext cx="563880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Aft>
                <a:spcPts val="1200"/>
              </a:spcAft>
              <a:buFont typeface="Wingdings 3" charset="0"/>
              <a:buChar char="}"/>
            </a:pPr>
            <a:r>
              <a:rPr lang="en-US">
                <a:latin typeface="Futura Md BT" charset="0"/>
                <a:cs typeface="Times New Roman" charset="0"/>
              </a:rPr>
              <a:t>An optimal decision is one </a:t>
            </a:r>
            <a:br>
              <a:rPr lang="en-US">
                <a:latin typeface="Futura Md BT" charset="0"/>
                <a:cs typeface="Times New Roman" charset="0"/>
              </a:rPr>
            </a:br>
            <a:r>
              <a:rPr lang="en-US">
                <a:latin typeface="Futura Md BT" charset="0"/>
                <a:cs typeface="Times New Roman" charset="0"/>
              </a:rPr>
              <a:t>that takes into account patient preferences and values.</a:t>
            </a:r>
          </a:p>
          <a:p>
            <a:pPr eaLnBrk="1" hangingPunct="1">
              <a:buFont typeface="Wingdings 3" charset="0"/>
              <a:buChar char="}"/>
            </a:pPr>
            <a:r>
              <a:rPr lang="en-US">
                <a:latin typeface="Futura Md BT" charset="0"/>
                <a:cs typeface="Times New Roman" charset="0"/>
              </a:rPr>
              <a:t>Communicate with your patient about the outcomes that are most important to </a:t>
            </a:r>
            <a:br>
              <a:rPr lang="en-US">
                <a:latin typeface="Futura Md BT" charset="0"/>
                <a:cs typeface="Times New Roman" charset="0"/>
              </a:rPr>
            </a:br>
            <a:r>
              <a:rPr lang="en-US">
                <a:latin typeface="Futura Md BT" charset="0"/>
                <a:cs typeface="Times New Roman" charset="0"/>
              </a:rPr>
              <a:t>him or her.</a:t>
            </a:r>
          </a:p>
        </p:txBody>
      </p:sp>
      <p:sp>
        <p:nvSpPr>
          <p:cNvPr id="53251" name="Title 2"/>
          <p:cNvSpPr>
            <a:spLocks noGrp="1"/>
          </p:cNvSpPr>
          <p:nvPr>
            <p:ph type="title"/>
          </p:nvPr>
        </p:nvSpPr>
        <p:spPr>
          <a:xfrm>
            <a:off x="433388" y="314325"/>
            <a:ext cx="8229600" cy="1143000"/>
          </a:xfrm>
        </p:spPr>
        <p:txBody>
          <a:bodyPr vert="horz" lIns="91440" tIns="45720" rIns="91440" bIns="45720" rtlCol="0" anchor="ctr">
            <a:noAutofit/>
          </a:bodyPr>
          <a:lstStyle/>
          <a:p>
            <a:pPr eaLnBrk="1" hangingPunct="1"/>
            <a:r>
              <a:rPr lang="en-US" dirty="0">
                <a:solidFill>
                  <a:schemeClr val="tx1"/>
                </a:solidFill>
                <a:latin typeface="+mj-ea"/>
                <a:cs typeface="+mj-ea"/>
              </a:rPr>
              <a:t/>
            </a:r>
            <a:br>
              <a:rPr lang="en-US" dirty="0">
                <a:solidFill>
                  <a:schemeClr val="tx1"/>
                </a:solidFill>
                <a:latin typeface="+mj-ea"/>
                <a:cs typeface="+mj-ea"/>
              </a:rPr>
            </a:br>
            <a:r>
              <a:rPr lang="en-US" sz="3600" dirty="0">
                <a:latin typeface="Futura Bk BT" charset="0"/>
              </a:rPr>
              <a:t>Step 3: Assess your patient’s </a:t>
            </a:r>
            <a:r>
              <a:rPr lang="en-US" dirty="0">
                <a:solidFill>
                  <a:schemeClr val="tx1"/>
                </a:solidFill>
                <a:latin typeface="+mj-ea"/>
                <a:cs typeface="+mj-ea"/>
              </a:rPr>
              <a:t/>
            </a:r>
            <a:br>
              <a:rPr lang="en-US" dirty="0">
                <a:solidFill>
                  <a:schemeClr val="tx1"/>
                </a:solidFill>
                <a:latin typeface="+mj-ea"/>
                <a:cs typeface="+mj-ea"/>
              </a:rPr>
            </a:br>
            <a:r>
              <a:rPr lang="en-US" sz="3600" dirty="0">
                <a:latin typeface="Futura Bk BT" charset="0"/>
              </a:rPr>
              <a:t>values and preferences</a:t>
            </a:r>
            <a:r>
              <a:rPr lang="en-US" dirty="0">
                <a:solidFill>
                  <a:schemeClr val="tx1"/>
                </a:solidFill>
                <a:latin typeface="+mj-ea"/>
                <a:cs typeface="+mj-ea"/>
              </a:rPr>
              <a:t/>
            </a:r>
            <a:br>
              <a:rPr lang="en-US" dirty="0">
                <a:solidFill>
                  <a:schemeClr val="tx1"/>
                </a:solidFill>
                <a:latin typeface="+mj-ea"/>
                <a:cs typeface="+mj-ea"/>
              </a:rPr>
            </a:br>
            <a:endParaRPr lang="en-US">
              <a:latin typeface="Futura Bk BT" charset="0"/>
            </a:endParaRPr>
          </a:p>
        </p:txBody>
      </p:sp>
      <p:sp>
        <p:nvSpPr>
          <p:cNvPr id="5325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52D8CC46-C34B-394F-9309-1B6653EED44B}" type="slidenum">
              <a:rPr lang="en-US">
                <a:solidFill>
                  <a:srgbClr val="898989"/>
                </a:solidFill>
              </a:rPr>
              <a:pPr/>
              <a:t>25</a:t>
            </a:fld>
            <a:endParaRPr lang="en-US">
              <a:solidFill>
                <a:srgbClr val="898989"/>
              </a:solidFill>
            </a:endParaRPr>
          </a:p>
        </p:txBody>
      </p:sp>
      <p:sp>
        <p:nvSpPr>
          <p:cNvPr id="3" name="TextBox 2"/>
          <p:cNvSpPr txBox="1"/>
          <p:nvPr/>
        </p:nvSpPr>
        <p:spPr>
          <a:xfrm>
            <a:off x="6072188" y="2569368"/>
            <a:ext cx="2895600" cy="2185214"/>
          </a:xfrm>
          <a:prstGeom prst="rect">
            <a:avLst/>
          </a:prstGeom>
          <a:solidFill>
            <a:schemeClr val="accent3">
              <a:lumMod val="40000"/>
              <a:lumOff val="60000"/>
            </a:schemeClr>
          </a:solidFill>
        </p:spPr>
        <p:txBody>
          <a:bodyPr>
            <a:spAutoFit/>
          </a:bodyPr>
          <a:lstStyle/>
          <a:p>
            <a:pPr eaLnBrk="1" fontAlgn="auto" hangingPunct="1">
              <a:spcBef>
                <a:spcPct val="20000"/>
              </a:spcBef>
              <a:spcAft>
                <a:spcPts val="0"/>
              </a:spcAft>
              <a:buClr>
                <a:srgbClr val="008000"/>
              </a:buClr>
              <a:defRPr/>
            </a:pPr>
            <a:r>
              <a:rPr lang="en-US" altLang="en-US" sz="2000" dirty="0">
                <a:latin typeface="Futura Bk BT" panose="020B0502020204020303" pitchFamily="34" charset="0"/>
                <a:ea typeface="+mn-ea"/>
              </a:rPr>
              <a:t>What matters most to your patient?</a:t>
            </a:r>
          </a:p>
          <a:p>
            <a:pPr marL="342900" indent="-342900" eaLnBrk="1" fontAlgn="auto" hangingPunct="1">
              <a:spcBef>
                <a:spcPct val="20000"/>
              </a:spcBef>
              <a:spcAft>
                <a:spcPts val="0"/>
              </a:spcAft>
              <a:buClr>
                <a:srgbClr val="C00000"/>
              </a:buClr>
              <a:buFont typeface="Wingdings" panose="05000000000000000000" pitchFamily="2" charset="2"/>
              <a:buChar char="§"/>
              <a:defRPr/>
            </a:pPr>
            <a:r>
              <a:rPr lang="en-US" sz="2000" dirty="0">
                <a:latin typeface="Futura Bk BT" panose="020B0502020204020303" pitchFamily="34" charset="0"/>
                <a:cs typeface="Times New Roman" panose="02020603050405020304" pitchFamily="18" charset="0"/>
              </a:rPr>
              <a:t>Fears</a:t>
            </a:r>
            <a:endParaRPr lang="en-US" sz="2000" dirty="0">
              <a:latin typeface="Futura Bk BT" panose="020B0502020204020303" pitchFamily="34" charset="0"/>
              <a:ea typeface="+mn-ea"/>
              <a:cs typeface="Times New Roman" panose="02020603050405020304" pitchFamily="18" charset="0"/>
            </a:endParaRPr>
          </a:p>
          <a:p>
            <a:pPr marL="342900" indent="-342900" eaLnBrk="1" fontAlgn="auto" hangingPunct="1">
              <a:spcBef>
                <a:spcPct val="20000"/>
              </a:spcBef>
              <a:spcAft>
                <a:spcPts val="0"/>
              </a:spcAft>
              <a:buClr>
                <a:srgbClr val="C00000"/>
              </a:buClr>
              <a:buFont typeface="Wingdings" panose="05000000000000000000" pitchFamily="2" charset="2"/>
              <a:buChar char="§"/>
              <a:defRPr/>
            </a:pPr>
            <a:r>
              <a:rPr lang="en-US" sz="2000" dirty="0">
                <a:latin typeface="Futura Bk BT" panose="020B0502020204020303" pitchFamily="34" charset="0"/>
                <a:ea typeface="+mn-ea"/>
                <a:cs typeface="Times New Roman" panose="02020603050405020304" pitchFamily="18" charset="0"/>
              </a:rPr>
              <a:t>Costs</a:t>
            </a:r>
          </a:p>
          <a:p>
            <a:pPr marL="342900" indent="-342900" eaLnBrk="1" fontAlgn="auto" hangingPunct="1">
              <a:spcBef>
                <a:spcPct val="20000"/>
              </a:spcBef>
              <a:spcAft>
                <a:spcPts val="0"/>
              </a:spcAft>
              <a:buClr>
                <a:srgbClr val="C00000"/>
              </a:buClr>
              <a:buFont typeface="Wingdings" panose="05000000000000000000" pitchFamily="2" charset="2"/>
              <a:buChar char="§"/>
              <a:defRPr/>
            </a:pPr>
            <a:r>
              <a:rPr lang="en-US" sz="2000" dirty="0">
                <a:latin typeface="Futura Bk BT" panose="020B0502020204020303" pitchFamily="34" charset="0"/>
                <a:cs typeface="Times New Roman" panose="02020603050405020304" pitchFamily="18" charset="0"/>
              </a:rPr>
              <a:t>P</a:t>
            </a:r>
            <a:r>
              <a:rPr lang="en-US" sz="2000" dirty="0">
                <a:latin typeface="Futura Bk BT" panose="020B0502020204020303" pitchFamily="34" charset="0"/>
                <a:ea typeface="+mn-ea"/>
                <a:cs typeface="Times New Roman" panose="02020603050405020304" pitchFamily="18" charset="0"/>
              </a:rPr>
              <a:t>ain </a:t>
            </a:r>
          </a:p>
          <a:p>
            <a:pPr eaLnBrk="1" fontAlgn="auto" hangingPunct="1">
              <a:spcBef>
                <a:spcPct val="20000"/>
              </a:spcBef>
              <a:spcAft>
                <a:spcPts val="0"/>
              </a:spcAft>
              <a:buClr>
                <a:srgbClr val="008000"/>
              </a:buClr>
              <a:defRPr/>
            </a:pPr>
            <a:endParaRPr lang="en-US" sz="2000" dirty="0">
              <a:latin typeface="Futura Bk BT" panose="020B0502020204020303" pitchFamily="34" charset="0"/>
              <a:ea typeface="+mn-ea"/>
              <a:cs typeface="Times New Roman" panose="02020603050405020304" pitchFamily="18" charset="0"/>
            </a:endParaRPr>
          </a:p>
        </p:txBody>
      </p:sp>
    </p:spTree>
    <p:extLst>
      <p:ext uri="{BB962C8B-B14F-4D97-AF65-F5344CB8AC3E}">
        <p14:creationId xmlns:p14="http://schemas.microsoft.com/office/powerpoint/2010/main" val="3802623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1"/>
          <p:cNvSpPr>
            <a:spLocks noGrp="1"/>
          </p:cNvSpPr>
          <p:nvPr>
            <p:ph idx="1"/>
          </p:nvPr>
        </p:nvSpPr>
        <p:spPr bwMode="auto">
          <a:xfrm>
            <a:off x="685800" y="1481138"/>
            <a:ext cx="80010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Font typeface="Wingdings 3" panose="05040102010807070707" pitchFamily="18" charset="2"/>
              <a:buNone/>
              <a:defRPr/>
            </a:pPr>
            <a:r>
              <a:rPr lang="en-US" altLang="en-US" b="1" dirty="0">
                <a:ea typeface="+mn-ea"/>
              </a:rPr>
              <a:t>Tips</a:t>
            </a:r>
          </a:p>
          <a:p>
            <a:pPr eaLnBrk="1" hangingPunct="1">
              <a:defRPr/>
            </a:pPr>
            <a:r>
              <a:rPr lang="en-US" altLang="en-US" sz="2600" dirty="0">
                <a:ea typeface="+mn-ea"/>
              </a:rPr>
              <a:t>Encourage your patient to talk about his or her values and preferences.</a:t>
            </a:r>
          </a:p>
          <a:p>
            <a:pPr eaLnBrk="1" hangingPunct="1">
              <a:defRPr/>
            </a:pPr>
            <a:r>
              <a:rPr lang="en-US" altLang="en-US" sz="2600" dirty="0">
                <a:ea typeface="+mn-ea"/>
              </a:rPr>
              <a:t>Use open-ended questions.</a:t>
            </a:r>
          </a:p>
          <a:p>
            <a:pPr eaLnBrk="1" hangingPunct="1">
              <a:defRPr/>
            </a:pPr>
            <a:r>
              <a:rPr lang="en-US" altLang="en-US" sz="2600" dirty="0">
                <a:ea typeface="+mn-ea"/>
              </a:rPr>
              <a:t>Listen actively to the patient and show empathy and interest.</a:t>
            </a:r>
          </a:p>
          <a:p>
            <a:pPr eaLnBrk="1" hangingPunct="1">
              <a:defRPr/>
            </a:pPr>
            <a:r>
              <a:rPr lang="en-US" altLang="en-US" sz="2600" dirty="0">
                <a:ea typeface="+mn-ea"/>
              </a:rPr>
              <a:t>Acknowledge what matters to your patient.</a:t>
            </a:r>
          </a:p>
          <a:p>
            <a:pPr eaLnBrk="1" hangingPunct="1">
              <a:defRPr/>
            </a:pPr>
            <a:r>
              <a:rPr lang="en-US" altLang="en-US" sz="2600" dirty="0">
                <a:ea typeface="+mn-ea"/>
              </a:rPr>
              <a:t>Agree on what is important to your patient.</a:t>
            </a:r>
          </a:p>
        </p:txBody>
      </p:sp>
      <p:sp>
        <p:nvSpPr>
          <p:cNvPr id="54275" name="Title 2"/>
          <p:cNvSpPr>
            <a:spLocks noGrp="1"/>
          </p:cNvSpPr>
          <p:nvPr>
            <p:ph type="title"/>
          </p:nvPr>
        </p:nvSpPr>
        <p:spPr>
          <a:xfrm>
            <a:off x="455923" y="342244"/>
            <a:ext cx="8229600" cy="1143000"/>
          </a:xfrm>
        </p:spPr>
        <p:txBody>
          <a:bodyPr vert="horz" lIns="91440" tIns="45720" rIns="91440" bIns="45720" rtlCol="0" anchor="ctr">
            <a:noAutofit/>
          </a:bodyPr>
          <a:lstStyle/>
          <a:p>
            <a:pPr eaLnBrk="1" hangingPunct="1"/>
            <a:r>
              <a:rPr lang="en-US" sz="3600" dirty="0">
                <a:latin typeface="Futura Bk BT" charset="0"/>
              </a:rPr>
              <a:t>Step 3: Assess your patient’s </a:t>
            </a:r>
            <a:r>
              <a:rPr lang="en-US" dirty="0">
                <a:solidFill>
                  <a:schemeClr val="tx1"/>
                </a:solidFill>
                <a:latin typeface="+mj-ea"/>
                <a:cs typeface="+mj-ea"/>
              </a:rPr>
              <a:t/>
            </a:r>
            <a:br>
              <a:rPr lang="en-US" dirty="0">
                <a:solidFill>
                  <a:schemeClr val="tx1"/>
                </a:solidFill>
                <a:latin typeface="+mj-ea"/>
                <a:cs typeface="+mj-ea"/>
              </a:rPr>
            </a:br>
            <a:r>
              <a:rPr lang="en-US" sz="3600" dirty="0">
                <a:latin typeface="Futura Bk BT" charset="0"/>
              </a:rPr>
              <a:t>values and preferences</a:t>
            </a:r>
          </a:p>
        </p:txBody>
      </p:sp>
      <p:sp>
        <p:nvSpPr>
          <p:cNvPr id="5427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D4FB311D-05AA-E442-B096-0C726B2CAF80}" type="slidenum">
              <a:rPr lang="en-US">
                <a:solidFill>
                  <a:srgbClr val="898989"/>
                </a:solidFill>
              </a:rPr>
              <a:pPr/>
              <a:t>26</a:t>
            </a:fld>
            <a:endParaRPr lang="en-US">
              <a:solidFill>
                <a:srgbClr val="898989"/>
              </a:solidFill>
            </a:endParaRPr>
          </a:p>
        </p:txBody>
      </p:sp>
    </p:spTree>
    <p:extLst>
      <p:ext uri="{BB962C8B-B14F-4D97-AF65-F5344CB8AC3E}">
        <p14:creationId xmlns:p14="http://schemas.microsoft.com/office/powerpoint/2010/main" val="2624287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2"/>
          <p:cNvSpPr>
            <a:spLocks noGrp="1"/>
          </p:cNvSpPr>
          <p:nvPr>
            <p:ph type="title"/>
          </p:nvPr>
        </p:nvSpPr>
        <p:spPr>
          <a:xfrm>
            <a:off x="457200" y="150091"/>
            <a:ext cx="8229600" cy="1143000"/>
          </a:xfrm>
        </p:spPr>
        <p:txBody>
          <a:bodyPr>
            <a:normAutofit fontScale="90000"/>
          </a:bodyPr>
          <a:lstStyle/>
          <a:p>
            <a:pPr eaLnBrk="1" hangingPunct="1"/>
            <a:r>
              <a:rPr lang="en-US" sz="3600" dirty="0">
                <a:latin typeface="Futura Bk BT" charset="0"/>
              </a:rPr>
              <a:t>Step 3: Assess your patient’s </a:t>
            </a:r>
            <a:r>
              <a:rPr lang="en-US" dirty="0">
                <a:solidFill>
                  <a:schemeClr val="tx1"/>
                </a:solidFill>
                <a:latin typeface="+mj-ea"/>
                <a:cs typeface="+mj-ea"/>
              </a:rPr>
              <a:t/>
            </a:r>
            <a:br>
              <a:rPr lang="en-US" dirty="0">
                <a:solidFill>
                  <a:schemeClr val="tx1"/>
                </a:solidFill>
                <a:latin typeface="+mj-ea"/>
                <a:cs typeface="+mj-ea"/>
              </a:rPr>
            </a:br>
            <a:r>
              <a:rPr lang="en-US" sz="3600" dirty="0">
                <a:latin typeface="Futura Bk BT" charset="0"/>
              </a:rPr>
              <a:t>values and preferences</a:t>
            </a:r>
            <a:endParaRPr lang="en-US" sz="3600">
              <a:solidFill>
                <a:srgbClr val="FF0000"/>
              </a:solidFill>
              <a:latin typeface="Futura Bk BT" charset="0"/>
            </a:endParaRPr>
          </a:p>
        </p:txBody>
      </p:sp>
      <p:graphicFrame>
        <p:nvGraphicFramePr>
          <p:cNvPr id="4" name="Content Placeholder 3"/>
          <p:cNvGraphicFramePr>
            <a:graphicFrameLocks noGrp="1"/>
          </p:cNvGraphicFramePr>
          <p:nvPr/>
        </p:nvGraphicFramePr>
        <p:xfrm>
          <a:off x="457200" y="1676400"/>
          <a:ext cx="8229600" cy="3702051"/>
        </p:xfrm>
        <a:graphic>
          <a:graphicData uri="http://schemas.openxmlformats.org/drawingml/2006/table">
            <a:tbl>
              <a:tblPr/>
              <a:tblGrid>
                <a:gridCol w="8229600">
                  <a:extLst>
                    <a:ext uri="{9D8B030D-6E8A-4147-A177-3AD203B41FA5}">
                      <a16:colId xmlns:a16="http://schemas.microsoft.com/office/drawing/2014/main" xmlns="" val="20000"/>
                    </a:ext>
                  </a:extLst>
                </a:gridCol>
              </a:tblGrid>
              <a:tr h="511175">
                <a:tc>
                  <a:txBody>
                    <a:bodyPr/>
                    <a:lstStyle/>
                    <a:p>
                      <a:pPr marL="0" marR="0" lvl="0" indent="0" algn="ctr" defTabSz="914400" rtl="0" eaLnBrk="1" fontAlgn="base" latinLnBrk="0" hangingPunct="1">
                        <a:lnSpc>
                          <a:spcPct val="100000"/>
                        </a:lnSpc>
                        <a:spcBef>
                          <a:spcPts val="600"/>
                        </a:spcBef>
                        <a:spcAft>
                          <a:spcPts val="600"/>
                        </a:spcAft>
                        <a:buClrTx/>
                        <a:buSzTx/>
                        <a:buFontTx/>
                        <a:buNone/>
                        <a:tabLst/>
                      </a:pPr>
                      <a:r>
                        <a:rPr kumimoji="0" lang="en-US" sz="2200" b="1" i="0" u="none" strike="noStrike" cap="none" normalizeH="0" baseline="0">
                          <a:ln>
                            <a:noFill/>
                          </a:ln>
                          <a:solidFill>
                            <a:srgbClr val="FFFFFF"/>
                          </a:solidFill>
                          <a:effectLst/>
                          <a:latin typeface="Futura Md BT" charset="0"/>
                          <a:ea typeface="ＭＳ Ｐゴシック" charset="0"/>
                          <a:cs typeface="Arial" charset="0"/>
                        </a:rPr>
                        <a:t>Conversation Starters</a:t>
                      </a:r>
                    </a:p>
                  </a:txBody>
                  <a:tcPr marT="45083" marB="45083"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79646"/>
                    </a:solidFill>
                  </a:tcPr>
                </a:tc>
                <a:extLst>
                  <a:ext uri="{0D108BD9-81ED-4DB2-BD59-A6C34878D82A}">
                    <a16:rowId xmlns:a16="http://schemas.microsoft.com/office/drawing/2014/main" xmlns="" val="10000"/>
                  </a:ext>
                </a:extLst>
              </a:tr>
              <a:tr h="892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Futura Md BT" charset="0"/>
                          <a:ea typeface="ＭＳ Ｐゴシック" charset="0"/>
                          <a:cs typeface="Arial" charset="0"/>
                        </a:rPr>
                        <a:t>“When you think about the possible risks, what matters most to you?”</a:t>
                      </a:r>
                    </a:p>
                  </a:txBody>
                  <a:tcPr marT="45083" marB="45083"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extLst>
                  <a:ext uri="{0D108BD9-81ED-4DB2-BD59-A6C34878D82A}">
                    <a16:rowId xmlns:a16="http://schemas.microsoft.com/office/drawing/2014/main" xmlns="" val="10001"/>
                  </a:ext>
                </a:extLst>
              </a:tr>
              <a:tr h="760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Futura Md BT" charset="0"/>
                          <a:ea typeface="ＭＳ Ｐゴシック" charset="0"/>
                          <a:cs typeface="Arial" charset="0"/>
                        </a:rPr>
                        <a:t>“As you think about your options, what’s important to you?”</a:t>
                      </a:r>
                    </a:p>
                  </a:txBody>
                  <a:tcPr marT="45083" marB="45083"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8461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Futura Md BT" charset="0"/>
                          <a:ea typeface="ＭＳ Ｐゴシック" charset="0"/>
                          <a:cs typeface="Arial" charset="0"/>
                        </a:rPr>
                        <a:t>“Which of the options fits best with treatment goals we’ve discussed?”</a:t>
                      </a:r>
                    </a:p>
                  </a:txBody>
                  <a:tcPr marT="45083" marB="45083"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extLst>
                  <a:ext uri="{0D108BD9-81ED-4DB2-BD59-A6C34878D82A}">
                    <a16:rowId xmlns:a16="http://schemas.microsoft.com/office/drawing/2014/main" xmlns="" val="10003"/>
                  </a:ext>
                </a:extLst>
              </a:tr>
              <a:tr h="692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rgbClr val="000000"/>
                          </a:solidFill>
                          <a:effectLst/>
                          <a:latin typeface="Futura Md BT" charset="0"/>
                          <a:ea typeface="ＭＳ Ｐゴシック" charset="0"/>
                          <a:cs typeface="Arial" charset="0"/>
                        </a:rPr>
                        <a:t>“Is there anything that may get in the way of doing this?”</a:t>
                      </a:r>
                    </a:p>
                  </a:txBody>
                  <a:tcPr marT="45083" marB="45083"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4"/>
                  </a:ext>
                </a:extLst>
              </a:tr>
            </a:tbl>
          </a:graphicData>
        </a:graphic>
      </p:graphicFrame>
      <p:sp>
        <p:nvSpPr>
          <p:cNvPr id="5531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0248E409-4EFB-504C-AA8E-45DA53731593}" type="slidenum">
              <a:rPr lang="en-US">
                <a:solidFill>
                  <a:srgbClr val="898989"/>
                </a:solidFill>
              </a:rPr>
              <a:pPr/>
              <a:t>27</a:t>
            </a:fld>
            <a:endParaRPr lang="en-US">
              <a:solidFill>
                <a:srgbClr val="898989"/>
              </a:solidFill>
            </a:endParaRPr>
          </a:p>
        </p:txBody>
      </p:sp>
    </p:spTree>
    <p:extLst>
      <p:ext uri="{BB962C8B-B14F-4D97-AF65-F5344CB8AC3E}">
        <p14:creationId xmlns:p14="http://schemas.microsoft.com/office/powerpoint/2010/main" val="2398262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Barriers or Concerns</a:t>
            </a:r>
          </a:p>
        </p:txBody>
      </p:sp>
      <p:sp>
        <p:nvSpPr>
          <p:cNvPr id="3" name="Content Placeholder 2"/>
          <p:cNvSpPr>
            <a:spLocks noGrp="1"/>
          </p:cNvSpPr>
          <p:nvPr>
            <p:ph idx="1"/>
          </p:nvPr>
        </p:nvSpPr>
        <p:spPr/>
        <p:txBody>
          <a:bodyPr/>
          <a:lstStyle/>
          <a:p>
            <a:r>
              <a:rPr lang="en-US" dirty="0"/>
              <a:t>Distance to hospital</a:t>
            </a:r>
          </a:p>
          <a:p>
            <a:r>
              <a:rPr lang="en-US" dirty="0"/>
              <a:t>Lack of support at home</a:t>
            </a:r>
          </a:p>
          <a:p>
            <a:r>
              <a:rPr lang="en-US" dirty="0"/>
              <a:t>Fear of delivering outside of the hospital</a:t>
            </a:r>
          </a:p>
          <a:p>
            <a:r>
              <a:rPr lang="en-US" dirty="0"/>
              <a:t>Fear of not being able to get an epidural</a:t>
            </a:r>
          </a:p>
          <a:p>
            <a:r>
              <a:rPr lang="en-US" dirty="0"/>
              <a:t>Concern regarding fetal wellbeing</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869918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1"/>
          <p:cNvSpPr>
            <a:spLocks noGrp="1"/>
          </p:cNvSpPr>
          <p:nvPr>
            <p:ph idx="1"/>
          </p:nvPr>
        </p:nvSpPr>
        <p:spPr bwMode="auto">
          <a:xfrm>
            <a:off x="457200" y="1676400"/>
            <a:ext cx="8229600" cy="43307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7500" lnSpcReduction="20000"/>
          </a:bodyPr>
          <a:lstStyle/>
          <a:p>
            <a:pPr eaLnBrk="1" hangingPunct="1">
              <a:defRPr/>
            </a:pPr>
            <a:r>
              <a:rPr lang="en-US" altLang="en-US" dirty="0">
                <a:ea typeface="+mn-ea"/>
              </a:rPr>
              <a:t>Decide together on the best option.</a:t>
            </a:r>
          </a:p>
          <a:p>
            <a:pPr eaLnBrk="1" hangingPunct="1">
              <a:defRPr/>
            </a:pPr>
            <a:r>
              <a:rPr lang="en-US" altLang="en-US" dirty="0">
                <a:ea typeface="+mn-ea"/>
              </a:rPr>
              <a:t>Arrange for follow-up steps to achieve the preferred treatment.</a:t>
            </a:r>
          </a:p>
          <a:p>
            <a:pPr marL="0" indent="0" fontAlgn="base">
              <a:buNone/>
            </a:pPr>
            <a:endParaRPr lang="en-US" b="1" dirty="0"/>
          </a:p>
          <a:p>
            <a:pPr marL="0" indent="0" fontAlgn="base">
              <a:buNone/>
            </a:pPr>
            <a:r>
              <a:rPr lang="en-US" b="1" dirty="0"/>
              <a:t>Conversation Starters</a:t>
            </a:r>
            <a:endParaRPr lang="en-US" dirty="0"/>
          </a:p>
          <a:p>
            <a:pPr fontAlgn="base"/>
            <a:r>
              <a:rPr lang="en-US" dirty="0"/>
              <a:t>“It’s fine to take more time to think about the treatment choices. Would you like some more time, or are you ready to decide?”</a:t>
            </a:r>
          </a:p>
          <a:p>
            <a:pPr fontAlgn="base"/>
            <a:r>
              <a:rPr lang="en-US" dirty="0"/>
              <a:t>“What additional questions do you have for me to help you make your decision?”</a:t>
            </a:r>
          </a:p>
          <a:p>
            <a:pPr fontAlgn="base"/>
            <a:r>
              <a:rPr lang="en-US" dirty="0"/>
              <a:t>“Now that we had a chance to discuss your treatment options, which treatment do you think is right for you?”</a:t>
            </a:r>
          </a:p>
          <a:p>
            <a:pPr eaLnBrk="1" hangingPunct="1">
              <a:defRPr/>
            </a:pPr>
            <a:endParaRPr lang="en-US" altLang="en-US" dirty="0">
              <a:ea typeface="+mn-ea"/>
            </a:endParaRPr>
          </a:p>
          <a:p>
            <a:pPr marL="0" indent="0" eaLnBrk="1" hangingPunct="1">
              <a:buFont typeface="Wingdings 3" panose="05040102010807070707" pitchFamily="18" charset="2"/>
              <a:buNone/>
              <a:defRPr/>
            </a:pPr>
            <a:endParaRPr lang="en-US" altLang="en-US" sz="2400" dirty="0">
              <a:solidFill>
                <a:srgbClr val="FF0000"/>
              </a:solidFill>
              <a:ea typeface="+mn-ea"/>
            </a:endParaRPr>
          </a:p>
        </p:txBody>
      </p:sp>
      <p:sp>
        <p:nvSpPr>
          <p:cNvPr id="56323" name="Title 2"/>
          <p:cNvSpPr>
            <a:spLocks noGrp="1"/>
          </p:cNvSpPr>
          <p:nvPr>
            <p:ph type="title"/>
          </p:nvPr>
        </p:nvSpPr>
        <p:spPr>
          <a:xfrm>
            <a:off x="457200" y="352425"/>
            <a:ext cx="8229600" cy="1143000"/>
          </a:xfrm>
        </p:spPr>
        <p:txBody>
          <a:bodyPr>
            <a:normAutofit fontScale="90000"/>
          </a:bodyPr>
          <a:lstStyle/>
          <a:p>
            <a:pPr eaLnBrk="1" hangingPunct="1"/>
            <a:r>
              <a:rPr lang="en-US" dirty="0">
                <a:solidFill>
                  <a:schemeClr val="tx1"/>
                </a:solidFill>
                <a:latin typeface="+mj-ea"/>
                <a:cs typeface="+mj-ea"/>
              </a:rPr>
              <a:t/>
            </a:r>
            <a:br>
              <a:rPr lang="en-US" dirty="0">
                <a:solidFill>
                  <a:schemeClr val="tx1"/>
                </a:solidFill>
                <a:latin typeface="+mj-ea"/>
                <a:cs typeface="+mj-ea"/>
              </a:rPr>
            </a:br>
            <a:r>
              <a:rPr lang="en-US" sz="3600" dirty="0">
                <a:latin typeface="Futura Bk BT" charset="0"/>
              </a:rPr>
              <a:t>Step 4: Reach a decision with</a:t>
            </a:r>
            <a:r>
              <a:rPr lang="en-US" dirty="0">
                <a:solidFill>
                  <a:schemeClr val="tx1"/>
                </a:solidFill>
                <a:latin typeface="+mj-ea"/>
                <a:cs typeface="+mj-ea"/>
              </a:rPr>
              <a:t/>
            </a:r>
            <a:br>
              <a:rPr lang="en-US" dirty="0">
                <a:solidFill>
                  <a:schemeClr val="tx1"/>
                </a:solidFill>
                <a:latin typeface="+mj-ea"/>
                <a:cs typeface="+mj-ea"/>
              </a:rPr>
            </a:br>
            <a:r>
              <a:rPr lang="en-US" sz="3600" dirty="0">
                <a:latin typeface="Futura Bk BT" charset="0"/>
              </a:rPr>
              <a:t>your patient</a:t>
            </a:r>
            <a:r>
              <a:rPr lang="en-US" dirty="0">
                <a:solidFill>
                  <a:schemeClr val="tx1"/>
                </a:solidFill>
                <a:latin typeface="+mj-ea"/>
                <a:cs typeface="+mj-ea"/>
              </a:rPr>
              <a:t/>
            </a:r>
            <a:br>
              <a:rPr lang="en-US" dirty="0">
                <a:solidFill>
                  <a:schemeClr val="tx1"/>
                </a:solidFill>
                <a:latin typeface="+mj-ea"/>
                <a:cs typeface="+mj-ea"/>
              </a:rPr>
            </a:br>
            <a:endParaRPr lang="en-US">
              <a:latin typeface="Futura Bk BT" charset="0"/>
            </a:endParaRPr>
          </a:p>
        </p:txBody>
      </p:sp>
      <p:sp>
        <p:nvSpPr>
          <p:cNvPr id="5632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DA801425-FAE8-0D44-A87C-DE63DE35B8F1}" type="slidenum">
              <a:rPr lang="en-US">
                <a:solidFill>
                  <a:srgbClr val="898989"/>
                </a:solidFill>
              </a:rPr>
              <a:pPr/>
              <a:t>29</a:t>
            </a:fld>
            <a:endParaRPr lang="en-US">
              <a:solidFill>
                <a:srgbClr val="898989"/>
              </a:solidFill>
            </a:endParaRPr>
          </a:p>
        </p:txBody>
      </p:sp>
    </p:spTree>
    <p:extLst>
      <p:ext uri="{BB962C8B-B14F-4D97-AF65-F5344CB8AC3E}">
        <p14:creationId xmlns:p14="http://schemas.microsoft.com/office/powerpoint/2010/main" val="2264275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3" name="Content Placeholder 2"/>
          <p:cNvSpPr>
            <a:spLocks noGrp="1"/>
          </p:cNvSpPr>
          <p:nvPr>
            <p:ph idx="1"/>
          </p:nvPr>
        </p:nvSpPr>
        <p:spPr>
          <a:xfrm>
            <a:off x="418933" y="1114425"/>
            <a:ext cx="8229600" cy="4525963"/>
          </a:xfrm>
        </p:spPr>
        <p:txBody>
          <a:bodyPr vert="horz" lIns="91440" tIns="45720" rIns="91440" bIns="45720" rtlCol="0" anchor="t">
            <a:normAutofit/>
          </a:bodyPr>
          <a:lstStyle/>
          <a:p>
            <a:endParaRPr lang="en-US" dirty="0"/>
          </a:p>
          <a:p>
            <a:r>
              <a:rPr lang="en-US" u="sng" dirty="0">
                <a:solidFill>
                  <a:srgbClr val="366092"/>
                </a:solidFill>
              </a:rPr>
              <a:t>Labor</a:t>
            </a:r>
            <a:r>
              <a:rPr lang="en-US" u="sng" dirty="0"/>
              <a:t>:</a:t>
            </a:r>
            <a:r>
              <a:rPr lang="en-US" dirty="0"/>
              <a:t> Uterine contractions resulting in cervical change (dilation and/or effacement)</a:t>
            </a:r>
            <a:endParaRPr lang="en-US" dirty="0">
              <a:latin typeface="+mn-ea"/>
              <a:cs typeface="+mn-ea"/>
            </a:endParaRPr>
          </a:p>
          <a:p>
            <a:r>
              <a:rPr lang="en-US" u="sng" dirty="0">
                <a:solidFill>
                  <a:srgbClr val="366092"/>
                </a:solidFill>
              </a:rPr>
              <a:t>Phases</a:t>
            </a:r>
            <a:r>
              <a:rPr lang="en-US" dirty="0">
                <a:solidFill>
                  <a:srgbClr val="366092"/>
                </a:solidFill>
              </a:rPr>
              <a:t>:</a:t>
            </a:r>
            <a:r>
              <a:rPr lang="en-US" dirty="0"/>
              <a:t> </a:t>
            </a:r>
          </a:p>
          <a:p>
            <a:pPr lvl="1"/>
            <a:r>
              <a:rPr lang="en-US" u="sng" dirty="0">
                <a:solidFill>
                  <a:srgbClr val="366092"/>
                </a:solidFill>
              </a:rPr>
              <a:t>Latent phase</a:t>
            </a:r>
            <a:r>
              <a:rPr lang="en-US" dirty="0"/>
              <a:t>: from the onset of labor to the onset of the active phase</a:t>
            </a:r>
          </a:p>
          <a:p>
            <a:pPr lvl="1"/>
            <a:r>
              <a:rPr lang="en-US" u="sng" dirty="0">
                <a:solidFill>
                  <a:srgbClr val="366092"/>
                </a:solidFill>
              </a:rPr>
              <a:t>Active phase</a:t>
            </a:r>
            <a:r>
              <a:rPr lang="en-US" dirty="0"/>
              <a:t>: accelerated cervical dilation typically beginning at 6cm </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4288283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1"/>
          <p:cNvSpPr>
            <a:spLocks noGrp="1"/>
          </p:cNvSpPr>
          <p:nvPr>
            <p:ph idx="1"/>
          </p:nvPr>
        </p:nvSpPr>
        <p:spPr bwMode="auto">
          <a:xfrm>
            <a:off x="533400" y="1481138"/>
            <a:ext cx="81534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Font typeface="Wingdings 3" panose="05040102010807070707" pitchFamily="18" charset="2"/>
              <a:buNone/>
              <a:defRPr/>
            </a:pPr>
            <a:r>
              <a:rPr lang="en-US" altLang="en-US" b="1" dirty="0">
                <a:ea typeface="+mn-ea"/>
              </a:rPr>
              <a:t>Tips</a:t>
            </a:r>
          </a:p>
          <a:p>
            <a:pPr eaLnBrk="1" hangingPunct="1">
              <a:defRPr/>
            </a:pPr>
            <a:r>
              <a:rPr lang="en-US" altLang="en-US" sz="2600" dirty="0">
                <a:ea typeface="+mn-ea"/>
              </a:rPr>
              <a:t>Ask your patient if he/she is ready to make a decision.</a:t>
            </a:r>
          </a:p>
          <a:p>
            <a:pPr eaLnBrk="1" hangingPunct="1">
              <a:defRPr/>
            </a:pPr>
            <a:r>
              <a:rPr lang="en-US" altLang="en-US" sz="2600" dirty="0">
                <a:ea typeface="+mn-ea"/>
              </a:rPr>
              <a:t>Ask your patient if he/she needs more information.</a:t>
            </a:r>
          </a:p>
          <a:p>
            <a:pPr eaLnBrk="1" hangingPunct="1">
              <a:defRPr/>
            </a:pPr>
            <a:r>
              <a:rPr lang="en-US" altLang="en-US" sz="2600" dirty="0">
                <a:ea typeface="+mn-ea"/>
              </a:rPr>
              <a:t>Confirm the decision with your patient.</a:t>
            </a:r>
          </a:p>
        </p:txBody>
      </p:sp>
      <p:sp>
        <p:nvSpPr>
          <p:cNvPr id="57347" name="Title 2"/>
          <p:cNvSpPr>
            <a:spLocks noGrp="1"/>
          </p:cNvSpPr>
          <p:nvPr>
            <p:ph type="title"/>
          </p:nvPr>
        </p:nvSpPr>
        <p:spPr>
          <a:xfrm>
            <a:off x="456774" y="295275"/>
            <a:ext cx="8229600" cy="1143000"/>
          </a:xfrm>
        </p:spPr>
        <p:txBody>
          <a:bodyPr>
            <a:normAutofit fontScale="90000"/>
          </a:bodyPr>
          <a:lstStyle/>
          <a:p>
            <a:pPr eaLnBrk="1" hangingPunct="1"/>
            <a:r>
              <a:rPr lang="en-US" dirty="0">
                <a:solidFill>
                  <a:schemeClr val="tx1"/>
                </a:solidFill>
                <a:latin typeface="+mj-ea"/>
                <a:cs typeface="+mj-ea"/>
              </a:rPr>
              <a:t/>
            </a:r>
            <a:br>
              <a:rPr lang="en-US" dirty="0">
                <a:solidFill>
                  <a:schemeClr val="tx1"/>
                </a:solidFill>
                <a:latin typeface="+mj-ea"/>
                <a:cs typeface="+mj-ea"/>
              </a:rPr>
            </a:br>
            <a:r>
              <a:rPr lang="en-US" sz="3600" dirty="0">
                <a:latin typeface="Futura Bk BT" charset="0"/>
              </a:rPr>
              <a:t>Step 4: Reach a decision with </a:t>
            </a:r>
            <a:r>
              <a:rPr lang="en-US" dirty="0">
                <a:solidFill>
                  <a:schemeClr val="tx1"/>
                </a:solidFill>
                <a:latin typeface="+mj-ea"/>
                <a:cs typeface="+mj-ea"/>
              </a:rPr>
              <a:t/>
            </a:r>
            <a:br>
              <a:rPr lang="en-US" dirty="0">
                <a:solidFill>
                  <a:schemeClr val="tx1"/>
                </a:solidFill>
                <a:latin typeface="+mj-ea"/>
                <a:cs typeface="+mj-ea"/>
              </a:rPr>
            </a:br>
            <a:r>
              <a:rPr lang="en-US" sz="3600" dirty="0">
                <a:latin typeface="Futura Bk BT" charset="0"/>
              </a:rPr>
              <a:t>your patient</a:t>
            </a:r>
            <a:r>
              <a:rPr lang="en-US" dirty="0">
                <a:solidFill>
                  <a:schemeClr val="tx1"/>
                </a:solidFill>
                <a:latin typeface="+mj-ea"/>
                <a:cs typeface="+mj-ea"/>
              </a:rPr>
              <a:t/>
            </a:r>
            <a:br>
              <a:rPr lang="en-US" dirty="0">
                <a:solidFill>
                  <a:schemeClr val="tx1"/>
                </a:solidFill>
                <a:latin typeface="+mj-ea"/>
                <a:cs typeface="+mj-ea"/>
              </a:rPr>
            </a:br>
            <a:endParaRPr lang="en-US">
              <a:latin typeface="Futura Bk BT" charset="0"/>
            </a:endParaRPr>
          </a:p>
        </p:txBody>
      </p:sp>
      <p:sp>
        <p:nvSpPr>
          <p:cNvPr id="5734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10576311-7386-7541-A1D8-C5D85120C5D1}" type="slidenum">
              <a:rPr lang="en-US">
                <a:solidFill>
                  <a:srgbClr val="898989"/>
                </a:solidFill>
              </a:rPr>
              <a:pPr/>
              <a:t>30</a:t>
            </a:fld>
            <a:endParaRPr lang="en-US">
              <a:solidFill>
                <a:srgbClr val="898989"/>
              </a:solidFill>
            </a:endParaRPr>
          </a:p>
        </p:txBody>
      </p:sp>
    </p:spTree>
    <p:extLst>
      <p:ext uri="{BB962C8B-B14F-4D97-AF65-F5344CB8AC3E}">
        <p14:creationId xmlns:p14="http://schemas.microsoft.com/office/powerpoint/2010/main" val="546106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3" charset="0"/>
              <a:buChar char="}"/>
            </a:pPr>
            <a:r>
              <a:rPr lang="en-US" dirty="0">
                <a:latin typeface="Futura Md BT" charset="0"/>
                <a:cs typeface="Times New Roman" charset="0"/>
              </a:rPr>
              <a:t>Support your patient so the decision has a positive impact on health outcomes.</a:t>
            </a:r>
          </a:p>
          <a:p>
            <a:pPr marL="0" indent="0" eaLnBrk="1" hangingPunct="1">
              <a:buNone/>
            </a:pPr>
            <a:endParaRPr lang="en-US" dirty="0">
              <a:latin typeface="Futura Md BT" charset="0"/>
              <a:cs typeface="Times New Roman" charset="0"/>
            </a:endParaRPr>
          </a:p>
        </p:txBody>
      </p:sp>
      <p:sp>
        <p:nvSpPr>
          <p:cNvPr id="59395" name="Title 2"/>
          <p:cNvSpPr>
            <a:spLocks noGrp="1"/>
          </p:cNvSpPr>
          <p:nvPr>
            <p:ph type="title"/>
          </p:nvPr>
        </p:nvSpPr>
        <p:spPr>
          <a:xfrm>
            <a:off x="457200" y="238125"/>
            <a:ext cx="8229600" cy="1143000"/>
          </a:xfrm>
        </p:spPr>
        <p:txBody>
          <a:bodyPr>
            <a:normAutofit fontScale="90000"/>
          </a:bodyPr>
          <a:lstStyle/>
          <a:p>
            <a:pPr eaLnBrk="1" hangingPunct="1"/>
            <a:r>
              <a:rPr lang="en-US" dirty="0">
                <a:solidFill>
                  <a:schemeClr val="tx1"/>
                </a:solidFill>
                <a:latin typeface="+mj-ea"/>
                <a:cs typeface="+mj-ea"/>
              </a:rPr>
              <a:t/>
            </a:r>
            <a:br>
              <a:rPr lang="en-US" dirty="0">
                <a:solidFill>
                  <a:schemeClr val="tx1"/>
                </a:solidFill>
                <a:latin typeface="+mj-ea"/>
                <a:cs typeface="+mj-ea"/>
              </a:rPr>
            </a:br>
            <a:r>
              <a:rPr lang="en-US" sz="3600" dirty="0">
                <a:latin typeface="Futura Bk BT" charset="0"/>
              </a:rPr>
              <a:t>Step 5: Evaluate your patient’s decision</a:t>
            </a:r>
            <a:r>
              <a:rPr lang="en-US" dirty="0">
                <a:solidFill>
                  <a:schemeClr val="tx1"/>
                </a:solidFill>
                <a:latin typeface="+mj-ea"/>
                <a:cs typeface="+mj-ea"/>
              </a:rPr>
              <a:t/>
            </a:r>
            <a:br>
              <a:rPr lang="en-US" dirty="0">
                <a:solidFill>
                  <a:schemeClr val="tx1"/>
                </a:solidFill>
                <a:latin typeface="+mj-ea"/>
                <a:cs typeface="+mj-ea"/>
              </a:rPr>
            </a:br>
            <a:endParaRPr lang="en-US">
              <a:latin typeface="Futura Bk BT" charset="0"/>
            </a:endParaRPr>
          </a:p>
        </p:txBody>
      </p:sp>
      <p:sp>
        <p:nvSpPr>
          <p:cNvPr id="5939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C3F9B9E7-6294-7F42-94C7-C8F345D68F34}" type="slidenum">
              <a:rPr lang="en-US">
                <a:solidFill>
                  <a:srgbClr val="898989"/>
                </a:solidFill>
              </a:rPr>
              <a:pPr/>
              <a:t>31</a:t>
            </a:fld>
            <a:endParaRPr lang="en-US">
              <a:solidFill>
                <a:srgbClr val="898989"/>
              </a:solidFill>
            </a:endParaRPr>
          </a:p>
        </p:txBody>
      </p:sp>
    </p:spTree>
    <p:extLst>
      <p:ext uri="{BB962C8B-B14F-4D97-AF65-F5344CB8AC3E}">
        <p14:creationId xmlns:p14="http://schemas.microsoft.com/office/powerpoint/2010/main" val="14821950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Evidence-Based Practice during </a:t>
            </a:r>
            <a:br>
              <a:rPr lang="en-US" dirty="0"/>
            </a:br>
            <a:r>
              <a:rPr lang="en-US" dirty="0"/>
              <a:t>Latent Labor </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Decision Point 1: </a:t>
            </a:r>
            <a:r>
              <a:rPr lang="en-US" u="sng" dirty="0"/>
              <a:t>&lt;3 cm dilated</a:t>
            </a:r>
          </a:p>
          <a:p>
            <a:pPr lvl="1"/>
            <a:r>
              <a:rPr lang="en-US" dirty="0"/>
              <a:t>Offer coping skills and encourage discharge home. </a:t>
            </a:r>
          </a:p>
          <a:p>
            <a:pPr lvl="1"/>
            <a:r>
              <a:rPr lang="en-US" dirty="0"/>
              <a:t>Evidenced-based coping strategies include:</a:t>
            </a:r>
          </a:p>
          <a:p>
            <a:pPr lvl="2"/>
            <a:r>
              <a:rPr lang="en-US" dirty="0"/>
              <a:t>Ambulation and upright positions</a:t>
            </a:r>
          </a:p>
          <a:p>
            <a:pPr lvl="2"/>
            <a:r>
              <a:rPr lang="en-US" dirty="0"/>
              <a:t>Hydrotherapy</a:t>
            </a:r>
          </a:p>
          <a:p>
            <a:pPr lvl="2"/>
            <a:r>
              <a:rPr lang="en-US" dirty="0"/>
              <a:t>Continuous labor support</a:t>
            </a:r>
          </a:p>
          <a:p>
            <a:pPr lvl="2"/>
            <a:r>
              <a:rPr lang="en-US" dirty="0"/>
              <a:t>Eating and drinking</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18270577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Evidence to Avoid Admission in Latent Labor</a:t>
            </a:r>
          </a:p>
        </p:txBody>
      </p:sp>
      <p:sp>
        <p:nvSpPr>
          <p:cNvPr id="3" name="Content Placeholder 2"/>
          <p:cNvSpPr>
            <a:spLocks noGrp="1"/>
          </p:cNvSpPr>
          <p:nvPr>
            <p:ph idx="1"/>
          </p:nvPr>
        </p:nvSpPr>
        <p:spPr/>
        <p:txBody>
          <a:bodyPr/>
          <a:lstStyle/>
          <a:p>
            <a:r>
              <a:rPr lang="en-US" dirty="0"/>
              <a:t>Women admitted in latent labor are at greater risk of:</a:t>
            </a:r>
          </a:p>
          <a:p>
            <a:pPr lvl="1"/>
            <a:r>
              <a:rPr lang="en-US" dirty="0"/>
              <a:t>Cesarean Section</a:t>
            </a:r>
          </a:p>
          <a:p>
            <a:pPr lvl="1"/>
            <a:r>
              <a:rPr lang="en-US" dirty="0"/>
              <a:t>Pitocin augmentation</a:t>
            </a:r>
          </a:p>
          <a:p>
            <a:pPr lvl="1"/>
            <a:r>
              <a:rPr lang="en-US" dirty="0"/>
              <a:t>Higher temperatures after </a:t>
            </a:r>
            <a:r>
              <a:rPr lang="en-US" dirty="0" err="1"/>
              <a:t>amniotomy</a:t>
            </a:r>
            <a:endParaRPr lang="en-US" dirty="0"/>
          </a:p>
          <a:p>
            <a:pPr lvl="1"/>
            <a:r>
              <a:rPr lang="en-US" dirty="0"/>
              <a:t>Longer labors</a:t>
            </a:r>
          </a:p>
          <a:p>
            <a:pPr lvl="1"/>
            <a:endParaRPr lang="en-US" dirty="0"/>
          </a:p>
          <a:p>
            <a:pPr lvl="1"/>
            <a:r>
              <a:rPr lang="en-US" dirty="0"/>
              <a:t>Neal et al., 2012 …</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748425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Avoiding early labor admission</a:t>
            </a:r>
            <a:endParaRPr lang="en-US" dirty="0"/>
          </a:p>
        </p:txBody>
      </p:sp>
      <p:sp>
        <p:nvSpPr>
          <p:cNvPr id="3" name="Text Placeholder 2"/>
          <p:cNvSpPr>
            <a:spLocks noGrp="1"/>
          </p:cNvSpPr>
          <p:nvPr>
            <p:ph type="body" idx="1"/>
          </p:nvPr>
        </p:nvSpPr>
        <p:spPr/>
        <p:txBody>
          <a:bodyPr/>
          <a:lstStyle/>
          <a:p>
            <a:r>
              <a:rPr lang="en-US" dirty="0" smtClean="0"/>
              <a:t>Evidence based strategies:</a:t>
            </a:r>
            <a:endParaRPr lang="en-US"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3730328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684" y="972423"/>
            <a:ext cx="8991600" cy="1524000"/>
          </a:xfrm>
        </p:spPr>
        <p:txBody>
          <a:bodyPr>
            <a:normAutofit/>
          </a:bodyPr>
          <a:lstStyle/>
          <a:p>
            <a:pPr algn="ctr"/>
            <a:r>
              <a:rPr lang="en-US" sz="2800" dirty="0">
                <a:latin typeface="Avenir Book"/>
                <a:ea typeface="ＭＳ Ｐゴシック" charset="0"/>
                <a:cs typeface="Avenir Book"/>
              </a:rPr>
              <a:t>Implement Early Labor Supportive Care Policies and Active Labor Criteria for Admission </a:t>
            </a:r>
            <a:br>
              <a:rPr lang="en-US" sz="2800" dirty="0">
                <a:latin typeface="Avenir Book"/>
                <a:ea typeface="ＭＳ Ｐゴシック" charset="0"/>
                <a:cs typeface="Avenir Book"/>
              </a:rPr>
            </a:br>
            <a:r>
              <a:rPr lang="en-US" sz="2800" dirty="0">
                <a:latin typeface="Avenir Book"/>
                <a:cs typeface="Avenir Book"/>
              </a:rPr>
              <a:t> </a:t>
            </a:r>
          </a:p>
        </p:txBody>
      </p:sp>
      <p:sp>
        <p:nvSpPr>
          <p:cNvPr id="3" name="Content Placeholder 2"/>
          <p:cNvSpPr>
            <a:spLocks noGrp="1"/>
          </p:cNvSpPr>
          <p:nvPr>
            <p:ph idx="1"/>
          </p:nvPr>
        </p:nvSpPr>
        <p:spPr>
          <a:xfrm>
            <a:off x="211684" y="2286000"/>
            <a:ext cx="8856116" cy="4572000"/>
          </a:xfrm>
        </p:spPr>
        <p:txBody>
          <a:bodyPr>
            <a:noAutofit/>
          </a:bodyPr>
          <a:lstStyle/>
          <a:p>
            <a:r>
              <a:rPr lang="en-US" sz="2800" dirty="0">
                <a:latin typeface="Avenir Book"/>
                <a:cs typeface="Avenir Book"/>
              </a:rPr>
              <a:t>Translation: Early labor at home. Let labor start on its own! </a:t>
            </a:r>
          </a:p>
          <a:p>
            <a:r>
              <a:rPr lang="en-US" sz="2800" b="1" dirty="0">
                <a:latin typeface="Avenir Book"/>
                <a:cs typeface="Avenir Book"/>
              </a:rPr>
              <a:t>Physiologic onset of labor is critical to the success in labor</a:t>
            </a:r>
            <a:r>
              <a:rPr lang="en-US" sz="2800" dirty="0">
                <a:latin typeface="Avenir Book"/>
                <a:cs typeface="Avenir Book"/>
              </a:rPr>
              <a:t>, and introduces moms and babies to protective hormonal pathways</a:t>
            </a:r>
          </a:p>
          <a:p>
            <a:r>
              <a:rPr lang="en-US" sz="2800" dirty="0">
                <a:latin typeface="Avenir Book"/>
                <a:cs typeface="Avenir Book"/>
              </a:rPr>
              <a:t>Women admitted in early labor are more likely to have a cesarean, and more likely to have routine interventions e.g. oxytocin even if not clinically necessary  </a:t>
            </a:r>
          </a:p>
        </p:txBody>
      </p:sp>
    </p:spTree>
    <p:extLst>
      <p:ext uri="{BB962C8B-B14F-4D97-AF65-F5344CB8AC3E}">
        <p14:creationId xmlns:p14="http://schemas.microsoft.com/office/powerpoint/2010/main" val="3936130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43911"/>
            <a:ext cx="5505450" cy="945189"/>
          </a:xfrm>
          <a:solidFill>
            <a:srgbClr val="DEEBF7"/>
          </a:solidFill>
        </p:spPr>
        <p:txBody>
          <a:bodyPr>
            <a:normAutofit/>
          </a:bodyPr>
          <a:lstStyle/>
          <a:p>
            <a:r>
              <a:rPr lang="en-US" sz="3600" dirty="0"/>
              <a:t>Early admission support </a:t>
            </a:r>
          </a:p>
        </p:txBody>
      </p:sp>
      <p:sp>
        <p:nvSpPr>
          <p:cNvPr id="3" name="Content Placeholder 2"/>
          <p:cNvSpPr>
            <a:spLocks noGrp="1"/>
          </p:cNvSpPr>
          <p:nvPr>
            <p:ph idx="1"/>
          </p:nvPr>
        </p:nvSpPr>
        <p:spPr>
          <a:xfrm>
            <a:off x="1149350" y="2024134"/>
            <a:ext cx="7886700" cy="4208156"/>
          </a:xfrm>
        </p:spPr>
        <p:txBody>
          <a:bodyPr>
            <a:normAutofit/>
          </a:bodyPr>
          <a:lstStyle/>
          <a:p>
            <a:pPr marL="228600" indent="-228600"/>
            <a:r>
              <a:rPr lang="en-US" sz="2400" dirty="0"/>
              <a:t>Admission policy or checklist for spontaneous labor</a:t>
            </a:r>
          </a:p>
          <a:p>
            <a:pPr marL="228600" indent="-228600"/>
            <a:r>
              <a:rPr lang="en-US" sz="2400" dirty="0"/>
              <a:t>Latent labor support and therapeutic rest policies</a:t>
            </a:r>
          </a:p>
          <a:p>
            <a:pPr marL="228600" indent="-228600"/>
            <a:r>
              <a:rPr lang="en-US" sz="2400" dirty="0"/>
              <a:t>Patient education materials to explain rationale for delayed admission, reduce anxiety and provide guidance on when to return to the labor and delivery unit</a:t>
            </a:r>
          </a:p>
          <a:p>
            <a:pPr marL="228600" indent="-228600"/>
            <a:r>
              <a:rPr lang="en-US" sz="2400" dirty="0"/>
              <a:t>Material with specific guidance for partners and family members as to how to best support the woman in early labor</a:t>
            </a:r>
          </a:p>
        </p:txBody>
      </p:sp>
      <p:sp>
        <p:nvSpPr>
          <p:cNvPr id="4" name="Rectangle 3"/>
          <p:cNvSpPr/>
          <p:nvPr/>
        </p:nvSpPr>
        <p:spPr bwMode="auto">
          <a:xfrm>
            <a:off x="0" y="2024134"/>
            <a:ext cx="971550" cy="4833866"/>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500" b="0" i="0" u="none" strike="noStrike" kern="1200" cap="none" spc="450" normalizeH="0" baseline="0" noProof="0" dirty="0" err="1">
                <a:ln>
                  <a:noFill/>
                </a:ln>
                <a:solidFill>
                  <a:prstClr val="white">
                    <a:lumMod val="95000"/>
                  </a:prstClr>
                </a:solidFill>
                <a:effectLst/>
                <a:uLnTx/>
                <a:uFillTx/>
                <a:latin typeface="Avenir Book" charset="0"/>
                <a:ea typeface="Avenir Book" charset="0"/>
                <a:cs typeface="Avenir Book" charset="0"/>
              </a:rPr>
              <a:t>Recog</a:t>
            </a:r>
            <a:r>
              <a:rPr kumimoji="0" lang="en-US" sz="4500" b="0" i="0" u="none" strike="noStrike" kern="1200" cap="none" spc="450" normalizeH="0" baseline="0" noProof="0" dirty="0">
                <a:ln>
                  <a:noFill/>
                </a:ln>
                <a:solidFill>
                  <a:prstClr val="white">
                    <a:lumMod val="95000"/>
                  </a:prstClr>
                </a:solidFill>
                <a:effectLst/>
                <a:uLnTx/>
                <a:uFillTx/>
                <a:latin typeface="Avenir Book" charset="0"/>
                <a:ea typeface="Avenir Book" charset="0"/>
                <a:cs typeface="Avenir Book" charset="0"/>
              </a:rPr>
              <a:t>/Prevent</a:t>
            </a:r>
          </a:p>
        </p:txBody>
      </p:sp>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780212E-2FEA-1E47-8FD3-306716976148}" type="slidenum">
              <a:rPr kumimoji="0" lang="en-US" sz="1600" b="0" i="0" u="none" strike="noStrike" kern="1200" cap="none" spc="0" normalizeH="0" baseline="0" noProof="0" smtClean="0">
                <a:ln>
                  <a:noFill/>
                </a:ln>
                <a:solidFill>
                  <a:srgbClr val="7C7C7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dirty="0">
              <a:ln>
                <a:noFill/>
              </a:ln>
              <a:solidFill>
                <a:srgbClr val="7C7C7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4802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Continuous Labor Support</a:t>
            </a:r>
          </a:p>
        </p:txBody>
      </p:sp>
      <p:sp>
        <p:nvSpPr>
          <p:cNvPr id="3" name="Subtitle 2"/>
          <p:cNvSpPr>
            <a:spLocks noGrp="1"/>
          </p:cNvSpPr>
          <p:nvPr>
            <p:ph type="subTitle" idx="1"/>
          </p:nvPr>
        </p:nvSpPr>
        <p:spPr/>
        <p:txBody>
          <a:bodyPr vert="horz" lIns="91440" tIns="45720" rIns="91440" bIns="45720" rtlCol="0" anchor="t">
            <a:normAutofit/>
          </a:bodyPr>
          <a:lstStyle/>
          <a:p>
            <a:endParaRPr lang="en-US" dirty="0"/>
          </a:p>
        </p:txBody>
      </p:sp>
    </p:spTree>
    <p:extLst>
      <p:ext uri="{BB962C8B-B14F-4D97-AF65-F5344CB8AC3E}">
        <p14:creationId xmlns:p14="http://schemas.microsoft.com/office/powerpoint/2010/main" val="39803127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ARLS 2014 FINAL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573807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ARLS 2014 FINAL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03387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solidFill>
                  <a:srgbClr val="0070C0"/>
                </a:solidFill>
              </a:rPr>
              <a:t>Did you know?</a:t>
            </a:r>
            <a:r>
              <a:rPr lang="en-US" dirty="0">
                <a:solidFill>
                  <a:srgbClr val="0070C0"/>
                </a:solidFill>
              </a:rPr>
              <a:t/>
            </a:r>
            <a:br>
              <a:rPr lang="en-US" dirty="0">
                <a:solidFill>
                  <a:srgbClr val="0070C0"/>
                </a:solidFill>
              </a:rPr>
            </a:br>
            <a:r>
              <a:rPr lang="en-US" sz="4900" dirty="0"/>
              <a:t>6 is the new 4!</a:t>
            </a:r>
          </a:p>
        </p:txBody>
      </p:sp>
      <p:sp>
        <p:nvSpPr>
          <p:cNvPr id="3" name="Content Placeholder 2"/>
          <p:cNvSpPr>
            <a:spLocks noGrp="1"/>
          </p:cNvSpPr>
          <p:nvPr>
            <p:ph idx="1"/>
          </p:nvPr>
        </p:nvSpPr>
        <p:spPr>
          <a:xfrm>
            <a:off x="354647" y="1600200"/>
            <a:ext cx="8498793" cy="4525963"/>
          </a:xfrm>
        </p:spPr>
        <p:txBody>
          <a:bodyPr vert="horz" lIns="91440" tIns="45720" rIns="91440" bIns="45720" rtlCol="0" anchor="t">
            <a:noAutofit/>
          </a:bodyPr>
          <a:lstStyle/>
          <a:p>
            <a:pPr marL="0" indent="0">
              <a:buNone/>
            </a:pPr>
            <a:r>
              <a:rPr lang="en-US" sz="2600" dirty="0"/>
              <a:t>FIRST STAGE OF LABOR </a:t>
            </a:r>
          </a:p>
          <a:p>
            <a:pPr marL="0" indent="0">
              <a:buNone/>
            </a:pPr>
            <a:endParaRPr lang="en-US" sz="2600" dirty="0"/>
          </a:p>
          <a:p>
            <a:r>
              <a:rPr lang="en-US" sz="2400" dirty="0"/>
              <a:t>Zhang 2002 found that 50% of women entered active labor at 4cm, 75% at 5cm and 100% at 6cm.</a:t>
            </a:r>
          </a:p>
          <a:p>
            <a:endParaRPr lang="en-US" sz="2400" dirty="0"/>
          </a:p>
          <a:p>
            <a:r>
              <a:rPr lang="en-US" sz="2400" dirty="0"/>
              <a:t>Cervical dilation of 6 cm should be considered the threshold for the active phase of most women in labor.  Before 6 cm dilation, standards of active phase progress should not be applied.</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
        <p:nvSpPr>
          <p:cNvPr id="5" name="TextBox 4"/>
          <p:cNvSpPr txBox="1"/>
          <p:nvPr/>
        </p:nvSpPr>
        <p:spPr>
          <a:xfrm>
            <a:off x="2362200" y="5801816"/>
            <a:ext cx="6400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Safe prevention of the primary cesarean delivery. Obstetric Care Consensus No. 1. American College of Obstetricians and Gynecologists.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Obstet</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Gynecol</a:t>
            </a:r>
            <a:r>
              <a:rPr kumimoji="0" lang="en-US" sz="1200" b="0" i="0" u="none" strike="noStrike" kern="1200" cap="none" spc="0" normalizeH="0" baseline="0" noProof="0" dirty="0">
                <a:ln>
                  <a:noFill/>
                </a:ln>
                <a:solidFill>
                  <a:prstClr val="black"/>
                </a:solidFill>
                <a:effectLst/>
                <a:uLnTx/>
                <a:uFillTx/>
                <a:latin typeface="Calibri"/>
                <a:ea typeface="+mn-ea"/>
                <a:cs typeface="+mn-cs"/>
              </a:rPr>
              <a:t> 2014;123:693–711.</a:t>
            </a:r>
          </a:p>
        </p:txBody>
      </p:sp>
    </p:spTree>
    <p:extLst>
      <p:ext uri="{BB962C8B-B14F-4D97-AF65-F5344CB8AC3E}">
        <p14:creationId xmlns:p14="http://schemas.microsoft.com/office/powerpoint/2010/main" val="28904196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441955-3733-4A17-B436-8E1848BA25A3}"/>
              </a:ext>
            </a:extLst>
          </p:cNvPr>
          <p:cNvSpPr>
            <a:spLocks noGrp="1"/>
          </p:cNvSpPr>
          <p:nvPr>
            <p:ph type="title"/>
          </p:nvPr>
        </p:nvSpPr>
        <p:spPr/>
        <p:txBody>
          <a:bodyPr/>
          <a:lstStyle/>
          <a:p>
            <a:r>
              <a:rPr lang="en-US" dirty="0"/>
              <a:t>AWHONN Position Statement</a:t>
            </a:r>
          </a:p>
        </p:txBody>
      </p:sp>
      <p:sp>
        <p:nvSpPr>
          <p:cNvPr id="3" name="Content Placeholder 2">
            <a:extLst>
              <a:ext uri="{FF2B5EF4-FFF2-40B4-BE49-F238E27FC236}">
                <a16:creationId xmlns:a16="http://schemas.microsoft.com/office/drawing/2014/main" xmlns="" id="{D139D404-12B6-4F94-872E-948A4375D815}"/>
              </a:ext>
            </a:extLst>
          </p:cNvPr>
          <p:cNvSpPr>
            <a:spLocks noGrp="1"/>
          </p:cNvSpPr>
          <p:nvPr>
            <p:ph idx="1"/>
          </p:nvPr>
        </p:nvSpPr>
        <p:spPr/>
        <p:txBody>
          <a:bodyPr vert="horz" lIns="91440" tIns="45720" rIns="91440" bIns="45720" rtlCol="0" anchor="t">
            <a:normAutofit lnSpcReduction="10000"/>
          </a:bodyPr>
          <a:lstStyle/>
          <a:p>
            <a:r>
              <a:rPr lang="en-US" dirty="0"/>
              <a:t>"The Association of Women’s Health, Obstetric and Neonatal Nurses (AWHONN) asserts that continuous labor support from a registered nurse (RN) is critical to achieve improved birth outcomes."</a:t>
            </a:r>
          </a:p>
          <a:p>
            <a:r>
              <a:rPr lang="en-US" dirty="0"/>
              <a:t>"AWHONN recognizes that childbirth education and doula services contribute to the woman’s preparation for and support during childbirth..."</a:t>
            </a:r>
          </a:p>
          <a:p>
            <a:pPr>
              <a:buNone/>
            </a:pPr>
            <a:r>
              <a:rPr lang="en-US" dirty="0"/>
              <a:t>-  </a:t>
            </a:r>
            <a:r>
              <a:rPr lang="en-US" sz="2400" dirty="0"/>
              <a:t>Continuous Labor Support for Every Woman, JOGNN, January 2018, Volume 47, Issue 1, Pages 73–74</a:t>
            </a:r>
          </a:p>
          <a:p>
            <a:pPr marL="0" indent="0">
              <a:buNone/>
            </a:pPr>
            <a:endParaRPr lang="en-US" sz="2400" dirty="0"/>
          </a:p>
        </p:txBody>
      </p:sp>
      <p:sp>
        <p:nvSpPr>
          <p:cNvPr id="4" name="Slide Number Placeholder 3">
            <a:extLst>
              <a:ext uri="{FF2B5EF4-FFF2-40B4-BE49-F238E27FC236}">
                <a16:creationId xmlns:a16="http://schemas.microsoft.com/office/drawing/2014/main" xmlns="" id="{1F164A7B-D38A-428C-952C-FB9F3C50AB1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16683044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441955-3733-4A17-B436-8E1848BA25A3}"/>
              </a:ext>
            </a:extLst>
          </p:cNvPr>
          <p:cNvSpPr>
            <a:spLocks noGrp="1"/>
          </p:cNvSpPr>
          <p:nvPr>
            <p:ph type="title"/>
          </p:nvPr>
        </p:nvSpPr>
        <p:spPr/>
        <p:txBody>
          <a:bodyPr/>
          <a:lstStyle/>
          <a:p>
            <a:r>
              <a:rPr lang="en-US" dirty="0"/>
              <a:t>AWHONN Position Statement</a:t>
            </a:r>
          </a:p>
        </p:txBody>
      </p:sp>
      <p:sp>
        <p:nvSpPr>
          <p:cNvPr id="3" name="Content Placeholder 2">
            <a:extLst>
              <a:ext uri="{FF2B5EF4-FFF2-40B4-BE49-F238E27FC236}">
                <a16:creationId xmlns:a16="http://schemas.microsoft.com/office/drawing/2014/main" xmlns="" id="{D139D404-12B6-4F94-872E-948A4375D815}"/>
              </a:ext>
            </a:extLst>
          </p:cNvPr>
          <p:cNvSpPr>
            <a:spLocks noGrp="1"/>
          </p:cNvSpPr>
          <p:nvPr>
            <p:ph idx="1"/>
          </p:nvPr>
        </p:nvSpPr>
        <p:spPr/>
        <p:txBody>
          <a:bodyPr vert="horz" lIns="91440" tIns="45720" rIns="91440" bIns="45720" rtlCol="0" anchor="t">
            <a:normAutofit/>
          </a:bodyPr>
          <a:lstStyle/>
          <a:p>
            <a:r>
              <a:rPr lang="en-US" dirty="0"/>
              <a:t>"Additionally, the RN should help the woman to cope with labor (Roberts, Gulliver, Fisher, &amp; </a:t>
            </a:r>
            <a:r>
              <a:rPr lang="en-US" dirty="0" err="1"/>
              <a:t>Cloyes</a:t>
            </a:r>
            <a:r>
              <a:rPr lang="en-US" dirty="0"/>
              <a:t>, 2010). Support during early labor builds the woman’s confidence and helps her establish realistic expectations."</a:t>
            </a:r>
          </a:p>
          <a:p>
            <a:pPr>
              <a:buChar char="•"/>
            </a:pPr>
            <a:endParaRPr lang="en-US" dirty="0"/>
          </a:p>
          <a:p>
            <a:pPr>
              <a:buNone/>
            </a:pPr>
            <a:r>
              <a:rPr lang="en-US" dirty="0"/>
              <a:t>-  </a:t>
            </a:r>
            <a:r>
              <a:rPr lang="en-US" sz="2400" dirty="0"/>
              <a:t>Continuous Labor Support for Every Woman, JOGNN, January 2018, Volume 47, Issue 1, Pages 73–74</a:t>
            </a:r>
          </a:p>
          <a:p>
            <a:pPr marL="0" indent="0">
              <a:buNone/>
            </a:pPr>
            <a:endParaRPr lang="en-US" sz="2400" dirty="0"/>
          </a:p>
        </p:txBody>
      </p:sp>
      <p:sp>
        <p:nvSpPr>
          <p:cNvPr id="4" name="Slide Number Placeholder 3">
            <a:extLst>
              <a:ext uri="{FF2B5EF4-FFF2-40B4-BE49-F238E27FC236}">
                <a16:creationId xmlns:a16="http://schemas.microsoft.com/office/drawing/2014/main" xmlns="" id="{1F164A7B-D38A-428C-952C-FB9F3C50AB1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30833280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E8ED4-4B60-497A-BA4B-ED5C5646C36B}"/>
              </a:ext>
            </a:extLst>
          </p:cNvPr>
          <p:cNvSpPr>
            <a:spLocks noGrp="1"/>
          </p:cNvSpPr>
          <p:nvPr>
            <p:ph type="title"/>
          </p:nvPr>
        </p:nvSpPr>
        <p:spPr/>
        <p:txBody>
          <a:bodyPr/>
          <a:lstStyle/>
          <a:p>
            <a:r>
              <a:rPr lang="en-US" dirty="0"/>
              <a:t>Nurses' Role in Labor Support</a:t>
            </a:r>
          </a:p>
        </p:txBody>
      </p:sp>
      <p:sp>
        <p:nvSpPr>
          <p:cNvPr id="3" name="Content Placeholder 2">
            <a:extLst>
              <a:ext uri="{FF2B5EF4-FFF2-40B4-BE49-F238E27FC236}">
                <a16:creationId xmlns:a16="http://schemas.microsoft.com/office/drawing/2014/main" xmlns="" id="{5A33058A-BA62-417A-B550-AE0A5BBF5546}"/>
              </a:ext>
            </a:extLst>
          </p:cNvPr>
          <p:cNvSpPr>
            <a:spLocks noGrp="1"/>
          </p:cNvSpPr>
          <p:nvPr>
            <p:ph idx="1"/>
          </p:nvPr>
        </p:nvSpPr>
        <p:spPr/>
        <p:txBody>
          <a:bodyPr vert="horz" lIns="91440" tIns="45720" rIns="91440" bIns="45720" rtlCol="0" anchor="t">
            <a:normAutofit/>
          </a:bodyPr>
          <a:lstStyle/>
          <a:p>
            <a:pPr marL="0" indent="0">
              <a:buNone/>
            </a:pPr>
            <a:r>
              <a:rPr lang="en-US" dirty="0"/>
              <a:t>Labor and delivery nurses report increased feelings of job satisfaction when able to provide support to laboring women, rather than solely tending to the technical aspects of a birth. </a:t>
            </a:r>
          </a:p>
          <a:p>
            <a:pPr>
              <a:buChar char="•"/>
            </a:pPr>
            <a:endParaRPr lang="en-US" dirty="0"/>
          </a:p>
          <a:p>
            <a:pPr>
              <a:buChar char="•"/>
            </a:pPr>
            <a:endParaRPr lang="en-US" dirty="0"/>
          </a:p>
        </p:txBody>
      </p:sp>
      <p:sp>
        <p:nvSpPr>
          <p:cNvPr id="4" name="Slide Number Placeholder 3">
            <a:extLst>
              <a:ext uri="{FF2B5EF4-FFF2-40B4-BE49-F238E27FC236}">
                <a16:creationId xmlns:a16="http://schemas.microsoft.com/office/drawing/2014/main" xmlns="" id="{53E84C8E-4492-46A4-AF04-2E6CB97F252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2223059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4601818"/>
          </a:xfrm>
        </p:spPr>
        <p:txBody>
          <a:bodyPr>
            <a:normAutofit fontScale="47500" lnSpcReduction="20000"/>
          </a:bodyPr>
          <a:lstStyle/>
          <a:p>
            <a:pPr marL="0" indent="0" fontAlgn="base">
              <a:buNone/>
            </a:pPr>
            <a:r>
              <a:rPr lang="en-US" dirty="0"/>
              <a:t>Number 687, February 2017</a:t>
            </a:r>
          </a:p>
          <a:p>
            <a:pPr marL="0" indent="0" algn="ctr" fontAlgn="base">
              <a:buNone/>
            </a:pPr>
            <a:r>
              <a:rPr lang="en-US" sz="5500" b="1" dirty="0"/>
              <a:t>Approaches to Limit Intervention During Labor and Birth</a:t>
            </a:r>
          </a:p>
          <a:p>
            <a:pPr marL="0" indent="0" algn="ctr" fontAlgn="base">
              <a:buNone/>
            </a:pPr>
            <a:endParaRPr lang="en-US" sz="5500" b="1" dirty="0"/>
          </a:p>
          <a:p>
            <a:pPr marL="0" indent="0" fontAlgn="base">
              <a:buNone/>
            </a:pPr>
            <a:r>
              <a:rPr lang="en-US" sz="4000" dirty="0"/>
              <a:t>Obstetrician–gynecologists, in collaboration with midwives, nurses, patients, and those who support them in labor, can help women meet their goals for labor and birth by using techniques that are associated with minimal interventions and high rates of patient satisfaction. </a:t>
            </a:r>
            <a:r>
              <a:rPr lang="en-US" sz="4000" b="1" dirty="0"/>
              <a:t>Many common obstetric practices are of limited or uncertain benefit for low-risk women in spontaneous labor. </a:t>
            </a:r>
          </a:p>
          <a:p>
            <a:pPr fontAlgn="base"/>
            <a:r>
              <a:rPr lang="en-US" sz="5100" dirty="0">
                <a:solidFill>
                  <a:srgbClr val="C00000"/>
                </a:solidFill>
              </a:rPr>
              <a:t>Evidence suggests that, in addition to regular nursing care, continuous one-to-one emotional support is associated with improved outcomes for women in labor.</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387" y="184150"/>
            <a:ext cx="6753225" cy="1407102"/>
          </a:xfrm>
          <a:prstGeom prst="rect">
            <a:avLst/>
          </a:prstGeom>
        </p:spPr>
      </p:pic>
    </p:spTree>
    <p:extLst>
      <p:ext uri="{BB962C8B-B14F-4D97-AF65-F5344CB8AC3E}">
        <p14:creationId xmlns:p14="http://schemas.microsoft.com/office/powerpoint/2010/main" val="6671751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3296"/>
            <a:ext cx="8229600" cy="1143000"/>
          </a:xfrm>
        </p:spPr>
        <p:txBody>
          <a:bodyPr>
            <a:normAutofit fontScale="90000"/>
          </a:bodyPr>
          <a:lstStyle/>
          <a:p>
            <a:r>
              <a:rPr lang="en-US" dirty="0"/>
              <a:t>Continuous Labor Support during Childbirth</a:t>
            </a:r>
            <a:br>
              <a:rPr lang="en-US" dirty="0"/>
            </a:br>
            <a:r>
              <a:rPr lang="en-US" sz="2900" b="0" i="1" dirty="0"/>
              <a:t>(Cochrane Review updated 2017)</a:t>
            </a:r>
          </a:p>
        </p:txBody>
      </p:sp>
      <p:sp>
        <p:nvSpPr>
          <p:cNvPr id="3" name="Content Placeholder 2"/>
          <p:cNvSpPr>
            <a:spLocks noGrp="1"/>
          </p:cNvSpPr>
          <p:nvPr>
            <p:ph idx="1"/>
          </p:nvPr>
        </p:nvSpPr>
        <p:spPr>
          <a:xfrm>
            <a:off x="457200" y="1874836"/>
            <a:ext cx="8229600" cy="4525963"/>
          </a:xfrm>
        </p:spPr>
        <p:txBody>
          <a:bodyPr vert="horz" lIns="91440" tIns="45720" rIns="91440" bIns="45720" rtlCol="0" anchor="t">
            <a:normAutofit lnSpcReduction="10000"/>
          </a:bodyPr>
          <a:lstStyle/>
          <a:p>
            <a:r>
              <a:rPr lang="en-US" dirty="0"/>
              <a:t>Improves outcomes for women and infants:</a:t>
            </a:r>
          </a:p>
          <a:p>
            <a:pPr lvl="1">
              <a:buClr>
                <a:srgbClr val="00510B"/>
              </a:buClr>
              <a:buFont typeface="Wingdings" panose="05000000000000000000" pitchFamily="2" charset="2"/>
              <a:buChar char="§"/>
            </a:pPr>
            <a:r>
              <a:rPr lang="en-US" dirty="0"/>
              <a:t>Increased spontaneous vaginal birth</a:t>
            </a:r>
          </a:p>
          <a:p>
            <a:pPr lvl="1">
              <a:buClr>
                <a:srgbClr val="00510B"/>
              </a:buClr>
              <a:buFont typeface="Wingdings" panose="05000000000000000000" pitchFamily="2" charset="2"/>
              <a:buChar char="§"/>
            </a:pPr>
            <a:r>
              <a:rPr lang="en-US" dirty="0"/>
              <a:t>Shorter duration of labor</a:t>
            </a:r>
          </a:p>
          <a:p>
            <a:pPr lvl="1">
              <a:buClr>
                <a:srgbClr val="00510B"/>
              </a:buClr>
              <a:buFont typeface="Wingdings" panose="05000000000000000000" pitchFamily="2" charset="2"/>
              <a:buChar char="§"/>
            </a:pPr>
            <a:r>
              <a:rPr lang="en-US" b="1" dirty="0"/>
              <a:t>Decreased cesarean birth</a:t>
            </a:r>
          </a:p>
          <a:p>
            <a:pPr lvl="1">
              <a:buClr>
                <a:srgbClr val="00510B"/>
              </a:buClr>
              <a:buFont typeface="Wingdings" panose="05000000000000000000" pitchFamily="2" charset="2"/>
              <a:buChar char="§"/>
            </a:pPr>
            <a:r>
              <a:rPr lang="en-US" dirty="0"/>
              <a:t>Decreased instrumental vaginal birth</a:t>
            </a:r>
          </a:p>
          <a:p>
            <a:pPr lvl="1">
              <a:buClr>
                <a:srgbClr val="00510B"/>
              </a:buClr>
              <a:buFont typeface="Wingdings" panose="05000000000000000000" pitchFamily="2" charset="2"/>
              <a:buChar char="§"/>
            </a:pPr>
            <a:r>
              <a:rPr lang="en-US" dirty="0"/>
              <a:t>Decreased use of analgesia</a:t>
            </a:r>
          </a:p>
          <a:p>
            <a:pPr lvl="1">
              <a:buClr>
                <a:srgbClr val="00510B"/>
              </a:buClr>
              <a:buFont typeface="Wingdings" panose="05000000000000000000" pitchFamily="2" charset="2"/>
              <a:buChar char="§"/>
            </a:pPr>
            <a:r>
              <a:rPr lang="en-US" dirty="0"/>
              <a:t>Decreased low 5-min Apgar score</a:t>
            </a:r>
          </a:p>
          <a:p>
            <a:pPr lvl="1">
              <a:buClr>
                <a:srgbClr val="00510B"/>
              </a:buClr>
              <a:buFont typeface="Wingdings" panose="05000000000000000000" pitchFamily="2" charset="2"/>
              <a:buChar char="§"/>
            </a:pPr>
            <a:r>
              <a:rPr lang="en-US" dirty="0"/>
              <a:t>Increased feelings of satisfaction about childbirth experience</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10604416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7F8948-A257-4EC1-A549-FB003A1F6685}"/>
              </a:ext>
            </a:extLst>
          </p:cNvPr>
          <p:cNvSpPr>
            <a:spLocks noGrp="1"/>
          </p:cNvSpPr>
          <p:nvPr>
            <p:ph type="title"/>
          </p:nvPr>
        </p:nvSpPr>
        <p:spPr>
          <a:xfrm>
            <a:off x="459527" y="295275"/>
            <a:ext cx="8229600" cy="726534"/>
          </a:xfrm>
        </p:spPr>
        <p:txBody>
          <a:bodyPr>
            <a:normAutofit/>
          </a:bodyPr>
          <a:lstStyle/>
          <a:p>
            <a:r>
              <a:rPr lang="en-US" sz="2800" dirty="0"/>
              <a:t>Conceptual Model for Continuous Labor Support</a:t>
            </a:r>
          </a:p>
        </p:txBody>
      </p:sp>
      <p:sp>
        <p:nvSpPr>
          <p:cNvPr id="4" name="Slide Number Placeholder 3">
            <a:extLst>
              <a:ext uri="{FF2B5EF4-FFF2-40B4-BE49-F238E27FC236}">
                <a16:creationId xmlns:a16="http://schemas.microsoft.com/office/drawing/2014/main" xmlns="" id="{BC6730FB-6095-4D07-8ABF-60DD9EFC4F1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9" name="Picture 9" descr="Screen Shot 2017-10-24 at 4.10.49 PM.png">
            <a:extLst>
              <a:ext uri="{FF2B5EF4-FFF2-40B4-BE49-F238E27FC236}">
                <a16:creationId xmlns:a16="http://schemas.microsoft.com/office/drawing/2014/main" xmlns="" id="{194F4D17-3138-4AC8-81A2-BE3A8EA1ABC2}"/>
              </a:ext>
            </a:extLst>
          </p:cNvPr>
          <p:cNvPicPr>
            <a:picLocks noGrp="1" noChangeAspect="1"/>
          </p:cNvPicPr>
          <p:nvPr>
            <p:ph idx="1"/>
          </p:nvPr>
        </p:nvPicPr>
        <p:blipFill>
          <a:blip r:embed="rId2"/>
          <a:stretch>
            <a:fillRect/>
          </a:stretch>
        </p:blipFill>
        <p:spPr>
          <a:xfrm>
            <a:off x="1542434" y="895350"/>
            <a:ext cx="5987294" cy="4751203"/>
          </a:xfrm>
          <a:prstGeom prst="rect">
            <a:avLst/>
          </a:prstGeom>
        </p:spPr>
      </p:pic>
      <p:sp>
        <p:nvSpPr>
          <p:cNvPr id="11" name="TextBox 10">
            <a:extLst>
              <a:ext uri="{FF2B5EF4-FFF2-40B4-BE49-F238E27FC236}">
                <a16:creationId xmlns:a16="http://schemas.microsoft.com/office/drawing/2014/main" xmlns="" id="{BCF4551D-AAAD-4E28-8FD4-BA80EE876D4C}"/>
              </a:ext>
            </a:extLst>
          </p:cNvPr>
          <p:cNvSpPr txBox="1"/>
          <p:nvPr/>
        </p:nvSpPr>
        <p:spPr>
          <a:xfrm>
            <a:off x="628399" y="5810250"/>
            <a:ext cx="8009530"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t>© 2012 by Rebecca L. Dekker, PhD, RN, APRN at evidencedbasedbirth.com </a:t>
            </a:r>
          </a:p>
        </p:txBody>
      </p:sp>
    </p:spTree>
    <p:extLst>
      <p:ext uri="{BB962C8B-B14F-4D97-AF65-F5344CB8AC3E}">
        <p14:creationId xmlns:p14="http://schemas.microsoft.com/office/powerpoint/2010/main" val="27715658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DB5C88-675D-40CB-9748-1C60916E4E7E}"/>
              </a:ext>
            </a:extLst>
          </p:cNvPr>
          <p:cNvSpPr>
            <a:spLocks noGrp="1"/>
          </p:cNvSpPr>
          <p:nvPr>
            <p:ph type="title"/>
          </p:nvPr>
        </p:nvSpPr>
        <p:spPr/>
        <p:txBody>
          <a:bodyPr/>
          <a:lstStyle/>
          <a:p>
            <a:r>
              <a:rPr lang="en-US" dirty="0"/>
              <a:t>What Is a Doula? </a:t>
            </a:r>
          </a:p>
        </p:txBody>
      </p:sp>
      <p:sp>
        <p:nvSpPr>
          <p:cNvPr id="3" name="Content Placeholder 2">
            <a:extLst>
              <a:ext uri="{FF2B5EF4-FFF2-40B4-BE49-F238E27FC236}">
                <a16:creationId xmlns:a16="http://schemas.microsoft.com/office/drawing/2014/main" xmlns="" id="{54D9ED54-819E-4873-BB2D-89AB82247C1D}"/>
              </a:ext>
            </a:extLst>
          </p:cNvPr>
          <p:cNvSpPr>
            <a:spLocks noGrp="1"/>
          </p:cNvSpPr>
          <p:nvPr>
            <p:ph idx="1"/>
          </p:nvPr>
        </p:nvSpPr>
        <p:spPr/>
        <p:txBody>
          <a:bodyPr vert="horz" lIns="91440" tIns="45720" rIns="91440" bIns="45720" rtlCol="0" anchor="t">
            <a:normAutofit/>
          </a:bodyPr>
          <a:lstStyle/>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lgn="ctr">
              <a:buNone/>
            </a:pPr>
            <a:r>
              <a:rPr lang="en-US" sz="2000" dirty="0"/>
              <a:t>A birth doula is a trained professional who continuously supports the physical, informational and emotional needs of the patient before, during and after labor.</a:t>
            </a:r>
            <a:endParaRPr lang="en-US" dirty="0"/>
          </a:p>
          <a:p>
            <a:endParaRPr lang="en-US" dirty="0"/>
          </a:p>
        </p:txBody>
      </p:sp>
      <p:sp>
        <p:nvSpPr>
          <p:cNvPr id="4" name="Slide Number Placeholder 3">
            <a:extLst>
              <a:ext uri="{FF2B5EF4-FFF2-40B4-BE49-F238E27FC236}">
                <a16:creationId xmlns:a16="http://schemas.microsoft.com/office/drawing/2014/main" xmlns="" id="{A5B8CDC4-C5E7-42C8-B6E0-44DB09C0931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5" name="Picture 5" descr="doula1.jpg">
            <a:extLst>
              <a:ext uri="{FF2B5EF4-FFF2-40B4-BE49-F238E27FC236}">
                <a16:creationId xmlns:a16="http://schemas.microsoft.com/office/drawing/2014/main" xmlns="" id="{FE11B7BA-323C-4DF9-9E8A-5555BFB75D92}"/>
              </a:ext>
            </a:extLst>
          </p:cNvPr>
          <p:cNvPicPr>
            <a:picLocks noChangeAspect="1"/>
          </p:cNvPicPr>
          <p:nvPr/>
        </p:nvPicPr>
        <p:blipFill>
          <a:blip r:embed="rId3"/>
          <a:stretch>
            <a:fillRect/>
          </a:stretch>
        </p:blipFill>
        <p:spPr>
          <a:xfrm>
            <a:off x="2313651" y="1466850"/>
            <a:ext cx="4439679" cy="3260051"/>
          </a:xfrm>
          <a:prstGeom prst="rect">
            <a:avLst/>
          </a:prstGeom>
        </p:spPr>
      </p:pic>
    </p:spTree>
    <p:extLst>
      <p:ext uri="{BB962C8B-B14F-4D97-AF65-F5344CB8AC3E}">
        <p14:creationId xmlns:p14="http://schemas.microsoft.com/office/powerpoint/2010/main" val="6433729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700056"/>
          </a:xfrm>
        </p:spPr>
        <p:txBody>
          <a:bodyPr>
            <a:normAutofit fontScale="90000"/>
          </a:bodyPr>
          <a:lstStyle/>
          <a:p>
            <a:r>
              <a:rPr lang="en-US" dirty="0"/>
              <a:t>Have you worked with doulas before? What was your experience like? </a:t>
            </a:r>
            <a:br>
              <a:rPr lang="en-US" dirty="0"/>
            </a:br>
            <a:endParaRPr lang="en-US" dirty="0"/>
          </a:p>
        </p:txBody>
      </p:sp>
      <p:sp>
        <p:nvSpPr>
          <p:cNvPr id="3" name="Content Placeholder 2"/>
          <p:cNvSpPr>
            <a:spLocks noGrp="1"/>
          </p:cNvSpPr>
          <p:nvPr>
            <p:ph sz="half" idx="1"/>
          </p:nvPr>
        </p:nvSpPr>
        <p:spPr>
          <a:xfrm>
            <a:off x="457200" y="3249330"/>
            <a:ext cx="4038600" cy="2876833"/>
          </a:xfrm>
        </p:spPr>
        <p:txBody>
          <a:bodyPr/>
          <a:lstStyle/>
          <a:p>
            <a:r>
              <a:rPr lang="en-US" dirty="0"/>
              <a:t>Good?	</a:t>
            </a:r>
          </a:p>
        </p:txBody>
      </p:sp>
      <p:sp>
        <p:nvSpPr>
          <p:cNvPr id="4" name="Content Placeholder 3"/>
          <p:cNvSpPr>
            <a:spLocks noGrp="1"/>
          </p:cNvSpPr>
          <p:nvPr>
            <p:ph sz="half" idx="2"/>
          </p:nvPr>
        </p:nvSpPr>
        <p:spPr>
          <a:xfrm>
            <a:off x="4648200" y="3249330"/>
            <a:ext cx="4038600" cy="2876833"/>
          </a:xfrm>
        </p:spPr>
        <p:txBody>
          <a:bodyPr/>
          <a:lstStyle/>
          <a:p>
            <a:r>
              <a:rPr lang="en-US" dirty="0"/>
              <a:t>Bad?</a:t>
            </a: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37110146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Shape 727"/>
          <p:cNvSpPr txBox="1">
            <a:spLocks noGrp="1"/>
          </p:cNvSpPr>
          <p:nvPr>
            <p:ph type="title"/>
          </p:nvPr>
        </p:nvSpPr>
        <p:spPr>
          <a:xfrm>
            <a:off x="457200" y="274638"/>
            <a:ext cx="8229600" cy="1143000"/>
          </a:xfrm>
          <a:prstGeom prst="rect">
            <a:avLst/>
          </a:prstGeom>
        </p:spPr>
        <p:txBody>
          <a:bodyPr wrap="square" lIns="91425" tIns="91425" rIns="91425" bIns="91425" anchor="ctr" anchorCtr="0">
            <a:noAutofit/>
          </a:bodyPr>
          <a:lstStyle/>
          <a:p>
            <a:pPr marL="0" lvl="0" indent="0">
              <a:spcBef>
                <a:spcPts val="0"/>
              </a:spcBef>
              <a:buNone/>
            </a:pPr>
            <a:r>
              <a:rPr lang="en-US"/>
              <a:t>Patients with Doulas</a:t>
            </a:r>
          </a:p>
        </p:txBody>
      </p:sp>
      <p:sp>
        <p:nvSpPr>
          <p:cNvPr id="728" name="Shape 728"/>
          <p:cNvSpPr txBox="1">
            <a:spLocks noGrp="1"/>
          </p:cNvSpPr>
          <p:nvPr>
            <p:ph type="body" idx="1"/>
          </p:nvPr>
        </p:nvSpPr>
        <p:spPr>
          <a:xfrm>
            <a:off x="457200" y="1363400"/>
            <a:ext cx="8229600" cy="4526100"/>
          </a:xfrm>
          <a:prstGeom prst="rect">
            <a:avLst/>
          </a:prstGeom>
        </p:spPr>
        <p:txBody>
          <a:bodyPr wrap="square" lIns="91425" tIns="91425" rIns="91425" bIns="91425" anchor="t" anchorCtr="0">
            <a:noAutofit/>
          </a:bodyPr>
          <a:lstStyle/>
          <a:p>
            <a:pPr marL="457200" lvl="0" indent="-419100">
              <a:spcBef>
                <a:spcPts val="0"/>
              </a:spcBef>
              <a:spcAft>
                <a:spcPts val="0"/>
              </a:spcAft>
              <a:buSzPts val="3000"/>
              <a:buChar char="•"/>
            </a:pPr>
            <a:r>
              <a:rPr lang="en-US"/>
              <a:t>When doulas are utilized in a way that allows them to function appropriately in their unique and integral role, they can simultaneously advocate for women and act as helpful allies to nurses and providers.</a:t>
            </a:r>
          </a:p>
          <a:p>
            <a:pPr marL="457200" lvl="0" indent="-419100">
              <a:spcBef>
                <a:spcPts val="0"/>
              </a:spcBef>
              <a:buSzPts val="3000"/>
              <a:buChar char="•"/>
            </a:pPr>
            <a:r>
              <a:rPr lang="en-US"/>
              <a:t>There are still many misconceptions about doula care and often there is a stigma surrounding the “type” of woman who has a doula. </a:t>
            </a:r>
          </a:p>
        </p:txBody>
      </p:sp>
      <p:sp>
        <p:nvSpPr>
          <p:cNvPr id="729" name="Shape 729"/>
          <p:cNvSpPr txBox="1">
            <a:spLocks noGrp="1"/>
          </p:cNvSpPr>
          <p:nvPr>
            <p:ph type="sldNum" idx="12"/>
          </p:nvPr>
        </p:nvSpPr>
        <p:spPr>
          <a:xfrm>
            <a:off x="4343400" y="6400799"/>
            <a:ext cx="381000" cy="317400"/>
          </a:xfrm>
          <a:prstGeom prst="rect">
            <a:avLst/>
          </a:prstGeom>
        </p:spPr>
        <p:txBody>
          <a:bodyPr wrap="square" lIns="91425" tIns="45700" rIns="91425" bIns="45700" anchor="t" anchorCtr="0">
            <a:noAutofit/>
          </a:bodyPr>
          <a:lstStyle/>
          <a:p>
            <a:pPr marL="0" lvl="0" indent="-76200">
              <a:spcBef>
                <a:spcPts val="0"/>
              </a:spcBef>
              <a:buClr>
                <a:srgbClr val="FFFFFF"/>
              </a:buClr>
              <a:buSzPts val="1200"/>
              <a:buFont typeface="Cabin"/>
              <a:buNone/>
            </a:pPr>
            <a:fld id="{00000000-1234-1234-1234-123412341234}" type="slidenum">
              <a:rPr lang="en-US"/>
              <a:t>48</a:t>
            </a:fld>
            <a:endParaRPr lang="en-US"/>
          </a:p>
        </p:txBody>
      </p:sp>
      <p:pic>
        <p:nvPicPr>
          <p:cNvPr id="730" name="Shape 730"/>
          <p:cNvPicPr preferRelativeResize="0"/>
          <p:nvPr/>
        </p:nvPicPr>
        <p:blipFill rotWithShape="1">
          <a:blip r:embed="rId3">
            <a:alphaModFix/>
          </a:blip>
          <a:srcRect l="14475" t="89240" r="34804"/>
          <a:stretch/>
        </p:blipFill>
        <p:spPr>
          <a:xfrm>
            <a:off x="5629150" y="5431350"/>
            <a:ext cx="3057649" cy="737875"/>
          </a:xfrm>
          <a:prstGeom prst="rect">
            <a:avLst/>
          </a:prstGeom>
          <a:noFill/>
          <a:ln>
            <a:noFill/>
          </a:ln>
        </p:spPr>
      </p:pic>
    </p:spTree>
    <p:extLst>
      <p:ext uri="{BB962C8B-B14F-4D97-AF65-F5344CB8AC3E}">
        <p14:creationId xmlns:p14="http://schemas.microsoft.com/office/powerpoint/2010/main" val="19270328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188592"/>
            <a:ext cx="5376492" cy="1325563"/>
          </a:xfrm>
        </p:spPr>
        <p:txBody>
          <a:bodyPr/>
          <a:lstStyle/>
          <a:p>
            <a:r>
              <a:rPr lang="en-US" dirty="0"/>
              <a:t>Doulas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458" y="3009820"/>
            <a:ext cx="4584700" cy="3057377"/>
          </a:xfrm>
          <a:prstGeom prst="rect">
            <a:avLst/>
          </a:prstGeom>
        </p:spPr>
      </p:pic>
      <p:sp>
        <p:nvSpPr>
          <p:cNvPr id="5" name="Rectangle 4"/>
          <p:cNvSpPr/>
          <p:nvPr/>
        </p:nvSpPr>
        <p:spPr bwMode="auto">
          <a:xfrm>
            <a:off x="0" y="2024134"/>
            <a:ext cx="971550" cy="4833866"/>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500" b="0" i="0" u="none" strike="noStrike" kern="1200" cap="none" spc="450" normalizeH="0" baseline="0" noProof="0" dirty="0">
                <a:ln>
                  <a:noFill/>
                </a:ln>
                <a:solidFill>
                  <a:prstClr val="white">
                    <a:lumMod val="95000"/>
                  </a:prstClr>
                </a:solidFill>
                <a:effectLst/>
                <a:uLnTx/>
                <a:uFillTx/>
                <a:latin typeface="Avenir Book" charset="0"/>
                <a:ea typeface="Avenir Book" charset="0"/>
                <a:cs typeface="Avenir Book" charset="0"/>
              </a:rPr>
              <a:t>Recognition</a:t>
            </a:r>
          </a:p>
        </p:txBody>
      </p:sp>
      <p:pic>
        <p:nvPicPr>
          <p:cNvPr id="6" name="Picture 5" descr="Screen Shot 2016-03-25 at 1.37.0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2761" y="1555273"/>
            <a:ext cx="4688650" cy="2909094"/>
          </a:xfrm>
          <a:prstGeom prst="rect">
            <a:avLst/>
          </a:prstGeom>
          <a:ln w="88900" cap="sq" cmpd="thickThin">
            <a:solidFill>
              <a:schemeClr val="accent5">
                <a:lumMod val="50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2242720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Diagnosing Active Labor</a:t>
            </a:r>
          </a:p>
        </p:txBody>
      </p:sp>
      <p:sp>
        <p:nvSpPr>
          <p:cNvPr id="3" name="Content Placeholder 2"/>
          <p:cNvSpPr>
            <a:spLocks noGrp="1"/>
          </p:cNvSpPr>
          <p:nvPr>
            <p:ph idx="1"/>
          </p:nvPr>
        </p:nvSpPr>
        <p:spPr/>
        <p:txBody>
          <a:bodyPr>
            <a:normAutofit/>
          </a:bodyPr>
          <a:lstStyle/>
          <a:p>
            <a:r>
              <a:rPr lang="en-US" dirty="0"/>
              <a:t>Too Soon</a:t>
            </a:r>
          </a:p>
          <a:p>
            <a:pPr lvl="1"/>
            <a:r>
              <a:rPr lang="en-US" dirty="0"/>
              <a:t>Increased Risk of Cesarean Section and Pitocin use.</a:t>
            </a:r>
          </a:p>
          <a:p>
            <a:r>
              <a:rPr lang="en-US" dirty="0"/>
              <a:t>Too Late</a:t>
            </a:r>
          </a:p>
          <a:p>
            <a:pPr lvl="1"/>
            <a:r>
              <a:rPr lang="en-US" dirty="0"/>
              <a:t>Missed opportunity for epidural anesthesia or time to adjust to birth environment.</a:t>
            </a:r>
          </a:p>
          <a:p>
            <a:pPr marL="457200" lvl="1" indent="0">
              <a:buNone/>
            </a:pPr>
            <a:endParaRPr lang="en-US" dirty="0"/>
          </a:p>
          <a:p>
            <a:pPr marL="457200" lvl="1" indent="0">
              <a:buNone/>
            </a:pPr>
            <a:endParaRPr lang="en-US" sz="1400" dirty="0"/>
          </a:p>
          <a:p>
            <a:pPr marL="457200" lvl="1" indent="0">
              <a:buNone/>
            </a:pPr>
            <a:endParaRPr lang="en-US" sz="1400" dirty="0"/>
          </a:p>
          <a:p>
            <a:pPr marL="457200" lvl="1" indent="0">
              <a:buNone/>
            </a:pPr>
            <a:r>
              <a:rPr lang="en-US" sz="1400" dirty="0"/>
              <a:t>Neal JL, Lowe NK, </a:t>
            </a:r>
            <a:r>
              <a:rPr lang="en-US" sz="1400" dirty="0" err="1"/>
              <a:t>Schorn</a:t>
            </a:r>
            <a:r>
              <a:rPr lang="en-US" sz="1400" dirty="0"/>
              <a:t> MN, et al. Labor dystocia: A common approach to diagnosis. </a:t>
            </a:r>
            <a:r>
              <a:rPr lang="en-US" sz="1400" i="1" dirty="0"/>
              <a:t>J Midwifery </a:t>
            </a:r>
            <a:r>
              <a:rPr lang="en-US" sz="1400" i="1" dirty="0" err="1"/>
              <a:t>Womens</a:t>
            </a:r>
            <a:r>
              <a:rPr lang="en-US" sz="1400" i="1" dirty="0"/>
              <a:t> Health</a:t>
            </a:r>
            <a:r>
              <a:rPr lang="en-US" sz="1400" dirty="0"/>
              <a:t>. 2015;60(5):499-509. </a:t>
            </a:r>
            <a:r>
              <a:rPr lang="en-US" sz="1400" dirty="0" err="1"/>
              <a:t>doi</a:t>
            </a:r>
            <a:r>
              <a:rPr lang="en-US" sz="1400" dirty="0"/>
              <a:t>: 10.1111/jmwh.12360 [</a:t>
            </a:r>
            <a:r>
              <a:rPr lang="en-US" sz="1400" dirty="0" err="1"/>
              <a:t>doi</a:t>
            </a:r>
            <a:r>
              <a:rPr lang="en-US" sz="1400" dirty="0"/>
              <a:t>]. </a:t>
            </a:r>
          </a:p>
          <a:p>
            <a:endParaRPr lang="en-US" sz="1400"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18242949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A0518D-5F52-4ACA-8778-13D02B671F33}"/>
              </a:ext>
            </a:extLst>
          </p:cNvPr>
          <p:cNvSpPr>
            <a:spLocks noGrp="1"/>
          </p:cNvSpPr>
          <p:nvPr>
            <p:ph type="title"/>
          </p:nvPr>
        </p:nvSpPr>
        <p:spPr>
          <a:xfrm>
            <a:off x="457200" y="274638"/>
            <a:ext cx="8229600" cy="922651"/>
          </a:xfrm>
        </p:spPr>
        <p:txBody>
          <a:bodyPr/>
          <a:lstStyle/>
          <a:p>
            <a:r>
              <a:rPr lang="en-US" dirty="0"/>
              <a:t>Continuous Support Means:</a:t>
            </a:r>
          </a:p>
        </p:txBody>
      </p:sp>
      <p:pic>
        <p:nvPicPr>
          <p:cNvPr id="5" name="Picture 5" descr="7639624.jpg">
            <a:extLst>
              <a:ext uri="{FF2B5EF4-FFF2-40B4-BE49-F238E27FC236}">
                <a16:creationId xmlns:a16="http://schemas.microsoft.com/office/drawing/2014/main" xmlns="" id="{AE4E63FA-FA8D-4DD3-AABC-CDD5894BE091}"/>
              </a:ext>
            </a:extLst>
          </p:cNvPr>
          <p:cNvPicPr>
            <a:picLocks noGrp="1" noChangeAspect="1"/>
          </p:cNvPicPr>
          <p:nvPr>
            <p:ph idx="1"/>
          </p:nvPr>
        </p:nvPicPr>
        <p:blipFill>
          <a:blip r:embed="rId3"/>
          <a:stretch>
            <a:fillRect/>
          </a:stretch>
        </p:blipFill>
        <p:spPr>
          <a:xfrm>
            <a:off x="2289872" y="2681152"/>
            <a:ext cx="4107055" cy="2747681"/>
          </a:xfrm>
          <a:prstGeom prst="rect">
            <a:avLst/>
          </a:prstGeom>
        </p:spPr>
      </p:pic>
      <p:sp>
        <p:nvSpPr>
          <p:cNvPr id="4" name="Slide Number Placeholder 3">
            <a:extLst>
              <a:ext uri="{FF2B5EF4-FFF2-40B4-BE49-F238E27FC236}">
                <a16:creationId xmlns:a16="http://schemas.microsoft.com/office/drawing/2014/main" xmlns="" id="{42B6B30F-EBCC-41B8-964C-146291A010B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
        <p:nvSpPr>
          <p:cNvPr id="3" name="Oval 2"/>
          <p:cNvSpPr/>
          <p:nvPr/>
        </p:nvSpPr>
        <p:spPr>
          <a:xfrm>
            <a:off x="132819" y="1197289"/>
            <a:ext cx="3766930" cy="228172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t>Physical Support</a:t>
            </a:r>
          </a:p>
          <a:p>
            <a:pPr algn="ctr"/>
            <a:r>
              <a:rPr lang="en-US" sz="2100" dirty="0"/>
              <a:t> </a:t>
            </a:r>
            <a:r>
              <a:rPr lang="en-US" dirty="0"/>
              <a:t>Help moving into more comfortable positions, massage, hip squeeze, offering water, applying hot pack, getting in and out of shower/tub.</a:t>
            </a:r>
            <a:endParaRPr lang="en-US" sz="2100" dirty="0"/>
          </a:p>
        </p:txBody>
      </p:sp>
      <p:sp>
        <p:nvSpPr>
          <p:cNvPr id="8" name="Oval 7"/>
          <p:cNvSpPr/>
          <p:nvPr/>
        </p:nvSpPr>
        <p:spPr>
          <a:xfrm>
            <a:off x="5053753" y="1176528"/>
            <a:ext cx="3957428" cy="2454568"/>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t>Informational Support</a:t>
            </a:r>
          </a:p>
          <a:p>
            <a:pPr algn="ctr"/>
            <a:r>
              <a:rPr lang="en-US" dirty="0"/>
              <a:t>Support with shared decision making, translation of medical jargon, assistance in communication of birth preferences.</a:t>
            </a:r>
          </a:p>
        </p:txBody>
      </p:sp>
      <p:sp>
        <p:nvSpPr>
          <p:cNvPr id="9" name="Oval 8"/>
          <p:cNvSpPr/>
          <p:nvPr/>
        </p:nvSpPr>
        <p:spPr>
          <a:xfrm>
            <a:off x="1373535" y="5111434"/>
            <a:ext cx="6088622" cy="146898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t>Emotional Support</a:t>
            </a:r>
          </a:p>
          <a:p>
            <a:pPr algn="ctr"/>
            <a:r>
              <a:rPr lang="en-US" sz="2100" dirty="0"/>
              <a:t> </a:t>
            </a:r>
            <a:r>
              <a:rPr lang="en-US" dirty="0"/>
              <a:t>Encouragement, relief of stress and reduction of fear, creating a calm environment.</a:t>
            </a:r>
            <a:endParaRPr lang="en-US" sz="2100" dirty="0"/>
          </a:p>
        </p:txBody>
      </p:sp>
    </p:spTree>
    <p:extLst>
      <p:ext uri="{BB962C8B-B14F-4D97-AF65-F5344CB8AC3E}">
        <p14:creationId xmlns:p14="http://schemas.microsoft.com/office/powerpoint/2010/main" val="39863571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Shape 736"/>
          <p:cNvSpPr txBox="1">
            <a:spLocks noGrp="1"/>
          </p:cNvSpPr>
          <p:nvPr>
            <p:ph type="title"/>
          </p:nvPr>
        </p:nvSpPr>
        <p:spPr>
          <a:xfrm>
            <a:off x="457200" y="274650"/>
            <a:ext cx="2253300" cy="2783100"/>
          </a:xfrm>
          <a:prstGeom prst="rect">
            <a:avLst/>
          </a:prstGeom>
        </p:spPr>
        <p:txBody>
          <a:bodyPr wrap="square" lIns="91425" tIns="91425" rIns="91425" bIns="91425" anchor="ctr" anchorCtr="0">
            <a:noAutofit/>
          </a:bodyPr>
          <a:lstStyle/>
          <a:p>
            <a:pPr marL="0" lvl="0" indent="0" rtl="0">
              <a:spcBef>
                <a:spcPts val="0"/>
              </a:spcBef>
              <a:buNone/>
            </a:pPr>
            <a:r>
              <a:rPr lang="en-US"/>
              <a:t>Patients with Doulas</a:t>
            </a:r>
          </a:p>
        </p:txBody>
      </p:sp>
      <p:sp>
        <p:nvSpPr>
          <p:cNvPr id="737" name="Shape 737"/>
          <p:cNvSpPr txBox="1">
            <a:spLocks noGrp="1"/>
          </p:cNvSpPr>
          <p:nvPr>
            <p:ph type="sldNum" idx="12"/>
          </p:nvPr>
        </p:nvSpPr>
        <p:spPr>
          <a:xfrm>
            <a:off x="4343400" y="6400799"/>
            <a:ext cx="381000" cy="317400"/>
          </a:xfrm>
          <a:prstGeom prst="rect">
            <a:avLst/>
          </a:prstGeom>
        </p:spPr>
        <p:txBody>
          <a:bodyPr wrap="square" lIns="91425" tIns="45700" rIns="91425" bIns="45700" anchor="t" anchorCtr="0">
            <a:noAutofit/>
          </a:bodyPr>
          <a:lstStyle/>
          <a:p>
            <a:pPr marL="0" lvl="0" indent="0" rtl="0">
              <a:spcBef>
                <a:spcPts val="0"/>
              </a:spcBef>
              <a:buNone/>
            </a:pPr>
            <a:fld id="{00000000-1234-1234-1234-123412341234}" type="slidenum">
              <a:rPr lang="en-US"/>
              <a:t>51</a:t>
            </a:fld>
            <a:endParaRPr lang="en-US"/>
          </a:p>
        </p:txBody>
      </p:sp>
      <p:pic>
        <p:nvPicPr>
          <p:cNvPr id="738" name="Shape 738"/>
          <p:cNvPicPr preferRelativeResize="0"/>
          <p:nvPr/>
        </p:nvPicPr>
        <p:blipFill>
          <a:blip r:embed="rId3">
            <a:alphaModFix/>
          </a:blip>
          <a:stretch>
            <a:fillRect/>
          </a:stretch>
        </p:blipFill>
        <p:spPr>
          <a:xfrm>
            <a:off x="3256908" y="274650"/>
            <a:ext cx="5670067" cy="6443549"/>
          </a:xfrm>
          <a:prstGeom prst="rect">
            <a:avLst/>
          </a:prstGeom>
          <a:noFill/>
          <a:ln>
            <a:noFill/>
          </a:ln>
        </p:spPr>
      </p:pic>
    </p:spTree>
    <p:extLst>
      <p:ext uri="{BB962C8B-B14F-4D97-AF65-F5344CB8AC3E}">
        <p14:creationId xmlns:p14="http://schemas.microsoft.com/office/powerpoint/2010/main" val="41502564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B83841-CC8D-4FBB-BEC8-8EC9425FEEAE}"/>
              </a:ext>
            </a:extLst>
          </p:cNvPr>
          <p:cNvSpPr>
            <a:spLocks noGrp="1"/>
          </p:cNvSpPr>
          <p:nvPr>
            <p:ph type="title"/>
          </p:nvPr>
        </p:nvSpPr>
        <p:spPr/>
        <p:txBody>
          <a:bodyPr/>
          <a:lstStyle/>
          <a:p>
            <a:r>
              <a:rPr lang="en-US" dirty="0"/>
              <a:t>Doula Role in Latent Labor</a:t>
            </a:r>
          </a:p>
        </p:txBody>
      </p:sp>
      <p:sp>
        <p:nvSpPr>
          <p:cNvPr id="3" name="Content Placeholder 2">
            <a:extLst>
              <a:ext uri="{FF2B5EF4-FFF2-40B4-BE49-F238E27FC236}">
                <a16:creationId xmlns:a16="http://schemas.microsoft.com/office/drawing/2014/main" xmlns="" id="{5C4ECA84-4A58-47C2-A5FE-FFE57F79C0EE}"/>
              </a:ext>
            </a:extLst>
          </p:cNvPr>
          <p:cNvSpPr>
            <a:spLocks noGrp="1"/>
          </p:cNvSpPr>
          <p:nvPr>
            <p:ph idx="1"/>
          </p:nvPr>
        </p:nvSpPr>
        <p:spPr/>
        <p:txBody>
          <a:bodyPr vert="horz" lIns="91440" tIns="45720" rIns="91440" bIns="45720" rtlCol="0" anchor="t">
            <a:normAutofit fontScale="85000" lnSpcReduction="10000"/>
          </a:bodyPr>
          <a:lstStyle/>
          <a:p>
            <a:r>
              <a:rPr lang="en-US" dirty="0"/>
              <a:t>Over the phone availability to answer questions </a:t>
            </a:r>
          </a:p>
          <a:p>
            <a:r>
              <a:rPr lang="en-US" dirty="0"/>
              <a:t>Assistance with determining it is latent labor (regular contractions, getting stronger, closer together) </a:t>
            </a:r>
          </a:p>
          <a:p>
            <a:r>
              <a:rPr lang="en-US" dirty="0"/>
              <a:t>In person physical support and comfort measures</a:t>
            </a:r>
          </a:p>
          <a:p>
            <a:r>
              <a:rPr lang="en-US" dirty="0"/>
              <a:t>Providing information on latent vs active labor indicators</a:t>
            </a:r>
          </a:p>
          <a:p>
            <a:r>
              <a:rPr lang="en-US" dirty="0"/>
              <a:t>Assistance with determining when to go to the hospital </a:t>
            </a:r>
          </a:p>
          <a:p>
            <a:r>
              <a:rPr lang="en-US" dirty="0"/>
              <a:t>Fostering a calm and relaxed environment for mother and partner to promote labor progress</a:t>
            </a:r>
          </a:p>
          <a:p>
            <a:r>
              <a:rPr lang="en-US" dirty="0"/>
              <a:t>Referring to care provider for questions and assistance as needed</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xmlns="" id="{25D8E533-0196-4253-B96B-2D8914F15A9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9941663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Coping Strategies </a:t>
            </a:r>
            <a:r>
              <a:rPr lang="en-US" dirty="0">
                <a:solidFill>
                  <a:schemeClr val="tx1"/>
                </a:solidFill>
                <a:latin typeface="+mj-ea"/>
                <a:cs typeface="+mj-ea"/>
              </a:rPr>
              <a:t/>
            </a:r>
            <a:br>
              <a:rPr lang="en-US" dirty="0">
                <a:solidFill>
                  <a:schemeClr val="tx1"/>
                </a:solidFill>
                <a:latin typeface="+mj-ea"/>
                <a:cs typeface="+mj-ea"/>
              </a:rPr>
            </a:br>
            <a:r>
              <a:rPr lang="en-US" dirty="0"/>
              <a:t>for Latent Labor</a:t>
            </a:r>
          </a:p>
        </p:txBody>
      </p:sp>
      <p:sp>
        <p:nvSpPr>
          <p:cNvPr id="3" name="Subtitle 2"/>
          <p:cNvSpPr>
            <a:spLocks noGrp="1"/>
          </p:cNvSpPr>
          <p:nvPr>
            <p:ph type="subTitle" idx="1"/>
          </p:nvPr>
        </p:nvSpPr>
        <p:spPr/>
        <p:txBody>
          <a:bodyPr vert="horz" lIns="91440" tIns="45720" rIns="91440" bIns="45720" rtlCol="0" anchor="t">
            <a:normAutofit/>
          </a:bodyPr>
          <a:lstStyle/>
          <a:p>
            <a:endParaRPr lang="en-US" dirty="0"/>
          </a:p>
        </p:txBody>
      </p:sp>
    </p:spTree>
    <p:extLst>
      <p:ext uri="{BB962C8B-B14F-4D97-AF65-F5344CB8AC3E}">
        <p14:creationId xmlns:p14="http://schemas.microsoft.com/office/powerpoint/2010/main" val="14479331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
        <p:nvSpPr>
          <p:cNvPr id="6" name="Rectangle 5"/>
          <p:cNvSpPr/>
          <p:nvPr/>
        </p:nvSpPr>
        <p:spPr>
          <a:xfrm>
            <a:off x="2286000" y="3105835"/>
            <a:ext cx="4572000" cy="646331"/>
          </a:xfrm>
          <a:prstGeom prst="rect">
            <a:avLst/>
          </a:prstGeom>
        </p:spPr>
        <p:txBody>
          <a:bodyPr>
            <a:spAutoFit/>
          </a:bodyPr>
          <a:lstStyle/>
          <a:p>
            <a:r>
              <a:rPr lang="en-US" baseline="30000" dirty="0"/>
              <a:t>Neal JL, Lowe NK, Schorn MN, et al. Labor dystocia: A common approach to diagnosis. </a:t>
            </a:r>
            <a:r>
              <a:rPr lang="en-US" i="1" baseline="30000" dirty="0"/>
              <a:t>J Midwifery Womens Health</a:t>
            </a:r>
            <a:r>
              <a:rPr lang="en-US" baseline="30000" dirty="0"/>
              <a:t>. 2015;60(5):499-509. </a:t>
            </a:r>
            <a:r>
              <a:rPr lang="en-US" baseline="30000" dirty="0" err="1"/>
              <a:t>doi</a:t>
            </a:r>
            <a:r>
              <a:rPr lang="en-US" baseline="30000" dirty="0"/>
              <a:t>: 10.1111/jmwh.12360 [</a:t>
            </a:r>
            <a:r>
              <a:rPr lang="en-US" baseline="30000" dirty="0" err="1"/>
              <a:t>doi</a:t>
            </a:r>
            <a:r>
              <a:rPr lang="en-US" baseline="30000" dirty="0"/>
              <a:t>].</a:t>
            </a:r>
            <a:endParaRPr lang="en-US" dirty="0"/>
          </a:p>
        </p:txBody>
      </p:sp>
      <p:pic>
        <p:nvPicPr>
          <p:cNvPr id="9" name="Picture 9" descr="Screen Shot 2017-10-24 at 3.51.36 PM.png">
            <a:extLst>
              <a:ext uri="{FF2B5EF4-FFF2-40B4-BE49-F238E27FC236}">
                <a16:creationId xmlns:a16="http://schemas.microsoft.com/office/drawing/2014/main" xmlns="" id="{EDBE33D2-332C-4569-821F-58EB4DAB3D8F}"/>
              </a:ext>
            </a:extLst>
          </p:cNvPr>
          <p:cNvPicPr>
            <a:picLocks noGrp="1" noChangeAspect="1"/>
          </p:cNvPicPr>
          <p:nvPr>
            <p:ph idx="1"/>
          </p:nvPr>
        </p:nvPicPr>
        <p:blipFill>
          <a:blip r:embed="rId2"/>
          <a:stretch>
            <a:fillRect/>
          </a:stretch>
        </p:blipFill>
        <p:spPr>
          <a:xfrm>
            <a:off x="77119" y="44068"/>
            <a:ext cx="8966078" cy="6752529"/>
          </a:xfrm>
          <a:prstGeom prst="rect">
            <a:avLst/>
          </a:prstGeom>
        </p:spPr>
      </p:pic>
    </p:spTree>
    <p:extLst>
      <p:ext uri="{BB962C8B-B14F-4D97-AF65-F5344CB8AC3E}">
        <p14:creationId xmlns:p14="http://schemas.microsoft.com/office/powerpoint/2010/main" val="5761323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Hydrotherapy</a:t>
            </a:r>
          </a:p>
        </p:txBody>
      </p:sp>
      <p:sp>
        <p:nvSpPr>
          <p:cNvPr id="3" name="Content Placeholder 2"/>
          <p:cNvSpPr>
            <a:spLocks noGrp="1"/>
          </p:cNvSpPr>
          <p:nvPr>
            <p:ph idx="1"/>
          </p:nvPr>
        </p:nvSpPr>
        <p:spPr>
          <a:xfrm>
            <a:off x="341746" y="930563"/>
            <a:ext cx="8229600" cy="4525963"/>
          </a:xfrm>
        </p:spPr>
        <p:txBody>
          <a:bodyPr vert="horz" lIns="91440" tIns="45720" rIns="91440" bIns="45720" rtlCol="0" anchor="t">
            <a:normAutofit fontScale="92500" lnSpcReduction="10000"/>
          </a:bodyPr>
          <a:lstStyle/>
          <a:p>
            <a:pPr marL="0" indent="0">
              <a:buNone/>
            </a:pPr>
            <a:endParaRPr lang="en-US" dirty="0"/>
          </a:p>
          <a:p>
            <a:r>
              <a:rPr lang="en-US" dirty="0"/>
              <a:t>Immersion in water during the first stage of labor significantly reduces the:</a:t>
            </a:r>
          </a:p>
          <a:p>
            <a:pPr lvl="1"/>
            <a:r>
              <a:rPr lang="en-US" dirty="0"/>
              <a:t>length of labor</a:t>
            </a:r>
          </a:p>
          <a:p>
            <a:pPr lvl="1"/>
            <a:r>
              <a:rPr lang="en-US" dirty="0"/>
              <a:t>need for epidural anesthesia.</a:t>
            </a:r>
          </a:p>
          <a:p>
            <a:r>
              <a:rPr lang="en-US" dirty="0"/>
              <a:t>Practical tips</a:t>
            </a:r>
          </a:p>
          <a:p>
            <a:pPr lvl="1"/>
            <a:r>
              <a:rPr lang="en-US" dirty="0"/>
              <a:t>Relax in the tub or shower. </a:t>
            </a:r>
          </a:p>
          <a:p>
            <a:pPr lvl="1"/>
            <a:r>
              <a:rPr lang="en-US" dirty="0"/>
              <a:t>Use of a birth tub, baby pool, etc. </a:t>
            </a:r>
          </a:p>
          <a:p>
            <a:pPr lvl="1"/>
            <a:r>
              <a:rPr lang="en-US" dirty="0"/>
              <a:t>Use props to keep comfortable such as a pool noodle, plastic cushion, etc. </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
        <p:nvSpPr>
          <p:cNvPr id="5" name="TextBox 4"/>
          <p:cNvSpPr txBox="1"/>
          <p:nvPr/>
        </p:nvSpPr>
        <p:spPr>
          <a:xfrm>
            <a:off x="1258454" y="5841999"/>
            <a:ext cx="7885546" cy="584776"/>
          </a:xfrm>
          <a:prstGeom prst="rect">
            <a:avLst/>
          </a:prstGeom>
          <a:noFill/>
        </p:spPr>
        <p:txBody>
          <a:bodyPr wrap="square" rtlCol="0">
            <a:spAutoFit/>
          </a:bodyPr>
          <a:lstStyle/>
          <a:p>
            <a:r>
              <a:rPr lang="en-US" sz="1400" dirty="0" err="1"/>
              <a:t>Cluett</a:t>
            </a:r>
            <a:r>
              <a:rPr lang="en-US" sz="1400" dirty="0"/>
              <a:t> E, Burns E. Immersion in water in </a:t>
            </a:r>
            <a:r>
              <a:rPr lang="en-US" sz="1400" dirty="0" err="1"/>
              <a:t>labour</a:t>
            </a:r>
            <a:r>
              <a:rPr lang="en-US" sz="1400" dirty="0"/>
              <a:t> and birth. </a:t>
            </a:r>
            <a:r>
              <a:rPr lang="en-US" sz="1400" i="1" dirty="0"/>
              <a:t>Cochrane Database </a:t>
            </a:r>
            <a:r>
              <a:rPr lang="en-US" sz="1400" i="1" dirty="0" err="1"/>
              <a:t>Syst</a:t>
            </a:r>
            <a:r>
              <a:rPr lang="en-US" sz="1400" i="1" dirty="0"/>
              <a:t> Rev</a:t>
            </a:r>
            <a:r>
              <a:rPr lang="en-US" sz="1400" dirty="0"/>
              <a:t>. 2009;2:CD000111. </a:t>
            </a:r>
          </a:p>
          <a:p>
            <a:endParaRPr lang="en-US" dirty="0"/>
          </a:p>
        </p:txBody>
      </p:sp>
    </p:spTree>
    <p:extLst>
      <p:ext uri="{BB962C8B-B14F-4D97-AF65-F5344CB8AC3E}">
        <p14:creationId xmlns:p14="http://schemas.microsoft.com/office/powerpoint/2010/main" val="29238639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Oral Nutrition in Labor Is Safe</a:t>
            </a:r>
          </a:p>
        </p:txBody>
      </p:sp>
      <p:sp>
        <p:nvSpPr>
          <p:cNvPr id="5" name="Content Placeholder 4"/>
          <p:cNvSpPr>
            <a:spLocks noGrp="1"/>
          </p:cNvSpPr>
          <p:nvPr>
            <p:ph idx="1"/>
          </p:nvPr>
        </p:nvSpPr>
        <p:spPr/>
        <p:txBody>
          <a:bodyPr>
            <a:normAutofit lnSpcReduction="10000"/>
          </a:bodyPr>
          <a:lstStyle/>
          <a:p>
            <a:r>
              <a:rPr lang="en-US" dirty="0"/>
              <a:t>“The uterus is mostly made of muscle tissue.  Muscles use fuel as they work and require enough nutrition to meet these energy needs.  Very little research has been done specific to the nutrition needs of women in labor, but research in sports nutrition has found that taking in carbohydrates during exercise improves performances and protects against fatigue and ketosis.”</a:t>
            </a:r>
          </a:p>
          <a:p>
            <a:endParaRPr lang="en-US" sz="1500" dirty="0"/>
          </a:p>
          <a:p>
            <a:r>
              <a:rPr lang="en-US" sz="1500" dirty="0"/>
              <a:t>Dekker, R. (2017) Evidence on eating and drinking in labor.  </a:t>
            </a:r>
            <a:r>
              <a:rPr lang="en-US" sz="1500" dirty="0" err="1"/>
              <a:t>www.evidencebasedbirth.com</a:t>
            </a:r>
            <a:r>
              <a:rPr lang="en-US" sz="1500" dirty="0"/>
              <a:t>.</a:t>
            </a:r>
          </a:p>
          <a:p>
            <a:r>
              <a:rPr lang="en-US" sz="1500" dirty="0"/>
              <a:t>Rodriguez et al. (2009) American College of Sports Medicine position stand. Nutrition and athletic performance. Med </a:t>
            </a:r>
            <a:r>
              <a:rPr lang="en-US" sz="1500" dirty="0" err="1"/>
              <a:t>Sci</a:t>
            </a:r>
            <a:r>
              <a:rPr lang="en-US" sz="1500" dirty="0"/>
              <a:t> </a:t>
            </a:r>
            <a:r>
              <a:rPr lang="en-US" sz="1500" dirty="0" err="1"/>
              <a:t>Exerc</a:t>
            </a:r>
            <a:r>
              <a:rPr lang="en-US" sz="1500" dirty="0"/>
              <a:t>, 41(3), 709-731.</a:t>
            </a:r>
          </a:p>
        </p:txBody>
      </p:sp>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30040240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05E80B-7360-47B5-A495-7CBF392EBCA8}"/>
              </a:ext>
            </a:extLst>
          </p:cNvPr>
          <p:cNvSpPr>
            <a:spLocks noGrp="1"/>
          </p:cNvSpPr>
          <p:nvPr>
            <p:ph type="title"/>
          </p:nvPr>
        </p:nvSpPr>
        <p:spPr/>
        <p:txBody>
          <a:bodyPr/>
          <a:lstStyle/>
          <a:p>
            <a:r>
              <a:rPr lang="en-US" dirty="0"/>
              <a:t>Latent Labor Coping Strategies</a:t>
            </a:r>
          </a:p>
        </p:txBody>
      </p:sp>
      <p:sp>
        <p:nvSpPr>
          <p:cNvPr id="3" name="Content Placeholder 2">
            <a:extLst>
              <a:ext uri="{FF2B5EF4-FFF2-40B4-BE49-F238E27FC236}">
                <a16:creationId xmlns:a16="http://schemas.microsoft.com/office/drawing/2014/main" xmlns="" id="{4F40E70F-92FA-4F0B-8AB2-CE9F9D3E4CAE}"/>
              </a:ext>
            </a:extLst>
          </p:cNvPr>
          <p:cNvSpPr>
            <a:spLocks noGrp="1"/>
          </p:cNvSpPr>
          <p:nvPr>
            <p:ph idx="1"/>
          </p:nvPr>
        </p:nvSpPr>
        <p:spPr/>
        <p:txBody>
          <a:bodyPr vert="horz" lIns="91440" tIns="45720" rIns="91440" bIns="45720" rtlCol="0" anchor="t">
            <a:normAutofit/>
          </a:bodyPr>
          <a:lstStyle/>
          <a:p>
            <a:r>
              <a:rPr lang="en-US" sz="2400" dirty="0"/>
              <a:t>Distraction (cooking, organizing, </a:t>
            </a:r>
            <a:r>
              <a:rPr lang="en-US" sz="2400" dirty="0" err="1"/>
              <a:t>mani</a:t>
            </a:r>
            <a:r>
              <a:rPr lang="en-US" sz="2400" dirty="0"/>
              <a:t>/</a:t>
            </a:r>
            <a:r>
              <a:rPr lang="en-US" sz="2400" dirty="0" err="1"/>
              <a:t>pedi</a:t>
            </a:r>
            <a:r>
              <a:rPr lang="en-US" sz="2400" dirty="0"/>
              <a:t>, movie, games) </a:t>
            </a:r>
          </a:p>
          <a:p>
            <a:r>
              <a:rPr lang="en-US" sz="2400" dirty="0"/>
              <a:t>Ignoring the contractions until you can't any longer </a:t>
            </a:r>
          </a:p>
          <a:p>
            <a:r>
              <a:rPr lang="en-US" sz="2400" dirty="0"/>
              <a:t>Continuous support (partner, doula, mother) </a:t>
            </a:r>
            <a:endParaRPr lang="en-US" dirty="0"/>
          </a:p>
          <a:p>
            <a:r>
              <a:rPr lang="en-US" sz="2400" dirty="0"/>
              <a:t>Breathing and relaxation</a:t>
            </a:r>
          </a:p>
          <a:p>
            <a:r>
              <a:rPr lang="en-US" sz="2400" dirty="0"/>
              <a:t>Massage</a:t>
            </a:r>
          </a:p>
          <a:p>
            <a:r>
              <a:rPr lang="en-US" sz="2400" dirty="0"/>
              <a:t>Movement and position changes</a:t>
            </a:r>
          </a:p>
          <a:p>
            <a:r>
              <a:rPr lang="en-US" sz="2400" dirty="0"/>
              <a:t>Heat and cold therapy</a:t>
            </a:r>
          </a:p>
          <a:p>
            <a:r>
              <a:rPr lang="en-US" sz="2400" dirty="0"/>
              <a:t>Eating and drinking </a:t>
            </a:r>
          </a:p>
          <a:p>
            <a:r>
              <a:rPr lang="en-US" sz="2400" dirty="0"/>
              <a:t>Hydrotherapy </a:t>
            </a:r>
          </a:p>
        </p:txBody>
      </p:sp>
      <p:sp>
        <p:nvSpPr>
          <p:cNvPr id="4" name="Slide Number Placeholder 3">
            <a:extLst>
              <a:ext uri="{FF2B5EF4-FFF2-40B4-BE49-F238E27FC236}">
                <a16:creationId xmlns:a16="http://schemas.microsoft.com/office/drawing/2014/main" xmlns="" id="{09910C11-4036-4BC5-B24F-DBBBE3910DF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37911060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Education</a:t>
            </a:r>
          </a:p>
        </p:txBody>
      </p:sp>
      <p:sp>
        <p:nvSpPr>
          <p:cNvPr id="3" name="Text Placeholder 2"/>
          <p:cNvSpPr>
            <a:spLocks noGrp="1"/>
          </p:cNvSpPr>
          <p:nvPr>
            <p:ph type="body" idx="1"/>
          </p:nvPr>
        </p:nvSpPr>
        <p:spPr/>
        <p:txBody>
          <a:bodyPr/>
          <a:lstStyle/>
          <a:p>
            <a:r>
              <a:rPr lang="en-US" dirty="0"/>
              <a:t>Resources and tips</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17190889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Patient Education</a:t>
            </a:r>
          </a:p>
        </p:txBody>
      </p:sp>
      <p:sp>
        <p:nvSpPr>
          <p:cNvPr id="4" name="Content Placeholder 3"/>
          <p:cNvSpPr>
            <a:spLocks noGrp="1"/>
          </p:cNvSpPr>
          <p:nvPr>
            <p:ph idx="1"/>
          </p:nvPr>
        </p:nvSpPr>
        <p:spPr/>
        <p:txBody>
          <a:bodyPr vert="horz" lIns="91440" tIns="45720" rIns="91440" bIns="45720" rtlCol="0" anchor="t">
            <a:normAutofit/>
          </a:bodyPr>
          <a:lstStyle/>
          <a:p>
            <a:r>
              <a:rPr lang="en-US" dirty="0"/>
              <a:t>What are signs of concern?</a:t>
            </a:r>
          </a:p>
          <a:p>
            <a:r>
              <a:rPr lang="en-US" dirty="0"/>
              <a:t>How long can latent labor last?</a:t>
            </a:r>
          </a:p>
          <a:p>
            <a:r>
              <a:rPr lang="en-US" dirty="0"/>
              <a:t>What can she do to stay comfortable at home?</a:t>
            </a:r>
          </a:p>
          <a:p>
            <a:r>
              <a:rPr lang="en-US" dirty="0"/>
              <a:t>Strategies to support delayed admission until active labor</a:t>
            </a:r>
          </a:p>
          <a:p>
            <a:r>
              <a:rPr lang="en-US" dirty="0"/>
              <a:t>When should she come back?</a:t>
            </a:r>
          </a:p>
          <a:p>
            <a:pPr lvl="1"/>
            <a:r>
              <a:rPr lang="en-US" dirty="0"/>
              <a:t>What does active labor feel like?</a:t>
            </a:r>
          </a:p>
          <a:p>
            <a:pPr lvl="1"/>
            <a:r>
              <a:rPr lang="en-US" dirty="0"/>
              <a:t>What does active labor look like?</a:t>
            </a:r>
          </a:p>
          <a:p>
            <a:pPr marL="457200" lvl="1" indent="0">
              <a:buNone/>
            </a:pPr>
            <a:endParaRPr lang="en-US" dirty="0"/>
          </a:p>
          <a:p>
            <a:pPr marL="457200" lvl="1" indent="0">
              <a:buNone/>
            </a:pPr>
            <a:endParaRPr lang="en-US" dirty="0"/>
          </a:p>
        </p:txBody>
      </p:sp>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362681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Active Labor Diagnosis</a:t>
            </a:r>
          </a:p>
        </p:txBody>
      </p:sp>
      <p:sp>
        <p:nvSpPr>
          <p:cNvPr id="3" name="Content Placeholder 2"/>
          <p:cNvSpPr>
            <a:spLocks noGrp="1"/>
          </p:cNvSpPr>
          <p:nvPr>
            <p:ph idx="1"/>
          </p:nvPr>
        </p:nvSpPr>
        <p:spPr/>
        <p:txBody>
          <a:bodyPr>
            <a:normAutofit fontScale="85000" lnSpcReduction="10000"/>
          </a:bodyPr>
          <a:lstStyle/>
          <a:p>
            <a:pPr marL="342900" lvl="1" indent="-342900"/>
            <a:r>
              <a:rPr lang="en-US" sz="3000" dirty="0"/>
              <a:t>Three or more painful , uterine contractions every 10 minutes in presence of cervical effacement ≥  75% </a:t>
            </a:r>
            <a:r>
              <a:rPr lang="en-US" sz="3000" b="1" dirty="0"/>
              <a:t>and</a:t>
            </a:r>
          </a:p>
          <a:p>
            <a:pPr marL="742950" lvl="2" indent="-342900"/>
            <a:r>
              <a:rPr lang="en-US" sz="2600" b="1" dirty="0"/>
              <a:t>4-5 cm cervical dilatation if </a:t>
            </a:r>
            <a:r>
              <a:rPr lang="en-US" sz="2600" b="1" dirty="0" err="1"/>
              <a:t>preceeded</a:t>
            </a:r>
            <a:r>
              <a:rPr lang="en-US" sz="2600" b="1" dirty="0"/>
              <a:t> by adequate cervical change over time (≥1cm in  ≤ 2 hours) as determined by 2 or more sequential cervical exams  preferably by the same examiner</a:t>
            </a:r>
            <a:r>
              <a:rPr lang="en-US" sz="2600" dirty="0"/>
              <a:t>, </a:t>
            </a:r>
          </a:p>
          <a:p>
            <a:pPr marL="742950" lvl="2" indent="-342900" algn="ctr"/>
            <a:r>
              <a:rPr lang="en-US" sz="2600" dirty="0"/>
              <a:t> </a:t>
            </a:r>
            <a:r>
              <a:rPr lang="en-US" sz="2600" b="1" u="sng" dirty="0"/>
              <a:t>OR</a:t>
            </a:r>
          </a:p>
          <a:p>
            <a:pPr marL="742950" lvl="2" indent="-342900"/>
            <a:r>
              <a:rPr lang="en-US" sz="2600" b="1" dirty="0"/>
              <a:t>6cm cervical dilatation regardless of rate of previous cervical change.</a:t>
            </a:r>
            <a:endParaRPr lang="en-US" sz="2600" dirty="0"/>
          </a:p>
          <a:p>
            <a:pPr marL="400050" lvl="2" indent="0">
              <a:buNone/>
            </a:pPr>
            <a:endParaRPr lang="en-US" sz="1800" b="1" dirty="0"/>
          </a:p>
          <a:p>
            <a:pPr marL="742950" lvl="2" indent="-342900"/>
            <a:endParaRPr lang="en-US" sz="1800" b="1" dirty="0"/>
          </a:p>
          <a:p>
            <a:pPr marL="1771650" lvl="5" indent="0">
              <a:buNone/>
            </a:pPr>
            <a:endParaRPr lang="en-US" sz="1800" b="1" dirty="0"/>
          </a:p>
          <a:p>
            <a:pPr marL="1771650" lvl="5" indent="0">
              <a:buNone/>
            </a:pPr>
            <a:endParaRPr lang="en-US" sz="1800" b="1" dirty="0"/>
          </a:p>
          <a:p>
            <a:pPr marL="1771650" lvl="5" indent="0">
              <a:buNone/>
            </a:pPr>
            <a:r>
              <a:rPr lang="en-US" sz="1400" dirty="0"/>
              <a:t>Neal JL, Lowe NK, </a:t>
            </a:r>
            <a:r>
              <a:rPr lang="en-US" sz="1400" dirty="0" err="1"/>
              <a:t>Schorn</a:t>
            </a:r>
            <a:r>
              <a:rPr lang="en-US" sz="1400" dirty="0"/>
              <a:t> MN, et al. Labor dystocia: A common approach to diagnosis. </a:t>
            </a:r>
            <a:r>
              <a:rPr lang="en-US" sz="1400" i="1" dirty="0"/>
              <a:t>J Midwifery </a:t>
            </a:r>
            <a:r>
              <a:rPr lang="en-US" sz="1400" i="1" dirty="0" err="1"/>
              <a:t>Womens</a:t>
            </a:r>
            <a:r>
              <a:rPr lang="en-US" sz="1400" i="1" dirty="0"/>
              <a:t> Health</a:t>
            </a:r>
            <a:r>
              <a:rPr lang="en-US" sz="1400" dirty="0"/>
              <a:t>. 2015;60(5):499-509. </a:t>
            </a:r>
            <a:r>
              <a:rPr lang="en-US" sz="1400" dirty="0" err="1"/>
              <a:t>doi</a:t>
            </a:r>
            <a:r>
              <a:rPr lang="en-US" sz="1400" dirty="0"/>
              <a:t>: 10.1111/jmwh.12360 [</a:t>
            </a:r>
            <a:r>
              <a:rPr lang="en-US" sz="1400" dirty="0" err="1"/>
              <a:t>doi</a:t>
            </a:r>
            <a:r>
              <a:rPr lang="en-US" sz="1400" dirty="0"/>
              <a:t>]. </a:t>
            </a:r>
          </a:p>
          <a:p>
            <a:endParaRPr lang="en-US"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1" y="42957"/>
            <a:ext cx="9144000" cy="6772085"/>
          </a:xfrm>
          <a:prstGeom prst="rect">
            <a:avLst/>
          </a:prstGeom>
        </p:spPr>
      </p:pic>
    </p:spTree>
    <p:extLst>
      <p:ext uri="{BB962C8B-B14F-4D97-AF65-F5344CB8AC3E}">
        <p14:creationId xmlns:p14="http://schemas.microsoft.com/office/powerpoint/2010/main" val="18512395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EFFEC2-6C16-47B1-8C4F-80BB1DAF487C}"/>
              </a:ext>
            </a:extLst>
          </p:cNvPr>
          <p:cNvSpPr>
            <a:spLocks noGrp="1"/>
          </p:cNvSpPr>
          <p:nvPr>
            <p:ph type="title"/>
          </p:nvPr>
        </p:nvSpPr>
        <p:spPr>
          <a:xfrm>
            <a:off x="457200" y="274638"/>
            <a:ext cx="8229600" cy="881942"/>
          </a:xfrm>
        </p:spPr>
        <p:txBody>
          <a:bodyPr>
            <a:normAutofit fontScale="90000"/>
          </a:bodyPr>
          <a:lstStyle/>
          <a:p>
            <a:r>
              <a:rPr lang="en-US" dirty="0"/>
              <a:t>Empower Women to Use Their B.R.A.I.N.</a:t>
            </a:r>
          </a:p>
        </p:txBody>
      </p:sp>
      <p:sp>
        <p:nvSpPr>
          <p:cNvPr id="3" name="Content Placeholder 2">
            <a:extLst>
              <a:ext uri="{FF2B5EF4-FFF2-40B4-BE49-F238E27FC236}">
                <a16:creationId xmlns:a16="http://schemas.microsoft.com/office/drawing/2014/main" xmlns="" id="{0A620199-CDCE-4BF2-9EA4-3E710C74FCD1}"/>
              </a:ext>
            </a:extLst>
          </p:cNvPr>
          <p:cNvSpPr>
            <a:spLocks noGrp="1"/>
          </p:cNvSpPr>
          <p:nvPr>
            <p:ph idx="1"/>
          </p:nvPr>
        </p:nvSpPr>
        <p:spPr>
          <a:xfrm>
            <a:off x="1151867" y="2066248"/>
            <a:ext cx="7464581" cy="4131416"/>
          </a:xfrm>
        </p:spPr>
        <p:txBody>
          <a:bodyPr vert="horz" lIns="91440" tIns="45720" rIns="91440" bIns="45720" rtlCol="0" anchor="t">
            <a:noAutofit/>
          </a:bodyPr>
          <a:lstStyle/>
          <a:p>
            <a:pPr marL="0" indent="0">
              <a:buNone/>
            </a:pPr>
            <a:r>
              <a:rPr lang="en-US" sz="2600" u="sng" dirty="0"/>
              <a:t>Benefits</a:t>
            </a:r>
            <a:r>
              <a:rPr lang="en-US" sz="2600" dirty="0"/>
              <a:t>: </a:t>
            </a:r>
            <a:r>
              <a:rPr lang="en-US" sz="1800" dirty="0"/>
              <a:t>What are the benefits of this procedure? How will this positively impact my labor, myself, or my baby? </a:t>
            </a:r>
          </a:p>
          <a:p>
            <a:pPr marL="0" indent="0">
              <a:buNone/>
            </a:pPr>
            <a:r>
              <a:rPr lang="en-US" sz="2600" u="sng" dirty="0"/>
              <a:t>Risks</a:t>
            </a:r>
            <a:r>
              <a:rPr lang="en-US" sz="2600" dirty="0"/>
              <a:t>: </a:t>
            </a:r>
            <a:r>
              <a:rPr lang="en-US" sz="1800" dirty="0"/>
              <a:t>What are the risks of this procedure? How might this negatively affect my labor, myself or my baby? </a:t>
            </a:r>
            <a:endParaRPr lang="en-US" sz="2600" u="sng" dirty="0"/>
          </a:p>
          <a:p>
            <a:pPr marL="0" indent="0">
              <a:buNone/>
            </a:pPr>
            <a:r>
              <a:rPr lang="en-US" sz="2600" u="sng" dirty="0"/>
              <a:t>Alternatives</a:t>
            </a:r>
            <a:r>
              <a:rPr lang="en-US" sz="2600" dirty="0"/>
              <a:t>: </a:t>
            </a:r>
            <a:r>
              <a:rPr lang="en-US" sz="1800" dirty="0"/>
              <a:t>Are there alternatives to this procedure? Other options that may have the same results?</a:t>
            </a:r>
            <a:r>
              <a:rPr lang="en-US" sz="2600" dirty="0"/>
              <a:t> </a:t>
            </a:r>
          </a:p>
          <a:p>
            <a:pPr marL="0" indent="0">
              <a:buNone/>
            </a:pPr>
            <a:r>
              <a:rPr lang="en-US" sz="2600" u="sng" dirty="0"/>
              <a:t>Intuition</a:t>
            </a:r>
            <a:r>
              <a:rPr lang="en-US" sz="2600" dirty="0"/>
              <a:t>: </a:t>
            </a:r>
            <a:r>
              <a:rPr lang="en-US" sz="1800" dirty="0"/>
              <a:t>What is my gut telling me about this</a:t>
            </a:r>
            <a:r>
              <a:rPr lang="en-US" sz="2600" dirty="0"/>
              <a:t>? </a:t>
            </a:r>
          </a:p>
          <a:p>
            <a:pPr marL="0" indent="0">
              <a:buNone/>
            </a:pPr>
            <a:r>
              <a:rPr lang="en-US" sz="2600" u="sng" dirty="0"/>
              <a:t>Nothing/Need time</a:t>
            </a:r>
            <a:r>
              <a:rPr lang="en-US" sz="2600" dirty="0"/>
              <a:t>: </a:t>
            </a:r>
            <a:r>
              <a:rPr lang="en-US" sz="1800" dirty="0"/>
              <a:t>Can this procedure be delayed? Can I take some time to think about it? What will happen if I choose to watch and wait for now?</a:t>
            </a:r>
          </a:p>
        </p:txBody>
      </p:sp>
      <p:sp>
        <p:nvSpPr>
          <p:cNvPr id="4" name="Slide Number Placeholder 3">
            <a:extLst>
              <a:ext uri="{FF2B5EF4-FFF2-40B4-BE49-F238E27FC236}">
                <a16:creationId xmlns:a16="http://schemas.microsoft.com/office/drawing/2014/main" xmlns="" id="{831BFC97-0DD7-4490-A78D-9D7DC4270A6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
        <p:nvSpPr>
          <p:cNvPr id="5" name="Rectangle 4"/>
          <p:cNvSpPr/>
          <p:nvPr/>
        </p:nvSpPr>
        <p:spPr>
          <a:xfrm>
            <a:off x="587524" y="1959649"/>
            <a:ext cx="572593"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6">
                    <a:lumMod val="75000"/>
                  </a:schemeClr>
                </a:solidFill>
                <a:effectLst/>
              </a:rPr>
              <a:t>B</a:t>
            </a:r>
          </a:p>
        </p:txBody>
      </p:sp>
      <p:sp>
        <p:nvSpPr>
          <p:cNvPr id="6" name="Rectangle 5"/>
          <p:cNvSpPr/>
          <p:nvPr/>
        </p:nvSpPr>
        <p:spPr>
          <a:xfrm>
            <a:off x="607320" y="2690616"/>
            <a:ext cx="57419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chemeClr val="accent6">
                    <a:lumMod val="75000"/>
                  </a:schemeClr>
                </a:solidFill>
              </a:rPr>
              <a:t>R</a:t>
            </a:r>
            <a:endParaRPr lang="en-US" sz="5400" b="1" cap="none" spc="0" dirty="0">
              <a:ln/>
              <a:solidFill>
                <a:schemeClr val="accent6">
                  <a:lumMod val="75000"/>
                </a:schemeClr>
              </a:solidFill>
              <a:effectLst/>
            </a:endParaRPr>
          </a:p>
        </p:txBody>
      </p:sp>
      <p:sp>
        <p:nvSpPr>
          <p:cNvPr id="7" name="Rectangle 6"/>
          <p:cNvSpPr/>
          <p:nvPr/>
        </p:nvSpPr>
        <p:spPr>
          <a:xfrm>
            <a:off x="617075" y="3486846"/>
            <a:ext cx="604653"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6">
                    <a:lumMod val="75000"/>
                  </a:schemeClr>
                </a:solidFill>
                <a:effectLst/>
              </a:rPr>
              <a:t>A</a:t>
            </a:r>
          </a:p>
        </p:txBody>
      </p:sp>
      <p:sp>
        <p:nvSpPr>
          <p:cNvPr id="8" name="Rectangle 7"/>
          <p:cNvSpPr/>
          <p:nvPr/>
        </p:nvSpPr>
        <p:spPr>
          <a:xfrm>
            <a:off x="734895" y="4283076"/>
            <a:ext cx="369012"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chemeClr val="accent6">
                    <a:lumMod val="75000"/>
                  </a:schemeClr>
                </a:solidFill>
              </a:rPr>
              <a:t>I</a:t>
            </a:r>
            <a:endParaRPr lang="en-US" sz="5400" b="1" cap="none" spc="0" dirty="0">
              <a:ln/>
              <a:solidFill>
                <a:schemeClr val="accent6">
                  <a:lumMod val="75000"/>
                </a:schemeClr>
              </a:solidFill>
              <a:effectLst/>
            </a:endParaRPr>
          </a:p>
        </p:txBody>
      </p:sp>
      <p:sp>
        <p:nvSpPr>
          <p:cNvPr id="9" name="Rectangle 8"/>
          <p:cNvSpPr/>
          <p:nvPr/>
        </p:nvSpPr>
        <p:spPr>
          <a:xfrm>
            <a:off x="561375" y="4939769"/>
            <a:ext cx="641522"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chemeClr val="accent6">
                    <a:lumMod val="75000"/>
                  </a:schemeClr>
                </a:solidFill>
              </a:rPr>
              <a:t>N</a:t>
            </a:r>
            <a:endParaRPr lang="en-US" sz="5400" b="1" cap="none" spc="0" dirty="0">
              <a:ln/>
              <a:solidFill>
                <a:schemeClr val="accent6">
                  <a:lumMod val="75000"/>
                </a:schemeClr>
              </a:solidFill>
              <a:effectLst/>
            </a:endParaRPr>
          </a:p>
        </p:txBody>
      </p:sp>
      <p:pic>
        <p:nvPicPr>
          <p:cNvPr id="10" name="Picture 9"/>
          <p:cNvPicPr>
            <a:picLocks noChangeAspect="1"/>
          </p:cNvPicPr>
          <p:nvPr/>
        </p:nvPicPr>
        <p:blipFill>
          <a:blip r:embed="rId2"/>
          <a:stretch>
            <a:fillRect/>
          </a:stretch>
        </p:blipFill>
        <p:spPr>
          <a:xfrm>
            <a:off x="6242439" y="613874"/>
            <a:ext cx="1193602" cy="1288548"/>
          </a:xfrm>
          <a:prstGeom prst="rect">
            <a:avLst/>
          </a:prstGeom>
        </p:spPr>
      </p:pic>
    </p:spTree>
    <p:extLst>
      <p:ext uri="{BB962C8B-B14F-4D97-AF65-F5344CB8AC3E}">
        <p14:creationId xmlns:p14="http://schemas.microsoft.com/office/powerpoint/2010/main" val="16525623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3"/>
          <a:srcRect t="14414" b="14414"/>
          <a:stretch>
            <a:fillRect/>
          </a:stretch>
        </p:blipFill>
        <p:spPr/>
      </p:pic>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6" name="Picture 5"/>
          <p:cNvPicPr>
            <a:picLocks noChangeAspect="1"/>
          </p:cNvPicPr>
          <p:nvPr/>
        </p:nvPicPr>
        <p:blipFill>
          <a:blip r:embed="rId4"/>
          <a:stretch>
            <a:fillRect/>
          </a:stretch>
        </p:blipFill>
        <p:spPr>
          <a:xfrm>
            <a:off x="127000" y="0"/>
            <a:ext cx="8875059" cy="6858000"/>
          </a:xfrm>
          <a:prstGeom prst="rect">
            <a:avLst/>
          </a:prstGeom>
        </p:spPr>
      </p:pic>
      <p:pic>
        <p:nvPicPr>
          <p:cNvPr id="3" name="Picture 2"/>
          <p:cNvPicPr>
            <a:picLocks noChangeAspect="1"/>
          </p:cNvPicPr>
          <p:nvPr/>
        </p:nvPicPr>
        <p:blipFill>
          <a:blip r:embed="rId5"/>
          <a:stretch>
            <a:fillRect/>
          </a:stretch>
        </p:blipFill>
        <p:spPr>
          <a:xfrm>
            <a:off x="0" y="0"/>
            <a:ext cx="9143999" cy="6858000"/>
          </a:xfrm>
          <a:prstGeom prst="rect">
            <a:avLst/>
          </a:prstGeom>
        </p:spPr>
      </p:pic>
    </p:spTree>
    <p:extLst>
      <p:ext uri="{BB962C8B-B14F-4D97-AF65-F5344CB8AC3E}">
        <p14:creationId xmlns:p14="http://schemas.microsoft.com/office/powerpoint/2010/main" val="33163946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2480"/>
            <a:ext cx="9144000" cy="4313039"/>
          </a:xfrm>
          <a:prstGeom prst="rect">
            <a:avLst/>
          </a:prstGeom>
        </p:spPr>
      </p:pic>
    </p:spTree>
    <p:extLst>
      <p:ext uri="{BB962C8B-B14F-4D97-AF65-F5344CB8AC3E}">
        <p14:creationId xmlns:p14="http://schemas.microsoft.com/office/powerpoint/2010/main" val="4787744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9422"/>
            <a:ext cx="9144000" cy="4679156"/>
          </a:xfrm>
          <a:prstGeom prst="rect">
            <a:avLst/>
          </a:prstGeom>
        </p:spPr>
      </p:pic>
    </p:spTree>
    <p:extLst>
      <p:ext uri="{BB962C8B-B14F-4D97-AF65-F5344CB8AC3E}">
        <p14:creationId xmlns:p14="http://schemas.microsoft.com/office/powerpoint/2010/main" val="27537252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with the care team</a:t>
            </a: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1268464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SBAR</a:t>
            </a:r>
          </a:p>
        </p:txBody>
      </p:sp>
      <p:sp>
        <p:nvSpPr>
          <p:cNvPr id="3" name="Content Placeholder 2"/>
          <p:cNvSpPr>
            <a:spLocks noGrp="1"/>
          </p:cNvSpPr>
          <p:nvPr>
            <p:ph idx="1"/>
          </p:nvPr>
        </p:nvSpPr>
        <p:spPr/>
        <p:txBody>
          <a:bodyPr>
            <a:normAutofit fontScale="70000" lnSpcReduction="20000"/>
          </a:bodyPr>
          <a:lstStyle/>
          <a:p>
            <a:r>
              <a:rPr lang="en-US" dirty="0"/>
              <a:t>A technique for communicating critical information that requires immediate attention and action concerning a patient’s condition.</a:t>
            </a:r>
          </a:p>
          <a:p>
            <a:r>
              <a:rPr lang="en-US" dirty="0"/>
              <a:t>Situation: What is going on with the patient?</a:t>
            </a:r>
          </a:p>
          <a:p>
            <a:pPr lvl="1"/>
            <a:r>
              <a:rPr lang="en-US" dirty="0"/>
              <a:t>“ I am calling about Ms. Johnson in Triage 5. She presents with complaints of contractions every 5-7 minutes x 5 hours.”</a:t>
            </a:r>
          </a:p>
          <a:p>
            <a:r>
              <a:rPr lang="en-US" dirty="0"/>
              <a:t>Background: What is the clinical background or context?</a:t>
            </a:r>
          </a:p>
          <a:p>
            <a:pPr lvl="1"/>
            <a:r>
              <a:rPr lang="en-US" dirty="0"/>
              <a:t>“She is a 32 year old G1P0 at 39 weeks 5 days.   She has not complications this pregnancy.  She denies any leakage of fluid or vaginal bleeding and reports normal fetal movement. </a:t>
            </a:r>
          </a:p>
          <a:p>
            <a:r>
              <a:rPr lang="en-US" dirty="0"/>
              <a:t>Assessment: </a:t>
            </a:r>
          </a:p>
          <a:p>
            <a:pPr lvl="1"/>
            <a:r>
              <a:rPr lang="en-US" dirty="0"/>
              <a:t>“Her cervical exam was 3/thick/-2.  Her fetal heart tracing is reactive. She seems to be in early labor and is coping well.”</a:t>
            </a:r>
          </a:p>
          <a:p>
            <a:r>
              <a:rPr lang="en-US" dirty="0"/>
              <a:t>Recommendation or Request:  What would I do for this patient?</a:t>
            </a:r>
          </a:p>
          <a:p>
            <a:pPr lvl="1"/>
            <a:r>
              <a:rPr lang="en-US" dirty="0"/>
              <a:t>“I have reviewed comfort measures with her and her partner and they prefer to go home and come back in active labor.”</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13097429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Practice </a:t>
            </a:r>
            <a:r>
              <a:rPr lang="en-US" dirty="0">
                <a:latin typeface="Garamond"/>
                <a:cs typeface="+mj-ea"/>
              </a:rPr>
              <a:t>Latent</a:t>
            </a:r>
            <a:r>
              <a:rPr lang="en-US" dirty="0"/>
              <a:t> Labor Scenarios</a:t>
            </a:r>
          </a:p>
        </p:txBody>
      </p:sp>
      <p:sp>
        <p:nvSpPr>
          <p:cNvPr id="3" name="Subtitle 2"/>
          <p:cNvSpPr>
            <a:spLocks noGrp="1"/>
          </p:cNvSpPr>
          <p:nvPr>
            <p:ph type="subTitle" idx="1"/>
          </p:nvPr>
        </p:nvSpPr>
        <p:spPr/>
        <p:txBody>
          <a:bodyPr vert="horz" lIns="91440" tIns="45720" rIns="91440" bIns="45720" rtlCol="0" anchor="t">
            <a:normAutofit/>
          </a:bodyPr>
          <a:lstStyle/>
          <a:p>
            <a:endParaRPr lang="en-US" dirty="0"/>
          </a:p>
        </p:txBody>
      </p:sp>
    </p:spTree>
    <p:extLst>
      <p:ext uri="{BB962C8B-B14F-4D97-AF65-F5344CB8AC3E}">
        <p14:creationId xmlns:p14="http://schemas.microsoft.com/office/powerpoint/2010/main" val="11369517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Stephanie is a 21y.o. G1P0, at 40.5 weeks GA, no health problems and a normal prenatal course, who has arrived, alone, in L&amp;D triage anxious and nervous about her contractions. She has had contractions at home on and off for 2 days but lately they have been stronger. She was told to come to the triage unit when she called her doctor. She does not think she has ruptured her membranes. Vital signs WNL.</a:t>
            </a:r>
          </a:p>
          <a:p>
            <a:endParaRPr lang="en-US"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37005389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continued</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Stephanie states that she has been contracting all day and is ‘so tired.' She describes the contractions as ‘really strong.' On PE you determine VE to be 3cm/-2/thick, and change from the day before when she was 1cm/high/thick.  Stephanie wonders if this is ‘normal,' and wonders if she should call her partner and ask him to come to the hospital. </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12168089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continued</a:t>
            </a:r>
          </a:p>
        </p:txBody>
      </p:sp>
      <p:sp>
        <p:nvSpPr>
          <p:cNvPr id="3" name="Content Placeholder 2"/>
          <p:cNvSpPr>
            <a:spLocks noGrp="1"/>
          </p:cNvSpPr>
          <p:nvPr>
            <p:ph idx="1"/>
          </p:nvPr>
        </p:nvSpPr>
        <p:spPr/>
        <p:txBody>
          <a:bodyPr vert="horz" lIns="91440" tIns="45720" rIns="91440" bIns="45720" rtlCol="0" anchor="t">
            <a:normAutofit lnSpcReduction="10000"/>
          </a:bodyPr>
          <a:lstStyle/>
          <a:p>
            <a:r>
              <a:rPr lang="en-US" dirty="0"/>
              <a:t>After your discussion, you realize that Stephanie clearly expects to be admitted to the hospital. She is also clearly wants to do what’s best for her baby, and seems open to exploring options.  However, when you suggest that it might be best for her to go home and await active labor, she becomes quite hesitant.  Stephanie expresses fear about the baby being alright, how to cope at home, and knowing when she should come back to the hospital.</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1384654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solidFill>
                  <a:srgbClr val="0070C0"/>
                </a:solidFill>
              </a:rPr>
              <a:t>Did you know?</a:t>
            </a:r>
            <a:r>
              <a:rPr lang="en-US" dirty="0">
                <a:solidFill>
                  <a:srgbClr val="0070C0"/>
                </a:solidFill>
              </a:rPr>
              <a:t/>
            </a:r>
            <a:br>
              <a:rPr lang="en-US" dirty="0">
                <a:solidFill>
                  <a:srgbClr val="0070C0"/>
                </a:solidFill>
              </a:rPr>
            </a:br>
            <a:r>
              <a:rPr lang="en-US" sz="4900" dirty="0"/>
              <a:t>6 is the new 4!</a:t>
            </a:r>
          </a:p>
        </p:txBody>
      </p:sp>
      <p:sp>
        <p:nvSpPr>
          <p:cNvPr id="3" name="Content Placeholder 2"/>
          <p:cNvSpPr>
            <a:spLocks noGrp="1"/>
          </p:cNvSpPr>
          <p:nvPr>
            <p:ph idx="1"/>
          </p:nvPr>
        </p:nvSpPr>
        <p:spPr>
          <a:xfrm>
            <a:off x="354647" y="1600200"/>
            <a:ext cx="8498793" cy="4525963"/>
          </a:xfrm>
        </p:spPr>
        <p:txBody>
          <a:bodyPr>
            <a:noAutofit/>
          </a:bodyPr>
          <a:lstStyle/>
          <a:p>
            <a:pPr marL="0" indent="0">
              <a:buNone/>
            </a:pPr>
            <a:r>
              <a:rPr lang="en-US" sz="2600" dirty="0"/>
              <a:t>FIRST STAGE OF LABOR </a:t>
            </a:r>
          </a:p>
          <a:p>
            <a:r>
              <a:rPr lang="en-US" sz="2400" dirty="0"/>
              <a:t>A prolonged latent phase (&gt;20 hours in nulliparous women and &gt;14 hours in multiparous women) should not be an indication for cesarean delivery. </a:t>
            </a:r>
          </a:p>
          <a:p>
            <a:r>
              <a:rPr lang="en-US" sz="2400" dirty="0"/>
              <a:t>Slow but progressive labor in the first stage should not be an indication for cesarean delivery.</a:t>
            </a:r>
          </a:p>
          <a:p>
            <a:r>
              <a:rPr lang="en-US" sz="2400" dirty="0"/>
              <a:t>Cervical dilation of 6 cm should be considered the threshold for the active phase of most women in labor.  Thus, &lt;6 cm dilation, standards of active phase progress should not be applied.</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
        <p:nvSpPr>
          <p:cNvPr id="5" name="TextBox 4"/>
          <p:cNvSpPr txBox="1"/>
          <p:nvPr/>
        </p:nvSpPr>
        <p:spPr>
          <a:xfrm>
            <a:off x="2362200" y="5801816"/>
            <a:ext cx="6400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Safe prevention of the primary cesarean delivery. Obstetric Care Consensus No. 1. American College of Obstetricians and Gynecologists.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Obstet</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Gynecol</a:t>
            </a:r>
            <a:r>
              <a:rPr kumimoji="0" lang="en-US" sz="1200" b="0" i="0" u="none" strike="noStrike" kern="1200" cap="none" spc="0" normalizeH="0" baseline="0" noProof="0" dirty="0">
                <a:ln>
                  <a:noFill/>
                </a:ln>
                <a:solidFill>
                  <a:prstClr val="black"/>
                </a:solidFill>
                <a:effectLst/>
                <a:uLnTx/>
                <a:uFillTx/>
                <a:latin typeface="Calibri"/>
                <a:ea typeface="+mn-ea"/>
                <a:cs typeface="+mn-cs"/>
              </a:rPr>
              <a:t> 2014;123:693–711.</a:t>
            </a:r>
          </a:p>
        </p:txBody>
      </p:sp>
      <p:pic>
        <p:nvPicPr>
          <p:cNvPr id="6" name="Picture 5"/>
          <p:cNvPicPr>
            <a:picLocks noChangeAspect="1"/>
          </p:cNvPicPr>
          <p:nvPr/>
        </p:nvPicPr>
        <p:blipFill>
          <a:blip r:embed="rId3"/>
          <a:stretch>
            <a:fillRect/>
          </a:stretch>
        </p:blipFill>
        <p:spPr>
          <a:xfrm>
            <a:off x="127000" y="0"/>
            <a:ext cx="8875059" cy="6858000"/>
          </a:xfrm>
          <a:prstGeom prst="rect">
            <a:avLst/>
          </a:prstGeom>
        </p:spPr>
      </p:pic>
      <p:pic>
        <p:nvPicPr>
          <p:cNvPr id="7" name="Picture 6"/>
          <p:cNvPicPr>
            <a:picLocks noChangeAspect="1"/>
          </p:cNvPicPr>
          <p:nvPr/>
        </p:nvPicPr>
        <p:blipFill>
          <a:blip r:embed="rId4"/>
          <a:stretch>
            <a:fillRect/>
          </a:stretch>
        </p:blipFill>
        <p:spPr>
          <a:xfrm>
            <a:off x="127000" y="0"/>
            <a:ext cx="8875059" cy="6858000"/>
          </a:xfrm>
          <a:prstGeom prst="rect">
            <a:avLst/>
          </a:prstGeom>
        </p:spPr>
      </p:pic>
      <p:pic>
        <p:nvPicPr>
          <p:cNvPr id="8" name="Picture 7"/>
          <p:cNvPicPr>
            <a:picLocks noChangeAspect="1"/>
          </p:cNvPicPr>
          <p:nvPr/>
        </p:nvPicPr>
        <p:blipFill>
          <a:blip r:embed="rId5"/>
          <a:stretch>
            <a:fillRect/>
          </a:stretch>
        </p:blipFill>
        <p:spPr>
          <a:xfrm>
            <a:off x="127000" y="0"/>
            <a:ext cx="8875059" cy="6858000"/>
          </a:xfrm>
          <a:prstGeom prst="rect">
            <a:avLst/>
          </a:prstGeom>
        </p:spPr>
      </p:pic>
      <p:pic>
        <p:nvPicPr>
          <p:cNvPr id="9" name="Picture 8"/>
          <p:cNvPicPr>
            <a:picLocks noChangeAspect="1"/>
          </p:cNvPicPr>
          <p:nvPr/>
        </p:nvPicPr>
        <p:blipFill>
          <a:blip r:embed="rId6"/>
          <a:stretch>
            <a:fillRect/>
          </a:stretch>
        </p:blipFill>
        <p:spPr>
          <a:xfrm>
            <a:off x="0" y="1"/>
            <a:ext cx="9144000" cy="6857999"/>
          </a:xfrm>
          <a:prstGeom prst="rect">
            <a:avLst/>
          </a:prstGeom>
        </p:spPr>
      </p:pic>
    </p:spTree>
    <p:extLst>
      <p:ext uri="{BB962C8B-B14F-4D97-AF65-F5344CB8AC3E}">
        <p14:creationId xmlns:p14="http://schemas.microsoft.com/office/powerpoint/2010/main" val="15701713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continued</a:t>
            </a:r>
          </a:p>
        </p:txBody>
      </p:sp>
      <p:sp>
        <p:nvSpPr>
          <p:cNvPr id="3" name="Content Placeholder 2"/>
          <p:cNvSpPr>
            <a:spLocks noGrp="1"/>
          </p:cNvSpPr>
          <p:nvPr>
            <p:ph idx="1"/>
          </p:nvPr>
        </p:nvSpPr>
        <p:spPr/>
        <p:txBody>
          <a:bodyPr>
            <a:normAutofit lnSpcReduction="10000"/>
          </a:bodyPr>
          <a:lstStyle/>
          <a:p>
            <a:pPr marL="0" indent="0">
              <a:buNone/>
            </a:pPr>
            <a:r>
              <a:rPr lang="en-US" dirty="0"/>
              <a:t>After your discussion about possible comfort measures, and guidelines for when to return to the hospital, Stephanie seems more relaxed.  She expressed an interest in being able to use her Jacuzzi tub at home, it would be more comfortable than the bed she was sitting in.  She also remembered that her neighbor had offered to come sit with her during labor.  You assess that it would be appropriate to move to the final phase of shared decision making.  </a:t>
            </a:r>
          </a:p>
          <a:p>
            <a:endParaRPr lang="en-US"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17062395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HOME POINTS</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A standardized approach to evaluation of active labor is a helpful tool to decrease early admission in labor.  When utilized it can significantly increase the chance of vaginal birth.  </a:t>
            </a:r>
          </a:p>
          <a:p>
            <a:r>
              <a:rPr lang="en-US" dirty="0"/>
              <a:t>The Shared Decision Making model is ideal for helping patient make informed decisions.  </a:t>
            </a:r>
          </a:p>
          <a:p>
            <a:r>
              <a:rPr lang="en-US" dirty="0"/>
              <a:t>Inter-professional communication is a key elemental in promoting vaginal birth. </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3815284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7224" y="2630603"/>
            <a:ext cx="5493352" cy="2772346"/>
          </a:xfrm>
          <a:prstGeom prst="rect">
            <a:avLst/>
          </a:prstGeom>
        </p:spPr>
      </p:pic>
      <p:sp>
        <p:nvSpPr>
          <p:cNvPr id="5" name="TextBox 4"/>
          <p:cNvSpPr txBox="1"/>
          <p:nvPr/>
        </p:nvSpPr>
        <p:spPr>
          <a:xfrm>
            <a:off x="609600" y="5496374"/>
            <a:ext cx="79248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Safe prevention of the primary cesarean delivery. Obstetric Care Consensus No. 1. American College of Obstetricians and Gynecologists.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Obstet</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Gynecol</a:t>
            </a:r>
            <a:r>
              <a:rPr kumimoji="0" lang="en-US" sz="1200" b="0" i="0" u="none" strike="noStrike" kern="1200" cap="none" spc="0" normalizeH="0" baseline="0" noProof="0" dirty="0">
                <a:ln>
                  <a:noFill/>
                </a:ln>
                <a:solidFill>
                  <a:prstClr val="black"/>
                </a:solidFill>
                <a:effectLst/>
                <a:uLnTx/>
                <a:uFillTx/>
                <a:latin typeface="Calibri"/>
                <a:ea typeface="+mn-ea"/>
                <a:cs typeface="+mn-cs"/>
              </a:rPr>
              <a:t> 2014;123:693–711.</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7894" y="283875"/>
            <a:ext cx="6153012" cy="2013397"/>
          </a:xfrm>
          <a:prstGeom prst="rect">
            <a:avLst/>
          </a:prstGeom>
        </p:spPr>
      </p:pic>
      <p:sp>
        <p:nvSpPr>
          <p:cNvPr id="2" name="Rectangle 1"/>
          <p:cNvSpPr/>
          <p:nvPr/>
        </p:nvSpPr>
        <p:spPr>
          <a:xfrm>
            <a:off x="1857457" y="3360109"/>
            <a:ext cx="5086681" cy="3578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8982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FDD9787C-4AAF-4026-9B53-EE41780C6461}"/>
              </a:ext>
            </a:extLst>
          </p:cNvPr>
          <p:cNvSpPr>
            <a:spLocks noGrp="1"/>
          </p:cNvSpPr>
          <p:nvPr>
            <p:ph type="sldNum" sz="quarter" idx="12"/>
          </p:nvPr>
        </p:nvSpPr>
        <p:spPr/>
        <p:txBody>
          <a:bodyPr/>
          <a:lstStyle/>
          <a:p>
            <a:fld id="{EEC77C0B-95B7-4C34-877E-4568E9C4AB9F}" type="slidenum">
              <a:rPr lang="en-US" smtClean="0"/>
              <a:t>9</a:t>
            </a:fld>
            <a:endParaRPr lang="en-US"/>
          </a:p>
        </p:txBody>
      </p:sp>
      <p:pic>
        <p:nvPicPr>
          <p:cNvPr id="5" name="Picture 4">
            <a:extLst>
              <a:ext uri="{FF2B5EF4-FFF2-40B4-BE49-F238E27FC236}">
                <a16:creationId xmlns:a16="http://schemas.microsoft.com/office/drawing/2014/main" xmlns="" id="{21B5210A-5FBE-4C91-9762-E8231E22559B}"/>
              </a:ext>
            </a:extLst>
          </p:cNvPr>
          <p:cNvPicPr>
            <a:picLocks/>
          </p:cNvPicPr>
          <p:nvPr/>
        </p:nvPicPr>
        <p:blipFill>
          <a:blip r:embed="rId2"/>
          <a:stretch>
            <a:fillRect/>
          </a:stretch>
        </p:blipFill>
        <p:spPr>
          <a:xfrm>
            <a:off x="1144897" y="365125"/>
            <a:ext cx="6860596" cy="1545800"/>
          </a:xfrm>
          <a:prstGeom prst="rect">
            <a:avLst/>
          </a:prstGeom>
        </p:spPr>
      </p:pic>
      <p:pic>
        <p:nvPicPr>
          <p:cNvPr id="7" name="Picture 6">
            <a:extLst>
              <a:ext uri="{FF2B5EF4-FFF2-40B4-BE49-F238E27FC236}">
                <a16:creationId xmlns:a16="http://schemas.microsoft.com/office/drawing/2014/main" xmlns="" id="{56AFFC31-AF4C-434F-B600-4F1BDB679301}"/>
              </a:ext>
            </a:extLst>
          </p:cNvPr>
          <p:cNvPicPr>
            <a:picLocks/>
          </p:cNvPicPr>
          <p:nvPr/>
        </p:nvPicPr>
        <p:blipFill>
          <a:blip r:embed="rId3"/>
          <a:stretch>
            <a:fillRect/>
          </a:stretch>
        </p:blipFill>
        <p:spPr>
          <a:xfrm>
            <a:off x="1159098" y="974356"/>
            <a:ext cx="3220120" cy="820119"/>
          </a:xfrm>
          <a:prstGeom prst="rect">
            <a:avLst/>
          </a:prstGeom>
        </p:spPr>
      </p:pic>
      <p:pic>
        <p:nvPicPr>
          <p:cNvPr id="9" name="Picture 8">
            <a:extLst>
              <a:ext uri="{FF2B5EF4-FFF2-40B4-BE49-F238E27FC236}">
                <a16:creationId xmlns:a16="http://schemas.microsoft.com/office/drawing/2014/main" xmlns="" id="{B4103677-F6BC-4988-8141-6AF1B1B36CBC}"/>
              </a:ext>
            </a:extLst>
          </p:cNvPr>
          <p:cNvPicPr>
            <a:picLocks/>
          </p:cNvPicPr>
          <p:nvPr/>
        </p:nvPicPr>
        <p:blipFill>
          <a:blip r:embed="rId4"/>
          <a:stretch>
            <a:fillRect/>
          </a:stretch>
        </p:blipFill>
        <p:spPr>
          <a:xfrm>
            <a:off x="4157680" y="1864061"/>
            <a:ext cx="3804499" cy="1164498"/>
          </a:xfrm>
          <a:prstGeom prst="rect">
            <a:avLst/>
          </a:prstGeom>
        </p:spPr>
      </p:pic>
      <p:pic>
        <p:nvPicPr>
          <p:cNvPr id="11" name="Picture 10">
            <a:extLst>
              <a:ext uri="{FF2B5EF4-FFF2-40B4-BE49-F238E27FC236}">
                <a16:creationId xmlns:a16="http://schemas.microsoft.com/office/drawing/2014/main" xmlns="" id="{923546CB-47CA-4CAE-8457-E37070CEE5C5}"/>
              </a:ext>
            </a:extLst>
          </p:cNvPr>
          <p:cNvPicPr>
            <a:picLocks/>
          </p:cNvPicPr>
          <p:nvPr/>
        </p:nvPicPr>
        <p:blipFill>
          <a:blip r:embed="rId5"/>
          <a:stretch>
            <a:fillRect/>
          </a:stretch>
        </p:blipFill>
        <p:spPr>
          <a:xfrm>
            <a:off x="1197442" y="2207020"/>
            <a:ext cx="3049706" cy="830060"/>
          </a:xfrm>
          <a:prstGeom prst="rect">
            <a:avLst/>
          </a:prstGeom>
        </p:spPr>
      </p:pic>
      <p:pic>
        <p:nvPicPr>
          <p:cNvPr id="13" name="Picture 12">
            <a:extLst>
              <a:ext uri="{FF2B5EF4-FFF2-40B4-BE49-F238E27FC236}">
                <a16:creationId xmlns:a16="http://schemas.microsoft.com/office/drawing/2014/main" xmlns="" id="{E6E46C3E-2E4E-4546-8B0B-E9EB4FDB70B6}"/>
              </a:ext>
            </a:extLst>
          </p:cNvPr>
          <p:cNvPicPr>
            <a:picLocks/>
          </p:cNvPicPr>
          <p:nvPr/>
        </p:nvPicPr>
        <p:blipFill>
          <a:blip r:embed="rId6"/>
          <a:stretch>
            <a:fillRect/>
          </a:stretch>
        </p:blipFill>
        <p:spPr>
          <a:xfrm>
            <a:off x="1142767" y="2995186"/>
            <a:ext cx="6860596" cy="3186037"/>
          </a:xfrm>
          <a:prstGeom prst="rect">
            <a:avLst/>
          </a:prstGeom>
        </p:spPr>
      </p:pic>
      <p:pic>
        <p:nvPicPr>
          <p:cNvPr id="15" name="Picture 14">
            <a:extLst>
              <a:ext uri="{FF2B5EF4-FFF2-40B4-BE49-F238E27FC236}">
                <a16:creationId xmlns:a16="http://schemas.microsoft.com/office/drawing/2014/main" xmlns="" id="{CE4EBEF7-7D6F-45BB-B8D8-6256167A5495}"/>
              </a:ext>
            </a:extLst>
          </p:cNvPr>
          <p:cNvPicPr>
            <a:picLocks/>
          </p:cNvPicPr>
          <p:nvPr/>
        </p:nvPicPr>
        <p:blipFill>
          <a:blip r:embed="rId7"/>
          <a:stretch>
            <a:fillRect/>
          </a:stretch>
        </p:blipFill>
        <p:spPr>
          <a:xfrm>
            <a:off x="3057088" y="3091044"/>
            <a:ext cx="3186747" cy="1410178"/>
          </a:xfrm>
          <a:prstGeom prst="rect">
            <a:avLst/>
          </a:prstGeom>
        </p:spPr>
      </p:pic>
      <p:pic>
        <p:nvPicPr>
          <p:cNvPr id="17" name="Picture 16">
            <a:extLst>
              <a:ext uri="{FF2B5EF4-FFF2-40B4-BE49-F238E27FC236}">
                <a16:creationId xmlns:a16="http://schemas.microsoft.com/office/drawing/2014/main" xmlns="" id="{FB470633-43DC-4C67-91B1-865C565F1658}"/>
              </a:ext>
            </a:extLst>
          </p:cNvPr>
          <p:cNvPicPr>
            <a:picLocks/>
          </p:cNvPicPr>
          <p:nvPr/>
        </p:nvPicPr>
        <p:blipFill>
          <a:blip r:embed="rId8"/>
          <a:stretch>
            <a:fillRect/>
          </a:stretch>
        </p:blipFill>
        <p:spPr>
          <a:xfrm>
            <a:off x="4067502" y="4449388"/>
            <a:ext cx="2152191" cy="1459172"/>
          </a:xfrm>
          <a:prstGeom prst="rect">
            <a:avLst/>
          </a:prstGeom>
        </p:spPr>
      </p:pic>
      <p:pic>
        <p:nvPicPr>
          <p:cNvPr id="19" name="Picture 18">
            <a:extLst>
              <a:ext uri="{FF2B5EF4-FFF2-40B4-BE49-F238E27FC236}">
                <a16:creationId xmlns:a16="http://schemas.microsoft.com/office/drawing/2014/main" xmlns="" id="{4A2E6494-2FD9-4FB0-980D-AED4601F0B78}"/>
              </a:ext>
            </a:extLst>
          </p:cNvPr>
          <p:cNvPicPr>
            <a:picLocks/>
          </p:cNvPicPr>
          <p:nvPr/>
        </p:nvPicPr>
        <p:blipFill>
          <a:blip r:embed="rId9"/>
          <a:stretch>
            <a:fillRect/>
          </a:stretch>
        </p:blipFill>
        <p:spPr>
          <a:xfrm>
            <a:off x="6160758" y="4866903"/>
            <a:ext cx="1621066" cy="554557"/>
          </a:xfrm>
          <a:prstGeom prst="rect">
            <a:avLst/>
          </a:prstGeom>
        </p:spPr>
      </p:pic>
      <p:sp>
        <p:nvSpPr>
          <p:cNvPr id="2" name="Oval 1"/>
          <p:cNvSpPr/>
          <p:nvPr/>
        </p:nvSpPr>
        <p:spPr>
          <a:xfrm>
            <a:off x="3918858" y="2014051"/>
            <a:ext cx="4212772" cy="12843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6720423"/>
      </p:ext>
    </p:extLst>
  </p:cSld>
  <p:clrMapOvr>
    <a:masterClrMapping/>
  </p:clrMapOvr>
</p:sld>
</file>

<file path=ppt/theme/theme1.xml><?xml version="1.0" encoding="utf-8"?>
<a:theme xmlns:a="http://schemas.openxmlformats.org/drawingml/2006/main" name="PPT FPQC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737</TotalTime>
  <Words>3864</Words>
  <Application>Microsoft Macintosh PowerPoint</Application>
  <PresentationFormat>On-screen Show (4:3)</PresentationFormat>
  <Paragraphs>571</Paragraphs>
  <Slides>71</Slides>
  <Notes>33</Notes>
  <HiddenSlides>0</HiddenSlides>
  <MMClips>0</MMClips>
  <ScaleCrop>false</ScaleCrop>
  <HeadingPairs>
    <vt:vector size="4" baseType="variant">
      <vt:variant>
        <vt:lpstr>Theme</vt:lpstr>
      </vt:variant>
      <vt:variant>
        <vt:i4>2</vt:i4>
      </vt:variant>
      <vt:variant>
        <vt:lpstr>Slide Titles</vt:lpstr>
      </vt:variant>
      <vt:variant>
        <vt:i4>71</vt:i4>
      </vt:variant>
    </vt:vector>
  </HeadingPairs>
  <TitlesOfParts>
    <vt:vector size="73" baseType="lpstr">
      <vt:lpstr>PPT FPQC Template</vt:lpstr>
      <vt:lpstr>3_Office Theme</vt:lpstr>
      <vt:lpstr>Latent Labor</vt:lpstr>
      <vt:lpstr>Session Outline</vt:lpstr>
      <vt:lpstr>Definitions</vt:lpstr>
      <vt:lpstr>Did you know? 6 is the new 4!</vt:lpstr>
      <vt:lpstr>Diagnosing Active Labor</vt:lpstr>
      <vt:lpstr>Active Labor Diagnosis</vt:lpstr>
      <vt:lpstr>Did you know? 6 is the new 4!</vt:lpstr>
      <vt:lpstr>PowerPoint Presentation</vt:lpstr>
      <vt:lpstr>PowerPoint Presentation</vt:lpstr>
      <vt:lpstr>PowerPoint Presentation</vt:lpstr>
      <vt:lpstr>Decision Points</vt:lpstr>
      <vt:lpstr>Shared Decision Making</vt:lpstr>
      <vt:lpstr>PowerPoint Presentation</vt:lpstr>
      <vt:lpstr>PowerPoint Presentation</vt:lpstr>
      <vt:lpstr>Benefits for Your Patients</vt:lpstr>
      <vt:lpstr>Benefits for Your Organization</vt:lpstr>
      <vt:lpstr>PowerPoint Presentation</vt:lpstr>
      <vt:lpstr>PowerPoint Presentation</vt:lpstr>
      <vt:lpstr>PowerPoint Presentation</vt:lpstr>
      <vt:lpstr> Step 1: Seek your patient’s participation </vt:lpstr>
      <vt:lpstr> Step 1: Seek your patient’s participation </vt:lpstr>
      <vt:lpstr>Step 1: Seek your patient’s participation</vt:lpstr>
      <vt:lpstr>Step 2: Help your patient explore  and compare treatment options</vt:lpstr>
      <vt:lpstr>Benefits of using decision aids  in shared decision making</vt:lpstr>
      <vt:lpstr> Step 3: Assess your patient’s  values and preferences </vt:lpstr>
      <vt:lpstr>Step 3: Assess your patient’s  values and preferences</vt:lpstr>
      <vt:lpstr>Step 3: Assess your patient’s  values and preferences</vt:lpstr>
      <vt:lpstr>Potential Barriers or Concerns</vt:lpstr>
      <vt:lpstr> Step 4: Reach a decision with your patient </vt:lpstr>
      <vt:lpstr> Step 4: Reach a decision with  your patient </vt:lpstr>
      <vt:lpstr> Step 5: Evaluate your patient’s decision </vt:lpstr>
      <vt:lpstr>Evidence-Based Practice during  Latent Labor </vt:lpstr>
      <vt:lpstr>Evidence to Avoid Admission in Latent Labor</vt:lpstr>
      <vt:lpstr>Avoiding early labor admission</vt:lpstr>
      <vt:lpstr>Implement Early Labor Supportive Care Policies and Active Labor Criteria for Admission   </vt:lpstr>
      <vt:lpstr>Early admission support </vt:lpstr>
      <vt:lpstr>Continuous Labor Support</vt:lpstr>
      <vt:lpstr>PowerPoint Presentation</vt:lpstr>
      <vt:lpstr>PowerPoint Presentation</vt:lpstr>
      <vt:lpstr>AWHONN Position Statement</vt:lpstr>
      <vt:lpstr>AWHONN Position Statement</vt:lpstr>
      <vt:lpstr>Nurses' Role in Labor Support</vt:lpstr>
      <vt:lpstr>PowerPoint Presentation</vt:lpstr>
      <vt:lpstr>Continuous Labor Support during Childbirth (Cochrane Review updated 2017)</vt:lpstr>
      <vt:lpstr>Conceptual Model for Continuous Labor Support</vt:lpstr>
      <vt:lpstr>What Is a Doula? </vt:lpstr>
      <vt:lpstr>Have you worked with doulas before? What was your experience like?  </vt:lpstr>
      <vt:lpstr>Patients with Doulas</vt:lpstr>
      <vt:lpstr>Doulas</vt:lpstr>
      <vt:lpstr>Continuous Support Means:</vt:lpstr>
      <vt:lpstr>Patients with Doulas</vt:lpstr>
      <vt:lpstr>Doula Role in Latent Labor</vt:lpstr>
      <vt:lpstr>Coping Strategies  for Latent Labor</vt:lpstr>
      <vt:lpstr>PowerPoint Presentation</vt:lpstr>
      <vt:lpstr>Hydrotherapy</vt:lpstr>
      <vt:lpstr>Oral Nutrition in Labor Is Safe</vt:lpstr>
      <vt:lpstr>Latent Labor Coping Strategies</vt:lpstr>
      <vt:lpstr>Patient Education</vt:lpstr>
      <vt:lpstr>Patient Education</vt:lpstr>
      <vt:lpstr>Empower Women to Use Their B.R.A.I.N.</vt:lpstr>
      <vt:lpstr>PowerPoint Presentation</vt:lpstr>
      <vt:lpstr>PowerPoint Presentation</vt:lpstr>
      <vt:lpstr>PowerPoint Presentation</vt:lpstr>
      <vt:lpstr>Communication with the care team</vt:lpstr>
      <vt:lpstr>SBAR</vt:lpstr>
      <vt:lpstr>Practice Latent Labor Scenarios</vt:lpstr>
      <vt:lpstr>Scenario</vt:lpstr>
      <vt:lpstr>continued</vt:lpstr>
      <vt:lpstr>continued</vt:lpstr>
      <vt:lpstr>continued</vt:lpstr>
      <vt:lpstr>TAKE HOME POINTS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Latent Labor</dc:title>
  <dc:creator>Bronson, Emily</dc:creator>
  <cp:lastModifiedBy>Jessica Brumley</cp:lastModifiedBy>
  <cp:revision>472</cp:revision>
  <dcterms:created xsi:type="dcterms:W3CDTF">2017-10-23T15:19:53Z</dcterms:created>
  <dcterms:modified xsi:type="dcterms:W3CDTF">2019-09-03T18:50:42Z</dcterms:modified>
</cp:coreProperties>
</file>