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1.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2.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3.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6" r:id="rId3"/>
    <p:sldMasterId id="2147483698" r:id="rId4"/>
    <p:sldMasterId id="2147483705" r:id="rId5"/>
    <p:sldMasterId id="2147483711" r:id="rId6"/>
    <p:sldMasterId id="2147483721" r:id="rId7"/>
    <p:sldMasterId id="2147483729" r:id="rId8"/>
    <p:sldMasterId id="2147483737" r:id="rId9"/>
    <p:sldMasterId id="2147483752" r:id="rId10"/>
    <p:sldMasterId id="2147483759" r:id="rId11"/>
    <p:sldMasterId id="2147483768" r:id="rId12"/>
    <p:sldMasterId id="2147483774" r:id="rId13"/>
    <p:sldMasterId id="2147483786" r:id="rId14"/>
    <p:sldMasterId id="2147483797" r:id="rId15"/>
  </p:sldMasterIdLst>
  <p:notesMasterIdLst>
    <p:notesMasterId r:id="rId90"/>
  </p:notesMasterIdLst>
  <p:handoutMasterIdLst>
    <p:handoutMasterId r:id="rId91"/>
  </p:handoutMasterIdLst>
  <p:sldIdLst>
    <p:sldId id="261" r:id="rId16"/>
    <p:sldId id="373" r:id="rId17"/>
    <p:sldId id="262" r:id="rId18"/>
    <p:sldId id="263" r:id="rId19"/>
    <p:sldId id="343" r:id="rId20"/>
    <p:sldId id="344" r:id="rId21"/>
    <p:sldId id="353" r:id="rId22"/>
    <p:sldId id="345" r:id="rId23"/>
    <p:sldId id="346" r:id="rId24"/>
    <p:sldId id="347" r:id="rId25"/>
    <p:sldId id="348" r:id="rId26"/>
    <p:sldId id="349" r:id="rId27"/>
    <p:sldId id="311" r:id="rId28"/>
    <p:sldId id="350" r:id="rId29"/>
    <p:sldId id="351" r:id="rId30"/>
    <p:sldId id="315" r:id="rId31"/>
    <p:sldId id="352" r:id="rId32"/>
    <p:sldId id="312" r:id="rId33"/>
    <p:sldId id="313" r:id="rId34"/>
    <p:sldId id="314" r:id="rId35"/>
    <p:sldId id="316" r:id="rId36"/>
    <p:sldId id="355" r:id="rId37"/>
    <p:sldId id="356" r:id="rId38"/>
    <p:sldId id="306" r:id="rId39"/>
    <p:sldId id="270" r:id="rId40"/>
    <p:sldId id="271" r:id="rId41"/>
    <p:sldId id="287" r:id="rId42"/>
    <p:sldId id="274" r:id="rId43"/>
    <p:sldId id="332" r:id="rId44"/>
    <p:sldId id="354" r:id="rId45"/>
    <p:sldId id="357" r:id="rId46"/>
    <p:sldId id="358" r:id="rId47"/>
    <p:sldId id="375" r:id="rId48"/>
    <p:sldId id="359" r:id="rId49"/>
    <p:sldId id="360" r:id="rId50"/>
    <p:sldId id="361" r:id="rId51"/>
    <p:sldId id="362" r:id="rId52"/>
    <p:sldId id="363" r:id="rId53"/>
    <p:sldId id="364" r:id="rId54"/>
    <p:sldId id="365" r:id="rId55"/>
    <p:sldId id="366" r:id="rId56"/>
    <p:sldId id="367" r:id="rId57"/>
    <p:sldId id="368" r:id="rId58"/>
    <p:sldId id="369" r:id="rId59"/>
    <p:sldId id="370" r:id="rId60"/>
    <p:sldId id="371" r:id="rId61"/>
    <p:sldId id="281" r:id="rId62"/>
    <p:sldId id="333" r:id="rId63"/>
    <p:sldId id="301" r:id="rId64"/>
    <p:sldId id="300" r:id="rId65"/>
    <p:sldId id="305" r:id="rId66"/>
    <p:sldId id="302" r:id="rId67"/>
    <p:sldId id="303" r:id="rId68"/>
    <p:sldId id="379" r:id="rId69"/>
    <p:sldId id="307" r:id="rId70"/>
    <p:sldId id="295" r:id="rId71"/>
    <p:sldId id="294" r:id="rId72"/>
    <p:sldId id="296" r:id="rId73"/>
    <p:sldId id="380" r:id="rId74"/>
    <p:sldId id="284" r:id="rId75"/>
    <p:sldId id="377" r:id="rId76"/>
    <p:sldId id="378" r:id="rId77"/>
    <p:sldId id="372" r:id="rId78"/>
    <p:sldId id="376" r:id="rId79"/>
    <p:sldId id="374" r:id="rId80"/>
    <p:sldId id="339" r:id="rId81"/>
    <p:sldId id="340" r:id="rId82"/>
    <p:sldId id="336" r:id="rId83"/>
    <p:sldId id="341" r:id="rId84"/>
    <p:sldId id="338" r:id="rId85"/>
    <p:sldId id="337" r:id="rId86"/>
    <p:sldId id="335" r:id="rId87"/>
    <p:sldId id="334" r:id="rId88"/>
    <p:sldId id="342" r:id="rId8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30" d="100"/>
        <a:sy n="130" d="100"/>
      </p:scale>
      <p:origin x="0" y="94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B5A5A8E-CF2C-4F7C-841F-7F8D81F01E2A}" type="datetimeFigureOut">
              <a:rPr lang="en-US" smtClean="0"/>
              <a:t>7/19/2017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BA5420A-5997-4E52-A74F-8AC58CC90C39}" type="slidenum">
              <a:rPr lang="en-US" smtClean="0"/>
              <a:t>‹#›</a:t>
            </a:fld>
            <a:endParaRPr lang="en-US"/>
          </a:p>
        </p:txBody>
      </p:sp>
    </p:spTree>
    <p:extLst>
      <p:ext uri="{BB962C8B-B14F-4D97-AF65-F5344CB8AC3E}">
        <p14:creationId xmlns:p14="http://schemas.microsoft.com/office/powerpoint/2010/main" val="2370850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6B67C87-B68C-44FE-A0C4-C373F3E7F127}" type="datetimeFigureOut">
              <a:rPr lang="en-US" smtClean="0"/>
              <a:t>7/19/2017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760082-B3E6-445F-B71B-93403A08EBF9}" type="slidenum">
              <a:rPr lang="en-US" smtClean="0"/>
              <a:t>‹#›</a:t>
            </a:fld>
            <a:endParaRPr lang="en-US"/>
          </a:p>
        </p:txBody>
      </p:sp>
    </p:spTree>
    <p:extLst>
      <p:ext uri="{BB962C8B-B14F-4D97-AF65-F5344CB8AC3E}">
        <p14:creationId xmlns:p14="http://schemas.microsoft.com/office/powerpoint/2010/main" val="9564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Labor and Induction</a:t>
            </a:r>
          </a:p>
        </p:txBody>
      </p:sp>
      <p:sp>
        <p:nvSpPr>
          <p:cNvPr id="5" name="Rectangle 3"/>
          <p:cNvSpPr>
            <a:spLocks noGrp="1" noChangeArrowheads="1"/>
          </p:cNvSpPr>
          <p:nvPr>
            <p:ph type="dt" idx="1"/>
          </p:nvPr>
        </p:nvSpPr>
        <p:spPr>
          <a:ln/>
        </p:spPr>
        <p:txBody>
          <a:bodyPr/>
          <a:lstStyle/>
          <a:p>
            <a:fld id="{54C7FE5D-EC08-4B6A-B4B3-DECAB0DA0C7B}" type="datetime1">
              <a:rPr lang="en-US" altLang="en-US"/>
              <a:pPr/>
              <a:t>7/19/2017</a:t>
            </a:fld>
            <a:endParaRPr lang="en-US" altLang="en-US"/>
          </a:p>
        </p:txBody>
      </p:sp>
      <p:sp>
        <p:nvSpPr>
          <p:cNvPr id="6" name="Rectangle 4"/>
          <p:cNvSpPr>
            <a:spLocks noGrp="1" noChangeArrowheads="1"/>
          </p:cNvSpPr>
          <p:nvPr>
            <p:ph type="ftr" sz="quarter" idx="4"/>
          </p:nvPr>
        </p:nvSpPr>
        <p:spPr>
          <a:ln/>
        </p:spPr>
        <p:txBody>
          <a:bodyPr/>
          <a:lstStyle/>
          <a:p>
            <a:r>
              <a:rPr lang="en-US" altLang="en-US"/>
              <a:t>David C. Lagrew, Jr.,MD</a:t>
            </a:r>
          </a:p>
        </p:txBody>
      </p:sp>
      <p:sp>
        <p:nvSpPr>
          <p:cNvPr id="7" name="Rectangle 5"/>
          <p:cNvSpPr>
            <a:spLocks noGrp="1" noChangeArrowheads="1"/>
          </p:cNvSpPr>
          <p:nvPr>
            <p:ph type="sldNum" sz="quarter" idx="5"/>
          </p:nvPr>
        </p:nvSpPr>
        <p:spPr>
          <a:ln/>
        </p:spPr>
        <p:txBody>
          <a:bodyPr/>
          <a:lstStyle/>
          <a:p>
            <a:fld id="{4946ECB5-8027-4BF8-9687-433C330BCC4B}" type="slidenum">
              <a:rPr lang="en-US" altLang="en-US"/>
              <a:pPr/>
              <a:t>1</a:t>
            </a:fld>
            <a:endParaRPr lang="en-US" altLang="en-US"/>
          </a:p>
        </p:txBody>
      </p:sp>
      <p:sp>
        <p:nvSpPr>
          <p:cNvPr id="5122" name="Rectangle 2"/>
          <p:cNvSpPr>
            <a:spLocks noGrp="1" noRot="1" noChangeAspect="1" noChangeArrowheads="1" noTextEdit="1"/>
          </p:cNvSpPr>
          <p:nvPr>
            <p:ph type="sldImg"/>
          </p:nvPr>
        </p:nvSpPr>
        <p:spPr>
          <a:xfrm>
            <a:off x="1189038" y="701675"/>
            <a:ext cx="4632325" cy="3475038"/>
          </a:xfrm>
          <a:ln cap="flat"/>
        </p:spPr>
      </p:sp>
      <p:sp>
        <p:nvSpPr>
          <p:cNvPr id="5123"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1"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1"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Labor and Induction</a:t>
            </a:r>
          </a:p>
        </p:txBody>
      </p:sp>
      <p:sp>
        <p:nvSpPr>
          <p:cNvPr id="18435" name="Rectangle 3"/>
          <p:cNvSpPr>
            <a:spLocks noGrp="1" noChangeArrowheads="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1"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1"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680412-4607-4BFA-BB1D-45EB0A0166F5}" type="datetime1">
              <a:rPr lang="en-US" altLang="en-US" smtClean="0"/>
              <a:pPr fontAlgn="base">
                <a:spcBef>
                  <a:spcPct val="0"/>
                </a:spcBef>
                <a:spcAft>
                  <a:spcPct val="0"/>
                </a:spcAft>
                <a:defRPr/>
              </a:pPr>
              <a:t>7/19/2017</a:t>
            </a:fld>
            <a:endParaRPr lang="en-US" altLang="en-US" smtClean="0"/>
          </a:p>
        </p:txBody>
      </p:sp>
      <p:sp>
        <p:nvSpPr>
          <p:cNvPr id="18436" name="Rectangle 4"/>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1"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1"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David C. Lagrew, Jr.,MD</a:t>
            </a:r>
          </a:p>
        </p:txBody>
      </p:sp>
      <p:sp>
        <p:nvSpPr>
          <p:cNvPr id="18437" name="Rectangle 5"/>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Arial" charset="0"/>
                <a:cs typeface="Arial" charset="0"/>
              </a:defRPr>
            </a:lvl1pPr>
            <a:lvl2pPr marL="742909" indent="-285734" eaLnBrk="0" hangingPunct="0">
              <a:defRPr>
                <a:solidFill>
                  <a:schemeClr val="tx1"/>
                </a:solidFill>
                <a:latin typeface="Calibri" charset="0"/>
                <a:ea typeface="Arial" charset="0"/>
                <a:cs typeface="Arial" charset="0"/>
              </a:defRPr>
            </a:lvl2pPr>
            <a:lvl3pPr marL="1142937" indent="-228587" eaLnBrk="0" hangingPunct="0">
              <a:defRPr>
                <a:solidFill>
                  <a:schemeClr val="tx1"/>
                </a:solidFill>
                <a:latin typeface="Calibri" charset="0"/>
                <a:ea typeface="Arial" charset="0"/>
                <a:cs typeface="Arial" charset="0"/>
              </a:defRPr>
            </a:lvl3pPr>
            <a:lvl4pPr marL="1600111" indent="-228587" eaLnBrk="0" hangingPunct="0">
              <a:defRPr>
                <a:solidFill>
                  <a:schemeClr val="tx1"/>
                </a:solidFill>
                <a:latin typeface="Calibri" charset="0"/>
                <a:ea typeface="Arial" charset="0"/>
                <a:cs typeface="Arial" charset="0"/>
              </a:defRPr>
            </a:lvl4pPr>
            <a:lvl5pPr marL="2057287" indent="-228587" eaLnBrk="0" hangingPunct="0">
              <a:defRPr>
                <a:solidFill>
                  <a:schemeClr val="tx1"/>
                </a:solidFill>
                <a:latin typeface="Calibri" charset="0"/>
                <a:ea typeface="Arial" charset="0"/>
                <a:cs typeface="Arial" charset="0"/>
              </a:defRPr>
            </a:lvl5pPr>
            <a:lvl6pPr marL="2514461" indent="-228587" eaLnBrk="0" fontAlgn="base" hangingPunct="0">
              <a:spcBef>
                <a:spcPct val="0"/>
              </a:spcBef>
              <a:spcAft>
                <a:spcPct val="0"/>
              </a:spcAft>
              <a:defRPr>
                <a:solidFill>
                  <a:schemeClr val="tx1"/>
                </a:solidFill>
                <a:latin typeface="Calibri" charset="0"/>
                <a:ea typeface="Arial" charset="0"/>
                <a:cs typeface="Arial" charset="0"/>
              </a:defRPr>
            </a:lvl6pPr>
            <a:lvl7pPr marL="2971635" indent="-228587" eaLnBrk="0" fontAlgn="base" hangingPunct="0">
              <a:spcBef>
                <a:spcPct val="0"/>
              </a:spcBef>
              <a:spcAft>
                <a:spcPct val="0"/>
              </a:spcAft>
              <a:defRPr>
                <a:solidFill>
                  <a:schemeClr val="tx1"/>
                </a:solidFill>
                <a:latin typeface="Calibri" charset="0"/>
                <a:ea typeface="Arial" charset="0"/>
                <a:cs typeface="Arial" charset="0"/>
              </a:defRPr>
            </a:lvl7pPr>
            <a:lvl8pPr marL="3428811" indent="-228587" eaLnBrk="0" fontAlgn="base" hangingPunct="0">
              <a:spcBef>
                <a:spcPct val="0"/>
              </a:spcBef>
              <a:spcAft>
                <a:spcPct val="0"/>
              </a:spcAft>
              <a:defRPr>
                <a:solidFill>
                  <a:schemeClr val="tx1"/>
                </a:solidFill>
                <a:latin typeface="Calibri" charset="0"/>
                <a:ea typeface="Arial" charset="0"/>
                <a:cs typeface="Arial" charset="0"/>
              </a:defRPr>
            </a:lvl8pPr>
            <a:lvl9pPr marL="3885985" indent="-228587"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E45CDE79-FAC6-D74F-9049-72BB0C193029}" type="slidenum">
              <a:rPr lang="en-US" altLang="en-US"/>
              <a:pPr eaLnBrk="1" hangingPunct="1"/>
              <a:t>40</a:t>
            </a:fld>
            <a:endParaRPr lang="en-US" altLang="en-US"/>
          </a:p>
        </p:txBody>
      </p:sp>
      <p:sp>
        <p:nvSpPr>
          <p:cNvPr id="23558" name="Rectangle 2"/>
          <p:cNvSpPr>
            <a:spLocks noGrp="1" noRot="1" noChangeAspect="1" noChangeArrowheads="1" noTextEdit="1"/>
          </p:cNvSpPr>
          <p:nvPr>
            <p:ph type="sldImg"/>
          </p:nvPr>
        </p:nvSpPr>
        <p:spPr bwMode="auto">
          <a:xfrm>
            <a:off x="1150938" y="690563"/>
            <a:ext cx="4556125" cy="34178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5323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Labor and Induction</a:t>
            </a:r>
          </a:p>
        </p:txBody>
      </p:sp>
      <p:sp>
        <p:nvSpPr>
          <p:cNvPr id="5" name="Rectangle 3"/>
          <p:cNvSpPr>
            <a:spLocks noGrp="1" noChangeArrowheads="1"/>
          </p:cNvSpPr>
          <p:nvPr>
            <p:ph type="dt" idx="1"/>
          </p:nvPr>
        </p:nvSpPr>
        <p:spPr>
          <a:ln/>
        </p:spPr>
        <p:txBody>
          <a:bodyPr/>
          <a:lstStyle/>
          <a:p>
            <a:fld id="{1B0D9644-4EC8-4AC0-89DB-A9F172676E21}" type="datetime1">
              <a:rPr lang="en-US" altLang="en-US"/>
              <a:pPr/>
              <a:t>7/19/2017</a:t>
            </a:fld>
            <a:endParaRPr lang="en-US" altLang="en-US"/>
          </a:p>
        </p:txBody>
      </p:sp>
      <p:sp>
        <p:nvSpPr>
          <p:cNvPr id="6" name="Rectangle 4"/>
          <p:cNvSpPr>
            <a:spLocks noGrp="1" noChangeArrowheads="1"/>
          </p:cNvSpPr>
          <p:nvPr>
            <p:ph type="ftr" sz="quarter" idx="4"/>
          </p:nvPr>
        </p:nvSpPr>
        <p:spPr>
          <a:ln/>
        </p:spPr>
        <p:txBody>
          <a:bodyPr/>
          <a:lstStyle/>
          <a:p>
            <a:r>
              <a:rPr lang="en-US" altLang="en-US"/>
              <a:t>David C. Lagrew, Jr.,MD</a:t>
            </a:r>
          </a:p>
        </p:txBody>
      </p:sp>
      <p:sp>
        <p:nvSpPr>
          <p:cNvPr id="7" name="Rectangle 5"/>
          <p:cNvSpPr>
            <a:spLocks noGrp="1" noChangeArrowheads="1"/>
          </p:cNvSpPr>
          <p:nvPr>
            <p:ph type="sldNum" sz="quarter" idx="5"/>
          </p:nvPr>
        </p:nvSpPr>
        <p:spPr>
          <a:ln/>
        </p:spPr>
        <p:txBody>
          <a:bodyPr/>
          <a:lstStyle/>
          <a:p>
            <a:fld id="{06620B29-149D-4EAF-9CC5-7CAECEABCAC6}" type="slidenum">
              <a:rPr lang="en-US" altLang="en-US"/>
              <a:pPr/>
              <a:t>47</a:t>
            </a:fld>
            <a:endParaRPr lang="en-US" altLang="en-US"/>
          </a:p>
        </p:txBody>
      </p:sp>
      <p:sp>
        <p:nvSpPr>
          <p:cNvPr id="92162" name="Rectangle 2"/>
          <p:cNvSpPr>
            <a:spLocks noGrp="1" noRot="1" noChangeAspect="1" noChangeArrowheads="1" noTextEdit="1"/>
          </p:cNvSpPr>
          <p:nvPr>
            <p:ph type="sldImg"/>
          </p:nvPr>
        </p:nvSpPr>
        <p:spPr>
          <a:xfrm>
            <a:off x="1189038" y="701675"/>
            <a:ext cx="4632325" cy="3475038"/>
          </a:xfrm>
          <a:ln cap="flat"/>
        </p:spPr>
      </p:sp>
      <p:sp>
        <p:nvSpPr>
          <p:cNvPr id="92163"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Labor and Induction</a:t>
            </a:r>
          </a:p>
        </p:txBody>
      </p:sp>
      <p:sp>
        <p:nvSpPr>
          <p:cNvPr id="5" name="Rectangle 3"/>
          <p:cNvSpPr>
            <a:spLocks noGrp="1" noChangeArrowheads="1"/>
          </p:cNvSpPr>
          <p:nvPr>
            <p:ph type="dt" idx="1"/>
          </p:nvPr>
        </p:nvSpPr>
        <p:spPr>
          <a:ln/>
        </p:spPr>
        <p:txBody>
          <a:bodyPr/>
          <a:lstStyle/>
          <a:p>
            <a:fld id="{A5008499-BF22-4FBE-954A-558E798EF3DB}" type="datetime1">
              <a:rPr lang="en-US" altLang="en-US"/>
              <a:pPr/>
              <a:t>7/19/2017</a:t>
            </a:fld>
            <a:endParaRPr lang="en-US" altLang="en-US"/>
          </a:p>
        </p:txBody>
      </p:sp>
      <p:sp>
        <p:nvSpPr>
          <p:cNvPr id="6" name="Rectangle 4"/>
          <p:cNvSpPr>
            <a:spLocks noGrp="1" noChangeArrowheads="1"/>
          </p:cNvSpPr>
          <p:nvPr>
            <p:ph type="ftr" sz="quarter" idx="4"/>
          </p:nvPr>
        </p:nvSpPr>
        <p:spPr>
          <a:ln/>
        </p:spPr>
        <p:txBody>
          <a:bodyPr/>
          <a:lstStyle/>
          <a:p>
            <a:r>
              <a:rPr lang="en-US" altLang="en-US"/>
              <a:t>David C. Lagrew, Jr.,MD</a:t>
            </a:r>
          </a:p>
        </p:txBody>
      </p:sp>
      <p:sp>
        <p:nvSpPr>
          <p:cNvPr id="7" name="Rectangle 5"/>
          <p:cNvSpPr>
            <a:spLocks noGrp="1" noChangeArrowheads="1"/>
          </p:cNvSpPr>
          <p:nvPr>
            <p:ph type="sldNum" sz="quarter" idx="5"/>
          </p:nvPr>
        </p:nvSpPr>
        <p:spPr>
          <a:ln/>
        </p:spPr>
        <p:txBody>
          <a:bodyPr/>
          <a:lstStyle/>
          <a:p>
            <a:fld id="{7D8B264C-2390-4FAE-BC36-DF88AF5D3C53}" type="slidenum">
              <a:rPr lang="en-US" altLang="en-US"/>
              <a:pPr/>
              <a:t>3</a:t>
            </a:fld>
            <a:endParaRPr lang="en-US" altLang="en-US"/>
          </a:p>
        </p:txBody>
      </p:sp>
      <p:sp>
        <p:nvSpPr>
          <p:cNvPr id="7170" name="Rectangle 2"/>
          <p:cNvSpPr>
            <a:spLocks noGrp="1" noRot="1" noChangeAspect="1" noChangeArrowheads="1" noTextEdit="1"/>
          </p:cNvSpPr>
          <p:nvPr>
            <p:ph type="sldImg"/>
          </p:nvPr>
        </p:nvSpPr>
        <p:spPr>
          <a:xfrm>
            <a:off x="1189038" y="701675"/>
            <a:ext cx="4632325" cy="3475038"/>
          </a:xfrm>
          <a:ln cap="flat"/>
        </p:spPr>
      </p:sp>
      <p:sp>
        <p:nvSpPr>
          <p:cNvPr id="7171"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Labor and Induction</a:t>
            </a:r>
          </a:p>
        </p:txBody>
      </p:sp>
      <p:sp>
        <p:nvSpPr>
          <p:cNvPr id="5" name="Rectangle 3"/>
          <p:cNvSpPr>
            <a:spLocks noGrp="1" noChangeArrowheads="1"/>
          </p:cNvSpPr>
          <p:nvPr>
            <p:ph type="dt" idx="1"/>
          </p:nvPr>
        </p:nvSpPr>
        <p:spPr>
          <a:ln/>
        </p:spPr>
        <p:txBody>
          <a:bodyPr/>
          <a:lstStyle/>
          <a:p>
            <a:fld id="{2E14B4D4-A1B0-45DC-A937-0F35A44A36A2}" type="datetime1">
              <a:rPr lang="en-US" altLang="en-US"/>
              <a:pPr/>
              <a:t>7/19/2017</a:t>
            </a:fld>
            <a:endParaRPr lang="en-US" altLang="en-US"/>
          </a:p>
        </p:txBody>
      </p:sp>
      <p:sp>
        <p:nvSpPr>
          <p:cNvPr id="6" name="Rectangle 4"/>
          <p:cNvSpPr>
            <a:spLocks noGrp="1" noChangeArrowheads="1"/>
          </p:cNvSpPr>
          <p:nvPr>
            <p:ph type="ftr" sz="quarter" idx="4"/>
          </p:nvPr>
        </p:nvSpPr>
        <p:spPr>
          <a:ln/>
        </p:spPr>
        <p:txBody>
          <a:bodyPr/>
          <a:lstStyle/>
          <a:p>
            <a:r>
              <a:rPr lang="en-US" altLang="en-US"/>
              <a:t>David C. Lagrew, Jr.,MD</a:t>
            </a:r>
          </a:p>
        </p:txBody>
      </p:sp>
      <p:sp>
        <p:nvSpPr>
          <p:cNvPr id="7" name="Rectangle 5"/>
          <p:cNvSpPr>
            <a:spLocks noGrp="1" noChangeArrowheads="1"/>
          </p:cNvSpPr>
          <p:nvPr>
            <p:ph type="sldNum" sz="quarter" idx="5"/>
          </p:nvPr>
        </p:nvSpPr>
        <p:spPr>
          <a:ln/>
        </p:spPr>
        <p:txBody>
          <a:bodyPr/>
          <a:lstStyle/>
          <a:p>
            <a:fld id="{0AF917B9-B587-4C51-8CB8-E281B5B7B51F}" type="slidenum">
              <a:rPr lang="en-US" altLang="en-US"/>
              <a:pPr/>
              <a:t>4</a:t>
            </a:fld>
            <a:endParaRPr lang="en-US" altLang="en-US"/>
          </a:p>
        </p:txBody>
      </p:sp>
      <p:sp>
        <p:nvSpPr>
          <p:cNvPr id="9218" name="Rectangle 2"/>
          <p:cNvSpPr>
            <a:spLocks noGrp="1" noRot="1" noChangeAspect="1" noChangeArrowheads="1" noTextEdit="1"/>
          </p:cNvSpPr>
          <p:nvPr>
            <p:ph type="sldImg"/>
          </p:nvPr>
        </p:nvSpPr>
        <p:spPr>
          <a:xfrm>
            <a:off x="1189038" y="701675"/>
            <a:ext cx="4632325" cy="3475038"/>
          </a:xfrm>
          <a:ln cap="flat"/>
        </p:spPr>
      </p:sp>
      <p:sp>
        <p:nvSpPr>
          <p:cNvPr id="9219"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7DDA2-E745-40D0-809D-978E53EEDB3F}" type="slidenum">
              <a:rPr lang="en-US" smtClean="0"/>
              <a:pPr/>
              <a:t>16</a:t>
            </a:fld>
            <a:endParaRPr lang="en-US"/>
          </a:p>
        </p:txBody>
      </p:sp>
    </p:spTree>
    <p:extLst>
      <p:ext uri="{BB962C8B-B14F-4D97-AF65-F5344CB8AC3E}">
        <p14:creationId xmlns:p14="http://schemas.microsoft.com/office/powerpoint/2010/main" val="288129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retrospective</a:t>
            </a:r>
            <a:r>
              <a:rPr lang="en-US" baseline="0" dirty="0"/>
              <a:t> studies you can see that spontaneous labor patients have much lower cesarean section rates.  Critics counter that this ignores the increasing cesarean section rate associated with gestational age, therefore the comparison should be spontaneous rate and “cumulative” cesarean risk</a:t>
            </a:r>
            <a:endParaRPr lang="en-US" dirty="0"/>
          </a:p>
        </p:txBody>
      </p:sp>
      <p:sp>
        <p:nvSpPr>
          <p:cNvPr id="4" name="Slide Number Placeholder 3"/>
          <p:cNvSpPr>
            <a:spLocks noGrp="1"/>
          </p:cNvSpPr>
          <p:nvPr>
            <p:ph type="sldNum" sz="quarter" idx="10"/>
          </p:nvPr>
        </p:nvSpPr>
        <p:spPr/>
        <p:txBody>
          <a:bodyPr/>
          <a:lstStyle/>
          <a:p>
            <a:fld id="{0BD7DDA2-E745-40D0-809D-978E53EEDB3F}" type="slidenum">
              <a:rPr lang="en-US" smtClean="0"/>
              <a:pPr/>
              <a:t>18</a:t>
            </a:fld>
            <a:endParaRPr lang="en-US"/>
          </a:p>
        </p:txBody>
      </p:sp>
    </p:spTree>
    <p:extLst>
      <p:ext uri="{BB962C8B-B14F-4D97-AF65-F5344CB8AC3E}">
        <p14:creationId xmlns:p14="http://schemas.microsoft.com/office/powerpoint/2010/main" val="33197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Before scheduling induction several</a:t>
            </a:r>
            <a:r>
              <a:rPr lang="en-US" baseline="0" dirty="0"/>
              <a:t> elements need to be considered to estimate the success of induction and minimize the risk or CS. </a:t>
            </a:r>
            <a:endParaRPr lang="en-US" dirty="0"/>
          </a:p>
          <a:p>
            <a:endParaRPr lang="en-US" dirty="0"/>
          </a:p>
          <a:p>
            <a:r>
              <a:rPr lang="en-US" dirty="0"/>
              <a:t>Every women should</a:t>
            </a:r>
            <a:r>
              <a:rPr lang="en-US" baseline="0" dirty="0"/>
              <a:t> ideally have an ultrasound preferably in the first trimester to confirm gestational age. </a:t>
            </a:r>
          </a:p>
          <a:p>
            <a:endParaRPr lang="en-US" baseline="0" dirty="0"/>
          </a:p>
          <a:p>
            <a:r>
              <a:rPr lang="en-US" baseline="0" dirty="0"/>
              <a:t>The indication for induction must be convincing, consented to and documented. </a:t>
            </a:r>
          </a:p>
          <a:p>
            <a:endParaRPr lang="en-US" baseline="0" dirty="0"/>
          </a:p>
          <a:p>
            <a:r>
              <a:rPr lang="en-US" baseline="0" dirty="0"/>
              <a:t>The pre induction assessment should include assessment of cervical status in order to 1) select the appropriate method of induction and 2) to estimate the likelihood of successful vaginal delivery. Of the Bishop score criteria for predicting successful induction, the most important is cervical dilation followed by effacement, station, position and consistency. </a:t>
            </a:r>
          </a:p>
          <a:p>
            <a:endParaRPr lang="en-US" baseline="0" dirty="0"/>
          </a:p>
          <a:p>
            <a:r>
              <a:rPr lang="en-US" baseline="0" dirty="0"/>
              <a:t>A discussion between the care provider and the women is needed in order to obtain clear consent. The discussion should include reason for induction, method of induction, including failure to achieve labor</a:t>
            </a:r>
            <a:endParaRPr lang="en-US" dirty="0"/>
          </a:p>
        </p:txBody>
      </p:sp>
      <p:sp>
        <p:nvSpPr>
          <p:cNvPr id="4" name="Slide Number Placeholder 3"/>
          <p:cNvSpPr>
            <a:spLocks noGrp="1"/>
          </p:cNvSpPr>
          <p:nvPr>
            <p:ph type="sldNum" sz="quarter" idx="10"/>
          </p:nvPr>
        </p:nvSpPr>
        <p:spPr/>
        <p:txBody>
          <a:bodyPr/>
          <a:lstStyle/>
          <a:p>
            <a:fld id="{0BD7DDA2-E745-40D0-809D-978E53EEDB3F}" type="slidenum">
              <a:rPr lang="en-US" smtClean="0"/>
              <a:pPr/>
              <a:t>21</a:t>
            </a:fld>
            <a:endParaRPr lang="en-US"/>
          </a:p>
        </p:txBody>
      </p:sp>
    </p:spTree>
    <p:extLst>
      <p:ext uri="{BB962C8B-B14F-4D97-AF65-F5344CB8AC3E}">
        <p14:creationId xmlns:p14="http://schemas.microsoft.com/office/powerpoint/2010/main" val="236834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Labor and Induction</a:t>
            </a:r>
          </a:p>
        </p:txBody>
      </p:sp>
      <p:sp>
        <p:nvSpPr>
          <p:cNvPr id="5" name="Rectangle 3"/>
          <p:cNvSpPr>
            <a:spLocks noGrp="1" noChangeArrowheads="1"/>
          </p:cNvSpPr>
          <p:nvPr>
            <p:ph type="dt" idx="1"/>
          </p:nvPr>
        </p:nvSpPr>
        <p:spPr>
          <a:ln/>
        </p:spPr>
        <p:txBody>
          <a:bodyPr/>
          <a:lstStyle/>
          <a:p>
            <a:fld id="{83EA7418-4D27-4A9D-B7DF-733FE1941DB6}" type="datetime1">
              <a:rPr lang="en-US" altLang="en-US"/>
              <a:pPr/>
              <a:t>7/19/2017</a:t>
            </a:fld>
            <a:endParaRPr lang="en-US" altLang="en-US"/>
          </a:p>
        </p:txBody>
      </p:sp>
      <p:sp>
        <p:nvSpPr>
          <p:cNvPr id="6" name="Rectangle 4"/>
          <p:cNvSpPr>
            <a:spLocks noGrp="1" noChangeArrowheads="1"/>
          </p:cNvSpPr>
          <p:nvPr>
            <p:ph type="ftr" sz="quarter" idx="4"/>
          </p:nvPr>
        </p:nvSpPr>
        <p:spPr>
          <a:ln/>
        </p:spPr>
        <p:txBody>
          <a:bodyPr/>
          <a:lstStyle/>
          <a:p>
            <a:r>
              <a:rPr lang="en-US" altLang="en-US"/>
              <a:t>David C. Lagrew, Jr.,MD</a:t>
            </a:r>
          </a:p>
        </p:txBody>
      </p:sp>
      <p:sp>
        <p:nvSpPr>
          <p:cNvPr id="7" name="Rectangle 5"/>
          <p:cNvSpPr>
            <a:spLocks noGrp="1" noChangeArrowheads="1"/>
          </p:cNvSpPr>
          <p:nvPr>
            <p:ph type="sldNum" sz="quarter" idx="5"/>
          </p:nvPr>
        </p:nvSpPr>
        <p:spPr>
          <a:ln/>
        </p:spPr>
        <p:txBody>
          <a:bodyPr/>
          <a:lstStyle/>
          <a:p>
            <a:fld id="{174E313D-0F89-46E3-ABAB-D7E4EE998A2A}" type="slidenum">
              <a:rPr lang="en-US" altLang="en-US"/>
              <a:pPr/>
              <a:t>25</a:t>
            </a:fld>
            <a:endParaRPr lang="en-US" altLang="en-US"/>
          </a:p>
        </p:txBody>
      </p:sp>
      <p:sp>
        <p:nvSpPr>
          <p:cNvPr id="25602" name="Rectangle 2"/>
          <p:cNvSpPr>
            <a:spLocks noGrp="1" noRot="1" noChangeAspect="1" noChangeArrowheads="1" noTextEdit="1"/>
          </p:cNvSpPr>
          <p:nvPr>
            <p:ph type="sldImg"/>
          </p:nvPr>
        </p:nvSpPr>
        <p:spPr>
          <a:xfrm>
            <a:off x="1189038" y="701675"/>
            <a:ext cx="4632325" cy="3475038"/>
          </a:xfrm>
          <a:ln cap="flat"/>
        </p:spPr>
      </p:sp>
      <p:sp>
        <p:nvSpPr>
          <p:cNvPr id="25603"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Labor and Induction</a:t>
            </a:r>
          </a:p>
        </p:txBody>
      </p:sp>
      <p:sp>
        <p:nvSpPr>
          <p:cNvPr id="5" name="Rectangle 3"/>
          <p:cNvSpPr>
            <a:spLocks noGrp="1" noChangeArrowheads="1"/>
          </p:cNvSpPr>
          <p:nvPr>
            <p:ph type="dt" idx="1"/>
          </p:nvPr>
        </p:nvSpPr>
        <p:spPr>
          <a:ln/>
        </p:spPr>
        <p:txBody>
          <a:bodyPr/>
          <a:lstStyle/>
          <a:p>
            <a:fld id="{62E82430-677B-48E0-A5E8-326C43C79751}" type="datetime1">
              <a:rPr lang="en-US" altLang="en-US"/>
              <a:pPr/>
              <a:t>7/19/2017</a:t>
            </a:fld>
            <a:endParaRPr lang="en-US" altLang="en-US"/>
          </a:p>
        </p:txBody>
      </p:sp>
      <p:sp>
        <p:nvSpPr>
          <p:cNvPr id="6" name="Rectangle 4"/>
          <p:cNvSpPr>
            <a:spLocks noGrp="1" noChangeArrowheads="1"/>
          </p:cNvSpPr>
          <p:nvPr>
            <p:ph type="ftr" sz="quarter" idx="4"/>
          </p:nvPr>
        </p:nvSpPr>
        <p:spPr>
          <a:ln/>
        </p:spPr>
        <p:txBody>
          <a:bodyPr/>
          <a:lstStyle/>
          <a:p>
            <a:r>
              <a:rPr lang="en-US" altLang="en-US"/>
              <a:t>David C. Lagrew, Jr.,MD</a:t>
            </a:r>
          </a:p>
        </p:txBody>
      </p:sp>
      <p:sp>
        <p:nvSpPr>
          <p:cNvPr id="7" name="Rectangle 5"/>
          <p:cNvSpPr>
            <a:spLocks noGrp="1" noChangeArrowheads="1"/>
          </p:cNvSpPr>
          <p:nvPr>
            <p:ph type="sldNum" sz="quarter" idx="5"/>
          </p:nvPr>
        </p:nvSpPr>
        <p:spPr>
          <a:ln/>
        </p:spPr>
        <p:txBody>
          <a:bodyPr/>
          <a:lstStyle/>
          <a:p>
            <a:fld id="{899D7D01-6A5A-42A0-AA55-D235E500321E}" type="slidenum">
              <a:rPr lang="en-US" altLang="en-US"/>
              <a:pPr/>
              <a:t>26</a:t>
            </a:fld>
            <a:endParaRPr lang="en-US" altLang="en-US"/>
          </a:p>
        </p:txBody>
      </p:sp>
      <p:sp>
        <p:nvSpPr>
          <p:cNvPr id="27650" name="Rectangle 2"/>
          <p:cNvSpPr>
            <a:spLocks noGrp="1" noRot="1" noChangeAspect="1" noChangeArrowheads="1" noTextEdit="1"/>
          </p:cNvSpPr>
          <p:nvPr>
            <p:ph type="sldImg"/>
          </p:nvPr>
        </p:nvSpPr>
        <p:spPr>
          <a:xfrm>
            <a:off x="1189038" y="701675"/>
            <a:ext cx="4632325" cy="3475038"/>
          </a:xfrm>
          <a:ln cap="flat"/>
        </p:spPr>
      </p:sp>
      <p:sp>
        <p:nvSpPr>
          <p:cNvPr id="27651"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C9F66-FAE5-5F48-95EE-ED992B26C4E1}" type="slidenum">
              <a:rPr lang="en-US" altLang="en-US" smtClean="0"/>
              <a:pPr/>
              <a:t>34</a:t>
            </a:fld>
            <a:endParaRPr lang="en-US" altLang="en-US"/>
          </a:p>
        </p:txBody>
      </p:sp>
    </p:spTree>
    <p:extLst>
      <p:ext uri="{BB962C8B-B14F-4D97-AF65-F5344CB8AC3E}">
        <p14:creationId xmlns:p14="http://schemas.microsoft.com/office/powerpoint/2010/main" val="51901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a:prstGeom prst="rect">
            <a:avLst/>
          </a:prstGeom>
        </p:spPr>
        <p:txBody>
          <a:bodyPr/>
          <a:lstStyle>
            <a:lvl1pPr>
              <a:defRPr b="1"/>
            </a:lvl1pPr>
          </a:lstStyle>
          <a:p>
            <a:r>
              <a:rPr lang="en-US" smtClean="0"/>
              <a:t>Click to edit Master title style</a:t>
            </a:r>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533400"/>
            <a:ext cx="5791200" cy="75882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19400" y="1905000"/>
            <a:ext cx="2819400" cy="2644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91200" y="1905000"/>
            <a:ext cx="2819400" cy="2644775"/>
          </a:xfrm>
          <a:prstGeom prst="rect">
            <a:avLst/>
          </a:prstGeom>
        </p:spPr>
        <p:txBody>
          <a:bodyPr/>
          <a:lstStyle/>
          <a:p>
            <a:endParaRPr lang="en-US"/>
          </a:p>
        </p:txBody>
      </p:sp>
    </p:spTree>
    <p:extLst>
      <p:ext uri="{BB962C8B-B14F-4D97-AF65-F5344CB8AC3E}">
        <p14:creationId xmlns:p14="http://schemas.microsoft.com/office/powerpoint/2010/main" val="16908286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ight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64923" y="1158241"/>
            <a:ext cx="8391152" cy="312073"/>
          </a:xfrm>
          <a:prstGeom prst="rect">
            <a:avLst/>
          </a:prstGeom>
        </p:spPr>
        <p:txBody>
          <a:bodyPr/>
          <a:lstStyle>
            <a:lvl1pPr>
              <a:defRPr/>
            </a:lvl1pPr>
          </a:lstStyle>
          <a:p>
            <a:r>
              <a:rPr lang="en-US" dirty="0" smtClean="0"/>
              <a:t>Click to Edit Master Title Style</a:t>
            </a:r>
            <a:endParaRPr lang="en-US" dirty="0"/>
          </a:p>
        </p:txBody>
      </p:sp>
      <p:sp>
        <p:nvSpPr>
          <p:cNvPr id="4" name="Text Placeholder 4"/>
          <p:cNvSpPr>
            <a:spLocks noGrp="1"/>
          </p:cNvSpPr>
          <p:nvPr>
            <p:ph type="body" sz="quarter" idx="11"/>
          </p:nvPr>
        </p:nvSpPr>
        <p:spPr>
          <a:xfrm>
            <a:off x="4660036" y="1615441"/>
            <a:ext cx="4096039" cy="1481944"/>
          </a:xfrm>
          <a:prstGeom prst="rect">
            <a:avLst/>
          </a:prstGeo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27459049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7762943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219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2362200"/>
            <a:ext cx="8229600" cy="1723549"/>
          </a:xfrm>
          <a:prstGeom prst="rect">
            <a:avLst/>
          </a:prstGeom>
        </p:spPr>
        <p:txBody>
          <a:bodyPr>
            <a:sp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371767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7200" y="2203391"/>
            <a:ext cx="5410200" cy="1754326"/>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hasCustomPrompt="1"/>
          </p:nvPr>
        </p:nvSpPr>
        <p:spPr>
          <a:xfrm>
            <a:off x="6019800" y="2203391"/>
            <a:ext cx="2667000" cy="4045009"/>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7" name="Title 1"/>
          <p:cNvSpPr>
            <a:spLocks noGrp="1"/>
          </p:cNvSpPr>
          <p:nvPr>
            <p:ph type="title"/>
          </p:nvPr>
        </p:nvSpPr>
        <p:spPr>
          <a:xfrm>
            <a:off x="457200" y="1060391"/>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308281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2209800"/>
            <a:ext cx="5410200" cy="4343400"/>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half" idx="2" hasCustomPrompt="1"/>
          </p:nvPr>
        </p:nvSpPr>
        <p:spPr>
          <a:xfrm>
            <a:off x="6019800" y="2209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9" name="Content Placeholder 3"/>
          <p:cNvSpPr>
            <a:spLocks noGrp="1"/>
          </p:cNvSpPr>
          <p:nvPr>
            <p:ph sz="half" idx="13" hasCustomPrompt="1"/>
          </p:nvPr>
        </p:nvSpPr>
        <p:spPr>
          <a:xfrm>
            <a:off x="6019800" y="4495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20"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7"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166436480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1"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32" name="Text Placeholder 2"/>
          <p:cNvSpPr>
            <a:spLocks noGrp="1"/>
          </p:cNvSpPr>
          <p:nvPr>
            <p:ph type="body" idx="1"/>
          </p:nvPr>
        </p:nvSpPr>
        <p:spPr>
          <a:xfrm>
            <a:off x="457200" y="21447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3" name="Content Placeholder 3"/>
          <p:cNvSpPr>
            <a:spLocks noGrp="1"/>
          </p:cNvSpPr>
          <p:nvPr>
            <p:ph sz="half" idx="2"/>
          </p:nvPr>
        </p:nvSpPr>
        <p:spPr>
          <a:xfrm>
            <a:off x="457200" y="2784475"/>
            <a:ext cx="4040188"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4"/>
          <p:cNvSpPr>
            <a:spLocks noGrp="1"/>
          </p:cNvSpPr>
          <p:nvPr>
            <p:ph type="body" sz="quarter" idx="3"/>
          </p:nvPr>
        </p:nvSpPr>
        <p:spPr>
          <a:xfrm>
            <a:off x="4645025" y="2144713"/>
            <a:ext cx="4041775"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5"/>
          <p:cNvSpPr>
            <a:spLocks noGrp="1"/>
          </p:cNvSpPr>
          <p:nvPr>
            <p:ph sz="quarter" idx="4"/>
          </p:nvPr>
        </p:nvSpPr>
        <p:spPr>
          <a:xfrm>
            <a:off x="4645025" y="2784475"/>
            <a:ext cx="4041775"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txBox="1">
            <a:spLocks/>
          </p:cNvSpPr>
          <p:nvPr userDrawn="1"/>
        </p:nvSpPr>
        <p:spPr>
          <a:xfrm>
            <a:off x="228600" y="71786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
        <p:nvSpPr>
          <p:cNvPr id="9"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100930749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Layout">
    <p:spTree>
      <p:nvGrpSpPr>
        <p:cNvPr id="1" name=""/>
        <p:cNvGrpSpPr/>
        <p:nvPr/>
      </p:nvGrpSpPr>
      <p:grpSpPr>
        <a:xfrm>
          <a:off x="0" y="0"/>
          <a:ext cx="0" cy="0"/>
          <a:chOff x="0" y="0"/>
          <a:chExt cx="0" cy="0"/>
        </a:xfrm>
      </p:grpSpPr>
      <p:sp>
        <p:nvSpPr>
          <p:cNvPr id="4" name="Title 1"/>
          <p:cNvSpPr>
            <a:spLocks noGrp="1"/>
          </p:cNvSpPr>
          <p:nvPr>
            <p:ph type="ctrTitle"/>
          </p:nvPr>
        </p:nvSpPr>
        <p:spPr>
          <a:xfrm>
            <a:off x="0" y="2130425"/>
            <a:ext cx="9144000" cy="1470025"/>
          </a:xfrm>
          <a:prstGeom prst="rect">
            <a:avLst/>
          </a:prstGeom>
        </p:spPr>
        <p:txBody>
          <a:bodyPr anchor="ctr"/>
          <a:lstStyle>
            <a:lvl1pPr algn="ctr">
              <a:defRPr b="1" baseline="0">
                <a:solidFill>
                  <a:schemeClr val="tx1"/>
                </a:solidFill>
                <a:latin typeface="+mj-lt"/>
                <a:ea typeface="Adobe Heiti Std R" pitchFamily="34" charset="-128"/>
              </a:defRPr>
            </a:lvl1pPr>
          </a:lstStyle>
          <a:p>
            <a:r>
              <a:rPr lang="en-US" smtClean="0"/>
              <a:t>Click to edit Master title style</a:t>
            </a:r>
            <a:endParaRPr lang="en-US" dirty="0"/>
          </a:p>
        </p:txBody>
      </p:sp>
      <p:sp>
        <p:nvSpPr>
          <p:cNvPr id="5" name="Subtitle 2"/>
          <p:cNvSpPr>
            <a:spLocks noGrp="1"/>
          </p:cNvSpPr>
          <p:nvPr>
            <p:ph type="subTitle" idx="1"/>
          </p:nvPr>
        </p:nvSpPr>
        <p:spPr>
          <a:xfrm>
            <a:off x="1371600" y="3886200"/>
            <a:ext cx="6400800" cy="1752600"/>
          </a:xfrm>
          <a:prstGeom prst="rect">
            <a:avLst/>
          </a:prstGeom>
        </p:spPr>
        <p:txBody>
          <a:bodyPr/>
          <a:lstStyle>
            <a:lvl1pPr marL="0" indent="0" algn="ctr">
              <a:buNone/>
              <a:defRPr sz="3000" b="1">
                <a:solidFill>
                  <a:schemeClr val="tx1">
                    <a:lumMod val="50000"/>
                    <a:lumOff val="50000"/>
                  </a:schemeClr>
                </a:solidFill>
                <a:latin typeface="+mn-lt"/>
                <a:ea typeface="Adobe Heiti Std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3809421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0" y="2693988"/>
            <a:ext cx="9144000" cy="1470025"/>
          </a:xfrm>
          <a:prstGeom prst="rect">
            <a:avLst/>
          </a:prstGeom>
        </p:spPr>
        <p:txBody>
          <a:bodyPr anchor="ctr"/>
          <a:lstStyle>
            <a:lvl1pPr algn="ctr">
              <a:defRPr sz="4000" b="1">
                <a:solidFill>
                  <a:srgbClr val="585858"/>
                </a:solidFill>
                <a:latin typeface="+mj-lt"/>
                <a:ea typeface="Adobe Heiti Std R" pitchFamily="34" charset="-128"/>
              </a:defRPr>
            </a:lvl1pPr>
          </a:lstStyle>
          <a:p>
            <a:r>
              <a:rPr lang="en-US" smtClean="0"/>
              <a:t>Click to edit Master title style</a:t>
            </a:r>
            <a:endParaRPr lang="en-US" dirty="0"/>
          </a:p>
        </p:txBody>
      </p:sp>
    </p:spTree>
    <p:extLst>
      <p:ext uri="{BB962C8B-B14F-4D97-AF65-F5344CB8AC3E}">
        <p14:creationId xmlns:p14="http://schemas.microsoft.com/office/powerpoint/2010/main" val="290023335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a:prstGeom prst="rect">
            <a:avLst/>
          </a:prstGeom>
        </p:spPr>
        <p:txBody>
          <a:bodyPr/>
          <a:lstStyle>
            <a:lvl1pPr algn="l">
              <a:defRPr sz="3200" b="0">
                <a:solidFill>
                  <a:schemeClr val="tx1"/>
                </a:solidFill>
                <a:latin typeface="+mn-lt"/>
                <a:ea typeface="Adobe Heiti Std R" pitchFamily="34" charset="-128"/>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0" y="1219200"/>
            <a:ext cx="9144000" cy="5638800"/>
          </a:xfrm>
          <a:prstGeom prst="rect">
            <a:avLst/>
          </a:prstGeom>
          <a:ln>
            <a:noFill/>
          </a:ln>
        </p:spPr>
        <p:txBody>
          <a:bodyPr/>
          <a:lstStyle>
            <a:lvl1pPr>
              <a:buClr>
                <a:srgbClr val="92D050"/>
              </a:buClr>
              <a:buFont typeface="Arial" pitchFamily="34" charset="0"/>
              <a:buChar char="•"/>
              <a:defRPr sz="2400" b="0">
                <a:solidFill>
                  <a:schemeClr val="tx1">
                    <a:lumMod val="65000"/>
                    <a:lumOff val="35000"/>
                  </a:schemeClr>
                </a:solidFill>
              </a:defRPr>
            </a:lvl1pPr>
            <a:lvl2pPr>
              <a:buClr>
                <a:srgbClr val="92D050"/>
              </a:buClr>
              <a:defRPr sz="2400" b="0">
                <a:solidFill>
                  <a:schemeClr val="tx1">
                    <a:lumMod val="65000"/>
                    <a:lumOff val="35000"/>
                  </a:schemeClr>
                </a:solidFill>
              </a:defRPr>
            </a:lvl2pPr>
            <a:lvl3pPr>
              <a:buClr>
                <a:srgbClr val="92D050"/>
              </a:buClr>
              <a:defRPr sz="2400" b="0">
                <a:solidFill>
                  <a:schemeClr val="tx1">
                    <a:lumMod val="65000"/>
                    <a:lumOff val="35000"/>
                  </a:schemeClr>
                </a:solidFill>
              </a:defRPr>
            </a:lvl3pPr>
            <a:lvl4pPr>
              <a:buClr>
                <a:srgbClr val="92D050"/>
              </a:buClr>
              <a:defRPr sz="2400" b="0">
                <a:solidFill>
                  <a:schemeClr val="tx1">
                    <a:lumMod val="65000"/>
                    <a:lumOff val="35000"/>
                  </a:schemeClr>
                </a:solidFill>
              </a:defRPr>
            </a:lvl4pPr>
            <a:lvl5pPr>
              <a:buClr>
                <a:srgbClr val="92D050"/>
              </a:buClr>
              <a:defRPr sz="2400" b="0">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679809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4600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44556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a:prstGeom prst="rect">
            <a:avLst/>
          </a:prstGeom>
        </p:spPr>
        <p:txBody>
          <a:bodyPr/>
          <a:lstStyle>
            <a:lvl1pPr algn="l">
              <a:defRPr sz="3200" b="0" baseline="0">
                <a:solidFill>
                  <a:schemeClr val="tx1"/>
                </a:solidFill>
                <a:latin typeface="+mn-lt"/>
                <a:ea typeface="Adobe Heiti Std R" pitchFamily="34" charset="-128"/>
              </a:defRPr>
            </a:lvl1pPr>
          </a:lstStyle>
          <a:p>
            <a:r>
              <a:rPr lang="en-US" smtClean="0"/>
              <a:t>Click to edit Master title style</a:t>
            </a:r>
            <a:endParaRPr lang="en-US" dirty="0"/>
          </a:p>
        </p:txBody>
      </p:sp>
    </p:spTree>
    <p:extLst>
      <p:ext uri="{BB962C8B-B14F-4D97-AF65-F5344CB8AC3E}">
        <p14:creationId xmlns:p14="http://schemas.microsoft.com/office/powerpoint/2010/main" val="170344041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a:prstGeom prst="rect">
            <a:avLst/>
          </a:prstGeom>
        </p:spPr>
        <p:txBody>
          <a:bodyPr/>
          <a:lstStyle>
            <a:lvl1pPr algn="l">
              <a:defRPr sz="3200" b="0" baseline="0">
                <a:solidFill>
                  <a:schemeClr val="tx1"/>
                </a:solidFill>
                <a:latin typeface="+mn-lt"/>
                <a:ea typeface="Adobe Heiti Std R" pitchFamily="34" charset="-128"/>
              </a:defRPr>
            </a:lvl1pPr>
          </a:lstStyle>
          <a:p>
            <a:r>
              <a:rPr lang="en-US" smtClean="0"/>
              <a:t>Click to edit Master title style</a:t>
            </a:r>
            <a:endParaRPr lang="en-US" dirty="0"/>
          </a:p>
        </p:txBody>
      </p:sp>
    </p:spTree>
    <p:extLst>
      <p:ext uri="{BB962C8B-B14F-4D97-AF65-F5344CB8AC3E}">
        <p14:creationId xmlns:p14="http://schemas.microsoft.com/office/powerpoint/2010/main" val="41855758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4" name="Table 3"/>
          <p:cNvGraphicFramePr>
            <a:graphicFrameLocks noGrp="1"/>
          </p:cNvGraphicFramePr>
          <p:nvPr userDrawn="1">
            <p:extLst/>
          </p:nvPr>
        </p:nvGraphicFramePr>
        <p:xfrm>
          <a:off x="0" y="840761"/>
          <a:ext cx="9144000" cy="5442907"/>
        </p:xfrm>
        <a:graphic>
          <a:graphicData uri="http://schemas.openxmlformats.org/drawingml/2006/table">
            <a:tbl>
              <a:tblPr firstRow="1" bandRow="1">
                <a:tableStyleId>{8EC20E35-A176-4012-BC5E-935CFFF8708E}</a:tableStyleId>
              </a:tblPr>
              <a:tblGrid>
                <a:gridCol w="1655380"/>
                <a:gridCol w="2522483"/>
                <a:gridCol w="4966137"/>
              </a:tblGrid>
              <a:tr h="472369">
                <a:tc>
                  <a:txBody>
                    <a:bodyPr/>
                    <a:lstStyle/>
                    <a:p>
                      <a:pPr algn="ctr"/>
                      <a:endParaRPr lang="en-US" sz="1400" dirty="0"/>
                    </a:p>
                  </a:txBody>
                  <a:tcPr anchor="ctr">
                    <a:lnL>
                      <a:noFill/>
                    </a:lnL>
                    <a:lnR w="38100" cap="flat" cmpd="sng" algn="ctr">
                      <a:solidFill>
                        <a:schemeClr val="bg1"/>
                      </a:solidFill>
                      <a:prstDash val="solid"/>
                      <a:round/>
                      <a:headEnd type="none" w="med" len="med"/>
                      <a:tailEnd type="none" w="med" len="med"/>
                    </a:lnR>
                    <a:lnT w="254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54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38100" cap="flat" cmpd="sng" algn="ctr">
                      <a:solidFill>
                        <a:schemeClr val="bg1"/>
                      </a:solidFill>
                      <a:prstDash val="solid"/>
                      <a:round/>
                      <a:headEnd type="none" w="med" len="med"/>
                      <a:tailEnd type="none" w="med" len="med"/>
                    </a:lnL>
                    <a:lnR>
                      <a:noFill/>
                    </a:lnR>
                    <a:lnT w="254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696896">
                <a:tc>
                  <a:txBody>
                    <a:bodyPr/>
                    <a:lstStyle/>
                    <a:p>
                      <a:endParaRPr lang="en-US" sz="1400" b="1" dirty="0" smtClean="0">
                        <a:solidFill>
                          <a:schemeClr val="tx1">
                            <a:lumMod val="65000"/>
                            <a:lumOff val="35000"/>
                          </a:schemeClr>
                        </a:solidFill>
                      </a:endParaRPr>
                    </a:p>
                  </a:txBody>
                  <a:tcPr>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endParaRPr lang="en-US" sz="1400" dirty="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endParaRPr lang="en-US" sz="1400" b="1" dirty="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1259161">
                <a:tc>
                  <a:txBody>
                    <a:bodyPr/>
                    <a:lstStyle/>
                    <a:p>
                      <a:endParaRPr lang="en-US" sz="1400" b="1" dirty="0">
                        <a:solidFill>
                          <a:schemeClr val="tx1">
                            <a:lumMod val="65000"/>
                            <a:lumOff val="35000"/>
                          </a:schemeClr>
                        </a:solidFill>
                      </a:endParaRPr>
                    </a:p>
                  </a:txBody>
                  <a:tcPr>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defRPr/>
                      </a:pPr>
                      <a:endParaRPr lang="en-US" sz="1400" b="1" dirty="0" smtClean="0">
                        <a:solidFill>
                          <a:schemeClr val="tx1">
                            <a:lumMod val="65000"/>
                            <a:lumOff val="35000"/>
                          </a:schemeClr>
                        </a:solidFill>
                        <a:latin typeface="+mn-lt"/>
                      </a:endParaRPr>
                    </a:p>
                  </a:txBody>
                  <a:tcPr>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51034">
                <a:tc>
                  <a:txBody>
                    <a:bodyPr/>
                    <a:lstStyle/>
                    <a:p>
                      <a:endParaRPr lang="en-US" sz="1400" b="1" dirty="0">
                        <a:solidFill>
                          <a:schemeClr val="tx1">
                            <a:lumMod val="65000"/>
                            <a:lumOff val="35000"/>
                          </a:schemeClr>
                        </a:solidFill>
                      </a:endParaRPr>
                    </a:p>
                  </a:txBody>
                  <a:tcPr>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endParaRPr lang="en-US" sz="1400" dirty="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endParaRPr lang="en-US" sz="1400" b="1" baseline="0" dirty="0" smtClean="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551034">
                <a:tc>
                  <a:txBody>
                    <a:bodyPr/>
                    <a:lstStyle/>
                    <a:p>
                      <a:endParaRPr lang="en-US" sz="1400" b="1" dirty="0">
                        <a:solidFill>
                          <a:schemeClr val="tx1">
                            <a:lumMod val="65000"/>
                            <a:lumOff val="35000"/>
                          </a:schemeClr>
                        </a:solidFill>
                      </a:endParaRPr>
                    </a:p>
                  </a:txBody>
                  <a:tcPr>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912413">
                <a:tc>
                  <a:txBody>
                    <a:bodyPr/>
                    <a:lstStyle/>
                    <a:p>
                      <a:endParaRPr lang="en-US" sz="1400" b="1" dirty="0">
                        <a:solidFill>
                          <a:schemeClr val="tx1">
                            <a:lumMod val="65000"/>
                            <a:lumOff val="35000"/>
                          </a:schemeClr>
                        </a:solidFill>
                      </a:endParaRPr>
                    </a:p>
                  </a:txBody>
                  <a:tcPr>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2">
                        <a:lumMod val="40000"/>
                        <a:lumOff val="60000"/>
                      </a:schemeClr>
                    </a:solidFill>
                  </a:tcPr>
                </a:tc>
                <a:tc>
                  <a:txBody>
                    <a:bodyPr/>
                    <a:lstStyle/>
                    <a:p>
                      <a:endParaRPr lang="en-US" sz="1400" i="1" dirty="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168275" lvl="1" indent="-168275" algn="l" defTabSz="914400" rtl="0" eaLnBrk="1" latinLnBrk="0" hangingPunct="1">
                        <a:spcAft>
                          <a:spcPts val="400"/>
                        </a:spcAft>
                        <a:buClr>
                          <a:schemeClr val="tx2">
                            <a:lumMod val="60000"/>
                            <a:lumOff val="40000"/>
                          </a:schemeClr>
                        </a:buClr>
                        <a:buFont typeface="Wingdings" pitchFamily="2" charset="2"/>
                        <a:buChar char="§"/>
                      </a:pPr>
                      <a:endParaRPr lang="en-US" sz="1400" b="1" kern="1200" dirty="0">
                        <a:solidFill>
                          <a:schemeClr val="tx1">
                            <a:lumMod val="65000"/>
                            <a:lumOff val="35000"/>
                          </a:schemeClr>
                        </a:solidFill>
                        <a:latin typeface="+mn-lt"/>
                        <a:ea typeface="MS PGothic" pitchFamily="34" charset="-128"/>
                        <a:cs typeface="Calibri" pitchFamily="34" charset="0"/>
                      </a:endParaRPr>
                    </a:p>
                  </a:txBody>
                  <a:tcPr>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2">
                        <a:lumMod val="40000"/>
                        <a:lumOff val="60000"/>
                      </a:schemeClr>
                    </a:solidFill>
                  </a:tcPr>
                </a:tc>
              </a:tr>
            </a:tbl>
          </a:graphicData>
        </a:graphic>
      </p:graphicFrame>
    </p:spTree>
    <p:extLst>
      <p:ext uri="{BB962C8B-B14F-4D97-AF65-F5344CB8AC3E}">
        <p14:creationId xmlns:p14="http://schemas.microsoft.com/office/powerpoint/2010/main" val="244309128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59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a:xfrm>
            <a:off x="8348352" y="6492875"/>
            <a:ext cx="795647" cy="365125"/>
          </a:xfrm>
          <a:prstGeom prst="rect">
            <a:avLst/>
          </a:prstGeom>
        </p:spPr>
        <p:txBody>
          <a:bodyPr bIns="18288" anchor="b"/>
          <a:lstStyle>
            <a:lvl1pPr algn="r">
              <a:defRPr sz="1000"/>
            </a:lvl1pPr>
          </a:lstStyle>
          <a:p>
            <a:fld id="{8139ACE7-CCE8-489C-846A-17C143D69F78}" type="slidenum">
              <a:rPr lang="en-US" smtClean="0">
                <a:solidFill>
                  <a:prstClr val="black"/>
                </a:solidFill>
              </a:rPr>
              <a:pPr/>
              <a:t>‹#›</a:t>
            </a:fld>
            <a:r>
              <a:rPr lang="en-US" dirty="0" smtClean="0">
                <a:solidFill>
                  <a:prstClr val="black"/>
                </a:solidFill>
              </a:rPr>
              <a:t>c</a:t>
            </a:r>
            <a:endParaRPr lang="en-US" dirty="0">
              <a:solidFill>
                <a:prstClr val="black"/>
              </a:solidFill>
            </a:endParaRPr>
          </a:p>
        </p:txBody>
      </p:sp>
    </p:spTree>
    <p:extLst>
      <p:ext uri="{BB962C8B-B14F-4D97-AF65-F5344CB8AC3E}">
        <p14:creationId xmlns:p14="http://schemas.microsoft.com/office/powerpoint/2010/main" val="29790439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570216"/>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Rectangle 11"/>
          <p:cNvSpPr/>
          <p:nvPr userDrawn="1"/>
        </p:nvSpPr>
        <p:spPr>
          <a:xfrm>
            <a:off x="0" y="5821418"/>
            <a:ext cx="9144000" cy="1036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4" name="Slide Number Placeholder 3"/>
          <p:cNvSpPr>
            <a:spLocks noGrp="1"/>
          </p:cNvSpPr>
          <p:nvPr>
            <p:ph type="sldNum" sz="quarter" idx="11"/>
          </p:nvPr>
        </p:nvSpPr>
        <p:spPr>
          <a:xfrm>
            <a:off x="15316200" y="6356350"/>
            <a:ext cx="2133600" cy="365125"/>
          </a:xfrm>
          <a:prstGeom prst="rect">
            <a:avLst/>
          </a:prstGeom>
        </p:spPr>
        <p:txBody>
          <a:bodyPr/>
          <a:lstStyle/>
          <a:p>
            <a:fld id="{936D4EE4-3ECC-4889-8006-CED8E056CB27}" type="slidenum">
              <a:rPr lang="en-US" smtClean="0">
                <a:solidFill>
                  <a:prstClr val="black">
                    <a:tint val="75000"/>
                  </a:prstClr>
                </a:solidFill>
              </a:rPr>
              <a:pPr/>
              <a:t>‹#›</a:t>
            </a:fld>
            <a:endParaRPr lang="en-US" dirty="0">
              <a:solidFill>
                <a:prstClr val="black">
                  <a:tint val="75000"/>
                </a:prstClr>
              </a:solidFill>
            </a:endParaRPr>
          </a:p>
        </p:txBody>
      </p:sp>
      <p:sp>
        <p:nvSpPr>
          <p:cNvPr id="5" name="Title 1"/>
          <p:cNvSpPr>
            <a:spLocks noGrp="1"/>
          </p:cNvSpPr>
          <p:nvPr>
            <p:ph type="title"/>
          </p:nvPr>
        </p:nvSpPr>
        <p:spPr>
          <a:xfrm>
            <a:off x="0" y="0"/>
            <a:ext cx="9144000" cy="1143000"/>
          </a:xfrm>
          <a:prstGeom prst="rect">
            <a:avLst/>
          </a:prstGeom>
          <a:solidFill>
            <a:schemeClr val="accent2"/>
          </a:solidFill>
        </p:spPr>
        <p:txBody>
          <a:bodyPr lIns="109728" rIns="109728" anchor="ctr"/>
          <a:lstStyle>
            <a:lvl1pPr>
              <a:defRPr sz="3600" b="1">
                <a:solidFill>
                  <a:schemeClr val="bg1"/>
                </a:solidFill>
                <a:latin typeface="+mn-lt"/>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126128" y="1447800"/>
            <a:ext cx="9017872" cy="3048000"/>
          </a:xfrm>
          <a:prstGeom prst="rect">
            <a:avLst/>
          </a:prstGeom>
        </p:spPr>
        <p:txBody>
          <a:bodyPr lIns="109728" rIns="109728"/>
          <a:lstStyle>
            <a:lvl1pPr marL="236538" indent="-236538">
              <a:spcBef>
                <a:spcPts val="0"/>
              </a:spcBef>
              <a:spcAft>
                <a:spcPts val="600"/>
              </a:spcAft>
              <a:buFont typeface="Arial" pitchFamily="34" charset="0"/>
              <a:buChar char="•"/>
              <a:defRPr sz="2000">
                <a:solidFill>
                  <a:schemeClr val="tx1"/>
                </a:solidFill>
                <a:latin typeface="+mn-lt"/>
              </a:defRPr>
            </a:lvl1pPr>
            <a:lvl2pPr marL="520700" indent="-284163">
              <a:buFont typeface="Arial" pitchFamily="34" charset="0"/>
              <a:buChar char="•"/>
              <a:defRPr sz="2000">
                <a:latin typeface="+mn-lt"/>
              </a:defRPr>
            </a:lvl2pPr>
            <a:lvl3pPr marL="568325" indent="-222250">
              <a:spcBef>
                <a:spcPts val="0"/>
              </a:spcBef>
              <a:spcAft>
                <a:spcPts val="600"/>
              </a:spcAft>
              <a:buFont typeface="Calibri" pitchFamily="34" charset="0"/>
              <a:buChar char="–"/>
              <a:defRPr lang="en-US" sz="2000" kern="1200" dirty="0" smtClean="0">
                <a:solidFill>
                  <a:schemeClr val="tx1"/>
                </a:solidFill>
                <a:latin typeface="+mn-lt"/>
                <a:ea typeface="+mn-ea"/>
                <a:cs typeface="Arial" pitchFamily="34" charset="0"/>
              </a:defRPr>
            </a:lvl3pPr>
            <a:lvl4pPr>
              <a:defRPr sz="2000">
                <a:latin typeface="+mn-lt"/>
              </a:defRPr>
            </a:lvl4pPr>
            <a:lvl5pPr>
              <a:defRPr sz="2000">
                <a:latin typeface="+mn-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840661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a:prstGeom prst="rect">
            <a:avLst/>
          </a:prstGeom>
        </p:spPr>
        <p:txBody>
          <a:bodyPr/>
          <a:lstStyle>
            <a:lvl1pPr>
              <a:defRPr b="1"/>
            </a:lvl1pPr>
          </a:lstStyle>
          <a:p>
            <a:r>
              <a:rPr lang="en-US" smtClean="0"/>
              <a:t>Click to edit Master title style</a:t>
            </a:r>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8947159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219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2362200"/>
            <a:ext cx="8229600" cy="1723549"/>
          </a:xfrm>
          <a:prstGeom prst="rect">
            <a:avLst/>
          </a:prstGeom>
        </p:spPr>
        <p:txBody>
          <a:bodyPr>
            <a:sp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534845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7200" y="2203391"/>
            <a:ext cx="5410200" cy="1754326"/>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hasCustomPrompt="1"/>
          </p:nvPr>
        </p:nvSpPr>
        <p:spPr>
          <a:xfrm>
            <a:off x="6019800" y="2203391"/>
            <a:ext cx="2667000" cy="4045009"/>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7" name="Title 1"/>
          <p:cNvSpPr>
            <a:spLocks noGrp="1"/>
          </p:cNvSpPr>
          <p:nvPr>
            <p:ph type="title"/>
          </p:nvPr>
        </p:nvSpPr>
        <p:spPr>
          <a:xfrm>
            <a:off x="457200" y="1060391"/>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149315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a:prstGeom prst="rect">
            <a:avLst/>
          </a:prstGeom>
        </p:spPr>
        <p:txBody>
          <a:bodyPr/>
          <a:lstStyle>
            <a:lvl1pPr>
              <a:defRPr b="1"/>
            </a:lvl1pPr>
          </a:lstStyle>
          <a:p>
            <a:r>
              <a:rPr lang="en-US" smtClean="0"/>
              <a:t>Click to edit Master title style</a:t>
            </a:r>
            <a:endParaRPr lang="en-US" dirty="0"/>
          </a:p>
        </p:txBody>
      </p:sp>
      <p:sp>
        <p:nvSpPr>
          <p:cNvPr id="8" name="Subtitle 2"/>
          <p:cNvSpPr>
            <a:spLocks noGrp="1"/>
          </p:cNvSpPr>
          <p:nvPr>
            <p:ph type="subTitle" idx="1"/>
          </p:nvPr>
        </p:nvSpPr>
        <p:spPr>
          <a:xfrm>
            <a:off x="1371600" y="3581400"/>
            <a:ext cx="6400800" cy="1752600"/>
          </a:xfrm>
          <a:prstGeom prst="rect">
            <a:avLst/>
          </a:prstGeom>
        </p:spPr>
        <p:txBody>
          <a:bodyPr/>
          <a:lstStyle>
            <a:lvl1pPr marL="0" indent="0" algn="ctr">
              <a:buNone/>
              <a:defRPr>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2209800"/>
            <a:ext cx="5410200" cy="4343400"/>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half" idx="2" hasCustomPrompt="1"/>
          </p:nvPr>
        </p:nvSpPr>
        <p:spPr>
          <a:xfrm>
            <a:off x="6019800" y="2209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9" name="Content Placeholder 3"/>
          <p:cNvSpPr>
            <a:spLocks noGrp="1"/>
          </p:cNvSpPr>
          <p:nvPr>
            <p:ph sz="half" idx="13" hasCustomPrompt="1"/>
          </p:nvPr>
        </p:nvSpPr>
        <p:spPr>
          <a:xfrm>
            <a:off x="6019800" y="4495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20"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5639695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1"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32" name="Text Placeholder 2"/>
          <p:cNvSpPr>
            <a:spLocks noGrp="1"/>
          </p:cNvSpPr>
          <p:nvPr>
            <p:ph type="body" idx="1"/>
          </p:nvPr>
        </p:nvSpPr>
        <p:spPr>
          <a:xfrm>
            <a:off x="457200" y="21447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3" name="Content Placeholder 3"/>
          <p:cNvSpPr>
            <a:spLocks noGrp="1"/>
          </p:cNvSpPr>
          <p:nvPr>
            <p:ph sz="half" idx="2"/>
          </p:nvPr>
        </p:nvSpPr>
        <p:spPr>
          <a:xfrm>
            <a:off x="457200" y="2784475"/>
            <a:ext cx="4040188"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4"/>
          <p:cNvSpPr>
            <a:spLocks noGrp="1"/>
          </p:cNvSpPr>
          <p:nvPr>
            <p:ph type="body" sz="quarter" idx="3"/>
          </p:nvPr>
        </p:nvSpPr>
        <p:spPr>
          <a:xfrm>
            <a:off x="4645025" y="2144713"/>
            <a:ext cx="4041775"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5"/>
          <p:cNvSpPr>
            <a:spLocks noGrp="1"/>
          </p:cNvSpPr>
          <p:nvPr>
            <p:ph sz="quarter" idx="4"/>
          </p:nvPr>
        </p:nvSpPr>
        <p:spPr>
          <a:xfrm>
            <a:off x="4645025" y="2784475"/>
            <a:ext cx="4041775"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txBox="1">
            <a:spLocks/>
          </p:cNvSpPr>
          <p:nvPr userDrawn="1"/>
        </p:nvSpPr>
        <p:spPr>
          <a:xfrm>
            <a:off x="228600" y="71786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
        <p:nvSpPr>
          <p:cNvPr id="9"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197824873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Content Placeholder 2"/>
          <p:cNvSpPr>
            <a:spLocks noGrp="1"/>
          </p:cNvSpPr>
          <p:nvPr>
            <p:ph idx="1"/>
          </p:nvPr>
        </p:nvSpPr>
        <p:spPr>
          <a:xfrm>
            <a:off x="364922" y="1121183"/>
            <a:ext cx="8313490" cy="393954"/>
          </a:xfrm>
          <a:prstGeom prst="rect">
            <a:avLst/>
          </a:prstGeom>
        </p:spPr>
        <p:txBody>
          <a:bodyPr anchor="b" anchorCtr="0"/>
          <a:lstStyle>
            <a:lvl1pPr algn="l">
              <a:lnSpc>
                <a:spcPct val="80000"/>
              </a:lnSpc>
              <a:defRPr sz="3200">
                <a:latin typeface="Calibri"/>
                <a:cs typeface="Calibri"/>
              </a:defRPr>
            </a:lvl1pPr>
            <a:lvl2pPr marL="687388" indent="-230188">
              <a:buClr>
                <a:srgbClr val="133D8D"/>
              </a:buClr>
              <a:defRPr sz="2800">
                <a:latin typeface="Calibri"/>
                <a:cs typeface="Calibri"/>
              </a:defRPr>
            </a:lvl2pPr>
            <a:lvl3pPr>
              <a:buClr>
                <a:srgbClr val="133D8D"/>
              </a:buClr>
              <a:defRPr sz="2400">
                <a:latin typeface="Calibri"/>
                <a:cs typeface="Calibri"/>
              </a:defRPr>
            </a:lvl3pPr>
            <a:lvl4pPr>
              <a:buClr>
                <a:srgbClr val="133D8D"/>
              </a:buClr>
              <a:defRPr sz="2000">
                <a:latin typeface="Calibri"/>
                <a:cs typeface="Calibri"/>
              </a:defRPr>
            </a:lvl4pPr>
            <a:lvl5pPr>
              <a:buClr>
                <a:srgbClr val="133D8D"/>
              </a:buClr>
              <a:defRPr>
                <a:latin typeface="Calibri"/>
                <a:cs typeface="Calibri"/>
              </a:defRPr>
            </a:lvl5pPr>
          </a:lstStyle>
          <a:p>
            <a:pPr lvl="0"/>
            <a:r>
              <a:rPr lang="en-US" smtClean="0"/>
              <a:t>Click to edit Master text styles</a:t>
            </a:r>
          </a:p>
        </p:txBody>
      </p:sp>
      <p:sp>
        <p:nvSpPr>
          <p:cNvPr id="10" name="Content Placeholder 2"/>
          <p:cNvSpPr>
            <a:spLocks noGrp="1"/>
          </p:cNvSpPr>
          <p:nvPr>
            <p:ph idx="12"/>
          </p:nvPr>
        </p:nvSpPr>
        <p:spPr>
          <a:xfrm>
            <a:off x="364921" y="1515136"/>
            <a:ext cx="8229600" cy="1920526"/>
          </a:xfrm>
          <a:prstGeom prst="rect">
            <a:avLst/>
          </a:prstGeom>
        </p:spPr>
        <p:txBody>
          <a:bodyPr/>
          <a:lstStyle>
            <a:lvl1pPr marL="457200" indent="-457200">
              <a:lnSpc>
                <a:spcPct val="80000"/>
              </a:lnSpc>
              <a:buClr>
                <a:srgbClr val="133D8D"/>
              </a:buClr>
              <a:buFont typeface="Arial"/>
              <a:buChar char="•"/>
              <a:defRPr sz="2800" b="0" i="0">
                <a:solidFill>
                  <a:schemeClr val="tx1"/>
                </a:solidFill>
              </a:defRPr>
            </a:lvl1pPr>
            <a:lvl2pPr marL="742950" indent="-285750">
              <a:lnSpc>
                <a:spcPct val="80000"/>
              </a:lnSpc>
              <a:buFont typeface="Arial"/>
              <a:buChar char="•"/>
              <a:defRPr sz="2400" b="0" i="0">
                <a:solidFill>
                  <a:schemeClr val="tx1"/>
                </a:solidFill>
              </a:defRPr>
            </a:lvl2pPr>
            <a:lvl3pPr marL="1143000" indent="-228600">
              <a:lnSpc>
                <a:spcPct val="80000"/>
              </a:lnSpc>
              <a:buFont typeface="Arial"/>
              <a:buChar char="•"/>
              <a:defRPr sz="2000" b="0" i="0">
                <a:solidFill>
                  <a:schemeClr val="tx1"/>
                </a:solidFill>
              </a:defRPr>
            </a:lvl3pPr>
            <a:lvl4pPr marL="1601788" indent="-230188">
              <a:lnSpc>
                <a:spcPct val="80000"/>
              </a:lnSpc>
              <a:buFont typeface="Arial"/>
              <a:buChar char="•"/>
              <a:defRPr sz="1800" b="0" i="0">
                <a:solidFill>
                  <a:schemeClr val="tx1"/>
                </a:solidFill>
              </a:defRPr>
            </a:lvl4pPr>
            <a:lvl5pPr marL="2055813" indent="-227013">
              <a:lnSpc>
                <a:spcPct val="80000"/>
              </a:lnSpc>
              <a:buFont typeface="Arial"/>
              <a:buChar char="•"/>
              <a:defRPr sz="1600" b="0" i="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userDrawn="1"/>
        </p:nvSpPr>
        <p:spPr>
          <a:xfrm>
            <a:off x="228600" y="65690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359208488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120E29-944C-42EB-A621-BAD7C5C40B1E}" type="datetime1">
              <a:rPr lang="en-US" smtClean="0">
                <a:solidFill>
                  <a:srgbClr val="00338E"/>
                </a:solidFill>
              </a:rPr>
              <a:pPr/>
              <a:t>7/19/2017</a:t>
            </a:fld>
            <a:endParaRPr lang="en-US" dirty="0">
              <a:solidFill>
                <a:srgbClr val="00338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00338E"/>
                </a:solidFill>
              </a:rPr>
              <a:t>Confidential &amp; Proprietary</a:t>
            </a:r>
            <a:endParaRPr lang="en-US" dirty="0">
              <a:solidFill>
                <a:srgbClr val="00338E"/>
              </a:solidFill>
            </a:endParaRPr>
          </a:p>
        </p:txBody>
      </p:sp>
      <p:sp>
        <p:nvSpPr>
          <p:cNvPr id="8"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25338399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9800" y="208422"/>
            <a:ext cx="266895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732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76200"/>
            <a:ext cx="9144000" cy="2359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5"/>
          <p:cNvSpPr>
            <a:spLocks noGrp="1"/>
          </p:cNvSpPr>
          <p:nvPr>
            <p:ph type="sldNum" sz="quarter" idx="10"/>
          </p:nvPr>
        </p:nvSpPr>
        <p:spPr>
          <a:xfrm>
            <a:off x="8688388" y="6569075"/>
            <a:ext cx="455612" cy="288925"/>
          </a:xfrm>
          <a:prstGeom prst="rect">
            <a:avLst/>
          </a:prstGeom>
        </p:spPr>
        <p:txBody>
          <a:bodyPr/>
          <a:lstStyle>
            <a:lvl1pPr>
              <a:defRPr/>
            </a:lvl1pPr>
          </a:lstStyle>
          <a:p>
            <a:r>
              <a:rPr lang="en-US" altLang="en-US">
                <a:solidFill>
                  <a:srgbClr val="00338E"/>
                </a:solidFill>
              </a:rPr>
              <a:t> </a:t>
            </a:r>
            <a:fld id="{74C9CDA1-A402-4F25-A3D8-1A5CD3CC0FFF}" type="slidenum">
              <a:rPr lang="en-US" altLang="en-US">
                <a:solidFill>
                  <a:srgbClr val="00338E"/>
                </a:solidFill>
              </a:rPr>
              <a:pPr/>
              <a:t>‹#›</a:t>
            </a:fld>
            <a:endParaRPr lang="en-US" altLang="en-US">
              <a:solidFill>
                <a:srgbClr val="00338E"/>
              </a:solidFill>
            </a:endParaRPr>
          </a:p>
        </p:txBody>
      </p:sp>
    </p:spTree>
    <p:extLst>
      <p:ext uri="{BB962C8B-B14F-4D97-AF65-F5344CB8AC3E}">
        <p14:creationId xmlns:p14="http://schemas.microsoft.com/office/powerpoint/2010/main" val="33642520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414272"/>
            <a:ext cx="8352346" cy="4937760"/>
          </a:xfrm>
          <a:prstGeom prst="rect">
            <a:avLst/>
          </a:prstGeo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prstGeom prst="rect">
            <a:avLst/>
          </a:prstGeom>
          <a:noFill/>
        </p:spPr>
        <p:txBody>
          <a:bodyPr anchor="b"/>
          <a:lstStyle>
            <a:lvl1pPr>
              <a:spcBef>
                <a:spcPts val="0"/>
              </a:spcBef>
              <a:buNone/>
              <a:defRPr sz="1600" b="1"/>
            </a:lvl1pPr>
          </a:lstStyle>
          <a:p>
            <a:pPr lvl="0"/>
            <a:r>
              <a:rPr lang="en-US" smtClean="0"/>
              <a:t>Click to edit Master text styles</a:t>
            </a:r>
          </a:p>
        </p:txBody>
      </p:sp>
    </p:spTree>
    <p:extLst>
      <p:ext uri="{BB962C8B-B14F-4D97-AF65-F5344CB8AC3E}">
        <p14:creationId xmlns:p14="http://schemas.microsoft.com/office/powerpoint/2010/main" val="1922381011"/>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a:prstGeom prst="rect">
            <a:avLst/>
          </a:prstGeom>
        </p:spPr>
        <p:txBody>
          <a:bodyPr/>
          <a:lstStyle>
            <a:lvl1pPr>
              <a:defRPr b="1"/>
            </a:lvl1pPr>
          </a:lstStyle>
          <a:p>
            <a:r>
              <a:rPr lang="en-US" smtClean="0"/>
              <a:t>Click to edit Master title style</a:t>
            </a:r>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516538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219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2362200"/>
            <a:ext cx="8229600" cy="1723549"/>
          </a:xfrm>
          <a:prstGeom prst="rect">
            <a:avLst/>
          </a:prstGeom>
        </p:spPr>
        <p:txBody>
          <a:bodyPr>
            <a:sp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69578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7200" y="2203391"/>
            <a:ext cx="5410200" cy="1754326"/>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6019800" y="2203391"/>
            <a:ext cx="2667000" cy="4045009"/>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p:txBody>
      </p:sp>
      <p:sp>
        <p:nvSpPr>
          <p:cNvPr id="17" name="Title 1"/>
          <p:cNvSpPr>
            <a:spLocks noGrp="1"/>
          </p:cNvSpPr>
          <p:nvPr>
            <p:ph type="title"/>
          </p:nvPr>
        </p:nvSpPr>
        <p:spPr>
          <a:xfrm>
            <a:off x="457200" y="1060391"/>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38970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457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13" name="Content Placeholder 2"/>
          <p:cNvSpPr>
            <a:spLocks noGrp="1"/>
          </p:cNvSpPr>
          <p:nvPr>
            <p:ph idx="1"/>
          </p:nvPr>
        </p:nvSpPr>
        <p:spPr>
          <a:xfrm>
            <a:off x="457200" y="1600200"/>
            <a:ext cx="8229600" cy="1723549"/>
          </a:xfrm>
          <a:prstGeom prst="rect">
            <a:avLst/>
          </a:prstGeom>
        </p:spPr>
        <p:txBody>
          <a:bodyPr>
            <a:sp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2209800"/>
            <a:ext cx="5410200" cy="4343400"/>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half" idx="2"/>
          </p:nvPr>
        </p:nvSpPr>
        <p:spPr>
          <a:xfrm>
            <a:off x="6019800" y="2209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p:txBody>
      </p:sp>
      <p:sp>
        <p:nvSpPr>
          <p:cNvPr id="19" name="Content Placeholder 3"/>
          <p:cNvSpPr>
            <a:spLocks noGrp="1"/>
          </p:cNvSpPr>
          <p:nvPr>
            <p:ph sz="half" idx="13"/>
          </p:nvPr>
        </p:nvSpPr>
        <p:spPr>
          <a:xfrm>
            <a:off x="6019800" y="4495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p:txBody>
      </p:sp>
      <p:sp>
        <p:nvSpPr>
          <p:cNvPr id="20"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77381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p:cNvSpPr txBox="1">
            <a:spLocks/>
          </p:cNvSpPr>
          <p:nvPr userDrawn="1"/>
        </p:nvSpPr>
        <p:spPr>
          <a:xfrm>
            <a:off x="228600" y="7178675"/>
            <a:ext cx="1066800" cy="288925"/>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fld id="{19AB4563-A250-4454-ACCF-4401FF6A1974}" type="slidenum">
              <a:rPr lang="en-US" altLang="en-US" sz="1100" smtClean="0">
                <a:solidFill>
                  <a:srgbClr val="393B3D"/>
                </a:solidFill>
              </a:rPr>
              <a:pPr eaLnBrk="1" fontAlgn="base" hangingPunct="1">
                <a:spcBef>
                  <a:spcPct val="0"/>
                </a:spcBef>
                <a:spcAft>
                  <a:spcPct val="0"/>
                </a:spcAft>
              </a:pPr>
              <a:t>‹#›</a:t>
            </a:fld>
            <a:endParaRPr lang="en-US" altLang="en-US" sz="1100" smtClean="0">
              <a:solidFill>
                <a:srgbClr val="393B3D"/>
              </a:solidFill>
            </a:endParaRPr>
          </a:p>
        </p:txBody>
      </p:sp>
      <p:sp>
        <p:nvSpPr>
          <p:cNvPr id="31"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32" name="Text Placeholder 2"/>
          <p:cNvSpPr>
            <a:spLocks noGrp="1"/>
          </p:cNvSpPr>
          <p:nvPr>
            <p:ph type="body" idx="1"/>
          </p:nvPr>
        </p:nvSpPr>
        <p:spPr>
          <a:xfrm>
            <a:off x="457200" y="21447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3" name="Content Placeholder 3"/>
          <p:cNvSpPr>
            <a:spLocks noGrp="1"/>
          </p:cNvSpPr>
          <p:nvPr>
            <p:ph sz="half" idx="2"/>
          </p:nvPr>
        </p:nvSpPr>
        <p:spPr>
          <a:xfrm>
            <a:off x="457200" y="2784475"/>
            <a:ext cx="4040188"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4"/>
          <p:cNvSpPr>
            <a:spLocks noGrp="1"/>
          </p:cNvSpPr>
          <p:nvPr>
            <p:ph type="body" sz="quarter" idx="3"/>
          </p:nvPr>
        </p:nvSpPr>
        <p:spPr>
          <a:xfrm>
            <a:off x="4645025" y="2144713"/>
            <a:ext cx="4041775"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5"/>
          <p:cNvSpPr>
            <a:spLocks noGrp="1"/>
          </p:cNvSpPr>
          <p:nvPr>
            <p:ph sz="quarter" idx="4"/>
          </p:nvPr>
        </p:nvSpPr>
        <p:spPr>
          <a:xfrm>
            <a:off x="4645025" y="2784475"/>
            <a:ext cx="4041775"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0"/>
          </p:nvPr>
        </p:nvSpPr>
        <p:spPr>
          <a:xfrm>
            <a:off x="228600" y="6569075"/>
            <a:ext cx="1066800" cy="288925"/>
          </a:xfrm>
          <a:prstGeom prst="rect">
            <a:avLst/>
          </a:prstGeom>
        </p:spPr>
        <p:txBody>
          <a:bodyPr vert="horz" wrap="square" lIns="91440" tIns="45720" rIns="91440" bIns="45720" numCol="1" anchor="t" anchorCtr="0" compatLnSpc="1">
            <a:prstTxWarp prst="textNoShape">
              <a:avLst/>
            </a:prstTxWarp>
          </a:bodyPr>
          <a:lstStyle>
            <a:lvl1pPr>
              <a:defRPr sz="1100">
                <a:solidFill>
                  <a:srgbClr val="393B3D"/>
                </a:solidFill>
              </a:defRPr>
            </a:lvl1pPr>
          </a:lstStyle>
          <a:p>
            <a:pPr fontAlgn="base">
              <a:spcBef>
                <a:spcPct val="0"/>
              </a:spcBef>
              <a:spcAft>
                <a:spcPct val="0"/>
              </a:spcAft>
            </a:pPr>
            <a:fld id="{84183727-4BA4-4AD4-BD13-F8A59829DC9B}"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5725465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Slide Number Placeholder 5"/>
          <p:cNvSpPr txBox="1">
            <a:spLocks/>
          </p:cNvSpPr>
          <p:nvPr userDrawn="1"/>
        </p:nvSpPr>
        <p:spPr>
          <a:xfrm>
            <a:off x="228600" y="6569075"/>
            <a:ext cx="1066800" cy="288925"/>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fld id="{DB6473EF-C6BD-4153-8D93-F7FFC5B7C2B3}" type="slidenum">
              <a:rPr lang="en-US" altLang="en-US" sz="1100" smtClean="0">
                <a:solidFill>
                  <a:srgbClr val="393B3D"/>
                </a:solidFill>
              </a:rPr>
              <a:pPr eaLnBrk="1" fontAlgn="base" hangingPunct="1">
                <a:spcBef>
                  <a:spcPct val="0"/>
                </a:spcBef>
                <a:spcAft>
                  <a:spcPct val="0"/>
                </a:spcAft>
              </a:pPr>
              <a:t>‹#›</a:t>
            </a:fld>
            <a:endParaRPr lang="en-US" altLang="en-US" sz="1100" smtClean="0">
              <a:solidFill>
                <a:srgbClr val="393B3D"/>
              </a:solidFill>
            </a:endParaRPr>
          </a:p>
        </p:txBody>
      </p:sp>
      <p:sp>
        <p:nvSpPr>
          <p:cNvPr id="9" name="Content Placeholder 2"/>
          <p:cNvSpPr>
            <a:spLocks noGrp="1"/>
          </p:cNvSpPr>
          <p:nvPr>
            <p:ph idx="1"/>
          </p:nvPr>
        </p:nvSpPr>
        <p:spPr>
          <a:xfrm>
            <a:off x="364922" y="1121183"/>
            <a:ext cx="8313490" cy="393954"/>
          </a:xfrm>
          <a:prstGeom prst="rect">
            <a:avLst/>
          </a:prstGeom>
        </p:spPr>
        <p:txBody>
          <a:bodyPr anchor="b" anchorCtr="0"/>
          <a:lstStyle>
            <a:lvl1pPr algn="l">
              <a:lnSpc>
                <a:spcPct val="80000"/>
              </a:lnSpc>
              <a:defRPr sz="3200">
                <a:latin typeface="Calibri"/>
                <a:cs typeface="Calibri"/>
              </a:defRPr>
            </a:lvl1pPr>
            <a:lvl2pPr marL="687388" indent="-230188">
              <a:buClr>
                <a:srgbClr val="133D8D"/>
              </a:buClr>
              <a:defRPr sz="2800">
                <a:latin typeface="Calibri"/>
                <a:cs typeface="Calibri"/>
              </a:defRPr>
            </a:lvl2pPr>
            <a:lvl3pPr>
              <a:buClr>
                <a:srgbClr val="133D8D"/>
              </a:buClr>
              <a:defRPr sz="2400">
                <a:latin typeface="Calibri"/>
                <a:cs typeface="Calibri"/>
              </a:defRPr>
            </a:lvl3pPr>
            <a:lvl4pPr>
              <a:buClr>
                <a:srgbClr val="133D8D"/>
              </a:buClr>
              <a:defRPr sz="2000">
                <a:latin typeface="Calibri"/>
                <a:cs typeface="Calibri"/>
              </a:defRPr>
            </a:lvl4pPr>
            <a:lvl5pPr>
              <a:buClr>
                <a:srgbClr val="133D8D"/>
              </a:buClr>
              <a:defRPr>
                <a:latin typeface="Calibri"/>
                <a:cs typeface="Calibri"/>
              </a:defRPr>
            </a:lvl5pPr>
          </a:lstStyle>
          <a:p>
            <a:pPr lvl="0"/>
            <a:r>
              <a:rPr lang="en-US" smtClean="0"/>
              <a:t>Click to edit Master text styles</a:t>
            </a:r>
          </a:p>
        </p:txBody>
      </p:sp>
      <p:sp>
        <p:nvSpPr>
          <p:cNvPr id="10" name="Content Placeholder 2"/>
          <p:cNvSpPr>
            <a:spLocks noGrp="1"/>
          </p:cNvSpPr>
          <p:nvPr>
            <p:ph idx="12"/>
          </p:nvPr>
        </p:nvSpPr>
        <p:spPr>
          <a:xfrm>
            <a:off x="364921" y="1515136"/>
            <a:ext cx="8229600" cy="1920526"/>
          </a:xfrm>
          <a:prstGeom prst="rect">
            <a:avLst/>
          </a:prstGeom>
        </p:spPr>
        <p:txBody>
          <a:bodyPr/>
          <a:lstStyle>
            <a:lvl1pPr marL="457200" indent="-457200">
              <a:lnSpc>
                <a:spcPct val="80000"/>
              </a:lnSpc>
              <a:buClr>
                <a:srgbClr val="133D8D"/>
              </a:buClr>
              <a:buFont typeface="Arial"/>
              <a:buChar char="•"/>
              <a:defRPr sz="2800" b="0" i="0">
                <a:solidFill>
                  <a:schemeClr val="tx1"/>
                </a:solidFill>
              </a:defRPr>
            </a:lvl1pPr>
            <a:lvl2pPr marL="742950" indent="-285750">
              <a:lnSpc>
                <a:spcPct val="80000"/>
              </a:lnSpc>
              <a:buFont typeface="Arial"/>
              <a:buChar char="•"/>
              <a:defRPr sz="2400" b="0" i="0">
                <a:solidFill>
                  <a:schemeClr val="tx1"/>
                </a:solidFill>
              </a:defRPr>
            </a:lvl2pPr>
            <a:lvl3pPr marL="1143000" indent="-228600">
              <a:lnSpc>
                <a:spcPct val="80000"/>
              </a:lnSpc>
              <a:buFont typeface="Arial"/>
              <a:buChar char="•"/>
              <a:defRPr sz="2000" b="0" i="0">
                <a:solidFill>
                  <a:schemeClr val="tx1"/>
                </a:solidFill>
              </a:defRPr>
            </a:lvl3pPr>
            <a:lvl4pPr marL="1601788" indent="-230188">
              <a:lnSpc>
                <a:spcPct val="80000"/>
              </a:lnSpc>
              <a:buFont typeface="Arial"/>
              <a:buChar char="•"/>
              <a:defRPr sz="1800" b="0" i="0">
                <a:solidFill>
                  <a:schemeClr val="tx1"/>
                </a:solidFill>
              </a:defRPr>
            </a:lvl4pPr>
            <a:lvl5pPr marL="2055813" indent="-227013">
              <a:lnSpc>
                <a:spcPct val="80000"/>
              </a:lnSpc>
              <a:buFont typeface="Arial"/>
              <a:buChar char="•"/>
              <a:defRPr sz="1600" b="0" i="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16304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338E"/>
                </a:solidFill>
                <a:latin typeface="+mn-lt"/>
                <a:cs typeface="+mn-cs"/>
              </a:defRPr>
            </a:lvl1pPr>
          </a:lstStyle>
          <a:p>
            <a:pPr>
              <a:defRPr/>
            </a:pPr>
            <a:fld id="{A5EF48B7-3673-41BD-80EA-6EAC9E29E613}" type="datetime1">
              <a:rPr lang="en-US"/>
              <a:pPr>
                <a:defRPr/>
              </a:pPr>
              <a:t>7/19/2017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338E"/>
                </a:solidFill>
                <a:latin typeface="+mn-lt"/>
                <a:cs typeface="+mn-cs"/>
              </a:defRPr>
            </a:lvl1pPr>
          </a:lstStyle>
          <a:p>
            <a:pPr>
              <a:defRPr/>
            </a:pPr>
            <a:r>
              <a:rPr lang="en-US"/>
              <a:t>Confidential &amp; Proprietary</a:t>
            </a:r>
          </a:p>
        </p:txBody>
      </p:sp>
      <p:sp>
        <p:nvSpPr>
          <p:cNvPr id="7" name="Slide Number Placeholder 5"/>
          <p:cNvSpPr>
            <a:spLocks noGrp="1"/>
          </p:cNvSpPr>
          <p:nvPr>
            <p:ph type="sldNum" sz="quarter" idx="12"/>
          </p:nvPr>
        </p:nvSpPr>
        <p:spPr>
          <a:xfrm>
            <a:off x="228600" y="6569075"/>
            <a:ext cx="1066800" cy="288925"/>
          </a:xfrm>
          <a:prstGeom prst="rect">
            <a:avLst/>
          </a:prstGeom>
        </p:spPr>
        <p:txBody>
          <a:bodyPr vert="horz" wrap="square" lIns="91440" tIns="45720" rIns="91440" bIns="45720" numCol="1" anchor="t" anchorCtr="0" compatLnSpc="1">
            <a:prstTxWarp prst="textNoShape">
              <a:avLst/>
            </a:prstTxWarp>
          </a:bodyPr>
          <a:lstStyle>
            <a:lvl1pPr>
              <a:defRPr sz="1100">
                <a:solidFill>
                  <a:srgbClr val="393B3D"/>
                </a:solidFill>
              </a:defRPr>
            </a:lvl1pPr>
          </a:lstStyle>
          <a:p>
            <a:pPr fontAlgn="base">
              <a:spcBef>
                <a:spcPct val="0"/>
              </a:spcBef>
              <a:spcAft>
                <a:spcPct val="0"/>
              </a:spcAft>
            </a:pPr>
            <a:fld id="{507FF73C-33E2-4AFE-9F06-5BF7FB0D4809}"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6754973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a:xfrm>
            <a:off x="401638" y="514356"/>
            <a:ext cx="8345487" cy="258763"/>
          </a:xfrm>
          <a:prstGeom prst="rect">
            <a:avLst/>
          </a:prstGeom>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a:prstGeom prst="rect">
            <a:avLst/>
          </a:prstGeo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80294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7200" y="1600200"/>
            <a:ext cx="5410200" cy="1754326"/>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hasCustomPrompt="1"/>
          </p:nvPr>
        </p:nvSpPr>
        <p:spPr>
          <a:xfrm>
            <a:off x="6019800" y="1600200"/>
            <a:ext cx="2667000" cy="43434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8" name="Title 1"/>
          <p:cNvSpPr>
            <a:spLocks noGrp="1"/>
          </p:cNvSpPr>
          <p:nvPr>
            <p:ph type="title"/>
          </p:nvPr>
        </p:nvSpPr>
        <p:spPr>
          <a:xfrm>
            <a:off x="457200" y="457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8001000" y="6569075"/>
            <a:ext cx="1066800" cy="288925"/>
          </a:xfrm>
          <a:prstGeom prst="rect">
            <a:avLst/>
          </a:prstGeom>
        </p:spPr>
        <p:txBody>
          <a:bodyPr/>
          <a:lstStyle>
            <a:lvl1pPr algn="r">
              <a:defRPr sz="1400"/>
            </a:lvl1pPr>
          </a:lstStyle>
          <a:p>
            <a:fld id="{FD176AAE-6E1C-4289-B524-4CBAA97F1407}" type="slidenum">
              <a:rPr lang="en-US" smtClean="0"/>
              <a:pPr/>
              <a:t>‹#›</a:t>
            </a:fld>
            <a:endParaRPr lang="en-US" dirty="0"/>
          </a:p>
        </p:txBody>
      </p:sp>
      <p:sp>
        <p:nvSpPr>
          <p:cNvPr id="18" name="Content Placeholder 2"/>
          <p:cNvSpPr>
            <a:spLocks noGrp="1"/>
          </p:cNvSpPr>
          <p:nvPr>
            <p:ph idx="1"/>
          </p:nvPr>
        </p:nvSpPr>
        <p:spPr>
          <a:xfrm>
            <a:off x="457200" y="1600200"/>
            <a:ext cx="5410200" cy="1754326"/>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2" hasCustomPrompt="1"/>
          </p:nvPr>
        </p:nvSpPr>
        <p:spPr>
          <a:xfrm>
            <a:off x="6019800" y="16002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20" name="Content Placeholder 3"/>
          <p:cNvSpPr>
            <a:spLocks noGrp="1"/>
          </p:cNvSpPr>
          <p:nvPr>
            <p:ph sz="half" idx="13" hasCustomPrompt="1"/>
          </p:nvPr>
        </p:nvSpPr>
        <p:spPr>
          <a:xfrm>
            <a:off x="6019800" y="38862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21" name="Title 1"/>
          <p:cNvSpPr>
            <a:spLocks noGrp="1"/>
          </p:cNvSpPr>
          <p:nvPr>
            <p:ph type="title"/>
          </p:nvPr>
        </p:nvSpPr>
        <p:spPr>
          <a:xfrm>
            <a:off x="457200" y="457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itle 1"/>
          <p:cNvSpPr>
            <a:spLocks noGrp="1"/>
          </p:cNvSpPr>
          <p:nvPr>
            <p:ph type="title"/>
          </p:nvPr>
        </p:nvSpPr>
        <p:spPr>
          <a:xfrm>
            <a:off x="457200" y="457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19" name="Content Placeholder 3"/>
          <p:cNvSpPr>
            <a:spLocks noGrp="1"/>
          </p:cNvSpPr>
          <p:nvPr>
            <p:ph sz="half" idx="2"/>
          </p:nvPr>
        </p:nvSpPr>
        <p:spPr>
          <a:xfrm>
            <a:off x="457200" y="2174875"/>
            <a:ext cx="4040188" cy="3997325"/>
          </a:xfrm>
          <a:prstGeom prst="rect">
            <a:avLst/>
          </a:prstGeo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Content Placeholder 3"/>
          <p:cNvSpPr>
            <a:spLocks noGrp="1"/>
          </p:cNvSpPr>
          <p:nvPr>
            <p:ph sz="half" idx="13"/>
          </p:nvPr>
        </p:nvSpPr>
        <p:spPr>
          <a:xfrm>
            <a:off x="4646612" y="2174875"/>
            <a:ext cx="4040188" cy="3997325"/>
          </a:xfrm>
          <a:prstGeom prst="rect">
            <a:avLst/>
          </a:prstGeo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5"/>
          <p:cNvSpPr txBox="1">
            <a:spLocks/>
          </p:cNvSpPr>
          <p:nvPr userDrawn="1"/>
        </p:nvSpPr>
        <p:spPr>
          <a:xfrm>
            <a:off x="228600" y="65690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3"/>
          <p:cNvSpPr>
            <a:spLocks noGrp="1"/>
          </p:cNvSpPr>
          <p:nvPr>
            <p:ph sz="half" idx="2"/>
          </p:nvPr>
        </p:nvSpPr>
        <p:spPr>
          <a:xfrm>
            <a:off x="457200" y="2174875"/>
            <a:ext cx="4040188" cy="2092325"/>
          </a:xfrm>
          <a:prstGeom prst="rect">
            <a:avLst/>
          </a:prstGeo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itle 1"/>
          <p:cNvSpPr>
            <a:spLocks noGrp="1"/>
          </p:cNvSpPr>
          <p:nvPr>
            <p:ph type="title"/>
          </p:nvPr>
        </p:nvSpPr>
        <p:spPr>
          <a:xfrm>
            <a:off x="457200" y="457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8" name="Content Placeholder 3"/>
          <p:cNvSpPr>
            <a:spLocks noGrp="1"/>
          </p:cNvSpPr>
          <p:nvPr>
            <p:ph sz="half" idx="13" hasCustomPrompt="1"/>
          </p:nvPr>
        </p:nvSpPr>
        <p:spPr>
          <a:xfrm>
            <a:off x="457200" y="4419600"/>
            <a:ext cx="4040188" cy="1711325"/>
          </a:xfrm>
          <a:prstGeom prst="rect">
            <a:avLst/>
          </a:prstGeom>
        </p:spPr>
        <p:txBody>
          <a:bodyPr/>
          <a:lstStyle>
            <a:lvl1pPr>
              <a:defRPr sz="2000" baseline="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dirty="0" smtClean="0"/>
              <a:t>Insert object</a:t>
            </a:r>
            <a:endParaRPr lang="en-US" dirty="0"/>
          </a:p>
        </p:txBody>
      </p:sp>
      <p:sp>
        <p:nvSpPr>
          <p:cNvPr id="11" name="Text Placeholder 2"/>
          <p:cNvSpPr>
            <a:spLocks noGrp="1"/>
          </p:cNvSpPr>
          <p:nvPr>
            <p:ph type="body" idx="14"/>
          </p:nvPr>
        </p:nvSpPr>
        <p:spPr>
          <a:xfrm>
            <a:off x="4648200" y="1524000"/>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3"/>
          <p:cNvSpPr>
            <a:spLocks noGrp="1"/>
          </p:cNvSpPr>
          <p:nvPr>
            <p:ph sz="half" idx="16" hasCustomPrompt="1"/>
          </p:nvPr>
        </p:nvSpPr>
        <p:spPr>
          <a:xfrm>
            <a:off x="4648200" y="4408487"/>
            <a:ext cx="4040188" cy="1711325"/>
          </a:xfrm>
          <a:prstGeom prst="rect">
            <a:avLst/>
          </a:prstGeom>
        </p:spPr>
        <p:txBody>
          <a:bodyPr/>
          <a:lstStyle>
            <a:lvl1pPr>
              <a:defRPr sz="2000" baseline="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dirty="0" smtClean="0"/>
              <a:t>Insert object</a:t>
            </a:r>
            <a:endParaRPr lang="en-US" dirty="0"/>
          </a:p>
        </p:txBody>
      </p:sp>
      <p:sp>
        <p:nvSpPr>
          <p:cNvPr id="20" name="Content Placeholder 3"/>
          <p:cNvSpPr>
            <a:spLocks noGrp="1"/>
          </p:cNvSpPr>
          <p:nvPr>
            <p:ph sz="half" idx="17"/>
          </p:nvPr>
        </p:nvSpPr>
        <p:spPr>
          <a:xfrm>
            <a:off x="4648200" y="2174875"/>
            <a:ext cx="4040188" cy="2092325"/>
          </a:xfrm>
          <a:prstGeom prst="rect">
            <a:avLst/>
          </a:prstGeo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Slide Number Placeholder 5"/>
          <p:cNvSpPr txBox="1">
            <a:spLocks/>
          </p:cNvSpPr>
          <p:nvPr userDrawn="1"/>
        </p:nvSpPr>
        <p:spPr>
          <a:xfrm>
            <a:off x="228600" y="65690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pPr/>
              <a:t>‹#›</a:t>
            </a:fld>
            <a:endParaRPr lang="en-US" dirty="0"/>
          </a:p>
        </p:txBody>
      </p:sp>
    </p:spTree>
    <p:extLst>
      <p:ext uri="{BB962C8B-B14F-4D97-AF65-F5344CB8AC3E}">
        <p14:creationId xmlns:p14="http://schemas.microsoft.com/office/powerpoint/2010/main" val="2681832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4922" y="3139549"/>
            <a:ext cx="8391153" cy="436017"/>
          </a:xfrm>
        </p:spPr>
        <p:txBody>
          <a:bodyPr wrap="square" lIns="0" rIns="0" anchor="ctr">
            <a:spAutoFit/>
          </a:bodyPr>
          <a:lstStyle>
            <a:lvl1pPr algn="r">
              <a:lnSpc>
                <a:spcPts val="3400"/>
              </a:lnSpc>
              <a:defRPr sz="4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64922" y="4570133"/>
            <a:ext cx="8391153" cy="1231106"/>
          </a:xfrm>
          <a:prstGeom prst="rect">
            <a:avLst/>
          </a:prstGeom>
        </p:spPr>
        <p:txBody>
          <a:bodyPr wrap="square" lIns="0" rIns="0" anchor="b">
            <a:spAutoFit/>
          </a:bodyPr>
          <a:lstStyle>
            <a:lvl1pPr marL="0" indent="0" algn="l">
              <a:lnSpc>
                <a:spcPct val="100000"/>
              </a:lnSpc>
              <a:spcBef>
                <a:spcPts val="0"/>
              </a:spcBef>
              <a:spcAft>
                <a:spcPts val="0"/>
              </a:spcAft>
              <a:buNone/>
              <a:defRPr sz="1600" baseline="0">
                <a:solidFill>
                  <a:srgbClr val="000000"/>
                </a:solidFill>
              </a:defRPr>
            </a:lvl1pPr>
            <a:lvl2pPr marL="457200" marR="0" indent="0" algn="l" defTabSz="457200" rtl="0" eaLnBrk="1" fontAlgn="auto" latinLnBrk="0" hangingPunct="1">
              <a:lnSpc>
                <a:spcPct val="100000"/>
              </a:lnSpc>
              <a:spcBef>
                <a:spcPts val="0"/>
              </a:spcBef>
              <a:spcAft>
                <a:spcPts val="0"/>
              </a:spcAft>
              <a:buClr>
                <a:schemeClr val="accent1"/>
              </a:buClr>
              <a:buSzTx/>
              <a:buFont typeface="Arial"/>
              <a:buNone/>
              <a:tabLst/>
              <a:defRPr sz="1600">
                <a:solidFill>
                  <a:srgbClr val="000000"/>
                </a:solidFill>
              </a:defRPr>
            </a:lvl2pPr>
            <a:lvl3pPr marL="914400" indent="0" algn="l">
              <a:lnSpc>
                <a:spcPct val="100000"/>
              </a:lnSpc>
              <a:spcBef>
                <a:spcPts val="0"/>
              </a:spcBef>
              <a:spcAft>
                <a:spcPts val="0"/>
              </a:spcAft>
              <a:buNone/>
              <a:defRPr sz="1600">
                <a:solidFill>
                  <a:srgbClr val="000000"/>
                </a:solidFill>
              </a:defRPr>
            </a:lvl3pPr>
            <a:lvl4pPr marL="1371600" indent="0" algn="l">
              <a:lnSpc>
                <a:spcPct val="100000"/>
              </a:lnSpc>
              <a:spcBef>
                <a:spcPts val="0"/>
              </a:spcBef>
              <a:spcAft>
                <a:spcPts val="0"/>
              </a:spcAft>
              <a:buNone/>
              <a:defRPr sz="1600">
                <a:solidFill>
                  <a:srgbClr val="000000"/>
                </a:solidFill>
              </a:defRPr>
            </a:lvl4pPr>
            <a:lvl5pPr marL="1828800" indent="0" algn="l">
              <a:lnSpc>
                <a:spcPct val="100000"/>
              </a:lnSpc>
              <a:spcBef>
                <a:spcPts val="0"/>
              </a:spcBef>
              <a:spcAft>
                <a:spcPts val="0"/>
              </a:spcAft>
              <a:buNone/>
              <a:defRPr sz="1600">
                <a:solidFill>
                  <a:srgbClr val="000000"/>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7" descr="KH_Logo_NewTag_blu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91141" y="841624"/>
            <a:ext cx="2464955" cy="54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a:cxnSpLocks noChangeShapeType="1"/>
          </p:cNvCxnSpPr>
          <p:nvPr userDrawn="1"/>
        </p:nvCxnSpPr>
        <p:spPr bwMode="auto">
          <a:xfrm>
            <a:off x="361969" y="6350000"/>
            <a:ext cx="8412480" cy="0"/>
          </a:xfrm>
          <a:prstGeom prst="line">
            <a:avLst/>
          </a:prstGeom>
          <a:noFill/>
          <a:ln w="25400">
            <a:solidFill>
              <a:srgbClr val="133D8D"/>
            </a:solidFill>
            <a:round/>
            <a:headEnd/>
            <a:tailEnd/>
          </a:ln>
          <a:effectLst/>
          <a:extLst>
            <a:ext uri="{909E8E84-426E-40DD-AFC4-6F175D3DCCD1}">
              <a14:hiddenFill xmlns:a14="http://schemas.microsoft.com/office/drawing/2010/main">
                <a:noFill/>
              </a14:hiddenFill>
            </a:ext>
          </a:extLst>
        </p:spPr>
      </p:cxnSp>
      <p:sp>
        <p:nvSpPr>
          <p:cNvPr id="12" name="Rectangle 11"/>
          <p:cNvSpPr/>
          <p:nvPr userDrawn="1"/>
        </p:nvSpPr>
        <p:spPr>
          <a:xfrm>
            <a:off x="369786" y="6519084"/>
            <a:ext cx="4572000" cy="184666"/>
          </a:xfrm>
          <a:prstGeom prst="rect">
            <a:avLst/>
          </a:prstGeom>
        </p:spPr>
        <p:txBody>
          <a:bodyPr lIns="0" tIns="0" rIns="0" bIns="0">
            <a:spAutoFit/>
          </a:bodyPr>
          <a:lstStyle/>
          <a:p>
            <a:pPr defTabSz="457200" fontAlgn="base">
              <a:spcBef>
                <a:spcPct val="0"/>
              </a:spcBef>
              <a:spcAft>
                <a:spcPct val="0"/>
              </a:spcAft>
              <a:defRPr/>
            </a:pPr>
            <a:r>
              <a:rPr lang="en-US" sz="1200" dirty="0">
                <a:solidFill>
                  <a:srgbClr val="000000"/>
                </a:solidFill>
                <a:cs typeface="Arial" pitchFamily="34" charset="0"/>
              </a:rPr>
              <a:t>© 2015 Kaufman, Hall &amp; Associates, LLC. All rights reserved.</a:t>
            </a:r>
          </a:p>
        </p:txBody>
      </p:sp>
    </p:spTree>
    <p:extLst>
      <p:ext uri="{BB962C8B-B14F-4D97-AF65-F5344CB8AC3E}">
        <p14:creationId xmlns:p14="http://schemas.microsoft.com/office/powerpoint/2010/main" val="16275798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Illinois">
    <p:spTree>
      <p:nvGrpSpPr>
        <p:cNvPr id="1" name=""/>
        <p:cNvGrpSpPr/>
        <p:nvPr/>
      </p:nvGrpSpPr>
      <p:grpSpPr>
        <a:xfrm>
          <a:off x="0" y="0"/>
          <a:ext cx="0" cy="0"/>
          <a:chOff x="0" y="0"/>
          <a:chExt cx="0" cy="0"/>
        </a:xfrm>
      </p:grpSpPr>
      <p:sp>
        <p:nvSpPr>
          <p:cNvPr id="11" name="Content Placeholder 2"/>
          <p:cNvSpPr txBox="1">
            <a:spLocks/>
          </p:cNvSpPr>
          <p:nvPr userDrawn="1"/>
        </p:nvSpPr>
        <p:spPr bwMode="auto">
          <a:xfrm>
            <a:off x="4202113" y="5622836"/>
            <a:ext cx="457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342900" indent="-342900" algn="l" defTabSz="457200" rtl="0" eaLnBrk="0" fontAlgn="base" hangingPunct="0">
              <a:spcBef>
                <a:spcPct val="20000"/>
              </a:spcBef>
              <a:spcAft>
                <a:spcPct val="0"/>
              </a:spcAft>
              <a:defRPr sz="2400" kern="1200">
                <a:solidFill>
                  <a:srgbClr val="595959"/>
                </a:solidFill>
                <a:latin typeface="Arial"/>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000" kern="1200">
                <a:solidFill>
                  <a:srgbClr val="17375E"/>
                </a:solidFill>
                <a:latin typeface="Calibri"/>
                <a:ea typeface="ヒラギノ角ゴ Pro W3" charset="0"/>
                <a:cs typeface="+mn-cs"/>
              </a:defRPr>
            </a:lvl2pPr>
            <a:lvl3pPr marL="1143000" indent="-228600" algn="l" defTabSz="457200" rtl="0" eaLnBrk="0" fontAlgn="base" hangingPunct="0">
              <a:spcBef>
                <a:spcPct val="20000"/>
              </a:spcBef>
              <a:spcAft>
                <a:spcPct val="0"/>
              </a:spcAft>
              <a:buFont typeface="Wingdings" charset="0"/>
              <a:buChar char="Ø"/>
              <a:defRPr kern="1200">
                <a:solidFill>
                  <a:srgbClr val="17375E"/>
                </a:solidFill>
                <a:latin typeface="Calibri"/>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17375E"/>
                </a:solidFill>
                <a:latin typeface="Calibri"/>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17375E"/>
                </a:solidFill>
                <a:latin typeface="Calibri"/>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eaLnBrk="1" fontAlgn="auto" hangingPunct="1">
              <a:lnSpc>
                <a:spcPct val="95000"/>
              </a:lnSpc>
              <a:spcAft>
                <a:spcPts val="0"/>
              </a:spcAft>
              <a:defRPr/>
            </a:pPr>
            <a:r>
              <a:rPr lang="en-US" sz="1200" dirty="0" smtClean="0">
                <a:solidFill>
                  <a:srgbClr val="000000"/>
                </a:solidFill>
                <a:latin typeface="Calibri"/>
                <a:cs typeface="Calibri"/>
              </a:rPr>
              <a:t>5202 Old Orchard Road, Suite N700, Skokie, Illinois 60077</a:t>
            </a:r>
          </a:p>
          <a:p>
            <a:pPr marL="0" indent="0" algn="r" eaLnBrk="1" fontAlgn="auto" hangingPunct="1">
              <a:lnSpc>
                <a:spcPct val="95000"/>
              </a:lnSpc>
              <a:spcAft>
                <a:spcPts val="0"/>
              </a:spcAft>
              <a:defRPr/>
            </a:pPr>
            <a:r>
              <a:rPr lang="en-US" sz="1200" dirty="0" smtClean="0">
                <a:solidFill>
                  <a:srgbClr val="000000"/>
                </a:solidFill>
                <a:latin typeface="Calibri"/>
                <a:cs typeface="Calibri"/>
              </a:rPr>
              <a:t>847.441.8780 phone  </a:t>
            </a:r>
            <a:r>
              <a:rPr lang="en-US" sz="1200" dirty="0" smtClean="0">
                <a:solidFill>
                  <a:srgbClr val="000000"/>
                </a:solidFill>
                <a:latin typeface="Calibri"/>
                <a:cs typeface="Arial"/>
              </a:rPr>
              <a:t>|  847.965.3511 fax</a:t>
            </a:r>
            <a:endParaRPr lang="en-US" sz="1200" dirty="0" smtClean="0">
              <a:solidFill>
                <a:srgbClr val="000000"/>
              </a:solidFill>
              <a:latin typeface="Calibri"/>
              <a:cs typeface="Calibri"/>
            </a:endParaRPr>
          </a:p>
          <a:p>
            <a:pPr marL="0" indent="0" algn="r" eaLnBrk="1" fontAlgn="auto" hangingPunct="1">
              <a:lnSpc>
                <a:spcPct val="95000"/>
              </a:lnSpc>
              <a:spcAft>
                <a:spcPts val="0"/>
              </a:spcAft>
              <a:defRPr/>
            </a:pPr>
            <a:r>
              <a:rPr lang="en-US" sz="1200" dirty="0" smtClean="0">
                <a:solidFill>
                  <a:srgbClr val="000000"/>
                </a:solidFill>
                <a:latin typeface="Calibri"/>
                <a:cs typeface="Calibri"/>
              </a:rPr>
              <a:t>www.kaufmanhall.com </a:t>
            </a:r>
            <a:endParaRPr lang="en-US" sz="1200" dirty="0">
              <a:solidFill>
                <a:srgbClr val="000000"/>
              </a:solidFill>
              <a:latin typeface="Calibri"/>
              <a:cs typeface="Calibri"/>
            </a:endParaRPr>
          </a:p>
        </p:txBody>
      </p:sp>
      <p:pic>
        <p:nvPicPr>
          <p:cNvPr id="7" name="Picture 3" descr="KH_Logo_NewTag_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65361" y="2679700"/>
            <a:ext cx="51022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cxnSpLocks noChangeShapeType="1"/>
          </p:cNvCxnSpPr>
          <p:nvPr userDrawn="1"/>
        </p:nvCxnSpPr>
        <p:spPr bwMode="auto">
          <a:xfrm>
            <a:off x="361969" y="6350000"/>
            <a:ext cx="8412480" cy="0"/>
          </a:xfrm>
          <a:prstGeom prst="line">
            <a:avLst/>
          </a:prstGeom>
          <a:noFill/>
          <a:ln w="25400">
            <a:solidFill>
              <a:srgbClr val="133D8D"/>
            </a:solidFill>
            <a:round/>
            <a:headEnd/>
            <a:tailEnd/>
          </a:ln>
          <a:effectLst/>
          <a:extLst>
            <a:ext uri="{909E8E84-426E-40DD-AFC4-6F175D3DCCD1}">
              <a14:hiddenFill xmlns:a14="http://schemas.microsoft.com/office/drawing/2010/main">
                <a:noFill/>
              </a14:hiddenFill>
            </a:ext>
          </a:extLst>
        </p:spPr>
      </p:cxnSp>
      <p:sp>
        <p:nvSpPr>
          <p:cNvPr id="12" name="Rectangle 11"/>
          <p:cNvSpPr/>
          <p:nvPr userDrawn="1"/>
        </p:nvSpPr>
        <p:spPr>
          <a:xfrm>
            <a:off x="369786" y="6519084"/>
            <a:ext cx="4572000" cy="184666"/>
          </a:xfrm>
          <a:prstGeom prst="rect">
            <a:avLst/>
          </a:prstGeom>
        </p:spPr>
        <p:txBody>
          <a:bodyPr lIns="0" tIns="0" rIns="0" bIns="0">
            <a:spAutoFit/>
          </a:bodyPr>
          <a:lstStyle/>
          <a:p>
            <a:pPr defTabSz="457200" fontAlgn="base">
              <a:spcBef>
                <a:spcPct val="0"/>
              </a:spcBef>
              <a:spcAft>
                <a:spcPct val="0"/>
              </a:spcAft>
              <a:defRPr/>
            </a:pPr>
            <a:r>
              <a:rPr lang="en-US" sz="1200" dirty="0">
                <a:solidFill>
                  <a:srgbClr val="000000"/>
                </a:solidFill>
                <a:cs typeface="Arial" pitchFamily="34" charset="0"/>
              </a:rPr>
              <a:t>© 2015 Kaufman, Hall &amp; Associates, LLC. All rights reserved.</a:t>
            </a:r>
          </a:p>
        </p:txBody>
      </p:sp>
    </p:spTree>
    <p:extLst>
      <p:ext uri="{BB962C8B-B14F-4D97-AF65-F5344CB8AC3E}">
        <p14:creationId xmlns:p14="http://schemas.microsoft.com/office/powerpoint/2010/main" val="33663184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219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2362200"/>
            <a:ext cx="8229600" cy="1723549"/>
          </a:xfrm>
          <a:prstGeom prst="rect">
            <a:avLst/>
          </a:prstGeom>
        </p:spPr>
        <p:txBody>
          <a:bodyPr>
            <a:sp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6D046C3E-8C01-4997-AFD0-776749CFC7E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Calif.">
    <p:spTree>
      <p:nvGrpSpPr>
        <p:cNvPr id="1" name=""/>
        <p:cNvGrpSpPr/>
        <p:nvPr/>
      </p:nvGrpSpPr>
      <p:grpSpPr>
        <a:xfrm>
          <a:off x="0" y="0"/>
          <a:ext cx="0" cy="0"/>
          <a:chOff x="0" y="0"/>
          <a:chExt cx="0" cy="0"/>
        </a:xfrm>
      </p:grpSpPr>
      <p:sp>
        <p:nvSpPr>
          <p:cNvPr id="11" name="Content Placeholder 2"/>
          <p:cNvSpPr txBox="1">
            <a:spLocks/>
          </p:cNvSpPr>
          <p:nvPr userDrawn="1"/>
        </p:nvSpPr>
        <p:spPr bwMode="auto">
          <a:xfrm>
            <a:off x="4202113" y="5624122"/>
            <a:ext cx="457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342900" indent="-342900" algn="l" defTabSz="457200" rtl="0" eaLnBrk="0" fontAlgn="base" hangingPunct="0">
              <a:spcBef>
                <a:spcPct val="20000"/>
              </a:spcBef>
              <a:spcAft>
                <a:spcPct val="0"/>
              </a:spcAft>
              <a:defRPr sz="2400" kern="1200">
                <a:solidFill>
                  <a:srgbClr val="595959"/>
                </a:solidFill>
                <a:latin typeface="Arial"/>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000" kern="1200">
                <a:solidFill>
                  <a:srgbClr val="17375E"/>
                </a:solidFill>
                <a:latin typeface="Calibri"/>
                <a:ea typeface="ヒラギノ角ゴ Pro W3" charset="0"/>
                <a:cs typeface="+mn-cs"/>
              </a:defRPr>
            </a:lvl2pPr>
            <a:lvl3pPr marL="1143000" indent="-228600" algn="l" defTabSz="457200" rtl="0" eaLnBrk="0" fontAlgn="base" hangingPunct="0">
              <a:spcBef>
                <a:spcPct val="20000"/>
              </a:spcBef>
              <a:spcAft>
                <a:spcPct val="0"/>
              </a:spcAft>
              <a:buFont typeface="Wingdings" charset="0"/>
              <a:buChar char="Ø"/>
              <a:defRPr kern="1200">
                <a:solidFill>
                  <a:srgbClr val="17375E"/>
                </a:solidFill>
                <a:latin typeface="Calibri"/>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17375E"/>
                </a:solidFill>
                <a:latin typeface="Calibri"/>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17375E"/>
                </a:solidFill>
                <a:latin typeface="Calibri"/>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eaLnBrk="1" fontAlgn="auto" hangingPunct="1">
              <a:lnSpc>
                <a:spcPct val="95000"/>
              </a:lnSpc>
              <a:spcAft>
                <a:spcPts val="0"/>
              </a:spcAft>
              <a:defRPr/>
            </a:pPr>
            <a:r>
              <a:rPr lang="es-ES_tradnl" sz="1200" dirty="0" smtClean="0">
                <a:solidFill>
                  <a:srgbClr val="000000"/>
                </a:solidFill>
                <a:latin typeface="Calibri"/>
                <a:cs typeface="Calibri"/>
              </a:rPr>
              <a:t>2101 Rosecrans Avenue, Suite 6200, El Segundo, California 90245 </a:t>
            </a:r>
          </a:p>
          <a:p>
            <a:pPr marL="0" indent="0" algn="r" eaLnBrk="1" fontAlgn="auto" hangingPunct="1">
              <a:lnSpc>
                <a:spcPct val="95000"/>
              </a:lnSpc>
              <a:spcAft>
                <a:spcPts val="0"/>
              </a:spcAft>
              <a:defRPr/>
            </a:pPr>
            <a:r>
              <a:rPr lang="es-ES_tradnl" sz="1200" dirty="0" smtClean="0">
                <a:solidFill>
                  <a:srgbClr val="000000"/>
                </a:solidFill>
                <a:latin typeface="Calibri"/>
                <a:cs typeface="Calibri"/>
              </a:rPr>
              <a:t>310.227.8988 phone</a:t>
            </a:r>
            <a:r>
              <a:rPr lang="en-US" sz="1200" dirty="0" smtClean="0">
                <a:solidFill>
                  <a:srgbClr val="000000"/>
                </a:solidFill>
                <a:latin typeface="Calibri"/>
                <a:cs typeface="Calibri"/>
              </a:rPr>
              <a:t>  </a:t>
            </a:r>
            <a:r>
              <a:rPr lang="en-US" sz="1200" dirty="0" smtClean="0">
                <a:solidFill>
                  <a:srgbClr val="000000"/>
                </a:solidFill>
                <a:latin typeface="Calibri"/>
                <a:cs typeface="Arial"/>
              </a:rPr>
              <a:t>|  </a:t>
            </a:r>
            <a:r>
              <a:rPr lang="es-ES_tradnl" sz="1200" dirty="0" smtClean="0">
                <a:solidFill>
                  <a:srgbClr val="000000"/>
                </a:solidFill>
                <a:latin typeface="Calibri"/>
                <a:cs typeface="Calibri"/>
              </a:rPr>
              <a:t>847.965.3511 fax </a:t>
            </a:r>
          </a:p>
          <a:p>
            <a:pPr marL="0" indent="0" algn="r" eaLnBrk="1" fontAlgn="auto" hangingPunct="1">
              <a:lnSpc>
                <a:spcPct val="95000"/>
              </a:lnSpc>
              <a:spcAft>
                <a:spcPts val="0"/>
              </a:spcAft>
              <a:defRPr/>
            </a:pPr>
            <a:r>
              <a:rPr lang="en-US" sz="1200" dirty="0" smtClean="0">
                <a:solidFill>
                  <a:srgbClr val="000000"/>
                </a:solidFill>
                <a:latin typeface="Calibri"/>
                <a:cs typeface="Calibri"/>
              </a:rPr>
              <a:t>www.kaufmanhall.com </a:t>
            </a:r>
            <a:endParaRPr lang="en-US" sz="1200" dirty="0">
              <a:solidFill>
                <a:srgbClr val="000000"/>
              </a:solidFill>
              <a:latin typeface="Calibri"/>
              <a:cs typeface="Calibri"/>
            </a:endParaRPr>
          </a:p>
        </p:txBody>
      </p:sp>
      <p:pic>
        <p:nvPicPr>
          <p:cNvPr id="7" name="Picture 3" descr="KH_Logo_NewTag_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65361" y="2679700"/>
            <a:ext cx="51022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cxnSpLocks noChangeShapeType="1"/>
          </p:cNvCxnSpPr>
          <p:nvPr userDrawn="1"/>
        </p:nvCxnSpPr>
        <p:spPr bwMode="auto">
          <a:xfrm>
            <a:off x="361969" y="6350000"/>
            <a:ext cx="8412480" cy="0"/>
          </a:xfrm>
          <a:prstGeom prst="line">
            <a:avLst/>
          </a:prstGeom>
          <a:noFill/>
          <a:ln w="25400">
            <a:solidFill>
              <a:srgbClr val="133D8D"/>
            </a:solidFill>
            <a:round/>
            <a:headEnd/>
            <a:tailEnd/>
          </a:ln>
          <a:effectLst/>
          <a:extLst>
            <a:ext uri="{909E8E84-426E-40DD-AFC4-6F175D3DCCD1}">
              <a14:hiddenFill xmlns:a14="http://schemas.microsoft.com/office/drawing/2010/main">
                <a:noFill/>
              </a14:hiddenFill>
            </a:ext>
          </a:extLst>
        </p:spPr>
      </p:cxnSp>
      <p:sp>
        <p:nvSpPr>
          <p:cNvPr id="12" name="Rectangle 11"/>
          <p:cNvSpPr/>
          <p:nvPr userDrawn="1"/>
        </p:nvSpPr>
        <p:spPr>
          <a:xfrm>
            <a:off x="369786" y="6519084"/>
            <a:ext cx="4572000" cy="184666"/>
          </a:xfrm>
          <a:prstGeom prst="rect">
            <a:avLst/>
          </a:prstGeom>
        </p:spPr>
        <p:txBody>
          <a:bodyPr lIns="0" tIns="0" rIns="0" bIns="0">
            <a:spAutoFit/>
          </a:bodyPr>
          <a:lstStyle/>
          <a:p>
            <a:pPr defTabSz="457200" fontAlgn="base">
              <a:spcBef>
                <a:spcPct val="0"/>
              </a:spcBef>
              <a:spcAft>
                <a:spcPct val="0"/>
              </a:spcAft>
              <a:defRPr/>
            </a:pPr>
            <a:r>
              <a:rPr lang="en-US" sz="1200" dirty="0">
                <a:solidFill>
                  <a:srgbClr val="000000"/>
                </a:solidFill>
                <a:cs typeface="Arial" pitchFamily="34" charset="0"/>
              </a:rPr>
              <a:t>© 2015 Kaufman, Hall &amp; Associates, LLC. All rights reserved.</a:t>
            </a:r>
          </a:p>
        </p:txBody>
      </p:sp>
    </p:spTree>
    <p:extLst>
      <p:ext uri="{BB962C8B-B14F-4D97-AF65-F5344CB8AC3E}">
        <p14:creationId xmlns:p14="http://schemas.microsoft.com/office/powerpoint/2010/main" val="27563616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199" y="2756020"/>
            <a:ext cx="7772400" cy="436017"/>
          </a:xfrm>
        </p:spPr>
        <p:txBody>
          <a:bodyPr anchor="ctr">
            <a:spAutoFit/>
          </a:bodyPr>
          <a:lstStyle>
            <a:lvl1pPr algn="l">
              <a:lnSpc>
                <a:spcPts val="3400"/>
              </a:lnSpc>
              <a:defRPr sz="3200" b="1" cap="none"/>
            </a:lvl1pPr>
          </a:lstStyle>
          <a:p>
            <a:r>
              <a:rPr lang="en-US" dirty="0" smtClean="0"/>
              <a:t>Click to Edit Master Title Style</a:t>
            </a:r>
            <a:endParaRPr lang="en-US" dirty="0"/>
          </a:p>
        </p:txBody>
      </p:sp>
    </p:spTree>
    <p:extLst>
      <p:ext uri="{BB962C8B-B14F-4D97-AF65-F5344CB8AC3E}">
        <p14:creationId xmlns:p14="http://schemas.microsoft.com/office/powerpoint/2010/main" val="2494450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Numb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2871" y="2749120"/>
            <a:ext cx="6779878" cy="436017"/>
          </a:xfrm>
        </p:spPr>
        <p:txBody>
          <a:bodyPr wrap="square" anchor="ctr">
            <a:spAutoFit/>
          </a:bodyPr>
          <a:lstStyle>
            <a:lvl1pPr algn="l">
              <a:lnSpc>
                <a:spcPts val="3400"/>
              </a:lnSpc>
              <a:defRPr sz="3200" b="1" cap="none"/>
            </a:lvl1pPr>
          </a:lstStyle>
          <a:p>
            <a:r>
              <a:rPr lang="en-US" dirty="0" smtClean="0"/>
              <a:t>Click to Edit Master Title Style</a:t>
            </a:r>
            <a:endParaRPr lang="en-US" dirty="0"/>
          </a:p>
        </p:txBody>
      </p:sp>
      <p:cxnSp>
        <p:nvCxnSpPr>
          <p:cNvPr id="3" name="Straight Connector 2"/>
          <p:cNvCxnSpPr/>
          <p:nvPr userDrawn="1"/>
        </p:nvCxnSpPr>
        <p:spPr>
          <a:xfrm>
            <a:off x="1065831" y="2307120"/>
            <a:ext cx="0" cy="13200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01552" y="2613955"/>
            <a:ext cx="570001" cy="706347"/>
          </a:xfrm>
        </p:spPr>
        <p:txBody>
          <a:bodyPr/>
          <a:lstStyle>
            <a:lvl1pPr marL="0" indent="0">
              <a:buNone/>
              <a:defRPr lang="en-US" sz="5400" b="1" kern="1200" dirty="0">
                <a:solidFill>
                  <a:schemeClr val="tx2"/>
                </a:solidFill>
                <a:latin typeface="+mn-lt"/>
                <a:ea typeface="+mn-ea"/>
                <a:cs typeface="+mn-cs"/>
              </a:defRPr>
            </a:lvl1pPr>
          </a:lstStyle>
          <a:p>
            <a:pPr lvl="0"/>
            <a:r>
              <a:rPr lang="en-US" dirty="0" smtClean="0"/>
              <a:t>#</a:t>
            </a:r>
            <a:endParaRPr lang="en-US" dirty="0"/>
          </a:p>
        </p:txBody>
      </p:sp>
    </p:spTree>
    <p:extLst>
      <p:ext uri="{BB962C8B-B14F-4D97-AF65-F5344CB8AC3E}">
        <p14:creationId xmlns:p14="http://schemas.microsoft.com/office/powerpoint/2010/main" val="42849141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65125" y="1005840"/>
            <a:ext cx="8408988"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6174595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64923" y="548682"/>
            <a:ext cx="8391152" cy="312073"/>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65126" y="1005840"/>
            <a:ext cx="4096039"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4"/>
          <p:cNvSpPr>
            <a:spLocks noGrp="1"/>
          </p:cNvSpPr>
          <p:nvPr>
            <p:ph type="body" sz="quarter" idx="11"/>
          </p:nvPr>
        </p:nvSpPr>
        <p:spPr>
          <a:xfrm>
            <a:off x="4660057" y="1005840"/>
            <a:ext cx="4096039"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848648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64923" y="548682"/>
            <a:ext cx="8391152" cy="312073"/>
          </a:xfrm>
        </p:spPr>
        <p:txBody>
          <a:bodyPr/>
          <a:lstStyle>
            <a:lvl1pPr>
              <a:defRPr/>
            </a:lvl1pPr>
          </a:lstStyle>
          <a:p>
            <a:r>
              <a:rPr lang="en-US" dirty="0" smtClean="0"/>
              <a:t>Click to Edit Master Title Style</a:t>
            </a:r>
            <a:endParaRPr lang="en-US" dirty="0"/>
          </a:p>
        </p:txBody>
      </p:sp>
      <p:sp>
        <p:nvSpPr>
          <p:cNvPr id="4" name="Text Placeholder 4"/>
          <p:cNvSpPr>
            <a:spLocks noGrp="1"/>
          </p:cNvSpPr>
          <p:nvPr>
            <p:ph type="body" sz="quarter" idx="11"/>
          </p:nvPr>
        </p:nvSpPr>
        <p:spPr>
          <a:xfrm>
            <a:off x="4660057" y="1005840"/>
            <a:ext cx="4096039"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576026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64923" y="548682"/>
            <a:ext cx="8391152" cy="312073"/>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65126" y="1005840"/>
            <a:ext cx="4096039"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4435843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64923" y="548682"/>
            <a:ext cx="8391152" cy="312073"/>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65125" y="1005840"/>
            <a:ext cx="8408988"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4"/>
          <p:cNvSpPr>
            <a:spLocks noGrp="1"/>
          </p:cNvSpPr>
          <p:nvPr>
            <p:ph type="body" sz="quarter" idx="11"/>
          </p:nvPr>
        </p:nvSpPr>
        <p:spPr>
          <a:xfrm>
            <a:off x="365760" y="3200400"/>
            <a:ext cx="8408988"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80581615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p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64923" y="548682"/>
            <a:ext cx="8391152" cy="312073"/>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65125" y="1005840"/>
            <a:ext cx="8408988"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3730002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ttom Content, horizontal">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65761" y="548682"/>
            <a:ext cx="8391152" cy="312073"/>
          </a:xfrm>
        </p:spPr>
        <p:txBody>
          <a:bodyPr/>
          <a:lstStyle>
            <a:lvl1pPr>
              <a:defRPr/>
            </a:lvl1pPr>
          </a:lstStyle>
          <a:p>
            <a:r>
              <a:rPr lang="en-US" dirty="0" smtClean="0"/>
              <a:t>Click to Edit Master Title Style</a:t>
            </a:r>
            <a:endParaRPr lang="en-US" dirty="0"/>
          </a:p>
        </p:txBody>
      </p:sp>
      <p:sp>
        <p:nvSpPr>
          <p:cNvPr id="4" name="Text Placeholder 4"/>
          <p:cNvSpPr>
            <a:spLocks noGrp="1"/>
          </p:cNvSpPr>
          <p:nvPr>
            <p:ph type="body" sz="quarter" idx="11"/>
          </p:nvPr>
        </p:nvSpPr>
        <p:spPr>
          <a:xfrm>
            <a:off x="365760" y="3200400"/>
            <a:ext cx="8408988"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816048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7200" y="2203391"/>
            <a:ext cx="5410200" cy="1754326"/>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hasCustomPrompt="1"/>
          </p:nvPr>
        </p:nvSpPr>
        <p:spPr>
          <a:xfrm>
            <a:off x="6019800" y="2203391"/>
            <a:ext cx="2667000" cy="4045009"/>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7" name="Title 1"/>
          <p:cNvSpPr>
            <a:spLocks noGrp="1"/>
          </p:cNvSpPr>
          <p:nvPr>
            <p:ph type="title"/>
          </p:nvPr>
        </p:nvSpPr>
        <p:spPr>
          <a:xfrm>
            <a:off x="457200" y="1060391"/>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6" name="Slide Number Placeholder 5"/>
          <p:cNvSpPr txBox="1">
            <a:spLocks/>
          </p:cNvSpPr>
          <p:nvPr/>
        </p:nvSpPr>
        <p:spPr>
          <a:xfrm>
            <a:off x="228600" y="65690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ntent, 2 top">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64923" y="548682"/>
            <a:ext cx="8391152" cy="312073"/>
          </a:xfrm>
        </p:spPr>
        <p:txBody>
          <a:bodyPr/>
          <a:lstStyle>
            <a:lvl1pPr>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365126" y="1005840"/>
            <a:ext cx="4096039"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2"/>
          </p:nvPr>
        </p:nvSpPr>
        <p:spPr>
          <a:xfrm>
            <a:off x="4660057" y="1005840"/>
            <a:ext cx="4096039"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4"/>
          <p:cNvSpPr>
            <a:spLocks noGrp="1"/>
          </p:cNvSpPr>
          <p:nvPr>
            <p:ph type="body" sz="quarter" idx="11"/>
          </p:nvPr>
        </p:nvSpPr>
        <p:spPr>
          <a:xfrm>
            <a:off x="365760" y="3200400"/>
            <a:ext cx="8408988"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0680714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ntent, 2 bottom">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64923" y="548682"/>
            <a:ext cx="8391152" cy="312073"/>
          </a:xfrm>
        </p:spPr>
        <p:txBody>
          <a:bodyPr/>
          <a:lstStyle>
            <a:lvl1pPr>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365126" y="3200400"/>
            <a:ext cx="4096039"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2"/>
          </p:nvPr>
        </p:nvSpPr>
        <p:spPr>
          <a:xfrm>
            <a:off x="4660057" y="3200400"/>
            <a:ext cx="4096039"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4"/>
          <p:cNvSpPr>
            <a:spLocks noGrp="1"/>
          </p:cNvSpPr>
          <p:nvPr>
            <p:ph type="body" sz="quarter" idx="11"/>
          </p:nvPr>
        </p:nvSpPr>
        <p:spPr>
          <a:xfrm>
            <a:off x="365760" y="1008063"/>
            <a:ext cx="8408988" cy="1481944"/>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9350989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64923" y="548682"/>
            <a:ext cx="8391152" cy="312073"/>
          </a:xfrm>
        </p:spPr>
        <p:txBody>
          <a:bodyPr/>
          <a:lstStyle>
            <a:lvl1pPr>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65124" y="1005844"/>
            <a:ext cx="2697480" cy="1191095"/>
          </a:xfrm>
        </p:spPr>
        <p:txBody>
          <a:bodyPr/>
          <a:lstStyle>
            <a:lvl1pPr marL="166688" indent="-166688">
              <a:lnSpc>
                <a:spcPct val="80000"/>
              </a:lnSpc>
              <a:spcAft>
                <a:spcPts val="600"/>
              </a:spcAft>
              <a:defRPr sz="1800"/>
            </a:lvl1pPr>
            <a:lvl2pPr marL="623888" indent="-234950">
              <a:lnSpc>
                <a:spcPct val="80000"/>
              </a:lnSpc>
              <a:spcAft>
                <a:spcPts val="600"/>
              </a:spcAft>
              <a:defRPr sz="1600"/>
            </a:lvl2pPr>
            <a:lvl3pPr marL="1019175" indent="-228600">
              <a:lnSpc>
                <a:spcPct val="80000"/>
              </a:lnSpc>
              <a:spcAft>
                <a:spcPts val="600"/>
              </a:spcAft>
              <a:defRPr sz="1400"/>
            </a:lvl3pPr>
            <a:lvl4pPr marL="1476375" indent="-228600">
              <a:lnSpc>
                <a:spcPct val="80000"/>
              </a:lnSpc>
              <a:spcAft>
                <a:spcPts val="600"/>
              </a:spcAft>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3"/>
          <p:cNvSpPr>
            <a:spLocks noGrp="1"/>
          </p:cNvSpPr>
          <p:nvPr>
            <p:ph type="body" sz="quarter" idx="11"/>
          </p:nvPr>
        </p:nvSpPr>
        <p:spPr>
          <a:xfrm>
            <a:off x="3211860" y="1005844"/>
            <a:ext cx="2697480" cy="1191095"/>
          </a:xfrm>
        </p:spPr>
        <p:txBody>
          <a:bodyPr/>
          <a:lstStyle>
            <a:lvl1pPr marL="166688" indent="-166688">
              <a:lnSpc>
                <a:spcPct val="80000"/>
              </a:lnSpc>
              <a:spcAft>
                <a:spcPts val="600"/>
              </a:spcAft>
              <a:defRPr sz="1800"/>
            </a:lvl1pPr>
            <a:lvl2pPr marL="623888" indent="-234950">
              <a:lnSpc>
                <a:spcPct val="80000"/>
              </a:lnSpc>
              <a:spcAft>
                <a:spcPts val="600"/>
              </a:spcAft>
              <a:defRPr sz="1600"/>
            </a:lvl2pPr>
            <a:lvl3pPr marL="1019175" indent="-228600">
              <a:lnSpc>
                <a:spcPct val="80000"/>
              </a:lnSpc>
              <a:spcAft>
                <a:spcPts val="600"/>
              </a:spcAft>
              <a:defRPr sz="1400"/>
            </a:lvl3pPr>
            <a:lvl4pPr marL="1476375" indent="-228600">
              <a:lnSpc>
                <a:spcPct val="80000"/>
              </a:lnSpc>
              <a:spcAft>
                <a:spcPts val="600"/>
              </a:spcAft>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3"/>
          <p:cNvSpPr>
            <a:spLocks noGrp="1"/>
          </p:cNvSpPr>
          <p:nvPr>
            <p:ph type="body" sz="quarter" idx="12"/>
          </p:nvPr>
        </p:nvSpPr>
        <p:spPr>
          <a:xfrm>
            <a:off x="6058595" y="1005844"/>
            <a:ext cx="2697480" cy="1191095"/>
          </a:xfrm>
        </p:spPr>
        <p:txBody>
          <a:bodyPr/>
          <a:lstStyle>
            <a:lvl1pPr marL="166688" indent="-166688">
              <a:lnSpc>
                <a:spcPct val="80000"/>
              </a:lnSpc>
              <a:spcAft>
                <a:spcPts val="600"/>
              </a:spcAft>
              <a:defRPr sz="1800"/>
            </a:lvl1pPr>
            <a:lvl2pPr marL="623888" indent="-234950">
              <a:lnSpc>
                <a:spcPct val="80000"/>
              </a:lnSpc>
              <a:spcAft>
                <a:spcPts val="600"/>
              </a:spcAft>
              <a:defRPr sz="1600"/>
            </a:lvl2pPr>
            <a:lvl3pPr marL="1143000" indent="-228600">
              <a:lnSpc>
                <a:spcPct val="80000"/>
              </a:lnSpc>
              <a:spcAft>
                <a:spcPts val="600"/>
              </a:spcAft>
              <a:defRPr sz="1400"/>
            </a:lvl3pPr>
            <a:lvl4pPr marL="1476375" indent="-228600">
              <a:lnSpc>
                <a:spcPct val="80000"/>
              </a:lnSpc>
              <a:spcAft>
                <a:spcPts val="600"/>
              </a:spcAft>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23357368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64923" y="548682"/>
            <a:ext cx="8391152" cy="312073"/>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380956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with foo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9861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54663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p and Ke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64923" y="548682"/>
            <a:ext cx="8391152" cy="312073"/>
          </a:xfrm>
        </p:spPr>
        <p:txBody>
          <a:bodyPr/>
          <a:lstStyle>
            <a:lvl1pPr>
              <a:defRPr/>
            </a:lvl1pPr>
          </a:lstStyle>
          <a:p>
            <a:r>
              <a:rPr lang="en-US" dirty="0" smtClean="0"/>
              <a:t>Click to Edit Master Title Style</a:t>
            </a:r>
            <a:endParaRPr lang="en-US" dirty="0"/>
          </a:p>
        </p:txBody>
      </p:sp>
      <p:sp>
        <p:nvSpPr>
          <p:cNvPr id="4" name="Text Placeholder 4"/>
          <p:cNvSpPr>
            <a:spLocks noGrp="1"/>
          </p:cNvSpPr>
          <p:nvPr>
            <p:ph type="body" sz="quarter" idx="11"/>
          </p:nvPr>
        </p:nvSpPr>
        <p:spPr>
          <a:xfrm>
            <a:off x="4573609" y="1008063"/>
            <a:ext cx="4182487" cy="1092607"/>
          </a:xfrm>
        </p:spPr>
        <p:txBody>
          <a:bodyPr/>
          <a:lstStyle>
            <a:lvl1pPr marL="0" indent="0">
              <a:buNone/>
              <a:defRPr sz="1800" b="1">
                <a:solidFill>
                  <a:schemeClr val="tx2"/>
                </a:solidFill>
              </a:defRPr>
            </a:lvl1pPr>
            <a:lvl2pPr marL="349250" indent="0">
              <a:buNone/>
              <a:defRPr sz="1400"/>
            </a:lvl2pPr>
            <a:lvl3pPr marL="690563" indent="-228600">
              <a:spcAft>
                <a:spcPts val="0"/>
              </a:spcAft>
              <a:defRPr sz="1400"/>
            </a:lvl3pPr>
            <a:lvl4pPr marL="1147763" indent="-228600">
              <a:spcAft>
                <a:spcPts val="0"/>
              </a:spcAft>
              <a:defRPr sz="1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15100547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dge slide">
    <p:spTree>
      <p:nvGrpSpPr>
        <p:cNvPr id="1" name=""/>
        <p:cNvGrpSpPr/>
        <p:nvPr/>
      </p:nvGrpSpPr>
      <p:grpSpPr>
        <a:xfrm>
          <a:off x="0" y="0"/>
          <a:ext cx="0" cy="0"/>
          <a:chOff x="0" y="0"/>
          <a:chExt cx="0" cy="0"/>
        </a:xfrm>
      </p:grpSpPr>
      <p:sp>
        <p:nvSpPr>
          <p:cNvPr id="2" name="Rectangle 1"/>
          <p:cNvSpPr/>
          <p:nvPr userDrawn="1"/>
        </p:nvSpPr>
        <p:spPr>
          <a:xfrm>
            <a:off x="366713" y="1884868"/>
            <a:ext cx="8407400" cy="4062651"/>
          </a:xfrm>
          <a:prstGeom prst="rect">
            <a:avLst/>
          </a:prstGeom>
        </p:spPr>
        <p:txBody>
          <a:bodyPr wrap="square" lIns="0" tIns="0" rIns="0" bIns="0" anchor="b">
            <a:spAutoFit/>
          </a:bodyPr>
          <a:lstStyle/>
          <a:p>
            <a:pPr defTabSz="457200" fontAlgn="base">
              <a:lnSpc>
                <a:spcPct val="75000"/>
              </a:lnSpc>
              <a:spcBef>
                <a:spcPts val="600"/>
              </a:spcBef>
              <a:spcAft>
                <a:spcPct val="0"/>
              </a:spcAft>
              <a:tabLst>
                <a:tab pos="0" algn="l"/>
              </a:tabLst>
              <a:defRPr/>
            </a:pPr>
            <a:r>
              <a:rPr lang="en-US" sz="1200" spc="80" dirty="0">
                <a:solidFill>
                  <a:srgbClr val="000000"/>
                </a:solidFill>
                <a:ea typeface="ヒラギノ角ゴ Pro W3"/>
                <a:cs typeface="Arial" pitchFamily="34" charset="0"/>
              </a:rPr>
              <a:t>Qualifications, Assumptions and Limiting Conditions (v.12.08.06):</a:t>
            </a:r>
          </a:p>
          <a:p>
            <a:pPr defTabSz="457200" fontAlgn="base">
              <a:lnSpc>
                <a:spcPct val="75000"/>
              </a:lnSpc>
              <a:spcBef>
                <a:spcPts val="600"/>
              </a:spcBef>
              <a:spcAft>
                <a:spcPct val="0"/>
              </a:spcAft>
              <a:tabLst>
                <a:tab pos="0" algn="l"/>
              </a:tabLst>
              <a:defRPr/>
            </a:pPr>
            <a:r>
              <a:rPr lang="en-US" sz="1200" spc="80" dirty="0">
                <a:solidFill>
                  <a:srgbClr val="000000"/>
                </a:solidFill>
                <a:ea typeface="ヒラギノ角ゴ Pro W3"/>
                <a:cs typeface="Arial" pitchFamily="34" charset="0"/>
              </a:rPr>
              <a:t>This Report is not intended for general circulation or publication, nor is it to be used, reproduced, quoted or distributed for any purpose other than those that may be set forth herein without the prior written consent of Kaufman, Hall &amp; Associates, LLC (“Kaufman Hall”).</a:t>
            </a:r>
          </a:p>
          <a:p>
            <a:pPr defTabSz="457200" fontAlgn="base">
              <a:lnSpc>
                <a:spcPct val="75000"/>
              </a:lnSpc>
              <a:spcBef>
                <a:spcPts val="600"/>
              </a:spcBef>
              <a:spcAft>
                <a:spcPct val="0"/>
              </a:spcAft>
              <a:tabLst>
                <a:tab pos="0" algn="l"/>
              </a:tabLst>
              <a:defRPr/>
            </a:pPr>
            <a:r>
              <a:rPr lang="en-US" sz="1200" spc="80" dirty="0">
                <a:solidFill>
                  <a:srgbClr val="000000"/>
                </a:solidFill>
                <a:ea typeface="ヒラギノ角ゴ Pro W3"/>
                <a:cs typeface="Arial" pitchFamily="34" charset="0"/>
              </a:rPr>
              <a:t>All information, analysis and conclusions contained in this Report are provided “as-is/where-is” and “with all faults and defects”.  Information furnished by others, upon which all or portions of this report are based, is believed to reliable but has not been verified by Kaufman Hall. No warranty is given as to the accuracy of such information. Public information and industry and statistical data, including without limitation, data are from sources Kaufman Hall deems to be reliable; however, neither Kaufman Hall nor any third party sourced make any representation or warranty to you, whether express or implied, or arising by trade usage, course of dealing, or otherwise. This disclaimer includes, without limitation, any implied warranties of merchantability or fitness for a particular purpose (whether in respect of the data or the accuracy, timeliness or completeness of any information or conclusions contained in or obtained from, through, or in connection with this report), any warranties of non-infringement or any implied indemnities.</a:t>
            </a:r>
          </a:p>
          <a:p>
            <a:pPr defTabSz="457200" fontAlgn="base">
              <a:lnSpc>
                <a:spcPct val="75000"/>
              </a:lnSpc>
              <a:spcBef>
                <a:spcPts val="600"/>
              </a:spcBef>
              <a:spcAft>
                <a:spcPct val="0"/>
              </a:spcAft>
              <a:tabLst>
                <a:tab pos="0" algn="l"/>
              </a:tabLst>
              <a:defRPr/>
            </a:pPr>
            <a:r>
              <a:rPr lang="en-US" sz="1200" spc="80" dirty="0">
                <a:solidFill>
                  <a:srgbClr val="000000"/>
                </a:solidFill>
                <a:ea typeface="ヒラギノ角ゴ Pro W3"/>
                <a:cs typeface="Arial" pitchFamily="34" charset="0"/>
              </a:rPr>
              <a:t>The findings contained in this report may contain predictions based on current data and historical trends. Any such predictions are subject to inherent risks and uncertainties. In particular, actual results could be impacted by future events which cannot be predicted or controlled, including, without limitation, changes in business strategies, the development of future products and services, changes in market and industry conditions, the outcome of contingencies, changes in management, changes in law or regulations. Kaufman Hall accepts no responsibility for actual results or future events.</a:t>
            </a:r>
          </a:p>
          <a:p>
            <a:pPr defTabSz="457200" fontAlgn="base">
              <a:lnSpc>
                <a:spcPct val="75000"/>
              </a:lnSpc>
              <a:spcBef>
                <a:spcPts val="600"/>
              </a:spcBef>
              <a:spcAft>
                <a:spcPct val="0"/>
              </a:spcAft>
              <a:tabLst>
                <a:tab pos="0" algn="l"/>
              </a:tabLst>
              <a:defRPr/>
            </a:pPr>
            <a:r>
              <a:rPr lang="en-US" sz="1200" spc="80" dirty="0">
                <a:solidFill>
                  <a:srgbClr val="000000"/>
                </a:solidFill>
                <a:ea typeface="ヒラギノ角ゴ Pro W3"/>
                <a:cs typeface="Arial" pitchFamily="34" charset="0"/>
              </a:rPr>
              <a:t>The opinions expressed in this report are valid only for the purpose stated herein and as of the date of this report.</a:t>
            </a:r>
          </a:p>
          <a:p>
            <a:pPr defTabSz="457200" fontAlgn="base">
              <a:lnSpc>
                <a:spcPct val="75000"/>
              </a:lnSpc>
              <a:spcBef>
                <a:spcPts val="600"/>
              </a:spcBef>
              <a:spcAft>
                <a:spcPct val="0"/>
              </a:spcAft>
              <a:tabLst>
                <a:tab pos="0" algn="l"/>
              </a:tabLst>
              <a:defRPr/>
            </a:pPr>
            <a:r>
              <a:rPr lang="en-US" sz="1200" spc="80" dirty="0">
                <a:solidFill>
                  <a:srgbClr val="000000"/>
                </a:solidFill>
                <a:ea typeface="ヒラギノ角ゴ Pro W3"/>
                <a:cs typeface="Arial" pitchFamily="34" charset="0"/>
              </a:rPr>
              <a:t>All decisions in connection with the implementation or use of advice or recommendations contained in this report are the sole responsibility of the client.</a:t>
            </a:r>
          </a:p>
          <a:p>
            <a:pPr defTabSz="457200" fontAlgn="base">
              <a:lnSpc>
                <a:spcPct val="75000"/>
              </a:lnSpc>
              <a:spcBef>
                <a:spcPts val="600"/>
              </a:spcBef>
              <a:spcAft>
                <a:spcPct val="0"/>
              </a:spcAft>
              <a:tabLst>
                <a:tab pos="0" algn="l"/>
              </a:tabLst>
              <a:defRPr/>
            </a:pPr>
            <a:r>
              <a:rPr lang="en-US" sz="1200" spc="80" dirty="0">
                <a:solidFill>
                  <a:srgbClr val="000000"/>
                </a:solidFill>
                <a:ea typeface="ヒラギノ角ゴ Pro W3"/>
                <a:cs typeface="Arial" pitchFamily="34" charset="0"/>
              </a:rPr>
              <a:t>In no event will Kaufman Hall or any third party sourced by Kaufman Hall be liable to you for damages of any type arising out of the delivery or use of this Report or any of the data contained herein, whether known or unknown, foreseeable or unforeseeable</a:t>
            </a:r>
            <a:r>
              <a:rPr lang="en-US" sz="1200" spc="80" dirty="0">
                <a:solidFill>
                  <a:srgbClr val="000000"/>
                </a:solidFill>
                <a:cs typeface="Arial" pitchFamily="34" charset="0"/>
              </a:rPr>
              <a:t>.</a:t>
            </a:r>
          </a:p>
        </p:txBody>
      </p:sp>
    </p:spTree>
    <p:extLst>
      <p:ext uri="{BB962C8B-B14F-4D97-AF65-F5344CB8AC3E}">
        <p14:creationId xmlns:p14="http://schemas.microsoft.com/office/powerpoint/2010/main" val="256221314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5765800" y="260549"/>
            <a:ext cx="2921000" cy="307777"/>
          </a:xfrm>
          <a:prstGeom prst="rect">
            <a:avLst/>
          </a:prstGeom>
        </p:spPr>
        <p:txBody>
          <a:bodyPr/>
          <a:lstStyle>
            <a:lvl1pPr algn="r">
              <a:defRPr lang="en-US" sz="1200" kern="100" spc="0" dirty="0"/>
            </a:lvl1pPr>
          </a:lstStyle>
          <a:p>
            <a:r>
              <a:rPr lang="en-US" smtClean="0"/>
              <a:t>Click to edit Master title style</a:t>
            </a:r>
            <a:endParaRPr lang="en-US" dirty="0"/>
          </a:p>
        </p:txBody>
      </p:sp>
      <p:sp>
        <p:nvSpPr>
          <p:cNvPr id="9" name="Content Placeholder 2"/>
          <p:cNvSpPr>
            <a:spLocks noGrp="1"/>
          </p:cNvSpPr>
          <p:nvPr>
            <p:ph idx="1"/>
          </p:nvPr>
        </p:nvSpPr>
        <p:spPr>
          <a:xfrm>
            <a:off x="364922" y="1121183"/>
            <a:ext cx="8313490" cy="393954"/>
          </a:xfrm>
          <a:prstGeom prst="rect">
            <a:avLst/>
          </a:prstGeom>
        </p:spPr>
        <p:txBody>
          <a:bodyPr anchor="b" anchorCtr="0"/>
          <a:lstStyle>
            <a:lvl1pPr algn="l">
              <a:lnSpc>
                <a:spcPct val="80000"/>
              </a:lnSpc>
              <a:defRPr sz="3200">
                <a:latin typeface="Calibri"/>
                <a:cs typeface="Calibri"/>
              </a:defRPr>
            </a:lvl1pPr>
            <a:lvl2pPr marL="687388" indent="-230188">
              <a:buClr>
                <a:srgbClr val="133D8D"/>
              </a:buClr>
              <a:defRPr sz="2800">
                <a:latin typeface="Calibri"/>
                <a:cs typeface="Calibri"/>
              </a:defRPr>
            </a:lvl2pPr>
            <a:lvl3pPr>
              <a:buClr>
                <a:srgbClr val="133D8D"/>
              </a:buClr>
              <a:defRPr sz="2400">
                <a:latin typeface="Calibri"/>
                <a:cs typeface="Calibri"/>
              </a:defRPr>
            </a:lvl3pPr>
            <a:lvl4pPr>
              <a:buClr>
                <a:srgbClr val="133D8D"/>
              </a:buClr>
              <a:defRPr sz="2000">
                <a:latin typeface="Calibri"/>
                <a:cs typeface="Calibri"/>
              </a:defRPr>
            </a:lvl4pPr>
            <a:lvl5pPr>
              <a:buClr>
                <a:srgbClr val="133D8D"/>
              </a:buClr>
              <a:defRPr>
                <a:latin typeface="Calibri"/>
                <a:cs typeface="Calibri"/>
              </a:defRPr>
            </a:lvl5pPr>
          </a:lstStyle>
          <a:p>
            <a:pPr lvl="0"/>
            <a:r>
              <a:rPr lang="en-US" smtClean="0"/>
              <a:t>Click to edit Master text styles</a:t>
            </a:r>
          </a:p>
        </p:txBody>
      </p:sp>
      <p:sp>
        <p:nvSpPr>
          <p:cNvPr id="10" name="Content Placeholder 2"/>
          <p:cNvSpPr>
            <a:spLocks noGrp="1"/>
          </p:cNvSpPr>
          <p:nvPr>
            <p:ph idx="12"/>
          </p:nvPr>
        </p:nvSpPr>
        <p:spPr>
          <a:xfrm>
            <a:off x="364921" y="1515136"/>
            <a:ext cx="8229600" cy="1920526"/>
          </a:xfrm>
          <a:prstGeom prst="rect">
            <a:avLst/>
          </a:prstGeom>
        </p:spPr>
        <p:txBody>
          <a:bodyPr/>
          <a:lstStyle>
            <a:lvl1pPr marL="457200" indent="-457200">
              <a:lnSpc>
                <a:spcPct val="80000"/>
              </a:lnSpc>
              <a:buClr>
                <a:srgbClr val="133D8D"/>
              </a:buClr>
              <a:buFont typeface="Arial"/>
              <a:buChar char="•"/>
              <a:defRPr sz="2800" b="0" i="0">
                <a:solidFill>
                  <a:schemeClr val="tx1"/>
                </a:solidFill>
              </a:defRPr>
            </a:lvl1pPr>
            <a:lvl2pPr marL="742950" indent="-285750">
              <a:lnSpc>
                <a:spcPct val="80000"/>
              </a:lnSpc>
              <a:buFont typeface="Arial"/>
              <a:buChar char="•"/>
              <a:defRPr sz="2400" b="0" i="0">
                <a:solidFill>
                  <a:schemeClr val="tx1"/>
                </a:solidFill>
              </a:defRPr>
            </a:lvl2pPr>
            <a:lvl3pPr marL="1143000" indent="-228600">
              <a:lnSpc>
                <a:spcPct val="80000"/>
              </a:lnSpc>
              <a:buFont typeface="Arial"/>
              <a:buChar char="•"/>
              <a:defRPr sz="2000" b="0" i="0">
                <a:solidFill>
                  <a:schemeClr val="tx1"/>
                </a:solidFill>
              </a:defRPr>
            </a:lvl3pPr>
            <a:lvl4pPr marL="1601788" indent="-230188">
              <a:lnSpc>
                <a:spcPct val="80000"/>
              </a:lnSpc>
              <a:buFont typeface="Arial"/>
              <a:buChar char="•"/>
              <a:defRPr sz="1800" b="0" i="0">
                <a:solidFill>
                  <a:schemeClr val="tx1"/>
                </a:solidFill>
              </a:defRPr>
            </a:lvl4pPr>
            <a:lvl5pPr marL="2055813" indent="-227013">
              <a:lnSpc>
                <a:spcPct val="80000"/>
              </a:lnSpc>
              <a:buFont typeface="Arial"/>
              <a:buChar char="•"/>
              <a:defRPr sz="1600" b="0" i="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820002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a:prstGeom prst="rect">
            <a:avLst/>
          </a:prstGeom>
        </p:spPr>
        <p:txBody>
          <a:bodyPr/>
          <a:lstStyle>
            <a:lvl1pPr>
              <a:defRPr b="1"/>
            </a:lvl1pPr>
          </a:lstStyle>
          <a:p>
            <a:r>
              <a:rPr lang="en-US" smtClean="0"/>
              <a:t>Click to edit Master title style</a:t>
            </a:r>
            <a:endParaRPr lang="en-US" dirty="0"/>
          </a:p>
        </p:txBody>
      </p:sp>
      <p:sp>
        <p:nvSpPr>
          <p:cNvPr id="8" name="Subtitle 2"/>
          <p:cNvSpPr>
            <a:spLocks noGrp="1"/>
          </p:cNvSpPr>
          <p:nvPr>
            <p:ph type="subTitle" idx="1"/>
          </p:nvPr>
        </p:nvSpPr>
        <p:spPr>
          <a:xfrm>
            <a:off x="1371600" y="3581400"/>
            <a:ext cx="6400800" cy="1752600"/>
          </a:xfrm>
          <a:prstGeom prst="rect">
            <a:avLst/>
          </a:prstGeom>
        </p:spPr>
        <p:txBody>
          <a:bodyPr/>
          <a:lstStyle>
            <a:lvl1pPr marL="0" indent="0" algn="ctr">
              <a:buNone/>
              <a:defRPr>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7323961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2209800"/>
            <a:ext cx="5410200" cy="4343400"/>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half" idx="2" hasCustomPrompt="1"/>
          </p:nvPr>
        </p:nvSpPr>
        <p:spPr>
          <a:xfrm>
            <a:off x="6019800" y="2209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9" name="Content Placeholder 3"/>
          <p:cNvSpPr>
            <a:spLocks noGrp="1"/>
          </p:cNvSpPr>
          <p:nvPr>
            <p:ph sz="half" idx="13" hasCustomPrompt="1"/>
          </p:nvPr>
        </p:nvSpPr>
        <p:spPr>
          <a:xfrm>
            <a:off x="6019800" y="4495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20"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7"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6D046C3E-8C01-4997-AFD0-776749CFC7E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457200"/>
            <a:ext cx="8229600" cy="960438"/>
          </a:xfrm>
          <a:prstGeom prst="rect">
            <a:avLst/>
          </a:prstGeom>
        </p:spPr>
        <p:txBody>
          <a:bodyPr/>
          <a:lstStyle>
            <a:lvl1pPr algn="l">
              <a:defRPr sz="3200" b="1">
                <a:solidFill>
                  <a:schemeClr val="tx1"/>
                </a:solidFill>
              </a:defRPr>
            </a:lvl1pPr>
          </a:lstStyle>
          <a:p>
            <a:r>
              <a:rPr lang="en-US" smtClean="0"/>
              <a:t>Click to edit Master title style</a:t>
            </a:r>
            <a:endParaRPr lang="en-US" dirty="0"/>
          </a:p>
        </p:txBody>
      </p:sp>
      <p:sp>
        <p:nvSpPr>
          <p:cNvPr id="13" name="Content Placeholder 2"/>
          <p:cNvSpPr>
            <a:spLocks noGrp="1"/>
          </p:cNvSpPr>
          <p:nvPr>
            <p:ph idx="1"/>
          </p:nvPr>
        </p:nvSpPr>
        <p:spPr>
          <a:xfrm>
            <a:off x="457200" y="1600200"/>
            <a:ext cx="8229600" cy="1723549"/>
          </a:xfrm>
          <a:prstGeom prst="rect">
            <a:avLst/>
          </a:prstGeom>
        </p:spPr>
        <p:txBody>
          <a:bodyPr>
            <a:sp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2230106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7200" y="1600200"/>
            <a:ext cx="5410200" cy="1754326"/>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hasCustomPrompt="1"/>
          </p:nvPr>
        </p:nvSpPr>
        <p:spPr>
          <a:xfrm>
            <a:off x="6019800" y="1600200"/>
            <a:ext cx="2667000" cy="43434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8" name="Title 1"/>
          <p:cNvSpPr>
            <a:spLocks noGrp="1"/>
          </p:cNvSpPr>
          <p:nvPr>
            <p:ph type="title"/>
          </p:nvPr>
        </p:nvSpPr>
        <p:spPr>
          <a:xfrm>
            <a:off x="457200" y="457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27638575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8001000" y="6569075"/>
            <a:ext cx="1066800" cy="288925"/>
          </a:xfrm>
          <a:prstGeom prst="rect">
            <a:avLst/>
          </a:prstGeom>
        </p:spPr>
        <p:txBody>
          <a:bodyPr/>
          <a:lstStyle>
            <a:lvl1pPr algn="r">
              <a:defRPr sz="1400"/>
            </a:lvl1pPr>
          </a:lstStyle>
          <a:p>
            <a:fld id="{FD176AAE-6E1C-4289-B524-4CBAA97F1407}" type="slidenum">
              <a:rPr lang="en-US" smtClean="0">
                <a:solidFill>
                  <a:srgbClr val="00338E"/>
                </a:solidFill>
              </a:rPr>
              <a:pPr/>
              <a:t>‹#›</a:t>
            </a:fld>
            <a:endParaRPr lang="en-US" dirty="0">
              <a:solidFill>
                <a:srgbClr val="00338E"/>
              </a:solidFill>
            </a:endParaRPr>
          </a:p>
        </p:txBody>
      </p:sp>
      <p:sp>
        <p:nvSpPr>
          <p:cNvPr id="18" name="Content Placeholder 2"/>
          <p:cNvSpPr>
            <a:spLocks noGrp="1"/>
          </p:cNvSpPr>
          <p:nvPr>
            <p:ph idx="1"/>
          </p:nvPr>
        </p:nvSpPr>
        <p:spPr>
          <a:xfrm>
            <a:off x="457200" y="1600200"/>
            <a:ext cx="5410200" cy="1754326"/>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2" hasCustomPrompt="1"/>
          </p:nvPr>
        </p:nvSpPr>
        <p:spPr>
          <a:xfrm>
            <a:off x="6019800" y="16002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20" name="Content Placeholder 3"/>
          <p:cNvSpPr>
            <a:spLocks noGrp="1"/>
          </p:cNvSpPr>
          <p:nvPr>
            <p:ph sz="half" idx="13" hasCustomPrompt="1"/>
          </p:nvPr>
        </p:nvSpPr>
        <p:spPr>
          <a:xfrm>
            <a:off x="6019800" y="38862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21" name="Title 1"/>
          <p:cNvSpPr>
            <a:spLocks noGrp="1"/>
          </p:cNvSpPr>
          <p:nvPr>
            <p:ph type="title"/>
          </p:nvPr>
        </p:nvSpPr>
        <p:spPr>
          <a:xfrm>
            <a:off x="457200" y="457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0453111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itle 1"/>
          <p:cNvSpPr>
            <a:spLocks noGrp="1"/>
          </p:cNvSpPr>
          <p:nvPr>
            <p:ph type="title"/>
          </p:nvPr>
        </p:nvSpPr>
        <p:spPr>
          <a:xfrm>
            <a:off x="457200" y="457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19" name="Content Placeholder 3"/>
          <p:cNvSpPr>
            <a:spLocks noGrp="1"/>
          </p:cNvSpPr>
          <p:nvPr>
            <p:ph sz="half" idx="2"/>
          </p:nvPr>
        </p:nvSpPr>
        <p:spPr>
          <a:xfrm>
            <a:off x="457200" y="2174875"/>
            <a:ext cx="4040188" cy="3997325"/>
          </a:xfrm>
          <a:prstGeom prst="rect">
            <a:avLst/>
          </a:prstGeo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Content Placeholder 3"/>
          <p:cNvSpPr>
            <a:spLocks noGrp="1"/>
          </p:cNvSpPr>
          <p:nvPr>
            <p:ph sz="half" idx="13"/>
          </p:nvPr>
        </p:nvSpPr>
        <p:spPr>
          <a:xfrm>
            <a:off x="4646612" y="2174875"/>
            <a:ext cx="4040188" cy="3997325"/>
          </a:xfrm>
          <a:prstGeom prst="rect">
            <a:avLst/>
          </a:prstGeo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5"/>
          <p:cNvSpPr txBox="1">
            <a:spLocks/>
          </p:cNvSpPr>
          <p:nvPr userDrawn="1"/>
        </p:nvSpPr>
        <p:spPr>
          <a:xfrm>
            <a:off x="228600" y="65690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27530761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3"/>
          <p:cNvSpPr>
            <a:spLocks noGrp="1"/>
          </p:cNvSpPr>
          <p:nvPr>
            <p:ph sz="half" idx="2"/>
          </p:nvPr>
        </p:nvSpPr>
        <p:spPr>
          <a:xfrm>
            <a:off x="457200" y="2174875"/>
            <a:ext cx="4040188" cy="2092325"/>
          </a:xfrm>
          <a:prstGeom prst="rect">
            <a:avLst/>
          </a:prstGeo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itle 1"/>
          <p:cNvSpPr>
            <a:spLocks noGrp="1"/>
          </p:cNvSpPr>
          <p:nvPr>
            <p:ph type="title"/>
          </p:nvPr>
        </p:nvSpPr>
        <p:spPr>
          <a:xfrm>
            <a:off x="457200" y="457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8" name="Content Placeholder 3"/>
          <p:cNvSpPr>
            <a:spLocks noGrp="1"/>
          </p:cNvSpPr>
          <p:nvPr>
            <p:ph sz="half" idx="13" hasCustomPrompt="1"/>
          </p:nvPr>
        </p:nvSpPr>
        <p:spPr>
          <a:xfrm>
            <a:off x="457200" y="4419600"/>
            <a:ext cx="4040188" cy="1711325"/>
          </a:xfrm>
          <a:prstGeom prst="rect">
            <a:avLst/>
          </a:prstGeom>
        </p:spPr>
        <p:txBody>
          <a:bodyPr/>
          <a:lstStyle>
            <a:lvl1pPr>
              <a:defRPr sz="2000" baseline="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dirty="0" smtClean="0"/>
              <a:t>Insert object</a:t>
            </a:r>
            <a:endParaRPr lang="en-US" dirty="0"/>
          </a:p>
        </p:txBody>
      </p:sp>
      <p:sp>
        <p:nvSpPr>
          <p:cNvPr id="11" name="Text Placeholder 2"/>
          <p:cNvSpPr>
            <a:spLocks noGrp="1"/>
          </p:cNvSpPr>
          <p:nvPr>
            <p:ph type="body" idx="14"/>
          </p:nvPr>
        </p:nvSpPr>
        <p:spPr>
          <a:xfrm>
            <a:off x="4648200" y="1524000"/>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3"/>
          <p:cNvSpPr>
            <a:spLocks noGrp="1"/>
          </p:cNvSpPr>
          <p:nvPr>
            <p:ph sz="half" idx="16" hasCustomPrompt="1"/>
          </p:nvPr>
        </p:nvSpPr>
        <p:spPr>
          <a:xfrm>
            <a:off x="4648200" y="4408487"/>
            <a:ext cx="4040188" cy="1711325"/>
          </a:xfrm>
          <a:prstGeom prst="rect">
            <a:avLst/>
          </a:prstGeom>
        </p:spPr>
        <p:txBody>
          <a:bodyPr/>
          <a:lstStyle>
            <a:lvl1pPr>
              <a:defRPr sz="2000" baseline="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dirty="0" smtClean="0"/>
              <a:t>Insert object</a:t>
            </a:r>
            <a:endParaRPr lang="en-US" dirty="0"/>
          </a:p>
        </p:txBody>
      </p:sp>
      <p:sp>
        <p:nvSpPr>
          <p:cNvPr id="20" name="Content Placeholder 3"/>
          <p:cNvSpPr>
            <a:spLocks noGrp="1"/>
          </p:cNvSpPr>
          <p:nvPr>
            <p:ph sz="half" idx="17"/>
          </p:nvPr>
        </p:nvSpPr>
        <p:spPr>
          <a:xfrm>
            <a:off x="4648200" y="2174875"/>
            <a:ext cx="4040188" cy="2092325"/>
          </a:xfrm>
          <a:prstGeom prst="rect">
            <a:avLst/>
          </a:prstGeo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Slide Number Placeholder 5"/>
          <p:cNvSpPr txBox="1">
            <a:spLocks/>
          </p:cNvSpPr>
          <p:nvPr userDrawn="1"/>
        </p:nvSpPr>
        <p:spPr>
          <a:xfrm>
            <a:off x="228600" y="65690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318076566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1415521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219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2362200"/>
            <a:ext cx="8229600" cy="1723549"/>
          </a:xfrm>
          <a:prstGeom prst="rect">
            <a:avLst/>
          </a:prstGeom>
        </p:spPr>
        <p:txBody>
          <a:bodyPr>
            <a:sp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755748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7200" y="2203391"/>
            <a:ext cx="5410200" cy="1754326"/>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hasCustomPrompt="1"/>
          </p:nvPr>
        </p:nvSpPr>
        <p:spPr>
          <a:xfrm>
            <a:off x="6019800" y="2203391"/>
            <a:ext cx="2667000" cy="4045009"/>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7" name="Title 1"/>
          <p:cNvSpPr>
            <a:spLocks noGrp="1"/>
          </p:cNvSpPr>
          <p:nvPr>
            <p:ph type="title"/>
          </p:nvPr>
        </p:nvSpPr>
        <p:spPr>
          <a:xfrm>
            <a:off x="457200" y="1060391"/>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666888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2209800"/>
            <a:ext cx="5410200" cy="4343400"/>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half" idx="2" hasCustomPrompt="1"/>
          </p:nvPr>
        </p:nvSpPr>
        <p:spPr>
          <a:xfrm>
            <a:off x="6019800" y="2209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9" name="Content Placeholder 3"/>
          <p:cNvSpPr>
            <a:spLocks noGrp="1"/>
          </p:cNvSpPr>
          <p:nvPr>
            <p:ph sz="half" idx="13" hasCustomPrompt="1"/>
          </p:nvPr>
        </p:nvSpPr>
        <p:spPr>
          <a:xfrm>
            <a:off x="6019800" y="4495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20"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7"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199358558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1"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32" name="Text Placeholder 2"/>
          <p:cNvSpPr>
            <a:spLocks noGrp="1"/>
          </p:cNvSpPr>
          <p:nvPr>
            <p:ph type="body" idx="1"/>
          </p:nvPr>
        </p:nvSpPr>
        <p:spPr>
          <a:xfrm>
            <a:off x="457200" y="21447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3" name="Content Placeholder 3"/>
          <p:cNvSpPr>
            <a:spLocks noGrp="1"/>
          </p:cNvSpPr>
          <p:nvPr>
            <p:ph sz="half" idx="2"/>
          </p:nvPr>
        </p:nvSpPr>
        <p:spPr>
          <a:xfrm>
            <a:off x="457200" y="2784475"/>
            <a:ext cx="4040188"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4"/>
          <p:cNvSpPr>
            <a:spLocks noGrp="1"/>
          </p:cNvSpPr>
          <p:nvPr>
            <p:ph type="body" sz="quarter" idx="3"/>
          </p:nvPr>
        </p:nvSpPr>
        <p:spPr>
          <a:xfrm>
            <a:off x="4645025" y="2144713"/>
            <a:ext cx="4041775"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5"/>
          <p:cNvSpPr>
            <a:spLocks noGrp="1"/>
          </p:cNvSpPr>
          <p:nvPr>
            <p:ph sz="quarter" idx="4"/>
          </p:nvPr>
        </p:nvSpPr>
        <p:spPr>
          <a:xfrm>
            <a:off x="4645025" y="2784475"/>
            <a:ext cx="4041775"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txBox="1">
            <a:spLocks/>
          </p:cNvSpPr>
          <p:nvPr userDrawn="1"/>
        </p:nvSpPr>
        <p:spPr>
          <a:xfrm>
            <a:off x="228600" y="71786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
        <p:nvSpPr>
          <p:cNvPr id="9"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3212058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1"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32" name="Text Placeholder 2"/>
          <p:cNvSpPr>
            <a:spLocks noGrp="1"/>
          </p:cNvSpPr>
          <p:nvPr>
            <p:ph type="body" idx="1"/>
          </p:nvPr>
        </p:nvSpPr>
        <p:spPr>
          <a:xfrm>
            <a:off x="457200" y="21447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3" name="Content Placeholder 3"/>
          <p:cNvSpPr>
            <a:spLocks noGrp="1"/>
          </p:cNvSpPr>
          <p:nvPr>
            <p:ph sz="half" idx="2"/>
          </p:nvPr>
        </p:nvSpPr>
        <p:spPr>
          <a:xfrm>
            <a:off x="457200" y="2784475"/>
            <a:ext cx="4040188"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4"/>
          <p:cNvSpPr>
            <a:spLocks noGrp="1"/>
          </p:cNvSpPr>
          <p:nvPr>
            <p:ph type="body" sz="quarter" idx="3"/>
          </p:nvPr>
        </p:nvSpPr>
        <p:spPr>
          <a:xfrm>
            <a:off x="4645025" y="2144713"/>
            <a:ext cx="4041775"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5"/>
          <p:cNvSpPr>
            <a:spLocks noGrp="1"/>
          </p:cNvSpPr>
          <p:nvPr>
            <p:ph sz="quarter" idx="4"/>
          </p:nvPr>
        </p:nvSpPr>
        <p:spPr>
          <a:xfrm>
            <a:off x="4645025" y="2784475"/>
            <a:ext cx="4041775"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txBox="1">
            <a:spLocks/>
          </p:cNvSpPr>
          <p:nvPr/>
        </p:nvSpPr>
        <p:spPr>
          <a:xfrm>
            <a:off x="228600" y="71786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pPr/>
              <a:t>‹#›</a:t>
            </a:fld>
            <a:endParaRPr lang="en-US" dirty="0"/>
          </a:p>
        </p:txBody>
      </p:sp>
      <p:sp>
        <p:nvSpPr>
          <p:cNvPr id="9"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6D046C3E-8C01-4997-AFD0-776749CFC7E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Layout">
    <p:spTree>
      <p:nvGrpSpPr>
        <p:cNvPr id="1" name=""/>
        <p:cNvGrpSpPr/>
        <p:nvPr/>
      </p:nvGrpSpPr>
      <p:grpSpPr>
        <a:xfrm>
          <a:off x="0" y="0"/>
          <a:ext cx="0" cy="0"/>
          <a:chOff x="0" y="0"/>
          <a:chExt cx="0" cy="0"/>
        </a:xfrm>
      </p:grpSpPr>
      <p:sp>
        <p:nvSpPr>
          <p:cNvPr id="4" name="Title 1"/>
          <p:cNvSpPr>
            <a:spLocks noGrp="1"/>
          </p:cNvSpPr>
          <p:nvPr>
            <p:ph type="ctrTitle"/>
          </p:nvPr>
        </p:nvSpPr>
        <p:spPr>
          <a:xfrm>
            <a:off x="0" y="2130425"/>
            <a:ext cx="9144000" cy="1470025"/>
          </a:xfrm>
          <a:prstGeom prst="rect">
            <a:avLst/>
          </a:prstGeom>
        </p:spPr>
        <p:txBody>
          <a:bodyPr anchor="ctr"/>
          <a:lstStyle>
            <a:lvl1pPr algn="ctr">
              <a:defRPr b="1" baseline="0">
                <a:solidFill>
                  <a:schemeClr val="tx1"/>
                </a:solidFill>
                <a:latin typeface="+mj-lt"/>
                <a:ea typeface="Adobe Heiti Std R" pitchFamily="34" charset="-128"/>
              </a:defRPr>
            </a:lvl1pPr>
          </a:lstStyle>
          <a:p>
            <a:r>
              <a:rPr lang="en-US" smtClean="0"/>
              <a:t>Click to edit Master title style</a:t>
            </a:r>
            <a:endParaRPr lang="en-US" dirty="0"/>
          </a:p>
        </p:txBody>
      </p:sp>
      <p:sp>
        <p:nvSpPr>
          <p:cNvPr id="5" name="Subtitle 2"/>
          <p:cNvSpPr>
            <a:spLocks noGrp="1"/>
          </p:cNvSpPr>
          <p:nvPr>
            <p:ph type="subTitle" idx="1"/>
          </p:nvPr>
        </p:nvSpPr>
        <p:spPr>
          <a:xfrm>
            <a:off x="1371600" y="3886200"/>
            <a:ext cx="6400800" cy="1752600"/>
          </a:xfrm>
          <a:prstGeom prst="rect">
            <a:avLst/>
          </a:prstGeom>
        </p:spPr>
        <p:txBody>
          <a:bodyPr/>
          <a:lstStyle>
            <a:lvl1pPr marL="0" indent="0" algn="ctr">
              <a:buNone/>
              <a:defRPr sz="3000" b="1">
                <a:solidFill>
                  <a:schemeClr val="tx1">
                    <a:lumMod val="50000"/>
                    <a:lumOff val="50000"/>
                  </a:schemeClr>
                </a:solidFill>
                <a:latin typeface="+mn-lt"/>
                <a:ea typeface="Adobe Heiti Std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5900496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0" y="2693988"/>
            <a:ext cx="9144000" cy="1470025"/>
          </a:xfrm>
          <a:prstGeom prst="rect">
            <a:avLst/>
          </a:prstGeom>
        </p:spPr>
        <p:txBody>
          <a:bodyPr anchor="ctr"/>
          <a:lstStyle>
            <a:lvl1pPr algn="ctr">
              <a:defRPr sz="4000" b="1">
                <a:solidFill>
                  <a:srgbClr val="585858"/>
                </a:solidFill>
                <a:latin typeface="+mj-lt"/>
                <a:ea typeface="Adobe Heiti Std R" pitchFamily="34" charset="-128"/>
              </a:defRPr>
            </a:lvl1pPr>
          </a:lstStyle>
          <a:p>
            <a:r>
              <a:rPr lang="en-US" smtClean="0"/>
              <a:t>Click to edit Master title style</a:t>
            </a:r>
            <a:endParaRPr lang="en-US" dirty="0"/>
          </a:p>
        </p:txBody>
      </p:sp>
    </p:spTree>
    <p:extLst>
      <p:ext uri="{BB962C8B-B14F-4D97-AF65-F5344CB8AC3E}">
        <p14:creationId xmlns:p14="http://schemas.microsoft.com/office/powerpoint/2010/main" val="143751026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a:prstGeom prst="rect">
            <a:avLst/>
          </a:prstGeom>
        </p:spPr>
        <p:txBody>
          <a:bodyPr/>
          <a:lstStyle>
            <a:lvl1pPr algn="l">
              <a:defRPr sz="3200" b="0">
                <a:solidFill>
                  <a:schemeClr val="tx1"/>
                </a:solidFill>
                <a:latin typeface="+mn-lt"/>
                <a:ea typeface="Adobe Heiti Std R" pitchFamily="34" charset="-128"/>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0" y="1219200"/>
            <a:ext cx="9144000" cy="5638800"/>
          </a:xfrm>
          <a:prstGeom prst="rect">
            <a:avLst/>
          </a:prstGeom>
          <a:ln>
            <a:noFill/>
          </a:ln>
        </p:spPr>
        <p:txBody>
          <a:bodyPr/>
          <a:lstStyle>
            <a:lvl1pPr>
              <a:buClr>
                <a:srgbClr val="92D050"/>
              </a:buClr>
              <a:buFont typeface="Arial" pitchFamily="34" charset="0"/>
              <a:buChar char="•"/>
              <a:defRPr sz="2400" b="0">
                <a:solidFill>
                  <a:schemeClr val="tx1">
                    <a:lumMod val="65000"/>
                    <a:lumOff val="35000"/>
                  </a:schemeClr>
                </a:solidFill>
              </a:defRPr>
            </a:lvl1pPr>
            <a:lvl2pPr>
              <a:buClr>
                <a:srgbClr val="92D050"/>
              </a:buClr>
              <a:defRPr sz="2400" b="0">
                <a:solidFill>
                  <a:schemeClr val="tx1">
                    <a:lumMod val="65000"/>
                    <a:lumOff val="35000"/>
                  </a:schemeClr>
                </a:solidFill>
              </a:defRPr>
            </a:lvl2pPr>
            <a:lvl3pPr>
              <a:buClr>
                <a:srgbClr val="92D050"/>
              </a:buClr>
              <a:defRPr sz="2400" b="0">
                <a:solidFill>
                  <a:schemeClr val="tx1">
                    <a:lumMod val="65000"/>
                    <a:lumOff val="35000"/>
                  </a:schemeClr>
                </a:solidFill>
              </a:defRPr>
            </a:lvl3pPr>
            <a:lvl4pPr>
              <a:buClr>
                <a:srgbClr val="92D050"/>
              </a:buClr>
              <a:defRPr sz="2400" b="0">
                <a:solidFill>
                  <a:schemeClr val="tx1">
                    <a:lumMod val="65000"/>
                    <a:lumOff val="35000"/>
                  </a:schemeClr>
                </a:solidFill>
              </a:defRPr>
            </a:lvl4pPr>
            <a:lvl5pPr>
              <a:buClr>
                <a:srgbClr val="92D050"/>
              </a:buClr>
              <a:defRPr sz="2400" b="0">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718733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59987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a:prstGeom prst="rect">
            <a:avLst/>
          </a:prstGeom>
        </p:spPr>
        <p:txBody>
          <a:bodyPr/>
          <a:lstStyle>
            <a:lvl1pPr algn="l">
              <a:defRPr sz="3200" b="0" baseline="0">
                <a:solidFill>
                  <a:schemeClr val="tx1"/>
                </a:solidFill>
                <a:latin typeface="+mn-lt"/>
                <a:ea typeface="Adobe Heiti Std R" pitchFamily="34" charset="-128"/>
              </a:defRPr>
            </a:lvl1pPr>
          </a:lstStyle>
          <a:p>
            <a:r>
              <a:rPr lang="en-US" smtClean="0"/>
              <a:t>Click to edit Master title style</a:t>
            </a:r>
            <a:endParaRPr lang="en-US" dirty="0"/>
          </a:p>
        </p:txBody>
      </p:sp>
    </p:spTree>
    <p:extLst>
      <p:ext uri="{BB962C8B-B14F-4D97-AF65-F5344CB8AC3E}">
        <p14:creationId xmlns:p14="http://schemas.microsoft.com/office/powerpoint/2010/main" val="209218770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a:prstGeom prst="rect">
            <a:avLst/>
          </a:prstGeom>
        </p:spPr>
        <p:txBody>
          <a:bodyPr/>
          <a:lstStyle>
            <a:lvl1pPr algn="l">
              <a:defRPr sz="3200" b="0" baseline="0">
                <a:solidFill>
                  <a:schemeClr val="tx1"/>
                </a:solidFill>
                <a:latin typeface="+mn-lt"/>
                <a:ea typeface="Adobe Heiti Std R" pitchFamily="34" charset="-128"/>
              </a:defRPr>
            </a:lvl1pPr>
          </a:lstStyle>
          <a:p>
            <a:r>
              <a:rPr lang="en-US" smtClean="0"/>
              <a:t>Click to edit Master title style</a:t>
            </a:r>
            <a:endParaRPr lang="en-US" dirty="0"/>
          </a:p>
        </p:txBody>
      </p:sp>
    </p:spTree>
    <p:extLst>
      <p:ext uri="{BB962C8B-B14F-4D97-AF65-F5344CB8AC3E}">
        <p14:creationId xmlns:p14="http://schemas.microsoft.com/office/powerpoint/2010/main" val="14050040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4" name="Table 3"/>
          <p:cNvGraphicFramePr>
            <a:graphicFrameLocks noGrp="1"/>
          </p:cNvGraphicFramePr>
          <p:nvPr userDrawn="1">
            <p:extLst/>
          </p:nvPr>
        </p:nvGraphicFramePr>
        <p:xfrm>
          <a:off x="0" y="840761"/>
          <a:ext cx="9144000" cy="5442907"/>
        </p:xfrm>
        <a:graphic>
          <a:graphicData uri="http://schemas.openxmlformats.org/drawingml/2006/table">
            <a:tbl>
              <a:tblPr firstRow="1" bandRow="1">
                <a:tableStyleId>{8EC20E35-A176-4012-BC5E-935CFFF8708E}</a:tableStyleId>
              </a:tblPr>
              <a:tblGrid>
                <a:gridCol w="1655380"/>
                <a:gridCol w="2522483"/>
                <a:gridCol w="4966137"/>
              </a:tblGrid>
              <a:tr h="472369">
                <a:tc>
                  <a:txBody>
                    <a:bodyPr/>
                    <a:lstStyle/>
                    <a:p>
                      <a:pPr algn="ctr"/>
                      <a:endParaRPr lang="en-US" sz="1400" dirty="0"/>
                    </a:p>
                  </a:txBody>
                  <a:tcPr anchor="ctr">
                    <a:lnL>
                      <a:noFill/>
                    </a:lnL>
                    <a:lnR w="38100" cap="flat" cmpd="sng" algn="ctr">
                      <a:solidFill>
                        <a:schemeClr val="bg1"/>
                      </a:solidFill>
                      <a:prstDash val="solid"/>
                      <a:round/>
                      <a:headEnd type="none" w="med" len="med"/>
                      <a:tailEnd type="none" w="med" len="med"/>
                    </a:lnR>
                    <a:lnT w="254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54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38100" cap="flat" cmpd="sng" algn="ctr">
                      <a:solidFill>
                        <a:schemeClr val="bg1"/>
                      </a:solidFill>
                      <a:prstDash val="solid"/>
                      <a:round/>
                      <a:headEnd type="none" w="med" len="med"/>
                      <a:tailEnd type="none" w="med" len="med"/>
                    </a:lnL>
                    <a:lnR>
                      <a:noFill/>
                    </a:lnR>
                    <a:lnT w="254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696896">
                <a:tc>
                  <a:txBody>
                    <a:bodyPr/>
                    <a:lstStyle/>
                    <a:p>
                      <a:endParaRPr lang="en-US" sz="1400" b="1" dirty="0" smtClean="0">
                        <a:solidFill>
                          <a:schemeClr val="tx1">
                            <a:lumMod val="65000"/>
                            <a:lumOff val="35000"/>
                          </a:schemeClr>
                        </a:solidFill>
                      </a:endParaRPr>
                    </a:p>
                  </a:txBody>
                  <a:tcPr>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endParaRPr lang="en-US" sz="1400" dirty="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endParaRPr lang="en-US" sz="1400" b="1" dirty="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1259161">
                <a:tc>
                  <a:txBody>
                    <a:bodyPr/>
                    <a:lstStyle/>
                    <a:p>
                      <a:endParaRPr lang="en-US" sz="1400" b="1" dirty="0">
                        <a:solidFill>
                          <a:schemeClr val="tx1">
                            <a:lumMod val="65000"/>
                            <a:lumOff val="35000"/>
                          </a:schemeClr>
                        </a:solidFill>
                      </a:endParaRPr>
                    </a:p>
                  </a:txBody>
                  <a:tcPr>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defRPr/>
                      </a:pPr>
                      <a:endParaRPr lang="en-US" sz="1400" b="1" dirty="0" smtClean="0">
                        <a:solidFill>
                          <a:schemeClr val="tx1">
                            <a:lumMod val="65000"/>
                            <a:lumOff val="35000"/>
                          </a:schemeClr>
                        </a:solidFill>
                        <a:latin typeface="+mn-lt"/>
                      </a:endParaRPr>
                    </a:p>
                  </a:txBody>
                  <a:tcPr>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51034">
                <a:tc>
                  <a:txBody>
                    <a:bodyPr/>
                    <a:lstStyle/>
                    <a:p>
                      <a:endParaRPr lang="en-US" sz="1400" b="1" dirty="0">
                        <a:solidFill>
                          <a:schemeClr val="tx1">
                            <a:lumMod val="65000"/>
                            <a:lumOff val="35000"/>
                          </a:schemeClr>
                        </a:solidFill>
                      </a:endParaRPr>
                    </a:p>
                  </a:txBody>
                  <a:tcPr>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endParaRPr lang="en-US" sz="1400" dirty="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endParaRPr lang="en-US" sz="1400" b="1" baseline="0" dirty="0" smtClean="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551034">
                <a:tc>
                  <a:txBody>
                    <a:bodyPr/>
                    <a:lstStyle/>
                    <a:p>
                      <a:endParaRPr lang="en-US" sz="1400" b="1" dirty="0">
                        <a:solidFill>
                          <a:schemeClr val="tx1">
                            <a:lumMod val="65000"/>
                            <a:lumOff val="35000"/>
                          </a:schemeClr>
                        </a:solidFill>
                      </a:endParaRPr>
                    </a:p>
                  </a:txBody>
                  <a:tcPr>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912413">
                <a:tc>
                  <a:txBody>
                    <a:bodyPr/>
                    <a:lstStyle/>
                    <a:p>
                      <a:endParaRPr lang="en-US" sz="1400" b="1" dirty="0">
                        <a:solidFill>
                          <a:schemeClr val="tx1">
                            <a:lumMod val="65000"/>
                            <a:lumOff val="35000"/>
                          </a:schemeClr>
                        </a:solidFill>
                      </a:endParaRPr>
                    </a:p>
                  </a:txBody>
                  <a:tcPr>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2">
                        <a:lumMod val="40000"/>
                        <a:lumOff val="60000"/>
                      </a:schemeClr>
                    </a:solidFill>
                  </a:tcPr>
                </a:tc>
                <a:tc>
                  <a:txBody>
                    <a:bodyPr/>
                    <a:lstStyle/>
                    <a:p>
                      <a:endParaRPr lang="en-US" sz="1400" i="1" dirty="0">
                        <a:solidFill>
                          <a:schemeClr val="tx1">
                            <a:lumMod val="65000"/>
                            <a:lumOff val="3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168275" lvl="1" indent="-168275" algn="l" defTabSz="914400" rtl="0" eaLnBrk="1" latinLnBrk="0" hangingPunct="1">
                        <a:spcAft>
                          <a:spcPts val="400"/>
                        </a:spcAft>
                        <a:buClr>
                          <a:schemeClr val="tx2">
                            <a:lumMod val="60000"/>
                            <a:lumOff val="40000"/>
                          </a:schemeClr>
                        </a:buClr>
                        <a:buFont typeface="Wingdings" pitchFamily="2" charset="2"/>
                        <a:buChar char="§"/>
                      </a:pPr>
                      <a:endParaRPr lang="en-US" sz="1400" b="1" kern="1200" dirty="0">
                        <a:solidFill>
                          <a:schemeClr val="tx1">
                            <a:lumMod val="65000"/>
                            <a:lumOff val="35000"/>
                          </a:schemeClr>
                        </a:solidFill>
                        <a:latin typeface="+mn-lt"/>
                        <a:ea typeface="MS PGothic" pitchFamily="34" charset="-128"/>
                        <a:cs typeface="Calibri" pitchFamily="34" charset="0"/>
                      </a:endParaRPr>
                    </a:p>
                  </a:txBody>
                  <a:tcPr>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2">
                        <a:lumMod val="40000"/>
                        <a:lumOff val="60000"/>
                      </a:schemeClr>
                    </a:solidFill>
                  </a:tcPr>
                </a:tc>
              </a:tr>
            </a:tbl>
          </a:graphicData>
        </a:graphic>
      </p:graphicFrame>
    </p:spTree>
    <p:extLst>
      <p:ext uri="{BB962C8B-B14F-4D97-AF65-F5344CB8AC3E}">
        <p14:creationId xmlns:p14="http://schemas.microsoft.com/office/powerpoint/2010/main" val="179738360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172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a:xfrm>
            <a:off x="8348352" y="6492875"/>
            <a:ext cx="795647" cy="365125"/>
          </a:xfrm>
          <a:prstGeom prst="rect">
            <a:avLst/>
          </a:prstGeom>
        </p:spPr>
        <p:txBody>
          <a:bodyPr bIns="18288" anchor="b"/>
          <a:lstStyle>
            <a:lvl1pPr algn="r">
              <a:defRPr sz="1000"/>
            </a:lvl1pPr>
          </a:lstStyle>
          <a:p>
            <a:fld id="{8139ACE7-CCE8-489C-846A-17C143D69F78}" type="slidenum">
              <a:rPr lang="en-US" smtClean="0">
                <a:solidFill>
                  <a:prstClr val="black"/>
                </a:solidFill>
                <a:cs typeface="Arial" pitchFamily="34" charset="0"/>
              </a:rPr>
              <a:pPr/>
              <a:t>‹#›</a:t>
            </a:fld>
            <a:r>
              <a:rPr lang="en-US" dirty="0" smtClean="0">
                <a:solidFill>
                  <a:prstClr val="black"/>
                </a:solidFill>
                <a:cs typeface="Arial" pitchFamily="34" charset="0"/>
              </a:rPr>
              <a:t>c</a:t>
            </a:r>
            <a:endParaRPr lang="en-US" dirty="0">
              <a:solidFill>
                <a:prstClr val="black"/>
              </a:solidFill>
              <a:cs typeface="Arial" pitchFamily="34" charset="0"/>
            </a:endParaRPr>
          </a:p>
        </p:txBody>
      </p:sp>
    </p:spTree>
    <p:extLst>
      <p:ext uri="{BB962C8B-B14F-4D97-AF65-F5344CB8AC3E}">
        <p14:creationId xmlns:p14="http://schemas.microsoft.com/office/powerpoint/2010/main" val="18751627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ext Placeholder 2"/>
          <p:cNvSpPr>
            <a:spLocks noGrp="1"/>
          </p:cNvSpPr>
          <p:nvPr>
            <p:ph type="body" idx="1" hasCustomPrompt="1"/>
          </p:nvPr>
        </p:nvSpPr>
        <p:spPr>
          <a:xfrm>
            <a:off x="581024" y="573088"/>
            <a:ext cx="7572376" cy="817562"/>
          </a:xfrm>
          <a:prstGeom prst="rect">
            <a:avLst/>
          </a:prstGeom>
        </p:spPr>
        <p:txBody>
          <a:bodyPr anchor="b"/>
          <a:lstStyle>
            <a:lvl1pPr marL="0" indent="0">
              <a:buNone/>
              <a:defRPr sz="36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 text styles</a:t>
            </a:r>
          </a:p>
        </p:txBody>
      </p:sp>
      <p:sp>
        <p:nvSpPr>
          <p:cNvPr id="18" name="Text Placeholder 2"/>
          <p:cNvSpPr>
            <a:spLocks noGrp="1"/>
          </p:cNvSpPr>
          <p:nvPr>
            <p:ph type="body" idx="10"/>
          </p:nvPr>
        </p:nvSpPr>
        <p:spPr>
          <a:xfrm>
            <a:off x="581024" y="1543050"/>
            <a:ext cx="7572376" cy="409575"/>
          </a:xfrm>
          <a:prstGeom prst="rect">
            <a:avLst/>
          </a:prstGeom>
        </p:spPr>
        <p:txBody>
          <a:bodyPr anchor="b"/>
          <a:lstStyle>
            <a:lvl1pPr marL="0" indent="0">
              <a:buNone/>
              <a:defRPr sz="2000" b="0">
                <a:solidFill>
                  <a:srgbClr val="45953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2"/>
          <p:cNvSpPr>
            <a:spLocks noGrp="1"/>
          </p:cNvSpPr>
          <p:nvPr>
            <p:ph type="body" idx="11"/>
          </p:nvPr>
        </p:nvSpPr>
        <p:spPr>
          <a:xfrm>
            <a:off x="581024" y="1976757"/>
            <a:ext cx="7572376" cy="328294"/>
          </a:xfrm>
          <a:prstGeom prst="rect">
            <a:avLst/>
          </a:prstGeom>
        </p:spPr>
        <p:txBody>
          <a:bodyPr anchor="b"/>
          <a:lstStyle>
            <a:lvl1pPr marL="0" indent="0">
              <a:buNone/>
              <a:defRPr sz="13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2" hasCustomPrompt="1"/>
          </p:nvPr>
        </p:nvSpPr>
        <p:spPr>
          <a:xfrm>
            <a:off x="581024" y="3259138"/>
            <a:ext cx="7572376" cy="817562"/>
          </a:xfrm>
          <a:prstGeom prst="rect">
            <a:avLst/>
          </a:prstGeom>
        </p:spPr>
        <p:txBody>
          <a:bodyPr anchor="b"/>
          <a:lstStyle>
            <a:lvl1pPr marL="0" indent="0">
              <a:buNone/>
              <a:defRPr sz="36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 text styles</a:t>
            </a:r>
          </a:p>
        </p:txBody>
      </p:sp>
      <p:sp>
        <p:nvSpPr>
          <p:cNvPr id="24" name="Text Placeholder 2"/>
          <p:cNvSpPr>
            <a:spLocks noGrp="1"/>
          </p:cNvSpPr>
          <p:nvPr>
            <p:ph type="body" idx="13"/>
          </p:nvPr>
        </p:nvSpPr>
        <p:spPr>
          <a:xfrm>
            <a:off x="581024" y="4229100"/>
            <a:ext cx="7572376" cy="409575"/>
          </a:xfrm>
          <a:prstGeom prst="rect">
            <a:avLst/>
          </a:prstGeom>
        </p:spPr>
        <p:txBody>
          <a:bodyPr anchor="b"/>
          <a:lstStyle>
            <a:lvl1pPr marL="0" indent="0">
              <a:buNone/>
              <a:defRPr sz="2000" b="0">
                <a:solidFill>
                  <a:srgbClr val="45953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5" name="Text Placeholder 2"/>
          <p:cNvSpPr>
            <a:spLocks noGrp="1"/>
          </p:cNvSpPr>
          <p:nvPr>
            <p:ph type="body" idx="14"/>
          </p:nvPr>
        </p:nvSpPr>
        <p:spPr>
          <a:xfrm>
            <a:off x="581024" y="4662807"/>
            <a:ext cx="7572376" cy="328294"/>
          </a:xfrm>
          <a:prstGeom prst="rect">
            <a:avLst/>
          </a:prstGeom>
        </p:spPr>
        <p:txBody>
          <a:bodyPr anchor="b"/>
          <a:lstStyle>
            <a:lvl1pPr marL="0" indent="0">
              <a:buNone/>
              <a:defRPr sz="13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312051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9" name="Content Placeholder 2"/>
          <p:cNvSpPr>
            <a:spLocks noGrp="1"/>
          </p:cNvSpPr>
          <p:nvPr>
            <p:ph idx="1"/>
          </p:nvPr>
        </p:nvSpPr>
        <p:spPr>
          <a:xfrm>
            <a:off x="364922" y="1121183"/>
            <a:ext cx="8313490" cy="393954"/>
          </a:xfrm>
          <a:prstGeom prst="rect">
            <a:avLst/>
          </a:prstGeom>
        </p:spPr>
        <p:txBody>
          <a:bodyPr anchor="b" anchorCtr="0"/>
          <a:lstStyle>
            <a:lvl1pPr algn="l">
              <a:lnSpc>
                <a:spcPct val="80000"/>
              </a:lnSpc>
              <a:defRPr sz="3200">
                <a:latin typeface="Calibri"/>
                <a:cs typeface="Calibri"/>
              </a:defRPr>
            </a:lvl1pPr>
            <a:lvl2pPr marL="687388" indent="-230188">
              <a:buClr>
                <a:srgbClr val="133D8D"/>
              </a:buClr>
              <a:defRPr sz="2800">
                <a:latin typeface="Calibri"/>
                <a:cs typeface="Calibri"/>
              </a:defRPr>
            </a:lvl2pPr>
            <a:lvl3pPr>
              <a:buClr>
                <a:srgbClr val="133D8D"/>
              </a:buClr>
              <a:defRPr sz="2400">
                <a:latin typeface="Calibri"/>
                <a:cs typeface="Calibri"/>
              </a:defRPr>
            </a:lvl3pPr>
            <a:lvl4pPr>
              <a:buClr>
                <a:srgbClr val="133D8D"/>
              </a:buClr>
              <a:defRPr sz="2000">
                <a:latin typeface="Calibri"/>
                <a:cs typeface="Calibri"/>
              </a:defRPr>
            </a:lvl4pPr>
            <a:lvl5pPr>
              <a:buClr>
                <a:srgbClr val="133D8D"/>
              </a:buClr>
              <a:defRPr>
                <a:latin typeface="Calibri"/>
                <a:cs typeface="Calibri"/>
              </a:defRPr>
            </a:lvl5pPr>
          </a:lstStyle>
          <a:p>
            <a:pPr lvl="0"/>
            <a:r>
              <a:rPr lang="en-US" smtClean="0"/>
              <a:t>Click to edit Master text styles</a:t>
            </a:r>
          </a:p>
        </p:txBody>
      </p:sp>
      <p:sp>
        <p:nvSpPr>
          <p:cNvPr id="10" name="Content Placeholder 2"/>
          <p:cNvSpPr>
            <a:spLocks noGrp="1"/>
          </p:cNvSpPr>
          <p:nvPr>
            <p:ph idx="12"/>
          </p:nvPr>
        </p:nvSpPr>
        <p:spPr>
          <a:xfrm>
            <a:off x="364921" y="1515136"/>
            <a:ext cx="8229600" cy="1920526"/>
          </a:xfrm>
          <a:prstGeom prst="rect">
            <a:avLst/>
          </a:prstGeom>
        </p:spPr>
        <p:txBody>
          <a:bodyPr/>
          <a:lstStyle>
            <a:lvl1pPr marL="457200" indent="-457200">
              <a:lnSpc>
                <a:spcPct val="80000"/>
              </a:lnSpc>
              <a:buClr>
                <a:srgbClr val="133D8D"/>
              </a:buClr>
              <a:buFont typeface="Arial"/>
              <a:buChar char="•"/>
              <a:defRPr sz="2800" b="0" i="0">
                <a:solidFill>
                  <a:schemeClr val="tx1"/>
                </a:solidFill>
              </a:defRPr>
            </a:lvl1pPr>
            <a:lvl2pPr marL="742950" indent="-285750">
              <a:lnSpc>
                <a:spcPct val="80000"/>
              </a:lnSpc>
              <a:buFont typeface="Arial"/>
              <a:buChar char="•"/>
              <a:defRPr sz="2400" b="0" i="0">
                <a:solidFill>
                  <a:schemeClr val="tx1"/>
                </a:solidFill>
              </a:defRPr>
            </a:lvl2pPr>
            <a:lvl3pPr marL="1143000" indent="-228600">
              <a:lnSpc>
                <a:spcPct val="80000"/>
              </a:lnSpc>
              <a:buFont typeface="Arial"/>
              <a:buChar char="•"/>
              <a:defRPr sz="2000" b="0" i="0">
                <a:solidFill>
                  <a:schemeClr val="tx1"/>
                </a:solidFill>
              </a:defRPr>
            </a:lvl3pPr>
            <a:lvl4pPr marL="1601788" indent="-230188">
              <a:lnSpc>
                <a:spcPct val="80000"/>
              </a:lnSpc>
              <a:buFont typeface="Arial"/>
              <a:buChar char="•"/>
              <a:defRPr sz="1800" b="0" i="0">
                <a:solidFill>
                  <a:schemeClr val="tx1"/>
                </a:solidFill>
              </a:defRPr>
            </a:lvl4pPr>
            <a:lvl5pPr marL="2055813" indent="-227013">
              <a:lnSpc>
                <a:spcPct val="80000"/>
              </a:lnSpc>
              <a:buFont typeface="Arial"/>
              <a:buChar char="•"/>
              <a:defRPr sz="1600" b="0" i="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5334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936D4EE4-3ECC-4889-8006-CED8E056CB27}"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hasCustomPrompt="1"/>
          </p:nvPr>
        </p:nvSpPr>
        <p:spPr>
          <a:xfrm>
            <a:off x="581024" y="573088"/>
            <a:ext cx="4943476" cy="817562"/>
          </a:xfrm>
          <a:prstGeom prst="rect">
            <a:avLst/>
          </a:prstGeom>
        </p:spPr>
        <p:txBody>
          <a:bodyPr anchor="b"/>
          <a:lstStyle>
            <a:lvl1pPr marL="0" indent="0">
              <a:buNone/>
              <a:defRPr sz="36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 styles</a:t>
            </a:r>
          </a:p>
        </p:txBody>
      </p:sp>
      <p:sp>
        <p:nvSpPr>
          <p:cNvPr id="11" name="Text Placeholder 2"/>
          <p:cNvSpPr>
            <a:spLocks noGrp="1"/>
          </p:cNvSpPr>
          <p:nvPr>
            <p:ph type="body" idx="12"/>
          </p:nvPr>
        </p:nvSpPr>
        <p:spPr>
          <a:xfrm>
            <a:off x="581024" y="1543050"/>
            <a:ext cx="4953001" cy="409575"/>
          </a:xfrm>
          <a:prstGeom prst="rect">
            <a:avLst/>
          </a:prstGeom>
        </p:spPr>
        <p:txBody>
          <a:bodyPr anchor="b"/>
          <a:lstStyle>
            <a:lvl1pPr marL="0" indent="0">
              <a:buNone/>
              <a:defRPr sz="2000" b="0">
                <a:solidFill>
                  <a:srgbClr val="45953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2"/>
          <p:cNvSpPr>
            <a:spLocks noGrp="1"/>
          </p:cNvSpPr>
          <p:nvPr>
            <p:ph type="body" idx="13"/>
          </p:nvPr>
        </p:nvSpPr>
        <p:spPr>
          <a:xfrm>
            <a:off x="581024" y="1976757"/>
            <a:ext cx="4953001" cy="328294"/>
          </a:xfrm>
          <a:prstGeom prst="rect">
            <a:avLst/>
          </a:prstGeom>
        </p:spPr>
        <p:txBody>
          <a:bodyPr anchor="b"/>
          <a:lstStyle>
            <a:lvl1pPr marL="0" indent="0">
              <a:buNone/>
              <a:defRPr sz="13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2"/>
          <p:cNvSpPr>
            <a:spLocks noGrp="1"/>
          </p:cNvSpPr>
          <p:nvPr>
            <p:ph type="body" idx="14"/>
          </p:nvPr>
        </p:nvSpPr>
        <p:spPr>
          <a:xfrm>
            <a:off x="581024" y="2933700"/>
            <a:ext cx="4953001" cy="409575"/>
          </a:xfrm>
          <a:prstGeom prst="rect">
            <a:avLst/>
          </a:prstGeom>
        </p:spPr>
        <p:txBody>
          <a:bodyPr anchor="b"/>
          <a:lstStyle>
            <a:lvl1pPr marL="342900" indent="-342900">
              <a:buFont typeface="Arial" pitchFamily="34" charset="0"/>
              <a:buChar char="•"/>
              <a:defRPr sz="2000" b="0">
                <a:solidFill>
                  <a:srgbClr val="45953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3"/>
          <p:cNvSpPr>
            <a:spLocks noGrp="1"/>
          </p:cNvSpPr>
          <p:nvPr>
            <p:ph sz="half" idx="2" hasCustomPrompt="1"/>
          </p:nvPr>
        </p:nvSpPr>
        <p:spPr>
          <a:xfrm>
            <a:off x="5886450" y="257175"/>
            <a:ext cx="3105150" cy="5410199"/>
          </a:xfrm>
          <a:prstGeom prst="rect">
            <a:avLst/>
          </a:prstGeom>
        </p:spPr>
        <p:txBody>
          <a:bodyPr/>
          <a:lstStyle>
            <a:lvl1pPr>
              <a:defRPr sz="1600">
                <a:latin typeface="+mn-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Insert object</a:t>
            </a:r>
            <a:endParaRPr lang="en-US" dirty="0"/>
          </a:p>
        </p:txBody>
      </p:sp>
    </p:spTree>
    <p:extLst>
      <p:ext uri="{BB962C8B-B14F-4D97-AF65-F5344CB8AC3E}">
        <p14:creationId xmlns:p14="http://schemas.microsoft.com/office/powerpoint/2010/main" val="79308734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lIns="109728" rIns="109728" anchor="ctr"/>
          <a:lstStyle>
            <a:lvl1pPr>
              <a:defRPr sz="3600" b="1">
                <a:solidFill>
                  <a:schemeClr val="accent2"/>
                </a:solidFill>
                <a:latin typeface="+mn-lt"/>
              </a:defRPr>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936D4EE4-3ECC-4889-8006-CED8E056CB27}"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2"/>
          </p:nvPr>
        </p:nvSpPr>
        <p:spPr>
          <a:xfrm>
            <a:off x="126128" y="1447800"/>
            <a:ext cx="9017872" cy="3048000"/>
          </a:xfrm>
          <a:prstGeom prst="rect">
            <a:avLst/>
          </a:prstGeom>
        </p:spPr>
        <p:txBody>
          <a:bodyPr lIns="109728" rIns="109728"/>
          <a:lstStyle>
            <a:lvl1pPr marL="236538" indent="-236538">
              <a:spcBef>
                <a:spcPts val="0"/>
              </a:spcBef>
              <a:spcAft>
                <a:spcPts val="400"/>
              </a:spcAft>
              <a:buFont typeface="Arial" pitchFamily="34" charset="0"/>
              <a:buChar char="•"/>
              <a:defRPr sz="2000">
                <a:solidFill>
                  <a:schemeClr val="tx1"/>
                </a:solidFill>
                <a:latin typeface="+mn-lt"/>
              </a:defRPr>
            </a:lvl1pPr>
            <a:lvl2pPr marL="520700" indent="-284163">
              <a:buFont typeface="Arial" pitchFamily="34" charset="0"/>
              <a:buChar char="•"/>
              <a:defRPr sz="2000">
                <a:latin typeface="+mn-lt"/>
              </a:defRPr>
            </a:lvl2pPr>
            <a:lvl3pPr marL="520700" indent="-174625">
              <a:spcBef>
                <a:spcPts val="0"/>
              </a:spcBef>
              <a:spcAft>
                <a:spcPts val="400"/>
              </a:spcAft>
              <a:buFont typeface="Calibri" pitchFamily="34" charset="0"/>
              <a:buChar char="–"/>
              <a:defRPr lang="en-US" sz="2000" kern="1200" dirty="0" smtClean="0">
                <a:solidFill>
                  <a:schemeClr val="tx1"/>
                </a:solidFill>
                <a:latin typeface="+mn-lt"/>
                <a:ea typeface="+mn-ea"/>
                <a:cs typeface="Arial" pitchFamily="34" charset="0"/>
              </a:defRPr>
            </a:lvl3pPr>
            <a:lvl4pPr>
              <a:defRPr sz="2000">
                <a:latin typeface="+mn-lt"/>
              </a:defRPr>
            </a:lvl4pPr>
            <a:lvl5pPr>
              <a:defRPr sz="2000">
                <a:latin typeface="+mn-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193500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lIns="109728" rIns="109728" anchor="ctr"/>
          <a:lstStyle>
            <a:lvl1pPr>
              <a:defRPr sz="3600" b="1">
                <a:solidFill>
                  <a:schemeClr val="accent2"/>
                </a:solidFill>
                <a:latin typeface="+mn-lt"/>
              </a:defRPr>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936D4EE4-3ECC-4889-8006-CED8E056CB27}"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2"/>
          </p:nvPr>
        </p:nvSpPr>
        <p:spPr>
          <a:xfrm>
            <a:off x="126128" y="1447800"/>
            <a:ext cx="9017872" cy="3048000"/>
          </a:xfrm>
          <a:prstGeom prst="rect">
            <a:avLst/>
          </a:prstGeom>
        </p:spPr>
        <p:txBody>
          <a:bodyPr lIns="109728" rIns="109728"/>
          <a:lstStyle>
            <a:lvl1pPr marL="236538" indent="-236538">
              <a:spcBef>
                <a:spcPts val="0"/>
              </a:spcBef>
              <a:spcAft>
                <a:spcPts val="400"/>
              </a:spcAft>
              <a:buFont typeface="Arial" pitchFamily="34" charset="0"/>
              <a:buChar char="•"/>
              <a:defRPr sz="2000">
                <a:solidFill>
                  <a:schemeClr val="tx1"/>
                </a:solidFill>
                <a:latin typeface="+mn-lt"/>
              </a:defRPr>
            </a:lvl1pPr>
            <a:lvl2pPr marL="520700" indent="-284163">
              <a:buFont typeface="Arial" pitchFamily="34" charset="0"/>
              <a:buChar char="•"/>
              <a:defRPr sz="2000">
                <a:latin typeface="+mn-lt"/>
              </a:defRPr>
            </a:lvl2pPr>
            <a:lvl3pPr marL="520700" indent="-174625">
              <a:spcBef>
                <a:spcPts val="0"/>
              </a:spcBef>
              <a:spcAft>
                <a:spcPts val="400"/>
              </a:spcAft>
              <a:buFont typeface="Calibri" pitchFamily="34" charset="0"/>
              <a:buChar char="–"/>
              <a:defRPr lang="en-US" sz="2000" kern="1200" dirty="0" smtClean="0">
                <a:solidFill>
                  <a:schemeClr val="tx1"/>
                </a:solidFill>
                <a:latin typeface="+mn-lt"/>
                <a:ea typeface="+mn-ea"/>
                <a:cs typeface="Arial" pitchFamily="34" charset="0"/>
              </a:defRPr>
            </a:lvl3pPr>
            <a:lvl4pPr>
              <a:defRPr sz="2000">
                <a:latin typeface="+mn-lt"/>
              </a:defRPr>
            </a:lvl4pPr>
            <a:lvl5pPr>
              <a:defRPr sz="2000">
                <a:latin typeface="+mn-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6531889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Rectangle 11"/>
          <p:cNvSpPr/>
          <p:nvPr userDrawn="1"/>
        </p:nvSpPr>
        <p:spPr>
          <a:xfrm>
            <a:off x="0" y="5821418"/>
            <a:ext cx="9144000" cy="1036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4" name="Slide Number Placeholder 3"/>
          <p:cNvSpPr>
            <a:spLocks noGrp="1"/>
          </p:cNvSpPr>
          <p:nvPr>
            <p:ph type="sldNum" sz="quarter" idx="11"/>
          </p:nvPr>
        </p:nvSpPr>
        <p:spPr/>
        <p:txBody>
          <a:bodyPr/>
          <a:lstStyle/>
          <a:p>
            <a:fld id="{936D4EE4-3ECC-4889-8006-CED8E056CB27}" type="slidenum">
              <a:rPr lang="en-US" smtClean="0">
                <a:solidFill>
                  <a:prstClr val="black">
                    <a:tint val="75000"/>
                  </a:prstClr>
                </a:solidFill>
              </a:rPr>
              <a:pPr/>
              <a:t>‹#›</a:t>
            </a:fld>
            <a:endParaRPr lang="en-US" dirty="0">
              <a:solidFill>
                <a:prstClr val="black">
                  <a:tint val="75000"/>
                </a:prstClr>
              </a:solidFill>
            </a:endParaRPr>
          </a:p>
        </p:txBody>
      </p:sp>
      <p:sp>
        <p:nvSpPr>
          <p:cNvPr id="5" name="Title 1"/>
          <p:cNvSpPr>
            <a:spLocks noGrp="1"/>
          </p:cNvSpPr>
          <p:nvPr>
            <p:ph type="title"/>
          </p:nvPr>
        </p:nvSpPr>
        <p:spPr>
          <a:xfrm>
            <a:off x="0" y="0"/>
            <a:ext cx="9144000" cy="1143000"/>
          </a:xfrm>
          <a:prstGeom prst="rect">
            <a:avLst/>
          </a:prstGeom>
          <a:solidFill>
            <a:schemeClr val="accent2"/>
          </a:solidFill>
        </p:spPr>
        <p:txBody>
          <a:bodyPr lIns="109728" rIns="109728" anchor="ctr"/>
          <a:lstStyle>
            <a:lvl1pPr>
              <a:defRPr sz="3600" b="1">
                <a:solidFill>
                  <a:schemeClr val="bg1"/>
                </a:solidFill>
                <a:latin typeface="+mn-lt"/>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126128" y="1447800"/>
            <a:ext cx="9017872" cy="3048000"/>
          </a:xfrm>
          <a:prstGeom prst="rect">
            <a:avLst/>
          </a:prstGeom>
        </p:spPr>
        <p:txBody>
          <a:bodyPr lIns="109728" rIns="109728"/>
          <a:lstStyle>
            <a:lvl1pPr marL="236538" indent="-236538">
              <a:spcBef>
                <a:spcPts val="0"/>
              </a:spcBef>
              <a:spcAft>
                <a:spcPts val="600"/>
              </a:spcAft>
              <a:buFont typeface="Arial" pitchFamily="34" charset="0"/>
              <a:buChar char="•"/>
              <a:defRPr sz="2000">
                <a:solidFill>
                  <a:schemeClr val="tx1"/>
                </a:solidFill>
                <a:latin typeface="+mn-lt"/>
              </a:defRPr>
            </a:lvl1pPr>
            <a:lvl2pPr marL="520700" indent="-284163">
              <a:buFont typeface="Arial" pitchFamily="34" charset="0"/>
              <a:buChar char="•"/>
              <a:defRPr sz="2000">
                <a:latin typeface="+mn-lt"/>
              </a:defRPr>
            </a:lvl2pPr>
            <a:lvl3pPr marL="568325" indent="-222250">
              <a:spcBef>
                <a:spcPts val="0"/>
              </a:spcBef>
              <a:spcAft>
                <a:spcPts val="600"/>
              </a:spcAft>
              <a:buFont typeface="Calibri" pitchFamily="34" charset="0"/>
              <a:buChar char="–"/>
              <a:defRPr lang="en-US" sz="2000" kern="1200" dirty="0" smtClean="0">
                <a:solidFill>
                  <a:schemeClr val="tx1"/>
                </a:solidFill>
                <a:latin typeface="+mn-lt"/>
                <a:ea typeface="+mn-ea"/>
                <a:cs typeface="Arial" pitchFamily="34" charset="0"/>
              </a:defRPr>
            </a:lvl3pPr>
            <a:lvl4pPr>
              <a:defRPr sz="2000">
                <a:latin typeface="+mn-lt"/>
              </a:defRPr>
            </a:lvl4pPr>
            <a:lvl5pPr>
              <a:defRPr sz="2000">
                <a:latin typeface="+mn-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760051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693988"/>
            <a:ext cx="9144000" cy="1470025"/>
          </a:xfrm>
          <a:prstGeom prst="rect">
            <a:avLst/>
          </a:prstGeom>
        </p:spPr>
        <p:txBody>
          <a:bodyPr anchor="ctr"/>
          <a:lstStyle>
            <a:lvl1pPr algn="ctr">
              <a:defRPr sz="6000" b="1">
                <a:solidFill>
                  <a:schemeClr val="tx1"/>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95224"/>
            <a:ext cx="6400800" cy="1752600"/>
          </a:xfrm>
          <a:prstGeom prst="rect">
            <a:avLst/>
          </a:prstGeom>
        </p:spPr>
        <p:txBody>
          <a:bodyPr/>
          <a:lstStyle>
            <a:lvl1pPr marL="0" indent="0" algn="ctr">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9F295059-6F01-2847-84D4-A167838777EC}" type="slidenum">
              <a:rPr lang="en-US" smtClean="0">
                <a:solidFill>
                  <a:prstClr val="black">
                    <a:tint val="75000"/>
                  </a:prstClr>
                </a:solidFill>
              </a:rPr>
              <a:pPr/>
              <a:t>‹#›</a:t>
            </a:fld>
            <a:endParaRPr lang="en-US" dirty="0">
              <a:solidFill>
                <a:prstClr val="black">
                  <a:tint val="75000"/>
                </a:prstClr>
              </a:solidFill>
            </a:endParaRPr>
          </a:p>
        </p:txBody>
      </p:sp>
      <p:grpSp>
        <p:nvGrpSpPr>
          <p:cNvPr id="4" name="Group 4"/>
          <p:cNvGrpSpPr/>
          <p:nvPr userDrawn="1"/>
        </p:nvGrpSpPr>
        <p:grpSpPr>
          <a:xfrm>
            <a:off x="5098365" y="129035"/>
            <a:ext cx="3906085" cy="2097540"/>
            <a:chOff x="629961" y="955490"/>
            <a:chExt cx="7980345" cy="4285388"/>
          </a:xfrm>
        </p:grpSpPr>
        <p:pic>
          <p:nvPicPr>
            <p:cNvPr id="7" name="Picture 4" descr="C:\Users\buckela1\AppData\Local\Microsoft\Windows\Temporary Internet Files\Content.Outlook\V7OFR6N4\BlueStam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961" y="955490"/>
              <a:ext cx="7980345" cy="42853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722413">
              <a:off x="5220629" y="2683718"/>
              <a:ext cx="2860520" cy="924184"/>
            </a:xfrm>
            <a:prstGeom prst="rect">
              <a:avLst/>
            </a:prstGeom>
            <a:noFill/>
          </p:spPr>
          <p:txBody>
            <a:bodyPr wrap="square" lIns="0" tIns="0" rIns="0" bIns="0" rtlCol="0">
              <a:spAutoFit/>
            </a:bodyPr>
            <a:lstStyle/>
            <a:p>
              <a:pPr algn="ctr" defTabSz="457200"/>
              <a:r>
                <a:rPr lang="en-US" sz="2000" b="1" dirty="0">
                  <a:solidFill>
                    <a:prstClr val="white"/>
                  </a:solidFill>
                  <a:cs typeface="Arial" pitchFamily="34" charset="0"/>
                </a:rPr>
                <a:t>Destination </a:t>
              </a:r>
              <a:br>
                <a:rPr lang="en-US" sz="2000" b="1" dirty="0">
                  <a:solidFill>
                    <a:prstClr val="white"/>
                  </a:solidFill>
                  <a:cs typeface="Arial" pitchFamily="34" charset="0"/>
                </a:rPr>
              </a:br>
              <a:r>
                <a:rPr lang="en-US" sz="2000" b="1" dirty="0">
                  <a:solidFill>
                    <a:prstClr val="white"/>
                  </a:solidFill>
                  <a:cs typeface="Arial" pitchFamily="34" charset="0"/>
                </a:rPr>
                <a:t>FY18</a:t>
              </a:r>
            </a:p>
          </p:txBody>
        </p:sp>
      </p:grpSp>
    </p:spTree>
    <p:extLst>
      <p:ext uri="{BB962C8B-B14F-4D97-AF65-F5344CB8AC3E}">
        <p14:creationId xmlns:p14="http://schemas.microsoft.com/office/powerpoint/2010/main" val="283088936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295059-6F01-2847-84D4-A167838777EC}" type="slidenum">
              <a:rPr lang="en-US" smtClean="0">
                <a:solidFill>
                  <a:prstClr val="black">
                    <a:tint val="75000"/>
                  </a:prstClr>
                </a:solidFill>
              </a:rPr>
              <a:pPr/>
              <a:t>‹#›</a:t>
            </a:fld>
            <a:endParaRPr lang="en-US" dirty="0">
              <a:solidFill>
                <a:prstClr val="black">
                  <a:tint val="75000"/>
                </a:prstClr>
              </a:solidFill>
            </a:endParaRPr>
          </a:p>
        </p:txBody>
      </p:sp>
      <p:sp>
        <p:nvSpPr>
          <p:cNvPr id="11" name="Oval 10"/>
          <p:cNvSpPr/>
          <p:nvPr userDrawn="1"/>
        </p:nvSpPr>
        <p:spPr>
          <a:xfrm>
            <a:off x="12753567" y="2416308"/>
            <a:ext cx="1873250" cy="1873250"/>
          </a:xfrm>
          <a:prstGeom prst="ellipse">
            <a:avLst/>
          </a:prstGeom>
          <a:solidFill>
            <a:schemeClr val="accent2">
              <a:lumMod val="75000"/>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a:ln w="31550" cmpd="sng">
                <a:gradFill>
                  <a:gsLst>
                    <a:gs pos="70000">
                      <a:srgbClr val="6E2585">
                        <a:shade val="50000"/>
                        <a:satMod val="190000"/>
                      </a:srgbClr>
                    </a:gs>
                    <a:gs pos="0">
                      <a:srgbClr val="6E2585">
                        <a:tint val="77000"/>
                        <a:satMod val="180000"/>
                      </a:srgbClr>
                    </a:gs>
                  </a:gsLst>
                  <a:lin ang="5400000"/>
                </a:gradFill>
                <a:prstDash val="solid"/>
              </a:ln>
              <a:solidFill>
                <a:srgbClr val="6E2585">
                  <a:tint val="15000"/>
                  <a:satMod val="200000"/>
                </a:srgbClr>
              </a:solidFill>
              <a:effectLst>
                <a:outerShdw blurRad="50800" dist="40000" dir="5400000" algn="tl" rotWithShape="0">
                  <a:srgbClr val="000000">
                    <a:shade val="5000"/>
                    <a:satMod val="120000"/>
                    <a:alpha val="33000"/>
                  </a:srgbClr>
                </a:outerShdw>
              </a:effectLst>
            </a:endParaRPr>
          </a:p>
        </p:txBody>
      </p:sp>
      <p:sp>
        <p:nvSpPr>
          <p:cNvPr id="12" name="Oval 11"/>
          <p:cNvSpPr/>
          <p:nvPr userDrawn="1"/>
        </p:nvSpPr>
        <p:spPr>
          <a:xfrm>
            <a:off x="13552608" y="1078570"/>
            <a:ext cx="1873250" cy="1873250"/>
          </a:xfrm>
          <a:prstGeom prst="ellipse">
            <a:avLst/>
          </a:prstGeom>
          <a:solidFill>
            <a:srgbClr val="FF8F0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a:ln w="31550" cmpd="sng">
                <a:gradFill>
                  <a:gsLst>
                    <a:gs pos="70000">
                      <a:srgbClr val="6E2585">
                        <a:shade val="50000"/>
                        <a:satMod val="190000"/>
                      </a:srgbClr>
                    </a:gs>
                    <a:gs pos="0">
                      <a:srgbClr val="6E2585">
                        <a:tint val="77000"/>
                        <a:satMod val="180000"/>
                      </a:srgbClr>
                    </a:gs>
                  </a:gsLst>
                  <a:lin ang="5400000"/>
                </a:gradFill>
                <a:prstDash val="solid"/>
              </a:ln>
              <a:solidFill>
                <a:srgbClr val="6E2585">
                  <a:tint val="15000"/>
                  <a:satMod val="200000"/>
                </a:srgbClr>
              </a:solidFill>
              <a:effectLst>
                <a:outerShdw blurRad="50800" dist="40000" dir="5400000" algn="tl" rotWithShape="0">
                  <a:srgbClr val="000000">
                    <a:shade val="5000"/>
                    <a:satMod val="120000"/>
                    <a:alpha val="33000"/>
                  </a:srgbClr>
                </a:outerShdw>
              </a:effectLst>
            </a:endParaRPr>
          </a:p>
        </p:txBody>
      </p:sp>
      <p:sp>
        <p:nvSpPr>
          <p:cNvPr id="13" name="Oval 12"/>
          <p:cNvSpPr/>
          <p:nvPr userDrawn="1"/>
        </p:nvSpPr>
        <p:spPr>
          <a:xfrm>
            <a:off x="14244758" y="2416308"/>
            <a:ext cx="1873250" cy="1873250"/>
          </a:xfrm>
          <a:prstGeom prst="ellipse">
            <a:avLst/>
          </a:prstGeom>
          <a:solidFill>
            <a:schemeClr val="accent3">
              <a:lumMod val="75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dirty="0">
              <a:ln w="31550" cmpd="sng">
                <a:gradFill>
                  <a:gsLst>
                    <a:gs pos="70000">
                      <a:srgbClr val="6E2585">
                        <a:shade val="50000"/>
                        <a:satMod val="190000"/>
                      </a:srgbClr>
                    </a:gs>
                    <a:gs pos="0">
                      <a:srgbClr val="6E2585">
                        <a:tint val="77000"/>
                        <a:satMod val="180000"/>
                      </a:srgbClr>
                    </a:gs>
                  </a:gsLst>
                  <a:lin ang="5400000"/>
                </a:gradFill>
                <a:prstDash val="solid"/>
              </a:ln>
              <a:solidFill>
                <a:srgbClr val="6E2585">
                  <a:tint val="15000"/>
                  <a:satMod val="200000"/>
                </a:srgbClr>
              </a:solidFill>
              <a:effectLst>
                <a:outerShdw blurRad="50800" dist="40000" dir="5400000" algn="tl" rotWithShape="0">
                  <a:srgbClr val="000000">
                    <a:shade val="5000"/>
                    <a:satMod val="120000"/>
                    <a:alpha val="33000"/>
                  </a:srgbClr>
                </a:outerShdw>
              </a:effectLst>
            </a:endParaRPr>
          </a:p>
        </p:txBody>
      </p:sp>
      <p:sp>
        <p:nvSpPr>
          <p:cNvPr id="14" name="TextBox 13"/>
          <p:cNvSpPr txBox="1"/>
          <p:nvPr userDrawn="1"/>
        </p:nvSpPr>
        <p:spPr>
          <a:xfrm>
            <a:off x="14276061" y="1563338"/>
            <a:ext cx="484215" cy="738664"/>
          </a:xfrm>
          <a:prstGeom prst="rect">
            <a:avLst/>
          </a:prstGeom>
          <a:noFill/>
        </p:spPr>
        <p:txBody>
          <a:bodyPr wrap="none" rtlCol="0">
            <a:spAutoFit/>
          </a:bodyPr>
          <a:lstStyle/>
          <a:p>
            <a:pPr defTabSz="457200"/>
            <a:r>
              <a:rPr lang="en-US" sz="4200" dirty="0">
                <a:solidFill>
                  <a:prstClr val="white"/>
                </a:solidFill>
                <a:latin typeface="Arial"/>
                <a:cs typeface="Arial"/>
              </a:rPr>
              <a:t>1</a:t>
            </a:r>
          </a:p>
        </p:txBody>
      </p:sp>
      <p:sp>
        <p:nvSpPr>
          <p:cNvPr id="15" name="TextBox 14"/>
          <p:cNvSpPr txBox="1"/>
          <p:nvPr userDrawn="1"/>
        </p:nvSpPr>
        <p:spPr>
          <a:xfrm>
            <a:off x="15001771" y="2960341"/>
            <a:ext cx="484215" cy="738664"/>
          </a:xfrm>
          <a:prstGeom prst="rect">
            <a:avLst/>
          </a:prstGeom>
          <a:noFill/>
        </p:spPr>
        <p:txBody>
          <a:bodyPr wrap="none" rtlCol="0">
            <a:spAutoFit/>
          </a:bodyPr>
          <a:lstStyle/>
          <a:p>
            <a:pPr defTabSz="457200"/>
            <a:r>
              <a:rPr lang="en-US" sz="4200" dirty="0">
                <a:solidFill>
                  <a:prstClr val="white"/>
                </a:solidFill>
                <a:latin typeface="Arial"/>
                <a:cs typeface="Arial"/>
              </a:rPr>
              <a:t>3</a:t>
            </a:r>
          </a:p>
        </p:txBody>
      </p:sp>
      <p:sp>
        <p:nvSpPr>
          <p:cNvPr id="16" name="TextBox 15"/>
          <p:cNvSpPr txBox="1"/>
          <p:nvPr userDrawn="1"/>
        </p:nvSpPr>
        <p:spPr>
          <a:xfrm>
            <a:off x="13460842" y="2949758"/>
            <a:ext cx="484215" cy="738664"/>
          </a:xfrm>
          <a:prstGeom prst="rect">
            <a:avLst/>
          </a:prstGeom>
          <a:noFill/>
        </p:spPr>
        <p:txBody>
          <a:bodyPr wrap="none" rtlCol="0">
            <a:spAutoFit/>
          </a:bodyPr>
          <a:lstStyle/>
          <a:p>
            <a:pPr defTabSz="457200"/>
            <a:r>
              <a:rPr lang="en-US" sz="4200" dirty="0">
                <a:solidFill>
                  <a:prstClr val="white"/>
                </a:solidFill>
                <a:latin typeface="Arial"/>
                <a:cs typeface="Arial"/>
              </a:rPr>
              <a:t>2</a:t>
            </a:r>
          </a:p>
        </p:txBody>
      </p:sp>
    </p:spTree>
    <p:extLst>
      <p:ext uri="{BB962C8B-B14F-4D97-AF65-F5344CB8AC3E}">
        <p14:creationId xmlns:p14="http://schemas.microsoft.com/office/powerpoint/2010/main" val="92652657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a:prstGeom prst="rect">
            <a:avLst/>
          </a:prstGeom>
        </p:spPr>
        <p:txBody>
          <a:bodyPr/>
          <a:lstStyle>
            <a:lvl1pPr>
              <a:defRPr b="1"/>
            </a:lvl1pPr>
          </a:lstStyle>
          <a:p>
            <a:r>
              <a:rPr lang="en-US" smtClean="0"/>
              <a:t>Click to edit Master title style</a:t>
            </a:r>
            <a:endParaRPr lang="en-US" dirty="0"/>
          </a:p>
        </p:txBody>
      </p:sp>
      <p:sp>
        <p:nvSpPr>
          <p:cNvPr id="8" name="Subtitle 2"/>
          <p:cNvSpPr>
            <a:spLocks noGrp="1"/>
          </p:cNvSpPr>
          <p:nvPr>
            <p:ph type="subTitle" idx="1"/>
          </p:nvPr>
        </p:nvSpPr>
        <p:spPr>
          <a:xfrm>
            <a:off x="1371600" y="3581400"/>
            <a:ext cx="6400800" cy="1752600"/>
          </a:xfrm>
          <a:prstGeom prst="rect">
            <a:avLst/>
          </a:prstGeom>
        </p:spPr>
        <p:txBody>
          <a:bodyPr/>
          <a:lstStyle>
            <a:lvl1pPr marL="0" indent="0" algn="ctr">
              <a:buNone/>
              <a:defRPr>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239109107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457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13" name="Content Placeholder 2"/>
          <p:cNvSpPr>
            <a:spLocks noGrp="1"/>
          </p:cNvSpPr>
          <p:nvPr>
            <p:ph idx="1"/>
          </p:nvPr>
        </p:nvSpPr>
        <p:spPr>
          <a:xfrm>
            <a:off x="457200" y="1600200"/>
            <a:ext cx="8229600" cy="1723549"/>
          </a:xfrm>
          <a:prstGeom prst="rect">
            <a:avLst/>
          </a:prstGeom>
        </p:spPr>
        <p:txBody>
          <a:bodyPr>
            <a:sp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102335756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7200" y="1600200"/>
            <a:ext cx="5410200" cy="1754326"/>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hasCustomPrompt="1"/>
          </p:nvPr>
        </p:nvSpPr>
        <p:spPr>
          <a:xfrm>
            <a:off x="6019800" y="1600200"/>
            <a:ext cx="2667000" cy="43434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8" name="Title 1"/>
          <p:cNvSpPr>
            <a:spLocks noGrp="1"/>
          </p:cNvSpPr>
          <p:nvPr>
            <p:ph type="title"/>
          </p:nvPr>
        </p:nvSpPr>
        <p:spPr>
          <a:xfrm>
            <a:off x="457200" y="457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243985507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8001000" y="6569075"/>
            <a:ext cx="1066800" cy="288925"/>
          </a:xfrm>
          <a:prstGeom prst="rect">
            <a:avLst/>
          </a:prstGeom>
        </p:spPr>
        <p:txBody>
          <a:bodyPr/>
          <a:lstStyle>
            <a:lvl1pPr algn="r">
              <a:defRPr sz="1400"/>
            </a:lvl1pPr>
          </a:lstStyle>
          <a:p>
            <a:fld id="{FD176AAE-6E1C-4289-B524-4CBAA97F1407}" type="slidenum">
              <a:rPr lang="en-US" smtClean="0">
                <a:solidFill>
                  <a:srgbClr val="00338E"/>
                </a:solidFill>
              </a:rPr>
              <a:pPr/>
              <a:t>‹#›</a:t>
            </a:fld>
            <a:endParaRPr lang="en-US" dirty="0">
              <a:solidFill>
                <a:srgbClr val="00338E"/>
              </a:solidFill>
            </a:endParaRPr>
          </a:p>
        </p:txBody>
      </p:sp>
      <p:sp>
        <p:nvSpPr>
          <p:cNvPr id="18" name="Content Placeholder 2"/>
          <p:cNvSpPr>
            <a:spLocks noGrp="1"/>
          </p:cNvSpPr>
          <p:nvPr>
            <p:ph idx="1"/>
          </p:nvPr>
        </p:nvSpPr>
        <p:spPr>
          <a:xfrm>
            <a:off x="457200" y="1600200"/>
            <a:ext cx="5410200" cy="1754326"/>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2" hasCustomPrompt="1"/>
          </p:nvPr>
        </p:nvSpPr>
        <p:spPr>
          <a:xfrm>
            <a:off x="6019800" y="16002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20" name="Content Placeholder 3"/>
          <p:cNvSpPr>
            <a:spLocks noGrp="1"/>
          </p:cNvSpPr>
          <p:nvPr>
            <p:ph sz="half" idx="13" hasCustomPrompt="1"/>
          </p:nvPr>
        </p:nvSpPr>
        <p:spPr>
          <a:xfrm>
            <a:off x="6019800" y="38862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21" name="Title 1"/>
          <p:cNvSpPr>
            <a:spLocks noGrp="1"/>
          </p:cNvSpPr>
          <p:nvPr>
            <p:ph type="title"/>
          </p:nvPr>
        </p:nvSpPr>
        <p:spPr>
          <a:xfrm>
            <a:off x="457200" y="457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451493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92CE5B2-FD45-4FAF-86C7-6A6C70B19A4C}" type="datetimeFigureOut">
              <a:rPr lang="en-US" smtClean="0"/>
              <a:t>7/19/2017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6D046C3E-8C01-4997-AFD0-776749CFC7EB}" type="slidenum">
              <a:rPr lang="en-US" smtClean="0"/>
              <a:t>‹#›</a:t>
            </a:fld>
            <a:endParaRPr lang="en-US"/>
          </a:p>
        </p:txBody>
      </p:sp>
    </p:spTree>
    <p:extLst>
      <p:ext uri="{BB962C8B-B14F-4D97-AF65-F5344CB8AC3E}">
        <p14:creationId xmlns:p14="http://schemas.microsoft.com/office/powerpoint/2010/main" val="34262700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itle 1"/>
          <p:cNvSpPr>
            <a:spLocks noGrp="1"/>
          </p:cNvSpPr>
          <p:nvPr>
            <p:ph type="title"/>
          </p:nvPr>
        </p:nvSpPr>
        <p:spPr>
          <a:xfrm>
            <a:off x="457200" y="457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19" name="Content Placeholder 3"/>
          <p:cNvSpPr>
            <a:spLocks noGrp="1"/>
          </p:cNvSpPr>
          <p:nvPr>
            <p:ph sz="half" idx="2"/>
          </p:nvPr>
        </p:nvSpPr>
        <p:spPr>
          <a:xfrm>
            <a:off x="457200" y="2174875"/>
            <a:ext cx="4040188" cy="3997325"/>
          </a:xfrm>
          <a:prstGeom prst="rect">
            <a:avLst/>
          </a:prstGeo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Content Placeholder 3"/>
          <p:cNvSpPr>
            <a:spLocks noGrp="1"/>
          </p:cNvSpPr>
          <p:nvPr>
            <p:ph sz="half" idx="13"/>
          </p:nvPr>
        </p:nvSpPr>
        <p:spPr>
          <a:xfrm>
            <a:off x="4646612" y="2174875"/>
            <a:ext cx="4040188" cy="3997325"/>
          </a:xfrm>
          <a:prstGeom prst="rect">
            <a:avLst/>
          </a:prstGeo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5"/>
          <p:cNvSpPr txBox="1">
            <a:spLocks/>
          </p:cNvSpPr>
          <p:nvPr userDrawn="1"/>
        </p:nvSpPr>
        <p:spPr>
          <a:xfrm>
            <a:off x="228600" y="65690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194736153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3"/>
          <p:cNvSpPr>
            <a:spLocks noGrp="1"/>
          </p:cNvSpPr>
          <p:nvPr>
            <p:ph sz="half" idx="2"/>
          </p:nvPr>
        </p:nvSpPr>
        <p:spPr>
          <a:xfrm>
            <a:off x="457200" y="2174875"/>
            <a:ext cx="4040188" cy="2092325"/>
          </a:xfrm>
          <a:prstGeom prst="rect">
            <a:avLst/>
          </a:prstGeo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itle 1"/>
          <p:cNvSpPr>
            <a:spLocks noGrp="1"/>
          </p:cNvSpPr>
          <p:nvPr>
            <p:ph type="title"/>
          </p:nvPr>
        </p:nvSpPr>
        <p:spPr>
          <a:xfrm>
            <a:off x="457200" y="457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8" name="Content Placeholder 3"/>
          <p:cNvSpPr>
            <a:spLocks noGrp="1"/>
          </p:cNvSpPr>
          <p:nvPr>
            <p:ph sz="half" idx="13" hasCustomPrompt="1"/>
          </p:nvPr>
        </p:nvSpPr>
        <p:spPr>
          <a:xfrm>
            <a:off x="457200" y="4419600"/>
            <a:ext cx="4040188" cy="1711325"/>
          </a:xfrm>
          <a:prstGeom prst="rect">
            <a:avLst/>
          </a:prstGeom>
        </p:spPr>
        <p:txBody>
          <a:bodyPr/>
          <a:lstStyle>
            <a:lvl1pPr>
              <a:defRPr sz="2000" baseline="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dirty="0" smtClean="0"/>
              <a:t>Insert object</a:t>
            </a:r>
            <a:endParaRPr lang="en-US" dirty="0"/>
          </a:p>
        </p:txBody>
      </p:sp>
      <p:sp>
        <p:nvSpPr>
          <p:cNvPr id="11" name="Text Placeholder 2"/>
          <p:cNvSpPr>
            <a:spLocks noGrp="1"/>
          </p:cNvSpPr>
          <p:nvPr>
            <p:ph type="body" idx="14"/>
          </p:nvPr>
        </p:nvSpPr>
        <p:spPr>
          <a:xfrm>
            <a:off x="4648200" y="1524000"/>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3"/>
          <p:cNvSpPr>
            <a:spLocks noGrp="1"/>
          </p:cNvSpPr>
          <p:nvPr>
            <p:ph sz="half" idx="16" hasCustomPrompt="1"/>
          </p:nvPr>
        </p:nvSpPr>
        <p:spPr>
          <a:xfrm>
            <a:off x="4648200" y="4408487"/>
            <a:ext cx="4040188" cy="1711325"/>
          </a:xfrm>
          <a:prstGeom prst="rect">
            <a:avLst/>
          </a:prstGeom>
        </p:spPr>
        <p:txBody>
          <a:bodyPr/>
          <a:lstStyle>
            <a:lvl1pPr>
              <a:defRPr sz="2000" baseline="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dirty="0" smtClean="0"/>
              <a:t>Insert object</a:t>
            </a:r>
            <a:endParaRPr lang="en-US" dirty="0"/>
          </a:p>
        </p:txBody>
      </p:sp>
      <p:sp>
        <p:nvSpPr>
          <p:cNvPr id="20" name="Content Placeholder 3"/>
          <p:cNvSpPr>
            <a:spLocks noGrp="1"/>
          </p:cNvSpPr>
          <p:nvPr>
            <p:ph sz="half" idx="17"/>
          </p:nvPr>
        </p:nvSpPr>
        <p:spPr>
          <a:xfrm>
            <a:off x="4648200" y="2174875"/>
            <a:ext cx="4040188" cy="2092325"/>
          </a:xfrm>
          <a:prstGeom prst="rect">
            <a:avLst/>
          </a:prstGeo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Slide Number Placeholder 5"/>
          <p:cNvSpPr txBox="1">
            <a:spLocks/>
          </p:cNvSpPr>
          <p:nvPr userDrawn="1"/>
        </p:nvSpPr>
        <p:spPr>
          <a:xfrm>
            <a:off x="228600" y="65690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186700583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1466D1A-D22B-433A-BC4E-2C55057EADB8}" type="datetimeFigureOut">
              <a:rPr lang="en-US">
                <a:solidFill>
                  <a:srgbClr val="00338E"/>
                </a:solidFill>
              </a:rPr>
              <a:pPr>
                <a:defRPr/>
              </a:pPr>
              <a:t>7/19/2017</a:t>
            </a:fld>
            <a:endParaRPr lang="en-US">
              <a:solidFill>
                <a:srgbClr val="00338E"/>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00338E"/>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0F7F47E-5B29-41EA-80A5-10344F52C97D}" type="slidenum">
              <a:rPr lang="en-US">
                <a:solidFill>
                  <a:srgbClr val="00338E"/>
                </a:solidFill>
              </a:rPr>
              <a:pPr>
                <a:defRPr/>
              </a:pPr>
              <a:t>‹#›</a:t>
            </a:fld>
            <a:endParaRPr lang="en-US">
              <a:solidFill>
                <a:srgbClr val="00338E"/>
              </a:solidFill>
            </a:endParaRPr>
          </a:p>
        </p:txBody>
      </p:sp>
    </p:spTree>
    <p:extLst>
      <p:ext uri="{BB962C8B-B14F-4D97-AF65-F5344CB8AC3E}">
        <p14:creationId xmlns:p14="http://schemas.microsoft.com/office/powerpoint/2010/main" val="3703779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Slide Number Placeholder 5"/>
          <p:cNvSpPr txBox="1">
            <a:spLocks/>
          </p:cNvSpPr>
          <p:nvPr/>
        </p:nvSpPr>
        <p:spPr>
          <a:xfrm>
            <a:off x="228600" y="6569075"/>
            <a:ext cx="1066800" cy="288925"/>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defRPr/>
            </a:pPr>
            <a:fld id="{3CDB6046-D0CF-48C3-B021-718B7ECCC557}" type="slidenum">
              <a:rPr lang="en-US" altLang="en-US" sz="1100" smtClean="0">
                <a:solidFill>
                  <a:srgbClr val="393B3D"/>
                </a:solidFill>
              </a:rPr>
              <a:pPr eaLnBrk="1" fontAlgn="base" hangingPunct="1">
                <a:spcBef>
                  <a:spcPct val="0"/>
                </a:spcBef>
                <a:spcAft>
                  <a:spcPct val="0"/>
                </a:spcAft>
                <a:defRPr/>
              </a:pPr>
              <a:t>‹#›</a:t>
            </a:fld>
            <a:endParaRPr lang="en-US" altLang="en-US" sz="1100" dirty="0" smtClean="0">
              <a:solidFill>
                <a:srgbClr val="393B3D"/>
              </a:solidFill>
            </a:endParaRPr>
          </a:p>
        </p:txBody>
      </p:sp>
      <p:sp>
        <p:nvSpPr>
          <p:cNvPr id="7" name="Title 1"/>
          <p:cNvSpPr>
            <a:spLocks noGrp="1"/>
          </p:cNvSpPr>
          <p:nvPr>
            <p:ph type="ctrTitle"/>
          </p:nvPr>
        </p:nvSpPr>
        <p:spPr>
          <a:xfrm>
            <a:off x="685800" y="2130425"/>
            <a:ext cx="7772400" cy="1470025"/>
          </a:xfrm>
          <a:prstGeom prst="rect">
            <a:avLst/>
          </a:prstGeom>
        </p:spPr>
        <p:txBody>
          <a:bodyPr/>
          <a:lstStyle>
            <a:lvl1pPr>
              <a:defRPr b="1"/>
            </a:lvl1pPr>
          </a:lstStyle>
          <a:p>
            <a:r>
              <a:rPr lang="en-US" smtClean="0"/>
              <a:t>Click to edit Master title style</a:t>
            </a:r>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361869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219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2362200"/>
            <a:ext cx="8229600" cy="1723549"/>
          </a:xfrm>
          <a:prstGeom prst="rect">
            <a:avLst/>
          </a:prstGeom>
        </p:spPr>
        <p:txBody>
          <a:bodyPr>
            <a:sp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8064500" y="6477000"/>
            <a:ext cx="1066800" cy="288925"/>
          </a:xfrm>
          <a:prstGeom prst="rect">
            <a:avLst/>
          </a:prstGeom>
        </p:spPr>
        <p:txBody>
          <a:bodyPr vert="horz" wrap="square" lIns="91440" tIns="45720" rIns="91440" bIns="45720" numCol="1" anchor="t" anchorCtr="0" compatLnSpc="1">
            <a:prstTxWarp prst="textNoShape">
              <a:avLst/>
            </a:prstTxWarp>
          </a:bodyPr>
          <a:lstStyle>
            <a:lvl1pPr eaLnBrk="1" hangingPunct="1">
              <a:defRPr sz="1100">
                <a:solidFill>
                  <a:schemeClr val="tx2"/>
                </a:solidFill>
              </a:defRPr>
            </a:lvl1pPr>
          </a:lstStyle>
          <a:p>
            <a:pPr fontAlgn="base">
              <a:spcBef>
                <a:spcPct val="0"/>
              </a:spcBef>
              <a:spcAft>
                <a:spcPct val="0"/>
              </a:spcAft>
              <a:defRPr/>
            </a:pPr>
            <a:fld id="{C45DCF9A-87D2-4253-BEA0-9BC308290587}" type="slidenum">
              <a:rPr lang="en-US" altLang="en-US">
                <a:solidFill>
                  <a:srgbClr val="393B3D"/>
                </a:solidFill>
                <a:cs typeface="Arial" panose="020B0604020202020204" pitchFamily="34" charset="0"/>
              </a:rPr>
              <a:pPr fontAlgn="base">
                <a:spcBef>
                  <a:spcPct val="0"/>
                </a:spcBef>
                <a:spcAft>
                  <a:spcPct val="0"/>
                </a:spcAft>
                <a:defRPr/>
              </a:pPr>
              <a:t>‹#›</a:t>
            </a:fld>
            <a:endParaRPr lang="en-US" altLang="en-US" dirty="0">
              <a:solidFill>
                <a:srgbClr val="393B3D"/>
              </a:solidFill>
              <a:cs typeface="Arial" panose="020B0604020202020204" pitchFamily="34" charset="0"/>
            </a:endParaRPr>
          </a:p>
        </p:txBody>
      </p:sp>
    </p:spTree>
    <p:extLst>
      <p:ext uri="{BB962C8B-B14F-4D97-AF65-F5344CB8AC3E}">
        <p14:creationId xmlns:p14="http://schemas.microsoft.com/office/powerpoint/2010/main" val="4094445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Slide Number Placeholder 5"/>
          <p:cNvSpPr txBox="1">
            <a:spLocks/>
          </p:cNvSpPr>
          <p:nvPr/>
        </p:nvSpPr>
        <p:spPr>
          <a:xfrm>
            <a:off x="228600" y="6569075"/>
            <a:ext cx="1066800" cy="288925"/>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defRPr/>
            </a:pPr>
            <a:fld id="{7CDF65AE-DB8C-4D29-9314-586BC72D6C4E}" type="slidenum">
              <a:rPr lang="en-US" altLang="en-US" sz="1100" smtClean="0">
                <a:solidFill>
                  <a:srgbClr val="393B3D"/>
                </a:solidFill>
              </a:rPr>
              <a:pPr eaLnBrk="1" fontAlgn="base" hangingPunct="1">
                <a:spcBef>
                  <a:spcPct val="0"/>
                </a:spcBef>
                <a:spcAft>
                  <a:spcPct val="0"/>
                </a:spcAft>
                <a:defRPr/>
              </a:pPr>
              <a:t>‹#›</a:t>
            </a:fld>
            <a:endParaRPr lang="en-US" altLang="en-US" sz="1100" dirty="0" smtClean="0">
              <a:solidFill>
                <a:srgbClr val="393B3D"/>
              </a:solidFill>
            </a:endParaRPr>
          </a:p>
        </p:txBody>
      </p:sp>
      <p:sp>
        <p:nvSpPr>
          <p:cNvPr id="15" name="Content Placeholder 2"/>
          <p:cNvSpPr>
            <a:spLocks noGrp="1"/>
          </p:cNvSpPr>
          <p:nvPr>
            <p:ph idx="1"/>
          </p:nvPr>
        </p:nvSpPr>
        <p:spPr>
          <a:xfrm>
            <a:off x="457200" y="2203391"/>
            <a:ext cx="5410200" cy="1754326"/>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6019800" y="2203391"/>
            <a:ext cx="2667000" cy="4045009"/>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p:txBody>
      </p:sp>
      <p:sp>
        <p:nvSpPr>
          <p:cNvPr id="17" name="Title 1"/>
          <p:cNvSpPr>
            <a:spLocks noGrp="1"/>
          </p:cNvSpPr>
          <p:nvPr>
            <p:ph type="title"/>
          </p:nvPr>
        </p:nvSpPr>
        <p:spPr>
          <a:xfrm>
            <a:off x="457200" y="1060391"/>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753913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2209800"/>
            <a:ext cx="5410200" cy="4343400"/>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half" idx="2"/>
          </p:nvPr>
        </p:nvSpPr>
        <p:spPr>
          <a:xfrm>
            <a:off x="6019800" y="2209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p:txBody>
      </p:sp>
      <p:sp>
        <p:nvSpPr>
          <p:cNvPr id="19" name="Content Placeholder 3"/>
          <p:cNvSpPr>
            <a:spLocks noGrp="1"/>
          </p:cNvSpPr>
          <p:nvPr>
            <p:ph sz="half" idx="13"/>
          </p:nvPr>
        </p:nvSpPr>
        <p:spPr>
          <a:xfrm>
            <a:off x="6019800" y="4495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p:txBody>
      </p:sp>
      <p:sp>
        <p:nvSpPr>
          <p:cNvPr id="20"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6" name="Slide Number Placeholder 5"/>
          <p:cNvSpPr>
            <a:spLocks noGrp="1"/>
          </p:cNvSpPr>
          <p:nvPr>
            <p:ph type="sldNum" sz="quarter" idx="14"/>
          </p:nvPr>
        </p:nvSpPr>
        <p:spPr>
          <a:xfrm>
            <a:off x="228600" y="6569075"/>
            <a:ext cx="1066800" cy="288925"/>
          </a:xfrm>
          <a:prstGeom prst="rect">
            <a:avLst/>
          </a:prstGeom>
        </p:spPr>
        <p:txBody>
          <a:bodyPr vert="horz" wrap="square" lIns="91440" tIns="45720" rIns="91440" bIns="45720" numCol="1" anchor="t" anchorCtr="0" compatLnSpc="1">
            <a:prstTxWarp prst="textNoShape">
              <a:avLst/>
            </a:prstTxWarp>
          </a:bodyPr>
          <a:lstStyle>
            <a:lvl1pPr eaLnBrk="1" hangingPunct="1">
              <a:defRPr sz="1100">
                <a:solidFill>
                  <a:schemeClr val="tx2"/>
                </a:solidFill>
              </a:defRPr>
            </a:lvl1pPr>
          </a:lstStyle>
          <a:p>
            <a:pPr fontAlgn="base">
              <a:spcBef>
                <a:spcPct val="0"/>
              </a:spcBef>
              <a:spcAft>
                <a:spcPct val="0"/>
              </a:spcAft>
              <a:defRPr/>
            </a:pPr>
            <a:fld id="{70EF1A83-BC4B-44BC-A9CE-935A50E24F9E}" type="slidenum">
              <a:rPr lang="en-US" altLang="en-US">
                <a:solidFill>
                  <a:srgbClr val="393B3D"/>
                </a:solidFill>
                <a:cs typeface="Arial" panose="020B0604020202020204" pitchFamily="34" charset="0"/>
              </a:rPr>
              <a:pPr fontAlgn="base">
                <a:spcBef>
                  <a:spcPct val="0"/>
                </a:spcBef>
                <a:spcAft>
                  <a:spcPct val="0"/>
                </a:spcAft>
                <a:defRPr/>
              </a:pPr>
              <a:t>‹#›</a:t>
            </a:fld>
            <a:endParaRPr lang="en-US" altLang="en-US" dirty="0">
              <a:solidFill>
                <a:srgbClr val="393B3D"/>
              </a:solidFill>
              <a:cs typeface="Arial" panose="020B0604020202020204" pitchFamily="34" charset="0"/>
            </a:endParaRPr>
          </a:p>
        </p:txBody>
      </p:sp>
    </p:spTree>
    <p:extLst>
      <p:ext uri="{BB962C8B-B14F-4D97-AF65-F5344CB8AC3E}">
        <p14:creationId xmlns:p14="http://schemas.microsoft.com/office/powerpoint/2010/main" val="15807550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5"/>
          <p:cNvSpPr txBox="1">
            <a:spLocks/>
          </p:cNvSpPr>
          <p:nvPr/>
        </p:nvSpPr>
        <p:spPr>
          <a:xfrm>
            <a:off x="228600" y="7178675"/>
            <a:ext cx="1066800" cy="288925"/>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defRPr/>
            </a:pPr>
            <a:fld id="{D3C29D68-59A1-41EF-8DDE-5B6B7F5D5896}" type="slidenum">
              <a:rPr lang="en-US" altLang="en-US" sz="1100" smtClean="0">
                <a:solidFill>
                  <a:srgbClr val="393B3D"/>
                </a:solidFill>
              </a:rPr>
              <a:pPr eaLnBrk="1" fontAlgn="base" hangingPunct="1">
                <a:spcBef>
                  <a:spcPct val="0"/>
                </a:spcBef>
                <a:spcAft>
                  <a:spcPct val="0"/>
                </a:spcAft>
                <a:defRPr/>
              </a:pPr>
              <a:t>‹#›</a:t>
            </a:fld>
            <a:endParaRPr lang="en-US" altLang="en-US" sz="1100" dirty="0" smtClean="0">
              <a:solidFill>
                <a:srgbClr val="393B3D"/>
              </a:solidFill>
            </a:endParaRPr>
          </a:p>
        </p:txBody>
      </p:sp>
      <p:sp>
        <p:nvSpPr>
          <p:cNvPr id="31"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32" name="Text Placeholder 2"/>
          <p:cNvSpPr>
            <a:spLocks noGrp="1"/>
          </p:cNvSpPr>
          <p:nvPr>
            <p:ph type="body" idx="1"/>
          </p:nvPr>
        </p:nvSpPr>
        <p:spPr>
          <a:xfrm>
            <a:off x="457200" y="21447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3" name="Content Placeholder 3"/>
          <p:cNvSpPr>
            <a:spLocks noGrp="1"/>
          </p:cNvSpPr>
          <p:nvPr>
            <p:ph sz="half" idx="2"/>
          </p:nvPr>
        </p:nvSpPr>
        <p:spPr>
          <a:xfrm>
            <a:off x="457200" y="2784475"/>
            <a:ext cx="4040188"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4"/>
          <p:cNvSpPr>
            <a:spLocks noGrp="1"/>
          </p:cNvSpPr>
          <p:nvPr>
            <p:ph type="body" sz="quarter" idx="3"/>
          </p:nvPr>
        </p:nvSpPr>
        <p:spPr>
          <a:xfrm>
            <a:off x="4645025" y="2144713"/>
            <a:ext cx="4041775"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5"/>
          <p:cNvSpPr>
            <a:spLocks noGrp="1"/>
          </p:cNvSpPr>
          <p:nvPr>
            <p:ph sz="quarter" idx="4"/>
          </p:nvPr>
        </p:nvSpPr>
        <p:spPr>
          <a:xfrm>
            <a:off x="4645025" y="2784475"/>
            <a:ext cx="4041775"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0"/>
          </p:nvPr>
        </p:nvSpPr>
        <p:spPr>
          <a:xfrm>
            <a:off x="228600" y="6569075"/>
            <a:ext cx="1066800" cy="288925"/>
          </a:xfrm>
          <a:prstGeom prst="rect">
            <a:avLst/>
          </a:prstGeom>
        </p:spPr>
        <p:txBody>
          <a:bodyPr vert="horz" wrap="square" lIns="91440" tIns="45720" rIns="91440" bIns="45720" numCol="1" anchor="t" anchorCtr="0" compatLnSpc="1">
            <a:prstTxWarp prst="textNoShape">
              <a:avLst/>
            </a:prstTxWarp>
          </a:bodyPr>
          <a:lstStyle>
            <a:lvl1pPr eaLnBrk="1" hangingPunct="1">
              <a:defRPr sz="1100">
                <a:solidFill>
                  <a:schemeClr val="tx2"/>
                </a:solidFill>
              </a:defRPr>
            </a:lvl1pPr>
          </a:lstStyle>
          <a:p>
            <a:pPr fontAlgn="base">
              <a:spcBef>
                <a:spcPct val="0"/>
              </a:spcBef>
              <a:spcAft>
                <a:spcPct val="0"/>
              </a:spcAft>
              <a:defRPr/>
            </a:pPr>
            <a:fld id="{A5D38CD4-3DE5-4C18-9920-4D2F7207B77A}" type="slidenum">
              <a:rPr lang="en-US" altLang="en-US">
                <a:solidFill>
                  <a:srgbClr val="393B3D"/>
                </a:solidFill>
                <a:cs typeface="Arial" panose="020B0604020202020204" pitchFamily="34" charset="0"/>
              </a:rPr>
              <a:pPr fontAlgn="base">
                <a:spcBef>
                  <a:spcPct val="0"/>
                </a:spcBef>
                <a:spcAft>
                  <a:spcPct val="0"/>
                </a:spcAft>
                <a:defRPr/>
              </a:pPr>
              <a:t>‹#›</a:t>
            </a:fld>
            <a:endParaRPr lang="en-US" altLang="en-US" dirty="0">
              <a:solidFill>
                <a:srgbClr val="393B3D"/>
              </a:solidFill>
              <a:cs typeface="Arial" panose="020B0604020202020204" pitchFamily="34" charset="0"/>
            </a:endParaRPr>
          </a:p>
        </p:txBody>
      </p:sp>
    </p:spTree>
    <p:extLst>
      <p:ext uri="{BB962C8B-B14F-4D97-AF65-F5344CB8AC3E}">
        <p14:creationId xmlns:p14="http://schemas.microsoft.com/office/powerpoint/2010/main" val="31782238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Rectangle 3"/>
          <p:cNvSpPr/>
          <p:nvPr userDrawn="1"/>
        </p:nvSpPr>
        <p:spPr>
          <a:xfrm>
            <a:off x="0" y="0"/>
            <a:ext cx="9144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Title 1"/>
          <p:cNvSpPr>
            <a:spLocks noGrp="1"/>
          </p:cNvSpPr>
          <p:nvPr>
            <p:ph type="title"/>
          </p:nvPr>
        </p:nvSpPr>
        <p:spPr>
          <a:xfrm>
            <a:off x="457200" y="152400"/>
            <a:ext cx="8229600" cy="838200"/>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457200" y="1219200"/>
            <a:ext cx="82296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78707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3"/>
          <p:cNvSpPr/>
          <p:nvPr userDrawn="1"/>
        </p:nvSpPr>
        <p:spPr>
          <a:xfrm>
            <a:off x="0" y="0"/>
            <a:ext cx="9144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Title 1"/>
          <p:cNvSpPr>
            <a:spLocks noGrp="1"/>
          </p:cNvSpPr>
          <p:nvPr>
            <p:ph type="title"/>
          </p:nvPr>
        </p:nvSpPr>
        <p:spPr>
          <a:xfrm>
            <a:off x="457200" y="152400"/>
            <a:ext cx="8229600" cy="838200"/>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457200" y="1219200"/>
            <a:ext cx="82296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210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92CE5B2-FD45-4FAF-86C7-6A6C70B19A4C}" type="datetimeFigureOut">
              <a:rPr lang="en-US" smtClean="0"/>
              <a:t>7/19/2017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D046C3E-8C01-4997-AFD0-776749CFC7EB}" type="slidenum">
              <a:rPr lang="en-US" smtClean="0"/>
              <a:t>‹#›</a:t>
            </a:fld>
            <a:endParaRPr lang="en-US"/>
          </a:p>
        </p:txBody>
      </p:sp>
    </p:spTree>
    <p:extLst>
      <p:ext uri="{BB962C8B-B14F-4D97-AF65-F5344CB8AC3E}">
        <p14:creationId xmlns:p14="http://schemas.microsoft.com/office/powerpoint/2010/main" val="12577628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Rectangle 3"/>
          <p:cNvSpPr/>
          <p:nvPr userDrawn="1"/>
        </p:nvSpPr>
        <p:spPr>
          <a:xfrm>
            <a:off x="0" y="0"/>
            <a:ext cx="9144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Title 1"/>
          <p:cNvSpPr>
            <a:spLocks noGrp="1"/>
          </p:cNvSpPr>
          <p:nvPr>
            <p:ph type="title"/>
          </p:nvPr>
        </p:nvSpPr>
        <p:spPr>
          <a:xfrm>
            <a:off x="457200" y="152400"/>
            <a:ext cx="8229600" cy="838200"/>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457200" y="1219200"/>
            <a:ext cx="82296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60200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4" name="Rectangle 3"/>
          <p:cNvSpPr/>
          <p:nvPr userDrawn="1"/>
        </p:nvSpPr>
        <p:spPr>
          <a:xfrm>
            <a:off x="0" y="0"/>
            <a:ext cx="9144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Title 1"/>
          <p:cNvSpPr>
            <a:spLocks noGrp="1"/>
          </p:cNvSpPr>
          <p:nvPr>
            <p:ph type="title"/>
          </p:nvPr>
        </p:nvSpPr>
        <p:spPr>
          <a:xfrm>
            <a:off x="457200" y="152400"/>
            <a:ext cx="8229600" cy="838200"/>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457200" y="1219200"/>
            <a:ext cx="82296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08033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Rectangle 3"/>
          <p:cNvSpPr/>
          <p:nvPr userDrawn="1"/>
        </p:nvSpPr>
        <p:spPr>
          <a:xfrm>
            <a:off x="0" y="0"/>
            <a:ext cx="9144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Title 1"/>
          <p:cNvSpPr>
            <a:spLocks noGrp="1"/>
          </p:cNvSpPr>
          <p:nvPr>
            <p:ph type="title"/>
          </p:nvPr>
        </p:nvSpPr>
        <p:spPr>
          <a:xfrm>
            <a:off x="457200" y="152400"/>
            <a:ext cx="8229600" cy="838200"/>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457200" y="1219200"/>
            <a:ext cx="82296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7084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4" name="Rectangle 3"/>
          <p:cNvSpPr/>
          <p:nvPr userDrawn="1"/>
        </p:nvSpPr>
        <p:spPr>
          <a:xfrm>
            <a:off x="0" y="0"/>
            <a:ext cx="9144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Title 1"/>
          <p:cNvSpPr>
            <a:spLocks noGrp="1"/>
          </p:cNvSpPr>
          <p:nvPr>
            <p:ph type="title"/>
          </p:nvPr>
        </p:nvSpPr>
        <p:spPr>
          <a:xfrm>
            <a:off x="457200" y="152400"/>
            <a:ext cx="8229600" cy="838200"/>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457200" y="1219200"/>
            <a:ext cx="82296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81969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Title 1"/>
          <p:cNvSpPr>
            <a:spLocks noGrp="1"/>
          </p:cNvSpPr>
          <p:nvPr>
            <p:ph type="title"/>
          </p:nvPr>
        </p:nvSpPr>
        <p:spPr>
          <a:xfrm>
            <a:off x="457200" y="152400"/>
            <a:ext cx="8229600" cy="838200"/>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457200" y="1219200"/>
            <a:ext cx="82296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80523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lvl1pPr>
          </a:lstStyle>
          <a:p>
            <a:r>
              <a:rPr lang="en-US" smtClean="0"/>
              <a:t>Click to edit Master title style</a:t>
            </a:r>
            <a:endParaRPr lang="en-US"/>
          </a:p>
        </p:txBody>
      </p:sp>
    </p:spTree>
    <p:extLst>
      <p:ext uri="{BB962C8B-B14F-4D97-AF65-F5344CB8AC3E}">
        <p14:creationId xmlns:p14="http://schemas.microsoft.com/office/powerpoint/2010/main" val="333933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smtClean="0">
                <a:solidFill>
                  <a:prstClr val="black"/>
                </a:solidFill>
                <a:cs typeface="Arial" charset="0"/>
              </a:defRPr>
            </a:lvl1pPr>
          </a:lstStyle>
          <a:p>
            <a:pPr fontAlgn="base">
              <a:spcBef>
                <a:spcPct val="0"/>
              </a:spcBef>
              <a:spcAft>
                <a:spcPct val="0"/>
              </a:spcAft>
              <a:defRPr/>
            </a:pPr>
            <a:fld id="{AC644EF6-8FAA-42C8-949E-C19F09C91F59}" type="datetime1">
              <a:rPr lang="en-US"/>
              <a:pPr fontAlgn="base">
                <a:spcBef>
                  <a:spcPct val="0"/>
                </a:spcBef>
                <a:spcAft>
                  <a:spcPct val="0"/>
                </a:spcAft>
                <a:defRPr/>
              </a:pPr>
              <a:t>7/19/2017</a:t>
            </a:fld>
            <a:endParaRPr lang="en-US" dirty="0"/>
          </a:p>
        </p:txBody>
      </p:sp>
      <p:sp>
        <p:nvSpPr>
          <p:cNvPr id="5" name="Footer Placeholder 4"/>
          <p:cNvSpPr>
            <a:spLocks noGrp="1"/>
          </p:cNvSpPr>
          <p:nvPr>
            <p:ph type="ftr" sz="quarter" idx="11"/>
          </p:nvPr>
        </p:nvSpPr>
        <p:spPr>
          <a:xfrm>
            <a:off x="11887200" y="6356350"/>
            <a:ext cx="2895600" cy="365125"/>
          </a:xfrm>
          <a:prstGeom prst="rect">
            <a:avLst/>
          </a:prstGeom>
        </p:spPr>
        <p:txBody>
          <a:bodyPr/>
          <a:lstStyle>
            <a:lvl1pPr eaLnBrk="1" hangingPunct="1">
              <a:defRPr>
                <a:solidFill>
                  <a:prstClr val="black">
                    <a:tint val="75000"/>
                  </a:prstClr>
                </a:solidFill>
                <a:cs typeface="Arial" charset="0"/>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12"/>
          </p:nvPr>
        </p:nvSpPr>
        <p:spPr>
          <a:xfrm>
            <a:off x="15316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pPr fontAlgn="base">
              <a:spcBef>
                <a:spcPct val="0"/>
              </a:spcBef>
              <a:spcAft>
                <a:spcPct val="0"/>
              </a:spcAft>
              <a:defRPr/>
            </a:pPr>
            <a:fld id="{DFD1E956-C79C-4F62-BD0E-5E3AA7B8F098}" type="slidenum">
              <a:rPr lang="en-US" altLang="en-US">
                <a:cs typeface="Arial" panose="020B0604020202020204" pitchFamily="34" charset="0"/>
              </a:rPr>
              <a:pPr fontAlgn="base">
                <a:spcBef>
                  <a:spcPct val="0"/>
                </a:spcBef>
                <a:spcAft>
                  <a:spcPct val="0"/>
                </a:spcAft>
                <a:defRPr/>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756649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a:prstGeom prst="rect">
            <a:avLst/>
          </a:prstGeom>
        </p:spPr>
        <p:txBody>
          <a:bodyPr/>
          <a:lstStyle>
            <a:lvl1pPr>
              <a:defRPr b="1"/>
            </a:lvl1pPr>
          </a:lstStyle>
          <a:p>
            <a:r>
              <a:rPr lang="en-US" smtClean="0"/>
              <a:t>Click to edit Master title style</a:t>
            </a:r>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0FA87-87AA-4F2E-B09A-6330D0AED0DC}" type="slidenum">
              <a:rPr lang="en-US" smtClean="0">
                <a:solidFill>
                  <a:srgbClr val="00338E">
                    <a:tint val="75000"/>
                  </a:srgbClr>
                </a:solidFill>
              </a:rPr>
              <a:pPr/>
              <a:t>‹#›</a:t>
            </a:fld>
            <a:endParaRPr lang="en-US" dirty="0">
              <a:solidFill>
                <a:srgbClr val="00338E">
                  <a:tint val="75000"/>
                </a:srgbClr>
              </a:solidFill>
            </a:endParaRPr>
          </a:p>
        </p:txBody>
      </p:sp>
    </p:spTree>
    <p:extLst>
      <p:ext uri="{BB962C8B-B14F-4D97-AF65-F5344CB8AC3E}">
        <p14:creationId xmlns:p14="http://schemas.microsoft.com/office/powerpoint/2010/main" val="197708451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219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2362200"/>
            <a:ext cx="8229600" cy="1723549"/>
          </a:xfrm>
          <a:prstGeom prst="rect">
            <a:avLst/>
          </a:prstGeom>
        </p:spPr>
        <p:txBody>
          <a:bodyPr>
            <a:sp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
        <p:nvSpPr>
          <p:cNvPr id="6" name="Slide Number Placeholder 1"/>
          <p:cNvSpPr txBox="1">
            <a:spLocks/>
          </p:cNvSpPr>
          <p:nvPr userDrawn="1"/>
        </p:nvSpPr>
        <p:spPr>
          <a:xfrm>
            <a:off x="7086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0FA87-87AA-4F2E-B09A-6330D0AED0DC}" type="slidenum">
              <a:rPr lang="en-US" smtClean="0">
                <a:solidFill>
                  <a:srgbClr val="00338E">
                    <a:tint val="75000"/>
                  </a:srgbClr>
                </a:solidFill>
              </a:rPr>
              <a:pPr/>
              <a:t>‹#›</a:t>
            </a:fld>
            <a:endParaRPr lang="en-US" dirty="0">
              <a:solidFill>
                <a:srgbClr val="00338E">
                  <a:tint val="75000"/>
                </a:srgbClr>
              </a:solidFill>
            </a:endParaRPr>
          </a:p>
        </p:txBody>
      </p:sp>
    </p:spTree>
    <p:extLst>
      <p:ext uri="{BB962C8B-B14F-4D97-AF65-F5344CB8AC3E}">
        <p14:creationId xmlns:p14="http://schemas.microsoft.com/office/powerpoint/2010/main" val="274740209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7200" y="2203391"/>
            <a:ext cx="5410200" cy="1754326"/>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hasCustomPrompt="1"/>
          </p:nvPr>
        </p:nvSpPr>
        <p:spPr>
          <a:xfrm>
            <a:off x="6019800" y="2203391"/>
            <a:ext cx="2667000" cy="4045009"/>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7" name="Title 1"/>
          <p:cNvSpPr>
            <a:spLocks noGrp="1"/>
          </p:cNvSpPr>
          <p:nvPr>
            <p:ph type="title"/>
          </p:nvPr>
        </p:nvSpPr>
        <p:spPr>
          <a:xfrm>
            <a:off x="457200" y="1060391"/>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6" name="Slide Number Placeholder 5"/>
          <p:cNvSpPr txBox="1">
            <a:spLocks/>
          </p:cNvSpPr>
          <p:nvPr userDrawn="1"/>
        </p:nvSpPr>
        <p:spPr>
          <a:xfrm>
            <a:off x="228600" y="65690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
        <p:nvSpPr>
          <p:cNvPr id="7"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0FA87-87AA-4F2E-B09A-6330D0AED0DC}" type="slidenum">
              <a:rPr lang="en-US" smtClean="0">
                <a:solidFill>
                  <a:srgbClr val="00338E">
                    <a:tint val="75000"/>
                  </a:srgbClr>
                </a:solidFill>
              </a:rPr>
              <a:pPr/>
              <a:t>‹#›</a:t>
            </a:fld>
            <a:endParaRPr lang="en-US" dirty="0">
              <a:solidFill>
                <a:srgbClr val="00338E">
                  <a:tint val="75000"/>
                </a:srgbClr>
              </a:solidFill>
            </a:endParaRPr>
          </a:p>
        </p:txBody>
      </p:sp>
    </p:spTree>
    <p:extLst>
      <p:ext uri="{BB962C8B-B14F-4D97-AF65-F5344CB8AC3E}">
        <p14:creationId xmlns:p14="http://schemas.microsoft.com/office/powerpoint/2010/main" val="24289249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19400" y="533400"/>
            <a:ext cx="5791200" cy="758825"/>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2819400" y="1905000"/>
            <a:ext cx="5791200" cy="2644775"/>
          </a:xfrm>
          <a:prstGeom prst="rect">
            <a:avLst/>
          </a:prstGeom>
        </p:spPr>
        <p:txBody>
          <a:bodyPr/>
          <a:lstStyle/>
          <a:p>
            <a:endParaRPr lang="en-US"/>
          </a:p>
        </p:txBody>
      </p:sp>
    </p:spTree>
    <p:extLst>
      <p:ext uri="{BB962C8B-B14F-4D97-AF65-F5344CB8AC3E}">
        <p14:creationId xmlns:p14="http://schemas.microsoft.com/office/powerpoint/2010/main" val="12122379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2209800"/>
            <a:ext cx="5410200" cy="4343400"/>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half" idx="2" hasCustomPrompt="1"/>
          </p:nvPr>
        </p:nvSpPr>
        <p:spPr>
          <a:xfrm>
            <a:off x="6019800" y="2209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9" name="Content Placeholder 3"/>
          <p:cNvSpPr>
            <a:spLocks noGrp="1"/>
          </p:cNvSpPr>
          <p:nvPr>
            <p:ph sz="half" idx="13" hasCustomPrompt="1"/>
          </p:nvPr>
        </p:nvSpPr>
        <p:spPr>
          <a:xfrm>
            <a:off x="6019800" y="4495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20"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7"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
        <p:nvSpPr>
          <p:cNvPr id="8" name="Slide Number Placeholder 1"/>
          <p:cNvSpPr txBox="1">
            <a:spLocks/>
          </p:cNvSpPr>
          <p:nvPr userDrawn="1"/>
        </p:nvSpPr>
        <p:spPr>
          <a:xfrm>
            <a:off x="7086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0FA87-87AA-4F2E-B09A-6330D0AED0DC}" type="slidenum">
              <a:rPr lang="en-US" smtClean="0">
                <a:solidFill>
                  <a:srgbClr val="00338E">
                    <a:tint val="75000"/>
                  </a:srgbClr>
                </a:solidFill>
              </a:rPr>
              <a:pPr/>
              <a:t>‹#›</a:t>
            </a:fld>
            <a:endParaRPr lang="en-US" dirty="0">
              <a:solidFill>
                <a:srgbClr val="00338E">
                  <a:tint val="75000"/>
                </a:srgbClr>
              </a:solidFill>
            </a:endParaRPr>
          </a:p>
        </p:txBody>
      </p:sp>
    </p:spTree>
    <p:extLst>
      <p:ext uri="{BB962C8B-B14F-4D97-AF65-F5344CB8AC3E}">
        <p14:creationId xmlns:p14="http://schemas.microsoft.com/office/powerpoint/2010/main" val="325356640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1"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32" name="Text Placeholder 2"/>
          <p:cNvSpPr>
            <a:spLocks noGrp="1"/>
          </p:cNvSpPr>
          <p:nvPr>
            <p:ph type="body" idx="1"/>
          </p:nvPr>
        </p:nvSpPr>
        <p:spPr>
          <a:xfrm>
            <a:off x="457200" y="21447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3" name="Content Placeholder 3"/>
          <p:cNvSpPr>
            <a:spLocks noGrp="1"/>
          </p:cNvSpPr>
          <p:nvPr>
            <p:ph sz="half" idx="2"/>
          </p:nvPr>
        </p:nvSpPr>
        <p:spPr>
          <a:xfrm>
            <a:off x="457200" y="2784475"/>
            <a:ext cx="4040188"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4"/>
          <p:cNvSpPr>
            <a:spLocks noGrp="1"/>
          </p:cNvSpPr>
          <p:nvPr>
            <p:ph type="body" sz="quarter" idx="3"/>
          </p:nvPr>
        </p:nvSpPr>
        <p:spPr>
          <a:xfrm>
            <a:off x="4645025" y="2144713"/>
            <a:ext cx="4041775"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5"/>
          <p:cNvSpPr>
            <a:spLocks noGrp="1"/>
          </p:cNvSpPr>
          <p:nvPr>
            <p:ph sz="quarter" idx="4"/>
          </p:nvPr>
        </p:nvSpPr>
        <p:spPr>
          <a:xfrm>
            <a:off x="4645025" y="2784475"/>
            <a:ext cx="4041775"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txBox="1">
            <a:spLocks/>
          </p:cNvSpPr>
          <p:nvPr userDrawn="1"/>
        </p:nvSpPr>
        <p:spPr>
          <a:xfrm>
            <a:off x="228600" y="71786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
        <p:nvSpPr>
          <p:cNvPr id="9"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
        <p:nvSpPr>
          <p:cNvPr id="10" name="Slide Number Placeholder 1"/>
          <p:cNvSpPr txBox="1">
            <a:spLocks/>
          </p:cNvSpPr>
          <p:nvPr userDrawn="1"/>
        </p:nvSpPr>
        <p:spPr>
          <a:xfrm>
            <a:off x="7086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0FA87-87AA-4F2E-B09A-6330D0AED0DC}" type="slidenum">
              <a:rPr lang="en-US" smtClean="0">
                <a:solidFill>
                  <a:srgbClr val="00338E">
                    <a:tint val="75000"/>
                  </a:srgbClr>
                </a:solidFill>
              </a:rPr>
              <a:pPr/>
              <a:t>‹#›</a:t>
            </a:fld>
            <a:endParaRPr lang="en-US" dirty="0">
              <a:solidFill>
                <a:srgbClr val="00338E">
                  <a:tint val="75000"/>
                </a:srgbClr>
              </a:solidFill>
            </a:endParaRPr>
          </a:p>
        </p:txBody>
      </p:sp>
    </p:spTree>
    <p:extLst>
      <p:ext uri="{BB962C8B-B14F-4D97-AF65-F5344CB8AC3E}">
        <p14:creationId xmlns:p14="http://schemas.microsoft.com/office/powerpoint/2010/main" val="346004554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a:xfrm>
            <a:off x="401638" y="514356"/>
            <a:ext cx="8345487" cy="258763"/>
          </a:xfrm>
          <a:prstGeom prst="rect">
            <a:avLst/>
          </a:prstGeom>
        </p:spPr>
        <p:txBody>
          <a:bodyPr/>
          <a:lstStyle/>
          <a:p>
            <a:r>
              <a:rPr lang="en-US"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a:prstGeom prst="rect">
            <a:avLst/>
          </a:prstGeo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a:prstGeom prst="rect">
            <a:avLst/>
          </a:prstGeo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a:prstGeom prst="rect">
            <a:avLst/>
          </a:prstGeom>
        </p:spPr>
        <p:txBody>
          <a:bodyPr/>
          <a:lstStyle>
            <a:lvl1pPr>
              <a:buNone/>
              <a:defRPr/>
            </a:lvl1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rPr>
              <a:pPr/>
              <a:t>‹#›</a:t>
            </a:fld>
            <a:endParaRPr lang="en-US" dirty="0">
              <a:solidFill>
                <a:srgbClr val="393B3D"/>
              </a:solidFill>
            </a:endParaRPr>
          </a:p>
        </p:txBody>
      </p:sp>
      <p:sp>
        <p:nvSpPr>
          <p:cNvPr id="7" name="Slide Number Placeholder 1"/>
          <p:cNvSpPr txBox="1">
            <a:spLocks/>
          </p:cNvSpPr>
          <p:nvPr userDrawn="1"/>
        </p:nvSpPr>
        <p:spPr>
          <a:xfrm>
            <a:off x="7086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0FA87-87AA-4F2E-B09A-6330D0AED0DC}" type="slidenum">
              <a:rPr lang="en-US" smtClean="0">
                <a:solidFill>
                  <a:srgbClr val="00338E">
                    <a:tint val="75000"/>
                  </a:srgbClr>
                </a:solidFill>
              </a:rPr>
              <a:pPr/>
              <a:t>‹#›</a:t>
            </a:fld>
            <a:endParaRPr lang="en-US" dirty="0">
              <a:solidFill>
                <a:srgbClr val="00338E">
                  <a:tint val="75000"/>
                </a:srgbClr>
              </a:solidFill>
            </a:endParaRPr>
          </a:p>
        </p:txBody>
      </p:sp>
    </p:spTree>
    <p:extLst>
      <p:ext uri="{BB962C8B-B14F-4D97-AF65-F5344CB8AC3E}">
        <p14:creationId xmlns:p14="http://schemas.microsoft.com/office/powerpoint/2010/main" val="170824130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a:prstGeom prst="rect">
            <a:avLst/>
          </a:prstGeom>
        </p:spPr>
        <p:txBody>
          <a:bodyPr/>
          <a:lstStyle>
            <a:lvl1pPr>
              <a:defRPr b="1"/>
            </a:lvl1pPr>
          </a:lstStyle>
          <a:p>
            <a:r>
              <a:rPr lang="en-US" smtClean="0"/>
              <a:t>Click to edit Master title style</a:t>
            </a:r>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txBox="1">
            <a:spLocks/>
          </p:cNvSpPr>
          <p:nvPr userDrawn="1"/>
        </p:nvSpPr>
        <p:spPr>
          <a:xfrm>
            <a:off x="228600" y="65690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159787431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2192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2362200"/>
            <a:ext cx="8229600" cy="1723549"/>
          </a:xfrm>
          <a:prstGeom prst="rect">
            <a:avLst/>
          </a:prstGeom>
        </p:spPr>
        <p:txBody>
          <a:bodyPr>
            <a:sp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cs typeface="Arial" pitchFamily="34" charset="0"/>
              </a:rPr>
              <a:pPr/>
              <a:t>‹#›</a:t>
            </a:fld>
            <a:endParaRPr lang="en-US" dirty="0">
              <a:solidFill>
                <a:srgbClr val="393B3D"/>
              </a:solidFill>
              <a:cs typeface="Arial" pitchFamily="34" charset="0"/>
            </a:endParaRPr>
          </a:p>
        </p:txBody>
      </p:sp>
    </p:spTree>
    <p:extLst>
      <p:ext uri="{BB962C8B-B14F-4D97-AF65-F5344CB8AC3E}">
        <p14:creationId xmlns:p14="http://schemas.microsoft.com/office/powerpoint/2010/main" val="129596734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7200" y="2203391"/>
            <a:ext cx="5410200" cy="1754326"/>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hasCustomPrompt="1"/>
          </p:nvPr>
        </p:nvSpPr>
        <p:spPr>
          <a:xfrm>
            <a:off x="6019800" y="2203391"/>
            <a:ext cx="2667000" cy="4045009"/>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7" name="Title 1"/>
          <p:cNvSpPr>
            <a:spLocks noGrp="1"/>
          </p:cNvSpPr>
          <p:nvPr>
            <p:ph type="title"/>
          </p:nvPr>
        </p:nvSpPr>
        <p:spPr>
          <a:xfrm>
            <a:off x="457200" y="1060391"/>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6" name="Slide Number Placeholder 5"/>
          <p:cNvSpPr txBox="1">
            <a:spLocks/>
          </p:cNvSpPr>
          <p:nvPr userDrawn="1"/>
        </p:nvSpPr>
        <p:spPr>
          <a:xfrm>
            <a:off x="228600" y="65690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27828708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2209800"/>
            <a:ext cx="5410200" cy="4343400"/>
          </a:xfrm>
          <a:prstGeom prst="rect">
            <a:avLst/>
          </a:prstGeom>
        </p:spPr>
        <p:txBody>
          <a:bodyPr wrap="square">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half" idx="2" hasCustomPrompt="1"/>
          </p:nvPr>
        </p:nvSpPr>
        <p:spPr>
          <a:xfrm>
            <a:off x="6019800" y="2209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19" name="Content Placeholder 3"/>
          <p:cNvSpPr>
            <a:spLocks noGrp="1"/>
          </p:cNvSpPr>
          <p:nvPr>
            <p:ph sz="half" idx="13" hasCustomPrompt="1"/>
          </p:nvPr>
        </p:nvSpPr>
        <p:spPr>
          <a:xfrm>
            <a:off x="6019800" y="4495800"/>
            <a:ext cx="2667000" cy="1981200"/>
          </a:xfrm>
          <a:prstGeom prst="rect">
            <a:avLst/>
          </a:prstGeom>
        </p:spPr>
        <p:txBody>
          <a:bodyPr/>
          <a:lstStyle>
            <a:lvl1pPr>
              <a:defRPr sz="2200" baseline="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Picture/object</a:t>
            </a:r>
            <a:endParaRPr lang="en-US" dirty="0"/>
          </a:p>
        </p:txBody>
      </p:sp>
      <p:sp>
        <p:nvSpPr>
          <p:cNvPr id="20"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7"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cs typeface="Arial" pitchFamily="34" charset="0"/>
              </a:rPr>
              <a:pPr/>
              <a:t>‹#›</a:t>
            </a:fld>
            <a:endParaRPr lang="en-US" dirty="0">
              <a:solidFill>
                <a:srgbClr val="393B3D"/>
              </a:solidFill>
              <a:cs typeface="Arial" pitchFamily="34" charset="0"/>
            </a:endParaRPr>
          </a:p>
        </p:txBody>
      </p:sp>
    </p:spTree>
    <p:extLst>
      <p:ext uri="{BB962C8B-B14F-4D97-AF65-F5344CB8AC3E}">
        <p14:creationId xmlns:p14="http://schemas.microsoft.com/office/powerpoint/2010/main" val="337894682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1" name="Title 1"/>
          <p:cNvSpPr>
            <a:spLocks noGrp="1"/>
          </p:cNvSpPr>
          <p:nvPr>
            <p:ph type="title"/>
          </p:nvPr>
        </p:nvSpPr>
        <p:spPr>
          <a:xfrm>
            <a:off x="457200" y="1066800"/>
            <a:ext cx="8229600" cy="960438"/>
          </a:xfrm>
          <a:prstGeom prst="rect">
            <a:avLst/>
          </a:prstGeom>
        </p:spPr>
        <p:txBody>
          <a:bodyPr/>
          <a:lstStyle>
            <a:lvl1pPr algn="l">
              <a:defRPr sz="3400" b="1">
                <a:solidFill>
                  <a:schemeClr val="tx1"/>
                </a:solidFill>
              </a:defRPr>
            </a:lvl1pPr>
          </a:lstStyle>
          <a:p>
            <a:r>
              <a:rPr lang="en-US" smtClean="0"/>
              <a:t>Click to edit Master title style</a:t>
            </a:r>
            <a:endParaRPr lang="en-US" dirty="0"/>
          </a:p>
        </p:txBody>
      </p:sp>
      <p:sp>
        <p:nvSpPr>
          <p:cNvPr id="32" name="Text Placeholder 2"/>
          <p:cNvSpPr>
            <a:spLocks noGrp="1"/>
          </p:cNvSpPr>
          <p:nvPr>
            <p:ph type="body" idx="1"/>
          </p:nvPr>
        </p:nvSpPr>
        <p:spPr>
          <a:xfrm>
            <a:off x="457200" y="21447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3" name="Content Placeholder 3"/>
          <p:cNvSpPr>
            <a:spLocks noGrp="1"/>
          </p:cNvSpPr>
          <p:nvPr>
            <p:ph sz="half" idx="2"/>
          </p:nvPr>
        </p:nvSpPr>
        <p:spPr>
          <a:xfrm>
            <a:off x="457200" y="2784475"/>
            <a:ext cx="4040188"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4"/>
          <p:cNvSpPr>
            <a:spLocks noGrp="1"/>
          </p:cNvSpPr>
          <p:nvPr>
            <p:ph type="body" sz="quarter" idx="3"/>
          </p:nvPr>
        </p:nvSpPr>
        <p:spPr>
          <a:xfrm>
            <a:off x="4645025" y="2144713"/>
            <a:ext cx="4041775"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5"/>
          <p:cNvSpPr>
            <a:spLocks noGrp="1"/>
          </p:cNvSpPr>
          <p:nvPr>
            <p:ph sz="quarter" idx="4"/>
          </p:nvPr>
        </p:nvSpPr>
        <p:spPr>
          <a:xfrm>
            <a:off x="4645025" y="2784475"/>
            <a:ext cx="4041775" cy="3463925"/>
          </a:xfrm>
          <a:prstGeom prst="rect">
            <a:avLst/>
          </a:prstGeo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txBox="1">
            <a:spLocks/>
          </p:cNvSpPr>
          <p:nvPr userDrawn="1"/>
        </p:nvSpPr>
        <p:spPr>
          <a:xfrm>
            <a:off x="228600" y="71786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
        <p:nvSpPr>
          <p:cNvPr id="9" name="Slide Number Placeholder 5"/>
          <p:cNvSpPr>
            <a:spLocks noGrp="1"/>
          </p:cNvSpPr>
          <p:nvPr>
            <p:ph type="sldNum" sz="quarter" idx="12"/>
          </p:nvPr>
        </p:nvSpPr>
        <p:spPr>
          <a:xfrm>
            <a:off x="228600" y="6569075"/>
            <a:ext cx="1066800" cy="288925"/>
          </a:xfrm>
          <a:prstGeom prst="rect">
            <a:avLst/>
          </a:prstGeom>
        </p:spPr>
        <p:txBody>
          <a:bodyPr/>
          <a:lstStyle>
            <a:lvl1pPr algn="l">
              <a:defRPr sz="1100">
                <a:solidFill>
                  <a:schemeClr val="tx2"/>
                </a:solidFill>
              </a:defRPr>
            </a:lvl1pPr>
          </a:lstStyle>
          <a:p>
            <a:fld id="{FD176AAE-6E1C-4289-B524-4CBAA97F1407}" type="slidenum">
              <a:rPr lang="en-US" smtClean="0">
                <a:solidFill>
                  <a:srgbClr val="393B3D"/>
                </a:solidFill>
                <a:cs typeface="Arial" pitchFamily="34" charset="0"/>
              </a:rPr>
              <a:pPr/>
              <a:t>‹#›</a:t>
            </a:fld>
            <a:endParaRPr lang="en-US" dirty="0">
              <a:solidFill>
                <a:srgbClr val="393B3D"/>
              </a:solidFill>
              <a:cs typeface="Arial" pitchFamily="34" charset="0"/>
            </a:endParaRPr>
          </a:p>
        </p:txBody>
      </p:sp>
    </p:spTree>
    <p:extLst>
      <p:ext uri="{BB962C8B-B14F-4D97-AF65-F5344CB8AC3E}">
        <p14:creationId xmlns:p14="http://schemas.microsoft.com/office/powerpoint/2010/main" val="73889314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64923" y="1158241"/>
            <a:ext cx="8391152" cy="312073"/>
          </a:xfrm>
          <a:prstGeom prst="rect">
            <a:avLst/>
          </a:prstGeo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7532023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 Numb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2871" y="2749078"/>
            <a:ext cx="6779878" cy="436017"/>
          </a:xfrm>
          <a:prstGeom prst="rect">
            <a:avLst/>
          </a:prstGeom>
        </p:spPr>
        <p:txBody>
          <a:bodyPr wrap="square" anchor="ctr">
            <a:spAutoFit/>
          </a:bodyPr>
          <a:lstStyle>
            <a:lvl1pPr algn="l">
              <a:lnSpc>
                <a:spcPts val="3400"/>
              </a:lnSpc>
              <a:defRPr sz="3200" b="1" cap="none"/>
            </a:lvl1pPr>
          </a:lstStyle>
          <a:p>
            <a:r>
              <a:rPr lang="en-US" dirty="0" smtClean="0"/>
              <a:t>Click to Edit Master Title Style</a:t>
            </a:r>
            <a:endParaRPr lang="en-US" dirty="0"/>
          </a:p>
        </p:txBody>
      </p:sp>
      <p:cxnSp>
        <p:nvCxnSpPr>
          <p:cNvPr id="3" name="Straight Connector 2"/>
          <p:cNvCxnSpPr/>
          <p:nvPr userDrawn="1"/>
        </p:nvCxnSpPr>
        <p:spPr>
          <a:xfrm>
            <a:off x="1065831" y="2307078"/>
            <a:ext cx="0" cy="13200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01548" y="2613913"/>
            <a:ext cx="570001" cy="706347"/>
          </a:xfrm>
          <a:prstGeom prst="rect">
            <a:avLst/>
          </a:prstGeom>
        </p:spPr>
        <p:txBody>
          <a:bodyPr/>
          <a:lstStyle>
            <a:lvl1pPr marL="0" indent="0">
              <a:buNone/>
              <a:defRPr lang="en-US" sz="5400" b="1" kern="1200" dirty="0">
                <a:solidFill>
                  <a:schemeClr val="tx2"/>
                </a:solidFill>
                <a:latin typeface="+mn-lt"/>
                <a:ea typeface="+mn-ea"/>
                <a:cs typeface="+mn-cs"/>
              </a:defRPr>
            </a:lvl1pPr>
          </a:lstStyle>
          <a:p>
            <a:pPr lvl="0"/>
            <a:r>
              <a:rPr lang="en-US" dirty="0" smtClean="0"/>
              <a:t>#</a:t>
            </a:r>
            <a:endParaRPr lang="en-US" dirty="0"/>
          </a:p>
        </p:txBody>
      </p:sp>
    </p:spTree>
    <p:extLst>
      <p:ext uri="{BB962C8B-B14F-4D97-AF65-F5344CB8AC3E}">
        <p14:creationId xmlns:p14="http://schemas.microsoft.com/office/powerpoint/2010/main" val="30296729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9.xml"/><Relationship Id="rId7" Type="http://schemas.openxmlformats.org/officeDocument/2006/relationships/theme" Target="../theme/theme10.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10" Type="http://schemas.openxmlformats.org/officeDocument/2006/relationships/image" Target="../media/image1.png"/><Relationship Id="rId4" Type="http://schemas.openxmlformats.org/officeDocument/2006/relationships/slideLayout" Target="../slideLayouts/slideLayout96.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3.xml"/><Relationship Id="rId7" Type="http://schemas.openxmlformats.org/officeDocument/2006/relationships/image" Target="../media/image1.pn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theme" Target="../theme/theme12.xml"/><Relationship Id="rId5" Type="http://schemas.openxmlformats.org/officeDocument/2006/relationships/slideLayout" Target="../slideLayouts/slideLayout105.xml"/><Relationship Id="rId4" Type="http://schemas.openxmlformats.org/officeDocument/2006/relationships/slideLayout" Target="../slideLayouts/slideLayout10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3.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image" Target="../media/image1.png"/><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theme" Target="../theme/theme14.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5" Type="http://schemas.openxmlformats.org/officeDocument/2006/relationships/slideLayout" Target="../slideLayouts/slideLayout131.xml"/><Relationship Id="rId10" Type="http://schemas.openxmlformats.org/officeDocument/2006/relationships/image" Target="../media/image1.png"/><Relationship Id="rId4" Type="http://schemas.openxmlformats.org/officeDocument/2006/relationships/slideLayout" Target="../slideLayouts/slideLayout130.xml"/><Relationship Id="rId9"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2.jpe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theme" Target="../theme/theme6.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1.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9.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76200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19800" y="259222"/>
            <a:ext cx="266895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806" r:id="rId9"/>
    <p:sldLayoutId id="2147483807" r:id="rId10"/>
    <p:sldLayoutId id="214748380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76200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259222"/>
            <a:ext cx="266895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0FA87-87AA-4F2E-B09A-6330D0AED0DC}" type="slidenum">
              <a:rPr lang="en-US" smtClean="0">
                <a:solidFill>
                  <a:srgbClr val="00338E">
                    <a:tint val="75000"/>
                  </a:srgbClr>
                </a:solidFill>
              </a:rPr>
              <a:pPr/>
              <a:t>‹#›</a:t>
            </a:fld>
            <a:endParaRPr lang="en-US" dirty="0">
              <a:solidFill>
                <a:srgbClr val="00338E">
                  <a:tint val="75000"/>
                </a:srgbClr>
              </a:solidFill>
            </a:endParaRPr>
          </a:p>
        </p:txBody>
      </p:sp>
    </p:spTree>
    <p:extLst>
      <p:ext uri="{BB962C8B-B14F-4D97-AF65-F5344CB8AC3E}">
        <p14:creationId xmlns:p14="http://schemas.microsoft.com/office/powerpoint/2010/main" val="213774283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76200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19800" y="259222"/>
            <a:ext cx="266895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9400" y="6449332"/>
            <a:ext cx="2190750" cy="25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78410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76200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259222"/>
            <a:ext cx="266895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19020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08018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76200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19800" y="259222"/>
            <a:ext cx="266895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46050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76200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02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258763"/>
            <a:ext cx="2668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22619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6449332"/>
            <a:ext cx="2190750" cy="25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txBox="1">
            <a:spLocks/>
          </p:cNvSpPr>
          <p:nvPr/>
        </p:nvSpPr>
        <p:spPr>
          <a:xfrm>
            <a:off x="228600" y="65690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1171" y="548682"/>
            <a:ext cx="8391152" cy="307777"/>
          </a:xfrm>
          <a:prstGeom prst="rect">
            <a:avLst/>
          </a:prstGeom>
        </p:spPr>
        <p:txBody>
          <a:bodyPr vert="horz" wrap="square" lIns="0" tIns="0" rIns="0" bIns="0" rtlCol="0" anchor="b">
            <a:spAutoFit/>
          </a:bodyPr>
          <a:lstStyle/>
          <a:p>
            <a:r>
              <a:rPr lang="en-US" smtClean="0"/>
              <a:t>Click to edit Master title style</a:t>
            </a:r>
            <a:endParaRPr lang="en-US" dirty="0"/>
          </a:p>
        </p:txBody>
      </p:sp>
      <p:sp>
        <p:nvSpPr>
          <p:cNvPr id="8" name="TextBox 7"/>
          <p:cNvSpPr txBox="1"/>
          <p:nvPr/>
        </p:nvSpPr>
        <p:spPr>
          <a:xfrm>
            <a:off x="1355319" y="6467583"/>
            <a:ext cx="4230214" cy="246221"/>
          </a:xfrm>
          <a:prstGeom prst="rect">
            <a:avLst/>
          </a:prstGeom>
          <a:noFill/>
        </p:spPr>
        <p:txBody>
          <a:bodyPr wrap="square" lIns="0" tIns="0" rIns="0" bIns="0" rtlCol="0">
            <a:spAutoFit/>
          </a:bodyPr>
          <a:lstStyle/>
          <a:p>
            <a:pPr defTabSz="457200" fontAlgn="base">
              <a:spcBef>
                <a:spcPct val="0"/>
              </a:spcBef>
              <a:spcAft>
                <a:spcPct val="0"/>
              </a:spcAft>
            </a:pPr>
            <a:r>
              <a:rPr lang="en-US" sz="1600" b="1" dirty="0">
                <a:solidFill>
                  <a:srgbClr val="000000"/>
                </a:solidFill>
                <a:cs typeface="Arial" pitchFamily="34" charset="0"/>
                <a:sym typeface="Webdings"/>
              </a:rPr>
              <a:t> </a:t>
            </a:r>
            <a:r>
              <a:rPr lang="en-US" sz="1600" b="1" dirty="0">
                <a:solidFill>
                  <a:srgbClr val="000000"/>
                </a:solidFill>
                <a:cs typeface="Arial" pitchFamily="34" charset="0"/>
              </a:rPr>
              <a:t>St. Joseph Hoag Health</a:t>
            </a:r>
            <a:endParaRPr lang="en-US" sz="1200" b="1" dirty="0">
              <a:solidFill>
                <a:srgbClr val="FF0000"/>
              </a:solidFill>
              <a:cs typeface="Arial" pitchFamily="34" charset="0"/>
            </a:endParaRPr>
          </a:p>
        </p:txBody>
      </p:sp>
      <p:sp>
        <p:nvSpPr>
          <p:cNvPr id="4" name="Text Placeholder 3"/>
          <p:cNvSpPr>
            <a:spLocks noGrp="1"/>
          </p:cNvSpPr>
          <p:nvPr>
            <p:ph type="body" idx="1"/>
          </p:nvPr>
        </p:nvSpPr>
        <p:spPr>
          <a:xfrm>
            <a:off x="365765" y="1005840"/>
            <a:ext cx="8410609" cy="1481944"/>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9" name="Straight Connector 8"/>
          <p:cNvCxnSpPr>
            <a:cxnSpLocks noChangeShapeType="1"/>
          </p:cNvCxnSpPr>
          <p:nvPr/>
        </p:nvCxnSpPr>
        <p:spPr bwMode="auto">
          <a:xfrm>
            <a:off x="361969" y="6350000"/>
            <a:ext cx="8412480" cy="0"/>
          </a:xfrm>
          <a:prstGeom prst="line">
            <a:avLst/>
          </a:prstGeom>
          <a:noFill/>
          <a:ln w="25400">
            <a:solidFill>
              <a:srgbClr val="133D8D"/>
            </a:solidFill>
            <a:round/>
            <a:headEnd/>
            <a:tailEnd/>
          </a:ln>
          <a:effectLst/>
          <a:extLst>
            <a:ext uri="{909E8E84-426E-40DD-AFC4-6F175D3DCCD1}">
              <a14:hiddenFill xmlns:a14="http://schemas.microsoft.com/office/drawing/2010/main">
                <a:noFill/>
              </a14:hiddenFill>
            </a:ext>
          </a:extLst>
        </p:spPr>
      </p:cxnSp>
      <p:pic>
        <p:nvPicPr>
          <p:cNvPr id="11" name="Picture 6" descr="KH_logo.jpg"/>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1171" y="6497950"/>
            <a:ext cx="977672" cy="20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456811" y="6540635"/>
            <a:ext cx="4029777" cy="138499"/>
          </a:xfrm>
          <a:prstGeom prst="rect">
            <a:avLst/>
          </a:prstGeom>
        </p:spPr>
        <p:txBody>
          <a:bodyPr wrap="square" lIns="0" tIns="0" rIns="0" bIns="0">
            <a:spAutoFit/>
          </a:bodyPr>
          <a:lstStyle/>
          <a:p>
            <a:pPr algn="r" defTabSz="457200" fontAlgn="base">
              <a:spcBef>
                <a:spcPct val="0"/>
              </a:spcBef>
              <a:spcAft>
                <a:spcPct val="0"/>
              </a:spcAft>
              <a:defRPr/>
            </a:pPr>
            <a:r>
              <a:rPr lang="en-US" sz="900" dirty="0">
                <a:solidFill>
                  <a:srgbClr val="000000"/>
                </a:solidFill>
                <a:cs typeface="Arial" pitchFamily="34" charset="0"/>
              </a:rPr>
              <a:t>© 2015 Kaufman, Hall &amp; Associates, LLC. All rights reserved.</a:t>
            </a:r>
          </a:p>
        </p:txBody>
      </p:sp>
      <p:sp>
        <p:nvSpPr>
          <p:cNvPr id="14" name="TextBox 13"/>
          <p:cNvSpPr txBox="1"/>
          <p:nvPr/>
        </p:nvSpPr>
        <p:spPr>
          <a:xfrm>
            <a:off x="8552511" y="6540593"/>
            <a:ext cx="267919" cy="153888"/>
          </a:xfrm>
          <a:prstGeom prst="rect">
            <a:avLst/>
          </a:prstGeom>
          <a:noFill/>
        </p:spPr>
        <p:txBody>
          <a:bodyPr wrap="square" lIns="0" tIns="0" rIns="0" bIns="0" rtlCol="0" anchor="ctr" anchorCtr="0">
            <a:spAutoFit/>
          </a:bodyPr>
          <a:lstStyle/>
          <a:p>
            <a:pPr algn="ctr" defTabSz="457200" fontAlgn="base">
              <a:spcBef>
                <a:spcPct val="0"/>
              </a:spcBef>
              <a:spcAft>
                <a:spcPct val="0"/>
              </a:spcAft>
            </a:pPr>
            <a:fld id="{F3A59984-8517-453E-AF4F-75B5AF4942E1}" type="slidenum">
              <a:rPr lang="en-US" sz="1000">
                <a:solidFill>
                  <a:srgbClr val="000000"/>
                </a:solidFill>
                <a:cs typeface="Arial" pitchFamily="34" charset="0"/>
              </a:rPr>
              <a:pPr algn="ctr" defTabSz="457200" fontAlgn="base">
                <a:spcBef>
                  <a:spcPct val="0"/>
                </a:spcBef>
                <a:spcAft>
                  <a:spcPct val="0"/>
                </a:spcAft>
              </a:pPr>
              <a:t>‹#›</a:t>
            </a:fld>
            <a:endParaRPr lang="en-US" sz="1000" dirty="0">
              <a:solidFill>
                <a:srgbClr val="000000"/>
              </a:solidFill>
              <a:cs typeface="Arial" pitchFamily="34" charset="0"/>
            </a:endParaRPr>
          </a:p>
        </p:txBody>
      </p:sp>
    </p:spTree>
    <p:extLst>
      <p:ext uri="{BB962C8B-B14F-4D97-AF65-F5344CB8AC3E}">
        <p14:creationId xmlns:p14="http://schemas.microsoft.com/office/powerpoint/2010/main" val="256773394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p:timing>
    <p:tnLst>
      <p:par>
        <p:cTn id="1" dur="indefinite" restart="never" nodeType="tmRoot"/>
      </p:par>
    </p:tnLst>
  </p:timing>
  <p:hf hdr="0" dt="0"/>
  <p:txStyles>
    <p:titleStyle>
      <a:lvl1pPr algn="l" defTabSz="457200" rtl="0" eaLnBrk="1" latinLnBrk="0" hangingPunct="1">
        <a:lnSpc>
          <a:spcPts val="2380"/>
        </a:lnSpc>
        <a:spcBef>
          <a:spcPct val="0"/>
        </a:spcBef>
        <a:buNone/>
        <a:defRPr sz="2400" b="1" kern="1200" baseline="0">
          <a:solidFill>
            <a:schemeClr val="tx1"/>
          </a:solidFill>
          <a:latin typeface="+mj-lt"/>
          <a:ea typeface="+mj-ea"/>
          <a:cs typeface="+mj-cs"/>
        </a:defRPr>
      </a:lvl1pPr>
    </p:titleStyle>
    <p:bodyStyle>
      <a:lvl1pPr marL="288925" indent="-288925" algn="l" defTabSz="457200" rtl="0" eaLnBrk="1" latinLnBrk="0" hangingPunct="1">
        <a:lnSpc>
          <a:spcPct val="85000"/>
        </a:lnSpc>
        <a:spcBef>
          <a:spcPts val="0"/>
        </a:spcBef>
        <a:spcAft>
          <a:spcPts val="1200"/>
        </a:spcAft>
        <a:buClr>
          <a:schemeClr val="tx2"/>
        </a:buClr>
        <a:buFont typeface="Arial"/>
        <a:buChar char="•"/>
        <a:defRPr sz="2200" kern="1200" baseline="0">
          <a:solidFill>
            <a:schemeClr val="tx1"/>
          </a:solidFill>
          <a:latin typeface="+mn-lt"/>
          <a:ea typeface="+mn-ea"/>
          <a:cs typeface="+mn-cs"/>
        </a:defRPr>
      </a:lvl1pPr>
      <a:lvl2pPr marL="692150" indent="-230188" algn="l" defTabSz="457200" rtl="0" eaLnBrk="1" latinLnBrk="0" hangingPunct="1">
        <a:lnSpc>
          <a:spcPct val="85000"/>
        </a:lnSpc>
        <a:spcBef>
          <a:spcPts val="0"/>
        </a:spcBef>
        <a:spcAft>
          <a:spcPts val="1200"/>
        </a:spcAft>
        <a:buClr>
          <a:schemeClr val="tx2"/>
        </a:buClr>
        <a:buFont typeface="Calibri" pitchFamily="34" charset="0"/>
        <a:buChar char="–"/>
        <a:tabLst/>
        <a:defRPr sz="2000" kern="1200">
          <a:solidFill>
            <a:schemeClr val="tx1"/>
          </a:solidFill>
          <a:latin typeface="+mn-lt"/>
          <a:ea typeface="+mn-ea"/>
          <a:cs typeface="+mn-cs"/>
        </a:defRPr>
      </a:lvl2pPr>
      <a:lvl3pPr marL="1258888" indent="-228600" algn="l" defTabSz="457200" rtl="0" eaLnBrk="1" latinLnBrk="0" hangingPunct="1">
        <a:lnSpc>
          <a:spcPct val="85000"/>
        </a:lnSpc>
        <a:spcBef>
          <a:spcPts val="0"/>
        </a:spcBef>
        <a:spcAft>
          <a:spcPts val="1200"/>
        </a:spcAft>
        <a:buClr>
          <a:schemeClr val="tx2"/>
        </a:buClr>
        <a:buSzPct val="80000"/>
        <a:buFont typeface="Wingdings" pitchFamily="2" charset="2"/>
        <a:buChar char="§"/>
        <a:defRPr sz="1800" kern="1200">
          <a:solidFill>
            <a:schemeClr val="tx1"/>
          </a:solidFill>
          <a:latin typeface="+mn-lt"/>
          <a:ea typeface="+mn-ea"/>
          <a:cs typeface="+mn-cs"/>
        </a:defRPr>
      </a:lvl3pPr>
      <a:lvl4pPr marL="1716088" indent="-228600" algn="l" defTabSz="457200" rtl="0" eaLnBrk="1" latinLnBrk="0" hangingPunct="1">
        <a:lnSpc>
          <a:spcPct val="85000"/>
        </a:lnSpc>
        <a:spcBef>
          <a:spcPts val="0"/>
        </a:spcBef>
        <a:spcAft>
          <a:spcPts val="1200"/>
        </a:spcAft>
        <a:buClr>
          <a:schemeClr val="tx2"/>
        </a:buClr>
        <a:buFont typeface="Calibri" pitchFamily="34" charset="0"/>
        <a:buChar char="–"/>
        <a:defRPr sz="1800" kern="1200">
          <a:solidFill>
            <a:schemeClr val="tx1"/>
          </a:solidFill>
          <a:latin typeface="+mn-lt"/>
          <a:ea typeface="+mn-ea"/>
          <a:cs typeface="+mn-cs"/>
        </a:defRPr>
      </a:lvl4pPr>
      <a:lvl5pPr marL="2279650" indent="-228600" algn="l" defTabSz="457200" rtl="0" eaLnBrk="1" latinLnBrk="0" hangingPunct="1">
        <a:lnSpc>
          <a:spcPts val="1360"/>
        </a:lnSpc>
        <a:spcBef>
          <a:spcPts val="0"/>
        </a:spcBef>
        <a:spcAft>
          <a:spcPts val="1200"/>
        </a:spcAft>
        <a:buClr>
          <a:schemeClr val="accent1"/>
        </a:buClr>
        <a:buFont typeface="Lucida Grande"/>
        <a:buChar char="&gt;"/>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6449332"/>
            <a:ext cx="2190750" cy="25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txBox="1">
            <a:spLocks/>
          </p:cNvSpPr>
          <p:nvPr/>
        </p:nvSpPr>
        <p:spPr>
          <a:xfrm>
            <a:off x="228600" y="65690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422877681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76200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259222"/>
            <a:ext cx="266895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63205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12534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887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15316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36D4EE4-3ECC-4889-8006-CED8E056CB27}" type="slidenum">
              <a:rPr lang="en-US" smtClean="0">
                <a:solidFill>
                  <a:prstClr val="black">
                    <a:tint val="75000"/>
                  </a:prstClr>
                </a:solidFill>
                <a:cs typeface="Arial" pitchFamily="34" charset="0"/>
              </a:rPr>
              <a:pPr defTabSz="457200"/>
              <a:t>‹#›</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188745838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timing>
    <p:tnLst>
      <p:par>
        <p:cTn id="1" dur="indefinite" restart="never" nodeType="tmRoot"/>
      </p:par>
    </p:tnLst>
  </p:timing>
  <p:hf hdr="0" ftr="0" dt="0"/>
  <p:txStyles>
    <p:titleStyle>
      <a:lvl1pPr algn="l" defTabSz="914400" rtl="0" eaLnBrk="1" latinLnBrk="0" hangingPunct="1">
        <a:spcBef>
          <a:spcPct val="0"/>
        </a:spcBef>
        <a:buNone/>
        <a:defRPr sz="3200" b="0" kern="1200">
          <a:solidFill>
            <a:schemeClr val="bg1"/>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4200" kern="1200">
          <a:solidFill>
            <a:srgbClr val="00338E"/>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9400" y="6449332"/>
            <a:ext cx="2190750" cy="25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txBox="1">
            <a:spLocks/>
          </p:cNvSpPr>
          <p:nvPr/>
        </p:nvSpPr>
        <p:spPr>
          <a:xfrm>
            <a:off x="228600" y="6569075"/>
            <a:ext cx="1066800" cy="288925"/>
          </a:xfrm>
          <a:prstGeom prst="rect">
            <a:avLst/>
          </a:prstGeom>
        </p:spPr>
        <p:txBody>
          <a:bodyP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76AAE-6E1C-4289-B524-4CBAA97F1407}" type="slidenum">
              <a:rPr lang="en-US" smtClean="0">
                <a:solidFill>
                  <a:srgbClr val="393B3D"/>
                </a:solidFill>
              </a:rPr>
              <a:pPr/>
              <a:t>‹#›</a:t>
            </a:fld>
            <a:endParaRPr lang="en-US" dirty="0">
              <a:solidFill>
                <a:srgbClr val="393B3D"/>
              </a:solidFill>
            </a:endParaRPr>
          </a:p>
        </p:txBody>
      </p:sp>
    </p:spTree>
    <p:extLst>
      <p:ext uri="{BB962C8B-B14F-4D97-AF65-F5344CB8AC3E}">
        <p14:creationId xmlns:p14="http://schemas.microsoft.com/office/powerpoint/2010/main" val="5198123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76200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2051"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258763"/>
            <a:ext cx="2668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29908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w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cbi.nlm.nih.gov/core/lw/2.0/html/tileshop_pmc/tileshop_pmc_inline.html?title=Click%20on%20image%20to%20zoom&amp;p=PMC3&amp;id=4588838_ogs-58-346-g003.jpg"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cbi.nlm.nih.gov/pubmed/26538408"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www.ncbi.nlm.nih.gov/pubmed/2241927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ncbi.nlm.nih.gov/pubmed/11704164"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hyperlink" Target="https://www.ncbi.nlm.nih.gov/pubmed/22419277"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hyperlink" Target="https://www.ncbi.nlm.nih.gov/pubmed/26244535" TargetMode="Externa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hyperlink" Target="https://www.ncbi.nlm.nih.gov/pubmed/26302817" TargetMode="Externa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hyperlink" Target="https://www.ncbi.nlm.nih.gov/pubmed/24397244" TargetMode="Externa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www.ncbi.nlm.nih.gov/pubmed/24222365"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hyperlink" Target="https://www.ncbi.nlm.nih.gov/pubmed/11704164" TargetMode="Externa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hyperlink" Target="https://www.ncbi.nlm.nih.gov/pubmed/27770132" TargetMode="Externa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447800" y="4572000"/>
            <a:ext cx="6400800" cy="1752600"/>
          </a:xfrm>
          <a:noFill/>
          <a:ln/>
        </p:spPr>
        <p:txBody>
          <a:bodyPr lIns="92075" tIns="46038" rIns="92075" bIns="46038"/>
          <a:lstStyle/>
          <a:p>
            <a:pPr marL="342900" indent="-342900"/>
            <a:r>
              <a:rPr lang="en-US" altLang="en-US" dirty="0"/>
              <a:t>David C. </a:t>
            </a:r>
            <a:r>
              <a:rPr lang="en-US" altLang="en-US" dirty="0" err="1"/>
              <a:t>Lagrew</a:t>
            </a:r>
            <a:r>
              <a:rPr lang="en-US" altLang="en-US" dirty="0"/>
              <a:t>, </a:t>
            </a:r>
            <a:r>
              <a:rPr lang="en-US" altLang="en-US" dirty="0" err="1"/>
              <a:t>Jr.,</a:t>
            </a:r>
            <a:r>
              <a:rPr lang="en-US" altLang="en-US" dirty="0" err="1" smtClean="0"/>
              <a:t>M.D</a:t>
            </a:r>
            <a:r>
              <a:rPr lang="en-US" altLang="en-US" dirty="0" smtClean="0"/>
              <a:t>.</a:t>
            </a:r>
          </a:p>
          <a:p>
            <a:pPr marL="342900" indent="-342900"/>
            <a:r>
              <a:rPr lang="en-US" altLang="en-US" sz="2000" dirty="0" smtClean="0"/>
              <a:t>Regional Executive Medical Director Women’s Services SJHH</a:t>
            </a:r>
          </a:p>
          <a:p>
            <a:pPr marL="342900" indent="-342900"/>
            <a:r>
              <a:rPr lang="en-US" altLang="en-US" sz="2000" dirty="0" smtClean="0"/>
              <a:t>Clinical Professor UC </a:t>
            </a:r>
            <a:r>
              <a:rPr lang="en-US" altLang="en-US" sz="2000" dirty="0"/>
              <a:t>Irvine, </a:t>
            </a:r>
            <a:r>
              <a:rPr lang="en-US" altLang="en-US" sz="2000" dirty="0" err="1"/>
              <a:t>Dept</a:t>
            </a:r>
            <a:r>
              <a:rPr lang="en-US" altLang="en-US" sz="2000" dirty="0"/>
              <a:t> Ob-Gyn</a:t>
            </a:r>
          </a:p>
        </p:txBody>
      </p:sp>
      <p:sp>
        <p:nvSpPr>
          <p:cNvPr id="4100" name="Rectangle 4"/>
          <p:cNvSpPr>
            <a:spLocks noGrp="1" noChangeArrowheads="1"/>
          </p:cNvSpPr>
          <p:nvPr>
            <p:ph type="ctrTitle"/>
          </p:nvPr>
        </p:nvSpPr>
        <p:spPr>
          <a:xfrm>
            <a:off x="685800" y="1600200"/>
            <a:ext cx="7772400" cy="2114550"/>
          </a:xfrm>
        </p:spPr>
        <p:txBody>
          <a:bodyPr/>
          <a:lstStyle/>
          <a:p>
            <a:r>
              <a:rPr lang="en-US" altLang="en-US" dirty="0" smtClean="0"/>
              <a:t>Induction of labor and Techniques </a:t>
            </a:r>
            <a:r>
              <a:rPr lang="en-US" altLang="en-US" dirty="0"/>
              <a:t>for Preparing the Cervix for Labor</a:t>
            </a:r>
          </a:p>
        </p:txBody>
      </p:sp>
    </p:spTree>
    <p:extLst>
      <p:ext uri="{BB962C8B-B14F-4D97-AF65-F5344CB8AC3E}">
        <p14:creationId xmlns:p14="http://schemas.microsoft.com/office/powerpoint/2010/main" val="30600544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850900"/>
            <a:ext cx="86741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6E44CC9-D482-E242-88C4-38FFA1A96F4F}" type="slidenum">
              <a:rPr lang="en-US" altLang="x-none" smtClean="0"/>
              <a:pPr/>
              <a:t>10</a:t>
            </a:fld>
            <a:endParaRPr lang="en-US" altLang="x-none"/>
          </a:p>
        </p:txBody>
      </p:sp>
      <p:pic>
        <p:nvPicPr>
          <p:cNvPr id="4" name="Picture 3"/>
          <p:cNvPicPr>
            <a:picLocks noChangeAspect="1"/>
          </p:cNvPicPr>
          <p:nvPr/>
        </p:nvPicPr>
        <p:blipFill>
          <a:blip r:embed="rId3"/>
          <a:stretch>
            <a:fillRect/>
          </a:stretch>
        </p:blipFill>
        <p:spPr>
          <a:xfrm>
            <a:off x="152400" y="152400"/>
            <a:ext cx="1443715" cy="768350"/>
          </a:xfrm>
          <a:prstGeom prst="rect">
            <a:avLst/>
          </a:prstGeom>
        </p:spPr>
      </p:pic>
    </p:spTree>
    <p:extLst>
      <p:ext uri="{BB962C8B-B14F-4D97-AF65-F5344CB8AC3E}">
        <p14:creationId xmlns:p14="http://schemas.microsoft.com/office/powerpoint/2010/main" val="4241274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52400" y="6416675"/>
            <a:ext cx="809625" cy="365125"/>
          </a:xfrm>
          <a:prstGeom prst="rect">
            <a:avLst/>
          </a:prstGeom>
        </p:spPr>
        <p:txBody>
          <a:bodyPr/>
          <a:lstStyle/>
          <a:p>
            <a:pPr>
              <a:defRPr/>
            </a:pPr>
            <a:fld id="{32A9CC3D-BF26-4852-9113-3874BBB39C24}" type="slidenum">
              <a:rPr lang="en-US" sz="1600" smtClean="0"/>
              <a:pPr>
                <a:defRPr/>
              </a:pPr>
              <a:t>11</a:t>
            </a:fld>
            <a:endParaRPr lang="en-US" sz="1600" dirty="0"/>
          </a:p>
        </p:txBody>
      </p:sp>
      <p:sp>
        <p:nvSpPr>
          <p:cNvPr id="7" name="Content Placeholder 6"/>
          <p:cNvSpPr>
            <a:spLocks noGrp="1"/>
          </p:cNvSpPr>
          <p:nvPr>
            <p:ph idx="1"/>
          </p:nvPr>
        </p:nvSpPr>
        <p:spPr>
          <a:xfrm>
            <a:off x="533400" y="3124200"/>
            <a:ext cx="8229600" cy="1752600"/>
          </a:xfrm>
        </p:spPr>
        <p:txBody>
          <a:bodyPr/>
          <a:lstStyle/>
          <a:p>
            <a:r>
              <a:rPr lang="en-US" sz="2800" dirty="0" smtClean="0"/>
              <a:t>Meta-analysis of 5 medium RCTs: 39-41wks</a:t>
            </a:r>
          </a:p>
          <a:p>
            <a:r>
              <a:rPr lang="en-US" sz="2800" dirty="0" smtClean="0"/>
              <a:t>Similar rates of CS:  9.7% v. 7.5% (</a:t>
            </a:r>
            <a:r>
              <a:rPr lang="en-US" sz="2800" dirty="0" err="1" smtClean="0"/>
              <a:t>Ind</a:t>
            </a:r>
            <a:r>
              <a:rPr lang="en-US" sz="2800" dirty="0" smtClean="0"/>
              <a:t> v </a:t>
            </a:r>
            <a:r>
              <a:rPr lang="en-US" sz="2800" dirty="0" err="1" smtClean="0"/>
              <a:t>Spon</a:t>
            </a:r>
            <a:r>
              <a:rPr lang="en-US" sz="2800" dirty="0" smtClean="0"/>
              <a:t>)</a:t>
            </a:r>
          </a:p>
          <a:p>
            <a:r>
              <a:rPr lang="en-US" sz="2800" dirty="0" smtClean="0"/>
              <a:t>Similar rates of </a:t>
            </a:r>
            <a:r>
              <a:rPr lang="en-US" sz="2800" dirty="0" err="1" smtClean="0"/>
              <a:t>Chorio</a:t>
            </a:r>
            <a:r>
              <a:rPr lang="en-US" sz="2800" dirty="0" smtClean="0"/>
              <a:t>: 9.6%v. 8.0%</a:t>
            </a:r>
            <a:br>
              <a:rPr lang="en-US" sz="2800" dirty="0" smtClean="0"/>
            </a:br>
            <a:endParaRPr lang="en-US" sz="2800" dirty="0"/>
          </a:p>
        </p:txBody>
      </p:sp>
      <p:pic>
        <p:nvPicPr>
          <p:cNvPr id="8" name="Picture 7"/>
          <p:cNvPicPr>
            <a:picLocks noChangeAspect="1"/>
          </p:cNvPicPr>
          <p:nvPr/>
        </p:nvPicPr>
        <p:blipFill>
          <a:blip r:embed="rId2"/>
          <a:stretch>
            <a:fillRect/>
          </a:stretch>
        </p:blipFill>
        <p:spPr>
          <a:xfrm>
            <a:off x="304800" y="609600"/>
            <a:ext cx="8686800" cy="2443474"/>
          </a:xfrm>
          <a:prstGeom prst="rect">
            <a:avLst/>
          </a:prstGeom>
          <a:ln>
            <a:solidFill>
              <a:schemeClr val="tx1"/>
            </a:solidFill>
          </a:ln>
        </p:spPr>
      </p:pic>
      <p:sp>
        <p:nvSpPr>
          <p:cNvPr id="6" name="TextBox 5"/>
          <p:cNvSpPr txBox="1"/>
          <p:nvPr/>
        </p:nvSpPr>
        <p:spPr>
          <a:xfrm>
            <a:off x="1143000" y="627993"/>
            <a:ext cx="1828800" cy="338554"/>
          </a:xfrm>
          <a:prstGeom prst="rect">
            <a:avLst/>
          </a:prstGeom>
          <a:noFill/>
        </p:spPr>
        <p:txBody>
          <a:bodyPr wrap="square" rtlCol="0">
            <a:spAutoFit/>
          </a:bodyPr>
          <a:lstStyle/>
          <a:p>
            <a:r>
              <a:rPr lang="en-US" sz="1600" b="1" smtClean="0">
                <a:solidFill>
                  <a:schemeClr val="bg1">
                    <a:lumMod val="65000"/>
                  </a:schemeClr>
                </a:solidFill>
              </a:rPr>
              <a:t>November 2015</a:t>
            </a:r>
            <a:endParaRPr lang="en-US" sz="1600" b="1">
              <a:solidFill>
                <a:schemeClr val="bg1">
                  <a:lumMod val="65000"/>
                </a:schemeClr>
              </a:solidFill>
            </a:endParaRPr>
          </a:p>
        </p:txBody>
      </p:sp>
      <p:sp>
        <p:nvSpPr>
          <p:cNvPr id="9" name="Content Placeholder 6"/>
          <p:cNvSpPr txBox="1">
            <a:spLocks/>
          </p:cNvSpPr>
          <p:nvPr/>
        </p:nvSpPr>
        <p:spPr bwMode="auto">
          <a:xfrm>
            <a:off x="547686" y="4833965"/>
            <a:ext cx="84439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2"/>
              <a:buChar char="n"/>
              <a:defRPr sz="3200">
                <a:solidFill>
                  <a:schemeClr val="tx1"/>
                </a:solidFill>
                <a:latin typeface="+mn-lt"/>
                <a:ea typeface="ＭＳ Ｐゴシック" pitchFamily="4" charset="-128"/>
                <a:cs typeface="ＭＳ Ｐゴシック" pitchFamily="4" charset="-128"/>
              </a:defRPr>
            </a:lvl1pPr>
            <a:lvl2pPr marL="742950" indent="-285750" algn="l" rtl="0" eaLnBrk="1" fontAlgn="base" hangingPunct="1">
              <a:spcBef>
                <a:spcPct val="20000"/>
              </a:spcBef>
              <a:spcAft>
                <a:spcPct val="0"/>
              </a:spcAft>
              <a:buClr>
                <a:schemeClr val="accent2"/>
              </a:buClr>
              <a:buSzPct val="80000"/>
              <a:buFont typeface="Wingdings" charset="2"/>
              <a:buChar char="¨"/>
              <a:defRPr sz="2800">
                <a:solidFill>
                  <a:schemeClr val="tx1"/>
                </a:solidFill>
                <a:latin typeface="+mn-lt"/>
                <a:ea typeface="ＭＳ Ｐゴシック" pitchFamily="4" charset="-128"/>
              </a:defRPr>
            </a:lvl2pPr>
            <a:lvl3pPr marL="1143000" indent="-228600" algn="l" rtl="0" eaLnBrk="1" fontAlgn="base" hangingPunct="1">
              <a:spcBef>
                <a:spcPct val="20000"/>
              </a:spcBef>
              <a:spcAft>
                <a:spcPct val="0"/>
              </a:spcAft>
              <a:buClr>
                <a:schemeClr val="bg2"/>
              </a:buClr>
              <a:buSzPct val="65000"/>
              <a:buFont typeface="Wingdings" charset="2"/>
              <a:buChar char="n"/>
              <a:defRPr sz="2400">
                <a:solidFill>
                  <a:schemeClr val="tx1"/>
                </a:solidFill>
                <a:latin typeface="+mn-lt"/>
                <a:ea typeface="ＭＳ Ｐゴシック" pitchFamily="4" charset="-128"/>
              </a:defRPr>
            </a:lvl3pPr>
            <a:lvl4pPr marL="1600200" indent="-228600" algn="l" rtl="0" eaLnBrk="1" fontAlgn="base" hangingPunct="1">
              <a:spcBef>
                <a:spcPct val="20000"/>
              </a:spcBef>
              <a:spcAft>
                <a:spcPct val="0"/>
              </a:spcAft>
              <a:buClr>
                <a:schemeClr val="accent2"/>
              </a:buClr>
              <a:buSzPct val="70000"/>
              <a:buFont typeface="Wingdings" charset="2"/>
              <a:buChar char="¨"/>
              <a:defRPr sz="2000">
                <a:solidFill>
                  <a:schemeClr val="tx1"/>
                </a:solidFill>
                <a:latin typeface="+mn-lt"/>
                <a:ea typeface="ＭＳ Ｐゴシック" pitchFamily="4" charset="-128"/>
              </a:defRPr>
            </a:lvl4pPr>
            <a:lvl5pPr marL="2057400" indent="-228600" algn="l" rtl="0" eaLnBrk="1" fontAlgn="base" hangingPunct="1">
              <a:spcBef>
                <a:spcPct val="20000"/>
              </a:spcBef>
              <a:spcAft>
                <a:spcPct val="0"/>
              </a:spcAft>
              <a:buClr>
                <a:schemeClr val="bg2"/>
              </a:buClr>
              <a:buFont typeface="Wingdings" charset="2"/>
              <a:buChar char="§"/>
              <a:defRPr sz="2000">
                <a:solidFill>
                  <a:schemeClr val="tx1"/>
                </a:solidFill>
                <a:latin typeface="+mn-lt"/>
                <a:ea typeface="ＭＳ Ｐゴシック" pitchFamily="4" charset="-128"/>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a:lstStyle>
          <a:p>
            <a:r>
              <a:rPr lang="en-US" sz="2800" kern="0" dirty="0" smtClean="0"/>
              <a:t>2 RCT did sub-analyses of Nullips (100 each arm)</a:t>
            </a:r>
          </a:p>
          <a:p>
            <a:r>
              <a:rPr lang="en-US" sz="2800" kern="0" dirty="0" smtClean="0"/>
              <a:t>Rates of CS:  25.5% v. 15.3% (</a:t>
            </a:r>
            <a:r>
              <a:rPr lang="en-US" sz="2800" kern="0" dirty="0" err="1" smtClean="0"/>
              <a:t>Ind</a:t>
            </a:r>
            <a:r>
              <a:rPr lang="en-US" sz="2800" kern="0" dirty="0" smtClean="0"/>
              <a:t> v </a:t>
            </a:r>
            <a:r>
              <a:rPr lang="en-US" sz="2800" kern="0" dirty="0" err="1" smtClean="0"/>
              <a:t>Spon</a:t>
            </a:r>
            <a:r>
              <a:rPr lang="en-US" sz="2800" kern="0" dirty="0" smtClean="0"/>
              <a:t>)</a:t>
            </a:r>
          </a:p>
          <a:p>
            <a:r>
              <a:rPr lang="en-US" sz="2800" kern="0" dirty="0" smtClean="0"/>
              <a:t>RR:  1.67 (0.94-2.95)</a:t>
            </a:r>
            <a:br>
              <a:rPr lang="en-US" sz="2800" kern="0" dirty="0" smtClean="0"/>
            </a:br>
            <a:endParaRPr lang="en-US" sz="2800" kern="0" dirty="0"/>
          </a:p>
        </p:txBody>
      </p:sp>
    </p:spTree>
    <p:extLst>
      <p:ext uri="{BB962C8B-B14F-4D97-AF65-F5344CB8AC3E}">
        <p14:creationId xmlns:p14="http://schemas.microsoft.com/office/powerpoint/2010/main" val="347868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18" y="1219200"/>
            <a:ext cx="8039100" cy="914400"/>
          </a:xfrm>
        </p:spPr>
        <p:txBody>
          <a:bodyPr/>
          <a:lstStyle/>
          <a:p>
            <a:r>
              <a:rPr lang="en-US" dirty="0"/>
              <a:t>NEJM: Randomized Trial of Labor Induction in Women </a:t>
            </a:r>
            <a:r>
              <a:rPr lang="en-US" dirty="0" smtClean="0"/>
              <a:t>≥35 </a:t>
            </a:r>
            <a:r>
              <a:rPr lang="en-US" dirty="0"/>
              <a:t>Years of </a:t>
            </a:r>
            <a:r>
              <a:rPr lang="en-US" dirty="0" smtClean="0"/>
              <a:t>Age</a:t>
            </a:r>
            <a:endParaRPr lang="en-US" dirty="0"/>
          </a:p>
        </p:txBody>
      </p:sp>
      <p:sp>
        <p:nvSpPr>
          <p:cNvPr id="3" name="Content Placeholder 2"/>
          <p:cNvSpPr>
            <a:spLocks noGrp="1"/>
          </p:cNvSpPr>
          <p:nvPr>
            <p:ph idx="1"/>
          </p:nvPr>
        </p:nvSpPr>
        <p:spPr>
          <a:xfrm>
            <a:off x="925018" y="2730530"/>
            <a:ext cx="7696200" cy="3886200"/>
          </a:xfrm>
        </p:spPr>
        <p:txBody>
          <a:bodyPr/>
          <a:lstStyle/>
          <a:p>
            <a:r>
              <a:rPr lang="en-US" sz="2800" dirty="0" smtClean="0"/>
              <a:t>UK Academic Centers, all nulliparous, </a:t>
            </a:r>
            <a:br>
              <a:rPr lang="en-US" sz="2800" dirty="0" smtClean="0"/>
            </a:br>
            <a:r>
              <a:rPr lang="en-US" sz="2800" dirty="0" smtClean="0"/>
              <a:t>35-39 years of age</a:t>
            </a:r>
            <a:br>
              <a:rPr lang="en-US" sz="2800" dirty="0" smtClean="0"/>
            </a:br>
            <a:r>
              <a:rPr lang="en-US" sz="2800" dirty="0" smtClean="0"/>
              <a:t>304/314 women in each group</a:t>
            </a:r>
          </a:p>
          <a:p>
            <a:r>
              <a:rPr lang="en-US" sz="2800" dirty="0" smtClean="0"/>
              <a:t>No difference in CS rate: 32% v 33%</a:t>
            </a:r>
          </a:p>
          <a:p>
            <a:r>
              <a:rPr lang="en-US" sz="2800" dirty="0" smtClean="0"/>
              <a:t>No difference in maternal or infant outcomes (not powered enough for stillbirth detection)</a:t>
            </a:r>
            <a:endParaRPr lang="en-US" sz="2800" dirty="0"/>
          </a:p>
        </p:txBody>
      </p:sp>
      <p:sp>
        <p:nvSpPr>
          <p:cNvPr id="4" name="Slide Number Placeholder 3"/>
          <p:cNvSpPr>
            <a:spLocks noGrp="1"/>
          </p:cNvSpPr>
          <p:nvPr>
            <p:ph type="sldNum" sz="quarter" idx="4294967295"/>
          </p:nvPr>
        </p:nvSpPr>
        <p:spPr>
          <a:xfrm>
            <a:off x="152400" y="6416675"/>
            <a:ext cx="809625" cy="365125"/>
          </a:xfrm>
          <a:prstGeom prst="rect">
            <a:avLst/>
          </a:prstGeom>
        </p:spPr>
        <p:txBody>
          <a:bodyPr/>
          <a:lstStyle/>
          <a:p>
            <a:pPr>
              <a:defRPr/>
            </a:pPr>
            <a:fld id="{32A9CC3D-BF26-4852-9113-3874BBB39C24}" type="slidenum">
              <a:rPr lang="en-US" sz="1600" smtClean="0"/>
              <a:pPr>
                <a:defRPr/>
              </a:pPr>
              <a:t>12</a:t>
            </a:fld>
            <a:endParaRPr lang="en-US" sz="1600" dirty="0"/>
          </a:p>
        </p:txBody>
      </p:sp>
      <p:sp>
        <p:nvSpPr>
          <p:cNvPr id="6" name="Rectangle 49"/>
          <p:cNvSpPr>
            <a:spLocks noChangeArrowheads="1"/>
          </p:cNvSpPr>
          <p:nvPr/>
        </p:nvSpPr>
        <p:spPr bwMode="auto">
          <a:xfrm>
            <a:off x="467818" y="6216620"/>
            <a:ext cx="8153400" cy="400110"/>
          </a:xfrm>
          <a:prstGeom prst="rect">
            <a:avLst/>
          </a:prstGeom>
          <a:solidFill>
            <a:schemeClr val="bg1"/>
          </a:solidFill>
          <a:ln>
            <a:noFill/>
          </a:ln>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000" dirty="0" smtClean="0"/>
              <a:t>(Walker KF </a:t>
            </a:r>
            <a:r>
              <a:rPr lang="en-US" altLang="x-none" sz="2000" dirty="0" err="1" smtClean="0"/>
              <a:t>etal</a:t>
            </a:r>
            <a:r>
              <a:rPr lang="en-US" altLang="x-none" sz="2000" dirty="0" smtClean="0"/>
              <a:t>.  N </a:t>
            </a:r>
            <a:r>
              <a:rPr lang="en-US" altLang="x-none" sz="2000" dirty="0" err="1" smtClean="0"/>
              <a:t>Eng</a:t>
            </a:r>
            <a:r>
              <a:rPr lang="en-US" altLang="x-none" sz="2000" dirty="0" smtClean="0"/>
              <a:t> J Med 2016; 374:813-22)</a:t>
            </a:r>
            <a:endParaRPr lang="en-US" altLang="x-none" sz="2000" dirty="0"/>
          </a:p>
        </p:txBody>
      </p:sp>
    </p:spTree>
    <p:extLst>
      <p:ext uri="{BB962C8B-B14F-4D97-AF65-F5344CB8AC3E}">
        <p14:creationId xmlns:p14="http://schemas.microsoft.com/office/powerpoint/2010/main" val="2082913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4419600"/>
            <a:ext cx="3622675"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CSR Elephants in the room</a:t>
            </a:r>
          </a:p>
        </p:txBody>
      </p:sp>
      <p:sp>
        <p:nvSpPr>
          <p:cNvPr id="3" name="Content Placeholder 2"/>
          <p:cNvSpPr>
            <a:spLocks noGrp="1"/>
          </p:cNvSpPr>
          <p:nvPr>
            <p:ph idx="1"/>
          </p:nvPr>
        </p:nvSpPr>
        <p:spPr/>
        <p:txBody>
          <a:bodyPr>
            <a:normAutofit fontScale="70000" lnSpcReduction="20000"/>
          </a:bodyPr>
          <a:lstStyle/>
          <a:p>
            <a:r>
              <a:rPr lang="en-US" altLang="en-US" sz="4000" dirty="0"/>
              <a:t>Medical Legal: Have we changed?</a:t>
            </a:r>
          </a:p>
          <a:p>
            <a:r>
              <a:rPr lang="en-US" altLang="en-US" sz="4000" dirty="0"/>
              <a:t>Payment Reform: When will it transition?</a:t>
            </a:r>
          </a:p>
          <a:p>
            <a:r>
              <a:rPr lang="en-US" altLang="en-US" sz="4000" dirty="0"/>
              <a:t>Provider:  Willingness to change?</a:t>
            </a:r>
          </a:p>
          <a:p>
            <a:r>
              <a:rPr lang="en-US" sz="4000" i="1" u="sng" dirty="0">
                <a:solidFill>
                  <a:schemeClr val="tx1">
                    <a:lumMod val="60000"/>
                    <a:lumOff val="40000"/>
                  </a:schemeClr>
                </a:solidFill>
              </a:rPr>
              <a:t>Elective Induction of labor?</a:t>
            </a:r>
          </a:p>
        </p:txBody>
      </p:sp>
    </p:spTree>
    <p:extLst>
      <p:ext uri="{BB962C8B-B14F-4D97-AF65-F5344CB8AC3E}">
        <p14:creationId xmlns:p14="http://schemas.microsoft.com/office/powerpoint/2010/main" val="38097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52400" y="6416675"/>
            <a:ext cx="809625" cy="365125"/>
          </a:xfrm>
          <a:prstGeom prst="rect">
            <a:avLst/>
          </a:prstGeom>
        </p:spPr>
        <p:txBody>
          <a:bodyPr/>
          <a:lstStyle/>
          <a:p>
            <a:pPr>
              <a:defRPr/>
            </a:pPr>
            <a:fld id="{32A9CC3D-BF26-4852-9113-3874BBB39C24}" type="slidenum">
              <a:rPr lang="en-US" sz="1600" smtClean="0"/>
              <a:pPr>
                <a:defRPr/>
              </a:pPr>
              <a:t>14</a:t>
            </a:fld>
            <a:endParaRPr lang="en-US" sz="1600" dirty="0"/>
          </a:p>
        </p:txBody>
      </p:sp>
      <p:sp>
        <p:nvSpPr>
          <p:cNvPr id="5" name="Title 1"/>
          <p:cNvSpPr>
            <a:spLocks noGrp="1"/>
          </p:cNvSpPr>
          <p:nvPr>
            <p:ph type="title"/>
          </p:nvPr>
        </p:nvSpPr>
        <p:spPr>
          <a:xfrm>
            <a:off x="914400" y="1295400"/>
            <a:ext cx="7772400" cy="914400"/>
          </a:xfrm>
        </p:spPr>
        <p:txBody>
          <a:bodyPr/>
          <a:lstStyle/>
          <a:p>
            <a:pPr algn="ctr"/>
            <a:r>
              <a:rPr lang="en-US" dirty="0" smtClean="0"/>
              <a:t>What to do when there is </a:t>
            </a:r>
            <a:br>
              <a:rPr lang="en-US" dirty="0" smtClean="0"/>
            </a:br>
            <a:r>
              <a:rPr lang="en-US" dirty="0" smtClean="0"/>
              <a:t>conflicting data?</a:t>
            </a:r>
            <a:endParaRPr lang="en-US" dirty="0"/>
          </a:p>
        </p:txBody>
      </p:sp>
      <p:sp>
        <p:nvSpPr>
          <p:cNvPr id="6" name="Content Placeholder 2"/>
          <p:cNvSpPr>
            <a:spLocks noGrp="1"/>
          </p:cNvSpPr>
          <p:nvPr>
            <p:ph idx="1"/>
          </p:nvPr>
        </p:nvSpPr>
        <p:spPr>
          <a:xfrm>
            <a:off x="533400" y="2438400"/>
            <a:ext cx="8458200" cy="4376583"/>
          </a:xfrm>
        </p:spPr>
        <p:txBody>
          <a:bodyPr/>
          <a:lstStyle/>
          <a:p>
            <a:r>
              <a:rPr lang="en-US" sz="2800" dirty="0" smtClean="0"/>
              <a:t>Retrospective studies vs. RCTs with selected populations</a:t>
            </a:r>
          </a:p>
          <a:p>
            <a:r>
              <a:rPr lang="en-US" sz="2800" dirty="0" smtClean="0"/>
              <a:t>How can you pick from the literature?</a:t>
            </a:r>
          </a:p>
          <a:p>
            <a:pPr lvl="1"/>
            <a:r>
              <a:rPr lang="en-US" sz="2800" dirty="0" smtClean="0"/>
              <a:t> Is my setting and patient population the same?</a:t>
            </a:r>
          </a:p>
          <a:p>
            <a:pPr lvl="1"/>
            <a:r>
              <a:rPr lang="en-US" sz="2800" dirty="0" smtClean="0"/>
              <a:t> Does my hospital have strict induction protocols like the ones used in the RCTs?</a:t>
            </a:r>
          </a:p>
          <a:p>
            <a:pPr lvl="1"/>
            <a:r>
              <a:rPr lang="en-US" sz="2800" dirty="0" smtClean="0"/>
              <a:t> Are my results similar?</a:t>
            </a:r>
          </a:p>
          <a:p>
            <a:r>
              <a:rPr lang="en-US" sz="2800" dirty="0" smtClean="0"/>
              <a:t>Where are ACOG guidelines?</a:t>
            </a:r>
          </a:p>
          <a:p>
            <a:endParaRPr lang="en-US" dirty="0"/>
          </a:p>
        </p:txBody>
      </p:sp>
    </p:spTree>
    <p:extLst>
      <p:ext uri="{BB962C8B-B14F-4D97-AF65-F5344CB8AC3E}">
        <p14:creationId xmlns:p14="http://schemas.microsoft.com/office/powerpoint/2010/main" val="4243085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5" y="1066800"/>
            <a:ext cx="9128975" cy="914400"/>
          </a:xfrm>
        </p:spPr>
        <p:txBody>
          <a:bodyPr/>
          <a:lstStyle/>
          <a:p>
            <a:pPr algn="ctr"/>
            <a:r>
              <a:rPr lang="en-US" sz="2800" dirty="0" smtClean="0"/>
              <a:t>Cesarean Rate for </a:t>
            </a:r>
            <a:r>
              <a:rPr lang="en-US" sz="2800" dirty="0" err="1" smtClean="0"/>
              <a:t>Nullip</a:t>
            </a:r>
            <a:r>
              <a:rPr lang="en-US" sz="2800" dirty="0" smtClean="0"/>
              <a:t> Inductions </a:t>
            </a:r>
            <a:br>
              <a:rPr lang="en-US" sz="2800" dirty="0" smtClean="0"/>
            </a:br>
            <a:r>
              <a:rPr lang="en-US" sz="2800" dirty="0" smtClean="0"/>
              <a:t>244 California Hospitals--</a:t>
            </a:r>
            <a:r>
              <a:rPr lang="en-US" sz="2800" dirty="0"/>
              <a:t> 2015</a:t>
            </a:r>
            <a:r>
              <a:rPr lang="en-US" sz="2800" dirty="0" smtClean="0"/>
              <a:t> </a:t>
            </a:r>
            <a:br>
              <a:rPr lang="en-US" sz="2800" dirty="0" smtClean="0"/>
            </a:br>
            <a:r>
              <a:rPr lang="en-US" sz="2000" dirty="0" smtClean="0"/>
              <a:t>(CMQCC Maternal Data Center)</a:t>
            </a:r>
            <a:endParaRPr lang="en-US" sz="2000" dirty="0"/>
          </a:p>
        </p:txBody>
      </p:sp>
      <p:pic>
        <p:nvPicPr>
          <p:cNvPr id="5" name="Content Placeholder 4"/>
          <p:cNvPicPr>
            <a:picLocks noGrp="1" noChangeAspect="1"/>
          </p:cNvPicPr>
          <p:nvPr>
            <p:ph idx="1"/>
          </p:nvPr>
        </p:nvPicPr>
        <p:blipFill>
          <a:blip r:embed="rId2"/>
          <a:stretch>
            <a:fillRect/>
          </a:stretch>
        </p:blipFill>
        <p:spPr>
          <a:xfrm>
            <a:off x="522019" y="2286000"/>
            <a:ext cx="8176161" cy="3886200"/>
          </a:xfrm>
          <a:prstGeom prst="rect">
            <a:avLst/>
          </a:prstGeom>
        </p:spPr>
      </p:pic>
      <p:sp>
        <p:nvSpPr>
          <p:cNvPr id="4" name="Slide Number Placeholder 3"/>
          <p:cNvSpPr>
            <a:spLocks noGrp="1"/>
          </p:cNvSpPr>
          <p:nvPr>
            <p:ph type="sldNum" sz="quarter" idx="4294967295"/>
          </p:nvPr>
        </p:nvSpPr>
        <p:spPr>
          <a:xfrm>
            <a:off x="152400" y="6416675"/>
            <a:ext cx="809625" cy="365125"/>
          </a:xfrm>
          <a:prstGeom prst="rect">
            <a:avLst/>
          </a:prstGeom>
        </p:spPr>
        <p:txBody>
          <a:bodyPr/>
          <a:lstStyle/>
          <a:p>
            <a:pPr>
              <a:defRPr/>
            </a:pPr>
            <a:fld id="{32A9CC3D-BF26-4852-9113-3874BBB39C24}" type="slidenum">
              <a:rPr lang="en-US" sz="1600" smtClean="0"/>
              <a:pPr>
                <a:defRPr/>
              </a:pPr>
              <a:t>15</a:t>
            </a:fld>
            <a:endParaRPr lang="en-US" sz="1600" dirty="0"/>
          </a:p>
        </p:txBody>
      </p:sp>
      <p:sp>
        <p:nvSpPr>
          <p:cNvPr id="6" name="TextBox 5"/>
          <p:cNvSpPr txBox="1"/>
          <p:nvPr/>
        </p:nvSpPr>
        <p:spPr>
          <a:xfrm>
            <a:off x="2743200" y="2750403"/>
            <a:ext cx="4572000" cy="830997"/>
          </a:xfrm>
          <a:prstGeom prst="rect">
            <a:avLst/>
          </a:prstGeom>
          <a:solidFill>
            <a:srgbClr val="FFEBCC"/>
          </a:solidFill>
        </p:spPr>
        <p:txBody>
          <a:bodyPr wrap="square" rtlCol="0">
            <a:spAutoFit/>
          </a:bodyPr>
          <a:lstStyle/>
          <a:p>
            <a:r>
              <a:rPr lang="en-US" sz="2400" dirty="0" smtClean="0"/>
              <a:t>Striking Variation in the rates of Cesarean after </a:t>
            </a:r>
            <a:r>
              <a:rPr lang="en-US" sz="2400" dirty="0" err="1"/>
              <a:t>Nullip</a:t>
            </a:r>
            <a:r>
              <a:rPr lang="en-US" sz="2400" dirty="0"/>
              <a:t> </a:t>
            </a:r>
            <a:r>
              <a:rPr lang="en-US" sz="2400" dirty="0" smtClean="0"/>
              <a:t>Induction!</a:t>
            </a:r>
            <a:endParaRPr lang="en-US" sz="2400" dirty="0"/>
          </a:p>
        </p:txBody>
      </p:sp>
    </p:spTree>
    <p:extLst>
      <p:ext uri="{BB962C8B-B14F-4D97-AF65-F5344CB8AC3E}">
        <p14:creationId xmlns:p14="http://schemas.microsoft.com/office/powerpoint/2010/main" val="960440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0" y="381000"/>
            <a:ext cx="5181600" cy="6459121"/>
            <a:chOff x="457200" y="475079"/>
            <a:chExt cx="5181600" cy="6459121"/>
          </a:xfrm>
        </p:grpSpPr>
        <p:pic>
          <p:nvPicPr>
            <p:cNvPr id="4" name="Picture 3"/>
            <p:cNvPicPr>
              <a:picLocks noChangeAspect="1"/>
            </p:cNvPicPr>
            <p:nvPr/>
          </p:nvPicPr>
          <p:blipFill>
            <a:blip r:embed="rId3"/>
            <a:stretch>
              <a:fillRect/>
            </a:stretch>
          </p:blipFill>
          <p:spPr>
            <a:xfrm>
              <a:off x="457200" y="475079"/>
              <a:ext cx="5181600" cy="6459121"/>
            </a:xfrm>
            <a:prstGeom prst="rect">
              <a:avLst/>
            </a:prstGeom>
          </p:spPr>
        </p:pic>
        <p:sp>
          <p:nvSpPr>
            <p:cNvPr id="5" name="Rounded Rectangle 4"/>
            <p:cNvSpPr/>
            <p:nvPr/>
          </p:nvSpPr>
          <p:spPr>
            <a:xfrm>
              <a:off x="609600" y="1524000"/>
              <a:ext cx="2590800" cy="2286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itle 3"/>
          <p:cNvSpPr txBox="1">
            <a:spLocks/>
          </p:cNvSpPr>
          <p:nvPr/>
        </p:nvSpPr>
        <p:spPr>
          <a:xfrm>
            <a:off x="5181600" y="2438400"/>
            <a:ext cx="4267200" cy="990600"/>
          </a:xfrm>
          <a:prstGeom prst="rect">
            <a:avLst/>
          </a:prstGeom>
        </p:spPr>
        <p:txBody>
          <a:bodyPr>
            <a:normAutofit fontScale="82500" lnSpcReduction="20000"/>
          </a:bodyPr>
          <a:lstStyle>
            <a:lvl1pPr algn="ctr" defTabSz="914400" rtl="0" eaLnBrk="1" latinLnBrk="0" hangingPunct="1">
              <a:spcBef>
                <a:spcPct val="0"/>
              </a:spcBef>
              <a:buNone/>
              <a:defRPr sz="4400" kern="1200" baseline="0">
                <a:solidFill>
                  <a:schemeClr val="tx1"/>
                </a:solidFill>
                <a:latin typeface="Georgia" panose="02040502050405020303" pitchFamily="18" charset="0"/>
                <a:ea typeface="+mj-ea"/>
                <a:cs typeface="+mj-cs"/>
              </a:defRPr>
            </a:lvl1pPr>
          </a:lstStyle>
          <a:p>
            <a:r>
              <a:rPr lang="en-US" dirty="0">
                <a:solidFill>
                  <a:schemeClr val="accent1">
                    <a:lumMod val="75000"/>
                  </a:schemeClr>
                </a:solidFill>
              </a:rPr>
              <a:t>Scheduling</a:t>
            </a:r>
            <a:br>
              <a:rPr lang="en-US" dirty="0">
                <a:solidFill>
                  <a:schemeClr val="accent1">
                    <a:lumMod val="75000"/>
                  </a:schemeClr>
                </a:solidFill>
              </a:rPr>
            </a:br>
            <a:r>
              <a:rPr lang="en-US" dirty="0">
                <a:solidFill>
                  <a:schemeClr val="accent1">
                    <a:lumMod val="75000"/>
                  </a:schemeClr>
                </a:solidFill>
              </a:rPr>
              <a:t>Checklist</a:t>
            </a:r>
          </a:p>
        </p:txBody>
      </p:sp>
    </p:spTree>
    <p:extLst>
      <p:ext uri="{BB962C8B-B14F-4D97-AF65-F5344CB8AC3E}">
        <p14:creationId xmlns:p14="http://schemas.microsoft.com/office/powerpoint/2010/main" val="2836278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52400" y="6416675"/>
            <a:ext cx="809625" cy="365125"/>
          </a:xfrm>
          <a:prstGeom prst="rect">
            <a:avLst/>
          </a:prstGeom>
        </p:spPr>
        <p:txBody>
          <a:bodyPr/>
          <a:lstStyle/>
          <a:p>
            <a:pPr>
              <a:defRPr/>
            </a:pPr>
            <a:fld id="{32A9CC3D-BF26-4852-9113-3874BBB39C24}" type="slidenum">
              <a:rPr lang="en-US" sz="1600" smtClean="0"/>
              <a:pPr>
                <a:defRPr/>
              </a:pPr>
              <a:t>17</a:t>
            </a:fld>
            <a:endParaRPr lang="en-US" sz="1600" dirty="0"/>
          </a:p>
        </p:txBody>
      </p:sp>
      <p:sp>
        <p:nvSpPr>
          <p:cNvPr id="12" name="Title 1"/>
          <p:cNvSpPr>
            <a:spLocks noGrp="1"/>
          </p:cNvSpPr>
          <p:nvPr>
            <p:ph type="title"/>
          </p:nvPr>
        </p:nvSpPr>
        <p:spPr>
          <a:xfrm>
            <a:off x="-38100" y="152400"/>
            <a:ext cx="8229600" cy="838200"/>
          </a:xfrm>
        </p:spPr>
        <p:txBody>
          <a:bodyPr/>
          <a:lstStyle/>
          <a:p>
            <a:pPr algn="ctr"/>
            <a:r>
              <a:rPr lang="en-US" altLang="x-none" dirty="0" smtClean="0">
                <a:ea typeface="ＭＳ Ｐゴシック" charset="-128"/>
              </a:rPr>
              <a:t>“Elective” </a:t>
            </a:r>
            <a:r>
              <a:rPr lang="en-US" altLang="x-none" dirty="0">
                <a:ea typeface="ＭＳ Ｐゴシック" charset="-128"/>
              </a:rPr>
              <a:t>Inductions 39-41wks</a:t>
            </a:r>
          </a:p>
        </p:txBody>
      </p:sp>
      <p:sp>
        <p:nvSpPr>
          <p:cNvPr id="13" name="Content Placeholder 2"/>
          <p:cNvSpPr>
            <a:spLocks noGrp="1"/>
          </p:cNvSpPr>
          <p:nvPr>
            <p:ph idx="1"/>
          </p:nvPr>
        </p:nvSpPr>
        <p:spPr>
          <a:xfrm>
            <a:off x="457200" y="1219200"/>
            <a:ext cx="8229600" cy="6297108"/>
          </a:xfrm>
          <a:solidFill>
            <a:schemeClr val="bg1"/>
          </a:solidFill>
        </p:spPr>
        <p:txBody>
          <a:bodyPr/>
          <a:lstStyle/>
          <a:p>
            <a:r>
              <a:rPr lang="en-US" altLang="x-none" sz="2800" dirty="0">
                <a:ea typeface="ＭＳ Ｐゴシック" charset="-128"/>
              </a:rPr>
              <a:t>“First do no harm”:  are the risks minimal</a:t>
            </a:r>
            <a:r>
              <a:rPr lang="en-US" altLang="x-none" sz="2800" dirty="0" smtClean="0">
                <a:ea typeface="ＭＳ Ｐゴシック" charset="-128"/>
              </a:rPr>
              <a:t>?  What’s my rate?</a:t>
            </a:r>
            <a:endParaRPr lang="en-US" altLang="x-none" sz="2800" dirty="0">
              <a:ea typeface="ＭＳ Ｐゴシック" charset="-128"/>
            </a:endParaRPr>
          </a:p>
          <a:p>
            <a:r>
              <a:rPr lang="en-US" altLang="x-none" sz="2800" dirty="0">
                <a:ea typeface="ＭＳ Ｐゴシック" charset="-128"/>
              </a:rPr>
              <a:t>First births + </a:t>
            </a:r>
            <a:r>
              <a:rPr lang="en-US" altLang="x-none" sz="2800" dirty="0" smtClean="0">
                <a:ea typeface="ＭＳ Ｐゴシック" charset="-128"/>
              </a:rPr>
              <a:t>need for cervical </a:t>
            </a:r>
            <a:r>
              <a:rPr lang="en-US" altLang="x-none" sz="2800" dirty="0">
                <a:ea typeface="ＭＳ Ｐゴシック" charset="-128"/>
              </a:rPr>
              <a:t>ripening = Trouble</a:t>
            </a:r>
          </a:p>
          <a:p>
            <a:r>
              <a:rPr lang="en-US" altLang="x-none" sz="2800" dirty="0">
                <a:ea typeface="ＭＳ Ｐゴシック" charset="-128"/>
              </a:rPr>
              <a:t>Should elective inductions be limited to Bishop scores &gt; </a:t>
            </a:r>
            <a:r>
              <a:rPr lang="en-US" altLang="x-none" sz="2800" dirty="0" smtClean="0">
                <a:ea typeface="ＭＳ Ｐゴシック" charset="-128"/>
              </a:rPr>
              <a:t>6 or 8</a:t>
            </a:r>
            <a:r>
              <a:rPr lang="en-US" altLang="x-none" sz="2800" dirty="0">
                <a:ea typeface="ＭＳ Ｐゴシック" charset="-128"/>
              </a:rPr>
              <a:t>?</a:t>
            </a:r>
          </a:p>
          <a:p>
            <a:r>
              <a:rPr lang="en-US" altLang="x-none" sz="2800" dirty="0">
                <a:ea typeface="ＭＳ Ｐゴシック" charset="-128"/>
              </a:rPr>
              <a:t>Should elective inductions not have cervical ripening?</a:t>
            </a:r>
          </a:p>
          <a:p>
            <a:r>
              <a:rPr lang="en-US" altLang="x-none" sz="2800" dirty="0">
                <a:ea typeface="ＭＳ Ｐゴシック" charset="-128"/>
              </a:rPr>
              <a:t>A </a:t>
            </a:r>
            <a:r>
              <a:rPr lang="en-US" altLang="x-none" sz="2800" dirty="0" err="1">
                <a:ea typeface="ＭＳ Ｐゴシック" charset="-128"/>
              </a:rPr>
              <a:t>nullip</a:t>
            </a:r>
            <a:r>
              <a:rPr lang="en-US" altLang="x-none" sz="2800" dirty="0">
                <a:ea typeface="ＭＳ Ｐゴシック" charset="-128"/>
              </a:rPr>
              <a:t> with a long hard cervix at 40wks has no easy choices…</a:t>
            </a:r>
          </a:p>
          <a:p>
            <a:r>
              <a:rPr lang="en-US" altLang="x-none" sz="2800" b="1" i="1" u="sng" dirty="0">
                <a:ea typeface="ＭＳ Ｐゴシック" charset="-128"/>
              </a:rPr>
              <a:t>CAVEAT: Induced labor has a different shaped labor curve and longer stages</a:t>
            </a:r>
          </a:p>
          <a:p>
            <a:endParaRPr lang="en-US" altLang="x-none" sz="2800" dirty="0">
              <a:ea typeface="ＭＳ Ｐゴシック" charset="-128"/>
            </a:endParaRPr>
          </a:p>
          <a:p>
            <a:endParaRPr lang="en-US" altLang="x-none" sz="2800" dirty="0">
              <a:ea typeface="ＭＳ Ｐゴシック" charset="-128"/>
            </a:endParaRPr>
          </a:p>
        </p:txBody>
      </p:sp>
      <p:sp>
        <p:nvSpPr>
          <p:cNvPr id="14" name="Rectangle 4"/>
          <p:cNvSpPr>
            <a:spLocks noChangeArrowheads="1"/>
          </p:cNvSpPr>
          <p:nvPr/>
        </p:nvSpPr>
        <p:spPr bwMode="auto">
          <a:xfrm>
            <a:off x="304800" y="5494173"/>
            <a:ext cx="8534400" cy="946150"/>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Tree>
    <p:extLst>
      <p:ext uri="{BB962C8B-B14F-4D97-AF65-F5344CB8AC3E}">
        <p14:creationId xmlns:p14="http://schemas.microsoft.com/office/powerpoint/2010/main" val="2852066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6800"/>
            <a:ext cx="8763000" cy="1143000"/>
          </a:xfrm>
        </p:spPr>
        <p:txBody>
          <a:bodyPr/>
          <a:lstStyle/>
          <a:p>
            <a:r>
              <a:rPr lang="en-US" dirty="0"/>
              <a:t>Retrospective Studies</a:t>
            </a:r>
          </a:p>
        </p:txBody>
      </p:sp>
      <p:pic>
        <p:nvPicPr>
          <p:cNvPr id="4098" name="Picture 2" descr="An external file that holds a picture, illustration, etc.&#10;Object name is ogs-58-346-g003.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074"/>
          <a:stretch/>
        </p:blipFill>
        <p:spPr bwMode="auto">
          <a:xfrm>
            <a:off x="1371600" y="1815219"/>
            <a:ext cx="5791200" cy="44092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6216594"/>
            <a:ext cx="5189690" cy="369332"/>
          </a:xfrm>
          <a:prstGeom prst="rect">
            <a:avLst/>
          </a:prstGeom>
          <a:noFill/>
        </p:spPr>
        <p:txBody>
          <a:bodyPr wrap="none" rtlCol="0">
            <a:spAutoFit/>
          </a:bodyPr>
          <a:lstStyle/>
          <a:p>
            <a:r>
              <a:rPr lang="it-IT" dirty="0"/>
              <a:t>Lee, et al. Obstet Gynecol Sci. 2015 Sep;58(5):346-52.</a:t>
            </a:r>
            <a:endParaRPr lang="en-US" dirty="0"/>
          </a:p>
        </p:txBody>
      </p:sp>
    </p:spTree>
    <p:extLst>
      <p:ext uri="{BB962C8B-B14F-4D97-AF65-F5344CB8AC3E}">
        <p14:creationId xmlns:p14="http://schemas.microsoft.com/office/powerpoint/2010/main" val="3935085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Risks </a:t>
            </a:r>
            <a:r>
              <a:rPr lang="en-US" dirty="0" smtClean="0"/>
              <a:t>vs. </a:t>
            </a:r>
            <a:r>
              <a:rPr lang="en-US" dirty="0"/>
              <a:t>Expectant Management</a:t>
            </a:r>
          </a:p>
        </p:txBody>
      </p:sp>
      <p:sp>
        <p:nvSpPr>
          <p:cNvPr id="4" name="Content Placeholder 3"/>
          <p:cNvSpPr>
            <a:spLocks noGrp="1"/>
          </p:cNvSpPr>
          <p:nvPr>
            <p:ph idx="1"/>
          </p:nvPr>
        </p:nvSpPr>
        <p:spPr>
          <a:xfrm>
            <a:off x="457200" y="2014954"/>
            <a:ext cx="8305800" cy="4114800"/>
          </a:xfrm>
        </p:spPr>
        <p:txBody>
          <a:bodyPr>
            <a:normAutofit/>
          </a:bodyPr>
          <a:lstStyle/>
          <a:p>
            <a:r>
              <a:rPr lang="en-US" dirty="0"/>
              <a:t>The risk of developing any hypertension in expectantly managed women was 4.1% after 37 weeks, 3.5% after 38 weeks, 3.2% after 39 weeks, and 2.6% after 40 weeks. </a:t>
            </a:r>
          </a:p>
          <a:p>
            <a:r>
              <a:rPr lang="en-US" dirty="0"/>
              <a:t>Compared with </a:t>
            </a:r>
            <a:r>
              <a:rPr lang="en-US" dirty="0" err="1"/>
              <a:t>eIOL</a:t>
            </a:r>
            <a:r>
              <a:rPr lang="en-US" dirty="0"/>
              <a:t>, women with hypertensive disorders had significantly higher rates of cesarean delivery and maternal morbidities (intensive care unit admission or death, third- or fourth-degree lacerations, maternal infections, and bleeding complications) at each week of gestation and the composite neonatal morbidity at 38 and 39 weeks of gestation.</a:t>
            </a:r>
          </a:p>
        </p:txBody>
      </p:sp>
      <p:sp>
        <p:nvSpPr>
          <p:cNvPr id="3" name="TextBox 2"/>
          <p:cNvSpPr txBox="1"/>
          <p:nvPr/>
        </p:nvSpPr>
        <p:spPr>
          <a:xfrm>
            <a:off x="304800" y="5791200"/>
            <a:ext cx="6455613" cy="338554"/>
          </a:xfrm>
          <a:prstGeom prst="rect">
            <a:avLst/>
          </a:prstGeom>
          <a:noFill/>
        </p:spPr>
        <p:txBody>
          <a:bodyPr wrap="none" rtlCol="0">
            <a:spAutoFit/>
          </a:bodyPr>
          <a:lstStyle/>
          <a:p>
            <a:r>
              <a:rPr lang="en-US" sz="1600" dirty="0">
                <a:latin typeface="Georgia" panose="02040502050405020303" pitchFamily="18" charset="0"/>
              </a:rPr>
              <a:t>Gibson et al. Am J </a:t>
            </a:r>
            <a:r>
              <a:rPr lang="en-US" sz="1600" dirty="0" err="1">
                <a:latin typeface="Georgia" panose="02040502050405020303" pitchFamily="18" charset="0"/>
              </a:rPr>
              <a:t>Obstet</a:t>
            </a:r>
            <a:r>
              <a:rPr lang="en-US" sz="1600" dirty="0">
                <a:latin typeface="Georgia" panose="02040502050405020303" pitchFamily="18" charset="0"/>
              </a:rPr>
              <a:t> Gynecol. 2016 Mar;214(3):389.e1-389.e12. </a:t>
            </a:r>
          </a:p>
        </p:txBody>
      </p:sp>
    </p:spTree>
    <p:extLst>
      <p:ext uri="{BB962C8B-B14F-4D97-AF65-F5344CB8AC3E}">
        <p14:creationId xmlns:p14="http://schemas.microsoft.com/office/powerpoint/2010/main" val="198606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accent1">
                    <a:lumMod val="75000"/>
                  </a:schemeClr>
                </a:solidFill>
              </a:rPr>
              <a:t>Reflection</a:t>
            </a:r>
            <a:endParaRPr lang="en-US" sz="4800" dirty="0">
              <a:solidFill>
                <a:schemeClr val="accent1">
                  <a:lumMod val="75000"/>
                </a:schemeClr>
              </a:solidFill>
            </a:endParaRPr>
          </a:p>
        </p:txBody>
      </p:sp>
      <p:sp>
        <p:nvSpPr>
          <p:cNvPr id="4" name="TextBox 3"/>
          <p:cNvSpPr txBox="1"/>
          <p:nvPr/>
        </p:nvSpPr>
        <p:spPr>
          <a:xfrm>
            <a:off x="1371600" y="2514600"/>
            <a:ext cx="7127079" cy="2677656"/>
          </a:xfrm>
          <a:prstGeom prst="rect">
            <a:avLst/>
          </a:prstGeom>
          <a:noFill/>
        </p:spPr>
        <p:txBody>
          <a:bodyPr wrap="none" rtlCol="0">
            <a:spAutoFit/>
          </a:bodyPr>
          <a:lstStyle/>
          <a:p>
            <a:r>
              <a:rPr lang="en-US" dirty="0"/>
              <a:t> </a:t>
            </a:r>
          </a:p>
          <a:p>
            <a:r>
              <a:rPr lang="en-US" sz="3200" b="1" dirty="0"/>
              <a:t>The pessimist complains about the wind,</a:t>
            </a:r>
          </a:p>
          <a:p>
            <a:r>
              <a:rPr lang="en-US" sz="3200" b="1" dirty="0"/>
              <a:t>the optimist expects it to change;</a:t>
            </a:r>
          </a:p>
          <a:p>
            <a:r>
              <a:rPr lang="en-US" sz="3200" b="1" dirty="0"/>
              <a:t>the realist adjusts the sails.</a:t>
            </a:r>
          </a:p>
          <a:p>
            <a:pPr algn="r"/>
            <a:r>
              <a:rPr lang="en-US" i="1" dirty="0"/>
              <a:t>William Arthur Ward</a:t>
            </a:r>
          </a:p>
          <a:p>
            <a:r>
              <a:rPr lang="en-US" dirty="0"/>
              <a:t> </a:t>
            </a:r>
          </a:p>
          <a:p>
            <a:endParaRPr lang="en-US" dirty="0"/>
          </a:p>
        </p:txBody>
      </p:sp>
    </p:spTree>
    <p:extLst>
      <p:ext uri="{BB962C8B-B14F-4D97-AF65-F5344CB8AC3E}">
        <p14:creationId xmlns:p14="http://schemas.microsoft.com/office/powerpoint/2010/main" val="34274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t>
            </a:r>
            <a:r>
              <a:rPr lang="en-US" dirty="0" smtClean="0"/>
              <a:t>right about elective inductions?</a:t>
            </a:r>
            <a:endParaRPr lang="en-US" dirty="0"/>
          </a:p>
        </p:txBody>
      </p:sp>
      <p:sp>
        <p:nvSpPr>
          <p:cNvPr id="3" name="Content Placeholder 2"/>
          <p:cNvSpPr>
            <a:spLocks noGrp="1"/>
          </p:cNvSpPr>
          <p:nvPr>
            <p:ph idx="1"/>
          </p:nvPr>
        </p:nvSpPr>
        <p:spPr>
          <a:xfrm>
            <a:off x="457200" y="2057400"/>
            <a:ext cx="8229600" cy="3505200"/>
          </a:xfrm>
        </p:spPr>
        <p:txBody>
          <a:bodyPr>
            <a:noAutofit/>
          </a:bodyPr>
          <a:lstStyle/>
          <a:p>
            <a:r>
              <a:rPr lang="en-US" sz="2400" dirty="0"/>
              <a:t>Clearly, spontaneous labor with usually favorable cervical exams and favorable fetal positioning is going to have lower chances for cesarean section.</a:t>
            </a:r>
          </a:p>
          <a:p>
            <a:r>
              <a:rPr lang="en-US" sz="2400" dirty="0"/>
              <a:t>However, because expectant management has risk of developing complications which can increase cesarean</a:t>
            </a:r>
          </a:p>
          <a:p>
            <a:r>
              <a:rPr lang="en-US" sz="2400" dirty="0"/>
              <a:t>In settings where clinicians not following a strict protocols for induction probably would lead to higher cesarean rates</a:t>
            </a:r>
          </a:p>
          <a:p>
            <a:r>
              <a:rPr lang="en-US" sz="2400" dirty="0"/>
              <a:t>More research is indicated</a:t>
            </a:r>
          </a:p>
        </p:txBody>
      </p:sp>
    </p:spTree>
    <p:extLst>
      <p:ext uri="{BB962C8B-B14F-4D97-AF65-F5344CB8AC3E}">
        <p14:creationId xmlns:p14="http://schemas.microsoft.com/office/powerpoint/2010/main" val="2883733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066800"/>
            <a:ext cx="8229600" cy="960438"/>
          </a:xfrm>
        </p:spPr>
        <p:txBody>
          <a:bodyPr>
            <a:normAutofit/>
          </a:bodyPr>
          <a:lstStyle/>
          <a:p>
            <a:r>
              <a:rPr lang="en-US" dirty="0"/>
              <a:t>Careful protocols for scheduling inductions</a:t>
            </a:r>
          </a:p>
        </p:txBody>
      </p:sp>
      <p:sp>
        <p:nvSpPr>
          <p:cNvPr id="6" name="Content Placeholder 5"/>
          <p:cNvSpPr>
            <a:spLocks noGrp="1"/>
          </p:cNvSpPr>
          <p:nvPr>
            <p:ph idx="1"/>
          </p:nvPr>
        </p:nvSpPr>
        <p:spPr>
          <a:xfrm>
            <a:off x="609600" y="2027237"/>
            <a:ext cx="8229600" cy="4204228"/>
          </a:xfrm>
        </p:spPr>
        <p:txBody>
          <a:bodyPr/>
          <a:lstStyle/>
          <a:p>
            <a:r>
              <a:rPr lang="en-US" sz="2800" dirty="0"/>
              <a:t>Ensuring a </a:t>
            </a:r>
            <a:r>
              <a:rPr lang="en-US" sz="2800" b="1" i="1" u="sng" dirty="0"/>
              <a:t>safe gestational age</a:t>
            </a:r>
            <a:r>
              <a:rPr lang="en-US" sz="2800" dirty="0"/>
              <a:t>; </a:t>
            </a:r>
          </a:p>
          <a:p>
            <a:r>
              <a:rPr lang="en-US" sz="2800" dirty="0"/>
              <a:t>Clarifying that the patient has an </a:t>
            </a:r>
            <a:r>
              <a:rPr lang="en-US" sz="2800" b="1" dirty="0"/>
              <a:t>appropriate indication</a:t>
            </a:r>
            <a:r>
              <a:rPr lang="en-US" sz="2800" dirty="0"/>
              <a:t>; </a:t>
            </a:r>
          </a:p>
          <a:p>
            <a:r>
              <a:rPr lang="en-US" sz="2800" dirty="0"/>
              <a:t>Making sure that </a:t>
            </a:r>
            <a:r>
              <a:rPr lang="en-US" sz="2800" b="1" i="1" u="sng" dirty="0"/>
              <a:t>appropriate cervical status and fetal positioning</a:t>
            </a:r>
            <a:r>
              <a:rPr lang="en-US" sz="2800" dirty="0"/>
              <a:t> is present </a:t>
            </a:r>
          </a:p>
          <a:p>
            <a:r>
              <a:rPr lang="en-US" sz="2800" dirty="0"/>
              <a:t>Validating the scheduling provider has documented appropriate </a:t>
            </a:r>
            <a:r>
              <a:rPr lang="en-US" sz="2800" b="1" i="1" u="sng" dirty="0"/>
              <a:t>patient counselling on the risk and benefits</a:t>
            </a:r>
            <a:r>
              <a:rPr lang="en-US" sz="2800" dirty="0"/>
              <a:t> and techniques of the process</a:t>
            </a:r>
          </a:p>
          <a:p>
            <a:endParaRPr lang="en-US" dirty="0"/>
          </a:p>
        </p:txBody>
      </p:sp>
    </p:spTree>
    <p:extLst>
      <p:ext uri="{BB962C8B-B14F-4D97-AF65-F5344CB8AC3E}">
        <p14:creationId xmlns:p14="http://schemas.microsoft.com/office/powerpoint/2010/main" val="3474664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1066800"/>
            <a:ext cx="7772400" cy="914400"/>
          </a:xfrm>
        </p:spPr>
        <p:txBody>
          <a:bodyPr/>
          <a:lstStyle/>
          <a:p>
            <a:pPr eaLnBrk="1" hangingPunct="1"/>
            <a:r>
              <a:rPr lang="en-US" altLang="x-none" sz="2800" dirty="0"/>
              <a:t>Checklist-based Protocol for </a:t>
            </a:r>
            <a:r>
              <a:rPr lang="en-US" altLang="x-none" sz="2800" dirty="0" smtClean="0"/>
              <a:t/>
            </a:r>
            <a:br>
              <a:rPr lang="en-US" altLang="x-none" sz="2800" dirty="0" smtClean="0"/>
            </a:br>
            <a:r>
              <a:rPr lang="en-US" altLang="x-none" sz="2800" dirty="0" smtClean="0"/>
              <a:t>Oxytocin </a:t>
            </a:r>
            <a:r>
              <a:rPr lang="en-US" altLang="x-none" sz="2800" dirty="0"/>
              <a:t>Administration</a:t>
            </a:r>
          </a:p>
        </p:txBody>
      </p:sp>
      <p:sp>
        <p:nvSpPr>
          <p:cNvPr id="12291" name="Content Placeholder 2"/>
          <p:cNvSpPr>
            <a:spLocks noGrp="1"/>
          </p:cNvSpPr>
          <p:nvPr>
            <p:ph idx="1"/>
          </p:nvPr>
        </p:nvSpPr>
        <p:spPr>
          <a:xfrm>
            <a:off x="486004" y="2030413"/>
            <a:ext cx="8229600" cy="3684587"/>
          </a:xfrm>
        </p:spPr>
        <p:txBody>
          <a:bodyPr/>
          <a:lstStyle/>
          <a:p>
            <a:pPr eaLnBrk="1" hangingPunct="1"/>
            <a:r>
              <a:rPr lang="en-US" altLang="x-none" sz="2800"/>
              <a:t>Mean time of infusion to delivery was 8.5 +/- 5.3 hours versus 8.2 +/- 4.5 hours (NS)</a:t>
            </a:r>
          </a:p>
          <a:p>
            <a:pPr eaLnBrk="1" hangingPunct="1"/>
            <a:r>
              <a:rPr lang="en-US" altLang="x-none" sz="2800" dirty="0"/>
              <a:t>Newborn index of adverse outcome were significantly fewer in the post protocol group (31 vs 18, P = .049). </a:t>
            </a:r>
          </a:p>
          <a:p>
            <a:pPr eaLnBrk="1" hangingPunct="1"/>
            <a:r>
              <a:rPr lang="en-US" altLang="x-none" sz="2800" dirty="0"/>
              <a:t>System wide decline in the rate of primary cesarean delivery from 23.6% in 2005 to 21.0% in 2006.</a:t>
            </a:r>
          </a:p>
        </p:txBody>
      </p:sp>
      <p:sp>
        <p:nvSpPr>
          <p:cNvPr id="4" name="TextBox 3"/>
          <p:cNvSpPr txBox="1"/>
          <p:nvPr/>
        </p:nvSpPr>
        <p:spPr>
          <a:xfrm>
            <a:off x="486004" y="5961856"/>
            <a:ext cx="7798931" cy="830997"/>
          </a:xfrm>
          <a:prstGeom prst="rect">
            <a:avLst/>
          </a:prstGeom>
          <a:solidFill>
            <a:schemeClr val="bg1"/>
          </a:solidFill>
        </p:spPr>
        <p:txBody>
          <a:bodyPr wrap="none">
            <a:spAutoFit/>
          </a:bodyPr>
          <a:lstStyle/>
          <a:p>
            <a:pPr>
              <a:defRPr/>
            </a:pPr>
            <a:r>
              <a:rPr lang="en-US" sz="1600" dirty="0">
                <a:latin typeface="+mn-lt"/>
                <a:ea typeface="+mn-ea"/>
              </a:rPr>
              <a:t>Clark S, Belfort M, Saade G, Hankins G, Miller D, Frye D, Meyers J. Implementation</a:t>
            </a:r>
          </a:p>
          <a:p>
            <a:pPr>
              <a:defRPr/>
            </a:pPr>
            <a:r>
              <a:rPr lang="en-US" sz="1600" dirty="0">
                <a:latin typeface="+mn-lt"/>
                <a:ea typeface="+mn-ea"/>
              </a:rPr>
              <a:t>of a conservative checklist-based  protocol for oxytocin administration: maternal</a:t>
            </a:r>
          </a:p>
          <a:p>
            <a:pPr>
              <a:defRPr/>
            </a:pPr>
            <a:r>
              <a:rPr lang="en-US" sz="1600" dirty="0">
                <a:latin typeface="+mn-lt"/>
                <a:ea typeface="+mn-ea"/>
              </a:rPr>
              <a:t>and newborn outcomes.  Am J </a:t>
            </a:r>
            <a:r>
              <a:rPr lang="en-US" sz="1600" dirty="0" err="1">
                <a:latin typeface="+mn-lt"/>
                <a:ea typeface="+mn-ea"/>
              </a:rPr>
              <a:t>Obstet</a:t>
            </a:r>
            <a:r>
              <a:rPr lang="en-US" sz="1600" dirty="0">
                <a:latin typeface="+mn-lt"/>
                <a:ea typeface="+mn-ea"/>
              </a:rPr>
              <a:t> Gynecol. 2007 Nov;197(5):480.e1-5.</a:t>
            </a:r>
          </a:p>
        </p:txBody>
      </p:sp>
    </p:spTree>
    <p:extLst>
      <p:ext uri="{BB962C8B-B14F-4D97-AF65-F5344CB8AC3E}">
        <p14:creationId xmlns:p14="http://schemas.microsoft.com/office/powerpoint/2010/main" val="3045649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1018" y="2474794"/>
            <a:ext cx="3841845" cy="914400"/>
          </a:xfrm>
        </p:spPr>
        <p:txBody>
          <a:bodyPr/>
          <a:lstStyle/>
          <a:p>
            <a:r>
              <a:rPr lang="en-US" dirty="0" smtClean="0"/>
              <a:t>Every Woman with a Labor Induction Should have a Patient Safety Checklist</a:t>
            </a:r>
            <a:endParaRPr lang="en-US" dirty="0"/>
          </a:p>
        </p:txBody>
      </p:sp>
      <p:sp>
        <p:nvSpPr>
          <p:cNvPr id="4" name="Slide Number Placeholder 3"/>
          <p:cNvSpPr>
            <a:spLocks noGrp="1"/>
          </p:cNvSpPr>
          <p:nvPr>
            <p:ph type="sldNum" sz="quarter" idx="4294967295"/>
          </p:nvPr>
        </p:nvSpPr>
        <p:spPr>
          <a:xfrm>
            <a:off x="152400" y="6416675"/>
            <a:ext cx="809625" cy="365125"/>
          </a:xfrm>
          <a:prstGeom prst="rect">
            <a:avLst/>
          </a:prstGeom>
        </p:spPr>
        <p:txBody>
          <a:bodyPr/>
          <a:lstStyle/>
          <a:p>
            <a:pPr>
              <a:defRPr/>
            </a:pPr>
            <a:fld id="{32A9CC3D-BF26-4852-9113-3874BBB39C24}" type="slidenum">
              <a:rPr lang="en-US" sz="1600" smtClean="0"/>
              <a:pPr>
                <a:defRPr/>
              </a:pPr>
              <a:t>23</a:t>
            </a:fld>
            <a:endParaRPr lang="en-US" sz="1600" dirty="0"/>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l="32887" t="9525" r="32938" b="4762"/>
          <a:stretch>
            <a:fillRect/>
          </a:stretch>
        </p:blipFill>
        <p:spPr bwMode="auto">
          <a:xfrm>
            <a:off x="838200" y="342900"/>
            <a:ext cx="4267200" cy="601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839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Preparing the Cervix with Cervical Ripening Techniques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8079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half" idx="1"/>
          </p:nvPr>
        </p:nvSpPr>
        <p:spPr>
          <a:xfrm>
            <a:off x="4953000" y="2133600"/>
            <a:ext cx="3505200" cy="2743200"/>
          </a:xfrm>
          <a:noFill/>
          <a:ln/>
        </p:spPr>
        <p:txBody>
          <a:bodyPr lIns="92075" tIns="46038" rIns="92075" bIns="46038"/>
          <a:lstStyle/>
          <a:p>
            <a:r>
              <a:rPr lang="en-US" altLang="en-US" sz="2800" dirty="0"/>
              <a:t>Dissociation of the cervix</a:t>
            </a:r>
          </a:p>
          <a:p>
            <a:r>
              <a:rPr lang="en-US" altLang="en-US" sz="2800" dirty="0"/>
              <a:t>Increase in </a:t>
            </a:r>
            <a:r>
              <a:rPr lang="en-US" altLang="en-US" sz="2800" dirty="0" err="1"/>
              <a:t>glycosamnioglycans</a:t>
            </a:r>
            <a:endParaRPr lang="en-US" altLang="en-US" sz="2800" dirty="0"/>
          </a:p>
          <a:p>
            <a:r>
              <a:rPr lang="en-US" altLang="en-US" sz="2800" dirty="0"/>
              <a:t>Increase in fibroblast activity</a:t>
            </a:r>
          </a:p>
          <a:p>
            <a:r>
              <a:rPr lang="en-US" altLang="en-US" sz="2800" dirty="0"/>
              <a:t>Reduction of the stretch  modulus</a:t>
            </a:r>
          </a:p>
        </p:txBody>
      </p:sp>
      <p:pic>
        <p:nvPicPr>
          <p:cNvPr id="2458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971800"/>
            <a:ext cx="3886200" cy="276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Rectangle 5"/>
          <p:cNvSpPr>
            <a:spLocks noGrp="1" noChangeArrowheads="1"/>
          </p:cNvSpPr>
          <p:nvPr>
            <p:ph type="title"/>
          </p:nvPr>
        </p:nvSpPr>
        <p:spPr>
          <a:xfrm>
            <a:off x="1447800" y="1066800"/>
            <a:ext cx="5791200" cy="758825"/>
          </a:xfrm>
        </p:spPr>
        <p:txBody>
          <a:bodyPr/>
          <a:lstStyle/>
          <a:p>
            <a:r>
              <a:rPr lang="en-US" altLang="en-US" dirty="0"/>
              <a:t>Cervical Ripening</a:t>
            </a:r>
          </a:p>
        </p:txBody>
      </p:sp>
    </p:spTree>
    <p:extLst>
      <p:ext uri="{BB962C8B-B14F-4D97-AF65-F5344CB8AC3E}">
        <p14:creationId xmlns:p14="http://schemas.microsoft.com/office/powerpoint/2010/main" val="80162782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371600" y="1828800"/>
            <a:ext cx="5791200" cy="4783490"/>
          </a:xfrm>
          <a:noFill/>
          <a:ln/>
        </p:spPr>
        <p:txBody>
          <a:bodyPr lIns="92075" tIns="46038" rIns="92075" bIns="46038"/>
          <a:lstStyle/>
          <a:p>
            <a:r>
              <a:rPr lang="en-US" altLang="en-US" sz="2400" dirty="0"/>
              <a:t>Hormonal</a:t>
            </a:r>
          </a:p>
          <a:p>
            <a:pPr lvl="1"/>
            <a:r>
              <a:rPr lang="en-US" altLang="en-US" dirty="0">
                <a:solidFill>
                  <a:schemeClr val="tx1">
                    <a:lumMod val="60000"/>
                    <a:lumOff val="40000"/>
                  </a:schemeClr>
                </a:solidFill>
              </a:rPr>
              <a:t>Estradiol</a:t>
            </a:r>
          </a:p>
          <a:p>
            <a:pPr lvl="1"/>
            <a:r>
              <a:rPr lang="en-US" altLang="en-US" dirty="0" err="1">
                <a:solidFill>
                  <a:schemeClr val="tx1">
                    <a:lumMod val="60000"/>
                    <a:lumOff val="40000"/>
                  </a:schemeClr>
                </a:solidFill>
              </a:rPr>
              <a:t>Relaxin</a:t>
            </a:r>
            <a:endParaRPr lang="en-US" altLang="en-US" dirty="0">
              <a:solidFill>
                <a:schemeClr val="tx1">
                  <a:lumMod val="60000"/>
                  <a:lumOff val="40000"/>
                </a:schemeClr>
              </a:solidFill>
            </a:endParaRPr>
          </a:p>
          <a:p>
            <a:pPr lvl="1"/>
            <a:r>
              <a:rPr lang="en-US" altLang="en-US" dirty="0">
                <a:solidFill>
                  <a:schemeClr val="tx1"/>
                </a:solidFill>
              </a:rPr>
              <a:t>Prostaglandin E2 (</a:t>
            </a:r>
            <a:r>
              <a:rPr lang="en-US" altLang="en-US" dirty="0" err="1">
                <a:solidFill>
                  <a:schemeClr val="tx1"/>
                </a:solidFill>
              </a:rPr>
              <a:t>Prepadil</a:t>
            </a:r>
            <a:r>
              <a:rPr lang="en-US" altLang="en-US" dirty="0">
                <a:solidFill>
                  <a:schemeClr val="tx1"/>
                </a:solidFill>
              </a:rPr>
              <a:t>, </a:t>
            </a:r>
            <a:r>
              <a:rPr lang="en-US" altLang="en-US" dirty="0" err="1">
                <a:solidFill>
                  <a:schemeClr val="tx1"/>
                </a:solidFill>
              </a:rPr>
              <a:t>Cervidil</a:t>
            </a:r>
            <a:r>
              <a:rPr lang="en-US" altLang="en-US" dirty="0" smtClean="0">
                <a:solidFill>
                  <a:schemeClr val="tx1"/>
                </a:solidFill>
              </a:rPr>
              <a:t>)*</a:t>
            </a:r>
            <a:endParaRPr lang="en-US" altLang="en-US" dirty="0">
              <a:solidFill>
                <a:schemeClr val="tx1"/>
              </a:solidFill>
            </a:endParaRPr>
          </a:p>
          <a:p>
            <a:pPr lvl="1"/>
            <a:r>
              <a:rPr lang="en-US" altLang="en-US" dirty="0" err="1" smtClean="0">
                <a:solidFill>
                  <a:schemeClr val="tx1"/>
                </a:solidFill>
              </a:rPr>
              <a:t>Misoprostil</a:t>
            </a:r>
            <a:r>
              <a:rPr lang="en-US" altLang="en-US" dirty="0" smtClean="0">
                <a:solidFill>
                  <a:schemeClr val="tx1"/>
                </a:solidFill>
              </a:rPr>
              <a:t>*-vaginal vs. oral</a:t>
            </a:r>
          </a:p>
          <a:p>
            <a:r>
              <a:rPr lang="en-US" altLang="en-US" sz="2400" dirty="0" smtClean="0"/>
              <a:t>Mechanical</a:t>
            </a:r>
            <a:endParaRPr lang="en-US" altLang="en-US" sz="2400" dirty="0"/>
          </a:p>
          <a:p>
            <a:pPr lvl="1"/>
            <a:r>
              <a:rPr lang="en-US" altLang="en-US" dirty="0" err="1" smtClean="0">
                <a:solidFill>
                  <a:schemeClr val="tx1">
                    <a:lumMod val="60000"/>
                    <a:lumOff val="40000"/>
                  </a:schemeClr>
                </a:solidFill>
              </a:rPr>
              <a:t>Lamnicel</a:t>
            </a:r>
            <a:r>
              <a:rPr lang="en-US" altLang="en-US" dirty="0" smtClean="0">
                <a:solidFill>
                  <a:schemeClr val="tx1">
                    <a:lumMod val="60000"/>
                    <a:lumOff val="40000"/>
                  </a:schemeClr>
                </a:solidFill>
              </a:rPr>
              <a:t>/</a:t>
            </a:r>
            <a:r>
              <a:rPr lang="en-US" altLang="en-US" dirty="0" err="1" smtClean="0">
                <a:solidFill>
                  <a:schemeClr val="tx1">
                    <a:lumMod val="60000"/>
                    <a:lumOff val="40000"/>
                  </a:schemeClr>
                </a:solidFill>
              </a:rPr>
              <a:t>Laminaria</a:t>
            </a:r>
            <a:endParaRPr lang="en-US" altLang="en-US" dirty="0">
              <a:solidFill>
                <a:schemeClr val="tx1">
                  <a:lumMod val="60000"/>
                  <a:lumOff val="40000"/>
                </a:schemeClr>
              </a:solidFill>
            </a:endParaRPr>
          </a:p>
          <a:p>
            <a:pPr lvl="1"/>
            <a:r>
              <a:rPr lang="en-US" altLang="en-US" dirty="0">
                <a:solidFill>
                  <a:schemeClr val="tx1">
                    <a:lumMod val="60000"/>
                    <a:lumOff val="40000"/>
                  </a:schemeClr>
                </a:solidFill>
              </a:rPr>
              <a:t>Stripping membranes</a:t>
            </a:r>
          </a:p>
          <a:p>
            <a:pPr lvl="1"/>
            <a:r>
              <a:rPr lang="en-US" altLang="en-US" dirty="0" smtClean="0">
                <a:solidFill>
                  <a:schemeClr val="tx1"/>
                </a:solidFill>
              </a:rPr>
              <a:t>Catheters*-Single vs. Double Balloon</a:t>
            </a:r>
          </a:p>
          <a:p>
            <a:r>
              <a:rPr lang="en-US" altLang="en-US" sz="2400" dirty="0" smtClean="0"/>
              <a:t>Other Techniques</a:t>
            </a:r>
            <a:endParaRPr lang="en-US" altLang="en-US" sz="2400" dirty="0"/>
          </a:p>
          <a:p>
            <a:pPr lvl="1"/>
            <a:r>
              <a:rPr lang="en-US" altLang="en-US" dirty="0">
                <a:solidFill>
                  <a:schemeClr val="tx1">
                    <a:lumMod val="60000"/>
                    <a:lumOff val="40000"/>
                  </a:schemeClr>
                </a:solidFill>
              </a:rPr>
              <a:t>Extra-amniotic </a:t>
            </a:r>
            <a:r>
              <a:rPr lang="en-US" altLang="en-US" dirty="0" smtClean="0">
                <a:solidFill>
                  <a:schemeClr val="tx1">
                    <a:lumMod val="60000"/>
                    <a:lumOff val="40000"/>
                  </a:schemeClr>
                </a:solidFill>
              </a:rPr>
              <a:t>saline</a:t>
            </a:r>
          </a:p>
          <a:p>
            <a:pPr lvl="1"/>
            <a:r>
              <a:rPr lang="en-US" altLang="en-US" dirty="0" smtClean="0">
                <a:solidFill>
                  <a:schemeClr val="tx1"/>
                </a:solidFill>
              </a:rPr>
              <a:t>Nitric Oxide*</a:t>
            </a:r>
            <a:endParaRPr lang="en-US" altLang="en-US" dirty="0">
              <a:solidFill>
                <a:schemeClr val="tx1"/>
              </a:solidFill>
            </a:endParaRPr>
          </a:p>
        </p:txBody>
      </p:sp>
      <p:sp>
        <p:nvSpPr>
          <p:cNvPr id="26628" name="Rectangle 4"/>
          <p:cNvSpPr>
            <a:spLocks noGrp="1" noChangeArrowheads="1"/>
          </p:cNvSpPr>
          <p:nvPr>
            <p:ph type="title"/>
          </p:nvPr>
        </p:nvSpPr>
        <p:spPr>
          <a:xfrm>
            <a:off x="533400" y="1143000"/>
            <a:ext cx="8001000" cy="698500"/>
          </a:xfrm>
        </p:spPr>
        <p:txBody>
          <a:bodyPr/>
          <a:lstStyle/>
          <a:p>
            <a:pPr algn="ctr"/>
            <a:r>
              <a:rPr lang="en-US" altLang="en-US" sz="4000" dirty="0" smtClean="0"/>
              <a:t>Term Cervical </a:t>
            </a:r>
            <a:r>
              <a:rPr lang="en-US" altLang="en-US" sz="4000" dirty="0"/>
              <a:t>Ripening </a:t>
            </a:r>
            <a:r>
              <a:rPr lang="en-US" altLang="en-US" sz="4000" dirty="0" smtClean="0"/>
              <a:t>Techniques</a:t>
            </a:r>
            <a:endParaRPr lang="en-US" altLang="en-US" dirty="0"/>
          </a:p>
        </p:txBody>
      </p:sp>
    </p:spTree>
    <p:extLst>
      <p:ext uri="{BB962C8B-B14F-4D97-AF65-F5344CB8AC3E}">
        <p14:creationId xmlns:p14="http://schemas.microsoft.com/office/powerpoint/2010/main" val="14266084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758825"/>
          </a:xfrm>
        </p:spPr>
        <p:txBody>
          <a:bodyPr/>
          <a:lstStyle/>
          <a:p>
            <a:r>
              <a:rPr lang="en-US" sz="3600" dirty="0" smtClean="0"/>
              <a:t>Choice of Ripening Agent Meta-Analysis</a:t>
            </a:r>
            <a:endParaRPr lang="en-US" sz="3600" dirty="0"/>
          </a:p>
        </p:txBody>
      </p:sp>
      <p:sp>
        <p:nvSpPr>
          <p:cNvPr id="4" name="Rectangle 3"/>
          <p:cNvSpPr/>
          <p:nvPr/>
        </p:nvSpPr>
        <p:spPr>
          <a:xfrm>
            <a:off x="762000" y="1672810"/>
            <a:ext cx="6705600" cy="4524315"/>
          </a:xfrm>
          <a:prstGeom prst="rect">
            <a:avLst/>
          </a:prstGeom>
        </p:spPr>
        <p:txBody>
          <a:bodyPr wrap="square">
            <a:spAutoFit/>
          </a:bodyPr>
          <a:lstStyle/>
          <a:p>
            <a:r>
              <a:rPr lang="en-US" sz="1600" b="1" cap="all" dirty="0"/>
              <a:t>MAIN RESULTS:</a:t>
            </a:r>
          </a:p>
          <a:p>
            <a:pPr marL="285750" indent="-285750">
              <a:buFont typeface="Arial" panose="020B0604020202020204" pitchFamily="34" charset="0"/>
              <a:buChar char="•"/>
            </a:pPr>
            <a:r>
              <a:rPr lang="en-US" sz="1600" dirty="0"/>
              <a:t>A total of 96 RCTs (17,387 women) were included in the meta-analysis. Vaginal misoprostol was the most effective cervical ripening method to achieve vaginal delivery within 24 hours, but had the highest incidence of uterine </a:t>
            </a:r>
            <a:r>
              <a:rPr lang="en-US" sz="1600" dirty="0" err="1"/>
              <a:t>hyperstimulation</a:t>
            </a:r>
            <a:r>
              <a:rPr lang="en-US" sz="1600" dirty="0"/>
              <a:t> with FHR changes. </a:t>
            </a:r>
            <a:endParaRPr lang="en-US" sz="1600" dirty="0" smtClean="0"/>
          </a:p>
          <a:p>
            <a:pPr marL="285750" indent="-285750">
              <a:buFont typeface="Arial" panose="020B0604020202020204" pitchFamily="34" charset="0"/>
              <a:buChar char="•"/>
            </a:pPr>
            <a:r>
              <a:rPr lang="en-US" sz="1600" dirty="0" smtClean="0"/>
              <a:t>The </a:t>
            </a:r>
            <a:r>
              <a:rPr lang="en-US" sz="1600" dirty="0"/>
              <a:t>use of a Foley catheter to induce </a:t>
            </a:r>
            <a:r>
              <a:rPr lang="en-US" sz="1600" dirty="0" smtClean="0"/>
              <a:t>labor </a:t>
            </a:r>
            <a:r>
              <a:rPr lang="en-US" sz="1600" dirty="0"/>
              <a:t>was associated with the lowest rate of uterine </a:t>
            </a:r>
            <a:r>
              <a:rPr lang="en-US" sz="1600" dirty="0" err="1"/>
              <a:t>hyperstimulation</a:t>
            </a:r>
            <a:r>
              <a:rPr lang="en-US" sz="1600" dirty="0"/>
              <a:t> accompanied by FHR changes. </a:t>
            </a:r>
            <a:endParaRPr lang="en-US" sz="1600" dirty="0" smtClean="0"/>
          </a:p>
          <a:p>
            <a:pPr marL="285750" indent="-285750">
              <a:buFont typeface="Arial" panose="020B0604020202020204" pitchFamily="34" charset="0"/>
              <a:buChar char="•"/>
            </a:pPr>
            <a:r>
              <a:rPr lang="en-US" sz="1600" dirty="0" smtClean="0"/>
              <a:t>The </a:t>
            </a:r>
            <a:r>
              <a:rPr lang="en-US" sz="1600" dirty="0"/>
              <a:t>caesarean section rate was lowest using oral misoprostol for the induction of </a:t>
            </a:r>
            <a:r>
              <a:rPr lang="en-US" sz="1600" dirty="0" smtClean="0"/>
              <a:t>labor</a:t>
            </a:r>
            <a:r>
              <a:rPr lang="en-US" sz="1600" dirty="0"/>
              <a:t>.</a:t>
            </a:r>
          </a:p>
          <a:p>
            <a:r>
              <a:rPr lang="en-US" sz="1600" b="1" cap="all" dirty="0"/>
              <a:t>AUTHOR'S CONCLUSIONS:</a:t>
            </a:r>
          </a:p>
          <a:p>
            <a:r>
              <a:rPr lang="en-US" sz="1600" dirty="0"/>
              <a:t>No method of </a:t>
            </a:r>
            <a:r>
              <a:rPr lang="en-US" sz="1600" dirty="0" smtClean="0"/>
              <a:t>labor </a:t>
            </a:r>
            <a:r>
              <a:rPr lang="en-US" sz="1600" dirty="0"/>
              <a:t>induction demonstrated overall superiority when considering all three clinical outcomes. Decisions regarding the choice of induction method will depend upon the relative preference for effecting vaginal delivery within 24 hours, </a:t>
            </a:r>
            <a:r>
              <a:rPr lang="en-US" sz="1600" dirty="0" smtClean="0"/>
              <a:t>minimizing </a:t>
            </a:r>
            <a:r>
              <a:rPr lang="en-US" sz="1600" dirty="0"/>
              <a:t>the incidence of uterine </a:t>
            </a:r>
            <a:r>
              <a:rPr lang="en-US" sz="1600" dirty="0" err="1"/>
              <a:t>hyperstimulation</a:t>
            </a:r>
            <a:r>
              <a:rPr lang="en-US" sz="1600" dirty="0"/>
              <a:t> with adverse FHR changes and avoiding caesarean section.</a:t>
            </a:r>
          </a:p>
          <a:p>
            <a:r>
              <a:rPr lang="en-US" sz="1600" b="1" cap="all" dirty="0"/>
              <a:t>TWEETABLE ABSTRACT:</a:t>
            </a:r>
          </a:p>
          <a:p>
            <a:r>
              <a:rPr lang="en-US" sz="1600" dirty="0"/>
              <a:t>Oral misoprostol for the induction of </a:t>
            </a:r>
            <a:r>
              <a:rPr lang="en-US" sz="1600" dirty="0" smtClean="0"/>
              <a:t>labor </a:t>
            </a:r>
            <a:r>
              <a:rPr lang="en-US" sz="1600" dirty="0"/>
              <a:t>is safer than vaginal misoprostol and has the lowest rate of caesarean section.</a:t>
            </a:r>
          </a:p>
        </p:txBody>
      </p:sp>
      <p:sp>
        <p:nvSpPr>
          <p:cNvPr id="5" name="TextBox 4"/>
          <p:cNvSpPr txBox="1"/>
          <p:nvPr/>
        </p:nvSpPr>
        <p:spPr>
          <a:xfrm>
            <a:off x="4129755" y="6224899"/>
            <a:ext cx="4153894" cy="369332"/>
          </a:xfrm>
          <a:prstGeom prst="rect">
            <a:avLst/>
          </a:prstGeom>
          <a:noFill/>
        </p:spPr>
        <p:txBody>
          <a:bodyPr wrap="none" rtlCol="0">
            <a:spAutoFit/>
          </a:bodyPr>
          <a:lstStyle/>
          <a:p>
            <a:r>
              <a:rPr lang="en-US" dirty="0" smtClean="0"/>
              <a:t>Chen et al. </a:t>
            </a:r>
            <a:r>
              <a:rPr lang="en-US" u="sng" dirty="0">
                <a:hlinkClick r:id="rId2" tooltip="BJOG : an international journal of obstetrics and gynaecology."/>
              </a:rPr>
              <a:t>BJOG.</a:t>
            </a:r>
            <a:r>
              <a:rPr lang="en-US" dirty="0"/>
              <a:t> 2016 Feb;123(3):</a:t>
            </a:r>
            <a:r>
              <a:rPr lang="en-US" dirty="0" smtClean="0"/>
              <a:t>346-54.</a:t>
            </a:r>
            <a:endParaRPr lang="en-US" dirty="0"/>
          </a:p>
        </p:txBody>
      </p:sp>
    </p:spTree>
    <p:extLst>
      <p:ext uri="{BB962C8B-B14F-4D97-AF65-F5344CB8AC3E}">
        <p14:creationId xmlns:p14="http://schemas.microsoft.com/office/powerpoint/2010/main" val="2549781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Misoprostol</a:t>
            </a:r>
          </a:p>
        </p:txBody>
      </p:sp>
      <p:sp>
        <p:nvSpPr>
          <p:cNvPr id="94211" name="Rectangle 3"/>
          <p:cNvSpPr>
            <a:spLocks noGrp="1" noChangeArrowheads="1"/>
          </p:cNvSpPr>
          <p:nvPr>
            <p:ph type="body" idx="1"/>
          </p:nvPr>
        </p:nvSpPr>
        <p:spPr>
          <a:xfrm>
            <a:off x="1524000" y="1981200"/>
            <a:ext cx="5791200" cy="4461221"/>
          </a:xfrm>
        </p:spPr>
        <p:txBody>
          <a:bodyPr/>
          <a:lstStyle/>
          <a:p>
            <a:pPr>
              <a:spcBef>
                <a:spcPts val="500"/>
              </a:spcBef>
              <a:spcAft>
                <a:spcPts val="500"/>
              </a:spcAft>
            </a:pPr>
            <a:r>
              <a:rPr lang="en-US" altLang="en-US" dirty="0">
                <a:solidFill>
                  <a:schemeClr val="tx1">
                    <a:lumMod val="75000"/>
                  </a:schemeClr>
                </a:solidFill>
              </a:rPr>
              <a:t>Misoprostol is a prostaglandin E1 analog, which has been successful in prevention of NSAID induced gastric ulcers</a:t>
            </a:r>
          </a:p>
          <a:p>
            <a:pPr>
              <a:spcBef>
                <a:spcPts val="500"/>
              </a:spcBef>
              <a:spcAft>
                <a:spcPts val="500"/>
              </a:spcAft>
            </a:pPr>
            <a:r>
              <a:rPr lang="en-US" altLang="en-US" dirty="0">
                <a:solidFill>
                  <a:schemeClr val="tx1">
                    <a:lumMod val="75000"/>
                  </a:schemeClr>
                </a:solidFill>
              </a:rPr>
              <a:t>An abortion rate of 11% to 15% has been noted when the drug is used during the first trimester. </a:t>
            </a:r>
          </a:p>
          <a:p>
            <a:pPr>
              <a:spcBef>
                <a:spcPts val="500"/>
              </a:spcBef>
              <a:spcAft>
                <a:spcPts val="500"/>
              </a:spcAft>
            </a:pPr>
            <a:r>
              <a:rPr lang="en-US" altLang="en-US" dirty="0">
                <a:solidFill>
                  <a:schemeClr val="tx1">
                    <a:lumMod val="75000"/>
                  </a:schemeClr>
                </a:solidFill>
              </a:rPr>
              <a:t>Dosage ranges 25-50 mg per vagina recommended, oral administration possible</a:t>
            </a:r>
          </a:p>
          <a:p>
            <a:pPr>
              <a:spcBef>
                <a:spcPts val="500"/>
              </a:spcBef>
              <a:spcAft>
                <a:spcPts val="500"/>
              </a:spcAft>
            </a:pPr>
            <a:r>
              <a:rPr lang="en-US" altLang="en-US" dirty="0">
                <a:solidFill>
                  <a:schemeClr val="tx1">
                    <a:lumMod val="75000"/>
                  </a:schemeClr>
                </a:solidFill>
              </a:rPr>
              <a:t>Major side effect: </a:t>
            </a:r>
            <a:r>
              <a:rPr lang="en-US" altLang="en-US" dirty="0" smtClean="0">
                <a:solidFill>
                  <a:schemeClr val="tx1">
                    <a:lumMod val="75000"/>
                  </a:schemeClr>
                </a:solidFill>
              </a:rPr>
              <a:t>Uterine </a:t>
            </a:r>
            <a:r>
              <a:rPr lang="en-US" altLang="en-US" dirty="0" err="1" smtClean="0">
                <a:solidFill>
                  <a:schemeClr val="tx1">
                    <a:lumMod val="75000"/>
                  </a:schemeClr>
                </a:solidFill>
              </a:rPr>
              <a:t>Tachysystole</a:t>
            </a:r>
            <a:endParaRPr lang="en-US" altLang="en-US" dirty="0">
              <a:solidFill>
                <a:schemeClr val="tx1">
                  <a:lumMod val="75000"/>
                </a:schemeClr>
              </a:solidFill>
            </a:endParaRPr>
          </a:p>
          <a:p>
            <a:pPr>
              <a:spcBef>
                <a:spcPts val="500"/>
              </a:spcBef>
              <a:spcAft>
                <a:spcPts val="500"/>
              </a:spcAft>
            </a:pPr>
            <a:endParaRPr lang="en-US" altLang="en-US" dirty="0">
              <a:solidFill>
                <a:schemeClr val="tx1"/>
              </a:solidFill>
            </a:endParaRPr>
          </a:p>
          <a:p>
            <a:endParaRPr lang="en-US" altLang="en-US" dirty="0"/>
          </a:p>
        </p:txBody>
      </p:sp>
    </p:spTree>
    <p:extLst>
      <p:ext uri="{BB962C8B-B14F-4D97-AF65-F5344CB8AC3E}">
        <p14:creationId xmlns:p14="http://schemas.microsoft.com/office/powerpoint/2010/main" val="1370662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Mechanical Cervical Ripening Techniques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18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2362200"/>
            <a:ext cx="8229600" cy="2924520"/>
          </a:xfrm>
          <a:noFill/>
          <a:ln/>
        </p:spPr>
        <p:txBody>
          <a:bodyPr lIns="92075" tIns="46038" rIns="92075" bIns="46038"/>
          <a:lstStyle/>
          <a:p>
            <a:r>
              <a:rPr lang="en-US" altLang="en-US" sz="4000" dirty="0" smtClean="0"/>
              <a:t>Induction </a:t>
            </a:r>
            <a:r>
              <a:rPr lang="en-US" altLang="en-US" sz="4000" dirty="0"/>
              <a:t>of labor</a:t>
            </a:r>
          </a:p>
          <a:p>
            <a:r>
              <a:rPr lang="en-US" altLang="en-US" sz="4000" dirty="0"/>
              <a:t>Cervical </a:t>
            </a:r>
            <a:r>
              <a:rPr lang="en-US" altLang="en-US" sz="4000" dirty="0" smtClean="0"/>
              <a:t>preparation choices</a:t>
            </a:r>
            <a:endParaRPr lang="en-US" altLang="en-US" sz="4000" dirty="0"/>
          </a:p>
          <a:p>
            <a:r>
              <a:rPr lang="en-US" altLang="en-US" sz="4000" dirty="0" smtClean="0"/>
              <a:t>Inpatient versus outpatient</a:t>
            </a:r>
            <a:endParaRPr lang="en-US" altLang="en-US" sz="4000" dirty="0"/>
          </a:p>
          <a:p>
            <a:r>
              <a:rPr lang="en-US" altLang="en-US" sz="4000" dirty="0"/>
              <a:t>Conclusions</a:t>
            </a:r>
          </a:p>
        </p:txBody>
      </p:sp>
      <p:sp>
        <p:nvSpPr>
          <p:cNvPr id="6148" name="Rectangle 4"/>
          <p:cNvSpPr>
            <a:spLocks noGrp="1" noChangeArrowheads="1"/>
          </p:cNvSpPr>
          <p:nvPr>
            <p:ph type="title"/>
          </p:nvPr>
        </p:nvSpPr>
        <p:spPr/>
        <p:txBody>
          <a:bodyPr/>
          <a:lstStyle/>
          <a:p>
            <a:r>
              <a:rPr lang="en-US" altLang="en-US"/>
              <a:t>Outline</a:t>
            </a:r>
          </a:p>
        </p:txBody>
      </p:sp>
    </p:spTree>
    <p:extLst>
      <p:ext uri="{BB962C8B-B14F-4D97-AF65-F5344CB8AC3E}">
        <p14:creationId xmlns:p14="http://schemas.microsoft.com/office/powerpoint/2010/main" val="164559205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971800" y="2057400"/>
            <a:ext cx="6019800" cy="2209800"/>
          </a:xfrm>
        </p:spPr>
        <p:txBody>
          <a:bodyPr/>
          <a:lstStyle/>
          <a:p>
            <a:pPr eaLnBrk="1" hangingPunct="1"/>
            <a:r>
              <a:rPr lang="en-US" altLang="en-US">
                <a:solidFill>
                  <a:schemeClr val="tx1"/>
                </a:solidFill>
              </a:rPr>
              <a:t>Outpatient Balloon Cervical Ripening</a:t>
            </a:r>
          </a:p>
        </p:txBody>
      </p:sp>
      <p:pic>
        <p:nvPicPr>
          <p:cNvPr id="4" name="Picture 3"/>
          <p:cNvPicPr>
            <a:picLocks noChangeAspect="1"/>
          </p:cNvPicPr>
          <p:nvPr/>
        </p:nvPicPr>
        <p:blipFill>
          <a:blip r:embed="rId2"/>
          <a:stretch>
            <a:fillRect/>
          </a:stretch>
        </p:blipFill>
        <p:spPr>
          <a:xfrm>
            <a:off x="76200" y="1066800"/>
            <a:ext cx="2420471" cy="2514600"/>
          </a:xfrm>
          <a:prstGeom prst="rect">
            <a:avLst/>
          </a:prstGeom>
        </p:spPr>
      </p:pic>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5284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23900" y="914400"/>
            <a:ext cx="7772400" cy="914400"/>
          </a:xfrm>
        </p:spPr>
        <p:txBody>
          <a:bodyPr/>
          <a:lstStyle/>
          <a:p>
            <a:pPr algn="ctr" eaLnBrk="1" hangingPunct="1"/>
            <a:r>
              <a:rPr lang="en-US" altLang="en-US" sz="2800" dirty="0" smtClean="0"/>
              <a:t>Cochrane Review: Mechanical </a:t>
            </a:r>
            <a:r>
              <a:rPr lang="en-US" altLang="en-US" sz="2800" dirty="0"/>
              <a:t>methods for induction of labor</a:t>
            </a:r>
          </a:p>
        </p:txBody>
      </p:sp>
      <p:sp>
        <p:nvSpPr>
          <p:cNvPr id="2" name="Content Placeholder 1"/>
          <p:cNvSpPr>
            <a:spLocks noGrp="1"/>
          </p:cNvSpPr>
          <p:nvPr>
            <p:ph idx="1"/>
          </p:nvPr>
        </p:nvSpPr>
        <p:spPr>
          <a:xfrm>
            <a:off x="457200" y="1752600"/>
            <a:ext cx="8229600" cy="4401205"/>
          </a:xfrm>
        </p:spPr>
        <p:txBody>
          <a:bodyPr/>
          <a:lstStyle/>
          <a:p>
            <a:pPr fontAlgn="auto">
              <a:spcBef>
                <a:spcPts val="0"/>
              </a:spcBef>
              <a:spcAft>
                <a:spcPts val="0"/>
              </a:spcAft>
              <a:buSzPct val="100000"/>
              <a:buFont typeface="Wingdings" charset="2"/>
              <a:buChar char="§"/>
              <a:defRPr/>
            </a:pPr>
            <a:r>
              <a:rPr lang="en-US" sz="2800" b="1" i="1" u="sng" dirty="0"/>
              <a:t>M</a:t>
            </a:r>
            <a:r>
              <a:rPr lang="en-US" sz="2800" b="1" i="1" u="sng" dirty="0" smtClean="0"/>
              <a:t>echanical </a:t>
            </a:r>
            <a:r>
              <a:rPr lang="en-US" sz="2800" b="1" i="1" u="sng" dirty="0"/>
              <a:t>methods results in similar cesarean section rates as prostaglandins, with a lower risk of hyper-stimulation. </a:t>
            </a:r>
          </a:p>
          <a:p>
            <a:pPr fontAlgn="auto">
              <a:spcBef>
                <a:spcPts val="0"/>
              </a:spcBef>
              <a:spcAft>
                <a:spcPts val="0"/>
              </a:spcAft>
              <a:buSzPct val="100000"/>
              <a:buFont typeface="Wingdings" charset="2"/>
              <a:buChar char="§"/>
              <a:defRPr/>
            </a:pPr>
            <a:r>
              <a:rPr lang="en-US" sz="2800" dirty="0"/>
              <a:t>Mechanical methods do not increase the overall number of women not delivered within 24 hours, </a:t>
            </a:r>
            <a:r>
              <a:rPr lang="en-US" sz="2800" dirty="0" smtClean="0"/>
              <a:t>(exception-multiparous </a:t>
            </a:r>
            <a:r>
              <a:rPr lang="en-US" sz="2800" dirty="0"/>
              <a:t>women </a:t>
            </a:r>
            <a:r>
              <a:rPr lang="en-US" sz="2800" dirty="0" smtClean="0"/>
              <a:t>had lower rates of vaginal </a:t>
            </a:r>
            <a:r>
              <a:rPr lang="en-US" sz="2800" dirty="0"/>
              <a:t>delivery within 24 hours </a:t>
            </a:r>
            <a:r>
              <a:rPr lang="en-US" sz="2800" dirty="0" smtClean="0"/>
              <a:t>when </a:t>
            </a:r>
            <a:r>
              <a:rPr lang="en-US" sz="2800" dirty="0"/>
              <a:t>compared with vaginal PGE2. </a:t>
            </a:r>
          </a:p>
          <a:p>
            <a:pPr fontAlgn="auto">
              <a:spcBef>
                <a:spcPts val="0"/>
              </a:spcBef>
              <a:spcAft>
                <a:spcPts val="0"/>
              </a:spcAft>
              <a:buSzPct val="100000"/>
              <a:buFont typeface="Wingdings" charset="2"/>
              <a:buChar char="§"/>
              <a:defRPr/>
            </a:pPr>
            <a:r>
              <a:rPr lang="en-US" sz="2800" dirty="0"/>
              <a:t>Compared with oxytocin, mechanical methods reduce the risk of cesarean section</a:t>
            </a:r>
            <a:r>
              <a:rPr lang="en-US" sz="2800" dirty="0" smtClean="0"/>
              <a:t>.</a:t>
            </a:r>
            <a:endParaRPr lang="en-US" sz="2800" dirty="0"/>
          </a:p>
        </p:txBody>
      </p:sp>
      <p:sp>
        <p:nvSpPr>
          <p:cNvPr id="9220" name="TextBox 4"/>
          <p:cNvSpPr txBox="1">
            <a:spLocks noChangeArrowheads="1"/>
          </p:cNvSpPr>
          <p:nvPr/>
        </p:nvSpPr>
        <p:spPr bwMode="auto">
          <a:xfrm>
            <a:off x="1241425" y="6248400"/>
            <a:ext cx="6737350" cy="369887"/>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t>Jozwiak</a:t>
            </a:r>
            <a:r>
              <a:rPr lang="en-US" altLang="en-US" sz="1800" dirty="0"/>
              <a:t> et al </a:t>
            </a:r>
            <a:r>
              <a:rPr lang="nn-NO" altLang="en-US" sz="1800" u="sng" dirty="0">
                <a:hlinkClick r:id="rId2" tooltip="The Cochrane database of systematic reviews."/>
              </a:rPr>
              <a:t>Cochrane</a:t>
            </a:r>
            <a:r>
              <a:rPr lang="nn-NO" altLang="en-US" sz="1800" u="sng" dirty="0"/>
              <a:t> </a:t>
            </a:r>
            <a:r>
              <a:rPr lang="nn-NO" altLang="en-US" sz="1800" u="sng" dirty="0">
                <a:hlinkClick r:id="rId2" tooltip="The Cochrane database of systematic reviews."/>
              </a:rPr>
              <a:t>Database Syst Rev.</a:t>
            </a:r>
            <a:r>
              <a:rPr lang="nn-NO" altLang="en-US" sz="1800" dirty="0"/>
              <a:t> 2012 Mar 14;(3):CD001233.</a:t>
            </a:r>
            <a:endParaRPr lang="en-US" altLang="en-US" sz="1800" dirty="0"/>
          </a:p>
        </p:txBody>
      </p:sp>
    </p:spTree>
    <p:extLst>
      <p:ext uri="{BB962C8B-B14F-4D97-AF65-F5344CB8AC3E}">
        <p14:creationId xmlns:p14="http://schemas.microsoft.com/office/powerpoint/2010/main" val="1587223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914400"/>
          </a:xfrm>
        </p:spPr>
        <p:txBody>
          <a:bodyPr/>
          <a:lstStyle/>
          <a:p>
            <a:r>
              <a:rPr lang="en-US" sz="3200" dirty="0" smtClean="0"/>
              <a:t>Timing of Adverse Events with Foley Catheter for Cervical Ripening</a:t>
            </a:r>
            <a:endParaRPr lang="en-US" sz="3200" dirty="0"/>
          </a:p>
        </p:txBody>
      </p:sp>
      <p:sp>
        <p:nvSpPr>
          <p:cNvPr id="3" name="Content Placeholder 2"/>
          <p:cNvSpPr>
            <a:spLocks noGrp="1"/>
          </p:cNvSpPr>
          <p:nvPr>
            <p:ph idx="1"/>
          </p:nvPr>
        </p:nvSpPr>
        <p:spPr>
          <a:xfrm>
            <a:off x="533400" y="2057400"/>
            <a:ext cx="8229600" cy="4031873"/>
          </a:xfrm>
        </p:spPr>
        <p:txBody>
          <a:bodyPr/>
          <a:lstStyle/>
          <a:p>
            <a:r>
              <a:rPr lang="en-US" sz="2800" dirty="0" smtClean="0"/>
              <a:t>What is the risk for adverse events between Foley insertion and 6AM the following day in a low risk population (no prior CS, HTN, DM, or PPROM)?</a:t>
            </a:r>
          </a:p>
          <a:p>
            <a:r>
              <a:rPr lang="en-US" sz="2800" dirty="0" smtClean="0"/>
              <a:t>1,905 women observed as inpatients</a:t>
            </a:r>
          </a:p>
          <a:p>
            <a:r>
              <a:rPr lang="en-US" sz="2400" b="1" i="1" u="sng" dirty="0" smtClean="0"/>
              <a:t>Zero rates of: CS for non-reassuring fetal tracing, vaginal bleeding, placental abruption, or intrapartum stillbirth; 2 patients needed CS for having NRFHR on initial presentation</a:t>
            </a:r>
          </a:p>
          <a:p>
            <a:r>
              <a:rPr lang="en-US" sz="2800" dirty="0" smtClean="0"/>
              <a:t>This large cohort supports the outpatient use of Foley cervical ripening</a:t>
            </a:r>
            <a:endParaRPr lang="en-US" sz="2800" dirty="0"/>
          </a:p>
        </p:txBody>
      </p:sp>
      <p:sp>
        <p:nvSpPr>
          <p:cNvPr id="4" name="Slide Number Placeholder 3"/>
          <p:cNvSpPr>
            <a:spLocks noGrp="1"/>
          </p:cNvSpPr>
          <p:nvPr>
            <p:ph type="sldNum" sz="quarter" idx="4294967295"/>
          </p:nvPr>
        </p:nvSpPr>
        <p:spPr>
          <a:xfrm>
            <a:off x="152400" y="6416675"/>
            <a:ext cx="809625" cy="365125"/>
          </a:xfrm>
          <a:prstGeom prst="rect">
            <a:avLst/>
          </a:prstGeom>
        </p:spPr>
        <p:txBody>
          <a:bodyPr/>
          <a:lstStyle/>
          <a:p>
            <a:pPr>
              <a:defRPr/>
            </a:pPr>
            <a:fld id="{32A9CC3D-BF26-4852-9113-3874BBB39C24}" type="slidenum">
              <a:rPr lang="en-US" sz="1600" smtClean="0"/>
              <a:pPr>
                <a:defRPr/>
              </a:pPr>
              <a:t>32</a:t>
            </a:fld>
            <a:endParaRPr lang="en-US" sz="1600" dirty="0"/>
          </a:p>
        </p:txBody>
      </p:sp>
      <p:sp>
        <p:nvSpPr>
          <p:cNvPr id="5" name="TextBox 4"/>
          <p:cNvSpPr txBox="1"/>
          <p:nvPr/>
        </p:nvSpPr>
        <p:spPr>
          <a:xfrm>
            <a:off x="2133600" y="6367046"/>
            <a:ext cx="4586384" cy="338554"/>
          </a:xfrm>
          <a:prstGeom prst="rect">
            <a:avLst/>
          </a:prstGeom>
          <a:solidFill>
            <a:schemeClr val="bg1"/>
          </a:solidFill>
        </p:spPr>
        <p:txBody>
          <a:bodyPr wrap="none">
            <a:spAutoFit/>
          </a:bodyPr>
          <a:lstStyle/>
          <a:p>
            <a:pPr>
              <a:defRPr/>
            </a:pPr>
            <a:r>
              <a:rPr lang="en-US" sz="1600" dirty="0" err="1" smtClean="0">
                <a:latin typeface="+mn-lt"/>
                <a:ea typeface="+mn-ea"/>
              </a:rPr>
              <a:t>Sciscione</a:t>
            </a:r>
            <a:r>
              <a:rPr lang="en-US" sz="1600" dirty="0" smtClean="0">
                <a:latin typeface="+mn-lt"/>
                <a:ea typeface="+mn-ea"/>
              </a:rPr>
              <a:t> AC </a:t>
            </a:r>
            <a:r>
              <a:rPr lang="en-US" sz="1600" dirty="0" err="1" smtClean="0">
                <a:latin typeface="+mn-lt"/>
                <a:ea typeface="+mn-ea"/>
              </a:rPr>
              <a:t>etal</a:t>
            </a:r>
            <a:r>
              <a:rPr lang="en-US" sz="1600" dirty="0" smtClean="0">
                <a:latin typeface="+mn-lt"/>
                <a:ea typeface="+mn-ea"/>
              </a:rPr>
              <a:t>. Am J </a:t>
            </a:r>
            <a:r>
              <a:rPr lang="en-US" sz="1600" dirty="0" err="1" smtClean="0">
                <a:latin typeface="+mn-lt"/>
                <a:ea typeface="+mn-ea"/>
              </a:rPr>
              <a:t>Perinatol</a:t>
            </a:r>
            <a:r>
              <a:rPr lang="en-US" sz="1600" dirty="0" smtClean="0">
                <a:latin typeface="+mn-lt"/>
                <a:ea typeface="+mn-ea"/>
              </a:rPr>
              <a:t>. 2014; 31:781.</a:t>
            </a:r>
            <a:endParaRPr lang="en-US" sz="1600" dirty="0">
              <a:latin typeface="+mn-lt"/>
              <a:ea typeface="+mn-ea"/>
            </a:endParaRPr>
          </a:p>
        </p:txBody>
      </p:sp>
    </p:spTree>
    <p:extLst>
      <p:ext uri="{BB962C8B-B14F-4D97-AF65-F5344CB8AC3E}">
        <p14:creationId xmlns:p14="http://schemas.microsoft.com/office/powerpoint/2010/main" val="1178666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8229600" cy="960438"/>
          </a:xfrm>
        </p:spPr>
        <p:txBody>
          <a:bodyPr/>
          <a:lstStyle/>
          <a:p>
            <a:r>
              <a:rPr lang="en-US" altLang="en-US" dirty="0" smtClean="0"/>
              <a:t>Protocol based on results</a:t>
            </a:r>
            <a:endParaRPr lang="en-US" altLang="en-US" dirty="0" smtClean="0"/>
          </a:p>
        </p:txBody>
      </p:sp>
      <p:pic>
        <p:nvPicPr>
          <p:cNvPr id="40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222641"/>
            <a:ext cx="6858000" cy="51446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6400800"/>
            <a:ext cx="4933530" cy="369332"/>
          </a:xfrm>
          <a:prstGeom prst="rect">
            <a:avLst/>
          </a:prstGeom>
          <a:noFill/>
        </p:spPr>
        <p:txBody>
          <a:bodyPr wrap="none" rtlCol="0">
            <a:spAutoFit/>
          </a:bodyPr>
          <a:lstStyle/>
          <a:p>
            <a:r>
              <a:rPr lang="en-US" altLang="en-US" dirty="0" smtClean="0"/>
              <a:t>Courtesy of Anthony Sciscione MD, </a:t>
            </a:r>
            <a:r>
              <a:rPr lang="en-US" altLang="en-US" dirty="0" err="1" smtClean="0"/>
              <a:t>ChristianaCare</a:t>
            </a:r>
            <a:endParaRPr lang="en-US" dirty="0"/>
          </a:p>
        </p:txBody>
      </p:sp>
    </p:spTree>
    <p:extLst>
      <p:ext uri="{BB962C8B-B14F-4D97-AF65-F5344CB8AC3E}">
        <p14:creationId xmlns:p14="http://schemas.microsoft.com/office/powerpoint/2010/main" val="1571918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066800"/>
            <a:ext cx="7772400" cy="914400"/>
          </a:xfrm>
        </p:spPr>
        <p:txBody>
          <a:bodyPr/>
          <a:lstStyle/>
          <a:p>
            <a:pPr algn="ctr" eaLnBrk="1" hangingPunct="1"/>
            <a:r>
              <a:rPr lang="en-US" altLang="en-US" dirty="0"/>
              <a:t>Rationale of Outpatient Balloon</a:t>
            </a:r>
          </a:p>
        </p:txBody>
      </p:sp>
      <p:sp>
        <p:nvSpPr>
          <p:cNvPr id="3" name="Content Placeholder 2"/>
          <p:cNvSpPr>
            <a:spLocks noGrp="1"/>
          </p:cNvSpPr>
          <p:nvPr>
            <p:ph idx="1"/>
          </p:nvPr>
        </p:nvSpPr>
        <p:spPr>
          <a:xfrm>
            <a:off x="553374" y="1752600"/>
            <a:ext cx="8229600" cy="3886200"/>
          </a:xfrm>
        </p:spPr>
        <p:txBody>
          <a:bodyPr rtlCol="0">
            <a:noAutofit/>
          </a:bodyPr>
          <a:lstStyle/>
          <a:p>
            <a:pPr marL="514350" indent="-514350" eaLnBrk="1" fontAlgn="ctr" hangingPunct="1">
              <a:spcAft>
                <a:spcPts val="0"/>
              </a:spcAft>
              <a:buClr>
                <a:schemeClr val="tx1"/>
              </a:buClr>
              <a:buSzPct val="100000"/>
              <a:buFont typeface="+mj-lt"/>
              <a:buAutoNum type="arabicPeriod"/>
              <a:defRPr/>
            </a:pPr>
            <a:r>
              <a:rPr lang="en-US" sz="2600" dirty="0" smtClean="0"/>
              <a:t>Mechanical methods as effective with respect to achieving ripeness and cesarean delivery rates in controlled studies</a:t>
            </a:r>
          </a:p>
          <a:p>
            <a:pPr marL="514350" indent="-514350" eaLnBrk="1" fontAlgn="ctr" hangingPunct="1">
              <a:spcAft>
                <a:spcPts val="0"/>
              </a:spcAft>
              <a:buClr>
                <a:schemeClr val="tx1"/>
              </a:buClr>
              <a:buSzPct val="100000"/>
              <a:buFont typeface="+mj-lt"/>
              <a:buAutoNum type="arabicPeriod"/>
              <a:defRPr/>
            </a:pPr>
            <a:r>
              <a:rPr lang="en-US" sz="2600" dirty="0" smtClean="0"/>
              <a:t>Balloon ripening can be used outpatient since tachysystole is not associated</a:t>
            </a:r>
          </a:p>
          <a:p>
            <a:pPr marL="514350" indent="-514350" eaLnBrk="1" fontAlgn="ctr" hangingPunct="1">
              <a:spcAft>
                <a:spcPts val="0"/>
              </a:spcAft>
              <a:buClr>
                <a:schemeClr val="tx1"/>
              </a:buClr>
              <a:buSzPct val="100000"/>
              <a:buFont typeface="+mj-lt"/>
              <a:buAutoNum type="arabicPeriod"/>
              <a:defRPr/>
            </a:pPr>
            <a:r>
              <a:rPr lang="en-US" sz="2600" dirty="0" smtClean="0"/>
              <a:t>Better experience comes from patients having less cramping and not spending the night in the hospital</a:t>
            </a:r>
          </a:p>
          <a:p>
            <a:pPr marL="514350" indent="-514350" eaLnBrk="1" fontAlgn="ctr" hangingPunct="1">
              <a:spcAft>
                <a:spcPts val="0"/>
              </a:spcAft>
              <a:buClr>
                <a:schemeClr val="tx1"/>
              </a:buClr>
              <a:buSzPct val="100000"/>
              <a:buFont typeface="+mj-lt"/>
              <a:buAutoNum type="arabicPeriod"/>
              <a:defRPr/>
            </a:pPr>
            <a:r>
              <a:rPr lang="en-US" sz="2600" dirty="0" smtClean="0"/>
              <a:t>Less cost since monitoring and nursing care not used for 8-12 hours while awaiting ripening of the cervix</a:t>
            </a:r>
          </a:p>
        </p:txBody>
      </p:sp>
      <p:sp>
        <p:nvSpPr>
          <p:cNvPr id="2" name="Slide Number Placeholder 1"/>
          <p:cNvSpPr>
            <a:spLocks noGrp="1"/>
          </p:cNvSpPr>
          <p:nvPr>
            <p:ph type="sldNum" sz="quarter" idx="4294967295"/>
          </p:nvPr>
        </p:nvSpPr>
        <p:spPr>
          <a:xfrm>
            <a:off x="152400" y="6416675"/>
            <a:ext cx="809625" cy="365125"/>
          </a:xfrm>
          <a:prstGeom prst="rect">
            <a:avLst/>
          </a:prstGeom>
        </p:spPr>
        <p:txBody>
          <a:bodyPr/>
          <a:lstStyle/>
          <a:p>
            <a:pPr>
              <a:defRPr/>
            </a:pPr>
            <a:fld id="{32A9CC3D-BF26-4852-9113-3874BBB39C24}" type="slidenum">
              <a:rPr lang="en-US" sz="1600" smtClean="0"/>
              <a:pPr>
                <a:defRPr/>
              </a:pPr>
              <a:t>34</a:t>
            </a:fld>
            <a:endParaRPr lang="en-US" sz="1600" dirty="0"/>
          </a:p>
        </p:txBody>
      </p:sp>
    </p:spTree>
    <p:extLst>
      <p:ext uri="{BB962C8B-B14F-4D97-AF65-F5344CB8AC3E}">
        <p14:creationId xmlns:p14="http://schemas.microsoft.com/office/powerpoint/2010/main" val="555793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143000"/>
            <a:ext cx="7772400" cy="914400"/>
          </a:xfrm>
        </p:spPr>
        <p:txBody>
          <a:bodyPr rtlCol="0">
            <a:noAutofit/>
          </a:bodyPr>
          <a:lstStyle/>
          <a:p>
            <a:pPr eaLnBrk="1" fontAlgn="auto" hangingPunct="1">
              <a:spcAft>
                <a:spcPts val="0"/>
              </a:spcAft>
              <a:defRPr/>
            </a:pPr>
            <a:r>
              <a:rPr lang="en-US" sz="2800" dirty="0" smtClean="0"/>
              <a:t>Outpatient Foley catheter versus inpatient prostaglandin E2 gel for induction of labor: RCT</a:t>
            </a:r>
            <a:br>
              <a:rPr lang="en-US" sz="2800" dirty="0" smtClean="0"/>
            </a:br>
            <a:endParaRPr lang="en-US" sz="2800" dirty="0" smtClean="0"/>
          </a:p>
        </p:txBody>
      </p:sp>
      <p:sp>
        <p:nvSpPr>
          <p:cNvPr id="5" name="Content Placeholder 4"/>
          <p:cNvSpPr>
            <a:spLocks noGrp="1"/>
          </p:cNvSpPr>
          <p:nvPr>
            <p:ph idx="1"/>
          </p:nvPr>
        </p:nvSpPr>
        <p:spPr/>
        <p:txBody>
          <a:bodyPr rtlCol="0">
            <a:noAutofit/>
          </a:bodyPr>
          <a:lstStyle/>
          <a:p>
            <a:pPr eaLnBrk="1" fontAlgn="auto" hangingPunct="1">
              <a:spcAft>
                <a:spcPts val="0"/>
              </a:spcAft>
              <a:buFont typeface="Arial" panose="020B0604020202020204" pitchFamily="34" charset="0"/>
              <a:buChar char="•"/>
              <a:defRPr/>
            </a:pPr>
            <a:r>
              <a:rPr lang="en-US" sz="2000" b="1" cap="all" dirty="0" smtClean="0"/>
              <a:t>METHODS:  </a:t>
            </a:r>
            <a:r>
              <a:rPr lang="en-US" sz="2000" dirty="0" smtClean="0"/>
              <a:t>RCT of term IOL (N=101)--outpatient care using Foley catheter (OP, n=50) or inpatient care using vaginal PGE2 (IP, n=51). OP group had Foley catheter inserted and were discharged home.  IP group received 2 mg/1 mg vaginal PGE2 if nulliparous or 1 mg/1 mg if multiparous. </a:t>
            </a:r>
          </a:p>
          <a:p>
            <a:pPr eaLnBrk="1" fontAlgn="auto" hangingPunct="1">
              <a:spcAft>
                <a:spcPts val="0"/>
              </a:spcAft>
              <a:buFont typeface="Arial" panose="020B0604020202020204" pitchFamily="34" charset="0"/>
              <a:buChar char="•"/>
              <a:defRPr/>
            </a:pPr>
            <a:r>
              <a:rPr lang="en-US" sz="2000" b="1" cap="all" dirty="0" smtClean="0"/>
              <a:t>RESULTS:  </a:t>
            </a:r>
            <a:r>
              <a:rPr lang="en-US" sz="2000" dirty="0" smtClean="0"/>
              <a:t>OP group had shorter hospital stay prior to birth (21.3 vs. 32.4 </a:t>
            </a:r>
            <a:r>
              <a:rPr lang="en-US" sz="2000" dirty="0" err="1" smtClean="0"/>
              <a:t>hrs</a:t>
            </a:r>
            <a:r>
              <a:rPr lang="en-US" sz="2000" dirty="0" smtClean="0"/>
              <a:t>, p&lt; .001), IP were more likely to achieve vaginal birth within 12 hours of presenting to Birthing Unit (53% vs. 28%, p= .01). Vaginal birth rates (66% OP Vs. 71% IP), </a:t>
            </a:r>
            <a:r>
              <a:rPr lang="en-US" sz="2000" b="1" i="1" u="sng" dirty="0" smtClean="0"/>
              <a:t>total induction to delivery time (33.5 </a:t>
            </a:r>
            <a:r>
              <a:rPr lang="en-US" sz="2000" b="1" i="1" u="sng" dirty="0" err="1" smtClean="0"/>
              <a:t>hrs</a:t>
            </a:r>
            <a:r>
              <a:rPr lang="en-US" sz="2000" b="1" i="1" u="sng" dirty="0" smtClean="0"/>
              <a:t> vs. 31.3 </a:t>
            </a:r>
            <a:r>
              <a:rPr lang="en-US" sz="2000" b="1" i="1" u="sng" dirty="0" err="1" smtClean="0"/>
              <a:t>hrs</a:t>
            </a:r>
            <a:r>
              <a:rPr lang="en-US" sz="2000" b="1" i="1" u="sng" dirty="0" smtClean="0"/>
              <a:t>) were similar. OP group felt less pain (significant discomfort 26% Vs 58%, p=.003), and had more sleep (5.8 Vs 3.4 hours, p&lt; .001), during cervical preparation, but were more likely to require oxytocin IOL (88 Vs 59%, p=.001).</a:t>
            </a:r>
          </a:p>
        </p:txBody>
      </p:sp>
      <p:sp>
        <p:nvSpPr>
          <p:cNvPr id="16388" name="TextBox 5"/>
          <p:cNvSpPr txBox="1">
            <a:spLocks noChangeArrowheads="1"/>
          </p:cNvSpPr>
          <p:nvPr/>
        </p:nvSpPr>
        <p:spPr bwMode="auto">
          <a:xfrm>
            <a:off x="1447800" y="6335712"/>
            <a:ext cx="5780088" cy="369888"/>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t>Henry A et al BMC Pregnancy Childbirth. </a:t>
            </a:r>
            <a:r>
              <a:rPr lang="en-US" altLang="en-US" sz="1800" dirty="0"/>
              <a:t>2013 Jan 29;13:25.</a:t>
            </a:r>
          </a:p>
        </p:txBody>
      </p:sp>
    </p:spTree>
    <p:extLst>
      <p:ext uri="{BB962C8B-B14F-4D97-AF65-F5344CB8AC3E}">
        <p14:creationId xmlns:p14="http://schemas.microsoft.com/office/powerpoint/2010/main" val="358552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73088" y="1295400"/>
            <a:ext cx="8229600" cy="758825"/>
          </a:xfrm>
        </p:spPr>
        <p:txBody>
          <a:bodyPr/>
          <a:lstStyle/>
          <a:p>
            <a:pPr algn="ctr" eaLnBrk="1" hangingPunct="1"/>
            <a:r>
              <a:rPr lang="en-US" altLang="en-US" sz="3200" dirty="0"/>
              <a:t>Outpatient a</a:t>
            </a:r>
            <a:r>
              <a:rPr lang="en-US" altLang="en-US" sz="3200" dirty="0" smtClean="0"/>
              <a:t>s Effective as Inpatient </a:t>
            </a:r>
            <a:br>
              <a:rPr lang="en-US" altLang="en-US" sz="3200" dirty="0" smtClean="0"/>
            </a:br>
            <a:r>
              <a:rPr lang="en-US" altLang="en-US" sz="3200" dirty="0" smtClean="0"/>
              <a:t>Foley Catheter for Cervical Ripening</a:t>
            </a:r>
            <a:endParaRPr lang="en-US" altLang="en-US" sz="3200" dirty="0"/>
          </a:p>
        </p:txBody>
      </p:sp>
      <p:sp>
        <p:nvSpPr>
          <p:cNvPr id="4" name="Rectangle 3"/>
          <p:cNvSpPr/>
          <p:nvPr/>
        </p:nvSpPr>
        <p:spPr>
          <a:xfrm>
            <a:off x="573088" y="2438400"/>
            <a:ext cx="8156574" cy="3539430"/>
          </a:xfrm>
          <a:prstGeom prst="rect">
            <a:avLst/>
          </a:prstGeom>
        </p:spPr>
        <p:txBody>
          <a:bodyPr wrap="square">
            <a:spAutoFit/>
          </a:bodyPr>
          <a:lstStyle/>
          <a:p>
            <a:pPr marL="342900" indent="-342900" algn="l" fontAlgn="auto">
              <a:spcBef>
                <a:spcPts val="0"/>
              </a:spcBef>
              <a:spcAft>
                <a:spcPts val="0"/>
              </a:spcAft>
              <a:buClr>
                <a:schemeClr val="accent6"/>
              </a:buClr>
              <a:buFont typeface="Wingdings" charset="2"/>
              <a:buChar char="§"/>
              <a:defRPr/>
            </a:pPr>
            <a:r>
              <a:rPr lang="en-US" sz="2000" dirty="0" smtClean="0">
                <a:solidFill>
                  <a:schemeClr val="tx2"/>
                </a:solidFill>
                <a:latin typeface="+mn-lt"/>
                <a:ea typeface="+mn-ea"/>
                <a:cs typeface="+mn-cs"/>
              </a:rPr>
              <a:t>Sixty-one </a:t>
            </a:r>
            <a:r>
              <a:rPr lang="en-US" sz="2000" dirty="0">
                <a:solidFill>
                  <a:schemeClr val="tx2"/>
                </a:solidFill>
                <a:latin typeface="+mn-lt"/>
                <a:ea typeface="+mn-ea"/>
                <a:cs typeface="+mn-cs"/>
              </a:rPr>
              <a:t>women were randomized into the outpatient group, and 50 women into the inpatient group. </a:t>
            </a:r>
          </a:p>
          <a:p>
            <a:pPr marL="342900" indent="-342900" algn="l" fontAlgn="auto">
              <a:spcBef>
                <a:spcPts val="0"/>
              </a:spcBef>
              <a:spcAft>
                <a:spcPts val="0"/>
              </a:spcAft>
              <a:buClr>
                <a:schemeClr val="accent6"/>
              </a:buClr>
              <a:buFont typeface="Wingdings" charset="2"/>
              <a:buChar char="§"/>
              <a:defRPr/>
            </a:pPr>
            <a:r>
              <a:rPr lang="en-US" sz="2000" dirty="0">
                <a:solidFill>
                  <a:schemeClr val="tx2"/>
                </a:solidFill>
                <a:latin typeface="+mn-lt"/>
                <a:ea typeface="+mn-ea"/>
                <a:cs typeface="+mn-cs"/>
              </a:rPr>
              <a:t>The median Bishop score at entry was 3.0 for each </a:t>
            </a:r>
            <a:r>
              <a:rPr lang="en-US" sz="2000" dirty="0" smtClean="0">
                <a:solidFill>
                  <a:schemeClr val="tx2"/>
                </a:solidFill>
                <a:latin typeface="+mn-lt"/>
                <a:ea typeface="+mn-ea"/>
                <a:cs typeface="+mn-cs"/>
              </a:rPr>
              <a:t>group.  The </a:t>
            </a:r>
            <a:r>
              <a:rPr lang="en-US" sz="2000" dirty="0">
                <a:solidFill>
                  <a:schemeClr val="tx2"/>
                </a:solidFill>
                <a:latin typeface="+mn-lt"/>
                <a:ea typeface="+mn-ea"/>
                <a:cs typeface="+mn-cs"/>
              </a:rPr>
              <a:t>mean change in Bishop scores after catheter placement was not different between the inpatient and outpatient groups (3.0 versus </a:t>
            </a:r>
            <a:r>
              <a:rPr lang="en-US" sz="2000" dirty="0" smtClean="0">
                <a:solidFill>
                  <a:schemeClr val="tx2"/>
                </a:solidFill>
                <a:latin typeface="+mn-lt"/>
                <a:ea typeface="+mn-ea"/>
                <a:cs typeface="+mn-cs"/>
              </a:rPr>
              <a:t>3.0). </a:t>
            </a:r>
            <a:endParaRPr lang="en-US" sz="2000" dirty="0">
              <a:solidFill>
                <a:schemeClr val="tx2"/>
              </a:solidFill>
              <a:latin typeface="+mn-lt"/>
              <a:ea typeface="+mn-ea"/>
              <a:cs typeface="+mn-cs"/>
            </a:endParaRPr>
          </a:p>
          <a:p>
            <a:pPr marL="342900" indent="-342900" algn="l" fontAlgn="auto">
              <a:spcBef>
                <a:spcPts val="0"/>
              </a:spcBef>
              <a:spcAft>
                <a:spcPts val="0"/>
              </a:spcAft>
              <a:buClr>
                <a:schemeClr val="accent6"/>
              </a:buClr>
              <a:buFont typeface="Wingdings" charset="2"/>
              <a:buChar char="§"/>
              <a:defRPr/>
            </a:pPr>
            <a:r>
              <a:rPr lang="en-US" sz="2000" dirty="0">
                <a:solidFill>
                  <a:schemeClr val="tx2"/>
                </a:solidFill>
                <a:latin typeface="+mn-lt"/>
                <a:ea typeface="+mn-ea"/>
                <a:cs typeface="+mn-cs"/>
              </a:rPr>
              <a:t>The maximum dose of oxytocin, time of oxytocin, epidural rate, induction time, 1-minute and 5-minute Apgar scores, and cord pH were not significantly different. </a:t>
            </a:r>
            <a:r>
              <a:rPr lang="en-US" sz="2000" b="1" i="1" u="sng" dirty="0">
                <a:solidFill>
                  <a:schemeClr val="tx2"/>
                </a:solidFill>
                <a:latin typeface="+mn-lt"/>
                <a:ea typeface="+mn-ea"/>
                <a:cs typeface="+mn-cs"/>
              </a:rPr>
              <a:t>The outpatient group on average avoided 9.6 hours of hospitalization. </a:t>
            </a:r>
          </a:p>
          <a:p>
            <a:pPr marL="342900" indent="-342900" algn="l" fontAlgn="auto">
              <a:spcBef>
                <a:spcPts val="0"/>
              </a:spcBef>
              <a:spcAft>
                <a:spcPts val="0"/>
              </a:spcAft>
              <a:buClr>
                <a:schemeClr val="accent6"/>
              </a:buClr>
              <a:buFont typeface="Wingdings" charset="2"/>
              <a:buChar char="§"/>
              <a:defRPr/>
            </a:pPr>
            <a:r>
              <a:rPr lang="en-US" sz="2000" dirty="0">
                <a:solidFill>
                  <a:schemeClr val="tx2"/>
                </a:solidFill>
                <a:latin typeface="+mn-lt"/>
                <a:ea typeface="+mn-ea"/>
                <a:cs typeface="+mn-cs"/>
              </a:rPr>
              <a:t>There were no adverse events or maternal morbidity in either group.</a:t>
            </a:r>
          </a:p>
          <a:p>
            <a:pPr algn="l" fontAlgn="auto">
              <a:spcBef>
                <a:spcPts val="0"/>
              </a:spcBef>
              <a:spcAft>
                <a:spcPts val="0"/>
              </a:spcAft>
              <a:defRPr/>
            </a:pPr>
            <a:endParaRPr lang="en-US" sz="2400" dirty="0">
              <a:latin typeface="+mn-lt"/>
              <a:ea typeface="+mn-ea"/>
              <a:cs typeface="+mn-cs"/>
            </a:endParaRPr>
          </a:p>
        </p:txBody>
      </p:sp>
      <p:sp>
        <p:nvSpPr>
          <p:cNvPr id="10244" name="TextBox 4"/>
          <p:cNvSpPr txBox="1">
            <a:spLocks noChangeArrowheads="1"/>
          </p:cNvSpPr>
          <p:nvPr/>
        </p:nvSpPr>
        <p:spPr bwMode="auto">
          <a:xfrm>
            <a:off x="1676400" y="6411912"/>
            <a:ext cx="5949950" cy="369888"/>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dirty="0" err="1"/>
              <a:t>Sciscione</a:t>
            </a:r>
            <a:r>
              <a:rPr lang="en-US" altLang="en-US" sz="1800" dirty="0"/>
              <a:t> AC et al </a:t>
            </a:r>
            <a:r>
              <a:rPr lang="en-US" altLang="en-US" sz="1800" u="sng" dirty="0">
                <a:hlinkClick r:id="rId2" tooltip="Obstetrics and gynecology."/>
              </a:rPr>
              <a:t>Obstet Gynecol.</a:t>
            </a:r>
            <a:r>
              <a:rPr lang="en-US" altLang="en-US" sz="1800" dirty="0"/>
              <a:t> 2001 Nov;98(5 Pt 1):751-6.</a:t>
            </a:r>
          </a:p>
        </p:txBody>
      </p:sp>
    </p:spTree>
    <p:extLst>
      <p:ext uri="{BB962C8B-B14F-4D97-AF65-F5344CB8AC3E}">
        <p14:creationId xmlns:p14="http://schemas.microsoft.com/office/powerpoint/2010/main" val="807927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8229600" cy="960438"/>
          </a:xfrm>
        </p:spPr>
        <p:txBody>
          <a:bodyPr rtlCol="0">
            <a:normAutofit fontScale="90000"/>
          </a:bodyPr>
          <a:lstStyle/>
          <a:p>
            <a:pPr eaLnBrk="1" fontAlgn="auto" hangingPunct="1">
              <a:spcAft>
                <a:spcPts val="0"/>
              </a:spcAft>
              <a:defRPr/>
            </a:pPr>
            <a:r>
              <a:rPr lang="en-US" sz="3200" dirty="0"/>
              <a:t>Mechanical and Pharmacologic Methods of</a:t>
            </a:r>
            <a:br>
              <a:rPr lang="en-US" sz="3200" dirty="0"/>
            </a:br>
            <a:r>
              <a:rPr lang="en-US" sz="3200" dirty="0"/>
              <a:t>Labor Induction</a:t>
            </a:r>
          </a:p>
        </p:txBody>
      </p:sp>
      <p:sp>
        <p:nvSpPr>
          <p:cNvPr id="13315" name="Content Placeholder 2"/>
          <p:cNvSpPr>
            <a:spLocks noGrp="1"/>
          </p:cNvSpPr>
          <p:nvPr>
            <p:ph idx="1"/>
          </p:nvPr>
        </p:nvSpPr>
        <p:spPr>
          <a:xfrm>
            <a:off x="457200" y="1943100"/>
            <a:ext cx="8229600" cy="4376737"/>
          </a:xfrm>
        </p:spPr>
        <p:txBody>
          <a:bodyPr/>
          <a:lstStyle/>
          <a:p>
            <a:pPr eaLnBrk="1" hangingPunct="1"/>
            <a:r>
              <a:rPr lang="en-US" altLang="en-US" sz="2000" dirty="0"/>
              <a:t>This randomized trial compared four induction methods: misoprostol alone, Foley alone, misoprostol–cervical Foley concurrently, and Foley–oxytocin concurrently. Women undergoing labor induction with full-term (37 weeks of gestation or greater)</a:t>
            </a:r>
          </a:p>
          <a:p>
            <a:pPr eaLnBrk="1" hangingPunct="1"/>
            <a:r>
              <a:rPr lang="en-US" altLang="en-US" sz="2000" dirty="0"/>
              <a:t>Singleton, vertex-presenting gestations, with no contraindication to vaginal delivery, intact membranes, Bishop score 6 or less, and cervical dilation 2 cm or less were included</a:t>
            </a:r>
          </a:p>
          <a:p>
            <a:pPr eaLnBrk="1" hangingPunct="1"/>
            <a:r>
              <a:rPr lang="en-US" altLang="en-US" sz="2000" b="1" dirty="0"/>
              <a:t>Results:  </a:t>
            </a:r>
            <a:r>
              <a:rPr lang="en-US" altLang="en-US" sz="2000" dirty="0"/>
              <a:t>Median time to delivery: misoprostol–Foley: 13.1 hours, Foley–oxytocin: 14.5 hours, misoprostol: 17.6 hours, Foley: 17.7 hours, (p=.001)</a:t>
            </a:r>
          </a:p>
          <a:p>
            <a:pPr eaLnBrk="1" hangingPunct="1"/>
            <a:r>
              <a:rPr lang="en-US" altLang="en-US" sz="2000" b="1" dirty="0"/>
              <a:t>Conclusion: </a:t>
            </a:r>
            <a:r>
              <a:rPr lang="en-US" altLang="en-US" sz="2000" b="1" i="1" u="sng" dirty="0"/>
              <a:t>After censoring for cesarean delivery and adjusting for parity, misoprostol–cervical Foley resulted in twice the chance of delivering before either single-agent method.</a:t>
            </a:r>
          </a:p>
          <a:p>
            <a:pPr eaLnBrk="1" hangingPunct="1"/>
            <a:endParaRPr lang="en-US" altLang="en-US" dirty="0"/>
          </a:p>
        </p:txBody>
      </p:sp>
      <p:sp>
        <p:nvSpPr>
          <p:cNvPr id="13316" name="TextBox 3"/>
          <p:cNvSpPr txBox="1">
            <a:spLocks noChangeArrowheads="1"/>
          </p:cNvSpPr>
          <p:nvPr/>
        </p:nvSpPr>
        <p:spPr bwMode="auto">
          <a:xfrm>
            <a:off x="2260600" y="6319837"/>
            <a:ext cx="4622800" cy="369888"/>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dirty="0"/>
              <a:t>Levine et al </a:t>
            </a:r>
            <a:r>
              <a:rPr lang="en-US" altLang="en-US" sz="1800" dirty="0" err="1"/>
              <a:t>Obstet</a:t>
            </a:r>
            <a:r>
              <a:rPr lang="en-US" altLang="en-US" sz="1800" dirty="0"/>
              <a:t> </a:t>
            </a:r>
            <a:r>
              <a:rPr lang="en-US" altLang="en-US" sz="1800" dirty="0" err="1"/>
              <a:t>Gynecol</a:t>
            </a:r>
            <a:r>
              <a:rPr lang="en-US" altLang="en-US" sz="1800" dirty="0"/>
              <a:t> 2016;128:1357–64</a:t>
            </a:r>
          </a:p>
        </p:txBody>
      </p:sp>
    </p:spTree>
    <p:extLst>
      <p:ext uri="{BB962C8B-B14F-4D97-AF65-F5344CB8AC3E}">
        <p14:creationId xmlns:p14="http://schemas.microsoft.com/office/powerpoint/2010/main" val="512569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74664"/>
            <a:ext cx="7558088" cy="685800"/>
          </a:xfrm>
        </p:spPr>
        <p:txBody>
          <a:bodyPr rtlCol="0">
            <a:normAutofit fontScale="90000"/>
          </a:bodyPr>
          <a:lstStyle/>
          <a:p>
            <a:pPr algn="ctr" eaLnBrk="1" fontAlgn="auto" hangingPunct="1">
              <a:spcAft>
                <a:spcPts val="0"/>
              </a:spcAft>
              <a:defRPr/>
            </a:pPr>
            <a:r>
              <a:rPr lang="en-US" dirty="0" smtClean="0"/>
              <a:t>What if outpatient?</a:t>
            </a:r>
            <a:endParaRPr lang="en-US" dirty="0"/>
          </a:p>
        </p:txBody>
      </p:sp>
      <p:grpSp>
        <p:nvGrpSpPr>
          <p:cNvPr id="14339" name="Group 4"/>
          <p:cNvGrpSpPr>
            <a:grpSpLocks/>
          </p:cNvGrpSpPr>
          <p:nvPr/>
        </p:nvGrpSpPr>
        <p:grpSpPr bwMode="auto">
          <a:xfrm>
            <a:off x="714375" y="1368425"/>
            <a:ext cx="7439025" cy="4422775"/>
            <a:chOff x="20595" y="1796533"/>
            <a:chExt cx="6166021" cy="3766067"/>
          </a:xfrm>
        </p:grpSpPr>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l="8720" t="15421" r="42410" b="28038"/>
            <a:stretch>
              <a:fillRect/>
            </a:stretch>
          </p:blipFill>
          <p:spPr bwMode="auto">
            <a:xfrm>
              <a:off x="20595" y="1796533"/>
              <a:ext cx="6166021" cy="3766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7"/>
            <p:cNvSpPr/>
            <p:nvPr/>
          </p:nvSpPr>
          <p:spPr>
            <a:xfrm>
              <a:off x="707463" y="2152052"/>
              <a:ext cx="2994849" cy="2202054"/>
            </a:xfrm>
            <a:custGeom>
              <a:avLst/>
              <a:gdLst>
                <a:gd name="connsiteX0" fmla="*/ 0 w 2854295"/>
                <a:gd name="connsiteY0" fmla="*/ 0 h 2033899"/>
                <a:gd name="connsiteX1" fmla="*/ 153824 w 2854295"/>
                <a:gd name="connsiteY1" fmla="*/ 17091 h 2033899"/>
                <a:gd name="connsiteX2" fmla="*/ 179461 w 2854295"/>
                <a:gd name="connsiteY2" fmla="*/ 25637 h 2033899"/>
                <a:gd name="connsiteX3" fmla="*/ 222190 w 2854295"/>
                <a:gd name="connsiteY3" fmla="*/ 68366 h 2033899"/>
                <a:gd name="connsiteX4" fmla="*/ 264919 w 2854295"/>
                <a:gd name="connsiteY4" fmla="*/ 119641 h 2033899"/>
                <a:gd name="connsiteX5" fmla="*/ 290557 w 2854295"/>
                <a:gd name="connsiteY5" fmla="*/ 128187 h 2033899"/>
                <a:gd name="connsiteX6" fmla="*/ 367469 w 2854295"/>
                <a:gd name="connsiteY6" fmla="*/ 136733 h 2033899"/>
                <a:gd name="connsiteX7" fmla="*/ 427289 w 2854295"/>
                <a:gd name="connsiteY7" fmla="*/ 205099 h 2033899"/>
                <a:gd name="connsiteX8" fmla="*/ 470018 w 2854295"/>
                <a:gd name="connsiteY8" fmla="*/ 239282 h 2033899"/>
                <a:gd name="connsiteX9" fmla="*/ 487110 w 2854295"/>
                <a:gd name="connsiteY9" fmla="*/ 264919 h 2033899"/>
                <a:gd name="connsiteX10" fmla="*/ 512747 w 2854295"/>
                <a:gd name="connsiteY10" fmla="*/ 273465 h 2033899"/>
                <a:gd name="connsiteX11" fmla="*/ 564022 w 2854295"/>
                <a:gd name="connsiteY11" fmla="*/ 299103 h 2033899"/>
                <a:gd name="connsiteX12" fmla="*/ 598205 w 2854295"/>
                <a:gd name="connsiteY12" fmla="*/ 350377 h 2033899"/>
                <a:gd name="connsiteX13" fmla="*/ 649480 w 2854295"/>
                <a:gd name="connsiteY13" fmla="*/ 401652 h 2033899"/>
                <a:gd name="connsiteX14" fmla="*/ 675117 w 2854295"/>
                <a:gd name="connsiteY14" fmla="*/ 452927 h 2033899"/>
                <a:gd name="connsiteX15" fmla="*/ 683663 w 2854295"/>
                <a:gd name="connsiteY15" fmla="*/ 478564 h 2033899"/>
                <a:gd name="connsiteX16" fmla="*/ 734938 w 2854295"/>
                <a:gd name="connsiteY16" fmla="*/ 512748 h 2033899"/>
                <a:gd name="connsiteX17" fmla="*/ 752029 w 2854295"/>
                <a:gd name="connsiteY17" fmla="*/ 538385 h 2033899"/>
                <a:gd name="connsiteX18" fmla="*/ 803304 w 2854295"/>
                <a:gd name="connsiteY18" fmla="*/ 564022 h 2033899"/>
                <a:gd name="connsiteX19" fmla="*/ 828942 w 2854295"/>
                <a:gd name="connsiteY19" fmla="*/ 615297 h 2033899"/>
                <a:gd name="connsiteX20" fmla="*/ 846033 w 2854295"/>
                <a:gd name="connsiteY20" fmla="*/ 640934 h 2033899"/>
                <a:gd name="connsiteX21" fmla="*/ 888762 w 2854295"/>
                <a:gd name="connsiteY21" fmla="*/ 709301 h 2033899"/>
                <a:gd name="connsiteX22" fmla="*/ 922945 w 2854295"/>
                <a:gd name="connsiteY22" fmla="*/ 752030 h 2033899"/>
                <a:gd name="connsiteX23" fmla="*/ 948583 w 2854295"/>
                <a:gd name="connsiteY23" fmla="*/ 803305 h 2033899"/>
                <a:gd name="connsiteX24" fmla="*/ 974220 w 2854295"/>
                <a:gd name="connsiteY24" fmla="*/ 811850 h 2033899"/>
                <a:gd name="connsiteX25" fmla="*/ 1008403 w 2854295"/>
                <a:gd name="connsiteY25" fmla="*/ 863125 h 2033899"/>
                <a:gd name="connsiteX26" fmla="*/ 1016949 w 2854295"/>
                <a:gd name="connsiteY26" fmla="*/ 974220 h 2033899"/>
                <a:gd name="connsiteX27" fmla="*/ 1076770 w 2854295"/>
                <a:gd name="connsiteY27" fmla="*/ 1042587 h 2033899"/>
                <a:gd name="connsiteX28" fmla="*/ 1102407 w 2854295"/>
                <a:gd name="connsiteY28" fmla="*/ 1051133 h 2033899"/>
                <a:gd name="connsiteX29" fmla="*/ 1128044 w 2854295"/>
                <a:gd name="connsiteY29" fmla="*/ 1102407 h 2033899"/>
                <a:gd name="connsiteX30" fmla="*/ 1153682 w 2854295"/>
                <a:gd name="connsiteY30" fmla="*/ 1119499 h 2033899"/>
                <a:gd name="connsiteX31" fmla="*/ 1204957 w 2854295"/>
                <a:gd name="connsiteY31" fmla="*/ 1239140 h 2033899"/>
                <a:gd name="connsiteX32" fmla="*/ 1222048 w 2854295"/>
                <a:gd name="connsiteY32" fmla="*/ 1264777 h 2033899"/>
                <a:gd name="connsiteX33" fmla="*/ 1273323 w 2854295"/>
                <a:gd name="connsiteY33" fmla="*/ 1298961 h 2033899"/>
                <a:gd name="connsiteX34" fmla="*/ 1333143 w 2854295"/>
                <a:gd name="connsiteY34" fmla="*/ 1367327 h 2033899"/>
                <a:gd name="connsiteX35" fmla="*/ 1375872 w 2854295"/>
                <a:gd name="connsiteY35" fmla="*/ 1410056 h 2033899"/>
                <a:gd name="connsiteX36" fmla="*/ 1418601 w 2854295"/>
                <a:gd name="connsiteY36" fmla="*/ 1444239 h 2033899"/>
                <a:gd name="connsiteX37" fmla="*/ 1435693 w 2854295"/>
                <a:gd name="connsiteY37" fmla="*/ 1469876 h 2033899"/>
                <a:gd name="connsiteX38" fmla="*/ 1461330 w 2854295"/>
                <a:gd name="connsiteY38" fmla="*/ 1478422 h 2033899"/>
                <a:gd name="connsiteX39" fmla="*/ 1486968 w 2854295"/>
                <a:gd name="connsiteY39" fmla="*/ 1495514 h 2033899"/>
                <a:gd name="connsiteX40" fmla="*/ 1538243 w 2854295"/>
                <a:gd name="connsiteY40" fmla="*/ 1572426 h 2033899"/>
                <a:gd name="connsiteX41" fmla="*/ 1555334 w 2854295"/>
                <a:gd name="connsiteY41" fmla="*/ 1598063 h 2033899"/>
                <a:gd name="connsiteX42" fmla="*/ 1580971 w 2854295"/>
                <a:gd name="connsiteY42" fmla="*/ 1615155 h 2033899"/>
                <a:gd name="connsiteX43" fmla="*/ 1589517 w 2854295"/>
                <a:gd name="connsiteY43" fmla="*/ 1640792 h 2033899"/>
                <a:gd name="connsiteX44" fmla="*/ 1657884 w 2854295"/>
                <a:gd name="connsiteY44" fmla="*/ 1700613 h 2033899"/>
                <a:gd name="connsiteX45" fmla="*/ 1734796 w 2854295"/>
                <a:gd name="connsiteY45" fmla="*/ 1734796 h 2033899"/>
                <a:gd name="connsiteX46" fmla="*/ 1786071 w 2854295"/>
                <a:gd name="connsiteY46" fmla="*/ 1751888 h 2033899"/>
                <a:gd name="connsiteX47" fmla="*/ 1880074 w 2854295"/>
                <a:gd name="connsiteY47" fmla="*/ 1768979 h 2033899"/>
                <a:gd name="connsiteX48" fmla="*/ 1931349 w 2854295"/>
                <a:gd name="connsiteY48" fmla="*/ 1786071 h 2033899"/>
                <a:gd name="connsiteX49" fmla="*/ 1956986 w 2854295"/>
                <a:gd name="connsiteY49" fmla="*/ 1794617 h 2033899"/>
                <a:gd name="connsiteX50" fmla="*/ 1982624 w 2854295"/>
                <a:gd name="connsiteY50" fmla="*/ 1811708 h 2033899"/>
                <a:gd name="connsiteX51" fmla="*/ 2033899 w 2854295"/>
                <a:gd name="connsiteY51" fmla="*/ 1828800 h 2033899"/>
                <a:gd name="connsiteX52" fmla="*/ 2059536 w 2854295"/>
                <a:gd name="connsiteY52" fmla="*/ 1837346 h 2033899"/>
                <a:gd name="connsiteX53" fmla="*/ 2136448 w 2854295"/>
                <a:gd name="connsiteY53" fmla="*/ 1862983 h 2033899"/>
                <a:gd name="connsiteX54" fmla="*/ 2187723 w 2854295"/>
                <a:gd name="connsiteY54" fmla="*/ 1880075 h 2033899"/>
                <a:gd name="connsiteX55" fmla="*/ 2264635 w 2854295"/>
                <a:gd name="connsiteY55" fmla="*/ 1914258 h 2033899"/>
                <a:gd name="connsiteX56" fmla="*/ 2384276 w 2854295"/>
                <a:gd name="connsiteY56" fmla="*/ 1931349 h 2033899"/>
                <a:gd name="connsiteX57" fmla="*/ 2435551 w 2854295"/>
                <a:gd name="connsiteY57" fmla="*/ 1948441 h 2033899"/>
                <a:gd name="connsiteX58" fmla="*/ 2478280 w 2854295"/>
                <a:gd name="connsiteY58" fmla="*/ 1956987 h 2033899"/>
                <a:gd name="connsiteX59" fmla="*/ 2529555 w 2854295"/>
                <a:gd name="connsiteY59" fmla="*/ 1965533 h 2033899"/>
                <a:gd name="connsiteX60" fmla="*/ 2606467 w 2854295"/>
                <a:gd name="connsiteY60" fmla="*/ 1999716 h 2033899"/>
                <a:gd name="connsiteX61" fmla="*/ 2760291 w 2854295"/>
                <a:gd name="connsiteY61" fmla="*/ 2016807 h 2033899"/>
                <a:gd name="connsiteX62" fmla="*/ 2785929 w 2854295"/>
                <a:gd name="connsiteY62" fmla="*/ 2025353 h 2033899"/>
                <a:gd name="connsiteX63" fmla="*/ 2854295 w 2854295"/>
                <a:gd name="connsiteY63" fmla="*/ 2033899 h 203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854295" h="2033899">
                  <a:moveTo>
                    <a:pt x="0" y="0"/>
                  </a:moveTo>
                  <a:cubicBezTo>
                    <a:pt x="39616" y="3602"/>
                    <a:pt x="110516" y="8430"/>
                    <a:pt x="153824" y="17091"/>
                  </a:cubicBezTo>
                  <a:cubicBezTo>
                    <a:pt x="162657" y="18858"/>
                    <a:pt x="170915" y="22788"/>
                    <a:pt x="179461" y="25637"/>
                  </a:cubicBezTo>
                  <a:cubicBezTo>
                    <a:pt x="225041" y="94007"/>
                    <a:pt x="165217" y="11393"/>
                    <a:pt x="222190" y="68366"/>
                  </a:cubicBezTo>
                  <a:cubicBezTo>
                    <a:pt x="253718" y="99894"/>
                    <a:pt x="222921" y="91643"/>
                    <a:pt x="264919" y="119641"/>
                  </a:cubicBezTo>
                  <a:cubicBezTo>
                    <a:pt x="272414" y="124638"/>
                    <a:pt x="281671" y="126706"/>
                    <a:pt x="290557" y="128187"/>
                  </a:cubicBezTo>
                  <a:cubicBezTo>
                    <a:pt x="316001" y="132428"/>
                    <a:pt x="341832" y="133884"/>
                    <a:pt x="367469" y="136733"/>
                  </a:cubicBezTo>
                  <a:cubicBezTo>
                    <a:pt x="407349" y="196553"/>
                    <a:pt x="384561" y="176612"/>
                    <a:pt x="427289" y="205099"/>
                  </a:cubicBezTo>
                  <a:cubicBezTo>
                    <a:pt x="476273" y="278571"/>
                    <a:pt x="411049" y="192107"/>
                    <a:pt x="470018" y="239282"/>
                  </a:cubicBezTo>
                  <a:cubicBezTo>
                    <a:pt x="478038" y="245698"/>
                    <a:pt x="479090" y="258503"/>
                    <a:pt x="487110" y="264919"/>
                  </a:cubicBezTo>
                  <a:cubicBezTo>
                    <a:pt x="494144" y="270546"/>
                    <a:pt x="504690" y="269436"/>
                    <a:pt x="512747" y="273465"/>
                  </a:cubicBezTo>
                  <a:cubicBezTo>
                    <a:pt x="579012" y="306598"/>
                    <a:pt x="499584" y="277623"/>
                    <a:pt x="564022" y="299103"/>
                  </a:cubicBezTo>
                  <a:cubicBezTo>
                    <a:pt x="575416" y="316194"/>
                    <a:pt x="583680" y="335852"/>
                    <a:pt x="598205" y="350377"/>
                  </a:cubicBezTo>
                  <a:lnTo>
                    <a:pt x="649480" y="401652"/>
                  </a:lnTo>
                  <a:cubicBezTo>
                    <a:pt x="670960" y="466092"/>
                    <a:pt x="641986" y="386665"/>
                    <a:pt x="675117" y="452927"/>
                  </a:cubicBezTo>
                  <a:cubicBezTo>
                    <a:pt x="679145" y="460984"/>
                    <a:pt x="677293" y="472194"/>
                    <a:pt x="683663" y="478564"/>
                  </a:cubicBezTo>
                  <a:cubicBezTo>
                    <a:pt x="698188" y="493089"/>
                    <a:pt x="734938" y="512748"/>
                    <a:pt x="734938" y="512748"/>
                  </a:cubicBezTo>
                  <a:cubicBezTo>
                    <a:pt x="740635" y="521294"/>
                    <a:pt x="744767" y="531123"/>
                    <a:pt x="752029" y="538385"/>
                  </a:cubicBezTo>
                  <a:cubicBezTo>
                    <a:pt x="768594" y="554950"/>
                    <a:pt x="782454" y="557072"/>
                    <a:pt x="803304" y="564022"/>
                  </a:cubicBezTo>
                  <a:cubicBezTo>
                    <a:pt x="852285" y="637494"/>
                    <a:pt x="793562" y="544538"/>
                    <a:pt x="828942" y="615297"/>
                  </a:cubicBezTo>
                  <a:cubicBezTo>
                    <a:pt x="833535" y="624483"/>
                    <a:pt x="841862" y="631549"/>
                    <a:pt x="846033" y="640934"/>
                  </a:cubicBezTo>
                  <a:cubicBezTo>
                    <a:pt x="876007" y="708376"/>
                    <a:pt x="842643" y="678554"/>
                    <a:pt x="888762" y="709301"/>
                  </a:cubicBezTo>
                  <a:cubicBezTo>
                    <a:pt x="910243" y="773740"/>
                    <a:pt x="878769" y="696809"/>
                    <a:pt x="922945" y="752030"/>
                  </a:cubicBezTo>
                  <a:cubicBezTo>
                    <a:pt x="950466" y="786432"/>
                    <a:pt x="908562" y="771288"/>
                    <a:pt x="948583" y="803305"/>
                  </a:cubicBezTo>
                  <a:cubicBezTo>
                    <a:pt x="955617" y="808932"/>
                    <a:pt x="965674" y="809002"/>
                    <a:pt x="974220" y="811850"/>
                  </a:cubicBezTo>
                  <a:cubicBezTo>
                    <a:pt x="985614" y="828942"/>
                    <a:pt x="1006827" y="842644"/>
                    <a:pt x="1008403" y="863125"/>
                  </a:cubicBezTo>
                  <a:cubicBezTo>
                    <a:pt x="1011252" y="900157"/>
                    <a:pt x="1007497" y="938302"/>
                    <a:pt x="1016949" y="974220"/>
                  </a:cubicBezTo>
                  <a:cubicBezTo>
                    <a:pt x="1024718" y="1003743"/>
                    <a:pt x="1050096" y="1029250"/>
                    <a:pt x="1076770" y="1042587"/>
                  </a:cubicBezTo>
                  <a:cubicBezTo>
                    <a:pt x="1084827" y="1046616"/>
                    <a:pt x="1093861" y="1048284"/>
                    <a:pt x="1102407" y="1051133"/>
                  </a:cubicBezTo>
                  <a:cubicBezTo>
                    <a:pt x="1109357" y="1071983"/>
                    <a:pt x="1111479" y="1085842"/>
                    <a:pt x="1128044" y="1102407"/>
                  </a:cubicBezTo>
                  <a:cubicBezTo>
                    <a:pt x="1135307" y="1109670"/>
                    <a:pt x="1145136" y="1113802"/>
                    <a:pt x="1153682" y="1119499"/>
                  </a:cubicBezTo>
                  <a:cubicBezTo>
                    <a:pt x="1175755" y="1207795"/>
                    <a:pt x="1157743" y="1168319"/>
                    <a:pt x="1204957" y="1239140"/>
                  </a:cubicBezTo>
                  <a:cubicBezTo>
                    <a:pt x="1210654" y="1247686"/>
                    <a:pt x="1213502" y="1259080"/>
                    <a:pt x="1222048" y="1264777"/>
                  </a:cubicBezTo>
                  <a:lnTo>
                    <a:pt x="1273323" y="1298961"/>
                  </a:lnTo>
                  <a:cubicBezTo>
                    <a:pt x="1313203" y="1358781"/>
                    <a:pt x="1290415" y="1338840"/>
                    <a:pt x="1333143" y="1367327"/>
                  </a:cubicBezTo>
                  <a:cubicBezTo>
                    <a:pt x="1378722" y="1435692"/>
                    <a:pt x="1318900" y="1353084"/>
                    <a:pt x="1375872" y="1410056"/>
                  </a:cubicBezTo>
                  <a:cubicBezTo>
                    <a:pt x="1414526" y="1448710"/>
                    <a:pt x="1368692" y="1427602"/>
                    <a:pt x="1418601" y="1444239"/>
                  </a:cubicBezTo>
                  <a:cubicBezTo>
                    <a:pt x="1424298" y="1452785"/>
                    <a:pt x="1427673" y="1463460"/>
                    <a:pt x="1435693" y="1469876"/>
                  </a:cubicBezTo>
                  <a:cubicBezTo>
                    <a:pt x="1442727" y="1475503"/>
                    <a:pt x="1453273" y="1474393"/>
                    <a:pt x="1461330" y="1478422"/>
                  </a:cubicBezTo>
                  <a:cubicBezTo>
                    <a:pt x="1470517" y="1483015"/>
                    <a:pt x="1478422" y="1489817"/>
                    <a:pt x="1486968" y="1495514"/>
                  </a:cubicBezTo>
                  <a:lnTo>
                    <a:pt x="1538243" y="1572426"/>
                  </a:lnTo>
                  <a:cubicBezTo>
                    <a:pt x="1543940" y="1580972"/>
                    <a:pt x="1546788" y="1592366"/>
                    <a:pt x="1555334" y="1598063"/>
                  </a:cubicBezTo>
                  <a:lnTo>
                    <a:pt x="1580971" y="1615155"/>
                  </a:lnTo>
                  <a:cubicBezTo>
                    <a:pt x="1583820" y="1623701"/>
                    <a:pt x="1585488" y="1632735"/>
                    <a:pt x="1589517" y="1640792"/>
                  </a:cubicBezTo>
                  <a:cubicBezTo>
                    <a:pt x="1607322" y="1676401"/>
                    <a:pt x="1619426" y="1674974"/>
                    <a:pt x="1657884" y="1700613"/>
                  </a:cubicBezTo>
                  <a:cubicBezTo>
                    <a:pt x="1698515" y="1727700"/>
                    <a:pt x="1673771" y="1714455"/>
                    <a:pt x="1734796" y="1734796"/>
                  </a:cubicBezTo>
                  <a:cubicBezTo>
                    <a:pt x="1734800" y="1734797"/>
                    <a:pt x="1786068" y="1751887"/>
                    <a:pt x="1786071" y="1751888"/>
                  </a:cubicBezTo>
                  <a:cubicBezTo>
                    <a:pt x="1845791" y="1763832"/>
                    <a:pt x="1814473" y="1758046"/>
                    <a:pt x="1880074" y="1768979"/>
                  </a:cubicBezTo>
                  <a:lnTo>
                    <a:pt x="1931349" y="1786071"/>
                  </a:lnTo>
                  <a:cubicBezTo>
                    <a:pt x="1939895" y="1788920"/>
                    <a:pt x="1949491" y="1789620"/>
                    <a:pt x="1956986" y="1794617"/>
                  </a:cubicBezTo>
                  <a:cubicBezTo>
                    <a:pt x="1965532" y="1800314"/>
                    <a:pt x="1973238" y="1807537"/>
                    <a:pt x="1982624" y="1811708"/>
                  </a:cubicBezTo>
                  <a:cubicBezTo>
                    <a:pt x="1999087" y="1819025"/>
                    <a:pt x="2016807" y="1823103"/>
                    <a:pt x="2033899" y="1828800"/>
                  </a:cubicBezTo>
                  <a:lnTo>
                    <a:pt x="2059536" y="1837346"/>
                  </a:lnTo>
                  <a:lnTo>
                    <a:pt x="2136448" y="1862983"/>
                  </a:lnTo>
                  <a:cubicBezTo>
                    <a:pt x="2136449" y="1862983"/>
                    <a:pt x="2187722" y="1880074"/>
                    <a:pt x="2187723" y="1880075"/>
                  </a:cubicBezTo>
                  <a:cubicBezTo>
                    <a:pt x="2218411" y="1900534"/>
                    <a:pt x="2221051" y="1905541"/>
                    <a:pt x="2264635" y="1914258"/>
                  </a:cubicBezTo>
                  <a:cubicBezTo>
                    <a:pt x="2332658" y="1927863"/>
                    <a:pt x="2292928" y="1921200"/>
                    <a:pt x="2384276" y="1931349"/>
                  </a:cubicBezTo>
                  <a:cubicBezTo>
                    <a:pt x="2401368" y="1937046"/>
                    <a:pt x="2417885" y="1944908"/>
                    <a:pt x="2435551" y="1948441"/>
                  </a:cubicBezTo>
                  <a:lnTo>
                    <a:pt x="2478280" y="1956987"/>
                  </a:lnTo>
                  <a:cubicBezTo>
                    <a:pt x="2495328" y="1960087"/>
                    <a:pt x="2512745" y="1961331"/>
                    <a:pt x="2529555" y="1965533"/>
                  </a:cubicBezTo>
                  <a:cubicBezTo>
                    <a:pt x="2657111" y="1997422"/>
                    <a:pt x="2527905" y="1966046"/>
                    <a:pt x="2606467" y="1999716"/>
                  </a:cubicBezTo>
                  <a:cubicBezTo>
                    <a:pt x="2642954" y="2015354"/>
                    <a:pt x="2753132" y="2016296"/>
                    <a:pt x="2760291" y="2016807"/>
                  </a:cubicBezTo>
                  <a:cubicBezTo>
                    <a:pt x="2768837" y="2019656"/>
                    <a:pt x="2777066" y="2023742"/>
                    <a:pt x="2785929" y="2025353"/>
                  </a:cubicBezTo>
                  <a:cubicBezTo>
                    <a:pt x="2808525" y="2029461"/>
                    <a:pt x="2854295" y="2033899"/>
                    <a:pt x="2854295" y="2033899"/>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3" name="TextBox 1"/>
            <p:cNvSpPr txBox="1">
              <a:spLocks noChangeArrowheads="1"/>
            </p:cNvSpPr>
            <p:nvPr/>
          </p:nvSpPr>
          <p:spPr bwMode="auto">
            <a:xfrm>
              <a:off x="606953" y="3471618"/>
              <a:ext cx="1597935" cy="3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b="1" smtClean="0">
                  <a:solidFill>
                    <a:srgbClr val="FF0000"/>
                  </a:solidFill>
                </a:rPr>
                <a:t>Outpatient only=&gt;</a:t>
              </a:r>
              <a:endParaRPr lang="en-US" altLang="en-US" sz="1800" b="1">
                <a:solidFill>
                  <a:srgbClr val="FF0000"/>
                </a:solidFill>
              </a:endParaRPr>
            </a:p>
          </p:txBody>
        </p:sp>
      </p:gr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l="57001" t="47144" r="18973" b="28038"/>
          <a:stretch>
            <a:fillRect/>
          </a:stretch>
        </p:blipFill>
        <p:spPr bwMode="auto">
          <a:xfrm>
            <a:off x="6665913" y="5680075"/>
            <a:ext cx="2020887" cy="110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501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990600"/>
            <a:ext cx="7772400" cy="914400"/>
          </a:xfrm>
        </p:spPr>
        <p:txBody>
          <a:bodyPr/>
          <a:lstStyle/>
          <a:p>
            <a:pPr algn="ctr" eaLnBrk="1" hangingPunct="1"/>
            <a:r>
              <a:rPr lang="en-US" altLang="x-none" sz="3600" dirty="0" smtClean="0"/>
              <a:t>Our Technique </a:t>
            </a:r>
            <a:r>
              <a:rPr lang="en-US" altLang="x-none" sz="3600" dirty="0"/>
              <a:t>Summary</a:t>
            </a:r>
          </a:p>
        </p:txBody>
      </p:sp>
      <p:sp>
        <p:nvSpPr>
          <p:cNvPr id="8195" name="Content Placeholder 2"/>
          <p:cNvSpPr>
            <a:spLocks noGrp="1"/>
          </p:cNvSpPr>
          <p:nvPr>
            <p:ph idx="1"/>
          </p:nvPr>
        </p:nvSpPr>
        <p:spPr>
          <a:xfrm>
            <a:off x="547687" y="1524000"/>
            <a:ext cx="8229600" cy="3886200"/>
          </a:xfrm>
        </p:spPr>
        <p:txBody>
          <a:bodyPr/>
          <a:lstStyle/>
          <a:p>
            <a:pPr eaLnBrk="1" hangingPunct="1">
              <a:buSzPct val="100000"/>
            </a:pPr>
            <a:r>
              <a:rPr lang="en-US" altLang="x-none" sz="2800" dirty="0"/>
              <a:t>Patient seen in labor and delivery where navigator reviews documentation, labs and orders, explains induction procedure in detail (saving time in morning of induction); </a:t>
            </a:r>
            <a:r>
              <a:rPr lang="en-US" altLang="x-none" sz="2800" dirty="0" smtClean="0"/>
              <a:t>pre-induction </a:t>
            </a:r>
            <a:r>
              <a:rPr lang="en-US" altLang="x-none" sz="2800" dirty="0"/>
              <a:t>checklist done</a:t>
            </a:r>
          </a:p>
          <a:p>
            <a:pPr eaLnBrk="1" hangingPunct="1">
              <a:buSzPct val="100000"/>
            </a:pPr>
            <a:r>
              <a:rPr lang="en-US" altLang="x-none" sz="2800" dirty="0"/>
              <a:t>Patient goes to </a:t>
            </a:r>
            <a:r>
              <a:rPr lang="en-US" altLang="x-none" sz="2800" dirty="0" smtClean="0"/>
              <a:t>office/ </a:t>
            </a:r>
            <a:r>
              <a:rPr lang="en-US" altLang="x-none" sz="2800" dirty="0"/>
              <a:t>clinic afternoon prior to scheduled induction and balloon placed</a:t>
            </a:r>
          </a:p>
          <a:p>
            <a:pPr eaLnBrk="1" hangingPunct="1">
              <a:buSzPct val="100000"/>
            </a:pPr>
            <a:r>
              <a:rPr lang="en-US" altLang="x-none" sz="2800" dirty="0"/>
              <a:t>Patient arrives </a:t>
            </a:r>
            <a:r>
              <a:rPr lang="en-US" altLang="x-none" sz="2800" dirty="0" smtClean="0"/>
              <a:t>0600 or 0700 </a:t>
            </a:r>
            <a:r>
              <a:rPr lang="en-US" altLang="x-none" sz="2800" dirty="0"/>
              <a:t>of the morning of induction IV started and </a:t>
            </a:r>
            <a:r>
              <a:rPr lang="en-US" altLang="x-none" sz="2800" dirty="0" smtClean="0"/>
              <a:t>infusion </a:t>
            </a:r>
            <a:r>
              <a:rPr lang="en-US" altLang="x-none" sz="2800" dirty="0"/>
              <a:t>after hospital checklist completed</a:t>
            </a:r>
          </a:p>
          <a:p>
            <a:pPr eaLnBrk="1" hangingPunct="1">
              <a:buSzPct val="100000"/>
            </a:pPr>
            <a:endParaRPr lang="en-US" altLang="x-none" sz="2800" dirty="0"/>
          </a:p>
        </p:txBody>
      </p:sp>
      <p:sp>
        <p:nvSpPr>
          <p:cNvPr id="2" name="Slide Number Placeholder 1"/>
          <p:cNvSpPr>
            <a:spLocks noGrp="1"/>
          </p:cNvSpPr>
          <p:nvPr>
            <p:ph type="sldNum" sz="quarter" idx="4294967295"/>
          </p:nvPr>
        </p:nvSpPr>
        <p:spPr>
          <a:xfrm>
            <a:off x="152400" y="6416675"/>
            <a:ext cx="809625" cy="365125"/>
          </a:xfrm>
          <a:prstGeom prst="rect">
            <a:avLst/>
          </a:prstGeom>
        </p:spPr>
        <p:txBody>
          <a:bodyPr/>
          <a:lstStyle/>
          <a:p>
            <a:pPr>
              <a:defRPr/>
            </a:pPr>
            <a:fld id="{32A9CC3D-BF26-4852-9113-3874BBB39C24}" type="slidenum">
              <a:rPr lang="en-US" sz="1600" smtClean="0"/>
              <a:pPr>
                <a:defRPr/>
              </a:pPr>
              <a:t>39</a:t>
            </a:fld>
            <a:endParaRPr lang="en-US" sz="1600" dirty="0"/>
          </a:p>
        </p:txBody>
      </p:sp>
    </p:spTree>
    <p:extLst>
      <p:ext uri="{BB962C8B-B14F-4D97-AF65-F5344CB8AC3E}">
        <p14:creationId xmlns:p14="http://schemas.microsoft.com/office/powerpoint/2010/main" val="407893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219200" y="1905000"/>
            <a:ext cx="6477000" cy="347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a:r>
              <a:rPr lang="en-US" altLang="en-US" sz="4400" b="1" u="sng" dirty="0">
                <a:solidFill>
                  <a:schemeClr val="tx1">
                    <a:lumMod val="75000"/>
                  </a:schemeClr>
                </a:solidFill>
                <a:effectLst/>
              </a:rPr>
              <a:t>Induction of labor:</a:t>
            </a:r>
            <a:r>
              <a:rPr lang="en-US" altLang="en-US" sz="4400" b="1" dirty="0">
                <a:solidFill>
                  <a:schemeClr val="tx1">
                    <a:lumMod val="75000"/>
                  </a:schemeClr>
                </a:solidFill>
                <a:effectLst/>
              </a:rPr>
              <a:t>  </a:t>
            </a:r>
            <a:endParaRPr lang="en-US" altLang="en-US" sz="4400" b="1" dirty="0" smtClean="0">
              <a:solidFill>
                <a:schemeClr val="tx1">
                  <a:lumMod val="75000"/>
                </a:schemeClr>
              </a:solidFill>
              <a:effectLst/>
            </a:endParaRPr>
          </a:p>
          <a:p>
            <a:pPr algn="ctr"/>
            <a:r>
              <a:rPr lang="en-US" altLang="en-US" sz="4400" dirty="0" smtClean="0">
                <a:solidFill>
                  <a:schemeClr val="tx1">
                    <a:lumMod val="75000"/>
                  </a:schemeClr>
                </a:solidFill>
                <a:effectLst/>
              </a:rPr>
              <a:t>The </a:t>
            </a:r>
            <a:r>
              <a:rPr lang="en-US" altLang="en-US" sz="4400" dirty="0">
                <a:solidFill>
                  <a:schemeClr val="tx1">
                    <a:lumMod val="75000"/>
                  </a:schemeClr>
                </a:solidFill>
                <a:effectLst/>
              </a:rPr>
              <a:t>stimulation of labor</a:t>
            </a:r>
          </a:p>
          <a:p>
            <a:pPr algn="ctr"/>
            <a:r>
              <a:rPr lang="en-US" altLang="en-US" sz="4400" dirty="0">
                <a:solidFill>
                  <a:schemeClr val="tx1">
                    <a:lumMod val="75000"/>
                  </a:schemeClr>
                </a:solidFill>
                <a:effectLst/>
              </a:rPr>
              <a:t>for the purpose of </a:t>
            </a:r>
            <a:r>
              <a:rPr lang="en-US" altLang="en-US" sz="4400" i="1" dirty="0">
                <a:solidFill>
                  <a:schemeClr val="tx1">
                    <a:lumMod val="75000"/>
                  </a:schemeClr>
                </a:solidFill>
                <a:effectLst/>
              </a:rPr>
              <a:t>accomplishing </a:t>
            </a:r>
            <a:r>
              <a:rPr lang="en-US" altLang="en-US" sz="4400" i="1" dirty="0" smtClean="0">
                <a:solidFill>
                  <a:schemeClr val="tx1">
                    <a:lumMod val="75000"/>
                  </a:schemeClr>
                </a:solidFill>
                <a:effectLst/>
              </a:rPr>
              <a:t>vaginal delivery</a:t>
            </a:r>
            <a:endParaRPr lang="en-US" altLang="en-US" sz="4400" i="1" dirty="0">
              <a:solidFill>
                <a:schemeClr val="tx1">
                  <a:lumMod val="75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40999275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sz="half" idx="1"/>
          </p:nvPr>
        </p:nvSpPr>
        <p:spPr>
          <a:xfrm>
            <a:off x="1295400" y="1158129"/>
            <a:ext cx="7239000" cy="1143000"/>
          </a:xfrm>
        </p:spPr>
        <p:txBody>
          <a:bodyPr lIns="92075" tIns="46038" rIns="92075" bIns="46038"/>
          <a:lstStyle/>
          <a:p>
            <a:pPr marL="0" indent="0" eaLnBrk="1" hangingPunct="1">
              <a:buFont typeface="Arial" charset="0"/>
              <a:buNone/>
            </a:pPr>
            <a:r>
              <a:rPr lang="en-US" altLang="en-US" sz="2400" dirty="0"/>
              <a:t>The catheter is inserted just inside the internal cervical </a:t>
            </a:r>
            <a:r>
              <a:rPr lang="en-US" altLang="en-US" sz="2400" dirty="0" err="1"/>
              <a:t>os</a:t>
            </a:r>
            <a:r>
              <a:rPr lang="en-US" altLang="en-US" sz="2400" dirty="0"/>
              <a:t>.  The balloon rests on the internal </a:t>
            </a:r>
            <a:r>
              <a:rPr lang="en-US" altLang="en-US" sz="2400" dirty="0" err="1"/>
              <a:t>os</a:t>
            </a:r>
            <a:r>
              <a:rPr lang="en-US" altLang="en-US" sz="2400" dirty="0"/>
              <a:t> and puts pressure down.  The patient usually </a:t>
            </a:r>
            <a:r>
              <a:rPr lang="en-US" altLang="en-US" sz="2400" dirty="0" smtClean="0"/>
              <a:t>feel </a:t>
            </a:r>
            <a:r>
              <a:rPr lang="en-US" altLang="en-US" sz="2400" dirty="0"/>
              <a:t>minimal cramping since the balloon elevates the amniotic sac and vertex.</a:t>
            </a:r>
          </a:p>
        </p:txBody>
      </p:sp>
      <p:sp>
        <p:nvSpPr>
          <p:cNvPr id="91140" name="Rectangle 4"/>
          <p:cNvSpPr>
            <a:spLocks noGrp="1" noChangeArrowheads="1"/>
          </p:cNvSpPr>
          <p:nvPr>
            <p:ph type="title"/>
          </p:nvPr>
        </p:nvSpPr>
        <p:spPr>
          <a:xfrm>
            <a:off x="-1424" y="155575"/>
            <a:ext cx="6172200" cy="758825"/>
          </a:xfrm>
        </p:spPr>
        <p:txBody>
          <a:bodyPr rtlCol="0">
            <a:normAutofit/>
          </a:bodyPr>
          <a:lstStyle/>
          <a:p>
            <a:pPr algn="ctr" eaLnBrk="1" fontAlgn="auto" hangingPunct="1">
              <a:spcAft>
                <a:spcPts val="0"/>
              </a:spcAft>
              <a:defRPr/>
            </a:pPr>
            <a:r>
              <a:rPr lang="en-US" altLang="en-US" sz="3200" dirty="0" smtClean="0"/>
              <a:t>Foley Catheter </a:t>
            </a:r>
            <a:r>
              <a:rPr lang="en-US" altLang="en-US" sz="3200" dirty="0"/>
              <a:t>Placement</a:t>
            </a:r>
          </a:p>
        </p:txBody>
      </p:sp>
      <p:pic>
        <p:nvPicPr>
          <p:cNvPr id="18437"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0958" y="3642847"/>
            <a:ext cx="3886200" cy="276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438" name="Oval 5"/>
          <p:cNvSpPr>
            <a:spLocks noChangeArrowheads="1"/>
          </p:cNvSpPr>
          <p:nvPr/>
        </p:nvSpPr>
        <p:spPr bwMode="auto">
          <a:xfrm>
            <a:off x="2819400" y="3352800"/>
            <a:ext cx="1295400" cy="1143000"/>
          </a:xfrm>
          <a:prstGeom prst="ellipse">
            <a:avLst/>
          </a:prstGeom>
          <a:solidFill>
            <a:srgbClr val="FFCC99"/>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18439" name="Line 6"/>
          <p:cNvSpPr>
            <a:spLocks noChangeShapeType="1"/>
          </p:cNvSpPr>
          <p:nvPr/>
        </p:nvSpPr>
        <p:spPr bwMode="auto">
          <a:xfrm flipH="1" flipV="1">
            <a:off x="2438400" y="3352800"/>
            <a:ext cx="4495800" cy="2286000"/>
          </a:xfrm>
          <a:prstGeom prst="line">
            <a:avLst/>
          </a:prstGeom>
          <a:noFill/>
          <a:ln w="254000">
            <a:solidFill>
              <a:srgbClr val="FFCC99"/>
            </a:solidFill>
            <a:round/>
            <a:headEnd type="none"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40" name="Line 7"/>
          <p:cNvSpPr>
            <a:spLocks noChangeShapeType="1"/>
          </p:cNvSpPr>
          <p:nvPr/>
        </p:nvSpPr>
        <p:spPr bwMode="auto">
          <a:xfrm>
            <a:off x="3505200" y="4343400"/>
            <a:ext cx="304800" cy="304800"/>
          </a:xfrm>
          <a:prstGeom prst="line">
            <a:avLst/>
          </a:prstGeom>
          <a:noFill/>
          <a:ln w="5715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41" name="Line 8"/>
          <p:cNvSpPr>
            <a:spLocks noChangeShapeType="1"/>
          </p:cNvSpPr>
          <p:nvPr/>
        </p:nvSpPr>
        <p:spPr bwMode="auto">
          <a:xfrm rot="19563671">
            <a:off x="3962400" y="3733800"/>
            <a:ext cx="304800" cy="304800"/>
          </a:xfrm>
          <a:prstGeom prst="line">
            <a:avLst/>
          </a:prstGeom>
          <a:noFill/>
          <a:ln w="5715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Freeform 6"/>
          <p:cNvSpPr/>
          <p:nvPr/>
        </p:nvSpPr>
        <p:spPr>
          <a:xfrm>
            <a:off x="4734046" y="3460224"/>
            <a:ext cx="3952754" cy="2026176"/>
          </a:xfrm>
          <a:custGeom>
            <a:avLst/>
            <a:gdLst>
              <a:gd name="connsiteX0" fmla="*/ 0 w 2847372"/>
              <a:gd name="connsiteY0" fmla="*/ 313123 h 1019179"/>
              <a:gd name="connsiteX1" fmla="*/ 902825 w 2847372"/>
              <a:gd name="connsiteY1" fmla="*/ 35330 h 1019179"/>
              <a:gd name="connsiteX2" fmla="*/ 2847372 w 2847372"/>
              <a:gd name="connsiteY2" fmla="*/ 1019179 h 1019179"/>
            </a:gdLst>
            <a:ahLst/>
            <a:cxnLst>
              <a:cxn ang="0">
                <a:pos x="connsiteX0" y="connsiteY0"/>
              </a:cxn>
              <a:cxn ang="0">
                <a:pos x="connsiteX1" y="connsiteY1"/>
              </a:cxn>
              <a:cxn ang="0">
                <a:pos x="connsiteX2" y="connsiteY2"/>
              </a:cxn>
            </a:cxnLst>
            <a:rect l="l" t="t" r="r" b="b"/>
            <a:pathLst>
              <a:path w="2847372" h="1019179">
                <a:moveTo>
                  <a:pt x="0" y="313123"/>
                </a:moveTo>
                <a:cubicBezTo>
                  <a:pt x="214131" y="115388"/>
                  <a:pt x="428263" y="-82346"/>
                  <a:pt x="902825" y="35330"/>
                </a:cubicBezTo>
                <a:cubicBezTo>
                  <a:pt x="1377387" y="153006"/>
                  <a:pt x="2521352" y="855204"/>
                  <a:pt x="2847372" y="101917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3406047" flipV="1">
            <a:off x="4038180" y="4740778"/>
            <a:ext cx="3224592" cy="2687594"/>
          </a:xfrm>
          <a:custGeom>
            <a:avLst/>
            <a:gdLst>
              <a:gd name="connsiteX0" fmla="*/ 0 w 2847372"/>
              <a:gd name="connsiteY0" fmla="*/ 313123 h 1019179"/>
              <a:gd name="connsiteX1" fmla="*/ 902825 w 2847372"/>
              <a:gd name="connsiteY1" fmla="*/ 35330 h 1019179"/>
              <a:gd name="connsiteX2" fmla="*/ 2847372 w 2847372"/>
              <a:gd name="connsiteY2" fmla="*/ 1019179 h 1019179"/>
            </a:gdLst>
            <a:ahLst/>
            <a:cxnLst>
              <a:cxn ang="0">
                <a:pos x="connsiteX0" y="connsiteY0"/>
              </a:cxn>
              <a:cxn ang="0">
                <a:pos x="connsiteX1" y="connsiteY1"/>
              </a:cxn>
              <a:cxn ang="0">
                <a:pos x="connsiteX2" y="connsiteY2"/>
              </a:cxn>
            </a:cxnLst>
            <a:rect l="l" t="t" r="r" b="b"/>
            <a:pathLst>
              <a:path w="2847372" h="1019179">
                <a:moveTo>
                  <a:pt x="0" y="313123"/>
                </a:moveTo>
                <a:cubicBezTo>
                  <a:pt x="214131" y="115388"/>
                  <a:pt x="428263" y="-82346"/>
                  <a:pt x="902825" y="35330"/>
                </a:cubicBezTo>
                <a:cubicBezTo>
                  <a:pt x="1377387" y="153006"/>
                  <a:pt x="2521352" y="855204"/>
                  <a:pt x="2847372" y="101917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24600" y="5257800"/>
            <a:ext cx="1261158" cy="646331"/>
          </a:xfrm>
          <a:prstGeom prst="rect">
            <a:avLst/>
          </a:prstGeom>
          <a:noFill/>
        </p:spPr>
        <p:txBody>
          <a:bodyPr wrap="square" rtlCol="0">
            <a:spAutoFit/>
          </a:bodyPr>
          <a:lstStyle/>
          <a:p>
            <a:r>
              <a:rPr lang="en-US" dirty="0" smtClean="0"/>
              <a:t>External Cervical </a:t>
            </a:r>
            <a:r>
              <a:rPr lang="en-US" dirty="0" err="1" smtClean="0"/>
              <a:t>Os</a:t>
            </a:r>
            <a:endParaRPr lang="en-US" dirty="0"/>
          </a:p>
        </p:txBody>
      </p:sp>
      <p:sp>
        <p:nvSpPr>
          <p:cNvPr id="18" name="TextBox 17"/>
          <p:cNvSpPr txBox="1"/>
          <p:nvPr/>
        </p:nvSpPr>
        <p:spPr>
          <a:xfrm>
            <a:off x="7925884" y="6056644"/>
            <a:ext cx="927663" cy="369332"/>
          </a:xfrm>
          <a:prstGeom prst="rect">
            <a:avLst/>
          </a:prstGeom>
          <a:noFill/>
        </p:spPr>
        <p:txBody>
          <a:bodyPr wrap="square" rtlCol="0">
            <a:spAutoFit/>
          </a:bodyPr>
          <a:lstStyle/>
          <a:p>
            <a:r>
              <a:rPr lang="en-US" smtClean="0"/>
              <a:t>Vagina</a:t>
            </a:r>
            <a:endParaRPr lang="en-US" dirty="0"/>
          </a:p>
        </p:txBody>
      </p:sp>
    </p:spTree>
    <p:extLst>
      <p:ext uri="{BB962C8B-B14F-4D97-AF65-F5344CB8AC3E}">
        <p14:creationId xmlns:p14="http://schemas.microsoft.com/office/powerpoint/2010/main" val="69882210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228600" y="304800"/>
            <a:ext cx="8229600" cy="960438"/>
          </a:xfrm>
        </p:spPr>
        <p:txBody>
          <a:bodyPr/>
          <a:lstStyle/>
          <a:p>
            <a:pPr eaLnBrk="1" hangingPunct="1"/>
            <a:r>
              <a:rPr lang="en-US" altLang="en-US" sz="3200" dirty="0" smtClean="0"/>
              <a:t>Office Equipment </a:t>
            </a:r>
            <a:r>
              <a:rPr lang="en-US" altLang="en-US" sz="3200" dirty="0"/>
              <a:t>List</a:t>
            </a:r>
          </a:p>
        </p:txBody>
      </p:sp>
      <p:sp>
        <p:nvSpPr>
          <p:cNvPr id="4" name="Content Placeholder 3"/>
          <p:cNvSpPr>
            <a:spLocks noGrp="1"/>
          </p:cNvSpPr>
          <p:nvPr>
            <p:ph idx="1"/>
          </p:nvPr>
        </p:nvSpPr>
        <p:spPr>
          <a:xfrm>
            <a:off x="457200" y="1447800"/>
            <a:ext cx="8229600" cy="4494213"/>
          </a:xfrm>
        </p:spPr>
        <p:txBody>
          <a:bodyPr rtlCol="0">
            <a:normAutofit fontScale="92500" lnSpcReduction="10000"/>
          </a:bodyPr>
          <a:lstStyle/>
          <a:p>
            <a:pPr marL="457200" indent="-457200" eaLnBrk="1" fontAlgn="auto" hangingPunct="1">
              <a:spcAft>
                <a:spcPts val="0"/>
              </a:spcAft>
              <a:buClr>
                <a:schemeClr val="tx1"/>
              </a:buClr>
              <a:buSzPct val="100000"/>
              <a:buFont typeface="+mj-lt"/>
              <a:buAutoNum type="arabicPeriod"/>
              <a:defRPr/>
            </a:pPr>
            <a:r>
              <a:rPr lang="en-US" sz="2800" dirty="0"/>
              <a:t>Graves </a:t>
            </a:r>
            <a:r>
              <a:rPr lang="en-US" sz="2800" dirty="0" smtClean="0"/>
              <a:t>speculum (large)</a:t>
            </a:r>
            <a:endParaRPr lang="en-US" sz="2800" b="1" dirty="0"/>
          </a:p>
          <a:p>
            <a:pPr marL="457200" indent="-457200" eaLnBrk="1" fontAlgn="auto" hangingPunct="1">
              <a:spcAft>
                <a:spcPts val="0"/>
              </a:spcAft>
              <a:buClr>
                <a:schemeClr val="tx1"/>
              </a:buClr>
              <a:buSzPct val="100000"/>
              <a:buFont typeface="+mj-lt"/>
              <a:buAutoNum type="arabicPeriod"/>
              <a:defRPr/>
            </a:pPr>
            <a:r>
              <a:rPr lang="en-US" sz="2800" dirty="0"/>
              <a:t>Betadine swabs</a:t>
            </a:r>
            <a:endParaRPr lang="en-US" sz="2800" b="1" dirty="0"/>
          </a:p>
          <a:p>
            <a:pPr marL="457200" indent="-457200" eaLnBrk="1" fontAlgn="auto" hangingPunct="1">
              <a:spcAft>
                <a:spcPts val="0"/>
              </a:spcAft>
              <a:buClr>
                <a:schemeClr val="tx1"/>
              </a:buClr>
              <a:buSzPct val="100000"/>
              <a:buFont typeface="+mj-lt"/>
              <a:buAutoNum type="arabicPeriod"/>
              <a:defRPr/>
            </a:pPr>
            <a:r>
              <a:rPr lang="en-US" sz="2800" dirty="0"/>
              <a:t>Ring forceps</a:t>
            </a:r>
            <a:endParaRPr lang="en-US" sz="2800" b="1" dirty="0"/>
          </a:p>
          <a:p>
            <a:pPr marL="457200" indent="-457200" eaLnBrk="1" fontAlgn="auto" hangingPunct="1">
              <a:spcAft>
                <a:spcPts val="0"/>
              </a:spcAft>
              <a:buClr>
                <a:schemeClr val="tx1"/>
              </a:buClr>
              <a:buSzPct val="100000"/>
              <a:buFont typeface="+mj-lt"/>
              <a:buAutoNum type="arabicPeriod"/>
              <a:defRPr/>
            </a:pPr>
            <a:r>
              <a:rPr lang="en-US" sz="2800" dirty="0"/>
              <a:t>16 French Foley catheter with 30 cc </a:t>
            </a:r>
            <a:r>
              <a:rPr lang="en-US" sz="2800" dirty="0" smtClean="0"/>
              <a:t>balloon (60 cc)</a:t>
            </a:r>
            <a:endParaRPr lang="en-US" sz="2800" b="1" dirty="0"/>
          </a:p>
          <a:p>
            <a:pPr marL="457200" indent="-457200" eaLnBrk="1" fontAlgn="auto" hangingPunct="1">
              <a:spcAft>
                <a:spcPts val="0"/>
              </a:spcAft>
              <a:buClr>
                <a:schemeClr val="tx1"/>
              </a:buClr>
              <a:buSzPct val="100000"/>
              <a:buFont typeface="+mj-lt"/>
              <a:buAutoNum type="arabicPeriod"/>
              <a:defRPr/>
            </a:pPr>
            <a:r>
              <a:rPr lang="en-US" sz="2800" dirty="0"/>
              <a:t>30 cc syringe and 19 G needle</a:t>
            </a:r>
            <a:endParaRPr lang="en-US" sz="2800" b="1" dirty="0"/>
          </a:p>
          <a:p>
            <a:pPr marL="457200" indent="-457200" eaLnBrk="1" fontAlgn="auto" hangingPunct="1">
              <a:spcAft>
                <a:spcPts val="0"/>
              </a:spcAft>
              <a:buClr>
                <a:schemeClr val="tx1"/>
              </a:buClr>
              <a:buSzPct val="100000"/>
              <a:buFont typeface="+mj-lt"/>
              <a:buAutoNum type="arabicPeriod"/>
              <a:defRPr/>
            </a:pPr>
            <a:r>
              <a:rPr lang="en-US" sz="2800" dirty="0"/>
              <a:t>30 cc vial Normal Saline</a:t>
            </a:r>
            <a:endParaRPr lang="en-US" sz="2800" b="1" dirty="0"/>
          </a:p>
          <a:p>
            <a:pPr marL="457200" indent="-457200" eaLnBrk="1" fontAlgn="auto" hangingPunct="1">
              <a:spcAft>
                <a:spcPts val="0"/>
              </a:spcAft>
              <a:buClr>
                <a:schemeClr val="tx1"/>
              </a:buClr>
              <a:buSzPct val="100000"/>
              <a:buFont typeface="+mj-lt"/>
              <a:buAutoNum type="arabicPeriod"/>
              <a:defRPr/>
            </a:pPr>
            <a:r>
              <a:rPr lang="en-US" sz="2800" dirty="0"/>
              <a:t>Scissors</a:t>
            </a:r>
            <a:endParaRPr lang="en-US" sz="2800" b="1" dirty="0"/>
          </a:p>
          <a:p>
            <a:pPr marL="457200" indent="-457200" eaLnBrk="1" fontAlgn="auto" hangingPunct="1">
              <a:spcAft>
                <a:spcPts val="0"/>
              </a:spcAft>
              <a:buClr>
                <a:schemeClr val="tx1"/>
              </a:buClr>
              <a:buSzPct val="100000"/>
              <a:buFont typeface="+mj-lt"/>
              <a:buAutoNum type="arabicPeriod"/>
              <a:defRPr/>
            </a:pPr>
            <a:r>
              <a:rPr lang="en-US" sz="2800" dirty="0"/>
              <a:t>Umbilical tape</a:t>
            </a:r>
            <a:endParaRPr lang="en-US" sz="2800" b="1" dirty="0"/>
          </a:p>
          <a:p>
            <a:pPr marL="457200" indent="-457200" eaLnBrk="1" fontAlgn="auto" hangingPunct="1">
              <a:spcAft>
                <a:spcPts val="0"/>
              </a:spcAft>
              <a:buClr>
                <a:schemeClr val="tx1"/>
              </a:buClr>
              <a:buSzPct val="100000"/>
              <a:buFont typeface="+mj-lt"/>
              <a:buAutoNum type="arabicPeriod"/>
              <a:defRPr/>
            </a:pPr>
            <a:r>
              <a:rPr lang="en-US" sz="2800" dirty="0"/>
              <a:t>Sterile gloves</a:t>
            </a:r>
            <a:endParaRPr lang="en-US" sz="2800" b="1" dirty="0"/>
          </a:p>
          <a:p>
            <a:pPr marL="457200" indent="-457200" eaLnBrk="1" fontAlgn="auto" hangingPunct="1">
              <a:spcAft>
                <a:spcPts val="0"/>
              </a:spcAft>
              <a:buClr>
                <a:schemeClr val="tx1"/>
              </a:buClr>
              <a:buSzPct val="100000"/>
              <a:buFont typeface="+mj-lt"/>
              <a:buAutoNum type="arabicPeriod"/>
              <a:defRPr/>
            </a:pPr>
            <a:r>
              <a:rPr lang="en-US" sz="2800" dirty="0"/>
              <a:t> OR Marker pen</a:t>
            </a:r>
            <a:endParaRPr lang="en-US" sz="2800" b="1" dirty="0"/>
          </a:p>
          <a:p>
            <a:pPr eaLnBrk="1" fontAlgn="auto" hangingPunct="1">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4183651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4"/>
          <p:cNvGrpSpPr>
            <a:grpSpLocks/>
          </p:cNvGrpSpPr>
          <p:nvPr/>
        </p:nvGrpSpPr>
        <p:grpSpPr bwMode="auto">
          <a:xfrm>
            <a:off x="1571625" y="685800"/>
            <a:ext cx="615950" cy="2078038"/>
            <a:chOff x="1751758" y="609598"/>
            <a:chExt cx="615631" cy="2078685"/>
          </a:xfrm>
        </p:grpSpPr>
        <p:pic>
          <p:nvPicPr>
            <p:cNvPr id="20493" name="Picture 2"/>
            <p:cNvPicPr>
              <a:picLocks noChangeAspect="1" noChangeArrowheads="1"/>
            </p:cNvPicPr>
            <p:nvPr/>
          </p:nvPicPr>
          <p:blipFill>
            <a:blip r:embed="rId2">
              <a:extLst>
                <a:ext uri="{28A0092B-C50C-407E-A947-70E740481C1C}">
                  <a14:useLocalDpi xmlns:a14="http://schemas.microsoft.com/office/drawing/2010/main" val="0"/>
                </a:ext>
              </a:extLst>
            </a:blip>
            <a:srcRect l="8817" t="36621" r="29156" b="34911"/>
            <a:stretch>
              <a:fillRect/>
            </a:stretch>
          </p:blipFill>
          <p:spPr bwMode="auto">
            <a:xfrm rot="5400000">
              <a:off x="1020652" y="1341546"/>
              <a:ext cx="2078685" cy="61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10" name="Straight Connector 9"/>
            <p:cNvCxnSpPr/>
            <p:nvPr/>
          </p:nvCxnSpPr>
          <p:spPr>
            <a:xfrm>
              <a:off x="1761278" y="1740250"/>
              <a:ext cx="2157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51758" y="2470727"/>
              <a:ext cx="2157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23159" y="1740250"/>
              <a:ext cx="0" cy="73047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20483" name="Picture 13"/>
          <p:cNvPicPr>
            <a:picLocks noChangeAspect="1" noChangeArrowheads="1"/>
          </p:cNvPicPr>
          <p:nvPr/>
        </p:nvPicPr>
        <p:blipFill>
          <a:blip r:embed="rId3">
            <a:extLst>
              <a:ext uri="{28A0092B-C50C-407E-A947-70E740481C1C}">
                <a14:useLocalDpi xmlns:a14="http://schemas.microsoft.com/office/drawing/2010/main" val="0"/>
              </a:ext>
            </a:extLst>
          </a:blip>
          <a:srcRect l="20737" t="4124" r="12755" b="10716"/>
          <a:stretch>
            <a:fillRect/>
          </a:stretch>
        </p:blipFill>
        <p:spPr bwMode="auto">
          <a:xfrm>
            <a:off x="3568700" y="228600"/>
            <a:ext cx="12160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825" y="838200"/>
            <a:ext cx="1325563" cy="198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9113" y="3602038"/>
            <a:ext cx="1377950" cy="197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3110" r="12123"/>
          <a:stretch>
            <a:fillRect/>
          </a:stretch>
        </p:blipFill>
        <p:spPr bwMode="auto">
          <a:xfrm>
            <a:off x="1109663" y="3536950"/>
            <a:ext cx="1520825"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7" name="Picture 3"/>
          <p:cNvPicPr>
            <a:picLocks noChangeAspect="1" noChangeArrowheads="1"/>
          </p:cNvPicPr>
          <p:nvPr/>
        </p:nvPicPr>
        <p:blipFill>
          <a:blip r:embed="rId7">
            <a:extLst>
              <a:ext uri="{28A0092B-C50C-407E-A947-70E740481C1C}">
                <a14:useLocalDpi xmlns:a14="http://schemas.microsoft.com/office/drawing/2010/main" val="0"/>
              </a:ext>
            </a:extLst>
          </a:blip>
          <a:srcRect l="22079" r="22546"/>
          <a:stretch>
            <a:fillRect/>
          </a:stretch>
        </p:blipFill>
        <p:spPr bwMode="auto">
          <a:xfrm>
            <a:off x="3429000" y="4679950"/>
            <a:ext cx="1495425"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 name="Right Arrow 15"/>
          <p:cNvSpPr/>
          <p:nvPr/>
        </p:nvSpPr>
        <p:spPr>
          <a:xfrm rot="18927034">
            <a:off x="2544763" y="1312863"/>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ight Arrow 20"/>
          <p:cNvSpPr/>
          <p:nvPr/>
        </p:nvSpPr>
        <p:spPr>
          <a:xfrm rot="1712485">
            <a:off x="4929188" y="1279525"/>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ight Arrow 21"/>
          <p:cNvSpPr/>
          <p:nvPr/>
        </p:nvSpPr>
        <p:spPr>
          <a:xfrm rot="5400000">
            <a:off x="6043613" y="30861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ight Arrow 22"/>
          <p:cNvSpPr/>
          <p:nvPr/>
        </p:nvSpPr>
        <p:spPr>
          <a:xfrm rot="8792084">
            <a:off x="5035550" y="5140325"/>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ight Arrow 23"/>
          <p:cNvSpPr/>
          <p:nvPr/>
        </p:nvSpPr>
        <p:spPr>
          <a:xfrm rot="13115499">
            <a:off x="2751138" y="5140325"/>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extBox 1"/>
          <p:cNvSpPr txBox="1"/>
          <p:nvPr/>
        </p:nvSpPr>
        <p:spPr>
          <a:xfrm>
            <a:off x="584202" y="2361684"/>
            <a:ext cx="914400" cy="400110"/>
          </a:xfrm>
          <a:prstGeom prst="rect">
            <a:avLst/>
          </a:prstGeom>
          <a:noFill/>
        </p:spPr>
        <p:txBody>
          <a:bodyPr wrap="square" rtlCol="0">
            <a:spAutoFit/>
          </a:bodyPr>
          <a:lstStyle/>
          <a:p>
            <a:r>
              <a:rPr lang="en-US" sz="2000" dirty="0" smtClean="0"/>
              <a:t>Mark</a:t>
            </a:r>
            <a:endParaRPr lang="en-US" sz="2000" dirty="0"/>
          </a:p>
        </p:txBody>
      </p:sp>
      <p:sp>
        <p:nvSpPr>
          <p:cNvPr id="18" name="TextBox 17"/>
          <p:cNvSpPr txBox="1"/>
          <p:nvPr/>
        </p:nvSpPr>
        <p:spPr>
          <a:xfrm>
            <a:off x="6923088" y="2836863"/>
            <a:ext cx="1408112" cy="1015663"/>
          </a:xfrm>
          <a:prstGeom prst="rect">
            <a:avLst/>
          </a:prstGeom>
          <a:noFill/>
        </p:spPr>
        <p:txBody>
          <a:bodyPr wrap="square" rtlCol="0">
            <a:spAutoFit/>
          </a:bodyPr>
          <a:lstStyle/>
          <a:p>
            <a:r>
              <a:rPr lang="en-US" sz="2000" smtClean="0"/>
              <a:t>Place thru </a:t>
            </a:r>
            <a:r>
              <a:rPr lang="en-US" sz="2000" dirty="0" smtClean="0"/>
              <a:t>cervical canal</a:t>
            </a:r>
            <a:endParaRPr lang="en-US" sz="2000" dirty="0"/>
          </a:p>
        </p:txBody>
      </p:sp>
      <p:sp>
        <p:nvSpPr>
          <p:cNvPr id="19" name="TextBox 18"/>
          <p:cNvSpPr txBox="1"/>
          <p:nvPr/>
        </p:nvSpPr>
        <p:spPr>
          <a:xfrm>
            <a:off x="5008425" y="5699560"/>
            <a:ext cx="2224087" cy="1015663"/>
          </a:xfrm>
          <a:prstGeom prst="rect">
            <a:avLst/>
          </a:prstGeom>
          <a:noFill/>
        </p:spPr>
        <p:txBody>
          <a:bodyPr wrap="square" rtlCol="0">
            <a:spAutoFit/>
          </a:bodyPr>
          <a:lstStyle/>
          <a:p>
            <a:pPr algn="l"/>
            <a:r>
              <a:rPr lang="en-US" sz="2000" dirty="0" smtClean="0"/>
              <a:t>Inflate balloon</a:t>
            </a:r>
          </a:p>
          <a:p>
            <a:pPr algn="l"/>
            <a:r>
              <a:rPr lang="en-US" sz="2000" dirty="0" smtClean="0"/>
              <a:t>Tie off catheter at vaginal entrance</a:t>
            </a:r>
            <a:endParaRPr lang="en-US" sz="2000" dirty="0"/>
          </a:p>
        </p:txBody>
      </p:sp>
      <p:sp>
        <p:nvSpPr>
          <p:cNvPr id="20" name="TextBox 19"/>
          <p:cNvSpPr txBox="1"/>
          <p:nvPr/>
        </p:nvSpPr>
        <p:spPr>
          <a:xfrm>
            <a:off x="831057" y="5654133"/>
            <a:ext cx="2438400" cy="707886"/>
          </a:xfrm>
          <a:prstGeom prst="rect">
            <a:avLst/>
          </a:prstGeom>
          <a:noFill/>
        </p:spPr>
        <p:txBody>
          <a:bodyPr wrap="square" rtlCol="0">
            <a:spAutoFit/>
          </a:bodyPr>
          <a:lstStyle/>
          <a:p>
            <a:pPr algn="l"/>
            <a:r>
              <a:rPr lang="en-US" sz="2000" dirty="0" smtClean="0"/>
              <a:t>Cut off Foley Tail </a:t>
            </a:r>
          </a:p>
          <a:p>
            <a:pPr algn="l"/>
            <a:r>
              <a:rPr lang="en-US" sz="2000" dirty="0"/>
              <a:t>T</a:t>
            </a:r>
            <a:r>
              <a:rPr lang="en-US" sz="2000" dirty="0" smtClean="0"/>
              <a:t>uck into vagina</a:t>
            </a:r>
            <a:endParaRPr lang="en-US" sz="2000" dirty="0"/>
          </a:p>
        </p:txBody>
      </p:sp>
    </p:spTree>
    <p:extLst>
      <p:ext uri="{BB962C8B-B14F-4D97-AF65-F5344CB8AC3E}">
        <p14:creationId xmlns:p14="http://schemas.microsoft.com/office/powerpoint/2010/main" val="18189234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3"/>
          <p:cNvSpPr>
            <a:spLocks noGrp="1"/>
          </p:cNvSpPr>
          <p:nvPr>
            <p:ph type="title"/>
          </p:nvPr>
        </p:nvSpPr>
        <p:spPr>
          <a:xfrm>
            <a:off x="152400" y="381000"/>
            <a:ext cx="8991600" cy="914400"/>
          </a:xfrm>
        </p:spPr>
        <p:txBody>
          <a:bodyPr/>
          <a:lstStyle/>
          <a:p>
            <a:pPr algn="ctr" eaLnBrk="1" hangingPunct="1"/>
            <a:r>
              <a:rPr lang="en-US" altLang="en-US" sz="3200" dirty="0"/>
              <a:t>Patient Information</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41652"/>
            <a:ext cx="4533900" cy="55925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19673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990600"/>
            <a:ext cx="5257800" cy="914400"/>
          </a:xfrm>
        </p:spPr>
        <p:txBody>
          <a:bodyPr/>
          <a:lstStyle/>
          <a:p>
            <a:pPr eaLnBrk="1" hangingPunct="1"/>
            <a:r>
              <a:rPr lang="en-US" altLang="x-none" sz="3600" dirty="0"/>
              <a:t>Shifted </a:t>
            </a:r>
            <a:r>
              <a:rPr lang="en-US" altLang="x-none" sz="3600" dirty="0" smtClean="0"/>
              <a:t>Burden</a:t>
            </a:r>
            <a:r>
              <a:rPr lang="is-IS" altLang="x-none" sz="3600" dirty="0" smtClean="0"/>
              <a:t>…</a:t>
            </a:r>
            <a:endParaRPr lang="en-US" altLang="x-none" sz="3600" dirty="0"/>
          </a:p>
        </p:txBody>
      </p:sp>
      <p:sp>
        <p:nvSpPr>
          <p:cNvPr id="7171" name="Content Placeholder 2"/>
          <p:cNvSpPr>
            <a:spLocks noGrp="1"/>
          </p:cNvSpPr>
          <p:nvPr>
            <p:ph idx="1"/>
          </p:nvPr>
        </p:nvSpPr>
        <p:spPr>
          <a:xfrm>
            <a:off x="342363" y="1828800"/>
            <a:ext cx="8229600" cy="4142673"/>
          </a:xfrm>
        </p:spPr>
        <p:txBody>
          <a:bodyPr/>
          <a:lstStyle/>
          <a:p>
            <a:pPr eaLnBrk="1" hangingPunct="1">
              <a:buSzPct val="100000"/>
            </a:pPr>
            <a:r>
              <a:rPr lang="en-US" altLang="x-none" sz="2800" dirty="0"/>
              <a:t>Obvious that this adds some burden to the </a:t>
            </a:r>
            <a:r>
              <a:rPr lang="en-US" altLang="x-none" sz="2800" dirty="0" smtClean="0"/>
              <a:t>office/ clinic </a:t>
            </a:r>
            <a:r>
              <a:rPr lang="en-US" altLang="x-none" sz="2800" dirty="0"/>
              <a:t>in </a:t>
            </a:r>
            <a:r>
              <a:rPr lang="en-US" altLang="x-none" sz="2800" dirty="0" smtClean="0"/>
              <a:t>terms of </a:t>
            </a:r>
            <a:r>
              <a:rPr lang="en-US" altLang="x-none" sz="2800" dirty="0"/>
              <a:t>time and costs.  </a:t>
            </a:r>
            <a:endParaRPr lang="en-US" altLang="x-none" sz="2800" dirty="0" smtClean="0"/>
          </a:p>
          <a:p>
            <a:pPr eaLnBrk="1" hangingPunct="1">
              <a:buSzPct val="100000"/>
            </a:pPr>
            <a:r>
              <a:rPr lang="en-US" altLang="x-none" sz="2800" dirty="0" smtClean="0"/>
              <a:t>Consider a hospital supplied package (catheter, syringe, needle, saline, ties, marker)</a:t>
            </a:r>
          </a:p>
          <a:p>
            <a:pPr eaLnBrk="1" hangingPunct="1">
              <a:buSzPct val="100000"/>
            </a:pPr>
            <a:r>
              <a:rPr lang="en-US" altLang="x-none" sz="2800" dirty="0" smtClean="0"/>
              <a:t>One </a:t>
            </a:r>
            <a:r>
              <a:rPr lang="en-US" altLang="x-none" sz="2800" dirty="0"/>
              <a:t>reason for using </a:t>
            </a:r>
            <a:r>
              <a:rPr lang="en-US" altLang="x-none" sz="2800" dirty="0" smtClean="0"/>
              <a:t>Foley </a:t>
            </a:r>
            <a:r>
              <a:rPr lang="en-US" altLang="x-none" sz="2800" dirty="0"/>
              <a:t>balloon is </a:t>
            </a:r>
            <a:r>
              <a:rPr lang="en-US" altLang="x-none" sz="2800" dirty="0" smtClean="0"/>
              <a:t>much lower cost than </a:t>
            </a:r>
            <a:r>
              <a:rPr lang="en-US" altLang="x-none" sz="2800" dirty="0"/>
              <a:t>Cook catheter and </a:t>
            </a:r>
            <a:r>
              <a:rPr lang="en-US" altLang="x-none" sz="2800" dirty="0" smtClean="0"/>
              <a:t>no strong evidence </a:t>
            </a:r>
            <a:r>
              <a:rPr lang="en-US" altLang="x-none" sz="2800" dirty="0"/>
              <a:t>double balloon is more effective  </a:t>
            </a:r>
            <a:r>
              <a:rPr lang="en-US" altLang="x-none" sz="2800" dirty="0" smtClean="0"/>
              <a:t>(more </a:t>
            </a:r>
            <a:r>
              <a:rPr lang="en-US" altLang="x-none" sz="2800" dirty="0"/>
              <a:t>studies </a:t>
            </a:r>
            <a:r>
              <a:rPr lang="en-US" altLang="x-none" sz="2800" dirty="0" smtClean="0"/>
              <a:t>needed to determine which </a:t>
            </a:r>
            <a:r>
              <a:rPr lang="en-US" altLang="x-none" sz="2800" dirty="0"/>
              <a:t>patients would benefit </a:t>
            </a:r>
            <a:r>
              <a:rPr lang="en-US" altLang="x-none" sz="2800" dirty="0" smtClean="0"/>
              <a:t>from </a:t>
            </a:r>
            <a:r>
              <a:rPr lang="en-US" altLang="x-none" sz="2800" dirty="0"/>
              <a:t>this device</a:t>
            </a:r>
            <a:r>
              <a:rPr lang="en-US" altLang="x-none" sz="2800" dirty="0" smtClean="0"/>
              <a:t>)</a:t>
            </a:r>
            <a:endParaRPr lang="en-US" altLang="x-none" sz="2800" dirty="0"/>
          </a:p>
        </p:txBody>
      </p:sp>
      <p:sp>
        <p:nvSpPr>
          <p:cNvPr id="2" name="Slide Number Placeholder 1"/>
          <p:cNvSpPr>
            <a:spLocks noGrp="1"/>
          </p:cNvSpPr>
          <p:nvPr>
            <p:ph type="sldNum" sz="quarter" idx="4294967295"/>
          </p:nvPr>
        </p:nvSpPr>
        <p:spPr>
          <a:xfrm>
            <a:off x="152400" y="6416675"/>
            <a:ext cx="809625" cy="365125"/>
          </a:xfrm>
          <a:prstGeom prst="rect">
            <a:avLst/>
          </a:prstGeom>
        </p:spPr>
        <p:txBody>
          <a:bodyPr/>
          <a:lstStyle/>
          <a:p>
            <a:pPr>
              <a:defRPr/>
            </a:pPr>
            <a:fld id="{32A9CC3D-BF26-4852-9113-3874BBB39C24}" type="slidenum">
              <a:rPr lang="en-US" sz="1600" smtClean="0"/>
              <a:pPr>
                <a:defRPr/>
              </a:pPr>
              <a:t>44</a:t>
            </a:fld>
            <a:endParaRPr lang="en-US" sz="1600" dirty="0"/>
          </a:p>
        </p:txBody>
      </p:sp>
    </p:spTree>
    <p:extLst>
      <p:ext uri="{BB962C8B-B14F-4D97-AF65-F5344CB8AC3E}">
        <p14:creationId xmlns:p14="http://schemas.microsoft.com/office/powerpoint/2010/main" val="1002989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914400"/>
            <a:ext cx="8168683" cy="914400"/>
          </a:xfrm>
        </p:spPr>
        <p:txBody>
          <a:bodyPr/>
          <a:lstStyle/>
          <a:p>
            <a:pPr algn="ctr" eaLnBrk="1" hangingPunct="1"/>
            <a:r>
              <a:rPr lang="en-US" altLang="x-none" sz="3600" dirty="0"/>
              <a:t>Lessons </a:t>
            </a:r>
            <a:r>
              <a:rPr lang="en-US" altLang="x-none" sz="3600" dirty="0" smtClean="0"/>
              <a:t>Learned From Experience</a:t>
            </a:r>
            <a:endParaRPr lang="en-US" altLang="x-none" sz="3600" dirty="0"/>
          </a:p>
        </p:txBody>
      </p:sp>
      <p:sp>
        <p:nvSpPr>
          <p:cNvPr id="6147" name="Content Placeholder 2"/>
          <p:cNvSpPr>
            <a:spLocks noGrp="1"/>
          </p:cNvSpPr>
          <p:nvPr>
            <p:ph idx="1"/>
          </p:nvPr>
        </p:nvSpPr>
        <p:spPr>
          <a:xfrm>
            <a:off x="539726" y="1524000"/>
            <a:ext cx="8229600" cy="3886200"/>
          </a:xfrm>
        </p:spPr>
        <p:txBody>
          <a:bodyPr/>
          <a:lstStyle/>
          <a:p>
            <a:pPr eaLnBrk="1" hangingPunct="1">
              <a:buSzPct val="100000"/>
            </a:pPr>
            <a:r>
              <a:rPr lang="en-US" altLang="x-none" sz="2200" dirty="0" smtClean="0"/>
              <a:t>Majority </a:t>
            </a:r>
            <a:r>
              <a:rPr lang="en-US" altLang="x-none" sz="2200" dirty="0"/>
              <a:t>of patients can have balloon placed</a:t>
            </a:r>
            <a:r>
              <a:rPr lang="en-US" altLang="x-none" sz="2200" dirty="0" smtClean="0"/>
              <a:t>/ stenosis </a:t>
            </a:r>
            <a:r>
              <a:rPr lang="en-US" altLang="x-none" sz="2200" dirty="0"/>
              <a:t>rare</a:t>
            </a:r>
          </a:p>
          <a:p>
            <a:pPr eaLnBrk="1" hangingPunct="1">
              <a:buSzPct val="100000"/>
            </a:pPr>
            <a:r>
              <a:rPr lang="en-US" altLang="x-none" sz="2200" dirty="0"/>
              <a:t>Proper placement above internal </a:t>
            </a:r>
            <a:r>
              <a:rPr lang="en-US" altLang="x-none" sz="2200" dirty="0" err="1"/>
              <a:t>os</a:t>
            </a:r>
            <a:r>
              <a:rPr lang="en-US" altLang="x-none" sz="2200" dirty="0"/>
              <a:t> has very good success </a:t>
            </a:r>
            <a:endParaRPr lang="en-US" altLang="x-none" sz="2200" dirty="0" smtClean="0"/>
          </a:p>
          <a:p>
            <a:pPr eaLnBrk="1" hangingPunct="1">
              <a:buSzPct val="100000"/>
            </a:pPr>
            <a:r>
              <a:rPr lang="en-US" altLang="x-none" sz="2200" dirty="0" smtClean="0"/>
              <a:t>No fetal monitoring needed since no </a:t>
            </a:r>
            <a:r>
              <a:rPr lang="en-US" altLang="x-none" sz="2200" dirty="0" err="1" smtClean="0"/>
              <a:t>tachysystole</a:t>
            </a:r>
            <a:r>
              <a:rPr lang="en-US" altLang="x-none" sz="2200" dirty="0" smtClean="0"/>
              <a:t> risk, monitoring only for other indications</a:t>
            </a:r>
          </a:p>
          <a:p>
            <a:pPr eaLnBrk="1" hangingPunct="1">
              <a:buSzPct val="100000"/>
            </a:pPr>
            <a:r>
              <a:rPr lang="en-US" altLang="x-none" sz="2200" dirty="0" smtClean="0"/>
              <a:t>If </a:t>
            </a:r>
            <a:r>
              <a:rPr lang="en-US" altLang="x-none" sz="2200" u="sng" dirty="0"/>
              <a:t>inpatient</a:t>
            </a:r>
            <a:r>
              <a:rPr lang="en-US" altLang="x-none" sz="2200" dirty="0"/>
              <a:t> for monitoring you can use misoprostol </a:t>
            </a:r>
            <a:r>
              <a:rPr lang="en-US" altLang="x-none" sz="2200" dirty="0" smtClean="0"/>
              <a:t>or oxytocin and </a:t>
            </a:r>
            <a:r>
              <a:rPr lang="en-US" altLang="x-none" sz="2200" dirty="0"/>
              <a:t>Foley balloon concurrently</a:t>
            </a:r>
          </a:p>
          <a:p>
            <a:pPr eaLnBrk="1" hangingPunct="1">
              <a:buSzPct val="100000"/>
            </a:pPr>
            <a:r>
              <a:rPr lang="en-US" altLang="x-none" sz="2200" dirty="0"/>
              <a:t>Only about 5% come in labor before morning</a:t>
            </a:r>
          </a:p>
          <a:p>
            <a:pPr eaLnBrk="1" hangingPunct="1">
              <a:buSzPct val="100000"/>
            </a:pPr>
            <a:r>
              <a:rPr lang="en-US" altLang="x-none" sz="2200" dirty="0"/>
              <a:t>Balloon usually sitting in vagina in the morning, can have induction started if balloon not expelled</a:t>
            </a:r>
          </a:p>
          <a:p>
            <a:pPr eaLnBrk="1" hangingPunct="1">
              <a:buSzPct val="100000"/>
            </a:pPr>
            <a:r>
              <a:rPr lang="en-US" altLang="x-none" sz="2200" dirty="0"/>
              <a:t>Patients much happier with the process and less tired since slept at home</a:t>
            </a:r>
          </a:p>
          <a:p>
            <a:pPr eaLnBrk="1" hangingPunct="1">
              <a:buSzPct val="100000"/>
            </a:pPr>
            <a:r>
              <a:rPr lang="en-US" altLang="x-none" sz="2200" dirty="0"/>
              <a:t>Relieves significant burden on </a:t>
            </a:r>
            <a:r>
              <a:rPr lang="en-US" altLang="x-none" sz="2200" dirty="0" smtClean="0"/>
              <a:t>L&amp;D Staff and Physicians</a:t>
            </a:r>
          </a:p>
          <a:p>
            <a:pPr eaLnBrk="1" hangingPunct="1">
              <a:buSzPct val="100000"/>
            </a:pPr>
            <a:endParaRPr lang="en-US" altLang="x-none" sz="2200" dirty="0"/>
          </a:p>
        </p:txBody>
      </p:sp>
      <p:sp>
        <p:nvSpPr>
          <p:cNvPr id="2" name="Slide Number Placeholder 1"/>
          <p:cNvSpPr>
            <a:spLocks noGrp="1"/>
          </p:cNvSpPr>
          <p:nvPr>
            <p:ph type="sldNum" sz="quarter" idx="4294967295"/>
          </p:nvPr>
        </p:nvSpPr>
        <p:spPr>
          <a:xfrm>
            <a:off x="152400" y="6416675"/>
            <a:ext cx="809625" cy="365125"/>
          </a:xfrm>
          <a:prstGeom prst="rect">
            <a:avLst/>
          </a:prstGeom>
        </p:spPr>
        <p:txBody>
          <a:bodyPr/>
          <a:lstStyle/>
          <a:p>
            <a:pPr>
              <a:defRPr/>
            </a:pPr>
            <a:fld id="{32A9CC3D-BF26-4852-9113-3874BBB39C24}" type="slidenum">
              <a:rPr lang="en-US" sz="1600" smtClean="0"/>
              <a:pPr>
                <a:defRPr/>
              </a:pPr>
              <a:t>45</a:t>
            </a:fld>
            <a:endParaRPr lang="en-US" sz="1600" dirty="0"/>
          </a:p>
        </p:txBody>
      </p:sp>
    </p:spTree>
    <p:extLst>
      <p:ext uri="{BB962C8B-B14F-4D97-AF65-F5344CB8AC3E}">
        <p14:creationId xmlns:p14="http://schemas.microsoft.com/office/powerpoint/2010/main" val="12042837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8191500" cy="685800"/>
          </a:xfrm>
        </p:spPr>
        <p:txBody>
          <a:bodyPr/>
          <a:lstStyle/>
          <a:p>
            <a:r>
              <a:rPr lang="en-US" dirty="0" smtClean="0"/>
              <a:t>Keys for Safe Successful Inductions</a:t>
            </a:r>
            <a:endParaRPr lang="en-US" dirty="0"/>
          </a:p>
        </p:txBody>
      </p:sp>
      <p:sp>
        <p:nvSpPr>
          <p:cNvPr id="3" name="Content Placeholder 2"/>
          <p:cNvSpPr>
            <a:spLocks noGrp="1"/>
          </p:cNvSpPr>
          <p:nvPr>
            <p:ph idx="1"/>
          </p:nvPr>
        </p:nvSpPr>
        <p:spPr>
          <a:xfrm>
            <a:off x="705970" y="1676400"/>
            <a:ext cx="7772401" cy="4470455"/>
          </a:xfrm>
        </p:spPr>
        <p:txBody>
          <a:bodyPr/>
          <a:lstStyle/>
          <a:p>
            <a:pPr>
              <a:spcBef>
                <a:spcPts val="1272"/>
              </a:spcBef>
            </a:pPr>
            <a:r>
              <a:rPr lang="en-US" sz="2800" dirty="0" smtClean="0"/>
              <a:t>Follow ACOG guidelines—avoid elective inductions in nullips with an unfavorable cx</a:t>
            </a:r>
          </a:p>
          <a:p>
            <a:pPr>
              <a:spcBef>
                <a:spcPts val="1272"/>
              </a:spcBef>
            </a:pPr>
            <a:r>
              <a:rPr lang="en-US" sz="2800" dirty="0" smtClean="0"/>
              <a:t>Follow your hospital’s and your personal success rates for induction—Aim for 20%’s in nulliparous patients</a:t>
            </a:r>
          </a:p>
          <a:p>
            <a:pPr>
              <a:spcBef>
                <a:spcPts val="1272"/>
              </a:spcBef>
            </a:pPr>
            <a:r>
              <a:rPr lang="en-US" sz="2800" dirty="0" smtClean="0"/>
              <a:t>Remember, how you perform the induction is critical (standard guidelines, lots of patience!)</a:t>
            </a:r>
          </a:p>
          <a:p>
            <a:pPr>
              <a:spcBef>
                <a:spcPts val="1272"/>
              </a:spcBef>
            </a:pPr>
            <a:r>
              <a:rPr lang="en-US" sz="2800" dirty="0" smtClean="0"/>
              <a:t>Strongly consider outpatient approach to cervical ripening</a:t>
            </a:r>
            <a:endParaRPr lang="en-US" sz="2800" dirty="0"/>
          </a:p>
        </p:txBody>
      </p:sp>
      <p:sp>
        <p:nvSpPr>
          <p:cNvPr id="4" name="Slide Number Placeholder 3"/>
          <p:cNvSpPr>
            <a:spLocks noGrp="1"/>
          </p:cNvSpPr>
          <p:nvPr>
            <p:ph type="sldNum" sz="quarter" idx="4294967295"/>
          </p:nvPr>
        </p:nvSpPr>
        <p:spPr>
          <a:xfrm>
            <a:off x="142875" y="6416675"/>
            <a:ext cx="809625" cy="365125"/>
          </a:xfrm>
          <a:prstGeom prst="rect">
            <a:avLst/>
          </a:prstGeom>
        </p:spPr>
        <p:txBody>
          <a:bodyPr/>
          <a:lstStyle/>
          <a:p>
            <a:pPr>
              <a:defRPr/>
            </a:pPr>
            <a:fld id="{32A9CC3D-BF26-4852-9113-3874BBB39C24}" type="slidenum">
              <a:rPr lang="en-US" sz="1600" smtClean="0"/>
              <a:pPr>
                <a:defRPr/>
              </a:pPr>
              <a:t>46</a:t>
            </a:fld>
            <a:endParaRPr lang="en-US" sz="1600" dirty="0"/>
          </a:p>
        </p:txBody>
      </p:sp>
    </p:spTree>
    <p:extLst>
      <p:ext uri="{BB962C8B-B14F-4D97-AF65-F5344CB8AC3E}">
        <p14:creationId xmlns:p14="http://schemas.microsoft.com/office/powerpoint/2010/main" val="1863439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sz="half" idx="1"/>
          </p:nvPr>
        </p:nvSpPr>
        <p:spPr>
          <a:xfrm>
            <a:off x="838200" y="2057400"/>
            <a:ext cx="7239000" cy="1143000"/>
          </a:xfrm>
          <a:noFill/>
          <a:ln/>
        </p:spPr>
        <p:txBody>
          <a:bodyPr lIns="92075" tIns="46038" rIns="92075" bIns="46038"/>
          <a:lstStyle/>
          <a:p>
            <a:pPr marL="0" indent="0">
              <a:buNone/>
            </a:pPr>
            <a:r>
              <a:rPr lang="en-US" altLang="en-US" sz="1600" dirty="0"/>
              <a:t>The catheter is inserted just inside the internal cervical os.  The balloon rests on the internal os and puts pressure down.  The patient usually fell minimal cramping since the balloon elevates the amniotic sac and vertex.</a:t>
            </a:r>
            <a:endParaRPr lang="en-US" altLang="en-US" sz="2000" dirty="0"/>
          </a:p>
        </p:txBody>
      </p:sp>
      <p:sp>
        <p:nvSpPr>
          <p:cNvPr id="91140" name="Rectangle 4"/>
          <p:cNvSpPr>
            <a:spLocks noGrp="1" noChangeArrowheads="1"/>
          </p:cNvSpPr>
          <p:nvPr>
            <p:ph type="title"/>
          </p:nvPr>
        </p:nvSpPr>
        <p:spPr>
          <a:xfrm>
            <a:off x="1485900" y="1143000"/>
            <a:ext cx="6172200" cy="758825"/>
          </a:xfrm>
        </p:spPr>
        <p:txBody>
          <a:bodyPr/>
          <a:lstStyle/>
          <a:p>
            <a:r>
              <a:rPr lang="en-US" altLang="en-US" dirty="0" smtClean="0"/>
              <a:t>Foley Catheter </a:t>
            </a:r>
            <a:r>
              <a:rPr lang="en-US" altLang="en-US" dirty="0"/>
              <a:t>Placement</a:t>
            </a:r>
          </a:p>
        </p:txBody>
      </p:sp>
      <p:grpSp>
        <p:nvGrpSpPr>
          <p:cNvPr id="91145" name="Group 9"/>
          <p:cNvGrpSpPr>
            <a:grpSpLocks/>
          </p:cNvGrpSpPr>
          <p:nvPr/>
        </p:nvGrpSpPr>
        <p:grpSpPr bwMode="auto">
          <a:xfrm>
            <a:off x="3657600" y="3657600"/>
            <a:ext cx="4800600" cy="2916238"/>
            <a:chOff x="480" y="2304"/>
            <a:chExt cx="3024" cy="1837"/>
          </a:xfrm>
        </p:grpSpPr>
        <p:pic>
          <p:nvPicPr>
            <p:cNvPr id="91139"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 y="2400"/>
              <a:ext cx="2448" cy="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1" name="Oval 5"/>
            <p:cNvSpPr>
              <a:spLocks noChangeArrowheads="1"/>
            </p:cNvSpPr>
            <p:nvPr/>
          </p:nvSpPr>
          <p:spPr bwMode="auto">
            <a:xfrm>
              <a:off x="720" y="2304"/>
              <a:ext cx="816" cy="720"/>
            </a:xfrm>
            <a:prstGeom prst="ellipse">
              <a:avLst/>
            </a:prstGeom>
            <a:solidFill>
              <a:srgbClr val="FFCC99"/>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2" name="Line 6"/>
            <p:cNvSpPr>
              <a:spLocks noChangeShapeType="1"/>
            </p:cNvSpPr>
            <p:nvPr/>
          </p:nvSpPr>
          <p:spPr bwMode="auto">
            <a:xfrm flipH="1" flipV="1">
              <a:off x="480" y="2304"/>
              <a:ext cx="2832" cy="1440"/>
            </a:xfrm>
            <a:prstGeom prst="line">
              <a:avLst/>
            </a:prstGeom>
            <a:noFill/>
            <a:ln w="254000">
              <a:solidFill>
                <a:srgbClr val="FFCC99"/>
              </a:solidFill>
              <a:round/>
              <a:headEnd type="none"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3" name="Line 7"/>
            <p:cNvSpPr>
              <a:spLocks noChangeShapeType="1"/>
            </p:cNvSpPr>
            <p:nvPr/>
          </p:nvSpPr>
          <p:spPr bwMode="auto">
            <a:xfrm>
              <a:off x="1152" y="2928"/>
              <a:ext cx="192" cy="192"/>
            </a:xfrm>
            <a:prstGeom prst="line">
              <a:avLst/>
            </a:prstGeom>
            <a:noFill/>
            <a:ln w="5715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4" name="Line 8"/>
            <p:cNvSpPr>
              <a:spLocks noChangeShapeType="1"/>
            </p:cNvSpPr>
            <p:nvPr/>
          </p:nvSpPr>
          <p:spPr bwMode="auto">
            <a:xfrm rot="-2036329">
              <a:off x="1440" y="2544"/>
              <a:ext cx="192" cy="192"/>
            </a:xfrm>
            <a:prstGeom prst="line">
              <a:avLst/>
            </a:prstGeom>
            <a:noFill/>
            <a:ln w="5715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29729027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143000"/>
            <a:ext cx="8763000" cy="1143000"/>
          </a:xfrm>
        </p:spPr>
        <p:txBody>
          <a:bodyPr/>
          <a:lstStyle/>
          <a:p>
            <a:r>
              <a:rPr lang="en-US" dirty="0" smtClean="0"/>
              <a:t>Double Balloon Catheter</a:t>
            </a:r>
            <a:endParaRPr lang="en-US" dirty="0"/>
          </a:p>
        </p:txBody>
      </p:sp>
      <p:pic>
        <p:nvPicPr>
          <p:cNvPr id="43010" name="Picture 2" descr="Image result for cervical ripening double cath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19400"/>
            <a:ext cx="285750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Image result for cervical ripening double cath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362200"/>
            <a:ext cx="40005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755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758825"/>
          </a:xfrm>
        </p:spPr>
        <p:txBody>
          <a:bodyPr/>
          <a:lstStyle/>
          <a:p>
            <a:r>
              <a:rPr lang="en-US" sz="3200" b="1" dirty="0"/>
              <a:t>Mechanical methods for induction of </a:t>
            </a:r>
            <a:r>
              <a:rPr lang="en-US" sz="3200" b="1" dirty="0" smtClean="0"/>
              <a:t>labor</a:t>
            </a:r>
            <a:endParaRPr lang="en-US" sz="3200" b="1" dirty="0"/>
          </a:p>
        </p:txBody>
      </p:sp>
      <p:sp>
        <p:nvSpPr>
          <p:cNvPr id="4" name="Rectangle 3"/>
          <p:cNvSpPr/>
          <p:nvPr/>
        </p:nvSpPr>
        <p:spPr>
          <a:xfrm>
            <a:off x="1103119" y="2209800"/>
            <a:ext cx="6705600" cy="3416320"/>
          </a:xfrm>
          <a:prstGeom prst="rect">
            <a:avLst/>
          </a:prstGeom>
        </p:spPr>
        <p:txBody>
          <a:bodyPr wrap="square">
            <a:spAutoFit/>
          </a:bodyPr>
          <a:lstStyle/>
          <a:p>
            <a:r>
              <a:rPr lang="en-US" sz="1600" b="1" cap="all" dirty="0"/>
              <a:t>AUTHORS' CONCLUSIONS:</a:t>
            </a:r>
          </a:p>
          <a:p>
            <a:pPr marL="342900" indent="-342900">
              <a:buFont typeface="Arial" panose="020B0604020202020204" pitchFamily="34" charset="0"/>
              <a:buChar char="•"/>
            </a:pPr>
            <a:r>
              <a:rPr lang="en-US" sz="2000" dirty="0"/>
              <a:t>Induction of </a:t>
            </a:r>
            <a:r>
              <a:rPr lang="en-US" sz="2000" dirty="0" err="1"/>
              <a:t>labour</a:t>
            </a:r>
            <a:r>
              <a:rPr lang="en-US" sz="2000" dirty="0"/>
              <a:t> using mechanical methods results in similar caesarean section rates as prostaglandins, for a lower risk of </a:t>
            </a:r>
            <a:r>
              <a:rPr lang="en-US" sz="2000" dirty="0" err="1"/>
              <a:t>hyperstimulation</a:t>
            </a:r>
            <a:r>
              <a:rPr lang="en-US" sz="2000" dirty="0"/>
              <a:t>. </a:t>
            </a:r>
            <a:endParaRPr lang="en-US" sz="2000" dirty="0" smtClean="0"/>
          </a:p>
          <a:p>
            <a:pPr marL="342900" indent="-342900">
              <a:buFont typeface="Arial" panose="020B0604020202020204" pitchFamily="34" charset="0"/>
              <a:buChar char="•"/>
            </a:pPr>
            <a:r>
              <a:rPr lang="en-US" sz="2000" dirty="0" smtClean="0"/>
              <a:t>Mechanical </a:t>
            </a:r>
            <a:r>
              <a:rPr lang="en-US" sz="2000" dirty="0"/>
              <a:t>methods do not increase the overall number of women not delivered within 24 hours, however the proportion of multiparous women who did not achieve vaginal delivery within 24 hours was higher when compared with vaginal PGE2. </a:t>
            </a:r>
            <a:endParaRPr lang="en-US" sz="2000" dirty="0" smtClean="0"/>
          </a:p>
          <a:p>
            <a:pPr marL="342900" indent="-342900">
              <a:buFont typeface="Arial" panose="020B0604020202020204" pitchFamily="34" charset="0"/>
              <a:buChar char="•"/>
            </a:pPr>
            <a:r>
              <a:rPr lang="en-US" sz="2000" dirty="0" smtClean="0"/>
              <a:t>Compared </a:t>
            </a:r>
            <a:r>
              <a:rPr lang="en-US" sz="2000" dirty="0"/>
              <a:t>with oxytocin, mechanical methods reduce the risk of caesarean section.</a:t>
            </a:r>
          </a:p>
        </p:txBody>
      </p:sp>
      <p:sp>
        <p:nvSpPr>
          <p:cNvPr id="5" name="TextBox 4"/>
          <p:cNvSpPr txBox="1"/>
          <p:nvPr/>
        </p:nvSpPr>
        <p:spPr>
          <a:xfrm>
            <a:off x="1981200" y="6110667"/>
            <a:ext cx="6737807" cy="369332"/>
          </a:xfrm>
          <a:prstGeom prst="rect">
            <a:avLst/>
          </a:prstGeom>
          <a:noFill/>
        </p:spPr>
        <p:txBody>
          <a:bodyPr wrap="none" rtlCol="0">
            <a:spAutoFit/>
          </a:bodyPr>
          <a:lstStyle/>
          <a:p>
            <a:r>
              <a:rPr lang="en-US" dirty="0" err="1" smtClean="0"/>
              <a:t>Jozwiak</a:t>
            </a:r>
            <a:r>
              <a:rPr lang="en-US" dirty="0" smtClean="0"/>
              <a:t> et al </a:t>
            </a:r>
            <a:r>
              <a:rPr lang="nn-NO" u="sng" dirty="0">
                <a:hlinkClick r:id="rId2" tooltip="The Cochrane database of systematic reviews."/>
              </a:rPr>
              <a:t>Cochrane</a:t>
            </a:r>
            <a:r>
              <a:rPr lang="nn-NO" u="sng" dirty="0"/>
              <a:t> </a:t>
            </a:r>
            <a:r>
              <a:rPr lang="nn-NO" u="sng" dirty="0">
                <a:hlinkClick r:id="rId2" tooltip="The Cochrane database of systematic reviews."/>
              </a:rPr>
              <a:t>Database Syst Rev.</a:t>
            </a:r>
            <a:r>
              <a:rPr lang="nn-NO" dirty="0"/>
              <a:t> 2012 Mar 14;(3):CD001233.</a:t>
            </a:r>
            <a:endParaRPr lang="en-US" dirty="0"/>
          </a:p>
        </p:txBody>
      </p:sp>
    </p:spTree>
    <p:extLst>
      <p:ext uri="{BB962C8B-B14F-4D97-AF65-F5344CB8AC3E}">
        <p14:creationId xmlns:p14="http://schemas.microsoft.com/office/powerpoint/2010/main" val="169666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981201"/>
            <a:ext cx="6705599" cy="4267200"/>
          </a:xfrm>
          <a:prstGeom prst="rect">
            <a:avLst/>
          </a:prstGeom>
          <a:noFill/>
        </p:spPr>
        <p:txBody>
          <a:bodyPr wrap="square" rtlCol="0">
            <a:spAutoFit/>
          </a:bodyPr>
          <a:lstStyle/>
          <a:p>
            <a:r>
              <a:rPr lang="en-US" sz="2400" dirty="0" smtClean="0"/>
              <a:t>What virtually every mother wants:</a:t>
            </a:r>
          </a:p>
          <a:p>
            <a:endParaRPr lang="en-US" sz="2400" dirty="0"/>
          </a:p>
          <a:p>
            <a:r>
              <a:rPr lang="en-US" sz="2400" b="1" i="1" u="sng" dirty="0" smtClean="0"/>
              <a:t>A safe, easy, short delivery.</a:t>
            </a:r>
          </a:p>
          <a:p>
            <a:endParaRPr lang="en-US" sz="2400" dirty="0"/>
          </a:p>
          <a:p>
            <a:r>
              <a:rPr lang="en-US" sz="2400" dirty="0" smtClean="0"/>
              <a:t>One of the biggest reasons the cesarean section rate increased.  The desire lead people to forego a trial of labor which has only slight increased risks in current pregnancy (especially if scheduled cesarean) but an exponentially increasing risk of complications such as hemorrhage, infection, long term surgical complications and even death.</a:t>
            </a:r>
          </a:p>
        </p:txBody>
      </p:sp>
      <p:pic>
        <p:nvPicPr>
          <p:cNvPr id="43010" name="Picture 2" descr="C:\Users\lagrewd1\AppData\Local\Microsoft\Windows\Temporary Internet Files\Content.IE5\8877BA65\mother_and_child_by_jymaru-d4fwm5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219200"/>
            <a:ext cx="2115064" cy="217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736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758825"/>
          </a:xfrm>
        </p:spPr>
        <p:txBody>
          <a:bodyPr/>
          <a:lstStyle/>
          <a:p>
            <a:r>
              <a:rPr lang="en-US" sz="3600" dirty="0" err="1" smtClean="0"/>
              <a:t>Transcervical</a:t>
            </a:r>
            <a:r>
              <a:rPr lang="en-US" sz="3600" dirty="0" smtClean="0"/>
              <a:t> Foley Catheter: Infection </a:t>
            </a:r>
            <a:endParaRPr lang="en-US" sz="3600" dirty="0"/>
          </a:p>
        </p:txBody>
      </p:sp>
      <p:sp>
        <p:nvSpPr>
          <p:cNvPr id="4" name="Rectangle 3"/>
          <p:cNvSpPr/>
          <p:nvPr/>
        </p:nvSpPr>
        <p:spPr>
          <a:xfrm>
            <a:off x="1115226" y="1905000"/>
            <a:ext cx="6705600" cy="3785652"/>
          </a:xfrm>
          <a:prstGeom prst="rect">
            <a:avLst/>
          </a:prstGeom>
        </p:spPr>
        <p:txBody>
          <a:bodyPr wrap="square">
            <a:spAutoFit/>
          </a:bodyPr>
          <a:lstStyle/>
          <a:p>
            <a:r>
              <a:rPr lang="en-US" sz="1600" b="1" cap="all" dirty="0"/>
              <a:t>TABULATION, INTEGRATION, AND RESULTS:</a:t>
            </a:r>
          </a:p>
          <a:p>
            <a:r>
              <a:rPr lang="en-US" sz="1600" dirty="0"/>
              <a:t>We identified 26 randomized trials including 5,563 women. Compared with prostaglandin preparations alone, patients who underwent cervical ripening with a Foley catheter had similar rates of chorioamnionitis (56/782 [7.2%] with Foley compared with 54/754 [7.2%] with prostaglandins; relative risk [RR] 0.96; 95% confidence interval [CI] 0.66-1.38), endometritis (40/1,042 [3.8%] compared with 35/991 [3.5%]; RR 1.03, 95% CI 0.66-1.6), pooled maternal infection (237/2,699 [8.8%] compared with 257/2,864 [9%]; RR 0.95, 95% CI 0.81-1.12), and neonatal infection (34/1,061 [3.2%] compared with 39/1,074 [3.6%]; RR 0.9, 95% CI 0.58-1.39). With subgroup analysis, excluding studies using </a:t>
            </a:r>
            <a:r>
              <a:rPr lang="en-US" sz="1600" dirty="0" err="1"/>
              <a:t>preinsertion</a:t>
            </a:r>
            <a:r>
              <a:rPr lang="en-US" sz="1600" dirty="0"/>
              <a:t> cervical cleansing or prophylactic antibiotics in the Foley arm, results were similar.</a:t>
            </a:r>
          </a:p>
          <a:p>
            <a:r>
              <a:rPr lang="en-US" sz="1600" b="1" cap="all" dirty="0"/>
              <a:t>CONCLUSION:</a:t>
            </a:r>
          </a:p>
          <a:p>
            <a:r>
              <a:rPr lang="en-US" sz="1600" b="1" dirty="0"/>
              <a:t>Use of </a:t>
            </a:r>
            <a:r>
              <a:rPr lang="en-US" sz="1600" b="1" dirty="0" err="1"/>
              <a:t>transcervical</a:t>
            </a:r>
            <a:r>
              <a:rPr lang="en-US" sz="1600" b="1" dirty="0"/>
              <a:t> Foley catheters for cervical ripening and induction of labor is not associated with an increased risk of infectious morbidity.</a:t>
            </a:r>
          </a:p>
        </p:txBody>
      </p:sp>
      <p:sp>
        <p:nvSpPr>
          <p:cNvPr id="5" name="TextBox 4"/>
          <p:cNvSpPr txBox="1"/>
          <p:nvPr/>
        </p:nvSpPr>
        <p:spPr>
          <a:xfrm>
            <a:off x="3276600" y="6275427"/>
            <a:ext cx="5681555" cy="369332"/>
          </a:xfrm>
          <a:prstGeom prst="rect">
            <a:avLst/>
          </a:prstGeom>
          <a:noFill/>
        </p:spPr>
        <p:txBody>
          <a:bodyPr wrap="none" rtlCol="0">
            <a:spAutoFit/>
          </a:bodyPr>
          <a:lstStyle/>
          <a:p>
            <a:r>
              <a:rPr lang="nn-NO" dirty="0" smtClean="0">
                <a:latin typeface="+mj-lt"/>
                <a:hlinkClick r:id="rId2" tooltip="Obstetrics and gynecology."/>
              </a:rPr>
              <a:t>McMaster et al,   </a:t>
            </a:r>
            <a:r>
              <a:rPr lang="nn-NO" u="sng" dirty="0" smtClean="0">
                <a:hlinkClick r:id="rId2" tooltip="Obstetrics and gynecology."/>
              </a:rPr>
              <a:t>Obstet </a:t>
            </a:r>
            <a:r>
              <a:rPr lang="nn-NO" u="sng" dirty="0">
                <a:hlinkClick r:id="rId2" tooltip="Obstetrics and gynecology."/>
              </a:rPr>
              <a:t>Gynecol.</a:t>
            </a:r>
            <a:r>
              <a:rPr lang="nn-NO" dirty="0"/>
              <a:t> 2015 Sep;126(3):539-51</a:t>
            </a:r>
            <a:r>
              <a:rPr lang="nn-NO" dirty="0" smtClean="0"/>
              <a:t>.</a:t>
            </a:r>
            <a:endParaRPr lang="en-US" dirty="0"/>
          </a:p>
        </p:txBody>
      </p:sp>
    </p:spTree>
    <p:extLst>
      <p:ext uri="{BB962C8B-B14F-4D97-AF65-F5344CB8AC3E}">
        <p14:creationId xmlns:p14="http://schemas.microsoft.com/office/powerpoint/2010/main" val="3263024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975"/>
            <a:ext cx="8229600" cy="758825"/>
          </a:xfrm>
        </p:spPr>
        <p:txBody>
          <a:bodyPr/>
          <a:lstStyle/>
          <a:p>
            <a:r>
              <a:rPr lang="en-US" sz="2800" b="1" dirty="0" smtClean="0"/>
              <a:t>Single</a:t>
            </a:r>
            <a:r>
              <a:rPr lang="en-US" sz="2800" b="1" dirty="0"/>
              <a:t> versus </a:t>
            </a:r>
            <a:r>
              <a:rPr lang="en-US" sz="2800" b="1" dirty="0" smtClean="0"/>
              <a:t>double-balloon</a:t>
            </a:r>
            <a:r>
              <a:rPr lang="en-US" sz="2800" b="1" dirty="0"/>
              <a:t> </a:t>
            </a:r>
            <a:r>
              <a:rPr lang="en-US" sz="2800" b="1" dirty="0" smtClean="0"/>
              <a:t>catheter nulliparous postdate pregnancies</a:t>
            </a:r>
            <a:endParaRPr lang="en-US" sz="2800" b="1" dirty="0"/>
          </a:p>
        </p:txBody>
      </p:sp>
      <p:sp>
        <p:nvSpPr>
          <p:cNvPr id="4" name="Rectangle 3"/>
          <p:cNvSpPr/>
          <p:nvPr/>
        </p:nvSpPr>
        <p:spPr>
          <a:xfrm>
            <a:off x="685800" y="1828800"/>
            <a:ext cx="7111525" cy="3970318"/>
          </a:xfrm>
          <a:prstGeom prst="rect">
            <a:avLst/>
          </a:prstGeom>
        </p:spPr>
        <p:txBody>
          <a:bodyPr wrap="square">
            <a:spAutoFit/>
          </a:bodyPr>
          <a:lstStyle/>
          <a:p>
            <a:r>
              <a:rPr lang="en-US" sz="1600" b="1" cap="all" dirty="0"/>
              <a:t>RESULTS:</a:t>
            </a:r>
          </a:p>
          <a:p>
            <a:pPr marL="285750" indent="-285750">
              <a:buFont typeface="Arial" panose="020B0604020202020204" pitchFamily="34" charset="0"/>
              <a:buChar char="•"/>
            </a:pPr>
            <a:r>
              <a:rPr lang="en-US" sz="1400" dirty="0"/>
              <a:t>Spontaneous expulsion of the Foley catheter was encountered more frequently than the Cook (89.2% vs 78.4%; P = 0.03). </a:t>
            </a:r>
            <a:endParaRPr lang="en-US" sz="1400" dirty="0" smtClean="0"/>
          </a:p>
          <a:p>
            <a:pPr marL="285750" indent="-285750">
              <a:buFont typeface="Arial" panose="020B0604020202020204" pitchFamily="34" charset="0"/>
              <a:buChar char="•"/>
            </a:pPr>
            <a:r>
              <a:rPr lang="en-US" sz="1400" dirty="0" smtClean="0"/>
              <a:t>However</a:t>
            </a:r>
            <a:r>
              <a:rPr lang="en-US" sz="1400" dirty="0"/>
              <a:t>, the median Bishop score was significantly higher when using the Cook compared with the Foley catheter after </a:t>
            </a:r>
            <a:r>
              <a:rPr lang="en-US" sz="1400" dirty="0" smtClean="0"/>
              <a:t>balloon removal </a:t>
            </a:r>
            <a:r>
              <a:rPr lang="en-US" sz="1400" dirty="0"/>
              <a:t>(6 vs 5; P = 0.03). </a:t>
            </a:r>
            <a:endParaRPr lang="en-US" sz="1400" dirty="0" smtClean="0"/>
          </a:p>
          <a:p>
            <a:pPr marL="285750" indent="-285750">
              <a:buFont typeface="Arial" panose="020B0604020202020204" pitchFamily="34" charset="0"/>
              <a:buChar char="•"/>
            </a:pPr>
            <a:r>
              <a:rPr lang="en-US" sz="1400" dirty="0" smtClean="0"/>
              <a:t>The </a:t>
            </a:r>
            <a:r>
              <a:rPr lang="en-US" sz="1400" dirty="0"/>
              <a:t>duration from balloon insertion to expulsion and from insertion to delivery was significantly shorter in the Foley group compared with the Cook balloon group (6:19 ± 2:1 vs 7:26 ± 2:25 h; P = 0.03 and 13:50 ± 4:00 vs 15:16 ± 4:30 h; P = 0.03, respectively). </a:t>
            </a:r>
            <a:endParaRPr lang="en-US" sz="1400" dirty="0" smtClean="0"/>
          </a:p>
          <a:p>
            <a:pPr marL="285750" indent="-285750">
              <a:buFont typeface="Arial" panose="020B0604020202020204" pitchFamily="34" charset="0"/>
              <a:buChar char="•"/>
            </a:pPr>
            <a:r>
              <a:rPr lang="en-US" sz="1400" dirty="0" smtClean="0"/>
              <a:t>There </a:t>
            </a:r>
            <a:r>
              <a:rPr lang="en-US" sz="1400" dirty="0"/>
              <a:t>were no significant differences in other outcomes, such as the amount of oxytocin units used, mode of delivery, pain encountered during or after insertion and overall patient satisfaction.</a:t>
            </a:r>
          </a:p>
          <a:p>
            <a:r>
              <a:rPr lang="en-US" sz="1600" b="1" cap="all" dirty="0"/>
              <a:t>CONCLUSIONS:</a:t>
            </a:r>
          </a:p>
          <a:p>
            <a:r>
              <a:rPr lang="en-US" sz="1600" dirty="0"/>
              <a:t>Use of the Cook cervical ripening catheter results in greater cervical ripening compared with the Foley catheter. However, the duration from balloon insertion to expulsion and then delivery were significantly shorter when using the Foley catheter; therefore, we recommend its use, particularly in low resource settings.</a:t>
            </a:r>
          </a:p>
        </p:txBody>
      </p:sp>
      <p:sp>
        <p:nvSpPr>
          <p:cNvPr id="5" name="TextBox 4"/>
          <p:cNvSpPr txBox="1"/>
          <p:nvPr/>
        </p:nvSpPr>
        <p:spPr>
          <a:xfrm>
            <a:off x="1905000" y="6182882"/>
            <a:ext cx="6884705" cy="369332"/>
          </a:xfrm>
          <a:prstGeom prst="rect">
            <a:avLst/>
          </a:prstGeom>
          <a:noFill/>
        </p:spPr>
        <p:txBody>
          <a:bodyPr wrap="none" rtlCol="0">
            <a:spAutoFit/>
          </a:bodyPr>
          <a:lstStyle/>
          <a:p>
            <a:r>
              <a:rPr lang="en-US" dirty="0" smtClean="0"/>
              <a:t>Sayed Ahmed et al </a:t>
            </a:r>
            <a:r>
              <a:rPr lang="en-US" dirty="0"/>
              <a:t>J </a:t>
            </a:r>
            <a:r>
              <a:rPr lang="en-US" dirty="0" err="1"/>
              <a:t>Obstet</a:t>
            </a:r>
            <a:r>
              <a:rPr lang="en-US" dirty="0"/>
              <a:t> </a:t>
            </a:r>
            <a:r>
              <a:rPr lang="en-US" dirty="0" err="1"/>
              <a:t>Gynaecol</a:t>
            </a:r>
            <a:r>
              <a:rPr lang="en-US" dirty="0"/>
              <a:t> Res. 2016 Nov;42(11):1489-1494. </a:t>
            </a:r>
          </a:p>
        </p:txBody>
      </p:sp>
    </p:spTree>
    <p:extLst>
      <p:ext uri="{BB962C8B-B14F-4D97-AF65-F5344CB8AC3E}">
        <p14:creationId xmlns:p14="http://schemas.microsoft.com/office/powerpoint/2010/main" val="3810320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758825"/>
          </a:xfrm>
        </p:spPr>
        <p:txBody>
          <a:bodyPr/>
          <a:lstStyle/>
          <a:p>
            <a:r>
              <a:rPr lang="en-US" sz="2800" b="1" dirty="0"/>
              <a:t>30 mL Single- versus 80 mL double-balloon catheter</a:t>
            </a:r>
          </a:p>
        </p:txBody>
      </p:sp>
      <p:sp>
        <p:nvSpPr>
          <p:cNvPr id="4" name="Rectangle 3"/>
          <p:cNvSpPr/>
          <p:nvPr/>
        </p:nvSpPr>
        <p:spPr>
          <a:xfrm>
            <a:off x="1115226" y="1905000"/>
            <a:ext cx="6705600" cy="3724096"/>
          </a:xfrm>
          <a:prstGeom prst="rect">
            <a:avLst/>
          </a:prstGeom>
        </p:spPr>
        <p:txBody>
          <a:bodyPr wrap="square">
            <a:spAutoFit/>
          </a:bodyPr>
          <a:lstStyle/>
          <a:p>
            <a:r>
              <a:rPr lang="en-US" sz="1600" b="1" cap="all" dirty="0"/>
              <a:t>RESULTS:</a:t>
            </a:r>
          </a:p>
          <a:p>
            <a:pPr marL="285750" indent="-285750">
              <a:buFont typeface="Arial" panose="020B0604020202020204" pitchFamily="34" charset="0"/>
              <a:buChar char="•"/>
            </a:pPr>
            <a:r>
              <a:rPr lang="en-US" sz="2000" dirty="0"/>
              <a:t>A total of 98 women were included in the analysis (50 in the 80 mL double and 48 in the 30 mL single-balloon catheter groups). </a:t>
            </a:r>
            <a:endParaRPr lang="en-US" sz="2000" dirty="0" smtClean="0"/>
          </a:p>
          <a:p>
            <a:pPr marL="285750" indent="-285750">
              <a:buFont typeface="Arial" panose="020B0604020202020204" pitchFamily="34" charset="0"/>
              <a:buChar char="•"/>
            </a:pPr>
            <a:r>
              <a:rPr lang="en-US" sz="2000" dirty="0" smtClean="0"/>
              <a:t>Among </a:t>
            </a:r>
            <a:r>
              <a:rPr lang="en-US" sz="2000" dirty="0"/>
              <a:t>nulliparous women, a greater proportion of those randomized to the 80 mL double achieved a Bishop score ≥6 at time of catheter removal (88.0% versus 28.0%; p ≤ 0.001) and delivered vaginally (60.0% versus 32.0%; p = 0.047) compared to those with the 30 mL single-balloon catheter. </a:t>
            </a:r>
            <a:endParaRPr lang="en-US" sz="2000" dirty="0" smtClean="0"/>
          </a:p>
          <a:p>
            <a:pPr marL="285750" indent="-285750">
              <a:buFont typeface="Arial" panose="020B0604020202020204" pitchFamily="34" charset="0"/>
              <a:buChar char="•"/>
            </a:pPr>
            <a:r>
              <a:rPr lang="en-US" sz="2000" dirty="0" smtClean="0"/>
              <a:t>We </a:t>
            </a:r>
            <a:r>
              <a:rPr lang="en-US" sz="2000" dirty="0"/>
              <a:t>found no difference by catheter type in achieving a Bishop score ≥6 or vaginal delivery among multiparous women.</a:t>
            </a:r>
          </a:p>
        </p:txBody>
      </p:sp>
      <p:sp>
        <p:nvSpPr>
          <p:cNvPr id="5" name="TextBox 4"/>
          <p:cNvSpPr txBox="1"/>
          <p:nvPr/>
        </p:nvSpPr>
        <p:spPr>
          <a:xfrm>
            <a:off x="2286000" y="6172200"/>
            <a:ext cx="6025047" cy="369332"/>
          </a:xfrm>
          <a:prstGeom prst="rect">
            <a:avLst/>
          </a:prstGeom>
          <a:noFill/>
        </p:spPr>
        <p:txBody>
          <a:bodyPr wrap="none" rtlCol="0">
            <a:spAutoFit/>
          </a:bodyPr>
          <a:lstStyle/>
          <a:p>
            <a:r>
              <a:rPr lang="en-US" dirty="0" smtClean="0"/>
              <a:t>Hoppe KK </a:t>
            </a:r>
            <a:r>
              <a:rPr lang="en-US" u="sng" dirty="0">
                <a:hlinkClick r:id="rId2" tooltip="The journal of maternal-fetal &amp; neonatal medicine : the official journal of the European Association of Perinatal Medicine, the Federation of Asia and Oceania Perinatal Societies, the International Society of Perinatal Obstetricians."/>
              </a:rPr>
              <a:t>J </a:t>
            </a:r>
            <a:r>
              <a:rPr lang="en-US" u="sng" dirty="0" err="1">
                <a:hlinkClick r:id="rId2" tooltip="The journal of maternal-fetal &amp; neonatal medicine : the official journal of the European Association of Perinatal Medicine, the Federation of Asia and Oceania Perinatal Societies, the International Society of Perinatal Obstetricians."/>
              </a:rPr>
              <a:t>Matern</a:t>
            </a:r>
            <a:r>
              <a:rPr lang="en-US" u="sng" dirty="0">
                <a:hlinkClick r:id="rId2" tooltip="The journal of maternal-fetal &amp; neonatal medicine : the official journal of the European Association of Perinatal Medicine, the Federation of Asia and Oceania Perinatal Societies, the International Society of Perinatal Obstetricians."/>
              </a:rPr>
              <a:t> Fetal Neonatal Med.</a:t>
            </a:r>
            <a:r>
              <a:rPr lang="en-US" dirty="0"/>
              <a:t> 2016;29(12):1919-25.</a:t>
            </a:r>
          </a:p>
        </p:txBody>
      </p:sp>
    </p:spTree>
    <p:extLst>
      <p:ext uri="{BB962C8B-B14F-4D97-AF65-F5344CB8AC3E}">
        <p14:creationId xmlns:p14="http://schemas.microsoft.com/office/powerpoint/2010/main" val="996439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758825"/>
          </a:xfrm>
        </p:spPr>
        <p:txBody>
          <a:bodyPr/>
          <a:lstStyle/>
          <a:p>
            <a:r>
              <a:rPr lang="en-US" sz="2800" b="1" dirty="0"/>
              <a:t>30 mL Single- versus 80 mL double-balloon </a:t>
            </a:r>
            <a:r>
              <a:rPr lang="en-US" sz="2800" b="1" dirty="0" smtClean="0"/>
              <a:t>catheter with EASI</a:t>
            </a:r>
            <a:endParaRPr lang="en-US" sz="2800" b="1" dirty="0"/>
          </a:p>
        </p:txBody>
      </p:sp>
      <p:sp>
        <p:nvSpPr>
          <p:cNvPr id="4" name="Rectangle 3"/>
          <p:cNvSpPr/>
          <p:nvPr/>
        </p:nvSpPr>
        <p:spPr>
          <a:xfrm>
            <a:off x="1105256" y="2286000"/>
            <a:ext cx="6705600" cy="3385542"/>
          </a:xfrm>
          <a:prstGeom prst="rect">
            <a:avLst/>
          </a:prstGeom>
        </p:spPr>
        <p:txBody>
          <a:bodyPr wrap="square">
            <a:spAutoFit/>
          </a:bodyPr>
          <a:lstStyle/>
          <a:p>
            <a:r>
              <a:rPr lang="en-US" sz="1600" b="1" cap="all" dirty="0"/>
              <a:t>RESULTS:</a:t>
            </a:r>
          </a:p>
          <a:p>
            <a:pPr marL="285750" indent="-285750">
              <a:buFont typeface="Arial" panose="020B0604020202020204" pitchFamily="34" charset="0"/>
              <a:buChar char="•"/>
            </a:pPr>
            <a:r>
              <a:rPr lang="en-US" dirty="0"/>
              <a:t>One hundred and eighty-six women completed the study. Ripening success was comparable between the double and single balloon arms (96.4% versus 92.7%, p = 0.55, respectively). </a:t>
            </a:r>
            <a:endParaRPr lang="en-US" dirty="0" smtClean="0"/>
          </a:p>
          <a:p>
            <a:pPr marL="285750" indent="-285750">
              <a:buFont typeface="Arial" panose="020B0604020202020204" pitchFamily="34" charset="0"/>
              <a:buChar char="•"/>
            </a:pPr>
            <a:r>
              <a:rPr lang="en-US" dirty="0" smtClean="0"/>
              <a:t>Balloon</a:t>
            </a:r>
            <a:r>
              <a:rPr lang="en-US" dirty="0"/>
              <a:t> insertion to delivery interval was significantly shorter, and cesarean section rate was significantly lower in the double balloon arm compared with the single balloon arm (14.3 versus 15.8 h, p = 0.04 and 8.3% versus 20%, p = 0.05, respectively). </a:t>
            </a:r>
            <a:endParaRPr lang="en-US" dirty="0" smtClean="0"/>
          </a:p>
          <a:p>
            <a:pPr marL="285750" indent="-285750">
              <a:buFont typeface="Arial" panose="020B0604020202020204" pitchFamily="34" charset="0"/>
              <a:buChar char="•"/>
            </a:pPr>
            <a:r>
              <a:rPr lang="en-US" dirty="0" smtClean="0"/>
              <a:t>There </a:t>
            </a:r>
            <a:r>
              <a:rPr lang="en-US" dirty="0"/>
              <a:t>were no significant differences in maternal characteristics, satisfaction or adverse outcomes</a:t>
            </a:r>
          </a:p>
        </p:txBody>
      </p:sp>
      <p:sp>
        <p:nvSpPr>
          <p:cNvPr id="5" name="TextBox 4"/>
          <p:cNvSpPr txBox="1"/>
          <p:nvPr/>
        </p:nvSpPr>
        <p:spPr>
          <a:xfrm>
            <a:off x="2286000" y="6172200"/>
            <a:ext cx="6562630" cy="369332"/>
          </a:xfrm>
          <a:prstGeom prst="rect">
            <a:avLst/>
          </a:prstGeom>
          <a:noFill/>
        </p:spPr>
        <p:txBody>
          <a:bodyPr wrap="none" rtlCol="0">
            <a:spAutoFit/>
          </a:bodyPr>
          <a:lstStyle/>
          <a:p>
            <a:r>
              <a:rPr lang="en-US" dirty="0" smtClean="0"/>
              <a:t>Mei-Dan E </a:t>
            </a:r>
            <a:r>
              <a:rPr lang="en-US" u="sng" dirty="0">
                <a:hlinkClick r:id="rId2" tooltip="The journal of maternal-fetal &amp; neonatal medicine : the official journal of the European Association of Perinatal Medicine, the Federation of Asia and Oceania Perinatal Societies, the International Society of Perinatal Obstetricians."/>
              </a:rPr>
              <a:t>J </a:t>
            </a:r>
            <a:r>
              <a:rPr lang="en-US" u="sng" dirty="0" err="1">
                <a:hlinkClick r:id="rId2" tooltip="The journal of maternal-fetal &amp; neonatal medicine : the official journal of the European Association of Perinatal Medicine, the Federation of Asia and Oceania Perinatal Societies, the International Society of Perinatal Obstetricians."/>
              </a:rPr>
              <a:t>Matern</a:t>
            </a:r>
            <a:r>
              <a:rPr lang="en-US" u="sng" dirty="0">
                <a:hlinkClick r:id="rId2" tooltip="The journal of maternal-fetal &amp; neonatal medicine : the official journal of the European Association of Perinatal Medicine, the Federation of Asia and Oceania Perinatal Societies, the International Society of Perinatal Obstetricians."/>
              </a:rPr>
              <a:t> Fetal Neonatal Med.</a:t>
            </a:r>
            <a:r>
              <a:rPr lang="en-US" dirty="0"/>
              <a:t> 2014 Nov;27(17):1765-70. </a:t>
            </a:r>
          </a:p>
        </p:txBody>
      </p:sp>
    </p:spTree>
    <p:extLst>
      <p:ext uri="{BB962C8B-B14F-4D97-AF65-F5344CB8AC3E}">
        <p14:creationId xmlns:p14="http://schemas.microsoft.com/office/powerpoint/2010/main" val="1578578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960438"/>
          </a:xfrm>
        </p:spPr>
        <p:txBody>
          <a:bodyPr/>
          <a:lstStyle/>
          <a:p>
            <a:r>
              <a:rPr lang="en-US" sz="2400" b="1" dirty="0" smtClean="0"/>
              <a:t>Labor induction 30 mL compared with 60 mL RCT</a:t>
            </a:r>
            <a:endParaRPr lang="en-US" sz="2400" dirty="0"/>
          </a:p>
        </p:txBody>
      </p:sp>
      <p:sp>
        <p:nvSpPr>
          <p:cNvPr id="3" name="Content Placeholder 2"/>
          <p:cNvSpPr>
            <a:spLocks noGrp="1"/>
          </p:cNvSpPr>
          <p:nvPr>
            <p:ph idx="1"/>
          </p:nvPr>
        </p:nvSpPr>
        <p:spPr>
          <a:xfrm>
            <a:off x="457200" y="1447800"/>
            <a:ext cx="8229600" cy="4856714"/>
          </a:xfrm>
        </p:spPr>
        <p:txBody>
          <a:bodyPr/>
          <a:lstStyle/>
          <a:p>
            <a:r>
              <a:rPr lang="en-US" sz="1800" b="1" cap="all" dirty="0" smtClean="0"/>
              <a:t>METHODS: </a:t>
            </a:r>
            <a:r>
              <a:rPr lang="en-US" sz="1800" dirty="0" smtClean="0"/>
              <a:t>Women </a:t>
            </a:r>
            <a:r>
              <a:rPr lang="en-US" sz="1800" dirty="0"/>
              <a:t>with term, vertex, singleton pregnancies (n=192) and a Bishop score less than 5 were assigned randomly to receive a </a:t>
            </a:r>
            <a:r>
              <a:rPr lang="en-US" sz="1800" dirty="0" err="1"/>
              <a:t>transcervical</a:t>
            </a:r>
            <a:r>
              <a:rPr lang="en-US" sz="1800" dirty="0"/>
              <a:t> Foley balloon inflated to either 30 mL or 60 </a:t>
            </a:r>
            <a:r>
              <a:rPr lang="en-US" sz="1800" dirty="0" err="1"/>
              <a:t>mL.</a:t>
            </a:r>
            <a:r>
              <a:rPr lang="en-US" sz="1800" dirty="0"/>
              <a:t> </a:t>
            </a:r>
            <a:endParaRPr lang="en-US" sz="1800" dirty="0" smtClean="0"/>
          </a:p>
          <a:p>
            <a:r>
              <a:rPr lang="en-US" sz="1800" b="1" cap="all" dirty="0" smtClean="0"/>
              <a:t>RESULTS: </a:t>
            </a:r>
            <a:r>
              <a:rPr lang="en-US" sz="1800" b="1" dirty="0" smtClean="0"/>
              <a:t>A </a:t>
            </a:r>
            <a:r>
              <a:rPr lang="en-US" sz="1800" b="1" dirty="0"/>
              <a:t>higher proportion of women randomly assigned to the 60-mL Foley balloon achieved delivery within 12 hours of placement compared with the 30-mL Foley balloon group (26% compared with 14%, P=.04). </a:t>
            </a:r>
            <a:r>
              <a:rPr lang="en-US" sz="1800" dirty="0"/>
              <a:t>This difference was more pronounced among nulliparous women. There was no difference in median time interval to delivery or proportion of women who achieved delivery within 24 hours. </a:t>
            </a:r>
            <a:r>
              <a:rPr lang="en-US" sz="1800" b="1" dirty="0"/>
              <a:t>Median cervical dilation after Foley balloon expulsion was higher in the 60-mL Foley balloon group (4 cm compared with 3 cm, P&lt;.01). </a:t>
            </a:r>
            <a:r>
              <a:rPr lang="en-US" sz="1800" dirty="0"/>
              <a:t>There were no differences in the frequencies of cesarean delivery, maternal morbidity, or neonatal outcomes.</a:t>
            </a:r>
          </a:p>
          <a:p>
            <a:r>
              <a:rPr lang="en-US" sz="1800" b="1" cap="all" dirty="0" smtClean="0"/>
              <a:t>CONCLUSION: </a:t>
            </a:r>
            <a:r>
              <a:rPr lang="en-US" sz="1800" dirty="0" smtClean="0"/>
              <a:t>Labor </a:t>
            </a:r>
            <a:r>
              <a:rPr lang="en-US" sz="1800" dirty="0"/>
              <a:t>induction using Foley balloons inflated to 60 mL was more likely to achieve delivery within 12 hours compared with 30-mL inflation. There were no differences in delivery within 24 hours, cesarean delivery, labor complications, or neonatal outcomes.</a:t>
            </a:r>
          </a:p>
          <a:p>
            <a:endParaRPr lang="en-US" sz="1200" dirty="0"/>
          </a:p>
        </p:txBody>
      </p:sp>
      <p:sp>
        <p:nvSpPr>
          <p:cNvPr id="4" name="TextBox 3"/>
          <p:cNvSpPr txBox="1"/>
          <p:nvPr/>
        </p:nvSpPr>
        <p:spPr>
          <a:xfrm>
            <a:off x="228600" y="6143786"/>
            <a:ext cx="5348515" cy="369332"/>
          </a:xfrm>
          <a:prstGeom prst="rect">
            <a:avLst/>
          </a:prstGeom>
          <a:noFill/>
        </p:spPr>
        <p:txBody>
          <a:bodyPr wrap="none" rtlCol="0">
            <a:spAutoFit/>
          </a:bodyPr>
          <a:lstStyle/>
          <a:p>
            <a:r>
              <a:rPr lang="en-US" dirty="0" smtClean="0"/>
              <a:t>Delaney et al </a:t>
            </a:r>
            <a:r>
              <a:rPr lang="es-ES" dirty="0" err="1" smtClean="0"/>
              <a:t>Obstet</a:t>
            </a:r>
            <a:r>
              <a:rPr lang="es-ES" dirty="0" smtClean="0"/>
              <a:t> </a:t>
            </a:r>
            <a:r>
              <a:rPr lang="es-ES" dirty="0" err="1" smtClean="0"/>
              <a:t>Gynecol</a:t>
            </a:r>
            <a:r>
              <a:rPr lang="es-ES" dirty="0" smtClean="0"/>
              <a:t>. 2010 Jun;115(6):1239-45</a:t>
            </a:r>
            <a:endParaRPr lang="en-US" dirty="0"/>
          </a:p>
        </p:txBody>
      </p:sp>
    </p:spTree>
    <p:extLst>
      <p:ext uri="{BB962C8B-B14F-4D97-AF65-F5344CB8AC3E}">
        <p14:creationId xmlns:p14="http://schemas.microsoft.com/office/powerpoint/2010/main" val="505805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Inpatient versus Outpatient</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45278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975"/>
            <a:ext cx="8229600" cy="758825"/>
          </a:xfrm>
        </p:spPr>
        <p:txBody>
          <a:bodyPr/>
          <a:lstStyle/>
          <a:p>
            <a:r>
              <a:rPr lang="en-US" sz="2800" b="1" dirty="0" smtClean="0"/>
              <a:t>Outpatient versus Inpatient Meta-Analysis</a:t>
            </a:r>
            <a:endParaRPr lang="en-US" sz="2800" b="1" dirty="0"/>
          </a:p>
        </p:txBody>
      </p:sp>
      <p:sp>
        <p:nvSpPr>
          <p:cNvPr id="4" name="Rectangle 3"/>
          <p:cNvSpPr/>
          <p:nvPr/>
        </p:nvSpPr>
        <p:spPr>
          <a:xfrm>
            <a:off x="685800" y="1753749"/>
            <a:ext cx="7111525" cy="3570208"/>
          </a:xfrm>
          <a:prstGeom prst="rect">
            <a:avLst/>
          </a:prstGeom>
        </p:spPr>
        <p:txBody>
          <a:bodyPr wrap="square">
            <a:spAutoFit/>
          </a:bodyPr>
          <a:lstStyle/>
          <a:p>
            <a:r>
              <a:rPr lang="en-US" sz="1400" b="1" cap="all" dirty="0"/>
              <a:t>MAIN RESULTS:</a:t>
            </a:r>
          </a:p>
          <a:p>
            <a:r>
              <a:rPr lang="en-US" sz="1200" dirty="0"/>
              <a:t>We included four trials, with a combined total of 1439 women in the review; each trial examined a different method of induction and we were unable to pool the results from trials</a:t>
            </a:r>
            <a:r>
              <a:rPr lang="en-US" sz="1200" dirty="0" smtClean="0"/>
              <a:t>.</a:t>
            </a:r>
          </a:p>
          <a:p>
            <a:pPr marL="171450" indent="-171450">
              <a:buFont typeface="Arial" panose="020B0604020202020204" pitchFamily="34" charset="0"/>
              <a:buChar char="•"/>
            </a:pPr>
            <a:r>
              <a:rPr lang="en-US" sz="1200" dirty="0" smtClean="0"/>
              <a:t>1.Vaginal </a:t>
            </a:r>
            <a:r>
              <a:rPr lang="en-US" sz="1200" dirty="0"/>
              <a:t>PGE2 (two studies including 1028 women). There were no differences between women managed as outpatients versus inpatients for most review outcomes. There was no evidence of a difference between the likelihood of women requiring instrumental delivery in either setting (risk ratio (RR) 1.29; 95% confidence interval (CI) 0.79 to 2.13). The overall length of hospital stay was similar in the two groups</a:t>
            </a:r>
            <a:r>
              <a:rPr lang="en-US" sz="1200" dirty="0" smtClean="0"/>
              <a:t>.</a:t>
            </a:r>
          </a:p>
          <a:p>
            <a:pPr marL="171450" indent="-171450">
              <a:buFont typeface="Arial" panose="020B0604020202020204" pitchFamily="34" charset="0"/>
              <a:buChar char="•"/>
            </a:pPr>
            <a:r>
              <a:rPr lang="en-US" sz="1200" dirty="0" smtClean="0"/>
              <a:t>2</a:t>
            </a:r>
            <a:r>
              <a:rPr lang="en-US" sz="1200" dirty="0"/>
              <a:t>. Controlled release PGE2 10 mg (one study including 300 women). There was no evidence of differences between groups for most review outcomes, including success of induction. During the induction period itself, women in the outpatient group were more likely to report high levels of satisfaction with their care (satisfaction rated seven or more on a nine-point scale, RR 1.42; 95% CI 1.11 to 1.81), but satisfaction scores measured postnatally were similar in the two groups</a:t>
            </a:r>
            <a:r>
              <a:rPr lang="en-US" sz="1200" dirty="0" smtClean="0"/>
              <a:t>.</a:t>
            </a:r>
          </a:p>
          <a:p>
            <a:pPr marL="171450" indent="-171450">
              <a:buFont typeface="Arial" panose="020B0604020202020204" pitchFamily="34" charset="0"/>
              <a:buChar char="•"/>
            </a:pPr>
            <a:r>
              <a:rPr lang="en-US" sz="1200" dirty="0" smtClean="0"/>
              <a:t>3</a:t>
            </a:r>
            <a:r>
              <a:rPr lang="en-US" sz="1200" dirty="0"/>
              <a:t>. Foley catheter (one study including 111 women). There was no evidence of differences between groups for caesarean section rates, total induction time and the numbers of babies admitted to neonatal intensive care.</a:t>
            </a:r>
          </a:p>
          <a:p>
            <a:r>
              <a:rPr lang="en-US" sz="1400" b="1" cap="all" dirty="0"/>
              <a:t>AUTHORS' CONCLUSIONS:</a:t>
            </a:r>
          </a:p>
          <a:p>
            <a:r>
              <a:rPr lang="en-US" sz="1400" dirty="0"/>
              <a:t>The data available to evaluate the efficacy or potential hazards of outpatient induction are limited. It is, therefore, not yet possible to determine whether induction of </a:t>
            </a:r>
            <a:r>
              <a:rPr lang="en-US" sz="1400" dirty="0" smtClean="0"/>
              <a:t>labor </a:t>
            </a:r>
            <a:r>
              <a:rPr lang="en-US" sz="1400" dirty="0"/>
              <a:t>is effective and safe in outpatient settings</a:t>
            </a:r>
          </a:p>
        </p:txBody>
      </p:sp>
      <p:sp>
        <p:nvSpPr>
          <p:cNvPr id="5" name="TextBox 4"/>
          <p:cNvSpPr txBox="1"/>
          <p:nvPr/>
        </p:nvSpPr>
        <p:spPr>
          <a:xfrm>
            <a:off x="2286000" y="6000700"/>
            <a:ext cx="6133217" cy="338554"/>
          </a:xfrm>
          <a:prstGeom prst="rect">
            <a:avLst/>
          </a:prstGeom>
          <a:noFill/>
        </p:spPr>
        <p:txBody>
          <a:bodyPr wrap="none" rtlCol="0">
            <a:spAutoFit/>
          </a:bodyPr>
          <a:lstStyle/>
          <a:p>
            <a:r>
              <a:rPr lang="en-US" sz="1600" dirty="0" smtClean="0"/>
              <a:t>Kelly AJ et al </a:t>
            </a:r>
            <a:r>
              <a:rPr lang="en-US" sz="1600" u="sng" dirty="0">
                <a:hlinkClick r:id="rId2" tooltip="The Cochrane database of systematic reviews."/>
              </a:rPr>
              <a:t>Cochrane Database </a:t>
            </a:r>
            <a:r>
              <a:rPr lang="en-US" sz="1600" u="sng" dirty="0" err="1">
                <a:hlinkClick r:id="rId2" tooltip="The Cochrane database of systematic reviews."/>
              </a:rPr>
              <a:t>Syst</a:t>
            </a:r>
            <a:r>
              <a:rPr lang="en-US" sz="1600" u="sng" dirty="0">
                <a:hlinkClick r:id="rId2" tooltip="The Cochrane database of systematic reviews."/>
              </a:rPr>
              <a:t> Rev.</a:t>
            </a:r>
            <a:r>
              <a:rPr lang="en-US" sz="1600" dirty="0"/>
              <a:t> 2013 Nov 12;(11):CD007372. </a:t>
            </a:r>
          </a:p>
        </p:txBody>
      </p:sp>
    </p:spTree>
    <p:extLst>
      <p:ext uri="{BB962C8B-B14F-4D97-AF65-F5344CB8AC3E}">
        <p14:creationId xmlns:p14="http://schemas.microsoft.com/office/powerpoint/2010/main" val="4292082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62" y="1371600"/>
            <a:ext cx="8229600" cy="758825"/>
          </a:xfrm>
        </p:spPr>
        <p:txBody>
          <a:bodyPr/>
          <a:lstStyle/>
          <a:p>
            <a:r>
              <a:rPr lang="en-US" sz="2800" b="1" dirty="0" smtClean="0"/>
              <a:t>Outpatient versus Inpatient Foley Catheter</a:t>
            </a:r>
            <a:endParaRPr lang="en-US" sz="2800" b="1" dirty="0"/>
          </a:p>
        </p:txBody>
      </p:sp>
      <p:sp>
        <p:nvSpPr>
          <p:cNvPr id="4" name="Rectangle 3"/>
          <p:cNvSpPr/>
          <p:nvPr/>
        </p:nvSpPr>
        <p:spPr>
          <a:xfrm>
            <a:off x="685800" y="2209800"/>
            <a:ext cx="7111525" cy="3416320"/>
          </a:xfrm>
          <a:prstGeom prst="rect">
            <a:avLst/>
          </a:prstGeom>
        </p:spPr>
        <p:txBody>
          <a:bodyPr wrap="square">
            <a:spAutoFit/>
          </a:bodyPr>
          <a:lstStyle/>
          <a:p>
            <a:r>
              <a:rPr lang="en-US" b="1" cap="all" dirty="0"/>
              <a:t>RESULTS:</a:t>
            </a:r>
          </a:p>
          <a:p>
            <a:pPr marL="285750" indent="-285750">
              <a:buFont typeface="Arial" panose="020B0604020202020204" pitchFamily="34" charset="0"/>
              <a:buChar char="•"/>
            </a:pPr>
            <a:r>
              <a:rPr lang="en-US" sz="1600" dirty="0"/>
              <a:t>Sixty-one women were randomized into the outpatient group, and 50 women into the inpatient group. </a:t>
            </a:r>
            <a:endParaRPr lang="en-US" sz="1600" dirty="0" smtClean="0"/>
          </a:p>
          <a:p>
            <a:pPr marL="285750" indent="-285750">
              <a:buFont typeface="Arial" panose="020B0604020202020204" pitchFamily="34" charset="0"/>
              <a:buChar char="•"/>
            </a:pPr>
            <a:r>
              <a:rPr lang="en-US" sz="1600" dirty="0" smtClean="0"/>
              <a:t>The </a:t>
            </a:r>
            <a:r>
              <a:rPr lang="en-US" sz="1600" dirty="0"/>
              <a:t>median Bishop score at entry was 3.0 for each group (P =.97). The mean change in Bishop scores after catheter placement was not different between the inpatient and outpatient groups (3.0 versus 3.0; P =.74). </a:t>
            </a:r>
            <a:endParaRPr lang="en-US" sz="1600" dirty="0" smtClean="0"/>
          </a:p>
          <a:p>
            <a:pPr marL="285750" indent="-285750">
              <a:buFont typeface="Arial" panose="020B0604020202020204" pitchFamily="34" charset="0"/>
              <a:buChar char="•"/>
            </a:pPr>
            <a:r>
              <a:rPr lang="en-US" sz="1600" dirty="0" smtClean="0"/>
              <a:t>The </a:t>
            </a:r>
            <a:r>
              <a:rPr lang="en-US" sz="1600" dirty="0"/>
              <a:t>maximum dose of oxytocin, time of oxytocin, epidural rate, induction time, 1-minute and 5-minute Apgar scores, and cord pH were not significantly different. The outpatient group on average avoided 9.6 hours of hospitalization. </a:t>
            </a:r>
            <a:endParaRPr lang="en-US" sz="1600" dirty="0" smtClean="0"/>
          </a:p>
          <a:p>
            <a:pPr marL="285750" indent="-285750">
              <a:buFont typeface="Arial" panose="020B0604020202020204" pitchFamily="34" charset="0"/>
              <a:buChar char="•"/>
            </a:pPr>
            <a:r>
              <a:rPr lang="en-US" sz="1600" dirty="0" smtClean="0"/>
              <a:t>There </a:t>
            </a:r>
            <a:r>
              <a:rPr lang="en-US" sz="1600" dirty="0"/>
              <a:t>were no adverse events or maternal morbidity in either group.</a:t>
            </a:r>
          </a:p>
          <a:p>
            <a:r>
              <a:rPr lang="en-US" b="1" cap="all" dirty="0"/>
              <a:t>CONCLUSIONS:</a:t>
            </a:r>
          </a:p>
          <a:p>
            <a:r>
              <a:rPr lang="en-US" dirty="0"/>
              <a:t>The Foley bulb is as effective in the outpatient as the inpatient setting for </a:t>
            </a:r>
            <a:r>
              <a:rPr lang="en-US" dirty="0" err="1"/>
              <a:t>preinduction</a:t>
            </a:r>
            <a:r>
              <a:rPr lang="en-US" dirty="0"/>
              <a:t> cervical ripening.</a:t>
            </a:r>
          </a:p>
        </p:txBody>
      </p:sp>
      <p:sp>
        <p:nvSpPr>
          <p:cNvPr id="5" name="TextBox 4"/>
          <p:cNvSpPr txBox="1"/>
          <p:nvPr/>
        </p:nvSpPr>
        <p:spPr>
          <a:xfrm>
            <a:off x="2285999" y="6172200"/>
            <a:ext cx="5949770" cy="369332"/>
          </a:xfrm>
          <a:prstGeom prst="rect">
            <a:avLst/>
          </a:prstGeom>
          <a:noFill/>
        </p:spPr>
        <p:txBody>
          <a:bodyPr wrap="none" rtlCol="0">
            <a:spAutoFit/>
          </a:bodyPr>
          <a:lstStyle/>
          <a:p>
            <a:r>
              <a:rPr lang="en-US" dirty="0" err="1" smtClean="0"/>
              <a:t>Sciscione</a:t>
            </a:r>
            <a:r>
              <a:rPr lang="en-US" dirty="0" smtClean="0"/>
              <a:t> AC et al </a:t>
            </a:r>
            <a:r>
              <a:rPr lang="en-US" u="sng" dirty="0" err="1">
                <a:hlinkClick r:id="rId2" tooltip="Obstetrics and gynecology."/>
              </a:rPr>
              <a:t>Obstet</a:t>
            </a:r>
            <a:r>
              <a:rPr lang="en-US" u="sng" dirty="0">
                <a:hlinkClick r:id="rId2" tooltip="Obstetrics and gynecology."/>
              </a:rPr>
              <a:t> Gynecol.</a:t>
            </a:r>
            <a:r>
              <a:rPr lang="en-US" dirty="0"/>
              <a:t> 2001 Nov;98(5 Pt 1):751-6.</a:t>
            </a:r>
          </a:p>
        </p:txBody>
      </p:sp>
    </p:spTree>
    <p:extLst>
      <p:ext uri="{BB962C8B-B14F-4D97-AF65-F5344CB8AC3E}">
        <p14:creationId xmlns:p14="http://schemas.microsoft.com/office/powerpoint/2010/main" val="3941702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58825"/>
          </a:xfrm>
        </p:spPr>
        <p:txBody>
          <a:bodyPr/>
          <a:lstStyle/>
          <a:p>
            <a:r>
              <a:rPr lang="en-US" sz="2400" b="1" dirty="0" smtClean="0"/>
              <a:t>Cervical Ripening: Outpatient versus Inpatient Meta-Analysis</a:t>
            </a:r>
            <a:endParaRPr lang="en-US" sz="2400" b="1" dirty="0"/>
          </a:p>
        </p:txBody>
      </p:sp>
      <p:sp>
        <p:nvSpPr>
          <p:cNvPr id="4" name="Rectangle 3"/>
          <p:cNvSpPr/>
          <p:nvPr/>
        </p:nvSpPr>
        <p:spPr>
          <a:xfrm>
            <a:off x="685800" y="1753749"/>
            <a:ext cx="7111525" cy="3924151"/>
          </a:xfrm>
          <a:prstGeom prst="rect">
            <a:avLst/>
          </a:prstGeom>
        </p:spPr>
        <p:txBody>
          <a:bodyPr wrap="square">
            <a:spAutoFit/>
          </a:bodyPr>
          <a:lstStyle/>
          <a:p>
            <a:r>
              <a:rPr lang="en-US" sz="1400" b="1" cap="all" dirty="0"/>
              <a:t>RESULTS:</a:t>
            </a:r>
          </a:p>
          <a:p>
            <a:pPr marL="171450" indent="-171450">
              <a:buFont typeface="Arial" panose="020B0604020202020204" pitchFamily="34" charset="0"/>
              <a:buChar char="•"/>
            </a:pPr>
            <a:r>
              <a:rPr lang="en-US" sz="1100" dirty="0"/>
              <a:t>Most included studies were underpowered to detect differences in safety outcomes, as the majority are powered for time to delivery or cesarean delivery. </a:t>
            </a:r>
            <a:endParaRPr lang="en-US" sz="1100" dirty="0" smtClean="0"/>
          </a:p>
          <a:p>
            <a:pPr marL="171450" indent="-171450">
              <a:buFont typeface="Arial" panose="020B0604020202020204" pitchFamily="34" charset="0"/>
              <a:buChar char="•"/>
            </a:pPr>
            <a:r>
              <a:rPr lang="en-US" sz="1100" dirty="0" smtClean="0"/>
              <a:t>Meta-analysis </a:t>
            </a:r>
            <a:r>
              <a:rPr lang="en-US" sz="1100" dirty="0"/>
              <a:t>of these studies does not allow assessment of the safety profile of Foley catheter compared to misoprostol (any dose, any administration route) with sufficient power. For the safety outcomes of the total group of Foley catheter versus misoprostol (any dose, any administration route) (17 studies, 4,234 women) we found that Foley catheter results in less </a:t>
            </a:r>
            <a:r>
              <a:rPr lang="en-US" sz="1100" dirty="0" err="1"/>
              <a:t>hyperstimulation</a:t>
            </a:r>
            <a:r>
              <a:rPr lang="en-US" sz="1100" dirty="0"/>
              <a:t> compared to misoprostol (2% versus 4%; risk ratio [RR], 0.54; 95% confidence interval [CI], 0.37-0.79) and fewer cesarean deliveries for </a:t>
            </a:r>
            <a:r>
              <a:rPr lang="en-US" sz="1100" dirty="0" err="1"/>
              <a:t>nonreassuring</a:t>
            </a:r>
            <a:r>
              <a:rPr lang="en-US" sz="1100" dirty="0"/>
              <a:t> fetal heart rate, 5% vs 7%; RR, 0.72; 95% CI, 0.55-0.95; while there were no statistically significant differences in neonatal outcomes. </a:t>
            </a:r>
            <a:endParaRPr lang="en-US" sz="1100" dirty="0" smtClean="0"/>
          </a:p>
          <a:p>
            <a:pPr marL="171450" indent="-171450">
              <a:buFont typeface="Arial" panose="020B0604020202020204" pitchFamily="34" charset="0"/>
              <a:buChar char="•"/>
            </a:pPr>
            <a:r>
              <a:rPr lang="en-US" sz="1100" dirty="0" smtClean="0"/>
              <a:t>The </a:t>
            </a:r>
            <a:r>
              <a:rPr lang="en-US" sz="1100" dirty="0"/>
              <a:t>total number of cesarean deliveries was 26% versus 22% (RR, 1.16; 95% CI, 1.00-1.34). There were fewer vaginal instrumental deliveries with a Foley catheter compared to misoprostol (10% vs 14%; RR, 0.74; 95% CI, 0.60-0.91). </a:t>
            </a:r>
            <a:endParaRPr lang="en-US" sz="1100" dirty="0" smtClean="0"/>
          </a:p>
          <a:p>
            <a:pPr marL="171450" indent="-171450">
              <a:buFont typeface="Arial" panose="020B0604020202020204" pitchFamily="34" charset="0"/>
              <a:buChar char="•"/>
            </a:pPr>
            <a:r>
              <a:rPr lang="en-US" sz="1100" dirty="0" smtClean="0"/>
              <a:t>Foley </a:t>
            </a:r>
            <a:r>
              <a:rPr lang="en-US" sz="1100" dirty="0"/>
              <a:t>catheter with misoprostol compared to misoprostol alone (any dose, any administration route) (7 studies, 1,073 women) resulted in less </a:t>
            </a:r>
            <a:r>
              <a:rPr lang="en-US" sz="1100" dirty="0" err="1"/>
              <a:t>hyperstimulation</a:t>
            </a:r>
            <a:r>
              <a:rPr lang="en-US" sz="1100" dirty="0"/>
              <a:t> than misoprostol alone (17% vs 23%; RR, 0.71; 95% CI, 0.52-0.97). Cesarean deliveries for </a:t>
            </a:r>
            <a:r>
              <a:rPr lang="en-US" sz="1100" dirty="0" err="1"/>
              <a:t>nonreassuring</a:t>
            </a:r>
            <a:r>
              <a:rPr lang="en-US" sz="1100" dirty="0"/>
              <a:t> fetal heart rate were comparable (7% vs 9%; RR, 0.79; 95% CI, 0.51-1.22). </a:t>
            </a:r>
            <a:endParaRPr lang="en-US" sz="1100" dirty="0" smtClean="0"/>
          </a:p>
          <a:p>
            <a:pPr marL="171450" indent="-171450">
              <a:buFont typeface="Arial" panose="020B0604020202020204" pitchFamily="34" charset="0"/>
              <a:buChar char="•"/>
            </a:pPr>
            <a:r>
              <a:rPr lang="en-US" sz="1100" dirty="0" smtClean="0"/>
              <a:t>Neonatal </a:t>
            </a:r>
            <a:r>
              <a:rPr lang="en-US" sz="1100" dirty="0"/>
              <a:t>outcomes were infrequently reported. The total number of cesarean deliveries was 34% versus 34% (RR, 1.01; 95% CI, 0.86-1.19).</a:t>
            </a:r>
          </a:p>
          <a:p>
            <a:r>
              <a:rPr lang="en-US" sz="1400" b="1" cap="all" dirty="0"/>
              <a:t>CONCLUSION:</a:t>
            </a:r>
          </a:p>
          <a:p>
            <a:r>
              <a:rPr lang="en-US" sz="1400" b="1" dirty="0"/>
              <a:t>In women with an unripe cervix at term, Foley catheter seems to have a better safety profile than misoprostol (any dose, any administration route) for induction of labor. Larger studies are needed to investigate the safety profile of a Foley catheter compared to separate dosing and administration regimens of </a:t>
            </a:r>
            <a:r>
              <a:rPr lang="en-US" sz="1400" b="1" dirty="0" smtClean="0"/>
              <a:t>misoprostol.</a:t>
            </a:r>
            <a:endParaRPr lang="en-US" sz="1400" b="1" dirty="0"/>
          </a:p>
        </p:txBody>
      </p:sp>
      <p:sp>
        <p:nvSpPr>
          <p:cNvPr id="5" name="TextBox 4"/>
          <p:cNvSpPr txBox="1"/>
          <p:nvPr/>
        </p:nvSpPr>
        <p:spPr>
          <a:xfrm>
            <a:off x="2286000" y="6000700"/>
            <a:ext cx="5527154" cy="338554"/>
          </a:xfrm>
          <a:prstGeom prst="rect">
            <a:avLst/>
          </a:prstGeom>
          <a:noFill/>
        </p:spPr>
        <p:txBody>
          <a:bodyPr wrap="none" rtlCol="0">
            <a:spAutoFit/>
          </a:bodyPr>
          <a:lstStyle/>
          <a:p>
            <a:r>
              <a:rPr lang="en-US" sz="1600" dirty="0" err="1" smtClean="0"/>
              <a:t>Eikelder</a:t>
            </a:r>
            <a:r>
              <a:rPr lang="en-US" sz="1600" dirty="0" smtClean="0"/>
              <a:t> ML et al </a:t>
            </a:r>
            <a:r>
              <a:rPr lang="en-US" sz="1600" u="sng" dirty="0" err="1">
                <a:hlinkClick r:id="rId2" tooltip="Obstetrical &amp; gynecological survey."/>
              </a:rPr>
              <a:t>Obstet</a:t>
            </a:r>
            <a:r>
              <a:rPr lang="en-US" sz="1600" u="sng" dirty="0">
                <a:hlinkClick r:id="rId2" tooltip="Obstetrical &amp; gynecological survey."/>
              </a:rPr>
              <a:t> </a:t>
            </a:r>
            <a:r>
              <a:rPr lang="en-US" sz="1600" u="sng" dirty="0" err="1">
                <a:hlinkClick r:id="rId2" tooltip="Obstetrical &amp; gynecological survey."/>
              </a:rPr>
              <a:t>Gynecol</a:t>
            </a:r>
            <a:r>
              <a:rPr lang="en-US" sz="1600" u="sng" dirty="0">
                <a:hlinkClick r:id="rId2" tooltip="Obstetrical &amp; gynecological survey."/>
              </a:rPr>
              <a:t> </a:t>
            </a:r>
            <a:r>
              <a:rPr lang="en-US" sz="1600" u="sng" dirty="0" err="1">
                <a:hlinkClick r:id="rId2" tooltip="Obstetrical &amp; gynecological survey."/>
              </a:rPr>
              <a:t>Surv</a:t>
            </a:r>
            <a:r>
              <a:rPr lang="en-US" sz="1600" u="sng" dirty="0">
                <a:hlinkClick r:id="rId2" tooltip="Obstetrical &amp; gynecological survey."/>
              </a:rPr>
              <a:t>.</a:t>
            </a:r>
            <a:r>
              <a:rPr lang="en-US" sz="1600" dirty="0"/>
              <a:t> 2016 Oct;71(10):620-630.</a:t>
            </a:r>
          </a:p>
        </p:txBody>
      </p:sp>
    </p:spTree>
    <p:extLst>
      <p:ext uri="{BB962C8B-B14F-4D97-AF65-F5344CB8AC3E}">
        <p14:creationId xmlns:p14="http://schemas.microsoft.com/office/powerpoint/2010/main" val="1518600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2"/>
          </p:nvPr>
        </p:nvSpPr>
        <p:spPr>
          <a:xfrm>
            <a:off x="364921" y="1515136"/>
            <a:ext cx="8229600" cy="4352264"/>
          </a:xfrm>
        </p:spPr>
        <p:txBody>
          <a:bodyPr/>
          <a:lstStyle/>
          <a:p>
            <a:r>
              <a:rPr lang="en-US" dirty="0"/>
              <a:t>While the balloon doesn't itself seem to cause abnormalities to FHR this can be a high risk population so that monitoring with an NST prior and assessing AFI may be indicated if the patient has disorder which may cause (postdates, hypertension, diabetes, </a:t>
            </a:r>
            <a:r>
              <a:rPr lang="en-US" dirty="0" smtClean="0"/>
              <a:t>oligohydramnios, etc.) </a:t>
            </a:r>
          </a:p>
          <a:p>
            <a:r>
              <a:rPr lang="en-US" dirty="0" smtClean="0"/>
              <a:t>Therefore </a:t>
            </a:r>
            <a:r>
              <a:rPr lang="en-US" dirty="0"/>
              <a:t>prior to placing you should obtain appropriate antepartum testing and should the patient begin having regular contractions spontaneously after catheter placement come to labor evaluation area for monitoring.</a:t>
            </a:r>
          </a:p>
          <a:p>
            <a:endParaRPr lang="en-US" dirty="0"/>
          </a:p>
        </p:txBody>
      </p:sp>
      <p:sp>
        <p:nvSpPr>
          <p:cNvPr id="2" name="Title 1"/>
          <p:cNvSpPr>
            <a:spLocks noGrp="1"/>
          </p:cNvSpPr>
          <p:nvPr>
            <p:ph type="title" idx="4294967295"/>
          </p:nvPr>
        </p:nvSpPr>
        <p:spPr>
          <a:xfrm>
            <a:off x="0" y="152400"/>
            <a:ext cx="5791200" cy="758825"/>
          </a:xfrm>
          <a:prstGeom prst="rect">
            <a:avLst/>
          </a:prstGeom>
        </p:spPr>
        <p:txBody>
          <a:bodyPr/>
          <a:lstStyle/>
          <a:p>
            <a:r>
              <a:rPr lang="en-US" sz="3600" dirty="0" smtClean="0"/>
              <a:t>Is Fetal Monitoring Needed?</a:t>
            </a:r>
            <a:endParaRPr lang="en-US" sz="3600" dirty="0"/>
          </a:p>
        </p:txBody>
      </p:sp>
    </p:spTree>
    <p:extLst>
      <p:ext uri="{BB962C8B-B14F-4D97-AF65-F5344CB8AC3E}">
        <p14:creationId xmlns:p14="http://schemas.microsoft.com/office/powerpoint/2010/main" val="408313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37699"/>
            <a:ext cx="6096000" cy="4154984"/>
          </a:xfrm>
          <a:prstGeom prst="rect">
            <a:avLst/>
          </a:prstGeom>
          <a:noFill/>
        </p:spPr>
        <p:txBody>
          <a:bodyPr wrap="square" rtlCol="0">
            <a:spAutoFit/>
          </a:bodyPr>
          <a:lstStyle/>
          <a:p>
            <a:r>
              <a:rPr lang="en-US" sz="2200" dirty="0" smtClean="0"/>
              <a:t>One of the greatest gifts to pregnant women, families, obstetricians, labor nurses and others involved is spontaneous labor at term.  Those deliveries have a much lower cesarean section rate, shorter/easier labors and less long term risks to the mother.  </a:t>
            </a:r>
            <a:r>
              <a:rPr lang="en-US" sz="2200" b="1" dirty="0" smtClean="0"/>
              <a:t>Advice: Don’t give up that gift lightly!</a:t>
            </a:r>
          </a:p>
          <a:p>
            <a:endParaRPr lang="en-US" sz="2200" dirty="0"/>
          </a:p>
          <a:p>
            <a:r>
              <a:rPr lang="en-US" sz="2200" dirty="0" smtClean="0"/>
              <a:t>But there are good indicated reasons for inducing labor at times to improve the outcomes and experiences for mothers and babies.  Therefore, when needed trying to have the shortest, easiest and most successful induction is the goal.</a:t>
            </a:r>
            <a:endParaRPr lang="en-US" sz="2200" dirty="0"/>
          </a:p>
        </p:txBody>
      </p:sp>
      <p:pic>
        <p:nvPicPr>
          <p:cNvPr id="44034" name="Picture 2" descr="C:\Users\lagrewd1\AppData\Local\Microsoft\Windows\Temporary Internet Files\Content.IE5\3HEKWS6N\big-prize-colo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926" y="2395991"/>
            <a:ext cx="214037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038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362200" y="1066800"/>
            <a:ext cx="3352800" cy="960438"/>
          </a:xfrm>
        </p:spPr>
        <p:txBody>
          <a:bodyPr/>
          <a:lstStyle/>
          <a:p>
            <a:pPr algn="ctr"/>
            <a:r>
              <a:rPr lang="en-US" altLang="en-US" dirty="0"/>
              <a:t>Conclusions</a:t>
            </a:r>
          </a:p>
        </p:txBody>
      </p:sp>
      <p:sp>
        <p:nvSpPr>
          <p:cNvPr id="103427" name="Rectangle 3"/>
          <p:cNvSpPr>
            <a:spLocks noGrp="1" noChangeArrowheads="1"/>
          </p:cNvSpPr>
          <p:nvPr>
            <p:ph type="body" idx="1"/>
          </p:nvPr>
        </p:nvSpPr>
        <p:spPr>
          <a:xfrm>
            <a:off x="609600" y="1905001"/>
            <a:ext cx="8001000" cy="4832092"/>
          </a:xfrm>
        </p:spPr>
        <p:txBody>
          <a:bodyPr/>
          <a:lstStyle/>
          <a:p>
            <a:r>
              <a:rPr lang="en-US" altLang="en-US" dirty="0"/>
              <a:t>Prostaglandins are </a:t>
            </a:r>
            <a:r>
              <a:rPr lang="en-US" altLang="en-US" dirty="0" smtClean="0"/>
              <a:t>widely </a:t>
            </a:r>
            <a:r>
              <a:rPr lang="en-US" altLang="en-US" dirty="0"/>
              <a:t>utilized medications for inducing cervical ripening but generate high costs due to the drug costs or surveillance required for their </a:t>
            </a:r>
            <a:r>
              <a:rPr lang="en-US" altLang="en-US" dirty="0" smtClean="0"/>
              <a:t>application</a:t>
            </a:r>
          </a:p>
          <a:p>
            <a:r>
              <a:rPr lang="en-US" altLang="en-US" dirty="0" smtClean="0"/>
              <a:t>Misoprostol is also widely utilized but like PG has increase rates of </a:t>
            </a:r>
            <a:r>
              <a:rPr lang="en-US" altLang="en-US" dirty="0" err="1" smtClean="0"/>
              <a:t>tachysystole</a:t>
            </a:r>
            <a:r>
              <a:rPr lang="en-US" altLang="en-US" dirty="0" smtClean="0"/>
              <a:t> requiring careful observation</a:t>
            </a:r>
          </a:p>
          <a:p>
            <a:r>
              <a:rPr lang="en-US" altLang="en-US" dirty="0" smtClean="0"/>
              <a:t>Oral misoprostol may be safer than vaginal misoprostol</a:t>
            </a:r>
            <a:endParaRPr lang="en-US" altLang="en-US" dirty="0"/>
          </a:p>
          <a:p>
            <a:r>
              <a:rPr lang="en-US" altLang="en-US" dirty="0"/>
              <a:t>Foley catheters have been shown to be equally effective, have less side effects and can be performed as an outpatient </a:t>
            </a:r>
            <a:r>
              <a:rPr lang="en-US" altLang="en-US" dirty="0" smtClean="0"/>
              <a:t>.</a:t>
            </a:r>
          </a:p>
          <a:p>
            <a:r>
              <a:rPr lang="en-US" altLang="en-US" dirty="0" smtClean="0"/>
              <a:t>There is some evidence that double balloon catheters may be more effective but definitive evidence is lacking; Similarly using 60 cc balloon may be more effective in achieving greater initial dilation and shorter labors.</a:t>
            </a:r>
            <a:endParaRPr lang="en-US" altLang="en-US" dirty="0"/>
          </a:p>
          <a:p>
            <a:endParaRPr lang="en-US" altLang="en-US" dirty="0"/>
          </a:p>
        </p:txBody>
      </p:sp>
    </p:spTree>
    <p:extLst>
      <p:ext uri="{BB962C8B-B14F-4D97-AF65-F5344CB8AC3E}">
        <p14:creationId xmlns:p14="http://schemas.microsoft.com/office/powerpoint/2010/main" val="35458135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Patient Information Sheet</a:t>
            </a:r>
          </a:p>
        </p:txBody>
      </p:sp>
      <p:pic>
        <p:nvPicPr>
          <p:cNvPr id="6148"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107" t="17702" r="40363" b="1674"/>
          <a:stretch/>
        </p:blipFill>
        <p:spPr bwMode="auto">
          <a:xfrm>
            <a:off x="4114800" y="1951409"/>
            <a:ext cx="3626265" cy="4677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300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Information</a:t>
            </a:r>
            <a:endParaRPr lang="en-US"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264" t="43570" r="31519" b="14890"/>
          <a:stretch/>
        </p:blipFill>
        <p:spPr bwMode="auto">
          <a:xfrm>
            <a:off x="279680" y="1905000"/>
            <a:ext cx="8864320" cy="400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5930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sp>
        <p:nvSpPr>
          <p:cNvPr id="4" name="Title 3"/>
          <p:cNvSpPr>
            <a:spLocks noGrp="1"/>
          </p:cNvSpPr>
          <p:nvPr>
            <p:ph type="title"/>
          </p:nvPr>
        </p:nvSpPr>
        <p:spPr/>
        <p:txBody>
          <a:bodyPr/>
          <a:lstStyle/>
          <a:p>
            <a:r>
              <a:rPr lang="en-US" dirty="0" smtClean="0"/>
              <a:t>Technique for Outpatient Insertion</a:t>
            </a:r>
            <a:endParaRPr lang="en-US" dirty="0"/>
          </a:p>
        </p:txBody>
      </p:sp>
    </p:spTree>
    <p:extLst>
      <p:ext uri="{BB962C8B-B14F-4D97-AF65-F5344CB8AC3E}">
        <p14:creationId xmlns:p14="http://schemas.microsoft.com/office/powerpoint/2010/main" val="3418504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altLang="en-US" dirty="0" smtClean="0"/>
              <a:t>In Office Balloon Placement</a:t>
            </a:r>
          </a:p>
        </p:txBody>
      </p:sp>
      <p:sp>
        <p:nvSpPr>
          <p:cNvPr id="6" name="Rounded Rectangle 5"/>
          <p:cNvSpPr/>
          <p:nvPr/>
        </p:nvSpPr>
        <p:spPr>
          <a:xfrm>
            <a:off x="1524000" y="1854200"/>
            <a:ext cx="2286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Patient arrives: Questionnaire/</a:t>
            </a:r>
            <a:r>
              <a:rPr lang="en-US" sz="1200" dirty="0" err="1"/>
              <a:t>Hx</a:t>
            </a:r>
            <a:r>
              <a:rPr lang="en-US" sz="1200" dirty="0"/>
              <a:t>/VS Reviewed</a:t>
            </a:r>
          </a:p>
        </p:txBody>
      </p:sp>
      <p:sp>
        <p:nvSpPr>
          <p:cNvPr id="7" name="Flowchart: Decision 6"/>
          <p:cNvSpPr/>
          <p:nvPr/>
        </p:nvSpPr>
        <p:spPr>
          <a:xfrm>
            <a:off x="1752600" y="2590800"/>
            <a:ext cx="1828800" cy="762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t>High Risk</a:t>
            </a:r>
            <a:r>
              <a:rPr lang="en-US" sz="1600" dirty="0"/>
              <a:t>?*</a:t>
            </a:r>
          </a:p>
        </p:txBody>
      </p:sp>
      <p:sp>
        <p:nvSpPr>
          <p:cNvPr id="8" name="TextBox 7"/>
          <p:cNvSpPr txBox="1"/>
          <p:nvPr/>
        </p:nvSpPr>
        <p:spPr>
          <a:xfrm>
            <a:off x="533400" y="5715000"/>
            <a:ext cx="7840663" cy="1016000"/>
          </a:xfrm>
          <a:prstGeom prst="rect">
            <a:avLst/>
          </a:prstGeom>
          <a:noFill/>
        </p:spPr>
        <p:txBody>
          <a:bodyPr wrap="none">
            <a:spAutoFit/>
          </a:bodyPr>
          <a:lstStyle/>
          <a:p>
            <a:pPr fontAlgn="auto">
              <a:spcBef>
                <a:spcPts val="0"/>
              </a:spcBef>
              <a:spcAft>
                <a:spcPts val="0"/>
              </a:spcAft>
              <a:defRPr/>
            </a:pPr>
            <a:r>
              <a:rPr lang="en-US" sz="1200" dirty="0">
                <a:latin typeface="+mn-lt"/>
                <a:cs typeface="+mn-cs"/>
              </a:rPr>
              <a:t>*Positive questionnaire, abnormal vital signs or history  (Preeclampsia, Premature Rupture of Membranes, </a:t>
            </a:r>
          </a:p>
          <a:p>
            <a:pPr fontAlgn="auto">
              <a:spcBef>
                <a:spcPts val="0"/>
              </a:spcBef>
              <a:spcAft>
                <a:spcPts val="0"/>
              </a:spcAft>
              <a:defRPr/>
            </a:pPr>
            <a:r>
              <a:rPr lang="en-US" sz="1200" dirty="0">
                <a:latin typeface="+mn-lt"/>
                <a:cs typeface="+mn-cs"/>
              </a:rPr>
              <a:t>Equivocal AP Testing, Oligohydramnios, etc.)</a:t>
            </a:r>
          </a:p>
          <a:p>
            <a:pPr fontAlgn="auto">
              <a:spcBef>
                <a:spcPts val="0"/>
              </a:spcBef>
              <a:spcAft>
                <a:spcPts val="0"/>
              </a:spcAft>
              <a:defRPr/>
            </a:pPr>
            <a:r>
              <a:rPr lang="en-US" sz="1200" dirty="0">
                <a:latin typeface="+mn-lt"/>
                <a:cs typeface="+mn-cs"/>
              </a:rPr>
              <a:t>** Patients admitted into hospital, if no prior uterine surgery or other complication consider combination cervical ripening </a:t>
            </a:r>
          </a:p>
          <a:p>
            <a:pPr fontAlgn="auto">
              <a:spcBef>
                <a:spcPts val="0"/>
              </a:spcBef>
              <a:spcAft>
                <a:spcPts val="0"/>
              </a:spcAft>
              <a:defRPr/>
            </a:pPr>
            <a:r>
              <a:rPr lang="en-US" sz="1200" dirty="0">
                <a:latin typeface="+mn-lt"/>
                <a:cs typeface="+mn-cs"/>
              </a:rPr>
              <a:t>with misoprostol and </a:t>
            </a:r>
            <a:r>
              <a:rPr lang="en-US" sz="1200" dirty="0" err="1">
                <a:latin typeface="+mn-lt"/>
                <a:cs typeface="+mn-cs"/>
              </a:rPr>
              <a:t>foley</a:t>
            </a:r>
            <a:r>
              <a:rPr lang="en-US" sz="1200" dirty="0">
                <a:latin typeface="+mn-lt"/>
                <a:cs typeface="+mn-cs"/>
              </a:rPr>
              <a:t> catheter balloon</a:t>
            </a:r>
          </a:p>
          <a:p>
            <a:pPr marL="171450" indent="-171450" fontAlgn="auto">
              <a:spcBef>
                <a:spcPts val="0"/>
              </a:spcBef>
              <a:spcAft>
                <a:spcPts val="0"/>
              </a:spcAft>
              <a:buFont typeface="Arial" charset="0"/>
              <a:buChar char="•"/>
              <a:defRPr/>
            </a:pPr>
            <a:endParaRPr lang="en-US" sz="1200" dirty="0">
              <a:latin typeface="+mn-lt"/>
              <a:cs typeface="+mn-cs"/>
            </a:endParaRPr>
          </a:p>
        </p:txBody>
      </p:sp>
      <p:sp>
        <p:nvSpPr>
          <p:cNvPr id="9" name="Rounded Rectangle 8"/>
          <p:cNvSpPr/>
          <p:nvPr/>
        </p:nvSpPr>
        <p:spPr>
          <a:xfrm>
            <a:off x="1524000" y="4572000"/>
            <a:ext cx="2286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Balloon Placed per Protocol</a:t>
            </a:r>
          </a:p>
        </p:txBody>
      </p:sp>
      <p:sp>
        <p:nvSpPr>
          <p:cNvPr id="10" name="Rounded Rectangle 9"/>
          <p:cNvSpPr/>
          <p:nvPr/>
        </p:nvSpPr>
        <p:spPr>
          <a:xfrm>
            <a:off x="5867400" y="2705100"/>
            <a:ext cx="2286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Patient sent to hospital for possible admission and/or monitoring**</a:t>
            </a:r>
          </a:p>
        </p:txBody>
      </p:sp>
      <p:sp>
        <p:nvSpPr>
          <p:cNvPr id="11" name="Flowchart: Decision 10"/>
          <p:cNvSpPr/>
          <p:nvPr/>
        </p:nvSpPr>
        <p:spPr>
          <a:xfrm>
            <a:off x="1754188" y="3581400"/>
            <a:ext cx="1828800" cy="762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00" dirty="0" err="1"/>
              <a:t>Cx</a:t>
            </a:r>
            <a:r>
              <a:rPr lang="en-US" sz="1300" dirty="0"/>
              <a:t> &gt; 3cm Bishop &gt;7?</a:t>
            </a:r>
          </a:p>
        </p:txBody>
      </p:sp>
      <p:sp>
        <p:nvSpPr>
          <p:cNvPr id="12" name="Rounded Rectangle 11"/>
          <p:cNvSpPr/>
          <p:nvPr/>
        </p:nvSpPr>
        <p:spPr>
          <a:xfrm>
            <a:off x="4527550" y="3695700"/>
            <a:ext cx="164465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Patient sent home for admission in AM**</a:t>
            </a:r>
          </a:p>
        </p:txBody>
      </p:sp>
      <p:sp>
        <p:nvSpPr>
          <p:cNvPr id="13" name="Rounded Rectangle 12"/>
          <p:cNvSpPr/>
          <p:nvPr/>
        </p:nvSpPr>
        <p:spPr>
          <a:xfrm>
            <a:off x="5867400" y="4495800"/>
            <a:ext cx="2286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Induction per protocol</a:t>
            </a:r>
          </a:p>
        </p:txBody>
      </p:sp>
      <p:cxnSp>
        <p:nvCxnSpPr>
          <p:cNvPr id="3" name="Straight Arrow Connector 2"/>
          <p:cNvCxnSpPr>
            <a:stCxn id="6" idx="2"/>
            <a:endCxn id="7" idx="0"/>
          </p:cNvCxnSpPr>
          <p:nvPr/>
        </p:nvCxnSpPr>
        <p:spPr>
          <a:xfrm>
            <a:off x="2667000" y="2387600"/>
            <a:ext cx="0" cy="20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7" idx="2"/>
            <a:endCxn id="11" idx="0"/>
          </p:cNvCxnSpPr>
          <p:nvPr/>
        </p:nvCxnSpPr>
        <p:spPr>
          <a:xfrm>
            <a:off x="2667000" y="3352800"/>
            <a:ext cx="1588"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2"/>
            <a:endCxn id="9" idx="0"/>
          </p:cNvCxnSpPr>
          <p:nvPr/>
        </p:nvCxnSpPr>
        <p:spPr>
          <a:xfrm flipH="1">
            <a:off x="2667000" y="4343400"/>
            <a:ext cx="1588"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a:endCxn id="10" idx="1"/>
          </p:cNvCxnSpPr>
          <p:nvPr/>
        </p:nvCxnSpPr>
        <p:spPr>
          <a:xfrm>
            <a:off x="3581400" y="2971800"/>
            <a:ext cx="228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2" idx="1"/>
          </p:cNvCxnSpPr>
          <p:nvPr/>
        </p:nvCxnSpPr>
        <p:spPr>
          <a:xfrm>
            <a:off x="3582988" y="3962400"/>
            <a:ext cx="9445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3" idx="0"/>
          </p:cNvCxnSpPr>
          <p:nvPr/>
        </p:nvCxnSpPr>
        <p:spPr>
          <a:xfrm>
            <a:off x="5349875" y="4229100"/>
            <a:ext cx="1660525"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2"/>
            <a:endCxn id="13" idx="0"/>
          </p:cNvCxnSpPr>
          <p:nvPr/>
        </p:nvCxnSpPr>
        <p:spPr>
          <a:xfrm>
            <a:off x="7010400" y="3238500"/>
            <a:ext cx="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55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Patient Questionnaire</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anose="020B0604020202020204" pitchFamily="34" charset="0"/>
              <a:buChar char="•"/>
              <a:defRPr/>
            </a:pPr>
            <a:r>
              <a:rPr lang="en-US" dirty="0" smtClean="0"/>
              <a:t>Has you felt good fetal movement over the last 24 hours?</a:t>
            </a:r>
          </a:p>
          <a:p>
            <a:pPr fontAlgn="auto">
              <a:spcAft>
                <a:spcPts val="0"/>
              </a:spcAft>
              <a:buFont typeface="Arial" panose="020B0604020202020204" pitchFamily="34" charset="0"/>
              <a:buChar char="•"/>
              <a:defRPr/>
            </a:pPr>
            <a:r>
              <a:rPr lang="en-US" dirty="0" smtClean="0"/>
              <a:t>Have you been having any contractions or strong back ache in the last 24 hours?</a:t>
            </a:r>
          </a:p>
          <a:p>
            <a:pPr fontAlgn="auto">
              <a:spcAft>
                <a:spcPts val="0"/>
              </a:spcAft>
              <a:buFont typeface="Arial" panose="020B0604020202020204" pitchFamily="34" charset="0"/>
              <a:buChar char="•"/>
              <a:defRPr/>
            </a:pPr>
            <a:r>
              <a:rPr lang="en-US" dirty="0" smtClean="0"/>
              <a:t>Have you had any evidence of increased cervical discharge or spotting?</a:t>
            </a:r>
          </a:p>
          <a:p>
            <a:pPr fontAlgn="auto">
              <a:spcAft>
                <a:spcPts val="0"/>
              </a:spcAft>
              <a:buFont typeface="Arial" panose="020B0604020202020204" pitchFamily="34" charset="0"/>
              <a:buChar char="•"/>
              <a:defRPr/>
            </a:pPr>
            <a:r>
              <a:rPr lang="en-US" dirty="0" smtClean="0"/>
              <a:t>Have you had any bleeding during the pregnancy or been told your placenta was near your cervix (placenta </a:t>
            </a:r>
            <a:r>
              <a:rPr lang="en-US" dirty="0" err="1" smtClean="0"/>
              <a:t>previa</a:t>
            </a:r>
            <a:r>
              <a:rPr lang="en-US" dirty="0" smtClean="0"/>
              <a:t>)?</a:t>
            </a:r>
          </a:p>
          <a:p>
            <a:pPr fontAlgn="auto">
              <a:spcAft>
                <a:spcPts val="0"/>
              </a:spcAft>
              <a:buFont typeface="Arial" panose="020B0604020202020204" pitchFamily="34" charset="0"/>
              <a:buChar char="•"/>
              <a:defRPr/>
            </a:pPr>
            <a:r>
              <a:rPr lang="en-US" dirty="0" smtClean="0"/>
              <a:t>Have you been told you have low or borderline low amniotic fluid levels?</a:t>
            </a:r>
          </a:p>
          <a:p>
            <a:pPr fontAlgn="auto">
              <a:spcAft>
                <a:spcPts val="0"/>
              </a:spcAft>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2801655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654" y="0"/>
            <a:ext cx="8229600" cy="960438"/>
          </a:xfrm>
        </p:spPr>
        <p:txBody>
          <a:bodyPr/>
          <a:lstStyle/>
          <a:p>
            <a:r>
              <a:rPr lang="en-US" dirty="0" smtClean="0"/>
              <a:t>Equipment List</a:t>
            </a:r>
            <a:endParaRPr lang="en-US" dirty="0"/>
          </a:p>
        </p:txBody>
      </p:sp>
      <p:sp>
        <p:nvSpPr>
          <p:cNvPr id="4" name="Content Placeholder 3"/>
          <p:cNvSpPr>
            <a:spLocks noGrp="1"/>
          </p:cNvSpPr>
          <p:nvPr>
            <p:ph idx="1"/>
          </p:nvPr>
        </p:nvSpPr>
        <p:spPr>
          <a:xfrm>
            <a:off x="457200" y="1371600"/>
            <a:ext cx="8229600" cy="4493538"/>
          </a:xfrm>
        </p:spPr>
        <p:txBody>
          <a:bodyPr/>
          <a:lstStyle/>
          <a:p>
            <a:pPr marL="457200" lvl="0" indent="-457200">
              <a:buFont typeface="+mj-lt"/>
              <a:buAutoNum type="arabicPeriod"/>
            </a:pPr>
            <a:r>
              <a:rPr lang="en-US" dirty="0"/>
              <a:t>Graves speculum</a:t>
            </a:r>
            <a:endParaRPr lang="en-US" b="1" dirty="0"/>
          </a:p>
          <a:p>
            <a:pPr marL="457200" lvl="0" indent="-457200">
              <a:buFont typeface="+mj-lt"/>
              <a:buAutoNum type="arabicPeriod"/>
            </a:pPr>
            <a:r>
              <a:rPr lang="en-US" dirty="0"/>
              <a:t>Betadine swabs</a:t>
            </a:r>
            <a:endParaRPr lang="en-US" b="1" dirty="0"/>
          </a:p>
          <a:p>
            <a:pPr marL="457200" lvl="0" indent="-457200">
              <a:buFont typeface="+mj-lt"/>
              <a:buAutoNum type="arabicPeriod"/>
            </a:pPr>
            <a:r>
              <a:rPr lang="en-US" dirty="0"/>
              <a:t>Ring forceps</a:t>
            </a:r>
            <a:endParaRPr lang="en-US" b="1" dirty="0"/>
          </a:p>
          <a:p>
            <a:pPr marL="457200" lvl="0" indent="-457200">
              <a:buFont typeface="+mj-lt"/>
              <a:buAutoNum type="arabicPeriod"/>
            </a:pPr>
            <a:r>
              <a:rPr lang="en-US" dirty="0"/>
              <a:t>16 French Foley catheter with 30 cc balloon</a:t>
            </a:r>
            <a:endParaRPr lang="en-US" b="1" dirty="0"/>
          </a:p>
          <a:p>
            <a:pPr marL="457200" lvl="0" indent="-457200">
              <a:buFont typeface="+mj-lt"/>
              <a:buAutoNum type="arabicPeriod"/>
            </a:pPr>
            <a:r>
              <a:rPr lang="en-US" dirty="0"/>
              <a:t>30 cc syringe and 19 G needle</a:t>
            </a:r>
            <a:endParaRPr lang="en-US" b="1" dirty="0"/>
          </a:p>
          <a:p>
            <a:pPr marL="457200" lvl="0" indent="-457200">
              <a:buFont typeface="+mj-lt"/>
              <a:buAutoNum type="arabicPeriod"/>
            </a:pPr>
            <a:r>
              <a:rPr lang="en-US" dirty="0"/>
              <a:t>30 cc vial Normal Saline</a:t>
            </a:r>
            <a:endParaRPr lang="en-US" b="1" dirty="0"/>
          </a:p>
          <a:p>
            <a:pPr marL="457200" lvl="0" indent="-457200">
              <a:buFont typeface="+mj-lt"/>
              <a:buAutoNum type="arabicPeriod"/>
            </a:pPr>
            <a:r>
              <a:rPr lang="en-US" dirty="0"/>
              <a:t>Scissors</a:t>
            </a:r>
            <a:endParaRPr lang="en-US" b="1" dirty="0"/>
          </a:p>
          <a:p>
            <a:pPr marL="457200" lvl="0" indent="-457200">
              <a:buFont typeface="+mj-lt"/>
              <a:buAutoNum type="arabicPeriod"/>
            </a:pPr>
            <a:r>
              <a:rPr lang="en-US" dirty="0"/>
              <a:t>Umbilical tape</a:t>
            </a:r>
            <a:endParaRPr lang="en-US" b="1" dirty="0"/>
          </a:p>
          <a:p>
            <a:pPr marL="457200" lvl="0" indent="-457200">
              <a:buFont typeface="+mj-lt"/>
              <a:buAutoNum type="arabicPeriod"/>
            </a:pPr>
            <a:r>
              <a:rPr lang="en-US" dirty="0"/>
              <a:t>Sterile gloves</a:t>
            </a:r>
            <a:endParaRPr lang="en-US" b="1" dirty="0"/>
          </a:p>
          <a:p>
            <a:pPr marL="457200" lvl="0" indent="-457200">
              <a:buFont typeface="+mj-lt"/>
              <a:buAutoNum type="arabicPeriod"/>
            </a:pPr>
            <a:r>
              <a:rPr lang="en-US" dirty="0"/>
              <a:t> OR Marker pen</a:t>
            </a:r>
            <a:endParaRPr lang="en-US" b="1" dirty="0"/>
          </a:p>
          <a:p>
            <a:endParaRPr lang="en-US" dirty="0"/>
          </a:p>
        </p:txBody>
      </p:sp>
    </p:spTree>
    <p:extLst>
      <p:ext uri="{BB962C8B-B14F-4D97-AF65-F5344CB8AC3E}">
        <p14:creationId xmlns:p14="http://schemas.microsoft.com/office/powerpoint/2010/main" val="23220516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for insertion:</a:t>
            </a:r>
            <a:endParaRPr lang="en-US" dirty="0"/>
          </a:p>
        </p:txBody>
      </p:sp>
      <p:sp>
        <p:nvSpPr>
          <p:cNvPr id="3" name="Content Placeholder 2"/>
          <p:cNvSpPr>
            <a:spLocks noGrp="1"/>
          </p:cNvSpPr>
          <p:nvPr>
            <p:ph idx="1"/>
          </p:nvPr>
        </p:nvSpPr>
        <p:spPr>
          <a:xfrm>
            <a:off x="457200" y="2362200"/>
            <a:ext cx="8229600" cy="2800767"/>
          </a:xfrm>
        </p:spPr>
        <p:txBody>
          <a:bodyPr/>
          <a:lstStyle/>
          <a:p>
            <a:r>
              <a:rPr lang="en-US" dirty="0"/>
              <a:t> The procedure is performed on an exam table with the patient in dorsal lithotomy position.  </a:t>
            </a:r>
            <a:r>
              <a:rPr lang="en-US" dirty="0" smtClean="0"/>
              <a:t>The patient </a:t>
            </a:r>
            <a:r>
              <a:rPr lang="en-US" dirty="0"/>
              <a:t>should have a baseline </a:t>
            </a:r>
            <a:r>
              <a:rPr lang="en-US" dirty="0" smtClean="0"/>
              <a:t>vaginal examination </a:t>
            </a:r>
            <a:r>
              <a:rPr lang="en-US" dirty="0"/>
              <a:t>to determine cervical status and length.  The estimated cervical length can </a:t>
            </a:r>
            <a:r>
              <a:rPr lang="en-US" dirty="0" smtClean="0"/>
              <a:t>be used </a:t>
            </a:r>
            <a:r>
              <a:rPr lang="en-US" dirty="0"/>
              <a:t>to mark the Foley catheter by making a mark the appropriate distance from the proximal end of </a:t>
            </a:r>
            <a:r>
              <a:rPr lang="en-US" dirty="0" smtClean="0"/>
              <a:t>the balloon. </a:t>
            </a:r>
            <a:r>
              <a:rPr lang="en-US" dirty="0"/>
              <a:t>The nurse or assistant should draw up the 30 ccs of saline and test the balloon to </a:t>
            </a:r>
            <a:r>
              <a:rPr lang="en-US" dirty="0" smtClean="0"/>
              <a:t>assure intactness. (note some newer protocols have utilized a 60 cc balloon)</a:t>
            </a:r>
            <a:endParaRPr lang="en-US" dirty="0"/>
          </a:p>
        </p:txBody>
      </p:sp>
    </p:spTree>
    <p:extLst>
      <p:ext uri="{BB962C8B-B14F-4D97-AF65-F5344CB8AC3E}">
        <p14:creationId xmlns:p14="http://schemas.microsoft.com/office/powerpoint/2010/main" val="10472823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Marked Foley</a:t>
            </a:r>
            <a:endParaRPr lang="en-US" dirty="0"/>
          </a:p>
        </p:txBody>
      </p:sp>
      <p:pic>
        <p:nvPicPr>
          <p:cNvPr id="450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17" t="36621" r="29156" b="34910"/>
          <a:stretch/>
        </p:blipFill>
        <p:spPr bwMode="auto">
          <a:xfrm rot="5400000">
            <a:off x="901009" y="2992395"/>
            <a:ext cx="3781168" cy="130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07372" y="2356707"/>
            <a:ext cx="1419556" cy="369332"/>
          </a:xfrm>
          <a:prstGeom prst="rect">
            <a:avLst/>
          </a:prstGeom>
          <a:noFill/>
        </p:spPr>
        <p:txBody>
          <a:bodyPr wrap="none" rtlCol="0">
            <a:spAutoFit/>
          </a:bodyPr>
          <a:lstStyle/>
          <a:p>
            <a:r>
              <a:rPr lang="en-US" dirty="0" smtClean="0"/>
              <a:t>&lt;Catheter tip</a:t>
            </a:r>
            <a:endParaRPr lang="en-US" dirty="0"/>
          </a:p>
        </p:txBody>
      </p:sp>
      <p:sp>
        <p:nvSpPr>
          <p:cNvPr id="5" name="TextBox 4"/>
          <p:cNvSpPr txBox="1"/>
          <p:nvPr/>
        </p:nvSpPr>
        <p:spPr>
          <a:xfrm>
            <a:off x="3442383" y="3270418"/>
            <a:ext cx="1007007" cy="369332"/>
          </a:xfrm>
          <a:prstGeom prst="rect">
            <a:avLst/>
          </a:prstGeom>
          <a:noFill/>
        </p:spPr>
        <p:txBody>
          <a:bodyPr wrap="none" rtlCol="0">
            <a:spAutoFit/>
          </a:bodyPr>
          <a:lstStyle/>
          <a:p>
            <a:r>
              <a:rPr lang="en-US" dirty="0" smtClean="0"/>
              <a:t>&lt;Balloon</a:t>
            </a:r>
            <a:endParaRPr lang="en-US" dirty="0"/>
          </a:p>
        </p:txBody>
      </p:sp>
      <p:sp>
        <p:nvSpPr>
          <p:cNvPr id="6" name="TextBox 5"/>
          <p:cNvSpPr txBox="1"/>
          <p:nvPr/>
        </p:nvSpPr>
        <p:spPr>
          <a:xfrm>
            <a:off x="3543296" y="4953000"/>
            <a:ext cx="1856598" cy="369332"/>
          </a:xfrm>
          <a:prstGeom prst="rect">
            <a:avLst/>
          </a:prstGeom>
          <a:noFill/>
        </p:spPr>
        <p:txBody>
          <a:bodyPr wrap="none" rtlCol="0">
            <a:spAutoFit/>
          </a:bodyPr>
          <a:lstStyle/>
          <a:p>
            <a:r>
              <a:rPr lang="en-US" dirty="0" smtClean="0"/>
              <a:t>&lt;Marked distance</a:t>
            </a:r>
            <a:endParaRPr lang="en-US" dirty="0"/>
          </a:p>
        </p:txBody>
      </p:sp>
      <p:cxnSp>
        <p:nvCxnSpPr>
          <p:cNvPr id="7" name="Straight Connector 6"/>
          <p:cNvCxnSpPr/>
          <p:nvPr/>
        </p:nvCxnSpPr>
        <p:spPr>
          <a:xfrm>
            <a:off x="1932798" y="38100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12203" y="5137666"/>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64604" y="3810000"/>
            <a:ext cx="0" cy="132697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 y="4288822"/>
            <a:ext cx="2024337" cy="646331"/>
          </a:xfrm>
          <a:prstGeom prst="rect">
            <a:avLst/>
          </a:prstGeom>
          <a:noFill/>
        </p:spPr>
        <p:txBody>
          <a:bodyPr wrap="none" rtlCol="0">
            <a:spAutoFit/>
          </a:bodyPr>
          <a:lstStyle/>
          <a:p>
            <a:r>
              <a:rPr lang="en-US" dirty="0" smtClean="0"/>
              <a:t>Estimated Cervical&gt;</a:t>
            </a:r>
          </a:p>
          <a:p>
            <a:r>
              <a:rPr lang="en-US" dirty="0" smtClean="0"/>
              <a:t>Length</a:t>
            </a:r>
            <a:endParaRPr lang="en-US" dirty="0"/>
          </a:p>
        </p:txBody>
      </p:sp>
      <p:sp>
        <p:nvSpPr>
          <p:cNvPr id="14" name="TextBox 13"/>
          <p:cNvSpPr txBox="1"/>
          <p:nvPr/>
        </p:nvSpPr>
        <p:spPr>
          <a:xfrm>
            <a:off x="5399894" y="1752600"/>
            <a:ext cx="2753506" cy="3693319"/>
          </a:xfrm>
          <a:prstGeom prst="rect">
            <a:avLst/>
          </a:prstGeom>
          <a:noFill/>
        </p:spPr>
        <p:txBody>
          <a:bodyPr wrap="square" rtlCol="0">
            <a:spAutoFit/>
          </a:bodyPr>
          <a:lstStyle/>
          <a:p>
            <a:r>
              <a:rPr lang="en-US" i="1" dirty="0" smtClean="0"/>
              <a:t>Use a sterile marker to mark the distance from the lower edge of the deflated balloon (as shown) using the estimate of the cervical length you determined from examining the cervix.  This will show you how far to insert the catheter.  This will position the inserted catheter with the lower end of the balloon at the level of the internal os.</a:t>
            </a:r>
            <a:endParaRPr lang="en-US" i="1" dirty="0"/>
          </a:p>
        </p:txBody>
      </p:sp>
    </p:spTree>
    <p:extLst>
      <p:ext uri="{BB962C8B-B14F-4D97-AF65-F5344CB8AC3E}">
        <p14:creationId xmlns:p14="http://schemas.microsoft.com/office/powerpoint/2010/main" val="30879872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of the catheter</a:t>
            </a:r>
            <a:endParaRPr lang="en-US" dirty="0"/>
          </a:p>
        </p:txBody>
      </p:sp>
      <p:sp>
        <p:nvSpPr>
          <p:cNvPr id="3" name="Content Placeholder 2"/>
          <p:cNvSpPr>
            <a:spLocks noGrp="1"/>
          </p:cNvSpPr>
          <p:nvPr>
            <p:ph idx="1"/>
          </p:nvPr>
        </p:nvSpPr>
        <p:spPr>
          <a:xfrm>
            <a:off x="457200" y="2362200"/>
            <a:ext cx="8229600" cy="3139321"/>
          </a:xfrm>
        </p:spPr>
        <p:txBody>
          <a:bodyPr/>
          <a:lstStyle/>
          <a:p>
            <a:r>
              <a:rPr lang="en-US" dirty="0"/>
              <a:t> A vaginal speculum is introduced in normal </a:t>
            </a:r>
            <a:r>
              <a:rPr lang="en-US" dirty="0" smtClean="0"/>
              <a:t>fashion (using a large Graves speculum will straighten the cervix when properly positioned). </a:t>
            </a:r>
            <a:r>
              <a:rPr lang="en-US" dirty="0"/>
              <a:t> The cervix is visualized and cleaned off </a:t>
            </a:r>
            <a:r>
              <a:rPr lang="en-US" dirty="0" smtClean="0"/>
              <a:t>with Betadine </a:t>
            </a:r>
            <a:r>
              <a:rPr lang="en-US" dirty="0"/>
              <a:t>solution.  At this point, a 16 French Foley catheter is inserted.  The balloon is inflated with 30 ccs </a:t>
            </a:r>
            <a:r>
              <a:rPr lang="en-US" dirty="0" smtClean="0"/>
              <a:t>of sterile </a:t>
            </a:r>
            <a:r>
              <a:rPr lang="en-US" dirty="0"/>
              <a:t>saline by the nurse or assistant in a slow fashion testing the resistance.  Confirm proper placement </a:t>
            </a:r>
            <a:r>
              <a:rPr lang="en-US" dirty="0" smtClean="0"/>
              <a:t>with no </a:t>
            </a:r>
            <a:r>
              <a:rPr lang="en-US" dirty="0"/>
              <a:t>evidence of bleeding or discharge of fluid</a:t>
            </a:r>
            <a:r>
              <a:rPr lang="en-US" dirty="0" smtClean="0"/>
              <a:t>.  The patient should feel pressure but if there is significant pain that is suggestive of the balloon not being above the internal os.</a:t>
            </a:r>
            <a:endParaRPr lang="en-US" dirty="0"/>
          </a:p>
        </p:txBody>
      </p:sp>
    </p:spTree>
    <p:extLst>
      <p:ext uri="{BB962C8B-B14F-4D97-AF65-F5344CB8AC3E}">
        <p14:creationId xmlns:p14="http://schemas.microsoft.com/office/powerpoint/2010/main" val="16636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Keys for Induction Success</a:t>
            </a:r>
            <a:endParaRPr lang="en-US" sz="4000" dirty="0"/>
          </a:p>
        </p:txBody>
      </p:sp>
      <p:sp>
        <p:nvSpPr>
          <p:cNvPr id="3" name="Content Placeholder 2"/>
          <p:cNvSpPr>
            <a:spLocks noGrp="1"/>
          </p:cNvSpPr>
          <p:nvPr>
            <p:ph idx="1"/>
          </p:nvPr>
        </p:nvSpPr>
        <p:spPr>
          <a:xfrm>
            <a:off x="1295400" y="2209800"/>
            <a:ext cx="7319141" cy="3886200"/>
          </a:xfrm>
        </p:spPr>
        <p:txBody>
          <a:bodyPr/>
          <a:lstStyle/>
          <a:p>
            <a:r>
              <a:rPr lang="en-US" sz="3600" dirty="0" smtClean="0"/>
              <a:t>Who you </a:t>
            </a:r>
            <a:r>
              <a:rPr lang="en-US" sz="3600" smtClean="0"/>
              <a:t>choose </a:t>
            </a:r>
            <a:br>
              <a:rPr lang="en-US" sz="3600" smtClean="0"/>
            </a:br>
            <a:r>
              <a:rPr lang="en-US" sz="3600" smtClean="0"/>
              <a:t>(</a:t>
            </a:r>
            <a:r>
              <a:rPr lang="en-US" sz="3600" dirty="0" smtClean="0"/>
              <a:t>parity and cervical ripeness)</a:t>
            </a:r>
          </a:p>
          <a:p>
            <a:r>
              <a:rPr lang="en-US" sz="3600" dirty="0" smtClean="0"/>
              <a:t>How you perform the induction</a:t>
            </a:r>
          </a:p>
          <a:p>
            <a:r>
              <a:rPr lang="en-US" sz="3600" dirty="0" smtClean="0"/>
              <a:t>Follow your success rates!</a:t>
            </a:r>
            <a:endParaRPr lang="en-US" sz="3600" dirty="0"/>
          </a:p>
        </p:txBody>
      </p:sp>
      <p:sp>
        <p:nvSpPr>
          <p:cNvPr id="4" name="Slide Number Placeholder 3"/>
          <p:cNvSpPr>
            <a:spLocks noGrp="1"/>
          </p:cNvSpPr>
          <p:nvPr>
            <p:ph type="sldNum" sz="quarter" idx="4294967295"/>
          </p:nvPr>
        </p:nvSpPr>
        <p:spPr>
          <a:xfrm>
            <a:off x="152400" y="6416675"/>
            <a:ext cx="809625" cy="365125"/>
          </a:xfrm>
          <a:prstGeom prst="rect">
            <a:avLst/>
          </a:prstGeom>
        </p:spPr>
        <p:txBody>
          <a:bodyPr/>
          <a:lstStyle/>
          <a:p>
            <a:pPr>
              <a:defRPr/>
            </a:pPr>
            <a:fld id="{32A9CC3D-BF26-4852-9113-3874BBB39C24}" type="slidenum">
              <a:rPr lang="en-US" sz="1600" smtClean="0"/>
              <a:pPr>
                <a:defRPr/>
              </a:pPr>
              <a:t>7</a:t>
            </a:fld>
            <a:endParaRPr lang="en-US" sz="1600" dirty="0"/>
          </a:p>
        </p:txBody>
      </p:sp>
    </p:spTree>
    <p:extLst>
      <p:ext uri="{BB962C8B-B14F-4D97-AF65-F5344CB8AC3E}">
        <p14:creationId xmlns:p14="http://schemas.microsoft.com/office/powerpoint/2010/main" val="19147402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Getting oriented</a:t>
            </a:r>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25" t="12755" r="10716" b="20737"/>
          <a:stretch/>
        </p:blipFill>
        <p:spPr bwMode="auto">
          <a:xfrm rot="5400000">
            <a:off x="2131862" y="2554052"/>
            <a:ext cx="442307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4114800" y="2209800"/>
            <a:ext cx="198120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4876800" y="4572000"/>
            <a:ext cx="1447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362200" y="5486400"/>
            <a:ext cx="18288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514600" y="3849452"/>
            <a:ext cx="1600200" cy="2653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19200" y="3950729"/>
            <a:ext cx="1217193" cy="369332"/>
          </a:xfrm>
          <a:prstGeom prst="rect">
            <a:avLst/>
          </a:prstGeom>
          <a:noFill/>
        </p:spPr>
        <p:txBody>
          <a:bodyPr wrap="none" rtlCol="0">
            <a:spAutoFit/>
          </a:bodyPr>
          <a:lstStyle/>
          <a:p>
            <a:r>
              <a:rPr lang="en-US" dirty="0" smtClean="0"/>
              <a:t>Cervical Os</a:t>
            </a:r>
            <a:endParaRPr lang="en-US" dirty="0"/>
          </a:p>
        </p:txBody>
      </p:sp>
      <p:sp>
        <p:nvSpPr>
          <p:cNvPr id="15" name="TextBox 14"/>
          <p:cNvSpPr txBox="1"/>
          <p:nvPr/>
        </p:nvSpPr>
        <p:spPr>
          <a:xfrm>
            <a:off x="838200" y="5877697"/>
            <a:ext cx="2566665" cy="646331"/>
          </a:xfrm>
          <a:prstGeom prst="rect">
            <a:avLst/>
          </a:prstGeom>
          <a:noFill/>
        </p:spPr>
        <p:txBody>
          <a:bodyPr wrap="none" rtlCol="0">
            <a:spAutoFit/>
          </a:bodyPr>
          <a:lstStyle/>
          <a:p>
            <a:r>
              <a:rPr lang="en-US" dirty="0" smtClean="0"/>
              <a:t>Posterior speculum blade</a:t>
            </a:r>
          </a:p>
          <a:p>
            <a:r>
              <a:rPr lang="en-US" dirty="0" smtClean="0"/>
              <a:t>In posterior fornix</a:t>
            </a:r>
            <a:endParaRPr lang="en-US" dirty="0"/>
          </a:p>
        </p:txBody>
      </p:sp>
      <p:sp>
        <p:nvSpPr>
          <p:cNvPr id="17" name="TextBox 16"/>
          <p:cNvSpPr txBox="1"/>
          <p:nvPr/>
        </p:nvSpPr>
        <p:spPr>
          <a:xfrm>
            <a:off x="6096000" y="2115234"/>
            <a:ext cx="2549288" cy="646331"/>
          </a:xfrm>
          <a:prstGeom prst="rect">
            <a:avLst/>
          </a:prstGeom>
          <a:noFill/>
        </p:spPr>
        <p:txBody>
          <a:bodyPr wrap="none" rtlCol="0">
            <a:spAutoFit/>
          </a:bodyPr>
          <a:lstStyle/>
          <a:p>
            <a:r>
              <a:rPr lang="en-US" dirty="0" smtClean="0"/>
              <a:t>Anterior speculum blade</a:t>
            </a:r>
          </a:p>
          <a:p>
            <a:r>
              <a:rPr lang="en-US" dirty="0" smtClean="0"/>
              <a:t>In anterior fornix</a:t>
            </a:r>
            <a:endParaRPr lang="en-US" dirty="0"/>
          </a:p>
        </p:txBody>
      </p:sp>
      <p:sp>
        <p:nvSpPr>
          <p:cNvPr id="20" name="TextBox 19"/>
          <p:cNvSpPr txBox="1"/>
          <p:nvPr/>
        </p:nvSpPr>
        <p:spPr>
          <a:xfrm>
            <a:off x="6400800" y="4248834"/>
            <a:ext cx="2089226" cy="646331"/>
          </a:xfrm>
          <a:prstGeom prst="rect">
            <a:avLst/>
          </a:prstGeom>
          <a:noFill/>
        </p:spPr>
        <p:txBody>
          <a:bodyPr wrap="none" rtlCol="0">
            <a:spAutoFit/>
          </a:bodyPr>
          <a:lstStyle/>
          <a:p>
            <a:r>
              <a:rPr lang="en-US" dirty="0" smtClean="0"/>
              <a:t>Ring forceps holding</a:t>
            </a:r>
          </a:p>
          <a:p>
            <a:r>
              <a:rPr lang="en-US" dirty="0" smtClean="0"/>
              <a:t>catheter tip</a:t>
            </a:r>
            <a:endParaRPr lang="en-US" dirty="0"/>
          </a:p>
        </p:txBody>
      </p:sp>
    </p:spTree>
    <p:extLst>
      <p:ext uri="{BB962C8B-B14F-4D97-AF65-F5344CB8AC3E}">
        <p14:creationId xmlns:p14="http://schemas.microsoft.com/office/powerpoint/2010/main" val="473392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Catheter Insertion</a:t>
            </a:r>
            <a:endParaRPr lang="en-US" dirty="0"/>
          </a:p>
        </p:txBody>
      </p:sp>
      <p:pic>
        <p:nvPicPr>
          <p:cNvPr id="460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25" t="12755" r="10716" b="20737"/>
          <a:stretch/>
        </p:blipFill>
        <p:spPr bwMode="auto">
          <a:xfrm rot="5400000">
            <a:off x="224481" y="2671119"/>
            <a:ext cx="3698790" cy="216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0" y="2057400"/>
            <a:ext cx="4343400" cy="2862322"/>
          </a:xfrm>
          <a:prstGeom prst="rect">
            <a:avLst/>
          </a:prstGeom>
          <a:noFill/>
        </p:spPr>
        <p:txBody>
          <a:bodyPr wrap="square" rtlCol="0">
            <a:spAutoFit/>
          </a:bodyPr>
          <a:lstStyle/>
          <a:p>
            <a:r>
              <a:rPr lang="en-US" i="1" dirty="0" smtClean="0"/>
              <a:t>Insert the large Graves speculum into the vagina attempting to center the cervix with the os centered so the cervix is straightened out by the blades extending anteriorly and posteriorly into the anterior and posterior fornix (this will straighten out the endocervical canal and make insertion easier).  Using the ring to hold the catheter about 1-2 cm from the tip, insert the tip in the external cervical os.</a:t>
            </a:r>
            <a:endParaRPr lang="en-US" i="1" dirty="0"/>
          </a:p>
        </p:txBody>
      </p:sp>
    </p:spTree>
    <p:extLst>
      <p:ext uri="{BB962C8B-B14F-4D97-AF65-F5344CB8AC3E}">
        <p14:creationId xmlns:p14="http://schemas.microsoft.com/office/powerpoint/2010/main" val="3348071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4" t="8736" r="11570" b="15203"/>
          <a:stretch/>
        </p:blipFill>
        <p:spPr bwMode="auto">
          <a:xfrm rot="5400000">
            <a:off x="-84054" y="2598654"/>
            <a:ext cx="3717324" cy="248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0" y="2057400"/>
            <a:ext cx="4343400" cy="3416320"/>
          </a:xfrm>
          <a:prstGeom prst="rect">
            <a:avLst/>
          </a:prstGeom>
          <a:noFill/>
        </p:spPr>
        <p:txBody>
          <a:bodyPr wrap="square" rtlCol="0">
            <a:spAutoFit/>
          </a:bodyPr>
          <a:lstStyle/>
          <a:p>
            <a:r>
              <a:rPr lang="en-US" i="1" dirty="0" smtClean="0"/>
              <a:t>Continue to feed the catheter up the canal by progressing the catheter with the ring forceps at 1-2 </a:t>
            </a:r>
            <a:r>
              <a:rPr lang="en-US" i="1" dirty="0" err="1" smtClean="0"/>
              <a:t>cms</a:t>
            </a:r>
            <a:r>
              <a:rPr lang="en-US" i="1" dirty="0"/>
              <a:t> </a:t>
            </a:r>
            <a:r>
              <a:rPr lang="en-US" i="1" dirty="0" smtClean="0"/>
              <a:t>per time.  The catheter should not meet significant resistance if the cervical canal is straightened and not stenotic (the latter is rare).  Continue feeding the catheter up the canal following progress by watching the balloon area and marker line going up the canal.  The patient should feel minimal discomfort during this process as the catheter is not being forced but merely gliding up the endocervical canal.</a:t>
            </a:r>
            <a:endParaRPr lang="en-US" i="1" dirty="0"/>
          </a:p>
        </p:txBody>
      </p:sp>
      <p:cxnSp>
        <p:nvCxnSpPr>
          <p:cNvPr id="5" name="Straight Arrow Connector 4"/>
          <p:cNvCxnSpPr/>
          <p:nvPr/>
        </p:nvCxnSpPr>
        <p:spPr>
          <a:xfrm flipH="1" flipV="1">
            <a:off x="1905000" y="3651260"/>
            <a:ext cx="15240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057400" y="3987820"/>
            <a:ext cx="15240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5722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85" t="16791" r="19047" b="18115"/>
          <a:stretch/>
        </p:blipFill>
        <p:spPr bwMode="auto">
          <a:xfrm rot="5400000">
            <a:off x="70094" y="2471424"/>
            <a:ext cx="4087881" cy="2856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20297" y="1767015"/>
            <a:ext cx="4343400" cy="4247317"/>
          </a:xfrm>
          <a:prstGeom prst="rect">
            <a:avLst/>
          </a:prstGeom>
          <a:noFill/>
        </p:spPr>
        <p:txBody>
          <a:bodyPr wrap="square" rtlCol="0">
            <a:spAutoFit/>
          </a:bodyPr>
          <a:lstStyle/>
          <a:p>
            <a:r>
              <a:rPr lang="en-US" dirty="0" smtClean="0"/>
              <a:t>Once the marker line reaches the external os, the balloon should be a the level of the internal cervical os.  While holding the catheter (gently so as to not occlude) have your assistant begin to instill the saline into the balloon.  The patient may feel the fluid going through but there should not be any discomfort (if the patient feels pain with inflation, the balloon is likely still at the level of the canal and should be inserted higher.  Once all of the fluid has been instilled, give the catheter a slight pull to position the balloon on the internal cervical os.  Once in place release the catheter and remove the speculum.</a:t>
            </a:r>
            <a:endParaRPr lang="en-US" dirty="0"/>
          </a:p>
        </p:txBody>
      </p:sp>
    </p:spTree>
    <p:extLst>
      <p:ext uri="{BB962C8B-B14F-4D97-AF65-F5344CB8AC3E}">
        <p14:creationId xmlns:p14="http://schemas.microsoft.com/office/powerpoint/2010/main" val="17374456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of the procedure</a:t>
            </a:r>
            <a:endParaRPr lang="en-US" dirty="0"/>
          </a:p>
        </p:txBody>
      </p:sp>
      <p:sp>
        <p:nvSpPr>
          <p:cNvPr id="3" name="Content Placeholder 2"/>
          <p:cNvSpPr>
            <a:spLocks noGrp="1"/>
          </p:cNvSpPr>
          <p:nvPr>
            <p:ph idx="1"/>
          </p:nvPr>
        </p:nvSpPr>
        <p:spPr>
          <a:xfrm>
            <a:off x="457200" y="2362200"/>
            <a:ext cx="8229600" cy="3139321"/>
          </a:xfrm>
        </p:spPr>
        <p:txBody>
          <a:bodyPr/>
          <a:lstStyle/>
          <a:p>
            <a:r>
              <a:rPr lang="en-US" dirty="0" smtClean="0"/>
              <a:t>The speculum can be removed once the proper catheter placement is confirmed.  Next, the </a:t>
            </a:r>
            <a:r>
              <a:rPr lang="en-US" dirty="0"/>
              <a:t>catheter is tied off with two ties of umbilical tape at the </a:t>
            </a:r>
            <a:r>
              <a:rPr lang="en-US" dirty="0" smtClean="0"/>
              <a:t>level of </a:t>
            </a:r>
            <a:r>
              <a:rPr lang="en-US" dirty="0"/>
              <a:t>the introitus and the distal portion removed with the scissors.  The </a:t>
            </a:r>
            <a:r>
              <a:rPr lang="en-US" dirty="0" smtClean="0"/>
              <a:t>tied off end </a:t>
            </a:r>
            <a:r>
              <a:rPr lang="en-US" dirty="0"/>
              <a:t>of the catheter is rolled </a:t>
            </a:r>
            <a:r>
              <a:rPr lang="en-US" dirty="0" smtClean="0"/>
              <a:t>up and placed </a:t>
            </a:r>
            <a:r>
              <a:rPr lang="en-US" dirty="0"/>
              <a:t>in </a:t>
            </a:r>
            <a:r>
              <a:rPr lang="en-US" dirty="0" smtClean="0"/>
              <a:t>the vagina (inform the patient that if it unrolls and sticks out this will not dislodge the placement). </a:t>
            </a:r>
            <a:r>
              <a:rPr lang="en-US" dirty="0"/>
              <a:t> </a:t>
            </a:r>
            <a:r>
              <a:rPr lang="en-US" dirty="0" smtClean="0"/>
              <a:t>The patient is then sent home with instructions and informed she is likely to notice mild cramping and spotting when the catheter passes through the cervix when catheter dilation is complete in about 6-8 hours.</a:t>
            </a:r>
            <a:endParaRPr lang="en-US" dirty="0"/>
          </a:p>
        </p:txBody>
      </p:sp>
    </p:spTree>
    <p:extLst>
      <p:ext uri="{BB962C8B-B14F-4D97-AF65-F5344CB8AC3E}">
        <p14:creationId xmlns:p14="http://schemas.microsoft.com/office/powerpoint/2010/main" val="105389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76163745"/>
              </p:ext>
            </p:extLst>
          </p:nvPr>
        </p:nvGraphicFramePr>
        <p:xfrm>
          <a:off x="685800" y="533400"/>
          <a:ext cx="8229600" cy="5734505"/>
        </p:xfrm>
        <a:graphic>
          <a:graphicData uri="http://schemas.openxmlformats.org/drawingml/2006/table">
            <a:tbl>
              <a:tblPr firstRow="1" firstCol="1" bandRow="1">
                <a:tableStyleId>{5C22544A-7EE6-4342-B048-85BDC9FD1C3A}</a:tableStyleId>
              </a:tblPr>
              <a:tblGrid>
                <a:gridCol w="2071346"/>
                <a:gridCol w="6158254"/>
              </a:tblGrid>
              <a:tr h="487226">
                <a:tc gridSpan="2">
                  <a:txBody>
                    <a:bodyPr/>
                    <a:lstStyle/>
                    <a:p>
                      <a:pPr marL="0" marR="222250" algn="ctr">
                        <a:spcBef>
                          <a:spcPts val="600"/>
                        </a:spcBef>
                        <a:spcAft>
                          <a:spcPts val="600"/>
                        </a:spcAft>
                      </a:pPr>
                      <a:r>
                        <a:rPr lang="en-US" sz="2000" dirty="0" smtClean="0">
                          <a:solidFill>
                            <a:schemeClr val="tx1"/>
                          </a:solidFill>
                          <a:effectLst/>
                        </a:rPr>
                        <a:t>NEW ACOG </a:t>
                      </a:r>
                      <a:r>
                        <a:rPr lang="en-US" sz="2000" dirty="0">
                          <a:solidFill>
                            <a:schemeClr val="tx1"/>
                          </a:solidFill>
                          <a:effectLst/>
                        </a:rPr>
                        <a:t>STANDARD LABOR DEFINITIONS (2014)</a:t>
                      </a:r>
                      <a:endParaRPr lang="en-US" sz="2000" dirty="0">
                        <a:solidFill>
                          <a:schemeClr val="tx1"/>
                        </a:solidFill>
                        <a:effectLst/>
                        <a:latin typeface="Cambria" charset="0"/>
                        <a:ea typeface="ＭＳ 明朝" charset="-128"/>
                        <a:cs typeface="Times New Roman" charset="0"/>
                      </a:endParaRPr>
                    </a:p>
                  </a:txBody>
                  <a:tcPr marL="68580" marR="68580" marT="0" marB="0" anchor="ctr"/>
                </a:tc>
                <a:tc hMerge="1">
                  <a:txBody>
                    <a:bodyPr/>
                    <a:lstStyle/>
                    <a:p>
                      <a:endParaRPr lang="en-US"/>
                    </a:p>
                  </a:txBody>
                  <a:tcPr/>
                </a:tc>
              </a:tr>
              <a:tr h="1103830">
                <a:tc>
                  <a:txBody>
                    <a:bodyPr/>
                    <a:lstStyle/>
                    <a:p>
                      <a:pPr marL="114300" marR="0" indent="-114300" algn="ctr">
                        <a:spcBef>
                          <a:spcPts val="300"/>
                        </a:spcBef>
                        <a:spcAft>
                          <a:spcPts val="0"/>
                        </a:spcAft>
                      </a:pPr>
                      <a:endParaRPr lang="en-US" sz="1600" dirty="0" smtClean="0">
                        <a:solidFill>
                          <a:schemeClr val="tx1"/>
                        </a:solidFill>
                        <a:effectLst/>
                      </a:endParaRPr>
                    </a:p>
                    <a:p>
                      <a:pPr marL="114300" marR="0" indent="-114300" algn="ctr">
                        <a:spcBef>
                          <a:spcPts val="300"/>
                        </a:spcBef>
                        <a:spcAft>
                          <a:spcPts val="0"/>
                        </a:spcAft>
                      </a:pPr>
                      <a:r>
                        <a:rPr lang="en-US" sz="1600" dirty="0" smtClean="0">
                          <a:solidFill>
                            <a:schemeClr val="tx1"/>
                          </a:solidFill>
                          <a:effectLst/>
                        </a:rPr>
                        <a:t>LABOR</a:t>
                      </a:r>
                      <a:endParaRPr lang="en-US" sz="1600" dirty="0">
                        <a:solidFill>
                          <a:schemeClr val="tx1"/>
                        </a:solidFill>
                        <a:effectLst/>
                        <a:latin typeface="Cambria" charset="0"/>
                        <a:ea typeface="ＭＳ 明朝" charset="-128"/>
                        <a:cs typeface="Times New Roman" charset="0"/>
                      </a:endParaRPr>
                    </a:p>
                  </a:txBody>
                  <a:tcPr marL="68580" marR="68580" marT="0" marB="0"/>
                </a:tc>
                <a:tc>
                  <a:txBody>
                    <a:bodyPr/>
                    <a:lstStyle/>
                    <a:p>
                      <a:pPr marL="31115" marR="0" algn="l">
                        <a:spcBef>
                          <a:spcPts val="300"/>
                        </a:spcBef>
                        <a:spcAft>
                          <a:spcPts val="0"/>
                        </a:spcAft>
                      </a:pPr>
                      <a:r>
                        <a:rPr lang="en-US" sz="1400" dirty="0">
                          <a:solidFill>
                            <a:schemeClr val="tx1"/>
                          </a:solidFill>
                          <a:effectLst/>
                        </a:rPr>
                        <a:t>Uterine contractions resulting in cervical change (dilation and/or effacement)</a:t>
                      </a:r>
                    </a:p>
                    <a:p>
                      <a:pPr marL="31115" marR="0" algn="l">
                        <a:spcBef>
                          <a:spcPts val="300"/>
                        </a:spcBef>
                        <a:spcAft>
                          <a:spcPts val="0"/>
                        </a:spcAft>
                      </a:pPr>
                      <a:r>
                        <a:rPr lang="en-US" sz="1400" dirty="0">
                          <a:solidFill>
                            <a:schemeClr val="tx1"/>
                          </a:solidFill>
                          <a:effectLst/>
                        </a:rPr>
                        <a:t>Phases:</a:t>
                      </a:r>
                    </a:p>
                    <a:p>
                      <a:pPr marL="342900" marR="0" lvl="0" indent="-112713" algn="l">
                        <a:spcBef>
                          <a:spcPts val="300"/>
                        </a:spcBef>
                        <a:spcAft>
                          <a:spcPts val="0"/>
                        </a:spcAft>
                        <a:buFont typeface="Symbol" charset="2"/>
                        <a:buChar char=""/>
                        <a:tabLst/>
                      </a:pPr>
                      <a:r>
                        <a:rPr lang="en-US" sz="1400" dirty="0">
                          <a:solidFill>
                            <a:schemeClr val="tx1"/>
                          </a:solidFill>
                          <a:effectLst/>
                        </a:rPr>
                        <a:t>Latent phase – from the onset of labor to the onset of the active phase</a:t>
                      </a:r>
                    </a:p>
                    <a:p>
                      <a:pPr marL="342900" marR="0" lvl="0" indent="-112713" algn="l">
                        <a:spcBef>
                          <a:spcPts val="300"/>
                        </a:spcBef>
                        <a:spcAft>
                          <a:spcPts val="0"/>
                        </a:spcAft>
                        <a:buFont typeface="Symbol" charset="2"/>
                        <a:buChar char=""/>
                        <a:tabLst/>
                      </a:pPr>
                      <a:r>
                        <a:rPr lang="en-US" sz="1400" dirty="0">
                          <a:solidFill>
                            <a:schemeClr val="tx1"/>
                          </a:solidFill>
                          <a:effectLst/>
                        </a:rPr>
                        <a:t>Active phase – accelerated cervical dilation typically beginning at </a:t>
                      </a:r>
                      <a:r>
                        <a:rPr lang="en-US" sz="1400" dirty="0" smtClean="0">
                          <a:solidFill>
                            <a:schemeClr val="tx1"/>
                          </a:solidFill>
                          <a:effectLst/>
                        </a:rPr>
                        <a:t>6 cm</a:t>
                      </a:r>
                      <a:endParaRPr lang="en-US" sz="1400" dirty="0">
                        <a:solidFill>
                          <a:schemeClr val="tx1"/>
                        </a:solidFill>
                        <a:effectLst/>
                        <a:latin typeface="Cambria" charset="0"/>
                        <a:ea typeface="ＭＳ 明朝" charset="-128"/>
                        <a:cs typeface="Times New Roman" charset="0"/>
                      </a:endParaRPr>
                    </a:p>
                  </a:txBody>
                  <a:tcPr marL="68580" marR="68580" marT="0" marB="0" anchor="ctr"/>
                </a:tc>
              </a:tr>
              <a:tr h="1948441">
                <a:tc>
                  <a:txBody>
                    <a:bodyPr/>
                    <a:lstStyle/>
                    <a:p>
                      <a:pPr marL="114300" marR="0" indent="-114300" algn="ctr">
                        <a:spcBef>
                          <a:spcPts val="300"/>
                        </a:spcBef>
                        <a:spcAft>
                          <a:spcPts val="0"/>
                        </a:spcAft>
                      </a:pPr>
                      <a:endParaRPr lang="en-US" sz="1600" dirty="0" smtClean="0">
                        <a:solidFill>
                          <a:schemeClr val="tx1"/>
                        </a:solidFill>
                        <a:effectLst/>
                      </a:endParaRPr>
                    </a:p>
                    <a:p>
                      <a:pPr marL="114300" marR="0" indent="-114300" algn="ctr">
                        <a:spcBef>
                          <a:spcPts val="300"/>
                        </a:spcBef>
                        <a:spcAft>
                          <a:spcPts val="0"/>
                        </a:spcAft>
                      </a:pPr>
                      <a:r>
                        <a:rPr lang="en-US" sz="1600" dirty="0" smtClean="0">
                          <a:solidFill>
                            <a:schemeClr val="tx1"/>
                          </a:solidFill>
                          <a:effectLst/>
                        </a:rPr>
                        <a:t>AUGMENTATION </a:t>
                      </a:r>
                      <a:r>
                        <a:rPr lang="en-US" sz="1600" dirty="0">
                          <a:solidFill>
                            <a:schemeClr val="tx1"/>
                          </a:solidFill>
                          <a:effectLst/>
                        </a:rPr>
                        <a:t>OF LABOR</a:t>
                      </a:r>
                      <a:endParaRPr lang="en-US" sz="1600" dirty="0">
                        <a:solidFill>
                          <a:schemeClr val="tx1"/>
                        </a:solidFill>
                        <a:effectLst/>
                        <a:latin typeface="Cambria" charset="0"/>
                        <a:ea typeface="ＭＳ 明朝" charset="-128"/>
                        <a:cs typeface="Times New Roman" charset="0"/>
                      </a:endParaRPr>
                    </a:p>
                  </a:txBody>
                  <a:tcPr marL="68580" marR="68580" marT="0" marB="0"/>
                </a:tc>
                <a:tc>
                  <a:txBody>
                    <a:bodyPr/>
                    <a:lstStyle/>
                    <a:p>
                      <a:pPr marL="31115" marR="0" algn="l">
                        <a:spcBef>
                          <a:spcPts val="300"/>
                        </a:spcBef>
                        <a:spcAft>
                          <a:spcPts val="0"/>
                        </a:spcAft>
                      </a:pPr>
                      <a:r>
                        <a:rPr lang="en-US" sz="1400" dirty="0">
                          <a:solidFill>
                            <a:schemeClr val="tx1"/>
                          </a:solidFill>
                          <a:effectLst/>
                        </a:rPr>
                        <a:t>The stimulation of uterine contractions using pharmacologic methods or artificial rupture of membranes to increase their frequency and/or </a:t>
                      </a:r>
                      <a:r>
                        <a:rPr lang="en-US" sz="1400" u="sng" dirty="0">
                          <a:solidFill>
                            <a:schemeClr val="tx1"/>
                          </a:solidFill>
                          <a:effectLst/>
                        </a:rPr>
                        <a:t>strength following the onset of spontaneous labor or contractions following spontaneous rupture of membranes.</a:t>
                      </a:r>
                      <a:endParaRPr lang="en-US" sz="1400" dirty="0">
                        <a:solidFill>
                          <a:schemeClr val="tx1"/>
                        </a:solidFill>
                        <a:effectLst/>
                      </a:endParaRPr>
                    </a:p>
                    <a:p>
                      <a:pPr marL="31115" marR="0" algn="l">
                        <a:spcBef>
                          <a:spcPts val="300"/>
                        </a:spcBef>
                        <a:spcAft>
                          <a:spcPts val="0"/>
                        </a:spcAft>
                      </a:pPr>
                      <a:r>
                        <a:rPr lang="en-US" sz="1400" u="none" strike="noStrike" dirty="0">
                          <a:solidFill>
                            <a:schemeClr val="tx1"/>
                          </a:solidFill>
                          <a:effectLst/>
                        </a:rPr>
                        <a:t> </a:t>
                      </a:r>
                      <a:endParaRPr lang="en-US" sz="1400" dirty="0">
                        <a:solidFill>
                          <a:schemeClr val="tx1"/>
                        </a:solidFill>
                        <a:effectLst/>
                      </a:endParaRPr>
                    </a:p>
                    <a:p>
                      <a:pPr marL="31115" marR="0" algn="l">
                        <a:spcBef>
                          <a:spcPts val="300"/>
                        </a:spcBef>
                        <a:spcAft>
                          <a:spcPts val="0"/>
                        </a:spcAft>
                      </a:pPr>
                      <a:r>
                        <a:rPr lang="en-US" sz="1400" dirty="0">
                          <a:solidFill>
                            <a:schemeClr val="tx1"/>
                          </a:solidFill>
                          <a:effectLst/>
                        </a:rPr>
                        <a:t>If labor has been started using any method of induction described below (including cervical ripening agents), then the term, Augmentation of Labor, should not be used.</a:t>
                      </a:r>
                      <a:endParaRPr lang="en-US" sz="1400" dirty="0">
                        <a:solidFill>
                          <a:schemeClr val="tx1"/>
                        </a:solidFill>
                        <a:effectLst/>
                        <a:latin typeface="Cambria" charset="0"/>
                        <a:ea typeface="ＭＳ 明朝" charset="-128"/>
                        <a:cs typeface="Times New Roman" charset="0"/>
                      </a:endParaRPr>
                    </a:p>
                  </a:txBody>
                  <a:tcPr marL="68580" marR="68580" marT="0" marB="0" anchor="ctr"/>
                </a:tc>
              </a:tr>
              <a:tr h="2195008">
                <a:tc>
                  <a:txBody>
                    <a:bodyPr/>
                    <a:lstStyle/>
                    <a:p>
                      <a:pPr marL="114300" marR="0" indent="-114300" algn="ctr">
                        <a:spcBef>
                          <a:spcPts val="300"/>
                        </a:spcBef>
                        <a:spcAft>
                          <a:spcPts val="0"/>
                        </a:spcAft>
                      </a:pPr>
                      <a:endParaRPr lang="en-US" sz="1600" dirty="0" smtClean="0">
                        <a:solidFill>
                          <a:schemeClr val="tx1"/>
                        </a:solidFill>
                        <a:effectLst/>
                      </a:endParaRPr>
                    </a:p>
                    <a:p>
                      <a:pPr marL="114300" marR="0" indent="-114300" algn="ctr">
                        <a:spcBef>
                          <a:spcPts val="300"/>
                        </a:spcBef>
                        <a:spcAft>
                          <a:spcPts val="0"/>
                        </a:spcAft>
                      </a:pPr>
                      <a:r>
                        <a:rPr lang="en-US" sz="1600" dirty="0" smtClean="0">
                          <a:solidFill>
                            <a:schemeClr val="tx1"/>
                          </a:solidFill>
                          <a:effectLst/>
                        </a:rPr>
                        <a:t>INDUCTION </a:t>
                      </a:r>
                      <a:r>
                        <a:rPr lang="en-US" sz="1600" dirty="0">
                          <a:solidFill>
                            <a:schemeClr val="tx1"/>
                          </a:solidFill>
                          <a:effectLst/>
                        </a:rPr>
                        <a:t>OF LABOR</a:t>
                      </a:r>
                      <a:endParaRPr lang="en-US" sz="1600" dirty="0">
                        <a:solidFill>
                          <a:schemeClr val="tx1"/>
                        </a:solidFill>
                        <a:effectLst/>
                        <a:latin typeface="Cambria" charset="0"/>
                        <a:ea typeface="ＭＳ 明朝" charset="-128"/>
                        <a:cs typeface="Times New Roman" charset="0"/>
                      </a:endParaRPr>
                    </a:p>
                  </a:txBody>
                  <a:tcPr marL="68580" marR="68580" marT="0" marB="0"/>
                </a:tc>
                <a:tc>
                  <a:txBody>
                    <a:bodyPr/>
                    <a:lstStyle/>
                    <a:p>
                      <a:pPr marL="31115" marR="0" algn="l">
                        <a:spcBef>
                          <a:spcPts val="300"/>
                        </a:spcBef>
                        <a:spcAft>
                          <a:spcPts val="0"/>
                        </a:spcAft>
                      </a:pPr>
                      <a:r>
                        <a:rPr lang="en-US" sz="1400" dirty="0">
                          <a:solidFill>
                            <a:schemeClr val="tx1"/>
                          </a:solidFill>
                          <a:effectLst/>
                        </a:rPr>
                        <a:t>The use of pharmacological and/or mechanical methods to initiate labor (Examples of methods include but are not limited to: artificial rupture of membranes, balloons, oxytocin, prostaglandin, </a:t>
                      </a:r>
                      <a:r>
                        <a:rPr lang="en-US" sz="1400" dirty="0" err="1">
                          <a:solidFill>
                            <a:schemeClr val="tx1"/>
                          </a:solidFill>
                          <a:effectLst/>
                        </a:rPr>
                        <a:t>Laminaria</a:t>
                      </a:r>
                      <a:r>
                        <a:rPr lang="en-US" sz="1400" dirty="0">
                          <a:solidFill>
                            <a:schemeClr val="tx1"/>
                          </a:solidFill>
                          <a:effectLst/>
                        </a:rPr>
                        <a:t>, or other cervical ripening agents</a:t>
                      </a:r>
                      <a:r>
                        <a:rPr lang="en-US" sz="1400" dirty="0" smtClean="0">
                          <a:solidFill>
                            <a:schemeClr val="tx1"/>
                          </a:solidFill>
                          <a:effectLst/>
                        </a:rPr>
                        <a:t>)</a:t>
                      </a:r>
                      <a:endParaRPr lang="en-US" sz="1400" dirty="0">
                        <a:solidFill>
                          <a:schemeClr val="tx1"/>
                        </a:solidFill>
                        <a:effectLst/>
                      </a:endParaRPr>
                    </a:p>
                    <a:p>
                      <a:pPr marL="31115" marR="0" algn="l">
                        <a:spcBef>
                          <a:spcPts val="300"/>
                        </a:spcBef>
                        <a:spcAft>
                          <a:spcPts val="0"/>
                        </a:spcAft>
                      </a:pPr>
                      <a:r>
                        <a:rPr lang="en-US" sz="1400" dirty="0">
                          <a:solidFill>
                            <a:schemeClr val="tx1"/>
                          </a:solidFill>
                          <a:effectLst/>
                        </a:rPr>
                        <a:t>Still applies even if any of the following are performed:</a:t>
                      </a:r>
                    </a:p>
                    <a:p>
                      <a:pPr marL="342900" marR="0" lvl="0" indent="-163513" algn="l">
                        <a:spcBef>
                          <a:spcPts val="300"/>
                        </a:spcBef>
                        <a:spcAft>
                          <a:spcPts val="0"/>
                        </a:spcAft>
                        <a:buFont typeface="Symbol" charset="2"/>
                        <a:buChar char=""/>
                        <a:tabLst/>
                      </a:pPr>
                      <a:r>
                        <a:rPr lang="en-US" sz="1400" dirty="0">
                          <a:solidFill>
                            <a:schemeClr val="tx1"/>
                          </a:solidFill>
                          <a:effectLst/>
                        </a:rPr>
                        <a:t>Unsuccessful attempts at initiating labor</a:t>
                      </a:r>
                    </a:p>
                    <a:p>
                      <a:pPr marL="342900" marR="0" lvl="0" indent="-163513" algn="l">
                        <a:spcBef>
                          <a:spcPts val="300"/>
                        </a:spcBef>
                        <a:spcAft>
                          <a:spcPts val="0"/>
                        </a:spcAft>
                        <a:buFont typeface="Symbol" charset="2"/>
                        <a:buChar char=""/>
                        <a:tabLst/>
                      </a:pPr>
                      <a:r>
                        <a:rPr lang="en-US" sz="1400" dirty="0">
                          <a:solidFill>
                            <a:schemeClr val="tx1"/>
                          </a:solidFill>
                          <a:effectLst/>
                        </a:rPr>
                        <a:t>Initiation of labor following </a:t>
                      </a:r>
                      <a:r>
                        <a:rPr lang="en-US" sz="1400" u="sng" dirty="0">
                          <a:solidFill>
                            <a:schemeClr val="tx1"/>
                          </a:solidFill>
                          <a:effectLst/>
                        </a:rPr>
                        <a:t>spontaneous ruptured membranes without </a:t>
                      </a:r>
                      <a:r>
                        <a:rPr lang="en-US" sz="1400" u="sng" dirty="0" smtClean="0">
                          <a:solidFill>
                            <a:schemeClr val="tx1"/>
                          </a:solidFill>
                          <a:effectLst/>
                        </a:rPr>
                        <a:t>contractions</a:t>
                      </a:r>
                      <a:endParaRPr lang="en-US" sz="1400" dirty="0">
                        <a:solidFill>
                          <a:schemeClr val="tx1"/>
                        </a:solidFill>
                        <a:effectLst/>
                      </a:endParaRPr>
                    </a:p>
                  </a:txBody>
                  <a:tcPr marL="68580" marR="68580" marT="0" marB="0" anchor="ctr"/>
                </a:tc>
              </a:tr>
            </a:tbl>
          </a:graphicData>
        </a:graphic>
      </p:graphicFrame>
      <p:sp>
        <p:nvSpPr>
          <p:cNvPr id="5" name="Slide Number Placeholder 4"/>
          <p:cNvSpPr>
            <a:spLocks noGrp="1"/>
          </p:cNvSpPr>
          <p:nvPr>
            <p:ph type="sldNum" sz="quarter" idx="4294967295"/>
          </p:nvPr>
        </p:nvSpPr>
        <p:spPr>
          <a:xfrm>
            <a:off x="152400" y="6416675"/>
            <a:ext cx="809625" cy="365125"/>
          </a:xfrm>
          <a:prstGeom prst="rect">
            <a:avLst/>
          </a:prstGeom>
        </p:spPr>
        <p:txBody>
          <a:bodyPr/>
          <a:lstStyle/>
          <a:p>
            <a:pPr>
              <a:defRPr/>
            </a:pPr>
            <a:fld id="{32A9CC3D-BF26-4852-9113-3874BBB39C24}" type="slidenum">
              <a:rPr lang="en-US" sz="1600" smtClean="0">
                <a:solidFill>
                  <a:srgbClr val="000000">
                    <a:tint val="75000"/>
                  </a:srgbClr>
                </a:solidFill>
              </a:rPr>
              <a:pPr>
                <a:defRPr/>
              </a:pPr>
              <a:t>8</a:t>
            </a:fld>
            <a:endParaRPr lang="en-US" sz="1600" dirty="0">
              <a:solidFill>
                <a:srgbClr val="000000">
                  <a:tint val="75000"/>
                </a:srgbClr>
              </a:solidFill>
            </a:endParaRPr>
          </a:p>
        </p:txBody>
      </p:sp>
      <p:sp>
        <p:nvSpPr>
          <p:cNvPr id="7" name="TextBox 6"/>
          <p:cNvSpPr txBox="1"/>
          <p:nvPr/>
        </p:nvSpPr>
        <p:spPr>
          <a:xfrm>
            <a:off x="685800" y="6248400"/>
            <a:ext cx="8229600" cy="523220"/>
          </a:xfrm>
          <a:prstGeom prst="rect">
            <a:avLst/>
          </a:prstGeom>
          <a:solidFill>
            <a:schemeClr val="bg1"/>
          </a:solidFill>
        </p:spPr>
        <p:txBody>
          <a:bodyPr wrap="square" rtlCol="0">
            <a:spAutoFit/>
          </a:bodyPr>
          <a:lstStyle/>
          <a:p>
            <a:r>
              <a:rPr lang="en-US" sz="1400" dirty="0"/>
              <a:t>Menard MK, Main EK, </a:t>
            </a:r>
            <a:r>
              <a:rPr lang="en-US" sz="1400" dirty="0" err="1"/>
              <a:t>Currigan</a:t>
            </a:r>
            <a:r>
              <a:rPr lang="en-US" sz="1400" dirty="0"/>
              <a:t> SM.  Executive Summary of the </a:t>
            </a:r>
            <a:r>
              <a:rPr lang="en-US" sz="1400" dirty="0" err="1"/>
              <a:t>reVITALize</a:t>
            </a:r>
            <a:r>
              <a:rPr lang="en-US" sz="1400" dirty="0"/>
              <a:t> Initiative: Standardizing Obstetric Data Definitions. </a:t>
            </a:r>
            <a:r>
              <a:rPr lang="en-US" sz="1400" dirty="0" err="1"/>
              <a:t>Obstet</a:t>
            </a:r>
            <a:r>
              <a:rPr lang="en-US" sz="1400" dirty="0"/>
              <a:t> </a:t>
            </a:r>
            <a:r>
              <a:rPr lang="en-US" sz="1400" dirty="0" err="1"/>
              <a:t>Gynecol</a:t>
            </a:r>
            <a:r>
              <a:rPr lang="en-US" sz="1400" dirty="0"/>
              <a:t> 2014 July; 124:150-3.</a:t>
            </a:r>
          </a:p>
        </p:txBody>
      </p:sp>
    </p:spTree>
    <p:extLst>
      <p:ext uri="{BB962C8B-B14F-4D97-AF65-F5344CB8AC3E}">
        <p14:creationId xmlns:p14="http://schemas.microsoft.com/office/powerpoint/2010/main" val="2670026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850900"/>
            <a:ext cx="86741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6E44CC9-D482-E242-88C4-38FFA1A96F4F}" type="slidenum">
              <a:rPr lang="en-US" altLang="x-none" smtClean="0"/>
              <a:pPr/>
              <a:t>9</a:t>
            </a:fld>
            <a:endParaRPr lang="en-US" altLang="x-none"/>
          </a:p>
        </p:txBody>
      </p:sp>
      <p:pic>
        <p:nvPicPr>
          <p:cNvPr id="3" name="Picture 2"/>
          <p:cNvPicPr>
            <a:picLocks noChangeAspect="1"/>
          </p:cNvPicPr>
          <p:nvPr/>
        </p:nvPicPr>
        <p:blipFill>
          <a:blip r:embed="rId3"/>
          <a:stretch>
            <a:fillRect/>
          </a:stretch>
        </p:blipFill>
        <p:spPr>
          <a:xfrm>
            <a:off x="152400" y="152400"/>
            <a:ext cx="1443715" cy="768350"/>
          </a:xfrm>
          <a:prstGeom prst="rect">
            <a:avLst/>
          </a:prstGeom>
        </p:spPr>
      </p:pic>
    </p:spTree>
    <p:extLst>
      <p:ext uri="{BB962C8B-B14F-4D97-AF65-F5344CB8AC3E}">
        <p14:creationId xmlns:p14="http://schemas.microsoft.com/office/powerpoint/2010/main" val="88943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SJH Colors">
      <a:dk1>
        <a:srgbClr val="00338E"/>
      </a:dk1>
      <a:lt1>
        <a:srgbClr val="FFFFFF"/>
      </a:lt1>
      <a:dk2>
        <a:srgbClr val="393B3D"/>
      </a:dk2>
      <a:lt2>
        <a:srgbClr val="BFBFBF"/>
      </a:lt2>
      <a:accent1>
        <a:srgbClr val="39892F"/>
      </a:accent1>
      <a:accent2>
        <a:srgbClr val="FD423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Custom Design">
  <a:themeElements>
    <a:clrScheme name="SJH Colors">
      <a:dk1>
        <a:srgbClr val="00338E"/>
      </a:dk1>
      <a:lt1>
        <a:srgbClr val="FFFFFF"/>
      </a:lt1>
      <a:dk2>
        <a:srgbClr val="393B3D"/>
      </a:dk2>
      <a:lt2>
        <a:srgbClr val="BFBFBF"/>
      </a:lt2>
      <a:accent1>
        <a:srgbClr val="39892F"/>
      </a:accent1>
      <a:accent2>
        <a:srgbClr val="FD423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owerpoint St Joseph Hoag Health Template A [Read-Only]" id="{444F88F8-921F-47E0-9289-73693C350DFA}" vid="{7EBA6C65-61DA-4ED5-9C47-A44F2282925F}"/>
    </a:ext>
  </a:extLst>
</a:theme>
</file>

<file path=ppt/theme/theme11.xml><?xml version="1.0" encoding="utf-8"?>
<a:theme xmlns:a="http://schemas.openxmlformats.org/drawingml/2006/main" name="15_Custom Design">
  <a:themeElements>
    <a:clrScheme name="SJH Colors">
      <a:dk1>
        <a:srgbClr val="00338E"/>
      </a:dk1>
      <a:lt1>
        <a:srgbClr val="FFFFFF"/>
      </a:lt1>
      <a:dk2>
        <a:srgbClr val="393B3D"/>
      </a:dk2>
      <a:lt2>
        <a:srgbClr val="BFBFBF"/>
      </a:lt2>
      <a:accent1>
        <a:srgbClr val="39892F"/>
      </a:accent1>
      <a:accent2>
        <a:srgbClr val="FD423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Custom Design">
  <a:themeElements>
    <a:clrScheme name="SJH Colors">
      <a:dk1>
        <a:srgbClr val="00338E"/>
      </a:dk1>
      <a:lt1>
        <a:srgbClr val="FFFFFF"/>
      </a:lt1>
      <a:dk2>
        <a:srgbClr val="393B3D"/>
      </a:dk2>
      <a:lt2>
        <a:srgbClr val="BFBFBF"/>
      </a:lt2>
      <a:accent1>
        <a:srgbClr val="39892F"/>
      </a:accent1>
      <a:accent2>
        <a:srgbClr val="FD423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owerpoint St Joseph Hoag Health Template A [Read-Only]" id="{444F88F8-921F-47E0-9289-73693C350DFA}" vid="{7EBA6C65-61DA-4ED5-9C47-A44F2282925F}"/>
    </a:ext>
  </a:extLst>
</a:theme>
</file>

<file path=ppt/theme/theme13.xml><?xml version="1.0" encoding="utf-8"?>
<a:theme xmlns:a="http://schemas.openxmlformats.org/drawingml/2006/main" name="13_Custom Design">
  <a:themeElements>
    <a:clrScheme name="Custom 1">
      <a:dk1>
        <a:srgbClr val="000000"/>
      </a:dk1>
      <a:lt1>
        <a:srgbClr val="FFFFFF"/>
      </a:lt1>
      <a:dk2>
        <a:srgbClr val="565A5C"/>
      </a:dk2>
      <a:lt2>
        <a:srgbClr val="BFBFBF"/>
      </a:lt2>
      <a:accent1>
        <a:srgbClr val="00ADD0"/>
      </a:accent1>
      <a:accent2>
        <a:srgbClr val="69BE28"/>
      </a:accent2>
      <a:accent3>
        <a:srgbClr val="005BBB"/>
      </a:accent3>
      <a:accent4>
        <a:srgbClr val="6E2585"/>
      </a:accent4>
      <a:accent5>
        <a:srgbClr val="565A5C"/>
      </a:accent5>
      <a:accent6>
        <a:srgbClr val="F7403A"/>
      </a:accent6>
      <a:hlink>
        <a:srgbClr val="002756"/>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Custom Design">
  <a:themeElements>
    <a:clrScheme name="SJH Colors">
      <a:dk1>
        <a:srgbClr val="00338E"/>
      </a:dk1>
      <a:lt1>
        <a:srgbClr val="FFFFFF"/>
      </a:lt1>
      <a:dk2>
        <a:srgbClr val="393B3D"/>
      </a:dk2>
      <a:lt2>
        <a:srgbClr val="BFBFBF"/>
      </a:lt2>
      <a:accent1>
        <a:srgbClr val="39892F"/>
      </a:accent1>
      <a:accent2>
        <a:srgbClr val="FD423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Custom Design">
  <a:themeElements>
    <a:clrScheme name="SJH Colors">
      <a:dk1>
        <a:srgbClr val="00338E"/>
      </a:dk1>
      <a:lt1>
        <a:srgbClr val="FFFFFF"/>
      </a:lt1>
      <a:dk2>
        <a:srgbClr val="393B3D"/>
      </a:dk2>
      <a:lt2>
        <a:srgbClr val="BFBFBF"/>
      </a:lt2>
      <a:accent1>
        <a:srgbClr val="39892F"/>
      </a:accent1>
      <a:accent2>
        <a:srgbClr val="FD423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SJH Colors">
      <a:dk1>
        <a:srgbClr val="00338E"/>
      </a:dk1>
      <a:lt1>
        <a:srgbClr val="FFFFFF"/>
      </a:lt1>
      <a:dk2>
        <a:srgbClr val="393B3D"/>
      </a:dk2>
      <a:lt2>
        <a:srgbClr val="BFBFBF"/>
      </a:lt2>
      <a:accent1>
        <a:srgbClr val="39892F"/>
      </a:accent1>
      <a:accent2>
        <a:srgbClr val="FD423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HA Master">
  <a:themeElements>
    <a:clrScheme name="KHA">
      <a:dk1>
        <a:srgbClr val="000000"/>
      </a:dk1>
      <a:lt1>
        <a:srgbClr val="FFFFFF"/>
      </a:lt1>
      <a:dk2>
        <a:srgbClr val="133D8D"/>
      </a:dk2>
      <a:lt2>
        <a:srgbClr val="EEECE1"/>
      </a:lt2>
      <a:accent1>
        <a:srgbClr val="1B2B48"/>
      </a:accent1>
      <a:accent2>
        <a:srgbClr val="9F2525"/>
      </a:accent2>
      <a:accent3>
        <a:srgbClr val="F29000"/>
      </a:accent3>
      <a:accent4>
        <a:srgbClr val="996633"/>
      </a:accent4>
      <a:accent5>
        <a:srgbClr val="57791A"/>
      </a:accent5>
      <a:accent6>
        <a:srgbClr val="A0ADD2"/>
      </a:accent6>
      <a:hlink>
        <a:srgbClr val="53697D"/>
      </a:hlink>
      <a:folHlink>
        <a:srgbClr val="753E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wrap="square" anchor="ctr" anchorCtr="1">
        <a:noAutofit/>
      </a:bodyPr>
      <a:lstStyle>
        <a:defPPr algn="ctr">
          <a:defRPr sz="1400" b="1" dirty="0" smtClean="0">
            <a:solidFill>
              <a:schemeClr val="bg1"/>
            </a:solidFill>
            <a:latin typeface="Calibri"/>
            <a:cs typeface="Calibri"/>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SJH Colors">
      <a:dk1>
        <a:srgbClr val="00338E"/>
      </a:dk1>
      <a:lt1>
        <a:srgbClr val="FFFFFF"/>
      </a:lt1>
      <a:dk2>
        <a:srgbClr val="393B3D"/>
      </a:dk2>
      <a:lt2>
        <a:srgbClr val="BFBFBF"/>
      </a:lt2>
      <a:accent1>
        <a:srgbClr val="39892F"/>
      </a:accent1>
      <a:accent2>
        <a:srgbClr val="FD423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Custom Design">
  <a:themeElements>
    <a:clrScheme name="SJH Colors">
      <a:dk1>
        <a:srgbClr val="00338E"/>
      </a:dk1>
      <a:lt1>
        <a:srgbClr val="FFFFFF"/>
      </a:lt1>
      <a:dk2>
        <a:srgbClr val="393B3D"/>
      </a:dk2>
      <a:lt2>
        <a:srgbClr val="BFBFBF"/>
      </a:lt2>
      <a:accent1>
        <a:srgbClr val="39892F"/>
      </a:accent1>
      <a:accent2>
        <a:srgbClr val="FD423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owerpoint St Joseph Hoag Health Template A [Read-Only]" id="{444F88F8-921F-47E0-9289-73693C350DFA}" vid="{7EBA6C65-61DA-4ED5-9C47-A44F2282925F}"/>
    </a:ext>
  </a:extLst>
</a:theme>
</file>

<file path=ppt/theme/theme6.xml><?xml version="1.0" encoding="utf-8"?>
<a:theme xmlns:a="http://schemas.openxmlformats.org/drawingml/2006/main" name="11_Custom Design">
  <a:themeElements>
    <a:clrScheme name="Custom 1">
      <a:dk1>
        <a:srgbClr val="000000"/>
      </a:dk1>
      <a:lt1>
        <a:srgbClr val="FFFFFF"/>
      </a:lt1>
      <a:dk2>
        <a:srgbClr val="565A5C"/>
      </a:dk2>
      <a:lt2>
        <a:srgbClr val="BFBFBF"/>
      </a:lt2>
      <a:accent1>
        <a:srgbClr val="00ADD0"/>
      </a:accent1>
      <a:accent2>
        <a:srgbClr val="69BE28"/>
      </a:accent2>
      <a:accent3>
        <a:srgbClr val="005BBB"/>
      </a:accent3>
      <a:accent4>
        <a:srgbClr val="6E2585"/>
      </a:accent4>
      <a:accent5>
        <a:srgbClr val="565A5C"/>
      </a:accent5>
      <a:accent6>
        <a:srgbClr val="F7403A"/>
      </a:accent6>
      <a:hlink>
        <a:srgbClr val="002756"/>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Custom Design">
  <a:themeElements>
    <a:clrScheme name="SJHH January 2015v2">
      <a:dk1>
        <a:sysClr val="windowText" lastClr="000000"/>
      </a:dk1>
      <a:lt1>
        <a:sysClr val="window" lastClr="FFFFFF"/>
      </a:lt1>
      <a:dk2>
        <a:srgbClr val="565A5C"/>
      </a:dk2>
      <a:lt2>
        <a:srgbClr val="CECFCB"/>
      </a:lt2>
      <a:accent1>
        <a:srgbClr val="003D70"/>
      </a:accent1>
      <a:accent2>
        <a:srgbClr val="005BBB"/>
      </a:accent2>
      <a:accent3>
        <a:srgbClr val="ABD3FF"/>
      </a:accent3>
      <a:accent4>
        <a:srgbClr val="69BE28"/>
      </a:accent4>
      <a:accent5>
        <a:srgbClr val="A5D867"/>
      </a:accent5>
      <a:accent6>
        <a:srgbClr val="6E2585"/>
      </a:accent6>
      <a:hlink>
        <a:srgbClr val="80808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dirty="0" smtClean="0"/>
        </a:defPPr>
      </a:lstStyle>
    </a:txDef>
  </a:objectDefaults>
  <a:extraClrSchemeLst/>
</a:theme>
</file>

<file path=ppt/theme/theme8.xml><?xml version="1.0" encoding="utf-8"?>
<a:theme xmlns:a="http://schemas.openxmlformats.org/drawingml/2006/main" name="3_Custom Design">
  <a:themeElements>
    <a:clrScheme name="SJH Colors">
      <a:dk1>
        <a:srgbClr val="00338E"/>
      </a:dk1>
      <a:lt1>
        <a:srgbClr val="FFFFFF"/>
      </a:lt1>
      <a:dk2>
        <a:srgbClr val="393B3D"/>
      </a:dk2>
      <a:lt2>
        <a:srgbClr val="BFBFBF"/>
      </a:lt2>
      <a:accent1>
        <a:srgbClr val="39892F"/>
      </a:accent1>
      <a:accent2>
        <a:srgbClr val="FD423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Regional Template">
  <a:themeElements>
    <a:clrScheme name="SJH Colors">
      <a:dk1>
        <a:srgbClr val="00338E"/>
      </a:dk1>
      <a:lt1>
        <a:srgbClr val="FFFFFF"/>
      </a:lt1>
      <a:dk2>
        <a:srgbClr val="393B3D"/>
      </a:dk2>
      <a:lt2>
        <a:srgbClr val="BFBFBF"/>
      </a:lt2>
      <a:accent1>
        <a:srgbClr val="39892F"/>
      </a:accent1>
      <a:accent2>
        <a:srgbClr val="FD423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RMO mtg 071416</Template>
  <TotalTime>658</TotalTime>
  <Words>4294</Words>
  <Application>Microsoft Office PowerPoint</Application>
  <PresentationFormat>On-screen Show (4:3)</PresentationFormat>
  <Paragraphs>419</Paragraphs>
  <Slides>74</Slides>
  <Notes>11</Notes>
  <HiddenSlides>0</HiddenSlides>
  <MMClips>0</MMClips>
  <ScaleCrop>false</ScaleCrop>
  <HeadingPairs>
    <vt:vector size="4" baseType="variant">
      <vt:variant>
        <vt:lpstr>Theme</vt:lpstr>
      </vt:variant>
      <vt:variant>
        <vt:i4>15</vt:i4>
      </vt:variant>
      <vt:variant>
        <vt:lpstr>Slide Titles</vt:lpstr>
      </vt:variant>
      <vt:variant>
        <vt:i4>74</vt:i4>
      </vt:variant>
    </vt:vector>
  </HeadingPairs>
  <TitlesOfParts>
    <vt:vector size="89" baseType="lpstr">
      <vt:lpstr>1_Custom Design</vt:lpstr>
      <vt:lpstr>Custom Design</vt:lpstr>
      <vt:lpstr>KHA Master</vt:lpstr>
      <vt:lpstr>2_Custom Design</vt:lpstr>
      <vt:lpstr>10_Custom Design</vt:lpstr>
      <vt:lpstr>11_Custom Design</vt:lpstr>
      <vt:lpstr>12_Custom Design</vt:lpstr>
      <vt:lpstr>3_Custom Design</vt:lpstr>
      <vt:lpstr>2_Regional Template</vt:lpstr>
      <vt:lpstr>14_Custom Design</vt:lpstr>
      <vt:lpstr>15_Custom Design</vt:lpstr>
      <vt:lpstr>4_Custom Design</vt:lpstr>
      <vt:lpstr>13_Custom Design</vt:lpstr>
      <vt:lpstr>5_Custom Design</vt:lpstr>
      <vt:lpstr>6_Custom Design</vt:lpstr>
      <vt:lpstr>Induction of labor and Techniques for Preparing the Cervix for Labor</vt:lpstr>
      <vt:lpstr>Reflection</vt:lpstr>
      <vt:lpstr>Outline</vt:lpstr>
      <vt:lpstr>PowerPoint Presentation</vt:lpstr>
      <vt:lpstr>PowerPoint Presentation</vt:lpstr>
      <vt:lpstr>PowerPoint Presentation</vt:lpstr>
      <vt:lpstr>Keys for Induction Success</vt:lpstr>
      <vt:lpstr>PowerPoint Presentation</vt:lpstr>
      <vt:lpstr>PowerPoint Presentation</vt:lpstr>
      <vt:lpstr>PowerPoint Presentation</vt:lpstr>
      <vt:lpstr>PowerPoint Presentation</vt:lpstr>
      <vt:lpstr>NEJM: Randomized Trial of Labor Induction in Women ≥35 Years of Age</vt:lpstr>
      <vt:lpstr>CSR Elephants in the room</vt:lpstr>
      <vt:lpstr>What to do when there is  conflicting data?</vt:lpstr>
      <vt:lpstr>Cesarean Rate for Nullip Inductions  244 California Hospitals-- 2015  (CMQCC Maternal Data Center)</vt:lpstr>
      <vt:lpstr>PowerPoint Presentation</vt:lpstr>
      <vt:lpstr>“Elective” Inductions 39-41wks</vt:lpstr>
      <vt:lpstr>Retrospective Studies</vt:lpstr>
      <vt:lpstr>Risks vs. Expectant Management</vt:lpstr>
      <vt:lpstr>Who is right about elective inductions?</vt:lpstr>
      <vt:lpstr>Careful protocols for scheduling inductions</vt:lpstr>
      <vt:lpstr>Checklist-based Protocol for  Oxytocin Administration</vt:lpstr>
      <vt:lpstr>Every Woman with a Labor Induction Should have a Patient Safety Checklist</vt:lpstr>
      <vt:lpstr>Preparing the Cervix with Cervical Ripening Techniques</vt:lpstr>
      <vt:lpstr>Cervical Ripening</vt:lpstr>
      <vt:lpstr>Term Cervical Ripening Techniques</vt:lpstr>
      <vt:lpstr>Choice of Ripening Agent Meta-Analysis</vt:lpstr>
      <vt:lpstr>Misoprostol</vt:lpstr>
      <vt:lpstr>Mechanical Cervical Ripening Techniques</vt:lpstr>
      <vt:lpstr>Outpatient Balloon Cervical Ripening</vt:lpstr>
      <vt:lpstr>Cochrane Review: Mechanical methods for induction of labor</vt:lpstr>
      <vt:lpstr>Timing of Adverse Events with Foley Catheter for Cervical Ripening</vt:lpstr>
      <vt:lpstr>Protocol based on results</vt:lpstr>
      <vt:lpstr>Rationale of Outpatient Balloon</vt:lpstr>
      <vt:lpstr>Outpatient Foley catheter versus inpatient prostaglandin E2 gel for induction of labor: RCT </vt:lpstr>
      <vt:lpstr>Outpatient as Effective as Inpatient  Foley Catheter for Cervical Ripening</vt:lpstr>
      <vt:lpstr>Mechanical and Pharmacologic Methods of Labor Induction</vt:lpstr>
      <vt:lpstr>What if outpatient?</vt:lpstr>
      <vt:lpstr>Our Technique Summary</vt:lpstr>
      <vt:lpstr>Foley Catheter Placement</vt:lpstr>
      <vt:lpstr>Office Equipment List</vt:lpstr>
      <vt:lpstr>PowerPoint Presentation</vt:lpstr>
      <vt:lpstr>Patient Information</vt:lpstr>
      <vt:lpstr>Shifted Burden…</vt:lpstr>
      <vt:lpstr>Lessons Learned From Experience</vt:lpstr>
      <vt:lpstr>Keys for Safe Successful Inductions</vt:lpstr>
      <vt:lpstr>Foley Catheter Placement</vt:lpstr>
      <vt:lpstr>Double Balloon Catheter</vt:lpstr>
      <vt:lpstr>Mechanical methods for induction of labor</vt:lpstr>
      <vt:lpstr>Transcervical Foley Catheter: Infection </vt:lpstr>
      <vt:lpstr>Single versus double-balloon catheter nulliparous postdate pregnancies</vt:lpstr>
      <vt:lpstr>30 mL Single- versus 80 mL double-balloon catheter</vt:lpstr>
      <vt:lpstr>30 mL Single- versus 80 mL double-balloon catheter with EASI</vt:lpstr>
      <vt:lpstr>Labor induction 30 mL compared with 60 mL RCT</vt:lpstr>
      <vt:lpstr>Inpatient versus Outpatient</vt:lpstr>
      <vt:lpstr>Outpatient versus Inpatient Meta-Analysis</vt:lpstr>
      <vt:lpstr>Outpatient versus Inpatient Foley Catheter</vt:lpstr>
      <vt:lpstr>Cervical Ripening: Outpatient versus Inpatient Meta-Analysis</vt:lpstr>
      <vt:lpstr>Is Fetal Monitoring Needed?</vt:lpstr>
      <vt:lpstr>Conclusions</vt:lpstr>
      <vt:lpstr>Patient Information Sheet</vt:lpstr>
      <vt:lpstr>Patient Information</vt:lpstr>
      <vt:lpstr>Technique for Outpatient Insertion</vt:lpstr>
      <vt:lpstr>In Office Balloon Placement</vt:lpstr>
      <vt:lpstr>Patient Questionnaire</vt:lpstr>
      <vt:lpstr>Equipment List</vt:lpstr>
      <vt:lpstr>Preparation for insertion:</vt:lpstr>
      <vt:lpstr>Marked Foley</vt:lpstr>
      <vt:lpstr>Insertion of the catheter</vt:lpstr>
      <vt:lpstr>Getting oriented</vt:lpstr>
      <vt:lpstr>Catheter Insertion</vt:lpstr>
      <vt:lpstr>PowerPoint Presentation</vt:lpstr>
      <vt:lpstr>PowerPoint Presentation</vt:lpstr>
      <vt:lpstr>Completion of the procedure</vt:lpstr>
    </vt:vector>
  </TitlesOfParts>
  <Company>SJHS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Pomar</dc:creator>
  <cp:lastModifiedBy>David Lagrew</cp:lastModifiedBy>
  <cp:revision>51</cp:revision>
  <cp:lastPrinted>2017-06-27T16:53:39Z</cp:lastPrinted>
  <dcterms:created xsi:type="dcterms:W3CDTF">2016-07-14T19:51:14Z</dcterms:created>
  <dcterms:modified xsi:type="dcterms:W3CDTF">2017-07-19T23:17:35Z</dcterms:modified>
</cp:coreProperties>
</file>