
<file path=[Content_Types].xml><?xml version="1.0" encoding="utf-8"?>
<Types xmlns="http://schemas.openxmlformats.org/package/2006/content-types">
  <Default Extension="tmp" ContentType="image/png"/>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83" r:id="rId2"/>
    <p:sldId id="338" r:id="rId3"/>
    <p:sldId id="430" r:id="rId4"/>
    <p:sldId id="342" r:id="rId5"/>
    <p:sldId id="384" r:id="rId6"/>
    <p:sldId id="284" r:id="rId7"/>
    <p:sldId id="394" r:id="rId8"/>
    <p:sldId id="388" r:id="rId9"/>
    <p:sldId id="393" r:id="rId10"/>
    <p:sldId id="435" r:id="rId11"/>
    <p:sldId id="436" r:id="rId12"/>
    <p:sldId id="437" r:id="rId13"/>
    <p:sldId id="438" r:id="rId14"/>
    <p:sldId id="439" r:id="rId15"/>
    <p:sldId id="341" r:id="rId16"/>
    <p:sldId id="442" r:id="rId17"/>
    <p:sldId id="385" r:id="rId18"/>
    <p:sldId id="344" r:id="rId19"/>
    <p:sldId id="365" r:id="rId20"/>
    <p:sldId id="346" r:id="rId21"/>
    <p:sldId id="405" r:id="rId22"/>
    <p:sldId id="403" r:id="rId23"/>
    <p:sldId id="404" r:id="rId24"/>
    <p:sldId id="406" r:id="rId25"/>
    <p:sldId id="407" r:id="rId26"/>
    <p:sldId id="408" r:id="rId27"/>
    <p:sldId id="409" r:id="rId28"/>
    <p:sldId id="410" r:id="rId29"/>
    <p:sldId id="411" r:id="rId30"/>
    <p:sldId id="412" r:id="rId31"/>
    <p:sldId id="413" r:id="rId32"/>
    <p:sldId id="414" r:id="rId33"/>
    <p:sldId id="415" r:id="rId34"/>
    <p:sldId id="416" r:id="rId35"/>
    <p:sldId id="417" r:id="rId36"/>
    <p:sldId id="418" r:id="rId37"/>
    <p:sldId id="419" r:id="rId38"/>
    <p:sldId id="420" r:id="rId39"/>
    <p:sldId id="421" r:id="rId40"/>
    <p:sldId id="422" r:id="rId41"/>
    <p:sldId id="423" r:id="rId42"/>
    <p:sldId id="424" r:id="rId43"/>
    <p:sldId id="425" r:id="rId44"/>
    <p:sldId id="426" r:id="rId45"/>
    <p:sldId id="427" r:id="rId46"/>
    <p:sldId id="428" r:id="rId47"/>
    <p:sldId id="429" r:id="rId48"/>
    <p:sldId id="292" r:id="rId49"/>
    <p:sldId id="293"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326" autoAdjust="0"/>
    <p:restoredTop sz="75117" autoAdjust="0"/>
  </p:normalViewPr>
  <p:slideViewPr>
    <p:cSldViewPr snapToGrid="0">
      <p:cViewPr varScale="1">
        <p:scale>
          <a:sx n="65" d="100"/>
          <a:sy n="65" d="100"/>
        </p:scale>
        <p:origin x="566" y="43"/>
      </p:cViewPr>
      <p:guideLst>
        <p:guide orient="horz" pos="2160"/>
        <p:guide pos="2880"/>
      </p:guideLst>
    </p:cSldViewPr>
  </p:slideViewPr>
  <p:outlineViewPr>
    <p:cViewPr>
      <p:scale>
        <a:sx n="33" d="100"/>
        <a:sy n="33" d="100"/>
      </p:scale>
      <p:origin x="0" y="-2556"/>
    </p:cViewPr>
  </p:outlineViewPr>
  <p:notesTextViewPr>
    <p:cViewPr>
      <p:scale>
        <a:sx n="125" d="100"/>
        <a:sy n="125" d="100"/>
      </p:scale>
      <p:origin x="0" y="0"/>
    </p:cViewPr>
  </p:notesTextViewPr>
  <p:sorterViewPr>
    <p:cViewPr varScale="1">
      <p:scale>
        <a:sx n="100" d="100"/>
        <a:sy n="100" d="100"/>
      </p:scale>
      <p:origin x="0" y="-10662"/>
    </p:cViewPr>
  </p:sorterViewPr>
  <p:notesViewPr>
    <p:cSldViewPr snapToGrid="0">
      <p:cViewPr varScale="1">
        <p:scale>
          <a:sx n="65" d="100"/>
          <a:sy n="65" d="100"/>
        </p:scale>
        <p:origin x="265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90DF5E-B992-4A2B-8AE7-E859ACFCBF6B}" type="datetimeFigureOut">
              <a:rPr lang="en-US" smtClean="0"/>
              <a:t>9/14/2018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D00363-918D-4E3D-A6F0-50FB90961E63}" type="slidenum">
              <a:rPr lang="en-US" smtClean="0"/>
              <a:t>‹#›</a:t>
            </a:fld>
            <a:endParaRPr lang="en-US"/>
          </a:p>
        </p:txBody>
      </p:sp>
    </p:spTree>
    <p:extLst>
      <p:ext uri="{BB962C8B-B14F-4D97-AF65-F5344CB8AC3E}">
        <p14:creationId xmlns:p14="http://schemas.microsoft.com/office/powerpoint/2010/main" val="2532088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decisionaid.ohri.ca/AZsumm.php?ID=1076" TargetMode="External"/><Relationship Id="rId13" Type="http://schemas.openxmlformats.org/officeDocument/2006/relationships/hyperlink" Target="https://decisionaid.ohri.ca/Azsumm.php?ID=1196" TargetMode="External"/><Relationship Id="rId3" Type="http://schemas.openxmlformats.org/officeDocument/2006/relationships/hyperlink" Target="http://decisionaid.ohri.ca/index.html" TargetMode="External"/><Relationship Id="rId7" Type="http://schemas.openxmlformats.org/officeDocument/2006/relationships/hyperlink" Target="https://decisionaid.ohri.ca/AZsumm.php?ID=1022" TargetMode="External"/><Relationship Id="rId12" Type="http://schemas.openxmlformats.org/officeDocument/2006/relationships/hyperlink" Target="https://decisionaid.ohri.ca/Azsumm.php?ID=1069" TargetMode="External"/><Relationship Id="rId2" Type="http://schemas.openxmlformats.org/officeDocument/2006/relationships/slide" Target="../slides/slide15.xml"/><Relationship Id="rId16" Type="http://schemas.openxmlformats.org/officeDocument/2006/relationships/hyperlink" Target="https://decisionaid.ohri.ca/Azsumm.php?ID=1861" TargetMode="External"/><Relationship Id="rId1" Type="http://schemas.openxmlformats.org/officeDocument/2006/relationships/notesMaster" Target="../notesMasters/notesMaster1.xml"/><Relationship Id="rId6" Type="http://schemas.openxmlformats.org/officeDocument/2006/relationships/hyperlink" Target="https://decisionaid.ohri.ca/AZsumm.php?ID=1624" TargetMode="External"/><Relationship Id="rId11" Type="http://schemas.openxmlformats.org/officeDocument/2006/relationships/hyperlink" Target="https://decisionaid.ohri.ca/Azsumm.php?ID=1535" TargetMode="External"/><Relationship Id="rId5" Type="http://schemas.openxmlformats.org/officeDocument/2006/relationships/hyperlink" Target="https://decisionaid.ohri.ca/AZsumm.php?ID=1241" TargetMode="External"/><Relationship Id="rId15" Type="http://schemas.openxmlformats.org/officeDocument/2006/relationships/hyperlink" Target="https://decisionaid.ohri.ca/Azsumm.php?ID=1179" TargetMode="External"/><Relationship Id="rId10" Type="http://schemas.openxmlformats.org/officeDocument/2006/relationships/hyperlink" Target="https://decisionaid.ohri.ca/Azsumm.php?ID=1531" TargetMode="External"/><Relationship Id="rId4" Type="http://schemas.openxmlformats.org/officeDocument/2006/relationships/hyperlink" Target="https://decisionaid.ohri.ca/AZsumm.php?ID=1330" TargetMode="External"/><Relationship Id="rId9" Type="http://schemas.openxmlformats.org/officeDocument/2006/relationships/hyperlink" Target="https://decisionaid.ohri.ca/AZsumm.php?ID=1103" TargetMode="External"/><Relationship Id="rId14" Type="http://schemas.openxmlformats.org/officeDocument/2006/relationships/hyperlink" Target="https://decisionaid.ohri.ca/Azsumm.php?ID=1083"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vmlDrawing" Target="../drawings/vmlDrawing3.vml"/><Relationship Id="rId5" Type="http://schemas.openxmlformats.org/officeDocument/2006/relationships/image" Target="../media/image15.emf"/><Relationship Id="rId4" Type="http://schemas.openxmlformats.org/officeDocument/2006/relationships/oleObject" Target="file:///C:\Users\Annette\AppData\Local\Packages\Microsoft.MicrosoftEdge_8wekyb3d8bbwe\TempState\Downloads\shareworkshop-mod1slides.ppt!331"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3" Type="http://schemas.openxmlformats.org/officeDocument/2006/relationships/hyperlink" Target="http://ovidsp.tx.ovid.com.ezproxy.lib.usf.edu/sp-3.30.0b/ovidweb.cgi?&amp;S=HANAFPIBLGDDJODDNCEKNBFBEOGBAA00&amp;Link+Set=S.sh.22.23.27.31|3|sl_10#26" TargetMode="External"/><Relationship Id="rId18" Type="http://schemas.openxmlformats.org/officeDocument/2006/relationships/hyperlink" Target="http://ovidsp.tx.ovid.com.ezproxy.lib.usf.edu/sp-3.30.0b/ovidweb.cgi?&amp;S=HANAFPIBLGDDJODDNCEKNBFBEOGBAA00&amp;Link+Set=S.sh.22.23.27.31|3|sl_10#31" TargetMode="External"/><Relationship Id="rId26" Type="http://schemas.openxmlformats.org/officeDocument/2006/relationships/hyperlink" Target="http://ovidsp.tx.ovid.com.ezproxy.lib.usf.edu/sp-3.30.0b/ovidweb.cgi?&amp;S=HANAFPIBLGDDJODDNCEKNBFBEOGBAA00&amp;Link+Set=S.sh.22.23.27.31|3|sl_10#39" TargetMode="External"/><Relationship Id="rId39" Type="http://schemas.openxmlformats.org/officeDocument/2006/relationships/hyperlink" Target="http://ovidsp.tx.ovid.com.ezproxy.lib.usf.edu/sp-3.30.0b/ovidweb.cgi?&amp;S=HANAFPIBLGDDJODDNCEKNBFBEOGBAA00&amp;Link+Set=S.sh.22.23.27.31|3|sl_10#13" TargetMode="External"/><Relationship Id="rId21" Type="http://schemas.openxmlformats.org/officeDocument/2006/relationships/hyperlink" Target="http://ovidsp.tx.ovid.com.ezproxy.lib.usf.edu/sp-3.30.0b/ovidweb.cgi?&amp;S=HANAFPIBLGDDJODDNCEKNBFBEOGBAA00&amp;Link+Set=S.sh.22.23.27.31|3|sl_10#34" TargetMode="External"/><Relationship Id="rId34" Type="http://schemas.openxmlformats.org/officeDocument/2006/relationships/hyperlink" Target="http://ovidsp.tx.ovid.com.ezproxy.lib.usf.edu/sp-3.30.0b/ovidweb.cgi?&amp;S=HANAFPIBLGDDJODDNCEKNBFBEOGBAA00&amp;Link+Set=S.sh.22.23.27.31|3|sl_10#toc" TargetMode="External"/><Relationship Id="rId42" Type="http://schemas.openxmlformats.org/officeDocument/2006/relationships/hyperlink" Target="http://ovidsp.tx.ovid.com.ezproxy.lib.usf.edu/sp-3.30.0b/ovidweb.cgi?Link+Set+Ref=00006250-201211000-00003|00006250_2010_115_1201_hanley_variation_|00006250-201211000-00003#xpointer(id(R5-3))|10||ovftdb|00006250-201006000-00016&amp;P=27&amp;S=HANAFPIBLGDDJODDNCEKNBFBEOGBAA00&amp;WebLinkReturn=Full+Text%3dL|S.sh.22.23.27.31.37|0|00006250-201211000-00003" TargetMode="External"/><Relationship Id="rId47" Type="http://schemas.openxmlformats.org/officeDocument/2006/relationships/hyperlink" Target="http://ovidsp.tx.ovid.com.ezproxy.lib.usf.edu/sp-3.30.0b/ovidweb.cgi?&amp;S=HANAFPIBLGDDJODDNCEKNBFBEOGBAA00&amp;Link+Set=S.sh.22.23.27.31|3|sl_10#14" TargetMode="External"/><Relationship Id="rId50" Type="http://schemas.openxmlformats.org/officeDocument/2006/relationships/hyperlink" Target="http://www.ncbi.nlm.nih.gov/pmc/articles/PMC2174380/" TargetMode="External"/><Relationship Id="rId55" Type="http://schemas.openxmlformats.org/officeDocument/2006/relationships/hyperlink" Target="http://ovidsp.tx.ovid.com.ezproxy.lib.usf.edu/sp-3.30.0b/ovidweb.cgi?&amp;S=HANAFPIBLGDDJODDNCEKNBFBEOGBAA00&amp;Link+Set=S.sh.22.23.27.31|3|sl_10#17" TargetMode="External"/><Relationship Id="rId63" Type="http://schemas.openxmlformats.org/officeDocument/2006/relationships/hyperlink" Target="http://ovidsp.tx.ovid.com.ezproxy.lib.usf.edu/sp-3.30.0b/ovidweb.cgi?Link+Set+Ref=00006250-201211000-00003|00000605_2011_155_97_berkman_systematic_|00006250-201211000-00003#xpointer(id(R20-3))|60||ovftdb|00000605-201107190-00005&amp;P=42&amp;S=HANAFPIBLGDDJODDNCEKNBFBEOGBAA00&amp;WebLinkReturn=Full+Text%3dL|S.sh.22.23.27.31.37|0|00006250-201211000-00003" TargetMode="External"/><Relationship Id="rId68" Type="http://schemas.openxmlformats.org/officeDocument/2006/relationships/hyperlink" Target="http://ovidsp.tx.ovid.com.ezproxy.lib.usf.edu/sp-3.30.0b/ovidweb.cgi?Link+Set+Ref=00006250-201211000-00003|00006601_2010_80_266_ye_communication_|00006250-201211000-00003#xpointer(id(R26-3))|60||ovftdb|&amp;P=48&amp;S=HANAFPIBLGDDJODDNCEKNBFBEOGBAA00&amp;WebLinkReturn=Full+Text%3dL|S.sh.22.23.27.31.37|0|00006250-201211000-00003" TargetMode="External"/><Relationship Id="rId7" Type="http://schemas.openxmlformats.org/officeDocument/2006/relationships/hyperlink" Target="http://ovidsp.tx.ovid.com.ezproxy.lib.usf.edu/sp-3.30.0b/ovidweb.cgi?&amp;S=HANAFPIBLGDDJODDNCEKNBFBEOGBAA00&amp;WebLinkReturn=Full+Text%3dL|S.sh.22.23.27.31.37|0|00006250-201211000-00003&amp;TOC=S.sh.22.23.27.31|3|60" TargetMode="External"/><Relationship Id="rId2" Type="http://schemas.openxmlformats.org/officeDocument/2006/relationships/slide" Target="../slides/slide6.xml"/><Relationship Id="rId16" Type="http://schemas.openxmlformats.org/officeDocument/2006/relationships/hyperlink" Target="http://ovidsp.tx.ovid.com.ezproxy.lib.usf.edu/sp-3.30.0b/ovidweb.cgi?&amp;S=HANAFPIBLGDDJODDNCEKNBFBEOGBAA00&amp;Link+Set=S.sh.22.23.27.31|3|sl_10#29" TargetMode="External"/><Relationship Id="rId29" Type="http://schemas.openxmlformats.org/officeDocument/2006/relationships/hyperlink" Target="http://ovidsp.tx.ovid.com.ezproxy.lib.usf.edu/sp-3.30.0b/ovidweb.cgi?&amp;S=HANAFPIBLGDDJODDNCEKNBFBEOGBAA00&amp;Link+Set=S.sh.22.23.27.31|3|sl_10#42" TargetMode="External"/><Relationship Id="rId1" Type="http://schemas.openxmlformats.org/officeDocument/2006/relationships/notesMaster" Target="../notesMasters/notesMaster1.xml"/><Relationship Id="rId6" Type="http://schemas.openxmlformats.org/officeDocument/2006/relationships/hyperlink" Target="http://ovidsp.tx.ovid.com.ezproxy.lib.usf.edu/sp-3.30.0b/ovidweb.cgi?&amp;S=HANAFPIBLGDDJODDNCEKNBFBEOGBAA00&amp;WebLinkReturn=Full+Text%3dL|S.sh.22.23.27.31.37|0|00006250-201211000-00003&amp;Full+Text+Link=S.sh.22.23.27.31|2|sl_10|80|2" TargetMode="External"/><Relationship Id="rId11" Type="http://schemas.openxmlformats.org/officeDocument/2006/relationships/hyperlink" Target="http://ovidsp.tx.ovid.com.ezproxy.lib.usf.edu/sp-3.30.0b/ovidweb.cgi?&amp;S=HANAFPIBLGDDJODDNCEKNBFBEOGBAA00&amp;Link+Set=S.sh.22.23.27.31|3|sl_10#24" TargetMode="External"/><Relationship Id="rId24" Type="http://schemas.openxmlformats.org/officeDocument/2006/relationships/hyperlink" Target="http://ovidsp.tx.ovid.com.ezproxy.lib.usf.edu/sp-3.30.0b/ovidweb.cgi?&amp;S=HANAFPIBLGDDJODDNCEKNBFBEOGBAA00&amp;Link+Set=S.sh.22.23.27.31|3|sl_10#37" TargetMode="External"/><Relationship Id="rId32" Type="http://schemas.openxmlformats.org/officeDocument/2006/relationships/hyperlink" Target="http://ovidsp.tx.ovid.com.ezproxy.lib.usf.edu/sp-3.30.0b/ovidweb.cgi?&amp;S=HANAFPIBLGDDJODDNCEKNBFBEOGBAA00&amp;Link+Set=S.sh.22.23.27.31|3|sl_10#47" TargetMode="External"/><Relationship Id="rId37" Type="http://schemas.openxmlformats.org/officeDocument/2006/relationships/hyperlink" Target="http://ovidsp.tx.ovid.com.ezproxy.lib.usf.edu/sp-3.30.0b/ovidweb.cgi?Link+Set+Ref=00006250-201211000-00003|00000779_2001_161_431_coppola_predictions_|00006250-201211000-00003#xpointer(id(R2-3))|60||ovftdb|00000779-200102120-00014&amp;P=24&amp;S=HANAFPIBLGDDJODDNCEKNBFBEOGBAA00&amp;WebLinkReturn=Full+Text%3dL|S.sh.22.23.27.31.37|0|00006250-201211000-00003" TargetMode="External"/><Relationship Id="rId40" Type="http://schemas.openxmlformats.org/officeDocument/2006/relationships/hyperlink" Target="http://ovidsp.tx.ovid.com.ezproxy.lib.usf.edu/sp-3.30.0b/ovidweb.cgi?Link+Set+Ref=00006250-201211000-00003|00006250_2002_100_997_sanchez_management_|00006250-201211000-00003#xpointer(id(R4-3))|10||ovftdb|00006250-200211000-00030&amp;P=26&amp;S=HANAFPIBLGDDJODDNCEKNBFBEOGBAA00&amp;WebLinkReturn=Full+Text%3dL|S.sh.22.23.27.31.37|0|00006250-201211000-00003" TargetMode="External"/><Relationship Id="rId45" Type="http://schemas.openxmlformats.org/officeDocument/2006/relationships/hyperlink" Target="http://ovidsp.tx.ovid.com.ezproxy.lib.usf.edu/sp-3.30.0b/ovidweb.cgi?Link+Set+Ref=00006250-201211000-00003|00006250_2009_114_1254_goldenberg_perceptions_|00006250-201211000-00003#xpointer(id(R7-3))|10||ovftdb|00006250-200912000-00015&amp;P=29&amp;S=HANAFPIBLGDDJODDNCEKNBFBEOGBAA00&amp;WebLinkReturn=Full+Text%3dL|S.sh.22.23.27.31.37|0|00006250-201211000-00003" TargetMode="External"/><Relationship Id="rId53" Type="http://schemas.openxmlformats.org/officeDocument/2006/relationships/hyperlink" Target="http://ovidsp.tx.ovid.com.ezproxy.lib.usf.edu/sp-3.30.0b/ovidweb.cgi?&amp;S=HANAFPIBLGDDJODDNCEKNBFBEOGBAA00&amp;Link+Set=S.sh.22.23.27.31|3|sl_10#16" TargetMode="External"/><Relationship Id="rId58" Type="http://schemas.openxmlformats.org/officeDocument/2006/relationships/hyperlink" Target="http://ovidsp.tx.ovid.com.ezproxy.lib.usf.edu/sp-3.30.0b/ovidweb.cgi?&amp;S=HANAFPIBLGDDJODDNCEKNBFBEOGBAA00&amp;Link+Set=S.sh.22.23.27.31|3|sl_10#18" TargetMode="External"/><Relationship Id="rId66" Type="http://schemas.openxmlformats.org/officeDocument/2006/relationships/hyperlink" Target="http://ovidsp.tx.ovid.com.ezproxy.lib.usf.edu/sp-3.30.0b/ovidweb.cgi?&amp;S=HANAFPIBLGDDJODDNCEKNBFBEOGBAA00&amp;Link+Set=S.sh.22.23.27.31|3|sl_10#21" TargetMode="External"/><Relationship Id="rId5" Type="http://schemas.openxmlformats.org/officeDocument/2006/relationships/hyperlink" Target="http://ovidsp.tx.ovid.com.ezproxy.lib.usf.edu/sp-3.30.0b/ovidweb.cgi?&amp;S=HANAFPIBLGDDJODDNCEKNBFBEOGBAA00&amp;Full+Text=L|S.sh.22.23.27.31.37|0|00006250-201211000-00003&amp;cover=hide" TargetMode="External"/><Relationship Id="rId15" Type="http://schemas.openxmlformats.org/officeDocument/2006/relationships/hyperlink" Target="http://ovidsp.tx.ovid.com.ezproxy.lib.usf.edu/sp-3.30.0b/ovidweb.cgi?&amp;S=HANAFPIBLGDDJODDNCEKNBFBEOGBAA00&amp;Link+Set=S.sh.22.23.27.31|3|sl_10#28" TargetMode="External"/><Relationship Id="rId23" Type="http://schemas.openxmlformats.org/officeDocument/2006/relationships/hyperlink" Target="http://ovidsp.tx.ovid.com.ezproxy.lib.usf.edu/sp-3.30.0b/ovidweb.cgi?&amp;S=HANAFPIBLGDDJODDNCEKNBFBEOGBAA00&amp;Link+Set=S.sh.22.23.27.31|3|sl_10#36" TargetMode="External"/><Relationship Id="rId28" Type="http://schemas.openxmlformats.org/officeDocument/2006/relationships/hyperlink" Target="http://ovidsp.tx.ovid.com.ezproxy.lib.usf.edu/sp-3.30.0b/ovidweb.cgi?&amp;S=HANAFPIBLGDDJODDNCEKNBFBEOGBAA00&amp;Link+Set=S.sh.22.23.27.31|3|sl_10#41" TargetMode="External"/><Relationship Id="rId36" Type="http://schemas.openxmlformats.org/officeDocument/2006/relationships/hyperlink" Target="http://ovidsp.tx.ovid.com.ezproxy.lib.usf.edu/sp-3.30.0b/ovidweb.cgi?Link+Set+Ref=00006250-201211000-00003|00000779_2001_161_431_coppola_predictions_|00006250-201211000-00003#xpointer(id(R2-3))|10||ovftdb|00000779-200102120-00014&amp;P=24&amp;S=HANAFPIBLGDDJODDNCEKNBFBEOGBAA00&amp;WebLinkReturn=Full+Text%3dL|S.sh.22.23.27.31.37|0|00006250-201211000-00003" TargetMode="External"/><Relationship Id="rId49" Type="http://schemas.openxmlformats.org/officeDocument/2006/relationships/hyperlink" Target="http://www.milbank.org/uploads/documents/0809MaternityCare/0809MaternityCare.pdf" TargetMode="External"/><Relationship Id="rId57" Type="http://schemas.openxmlformats.org/officeDocument/2006/relationships/hyperlink" Target="http://www.lewin.com/publications/Publication/325" TargetMode="External"/><Relationship Id="rId61" Type="http://schemas.openxmlformats.org/officeDocument/2006/relationships/hyperlink" Target="http://ovidsp.tx.ovid.com.ezproxy.lib.usf.edu/sp-3.30.0b/ovidweb.cgi?&amp;S=HANAFPIBLGDDJODDNCEKNBFBEOGBAA00&amp;Link+Set=S.sh.22.23.27.31|3|sl_10#20" TargetMode="External"/><Relationship Id="rId10" Type="http://schemas.openxmlformats.org/officeDocument/2006/relationships/hyperlink" Target="http://ovidsp.tx.ovid.com.ezproxy.lib.usf.edu/sp-3.30.0b/ovidweb.cgi?&amp;S=HANAFPIBLGDDJODDNCEKNBFBEOGBAA00&amp;Link+Set=S.sh.22.23.27.31|3|sl_10#23" TargetMode="External"/><Relationship Id="rId19" Type="http://schemas.openxmlformats.org/officeDocument/2006/relationships/hyperlink" Target="http://ovidsp.tx.ovid.com.ezproxy.lib.usf.edu/sp-3.30.0b/ovidweb.cgi?&amp;S=HANAFPIBLGDDJODDNCEKNBFBEOGBAA00&amp;Link+Set=S.sh.22.23.27.31|3|sl_10#32" TargetMode="External"/><Relationship Id="rId31" Type="http://schemas.openxmlformats.org/officeDocument/2006/relationships/hyperlink" Target="http://ovidsp.tx.ovid.com.ezproxy.lib.usf.edu/sp-3.30.0b/ovidweb.cgi?&amp;S=HANAFPIBLGDDJODDNCEKNBFBEOGBAA00&amp;Link+Set=S.sh.22.23.27.31|3|sl_10#46" TargetMode="External"/><Relationship Id="rId44" Type="http://schemas.openxmlformats.org/officeDocument/2006/relationships/hyperlink" Target="http://choosingwisely.org/?page_id=13" TargetMode="External"/><Relationship Id="rId52" Type="http://schemas.openxmlformats.org/officeDocument/2006/relationships/hyperlink" Target="http://ovidsp.tx.ovid.com.ezproxy.lib.usf.edu/sp-3.30.0b/ovidweb.cgi?Link+Set+Ref=00006250-201211000-00003|00001857_2010_37_134_morris_representations_|00006250-201211000-00003#xpointer(id(R11-3))|60||ovftdb|00001857-201006000-00007&amp;P=33&amp;S=HANAFPIBLGDDJODDNCEKNBFBEOGBAA00&amp;WebLinkReturn=Full+Text%3dL|S.sh.22.23.27.31.37|0|00006250-201211000-00003" TargetMode="External"/><Relationship Id="rId60" Type="http://schemas.openxmlformats.org/officeDocument/2006/relationships/hyperlink" Target="http://ovidsp.tx.ovid.com.ezproxy.lib.usf.edu/sp-3.30.0b/ovidweb.cgi?&amp;S=HANAFPIBLGDDJODDNCEKNBFBEOGBAA00&amp;Link+Set=S.sh.22.23.27.31|3|sl_10#19" TargetMode="External"/><Relationship Id="rId65" Type="http://schemas.openxmlformats.org/officeDocument/2006/relationships/hyperlink" Target="http://www.ahrq.gov/populations/sahlsatool.htm" TargetMode="External"/><Relationship Id="rId4" Type="http://schemas.openxmlformats.org/officeDocument/2006/relationships/hyperlink" Target="https://journals.lww.com/greenjournal/toc/2012/11000" TargetMode="External"/><Relationship Id="rId9" Type="http://schemas.openxmlformats.org/officeDocument/2006/relationships/hyperlink" Target="mailto:rgee@lsuhsc.edu" TargetMode="External"/><Relationship Id="rId14" Type="http://schemas.openxmlformats.org/officeDocument/2006/relationships/hyperlink" Target="http://ovidsp.tx.ovid.com.ezproxy.lib.usf.edu/sp-3.30.0b/ovidweb.cgi?&amp;S=HANAFPIBLGDDJODDNCEKNBFBEOGBAA00&amp;Link+Set=S.sh.22.23.27.31|3|sl_10#27" TargetMode="External"/><Relationship Id="rId22" Type="http://schemas.openxmlformats.org/officeDocument/2006/relationships/hyperlink" Target="http://ovidsp.tx.ovid.com.ezproxy.lib.usf.edu/sp-3.30.0b/ovidweb.cgi?&amp;S=HANAFPIBLGDDJODDNCEKNBFBEOGBAA00&amp;Link+Set=S.sh.22.23.27.31|3|sl_10#35" TargetMode="External"/><Relationship Id="rId27" Type="http://schemas.openxmlformats.org/officeDocument/2006/relationships/hyperlink" Target="http://ovidsp.tx.ovid.com.ezproxy.lib.usf.edu/sp-3.30.0b/ovidweb.cgi?&amp;S=HANAFPIBLGDDJODDNCEKNBFBEOGBAA00&amp;Link+Set=S.sh.22.23.27.31|3|sl_10#40" TargetMode="External"/><Relationship Id="rId30" Type="http://schemas.openxmlformats.org/officeDocument/2006/relationships/hyperlink" Target="http://ovidsp.tx.ovid.com.ezproxy.lib.usf.edu/sp-3.30.0b/ovidweb.cgi?&amp;S=HANAFPIBLGDDJODDNCEKNBFBEOGBAA00&amp;Link+Set=S.sh.22.23.27.31|3|sl_10#44" TargetMode="External"/><Relationship Id="rId35" Type="http://schemas.openxmlformats.org/officeDocument/2006/relationships/hyperlink" Target="http://ovidsp.tx.ovid.com.ezproxy.lib.usf.edu/sp-3.30.0b/ovidweb.cgi?&amp;S=HANAFPIBLGDDJODDNCEKNBFBEOGBAA00&amp;Link+Set=S.sh.22.23.27.31|3|sl_10#12" TargetMode="External"/><Relationship Id="rId43" Type="http://schemas.openxmlformats.org/officeDocument/2006/relationships/hyperlink" Target="http://ovidsp.tx.ovid.com.ezproxy.lib.usf.edu/sp-3.30.0b/ovidweb.cgi?Link+Set+Ref=00006250-201211000-00003|00006250_2010_115_1201_hanley_variation_|00006250-201211000-00003#xpointer(id(R5-3))|60||ovftdb|00006250-201006000-00016&amp;P=27&amp;S=HANAFPIBLGDDJODDNCEKNBFBEOGBAA00&amp;WebLinkReturn=Full+Text%3dL|S.sh.22.23.27.31.37|0|00006250-201211000-00003" TargetMode="External"/><Relationship Id="rId48" Type="http://schemas.openxmlformats.org/officeDocument/2006/relationships/hyperlink" Target="http://www.childbirthconnection.org/pdfs/LTMII_report.pdf" TargetMode="External"/><Relationship Id="rId56" Type="http://schemas.openxmlformats.org/officeDocument/2006/relationships/hyperlink" Target="http://nashp.org/publication/state-partnerships-improve-quality-models-and-practices-leading-states-report" TargetMode="External"/><Relationship Id="rId64" Type="http://schemas.openxmlformats.org/officeDocument/2006/relationships/hyperlink" Target="http://ovidsp.tx.ovid.com.ezproxy.lib.usf.edu/sp-3.30.0b/ovidweb.cgi?Link+Set+Ref=00006250-201211000-00003|00019039_2011_39_30_king_disparities_|00006250-201211000-00003#xpointer(id(R21-3))|60||ovftdb|&amp;P=43&amp;S=HANAFPIBLGDDJODDNCEKNBFBEOGBAA00&amp;WebLinkReturn=Full+Text%3dL|S.sh.22.23.27.31.37|0|00006250-201211000-00003" TargetMode="External"/><Relationship Id="rId8" Type="http://schemas.openxmlformats.org/officeDocument/2006/relationships/hyperlink" Target="http://ovidsp.tx.ovid.com.ezproxy.lib.usf.edu/sp-3.30.0b/ovidweb.cgi?&amp;S=HANAFPIBLGDDJODDNCEKNBFBEOGBAA00&amp;WebLinkReturn=Full+Text%3dL|S.sh.22.23.27.31.37|0|00006250-201211000-00003&amp;Full+Text+Link=S.sh.22.23.27.31|4|sl_10|80|2" TargetMode="External"/><Relationship Id="rId51" Type="http://schemas.openxmlformats.org/officeDocument/2006/relationships/hyperlink" Target="http://ovidsp.tx.ovid.com.ezproxy.lib.usf.edu/sp-3.30.0b/ovidweb.cgi?&amp;S=HANAFPIBLGDDJODDNCEKNBFBEOGBAA00&amp;Link+Set=S.sh.22.23.27.31|3|sl_10#15" TargetMode="External"/><Relationship Id="rId3" Type="http://schemas.openxmlformats.org/officeDocument/2006/relationships/hyperlink" Target="https://www.nejm.org/doi/full/10.1056/NEJMp1209500" TargetMode="External"/><Relationship Id="rId12" Type="http://schemas.openxmlformats.org/officeDocument/2006/relationships/hyperlink" Target="http://ovidsp.tx.ovid.com.ezproxy.lib.usf.edu/sp-3.30.0b/ovidweb.cgi?&amp;S=HANAFPIBLGDDJODDNCEKNBFBEOGBAA00&amp;Link+Set=S.sh.22.23.27.31|3|sl_10#25" TargetMode="External"/><Relationship Id="rId17" Type="http://schemas.openxmlformats.org/officeDocument/2006/relationships/hyperlink" Target="http://ovidsp.tx.ovid.com.ezproxy.lib.usf.edu/sp-3.30.0b/ovidweb.cgi?&amp;S=HANAFPIBLGDDJODDNCEKNBFBEOGBAA00&amp;Link+Set=S.sh.22.23.27.31|3|sl_10#30" TargetMode="External"/><Relationship Id="rId25" Type="http://schemas.openxmlformats.org/officeDocument/2006/relationships/hyperlink" Target="http://ovidsp.tx.ovid.com.ezproxy.lib.usf.edu/sp-3.30.0b/ovidweb.cgi?&amp;S=HANAFPIBLGDDJODDNCEKNBFBEOGBAA00&amp;Link+Set=S.sh.22.23.27.31|3|sl_10#38" TargetMode="External"/><Relationship Id="rId33" Type="http://schemas.openxmlformats.org/officeDocument/2006/relationships/hyperlink" Target="http://ovidsp.tx.ovid.com.ezproxy.lib.usf.edu/sp-3.30.0b/ovidweb.cgi?&amp;S=HANAFPIBLGDDJODDNCEKNBFBEOGBAA00&amp;Link+Set=S.sh.22.23.27.31|3|sl_10#48" TargetMode="External"/><Relationship Id="rId38" Type="http://schemas.openxmlformats.org/officeDocument/2006/relationships/hyperlink" Target="http://www.cdc.gov/nchs/data/databriefs/db35.htm" TargetMode="External"/><Relationship Id="rId46" Type="http://schemas.openxmlformats.org/officeDocument/2006/relationships/hyperlink" Target="http://ovidsp.tx.ovid.com.ezproxy.lib.usf.edu/sp-3.30.0b/ovidweb.cgi?Link+Set+Ref=00006250-201211000-00003|00006250_2009_114_1254_goldenberg_perceptions_|00006250-201211000-00003#xpointer(id(R7-3))|60||ovftdb|00006250-200912000-00015&amp;P=29&amp;S=HANAFPIBLGDDJODDNCEKNBFBEOGBAA00&amp;WebLinkReturn=Full+Text%3dL|S.sh.22.23.27.31.37|0|00006250-201211000-00003" TargetMode="External"/><Relationship Id="rId59" Type="http://schemas.openxmlformats.org/officeDocument/2006/relationships/hyperlink" Target="http://informedmedicaldecisions.org/wp-content/uploads/2012/05/First_Natl_Maternity_SDM.pdf" TargetMode="External"/><Relationship Id="rId67" Type="http://schemas.openxmlformats.org/officeDocument/2006/relationships/hyperlink" Target="http://ovidsp.tx.ovid.com.ezproxy.lib.usf.edu/sp-3.30.0b/ovidweb.cgi?Link+Set+Ref=00006250-201211000-00003|00019039_2008_36_396_barry_hypothetical_|00006250-201211000-00003#xpointer(id(R25-3))|60||ovftdb|&amp;P=47&amp;S=HANAFPIBLGDDJODDNCEKNBFBEOGBAA00&amp;WebLinkReturn=Full+Text%3dL|S.sh.22.23.27.31.37|0|00006250-201211000-00003" TargetMode="External"/><Relationship Id="rId20" Type="http://schemas.openxmlformats.org/officeDocument/2006/relationships/hyperlink" Target="http://ovidsp.tx.ovid.com.ezproxy.lib.usf.edu/sp-3.30.0b/ovidweb.cgi?&amp;S=HANAFPIBLGDDJODDNCEKNBFBEOGBAA00&amp;Link+Set=S.sh.22.23.27.31|3|sl_10#33" TargetMode="External"/><Relationship Id="rId41" Type="http://schemas.openxmlformats.org/officeDocument/2006/relationships/hyperlink" Target="http://ovidsp.tx.ovid.com.ezproxy.lib.usf.edu/sp-3.30.0b/ovidweb.cgi?Link+Set+Ref=00006250-201211000-00003|00006250_2002_100_997_sanchez_management_|00006250-201211000-00003#xpointer(id(R4-3))|60||ovftdb|00006250-200211000-00030&amp;P=26&amp;S=HANAFPIBLGDDJODDNCEKNBFBEOGBAA00&amp;WebLinkReturn=Full+Text%3dL|S.sh.22.23.27.31.37|0|00006250-201211000-00003" TargetMode="External"/><Relationship Id="rId54" Type="http://schemas.openxmlformats.org/officeDocument/2006/relationships/hyperlink" Target="http://www.nashp.org/sites/default/files/shared.decision.making.report.pdf" TargetMode="External"/><Relationship Id="rId62" Type="http://schemas.openxmlformats.org/officeDocument/2006/relationships/hyperlink" Target="http://ovidsp.tx.ovid.com.ezproxy.lib.usf.edu/sp-3.30.0b/ovidweb.cgi?Link+Set+Ref=00006250-201211000-00003|00000605_2011_155_97_berkman_systematic_|00006250-201211000-00003#xpointer(id(R20-3))|10||ovftdb|00000605-201107190-00005&amp;P=42&amp;S=HANAFPIBLGDDJODDNCEKNBFBEOGBAA00&amp;WebLinkReturn=Full+Text%3dL|S.sh.22.23.27.31.37|0|00006250-201211000-00003"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file:///C:\Users\Annette\AppData\Local\Packages\Microsoft.MicrosoftEdge_8wekyb3d8bbwe\TempState\Downloads\shareworkshop-mod1slides.ppt!274" TargetMode="External"/><Relationship Id="rId4" Type="http://schemas.openxmlformats.org/officeDocument/2006/relationships/hyperlink" Target="https://www.ahrq.gov/professionals/education/curriculum-tools/shareddecisionmaking/tools/sharefactsheet/index.htm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relied heavily on tools from AHRQ (Agency for Healthcare Research and Quality),</a:t>
            </a:r>
            <a:r>
              <a:rPr lang="en-US" baseline="0" dirty="0"/>
              <a:t> The Council on Patient Safety and Women’s Health and AIM to develop this slide set focused on Shared Decision Making in Maternity Care.  Together we can improve care for moms and babies.</a:t>
            </a:r>
            <a:r>
              <a:rPr lang="en-US" dirty="0"/>
              <a:t> </a:t>
            </a:r>
          </a:p>
        </p:txBody>
      </p:sp>
      <p:sp>
        <p:nvSpPr>
          <p:cNvPr id="4" name="Slide Number Placeholder 3"/>
          <p:cNvSpPr>
            <a:spLocks noGrp="1"/>
          </p:cNvSpPr>
          <p:nvPr>
            <p:ph type="sldNum" sz="quarter" idx="10"/>
          </p:nvPr>
        </p:nvSpPr>
        <p:spPr/>
        <p:txBody>
          <a:bodyPr/>
          <a:lstStyle/>
          <a:p>
            <a:fld id="{CFD00363-918D-4E3D-A6F0-50FB90961E63}" type="slidenum">
              <a:rPr lang="en-US" smtClean="0"/>
              <a:t>1</a:t>
            </a:fld>
            <a:endParaRPr lang="en-US"/>
          </a:p>
        </p:txBody>
      </p:sp>
    </p:spTree>
    <p:extLst>
      <p:ext uri="{BB962C8B-B14F-4D97-AF65-F5344CB8AC3E}">
        <p14:creationId xmlns:p14="http://schemas.microsoft.com/office/powerpoint/2010/main" val="1334334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D00363-918D-4E3D-A6F0-50FB90961E63}" type="slidenum">
              <a:rPr lang="en-US" smtClean="0"/>
              <a:t>11</a:t>
            </a:fld>
            <a:endParaRPr lang="en-US"/>
          </a:p>
        </p:txBody>
      </p:sp>
    </p:spTree>
    <p:extLst>
      <p:ext uri="{BB962C8B-B14F-4D97-AF65-F5344CB8AC3E}">
        <p14:creationId xmlns:p14="http://schemas.microsoft.com/office/powerpoint/2010/main" val="3345574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D00363-918D-4E3D-A6F0-50FB90961E63}" type="slidenum">
              <a:rPr lang="en-US" smtClean="0"/>
              <a:t>12</a:t>
            </a:fld>
            <a:endParaRPr lang="en-US"/>
          </a:p>
        </p:txBody>
      </p:sp>
    </p:spTree>
    <p:extLst>
      <p:ext uri="{BB962C8B-B14F-4D97-AF65-F5344CB8AC3E}">
        <p14:creationId xmlns:p14="http://schemas.microsoft.com/office/powerpoint/2010/main" val="2299918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D00363-918D-4E3D-A6F0-50FB90961E63}" type="slidenum">
              <a:rPr lang="en-US" smtClean="0"/>
              <a:t>13</a:t>
            </a:fld>
            <a:endParaRPr lang="en-US"/>
          </a:p>
        </p:txBody>
      </p:sp>
    </p:spTree>
    <p:extLst>
      <p:ext uri="{BB962C8B-B14F-4D97-AF65-F5344CB8AC3E}">
        <p14:creationId xmlns:p14="http://schemas.microsoft.com/office/powerpoint/2010/main" val="3030963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D00363-918D-4E3D-A6F0-50FB90961E63}" type="slidenum">
              <a:rPr lang="en-US" smtClean="0"/>
              <a:t>14</a:t>
            </a:fld>
            <a:endParaRPr lang="en-US"/>
          </a:p>
        </p:txBody>
      </p:sp>
    </p:spTree>
    <p:extLst>
      <p:ext uri="{BB962C8B-B14F-4D97-AF65-F5344CB8AC3E}">
        <p14:creationId xmlns:p14="http://schemas.microsoft.com/office/powerpoint/2010/main" val="1955363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decision aids for patients provide facts, options, and evidence to help them talk with their doctor when making a treatment decision. These tools are meant to serve as a complement to counseling from a health practitioner rather than as a replacement for it. </a:t>
            </a:r>
            <a:br>
              <a:rPr lang="en-US" dirty="0"/>
            </a:br>
            <a:br>
              <a:rPr lang="en-US" dirty="0"/>
            </a:br>
            <a:r>
              <a:rPr lang="en-US" dirty="0"/>
              <a:t>The Web site includes a searchable A to Z inventory of decision aids on particular health topics, as well as a general decision guide that can be used for any health or social decision. It also includes guides for practitioners to incorporate patient decision aids into clinical practice and for researchers interested in developing new patient decision aids.</a:t>
            </a:r>
          </a:p>
          <a:p>
            <a:r>
              <a:rPr lang="en-US" u="sng" dirty="0">
                <a:hlinkClick r:id="rId3"/>
              </a:rPr>
              <a:t>http://decisionaid.ohri.ca/index.html</a:t>
            </a:r>
            <a:endParaRPr lang="en-US" b="1" dirty="0"/>
          </a:p>
          <a:p>
            <a:endParaRPr lang="en-US" b="1" dirty="0"/>
          </a:p>
          <a:p>
            <a:r>
              <a:rPr lang="en-US" b="1" dirty="0"/>
              <a:t>Childbirth</a:t>
            </a:r>
          </a:p>
          <a:p>
            <a:r>
              <a:rPr lang="en-US" dirty="0">
                <a:hlinkClick r:id="rId4"/>
              </a:rPr>
              <a:t>Birth Choices: What is best for you... Vaginal or Caesarean Birth?</a:t>
            </a:r>
            <a:r>
              <a:rPr lang="en-US" dirty="0"/>
              <a:t>  Yale University School of Nursing </a:t>
            </a:r>
          </a:p>
          <a:p>
            <a:r>
              <a:rPr lang="en-US" dirty="0">
                <a:hlinkClick r:id="rId5"/>
              </a:rPr>
              <a:t>Making choices: options for a pregnant woman with a breech baby.</a:t>
            </a:r>
            <a:r>
              <a:rPr lang="en-US" dirty="0"/>
              <a:t>  University of Sydney </a:t>
            </a:r>
          </a:p>
          <a:p>
            <a:r>
              <a:rPr lang="en-US" dirty="0">
                <a:hlinkClick r:id="rId6"/>
              </a:rPr>
              <a:t>Pain Relief for </a:t>
            </a:r>
            <a:r>
              <a:rPr lang="en-US" dirty="0" err="1">
                <a:hlinkClick r:id="rId6"/>
              </a:rPr>
              <a:t>Labour</a:t>
            </a:r>
            <a:r>
              <a:rPr lang="en-US" dirty="0">
                <a:hlinkClick r:id="rId6"/>
              </a:rPr>
              <a:t>: For women having their first baby.</a:t>
            </a:r>
            <a:r>
              <a:rPr lang="en-US" dirty="0"/>
              <a:t>  University of Sydney </a:t>
            </a:r>
          </a:p>
          <a:p>
            <a:r>
              <a:rPr lang="en-US" dirty="0">
                <a:hlinkClick r:id="rId7"/>
              </a:rPr>
              <a:t>Pregnancy: Should I Have an Epidural During Childbirth?</a:t>
            </a:r>
            <a:r>
              <a:rPr lang="en-US" dirty="0"/>
              <a:t>  </a:t>
            </a:r>
            <a:r>
              <a:rPr lang="en-US" dirty="0" err="1"/>
              <a:t>Healthwise</a:t>
            </a:r>
            <a:r>
              <a:rPr lang="en-US" dirty="0"/>
              <a:t> </a:t>
            </a:r>
          </a:p>
          <a:p>
            <a:r>
              <a:rPr lang="en-US" dirty="0">
                <a:hlinkClick r:id="rId8"/>
              </a:rPr>
              <a:t>Pregnancy: Should I Try Vaginal Birth After a Past C-Section (VBAC)?</a:t>
            </a:r>
            <a:r>
              <a:rPr lang="en-US" dirty="0"/>
              <a:t>  </a:t>
            </a:r>
            <a:r>
              <a:rPr lang="en-US" dirty="0" err="1"/>
              <a:t>Healthwise</a:t>
            </a:r>
            <a:r>
              <a:rPr lang="en-US" dirty="0"/>
              <a:t> </a:t>
            </a:r>
          </a:p>
          <a:p>
            <a:r>
              <a:rPr lang="en-US" dirty="0">
                <a:hlinkClick r:id="rId9"/>
              </a:rPr>
              <a:t>Vaginal birth after C-section (VBAC) guide</a:t>
            </a:r>
            <a:r>
              <a:rPr lang="en-US" dirty="0"/>
              <a:t>  Mayo Clinic </a:t>
            </a:r>
          </a:p>
          <a:p>
            <a:r>
              <a:rPr lang="en-US" b="1" dirty="0"/>
              <a:t>Prenatal Testing</a:t>
            </a:r>
          </a:p>
          <a:p>
            <a:r>
              <a:rPr lang="en-US" dirty="0">
                <a:hlinkClick r:id="rId10"/>
              </a:rPr>
              <a:t>Amniocentesis test: yes or no?</a:t>
            </a:r>
            <a:r>
              <a:rPr lang="en-US" dirty="0"/>
              <a:t>  Option Grid Collaborative</a:t>
            </a:r>
          </a:p>
          <a:p>
            <a:r>
              <a:rPr lang="en-US" dirty="0">
                <a:hlinkClick r:id="rId11"/>
              </a:rPr>
              <a:t>Down syndrome screening test: yes or no?</a:t>
            </a:r>
            <a:r>
              <a:rPr lang="en-US" dirty="0"/>
              <a:t>  Option Grid Collaborative</a:t>
            </a:r>
          </a:p>
          <a:p>
            <a:r>
              <a:rPr lang="en-US" dirty="0">
                <a:hlinkClick r:id="rId12"/>
              </a:rPr>
              <a:t>Pregnancy: Should I Have Amniocentesis?</a:t>
            </a:r>
            <a:r>
              <a:rPr lang="en-US" dirty="0"/>
              <a:t>  </a:t>
            </a:r>
            <a:r>
              <a:rPr lang="en-US" dirty="0" err="1"/>
              <a:t>Healthwise</a:t>
            </a:r>
            <a:endParaRPr lang="en-US" dirty="0"/>
          </a:p>
          <a:p>
            <a:r>
              <a:rPr lang="en-US" dirty="0">
                <a:hlinkClick r:id="rId13"/>
              </a:rPr>
              <a:t>Pregnancy: Should I have an early fetal ultrasound?</a:t>
            </a:r>
            <a:r>
              <a:rPr lang="en-US" dirty="0"/>
              <a:t>  </a:t>
            </a:r>
            <a:r>
              <a:rPr lang="en-US" dirty="0" err="1"/>
              <a:t>Healthwise</a:t>
            </a:r>
            <a:endParaRPr lang="en-US" dirty="0"/>
          </a:p>
          <a:p>
            <a:r>
              <a:rPr lang="en-US" dirty="0">
                <a:hlinkClick r:id="rId14"/>
              </a:rPr>
              <a:t>Pregnancy: Should I Have CVS (Chorionic Villus Sampling)?</a:t>
            </a:r>
            <a:r>
              <a:rPr lang="en-US" dirty="0"/>
              <a:t>  </a:t>
            </a:r>
            <a:r>
              <a:rPr lang="en-US" dirty="0" err="1"/>
              <a:t>Healthwise</a:t>
            </a:r>
            <a:endParaRPr lang="en-US" dirty="0"/>
          </a:p>
          <a:p>
            <a:r>
              <a:rPr lang="en-US" dirty="0">
                <a:hlinkClick r:id="rId15"/>
              </a:rPr>
              <a:t>Pregnancy: Should I Have Screening Tests for Birth Defects?</a:t>
            </a:r>
            <a:r>
              <a:rPr lang="en-US" dirty="0"/>
              <a:t>  </a:t>
            </a:r>
            <a:r>
              <a:rPr lang="en-US" dirty="0" err="1"/>
              <a:t>Healthwise</a:t>
            </a:r>
            <a:endParaRPr lang="en-US" dirty="0"/>
          </a:p>
          <a:p>
            <a:r>
              <a:rPr lang="en-US" dirty="0">
                <a:hlinkClick r:id="rId16"/>
              </a:rPr>
              <a:t>What are my options regarding prenatal screening tests? ; </a:t>
            </a:r>
            <a:r>
              <a:rPr lang="en-US" dirty="0" err="1">
                <a:hlinkClick r:id="rId16"/>
              </a:rPr>
              <a:t>Quelles</a:t>
            </a:r>
            <a:r>
              <a:rPr lang="en-US" dirty="0">
                <a:hlinkClick r:id="rId16"/>
              </a:rPr>
              <a:t> </a:t>
            </a:r>
            <a:r>
              <a:rPr lang="en-US" dirty="0" err="1">
                <a:hlinkClick r:id="rId16"/>
              </a:rPr>
              <a:t>sont</a:t>
            </a:r>
            <a:r>
              <a:rPr lang="en-US" dirty="0">
                <a:hlinkClick r:id="rId16"/>
              </a:rPr>
              <a:t> </a:t>
            </a:r>
            <a:r>
              <a:rPr lang="en-US" dirty="0" err="1">
                <a:hlinkClick r:id="rId16"/>
              </a:rPr>
              <a:t>mes</a:t>
            </a:r>
            <a:r>
              <a:rPr lang="en-US" dirty="0">
                <a:hlinkClick r:id="rId16"/>
              </a:rPr>
              <a:t> options </a:t>
            </a:r>
            <a:r>
              <a:rPr lang="en-US" dirty="0" err="1">
                <a:hlinkClick r:id="rId16"/>
              </a:rPr>
              <a:t>concernant</a:t>
            </a:r>
            <a:r>
              <a:rPr lang="en-US" dirty="0">
                <a:hlinkClick r:id="rId16"/>
              </a:rPr>
              <a:t> le test de </a:t>
            </a:r>
            <a:r>
              <a:rPr lang="en-US" dirty="0" err="1">
                <a:hlinkClick r:id="rId16"/>
              </a:rPr>
              <a:t>dépistage</a:t>
            </a:r>
            <a:r>
              <a:rPr lang="en-US" dirty="0">
                <a:hlinkClick r:id="rId16"/>
              </a:rPr>
              <a:t> </a:t>
            </a:r>
            <a:r>
              <a:rPr lang="en-US" dirty="0" err="1">
                <a:hlinkClick r:id="rId16"/>
              </a:rPr>
              <a:t>prénatal</a:t>
            </a:r>
            <a:r>
              <a:rPr lang="en-US" dirty="0">
                <a:hlinkClick r:id="rId16"/>
              </a:rPr>
              <a:t>?</a:t>
            </a:r>
            <a:r>
              <a:rPr lang="en-US" dirty="0"/>
              <a:t>  Laval University</a:t>
            </a:r>
          </a:p>
          <a:p>
            <a:endParaRPr lang="en-US" dirty="0"/>
          </a:p>
          <a:p>
            <a:endParaRPr lang="en-US" dirty="0"/>
          </a:p>
        </p:txBody>
      </p:sp>
      <p:sp>
        <p:nvSpPr>
          <p:cNvPr id="4" name="Slide Number Placeholder 3"/>
          <p:cNvSpPr>
            <a:spLocks noGrp="1"/>
          </p:cNvSpPr>
          <p:nvPr>
            <p:ph type="sldNum" sz="quarter" idx="10"/>
          </p:nvPr>
        </p:nvSpPr>
        <p:spPr/>
        <p:txBody>
          <a:bodyPr/>
          <a:lstStyle/>
          <a:p>
            <a:fld id="{CFD00363-918D-4E3D-A6F0-50FB90961E63}" type="slidenum">
              <a:rPr lang="en-US" smtClean="0"/>
              <a:t>15</a:t>
            </a:fld>
            <a:endParaRPr lang="en-US"/>
          </a:p>
        </p:txBody>
      </p:sp>
    </p:spTree>
    <p:extLst>
      <p:ext uri="{BB962C8B-B14F-4D97-AF65-F5344CB8AC3E}">
        <p14:creationId xmlns:p14="http://schemas.microsoft.com/office/powerpoint/2010/main" val="1805646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one of the aids listed in the Ottawa Hospital Research Institute website.</a:t>
            </a:r>
          </a:p>
        </p:txBody>
      </p:sp>
      <p:sp>
        <p:nvSpPr>
          <p:cNvPr id="4" name="Slide Number Placeholder 3"/>
          <p:cNvSpPr>
            <a:spLocks noGrp="1"/>
          </p:cNvSpPr>
          <p:nvPr>
            <p:ph type="sldNum" sz="quarter" idx="10"/>
          </p:nvPr>
        </p:nvSpPr>
        <p:spPr/>
        <p:txBody>
          <a:bodyPr/>
          <a:lstStyle/>
          <a:p>
            <a:fld id="{CFD00363-918D-4E3D-A6F0-50FB90961E63}" type="slidenum">
              <a:rPr lang="en-US" smtClean="0"/>
              <a:t>16</a:t>
            </a:fld>
            <a:endParaRPr lang="en-US"/>
          </a:p>
        </p:txBody>
      </p:sp>
    </p:spTree>
    <p:extLst>
      <p:ext uri="{BB962C8B-B14F-4D97-AF65-F5344CB8AC3E}">
        <p14:creationId xmlns:p14="http://schemas.microsoft.com/office/powerpoint/2010/main" val="3670151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latin typeface="&amp;quot"/>
              </a:rPr>
              <a:t>The SHARE Approach Essential Steps of Shared Decision Making from AHRQ is one of the tools that is widely used in Shared Decision Making.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SHARE Approach is a five-step process for shared decision making that includes exploring and comparing the benefits, harms, and risks of each health care option through meaningful dialogue about what matters most to the patient.</a:t>
            </a:r>
            <a:endParaRPr lang="en-US" dirty="0"/>
          </a:p>
          <a:p>
            <a:endParaRPr lang="en-US" dirty="0">
              <a:solidFill>
                <a:srgbClr val="000000"/>
              </a:solidFill>
              <a:latin typeface="&amp;quot"/>
            </a:endParaRPr>
          </a:p>
          <a:p>
            <a:r>
              <a:rPr lang="en-US" dirty="0">
                <a:solidFill>
                  <a:srgbClr val="000000"/>
                </a:solidFill>
                <a:latin typeface="&amp;quot"/>
              </a:rPr>
              <a:t>—From AHRQ toolkit https://www.ahrq.gov/professionals/education/curriculum-tools/shareddecisionmaking/index.html </a:t>
            </a:r>
          </a:p>
          <a:p>
            <a:r>
              <a:rPr lang="en-US" dirty="0">
                <a:solidFill>
                  <a:srgbClr val="000000"/>
                </a:solidFill>
                <a:latin typeface="&amp;quot"/>
              </a:rPr>
              <a:t>Five steps for you and your patients to work together to make the best possible health care decisions.</a:t>
            </a:r>
          </a:p>
          <a:p>
            <a:r>
              <a:rPr lang="en-US" b="1" dirty="0">
                <a:solidFill>
                  <a:srgbClr val="000000"/>
                </a:solidFill>
                <a:latin typeface="&amp;quot"/>
              </a:rPr>
              <a:t>Step 1: Seek your patient's participation </a:t>
            </a:r>
            <a:endParaRPr lang="en-US" dirty="0">
              <a:solidFill>
                <a:srgbClr val="000000"/>
              </a:solidFill>
              <a:latin typeface="&amp;quot"/>
            </a:endParaRPr>
          </a:p>
          <a:p>
            <a:r>
              <a:rPr lang="en-US" dirty="0">
                <a:solidFill>
                  <a:srgbClr val="000000"/>
                </a:solidFill>
                <a:latin typeface="&amp;quot"/>
              </a:rPr>
              <a:t>Communicate that a choice exists and invite your patient to be involved in decisions. </a:t>
            </a:r>
          </a:p>
          <a:p>
            <a:r>
              <a:rPr lang="en-US" b="1" dirty="0">
                <a:solidFill>
                  <a:srgbClr val="000000"/>
                </a:solidFill>
                <a:latin typeface="&amp;quot"/>
              </a:rPr>
              <a:t>Step 2: Help your patient explore and compare treatment options </a:t>
            </a:r>
            <a:endParaRPr lang="en-US" dirty="0">
              <a:solidFill>
                <a:srgbClr val="000000"/>
              </a:solidFill>
              <a:latin typeface="&amp;quot"/>
            </a:endParaRPr>
          </a:p>
          <a:p>
            <a:r>
              <a:rPr lang="en-US" dirty="0">
                <a:solidFill>
                  <a:srgbClr val="000000"/>
                </a:solidFill>
                <a:latin typeface="&amp;quot"/>
              </a:rPr>
              <a:t>Discuss the benefits and harms of each option. </a:t>
            </a:r>
          </a:p>
          <a:p>
            <a:r>
              <a:rPr lang="en-US" b="1" dirty="0">
                <a:solidFill>
                  <a:srgbClr val="000000"/>
                </a:solidFill>
                <a:latin typeface="&amp;quot"/>
              </a:rPr>
              <a:t>Step 3: Assess your patient's values and preferences </a:t>
            </a:r>
            <a:endParaRPr lang="en-US" dirty="0">
              <a:solidFill>
                <a:srgbClr val="000000"/>
              </a:solidFill>
              <a:latin typeface="&amp;quot"/>
            </a:endParaRPr>
          </a:p>
          <a:p>
            <a:r>
              <a:rPr lang="en-US" dirty="0">
                <a:solidFill>
                  <a:srgbClr val="000000"/>
                </a:solidFill>
                <a:latin typeface="&amp;quot"/>
              </a:rPr>
              <a:t>Take into account what matters most to your patient. </a:t>
            </a:r>
          </a:p>
          <a:p>
            <a:r>
              <a:rPr lang="en-US" b="1" dirty="0">
                <a:solidFill>
                  <a:srgbClr val="000000"/>
                </a:solidFill>
                <a:latin typeface="&amp;quot"/>
              </a:rPr>
              <a:t>Step 4: Reach a decision with your patient </a:t>
            </a:r>
            <a:endParaRPr lang="en-US" dirty="0">
              <a:solidFill>
                <a:srgbClr val="000000"/>
              </a:solidFill>
              <a:latin typeface="&amp;quot"/>
            </a:endParaRPr>
          </a:p>
          <a:p>
            <a:r>
              <a:rPr lang="en-US" dirty="0">
                <a:solidFill>
                  <a:srgbClr val="000000"/>
                </a:solidFill>
                <a:latin typeface="&amp;quot"/>
              </a:rPr>
              <a:t>Decide together on the best option and arrange for a </a:t>
            </a:r>
            <a:r>
              <a:rPr lang="en-US" dirty="0" err="1">
                <a:solidFill>
                  <a:srgbClr val="000000"/>
                </a:solidFill>
                <a:latin typeface="&amp;quot"/>
              </a:rPr>
              <a:t>followup</a:t>
            </a:r>
            <a:r>
              <a:rPr lang="en-US" dirty="0">
                <a:solidFill>
                  <a:srgbClr val="000000"/>
                </a:solidFill>
                <a:latin typeface="&amp;quot"/>
              </a:rPr>
              <a:t> appointment. </a:t>
            </a:r>
          </a:p>
          <a:p>
            <a:r>
              <a:rPr lang="en-US" b="1" dirty="0">
                <a:solidFill>
                  <a:srgbClr val="000000"/>
                </a:solidFill>
                <a:latin typeface="&amp;quot"/>
              </a:rPr>
              <a:t>Step 5: Evaluate your patient's decision </a:t>
            </a:r>
            <a:endParaRPr lang="en-US" dirty="0">
              <a:solidFill>
                <a:srgbClr val="000000"/>
              </a:solidFill>
              <a:latin typeface="&amp;quot"/>
            </a:endParaRPr>
          </a:p>
          <a:p>
            <a:r>
              <a:rPr lang="en-US" dirty="0">
                <a:solidFill>
                  <a:srgbClr val="000000"/>
                </a:solidFill>
                <a:latin typeface="&amp;quot"/>
              </a:rPr>
              <a:t>Plan to revisit decision and monitor its implementation.</a:t>
            </a:r>
            <a:endParaRPr lang="en-US" b="0" i="0" u="none" strike="noStrike" dirty="0">
              <a:solidFill>
                <a:srgbClr val="000000"/>
              </a:solidFill>
              <a:effectLst/>
              <a:latin typeface="&amp;quot"/>
            </a:endParaRPr>
          </a:p>
          <a:p>
            <a:endParaRPr lang="en-US" dirty="0"/>
          </a:p>
        </p:txBody>
      </p:sp>
      <p:sp>
        <p:nvSpPr>
          <p:cNvPr id="4" name="Slide Number Placeholder 3"/>
          <p:cNvSpPr>
            <a:spLocks noGrp="1"/>
          </p:cNvSpPr>
          <p:nvPr>
            <p:ph type="sldNum" sz="quarter" idx="10"/>
          </p:nvPr>
        </p:nvSpPr>
        <p:spPr/>
        <p:txBody>
          <a:bodyPr/>
          <a:lstStyle/>
          <a:p>
            <a:fld id="{CFD00363-918D-4E3D-A6F0-50FB90961E63}" type="slidenum">
              <a:rPr lang="en-US" smtClean="0"/>
              <a:t>17</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272065308"/>
              </p:ext>
            </p:extLst>
          </p:nvPr>
        </p:nvGraphicFramePr>
        <p:xfrm>
          <a:off x="1371600" y="809625"/>
          <a:ext cx="4562475" cy="3419475"/>
        </p:xfrm>
        <a:graphic>
          <a:graphicData uri="http://schemas.openxmlformats.org/presentationml/2006/ole">
            <mc:AlternateContent xmlns:mc="http://schemas.openxmlformats.org/markup-compatibility/2006">
              <mc:Choice xmlns:v="urn:schemas-microsoft-com:vml" Requires="v">
                <p:oleObj spid="_x0000_s2071" name="Slide" r:id="rId4" imgW="4562577" imgH="3419290" progId="PowerPoint.Slide.12">
                  <p:link updateAutomatic="1"/>
                </p:oleObj>
              </mc:Choice>
              <mc:Fallback>
                <p:oleObj name="Slide" r:id="rId4" imgW="4562577" imgH="3419290" progId="PowerPoint.Slide.12">
                  <p:link updateAutomatic="1"/>
                  <p:pic>
                    <p:nvPicPr>
                      <p:cNvPr id="0" name=""/>
                      <p:cNvPicPr/>
                      <p:nvPr/>
                    </p:nvPicPr>
                    <p:blipFill>
                      <a:blip r:embed="rId5"/>
                      <a:stretch>
                        <a:fillRect/>
                      </a:stretch>
                    </p:blipFill>
                    <p:spPr>
                      <a:xfrm>
                        <a:off x="1371600" y="809625"/>
                        <a:ext cx="4562475" cy="3419475"/>
                      </a:xfrm>
                      <a:prstGeom prst="rect">
                        <a:avLst/>
                      </a:prstGeom>
                    </p:spPr>
                  </p:pic>
                </p:oleObj>
              </mc:Fallback>
            </mc:AlternateContent>
          </a:graphicData>
        </a:graphic>
      </p:graphicFrame>
    </p:spTree>
    <p:extLst>
      <p:ext uri="{BB962C8B-B14F-4D97-AF65-F5344CB8AC3E}">
        <p14:creationId xmlns:p14="http://schemas.microsoft.com/office/powerpoint/2010/main" val="1520313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r>
              <a:rPr lang="en-US" dirty="0"/>
              <a:t>There are 9 Essential behaviors developed</a:t>
            </a:r>
            <a:r>
              <a:rPr lang="en-US" baseline="0" dirty="0"/>
              <a:t> by </a:t>
            </a:r>
            <a:r>
              <a:rPr lang="en-US" baseline="0" dirty="0" err="1"/>
              <a:t>Makoul</a:t>
            </a:r>
            <a:r>
              <a:rPr lang="en-US" baseline="0" dirty="0"/>
              <a:t> and </a:t>
            </a:r>
            <a:r>
              <a:rPr lang="en-US" baseline="0" dirty="0" err="1"/>
              <a:t>Clayman</a:t>
            </a:r>
            <a:r>
              <a:rPr lang="en-US" dirty="0"/>
              <a:t> that make Shared Decision Making successful.</a:t>
            </a:r>
          </a:p>
          <a:p>
            <a:pPr lvl="0"/>
            <a:r>
              <a:rPr lang="en-US" dirty="0"/>
              <a:t>Define/explain problem </a:t>
            </a:r>
          </a:p>
          <a:p>
            <a:pPr lvl="0"/>
            <a:r>
              <a:rPr lang="en-US" dirty="0"/>
              <a:t>Present options </a:t>
            </a:r>
          </a:p>
          <a:p>
            <a:pPr lvl="0"/>
            <a:r>
              <a:rPr lang="en-US" dirty="0"/>
              <a:t>Discuss pros/cons (benefits/risks/costs) </a:t>
            </a:r>
          </a:p>
          <a:p>
            <a:pPr lvl="0"/>
            <a:r>
              <a:rPr lang="en-US" dirty="0"/>
              <a:t>Discuss patient values/preferences </a:t>
            </a:r>
          </a:p>
          <a:p>
            <a:pPr lvl="0"/>
            <a:r>
              <a:rPr lang="en-US" dirty="0"/>
              <a:t>Discuss patient ability/self-efficacy </a:t>
            </a:r>
          </a:p>
          <a:p>
            <a:pPr lvl="0"/>
            <a:r>
              <a:rPr lang="en-US" dirty="0"/>
              <a:t>Present doctor knowledge/recommendations </a:t>
            </a:r>
          </a:p>
          <a:p>
            <a:pPr lvl="0"/>
            <a:r>
              <a:rPr lang="en-US" dirty="0"/>
              <a:t>Check/clarify understanding </a:t>
            </a:r>
          </a:p>
          <a:p>
            <a:pPr lvl="0"/>
            <a:r>
              <a:rPr lang="en-US" dirty="0"/>
              <a:t>Make or explicitly defer decision </a:t>
            </a:r>
          </a:p>
          <a:p>
            <a:pPr lvl="0"/>
            <a:r>
              <a:rPr lang="en-US" dirty="0"/>
              <a:t>Arrange </a:t>
            </a:r>
            <a:r>
              <a:rPr lang="en-US" dirty="0" err="1"/>
              <a:t>followup</a:t>
            </a:r>
            <a:endParaRPr dirty="0"/>
          </a:p>
        </p:txBody>
      </p:sp>
      <p:sp>
        <p:nvSpPr>
          <p:cNvPr id="104" name="Shape 104"/>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76200">
              <a:spcBef>
                <a:spcPts val="0"/>
              </a:spcBef>
              <a:buClr>
                <a:schemeClr val="dk1"/>
              </a:buClr>
              <a:buSzPts val="1200"/>
              <a:buFont typeface="Calibri"/>
              <a:buNone/>
            </a:pPr>
            <a:fld id="{00000000-1234-1234-1234-123412341234}" type="slidenum">
              <a:rPr lang="en-US"/>
              <a:t>18</a:t>
            </a:fld>
            <a:endParaRPr lang="en-US"/>
          </a:p>
        </p:txBody>
      </p:sp>
    </p:spTree>
    <p:extLst>
      <p:ext uri="{BB962C8B-B14F-4D97-AF65-F5344CB8AC3E}">
        <p14:creationId xmlns:p14="http://schemas.microsoft.com/office/powerpoint/2010/main" val="2379908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3" name="Shape 343"/>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buNone/>
            </a:pPr>
            <a:r>
              <a:rPr lang="en-US" dirty="0"/>
              <a:t>This slide is from the CMQCC tool kit and reinforces some of the steps specific to risk of Cesarean--Take</a:t>
            </a:r>
            <a:r>
              <a:rPr lang="en-US" baseline="0" dirty="0"/>
              <a:t> her birth plan into consideration as you focus on decision points</a:t>
            </a:r>
            <a:endParaRPr dirty="0"/>
          </a:p>
        </p:txBody>
      </p:sp>
      <p:sp>
        <p:nvSpPr>
          <p:cNvPr id="344" name="Shape 344"/>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76200">
              <a:spcBef>
                <a:spcPts val="0"/>
              </a:spcBef>
              <a:buClr>
                <a:schemeClr val="dk1"/>
              </a:buClr>
              <a:buSzPts val="1200"/>
              <a:buFont typeface="Calibri"/>
              <a:buNone/>
            </a:pPr>
            <a:fld id="{00000000-1234-1234-1234-123412341234}" type="slidenum">
              <a:rPr lang="en-US"/>
              <a:t>19</a:t>
            </a:fld>
            <a:endParaRPr lang="en-US"/>
          </a:p>
        </p:txBody>
      </p:sp>
    </p:spTree>
    <p:extLst>
      <p:ext uri="{BB962C8B-B14F-4D97-AF65-F5344CB8AC3E}">
        <p14:creationId xmlns:p14="http://schemas.microsoft.com/office/powerpoint/2010/main" val="2057314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r>
              <a:rPr lang="en-US" dirty="0"/>
              <a:t>Patient decision aids are needed—these tools help patients to better </a:t>
            </a:r>
            <a:r>
              <a:rPr lang="en-US" dirty="0" err="1"/>
              <a:t>undersand</a:t>
            </a:r>
            <a:r>
              <a:rPr lang="en-US" baseline="0" dirty="0"/>
              <a:t> options and facilitate decisions</a:t>
            </a:r>
            <a:r>
              <a:rPr lang="en-US" dirty="0"/>
              <a:t>:</a:t>
            </a:r>
          </a:p>
          <a:p>
            <a:pPr lvl="0"/>
            <a:r>
              <a:rPr lang="en-US" dirty="0"/>
              <a:t>Improve decision quality with…</a:t>
            </a:r>
          </a:p>
          <a:p>
            <a:pPr lvl="0"/>
            <a:r>
              <a:rPr lang="en-US" dirty="0"/>
              <a:t>  13% higher knowledge</a:t>
            </a:r>
          </a:p>
          <a:p>
            <a:pPr lvl="0"/>
            <a:r>
              <a:rPr lang="en-US" dirty="0"/>
              <a:t>  82% more accurate risk perception</a:t>
            </a:r>
          </a:p>
          <a:p>
            <a:pPr lvl="0"/>
            <a:r>
              <a:rPr lang="en-US" dirty="0"/>
              <a:t>  51% better match between values &amp; choices</a:t>
            </a:r>
          </a:p>
          <a:p>
            <a:pPr lvl="0"/>
            <a:r>
              <a:rPr lang="en-US" dirty="0"/>
              <a:t>6% reduced decisional conflict Helps undecided to decide (41%)</a:t>
            </a:r>
          </a:p>
          <a:p>
            <a:pPr lvl="0"/>
            <a:r>
              <a:rPr lang="en-US" dirty="0"/>
              <a:t> Patients 34% less passive in decisions </a:t>
            </a:r>
          </a:p>
          <a:p>
            <a:pPr lvl="0"/>
            <a:r>
              <a:rPr lang="en-US" dirty="0"/>
              <a:t> Improved patient-practitioner communication (7/7 trials</a:t>
            </a:r>
          </a:p>
          <a:p>
            <a:pPr lvl="0"/>
            <a:endParaRPr lang="en-US" dirty="0"/>
          </a:p>
          <a:p>
            <a:pPr lvl="0"/>
            <a:r>
              <a:rPr lang="en-US" dirty="0"/>
              <a:t>Stacey, et al., 2014</a:t>
            </a:r>
          </a:p>
          <a:p>
            <a:pPr lvl="0"/>
            <a:r>
              <a:rPr lang="en-US" dirty="0"/>
              <a:t>Stacey D, </a:t>
            </a:r>
            <a:r>
              <a:rPr lang="en-US" dirty="0" err="1"/>
              <a:t>Légaré</a:t>
            </a:r>
            <a:r>
              <a:rPr lang="en-US" dirty="0"/>
              <a:t> F, Col NF, et al. Decision aids for people facing health treatment or screening decisions. Cochrane Database </a:t>
            </a:r>
            <a:r>
              <a:rPr lang="en-US" dirty="0" err="1"/>
              <a:t>Syst</a:t>
            </a:r>
            <a:r>
              <a:rPr lang="en-US" dirty="0"/>
              <a:t> Rev. 2014 Jan 28;1:CD001431. PMID: 2447007</a:t>
            </a:r>
          </a:p>
          <a:p>
            <a:pPr lvl="0"/>
            <a:endParaRPr lang="en-US" dirty="0"/>
          </a:p>
          <a:p>
            <a:pPr lvl="0"/>
            <a:r>
              <a:rPr lang="en-US" dirty="0"/>
              <a:t> Facilitators to shared decision making:  Patient decision aids  Decision coaching  Public awareness campaigns  Training of health professionals  Targeting patients and providers is needed</a:t>
            </a:r>
            <a:endParaRPr dirty="0"/>
          </a:p>
        </p:txBody>
      </p:sp>
      <p:sp>
        <p:nvSpPr>
          <p:cNvPr id="129" name="Shape 129"/>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0" rtl="0">
              <a:spcBef>
                <a:spcPts val="0"/>
              </a:spcBef>
              <a:buNone/>
            </a:pPr>
            <a:fld id="{00000000-1234-1234-1234-123412341234}" type="slidenum">
              <a:rPr lang="en-US"/>
              <a:t>20</a:t>
            </a:fld>
            <a:endParaRPr lang="en-US"/>
          </a:p>
        </p:txBody>
      </p:sp>
    </p:spTree>
    <p:extLst>
      <p:ext uri="{BB962C8B-B14F-4D97-AF65-F5344CB8AC3E}">
        <p14:creationId xmlns:p14="http://schemas.microsoft.com/office/powerpoint/2010/main" val="1634647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lvl="0" indent="-76200">
              <a:buClr>
                <a:schemeClr val="dk1"/>
              </a:buClr>
              <a:buSzPts val="1200"/>
            </a:pPr>
            <a:endParaRPr lang="en-US" sz="1200" b="0" i="0" u="none" strike="noStrike" cap="none" dirty="0">
              <a:solidFill>
                <a:schemeClr val="dk1"/>
              </a:solidFill>
              <a:latin typeface="Calibri"/>
              <a:ea typeface="Calibri"/>
              <a:cs typeface="Calibri"/>
              <a:sym typeface="Calibri"/>
            </a:endParaRPr>
          </a:p>
          <a:p>
            <a:pPr>
              <a:spcBef>
                <a:spcPts val="1200"/>
              </a:spcBef>
              <a:spcAft>
                <a:spcPts val="1200"/>
              </a:spcAft>
            </a:pPr>
            <a:endParaRPr lang="en-US" altLang="en-US" dirty="0"/>
          </a:p>
          <a:p>
            <a:pPr lvl="0" indent="-76200">
              <a:buClr>
                <a:schemeClr val="dk1"/>
              </a:buClr>
              <a:buSzPts val="1200"/>
            </a:pPr>
            <a:endParaRPr sz="1200" b="0" i="0" u="none" strike="noStrike" cap="none" dirty="0">
              <a:solidFill>
                <a:schemeClr val="dk1"/>
              </a:solidFill>
              <a:latin typeface="Calibri"/>
              <a:ea typeface="Calibri"/>
              <a:cs typeface="Calibri"/>
              <a:sym typeface="Calibri"/>
            </a:endParaRPr>
          </a:p>
        </p:txBody>
      </p:sp>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55893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One of the tools available in the AHRQ Participant Guide workbook is the </a:t>
            </a:r>
            <a:r>
              <a:rPr lang="en-US" altLang="en-US" b="1" dirty="0"/>
              <a:t>Know Your Options</a:t>
            </a:r>
            <a:r>
              <a:rPr lang="en-US" altLang="en-US" dirty="0"/>
              <a:t> patient poster to be placed in the clinic. </a:t>
            </a:r>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DDBEE922-FC4D-489C-B91A-B0BF38CC7C8E}" type="slidenum">
              <a:rPr lang="en-US" altLang="en-US"/>
              <a:pPr/>
              <a:t>21</a:t>
            </a:fld>
            <a:endParaRPr lang="en-US" altLang="en-US"/>
          </a:p>
        </p:txBody>
      </p:sp>
    </p:spTree>
    <p:extLst>
      <p:ext uri="{BB962C8B-B14F-4D97-AF65-F5344CB8AC3E}">
        <p14:creationId xmlns:p14="http://schemas.microsoft.com/office/powerpoint/2010/main" val="2914591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SHARE Approach to shared decision making involves five steps. This slide shows the poster from AHRQ workshop materials, and it can be posted in your clinic.  You may want to post it in your office or cubical, in the break room or above the photocopy machine. The poster can help serve as a prompt for you and your team to use this five-step approach with your patients.</a:t>
            </a:r>
          </a:p>
          <a:p>
            <a:r>
              <a:rPr lang="en-US" altLang="en-US" b="1" dirty="0"/>
              <a:t> </a:t>
            </a:r>
            <a:endParaRPr lang="en-US" altLang="en-US" dirty="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9FD83D97-0DD9-49DF-8CF9-39980BFF7711}" type="slidenum">
              <a:rPr lang="en-US" altLang="en-US"/>
              <a:pPr/>
              <a:t>22</a:t>
            </a:fld>
            <a:endParaRPr lang="en-US" altLang="en-US"/>
          </a:p>
        </p:txBody>
      </p:sp>
    </p:spTree>
    <p:extLst>
      <p:ext uri="{BB962C8B-B14F-4D97-AF65-F5344CB8AC3E}">
        <p14:creationId xmlns:p14="http://schemas.microsoft.com/office/powerpoint/2010/main" val="959775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a:t>
            </a:r>
            <a:r>
              <a:rPr lang="en-US" altLang="en-US" baseline="0" dirty="0"/>
              <a:t> is a detailed approach from AHRQ for learning to use the SHARE approach:</a:t>
            </a:r>
            <a:endParaRPr lang="en-US" altLang="en-US" dirty="0"/>
          </a:p>
          <a:p>
            <a:endParaRPr lang="en-US" altLang="en-US" dirty="0"/>
          </a:p>
          <a:p>
            <a:r>
              <a:rPr lang="en-US" altLang="en-US" dirty="0"/>
              <a:t>The mnemonic, SHARE, is a learning tool to help you readily remember the five steps. </a:t>
            </a:r>
          </a:p>
          <a:p>
            <a:r>
              <a:rPr lang="en-US" altLang="en-US" dirty="0"/>
              <a:t>You may find that you do not present them in “linear order” during your interactions with patients. For example, steps 1, 2, and 3 could all be going on simultaneously. </a:t>
            </a:r>
          </a:p>
          <a:p>
            <a:endParaRPr lang="en-US" altLang="en-US" dirty="0"/>
          </a:p>
          <a:p>
            <a:r>
              <a:rPr lang="en-US" altLang="en-US" dirty="0"/>
              <a:t>The important takeaway is to address all five steps. </a:t>
            </a:r>
          </a:p>
          <a:p>
            <a:endParaRPr lang="en-US" altLang="en-US" dirty="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CABC3A29-5DCE-41BB-9F96-FC33059B43CF}" type="slidenum">
              <a:rPr lang="en-US" altLang="en-US"/>
              <a:pPr/>
              <a:t>23</a:t>
            </a:fld>
            <a:endParaRPr lang="en-US" altLang="en-US"/>
          </a:p>
        </p:txBody>
      </p:sp>
    </p:spTree>
    <p:extLst>
      <p:ext uri="{BB962C8B-B14F-4D97-AF65-F5344CB8AC3E}">
        <p14:creationId xmlns:p14="http://schemas.microsoft.com/office/powerpoint/2010/main" val="3624737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Let’s look at</a:t>
            </a:r>
            <a:r>
              <a:rPr lang="en-US" altLang="en-US" b="1" dirty="0"/>
              <a:t> </a:t>
            </a:r>
            <a:r>
              <a:rPr lang="en-US" altLang="en-US" dirty="0"/>
              <a:t>Step 1 Seek your patient's involvement.</a:t>
            </a:r>
          </a:p>
          <a:p>
            <a:endParaRPr lang="en-US" altLang="en-US" dirty="0"/>
          </a:p>
          <a:p>
            <a:r>
              <a:rPr lang="en-US" altLang="en-US" dirty="0"/>
              <a:t>Communicate that a choice of treatment exists and invite your patient to participate in the decision- making process.</a:t>
            </a:r>
          </a:p>
          <a:p>
            <a:endParaRPr lang="en-US" altLang="en-US" dirty="0"/>
          </a:p>
          <a:p>
            <a:r>
              <a:rPr lang="en-US" altLang="en-US" dirty="0"/>
              <a:t>Many patients are not aware that they can and should participate in their health care decision making.</a:t>
            </a:r>
          </a:p>
          <a:p>
            <a:endParaRPr lang="en-US" altLang="en-US" dirty="0"/>
          </a:p>
          <a:p>
            <a:r>
              <a:rPr lang="en-US" altLang="en-US" dirty="0"/>
              <a:t>In addition, many patients are not aware of the uncertainty in medicine, and that the outcomes of various treatments are variable.</a:t>
            </a:r>
          </a:p>
          <a:p>
            <a:pPr eaLnBrk="1" hangingPunct="1"/>
            <a:endParaRPr lang="en-US" altLang="en-US" dirty="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8AA77A53-4993-4387-A6B1-104F767157C0}" type="slidenum">
              <a:rPr lang="en-US" altLang="en-US"/>
              <a:pPr/>
              <a:t>24</a:t>
            </a:fld>
            <a:endParaRPr lang="en-US" altLang="en-US"/>
          </a:p>
        </p:txBody>
      </p:sp>
    </p:spTree>
    <p:extLst>
      <p:ext uri="{BB962C8B-B14F-4D97-AF65-F5344CB8AC3E}">
        <p14:creationId xmlns:p14="http://schemas.microsoft.com/office/powerpoint/2010/main" val="39917486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t> </a:t>
            </a:r>
            <a:r>
              <a:rPr lang="en-US" dirty="0"/>
              <a:t>Each of the steps offer practical tips that you can use. Soon using one or more of the tips will become second nature to you during shared decision making.</a:t>
            </a:r>
          </a:p>
          <a:p>
            <a:pPr>
              <a:defRPr/>
            </a:pPr>
            <a:endParaRPr lang="en-US" dirty="0"/>
          </a:p>
          <a:p>
            <a:pPr>
              <a:defRPr/>
            </a:pPr>
            <a:r>
              <a:rPr lang="en-US" dirty="0"/>
              <a:t>Let’s go over some tips to help you invite your patient to participate. </a:t>
            </a:r>
          </a:p>
          <a:p>
            <a:pPr>
              <a:defRPr/>
            </a:pPr>
            <a:endParaRPr lang="en-US" dirty="0"/>
          </a:p>
          <a:p>
            <a:pPr marL="171450" indent="-171450">
              <a:buFont typeface="Arial" panose="020B0604020202020204" pitchFamily="34" charset="0"/>
              <a:buChar char="•"/>
              <a:defRPr/>
            </a:pPr>
            <a:r>
              <a:rPr lang="en-US" dirty="0"/>
              <a:t>Summarize the health problem clearly and communicate there may be more than one treatment choice.</a:t>
            </a:r>
          </a:p>
          <a:p>
            <a:pPr marL="171450" indent="-171450">
              <a:buFont typeface="Arial" panose="020B0604020202020204" pitchFamily="34" charset="0"/>
              <a:buChar char="•"/>
              <a:defRPr/>
            </a:pPr>
            <a:r>
              <a:rPr lang="en-US" dirty="0"/>
              <a:t>Ask your patient to participate with the health care team in the decision-making process. Help the patient understand he or she is being invited to ask questions, get answers, and discuss options with you.</a:t>
            </a:r>
          </a:p>
          <a:p>
            <a:pPr marL="171450" indent="-171450">
              <a:buFont typeface="Arial" panose="020B0604020202020204" pitchFamily="34" charset="0"/>
              <a:buChar char="•"/>
              <a:defRPr/>
            </a:pPr>
            <a:r>
              <a:rPr lang="en-US" dirty="0"/>
              <a:t>Assess the role your patient wants to play in the decision-making process.</a:t>
            </a:r>
          </a:p>
          <a:p>
            <a:pPr marL="171450" indent="-171450">
              <a:buFont typeface="Arial" panose="020B0604020202020204" pitchFamily="34" charset="0"/>
              <a:buChar char="•"/>
              <a:defRPr/>
            </a:pPr>
            <a:r>
              <a:rPr lang="en-US" dirty="0"/>
              <a:t>Provide ongoing cues during the interaction about why their input is important. For example, say</a:t>
            </a:r>
            <a:br>
              <a:rPr lang="en-US" dirty="0"/>
            </a:br>
            <a:r>
              <a:rPr lang="en-US" dirty="0"/>
              <a:t>“I would like your input.”</a:t>
            </a:r>
            <a:endParaRPr lang="en-US" altLang="en-US" dirty="0"/>
          </a:p>
          <a:p>
            <a:pPr marL="171450" indent="-171450">
              <a:buFont typeface="Arial" panose="020B0604020202020204" pitchFamily="34" charset="0"/>
              <a:buChar char="•"/>
              <a:defRPr/>
            </a:pPr>
            <a:r>
              <a:rPr lang="en-US" altLang="en-US" dirty="0"/>
              <a:t> </a:t>
            </a:r>
            <a:r>
              <a:rPr lang="en-US" dirty="0"/>
              <a:t>Ask your patient if he or she would like family and caregivers to participate.  </a:t>
            </a:r>
          </a:p>
          <a:p>
            <a:pPr>
              <a:defRPr/>
            </a:pPr>
            <a:endParaRPr lang="en-US" altLang="en-US" dirty="0"/>
          </a:p>
          <a:p>
            <a:pPr>
              <a:defRPr/>
            </a:pPr>
            <a:r>
              <a:rPr lang="en-US" altLang="en-US" b="1" dirty="0"/>
              <a:t> </a:t>
            </a:r>
            <a:endParaRPr lang="en-US" altLang="en-US" dirty="0"/>
          </a:p>
          <a:p>
            <a:pPr>
              <a:defRPr/>
            </a:pPr>
            <a:endParaRPr lang="en-US" altLang="en-US" dirty="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B2467436-CBAA-40C4-8D67-ADF398630FB7}" type="slidenum">
              <a:rPr lang="en-US" altLang="en-US"/>
              <a:pPr/>
              <a:t>25</a:t>
            </a:fld>
            <a:endParaRPr lang="en-US" altLang="en-US"/>
          </a:p>
        </p:txBody>
      </p:sp>
    </p:spTree>
    <p:extLst>
      <p:ext uri="{BB962C8B-B14F-4D97-AF65-F5344CB8AC3E}">
        <p14:creationId xmlns:p14="http://schemas.microsoft.com/office/powerpoint/2010/main" val="1656431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Let's look at Step 2, which is to help your patient explore and compare treatment options. </a:t>
            </a:r>
          </a:p>
          <a:p>
            <a:r>
              <a:rPr lang="en-US" altLang="en-US" dirty="0"/>
              <a:t>This step involves discussing the benefits and risks of the treatment options, so the provider’s knowledge about risks and benefits of a treatment and the use of evidence-based decision aids are very important to this step.</a:t>
            </a:r>
          </a:p>
          <a:p>
            <a:endParaRPr lang="en-US" altLang="en-US" dirty="0"/>
          </a:p>
          <a:p>
            <a:r>
              <a:rPr lang="en-US" altLang="en-US" dirty="0"/>
              <a:t>This is the step where evidence-based decision aids and other resources are very important. </a:t>
            </a:r>
          </a:p>
          <a:p>
            <a:endParaRPr lang="en-US" altLang="en-US" dirty="0"/>
          </a:p>
          <a:p>
            <a:r>
              <a:rPr lang="en-US" altLang="en-US" dirty="0"/>
              <a:t>In Module 2, you will learn more about using decision support resources to help you do so. </a:t>
            </a:r>
          </a:p>
          <a:p>
            <a:r>
              <a:rPr lang="en-US" altLang="en-US" dirty="0"/>
              <a:t> </a:t>
            </a: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9838ACCE-2E07-4709-8DAB-6D2AA21EC4A4}" type="slidenum">
              <a:rPr lang="en-US" altLang="en-US"/>
              <a:pPr/>
              <a:t>26</a:t>
            </a:fld>
            <a:endParaRPr lang="en-US" altLang="en-US"/>
          </a:p>
        </p:txBody>
      </p:sp>
    </p:spTree>
    <p:extLst>
      <p:ext uri="{BB962C8B-B14F-4D97-AF65-F5344CB8AC3E}">
        <p14:creationId xmlns:p14="http://schemas.microsoft.com/office/powerpoint/2010/main" val="36130676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Tips to help your patient explore and compare treatment options include:</a:t>
            </a:r>
          </a:p>
          <a:p>
            <a:endParaRPr lang="en-US" altLang="en-US" dirty="0"/>
          </a:p>
          <a:p>
            <a:r>
              <a:rPr lang="en-US" altLang="en-US" dirty="0"/>
              <a:t>Assess what your patient already knows about the options. Some patients gather their own information. Explore with your patient what he/she may already know about his/her treatment options.</a:t>
            </a:r>
          </a:p>
          <a:p>
            <a:endParaRPr lang="en-US" altLang="en-US" dirty="0"/>
          </a:p>
          <a:p>
            <a:r>
              <a:rPr lang="en-US" altLang="en-US" dirty="0"/>
              <a:t>List the treatment options, and describe them in plain language. Clearly communicate risks and benefits of each option.</a:t>
            </a:r>
          </a:p>
          <a:p>
            <a:endParaRPr lang="en-US" altLang="en-US" dirty="0"/>
          </a:p>
          <a:p>
            <a:r>
              <a:rPr lang="en-US" altLang="en-US" dirty="0"/>
              <a:t>Explain the limitations of what is known and unknown about the options and what would happen with no treatment. Offer evidence-based decision aid tools whenever possible.</a:t>
            </a:r>
          </a:p>
          <a:p>
            <a:endParaRPr lang="en-US" altLang="en-US" dirty="0"/>
          </a:p>
          <a:p>
            <a:r>
              <a:rPr lang="en-US" altLang="en-US" dirty="0"/>
              <a:t>Summarize by listing the options again.</a:t>
            </a:r>
          </a:p>
          <a:p>
            <a:r>
              <a:rPr lang="en-US" altLang="en-US" dirty="0"/>
              <a:t> </a:t>
            </a:r>
          </a:p>
          <a:p>
            <a:r>
              <a:rPr lang="en-US" altLang="en-US" dirty="0"/>
              <a:t> </a:t>
            </a:r>
          </a:p>
          <a:p>
            <a:r>
              <a:rPr lang="en-US" altLang="en-US" dirty="0"/>
              <a:t> </a:t>
            </a: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8A0867F2-6A72-4AE7-A3CB-7D33CC7871B1}" type="slidenum">
              <a:rPr lang="en-US" altLang="en-US"/>
              <a:pPr/>
              <a:t>27</a:t>
            </a:fld>
            <a:endParaRPr lang="en-US" altLang="en-US"/>
          </a:p>
        </p:txBody>
      </p:sp>
    </p:spTree>
    <p:extLst>
      <p:ext uri="{BB962C8B-B14F-4D97-AF65-F5344CB8AC3E}">
        <p14:creationId xmlns:p14="http://schemas.microsoft.com/office/powerpoint/2010/main" val="6099330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Some conversation starters for helping your patient assess pros and cons of treatments options:</a:t>
            </a:r>
          </a:p>
          <a:p>
            <a:endParaRPr lang="en-US" altLang="en-US" dirty="0"/>
          </a:p>
          <a:p>
            <a:r>
              <a:rPr lang="en-US" altLang="en-US" dirty="0"/>
              <a:t>“Here are some choices we can consider.”</a:t>
            </a:r>
          </a:p>
          <a:p>
            <a:endParaRPr lang="en-US" altLang="en-US" dirty="0"/>
          </a:p>
          <a:p>
            <a:r>
              <a:rPr lang="en-US" altLang="en-US" dirty="0"/>
              <a:t>“Let me tell you what the research says about the benefits and risks of the medicine/treatments that you are considering .”</a:t>
            </a:r>
          </a:p>
          <a:p>
            <a:endParaRPr lang="en-US" altLang="en-US" dirty="0"/>
          </a:p>
          <a:p>
            <a:r>
              <a:rPr lang="en-US" altLang="en-US" dirty="0"/>
              <a:t>When introducing decision aids, you can say:</a:t>
            </a:r>
            <a:br>
              <a:rPr lang="en-US" altLang="en-US" dirty="0"/>
            </a:br>
            <a:r>
              <a:rPr lang="en-US" altLang="en-US" dirty="0"/>
              <a:t>“I have some booklets I want to give you that have information about your condition and the treatment options.”</a:t>
            </a:r>
          </a:p>
          <a:p>
            <a:endParaRPr lang="en-US" altLang="en-US" dirty="0"/>
          </a:p>
          <a:p>
            <a:r>
              <a:rPr lang="en-US" altLang="en-US" dirty="0"/>
              <a:t>“These tools have been designed to help you to understand your options in more detail.” </a:t>
            </a:r>
          </a:p>
          <a:p>
            <a:endParaRPr lang="en-US" altLang="en-US" dirty="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F6307219-F4BE-4085-B255-92F39F992DCB}" type="slidenum">
              <a:rPr lang="en-US" altLang="en-US"/>
              <a:pPr/>
              <a:t>28</a:t>
            </a:fld>
            <a:endParaRPr lang="en-US" altLang="en-US"/>
          </a:p>
        </p:txBody>
      </p:sp>
    </p:spTree>
    <p:extLst>
      <p:ext uri="{BB962C8B-B14F-4D97-AF65-F5344CB8AC3E}">
        <p14:creationId xmlns:p14="http://schemas.microsoft.com/office/powerpoint/2010/main" val="14835779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third step in the SHARE model is to assess your patient’s values and preferences. </a:t>
            </a:r>
          </a:p>
          <a:p>
            <a:r>
              <a:rPr lang="en-US" altLang="en-US" dirty="0"/>
              <a:t>Some health care providers may not be aware of the outcomes that matter most to patients. In fact, studies have shown that heath care professionals aren’t truly tuned in to the things that really matter to patients. </a:t>
            </a:r>
          </a:p>
          <a:p>
            <a:endParaRPr lang="en-US" altLang="en-US" dirty="0"/>
          </a:p>
          <a:p>
            <a:r>
              <a:rPr lang="en-US" altLang="en-US" dirty="0"/>
              <a:t>And other studies have shown that patient treatment decisions often change after patients become well informed about their available options and the associated risks.</a:t>
            </a:r>
          </a:p>
          <a:p>
            <a:endParaRPr lang="en-US" altLang="en-US" b="1" dirty="0"/>
          </a:p>
          <a:p>
            <a:r>
              <a:rPr lang="en-US" altLang="en-US" b="1" dirty="0"/>
              <a:t>The best decision for your patient is one that takes into consideration his/her preferences and values. </a:t>
            </a:r>
            <a:r>
              <a:rPr lang="en-US" altLang="en-US" dirty="0"/>
              <a:t>Talk with your patient about what matters the most and what outcomes are the most important to him/her.</a:t>
            </a:r>
          </a:p>
          <a:p>
            <a:endParaRPr lang="en-US" altLang="en-US" dirty="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C91985BA-806F-411B-94C2-9EC2A6EDA217}" type="slidenum">
              <a:rPr lang="en-US" altLang="en-US"/>
              <a:pPr/>
              <a:t>29</a:t>
            </a:fld>
            <a:endParaRPr lang="en-US" altLang="en-US"/>
          </a:p>
        </p:txBody>
      </p:sp>
    </p:spTree>
    <p:extLst>
      <p:ext uri="{BB962C8B-B14F-4D97-AF65-F5344CB8AC3E}">
        <p14:creationId xmlns:p14="http://schemas.microsoft.com/office/powerpoint/2010/main" val="3053452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a:t>Some tips to accomplish Step 3 are:</a:t>
            </a:r>
          </a:p>
          <a:p>
            <a:pPr>
              <a:defRPr/>
            </a:pPr>
            <a:endParaRPr lang="en-US" dirty="0"/>
          </a:p>
          <a:p>
            <a:pPr marL="171450" indent="-171450">
              <a:buFont typeface="Arial" panose="020B0604020202020204" pitchFamily="34" charset="0"/>
              <a:buChar char="•"/>
              <a:defRPr/>
            </a:pPr>
            <a:r>
              <a:rPr lang="en-US" dirty="0"/>
              <a:t>Encourage your patient to talk about what is important to him or her regarding the options.</a:t>
            </a:r>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US" dirty="0"/>
              <a:t>Use open-ended questions. Avoid questions with yes and no answers.</a:t>
            </a:r>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US" b="1" dirty="0"/>
              <a:t>Listen actively to your patient</a:t>
            </a:r>
            <a:r>
              <a:rPr lang="en-US" dirty="0"/>
              <a:t>. Show empathy and interest in the effect that a problem is having on your patient's life.</a:t>
            </a:r>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US" dirty="0"/>
              <a:t>Acknowledge the values and preferences that matter to your patient.</a:t>
            </a:r>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US" dirty="0"/>
              <a:t>Come to agreement on what your patient prefers and is important.</a:t>
            </a:r>
          </a:p>
          <a:p>
            <a:pPr marL="171450" indent="-171450">
              <a:buFont typeface="Arial" panose="020B0604020202020204" pitchFamily="34" charset="0"/>
              <a:buChar char="•"/>
              <a:defRPr/>
            </a:pPr>
            <a:endParaRPr lang="en-US" altLang="en-US" dirty="0"/>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1F596876-0F54-4FBF-827A-4BA299316879}" type="slidenum">
              <a:rPr lang="en-US" altLang="en-US"/>
              <a:pPr/>
              <a:t>30</a:t>
            </a:fld>
            <a:endParaRPr lang="en-US" altLang="en-US"/>
          </a:p>
        </p:txBody>
      </p:sp>
    </p:spTree>
    <p:extLst>
      <p:ext uri="{BB962C8B-B14F-4D97-AF65-F5344CB8AC3E}">
        <p14:creationId xmlns:p14="http://schemas.microsoft.com/office/powerpoint/2010/main" val="967908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FPQC has identified shared decision making as one of our key recommendations for promoting primary vaginal deliveries.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B95FEE-6075-4A9E-9EF2-68CBDFE65B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46109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Some  things you can say to get the conversation going about your patient’s values and preferences are:</a:t>
            </a:r>
          </a:p>
          <a:p>
            <a:pPr>
              <a:defRPr/>
            </a:pPr>
            <a:endParaRPr lang="en-US" dirty="0"/>
          </a:p>
          <a:p>
            <a:pPr marL="171450" indent="-171450">
              <a:buFont typeface="Arial" panose="020B0604020202020204" pitchFamily="34" charset="0"/>
              <a:buChar char="•"/>
              <a:defRPr/>
            </a:pPr>
            <a:r>
              <a:rPr lang="en-US" dirty="0"/>
              <a:t>“When you think about the possible risks, what matters most to you?”</a:t>
            </a:r>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US" dirty="0"/>
              <a:t>“As you think about your options, what’s important to you?”</a:t>
            </a:r>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US" dirty="0"/>
              <a:t>“Which of the options fits best with the treatment goals we’ve discussed ?”</a:t>
            </a:r>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US" dirty="0"/>
              <a:t> “Is there anything that may get in the way of doing this?”</a:t>
            </a:r>
          </a:p>
          <a:p>
            <a:pPr marL="171450" indent="-171450">
              <a:buFont typeface="Arial" panose="020B0604020202020204" pitchFamily="34" charset="0"/>
              <a:buChar char="•"/>
              <a:defRPr/>
            </a:pPr>
            <a:endParaRPr lang="en-US" dirty="0"/>
          </a:p>
          <a:p>
            <a:pPr>
              <a:defRPr/>
            </a:pPr>
            <a:r>
              <a:rPr lang="en-US" dirty="0"/>
              <a:t>Assessing preferences matter, especially when patients defer decisions to clinicians.  </a:t>
            </a:r>
          </a:p>
          <a:p>
            <a:pPr>
              <a:defRPr/>
            </a:pPr>
            <a:endParaRPr lang="en-US" dirty="0"/>
          </a:p>
          <a:p>
            <a:pPr>
              <a:defRPr/>
            </a:pPr>
            <a:r>
              <a:rPr lang="en-US" dirty="0"/>
              <a:t>Find out what matters to the patient. This may greatly impact achieving satisfactory health outcomes and patient satisfaction.</a:t>
            </a:r>
          </a:p>
          <a:p>
            <a:pPr>
              <a:defRPr/>
            </a:pPr>
            <a:endParaRPr lang="en-US" dirty="0"/>
          </a:p>
          <a:p>
            <a:pPr>
              <a:defRPr/>
            </a:pPr>
            <a:r>
              <a:rPr lang="en-US" dirty="0"/>
              <a:t> </a:t>
            </a:r>
          </a:p>
          <a:p>
            <a:pPr>
              <a:defRPr/>
            </a:pPr>
            <a:endParaRPr lang="en-US" dirty="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06D98D4A-5155-4075-B740-146F8A29690C}" type="slidenum">
              <a:rPr lang="en-US" altLang="en-US"/>
              <a:pPr/>
              <a:t>31</a:t>
            </a:fld>
            <a:endParaRPr lang="en-US" altLang="en-US"/>
          </a:p>
        </p:txBody>
      </p:sp>
    </p:spTree>
    <p:extLst>
      <p:ext uri="{BB962C8B-B14F-4D97-AF65-F5344CB8AC3E}">
        <p14:creationId xmlns:p14="http://schemas.microsoft.com/office/powerpoint/2010/main" val="37684739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fourth step in the SHARE model is to reach a decision with your patient about the treatment option that is best. </a:t>
            </a:r>
            <a:endParaRPr lang="en-US" altLang="en-US" b="1" dirty="0"/>
          </a:p>
          <a:p>
            <a:r>
              <a:rPr lang="en-US" altLang="en-US" dirty="0"/>
              <a:t>Making a decision may take time. Check to see if your patient needs more time to consider the options or discuss them with others.</a:t>
            </a:r>
          </a:p>
          <a:p>
            <a:endParaRPr lang="en-US" altLang="en-US" dirty="0"/>
          </a:p>
          <a:p>
            <a:r>
              <a:rPr lang="en-US" altLang="en-US" dirty="0"/>
              <a:t>After assessing the treatment options, including benefits and risks, and guiding your patient to express what matters the most to him or her in determining the best option, decide together on the best treatment option.</a:t>
            </a:r>
          </a:p>
          <a:p>
            <a:endParaRPr lang="en-US" altLang="en-US" dirty="0"/>
          </a:p>
          <a:p>
            <a:r>
              <a:rPr lang="en-US" altLang="en-US" dirty="0"/>
              <a:t>Your patient may choose to delegate the decision to someone else or decide not to make a decision. In that case, active surveillance may be the option.</a:t>
            </a:r>
          </a:p>
          <a:p>
            <a:endParaRPr lang="en-US" altLang="en-US" dirty="0"/>
          </a:p>
          <a:p>
            <a:r>
              <a:rPr lang="en-US" altLang="en-US" dirty="0"/>
              <a:t>Schedule follow-up appointments to carry out the preferred treatment or active surveillance.</a:t>
            </a:r>
          </a:p>
          <a:p>
            <a:r>
              <a:rPr lang="en-US" altLang="en-US" dirty="0"/>
              <a:t> </a:t>
            </a:r>
          </a:p>
          <a:p>
            <a:r>
              <a:rPr lang="en-US" altLang="en-US" dirty="0"/>
              <a:t> </a:t>
            </a:r>
          </a:p>
          <a:p>
            <a:r>
              <a:rPr lang="en-US" altLang="en-US" dirty="0"/>
              <a:t> </a:t>
            </a:r>
          </a:p>
          <a:p>
            <a:r>
              <a:rPr lang="en-US" altLang="en-US" dirty="0"/>
              <a:t> </a:t>
            </a:r>
          </a:p>
          <a:p>
            <a:r>
              <a:rPr lang="en-US" altLang="en-US" dirty="0"/>
              <a:t> </a:t>
            </a:r>
          </a:p>
          <a:p>
            <a:r>
              <a:rPr lang="en-US" altLang="en-US" dirty="0"/>
              <a:t> </a:t>
            </a:r>
          </a:p>
          <a:p>
            <a:r>
              <a:rPr lang="en-US" altLang="en-US" dirty="0"/>
              <a:t> </a:t>
            </a:r>
          </a:p>
          <a:p>
            <a:endParaRPr lang="en-US" alt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D743B841-DD37-4423-BA34-51EF7F3F8D74}" type="slidenum">
              <a:rPr lang="en-US" altLang="en-US"/>
              <a:pPr/>
              <a:t>32</a:t>
            </a:fld>
            <a:endParaRPr lang="en-US" altLang="en-US"/>
          </a:p>
        </p:txBody>
      </p:sp>
    </p:spTree>
    <p:extLst>
      <p:ext uri="{BB962C8B-B14F-4D97-AF65-F5344CB8AC3E}">
        <p14:creationId xmlns:p14="http://schemas.microsoft.com/office/powerpoint/2010/main" val="10624731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t> </a:t>
            </a:r>
            <a:r>
              <a:rPr lang="en-US" dirty="0"/>
              <a:t>Tips to help move your patient to come to a decision after jointly talking about the pros and cons of the treatment are:</a:t>
            </a:r>
          </a:p>
          <a:p>
            <a:pPr>
              <a:defRPr/>
            </a:pPr>
            <a:endParaRPr lang="en-US" dirty="0"/>
          </a:p>
          <a:p>
            <a:pPr marL="171450" indent="-171450">
              <a:buFont typeface="Arial" panose="020B0604020202020204" pitchFamily="34" charset="0"/>
              <a:buChar char="•"/>
              <a:defRPr/>
            </a:pPr>
            <a:r>
              <a:rPr lang="en-US" dirty="0"/>
              <a:t>Ask your patient if he or she is ready to make a decision or if they have any additional questions.</a:t>
            </a:r>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US" dirty="0"/>
              <a:t>Ask if he or she would like additional information tools, such as decision aids to help make a decision.</a:t>
            </a:r>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US" dirty="0"/>
              <a:t>If more time is needed, schedule another session.</a:t>
            </a:r>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US" dirty="0"/>
              <a:t>Confirm the decision by asking your patient to describe the option she or he chose.</a:t>
            </a:r>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US" dirty="0"/>
              <a:t>Have other staff schedule appointments to carry out the preferred option.</a:t>
            </a:r>
            <a:endParaRPr lang="en-US" altLang="en-US" dirty="0"/>
          </a:p>
          <a:p>
            <a:pPr>
              <a:defRPr/>
            </a:pPr>
            <a:endParaRPr lang="en-US" altLang="en-US" dirty="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BE3D38B3-DFD9-4240-A849-1C8AD8FD2CB1}" type="slidenum">
              <a:rPr lang="en-US" altLang="en-US"/>
              <a:pPr/>
              <a:t>33</a:t>
            </a:fld>
            <a:endParaRPr lang="en-US" altLang="en-US"/>
          </a:p>
        </p:txBody>
      </p:sp>
    </p:spTree>
    <p:extLst>
      <p:ext uri="{BB962C8B-B14F-4D97-AF65-F5344CB8AC3E}">
        <p14:creationId xmlns:p14="http://schemas.microsoft.com/office/powerpoint/2010/main" val="39261351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a:t>Some actual dialogue to help move your patient to a decision includes:</a:t>
            </a:r>
          </a:p>
          <a:p>
            <a:pPr>
              <a:defRPr/>
            </a:pPr>
            <a:endParaRPr lang="en-US" dirty="0"/>
          </a:p>
          <a:p>
            <a:pPr marL="171450" indent="-171450">
              <a:buFont typeface="Arial" panose="020B0604020202020204" pitchFamily="34" charset="0"/>
              <a:buChar char="•"/>
              <a:defRPr/>
            </a:pPr>
            <a:r>
              <a:rPr lang="en-US" dirty="0"/>
              <a:t>“It’s fine to take more time to think about the treatment choices. Would you like some more time, or are you ready to decide?”</a:t>
            </a:r>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US" dirty="0"/>
              <a:t>“What additional questions do you have for me to help you make your decision?”</a:t>
            </a:r>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US" dirty="0"/>
              <a:t>“So now that we had a chance to discuss your treatment options, do you have a preference for which treatment you would prefer? Which treatment do you think is right for you?”</a:t>
            </a:r>
            <a:endParaRPr lang="en-US" altLang="en-US" dirty="0"/>
          </a:p>
          <a:p>
            <a:pPr>
              <a:defRPr/>
            </a:pPr>
            <a:r>
              <a:rPr lang="en-US" altLang="en-US" dirty="0"/>
              <a:t> </a:t>
            </a:r>
          </a:p>
          <a:p>
            <a:pPr>
              <a:defRPr/>
            </a:pPr>
            <a:endParaRPr lang="en-US" altLang="en-US" dirty="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CE1158D3-C549-4995-B48C-97647107AE7A}" type="slidenum">
              <a:rPr lang="en-US" altLang="en-US"/>
              <a:pPr/>
              <a:t>34</a:t>
            </a:fld>
            <a:endParaRPr lang="en-US" altLang="en-US"/>
          </a:p>
        </p:txBody>
      </p:sp>
    </p:spTree>
    <p:extLst>
      <p:ext uri="{BB962C8B-B14F-4D97-AF65-F5344CB8AC3E}">
        <p14:creationId xmlns:p14="http://schemas.microsoft.com/office/powerpoint/2010/main" val="24766687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Once a decision has been made, it will be important to follow up with your patient on how he or she is doing. Evaluate your patient's decision. </a:t>
            </a:r>
            <a:r>
              <a:rPr lang="en-US" altLang="en-US" b="1" dirty="0"/>
              <a:t>This is the last step in the SHARE Approach to shared decision making</a:t>
            </a:r>
            <a:r>
              <a:rPr lang="en-US" altLang="en-US" dirty="0"/>
              <a:t>. </a:t>
            </a:r>
          </a:p>
          <a:p>
            <a:endParaRPr lang="en-US" altLang="en-US" dirty="0"/>
          </a:p>
          <a:p>
            <a:endParaRPr lang="en-US" altLang="en-US" dirty="0"/>
          </a:p>
          <a:p>
            <a:r>
              <a:rPr lang="en-US" altLang="en-US" dirty="0"/>
              <a:t>For patients facing life-threatening conditions, some of the decisions will be irreversible, so careful follow-up is needed during the treatment phase.</a:t>
            </a:r>
          </a:p>
          <a:p>
            <a:endParaRPr lang="en-US" altLang="en-US" dirty="0"/>
          </a:p>
          <a:p>
            <a:r>
              <a:rPr lang="en-US" altLang="en-US" dirty="0"/>
              <a:t>For decisions related to management of chronic disease, the decision should be revisited periodically.</a:t>
            </a:r>
          </a:p>
          <a:p>
            <a:endParaRPr lang="en-US" altLang="en-US" dirty="0"/>
          </a:p>
          <a:p>
            <a:r>
              <a:rPr lang="en-US" altLang="en-US" dirty="0"/>
              <a:t> </a:t>
            </a:r>
          </a:p>
          <a:p>
            <a:endParaRPr lang="en-US" altLang="en-US" dirty="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22271F35-BE50-48C3-B912-B280CA6E22B2}" type="slidenum">
              <a:rPr lang="en-US" altLang="en-US"/>
              <a:pPr/>
              <a:t>35</a:t>
            </a:fld>
            <a:endParaRPr lang="en-US" altLang="en-US"/>
          </a:p>
        </p:txBody>
      </p:sp>
    </p:spTree>
    <p:extLst>
      <p:ext uri="{BB962C8B-B14F-4D97-AF65-F5344CB8AC3E}">
        <p14:creationId xmlns:p14="http://schemas.microsoft.com/office/powerpoint/2010/main" val="40628499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a:t>Some tips to aid in evaluating your patient’s decision are:</a:t>
            </a:r>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US" dirty="0"/>
              <a:t>Make plans to review the decision in the future. Decisions may be reviewed and changed if they are not working well.</a:t>
            </a:r>
          </a:p>
          <a:p>
            <a:pPr marL="171450" indent="-171450">
              <a:buFont typeface="Arial" panose="020B0604020202020204" pitchFamily="34" charset="0"/>
              <a:buChar char="•"/>
              <a:defRPr/>
            </a:pPr>
            <a:r>
              <a:rPr lang="en-US" dirty="0"/>
              <a:t>Monitor the extent to which the treatment decision is implemented.  </a:t>
            </a:r>
          </a:p>
          <a:p>
            <a:pPr marL="171450" indent="-171450">
              <a:buFont typeface="Arial" panose="020B0604020202020204" pitchFamily="34" charset="0"/>
              <a:buChar char="•"/>
              <a:defRPr/>
            </a:pPr>
            <a:r>
              <a:rPr lang="en-US" dirty="0"/>
              <a:t>Help with managing barriers to implementing a decision. Provide access to self-management support programs or other resources.</a:t>
            </a:r>
          </a:p>
          <a:p>
            <a:pPr marL="171450" indent="-171450">
              <a:buFont typeface="Arial" panose="020B0604020202020204" pitchFamily="34" charset="0"/>
              <a:buChar char="•"/>
              <a:defRPr/>
            </a:pPr>
            <a:r>
              <a:rPr lang="en-US" dirty="0"/>
              <a:t>Reconsider other options if the preferred option is not working.</a:t>
            </a:r>
          </a:p>
          <a:p>
            <a:pPr>
              <a:defRPr/>
            </a:pPr>
            <a:endParaRPr lang="en-US" altLang="en-US" dirty="0"/>
          </a:p>
          <a:p>
            <a:pPr>
              <a:defRPr/>
            </a:pPr>
            <a:endParaRPr lang="en-US" altLang="en-US" dirty="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85A59BF2-4976-4948-86E8-A7898AECE83A}" type="slidenum">
              <a:rPr lang="en-US" altLang="en-US"/>
              <a:pPr/>
              <a:t>36</a:t>
            </a:fld>
            <a:endParaRPr lang="en-US" altLang="en-US"/>
          </a:p>
        </p:txBody>
      </p:sp>
    </p:spTree>
    <p:extLst>
      <p:ext uri="{BB962C8B-B14F-4D97-AF65-F5344CB8AC3E}">
        <p14:creationId xmlns:p14="http://schemas.microsoft.com/office/powerpoint/2010/main" val="39162967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a:t>To let your patient know that you will continue to evaluate the decision that was made, keep the communication avenues open by saying something, like:</a:t>
            </a:r>
          </a:p>
          <a:p>
            <a:pPr>
              <a:defRPr/>
            </a:pPr>
            <a:endParaRPr lang="en-US" dirty="0"/>
          </a:p>
          <a:p>
            <a:pPr marL="171450" indent="-171450">
              <a:buFont typeface="Arial" panose="020B0604020202020204" pitchFamily="34" charset="0"/>
              <a:buChar char="•"/>
              <a:defRPr/>
            </a:pPr>
            <a:r>
              <a:rPr lang="en-US" dirty="0"/>
              <a:t>“Let’s plan on reviewing this decision at our next appointment.”</a:t>
            </a:r>
          </a:p>
          <a:p>
            <a:pPr>
              <a:buFont typeface="Arial" panose="020B0604020202020204" pitchFamily="34" charset="0"/>
              <a:buNone/>
              <a:defRPr/>
            </a:pPr>
            <a:endParaRPr lang="en-US" dirty="0"/>
          </a:p>
          <a:p>
            <a:pPr marL="171450" indent="-171450">
              <a:buFont typeface="Arial" panose="020B0604020202020204" pitchFamily="34" charset="0"/>
              <a:buChar char="•"/>
              <a:defRPr/>
            </a:pPr>
            <a:r>
              <a:rPr lang="en-US" dirty="0"/>
              <a:t>“If you don’t feel things are improving, please schedule a follow-up visit so we can plan a different approach.”</a:t>
            </a:r>
            <a:endParaRPr lang="en-US" altLang="en-US" dirty="0"/>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621B8A6F-0E85-4C23-B03C-382041C82493}" type="slidenum">
              <a:rPr lang="en-US" altLang="en-US"/>
              <a:pPr/>
              <a:t>37</a:t>
            </a:fld>
            <a:endParaRPr lang="en-US" altLang="en-US"/>
          </a:p>
        </p:txBody>
      </p:sp>
    </p:spTree>
    <p:extLst>
      <p:ext uri="{BB962C8B-B14F-4D97-AF65-F5344CB8AC3E}">
        <p14:creationId xmlns:p14="http://schemas.microsoft.com/office/powerpoint/2010/main" val="24798586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Optional</a:t>
            </a:r>
            <a:r>
              <a:rPr lang="en-US" altLang="en-US" baseline="0" dirty="0"/>
              <a:t> activity:  </a:t>
            </a:r>
            <a:r>
              <a:rPr lang="en-US" altLang="en-US" dirty="0"/>
              <a:t>After learning about the SHARE Approach to shared decision making, we’d like to take the next half hour to have you practice shared decision making.</a:t>
            </a:r>
          </a:p>
          <a:p>
            <a:endParaRPr lang="en-US" altLang="en-US" dirty="0"/>
          </a:p>
          <a:p>
            <a:r>
              <a:rPr lang="en-US" altLang="en-US" dirty="0"/>
              <a:t>.</a:t>
            </a:r>
          </a:p>
          <a:p>
            <a:endParaRPr lang="en-US" altLang="en-US" b="1" dirty="0"/>
          </a:p>
          <a:p>
            <a:r>
              <a:rPr lang="en-US" altLang="en-US" dirty="0"/>
              <a:t>Ask participants to break into groups of 4-6 people based on the size of your group and the amount of space in your room. </a:t>
            </a:r>
          </a:p>
          <a:p>
            <a:endParaRPr lang="en-US" altLang="en-US" dirty="0"/>
          </a:p>
          <a:p>
            <a:r>
              <a:rPr lang="en-US" altLang="en-US" dirty="0"/>
              <a:t>.</a:t>
            </a:r>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72F414A1-C51F-42DC-8CC5-2B797DE91D58}" type="slidenum">
              <a:rPr lang="en-US" altLang="en-US"/>
              <a:pPr/>
              <a:t>38</a:t>
            </a:fld>
            <a:endParaRPr lang="en-US" altLang="en-US"/>
          </a:p>
        </p:txBody>
      </p:sp>
    </p:spTree>
    <p:extLst>
      <p:ext uri="{BB962C8B-B14F-4D97-AF65-F5344CB8AC3E}">
        <p14:creationId xmlns:p14="http://schemas.microsoft.com/office/powerpoint/2010/main" val="26252503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a:t>Your handout outlines the instructions for this role-play exercise. They are also listed on this slide. After you have broken into your groups:</a:t>
            </a:r>
          </a:p>
          <a:p>
            <a:pPr marL="171450" indent="-171450">
              <a:buFont typeface="Arial" panose="020B0604020202020204" pitchFamily="34" charset="0"/>
              <a:buChar char="•"/>
              <a:defRPr/>
            </a:pPr>
            <a:r>
              <a:rPr lang="en-US" dirty="0"/>
              <a:t>Choose roles: health care provider, patient, reporter, and observers.</a:t>
            </a:r>
          </a:p>
          <a:p>
            <a:pPr marL="171450" indent="-171450">
              <a:buFont typeface="Arial" panose="020B0604020202020204" pitchFamily="34" charset="0"/>
              <a:buChar char="•"/>
              <a:defRPr/>
            </a:pPr>
            <a:r>
              <a:rPr lang="en-US" dirty="0"/>
              <a:t>Some groups will be working with case study 1. Others will be working with case study 2. </a:t>
            </a:r>
          </a:p>
          <a:p>
            <a:pPr marL="171450" indent="-171450">
              <a:buFont typeface="Arial" panose="020B0604020202020204" pitchFamily="34" charset="0"/>
              <a:buChar char="•"/>
              <a:defRPr/>
            </a:pPr>
            <a:r>
              <a:rPr lang="en-US" dirty="0"/>
              <a:t>Refer to the consumer and clinician summaries as needed as you conduct the role plays.</a:t>
            </a:r>
          </a:p>
          <a:p>
            <a:pPr>
              <a:defRPr/>
            </a:pPr>
            <a:endParaRPr lang="en-US" dirty="0"/>
          </a:p>
          <a:p>
            <a:pPr>
              <a:defRPr/>
            </a:pPr>
            <a:r>
              <a:rPr lang="en-US" dirty="0"/>
              <a:t>The provider will role play a shared decision-making encounter with the patient.</a:t>
            </a:r>
          </a:p>
          <a:p>
            <a:pPr>
              <a:defRPr/>
            </a:pPr>
            <a:endParaRPr lang="en-US" dirty="0"/>
          </a:p>
          <a:p>
            <a:pPr marL="171450" indent="-171450">
              <a:buFont typeface="Arial" panose="020B0604020202020204" pitchFamily="34" charset="0"/>
              <a:buChar char="•"/>
              <a:defRPr/>
            </a:pPr>
            <a:r>
              <a:rPr lang="en-US" dirty="0"/>
              <a:t>For each step of the SHARE Approach, use one of the conversation starter phrases. Use one of the samples provided, or come up with your own.</a:t>
            </a:r>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US" dirty="0"/>
              <a:t>The provider will go through all five steps of shared decision making with the patient.</a:t>
            </a:r>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US" dirty="0"/>
              <a:t>At the end of the role play, observers provide feedback.</a:t>
            </a:r>
          </a:p>
          <a:p>
            <a:pPr>
              <a:defRPr/>
            </a:pPr>
            <a:endParaRPr lang="en-US" dirty="0"/>
          </a:p>
          <a:p>
            <a:pPr>
              <a:defRPr/>
            </a:pPr>
            <a:r>
              <a:rPr lang="en-US" dirty="0"/>
              <a:t>Be prepared to report your experiences with shared decision making at the end of the 25-minute role-play period. The reporter from each role play will report the experiences from the role play.</a:t>
            </a:r>
          </a:p>
          <a:p>
            <a:pPr>
              <a:defRPr/>
            </a:pPr>
            <a:r>
              <a:rPr lang="en-US" dirty="0"/>
              <a:t> </a:t>
            </a:r>
          </a:p>
          <a:p>
            <a:pPr>
              <a:defRPr/>
            </a:pPr>
            <a:r>
              <a:rPr lang="en-US" dirty="0"/>
              <a:t> </a:t>
            </a:r>
          </a:p>
          <a:p>
            <a:pPr>
              <a:defRPr/>
            </a:pPr>
            <a:r>
              <a:rPr lang="en-US" dirty="0"/>
              <a:t> </a:t>
            </a:r>
          </a:p>
          <a:p>
            <a:pPr>
              <a:defRPr/>
            </a:pPr>
            <a:r>
              <a:rPr lang="en-US" dirty="0"/>
              <a:t> </a:t>
            </a: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D878061E-BD33-4956-8660-CDA7C5E68449}" type="slidenum">
              <a:rPr lang="en-US" altLang="en-US"/>
              <a:pPr/>
              <a:t>39</a:t>
            </a:fld>
            <a:endParaRPr lang="en-US" altLang="en-US"/>
          </a:p>
        </p:txBody>
      </p:sp>
    </p:spTree>
    <p:extLst>
      <p:ext uri="{BB962C8B-B14F-4D97-AF65-F5344CB8AC3E}">
        <p14:creationId xmlns:p14="http://schemas.microsoft.com/office/powerpoint/2010/main" val="39064747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a:defRPr/>
            </a:pPr>
            <a:r>
              <a:rPr lang="en-US" dirty="0"/>
              <a:t>After 25 minutes are up, ask the participants to get ready to debrief.</a:t>
            </a:r>
          </a:p>
          <a:p>
            <a:pPr>
              <a:defRPr/>
            </a:pPr>
            <a:endParaRPr lang="en-US" b="1" dirty="0"/>
          </a:p>
          <a:p>
            <a:pPr>
              <a:defRPr/>
            </a:pPr>
            <a:r>
              <a:rPr lang="en-US" dirty="0"/>
              <a:t>Now it’s time to debrief. Let’s start with Table/Group 1 to report your role-play experiences. </a:t>
            </a:r>
          </a:p>
          <a:p>
            <a:pPr>
              <a:defRPr/>
            </a:pPr>
            <a:endParaRPr lang="en-US" dirty="0"/>
          </a:p>
          <a:p>
            <a:pPr>
              <a:defRPr/>
            </a:pPr>
            <a:r>
              <a:rPr lang="en-US" dirty="0"/>
              <a:t>Please summarize your group’s role play, and address the following points in your report.</a:t>
            </a:r>
          </a:p>
          <a:p>
            <a:pPr marL="171450" indent="-171450">
              <a:buFont typeface="Arial" panose="020B0604020202020204" pitchFamily="34" charset="0"/>
              <a:buChar char="•"/>
              <a:defRPr/>
            </a:pPr>
            <a:r>
              <a:rPr lang="en-US" dirty="0"/>
              <a:t>Could you fit all steps in?</a:t>
            </a:r>
          </a:p>
          <a:p>
            <a:pPr marL="171450" indent="-171450">
              <a:buFont typeface="Arial" panose="020B0604020202020204" pitchFamily="34" charset="0"/>
              <a:buChar char="•"/>
              <a:defRPr/>
            </a:pPr>
            <a:r>
              <a:rPr lang="en-US" dirty="0"/>
              <a:t>What was most challenging?</a:t>
            </a:r>
          </a:p>
          <a:p>
            <a:pPr marL="171450" indent="-171450">
              <a:buFont typeface="Arial" panose="020B0604020202020204" pitchFamily="34" charset="0"/>
              <a:buChar char="•"/>
              <a:defRPr/>
            </a:pPr>
            <a:r>
              <a:rPr lang="en-US" dirty="0"/>
              <a:t>What worked best?</a:t>
            </a:r>
          </a:p>
          <a:p>
            <a:pPr marL="171450" indent="-171450">
              <a:buFont typeface="Arial" panose="020B0604020202020204" pitchFamily="34" charset="0"/>
              <a:buChar char="•"/>
              <a:defRPr/>
            </a:pPr>
            <a:r>
              <a:rPr lang="en-US" dirty="0"/>
              <a:t>How long did it take?</a:t>
            </a:r>
          </a:p>
          <a:p>
            <a:pPr marL="171450" indent="-171450">
              <a:buFont typeface="Arial" panose="020B0604020202020204" pitchFamily="34" charset="0"/>
              <a:buChar char="•"/>
              <a:defRPr/>
            </a:pPr>
            <a:r>
              <a:rPr lang="en-US" dirty="0"/>
              <a:t>How difficult would this be to implement in real life?</a:t>
            </a:r>
          </a:p>
          <a:p>
            <a:pPr marL="171450" indent="-171450">
              <a:buFont typeface="Arial" panose="020B0604020202020204" pitchFamily="34" charset="0"/>
              <a:buChar char="•"/>
              <a:defRPr/>
            </a:pPr>
            <a:endParaRPr lang="en-US" dirty="0"/>
          </a:p>
          <a:p>
            <a:pPr>
              <a:defRPr/>
            </a:pPr>
            <a:r>
              <a:rPr lang="en-US" dirty="0"/>
              <a:t>Call up the reporter from each table to report out, starting with Table/Group 1. Continue until all tables/groups have reported out.</a:t>
            </a:r>
          </a:p>
          <a:p>
            <a:pPr>
              <a:defRPr/>
            </a:pPr>
            <a:r>
              <a:rPr lang="en-US" dirty="0"/>
              <a:t> </a:t>
            </a:r>
          </a:p>
          <a:p>
            <a:pPr>
              <a:defRPr/>
            </a:pPr>
            <a:r>
              <a:rPr lang="en-US" dirty="0"/>
              <a:t>Great job with role playing. You are really getting the hang of using shared decision making in practice. </a:t>
            </a:r>
          </a:p>
          <a:p>
            <a:pPr>
              <a:defRPr/>
            </a:pPr>
            <a:endParaRPr lang="en-US" dirty="0"/>
          </a:p>
          <a:p>
            <a:pPr>
              <a:defRPr/>
            </a:pPr>
            <a:r>
              <a:rPr lang="en-US" dirty="0"/>
              <a:t>As time goes on, you will find that incorporating the SHARE Approach will come much more easily to you. Posting the poster and putting the screen saver on your computer can help remind you of the model.</a:t>
            </a:r>
          </a:p>
          <a:p>
            <a:pPr>
              <a:defRPr/>
            </a:pPr>
            <a:r>
              <a:rPr lang="en-US" dirty="0"/>
              <a:t> </a:t>
            </a:r>
          </a:p>
          <a:p>
            <a:pPr>
              <a:defRPr/>
            </a:pPr>
            <a:endParaRPr lang="en-US" dirty="0"/>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D510F4E2-33D0-42B9-A41C-82325B108140}" type="slidenum">
              <a:rPr lang="en-US" altLang="en-US"/>
              <a:pPr/>
              <a:t>40</a:t>
            </a:fld>
            <a:endParaRPr lang="en-US" altLang="en-US"/>
          </a:p>
        </p:txBody>
      </p:sp>
    </p:spTree>
    <p:extLst>
      <p:ext uri="{BB962C8B-B14F-4D97-AF65-F5344CB8AC3E}">
        <p14:creationId xmlns:p14="http://schemas.microsoft.com/office/powerpoint/2010/main" val="2190911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22812-FD6A-4164-8F8D-756F4FA160A1}" type="slidenum">
              <a:rPr lang="en-US" smtClean="0"/>
              <a:t>5</a:t>
            </a:fld>
            <a:endParaRPr lang="en-US" dirty="0"/>
          </a:p>
        </p:txBody>
      </p:sp>
    </p:spTree>
    <p:extLst>
      <p:ext uri="{BB962C8B-B14F-4D97-AF65-F5344CB8AC3E}">
        <p14:creationId xmlns:p14="http://schemas.microsoft.com/office/powerpoint/2010/main" val="18741264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Let’s briefly review key takeaway information for today.</a:t>
            </a:r>
          </a:p>
          <a:p>
            <a:endParaRPr lang="en-US" altLang="en-US" dirty="0"/>
          </a:p>
          <a:p>
            <a:r>
              <a:rPr lang="en-US" altLang="en-US" dirty="0"/>
              <a:t>Shared decision making is a two-way street.</a:t>
            </a:r>
          </a:p>
          <a:p>
            <a:endParaRPr lang="en-US" altLang="en-US" dirty="0"/>
          </a:p>
          <a:p>
            <a:r>
              <a:rPr lang="en-US" altLang="en-US" dirty="0"/>
              <a:t>It occurs when a health care provider and a patient work together to make a health care decision that is best for the patient.</a:t>
            </a:r>
          </a:p>
          <a:p>
            <a:endParaRPr lang="en-US" altLang="en-US" dirty="0"/>
          </a:p>
          <a:p>
            <a:r>
              <a:rPr lang="en-US" altLang="en-US" dirty="0"/>
              <a:t>The optimal decision takes into account evidence-based information about available options, the provider’s knowledge and experience, and the patient’s values and preferences.</a:t>
            </a:r>
          </a:p>
          <a:p>
            <a:r>
              <a:rPr lang="en-US" altLang="en-US" dirty="0"/>
              <a:t> </a:t>
            </a:r>
          </a:p>
          <a:p>
            <a:r>
              <a:rPr lang="en-US" altLang="en-US" dirty="0"/>
              <a:t> </a:t>
            </a:r>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00A68B1B-0154-46FC-A535-083694249D43}" type="slidenum">
              <a:rPr lang="en-US" altLang="en-US"/>
              <a:pPr/>
              <a:t>41</a:t>
            </a:fld>
            <a:endParaRPr lang="en-US" altLang="en-US"/>
          </a:p>
        </p:txBody>
      </p:sp>
    </p:spTree>
    <p:extLst>
      <p:ext uri="{BB962C8B-B14F-4D97-AF65-F5344CB8AC3E}">
        <p14:creationId xmlns:p14="http://schemas.microsoft.com/office/powerpoint/2010/main" val="2386762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SHARE Approach is a five-step process for shared decision making that includes exploring and comparing the benefits, harms, and risks of each health care option through meaningful dialogue about what matters most to the patient.</a:t>
            </a:r>
          </a:p>
          <a:p>
            <a:r>
              <a:rPr lang="en-US" altLang="en-US" dirty="0"/>
              <a:t> </a:t>
            </a:r>
          </a:p>
          <a:p>
            <a:r>
              <a:rPr lang="en-US" altLang="en-US" dirty="0"/>
              <a:t> </a:t>
            </a:r>
          </a:p>
          <a:p>
            <a:endParaRPr lang="en-US" altLang="en-US" dirty="0"/>
          </a:p>
          <a:p>
            <a:pPr eaLnBrk="1" hangingPunct="1"/>
            <a:endParaRPr lang="en-US" altLang="en-US" dirty="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4C8F4C18-1A3E-4946-9FCB-564C5A23A341}" type="slidenum">
              <a:rPr lang="en-US" altLang="en-US"/>
              <a:pPr/>
              <a:t>42</a:t>
            </a:fld>
            <a:endParaRPr lang="en-US" altLang="en-US"/>
          </a:p>
        </p:txBody>
      </p:sp>
    </p:spTree>
    <p:extLst>
      <p:ext uri="{BB962C8B-B14F-4D97-AF65-F5344CB8AC3E}">
        <p14:creationId xmlns:p14="http://schemas.microsoft.com/office/powerpoint/2010/main" val="30635622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Conversation starters can help you engage patients as you present each of the SHARE Approach Model’s five steps.</a:t>
            </a:r>
          </a:p>
          <a:p>
            <a:r>
              <a:rPr lang="en-US" altLang="en-US" dirty="0"/>
              <a:t> </a:t>
            </a:r>
          </a:p>
          <a:p>
            <a:r>
              <a:rPr lang="en-US" altLang="en-US" b="1" dirty="0"/>
              <a:t> </a:t>
            </a:r>
            <a:endParaRPr lang="en-US" altLang="en-US" dirty="0"/>
          </a:p>
          <a:p>
            <a:r>
              <a:rPr lang="en-US" altLang="en-US" b="1" dirty="0"/>
              <a:t> </a:t>
            </a:r>
            <a:endParaRPr lang="en-US" altLang="en-US" dirty="0"/>
          </a:p>
          <a:p>
            <a:r>
              <a:rPr lang="en-US" altLang="en-US" b="1" dirty="0"/>
              <a:t> </a:t>
            </a:r>
            <a:endParaRPr lang="en-US" altLang="en-US" dirty="0"/>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9478CD7B-A5C8-466D-965D-B02DFC39A0DE}" type="slidenum">
              <a:rPr lang="en-US" altLang="en-US"/>
              <a:pPr/>
              <a:t>43</a:t>
            </a:fld>
            <a:endParaRPr lang="en-US" altLang="en-US"/>
          </a:p>
        </p:txBody>
      </p:sp>
    </p:spTree>
    <p:extLst>
      <p:ext uri="{BB962C8B-B14F-4D97-AF65-F5344CB8AC3E}">
        <p14:creationId xmlns:p14="http://schemas.microsoft.com/office/powerpoint/2010/main" val="11502199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b="1" dirty="0"/>
              <a:t>Using evidence-based decision aids in shared decision making can:</a:t>
            </a:r>
          </a:p>
          <a:p>
            <a:pPr>
              <a:defRPr/>
            </a:pPr>
            <a:endParaRPr lang="en-US" dirty="0"/>
          </a:p>
          <a:p>
            <a:pPr marL="171450" indent="-171450">
              <a:buFont typeface="Arial" panose="020B0604020202020204" pitchFamily="34" charset="0"/>
              <a:buChar char="•"/>
              <a:defRPr/>
            </a:pPr>
            <a:r>
              <a:rPr lang="en-US" dirty="0"/>
              <a:t>Improve patients knowledge of their options</a:t>
            </a:r>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US" dirty="0"/>
              <a:t>Result in patients having more accurate expectations of possible benefits and risks</a:t>
            </a:r>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US" dirty="0"/>
              <a:t>Lead to patients making decisions that are more consistent with their values</a:t>
            </a:r>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US" dirty="0"/>
              <a:t>Increase patients’ participation in decision making</a:t>
            </a:r>
          </a:p>
          <a:p>
            <a:pPr marL="171450" indent="-171450">
              <a:buFont typeface="Arial" panose="020B0604020202020204" pitchFamily="34" charset="0"/>
              <a:buChar char="•"/>
              <a:defRPr/>
            </a:pPr>
            <a:endParaRPr lang="en-US" dirty="0"/>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31A8648E-5DEA-4F3B-9041-866951A73FE8}" type="slidenum">
              <a:rPr lang="en-US" altLang="en-US"/>
              <a:pPr/>
              <a:t>44</a:t>
            </a:fld>
            <a:endParaRPr lang="en-US" altLang="en-US"/>
          </a:p>
        </p:txBody>
      </p:sp>
    </p:spTree>
    <p:extLst>
      <p:ext uri="{BB962C8B-B14F-4D97-AF65-F5344CB8AC3E}">
        <p14:creationId xmlns:p14="http://schemas.microsoft.com/office/powerpoint/2010/main" val="23529275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These</a:t>
            </a:r>
            <a:r>
              <a:rPr lang="en-US" altLang="en-US" baseline="0" dirty="0"/>
              <a:t> citations are from the AHRQ Module 1 training on Shared Decision Making.</a:t>
            </a:r>
            <a:endParaRPr lang="en-US" altLang="en-US" dirty="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76DBFEA8-1E4E-4161-ADE7-512232F0A42E}" type="slidenum">
              <a:rPr lang="en-US" altLang="en-US"/>
              <a:pPr/>
              <a:t>45</a:t>
            </a:fld>
            <a:endParaRPr lang="en-US" altLang="en-US"/>
          </a:p>
        </p:txBody>
      </p:sp>
    </p:spTree>
    <p:extLst>
      <p:ext uri="{BB962C8B-B14F-4D97-AF65-F5344CB8AC3E}">
        <p14:creationId xmlns:p14="http://schemas.microsoft.com/office/powerpoint/2010/main" val="42138667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EC22FFBA-ECD9-4CEE-BA57-189D398E7630}" type="slidenum">
              <a:rPr lang="en-US" altLang="en-US"/>
              <a:pPr/>
              <a:t>46</a:t>
            </a:fld>
            <a:endParaRPr lang="en-US" altLang="en-US"/>
          </a:p>
        </p:txBody>
      </p:sp>
    </p:spTree>
    <p:extLst>
      <p:ext uri="{BB962C8B-B14F-4D97-AF65-F5344CB8AC3E}">
        <p14:creationId xmlns:p14="http://schemas.microsoft.com/office/powerpoint/2010/main" val="39899067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6AF97DE9-0C5C-4A94-95E2-3CCB66725124}" type="slidenum">
              <a:rPr lang="en-US" altLang="en-US"/>
              <a:pPr/>
              <a:t>47</a:t>
            </a:fld>
            <a:endParaRPr lang="en-US" altLang="en-US"/>
          </a:p>
        </p:txBody>
      </p:sp>
    </p:spTree>
    <p:extLst>
      <p:ext uri="{BB962C8B-B14F-4D97-AF65-F5344CB8AC3E}">
        <p14:creationId xmlns:p14="http://schemas.microsoft.com/office/powerpoint/2010/main" val="2911700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a:p>
            <a:pPr fontAlgn="base"/>
            <a:r>
              <a:rPr lang="en-US" sz="1200" b="0" i="0" u="none" strike="noStrike" kern="1200" dirty="0">
                <a:solidFill>
                  <a:schemeClr val="tx1"/>
                </a:solidFill>
                <a:effectLst/>
                <a:latin typeface="+mn-lt"/>
                <a:ea typeface="+mn-ea"/>
                <a:cs typeface="+mn-cs"/>
              </a:rPr>
              <a:t>In a 2001 report, </a:t>
            </a:r>
            <a:r>
              <a:rPr lang="en-US" sz="1200" b="0" i="1" u="none" strike="noStrike" kern="1200" dirty="0">
                <a:solidFill>
                  <a:schemeClr val="tx1"/>
                </a:solidFill>
                <a:effectLst/>
                <a:latin typeface="+mn-lt"/>
                <a:ea typeface="+mn-ea"/>
                <a:cs typeface="+mn-cs"/>
              </a:rPr>
              <a:t>Crossing the Quality Chasm,</a:t>
            </a:r>
            <a:r>
              <a:rPr lang="en-US" sz="1200" b="0" i="0" u="none" strike="noStrike" kern="1200" dirty="0">
                <a:solidFill>
                  <a:schemeClr val="tx1"/>
                </a:solidFill>
                <a:effectLst/>
                <a:latin typeface="+mn-lt"/>
                <a:ea typeface="+mn-ea"/>
                <a:cs typeface="+mn-cs"/>
              </a:rPr>
              <a:t> the Institute of Medicine recommended redesigning health care processes according to 10 rules, many of which emphasize shared decision making. One rule, for instance, underlines the importance of the patient as the source of control, envisioning a health care system that encourages shared decision making and accommodates patients' preferences.</a:t>
            </a:r>
          </a:p>
          <a:p>
            <a:pPr fontAlgn="base"/>
            <a:r>
              <a:rPr lang="en-US" sz="1200" b="0" i="0" u="none" strike="noStrike" kern="1200" dirty="0">
                <a:solidFill>
                  <a:schemeClr val="tx1"/>
                </a:solidFill>
                <a:effectLst/>
                <a:latin typeface="+mn-lt"/>
                <a:ea typeface="+mn-ea"/>
                <a:cs typeface="+mn-cs"/>
              </a:rPr>
              <a:t>Unfortunately, this ideal is inconsistently realized today. The care patients receive doesn't always align with their preferences. For example, in a study of more than 1000 office visits in which more than 3500 medical decisions were made, less than 10% of decisions met the minimum standards for informed decision making.</a:t>
            </a:r>
            <a:r>
              <a:rPr lang="en-US" sz="1200" b="0" i="0" u="none" strike="noStrike" kern="1200" baseline="30000" dirty="0">
                <a:solidFill>
                  <a:schemeClr val="tx1"/>
                </a:solidFill>
                <a:effectLst/>
                <a:latin typeface="+mn-lt"/>
                <a:ea typeface="+mn-ea"/>
                <a:cs typeface="+mn-cs"/>
                <a:hlinkClick r:id="rId3"/>
              </a:rPr>
              <a:t>1</a:t>
            </a:r>
            <a:r>
              <a:rPr lang="en-US" sz="1200" b="0" i="0" u="none" strike="noStrike" kern="1200" dirty="0">
                <a:solidFill>
                  <a:schemeClr val="tx1"/>
                </a:solidFill>
                <a:effectLst/>
                <a:latin typeface="+mn-lt"/>
                <a:ea typeface="+mn-ea"/>
                <a:cs typeface="+mn-cs"/>
              </a:rPr>
              <a:t> Similarly, a study showed that only 41% of Medicare patients believed that their treatment reflected their preference for palliative care over more aggressive interventions.</a:t>
            </a:r>
            <a:r>
              <a:rPr lang="en-US" sz="1200" b="0" i="0" u="none" strike="noStrike" kern="1200" baseline="300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Covinsky</a:t>
            </a:r>
            <a:r>
              <a:rPr lang="en-US" sz="1200" b="0" i="0" u="none" strike="noStrike" kern="1200" dirty="0">
                <a:solidFill>
                  <a:schemeClr val="tx1"/>
                </a:solidFill>
                <a:effectLst/>
                <a:latin typeface="+mn-lt"/>
                <a:ea typeface="+mn-ea"/>
                <a:cs typeface="+mn-cs"/>
              </a:rPr>
              <a:t> KE, Fuller JD, </a:t>
            </a:r>
            <a:r>
              <a:rPr lang="en-US" sz="1200" b="0" i="0" u="none" strike="noStrike" kern="1200" dirty="0" err="1">
                <a:solidFill>
                  <a:schemeClr val="tx1"/>
                </a:solidFill>
                <a:effectLst/>
                <a:latin typeface="+mn-lt"/>
                <a:ea typeface="+mn-ea"/>
                <a:cs typeface="+mn-cs"/>
              </a:rPr>
              <a:t>Yaffe</a:t>
            </a:r>
            <a:r>
              <a:rPr lang="en-US" sz="1200" b="0" i="0" u="none" strike="noStrike" kern="1200" dirty="0">
                <a:solidFill>
                  <a:schemeClr val="tx1"/>
                </a:solidFill>
                <a:effectLst/>
                <a:latin typeface="+mn-lt"/>
                <a:ea typeface="+mn-ea"/>
                <a:cs typeface="+mn-cs"/>
              </a:rPr>
              <a:t> K, et al. Communication and decision-making in seriously ill patients: findings of the SUPPORT project: the Study to Understand Prognoses and Preferences for Outcomes and Risks of Treatments. J Am </a:t>
            </a:r>
            <a:r>
              <a:rPr lang="en-US" sz="1200" b="0" i="0" u="none" strike="noStrike" kern="1200" dirty="0" err="1">
                <a:solidFill>
                  <a:schemeClr val="tx1"/>
                </a:solidFill>
                <a:effectLst/>
                <a:latin typeface="+mn-lt"/>
                <a:ea typeface="+mn-ea"/>
                <a:cs typeface="+mn-cs"/>
              </a:rPr>
              <a:t>Geriatr</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Soc</a:t>
            </a:r>
            <a:r>
              <a:rPr lang="en-US" sz="1200" b="0" i="0" u="none" strike="noStrike" kern="1200" dirty="0">
                <a:solidFill>
                  <a:schemeClr val="tx1"/>
                </a:solidFill>
                <a:effectLst/>
                <a:latin typeface="+mn-lt"/>
                <a:ea typeface="+mn-ea"/>
                <a:cs typeface="+mn-cs"/>
              </a:rPr>
              <a:t> 2000;48:Suppl:S187-S193 )</a:t>
            </a:r>
          </a:p>
          <a:p>
            <a:pPr fontAlgn="base"/>
            <a:endParaRPr lang="en-US" sz="1200" b="0" i="0" u="none" strike="noStrike"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Patient Engagement and Shared Decision Making in Maternity Care</a:t>
            </a:r>
          </a:p>
          <a:p>
            <a:r>
              <a:rPr lang="en-US" sz="1200" kern="1200" dirty="0">
                <a:solidFill>
                  <a:schemeClr val="tx1"/>
                </a:solidFill>
                <a:effectLst/>
                <a:latin typeface="+mn-lt"/>
                <a:ea typeface="+mn-ea"/>
                <a:cs typeface="+mn-cs"/>
              </a:rPr>
              <a:t>Gee, Rebekah E. MD, MPH; Corry, Maureen P. MPH</a:t>
            </a:r>
          </a:p>
          <a:p>
            <a:r>
              <a:rPr lang="en-US" dirty="0">
                <a:effectLst/>
              </a:rPr>
              <a:t>Obstetrics &amp; Gynecology: </a:t>
            </a:r>
            <a:r>
              <a:rPr lang="en-US" sz="1200" u="none" strike="noStrike" kern="1200" dirty="0">
                <a:solidFill>
                  <a:schemeClr val="tx1"/>
                </a:solidFill>
                <a:effectLst/>
                <a:latin typeface="+mn-lt"/>
                <a:ea typeface="+mn-ea"/>
                <a:cs typeface="+mn-cs"/>
                <a:hlinkClick r:id="rId4"/>
              </a:rPr>
              <a:t>November 2012 - Volume 120 - Issue 5 - p 995–997</a:t>
            </a:r>
            <a:endParaRPr lang="en-US" dirty="0">
              <a:effectLst/>
            </a:endParaRPr>
          </a:p>
          <a:p>
            <a:r>
              <a:rPr lang="en-US" dirty="0" err="1">
                <a:effectLst/>
              </a:rPr>
              <a:t>doi</a:t>
            </a:r>
            <a:r>
              <a:rPr lang="en-US" dirty="0">
                <a:effectLst/>
              </a:rPr>
              <a:t>: http://10.1097/AOG.0b013e31827046ac</a:t>
            </a:r>
          </a:p>
          <a:p>
            <a:r>
              <a:rPr lang="en-US" dirty="0">
                <a:effectLst/>
              </a:rPr>
              <a:t>Health Policy in Practice</a:t>
            </a:r>
          </a:p>
          <a:p>
            <a:pPr fontAlgn="base"/>
            <a:endParaRPr lang="en-US" sz="1200" b="0" i="0" u="none" strike="noStrike" kern="1200" dirty="0">
              <a:solidFill>
                <a:schemeClr val="tx1"/>
              </a:solidFill>
              <a:effectLst/>
              <a:latin typeface="+mn-lt"/>
              <a:ea typeface="+mn-ea"/>
              <a:cs typeface="+mn-cs"/>
            </a:endParaRPr>
          </a:p>
          <a:p>
            <a:r>
              <a:rPr lang="en-US" b="1" dirty="0"/>
              <a:t>Obstetrics &amp; Gynecology </a:t>
            </a:r>
          </a:p>
          <a:p>
            <a:r>
              <a:rPr lang="en-US" dirty="0"/>
              <a:t>Issue: Volume 120(5), November 2012, p 995–997</a:t>
            </a:r>
          </a:p>
          <a:p>
            <a:r>
              <a:rPr lang="en-US" dirty="0"/>
              <a:t>Copyright: © 2012 by The American College of Obstetricians and Gynecologists. Published by Wolters Kluwer Health, Inc. All rights reserved.</a:t>
            </a:r>
          </a:p>
          <a:p>
            <a:r>
              <a:rPr lang="en-US" dirty="0"/>
              <a:t>Publication Type: [Health Policy in Practice]</a:t>
            </a:r>
          </a:p>
          <a:p>
            <a:r>
              <a:rPr lang="en-US" dirty="0"/>
              <a:t>DOI: http://10.1097/AOG.0b013e31827046ac</a:t>
            </a:r>
          </a:p>
          <a:p>
            <a:r>
              <a:rPr lang="en-US" dirty="0"/>
              <a:t>ISSN: 0029-7844</a:t>
            </a:r>
          </a:p>
          <a:p>
            <a:r>
              <a:rPr lang="en-US" dirty="0"/>
              <a:t>Accession: 00006250-201211000-00003</a:t>
            </a:r>
          </a:p>
          <a:p>
            <a:r>
              <a:rPr lang="en-US" dirty="0">
                <a:hlinkClick r:id="rId5"/>
              </a:rPr>
              <a:t>Hide Cover</a:t>
            </a:r>
            <a:r>
              <a:rPr lang="en-US" dirty="0"/>
              <a:t> </a:t>
            </a:r>
          </a:p>
          <a:p>
            <a:r>
              <a:rPr lang="en-US" dirty="0"/>
              <a:t>[Health Policy in Practice] </a:t>
            </a:r>
            <a:r>
              <a:rPr lang="en-US" dirty="0">
                <a:hlinkClick r:id="rId6" tooltip="Peripartum Cardiomyopathy: We've Come a Long Way, But[horizontal ellipsis]."/>
              </a:rPr>
              <a:t>« Previous Article </a:t>
            </a:r>
            <a:r>
              <a:rPr lang="en-US" dirty="0">
                <a:hlinkClick r:id="rId7"/>
              </a:rPr>
              <a:t>Table of Contents</a:t>
            </a:r>
            <a:r>
              <a:rPr lang="en-US" dirty="0"/>
              <a:t> </a:t>
            </a:r>
            <a:r>
              <a:rPr lang="en-US" dirty="0">
                <a:hlinkClick r:id="rId8" tooltip="Risk Factors for Developing Endometrial Cancer After Benign Endometrial Sampling."/>
              </a:rPr>
              <a:t>Next Article »</a:t>
            </a:r>
            <a:r>
              <a:rPr lang="en-US" dirty="0"/>
              <a:t> </a:t>
            </a:r>
          </a:p>
          <a:p>
            <a:r>
              <a:rPr lang="en-US" b="1" dirty="0"/>
              <a:t>Patient Engagement and Shared Decision Making in Maternity Care </a:t>
            </a:r>
          </a:p>
          <a:p>
            <a:r>
              <a:rPr lang="en-US" b="1" dirty="0"/>
              <a:t>Gee, Rebekah E. MD, MPH; Corry, Maureen P. MPH </a:t>
            </a:r>
          </a:p>
          <a:p>
            <a:r>
              <a:rPr lang="en-US" dirty="0"/>
              <a:t>Author Information </a:t>
            </a:r>
          </a:p>
          <a:p>
            <a:r>
              <a:rPr lang="en-US" dirty="0"/>
              <a:t>Louisiana State University Departments of Health Policy and Management and Obstetrics and Gynecology, Schools of Public Health and Medicine, New Orleans, Louisiana; and Childbirth Connection, New York, New York. </a:t>
            </a:r>
          </a:p>
          <a:p>
            <a:r>
              <a:rPr lang="en-US" dirty="0"/>
              <a:t>Corresponding author: Rebekah E. Gee, MD, MPH, 2020 </a:t>
            </a:r>
            <a:r>
              <a:rPr lang="en-US" dirty="0" err="1"/>
              <a:t>Gravier</a:t>
            </a:r>
            <a:r>
              <a:rPr lang="en-US" dirty="0"/>
              <a:t> Street, New Orleans, LA 70112; e-mail: </a:t>
            </a:r>
            <a:r>
              <a:rPr lang="en-US" dirty="0">
                <a:hlinkClick r:id="rId9"/>
              </a:rPr>
              <a:t>rgee@lsuhsc.edu</a:t>
            </a:r>
            <a:r>
              <a:rPr lang="en-US" dirty="0"/>
              <a:t>. </a:t>
            </a:r>
          </a:p>
          <a:p>
            <a:r>
              <a:rPr lang="en-US" dirty="0"/>
              <a:t>The authors thank Amy Romano, CNM, MSN and Carol </a:t>
            </a:r>
            <a:r>
              <a:rPr lang="en-US" dirty="0" err="1"/>
              <a:t>Sakala</a:t>
            </a:r>
            <a:r>
              <a:rPr lang="en-US" dirty="0"/>
              <a:t>, PhD, MSPH from Childbirth Connection for providing editorial assistance and comments on the manuscript. </a:t>
            </a:r>
          </a:p>
          <a:p>
            <a:r>
              <a:rPr lang="en-US" dirty="0"/>
              <a:t>Financial Disclosure Ms. Corry discloses a partnership between Childbirth Connection and the Informed Medical Decisions Foundation (IMDF) to develop shared decision-making resources. The partnership includes a grant from the IMDF to Childbirth Connection. No grant funds were used in preparation of this manuscript. The other author did not report any potential conflicts of interest. </a:t>
            </a:r>
          </a:p>
          <a:p>
            <a:r>
              <a:rPr lang="en-US" dirty="0"/>
              <a:t>The 2001 Institute of Medicine report Crossing the Quality Chasm outlined six key aims for national health care quality improvement. One central aim was that care be patient-centered, meaning that the care provided to patients be “respectful of and responsive to individual patient preferences, needs, and values, and ensuring that patient values guide all clinical decisions.”</a:t>
            </a:r>
            <a:r>
              <a:rPr lang="en-US" dirty="0">
                <a:hlinkClick r:id="rId10"/>
              </a:rPr>
              <a:t>1</a:t>
            </a:r>
            <a:r>
              <a:rPr lang="en-US" dirty="0"/>
              <a:t> With patient-centered treatment, the care-delivery system incorporates the decisions and preferences of patients into the clinical calculus. Despite the importance of patient preferences, several studies have shown that these often are not taken into account by physicians in medical decision making.</a:t>
            </a:r>
            <a:r>
              <a:rPr lang="en-US" dirty="0">
                <a:hlinkClick r:id="rId11"/>
              </a:rPr>
              <a:t>2</a:t>
            </a:r>
            <a:r>
              <a:rPr lang="en-US" dirty="0"/>
              <a:t> </a:t>
            </a:r>
          </a:p>
          <a:p>
            <a:r>
              <a:rPr lang="en-US" dirty="0"/>
              <a:t>The maternity care that many women in the United States receive is becoming increasingly procedure-intensive. For example, the cesarean delivery rate rose by 53% from 1996 to 2007.</a:t>
            </a:r>
            <a:r>
              <a:rPr lang="en-US" dirty="0">
                <a:hlinkClick r:id="rId12"/>
              </a:rPr>
              <a:t>3</a:t>
            </a:r>
            <a:r>
              <a:rPr lang="en-US" dirty="0"/>
              <a:t> The interventionist nature of our obstetric culture can lead to overuse of procedures and interventions for which harms may outweigh benefit and underuse of beneficial practices such as waiting for spontaneous labor in healthy women before 41 weeks.</a:t>
            </a:r>
            <a:r>
              <a:rPr lang="en-US" dirty="0">
                <a:hlinkClick r:id="rId13"/>
              </a:rPr>
              <a:t>4</a:t>
            </a:r>
            <a:r>
              <a:rPr lang="en-US" dirty="0"/>
              <a:t> In addition to these challenges, there is broad practice variation in cesarean delivery and assisted vaginal delivery rates across geographic areas, facilities, and health care providers.</a:t>
            </a:r>
            <a:r>
              <a:rPr lang="en-US" dirty="0">
                <a:hlinkClick r:id="rId14"/>
              </a:rPr>
              <a:t>5</a:t>
            </a:r>
            <a:r>
              <a:rPr lang="en-US" dirty="0"/>
              <a:t> The issue of overuse of tests and procedures is not unique to the field of obstetrics and gynecology. This year, nine U.S. specialty societies, including the American Academy of Family Physicians, the American College of Cardiology, the American College of Radiology, and the American College of Physicians developed lists of “Five Things Physicians and Patients Should Question,” recognizing the importance of patient and physician communication to improve care, with the goal of eliminating unnecessary tests and procedures.</a:t>
            </a:r>
            <a:r>
              <a:rPr lang="en-US" dirty="0">
                <a:hlinkClick r:id="rId15"/>
              </a:rPr>
              <a:t>6</a:t>
            </a:r>
            <a:r>
              <a:rPr lang="en-US" dirty="0"/>
              <a:t> </a:t>
            </a:r>
          </a:p>
          <a:p>
            <a:r>
              <a:rPr lang="en-US" dirty="0"/>
              <a:t>Despite the importance of involving women in decision making, multiple studies demonstrate that many women have inadequate knowledge to make informed choices about their pregnancies and maternity care. A 2009 study of 650 recently postpartum women revealed that 24% considered a fetus of 34–36 weeks of gestation to be full term, 50.8% believed full term was at 37–38 weeks, and only 25.2% considered 39–40 weeks full term.</a:t>
            </a:r>
            <a:r>
              <a:rPr lang="en-US" dirty="0">
                <a:hlinkClick r:id="rId16"/>
              </a:rPr>
              <a:t>7</a:t>
            </a:r>
            <a:r>
              <a:rPr lang="en-US" dirty="0"/>
              <a:t> A national survey of postpartum women found that most new mothers thought it was necessary to know most or all complications of cesarean deliveries or inductions before making decisions about them, yet most were unable to answer basic questions on risks of both interventions correctly, whether or not they had undergone them.</a:t>
            </a:r>
            <a:r>
              <a:rPr lang="en-US" dirty="0">
                <a:hlinkClick r:id="rId17"/>
              </a:rPr>
              <a:t>8</a:t>
            </a:r>
            <a:r>
              <a:rPr lang="en-US" dirty="0"/>
              <a:t> In the same study, more than half of survey respondents interested in vaginal birth after cesarean were denied the option owing to caregiver unwillingness or hospital refusal. Too often, women are not full partners with providers in decision making. Institutional and caregiver policies and practices can take precedence over patients’ informed choice, even when patient preference is supported by best available evidence.</a:t>
            </a:r>
            <a:r>
              <a:rPr lang="en-US" dirty="0">
                <a:hlinkClick r:id="rId18"/>
              </a:rPr>
              <a:t>9</a:t>
            </a:r>
            <a:r>
              <a:rPr lang="en-US" dirty="0"/>
              <a:t> </a:t>
            </a:r>
          </a:p>
          <a:p>
            <a:r>
              <a:rPr lang="en-US" dirty="0"/>
              <a:t>Patient education is a major focus of efforts to assist childbearing women and their families in making informed decisions about their care and navigating the complex health care system. Women receive information from a variety of sources, including physicians, but many receive their information from television and print media, and many cite mass media or “reality” TV programming as a source of information about childbirth.</a:t>
            </a:r>
            <a:r>
              <a:rPr lang="en-US" dirty="0">
                <a:hlinkClick r:id="rId19"/>
              </a:rPr>
              <a:t>10</a:t>
            </a:r>
            <a:r>
              <a:rPr lang="en-US" dirty="0"/>
              <a:t> These often sensationalized programs can be lacking in accuracy and can foster misperceptions about what interventions are necessary to achieve healthy birth outcomes.</a:t>
            </a:r>
            <a:r>
              <a:rPr lang="en-US" dirty="0">
                <a:hlinkClick r:id="rId20"/>
              </a:rPr>
              <a:t>11</a:t>
            </a:r>
            <a:r>
              <a:rPr lang="en-US" dirty="0"/>
              <a:t> </a:t>
            </a:r>
          </a:p>
          <a:p>
            <a:r>
              <a:rPr lang="en-US" dirty="0"/>
              <a:t>Several national organizations have taken leadership roles in balancing popular culture media with accurate and science-based pregnancy education. The March of Dimes for almost a decade has been running a large-scale patient and family education campaign around issues relating to prematurity prevention. Childbirth Connection, a national organization focusing on providing women and health professionals with evidence-based information on safe and effective maternity care, is now expanding its focus to promote maternity care shared decision making. The American College of Obstetricians and Gynecologists also makes significant contributions to patient education through widely distributed patient educational materials and recently has taken a leadership role in promoting shared decision making in its 2011 Committee Opinion titled “Effective Patient–Physician Communication,” which states that patient engagement, satisfaction, and treatment adherence can be improved through shared decision making as well as risks reduced and outcomes improved.</a:t>
            </a:r>
            <a:r>
              <a:rPr lang="en-US" dirty="0">
                <a:hlinkClick r:id="rId21"/>
              </a:rPr>
              <a:t>12</a:t>
            </a:r>
            <a:r>
              <a:rPr lang="en-US" dirty="0"/>
              <a:t> </a:t>
            </a:r>
          </a:p>
          <a:p>
            <a:r>
              <a:rPr lang="en-US" dirty="0"/>
              <a:t>Shared decision making is a collaborative process between patients and their providers to make health care decisions together, taking into account the best available scientific evidence on possible benefits and harms of all treatment options, along with the patient’s values and preferences. Strategies to implement shared decision making are receiving growing attention from health-policy makers as a way to integrate patient-centered concepts into health care. The Affordable Care Act authorized several key provisions related to shared decision making for patients. The Center for Medicare &amp; Medicaid Innovation received funding to test innovative delivery models to improve the quality and costs of health care, including the shared decision-making model. States also are engaged in various activities to incorporate shared decision making into the health care system: Vermont and Washington have enacted shared decision-making legislation, and additional states are in the process of doing so, including Connecticut, Massachusetts, Minnesota, New Hampshire, Oklahoma, and Oregon.</a:t>
            </a:r>
            <a:r>
              <a:rPr lang="en-US" dirty="0">
                <a:hlinkClick r:id="rId22"/>
              </a:rPr>
              <a:t>13</a:t>
            </a:r>
            <a:r>
              <a:rPr lang="en-US" dirty="0"/>
              <a:t> This growing health-policy focus is supported by policy research that indicates that shared decision making may reduce overuse of tests and procedures, thereby reducing costs.</a:t>
            </a:r>
            <a:r>
              <a:rPr lang="en-US" dirty="0">
                <a:hlinkClick r:id="rId23"/>
              </a:rPr>
              <a:t>14</a:t>
            </a:r>
            <a:r>
              <a:rPr lang="en-US" dirty="0"/>
              <a:t> One cost analysis estimates that implementing shared decision making for 11 common procedures would save more than $9 billion in health spending over 10 years.</a:t>
            </a:r>
            <a:r>
              <a:rPr lang="en-US" dirty="0">
                <a:hlinkClick r:id="rId24"/>
              </a:rPr>
              <a:t>15</a:t>
            </a:r>
            <a:r>
              <a:rPr lang="en-US" dirty="0"/>
              <a:t> </a:t>
            </a:r>
          </a:p>
          <a:p>
            <a:r>
              <a:rPr lang="en-US" dirty="0"/>
              <a:t>Given the dearth of information women have about their medical choices, more investment is needed in patient education and tools for shared decision making in clinical settings. A recent Cochrane review of shared decision-making tools demonstrates multiple benefits for patients, including more informed values-based choices, enhanced communication with providers, increased involvement of patients in medical decisions, improved knowledge and realistic perceptions of outcomes, reduced patient choice of elective surgery, and no apparent adverse effects on health outcomes or satisfaction.</a:t>
            </a:r>
            <a:r>
              <a:rPr lang="en-US" dirty="0">
                <a:hlinkClick r:id="rId25"/>
              </a:rPr>
              <a:t>16</a:t>
            </a:r>
            <a:r>
              <a:rPr lang="en-US" dirty="0"/>
              <a:t> A systematic review of the evidence for shared decision making in maternity care showed promising results: improved knowledge, reduced decisional conflict and anxiety, increased perception of having made an informed choice, and improved patient satisfaction.</a:t>
            </a:r>
            <a:r>
              <a:rPr lang="en-US" dirty="0">
                <a:hlinkClick r:id="rId26"/>
              </a:rPr>
              <a:t>17</a:t>
            </a:r>
            <a:r>
              <a:rPr lang="en-US" dirty="0"/>
              <a:t> </a:t>
            </a:r>
          </a:p>
          <a:p>
            <a:r>
              <a:rPr lang="en-US" dirty="0"/>
              <a:t>To address current barriers to shared decision making and consumer choice, Childbirth Connection and the Informed Medical Decisions Foundation partnered to establish The First National Maternity Care Shared Decision Making Initiative. The partners are currently producing a suite of evidence-based, publicly available decision aids for a broad range of treatment options in maternity care. Tools being developed are web-based and interactive and will allow the woman to understand her condition and the context of her decision, explore her options in depth, clarify her preferences and values, and engage with her obstetric provider in decision making. Decision support tools and related content will be available on a multimedia web site, with the goal of integration with innovative technologies such as mobile applications and electronic and personal health records. The collaboration will also break new ground by producing and evaluating maternity decision support resources for women with low literacy and numeracy.</a:t>
            </a:r>
            <a:r>
              <a:rPr lang="en-US" dirty="0">
                <a:hlinkClick r:id="rId27"/>
              </a:rPr>
              <a:t>18</a:t>
            </a:r>
            <a:r>
              <a:rPr lang="en-US" dirty="0"/>
              <a:t> </a:t>
            </a:r>
          </a:p>
          <a:p>
            <a:r>
              <a:rPr lang="en-US" dirty="0"/>
              <a:t>The 2003 National Assessment of Health Literacy found that 60% of Medicaid beneficiaries had basic or below basic health literacy in comparison with 24% of those with employer-provided coverage.</a:t>
            </a:r>
            <a:r>
              <a:rPr lang="en-US" dirty="0">
                <a:hlinkClick r:id="rId28"/>
              </a:rPr>
              <a:t>19</a:t>
            </a:r>
            <a:r>
              <a:rPr lang="en-US" dirty="0"/>
              <a:t> Women with low literacy skills are less likely to have a high school education compared with those with adequate literacy skills, be they women with low income or racial or ethnic minorities, and are at risk for poorer health outcomes.</a:t>
            </a:r>
            <a:r>
              <a:rPr lang="en-US" dirty="0">
                <a:hlinkClick r:id="rId29"/>
              </a:rPr>
              <a:t>20,21</a:t>
            </a:r>
            <a:r>
              <a:rPr lang="en-US" dirty="0"/>
              <a:t> Literacy-appropriate decision aids have the potential to empower and engage those with low health literacy in a shared decision-making process. Physicians must be diligent in efforts to identify accurately patients with low literacy skills, and a few widely respected tools are available for this purpose, including the Rapid Estimate of Adult Literacy in Medicine and the Test of Functional Literacy in Adults.</a:t>
            </a:r>
            <a:r>
              <a:rPr lang="en-US" dirty="0">
                <a:hlinkClick r:id="rId30"/>
              </a:rPr>
              <a:t>22,23</a:t>
            </a:r>
            <a:r>
              <a:rPr lang="en-US" dirty="0"/>
              <a:t> </a:t>
            </a:r>
          </a:p>
          <a:p>
            <a:r>
              <a:rPr lang="en-US" dirty="0"/>
              <a:t>The decisions that childbearing women and their obstetric providers make have considerable implications for the health of women and newborns. However, implementing shared decision making in an office setting is not simple and requires enhanced engagement of patients in the care process. Obstetrician–gynecologists face tremendous demands on time during office practice, including clinical productivity and documentation requirements.</a:t>
            </a:r>
            <a:r>
              <a:rPr lang="en-US" dirty="0">
                <a:hlinkClick r:id="rId31"/>
              </a:rPr>
              <a:t>24</a:t>
            </a:r>
            <a:r>
              <a:rPr lang="en-US" dirty="0"/>
              <a:t>Although efforts to increase patient engagement increase demands on physician and staff time in the short term, in the long run shared decision making has the potential to increase efficiency through improved patient adherence and understanding of the care plan, leading to the need for fewer follow up calls and visits. This shared decision-making framework also has the potential to decrease litigation through improved patient satisfaction.</a:t>
            </a:r>
            <a:r>
              <a:rPr lang="en-US" dirty="0">
                <a:hlinkClick r:id="rId32"/>
              </a:rPr>
              <a:t>25</a:t>
            </a:r>
            <a:r>
              <a:rPr lang="en-US" dirty="0"/>
              <a:t> Suggestions for better integration of these concepts include payment models that allow for consideration of the time shared decision making takes and practice algorithms using e-mail or physician extenders or both, whether office staff or interactive web-based before and after appointments.</a:t>
            </a:r>
            <a:r>
              <a:rPr lang="en-US" dirty="0">
                <a:hlinkClick r:id="rId33"/>
              </a:rPr>
              <a:t>26</a:t>
            </a:r>
            <a:r>
              <a:rPr lang="en-US" dirty="0"/>
              <a:t> Initial results of shared decision making applied to maternity care are promising, and further research is needed to evaluate the use of decision aids in routine clinical practice. </a:t>
            </a:r>
          </a:p>
          <a:p>
            <a:r>
              <a:rPr lang="en-US" dirty="0">
                <a:hlinkClick r:id="rId34"/>
              </a:rPr>
              <a:t>Back to Top</a:t>
            </a:r>
            <a:r>
              <a:rPr lang="en-US" dirty="0"/>
              <a:t> </a:t>
            </a:r>
          </a:p>
          <a:p>
            <a:r>
              <a:rPr lang="en-US" b="1" dirty="0"/>
              <a:t>REFERENCES </a:t>
            </a:r>
          </a:p>
          <a:p>
            <a:r>
              <a:rPr lang="en-US" dirty="0"/>
              <a:t>1. Institute of Medicine. Crossing the quality chasm: a new health system for the 21st century. Washington, DC: The National Academies Press; 2001. </a:t>
            </a:r>
            <a:r>
              <a:rPr lang="en-US" dirty="0">
                <a:hlinkClick r:id="rId35"/>
              </a:rPr>
              <a:t>[Context Link]</a:t>
            </a:r>
            <a:r>
              <a:rPr lang="en-US" dirty="0"/>
              <a:t> </a:t>
            </a:r>
          </a:p>
          <a:p>
            <a:r>
              <a:rPr lang="en-US" dirty="0"/>
              <a:t>2. Coppola KM, Ditto PH, </a:t>
            </a:r>
            <a:r>
              <a:rPr lang="en-US" dirty="0" err="1"/>
              <a:t>Danks</a:t>
            </a:r>
            <a:r>
              <a:rPr lang="en-US" dirty="0"/>
              <a:t> JH, Smucker WD. Accuracy of primary care and hospital-based physicians’ predictions of elderly outpatients’ treatment preferences with and without advance directives. Arch </a:t>
            </a:r>
            <a:r>
              <a:rPr lang="en-US" dirty="0" err="1"/>
              <a:t>Int</a:t>
            </a:r>
            <a:r>
              <a:rPr lang="en-US" dirty="0"/>
              <a:t> Med 2001;161:431–40. </a:t>
            </a:r>
            <a:r>
              <a:rPr lang="en-US" dirty="0">
                <a:hlinkClick r:id="rId36"/>
              </a:rPr>
              <a:t>Ovid Full Text</a:t>
            </a:r>
            <a:r>
              <a:rPr lang="en-US" dirty="0"/>
              <a:t> </a:t>
            </a:r>
            <a:r>
              <a:rPr lang="en-US" dirty="0">
                <a:hlinkClick r:id="rId37"/>
              </a:rPr>
              <a:t>Bibliographic Links</a:t>
            </a:r>
            <a:r>
              <a:rPr lang="en-US" dirty="0"/>
              <a:t> </a:t>
            </a:r>
            <a:r>
              <a:rPr lang="en-US" dirty="0">
                <a:hlinkClick r:id="rId35"/>
              </a:rPr>
              <a:t>[Context Link]</a:t>
            </a:r>
            <a:r>
              <a:rPr lang="en-US" dirty="0"/>
              <a:t> </a:t>
            </a:r>
          </a:p>
          <a:p>
            <a:r>
              <a:rPr lang="en-US" dirty="0"/>
              <a:t>3. </a:t>
            </a:r>
            <a:r>
              <a:rPr lang="en-US" dirty="0" err="1"/>
              <a:t>Menacker</a:t>
            </a:r>
            <a:r>
              <a:rPr lang="en-US" dirty="0"/>
              <a:t> F, Hamilton BE. Recent trends in cesarean delivery in the United States. NCHS data brief, no 35. Available at: </a:t>
            </a:r>
            <a:r>
              <a:rPr lang="en-US" dirty="0">
                <a:hlinkClick r:id="rId38"/>
              </a:rPr>
              <a:t>http://www.cdc.gov/nchs/data/databriefs/db35.htm</a:t>
            </a:r>
            <a:r>
              <a:rPr lang="en-US" dirty="0"/>
              <a:t>. Retrieved July 18, 2012. </a:t>
            </a:r>
            <a:r>
              <a:rPr lang="en-US" dirty="0">
                <a:hlinkClick r:id="rId39"/>
              </a:rPr>
              <a:t>[Context Link]</a:t>
            </a:r>
            <a:r>
              <a:rPr lang="en-US" dirty="0"/>
              <a:t> </a:t>
            </a:r>
          </a:p>
          <a:p>
            <a:r>
              <a:rPr lang="en-US" dirty="0"/>
              <a:t>4. Sanchez-Ramos L, Bernstein S, </a:t>
            </a:r>
            <a:r>
              <a:rPr lang="en-US" dirty="0" err="1"/>
              <a:t>Kaunitz</a:t>
            </a:r>
            <a:r>
              <a:rPr lang="en-US" dirty="0"/>
              <a:t> AM. Expectant management versus labor induction for suspected fetal macrosomia: a systematic review. </a:t>
            </a:r>
            <a:r>
              <a:rPr lang="en-US" dirty="0" err="1"/>
              <a:t>Obstet</a:t>
            </a:r>
            <a:r>
              <a:rPr lang="en-US" dirty="0"/>
              <a:t> </a:t>
            </a:r>
            <a:r>
              <a:rPr lang="en-US" dirty="0" err="1"/>
              <a:t>Gynecol</a:t>
            </a:r>
            <a:r>
              <a:rPr lang="en-US" dirty="0"/>
              <a:t> 2002;100:997–1002. </a:t>
            </a:r>
            <a:r>
              <a:rPr lang="en-US" dirty="0">
                <a:hlinkClick r:id="rId40"/>
              </a:rPr>
              <a:t>Ovid Full Text</a:t>
            </a:r>
            <a:r>
              <a:rPr lang="en-US" dirty="0"/>
              <a:t> </a:t>
            </a:r>
            <a:r>
              <a:rPr lang="en-US" dirty="0">
                <a:hlinkClick r:id="rId41"/>
              </a:rPr>
              <a:t>Bibliographic Links</a:t>
            </a:r>
            <a:r>
              <a:rPr lang="en-US" dirty="0"/>
              <a:t> </a:t>
            </a:r>
            <a:r>
              <a:rPr lang="en-US" dirty="0">
                <a:hlinkClick r:id="rId39"/>
              </a:rPr>
              <a:t>[Context Link]</a:t>
            </a:r>
            <a:r>
              <a:rPr lang="en-US" dirty="0"/>
              <a:t> </a:t>
            </a:r>
          </a:p>
          <a:p>
            <a:r>
              <a:rPr lang="en-US" dirty="0"/>
              <a:t>5. Hanley GE, Janssen PA, Greyson D. Regional variation in the cesarean delivery and assisted vaginal delivery rates. </a:t>
            </a:r>
            <a:r>
              <a:rPr lang="en-US" dirty="0" err="1"/>
              <a:t>Obstet</a:t>
            </a:r>
            <a:r>
              <a:rPr lang="en-US" dirty="0"/>
              <a:t> </a:t>
            </a:r>
            <a:r>
              <a:rPr lang="en-US" dirty="0" err="1"/>
              <a:t>Gynecol</a:t>
            </a:r>
            <a:r>
              <a:rPr lang="en-US" dirty="0"/>
              <a:t> 2010;115:1201–8. </a:t>
            </a:r>
            <a:r>
              <a:rPr lang="en-US" dirty="0">
                <a:hlinkClick r:id="rId42"/>
              </a:rPr>
              <a:t>Ovid Full Text</a:t>
            </a:r>
            <a:r>
              <a:rPr lang="en-US" dirty="0"/>
              <a:t> </a:t>
            </a:r>
            <a:r>
              <a:rPr lang="en-US" dirty="0">
                <a:hlinkClick r:id="rId43"/>
              </a:rPr>
              <a:t>Bibliographic Links</a:t>
            </a:r>
            <a:r>
              <a:rPr lang="en-US" dirty="0"/>
              <a:t> </a:t>
            </a:r>
            <a:r>
              <a:rPr lang="en-US" dirty="0">
                <a:hlinkClick r:id="rId39"/>
              </a:rPr>
              <a:t>[Context Link]</a:t>
            </a:r>
            <a:r>
              <a:rPr lang="en-US" dirty="0"/>
              <a:t> </a:t>
            </a:r>
          </a:p>
          <a:p>
            <a:r>
              <a:rPr lang="en-US" dirty="0"/>
              <a:t>6. American Board of Internal Medicine Foundation. Choosing wisely. Lists. Available at: </a:t>
            </a:r>
            <a:r>
              <a:rPr lang="en-US" dirty="0">
                <a:hlinkClick r:id="rId44"/>
              </a:rPr>
              <a:t>http://choosingwisely.org/?page_id=13</a:t>
            </a:r>
            <a:r>
              <a:rPr lang="en-US" dirty="0"/>
              <a:t>. Retrieved July 18, 2012. </a:t>
            </a:r>
            <a:r>
              <a:rPr lang="en-US" dirty="0">
                <a:hlinkClick r:id="rId39"/>
              </a:rPr>
              <a:t>[Context Link]</a:t>
            </a:r>
            <a:r>
              <a:rPr lang="en-US" dirty="0"/>
              <a:t> </a:t>
            </a:r>
          </a:p>
          <a:p>
            <a:r>
              <a:rPr lang="en-US" dirty="0"/>
              <a:t>7. Goldenberg RL, McClure EM, Bhattacharya A, </a:t>
            </a:r>
            <a:r>
              <a:rPr lang="en-US" dirty="0" err="1"/>
              <a:t>Groat</a:t>
            </a:r>
            <a:r>
              <a:rPr lang="en-US" dirty="0"/>
              <a:t> TD, Stahl PJ. Women’s perceptions regarding the safety of births at various gestational ages. </a:t>
            </a:r>
            <a:r>
              <a:rPr lang="en-US" dirty="0" err="1"/>
              <a:t>Obstet</a:t>
            </a:r>
            <a:r>
              <a:rPr lang="en-US" dirty="0"/>
              <a:t> </a:t>
            </a:r>
            <a:r>
              <a:rPr lang="en-US" dirty="0" err="1"/>
              <a:t>Gynecol</a:t>
            </a:r>
            <a:r>
              <a:rPr lang="en-US" dirty="0"/>
              <a:t> 2009;114:1254–8. </a:t>
            </a:r>
            <a:r>
              <a:rPr lang="en-US" dirty="0">
                <a:hlinkClick r:id="rId45"/>
              </a:rPr>
              <a:t>Ovid Full Text</a:t>
            </a:r>
            <a:r>
              <a:rPr lang="en-US" dirty="0"/>
              <a:t> </a:t>
            </a:r>
            <a:r>
              <a:rPr lang="en-US" dirty="0">
                <a:hlinkClick r:id="rId46"/>
              </a:rPr>
              <a:t>Bibliographic Links</a:t>
            </a:r>
            <a:r>
              <a:rPr lang="en-US" dirty="0"/>
              <a:t> </a:t>
            </a:r>
            <a:r>
              <a:rPr lang="en-US" dirty="0">
                <a:hlinkClick r:id="rId47"/>
              </a:rPr>
              <a:t>[Context Link]</a:t>
            </a:r>
            <a:r>
              <a:rPr lang="en-US" dirty="0"/>
              <a:t> </a:t>
            </a:r>
          </a:p>
          <a:p>
            <a:r>
              <a:rPr lang="en-US" dirty="0"/>
              <a:t>8. </a:t>
            </a:r>
            <a:r>
              <a:rPr lang="en-US" dirty="0" err="1"/>
              <a:t>Declercq</a:t>
            </a:r>
            <a:r>
              <a:rPr lang="en-US" dirty="0"/>
              <a:t> ER, </a:t>
            </a:r>
            <a:r>
              <a:rPr lang="en-US" dirty="0" err="1"/>
              <a:t>Sakala</a:t>
            </a:r>
            <a:r>
              <a:rPr lang="en-US" dirty="0"/>
              <a:t> C, Corry MP, </a:t>
            </a:r>
            <a:r>
              <a:rPr lang="en-US" dirty="0" err="1"/>
              <a:t>Applebaum</a:t>
            </a:r>
            <a:r>
              <a:rPr lang="en-US" dirty="0"/>
              <a:t> S. Listening to mothers II: report of the second national U.S. survey of women’s childbearing experiences. Available at: </a:t>
            </a:r>
            <a:r>
              <a:rPr lang="en-US" dirty="0">
                <a:hlinkClick r:id="rId48"/>
              </a:rPr>
              <a:t>http://www.childbirthconnection.org/pdfs/LTMII_report.pdf</a:t>
            </a:r>
            <a:r>
              <a:rPr lang="en-US" dirty="0"/>
              <a:t>. Retrieved August 18, 2012. </a:t>
            </a:r>
            <a:r>
              <a:rPr lang="en-US" dirty="0">
                <a:hlinkClick r:id="rId47"/>
              </a:rPr>
              <a:t>[Context Link]</a:t>
            </a:r>
            <a:r>
              <a:rPr lang="en-US" dirty="0"/>
              <a:t> </a:t>
            </a:r>
          </a:p>
          <a:p>
            <a:r>
              <a:rPr lang="en-US" dirty="0"/>
              <a:t>9. </a:t>
            </a:r>
            <a:r>
              <a:rPr lang="en-US" dirty="0" err="1"/>
              <a:t>Sakala</a:t>
            </a:r>
            <a:r>
              <a:rPr lang="en-US" dirty="0"/>
              <a:t> C, Corry MP. Evidence-based maternity care: What it is and what it can achieve. Available at: </a:t>
            </a:r>
            <a:r>
              <a:rPr lang="en-US" dirty="0">
                <a:hlinkClick r:id="rId49"/>
              </a:rPr>
              <a:t>http://www.milbank.org/uploads/documents/0809MaternityCare/0809MaternityCare.pdf</a:t>
            </a:r>
            <a:r>
              <a:rPr lang="en-US" dirty="0"/>
              <a:t>. Retrieved August 17, 2012. </a:t>
            </a:r>
            <a:r>
              <a:rPr lang="en-US" dirty="0">
                <a:hlinkClick r:id="rId47"/>
              </a:rPr>
              <a:t>[Context Link]</a:t>
            </a:r>
            <a:r>
              <a:rPr lang="en-US" dirty="0"/>
              <a:t> </a:t>
            </a:r>
          </a:p>
          <a:p>
            <a:r>
              <a:rPr lang="en-US" dirty="0"/>
              <a:t>10. </a:t>
            </a:r>
            <a:r>
              <a:rPr lang="en-US" dirty="0" err="1"/>
              <a:t>Declercq</a:t>
            </a:r>
            <a:r>
              <a:rPr lang="en-US" dirty="0"/>
              <a:t> ER, </a:t>
            </a:r>
            <a:r>
              <a:rPr lang="en-US" dirty="0" err="1"/>
              <a:t>Sakala</a:t>
            </a:r>
            <a:r>
              <a:rPr lang="en-US" dirty="0"/>
              <a:t> C, Corry MP, </a:t>
            </a:r>
            <a:r>
              <a:rPr lang="en-US" dirty="0" err="1"/>
              <a:t>Applebaum</a:t>
            </a:r>
            <a:r>
              <a:rPr lang="en-US" dirty="0"/>
              <a:t> S. Listening to mothers II: results of the second national U.S. survey of women’s childbearing experiences. Available at: </a:t>
            </a:r>
            <a:r>
              <a:rPr lang="en-US" dirty="0">
                <a:hlinkClick r:id="rId50"/>
              </a:rPr>
              <a:t>http://www.ncbi.nlm.nih.gov/pmc/articles/PMC2174380/</a:t>
            </a:r>
            <a:r>
              <a:rPr lang="en-US" dirty="0"/>
              <a:t>. Retrieved August 17, 2012. </a:t>
            </a:r>
            <a:r>
              <a:rPr lang="en-US" dirty="0">
                <a:hlinkClick r:id="rId51"/>
              </a:rPr>
              <a:t>[Context Link]</a:t>
            </a:r>
            <a:r>
              <a:rPr lang="en-US" dirty="0"/>
              <a:t> </a:t>
            </a:r>
          </a:p>
          <a:p>
            <a:r>
              <a:rPr lang="en-US" dirty="0"/>
              <a:t>11. Morris T, </a:t>
            </a:r>
            <a:r>
              <a:rPr lang="en-US" dirty="0" err="1"/>
              <a:t>McInerney</a:t>
            </a:r>
            <a:r>
              <a:rPr lang="en-US" dirty="0"/>
              <a:t> K. Media representations of pregnancy and childbirth: an analysis of reality television programs in the United States. Birth 2010;37:134–40. </a:t>
            </a:r>
            <a:r>
              <a:rPr lang="en-US" dirty="0">
                <a:hlinkClick r:id="rId52"/>
              </a:rPr>
              <a:t>Bibliographic Links</a:t>
            </a:r>
            <a:r>
              <a:rPr lang="en-US" dirty="0"/>
              <a:t> </a:t>
            </a:r>
            <a:r>
              <a:rPr lang="en-US" dirty="0">
                <a:hlinkClick r:id="rId51"/>
              </a:rPr>
              <a:t>[Context Link]</a:t>
            </a:r>
            <a:r>
              <a:rPr lang="en-US" dirty="0"/>
              <a:t> </a:t>
            </a:r>
          </a:p>
          <a:p>
            <a:r>
              <a:rPr lang="en-US" dirty="0"/>
              <a:t>12. Effective patient-physician communication. Committee Opinion No. 492. American College of Obstetricians and Gynecologists. </a:t>
            </a:r>
            <a:r>
              <a:rPr lang="en-US" dirty="0" err="1"/>
              <a:t>Obstet</a:t>
            </a:r>
            <a:r>
              <a:rPr lang="en-US" dirty="0"/>
              <a:t> </a:t>
            </a:r>
            <a:r>
              <a:rPr lang="en-US" dirty="0" err="1"/>
              <a:t>Gynecol</a:t>
            </a:r>
            <a:r>
              <a:rPr lang="en-US" dirty="0"/>
              <a:t> 2011;117:1254–7. </a:t>
            </a:r>
            <a:r>
              <a:rPr lang="en-US" dirty="0">
                <a:hlinkClick r:id="rId53"/>
              </a:rPr>
              <a:t>[Context Link]</a:t>
            </a:r>
            <a:r>
              <a:rPr lang="en-US" dirty="0"/>
              <a:t> </a:t>
            </a:r>
          </a:p>
          <a:p>
            <a:r>
              <a:rPr lang="en-US" dirty="0"/>
              <a:t>13. </a:t>
            </a:r>
            <a:r>
              <a:rPr lang="en-US" dirty="0" err="1"/>
              <a:t>Shafir</a:t>
            </a:r>
            <a:r>
              <a:rPr lang="en-US" dirty="0"/>
              <a:t> A, Rosenthal J. Shared decision making: advancing patient-centered care through state and federal implementation. Available at: </a:t>
            </a:r>
            <a:r>
              <a:rPr lang="en-US" dirty="0">
                <a:hlinkClick r:id="rId54"/>
              </a:rPr>
              <a:t>http://www.nashp.org/sites/default/files/shared.decision.making.report.pdf</a:t>
            </a:r>
            <a:r>
              <a:rPr lang="en-US" dirty="0"/>
              <a:t>. Retrieved July 15, 2012. </a:t>
            </a:r>
            <a:r>
              <a:rPr lang="en-US" dirty="0">
                <a:hlinkClick r:id="rId55"/>
              </a:rPr>
              <a:t>[Context Link]</a:t>
            </a:r>
            <a:r>
              <a:rPr lang="en-US" dirty="0"/>
              <a:t> </a:t>
            </a:r>
          </a:p>
          <a:p>
            <a:r>
              <a:rPr lang="en-US" dirty="0"/>
              <a:t>14. Rosenthal J, Hanlon C. State partnerships to improve quality: models and practices from leading states. Available at: </a:t>
            </a:r>
            <a:r>
              <a:rPr lang="en-US" dirty="0">
                <a:hlinkClick r:id="rId56"/>
              </a:rPr>
              <a:t>http://nashp.org/publication/state-partnerships-improve-quality-models-and-practices-leading-states-report</a:t>
            </a:r>
            <a:r>
              <a:rPr lang="en-US" dirty="0"/>
              <a:t>. Retrieved July 17, 2012. </a:t>
            </a:r>
            <a:r>
              <a:rPr lang="en-US" dirty="0">
                <a:hlinkClick r:id="rId55"/>
              </a:rPr>
              <a:t>[Context Link]</a:t>
            </a:r>
            <a:r>
              <a:rPr lang="en-US" dirty="0"/>
              <a:t> </a:t>
            </a:r>
          </a:p>
          <a:p>
            <a:r>
              <a:rPr lang="en-US" dirty="0"/>
              <a:t>15. The Lewin Group. Bending the curve: technical documentation. Available at: </a:t>
            </a:r>
            <a:r>
              <a:rPr lang="en-US" dirty="0">
                <a:hlinkClick r:id="rId57"/>
              </a:rPr>
              <a:t>http://www.lewin.com/publications/Publication/325</a:t>
            </a:r>
            <a:r>
              <a:rPr lang="en-US" dirty="0"/>
              <a:t>. Retrieved July 17, 2012. </a:t>
            </a:r>
            <a:r>
              <a:rPr lang="en-US" dirty="0">
                <a:hlinkClick r:id="rId55"/>
              </a:rPr>
              <a:t>[Context Link]</a:t>
            </a:r>
            <a:r>
              <a:rPr lang="en-US" dirty="0"/>
              <a:t> </a:t>
            </a:r>
          </a:p>
          <a:p>
            <a:r>
              <a:rPr lang="en-US" dirty="0"/>
              <a:t>16. Stacey D, Bennett CL, Barry MJ, Col NF, Eden KB, Holmes-</a:t>
            </a:r>
            <a:r>
              <a:rPr lang="en-US" dirty="0" err="1"/>
              <a:t>Rovner</a:t>
            </a:r>
            <a:r>
              <a:rPr lang="en-US" dirty="0"/>
              <a:t> M. Decision aids for people facing health treatment or screening decisions. The Cochrane Database of Systematic Reviews 2011, Issue 10. Art. No.: CD001431. DOI: 10.1002/14651858.CD001431.pub3 </a:t>
            </a:r>
            <a:r>
              <a:rPr lang="en-US" dirty="0">
                <a:hlinkClick r:id="rId58"/>
              </a:rPr>
              <a:t>[Context Link]</a:t>
            </a:r>
            <a:r>
              <a:rPr lang="en-US" dirty="0"/>
              <a:t> </a:t>
            </a:r>
          </a:p>
          <a:p>
            <a:r>
              <a:rPr lang="en-US" dirty="0"/>
              <a:t>17. Say R, Robson S, Thomson R. Helping pregnant women make better decisions: a systematic review of the benefits of patient decision aids in obstetrics. BMJ Open 2011;1:e000261. </a:t>
            </a:r>
            <a:r>
              <a:rPr lang="en-US" dirty="0">
                <a:hlinkClick r:id="rId58"/>
              </a:rPr>
              <a:t>[Context Link]</a:t>
            </a:r>
            <a:r>
              <a:rPr lang="en-US" dirty="0"/>
              <a:t> </a:t>
            </a:r>
          </a:p>
          <a:p>
            <a:r>
              <a:rPr lang="en-US" dirty="0"/>
              <a:t>18. Romano A. The first national maternity care shared decision making initiative. Available at: </a:t>
            </a:r>
            <a:r>
              <a:rPr lang="en-US" dirty="0">
                <a:hlinkClick r:id="rId59"/>
              </a:rPr>
              <a:t>http://informedmedicaldecisions.org/wp-content/uploads/2012/05/First_Natl_Maternity_SDM.pdf</a:t>
            </a:r>
            <a:r>
              <a:rPr lang="en-US" dirty="0"/>
              <a:t>. Retrieved August 20, 2012. </a:t>
            </a:r>
            <a:r>
              <a:rPr lang="en-US" dirty="0">
                <a:hlinkClick r:id="rId60"/>
              </a:rPr>
              <a:t>[Context Link]</a:t>
            </a:r>
            <a:r>
              <a:rPr lang="en-US" dirty="0"/>
              <a:t> </a:t>
            </a:r>
          </a:p>
          <a:p>
            <a:r>
              <a:rPr lang="en-US" dirty="0"/>
              <a:t>19. </a:t>
            </a:r>
            <a:r>
              <a:rPr lang="en-US" dirty="0" err="1"/>
              <a:t>Kutner</a:t>
            </a:r>
            <a:r>
              <a:rPr lang="en-US" dirty="0"/>
              <a:t> M, Greenberg E, </a:t>
            </a:r>
            <a:r>
              <a:rPr lang="en-US" dirty="0" err="1"/>
              <a:t>Jin</a:t>
            </a:r>
            <a:r>
              <a:rPr lang="en-US" dirty="0"/>
              <a:t> Y, Paulsen C, White S. The health literacy of </a:t>
            </a:r>
            <a:r>
              <a:rPr lang="en-US" dirty="0" err="1"/>
              <a:t>america’s</a:t>
            </a:r>
            <a:r>
              <a:rPr lang="en-US" dirty="0"/>
              <a:t> adults: results from the 2003 National Assessment of Adult Literacy. Washington, DC: National Center for Health Statistics, Institute of Education Sciences; 2006. </a:t>
            </a:r>
            <a:r>
              <a:rPr lang="en-US" dirty="0">
                <a:hlinkClick r:id="rId61"/>
              </a:rPr>
              <a:t>[Context Link]</a:t>
            </a:r>
            <a:r>
              <a:rPr lang="en-US" dirty="0"/>
              <a:t> </a:t>
            </a:r>
          </a:p>
          <a:p>
            <a:r>
              <a:rPr lang="en-US" dirty="0"/>
              <a:t>20. Berkman ND, Sheridan SL, Donahue KE, Halpern DJ, Crotty K. Low health literacy and health outcomes: an updated systematic review. Ann Intern Med 2011;155:97–107. </a:t>
            </a:r>
            <a:r>
              <a:rPr lang="en-US" dirty="0">
                <a:hlinkClick r:id="rId62"/>
              </a:rPr>
              <a:t>Ovid Full Text</a:t>
            </a:r>
            <a:r>
              <a:rPr lang="en-US" dirty="0"/>
              <a:t> </a:t>
            </a:r>
            <a:r>
              <a:rPr lang="en-US" dirty="0">
                <a:hlinkClick r:id="rId63"/>
              </a:rPr>
              <a:t>Bibliographic Links</a:t>
            </a:r>
            <a:r>
              <a:rPr lang="en-US" dirty="0"/>
              <a:t> </a:t>
            </a:r>
            <a:r>
              <a:rPr lang="en-US" dirty="0">
                <a:hlinkClick r:id="rId61"/>
              </a:rPr>
              <a:t>[Context Link]</a:t>
            </a:r>
            <a:r>
              <a:rPr lang="en-US" dirty="0"/>
              <a:t> </a:t>
            </a:r>
          </a:p>
          <a:p>
            <a:r>
              <a:rPr lang="en-US" dirty="0"/>
              <a:t>21. King JS, </a:t>
            </a:r>
            <a:r>
              <a:rPr lang="en-US" dirty="0" err="1"/>
              <a:t>Eckman</a:t>
            </a:r>
            <a:r>
              <a:rPr lang="en-US" dirty="0"/>
              <a:t> MH, Moulton BW. The potential of shared decision making to reduce health disparities. J Law Med Ethics 2011;39:30–3. </a:t>
            </a:r>
            <a:r>
              <a:rPr lang="en-US" dirty="0">
                <a:hlinkClick r:id="rId64"/>
              </a:rPr>
              <a:t>Bibliographic Links</a:t>
            </a:r>
            <a:r>
              <a:rPr lang="en-US" dirty="0"/>
              <a:t> </a:t>
            </a:r>
            <a:r>
              <a:rPr lang="en-US" dirty="0">
                <a:hlinkClick r:id="rId61"/>
              </a:rPr>
              <a:t>[Context Link]</a:t>
            </a:r>
            <a:r>
              <a:rPr lang="en-US" dirty="0"/>
              <a:t> </a:t>
            </a:r>
          </a:p>
          <a:p>
            <a:r>
              <a:rPr lang="en-US" dirty="0"/>
              <a:t>22. Health literacy measurement tools. Available at </a:t>
            </a:r>
            <a:r>
              <a:rPr lang="en-US" dirty="0">
                <a:hlinkClick r:id="rId65"/>
              </a:rPr>
              <a:t>http://www.ahrq.gov/populations/sahlsatool.htm</a:t>
            </a:r>
            <a:r>
              <a:rPr lang="en-US" dirty="0"/>
              <a:t>. Retrieved August 13, 2012. </a:t>
            </a:r>
            <a:r>
              <a:rPr lang="en-US" dirty="0">
                <a:hlinkClick r:id="rId61"/>
              </a:rPr>
              <a:t>[Context Link]</a:t>
            </a:r>
            <a:r>
              <a:rPr lang="en-US" dirty="0"/>
              <a:t> </a:t>
            </a:r>
          </a:p>
          <a:p>
            <a:r>
              <a:rPr lang="en-US" dirty="0"/>
              <a:t>23. </a:t>
            </a:r>
            <a:r>
              <a:rPr lang="en-US" dirty="0" err="1"/>
              <a:t>Nurss</a:t>
            </a:r>
            <a:r>
              <a:rPr lang="en-US" dirty="0"/>
              <a:t> J, Parker R, Williams M, Baker J (1995). TOFHLA: test of functional health literacy in adults. Snow Camp (NC): Peppercorn Books &amp; Press. </a:t>
            </a:r>
            <a:r>
              <a:rPr lang="en-US" dirty="0">
                <a:hlinkClick r:id="rId61"/>
              </a:rPr>
              <a:t>[Context Link]</a:t>
            </a:r>
            <a:r>
              <a:rPr lang="en-US" dirty="0"/>
              <a:t> </a:t>
            </a:r>
          </a:p>
          <a:p>
            <a:r>
              <a:rPr lang="en-US" dirty="0"/>
              <a:t>24. Mechanic D, </a:t>
            </a:r>
            <a:r>
              <a:rPr lang="en-US" dirty="0" err="1"/>
              <a:t>McAlpine</a:t>
            </a:r>
            <a:r>
              <a:rPr lang="en-US" dirty="0"/>
              <a:t> DD, Rosenthal M. Are patients’ office visits with physicians getting shorter? N </a:t>
            </a:r>
            <a:r>
              <a:rPr lang="en-US" dirty="0" err="1"/>
              <a:t>Engl</a:t>
            </a:r>
            <a:r>
              <a:rPr lang="en-US" dirty="0"/>
              <a:t> J Med 2001;344:198–204. </a:t>
            </a:r>
            <a:r>
              <a:rPr lang="en-US" dirty="0">
                <a:hlinkClick r:id="rId66"/>
              </a:rPr>
              <a:t>[Context Link]</a:t>
            </a:r>
            <a:r>
              <a:rPr lang="en-US" dirty="0"/>
              <a:t> </a:t>
            </a:r>
          </a:p>
          <a:p>
            <a:r>
              <a:rPr lang="en-US" dirty="0"/>
              <a:t>25. Barry MJ, </a:t>
            </a:r>
            <a:r>
              <a:rPr lang="en-US" dirty="0" err="1"/>
              <a:t>Wescott</a:t>
            </a:r>
            <a:r>
              <a:rPr lang="en-US" dirty="0"/>
              <a:t> PH, </a:t>
            </a:r>
            <a:r>
              <a:rPr lang="en-US" dirty="0" err="1"/>
              <a:t>Reifer</a:t>
            </a:r>
            <a:r>
              <a:rPr lang="en-US" dirty="0"/>
              <a:t> EJ, Chang Y, Moulton BW. Reactions of potential jurors to a hypothetical malpractice suit: alleging failure to perform a prostate-specific antigen test. J Law Med Ethics 2008;36:396–402. </a:t>
            </a:r>
            <a:r>
              <a:rPr lang="en-US" dirty="0">
                <a:hlinkClick r:id="rId67"/>
              </a:rPr>
              <a:t>Bibliographic Links</a:t>
            </a:r>
            <a:r>
              <a:rPr lang="en-US" dirty="0"/>
              <a:t> </a:t>
            </a:r>
            <a:r>
              <a:rPr lang="en-US" dirty="0">
                <a:hlinkClick r:id="rId66"/>
              </a:rPr>
              <a:t>[Context Link]</a:t>
            </a:r>
            <a:r>
              <a:rPr lang="en-US" dirty="0"/>
              <a:t> </a:t>
            </a:r>
          </a:p>
          <a:p>
            <a:r>
              <a:rPr lang="en-US" dirty="0"/>
              <a:t>26. Ye J, Rust G, Fry-Johnson Y, </a:t>
            </a:r>
            <a:r>
              <a:rPr lang="en-US" dirty="0" err="1"/>
              <a:t>Strothers</a:t>
            </a:r>
            <a:r>
              <a:rPr lang="en-US" dirty="0"/>
              <a:t> H. E-mail in patient-provider communication: a systematic review. Patient </a:t>
            </a:r>
            <a:r>
              <a:rPr lang="en-US" dirty="0" err="1"/>
              <a:t>Educ</a:t>
            </a:r>
            <a:r>
              <a:rPr lang="en-US" dirty="0"/>
              <a:t> </a:t>
            </a:r>
            <a:r>
              <a:rPr lang="en-US" dirty="0" err="1"/>
              <a:t>Couns</a:t>
            </a:r>
            <a:r>
              <a:rPr lang="en-US" dirty="0"/>
              <a:t> 2010;80:266–73. </a:t>
            </a:r>
            <a:r>
              <a:rPr lang="en-US" dirty="0">
                <a:hlinkClick r:id="rId68"/>
              </a:rPr>
              <a:t>Bibliographic Links</a:t>
            </a:r>
            <a:r>
              <a:rPr lang="en-US" dirty="0"/>
              <a:t> </a:t>
            </a:r>
            <a:r>
              <a:rPr lang="en-US" dirty="0">
                <a:hlinkClick r:id="rId66"/>
              </a:rPr>
              <a:t>[Context Link]</a:t>
            </a:r>
            <a:r>
              <a:rPr lang="en-US" dirty="0"/>
              <a:t> </a:t>
            </a:r>
          </a:p>
          <a:p>
            <a:pPr fontAlgn="base"/>
            <a:r>
              <a:rPr lang="en-US" sz="1200" b="0" i="0" u="none" strike="noStrike" kern="1200" dirty="0">
                <a:solidFill>
                  <a:schemeClr val="tx1"/>
                </a:solidFill>
                <a:effectLst/>
                <a:latin typeface="+mn-lt"/>
                <a:ea typeface="+mn-ea"/>
                <a:cs typeface="+mn-cs"/>
              </a:rPr>
              <a:t>ah</a:t>
            </a:r>
          </a:p>
          <a:p>
            <a:endParaRPr lang="en-US" dirty="0"/>
          </a:p>
        </p:txBody>
      </p:sp>
      <p:sp>
        <p:nvSpPr>
          <p:cNvPr id="4" name="Slide Number Placeholder 3"/>
          <p:cNvSpPr>
            <a:spLocks noGrp="1"/>
          </p:cNvSpPr>
          <p:nvPr>
            <p:ph type="sldNum" sz="quarter" idx="10"/>
          </p:nvPr>
        </p:nvSpPr>
        <p:spPr/>
        <p:txBody>
          <a:bodyPr/>
          <a:lstStyle/>
          <a:p>
            <a:fld id="{CFD00363-918D-4E3D-A6F0-50FB90961E63}" type="slidenum">
              <a:rPr lang="en-US" smtClean="0"/>
              <a:t>6</a:t>
            </a:fld>
            <a:endParaRPr lang="en-US"/>
          </a:p>
        </p:txBody>
      </p:sp>
    </p:spTree>
    <p:extLst>
      <p:ext uri="{BB962C8B-B14F-4D97-AF65-F5344CB8AC3E}">
        <p14:creationId xmlns:p14="http://schemas.microsoft.com/office/powerpoint/2010/main" val="1435827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These slides are from AHRQ webinars</a:t>
            </a:r>
            <a:r>
              <a:rPr lang="en-US" altLang="en-US" baseline="0" dirty="0"/>
              <a:t> that can be found on their site.  </a:t>
            </a:r>
          </a:p>
          <a:p>
            <a:r>
              <a:rPr lang="en-US" altLang="en-US" dirty="0"/>
              <a:t>Studies suggest that many health care professionals believe that patients are not interested in participating in their health care decision making. </a:t>
            </a:r>
            <a:br>
              <a:rPr lang="en-US" altLang="en-US" dirty="0"/>
            </a:br>
            <a:endParaRPr lang="en-US" altLang="en-US" dirty="0"/>
          </a:p>
          <a:p>
            <a:r>
              <a:rPr lang="en-US" altLang="en-US" dirty="0"/>
              <a:t>However, evidence suggests that most patients want more information than they are routinely given by their provider, and many would like to be involved in making their own health care decisions.</a:t>
            </a:r>
          </a:p>
          <a:p>
            <a:r>
              <a:rPr lang="en-US" altLang="en-US" dirty="0"/>
              <a:t> </a:t>
            </a:r>
          </a:p>
          <a:p>
            <a:r>
              <a:rPr lang="en-US" altLang="en-US" dirty="0"/>
              <a:t> </a:t>
            </a:r>
          </a:p>
          <a:p>
            <a:r>
              <a:rPr lang="en-US" altLang="en-US" dirty="0"/>
              <a:t> </a:t>
            </a:r>
          </a:p>
          <a:p>
            <a:endParaRPr lang="en-US" altLang="en-US" dirty="0"/>
          </a:p>
          <a:p>
            <a:r>
              <a:rPr lang="en-US" altLang="en-US" dirty="0"/>
              <a:t> </a:t>
            </a:r>
          </a:p>
          <a:p>
            <a:r>
              <a:rPr lang="en-US" altLang="en-US" dirty="0"/>
              <a:t> </a:t>
            </a:r>
          </a:p>
          <a:p>
            <a:r>
              <a:rPr lang="en-US" altLang="en-US" dirty="0"/>
              <a:t> </a:t>
            </a:r>
          </a:p>
          <a:p>
            <a:r>
              <a:rPr lang="en-US" altLang="en-US" dirty="0"/>
              <a:t> </a:t>
            </a:r>
          </a:p>
          <a:p>
            <a:r>
              <a:rPr lang="en-US" altLang="en-US" dirty="0"/>
              <a:t> </a:t>
            </a:r>
          </a:p>
          <a:p>
            <a:r>
              <a:rPr lang="en-US" altLang="en-US" dirty="0"/>
              <a:t> </a:t>
            </a:r>
          </a:p>
          <a:p>
            <a:r>
              <a:rPr lang="en-US" altLang="en-US" dirty="0"/>
              <a:t> </a:t>
            </a:r>
          </a:p>
          <a:p>
            <a:r>
              <a:rPr lang="en-US" altLang="en-US" dirty="0"/>
              <a:t> </a:t>
            </a:r>
          </a:p>
          <a:p>
            <a:endParaRPr lang="en-US" altLang="en-US" dirty="0"/>
          </a:p>
          <a:p>
            <a:r>
              <a:rPr lang="en-US" altLang="en-US" dirty="0"/>
              <a:t> </a:t>
            </a:r>
          </a:p>
          <a:p>
            <a:pPr eaLnBrk="1" hangingPunct="1"/>
            <a:endParaRPr lang="en-US" altLang="en-US" dirty="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094ED498-5FAE-4FF0-8BC4-2885F2C4795B}" type="slidenum">
              <a:rPr lang="en-US" altLang="en-US"/>
              <a:pPr/>
              <a:t>7</a:t>
            </a:fld>
            <a:endParaRPr lang="en-US" altLang="en-US"/>
          </a:p>
        </p:txBody>
      </p:sp>
    </p:spTree>
    <p:extLst>
      <p:ext uri="{BB962C8B-B14F-4D97-AF65-F5344CB8AC3E}">
        <p14:creationId xmlns:p14="http://schemas.microsoft.com/office/powerpoint/2010/main" val="3650770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25" y="1314450"/>
            <a:ext cx="4114800" cy="3086100"/>
          </a:xfrm>
        </p:spPr>
      </p:sp>
      <p:sp>
        <p:nvSpPr>
          <p:cNvPr id="3" name="Notes Placeholder 2"/>
          <p:cNvSpPr>
            <a:spLocks noGrp="1"/>
          </p:cNvSpPr>
          <p:nvPr>
            <p:ph type="body" idx="1"/>
          </p:nvPr>
        </p:nvSpPr>
        <p:spPr/>
        <p:txBody>
          <a:bodyPr/>
          <a:lstStyle/>
          <a:p>
            <a:r>
              <a:rPr lang="en-US" b="1" dirty="0"/>
              <a:t>Benefits to Health care Professionals:</a:t>
            </a:r>
            <a:endParaRPr lang="en-US" dirty="0"/>
          </a:p>
          <a:p>
            <a:r>
              <a:rPr lang="en-US" dirty="0"/>
              <a:t>Improved quality of care delivered</a:t>
            </a:r>
          </a:p>
          <a:p>
            <a:r>
              <a:rPr lang="en-US" dirty="0"/>
              <a:t>Increased patient satisfaction</a:t>
            </a:r>
          </a:p>
          <a:p>
            <a:r>
              <a:rPr lang="en-US" b="1" dirty="0"/>
              <a:t>Benefits to Patients:</a:t>
            </a:r>
            <a:endParaRPr lang="en-US" dirty="0"/>
          </a:p>
          <a:p>
            <a:r>
              <a:rPr lang="en-US" dirty="0"/>
              <a:t>Improved patient experience of care</a:t>
            </a:r>
          </a:p>
          <a:p>
            <a:r>
              <a:rPr lang="en-US" dirty="0"/>
              <a:t>Improved patient adherence to treatment recommendations Using the SHARE Approach builds a trusting and lasting relationship between health care professionals and patients.</a:t>
            </a:r>
          </a:p>
          <a:p>
            <a:endParaRPr lang="en-US" dirty="0"/>
          </a:p>
          <a:p>
            <a:r>
              <a:rPr lang="en-US" dirty="0"/>
              <a:t>AHRQ website </a:t>
            </a:r>
            <a:r>
              <a:rPr lang="en-US" dirty="0">
                <a:hlinkClick r:id="rId4"/>
              </a:rPr>
              <a:t>https://www.ahrq.gov/professionals/education/curriculum-tools/shareddecisionmaking/tools/sharefactsheet/index.html</a:t>
            </a:r>
            <a:endParaRPr lang="en-US" dirty="0"/>
          </a:p>
          <a:p>
            <a:endParaRPr lang="en-US" dirty="0"/>
          </a:p>
          <a:p>
            <a:r>
              <a:rPr lang="en-US" b="1" dirty="0"/>
              <a:t>Why organizational change is needed to implement effective shared </a:t>
            </a:r>
            <a:r>
              <a:rPr lang="en-US" b="1" dirty="0" err="1"/>
              <a:t>decisionmaking</a:t>
            </a:r>
            <a:br>
              <a:rPr lang="en-US" dirty="0"/>
            </a:br>
            <a:r>
              <a:rPr lang="en-US" dirty="0"/>
              <a:t>Implementing the SHARE Approach is a team effort that involves everyone in the organization, from senior leadership to front desk staff. Helping team members understand how using shared </a:t>
            </a:r>
            <a:r>
              <a:rPr lang="en-US" dirty="0" err="1"/>
              <a:t>decisionmaking</a:t>
            </a:r>
            <a:r>
              <a:rPr lang="en-US" dirty="0"/>
              <a:t> can support the organization or practice's mission and how each individual plays a role, builds camaraderie, trust, and a motivation to change current practice.</a:t>
            </a:r>
          </a:p>
          <a:p>
            <a:endParaRPr lang="en-US" dirty="0"/>
          </a:p>
        </p:txBody>
      </p:sp>
      <p:sp>
        <p:nvSpPr>
          <p:cNvPr id="4" name="Slide Number Placeholder 3"/>
          <p:cNvSpPr>
            <a:spLocks noGrp="1"/>
          </p:cNvSpPr>
          <p:nvPr>
            <p:ph type="sldNum" sz="quarter" idx="10"/>
          </p:nvPr>
        </p:nvSpPr>
        <p:spPr/>
        <p:txBody>
          <a:bodyPr/>
          <a:lstStyle/>
          <a:p>
            <a:fld id="{CFD00363-918D-4E3D-A6F0-50FB90961E63}" type="slidenum">
              <a:rPr lang="en-US" smtClean="0"/>
              <a:t>8</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660539388"/>
              </p:ext>
            </p:extLst>
          </p:nvPr>
        </p:nvGraphicFramePr>
        <p:xfrm>
          <a:off x="1221505" y="3033713"/>
          <a:ext cx="4562475" cy="3419475"/>
        </p:xfrm>
        <a:graphic>
          <a:graphicData uri="http://schemas.openxmlformats.org/presentationml/2006/ole">
            <mc:AlternateContent xmlns:mc="http://schemas.openxmlformats.org/markup-compatibility/2006">
              <mc:Choice xmlns:v="urn:schemas-microsoft-com:vml" Requires="v">
                <p:oleObj spid="_x0000_s5140" name="Slide" r:id="rId5" imgW="4562577" imgH="3419290" progId="PowerPoint.Slide.12">
                  <p:link updateAutomatic="1"/>
                </p:oleObj>
              </mc:Choice>
              <mc:Fallback>
                <p:oleObj name="Slide" r:id="rId5" imgW="4562577" imgH="3419290" progId="PowerPoint.Slide.12">
                  <p:link updateAutomatic="1"/>
                  <p:pic>
                    <p:nvPicPr>
                      <p:cNvPr id="0" name=""/>
                      <p:cNvPicPr/>
                      <p:nvPr/>
                    </p:nvPicPr>
                    <p:blipFill>
                      <a:blip r:embed="rId6"/>
                      <a:stretch>
                        <a:fillRect/>
                      </a:stretch>
                    </p:blipFill>
                    <p:spPr>
                      <a:xfrm>
                        <a:off x="1221505" y="3033713"/>
                        <a:ext cx="4562475" cy="3419475"/>
                      </a:xfrm>
                      <a:prstGeom prst="rect">
                        <a:avLst/>
                      </a:prstGeom>
                    </p:spPr>
                  </p:pic>
                </p:oleObj>
              </mc:Fallback>
            </mc:AlternateContent>
          </a:graphicData>
        </a:graphic>
      </p:graphicFrame>
    </p:spTree>
    <p:extLst>
      <p:ext uri="{BB962C8B-B14F-4D97-AF65-F5344CB8AC3E}">
        <p14:creationId xmlns:p14="http://schemas.microsoft.com/office/powerpoint/2010/main" val="1916352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r>
              <a:rPr lang="en-US" altLang="en-US" dirty="0"/>
              <a:t>The shared decision-making process begins when your patient has a health problem that needs a treatment decision. Remember, not every patient encounter requires shared decision making. </a:t>
            </a:r>
          </a:p>
          <a:p>
            <a:endParaRPr lang="en-US" altLang="en-US" dirty="0"/>
          </a:p>
          <a:p>
            <a:r>
              <a:rPr lang="en-US" altLang="en-US" dirty="0"/>
              <a:t>Some patients may not want to or be ready to participate. The patient choosing not to participate in the decision making process is still a decision. </a:t>
            </a:r>
          </a:p>
          <a:p>
            <a:endParaRPr lang="en-US" altLang="en-US" dirty="0"/>
          </a:p>
          <a:p>
            <a:r>
              <a:rPr lang="en-US" altLang="en-US" dirty="0"/>
              <a:t> </a:t>
            </a:r>
          </a:p>
          <a:p>
            <a:r>
              <a:rPr lang="en-US" altLang="en-US" dirty="0"/>
              <a:t> </a:t>
            </a:r>
          </a:p>
          <a:p>
            <a:r>
              <a:rPr lang="en-US" altLang="en-US" dirty="0"/>
              <a:t> </a:t>
            </a:r>
          </a:p>
          <a:p>
            <a:r>
              <a:rPr lang="en-US" altLang="en-US" dirty="0"/>
              <a:t> </a:t>
            </a:r>
          </a:p>
          <a:p>
            <a:r>
              <a:rPr lang="en-US" altLang="en-US" dirty="0"/>
              <a:t> </a:t>
            </a:r>
          </a:p>
          <a:p>
            <a:r>
              <a:rPr lang="en-US" altLang="en-US" dirty="0"/>
              <a:t> </a:t>
            </a:r>
          </a:p>
          <a:p>
            <a:endParaRPr lang="en-US" altLang="en-US" dirty="0"/>
          </a:p>
          <a:p>
            <a:r>
              <a:rPr lang="en-US" altLang="en-US" dirty="0"/>
              <a:t> </a:t>
            </a:r>
          </a:p>
          <a:p>
            <a:pPr eaLnBrk="1" hangingPunct="1"/>
            <a:endParaRPr lang="en-US" altLang="en-US" dirty="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5074D20B-8EF4-4B0C-AAE0-9ADC463A0CE1}" type="slidenum">
              <a:rPr lang="en-US" altLang="en-US"/>
              <a:pPr/>
              <a:t>9</a:t>
            </a:fld>
            <a:endParaRPr lang="en-US" altLang="en-US"/>
          </a:p>
        </p:txBody>
      </p:sp>
    </p:spTree>
    <p:extLst>
      <p:ext uri="{BB962C8B-B14F-4D97-AF65-F5344CB8AC3E}">
        <p14:creationId xmlns:p14="http://schemas.microsoft.com/office/powerpoint/2010/main" val="2526896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D00363-918D-4E3D-A6F0-50FB90961E63}" type="slidenum">
              <a:rPr lang="en-US" smtClean="0"/>
              <a:t>10</a:t>
            </a:fld>
            <a:endParaRPr lang="en-US"/>
          </a:p>
        </p:txBody>
      </p:sp>
    </p:spTree>
    <p:extLst>
      <p:ext uri="{BB962C8B-B14F-4D97-AF65-F5344CB8AC3E}">
        <p14:creationId xmlns:p14="http://schemas.microsoft.com/office/powerpoint/2010/main" val="13199517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b="1"/>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A8C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3550047" y="228602"/>
            <a:ext cx="2043906" cy="1904617"/>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2926800" y="5791200"/>
            <a:ext cx="3290400" cy="457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7701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4343400" y="6400800"/>
            <a:ext cx="381000" cy="381000"/>
          </a:xfrm>
          <a:prstGeom prst="rect">
            <a:avLst/>
          </a:prstGeom>
        </p:spPr>
        <p:txBody>
          <a:bodyPr/>
          <a:lstStyle/>
          <a:p>
            <a:fld id="{800332C6-A5C1-4D88-ADCE-6F3163D8595A}" type="slidenum">
              <a:rPr lang="en-US" smtClean="0">
                <a:solidFill>
                  <a:prstClr val="white"/>
                </a:solidFill>
              </a:rPr>
              <a:pPr/>
              <a:t>‹#›</a:t>
            </a:fld>
            <a:endParaRPr lang="en-US">
              <a:solidFill>
                <a:prstClr val="white"/>
              </a:solidFill>
            </a:endParaRPr>
          </a:p>
        </p:txBody>
      </p:sp>
      <p:pic>
        <p:nvPicPr>
          <p:cNvPr id="8"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502670" y="6321546"/>
            <a:ext cx="487931" cy="454681"/>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5715000" y="6321546"/>
            <a:ext cx="2971800" cy="4129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08199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389120" y="6333744"/>
            <a:ext cx="381000" cy="381000"/>
          </a:xfrm>
          <a:prstGeom prst="rect">
            <a:avLst/>
          </a:prstGeom>
        </p:spPr>
        <p:txBody>
          <a:bodyPr/>
          <a:lstStyle/>
          <a:p>
            <a:fld id="{800332C6-A5C1-4D88-ADCE-6F3163D8595A}" type="slidenum">
              <a:rPr lang="en-US" smtClean="0">
                <a:solidFill>
                  <a:prstClr val="white"/>
                </a:solidFill>
              </a:rPr>
              <a:pPr/>
              <a:t>‹#›</a:t>
            </a:fld>
            <a:endParaRPr lang="en-US">
              <a:solidFill>
                <a:prstClr val="white"/>
              </a:solidFill>
            </a:endParaRPr>
          </a:p>
        </p:txBody>
      </p:sp>
      <p:pic>
        <p:nvPicPr>
          <p:cNvPr id="9"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457200" y="6350181"/>
            <a:ext cx="381000" cy="355036"/>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5791200" y="6321546"/>
            <a:ext cx="2895600" cy="4023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18022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389120" y="6333744"/>
            <a:ext cx="381000" cy="381000"/>
          </a:xfrm>
          <a:prstGeom prst="rect">
            <a:avLst/>
          </a:prstGeom>
        </p:spPr>
        <p:txBody>
          <a:bodyPr/>
          <a:lstStyle/>
          <a:p>
            <a:fld id="{800332C6-A5C1-4D88-ADCE-6F3163D8595A}" type="slidenum">
              <a:rPr lang="en-US" smtClean="0">
                <a:solidFill>
                  <a:prstClr val="white"/>
                </a:solidFill>
              </a:rPr>
              <a:pPr/>
              <a:t>‹#›</a:t>
            </a:fld>
            <a:endParaRPr lang="en-US">
              <a:solidFill>
                <a:prstClr val="white"/>
              </a:solidFill>
            </a:endParaRPr>
          </a:p>
        </p:txBody>
      </p:sp>
      <p:pic>
        <p:nvPicPr>
          <p:cNvPr id="9"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457200" y="6350181"/>
            <a:ext cx="381000" cy="355036"/>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5791200" y="6321546"/>
            <a:ext cx="2895600" cy="4023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47508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and Bullet Point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597354"/>
            <a:ext cx="2895600" cy="196131"/>
          </a:xfrm>
          <a:prstGeom prst="rect">
            <a:avLst/>
          </a:prstGeom>
        </p:spPr>
        <p:txBody>
          <a:bodyPr/>
          <a:lstStyle>
            <a:lvl1pPr>
              <a:defRPr sz="1400" b="1">
                <a:solidFill>
                  <a:srgbClr val="006747"/>
                </a:solidFill>
                <a:latin typeface="Garamond" pitchFamily="18" charset="0"/>
              </a:defRPr>
            </a:lvl1pPr>
          </a:lstStyle>
          <a:p>
            <a:r>
              <a:rPr lang="en-US"/>
              <a:t>Hospital A</a:t>
            </a:r>
            <a:endParaRPr lang="en-US" dirty="0"/>
          </a:p>
        </p:txBody>
      </p:sp>
      <p:pic>
        <p:nvPicPr>
          <p:cNvPr id="343" name="Picture 3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648"/>
            <a:ext cx="2286000" cy="1295400"/>
          </a:xfrm>
          <a:prstGeom prst="rect">
            <a:avLst/>
          </a:prstGeom>
        </p:spPr>
      </p:pic>
      <p:sp>
        <p:nvSpPr>
          <p:cNvPr id="344" name="Title 1"/>
          <p:cNvSpPr>
            <a:spLocks noGrp="1"/>
          </p:cNvSpPr>
          <p:nvPr>
            <p:ph type="title"/>
          </p:nvPr>
        </p:nvSpPr>
        <p:spPr>
          <a:xfrm>
            <a:off x="457200" y="274638"/>
            <a:ext cx="8229600" cy="778098"/>
          </a:xfrm>
        </p:spPr>
        <p:txBody>
          <a:bodyPr>
            <a:normAutofit/>
          </a:bodyPr>
          <a:lstStyle>
            <a:lvl1pPr>
              <a:defRPr sz="3400" b="1">
                <a:solidFill>
                  <a:srgbClr val="006747"/>
                </a:solidFill>
                <a:latin typeface="Garamond" pitchFamily="18" charset="0"/>
              </a:defRPr>
            </a:lvl1pPr>
          </a:lstStyle>
          <a:p>
            <a:r>
              <a:rPr lang="en-US" dirty="0"/>
              <a:t>Click to edit Master title style</a:t>
            </a:r>
          </a:p>
        </p:txBody>
      </p:sp>
      <p:pic>
        <p:nvPicPr>
          <p:cNvPr id="345" name="Picture 3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6871664" y="5562600"/>
            <a:ext cx="2286000" cy="1295400"/>
          </a:xfrm>
          <a:prstGeom prst="rect">
            <a:avLst/>
          </a:prstGeom>
        </p:spPr>
      </p:pic>
      <p:sp>
        <p:nvSpPr>
          <p:cNvPr id="347" name="Content Placeholder 2"/>
          <p:cNvSpPr>
            <a:spLocks noGrp="1"/>
          </p:cNvSpPr>
          <p:nvPr>
            <p:ph idx="1"/>
          </p:nvPr>
        </p:nvSpPr>
        <p:spPr>
          <a:xfrm>
            <a:off x="457200" y="1299048"/>
            <a:ext cx="8229600" cy="5154288"/>
          </a:xfrm>
        </p:spPr>
        <p:txBody>
          <a:bodyPr/>
          <a:lstStyle>
            <a:lvl1pPr marL="342900" indent="-342900">
              <a:buClr>
                <a:srgbClr val="006747"/>
              </a:buClr>
              <a:buSzPct val="90000"/>
              <a:buFont typeface="Wingdings" pitchFamily="2" charset="2"/>
              <a:buChar char="v"/>
              <a:defRPr sz="2800" b="0" u="none">
                <a:solidFill>
                  <a:schemeClr val="tx1"/>
                </a:solidFill>
                <a:latin typeface="Garamond" pitchFamily="18" charset="0"/>
              </a:defRPr>
            </a:lvl1pPr>
            <a:lvl2pPr marL="742950" indent="-285750">
              <a:buClr>
                <a:srgbClr val="7F794C"/>
              </a:buClr>
              <a:buSzPct val="110000"/>
              <a:buFont typeface="Wingdings" pitchFamily="2" charset="2"/>
              <a:buChar char="§"/>
              <a:defRPr sz="2400">
                <a:latin typeface="Garamond" pitchFamily="18" charset="0"/>
              </a:defRPr>
            </a:lvl2pPr>
            <a:lvl3pPr marL="1143000" indent="-228600">
              <a:buSzPct val="110000"/>
              <a:buFont typeface="Arial" pitchFamily="34" charset="0"/>
              <a:buChar char="•"/>
              <a:defRPr sz="2000">
                <a:latin typeface="Garamond" pitchFamily="18" charset="0"/>
              </a:defRPr>
            </a:lvl3pPr>
            <a:lvl4pPr>
              <a:defRPr>
                <a:latin typeface="Garamond" pitchFamily="18" charset="0"/>
              </a:defRPr>
            </a:lvl4pPr>
            <a:lvl5pPr>
              <a:defRPr>
                <a:latin typeface="Garamond" pitchFamily="18" charset="0"/>
              </a:defRPr>
            </a:lvl5pPr>
          </a:lstStyle>
          <a:p>
            <a:pPr lvl="0"/>
            <a:r>
              <a:rPr lang="en-US" dirty="0"/>
              <a:t>Click to edit Master text styles</a:t>
            </a:r>
          </a:p>
          <a:p>
            <a:pPr lvl="1"/>
            <a:r>
              <a:rPr lang="en-US" dirty="0"/>
              <a:t> Second level</a:t>
            </a:r>
          </a:p>
          <a:p>
            <a:pPr lvl="2"/>
            <a:r>
              <a:rPr lang="en-US" dirty="0"/>
              <a:t> Third level</a:t>
            </a:r>
          </a:p>
        </p:txBody>
      </p:sp>
    </p:spTree>
    <p:extLst>
      <p:ext uri="{BB962C8B-B14F-4D97-AF65-F5344CB8AC3E}">
        <p14:creationId xmlns:p14="http://schemas.microsoft.com/office/powerpoint/2010/main" val="1034129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pic>
        <p:nvPicPr>
          <p:cNvPr id="4" name="Picture 7" descr="Module Sub Sec Divided opt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2362200"/>
            <a:ext cx="8229600" cy="3763963"/>
          </a:xfrm>
          <a:prstGeom prst="rect">
            <a:avLst/>
          </a:prstGeom>
        </p:spPr>
        <p:txBody>
          <a:bodyPr/>
          <a:lstStyle>
            <a:lvl1pPr marL="0" indent="0" algn="ctr">
              <a:buNone/>
              <a:defRPr b="1">
                <a:solidFill>
                  <a:srgbClr val="008000"/>
                </a:solidFill>
                <a:latin typeface="Helvetica" panose="020B0604020202020204" pitchFamily="34" charset="0"/>
                <a:cs typeface="Helvetica" panose="020B0604020202020204" pitchFamily="34" charset="0"/>
              </a:defRPr>
            </a:lvl1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7CDD8F28-C689-40D0-BBAD-F80CB583D4B3}" type="slidenum">
              <a:rPr lang="en-US" altLang="en-US"/>
              <a:pPr/>
              <a:t>‹#›</a:t>
            </a:fld>
            <a:endParaRPr lang="en-US" altLang="en-US"/>
          </a:p>
        </p:txBody>
      </p:sp>
    </p:spTree>
    <p:extLst>
      <p:ext uri="{BB962C8B-B14F-4D97-AF65-F5344CB8AC3E}">
        <p14:creationId xmlns:p14="http://schemas.microsoft.com/office/powerpoint/2010/main" val="1214914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pic>
        <p:nvPicPr>
          <p:cNvPr id="4" name="Picture 7" descr="Module SubSection Subhead Opt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52400"/>
            <a:ext cx="8229600" cy="914400"/>
          </a:xfrm>
        </p:spPr>
        <p:txBody>
          <a:bodyPr>
            <a:normAutofit/>
          </a:bodyPr>
          <a:lstStyle>
            <a:lvl1pPr algn="l">
              <a:defRPr sz="3200" b="1">
                <a:solidFill>
                  <a:srgbClr val="050E7E"/>
                </a:solidFill>
                <a:latin typeface="Futura Bk BT" panose="020B0502020204020303" pitchFamily="34" charset="0"/>
                <a:cs typeface="Helvetica"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8382000" cy="4525963"/>
          </a:xfrm>
          <a:prstGeom prst="rect">
            <a:avLst/>
          </a:prstGeom>
        </p:spPr>
        <p:txBody>
          <a:bodyPr/>
          <a:lstStyle>
            <a:lvl1pPr marL="342900" indent="-342900">
              <a:buClr>
                <a:srgbClr val="008000"/>
              </a:buClr>
              <a:buFont typeface="Wingdings 3" panose="05040102010807070707" pitchFamily="18" charset="2"/>
              <a:buChar char="}"/>
              <a:defRPr sz="2800"/>
            </a:lvl1pPr>
            <a:lvl2pPr marL="742950" indent="-285750">
              <a:buClr>
                <a:srgbClr val="C00000"/>
              </a:buClr>
              <a:buFont typeface="Wingdings" panose="05000000000000000000" pitchFamily="2" charset="2"/>
              <a:buChar cha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5" name="Date Placeholder 4"/>
          <p:cNvSpPr>
            <a:spLocks noGrp="1"/>
          </p:cNvSpPr>
          <p:nvPr>
            <p:ph type="dt" sz="half" idx="10"/>
          </p:nvPr>
        </p:nvSpPr>
        <p:spPr>
          <a:xfrm>
            <a:off x="533400" y="6248400"/>
            <a:ext cx="2133600" cy="365125"/>
          </a:xfrm>
          <a:prstGeom prst="rect">
            <a:avLst/>
          </a:prstGeom>
        </p:spPr>
        <p:txBody>
          <a:bodyPr/>
          <a:lstStyle>
            <a:lvl1pPr eaLnBrk="1" hangingPunct="1">
              <a:defRPr>
                <a:cs typeface="Arial" charset="0"/>
              </a:defRPr>
            </a:lvl1pPr>
          </a:lstStyle>
          <a:p>
            <a:pPr>
              <a:defRPr/>
            </a:pPr>
            <a:fld id="{83045ED6-3401-47FA-B6BC-BB15E9B07AA2}" type="datetime1">
              <a:rPr lang="en-US"/>
              <a:pPr>
                <a:defRPr/>
              </a:pPr>
              <a:t>9/14/2018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hangingPunct="1">
              <a:defRPr>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DE02D56A-DDBE-445B-BEFF-F9718D8F33C2}" type="slidenum">
              <a:rPr lang="en-US" altLang="en-US"/>
              <a:pPr/>
              <a:t>‹#›</a:t>
            </a:fld>
            <a:endParaRPr lang="en-US" altLang="en-US"/>
          </a:p>
        </p:txBody>
      </p:sp>
    </p:spTree>
    <p:extLst>
      <p:ext uri="{BB962C8B-B14F-4D97-AF65-F5344CB8AC3E}">
        <p14:creationId xmlns:p14="http://schemas.microsoft.com/office/powerpoint/2010/main" val="3896341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343400" y="6400801"/>
            <a:ext cx="381000" cy="317399"/>
          </a:xfrm>
          <a:prstGeom prst="rect">
            <a:avLst/>
          </a:prstGeom>
        </p:spPr>
        <p:txBody>
          <a:bodyPr/>
          <a:lstStyle/>
          <a:p>
            <a:fld id="{800332C6-A5C1-4D88-ADCE-6F3163D8595A}" type="slidenum">
              <a:rPr lang="en-US" smtClean="0">
                <a:solidFill>
                  <a:prstClr val="white"/>
                </a:solidFill>
              </a:rPr>
              <a:pPr/>
              <a:t>‹#›</a:t>
            </a:fld>
            <a:endParaRPr lang="en-US">
              <a:solidFill>
                <a:prstClr val="white"/>
              </a:solidFill>
            </a:endParaRPr>
          </a:p>
        </p:txBody>
      </p:sp>
      <p:pic>
        <p:nvPicPr>
          <p:cNvPr id="8"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5715000" y="6321546"/>
            <a:ext cx="2971800" cy="412931"/>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502670" y="6321546"/>
            <a:ext cx="487931" cy="4546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189354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0"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9A8C5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4343400" y="6400800"/>
            <a:ext cx="381000" cy="381000"/>
          </a:xfrm>
          <a:prstGeom prst="rect">
            <a:avLst/>
          </a:prstGeom>
        </p:spPr>
        <p:txBody>
          <a:bodyPr/>
          <a:lstStyle/>
          <a:p>
            <a:fld id="{800332C6-A5C1-4D88-ADCE-6F3163D8595A}" type="slidenum">
              <a:rPr lang="en-US" smtClean="0">
                <a:solidFill>
                  <a:prstClr val="white"/>
                </a:solidFill>
              </a:rPr>
              <a:pPr/>
              <a:t>‹#›</a:t>
            </a:fld>
            <a:endParaRPr lang="en-US">
              <a:solidFill>
                <a:prstClr val="white"/>
              </a:solidFill>
            </a:endParaRPr>
          </a:p>
        </p:txBody>
      </p:sp>
      <p:pic>
        <p:nvPicPr>
          <p:cNvPr id="7"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3550047" y="228602"/>
            <a:ext cx="2043906" cy="1904617"/>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2926800" y="2286000"/>
            <a:ext cx="3290400" cy="457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23218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4343400" y="6400801"/>
            <a:ext cx="381000" cy="323087"/>
          </a:xfrm>
          <a:prstGeom prst="rect">
            <a:avLst/>
          </a:prstGeom>
        </p:spPr>
        <p:txBody>
          <a:bodyPr/>
          <a:lstStyle/>
          <a:p>
            <a:fld id="{800332C6-A5C1-4D88-ADCE-6F3163D8595A}" type="slidenum">
              <a:rPr lang="en-US" smtClean="0">
                <a:solidFill>
                  <a:prstClr val="white"/>
                </a:solidFill>
              </a:rPr>
              <a:pPr/>
              <a:t>‹#›</a:t>
            </a:fld>
            <a:endParaRPr lang="en-US">
              <a:solidFill>
                <a:prstClr val="white"/>
              </a:solidFill>
            </a:endParaRPr>
          </a:p>
        </p:txBody>
      </p:sp>
      <p:pic>
        <p:nvPicPr>
          <p:cNvPr id="10"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5715000" y="6321546"/>
            <a:ext cx="2971800" cy="412931"/>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502670" y="6321546"/>
            <a:ext cx="487931" cy="4546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00723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4343400" y="6400800"/>
            <a:ext cx="381000" cy="381000"/>
          </a:xfrm>
          <a:prstGeom prst="rect">
            <a:avLst/>
          </a:prstGeom>
        </p:spPr>
        <p:txBody>
          <a:bodyPr/>
          <a:lstStyle/>
          <a:p>
            <a:fld id="{800332C6-A5C1-4D88-ADCE-6F3163D8595A}" type="slidenum">
              <a:rPr lang="en-US" smtClean="0">
                <a:solidFill>
                  <a:prstClr val="white"/>
                </a:solidFill>
              </a:rPr>
              <a:pPr/>
              <a:t>‹#›</a:t>
            </a:fld>
            <a:endParaRPr lang="en-US">
              <a:solidFill>
                <a:prstClr val="white"/>
              </a:solidFill>
            </a:endParaRPr>
          </a:p>
        </p:txBody>
      </p:sp>
      <p:pic>
        <p:nvPicPr>
          <p:cNvPr id="12"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502670" y="6321546"/>
            <a:ext cx="487931" cy="454681"/>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5715000" y="6321546"/>
            <a:ext cx="2971800" cy="4129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83975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4343400" y="6400800"/>
            <a:ext cx="381000" cy="381000"/>
          </a:xfrm>
          <a:prstGeom prst="rect">
            <a:avLst/>
          </a:prstGeom>
        </p:spPr>
        <p:txBody>
          <a:bodyPr/>
          <a:lstStyle/>
          <a:p>
            <a:fld id="{800332C6-A5C1-4D88-ADCE-6F3163D8595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20196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4343400" y="6392169"/>
            <a:ext cx="381000" cy="381000"/>
          </a:xfrm>
          <a:prstGeom prst="rect">
            <a:avLst/>
          </a:prstGeom>
        </p:spPr>
        <p:txBody>
          <a:bodyPr/>
          <a:lstStyle/>
          <a:p>
            <a:fld id="{800332C6-A5C1-4D88-ADCE-6F3163D8595A}" type="slidenum">
              <a:rPr lang="en-US" smtClean="0">
                <a:solidFill>
                  <a:prstClr val="white"/>
                </a:solidFill>
              </a:rPr>
              <a:pPr/>
              <a:t>‹#›</a:t>
            </a:fld>
            <a:endParaRPr lang="en-US">
              <a:solidFill>
                <a:prstClr val="white"/>
              </a:solidFill>
            </a:endParaRPr>
          </a:p>
        </p:txBody>
      </p:sp>
      <p:pic>
        <p:nvPicPr>
          <p:cNvPr id="6"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502670" y="6321546"/>
            <a:ext cx="487931" cy="45468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5715000" y="6321546"/>
            <a:ext cx="2971800" cy="4129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94602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343400" y="6396990"/>
            <a:ext cx="381000" cy="384810"/>
          </a:xfrm>
          <a:prstGeom prst="rect">
            <a:avLst/>
          </a:prstGeom>
        </p:spPr>
        <p:txBody>
          <a:bodyPr/>
          <a:lstStyle/>
          <a:p>
            <a:fld id="{800332C6-A5C1-4D88-ADCE-6F3163D8595A}" type="slidenum">
              <a:rPr lang="en-US" smtClean="0">
                <a:solidFill>
                  <a:prstClr val="white"/>
                </a:solidFill>
              </a:rPr>
              <a:pPr/>
              <a:t>‹#›</a:t>
            </a:fld>
            <a:endParaRPr lang="en-US">
              <a:solidFill>
                <a:prstClr val="white"/>
              </a:solidFill>
            </a:endParaRPr>
          </a:p>
        </p:txBody>
      </p:sp>
      <p:pic>
        <p:nvPicPr>
          <p:cNvPr id="9"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502670" y="6321546"/>
            <a:ext cx="487931" cy="454681"/>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5715000" y="6321546"/>
            <a:ext cx="2971800" cy="4129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1458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4343400" y="6400800"/>
            <a:ext cx="381000" cy="381000"/>
          </a:xfrm>
          <a:prstGeom prst="rect">
            <a:avLst/>
          </a:prstGeom>
        </p:spPr>
        <p:txBody>
          <a:bodyPr/>
          <a:lstStyle/>
          <a:p>
            <a:fld id="{800332C6-A5C1-4D88-ADCE-6F3163D8595A}" type="slidenum">
              <a:rPr lang="en-US" smtClean="0">
                <a:solidFill>
                  <a:prstClr val="white"/>
                </a:solidFill>
              </a:rPr>
              <a:pPr/>
              <a:t>‹#›</a:t>
            </a:fld>
            <a:endParaRPr lang="en-US">
              <a:solidFill>
                <a:prstClr val="white"/>
              </a:solidFill>
            </a:endParaRPr>
          </a:p>
        </p:txBody>
      </p:sp>
      <p:pic>
        <p:nvPicPr>
          <p:cNvPr id="8"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502670" y="6321546"/>
            <a:ext cx="487931" cy="454681"/>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5715000" y="6321546"/>
            <a:ext cx="2971800" cy="4129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58471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10B"/>
        </a:solidFill>
        <a:effectLst/>
      </p:bgPr>
    </p:bg>
    <p:spTree>
      <p:nvGrpSpPr>
        <p:cNvPr id="1" name=""/>
        <p:cNvGrpSpPr/>
        <p:nvPr/>
      </p:nvGrpSpPr>
      <p:grpSpPr>
        <a:xfrm>
          <a:off x="0" y="0"/>
          <a:ext cx="0" cy="0"/>
          <a:chOff x="0" y="0"/>
          <a:chExt cx="0" cy="0"/>
        </a:xfrm>
      </p:grpSpPr>
      <p:sp>
        <p:nvSpPr>
          <p:cNvPr id="8" name="Rounded Rectangle 7"/>
          <p:cNvSpPr/>
          <p:nvPr/>
        </p:nvSpPr>
        <p:spPr>
          <a:xfrm>
            <a:off x="114300" y="152400"/>
            <a:ext cx="8915400" cy="6629400"/>
          </a:xfrm>
          <a:prstGeom prst="roundRect">
            <a:avLst>
              <a:gd name="adj" fmla="val 28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Oval 8"/>
          <p:cNvSpPr/>
          <p:nvPr/>
        </p:nvSpPr>
        <p:spPr>
          <a:xfrm>
            <a:off x="4389120" y="6410325"/>
            <a:ext cx="274320" cy="274320"/>
          </a:xfrm>
          <a:prstGeom prst="ellipse">
            <a:avLst/>
          </a:prstGeom>
          <a:solidFill>
            <a:srgbClr val="9A8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Slide Number Placeholder 5"/>
          <p:cNvSpPr>
            <a:spLocks noGrp="1"/>
          </p:cNvSpPr>
          <p:nvPr>
            <p:ph type="sldNum" sz="quarter" idx="4"/>
          </p:nvPr>
        </p:nvSpPr>
        <p:spPr>
          <a:xfrm>
            <a:off x="4267200" y="6400800"/>
            <a:ext cx="533400" cy="457200"/>
          </a:xfrm>
          <a:prstGeom prst="rect">
            <a:avLst/>
          </a:prstGeom>
        </p:spPr>
        <p:txBody>
          <a:bodyPr/>
          <a:lstStyle>
            <a:lvl1pPr algn="ctr">
              <a:defRPr sz="1200">
                <a:solidFill>
                  <a:schemeClr val="bg1"/>
                </a:solidFill>
                <a:latin typeface="Gill Sans MT" pitchFamily="34" charset="0"/>
              </a:defRPr>
            </a:lvl1pPr>
          </a:lstStyle>
          <a:p>
            <a:fld id="{AF51F174-ECE1-45C6-AF12-A3DBDBC07E20}" type="slidenum">
              <a:rPr lang="en-US" smtClean="0">
                <a:solidFill>
                  <a:prstClr val="white"/>
                </a:solidFill>
              </a:rPr>
              <a:pPr/>
              <a:t>‹#›</a:t>
            </a:fld>
            <a:endParaRPr lang="en-US" dirty="0">
              <a:solidFill>
                <a:prstClr val="white"/>
              </a:solidFill>
            </a:endParaRPr>
          </a:p>
        </p:txBody>
      </p:sp>
      <p:sp>
        <p:nvSpPr>
          <p:cNvPr id="16" name="Rectangle 15"/>
          <p:cNvSpPr/>
          <p:nvPr/>
        </p:nvSpPr>
        <p:spPr>
          <a:xfrm>
            <a:off x="457200" y="6248400"/>
            <a:ext cx="8229600" cy="27432"/>
          </a:xfrm>
          <a:prstGeom prst="rect">
            <a:avLst/>
          </a:prstGeom>
          <a:solidFill>
            <a:srgbClr val="9A8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456710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ctr" defTabSz="914400" rtl="0" eaLnBrk="1" latinLnBrk="0" hangingPunct="1">
        <a:spcBef>
          <a:spcPct val="0"/>
        </a:spcBef>
        <a:buNone/>
        <a:defRPr sz="4400" kern="1200">
          <a:solidFill>
            <a:srgbClr val="00510B"/>
          </a:solidFill>
          <a:latin typeface="Garamond" pitchFamily="18" charset="0"/>
          <a:ea typeface="+mj-ea"/>
          <a:cs typeface="+mj-cs"/>
        </a:defRPr>
      </a:lvl1pPr>
    </p:titleStyle>
    <p:bodyStyle>
      <a:lvl1pPr marL="342900" indent="-342900" algn="l" defTabSz="914400" rtl="0" eaLnBrk="1" latinLnBrk="0" hangingPunct="1">
        <a:spcBef>
          <a:spcPct val="20000"/>
        </a:spcBef>
        <a:buFontTx/>
        <a:buBlip>
          <a:blip r:embed="rId17"/>
        </a:buBlip>
        <a:defRPr sz="32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buFontTx/>
        <a:buBlip>
          <a:blip r:embed="rId17"/>
        </a:buBlip>
        <a:defRPr sz="28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buFontTx/>
        <a:buBlip>
          <a:blip r:embed="rId17"/>
        </a:buBlip>
        <a:defRPr sz="240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buFontTx/>
        <a:buBlip>
          <a:blip r:embed="rId17"/>
        </a:buBlip>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FontTx/>
        <a:buBlip>
          <a:blip r:embed="rId17"/>
        </a:buBlip>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tmp"/></Relationships>
</file>

<file path=ppt/slides/_rels/slide13.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decisionaid.ohri.ca/index.html"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5.emf"/><Relationship Id="rId4" Type="http://schemas.openxmlformats.org/officeDocument/2006/relationships/oleObject" Target="file:///C:\Users\Annette\AppData\Local\Packages\Microsoft.MicrosoftEdge_8wekyb3d8bbwe\TempState\Downloads\shareworkshop-mod1slides.ppt!331"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journals.lww.com/greenjournal/toc/2012/11000"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270EE1-1892-FF49-A43A-156B033CB1E9}"/>
              </a:ext>
            </a:extLst>
          </p:cNvPr>
          <p:cNvSpPr>
            <a:spLocks noGrp="1"/>
          </p:cNvSpPr>
          <p:nvPr>
            <p:ph type="ctrTitle"/>
          </p:nvPr>
        </p:nvSpPr>
        <p:spPr>
          <a:xfrm>
            <a:off x="655755" y="3195370"/>
            <a:ext cx="7772400" cy="1470025"/>
          </a:xfrm>
        </p:spPr>
        <p:txBody>
          <a:bodyPr>
            <a:normAutofit fontScale="90000"/>
          </a:bodyPr>
          <a:lstStyle/>
          <a:p>
            <a:r>
              <a:rPr lang="en-US" dirty="0"/>
              <a:t>Shared Decision Making in Maternity Care: Improving Care for Moms and Babies Together</a:t>
            </a:r>
            <a:br>
              <a:rPr lang="en-US" dirty="0"/>
            </a:br>
            <a:r>
              <a:rPr lang="en-US" sz="3100" dirty="0"/>
              <a:t>September 21, 2018</a:t>
            </a:r>
            <a:br>
              <a:rPr lang="en-US" dirty="0"/>
            </a:br>
            <a:r>
              <a:rPr lang="en-US" sz="3100" dirty="0"/>
              <a:t>PROVIDE </a:t>
            </a:r>
            <a:br>
              <a:rPr lang="en-US" sz="3100" dirty="0"/>
            </a:br>
            <a:r>
              <a:rPr lang="en-US" sz="3100" dirty="0"/>
              <a:t>Mid-Project Meeting</a:t>
            </a:r>
          </a:p>
        </p:txBody>
      </p:sp>
    </p:spTree>
    <p:extLst>
      <p:ext uri="{BB962C8B-B14F-4D97-AF65-F5344CB8AC3E}">
        <p14:creationId xmlns:p14="http://schemas.microsoft.com/office/powerpoint/2010/main" val="2746501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0332C6-A5C1-4D88-ADCE-6F3163D8595A}" type="slidenum">
              <a:rPr lang="en-US" smtClean="0">
                <a:solidFill>
                  <a:prstClr val="white"/>
                </a:solidFill>
              </a:rPr>
              <a:pPr/>
              <a:t>10</a:t>
            </a:fld>
            <a:endParaRPr lang="en-US">
              <a:solidFill>
                <a:prstClr val="white"/>
              </a:solidFill>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29" y="145143"/>
            <a:ext cx="8447314" cy="6096000"/>
          </a:xfrm>
          <a:prstGeom prst="rect">
            <a:avLst/>
          </a:prstGeom>
        </p:spPr>
      </p:pic>
    </p:spTree>
    <p:extLst>
      <p:ext uri="{BB962C8B-B14F-4D97-AF65-F5344CB8AC3E}">
        <p14:creationId xmlns:p14="http://schemas.microsoft.com/office/powerpoint/2010/main" val="2173044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0332C6-A5C1-4D88-ADCE-6F3163D8595A}" type="slidenum">
              <a:rPr lang="en-US" smtClean="0">
                <a:solidFill>
                  <a:prstClr val="white"/>
                </a:solidFill>
              </a:rPr>
              <a:pPr/>
              <a:t>11</a:t>
            </a:fld>
            <a:endParaRPr lang="en-US">
              <a:solidFill>
                <a:prstClr val="white"/>
              </a:solidFill>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113" y="145143"/>
            <a:ext cx="8882743" cy="6110513"/>
          </a:xfrm>
          <a:prstGeom prst="rect">
            <a:avLst/>
          </a:prstGeom>
        </p:spPr>
      </p:pic>
    </p:spTree>
    <p:extLst>
      <p:ext uri="{BB962C8B-B14F-4D97-AF65-F5344CB8AC3E}">
        <p14:creationId xmlns:p14="http://schemas.microsoft.com/office/powerpoint/2010/main" val="4063782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0332C6-A5C1-4D88-ADCE-6F3163D8595A}" type="slidenum">
              <a:rPr lang="en-US" smtClean="0">
                <a:solidFill>
                  <a:prstClr val="white"/>
                </a:solidFill>
              </a:rPr>
              <a:pPr/>
              <a:t>12</a:t>
            </a:fld>
            <a:endParaRPr lang="en-US">
              <a:solidFill>
                <a:prstClr val="white"/>
              </a:solidFill>
            </a:endParaRPr>
          </a:p>
        </p:txBody>
      </p:sp>
      <p:pic>
        <p:nvPicPr>
          <p:cNvPr id="3" name="Picture 2" descr="Microsoft Ed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50104"/>
            <a:ext cx="9144000" cy="4357792"/>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3200"/>
            <a:ext cx="9027885" cy="6052457"/>
          </a:xfrm>
          <a:prstGeom prst="rect">
            <a:avLst/>
          </a:prstGeom>
        </p:spPr>
      </p:pic>
    </p:spTree>
    <p:extLst>
      <p:ext uri="{BB962C8B-B14F-4D97-AF65-F5344CB8AC3E}">
        <p14:creationId xmlns:p14="http://schemas.microsoft.com/office/powerpoint/2010/main" val="1536726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0332C6-A5C1-4D88-ADCE-6F3163D8595A}" type="slidenum">
              <a:rPr lang="en-US" smtClean="0">
                <a:solidFill>
                  <a:prstClr val="white"/>
                </a:solidFill>
              </a:rPr>
              <a:pPr/>
              <a:t>13</a:t>
            </a:fld>
            <a:endParaRPr lang="en-US">
              <a:solidFill>
                <a:prstClr val="white"/>
              </a:solidFill>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113" y="203200"/>
            <a:ext cx="8897257" cy="6066971"/>
          </a:xfrm>
          <a:prstGeom prst="rect">
            <a:avLst/>
          </a:prstGeom>
        </p:spPr>
      </p:pic>
    </p:spTree>
    <p:extLst>
      <p:ext uri="{BB962C8B-B14F-4D97-AF65-F5344CB8AC3E}">
        <p14:creationId xmlns:p14="http://schemas.microsoft.com/office/powerpoint/2010/main" val="1958587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0332C6-A5C1-4D88-ADCE-6F3163D8595A}" type="slidenum">
              <a:rPr lang="en-US" smtClean="0">
                <a:solidFill>
                  <a:prstClr val="white"/>
                </a:solidFill>
              </a:rPr>
              <a:pPr/>
              <a:t>14</a:t>
            </a:fld>
            <a:endParaRPr lang="en-US">
              <a:solidFill>
                <a:prstClr val="white"/>
              </a:solidFill>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188685"/>
            <a:ext cx="8897257" cy="6081485"/>
          </a:xfrm>
          <a:prstGeom prst="rect">
            <a:avLst/>
          </a:prstGeom>
        </p:spPr>
      </p:pic>
    </p:spTree>
    <p:extLst>
      <p:ext uri="{BB962C8B-B14F-4D97-AF65-F5344CB8AC3E}">
        <p14:creationId xmlns:p14="http://schemas.microsoft.com/office/powerpoint/2010/main" val="3133436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sp>
        <p:nvSpPr>
          <p:cNvPr id="5" name="Rectangle 4"/>
          <p:cNvSpPr/>
          <p:nvPr/>
        </p:nvSpPr>
        <p:spPr>
          <a:xfrm>
            <a:off x="731084" y="1001738"/>
            <a:ext cx="8247888" cy="4832092"/>
          </a:xfrm>
          <a:prstGeom prst="rect">
            <a:avLst/>
          </a:prstGeom>
        </p:spPr>
        <p:txBody>
          <a:bodyPr wrap="square">
            <a:spAutoFit/>
          </a:bodyPr>
          <a:lstStyle/>
          <a:p>
            <a:r>
              <a:rPr lang="en-US" sz="2800" dirty="0"/>
              <a:t>Patient Decision Aids augment the process of Shared Decision Making.  </a:t>
            </a:r>
          </a:p>
          <a:p>
            <a:r>
              <a:rPr lang="en-US" sz="2800" dirty="0"/>
              <a:t>The Ottawa Hospital Research Institute website below includes a searchable A to Z inventory of decision aids on particular health topics, as well as a general decision guide that can be used for any health or social decision. It also includes guides for practitioners to incorporate patient decision aids into clinical practice and for researchers interested in developing new patient decision aids.</a:t>
            </a:r>
          </a:p>
          <a:p>
            <a:r>
              <a:rPr lang="en-US" sz="2800" u="sng" dirty="0">
                <a:hlinkClick r:id="rId3"/>
              </a:rPr>
              <a:t>http://decisionaid.ohri.ca/index.html</a:t>
            </a:r>
            <a:endParaRPr lang="en-US" sz="2800" b="1" dirty="0"/>
          </a:p>
        </p:txBody>
      </p:sp>
    </p:spTree>
    <p:extLst>
      <p:ext uri="{BB962C8B-B14F-4D97-AF65-F5344CB8AC3E}">
        <p14:creationId xmlns:p14="http://schemas.microsoft.com/office/powerpoint/2010/main" val="72914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0332C6-A5C1-4D88-ADCE-6F3163D8595A}" type="slidenum">
              <a:rPr lang="en-US" smtClean="0">
                <a:solidFill>
                  <a:prstClr val="white"/>
                </a:solidFill>
              </a:rPr>
              <a:pPr/>
              <a:t>16</a:t>
            </a:fld>
            <a:endParaRPr lang="en-US">
              <a:solidFill>
                <a:prstClr val="white"/>
              </a:solidFill>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174171"/>
            <a:ext cx="8897257" cy="6096000"/>
          </a:xfrm>
          <a:prstGeom prst="rect">
            <a:avLst/>
          </a:prstGeom>
        </p:spPr>
      </p:pic>
    </p:spTree>
    <p:extLst>
      <p:ext uri="{BB962C8B-B14F-4D97-AF65-F5344CB8AC3E}">
        <p14:creationId xmlns:p14="http://schemas.microsoft.com/office/powerpoint/2010/main" val="353877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17</a:t>
            </a:fld>
            <a:endParaRPr lang="en-US">
              <a:solidFill>
                <a:prstClr val="white"/>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488669832"/>
              </p:ext>
            </p:extLst>
          </p:nvPr>
        </p:nvGraphicFramePr>
        <p:xfrm>
          <a:off x="310896" y="244476"/>
          <a:ext cx="8522208" cy="8289499"/>
        </p:xfrm>
        <a:graphic>
          <a:graphicData uri="http://schemas.openxmlformats.org/presentationml/2006/ole">
            <mc:AlternateContent xmlns:mc="http://schemas.openxmlformats.org/markup-compatibility/2006">
              <mc:Choice xmlns:v="urn:schemas-microsoft-com:vml" Requires="v">
                <p:oleObj spid="_x0000_s9235" name="Slide" r:id="rId4" imgW="4562577" imgH="3419290" progId="PowerPoint.Slide.12">
                  <p:link updateAutomatic="1"/>
                </p:oleObj>
              </mc:Choice>
              <mc:Fallback>
                <p:oleObj name="Slide" r:id="rId4" imgW="4562577" imgH="3419290" progId="PowerPoint.Slide.12">
                  <p:link updateAutomatic="1"/>
                  <p:pic>
                    <p:nvPicPr>
                      <p:cNvPr id="0" name=""/>
                      <p:cNvPicPr/>
                      <p:nvPr/>
                    </p:nvPicPr>
                    <p:blipFill>
                      <a:blip r:embed="rId5"/>
                      <a:stretch>
                        <a:fillRect/>
                      </a:stretch>
                    </p:blipFill>
                    <p:spPr>
                      <a:xfrm>
                        <a:off x="310896" y="244476"/>
                        <a:ext cx="8522208" cy="8289499"/>
                      </a:xfrm>
                      <a:prstGeom prst="rect">
                        <a:avLst/>
                      </a:prstGeom>
                    </p:spPr>
                  </p:pic>
                </p:oleObj>
              </mc:Fallback>
            </mc:AlternateContent>
          </a:graphicData>
        </a:graphic>
      </p:graphicFrame>
      <p:sp>
        <p:nvSpPr>
          <p:cNvPr id="6" name="Rectangle 5"/>
          <p:cNvSpPr/>
          <p:nvPr/>
        </p:nvSpPr>
        <p:spPr>
          <a:xfrm>
            <a:off x="562131" y="6321038"/>
            <a:ext cx="4572000" cy="400110"/>
          </a:xfrm>
          <a:prstGeom prst="rect">
            <a:avLst/>
          </a:prstGeom>
        </p:spPr>
        <p:txBody>
          <a:bodyPr>
            <a:spAutoFit/>
          </a:bodyPr>
          <a:lstStyle/>
          <a:p>
            <a:r>
              <a:rPr lang="en-US" altLang="en-US" sz="1000" dirty="0"/>
              <a:t>AHRQ online resources: https://www.ahrq.gov/professionals/education/curriculum-tools/shareddecisionmaking/index.htm</a:t>
            </a:r>
            <a:endParaRPr lang="en-US" sz="1000" dirty="0"/>
          </a:p>
        </p:txBody>
      </p:sp>
    </p:spTree>
    <p:extLst>
      <p:ext uri="{BB962C8B-B14F-4D97-AF65-F5344CB8AC3E}">
        <p14:creationId xmlns:p14="http://schemas.microsoft.com/office/powerpoint/2010/main" val="653477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lvl="0">
              <a:spcBef>
                <a:spcPts val="0"/>
              </a:spcBef>
            </a:pPr>
            <a:r>
              <a:rPr lang="en-US" dirty="0"/>
              <a:t>Essential behaviors </a:t>
            </a:r>
          </a:p>
        </p:txBody>
      </p:sp>
      <p:sp>
        <p:nvSpPr>
          <p:cNvPr id="107" name="Shape 107"/>
          <p:cNvSpPr txBox="1">
            <a:spLocks noGrp="1"/>
          </p:cNvSpPr>
          <p:nvPr>
            <p:ph type="body" idx="1"/>
          </p:nvPr>
        </p:nvSpPr>
        <p:spPr>
          <a:xfrm>
            <a:off x="438150" y="1417650"/>
            <a:ext cx="8229600" cy="4526100"/>
          </a:xfrm>
          <a:prstGeom prst="rect">
            <a:avLst/>
          </a:prstGeom>
        </p:spPr>
        <p:txBody>
          <a:bodyPr wrap="square" lIns="91425" tIns="91425" rIns="91425" bIns="91425" anchor="t" anchorCtr="0">
            <a:noAutofit/>
          </a:bodyPr>
          <a:lstStyle/>
          <a:p>
            <a:pPr>
              <a:spcBef>
                <a:spcPts val="0"/>
              </a:spcBef>
            </a:pPr>
            <a:r>
              <a:rPr lang="en-US" sz="2800" dirty="0"/>
              <a:t>Define/explain problem </a:t>
            </a:r>
          </a:p>
          <a:p>
            <a:pPr>
              <a:spcBef>
                <a:spcPts val="0"/>
              </a:spcBef>
            </a:pPr>
            <a:r>
              <a:rPr lang="en-US" sz="2800" dirty="0"/>
              <a:t>Present options</a:t>
            </a:r>
          </a:p>
          <a:p>
            <a:pPr>
              <a:spcBef>
                <a:spcPts val="0"/>
              </a:spcBef>
            </a:pPr>
            <a:r>
              <a:rPr lang="en-US" sz="2800" dirty="0"/>
              <a:t>Discuss pros/cons (benefits/risks/costs) </a:t>
            </a:r>
          </a:p>
          <a:p>
            <a:pPr>
              <a:spcBef>
                <a:spcPts val="0"/>
              </a:spcBef>
            </a:pPr>
            <a:r>
              <a:rPr lang="en-US" sz="2800" dirty="0"/>
              <a:t>Discuss patient values/preferences</a:t>
            </a:r>
          </a:p>
          <a:p>
            <a:pPr>
              <a:spcBef>
                <a:spcPts val="0"/>
              </a:spcBef>
            </a:pPr>
            <a:r>
              <a:rPr lang="en-US" sz="2800" dirty="0"/>
              <a:t>Discuss patient ability/self-efficacy </a:t>
            </a:r>
          </a:p>
          <a:p>
            <a:pPr>
              <a:spcBef>
                <a:spcPts val="0"/>
              </a:spcBef>
            </a:pPr>
            <a:r>
              <a:rPr lang="en-US" sz="2800" dirty="0"/>
              <a:t>Present doctor knowledge/recommendations </a:t>
            </a:r>
          </a:p>
          <a:p>
            <a:pPr>
              <a:spcBef>
                <a:spcPts val="0"/>
              </a:spcBef>
            </a:pPr>
            <a:r>
              <a:rPr lang="en-US" sz="2800" dirty="0"/>
              <a:t>Check/clarify understanding</a:t>
            </a:r>
          </a:p>
          <a:p>
            <a:pPr>
              <a:spcBef>
                <a:spcPts val="0"/>
              </a:spcBef>
            </a:pPr>
            <a:r>
              <a:rPr lang="en-US" sz="2800" dirty="0"/>
              <a:t>Make or explicitly defer decision </a:t>
            </a:r>
          </a:p>
          <a:p>
            <a:pPr>
              <a:spcBef>
                <a:spcPts val="0"/>
              </a:spcBef>
            </a:pPr>
            <a:r>
              <a:rPr lang="en-US" sz="2800" dirty="0"/>
              <a:t>Arrange follow-up</a:t>
            </a:r>
          </a:p>
        </p:txBody>
      </p:sp>
      <p:sp>
        <p:nvSpPr>
          <p:cNvPr id="108" name="Shape 108"/>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76200">
              <a:spcBef>
                <a:spcPts val="0"/>
              </a:spcBef>
              <a:buClr>
                <a:srgbClr val="FFFFFF"/>
              </a:buClr>
              <a:buSzPts val="1200"/>
              <a:buFont typeface="Cabin"/>
              <a:buNone/>
            </a:pPr>
            <a:fld id="{00000000-1234-1234-1234-123412341234}" type="slidenum">
              <a:rPr lang="en-US"/>
              <a:t>18</a:t>
            </a:fld>
            <a:endParaRPr lang="en-US"/>
          </a:p>
        </p:txBody>
      </p:sp>
      <p:sp>
        <p:nvSpPr>
          <p:cNvPr id="2" name="Rectangle 1"/>
          <p:cNvSpPr/>
          <p:nvPr/>
        </p:nvSpPr>
        <p:spPr>
          <a:xfrm>
            <a:off x="788901" y="5802942"/>
            <a:ext cx="2121093" cy="369332"/>
          </a:xfrm>
          <a:prstGeom prst="rect">
            <a:avLst/>
          </a:prstGeom>
        </p:spPr>
        <p:txBody>
          <a:bodyPr wrap="none">
            <a:spAutoFit/>
          </a:bodyPr>
          <a:lstStyle/>
          <a:p>
            <a:r>
              <a:rPr lang="en-US" altLang="en-US" dirty="0" err="1">
                <a:latin typeface="Futura Bk BT" pitchFamily="34" charset="0"/>
              </a:rPr>
              <a:t>Makoul</a:t>
            </a:r>
            <a:r>
              <a:rPr lang="en-US" altLang="en-US" dirty="0">
                <a:latin typeface="Futura Bk BT" pitchFamily="34" charset="0"/>
              </a:rPr>
              <a:t> &amp; </a:t>
            </a:r>
            <a:r>
              <a:rPr lang="en-US" altLang="en-US" dirty="0" err="1">
                <a:latin typeface="Futura Bk BT" pitchFamily="34" charset="0"/>
              </a:rPr>
              <a:t>Clayman</a:t>
            </a:r>
            <a:endParaRPr lang="en-US" dirty="0"/>
          </a:p>
        </p:txBody>
      </p:sp>
    </p:spTree>
    <p:extLst>
      <p:ext uri="{BB962C8B-B14F-4D97-AF65-F5344CB8AC3E}">
        <p14:creationId xmlns:p14="http://schemas.microsoft.com/office/powerpoint/2010/main" val="3764547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buNone/>
            </a:pPr>
            <a:endParaRPr/>
          </a:p>
        </p:txBody>
      </p:sp>
      <p:sp>
        <p:nvSpPr>
          <p:cNvPr id="347" name="Shape 347"/>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381000" lvl="0" indent="152400">
              <a:spcBef>
                <a:spcPts val="0"/>
              </a:spcBef>
              <a:buNone/>
            </a:pPr>
            <a:endParaRPr/>
          </a:p>
        </p:txBody>
      </p:sp>
      <p:sp>
        <p:nvSpPr>
          <p:cNvPr id="348" name="Shape 348"/>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76200">
              <a:spcBef>
                <a:spcPts val="0"/>
              </a:spcBef>
              <a:buClr>
                <a:srgbClr val="FFFFFF"/>
              </a:buClr>
              <a:buSzPts val="1200"/>
              <a:buFont typeface="Cabin"/>
              <a:buNone/>
            </a:pPr>
            <a:fld id="{00000000-1234-1234-1234-123412341234}" type="slidenum">
              <a:rPr lang="en-US"/>
              <a:t>19</a:t>
            </a:fld>
            <a:endParaRPr lang="en-US"/>
          </a:p>
        </p:txBody>
      </p:sp>
      <p:pic>
        <p:nvPicPr>
          <p:cNvPr id="349" name="Shape 349"/>
          <p:cNvPicPr preferRelativeResize="0"/>
          <p:nvPr/>
        </p:nvPicPr>
        <p:blipFill>
          <a:blip r:embed="rId3">
            <a:alphaModFix/>
          </a:blip>
          <a:stretch>
            <a:fillRect/>
          </a:stretch>
        </p:blipFill>
        <p:spPr>
          <a:xfrm>
            <a:off x="-59926" y="0"/>
            <a:ext cx="9203926" cy="6858001"/>
          </a:xfrm>
          <a:prstGeom prst="rect">
            <a:avLst/>
          </a:prstGeom>
          <a:noFill/>
          <a:ln>
            <a:noFill/>
          </a:ln>
        </p:spPr>
      </p:pic>
    </p:spTree>
    <p:extLst>
      <p:ext uri="{BB962C8B-B14F-4D97-AF65-F5344CB8AC3E}">
        <p14:creationId xmlns:p14="http://schemas.microsoft.com/office/powerpoint/2010/main" val="3001478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74638"/>
            <a:ext cx="8229600" cy="1143000"/>
          </a:xfrm>
          <a:prstGeom prst="rect">
            <a:avLst/>
          </a:prstGeom>
          <a:noFill/>
          <a:ln>
            <a:noFill/>
          </a:ln>
        </p:spPr>
        <p:txBody>
          <a:bodyPr wrap="square" lIns="91425" tIns="45700" rIns="91425" bIns="45700" anchor="ctr" anchorCtr="0">
            <a:noAutofit/>
          </a:bodyPr>
          <a:lstStyle/>
          <a:p>
            <a:pPr marL="0" marR="0" lvl="0" indent="-279400" algn="ctr" rtl="0">
              <a:lnSpc>
                <a:spcPct val="100000"/>
              </a:lnSpc>
              <a:spcBef>
                <a:spcPts val="0"/>
              </a:spcBef>
              <a:spcAft>
                <a:spcPts val="0"/>
              </a:spcAft>
              <a:buClr>
                <a:srgbClr val="00510B"/>
              </a:buClr>
              <a:buSzPts val="4400"/>
              <a:buFont typeface="Garamond"/>
              <a:buNone/>
            </a:pPr>
            <a:r>
              <a:rPr lang="en-US" sz="4400" b="1" i="0" u="none" strike="noStrike" cap="none">
                <a:solidFill>
                  <a:srgbClr val="00510B"/>
                </a:solidFill>
                <a:latin typeface="Garamond"/>
                <a:ea typeface="Garamond"/>
                <a:cs typeface="Garamond"/>
                <a:sym typeface="Garamond"/>
              </a:rPr>
              <a:t>Session Objectives</a:t>
            </a:r>
          </a:p>
        </p:txBody>
      </p:sp>
      <p:sp>
        <p:nvSpPr>
          <p:cNvPr id="99" name="Shape 99"/>
          <p:cNvSpPr txBox="1">
            <a:spLocks noGrp="1"/>
          </p:cNvSpPr>
          <p:nvPr>
            <p:ph type="body" idx="1"/>
          </p:nvPr>
        </p:nvSpPr>
        <p:spPr>
          <a:xfrm>
            <a:off x="457200" y="1182009"/>
            <a:ext cx="8229600" cy="4526100"/>
          </a:xfrm>
          <a:prstGeom prst="rect">
            <a:avLst/>
          </a:prstGeom>
          <a:noFill/>
          <a:ln>
            <a:noFill/>
          </a:ln>
        </p:spPr>
        <p:txBody>
          <a:bodyPr wrap="square" lIns="91425" tIns="45700" rIns="91425" bIns="45700" anchor="t" anchorCtr="0">
            <a:noAutofit/>
          </a:bodyPr>
          <a:lstStyle/>
          <a:p>
            <a:pPr marL="971550" lvl="1" indent="-514350">
              <a:buFont typeface="+mj-lt"/>
              <a:buAutoNum type="arabicPeriod"/>
            </a:pPr>
            <a:r>
              <a:rPr lang="en-US" altLang="en-US" dirty="0">
                <a:latin typeface="Arial Unicode MS" panose="020B0604020202020204" pitchFamily="34" charset="-128"/>
                <a:ea typeface="Arial Unicode MS" panose="020B0604020202020204" pitchFamily="34" charset="-128"/>
                <a:cs typeface="Arial Unicode MS" panose="020B0604020202020204" pitchFamily="34" charset="-128"/>
              </a:rPr>
              <a:t>Define shared decision making.</a:t>
            </a:r>
          </a:p>
          <a:p>
            <a:pPr marL="971550" lvl="1" indent="-514350">
              <a:buFont typeface="+mj-lt"/>
              <a:buAutoNum type="arabicPeriod"/>
            </a:pPr>
            <a:r>
              <a:rPr lang="en-US" altLang="en-US" dirty="0">
                <a:latin typeface="Arial Unicode MS" panose="020B0604020202020204" pitchFamily="34" charset="-128"/>
                <a:ea typeface="Arial Unicode MS" panose="020B0604020202020204" pitchFamily="34" charset="-128"/>
                <a:cs typeface="Arial Unicode MS" panose="020B0604020202020204" pitchFamily="34" charset="-128"/>
              </a:rPr>
              <a:t>List critical elements required in effective shared decision making.</a:t>
            </a:r>
          </a:p>
          <a:p>
            <a:pPr marL="971550" lvl="1" indent="-514350">
              <a:buFont typeface="+mj-lt"/>
              <a:buAutoNum type="arabicPeriod"/>
            </a:pPr>
            <a:r>
              <a:rPr lang="en-US" altLang="en-US" dirty="0">
                <a:latin typeface="Arial Unicode MS" panose="020B0604020202020204" pitchFamily="34" charset="-128"/>
                <a:ea typeface="Arial Unicode MS" panose="020B0604020202020204" pitchFamily="34" charset="-128"/>
                <a:cs typeface="Arial Unicode MS" panose="020B0604020202020204" pitchFamily="34" charset="-128"/>
              </a:rPr>
              <a:t>Explain key steps for conducting shared decision making.</a:t>
            </a:r>
          </a:p>
          <a:p>
            <a:pPr marL="971550" lvl="1" indent="-514350">
              <a:buFont typeface="+mj-lt"/>
              <a:buAutoNum type="arabicPeriod"/>
            </a:pPr>
            <a:r>
              <a:rPr lang="en-US" altLang="en-US" dirty="0">
                <a:latin typeface="Arial Unicode MS" panose="020B0604020202020204" pitchFamily="34" charset="-128"/>
                <a:ea typeface="Arial Unicode MS" panose="020B0604020202020204" pitchFamily="34" charset="-128"/>
                <a:cs typeface="Arial Unicode MS" panose="020B0604020202020204" pitchFamily="34" charset="-128"/>
              </a:rPr>
              <a:t>To better understand shared decision making and the evidence-based resources available to do it.</a:t>
            </a:r>
          </a:p>
          <a:p>
            <a:pPr marL="971550" lvl="1" indent="-514350">
              <a:buFont typeface="+mj-lt"/>
              <a:buAutoNum type="arabicPeriod"/>
            </a:pPr>
            <a:r>
              <a:rPr lang="en-US" dirty="0">
                <a:latin typeface="Arial Unicode MS" panose="020B0604020202020204" pitchFamily="34" charset="-128"/>
                <a:ea typeface="Arial Unicode MS" panose="020B0604020202020204" pitchFamily="34" charset="-128"/>
                <a:cs typeface="Arial Unicode MS" panose="020B0604020202020204" pitchFamily="34" charset="-128"/>
              </a:rPr>
              <a:t>The clinical applications of shared decision-making principles to maternity care.</a:t>
            </a:r>
          </a:p>
          <a:p>
            <a:pPr marL="342900" marR="0" lvl="0" indent="-431800" algn="l" rtl="0">
              <a:lnSpc>
                <a:spcPct val="90000"/>
              </a:lnSpc>
              <a:spcBef>
                <a:spcPts val="555"/>
              </a:spcBef>
              <a:spcAft>
                <a:spcPts val="0"/>
              </a:spcAft>
              <a:buClr>
                <a:schemeClr val="dk1"/>
              </a:buClr>
              <a:buSzPts val="1400"/>
              <a:buFont typeface="Cabin"/>
              <a:buNone/>
            </a:pPr>
            <a:endParaRPr sz="1600" b="0" i="0" u="none" strike="noStrike" cap="none" dirty="0">
              <a:solidFill>
                <a:schemeClr val="dk1"/>
              </a:solidFill>
              <a:latin typeface="Cabin"/>
              <a:ea typeface="Cabin"/>
              <a:cs typeface="Cabin"/>
              <a:sym typeface="Cabin"/>
            </a:endParaRPr>
          </a:p>
        </p:txBody>
      </p:sp>
      <p:sp>
        <p:nvSpPr>
          <p:cNvPr id="100" name="Shape 100"/>
          <p:cNvSpPr txBox="1">
            <a:spLocks noGrp="1"/>
          </p:cNvSpPr>
          <p:nvPr>
            <p:ph type="sldNum" idx="12"/>
          </p:nvPr>
        </p:nvSpPr>
        <p:spPr>
          <a:xfrm>
            <a:off x="4343400" y="6400799"/>
            <a:ext cx="381000" cy="317399"/>
          </a:xfrm>
          <a:prstGeom prst="rect">
            <a:avLst/>
          </a:prstGeom>
          <a:noFill/>
          <a:ln>
            <a:noFill/>
          </a:ln>
        </p:spPr>
        <p:txBody>
          <a:bodyPr wrap="square" lIns="91425" tIns="45700" rIns="91425" bIns="45700" anchor="t" anchorCtr="0">
            <a:noAutofit/>
          </a:bodyPr>
          <a:lstStyle/>
          <a:p>
            <a:pPr marL="0" marR="0" lvl="0" indent="-76200" algn="ctr" rtl="0">
              <a:lnSpc>
                <a:spcPct val="100000"/>
              </a:lnSpc>
              <a:spcBef>
                <a:spcPts val="0"/>
              </a:spcBef>
              <a:spcAft>
                <a:spcPts val="0"/>
              </a:spcAft>
              <a:buClr>
                <a:srgbClr val="FFFFFF"/>
              </a:buClr>
              <a:buSzPts val="1200"/>
              <a:buFont typeface="Cabin"/>
              <a:buNone/>
            </a:pPr>
            <a:fld id="{00000000-1234-1234-1234-123412341234}" type="slidenum">
              <a:rPr lang="en-US" sz="1200" b="0" i="0" u="none" strike="noStrike" cap="none">
                <a:solidFill>
                  <a:srgbClr val="FFFFFF"/>
                </a:solidFill>
                <a:latin typeface="Cabin"/>
                <a:ea typeface="Cabin"/>
                <a:cs typeface="Cabin"/>
                <a:sym typeface="Cabin"/>
              </a:rPr>
              <a:t>2</a:t>
            </a:fld>
            <a:endParaRPr lang="en-US" sz="1200" b="0" i="0" u="none" strike="noStrike" cap="none">
              <a:solidFill>
                <a:srgbClr val="FFFFFF"/>
              </a:solidFill>
              <a:latin typeface="Cabin"/>
              <a:ea typeface="Cabin"/>
              <a:cs typeface="Cabin"/>
              <a:sym typeface="Cabin"/>
            </a:endParaRPr>
          </a:p>
        </p:txBody>
      </p:sp>
    </p:spTree>
    <p:extLst>
      <p:ext uri="{BB962C8B-B14F-4D97-AF65-F5344CB8AC3E}">
        <p14:creationId xmlns:p14="http://schemas.microsoft.com/office/powerpoint/2010/main" val="2232170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a:spcBef>
                <a:spcPts val="0"/>
              </a:spcBef>
            </a:pPr>
            <a:r>
              <a:rPr lang="en-US" dirty="0"/>
              <a:t>Patient decision aids are needed:</a:t>
            </a:r>
            <a:br>
              <a:rPr lang="en-US" dirty="0"/>
            </a:br>
            <a:endParaRPr lang="en-US" dirty="0"/>
          </a:p>
        </p:txBody>
      </p:sp>
      <p:sp>
        <p:nvSpPr>
          <p:cNvPr id="132" name="Shape 132"/>
          <p:cNvSpPr txBox="1">
            <a:spLocks noGrp="1"/>
          </p:cNvSpPr>
          <p:nvPr>
            <p:ph type="body" idx="1"/>
          </p:nvPr>
        </p:nvSpPr>
        <p:spPr>
          <a:xfrm>
            <a:off x="419100" y="754290"/>
            <a:ext cx="8229600" cy="4526100"/>
          </a:xfrm>
          <a:prstGeom prst="rect">
            <a:avLst/>
          </a:prstGeom>
        </p:spPr>
        <p:txBody>
          <a:bodyPr wrap="square" lIns="91425" tIns="91425" rIns="91425" bIns="91425" anchor="t" anchorCtr="0">
            <a:noAutofit/>
          </a:bodyPr>
          <a:lstStyle/>
          <a:p>
            <a:pPr lvl="0"/>
            <a:r>
              <a:rPr lang="en-US" sz="2800" dirty="0"/>
              <a:t>Improve decision quality with…</a:t>
            </a:r>
          </a:p>
          <a:p>
            <a:pPr lvl="1"/>
            <a:r>
              <a:rPr lang="en-US" dirty="0"/>
              <a:t> 13% higher knowledge</a:t>
            </a:r>
          </a:p>
          <a:p>
            <a:pPr lvl="1"/>
            <a:r>
              <a:rPr lang="en-US" dirty="0"/>
              <a:t> 82% more accurate risk perception</a:t>
            </a:r>
          </a:p>
          <a:p>
            <a:pPr lvl="1"/>
            <a:r>
              <a:rPr lang="en-US" dirty="0"/>
              <a:t> 51% better match between values &amp; choices</a:t>
            </a:r>
          </a:p>
          <a:p>
            <a:pPr lvl="1"/>
            <a:r>
              <a:rPr lang="en-US" dirty="0"/>
              <a:t> 6% reduced decisional conflict </a:t>
            </a:r>
          </a:p>
          <a:p>
            <a:pPr lvl="1"/>
            <a:r>
              <a:rPr lang="en-US" dirty="0"/>
              <a:t> Helps undecided to decide (41%)</a:t>
            </a:r>
          </a:p>
          <a:p>
            <a:pPr lvl="1"/>
            <a:r>
              <a:rPr lang="en-US" dirty="0"/>
              <a:t> Patients 34% less passive in decisions </a:t>
            </a:r>
          </a:p>
          <a:p>
            <a:pPr lvl="1"/>
            <a:r>
              <a:rPr lang="en-US" dirty="0"/>
              <a:t> Improved patient-practitioner communication (7/7 trials</a:t>
            </a:r>
            <a:r>
              <a:rPr lang="en-US" sz="2000" dirty="0"/>
              <a:t>)</a:t>
            </a:r>
          </a:p>
          <a:p>
            <a:pPr marL="381000" lvl="0" indent="82550" rtl="0">
              <a:spcBef>
                <a:spcPts val="0"/>
              </a:spcBef>
              <a:buClr>
                <a:schemeClr val="dk1"/>
              </a:buClr>
              <a:buSzPts val="1100"/>
              <a:buFont typeface="Arial"/>
              <a:buNone/>
            </a:pPr>
            <a:endParaRPr lang="en-US" sz="2000" b="1" dirty="0">
              <a:solidFill>
                <a:srgbClr val="000000"/>
              </a:solidFill>
              <a:latin typeface="Arial"/>
              <a:ea typeface="Arial"/>
              <a:cs typeface="Arial"/>
              <a:sym typeface="Arial"/>
            </a:endParaRPr>
          </a:p>
        </p:txBody>
      </p:sp>
      <p:sp>
        <p:nvSpPr>
          <p:cNvPr id="133" name="Shape 133"/>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0" rtl="0">
              <a:spcBef>
                <a:spcPts val="0"/>
              </a:spcBef>
              <a:buNone/>
            </a:pPr>
            <a:fld id="{00000000-1234-1234-1234-123412341234}" type="slidenum">
              <a:rPr lang="en-US"/>
              <a:t>20</a:t>
            </a:fld>
            <a:endParaRPr lang="en-US"/>
          </a:p>
        </p:txBody>
      </p:sp>
      <p:sp>
        <p:nvSpPr>
          <p:cNvPr id="2" name="Rectangle 1"/>
          <p:cNvSpPr/>
          <p:nvPr/>
        </p:nvSpPr>
        <p:spPr>
          <a:xfrm>
            <a:off x="820058" y="5517429"/>
            <a:ext cx="4572000" cy="646331"/>
          </a:xfrm>
          <a:prstGeom prst="rect">
            <a:avLst/>
          </a:prstGeom>
        </p:spPr>
        <p:txBody>
          <a:bodyPr>
            <a:spAutoFit/>
          </a:bodyPr>
          <a:lstStyle/>
          <a:p>
            <a:pPr lvl="0"/>
            <a:r>
              <a:rPr lang="en-US" sz="1200" dirty="0"/>
              <a:t>Stacey D, </a:t>
            </a:r>
            <a:r>
              <a:rPr lang="en-US" sz="1200" dirty="0" err="1"/>
              <a:t>Légaré</a:t>
            </a:r>
            <a:r>
              <a:rPr lang="en-US" sz="1200" dirty="0"/>
              <a:t> F, Col NF, et al. Decision aids for people facing health treatment or screening decisions. Cochrane Database </a:t>
            </a:r>
            <a:r>
              <a:rPr lang="en-US" sz="1200" dirty="0" err="1"/>
              <a:t>Syst</a:t>
            </a:r>
            <a:r>
              <a:rPr lang="en-US" sz="1200" dirty="0"/>
              <a:t> Rev. 2014 Jan 28;1:CD001431. PMID: 2447007</a:t>
            </a:r>
          </a:p>
        </p:txBody>
      </p:sp>
    </p:spTree>
    <p:extLst>
      <p:ext uri="{BB962C8B-B14F-4D97-AF65-F5344CB8AC3E}">
        <p14:creationId xmlns:p14="http://schemas.microsoft.com/office/powerpoint/2010/main" val="3027766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4"/>
          <p:cNvSpPr>
            <a:spLocks noGrp="1"/>
          </p:cNvSpPr>
          <p:nvPr>
            <p:ph type="sldNum" sz="quarter" idx="4294967295"/>
          </p:nvPr>
        </p:nvSpPr>
        <p:spPr bwMode="auto">
          <a:xfrm>
            <a:off x="6553200" y="624840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3F6C98F6-13C3-4135-82F6-C07CB67FE2FF}" type="slidenum">
              <a:rPr lang="en-US" altLang="en-US">
                <a:solidFill>
                  <a:srgbClr val="898989"/>
                </a:solidFill>
              </a:rPr>
              <a:pPr/>
              <a:t>21</a:t>
            </a:fld>
            <a:endParaRPr lang="en-US" altLang="en-US">
              <a:solidFill>
                <a:srgbClr val="898989"/>
              </a:solidFill>
            </a:endParaRPr>
          </a:p>
        </p:txBody>
      </p:sp>
      <p:pic>
        <p:nvPicPr>
          <p:cNvPr id="6" name="Picture 4"/>
          <p:cNvPicPr>
            <a:picLocks noChangeAspect="1" noChangeArrowheads="1"/>
          </p:cNvPicPr>
          <p:nvPr/>
        </p:nvPicPr>
        <p:blipFill>
          <a:blip r:embed="rId3"/>
          <a:srcRect/>
          <a:stretch>
            <a:fillRect/>
          </a:stretch>
        </p:blipFill>
        <p:spPr bwMode="auto">
          <a:xfrm>
            <a:off x="1143000" y="1066800"/>
            <a:ext cx="6934200" cy="5349875"/>
          </a:xfrm>
          <a:prstGeom prst="rect">
            <a:avLst/>
          </a:prstGeom>
          <a:ln w="9525">
            <a:solidFill>
              <a:schemeClr val="accent1"/>
            </a:solidFill>
            <a:miter lim="800000"/>
            <a:headEnd/>
            <a:tailEnd/>
          </a:ln>
          <a:effectLst>
            <a:outerShdw blurRad="292100" dist="139700" dir="2700000" algn="tl" rotWithShape="0">
              <a:srgbClr val="333333">
                <a:alpha val="65000"/>
              </a:srgbClr>
            </a:outerShdw>
          </a:effectLst>
          <a:extLst/>
        </p:spPr>
      </p:pic>
      <p:sp>
        <p:nvSpPr>
          <p:cNvPr id="48132" name="Title 2"/>
          <p:cNvSpPr>
            <a:spLocks noGrp="1"/>
          </p:cNvSpPr>
          <p:nvPr>
            <p:ph type="title"/>
          </p:nvPr>
        </p:nvSpPr>
        <p:spPr>
          <a:xfrm>
            <a:off x="457200" y="0"/>
            <a:ext cx="8229600" cy="955675"/>
          </a:xfrm>
        </p:spPr>
        <p:txBody>
          <a:bodyPr/>
          <a:lstStyle/>
          <a:p>
            <a:pPr algn="ctr" eaLnBrk="1" hangingPunct="1"/>
            <a:r>
              <a:rPr lang="en-US" altLang="en-US" sz="3200"/>
              <a:t>Patient Poster</a:t>
            </a:r>
          </a:p>
        </p:txBody>
      </p:sp>
    </p:spTree>
    <p:extLst>
      <p:ext uri="{BB962C8B-B14F-4D97-AF65-F5344CB8AC3E}">
        <p14:creationId xmlns:p14="http://schemas.microsoft.com/office/powerpoint/2010/main" val="3665156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4294967295"/>
          </p:nvPr>
        </p:nvSpPr>
        <p:spPr bwMode="auto">
          <a:xfrm>
            <a:off x="6553200" y="624840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9C580C2B-9641-47E6-977D-E7D3BA311275}" type="slidenum">
              <a:rPr lang="en-US" altLang="en-US">
                <a:solidFill>
                  <a:srgbClr val="898989"/>
                </a:solidFill>
              </a:rPr>
              <a:pPr/>
              <a:t>22</a:t>
            </a:fld>
            <a:endParaRPr lang="en-US" altLang="en-US">
              <a:solidFill>
                <a:srgbClr val="898989"/>
              </a:solidFill>
            </a:endParaRPr>
          </a:p>
        </p:txBody>
      </p:sp>
      <p:pic>
        <p:nvPicPr>
          <p:cNvPr id="90114" name="Picture 2"/>
          <p:cNvPicPr>
            <a:picLocks noChangeAspect="1" noChangeArrowheads="1"/>
          </p:cNvPicPr>
          <p:nvPr/>
        </p:nvPicPr>
        <p:blipFill>
          <a:blip r:embed="rId3"/>
          <a:srcRect/>
          <a:stretch>
            <a:fillRect/>
          </a:stretch>
        </p:blipFill>
        <p:spPr bwMode="auto">
          <a:xfrm>
            <a:off x="457200" y="152400"/>
            <a:ext cx="8340725" cy="6451600"/>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4053521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bwMode="auto">
          <a:xfrm>
            <a:off x="457200" y="1676400"/>
            <a:ext cx="8229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spcAft>
                <a:spcPts val="1800"/>
              </a:spcAft>
            </a:pPr>
            <a:r>
              <a:rPr lang="en-US" altLang="en-US" dirty="0"/>
              <a:t>The mnemonic “SHARE” is a learning device to help you readily recall the steps in the SHARE Approach Model.</a:t>
            </a:r>
          </a:p>
          <a:p>
            <a:pPr eaLnBrk="1" hangingPunct="1">
              <a:spcAft>
                <a:spcPts val="1800"/>
              </a:spcAft>
            </a:pPr>
            <a:r>
              <a:rPr lang="en-US" altLang="en-US" dirty="0"/>
              <a:t>You may find that you do not present them in “linear order” during encounters.</a:t>
            </a:r>
          </a:p>
          <a:p>
            <a:pPr eaLnBrk="1" hangingPunct="1">
              <a:spcAft>
                <a:spcPts val="1800"/>
              </a:spcAft>
            </a:pPr>
            <a:r>
              <a:rPr lang="en-US" altLang="en-US" dirty="0"/>
              <a:t>The important takeaway is to address all five steps.</a:t>
            </a:r>
          </a:p>
          <a:p>
            <a:pPr marL="0" indent="0">
              <a:spcAft>
                <a:spcPts val="1800"/>
              </a:spcAft>
              <a:buNone/>
            </a:pPr>
            <a:r>
              <a:rPr lang="en-US" altLang="en-US" sz="1400" dirty="0"/>
              <a:t>AHRQ online resources: https://www.ahrq.gov/professionals/education/curriculum-tools/shareddecisionmaking/index.html</a:t>
            </a:r>
          </a:p>
        </p:txBody>
      </p:sp>
      <p:sp>
        <p:nvSpPr>
          <p:cNvPr id="41987" name="Title 1"/>
          <p:cNvSpPr>
            <a:spLocks noGrp="1"/>
          </p:cNvSpPr>
          <p:nvPr>
            <p:ph type="title"/>
          </p:nvPr>
        </p:nvSpPr>
        <p:spPr>
          <a:xfrm>
            <a:off x="457200" y="0"/>
            <a:ext cx="8229600" cy="1143000"/>
          </a:xfrm>
        </p:spPr>
        <p:txBody>
          <a:bodyPr/>
          <a:lstStyle/>
          <a:p>
            <a:pPr eaLnBrk="1" hangingPunct="1"/>
            <a:r>
              <a:rPr lang="en-US" altLang="en-US">
                <a:latin typeface="Futura Bk BT" pitchFamily="34" charset="0"/>
              </a:rPr>
              <a:t>Presenting SHARE steps. . .</a:t>
            </a:r>
          </a:p>
        </p:txBody>
      </p:sp>
      <p:sp>
        <p:nvSpPr>
          <p:cNvPr id="4198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BEA91D35-67F2-4530-A94F-40D079D9A9FC}" type="slidenum">
              <a:rPr lang="en-US" altLang="en-US">
                <a:solidFill>
                  <a:srgbClr val="898989"/>
                </a:solidFill>
              </a:rPr>
              <a:pPr/>
              <a:t>23</a:t>
            </a:fld>
            <a:endParaRPr lang="en-US" altLang="en-US">
              <a:solidFill>
                <a:srgbClr val="898989"/>
              </a:solidFill>
            </a:endParaRPr>
          </a:p>
        </p:txBody>
      </p:sp>
    </p:spTree>
    <p:extLst>
      <p:ext uri="{BB962C8B-B14F-4D97-AF65-F5344CB8AC3E}">
        <p14:creationId xmlns:p14="http://schemas.microsoft.com/office/powerpoint/2010/main" val="3815184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bwMode="auto">
          <a:xfrm>
            <a:off x="457200" y="1481138"/>
            <a:ext cx="8229600" cy="1262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a:t>Communicate that a choice exists and invite the patient to participate in the decision-making process.</a:t>
            </a:r>
          </a:p>
          <a:p>
            <a:pPr marL="457200" lvl="1" indent="0" eaLnBrk="1" hangingPunct="1">
              <a:buFont typeface="Wingdings" panose="05000000000000000000" pitchFamily="2" charset="2"/>
              <a:buNone/>
            </a:pPr>
            <a:endParaRPr lang="en-US" altLang="en-US"/>
          </a:p>
          <a:p>
            <a:pPr eaLnBrk="1" hangingPunct="1"/>
            <a:endParaRPr lang="en-US" altLang="en-US"/>
          </a:p>
        </p:txBody>
      </p:sp>
      <p:sp>
        <p:nvSpPr>
          <p:cNvPr id="2" name="Title 1"/>
          <p:cNvSpPr>
            <a:spLocks noGrp="1"/>
          </p:cNvSpPr>
          <p:nvPr>
            <p:ph type="title"/>
          </p:nvPr>
        </p:nvSpPr>
        <p:spPr>
          <a:xfrm>
            <a:off x="457200" y="0"/>
            <a:ext cx="8229600" cy="1143000"/>
          </a:xfrm>
        </p:spPr>
        <p:txBody>
          <a:bodyPr>
            <a:normAutofit fontScale="90000"/>
          </a:bodyPr>
          <a:lstStyle/>
          <a:p>
            <a:pPr eaLnBrk="1" fontAlgn="auto" hangingPunct="1">
              <a:spcAft>
                <a:spcPts val="0"/>
              </a:spcAft>
              <a:defRPr/>
            </a:pPr>
            <a:br>
              <a:rPr lang="en-US" dirty="0">
                <a:latin typeface="Futura Bk BT" panose="020B0502020204020303" pitchFamily="34" charset="0"/>
              </a:rPr>
            </a:br>
            <a:r>
              <a:rPr lang="en-US" sz="3600" dirty="0">
                <a:latin typeface="Futura Bk BT" panose="020B0502020204020303" pitchFamily="34" charset="0"/>
              </a:rPr>
              <a:t>Step 1: Seek your patient’s participation</a:t>
            </a:r>
            <a:br>
              <a:rPr lang="en-US" dirty="0">
                <a:latin typeface="Futura Bk BT" panose="020B0502020204020303" pitchFamily="34" charset="0"/>
              </a:rPr>
            </a:br>
            <a:endParaRPr lang="en-US" dirty="0">
              <a:latin typeface="Futura Bk BT" panose="020B0502020204020303" pitchFamily="34" charset="0"/>
            </a:endParaRPr>
          </a:p>
        </p:txBody>
      </p:sp>
      <p:sp>
        <p:nvSpPr>
          <p:cNvPr id="4403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7A12EA99-9451-44CC-B3CE-EDC5F3CFE3CF}" type="slidenum">
              <a:rPr lang="en-US" altLang="en-US">
                <a:solidFill>
                  <a:srgbClr val="898989"/>
                </a:solidFill>
              </a:rPr>
              <a:pPr/>
              <a:t>24</a:t>
            </a:fld>
            <a:endParaRPr lang="en-US" altLang="en-US">
              <a:solidFill>
                <a:srgbClr val="898989"/>
              </a:solidFill>
            </a:endParaRPr>
          </a:p>
        </p:txBody>
      </p:sp>
      <p:sp>
        <p:nvSpPr>
          <p:cNvPr id="6" name="TextBox 5"/>
          <p:cNvSpPr txBox="1"/>
          <p:nvPr/>
        </p:nvSpPr>
        <p:spPr>
          <a:xfrm>
            <a:off x="-2221342" y="4021111"/>
            <a:ext cx="1989137" cy="646113"/>
          </a:xfrm>
          <a:prstGeom prst="rect">
            <a:avLst/>
          </a:prstGeom>
          <a:solidFill>
            <a:schemeClr val="accent6">
              <a:lumMod val="40000"/>
              <a:lumOff val="60000"/>
            </a:schemeClr>
          </a:solidFill>
        </p:spPr>
        <p:txBody>
          <a:bodyPr>
            <a:spAutoFit/>
          </a:bodyPr>
          <a:lstStyle/>
          <a:p>
            <a:pPr>
              <a:defRPr/>
            </a:pPr>
            <a:r>
              <a:rPr lang="en-US" dirty="0">
                <a:latin typeface="Futura Md BT"/>
                <a:cs typeface="Arial" charset="0"/>
              </a:rPr>
              <a:t>Refer to page 3, Tool 2. </a:t>
            </a:r>
          </a:p>
        </p:txBody>
      </p:sp>
      <p:pic>
        <p:nvPicPr>
          <p:cNvPr id="44038" name="Picture 5" descr="C:\Users\Michelle Tregear\AppData\Local\Microsoft\Windows\Temporary Internet Files\Content.IE5\7LFKQ34G\MC90043158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1498" y="5061744"/>
            <a:ext cx="974725"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38200" y="2819400"/>
            <a:ext cx="7543800" cy="2016125"/>
          </a:xfrm>
          <a:prstGeom prst="rect">
            <a:avLst/>
          </a:prstGeom>
          <a:solidFill>
            <a:schemeClr val="accent3">
              <a:lumMod val="40000"/>
              <a:lumOff val="60000"/>
            </a:schemeClr>
          </a:solidFill>
        </p:spPr>
        <p:txBody>
          <a:bodyPr>
            <a:spAutoFit/>
          </a:bodyPr>
          <a:lstStyle/>
          <a:p>
            <a:pPr>
              <a:spcBef>
                <a:spcPts val="600"/>
              </a:spcBef>
              <a:spcAft>
                <a:spcPts val="1200"/>
              </a:spcAft>
              <a:defRPr/>
            </a:pPr>
            <a:r>
              <a:rPr lang="en-US" sz="2200" dirty="0">
                <a:latin typeface="Futura Md BT" panose="020B0602020204020303" pitchFamily="34" charset="0"/>
                <a:cs typeface="Arial" charset="0"/>
              </a:rPr>
              <a:t>Many patients are not aware that they can and should participate in their health care decision making.</a:t>
            </a:r>
          </a:p>
          <a:p>
            <a:pPr>
              <a:spcBef>
                <a:spcPts val="600"/>
              </a:spcBef>
              <a:spcAft>
                <a:spcPts val="1200"/>
              </a:spcAft>
              <a:defRPr/>
            </a:pPr>
            <a:r>
              <a:rPr lang="en-US" sz="2200" dirty="0">
                <a:latin typeface="Futura Md BT" panose="020B0602020204020303" pitchFamily="34" charset="0"/>
                <a:cs typeface="Arial" charset="0"/>
              </a:rPr>
              <a:t>Many patients are not aware of the uncertainty in medicine, and that the outcomes of various treatments are variable.</a:t>
            </a:r>
            <a:endParaRPr lang="en-US" altLang="en-US" sz="2200" dirty="0">
              <a:latin typeface="Futura Md BT" panose="020B0602020204020303" pitchFamily="34" charset="0"/>
              <a:cs typeface="Arial" charset="0"/>
            </a:endParaRPr>
          </a:p>
        </p:txBody>
      </p:sp>
      <p:sp>
        <p:nvSpPr>
          <p:cNvPr id="4" name="Rectangle 3"/>
          <p:cNvSpPr/>
          <p:nvPr/>
        </p:nvSpPr>
        <p:spPr>
          <a:xfrm>
            <a:off x="667062" y="5092974"/>
            <a:ext cx="4572000" cy="523220"/>
          </a:xfrm>
          <a:prstGeom prst="rect">
            <a:avLst/>
          </a:prstGeom>
        </p:spPr>
        <p:txBody>
          <a:bodyPr>
            <a:spAutoFit/>
          </a:bodyPr>
          <a:lstStyle/>
          <a:p>
            <a:pPr>
              <a:spcAft>
                <a:spcPts val="1800"/>
              </a:spcAft>
            </a:pPr>
            <a:r>
              <a:rPr lang="en-US" altLang="en-US" sz="1000" dirty="0"/>
              <a:t>AHRQ online resources: https://www.ahrq.gov/professionals/education/curriculum-tools/shareddecisionmaking/index.htm</a:t>
            </a:r>
            <a:r>
              <a:rPr lang="en-US" altLang="en-US" dirty="0"/>
              <a:t>l</a:t>
            </a:r>
          </a:p>
        </p:txBody>
      </p:sp>
    </p:spTree>
    <p:extLst>
      <p:ext uri="{BB962C8B-B14F-4D97-AF65-F5344CB8AC3E}">
        <p14:creationId xmlns:p14="http://schemas.microsoft.com/office/powerpoint/2010/main" val="3283510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bwMode="auto">
          <a:xfrm>
            <a:off x="685800" y="1371600"/>
            <a:ext cx="7462838" cy="46355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Wingdings 3" panose="05040102010807070707" pitchFamily="18" charset="2"/>
              <a:buNone/>
              <a:defRPr/>
            </a:pPr>
            <a:r>
              <a:rPr lang="en-US" altLang="en-US" b="1" dirty="0"/>
              <a:t>Tips</a:t>
            </a:r>
          </a:p>
          <a:p>
            <a:pPr eaLnBrk="1" hangingPunct="1">
              <a:defRPr/>
            </a:pPr>
            <a:r>
              <a:rPr lang="en-US" altLang="en-US" sz="2400" dirty="0"/>
              <a:t>Summarize the health problem and communicate there may be more than one treatment choice.</a:t>
            </a:r>
          </a:p>
          <a:p>
            <a:pPr eaLnBrk="1" hangingPunct="1">
              <a:defRPr/>
            </a:pPr>
            <a:r>
              <a:rPr lang="en-US" altLang="en-US" sz="2400" dirty="0"/>
              <a:t>Ask your patient to participate with the health care team.</a:t>
            </a:r>
          </a:p>
          <a:p>
            <a:pPr eaLnBrk="1" hangingPunct="1">
              <a:defRPr/>
            </a:pPr>
            <a:r>
              <a:rPr lang="en-US" altLang="en-US" sz="2400" dirty="0"/>
              <a:t>Assess the role your patient </a:t>
            </a:r>
            <a:br>
              <a:rPr lang="en-US" altLang="en-US" sz="2400" dirty="0"/>
            </a:br>
            <a:r>
              <a:rPr lang="en-US" altLang="en-US" sz="2400" dirty="0"/>
              <a:t>wants to play.</a:t>
            </a:r>
          </a:p>
          <a:p>
            <a:pPr eaLnBrk="1" hangingPunct="1">
              <a:defRPr/>
            </a:pPr>
            <a:r>
              <a:rPr lang="en-US" altLang="en-US" sz="2400" dirty="0"/>
              <a:t>Include family/caregivers in decisions.</a:t>
            </a:r>
          </a:p>
        </p:txBody>
      </p:sp>
      <p:sp>
        <p:nvSpPr>
          <p:cNvPr id="3" name="Title 2"/>
          <p:cNvSpPr>
            <a:spLocks noGrp="1"/>
          </p:cNvSpPr>
          <p:nvPr>
            <p:ph type="title"/>
          </p:nvPr>
        </p:nvSpPr>
        <p:spPr>
          <a:xfrm>
            <a:off x="457200" y="0"/>
            <a:ext cx="8229600" cy="1143000"/>
          </a:xfrm>
        </p:spPr>
        <p:txBody>
          <a:bodyPr>
            <a:normAutofit fontScale="90000"/>
          </a:bodyPr>
          <a:lstStyle/>
          <a:p>
            <a:pPr eaLnBrk="1" fontAlgn="auto" hangingPunct="1">
              <a:spcAft>
                <a:spcPts val="0"/>
              </a:spcAft>
              <a:defRPr/>
            </a:pPr>
            <a:br>
              <a:rPr lang="en-US" dirty="0">
                <a:latin typeface="Futura Bk BT" panose="020B0502020204020303" pitchFamily="34" charset="0"/>
              </a:rPr>
            </a:br>
            <a:r>
              <a:rPr lang="en-US" sz="3600" dirty="0">
                <a:latin typeface="Futura Bk BT" panose="020B0502020204020303" pitchFamily="34" charset="0"/>
              </a:rPr>
              <a:t>Step 1: Seek your patient’s participation</a:t>
            </a:r>
            <a:br>
              <a:rPr lang="en-US" dirty="0">
                <a:latin typeface="Futura Bk BT" panose="020B0502020204020303" pitchFamily="34" charset="0"/>
              </a:rPr>
            </a:br>
            <a:endParaRPr lang="en-US" dirty="0">
              <a:latin typeface="Futura Bk BT" panose="020B0502020204020303" pitchFamily="34" charset="0"/>
            </a:endParaRPr>
          </a:p>
        </p:txBody>
      </p:sp>
      <p:sp>
        <p:nvSpPr>
          <p:cNvPr id="450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E64349E7-F3A0-4A17-98C3-55A1D8CFF904}" type="slidenum">
              <a:rPr lang="en-US" altLang="en-US">
                <a:solidFill>
                  <a:srgbClr val="898989"/>
                </a:solidFill>
              </a:rPr>
              <a:pPr/>
              <a:t>25</a:t>
            </a:fld>
            <a:endParaRPr lang="en-US" altLang="en-US">
              <a:solidFill>
                <a:srgbClr val="898989"/>
              </a:solidFill>
            </a:endParaRPr>
          </a:p>
        </p:txBody>
      </p:sp>
      <p:sp>
        <p:nvSpPr>
          <p:cNvPr id="5" name="TextBox 4"/>
          <p:cNvSpPr txBox="1"/>
          <p:nvPr/>
        </p:nvSpPr>
        <p:spPr>
          <a:xfrm>
            <a:off x="-2094732" y="4382294"/>
            <a:ext cx="1989137" cy="646112"/>
          </a:xfrm>
          <a:prstGeom prst="rect">
            <a:avLst/>
          </a:prstGeom>
          <a:solidFill>
            <a:schemeClr val="accent6">
              <a:lumMod val="40000"/>
              <a:lumOff val="60000"/>
            </a:schemeClr>
          </a:solidFill>
        </p:spPr>
        <p:txBody>
          <a:bodyPr>
            <a:spAutoFit/>
          </a:bodyPr>
          <a:lstStyle/>
          <a:p>
            <a:pPr>
              <a:defRPr/>
            </a:pPr>
            <a:r>
              <a:rPr lang="en-US" dirty="0">
                <a:latin typeface="Futura Md BT"/>
                <a:cs typeface="Arial" charset="0"/>
              </a:rPr>
              <a:t>Refer to page 3, Tool 2. </a:t>
            </a:r>
          </a:p>
        </p:txBody>
      </p:sp>
      <p:pic>
        <p:nvPicPr>
          <p:cNvPr id="45062" name="Picture 5" descr="C:\Users\Michelle Tregear\AppData\Local\Microsoft\Windows\Temporary Internet Files\Content.IE5\7LFKQ34G\MC90043158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714" y="5299048"/>
            <a:ext cx="974725"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697663" y="3689350"/>
            <a:ext cx="1989137" cy="1754188"/>
          </a:xfrm>
          <a:prstGeom prst="rect">
            <a:avLst/>
          </a:prstGeom>
          <a:solidFill>
            <a:schemeClr val="accent3">
              <a:lumMod val="40000"/>
              <a:lumOff val="60000"/>
            </a:schemeClr>
          </a:solidFill>
        </p:spPr>
        <p:txBody>
          <a:bodyPr>
            <a:spAutoFit/>
          </a:bodyPr>
          <a:lstStyle/>
          <a:p>
            <a:pPr>
              <a:defRPr/>
            </a:pPr>
            <a:r>
              <a:rPr lang="en-US" dirty="0">
                <a:latin typeface="Futura Md BT"/>
                <a:cs typeface="Arial" charset="0"/>
              </a:rPr>
              <a:t>Use cues to continually engage your patient. For example, “I’d like your input”</a:t>
            </a:r>
          </a:p>
        </p:txBody>
      </p:sp>
      <p:sp>
        <p:nvSpPr>
          <p:cNvPr id="6" name="Rectangle 5"/>
          <p:cNvSpPr/>
          <p:nvPr/>
        </p:nvSpPr>
        <p:spPr>
          <a:xfrm>
            <a:off x="685800" y="5104246"/>
            <a:ext cx="4572000" cy="600164"/>
          </a:xfrm>
          <a:prstGeom prst="rect">
            <a:avLst/>
          </a:prstGeom>
        </p:spPr>
        <p:txBody>
          <a:bodyPr>
            <a:spAutoFit/>
          </a:bodyPr>
          <a:lstStyle/>
          <a:p>
            <a:pPr>
              <a:spcAft>
                <a:spcPts val="1800"/>
              </a:spcAft>
            </a:pPr>
            <a:r>
              <a:rPr lang="en-US" altLang="en-US" sz="1100" dirty="0"/>
              <a:t>AHRQ online resources: https://www.ahrq.gov/professionals/education/curriculum-tools/shareddecisionmaking/index.html</a:t>
            </a:r>
          </a:p>
        </p:txBody>
      </p:sp>
    </p:spTree>
    <p:extLst>
      <p:ext uri="{BB962C8B-B14F-4D97-AF65-F5344CB8AC3E}">
        <p14:creationId xmlns:p14="http://schemas.microsoft.com/office/powerpoint/2010/main" val="1839714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defRPr/>
            </a:pPr>
            <a:r>
              <a:rPr lang="en-US" altLang="en-US" dirty="0"/>
              <a:t>Discuss the benefits and risks of each treatment option.</a:t>
            </a:r>
          </a:p>
          <a:p>
            <a:pPr eaLnBrk="1" hangingPunct="1">
              <a:defRPr/>
            </a:pPr>
            <a:r>
              <a:rPr lang="en-US" altLang="en-US" dirty="0"/>
              <a:t>Use evidence-based decision-making resources to compare treatment options.</a:t>
            </a:r>
          </a:p>
          <a:p>
            <a:pPr marL="0" indent="0" eaLnBrk="1" hangingPunct="1">
              <a:buFont typeface="Wingdings 3" panose="05040102010807070707" pitchFamily="18" charset="2"/>
              <a:buNone/>
              <a:defRPr/>
            </a:pPr>
            <a:endParaRPr lang="en-US" altLang="en-US" sz="2400" dirty="0">
              <a:solidFill>
                <a:srgbClr val="FF0000"/>
              </a:solidFill>
            </a:endParaRPr>
          </a:p>
          <a:p>
            <a:pPr marL="0" indent="0" eaLnBrk="1" hangingPunct="1">
              <a:buFont typeface="Wingdings 3" panose="05040102010807070707" pitchFamily="18" charset="2"/>
              <a:buNone/>
              <a:defRPr/>
            </a:pPr>
            <a:r>
              <a:rPr lang="en-US" altLang="en-US" sz="2400" dirty="0">
                <a:solidFill>
                  <a:srgbClr val="FF0000"/>
                </a:solidFill>
              </a:rPr>
              <a:t>			</a:t>
            </a:r>
          </a:p>
        </p:txBody>
      </p:sp>
      <p:sp>
        <p:nvSpPr>
          <p:cNvPr id="50179" name="Title 2"/>
          <p:cNvSpPr>
            <a:spLocks noGrp="1"/>
          </p:cNvSpPr>
          <p:nvPr>
            <p:ph type="title"/>
          </p:nvPr>
        </p:nvSpPr>
        <p:spPr>
          <a:xfrm>
            <a:off x="457200" y="265114"/>
            <a:ext cx="8382000" cy="1143000"/>
          </a:xfrm>
        </p:spPr>
        <p:txBody>
          <a:bodyPr>
            <a:normAutofit fontScale="90000"/>
          </a:bodyPr>
          <a:lstStyle/>
          <a:p>
            <a:pPr eaLnBrk="1" hangingPunct="1"/>
            <a:br>
              <a:rPr lang="en-US" altLang="en-US" dirty="0">
                <a:latin typeface="Futura Bk BT" pitchFamily="34" charset="0"/>
              </a:rPr>
            </a:br>
            <a:r>
              <a:rPr lang="en-US" altLang="en-US" dirty="0">
                <a:latin typeface="Futura Bk BT" pitchFamily="34" charset="0"/>
              </a:rPr>
              <a:t>Step 2: Help your patient explore </a:t>
            </a:r>
            <a:br>
              <a:rPr lang="en-US" altLang="en-US" dirty="0">
                <a:latin typeface="Futura Bk BT" pitchFamily="34" charset="0"/>
              </a:rPr>
            </a:br>
            <a:r>
              <a:rPr lang="en-US" altLang="en-US" dirty="0">
                <a:latin typeface="Futura Bk BT" pitchFamily="34" charset="0"/>
              </a:rPr>
              <a:t>and compare treatment options</a:t>
            </a:r>
            <a:br>
              <a:rPr lang="en-US" altLang="en-US" dirty="0">
                <a:solidFill>
                  <a:srgbClr val="FF0000"/>
                </a:solidFill>
                <a:latin typeface="Futura Bk BT" pitchFamily="34" charset="0"/>
              </a:rPr>
            </a:br>
            <a:endParaRPr lang="en-US" altLang="en-US" dirty="0">
              <a:latin typeface="Futura Bk BT" pitchFamily="34" charset="0"/>
            </a:endParaRPr>
          </a:p>
        </p:txBody>
      </p:sp>
      <p:sp>
        <p:nvSpPr>
          <p:cNvPr id="5018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DE267D33-ED96-4364-8524-E87C355EAC78}" type="slidenum">
              <a:rPr lang="en-US" altLang="en-US">
                <a:solidFill>
                  <a:srgbClr val="898989"/>
                </a:solidFill>
              </a:rPr>
              <a:pPr/>
              <a:t>26</a:t>
            </a:fld>
            <a:endParaRPr lang="en-US" altLang="en-US">
              <a:solidFill>
                <a:srgbClr val="898989"/>
              </a:solidFill>
            </a:endParaRPr>
          </a:p>
        </p:txBody>
      </p:sp>
      <p:sp>
        <p:nvSpPr>
          <p:cNvPr id="6" name="TextBox 5"/>
          <p:cNvSpPr txBox="1"/>
          <p:nvPr/>
        </p:nvSpPr>
        <p:spPr>
          <a:xfrm>
            <a:off x="-2174016" y="4660900"/>
            <a:ext cx="1989137" cy="646112"/>
          </a:xfrm>
          <a:prstGeom prst="rect">
            <a:avLst/>
          </a:prstGeom>
          <a:solidFill>
            <a:schemeClr val="accent6">
              <a:lumMod val="40000"/>
              <a:lumOff val="60000"/>
            </a:schemeClr>
          </a:solidFill>
        </p:spPr>
        <p:txBody>
          <a:bodyPr>
            <a:spAutoFit/>
          </a:bodyPr>
          <a:lstStyle/>
          <a:p>
            <a:pPr>
              <a:defRPr/>
            </a:pPr>
            <a:r>
              <a:rPr lang="en-US" dirty="0">
                <a:latin typeface="Futura Md BT"/>
                <a:cs typeface="Arial" charset="0"/>
              </a:rPr>
              <a:t>Refer to page 4, Tool 2. </a:t>
            </a:r>
          </a:p>
        </p:txBody>
      </p:sp>
      <p:pic>
        <p:nvPicPr>
          <p:cNvPr id="50182" name="Picture 5" descr="C:\Users\Michelle Tregear\AppData\Local\Microsoft\Windows\Temporary Internet Files\Content.IE5\7LFKQ34G\MC90043158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1419" y="5536292"/>
            <a:ext cx="974725"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69331" y="3840166"/>
            <a:ext cx="3132137" cy="1016000"/>
          </a:xfrm>
          <a:prstGeom prst="rect">
            <a:avLst/>
          </a:prstGeom>
          <a:solidFill>
            <a:schemeClr val="accent3">
              <a:lumMod val="40000"/>
              <a:lumOff val="60000"/>
            </a:schemeClr>
          </a:solidFill>
        </p:spPr>
        <p:txBody>
          <a:bodyPr>
            <a:spAutoFit/>
          </a:bodyPr>
          <a:lstStyle/>
          <a:p>
            <a:pPr eaLnBrk="1" hangingPunct="1">
              <a:defRPr/>
            </a:pPr>
            <a:r>
              <a:rPr lang="en-US" altLang="en-US" sz="2000" dirty="0">
                <a:latin typeface="Futura Md BT" panose="020B0602020204020303" pitchFamily="34" charset="0"/>
                <a:cs typeface="Arial" charset="0"/>
              </a:rPr>
              <a:t>Read more about decision-support resources in Module 2.</a:t>
            </a:r>
          </a:p>
        </p:txBody>
      </p:sp>
      <p:sp>
        <p:nvSpPr>
          <p:cNvPr id="3" name="Rectangle 2"/>
          <p:cNvSpPr/>
          <p:nvPr/>
        </p:nvSpPr>
        <p:spPr>
          <a:xfrm>
            <a:off x="647700" y="5117924"/>
            <a:ext cx="4572000" cy="400110"/>
          </a:xfrm>
          <a:prstGeom prst="rect">
            <a:avLst/>
          </a:prstGeom>
        </p:spPr>
        <p:txBody>
          <a:bodyPr>
            <a:spAutoFit/>
          </a:bodyPr>
          <a:lstStyle/>
          <a:p>
            <a:pPr>
              <a:spcAft>
                <a:spcPts val="1800"/>
              </a:spcAft>
            </a:pPr>
            <a:r>
              <a:rPr lang="en-US" altLang="en-US" sz="1000" dirty="0"/>
              <a:t>AHRQ online resources: https://www.ahrq.gov/professionals/education/curriculum-tools/shareddecisionmaking/index.html</a:t>
            </a:r>
          </a:p>
        </p:txBody>
      </p:sp>
    </p:spTree>
    <p:extLst>
      <p:ext uri="{BB962C8B-B14F-4D97-AF65-F5344CB8AC3E}">
        <p14:creationId xmlns:p14="http://schemas.microsoft.com/office/powerpoint/2010/main" val="3363308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bwMode="auto">
          <a:xfrm>
            <a:off x="685800" y="1481138"/>
            <a:ext cx="8153400" cy="45259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eaLnBrk="1" hangingPunct="1">
              <a:buFont typeface="Wingdings 3" panose="05040102010807070707" pitchFamily="18" charset="2"/>
              <a:buNone/>
              <a:defRPr/>
            </a:pPr>
            <a:r>
              <a:rPr lang="en-US" altLang="en-US" b="1" dirty="0"/>
              <a:t>Tips</a:t>
            </a:r>
          </a:p>
          <a:p>
            <a:pPr eaLnBrk="1" hangingPunct="1">
              <a:defRPr/>
            </a:pPr>
            <a:r>
              <a:rPr lang="en-US" altLang="en-US" sz="2600" dirty="0"/>
              <a:t>Check for patient knowledge of the options.</a:t>
            </a:r>
          </a:p>
          <a:p>
            <a:pPr eaLnBrk="1" hangingPunct="1">
              <a:defRPr/>
            </a:pPr>
            <a:r>
              <a:rPr lang="en-US" altLang="en-US" sz="2600" dirty="0"/>
              <a:t>Clearly communicate risks and benefits of each option.</a:t>
            </a:r>
          </a:p>
          <a:p>
            <a:pPr eaLnBrk="1" hangingPunct="1">
              <a:defRPr/>
            </a:pPr>
            <a:r>
              <a:rPr lang="en-US" altLang="en-US" sz="2600" dirty="0"/>
              <a:t>Explain the limitations of what is known about the options.</a:t>
            </a:r>
          </a:p>
          <a:p>
            <a:pPr eaLnBrk="1" hangingPunct="1">
              <a:defRPr/>
            </a:pPr>
            <a:r>
              <a:rPr lang="en-US" altLang="en-US" sz="2600" dirty="0"/>
              <a:t>Use simple visual aids and evidence-based decision aids when possible.</a:t>
            </a:r>
          </a:p>
          <a:p>
            <a:pPr eaLnBrk="1" hangingPunct="1">
              <a:defRPr/>
            </a:pPr>
            <a:r>
              <a:rPr lang="en-US" altLang="en-US" sz="2600" dirty="0"/>
              <a:t>Summarize by listing the options.</a:t>
            </a:r>
          </a:p>
          <a:p>
            <a:pPr marL="0" indent="0">
              <a:buNone/>
              <a:defRPr/>
            </a:pPr>
            <a:r>
              <a:rPr lang="en-US" altLang="en-US" sz="1100" dirty="0"/>
              <a:t>AHRQ online resources: https://www.ahrq.gov/professionals/education/curriculum-tools/shareddecisionmaking/index.htm</a:t>
            </a:r>
          </a:p>
        </p:txBody>
      </p:sp>
      <p:sp>
        <p:nvSpPr>
          <p:cNvPr id="51203" name="Title 2"/>
          <p:cNvSpPr>
            <a:spLocks noGrp="1"/>
          </p:cNvSpPr>
          <p:nvPr>
            <p:ph type="title"/>
          </p:nvPr>
        </p:nvSpPr>
        <p:spPr>
          <a:xfrm>
            <a:off x="381000" y="338138"/>
            <a:ext cx="8305800" cy="1143000"/>
          </a:xfrm>
        </p:spPr>
        <p:txBody>
          <a:bodyPr>
            <a:normAutofit fontScale="90000"/>
          </a:bodyPr>
          <a:lstStyle/>
          <a:p>
            <a:pPr eaLnBrk="1" hangingPunct="1"/>
            <a:r>
              <a:rPr lang="en-US" altLang="en-US" dirty="0">
                <a:latin typeface="Futura Bk BT" pitchFamily="34" charset="0"/>
              </a:rPr>
              <a:t>Step 2: Help your patient explore </a:t>
            </a:r>
            <a:br>
              <a:rPr lang="en-US" altLang="en-US" dirty="0">
                <a:latin typeface="Futura Bk BT" pitchFamily="34" charset="0"/>
              </a:rPr>
            </a:br>
            <a:r>
              <a:rPr lang="en-US" altLang="en-US" dirty="0">
                <a:latin typeface="Futura Bk BT" pitchFamily="34" charset="0"/>
              </a:rPr>
              <a:t>and compare treatment options</a:t>
            </a:r>
          </a:p>
        </p:txBody>
      </p:sp>
      <p:sp>
        <p:nvSpPr>
          <p:cNvPr id="5120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4AA6ACB3-0994-4FBB-B2D1-BDB83008AD29}" type="slidenum">
              <a:rPr lang="en-US" altLang="en-US">
                <a:solidFill>
                  <a:srgbClr val="898989"/>
                </a:solidFill>
              </a:rPr>
              <a:pPr/>
              <a:t>27</a:t>
            </a:fld>
            <a:endParaRPr lang="en-US" altLang="en-US">
              <a:solidFill>
                <a:srgbClr val="898989"/>
              </a:solidFill>
            </a:endParaRPr>
          </a:p>
        </p:txBody>
      </p:sp>
    </p:spTree>
    <p:extLst>
      <p:ext uri="{BB962C8B-B14F-4D97-AF65-F5344CB8AC3E}">
        <p14:creationId xmlns:p14="http://schemas.microsoft.com/office/powerpoint/2010/main" val="1416573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576388"/>
          <a:ext cx="8229600" cy="3924312"/>
        </p:xfrm>
        <a:graphic>
          <a:graphicData uri="http://schemas.openxmlformats.org/drawingml/2006/table">
            <a:tbl>
              <a:tblPr firstRow="1" bandRow="1">
                <a:tableStyleId>{10A1B5D5-9B99-4C35-A422-299274C87663}</a:tableStyleId>
              </a:tblPr>
              <a:tblGrid>
                <a:gridCol w="8229600">
                  <a:extLst>
                    <a:ext uri="{9D8B030D-6E8A-4147-A177-3AD203B41FA5}">
                      <a16:colId xmlns:a16="http://schemas.microsoft.com/office/drawing/2014/main" val="20000"/>
                    </a:ext>
                  </a:extLst>
                </a:gridCol>
              </a:tblGrid>
              <a:tr h="429802">
                <a:tc>
                  <a:txBody>
                    <a:bodyPr/>
                    <a:lstStyle/>
                    <a:p>
                      <a:pPr algn="ctr">
                        <a:spcBef>
                          <a:spcPts val="600"/>
                        </a:spcBef>
                        <a:spcAft>
                          <a:spcPts val="600"/>
                        </a:spcAft>
                      </a:pPr>
                      <a:r>
                        <a:rPr lang="en-US" sz="2100" dirty="0">
                          <a:latin typeface="Futura Md BT" panose="020B0602020204020303" pitchFamily="34" charset="0"/>
                        </a:rPr>
                        <a:t>Conversation Starters</a:t>
                      </a:r>
                    </a:p>
                  </a:txBody>
                  <a:tcPr marT="42979" marB="42979" anchor="ctr"/>
                </a:tc>
                <a:extLst>
                  <a:ext uri="{0D108BD9-81ED-4DB2-BD59-A6C34878D82A}">
                    <a16:rowId xmlns:a16="http://schemas.microsoft.com/office/drawing/2014/main" val="10000"/>
                  </a:ext>
                </a:extLst>
              </a:tr>
              <a:tr h="534827">
                <a:tc>
                  <a:txBody>
                    <a:bodyPr/>
                    <a:lstStyle/>
                    <a:p>
                      <a:pPr>
                        <a:spcBef>
                          <a:spcPts val="600"/>
                        </a:spcBef>
                        <a:spcAft>
                          <a:spcPts val="600"/>
                        </a:spcAft>
                      </a:pPr>
                      <a:r>
                        <a:rPr lang="en-US" altLang="en-US" sz="2100" dirty="0">
                          <a:latin typeface="Futura Md BT" panose="020B0602020204020303" pitchFamily="34" charset="0"/>
                        </a:rPr>
                        <a:t>“Here are some choices we can consider.”</a:t>
                      </a:r>
                    </a:p>
                  </a:txBody>
                  <a:tcPr marT="42979" marB="42979" anchor="ctr"/>
                </a:tc>
                <a:extLst>
                  <a:ext uri="{0D108BD9-81ED-4DB2-BD59-A6C34878D82A}">
                    <a16:rowId xmlns:a16="http://schemas.microsoft.com/office/drawing/2014/main" val="10001"/>
                  </a:ext>
                </a:extLst>
              </a:tr>
              <a:tr h="1046066">
                <a:tc>
                  <a:txBody>
                    <a:bodyPr/>
                    <a:lstStyle/>
                    <a:p>
                      <a:pPr>
                        <a:spcBef>
                          <a:spcPts val="600"/>
                        </a:spcBef>
                        <a:spcAft>
                          <a:spcPts val="600"/>
                        </a:spcAft>
                      </a:pPr>
                      <a:r>
                        <a:rPr lang="en-US" altLang="en-US" sz="2100" dirty="0">
                          <a:latin typeface="Futura Md BT" panose="020B0602020204020303" pitchFamily="34" charset="0"/>
                        </a:rPr>
                        <a:t>“Let me tell you what the research says about the benefits and risks of the medicine/treatments that you are considering.”</a:t>
                      </a:r>
                    </a:p>
                  </a:txBody>
                  <a:tcPr marT="42979" marB="42979" anchor="ctr"/>
                </a:tc>
                <a:extLst>
                  <a:ext uri="{0D108BD9-81ED-4DB2-BD59-A6C34878D82A}">
                    <a16:rowId xmlns:a16="http://schemas.microsoft.com/office/drawing/2014/main" val="10002"/>
                  </a:ext>
                </a:extLst>
              </a:tr>
              <a:tr h="1031523">
                <a:tc>
                  <a:txBody>
                    <a:bodyPr/>
                    <a:lstStyle/>
                    <a:p>
                      <a:pPr>
                        <a:spcBef>
                          <a:spcPts val="600"/>
                        </a:spcBef>
                        <a:spcAft>
                          <a:spcPts val="600"/>
                        </a:spcAft>
                      </a:pPr>
                      <a:r>
                        <a:rPr lang="en-US" altLang="en-US" sz="2100" dirty="0">
                          <a:latin typeface="Futura Md BT" panose="020B0602020204020303" pitchFamily="34" charset="0"/>
                        </a:rPr>
                        <a:t>“I have some booklets I want to give you that have information about your condition and the treatment options.”</a:t>
                      </a:r>
                    </a:p>
                  </a:txBody>
                  <a:tcPr marT="42979" marB="42979" anchor="ctr"/>
                </a:tc>
                <a:extLst>
                  <a:ext uri="{0D108BD9-81ED-4DB2-BD59-A6C34878D82A}">
                    <a16:rowId xmlns:a16="http://schemas.microsoft.com/office/drawing/2014/main" val="10003"/>
                  </a:ext>
                </a:extLst>
              </a:tr>
              <a:tr h="882082">
                <a:tc>
                  <a:txBody>
                    <a:bodyPr/>
                    <a:lstStyle/>
                    <a:p>
                      <a:pPr>
                        <a:spcBef>
                          <a:spcPts val="600"/>
                        </a:spcBef>
                        <a:spcAft>
                          <a:spcPts val="600"/>
                        </a:spcAft>
                      </a:pPr>
                      <a:r>
                        <a:rPr lang="en-US" altLang="en-US" sz="2100" dirty="0">
                          <a:latin typeface="Futura Md BT" panose="020B0602020204020303" pitchFamily="34" charset="0"/>
                        </a:rPr>
                        <a:t>“These tools have been designed to help you to understand your options in more detail.”</a:t>
                      </a:r>
                    </a:p>
                  </a:txBody>
                  <a:tcPr marT="42979" marB="42979" anchor="ctr"/>
                </a:tc>
                <a:extLst>
                  <a:ext uri="{0D108BD9-81ED-4DB2-BD59-A6C34878D82A}">
                    <a16:rowId xmlns:a16="http://schemas.microsoft.com/office/drawing/2014/main" val="10004"/>
                  </a:ext>
                </a:extLst>
              </a:tr>
            </a:tbl>
          </a:graphicData>
        </a:graphic>
      </p:graphicFrame>
      <p:sp>
        <p:nvSpPr>
          <p:cNvPr id="52240" name="Title 2"/>
          <p:cNvSpPr>
            <a:spLocks noGrp="1"/>
          </p:cNvSpPr>
          <p:nvPr>
            <p:ph type="title"/>
          </p:nvPr>
        </p:nvSpPr>
        <p:spPr>
          <a:xfrm>
            <a:off x="457200" y="241301"/>
            <a:ext cx="8229600" cy="1143000"/>
          </a:xfrm>
        </p:spPr>
        <p:txBody>
          <a:bodyPr>
            <a:normAutofit fontScale="90000"/>
          </a:bodyPr>
          <a:lstStyle/>
          <a:p>
            <a:pPr eaLnBrk="1" hangingPunct="1"/>
            <a:r>
              <a:rPr lang="en-US" altLang="en-US" dirty="0">
                <a:latin typeface="Futura Bk BT" pitchFamily="34" charset="0"/>
              </a:rPr>
              <a:t>Step 2: Help your patient explore </a:t>
            </a:r>
            <a:br>
              <a:rPr lang="en-US" altLang="en-US" dirty="0">
                <a:latin typeface="Futura Bk BT" pitchFamily="34" charset="0"/>
              </a:rPr>
            </a:br>
            <a:r>
              <a:rPr lang="en-US" altLang="en-US" dirty="0">
                <a:latin typeface="Futura Bk BT" pitchFamily="34" charset="0"/>
              </a:rPr>
              <a:t>and compare treatment options</a:t>
            </a:r>
            <a:endParaRPr lang="en-US" altLang="en-US" sz="1600" dirty="0">
              <a:latin typeface="Futura Bk BT" pitchFamily="34" charset="0"/>
            </a:endParaRPr>
          </a:p>
        </p:txBody>
      </p:sp>
      <p:sp>
        <p:nvSpPr>
          <p:cNvPr id="5224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D2CB4B61-07B1-4BBD-A61B-F28D32FDE0EB}" type="slidenum">
              <a:rPr lang="en-US" altLang="en-US">
                <a:solidFill>
                  <a:srgbClr val="898989"/>
                </a:solidFill>
              </a:rPr>
              <a:pPr/>
              <a:t>28</a:t>
            </a:fld>
            <a:endParaRPr lang="en-US" altLang="en-US">
              <a:solidFill>
                <a:srgbClr val="898989"/>
              </a:solidFill>
            </a:endParaRPr>
          </a:p>
        </p:txBody>
      </p:sp>
      <p:sp>
        <p:nvSpPr>
          <p:cNvPr id="5" name="TextBox 4"/>
          <p:cNvSpPr txBox="1"/>
          <p:nvPr/>
        </p:nvSpPr>
        <p:spPr>
          <a:xfrm>
            <a:off x="-2165349" y="5463211"/>
            <a:ext cx="1989137" cy="646113"/>
          </a:xfrm>
          <a:prstGeom prst="rect">
            <a:avLst/>
          </a:prstGeom>
          <a:solidFill>
            <a:schemeClr val="accent6">
              <a:lumMod val="40000"/>
              <a:lumOff val="60000"/>
            </a:schemeClr>
          </a:solidFill>
        </p:spPr>
        <p:txBody>
          <a:bodyPr>
            <a:spAutoFit/>
          </a:bodyPr>
          <a:lstStyle/>
          <a:p>
            <a:pPr>
              <a:defRPr/>
            </a:pPr>
            <a:r>
              <a:rPr lang="en-US" dirty="0">
                <a:latin typeface="Futura Md BT"/>
                <a:cs typeface="Arial" charset="0"/>
              </a:rPr>
              <a:t>Refer to pages 5-8, Tool 2. </a:t>
            </a:r>
          </a:p>
        </p:txBody>
      </p:sp>
      <p:pic>
        <p:nvPicPr>
          <p:cNvPr id="52243" name="Picture 5" descr="C:\Users\Michelle Tregear\AppData\Local\Microsoft\Windows\Temporary Internet Files\Content.IE5\7LFKQ34G\MC90043158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714" y="4242763"/>
            <a:ext cx="974725"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86984" y="5500700"/>
            <a:ext cx="4572000" cy="400110"/>
          </a:xfrm>
          <a:prstGeom prst="rect">
            <a:avLst/>
          </a:prstGeom>
        </p:spPr>
        <p:txBody>
          <a:bodyPr>
            <a:spAutoFit/>
          </a:bodyPr>
          <a:lstStyle/>
          <a:p>
            <a:r>
              <a:rPr lang="en-US" altLang="en-US" sz="1000" dirty="0"/>
              <a:t>AHRQ online resources: https://www.ahrq.gov/professionals/education/curriculum-tools/shareddecisionmaking/index.htm</a:t>
            </a:r>
            <a:endParaRPr lang="en-US" sz="1000" dirty="0"/>
          </a:p>
        </p:txBody>
      </p:sp>
    </p:spTree>
    <p:extLst>
      <p:ext uri="{BB962C8B-B14F-4D97-AF65-F5344CB8AC3E}">
        <p14:creationId xmlns:p14="http://schemas.microsoft.com/office/powerpoint/2010/main" val="1407014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1"/>
          <p:cNvSpPr>
            <a:spLocks noGrp="1"/>
          </p:cNvSpPr>
          <p:nvPr>
            <p:ph idx="1"/>
          </p:nvPr>
        </p:nvSpPr>
        <p:spPr bwMode="auto">
          <a:xfrm>
            <a:off x="433388" y="1600200"/>
            <a:ext cx="56388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Aft>
                <a:spcPts val="1200"/>
              </a:spcAft>
            </a:pPr>
            <a:r>
              <a:rPr lang="en-US" altLang="en-US" dirty="0"/>
              <a:t>An optimal decision is one </a:t>
            </a:r>
            <a:br>
              <a:rPr lang="en-US" altLang="en-US" dirty="0"/>
            </a:br>
            <a:r>
              <a:rPr lang="en-US" altLang="en-US" dirty="0"/>
              <a:t>that takes into account patient preferences and values.</a:t>
            </a:r>
          </a:p>
          <a:p>
            <a:pPr eaLnBrk="1" hangingPunct="1"/>
            <a:r>
              <a:rPr lang="en-US" altLang="en-US" dirty="0"/>
              <a:t>Communicate with your patient about the outcomes that are most important to </a:t>
            </a:r>
            <a:br>
              <a:rPr lang="en-US" altLang="en-US" dirty="0"/>
            </a:br>
            <a:r>
              <a:rPr lang="en-US" altLang="en-US" dirty="0"/>
              <a:t>him or her.</a:t>
            </a:r>
          </a:p>
        </p:txBody>
      </p:sp>
      <p:sp>
        <p:nvSpPr>
          <p:cNvPr id="53251" name="Title 2"/>
          <p:cNvSpPr>
            <a:spLocks noGrp="1"/>
          </p:cNvSpPr>
          <p:nvPr>
            <p:ph type="title"/>
          </p:nvPr>
        </p:nvSpPr>
        <p:spPr>
          <a:xfrm>
            <a:off x="433388" y="224852"/>
            <a:ext cx="8229600" cy="1143000"/>
          </a:xfrm>
        </p:spPr>
        <p:txBody>
          <a:bodyPr>
            <a:normAutofit fontScale="90000"/>
          </a:bodyPr>
          <a:lstStyle/>
          <a:p>
            <a:pPr eaLnBrk="1" hangingPunct="1"/>
            <a:br>
              <a:rPr lang="en-US" altLang="en-US" dirty="0">
                <a:latin typeface="Futura Bk BT" pitchFamily="34" charset="0"/>
              </a:rPr>
            </a:br>
            <a:r>
              <a:rPr lang="en-US" altLang="en-US" dirty="0">
                <a:latin typeface="Futura Bk BT" pitchFamily="34" charset="0"/>
              </a:rPr>
              <a:t>Step 3: Assess your patient’s </a:t>
            </a:r>
            <a:br>
              <a:rPr lang="en-US" altLang="en-US" dirty="0">
                <a:latin typeface="Futura Bk BT" pitchFamily="34" charset="0"/>
              </a:rPr>
            </a:br>
            <a:r>
              <a:rPr lang="en-US" altLang="en-US" dirty="0">
                <a:latin typeface="Futura Bk BT" pitchFamily="34" charset="0"/>
              </a:rPr>
              <a:t>values and preferences</a:t>
            </a:r>
            <a:br>
              <a:rPr lang="en-US" altLang="en-US" dirty="0">
                <a:latin typeface="Futura Bk BT" pitchFamily="34" charset="0"/>
              </a:rPr>
            </a:br>
            <a:endParaRPr lang="en-US" altLang="en-US" dirty="0">
              <a:latin typeface="Futura Bk BT" pitchFamily="34" charset="0"/>
            </a:endParaRPr>
          </a:p>
        </p:txBody>
      </p:sp>
      <p:sp>
        <p:nvSpPr>
          <p:cNvPr id="5325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98C860EA-16CB-48AE-81BC-33765F28F332}" type="slidenum">
              <a:rPr lang="en-US" altLang="en-US">
                <a:solidFill>
                  <a:srgbClr val="898989"/>
                </a:solidFill>
              </a:rPr>
              <a:pPr/>
              <a:t>29</a:t>
            </a:fld>
            <a:endParaRPr lang="en-US" altLang="en-US">
              <a:solidFill>
                <a:srgbClr val="898989"/>
              </a:solidFill>
            </a:endParaRPr>
          </a:p>
        </p:txBody>
      </p:sp>
      <p:sp>
        <p:nvSpPr>
          <p:cNvPr id="3" name="TextBox 2"/>
          <p:cNvSpPr txBox="1"/>
          <p:nvPr/>
        </p:nvSpPr>
        <p:spPr>
          <a:xfrm>
            <a:off x="6072188" y="2569368"/>
            <a:ext cx="2895600" cy="2862263"/>
          </a:xfrm>
          <a:prstGeom prst="rect">
            <a:avLst/>
          </a:prstGeom>
          <a:solidFill>
            <a:schemeClr val="accent3">
              <a:lumMod val="40000"/>
              <a:lumOff val="60000"/>
            </a:schemeClr>
          </a:solidFill>
        </p:spPr>
        <p:txBody>
          <a:bodyPr>
            <a:spAutoFit/>
          </a:bodyPr>
          <a:lstStyle/>
          <a:p>
            <a:pPr eaLnBrk="1" fontAlgn="auto" hangingPunct="1">
              <a:spcBef>
                <a:spcPct val="20000"/>
              </a:spcBef>
              <a:spcAft>
                <a:spcPts val="0"/>
              </a:spcAft>
              <a:buClr>
                <a:srgbClr val="008000"/>
              </a:buClr>
              <a:defRPr/>
            </a:pPr>
            <a:r>
              <a:rPr lang="en-US" altLang="en-US" sz="2000" dirty="0">
                <a:latin typeface="Futura Bk BT" panose="020B0502020204020303" pitchFamily="34" charset="0"/>
                <a:cs typeface="Arial" charset="0"/>
              </a:rPr>
              <a:t>What matters most to your patient?</a:t>
            </a:r>
          </a:p>
          <a:p>
            <a:pPr marL="342900" indent="-342900" eaLnBrk="1" fontAlgn="auto" hangingPunct="1">
              <a:spcBef>
                <a:spcPct val="20000"/>
              </a:spcBef>
              <a:spcAft>
                <a:spcPts val="0"/>
              </a:spcAft>
              <a:buClr>
                <a:srgbClr val="C00000"/>
              </a:buClr>
              <a:buFont typeface="Wingdings" panose="05000000000000000000" pitchFamily="2" charset="2"/>
              <a:buChar char="§"/>
              <a:defRPr/>
            </a:pPr>
            <a:r>
              <a:rPr lang="en-US" sz="2000" dirty="0">
                <a:latin typeface="Futura Bk BT" panose="020B0502020204020303" pitchFamily="34" charset="0"/>
                <a:cs typeface="Times New Roman" panose="02020603050405020304" pitchFamily="18" charset="0"/>
              </a:rPr>
              <a:t>Recovery time</a:t>
            </a:r>
          </a:p>
          <a:p>
            <a:pPr marL="342900" indent="-342900" eaLnBrk="1" fontAlgn="auto" hangingPunct="1">
              <a:spcBef>
                <a:spcPct val="20000"/>
              </a:spcBef>
              <a:spcAft>
                <a:spcPts val="0"/>
              </a:spcAft>
              <a:buClr>
                <a:srgbClr val="C00000"/>
              </a:buClr>
              <a:buFont typeface="Wingdings" panose="05000000000000000000" pitchFamily="2" charset="2"/>
              <a:buChar char="§"/>
              <a:defRPr/>
            </a:pPr>
            <a:r>
              <a:rPr lang="en-US" sz="2000" dirty="0">
                <a:latin typeface="Futura Bk BT" panose="020B0502020204020303" pitchFamily="34" charset="0"/>
                <a:cs typeface="Times New Roman" panose="02020603050405020304" pitchFamily="18" charset="0"/>
              </a:rPr>
              <a:t>Out-of-pocket costs</a:t>
            </a:r>
          </a:p>
          <a:p>
            <a:pPr marL="342900" indent="-342900" eaLnBrk="1" fontAlgn="auto" hangingPunct="1">
              <a:spcBef>
                <a:spcPct val="20000"/>
              </a:spcBef>
              <a:spcAft>
                <a:spcPts val="0"/>
              </a:spcAft>
              <a:buClr>
                <a:srgbClr val="C00000"/>
              </a:buClr>
              <a:buFont typeface="Wingdings" panose="05000000000000000000" pitchFamily="2" charset="2"/>
              <a:buChar char="§"/>
              <a:defRPr/>
            </a:pPr>
            <a:r>
              <a:rPr lang="en-US" sz="2000" dirty="0">
                <a:latin typeface="Futura Bk BT" panose="020B0502020204020303" pitchFamily="34" charset="0"/>
                <a:cs typeface="Times New Roman" panose="02020603050405020304" pitchFamily="18" charset="0"/>
              </a:rPr>
              <a:t>Being pain free</a:t>
            </a:r>
          </a:p>
          <a:p>
            <a:pPr marL="342900" indent="-342900" eaLnBrk="1" fontAlgn="auto" hangingPunct="1">
              <a:spcBef>
                <a:spcPct val="20000"/>
              </a:spcBef>
              <a:spcAft>
                <a:spcPts val="0"/>
              </a:spcAft>
              <a:buClr>
                <a:srgbClr val="C00000"/>
              </a:buClr>
              <a:buFont typeface="Wingdings" panose="05000000000000000000" pitchFamily="2" charset="2"/>
              <a:buChar char="§"/>
              <a:defRPr/>
            </a:pPr>
            <a:r>
              <a:rPr lang="en-US" sz="2000" dirty="0">
                <a:latin typeface="Futura Bk BT" panose="020B0502020204020303" pitchFamily="34" charset="0"/>
                <a:cs typeface="Times New Roman" panose="02020603050405020304" pitchFamily="18" charset="0"/>
              </a:rPr>
              <a:t>Having a specific level of functionality</a:t>
            </a:r>
          </a:p>
          <a:p>
            <a:pPr eaLnBrk="1" fontAlgn="auto" hangingPunct="1">
              <a:spcBef>
                <a:spcPct val="20000"/>
              </a:spcBef>
              <a:spcAft>
                <a:spcPts val="0"/>
              </a:spcAft>
              <a:buClr>
                <a:srgbClr val="008000"/>
              </a:buClr>
              <a:defRPr/>
            </a:pPr>
            <a:endParaRPr lang="en-US" sz="2000" dirty="0">
              <a:latin typeface="Futura Bk BT" panose="020B0502020204020303" pitchFamily="34" charset="0"/>
              <a:cs typeface="Times New Roman" panose="02020603050405020304" pitchFamily="18" charset="0"/>
            </a:endParaRPr>
          </a:p>
        </p:txBody>
      </p:sp>
      <p:sp>
        <p:nvSpPr>
          <p:cNvPr id="7" name="TextBox 6"/>
          <p:cNvSpPr txBox="1"/>
          <p:nvPr/>
        </p:nvSpPr>
        <p:spPr>
          <a:xfrm>
            <a:off x="-2189006" y="4530777"/>
            <a:ext cx="1989137" cy="646113"/>
          </a:xfrm>
          <a:prstGeom prst="rect">
            <a:avLst/>
          </a:prstGeom>
          <a:solidFill>
            <a:schemeClr val="accent6">
              <a:lumMod val="40000"/>
              <a:lumOff val="60000"/>
            </a:schemeClr>
          </a:solidFill>
        </p:spPr>
        <p:txBody>
          <a:bodyPr>
            <a:spAutoFit/>
          </a:bodyPr>
          <a:lstStyle/>
          <a:p>
            <a:pPr>
              <a:defRPr/>
            </a:pPr>
            <a:r>
              <a:rPr lang="en-US" dirty="0">
                <a:latin typeface="Futura Md BT"/>
                <a:cs typeface="Arial" charset="0"/>
              </a:rPr>
              <a:t>Refer to page 9, Tool 2. </a:t>
            </a:r>
          </a:p>
        </p:txBody>
      </p:sp>
      <p:pic>
        <p:nvPicPr>
          <p:cNvPr id="53255" name="Picture 7" descr="C:\Users\Michelle Tregear\AppData\Local\Microsoft\Windows\Temporary Internet Files\Content.IE5\7LFKQ34G\MC90043158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3430" y="5426791"/>
            <a:ext cx="974725"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71797" y="5800636"/>
            <a:ext cx="4572000" cy="400110"/>
          </a:xfrm>
          <a:prstGeom prst="rect">
            <a:avLst/>
          </a:prstGeom>
        </p:spPr>
        <p:txBody>
          <a:bodyPr>
            <a:spAutoFit/>
          </a:bodyPr>
          <a:lstStyle/>
          <a:p>
            <a:r>
              <a:rPr lang="en-US" altLang="en-US" sz="1000" dirty="0"/>
              <a:t>AHRQ online resources: https://www.ahrq.gov/professionals/education/curriculum-tools/shareddecisionmaking/index.htm</a:t>
            </a:r>
            <a:endParaRPr lang="en-US" sz="1000" dirty="0"/>
          </a:p>
        </p:txBody>
      </p:sp>
    </p:spTree>
    <p:extLst>
      <p:ext uri="{BB962C8B-B14F-4D97-AF65-F5344CB8AC3E}">
        <p14:creationId xmlns:p14="http://schemas.microsoft.com/office/powerpoint/2010/main" val="838633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319884"/>
            <a:ext cx="8229600" cy="1143000"/>
          </a:xfrm>
        </p:spPr>
        <p:txBody>
          <a:bodyPr/>
          <a:lstStyle/>
          <a:p>
            <a:r>
              <a:rPr lang="en-US" dirty="0"/>
              <a:t>Setting the Stage</a:t>
            </a:r>
          </a:p>
        </p:txBody>
      </p:sp>
      <p:sp>
        <p:nvSpPr>
          <p:cNvPr id="3" name="Content Placeholder 2"/>
          <p:cNvSpPr>
            <a:spLocks noGrp="1"/>
          </p:cNvSpPr>
          <p:nvPr>
            <p:ph idx="1"/>
          </p:nvPr>
        </p:nvSpPr>
        <p:spPr>
          <a:xfrm>
            <a:off x="457200" y="1175658"/>
            <a:ext cx="8229600" cy="5021942"/>
          </a:xfrm>
        </p:spPr>
        <p:txBody>
          <a:bodyPr>
            <a:normAutofit/>
          </a:bodyPr>
          <a:lstStyle/>
          <a:p>
            <a:r>
              <a:rPr lang="en-US" sz="2000" dirty="0"/>
              <a:t>Patients involved in shared decision making feel an increased sense of responsibility for health of baby and self baby (Harrison, et al., 2003), and experience shorter recovery periods (Green &amp; </a:t>
            </a:r>
            <a:r>
              <a:rPr lang="en-US" sz="2000" dirty="0" err="1"/>
              <a:t>Baston</a:t>
            </a:r>
            <a:r>
              <a:rPr lang="en-US" sz="2000" dirty="0"/>
              <a:t>, 2003) </a:t>
            </a:r>
          </a:p>
          <a:p>
            <a:r>
              <a:rPr lang="en-US" sz="2000" dirty="0"/>
              <a:t>Patients involved in childbirth decisions have lower levels of fear (Green &amp; </a:t>
            </a:r>
            <a:r>
              <a:rPr lang="en-US" sz="2000" dirty="0" err="1"/>
              <a:t>Baston</a:t>
            </a:r>
            <a:r>
              <a:rPr lang="en-US" sz="2000" dirty="0"/>
              <a:t>, 2003; Green et al., 1990) and experience less depressive and posttraumatic stress symptoms after birth (Green &amp; </a:t>
            </a:r>
            <a:r>
              <a:rPr lang="en-US" sz="2000" dirty="0" err="1"/>
              <a:t>Baston</a:t>
            </a:r>
            <a:r>
              <a:rPr lang="en-US" sz="2000" dirty="0"/>
              <a:t>, 2003; Green et al., 1990) </a:t>
            </a:r>
          </a:p>
          <a:p>
            <a:r>
              <a:rPr lang="en-US" sz="2000" dirty="0"/>
              <a:t>Women who had a cesarean were more likely to indicate feeling pressure from a health-care practitioner to have an intervention that women who had a vaginal birth (Green &amp; </a:t>
            </a:r>
            <a:r>
              <a:rPr lang="en-US" sz="2000" dirty="0" err="1"/>
              <a:t>Baston</a:t>
            </a:r>
            <a:r>
              <a:rPr lang="en-US" sz="2000" dirty="0"/>
              <a:t>, 2003; Green et al., 1990) </a:t>
            </a:r>
          </a:p>
          <a:p>
            <a:pPr marL="0" indent="0">
              <a:buNone/>
            </a:pPr>
            <a:endParaRPr lang="en-US" sz="2000" dirty="0"/>
          </a:p>
          <a:p>
            <a:pPr marL="0" indent="0">
              <a:buNone/>
            </a:pPr>
            <a:r>
              <a:rPr lang="en-US" sz="1200" dirty="0"/>
              <a:t>Goldberg H. Informed Decision Making in Maternity Care. The Journal of Perinatal Education.2009;18(1):32-40. doi:10.1624/105812409X396219.</a:t>
            </a:r>
          </a:p>
        </p:txBody>
      </p:sp>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3</a:t>
            </a:fld>
            <a:endParaRPr lang="en-US">
              <a:solidFill>
                <a:prstClr val="white"/>
              </a:solidFill>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230" y="217714"/>
            <a:ext cx="8592456" cy="5979886"/>
          </a:xfrm>
          <a:prstGeom prst="rect">
            <a:avLst/>
          </a:prstGeom>
        </p:spPr>
      </p:pic>
    </p:spTree>
    <p:extLst>
      <p:ext uri="{BB962C8B-B14F-4D97-AF65-F5344CB8AC3E}">
        <p14:creationId xmlns:p14="http://schemas.microsoft.com/office/powerpoint/2010/main" val="1240065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idx="1"/>
          </p:nvPr>
        </p:nvSpPr>
        <p:spPr bwMode="auto">
          <a:xfrm>
            <a:off x="685800" y="1481138"/>
            <a:ext cx="8001000" cy="45259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Wingdings 3" panose="05040102010807070707" pitchFamily="18" charset="2"/>
              <a:buNone/>
              <a:defRPr/>
            </a:pPr>
            <a:r>
              <a:rPr lang="en-US" altLang="en-US" b="1" dirty="0"/>
              <a:t>Tips</a:t>
            </a:r>
          </a:p>
          <a:p>
            <a:pPr eaLnBrk="1" hangingPunct="1">
              <a:defRPr/>
            </a:pPr>
            <a:r>
              <a:rPr lang="en-US" altLang="en-US" sz="2600" dirty="0"/>
              <a:t>Encourage your patient to talk about his or her values and preferences.</a:t>
            </a:r>
          </a:p>
          <a:p>
            <a:pPr eaLnBrk="1" hangingPunct="1">
              <a:defRPr/>
            </a:pPr>
            <a:r>
              <a:rPr lang="en-US" altLang="en-US" sz="2600" dirty="0"/>
              <a:t>Use open-ended questions.</a:t>
            </a:r>
          </a:p>
          <a:p>
            <a:pPr eaLnBrk="1" hangingPunct="1">
              <a:defRPr/>
            </a:pPr>
            <a:r>
              <a:rPr lang="en-US" altLang="en-US" sz="2600" dirty="0"/>
              <a:t>Listen actively to the patient and show empathy and interest.</a:t>
            </a:r>
          </a:p>
          <a:p>
            <a:pPr eaLnBrk="1" hangingPunct="1">
              <a:defRPr/>
            </a:pPr>
            <a:r>
              <a:rPr lang="en-US" altLang="en-US" sz="2600" dirty="0"/>
              <a:t>Acknowledge what matters to your patient.</a:t>
            </a:r>
          </a:p>
          <a:p>
            <a:pPr eaLnBrk="1" hangingPunct="1">
              <a:defRPr/>
            </a:pPr>
            <a:r>
              <a:rPr lang="en-US" altLang="en-US" sz="2600" dirty="0"/>
              <a:t>Agree on what is important to your patient.</a:t>
            </a:r>
          </a:p>
        </p:txBody>
      </p:sp>
      <p:sp>
        <p:nvSpPr>
          <p:cNvPr id="54275" name="Title 2"/>
          <p:cNvSpPr>
            <a:spLocks noGrp="1"/>
          </p:cNvSpPr>
          <p:nvPr>
            <p:ph type="title"/>
          </p:nvPr>
        </p:nvSpPr>
        <p:spPr>
          <a:xfrm>
            <a:off x="457200" y="338138"/>
            <a:ext cx="8229600" cy="1143000"/>
          </a:xfrm>
        </p:spPr>
        <p:txBody>
          <a:bodyPr>
            <a:normAutofit fontScale="90000"/>
          </a:bodyPr>
          <a:lstStyle/>
          <a:p>
            <a:pPr eaLnBrk="1" hangingPunct="1"/>
            <a:r>
              <a:rPr lang="en-US" altLang="en-US" dirty="0">
                <a:latin typeface="Futura Bk BT" pitchFamily="34" charset="0"/>
              </a:rPr>
              <a:t>Step 3: Assess your patient’s </a:t>
            </a:r>
            <a:br>
              <a:rPr lang="en-US" altLang="en-US" dirty="0">
                <a:latin typeface="Futura Bk BT" pitchFamily="34" charset="0"/>
              </a:rPr>
            </a:br>
            <a:r>
              <a:rPr lang="en-US" altLang="en-US" dirty="0">
                <a:latin typeface="Futura Bk BT" pitchFamily="34" charset="0"/>
              </a:rPr>
              <a:t>values and preferences</a:t>
            </a:r>
          </a:p>
        </p:txBody>
      </p:sp>
      <p:sp>
        <p:nvSpPr>
          <p:cNvPr id="5427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B6261298-35CB-4503-8832-E053385B180C}" type="slidenum">
              <a:rPr lang="en-US" altLang="en-US">
                <a:solidFill>
                  <a:srgbClr val="898989"/>
                </a:solidFill>
              </a:rPr>
              <a:pPr/>
              <a:t>30</a:t>
            </a:fld>
            <a:endParaRPr lang="en-US" altLang="en-US">
              <a:solidFill>
                <a:srgbClr val="898989"/>
              </a:solidFill>
            </a:endParaRPr>
          </a:p>
        </p:txBody>
      </p:sp>
      <p:sp>
        <p:nvSpPr>
          <p:cNvPr id="2" name="Rectangle 1"/>
          <p:cNvSpPr/>
          <p:nvPr/>
        </p:nvSpPr>
        <p:spPr>
          <a:xfrm>
            <a:off x="1026826" y="5359171"/>
            <a:ext cx="4572000" cy="400110"/>
          </a:xfrm>
          <a:prstGeom prst="rect">
            <a:avLst/>
          </a:prstGeom>
        </p:spPr>
        <p:txBody>
          <a:bodyPr>
            <a:spAutoFit/>
          </a:bodyPr>
          <a:lstStyle/>
          <a:p>
            <a:r>
              <a:rPr lang="en-US" altLang="en-US" sz="1000" dirty="0"/>
              <a:t>AHRQ online resources: https://www.ahrq.gov/professionals/education/curriculum-tools/shareddecisionmaking/index.htm</a:t>
            </a:r>
            <a:endParaRPr lang="en-US" sz="1000" dirty="0"/>
          </a:p>
        </p:txBody>
      </p:sp>
    </p:spTree>
    <p:extLst>
      <p:ext uri="{BB962C8B-B14F-4D97-AF65-F5344CB8AC3E}">
        <p14:creationId xmlns:p14="http://schemas.microsoft.com/office/powerpoint/2010/main" val="29383235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2"/>
          <p:cNvSpPr>
            <a:spLocks noGrp="1"/>
          </p:cNvSpPr>
          <p:nvPr>
            <p:ph type="title"/>
          </p:nvPr>
        </p:nvSpPr>
        <p:spPr>
          <a:xfrm>
            <a:off x="457200" y="336551"/>
            <a:ext cx="8229600" cy="1143000"/>
          </a:xfrm>
        </p:spPr>
        <p:txBody>
          <a:bodyPr>
            <a:normAutofit fontScale="90000"/>
          </a:bodyPr>
          <a:lstStyle/>
          <a:p>
            <a:pPr eaLnBrk="1" hangingPunct="1"/>
            <a:r>
              <a:rPr lang="en-US" altLang="en-US" dirty="0">
                <a:latin typeface="Futura Bk BT" pitchFamily="34" charset="0"/>
              </a:rPr>
              <a:t>Step 3: Assess your patient’s </a:t>
            </a:r>
            <a:br>
              <a:rPr lang="en-US" altLang="en-US" dirty="0">
                <a:latin typeface="Futura Bk BT" pitchFamily="34" charset="0"/>
              </a:rPr>
            </a:br>
            <a:r>
              <a:rPr lang="en-US" altLang="en-US" dirty="0">
                <a:latin typeface="Futura Bk BT" pitchFamily="34" charset="0"/>
              </a:rPr>
              <a:t>values and preferences</a:t>
            </a:r>
            <a:endParaRPr lang="en-US" altLang="en-US" sz="1600" dirty="0">
              <a:solidFill>
                <a:srgbClr val="FF0000"/>
              </a:solidFill>
              <a:latin typeface="Futura Bk BT" pitchFamily="34" charset="0"/>
            </a:endParaRPr>
          </a:p>
        </p:txBody>
      </p:sp>
      <p:graphicFrame>
        <p:nvGraphicFramePr>
          <p:cNvPr id="4" name="Content Placeholder 3"/>
          <p:cNvGraphicFramePr>
            <a:graphicFrameLocks/>
          </p:cNvGraphicFramePr>
          <p:nvPr/>
        </p:nvGraphicFramePr>
        <p:xfrm>
          <a:off x="457200" y="1676400"/>
          <a:ext cx="8229600" cy="3703639"/>
        </p:xfrm>
        <a:graphic>
          <a:graphicData uri="http://schemas.openxmlformats.org/drawingml/2006/table">
            <a:tbl>
              <a:tblPr firstRow="1" bandRow="1">
                <a:tableStyleId>{10A1B5D5-9B99-4C35-A422-299274C87663}</a:tableStyleId>
              </a:tblPr>
              <a:tblGrid>
                <a:gridCol w="8229600">
                  <a:extLst>
                    <a:ext uri="{9D8B030D-6E8A-4147-A177-3AD203B41FA5}">
                      <a16:colId xmlns:a16="http://schemas.microsoft.com/office/drawing/2014/main" val="20000"/>
                    </a:ext>
                  </a:extLst>
                </a:gridCol>
              </a:tblGrid>
              <a:tr h="511617">
                <a:tc>
                  <a:txBody>
                    <a:bodyPr/>
                    <a:lstStyle/>
                    <a:p>
                      <a:pPr algn="ctr">
                        <a:spcBef>
                          <a:spcPts val="600"/>
                        </a:spcBef>
                        <a:spcAft>
                          <a:spcPts val="600"/>
                        </a:spcAft>
                      </a:pPr>
                      <a:r>
                        <a:rPr lang="en-US" sz="2200" dirty="0">
                          <a:latin typeface="Futura Md BT" panose="020B0602020204020303" pitchFamily="34" charset="0"/>
                        </a:rPr>
                        <a:t>Conversation Starters</a:t>
                      </a:r>
                    </a:p>
                  </a:txBody>
                  <a:tcPr marT="45083" marB="45083" anchor="ctr"/>
                </a:tc>
                <a:extLst>
                  <a:ext uri="{0D108BD9-81ED-4DB2-BD59-A6C34878D82A}">
                    <a16:rowId xmlns:a16="http://schemas.microsoft.com/office/drawing/2014/main" val="10000"/>
                  </a:ext>
                </a:extLst>
              </a:tr>
              <a:tr h="892914">
                <a:tc>
                  <a:txBody>
                    <a:bodyPr/>
                    <a:lstStyle/>
                    <a:p>
                      <a:r>
                        <a:rPr lang="en-US" altLang="en-US" sz="2200" dirty="0">
                          <a:latin typeface="Futura Md BT" panose="020B0602020204020303" pitchFamily="34" charset="0"/>
                        </a:rPr>
                        <a:t>“When you think about the possible risks, what matters most to you?”</a:t>
                      </a:r>
                    </a:p>
                  </a:txBody>
                  <a:tcPr marT="45083" marB="45083" anchor="ctr"/>
                </a:tc>
                <a:extLst>
                  <a:ext uri="{0D108BD9-81ED-4DB2-BD59-A6C34878D82A}">
                    <a16:rowId xmlns:a16="http://schemas.microsoft.com/office/drawing/2014/main" val="10001"/>
                  </a:ext>
                </a:extLst>
              </a:tr>
              <a:tr h="760753">
                <a:tc>
                  <a:txBody>
                    <a:bodyPr/>
                    <a:lstStyle/>
                    <a:p>
                      <a:r>
                        <a:rPr lang="en-US" altLang="en-US" sz="2200" dirty="0">
                          <a:latin typeface="Futura Md BT" panose="020B0602020204020303" pitchFamily="34" charset="0"/>
                        </a:rPr>
                        <a:t>“As you think about your options, what’s important to you?”</a:t>
                      </a:r>
                    </a:p>
                  </a:txBody>
                  <a:tcPr marT="45083" marB="45083" anchor="ctr"/>
                </a:tc>
                <a:extLst>
                  <a:ext uri="{0D108BD9-81ED-4DB2-BD59-A6C34878D82A}">
                    <a16:rowId xmlns:a16="http://schemas.microsoft.com/office/drawing/2014/main" val="10002"/>
                  </a:ext>
                </a:extLst>
              </a:tr>
              <a:tr h="846075">
                <a:tc>
                  <a:txBody>
                    <a:bodyPr/>
                    <a:lstStyle/>
                    <a:p>
                      <a:r>
                        <a:rPr lang="en-US" altLang="en-US" sz="2200" dirty="0">
                          <a:latin typeface="Futura Md BT" panose="020B0602020204020303" pitchFamily="34" charset="0"/>
                        </a:rPr>
                        <a:t>“Which</a:t>
                      </a:r>
                      <a:r>
                        <a:rPr lang="en-US" altLang="en-US" sz="2200" baseline="0" dirty="0">
                          <a:latin typeface="Futura Md BT" panose="020B0602020204020303" pitchFamily="34" charset="0"/>
                        </a:rPr>
                        <a:t> of the options fits best with treatment goals we’ve discussed?</a:t>
                      </a:r>
                      <a:r>
                        <a:rPr lang="en-US" altLang="en-US" sz="2200" dirty="0">
                          <a:latin typeface="Futura Md BT" panose="020B0602020204020303" pitchFamily="34" charset="0"/>
                        </a:rPr>
                        <a:t>”</a:t>
                      </a:r>
                    </a:p>
                  </a:txBody>
                  <a:tcPr marT="45083" marB="45083" anchor="ctr"/>
                </a:tc>
                <a:extLst>
                  <a:ext uri="{0D108BD9-81ED-4DB2-BD59-A6C34878D82A}">
                    <a16:rowId xmlns:a16="http://schemas.microsoft.com/office/drawing/2014/main" val="10003"/>
                  </a:ext>
                </a:extLst>
              </a:tr>
              <a:tr h="692280">
                <a:tc>
                  <a:txBody>
                    <a:bodyPr/>
                    <a:lstStyle/>
                    <a:p>
                      <a:r>
                        <a:rPr lang="en-US" altLang="en-US" sz="2200" dirty="0">
                          <a:latin typeface="Futura Md BT" panose="020B0602020204020303" pitchFamily="34" charset="0"/>
                        </a:rPr>
                        <a:t>“Is there anything that may get in the way of doing this?”</a:t>
                      </a:r>
                    </a:p>
                  </a:txBody>
                  <a:tcPr marT="45083" marB="45083" anchor="ctr"/>
                </a:tc>
                <a:extLst>
                  <a:ext uri="{0D108BD9-81ED-4DB2-BD59-A6C34878D82A}">
                    <a16:rowId xmlns:a16="http://schemas.microsoft.com/office/drawing/2014/main" val="10004"/>
                  </a:ext>
                </a:extLst>
              </a:tr>
            </a:tbl>
          </a:graphicData>
        </a:graphic>
      </p:graphicFrame>
      <p:sp>
        <p:nvSpPr>
          <p:cNvPr id="5531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A54CC4C3-3AE8-4699-B111-341CFD1A7C69}" type="slidenum">
              <a:rPr lang="en-US" altLang="en-US">
                <a:solidFill>
                  <a:srgbClr val="898989"/>
                </a:solidFill>
              </a:rPr>
              <a:pPr/>
              <a:t>31</a:t>
            </a:fld>
            <a:endParaRPr lang="en-US" altLang="en-US">
              <a:solidFill>
                <a:srgbClr val="898989"/>
              </a:solidFill>
            </a:endParaRPr>
          </a:p>
        </p:txBody>
      </p:sp>
      <p:sp>
        <p:nvSpPr>
          <p:cNvPr id="5" name="TextBox 4"/>
          <p:cNvSpPr txBox="1"/>
          <p:nvPr/>
        </p:nvSpPr>
        <p:spPr>
          <a:xfrm>
            <a:off x="-2351438" y="4494538"/>
            <a:ext cx="1989137" cy="646113"/>
          </a:xfrm>
          <a:prstGeom prst="rect">
            <a:avLst/>
          </a:prstGeom>
          <a:solidFill>
            <a:schemeClr val="accent6">
              <a:lumMod val="40000"/>
              <a:lumOff val="60000"/>
            </a:schemeClr>
          </a:solidFill>
        </p:spPr>
        <p:txBody>
          <a:bodyPr>
            <a:spAutoFit/>
          </a:bodyPr>
          <a:lstStyle/>
          <a:p>
            <a:pPr>
              <a:defRPr/>
            </a:pPr>
            <a:r>
              <a:rPr lang="en-US" dirty="0">
                <a:latin typeface="Futura Md BT"/>
                <a:cs typeface="Arial" charset="0"/>
              </a:rPr>
              <a:t>Refer to page 9, Tool 2. </a:t>
            </a:r>
          </a:p>
        </p:txBody>
      </p:sp>
      <p:pic>
        <p:nvPicPr>
          <p:cNvPr id="55315" name="Picture 5" descr="C:\Users\Michelle Tregear\AppData\Local\Microsoft\Windows\Temporary Internet Files\Content.IE5\7LFKQ34G\MC90043158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6527" y="5226844"/>
            <a:ext cx="974725"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36885" y="5517871"/>
            <a:ext cx="4572000" cy="400110"/>
          </a:xfrm>
          <a:prstGeom prst="rect">
            <a:avLst/>
          </a:prstGeom>
        </p:spPr>
        <p:txBody>
          <a:bodyPr>
            <a:spAutoFit/>
          </a:bodyPr>
          <a:lstStyle/>
          <a:p>
            <a:r>
              <a:rPr lang="en-US" altLang="en-US" sz="1000" dirty="0"/>
              <a:t>AHRQ online resources: https://www.ahrq.gov/professionals/education/curriculum-tools/shareddecisionmaking/index.htm</a:t>
            </a:r>
            <a:endParaRPr lang="en-US" sz="1000" dirty="0"/>
          </a:p>
        </p:txBody>
      </p:sp>
    </p:spTree>
    <p:extLst>
      <p:ext uri="{BB962C8B-B14F-4D97-AF65-F5344CB8AC3E}">
        <p14:creationId xmlns:p14="http://schemas.microsoft.com/office/powerpoint/2010/main" val="1098066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1"/>
          <p:cNvSpPr>
            <a:spLocks noGrp="1"/>
          </p:cNvSpPr>
          <p:nvPr>
            <p:ph idx="1"/>
          </p:nvPr>
        </p:nvSpPr>
        <p:spPr bwMode="auto">
          <a:xfrm>
            <a:off x="457200" y="1676400"/>
            <a:ext cx="8229600" cy="43307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defRPr/>
            </a:pPr>
            <a:r>
              <a:rPr lang="en-US" altLang="en-US" dirty="0"/>
              <a:t>Decide together on the best option.</a:t>
            </a:r>
          </a:p>
          <a:p>
            <a:pPr eaLnBrk="1" hangingPunct="1">
              <a:defRPr/>
            </a:pPr>
            <a:r>
              <a:rPr lang="en-US" altLang="en-US" dirty="0"/>
              <a:t>Arrange for follow-up steps to achieve the preferred treatment.</a:t>
            </a:r>
          </a:p>
          <a:p>
            <a:pPr marL="0" indent="0" eaLnBrk="1" hangingPunct="1">
              <a:buFont typeface="Wingdings 3" panose="05040102010807070707" pitchFamily="18" charset="2"/>
              <a:buNone/>
              <a:defRPr/>
            </a:pPr>
            <a:endParaRPr lang="en-US" altLang="en-US" sz="2400" dirty="0">
              <a:solidFill>
                <a:srgbClr val="FF0000"/>
              </a:solidFill>
            </a:endParaRPr>
          </a:p>
        </p:txBody>
      </p:sp>
      <p:sp>
        <p:nvSpPr>
          <p:cNvPr id="56323" name="Title 2"/>
          <p:cNvSpPr>
            <a:spLocks noGrp="1"/>
          </p:cNvSpPr>
          <p:nvPr>
            <p:ph type="title"/>
          </p:nvPr>
        </p:nvSpPr>
        <p:spPr>
          <a:xfrm>
            <a:off x="457200" y="336550"/>
            <a:ext cx="8229600" cy="1143000"/>
          </a:xfrm>
        </p:spPr>
        <p:txBody>
          <a:bodyPr>
            <a:normAutofit fontScale="90000"/>
          </a:bodyPr>
          <a:lstStyle/>
          <a:p>
            <a:pPr eaLnBrk="1" hangingPunct="1"/>
            <a:br>
              <a:rPr lang="en-US" altLang="en-US" dirty="0">
                <a:latin typeface="Futura Bk BT" pitchFamily="34" charset="0"/>
              </a:rPr>
            </a:br>
            <a:r>
              <a:rPr lang="en-US" altLang="en-US" dirty="0">
                <a:latin typeface="Futura Bk BT" pitchFamily="34" charset="0"/>
              </a:rPr>
              <a:t>Step 4: Reach a decision with</a:t>
            </a:r>
            <a:br>
              <a:rPr lang="en-US" altLang="en-US" dirty="0">
                <a:latin typeface="Futura Bk BT" pitchFamily="34" charset="0"/>
              </a:rPr>
            </a:br>
            <a:r>
              <a:rPr lang="en-US" altLang="en-US" dirty="0">
                <a:latin typeface="Futura Bk BT" pitchFamily="34" charset="0"/>
              </a:rPr>
              <a:t>your patient</a:t>
            </a:r>
            <a:br>
              <a:rPr lang="en-US" altLang="en-US" dirty="0">
                <a:latin typeface="Futura Bk BT" pitchFamily="34" charset="0"/>
              </a:rPr>
            </a:br>
            <a:endParaRPr lang="en-US" altLang="en-US" dirty="0">
              <a:latin typeface="Futura Bk BT" pitchFamily="34" charset="0"/>
            </a:endParaRPr>
          </a:p>
        </p:txBody>
      </p:sp>
      <p:sp>
        <p:nvSpPr>
          <p:cNvPr id="5632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B6E8E185-6A3D-4B40-831C-735FAC4E431F}" type="slidenum">
              <a:rPr lang="en-US" altLang="en-US">
                <a:solidFill>
                  <a:srgbClr val="898989"/>
                </a:solidFill>
              </a:rPr>
              <a:pPr/>
              <a:t>32</a:t>
            </a:fld>
            <a:endParaRPr lang="en-US" altLang="en-US">
              <a:solidFill>
                <a:srgbClr val="898989"/>
              </a:solidFill>
            </a:endParaRPr>
          </a:p>
        </p:txBody>
      </p:sp>
      <p:sp>
        <p:nvSpPr>
          <p:cNvPr id="6" name="TextBox 5"/>
          <p:cNvSpPr txBox="1"/>
          <p:nvPr/>
        </p:nvSpPr>
        <p:spPr>
          <a:xfrm>
            <a:off x="-2312532" y="4096063"/>
            <a:ext cx="2141537" cy="646113"/>
          </a:xfrm>
          <a:prstGeom prst="rect">
            <a:avLst/>
          </a:prstGeom>
          <a:solidFill>
            <a:schemeClr val="accent6">
              <a:lumMod val="40000"/>
              <a:lumOff val="60000"/>
            </a:schemeClr>
          </a:solidFill>
        </p:spPr>
        <p:txBody>
          <a:bodyPr>
            <a:spAutoFit/>
          </a:bodyPr>
          <a:lstStyle/>
          <a:p>
            <a:pPr>
              <a:defRPr/>
            </a:pPr>
            <a:r>
              <a:rPr lang="en-US" dirty="0">
                <a:latin typeface="Futura Md BT"/>
                <a:cs typeface="Arial" charset="0"/>
              </a:rPr>
              <a:t>Refer to page 10, Tool 2. </a:t>
            </a:r>
          </a:p>
        </p:txBody>
      </p:sp>
      <p:pic>
        <p:nvPicPr>
          <p:cNvPr id="56326" name="Picture 6" descr="C:\Users\Michelle Tregear\AppData\Local\Microsoft\Windows\Temporary Internet Files\Content.IE5\7LFKQ34G\MC90043158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6488" y="5226844"/>
            <a:ext cx="974725"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62131" y="5002827"/>
            <a:ext cx="4572000" cy="400110"/>
          </a:xfrm>
          <a:prstGeom prst="rect">
            <a:avLst/>
          </a:prstGeom>
        </p:spPr>
        <p:txBody>
          <a:bodyPr>
            <a:spAutoFit/>
          </a:bodyPr>
          <a:lstStyle/>
          <a:p>
            <a:r>
              <a:rPr lang="en-US" altLang="en-US" sz="1000" dirty="0"/>
              <a:t>AHRQ online resources: https://www.ahrq.gov/professionals/education/curriculum-tools/shareddecisionmaking/index.htm</a:t>
            </a:r>
            <a:endParaRPr lang="en-US" sz="1000" dirty="0"/>
          </a:p>
        </p:txBody>
      </p:sp>
    </p:spTree>
    <p:extLst>
      <p:ext uri="{BB962C8B-B14F-4D97-AF65-F5344CB8AC3E}">
        <p14:creationId xmlns:p14="http://schemas.microsoft.com/office/powerpoint/2010/main" val="2073074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1"/>
          <p:cNvSpPr>
            <a:spLocks noGrp="1"/>
          </p:cNvSpPr>
          <p:nvPr>
            <p:ph idx="1"/>
          </p:nvPr>
        </p:nvSpPr>
        <p:spPr bwMode="auto">
          <a:xfrm>
            <a:off x="533400" y="1481138"/>
            <a:ext cx="8153400" cy="45259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Wingdings 3" panose="05040102010807070707" pitchFamily="18" charset="2"/>
              <a:buNone/>
              <a:defRPr/>
            </a:pPr>
            <a:r>
              <a:rPr lang="en-US" altLang="en-US" b="1" dirty="0"/>
              <a:t>Tips</a:t>
            </a:r>
          </a:p>
          <a:p>
            <a:pPr eaLnBrk="1" hangingPunct="1">
              <a:defRPr/>
            </a:pPr>
            <a:r>
              <a:rPr lang="en-US" altLang="en-US" sz="2600" dirty="0"/>
              <a:t>Ask your patient if he/she is ready to make a decision.</a:t>
            </a:r>
          </a:p>
          <a:p>
            <a:pPr eaLnBrk="1" hangingPunct="1">
              <a:defRPr/>
            </a:pPr>
            <a:r>
              <a:rPr lang="en-US" altLang="en-US" sz="2600" dirty="0"/>
              <a:t>Ask your patient if he/she needs more information.</a:t>
            </a:r>
          </a:p>
          <a:p>
            <a:pPr eaLnBrk="1" hangingPunct="1">
              <a:defRPr/>
            </a:pPr>
            <a:r>
              <a:rPr lang="en-US" altLang="en-US" sz="2600" dirty="0"/>
              <a:t>Schedule another session if your patient needs more time to consider the decision.</a:t>
            </a:r>
          </a:p>
          <a:p>
            <a:pPr eaLnBrk="1" hangingPunct="1">
              <a:defRPr/>
            </a:pPr>
            <a:r>
              <a:rPr lang="en-US" altLang="en-US" sz="2600" dirty="0"/>
              <a:t>Confirm the decision with your patient.</a:t>
            </a:r>
          </a:p>
          <a:p>
            <a:pPr eaLnBrk="1" hangingPunct="1">
              <a:defRPr/>
            </a:pPr>
            <a:r>
              <a:rPr lang="en-US" altLang="en-US" sz="2600" dirty="0"/>
              <a:t>Schedule follow-up appointments to carry out preferred options.</a:t>
            </a:r>
          </a:p>
        </p:txBody>
      </p:sp>
      <p:sp>
        <p:nvSpPr>
          <p:cNvPr id="57347" name="Title 2"/>
          <p:cNvSpPr>
            <a:spLocks noGrp="1"/>
          </p:cNvSpPr>
          <p:nvPr>
            <p:ph type="title"/>
          </p:nvPr>
        </p:nvSpPr>
        <p:spPr>
          <a:xfrm>
            <a:off x="457200" y="338138"/>
            <a:ext cx="8229600" cy="1143000"/>
          </a:xfrm>
        </p:spPr>
        <p:txBody>
          <a:bodyPr>
            <a:normAutofit fontScale="90000"/>
          </a:bodyPr>
          <a:lstStyle/>
          <a:p>
            <a:pPr eaLnBrk="1" hangingPunct="1"/>
            <a:br>
              <a:rPr lang="en-US" altLang="en-US" dirty="0">
                <a:latin typeface="Futura Bk BT" pitchFamily="34" charset="0"/>
              </a:rPr>
            </a:br>
            <a:r>
              <a:rPr lang="en-US" altLang="en-US" dirty="0">
                <a:latin typeface="Futura Bk BT" pitchFamily="34" charset="0"/>
              </a:rPr>
              <a:t>Step 4: Reach a decision with </a:t>
            </a:r>
            <a:br>
              <a:rPr lang="en-US" altLang="en-US" dirty="0">
                <a:latin typeface="Futura Bk BT" pitchFamily="34" charset="0"/>
              </a:rPr>
            </a:br>
            <a:r>
              <a:rPr lang="en-US" altLang="en-US" dirty="0">
                <a:latin typeface="Futura Bk BT" pitchFamily="34" charset="0"/>
              </a:rPr>
              <a:t>your patient</a:t>
            </a:r>
            <a:br>
              <a:rPr lang="en-US" altLang="en-US" dirty="0">
                <a:latin typeface="Futura Bk BT" pitchFamily="34" charset="0"/>
              </a:rPr>
            </a:br>
            <a:endParaRPr lang="en-US" altLang="en-US" dirty="0">
              <a:latin typeface="Futura Bk BT" pitchFamily="34" charset="0"/>
            </a:endParaRPr>
          </a:p>
        </p:txBody>
      </p:sp>
      <p:sp>
        <p:nvSpPr>
          <p:cNvPr id="5734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486E6EE4-67D4-469B-8BD7-6D06B1183E6C}" type="slidenum">
              <a:rPr lang="en-US" altLang="en-US">
                <a:solidFill>
                  <a:srgbClr val="898989"/>
                </a:solidFill>
              </a:rPr>
              <a:pPr/>
              <a:t>33</a:t>
            </a:fld>
            <a:endParaRPr lang="en-US" altLang="en-US">
              <a:solidFill>
                <a:srgbClr val="898989"/>
              </a:solidFill>
            </a:endParaRPr>
          </a:p>
        </p:txBody>
      </p:sp>
      <p:sp>
        <p:nvSpPr>
          <p:cNvPr id="2" name="Rectangle 1"/>
          <p:cNvSpPr/>
          <p:nvPr/>
        </p:nvSpPr>
        <p:spPr>
          <a:xfrm>
            <a:off x="899409" y="5646986"/>
            <a:ext cx="4549515" cy="400110"/>
          </a:xfrm>
          <a:prstGeom prst="rect">
            <a:avLst/>
          </a:prstGeom>
        </p:spPr>
        <p:txBody>
          <a:bodyPr wrap="square">
            <a:spAutoFit/>
          </a:bodyPr>
          <a:lstStyle/>
          <a:p>
            <a:r>
              <a:rPr lang="en-US" altLang="en-US" sz="1000" dirty="0"/>
              <a:t>AHRQ online resources: https://www.ahrq.gov/professionals/education/curriculum-tools/shareddecisionmaking/index.htm</a:t>
            </a:r>
            <a:endParaRPr lang="en-US" sz="1000" dirty="0"/>
          </a:p>
        </p:txBody>
      </p:sp>
    </p:spTree>
    <p:extLst>
      <p:ext uri="{BB962C8B-B14F-4D97-AF65-F5344CB8AC3E}">
        <p14:creationId xmlns:p14="http://schemas.microsoft.com/office/powerpoint/2010/main" val="1437779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2"/>
          <p:cNvSpPr>
            <a:spLocks noGrp="1"/>
          </p:cNvSpPr>
          <p:nvPr>
            <p:ph type="title"/>
          </p:nvPr>
        </p:nvSpPr>
        <p:spPr>
          <a:xfrm>
            <a:off x="457200" y="329784"/>
            <a:ext cx="8229600" cy="1143000"/>
          </a:xfrm>
        </p:spPr>
        <p:txBody>
          <a:bodyPr>
            <a:normAutofit fontScale="90000"/>
          </a:bodyPr>
          <a:lstStyle/>
          <a:p>
            <a:pPr eaLnBrk="1" hangingPunct="1"/>
            <a:r>
              <a:rPr lang="en-US" altLang="en-US" dirty="0">
                <a:latin typeface="Futura Bk BT" pitchFamily="34" charset="0"/>
              </a:rPr>
              <a:t>Step 4 dialogue: Reach a decision with your patient</a:t>
            </a:r>
            <a:endParaRPr lang="en-US" altLang="en-US" dirty="0">
              <a:solidFill>
                <a:srgbClr val="FF0000"/>
              </a:solidFill>
              <a:latin typeface="Futura Bk BT" pitchFamily="34" charset="0"/>
            </a:endParaRPr>
          </a:p>
        </p:txBody>
      </p:sp>
      <p:graphicFrame>
        <p:nvGraphicFramePr>
          <p:cNvPr id="4" name="Content Placeholder 3"/>
          <p:cNvGraphicFramePr>
            <a:graphicFrameLocks/>
          </p:cNvGraphicFramePr>
          <p:nvPr/>
        </p:nvGraphicFramePr>
        <p:xfrm>
          <a:off x="457200" y="1676400"/>
          <a:ext cx="8229600" cy="3505199"/>
        </p:xfrm>
        <a:graphic>
          <a:graphicData uri="http://schemas.openxmlformats.org/drawingml/2006/table">
            <a:tbl>
              <a:tblPr firstRow="1" bandRow="1">
                <a:tableStyleId>{10A1B5D5-9B99-4C35-A422-299274C87663}</a:tableStyleId>
              </a:tblPr>
              <a:tblGrid>
                <a:gridCol w="8229600">
                  <a:extLst>
                    <a:ext uri="{9D8B030D-6E8A-4147-A177-3AD203B41FA5}">
                      <a16:colId xmlns:a16="http://schemas.microsoft.com/office/drawing/2014/main" val="20000"/>
                    </a:ext>
                  </a:extLst>
                </a:gridCol>
              </a:tblGrid>
              <a:tr h="442558">
                <a:tc>
                  <a:txBody>
                    <a:bodyPr/>
                    <a:lstStyle/>
                    <a:p>
                      <a:pPr algn="ctr">
                        <a:spcBef>
                          <a:spcPts val="600"/>
                        </a:spcBef>
                        <a:spcAft>
                          <a:spcPts val="600"/>
                        </a:spcAft>
                      </a:pPr>
                      <a:r>
                        <a:rPr lang="en-US" sz="2200" dirty="0">
                          <a:latin typeface="Futura Md BT" panose="020B0602020204020303" pitchFamily="34" charset="0"/>
                        </a:rPr>
                        <a:t>Conversation Starters</a:t>
                      </a:r>
                    </a:p>
                  </a:txBody>
                  <a:tcPr anchor="ctr"/>
                </a:tc>
                <a:extLst>
                  <a:ext uri="{0D108BD9-81ED-4DB2-BD59-A6C34878D82A}">
                    <a16:rowId xmlns:a16="http://schemas.microsoft.com/office/drawing/2014/main" val="10000"/>
                  </a:ext>
                </a:extLst>
              </a:tr>
              <a:tr h="11823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200" dirty="0">
                          <a:latin typeface="Futura Md BT" panose="020B0602020204020303" pitchFamily="34" charset="0"/>
                        </a:rPr>
                        <a:t>“It’s fine to take more time to think about the treatment choices. Would you like some more time, or are you ready to decide?”</a:t>
                      </a:r>
                    </a:p>
                  </a:txBody>
                  <a:tcPr anchor="ctr"/>
                </a:tc>
                <a:extLst>
                  <a:ext uri="{0D108BD9-81ED-4DB2-BD59-A6C34878D82A}">
                    <a16:rowId xmlns:a16="http://schemas.microsoft.com/office/drawing/2014/main" val="10001"/>
                  </a:ext>
                </a:extLst>
              </a:tr>
              <a:tr h="782989">
                <a:tc>
                  <a:txBody>
                    <a:bodyPr/>
                    <a:lstStyle/>
                    <a:p>
                      <a:r>
                        <a:rPr lang="en-US" altLang="en-US" sz="2200" dirty="0">
                          <a:latin typeface="Futura Md BT" panose="020B0602020204020303" pitchFamily="34" charset="0"/>
                        </a:rPr>
                        <a:t>“What additional questions do you have for me to help you make your decision?”</a:t>
                      </a:r>
                    </a:p>
                  </a:txBody>
                  <a:tcPr anchor="ctr"/>
                </a:tc>
                <a:extLst>
                  <a:ext uri="{0D108BD9-81ED-4DB2-BD59-A6C34878D82A}">
                    <a16:rowId xmlns:a16="http://schemas.microsoft.com/office/drawing/2014/main" val="10002"/>
                  </a:ext>
                </a:extLst>
              </a:tr>
              <a:tr h="1097314">
                <a:tc>
                  <a:txBody>
                    <a:bodyPr/>
                    <a:lstStyle/>
                    <a:p>
                      <a:r>
                        <a:rPr lang="en-US" altLang="en-US" sz="2200" dirty="0">
                          <a:latin typeface="Futura Md BT" panose="020B0602020204020303" pitchFamily="34" charset="0"/>
                        </a:rPr>
                        <a:t>“Now that we had a chance to discuss your treatment options, which treatment do you think is right for you?”</a:t>
                      </a:r>
                    </a:p>
                  </a:txBody>
                  <a:tcPr anchor="ctr"/>
                </a:tc>
                <a:extLst>
                  <a:ext uri="{0D108BD9-81ED-4DB2-BD59-A6C34878D82A}">
                    <a16:rowId xmlns:a16="http://schemas.microsoft.com/office/drawing/2014/main" val="10003"/>
                  </a:ext>
                </a:extLst>
              </a:tr>
            </a:tbl>
          </a:graphicData>
        </a:graphic>
      </p:graphicFrame>
      <p:sp>
        <p:nvSpPr>
          <p:cNvPr id="5838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3B9D6FA6-2838-4925-A8D2-62252EDCB967}" type="slidenum">
              <a:rPr lang="en-US" altLang="en-US">
                <a:solidFill>
                  <a:srgbClr val="898989"/>
                </a:solidFill>
              </a:rPr>
              <a:pPr/>
              <a:t>34</a:t>
            </a:fld>
            <a:endParaRPr lang="en-US" altLang="en-US">
              <a:solidFill>
                <a:srgbClr val="898989"/>
              </a:solidFill>
            </a:endParaRPr>
          </a:p>
        </p:txBody>
      </p:sp>
      <p:sp>
        <p:nvSpPr>
          <p:cNvPr id="5" name="TextBox 4"/>
          <p:cNvSpPr txBox="1"/>
          <p:nvPr/>
        </p:nvSpPr>
        <p:spPr>
          <a:xfrm>
            <a:off x="-2141537" y="4737152"/>
            <a:ext cx="1989137" cy="646113"/>
          </a:xfrm>
          <a:prstGeom prst="rect">
            <a:avLst/>
          </a:prstGeom>
          <a:solidFill>
            <a:schemeClr val="accent6">
              <a:lumMod val="40000"/>
              <a:lumOff val="60000"/>
            </a:schemeClr>
          </a:solidFill>
        </p:spPr>
        <p:txBody>
          <a:bodyPr>
            <a:spAutoFit/>
          </a:bodyPr>
          <a:lstStyle/>
          <a:p>
            <a:pPr>
              <a:defRPr/>
            </a:pPr>
            <a:r>
              <a:rPr lang="en-US" dirty="0">
                <a:latin typeface="Futura Md BT"/>
                <a:cs typeface="Arial" charset="0"/>
              </a:rPr>
              <a:t>Refer to page 10, Tool 2. </a:t>
            </a:r>
          </a:p>
        </p:txBody>
      </p:sp>
      <p:pic>
        <p:nvPicPr>
          <p:cNvPr id="58385" name="Picture 5" descr="C:\Users\Michelle Tregear\AppData\Local\Microsoft\Windows\Temporary Internet Files\Content.IE5\7LFKQ34G\MC90043158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1537" y="5424489"/>
            <a:ext cx="974725"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61935" y="5517871"/>
            <a:ext cx="4572000" cy="400110"/>
          </a:xfrm>
          <a:prstGeom prst="rect">
            <a:avLst/>
          </a:prstGeom>
        </p:spPr>
        <p:txBody>
          <a:bodyPr>
            <a:spAutoFit/>
          </a:bodyPr>
          <a:lstStyle/>
          <a:p>
            <a:r>
              <a:rPr lang="en-US" altLang="en-US" sz="1000" dirty="0"/>
              <a:t>AHRQ online resources: https://www.ahrq.gov/professionals/education/curriculum-tools/shareddecisionmaking/index.htm</a:t>
            </a:r>
            <a:endParaRPr lang="en-US" sz="1000" dirty="0"/>
          </a:p>
        </p:txBody>
      </p:sp>
    </p:spTree>
    <p:extLst>
      <p:ext uri="{BB962C8B-B14F-4D97-AF65-F5344CB8AC3E}">
        <p14:creationId xmlns:p14="http://schemas.microsoft.com/office/powerpoint/2010/main" val="270136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Support your patient so the treatment decision has a positive impact on health outcomes.</a:t>
            </a:r>
          </a:p>
          <a:p>
            <a:pPr eaLnBrk="1" hangingPunct="1"/>
            <a:r>
              <a:rPr lang="en-US" altLang="en-US" dirty="0"/>
              <a:t>For management of chronic illness, revisit decision after a trial period.</a:t>
            </a:r>
          </a:p>
        </p:txBody>
      </p:sp>
      <p:sp>
        <p:nvSpPr>
          <p:cNvPr id="59395" name="Title 2"/>
          <p:cNvSpPr>
            <a:spLocks noGrp="1"/>
          </p:cNvSpPr>
          <p:nvPr>
            <p:ph type="title"/>
          </p:nvPr>
        </p:nvSpPr>
        <p:spPr>
          <a:xfrm>
            <a:off x="457200" y="457202"/>
            <a:ext cx="8229600" cy="1143000"/>
          </a:xfrm>
        </p:spPr>
        <p:txBody>
          <a:bodyPr>
            <a:normAutofit fontScale="90000"/>
          </a:bodyPr>
          <a:lstStyle/>
          <a:p>
            <a:pPr eaLnBrk="1" hangingPunct="1"/>
            <a:br>
              <a:rPr lang="en-US" altLang="en-US" dirty="0">
                <a:latin typeface="Futura Bk BT" pitchFamily="34" charset="0"/>
              </a:rPr>
            </a:br>
            <a:r>
              <a:rPr lang="en-US" altLang="en-US" dirty="0">
                <a:latin typeface="Futura Bk BT" pitchFamily="34" charset="0"/>
              </a:rPr>
              <a:t>Step 5: Evaluate your patient’s decision</a:t>
            </a:r>
            <a:br>
              <a:rPr lang="en-US" altLang="en-US" dirty="0">
                <a:latin typeface="Futura Bk BT" pitchFamily="34" charset="0"/>
              </a:rPr>
            </a:br>
            <a:endParaRPr lang="en-US" altLang="en-US" dirty="0">
              <a:latin typeface="Futura Bk BT" pitchFamily="34" charset="0"/>
            </a:endParaRPr>
          </a:p>
        </p:txBody>
      </p:sp>
      <p:sp>
        <p:nvSpPr>
          <p:cNvPr id="593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812D32CB-2476-405F-9AAF-021CE29CDC31}" type="slidenum">
              <a:rPr lang="en-US" altLang="en-US">
                <a:solidFill>
                  <a:srgbClr val="898989"/>
                </a:solidFill>
              </a:rPr>
              <a:pPr/>
              <a:t>35</a:t>
            </a:fld>
            <a:endParaRPr lang="en-US" altLang="en-US">
              <a:solidFill>
                <a:srgbClr val="898989"/>
              </a:solidFill>
            </a:endParaRPr>
          </a:p>
        </p:txBody>
      </p:sp>
      <p:sp>
        <p:nvSpPr>
          <p:cNvPr id="5" name="TextBox 4"/>
          <p:cNvSpPr txBox="1"/>
          <p:nvPr/>
        </p:nvSpPr>
        <p:spPr>
          <a:xfrm>
            <a:off x="-2231478" y="4903787"/>
            <a:ext cx="2141537" cy="646113"/>
          </a:xfrm>
          <a:prstGeom prst="rect">
            <a:avLst/>
          </a:prstGeom>
          <a:solidFill>
            <a:schemeClr val="accent6">
              <a:lumMod val="40000"/>
              <a:lumOff val="60000"/>
            </a:schemeClr>
          </a:solidFill>
        </p:spPr>
        <p:txBody>
          <a:bodyPr>
            <a:spAutoFit/>
          </a:bodyPr>
          <a:lstStyle/>
          <a:p>
            <a:pPr>
              <a:defRPr/>
            </a:pPr>
            <a:r>
              <a:rPr lang="en-US" dirty="0">
                <a:latin typeface="Futura Md BT"/>
                <a:cs typeface="Arial" charset="0"/>
              </a:rPr>
              <a:t>Refer to page 11, Tool 2. </a:t>
            </a:r>
          </a:p>
        </p:txBody>
      </p:sp>
      <p:pic>
        <p:nvPicPr>
          <p:cNvPr id="59398" name="Picture 5" descr="C:\Users\Michelle Tregear\AppData\Local\Microsoft\Windows\Temporary Internet Files\Content.IE5\7LFKQ34G\MC90043158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1478" y="5549900"/>
            <a:ext cx="974725"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42013" y="5063154"/>
            <a:ext cx="4572000" cy="400110"/>
          </a:xfrm>
          <a:prstGeom prst="rect">
            <a:avLst/>
          </a:prstGeom>
        </p:spPr>
        <p:txBody>
          <a:bodyPr>
            <a:spAutoFit/>
          </a:bodyPr>
          <a:lstStyle/>
          <a:p>
            <a:r>
              <a:rPr lang="en-US" altLang="en-US" sz="1000" dirty="0"/>
              <a:t>AHRQ online resources: https://www.ahrq.gov/professionals/education/curriculum-tools/shareddecisionmaking/index.htm</a:t>
            </a:r>
            <a:endParaRPr lang="en-US" sz="1000" dirty="0"/>
          </a:p>
        </p:txBody>
      </p:sp>
    </p:spTree>
    <p:extLst>
      <p:ext uri="{BB962C8B-B14F-4D97-AF65-F5344CB8AC3E}">
        <p14:creationId xmlns:p14="http://schemas.microsoft.com/office/powerpoint/2010/main" val="2887396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
          <p:cNvSpPr>
            <a:spLocks noGrp="1"/>
          </p:cNvSpPr>
          <p:nvPr>
            <p:ph idx="1"/>
          </p:nvPr>
        </p:nvSpPr>
        <p:spPr bwMode="auto">
          <a:xfrm>
            <a:off x="609600" y="1371600"/>
            <a:ext cx="8077200" cy="43307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pPr marL="0" indent="0" eaLnBrk="1" hangingPunct="1">
              <a:buFont typeface="Wingdings 3" panose="05040102010807070707" pitchFamily="18" charset="2"/>
              <a:buNone/>
              <a:defRPr/>
            </a:pPr>
            <a:r>
              <a:rPr lang="en-US" altLang="en-US" b="1" dirty="0"/>
              <a:t>Tips</a:t>
            </a:r>
          </a:p>
          <a:p>
            <a:pPr eaLnBrk="1" hangingPunct="1">
              <a:defRPr/>
            </a:pPr>
            <a:r>
              <a:rPr lang="en-US" altLang="en-US" dirty="0"/>
              <a:t>Make plans to review the decision in the future.</a:t>
            </a:r>
          </a:p>
          <a:p>
            <a:pPr eaLnBrk="1" hangingPunct="1">
              <a:defRPr/>
            </a:pPr>
            <a:r>
              <a:rPr lang="en-US" altLang="en-US" dirty="0"/>
              <a:t>Monitor implementation of treatment decision.</a:t>
            </a:r>
          </a:p>
          <a:p>
            <a:pPr eaLnBrk="1" hangingPunct="1">
              <a:defRPr/>
            </a:pPr>
            <a:r>
              <a:rPr lang="en-US" altLang="en-US" dirty="0"/>
              <a:t>Assist your patient with managing barriers to implementation.</a:t>
            </a:r>
          </a:p>
          <a:p>
            <a:pPr eaLnBrk="1" hangingPunct="1">
              <a:defRPr/>
            </a:pPr>
            <a:r>
              <a:rPr lang="en-US" altLang="en-US" dirty="0"/>
              <a:t>Revisit the decision if the option does not produce the desired health outcomes.</a:t>
            </a:r>
          </a:p>
        </p:txBody>
      </p:sp>
      <p:sp>
        <p:nvSpPr>
          <p:cNvPr id="60419" name="Title 2"/>
          <p:cNvSpPr>
            <a:spLocks noGrp="1"/>
          </p:cNvSpPr>
          <p:nvPr>
            <p:ph type="title"/>
          </p:nvPr>
        </p:nvSpPr>
        <p:spPr>
          <a:xfrm>
            <a:off x="457200" y="228600"/>
            <a:ext cx="8229600" cy="1143000"/>
          </a:xfrm>
        </p:spPr>
        <p:txBody>
          <a:bodyPr>
            <a:normAutofit fontScale="90000"/>
          </a:bodyPr>
          <a:lstStyle/>
          <a:p>
            <a:pPr eaLnBrk="1" hangingPunct="1"/>
            <a:r>
              <a:rPr lang="en-US" altLang="en-US" dirty="0">
                <a:latin typeface="Futura Bk BT" pitchFamily="34" charset="0"/>
              </a:rPr>
              <a:t>Step 5: Evaluate your patient’s decision</a:t>
            </a:r>
          </a:p>
        </p:txBody>
      </p:sp>
      <p:sp>
        <p:nvSpPr>
          <p:cNvPr id="6042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3A32736C-13B5-415E-BFFE-9D7CB9A2834B}" type="slidenum">
              <a:rPr lang="en-US" altLang="en-US">
                <a:solidFill>
                  <a:srgbClr val="898989"/>
                </a:solidFill>
              </a:rPr>
              <a:pPr/>
              <a:t>36</a:t>
            </a:fld>
            <a:endParaRPr lang="en-US" altLang="en-US">
              <a:solidFill>
                <a:srgbClr val="898989"/>
              </a:solidFill>
            </a:endParaRPr>
          </a:p>
        </p:txBody>
      </p:sp>
      <p:sp>
        <p:nvSpPr>
          <p:cNvPr id="2" name="Rectangle 1"/>
          <p:cNvSpPr/>
          <p:nvPr/>
        </p:nvSpPr>
        <p:spPr>
          <a:xfrm>
            <a:off x="906905" y="5702300"/>
            <a:ext cx="4572000" cy="400110"/>
          </a:xfrm>
          <a:prstGeom prst="rect">
            <a:avLst/>
          </a:prstGeom>
        </p:spPr>
        <p:txBody>
          <a:bodyPr>
            <a:spAutoFit/>
          </a:bodyPr>
          <a:lstStyle/>
          <a:p>
            <a:r>
              <a:rPr lang="en-US" altLang="en-US" sz="1000" dirty="0"/>
              <a:t>AHRQ online resources: https://www.ahrq.gov/professionals/education/curriculum-tools/shareddecisionmaking/index.htm</a:t>
            </a:r>
            <a:endParaRPr lang="en-US" sz="1000" dirty="0"/>
          </a:p>
        </p:txBody>
      </p:sp>
    </p:spTree>
    <p:extLst>
      <p:ext uri="{BB962C8B-B14F-4D97-AF65-F5344CB8AC3E}">
        <p14:creationId xmlns:p14="http://schemas.microsoft.com/office/powerpoint/2010/main" val="3927924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2"/>
          <p:cNvSpPr>
            <a:spLocks noGrp="1"/>
          </p:cNvSpPr>
          <p:nvPr>
            <p:ph type="title"/>
          </p:nvPr>
        </p:nvSpPr>
        <p:spPr>
          <a:xfrm>
            <a:off x="457200" y="266609"/>
            <a:ext cx="8229600" cy="1143000"/>
          </a:xfrm>
        </p:spPr>
        <p:txBody>
          <a:bodyPr>
            <a:normAutofit fontScale="90000"/>
          </a:bodyPr>
          <a:lstStyle/>
          <a:p>
            <a:pPr eaLnBrk="1" hangingPunct="1"/>
            <a:r>
              <a:rPr lang="en-US" altLang="en-US" dirty="0">
                <a:latin typeface="Futura Bk BT" pitchFamily="34" charset="0"/>
              </a:rPr>
              <a:t>Step 5: Evaluate your patient’s decision </a:t>
            </a:r>
            <a:endParaRPr lang="en-US" altLang="en-US" b="0" dirty="0">
              <a:latin typeface="Futura Bk BT" pitchFamily="34" charset="0"/>
            </a:endParaRPr>
          </a:p>
        </p:txBody>
      </p:sp>
      <p:graphicFrame>
        <p:nvGraphicFramePr>
          <p:cNvPr id="4" name="Content Placeholder 3"/>
          <p:cNvGraphicFramePr>
            <a:graphicFrameLocks/>
          </p:cNvGraphicFramePr>
          <p:nvPr/>
        </p:nvGraphicFramePr>
        <p:xfrm>
          <a:off x="457200" y="1828800"/>
          <a:ext cx="8229600" cy="2560638"/>
        </p:xfrm>
        <a:graphic>
          <a:graphicData uri="http://schemas.openxmlformats.org/drawingml/2006/table">
            <a:tbl>
              <a:tblPr firstRow="1" bandRow="1">
                <a:tableStyleId>{10A1B5D5-9B99-4C35-A422-299274C87663}</a:tableStyleId>
              </a:tblPr>
              <a:tblGrid>
                <a:gridCol w="8229600">
                  <a:extLst>
                    <a:ext uri="{9D8B030D-6E8A-4147-A177-3AD203B41FA5}">
                      <a16:colId xmlns:a16="http://schemas.microsoft.com/office/drawing/2014/main" val="20000"/>
                    </a:ext>
                  </a:extLst>
                </a:gridCol>
              </a:tblGrid>
              <a:tr h="457265">
                <a:tc>
                  <a:txBody>
                    <a:bodyPr/>
                    <a:lstStyle/>
                    <a:p>
                      <a:pPr algn="ctr">
                        <a:spcBef>
                          <a:spcPts val="600"/>
                        </a:spcBef>
                        <a:spcAft>
                          <a:spcPts val="600"/>
                        </a:spcAft>
                      </a:pPr>
                      <a:r>
                        <a:rPr lang="en-US" sz="2200" dirty="0">
                          <a:latin typeface="Futura Md BT" panose="020B0602020204020303" pitchFamily="34" charset="0"/>
                        </a:rPr>
                        <a:t>Conversation Starters</a:t>
                      </a:r>
                    </a:p>
                  </a:txBody>
                  <a:tcPr marT="45734" marB="45734" anchor="ctr"/>
                </a:tc>
                <a:extLst>
                  <a:ext uri="{0D108BD9-81ED-4DB2-BD59-A6C34878D82A}">
                    <a16:rowId xmlns:a16="http://schemas.microsoft.com/office/drawing/2014/main" val="10000"/>
                  </a:ext>
                </a:extLst>
              </a:tr>
              <a:tr h="914433">
                <a:tc>
                  <a:txBody>
                    <a:bodyPr/>
                    <a:lstStyle/>
                    <a:p>
                      <a:r>
                        <a:rPr lang="en-US" altLang="en-US" sz="2200" dirty="0">
                          <a:latin typeface="Futura Md BT" panose="020B0602020204020303" pitchFamily="34" charset="0"/>
                        </a:rPr>
                        <a:t>“Let’s plan on reviewing this decision at our next appointment.”</a:t>
                      </a:r>
                    </a:p>
                  </a:txBody>
                  <a:tcPr marT="45734" marB="45734" anchor="ctr"/>
                </a:tc>
                <a:extLst>
                  <a:ext uri="{0D108BD9-81ED-4DB2-BD59-A6C34878D82A}">
                    <a16:rowId xmlns:a16="http://schemas.microsoft.com/office/drawing/2014/main" val="10001"/>
                  </a:ext>
                </a:extLst>
              </a:tr>
              <a:tr h="1188940">
                <a:tc>
                  <a:txBody>
                    <a:bodyPr/>
                    <a:lstStyle/>
                    <a:p>
                      <a:r>
                        <a:rPr lang="en-US" altLang="en-US" sz="2200" dirty="0">
                          <a:latin typeface="Futura Md BT" panose="020B0602020204020303" pitchFamily="34" charset="0"/>
                        </a:rPr>
                        <a:t>“If you don’t feel things are improving, please schedule a follow-up visit so we can plan a different approach.”</a:t>
                      </a:r>
                    </a:p>
                  </a:txBody>
                  <a:tcPr marT="45734" marB="45734" anchor="ctr"/>
                </a:tc>
                <a:extLst>
                  <a:ext uri="{0D108BD9-81ED-4DB2-BD59-A6C34878D82A}">
                    <a16:rowId xmlns:a16="http://schemas.microsoft.com/office/drawing/2014/main" val="10002"/>
                  </a:ext>
                </a:extLst>
              </a:tr>
            </a:tbl>
          </a:graphicData>
        </a:graphic>
      </p:graphicFrame>
      <p:sp>
        <p:nvSpPr>
          <p:cNvPr id="6145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FD6285C2-28CE-44AE-94B0-D2D00CE95E45}" type="slidenum">
              <a:rPr lang="en-US" altLang="en-US">
                <a:solidFill>
                  <a:srgbClr val="898989"/>
                </a:solidFill>
              </a:rPr>
              <a:pPr/>
              <a:t>37</a:t>
            </a:fld>
            <a:endParaRPr lang="en-US" altLang="en-US">
              <a:solidFill>
                <a:srgbClr val="898989"/>
              </a:solidFill>
            </a:endParaRPr>
          </a:p>
        </p:txBody>
      </p:sp>
      <p:sp>
        <p:nvSpPr>
          <p:cNvPr id="5" name="TextBox 4"/>
          <p:cNvSpPr txBox="1"/>
          <p:nvPr/>
        </p:nvSpPr>
        <p:spPr>
          <a:xfrm>
            <a:off x="-2140730" y="4389438"/>
            <a:ext cx="2065337" cy="646113"/>
          </a:xfrm>
          <a:prstGeom prst="rect">
            <a:avLst/>
          </a:prstGeom>
          <a:solidFill>
            <a:schemeClr val="accent6">
              <a:lumMod val="40000"/>
              <a:lumOff val="60000"/>
            </a:schemeClr>
          </a:solidFill>
        </p:spPr>
        <p:txBody>
          <a:bodyPr>
            <a:spAutoFit/>
          </a:bodyPr>
          <a:lstStyle/>
          <a:p>
            <a:pPr>
              <a:defRPr/>
            </a:pPr>
            <a:r>
              <a:rPr lang="en-US" dirty="0">
                <a:latin typeface="Futura Md BT"/>
                <a:cs typeface="Arial" charset="0"/>
              </a:rPr>
              <a:t>Refer to page 11, Tool 2. </a:t>
            </a:r>
          </a:p>
        </p:txBody>
      </p:sp>
      <p:pic>
        <p:nvPicPr>
          <p:cNvPr id="61455" name="Picture 5" descr="C:\Users\Michelle Tregear\AppData\Local\Microsoft\Windows\Temporary Internet Files\Content.IE5\7LFKQ34G\MC90043158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832" y="5226844"/>
            <a:ext cx="974725"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42014" y="5359171"/>
            <a:ext cx="4572000" cy="400110"/>
          </a:xfrm>
          <a:prstGeom prst="rect">
            <a:avLst/>
          </a:prstGeom>
        </p:spPr>
        <p:txBody>
          <a:bodyPr>
            <a:spAutoFit/>
          </a:bodyPr>
          <a:lstStyle/>
          <a:p>
            <a:r>
              <a:rPr lang="en-US" altLang="en-US" sz="1000" dirty="0"/>
              <a:t>AHRQ online resources: https://www.ahrq.gov/professionals/education/curriculum-tools/shareddecisionmaking/index.htm</a:t>
            </a:r>
            <a:endParaRPr lang="en-US" sz="1000" dirty="0"/>
          </a:p>
        </p:txBody>
      </p:sp>
    </p:spTree>
    <p:extLst>
      <p:ext uri="{BB962C8B-B14F-4D97-AF65-F5344CB8AC3E}">
        <p14:creationId xmlns:p14="http://schemas.microsoft.com/office/powerpoint/2010/main" val="21817066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1"/>
          <p:cNvSpPr>
            <a:spLocks noGrp="1"/>
          </p:cNvSpPr>
          <p:nvPr>
            <p:ph idx="1"/>
          </p:nvPr>
        </p:nvSpPr>
        <p:spPr bwMode="auto">
          <a:xfrm>
            <a:off x="419100" y="2347209"/>
            <a:ext cx="8229600" cy="3763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solidFill>
                  <a:srgbClr val="050E7E"/>
                </a:solidFill>
                <a:latin typeface="Futura Bk BT" pitchFamily="34" charset="0"/>
              </a:rPr>
              <a:t>Putting Shared Decision Making Into Action</a:t>
            </a:r>
          </a:p>
          <a:p>
            <a:pPr eaLnBrk="1" hangingPunct="1"/>
            <a:endParaRPr lang="en-US" altLang="en-US" sz="2800">
              <a:latin typeface="Futura Bk BT" pitchFamily="34" charset="0"/>
            </a:endParaRPr>
          </a:p>
          <a:p>
            <a:pPr eaLnBrk="1" hangingPunct="1"/>
            <a:r>
              <a:rPr lang="en-US" altLang="en-US">
                <a:latin typeface="Futura Bk BT" pitchFamily="34" charset="0"/>
              </a:rPr>
              <a:t>Role Play Activity</a:t>
            </a:r>
            <a:endParaRPr lang="en-US" altLang="en-US" dirty="0">
              <a:latin typeface="Futura Bk BT" pitchFamily="34" charset="0"/>
            </a:endParaRPr>
          </a:p>
        </p:txBody>
      </p:sp>
      <p:sp>
        <p:nvSpPr>
          <p:cNvPr id="6553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8B48F64A-CB83-48C4-AC87-DD007B0A878F}" type="slidenum">
              <a:rPr lang="en-US" altLang="en-US">
                <a:solidFill>
                  <a:srgbClr val="898989"/>
                </a:solidFill>
              </a:rPr>
              <a:pPr/>
              <a:t>38</a:t>
            </a:fld>
            <a:endParaRPr lang="en-US" altLang="en-US">
              <a:solidFill>
                <a:srgbClr val="898989"/>
              </a:solidFill>
            </a:endParaRPr>
          </a:p>
        </p:txBody>
      </p:sp>
      <p:sp>
        <p:nvSpPr>
          <p:cNvPr id="2" name="Rectangle 1"/>
          <p:cNvSpPr/>
          <p:nvPr/>
        </p:nvSpPr>
        <p:spPr>
          <a:xfrm>
            <a:off x="419100" y="5429071"/>
            <a:ext cx="4572000" cy="400110"/>
          </a:xfrm>
          <a:prstGeom prst="rect">
            <a:avLst/>
          </a:prstGeom>
        </p:spPr>
        <p:txBody>
          <a:bodyPr>
            <a:spAutoFit/>
          </a:bodyPr>
          <a:lstStyle/>
          <a:p>
            <a:r>
              <a:rPr lang="en-US" altLang="en-US" sz="1000" dirty="0"/>
              <a:t>AHRQ online resources: https://www.ahrq.gov/professionals/education/curriculum-tools/shareddecisionmaking/index.htm</a:t>
            </a:r>
            <a:endParaRPr lang="en-US" sz="1000" dirty="0"/>
          </a:p>
        </p:txBody>
      </p:sp>
    </p:spTree>
    <p:extLst>
      <p:ext uri="{BB962C8B-B14F-4D97-AF65-F5344CB8AC3E}">
        <p14:creationId xmlns:p14="http://schemas.microsoft.com/office/powerpoint/2010/main" val="20938558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1"/>
          <p:cNvSpPr>
            <a:spLocks noGrp="1"/>
          </p:cNvSpPr>
          <p:nvPr>
            <p:ph idx="1"/>
          </p:nvPr>
        </p:nvSpPr>
        <p:spPr bwMode="auto">
          <a:xfrm>
            <a:off x="457200" y="1371600"/>
            <a:ext cx="82296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a:t>Break into your assigned group.</a:t>
            </a:r>
          </a:p>
          <a:p>
            <a:pPr eaLnBrk="1" hangingPunct="1"/>
            <a:r>
              <a:rPr lang="en-US" altLang="en-US" sz="2400"/>
              <a:t>Choose roles: Provider, patient, reporter, observers.</a:t>
            </a:r>
          </a:p>
          <a:p>
            <a:pPr eaLnBrk="1" hangingPunct="1"/>
            <a:r>
              <a:rPr lang="en-US" altLang="en-US" sz="2400"/>
              <a:t>Refer to the Conversation Starters handout and the SHARE Approach model as you role play.</a:t>
            </a:r>
          </a:p>
          <a:p>
            <a:pPr eaLnBrk="1" hangingPunct="1"/>
            <a:r>
              <a:rPr lang="en-US" altLang="en-US" sz="2400"/>
              <a:t>Refer to your consumer and clinician summaries during this activity.</a:t>
            </a:r>
          </a:p>
          <a:p>
            <a:pPr eaLnBrk="1" hangingPunct="1"/>
            <a:r>
              <a:rPr lang="en-US" altLang="en-US" sz="2400"/>
              <a:t>Role play:</a:t>
            </a:r>
          </a:p>
          <a:p>
            <a:pPr lvl="1" eaLnBrk="1" hangingPunct="1"/>
            <a:r>
              <a:rPr lang="en-US" altLang="en-US" sz="2000"/>
              <a:t>Reporter asks for volunteers for provider and patient.</a:t>
            </a:r>
          </a:p>
          <a:p>
            <a:pPr lvl="1" eaLnBrk="1" hangingPunct="1"/>
            <a:r>
              <a:rPr lang="en-US" altLang="en-US" sz="2000"/>
              <a:t>Role play a shared decision-making encounter.</a:t>
            </a:r>
          </a:p>
          <a:p>
            <a:pPr lvl="1" eaLnBrk="1" hangingPunct="1"/>
            <a:r>
              <a:rPr lang="en-US" altLang="en-US" sz="2000"/>
              <a:t>Observers provide feedback.</a:t>
            </a:r>
          </a:p>
        </p:txBody>
      </p:sp>
      <p:sp>
        <p:nvSpPr>
          <p:cNvPr id="66563" name="Title 2"/>
          <p:cNvSpPr>
            <a:spLocks noGrp="1"/>
          </p:cNvSpPr>
          <p:nvPr>
            <p:ph type="title"/>
          </p:nvPr>
        </p:nvSpPr>
        <p:spPr>
          <a:xfrm>
            <a:off x="457200" y="0"/>
            <a:ext cx="8229600" cy="1143000"/>
          </a:xfrm>
        </p:spPr>
        <p:txBody>
          <a:bodyPr/>
          <a:lstStyle/>
          <a:p>
            <a:pPr eaLnBrk="1" hangingPunct="1"/>
            <a:r>
              <a:rPr lang="en-US" altLang="en-US">
                <a:latin typeface="Futura Bk BT" pitchFamily="34" charset="0"/>
              </a:rPr>
              <a:t>Instructions</a:t>
            </a:r>
          </a:p>
        </p:txBody>
      </p:sp>
      <p:sp>
        <p:nvSpPr>
          <p:cNvPr id="6656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D6BC71F5-7496-47F5-B7B1-C3D25AB9F61F}" type="slidenum">
              <a:rPr lang="en-US" altLang="en-US">
                <a:solidFill>
                  <a:srgbClr val="898989"/>
                </a:solidFill>
              </a:rPr>
              <a:pPr/>
              <a:t>39</a:t>
            </a:fld>
            <a:endParaRPr lang="en-US" altLang="en-US">
              <a:solidFill>
                <a:srgbClr val="898989"/>
              </a:solidFill>
            </a:endParaRPr>
          </a:p>
        </p:txBody>
      </p:sp>
    </p:spTree>
    <p:extLst>
      <p:ext uri="{BB962C8B-B14F-4D97-AF65-F5344CB8AC3E}">
        <p14:creationId xmlns:p14="http://schemas.microsoft.com/office/powerpoint/2010/main" val="1054807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11139"/>
            <a:ext cx="8534400" cy="1143000"/>
          </a:xfrm>
        </p:spPr>
        <p:txBody>
          <a:bodyPr>
            <a:noAutofit/>
          </a:bodyPr>
          <a:lstStyle/>
          <a:p>
            <a:r>
              <a:rPr lang="en-US" sz="3600" dirty="0"/>
              <a:t>FPQC Recommended Key Practices</a:t>
            </a:r>
          </a:p>
        </p:txBody>
      </p:sp>
      <p:sp>
        <p:nvSpPr>
          <p:cNvPr id="3" name="Content Placeholder 2"/>
          <p:cNvSpPr>
            <a:spLocks noGrp="1"/>
          </p:cNvSpPr>
          <p:nvPr>
            <p:ph idx="1"/>
          </p:nvPr>
        </p:nvSpPr>
        <p:spPr>
          <a:xfrm>
            <a:off x="495300" y="1077318"/>
            <a:ext cx="8229600" cy="4983164"/>
          </a:xfrm>
          <a:ln>
            <a:noFill/>
          </a:ln>
        </p:spPr>
        <p:txBody>
          <a:bodyPr>
            <a:noAutofit/>
          </a:bodyPr>
          <a:lstStyle/>
          <a:p>
            <a:pPr marL="514350" lvl="0" indent="-514350">
              <a:spcAft>
                <a:spcPts val="600"/>
              </a:spcAft>
              <a:buFont typeface="+mj-lt"/>
              <a:buAutoNum type="arabicPeriod"/>
            </a:pPr>
            <a:r>
              <a:rPr lang="en-US" sz="2400" dirty="0"/>
              <a:t>Improve access to and promote quality childbirth education, informed consent, and shared decision making</a:t>
            </a:r>
          </a:p>
          <a:p>
            <a:pPr marL="514350" lvl="0" indent="-514350">
              <a:spcAft>
                <a:spcPts val="600"/>
              </a:spcAft>
              <a:buFont typeface="+mj-lt"/>
              <a:buAutoNum type="arabicPeriod"/>
            </a:pPr>
            <a:r>
              <a:rPr lang="en-US" sz="2400" dirty="0"/>
              <a:t>Implement institutional policies that uphold best practices in obstetrics, safely reduce routine interventions in low-risk women, and consistently support vaginal birth</a:t>
            </a:r>
          </a:p>
          <a:p>
            <a:pPr marL="514350" lvl="0" indent="-514350">
              <a:spcAft>
                <a:spcPts val="600"/>
              </a:spcAft>
              <a:buFont typeface="+mj-lt"/>
              <a:buAutoNum type="arabicPeriod"/>
            </a:pPr>
            <a:r>
              <a:rPr lang="en-US" sz="2400" dirty="0"/>
              <a:t>Educate nurses and providers on intermittent auscultation/EFM and implement intermittent monitoring for low-risk women</a:t>
            </a:r>
          </a:p>
          <a:p>
            <a:pPr marL="514350" lvl="0" indent="-514350">
              <a:spcAft>
                <a:spcPts val="600"/>
              </a:spcAft>
              <a:buFont typeface="+mj-lt"/>
              <a:buAutoNum type="arabicPeriod"/>
            </a:pPr>
            <a:r>
              <a:rPr lang="en-US" sz="2400" dirty="0"/>
              <a:t>Educate nurses on labor support skills that promote labor progress, labor support, pain management</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sp>
        <p:nvSpPr>
          <p:cNvPr id="8" name="Donut 7"/>
          <p:cNvSpPr/>
          <p:nvPr/>
        </p:nvSpPr>
        <p:spPr>
          <a:xfrm>
            <a:off x="425136" y="782639"/>
            <a:ext cx="7836527" cy="1571223"/>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643747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1"/>
          <p:cNvSpPr>
            <a:spLocks noGrp="1"/>
          </p:cNvSpPr>
          <p:nvPr>
            <p:ph idx="1"/>
          </p:nvPr>
        </p:nvSpPr>
        <p:spPr bwMode="auto">
          <a:xfrm>
            <a:off x="609600" y="1481138"/>
            <a:ext cx="8077200" cy="45259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Wingdings 3" panose="05040102010807070707" pitchFamily="18" charset="2"/>
              <a:buNone/>
              <a:defRPr/>
            </a:pPr>
            <a:r>
              <a:rPr lang="en-US" altLang="en-US" b="1" dirty="0"/>
              <a:t>Summarize your group’s role play.</a:t>
            </a:r>
          </a:p>
          <a:p>
            <a:pPr eaLnBrk="1" hangingPunct="1">
              <a:defRPr/>
            </a:pPr>
            <a:r>
              <a:rPr lang="en-US" altLang="en-US" dirty="0"/>
              <a:t>Could you fit all steps in?</a:t>
            </a:r>
          </a:p>
          <a:p>
            <a:pPr eaLnBrk="1" hangingPunct="1">
              <a:defRPr/>
            </a:pPr>
            <a:r>
              <a:rPr lang="en-US" altLang="en-US" dirty="0"/>
              <a:t>What was most challenging?</a:t>
            </a:r>
          </a:p>
          <a:p>
            <a:pPr eaLnBrk="1" hangingPunct="1">
              <a:defRPr/>
            </a:pPr>
            <a:r>
              <a:rPr lang="en-US" altLang="en-US" dirty="0"/>
              <a:t>What worked best?</a:t>
            </a:r>
          </a:p>
          <a:p>
            <a:pPr eaLnBrk="1" hangingPunct="1">
              <a:defRPr/>
            </a:pPr>
            <a:r>
              <a:rPr lang="en-US" altLang="en-US" dirty="0"/>
              <a:t>How long did it take?</a:t>
            </a:r>
          </a:p>
          <a:p>
            <a:pPr eaLnBrk="1" hangingPunct="1">
              <a:defRPr/>
            </a:pPr>
            <a:r>
              <a:rPr lang="en-US" altLang="en-US" dirty="0"/>
              <a:t>How difficult would this be to implement in real life?</a:t>
            </a:r>
          </a:p>
        </p:txBody>
      </p:sp>
      <p:sp>
        <p:nvSpPr>
          <p:cNvPr id="67587" name="Title 2"/>
          <p:cNvSpPr>
            <a:spLocks noGrp="1"/>
          </p:cNvSpPr>
          <p:nvPr>
            <p:ph type="title"/>
          </p:nvPr>
        </p:nvSpPr>
        <p:spPr>
          <a:xfrm>
            <a:off x="457200" y="0"/>
            <a:ext cx="8229600" cy="1143000"/>
          </a:xfrm>
        </p:spPr>
        <p:txBody>
          <a:bodyPr/>
          <a:lstStyle/>
          <a:p>
            <a:pPr eaLnBrk="1" hangingPunct="1"/>
            <a:r>
              <a:rPr lang="en-US" altLang="en-US">
                <a:latin typeface="Futura Bk BT" pitchFamily="34" charset="0"/>
              </a:rPr>
              <a:t>Debrief</a:t>
            </a:r>
          </a:p>
        </p:txBody>
      </p:sp>
      <p:sp>
        <p:nvSpPr>
          <p:cNvPr id="6758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B391734F-8AB7-41EF-AAD0-AFA5A428F559}" type="slidenum">
              <a:rPr lang="en-US" altLang="en-US">
                <a:solidFill>
                  <a:srgbClr val="898989"/>
                </a:solidFill>
              </a:rPr>
              <a:pPr/>
              <a:t>40</a:t>
            </a:fld>
            <a:endParaRPr lang="en-US" altLang="en-US">
              <a:solidFill>
                <a:srgbClr val="898989"/>
              </a:solidFill>
            </a:endParaRPr>
          </a:p>
        </p:txBody>
      </p:sp>
    </p:spTree>
    <p:extLst>
      <p:ext uri="{BB962C8B-B14F-4D97-AF65-F5344CB8AC3E}">
        <p14:creationId xmlns:p14="http://schemas.microsoft.com/office/powerpoint/2010/main" val="22543977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b="1" dirty="0"/>
              <a:t>Shared decision making</a:t>
            </a:r>
            <a:r>
              <a:rPr lang="en-US" altLang="en-US" dirty="0"/>
              <a:t> </a:t>
            </a:r>
            <a:r>
              <a:rPr lang="en-US" altLang="en-US" b="1" dirty="0"/>
              <a:t>is a two-way street</a:t>
            </a:r>
          </a:p>
          <a:p>
            <a:pPr lvl="1" eaLnBrk="1" hangingPunct="1"/>
            <a:r>
              <a:rPr lang="en-US" altLang="en-US" sz="2600" dirty="0"/>
              <a:t>Occurs when a health care provider and a patient work together to make a health care decision that is best for the patient. </a:t>
            </a:r>
          </a:p>
          <a:p>
            <a:pPr lvl="1" eaLnBrk="1" hangingPunct="1"/>
            <a:r>
              <a:rPr lang="en-US" altLang="en-US" sz="2600" dirty="0"/>
              <a:t>The optimal decision takes into account evidence-based information about available options, the provider’s knowledge and experience, and the patient’s values and preferences.</a:t>
            </a:r>
            <a:r>
              <a:rPr lang="en-US" altLang="en-US" dirty="0"/>
              <a:t>   </a:t>
            </a:r>
          </a:p>
          <a:p>
            <a:pPr eaLnBrk="1" hangingPunct="1"/>
            <a:endParaRPr lang="en-US" altLang="en-US" dirty="0"/>
          </a:p>
        </p:txBody>
      </p:sp>
      <p:sp>
        <p:nvSpPr>
          <p:cNvPr id="6861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95E0D764-6BD2-43A3-B902-BE47CB4B1AB5}" type="slidenum">
              <a:rPr lang="en-US" altLang="en-US">
                <a:solidFill>
                  <a:srgbClr val="898989"/>
                </a:solidFill>
              </a:rPr>
              <a:pPr/>
              <a:t>41</a:t>
            </a:fld>
            <a:endParaRPr lang="en-US" altLang="en-US">
              <a:solidFill>
                <a:srgbClr val="898989"/>
              </a:solidFill>
            </a:endParaRPr>
          </a:p>
        </p:txBody>
      </p:sp>
      <p:sp>
        <p:nvSpPr>
          <p:cNvPr id="68612" name="Title 1"/>
          <p:cNvSpPr>
            <a:spLocks noGrp="1"/>
          </p:cNvSpPr>
          <p:nvPr>
            <p:ph type="title"/>
          </p:nvPr>
        </p:nvSpPr>
        <p:spPr>
          <a:xfrm>
            <a:off x="457200" y="0"/>
            <a:ext cx="8229600" cy="1143000"/>
          </a:xfrm>
        </p:spPr>
        <p:txBody>
          <a:bodyPr/>
          <a:lstStyle/>
          <a:p>
            <a:r>
              <a:rPr lang="en-US" altLang="en-US">
                <a:latin typeface="Futura Bk BT" pitchFamily="34" charset="0"/>
              </a:rPr>
              <a:t>Key takeaways</a:t>
            </a:r>
          </a:p>
        </p:txBody>
      </p:sp>
      <p:sp>
        <p:nvSpPr>
          <p:cNvPr id="2" name="Rectangle 1"/>
          <p:cNvSpPr/>
          <p:nvPr/>
        </p:nvSpPr>
        <p:spPr>
          <a:xfrm>
            <a:off x="3725056" y="5863373"/>
            <a:ext cx="4572000" cy="400110"/>
          </a:xfrm>
          <a:prstGeom prst="rect">
            <a:avLst/>
          </a:prstGeom>
        </p:spPr>
        <p:txBody>
          <a:bodyPr>
            <a:spAutoFit/>
          </a:bodyPr>
          <a:lstStyle/>
          <a:p>
            <a:r>
              <a:rPr lang="en-US" altLang="en-US" sz="1000" dirty="0"/>
              <a:t>AHRQ online resources: https://www.ahrq.gov/professionals/education/curriculum-tools/shareddecisionmaking/index.htm</a:t>
            </a:r>
            <a:endParaRPr lang="en-US" sz="1000" dirty="0"/>
          </a:p>
        </p:txBody>
      </p:sp>
    </p:spTree>
    <p:extLst>
      <p:ext uri="{BB962C8B-B14F-4D97-AF65-F5344CB8AC3E}">
        <p14:creationId xmlns:p14="http://schemas.microsoft.com/office/powerpoint/2010/main" val="537350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defRPr/>
            </a:pPr>
            <a:r>
              <a:rPr lang="en-US" altLang="en-US" dirty="0"/>
              <a:t>The SHARE Approach is a five-step process for shared decision making that includes exploring and comparing the benefits, harms, and risks of each health care option through meaningful dialogue about what matters most to the patient.  </a:t>
            </a:r>
          </a:p>
          <a:p>
            <a:pPr marL="0" indent="0" eaLnBrk="1" hangingPunct="1">
              <a:buFont typeface="Wingdings 3" panose="05040102010807070707" pitchFamily="18" charset="2"/>
              <a:buNone/>
              <a:defRPr/>
            </a:pPr>
            <a:endParaRPr lang="en-US" altLang="en-US" dirty="0"/>
          </a:p>
        </p:txBody>
      </p:sp>
      <p:sp>
        <p:nvSpPr>
          <p:cNvPr id="69635" name="Title 2"/>
          <p:cNvSpPr>
            <a:spLocks noGrp="1"/>
          </p:cNvSpPr>
          <p:nvPr>
            <p:ph type="title"/>
          </p:nvPr>
        </p:nvSpPr>
        <p:spPr>
          <a:xfrm>
            <a:off x="457200" y="0"/>
            <a:ext cx="8229600" cy="1143000"/>
          </a:xfrm>
        </p:spPr>
        <p:txBody>
          <a:bodyPr/>
          <a:lstStyle/>
          <a:p>
            <a:pPr eaLnBrk="1" hangingPunct="1"/>
            <a:r>
              <a:rPr lang="en-US" altLang="en-US">
                <a:latin typeface="Futura Bk BT" pitchFamily="34" charset="0"/>
              </a:rPr>
              <a:t>Key takeaways</a:t>
            </a:r>
          </a:p>
        </p:txBody>
      </p:sp>
      <p:sp>
        <p:nvSpPr>
          <p:cNvPr id="6963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36FE21E8-1FCC-450D-8055-9CE8BC370159}" type="slidenum">
              <a:rPr lang="en-US" altLang="en-US">
                <a:solidFill>
                  <a:srgbClr val="898989"/>
                </a:solidFill>
              </a:rPr>
              <a:pPr/>
              <a:t>42</a:t>
            </a:fld>
            <a:endParaRPr lang="en-US" altLang="en-US">
              <a:solidFill>
                <a:srgbClr val="898989"/>
              </a:solidFill>
            </a:endParaRPr>
          </a:p>
        </p:txBody>
      </p:sp>
      <p:sp>
        <p:nvSpPr>
          <p:cNvPr id="2" name="Rectangle 1"/>
          <p:cNvSpPr/>
          <p:nvPr/>
        </p:nvSpPr>
        <p:spPr>
          <a:xfrm>
            <a:off x="742013" y="5383038"/>
            <a:ext cx="4572000" cy="400110"/>
          </a:xfrm>
          <a:prstGeom prst="rect">
            <a:avLst/>
          </a:prstGeom>
        </p:spPr>
        <p:txBody>
          <a:bodyPr>
            <a:spAutoFit/>
          </a:bodyPr>
          <a:lstStyle/>
          <a:p>
            <a:r>
              <a:rPr lang="en-US" altLang="en-US" sz="1000" dirty="0"/>
              <a:t>AHRQ online resources: https://www.ahrq.gov/professionals/education/curriculum-tools/shareddecisionmaking/index.htm</a:t>
            </a:r>
            <a:endParaRPr lang="en-US" sz="1000" dirty="0"/>
          </a:p>
        </p:txBody>
      </p:sp>
    </p:spTree>
    <p:extLst>
      <p:ext uri="{BB962C8B-B14F-4D97-AF65-F5344CB8AC3E}">
        <p14:creationId xmlns:p14="http://schemas.microsoft.com/office/powerpoint/2010/main" val="1089443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Conversation starters can help you engage patients as you present each of the SHARE Approach Model’s five steps.</a:t>
            </a:r>
          </a:p>
        </p:txBody>
      </p:sp>
      <p:sp>
        <p:nvSpPr>
          <p:cNvPr id="7065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9917DBE6-A398-4812-99EA-149952D1D1E5}" type="slidenum">
              <a:rPr lang="en-US" altLang="en-US">
                <a:solidFill>
                  <a:srgbClr val="898989"/>
                </a:solidFill>
              </a:rPr>
              <a:pPr/>
              <a:t>43</a:t>
            </a:fld>
            <a:endParaRPr lang="en-US" altLang="en-US">
              <a:solidFill>
                <a:srgbClr val="898989"/>
              </a:solidFill>
            </a:endParaRPr>
          </a:p>
        </p:txBody>
      </p:sp>
      <p:sp>
        <p:nvSpPr>
          <p:cNvPr id="70660" name="Title 1"/>
          <p:cNvSpPr>
            <a:spLocks noGrp="1"/>
          </p:cNvSpPr>
          <p:nvPr>
            <p:ph type="title"/>
          </p:nvPr>
        </p:nvSpPr>
        <p:spPr>
          <a:xfrm>
            <a:off x="457200" y="0"/>
            <a:ext cx="8229600" cy="1143000"/>
          </a:xfrm>
        </p:spPr>
        <p:txBody>
          <a:bodyPr/>
          <a:lstStyle/>
          <a:p>
            <a:r>
              <a:rPr lang="en-US" altLang="en-US">
                <a:latin typeface="Futura Bk BT" pitchFamily="34" charset="0"/>
              </a:rPr>
              <a:t>Key takeaways</a:t>
            </a:r>
          </a:p>
        </p:txBody>
      </p:sp>
      <p:sp>
        <p:nvSpPr>
          <p:cNvPr id="2" name="Rectangle 1"/>
          <p:cNvSpPr/>
          <p:nvPr/>
        </p:nvSpPr>
        <p:spPr>
          <a:xfrm>
            <a:off x="831955" y="5517871"/>
            <a:ext cx="4572000" cy="400110"/>
          </a:xfrm>
          <a:prstGeom prst="rect">
            <a:avLst/>
          </a:prstGeom>
        </p:spPr>
        <p:txBody>
          <a:bodyPr>
            <a:spAutoFit/>
          </a:bodyPr>
          <a:lstStyle/>
          <a:p>
            <a:r>
              <a:rPr lang="en-US" altLang="en-US" sz="1000" dirty="0"/>
              <a:t>AHRQ online resources: https://www.ahrq.gov/professionals/education/curriculum-tools/shareddecisionmaking/index.htm</a:t>
            </a:r>
            <a:endParaRPr lang="en-US" sz="1000" dirty="0"/>
          </a:p>
        </p:txBody>
      </p:sp>
    </p:spTree>
    <p:extLst>
      <p:ext uri="{BB962C8B-B14F-4D97-AF65-F5344CB8AC3E}">
        <p14:creationId xmlns:p14="http://schemas.microsoft.com/office/powerpoint/2010/main" val="2171147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5172075"/>
            <a:ext cx="7772400" cy="369888"/>
          </a:xfrm>
          <a:prstGeom prst="rect">
            <a:avLst/>
          </a:prstGeom>
          <a:solidFill>
            <a:schemeClr val="accent6">
              <a:lumMod val="40000"/>
              <a:lumOff val="60000"/>
            </a:schemeClr>
          </a:solidFill>
        </p:spPr>
        <p:txBody>
          <a:bodyPr>
            <a:spAutoFit/>
          </a:bodyPr>
          <a:lstStyle/>
          <a:p>
            <a:pPr eaLnBrk="1" fontAlgn="auto" hangingPunct="1">
              <a:spcBef>
                <a:spcPct val="20000"/>
              </a:spcBef>
              <a:spcAft>
                <a:spcPts val="0"/>
              </a:spcAft>
              <a:buClr>
                <a:srgbClr val="008000"/>
              </a:buClr>
              <a:defRPr/>
            </a:pPr>
            <a:endParaRPr lang="en-US" dirty="0">
              <a:latin typeface="Futura Bk BT" panose="020B0502020204020303" pitchFamily="34" charset="0"/>
              <a:cs typeface="Times New Roman" panose="02020603050405020304" pitchFamily="18" charset="0"/>
            </a:endParaRPr>
          </a:p>
        </p:txBody>
      </p:sp>
      <p:sp>
        <p:nvSpPr>
          <p:cNvPr id="71683" name="Content Placeholder 1"/>
          <p:cNvSpPr>
            <a:spLocks noGrp="1"/>
          </p:cNvSpPr>
          <p:nvPr>
            <p:ph idx="1"/>
          </p:nvPr>
        </p:nvSpPr>
        <p:spPr bwMode="auto">
          <a:xfrm>
            <a:off x="457200" y="1165225"/>
            <a:ext cx="8229600" cy="508317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Using evidence-based decision aids in shared decision making can:</a:t>
            </a:r>
          </a:p>
          <a:p>
            <a:pPr lvl="1"/>
            <a:r>
              <a:rPr lang="en-US" altLang="en-US"/>
              <a:t>Improve patient’s knowledge of options</a:t>
            </a:r>
          </a:p>
          <a:p>
            <a:pPr lvl="1"/>
            <a:r>
              <a:rPr lang="en-US" altLang="en-US"/>
              <a:t>Result in patient having more accurate expectations of possible benefits and risks</a:t>
            </a:r>
          </a:p>
          <a:p>
            <a:pPr lvl="1"/>
            <a:r>
              <a:rPr lang="en-US" altLang="en-US"/>
              <a:t>Lead to patient making decisions that are more consistent with their values</a:t>
            </a:r>
          </a:p>
          <a:p>
            <a:pPr lvl="1"/>
            <a:r>
              <a:rPr lang="en-US" altLang="en-US"/>
              <a:t>Increase patient’s participation in decision making</a:t>
            </a:r>
          </a:p>
        </p:txBody>
      </p:sp>
      <p:sp>
        <p:nvSpPr>
          <p:cNvPr id="7168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0DC2DA08-745A-4A8B-9A94-5850C7D60075}" type="slidenum">
              <a:rPr lang="en-US" altLang="en-US">
                <a:solidFill>
                  <a:srgbClr val="898989"/>
                </a:solidFill>
              </a:rPr>
              <a:pPr/>
              <a:t>44</a:t>
            </a:fld>
            <a:endParaRPr lang="en-US" altLang="en-US">
              <a:solidFill>
                <a:srgbClr val="898989"/>
              </a:solidFill>
            </a:endParaRPr>
          </a:p>
        </p:txBody>
      </p:sp>
      <p:sp>
        <p:nvSpPr>
          <p:cNvPr id="71685" name="Title 1"/>
          <p:cNvSpPr>
            <a:spLocks noGrp="1"/>
          </p:cNvSpPr>
          <p:nvPr>
            <p:ph type="title"/>
          </p:nvPr>
        </p:nvSpPr>
        <p:spPr>
          <a:xfrm>
            <a:off x="457200" y="0"/>
            <a:ext cx="8229600" cy="1143000"/>
          </a:xfrm>
        </p:spPr>
        <p:txBody>
          <a:bodyPr/>
          <a:lstStyle/>
          <a:p>
            <a:r>
              <a:rPr lang="en-US" altLang="en-US">
                <a:latin typeface="Futura Bk BT" pitchFamily="34" charset="0"/>
              </a:rPr>
              <a:t>Key takeaways</a:t>
            </a:r>
          </a:p>
        </p:txBody>
      </p:sp>
      <p:sp>
        <p:nvSpPr>
          <p:cNvPr id="2" name="Rectangle 1"/>
          <p:cNvSpPr/>
          <p:nvPr/>
        </p:nvSpPr>
        <p:spPr>
          <a:xfrm>
            <a:off x="1101777" y="5791167"/>
            <a:ext cx="4572000" cy="400110"/>
          </a:xfrm>
          <a:prstGeom prst="rect">
            <a:avLst/>
          </a:prstGeom>
        </p:spPr>
        <p:txBody>
          <a:bodyPr>
            <a:spAutoFit/>
          </a:bodyPr>
          <a:lstStyle/>
          <a:p>
            <a:r>
              <a:rPr lang="en-US" altLang="en-US" sz="1000" dirty="0"/>
              <a:t>AHRQ online resources: https://www.ahrq.gov/professionals/education/curriculum-tools/shareddecisionmaking/index.htm</a:t>
            </a:r>
            <a:endParaRPr lang="en-US" sz="1000" dirty="0"/>
          </a:p>
        </p:txBody>
      </p:sp>
    </p:spTree>
    <p:extLst>
      <p:ext uri="{BB962C8B-B14F-4D97-AF65-F5344CB8AC3E}">
        <p14:creationId xmlns:p14="http://schemas.microsoft.com/office/powerpoint/2010/main" val="26347697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5"/>
          <p:cNvSpPr>
            <a:spLocks noGrp="1"/>
          </p:cNvSpPr>
          <p:nvPr>
            <p:ph type="title"/>
          </p:nvPr>
        </p:nvSpPr>
        <p:spPr>
          <a:xfrm>
            <a:off x="457200" y="411163"/>
            <a:ext cx="8229600" cy="914400"/>
          </a:xfrm>
        </p:spPr>
        <p:txBody>
          <a:bodyPr>
            <a:normAutofit fontScale="90000"/>
          </a:bodyPr>
          <a:lstStyle/>
          <a:p>
            <a:r>
              <a:rPr lang="en-US" altLang="en-US" dirty="0"/>
              <a:t>Citations  AHRQ online resources: https://www.ahrq.gov/professionals/education/curriculum-tools/shareddecisionmaking/index.htm</a:t>
            </a:r>
            <a:br>
              <a:rPr lang="en-US" dirty="0"/>
            </a:br>
            <a:endParaRPr lang="en-US" altLang="en-US" dirty="0"/>
          </a:p>
        </p:txBody>
      </p:sp>
      <p:sp>
        <p:nvSpPr>
          <p:cNvPr id="50179" name="Content Placeholder 6"/>
          <p:cNvSpPr>
            <a:spLocks noGrp="1"/>
          </p:cNvSpPr>
          <p:nvPr>
            <p:ph sz="half" idx="1"/>
          </p:nvPr>
        </p:nvSpPr>
        <p:spPr bwMode="auto">
          <a:extLst/>
        </p:spPr>
        <p:txBody>
          <a:bodyPr vert="horz" wrap="square" lIns="91440" tIns="45720" rIns="91440" bIns="45720" numCol="1" anchor="t" anchorCtr="0" compatLnSpc="1">
            <a:prstTxWarp prst="textNoShape">
              <a:avLst/>
            </a:prstTxWarp>
            <a:normAutofit lnSpcReduction="10000"/>
          </a:bodyPr>
          <a:lstStyle/>
          <a:p>
            <a:pPr>
              <a:buFont typeface="+mj-lt"/>
              <a:buAutoNum type="arabicPeriod"/>
              <a:defRPr/>
            </a:pPr>
            <a:r>
              <a:rPr lang="en-US" altLang="en-US" sz="1800" dirty="0">
                <a:latin typeface="Futura Bk BT" panose="020B0502020204020303"/>
              </a:rPr>
              <a:t>Makoul G, Clayman ML; An integrative model of shared decision making in medical encounters. Patient Educ Couns. 2006;60(3):301-12.</a:t>
            </a:r>
          </a:p>
          <a:p>
            <a:pPr>
              <a:buFont typeface="+mj-lt"/>
              <a:buAutoNum type="arabicPeriod"/>
              <a:defRPr/>
            </a:pPr>
            <a:r>
              <a:rPr lang="en-US" altLang="en-US" sz="1800" dirty="0">
                <a:latin typeface="Futura Bk BT" panose="020B0502020204020303"/>
              </a:rPr>
              <a:t>Wilson SR, Strub P, Buist AS, Knowles SB, Lavori PW, Lapidus J, Vollmer WM; Better Outcomes of Asthma Treatment (BOAT) Study Group. Shared treatment decision making improves adherence and outcomes in poorly controlled asthma. Am J Respir Crit Care Med. 2010 Mar 15;181(6):566-77. PubMed PMID: 20019345. </a:t>
            </a:r>
          </a:p>
          <a:p>
            <a:pPr>
              <a:buFont typeface="+mj-lt"/>
              <a:buAutoNum type="arabicPeriod"/>
              <a:defRPr/>
            </a:pPr>
            <a:r>
              <a:rPr lang="en-US" altLang="en-US" sz="1800" dirty="0">
                <a:latin typeface="Futura Bk BT" panose="020B0502020204020303"/>
              </a:rPr>
              <a:t>Clever SL, Ford DE, Rubenstein LV, Rost KM, Meredith LS, Sherbourne CD, Wang NY, Arbelaez JJ, Cooper LA. Primary care patients’ involvement in decision-making is associated with improvement in depression. Med Care. 2006 May;44(5):398-405. PubMed PMID: 16641657. </a:t>
            </a:r>
          </a:p>
          <a:p>
            <a:pPr>
              <a:buFont typeface="+mj-lt"/>
              <a:buAutoNum type="arabicPeriod"/>
              <a:defRPr/>
            </a:pPr>
            <a:r>
              <a:rPr lang="en-US" altLang="en-US" sz="1800" dirty="0">
                <a:latin typeface="Futura Bk BT" panose="020B0502020204020303"/>
              </a:rPr>
              <a:t>Da Silva, D. Evidence: Helping people share decisions. A review of evidence considering whether shared decision making is worthwhile. 2012 June. London, England: Health Foundation. http://www.health.org.uk/public/cms/75/76/313/3448/HelpingPeopleShareDecisionMaking. pdf?realName=rFVU5h.pdf</a:t>
            </a:r>
          </a:p>
          <a:p>
            <a:pPr marL="0" indent="0">
              <a:buFont typeface="Wingdings 3" panose="05040102010807070707" pitchFamily="18" charset="2"/>
              <a:buNone/>
              <a:defRPr/>
            </a:pPr>
            <a:endParaRPr lang="en-US" altLang="en-US" sz="1200" dirty="0"/>
          </a:p>
        </p:txBody>
      </p:sp>
      <p:sp>
        <p:nvSpPr>
          <p:cNvPr id="737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417F88A3-B4D3-4201-B916-7761CE391A6A}" type="slidenum">
              <a:rPr lang="en-US" altLang="en-US">
                <a:solidFill>
                  <a:srgbClr val="898989"/>
                </a:solidFill>
              </a:rPr>
              <a:pPr/>
              <a:t>45</a:t>
            </a:fld>
            <a:endParaRPr lang="en-US" altLang="en-US">
              <a:solidFill>
                <a:srgbClr val="898989"/>
              </a:solidFill>
            </a:endParaRPr>
          </a:p>
        </p:txBody>
      </p:sp>
    </p:spTree>
    <p:extLst>
      <p:ext uri="{BB962C8B-B14F-4D97-AF65-F5344CB8AC3E}">
        <p14:creationId xmlns:p14="http://schemas.microsoft.com/office/powerpoint/2010/main" val="20036024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ltLang="en-US"/>
              <a:t>Citations</a:t>
            </a:r>
          </a:p>
        </p:txBody>
      </p:sp>
      <p:sp>
        <p:nvSpPr>
          <p:cNvPr id="74755" name="Content Placeholder 2"/>
          <p:cNvSpPr>
            <a:spLocks noGrp="1"/>
          </p:cNvSpPr>
          <p:nvPr>
            <p:ph sz="half" idx="1"/>
          </p:nvPr>
        </p:nvSpPr>
        <p:spPr bwMode="auto">
          <a:xfrm>
            <a:off x="457200" y="1600200"/>
            <a:ext cx="83820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3" panose="05040102010807070707" pitchFamily="18" charset="2"/>
              <a:buAutoNum type="arabicPeriod" startAt="5"/>
            </a:pPr>
            <a:r>
              <a:rPr lang="en-US" altLang="en-US" sz="1800">
                <a:latin typeface="Futura Bk BT" pitchFamily="34" charset="0"/>
              </a:rPr>
              <a:t>Swanson KA, Bastani R, Rubenstein LV, Meredith LS, Ford DE. Effect of mental health care and shared decision making on patient satisfaction in a community sample of patients with depression. Med Care Res Rev. 2007 Aug; 64(4):416-30. PubMed PMID: 17684110.</a:t>
            </a:r>
          </a:p>
          <a:p>
            <a:pPr>
              <a:buFont typeface="Wingdings 3" panose="05040102010807070707" pitchFamily="18" charset="2"/>
              <a:buAutoNum type="arabicPeriod" startAt="5"/>
            </a:pPr>
            <a:r>
              <a:rPr lang="en-US" altLang="en-US" sz="1800">
                <a:latin typeface="Futura Bk BT" pitchFamily="34" charset="0"/>
              </a:rPr>
              <a:t>Thompson L., McCabe R. The effect of clinician-patient alliance and communication on treatment adherence in mental health care: a systematic review. BMC Psychiatry 2012 Jul 24;12:87. PMID:22828119.</a:t>
            </a:r>
          </a:p>
          <a:p>
            <a:pPr>
              <a:buFont typeface="Wingdings 3" panose="05040102010807070707" pitchFamily="18" charset="2"/>
              <a:buAutoNum type="arabicPeriod" startAt="5"/>
            </a:pPr>
            <a:r>
              <a:rPr lang="en-US" altLang="en-US" sz="1800">
                <a:latin typeface="Futura Bk BT" pitchFamily="34" charset="0"/>
              </a:rPr>
              <a:t>Duncan E., Best C., Hagen S. Shared decision making interventions for people with mental health conditions. Cochrane Database Syst Rev 2010 Jan 20;(1):CD007297. PMID: 20091628.</a:t>
            </a:r>
          </a:p>
          <a:p>
            <a:pPr>
              <a:buFont typeface="Wingdings 3" panose="05040102010807070707" pitchFamily="18" charset="2"/>
              <a:buAutoNum type="arabicPeriod" startAt="5"/>
            </a:pPr>
            <a:r>
              <a:rPr lang="en-US" altLang="en-US" sz="1800">
                <a:latin typeface="Futura Bk BT" pitchFamily="34" charset="0"/>
              </a:rPr>
              <a:t>Stacey D, Légaré F, Col NF, et. al. Decision aids for people facing health treatment or screening decisions. Cochrane Database Syst Rev. 2014 Jan 28; 1:CD001431. PubMed PMID: 24470076 (2014 Systematic Review; 113 studies; 34,444 participants)</a:t>
            </a:r>
            <a:r>
              <a:rPr lang="en-US" altLang="en-US" sz="1800" b="1">
                <a:latin typeface="Futura Bk BT" pitchFamily="34" charset="0"/>
              </a:rPr>
              <a:t>.</a:t>
            </a:r>
          </a:p>
          <a:p>
            <a:pPr>
              <a:buFont typeface="Wingdings 3" panose="05040102010807070707" pitchFamily="18" charset="2"/>
              <a:buNone/>
            </a:pPr>
            <a:endParaRPr lang="en-US" altLang="en-US"/>
          </a:p>
        </p:txBody>
      </p:sp>
      <p:sp>
        <p:nvSpPr>
          <p:cNvPr id="747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2859A4D9-6F7E-4F83-B225-F099FD532975}" type="slidenum">
              <a:rPr lang="en-US" altLang="en-US">
                <a:solidFill>
                  <a:srgbClr val="898989"/>
                </a:solidFill>
              </a:rPr>
              <a:pPr/>
              <a:t>46</a:t>
            </a:fld>
            <a:endParaRPr lang="en-US" altLang="en-US">
              <a:solidFill>
                <a:srgbClr val="898989"/>
              </a:solidFill>
            </a:endParaRPr>
          </a:p>
        </p:txBody>
      </p:sp>
    </p:spTree>
    <p:extLst>
      <p:ext uri="{BB962C8B-B14F-4D97-AF65-F5344CB8AC3E}">
        <p14:creationId xmlns:p14="http://schemas.microsoft.com/office/powerpoint/2010/main" val="7258280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a:t>Citations</a:t>
            </a:r>
          </a:p>
        </p:txBody>
      </p:sp>
      <p:sp>
        <p:nvSpPr>
          <p:cNvPr id="75779" name="Content Placeholder 2"/>
          <p:cNvSpPr>
            <a:spLocks noGrp="1"/>
          </p:cNvSpPr>
          <p:nvPr>
            <p:ph sz="half" idx="1"/>
          </p:nvPr>
        </p:nvSpPr>
        <p:spPr bwMode="auto">
          <a:xfrm>
            <a:off x="457200" y="1447800"/>
            <a:ext cx="8382000" cy="4678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a:buFont typeface="Wingdings 3" panose="05040102010807070707" pitchFamily="18" charset="2"/>
              <a:buAutoNum type="arabicPeriod" startAt="9"/>
            </a:pPr>
            <a:r>
              <a:rPr lang="en-US" altLang="en-US" sz="1800">
                <a:latin typeface="Futura Bk BT" pitchFamily="34" charset="0"/>
              </a:rPr>
              <a:t>Little P., Everitt H., Williamson I., et al. Preferences of patients for patient centred approach to consultation in primary care: observational study. BMJ 2001. 322(7284):468-72. PMID: 11222423.</a:t>
            </a:r>
          </a:p>
          <a:p>
            <a:pPr>
              <a:buFont typeface="Wingdings 3" panose="05040102010807070707" pitchFamily="18" charset="2"/>
              <a:buAutoNum type="arabicPeriod" startAt="9"/>
            </a:pPr>
            <a:r>
              <a:rPr lang="en-US" altLang="en-US" sz="1800">
                <a:latin typeface="Futura Bk BT" pitchFamily="34" charset="0"/>
              </a:rPr>
              <a:t>Coulter A., Parsons S., Askham A. Where are the patients in decision-making about their own care? Health Systems and Policy Analysis 2008: p. 1-26.</a:t>
            </a:r>
          </a:p>
          <a:p>
            <a:pPr>
              <a:buFont typeface="Wingdings 3" panose="05040102010807070707" pitchFamily="18" charset="2"/>
              <a:buAutoNum type="arabicPeriod" startAt="9"/>
            </a:pPr>
            <a:r>
              <a:rPr lang="en-US" altLang="en-US" sz="1800">
                <a:latin typeface="Futura Bk BT" pitchFamily="34" charset="0"/>
              </a:rPr>
              <a:t>Levinson W., Kao A., Kuby A., et al. Not all patients want to participate in decision making. A national study of public preferences. J Gen Intern Med 2005 Jun;20(6):531-5. PMID: 15987329.</a:t>
            </a:r>
          </a:p>
          <a:p>
            <a:pPr>
              <a:buFont typeface="Wingdings 3" panose="05040102010807070707" pitchFamily="18" charset="2"/>
              <a:buAutoNum type="arabicPeriod" startAt="9"/>
            </a:pPr>
            <a:r>
              <a:rPr lang="en-US" altLang="en-US" sz="1800">
                <a:latin typeface="Futura Bk BT" pitchFamily="34" charset="0"/>
              </a:rPr>
              <a:t>Légaré F., Ratté S., Gravel K., et al. Barriers and facilitators to implementing shared decision-making in clinical practice: update of a systematic review of health professionals’ perceptions. Patient Educ Couns 2008. Dec;73(3):526-35. PMID: 18752915.</a:t>
            </a:r>
          </a:p>
          <a:p>
            <a:pPr>
              <a:buFont typeface="Wingdings 3" panose="05040102010807070707" pitchFamily="18" charset="2"/>
              <a:buAutoNum type="arabicPeriod" startAt="9"/>
            </a:pPr>
            <a:r>
              <a:rPr lang="en-US" altLang="en-US" sz="1800">
                <a:latin typeface="Futura Bk BT" pitchFamily="34" charset="0"/>
              </a:rPr>
              <a:t>Guadagnoli E., Ward P. Patient participation in decision-making. Soc Sci Med 1998 Aug;47(3):329-39. PMID: 9681902.</a:t>
            </a:r>
          </a:p>
          <a:p>
            <a:pPr>
              <a:buFont typeface="Wingdings 3" panose="05040102010807070707" pitchFamily="18" charset="2"/>
              <a:buAutoNum type="arabicPeriod" startAt="9"/>
            </a:pPr>
            <a:r>
              <a:rPr lang="en-US" altLang="en-US" sz="1800">
                <a:latin typeface="Futura Bk BT" pitchFamily="34" charset="0"/>
              </a:rPr>
              <a:t>Murray E., Charles C., Gafni A. Shared decision-making in primary care: tailoring the Charles et al. model to fit the context of general practice. Patient Educ Couns 2006 Aug;62(2):205-11. PMID:16139467.</a:t>
            </a:r>
          </a:p>
          <a:p>
            <a:pPr>
              <a:buFont typeface="Wingdings 3" panose="05040102010807070707" pitchFamily="18" charset="2"/>
              <a:buNone/>
            </a:pPr>
            <a:endParaRPr lang="en-US" altLang="en-US"/>
          </a:p>
        </p:txBody>
      </p:sp>
      <p:sp>
        <p:nvSpPr>
          <p:cNvPr id="757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D72B4DD4-06A4-4F9D-9B03-78B10417E5A3}" type="slidenum">
              <a:rPr lang="en-US" altLang="en-US">
                <a:solidFill>
                  <a:srgbClr val="898989"/>
                </a:solidFill>
              </a:rPr>
              <a:pPr/>
              <a:t>47</a:t>
            </a:fld>
            <a:endParaRPr lang="en-US" altLang="en-US">
              <a:solidFill>
                <a:srgbClr val="898989"/>
              </a:solidFill>
            </a:endParaRPr>
          </a:p>
        </p:txBody>
      </p:sp>
    </p:spTree>
    <p:extLst>
      <p:ext uri="{BB962C8B-B14F-4D97-AF65-F5344CB8AC3E}">
        <p14:creationId xmlns:p14="http://schemas.microsoft.com/office/powerpoint/2010/main" val="15107835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200400"/>
            <a:ext cx="4419600" cy="1057275"/>
          </a:xfrm>
        </p:spPr>
        <p:txBody>
          <a:bodyPr>
            <a:normAutofit/>
          </a:bodyPr>
          <a:lstStyle/>
          <a:p>
            <a:pPr algn="ctr"/>
            <a:r>
              <a:rPr lang="en-US" sz="6000" b="1" dirty="0"/>
              <a:t>Q &amp; A</a:t>
            </a:r>
          </a:p>
        </p:txBody>
      </p:sp>
      <p:sp>
        <p:nvSpPr>
          <p:cNvPr id="3" name="Text Placeholder 2"/>
          <p:cNvSpPr>
            <a:spLocks noGrp="1"/>
          </p:cNvSpPr>
          <p:nvPr>
            <p:ph type="body" idx="1"/>
          </p:nvPr>
        </p:nvSpPr>
        <p:spPr>
          <a:xfrm>
            <a:off x="762000" y="4724400"/>
            <a:ext cx="7772400" cy="1500187"/>
          </a:xfrm>
        </p:spPr>
        <p:txBody>
          <a:bodyPr>
            <a:normAutofit/>
          </a:bodyPr>
          <a:lstStyle/>
          <a:p>
            <a:endParaRPr lang="en-US" dirty="0"/>
          </a:p>
          <a:p>
            <a:endParaRPr lang="en-US" dirty="0"/>
          </a:p>
        </p:txBody>
      </p:sp>
      <p:sp>
        <p:nvSpPr>
          <p:cNvPr id="4" name="Slide Number Placeholder 3"/>
          <p:cNvSpPr>
            <a:spLocks noGrp="1"/>
          </p:cNvSpPr>
          <p:nvPr>
            <p:ph type="sldNum" sz="quarter" idx="12"/>
          </p:nvPr>
        </p:nvSpPr>
        <p:spPr/>
        <p:txBody>
          <a:bodyPr/>
          <a:lstStyle/>
          <a:p>
            <a:pPr>
              <a:buNone/>
            </a:pPr>
            <a:fld id="{800332C6-A5C1-4D88-ADCE-6F3163D8595A}" type="slidenum">
              <a:rPr lang="en-US" smtClean="0">
                <a:solidFill>
                  <a:prstClr val="white"/>
                </a:solidFill>
              </a:rPr>
              <a:pPr>
                <a:buNone/>
              </a:pPr>
              <a:t>48</a:t>
            </a:fld>
            <a:endParaRPr lang="en-US" dirty="0">
              <a:solidFill>
                <a:prstClr val="white"/>
              </a:solidFill>
            </a:endParaRPr>
          </a:p>
        </p:txBody>
      </p:sp>
    </p:spTree>
    <p:extLst>
      <p:ext uri="{BB962C8B-B14F-4D97-AF65-F5344CB8AC3E}">
        <p14:creationId xmlns:p14="http://schemas.microsoft.com/office/powerpoint/2010/main" val="12506368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12862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Definitions of Shared Decision Making (SDM)</a:t>
            </a:r>
          </a:p>
        </p:txBody>
      </p:sp>
      <p:sp>
        <p:nvSpPr>
          <p:cNvPr id="6" name="Content Placeholder 2"/>
          <p:cNvSpPr>
            <a:spLocks noGrp="1"/>
          </p:cNvSpPr>
          <p:nvPr>
            <p:ph idx="1"/>
          </p:nvPr>
        </p:nvSpPr>
        <p:spPr/>
        <p:txBody>
          <a:bodyPr>
            <a:normAutofit fontScale="85000" lnSpcReduction="20000"/>
          </a:bodyPr>
          <a:lstStyle/>
          <a:p>
            <a:r>
              <a:rPr lang="en-US" dirty="0"/>
              <a:t>A communication skill, focused on patient’s values and preferences as they apply to facilitate high-quality patient care in the context of medical decision making.</a:t>
            </a:r>
          </a:p>
          <a:p>
            <a:r>
              <a:rPr lang="en-US" dirty="0"/>
              <a:t>An attitude and philosophy; an approach to thinking about effective patient care.</a:t>
            </a:r>
          </a:p>
          <a:p>
            <a:r>
              <a:rPr lang="en-US" dirty="0"/>
              <a:t>Acknowledges the collaborative nature of good medical care and the dual expertise involved in all decision making–that of patient and doctor.</a:t>
            </a:r>
          </a:p>
          <a:p>
            <a:endParaRPr lang="en-US" dirty="0"/>
          </a:p>
          <a:p>
            <a:pPr marL="0" indent="0">
              <a:buNone/>
            </a:pPr>
            <a:r>
              <a:rPr lang="en-US" altLang="en-US" sz="1400" dirty="0"/>
              <a:t>Cathleen E. Morrow, M.D.</a:t>
            </a:r>
          </a:p>
          <a:p>
            <a:pPr marL="0" indent="0">
              <a:buNone/>
            </a:pPr>
            <a:r>
              <a:rPr lang="en-US" altLang="en-US" sz="1400" dirty="0"/>
              <a:t>Department of Community and Family Medicine </a:t>
            </a:r>
            <a:br>
              <a:rPr lang="en-US" altLang="en-US" sz="1400" dirty="0"/>
            </a:br>
            <a:r>
              <a:rPr lang="en-US" altLang="en-US" sz="1400" dirty="0"/>
              <a:t>Geisel School of Medicine at Dartmouth </a:t>
            </a:r>
          </a:p>
          <a:p>
            <a:pPr marL="0" indent="0">
              <a:buNone/>
            </a:pPr>
            <a:r>
              <a:rPr lang="en-US" sz="1400" dirty="0"/>
              <a:t>July 26, 2016 Webinar </a:t>
            </a:r>
            <a:r>
              <a:rPr lang="en-US" altLang="en-US" sz="1400" dirty="0">
                <a:cs typeface="Helvetica" panose="020B0604020202020204" pitchFamily="34" charset="0"/>
              </a:rPr>
              <a:t>Sponsored by: </a:t>
            </a:r>
            <a:br>
              <a:rPr lang="en-US" altLang="en-US" sz="1400" dirty="0">
                <a:cs typeface="Helvetica" panose="020B0604020202020204" pitchFamily="34" charset="0"/>
              </a:rPr>
            </a:br>
            <a:r>
              <a:rPr lang="en-US" altLang="en-US" sz="1400" dirty="0">
                <a:cs typeface="Helvetica" panose="020B0604020202020204" pitchFamily="34" charset="0"/>
              </a:rPr>
              <a:t>Agency for Healthcare Research and Quality (AHRQ</a:t>
            </a:r>
            <a:endParaRPr lang="en-US" altLang="en-US" sz="1400" dirty="0"/>
          </a:p>
          <a:p>
            <a:pPr marL="0" indent="0">
              <a:buNone/>
            </a:pPr>
            <a:endParaRPr lang="en-US" dirty="0"/>
          </a:p>
        </p:txBody>
      </p:sp>
      <p:sp>
        <p:nvSpPr>
          <p:cNvPr id="3" name="Slide Number Placeholder 2"/>
          <p:cNvSpPr>
            <a:spLocks noGrp="1"/>
          </p:cNvSpPr>
          <p:nvPr>
            <p:ph type="sldNum" sz="quarter" idx="12"/>
          </p:nvPr>
        </p:nvSpPr>
        <p:spPr/>
        <p:txBody>
          <a:bodyPr/>
          <a:lstStyle/>
          <a:p>
            <a:fld id="{A7BCC155-7BF7-4E71-A9BD-6BF3FC834F5E}" type="slidenum">
              <a:rPr lang="en-US" smtClean="0"/>
              <a:pPr/>
              <a:t>5</a:t>
            </a:fld>
            <a:endParaRPr lang="en-US" dirty="0"/>
          </a:p>
        </p:txBody>
      </p:sp>
    </p:spTree>
    <p:extLst>
      <p:ext uri="{BB962C8B-B14F-4D97-AF65-F5344CB8AC3E}">
        <p14:creationId xmlns:p14="http://schemas.microsoft.com/office/powerpoint/2010/main" val="1531403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buNone/>
            </a:pPr>
            <a:fld id="{800332C6-A5C1-4D88-ADCE-6F3163D8595A}" type="slidenum">
              <a:rPr lang="en-US" smtClean="0">
                <a:solidFill>
                  <a:prstClr val="white"/>
                </a:solidFill>
              </a:rPr>
              <a:pPr>
                <a:buNone/>
              </a:pPr>
              <a:t>6</a:t>
            </a:fld>
            <a:endParaRPr lang="en-US" dirty="0">
              <a:solidFill>
                <a:prstClr val="white"/>
              </a:solidFill>
            </a:endParaRPr>
          </a:p>
        </p:txBody>
      </p:sp>
      <p:sp>
        <p:nvSpPr>
          <p:cNvPr id="5" name="Content Placeholder 2"/>
          <p:cNvSpPr txBox="1">
            <a:spLocks/>
          </p:cNvSpPr>
          <p:nvPr/>
        </p:nvSpPr>
        <p:spPr>
          <a:xfrm>
            <a:off x="609600" y="1447800"/>
            <a:ext cx="8001000"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sz="32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buFontTx/>
              <a:buBlip>
                <a:blip r:embed="rId3"/>
              </a:buBlip>
              <a:defRPr sz="28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buFontTx/>
              <a:buBlip>
                <a:blip r:embed="rId3"/>
              </a:buBlip>
              <a:defRPr sz="240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buFontTx/>
              <a:buBlip>
                <a:blip r:embed="rId3"/>
              </a:buBlip>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FontTx/>
              <a:buBlip>
                <a:blip r:embed="rId3"/>
              </a:buBlip>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00"/>
              </a:spcBef>
              <a:spcAft>
                <a:spcPts val="600"/>
              </a:spcAft>
              <a:buFont typeface="Arial" pitchFamily="34" charset="0"/>
              <a:buChar char="•"/>
            </a:pPr>
            <a:endParaRPr lang="en-US" sz="3000" dirty="0">
              <a:solidFill>
                <a:prstClr val="black"/>
              </a:solidFill>
            </a:endParaRPr>
          </a:p>
        </p:txBody>
      </p:sp>
      <p:sp>
        <p:nvSpPr>
          <p:cNvPr id="6" name="Title 1"/>
          <p:cNvSpPr txBox="1">
            <a:spLocks/>
          </p:cNvSpPr>
          <p:nvPr/>
        </p:nvSpPr>
        <p:spPr>
          <a:xfrm>
            <a:off x="1143000" y="274638"/>
            <a:ext cx="7086600" cy="7778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510B"/>
                </a:solidFill>
                <a:latin typeface="Garamond" pitchFamily="18" charset="0"/>
                <a:ea typeface="+mj-ea"/>
                <a:cs typeface="+mj-cs"/>
              </a:defRPr>
            </a:lvl1pPr>
          </a:lstStyle>
          <a:p>
            <a:endParaRPr lang="en-US" sz="4000" dirty="0"/>
          </a:p>
        </p:txBody>
      </p:sp>
      <p:sp>
        <p:nvSpPr>
          <p:cNvPr id="2" name="Rectangle 1"/>
          <p:cNvSpPr/>
          <p:nvPr/>
        </p:nvSpPr>
        <p:spPr>
          <a:xfrm>
            <a:off x="826119" y="578731"/>
            <a:ext cx="7796561" cy="5262979"/>
          </a:xfrm>
          <a:prstGeom prst="rect">
            <a:avLst/>
          </a:prstGeom>
        </p:spPr>
        <p:txBody>
          <a:bodyPr wrap="square">
            <a:spAutoFit/>
          </a:bodyPr>
          <a:lstStyle/>
          <a:p>
            <a:r>
              <a:rPr lang="en-US" sz="2400" i="1" dirty="0"/>
              <a:t>Shared decision making is a collaborative process that enables people to make the health care decisions that are right for them, in the context of their own lives. It draws on the expertise and knowledge of both the patient and provider. The care provider shares her medical expertise and provides evidence-based information about care options, and the patient shares her values, preferences, and concerns. Together they make a decision and carry it out The best health care decisions are made when patients and providers work together. – Rebekah Gee, Maureen Corry </a:t>
            </a:r>
          </a:p>
          <a:p>
            <a:r>
              <a:rPr lang="en-US" sz="2400" b="1" dirty="0"/>
              <a:t>Patient Engagement and Shared Decision Making in Maternity Care</a:t>
            </a:r>
            <a:endParaRPr lang="en-US" sz="2400" i="1" dirty="0"/>
          </a:p>
          <a:p>
            <a:r>
              <a:rPr lang="en-US" sz="2400" dirty="0"/>
              <a:t>Obstetrics &amp; Gynecology: </a:t>
            </a:r>
            <a:r>
              <a:rPr lang="en-US" sz="2400" dirty="0">
                <a:hlinkClick r:id="rId4"/>
              </a:rPr>
              <a:t>November 2012 - Volume 120 - Issue 5 - p 995–99</a:t>
            </a:r>
            <a:endParaRPr lang="en-US" sz="2400" dirty="0"/>
          </a:p>
        </p:txBody>
      </p:sp>
    </p:spTree>
    <p:extLst>
      <p:ext uri="{BB962C8B-B14F-4D97-AF65-F5344CB8AC3E}">
        <p14:creationId xmlns:p14="http://schemas.microsoft.com/office/powerpoint/2010/main" val="2359907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Aft>
                <a:spcPts val="1800"/>
              </a:spcAft>
            </a:pPr>
            <a:r>
              <a:rPr lang="en-US" altLang="en-US"/>
              <a:t>Studies suggest that many health providers believe patients are not interested in participating in health care decision making.</a:t>
            </a:r>
          </a:p>
          <a:p>
            <a:pPr eaLnBrk="1" hangingPunct="1">
              <a:spcAft>
                <a:spcPts val="1800"/>
              </a:spcAft>
            </a:pPr>
            <a:r>
              <a:rPr lang="en-US" altLang="en-US"/>
              <a:t>Evidence suggests that most patient want more information than given, and many would like to be more involved in their health decisions.</a:t>
            </a:r>
          </a:p>
        </p:txBody>
      </p:sp>
      <p:sp>
        <p:nvSpPr>
          <p:cNvPr id="26627" name="Title 2"/>
          <p:cNvSpPr>
            <a:spLocks noGrp="1"/>
          </p:cNvSpPr>
          <p:nvPr>
            <p:ph type="title"/>
          </p:nvPr>
        </p:nvSpPr>
        <p:spPr>
          <a:xfrm>
            <a:off x="457200" y="0"/>
            <a:ext cx="8229600" cy="1143000"/>
          </a:xfrm>
        </p:spPr>
        <p:txBody>
          <a:bodyPr/>
          <a:lstStyle/>
          <a:p>
            <a:pPr eaLnBrk="1" hangingPunct="1"/>
            <a:r>
              <a:rPr lang="en-US" altLang="en-US" dirty="0">
                <a:latin typeface="Futura Bk BT" pitchFamily="34" charset="0"/>
              </a:rPr>
              <a:t>What studies are showing</a:t>
            </a:r>
            <a:endParaRPr lang="en-US" altLang="en-US" baseline="30000" dirty="0">
              <a:latin typeface="Futura Bk BT" pitchFamily="34" charset="0"/>
            </a:endParaRPr>
          </a:p>
        </p:txBody>
      </p:sp>
      <p:sp>
        <p:nvSpPr>
          <p:cNvPr id="2662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0263D0E4-8DB6-4E5D-BB2D-C7BCE525581D}" type="slidenum">
              <a:rPr lang="en-US" altLang="en-US">
                <a:solidFill>
                  <a:srgbClr val="898989"/>
                </a:solidFill>
              </a:rPr>
              <a:pPr/>
              <a:t>7</a:t>
            </a:fld>
            <a:endParaRPr lang="en-US" altLang="en-US">
              <a:solidFill>
                <a:srgbClr val="898989"/>
              </a:solidFill>
            </a:endParaRPr>
          </a:p>
        </p:txBody>
      </p:sp>
      <p:sp>
        <p:nvSpPr>
          <p:cNvPr id="2" name="Rectangle 1"/>
          <p:cNvSpPr/>
          <p:nvPr/>
        </p:nvSpPr>
        <p:spPr>
          <a:xfrm>
            <a:off x="1101777" y="5863373"/>
            <a:ext cx="4572000" cy="400110"/>
          </a:xfrm>
          <a:prstGeom prst="rect">
            <a:avLst/>
          </a:prstGeom>
        </p:spPr>
        <p:txBody>
          <a:bodyPr>
            <a:spAutoFit/>
          </a:bodyPr>
          <a:lstStyle/>
          <a:p>
            <a:r>
              <a:rPr lang="en-US" altLang="en-US" sz="1000" dirty="0"/>
              <a:t>AHRQ online resources: https://www.ahrq.gov/professionals/education/curriculum-tools/shareddecisionmaking/index.htm</a:t>
            </a:r>
            <a:endParaRPr lang="en-US" sz="1000" dirty="0"/>
          </a:p>
        </p:txBody>
      </p:sp>
    </p:spTree>
    <p:extLst>
      <p:ext uri="{BB962C8B-B14F-4D97-AF65-F5344CB8AC3E}">
        <p14:creationId xmlns:p14="http://schemas.microsoft.com/office/powerpoint/2010/main" val="10630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0332C6-A5C1-4D88-ADCE-6F3163D8595A}" type="slidenum">
              <a:rPr lang="en-US" smtClean="0">
                <a:solidFill>
                  <a:prstClr val="white"/>
                </a:solidFill>
              </a:rPr>
              <a:pPr/>
              <a:t>8</a:t>
            </a:fld>
            <a:endParaRPr lang="en-US">
              <a:solidFill>
                <a:prstClr val="white"/>
              </a:solidFill>
            </a:endParaRPr>
          </a:p>
        </p:txBody>
      </p:sp>
      <p:sp>
        <p:nvSpPr>
          <p:cNvPr id="3" name="Rectangle 2"/>
          <p:cNvSpPr/>
          <p:nvPr/>
        </p:nvSpPr>
        <p:spPr>
          <a:xfrm>
            <a:off x="508000" y="888564"/>
            <a:ext cx="8345714" cy="5016758"/>
          </a:xfrm>
          <a:prstGeom prst="rect">
            <a:avLst/>
          </a:prstGeom>
        </p:spPr>
        <p:txBody>
          <a:bodyPr wrap="square">
            <a:spAutoFit/>
          </a:bodyPr>
          <a:lstStyle/>
          <a:p>
            <a:r>
              <a:rPr lang="en-US" sz="3200" b="1" dirty="0"/>
              <a:t>Benefits to Health care Professionals:</a:t>
            </a:r>
            <a:endParaRPr lang="en-US" sz="3200" dirty="0"/>
          </a:p>
          <a:p>
            <a:r>
              <a:rPr lang="en-US" sz="3200" dirty="0"/>
              <a:t>Improved quality of care delivered</a:t>
            </a:r>
          </a:p>
          <a:p>
            <a:r>
              <a:rPr lang="en-US" sz="3200" dirty="0"/>
              <a:t>Increased patient satisfaction</a:t>
            </a:r>
          </a:p>
          <a:p>
            <a:endParaRPr lang="en-US" sz="3200" dirty="0"/>
          </a:p>
          <a:p>
            <a:r>
              <a:rPr lang="en-US" sz="3200" b="1" dirty="0"/>
              <a:t>Benefits to Patients:</a:t>
            </a:r>
            <a:endParaRPr lang="en-US" sz="3200" dirty="0"/>
          </a:p>
          <a:p>
            <a:r>
              <a:rPr lang="en-US" sz="3200" dirty="0"/>
              <a:t>Improved patient experience of care</a:t>
            </a:r>
          </a:p>
          <a:p>
            <a:r>
              <a:rPr lang="en-US" sz="3200" dirty="0"/>
              <a:t>Improved patient adherence to treatment recommendations Using the SHARE Approach builds a trusting and lasting relationship between health care professionals and patients.</a:t>
            </a:r>
          </a:p>
        </p:txBody>
      </p:sp>
    </p:spTree>
    <p:extLst>
      <p:ext uri="{BB962C8B-B14F-4D97-AF65-F5344CB8AC3E}">
        <p14:creationId xmlns:p14="http://schemas.microsoft.com/office/powerpoint/2010/main" val="3862350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n-US" altLang="en-US" dirty="0"/>
              <a:t>Engage when your patient has a health problem that needs a treatment decision.</a:t>
            </a:r>
          </a:p>
          <a:p>
            <a:pPr marL="800100" lvl="1" indent="-342900" eaLnBrk="1" hangingPunct="1"/>
            <a:r>
              <a:rPr lang="en-US" altLang="en-US" dirty="0"/>
              <a:t>Not every patient encounter requires shared decision making.</a:t>
            </a:r>
          </a:p>
          <a:p>
            <a:pPr eaLnBrk="1" hangingPunct="1"/>
            <a:r>
              <a:rPr lang="en-US" altLang="en-US" dirty="0"/>
              <a:t>Some patients may not want to or be ready to participate in shared decision making.</a:t>
            </a:r>
          </a:p>
          <a:p>
            <a:pPr lvl="1"/>
            <a:r>
              <a:rPr lang="en-US" altLang="en-US" baseline="30000" dirty="0"/>
              <a:t> </a:t>
            </a:r>
            <a:r>
              <a:rPr lang="en-US" altLang="en-US" sz="2200" dirty="0"/>
              <a:t>A patient choosing not to participate in the decision-making process is still making</a:t>
            </a:r>
            <a:br>
              <a:rPr lang="en-US" altLang="en-US" sz="2200" dirty="0"/>
            </a:br>
            <a:r>
              <a:rPr lang="en-US" altLang="en-US" sz="2200" u="sng" dirty="0"/>
              <a:t>a decision</a:t>
            </a:r>
            <a:r>
              <a:rPr lang="en-US" altLang="en-US" sz="2200" dirty="0"/>
              <a:t>.</a:t>
            </a:r>
          </a:p>
          <a:p>
            <a:pPr eaLnBrk="1" hangingPunct="1"/>
            <a:endParaRPr lang="en-US" altLang="en-US" dirty="0"/>
          </a:p>
        </p:txBody>
      </p:sp>
      <p:sp>
        <p:nvSpPr>
          <p:cNvPr id="25603" name="Title 2"/>
          <p:cNvSpPr>
            <a:spLocks noGrp="1"/>
          </p:cNvSpPr>
          <p:nvPr>
            <p:ph type="title"/>
          </p:nvPr>
        </p:nvSpPr>
        <p:spPr>
          <a:xfrm>
            <a:off x="457200" y="319884"/>
            <a:ext cx="8229600" cy="1143000"/>
          </a:xfrm>
        </p:spPr>
        <p:txBody>
          <a:bodyPr>
            <a:normAutofit fontScale="90000"/>
          </a:bodyPr>
          <a:lstStyle/>
          <a:p>
            <a:pPr eaLnBrk="1" hangingPunct="1"/>
            <a:r>
              <a:rPr lang="en-US" altLang="en-US" dirty="0">
                <a:latin typeface="Futura Bk BT" pitchFamily="34" charset="0"/>
              </a:rPr>
              <a:t>When to engage in shared decision making?</a:t>
            </a:r>
          </a:p>
        </p:txBody>
      </p:sp>
      <p:sp>
        <p:nvSpPr>
          <p:cNvPr id="2560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CDF76C3F-C211-4B4B-88BC-275FF6A4593D}" type="slidenum">
              <a:rPr lang="en-US" altLang="en-US">
                <a:solidFill>
                  <a:srgbClr val="898989"/>
                </a:solidFill>
              </a:rPr>
              <a:pPr/>
              <a:t>9</a:t>
            </a:fld>
            <a:endParaRPr lang="en-US" altLang="en-US">
              <a:solidFill>
                <a:srgbClr val="898989"/>
              </a:solidFill>
            </a:endParaRPr>
          </a:p>
        </p:txBody>
      </p:sp>
    </p:spTree>
    <p:extLst>
      <p:ext uri="{BB962C8B-B14F-4D97-AF65-F5344CB8AC3E}">
        <p14:creationId xmlns:p14="http://schemas.microsoft.com/office/powerpoint/2010/main" val="1517089842"/>
      </p:ext>
    </p:extLst>
  </p:cSld>
  <p:clrMapOvr>
    <a:masterClrMapping/>
  </p:clrMapOvr>
</p:sld>
</file>

<file path=ppt/theme/theme1.xml><?xml version="1.0" encoding="utf-8"?>
<a:theme xmlns:a="http://schemas.openxmlformats.org/drawingml/2006/main" name="PPT FPQC 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2680</TotalTime>
  <Words>5779</Words>
  <Application>Microsoft Office PowerPoint</Application>
  <PresentationFormat>On-screen Show (4:3)</PresentationFormat>
  <Paragraphs>703</Paragraphs>
  <Slides>49</Slides>
  <Notes>46</Notes>
  <HiddenSlides>0</HiddenSlides>
  <MMClips>0</MMClips>
  <ScaleCrop>false</ScaleCrop>
  <HeadingPairs>
    <vt:vector size="8" baseType="variant">
      <vt:variant>
        <vt:lpstr>Fonts Used</vt:lpstr>
      </vt:variant>
      <vt:variant>
        <vt:i4>14</vt:i4>
      </vt:variant>
      <vt:variant>
        <vt:lpstr>Theme</vt:lpstr>
      </vt:variant>
      <vt:variant>
        <vt:i4>1</vt:i4>
      </vt:variant>
      <vt:variant>
        <vt:lpstr>Links</vt:lpstr>
      </vt:variant>
      <vt:variant>
        <vt:i4>3</vt:i4>
      </vt:variant>
      <vt:variant>
        <vt:lpstr>Slide Titles</vt:lpstr>
      </vt:variant>
      <vt:variant>
        <vt:i4>49</vt:i4>
      </vt:variant>
    </vt:vector>
  </HeadingPairs>
  <TitlesOfParts>
    <vt:vector size="67" baseType="lpstr">
      <vt:lpstr>&amp;quot</vt:lpstr>
      <vt:lpstr>Arial</vt:lpstr>
      <vt:lpstr>Arial Unicode MS</vt:lpstr>
      <vt:lpstr>Cabin</vt:lpstr>
      <vt:lpstr>Calibri</vt:lpstr>
      <vt:lpstr>Futura Bk BT</vt:lpstr>
      <vt:lpstr>Futura Md BT</vt:lpstr>
      <vt:lpstr>Garamond</vt:lpstr>
      <vt:lpstr>Gill Sans MT</vt:lpstr>
      <vt:lpstr>Helvetica</vt:lpstr>
      <vt:lpstr>Lucida Sans Unicode</vt:lpstr>
      <vt:lpstr>Times New Roman</vt:lpstr>
      <vt:lpstr>Wingdings</vt:lpstr>
      <vt:lpstr>Wingdings 3</vt:lpstr>
      <vt:lpstr>PPT FPQC Template-1</vt:lpstr>
      <vt:lpstr>file:///C:\Users\Annette\AppData\Local\Packages\Microsoft.MicrosoftEdge_8wekyb3d8bbwe\TempState\Downloads\shareworkshop-mod1slides.ppt!274</vt:lpstr>
      <vt:lpstr>file:///C:\Users\Annette\AppData\Local\Packages\Microsoft.MicrosoftEdge_8wekyb3d8bbwe\TempState\Downloads\shareworkshop-mod1slides.ppt!331</vt:lpstr>
      <vt:lpstr>file:///C:\Users\Annette\AppData\Local\Packages\Microsoft.MicrosoftEdge_8wekyb3d8bbwe\TempState\Downloads\shareworkshop-mod1slides.ppt!331</vt:lpstr>
      <vt:lpstr>Shared Decision Making in Maternity Care: Improving Care for Moms and Babies Together September 21, 2018 PROVIDE  Mid-Project Meeting</vt:lpstr>
      <vt:lpstr>Session Objectives</vt:lpstr>
      <vt:lpstr>Setting the Stage</vt:lpstr>
      <vt:lpstr>FPQC Recommended Key Practices</vt:lpstr>
      <vt:lpstr>Definitions of Shared Decision Making (SDM)</vt:lpstr>
      <vt:lpstr>PowerPoint Presentation</vt:lpstr>
      <vt:lpstr>What studies are showing</vt:lpstr>
      <vt:lpstr>PowerPoint Presentation</vt:lpstr>
      <vt:lpstr>When to engage in shared decision making?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Essential behaviors </vt:lpstr>
      <vt:lpstr>PowerPoint Presentation</vt:lpstr>
      <vt:lpstr>Patient decision aids are needed: </vt:lpstr>
      <vt:lpstr>Patient Poster</vt:lpstr>
      <vt:lpstr>PowerPoint Presentation</vt:lpstr>
      <vt:lpstr>Presenting SHARE steps. . .</vt:lpstr>
      <vt:lpstr> Step 1: Seek your patient’s participation </vt:lpstr>
      <vt:lpstr> Step 1: Seek your patient’s participation </vt:lpstr>
      <vt:lpstr> Step 2: Help your patient explore  and compare treatment options </vt:lpstr>
      <vt:lpstr>Step 2: Help your patient explore  and compare treatment options</vt:lpstr>
      <vt:lpstr>Step 2: Help your patient explore  and compare treatment options</vt:lpstr>
      <vt:lpstr> Step 3: Assess your patient’s  values and preferences </vt:lpstr>
      <vt:lpstr>Step 3: Assess your patient’s  values and preferences</vt:lpstr>
      <vt:lpstr>Step 3: Assess your patient’s  values and preferences</vt:lpstr>
      <vt:lpstr> Step 4: Reach a decision with your patient </vt:lpstr>
      <vt:lpstr> Step 4: Reach a decision with  your patient </vt:lpstr>
      <vt:lpstr>Step 4 dialogue: Reach a decision with your patient</vt:lpstr>
      <vt:lpstr> Step 5: Evaluate your patient’s decision </vt:lpstr>
      <vt:lpstr>Step 5: Evaluate your patient’s decision</vt:lpstr>
      <vt:lpstr>Step 5: Evaluate your patient’s decision </vt:lpstr>
      <vt:lpstr>PowerPoint Presentation</vt:lpstr>
      <vt:lpstr>Instructions</vt:lpstr>
      <vt:lpstr>Debrief</vt:lpstr>
      <vt:lpstr>Key takeaways</vt:lpstr>
      <vt:lpstr>Key takeaways</vt:lpstr>
      <vt:lpstr>Key takeaways</vt:lpstr>
      <vt:lpstr>Key takeaways</vt:lpstr>
      <vt:lpstr>Citations  AHRQ online resources: https://www.ahrq.gov/professionals/education/curriculum-tools/shareddecisionmaking/index.htm </vt:lpstr>
      <vt:lpstr>Citations</vt:lpstr>
      <vt:lpstr>Citations</vt:lpstr>
      <vt:lpstr>Q &amp; 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Hypertension in Pregnancy (HIP) Initiative</dc:title>
  <dc:creator>Bronson, Emily</dc:creator>
  <cp:lastModifiedBy>Julie Decesare</cp:lastModifiedBy>
  <cp:revision>94</cp:revision>
  <dcterms:created xsi:type="dcterms:W3CDTF">2017-06-26T13:31:19Z</dcterms:created>
  <dcterms:modified xsi:type="dcterms:W3CDTF">2018-09-15T01:51:26Z</dcterms:modified>
</cp:coreProperties>
</file>