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3"/>
  </p:notesMasterIdLst>
  <p:handoutMasterIdLst>
    <p:handoutMasterId r:id="rId44"/>
  </p:handoutMasterIdLst>
  <p:sldIdLst>
    <p:sldId id="256" r:id="rId2"/>
    <p:sldId id="260" r:id="rId3"/>
    <p:sldId id="261" r:id="rId4"/>
    <p:sldId id="262" r:id="rId5"/>
    <p:sldId id="257" r:id="rId6"/>
    <p:sldId id="259" r:id="rId7"/>
    <p:sldId id="258" r:id="rId8"/>
    <p:sldId id="263" r:id="rId9"/>
    <p:sldId id="264" r:id="rId10"/>
    <p:sldId id="265" r:id="rId11"/>
    <p:sldId id="266" r:id="rId12"/>
    <p:sldId id="267" r:id="rId13"/>
    <p:sldId id="268" r:id="rId14"/>
    <p:sldId id="271" r:id="rId15"/>
    <p:sldId id="275" r:id="rId16"/>
    <p:sldId id="276" r:id="rId17"/>
    <p:sldId id="272" r:id="rId18"/>
    <p:sldId id="290" r:id="rId19"/>
    <p:sldId id="291" r:id="rId20"/>
    <p:sldId id="292" r:id="rId21"/>
    <p:sldId id="269" r:id="rId22"/>
    <p:sldId id="297" r:id="rId23"/>
    <p:sldId id="270" r:id="rId24"/>
    <p:sldId id="273" r:id="rId25"/>
    <p:sldId id="274" r:id="rId26"/>
    <p:sldId id="298" r:id="rId27"/>
    <p:sldId id="277" r:id="rId28"/>
    <p:sldId id="278" r:id="rId29"/>
    <p:sldId id="279" r:id="rId30"/>
    <p:sldId id="280" r:id="rId31"/>
    <p:sldId id="281" r:id="rId32"/>
    <p:sldId id="282" r:id="rId33"/>
    <p:sldId id="283" r:id="rId34"/>
    <p:sldId id="284" r:id="rId35"/>
    <p:sldId id="286" r:id="rId36"/>
    <p:sldId id="285" r:id="rId37"/>
    <p:sldId id="288" r:id="rId38"/>
    <p:sldId id="289" r:id="rId39"/>
    <p:sldId id="293" r:id="rId40"/>
    <p:sldId id="294" r:id="rId41"/>
    <p:sldId id="296" r:id="rId4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Papyrus" charset="0"/>
        <a:ea typeface="ＭＳ Ｐゴシック" charset="-128"/>
        <a:cs typeface="+mn-cs"/>
      </a:defRPr>
    </a:lvl1pPr>
    <a:lvl2pPr marL="457200" algn="l" rtl="0" fontAlgn="base">
      <a:spcBef>
        <a:spcPct val="0"/>
      </a:spcBef>
      <a:spcAft>
        <a:spcPct val="0"/>
      </a:spcAft>
      <a:defRPr sz="2400" kern="1200">
        <a:solidFill>
          <a:schemeClr val="tx1"/>
        </a:solidFill>
        <a:latin typeface="Papyrus" charset="0"/>
        <a:ea typeface="ＭＳ Ｐゴシック" charset="-128"/>
        <a:cs typeface="+mn-cs"/>
      </a:defRPr>
    </a:lvl2pPr>
    <a:lvl3pPr marL="914400" algn="l" rtl="0" fontAlgn="base">
      <a:spcBef>
        <a:spcPct val="0"/>
      </a:spcBef>
      <a:spcAft>
        <a:spcPct val="0"/>
      </a:spcAft>
      <a:defRPr sz="2400" kern="1200">
        <a:solidFill>
          <a:schemeClr val="tx1"/>
        </a:solidFill>
        <a:latin typeface="Papyrus" charset="0"/>
        <a:ea typeface="ＭＳ Ｐゴシック" charset="-128"/>
        <a:cs typeface="+mn-cs"/>
      </a:defRPr>
    </a:lvl3pPr>
    <a:lvl4pPr marL="1371600" algn="l" rtl="0" fontAlgn="base">
      <a:spcBef>
        <a:spcPct val="0"/>
      </a:spcBef>
      <a:spcAft>
        <a:spcPct val="0"/>
      </a:spcAft>
      <a:defRPr sz="2400" kern="1200">
        <a:solidFill>
          <a:schemeClr val="tx1"/>
        </a:solidFill>
        <a:latin typeface="Papyrus" charset="0"/>
        <a:ea typeface="ＭＳ Ｐゴシック" charset="-128"/>
        <a:cs typeface="+mn-cs"/>
      </a:defRPr>
    </a:lvl4pPr>
    <a:lvl5pPr marL="1828800" algn="l" rtl="0" fontAlgn="base">
      <a:spcBef>
        <a:spcPct val="0"/>
      </a:spcBef>
      <a:spcAft>
        <a:spcPct val="0"/>
      </a:spcAft>
      <a:defRPr sz="2400" kern="1200">
        <a:solidFill>
          <a:schemeClr val="tx1"/>
        </a:solidFill>
        <a:latin typeface="Papyrus" charset="0"/>
        <a:ea typeface="ＭＳ Ｐゴシック" charset="-128"/>
        <a:cs typeface="+mn-cs"/>
      </a:defRPr>
    </a:lvl5pPr>
    <a:lvl6pPr marL="2286000" algn="l" defTabSz="914400" rtl="0" eaLnBrk="1" latinLnBrk="0" hangingPunct="1">
      <a:defRPr sz="2400" kern="1200">
        <a:solidFill>
          <a:schemeClr val="tx1"/>
        </a:solidFill>
        <a:latin typeface="Papyrus" charset="0"/>
        <a:ea typeface="ＭＳ Ｐゴシック" charset="-128"/>
        <a:cs typeface="+mn-cs"/>
      </a:defRPr>
    </a:lvl6pPr>
    <a:lvl7pPr marL="2743200" algn="l" defTabSz="914400" rtl="0" eaLnBrk="1" latinLnBrk="0" hangingPunct="1">
      <a:defRPr sz="2400" kern="1200">
        <a:solidFill>
          <a:schemeClr val="tx1"/>
        </a:solidFill>
        <a:latin typeface="Papyrus" charset="0"/>
        <a:ea typeface="ＭＳ Ｐゴシック" charset="-128"/>
        <a:cs typeface="+mn-cs"/>
      </a:defRPr>
    </a:lvl7pPr>
    <a:lvl8pPr marL="3200400" algn="l" defTabSz="914400" rtl="0" eaLnBrk="1" latinLnBrk="0" hangingPunct="1">
      <a:defRPr sz="2400" kern="1200">
        <a:solidFill>
          <a:schemeClr val="tx1"/>
        </a:solidFill>
        <a:latin typeface="Papyrus" charset="0"/>
        <a:ea typeface="ＭＳ Ｐゴシック" charset="-128"/>
        <a:cs typeface="+mn-cs"/>
      </a:defRPr>
    </a:lvl8pPr>
    <a:lvl9pPr marL="3657600" algn="l" defTabSz="914400" rtl="0" eaLnBrk="1" latinLnBrk="0" hangingPunct="1">
      <a:defRPr sz="2400" kern="1200">
        <a:solidFill>
          <a:schemeClr val="tx1"/>
        </a:solidFill>
        <a:latin typeface="Papyrus"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2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entury Gothic" pitchFamily="34" charset="0"/>
                <a:ea typeface="+mn-ea"/>
              </a:defRPr>
            </a:lvl1pPr>
          </a:lstStyle>
          <a:p>
            <a:pPr>
              <a:defRPr/>
            </a:pPr>
            <a:endParaRPr lang="en-US"/>
          </a:p>
        </p:txBody>
      </p:sp>
      <p:sp>
        <p:nvSpPr>
          <p:cNvPr id="829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entury Gothic" charset="0"/>
              </a:defRPr>
            </a:lvl1pPr>
          </a:lstStyle>
          <a:p>
            <a:fld id="{CFB2E933-ADD2-4086-AFF6-7787DA0A3B1D}" type="datetime1">
              <a:rPr lang="en-US"/>
              <a:pPr/>
              <a:t>5/25/2017</a:t>
            </a:fld>
            <a:endParaRPr lang="en-US"/>
          </a:p>
        </p:txBody>
      </p:sp>
      <p:sp>
        <p:nvSpPr>
          <p:cNvPr id="829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entury Gothic" pitchFamily="34" charset="0"/>
                <a:ea typeface="+mn-ea"/>
              </a:defRPr>
            </a:lvl1pPr>
          </a:lstStyle>
          <a:p>
            <a:pPr>
              <a:defRPr/>
            </a:pPr>
            <a:endParaRPr lang="en-US"/>
          </a:p>
        </p:txBody>
      </p:sp>
      <p:sp>
        <p:nvSpPr>
          <p:cNvPr id="829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entury Gothic" charset="0"/>
              </a:defRPr>
            </a:lvl1pPr>
          </a:lstStyle>
          <a:p>
            <a:fld id="{A1C63583-1464-40E9-9552-4F38DC60F875}"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entury Gothic" pitchFamily="34" charset="0"/>
                <a:ea typeface="+mn-ea"/>
              </a:defRPr>
            </a:lvl1pPr>
          </a:lstStyle>
          <a:p>
            <a:pPr>
              <a:defRPr/>
            </a:pPr>
            <a:endParaRPr lang="en-US"/>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entury Gothic" charset="0"/>
              </a:defRPr>
            </a:lvl1pPr>
          </a:lstStyle>
          <a:p>
            <a:fld id="{ED1F9EAC-7161-44E1-BB32-C3EA863D19E5}" type="datetime1">
              <a:rPr lang="en-US"/>
              <a:pPr/>
              <a:t>5/25/2017</a:t>
            </a:fld>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entury Gothic" pitchFamily="34" charset="0"/>
                <a:ea typeface="+mn-ea"/>
              </a:defRPr>
            </a:lvl1pPr>
          </a:lstStyle>
          <a:p>
            <a:pPr>
              <a:defRPr/>
            </a:pPr>
            <a:endParaRPr 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entury Gothic" charset="0"/>
              </a:defRPr>
            </a:lvl1pPr>
          </a:lstStyle>
          <a:p>
            <a:fld id="{DA337C68-6079-4C9B-A3BA-CB2FF5B10D5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latin typeface="Calibri" charset="0"/>
            </a:endParaRPr>
          </a:p>
        </p:txBody>
      </p:sp>
      <p:sp>
        <p:nvSpPr>
          <p:cNvPr id="16388" name="Slide Number Placeholder 3"/>
          <p:cNvSpPr>
            <a:spLocks noGrp="1"/>
          </p:cNvSpPr>
          <p:nvPr>
            <p:ph type="sldNum" sz="quarter" idx="5"/>
          </p:nvPr>
        </p:nvSpPr>
        <p:spPr>
          <a:noFill/>
        </p:spPr>
        <p:txBody>
          <a:bodyPr/>
          <a:lstStyle/>
          <a:p>
            <a:fld id="{06B1E89B-D068-48F7-B6A9-6B3EBACC09BC}"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r>
              <a:rPr lang="en-US" smtClean="0">
                <a:latin typeface="Calibri" charset="0"/>
              </a:rPr>
              <a:t>40% increase in C/S..per Cochrane review increase operative vaginal birth by 20%. Three of the Cochrane review asked women to evaluate EFM vs. IA. The women preferred IA because of the increase in labor support. Women want labor support.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r>
              <a:rPr lang="en-US" smtClean="0">
                <a:latin typeface="Calibri" charset="0"/>
              </a:rPr>
              <a:t>I want to speak to the notion of 1:1 nursing ratio.  In one study of a hospital who sig decreased their EFM usage had no change in nurses’ time spent providing labor support, not more labor intensive when factoring in time spent collecting and analyzing EFM, staffing costs not higher, but would be offset by sig improvement in outcomes and patient satisfaction</a:t>
            </a:r>
          </a:p>
          <a:p>
            <a:pPr eaLnBrk="1" hangingPunct="1"/>
            <a:endParaRPr lang="en-US" smtClean="0">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r>
              <a:rPr lang="en-US" smtClean="0">
                <a:latin typeface="Calibri" charset="0"/>
              </a:rPr>
              <a:t>Interesting to note the difference in the languaging. ACOG shies away from naming the preferred method although the evidence clearly supports this.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r>
              <a:rPr lang="en-US" smtClean="0">
                <a:latin typeface="Calibri" charset="0"/>
              </a:rPr>
              <a:t>Interesting to note the difference in the languaging. ACOG shies away from naming the preferred method although the evidence clearly supports this.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r>
              <a:rPr lang="en-US" smtClean="0">
                <a:latin typeface="Calibri" charset="0"/>
              </a:rPr>
              <a:t>The question is…Is it ethical to use an intervention in the low risk labor which can increase risk to the woman and her baby without proven benefit without offering the mother informed consent?????? Are we advocating for our mom’s and baby’s. Is our own lack of knowledge, fear of litigation, distrust of the normal labor process interfering with our ability to advocate, employ these ethical principles and trust the method??? What is your value system? How does it impact your care?? Identify the ethical dilemma regarding FHR monitoring in labor. Are laboring women aware of their choices? Are they aware of the consequences? How do we resolve these dilemmas??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r>
              <a:rPr lang="en-US" smtClean="0">
                <a:latin typeface="Calibri" charset="0"/>
              </a:rPr>
              <a:t>Exclusionary factors…maternal HTN, illicit drug use, GDM on insulin, coagulopathy, preeclampsia, VBAC, cardiac disorders, active infection, fetal…IUGR, Multiples, PTL&lt;36wks, PPROM, Isoimmunization, Major anomalies…IP risk factors…Maternal temp, frank vaginal bleeding, thick meconium, Induction or augmentation with Pitocin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pPr eaLnBrk="1" hangingPunct="1"/>
            <a:endParaRPr lang="en-US" smtClean="0">
              <a:latin typeface="Calibri"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pPr eaLnBrk="1" hangingPunct="1"/>
            <a:r>
              <a:rPr lang="en-US" smtClean="0">
                <a:latin typeface="Calibri" charset="0"/>
              </a:rPr>
              <a:t>Possible changes… Speak to definition of labor. Use clinical judgment and discuss with provider. Just because a woman is 4 or 5 cms she may not be in labor at all or she may be in latent labor.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pPr eaLnBrk="1" hangingPunct="1"/>
            <a:r>
              <a:rPr lang="en-US" smtClean="0">
                <a:latin typeface="Calibri" charset="0"/>
              </a:rPr>
              <a:t>Talk about counter error</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pPr eaLnBrk="1" hangingPunct="1"/>
            <a:r>
              <a:rPr lang="en-US" smtClean="0">
                <a:latin typeface="Calibri" charset="0"/>
              </a:rPr>
              <a:t>See the algorhytm by AWHONN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r>
              <a:rPr lang="en-US" smtClean="0">
                <a:latin typeface="Calibri" charset="0"/>
              </a:rPr>
              <a:t>Most common obstetric intervention. Initially it was thought that FM would identify patterns that indicate asphyxia and subsequently prevent CP. In reality, FM is a poor predictor of acidosis and we now know the majority of CP cases are not related to intrapartal asphyxia.</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r>
              <a:rPr lang="en-US" smtClean="0">
                <a:latin typeface="Calibri" charset="0"/>
              </a:rPr>
              <a:t>Speak to using EFM transducer to IA</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pPr eaLnBrk="1" hangingPunct="1"/>
            <a:r>
              <a:rPr lang="en-US" smtClean="0">
                <a:latin typeface="Calibri" charset="0"/>
              </a:rPr>
              <a:t>Page 16 in the AWONN book read quote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r>
              <a:rPr lang="en-US" smtClean="0">
                <a:latin typeface="Calibri" charset="0"/>
              </a:rPr>
              <a:t>Adapted in 1917 by DeLee-Hillis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r>
              <a:rPr lang="en-US" smtClean="0">
                <a:latin typeface="Calibri" charset="0"/>
              </a:rPr>
              <a:t>Electronic Fetal Monitoring is now used in greater than 90% of labors in many places. This tool was introduced into the mainstream of care for the laboring woman in the US without being subject to scientific rigor. It was in use for greater than 8 years before a study was ever done on the method to look at efficacy. It is the most common obstetrical intervention used and does not have good evidence supporting it. We need to see it as just that, an INTERVENTION. It must be justified why we are using it on the low risk woman. This directly impacts your patients risk of C/S. You can impact those statistics!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r>
              <a:rPr lang="en-US" smtClean="0">
                <a:latin typeface="Calibri" charset="0"/>
              </a:rPr>
              <a:t>Not surprising at all especially in Obstetrics. We are a specialty most guilty of utilizing interventions , management strategies etc without good solid clinical evidence.  So why use this intervention “routinely” given the plethora of evidence showing EFM has no proven benefit in reduction of neonatal morbidity and mortality particularly in the low risk pt… Liability!</a:t>
            </a:r>
          </a:p>
          <a:p>
            <a:pPr eaLnBrk="1" hangingPunct="1"/>
            <a:endParaRPr lang="en-US" smtClean="0">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pPr eaLnBrk="1" hangingPunct="1"/>
            <a:r>
              <a:rPr lang="en-US" smtClean="0">
                <a:latin typeface="Calibri" charset="0"/>
              </a:rPr>
              <a:t>Seizures associated with prolonged labors and oxytocin use. Type of neonatal seizures not associated with long term sequelae. In addition the benefit of EFM in decreasing seizures was found when used in conjunction with fetal blood ph sampling. In addition in many studies the protocol for IA was rarely completed successfully.</a:t>
            </a:r>
          </a:p>
          <a:p>
            <a:pPr eaLnBrk="1" hangingPunct="1"/>
            <a:endParaRPr lang="en-US" smtClean="0">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eaLnBrk="1" hangingPunct="1"/>
            <a:r>
              <a:rPr lang="en-US" smtClean="0">
                <a:latin typeface="Calibri" charset="0"/>
              </a:rPr>
              <a:t>Data x30 years showing no proven efficacy over IA. The data weather well designed or not all come to the same conclusions. EFM and IA are more or less equivalent methods for IP assessment. Supported by ACOG, AWHONN,SCOG and WHO</a:t>
            </a:r>
          </a:p>
          <a:p>
            <a:pPr eaLnBrk="1" hangingPunct="1"/>
            <a:endParaRPr lang="en-US" smtClean="0">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r>
              <a:rPr lang="en-US" smtClean="0">
                <a:latin typeface="Calibri" charset="0"/>
              </a:rPr>
              <a:t>EFM has now been evaluated by more than 12 prospective , RCTS involving more than 55,000 infants with complete understanding there is no improvement in outcomes due to this technology. (Dublin trial &gt;10,0000 women=no difference in anything…poor design) Infact we now have very good data that attributes less than 10% of CP to intrapartum events!</a:t>
            </a:r>
          </a:p>
          <a:p>
            <a:pPr eaLnBrk="1" hangingPunct="1"/>
            <a:endParaRPr lang="en-US" smtClean="0">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r>
              <a:rPr lang="en-US" smtClean="0">
                <a:latin typeface="Calibri" charset="0"/>
              </a:rPr>
              <a:t>CEFM moved from a non evidence based diagnostic tool to a non-evidence based, poor screening tool. It has both poor validity (tool is poor detector of IP asphyxia) and poor reliability (little consensus among interpreters). Additionally it has very high false positive rate thus giving it very low specificity and high sensitivity when it is reactive. As we look at each method individually I will review the benefits and drawbacks to each method. The intra/interobserver  reliability can further serve to increase medico-legal liability. Remember..only 50% of labors will show a completely normal FHR tracing throughout labor.</a:t>
            </a:r>
          </a:p>
          <a:p>
            <a:pPr eaLnBrk="1" hangingPunct="1"/>
            <a:endParaRPr lang="en-US" smtClean="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latin typeface="Papyrus" pitchFamily="66" charset="0"/>
                <a:ea typeface="+mn-ea"/>
              </a:endParaRPr>
            </a:p>
          </p:txBody>
        </p:sp>
        <p:sp>
          <p:nvSpPr>
            <p:cNvPr id="7" name="Freeform 18"/>
            <p:cNvSpPr>
              <a:spLocks/>
            </p:cNvSpPr>
            <p:nvPr/>
          </p:nvSpPr>
          <p:spPr bwMode="auto">
            <a:xfrm>
              <a:off x="35926" y="5135025"/>
              <a:ext cx="9108074" cy="838869"/>
            </a:xfrm>
            <a:custGeom>
              <a:avLst/>
              <a:gdLst>
                <a:gd name="T0" fmla="*/ 0 w 5760"/>
                <a:gd name="T1" fmla="*/ 0 h 528"/>
                <a:gd name="T2" fmla="*/ 9108074 w 5760"/>
                <a:gd name="T3" fmla="*/ 0 h 528"/>
                <a:gd name="T4" fmla="*/ 9108074 w 5760"/>
                <a:gd name="T5" fmla="*/ 838869 h 528"/>
                <a:gd name="T6" fmla="*/ 75901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noFill/>
              <a:prstDash val="solid"/>
              <a:round/>
              <a:headEnd type="none" w="med" len="med"/>
              <a:tailEnd type="none" w="med" len="med"/>
            </a:ln>
          </p:spPr>
          <p:txBody>
            <a:bodyPr/>
            <a:lstStyle/>
            <a:p>
              <a:pPr>
                <a:defRPr/>
              </a:pPr>
              <a:endParaRPr lang="en-US">
                <a:ea typeface="+mn-ea"/>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lstStyle>
          <a:p>
            <a:fld id="{FDFD1354-5958-4DBB-83F6-4D78D2939FEF}" type="datetime1">
              <a:rPr lang="en-US"/>
              <a:pPr/>
              <a:t>5/25/2017</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A33268C-19E4-4578-B586-0DAD7BA76ED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fld id="{72B42BDB-0979-4738-8CBE-133F6DBE6B79}" type="datetime1">
              <a:rPr lang="en-US"/>
              <a:pPr/>
              <a:t>5/25/2017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2FFFE24-EB87-41D8-B467-38C6BA70A4F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fld id="{38B6C038-16A9-4173-AFB2-332901651DC3}" type="datetime1">
              <a:rPr lang="en-US"/>
              <a:pPr/>
              <a:t>5/25/2017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BE3DAB6C-1845-4947-B6C7-C598AC26894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fld id="{9E0BC3BB-EDB2-41E7-A78F-42303B13C76F}" type="datetime1">
              <a:rPr lang="en-US"/>
              <a:pPr/>
              <a:t>5/25/2017</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03EF298-47DA-42C4-9B8C-91CCE48543A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a:spLocks noChangeArrowheads="1"/>
          </p:cNvSpPr>
          <p:nvPr/>
        </p:nvSpPr>
        <p:spPr bwMode="auto">
          <a:xfrm>
            <a:off x="3636963" y="3005138"/>
            <a:ext cx="182562"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dist="25400" dir="5400000" rotWithShape="0">
              <a:srgbClr val="808080">
                <a:alpha val="45998"/>
              </a:srgbClr>
            </a:outerShdw>
          </a:effectLst>
        </p:spPr>
        <p:txBody>
          <a:bodyPr anchor="ctr"/>
          <a:lstStyle/>
          <a:p>
            <a:pPr>
              <a:defRPr/>
            </a:pPr>
            <a:endParaRPr lang="en-US">
              <a:solidFill>
                <a:schemeClr val="lt1"/>
              </a:solidFill>
              <a:latin typeface="+mn-lt"/>
              <a:ea typeface="+mn-ea"/>
            </a:endParaRPr>
          </a:p>
        </p:txBody>
      </p:sp>
      <p:sp>
        <p:nvSpPr>
          <p:cNvPr id="5" name="Chevron 4"/>
          <p:cNvSpPr>
            <a:spLocks noChangeArrowheads="1"/>
          </p:cNvSpPr>
          <p:nvPr/>
        </p:nvSpPr>
        <p:spPr bwMode="auto">
          <a:xfrm>
            <a:off x="3449638" y="3005138"/>
            <a:ext cx="184150"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dist="25400" dir="5400000" rotWithShape="0">
              <a:srgbClr val="808080">
                <a:alpha val="45998"/>
              </a:srgbClr>
            </a:outerShdw>
          </a:effectLst>
        </p:spPr>
        <p:txBody>
          <a:bodyPr anchor="ctr"/>
          <a:lstStyle/>
          <a:p>
            <a:pPr>
              <a:defRPr/>
            </a:pPr>
            <a:endParaRPr lang="en-US">
              <a:solidFill>
                <a:schemeClr val="lt1"/>
              </a:solidFill>
              <a:latin typeface="+mn-lt"/>
              <a:ea typeface="+mn-ea"/>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fld id="{66A010C8-9536-46E7-A95D-F90FE965D510}" type="datetime1">
              <a:rPr lang="en-US"/>
              <a:pPr/>
              <a:t>5/25/2017</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98D5913D-4DA8-4E06-82D3-5284C203AB6D}"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lstStyle>
          <a:p>
            <a:fld id="{73A70640-F8EB-4AEE-A97C-A86BCEDD049F}" type="datetime1">
              <a:rPr lang="en-US"/>
              <a:pPr/>
              <a:t>5/25/2017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66D14D8C-AA06-492B-9948-77EF31C211AD}"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B7898D6-D830-4CAC-9779-81F47A138C56}" type="datetime1">
              <a:rPr lang="en-US"/>
              <a:pPr/>
              <a:t>5/25/2017</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A54ACDE0-3111-4237-B162-2C20B5822966}"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D32FF26-B20E-42DD-932A-7FE5241C313D}" type="datetime1">
              <a:rPr lang="en-US"/>
              <a:pPr/>
              <a:t>5/25/2017</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53DEF5E-E1DD-406F-B6D9-53A32FC78A2B}"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fld id="{A7F8E370-D864-4931-A537-FABC1E10741B}" type="datetime1">
              <a:rPr lang="en-US"/>
              <a:pPr/>
              <a:t>5/25/2017</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DB1917F3-D113-4A64-B5C6-6F27DBD3304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8F201459-7B4F-415E-A4F6-72EED36F2E78}" type="datetime1">
              <a:rPr lang="en-US"/>
              <a:pPr/>
              <a:t>5/25/2017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9C1C81D4-A961-4C5F-B41E-AA7014854D50}"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latin typeface="Papyrus" pitchFamily="66" charset="0"/>
              <a:ea typeface="+mn-ea"/>
            </a:endParaRPr>
          </a:p>
        </p:txBody>
      </p:sp>
      <p:sp>
        <p:nvSpPr>
          <p:cNvPr id="6" name="Freeform 15"/>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noFill/>
            <a:prstDash val="solid"/>
            <a:round/>
            <a:headEnd type="none" w="med" len="med"/>
            <a:tailEnd type="none" w="med" len="med"/>
          </a:ln>
        </p:spPr>
        <p:txBody>
          <a:bodyPr/>
          <a:lstStyle/>
          <a:p>
            <a:pPr>
              <a:defRPr/>
            </a:pPr>
            <a:endParaRPr lang="en-US">
              <a:ea typeface="+mn-ea"/>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a:spLocks noChangeArrowheads="1"/>
          </p:cNvSpPr>
          <p:nvPr/>
        </p:nvSpPr>
        <p:spPr bwMode="auto">
          <a:xfrm>
            <a:off x="8664575" y="4987925"/>
            <a:ext cx="182563"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dist="25400" dir="5400000" rotWithShape="0">
              <a:srgbClr val="808080">
                <a:alpha val="45998"/>
              </a:srgbClr>
            </a:outerShdw>
          </a:effectLst>
        </p:spPr>
        <p:txBody>
          <a:bodyPr anchor="ctr"/>
          <a:lstStyle/>
          <a:p>
            <a:pPr>
              <a:defRPr/>
            </a:pPr>
            <a:endParaRPr lang="en-US">
              <a:solidFill>
                <a:schemeClr val="lt1"/>
              </a:solidFill>
              <a:latin typeface="+mn-lt"/>
              <a:ea typeface="+mn-ea"/>
            </a:endParaRPr>
          </a:p>
        </p:txBody>
      </p:sp>
      <p:sp>
        <p:nvSpPr>
          <p:cNvPr id="10" name="Chevron 9"/>
          <p:cNvSpPr>
            <a:spLocks noChangeArrowheads="1"/>
          </p:cNvSpPr>
          <p:nvPr/>
        </p:nvSpPr>
        <p:spPr bwMode="auto">
          <a:xfrm>
            <a:off x="8477250" y="4987925"/>
            <a:ext cx="182563" cy="228600"/>
          </a:xfrm>
          <a:prstGeom prst="chevron">
            <a:avLst>
              <a:gd name="adj" fmla="val 50000"/>
            </a:avLst>
          </a:prstGeom>
          <a:gradFill rotWithShape="1">
            <a:gsLst>
              <a:gs pos="0">
                <a:srgbClr val="7FC4DD"/>
              </a:gs>
              <a:gs pos="28000">
                <a:srgbClr val="50B8DA"/>
              </a:gs>
              <a:gs pos="100000">
                <a:srgbClr val="1389A6"/>
              </a:gs>
            </a:gsLst>
            <a:lin ang="5400000"/>
          </a:gradFill>
          <a:ln w="3175" cap="rnd">
            <a:solidFill>
              <a:srgbClr val="1E768C"/>
            </a:solidFill>
            <a:miter lim="800000"/>
            <a:headEnd/>
            <a:tailEnd/>
          </a:ln>
          <a:effectLst>
            <a:outerShdw dist="25400" dir="5400000" rotWithShape="0">
              <a:srgbClr val="808080">
                <a:alpha val="45998"/>
              </a:srgbClr>
            </a:outerShdw>
          </a:effectLst>
        </p:spPr>
        <p:txBody>
          <a:bodyPr anchor="ctr"/>
          <a:lstStyle/>
          <a:p>
            <a:pPr>
              <a:defRPr/>
            </a:pPr>
            <a:endParaRPr lang="en-US">
              <a:solidFill>
                <a:schemeClr val="lt1"/>
              </a:solidFill>
              <a:latin typeface="+mn-lt"/>
              <a:ea typeface="+mn-ea"/>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lvl1pPr>
          </a:lstStyle>
          <a:p>
            <a:fld id="{7245D916-3610-40FC-9E31-2C507F8FC640}" type="datetime1">
              <a:rPr lang="en-US"/>
              <a:pPr/>
              <a:t>5/25/2017</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A68F6583-533D-4EA8-B86D-11EAC7672A07}"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latin typeface="Papyrus" pitchFamily="66" charset="0"/>
              <a:ea typeface="+mn-ea"/>
            </a:endParaRPr>
          </a:p>
        </p:txBody>
      </p:sp>
      <p:sp>
        <p:nvSpPr>
          <p:cNvPr id="1027" name="Freeform 11"/>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noFill/>
            <a:prstDash val="solid"/>
            <a:round/>
            <a:headEnd type="none" w="med" len="med"/>
            <a:tailEnd type="none" w="med" len="med"/>
          </a:ln>
        </p:spPr>
        <p:txBody>
          <a:bodyPr/>
          <a:lstStyle/>
          <a:p>
            <a:pPr>
              <a:defRPr/>
            </a:pPr>
            <a:endParaRPr lang="en-US">
              <a:ea typeface="+mn-ea"/>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wrap="square" lIns="91440" tIns="45720" rIns="91440" bIns="45720" numCol="1" anchor="b" anchorCtr="0" compatLnSpc="1">
            <a:prstTxWarp prst="textNoShape">
              <a:avLst/>
            </a:prstTxWarp>
          </a:bodyPr>
          <a:lstStyle>
            <a:lvl1pPr>
              <a:defRPr sz="1000"/>
            </a:lvl1pPr>
          </a:lstStyle>
          <a:p>
            <a:fld id="{BBADAE40-8DF3-4C5D-AB54-3350F3AAEDD8}" type="datetime1">
              <a:rPr lang="en-US"/>
              <a:pPr/>
              <a:t>5/25/2017</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Papyrus" pitchFamily="66" charset="0"/>
                <a:ea typeface="+mn-ea"/>
              </a:defRPr>
            </a:lvl1pPr>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fld id="{00DBA348-0B4E-473E-8B02-C250DF8CF94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39" r:id="rId1"/>
    <p:sldLayoutId id="2147483835" r:id="rId2"/>
    <p:sldLayoutId id="2147483840" r:id="rId3"/>
    <p:sldLayoutId id="2147483841" r:id="rId4"/>
    <p:sldLayoutId id="2147483842" r:id="rId5"/>
    <p:sldLayoutId id="2147483843" r:id="rId6"/>
    <p:sldLayoutId id="2147483836" r:id="rId7"/>
    <p:sldLayoutId id="2147483844" r:id="rId8"/>
    <p:sldLayoutId id="2147483845" r:id="rId9"/>
    <p:sldLayoutId id="2147483837" r:id="rId10"/>
    <p:sldLayoutId id="2147483838"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ＭＳ Ｐゴシック" charset="-128"/>
          <a:cs typeface="+mj-cs"/>
        </a:defRPr>
      </a:lvl1pPr>
      <a:lvl2pPr algn="l" rtl="0" eaLnBrk="0" fontAlgn="base" hangingPunct="0">
        <a:spcBef>
          <a:spcPct val="0"/>
        </a:spcBef>
        <a:spcAft>
          <a:spcPct val="0"/>
        </a:spcAft>
        <a:defRPr sz="4100" b="1">
          <a:solidFill>
            <a:schemeClr val="tx2"/>
          </a:solidFill>
          <a:latin typeface="Lucida Sans Unicode" pitchFamily="34" charset="0"/>
          <a:ea typeface="ＭＳ Ｐゴシック" charset="-128"/>
        </a:defRPr>
      </a:lvl2pPr>
      <a:lvl3pPr algn="l" rtl="0" eaLnBrk="0" fontAlgn="base" hangingPunct="0">
        <a:spcBef>
          <a:spcPct val="0"/>
        </a:spcBef>
        <a:spcAft>
          <a:spcPct val="0"/>
        </a:spcAft>
        <a:defRPr sz="4100" b="1">
          <a:solidFill>
            <a:schemeClr val="tx2"/>
          </a:solidFill>
          <a:latin typeface="Lucida Sans Unicode" pitchFamily="34" charset="0"/>
          <a:ea typeface="ＭＳ Ｐゴシック" charset="-128"/>
        </a:defRPr>
      </a:lvl3pPr>
      <a:lvl4pPr algn="l" rtl="0" eaLnBrk="0" fontAlgn="base" hangingPunct="0">
        <a:spcBef>
          <a:spcPct val="0"/>
        </a:spcBef>
        <a:spcAft>
          <a:spcPct val="0"/>
        </a:spcAft>
        <a:defRPr sz="4100" b="1">
          <a:solidFill>
            <a:schemeClr val="tx2"/>
          </a:solidFill>
          <a:latin typeface="Lucida Sans Unicode" pitchFamily="34" charset="0"/>
          <a:ea typeface="ＭＳ Ｐゴシック" charset="-128"/>
        </a:defRPr>
      </a:lvl4pPr>
      <a:lvl5pPr algn="l" rtl="0" eaLnBrk="0" fontAlgn="base" hangingPunct="0">
        <a:spcBef>
          <a:spcPct val="0"/>
        </a:spcBef>
        <a:spcAft>
          <a:spcPct val="0"/>
        </a:spcAft>
        <a:defRPr sz="4100" b="1">
          <a:solidFill>
            <a:schemeClr val="tx2"/>
          </a:solidFill>
          <a:latin typeface="Lucida Sans Unicode" pitchFamily="34" charset="0"/>
          <a:ea typeface="ＭＳ Ｐゴシック" charset="-128"/>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p:titleStyle>
    <p:bodyStyle>
      <a:lvl1pPr marL="365125" indent="-255588" algn="l" rtl="0" eaLnBrk="0" fontAlgn="base" hangingPunct="0">
        <a:spcBef>
          <a:spcPts val="400"/>
        </a:spcBef>
        <a:spcAft>
          <a:spcPct val="0"/>
        </a:spcAft>
        <a:buClr>
          <a:schemeClr val="accent1"/>
        </a:buClr>
        <a:buSzPct val="68000"/>
        <a:buFont typeface="Wingdings 3" charset="2"/>
        <a:buChar char=""/>
        <a:defRPr sz="2700" kern="1200">
          <a:solidFill>
            <a:schemeClr val="tx1"/>
          </a:solidFill>
          <a:latin typeface="+mn-lt"/>
          <a:ea typeface="ＭＳ Ｐゴシック" charset="-128"/>
          <a:cs typeface="+mn-cs"/>
        </a:defRPr>
      </a:lvl1pPr>
      <a:lvl2pPr marL="620713" indent="-228600" algn="l" rtl="0" eaLnBrk="0" fontAlgn="base" hangingPunct="0">
        <a:spcBef>
          <a:spcPts val="325"/>
        </a:spcBef>
        <a:spcAft>
          <a:spcPct val="0"/>
        </a:spcAft>
        <a:buClr>
          <a:schemeClr val="accent1"/>
        </a:buClr>
        <a:buFont typeface="Verdana" charset="0"/>
        <a:buChar char="◦"/>
        <a:defRPr sz="2300" kern="1200">
          <a:solidFill>
            <a:schemeClr val="tx1"/>
          </a:solidFill>
          <a:latin typeface="+mn-lt"/>
          <a:ea typeface="ＭＳ Ｐゴシック" charset="-128"/>
          <a:cs typeface="+mn-cs"/>
        </a:defRPr>
      </a:lvl2pPr>
      <a:lvl3pPr marL="858838" indent="-228600" algn="l" rtl="0" eaLnBrk="0" fontAlgn="base" hangingPunct="0">
        <a:spcBef>
          <a:spcPts val="350"/>
        </a:spcBef>
        <a:spcAft>
          <a:spcPct val="0"/>
        </a:spcAft>
        <a:buClr>
          <a:schemeClr val="accent2"/>
        </a:buClr>
        <a:buSzPct val="100000"/>
        <a:buFont typeface="Wingdings 2" charset="2"/>
        <a:buChar char=""/>
        <a:defRPr sz="2100" kern="1200">
          <a:solidFill>
            <a:schemeClr val="tx1"/>
          </a:solidFill>
          <a:latin typeface="+mn-lt"/>
          <a:ea typeface="ＭＳ Ｐゴシック" charset="-128"/>
          <a:cs typeface="+mn-cs"/>
        </a:defRPr>
      </a:lvl3pPr>
      <a:lvl4pPr marL="1143000" indent="-228600" algn="l" rtl="0" eaLnBrk="0" fontAlgn="base" hangingPunct="0">
        <a:spcBef>
          <a:spcPts val="350"/>
        </a:spcBef>
        <a:spcAft>
          <a:spcPct val="0"/>
        </a:spcAft>
        <a:buClr>
          <a:schemeClr val="accent2"/>
        </a:buClr>
        <a:buFont typeface="Wingdings 2" charset="2"/>
        <a:buChar char=""/>
        <a:defRPr sz="1900" kern="1200">
          <a:solidFill>
            <a:schemeClr val="tx1"/>
          </a:solidFill>
          <a:latin typeface="+mn-lt"/>
          <a:ea typeface="ＭＳ Ｐゴシック" charset="-128"/>
          <a:cs typeface="+mn-cs"/>
        </a:defRPr>
      </a:lvl4pPr>
      <a:lvl5pPr marL="1371600" indent="-228600" algn="l" rtl="0" eaLnBrk="0" fontAlgn="base" hangingPunct="0">
        <a:spcBef>
          <a:spcPts val="350"/>
        </a:spcBef>
        <a:spcAft>
          <a:spcPct val="0"/>
        </a:spcAft>
        <a:buClr>
          <a:schemeClr val="accent2"/>
        </a:buClr>
        <a:buFont typeface="Wingdings 2" charset="2"/>
        <a:buChar char=""/>
        <a:defRPr kern="1200">
          <a:solidFill>
            <a:schemeClr val="tx1"/>
          </a:solidFill>
          <a:latin typeface="+mn-lt"/>
          <a:ea typeface="ＭＳ Ｐゴシック" charset="-128"/>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fontAlgn="auto" hangingPunct="1">
              <a:spcAft>
                <a:spcPts val="0"/>
              </a:spcAft>
              <a:defRPr/>
            </a:pPr>
            <a:r>
              <a:rPr lang="en-US" smtClean="0">
                <a:ea typeface="+mj-ea"/>
              </a:rPr>
              <a:t>Intermittent Auscultation</a:t>
            </a:r>
          </a:p>
        </p:txBody>
      </p:sp>
      <p:sp>
        <p:nvSpPr>
          <p:cNvPr id="15363" name="Subtitle 2"/>
          <p:cNvSpPr>
            <a:spLocks noGrp="1"/>
          </p:cNvSpPr>
          <p:nvPr>
            <p:ph type="subTitle" idx="1"/>
          </p:nvPr>
        </p:nvSpPr>
        <p:spPr>
          <a:xfrm>
            <a:off x="685800" y="3611563"/>
            <a:ext cx="7772400" cy="1200150"/>
          </a:xfrm>
        </p:spPr>
        <p:txBody>
          <a:bodyPr/>
          <a:lstStyle/>
          <a:p>
            <a:pPr marR="0" eaLnBrk="1" hangingPunct="1">
              <a:lnSpc>
                <a:spcPct val="90000"/>
              </a:lnSpc>
            </a:pPr>
            <a:r>
              <a:rPr lang="en-US" sz="2400" smtClean="0"/>
              <a:t>Denver Health</a:t>
            </a:r>
          </a:p>
          <a:p>
            <a:pPr marR="0"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533400" y="609600"/>
            <a:ext cx="8382000" cy="2590800"/>
          </a:xfrm>
        </p:spPr>
        <p:txBody>
          <a:bodyPr/>
          <a:lstStyle/>
          <a:p>
            <a:pPr eaLnBrk="1" fontAlgn="auto" hangingPunct="1">
              <a:spcAft>
                <a:spcPts val="0"/>
              </a:spcAft>
              <a:defRPr/>
            </a:pPr>
            <a:r>
              <a:rPr lang="en-US" sz="2800" smtClean="0">
                <a:ea typeface="+mj-ea"/>
              </a:rPr>
              <a:t>COCHRANE REVIEW</a:t>
            </a:r>
            <a:br>
              <a:rPr lang="en-US" sz="2800" smtClean="0">
                <a:ea typeface="+mj-ea"/>
              </a:rPr>
            </a:br>
            <a:r>
              <a:rPr lang="en-US" sz="2400" smtClean="0">
                <a:ea typeface="+mj-ea"/>
              </a:rPr>
              <a:t>Comparing Continuous Electronic Monitoring Of The Baby's Heartbeat In Labour Using Cardiotocography (CTG, Sometimes Known As EFM) With Intermittent Monitoring (Intermittent Auscultation, IA)</a:t>
            </a:r>
            <a:br>
              <a:rPr lang="en-US" sz="2400" smtClean="0">
                <a:ea typeface="+mj-ea"/>
              </a:rPr>
            </a:br>
            <a:endParaRPr lang="en-US" sz="2400" smtClean="0">
              <a:ea typeface="+mj-ea"/>
            </a:endParaRPr>
          </a:p>
        </p:txBody>
      </p:sp>
      <p:sp>
        <p:nvSpPr>
          <p:cNvPr id="29699" name="Text Box 5"/>
          <p:cNvSpPr txBox="1">
            <a:spLocks noChangeArrowheads="1"/>
          </p:cNvSpPr>
          <p:nvPr/>
        </p:nvSpPr>
        <p:spPr bwMode="auto">
          <a:xfrm>
            <a:off x="1889125" y="3008313"/>
            <a:ext cx="6950075" cy="366712"/>
          </a:xfrm>
          <a:prstGeom prst="rect">
            <a:avLst/>
          </a:prstGeom>
          <a:noFill/>
          <a:ln w="9525">
            <a:noFill/>
            <a:miter lim="800000"/>
            <a:headEnd/>
            <a:tailEnd/>
          </a:ln>
        </p:spPr>
        <p:txBody>
          <a:bodyPr>
            <a:spAutoFit/>
          </a:bodyPr>
          <a:lstStyle/>
          <a:p>
            <a:endParaRPr lang="en-US" sz="1800">
              <a:latin typeface="Arial" charset="0"/>
            </a:endParaRPr>
          </a:p>
        </p:txBody>
      </p:sp>
      <p:sp>
        <p:nvSpPr>
          <p:cNvPr id="29700" name="Text Box 6"/>
          <p:cNvSpPr txBox="1">
            <a:spLocks noChangeArrowheads="1"/>
          </p:cNvSpPr>
          <p:nvPr/>
        </p:nvSpPr>
        <p:spPr bwMode="auto">
          <a:xfrm>
            <a:off x="1828800" y="3084513"/>
            <a:ext cx="6858000" cy="366712"/>
          </a:xfrm>
          <a:prstGeom prst="rect">
            <a:avLst/>
          </a:prstGeom>
          <a:noFill/>
          <a:ln w="9525">
            <a:noFill/>
            <a:miter lim="800000"/>
            <a:headEnd/>
            <a:tailEnd/>
          </a:ln>
        </p:spPr>
        <p:txBody>
          <a:bodyPr>
            <a:spAutoFit/>
          </a:bodyPr>
          <a:lstStyle/>
          <a:p>
            <a:endParaRPr lang="en-US" sz="1800">
              <a:latin typeface="Arial" charset="0"/>
            </a:endParaRPr>
          </a:p>
        </p:txBody>
      </p:sp>
      <p:sp>
        <p:nvSpPr>
          <p:cNvPr id="29701" name="Text Box 7"/>
          <p:cNvSpPr txBox="1">
            <a:spLocks noChangeArrowheads="1"/>
          </p:cNvSpPr>
          <p:nvPr/>
        </p:nvSpPr>
        <p:spPr bwMode="auto">
          <a:xfrm>
            <a:off x="2057400" y="3048000"/>
            <a:ext cx="7086600" cy="4108450"/>
          </a:xfrm>
          <a:prstGeom prst="rect">
            <a:avLst/>
          </a:prstGeom>
          <a:noFill/>
          <a:ln w="9525">
            <a:noFill/>
            <a:miter lim="800000"/>
            <a:headEnd/>
            <a:tailEnd/>
          </a:ln>
        </p:spPr>
        <p:txBody>
          <a:bodyPr>
            <a:spAutoFit/>
          </a:bodyPr>
          <a:lstStyle/>
          <a:p>
            <a:r>
              <a:rPr lang="en-US" sz="1800">
                <a:latin typeface="Arial" charset="0"/>
              </a:rPr>
              <a:t>REVIEW CONTAINED 12 TRIALS INVOLVING &gt;37,000 WOMEN</a:t>
            </a:r>
          </a:p>
          <a:p>
            <a:endParaRPr lang="en-US" sz="1800">
              <a:latin typeface="Arial" charset="0"/>
            </a:endParaRPr>
          </a:p>
          <a:p>
            <a:r>
              <a:rPr lang="en-US" sz="1800">
                <a:latin typeface="Arial" charset="0"/>
              </a:rPr>
              <a:t>MOST TRIALS NOT WELL DONE</a:t>
            </a:r>
          </a:p>
          <a:p>
            <a:endParaRPr lang="en-US" sz="1800">
              <a:latin typeface="Arial" charset="0"/>
            </a:endParaRPr>
          </a:p>
          <a:p>
            <a:r>
              <a:rPr lang="en-US" sz="1800">
                <a:latin typeface="Arial" charset="0"/>
              </a:rPr>
              <a:t>ONE WELL-DESIGNED TRIAL WITH &gt;12,000 WOMEN</a:t>
            </a:r>
          </a:p>
          <a:p>
            <a:endParaRPr lang="en-US" sz="1800">
              <a:latin typeface="Arial" charset="0"/>
            </a:endParaRPr>
          </a:p>
          <a:p>
            <a:r>
              <a:rPr lang="en-US" sz="1800">
                <a:latin typeface="Arial" charset="0"/>
              </a:rPr>
              <a:t>NO DIFFERENCE IN NUMBER OF BABIES WHO DIED DURING 	OR SHORTLY AFTER BIRTH</a:t>
            </a:r>
          </a:p>
          <a:p>
            <a:endParaRPr lang="en-US" sz="1800">
              <a:latin typeface="Arial" charset="0"/>
            </a:endParaRPr>
          </a:p>
          <a:p>
            <a:r>
              <a:rPr lang="en-US" sz="1800">
                <a:latin typeface="Arial" charset="0"/>
              </a:rPr>
              <a:t>NEONATAL SEIZURES RARE, BUT SLIGHTLY MORE IN IA 	GROUP</a:t>
            </a:r>
          </a:p>
          <a:p>
            <a:endParaRPr lang="en-US" sz="1800">
              <a:latin typeface="Arial" charset="0"/>
            </a:endParaRPr>
          </a:p>
          <a:p>
            <a:endParaRPr lang="en-US" sz="1800">
              <a:latin typeface="Arial" charset="0"/>
            </a:endParaRPr>
          </a:p>
          <a:p>
            <a:pPr>
              <a:spcBef>
                <a:spcPct val="50000"/>
              </a:spcBef>
            </a:pPr>
            <a:endParaRPr lang="en-US" sz="1800">
              <a:latin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1295400" y="1371600"/>
            <a:ext cx="7239000" cy="4525963"/>
          </a:xfrm>
        </p:spPr>
        <p:txBody>
          <a:bodyPr/>
          <a:lstStyle/>
          <a:p>
            <a:pPr eaLnBrk="1" hangingPunct="1">
              <a:lnSpc>
                <a:spcPct val="90000"/>
              </a:lnSpc>
            </a:pPr>
            <a:r>
              <a:rPr lang="en-US" sz="2800" smtClean="0"/>
              <a:t>No difference in incidence of CP between IA and EFM</a:t>
            </a:r>
          </a:p>
          <a:p>
            <a:pPr eaLnBrk="1" hangingPunct="1">
              <a:lnSpc>
                <a:spcPct val="90000"/>
              </a:lnSpc>
              <a:buFont typeface="Wingdings 3" charset="2"/>
              <a:buNone/>
            </a:pPr>
            <a:endParaRPr lang="en-US" sz="1800" smtClean="0"/>
          </a:p>
          <a:p>
            <a:pPr eaLnBrk="1" hangingPunct="1">
              <a:lnSpc>
                <a:spcPct val="90000"/>
              </a:lnSpc>
            </a:pPr>
            <a:r>
              <a:rPr lang="en-US" sz="2800" smtClean="0"/>
              <a:t>EFM was associated with a significant increase in C-Sections and instrumental vaginal deliveries </a:t>
            </a:r>
          </a:p>
          <a:p>
            <a:pPr eaLnBrk="1" hangingPunct="1">
              <a:lnSpc>
                <a:spcPct val="90000"/>
              </a:lnSpc>
              <a:buFont typeface="Wingdings 3" charset="2"/>
              <a:buNone/>
            </a:pPr>
            <a:endParaRPr lang="en-US" sz="2000" smtClean="0"/>
          </a:p>
          <a:p>
            <a:pPr eaLnBrk="1" hangingPunct="1">
              <a:lnSpc>
                <a:spcPct val="90000"/>
              </a:lnSpc>
            </a:pPr>
            <a:r>
              <a:rPr lang="en-US" sz="2800" smtClean="0"/>
              <a:t>Recent review by ACOG (July 2009)comparing EFM and IA</a:t>
            </a:r>
          </a:p>
          <a:p>
            <a:pPr eaLnBrk="1" hangingPunct="1">
              <a:lnSpc>
                <a:spcPct val="90000"/>
              </a:lnSpc>
              <a:buFont typeface="Wingdings 3" charset="2"/>
              <a:buNone/>
            </a:pPr>
            <a:endParaRPr lang="en-US" sz="2400" smtClean="0"/>
          </a:p>
        </p:txBody>
      </p:sp>
      <p:sp>
        <p:nvSpPr>
          <p:cNvPr id="13314" name="Rectangle 2"/>
          <p:cNvSpPr>
            <a:spLocks noGrp="1" noChangeArrowheads="1"/>
          </p:cNvSpPr>
          <p:nvPr>
            <p:ph type="title"/>
          </p:nvPr>
        </p:nvSpPr>
        <p:spPr>
          <a:xfrm>
            <a:off x="990600" y="304800"/>
            <a:ext cx="7239000" cy="1143000"/>
          </a:xfrm>
        </p:spPr>
        <p:txBody>
          <a:bodyPr/>
          <a:lstStyle/>
          <a:p>
            <a:pPr algn="ctr" eaLnBrk="1" fontAlgn="auto" hangingPunct="1">
              <a:spcAft>
                <a:spcPts val="0"/>
              </a:spcAft>
              <a:defRPr/>
            </a:pPr>
            <a:r>
              <a:rPr lang="en-US" dirty="0" smtClean="0">
                <a:ea typeface="+mj-ea"/>
              </a:rPr>
              <a:t>COCHRANE REVIEW</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914400" y="1447800"/>
            <a:ext cx="7239000" cy="4525963"/>
          </a:xfrm>
        </p:spPr>
        <p:txBody>
          <a:bodyPr/>
          <a:lstStyle/>
          <a:p>
            <a:pPr eaLnBrk="1" hangingPunct="1">
              <a:lnSpc>
                <a:spcPct val="80000"/>
              </a:lnSpc>
              <a:buFont typeface="Wingdings 3" charset="2"/>
              <a:buNone/>
            </a:pPr>
            <a:r>
              <a:rPr lang="en-US" sz="2800" smtClean="0"/>
              <a:t>	“…the only clinically significant benefit from the routine use of EFM was the reduction in neonatal seizures. The rates of IP and neonatal deaths, short-term morbidity and long term morbidity including CP were similar whether the FHR had been monitored continuously or intermittently.”</a:t>
            </a:r>
          </a:p>
          <a:p>
            <a:pPr eaLnBrk="1" hangingPunct="1">
              <a:lnSpc>
                <a:spcPct val="80000"/>
              </a:lnSpc>
              <a:buFont typeface="Wingdings 3" charset="2"/>
              <a:buNone/>
            </a:pPr>
            <a:endParaRPr lang="en-US" sz="2400" smtClean="0"/>
          </a:p>
          <a:p>
            <a:pPr lvl="2" eaLnBrk="1" hangingPunct="1">
              <a:lnSpc>
                <a:spcPct val="80000"/>
              </a:lnSpc>
              <a:buFont typeface="Arial" charset="0"/>
              <a:buChar char="•"/>
            </a:pPr>
            <a:r>
              <a:rPr lang="en-US" sz="1800" smtClean="0"/>
              <a:t>New England Journal of Medicine, March 7,1996 Vol-334</a:t>
            </a:r>
          </a:p>
          <a:p>
            <a:pPr lvl="2" eaLnBrk="1" hangingPunct="1">
              <a:lnSpc>
                <a:spcPct val="80000"/>
              </a:lnSpc>
              <a:buFont typeface="Arial" charset="0"/>
              <a:buChar char="•"/>
            </a:pPr>
            <a:r>
              <a:rPr lang="en-US" sz="1800" smtClean="0"/>
              <a:t>Editorial by Dermot MacDonald of the Dublin Trial</a:t>
            </a:r>
          </a:p>
          <a:p>
            <a:pPr eaLnBrk="1" hangingPunct="1">
              <a:lnSpc>
                <a:spcPct val="80000"/>
              </a:lnSpc>
            </a:pPr>
            <a:endParaRPr lang="en-US" sz="2000" smtClean="0"/>
          </a:p>
        </p:txBody>
      </p:sp>
      <p:sp>
        <p:nvSpPr>
          <p:cNvPr id="14338" name="Rectangle 2"/>
          <p:cNvSpPr>
            <a:spLocks noGrp="1" noChangeArrowheads="1"/>
          </p:cNvSpPr>
          <p:nvPr>
            <p:ph type="title"/>
          </p:nvPr>
        </p:nvSpPr>
        <p:spPr>
          <a:xfrm>
            <a:off x="304800" y="274638"/>
            <a:ext cx="8686800" cy="1143000"/>
          </a:xfrm>
        </p:spPr>
        <p:txBody>
          <a:bodyPr/>
          <a:lstStyle/>
          <a:p>
            <a:pPr algn="ctr" eaLnBrk="1" fontAlgn="auto" hangingPunct="1">
              <a:spcAft>
                <a:spcPts val="0"/>
              </a:spcAft>
              <a:defRPr/>
            </a:pPr>
            <a:r>
              <a:rPr lang="en-US" sz="2800" dirty="0" smtClean="0">
                <a:ea typeface="+mj-ea"/>
              </a:rPr>
              <a:t>“UNCERTAIN VALUE OF ELECTRONIC FETAL MONITORING IN PREDICTING CEREBRAL PALSY”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990600" y="1295400"/>
            <a:ext cx="7239000" cy="4525963"/>
          </a:xfrm>
        </p:spPr>
        <p:txBody>
          <a:bodyPr/>
          <a:lstStyle/>
          <a:p>
            <a:pPr eaLnBrk="1" hangingPunct="1">
              <a:lnSpc>
                <a:spcPct val="80000"/>
              </a:lnSpc>
            </a:pPr>
            <a:r>
              <a:rPr lang="en-US" sz="2400" smtClean="0"/>
              <a:t>Over use in low-risk women</a:t>
            </a:r>
          </a:p>
          <a:p>
            <a:pPr eaLnBrk="1" hangingPunct="1">
              <a:lnSpc>
                <a:spcPct val="80000"/>
              </a:lnSpc>
              <a:buFont typeface="Wingdings 3" charset="2"/>
              <a:buNone/>
            </a:pPr>
            <a:endParaRPr lang="en-US" sz="2000" smtClean="0"/>
          </a:p>
          <a:p>
            <a:pPr eaLnBrk="1" hangingPunct="1">
              <a:lnSpc>
                <a:spcPct val="80000"/>
              </a:lnSpc>
            </a:pPr>
            <a:r>
              <a:rPr lang="en-US" sz="2400" smtClean="0"/>
              <a:t>Over reliance on a poor screening tool</a:t>
            </a:r>
          </a:p>
          <a:p>
            <a:pPr lvl="1" eaLnBrk="1" hangingPunct="1">
              <a:lnSpc>
                <a:spcPct val="80000"/>
              </a:lnSpc>
            </a:pPr>
            <a:r>
              <a:rPr lang="en-US" smtClean="0"/>
              <a:t>99% false positive rate for predicting CP</a:t>
            </a:r>
          </a:p>
          <a:p>
            <a:pPr lvl="1" eaLnBrk="1" hangingPunct="1">
              <a:lnSpc>
                <a:spcPct val="80000"/>
              </a:lnSpc>
            </a:pPr>
            <a:r>
              <a:rPr lang="en-US" smtClean="0"/>
              <a:t>Low reliability and validity</a:t>
            </a:r>
          </a:p>
          <a:p>
            <a:pPr eaLnBrk="1" hangingPunct="1">
              <a:lnSpc>
                <a:spcPct val="80000"/>
              </a:lnSpc>
              <a:buFont typeface="Wingdings 3" charset="2"/>
              <a:buNone/>
            </a:pPr>
            <a:endParaRPr lang="en-US" sz="2000" smtClean="0"/>
          </a:p>
          <a:p>
            <a:pPr eaLnBrk="1" hangingPunct="1">
              <a:lnSpc>
                <a:spcPct val="80000"/>
              </a:lnSpc>
            </a:pPr>
            <a:r>
              <a:rPr lang="en-US" sz="2400" smtClean="0"/>
              <a:t>Increased rate of interventions with significant increase in morbidity and mortality for women and babies</a:t>
            </a:r>
          </a:p>
          <a:p>
            <a:pPr eaLnBrk="1" hangingPunct="1">
              <a:lnSpc>
                <a:spcPct val="80000"/>
              </a:lnSpc>
              <a:buFont typeface="Wingdings 3" charset="2"/>
              <a:buNone/>
            </a:pPr>
            <a:endParaRPr lang="en-US" sz="2000" smtClean="0"/>
          </a:p>
          <a:p>
            <a:pPr eaLnBrk="1" hangingPunct="1">
              <a:lnSpc>
                <a:spcPct val="80000"/>
              </a:lnSpc>
            </a:pPr>
            <a:r>
              <a:rPr lang="en-US" sz="2400" smtClean="0"/>
              <a:t>Can contribute to significantly more difficulty in legal cases second to interpretation disputes</a:t>
            </a:r>
          </a:p>
          <a:p>
            <a:pPr lvl="2" eaLnBrk="1" hangingPunct="1">
              <a:lnSpc>
                <a:spcPct val="80000"/>
              </a:lnSpc>
              <a:buFont typeface="Wingdings 2" charset="2"/>
              <a:buNone/>
            </a:pPr>
            <a:endParaRPr lang="en-US" smtClean="0"/>
          </a:p>
          <a:p>
            <a:pPr eaLnBrk="1" hangingPunct="1">
              <a:lnSpc>
                <a:spcPct val="80000"/>
              </a:lnSpc>
            </a:pPr>
            <a:endParaRPr lang="en-US" sz="1600" smtClean="0"/>
          </a:p>
        </p:txBody>
      </p:sp>
      <p:sp>
        <p:nvSpPr>
          <p:cNvPr id="15362" name="Rectangle 2"/>
          <p:cNvSpPr>
            <a:spLocks noGrp="1" noChangeArrowheads="1"/>
          </p:cNvSpPr>
          <p:nvPr>
            <p:ph type="title"/>
          </p:nvPr>
        </p:nvSpPr>
        <p:spPr>
          <a:xfrm>
            <a:off x="609600" y="228600"/>
            <a:ext cx="8229600" cy="1143000"/>
          </a:xfrm>
        </p:spPr>
        <p:txBody>
          <a:bodyPr/>
          <a:lstStyle/>
          <a:p>
            <a:pPr algn="ctr" eaLnBrk="1" fontAlgn="auto" hangingPunct="1">
              <a:spcAft>
                <a:spcPts val="0"/>
              </a:spcAft>
              <a:defRPr/>
            </a:pPr>
            <a:r>
              <a:rPr lang="en-US" sz="4500" dirty="0" smtClean="0">
                <a:ea typeface="+mj-ea"/>
              </a:rPr>
              <a:t>THE PROBLEM WITH EFM 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p:txBody>
          <a:bodyPr/>
          <a:lstStyle/>
          <a:p>
            <a:pPr eaLnBrk="1" hangingPunct="1">
              <a:lnSpc>
                <a:spcPct val="80000"/>
              </a:lnSpc>
            </a:pPr>
            <a:r>
              <a:rPr lang="en-US" sz="2400" smtClean="0"/>
              <a:t>Benefits</a:t>
            </a:r>
          </a:p>
          <a:p>
            <a:pPr lvl="1" eaLnBrk="1" hangingPunct="1">
              <a:lnSpc>
                <a:spcPct val="80000"/>
              </a:lnSpc>
            </a:pPr>
            <a:r>
              <a:rPr lang="en-US" sz="2000" smtClean="0"/>
              <a:t>Can identify early signs of developing hypoxia</a:t>
            </a:r>
          </a:p>
          <a:p>
            <a:pPr lvl="1" eaLnBrk="1" hangingPunct="1">
              <a:lnSpc>
                <a:spcPct val="80000"/>
              </a:lnSpc>
            </a:pPr>
            <a:r>
              <a:rPr lang="en-US" sz="2000" smtClean="0"/>
              <a:t>Allows closer monitoring of high risk patients</a:t>
            </a:r>
          </a:p>
          <a:p>
            <a:pPr lvl="1" eaLnBrk="1" hangingPunct="1">
              <a:lnSpc>
                <a:spcPct val="80000"/>
              </a:lnSpc>
            </a:pPr>
            <a:r>
              <a:rPr lang="en-US" sz="2000" smtClean="0"/>
              <a:t>Excellent predictor of a normally oxygenated fetus</a:t>
            </a:r>
          </a:p>
          <a:p>
            <a:pPr lvl="1" eaLnBrk="1" hangingPunct="1">
              <a:lnSpc>
                <a:spcPct val="80000"/>
              </a:lnSpc>
            </a:pPr>
            <a:r>
              <a:rPr lang="en-US" sz="2000" smtClean="0"/>
              <a:t>Records FHR and UCs simultaneously</a:t>
            </a:r>
          </a:p>
          <a:p>
            <a:pPr lvl="1" eaLnBrk="1" hangingPunct="1">
              <a:lnSpc>
                <a:spcPct val="80000"/>
              </a:lnSpc>
            </a:pPr>
            <a:endParaRPr lang="en-US" sz="2000" smtClean="0"/>
          </a:p>
          <a:p>
            <a:pPr eaLnBrk="1" hangingPunct="1">
              <a:lnSpc>
                <a:spcPct val="80000"/>
              </a:lnSpc>
            </a:pPr>
            <a:r>
              <a:rPr lang="en-US" sz="2400" smtClean="0"/>
              <a:t>Limitations</a:t>
            </a:r>
          </a:p>
          <a:p>
            <a:pPr lvl="1" eaLnBrk="1" hangingPunct="1">
              <a:lnSpc>
                <a:spcPct val="80000"/>
              </a:lnSpc>
            </a:pPr>
            <a:r>
              <a:rPr lang="en-US" sz="2000" smtClean="0"/>
              <a:t>High rate of false positives leading to increased interventions…C/S, etc… without better outcomes</a:t>
            </a:r>
          </a:p>
          <a:p>
            <a:pPr lvl="1" eaLnBrk="1" hangingPunct="1">
              <a:lnSpc>
                <a:spcPct val="80000"/>
              </a:lnSpc>
            </a:pPr>
            <a:r>
              <a:rPr lang="en-US" sz="2000" smtClean="0"/>
              <a:t>Prevents maternal mobility</a:t>
            </a:r>
          </a:p>
          <a:p>
            <a:pPr lvl="1" eaLnBrk="1" hangingPunct="1">
              <a:lnSpc>
                <a:spcPct val="80000"/>
              </a:lnSpc>
            </a:pPr>
            <a:r>
              <a:rPr lang="en-US" sz="2000" smtClean="0"/>
              <a:t>No agreement regarding timing of intervention</a:t>
            </a:r>
          </a:p>
          <a:p>
            <a:pPr lvl="1" eaLnBrk="1" hangingPunct="1">
              <a:lnSpc>
                <a:spcPct val="80000"/>
              </a:lnSpc>
            </a:pPr>
            <a:r>
              <a:rPr lang="en-US" sz="2000" smtClean="0"/>
              <a:t>Expensive</a:t>
            </a:r>
          </a:p>
          <a:p>
            <a:pPr lvl="1" eaLnBrk="1" hangingPunct="1">
              <a:lnSpc>
                <a:spcPct val="80000"/>
              </a:lnSpc>
            </a:pPr>
            <a:r>
              <a:rPr lang="en-US" sz="2000" smtClean="0"/>
              <a:t>Poor reliability/validity</a:t>
            </a:r>
          </a:p>
          <a:p>
            <a:pPr eaLnBrk="1" hangingPunct="1">
              <a:lnSpc>
                <a:spcPct val="80000"/>
              </a:lnSpc>
            </a:pPr>
            <a:endParaRPr lang="en-US" sz="1600" smtClean="0"/>
          </a:p>
        </p:txBody>
      </p:sp>
      <p:sp>
        <p:nvSpPr>
          <p:cNvPr id="16386" name="Rectangle 2"/>
          <p:cNvSpPr>
            <a:spLocks noGrp="1" noChangeArrowheads="1"/>
          </p:cNvSpPr>
          <p:nvPr>
            <p:ph type="title"/>
          </p:nvPr>
        </p:nvSpPr>
        <p:spPr>
          <a:xfrm>
            <a:off x="0" y="274638"/>
            <a:ext cx="8991600" cy="1143000"/>
          </a:xfrm>
        </p:spPr>
        <p:txBody>
          <a:bodyPr>
            <a:normAutofit fontScale="90000"/>
          </a:bodyPr>
          <a:lstStyle/>
          <a:p>
            <a:pPr eaLnBrk="1" fontAlgn="auto" hangingPunct="1">
              <a:spcAft>
                <a:spcPts val="0"/>
              </a:spcAft>
              <a:defRPr/>
            </a:pPr>
            <a:r>
              <a:rPr lang="en-US" sz="4000" smtClean="0">
                <a:ea typeface="+mj-ea"/>
              </a:rPr>
              <a:t>   CONTINUOUS FETAL MONITORING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p:txBody>
          <a:bodyPr/>
          <a:lstStyle/>
          <a:p>
            <a:pPr eaLnBrk="1" hangingPunct="1">
              <a:lnSpc>
                <a:spcPct val="70000"/>
              </a:lnSpc>
            </a:pPr>
            <a:r>
              <a:rPr lang="en-US" sz="2000" smtClean="0"/>
              <a:t>Benefits</a:t>
            </a:r>
          </a:p>
          <a:p>
            <a:pPr eaLnBrk="1" hangingPunct="1">
              <a:lnSpc>
                <a:spcPct val="70000"/>
              </a:lnSpc>
            </a:pPr>
            <a:endParaRPr lang="en-US" sz="2000" smtClean="0"/>
          </a:p>
          <a:p>
            <a:pPr lvl="1" eaLnBrk="1" hangingPunct="1">
              <a:lnSpc>
                <a:spcPct val="70000"/>
              </a:lnSpc>
            </a:pPr>
            <a:r>
              <a:rPr lang="en-US" sz="2000" smtClean="0"/>
              <a:t>Evidence-based practice</a:t>
            </a:r>
          </a:p>
          <a:p>
            <a:pPr lvl="1" eaLnBrk="1" hangingPunct="1">
              <a:lnSpc>
                <a:spcPct val="70000"/>
              </a:lnSpc>
              <a:buFontTx/>
              <a:buNone/>
            </a:pPr>
            <a:endParaRPr lang="en-US" sz="2000" smtClean="0"/>
          </a:p>
          <a:p>
            <a:pPr lvl="1" eaLnBrk="1" hangingPunct="1">
              <a:lnSpc>
                <a:spcPct val="70000"/>
              </a:lnSpc>
            </a:pPr>
            <a:r>
              <a:rPr lang="en-US" sz="2000" smtClean="0"/>
              <a:t>Lower rates of C/S, operative delivery and related morbidities/mortalities for mom and baby</a:t>
            </a:r>
          </a:p>
          <a:p>
            <a:pPr lvl="1" eaLnBrk="1" hangingPunct="1">
              <a:lnSpc>
                <a:spcPct val="70000"/>
              </a:lnSpc>
              <a:buFontTx/>
              <a:buNone/>
            </a:pPr>
            <a:endParaRPr lang="en-US" sz="2000" smtClean="0"/>
          </a:p>
          <a:p>
            <a:pPr lvl="1" eaLnBrk="1" hangingPunct="1">
              <a:lnSpc>
                <a:spcPct val="70000"/>
              </a:lnSpc>
            </a:pPr>
            <a:r>
              <a:rPr lang="en-US" sz="2000" smtClean="0"/>
              <a:t>Increased mobility for mother…can ambulate, hydrotherapy, more comfortable</a:t>
            </a:r>
          </a:p>
          <a:p>
            <a:pPr lvl="1" eaLnBrk="1" hangingPunct="1">
              <a:lnSpc>
                <a:spcPct val="70000"/>
              </a:lnSpc>
              <a:buFontTx/>
              <a:buNone/>
            </a:pPr>
            <a:endParaRPr lang="en-US" sz="2000" smtClean="0"/>
          </a:p>
          <a:p>
            <a:pPr lvl="1" eaLnBrk="1" hangingPunct="1">
              <a:lnSpc>
                <a:spcPct val="70000"/>
              </a:lnSpc>
            </a:pPr>
            <a:r>
              <a:rPr lang="en-US" sz="2000" smtClean="0"/>
              <a:t>Decrease use of analgesia/anesthesia</a:t>
            </a:r>
          </a:p>
          <a:p>
            <a:pPr lvl="1" eaLnBrk="1" hangingPunct="1">
              <a:lnSpc>
                <a:spcPct val="70000"/>
              </a:lnSpc>
              <a:buFontTx/>
              <a:buNone/>
            </a:pPr>
            <a:endParaRPr lang="en-US" sz="2000" smtClean="0"/>
          </a:p>
          <a:p>
            <a:pPr lvl="1" eaLnBrk="1" hangingPunct="1">
              <a:lnSpc>
                <a:spcPct val="70000"/>
              </a:lnSpc>
            </a:pPr>
            <a:r>
              <a:rPr lang="en-US" sz="2000" smtClean="0"/>
              <a:t>Fosters more continuous labor support</a:t>
            </a:r>
          </a:p>
          <a:p>
            <a:pPr lvl="1" eaLnBrk="1" hangingPunct="1">
              <a:lnSpc>
                <a:spcPct val="70000"/>
              </a:lnSpc>
              <a:buFontTx/>
              <a:buNone/>
            </a:pPr>
            <a:endParaRPr lang="en-US" sz="2000" smtClean="0"/>
          </a:p>
          <a:p>
            <a:pPr lvl="1" eaLnBrk="1" hangingPunct="1">
              <a:lnSpc>
                <a:spcPct val="70000"/>
              </a:lnSpc>
            </a:pPr>
            <a:r>
              <a:rPr lang="en-US" sz="2000" smtClean="0"/>
              <a:t>Focus on mother not machine</a:t>
            </a:r>
          </a:p>
          <a:p>
            <a:pPr lvl="1" eaLnBrk="1" hangingPunct="1">
              <a:lnSpc>
                <a:spcPct val="70000"/>
              </a:lnSpc>
            </a:pPr>
            <a:endParaRPr lang="en-US" sz="2000" smtClean="0"/>
          </a:p>
          <a:p>
            <a:pPr lvl="1" eaLnBrk="1" hangingPunct="1">
              <a:lnSpc>
                <a:spcPct val="70000"/>
              </a:lnSpc>
            </a:pPr>
            <a:r>
              <a:rPr lang="en-US" sz="2000" smtClean="0"/>
              <a:t>Facilitates alternative birth positions</a:t>
            </a:r>
          </a:p>
          <a:p>
            <a:pPr lvl="1" eaLnBrk="1" hangingPunct="1">
              <a:lnSpc>
                <a:spcPct val="70000"/>
              </a:lnSpc>
            </a:pPr>
            <a:endParaRPr lang="en-US" sz="2000" smtClean="0"/>
          </a:p>
          <a:p>
            <a:pPr eaLnBrk="1" hangingPunct="1">
              <a:lnSpc>
                <a:spcPct val="70000"/>
              </a:lnSpc>
            </a:pPr>
            <a:endParaRPr lang="en-US" sz="2000" smtClean="0"/>
          </a:p>
        </p:txBody>
      </p:sp>
      <p:sp>
        <p:nvSpPr>
          <p:cNvPr id="17410" name="Rectangle 2"/>
          <p:cNvSpPr>
            <a:spLocks noGrp="1" noChangeArrowheads="1"/>
          </p:cNvSpPr>
          <p:nvPr>
            <p:ph type="title"/>
          </p:nvPr>
        </p:nvSpPr>
        <p:spPr>
          <a:xfrm>
            <a:off x="457200" y="274638"/>
            <a:ext cx="8534400" cy="1143000"/>
          </a:xfrm>
        </p:spPr>
        <p:txBody>
          <a:bodyPr>
            <a:noAutofit/>
          </a:bodyPr>
          <a:lstStyle/>
          <a:p>
            <a:pPr eaLnBrk="1" fontAlgn="auto" hangingPunct="1">
              <a:spcAft>
                <a:spcPts val="0"/>
              </a:spcAft>
              <a:defRPr/>
            </a:pPr>
            <a:r>
              <a:rPr lang="en-US" sz="4200" dirty="0" smtClean="0">
                <a:ea typeface="+mj-ea"/>
              </a:rPr>
              <a:t>INTERMITTENT AUSCULTATION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p:txBody>
          <a:bodyPr/>
          <a:lstStyle/>
          <a:p>
            <a:pPr eaLnBrk="1" hangingPunct="1">
              <a:lnSpc>
                <a:spcPct val="80000"/>
              </a:lnSpc>
            </a:pPr>
            <a:r>
              <a:rPr lang="en-US" sz="2800" smtClean="0"/>
              <a:t>Limitations</a:t>
            </a:r>
          </a:p>
          <a:p>
            <a:pPr eaLnBrk="1" hangingPunct="1">
              <a:lnSpc>
                <a:spcPct val="80000"/>
              </a:lnSpc>
              <a:buFont typeface="Wingdings 3" charset="2"/>
              <a:buNone/>
            </a:pPr>
            <a:endParaRPr lang="en-US" sz="2800" smtClean="0"/>
          </a:p>
          <a:p>
            <a:pPr lvl="1" eaLnBrk="1" hangingPunct="1">
              <a:lnSpc>
                <a:spcPct val="80000"/>
              </a:lnSpc>
            </a:pPr>
            <a:r>
              <a:rPr lang="en-US" sz="2400" smtClean="0"/>
              <a:t>Frequency of auscultation is lacking evidence but agreed upon</a:t>
            </a:r>
          </a:p>
          <a:p>
            <a:pPr lvl="1" eaLnBrk="1" hangingPunct="1">
              <a:lnSpc>
                <a:spcPct val="80000"/>
              </a:lnSpc>
            </a:pPr>
            <a:r>
              <a:rPr lang="en-US" sz="2400" smtClean="0"/>
              <a:t>Could miss an acute and sustained bradycardia (rare)</a:t>
            </a:r>
          </a:p>
          <a:p>
            <a:pPr lvl="1" eaLnBrk="1" hangingPunct="1">
              <a:lnSpc>
                <a:spcPct val="80000"/>
              </a:lnSpc>
            </a:pPr>
            <a:r>
              <a:rPr lang="en-US" sz="2400" smtClean="0"/>
              <a:t>Difficult to assess variability</a:t>
            </a:r>
          </a:p>
          <a:p>
            <a:pPr lvl="1" eaLnBrk="1" hangingPunct="1">
              <a:lnSpc>
                <a:spcPct val="80000"/>
              </a:lnSpc>
            </a:pPr>
            <a:r>
              <a:rPr lang="en-US" sz="2400" smtClean="0"/>
              <a:t>Periodicity of decelerations cannot be determined</a:t>
            </a:r>
          </a:p>
          <a:p>
            <a:pPr lvl="1" eaLnBrk="1" hangingPunct="1">
              <a:lnSpc>
                <a:spcPct val="80000"/>
              </a:lnSpc>
            </a:pPr>
            <a:r>
              <a:rPr lang="en-US" sz="2400" smtClean="0"/>
              <a:t>Attention to staffing matrix</a:t>
            </a:r>
          </a:p>
          <a:p>
            <a:pPr lvl="1" eaLnBrk="1" hangingPunct="1">
              <a:lnSpc>
                <a:spcPct val="80000"/>
              </a:lnSpc>
            </a:pPr>
            <a:r>
              <a:rPr lang="en-US" sz="2400" smtClean="0"/>
              <a:t>Requires unit education, commitment and support for sustained use</a:t>
            </a:r>
          </a:p>
          <a:p>
            <a:pPr lvl="1" eaLnBrk="1" hangingPunct="1">
              <a:lnSpc>
                <a:spcPct val="80000"/>
              </a:lnSpc>
            </a:pPr>
            <a:r>
              <a:rPr lang="en-US" sz="2400" smtClean="0"/>
              <a:t>No permanent record of FHR (could be good or bad)</a:t>
            </a:r>
          </a:p>
          <a:p>
            <a:pPr eaLnBrk="1" hangingPunct="1">
              <a:lnSpc>
                <a:spcPct val="80000"/>
              </a:lnSpc>
            </a:pPr>
            <a:endParaRPr lang="en-US" sz="1600" smtClean="0"/>
          </a:p>
        </p:txBody>
      </p:sp>
      <p:sp>
        <p:nvSpPr>
          <p:cNvPr id="18434" name="Rectangle 2"/>
          <p:cNvSpPr>
            <a:spLocks noGrp="1" noChangeArrowheads="1"/>
          </p:cNvSpPr>
          <p:nvPr>
            <p:ph type="title"/>
          </p:nvPr>
        </p:nvSpPr>
        <p:spPr/>
        <p:txBody>
          <a:bodyPr/>
          <a:lstStyle/>
          <a:p>
            <a:pPr eaLnBrk="1" fontAlgn="auto" hangingPunct="1">
              <a:spcAft>
                <a:spcPts val="0"/>
              </a:spcAft>
              <a:defRPr/>
            </a:pPr>
            <a:r>
              <a:rPr lang="en-US" sz="4000" smtClean="0">
                <a:ea typeface="+mj-ea"/>
              </a:rPr>
              <a:t>INTERMITTENT AUSCULTATION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p:txBody>
          <a:bodyPr/>
          <a:lstStyle/>
          <a:p>
            <a:pPr eaLnBrk="1" hangingPunct="1">
              <a:buFontTx/>
              <a:buNone/>
            </a:pPr>
            <a:r>
              <a:rPr lang="en-US" sz="2800" smtClean="0"/>
              <a:t>Continuous Labor Support</a:t>
            </a:r>
          </a:p>
          <a:p>
            <a:pPr eaLnBrk="1" hangingPunct="1"/>
            <a:r>
              <a:rPr lang="en-US" sz="2800" smtClean="0"/>
              <a:t>50% reduction in the cesarean rate </a:t>
            </a:r>
          </a:p>
          <a:p>
            <a:pPr eaLnBrk="1" hangingPunct="1"/>
            <a:r>
              <a:rPr lang="en-US" sz="2800" smtClean="0"/>
              <a:t>25% shorter labor </a:t>
            </a:r>
          </a:p>
          <a:p>
            <a:pPr eaLnBrk="1" hangingPunct="1"/>
            <a:r>
              <a:rPr lang="en-US" sz="2800" smtClean="0"/>
              <a:t>60% reduction in epidural requests </a:t>
            </a:r>
          </a:p>
          <a:p>
            <a:pPr eaLnBrk="1" hangingPunct="1"/>
            <a:r>
              <a:rPr lang="en-US" sz="2800" smtClean="0"/>
              <a:t>40% reduction in oxytocin use </a:t>
            </a:r>
          </a:p>
          <a:p>
            <a:pPr eaLnBrk="1" hangingPunct="1"/>
            <a:r>
              <a:rPr lang="en-US" sz="2800" smtClean="0"/>
              <a:t>30% reduction in analgesia use </a:t>
            </a:r>
          </a:p>
          <a:p>
            <a:pPr eaLnBrk="1" hangingPunct="1"/>
            <a:r>
              <a:rPr lang="en-US" sz="2800" smtClean="0"/>
              <a:t>40% reduction in forceps delivery </a:t>
            </a:r>
          </a:p>
          <a:p>
            <a:pPr lvl="1" eaLnBrk="1" hangingPunct="1"/>
            <a:endParaRPr lang="en-US" sz="2400" smtClean="0"/>
          </a:p>
          <a:p>
            <a:pPr eaLnBrk="1" hangingPunct="1"/>
            <a:endParaRPr lang="en-US" sz="2800" smtClean="0"/>
          </a:p>
        </p:txBody>
      </p:sp>
      <p:sp>
        <p:nvSpPr>
          <p:cNvPr id="19458" name="Rectangle 2"/>
          <p:cNvSpPr>
            <a:spLocks noGrp="1" noChangeArrowheads="1"/>
          </p:cNvSpPr>
          <p:nvPr>
            <p:ph type="title"/>
          </p:nvPr>
        </p:nvSpPr>
        <p:spPr/>
        <p:txBody>
          <a:bodyPr/>
          <a:lstStyle/>
          <a:p>
            <a:pPr eaLnBrk="1" fontAlgn="auto" hangingPunct="1">
              <a:spcAft>
                <a:spcPts val="0"/>
              </a:spcAft>
              <a:defRPr/>
            </a:pPr>
            <a:r>
              <a:rPr lang="en-US" sz="3600" smtClean="0">
                <a:ea typeface="+mj-ea"/>
              </a:rPr>
              <a:t>Supportive Care During Labor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descr="laborsupport"/>
          <p:cNvPicPr>
            <a:picLocks noChangeAspect="1" noChangeArrowheads="1"/>
          </p:cNvPicPr>
          <p:nvPr/>
        </p:nvPicPr>
        <p:blipFill>
          <a:blip r:embed="rId2" cstate="print"/>
          <a:srcRect/>
          <a:stretch>
            <a:fillRect/>
          </a:stretch>
        </p:blipFill>
        <p:spPr bwMode="auto">
          <a:xfrm>
            <a:off x="2368550" y="1651000"/>
            <a:ext cx="4406900" cy="3556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4" descr="OBtour_25_001"/>
          <p:cNvPicPr>
            <a:picLocks noChangeAspect="1" noChangeArrowheads="1"/>
          </p:cNvPicPr>
          <p:nvPr/>
        </p:nvPicPr>
        <p:blipFill>
          <a:blip r:embed="rId2" cstate="print"/>
          <a:srcRect/>
          <a:stretch>
            <a:fillRect/>
          </a:stretch>
        </p:blipFill>
        <p:spPr bwMode="auto">
          <a:xfrm>
            <a:off x="3048000" y="2235200"/>
            <a:ext cx="3048000" cy="2387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5"/>
          <p:cNvSpPr>
            <a:spLocks noGrp="1"/>
          </p:cNvSpPr>
          <p:nvPr>
            <p:ph idx="1"/>
          </p:nvPr>
        </p:nvSpPr>
        <p:spPr/>
        <p:txBody>
          <a:bodyPr/>
          <a:lstStyle/>
          <a:p>
            <a:pPr eaLnBrk="1" hangingPunct="1"/>
            <a:r>
              <a:rPr lang="en-US" sz="2000" smtClean="0"/>
              <a:t>Understand the evidence supporting IA as a valid tool for assessing the FHR and fetal well-being</a:t>
            </a:r>
          </a:p>
          <a:p>
            <a:pPr eaLnBrk="1" hangingPunct="1"/>
            <a:r>
              <a:rPr lang="en-US" sz="2000" smtClean="0"/>
              <a:t>Understand benefits and limitations of IA</a:t>
            </a:r>
          </a:p>
          <a:p>
            <a:pPr eaLnBrk="1" hangingPunct="1"/>
            <a:r>
              <a:rPr lang="en-US" sz="2000" smtClean="0"/>
              <a:t>Identify the appropriate patient for IA</a:t>
            </a:r>
          </a:p>
          <a:p>
            <a:pPr eaLnBrk="1" hangingPunct="1"/>
            <a:r>
              <a:rPr lang="en-US" sz="2000" smtClean="0"/>
              <a:t>Describe the clinical decision making process when using IA</a:t>
            </a:r>
          </a:p>
          <a:p>
            <a:pPr eaLnBrk="1" hangingPunct="1"/>
            <a:r>
              <a:rPr lang="en-US" sz="2000" smtClean="0"/>
              <a:t>Identify interventions in the presence of non-reassuring findings</a:t>
            </a:r>
          </a:p>
          <a:p>
            <a:pPr eaLnBrk="1" hangingPunct="1"/>
            <a:r>
              <a:rPr lang="en-US" sz="2000" smtClean="0"/>
              <a:t>Identify criteria for discontinuing IA and moving to EFM </a:t>
            </a:r>
          </a:p>
          <a:p>
            <a:pPr eaLnBrk="1" hangingPunct="1"/>
            <a:r>
              <a:rPr lang="en-US" sz="2000" smtClean="0"/>
              <a:t>Demonstrate how to perform IA and document correctly</a:t>
            </a:r>
          </a:p>
        </p:txBody>
      </p:sp>
      <p:sp>
        <p:nvSpPr>
          <p:cNvPr id="4098" name="Title 4"/>
          <p:cNvSpPr>
            <a:spLocks noGrp="1"/>
          </p:cNvSpPr>
          <p:nvPr>
            <p:ph type="title"/>
          </p:nvPr>
        </p:nvSpPr>
        <p:spPr/>
        <p:txBody>
          <a:bodyPr/>
          <a:lstStyle/>
          <a:p>
            <a:pPr eaLnBrk="1" fontAlgn="auto" hangingPunct="1">
              <a:spcAft>
                <a:spcPts val="0"/>
              </a:spcAft>
              <a:defRPr/>
            </a:pPr>
            <a:r>
              <a:rPr lang="en-US" smtClean="0">
                <a:ea typeface="+mj-ea"/>
              </a:rPr>
              <a:t>Objectives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4" descr="squatting"/>
          <p:cNvPicPr>
            <a:picLocks noChangeAspect="1" noChangeArrowheads="1"/>
          </p:cNvPicPr>
          <p:nvPr/>
        </p:nvPicPr>
        <p:blipFill>
          <a:blip r:embed="rId2" cstate="print"/>
          <a:srcRect/>
          <a:stretch>
            <a:fillRect/>
          </a:stretch>
        </p:blipFill>
        <p:spPr bwMode="auto">
          <a:xfrm>
            <a:off x="1905000" y="609600"/>
            <a:ext cx="6553200" cy="5715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idx="1"/>
          </p:nvPr>
        </p:nvSpPr>
        <p:spPr/>
        <p:txBody>
          <a:bodyPr/>
          <a:lstStyle/>
          <a:p>
            <a:pPr eaLnBrk="1" hangingPunct="1"/>
            <a:r>
              <a:rPr lang="en-US" sz="2800" smtClean="0"/>
              <a:t>“IA is the preferred method of fetal surveillance for healthy low risk women in labor” </a:t>
            </a:r>
          </a:p>
          <a:p>
            <a:pPr lvl="2" eaLnBrk="1" hangingPunct="1">
              <a:buFontTx/>
              <a:buNone/>
            </a:pPr>
            <a:r>
              <a:rPr lang="en-US" sz="2800" smtClean="0"/>
              <a:t>SOGC</a:t>
            </a:r>
            <a:r>
              <a:rPr lang="en-US" sz="2000" smtClean="0"/>
              <a:t> </a:t>
            </a:r>
            <a:r>
              <a:rPr lang="en-US" sz="1400" smtClean="0"/>
              <a:t>(Society of Obstetricians and Gynecologists of Canada)</a:t>
            </a:r>
          </a:p>
          <a:p>
            <a:pPr eaLnBrk="1" hangingPunct="1">
              <a:buFontTx/>
              <a:buNone/>
            </a:pPr>
            <a:endParaRPr lang="en-US" sz="2800" smtClean="0"/>
          </a:p>
          <a:p>
            <a:pPr eaLnBrk="1" hangingPunct="1">
              <a:buFontTx/>
              <a:buNone/>
            </a:pPr>
            <a:endParaRPr lang="en-US" sz="2800" smtClean="0"/>
          </a:p>
          <a:p>
            <a:pPr eaLnBrk="1" hangingPunct="1"/>
            <a:r>
              <a:rPr lang="en-US" sz="2800" smtClean="0"/>
              <a:t>“The FHR may be evaluated by auscultation or by EFM” </a:t>
            </a:r>
          </a:p>
          <a:p>
            <a:pPr lvl="2" eaLnBrk="1" hangingPunct="1">
              <a:buFontTx/>
              <a:buNone/>
            </a:pPr>
            <a:r>
              <a:rPr lang="en-US" sz="2800" smtClean="0"/>
              <a:t>ACOG</a:t>
            </a:r>
          </a:p>
        </p:txBody>
      </p:sp>
      <p:sp>
        <p:nvSpPr>
          <p:cNvPr id="23554" name="Rectangle 2"/>
          <p:cNvSpPr>
            <a:spLocks noGrp="1" noChangeArrowheads="1"/>
          </p:cNvSpPr>
          <p:nvPr>
            <p:ph type="title"/>
          </p:nvPr>
        </p:nvSpPr>
        <p:spPr/>
        <p:txBody>
          <a:bodyPr/>
          <a:lstStyle/>
          <a:p>
            <a:pPr eaLnBrk="1" fontAlgn="auto" hangingPunct="1">
              <a:spcAft>
                <a:spcPts val="0"/>
              </a:spcAft>
              <a:defRPr/>
            </a:pPr>
            <a:r>
              <a:rPr lang="en-US" smtClean="0">
                <a:ea typeface="+mj-ea"/>
              </a:rPr>
              <a:t>SOCG and ACOG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a:xfrm>
            <a:off x="1066800" y="1295400"/>
            <a:ext cx="7239000" cy="4525963"/>
          </a:xfrm>
        </p:spPr>
        <p:txBody>
          <a:bodyPr/>
          <a:lstStyle/>
          <a:p>
            <a:pPr eaLnBrk="1" hangingPunct="1">
              <a:buFont typeface="Wingdings 3" charset="2"/>
              <a:buNone/>
            </a:pPr>
            <a:r>
              <a:rPr lang="en-US" sz="2800" smtClean="0"/>
              <a:t>“Given that the available data do not show a clear benefit for the use of EFM over intermittent auscultation, either option is acceptable in a patient without complications. “ </a:t>
            </a:r>
          </a:p>
          <a:p>
            <a:pPr eaLnBrk="1" hangingPunct="1">
              <a:buFontTx/>
              <a:buNone/>
            </a:pPr>
            <a:r>
              <a:rPr lang="en-US" sz="2800" smtClean="0"/>
              <a:t>					ACOG July 2009</a:t>
            </a:r>
          </a:p>
        </p:txBody>
      </p:sp>
      <p:sp>
        <p:nvSpPr>
          <p:cNvPr id="24578" name="Rectangle 2"/>
          <p:cNvSpPr>
            <a:spLocks noGrp="1" noChangeArrowheads="1"/>
          </p:cNvSpPr>
          <p:nvPr>
            <p:ph type="title"/>
          </p:nvPr>
        </p:nvSpPr>
        <p:spPr/>
        <p:txBody>
          <a:bodyPr/>
          <a:lstStyle/>
          <a:p>
            <a:pPr algn="ctr" eaLnBrk="1" fontAlgn="auto" hangingPunct="1">
              <a:spcAft>
                <a:spcPts val="0"/>
              </a:spcAft>
              <a:defRPr/>
            </a:pPr>
            <a:r>
              <a:rPr lang="en-US" dirty="0" smtClean="0">
                <a:ea typeface="+mj-ea"/>
              </a:rPr>
              <a:t>ACOG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idx="1"/>
          </p:nvPr>
        </p:nvSpPr>
        <p:spPr/>
        <p:txBody>
          <a:bodyPr/>
          <a:lstStyle/>
          <a:p>
            <a:pPr eaLnBrk="1" hangingPunct="1"/>
            <a:r>
              <a:rPr lang="en-US" sz="2800" smtClean="0"/>
              <a:t>Autonomy…personal liberty and self determination</a:t>
            </a:r>
          </a:p>
          <a:p>
            <a:pPr eaLnBrk="1" hangingPunct="1"/>
            <a:r>
              <a:rPr lang="en-US" sz="2800" smtClean="0"/>
              <a:t>Beneficence…to do good</a:t>
            </a:r>
          </a:p>
          <a:p>
            <a:pPr eaLnBrk="1" hangingPunct="1"/>
            <a:r>
              <a:rPr lang="en-US" sz="2800" smtClean="0"/>
              <a:t>Nonmaleficence…to prevent harm</a:t>
            </a:r>
          </a:p>
          <a:p>
            <a:pPr eaLnBrk="1" hangingPunct="1"/>
            <a:r>
              <a:rPr lang="en-US" sz="2800" smtClean="0"/>
              <a:t>Justice…fair or equal treatment of individuals</a:t>
            </a:r>
          </a:p>
          <a:p>
            <a:pPr eaLnBrk="1" hangingPunct="1"/>
            <a:r>
              <a:rPr lang="en-US" sz="2800" smtClean="0"/>
              <a:t>Veracity…duty to tell the truth</a:t>
            </a:r>
          </a:p>
        </p:txBody>
      </p:sp>
      <p:sp>
        <p:nvSpPr>
          <p:cNvPr id="25602" name="Rectangle 2"/>
          <p:cNvSpPr>
            <a:spLocks noGrp="1" noChangeArrowheads="1"/>
          </p:cNvSpPr>
          <p:nvPr>
            <p:ph type="title"/>
          </p:nvPr>
        </p:nvSpPr>
        <p:spPr/>
        <p:txBody>
          <a:bodyPr/>
          <a:lstStyle/>
          <a:p>
            <a:pPr eaLnBrk="1" fontAlgn="auto" hangingPunct="1">
              <a:spcAft>
                <a:spcPts val="0"/>
              </a:spcAft>
              <a:defRPr/>
            </a:pPr>
            <a:r>
              <a:rPr lang="en-US" dirty="0" smtClean="0">
                <a:ea typeface="+mj-ea"/>
              </a:rPr>
              <a:t>Ethical Principles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p:txBody>
          <a:bodyPr/>
          <a:lstStyle/>
          <a:p>
            <a:pPr eaLnBrk="1" hangingPunct="1">
              <a:lnSpc>
                <a:spcPct val="70000"/>
              </a:lnSpc>
            </a:pPr>
            <a:r>
              <a:rPr lang="en-US" sz="2400" smtClean="0"/>
              <a:t>Use fetal monitoring appropriately.</a:t>
            </a:r>
          </a:p>
          <a:p>
            <a:pPr eaLnBrk="1" hangingPunct="1">
              <a:lnSpc>
                <a:spcPct val="70000"/>
              </a:lnSpc>
              <a:buFontTx/>
              <a:buNone/>
            </a:pPr>
            <a:endParaRPr lang="en-US" sz="2400" smtClean="0"/>
          </a:p>
          <a:p>
            <a:pPr eaLnBrk="1" hangingPunct="1">
              <a:lnSpc>
                <a:spcPct val="70000"/>
              </a:lnSpc>
            </a:pPr>
            <a:r>
              <a:rPr lang="en-US" sz="2400" smtClean="0"/>
              <a:t>Intermittent auscultation should be the standard for low-risk women with reassuring  fetal status upon admission in labor.</a:t>
            </a:r>
          </a:p>
          <a:p>
            <a:pPr eaLnBrk="1" hangingPunct="1">
              <a:lnSpc>
                <a:spcPct val="70000"/>
              </a:lnSpc>
              <a:buFontTx/>
              <a:buNone/>
            </a:pPr>
            <a:endParaRPr lang="en-US" sz="2400" smtClean="0"/>
          </a:p>
          <a:p>
            <a:pPr eaLnBrk="1" hangingPunct="1">
              <a:lnSpc>
                <a:spcPct val="70000"/>
              </a:lnSpc>
            </a:pPr>
            <a:r>
              <a:rPr lang="en-US" sz="2400" smtClean="0"/>
              <a:t>Agreed upon criteria for “low-risk” and the intrapartum risk factors which would require moving from IA to CEFM.</a:t>
            </a:r>
          </a:p>
          <a:p>
            <a:pPr eaLnBrk="1" hangingPunct="1">
              <a:lnSpc>
                <a:spcPct val="70000"/>
              </a:lnSpc>
              <a:buFontTx/>
              <a:buNone/>
            </a:pPr>
            <a:endParaRPr lang="en-US" sz="2400" smtClean="0"/>
          </a:p>
          <a:p>
            <a:pPr eaLnBrk="1" hangingPunct="1">
              <a:lnSpc>
                <a:spcPct val="70000"/>
              </a:lnSpc>
            </a:pPr>
            <a:r>
              <a:rPr lang="en-US" sz="2400" smtClean="0"/>
              <a:t>Agreed upon and consistent use of auscultation frequency.</a:t>
            </a:r>
          </a:p>
          <a:p>
            <a:pPr eaLnBrk="1" hangingPunct="1">
              <a:lnSpc>
                <a:spcPct val="70000"/>
              </a:lnSpc>
              <a:buFontTx/>
              <a:buNone/>
            </a:pPr>
            <a:endParaRPr lang="en-US" sz="2400" smtClean="0"/>
          </a:p>
          <a:p>
            <a:pPr eaLnBrk="1" hangingPunct="1">
              <a:lnSpc>
                <a:spcPct val="70000"/>
              </a:lnSpc>
            </a:pPr>
            <a:r>
              <a:rPr lang="en-US" sz="2400" smtClean="0"/>
              <a:t>Work towards standardization of EFM pattern identification and appropriate responses.</a:t>
            </a:r>
          </a:p>
          <a:p>
            <a:pPr eaLnBrk="1" hangingPunct="1">
              <a:lnSpc>
                <a:spcPct val="70000"/>
              </a:lnSpc>
            </a:pPr>
            <a:endParaRPr lang="en-US" sz="2400" smtClean="0"/>
          </a:p>
        </p:txBody>
      </p:sp>
      <p:sp>
        <p:nvSpPr>
          <p:cNvPr id="26626" name="Rectangle 2"/>
          <p:cNvSpPr>
            <a:spLocks noGrp="1" noChangeArrowheads="1"/>
          </p:cNvSpPr>
          <p:nvPr>
            <p:ph type="title"/>
          </p:nvPr>
        </p:nvSpPr>
        <p:spPr/>
        <p:txBody>
          <a:bodyPr/>
          <a:lstStyle/>
          <a:p>
            <a:pPr eaLnBrk="1" fontAlgn="auto" hangingPunct="1">
              <a:spcAft>
                <a:spcPts val="0"/>
              </a:spcAft>
              <a:defRPr/>
            </a:pPr>
            <a:r>
              <a:rPr lang="en-US" smtClean="0">
                <a:ea typeface="+mj-ea"/>
              </a:rPr>
              <a:t>WHAT TO DO?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idx="1"/>
          </p:nvPr>
        </p:nvSpPr>
        <p:spPr/>
        <p:txBody>
          <a:bodyPr/>
          <a:lstStyle/>
          <a:p>
            <a:pPr eaLnBrk="1" hangingPunct="1"/>
            <a:r>
              <a:rPr lang="en-US" sz="2400" smtClean="0"/>
              <a:t>Low-Risk Patient</a:t>
            </a:r>
          </a:p>
          <a:p>
            <a:pPr lvl="1" eaLnBrk="1" hangingPunct="1"/>
            <a:r>
              <a:rPr lang="en-US" sz="2400" smtClean="0"/>
              <a:t>Reassuring FHR strip on admission</a:t>
            </a:r>
          </a:p>
          <a:p>
            <a:pPr lvl="2" eaLnBrk="1" hangingPunct="1">
              <a:buFontTx/>
              <a:buNone/>
            </a:pPr>
            <a:r>
              <a:rPr lang="en-US" smtClean="0"/>
              <a:t>(recent from OBSR is fine)</a:t>
            </a:r>
          </a:p>
          <a:p>
            <a:pPr lvl="1" eaLnBrk="1" hangingPunct="1"/>
            <a:r>
              <a:rPr lang="en-US" sz="2400" smtClean="0"/>
              <a:t>Gestation 36 weeks or greater</a:t>
            </a:r>
          </a:p>
          <a:p>
            <a:pPr lvl="1" eaLnBrk="1" hangingPunct="1"/>
            <a:r>
              <a:rPr lang="en-US" sz="2400" smtClean="0"/>
              <a:t>Vertex presentations</a:t>
            </a:r>
          </a:p>
          <a:p>
            <a:pPr lvl="1" eaLnBrk="1" hangingPunct="1"/>
            <a:r>
              <a:rPr lang="en-US" sz="2400" smtClean="0"/>
              <a:t>Singleton pregnancies</a:t>
            </a:r>
          </a:p>
          <a:p>
            <a:pPr lvl="1" eaLnBrk="1" hangingPunct="1"/>
            <a:r>
              <a:rPr lang="en-US" sz="2400" smtClean="0"/>
              <a:t>No maternal/fetal exclusionary factors (per clinical care standard CCS)</a:t>
            </a:r>
          </a:p>
          <a:p>
            <a:pPr lvl="1" eaLnBrk="1" hangingPunct="1"/>
            <a:r>
              <a:rPr lang="en-US" sz="2400" smtClean="0"/>
              <a:t>No IP risk factors (per CCS)</a:t>
            </a:r>
          </a:p>
          <a:p>
            <a:pPr lvl="1" eaLnBrk="1" hangingPunct="1"/>
            <a:endParaRPr lang="en-US" sz="2400" smtClean="0"/>
          </a:p>
        </p:txBody>
      </p:sp>
      <p:sp>
        <p:nvSpPr>
          <p:cNvPr id="27650" name="Rectangle 2"/>
          <p:cNvSpPr>
            <a:spLocks noGrp="1" noChangeArrowheads="1"/>
          </p:cNvSpPr>
          <p:nvPr>
            <p:ph type="title"/>
          </p:nvPr>
        </p:nvSpPr>
        <p:spPr/>
        <p:txBody>
          <a:bodyPr>
            <a:noAutofit/>
          </a:bodyPr>
          <a:lstStyle/>
          <a:p>
            <a:pPr eaLnBrk="1" fontAlgn="auto" hangingPunct="1">
              <a:spcAft>
                <a:spcPts val="0"/>
              </a:spcAft>
              <a:defRPr/>
            </a:pPr>
            <a:r>
              <a:rPr lang="en-US" sz="3400" dirty="0" smtClean="0">
                <a:ea typeface="+mj-ea"/>
              </a:rPr>
              <a:t>IA…Who is the appropriate candidate?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2"/>
          <p:cNvSpPr>
            <a:spLocks noGrp="1"/>
          </p:cNvSpPr>
          <p:nvPr>
            <p:ph idx="1"/>
          </p:nvPr>
        </p:nvSpPr>
        <p:spPr/>
        <p:txBody>
          <a:bodyPr/>
          <a:lstStyle/>
          <a:p>
            <a:pPr eaLnBrk="1" hangingPunct="1"/>
            <a:r>
              <a:rPr lang="en-US" smtClean="0"/>
              <a:t>Normal baseline rate and rhythm</a:t>
            </a:r>
          </a:p>
          <a:p>
            <a:pPr eaLnBrk="1" hangingPunct="1"/>
            <a:r>
              <a:rPr lang="en-US" smtClean="0"/>
              <a:t>Moderate variability (6-25 bpm)</a:t>
            </a:r>
          </a:p>
          <a:p>
            <a:pPr eaLnBrk="1" hangingPunct="1"/>
            <a:r>
              <a:rPr lang="en-US" smtClean="0"/>
              <a:t>Absence of persistent (occurring more than 50% of the time) variable decelerations or late decelerations</a:t>
            </a:r>
          </a:p>
          <a:p>
            <a:pPr eaLnBrk="1" hangingPunct="1"/>
            <a:r>
              <a:rPr lang="en-US" smtClean="0"/>
              <a:t>20 minute strip </a:t>
            </a:r>
          </a:p>
          <a:p>
            <a:pPr eaLnBrk="1" hangingPunct="1"/>
            <a:r>
              <a:rPr lang="en-US" smtClean="0"/>
              <a:t>NOTE: No accelerations required</a:t>
            </a:r>
          </a:p>
          <a:p>
            <a:pPr eaLnBrk="1" hangingPunct="1">
              <a:buFontTx/>
              <a:buNone/>
            </a:pPr>
            <a:endParaRPr lang="en-US" smtClean="0"/>
          </a:p>
          <a:p>
            <a:pPr eaLnBrk="1" hangingPunct="1"/>
            <a:endParaRPr lang="en-US" smtClean="0"/>
          </a:p>
        </p:txBody>
      </p:sp>
      <p:sp>
        <p:nvSpPr>
          <p:cNvPr id="28674" name="Title 1"/>
          <p:cNvSpPr>
            <a:spLocks noGrp="1"/>
          </p:cNvSpPr>
          <p:nvPr>
            <p:ph type="title"/>
          </p:nvPr>
        </p:nvSpPr>
        <p:spPr/>
        <p:txBody>
          <a:bodyPr/>
          <a:lstStyle/>
          <a:p>
            <a:pPr eaLnBrk="1" fontAlgn="auto" hangingPunct="1">
              <a:spcAft>
                <a:spcPts val="0"/>
              </a:spcAft>
              <a:defRPr/>
            </a:pPr>
            <a:r>
              <a:rPr lang="en-US" smtClean="0">
                <a:ea typeface="+mj-ea"/>
              </a:rPr>
              <a:t>REASSURING DEFINED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p:txBody>
          <a:bodyPr/>
          <a:lstStyle/>
          <a:p>
            <a:pPr eaLnBrk="1" hangingPunct="1"/>
            <a:r>
              <a:rPr lang="en-US" smtClean="0"/>
              <a:t>Misoprostol</a:t>
            </a:r>
          </a:p>
          <a:p>
            <a:pPr eaLnBrk="1" hangingPunct="1"/>
            <a:r>
              <a:rPr lang="en-US" smtClean="0"/>
              <a:t>Meconium</a:t>
            </a:r>
          </a:p>
          <a:p>
            <a:pPr eaLnBrk="1" hangingPunct="1"/>
            <a:r>
              <a:rPr lang="en-US" smtClean="0"/>
              <a:t>Parenteral Narcotics</a:t>
            </a:r>
          </a:p>
          <a:p>
            <a:pPr eaLnBrk="1" hangingPunct="1"/>
            <a:r>
              <a:rPr lang="en-US" smtClean="0"/>
              <a:t>Oligohydramnios</a:t>
            </a:r>
          </a:p>
        </p:txBody>
      </p:sp>
      <p:sp>
        <p:nvSpPr>
          <p:cNvPr id="29698" name="Rectangle 2"/>
          <p:cNvSpPr>
            <a:spLocks noGrp="1" noChangeArrowheads="1"/>
          </p:cNvSpPr>
          <p:nvPr>
            <p:ph type="title"/>
          </p:nvPr>
        </p:nvSpPr>
        <p:spPr/>
        <p:txBody>
          <a:bodyPr/>
          <a:lstStyle/>
          <a:p>
            <a:pPr eaLnBrk="1" fontAlgn="auto" hangingPunct="1">
              <a:spcAft>
                <a:spcPts val="0"/>
              </a:spcAft>
              <a:defRPr/>
            </a:pPr>
            <a:r>
              <a:rPr lang="en-US" smtClean="0">
                <a:ea typeface="+mj-ea"/>
              </a:rPr>
              <a:t>Special Cases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idx="1"/>
          </p:nvPr>
        </p:nvSpPr>
        <p:spPr/>
        <p:txBody>
          <a:bodyPr/>
          <a:lstStyle/>
          <a:p>
            <a:pPr eaLnBrk="1" hangingPunct="1">
              <a:lnSpc>
                <a:spcPct val="80000"/>
              </a:lnSpc>
            </a:pPr>
            <a:r>
              <a:rPr lang="en-US" sz="2000" smtClean="0"/>
              <a:t>ACOG and AWHONN agree on frequency</a:t>
            </a:r>
          </a:p>
          <a:p>
            <a:pPr eaLnBrk="1" hangingPunct="1">
              <a:lnSpc>
                <a:spcPct val="80000"/>
              </a:lnSpc>
            </a:pPr>
            <a:endParaRPr lang="en-US" sz="2000" smtClean="0"/>
          </a:p>
          <a:p>
            <a:pPr eaLnBrk="1" hangingPunct="1">
              <a:lnSpc>
                <a:spcPct val="80000"/>
              </a:lnSpc>
            </a:pPr>
            <a:r>
              <a:rPr lang="en-US" sz="2000" smtClean="0"/>
              <a:t>Latent labor: q 1hour</a:t>
            </a:r>
          </a:p>
          <a:p>
            <a:pPr eaLnBrk="1" hangingPunct="1">
              <a:lnSpc>
                <a:spcPct val="80000"/>
              </a:lnSpc>
            </a:pPr>
            <a:r>
              <a:rPr lang="en-US" sz="2000" smtClean="0"/>
              <a:t>Active labor: q 30 minutes</a:t>
            </a:r>
          </a:p>
          <a:p>
            <a:pPr eaLnBrk="1" hangingPunct="1">
              <a:lnSpc>
                <a:spcPct val="80000"/>
              </a:lnSpc>
            </a:pPr>
            <a:r>
              <a:rPr lang="en-US" sz="2000" smtClean="0"/>
              <a:t>Second stage: q 15 minutes</a:t>
            </a:r>
          </a:p>
          <a:p>
            <a:pPr eaLnBrk="1" hangingPunct="1">
              <a:lnSpc>
                <a:spcPct val="80000"/>
              </a:lnSpc>
              <a:buFontTx/>
              <a:buNone/>
            </a:pPr>
            <a:endParaRPr lang="en-US" sz="2000" smtClean="0"/>
          </a:p>
          <a:p>
            <a:pPr eaLnBrk="1" hangingPunct="1">
              <a:lnSpc>
                <a:spcPct val="80000"/>
              </a:lnSpc>
            </a:pPr>
            <a:r>
              <a:rPr lang="en-US" sz="2000" smtClean="0"/>
              <a:t>Listen Before:</a:t>
            </a:r>
          </a:p>
          <a:p>
            <a:pPr lvl="1" eaLnBrk="1" hangingPunct="1">
              <a:lnSpc>
                <a:spcPct val="80000"/>
              </a:lnSpc>
            </a:pPr>
            <a:r>
              <a:rPr lang="en-US" sz="1800" smtClean="0"/>
              <a:t>Administration of narcotics</a:t>
            </a:r>
          </a:p>
          <a:p>
            <a:pPr lvl="1" eaLnBrk="1" hangingPunct="1">
              <a:lnSpc>
                <a:spcPct val="80000"/>
              </a:lnSpc>
            </a:pPr>
            <a:r>
              <a:rPr lang="en-US" sz="1800" smtClean="0"/>
              <a:t>AROM</a:t>
            </a:r>
          </a:p>
          <a:p>
            <a:pPr lvl="1" eaLnBrk="1" hangingPunct="1">
              <a:lnSpc>
                <a:spcPct val="80000"/>
              </a:lnSpc>
            </a:pPr>
            <a:r>
              <a:rPr lang="en-US" sz="1800" smtClean="0"/>
              <a:t>Transfer or discharge of patient</a:t>
            </a:r>
          </a:p>
          <a:p>
            <a:pPr eaLnBrk="1" hangingPunct="1">
              <a:lnSpc>
                <a:spcPct val="80000"/>
              </a:lnSpc>
              <a:buFontTx/>
              <a:buNone/>
            </a:pPr>
            <a:endParaRPr lang="en-US" sz="2000" smtClean="0"/>
          </a:p>
          <a:p>
            <a:pPr eaLnBrk="1" hangingPunct="1">
              <a:lnSpc>
                <a:spcPct val="80000"/>
              </a:lnSpc>
            </a:pPr>
            <a:r>
              <a:rPr lang="en-US" sz="2000" smtClean="0"/>
              <a:t>Listen after :</a:t>
            </a:r>
          </a:p>
          <a:p>
            <a:pPr lvl="1" eaLnBrk="1" hangingPunct="1">
              <a:lnSpc>
                <a:spcPct val="80000"/>
              </a:lnSpc>
            </a:pPr>
            <a:r>
              <a:rPr lang="en-US" sz="1800" smtClean="0"/>
              <a:t>Vaginal exam</a:t>
            </a:r>
          </a:p>
          <a:p>
            <a:pPr lvl="1" eaLnBrk="1" hangingPunct="1">
              <a:lnSpc>
                <a:spcPct val="80000"/>
              </a:lnSpc>
            </a:pPr>
            <a:r>
              <a:rPr lang="en-US" sz="1800" smtClean="0"/>
              <a:t>SROM/AROM</a:t>
            </a:r>
          </a:p>
          <a:p>
            <a:pPr lvl="1" eaLnBrk="1" hangingPunct="1">
              <a:lnSpc>
                <a:spcPct val="80000"/>
              </a:lnSpc>
            </a:pPr>
            <a:r>
              <a:rPr lang="en-US" sz="1800" smtClean="0"/>
              <a:t>Recognition of abnormal uterine activity</a:t>
            </a:r>
          </a:p>
          <a:p>
            <a:pPr lvl="1" eaLnBrk="1" hangingPunct="1">
              <a:lnSpc>
                <a:spcPct val="80000"/>
              </a:lnSpc>
            </a:pPr>
            <a:r>
              <a:rPr lang="en-US" sz="1800" smtClean="0"/>
              <a:t>Recognition of abnormal vaginal bleeding</a:t>
            </a:r>
          </a:p>
          <a:p>
            <a:pPr lvl="1" eaLnBrk="1" hangingPunct="1">
              <a:lnSpc>
                <a:spcPct val="80000"/>
              </a:lnSpc>
              <a:buFontTx/>
              <a:buNone/>
            </a:pPr>
            <a:endParaRPr lang="en-US" sz="1800" smtClean="0"/>
          </a:p>
          <a:p>
            <a:pPr eaLnBrk="1" hangingPunct="1">
              <a:lnSpc>
                <a:spcPct val="80000"/>
              </a:lnSpc>
            </a:pPr>
            <a:endParaRPr lang="en-US" sz="1400" smtClean="0"/>
          </a:p>
        </p:txBody>
      </p:sp>
      <p:sp>
        <p:nvSpPr>
          <p:cNvPr id="30722" name="Rectangle 2"/>
          <p:cNvSpPr>
            <a:spLocks noGrp="1" noChangeArrowheads="1"/>
          </p:cNvSpPr>
          <p:nvPr>
            <p:ph type="title"/>
          </p:nvPr>
        </p:nvSpPr>
        <p:spPr/>
        <p:txBody>
          <a:bodyPr/>
          <a:lstStyle/>
          <a:p>
            <a:pPr eaLnBrk="1" fontAlgn="auto" hangingPunct="1">
              <a:spcAft>
                <a:spcPts val="0"/>
              </a:spcAft>
              <a:defRPr/>
            </a:pPr>
            <a:r>
              <a:rPr lang="en-US" dirty="0" smtClean="0">
                <a:ea typeface="+mj-ea"/>
              </a:rPr>
              <a:t>When… Frequency of IA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idx="1"/>
          </p:nvPr>
        </p:nvSpPr>
        <p:spPr/>
        <p:txBody>
          <a:bodyPr/>
          <a:lstStyle/>
          <a:p>
            <a:pPr eaLnBrk="1" hangingPunct="1"/>
            <a:r>
              <a:rPr lang="en-US" sz="2800" smtClean="0"/>
              <a:t>Walking</a:t>
            </a:r>
          </a:p>
          <a:p>
            <a:pPr eaLnBrk="1" hangingPunct="1"/>
            <a:r>
              <a:rPr lang="en-US" sz="2800" smtClean="0"/>
              <a:t>Standing</a:t>
            </a:r>
          </a:p>
          <a:p>
            <a:pPr eaLnBrk="1" hangingPunct="1"/>
            <a:r>
              <a:rPr lang="en-US" sz="2800" smtClean="0"/>
              <a:t>In the tub</a:t>
            </a:r>
          </a:p>
          <a:p>
            <a:pPr eaLnBrk="1" hangingPunct="1"/>
            <a:r>
              <a:rPr lang="en-US" sz="2800" smtClean="0"/>
              <a:t>On the ball</a:t>
            </a:r>
          </a:p>
          <a:p>
            <a:pPr eaLnBrk="1" hangingPunct="1"/>
            <a:r>
              <a:rPr lang="en-US" sz="2800" smtClean="0"/>
              <a:t>On the stool</a:t>
            </a:r>
          </a:p>
          <a:p>
            <a:pPr eaLnBrk="1" hangingPunct="1"/>
            <a:r>
              <a:rPr lang="en-US" sz="2800" smtClean="0"/>
              <a:t>With a mouse, on a house, in a chair…</a:t>
            </a:r>
          </a:p>
          <a:p>
            <a:pPr eaLnBrk="1" hangingPunct="1"/>
            <a:r>
              <a:rPr lang="en-US" sz="2800" smtClean="0"/>
              <a:t>Anywhere!</a:t>
            </a:r>
          </a:p>
        </p:txBody>
      </p:sp>
      <p:sp>
        <p:nvSpPr>
          <p:cNvPr id="31746" name="Rectangle 2"/>
          <p:cNvSpPr>
            <a:spLocks noGrp="1" noChangeArrowheads="1"/>
          </p:cNvSpPr>
          <p:nvPr>
            <p:ph type="title"/>
          </p:nvPr>
        </p:nvSpPr>
        <p:spPr/>
        <p:txBody>
          <a:bodyPr/>
          <a:lstStyle/>
          <a:p>
            <a:pPr eaLnBrk="1" fontAlgn="auto" hangingPunct="1">
              <a:spcAft>
                <a:spcPts val="0"/>
              </a:spcAft>
              <a:defRPr/>
            </a:pPr>
            <a:r>
              <a:rPr lang="en-US" smtClean="0">
                <a:ea typeface="+mj-ea"/>
              </a:rPr>
              <a:t>Where…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914400" y="1371600"/>
            <a:ext cx="7239000" cy="4525963"/>
          </a:xfrm>
        </p:spPr>
        <p:txBody>
          <a:bodyPr/>
          <a:lstStyle/>
          <a:p>
            <a:pPr eaLnBrk="1" hangingPunct="1">
              <a:buClr>
                <a:schemeClr val="tx1"/>
              </a:buClr>
              <a:buFontTx/>
              <a:buChar char="o"/>
            </a:pPr>
            <a:r>
              <a:rPr lang="en-US" sz="2400" smtClean="0"/>
              <a:t>Fetal Heart Rate (FHR) monitoring is a crucial part of monitoring the well-being of the fetus during labor.</a:t>
            </a:r>
          </a:p>
          <a:p>
            <a:pPr eaLnBrk="1" hangingPunct="1">
              <a:buClr>
                <a:schemeClr val="tx1"/>
              </a:buClr>
              <a:buFontTx/>
              <a:buChar char="o"/>
            </a:pPr>
            <a:endParaRPr lang="en-US" sz="2400" smtClean="0"/>
          </a:p>
          <a:p>
            <a:pPr eaLnBrk="1" hangingPunct="1">
              <a:buClr>
                <a:schemeClr val="tx1"/>
              </a:buClr>
              <a:buFontTx/>
              <a:buChar char="o"/>
            </a:pPr>
            <a:r>
              <a:rPr lang="en-US" sz="2400" smtClean="0"/>
              <a:t>Goal of FHR monitoring is to assess fetal well-being and detect any abnormalities which might indicate fetal intolerance of labor in order that interventions to prevent fetal or maternal injury or death may be preformed in a timely manner.</a:t>
            </a:r>
          </a:p>
          <a:p>
            <a:pPr eaLnBrk="1" hangingPunct="1">
              <a:buClr>
                <a:schemeClr val="tx1"/>
              </a:buClr>
              <a:buFontTx/>
              <a:buChar char="o"/>
            </a:pPr>
            <a:endParaRPr lang="en-US" sz="2400" smtClean="0"/>
          </a:p>
          <a:p>
            <a:pPr eaLnBrk="1" hangingPunct="1"/>
            <a:endParaRPr lang="en-US" sz="2400" smtClean="0"/>
          </a:p>
        </p:txBody>
      </p:sp>
      <p:sp>
        <p:nvSpPr>
          <p:cNvPr id="5123" name="Rectangle 2"/>
          <p:cNvSpPr>
            <a:spLocks noGrp="1" noChangeArrowheads="1"/>
          </p:cNvSpPr>
          <p:nvPr>
            <p:ph type="title"/>
          </p:nvPr>
        </p:nvSpPr>
        <p:spPr>
          <a:xfrm>
            <a:off x="838200" y="228600"/>
            <a:ext cx="7239000" cy="1143000"/>
          </a:xfrm>
        </p:spPr>
        <p:txBody>
          <a:bodyPr/>
          <a:lstStyle/>
          <a:p>
            <a:pPr algn="ctr" eaLnBrk="1" fontAlgn="auto" hangingPunct="1">
              <a:spcAft>
                <a:spcPts val="0"/>
              </a:spcAft>
              <a:defRPr/>
            </a:pPr>
            <a:r>
              <a:rPr lang="en-US" dirty="0" smtClean="0">
                <a:ea typeface="+mj-ea"/>
              </a:rPr>
              <a:t>BACKGROUND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idx="1"/>
          </p:nvPr>
        </p:nvSpPr>
        <p:spPr/>
        <p:txBody>
          <a:bodyPr/>
          <a:lstStyle/>
          <a:p>
            <a:pPr eaLnBrk="1" hangingPunct="1">
              <a:lnSpc>
                <a:spcPct val="90000"/>
              </a:lnSpc>
            </a:pPr>
            <a:r>
              <a:rPr lang="en-US" sz="1800" smtClean="0"/>
              <a:t>Established guidelines for unit</a:t>
            </a:r>
          </a:p>
          <a:p>
            <a:pPr eaLnBrk="1" hangingPunct="1">
              <a:lnSpc>
                <a:spcPct val="90000"/>
              </a:lnSpc>
            </a:pPr>
            <a:r>
              <a:rPr lang="en-US" sz="1800" smtClean="0"/>
              <a:t>Educate staff</a:t>
            </a:r>
          </a:p>
          <a:p>
            <a:pPr eaLnBrk="1" hangingPunct="1">
              <a:lnSpc>
                <a:spcPct val="90000"/>
              </a:lnSpc>
            </a:pPr>
            <a:r>
              <a:rPr lang="en-US" sz="1800" smtClean="0"/>
              <a:t>Have watch or clock with seconds available</a:t>
            </a:r>
          </a:p>
          <a:p>
            <a:pPr eaLnBrk="1" hangingPunct="1">
              <a:lnSpc>
                <a:spcPct val="90000"/>
              </a:lnSpc>
            </a:pPr>
            <a:r>
              <a:rPr lang="en-US" sz="1800" smtClean="0"/>
              <a:t>Obtain reassuring 20 minute strip prior to initiating</a:t>
            </a:r>
          </a:p>
          <a:p>
            <a:pPr eaLnBrk="1" hangingPunct="1">
              <a:lnSpc>
                <a:spcPct val="90000"/>
              </a:lnSpc>
            </a:pPr>
            <a:r>
              <a:rPr lang="en-US" sz="1800" smtClean="0"/>
              <a:t>Palpate fetal back using Leopold’s</a:t>
            </a:r>
          </a:p>
          <a:p>
            <a:pPr eaLnBrk="1" hangingPunct="1">
              <a:lnSpc>
                <a:spcPct val="90000"/>
              </a:lnSpc>
            </a:pPr>
            <a:r>
              <a:rPr lang="en-US" sz="1800" smtClean="0"/>
              <a:t>Place Doppler on maternal abdomen and auscultate between UCs X 60 seconds and then for 60 seconds after a UC</a:t>
            </a:r>
          </a:p>
          <a:p>
            <a:pPr eaLnBrk="1" hangingPunct="1">
              <a:lnSpc>
                <a:spcPct val="90000"/>
              </a:lnSpc>
            </a:pPr>
            <a:r>
              <a:rPr lang="en-US" sz="1800" smtClean="0"/>
              <a:t>Palpate UCs for strength, note frequency, and length, beginning and end. Ask women to tell you!</a:t>
            </a:r>
          </a:p>
          <a:p>
            <a:pPr eaLnBrk="1" hangingPunct="1">
              <a:lnSpc>
                <a:spcPct val="90000"/>
              </a:lnSpc>
            </a:pPr>
            <a:r>
              <a:rPr lang="en-US" sz="1800" smtClean="0"/>
              <a:t>Count baseline rate, listen for accelerations or decelerations</a:t>
            </a:r>
          </a:p>
          <a:p>
            <a:pPr eaLnBrk="1" hangingPunct="1">
              <a:lnSpc>
                <a:spcPct val="90000"/>
              </a:lnSpc>
            </a:pPr>
            <a:r>
              <a:rPr lang="en-US" sz="1800" smtClean="0"/>
              <a:t>Count in 5 sec increments, or continuous for 60 seconds or 30 seconds x2</a:t>
            </a:r>
          </a:p>
          <a:p>
            <a:pPr eaLnBrk="1" hangingPunct="1">
              <a:lnSpc>
                <a:spcPct val="90000"/>
              </a:lnSpc>
            </a:pPr>
            <a:r>
              <a:rPr lang="en-US" sz="1800" smtClean="0"/>
              <a:t>Obtain maternal pulse</a:t>
            </a:r>
          </a:p>
          <a:p>
            <a:pPr eaLnBrk="1" hangingPunct="1">
              <a:lnSpc>
                <a:spcPct val="90000"/>
              </a:lnSpc>
            </a:pPr>
            <a:r>
              <a:rPr lang="en-US" sz="1800" smtClean="0"/>
              <a:t>Note fetal movement</a:t>
            </a:r>
          </a:p>
          <a:p>
            <a:pPr eaLnBrk="1" hangingPunct="1">
              <a:lnSpc>
                <a:spcPct val="90000"/>
              </a:lnSpc>
            </a:pPr>
            <a:r>
              <a:rPr lang="en-US" sz="1800" smtClean="0"/>
              <a:t>Document well</a:t>
            </a:r>
          </a:p>
          <a:p>
            <a:pPr eaLnBrk="1" hangingPunct="1">
              <a:lnSpc>
                <a:spcPct val="90000"/>
              </a:lnSpc>
            </a:pPr>
            <a:endParaRPr lang="en-US" sz="1800" smtClean="0"/>
          </a:p>
          <a:p>
            <a:pPr eaLnBrk="1" hangingPunct="1">
              <a:lnSpc>
                <a:spcPct val="80000"/>
              </a:lnSpc>
            </a:pPr>
            <a:endParaRPr lang="en-US" sz="1200" smtClean="0"/>
          </a:p>
        </p:txBody>
      </p:sp>
      <p:sp>
        <p:nvSpPr>
          <p:cNvPr id="32770" name="Rectangle 2"/>
          <p:cNvSpPr>
            <a:spLocks noGrp="1" noChangeArrowheads="1"/>
          </p:cNvSpPr>
          <p:nvPr>
            <p:ph type="title"/>
          </p:nvPr>
        </p:nvSpPr>
        <p:spPr/>
        <p:txBody>
          <a:bodyPr/>
          <a:lstStyle/>
          <a:p>
            <a:pPr eaLnBrk="1" fontAlgn="auto" hangingPunct="1">
              <a:spcAft>
                <a:spcPts val="0"/>
              </a:spcAft>
              <a:defRPr/>
            </a:pPr>
            <a:r>
              <a:rPr lang="en-US" smtClean="0">
                <a:ea typeface="+mj-ea"/>
              </a:rPr>
              <a:t>How…</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idx="1"/>
          </p:nvPr>
        </p:nvSpPr>
        <p:spPr/>
        <p:txBody>
          <a:bodyPr/>
          <a:lstStyle/>
          <a:p>
            <a:pPr eaLnBrk="1" hangingPunct="1"/>
            <a:r>
              <a:rPr lang="en-US" sz="2800" smtClean="0"/>
              <a:t>Same as with EFM</a:t>
            </a:r>
          </a:p>
          <a:p>
            <a:pPr lvl="1" eaLnBrk="1" hangingPunct="1"/>
            <a:r>
              <a:rPr lang="en-US" sz="2400" smtClean="0"/>
              <a:t>Increase frequency of auscultation</a:t>
            </a:r>
          </a:p>
          <a:p>
            <a:pPr lvl="1" eaLnBrk="1" hangingPunct="1"/>
            <a:r>
              <a:rPr lang="en-US" sz="2400" smtClean="0"/>
              <a:t>Change to EFM until reassured</a:t>
            </a:r>
          </a:p>
          <a:p>
            <a:pPr lvl="1" eaLnBrk="1" hangingPunct="1"/>
            <a:r>
              <a:rPr lang="en-US" sz="2400" smtClean="0"/>
              <a:t>Position Change</a:t>
            </a:r>
          </a:p>
          <a:p>
            <a:pPr lvl="1" eaLnBrk="1" hangingPunct="1"/>
            <a:r>
              <a:rPr lang="en-US" sz="2400" smtClean="0"/>
              <a:t>Fluid Bolus</a:t>
            </a:r>
          </a:p>
          <a:p>
            <a:pPr lvl="1" eaLnBrk="1" hangingPunct="1"/>
            <a:r>
              <a:rPr lang="en-US" sz="2400" smtClean="0"/>
              <a:t>Oxygen</a:t>
            </a:r>
          </a:p>
          <a:p>
            <a:pPr lvl="1" eaLnBrk="1" hangingPunct="1"/>
            <a:r>
              <a:rPr lang="en-US" sz="2400" smtClean="0"/>
              <a:t>Notify provider</a:t>
            </a:r>
          </a:p>
          <a:p>
            <a:pPr lvl="1" eaLnBrk="1" hangingPunct="1"/>
            <a:endParaRPr lang="en-US" sz="2400" smtClean="0"/>
          </a:p>
        </p:txBody>
      </p:sp>
      <p:sp>
        <p:nvSpPr>
          <p:cNvPr id="33794" name="Rectangle 2"/>
          <p:cNvSpPr>
            <a:spLocks noGrp="1" noChangeArrowheads="1"/>
          </p:cNvSpPr>
          <p:nvPr>
            <p:ph type="title"/>
          </p:nvPr>
        </p:nvSpPr>
        <p:spPr/>
        <p:txBody>
          <a:bodyPr>
            <a:noAutofit/>
          </a:bodyPr>
          <a:lstStyle/>
          <a:p>
            <a:pPr eaLnBrk="1" fontAlgn="auto" hangingPunct="1">
              <a:spcAft>
                <a:spcPts val="0"/>
              </a:spcAft>
              <a:defRPr/>
            </a:pPr>
            <a:r>
              <a:rPr lang="en-US" sz="4000" dirty="0" smtClean="0">
                <a:ea typeface="+mj-ea"/>
              </a:rPr>
              <a:t>In case of non-reassuring FHT…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idx="1"/>
          </p:nvPr>
        </p:nvSpPr>
        <p:spPr/>
        <p:txBody>
          <a:bodyPr/>
          <a:lstStyle/>
          <a:p>
            <a:pPr eaLnBrk="1" hangingPunct="1">
              <a:lnSpc>
                <a:spcPct val="80000"/>
              </a:lnSpc>
            </a:pPr>
            <a:r>
              <a:rPr lang="en-US" sz="2400" smtClean="0"/>
              <a:t>Continuous monitoring if:  IP risk factors</a:t>
            </a:r>
          </a:p>
          <a:p>
            <a:pPr lvl="1" eaLnBrk="1" hangingPunct="1">
              <a:lnSpc>
                <a:spcPct val="80000"/>
              </a:lnSpc>
            </a:pPr>
            <a:r>
              <a:rPr lang="en-US" sz="2000" smtClean="0"/>
              <a:t>Frank bleeding not bloody show</a:t>
            </a:r>
          </a:p>
          <a:p>
            <a:pPr lvl="1" eaLnBrk="1" hangingPunct="1">
              <a:lnSpc>
                <a:spcPct val="80000"/>
              </a:lnSpc>
            </a:pPr>
            <a:r>
              <a:rPr lang="en-US" sz="2000" smtClean="0"/>
              <a:t>Thick meconium</a:t>
            </a:r>
          </a:p>
          <a:p>
            <a:pPr lvl="1" eaLnBrk="1" hangingPunct="1">
              <a:lnSpc>
                <a:spcPct val="80000"/>
              </a:lnSpc>
            </a:pPr>
            <a:r>
              <a:rPr lang="en-US" sz="2000" smtClean="0"/>
              <a:t>Maternal fever</a:t>
            </a:r>
          </a:p>
          <a:p>
            <a:pPr lvl="1" eaLnBrk="1" hangingPunct="1">
              <a:lnSpc>
                <a:spcPct val="80000"/>
              </a:lnSpc>
            </a:pPr>
            <a:r>
              <a:rPr lang="en-US" sz="2000" smtClean="0"/>
              <a:t>Baseline bradycardia or tachycardia</a:t>
            </a:r>
          </a:p>
          <a:p>
            <a:pPr lvl="1" eaLnBrk="1" hangingPunct="1">
              <a:lnSpc>
                <a:spcPct val="80000"/>
              </a:lnSpc>
            </a:pPr>
            <a:r>
              <a:rPr lang="en-US" sz="2000" smtClean="0"/>
              <a:t>Abnormal rhythm</a:t>
            </a:r>
          </a:p>
          <a:p>
            <a:pPr lvl="1" eaLnBrk="1" hangingPunct="1">
              <a:lnSpc>
                <a:spcPct val="80000"/>
              </a:lnSpc>
            </a:pPr>
            <a:r>
              <a:rPr lang="en-US" sz="2000" smtClean="0"/>
              <a:t>Persistent decelerations after position changes</a:t>
            </a:r>
          </a:p>
          <a:p>
            <a:pPr lvl="1" eaLnBrk="1" hangingPunct="1">
              <a:lnSpc>
                <a:spcPct val="80000"/>
              </a:lnSpc>
            </a:pPr>
            <a:r>
              <a:rPr lang="en-US" sz="2000" smtClean="0"/>
              <a:t>Uterine tachysystole noted</a:t>
            </a:r>
          </a:p>
          <a:p>
            <a:pPr lvl="1" eaLnBrk="1" hangingPunct="1">
              <a:lnSpc>
                <a:spcPct val="80000"/>
              </a:lnSpc>
            </a:pPr>
            <a:r>
              <a:rPr lang="en-US" sz="2000" smtClean="0"/>
              <a:t>Acuity of unit</a:t>
            </a:r>
          </a:p>
          <a:p>
            <a:pPr lvl="1" eaLnBrk="1" hangingPunct="1">
              <a:lnSpc>
                <a:spcPct val="80000"/>
              </a:lnSpc>
            </a:pPr>
            <a:r>
              <a:rPr lang="en-US" sz="2000" smtClean="0"/>
              <a:t>Severe persistent hypertension or hypotension</a:t>
            </a:r>
          </a:p>
          <a:p>
            <a:pPr lvl="1" eaLnBrk="1" hangingPunct="1">
              <a:lnSpc>
                <a:spcPct val="80000"/>
              </a:lnSpc>
            </a:pPr>
            <a:r>
              <a:rPr lang="en-US" sz="2000" smtClean="0"/>
              <a:t>Desires CLE</a:t>
            </a:r>
          </a:p>
          <a:p>
            <a:pPr lvl="1" eaLnBrk="1" hangingPunct="1">
              <a:lnSpc>
                <a:spcPct val="80000"/>
              </a:lnSpc>
            </a:pPr>
            <a:r>
              <a:rPr lang="en-US" sz="2000" smtClean="0"/>
              <a:t>Augmentation with Pitocin</a:t>
            </a:r>
          </a:p>
          <a:p>
            <a:pPr lvl="1" eaLnBrk="1" hangingPunct="1">
              <a:lnSpc>
                <a:spcPct val="80000"/>
              </a:lnSpc>
            </a:pPr>
            <a:endParaRPr lang="en-US" sz="2000" smtClean="0"/>
          </a:p>
          <a:p>
            <a:pPr eaLnBrk="1" hangingPunct="1">
              <a:lnSpc>
                <a:spcPct val="80000"/>
              </a:lnSpc>
            </a:pPr>
            <a:endParaRPr lang="en-US" sz="1600" smtClean="0"/>
          </a:p>
        </p:txBody>
      </p:sp>
      <p:sp>
        <p:nvSpPr>
          <p:cNvPr id="34818" name="Rectangle 2"/>
          <p:cNvSpPr>
            <a:spLocks noGrp="1" noChangeArrowheads="1"/>
          </p:cNvSpPr>
          <p:nvPr>
            <p:ph type="title"/>
          </p:nvPr>
        </p:nvSpPr>
        <p:spPr/>
        <p:txBody>
          <a:bodyPr/>
          <a:lstStyle/>
          <a:p>
            <a:pPr eaLnBrk="1" fontAlgn="auto" hangingPunct="1">
              <a:spcAft>
                <a:spcPts val="0"/>
              </a:spcAft>
              <a:defRPr/>
            </a:pPr>
            <a:r>
              <a:rPr lang="en-US" smtClean="0">
                <a:ea typeface="+mj-ea"/>
              </a:rPr>
              <a:t>IA TO EFM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idx="1"/>
          </p:nvPr>
        </p:nvSpPr>
        <p:spPr>
          <a:xfrm>
            <a:off x="990600" y="1143000"/>
            <a:ext cx="7239000" cy="4525963"/>
          </a:xfrm>
        </p:spPr>
        <p:txBody>
          <a:bodyPr/>
          <a:lstStyle/>
          <a:p>
            <a:pPr eaLnBrk="1" hangingPunct="1">
              <a:lnSpc>
                <a:spcPct val="90000"/>
              </a:lnSpc>
            </a:pPr>
            <a:r>
              <a:rPr lang="en-US" sz="2800" smtClean="0"/>
              <a:t>Documentation of fetal heart rate auscultation in OB Trace View may be placed under “Fetus” utilizing the drop down boxes noting baseline, presence or absence of decelerations and presence or absence of accelerations, maternal pulse rate, and fetal movement. </a:t>
            </a:r>
          </a:p>
          <a:p>
            <a:pPr eaLnBrk="1" hangingPunct="1">
              <a:lnSpc>
                <a:spcPct val="90000"/>
              </a:lnSpc>
            </a:pPr>
            <a:r>
              <a:rPr lang="en-US" sz="2800" smtClean="0"/>
              <a:t>In addition, a narrative documentation may be placed under “Events” using remarks. </a:t>
            </a:r>
          </a:p>
        </p:txBody>
      </p:sp>
      <p:sp>
        <p:nvSpPr>
          <p:cNvPr id="35842" name="Rectangle 2"/>
          <p:cNvSpPr>
            <a:spLocks noGrp="1" noChangeArrowheads="1"/>
          </p:cNvSpPr>
          <p:nvPr>
            <p:ph type="title"/>
          </p:nvPr>
        </p:nvSpPr>
        <p:spPr>
          <a:xfrm>
            <a:off x="1066800" y="0"/>
            <a:ext cx="7239000" cy="1143000"/>
          </a:xfrm>
        </p:spPr>
        <p:txBody>
          <a:bodyPr/>
          <a:lstStyle/>
          <a:p>
            <a:pPr algn="ctr" eaLnBrk="1" fontAlgn="auto" hangingPunct="1">
              <a:spcAft>
                <a:spcPts val="0"/>
              </a:spcAft>
              <a:defRPr/>
            </a:pPr>
            <a:r>
              <a:rPr lang="en-US" dirty="0" smtClean="0">
                <a:ea typeface="+mj-ea"/>
              </a:rPr>
              <a:t>Documentation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idx="1"/>
          </p:nvPr>
        </p:nvSpPr>
        <p:spPr>
          <a:xfrm>
            <a:off x="838200" y="1219200"/>
            <a:ext cx="7543800" cy="4648200"/>
          </a:xfrm>
        </p:spPr>
        <p:txBody>
          <a:bodyPr/>
          <a:lstStyle/>
          <a:p>
            <a:pPr eaLnBrk="1" hangingPunct="1">
              <a:lnSpc>
                <a:spcPct val="70000"/>
              </a:lnSpc>
            </a:pPr>
            <a:r>
              <a:rPr lang="en-US" sz="2400" b="1" u="sng" smtClean="0">
                <a:latin typeface="Lucida Bright" charset="0"/>
              </a:rPr>
              <a:t>0800</a:t>
            </a:r>
            <a:r>
              <a:rPr lang="en-US" sz="2400" b="1" smtClean="0">
                <a:latin typeface="Lucida Bright" charset="0"/>
              </a:rPr>
              <a:t>  </a:t>
            </a:r>
          </a:p>
          <a:p>
            <a:pPr eaLnBrk="1" hangingPunct="1">
              <a:lnSpc>
                <a:spcPct val="70000"/>
              </a:lnSpc>
              <a:buFont typeface="Wingdings 3" charset="2"/>
              <a:buNone/>
            </a:pPr>
            <a:r>
              <a:rPr lang="en-US" sz="2400" smtClean="0">
                <a:latin typeface="Lucida Bright" charset="0"/>
              </a:rPr>
              <a:t>	FHR 130-136 bpm via auscultation, regular rhythm. Acceleration to 160bpm. No audible decelerations. Auscultated x120 seconds after UC. Pt ambulating and coping well with UCs. Palpable FM. Maternal pulse 90.</a:t>
            </a:r>
          </a:p>
          <a:p>
            <a:pPr eaLnBrk="1" hangingPunct="1">
              <a:lnSpc>
                <a:spcPct val="70000"/>
              </a:lnSpc>
              <a:buFontTx/>
              <a:buNone/>
            </a:pPr>
            <a:endParaRPr lang="en-US" sz="2400" smtClean="0">
              <a:latin typeface="Lucida Bright" charset="0"/>
            </a:endParaRPr>
          </a:p>
          <a:p>
            <a:pPr eaLnBrk="1" hangingPunct="1">
              <a:lnSpc>
                <a:spcPct val="70000"/>
              </a:lnSpc>
            </a:pPr>
            <a:r>
              <a:rPr lang="en-US" sz="2400" b="1" u="sng" smtClean="0">
                <a:latin typeface="Lucida Bright" charset="0"/>
              </a:rPr>
              <a:t>0830 </a:t>
            </a:r>
            <a:r>
              <a:rPr lang="en-US" sz="2400" smtClean="0">
                <a:latin typeface="Lucida Bright" charset="0"/>
              </a:rPr>
              <a:t> </a:t>
            </a:r>
          </a:p>
          <a:p>
            <a:pPr eaLnBrk="1" hangingPunct="1">
              <a:lnSpc>
                <a:spcPct val="70000"/>
              </a:lnSpc>
              <a:buFont typeface="Wingdings 3" charset="2"/>
              <a:buNone/>
            </a:pPr>
            <a:r>
              <a:rPr lang="en-US" sz="2400" smtClean="0">
                <a:latin typeface="Lucida Bright" charset="0"/>
              </a:rPr>
              <a:t>	Pt reports UCs getting stronger. Breathing with UCs and coping well. Palpable FM. Maternal pulse 100. FHR auscultated 135 bpm x 60sec before UC. Regular rhythm. Acceleration to 155bpm. Abrupt decrease to 90 bpm following UC. Quick return to baseline. Auscultated x 60 sec after UC. Pt repositioned to left lateral. Increased frequency of auscultation. </a:t>
            </a:r>
          </a:p>
          <a:p>
            <a:pPr eaLnBrk="1" hangingPunct="1">
              <a:lnSpc>
                <a:spcPct val="70000"/>
              </a:lnSpc>
            </a:pPr>
            <a:endParaRPr lang="en-US" sz="2400" smtClean="0">
              <a:latin typeface="Lucida Bright" charset="0"/>
            </a:endParaRPr>
          </a:p>
        </p:txBody>
      </p:sp>
      <p:sp>
        <p:nvSpPr>
          <p:cNvPr id="36866" name="Rectangle 2"/>
          <p:cNvSpPr>
            <a:spLocks noGrp="1" noChangeArrowheads="1"/>
          </p:cNvSpPr>
          <p:nvPr>
            <p:ph type="title"/>
          </p:nvPr>
        </p:nvSpPr>
        <p:spPr/>
        <p:txBody>
          <a:bodyPr/>
          <a:lstStyle/>
          <a:p>
            <a:pPr algn="ctr" eaLnBrk="1" fontAlgn="auto" hangingPunct="1">
              <a:spcAft>
                <a:spcPts val="0"/>
              </a:spcAft>
              <a:defRPr/>
            </a:pPr>
            <a:r>
              <a:rPr lang="en-US" dirty="0" smtClean="0">
                <a:ea typeface="+mj-ea"/>
              </a:rPr>
              <a:t>Documentation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idx="1"/>
          </p:nvPr>
        </p:nvSpPr>
        <p:spPr/>
        <p:txBody>
          <a:bodyPr/>
          <a:lstStyle/>
          <a:p>
            <a:pPr eaLnBrk="1" hangingPunct="1"/>
            <a:r>
              <a:rPr lang="en-US" sz="2800" b="1" u="sng" smtClean="0">
                <a:latin typeface="Lucida Bright" charset="0"/>
              </a:rPr>
              <a:t>0833</a:t>
            </a:r>
            <a:r>
              <a:rPr lang="en-US" sz="2800" smtClean="0">
                <a:latin typeface="Lucida Bright" charset="0"/>
              </a:rPr>
              <a:t> </a:t>
            </a:r>
            <a:r>
              <a:rPr lang="en-US" sz="2400" smtClean="0">
                <a:latin typeface="Lucida Bright" charset="0"/>
              </a:rPr>
              <a:t>baseline FHR auscultated 135bpm. No deceleration auscultated x60 secs before and after UC. No audible accels. Maternal pulse 90. Pt reports FM.</a:t>
            </a:r>
          </a:p>
          <a:p>
            <a:pPr eaLnBrk="1" hangingPunct="1">
              <a:buFontTx/>
              <a:buNone/>
            </a:pPr>
            <a:endParaRPr lang="en-US" sz="3600" smtClean="0">
              <a:latin typeface="Lucida Bright" charset="0"/>
            </a:endParaRPr>
          </a:p>
          <a:p>
            <a:pPr eaLnBrk="1" hangingPunct="1"/>
            <a:r>
              <a:rPr lang="en-US" sz="2800" b="1" u="sng" smtClean="0">
                <a:latin typeface="Lucida Bright" charset="0"/>
              </a:rPr>
              <a:t>0837</a:t>
            </a:r>
            <a:r>
              <a:rPr lang="en-US" sz="2800" b="1" smtClean="0">
                <a:latin typeface="Lucida Bright" charset="0"/>
              </a:rPr>
              <a:t> </a:t>
            </a:r>
            <a:r>
              <a:rPr lang="en-US" sz="2400" smtClean="0">
                <a:latin typeface="Lucida Bright" charset="0"/>
              </a:rPr>
              <a:t>baseline FHR 130bpm. No audible accels. No decels auscultated 60 secs before or after UC. Maternal pulse 100. Palpable FM. Will return to q30min auscultation frequency.</a:t>
            </a:r>
          </a:p>
          <a:p>
            <a:pPr eaLnBrk="1" hangingPunct="1"/>
            <a:endParaRPr lang="en-US" sz="2400" smtClean="0">
              <a:latin typeface="Lucida Bright" charset="0"/>
            </a:endParaRPr>
          </a:p>
        </p:txBody>
      </p:sp>
      <p:sp>
        <p:nvSpPr>
          <p:cNvPr id="37890" name="Rectangle 2"/>
          <p:cNvSpPr>
            <a:spLocks noGrp="1" noChangeArrowheads="1"/>
          </p:cNvSpPr>
          <p:nvPr>
            <p:ph type="title"/>
          </p:nvPr>
        </p:nvSpPr>
        <p:spPr/>
        <p:txBody>
          <a:bodyPr/>
          <a:lstStyle/>
          <a:p>
            <a:pPr algn="ctr" eaLnBrk="1" fontAlgn="auto" hangingPunct="1">
              <a:spcAft>
                <a:spcPts val="0"/>
              </a:spcAft>
              <a:defRPr/>
            </a:pPr>
            <a:r>
              <a:rPr lang="en-US" dirty="0" smtClean="0">
                <a:ea typeface="+mj-ea"/>
              </a:rPr>
              <a:t>Documentation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idx="1"/>
          </p:nvPr>
        </p:nvSpPr>
        <p:spPr/>
        <p:txBody>
          <a:bodyPr/>
          <a:lstStyle/>
          <a:p>
            <a:pPr eaLnBrk="1" hangingPunct="1">
              <a:lnSpc>
                <a:spcPct val="80000"/>
              </a:lnSpc>
            </a:pPr>
            <a:r>
              <a:rPr lang="en-US" sz="2000" b="1" u="sng" smtClean="0">
                <a:latin typeface="Lucida Bright" charset="0"/>
              </a:rPr>
              <a:t>0900 </a:t>
            </a:r>
            <a:r>
              <a:rPr lang="en-US" sz="2000" smtClean="0">
                <a:latin typeface="Lucida Bright" charset="0"/>
              </a:rPr>
              <a:t> Pt resting in left lateral. Breathing with UCs. SROM clear fluid. FHR baseline 135bpm. Acceleration to 170bpm. Abrupt decrease to 70 bpm auscultated immediately after UC x 30 seconds with return to baseline. Auscultated x 60 sec before and after UC. Pt placed in hands and knees position w/an increase in auscultation frequency. Maternal pulse 90.</a:t>
            </a:r>
          </a:p>
          <a:p>
            <a:pPr eaLnBrk="1" hangingPunct="1">
              <a:lnSpc>
                <a:spcPct val="80000"/>
              </a:lnSpc>
              <a:buFontTx/>
              <a:buNone/>
            </a:pPr>
            <a:endParaRPr lang="en-US" sz="2000" smtClean="0">
              <a:latin typeface="Lucida Bright" charset="0"/>
            </a:endParaRPr>
          </a:p>
          <a:p>
            <a:pPr eaLnBrk="1" hangingPunct="1">
              <a:lnSpc>
                <a:spcPct val="80000"/>
              </a:lnSpc>
            </a:pPr>
            <a:r>
              <a:rPr lang="en-US" sz="2000" b="1" u="sng" smtClean="0">
                <a:latin typeface="Lucida Bright" charset="0"/>
              </a:rPr>
              <a:t>0903</a:t>
            </a:r>
            <a:r>
              <a:rPr lang="en-US" sz="2000" smtClean="0">
                <a:latin typeface="Lucida Bright" charset="0"/>
              </a:rPr>
              <a:t> Deceleration to 60bpm at nadir x 60 seconds auscultated during and after UC X 120 seconds. Return to baseline. Maternal pulse 90. IVLR fluids started. Pt to right lateral.</a:t>
            </a:r>
          </a:p>
          <a:p>
            <a:pPr eaLnBrk="1" hangingPunct="1">
              <a:lnSpc>
                <a:spcPct val="80000"/>
              </a:lnSpc>
              <a:buFontTx/>
              <a:buNone/>
            </a:pPr>
            <a:r>
              <a:rPr lang="en-US" sz="2000" smtClean="0">
                <a:latin typeface="Lucida Bright" charset="0"/>
              </a:rPr>
              <a:t>  </a:t>
            </a:r>
          </a:p>
          <a:p>
            <a:pPr eaLnBrk="1" hangingPunct="1">
              <a:lnSpc>
                <a:spcPct val="80000"/>
              </a:lnSpc>
            </a:pPr>
            <a:r>
              <a:rPr lang="en-US" sz="2000" b="1" u="sng" smtClean="0">
                <a:latin typeface="Lucida Bright" charset="0"/>
              </a:rPr>
              <a:t>0908</a:t>
            </a:r>
            <a:r>
              <a:rPr lang="en-US" sz="2000" smtClean="0">
                <a:latin typeface="Lucida Bright" charset="0"/>
              </a:rPr>
              <a:t> Deceleration to 70 bpm at nadir auscultated during and after UC x 120 seconds. Return to baseline. Maternal pulse 100. Continuous EFM placed. Provider notified.</a:t>
            </a:r>
          </a:p>
          <a:p>
            <a:pPr eaLnBrk="1" hangingPunct="1">
              <a:lnSpc>
                <a:spcPct val="80000"/>
              </a:lnSpc>
            </a:pPr>
            <a:endParaRPr lang="en-US" sz="2000" smtClean="0">
              <a:latin typeface="Lucida Bright" charset="0"/>
            </a:endParaRPr>
          </a:p>
          <a:p>
            <a:pPr eaLnBrk="1" hangingPunct="1">
              <a:lnSpc>
                <a:spcPct val="80000"/>
              </a:lnSpc>
            </a:pPr>
            <a:endParaRPr lang="en-US" sz="1400" smtClean="0"/>
          </a:p>
        </p:txBody>
      </p:sp>
      <p:sp>
        <p:nvSpPr>
          <p:cNvPr id="38914" name="Rectangle 2"/>
          <p:cNvSpPr>
            <a:spLocks noGrp="1" noChangeArrowheads="1"/>
          </p:cNvSpPr>
          <p:nvPr>
            <p:ph type="title"/>
          </p:nvPr>
        </p:nvSpPr>
        <p:spPr/>
        <p:txBody>
          <a:bodyPr/>
          <a:lstStyle/>
          <a:p>
            <a:pPr algn="ctr" eaLnBrk="1" fontAlgn="auto" hangingPunct="1">
              <a:spcAft>
                <a:spcPts val="0"/>
              </a:spcAft>
              <a:defRPr/>
            </a:pPr>
            <a:r>
              <a:rPr lang="en-US" dirty="0" smtClean="0">
                <a:ea typeface="+mj-ea"/>
              </a:rPr>
              <a:t>Documentation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p:txBody>
          <a:bodyPr/>
          <a:lstStyle/>
          <a:p>
            <a:pPr eaLnBrk="1" hangingPunct="1"/>
            <a:r>
              <a:rPr lang="en-US" smtClean="0"/>
              <a:t>Document Well</a:t>
            </a:r>
          </a:p>
          <a:p>
            <a:pPr eaLnBrk="1" hangingPunct="1"/>
            <a:r>
              <a:rPr lang="en-US" smtClean="0"/>
              <a:t>Follow Our CCS at DH</a:t>
            </a:r>
          </a:p>
          <a:p>
            <a:pPr eaLnBrk="1" hangingPunct="1"/>
            <a:r>
              <a:rPr lang="en-US" smtClean="0"/>
              <a:t>Communicate Well</a:t>
            </a:r>
          </a:p>
          <a:p>
            <a:pPr eaLnBrk="1" hangingPunct="1"/>
            <a:r>
              <a:rPr lang="en-US" smtClean="0"/>
              <a:t>Numerous Cases Have Upheld IA as an Acceptable Standard</a:t>
            </a:r>
          </a:p>
          <a:p>
            <a:pPr eaLnBrk="1" hangingPunct="1"/>
            <a:r>
              <a:rPr lang="en-US" smtClean="0"/>
              <a:t>Can Have Legal Benefits</a:t>
            </a:r>
          </a:p>
          <a:p>
            <a:pPr eaLnBrk="1" hangingPunct="1"/>
            <a:r>
              <a:rPr lang="en-US" smtClean="0"/>
              <a:t>Use Good Clinical Decision-Making</a:t>
            </a:r>
          </a:p>
        </p:txBody>
      </p:sp>
      <p:sp>
        <p:nvSpPr>
          <p:cNvPr id="39938" name="Rectangle 2"/>
          <p:cNvSpPr>
            <a:spLocks noGrp="1" noChangeArrowheads="1"/>
          </p:cNvSpPr>
          <p:nvPr>
            <p:ph type="title"/>
          </p:nvPr>
        </p:nvSpPr>
        <p:spPr/>
        <p:txBody>
          <a:bodyPr/>
          <a:lstStyle/>
          <a:p>
            <a:pPr algn="ctr" eaLnBrk="1" fontAlgn="auto" hangingPunct="1">
              <a:spcAft>
                <a:spcPts val="0"/>
              </a:spcAft>
              <a:defRPr/>
            </a:pPr>
            <a:r>
              <a:rPr lang="en-US" dirty="0" smtClean="0">
                <a:ea typeface="+mj-ea"/>
              </a:rPr>
              <a:t>Legal Considerations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914400" y="228600"/>
            <a:ext cx="7239000" cy="1143000"/>
          </a:xfrm>
        </p:spPr>
        <p:txBody>
          <a:bodyPr/>
          <a:lstStyle/>
          <a:p>
            <a:pPr algn="ctr" eaLnBrk="1" fontAlgn="auto" hangingPunct="1">
              <a:spcAft>
                <a:spcPts val="0"/>
              </a:spcAft>
              <a:defRPr/>
            </a:pPr>
            <a:r>
              <a:rPr lang="en-US" dirty="0" smtClean="0">
                <a:ea typeface="+mj-ea"/>
              </a:rPr>
              <a:t>Questions…Discussion</a:t>
            </a:r>
          </a:p>
        </p:txBody>
      </p:sp>
      <p:pic>
        <p:nvPicPr>
          <p:cNvPr id="74755" name="Picture 5" descr="AlchemySquat"/>
          <p:cNvPicPr>
            <a:picLocks noChangeAspect="1" noChangeArrowheads="1"/>
          </p:cNvPicPr>
          <p:nvPr/>
        </p:nvPicPr>
        <p:blipFill>
          <a:blip r:embed="rId2" cstate="print"/>
          <a:srcRect/>
          <a:stretch>
            <a:fillRect/>
          </a:stretch>
        </p:blipFill>
        <p:spPr bwMode="auto">
          <a:xfrm>
            <a:off x="2590800" y="1752600"/>
            <a:ext cx="3733800" cy="4279900"/>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4" descr="newborn_inhand300"/>
          <p:cNvPicPr>
            <a:picLocks noChangeAspect="1" noChangeArrowheads="1"/>
          </p:cNvPicPr>
          <p:nvPr/>
        </p:nvPicPr>
        <p:blipFill>
          <a:blip r:embed="rId2" cstate="print"/>
          <a:srcRect/>
          <a:stretch>
            <a:fillRect/>
          </a:stretch>
        </p:blipFill>
        <p:spPr bwMode="auto">
          <a:xfrm>
            <a:off x="2667000" y="2178050"/>
            <a:ext cx="3810000" cy="2501900"/>
          </a:xfrm>
          <a:prstGeom prst="rect">
            <a:avLst/>
          </a:prstGeom>
          <a:noFill/>
          <a:ln w="9525">
            <a:noFill/>
            <a:miter lim="800000"/>
            <a:headEnd/>
            <a:tailEnd/>
          </a:ln>
        </p:spPr>
      </p:pic>
      <p:sp>
        <p:nvSpPr>
          <p:cNvPr id="41987" name="Rectangle 5"/>
          <p:cNvSpPr>
            <a:spLocks noGrp="1" noChangeArrowheads="1"/>
          </p:cNvSpPr>
          <p:nvPr>
            <p:ph type="title"/>
          </p:nvPr>
        </p:nvSpPr>
        <p:spPr/>
        <p:txBody>
          <a:bodyPr/>
          <a:lstStyle/>
          <a:p>
            <a:pPr eaLnBrk="1" fontAlgn="auto" hangingPunct="1">
              <a:spcAft>
                <a:spcPts val="0"/>
              </a:spcAft>
              <a:defRPr/>
            </a:pPr>
            <a:r>
              <a:rPr lang="en-US" smtClean="0">
                <a:ea typeface="+mj-ea"/>
              </a:rPr>
              <a:t>      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838200" y="1295400"/>
            <a:ext cx="7239000" cy="4525963"/>
          </a:xfrm>
        </p:spPr>
        <p:txBody>
          <a:bodyPr/>
          <a:lstStyle/>
          <a:p>
            <a:pPr eaLnBrk="1" hangingPunct="1">
              <a:lnSpc>
                <a:spcPct val="90000"/>
              </a:lnSpc>
            </a:pPr>
            <a:r>
              <a:rPr lang="en-US" sz="2400" smtClean="0"/>
              <a:t>4 ways of monitoring the FHR</a:t>
            </a:r>
          </a:p>
          <a:p>
            <a:pPr eaLnBrk="1" hangingPunct="1">
              <a:lnSpc>
                <a:spcPct val="90000"/>
              </a:lnSpc>
              <a:buFontTx/>
              <a:buNone/>
            </a:pPr>
            <a:endParaRPr lang="en-US" sz="1800" smtClean="0"/>
          </a:p>
          <a:p>
            <a:pPr lvl="1" eaLnBrk="1" hangingPunct="1">
              <a:lnSpc>
                <a:spcPct val="90000"/>
              </a:lnSpc>
              <a:buFont typeface="Verdana" charset="0"/>
              <a:buNone/>
            </a:pPr>
            <a:r>
              <a:rPr lang="en-US" sz="2000" b="1" smtClean="0"/>
              <a:t>Intermittent Auscultation</a:t>
            </a:r>
            <a:r>
              <a:rPr lang="en-US" sz="2000" smtClean="0"/>
              <a:t>… a systemic method of listening to the fetal heart with an acoustical device at predetermined intervals.</a:t>
            </a:r>
          </a:p>
          <a:p>
            <a:pPr lvl="2" eaLnBrk="1" hangingPunct="1">
              <a:lnSpc>
                <a:spcPct val="90000"/>
              </a:lnSpc>
            </a:pPr>
            <a:r>
              <a:rPr lang="en-US" sz="2000" smtClean="0"/>
              <a:t>Pinard horn or fetoscope</a:t>
            </a:r>
          </a:p>
          <a:p>
            <a:pPr lvl="2" eaLnBrk="1" hangingPunct="1">
              <a:lnSpc>
                <a:spcPct val="90000"/>
              </a:lnSpc>
            </a:pPr>
            <a:r>
              <a:rPr lang="en-US" sz="2000" smtClean="0"/>
              <a:t>Doppler… fetal heart sound from deflected ultrasound waves</a:t>
            </a:r>
          </a:p>
          <a:p>
            <a:pPr lvl="2" eaLnBrk="1" hangingPunct="1">
              <a:lnSpc>
                <a:spcPct val="90000"/>
              </a:lnSpc>
              <a:buFontTx/>
              <a:buNone/>
            </a:pPr>
            <a:endParaRPr lang="en-US" sz="2000" smtClean="0"/>
          </a:p>
          <a:p>
            <a:pPr lvl="1" eaLnBrk="1" hangingPunct="1">
              <a:lnSpc>
                <a:spcPct val="90000"/>
              </a:lnSpc>
              <a:buFont typeface="Verdana" charset="0"/>
              <a:buNone/>
            </a:pPr>
            <a:r>
              <a:rPr lang="en-US" sz="2000" b="1" smtClean="0"/>
              <a:t>Continuous Fetal Monitoring… </a:t>
            </a:r>
            <a:r>
              <a:rPr lang="en-US" sz="2000" smtClean="0"/>
              <a:t>continuous</a:t>
            </a:r>
            <a:r>
              <a:rPr lang="en-US" sz="2000" b="1" smtClean="0"/>
              <a:t> </a:t>
            </a:r>
            <a:r>
              <a:rPr lang="en-US" sz="2000" smtClean="0"/>
              <a:t>use of a Doppler device with computerized logic to interpret and record the Doppler signals</a:t>
            </a:r>
            <a:endParaRPr lang="en-US" sz="2000" b="1" smtClean="0"/>
          </a:p>
          <a:p>
            <a:pPr lvl="2" eaLnBrk="1" hangingPunct="1">
              <a:lnSpc>
                <a:spcPct val="90000"/>
              </a:lnSpc>
            </a:pPr>
            <a:r>
              <a:rPr lang="en-US" sz="2000" smtClean="0"/>
              <a:t>External…belts on belly</a:t>
            </a:r>
          </a:p>
          <a:p>
            <a:pPr lvl="2" eaLnBrk="1" hangingPunct="1">
              <a:lnSpc>
                <a:spcPct val="90000"/>
              </a:lnSpc>
            </a:pPr>
            <a:r>
              <a:rPr lang="en-US" sz="2000" smtClean="0"/>
              <a:t>Internal…fetal scalp electrode</a:t>
            </a:r>
          </a:p>
          <a:p>
            <a:pPr eaLnBrk="1" hangingPunct="1">
              <a:lnSpc>
                <a:spcPct val="80000"/>
              </a:lnSpc>
            </a:pPr>
            <a:endParaRPr lang="en-US" sz="1400" smtClean="0"/>
          </a:p>
        </p:txBody>
      </p:sp>
      <p:sp>
        <p:nvSpPr>
          <p:cNvPr id="6146" name="Rectangle 2"/>
          <p:cNvSpPr>
            <a:spLocks noGrp="1" noChangeArrowheads="1"/>
          </p:cNvSpPr>
          <p:nvPr>
            <p:ph type="title"/>
          </p:nvPr>
        </p:nvSpPr>
        <p:spPr>
          <a:xfrm>
            <a:off x="914400" y="228600"/>
            <a:ext cx="7239000" cy="1143000"/>
          </a:xfrm>
        </p:spPr>
        <p:txBody>
          <a:bodyPr/>
          <a:lstStyle/>
          <a:p>
            <a:pPr algn="ctr" eaLnBrk="1" fontAlgn="auto" hangingPunct="1">
              <a:spcAft>
                <a:spcPts val="0"/>
              </a:spcAft>
              <a:defRPr/>
            </a:pPr>
            <a:r>
              <a:rPr lang="en-US" dirty="0" smtClean="0">
                <a:ea typeface="+mj-ea"/>
              </a:rPr>
              <a:t>BACKGROUND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idx="1"/>
          </p:nvPr>
        </p:nvSpPr>
        <p:spPr/>
        <p:txBody>
          <a:bodyPr/>
          <a:lstStyle/>
          <a:p>
            <a:pPr eaLnBrk="1" hangingPunct="1">
              <a:lnSpc>
                <a:spcPct val="80000"/>
              </a:lnSpc>
            </a:pPr>
            <a:r>
              <a:rPr lang="en-US" sz="1400" smtClean="0"/>
              <a:t>1. Association of Women’s Health, Obstetric and Neonatal Nurses. Fetal heart monitoring principles and practices. Washington (DC): Association of Women’s Health, Obstetric and Neonatal Nurses, 2000.</a:t>
            </a:r>
          </a:p>
          <a:p>
            <a:pPr eaLnBrk="1" hangingPunct="1">
              <a:lnSpc>
                <a:spcPct val="80000"/>
              </a:lnSpc>
            </a:pPr>
            <a:r>
              <a:rPr lang="en-US" sz="1400" smtClean="0"/>
              <a:t>2. American College of Obstetricians and Gynecologists. Intrapartum Fetal Heart Rate Monitoring:  Nomenclature, interpretation and General  Management Principles. Washington (DC): ACOG Practice Bulletin Number 106, July 2009.</a:t>
            </a:r>
          </a:p>
          <a:p>
            <a:pPr eaLnBrk="1" hangingPunct="1">
              <a:lnSpc>
                <a:spcPct val="80000"/>
              </a:lnSpc>
            </a:pPr>
            <a:r>
              <a:rPr lang="en-US" sz="1400" smtClean="0"/>
              <a:t>3. Society of Obstetricians and Gynecologists of Canada (SOGC). Fetal health surveillance in labor. SOGC J 1995;17:859-901.</a:t>
            </a:r>
          </a:p>
          <a:p>
            <a:pPr eaLnBrk="1" hangingPunct="1">
              <a:lnSpc>
                <a:spcPct val="80000"/>
              </a:lnSpc>
            </a:pPr>
            <a:r>
              <a:rPr lang="en-US" sz="1400" smtClean="0"/>
              <a:t>4. United States Preventative  Services Task Force. Screening for fetal distress with intrapartum electronic fetal monitoring: guide to clinical preventative services: an assessment of effectiveness of 169 interventions. Washington (DC): U.S. Preventative Services Task Force 1989;233-8.</a:t>
            </a:r>
          </a:p>
          <a:p>
            <a:pPr eaLnBrk="1" hangingPunct="1">
              <a:lnSpc>
                <a:spcPct val="80000"/>
              </a:lnSpc>
            </a:pPr>
            <a:r>
              <a:rPr lang="en-US" sz="1400" smtClean="0"/>
              <a:t>5. Albers L. Clinical Issues in electronic fetal monitoring. Birth 1994;21:108-110.</a:t>
            </a:r>
          </a:p>
          <a:p>
            <a:pPr eaLnBrk="1" hangingPunct="1">
              <a:lnSpc>
                <a:spcPct val="80000"/>
              </a:lnSpc>
            </a:pPr>
            <a:r>
              <a:rPr lang="en-US" sz="1400" smtClean="0"/>
              <a:t>6. Thacker SB, Stroup DF. Continuous electronic fetal heart monitoring for fetal assessment during labor (Cochrane Review). In: The Cochrane Library 200</a:t>
            </a:r>
            <a:r>
              <a:rPr lang="en-US" sz="1400" smtClean="0">
                <a:sym typeface="Wingdings" charset="2"/>
              </a:rPr>
              <a:t>1).</a:t>
            </a:r>
          </a:p>
          <a:p>
            <a:pPr eaLnBrk="1" hangingPunct="1">
              <a:lnSpc>
                <a:spcPct val="80000"/>
              </a:lnSpc>
            </a:pPr>
            <a:r>
              <a:rPr lang="en-US" sz="1400" smtClean="0">
                <a:sym typeface="Wingdings" charset="2"/>
              </a:rPr>
              <a:t>7. Feinstein NF, Sprague A, Terpanier MJ. Fetal Heart Rate Auscultation. Association of Women’s Health, Obstetric and Neonatal Nurses. 2000.</a:t>
            </a:r>
          </a:p>
          <a:p>
            <a:pPr eaLnBrk="1" hangingPunct="1">
              <a:lnSpc>
                <a:spcPct val="80000"/>
              </a:lnSpc>
            </a:pPr>
            <a:r>
              <a:rPr lang="en-US" sz="1400" smtClean="0">
                <a:sym typeface="Wingdings" charset="2"/>
              </a:rPr>
              <a:t>8. Flamm, B.L. (1994). Electronic fetal monitoring in the United States. Birth, 21, 105-106.</a:t>
            </a:r>
          </a:p>
          <a:p>
            <a:pPr eaLnBrk="1" hangingPunct="1">
              <a:lnSpc>
                <a:spcPct val="80000"/>
              </a:lnSpc>
            </a:pPr>
            <a:r>
              <a:rPr lang="en-US" sz="1400" smtClean="0">
                <a:sym typeface="Wingdings" charset="2"/>
              </a:rPr>
              <a:t>9. Goodwin L. Intermittent Auscultation of the fetal heart rate: a review of general principles. J Perinatal Neonatal Nursing 2000;14 (3): 53-61.</a:t>
            </a:r>
          </a:p>
        </p:txBody>
      </p:sp>
      <p:sp>
        <p:nvSpPr>
          <p:cNvPr id="43010" name="Rectangle 2"/>
          <p:cNvSpPr>
            <a:spLocks noGrp="1" noChangeArrowheads="1"/>
          </p:cNvSpPr>
          <p:nvPr>
            <p:ph type="title"/>
          </p:nvPr>
        </p:nvSpPr>
        <p:spPr/>
        <p:txBody>
          <a:bodyPr/>
          <a:lstStyle/>
          <a:p>
            <a:pPr eaLnBrk="1" fontAlgn="auto" hangingPunct="1">
              <a:spcAft>
                <a:spcPts val="0"/>
              </a:spcAft>
              <a:defRPr/>
            </a:pPr>
            <a:r>
              <a:rPr lang="en-US" smtClean="0">
                <a:ea typeface="+mj-ea"/>
              </a:rPr>
              <a:t>References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idx="1"/>
          </p:nvPr>
        </p:nvSpPr>
        <p:spPr/>
        <p:txBody>
          <a:bodyPr/>
          <a:lstStyle/>
          <a:p>
            <a:pPr eaLnBrk="1" hangingPunct="1"/>
            <a:r>
              <a:rPr lang="en-US" sz="1400" smtClean="0"/>
              <a:t>10. Martin E.J. Intrapartum Management Modules: A perinatal education program. 3</a:t>
            </a:r>
            <a:r>
              <a:rPr lang="en-US" sz="1400" baseline="30000" smtClean="0"/>
              <a:t>rd</a:t>
            </a:r>
            <a:r>
              <a:rPr lang="en-US" sz="1400" smtClean="0"/>
              <a:t> Edition.2002 Lippincott Williams and Wilkins:118-125, 188-190.</a:t>
            </a:r>
          </a:p>
          <a:p>
            <a:pPr eaLnBrk="1" hangingPunct="1"/>
            <a:r>
              <a:rPr lang="en-US" sz="1400" smtClean="0"/>
              <a:t>11. Varney H, Kriebs JM, Gregor CL. Varney’s Midwifery 4</a:t>
            </a:r>
            <a:r>
              <a:rPr lang="en-US" sz="1400" baseline="30000" smtClean="0"/>
              <a:t>th</a:t>
            </a:r>
            <a:r>
              <a:rPr lang="en-US" sz="1400" smtClean="0"/>
              <a:t> Edition. 2004 Jones and Bartlet: 796-798, 636-637.</a:t>
            </a:r>
          </a:p>
          <a:p>
            <a:pPr eaLnBrk="1" hangingPunct="1"/>
            <a:r>
              <a:rPr lang="en-US" sz="1400" smtClean="0"/>
              <a:t>12. Association of Women’s Health, Obstetric and Neonatal Nurses. Fetal Assessment: Clinical Position Statement. 2000.</a:t>
            </a:r>
          </a:p>
          <a:p>
            <a:pPr eaLnBrk="1" hangingPunct="1"/>
            <a:r>
              <a:rPr lang="en-US" sz="1400" smtClean="0"/>
              <a:t>13. Fox M, Kilpatrick S, King T, Parer JT. Fetal heart rate monitoring: interpretation and collaborative management. Journal of Midwifery and Women’s health: vol45(6), nov/dec 2000,498-507.</a:t>
            </a:r>
          </a:p>
          <a:p>
            <a:pPr eaLnBrk="1" hangingPunct="1"/>
            <a:r>
              <a:rPr lang="en-US" sz="1400" smtClean="0"/>
              <a:t>14. Alber, LL. Monitoring the fetus in labor: evidence to support the methods. J of Midwifery and Women’s Health: vol 46 (6) Nov/Dec 2001: 366-373</a:t>
            </a:r>
          </a:p>
          <a:p>
            <a:pPr eaLnBrk="1" hangingPunct="1"/>
            <a:r>
              <a:rPr lang="en-US" sz="1400" smtClean="0"/>
              <a:t>15. Wood SH. Should women be given a choice about fetal assessment in labor? The American Journal of Maternal Child Nursing, Sept/Oct 2003, Vol 28(5): 292-300.</a:t>
            </a:r>
          </a:p>
          <a:p>
            <a:pPr eaLnBrk="1" hangingPunct="1"/>
            <a:r>
              <a:rPr lang="en-US" sz="1400" smtClean="0"/>
              <a:t>16. Kripke CC. Why are we using electronic fetal monitoring? American Family Physician May 1999, Vol 59(9).</a:t>
            </a:r>
          </a:p>
          <a:p>
            <a:pPr eaLnBrk="1" hangingPunct="1"/>
            <a:r>
              <a:rPr lang="en-US" sz="1400" smtClean="0"/>
              <a:t>17. Kennell J, Klaus M, McGrath S, Robertson S, Hinkley C. Continuous emotional support during labor in a US hospital. A randomized controlled trial. JAMA 1991; 265:2197-201.</a:t>
            </a:r>
          </a:p>
          <a:p>
            <a:pPr eaLnBrk="1" hangingPunct="1"/>
            <a:endParaRPr lang="en-US" smtClean="0"/>
          </a:p>
        </p:txBody>
      </p:sp>
      <p:sp>
        <p:nvSpPr>
          <p:cNvPr id="44034" name="Rectangle 2"/>
          <p:cNvSpPr>
            <a:spLocks noGrp="1" noChangeArrowheads="1"/>
          </p:cNvSpPr>
          <p:nvPr>
            <p:ph type="title"/>
          </p:nvPr>
        </p:nvSpPr>
        <p:spPr/>
        <p:txBody>
          <a:bodyPr/>
          <a:lstStyle/>
          <a:p>
            <a:pPr eaLnBrk="1" fontAlgn="auto" hangingPunct="1">
              <a:spcAft>
                <a:spcPts val="0"/>
              </a:spcAft>
              <a:defRPr/>
            </a:pPr>
            <a:r>
              <a:rPr lang="en-US" smtClean="0">
                <a:ea typeface="+mj-ea"/>
              </a:rPr>
              <a:t>References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Placeholder 5"/>
          <p:cNvSpPr>
            <a:spLocks noGrp="1"/>
          </p:cNvSpPr>
          <p:nvPr>
            <p:ph type="body" sz="half" idx="2"/>
          </p:nvPr>
        </p:nvSpPr>
        <p:spPr>
          <a:xfrm>
            <a:off x="1141413" y="5443538"/>
            <a:ext cx="7162800" cy="647700"/>
          </a:xfrm>
        </p:spPr>
        <p:txBody>
          <a:bodyPr/>
          <a:lstStyle/>
          <a:p>
            <a:pPr marR="0" eaLnBrk="1" hangingPunct="1"/>
            <a:r>
              <a:rPr lang="en-US" sz="3600" smtClean="0"/>
              <a:t>The Pinard Horn</a:t>
            </a:r>
          </a:p>
        </p:txBody>
      </p:sp>
      <p:pic>
        <p:nvPicPr>
          <p:cNvPr id="7172" name="Picture Placeholder 8" descr="0194_pinard_horn_fetal_stethoscope.jpg"/>
          <p:cNvPicPr>
            <a:picLocks noGrp="1" noChangeAspect="1"/>
          </p:cNvPicPr>
          <p:nvPr>
            <p:ph type="pic" idx="1"/>
          </p:nvPr>
        </p:nvPicPr>
        <p:blipFill>
          <a:blip r:embed="rId2" cstate="print"/>
          <a:srcRect t="27396" b="27396"/>
          <a:stretch>
            <a:fillRect/>
          </a:stretch>
        </p:blipFill>
        <p:spPr>
          <a:xfrm>
            <a:off x="228600" y="189968"/>
            <a:ext cx="7010400" cy="3542097"/>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Placeholder 3"/>
          <p:cNvSpPr>
            <a:spLocks noGrp="1"/>
          </p:cNvSpPr>
          <p:nvPr>
            <p:ph type="body" sz="half" idx="2"/>
          </p:nvPr>
        </p:nvSpPr>
        <p:spPr>
          <a:xfrm>
            <a:off x="1141413" y="5443538"/>
            <a:ext cx="7162800" cy="647700"/>
          </a:xfrm>
        </p:spPr>
        <p:txBody>
          <a:bodyPr/>
          <a:lstStyle/>
          <a:p>
            <a:pPr marR="0" eaLnBrk="1" hangingPunct="1"/>
            <a:r>
              <a:rPr lang="en-US" sz="3600" smtClean="0"/>
              <a:t>The Fetoscope</a:t>
            </a:r>
          </a:p>
        </p:txBody>
      </p:sp>
      <p:pic>
        <p:nvPicPr>
          <p:cNvPr id="8195" name="Picture Placeholder 4" descr="birth_photos13.jpg"/>
          <p:cNvPicPr>
            <a:picLocks noGrp="1" noChangeAspect="1"/>
          </p:cNvPicPr>
          <p:nvPr>
            <p:ph type="pic" idx="1"/>
          </p:nvPr>
        </p:nvPicPr>
        <p:blipFill>
          <a:blip r:embed="rId3" cstate="print"/>
          <a:srcRect t="12116" b="12116"/>
          <a:stretch>
            <a:fillRect/>
          </a:stretch>
        </p:blip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Placeholder 3"/>
          <p:cNvSpPr>
            <a:spLocks noGrp="1"/>
          </p:cNvSpPr>
          <p:nvPr>
            <p:ph type="body" sz="half" idx="2"/>
          </p:nvPr>
        </p:nvSpPr>
        <p:spPr>
          <a:xfrm>
            <a:off x="1141413" y="5443538"/>
            <a:ext cx="7162800" cy="647700"/>
          </a:xfrm>
        </p:spPr>
        <p:txBody>
          <a:bodyPr/>
          <a:lstStyle/>
          <a:p>
            <a:pPr marR="0" eaLnBrk="1" hangingPunct="1"/>
            <a:r>
              <a:rPr lang="en-US" sz="3600" smtClean="0"/>
              <a:t>The Doppler</a:t>
            </a:r>
          </a:p>
        </p:txBody>
      </p:sp>
      <p:pic>
        <p:nvPicPr>
          <p:cNvPr id="9219" name="Picture Placeholder 4" descr="SRF618E.jpg"/>
          <p:cNvPicPr>
            <a:picLocks noGrp="1" noChangeAspect="1"/>
          </p:cNvPicPr>
          <p:nvPr>
            <p:ph type="pic" idx="1"/>
          </p:nvPr>
        </p:nvPicPr>
        <p:blipFill>
          <a:blip r:embed="rId2" cstate="print"/>
          <a:srcRect t="19143" b="19143"/>
          <a:stretch>
            <a:fillRect/>
          </a:stretch>
        </p:blip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a:xfrm>
            <a:off x="990600" y="1295400"/>
            <a:ext cx="7239000" cy="4525963"/>
          </a:xfrm>
        </p:spPr>
        <p:txBody>
          <a:bodyPr/>
          <a:lstStyle/>
          <a:p>
            <a:pPr eaLnBrk="1" hangingPunct="1">
              <a:lnSpc>
                <a:spcPct val="90000"/>
              </a:lnSpc>
            </a:pPr>
            <a:r>
              <a:rPr lang="en-US" smtClean="0"/>
              <a:t>The oldest method is Intermittent Auscultation (IA) since 1800’s</a:t>
            </a:r>
          </a:p>
          <a:p>
            <a:pPr eaLnBrk="1" hangingPunct="1">
              <a:lnSpc>
                <a:spcPct val="90000"/>
              </a:lnSpc>
              <a:buFontTx/>
              <a:buNone/>
            </a:pPr>
            <a:endParaRPr lang="en-US" sz="2000" smtClean="0"/>
          </a:p>
          <a:p>
            <a:pPr eaLnBrk="1" hangingPunct="1">
              <a:lnSpc>
                <a:spcPct val="90000"/>
              </a:lnSpc>
            </a:pPr>
            <a:r>
              <a:rPr lang="en-US" smtClean="0"/>
              <a:t>Electronic Fetal Heart Monitoring developed  in 1950’s</a:t>
            </a:r>
          </a:p>
          <a:p>
            <a:pPr lvl="1" eaLnBrk="1" hangingPunct="1">
              <a:lnSpc>
                <a:spcPct val="90000"/>
              </a:lnSpc>
            </a:pPr>
            <a:r>
              <a:rPr lang="en-US" sz="2600" smtClean="0"/>
              <a:t>1970’s used nation wide in hospitals</a:t>
            </a:r>
          </a:p>
          <a:p>
            <a:pPr lvl="1" eaLnBrk="1" hangingPunct="1">
              <a:lnSpc>
                <a:spcPct val="90000"/>
              </a:lnSpc>
            </a:pPr>
            <a:r>
              <a:rPr lang="en-US" sz="2600" smtClean="0"/>
              <a:t>1980 nearly 50% of all labors</a:t>
            </a:r>
          </a:p>
          <a:p>
            <a:pPr lvl="1" eaLnBrk="1" hangingPunct="1">
              <a:lnSpc>
                <a:spcPct val="90000"/>
              </a:lnSpc>
            </a:pPr>
            <a:r>
              <a:rPr lang="en-US" sz="2600" smtClean="0"/>
              <a:t>1990’s 60-75% of all labors</a:t>
            </a:r>
          </a:p>
          <a:p>
            <a:pPr lvl="1" eaLnBrk="1" hangingPunct="1">
              <a:lnSpc>
                <a:spcPct val="90000"/>
              </a:lnSpc>
            </a:pPr>
            <a:r>
              <a:rPr lang="en-US" sz="2600" smtClean="0"/>
              <a:t>2000’s 85% or more</a:t>
            </a:r>
          </a:p>
          <a:p>
            <a:pPr eaLnBrk="1" hangingPunct="1">
              <a:lnSpc>
                <a:spcPct val="90000"/>
              </a:lnSpc>
            </a:pPr>
            <a:endParaRPr lang="en-US" sz="1800" smtClean="0"/>
          </a:p>
        </p:txBody>
      </p:sp>
      <p:sp>
        <p:nvSpPr>
          <p:cNvPr id="10242" name="Rectangle 2"/>
          <p:cNvSpPr>
            <a:spLocks noGrp="1" noChangeArrowheads="1"/>
          </p:cNvSpPr>
          <p:nvPr>
            <p:ph type="title"/>
          </p:nvPr>
        </p:nvSpPr>
        <p:spPr>
          <a:xfrm>
            <a:off x="1066800" y="228600"/>
            <a:ext cx="7239000" cy="1143000"/>
          </a:xfrm>
        </p:spPr>
        <p:txBody>
          <a:bodyPr/>
          <a:lstStyle/>
          <a:p>
            <a:pPr algn="ctr" eaLnBrk="1" fontAlgn="auto" hangingPunct="1">
              <a:spcAft>
                <a:spcPts val="0"/>
              </a:spcAft>
              <a:defRPr/>
            </a:pPr>
            <a:r>
              <a:rPr lang="en-US" dirty="0" smtClean="0">
                <a:ea typeface="+mj-ea"/>
              </a:rPr>
              <a:t>HISTORY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1219200" y="1447800"/>
            <a:ext cx="7239000" cy="4525963"/>
          </a:xfrm>
        </p:spPr>
        <p:txBody>
          <a:bodyPr/>
          <a:lstStyle/>
          <a:p>
            <a:pPr eaLnBrk="1" hangingPunct="1">
              <a:lnSpc>
                <a:spcPct val="80000"/>
              </a:lnSpc>
            </a:pPr>
            <a:r>
              <a:rPr lang="en-US" sz="2800" smtClean="0"/>
              <a:t>“Despite its widespread use, there is controversy about the efficacy of EFM, interobserver and intraobserver variability, nomenclature, systems for interpretation, and management algorithms. Moreover, there is evidence that the use of EFM increases the rate of cesarean deliveries and operative vaginal deliveries.”</a:t>
            </a:r>
          </a:p>
          <a:p>
            <a:pPr lvl="2" eaLnBrk="1" hangingPunct="1">
              <a:lnSpc>
                <a:spcPct val="80000"/>
              </a:lnSpc>
              <a:buFontTx/>
              <a:buNone/>
            </a:pPr>
            <a:r>
              <a:rPr lang="en-US" sz="2800" smtClean="0"/>
              <a:t>		ACOG July 2009</a:t>
            </a:r>
          </a:p>
          <a:p>
            <a:pPr eaLnBrk="1" hangingPunct="1">
              <a:lnSpc>
                <a:spcPct val="80000"/>
              </a:lnSpc>
            </a:pPr>
            <a:endParaRPr lang="en-US" sz="1600" smtClean="0"/>
          </a:p>
        </p:txBody>
      </p:sp>
      <p:sp>
        <p:nvSpPr>
          <p:cNvPr id="11266" name="Rectangle 2"/>
          <p:cNvSpPr>
            <a:spLocks noGrp="1" noChangeArrowheads="1"/>
          </p:cNvSpPr>
          <p:nvPr>
            <p:ph type="title"/>
          </p:nvPr>
        </p:nvSpPr>
        <p:spPr>
          <a:xfrm>
            <a:off x="1143000" y="228600"/>
            <a:ext cx="7239000" cy="1143000"/>
          </a:xfrm>
        </p:spPr>
        <p:txBody>
          <a:bodyPr/>
          <a:lstStyle/>
          <a:p>
            <a:pPr algn="ctr" eaLnBrk="1" fontAlgn="auto" hangingPunct="1">
              <a:spcAft>
                <a:spcPts val="0"/>
              </a:spcAft>
              <a:defRPr/>
            </a:pPr>
            <a:r>
              <a:rPr lang="en-US" dirty="0" smtClean="0">
                <a:ea typeface="+mj-ea"/>
              </a:rPr>
              <a:t>A Look at the Evidence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1368</TotalTime>
  <Words>2857</Words>
  <Application>Microsoft Office PowerPoint</Application>
  <PresentationFormat>On-screen Show (4:3)</PresentationFormat>
  <Paragraphs>289</Paragraphs>
  <Slides>41</Slides>
  <Notes>21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41</vt:i4>
      </vt:variant>
    </vt:vector>
  </HeadingPairs>
  <TitlesOfParts>
    <vt:vector size="53" baseType="lpstr">
      <vt:lpstr>ＭＳ Ｐゴシック</vt:lpstr>
      <vt:lpstr>Arial</vt:lpstr>
      <vt:lpstr>Calibri</vt:lpstr>
      <vt:lpstr>Century Gothic</vt:lpstr>
      <vt:lpstr>Lucida Bright</vt:lpstr>
      <vt:lpstr>Lucida Sans Unicode</vt:lpstr>
      <vt:lpstr>Papyrus</vt:lpstr>
      <vt:lpstr>Verdana</vt:lpstr>
      <vt:lpstr>Wingdings</vt:lpstr>
      <vt:lpstr>Wingdings 2</vt:lpstr>
      <vt:lpstr>Wingdings 3</vt:lpstr>
      <vt:lpstr>Concourse</vt:lpstr>
      <vt:lpstr>Intermittent Auscultation</vt:lpstr>
      <vt:lpstr>Objectives</vt:lpstr>
      <vt:lpstr>BACKGROUND</vt:lpstr>
      <vt:lpstr>BACKGROUND</vt:lpstr>
      <vt:lpstr>PowerPoint Presentation</vt:lpstr>
      <vt:lpstr>PowerPoint Presentation</vt:lpstr>
      <vt:lpstr>PowerPoint Presentation</vt:lpstr>
      <vt:lpstr>HISTORY</vt:lpstr>
      <vt:lpstr>A Look at the Evidence</vt:lpstr>
      <vt:lpstr>COCHRANE REVIEW Comparing Continuous Electronic Monitoring Of The Baby's Heartbeat In Labour Using Cardiotocography (CTG, Sometimes Known As EFM) With Intermittent Monitoring (Intermittent Auscultation, IA) </vt:lpstr>
      <vt:lpstr>COCHRANE REVIEW</vt:lpstr>
      <vt:lpstr>“UNCERTAIN VALUE OF ELECTRONIC FETAL MONITORING IN PREDICTING CEREBRAL PALSY”</vt:lpstr>
      <vt:lpstr>THE PROBLEM WITH EFM IS…</vt:lpstr>
      <vt:lpstr>   CONTINUOUS FETAL MONITORING</vt:lpstr>
      <vt:lpstr>INTERMITTENT AUSCULTATION</vt:lpstr>
      <vt:lpstr>INTERMITTENT AUSCULTATION</vt:lpstr>
      <vt:lpstr>Supportive Care During Labor</vt:lpstr>
      <vt:lpstr>PowerPoint Presentation</vt:lpstr>
      <vt:lpstr>PowerPoint Presentation</vt:lpstr>
      <vt:lpstr>PowerPoint Presentation</vt:lpstr>
      <vt:lpstr>SOCG and ACOG</vt:lpstr>
      <vt:lpstr>ACOG</vt:lpstr>
      <vt:lpstr>Ethical Principles</vt:lpstr>
      <vt:lpstr>WHAT TO DO?</vt:lpstr>
      <vt:lpstr>IA…Who is the appropriate candidate?</vt:lpstr>
      <vt:lpstr>REASSURING DEFINED</vt:lpstr>
      <vt:lpstr>Special Cases</vt:lpstr>
      <vt:lpstr>When… Frequency of IA</vt:lpstr>
      <vt:lpstr>Where…</vt:lpstr>
      <vt:lpstr>How…</vt:lpstr>
      <vt:lpstr>In case of non-reassuring FHT…</vt:lpstr>
      <vt:lpstr>IA TO EFM</vt:lpstr>
      <vt:lpstr>Documentation</vt:lpstr>
      <vt:lpstr>Documentation</vt:lpstr>
      <vt:lpstr>Documentation</vt:lpstr>
      <vt:lpstr>Documentation</vt:lpstr>
      <vt:lpstr>Legal Considerations</vt:lpstr>
      <vt:lpstr>Questions…Discussion</vt:lpstr>
      <vt:lpstr>      Thank You!</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Intermittent Auscultation Getting Down With the Doppler</dc:title>
  <dc:creator>ELIZA</dc:creator>
  <cp:lastModifiedBy>Bronson, Emily</cp:lastModifiedBy>
  <cp:revision>66</cp:revision>
  <dcterms:created xsi:type="dcterms:W3CDTF">2007-12-06T03:07:56Z</dcterms:created>
  <dcterms:modified xsi:type="dcterms:W3CDTF">2017-05-25T17:24:51Z</dcterms:modified>
</cp:coreProperties>
</file>