
<file path=[Content_Types].xml><?xml version="1.0" encoding="utf-8"?>
<Types xmlns="http://schemas.openxmlformats.org/package/2006/content-types">
  <Default Extension="gif" ContentType="image/gif"/>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omments/comment1.xml" ContentType="application/vnd.openxmlformats-officedocument.presentationml.comment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comments/comment2.xml" ContentType="application/vnd.openxmlformats-officedocument.presentationml.comments+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6" r:id="rId1"/>
    <p:sldMasterId id="2147483687" r:id="rId2"/>
    <p:sldMasterId id="2147483688" r:id="rId3"/>
  </p:sldMasterIdLst>
  <p:notesMasterIdLst>
    <p:notesMasterId r:id="rId157"/>
  </p:notesMasterIdLst>
  <p:sldIdLst>
    <p:sldId id="256" r:id="rId4"/>
    <p:sldId id="257" r:id="rId5"/>
    <p:sldId id="258" r:id="rId6"/>
    <p:sldId id="259" r:id="rId7"/>
    <p:sldId id="261" r:id="rId8"/>
    <p:sldId id="324" r:id="rId9"/>
    <p:sldId id="325" r:id="rId10"/>
    <p:sldId id="326" r:id="rId11"/>
    <p:sldId id="262" r:id="rId12"/>
    <p:sldId id="263" r:id="rId13"/>
    <p:sldId id="264" r:id="rId14"/>
    <p:sldId id="265" r:id="rId15"/>
    <p:sldId id="266" r:id="rId16"/>
    <p:sldId id="267" r:id="rId17"/>
    <p:sldId id="268" r:id="rId18"/>
    <p:sldId id="269" r:id="rId19"/>
    <p:sldId id="316" r:id="rId20"/>
    <p:sldId id="270" r:id="rId21"/>
    <p:sldId id="271" r:id="rId22"/>
    <p:sldId id="272" r:id="rId23"/>
    <p:sldId id="273" r:id="rId24"/>
    <p:sldId id="333" r:id="rId25"/>
    <p:sldId id="334" r:id="rId26"/>
    <p:sldId id="335" r:id="rId27"/>
    <p:sldId id="274" r:id="rId28"/>
    <p:sldId id="332" r:id="rId29"/>
    <p:sldId id="330" r:id="rId30"/>
    <p:sldId id="331" r:id="rId31"/>
    <p:sldId id="275" r:id="rId32"/>
    <p:sldId id="327" r:id="rId33"/>
    <p:sldId id="328" r:id="rId34"/>
    <p:sldId id="329" r:id="rId35"/>
    <p:sldId id="420" r:id="rId36"/>
    <p:sldId id="421" r:id="rId37"/>
    <p:sldId id="422" r:id="rId38"/>
    <p:sldId id="423" r:id="rId39"/>
    <p:sldId id="276" r:id="rId40"/>
    <p:sldId id="277" r:id="rId41"/>
    <p:sldId id="278" r:id="rId42"/>
    <p:sldId id="279" r:id="rId43"/>
    <p:sldId id="315" r:id="rId44"/>
    <p:sldId id="280" r:id="rId45"/>
    <p:sldId id="408" r:id="rId46"/>
    <p:sldId id="281" r:id="rId47"/>
    <p:sldId id="338" r:id="rId48"/>
    <p:sldId id="339" r:id="rId49"/>
    <p:sldId id="340" r:id="rId50"/>
    <p:sldId id="283" r:id="rId51"/>
    <p:sldId id="342" r:id="rId52"/>
    <p:sldId id="336" r:id="rId53"/>
    <p:sldId id="284" r:id="rId54"/>
    <p:sldId id="285" r:id="rId55"/>
    <p:sldId id="286" r:id="rId56"/>
    <p:sldId id="418" r:id="rId57"/>
    <p:sldId id="419" r:id="rId58"/>
    <p:sldId id="287" r:id="rId59"/>
    <p:sldId id="289" r:id="rId60"/>
    <p:sldId id="337" r:id="rId61"/>
    <p:sldId id="288" r:id="rId62"/>
    <p:sldId id="341" r:id="rId63"/>
    <p:sldId id="291" r:id="rId64"/>
    <p:sldId id="292" r:id="rId65"/>
    <p:sldId id="434" r:id="rId66"/>
    <p:sldId id="317" r:id="rId67"/>
    <p:sldId id="321" r:id="rId68"/>
    <p:sldId id="435" r:id="rId69"/>
    <p:sldId id="322" r:id="rId70"/>
    <p:sldId id="407" r:id="rId71"/>
    <p:sldId id="426" r:id="rId72"/>
    <p:sldId id="294" r:id="rId73"/>
    <p:sldId id="436" r:id="rId74"/>
    <p:sldId id="410" r:id="rId75"/>
    <p:sldId id="427" r:id="rId76"/>
    <p:sldId id="405" r:id="rId77"/>
    <p:sldId id="406" r:id="rId78"/>
    <p:sldId id="318" r:id="rId79"/>
    <p:sldId id="295" r:id="rId80"/>
    <p:sldId id="438" r:id="rId81"/>
    <p:sldId id="343" r:id="rId82"/>
    <p:sldId id="344" r:id="rId83"/>
    <p:sldId id="345" r:id="rId84"/>
    <p:sldId id="346" r:id="rId85"/>
    <p:sldId id="347" r:id="rId86"/>
    <p:sldId id="348" r:id="rId87"/>
    <p:sldId id="350" r:id="rId88"/>
    <p:sldId id="351" r:id="rId89"/>
    <p:sldId id="352" r:id="rId90"/>
    <p:sldId id="353" r:id="rId91"/>
    <p:sldId id="354" r:id="rId92"/>
    <p:sldId id="355" r:id="rId93"/>
    <p:sldId id="356" r:id="rId94"/>
    <p:sldId id="357" r:id="rId95"/>
    <p:sldId id="358" r:id="rId96"/>
    <p:sldId id="359" r:id="rId97"/>
    <p:sldId id="429" r:id="rId98"/>
    <p:sldId id="377" r:id="rId99"/>
    <p:sldId id="360" r:id="rId100"/>
    <p:sldId id="361" r:id="rId101"/>
    <p:sldId id="362" r:id="rId102"/>
    <p:sldId id="363" r:id="rId103"/>
    <p:sldId id="409" r:id="rId104"/>
    <p:sldId id="364" r:id="rId105"/>
    <p:sldId id="365" r:id="rId106"/>
    <p:sldId id="366" r:id="rId107"/>
    <p:sldId id="367" r:id="rId108"/>
    <p:sldId id="437" r:id="rId109"/>
    <p:sldId id="439" r:id="rId110"/>
    <p:sldId id="368" r:id="rId111"/>
    <p:sldId id="369" r:id="rId112"/>
    <p:sldId id="370" r:id="rId113"/>
    <p:sldId id="371" r:id="rId114"/>
    <p:sldId id="433" r:id="rId115"/>
    <p:sldId id="372" r:id="rId116"/>
    <p:sldId id="417" r:id="rId117"/>
    <p:sldId id="373" r:id="rId118"/>
    <p:sldId id="374" r:id="rId119"/>
    <p:sldId id="375" r:id="rId120"/>
    <p:sldId id="376" r:id="rId121"/>
    <p:sldId id="378" r:id="rId122"/>
    <p:sldId id="379" r:id="rId123"/>
    <p:sldId id="380" r:id="rId124"/>
    <p:sldId id="381" r:id="rId125"/>
    <p:sldId id="382" r:id="rId126"/>
    <p:sldId id="383" r:id="rId127"/>
    <p:sldId id="384" r:id="rId128"/>
    <p:sldId id="385" r:id="rId129"/>
    <p:sldId id="386" r:id="rId130"/>
    <p:sldId id="387" r:id="rId131"/>
    <p:sldId id="388" r:id="rId132"/>
    <p:sldId id="389" r:id="rId133"/>
    <p:sldId id="297" r:id="rId134"/>
    <p:sldId id="298" r:id="rId135"/>
    <p:sldId id="299" r:id="rId136"/>
    <p:sldId id="414" r:id="rId137"/>
    <p:sldId id="300" r:id="rId138"/>
    <p:sldId id="395" r:id="rId139"/>
    <p:sldId id="390" r:id="rId140"/>
    <p:sldId id="391" r:id="rId141"/>
    <p:sldId id="392" r:id="rId142"/>
    <p:sldId id="396" r:id="rId143"/>
    <p:sldId id="397" r:id="rId144"/>
    <p:sldId id="398" r:id="rId145"/>
    <p:sldId id="399" r:id="rId146"/>
    <p:sldId id="302" r:id="rId147"/>
    <p:sldId id="303" r:id="rId148"/>
    <p:sldId id="319" r:id="rId149"/>
    <p:sldId id="430" r:id="rId150"/>
    <p:sldId id="431" r:id="rId151"/>
    <p:sldId id="402" r:id="rId152"/>
    <p:sldId id="403" r:id="rId153"/>
    <p:sldId id="404" r:id="rId154"/>
    <p:sldId id="310" r:id="rId155"/>
    <p:sldId id="314" r:id="rId156"/>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Emily" initials=""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37"/>
    <p:restoredTop sz="88027" autoAdjust="0"/>
  </p:normalViewPr>
  <p:slideViewPr>
    <p:cSldViewPr snapToGrid="0">
      <p:cViewPr varScale="1">
        <p:scale>
          <a:sx n="112" d="100"/>
          <a:sy n="112" d="100"/>
        </p:scale>
        <p:origin x="2176"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63" Type="http://schemas.openxmlformats.org/officeDocument/2006/relationships/slide" Target="slides/slide60.xml"/><Relationship Id="rId84" Type="http://schemas.openxmlformats.org/officeDocument/2006/relationships/slide" Target="slides/slide81.xml"/><Relationship Id="rId138" Type="http://schemas.openxmlformats.org/officeDocument/2006/relationships/slide" Target="slides/slide135.xml"/><Relationship Id="rId159" Type="http://schemas.openxmlformats.org/officeDocument/2006/relationships/presProps" Target="presProps.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53" Type="http://schemas.openxmlformats.org/officeDocument/2006/relationships/slide" Target="slides/slide50.xml"/><Relationship Id="rId74" Type="http://schemas.openxmlformats.org/officeDocument/2006/relationships/slide" Target="slides/slide71.xml"/><Relationship Id="rId128" Type="http://schemas.openxmlformats.org/officeDocument/2006/relationships/slide" Target="slides/slide125.xml"/><Relationship Id="rId149" Type="http://schemas.openxmlformats.org/officeDocument/2006/relationships/slide" Target="slides/slide146.xml"/><Relationship Id="rId5" Type="http://schemas.openxmlformats.org/officeDocument/2006/relationships/slide" Target="slides/slide2.xml"/><Relationship Id="rId95" Type="http://schemas.openxmlformats.org/officeDocument/2006/relationships/slide" Target="slides/slide92.xml"/><Relationship Id="rId160" Type="http://schemas.openxmlformats.org/officeDocument/2006/relationships/viewProps" Target="viewProps.xml"/><Relationship Id="rId22" Type="http://schemas.openxmlformats.org/officeDocument/2006/relationships/slide" Target="slides/slide19.xml"/><Relationship Id="rId43" Type="http://schemas.openxmlformats.org/officeDocument/2006/relationships/slide" Target="slides/slide40.xml"/><Relationship Id="rId64" Type="http://schemas.openxmlformats.org/officeDocument/2006/relationships/slide" Target="slides/slide61.xml"/><Relationship Id="rId118" Type="http://schemas.openxmlformats.org/officeDocument/2006/relationships/slide" Target="slides/slide115.xml"/><Relationship Id="rId139" Type="http://schemas.openxmlformats.org/officeDocument/2006/relationships/slide" Target="slides/slide136.xml"/><Relationship Id="rId85" Type="http://schemas.openxmlformats.org/officeDocument/2006/relationships/slide" Target="slides/slide82.xml"/><Relationship Id="rId150" Type="http://schemas.openxmlformats.org/officeDocument/2006/relationships/slide" Target="slides/slide147.xml"/><Relationship Id="rId12" Type="http://schemas.openxmlformats.org/officeDocument/2006/relationships/slide" Target="slides/slide9.xml"/><Relationship Id="rId17" Type="http://schemas.openxmlformats.org/officeDocument/2006/relationships/slide" Target="slides/slide14.xml"/><Relationship Id="rId33" Type="http://schemas.openxmlformats.org/officeDocument/2006/relationships/slide" Target="slides/slide30.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08" Type="http://schemas.openxmlformats.org/officeDocument/2006/relationships/slide" Target="slides/slide105.xml"/><Relationship Id="rId124" Type="http://schemas.openxmlformats.org/officeDocument/2006/relationships/slide" Target="slides/slide121.xml"/><Relationship Id="rId129" Type="http://schemas.openxmlformats.org/officeDocument/2006/relationships/slide" Target="slides/slide126.xml"/><Relationship Id="rId54" Type="http://schemas.openxmlformats.org/officeDocument/2006/relationships/slide" Target="slides/slide51.xml"/><Relationship Id="rId70" Type="http://schemas.openxmlformats.org/officeDocument/2006/relationships/slide" Target="slides/slide67.xml"/><Relationship Id="rId75" Type="http://schemas.openxmlformats.org/officeDocument/2006/relationships/slide" Target="slides/slide72.xml"/><Relationship Id="rId91" Type="http://schemas.openxmlformats.org/officeDocument/2006/relationships/slide" Target="slides/slide88.xml"/><Relationship Id="rId96" Type="http://schemas.openxmlformats.org/officeDocument/2006/relationships/slide" Target="slides/slide93.xml"/><Relationship Id="rId140" Type="http://schemas.openxmlformats.org/officeDocument/2006/relationships/slide" Target="slides/slide137.xml"/><Relationship Id="rId145" Type="http://schemas.openxmlformats.org/officeDocument/2006/relationships/slide" Target="slides/slide142.xml"/><Relationship Id="rId16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23" Type="http://schemas.openxmlformats.org/officeDocument/2006/relationships/slide" Target="slides/slide20.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119" Type="http://schemas.openxmlformats.org/officeDocument/2006/relationships/slide" Target="slides/slide116.xml"/><Relationship Id="rId44" Type="http://schemas.openxmlformats.org/officeDocument/2006/relationships/slide" Target="slides/slide41.xml"/><Relationship Id="rId60" Type="http://schemas.openxmlformats.org/officeDocument/2006/relationships/slide" Target="slides/slide57.xml"/><Relationship Id="rId65" Type="http://schemas.openxmlformats.org/officeDocument/2006/relationships/slide" Target="slides/slide62.xml"/><Relationship Id="rId81" Type="http://schemas.openxmlformats.org/officeDocument/2006/relationships/slide" Target="slides/slide78.xml"/><Relationship Id="rId86" Type="http://schemas.openxmlformats.org/officeDocument/2006/relationships/slide" Target="slides/slide83.xml"/><Relationship Id="rId130" Type="http://schemas.openxmlformats.org/officeDocument/2006/relationships/slide" Target="slides/slide127.xml"/><Relationship Id="rId135" Type="http://schemas.openxmlformats.org/officeDocument/2006/relationships/slide" Target="slides/slide132.xml"/><Relationship Id="rId151" Type="http://schemas.openxmlformats.org/officeDocument/2006/relationships/slide" Target="slides/slide148.xml"/><Relationship Id="rId156" Type="http://schemas.openxmlformats.org/officeDocument/2006/relationships/slide" Target="slides/slide153.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slide" Target="slides/slide117.xml"/><Relationship Id="rId125" Type="http://schemas.openxmlformats.org/officeDocument/2006/relationships/slide" Target="slides/slide122.xml"/><Relationship Id="rId141" Type="http://schemas.openxmlformats.org/officeDocument/2006/relationships/slide" Target="slides/slide138.xml"/><Relationship Id="rId146" Type="http://schemas.openxmlformats.org/officeDocument/2006/relationships/slide" Target="slides/slide143.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162" Type="http://schemas.openxmlformats.org/officeDocument/2006/relationships/tableStyles" Target="tableStyles.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131" Type="http://schemas.openxmlformats.org/officeDocument/2006/relationships/slide" Target="slides/slide128.xml"/><Relationship Id="rId136" Type="http://schemas.openxmlformats.org/officeDocument/2006/relationships/slide" Target="slides/slide133.xml"/><Relationship Id="rId157" Type="http://schemas.openxmlformats.org/officeDocument/2006/relationships/notesMaster" Target="notesMasters/notesMaster1.xml"/><Relationship Id="rId61" Type="http://schemas.openxmlformats.org/officeDocument/2006/relationships/slide" Target="slides/slide58.xml"/><Relationship Id="rId82" Type="http://schemas.openxmlformats.org/officeDocument/2006/relationships/slide" Target="slides/slide79.xml"/><Relationship Id="rId152" Type="http://schemas.openxmlformats.org/officeDocument/2006/relationships/slide" Target="slides/slide14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26" Type="http://schemas.openxmlformats.org/officeDocument/2006/relationships/slide" Target="slides/slide123.xml"/><Relationship Id="rId147" Type="http://schemas.openxmlformats.org/officeDocument/2006/relationships/slide" Target="slides/slide14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142" Type="http://schemas.openxmlformats.org/officeDocument/2006/relationships/slide" Target="slides/slide139.xml"/><Relationship Id="rId3" Type="http://schemas.openxmlformats.org/officeDocument/2006/relationships/slideMaster" Target="slideMasters/slideMaster3.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slide" Target="slides/slide113.xml"/><Relationship Id="rId137" Type="http://schemas.openxmlformats.org/officeDocument/2006/relationships/slide" Target="slides/slide134.xml"/><Relationship Id="rId158" Type="http://schemas.openxmlformats.org/officeDocument/2006/relationships/commentAuthors" Target="commentAuthors.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88" Type="http://schemas.openxmlformats.org/officeDocument/2006/relationships/slide" Target="slides/slide85.xml"/><Relationship Id="rId111" Type="http://schemas.openxmlformats.org/officeDocument/2006/relationships/slide" Target="slides/slide108.xml"/><Relationship Id="rId132" Type="http://schemas.openxmlformats.org/officeDocument/2006/relationships/slide" Target="slides/slide129.xml"/><Relationship Id="rId153" Type="http://schemas.openxmlformats.org/officeDocument/2006/relationships/slide" Target="slides/slide150.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slide" Target="slides/slide103.xml"/><Relationship Id="rId127" Type="http://schemas.openxmlformats.org/officeDocument/2006/relationships/slide" Target="slides/slide124.xml"/><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78" Type="http://schemas.openxmlformats.org/officeDocument/2006/relationships/slide" Target="slides/slide75.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143" Type="http://schemas.openxmlformats.org/officeDocument/2006/relationships/slide" Target="slides/slide140.xml"/><Relationship Id="rId148" Type="http://schemas.openxmlformats.org/officeDocument/2006/relationships/slide" Target="slides/slide145.xml"/><Relationship Id="rId4" Type="http://schemas.openxmlformats.org/officeDocument/2006/relationships/slide" Target="slides/slide1.xml"/><Relationship Id="rId9" Type="http://schemas.openxmlformats.org/officeDocument/2006/relationships/slide" Target="slides/slide6.xml"/><Relationship Id="rId26" Type="http://schemas.openxmlformats.org/officeDocument/2006/relationships/slide" Target="slides/slide23.xml"/><Relationship Id="rId47" Type="http://schemas.openxmlformats.org/officeDocument/2006/relationships/slide" Target="slides/slide44.xml"/><Relationship Id="rId68" Type="http://schemas.openxmlformats.org/officeDocument/2006/relationships/slide" Target="slides/slide65.xml"/><Relationship Id="rId89" Type="http://schemas.openxmlformats.org/officeDocument/2006/relationships/slide" Target="slides/slide86.xml"/><Relationship Id="rId112" Type="http://schemas.openxmlformats.org/officeDocument/2006/relationships/slide" Target="slides/slide109.xml"/><Relationship Id="rId133" Type="http://schemas.openxmlformats.org/officeDocument/2006/relationships/slide" Target="slides/slide130.xml"/><Relationship Id="rId154" Type="http://schemas.openxmlformats.org/officeDocument/2006/relationships/slide" Target="slides/slide151.xml"/><Relationship Id="rId16" Type="http://schemas.openxmlformats.org/officeDocument/2006/relationships/slide" Target="slides/slide13.xml"/><Relationship Id="rId37" Type="http://schemas.openxmlformats.org/officeDocument/2006/relationships/slide" Target="slides/slide34.xml"/><Relationship Id="rId58" Type="http://schemas.openxmlformats.org/officeDocument/2006/relationships/slide" Target="slides/slide55.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44" Type="http://schemas.openxmlformats.org/officeDocument/2006/relationships/slide" Target="slides/slide141.xml"/><Relationship Id="rId90" Type="http://schemas.openxmlformats.org/officeDocument/2006/relationships/slide" Target="slides/slide87.xml"/><Relationship Id="rId27" Type="http://schemas.openxmlformats.org/officeDocument/2006/relationships/slide" Target="slides/slide24.xml"/><Relationship Id="rId48" Type="http://schemas.openxmlformats.org/officeDocument/2006/relationships/slide" Target="slides/slide45.xml"/><Relationship Id="rId69" Type="http://schemas.openxmlformats.org/officeDocument/2006/relationships/slide" Target="slides/slide66.xml"/><Relationship Id="rId113" Type="http://schemas.openxmlformats.org/officeDocument/2006/relationships/slide" Target="slides/slide110.xml"/><Relationship Id="rId134" Type="http://schemas.openxmlformats.org/officeDocument/2006/relationships/slide" Target="slides/slide131.xml"/><Relationship Id="rId80" Type="http://schemas.openxmlformats.org/officeDocument/2006/relationships/slide" Target="slides/slide77.xml"/><Relationship Id="rId155" Type="http://schemas.openxmlformats.org/officeDocument/2006/relationships/slide" Target="slides/slide152.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8-06-07T16:59:04.567" idx="1">
    <p:pos x="4440" y="377"/>
    <p:text>This slide could use REDUCTION IN TEXT</p:text>
  </p:cm>
</p:cmLst>
</file>

<file path=ppt/comments/comment2.xml><?xml version="1.0" encoding="utf-8"?>
<p:cmLst xmlns:a="http://schemas.openxmlformats.org/drawingml/2006/main" xmlns:r="http://schemas.openxmlformats.org/officeDocument/2006/relationships" xmlns:p="http://schemas.openxmlformats.org/presentationml/2006/main">
  <p:cm authorId="0" dt="2018-06-07T17:19:01.452" idx="2">
    <p:pos x="387" y="355"/>
    <p:text>This slide would benefit from REDUCED TEXT</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800" cy="457200"/>
          </a:xfrm>
          <a:prstGeom prst="rect">
            <a:avLst/>
          </a:prstGeom>
          <a:noFill/>
          <a:ln>
            <a:noFill/>
          </a:ln>
        </p:spPr>
        <p:txBody>
          <a:bodyPr wrap="square" lIns="91425" tIns="91425" rIns="91425" bIns="91425" anchor="t" anchorCtr="0"/>
          <a:lstStyle>
            <a:lvl1pPr marL="0" marR="0" lvl="0" indent="0" algn="l" rtl="0">
              <a:spcBef>
                <a:spcPts val="0"/>
              </a:spcBef>
              <a:buSzPct val="116666"/>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4" name="Shape 4"/>
          <p:cNvSpPr txBox="1">
            <a:spLocks noGrp="1"/>
          </p:cNvSpPr>
          <p:nvPr>
            <p:ph type="dt" idx="10"/>
          </p:nvPr>
        </p:nvSpPr>
        <p:spPr>
          <a:xfrm>
            <a:off x="3884613" y="0"/>
            <a:ext cx="2971800" cy="457200"/>
          </a:xfrm>
          <a:prstGeom prst="rect">
            <a:avLst/>
          </a:prstGeom>
          <a:noFill/>
          <a:ln>
            <a:noFill/>
          </a:ln>
        </p:spPr>
        <p:txBody>
          <a:bodyPr wrap="square" lIns="91425" tIns="91425" rIns="91425" bIns="91425" anchor="t" anchorCtr="0"/>
          <a:lstStyle>
            <a:lvl1pPr marL="0" marR="0" lvl="0" indent="0" algn="r" rtl="0">
              <a:spcBef>
                <a:spcPts val="0"/>
              </a:spcBef>
              <a:buSzPct val="116666"/>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marL="0" marR="0" lvl="0" indent="0" algn="l" rtl="0">
              <a:spcBef>
                <a:spcPts val="0"/>
              </a:spcBef>
              <a:buSzPct val="116666"/>
              <a:buChar char="●"/>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116666"/>
              <a:buChar char="○"/>
              <a:defRPr sz="1200" b="0" i="0" u="none" strike="noStrike" cap="none">
                <a:solidFill>
                  <a:schemeClr val="dk1"/>
                </a:solidFill>
                <a:latin typeface="Calibri"/>
                <a:ea typeface="Calibri"/>
                <a:cs typeface="Calibri"/>
                <a:sym typeface="Calibri"/>
              </a:defRPr>
            </a:lvl2pPr>
            <a:lvl3pPr marL="914400" marR="0" lvl="2" indent="0" algn="l" rtl="0">
              <a:spcBef>
                <a:spcPts val="0"/>
              </a:spcBef>
              <a:buSzPct val="116666"/>
              <a:buChar char="■"/>
              <a:defRPr sz="1200" b="0" i="0" u="none" strike="noStrike" cap="none">
                <a:solidFill>
                  <a:schemeClr val="dk1"/>
                </a:solidFill>
                <a:latin typeface="Calibri"/>
                <a:ea typeface="Calibri"/>
                <a:cs typeface="Calibri"/>
                <a:sym typeface="Calibri"/>
              </a:defRPr>
            </a:lvl3pPr>
            <a:lvl4pPr marL="1371600" marR="0" lvl="3" indent="0" algn="l" rtl="0">
              <a:spcBef>
                <a:spcPts val="0"/>
              </a:spcBef>
              <a:buSzPct val="116666"/>
              <a:buChar char="●"/>
              <a:defRPr sz="1200" b="0" i="0" u="none" strike="noStrike" cap="none">
                <a:solidFill>
                  <a:schemeClr val="dk1"/>
                </a:solidFill>
                <a:latin typeface="Calibri"/>
                <a:ea typeface="Calibri"/>
                <a:cs typeface="Calibri"/>
                <a:sym typeface="Calibri"/>
              </a:defRPr>
            </a:lvl4pPr>
            <a:lvl5pPr marL="1828800" marR="0" lvl="4" indent="0" algn="l" rtl="0">
              <a:spcBef>
                <a:spcPts val="0"/>
              </a:spcBef>
              <a:buSzPct val="116666"/>
              <a:buChar char="○"/>
              <a:defRPr sz="1200" b="0" i="0" u="none" strike="noStrike" cap="none">
                <a:solidFill>
                  <a:schemeClr val="dk1"/>
                </a:solidFill>
                <a:latin typeface="Calibri"/>
                <a:ea typeface="Calibri"/>
                <a:cs typeface="Calibri"/>
                <a:sym typeface="Calibri"/>
              </a:defRPr>
            </a:lvl5pPr>
            <a:lvl6pPr marL="2286000" marR="0" lvl="5" indent="0" algn="l" rtl="0">
              <a:spcBef>
                <a:spcPts val="0"/>
              </a:spcBef>
              <a:buSzPct val="116666"/>
              <a:buChar char="■"/>
              <a:defRPr sz="1200" b="0" i="0" u="none" strike="noStrike" cap="none">
                <a:solidFill>
                  <a:schemeClr val="dk1"/>
                </a:solidFill>
                <a:latin typeface="Calibri"/>
                <a:ea typeface="Calibri"/>
                <a:cs typeface="Calibri"/>
                <a:sym typeface="Calibri"/>
              </a:defRPr>
            </a:lvl6pPr>
            <a:lvl7pPr marL="2743200" marR="0" lvl="6" indent="0" algn="l" rtl="0">
              <a:spcBef>
                <a:spcPts val="0"/>
              </a:spcBef>
              <a:buSzPct val="116666"/>
              <a:buChar char="●"/>
              <a:defRPr sz="1200" b="0" i="0" u="none" strike="noStrike" cap="none">
                <a:solidFill>
                  <a:schemeClr val="dk1"/>
                </a:solidFill>
                <a:latin typeface="Calibri"/>
                <a:ea typeface="Calibri"/>
                <a:cs typeface="Calibri"/>
                <a:sym typeface="Calibri"/>
              </a:defRPr>
            </a:lvl7pPr>
            <a:lvl8pPr marL="3200400" marR="0" lvl="7" indent="0" algn="l" rtl="0">
              <a:spcBef>
                <a:spcPts val="0"/>
              </a:spcBef>
              <a:buSzPct val="116666"/>
              <a:buChar char="○"/>
              <a:defRPr sz="1200" b="0" i="0" u="none" strike="noStrike" cap="none">
                <a:solidFill>
                  <a:schemeClr val="dk1"/>
                </a:solidFill>
                <a:latin typeface="Calibri"/>
                <a:ea typeface="Calibri"/>
                <a:cs typeface="Calibri"/>
                <a:sym typeface="Calibri"/>
              </a:defRPr>
            </a:lvl8pPr>
            <a:lvl9pPr marL="3657600" marR="0" lvl="8" indent="0" algn="l" rtl="0">
              <a:spcBef>
                <a:spcPts val="0"/>
              </a:spcBef>
              <a:buSzPct val="116666"/>
              <a:buChar char="■"/>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8685213"/>
            <a:ext cx="2971800" cy="45720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88914883"/>
      </p:ext>
    </p:extLst>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bioethics.msu.edu/index.php?option=com_content&amp;view=article&amp;id=85&amp;Itemid=34"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Shape 26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63" name="Shape 26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314028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Shape 26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69" name="Shape 26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33048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Shape 275"/>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76" name="Shape 27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50780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Shape 28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82" name="Shape 28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95116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Shape 299"/>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300" name="Shape 30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71147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Shape 106"/>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7" name="Shape 107"/>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108" name="Shape 108"/>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6</a:t>
            </a:fld>
            <a:endParaRPr lang="en-US"/>
          </a:p>
        </p:txBody>
      </p:sp>
    </p:spTree>
    <p:extLst>
      <p:ext uri="{BB962C8B-B14F-4D97-AF65-F5344CB8AC3E}">
        <p14:creationId xmlns:p14="http://schemas.microsoft.com/office/powerpoint/2010/main" val="18758879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Shape 11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6" name="Shape 11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69850" rtl="0">
              <a:lnSpc>
                <a:spcPct val="115000"/>
              </a:lnSpc>
              <a:spcBef>
                <a:spcPts val="0"/>
              </a:spcBef>
              <a:buClr>
                <a:schemeClr val="dk1"/>
              </a:buClr>
              <a:buSzPts val="1100"/>
              <a:buFont typeface="Arial"/>
              <a:buNone/>
            </a:pPr>
            <a:r>
              <a:rPr lang="en-US"/>
              <a:t>But normal birth is no longer the norm for American women.</a:t>
            </a:r>
          </a:p>
          <a:p>
            <a:pPr marL="0" lvl="0" indent="0">
              <a:spcBef>
                <a:spcPts val="0"/>
              </a:spcBef>
              <a:buNone/>
            </a:pPr>
            <a:endParaRPr/>
          </a:p>
        </p:txBody>
      </p:sp>
      <p:sp>
        <p:nvSpPr>
          <p:cNvPr id="117" name="Shape 11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7</a:t>
            </a:fld>
            <a:endParaRPr lang="en-US"/>
          </a:p>
        </p:txBody>
      </p:sp>
    </p:spTree>
    <p:extLst>
      <p:ext uri="{BB962C8B-B14F-4D97-AF65-F5344CB8AC3E}">
        <p14:creationId xmlns:p14="http://schemas.microsoft.com/office/powerpoint/2010/main" val="334065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Shape 12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6" name="Shape 12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69850" rtl="0">
              <a:lnSpc>
                <a:spcPct val="115000"/>
              </a:lnSpc>
              <a:spcBef>
                <a:spcPts val="0"/>
              </a:spcBef>
              <a:buClr>
                <a:schemeClr val="dk1"/>
              </a:buClr>
              <a:buSzPts val="1100"/>
              <a:buFont typeface="Arial"/>
              <a:buNone/>
            </a:pPr>
            <a:r>
              <a:rPr lang="en-US"/>
              <a:t>Childbirth is a normal, physiologic process for most women.  Normal birth, as defined by the World Health Organization, is a process that is spontaneous and continues without intervention. </a:t>
            </a:r>
          </a:p>
          <a:p>
            <a:pPr marL="0" lvl="0" indent="0">
              <a:spcBef>
                <a:spcPts val="0"/>
              </a:spcBef>
              <a:buNone/>
            </a:pPr>
            <a:endParaRPr/>
          </a:p>
        </p:txBody>
      </p:sp>
      <p:sp>
        <p:nvSpPr>
          <p:cNvPr id="127" name="Shape 12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8</a:t>
            </a:fld>
            <a:endParaRPr lang="en-US"/>
          </a:p>
        </p:txBody>
      </p:sp>
    </p:spTree>
    <p:extLst>
      <p:ext uri="{BB962C8B-B14F-4D97-AF65-F5344CB8AC3E}">
        <p14:creationId xmlns:p14="http://schemas.microsoft.com/office/powerpoint/2010/main" val="27063951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Shape 307"/>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a:t>The normal physiology of childbirth involves a complex interaction of our neuroendocrine system including endogenous oxytocin, beneficial catecholamines in response to stress and enhanced endorphin levels.  These hormones promote effective labor patterns and protective physiologic responses. When there is optimal physiologic functioning, women are less likely to require interventions to artificially augment labor, which can potentially interfere with their ability to cope with pain. When labor progresses spontaneously there is a reduced likelihood of fetal compromise or need for instrumental/surgical intervention.</a:t>
            </a:r>
          </a:p>
        </p:txBody>
      </p:sp>
      <p:sp>
        <p:nvSpPr>
          <p:cNvPr id="308" name="Shape 30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85376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Shape 314"/>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a:t>For example, the stress of getting</a:t>
            </a:r>
            <a:r>
              <a:rPr lang="en-US" baseline="0" dirty="0"/>
              <a:t> to the hospital often stalls labor.</a:t>
            </a:r>
            <a:endParaRPr dirty="0"/>
          </a:p>
        </p:txBody>
      </p:sp>
      <p:sp>
        <p:nvSpPr>
          <p:cNvPr id="315" name="Shape 31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74035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Shape 32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23" name="Shape 32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324" name="Shape 324"/>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11</a:t>
            </a:fld>
            <a:endParaRPr lang="en-US"/>
          </a:p>
        </p:txBody>
      </p:sp>
    </p:spTree>
    <p:extLst>
      <p:ext uri="{BB962C8B-B14F-4D97-AF65-F5344CB8AC3E}">
        <p14:creationId xmlns:p14="http://schemas.microsoft.com/office/powerpoint/2010/main" val="10945969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Shape 33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32" name="Shape 33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a:t>We will use beta endorphins as one example of how a woman’s body promotes normal physiologic childbirth.</a:t>
            </a:r>
          </a:p>
        </p:txBody>
      </p:sp>
      <p:sp>
        <p:nvSpPr>
          <p:cNvPr id="333" name="Shape 333"/>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12</a:t>
            </a:fld>
            <a:endParaRPr lang="en-US"/>
          </a:p>
        </p:txBody>
      </p:sp>
    </p:spTree>
    <p:extLst>
      <p:ext uri="{BB962C8B-B14F-4D97-AF65-F5344CB8AC3E}">
        <p14:creationId xmlns:p14="http://schemas.microsoft.com/office/powerpoint/2010/main" val="14469267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Shape 34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41" name="Shape 34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342" name="Shape 342"/>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13</a:t>
            </a:fld>
            <a:endParaRPr lang="en-US"/>
          </a:p>
        </p:txBody>
      </p:sp>
    </p:spTree>
    <p:extLst>
      <p:ext uri="{BB962C8B-B14F-4D97-AF65-F5344CB8AC3E}">
        <p14:creationId xmlns:p14="http://schemas.microsoft.com/office/powerpoint/2010/main" val="26439801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Shape 34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50" name="Shape 35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a:t>Although the research says that epidurals do not slow active labor, we have all had patients whose contractions seem to piddle out after an epidural</a:t>
            </a:r>
            <a:r>
              <a:rPr lang="en-US" baseline="0" dirty="0"/>
              <a:t> or a patient whose labor seemed to have stalled but once she achieved pain control was able to progress rapidly.</a:t>
            </a:r>
            <a:endParaRPr lang="en-US" dirty="0"/>
          </a:p>
        </p:txBody>
      </p:sp>
      <p:sp>
        <p:nvSpPr>
          <p:cNvPr id="351" name="Shape 351"/>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14</a:t>
            </a:fld>
            <a:endParaRPr lang="en-US"/>
          </a:p>
        </p:txBody>
      </p:sp>
    </p:spTree>
    <p:extLst>
      <p:ext uri="{BB962C8B-B14F-4D97-AF65-F5344CB8AC3E}">
        <p14:creationId xmlns:p14="http://schemas.microsoft.com/office/powerpoint/2010/main" val="3262434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Shape 35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rtl="0">
              <a:spcBef>
                <a:spcPts val="0"/>
              </a:spcBef>
              <a:buNone/>
            </a:pPr>
            <a:endParaRPr/>
          </a:p>
        </p:txBody>
      </p:sp>
      <p:sp>
        <p:nvSpPr>
          <p:cNvPr id="359" name="Shape 35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931916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Shape 36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67" name="Shape 367"/>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368" name="Shape 368"/>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16</a:t>
            </a:fld>
            <a:endParaRPr lang="en-US"/>
          </a:p>
        </p:txBody>
      </p:sp>
    </p:spTree>
    <p:extLst>
      <p:ext uri="{BB962C8B-B14F-4D97-AF65-F5344CB8AC3E}">
        <p14:creationId xmlns:p14="http://schemas.microsoft.com/office/powerpoint/2010/main" val="39457657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Shape 37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75" name="Shape 375"/>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376" name="Shape 376"/>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18</a:t>
            </a:fld>
            <a:endParaRPr lang="en-US"/>
          </a:p>
        </p:txBody>
      </p:sp>
    </p:spTree>
    <p:extLst>
      <p:ext uri="{BB962C8B-B14F-4D97-AF65-F5344CB8AC3E}">
        <p14:creationId xmlns:p14="http://schemas.microsoft.com/office/powerpoint/2010/main" val="37759245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Shape 38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383" name="Shape 38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494201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9"/>
        <p:cNvGrpSpPr/>
        <p:nvPr/>
      </p:nvGrpSpPr>
      <p:grpSpPr>
        <a:xfrm>
          <a:off x="0" y="0"/>
          <a:ext cx="0" cy="0"/>
          <a:chOff x="0" y="0"/>
          <a:chExt cx="0" cy="0"/>
        </a:xfrm>
      </p:grpSpPr>
      <p:sp>
        <p:nvSpPr>
          <p:cNvPr id="390" name="Shape 39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391" name="Shape 3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351260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Shape 397"/>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a:t>In this group, which included 85% of first time mothers, the overall epidural rate was 69% and overall</a:t>
            </a:r>
            <a:r>
              <a:rPr lang="en-US" baseline="0" dirty="0"/>
              <a:t> c-section rate was 21%</a:t>
            </a:r>
            <a:endParaRPr dirty="0"/>
          </a:p>
        </p:txBody>
      </p:sp>
      <p:sp>
        <p:nvSpPr>
          <p:cNvPr id="398" name="Shape 39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943966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Shape 201"/>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02" name="Shape 202"/>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rtl="0">
              <a:spcBef>
                <a:spcPts val="0"/>
              </a:spcBef>
              <a:buNone/>
            </a:pPr>
            <a:endParaRPr/>
          </a:p>
        </p:txBody>
      </p:sp>
      <p:sp>
        <p:nvSpPr>
          <p:cNvPr id="203" name="Shape 203"/>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rtl="0">
              <a:spcBef>
                <a:spcPts val="0"/>
              </a:spcBef>
              <a:buNone/>
            </a:pPr>
            <a:fld id="{00000000-1234-1234-1234-123412341234}" type="slidenum">
              <a:rPr lang="en-US"/>
              <a:t>22</a:t>
            </a:fld>
            <a:endParaRPr lang="en-US"/>
          </a:p>
        </p:txBody>
      </p:sp>
    </p:spTree>
    <p:extLst>
      <p:ext uri="{BB962C8B-B14F-4D97-AF65-F5344CB8AC3E}">
        <p14:creationId xmlns:p14="http://schemas.microsoft.com/office/powerpoint/2010/main" val="40606875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Shape 209"/>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0" name="Shape 210"/>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211" name="Shape 211"/>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23</a:t>
            </a:fld>
            <a:endParaRPr lang="en-US"/>
          </a:p>
        </p:txBody>
      </p:sp>
    </p:spTree>
    <p:extLst>
      <p:ext uri="{BB962C8B-B14F-4D97-AF65-F5344CB8AC3E}">
        <p14:creationId xmlns:p14="http://schemas.microsoft.com/office/powerpoint/2010/main" val="4963509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Shape 217"/>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8" name="Shape 218"/>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219" name="Shape 219"/>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24</a:t>
            </a:fld>
            <a:endParaRPr lang="en-US"/>
          </a:p>
        </p:txBody>
      </p:sp>
    </p:spTree>
    <p:extLst>
      <p:ext uri="{BB962C8B-B14F-4D97-AF65-F5344CB8AC3E}">
        <p14:creationId xmlns:p14="http://schemas.microsoft.com/office/powerpoint/2010/main" val="35754128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p:cNvGrpSpPr/>
        <p:nvPr/>
      </p:nvGrpSpPr>
      <p:grpSpPr>
        <a:xfrm>
          <a:off x="0" y="0"/>
          <a:ext cx="0" cy="0"/>
          <a:chOff x="0" y="0"/>
          <a:chExt cx="0" cy="0"/>
        </a:xfrm>
      </p:grpSpPr>
      <p:sp>
        <p:nvSpPr>
          <p:cNvPr id="404" name="Shape 40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05" name="Shape 405"/>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406" name="Shape 406"/>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25</a:t>
            </a:fld>
            <a:endParaRPr lang="en-US"/>
          </a:p>
        </p:txBody>
      </p:sp>
    </p:spTree>
    <p:extLst>
      <p:ext uri="{BB962C8B-B14F-4D97-AF65-F5344CB8AC3E}">
        <p14:creationId xmlns:p14="http://schemas.microsoft.com/office/powerpoint/2010/main" val="31961531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Shape 190"/>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1" name="Shape 191"/>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192" name="Shape 192"/>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26</a:t>
            </a:fld>
            <a:endParaRPr lang="en-US"/>
          </a:p>
        </p:txBody>
      </p:sp>
    </p:spTree>
    <p:extLst>
      <p:ext uri="{BB962C8B-B14F-4D97-AF65-F5344CB8AC3E}">
        <p14:creationId xmlns:p14="http://schemas.microsoft.com/office/powerpoint/2010/main" val="15488136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Shape 16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6" name="Shape 16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r>
              <a:rPr lang="en-US" dirty="0">
                <a:latin typeface="Arial"/>
                <a:ea typeface="Arial"/>
                <a:cs typeface="Arial"/>
                <a:sym typeface="Arial"/>
              </a:rPr>
              <a:t>Birth in America perceived “risky, </a:t>
            </a:r>
            <a:r>
              <a:rPr lang="en-US" dirty="0">
                <a:highlight>
                  <a:srgbClr val="FFFFFF"/>
                </a:highlight>
                <a:latin typeface="Arial"/>
                <a:ea typeface="Arial"/>
                <a:cs typeface="Arial"/>
                <a:sym typeface="Arial"/>
              </a:rPr>
              <a:t>dangerous, risky, and in need of control to ensure a good outcome” ethics professor Libby </a:t>
            </a:r>
            <a:r>
              <a:rPr lang="en-US" dirty="0">
                <a:solidFill>
                  <a:srgbClr val="458CD5"/>
                </a:solidFill>
                <a:latin typeface="Arial"/>
                <a:ea typeface="Arial"/>
                <a:cs typeface="Arial"/>
                <a:sym typeface="Arial"/>
                <a:hlinkClick r:id="rId3"/>
              </a:rPr>
              <a:t>Bogdan-</a:t>
            </a:r>
            <a:r>
              <a:rPr lang="en-US" dirty="0" err="1">
                <a:solidFill>
                  <a:srgbClr val="458CD5"/>
                </a:solidFill>
                <a:latin typeface="Arial"/>
                <a:ea typeface="Arial"/>
                <a:cs typeface="Arial"/>
                <a:sym typeface="Arial"/>
                <a:hlinkClick r:id="rId3"/>
              </a:rPr>
              <a:t>Lovis</a:t>
            </a:r>
            <a:r>
              <a:rPr lang="en-US" dirty="0">
                <a:highlight>
                  <a:srgbClr val="FFFFFF"/>
                </a:highlight>
                <a:latin typeface="Arial"/>
                <a:ea typeface="Arial"/>
                <a:cs typeface="Arial"/>
                <a:sym typeface="Arial"/>
              </a:rPr>
              <a:t> of the Center for Ethics and Humanities in the Life Sciences at Michigan State University in The Atlantic https://www.theatlantic.com/health/archive/2012/03/the-most-scientific-birth-is-often-the-least-technological-birth/254420/</a:t>
            </a:r>
          </a:p>
          <a:p>
            <a:pPr marL="0" lvl="0" indent="0">
              <a:spcBef>
                <a:spcPts val="0"/>
              </a:spcBef>
              <a:buNone/>
            </a:pPr>
            <a:r>
              <a:rPr lang="en-US" dirty="0">
                <a:highlight>
                  <a:srgbClr val="FFFFFF"/>
                </a:highlight>
                <a:latin typeface="Arial"/>
                <a:ea typeface="Arial"/>
                <a:cs typeface="Arial"/>
                <a:sym typeface="Arial"/>
              </a:rPr>
              <a:t>as Libby notes, "attempts to control birth are fraught with real medicalized risk and commonly lead to cascades of interventions</a:t>
            </a:r>
          </a:p>
          <a:p>
            <a:pPr marL="0" lvl="0" indent="0">
              <a:spcBef>
                <a:spcPts val="0"/>
              </a:spcBef>
              <a:buNone/>
            </a:pPr>
            <a:r>
              <a:rPr lang="en-US" dirty="0">
                <a:highlight>
                  <a:srgbClr val="FFFFFF"/>
                </a:highlight>
                <a:latin typeface="Arial"/>
                <a:ea typeface="Arial"/>
                <a:cs typeface="Arial"/>
                <a:sym typeface="Arial"/>
              </a:rPr>
              <a:t>If I wanted to maximize safety, I should give birth like my grandmothers would have: with the attention of a couple of experienced women mostly waiting it out, while I did the work.</a:t>
            </a:r>
          </a:p>
        </p:txBody>
      </p:sp>
      <p:sp>
        <p:nvSpPr>
          <p:cNvPr id="167" name="Shape 16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27</a:t>
            </a:fld>
            <a:endParaRPr lang="en-US"/>
          </a:p>
        </p:txBody>
      </p:sp>
    </p:spTree>
    <p:extLst>
      <p:ext uri="{BB962C8B-B14F-4D97-AF65-F5344CB8AC3E}">
        <p14:creationId xmlns:p14="http://schemas.microsoft.com/office/powerpoint/2010/main" val="10772484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Shape 173"/>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4" name="Shape 174"/>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175" name="Shape 175"/>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28</a:t>
            </a:fld>
            <a:endParaRPr lang="en-US"/>
          </a:p>
        </p:txBody>
      </p:sp>
    </p:spTree>
    <p:extLst>
      <p:ext uri="{BB962C8B-B14F-4D97-AF65-F5344CB8AC3E}">
        <p14:creationId xmlns:p14="http://schemas.microsoft.com/office/powerpoint/2010/main" val="4945218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Shape 41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a:t>Women with normally</a:t>
            </a:r>
            <a:r>
              <a:rPr lang="en-US" baseline="0" dirty="0"/>
              <a:t> progressing labor may not need </a:t>
            </a:r>
            <a:r>
              <a:rPr lang="en-US" baseline="0" dirty="0" err="1"/>
              <a:t>amniotomy</a:t>
            </a:r>
            <a:r>
              <a:rPr lang="en-US" baseline="0" dirty="0"/>
              <a:t>, continuous fetal monitoring, continuous IV fluid or supine positions.</a:t>
            </a:r>
            <a:endParaRPr dirty="0"/>
          </a:p>
        </p:txBody>
      </p:sp>
      <p:sp>
        <p:nvSpPr>
          <p:cNvPr id="413" name="Shape 41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751475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Shape 13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6" name="Shape 13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69850" rtl="0">
              <a:lnSpc>
                <a:spcPct val="115000"/>
              </a:lnSpc>
              <a:spcBef>
                <a:spcPts val="0"/>
              </a:spcBef>
              <a:buClr>
                <a:schemeClr val="dk1"/>
              </a:buClr>
              <a:buSzPts val="1100"/>
              <a:buFont typeface="Arial"/>
              <a:buNone/>
            </a:pPr>
            <a:r>
              <a:rPr lang="en-US"/>
              <a:t>Everyone in this room is involved  in the care of women. Women have the innate capacity to give birth; we all need to remember that. And women remember their births for their entire lives. </a:t>
            </a:r>
          </a:p>
          <a:p>
            <a:pPr marL="0" lvl="0" indent="0">
              <a:spcBef>
                <a:spcPts val="0"/>
              </a:spcBef>
              <a:buNone/>
            </a:pPr>
            <a:endParaRPr/>
          </a:p>
        </p:txBody>
      </p:sp>
      <p:sp>
        <p:nvSpPr>
          <p:cNvPr id="137" name="Shape 13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30</a:t>
            </a:fld>
            <a:endParaRPr lang="en-US"/>
          </a:p>
        </p:txBody>
      </p:sp>
    </p:spTree>
    <p:extLst>
      <p:ext uri="{BB962C8B-B14F-4D97-AF65-F5344CB8AC3E}">
        <p14:creationId xmlns:p14="http://schemas.microsoft.com/office/powerpoint/2010/main" val="42639306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Shape 14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6" name="Shape 14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69850" rtl="0">
              <a:lnSpc>
                <a:spcPct val="115000"/>
              </a:lnSpc>
              <a:spcBef>
                <a:spcPts val="0"/>
              </a:spcBef>
              <a:buClr>
                <a:schemeClr val="dk1"/>
              </a:buClr>
              <a:buSzPts val="1100"/>
              <a:buFont typeface="Arial"/>
              <a:buNone/>
            </a:pPr>
            <a:r>
              <a:rPr lang="en-US"/>
              <a:t>Childbirth in the United States is commonly treated as an illness and has gradually become more and more intervention-based.</a:t>
            </a:r>
          </a:p>
          <a:p>
            <a:pPr marL="0" lvl="0" indent="-69850" rtl="0">
              <a:lnSpc>
                <a:spcPct val="115000"/>
              </a:lnSpc>
              <a:spcBef>
                <a:spcPts val="0"/>
              </a:spcBef>
              <a:buClr>
                <a:schemeClr val="dk1"/>
              </a:buClr>
              <a:buSzPts val="1100"/>
              <a:buFont typeface="Arial"/>
              <a:buNone/>
            </a:pPr>
            <a:r>
              <a:rPr lang="en-US"/>
              <a:t>Reasons for this are complex and are influenced by cultural beliefs, the impact of technology, education, and litigation.</a:t>
            </a:r>
          </a:p>
          <a:p>
            <a:pPr marL="0" lvl="0" indent="0">
              <a:spcBef>
                <a:spcPts val="0"/>
              </a:spcBef>
              <a:buNone/>
            </a:pPr>
            <a:endParaRPr/>
          </a:p>
        </p:txBody>
      </p:sp>
      <p:sp>
        <p:nvSpPr>
          <p:cNvPr id="147" name="Shape 14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31</a:t>
            </a:fld>
            <a:endParaRPr lang="en-US"/>
          </a:p>
        </p:txBody>
      </p:sp>
    </p:spTree>
    <p:extLst>
      <p:ext uri="{BB962C8B-B14F-4D97-AF65-F5344CB8AC3E}">
        <p14:creationId xmlns:p14="http://schemas.microsoft.com/office/powerpoint/2010/main" val="12447513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Shape 15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6" name="Shape 15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69850" rtl="0">
              <a:lnSpc>
                <a:spcPct val="115000"/>
              </a:lnSpc>
              <a:spcBef>
                <a:spcPts val="400"/>
              </a:spcBef>
              <a:buClr>
                <a:schemeClr val="dk1"/>
              </a:buClr>
              <a:buSzPts val="1100"/>
              <a:buFont typeface="Arial"/>
              <a:buNone/>
            </a:pPr>
            <a:r>
              <a:rPr lang="en-US"/>
              <a:t>In 2012, there were approximately 3.95 million births in the United States (Agency for Healthcare Research and Quality [AHRQ], 2014).</a:t>
            </a:r>
          </a:p>
          <a:p>
            <a:pPr marL="0" lvl="0" indent="-69850" rtl="0">
              <a:lnSpc>
                <a:spcPct val="115000"/>
              </a:lnSpc>
              <a:spcBef>
                <a:spcPts val="400"/>
              </a:spcBef>
              <a:buClr>
                <a:schemeClr val="dk1"/>
              </a:buClr>
              <a:buSzPts val="1100"/>
              <a:buFont typeface="Arial"/>
              <a:buNone/>
            </a:pPr>
            <a:r>
              <a:rPr lang="en-US"/>
              <a:t>Among all hospital discharges, those related to birth, delivery, and care of newborns significantly outnumbered discharges associated with any other major diagnostic category. In 2011, there were nearly 8.2 million such discharges. Using figures from a Truven study of the cost of childbirth and newborn care through the first three months of life (2013), ACNM estimates that total payments for such care in 2011 amounted to approximately $68 billion (Kowlessar, N. M., Jiang, H. J., &amp; Steine, C. 2013).</a:t>
            </a:r>
          </a:p>
          <a:p>
            <a:pPr marL="0" lvl="0" indent="-69850" rtl="0">
              <a:lnSpc>
                <a:spcPct val="115000"/>
              </a:lnSpc>
              <a:spcBef>
                <a:spcPts val="400"/>
              </a:spcBef>
              <a:buClr>
                <a:schemeClr val="dk1"/>
              </a:buClr>
              <a:buSzPts val="1100"/>
              <a:buFont typeface="Arial"/>
              <a:buNone/>
            </a:pPr>
            <a:r>
              <a:rPr lang="en-US"/>
              <a:t>The average amounts of payment for vaginal and cesarean births for Medicaid and private insurance are drawn from Truven Health Analytics (2013).  Uninsured individuals are assumed to pay the same amounts charged to Medicaid patients. Other are assumed to pay at private rates. Estimated costs were calculated with the assumption that 32.8% of births occurred via cesarean and 67.2% via vaginal delivery, per National Center for Health Statistics Annual Birth Reports. Truven amounts increased by 0.4% per the Medicare Economic Index for 2011 (Centers for Medicare and Medicaid Services, 2014). </a:t>
            </a:r>
          </a:p>
          <a:p>
            <a:pPr marL="0" lvl="0" indent="0">
              <a:spcBef>
                <a:spcPts val="0"/>
              </a:spcBef>
              <a:buNone/>
            </a:pPr>
            <a:endParaRPr/>
          </a:p>
        </p:txBody>
      </p:sp>
      <p:sp>
        <p:nvSpPr>
          <p:cNvPr id="157" name="Shape 15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32</a:t>
            </a:fld>
            <a:endParaRPr lang="en-US"/>
          </a:p>
        </p:txBody>
      </p:sp>
    </p:spTree>
    <p:extLst>
      <p:ext uri="{BB962C8B-B14F-4D97-AF65-F5344CB8AC3E}">
        <p14:creationId xmlns:p14="http://schemas.microsoft.com/office/powerpoint/2010/main" val="2654890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4"/>
        <p:cNvGrpSpPr/>
        <p:nvPr/>
      </p:nvGrpSpPr>
      <p:grpSpPr>
        <a:xfrm>
          <a:off x="0" y="0"/>
          <a:ext cx="0" cy="0"/>
          <a:chOff x="0" y="0"/>
          <a:chExt cx="0" cy="0"/>
        </a:xfrm>
      </p:grpSpPr>
      <p:sp>
        <p:nvSpPr>
          <p:cNvPr id="715" name="Shape 715"/>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716" name="Shape 71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581301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1"/>
        <p:cNvGrpSpPr/>
        <p:nvPr/>
      </p:nvGrpSpPr>
      <p:grpSpPr>
        <a:xfrm>
          <a:off x="0" y="0"/>
          <a:ext cx="0" cy="0"/>
          <a:chOff x="0" y="0"/>
          <a:chExt cx="0" cy="0"/>
        </a:xfrm>
      </p:grpSpPr>
      <p:sp>
        <p:nvSpPr>
          <p:cNvPr id="722" name="Shape 72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723" name="Shape 723"/>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endParaRPr sz="1200" b="0" i="0" u="none" strike="noStrike" cap="none" dirty="0">
              <a:solidFill>
                <a:schemeClr val="dk1"/>
              </a:solidFill>
              <a:latin typeface="Calibri"/>
              <a:ea typeface="Calibri"/>
              <a:cs typeface="Calibri"/>
              <a:sym typeface="Calibri"/>
            </a:endParaRPr>
          </a:p>
        </p:txBody>
      </p:sp>
      <p:sp>
        <p:nvSpPr>
          <p:cNvPr id="724" name="Shape 724"/>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34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428437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9"/>
        <p:cNvGrpSpPr/>
        <p:nvPr/>
      </p:nvGrpSpPr>
      <p:grpSpPr>
        <a:xfrm>
          <a:off x="0" y="0"/>
          <a:ext cx="0" cy="0"/>
          <a:chOff x="0" y="0"/>
          <a:chExt cx="0" cy="0"/>
        </a:xfrm>
      </p:grpSpPr>
      <p:sp>
        <p:nvSpPr>
          <p:cNvPr id="730" name="Shape 73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731" name="Shape 731"/>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endParaRPr sz="1200" b="0" i="0" u="none" strike="noStrike" cap="none" dirty="0">
              <a:solidFill>
                <a:schemeClr val="dk1"/>
              </a:solidFill>
              <a:latin typeface="Calibri"/>
              <a:ea typeface="Calibri"/>
              <a:cs typeface="Calibri"/>
              <a:sym typeface="Calibri"/>
            </a:endParaRPr>
          </a:p>
        </p:txBody>
      </p:sp>
      <p:sp>
        <p:nvSpPr>
          <p:cNvPr id="732" name="Shape 732"/>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36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7673060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9"/>
        <p:cNvGrpSpPr/>
        <p:nvPr/>
      </p:nvGrpSpPr>
      <p:grpSpPr>
        <a:xfrm>
          <a:off x="0" y="0"/>
          <a:ext cx="0" cy="0"/>
          <a:chOff x="0" y="0"/>
          <a:chExt cx="0" cy="0"/>
        </a:xfrm>
      </p:grpSpPr>
      <p:sp>
        <p:nvSpPr>
          <p:cNvPr id="420" name="Shape 42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21" name="Shape 42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a:t>Doula</a:t>
            </a:r>
            <a:endParaRPr dirty="0"/>
          </a:p>
        </p:txBody>
      </p:sp>
      <p:sp>
        <p:nvSpPr>
          <p:cNvPr id="422" name="Shape 422"/>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37</a:t>
            </a:fld>
            <a:endParaRPr lang="en-US"/>
          </a:p>
        </p:txBody>
      </p:sp>
    </p:spTree>
    <p:extLst>
      <p:ext uri="{BB962C8B-B14F-4D97-AF65-F5344CB8AC3E}">
        <p14:creationId xmlns:p14="http://schemas.microsoft.com/office/powerpoint/2010/main" val="10037306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8"/>
        <p:cNvGrpSpPr/>
        <p:nvPr/>
      </p:nvGrpSpPr>
      <p:grpSpPr>
        <a:xfrm>
          <a:off x="0" y="0"/>
          <a:ext cx="0" cy="0"/>
          <a:chOff x="0" y="0"/>
          <a:chExt cx="0" cy="0"/>
        </a:xfrm>
      </p:grpSpPr>
      <p:sp>
        <p:nvSpPr>
          <p:cNvPr id="429" name="Shape 429"/>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430" name="Shape 43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43513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6"/>
        <p:cNvGrpSpPr/>
        <p:nvPr/>
      </p:nvGrpSpPr>
      <p:grpSpPr>
        <a:xfrm>
          <a:off x="0" y="0"/>
          <a:ext cx="0" cy="0"/>
          <a:chOff x="0" y="0"/>
          <a:chExt cx="0" cy="0"/>
        </a:xfrm>
      </p:grpSpPr>
      <p:sp>
        <p:nvSpPr>
          <p:cNvPr id="437" name="Shape 43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438" name="Shape 438"/>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439" name="Shape 439"/>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76200" algn="r" rtl="0">
              <a:lnSpc>
                <a:spcPct val="100000"/>
              </a:lnSpc>
              <a:spcBef>
                <a:spcPts val="0"/>
              </a:spcBef>
              <a:spcAft>
                <a:spcPts val="0"/>
              </a:spcAft>
              <a:buClr>
                <a:srgbClr val="000000"/>
              </a:buClr>
              <a:buSzPct val="1000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39</a:t>
            </a:fld>
            <a:endParaRPr lang="en-US" sz="12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0967398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7"/>
        <p:cNvGrpSpPr/>
        <p:nvPr/>
      </p:nvGrpSpPr>
      <p:grpSpPr>
        <a:xfrm>
          <a:off x="0" y="0"/>
          <a:ext cx="0" cy="0"/>
          <a:chOff x="0" y="0"/>
          <a:chExt cx="0" cy="0"/>
        </a:xfrm>
      </p:grpSpPr>
      <p:sp>
        <p:nvSpPr>
          <p:cNvPr id="448" name="Shape 44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449" name="Shape 44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408515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Shape 45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456" name="Shape 456"/>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endParaRPr lang="en-US" b="0" i="0" u="none" strike="noStrike" cap="none" dirty="0">
              <a:latin typeface="Arial"/>
              <a:ea typeface="Arial"/>
              <a:cs typeface="Arial"/>
            </a:endParaRPr>
          </a:p>
        </p:txBody>
      </p:sp>
      <p:sp>
        <p:nvSpPr>
          <p:cNvPr id="457" name="Shape 457"/>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76200" algn="r" rtl="0">
              <a:lnSpc>
                <a:spcPct val="100000"/>
              </a:lnSpc>
              <a:spcBef>
                <a:spcPts val="0"/>
              </a:spcBef>
              <a:spcAft>
                <a:spcPts val="0"/>
              </a:spcAft>
              <a:buClr>
                <a:srgbClr val="000000"/>
              </a:buClr>
              <a:buSzPct val="1000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42</a:t>
            </a:fld>
            <a:endParaRPr lang="en-US" sz="12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2207928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
        <p:cNvGrpSpPr/>
        <p:nvPr/>
      </p:nvGrpSpPr>
      <p:grpSpPr>
        <a:xfrm>
          <a:off x="0" y="0"/>
          <a:ext cx="0" cy="0"/>
          <a:chOff x="0" y="0"/>
          <a:chExt cx="0" cy="0"/>
        </a:xfrm>
      </p:grpSpPr>
      <p:sp>
        <p:nvSpPr>
          <p:cNvPr id="465" name="Shape 465"/>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466" name="Shape 46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0527564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7"/>
        <p:cNvGrpSpPr/>
        <p:nvPr/>
      </p:nvGrpSpPr>
      <p:grpSpPr>
        <a:xfrm>
          <a:off x="0" y="0"/>
          <a:ext cx="0" cy="0"/>
          <a:chOff x="0" y="0"/>
          <a:chExt cx="0" cy="0"/>
        </a:xfrm>
      </p:grpSpPr>
      <p:sp>
        <p:nvSpPr>
          <p:cNvPr id="368" name="Shape 368"/>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69" name="Shape 369"/>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370" name="Shape 370"/>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45</a:t>
            </a:fld>
            <a:endParaRPr lang="en-US"/>
          </a:p>
        </p:txBody>
      </p:sp>
    </p:spTree>
    <p:extLst>
      <p:ext uri="{BB962C8B-B14F-4D97-AF65-F5344CB8AC3E}">
        <p14:creationId xmlns:p14="http://schemas.microsoft.com/office/powerpoint/2010/main" val="29735364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Shape 377"/>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78" name="Shape 378"/>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379" name="Shape 379"/>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46</a:t>
            </a:fld>
            <a:endParaRPr lang="en-US"/>
          </a:p>
        </p:txBody>
      </p:sp>
    </p:spTree>
    <p:extLst>
      <p:ext uri="{BB962C8B-B14F-4D97-AF65-F5344CB8AC3E}">
        <p14:creationId xmlns:p14="http://schemas.microsoft.com/office/powerpoint/2010/main" val="38310297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Shape 386"/>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7" name="Shape 387"/>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388" name="Shape 388"/>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47</a:t>
            </a:fld>
            <a:endParaRPr lang="en-US"/>
          </a:p>
        </p:txBody>
      </p:sp>
    </p:spTree>
    <p:extLst>
      <p:ext uri="{BB962C8B-B14F-4D97-AF65-F5344CB8AC3E}">
        <p14:creationId xmlns:p14="http://schemas.microsoft.com/office/powerpoint/2010/main" val="29580941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Shape 48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483" name="Shape 48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7945675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3"/>
        <p:cNvGrpSpPr/>
        <p:nvPr/>
      </p:nvGrpSpPr>
      <p:grpSpPr>
        <a:xfrm>
          <a:off x="0" y="0"/>
          <a:ext cx="0" cy="0"/>
          <a:chOff x="0" y="0"/>
          <a:chExt cx="0" cy="0"/>
        </a:xfrm>
      </p:grpSpPr>
      <p:sp>
        <p:nvSpPr>
          <p:cNvPr id="414" name="Shape 414"/>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15" name="Shape 415"/>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416" name="Shape 416"/>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49</a:t>
            </a:fld>
            <a:endParaRPr lang="en-US"/>
          </a:p>
        </p:txBody>
      </p:sp>
    </p:spTree>
    <p:extLst>
      <p:ext uri="{BB962C8B-B14F-4D97-AF65-F5344CB8AC3E}">
        <p14:creationId xmlns:p14="http://schemas.microsoft.com/office/powerpoint/2010/main" val="229999557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Shape 349"/>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50" name="Shape 350"/>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351" name="Shape 351"/>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50</a:t>
            </a:fld>
            <a:endParaRPr lang="en-US"/>
          </a:p>
        </p:txBody>
      </p:sp>
    </p:spTree>
    <p:extLst>
      <p:ext uri="{BB962C8B-B14F-4D97-AF65-F5344CB8AC3E}">
        <p14:creationId xmlns:p14="http://schemas.microsoft.com/office/powerpoint/2010/main" val="13761030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9"/>
        <p:cNvGrpSpPr/>
        <p:nvPr/>
      </p:nvGrpSpPr>
      <p:grpSpPr>
        <a:xfrm>
          <a:off x="0" y="0"/>
          <a:ext cx="0" cy="0"/>
          <a:chOff x="0" y="0"/>
          <a:chExt cx="0" cy="0"/>
        </a:xfrm>
      </p:grpSpPr>
      <p:sp>
        <p:nvSpPr>
          <p:cNvPr id="490" name="Shape 49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491" name="Shape 4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7669286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6"/>
        <p:cNvGrpSpPr/>
        <p:nvPr/>
      </p:nvGrpSpPr>
      <p:grpSpPr>
        <a:xfrm>
          <a:off x="0" y="0"/>
          <a:ext cx="0" cy="0"/>
          <a:chOff x="0" y="0"/>
          <a:chExt cx="0" cy="0"/>
        </a:xfrm>
      </p:grpSpPr>
      <p:sp>
        <p:nvSpPr>
          <p:cNvPr id="497" name="Shape 497"/>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498" name="Shape 49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9209204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Shape 504"/>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505" name="Shape 50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9893908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Comfortable upright</a:t>
            </a:r>
            <a:r>
              <a:rPr lang="en-US" baseline="0" dirty="0"/>
              <a:t> birth</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54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3957471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1"/>
        <p:cNvGrpSpPr/>
        <p:nvPr/>
      </p:nvGrpSpPr>
      <p:grpSpPr>
        <a:xfrm>
          <a:off x="0" y="0"/>
          <a:ext cx="0" cy="0"/>
          <a:chOff x="0" y="0"/>
          <a:chExt cx="0" cy="0"/>
        </a:xfrm>
      </p:grpSpPr>
      <p:sp>
        <p:nvSpPr>
          <p:cNvPr id="512" name="Shape 51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513" name="Shape 51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315481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0"/>
        <p:cNvGrpSpPr/>
        <p:nvPr/>
      </p:nvGrpSpPr>
      <p:grpSpPr>
        <a:xfrm>
          <a:off x="0" y="0"/>
          <a:ext cx="0" cy="0"/>
          <a:chOff x="0" y="0"/>
          <a:chExt cx="0" cy="0"/>
        </a:xfrm>
      </p:grpSpPr>
      <p:sp>
        <p:nvSpPr>
          <p:cNvPr id="531" name="Shape 53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32" name="Shape 532"/>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200" b="0" i="0" u="none" strike="noStrike" cap="none">
                <a:solidFill>
                  <a:schemeClr val="dk1"/>
                </a:solidFill>
                <a:latin typeface="Calibri"/>
                <a:ea typeface="Calibri"/>
                <a:cs typeface="Calibri"/>
                <a:sym typeface="Calibri"/>
              </a:rPr>
              <a:t>Peanut Balls are not commonly used in many sites with particular value among women with epidurals to help prevent/treat OP presentations </a:t>
            </a:r>
          </a:p>
        </p:txBody>
      </p:sp>
      <p:sp>
        <p:nvSpPr>
          <p:cNvPr id="533" name="Shape 533"/>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76200" algn="r" rtl="0">
              <a:lnSpc>
                <a:spcPct val="100000"/>
              </a:lnSpc>
              <a:spcBef>
                <a:spcPts val="0"/>
              </a:spcBef>
              <a:spcAft>
                <a:spcPts val="0"/>
              </a:spcAft>
              <a:buClr>
                <a:srgbClr val="000000"/>
              </a:buClr>
              <a:buSzPct val="1000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57</a:t>
            </a:fld>
            <a:endParaRPr lang="en-US" sz="12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7342068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Shape 359"/>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60" name="Shape 360"/>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361" name="Shape 361"/>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58</a:t>
            </a:fld>
            <a:endParaRPr lang="en-US"/>
          </a:p>
        </p:txBody>
      </p:sp>
    </p:spTree>
    <p:extLst>
      <p:ext uri="{BB962C8B-B14F-4D97-AF65-F5344CB8AC3E}">
        <p14:creationId xmlns:p14="http://schemas.microsoft.com/office/powerpoint/2010/main" val="11446236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1"/>
        <p:cNvGrpSpPr/>
        <p:nvPr/>
      </p:nvGrpSpPr>
      <p:grpSpPr>
        <a:xfrm>
          <a:off x="0" y="0"/>
          <a:ext cx="0" cy="0"/>
          <a:chOff x="0" y="0"/>
          <a:chExt cx="0" cy="0"/>
        </a:xfrm>
      </p:grpSpPr>
      <p:sp>
        <p:nvSpPr>
          <p:cNvPr id="522" name="Shape 52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23" name="Shape 52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524" name="Shape 524"/>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59</a:t>
            </a:fld>
            <a:endParaRPr lang="en-US"/>
          </a:p>
        </p:txBody>
      </p:sp>
    </p:spTree>
    <p:extLst>
      <p:ext uri="{BB962C8B-B14F-4D97-AF65-F5344CB8AC3E}">
        <p14:creationId xmlns:p14="http://schemas.microsoft.com/office/powerpoint/2010/main" val="281506378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(doula)</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60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8765510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8"/>
        <p:cNvGrpSpPr/>
        <p:nvPr/>
      </p:nvGrpSpPr>
      <p:grpSpPr>
        <a:xfrm>
          <a:off x="0" y="0"/>
          <a:ext cx="0" cy="0"/>
          <a:chOff x="0" y="0"/>
          <a:chExt cx="0" cy="0"/>
        </a:xfrm>
      </p:grpSpPr>
      <p:sp>
        <p:nvSpPr>
          <p:cNvPr id="549" name="Shape 549"/>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550" name="Shape 55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4953560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5"/>
        <p:cNvGrpSpPr/>
        <p:nvPr/>
      </p:nvGrpSpPr>
      <p:grpSpPr>
        <a:xfrm>
          <a:off x="0" y="0"/>
          <a:ext cx="0" cy="0"/>
          <a:chOff x="0" y="0"/>
          <a:chExt cx="0" cy="0"/>
        </a:xfrm>
      </p:grpSpPr>
      <p:sp>
        <p:nvSpPr>
          <p:cNvPr id="556" name="Shape 55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a:t>With theses positions it can be helpful to know the position of fetal occiput.  The exaggerated </a:t>
            </a:r>
            <a:r>
              <a:rPr lang="en-US" dirty="0" err="1"/>
              <a:t>sims</a:t>
            </a:r>
            <a:r>
              <a:rPr lang="en-US" dirty="0"/>
              <a:t> and the lunge should be done in the direction of the occiput posterior in order to allow further space on the appropriate side of the pelvis and allow for rotation. If is </a:t>
            </a:r>
            <a:r>
              <a:rPr lang="en-US" dirty="0" err="1"/>
              <a:t>is</a:t>
            </a:r>
            <a:r>
              <a:rPr lang="en-US" dirty="0"/>
              <a:t> unknown we can alternate sides.  The child pose or open knee chest position can also be used to for a woman that has an uncontrollable premature urge to push.    </a:t>
            </a:r>
          </a:p>
        </p:txBody>
      </p:sp>
      <p:sp>
        <p:nvSpPr>
          <p:cNvPr id="557" name="Shape 55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3876359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64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8499855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67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2491583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Skip to minute 2:15</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69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82377193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Shape 57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a:buNone/>
            </a:pPr>
            <a:r>
              <a:rPr lang="en-US" dirty="0"/>
              <a:t>Play video on lunges</a:t>
            </a:r>
            <a:endParaRPr dirty="0"/>
          </a:p>
        </p:txBody>
      </p:sp>
      <p:sp>
        <p:nvSpPr>
          <p:cNvPr id="577" name="Shape 57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2158199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73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6516163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Show the rebozo. </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76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5210389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4"/>
        <p:cNvGrpSpPr/>
        <p:nvPr/>
      </p:nvGrpSpPr>
      <p:grpSpPr>
        <a:xfrm>
          <a:off x="0" y="0"/>
          <a:ext cx="0" cy="0"/>
          <a:chOff x="0" y="0"/>
          <a:chExt cx="0" cy="0"/>
        </a:xfrm>
      </p:grpSpPr>
      <p:sp>
        <p:nvSpPr>
          <p:cNvPr id="585" name="Shape 585"/>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a:buNone/>
            </a:pPr>
            <a:r>
              <a:rPr lang="en-US" dirty="0">
                <a:highlight>
                  <a:srgbClr val="FFFFFF"/>
                </a:highlight>
                <a:latin typeface="Arial"/>
                <a:ea typeface="Arial"/>
                <a:cs typeface="Arial"/>
                <a:sym typeface="Arial"/>
              </a:rPr>
              <a:t>“</a:t>
            </a:r>
            <a:r>
              <a:rPr lang="en-US" dirty="0" err="1">
                <a:highlight>
                  <a:srgbClr val="FFFFFF"/>
                </a:highlight>
                <a:latin typeface="Arial"/>
                <a:ea typeface="Arial"/>
                <a:cs typeface="Arial"/>
                <a:sym typeface="Arial"/>
              </a:rPr>
              <a:t>Manteada</a:t>
            </a:r>
            <a:r>
              <a:rPr lang="en-US" dirty="0">
                <a:highlight>
                  <a:srgbClr val="FFFFFF"/>
                </a:highlight>
                <a:latin typeface="Arial"/>
                <a:ea typeface="Arial"/>
                <a:cs typeface="Arial"/>
                <a:sym typeface="Arial"/>
              </a:rPr>
              <a:t>” is the Spanish name of the sifting technique used by Mexican Midwives with the Rebozo. </a:t>
            </a:r>
            <a:r>
              <a:rPr lang="en-US" dirty="0" err="1">
                <a:highlight>
                  <a:srgbClr val="FFFFFF"/>
                </a:highlight>
                <a:latin typeface="Arial"/>
                <a:ea typeface="Arial"/>
                <a:cs typeface="Arial"/>
                <a:sym typeface="Arial"/>
              </a:rPr>
              <a:t>Manteada</a:t>
            </a:r>
            <a:r>
              <a:rPr lang="en-US" dirty="0">
                <a:highlight>
                  <a:srgbClr val="FFFFFF"/>
                </a:highlight>
                <a:latin typeface="Arial"/>
                <a:ea typeface="Arial"/>
                <a:cs typeface="Arial"/>
                <a:sym typeface="Arial"/>
              </a:rPr>
              <a:t> is done for pregnancy, birth, postpartum… even for fertility by Mexican Midwives. </a:t>
            </a:r>
          </a:p>
        </p:txBody>
      </p:sp>
      <p:sp>
        <p:nvSpPr>
          <p:cNvPr id="586" name="Shape 58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520638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Shape 226"/>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7" name="Shape 227"/>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228" name="Shape 228"/>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80</a:t>
            </a:fld>
            <a:endParaRPr lang="en-US"/>
          </a:p>
        </p:txBody>
      </p:sp>
    </p:spTree>
    <p:extLst>
      <p:ext uri="{BB962C8B-B14F-4D97-AF65-F5344CB8AC3E}">
        <p14:creationId xmlns:p14="http://schemas.microsoft.com/office/powerpoint/2010/main" val="19143715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Shape 233"/>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34" name="Shape 234"/>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235" name="Shape 235"/>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81</a:t>
            </a:fld>
            <a:endParaRPr lang="en-US"/>
          </a:p>
        </p:txBody>
      </p:sp>
    </p:spTree>
    <p:extLst>
      <p:ext uri="{BB962C8B-B14F-4D97-AF65-F5344CB8AC3E}">
        <p14:creationId xmlns:p14="http://schemas.microsoft.com/office/powerpoint/2010/main" val="399029871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Shape 241"/>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42" name="Shape 242"/>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rtl="0">
              <a:spcBef>
                <a:spcPts val="0"/>
              </a:spcBef>
              <a:buNone/>
            </a:pPr>
            <a:endParaRPr/>
          </a:p>
        </p:txBody>
      </p:sp>
      <p:sp>
        <p:nvSpPr>
          <p:cNvPr id="243" name="Shape 243"/>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rtl="0">
              <a:spcBef>
                <a:spcPts val="0"/>
              </a:spcBef>
              <a:buNone/>
            </a:pPr>
            <a:fld id="{00000000-1234-1234-1234-123412341234}" type="slidenum">
              <a:rPr lang="en-US"/>
              <a:t>82</a:t>
            </a:fld>
            <a:endParaRPr lang="en-US"/>
          </a:p>
        </p:txBody>
      </p:sp>
    </p:spTree>
    <p:extLst>
      <p:ext uri="{BB962C8B-B14F-4D97-AF65-F5344CB8AC3E}">
        <p14:creationId xmlns:p14="http://schemas.microsoft.com/office/powerpoint/2010/main" val="270313632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Shape 249"/>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0" name="Shape 250"/>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251" name="Shape 251"/>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83</a:t>
            </a:fld>
            <a:endParaRPr lang="en-US"/>
          </a:p>
        </p:txBody>
      </p:sp>
    </p:spTree>
    <p:extLst>
      <p:ext uri="{BB962C8B-B14F-4D97-AF65-F5344CB8AC3E}">
        <p14:creationId xmlns:p14="http://schemas.microsoft.com/office/powerpoint/2010/main" val="174119605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Shape 258"/>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9" name="Shape 259"/>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260" name="Shape 260"/>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84</a:t>
            </a:fld>
            <a:endParaRPr lang="en-US"/>
          </a:p>
        </p:txBody>
      </p:sp>
    </p:spTree>
    <p:extLst>
      <p:ext uri="{BB962C8B-B14F-4D97-AF65-F5344CB8AC3E}">
        <p14:creationId xmlns:p14="http://schemas.microsoft.com/office/powerpoint/2010/main" val="214993880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Shape 27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76" name="Shape 27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277" name="Shape 27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85</a:t>
            </a:fld>
            <a:endParaRPr lang="en-US"/>
          </a:p>
        </p:txBody>
      </p:sp>
    </p:spTree>
    <p:extLst>
      <p:ext uri="{BB962C8B-B14F-4D97-AF65-F5344CB8AC3E}">
        <p14:creationId xmlns:p14="http://schemas.microsoft.com/office/powerpoint/2010/main" val="238557140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Shape 284"/>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85" name="Shape 285"/>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286" name="Shape 286"/>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86</a:t>
            </a:fld>
            <a:endParaRPr lang="en-US"/>
          </a:p>
        </p:txBody>
      </p:sp>
    </p:spTree>
    <p:extLst>
      <p:ext uri="{BB962C8B-B14F-4D97-AF65-F5344CB8AC3E}">
        <p14:creationId xmlns:p14="http://schemas.microsoft.com/office/powerpoint/2010/main" val="135596033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Shape 298"/>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99" name="Shape 299"/>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300" name="Shape 300"/>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87</a:t>
            </a:fld>
            <a:endParaRPr lang="en-US"/>
          </a:p>
        </p:txBody>
      </p:sp>
    </p:spTree>
    <p:extLst>
      <p:ext uri="{BB962C8B-B14F-4D97-AF65-F5344CB8AC3E}">
        <p14:creationId xmlns:p14="http://schemas.microsoft.com/office/powerpoint/2010/main" val="18591111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Shape 306"/>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07" name="Shape 307"/>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308" name="Shape 308"/>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88</a:t>
            </a:fld>
            <a:endParaRPr lang="en-US"/>
          </a:p>
        </p:txBody>
      </p:sp>
    </p:spTree>
    <p:extLst>
      <p:ext uri="{BB962C8B-B14F-4D97-AF65-F5344CB8AC3E}">
        <p14:creationId xmlns:p14="http://schemas.microsoft.com/office/powerpoint/2010/main" val="1809730483"/>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Shape 31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16" name="Shape 31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69850">
              <a:spcBef>
                <a:spcPts val="0"/>
              </a:spcBef>
              <a:buClr>
                <a:schemeClr val="dk1"/>
              </a:buClr>
              <a:buSzPts val="1100"/>
              <a:buFont typeface="Arial"/>
              <a:buNone/>
            </a:pPr>
            <a:r>
              <a:rPr lang="en-US" dirty="0"/>
              <a:t>Following are some examples of unplanned spontaneous rituals discovered by laboring women:</a:t>
            </a:r>
          </a:p>
          <a:p>
            <a:pPr marL="457200" lvl="0" indent="-298450" rtl="0">
              <a:lnSpc>
                <a:spcPct val="115000"/>
              </a:lnSpc>
              <a:spcBef>
                <a:spcPts val="0"/>
              </a:spcBef>
              <a:spcAft>
                <a:spcPts val="0"/>
              </a:spcAft>
              <a:buClr>
                <a:schemeClr val="dk1"/>
              </a:buClr>
              <a:buSzPts val="1100"/>
              <a:buChar char="●"/>
            </a:pPr>
            <a:r>
              <a:rPr lang="en-US" dirty="0"/>
              <a:t>One woman felt safe and cared for when her mother brushed her long, straight hair rhythmically during the contractions.</a:t>
            </a:r>
          </a:p>
          <a:p>
            <a:pPr marL="457200" lvl="0" indent="-298450" rtl="0">
              <a:lnSpc>
                <a:spcPct val="115000"/>
              </a:lnSpc>
              <a:spcBef>
                <a:spcPts val="0"/>
              </a:spcBef>
              <a:spcAft>
                <a:spcPts val="0"/>
              </a:spcAft>
              <a:buClr>
                <a:schemeClr val="dk1"/>
              </a:buClr>
              <a:buSzPts val="1100"/>
              <a:buChar char="●"/>
            </a:pPr>
            <a:r>
              <a:rPr lang="en-US" dirty="0"/>
              <a:t>Another rocked in a rocking chair in rhythm with her own pattern of breathing.</a:t>
            </a:r>
          </a:p>
          <a:p>
            <a:pPr marL="457200" lvl="0" indent="-298450" rtl="0">
              <a:lnSpc>
                <a:spcPct val="115000"/>
              </a:lnSpc>
              <a:spcBef>
                <a:spcPts val="0"/>
              </a:spcBef>
              <a:spcAft>
                <a:spcPts val="0"/>
              </a:spcAft>
              <a:buClr>
                <a:schemeClr val="dk1"/>
              </a:buClr>
              <a:buSzPts val="1100"/>
              <a:buChar char="●"/>
            </a:pPr>
            <a:r>
              <a:rPr lang="en-US" dirty="0"/>
              <a:t>Another wanted her partner to rub her lower leg lightly up and down in time with her breathing.</a:t>
            </a:r>
          </a:p>
          <a:p>
            <a:pPr marL="457200" lvl="0" indent="-298450" rtl="0">
              <a:lnSpc>
                <a:spcPct val="115000"/>
              </a:lnSpc>
              <a:spcBef>
                <a:spcPts val="0"/>
              </a:spcBef>
              <a:spcAft>
                <a:spcPts val="0"/>
              </a:spcAft>
              <a:buClr>
                <a:schemeClr val="dk1"/>
              </a:buClr>
              <a:buSzPts val="1100"/>
              <a:buChar char="●"/>
            </a:pPr>
            <a:r>
              <a:rPr lang="en-US" dirty="0"/>
              <a:t>Another wanted her partner to count her breaths out loud and point out to her when she was beyond the number of breaths that meant the halfway point in the contraction.</a:t>
            </a:r>
          </a:p>
          <a:p>
            <a:pPr marL="457200" lvl="0" indent="-298450" rtl="0">
              <a:lnSpc>
                <a:spcPct val="115000"/>
              </a:lnSpc>
              <a:spcBef>
                <a:spcPts val="0"/>
              </a:spcBef>
              <a:spcAft>
                <a:spcPts val="0"/>
              </a:spcAft>
              <a:buClr>
                <a:schemeClr val="dk1"/>
              </a:buClr>
              <a:buSzPts val="1100"/>
              <a:buChar char="●"/>
            </a:pPr>
            <a:r>
              <a:rPr lang="en-US" dirty="0"/>
              <a:t>Another dealt with her back pain by leaning on the bathroom sink, swaying rhythmically from side and moaning while her partner pressed on her low back.</a:t>
            </a:r>
          </a:p>
          <a:p>
            <a:pPr marL="457200" lvl="0" indent="-298450" rtl="0">
              <a:lnSpc>
                <a:spcPct val="115000"/>
              </a:lnSpc>
              <a:spcBef>
                <a:spcPts val="0"/>
              </a:spcBef>
              <a:spcAft>
                <a:spcPts val="0"/>
              </a:spcAft>
              <a:buClr>
                <a:schemeClr val="dk1"/>
              </a:buClr>
              <a:buSzPts val="1100"/>
              <a:buChar char="●"/>
            </a:pPr>
            <a:r>
              <a:rPr lang="en-US" dirty="0"/>
              <a:t>Another, who had rowed crew in high school, used a visualization in conjunction with her breathing pattern: each breath represented a stroke of her oar, helping her to “glide smoothly” through the contraction.</a:t>
            </a:r>
          </a:p>
          <a:p>
            <a:pPr marL="457200" lvl="0" indent="-298450" rtl="0">
              <a:lnSpc>
                <a:spcPct val="115000"/>
              </a:lnSpc>
              <a:spcBef>
                <a:spcPts val="0"/>
              </a:spcBef>
              <a:buClr>
                <a:schemeClr val="dk1"/>
              </a:buClr>
              <a:buSzPts val="1100"/>
              <a:buChar char="●"/>
            </a:pPr>
            <a:r>
              <a:rPr lang="en-US" dirty="0"/>
              <a:t>Another let her breathing follow the rhythm of her partner’s hand moving up and down (“conducting”); she focused entirely on the partner’s ring with its blue stone as her guide.</a:t>
            </a:r>
          </a:p>
          <a:p>
            <a:pPr marL="0" lvl="0" indent="-69850" rtl="0">
              <a:lnSpc>
                <a:spcPct val="115000"/>
              </a:lnSpc>
              <a:spcBef>
                <a:spcPts val="0"/>
              </a:spcBef>
              <a:buClr>
                <a:schemeClr val="dk1"/>
              </a:buClr>
              <a:buSzPts val="1100"/>
              <a:buFont typeface="Arial"/>
              <a:buNone/>
            </a:pPr>
            <a:r>
              <a:rPr lang="en-US" dirty="0"/>
              <a:t>Once a woman finds a ritual, she depends on it for many contractions. Changing the ritual or disturbing it throws her off. Most women change their ritual from time to time in labor, when a change of pace seems necessary.</a:t>
            </a:r>
          </a:p>
          <a:p>
            <a:pPr marL="0" lvl="0" indent="0">
              <a:spcBef>
                <a:spcPts val="0"/>
              </a:spcBef>
              <a:buNone/>
            </a:pPr>
            <a:endParaRPr dirty="0"/>
          </a:p>
        </p:txBody>
      </p:sp>
      <p:sp>
        <p:nvSpPr>
          <p:cNvPr id="317" name="Shape 31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89</a:t>
            </a:fld>
            <a:endParaRPr lang="en-US"/>
          </a:p>
        </p:txBody>
      </p:sp>
    </p:spTree>
    <p:extLst>
      <p:ext uri="{BB962C8B-B14F-4D97-AF65-F5344CB8AC3E}">
        <p14:creationId xmlns:p14="http://schemas.microsoft.com/office/powerpoint/2010/main" val="225562704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Shape 323"/>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24" name="Shape 324"/>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325" name="Shape 325"/>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91</a:t>
            </a:fld>
            <a:endParaRPr lang="en-US"/>
          </a:p>
        </p:txBody>
      </p:sp>
    </p:spTree>
    <p:extLst>
      <p:ext uri="{BB962C8B-B14F-4D97-AF65-F5344CB8AC3E}">
        <p14:creationId xmlns:p14="http://schemas.microsoft.com/office/powerpoint/2010/main" val="311062026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Shape 331"/>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32" name="Shape 332"/>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333" name="Shape 333"/>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92</a:t>
            </a:fld>
            <a:endParaRPr lang="en-US"/>
          </a:p>
        </p:txBody>
      </p:sp>
    </p:spTree>
    <p:extLst>
      <p:ext uri="{BB962C8B-B14F-4D97-AF65-F5344CB8AC3E}">
        <p14:creationId xmlns:p14="http://schemas.microsoft.com/office/powerpoint/2010/main" val="15676418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Shape 341"/>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42" name="Shape 342"/>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343" name="Shape 343"/>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93</a:t>
            </a:fld>
            <a:endParaRPr lang="en-US"/>
          </a:p>
        </p:txBody>
      </p:sp>
    </p:spTree>
    <p:extLst>
      <p:ext uri="{BB962C8B-B14F-4D97-AF65-F5344CB8AC3E}">
        <p14:creationId xmlns:p14="http://schemas.microsoft.com/office/powerpoint/2010/main" val="9268712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
        <p:cNvGrpSpPr/>
        <p:nvPr/>
      </p:nvGrpSpPr>
      <p:grpSpPr>
        <a:xfrm>
          <a:off x="0" y="0"/>
          <a:ext cx="0" cy="0"/>
          <a:chOff x="0" y="0"/>
          <a:chExt cx="0" cy="0"/>
        </a:xfrm>
      </p:grpSpPr>
      <p:sp>
        <p:nvSpPr>
          <p:cNvPr id="560" name="Shape 560"/>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61" name="Shape 561"/>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562" name="Shape 562"/>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96</a:t>
            </a:fld>
            <a:endParaRPr lang="en-US"/>
          </a:p>
        </p:txBody>
      </p:sp>
    </p:spTree>
    <p:extLst>
      <p:ext uri="{BB962C8B-B14F-4D97-AF65-F5344CB8AC3E}">
        <p14:creationId xmlns:p14="http://schemas.microsoft.com/office/powerpoint/2010/main" val="2278349988"/>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Shape 423"/>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24" name="Shape 424"/>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101600" marR="1117600" lvl="0" indent="-69850" rtl="0">
              <a:lnSpc>
                <a:spcPct val="115000"/>
              </a:lnSpc>
              <a:spcBef>
                <a:spcPts val="0"/>
              </a:spcBef>
              <a:buClr>
                <a:schemeClr val="dk1"/>
              </a:buClr>
              <a:buSzPts val="1100"/>
              <a:buFont typeface="Arial"/>
              <a:buNone/>
            </a:pPr>
            <a:r>
              <a:rPr lang="en-US" sz="950">
                <a:highlight>
                  <a:srgbClr val="FFFFFF"/>
                </a:highlight>
                <a:latin typeface="Arial"/>
                <a:ea typeface="Arial"/>
                <a:cs typeface="Arial"/>
                <a:sym typeface="Arial"/>
              </a:rPr>
              <a:t>Warm water  immersion  increases  relaxation  (Benfield, Herman, Katz, Wilson, &amp; Davis, 2001) and promotes labor progress  (Simkin  &amp;  Bolding,  2004) </a:t>
            </a:r>
          </a:p>
          <a:p>
            <a:pPr marL="0" lvl="0" indent="0">
              <a:spcBef>
                <a:spcPts val="0"/>
              </a:spcBef>
              <a:buNone/>
            </a:pPr>
            <a:endParaRPr/>
          </a:p>
        </p:txBody>
      </p:sp>
      <p:sp>
        <p:nvSpPr>
          <p:cNvPr id="425" name="Shape 425"/>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97</a:t>
            </a:fld>
            <a:endParaRPr lang="en-US"/>
          </a:p>
        </p:txBody>
      </p:sp>
    </p:spTree>
    <p:extLst>
      <p:ext uri="{BB962C8B-B14F-4D97-AF65-F5344CB8AC3E}">
        <p14:creationId xmlns:p14="http://schemas.microsoft.com/office/powerpoint/2010/main" val="181011819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Shape 432"/>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33" name="Shape 433"/>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434" name="Shape 434"/>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98</a:t>
            </a:fld>
            <a:endParaRPr lang="en-US"/>
          </a:p>
        </p:txBody>
      </p:sp>
    </p:spTree>
    <p:extLst>
      <p:ext uri="{BB962C8B-B14F-4D97-AF65-F5344CB8AC3E}">
        <p14:creationId xmlns:p14="http://schemas.microsoft.com/office/powerpoint/2010/main" val="66495145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Shape 441"/>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42" name="Shape 442"/>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443" name="Shape 443"/>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99</a:t>
            </a:fld>
            <a:endParaRPr lang="en-US"/>
          </a:p>
        </p:txBody>
      </p:sp>
    </p:spTree>
    <p:extLst>
      <p:ext uri="{BB962C8B-B14F-4D97-AF65-F5344CB8AC3E}">
        <p14:creationId xmlns:p14="http://schemas.microsoft.com/office/powerpoint/2010/main" val="280605259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Shape 451"/>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52" name="Shape 452"/>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101600" marR="1130300" lvl="0" indent="0" rtl="0">
              <a:lnSpc>
                <a:spcPct val="115000"/>
              </a:lnSpc>
              <a:spcBef>
                <a:spcPts val="0"/>
              </a:spcBef>
              <a:buNone/>
            </a:pPr>
            <a:endParaRPr lang="en-US" dirty="0">
              <a:highlight>
                <a:srgbClr val="FFFFFF"/>
              </a:highlight>
              <a:latin typeface="Arial"/>
              <a:ea typeface="Arial"/>
              <a:cs typeface="Arial"/>
            </a:endParaRPr>
          </a:p>
          <a:p>
            <a:pPr marL="101600" marR="1130300" lvl="0" indent="0" rtl="0">
              <a:lnSpc>
                <a:spcPct val="115000"/>
              </a:lnSpc>
              <a:spcBef>
                <a:spcPts val="0"/>
              </a:spcBef>
              <a:buNone/>
            </a:pPr>
            <a:endParaRPr sz="950">
              <a:highlight>
                <a:srgbClr val="FFFFFF"/>
              </a:highlight>
              <a:latin typeface="Arial"/>
              <a:ea typeface="Arial"/>
              <a:cs typeface="Arial"/>
              <a:sym typeface="Arial"/>
            </a:endParaRPr>
          </a:p>
          <a:p>
            <a:pPr marL="101600" marR="1130300" lvl="0" indent="-69850" rtl="0">
              <a:lnSpc>
                <a:spcPct val="115000"/>
              </a:lnSpc>
              <a:spcBef>
                <a:spcPts val="0"/>
              </a:spcBef>
              <a:buClr>
                <a:schemeClr val="dk1"/>
              </a:buClr>
              <a:buSzPts val="1100"/>
              <a:buFont typeface="Arial"/>
              <a:buNone/>
            </a:pPr>
            <a:endParaRPr sz="950">
              <a:highlight>
                <a:srgbClr val="FFFFFF"/>
              </a:highlight>
              <a:latin typeface="Arial"/>
              <a:ea typeface="Arial"/>
              <a:cs typeface="Arial"/>
              <a:sym typeface="Arial"/>
            </a:endParaRPr>
          </a:p>
          <a:p>
            <a:pPr marL="0" lvl="0" indent="0">
              <a:spcBef>
                <a:spcPts val="0"/>
              </a:spcBef>
              <a:buNone/>
            </a:pPr>
            <a:endParaRPr/>
          </a:p>
        </p:txBody>
      </p:sp>
      <p:sp>
        <p:nvSpPr>
          <p:cNvPr id="453" name="Shape 453"/>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100</a:t>
            </a:fld>
            <a:endParaRPr lang="en-US"/>
          </a:p>
        </p:txBody>
      </p:sp>
    </p:spTree>
    <p:extLst>
      <p:ext uri="{BB962C8B-B14F-4D97-AF65-F5344CB8AC3E}">
        <p14:creationId xmlns:p14="http://schemas.microsoft.com/office/powerpoint/2010/main" val="4076969066"/>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Shape 459"/>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60" name="Shape 460"/>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461" name="Shape 461"/>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102</a:t>
            </a:fld>
            <a:endParaRPr lang="en-US"/>
          </a:p>
        </p:txBody>
      </p:sp>
    </p:spTree>
    <p:extLst>
      <p:ext uri="{BB962C8B-B14F-4D97-AF65-F5344CB8AC3E}">
        <p14:creationId xmlns:p14="http://schemas.microsoft.com/office/powerpoint/2010/main" val="1693702709"/>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Pts val="1400"/>
              <a:buFontTx/>
              <a:buNone/>
              <a:tabLst/>
              <a:defRPr/>
            </a:pP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None/>
            </a:pPr>
            <a:fld id="{00000000-1234-1234-1234-123412341234}" type="slidenum">
              <a:rPr lang="en-US" sz="1200" b="0" i="0" u="none" strike="noStrike" cap="none" smtClean="0">
                <a:solidFill>
                  <a:schemeClr val="dk1"/>
                </a:solidFill>
                <a:latin typeface="Calibri"/>
                <a:ea typeface="Calibri"/>
                <a:cs typeface="Calibri"/>
                <a:sym typeface="Calibri"/>
              </a:rPr>
              <a:t>103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91690946"/>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Shape 470"/>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71" name="Shape 471"/>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472" name="Shape 472"/>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104</a:t>
            </a:fld>
            <a:endParaRPr lang="en-US"/>
          </a:p>
        </p:txBody>
      </p:sp>
    </p:spTree>
    <p:extLst>
      <p:ext uri="{BB962C8B-B14F-4D97-AF65-F5344CB8AC3E}">
        <p14:creationId xmlns:p14="http://schemas.microsoft.com/office/powerpoint/2010/main" val="2789137708"/>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0"/>
        <p:cNvGrpSpPr/>
        <p:nvPr/>
      </p:nvGrpSpPr>
      <p:grpSpPr>
        <a:xfrm>
          <a:off x="0" y="0"/>
          <a:ext cx="0" cy="0"/>
          <a:chOff x="0" y="0"/>
          <a:chExt cx="0" cy="0"/>
        </a:xfrm>
      </p:grpSpPr>
      <p:sp>
        <p:nvSpPr>
          <p:cNvPr id="481" name="Shape 481"/>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82" name="Shape 482"/>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483" name="Shape 483"/>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105</a:t>
            </a:fld>
            <a:endParaRPr lang="en-US"/>
          </a:p>
        </p:txBody>
      </p:sp>
    </p:spTree>
    <p:extLst>
      <p:ext uri="{BB962C8B-B14F-4D97-AF65-F5344CB8AC3E}">
        <p14:creationId xmlns:p14="http://schemas.microsoft.com/office/powerpoint/2010/main" val="2635277045"/>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9"/>
        <p:cNvGrpSpPr/>
        <p:nvPr/>
      </p:nvGrpSpPr>
      <p:grpSpPr>
        <a:xfrm>
          <a:off x="0" y="0"/>
          <a:ext cx="0" cy="0"/>
          <a:chOff x="0" y="0"/>
          <a:chExt cx="0" cy="0"/>
        </a:xfrm>
      </p:grpSpPr>
      <p:sp>
        <p:nvSpPr>
          <p:cNvPr id="490" name="Shape 490"/>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91" name="Shape 491"/>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marR="50800" lvl="0" indent="-69850" rtl="0">
              <a:lnSpc>
                <a:spcPct val="115000"/>
              </a:lnSpc>
              <a:spcBef>
                <a:spcPts val="0"/>
              </a:spcBef>
              <a:buClr>
                <a:schemeClr val="dk1"/>
              </a:buClr>
              <a:buSzPts val="1100"/>
              <a:buFont typeface="Arial"/>
              <a:buNone/>
            </a:pPr>
            <a:r>
              <a:rPr lang="en-US" sz="950" dirty="0">
                <a:highlight>
                  <a:srgbClr val="FFFFFF"/>
                </a:highlight>
                <a:latin typeface="Arial"/>
                <a:ea typeface="Arial"/>
                <a:cs typeface="Arial"/>
                <a:sym typeface="Arial"/>
              </a:rPr>
              <a:t>The double hip squeeze changes the shape of the pelvis and releases tension on the sacroiliac  joints.  Position  the  woman  on  her  hands  and knees or have her lean over the bed. Standing behind</a:t>
            </a:r>
          </a:p>
          <a:p>
            <a:pPr marL="0" marR="88900" lvl="0" indent="0" rtl="0">
              <a:lnSpc>
                <a:spcPct val="115000"/>
              </a:lnSpc>
              <a:spcBef>
                <a:spcPts val="0"/>
              </a:spcBef>
              <a:buNone/>
            </a:pPr>
            <a:r>
              <a:rPr lang="en-US" sz="950" dirty="0">
                <a:highlight>
                  <a:srgbClr val="FFFFFF"/>
                </a:highlight>
                <a:latin typeface="Arial"/>
                <a:ea typeface="Arial"/>
                <a:cs typeface="Arial"/>
                <a:sym typeface="Arial"/>
              </a:rPr>
              <a:t>the woman, locate iliac crest and gluteal muscle. Place hands  on  each  side  below  iliac  crest  and  over  gluteal muscle with fingers pointing toward midline. Apply pressure  by  simultaneously  pushing  hands  toward  sacrum throughout the contraction (</a:t>
            </a:r>
            <a:r>
              <a:rPr lang="en-US" sz="950" dirty="0" err="1">
                <a:highlight>
                  <a:srgbClr val="FFFFFF"/>
                </a:highlight>
                <a:latin typeface="Arial"/>
                <a:ea typeface="Arial"/>
                <a:cs typeface="Arial"/>
                <a:sym typeface="Arial"/>
              </a:rPr>
              <a:t>Simkin</a:t>
            </a:r>
            <a:r>
              <a:rPr lang="en-US" sz="950" dirty="0">
                <a:highlight>
                  <a:srgbClr val="FFFFFF"/>
                </a:highlight>
                <a:latin typeface="Arial"/>
                <a:ea typeface="Arial"/>
                <a:cs typeface="Arial"/>
                <a:sym typeface="Arial"/>
              </a:rPr>
              <a:t> &amp; Ancheta, 2005). </a:t>
            </a:r>
          </a:p>
          <a:p>
            <a:pPr marL="0" marR="114300" lvl="0" indent="-69850" rtl="0">
              <a:lnSpc>
                <a:spcPct val="115000"/>
              </a:lnSpc>
              <a:spcBef>
                <a:spcPts val="0"/>
              </a:spcBef>
              <a:buClr>
                <a:schemeClr val="dk1"/>
              </a:buClr>
              <a:buSzPts val="1100"/>
              <a:buFont typeface="Arial"/>
              <a:buNone/>
            </a:pPr>
            <a:r>
              <a:rPr lang="en-US" sz="900" dirty="0">
                <a:highlight>
                  <a:srgbClr val="FFFFFF"/>
                </a:highlight>
                <a:latin typeface="Arial"/>
                <a:ea typeface="Arial"/>
                <a:cs typeface="Arial"/>
                <a:sym typeface="Arial"/>
              </a:rPr>
              <a:t>(JOGNN 2008; Vol. 37, Issue 1, A Practical Approach to Labor Support, </a:t>
            </a:r>
            <a:r>
              <a:rPr lang="en-US" sz="1050" dirty="0" err="1">
                <a:highlight>
                  <a:srgbClr val="FFFFFF"/>
                </a:highlight>
                <a:latin typeface="Times New Roman"/>
                <a:ea typeface="Times New Roman"/>
                <a:cs typeface="Times New Roman"/>
                <a:sym typeface="Times New Roman"/>
              </a:rPr>
              <a:t>Ellise</a:t>
            </a:r>
            <a:r>
              <a:rPr lang="en-US" sz="1050" dirty="0">
                <a:highlight>
                  <a:srgbClr val="FFFFFF"/>
                </a:highlight>
                <a:latin typeface="Times New Roman"/>
                <a:ea typeface="Times New Roman"/>
                <a:cs typeface="Times New Roman"/>
                <a:sym typeface="Times New Roman"/>
              </a:rPr>
              <a:t>  D. Adams, Ann L. Bianchi) </a:t>
            </a:r>
          </a:p>
          <a:p>
            <a:pPr marL="0" lvl="0" indent="0">
              <a:spcBef>
                <a:spcPts val="0"/>
              </a:spcBef>
              <a:buNone/>
            </a:pPr>
            <a:endParaRPr dirty="0"/>
          </a:p>
        </p:txBody>
      </p:sp>
      <p:sp>
        <p:nvSpPr>
          <p:cNvPr id="492" name="Shape 492"/>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108</a:t>
            </a:fld>
            <a:endParaRPr lang="en-US"/>
          </a:p>
        </p:txBody>
      </p:sp>
    </p:spTree>
    <p:extLst>
      <p:ext uri="{BB962C8B-B14F-4D97-AF65-F5344CB8AC3E}">
        <p14:creationId xmlns:p14="http://schemas.microsoft.com/office/powerpoint/2010/main" val="404798324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
        <p:cNvGrpSpPr/>
        <p:nvPr/>
      </p:nvGrpSpPr>
      <p:grpSpPr>
        <a:xfrm>
          <a:off x="0" y="0"/>
          <a:ext cx="0" cy="0"/>
          <a:chOff x="0" y="0"/>
          <a:chExt cx="0" cy="0"/>
        </a:xfrm>
      </p:grpSpPr>
      <p:sp>
        <p:nvSpPr>
          <p:cNvPr id="500" name="Shape 500"/>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01" name="Shape 501"/>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502" name="Shape 502"/>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109</a:t>
            </a:fld>
            <a:endParaRPr lang="en-US"/>
          </a:p>
        </p:txBody>
      </p:sp>
    </p:spTree>
    <p:extLst>
      <p:ext uri="{BB962C8B-B14F-4D97-AF65-F5344CB8AC3E}">
        <p14:creationId xmlns:p14="http://schemas.microsoft.com/office/powerpoint/2010/main" val="4294461259"/>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8"/>
        <p:cNvGrpSpPr/>
        <p:nvPr/>
      </p:nvGrpSpPr>
      <p:grpSpPr>
        <a:xfrm>
          <a:off x="0" y="0"/>
          <a:ext cx="0" cy="0"/>
          <a:chOff x="0" y="0"/>
          <a:chExt cx="0" cy="0"/>
        </a:xfrm>
      </p:grpSpPr>
      <p:sp>
        <p:nvSpPr>
          <p:cNvPr id="509" name="Shape 509"/>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10" name="Shape 510"/>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511" name="Shape 511"/>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110</a:t>
            </a:fld>
            <a:endParaRPr lang="en-US"/>
          </a:p>
        </p:txBody>
      </p:sp>
    </p:spTree>
    <p:extLst>
      <p:ext uri="{BB962C8B-B14F-4D97-AF65-F5344CB8AC3E}">
        <p14:creationId xmlns:p14="http://schemas.microsoft.com/office/powerpoint/2010/main" val="2913087560"/>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Shape 518"/>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19" name="Shape 519"/>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520" name="Shape 520"/>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113</a:t>
            </a:fld>
            <a:endParaRPr lang="en-US"/>
          </a:p>
        </p:txBody>
      </p:sp>
    </p:spTree>
    <p:extLst>
      <p:ext uri="{BB962C8B-B14F-4D97-AF65-F5344CB8AC3E}">
        <p14:creationId xmlns:p14="http://schemas.microsoft.com/office/powerpoint/2010/main" val="172918658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Shape 518"/>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19" name="Shape 519"/>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520" name="Shape 520"/>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114</a:t>
            </a:fld>
            <a:endParaRPr lang="en-US"/>
          </a:p>
        </p:txBody>
      </p:sp>
    </p:spTree>
    <p:extLst>
      <p:ext uri="{BB962C8B-B14F-4D97-AF65-F5344CB8AC3E}">
        <p14:creationId xmlns:p14="http://schemas.microsoft.com/office/powerpoint/2010/main" val="1729186586"/>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5"/>
        <p:cNvGrpSpPr/>
        <p:nvPr/>
      </p:nvGrpSpPr>
      <p:grpSpPr>
        <a:xfrm>
          <a:off x="0" y="0"/>
          <a:ext cx="0" cy="0"/>
          <a:chOff x="0" y="0"/>
          <a:chExt cx="0" cy="0"/>
        </a:xfrm>
      </p:grpSpPr>
      <p:sp>
        <p:nvSpPr>
          <p:cNvPr id="526" name="Shape 526"/>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27" name="Shape 527"/>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528" name="Shape 528"/>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115</a:t>
            </a:fld>
            <a:endParaRPr lang="en-US"/>
          </a:p>
        </p:txBody>
      </p:sp>
    </p:spTree>
    <p:extLst>
      <p:ext uri="{BB962C8B-B14F-4D97-AF65-F5344CB8AC3E}">
        <p14:creationId xmlns:p14="http://schemas.microsoft.com/office/powerpoint/2010/main" val="2917072786"/>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Shape 534"/>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35" name="Shape 535"/>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536" name="Shape 536"/>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116</a:t>
            </a:fld>
            <a:endParaRPr lang="en-US"/>
          </a:p>
        </p:txBody>
      </p:sp>
    </p:spTree>
    <p:extLst>
      <p:ext uri="{BB962C8B-B14F-4D97-AF65-F5344CB8AC3E}">
        <p14:creationId xmlns:p14="http://schemas.microsoft.com/office/powerpoint/2010/main" val="1220095530"/>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1"/>
        <p:cNvGrpSpPr/>
        <p:nvPr/>
      </p:nvGrpSpPr>
      <p:grpSpPr>
        <a:xfrm>
          <a:off x="0" y="0"/>
          <a:ext cx="0" cy="0"/>
          <a:chOff x="0" y="0"/>
          <a:chExt cx="0" cy="0"/>
        </a:xfrm>
      </p:grpSpPr>
      <p:sp>
        <p:nvSpPr>
          <p:cNvPr id="542" name="Shape 542"/>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43" name="Shape 543"/>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544" name="Shape 544"/>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117</a:t>
            </a:fld>
            <a:endParaRPr lang="en-US"/>
          </a:p>
        </p:txBody>
      </p:sp>
    </p:spTree>
    <p:extLst>
      <p:ext uri="{BB962C8B-B14F-4D97-AF65-F5344CB8AC3E}">
        <p14:creationId xmlns:p14="http://schemas.microsoft.com/office/powerpoint/2010/main" val="627141532"/>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9"/>
        <p:cNvGrpSpPr/>
        <p:nvPr/>
      </p:nvGrpSpPr>
      <p:grpSpPr>
        <a:xfrm>
          <a:off x="0" y="0"/>
          <a:ext cx="0" cy="0"/>
          <a:chOff x="0" y="0"/>
          <a:chExt cx="0" cy="0"/>
        </a:xfrm>
      </p:grpSpPr>
      <p:sp>
        <p:nvSpPr>
          <p:cNvPr id="550" name="Shape 550"/>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51" name="Shape 551"/>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r>
              <a:rPr lang="en-US"/>
              <a:t>Lower pitch tones help women to cope compared to high pitched screeching which may make her feel like she is losing control.</a:t>
            </a:r>
          </a:p>
        </p:txBody>
      </p:sp>
      <p:sp>
        <p:nvSpPr>
          <p:cNvPr id="552" name="Shape 552"/>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118</a:t>
            </a:fld>
            <a:endParaRPr lang="en-US"/>
          </a:p>
        </p:txBody>
      </p:sp>
    </p:spTree>
    <p:extLst>
      <p:ext uri="{BB962C8B-B14F-4D97-AF65-F5344CB8AC3E}">
        <p14:creationId xmlns:p14="http://schemas.microsoft.com/office/powerpoint/2010/main" val="1738194763"/>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6"/>
        <p:cNvGrpSpPr/>
        <p:nvPr/>
      </p:nvGrpSpPr>
      <p:grpSpPr>
        <a:xfrm>
          <a:off x="0" y="0"/>
          <a:ext cx="0" cy="0"/>
          <a:chOff x="0" y="0"/>
          <a:chExt cx="0" cy="0"/>
        </a:xfrm>
      </p:grpSpPr>
      <p:sp>
        <p:nvSpPr>
          <p:cNvPr id="587" name="Shape 587"/>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88" name="Shape 588"/>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589" name="Shape 589"/>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119</a:t>
            </a:fld>
            <a:endParaRPr lang="en-US"/>
          </a:p>
        </p:txBody>
      </p:sp>
    </p:spTree>
    <p:extLst>
      <p:ext uri="{BB962C8B-B14F-4D97-AF65-F5344CB8AC3E}">
        <p14:creationId xmlns:p14="http://schemas.microsoft.com/office/powerpoint/2010/main" val="976185717"/>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6"/>
        <p:cNvGrpSpPr/>
        <p:nvPr/>
      </p:nvGrpSpPr>
      <p:grpSpPr>
        <a:xfrm>
          <a:off x="0" y="0"/>
          <a:ext cx="0" cy="0"/>
          <a:chOff x="0" y="0"/>
          <a:chExt cx="0" cy="0"/>
        </a:xfrm>
      </p:grpSpPr>
      <p:sp>
        <p:nvSpPr>
          <p:cNvPr id="597" name="Shape 597"/>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98" name="Shape 598"/>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599" name="Shape 599"/>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120</a:t>
            </a:fld>
            <a:endParaRPr lang="en-US"/>
          </a:p>
        </p:txBody>
      </p:sp>
    </p:spTree>
    <p:extLst>
      <p:ext uri="{BB962C8B-B14F-4D97-AF65-F5344CB8AC3E}">
        <p14:creationId xmlns:p14="http://schemas.microsoft.com/office/powerpoint/2010/main" val="1584835453"/>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6"/>
        <p:cNvGrpSpPr/>
        <p:nvPr/>
      </p:nvGrpSpPr>
      <p:grpSpPr>
        <a:xfrm>
          <a:off x="0" y="0"/>
          <a:ext cx="0" cy="0"/>
          <a:chOff x="0" y="0"/>
          <a:chExt cx="0" cy="0"/>
        </a:xfrm>
      </p:grpSpPr>
      <p:sp>
        <p:nvSpPr>
          <p:cNvPr id="707" name="Shape 707"/>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08" name="Shape 708"/>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709" name="Shape 709"/>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122</a:t>
            </a:fld>
            <a:endParaRPr lang="en-US"/>
          </a:p>
        </p:txBody>
      </p:sp>
    </p:spTree>
    <p:extLst>
      <p:ext uri="{BB962C8B-B14F-4D97-AF65-F5344CB8AC3E}">
        <p14:creationId xmlns:p14="http://schemas.microsoft.com/office/powerpoint/2010/main" val="2172925292"/>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4"/>
        <p:cNvGrpSpPr/>
        <p:nvPr/>
      </p:nvGrpSpPr>
      <p:grpSpPr>
        <a:xfrm>
          <a:off x="0" y="0"/>
          <a:ext cx="0" cy="0"/>
          <a:chOff x="0" y="0"/>
          <a:chExt cx="0" cy="0"/>
        </a:xfrm>
      </p:grpSpPr>
      <p:sp>
        <p:nvSpPr>
          <p:cNvPr id="715" name="Shape 71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16" name="Shape 71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r>
              <a:rPr lang="en-US"/>
              <a:t>The language that is suggested by hypnobirthing may seem less threatening to the woman and her family.  The word “Pain” can make a woman think she is having pain when she was not perceiving as pain before.</a:t>
            </a:r>
          </a:p>
        </p:txBody>
      </p:sp>
      <p:sp>
        <p:nvSpPr>
          <p:cNvPr id="717" name="Shape 71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123</a:t>
            </a:fld>
            <a:endParaRPr lang="en-US"/>
          </a:p>
        </p:txBody>
      </p:sp>
    </p:spTree>
    <p:extLst>
      <p:ext uri="{BB962C8B-B14F-4D97-AF65-F5344CB8AC3E}">
        <p14:creationId xmlns:p14="http://schemas.microsoft.com/office/powerpoint/2010/main" val="4256848920"/>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5"/>
        <p:cNvGrpSpPr/>
        <p:nvPr/>
      </p:nvGrpSpPr>
      <p:grpSpPr>
        <a:xfrm>
          <a:off x="0" y="0"/>
          <a:ext cx="0" cy="0"/>
          <a:chOff x="0" y="0"/>
          <a:chExt cx="0" cy="0"/>
        </a:xfrm>
      </p:grpSpPr>
      <p:sp>
        <p:nvSpPr>
          <p:cNvPr id="606" name="Shape 606"/>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07" name="Shape 607"/>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08" name="Shape 608"/>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124</a:t>
            </a:fld>
            <a:endParaRPr lang="en-US"/>
          </a:p>
        </p:txBody>
      </p:sp>
    </p:spTree>
    <p:extLst>
      <p:ext uri="{BB962C8B-B14F-4D97-AF65-F5344CB8AC3E}">
        <p14:creationId xmlns:p14="http://schemas.microsoft.com/office/powerpoint/2010/main" val="3228995221"/>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4"/>
        <p:cNvGrpSpPr/>
        <p:nvPr/>
      </p:nvGrpSpPr>
      <p:grpSpPr>
        <a:xfrm>
          <a:off x="0" y="0"/>
          <a:ext cx="0" cy="0"/>
          <a:chOff x="0" y="0"/>
          <a:chExt cx="0" cy="0"/>
        </a:xfrm>
      </p:grpSpPr>
      <p:sp>
        <p:nvSpPr>
          <p:cNvPr id="615" name="Shape 61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16" name="Shape 61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17" name="Shape 61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125</a:t>
            </a:fld>
            <a:endParaRPr lang="en-US"/>
          </a:p>
        </p:txBody>
      </p:sp>
    </p:spTree>
    <p:extLst>
      <p:ext uri="{BB962C8B-B14F-4D97-AF65-F5344CB8AC3E}">
        <p14:creationId xmlns:p14="http://schemas.microsoft.com/office/powerpoint/2010/main" val="1740580596"/>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2"/>
        <p:cNvGrpSpPr/>
        <p:nvPr/>
      </p:nvGrpSpPr>
      <p:grpSpPr>
        <a:xfrm>
          <a:off x="0" y="0"/>
          <a:ext cx="0" cy="0"/>
          <a:chOff x="0" y="0"/>
          <a:chExt cx="0" cy="0"/>
        </a:xfrm>
      </p:grpSpPr>
      <p:sp>
        <p:nvSpPr>
          <p:cNvPr id="623" name="Shape 623"/>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24" name="Shape 624"/>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25" name="Shape 625"/>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126</a:t>
            </a:fld>
            <a:endParaRPr lang="en-US"/>
          </a:p>
        </p:txBody>
      </p:sp>
    </p:spTree>
    <p:extLst>
      <p:ext uri="{BB962C8B-B14F-4D97-AF65-F5344CB8AC3E}">
        <p14:creationId xmlns:p14="http://schemas.microsoft.com/office/powerpoint/2010/main" val="3437323033"/>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1"/>
        <p:cNvGrpSpPr/>
        <p:nvPr/>
      </p:nvGrpSpPr>
      <p:grpSpPr>
        <a:xfrm>
          <a:off x="0" y="0"/>
          <a:ext cx="0" cy="0"/>
          <a:chOff x="0" y="0"/>
          <a:chExt cx="0" cy="0"/>
        </a:xfrm>
      </p:grpSpPr>
      <p:sp>
        <p:nvSpPr>
          <p:cNvPr id="632" name="Shape 632"/>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33" name="Shape 633"/>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34" name="Shape 634"/>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127</a:t>
            </a:fld>
            <a:endParaRPr lang="en-US"/>
          </a:p>
        </p:txBody>
      </p:sp>
    </p:spTree>
    <p:extLst>
      <p:ext uri="{BB962C8B-B14F-4D97-AF65-F5344CB8AC3E}">
        <p14:creationId xmlns:p14="http://schemas.microsoft.com/office/powerpoint/2010/main" val="677443420"/>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1"/>
        <p:cNvGrpSpPr/>
        <p:nvPr/>
      </p:nvGrpSpPr>
      <p:grpSpPr>
        <a:xfrm>
          <a:off x="0" y="0"/>
          <a:ext cx="0" cy="0"/>
          <a:chOff x="0" y="0"/>
          <a:chExt cx="0" cy="0"/>
        </a:xfrm>
      </p:grpSpPr>
      <p:sp>
        <p:nvSpPr>
          <p:cNvPr id="642" name="Shape 642"/>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43" name="Shape 643"/>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44" name="Shape 644"/>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128</a:t>
            </a:fld>
            <a:endParaRPr lang="en-US"/>
          </a:p>
        </p:txBody>
      </p:sp>
    </p:spTree>
    <p:extLst>
      <p:ext uri="{BB962C8B-B14F-4D97-AF65-F5344CB8AC3E}">
        <p14:creationId xmlns:p14="http://schemas.microsoft.com/office/powerpoint/2010/main" val="2187921944"/>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2"/>
        <p:cNvGrpSpPr/>
        <p:nvPr/>
      </p:nvGrpSpPr>
      <p:grpSpPr>
        <a:xfrm>
          <a:off x="0" y="0"/>
          <a:ext cx="0" cy="0"/>
          <a:chOff x="0" y="0"/>
          <a:chExt cx="0" cy="0"/>
        </a:xfrm>
      </p:grpSpPr>
      <p:sp>
        <p:nvSpPr>
          <p:cNvPr id="653" name="Shape 653"/>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54" name="Shape 654"/>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55" name="Shape 655"/>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129</a:t>
            </a:fld>
            <a:endParaRPr lang="en-US"/>
          </a:p>
        </p:txBody>
      </p:sp>
    </p:spTree>
    <p:extLst>
      <p:ext uri="{BB962C8B-B14F-4D97-AF65-F5344CB8AC3E}">
        <p14:creationId xmlns:p14="http://schemas.microsoft.com/office/powerpoint/2010/main" val="3774295498"/>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9"/>
        <p:cNvGrpSpPr/>
        <p:nvPr/>
      </p:nvGrpSpPr>
      <p:grpSpPr>
        <a:xfrm>
          <a:off x="0" y="0"/>
          <a:ext cx="0" cy="0"/>
          <a:chOff x="0" y="0"/>
          <a:chExt cx="0" cy="0"/>
        </a:xfrm>
      </p:grpSpPr>
      <p:sp>
        <p:nvSpPr>
          <p:cNvPr id="660" name="Shape 660"/>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61" name="Shape 661"/>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62" name="Shape 662"/>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130</a:t>
            </a:fld>
            <a:endParaRPr lang="en-US"/>
          </a:p>
        </p:txBody>
      </p:sp>
    </p:spTree>
    <p:extLst>
      <p:ext uri="{BB962C8B-B14F-4D97-AF65-F5344CB8AC3E}">
        <p14:creationId xmlns:p14="http://schemas.microsoft.com/office/powerpoint/2010/main" val="416336243"/>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9"/>
        <p:cNvGrpSpPr/>
        <p:nvPr/>
      </p:nvGrpSpPr>
      <p:grpSpPr>
        <a:xfrm>
          <a:off x="0" y="0"/>
          <a:ext cx="0" cy="0"/>
          <a:chOff x="0" y="0"/>
          <a:chExt cx="0" cy="0"/>
        </a:xfrm>
      </p:grpSpPr>
      <p:sp>
        <p:nvSpPr>
          <p:cNvPr id="600" name="Shape 60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01" name="Shape 60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a:t>Midwife</a:t>
            </a:r>
            <a:endParaRPr dirty="0"/>
          </a:p>
        </p:txBody>
      </p:sp>
      <p:sp>
        <p:nvSpPr>
          <p:cNvPr id="602" name="Shape 602"/>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131</a:t>
            </a:fld>
            <a:endParaRPr lang="en-US"/>
          </a:p>
        </p:txBody>
      </p:sp>
    </p:spTree>
    <p:extLst>
      <p:ext uri="{BB962C8B-B14F-4D97-AF65-F5344CB8AC3E}">
        <p14:creationId xmlns:p14="http://schemas.microsoft.com/office/powerpoint/2010/main" val="3180225088"/>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6"/>
        <p:cNvGrpSpPr/>
        <p:nvPr/>
      </p:nvGrpSpPr>
      <p:grpSpPr>
        <a:xfrm>
          <a:off x="0" y="0"/>
          <a:ext cx="0" cy="0"/>
          <a:chOff x="0" y="0"/>
          <a:chExt cx="0" cy="0"/>
        </a:xfrm>
      </p:grpSpPr>
      <p:sp>
        <p:nvSpPr>
          <p:cNvPr id="607" name="Shape 60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08" name="Shape 60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609" name="Shape 609"/>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132</a:t>
            </a:fld>
            <a:endParaRPr lang="en-US"/>
          </a:p>
        </p:txBody>
      </p:sp>
    </p:spTree>
    <p:extLst>
      <p:ext uri="{BB962C8B-B14F-4D97-AF65-F5344CB8AC3E}">
        <p14:creationId xmlns:p14="http://schemas.microsoft.com/office/powerpoint/2010/main" val="787960074"/>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4"/>
        <p:cNvGrpSpPr/>
        <p:nvPr/>
      </p:nvGrpSpPr>
      <p:grpSpPr>
        <a:xfrm>
          <a:off x="0" y="0"/>
          <a:ext cx="0" cy="0"/>
          <a:chOff x="0" y="0"/>
          <a:chExt cx="0" cy="0"/>
        </a:xfrm>
      </p:grpSpPr>
      <p:sp>
        <p:nvSpPr>
          <p:cNvPr id="615" name="Shape 61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16" name="Shape 61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617" name="Shape 617"/>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133</a:t>
            </a:fld>
            <a:endParaRPr lang="en-US"/>
          </a:p>
        </p:txBody>
      </p:sp>
    </p:spTree>
    <p:extLst>
      <p:ext uri="{BB962C8B-B14F-4D97-AF65-F5344CB8AC3E}">
        <p14:creationId xmlns:p14="http://schemas.microsoft.com/office/powerpoint/2010/main" val="2767226835"/>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2"/>
        <p:cNvGrpSpPr/>
        <p:nvPr/>
      </p:nvGrpSpPr>
      <p:grpSpPr>
        <a:xfrm>
          <a:off x="0" y="0"/>
          <a:ext cx="0" cy="0"/>
          <a:chOff x="0" y="0"/>
          <a:chExt cx="0" cy="0"/>
        </a:xfrm>
      </p:grpSpPr>
      <p:sp>
        <p:nvSpPr>
          <p:cNvPr id="623" name="Shape 62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24" name="Shape 624"/>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625" name="Shape 625"/>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135</a:t>
            </a:fld>
            <a:endParaRPr lang="en-US"/>
          </a:p>
        </p:txBody>
      </p:sp>
    </p:spTree>
    <p:extLst>
      <p:ext uri="{BB962C8B-B14F-4D97-AF65-F5344CB8AC3E}">
        <p14:creationId xmlns:p14="http://schemas.microsoft.com/office/powerpoint/2010/main" val="137037534"/>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6"/>
        <p:cNvGrpSpPr/>
        <p:nvPr/>
      </p:nvGrpSpPr>
      <p:grpSpPr>
        <a:xfrm>
          <a:off x="0" y="0"/>
          <a:ext cx="0" cy="0"/>
          <a:chOff x="0" y="0"/>
          <a:chExt cx="0" cy="0"/>
        </a:xfrm>
      </p:grpSpPr>
      <p:sp>
        <p:nvSpPr>
          <p:cNvPr id="667" name="Shape 667"/>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68" name="Shape 668"/>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69" name="Shape 669"/>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136</a:t>
            </a:fld>
            <a:endParaRPr lang="en-US"/>
          </a:p>
        </p:txBody>
      </p:sp>
    </p:spTree>
    <p:extLst>
      <p:ext uri="{BB962C8B-B14F-4D97-AF65-F5344CB8AC3E}">
        <p14:creationId xmlns:p14="http://schemas.microsoft.com/office/powerpoint/2010/main" val="688693052"/>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4"/>
        <p:cNvGrpSpPr/>
        <p:nvPr/>
      </p:nvGrpSpPr>
      <p:grpSpPr>
        <a:xfrm>
          <a:off x="0" y="0"/>
          <a:ext cx="0" cy="0"/>
          <a:chOff x="0" y="0"/>
          <a:chExt cx="0" cy="0"/>
        </a:xfrm>
      </p:grpSpPr>
      <p:sp>
        <p:nvSpPr>
          <p:cNvPr id="675" name="Shape 67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76" name="Shape 67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77" name="Shape 67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137</a:t>
            </a:fld>
            <a:endParaRPr lang="en-US"/>
          </a:p>
        </p:txBody>
      </p:sp>
    </p:spTree>
    <p:extLst>
      <p:ext uri="{BB962C8B-B14F-4D97-AF65-F5344CB8AC3E}">
        <p14:creationId xmlns:p14="http://schemas.microsoft.com/office/powerpoint/2010/main" val="2349130626"/>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2"/>
        <p:cNvGrpSpPr/>
        <p:nvPr/>
      </p:nvGrpSpPr>
      <p:grpSpPr>
        <a:xfrm>
          <a:off x="0" y="0"/>
          <a:ext cx="0" cy="0"/>
          <a:chOff x="0" y="0"/>
          <a:chExt cx="0" cy="0"/>
        </a:xfrm>
      </p:grpSpPr>
      <p:sp>
        <p:nvSpPr>
          <p:cNvPr id="683" name="Shape 683"/>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84" name="Shape 684"/>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85" name="Shape 685"/>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138</a:t>
            </a:fld>
            <a:endParaRPr lang="en-US"/>
          </a:p>
        </p:txBody>
      </p:sp>
    </p:spTree>
    <p:extLst>
      <p:ext uri="{BB962C8B-B14F-4D97-AF65-F5344CB8AC3E}">
        <p14:creationId xmlns:p14="http://schemas.microsoft.com/office/powerpoint/2010/main" val="959980646"/>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9"/>
        <p:cNvGrpSpPr/>
        <p:nvPr/>
      </p:nvGrpSpPr>
      <p:grpSpPr>
        <a:xfrm>
          <a:off x="0" y="0"/>
          <a:ext cx="0" cy="0"/>
          <a:chOff x="0" y="0"/>
          <a:chExt cx="0" cy="0"/>
        </a:xfrm>
      </p:grpSpPr>
      <p:sp>
        <p:nvSpPr>
          <p:cNvPr id="690" name="Shape 690"/>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91" name="Shape 691"/>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692" name="Shape 692"/>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139</a:t>
            </a:fld>
            <a:endParaRPr lang="en-US"/>
          </a:p>
        </p:txBody>
      </p:sp>
    </p:spTree>
    <p:extLst>
      <p:ext uri="{BB962C8B-B14F-4D97-AF65-F5344CB8AC3E}">
        <p14:creationId xmlns:p14="http://schemas.microsoft.com/office/powerpoint/2010/main" val="3461287393"/>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3"/>
        <p:cNvGrpSpPr/>
        <p:nvPr/>
      </p:nvGrpSpPr>
      <p:grpSpPr>
        <a:xfrm>
          <a:off x="0" y="0"/>
          <a:ext cx="0" cy="0"/>
          <a:chOff x="0" y="0"/>
          <a:chExt cx="0" cy="0"/>
        </a:xfrm>
      </p:grpSpPr>
      <p:sp>
        <p:nvSpPr>
          <p:cNvPr id="674" name="Shape 67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75" name="Shape 675"/>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676" name="Shape 676"/>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140</a:t>
            </a:fld>
            <a:endParaRPr lang="en-US"/>
          </a:p>
        </p:txBody>
      </p:sp>
    </p:spTree>
    <p:extLst>
      <p:ext uri="{BB962C8B-B14F-4D97-AF65-F5344CB8AC3E}">
        <p14:creationId xmlns:p14="http://schemas.microsoft.com/office/powerpoint/2010/main" val="879582509"/>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1"/>
        <p:cNvGrpSpPr/>
        <p:nvPr/>
      </p:nvGrpSpPr>
      <p:grpSpPr>
        <a:xfrm>
          <a:off x="0" y="0"/>
          <a:ext cx="0" cy="0"/>
          <a:chOff x="0" y="0"/>
          <a:chExt cx="0" cy="0"/>
        </a:xfrm>
      </p:grpSpPr>
      <p:sp>
        <p:nvSpPr>
          <p:cNvPr id="682" name="Shape 68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dirty="0"/>
          </a:p>
        </p:txBody>
      </p:sp>
      <p:sp>
        <p:nvSpPr>
          <p:cNvPr id="683" name="Shape 68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58717135"/>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1"/>
        <p:cNvGrpSpPr/>
        <p:nvPr/>
      </p:nvGrpSpPr>
      <p:grpSpPr>
        <a:xfrm>
          <a:off x="0" y="0"/>
          <a:ext cx="0" cy="0"/>
          <a:chOff x="0" y="0"/>
          <a:chExt cx="0" cy="0"/>
        </a:xfrm>
      </p:grpSpPr>
      <p:sp>
        <p:nvSpPr>
          <p:cNvPr id="692" name="Shape 69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693" name="Shape 69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20789355"/>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8"/>
        <p:cNvGrpSpPr/>
        <p:nvPr/>
      </p:nvGrpSpPr>
      <p:grpSpPr>
        <a:xfrm>
          <a:off x="0" y="0"/>
          <a:ext cx="0" cy="0"/>
          <a:chOff x="0" y="0"/>
          <a:chExt cx="0" cy="0"/>
        </a:xfrm>
      </p:grpSpPr>
      <p:sp>
        <p:nvSpPr>
          <p:cNvPr id="699" name="Shape 69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00" name="Shape 70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701" name="Shape 701"/>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143</a:t>
            </a:fld>
            <a:endParaRPr lang="en-US"/>
          </a:p>
        </p:txBody>
      </p:sp>
    </p:spTree>
    <p:extLst>
      <p:ext uri="{BB962C8B-B14F-4D97-AF65-F5344CB8AC3E}">
        <p14:creationId xmlns:p14="http://schemas.microsoft.com/office/powerpoint/2010/main" val="625820154"/>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8"/>
        <p:cNvGrpSpPr/>
        <p:nvPr/>
      </p:nvGrpSpPr>
      <p:grpSpPr>
        <a:xfrm>
          <a:off x="0" y="0"/>
          <a:ext cx="0" cy="0"/>
          <a:chOff x="0" y="0"/>
          <a:chExt cx="0" cy="0"/>
        </a:xfrm>
      </p:grpSpPr>
      <p:sp>
        <p:nvSpPr>
          <p:cNvPr id="639" name="Shape 6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40" name="Shape 64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dirty="0"/>
          </a:p>
        </p:txBody>
      </p:sp>
      <p:sp>
        <p:nvSpPr>
          <p:cNvPr id="641" name="Shape 641"/>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144</a:t>
            </a:fld>
            <a:endParaRPr lang="en-US"/>
          </a:p>
        </p:txBody>
      </p:sp>
    </p:spTree>
    <p:extLst>
      <p:ext uri="{BB962C8B-B14F-4D97-AF65-F5344CB8AC3E}">
        <p14:creationId xmlns:p14="http://schemas.microsoft.com/office/powerpoint/2010/main" val="2869517865"/>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6"/>
        <p:cNvGrpSpPr/>
        <p:nvPr/>
      </p:nvGrpSpPr>
      <p:grpSpPr>
        <a:xfrm>
          <a:off x="0" y="0"/>
          <a:ext cx="0" cy="0"/>
          <a:chOff x="0" y="0"/>
          <a:chExt cx="0" cy="0"/>
        </a:xfrm>
      </p:grpSpPr>
      <p:sp>
        <p:nvSpPr>
          <p:cNvPr id="647" name="Shape 64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48" name="Shape 64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649" name="Shape 649"/>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145</a:t>
            </a:fld>
            <a:endParaRPr lang="en-US"/>
          </a:p>
        </p:txBody>
      </p:sp>
    </p:spTree>
    <p:extLst>
      <p:ext uri="{BB962C8B-B14F-4D97-AF65-F5344CB8AC3E}">
        <p14:creationId xmlns:p14="http://schemas.microsoft.com/office/powerpoint/2010/main" val="239621277"/>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7"/>
        <p:cNvGrpSpPr/>
        <p:nvPr/>
      </p:nvGrpSpPr>
      <p:grpSpPr>
        <a:xfrm>
          <a:off x="0" y="0"/>
          <a:ext cx="0" cy="0"/>
          <a:chOff x="0" y="0"/>
          <a:chExt cx="0" cy="0"/>
        </a:xfrm>
      </p:grpSpPr>
      <p:sp>
        <p:nvSpPr>
          <p:cNvPr id="828" name="Shape 828"/>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29" name="Shape 829"/>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830" name="Shape 830"/>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149</a:t>
            </a:fld>
            <a:endParaRPr lang="en-US"/>
          </a:p>
        </p:txBody>
      </p:sp>
    </p:spTree>
    <p:extLst>
      <p:ext uri="{BB962C8B-B14F-4D97-AF65-F5344CB8AC3E}">
        <p14:creationId xmlns:p14="http://schemas.microsoft.com/office/powerpoint/2010/main" val="1398609019"/>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4"/>
        <p:cNvGrpSpPr/>
        <p:nvPr/>
      </p:nvGrpSpPr>
      <p:grpSpPr>
        <a:xfrm>
          <a:off x="0" y="0"/>
          <a:ext cx="0" cy="0"/>
          <a:chOff x="0" y="0"/>
          <a:chExt cx="0" cy="0"/>
        </a:xfrm>
      </p:grpSpPr>
      <p:sp>
        <p:nvSpPr>
          <p:cNvPr id="835" name="Shape 83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36" name="Shape 836"/>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837" name="Shape 837"/>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150</a:t>
            </a:fld>
            <a:endParaRPr lang="en-US"/>
          </a:p>
        </p:txBody>
      </p:sp>
    </p:spTree>
    <p:extLst>
      <p:ext uri="{BB962C8B-B14F-4D97-AF65-F5344CB8AC3E}">
        <p14:creationId xmlns:p14="http://schemas.microsoft.com/office/powerpoint/2010/main" val="811419991"/>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2"/>
        <p:cNvGrpSpPr/>
        <p:nvPr/>
      </p:nvGrpSpPr>
      <p:grpSpPr>
        <a:xfrm>
          <a:off x="0" y="0"/>
          <a:ext cx="0" cy="0"/>
          <a:chOff x="0" y="0"/>
          <a:chExt cx="0" cy="0"/>
        </a:xfrm>
      </p:grpSpPr>
      <p:sp>
        <p:nvSpPr>
          <p:cNvPr id="843" name="Shape 843"/>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44" name="Shape 844"/>
          <p:cNvSpPr txBox="1">
            <a:spLocks noGrp="1"/>
          </p:cNvSpPr>
          <p:nvPr>
            <p:ph type="body" idx="1"/>
          </p:nvPr>
        </p:nvSpPr>
        <p:spPr>
          <a:xfrm>
            <a:off x="685800" y="4400550"/>
            <a:ext cx="5486400" cy="3600600"/>
          </a:xfrm>
          <a:prstGeom prst="rect">
            <a:avLst/>
          </a:prstGeom>
        </p:spPr>
        <p:txBody>
          <a:bodyPr wrap="square" lIns="91425" tIns="91425" rIns="91425" bIns="91425" anchor="t" anchorCtr="0">
            <a:noAutofit/>
          </a:bodyPr>
          <a:lstStyle/>
          <a:p>
            <a:pPr marL="0" lvl="0" indent="0">
              <a:spcBef>
                <a:spcPts val="0"/>
              </a:spcBef>
              <a:buNone/>
            </a:pPr>
            <a:endParaRPr/>
          </a:p>
        </p:txBody>
      </p:sp>
      <p:sp>
        <p:nvSpPr>
          <p:cNvPr id="845" name="Shape 845"/>
          <p:cNvSpPr txBox="1">
            <a:spLocks noGrp="1"/>
          </p:cNvSpPr>
          <p:nvPr>
            <p:ph type="sldNum" idx="12"/>
          </p:nvPr>
        </p:nvSpPr>
        <p:spPr>
          <a:xfrm>
            <a:off x="3884613" y="8685213"/>
            <a:ext cx="2971800" cy="458700"/>
          </a:xfrm>
          <a:prstGeom prst="rect">
            <a:avLst/>
          </a:prstGeom>
        </p:spPr>
        <p:txBody>
          <a:bodyPr wrap="square" lIns="91425" tIns="45700" rIns="91425" bIns="45700" anchor="b" anchorCtr="0">
            <a:noAutofit/>
          </a:bodyPr>
          <a:lstStyle/>
          <a:p>
            <a:pPr marL="0" lvl="0" indent="0">
              <a:spcBef>
                <a:spcPts val="0"/>
              </a:spcBef>
              <a:buClr>
                <a:srgbClr val="000000"/>
              </a:buClr>
              <a:buFont typeface="Arial"/>
              <a:buNone/>
            </a:pPr>
            <a:fld id="{00000000-1234-1234-1234-123412341234}" type="slidenum">
              <a:rPr lang="en-US"/>
              <a:t>151</a:t>
            </a:fld>
            <a:endParaRPr lang="en-US"/>
          </a:p>
        </p:txBody>
      </p:sp>
    </p:spTree>
    <p:extLst>
      <p:ext uri="{BB962C8B-B14F-4D97-AF65-F5344CB8AC3E}">
        <p14:creationId xmlns:p14="http://schemas.microsoft.com/office/powerpoint/2010/main" val="4089640645"/>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6"/>
        <p:cNvGrpSpPr/>
        <p:nvPr/>
      </p:nvGrpSpPr>
      <p:grpSpPr>
        <a:xfrm>
          <a:off x="0" y="0"/>
          <a:ext cx="0" cy="0"/>
          <a:chOff x="0" y="0"/>
          <a:chExt cx="0" cy="0"/>
        </a:xfrm>
      </p:grpSpPr>
      <p:sp>
        <p:nvSpPr>
          <p:cNvPr id="707" name="Shape 70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08" name="Shape 70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709" name="Shape 709"/>
          <p:cNvSpPr txBox="1">
            <a:spLocks noGrp="1"/>
          </p:cNvSpPr>
          <p:nvPr>
            <p:ph type="sldNum" idx="12"/>
          </p:nvPr>
        </p:nvSpPr>
        <p:spPr>
          <a:xfrm>
            <a:off x="3884613" y="8685213"/>
            <a:ext cx="2971800" cy="45720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152</a:t>
            </a:fld>
            <a:endParaRPr lang="en-US"/>
          </a:p>
        </p:txBody>
      </p:sp>
    </p:spTree>
    <p:extLst>
      <p:ext uri="{BB962C8B-B14F-4D97-AF65-F5344CB8AC3E}">
        <p14:creationId xmlns:p14="http://schemas.microsoft.com/office/powerpoint/2010/main" val="1285487544"/>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7"/>
        <p:cNvGrpSpPr/>
        <p:nvPr/>
      </p:nvGrpSpPr>
      <p:grpSpPr>
        <a:xfrm>
          <a:off x="0" y="0"/>
          <a:ext cx="0" cy="0"/>
          <a:chOff x="0" y="0"/>
          <a:chExt cx="0" cy="0"/>
        </a:xfrm>
      </p:grpSpPr>
      <p:sp>
        <p:nvSpPr>
          <p:cNvPr id="738" name="Shape 73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739" name="Shape 7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663672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6"/>
        <p:cNvGrpSpPr/>
        <p:nvPr/>
      </p:nvGrpSpPr>
      <p:grpSpPr>
        <a:xfrm>
          <a:off x="0" y="0"/>
          <a:ext cx="0" cy="0"/>
          <a:chOff x="0" y="0"/>
          <a:chExt cx="0" cy="0"/>
        </a:xfrm>
      </p:grpSpPr>
      <p:sp>
        <p:nvSpPr>
          <p:cNvPr id="17" name="Shape 17"/>
          <p:cNvSpPr txBox="1">
            <a:spLocks noGrp="1"/>
          </p:cNvSpPr>
          <p:nvPr>
            <p:ph type="ctrTitle"/>
          </p:nvPr>
        </p:nvSpPr>
        <p:spPr>
          <a:xfrm>
            <a:off x="685800" y="2130425"/>
            <a:ext cx="7772400" cy="1470025"/>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1"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8" name="Shape 18"/>
          <p:cNvSpPr txBox="1">
            <a:spLocks noGrp="1"/>
          </p:cNvSpPr>
          <p:nvPr>
            <p:ph type="subTitle" idx="1"/>
          </p:nvPr>
        </p:nvSpPr>
        <p:spPr>
          <a:xfrm>
            <a:off x="1371600" y="3886200"/>
            <a:ext cx="6400800" cy="1752600"/>
          </a:xfrm>
          <a:prstGeom prst="rect">
            <a:avLst/>
          </a:prstGeom>
          <a:noFill/>
          <a:ln>
            <a:noFill/>
          </a:ln>
        </p:spPr>
        <p:txBody>
          <a:bodyPr wrap="square" lIns="91425" tIns="91425" rIns="91425" bIns="91425" anchor="t" anchorCtr="0"/>
          <a:lstStyle>
            <a:lvl1pPr marL="0" marR="0" lvl="0" indent="0" algn="ctr" rtl="0">
              <a:spcBef>
                <a:spcPts val="600"/>
              </a:spcBef>
              <a:buClr>
                <a:srgbClr val="9A8C5C"/>
              </a:buClr>
              <a:buSzPct val="100000"/>
              <a:buFont typeface="Cabin"/>
              <a:buNone/>
              <a:defRPr sz="3000" b="0" i="0" u="none" strike="noStrike" cap="none">
                <a:solidFill>
                  <a:srgbClr val="9A8C5C"/>
                </a:solidFill>
                <a:latin typeface="Cabin"/>
                <a:ea typeface="Cabin"/>
                <a:cs typeface="Cabin"/>
                <a:sym typeface="Cabin"/>
              </a:defRPr>
            </a:lvl1pPr>
            <a:lvl2pPr marL="457200" marR="0" lvl="1" indent="0" algn="ctr" rtl="0">
              <a:spcBef>
                <a:spcPts val="560"/>
              </a:spcBef>
              <a:buClr>
                <a:srgbClr val="888888"/>
              </a:buClr>
              <a:buSzPct val="100000"/>
              <a:buFont typeface="Cabin"/>
              <a:buNone/>
              <a:defRPr sz="2800" b="0" i="0" u="none" strike="noStrike" cap="none">
                <a:solidFill>
                  <a:srgbClr val="888888"/>
                </a:solidFill>
                <a:latin typeface="Cabin"/>
                <a:ea typeface="Cabin"/>
                <a:cs typeface="Cabin"/>
                <a:sym typeface="Cabin"/>
              </a:defRPr>
            </a:lvl2pPr>
            <a:lvl3pPr marL="914400" marR="0" lvl="2" indent="0" algn="ctr" rtl="0">
              <a:spcBef>
                <a:spcPts val="480"/>
              </a:spcBef>
              <a:buClr>
                <a:srgbClr val="888888"/>
              </a:buClr>
              <a:buSzPct val="100000"/>
              <a:buFont typeface="Cabin"/>
              <a:buNone/>
              <a:defRPr sz="2400" b="0" i="0" u="none" strike="noStrike" cap="none">
                <a:solidFill>
                  <a:srgbClr val="888888"/>
                </a:solidFill>
                <a:latin typeface="Cabin"/>
                <a:ea typeface="Cabin"/>
                <a:cs typeface="Cabin"/>
                <a:sym typeface="Cabin"/>
              </a:defRPr>
            </a:lvl3pPr>
            <a:lvl4pPr marL="1371600" marR="0" lvl="3" indent="0" algn="ctr" rtl="0">
              <a:spcBef>
                <a:spcPts val="400"/>
              </a:spcBef>
              <a:buClr>
                <a:srgbClr val="888888"/>
              </a:buClr>
              <a:buSzPct val="100000"/>
              <a:buFont typeface="Cabin"/>
              <a:buNone/>
              <a:defRPr sz="2000" b="0" i="0" u="none" strike="noStrike" cap="none">
                <a:solidFill>
                  <a:srgbClr val="888888"/>
                </a:solidFill>
                <a:latin typeface="Cabin"/>
                <a:ea typeface="Cabin"/>
                <a:cs typeface="Cabin"/>
                <a:sym typeface="Cabin"/>
              </a:defRPr>
            </a:lvl4pPr>
            <a:lvl5pPr marL="1828800" marR="0" lvl="4" indent="0" algn="ctr" rtl="0">
              <a:spcBef>
                <a:spcPts val="400"/>
              </a:spcBef>
              <a:buClr>
                <a:srgbClr val="888888"/>
              </a:buClr>
              <a:buSzPct val="100000"/>
              <a:buFont typeface="Cabin"/>
              <a:buNone/>
              <a:defRPr sz="2000" b="0" i="0" u="none" strike="noStrike" cap="none">
                <a:solidFill>
                  <a:srgbClr val="888888"/>
                </a:solidFill>
                <a:latin typeface="Cabin"/>
                <a:ea typeface="Cabin"/>
                <a:cs typeface="Cabin"/>
                <a:sym typeface="Cabin"/>
              </a:defRPr>
            </a:lvl5pPr>
            <a:lvl6pPr marL="2286000" marR="0" lvl="5" indent="0" algn="ctr" rtl="0">
              <a:spcBef>
                <a:spcPts val="400"/>
              </a:spcBef>
              <a:buClr>
                <a:srgbClr val="888888"/>
              </a:buClr>
              <a:buSzPct val="100000"/>
              <a:buFont typeface="Arial"/>
              <a:buNone/>
              <a:defRPr sz="2000" b="0" i="0" u="none" strike="noStrike" cap="none">
                <a:solidFill>
                  <a:srgbClr val="888888"/>
                </a:solidFill>
                <a:latin typeface="Calibri"/>
                <a:ea typeface="Calibri"/>
                <a:cs typeface="Calibri"/>
                <a:sym typeface="Calibri"/>
              </a:defRPr>
            </a:lvl6pPr>
            <a:lvl7pPr marL="2743200" marR="0" lvl="6" indent="0" algn="ctr" rtl="0">
              <a:spcBef>
                <a:spcPts val="400"/>
              </a:spcBef>
              <a:buClr>
                <a:srgbClr val="888888"/>
              </a:buClr>
              <a:buSzPct val="100000"/>
              <a:buFont typeface="Arial"/>
              <a:buNone/>
              <a:defRPr sz="2000" b="0" i="0" u="none" strike="noStrike" cap="none">
                <a:solidFill>
                  <a:srgbClr val="888888"/>
                </a:solidFill>
                <a:latin typeface="Calibri"/>
                <a:ea typeface="Calibri"/>
                <a:cs typeface="Calibri"/>
                <a:sym typeface="Calibri"/>
              </a:defRPr>
            </a:lvl7pPr>
            <a:lvl8pPr marL="3200400" marR="0" lvl="7" indent="0" algn="ctr" rtl="0">
              <a:spcBef>
                <a:spcPts val="400"/>
              </a:spcBef>
              <a:buClr>
                <a:srgbClr val="888888"/>
              </a:buClr>
              <a:buSzPct val="100000"/>
              <a:buFont typeface="Arial"/>
              <a:buNone/>
              <a:defRPr sz="2000" b="0" i="0" u="none" strike="noStrike" cap="none">
                <a:solidFill>
                  <a:srgbClr val="888888"/>
                </a:solidFill>
                <a:latin typeface="Calibri"/>
                <a:ea typeface="Calibri"/>
                <a:cs typeface="Calibri"/>
                <a:sym typeface="Calibri"/>
              </a:defRPr>
            </a:lvl8pPr>
            <a:lvl9pPr marL="3657600" marR="0" lvl="8" indent="0" algn="ctr" rtl="0">
              <a:spcBef>
                <a:spcPts val="400"/>
              </a:spcBef>
              <a:buClr>
                <a:srgbClr val="888888"/>
              </a:buClr>
              <a:buSzPct val="100000"/>
              <a:buFont typeface="Arial"/>
              <a:buNone/>
              <a:defRPr sz="2000" b="0" i="0" u="none" strike="noStrike" cap="none">
                <a:solidFill>
                  <a:srgbClr val="888888"/>
                </a:solidFill>
                <a:latin typeface="Calibri"/>
                <a:ea typeface="Calibri"/>
                <a:cs typeface="Calibri"/>
                <a:sym typeface="Calibri"/>
              </a:defRPr>
            </a:lvl9pPr>
          </a:lstStyle>
          <a:p>
            <a:endParaRPr/>
          </a:p>
        </p:txBody>
      </p:sp>
      <p:pic>
        <p:nvPicPr>
          <p:cNvPr id="19" name="Shape 19"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3786811" y="484198"/>
            <a:ext cx="1497948" cy="1413899"/>
          </a:xfrm>
          <a:prstGeom prst="rect">
            <a:avLst/>
          </a:prstGeom>
          <a:noFill/>
          <a:ln>
            <a:noFill/>
          </a:ln>
        </p:spPr>
      </p:pic>
      <p:pic>
        <p:nvPicPr>
          <p:cNvPr id="20" name="Shape 20"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2926800" y="5791200"/>
            <a:ext cx="3238851" cy="455851"/>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1"/>
        <p:cNvGrpSpPr/>
        <p:nvPr/>
      </p:nvGrpSpPr>
      <p:grpSpPr>
        <a:xfrm>
          <a:off x="0" y="0"/>
          <a:ext cx="0" cy="0"/>
          <a:chOff x="0" y="0"/>
          <a:chExt cx="0" cy="0"/>
        </a:xfrm>
      </p:grpSpPr>
      <p:sp>
        <p:nvSpPr>
          <p:cNvPr id="22" name="Shape 22"/>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1"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dirty="0"/>
          </a:p>
        </p:txBody>
      </p:sp>
      <p:sp>
        <p:nvSpPr>
          <p:cNvPr id="23" name="Shape 23"/>
          <p:cNvSpPr txBox="1">
            <a:spLocks noGrp="1"/>
          </p:cNvSpPr>
          <p:nvPr>
            <p:ph type="body" idx="1"/>
          </p:nvPr>
        </p:nvSpPr>
        <p:spPr>
          <a:xfrm>
            <a:off x="457200" y="1600200"/>
            <a:ext cx="8229600" cy="4525963"/>
          </a:xfrm>
          <a:prstGeom prst="rect">
            <a:avLst/>
          </a:prstGeom>
          <a:noFill/>
          <a:ln>
            <a:noFill/>
          </a:ln>
        </p:spPr>
        <p:txBody>
          <a:bodyPr wrap="square" lIns="91425" tIns="91425" rIns="91425" bIns="91425" anchor="t" anchorCtr="0"/>
          <a:lstStyle>
            <a:lvl1pPr marL="342900" marR="0" lvl="0" indent="-152400" algn="l" rtl="0">
              <a:spcBef>
                <a:spcPts val="600"/>
              </a:spcBef>
              <a:buClr>
                <a:schemeClr val="dk1"/>
              </a:buClr>
              <a:buSzPct val="100000"/>
              <a:buFont typeface="Cabin"/>
              <a:buChar char="•"/>
              <a:defRPr sz="30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dirty="0"/>
          </a:p>
        </p:txBody>
      </p:sp>
      <p:sp>
        <p:nvSpPr>
          <p:cNvPr id="24" name="Shape 24"/>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25" name="Shape 25"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pic>
        <p:nvPicPr>
          <p:cNvPr id="26" name="Shape 26"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27"/>
        <p:cNvGrpSpPr/>
        <p:nvPr/>
      </p:nvGrpSpPr>
      <p:grpSpPr>
        <a:xfrm>
          <a:off x="0" y="0"/>
          <a:ext cx="0" cy="0"/>
          <a:chOff x="0" y="0"/>
          <a:chExt cx="0" cy="0"/>
        </a:xfrm>
      </p:grpSpPr>
      <p:sp>
        <p:nvSpPr>
          <p:cNvPr id="28" name="Shape 28"/>
          <p:cNvSpPr txBox="1">
            <a:spLocks noGrp="1"/>
          </p:cNvSpPr>
          <p:nvPr>
            <p:ph type="sldNum" idx="12"/>
          </p:nvPr>
        </p:nvSpPr>
        <p:spPr>
          <a:xfrm>
            <a:off x="4343400" y="6396990"/>
            <a:ext cx="381000" cy="38481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29" name="Shape 29"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pic>
        <p:nvPicPr>
          <p:cNvPr id="30" name="Shape 30"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722313" y="4406900"/>
            <a:ext cx="7772400" cy="1362075"/>
          </a:xfrm>
          <a:prstGeom prst="rect">
            <a:avLst/>
          </a:prstGeom>
          <a:noFill/>
          <a:ln>
            <a:noFill/>
          </a:ln>
        </p:spPr>
        <p:txBody>
          <a:bodyPr wrap="square" lIns="91425" tIns="91425" rIns="91425" bIns="91425" anchor="t" anchorCtr="0"/>
          <a:lstStyle>
            <a:lvl1pPr marL="0" marR="0" lvl="0" indent="0" algn="l" rtl="0">
              <a:spcBef>
                <a:spcPts val="0"/>
              </a:spcBef>
              <a:buClr>
                <a:srgbClr val="00510B"/>
              </a:buClr>
              <a:buSzPct val="100000"/>
              <a:buFont typeface="Garamond"/>
              <a:buNone/>
              <a:defRPr sz="40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38" name="Shape 38"/>
          <p:cNvSpPr txBox="1">
            <a:spLocks noGrp="1"/>
          </p:cNvSpPr>
          <p:nvPr>
            <p:ph type="body" idx="1"/>
          </p:nvPr>
        </p:nvSpPr>
        <p:spPr>
          <a:xfrm>
            <a:off x="722313" y="2906713"/>
            <a:ext cx="7772400" cy="1500187"/>
          </a:xfrm>
          <a:prstGeom prst="rect">
            <a:avLst/>
          </a:prstGeom>
          <a:noFill/>
          <a:ln>
            <a:noFill/>
          </a:ln>
        </p:spPr>
        <p:txBody>
          <a:bodyPr wrap="square" lIns="91425" tIns="91425" rIns="91425" bIns="91425" anchor="b" anchorCtr="0"/>
          <a:lstStyle>
            <a:lvl1pPr marL="0" marR="0" lvl="0" indent="0" algn="l" rtl="0">
              <a:spcBef>
                <a:spcPts val="400"/>
              </a:spcBef>
              <a:buClr>
                <a:srgbClr val="9A8C5C"/>
              </a:buClr>
              <a:buSzPct val="100000"/>
              <a:buFont typeface="Cabin"/>
              <a:buNone/>
              <a:defRPr sz="2000" b="0" i="0" u="none" strike="noStrike" cap="none">
                <a:solidFill>
                  <a:srgbClr val="9A8C5C"/>
                </a:solidFill>
                <a:latin typeface="Cabin"/>
                <a:ea typeface="Cabin"/>
                <a:cs typeface="Cabin"/>
                <a:sym typeface="Cabin"/>
              </a:defRPr>
            </a:lvl1pPr>
            <a:lvl2pPr marL="457200" marR="0" lvl="1" indent="0" algn="l" rtl="0">
              <a:spcBef>
                <a:spcPts val="360"/>
              </a:spcBef>
              <a:buClr>
                <a:srgbClr val="888888"/>
              </a:buClr>
              <a:buSzPct val="100000"/>
              <a:buFont typeface="Cabin"/>
              <a:buNone/>
              <a:defRPr sz="1800" b="0" i="0" u="none" strike="noStrike" cap="none">
                <a:solidFill>
                  <a:srgbClr val="888888"/>
                </a:solidFill>
                <a:latin typeface="Cabin"/>
                <a:ea typeface="Cabin"/>
                <a:cs typeface="Cabin"/>
                <a:sym typeface="Cabin"/>
              </a:defRPr>
            </a:lvl2pPr>
            <a:lvl3pPr marL="914400" marR="0" lvl="2" indent="0" algn="l" rtl="0">
              <a:spcBef>
                <a:spcPts val="320"/>
              </a:spcBef>
              <a:buClr>
                <a:srgbClr val="888888"/>
              </a:buClr>
              <a:buSzPct val="100000"/>
              <a:buFont typeface="Cabin"/>
              <a:buNone/>
              <a:defRPr sz="1600" b="0" i="0" u="none" strike="noStrike" cap="none">
                <a:solidFill>
                  <a:srgbClr val="888888"/>
                </a:solidFill>
                <a:latin typeface="Cabin"/>
                <a:ea typeface="Cabin"/>
                <a:cs typeface="Cabin"/>
                <a:sym typeface="Cabin"/>
              </a:defRPr>
            </a:lvl3pPr>
            <a:lvl4pPr marL="1371600" marR="0" lvl="3" indent="0" algn="l" rtl="0">
              <a:spcBef>
                <a:spcPts val="280"/>
              </a:spcBef>
              <a:buClr>
                <a:srgbClr val="888888"/>
              </a:buClr>
              <a:buSzPct val="100000"/>
              <a:buFont typeface="Cabin"/>
              <a:buNone/>
              <a:defRPr sz="1400" b="0" i="0" u="none" strike="noStrike" cap="none">
                <a:solidFill>
                  <a:srgbClr val="888888"/>
                </a:solidFill>
                <a:latin typeface="Cabin"/>
                <a:ea typeface="Cabin"/>
                <a:cs typeface="Cabin"/>
                <a:sym typeface="Cabin"/>
              </a:defRPr>
            </a:lvl4pPr>
            <a:lvl5pPr marL="1828800" marR="0" lvl="4" indent="0" algn="l" rtl="0">
              <a:spcBef>
                <a:spcPts val="280"/>
              </a:spcBef>
              <a:buClr>
                <a:srgbClr val="888888"/>
              </a:buClr>
              <a:buSzPct val="100000"/>
              <a:buFont typeface="Cabin"/>
              <a:buNone/>
              <a:defRPr sz="1400" b="0" i="0" u="none" strike="noStrike" cap="none">
                <a:solidFill>
                  <a:srgbClr val="888888"/>
                </a:solidFill>
                <a:latin typeface="Cabin"/>
                <a:ea typeface="Cabin"/>
                <a:cs typeface="Cabin"/>
                <a:sym typeface="Cabin"/>
              </a:defRPr>
            </a:lvl5pPr>
            <a:lvl6pPr marL="2286000" marR="0" lvl="5" indent="0" algn="l" rtl="0">
              <a:spcBef>
                <a:spcPts val="280"/>
              </a:spcBef>
              <a:buClr>
                <a:srgbClr val="888888"/>
              </a:buClr>
              <a:buSzPct val="100000"/>
              <a:buFont typeface="Arial"/>
              <a:buNone/>
              <a:defRPr sz="1400" b="0" i="0" u="none" strike="noStrike" cap="none">
                <a:solidFill>
                  <a:srgbClr val="888888"/>
                </a:solidFill>
                <a:latin typeface="Calibri"/>
                <a:ea typeface="Calibri"/>
                <a:cs typeface="Calibri"/>
                <a:sym typeface="Calibri"/>
              </a:defRPr>
            </a:lvl6pPr>
            <a:lvl7pPr marL="2743200" marR="0" lvl="6" indent="0" algn="l" rtl="0">
              <a:spcBef>
                <a:spcPts val="280"/>
              </a:spcBef>
              <a:buClr>
                <a:srgbClr val="888888"/>
              </a:buClr>
              <a:buSzPct val="100000"/>
              <a:buFont typeface="Arial"/>
              <a:buNone/>
              <a:defRPr sz="1400" b="0" i="0" u="none" strike="noStrike" cap="none">
                <a:solidFill>
                  <a:srgbClr val="888888"/>
                </a:solidFill>
                <a:latin typeface="Calibri"/>
                <a:ea typeface="Calibri"/>
                <a:cs typeface="Calibri"/>
                <a:sym typeface="Calibri"/>
              </a:defRPr>
            </a:lvl7pPr>
            <a:lvl8pPr marL="3200400" marR="0" lvl="7" indent="0" algn="l" rtl="0">
              <a:spcBef>
                <a:spcPts val="280"/>
              </a:spcBef>
              <a:buClr>
                <a:srgbClr val="888888"/>
              </a:buClr>
              <a:buSzPct val="100000"/>
              <a:buFont typeface="Arial"/>
              <a:buNone/>
              <a:defRPr sz="1400" b="0" i="0" u="none" strike="noStrike" cap="none">
                <a:solidFill>
                  <a:srgbClr val="888888"/>
                </a:solidFill>
                <a:latin typeface="Calibri"/>
                <a:ea typeface="Calibri"/>
                <a:cs typeface="Calibri"/>
                <a:sym typeface="Calibri"/>
              </a:defRPr>
            </a:lvl8pPr>
            <a:lvl9pPr marL="3657600" marR="0" lvl="8" indent="0" algn="l" rtl="0">
              <a:spcBef>
                <a:spcPts val="280"/>
              </a:spcBef>
              <a:buClr>
                <a:srgbClr val="888888"/>
              </a:buClr>
              <a:buSzPct val="100000"/>
              <a:buFont typeface="Arial"/>
              <a:buNone/>
              <a:defRPr sz="1400" b="0" i="0" u="none" strike="noStrike" cap="none">
                <a:solidFill>
                  <a:srgbClr val="888888"/>
                </a:solidFill>
                <a:latin typeface="Calibri"/>
                <a:ea typeface="Calibri"/>
                <a:cs typeface="Calibri"/>
                <a:sym typeface="Calibri"/>
              </a:defRPr>
            </a:lvl9pPr>
          </a:lstStyle>
          <a:p>
            <a:endParaRPr/>
          </a:p>
        </p:txBody>
      </p:sp>
      <p:sp>
        <p:nvSpPr>
          <p:cNvPr id="39" name="Shape 39"/>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40" name="Shape 40"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3668581" y="279401"/>
            <a:ext cx="1580990" cy="1492281"/>
          </a:xfrm>
          <a:prstGeom prst="rect">
            <a:avLst/>
          </a:prstGeom>
          <a:noFill/>
          <a:ln>
            <a:noFill/>
          </a:ln>
        </p:spPr>
      </p:pic>
      <p:pic>
        <p:nvPicPr>
          <p:cNvPr id="41" name="Shape 41"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2888700" y="1817688"/>
            <a:ext cx="3238851" cy="455851"/>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Shape 42"/>
        <p:cNvGrpSpPr/>
        <p:nvPr/>
      </p:nvGrpSpPr>
      <p:grpSpPr>
        <a:xfrm>
          <a:off x="0" y="0"/>
          <a:ext cx="0" cy="0"/>
          <a:chOff x="0" y="0"/>
          <a:chExt cx="0" cy="0"/>
        </a:xfrm>
      </p:grpSpPr>
      <p:sp>
        <p:nvSpPr>
          <p:cNvPr id="43" name="Shape 43"/>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44" name="Shape 44"/>
          <p:cNvSpPr txBox="1">
            <a:spLocks noGrp="1"/>
          </p:cNvSpPr>
          <p:nvPr>
            <p:ph type="sldNum" idx="12"/>
          </p:nvPr>
        </p:nvSpPr>
        <p:spPr>
          <a:xfrm>
            <a:off x="4343400" y="6392169"/>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45" name="Shape 45"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pic>
        <p:nvPicPr>
          <p:cNvPr id="46" name="Shape 46"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50"/>
        <p:cNvGrpSpPr/>
        <p:nvPr/>
      </p:nvGrpSpPr>
      <p:grpSpPr>
        <a:xfrm>
          <a:off x="0" y="0"/>
          <a:ext cx="0" cy="0"/>
          <a:chOff x="0" y="0"/>
          <a:chExt cx="0" cy="0"/>
        </a:xfrm>
      </p:grpSpPr>
      <p:sp>
        <p:nvSpPr>
          <p:cNvPr id="51" name="Shape 51"/>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1"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52" name="Shape 52"/>
          <p:cNvSpPr txBox="1">
            <a:spLocks noGrp="1"/>
          </p:cNvSpPr>
          <p:nvPr>
            <p:ph type="body" idx="1"/>
          </p:nvPr>
        </p:nvSpPr>
        <p:spPr>
          <a:xfrm>
            <a:off x="457200" y="1600200"/>
            <a:ext cx="4038600" cy="4525963"/>
          </a:xfrm>
          <a:prstGeom prst="rect">
            <a:avLst/>
          </a:prstGeom>
          <a:noFill/>
          <a:ln>
            <a:noFill/>
          </a:ln>
        </p:spPr>
        <p:txBody>
          <a:bodyPr wrap="square" lIns="91425" tIns="91425" rIns="91425" bIns="91425" anchor="t" anchorCtr="0"/>
          <a:lstStyle>
            <a:lvl1pPr marL="342900" marR="0" lvl="0" indent="-16510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1pPr>
            <a:lvl2pPr marL="742950" marR="0" lvl="1" indent="-13335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2pPr>
            <a:lvl3pPr marL="1143000" marR="0" lvl="2"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3pPr>
            <a:lvl4pPr marL="1600200" marR="0" lvl="3"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4pPr>
            <a:lvl5pPr marL="2057400" marR="0" lvl="4"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5pPr>
            <a:lvl6pPr marL="2514600" marR="0" lvl="5"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53" name="Shape 53"/>
          <p:cNvSpPr txBox="1">
            <a:spLocks noGrp="1"/>
          </p:cNvSpPr>
          <p:nvPr>
            <p:ph type="body" idx="2"/>
          </p:nvPr>
        </p:nvSpPr>
        <p:spPr>
          <a:xfrm>
            <a:off x="4648200" y="1600200"/>
            <a:ext cx="4038600" cy="4525963"/>
          </a:xfrm>
          <a:prstGeom prst="rect">
            <a:avLst/>
          </a:prstGeom>
          <a:noFill/>
          <a:ln>
            <a:noFill/>
          </a:ln>
        </p:spPr>
        <p:txBody>
          <a:bodyPr wrap="square" lIns="91425" tIns="91425" rIns="91425" bIns="91425" anchor="t" anchorCtr="0"/>
          <a:lstStyle>
            <a:lvl1pPr marL="342900" marR="0" lvl="0" indent="-16510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1pPr>
            <a:lvl2pPr marL="742950" marR="0" lvl="1" indent="-13335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2pPr>
            <a:lvl3pPr marL="1143000" marR="0" lvl="2"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3pPr>
            <a:lvl4pPr marL="1600200" marR="0" lvl="3"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4pPr>
            <a:lvl5pPr marL="2057400" marR="0" lvl="4"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5pPr>
            <a:lvl6pPr marL="2514600" marR="0" lvl="5"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54" name="Shape 54"/>
          <p:cNvSpPr txBox="1">
            <a:spLocks noGrp="1"/>
          </p:cNvSpPr>
          <p:nvPr>
            <p:ph type="sldNum" idx="12"/>
          </p:nvPr>
        </p:nvSpPr>
        <p:spPr>
          <a:xfrm>
            <a:off x="4343400" y="6400799"/>
            <a:ext cx="381000" cy="323087"/>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55" name="Shape 55"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pic>
        <p:nvPicPr>
          <p:cNvPr id="56" name="Shape 56"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59" name="Shape 59"/>
          <p:cNvSpPr txBox="1">
            <a:spLocks noGrp="1"/>
          </p:cNvSpPr>
          <p:nvPr>
            <p:ph type="body" idx="1"/>
          </p:nvPr>
        </p:nvSpPr>
        <p:spPr>
          <a:xfrm>
            <a:off x="457200" y="1535113"/>
            <a:ext cx="4040188" cy="639762"/>
          </a:xfrm>
          <a:prstGeom prst="rect">
            <a:avLst/>
          </a:prstGeom>
          <a:noFill/>
          <a:ln>
            <a:noFill/>
          </a:ln>
        </p:spPr>
        <p:txBody>
          <a:bodyPr wrap="square" lIns="91425" tIns="91425" rIns="91425" bIns="91425" anchor="b" anchorCtr="0"/>
          <a:lstStyle>
            <a:lvl1pPr marL="0" marR="0" lvl="0" indent="0" algn="l" rtl="0">
              <a:spcBef>
                <a:spcPts val="480"/>
              </a:spcBef>
              <a:buClr>
                <a:schemeClr val="dk1"/>
              </a:buClr>
              <a:buSzPct val="100000"/>
              <a:buFont typeface="Cabin"/>
              <a:buNone/>
              <a:defRPr sz="2400" b="1" i="0" u="none" strike="noStrike" cap="none">
                <a:solidFill>
                  <a:schemeClr val="dk1"/>
                </a:solidFill>
                <a:latin typeface="Cabin"/>
                <a:ea typeface="Cabin"/>
                <a:cs typeface="Cabin"/>
                <a:sym typeface="Cabin"/>
              </a:defRPr>
            </a:lvl1pPr>
            <a:lvl2pPr marL="457200" marR="0" lvl="1" indent="0" algn="l" rtl="0">
              <a:spcBef>
                <a:spcPts val="400"/>
              </a:spcBef>
              <a:buClr>
                <a:schemeClr val="dk1"/>
              </a:buClr>
              <a:buSzPct val="100000"/>
              <a:buFont typeface="Cabin"/>
              <a:buNone/>
              <a:defRPr sz="2000" b="1" i="0" u="none" strike="noStrike" cap="none">
                <a:solidFill>
                  <a:schemeClr val="dk1"/>
                </a:solidFill>
                <a:latin typeface="Cabin"/>
                <a:ea typeface="Cabin"/>
                <a:cs typeface="Cabin"/>
                <a:sym typeface="Cabin"/>
              </a:defRPr>
            </a:lvl2pPr>
            <a:lvl3pPr marL="914400" marR="0" lvl="2" indent="0" algn="l" rtl="0">
              <a:spcBef>
                <a:spcPts val="360"/>
              </a:spcBef>
              <a:buClr>
                <a:schemeClr val="dk1"/>
              </a:buClr>
              <a:buSzPct val="100000"/>
              <a:buFont typeface="Cabin"/>
              <a:buNone/>
              <a:defRPr sz="1800" b="1" i="0" u="none" strike="noStrike" cap="none">
                <a:solidFill>
                  <a:schemeClr val="dk1"/>
                </a:solidFill>
                <a:latin typeface="Cabin"/>
                <a:ea typeface="Cabin"/>
                <a:cs typeface="Cabin"/>
                <a:sym typeface="Cabin"/>
              </a:defRPr>
            </a:lvl3pPr>
            <a:lvl4pPr marL="1371600" marR="0" lvl="3" indent="0" algn="l" rtl="0">
              <a:spcBef>
                <a:spcPts val="320"/>
              </a:spcBef>
              <a:buClr>
                <a:schemeClr val="dk1"/>
              </a:buClr>
              <a:buSzPct val="100000"/>
              <a:buFont typeface="Cabin"/>
              <a:buNone/>
              <a:defRPr sz="1600" b="1" i="0" u="none" strike="noStrike" cap="none">
                <a:solidFill>
                  <a:schemeClr val="dk1"/>
                </a:solidFill>
                <a:latin typeface="Cabin"/>
                <a:ea typeface="Cabin"/>
                <a:cs typeface="Cabin"/>
                <a:sym typeface="Cabin"/>
              </a:defRPr>
            </a:lvl4pPr>
            <a:lvl5pPr marL="1828800" marR="0" lvl="4" indent="0" algn="l" rtl="0">
              <a:spcBef>
                <a:spcPts val="320"/>
              </a:spcBef>
              <a:buClr>
                <a:schemeClr val="dk1"/>
              </a:buClr>
              <a:buSzPct val="100000"/>
              <a:buFont typeface="Cabin"/>
              <a:buNone/>
              <a:defRPr sz="1600" b="1" i="0" u="none" strike="noStrike" cap="none">
                <a:solidFill>
                  <a:schemeClr val="dk1"/>
                </a:solidFill>
                <a:latin typeface="Cabin"/>
                <a:ea typeface="Cabin"/>
                <a:cs typeface="Cabin"/>
                <a:sym typeface="Cabin"/>
              </a:defRPr>
            </a:lvl5pPr>
            <a:lvl6pPr marL="2286000" marR="0" lvl="5"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6pPr>
            <a:lvl7pPr marL="2743200" marR="0" lvl="6"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7pPr>
            <a:lvl8pPr marL="3200400" marR="0" lvl="7"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8pPr>
            <a:lvl9pPr marL="3657600" marR="0" lvl="8"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60" name="Shape 60"/>
          <p:cNvSpPr txBox="1">
            <a:spLocks noGrp="1"/>
          </p:cNvSpPr>
          <p:nvPr>
            <p:ph type="body" idx="2"/>
          </p:nvPr>
        </p:nvSpPr>
        <p:spPr>
          <a:xfrm>
            <a:off x="457200" y="2174875"/>
            <a:ext cx="4040188" cy="3951288"/>
          </a:xfrm>
          <a:prstGeom prst="rect">
            <a:avLst/>
          </a:prstGeom>
          <a:noFill/>
          <a:ln>
            <a:noFill/>
          </a:ln>
        </p:spPr>
        <p:txBody>
          <a:bodyPr wrap="square" lIns="91425" tIns="91425" rIns="91425" bIns="91425" anchor="t" anchorCtr="0"/>
          <a:lstStyle>
            <a:lvl1pPr marL="342900" marR="0" lvl="0" indent="-1905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1pPr>
            <a:lvl2pPr marL="742950" marR="0" lvl="1" indent="-15875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2pPr>
            <a:lvl3pPr marL="1143000" marR="0" lvl="2"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3pPr>
            <a:lvl4pPr marL="1600200" marR="0" lvl="3" indent="-127000" algn="l" rtl="0">
              <a:spcBef>
                <a:spcPts val="320"/>
              </a:spcBef>
              <a:buClr>
                <a:schemeClr val="dk1"/>
              </a:buClr>
              <a:buSzPct val="100000"/>
              <a:buFont typeface="Cabin"/>
              <a:buChar char="•"/>
              <a:defRPr sz="1600" b="0" i="0" u="none" strike="noStrike" cap="none">
                <a:solidFill>
                  <a:schemeClr val="dk1"/>
                </a:solidFill>
                <a:latin typeface="Cabin"/>
                <a:ea typeface="Cabin"/>
                <a:cs typeface="Cabin"/>
                <a:sym typeface="Cabin"/>
              </a:defRPr>
            </a:lvl4pPr>
            <a:lvl5pPr marL="2057400" marR="0" lvl="4" indent="-127000" algn="l" rtl="0">
              <a:spcBef>
                <a:spcPts val="320"/>
              </a:spcBef>
              <a:buClr>
                <a:schemeClr val="dk1"/>
              </a:buClr>
              <a:buSzPct val="100000"/>
              <a:buFont typeface="Cabin"/>
              <a:buChar char="•"/>
              <a:defRPr sz="1600" b="0" i="0" u="none" strike="noStrike" cap="none">
                <a:solidFill>
                  <a:schemeClr val="dk1"/>
                </a:solidFill>
                <a:latin typeface="Cabin"/>
                <a:ea typeface="Cabin"/>
                <a:cs typeface="Cabin"/>
                <a:sym typeface="Cabin"/>
              </a:defRPr>
            </a:lvl5pPr>
            <a:lvl6pPr marL="2514600" marR="0" lvl="5"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6pPr>
            <a:lvl7pPr marL="2971800" marR="0" lvl="6"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7pPr>
            <a:lvl8pPr marL="3429000" marR="0" lvl="7"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8pPr>
            <a:lvl9pPr marL="3886200" marR="0" lvl="8"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9pPr>
          </a:lstStyle>
          <a:p>
            <a:endParaRPr/>
          </a:p>
        </p:txBody>
      </p:sp>
      <p:sp>
        <p:nvSpPr>
          <p:cNvPr id="61" name="Shape 61"/>
          <p:cNvSpPr txBox="1">
            <a:spLocks noGrp="1"/>
          </p:cNvSpPr>
          <p:nvPr>
            <p:ph type="body" idx="3"/>
          </p:nvPr>
        </p:nvSpPr>
        <p:spPr>
          <a:xfrm>
            <a:off x="4645025" y="1535113"/>
            <a:ext cx="4041775" cy="639762"/>
          </a:xfrm>
          <a:prstGeom prst="rect">
            <a:avLst/>
          </a:prstGeom>
          <a:noFill/>
          <a:ln>
            <a:noFill/>
          </a:ln>
        </p:spPr>
        <p:txBody>
          <a:bodyPr wrap="square" lIns="91425" tIns="91425" rIns="91425" bIns="91425" anchor="b" anchorCtr="0"/>
          <a:lstStyle>
            <a:lvl1pPr marL="0" marR="0" lvl="0" indent="0" algn="l" rtl="0">
              <a:spcBef>
                <a:spcPts val="480"/>
              </a:spcBef>
              <a:buClr>
                <a:schemeClr val="dk1"/>
              </a:buClr>
              <a:buSzPct val="100000"/>
              <a:buFont typeface="Cabin"/>
              <a:buNone/>
              <a:defRPr sz="2400" b="1" i="0" u="none" strike="noStrike" cap="none">
                <a:solidFill>
                  <a:schemeClr val="dk1"/>
                </a:solidFill>
                <a:latin typeface="Cabin"/>
                <a:ea typeface="Cabin"/>
                <a:cs typeface="Cabin"/>
                <a:sym typeface="Cabin"/>
              </a:defRPr>
            </a:lvl1pPr>
            <a:lvl2pPr marL="457200" marR="0" lvl="1" indent="0" algn="l" rtl="0">
              <a:spcBef>
                <a:spcPts val="400"/>
              </a:spcBef>
              <a:buClr>
                <a:schemeClr val="dk1"/>
              </a:buClr>
              <a:buSzPct val="100000"/>
              <a:buFont typeface="Cabin"/>
              <a:buNone/>
              <a:defRPr sz="2000" b="1" i="0" u="none" strike="noStrike" cap="none">
                <a:solidFill>
                  <a:schemeClr val="dk1"/>
                </a:solidFill>
                <a:latin typeface="Cabin"/>
                <a:ea typeface="Cabin"/>
                <a:cs typeface="Cabin"/>
                <a:sym typeface="Cabin"/>
              </a:defRPr>
            </a:lvl2pPr>
            <a:lvl3pPr marL="914400" marR="0" lvl="2" indent="0" algn="l" rtl="0">
              <a:spcBef>
                <a:spcPts val="360"/>
              </a:spcBef>
              <a:buClr>
                <a:schemeClr val="dk1"/>
              </a:buClr>
              <a:buSzPct val="100000"/>
              <a:buFont typeface="Cabin"/>
              <a:buNone/>
              <a:defRPr sz="1800" b="1" i="0" u="none" strike="noStrike" cap="none">
                <a:solidFill>
                  <a:schemeClr val="dk1"/>
                </a:solidFill>
                <a:latin typeface="Cabin"/>
                <a:ea typeface="Cabin"/>
                <a:cs typeface="Cabin"/>
                <a:sym typeface="Cabin"/>
              </a:defRPr>
            </a:lvl3pPr>
            <a:lvl4pPr marL="1371600" marR="0" lvl="3" indent="0" algn="l" rtl="0">
              <a:spcBef>
                <a:spcPts val="320"/>
              </a:spcBef>
              <a:buClr>
                <a:schemeClr val="dk1"/>
              </a:buClr>
              <a:buSzPct val="100000"/>
              <a:buFont typeface="Cabin"/>
              <a:buNone/>
              <a:defRPr sz="1600" b="1" i="0" u="none" strike="noStrike" cap="none">
                <a:solidFill>
                  <a:schemeClr val="dk1"/>
                </a:solidFill>
                <a:latin typeface="Cabin"/>
                <a:ea typeface="Cabin"/>
                <a:cs typeface="Cabin"/>
                <a:sym typeface="Cabin"/>
              </a:defRPr>
            </a:lvl4pPr>
            <a:lvl5pPr marL="1828800" marR="0" lvl="4" indent="0" algn="l" rtl="0">
              <a:spcBef>
                <a:spcPts val="320"/>
              </a:spcBef>
              <a:buClr>
                <a:schemeClr val="dk1"/>
              </a:buClr>
              <a:buSzPct val="100000"/>
              <a:buFont typeface="Cabin"/>
              <a:buNone/>
              <a:defRPr sz="1600" b="1" i="0" u="none" strike="noStrike" cap="none">
                <a:solidFill>
                  <a:schemeClr val="dk1"/>
                </a:solidFill>
                <a:latin typeface="Cabin"/>
                <a:ea typeface="Cabin"/>
                <a:cs typeface="Cabin"/>
                <a:sym typeface="Cabin"/>
              </a:defRPr>
            </a:lvl5pPr>
            <a:lvl6pPr marL="2286000" marR="0" lvl="5"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6pPr>
            <a:lvl7pPr marL="2743200" marR="0" lvl="6"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7pPr>
            <a:lvl8pPr marL="3200400" marR="0" lvl="7"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8pPr>
            <a:lvl9pPr marL="3657600" marR="0" lvl="8"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62" name="Shape 62"/>
          <p:cNvSpPr txBox="1">
            <a:spLocks noGrp="1"/>
          </p:cNvSpPr>
          <p:nvPr>
            <p:ph type="body" idx="4"/>
          </p:nvPr>
        </p:nvSpPr>
        <p:spPr>
          <a:xfrm>
            <a:off x="4645025" y="2174875"/>
            <a:ext cx="4041775" cy="3951288"/>
          </a:xfrm>
          <a:prstGeom prst="rect">
            <a:avLst/>
          </a:prstGeom>
          <a:noFill/>
          <a:ln>
            <a:noFill/>
          </a:ln>
        </p:spPr>
        <p:txBody>
          <a:bodyPr wrap="square" lIns="91425" tIns="91425" rIns="91425" bIns="91425" anchor="t" anchorCtr="0"/>
          <a:lstStyle>
            <a:lvl1pPr marL="342900" marR="0" lvl="0" indent="-1905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1pPr>
            <a:lvl2pPr marL="742950" marR="0" lvl="1" indent="-15875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2pPr>
            <a:lvl3pPr marL="1143000" marR="0" lvl="2"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3pPr>
            <a:lvl4pPr marL="1600200" marR="0" lvl="3" indent="-127000" algn="l" rtl="0">
              <a:spcBef>
                <a:spcPts val="320"/>
              </a:spcBef>
              <a:buClr>
                <a:schemeClr val="dk1"/>
              </a:buClr>
              <a:buSzPct val="100000"/>
              <a:buFont typeface="Cabin"/>
              <a:buChar char="•"/>
              <a:defRPr sz="1600" b="0" i="0" u="none" strike="noStrike" cap="none">
                <a:solidFill>
                  <a:schemeClr val="dk1"/>
                </a:solidFill>
                <a:latin typeface="Cabin"/>
                <a:ea typeface="Cabin"/>
                <a:cs typeface="Cabin"/>
                <a:sym typeface="Cabin"/>
              </a:defRPr>
            </a:lvl4pPr>
            <a:lvl5pPr marL="2057400" marR="0" lvl="4" indent="-127000" algn="l" rtl="0">
              <a:spcBef>
                <a:spcPts val="320"/>
              </a:spcBef>
              <a:buClr>
                <a:schemeClr val="dk1"/>
              </a:buClr>
              <a:buSzPct val="100000"/>
              <a:buFont typeface="Cabin"/>
              <a:buChar char="•"/>
              <a:defRPr sz="1600" b="0" i="0" u="none" strike="noStrike" cap="none">
                <a:solidFill>
                  <a:schemeClr val="dk1"/>
                </a:solidFill>
                <a:latin typeface="Cabin"/>
                <a:ea typeface="Cabin"/>
                <a:cs typeface="Cabin"/>
                <a:sym typeface="Cabin"/>
              </a:defRPr>
            </a:lvl5pPr>
            <a:lvl6pPr marL="2514600" marR="0" lvl="5"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6pPr>
            <a:lvl7pPr marL="2971800" marR="0" lvl="6"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7pPr>
            <a:lvl8pPr marL="3429000" marR="0" lvl="7"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8pPr>
            <a:lvl9pPr marL="3886200" marR="0" lvl="8"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9pPr>
          </a:lstStyle>
          <a:p>
            <a:endParaRPr/>
          </a:p>
        </p:txBody>
      </p:sp>
      <p:sp>
        <p:nvSpPr>
          <p:cNvPr id="63" name="Shape 63"/>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64" name="Shape 64"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pic>
        <p:nvPicPr>
          <p:cNvPr id="65" name="Shape 65"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66"/>
        <p:cNvGrpSpPr/>
        <p:nvPr/>
      </p:nvGrpSpPr>
      <p:grpSpPr>
        <a:xfrm>
          <a:off x="0" y="0"/>
          <a:ext cx="0" cy="0"/>
          <a:chOff x="0" y="0"/>
          <a:chExt cx="0" cy="0"/>
        </a:xfrm>
      </p:grpSpPr>
      <p:sp>
        <p:nvSpPr>
          <p:cNvPr id="67" name="Shape 67"/>
          <p:cNvSpPr txBox="1">
            <a:spLocks noGrp="1"/>
          </p:cNvSpPr>
          <p:nvPr>
            <p:ph type="title"/>
          </p:nvPr>
        </p:nvSpPr>
        <p:spPr>
          <a:xfrm>
            <a:off x="457200" y="273050"/>
            <a:ext cx="3008313" cy="1162050"/>
          </a:xfrm>
          <a:prstGeom prst="rect">
            <a:avLst/>
          </a:prstGeom>
          <a:noFill/>
          <a:ln>
            <a:noFill/>
          </a:ln>
        </p:spPr>
        <p:txBody>
          <a:bodyPr wrap="square" lIns="91425" tIns="91425" rIns="91425" bIns="91425" anchor="b" anchorCtr="0"/>
          <a:lstStyle>
            <a:lvl1pPr marL="0" marR="0" lvl="0" indent="0" algn="l" rtl="0">
              <a:spcBef>
                <a:spcPts val="0"/>
              </a:spcBef>
              <a:buClr>
                <a:srgbClr val="00510B"/>
              </a:buClr>
              <a:buSzPct val="100000"/>
              <a:buFont typeface="Garamond"/>
              <a:buNone/>
              <a:defRPr sz="2000" b="1"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68" name="Shape 68"/>
          <p:cNvSpPr txBox="1">
            <a:spLocks noGrp="1"/>
          </p:cNvSpPr>
          <p:nvPr>
            <p:ph type="body" idx="1"/>
          </p:nvPr>
        </p:nvSpPr>
        <p:spPr>
          <a:xfrm>
            <a:off x="3575050" y="273050"/>
            <a:ext cx="5111750" cy="5853113"/>
          </a:xfrm>
          <a:prstGeom prst="rect">
            <a:avLst/>
          </a:prstGeom>
          <a:noFill/>
          <a:ln>
            <a:noFill/>
          </a:ln>
        </p:spPr>
        <p:txBody>
          <a:bodyPr wrap="square" lIns="91425" tIns="91425" rIns="91425" bIns="91425" anchor="t" anchorCtr="0"/>
          <a:lstStyle>
            <a:lvl1pPr marL="342900" marR="0" lvl="0" indent="-139700" algn="l" rtl="0">
              <a:spcBef>
                <a:spcPts val="640"/>
              </a:spcBef>
              <a:buClr>
                <a:schemeClr val="dk1"/>
              </a:buClr>
              <a:buSzPct val="100000"/>
              <a:buFont typeface="Cabin"/>
              <a:buChar char="•"/>
              <a:defRPr sz="32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69" name="Shape 69"/>
          <p:cNvSpPr txBox="1">
            <a:spLocks noGrp="1"/>
          </p:cNvSpPr>
          <p:nvPr>
            <p:ph type="body" idx="2"/>
          </p:nvPr>
        </p:nvSpPr>
        <p:spPr>
          <a:xfrm>
            <a:off x="457200" y="1435100"/>
            <a:ext cx="3008313" cy="4691063"/>
          </a:xfrm>
          <a:prstGeom prst="rect">
            <a:avLst/>
          </a:prstGeom>
          <a:noFill/>
          <a:ln>
            <a:noFill/>
          </a:ln>
        </p:spPr>
        <p:txBody>
          <a:bodyPr wrap="square" lIns="91425" tIns="91425" rIns="91425" bIns="91425" anchor="t" anchorCtr="0"/>
          <a:lstStyle>
            <a:lvl1pPr marL="0" marR="0" lvl="0" indent="0" algn="l" rtl="0">
              <a:spcBef>
                <a:spcPts val="280"/>
              </a:spcBef>
              <a:buClr>
                <a:schemeClr val="dk1"/>
              </a:buClr>
              <a:buSzPct val="100000"/>
              <a:buFont typeface="Cabin"/>
              <a:buNone/>
              <a:defRPr sz="1400" b="0" i="0" u="none" strike="noStrike" cap="none">
                <a:solidFill>
                  <a:schemeClr val="dk1"/>
                </a:solidFill>
                <a:latin typeface="Cabin"/>
                <a:ea typeface="Cabin"/>
                <a:cs typeface="Cabin"/>
                <a:sym typeface="Cabin"/>
              </a:defRPr>
            </a:lvl1pPr>
            <a:lvl2pPr marL="457200" marR="0" lvl="1" indent="0" algn="l" rtl="0">
              <a:spcBef>
                <a:spcPts val="240"/>
              </a:spcBef>
              <a:buClr>
                <a:schemeClr val="dk1"/>
              </a:buClr>
              <a:buSzPct val="100000"/>
              <a:buFont typeface="Cabin"/>
              <a:buNone/>
              <a:defRPr sz="1200" b="0" i="0" u="none" strike="noStrike" cap="none">
                <a:solidFill>
                  <a:schemeClr val="dk1"/>
                </a:solidFill>
                <a:latin typeface="Cabin"/>
                <a:ea typeface="Cabin"/>
                <a:cs typeface="Cabin"/>
                <a:sym typeface="Cabin"/>
              </a:defRPr>
            </a:lvl2pPr>
            <a:lvl3pPr marL="914400" marR="0" lvl="2" indent="0" algn="l" rtl="0">
              <a:spcBef>
                <a:spcPts val="200"/>
              </a:spcBef>
              <a:buClr>
                <a:schemeClr val="dk1"/>
              </a:buClr>
              <a:buSzPct val="100000"/>
              <a:buFont typeface="Cabin"/>
              <a:buNone/>
              <a:defRPr sz="1000" b="0" i="0" u="none" strike="noStrike" cap="none">
                <a:solidFill>
                  <a:schemeClr val="dk1"/>
                </a:solidFill>
                <a:latin typeface="Cabin"/>
                <a:ea typeface="Cabin"/>
                <a:cs typeface="Cabin"/>
                <a:sym typeface="Cabin"/>
              </a:defRPr>
            </a:lvl3pPr>
            <a:lvl4pPr marL="1371600" marR="0" lvl="3" indent="0" algn="l" rtl="0">
              <a:spcBef>
                <a:spcPts val="180"/>
              </a:spcBef>
              <a:buClr>
                <a:schemeClr val="dk1"/>
              </a:buClr>
              <a:buSzPct val="100000"/>
              <a:buFont typeface="Cabin"/>
              <a:buNone/>
              <a:defRPr sz="900" b="0" i="0" u="none" strike="noStrike" cap="none">
                <a:solidFill>
                  <a:schemeClr val="dk1"/>
                </a:solidFill>
                <a:latin typeface="Cabin"/>
                <a:ea typeface="Cabin"/>
                <a:cs typeface="Cabin"/>
                <a:sym typeface="Cabin"/>
              </a:defRPr>
            </a:lvl4pPr>
            <a:lvl5pPr marL="1828800" marR="0" lvl="4" indent="0" algn="l" rtl="0">
              <a:spcBef>
                <a:spcPts val="180"/>
              </a:spcBef>
              <a:buClr>
                <a:schemeClr val="dk1"/>
              </a:buClr>
              <a:buSzPct val="100000"/>
              <a:buFont typeface="Cabin"/>
              <a:buNone/>
              <a:defRPr sz="900" b="0" i="0" u="none" strike="noStrike" cap="none">
                <a:solidFill>
                  <a:schemeClr val="dk1"/>
                </a:solidFill>
                <a:latin typeface="Cabin"/>
                <a:ea typeface="Cabin"/>
                <a:cs typeface="Cabin"/>
                <a:sym typeface="Cabin"/>
              </a:defRPr>
            </a:lvl5pPr>
            <a:lvl6pPr marL="2286000" marR="0" lvl="5"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6pPr>
            <a:lvl7pPr marL="2743200" marR="0" lvl="6"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7pPr>
            <a:lvl8pPr marL="3200400" marR="0" lvl="7"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8pPr>
            <a:lvl9pPr marL="3657600" marR="0" lvl="8"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9pPr>
          </a:lstStyle>
          <a:p>
            <a:endParaRPr/>
          </a:p>
        </p:txBody>
      </p:sp>
      <p:sp>
        <p:nvSpPr>
          <p:cNvPr id="70" name="Shape 70"/>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71" name="Shape 71"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pic>
        <p:nvPicPr>
          <p:cNvPr id="72" name="Shape 72"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73"/>
        <p:cNvGrpSpPr/>
        <p:nvPr/>
      </p:nvGrpSpPr>
      <p:grpSpPr>
        <a:xfrm>
          <a:off x="0" y="0"/>
          <a:ext cx="0" cy="0"/>
          <a:chOff x="0" y="0"/>
          <a:chExt cx="0" cy="0"/>
        </a:xfrm>
      </p:grpSpPr>
      <p:sp>
        <p:nvSpPr>
          <p:cNvPr id="74" name="Shape 74"/>
          <p:cNvSpPr txBox="1">
            <a:spLocks noGrp="1"/>
          </p:cNvSpPr>
          <p:nvPr>
            <p:ph type="title"/>
          </p:nvPr>
        </p:nvSpPr>
        <p:spPr>
          <a:xfrm>
            <a:off x="1792288" y="4800600"/>
            <a:ext cx="5486400" cy="566738"/>
          </a:xfrm>
          <a:prstGeom prst="rect">
            <a:avLst/>
          </a:prstGeom>
          <a:noFill/>
          <a:ln>
            <a:noFill/>
          </a:ln>
        </p:spPr>
        <p:txBody>
          <a:bodyPr wrap="square" lIns="91425" tIns="91425" rIns="91425" bIns="91425" anchor="b" anchorCtr="0"/>
          <a:lstStyle>
            <a:lvl1pPr marL="0" marR="0" lvl="0" indent="0" algn="l" rtl="0">
              <a:spcBef>
                <a:spcPts val="0"/>
              </a:spcBef>
              <a:buClr>
                <a:srgbClr val="00510B"/>
              </a:buClr>
              <a:buSzPct val="100000"/>
              <a:buFont typeface="Garamond"/>
              <a:buNone/>
              <a:defRPr sz="2000" b="1"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75" name="Shape 75"/>
          <p:cNvSpPr>
            <a:spLocks noGrp="1"/>
          </p:cNvSpPr>
          <p:nvPr>
            <p:ph type="pic" idx="2"/>
          </p:nvPr>
        </p:nvSpPr>
        <p:spPr>
          <a:xfrm>
            <a:off x="1792288" y="612775"/>
            <a:ext cx="5486400" cy="4114800"/>
          </a:xfrm>
          <a:prstGeom prst="rect">
            <a:avLst/>
          </a:prstGeom>
          <a:noFill/>
          <a:ln>
            <a:noFill/>
          </a:ln>
        </p:spPr>
        <p:txBody>
          <a:bodyPr wrap="square" lIns="91425" tIns="91425" rIns="91425" bIns="91425" anchor="t" anchorCtr="0"/>
          <a:lstStyle>
            <a:lvl1pPr marL="0" marR="0" lvl="0" indent="0" algn="l" rtl="0">
              <a:spcBef>
                <a:spcPts val="640"/>
              </a:spcBef>
              <a:buClr>
                <a:schemeClr val="dk1"/>
              </a:buClr>
              <a:buSzPct val="100000"/>
              <a:buFont typeface="Cabin"/>
              <a:buNone/>
              <a:defRPr sz="3200" b="0" i="0" u="none" strike="noStrike" cap="none">
                <a:solidFill>
                  <a:schemeClr val="dk1"/>
                </a:solidFill>
                <a:latin typeface="Cabin"/>
                <a:ea typeface="Cabin"/>
                <a:cs typeface="Cabin"/>
                <a:sym typeface="Cabin"/>
              </a:defRPr>
            </a:lvl1pPr>
            <a:lvl2pPr marL="457200" marR="0" lvl="1" indent="0" algn="l" rtl="0">
              <a:spcBef>
                <a:spcPts val="560"/>
              </a:spcBef>
              <a:buClr>
                <a:schemeClr val="dk1"/>
              </a:buClr>
              <a:buSzPct val="100000"/>
              <a:buFont typeface="Cabin"/>
              <a:buNone/>
              <a:defRPr sz="2800" b="0" i="0" u="none" strike="noStrike" cap="none">
                <a:solidFill>
                  <a:schemeClr val="dk1"/>
                </a:solidFill>
                <a:latin typeface="Cabin"/>
                <a:ea typeface="Cabin"/>
                <a:cs typeface="Cabin"/>
                <a:sym typeface="Cabin"/>
              </a:defRPr>
            </a:lvl2pPr>
            <a:lvl3pPr marL="914400" marR="0" lvl="2" indent="0" algn="l" rtl="0">
              <a:spcBef>
                <a:spcPts val="480"/>
              </a:spcBef>
              <a:buClr>
                <a:schemeClr val="dk1"/>
              </a:buClr>
              <a:buSzPct val="100000"/>
              <a:buFont typeface="Cabin"/>
              <a:buNone/>
              <a:defRPr sz="2400" b="0" i="0" u="none" strike="noStrike" cap="none">
                <a:solidFill>
                  <a:schemeClr val="dk1"/>
                </a:solidFill>
                <a:latin typeface="Cabin"/>
                <a:ea typeface="Cabin"/>
                <a:cs typeface="Cabin"/>
                <a:sym typeface="Cabin"/>
              </a:defRPr>
            </a:lvl3pPr>
            <a:lvl4pPr marL="1371600" marR="0" lvl="3" indent="0" algn="l" rtl="0">
              <a:spcBef>
                <a:spcPts val="400"/>
              </a:spcBef>
              <a:buClr>
                <a:schemeClr val="dk1"/>
              </a:buClr>
              <a:buSzPct val="100000"/>
              <a:buFont typeface="Cabin"/>
              <a:buNone/>
              <a:defRPr sz="2000" b="0" i="0" u="none" strike="noStrike" cap="none">
                <a:solidFill>
                  <a:schemeClr val="dk1"/>
                </a:solidFill>
                <a:latin typeface="Cabin"/>
                <a:ea typeface="Cabin"/>
                <a:cs typeface="Cabin"/>
                <a:sym typeface="Cabin"/>
              </a:defRPr>
            </a:lvl4pPr>
            <a:lvl5pPr marL="1828800" marR="0" lvl="4" indent="0" algn="l" rtl="0">
              <a:spcBef>
                <a:spcPts val="400"/>
              </a:spcBef>
              <a:buClr>
                <a:schemeClr val="dk1"/>
              </a:buClr>
              <a:buSzPct val="100000"/>
              <a:buFont typeface="Cabin"/>
              <a:buNone/>
              <a:defRPr sz="2000" b="0" i="0" u="none" strike="noStrike" cap="none">
                <a:solidFill>
                  <a:schemeClr val="dk1"/>
                </a:solidFill>
                <a:latin typeface="Cabin"/>
                <a:ea typeface="Cabin"/>
                <a:cs typeface="Cabin"/>
                <a:sym typeface="Cabin"/>
              </a:defRPr>
            </a:lvl5pPr>
            <a:lvl6pPr marL="2286000" marR="0" lvl="5" indent="0" algn="l" rtl="0">
              <a:spcBef>
                <a:spcPts val="400"/>
              </a:spcBef>
              <a:buClr>
                <a:schemeClr val="dk1"/>
              </a:buClr>
              <a:buSzPct val="100000"/>
              <a:buFont typeface="Arial"/>
              <a:buNone/>
              <a:defRPr sz="2000" b="0" i="0" u="none" strike="noStrike" cap="none">
                <a:solidFill>
                  <a:schemeClr val="dk1"/>
                </a:solidFill>
                <a:latin typeface="Calibri"/>
                <a:ea typeface="Calibri"/>
                <a:cs typeface="Calibri"/>
                <a:sym typeface="Calibri"/>
              </a:defRPr>
            </a:lvl6pPr>
            <a:lvl7pPr marL="2743200" marR="0" lvl="6" indent="0" algn="l" rtl="0">
              <a:spcBef>
                <a:spcPts val="400"/>
              </a:spcBef>
              <a:buClr>
                <a:schemeClr val="dk1"/>
              </a:buClr>
              <a:buSzPct val="100000"/>
              <a:buFont typeface="Arial"/>
              <a:buNone/>
              <a:defRPr sz="2000" b="0" i="0" u="none" strike="noStrike" cap="none">
                <a:solidFill>
                  <a:schemeClr val="dk1"/>
                </a:solidFill>
                <a:latin typeface="Calibri"/>
                <a:ea typeface="Calibri"/>
                <a:cs typeface="Calibri"/>
                <a:sym typeface="Calibri"/>
              </a:defRPr>
            </a:lvl7pPr>
            <a:lvl8pPr marL="3200400" marR="0" lvl="7" indent="0" algn="l" rtl="0">
              <a:spcBef>
                <a:spcPts val="400"/>
              </a:spcBef>
              <a:buClr>
                <a:schemeClr val="dk1"/>
              </a:buClr>
              <a:buSzPct val="100000"/>
              <a:buFont typeface="Arial"/>
              <a:buNone/>
              <a:defRPr sz="2000" b="0" i="0" u="none" strike="noStrike" cap="none">
                <a:solidFill>
                  <a:schemeClr val="dk1"/>
                </a:solidFill>
                <a:latin typeface="Calibri"/>
                <a:ea typeface="Calibri"/>
                <a:cs typeface="Calibri"/>
                <a:sym typeface="Calibri"/>
              </a:defRPr>
            </a:lvl8pPr>
            <a:lvl9pPr marL="3657600" marR="0" lvl="8" indent="0" algn="l" rtl="0">
              <a:spcBef>
                <a:spcPts val="400"/>
              </a:spcBef>
              <a:buClr>
                <a:schemeClr val="dk1"/>
              </a:buClr>
              <a:buSzPct val="100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76" name="Shape 76"/>
          <p:cNvSpPr txBox="1">
            <a:spLocks noGrp="1"/>
          </p:cNvSpPr>
          <p:nvPr>
            <p:ph type="body" idx="1"/>
          </p:nvPr>
        </p:nvSpPr>
        <p:spPr>
          <a:xfrm>
            <a:off x="1792288" y="5367338"/>
            <a:ext cx="5486400" cy="804862"/>
          </a:xfrm>
          <a:prstGeom prst="rect">
            <a:avLst/>
          </a:prstGeom>
          <a:noFill/>
          <a:ln>
            <a:noFill/>
          </a:ln>
        </p:spPr>
        <p:txBody>
          <a:bodyPr wrap="square" lIns="91425" tIns="91425" rIns="91425" bIns="91425" anchor="t" anchorCtr="0"/>
          <a:lstStyle>
            <a:lvl1pPr marL="0" marR="0" lvl="0" indent="0" algn="l" rtl="0">
              <a:spcBef>
                <a:spcPts val="280"/>
              </a:spcBef>
              <a:buClr>
                <a:schemeClr val="dk1"/>
              </a:buClr>
              <a:buSzPct val="100000"/>
              <a:buFont typeface="Cabin"/>
              <a:buNone/>
              <a:defRPr sz="1400" b="0" i="0" u="none" strike="noStrike" cap="none">
                <a:solidFill>
                  <a:schemeClr val="dk1"/>
                </a:solidFill>
                <a:latin typeface="Cabin"/>
                <a:ea typeface="Cabin"/>
                <a:cs typeface="Cabin"/>
                <a:sym typeface="Cabin"/>
              </a:defRPr>
            </a:lvl1pPr>
            <a:lvl2pPr marL="457200" marR="0" lvl="1" indent="0" algn="l" rtl="0">
              <a:spcBef>
                <a:spcPts val="240"/>
              </a:spcBef>
              <a:buClr>
                <a:schemeClr val="dk1"/>
              </a:buClr>
              <a:buSzPct val="100000"/>
              <a:buFont typeface="Cabin"/>
              <a:buNone/>
              <a:defRPr sz="1200" b="0" i="0" u="none" strike="noStrike" cap="none">
                <a:solidFill>
                  <a:schemeClr val="dk1"/>
                </a:solidFill>
                <a:latin typeface="Cabin"/>
                <a:ea typeface="Cabin"/>
                <a:cs typeface="Cabin"/>
                <a:sym typeface="Cabin"/>
              </a:defRPr>
            </a:lvl2pPr>
            <a:lvl3pPr marL="914400" marR="0" lvl="2" indent="0" algn="l" rtl="0">
              <a:spcBef>
                <a:spcPts val="200"/>
              </a:spcBef>
              <a:buClr>
                <a:schemeClr val="dk1"/>
              </a:buClr>
              <a:buSzPct val="100000"/>
              <a:buFont typeface="Cabin"/>
              <a:buNone/>
              <a:defRPr sz="1000" b="0" i="0" u="none" strike="noStrike" cap="none">
                <a:solidFill>
                  <a:schemeClr val="dk1"/>
                </a:solidFill>
                <a:latin typeface="Cabin"/>
                <a:ea typeface="Cabin"/>
                <a:cs typeface="Cabin"/>
                <a:sym typeface="Cabin"/>
              </a:defRPr>
            </a:lvl3pPr>
            <a:lvl4pPr marL="1371600" marR="0" lvl="3" indent="0" algn="l" rtl="0">
              <a:spcBef>
                <a:spcPts val="180"/>
              </a:spcBef>
              <a:buClr>
                <a:schemeClr val="dk1"/>
              </a:buClr>
              <a:buSzPct val="100000"/>
              <a:buFont typeface="Cabin"/>
              <a:buNone/>
              <a:defRPr sz="900" b="0" i="0" u="none" strike="noStrike" cap="none">
                <a:solidFill>
                  <a:schemeClr val="dk1"/>
                </a:solidFill>
                <a:latin typeface="Cabin"/>
                <a:ea typeface="Cabin"/>
                <a:cs typeface="Cabin"/>
                <a:sym typeface="Cabin"/>
              </a:defRPr>
            </a:lvl4pPr>
            <a:lvl5pPr marL="1828800" marR="0" lvl="4" indent="0" algn="l" rtl="0">
              <a:spcBef>
                <a:spcPts val="180"/>
              </a:spcBef>
              <a:buClr>
                <a:schemeClr val="dk1"/>
              </a:buClr>
              <a:buSzPct val="100000"/>
              <a:buFont typeface="Cabin"/>
              <a:buNone/>
              <a:defRPr sz="900" b="0" i="0" u="none" strike="noStrike" cap="none">
                <a:solidFill>
                  <a:schemeClr val="dk1"/>
                </a:solidFill>
                <a:latin typeface="Cabin"/>
                <a:ea typeface="Cabin"/>
                <a:cs typeface="Cabin"/>
                <a:sym typeface="Cabin"/>
              </a:defRPr>
            </a:lvl5pPr>
            <a:lvl6pPr marL="2286000" marR="0" lvl="5"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6pPr>
            <a:lvl7pPr marL="2743200" marR="0" lvl="6"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7pPr>
            <a:lvl8pPr marL="3200400" marR="0" lvl="7"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8pPr>
            <a:lvl9pPr marL="3657600" marR="0" lvl="8"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9pPr>
          </a:lstStyle>
          <a:p>
            <a:endParaRPr/>
          </a:p>
        </p:txBody>
      </p:sp>
      <p:sp>
        <p:nvSpPr>
          <p:cNvPr id="77" name="Shape 77"/>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78" name="Shape 78"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pic>
        <p:nvPicPr>
          <p:cNvPr id="79" name="Shape 79"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80"/>
        <p:cNvGrpSpPr/>
        <p:nvPr/>
      </p:nvGrpSpPr>
      <p:grpSpPr>
        <a:xfrm>
          <a:off x="0" y="0"/>
          <a:ext cx="0" cy="0"/>
          <a:chOff x="0" y="0"/>
          <a:chExt cx="0" cy="0"/>
        </a:xfrm>
      </p:grpSpPr>
      <p:sp>
        <p:nvSpPr>
          <p:cNvPr id="81" name="Shape 81"/>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82" name="Shape 82"/>
          <p:cNvSpPr txBox="1">
            <a:spLocks noGrp="1"/>
          </p:cNvSpPr>
          <p:nvPr>
            <p:ph type="body" idx="1"/>
          </p:nvPr>
        </p:nvSpPr>
        <p:spPr>
          <a:xfrm rot="5400000">
            <a:off x="2309018" y="-251619"/>
            <a:ext cx="4525963" cy="8229600"/>
          </a:xfrm>
          <a:prstGeom prst="rect">
            <a:avLst/>
          </a:prstGeom>
          <a:noFill/>
          <a:ln>
            <a:noFill/>
          </a:ln>
        </p:spPr>
        <p:txBody>
          <a:bodyPr wrap="square" lIns="91425" tIns="91425" rIns="91425" bIns="91425" anchor="t" anchorCtr="0"/>
          <a:lstStyle>
            <a:lvl1pPr marL="342900" marR="0" lvl="0" indent="-152400" algn="l" rtl="0">
              <a:spcBef>
                <a:spcPts val="600"/>
              </a:spcBef>
              <a:buClr>
                <a:schemeClr val="dk1"/>
              </a:buClr>
              <a:buSzPct val="100000"/>
              <a:buFont typeface="Cabin"/>
              <a:buChar char="•"/>
              <a:defRPr sz="30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3" name="Shape 83"/>
          <p:cNvSpPr txBox="1">
            <a:spLocks noGrp="1"/>
          </p:cNvSpPr>
          <p:nvPr>
            <p:ph type="sldNum" idx="12"/>
          </p:nvPr>
        </p:nvSpPr>
        <p:spPr>
          <a:xfrm>
            <a:off x="4389120" y="6333744"/>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84" name="Shape 84"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457200" y="6350181"/>
            <a:ext cx="375031" cy="353989"/>
          </a:xfrm>
          <a:prstGeom prst="rect">
            <a:avLst/>
          </a:prstGeom>
          <a:noFill/>
          <a:ln>
            <a:noFill/>
          </a:ln>
        </p:spPr>
      </p:pic>
      <p:pic>
        <p:nvPicPr>
          <p:cNvPr id="85" name="Shape 85"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91200" y="6321544"/>
            <a:ext cx="2850236" cy="401156"/>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86"/>
        <p:cNvGrpSpPr/>
        <p:nvPr/>
      </p:nvGrpSpPr>
      <p:grpSpPr>
        <a:xfrm>
          <a:off x="0" y="0"/>
          <a:ext cx="0" cy="0"/>
          <a:chOff x="0" y="0"/>
          <a:chExt cx="0" cy="0"/>
        </a:xfrm>
      </p:grpSpPr>
      <p:sp>
        <p:nvSpPr>
          <p:cNvPr id="87" name="Shape 87"/>
          <p:cNvSpPr txBox="1">
            <a:spLocks noGrp="1"/>
          </p:cNvSpPr>
          <p:nvPr>
            <p:ph type="title"/>
          </p:nvPr>
        </p:nvSpPr>
        <p:spPr>
          <a:xfrm rot="5400000">
            <a:off x="4732337" y="2171700"/>
            <a:ext cx="5851525" cy="20574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88" name="Shape 88"/>
          <p:cNvSpPr txBox="1">
            <a:spLocks noGrp="1"/>
          </p:cNvSpPr>
          <p:nvPr>
            <p:ph type="body" idx="1"/>
          </p:nvPr>
        </p:nvSpPr>
        <p:spPr>
          <a:xfrm rot="5400000">
            <a:off x="541338" y="190501"/>
            <a:ext cx="5851525" cy="6019800"/>
          </a:xfrm>
          <a:prstGeom prst="rect">
            <a:avLst/>
          </a:prstGeom>
          <a:noFill/>
          <a:ln>
            <a:noFill/>
          </a:ln>
        </p:spPr>
        <p:txBody>
          <a:bodyPr wrap="square" lIns="91425" tIns="91425" rIns="91425" bIns="91425" anchor="t" anchorCtr="0"/>
          <a:lstStyle>
            <a:lvl1pPr marL="342900" marR="0" lvl="0" indent="-152400" algn="l" rtl="0">
              <a:spcBef>
                <a:spcPts val="600"/>
              </a:spcBef>
              <a:buClr>
                <a:schemeClr val="dk1"/>
              </a:buClr>
              <a:buSzPct val="100000"/>
              <a:buFont typeface="Cabin"/>
              <a:buChar char="•"/>
              <a:defRPr sz="30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9" name="Shape 89"/>
          <p:cNvSpPr txBox="1">
            <a:spLocks noGrp="1"/>
          </p:cNvSpPr>
          <p:nvPr>
            <p:ph type="sldNum" idx="12"/>
          </p:nvPr>
        </p:nvSpPr>
        <p:spPr>
          <a:xfrm>
            <a:off x="4389120" y="6333744"/>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90" name="Shape 90"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457200" y="6350181"/>
            <a:ext cx="375031" cy="353989"/>
          </a:xfrm>
          <a:prstGeom prst="rect">
            <a:avLst/>
          </a:prstGeom>
          <a:noFill/>
          <a:ln>
            <a:noFill/>
          </a:ln>
        </p:spPr>
      </p:pic>
      <p:pic>
        <p:nvPicPr>
          <p:cNvPr id="91" name="Shape 91"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91200" y="6321544"/>
            <a:ext cx="2850236" cy="401156"/>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Only">
    <p:spTree>
      <p:nvGrpSpPr>
        <p:cNvPr id="1" name="Shape 47"/>
        <p:cNvGrpSpPr/>
        <p:nvPr/>
      </p:nvGrpSpPr>
      <p:grpSpPr>
        <a:xfrm>
          <a:off x="0" y="0"/>
          <a:ext cx="0" cy="0"/>
          <a:chOff x="0" y="0"/>
          <a:chExt cx="0" cy="0"/>
        </a:xfrm>
      </p:grpSpPr>
      <p:sp>
        <p:nvSpPr>
          <p:cNvPr id="48" name="Shape 48"/>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49" name="Shape 49"/>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42756263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103"/>
        <p:cNvGrpSpPr/>
        <p:nvPr/>
      </p:nvGrpSpPr>
      <p:grpSpPr>
        <a:xfrm>
          <a:off x="0" y="0"/>
          <a:ext cx="0" cy="0"/>
          <a:chOff x="0" y="0"/>
          <a:chExt cx="0" cy="0"/>
        </a:xfrm>
      </p:grpSpPr>
      <p:sp>
        <p:nvSpPr>
          <p:cNvPr id="104" name="Shape 104"/>
          <p:cNvSpPr txBox="1">
            <a:spLocks noGrp="1"/>
          </p:cNvSpPr>
          <p:nvPr>
            <p:ph type="title"/>
          </p:nvPr>
        </p:nvSpPr>
        <p:spPr>
          <a:xfrm>
            <a:off x="628650" y="365126"/>
            <a:ext cx="78867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SzPct val="100000"/>
              <a:buFont typeface="Calibri"/>
              <a:buNone/>
              <a:defRPr sz="33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05" name="Shape 105"/>
          <p:cNvSpPr txBox="1">
            <a:spLocks noGrp="1"/>
          </p:cNvSpPr>
          <p:nvPr>
            <p:ph type="body" idx="1"/>
          </p:nvPr>
        </p:nvSpPr>
        <p:spPr>
          <a:xfrm>
            <a:off x="628650" y="1825625"/>
            <a:ext cx="7886700" cy="4351338"/>
          </a:xfrm>
          <a:prstGeom prst="rect">
            <a:avLst/>
          </a:prstGeom>
          <a:noFill/>
          <a:ln>
            <a:noFill/>
          </a:ln>
        </p:spPr>
        <p:txBody>
          <a:bodyPr wrap="square" lIns="91425" tIns="91425" rIns="91425" bIns="91425" anchor="t" anchorCtr="0"/>
          <a:lstStyle>
            <a:lvl1pPr marL="171450" marR="0" lvl="0" indent="-38100" algn="l" rtl="0">
              <a:lnSpc>
                <a:spcPct val="90000"/>
              </a:lnSpc>
              <a:spcBef>
                <a:spcPts val="75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14350" marR="0" lvl="1" indent="-57150" algn="l" rtl="0">
              <a:lnSpc>
                <a:spcPct val="90000"/>
              </a:lnSpc>
              <a:spcBef>
                <a:spcPts val="375"/>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106" name="Shape 106"/>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07" name="Shape 107"/>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08" name="Shape 108"/>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sp>
        <p:nvSpPr>
          <p:cNvPr id="109" name="Shape 109"/>
          <p:cNvSpPr txBox="1"/>
          <p:nvPr/>
        </p:nvSpPr>
        <p:spPr>
          <a:xfrm>
            <a:off x="90768" y="6296308"/>
            <a:ext cx="9053232" cy="444352"/>
          </a:xfrm>
          <a:prstGeom prst="rect">
            <a:avLst/>
          </a:prstGeom>
          <a:noFill/>
          <a:ln>
            <a:noFill/>
          </a:ln>
        </p:spPr>
        <p:txBody>
          <a:bodyPr wrap="square" lIns="91425" tIns="45700" rIns="91425" bIns="45700" anchor="t" anchorCtr="0">
            <a:noAutofit/>
          </a:bodyPr>
          <a:lstStyle/>
          <a:p>
            <a:pPr marL="0" marR="0" lvl="0" indent="-66675" algn="ctr" rtl="0">
              <a:lnSpc>
                <a:spcPct val="100000"/>
              </a:lnSpc>
              <a:spcBef>
                <a:spcPts val="0"/>
              </a:spcBef>
              <a:spcAft>
                <a:spcPts val="0"/>
              </a:spcAft>
              <a:buClr>
                <a:srgbClr val="ED7D31"/>
              </a:buClr>
              <a:buSzPct val="100000"/>
              <a:buFont typeface="Avenir"/>
              <a:buNone/>
            </a:pPr>
            <a:r>
              <a:rPr lang="en-US" sz="1050" b="0" i="0" u="none" strike="noStrike" cap="none">
                <a:solidFill>
                  <a:srgbClr val="ED7D31"/>
                </a:solidFill>
                <a:latin typeface="Avenir"/>
                <a:ea typeface="Avenir"/>
                <a:cs typeface="Avenir"/>
                <a:sym typeface="Avenir"/>
              </a:rPr>
              <a:t>Transforming Maternity Care</a:t>
            </a:r>
          </a:p>
          <a:p>
            <a:pPr marL="0" marR="0" lvl="0" indent="-52387" algn="ctr" rtl="0">
              <a:lnSpc>
                <a:spcPct val="100000"/>
              </a:lnSpc>
              <a:spcBef>
                <a:spcPts val="413"/>
              </a:spcBef>
              <a:spcAft>
                <a:spcPts val="0"/>
              </a:spcAft>
              <a:buClr>
                <a:srgbClr val="3F3F3F"/>
              </a:buClr>
              <a:buSzPct val="100000"/>
              <a:buFont typeface="Avenir"/>
              <a:buNone/>
            </a:pPr>
            <a:r>
              <a:rPr lang="en-US" sz="825" b="0" i="0" u="none" strike="noStrike" cap="none">
                <a:solidFill>
                  <a:srgbClr val="3F3F3F"/>
                </a:solidFill>
                <a:latin typeface="Avenir"/>
                <a:ea typeface="Avenir"/>
                <a:cs typeface="Avenir"/>
                <a:sym typeface="Avenir"/>
              </a:rPr>
              <a:t>A Toolkit to Support Vaginal Birth and Reduce Primary Cesareans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14"/>
        <p:cNvGrpSpPr/>
        <p:nvPr/>
      </p:nvGrpSpPr>
      <p:grpSpPr>
        <a:xfrm>
          <a:off x="0" y="0"/>
          <a:ext cx="0" cy="0"/>
          <a:chOff x="0" y="0"/>
          <a:chExt cx="0" cy="0"/>
        </a:xfrm>
      </p:grpSpPr>
      <p:sp>
        <p:nvSpPr>
          <p:cNvPr id="115" name="Shape 115"/>
          <p:cNvSpPr txBox="1">
            <a:spLocks noGrp="1"/>
          </p:cNvSpPr>
          <p:nvPr>
            <p:ph type="ctrTitle"/>
          </p:nvPr>
        </p:nvSpPr>
        <p:spPr>
          <a:xfrm>
            <a:off x="1143000" y="1122363"/>
            <a:ext cx="6858000" cy="2387600"/>
          </a:xfrm>
          <a:prstGeom prst="rect">
            <a:avLst/>
          </a:prstGeom>
          <a:noFill/>
          <a:ln>
            <a:noFill/>
          </a:ln>
        </p:spPr>
        <p:txBody>
          <a:bodyPr wrap="square" lIns="91425" tIns="91425" rIns="91425" bIns="91425" anchor="b" anchorCtr="0"/>
          <a:lstStyle>
            <a:lvl1pPr marL="0" marR="0" lvl="0" indent="0" algn="ctr" rtl="0">
              <a:lnSpc>
                <a:spcPct val="90000"/>
              </a:lnSpc>
              <a:spcBef>
                <a:spcPts val="0"/>
              </a:spcBef>
              <a:buClr>
                <a:schemeClr val="dk1"/>
              </a:buClr>
              <a:buSzPct val="100000"/>
              <a:buFont typeface="Calibri"/>
              <a:buNone/>
              <a:defRPr sz="45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16" name="Shape 116"/>
          <p:cNvSpPr txBox="1">
            <a:spLocks noGrp="1"/>
          </p:cNvSpPr>
          <p:nvPr>
            <p:ph type="subTitle" idx="1"/>
          </p:nvPr>
        </p:nvSpPr>
        <p:spPr>
          <a:xfrm>
            <a:off x="1143000" y="3602038"/>
            <a:ext cx="6858000" cy="1655762"/>
          </a:xfrm>
          <a:prstGeom prst="rect">
            <a:avLst/>
          </a:prstGeom>
          <a:noFill/>
          <a:ln>
            <a:noFill/>
          </a:ln>
        </p:spPr>
        <p:txBody>
          <a:bodyPr wrap="square" lIns="91425" tIns="91425" rIns="91425" bIns="91425" anchor="t" anchorCtr="0"/>
          <a:lstStyle>
            <a:lvl1pPr marL="0" marR="0" lvl="0" indent="0" algn="ctr" rtl="0">
              <a:lnSpc>
                <a:spcPct val="90000"/>
              </a:lnSpc>
              <a:spcBef>
                <a:spcPts val="750"/>
              </a:spcBef>
              <a:buClr>
                <a:schemeClr val="dk1"/>
              </a:buClr>
              <a:buSzPct val="100000"/>
              <a:buFont typeface="Arial"/>
              <a:buNone/>
              <a:defRPr sz="1800" b="0" i="0" u="none" strike="noStrike" cap="none">
                <a:solidFill>
                  <a:schemeClr val="dk1"/>
                </a:solidFill>
                <a:latin typeface="Calibri"/>
                <a:ea typeface="Calibri"/>
                <a:cs typeface="Calibri"/>
                <a:sym typeface="Calibri"/>
              </a:defRPr>
            </a:lvl1pPr>
            <a:lvl2pPr marL="342900" marR="0" lvl="1" indent="0" algn="ctr" rtl="0">
              <a:lnSpc>
                <a:spcPct val="90000"/>
              </a:lnSpc>
              <a:spcBef>
                <a:spcPts val="375"/>
              </a:spcBef>
              <a:buClr>
                <a:schemeClr val="dk1"/>
              </a:buClr>
              <a:buSzPct val="100000"/>
              <a:buFont typeface="Arial"/>
              <a:buNone/>
              <a:defRPr sz="1500" b="0" i="0" u="none" strike="noStrike" cap="none">
                <a:solidFill>
                  <a:schemeClr val="dk1"/>
                </a:solidFill>
                <a:latin typeface="Calibri"/>
                <a:ea typeface="Calibri"/>
                <a:cs typeface="Calibri"/>
                <a:sym typeface="Calibri"/>
              </a:defRPr>
            </a:lvl2pPr>
            <a:lvl3pPr marL="685800" marR="0" lvl="2" indent="0" algn="ctr" rtl="0">
              <a:lnSpc>
                <a:spcPct val="90000"/>
              </a:lnSpc>
              <a:spcBef>
                <a:spcPts val="375"/>
              </a:spcBef>
              <a:buClr>
                <a:schemeClr val="dk1"/>
              </a:buClr>
              <a:buSzPct val="100000"/>
              <a:buFont typeface="Arial"/>
              <a:buNone/>
              <a:defRPr sz="1350" b="0" i="0" u="none" strike="noStrike" cap="none">
                <a:solidFill>
                  <a:schemeClr val="dk1"/>
                </a:solidFill>
                <a:latin typeface="Calibri"/>
                <a:ea typeface="Calibri"/>
                <a:cs typeface="Calibri"/>
                <a:sym typeface="Calibri"/>
              </a:defRPr>
            </a:lvl3pPr>
            <a:lvl4pPr marL="1028700" marR="0" lvl="3" indent="0" algn="ctr" rtl="0">
              <a:lnSpc>
                <a:spcPct val="90000"/>
              </a:lnSpc>
              <a:spcBef>
                <a:spcPts val="375"/>
              </a:spcBef>
              <a:buClr>
                <a:schemeClr val="dk1"/>
              </a:buClr>
              <a:buSzPct val="100000"/>
              <a:buFont typeface="Arial"/>
              <a:buNone/>
              <a:defRPr sz="1200" b="0" i="0" u="none" strike="noStrike" cap="none">
                <a:solidFill>
                  <a:schemeClr val="dk1"/>
                </a:solidFill>
                <a:latin typeface="Calibri"/>
                <a:ea typeface="Calibri"/>
                <a:cs typeface="Calibri"/>
                <a:sym typeface="Calibri"/>
              </a:defRPr>
            </a:lvl4pPr>
            <a:lvl5pPr marL="1371600" marR="0" lvl="4" indent="0" algn="ctr" rtl="0">
              <a:lnSpc>
                <a:spcPct val="90000"/>
              </a:lnSpc>
              <a:spcBef>
                <a:spcPts val="375"/>
              </a:spcBef>
              <a:buClr>
                <a:schemeClr val="dk1"/>
              </a:buClr>
              <a:buSzPct val="100000"/>
              <a:buFont typeface="Arial"/>
              <a:buNone/>
              <a:defRPr sz="1200" b="0" i="0" u="none" strike="noStrike" cap="none">
                <a:solidFill>
                  <a:schemeClr val="dk1"/>
                </a:solidFill>
                <a:latin typeface="Calibri"/>
                <a:ea typeface="Calibri"/>
                <a:cs typeface="Calibri"/>
                <a:sym typeface="Calibri"/>
              </a:defRPr>
            </a:lvl5pPr>
            <a:lvl6pPr marL="1714500" marR="0" lvl="5" indent="0" algn="ctr" rtl="0">
              <a:lnSpc>
                <a:spcPct val="90000"/>
              </a:lnSpc>
              <a:spcBef>
                <a:spcPts val="375"/>
              </a:spcBef>
              <a:buClr>
                <a:schemeClr val="dk1"/>
              </a:buClr>
              <a:buSzPct val="100000"/>
              <a:buFont typeface="Arial"/>
              <a:buNone/>
              <a:defRPr sz="1200" b="0" i="0" u="none" strike="noStrike" cap="none">
                <a:solidFill>
                  <a:schemeClr val="dk1"/>
                </a:solidFill>
                <a:latin typeface="Calibri"/>
                <a:ea typeface="Calibri"/>
                <a:cs typeface="Calibri"/>
                <a:sym typeface="Calibri"/>
              </a:defRPr>
            </a:lvl6pPr>
            <a:lvl7pPr marL="2057400" marR="0" lvl="6" indent="0" algn="ctr" rtl="0">
              <a:lnSpc>
                <a:spcPct val="90000"/>
              </a:lnSpc>
              <a:spcBef>
                <a:spcPts val="375"/>
              </a:spcBef>
              <a:buClr>
                <a:schemeClr val="dk1"/>
              </a:buClr>
              <a:buSzPct val="100000"/>
              <a:buFont typeface="Arial"/>
              <a:buNone/>
              <a:defRPr sz="1200" b="0" i="0" u="none" strike="noStrike" cap="none">
                <a:solidFill>
                  <a:schemeClr val="dk1"/>
                </a:solidFill>
                <a:latin typeface="Calibri"/>
                <a:ea typeface="Calibri"/>
                <a:cs typeface="Calibri"/>
                <a:sym typeface="Calibri"/>
              </a:defRPr>
            </a:lvl7pPr>
            <a:lvl8pPr marL="2400300" marR="0" lvl="7" indent="0" algn="ctr" rtl="0">
              <a:lnSpc>
                <a:spcPct val="90000"/>
              </a:lnSpc>
              <a:spcBef>
                <a:spcPts val="375"/>
              </a:spcBef>
              <a:buClr>
                <a:schemeClr val="dk1"/>
              </a:buClr>
              <a:buSzPct val="100000"/>
              <a:buFont typeface="Arial"/>
              <a:buNone/>
              <a:defRPr sz="1200" b="0" i="0" u="none" strike="noStrike" cap="none">
                <a:solidFill>
                  <a:schemeClr val="dk1"/>
                </a:solidFill>
                <a:latin typeface="Calibri"/>
                <a:ea typeface="Calibri"/>
                <a:cs typeface="Calibri"/>
                <a:sym typeface="Calibri"/>
              </a:defRPr>
            </a:lvl8pPr>
            <a:lvl9pPr marL="2743200" marR="0" lvl="8" indent="0" algn="ctr" rtl="0">
              <a:lnSpc>
                <a:spcPct val="90000"/>
              </a:lnSpc>
              <a:spcBef>
                <a:spcPts val="375"/>
              </a:spcBef>
              <a:buClr>
                <a:schemeClr val="dk1"/>
              </a:buClr>
              <a:buSzPct val="1000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117" name="Shape 117"/>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18" name="Shape 118"/>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19" name="Shape 119"/>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pic>
        <p:nvPicPr>
          <p:cNvPr id="120" name="Shape 120" descr="CMQCC_logo_forWord.png"/>
          <p:cNvPicPr preferRelativeResize="0"/>
          <p:nvPr/>
        </p:nvPicPr>
        <p:blipFill rotWithShape="1">
          <a:blip r:embed="rId2" cstate="screen">
            <a:alphaModFix/>
            <a:extLst>
              <a:ext uri="{28A0092B-C50C-407E-A947-70E740481C1C}">
                <a14:useLocalDpi xmlns:a14="http://schemas.microsoft.com/office/drawing/2010/main"/>
              </a:ext>
            </a:extLst>
          </a:blip>
          <a:srcRect/>
          <a:stretch/>
        </p:blipFill>
        <p:spPr>
          <a:xfrm>
            <a:off x="5461000" y="197655"/>
            <a:ext cx="3459423" cy="1439554"/>
          </a:xfrm>
          <a:prstGeom prst="rect">
            <a:avLst/>
          </a:prstGeom>
          <a:noFill/>
          <a:ln>
            <a:noFill/>
          </a:ln>
        </p:spPr>
      </p:pic>
      <p:sp>
        <p:nvSpPr>
          <p:cNvPr id="121" name="Shape 121"/>
          <p:cNvSpPr/>
          <p:nvPr/>
        </p:nvSpPr>
        <p:spPr>
          <a:xfrm>
            <a:off x="0" y="4432300"/>
            <a:ext cx="9144000" cy="193228"/>
          </a:xfrm>
          <a:prstGeom prst="rect">
            <a:avLst/>
          </a:prstGeom>
          <a:gradFill>
            <a:gsLst>
              <a:gs pos="0">
                <a:schemeClr val="lt1"/>
              </a:gs>
              <a:gs pos="50000">
                <a:srgbClr val="FEE599"/>
              </a:gs>
              <a:gs pos="100000">
                <a:srgbClr val="FFD966"/>
              </a:gs>
            </a:gsLst>
            <a:lin ang="16200000" scaled="0"/>
          </a:gradFill>
          <a:ln>
            <a:noFill/>
          </a:ln>
        </p:spPr>
        <p:txBody>
          <a:bodyPr wrap="square" lIns="91425" tIns="45700" rIns="91425" bIns="45700" anchor="ctr" anchorCtr="0">
            <a:noAutofit/>
          </a:bodyPr>
          <a:lstStyle/>
          <a:p>
            <a:pPr marL="0" marR="0" lvl="0" indent="-114300" algn="ctr" rtl="0">
              <a:lnSpc>
                <a:spcPct val="100000"/>
              </a:lnSpc>
              <a:spcBef>
                <a:spcPts val="0"/>
              </a:spcBef>
              <a:spcAft>
                <a:spcPts val="0"/>
              </a:spcAft>
              <a:buClr>
                <a:schemeClr val="lt1"/>
              </a:buClr>
              <a:buSzPct val="100000"/>
              <a:buFont typeface="Calibri"/>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122"/>
        <p:cNvGrpSpPr/>
        <p:nvPr/>
      </p:nvGrpSpPr>
      <p:grpSpPr>
        <a:xfrm>
          <a:off x="0" y="0"/>
          <a:ext cx="0" cy="0"/>
          <a:chOff x="0" y="0"/>
          <a:chExt cx="0" cy="0"/>
        </a:xfrm>
      </p:grpSpPr>
      <p:sp>
        <p:nvSpPr>
          <p:cNvPr id="123" name="Shape 123"/>
          <p:cNvSpPr txBox="1">
            <a:spLocks noGrp="1"/>
          </p:cNvSpPr>
          <p:nvPr>
            <p:ph type="title"/>
          </p:nvPr>
        </p:nvSpPr>
        <p:spPr>
          <a:xfrm>
            <a:off x="623888" y="1709739"/>
            <a:ext cx="7886700" cy="2852737"/>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SzPct val="100000"/>
              <a:buFont typeface="Calibri"/>
              <a:buNone/>
              <a:defRPr sz="45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24" name="Shape 124"/>
          <p:cNvSpPr txBox="1">
            <a:spLocks noGrp="1"/>
          </p:cNvSpPr>
          <p:nvPr>
            <p:ph type="body" idx="1"/>
          </p:nvPr>
        </p:nvSpPr>
        <p:spPr>
          <a:xfrm>
            <a:off x="623888" y="4589464"/>
            <a:ext cx="7886700" cy="1500187"/>
          </a:xfrm>
          <a:prstGeom prst="rect">
            <a:avLst/>
          </a:prstGeom>
          <a:noFill/>
          <a:ln>
            <a:noFill/>
          </a:ln>
        </p:spPr>
        <p:txBody>
          <a:bodyPr wrap="square" lIns="91425" tIns="91425" rIns="91425" bIns="91425" anchor="t" anchorCtr="0"/>
          <a:lstStyle>
            <a:lvl1pPr marL="0" marR="0" lvl="0" indent="0" algn="l" rtl="0">
              <a:lnSpc>
                <a:spcPct val="90000"/>
              </a:lnSpc>
              <a:spcBef>
                <a:spcPts val="750"/>
              </a:spcBef>
              <a:buClr>
                <a:srgbClr val="888888"/>
              </a:buClr>
              <a:buSzPct val="100000"/>
              <a:buFont typeface="Arial"/>
              <a:buNone/>
              <a:defRPr sz="1800" b="0" i="0" u="none" strike="noStrike" cap="none">
                <a:solidFill>
                  <a:srgbClr val="888888"/>
                </a:solidFill>
                <a:latin typeface="Calibri"/>
                <a:ea typeface="Calibri"/>
                <a:cs typeface="Calibri"/>
                <a:sym typeface="Calibri"/>
              </a:defRPr>
            </a:lvl1pPr>
            <a:lvl2pPr marL="342900" marR="0" lvl="1" indent="0" algn="l" rtl="0">
              <a:lnSpc>
                <a:spcPct val="90000"/>
              </a:lnSpc>
              <a:spcBef>
                <a:spcPts val="375"/>
              </a:spcBef>
              <a:buClr>
                <a:srgbClr val="888888"/>
              </a:buClr>
              <a:buSzPct val="100000"/>
              <a:buFont typeface="Arial"/>
              <a:buNone/>
              <a:defRPr sz="1500" b="0" i="0" u="none" strike="noStrike" cap="none">
                <a:solidFill>
                  <a:srgbClr val="888888"/>
                </a:solidFill>
                <a:latin typeface="Calibri"/>
                <a:ea typeface="Calibri"/>
                <a:cs typeface="Calibri"/>
                <a:sym typeface="Calibri"/>
              </a:defRPr>
            </a:lvl2pPr>
            <a:lvl3pPr marL="685800" marR="0" lvl="2" indent="0" algn="l" rtl="0">
              <a:lnSpc>
                <a:spcPct val="90000"/>
              </a:lnSpc>
              <a:spcBef>
                <a:spcPts val="375"/>
              </a:spcBef>
              <a:buClr>
                <a:srgbClr val="888888"/>
              </a:buClr>
              <a:buSzPct val="100000"/>
              <a:buFont typeface="Arial"/>
              <a:buNone/>
              <a:defRPr sz="1350" b="0" i="0" u="none" strike="noStrike" cap="none">
                <a:solidFill>
                  <a:srgbClr val="888888"/>
                </a:solidFill>
                <a:latin typeface="Calibri"/>
                <a:ea typeface="Calibri"/>
                <a:cs typeface="Calibri"/>
                <a:sym typeface="Calibri"/>
              </a:defRPr>
            </a:lvl3pPr>
            <a:lvl4pPr marL="1028700" marR="0" lvl="3" indent="0" algn="l" rtl="0">
              <a:lnSpc>
                <a:spcPct val="90000"/>
              </a:lnSpc>
              <a:spcBef>
                <a:spcPts val="375"/>
              </a:spcBef>
              <a:buClr>
                <a:srgbClr val="888888"/>
              </a:buClr>
              <a:buSzPct val="100000"/>
              <a:buFont typeface="Arial"/>
              <a:buNone/>
              <a:defRPr sz="1200" b="0" i="0" u="none" strike="noStrike" cap="none">
                <a:solidFill>
                  <a:srgbClr val="888888"/>
                </a:solidFill>
                <a:latin typeface="Calibri"/>
                <a:ea typeface="Calibri"/>
                <a:cs typeface="Calibri"/>
                <a:sym typeface="Calibri"/>
              </a:defRPr>
            </a:lvl4pPr>
            <a:lvl5pPr marL="1371600" marR="0" lvl="4" indent="0" algn="l" rtl="0">
              <a:lnSpc>
                <a:spcPct val="90000"/>
              </a:lnSpc>
              <a:spcBef>
                <a:spcPts val="375"/>
              </a:spcBef>
              <a:buClr>
                <a:srgbClr val="888888"/>
              </a:buClr>
              <a:buSzPct val="100000"/>
              <a:buFont typeface="Arial"/>
              <a:buNone/>
              <a:defRPr sz="1200" b="0" i="0" u="none" strike="noStrike" cap="none">
                <a:solidFill>
                  <a:srgbClr val="888888"/>
                </a:solidFill>
                <a:latin typeface="Calibri"/>
                <a:ea typeface="Calibri"/>
                <a:cs typeface="Calibri"/>
                <a:sym typeface="Calibri"/>
              </a:defRPr>
            </a:lvl5pPr>
            <a:lvl6pPr marL="1714500" marR="0" lvl="5" indent="0" algn="l" rtl="0">
              <a:lnSpc>
                <a:spcPct val="90000"/>
              </a:lnSpc>
              <a:spcBef>
                <a:spcPts val="375"/>
              </a:spcBef>
              <a:buClr>
                <a:srgbClr val="888888"/>
              </a:buClr>
              <a:buSzPct val="100000"/>
              <a:buFont typeface="Arial"/>
              <a:buNone/>
              <a:defRPr sz="1200" b="0" i="0" u="none" strike="noStrike" cap="none">
                <a:solidFill>
                  <a:srgbClr val="888888"/>
                </a:solidFill>
                <a:latin typeface="Calibri"/>
                <a:ea typeface="Calibri"/>
                <a:cs typeface="Calibri"/>
                <a:sym typeface="Calibri"/>
              </a:defRPr>
            </a:lvl6pPr>
            <a:lvl7pPr marL="2057400" marR="0" lvl="6" indent="0" algn="l" rtl="0">
              <a:lnSpc>
                <a:spcPct val="90000"/>
              </a:lnSpc>
              <a:spcBef>
                <a:spcPts val="375"/>
              </a:spcBef>
              <a:buClr>
                <a:srgbClr val="888888"/>
              </a:buClr>
              <a:buSzPct val="100000"/>
              <a:buFont typeface="Arial"/>
              <a:buNone/>
              <a:defRPr sz="1200" b="0" i="0" u="none" strike="noStrike" cap="none">
                <a:solidFill>
                  <a:srgbClr val="888888"/>
                </a:solidFill>
                <a:latin typeface="Calibri"/>
                <a:ea typeface="Calibri"/>
                <a:cs typeface="Calibri"/>
                <a:sym typeface="Calibri"/>
              </a:defRPr>
            </a:lvl7pPr>
            <a:lvl8pPr marL="2400300" marR="0" lvl="7" indent="0" algn="l" rtl="0">
              <a:lnSpc>
                <a:spcPct val="90000"/>
              </a:lnSpc>
              <a:spcBef>
                <a:spcPts val="375"/>
              </a:spcBef>
              <a:buClr>
                <a:srgbClr val="888888"/>
              </a:buClr>
              <a:buSzPct val="100000"/>
              <a:buFont typeface="Arial"/>
              <a:buNone/>
              <a:defRPr sz="1200" b="0" i="0" u="none" strike="noStrike" cap="none">
                <a:solidFill>
                  <a:srgbClr val="888888"/>
                </a:solidFill>
                <a:latin typeface="Calibri"/>
                <a:ea typeface="Calibri"/>
                <a:cs typeface="Calibri"/>
                <a:sym typeface="Calibri"/>
              </a:defRPr>
            </a:lvl8pPr>
            <a:lvl9pPr marL="2743200" marR="0" lvl="8" indent="0" algn="l" rtl="0">
              <a:lnSpc>
                <a:spcPct val="90000"/>
              </a:lnSpc>
              <a:spcBef>
                <a:spcPts val="375"/>
              </a:spcBef>
              <a:buClr>
                <a:srgbClr val="888888"/>
              </a:buClr>
              <a:buSzPct val="100000"/>
              <a:buFont typeface="Arial"/>
              <a:buNone/>
              <a:defRPr sz="1200" b="0" i="0" u="none" strike="noStrike" cap="none">
                <a:solidFill>
                  <a:srgbClr val="888888"/>
                </a:solidFill>
                <a:latin typeface="Calibri"/>
                <a:ea typeface="Calibri"/>
                <a:cs typeface="Calibri"/>
                <a:sym typeface="Calibri"/>
              </a:defRPr>
            </a:lvl9pPr>
          </a:lstStyle>
          <a:p>
            <a:endParaRPr/>
          </a:p>
        </p:txBody>
      </p:sp>
      <p:sp>
        <p:nvSpPr>
          <p:cNvPr id="125" name="Shape 125"/>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26" name="Shape 126"/>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27" name="Shape 127"/>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128"/>
        <p:cNvGrpSpPr/>
        <p:nvPr/>
      </p:nvGrpSpPr>
      <p:grpSpPr>
        <a:xfrm>
          <a:off x="0" y="0"/>
          <a:ext cx="0" cy="0"/>
          <a:chOff x="0" y="0"/>
          <a:chExt cx="0" cy="0"/>
        </a:xfrm>
      </p:grpSpPr>
      <p:sp>
        <p:nvSpPr>
          <p:cNvPr id="129" name="Shape 129"/>
          <p:cNvSpPr txBox="1">
            <a:spLocks noGrp="1"/>
          </p:cNvSpPr>
          <p:nvPr>
            <p:ph type="title"/>
          </p:nvPr>
        </p:nvSpPr>
        <p:spPr>
          <a:xfrm>
            <a:off x="628650" y="365126"/>
            <a:ext cx="78867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SzPct val="100000"/>
              <a:buFont typeface="Calibri"/>
              <a:buNone/>
              <a:defRPr sz="33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30" name="Shape 130"/>
          <p:cNvSpPr txBox="1">
            <a:spLocks noGrp="1"/>
          </p:cNvSpPr>
          <p:nvPr>
            <p:ph type="body" idx="1"/>
          </p:nvPr>
        </p:nvSpPr>
        <p:spPr>
          <a:xfrm>
            <a:off x="628650" y="1825625"/>
            <a:ext cx="3886200" cy="4351338"/>
          </a:xfrm>
          <a:prstGeom prst="rect">
            <a:avLst/>
          </a:prstGeom>
          <a:noFill/>
          <a:ln>
            <a:noFill/>
          </a:ln>
        </p:spPr>
        <p:txBody>
          <a:bodyPr wrap="square" lIns="91425" tIns="91425" rIns="91425" bIns="91425" anchor="t" anchorCtr="0"/>
          <a:lstStyle>
            <a:lvl1pPr marL="171450" marR="0" lvl="0" indent="-38100" algn="l" rtl="0">
              <a:lnSpc>
                <a:spcPct val="90000"/>
              </a:lnSpc>
              <a:spcBef>
                <a:spcPts val="75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14350" marR="0" lvl="1" indent="-57150" algn="l" rtl="0">
              <a:lnSpc>
                <a:spcPct val="90000"/>
              </a:lnSpc>
              <a:spcBef>
                <a:spcPts val="375"/>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131" name="Shape 131"/>
          <p:cNvSpPr txBox="1">
            <a:spLocks noGrp="1"/>
          </p:cNvSpPr>
          <p:nvPr>
            <p:ph type="body" idx="2"/>
          </p:nvPr>
        </p:nvSpPr>
        <p:spPr>
          <a:xfrm>
            <a:off x="4629150" y="1825625"/>
            <a:ext cx="3886200" cy="4351338"/>
          </a:xfrm>
          <a:prstGeom prst="rect">
            <a:avLst/>
          </a:prstGeom>
          <a:noFill/>
          <a:ln>
            <a:noFill/>
          </a:ln>
        </p:spPr>
        <p:txBody>
          <a:bodyPr wrap="square" lIns="91425" tIns="91425" rIns="91425" bIns="91425" anchor="t" anchorCtr="0"/>
          <a:lstStyle>
            <a:lvl1pPr marL="171450" marR="0" lvl="0" indent="-38100" algn="l" rtl="0">
              <a:lnSpc>
                <a:spcPct val="90000"/>
              </a:lnSpc>
              <a:spcBef>
                <a:spcPts val="75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14350" marR="0" lvl="1" indent="-57150" algn="l" rtl="0">
              <a:lnSpc>
                <a:spcPct val="90000"/>
              </a:lnSpc>
              <a:spcBef>
                <a:spcPts val="375"/>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132" name="Shape 132"/>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33" name="Shape 133"/>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34" name="Shape 134"/>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135"/>
        <p:cNvGrpSpPr/>
        <p:nvPr/>
      </p:nvGrpSpPr>
      <p:grpSpPr>
        <a:xfrm>
          <a:off x="0" y="0"/>
          <a:ext cx="0" cy="0"/>
          <a:chOff x="0" y="0"/>
          <a:chExt cx="0" cy="0"/>
        </a:xfrm>
      </p:grpSpPr>
      <p:sp>
        <p:nvSpPr>
          <p:cNvPr id="136" name="Shape 136"/>
          <p:cNvSpPr txBox="1">
            <a:spLocks noGrp="1"/>
          </p:cNvSpPr>
          <p:nvPr>
            <p:ph type="title"/>
          </p:nvPr>
        </p:nvSpPr>
        <p:spPr>
          <a:xfrm>
            <a:off x="629841" y="365126"/>
            <a:ext cx="78867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SzPct val="100000"/>
              <a:buFont typeface="Calibri"/>
              <a:buNone/>
              <a:defRPr sz="33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37" name="Shape 137"/>
          <p:cNvSpPr txBox="1">
            <a:spLocks noGrp="1"/>
          </p:cNvSpPr>
          <p:nvPr>
            <p:ph type="body" idx="1"/>
          </p:nvPr>
        </p:nvSpPr>
        <p:spPr>
          <a:xfrm>
            <a:off x="629842" y="1681163"/>
            <a:ext cx="3868340" cy="823912"/>
          </a:xfrm>
          <a:prstGeom prst="rect">
            <a:avLst/>
          </a:prstGeom>
          <a:noFill/>
          <a:ln>
            <a:noFill/>
          </a:ln>
        </p:spPr>
        <p:txBody>
          <a:bodyPr wrap="square" lIns="91425" tIns="91425" rIns="91425" bIns="91425" anchor="b" anchorCtr="0"/>
          <a:lstStyle>
            <a:lvl1pPr marL="0" marR="0" lvl="0" indent="0" algn="l" rtl="0">
              <a:lnSpc>
                <a:spcPct val="90000"/>
              </a:lnSpc>
              <a:spcBef>
                <a:spcPts val="750"/>
              </a:spcBef>
              <a:buClr>
                <a:schemeClr val="dk1"/>
              </a:buClr>
              <a:buSzPct val="100000"/>
              <a:buFont typeface="Arial"/>
              <a:buNone/>
              <a:defRPr sz="1800" b="1" i="0" u="none" strike="noStrike" cap="none">
                <a:solidFill>
                  <a:schemeClr val="dk1"/>
                </a:solidFill>
                <a:latin typeface="Calibri"/>
                <a:ea typeface="Calibri"/>
                <a:cs typeface="Calibri"/>
                <a:sym typeface="Calibri"/>
              </a:defRPr>
            </a:lvl1pPr>
            <a:lvl2pPr marL="342900" marR="0" lvl="1" indent="0" algn="l" rtl="0">
              <a:lnSpc>
                <a:spcPct val="90000"/>
              </a:lnSpc>
              <a:spcBef>
                <a:spcPts val="375"/>
              </a:spcBef>
              <a:buClr>
                <a:schemeClr val="dk1"/>
              </a:buClr>
              <a:buSzPct val="100000"/>
              <a:buFont typeface="Arial"/>
              <a:buNone/>
              <a:defRPr sz="1500" b="1" i="0" u="none" strike="noStrike" cap="none">
                <a:solidFill>
                  <a:schemeClr val="dk1"/>
                </a:solidFill>
                <a:latin typeface="Calibri"/>
                <a:ea typeface="Calibri"/>
                <a:cs typeface="Calibri"/>
                <a:sym typeface="Calibri"/>
              </a:defRPr>
            </a:lvl2pPr>
            <a:lvl3pPr marL="685800" marR="0" lvl="2" indent="0" algn="l" rtl="0">
              <a:lnSpc>
                <a:spcPct val="90000"/>
              </a:lnSpc>
              <a:spcBef>
                <a:spcPts val="375"/>
              </a:spcBef>
              <a:buClr>
                <a:schemeClr val="dk1"/>
              </a:buClr>
              <a:buSzPct val="100000"/>
              <a:buFont typeface="Arial"/>
              <a:buNone/>
              <a:defRPr sz="1350" b="1" i="0" u="none" strike="noStrike" cap="none">
                <a:solidFill>
                  <a:schemeClr val="dk1"/>
                </a:solidFill>
                <a:latin typeface="Calibri"/>
                <a:ea typeface="Calibri"/>
                <a:cs typeface="Calibri"/>
                <a:sym typeface="Calibri"/>
              </a:defRPr>
            </a:lvl3pPr>
            <a:lvl4pPr marL="1028700" marR="0" lvl="3"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4pPr>
            <a:lvl5pPr marL="1371600" marR="0" lvl="4"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5pPr>
            <a:lvl6pPr marL="1714500" marR="0" lvl="5"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6pPr>
            <a:lvl7pPr marL="2057400" marR="0" lvl="6"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7pPr>
            <a:lvl8pPr marL="2400300" marR="0" lvl="7"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8pPr>
            <a:lvl9pPr marL="2743200" marR="0" lvl="8"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9pPr>
          </a:lstStyle>
          <a:p>
            <a:endParaRPr/>
          </a:p>
        </p:txBody>
      </p:sp>
      <p:sp>
        <p:nvSpPr>
          <p:cNvPr id="138" name="Shape 138"/>
          <p:cNvSpPr txBox="1">
            <a:spLocks noGrp="1"/>
          </p:cNvSpPr>
          <p:nvPr>
            <p:ph type="body" idx="2"/>
          </p:nvPr>
        </p:nvSpPr>
        <p:spPr>
          <a:xfrm>
            <a:off x="629842" y="2505075"/>
            <a:ext cx="3868340" cy="3684588"/>
          </a:xfrm>
          <a:prstGeom prst="rect">
            <a:avLst/>
          </a:prstGeom>
          <a:noFill/>
          <a:ln>
            <a:noFill/>
          </a:ln>
        </p:spPr>
        <p:txBody>
          <a:bodyPr wrap="square" lIns="91425" tIns="91425" rIns="91425" bIns="91425" anchor="t" anchorCtr="0"/>
          <a:lstStyle>
            <a:lvl1pPr marL="171450" marR="0" lvl="0" indent="-38100" algn="l" rtl="0">
              <a:lnSpc>
                <a:spcPct val="90000"/>
              </a:lnSpc>
              <a:spcBef>
                <a:spcPts val="75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14350" marR="0" lvl="1" indent="-57150" algn="l" rtl="0">
              <a:lnSpc>
                <a:spcPct val="90000"/>
              </a:lnSpc>
              <a:spcBef>
                <a:spcPts val="375"/>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139" name="Shape 139"/>
          <p:cNvSpPr txBox="1">
            <a:spLocks noGrp="1"/>
          </p:cNvSpPr>
          <p:nvPr>
            <p:ph type="body" idx="3"/>
          </p:nvPr>
        </p:nvSpPr>
        <p:spPr>
          <a:xfrm>
            <a:off x="4629150" y="1681163"/>
            <a:ext cx="3887391" cy="823912"/>
          </a:xfrm>
          <a:prstGeom prst="rect">
            <a:avLst/>
          </a:prstGeom>
          <a:noFill/>
          <a:ln>
            <a:noFill/>
          </a:ln>
        </p:spPr>
        <p:txBody>
          <a:bodyPr wrap="square" lIns="91425" tIns="91425" rIns="91425" bIns="91425" anchor="b" anchorCtr="0"/>
          <a:lstStyle>
            <a:lvl1pPr marL="0" marR="0" lvl="0" indent="0" algn="l" rtl="0">
              <a:lnSpc>
                <a:spcPct val="90000"/>
              </a:lnSpc>
              <a:spcBef>
                <a:spcPts val="750"/>
              </a:spcBef>
              <a:buClr>
                <a:schemeClr val="dk1"/>
              </a:buClr>
              <a:buSzPct val="100000"/>
              <a:buFont typeface="Arial"/>
              <a:buNone/>
              <a:defRPr sz="1800" b="1" i="0" u="none" strike="noStrike" cap="none">
                <a:solidFill>
                  <a:schemeClr val="dk1"/>
                </a:solidFill>
                <a:latin typeface="Calibri"/>
                <a:ea typeface="Calibri"/>
                <a:cs typeface="Calibri"/>
                <a:sym typeface="Calibri"/>
              </a:defRPr>
            </a:lvl1pPr>
            <a:lvl2pPr marL="342900" marR="0" lvl="1" indent="0" algn="l" rtl="0">
              <a:lnSpc>
                <a:spcPct val="90000"/>
              </a:lnSpc>
              <a:spcBef>
                <a:spcPts val="375"/>
              </a:spcBef>
              <a:buClr>
                <a:schemeClr val="dk1"/>
              </a:buClr>
              <a:buSzPct val="100000"/>
              <a:buFont typeface="Arial"/>
              <a:buNone/>
              <a:defRPr sz="1500" b="1" i="0" u="none" strike="noStrike" cap="none">
                <a:solidFill>
                  <a:schemeClr val="dk1"/>
                </a:solidFill>
                <a:latin typeface="Calibri"/>
                <a:ea typeface="Calibri"/>
                <a:cs typeface="Calibri"/>
                <a:sym typeface="Calibri"/>
              </a:defRPr>
            </a:lvl2pPr>
            <a:lvl3pPr marL="685800" marR="0" lvl="2" indent="0" algn="l" rtl="0">
              <a:lnSpc>
                <a:spcPct val="90000"/>
              </a:lnSpc>
              <a:spcBef>
                <a:spcPts val="375"/>
              </a:spcBef>
              <a:buClr>
                <a:schemeClr val="dk1"/>
              </a:buClr>
              <a:buSzPct val="100000"/>
              <a:buFont typeface="Arial"/>
              <a:buNone/>
              <a:defRPr sz="1350" b="1" i="0" u="none" strike="noStrike" cap="none">
                <a:solidFill>
                  <a:schemeClr val="dk1"/>
                </a:solidFill>
                <a:latin typeface="Calibri"/>
                <a:ea typeface="Calibri"/>
                <a:cs typeface="Calibri"/>
                <a:sym typeface="Calibri"/>
              </a:defRPr>
            </a:lvl3pPr>
            <a:lvl4pPr marL="1028700" marR="0" lvl="3"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4pPr>
            <a:lvl5pPr marL="1371600" marR="0" lvl="4"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5pPr>
            <a:lvl6pPr marL="1714500" marR="0" lvl="5"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6pPr>
            <a:lvl7pPr marL="2057400" marR="0" lvl="6"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7pPr>
            <a:lvl8pPr marL="2400300" marR="0" lvl="7"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8pPr>
            <a:lvl9pPr marL="2743200" marR="0" lvl="8" indent="0" algn="l" rtl="0">
              <a:lnSpc>
                <a:spcPct val="90000"/>
              </a:lnSpc>
              <a:spcBef>
                <a:spcPts val="375"/>
              </a:spcBef>
              <a:buClr>
                <a:schemeClr val="dk1"/>
              </a:buClr>
              <a:buSzPct val="100000"/>
              <a:buFont typeface="Arial"/>
              <a:buNone/>
              <a:defRPr sz="1200" b="1" i="0" u="none" strike="noStrike" cap="none">
                <a:solidFill>
                  <a:schemeClr val="dk1"/>
                </a:solidFill>
                <a:latin typeface="Calibri"/>
                <a:ea typeface="Calibri"/>
                <a:cs typeface="Calibri"/>
                <a:sym typeface="Calibri"/>
              </a:defRPr>
            </a:lvl9pPr>
          </a:lstStyle>
          <a:p>
            <a:endParaRPr/>
          </a:p>
        </p:txBody>
      </p:sp>
      <p:sp>
        <p:nvSpPr>
          <p:cNvPr id="140" name="Shape 140"/>
          <p:cNvSpPr txBox="1">
            <a:spLocks noGrp="1"/>
          </p:cNvSpPr>
          <p:nvPr>
            <p:ph type="body" idx="4"/>
          </p:nvPr>
        </p:nvSpPr>
        <p:spPr>
          <a:xfrm>
            <a:off x="4629150" y="2505075"/>
            <a:ext cx="3887391" cy="3684588"/>
          </a:xfrm>
          <a:prstGeom prst="rect">
            <a:avLst/>
          </a:prstGeom>
          <a:noFill/>
          <a:ln>
            <a:noFill/>
          </a:ln>
        </p:spPr>
        <p:txBody>
          <a:bodyPr wrap="square" lIns="91425" tIns="91425" rIns="91425" bIns="91425" anchor="t" anchorCtr="0"/>
          <a:lstStyle>
            <a:lvl1pPr marL="171450" marR="0" lvl="0" indent="-38100" algn="l" rtl="0">
              <a:lnSpc>
                <a:spcPct val="90000"/>
              </a:lnSpc>
              <a:spcBef>
                <a:spcPts val="75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14350" marR="0" lvl="1" indent="-57150" algn="l" rtl="0">
              <a:lnSpc>
                <a:spcPct val="90000"/>
              </a:lnSpc>
              <a:spcBef>
                <a:spcPts val="375"/>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141" name="Shape 141"/>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42" name="Shape 142"/>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43" name="Shape 143"/>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144"/>
        <p:cNvGrpSpPr/>
        <p:nvPr/>
      </p:nvGrpSpPr>
      <p:grpSpPr>
        <a:xfrm>
          <a:off x="0" y="0"/>
          <a:ext cx="0" cy="0"/>
          <a:chOff x="0" y="0"/>
          <a:chExt cx="0" cy="0"/>
        </a:xfrm>
      </p:grpSpPr>
      <p:sp>
        <p:nvSpPr>
          <p:cNvPr id="145" name="Shape 145"/>
          <p:cNvSpPr txBox="1">
            <a:spLocks noGrp="1"/>
          </p:cNvSpPr>
          <p:nvPr>
            <p:ph type="title"/>
          </p:nvPr>
        </p:nvSpPr>
        <p:spPr>
          <a:xfrm>
            <a:off x="628650" y="365126"/>
            <a:ext cx="78867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SzPct val="100000"/>
              <a:buFont typeface="Calibri"/>
              <a:buNone/>
              <a:defRPr sz="33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46" name="Shape 146"/>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47" name="Shape 147"/>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48" name="Shape 148"/>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149"/>
        <p:cNvGrpSpPr/>
        <p:nvPr/>
      </p:nvGrpSpPr>
      <p:grpSpPr>
        <a:xfrm>
          <a:off x="0" y="0"/>
          <a:ext cx="0" cy="0"/>
          <a:chOff x="0" y="0"/>
          <a:chExt cx="0" cy="0"/>
        </a:xfrm>
      </p:grpSpPr>
      <p:sp>
        <p:nvSpPr>
          <p:cNvPr id="150" name="Shape 150"/>
          <p:cNvSpPr txBox="1">
            <a:spLocks noGrp="1"/>
          </p:cNvSpPr>
          <p:nvPr>
            <p:ph type="title"/>
          </p:nvPr>
        </p:nvSpPr>
        <p:spPr>
          <a:xfrm>
            <a:off x="629841" y="457200"/>
            <a:ext cx="2949178"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SzPct val="100000"/>
              <a:buFont typeface="Calibri"/>
              <a:buNone/>
              <a:defRPr sz="24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51" name="Shape 151"/>
          <p:cNvSpPr txBox="1">
            <a:spLocks noGrp="1"/>
          </p:cNvSpPr>
          <p:nvPr>
            <p:ph type="body" idx="1"/>
          </p:nvPr>
        </p:nvSpPr>
        <p:spPr>
          <a:xfrm>
            <a:off x="3887391" y="987426"/>
            <a:ext cx="4629150" cy="4873625"/>
          </a:xfrm>
          <a:prstGeom prst="rect">
            <a:avLst/>
          </a:prstGeom>
          <a:noFill/>
          <a:ln>
            <a:noFill/>
          </a:ln>
        </p:spPr>
        <p:txBody>
          <a:bodyPr wrap="square" lIns="91425" tIns="91425" rIns="91425" bIns="91425" anchor="t" anchorCtr="0"/>
          <a:lstStyle>
            <a:lvl1pPr marL="171450" marR="0" lvl="0" indent="-19050" algn="l" rtl="0">
              <a:lnSpc>
                <a:spcPct val="90000"/>
              </a:lnSpc>
              <a:spcBef>
                <a:spcPts val="75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1pPr>
            <a:lvl2pPr marL="514350" marR="0" lvl="1" indent="-38100" algn="l" rtl="0">
              <a:lnSpc>
                <a:spcPct val="90000"/>
              </a:lnSpc>
              <a:spcBef>
                <a:spcPts val="375"/>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2pPr>
            <a:lvl3pPr marL="857250" marR="0" lvl="2" indent="-57150" algn="l" rtl="0">
              <a:lnSpc>
                <a:spcPct val="90000"/>
              </a:lnSpc>
              <a:spcBef>
                <a:spcPts val="375"/>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3pPr>
            <a:lvl4pPr marL="1200150" marR="0" lvl="3"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4pPr>
            <a:lvl5pPr marL="1543050" marR="0" lvl="4"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5pPr>
            <a:lvl6pPr marL="1885950" marR="0" lvl="5"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6pPr>
            <a:lvl7pPr marL="2228850" marR="0" lvl="6"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7pPr>
            <a:lvl8pPr marL="2571750" marR="0" lvl="7"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8pPr>
            <a:lvl9pPr marL="2914650" marR="0" lvl="8"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9pPr>
          </a:lstStyle>
          <a:p>
            <a:endParaRPr/>
          </a:p>
        </p:txBody>
      </p:sp>
      <p:sp>
        <p:nvSpPr>
          <p:cNvPr id="152" name="Shape 152"/>
          <p:cNvSpPr txBox="1">
            <a:spLocks noGrp="1"/>
          </p:cNvSpPr>
          <p:nvPr>
            <p:ph type="body" idx="2"/>
          </p:nvPr>
        </p:nvSpPr>
        <p:spPr>
          <a:xfrm>
            <a:off x="629841" y="2057400"/>
            <a:ext cx="2949178" cy="3811588"/>
          </a:xfrm>
          <a:prstGeom prst="rect">
            <a:avLst/>
          </a:prstGeom>
          <a:noFill/>
          <a:ln>
            <a:noFill/>
          </a:ln>
        </p:spPr>
        <p:txBody>
          <a:bodyPr wrap="square" lIns="91425" tIns="91425" rIns="91425" bIns="91425" anchor="t" anchorCtr="0"/>
          <a:lstStyle>
            <a:lvl1pPr marL="0" marR="0" lvl="0" indent="0" algn="l" rtl="0">
              <a:lnSpc>
                <a:spcPct val="90000"/>
              </a:lnSpc>
              <a:spcBef>
                <a:spcPts val="750"/>
              </a:spcBef>
              <a:buClr>
                <a:schemeClr val="dk1"/>
              </a:buClr>
              <a:buSzPct val="100000"/>
              <a:buFont typeface="Arial"/>
              <a:buNone/>
              <a:defRPr sz="1200" b="0" i="0" u="none" strike="noStrike" cap="none">
                <a:solidFill>
                  <a:schemeClr val="dk1"/>
                </a:solidFill>
                <a:latin typeface="Calibri"/>
                <a:ea typeface="Calibri"/>
                <a:cs typeface="Calibri"/>
                <a:sym typeface="Calibri"/>
              </a:defRPr>
            </a:lvl1pPr>
            <a:lvl2pPr marL="342900" marR="0" lvl="1" indent="0" algn="l" rtl="0">
              <a:lnSpc>
                <a:spcPct val="90000"/>
              </a:lnSpc>
              <a:spcBef>
                <a:spcPts val="375"/>
              </a:spcBef>
              <a:buClr>
                <a:schemeClr val="dk1"/>
              </a:buClr>
              <a:buSzPct val="100000"/>
              <a:buFont typeface="Arial"/>
              <a:buNone/>
              <a:defRPr sz="1050" b="0" i="0" u="none" strike="noStrike" cap="none">
                <a:solidFill>
                  <a:schemeClr val="dk1"/>
                </a:solidFill>
                <a:latin typeface="Calibri"/>
                <a:ea typeface="Calibri"/>
                <a:cs typeface="Calibri"/>
                <a:sym typeface="Calibri"/>
              </a:defRPr>
            </a:lvl2pPr>
            <a:lvl3pPr marL="685800" marR="0" lvl="2" indent="0" algn="l" rtl="0">
              <a:lnSpc>
                <a:spcPct val="90000"/>
              </a:lnSpc>
              <a:spcBef>
                <a:spcPts val="375"/>
              </a:spcBef>
              <a:buClr>
                <a:schemeClr val="dk1"/>
              </a:buClr>
              <a:buSzPct val="100000"/>
              <a:buFont typeface="Arial"/>
              <a:buNone/>
              <a:defRPr sz="900" b="0" i="0" u="none" strike="noStrike" cap="none">
                <a:solidFill>
                  <a:schemeClr val="dk1"/>
                </a:solidFill>
                <a:latin typeface="Calibri"/>
                <a:ea typeface="Calibri"/>
                <a:cs typeface="Calibri"/>
                <a:sym typeface="Calibri"/>
              </a:defRPr>
            </a:lvl3pPr>
            <a:lvl4pPr marL="1028700" marR="0" lvl="3"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4pPr>
            <a:lvl5pPr marL="1371600" marR="0" lvl="4"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5pPr>
            <a:lvl6pPr marL="1714500" marR="0" lvl="5"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6pPr>
            <a:lvl7pPr marL="2057400" marR="0" lvl="6"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7pPr>
            <a:lvl8pPr marL="2400300" marR="0" lvl="7"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8pPr>
            <a:lvl9pPr marL="2743200" marR="0" lvl="8"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9pPr>
          </a:lstStyle>
          <a:p>
            <a:endParaRPr/>
          </a:p>
        </p:txBody>
      </p:sp>
      <p:sp>
        <p:nvSpPr>
          <p:cNvPr id="153" name="Shape 153"/>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54" name="Shape 154"/>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55" name="Shape 155"/>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156"/>
        <p:cNvGrpSpPr/>
        <p:nvPr/>
      </p:nvGrpSpPr>
      <p:grpSpPr>
        <a:xfrm>
          <a:off x="0" y="0"/>
          <a:ext cx="0" cy="0"/>
          <a:chOff x="0" y="0"/>
          <a:chExt cx="0" cy="0"/>
        </a:xfrm>
      </p:grpSpPr>
      <p:sp>
        <p:nvSpPr>
          <p:cNvPr id="157" name="Shape 157"/>
          <p:cNvSpPr txBox="1">
            <a:spLocks noGrp="1"/>
          </p:cNvSpPr>
          <p:nvPr>
            <p:ph type="title"/>
          </p:nvPr>
        </p:nvSpPr>
        <p:spPr>
          <a:xfrm>
            <a:off x="629841" y="457200"/>
            <a:ext cx="2949178"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SzPct val="100000"/>
              <a:buFont typeface="Calibri"/>
              <a:buNone/>
              <a:defRPr sz="24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58" name="Shape 158"/>
          <p:cNvSpPr>
            <a:spLocks noGrp="1"/>
          </p:cNvSpPr>
          <p:nvPr>
            <p:ph type="pic" idx="2"/>
          </p:nvPr>
        </p:nvSpPr>
        <p:spPr>
          <a:xfrm>
            <a:off x="3887391" y="987426"/>
            <a:ext cx="4629150" cy="4873625"/>
          </a:xfrm>
          <a:prstGeom prst="rect">
            <a:avLst/>
          </a:prstGeom>
          <a:noFill/>
          <a:ln>
            <a:noFill/>
          </a:ln>
        </p:spPr>
        <p:txBody>
          <a:bodyPr wrap="square" lIns="91425" tIns="91425" rIns="91425" bIns="91425" anchor="t" anchorCtr="0"/>
          <a:lstStyle>
            <a:lvl1pPr marL="0" marR="0" lvl="0" indent="0" algn="l" rtl="0">
              <a:lnSpc>
                <a:spcPct val="90000"/>
              </a:lnSpc>
              <a:spcBef>
                <a:spcPts val="750"/>
              </a:spcBef>
              <a:buClr>
                <a:schemeClr val="dk1"/>
              </a:buClr>
              <a:buSzPct val="100000"/>
              <a:buFont typeface="Arial"/>
              <a:buNone/>
              <a:defRPr sz="2400" b="0" i="0" u="none" strike="noStrike" cap="none">
                <a:solidFill>
                  <a:schemeClr val="dk1"/>
                </a:solidFill>
                <a:latin typeface="Calibri"/>
                <a:ea typeface="Calibri"/>
                <a:cs typeface="Calibri"/>
                <a:sym typeface="Calibri"/>
              </a:defRPr>
            </a:lvl1pPr>
            <a:lvl2pPr marL="342900" marR="0" lvl="1" indent="0" algn="l" rtl="0">
              <a:lnSpc>
                <a:spcPct val="90000"/>
              </a:lnSpc>
              <a:spcBef>
                <a:spcPts val="375"/>
              </a:spcBef>
              <a:buClr>
                <a:schemeClr val="dk1"/>
              </a:buClr>
              <a:buSzPct val="100000"/>
              <a:buFont typeface="Arial"/>
              <a:buNone/>
              <a:defRPr sz="2100" b="0" i="0" u="none" strike="noStrike" cap="none">
                <a:solidFill>
                  <a:schemeClr val="dk1"/>
                </a:solidFill>
                <a:latin typeface="Calibri"/>
                <a:ea typeface="Calibri"/>
                <a:cs typeface="Calibri"/>
                <a:sym typeface="Calibri"/>
              </a:defRPr>
            </a:lvl2pPr>
            <a:lvl3pPr marL="685800" marR="0" lvl="2" indent="0" algn="l" rtl="0">
              <a:lnSpc>
                <a:spcPct val="90000"/>
              </a:lnSpc>
              <a:spcBef>
                <a:spcPts val="375"/>
              </a:spcBef>
              <a:buClr>
                <a:schemeClr val="dk1"/>
              </a:buClr>
              <a:buSzPct val="100000"/>
              <a:buFont typeface="Arial"/>
              <a:buNone/>
              <a:defRPr sz="1800" b="0" i="0" u="none" strike="noStrike" cap="none">
                <a:solidFill>
                  <a:schemeClr val="dk1"/>
                </a:solidFill>
                <a:latin typeface="Calibri"/>
                <a:ea typeface="Calibri"/>
                <a:cs typeface="Calibri"/>
                <a:sym typeface="Calibri"/>
              </a:defRPr>
            </a:lvl3pPr>
            <a:lvl4pPr marL="1028700" marR="0" lvl="3" indent="0" algn="l" rtl="0">
              <a:lnSpc>
                <a:spcPct val="90000"/>
              </a:lnSpc>
              <a:spcBef>
                <a:spcPts val="375"/>
              </a:spcBef>
              <a:buClr>
                <a:schemeClr val="dk1"/>
              </a:buClr>
              <a:buSzPct val="100000"/>
              <a:buFont typeface="Arial"/>
              <a:buNone/>
              <a:defRPr sz="1500" b="0" i="0" u="none" strike="noStrike" cap="none">
                <a:solidFill>
                  <a:schemeClr val="dk1"/>
                </a:solidFill>
                <a:latin typeface="Calibri"/>
                <a:ea typeface="Calibri"/>
                <a:cs typeface="Calibri"/>
                <a:sym typeface="Calibri"/>
              </a:defRPr>
            </a:lvl4pPr>
            <a:lvl5pPr marL="1371600" marR="0" lvl="4" indent="0" algn="l" rtl="0">
              <a:lnSpc>
                <a:spcPct val="90000"/>
              </a:lnSpc>
              <a:spcBef>
                <a:spcPts val="375"/>
              </a:spcBef>
              <a:buClr>
                <a:schemeClr val="dk1"/>
              </a:buClr>
              <a:buSzPct val="100000"/>
              <a:buFont typeface="Arial"/>
              <a:buNone/>
              <a:defRPr sz="1500" b="0" i="0" u="none" strike="noStrike" cap="none">
                <a:solidFill>
                  <a:schemeClr val="dk1"/>
                </a:solidFill>
                <a:latin typeface="Calibri"/>
                <a:ea typeface="Calibri"/>
                <a:cs typeface="Calibri"/>
                <a:sym typeface="Calibri"/>
              </a:defRPr>
            </a:lvl5pPr>
            <a:lvl6pPr marL="1714500" marR="0" lvl="5" indent="0" algn="l" rtl="0">
              <a:lnSpc>
                <a:spcPct val="90000"/>
              </a:lnSpc>
              <a:spcBef>
                <a:spcPts val="375"/>
              </a:spcBef>
              <a:buClr>
                <a:schemeClr val="dk1"/>
              </a:buClr>
              <a:buSzPct val="100000"/>
              <a:buFont typeface="Arial"/>
              <a:buNone/>
              <a:defRPr sz="1500" b="0" i="0" u="none" strike="noStrike" cap="none">
                <a:solidFill>
                  <a:schemeClr val="dk1"/>
                </a:solidFill>
                <a:latin typeface="Calibri"/>
                <a:ea typeface="Calibri"/>
                <a:cs typeface="Calibri"/>
                <a:sym typeface="Calibri"/>
              </a:defRPr>
            </a:lvl6pPr>
            <a:lvl7pPr marL="2057400" marR="0" lvl="6" indent="0" algn="l" rtl="0">
              <a:lnSpc>
                <a:spcPct val="90000"/>
              </a:lnSpc>
              <a:spcBef>
                <a:spcPts val="375"/>
              </a:spcBef>
              <a:buClr>
                <a:schemeClr val="dk1"/>
              </a:buClr>
              <a:buSzPct val="100000"/>
              <a:buFont typeface="Arial"/>
              <a:buNone/>
              <a:defRPr sz="1500" b="0" i="0" u="none" strike="noStrike" cap="none">
                <a:solidFill>
                  <a:schemeClr val="dk1"/>
                </a:solidFill>
                <a:latin typeface="Calibri"/>
                <a:ea typeface="Calibri"/>
                <a:cs typeface="Calibri"/>
                <a:sym typeface="Calibri"/>
              </a:defRPr>
            </a:lvl7pPr>
            <a:lvl8pPr marL="2400300" marR="0" lvl="7" indent="0" algn="l" rtl="0">
              <a:lnSpc>
                <a:spcPct val="90000"/>
              </a:lnSpc>
              <a:spcBef>
                <a:spcPts val="375"/>
              </a:spcBef>
              <a:buClr>
                <a:schemeClr val="dk1"/>
              </a:buClr>
              <a:buSzPct val="100000"/>
              <a:buFont typeface="Arial"/>
              <a:buNone/>
              <a:defRPr sz="1500" b="0" i="0" u="none" strike="noStrike" cap="none">
                <a:solidFill>
                  <a:schemeClr val="dk1"/>
                </a:solidFill>
                <a:latin typeface="Calibri"/>
                <a:ea typeface="Calibri"/>
                <a:cs typeface="Calibri"/>
                <a:sym typeface="Calibri"/>
              </a:defRPr>
            </a:lvl8pPr>
            <a:lvl9pPr marL="2743200" marR="0" lvl="8" indent="0" algn="l" rtl="0">
              <a:lnSpc>
                <a:spcPct val="90000"/>
              </a:lnSpc>
              <a:spcBef>
                <a:spcPts val="375"/>
              </a:spcBef>
              <a:buClr>
                <a:schemeClr val="dk1"/>
              </a:buClr>
              <a:buSzPct val="100000"/>
              <a:buFont typeface="Arial"/>
              <a:buNone/>
              <a:defRPr sz="1500" b="0" i="0" u="none" strike="noStrike" cap="none">
                <a:solidFill>
                  <a:schemeClr val="dk1"/>
                </a:solidFill>
                <a:latin typeface="Calibri"/>
                <a:ea typeface="Calibri"/>
                <a:cs typeface="Calibri"/>
                <a:sym typeface="Calibri"/>
              </a:defRPr>
            </a:lvl9pPr>
          </a:lstStyle>
          <a:p>
            <a:endParaRPr/>
          </a:p>
        </p:txBody>
      </p:sp>
      <p:sp>
        <p:nvSpPr>
          <p:cNvPr id="159" name="Shape 159"/>
          <p:cNvSpPr txBox="1">
            <a:spLocks noGrp="1"/>
          </p:cNvSpPr>
          <p:nvPr>
            <p:ph type="body" idx="1"/>
          </p:nvPr>
        </p:nvSpPr>
        <p:spPr>
          <a:xfrm>
            <a:off x="629841" y="2057400"/>
            <a:ext cx="2949178" cy="3811588"/>
          </a:xfrm>
          <a:prstGeom prst="rect">
            <a:avLst/>
          </a:prstGeom>
          <a:noFill/>
          <a:ln>
            <a:noFill/>
          </a:ln>
        </p:spPr>
        <p:txBody>
          <a:bodyPr wrap="square" lIns="91425" tIns="91425" rIns="91425" bIns="91425" anchor="t" anchorCtr="0"/>
          <a:lstStyle>
            <a:lvl1pPr marL="0" marR="0" lvl="0" indent="0" algn="l" rtl="0">
              <a:lnSpc>
                <a:spcPct val="90000"/>
              </a:lnSpc>
              <a:spcBef>
                <a:spcPts val="750"/>
              </a:spcBef>
              <a:buClr>
                <a:schemeClr val="dk1"/>
              </a:buClr>
              <a:buSzPct val="100000"/>
              <a:buFont typeface="Arial"/>
              <a:buNone/>
              <a:defRPr sz="1200" b="0" i="0" u="none" strike="noStrike" cap="none">
                <a:solidFill>
                  <a:schemeClr val="dk1"/>
                </a:solidFill>
                <a:latin typeface="Calibri"/>
                <a:ea typeface="Calibri"/>
                <a:cs typeface="Calibri"/>
                <a:sym typeface="Calibri"/>
              </a:defRPr>
            </a:lvl1pPr>
            <a:lvl2pPr marL="342900" marR="0" lvl="1" indent="0" algn="l" rtl="0">
              <a:lnSpc>
                <a:spcPct val="90000"/>
              </a:lnSpc>
              <a:spcBef>
                <a:spcPts val="375"/>
              </a:spcBef>
              <a:buClr>
                <a:schemeClr val="dk1"/>
              </a:buClr>
              <a:buSzPct val="100000"/>
              <a:buFont typeface="Arial"/>
              <a:buNone/>
              <a:defRPr sz="1050" b="0" i="0" u="none" strike="noStrike" cap="none">
                <a:solidFill>
                  <a:schemeClr val="dk1"/>
                </a:solidFill>
                <a:latin typeface="Calibri"/>
                <a:ea typeface="Calibri"/>
                <a:cs typeface="Calibri"/>
                <a:sym typeface="Calibri"/>
              </a:defRPr>
            </a:lvl2pPr>
            <a:lvl3pPr marL="685800" marR="0" lvl="2" indent="0" algn="l" rtl="0">
              <a:lnSpc>
                <a:spcPct val="90000"/>
              </a:lnSpc>
              <a:spcBef>
                <a:spcPts val="375"/>
              </a:spcBef>
              <a:buClr>
                <a:schemeClr val="dk1"/>
              </a:buClr>
              <a:buSzPct val="100000"/>
              <a:buFont typeface="Arial"/>
              <a:buNone/>
              <a:defRPr sz="900" b="0" i="0" u="none" strike="noStrike" cap="none">
                <a:solidFill>
                  <a:schemeClr val="dk1"/>
                </a:solidFill>
                <a:latin typeface="Calibri"/>
                <a:ea typeface="Calibri"/>
                <a:cs typeface="Calibri"/>
                <a:sym typeface="Calibri"/>
              </a:defRPr>
            </a:lvl3pPr>
            <a:lvl4pPr marL="1028700" marR="0" lvl="3"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4pPr>
            <a:lvl5pPr marL="1371600" marR="0" lvl="4"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5pPr>
            <a:lvl6pPr marL="1714500" marR="0" lvl="5"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6pPr>
            <a:lvl7pPr marL="2057400" marR="0" lvl="6"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7pPr>
            <a:lvl8pPr marL="2400300" marR="0" lvl="7"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8pPr>
            <a:lvl9pPr marL="2743200" marR="0" lvl="8" indent="0" algn="l" rtl="0">
              <a:lnSpc>
                <a:spcPct val="90000"/>
              </a:lnSpc>
              <a:spcBef>
                <a:spcPts val="375"/>
              </a:spcBef>
              <a:buClr>
                <a:schemeClr val="dk1"/>
              </a:buClr>
              <a:buSzPct val="100000"/>
              <a:buFont typeface="Arial"/>
              <a:buNone/>
              <a:defRPr sz="750" b="0" i="0" u="none" strike="noStrike" cap="none">
                <a:solidFill>
                  <a:schemeClr val="dk1"/>
                </a:solidFill>
                <a:latin typeface="Calibri"/>
                <a:ea typeface="Calibri"/>
                <a:cs typeface="Calibri"/>
                <a:sym typeface="Calibri"/>
              </a:defRPr>
            </a:lvl9pPr>
          </a:lstStyle>
          <a:p>
            <a:endParaRPr/>
          </a:p>
        </p:txBody>
      </p:sp>
      <p:sp>
        <p:nvSpPr>
          <p:cNvPr id="160" name="Shape 160"/>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61" name="Shape 161"/>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62" name="Shape 162"/>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163"/>
        <p:cNvGrpSpPr/>
        <p:nvPr/>
      </p:nvGrpSpPr>
      <p:grpSpPr>
        <a:xfrm>
          <a:off x="0" y="0"/>
          <a:ext cx="0" cy="0"/>
          <a:chOff x="0" y="0"/>
          <a:chExt cx="0" cy="0"/>
        </a:xfrm>
      </p:grpSpPr>
      <p:sp>
        <p:nvSpPr>
          <p:cNvPr id="164" name="Shape 164"/>
          <p:cNvSpPr txBox="1">
            <a:spLocks noGrp="1"/>
          </p:cNvSpPr>
          <p:nvPr>
            <p:ph type="title"/>
          </p:nvPr>
        </p:nvSpPr>
        <p:spPr>
          <a:xfrm>
            <a:off x="628650" y="365126"/>
            <a:ext cx="78867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SzPct val="100000"/>
              <a:buFont typeface="Calibri"/>
              <a:buNone/>
              <a:defRPr sz="33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65" name="Shape 165"/>
          <p:cNvSpPr txBox="1">
            <a:spLocks noGrp="1"/>
          </p:cNvSpPr>
          <p:nvPr>
            <p:ph type="body" idx="1"/>
          </p:nvPr>
        </p:nvSpPr>
        <p:spPr>
          <a:xfrm rot="5400000">
            <a:off x="2396331" y="57944"/>
            <a:ext cx="4351338" cy="7886700"/>
          </a:xfrm>
          <a:prstGeom prst="rect">
            <a:avLst/>
          </a:prstGeom>
          <a:noFill/>
          <a:ln>
            <a:noFill/>
          </a:ln>
        </p:spPr>
        <p:txBody>
          <a:bodyPr wrap="square" lIns="91425" tIns="91425" rIns="91425" bIns="91425" anchor="t" anchorCtr="0"/>
          <a:lstStyle>
            <a:lvl1pPr marL="171450" marR="0" lvl="0" indent="-38100" algn="l" rtl="0">
              <a:lnSpc>
                <a:spcPct val="90000"/>
              </a:lnSpc>
              <a:spcBef>
                <a:spcPts val="75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14350" marR="0" lvl="1" indent="-57150" algn="l" rtl="0">
              <a:lnSpc>
                <a:spcPct val="90000"/>
              </a:lnSpc>
              <a:spcBef>
                <a:spcPts val="375"/>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166" name="Shape 166"/>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67" name="Shape 167"/>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68" name="Shape 168"/>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169"/>
        <p:cNvGrpSpPr/>
        <p:nvPr/>
      </p:nvGrpSpPr>
      <p:grpSpPr>
        <a:xfrm>
          <a:off x="0" y="0"/>
          <a:ext cx="0" cy="0"/>
          <a:chOff x="0" y="0"/>
          <a:chExt cx="0" cy="0"/>
        </a:xfrm>
      </p:grpSpPr>
      <p:sp>
        <p:nvSpPr>
          <p:cNvPr id="170" name="Shape 170"/>
          <p:cNvSpPr txBox="1">
            <a:spLocks noGrp="1"/>
          </p:cNvSpPr>
          <p:nvPr>
            <p:ph type="title"/>
          </p:nvPr>
        </p:nvSpPr>
        <p:spPr>
          <a:xfrm rot="5400000">
            <a:off x="4623593" y="2285206"/>
            <a:ext cx="5811838" cy="1971675"/>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SzPct val="100000"/>
              <a:buFont typeface="Calibri"/>
              <a:buNone/>
              <a:defRPr sz="33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71" name="Shape 171"/>
          <p:cNvSpPr txBox="1">
            <a:spLocks noGrp="1"/>
          </p:cNvSpPr>
          <p:nvPr>
            <p:ph type="body" idx="1"/>
          </p:nvPr>
        </p:nvSpPr>
        <p:spPr>
          <a:xfrm rot="5400000">
            <a:off x="623093" y="370681"/>
            <a:ext cx="5811838" cy="5800725"/>
          </a:xfrm>
          <a:prstGeom prst="rect">
            <a:avLst/>
          </a:prstGeom>
          <a:noFill/>
          <a:ln>
            <a:noFill/>
          </a:ln>
        </p:spPr>
        <p:txBody>
          <a:bodyPr wrap="square" lIns="91425" tIns="91425" rIns="91425" bIns="91425" anchor="t" anchorCtr="0"/>
          <a:lstStyle>
            <a:lvl1pPr marL="171450" marR="0" lvl="0" indent="-38100" algn="l" rtl="0">
              <a:lnSpc>
                <a:spcPct val="90000"/>
              </a:lnSpc>
              <a:spcBef>
                <a:spcPts val="75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14350" marR="0" lvl="1" indent="-57150" algn="l" rtl="0">
              <a:lnSpc>
                <a:spcPct val="90000"/>
              </a:lnSpc>
              <a:spcBef>
                <a:spcPts val="375"/>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172" name="Shape 172"/>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73" name="Shape 173"/>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174" name="Shape 174"/>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chart">
  <p:cSld name="1_Title and Chart">
    <p:spTree>
      <p:nvGrpSpPr>
        <p:cNvPr id="1" name="Shape 175"/>
        <p:cNvGrpSpPr/>
        <p:nvPr/>
      </p:nvGrpSpPr>
      <p:grpSpPr>
        <a:xfrm>
          <a:off x="0" y="0"/>
          <a:ext cx="0" cy="0"/>
          <a:chOff x="0" y="0"/>
          <a:chExt cx="0" cy="0"/>
        </a:xfrm>
      </p:grpSpPr>
      <p:sp>
        <p:nvSpPr>
          <p:cNvPr id="176" name="Shape 176"/>
          <p:cNvSpPr txBox="1">
            <a:spLocks noGrp="1"/>
          </p:cNvSpPr>
          <p:nvPr>
            <p:ph type="title"/>
          </p:nvPr>
        </p:nvSpPr>
        <p:spPr>
          <a:xfrm>
            <a:off x="762000" y="914400"/>
            <a:ext cx="7772400" cy="914400"/>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SzPct val="100000"/>
              <a:buFont typeface="Calibri"/>
              <a:buNone/>
              <a:defRPr sz="33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77" name="Shape 177"/>
          <p:cNvSpPr>
            <a:spLocks noGrp="1"/>
          </p:cNvSpPr>
          <p:nvPr>
            <p:ph type="chart" idx="2"/>
          </p:nvPr>
        </p:nvSpPr>
        <p:spPr>
          <a:xfrm>
            <a:off x="457200" y="1981200"/>
            <a:ext cx="8229600" cy="3886200"/>
          </a:xfrm>
          <a:prstGeom prst="rect">
            <a:avLst/>
          </a:prstGeom>
          <a:noFill/>
          <a:ln>
            <a:noFill/>
          </a:ln>
        </p:spPr>
        <p:txBody>
          <a:bodyPr wrap="square" lIns="91425" tIns="91425" rIns="91425" bIns="91425" anchor="t" anchorCtr="0"/>
          <a:lstStyle>
            <a:lvl1pPr marL="171450" marR="0" lvl="0" indent="-38100" algn="l" rtl="0">
              <a:lnSpc>
                <a:spcPct val="90000"/>
              </a:lnSpc>
              <a:spcBef>
                <a:spcPts val="75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14350" marR="0" lvl="1" indent="-57150" algn="l" rtl="0">
              <a:lnSpc>
                <a:spcPct val="90000"/>
              </a:lnSpc>
              <a:spcBef>
                <a:spcPts val="375"/>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178" name="Shape 178"/>
          <p:cNvSpPr txBox="1">
            <a:spLocks noGrp="1"/>
          </p:cNvSpPr>
          <p:nvPr>
            <p:ph type="ftr" idx="11"/>
          </p:nvPr>
        </p:nvSpPr>
        <p:spPr>
          <a:xfrm>
            <a:off x="381000" y="6248400"/>
            <a:ext cx="5638800" cy="457200"/>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186"/>
        <p:cNvGrpSpPr/>
        <p:nvPr/>
      </p:nvGrpSpPr>
      <p:grpSpPr>
        <a:xfrm>
          <a:off x="0" y="0"/>
          <a:ext cx="0" cy="0"/>
          <a:chOff x="0" y="0"/>
          <a:chExt cx="0" cy="0"/>
        </a:xfrm>
      </p:grpSpPr>
      <p:sp>
        <p:nvSpPr>
          <p:cNvPr id="187" name="Shape 187"/>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1"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88" name="Shape 188"/>
          <p:cNvSpPr txBox="1">
            <a:spLocks noGrp="1"/>
          </p:cNvSpPr>
          <p:nvPr>
            <p:ph type="body" idx="1"/>
          </p:nvPr>
        </p:nvSpPr>
        <p:spPr>
          <a:xfrm>
            <a:off x="457200" y="1600200"/>
            <a:ext cx="8229600" cy="4525963"/>
          </a:xfrm>
          <a:prstGeom prst="rect">
            <a:avLst/>
          </a:prstGeom>
          <a:noFill/>
          <a:ln>
            <a:noFill/>
          </a:ln>
        </p:spPr>
        <p:txBody>
          <a:bodyPr wrap="square" lIns="91425" tIns="91425" rIns="91425" bIns="91425" anchor="t" anchorCtr="0"/>
          <a:lstStyle>
            <a:lvl1pPr marL="342900" marR="0" lvl="0" indent="-152400" algn="l" rtl="0">
              <a:spcBef>
                <a:spcPts val="600"/>
              </a:spcBef>
              <a:buClr>
                <a:schemeClr val="dk1"/>
              </a:buClr>
              <a:buSzPct val="100000"/>
              <a:buFont typeface="Cabin"/>
              <a:buChar char="•"/>
              <a:defRPr sz="30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89" name="Shape 189"/>
          <p:cNvSpPr txBox="1">
            <a:spLocks noGrp="1"/>
          </p:cNvSpPr>
          <p:nvPr>
            <p:ph type="sldNum" idx="12"/>
          </p:nvPr>
        </p:nvSpPr>
        <p:spPr>
          <a:xfrm>
            <a:off x="4267200" y="6400799"/>
            <a:ext cx="5334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190" name="Shape 190"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pic>
        <p:nvPicPr>
          <p:cNvPr id="191" name="Shape 191"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203"/>
        <p:cNvGrpSpPr/>
        <p:nvPr/>
      </p:nvGrpSpPr>
      <p:grpSpPr>
        <a:xfrm>
          <a:off x="0" y="0"/>
          <a:ext cx="0" cy="0"/>
          <a:chOff x="0" y="0"/>
          <a:chExt cx="0" cy="0"/>
        </a:xfrm>
      </p:grpSpPr>
      <p:sp>
        <p:nvSpPr>
          <p:cNvPr id="204" name="Shape 204"/>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1"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05" name="Shape 205"/>
          <p:cNvSpPr txBox="1">
            <a:spLocks noGrp="1"/>
          </p:cNvSpPr>
          <p:nvPr>
            <p:ph type="body" idx="1"/>
          </p:nvPr>
        </p:nvSpPr>
        <p:spPr>
          <a:xfrm>
            <a:off x="457200" y="1600200"/>
            <a:ext cx="4038600" cy="4525963"/>
          </a:xfrm>
          <a:prstGeom prst="rect">
            <a:avLst/>
          </a:prstGeom>
          <a:noFill/>
          <a:ln>
            <a:noFill/>
          </a:ln>
        </p:spPr>
        <p:txBody>
          <a:bodyPr wrap="square" lIns="91425" tIns="91425" rIns="91425" bIns="91425" anchor="t" anchorCtr="0"/>
          <a:lstStyle>
            <a:lvl1pPr marL="342900" marR="0" lvl="0" indent="-16510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1pPr>
            <a:lvl2pPr marL="742950" marR="0" lvl="1" indent="-13335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2pPr>
            <a:lvl3pPr marL="1143000" marR="0" lvl="2"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3pPr>
            <a:lvl4pPr marL="1600200" marR="0" lvl="3"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4pPr>
            <a:lvl5pPr marL="2057400" marR="0" lvl="4"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5pPr>
            <a:lvl6pPr marL="2514600" marR="0" lvl="5"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06" name="Shape 206"/>
          <p:cNvSpPr txBox="1">
            <a:spLocks noGrp="1"/>
          </p:cNvSpPr>
          <p:nvPr>
            <p:ph type="body" idx="2"/>
          </p:nvPr>
        </p:nvSpPr>
        <p:spPr>
          <a:xfrm>
            <a:off x="4648200" y="1600200"/>
            <a:ext cx="4038600" cy="4525963"/>
          </a:xfrm>
          <a:prstGeom prst="rect">
            <a:avLst/>
          </a:prstGeom>
          <a:noFill/>
          <a:ln>
            <a:noFill/>
          </a:ln>
        </p:spPr>
        <p:txBody>
          <a:bodyPr wrap="square" lIns="91425" tIns="91425" rIns="91425" bIns="91425" anchor="t" anchorCtr="0"/>
          <a:lstStyle>
            <a:lvl1pPr marL="342900" marR="0" lvl="0" indent="-16510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1pPr>
            <a:lvl2pPr marL="742950" marR="0" lvl="1" indent="-13335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2pPr>
            <a:lvl3pPr marL="1143000" marR="0" lvl="2"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3pPr>
            <a:lvl4pPr marL="1600200" marR="0" lvl="3"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4pPr>
            <a:lvl5pPr marL="2057400" marR="0" lvl="4"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5pPr>
            <a:lvl6pPr marL="2514600" marR="0" lvl="5"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07" name="Shape 207"/>
          <p:cNvSpPr txBox="1">
            <a:spLocks noGrp="1"/>
          </p:cNvSpPr>
          <p:nvPr>
            <p:ph type="sldNum" idx="12"/>
          </p:nvPr>
        </p:nvSpPr>
        <p:spPr>
          <a:xfrm>
            <a:off x="4343400" y="6400799"/>
            <a:ext cx="381000" cy="323087"/>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208" name="Shape 208"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pic>
        <p:nvPicPr>
          <p:cNvPr id="209" name="Shape 209"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210"/>
        <p:cNvGrpSpPr/>
        <p:nvPr/>
      </p:nvGrpSpPr>
      <p:grpSpPr>
        <a:xfrm>
          <a:off x="0" y="0"/>
          <a:ext cx="0" cy="0"/>
          <a:chOff x="0" y="0"/>
          <a:chExt cx="0" cy="0"/>
        </a:xfrm>
      </p:grpSpPr>
      <p:sp>
        <p:nvSpPr>
          <p:cNvPr id="211" name="Shape 211"/>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12" name="Shape 212"/>
          <p:cNvSpPr txBox="1">
            <a:spLocks noGrp="1"/>
          </p:cNvSpPr>
          <p:nvPr>
            <p:ph type="body" idx="1"/>
          </p:nvPr>
        </p:nvSpPr>
        <p:spPr>
          <a:xfrm>
            <a:off x="457200" y="1535113"/>
            <a:ext cx="4040188" cy="639762"/>
          </a:xfrm>
          <a:prstGeom prst="rect">
            <a:avLst/>
          </a:prstGeom>
          <a:noFill/>
          <a:ln>
            <a:noFill/>
          </a:ln>
        </p:spPr>
        <p:txBody>
          <a:bodyPr wrap="square" lIns="91425" tIns="91425" rIns="91425" bIns="91425" anchor="b" anchorCtr="0"/>
          <a:lstStyle>
            <a:lvl1pPr marL="0" marR="0" lvl="0" indent="0" algn="l" rtl="0">
              <a:spcBef>
                <a:spcPts val="480"/>
              </a:spcBef>
              <a:buClr>
                <a:schemeClr val="dk1"/>
              </a:buClr>
              <a:buSzPct val="100000"/>
              <a:buFont typeface="Cabin"/>
              <a:buNone/>
              <a:defRPr sz="2400" b="1" i="0" u="none" strike="noStrike" cap="none">
                <a:solidFill>
                  <a:schemeClr val="dk1"/>
                </a:solidFill>
                <a:latin typeface="Cabin"/>
                <a:ea typeface="Cabin"/>
                <a:cs typeface="Cabin"/>
                <a:sym typeface="Cabin"/>
              </a:defRPr>
            </a:lvl1pPr>
            <a:lvl2pPr marL="457200" marR="0" lvl="1" indent="0" algn="l" rtl="0">
              <a:spcBef>
                <a:spcPts val="400"/>
              </a:spcBef>
              <a:buClr>
                <a:schemeClr val="dk1"/>
              </a:buClr>
              <a:buSzPct val="100000"/>
              <a:buFont typeface="Cabin"/>
              <a:buNone/>
              <a:defRPr sz="2000" b="1" i="0" u="none" strike="noStrike" cap="none">
                <a:solidFill>
                  <a:schemeClr val="dk1"/>
                </a:solidFill>
                <a:latin typeface="Cabin"/>
                <a:ea typeface="Cabin"/>
                <a:cs typeface="Cabin"/>
                <a:sym typeface="Cabin"/>
              </a:defRPr>
            </a:lvl2pPr>
            <a:lvl3pPr marL="914400" marR="0" lvl="2" indent="0" algn="l" rtl="0">
              <a:spcBef>
                <a:spcPts val="360"/>
              </a:spcBef>
              <a:buClr>
                <a:schemeClr val="dk1"/>
              </a:buClr>
              <a:buSzPct val="100000"/>
              <a:buFont typeface="Cabin"/>
              <a:buNone/>
              <a:defRPr sz="1800" b="1" i="0" u="none" strike="noStrike" cap="none">
                <a:solidFill>
                  <a:schemeClr val="dk1"/>
                </a:solidFill>
                <a:latin typeface="Cabin"/>
                <a:ea typeface="Cabin"/>
                <a:cs typeface="Cabin"/>
                <a:sym typeface="Cabin"/>
              </a:defRPr>
            </a:lvl3pPr>
            <a:lvl4pPr marL="1371600" marR="0" lvl="3" indent="0" algn="l" rtl="0">
              <a:spcBef>
                <a:spcPts val="320"/>
              </a:spcBef>
              <a:buClr>
                <a:schemeClr val="dk1"/>
              </a:buClr>
              <a:buSzPct val="100000"/>
              <a:buFont typeface="Cabin"/>
              <a:buNone/>
              <a:defRPr sz="1600" b="1" i="0" u="none" strike="noStrike" cap="none">
                <a:solidFill>
                  <a:schemeClr val="dk1"/>
                </a:solidFill>
                <a:latin typeface="Cabin"/>
                <a:ea typeface="Cabin"/>
                <a:cs typeface="Cabin"/>
                <a:sym typeface="Cabin"/>
              </a:defRPr>
            </a:lvl4pPr>
            <a:lvl5pPr marL="1828800" marR="0" lvl="4" indent="0" algn="l" rtl="0">
              <a:spcBef>
                <a:spcPts val="320"/>
              </a:spcBef>
              <a:buClr>
                <a:schemeClr val="dk1"/>
              </a:buClr>
              <a:buSzPct val="100000"/>
              <a:buFont typeface="Cabin"/>
              <a:buNone/>
              <a:defRPr sz="1600" b="1" i="0" u="none" strike="noStrike" cap="none">
                <a:solidFill>
                  <a:schemeClr val="dk1"/>
                </a:solidFill>
                <a:latin typeface="Cabin"/>
                <a:ea typeface="Cabin"/>
                <a:cs typeface="Cabin"/>
                <a:sym typeface="Cabin"/>
              </a:defRPr>
            </a:lvl5pPr>
            <a:lvl6pPr marL="2286000" marR="0" lvl="5"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6pPr>
            <a:lvl7pPr marL="2743200" marR="0" lvl="6"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7pPr>
            <a:lvl8pPr marL="3200400" marR="0" lvl="7"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8pPr>
            <a:lvl9pPr marL="3657600" marR="0" lvl="8"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213" name="Shape 213"/>
          <p:cNvSpPr txBox="1">
            <a:spLocks noGrp="1"/>
          </p:cNvSpPr>
          <p:nvPr>
            <p:ph type="body" idx="2"/>
          </p:nvPr>
        </p:nvSpPr>
        <p:spPr>
          <a:xfrm>
            <a:off x="457200" y="2174875"/>
            <a:ext cx="4040188" cy="3951288"/>
          </a:xfrm>
          <a:prstGeom prst="rect">
            <a:avLst/>
          </a:prstGeom>
          <a:noFill/>
          <a:ln>
            <a:noFill/>
          </a:ln>
        </p:spPr>
        <p:txBody>
          <a:bodyPr wrap="square" lIns="91425" tIns="91425" rIns="91425" bIns="91425" anchor="t" anchorCtr="0"/>
          <a:lstStyle>
            <a:lvl1pPr marL="342900" marR="0" lvl="0" indent="-1905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1pPr>
            <a:lvl2pPr marL="742950" marR="0" lvl="1" indent="-15875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2pPr>
            <a:lvl3pPr marL="1143000" marR="0" lvl="2"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3pPr>
            <a:lvl4pPr marL="1600200" marR="0" lvl="3" indent="-127000" algn="l" rtl="0">
              <a:spcBef>
                <a:spcPts val="320"/>
              </a:spcBef>
              <a:buClr>
                <a:schemeClr val="dk1"/>
              </a:buClr>
              <a:buSzPct val="100000"/>
              <a:buFont typeface="Cabin"/>
              <a:buChar char="•"/>
              <a:defRPr sz="1600" b="0" i="0" u="none" strike="noStrike" cap="none">
                <a:solidFill>
                  <a:schemeClr val="dk1"/>
                </a:solidFill>
                <a:latin typeface="Cabin"/>
                <a:ea typeface="Cabin"/>
                <a:cs typeface="Cabin"/>
                <a:sym typeface="Cabin"/>
              </a:defRPr>
            </a:lvl4pPr>
            <a:lvl5pPr marL="2057400" marR="0" lvl="4" indent="-127000" algn="l" rtl="0">
              <a:spcBef>
                <a:spcPts val="320"/>
              </a:spcBef>
              <a:buClr>
                <a:schemeClr val="dk1"/>
              </a:buClr>
              <a:buSzPct val="100000"/>
              <a:buFont typeface="Cabin"/>
              <a:buChar char="•"/>
              <a:defRPr sz="1600" b="0" i="0" u="none" strike="noStrike" cap="none">
                <a:solidFill>
                  <a:schemeClr val="dk1"/>
                </a:solidFill>
                <a:latin typeface="Cabin"/>
                <a:ea typeface="Cabin"/>
                <a:cs typeface="Cabin"/>
                <a:sym typeface="Cabin"/>
              </a:defRPr>
            </a:lvl5pPr>
            <a:lvl6pPr marL="2514600" marR="0" lvl="5"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6pPr>
            <a:lvl7pPr marL="2971800" marR="0" lvl="6"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7pPr>
            <a:lvl8pPr marL="3429000" marR="0" lvl="7"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8pPr>
            <a:lvl9pPr marL="3886200" marR="0" lvl="8"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9pPr>
          </a:lstStyle>
          <a:p>
            <a:endParaRPr/>
          </a:p>
        </p:txBody>
      </p:sp>
      <p:sp>
        <p:nvSpPr>
          <p:cNvPr id="214" name="Shape 214"/>
          <p:cNvSpPr txBox="1">
            <a:spLocks noGrp="1"/>
          </p:cNvSpPr>
          <p:nvPr>
            <p:ph type="body" idx="3"/>
          </p:nvPr>
        </p:nvSpPr>
        <p:spPr>
          <a:xfrm>
            <a:off x="4645025" y="1535113"/>
            <a:ext cx="4041775" cy="639762"/>
          </a:xfrm>
          <a:prstGeom prst="rect">
            <a:avLst/>
          </a:prstGeom>
          <a:noFill/>
          <a:ln>
            <a:noFill/>
          </a:ln>
        </p:spPr>
        <p:txBody>
          <a:bodyPr wrap="square" lIns="91425" tIns="91425" rIns="91425" bIns="91425" anchor="b" anchorCtr="0"/>
          <a:lstStyle>
            <a:lvl1pPr marL="0" marR="0" lvl="0" indent="0" algn="l" rtl="0">
              <a:spcBef>
                <a:spcPts val="480"/>
              </a:spcBef>
              <a:buClr>
                <a:schemeClr val="dk1"/>
              </a:buClr>
              <a:buSzPct val="100000"/>
              <a:buFont typeface="Cabin"/>
              <a:buNone/>
              <a:defRPr sz="2400" b="1" i="0" u="none" strike="noStrike" cap="none">
                <a:solidFill>
                  <a:schemeClr val="dk1"/>
                </a:solidFill>
                <a:latin typeface="Cabin"/>
                <a:ea typeface="Cabin"/>
                <a:cs typeface="Cabin"/>
                <a:sym typeface="Cabin"/>
              </a:defRPr>
            </a:lvl1pPr>
            <a:lvl2pPr marL="457200" marR="0" lvl="1" indent="0" algn="l" rtl="0">
              <a:spcBef>
                <a:spcPts val="400"/>
              </a:spcBef>
              <a:buClr>
                <a:schemeClr val="dk1"/>
              </a:buClr>
              <a:buSzPct val="100000"/>
              <a:buFont typeface="Cabin"/>
              <a:buNone/>
              <a:defRPr sz="2000" b="1" i="0" u="none" strike="noStrike" cap="none">
                <a:solidFill>
                  <a:schemeClr val="dk1"/>
                </a:solidFill>
                <a:latin typeface="Cabin"/>
                <a:ea typeface="Cabin"/>
                <a:cs typeface="Cabin"/>
                <a:sym typeface="Cabin"/>
              </a:defRPr>
            </a:lvl2pPr>
            <a:lvl3pPr marL="914400" marR="0" lvl="2" indent="0" algn="l" rtl="0">
              <a:spcBef>
                <a:spcPts val="360"/>
              </a:spcBef>
              <a:buClr>
                <a:schemeClr val="dk1"/>
              </a:buClr>
              <a:buSzPct val="100000"/>
              <a:buFont typeface="Cabin"/>
              <a:buNone/>
              <a:defRPr sz="1800" b="1" i="0" u="none" strike="noStrike" cap="none">
                <a:solidFill>
                  <a:schemeClr val="dk1"/>
                </a:solidFill>
                <a:latin typeface="Cabin"/>
                <a:ea typeface="Cabin"/>
                <a:cs typeface="Cabin"/>
                <a:sym typeface="Cabin"/>
              </a:defRPr>
            </a:lvl3pPr>
            <a:lvl4pPr marL="1371600" marR="0" lvl="3" indent="0" algn="l" rtl="0">
              <a:spcBef>
                <a:spcPts val="320"/>
              </a:spcBef>
              <a:buClr>
                <a:schemeClr val="dk1"/>
              </a:buClr>
              <a:buSzPct val="100000"/>
              <a:buFont typeface="Cabin"/>
              <a:buNone/>
              <a:defRPr sz="1600" b="1" i="0" u="none" strike="noStrike" cap="none">
                <a:solidFill>
                  <a:schemeClr val="dk1"/>
                </a:solidFill>
                <a:latin typeface="Cabin"/>
                <a:ea typeface="Cabin"/>
                <a:cs typeface="Cabin"/>
                <a:sym typeface="Cabin"/>
              </a:defRPr>
            </a:lvl4pPr>
            <a:lvl5pPr marL="1828800" marR="0" lvl="4" indent="0" algn="l" rtl="0">
              <a:spcBef>
                <a:spcPts val="320"/>
              </a:spcBef>
              <a:buClr>
                <a:schemeClr val="dk1"/>
              </a:buClr>
              <a:buSzPct val="100000"/>
              <a:buFont typeface="Cabin"/>
              <a:buNone/>
              <a:defRPr sz="1600" b="1" i="0" u="none" strike="noStrike" cap="none">
                <a:solidFill>
                  <a:schemeClr val="dk1"/>
                </a:solidFill>
                <a:latin typeface="Cabin"/>
                <a:ea typeface="Cabin"/>
                <a:cs typeface="Cabin"/>
                <a:sym typeface="Cabin"/>
              </a:defRPr>
            </a:lvl5pPr>
            <a:lvl6pPr marL="2286000" marR="0" lvl="5"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6pPr>
            <a:lvl7pPr marL="2743200" marR="0" lvl="6"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7pPr>
            <a:lvl8pPr marL="3200400" marR="0" lvl="7"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8pPr>
            <a:lvl9pPr marL="3657600" marR="0" lvl="8" indent="0" algn="l" rtl="0">
              <a:spcBef>
                <a:spcPts val="320"/>
              </a:spcBef>
              <a:buClr>
                <a:schemeClr val="dk1"/>
              </a:buClr>
              <a:buSzPct val="100000"/>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215" name="Shape 215"/>
          <p:cNvSpPr txBox="1">
            <a:spLocks noGrp="1"/>
          </p:cNvSpPr>
          <p:nvPr>
            <p:ph type="body" idx="4"/>
          </p:nvPr>
        </p:nvSpPr>
        <p:spPr>
          <a:xfrm>
            <a:off x="4645025" y="2174875"/>
            <a:ext cx="4041775" cy="3951288"/>
          </a:xfrm>
          <a:prstGeom prst="rect">
            <a:avLst/>
          </a:prstGeom>
          <a:noFill/>
          <a:ln>
            <a:noFill/>
          </a:ln>
        </p:spPr>
        <p:txBody>
          <a:bodyPr wrap="square" lIns="91425" tIns="91425" rIns="91425" bIns="91425" anchor="t" anchorCtr="0"/>
          <a:lstStyle>
            <a:lvl1pPr marL="342900" marR="0" lvl="0" indent="-1905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1pPr>
            <a:lvl2pPr marL="742950" marR="0" lvl="1" indent="-15875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2pPr>
            <a:lvl3pPr marL="1143000" marR="0" lvl="2" indent="-114300" algn="l" rtl="0">
              <a:spcBef>
                <a:spcPts val="360"/>
              </a:spcBef>
              <a:buClr>
                <a:schemeClr val="dk1"/>
              </a:buClr>
              <a:buSzPct val="100000"/>
              <a:buFont typeface="Cabin"/>
              <a:buChar char="•"/>
              <a:defRPr sz="1800" b="0" i="0" u="none" strike="noStrike" cap="none">
                <a:solidFill>
                  <a:schemeClr val="dk1"/>
                </a:solidFill>
                <a:latin typeface="Cabin"/>
                <a:ea typeface="Cabin"/>
                <a:cs typeface="Cabin"/>
                <a:sym typeface="Cabin"/>
              </a:defRPr>
            </a:lvl3pPr>
            <a:lvl4pPr marL="1600200" marR="0" lvl="3" indent="-127000" algn="l" rtl="0">
              <a:spcBef>
                <a:spcPts val="320"/>
              </a:spcBef>
              <a:buClr>
                <a:schemeClr val="dk1"/>
              </a:buClr>
              <a:buSzPct val="100000"/>
              <a:buFont typeface="Cabin"/>
              <a:buChar char="•"/>
              <a:defRPr sz="1600" b="0" i="0" u="none" strike="noStrike" cap="none">
                <a:solidFill>
                  <a:schemeClr val="dk1"/>
                </a:solidFill>
                <a:latin typeface="Cabin"/>
                <a:ea typeface="Cabin"/>
                <a:cs typeface="Cabin"/>
                <a:sym typeface="Cabin"/>
              </a:defRPr>
            </a:lvl4pPr>
            <a:lvl5pPr marL="2057400" marR="0" lvl="4" indent="-127000" algn="l" rtl="0">
              <a:spcBef>
                <a:spcPts val="320"/>
              </a:spcBef>
              <a:buClr>
                <a:schemeClr val="dk1"/>
              </a:buClr>
              <a:buSzPct val="100000"/>
              <a:buFont typeface="Cabin"/>
              <a:buChar char="•"/>
              <a:defRPr sz="1600" b="0" i="0" u="none" strike="noStrike" cap="none">
                <a:solidFill>
                  <a:schemeClr val="dk1"/>
                </a:solidFill>
                <a:latin typeface="Cabin"/>
                <a:ea typeface="Cabin"/>
                <a:cs typeface="Cabin"/>
                <a:sym typeface="Cabin"/>
              </a:defRPr>
            </a:lvl5pPr>
            <a:lvl6pPr marL="2514600" marR="0" lvl="5"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6pPr>
            <a:lvl7pPr marL="2971800" marR="0" lvl="6"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7pPr>
            <a:lvl8pPr marL="3429000" marR="0" lvl="7"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8pPr>
            <a:lvl9pPr marL="3886200" marR="0" lvl="8"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9pPr>
          </a:lstStyle>
          <a:p>
            <a:endParaRPr/>
          </a:p>
        </p:txBody>
      </p:sp>
      <p:sp>
        <p:nvSpPr>
          <p:cNvPr id="216" name="Shape 216"/>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217" name="Shape 217"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pic>
        <p:nvPicPr>
          <p:cNvPr id="218" name="Shape 218"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219"/>
        <p:cNvGrpSpPr/>
        <p:nvPr/>
      </p:nvGrpSpPr>
      <p:grpSpPr>
        <a:xfrm>
          <a:off x="0" y="0"/>
          <a:ext cx="0" cy="0"/>
          <a:chOff x="0" y="0"/>
          <a:chExt cx="0" cy="0"/>
        </a:xfrm>
      </p:grpSpPr>
      <p:sp>
        <p:nvSpPr>
          <p:cNvPr id="220" name="Shape 220"/>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21" name="Shape 221"/>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1_Title Only">
    <p:spTree>
      <p:nvGrpSpPr>
        <p:cNvPr id="1" name="Shape 222"/>
        <p:cNvGrpSpPr/>
        <p:nvPr/>
      </p:nvGrpSpPr>
      <p:grpSpPr>
        <a:xfrm>
          <a:off x="0" y="0"/>
          <a:ext cx="0" cy="0"/>
          <a:chOff x="0" y="0"/>
          <a:chExt cx="0" cy="0"/>
        </a:xfrm>
      </p:grpSpPr>
      <p:sp>
        <p:nvSpPr>
          <p:cNvPr id="223" name="Shape 223"/>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24" name="Shape 224"/>
          <p:cNvSpPr txBox="1">
            <a:spLocks noGrp="1"/>
          </p:cNvSpPr>
          <p:nvPr>
            <p:ph type="sldNum" idx="12"/>
          </p:nvPr>
        </p:nvSpPr>
        <p:spPr>
          <a:xfrm>
            <a:off x="4343400" y="6392169"/>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225" name="Shape 225"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pic>
        <p:nvPicPr>
          <p:cNvPr id="226" name="Shape 226"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227"/>
        <p:cNvGrpSpPr/>
        <p:nvPr/>
      </p:nvGrpSpPr>
      <p:grpSpPr>
        <a:xfrm>
          <a:off x="0" y="0"/>
          <a:ext cx="0" cy="0"/>
          <a:chOff x="0" y="0"/>
          <a:chExt cx="0" cy="0"/>
        </a:xfrm>
      </p:grpSpPr>
      <p:sp>
        <p:nvSpPr>
          <p:cNvPr id="228" name="Shape 228"/>
          <p:cNvSpPr txBox="1">
            <a:spLocks noGrp="1"/>
          </p:cNvSpPr>
          <p:nvPr>
            <p:ph type="sldNum" idx="12"/>
          </p:nvPr>
        </p:nvSpPr>
        <p:spPr>
          <a:xfrm>
            <a:off x="4343400" y="6396990"/>
            <a:ext cx="381000" cy="38481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229" name="Shape 229"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pic>
        <p:nvPicPr>
          <p:cNvPr id="230" name="Shape 230"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231"/>
        <p:cNvGrpSpPr/>
        <p:nvPr/>
      </p:nvGrpSpPr>
      <p:grpSpPr>
        <a:xfrm>
          <a:off x="0" y="0"/>
          <a:ext cx="0" cy="0"/>
          <a:chOff x="0" y="0"/>
          <a:chExt cx="0" cy="0"/>
        </a:xfrm>
      </p:grpSpPr>
      <p:sp>
        <p:nvSpPr>
          <p:cNvPr id="232" name="Shape 232"/>
          <p:cNvSpPr txBox="1">
            <a:spLocks noGrp="1"/>
          </p:cNvSpPr>
          <p:nvPr>
            <p:ph type="title"/>
          </p:nvPr>
        </p:nvSpPr>
        <p:spPr>
          <a:xfrm>
            <a:off x="457200" y="273050"/>
            <a:ext cx="3008313" cy="1162050"/>
          </a:xfrm>
          <a:prstGeom prst="rect">
            <a:avLst/>
          </a:prstGeom>
          <a:noFill/>
          <a:ln>
            <a:noFill/>
          </a:ln>
        </p:spPr>
        <p:txBody>
          <a:bodyPr wrap="square" lIns="91425" tIns="91425" rIns="91425" bIns="91425" anchor="b" anchorCtr="0"/>
          <a:lstStyle>
            <a:lvl1pPr marL="0" marR="0" lvl="0" indent="0" algn="l" rtl="0">
              <a:spcBef>
                <a:spcPts val="0"/>
              </a:spcBef>
              <a:buClr>
                <a:srgbClr val="00510B"/>
              </a:buClr>
              <a:buSzPct val="100000"/>
              <a:buFont typeface="Garamond"/>
              <a:buNone/>
              <a:defRPr sz="2000" b="1"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33" name="Shape 233"/>
          <p:cNvSpPr txBox="1">
            <a:spLocks noGrp="1"/>
          </p:cNvSpPr>
          <p:nvPr>
            <p:ph type="body" idx="1"/>
          </p:nvPr>
        </p:nvSpPr>
        <p:spPr>
          <a:xfrm>
            <a:off x="3575050" y="273050"/>
            <a:ext cx="5111750" cy="5853113"/>
          </a:xfrm>
          <a:prstGeom prst="rect">
            <a:avLst/>
          </a:prstGeom>
          <a:noFill/>
          <a:ln>
            <a:noFill/>
          </a:ln>
        </p:spPr>
        <p:txBody>
          <a:bodyPr wrap="square" lIns="91425" tIns="91425" rIns="91425" bIns="91425" anchor="t" anchorCtr="0"/>
          <a:lstStyle>
            <a:lvl1pPr marL="342900" marR="0" lvl="0" indent="-139700" algn="l" rtl="0">
              <a:spcBef>
                <a:spcPts val="640"/>
              </a:spcBef>
              <a:buClr>
                <a:schemeClr val="dk1"/>
              </a:buClr>
              <a:buSzPct val="100000"/>
              <a:buFont typeface="Cabin"/>
              <a:buChar char="•"/>
              <a:defRPr sz="32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234" name="Shape 234"/>
          <p:cNvSpPr txBox="1">
            <a:spLocks noGrp="1"/>
          </p:cNvSpPr>
          <p:nvPr>
            <p:ph type="body" idx="2"/>
          </p:nvPr>
        </p:nvSpPr>
        <p:spPr>
          <a:xfrm>
            <a:off x="457200" y="1435100"/>
            <a:ext cx="3008313" cy="4691063"/>
          </a:xfrm>
          <a:prstGeom prst="rect">
            <a:avLst/>
          </a:prstGeom>
          <a:noFill/>
          <a:ln>
            <a:noFill/>
          </a:ln>
        </p:spPr>
        <p:txBody>
          <a:bodyPr wrap="square" lIns="91425" tIns="91425" rIns="91425" bIns="91425" anchor="t" anchorCtr="0"/>
          <a:lstStyle>
            <a:lvl1pPr marL="0" marR="0" lvl="0" indent="0" algn="l" rtl="0">
              <a:spcBef>
                <a:spcPts val="280"/>
              </a:spcBef>
              <a:buClr>
                <a:schemeClr val="dk1"/>
              </a:buClr>
              <a:buSzPct val="100000"/>
              <a:buFont typeface="Cabin"/>
              <a:buNone/>
              <a:defRPr sz="1400" b="0" i="0" u="none" strike="noStrike" cap="none">
                <a:solidFill>
                  <a:schemeClr val="dk1"/>
                </a:solidFill>
                <a:latin typeface="Cabin"/>
                <a:ea typeface="Cabin"/>
                <a:cs typeface="Cabin"/>
                <a:sym typeface="Cabin"/>
              </a:defRPr>
            </a:lvl1pPr>
            <a:lvl2pPr marL="457200" marR="0" lvl="1" indent="0" algn="l" rtl="0">
              <a:spcBef>
                <a:spcPts val="240"/>
              </a:spcBef>
              <a:buClr>
                <a:schemeClr val="dk1"/>
              </a:buClr>
              <a:buSzPct val="100000"/>
              <a:buFont typeface="Cabin"/>
              <a:buNone/>
              <a:defRPr sz="1200" b="0" i="0" u="none" strike="noStrike" cap="none">
                <a:solidFill>
                  <a:schemeClr val="dk1"/>
                </a:solidFill>
                <a:latin typeface="Cabin"/>
                <a:ea typeface="Cabin"/>
                <a:cs typeface="Cabin"/>
                <a:sym typeface="Cabin"/>
              </a:defRPr>
            </a:lvl2pPr>
            <a:lvl3pPr marL="914400" marR="0" lvl="2" indent="0" algn="l" rtl="0">
              <a:spcBef>
                <a:spcPts val="200"/>
              </a:spcBef>
              <a:buClr>
                <a:schemeClr val="dk1"/>
              </a:buClr>
              <a:buSzPct val="100000"/>
              <a:buFont typeface="Cabin"/>
              <a:buNone/>
              <a:defRPr sz="1000" b="0" i="0" u="none" strike="noStrike" cap="none">
                <a:solidFill>
                  <a:schemeClr val="dk1"/>
                </a:solidFill>
                <a:latin typeface="Cabin"/>
                <a:ea typeface="Cabin"/>
                <a:cs typeface="Cabin"/>
                <a:sym typeface="Cabin"/>
              </a:defRPr>
            </a:lvl3pPr>
            <a:lvl4pPr marL="1371600" marR="0" lvl="3" indent="0" algn="l" rtl="0">
              <a:spcBef>
                <a:spcPts val="180"/>
              </a:spcBef>
              <a:buClr>
                <a:schemeClr val="dk1"/>
              </a:buClr>
              <a:buSzPct val="100000"/>
              <a:buFont typeface="Cabin"/>
              <a:buNone/>
              <a:defRPr sz="900" b="0" i="0" u="none" strike="noStrike" cap="none">
                <a:solidFill>
                  <a:schemeClr val="dk1"/>
                </a:solidFill>
                <a:latin typeface="Cabin"/>
                <a:ea typeface="Cabin"/>
                <a:cs typeface="Cabin"/>
                <a:sym typeface="Cabin"/>
              </a:defRPr>
            </a:lvl4pPr>
            <a:lvl5pPr marL="1828800" marR="0" lvl="4" indent="0" algn="l" rtl="0">
              <a:spcBef>
                <a:spcPts val="180"/>
              </a:spcBef>
              <a:buClr>
                <a:schemeClr val="dk1"/>
              </a:buClr>
              <a:buSzPct val="100000"/>
              <a:buFont typeface="Cabin"/>
              <a:buNone/>
              <a:defRPr sz="900" b="0" i="0" u="none" strike="noStrike" cap="none">
                <a:solidFill>
                  <a:schemeClr val="dk1"/>
                </a:solidFill>
                <a:latin typeface="Cabin"/>
                <a:ea typeface="Cabin"/>
                <a:cs typeface="Cabin"/>
                <a:sym typeface="Cabin"/>
              </a:defRPr>
            </a:lvl5pPr>
            <a:lvl6pPr marL="2286000" marR="0" lvl="5"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6pPr>
            <a:lvl7pPr marL="2743200" marR="0" lvl="6"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7pPr>
            <a:lvl8pPr marL="3200400" marR="0" lvl="7"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8pPr>
            <a:lvl9pPr marL="3657600" marR="0" lvl="8"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9pPr>
          </a:lstStyle>
          <a:p>
            <a:endParaRPr/>
          </a:p>
        </p:txBody>
      </p:sp>
      <p:sp>
        <p:nvSpPr>
          <p:cNvPr id="235" name="Shape 235"/>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236" name="Shape 236"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pic>
        <p:nvPicPr>
          <p:cNvPr id="237" name="Shape 237"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238"/>
        <p:cNvGrpSpPr/>
        <p:nvPr/>
      </p:nvGrpSpPr>
      <p:grpSpPr>
        <a:xfrm>
          <a:off x="0" y="0"/>
          <a:ext cx="0" cy="0"/>
          <a:chOff x="0" y="0"/>
          <a:chExt cx="0" cy="0"/>
        </a:xfrm>
      </p:grpSpPr>
      <p:sp>
        <p:nvSpPr>
          <p:cNvPr id="239" name="Shape 239"/>
          <p:cNvSpPr txBox="1">
            <a:spLocks noGrp="1"/>
          </p:cNvSpPr>
          <p:nvPr>
            <p:ph type="title"/>
          </p:nvPr>
        </p:nvSpPr>
        <p:spPr>
          <a:xfrm>
            <a:off x="1792288" y="4800600"/>
            <a:ext cx="5486400" cy="566738"/>
          </a:xfrm>
          <a:prstGeom prst="rect">
            <a:avLst/>
          </a:prstGeom>
          <a:noFill/>
          <a:ln>
            <a:noFill/>
          </a:ln>
        </p:spPr>
        <p:txBody>
          <a:bodyPr wrap="square" lIns="91425" tIns="91425" rIns="91425" bIns="91425" anchor="b" anchorCtr="0"/>
          <a:lstStyle>
            <a:lvl1pPr marL="0" marR="0" lvl="0" indent="0" algn="l" rtl="0">
              <a:spcBef>
                <a:spcPts val="0"/>
              </a:spcBef>
              <a:buClr>
                <a:srgbClr val="00510B"/>
              </a:buClr>
              <a:buSzPct val="100000"/>
              <a:buFont typeface="Garamond"/>
              <a:buNone/>
              <a:defRPr sz="2000" b="1"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40" name="Shape 240"/>
          <p:cNvSpPr>
            <a:spLocks noGrp="1"/>
          </p:cNvSpPr>
          <p:nvPr>
            <p:ph type="pic" idx="2"/>
          </p:nvPr>
        </p:nvSpPr>
        <p:spPr>
          <a:xfrm>
            <a:off x="1792288" y="612775"/>
            <a:ext cx="5486400" cy="4114800"/>
          </a:xfrm>
          <a:prstGeom prst="rect">
            <a:avLst/>
          </a:prstGeom>
          <a:noFill/>
          <a:ln>
            <a:noFill/>
          </a:ln>
        </p:spPr>
        <p:txBody>
          <a:bodyPr wrap="square" lIns="91425" tIns="91425" rIns="91425" bIns="91425" anchor="t" anchorCtr="0"/>
          <a:lstStyle>
            <a:lvl1pPr marL="0" marR="0" lvl="0" indent="0" algn="l" rtl="0">
              <a:spcBef>
                <a:spcPts val="640"/>
              </a:spcBef>
              <a:buClr>
                <a:schemeClr val="dk1"/>
              </a:buClr>
              <a:buSzPct val="100000"/>
              <a:buFont typeface="Cabin"/>
              <a:buNone/>
              <a:defRPr sz="3200" b="0" i="0" u="none" strike="noStrike" cap="none">
                <a:solidFill>
                  <a:schemeClr val="dk1"/>
                </a:solidFill>
                <a:latin typeface="Cabin"/>
                <a:ea typeface="Cabin"/>
                <a:cs typeface="Cabin"/>
                <a:sym typeface="Cabin"/>
              </a:defRPr>
            </a:lvl1pPr>
            <a:lvl2pPr marL="457200" marR="0" lvl="1" indent="0" algn="l" rtl="0">
              <a:spcBef>
                <a:spcPts val="560"/>
              </a:spcBef>
              <a:buClr>
                <a:schemeClr val="dk1"/>
              </a:buClr>
              <a:buSzPct val="100000"/>
              <a:buFont typeface="Cabin"/>
              <a:buNone/>
              <a:defRPr sz="2800" b="0" i="0" u="none" strike="noStrike" cap="none">
                <a:solidFill>
                  <a:schemeClr val="dk1"/>
                </a:solidFill>
                <a:latin typeface="Cabin"/>
                <a:ea typeface="Cabin"/>
                <a:cs typeface="Cabin"/>
                <a:sym typeface="Cabin"/>
              </a:defRPr>
            </a:lvl2pPr>
            <a:lvl3pPr marL="914400" marR="0" lvl="2" indent="0" algn="l" rtl="0">
              <a:spcBef>
                <a:spcPts val="480"/>
              </a:spcBef>
              <a:buClr>
                <a:schemeClr val="dk1"/>
              </a:buClr>
              <a:buSzPct val="100000"/>
              <a:buFont typeface="Cabin"/>
              <a:buNone/>
              <a:defRPr sz="2400" b="0" i="0" u="none" strike="noStrike" cap="none">
                <a:solidFill>
                  <a:schemeClr val="dk1"/>
                </a:solidFill>
                <a:latin typeface="Cabin"/>
                <a:ea typeface="Cabin"/>
                <a:cs typeface="Cabin"/>
                <a:sym typeface="Cabin"/>
              </a:defRPr>
            </a:lvl3pPr>
            <a:lvl4pPr marL="1371600" marR="0" lvl="3" indent="0" algn="l" rtl="0">
              <a:spcBef>
                <a:spcPts val="400"/>
              </a:spcBef>
              <a:buClr>
                <a:schemeClr val="dk1"/>
              </a:buClr>
              <a:buSzPct val="100000"/>
              <a:buFont typeface="Cabin"/>
              <a:buNone/>
              <a:defRPr sz="2000" b="0" i="0" u="none" strike="noStrike" cap="none">
                <a:solidFill>
                  <a:schemeClr val="dk1"/>
                </a:solidFill>
                <a:latin typeface="Cabin"/>
                <a:ea typeface="Cabin"/>
                <a:cs typeface="Cabin"/>
                <a:sym typeface="Cabin"/>
              </a:defRPr>
            </a:lvl4pPr>
            <a:lvl5pPr marL="1828800" marR="0" lvl="4" indent="0" algn="l" rtl="0">
              <a:spcBef>
                <a:spcPts val="400"/>
              </a:spcBef>
              <a:buClr>
                <a:schemeClr val="dk1"/>
              </a:buClr>
              <a:buSzPct val="100000"/>
              <a:buFont typeface="Cabin"/>
              <a:buNone/>
              <a:defRPr sz="2000" b="0" i="0" u="none" strike="noStrike" cap="none">
                <a:solidFill>
                  <a:schemeClr val="dk1"/>
                </a:solidFill>
                <a:latin typeface="Cabin"/>
                <a:ea typeface="Cabin"/>
                <a:cs typeface="Cabin"/>
                <a:sym typeface="Cabin"/>
              </a:defRPr>
            </a:lvl5pPr>
            <a:lvl6pPr marL="2286000" marR="0" lvl="5" indent="0" algn="l" rtl="0">
              <a:spcBef>
                <a:spcPts val="400"/>
              </a:spcBef>
              <a:buClr>
                <a:schemeClr val="dk1"/>
              </a:buClr>
              <a:buSzPct val="100000"/>
              <a:buFont typeface="Arial"/>
              <a:buNone/>
              <a:defRPr sz="2000" b="0" i="0" u="none" strike="noStrike" cap="none">
                <a:solidFill>
                  <a:schemeClr val="dk1"/>
                </a:solidFill>
                <a:latin typeface="Calibri"/>
                <a:ea typeface="Calibri"/>
                <a:cs typeface="Calibri"/>
                <a:sym typeface="Calibri"/>
              </a:defRPr>
            </a:lvl6pPr>
            <a:lvl7pPr marL="2743200" marR="0" lvl="6" indent="0" algn="l" rtl="0">
              <a:spcBef>
                <a:spcPts val="400"/>
              </a:spcBef>
              <a:buClr>
                <a:schemeClr val="dk1"/>
              </a:buClr>
              <a:buSzPct val="100000"/>
              <a:buFont typeface="Arial"/>
              <a:buNone/>
              <a:defRPr sz="2000" b="0" i="0" u="none" strike="noStrike" cap="none">
                <a:solidFill>
                  <a:schemeClr val="dk1"/>
                </a:solidFill>
                <a:latin typeface="Calibri"/>
                <a:ea typeface="Calibri"/>
                <a:cs typeface="Calibri"/>
                <a:sym typeface="Calibri"/>
              </a:defRPr>
            </a:lvl7pPr>
            <a:lvl8pPr marL="3200400" marR="0" lvl="7" indent="0" algn="l" rtl="0">
              <a:spcBef>
                <a:spcPts val="400"/>
              </a:spcBef>
              <a:buClr>
                <a:schemeClr val="dk1"/>
              </a:buClr>
              <a:buSzPct val="100000"/>
              <a:buFont typeface="Arial"/>
              <a:buNone/>
              <a:defRPr sz="2000" b="0" i="0" u="none" strike="noStrike" cap="none">
                <a:solidFill>
                  <a:schemeClr val="dk1"/>
                </a:solidFill>
                <a:latin typeface="Calibri"/>
                <a:ea typeface="Calibri"/>
                <a:cs typeface="Calibri"/>
                <a:sym typeface="Calibri"/>
              </a:defRPr>
            </a:lvl8pPr>
            <a:lvl9pPr marL="3657600" marR="0" lvl="8" indent="0" algn="l" rtl="0">
              <a:spcBef>
                <a:spcPts val="400"/>
              </a:spcBef>
              <a:buClr>
                <a:schemeClr val="dk1"/>
              </a:buClr>
              <a:buSzPct val="100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241" name="Shape 241"/>
          <p:cNvSpPr txBox="1">
            <a:spLocks noGrp="1"/>
          </p:cNvSpPr>
          <p:nvPr>
            <p:ph type="body" idx="1"/>
          </p:nvPr>
        </p:nvSpPr>
        <p:spPr>
          <a:xfrm>
            <a:off x="1792288" y="5367338"/>
            <a:ext cx="5486400" cy="804862"/>
          </a:xfrm>
          <a:prstGeom prst="rect">
            <a:avLst/>
          </a:prstGeom>
          <a:noFill/>
          <a:ln>
            <a:noFill/>
          </a:ln>
        </p:spPr>
        <p:txBody>
          <a:bodyPr wrap="square" lIns="91425" tIns="91425" rIns="91425" bIns="91425" anchor="t" anchorCtr="0"/>
          <a:lstStyle>
            <a:lvl1pPr marL="0" marR="0" lvl="0" indent="0" algn="l" rtl="0">
              <a:spcBef>
                <a:spcPts val="280"/>
              </a:spcBef>
              <a:buClr>
                <a:schemeClr val="dk1"/>
              </a:buClr>
              <a:buSzPct val="100000"/>
              <a:buFont typeface="Cabin"/>
              <a:buNone/>
              <a:defRPr sz="1400" b="0" i="0" u="none" strike="noStrike" cap="none">
                <a:solidFill>
                  <a:schemeClr val="dk1"/>
                </a:solidFill>
                <a:latin typeface="Cabin"/>
                <a:ea typeface="Cabin"/>
                <a:cs typeface="Cabin"/>
                <a:sym typeface="Cabin"/>
              </a:defRPr>
            </a:lvl1pPr>
            <a:lvl2pPr marL="457200" marR="0" lvl="1" indent="0" algn="l" rtl="0">
              <a:spcBef>
                <a:spcPts val="240"/>
              </a:spcBef>
              <a:buClr>
                <a:schemeClr val="dk1"/>
              </a:buClr>
              <a:buSzPct val="100000"/>
              <a:buFont typeface="Cabin"/>
              <a:buNone/>
              <a:defRPr sz="1200" b="0" i="0" u="none" strike="noStrike" cap="none">
                <a:solidFill>
                  <a:schemeClr val="dk1"/>
                </a:solidFill>
                <a:latin typeface="Cabin"/>
                <a:ea typeface="Cabin"/>
                <a:cs typeface="Cabin"/>
                <a:sym typeface="Cabin"/>
              </a:defRPr>
            </a:lvl2pPr>
            <a:lvl3pPr marL="914400" marR="0" lvl="2" indent="0" algn="l" rtl="0">
              <a:spcBef>
                <a:spcPts val="200"/>
              </a:spcBef>
              <a:buClr>
                <a:schemeClr val="dk1"/>
              </a:buClr>
              <a:buSzPct val="100000"/>
              <a:buFont typeface="Cabin"/>
              <a:buNone/>
              <a:defRPr sz="1000" b="0" i="0" u="none" strike="noStrike" cap="none">
                <a:solidFill>
                  <a:schemeClr val="dk1"/>
                </a:solidFill>
                <a:latin typeface="Cabin"/>
                <a:ea typeface="Cabin"/>
                <a:cs typeface="Cabin"/>
                <a:sym typeface="Cabin"/>
              </a:defRPr>
            </a:lvl3pPr>
            <a:lvl4pPr marL="1371600" marR="0" lvl="3" indent="0" algn="l" rtl="0">
              <a:spcBef>
                <a:spcPts val="180"/>
              </a:spcBef>
              <a:buClr>
                <a:schemeClr val="dk1"/>
              </a:buClr>
              <a:buSzPct val="100000"/>
              <a:buFont typeface="Cabin"/>
              <a:buNone/>
              <a:defRPr sz="900" b="0" i="0" u="none" strike="noStrike" cap="none">
                <a:solidFill>
                  <a:schemeClr val="dk1"/>
                </a:solidFill>
                <a:latin typeface="Cabin"/>
                <a:ea typeface="Cabin"/>
                <a:cs typeface="Cabin"/>
                <a:sym typeface="Cabin"/>
              </a:defRPr>
            </a:lvl4pPr>
            <a:lvl5pPr marL="1828800" marR="0" lvl="4" indent="0" algn="l" rtl="0">
              <a:spcBef>
                <a:spcPts val="180"/>
              </a:spcBef>
              <a:buClr>
                <a:schemeClr val="dk1"/>
              </a:buClr>
              <a:buSzPct val="100000"/>
              <a:buFont typeface="Cabin"/>
              <a:buNone/>
              <a:defRPr sz="900" b="0" i="0" u="none" strike="noStrike" cap="none">
                <a:solidFill>
                  <a:schemeClr val="dk1"/>
                </a:solidFill>
                <a:latin typeface="Cabin"/>
                <a:ea typeface="Cabin"/>
                <a:cs typeface="Cabin"/>
                <a:sym typeface="Cabin"/>
              </a:defRPr>
            </a:lvl5pPr>
            <a:lvl6pPr marL="2286000" marR="0" lvl="5"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6pPr>
            <a:lvl7pPr marL="2743200" marR="0" lvl="6"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7pPr>
            <a:lvl8pPr marL="3200400" marR="0" lvl="7"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8pPr>
            <a:lvl9pPr marL="3657600" marR="0" lvl="8" indent="0" algn="l" rtl="0">
              <a:spcBef>
                <a:spcPts val="180"/>
              </a:spcBef>
              <a:buClr>
                <a:schemeClr val="dk1"/>
              </a:buClr>
              <a:buSzPct val="100000"/>
              <a:buFont typeface="Arial"/>
              <a:buNone/>
              <a:defRPr sz="900" b="0" i="0" u="none" strike="noStrike" cap="none">
                <a:solidFill>
                  <a:schemeClr val="dk1"/>
                </a:solidFill>
                <a:latin typeface="Calibri"/>
                <a:ea typeface="Calibri"/>
                <a:cs typeface="Calibri"/>
                <a:sym typeface="Calibri"/>
              </a:defRPr>
            </a:lvl9pPr>
          </a:lstStyle>
          <a:p>
            <a:endParaRPr/>
          </a:p>
        </p:txBody>
      </p:sp>
      <p:sp>
        <p:nvSpPr>
          <p:cNvPr id="242" name="Shape 242"/>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243" name="Shape 243"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502669" y="6321544"/>
            <a:ext cx="480287" cy="453340"/>
          </a:xfrm>
          <a:prstGeom prst="rect">
            <a:avLst/>
          </a:prstGeom>
          <a:noFill/>
          <a:ln>
            <a:noFill/>
          </a:ln>
        </p:spPr>
      </p:pic>
      <p:pic>
        <p:nvPicPr>
          <p:cNvPr id="244" name="Shape 244"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15000" y="6321544"/>
            <a:ext cx="2925242" cy="411713"/>
          </a:xfrm>
          <a:prstGeom prst="rect">
            <a:avLst/>
          </a:prstGeom>
          <a:noFill/>
          <a:ln>
            <a:noFill/>
          </a:ln>
        </p:spPr>
      </p:pic>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245"/>
        <p:cNvGrpSpPr/>
        <p:nvPr/>
      </p:nvGrpSpPr>
      <p:grpSpPr>
        <a:xfrm>
          <a:off x="0" y="0"/>
          <a:ext cx="0" cy="0"/>
          <a:chOff x="0" y="0"/>
          <a:chExt cx="0" cy="0"/>
        </a:xfrm>
      </p:grpSpPr>
      <p:sp>
        <p:nvSpPr>
          <p:cNvPr id="246" name="Shape 246"/>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47" name="Shape 247"/>
          <p:cNvSpPr txBox="1">
            <a:spLocks noGrp="1"/>
          </p:cNvSpPr>
          <p:nvPr>
            <p:ph type="body" idx="1"/>
          </p:nvPr>
        </p:nvSpPr>
        <p:spPr>
          <a:xfrm rot="5400000">
            <a:off x="2309018" y="-251619"/>
            <a:ext cx="4525963" cy="8229600"/>
          </a:xfrm>
          <a:prstGeom prst="rect">
            <a:avLst/>
          </a:prstGeom>
          <a:noFill/>
          <a:ln>
            <a:noFill/>
          </a:ln>
        </p:spPr>
        <p:txBody>
          <a:bodyPr wrap="square" lIns="91425" tIns="91425" rIns="91425" bIns="91425" anchor="t" anchorCtr="0"/>
          <a:lstStyle>
            <a:lvl1pPr marL="342900" marR="0" lvl="0" indent="-152400" algn="l" rtl="0">
              <a:spcBef>
                <a:spcPts val="600"/>
              </a:spcBef>
              <a:buClr>
                <a:schemeClr val="dk1"/>
              </a:buClr>
              <a:buSzPct val="100000"/>
              <a:buFont typeface="Cabin"/>
              <a:buChar char="•"/>
              <a:defRPr sz="30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248" name="Shape 248"/>
          <p:cNvSpPr txBox="1">
            <a:spLocks noGrp="1"/>
          </p:cNvSpPr>
          <p:nvPr>
            <p:ph type="sldNum" idx="12"/>
          </p:nvPr>
        </p:nvSpPr>
        <p:spPr>
          <a:xfrm>
            <a:off x="4389120" y="6333744"/>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249" name="Shape 249"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457200" y="6350181"/>
            <a:ext cx="375031" cy="353989"/>
          </a:xfrm>
          <a:prstGeom prst="rect">
            <a:avLst/>
          </a:prstGeom>
          <a:noFill/>
          <a:ln>
            <a:noFill/>
          </a:ln>
        </p:spPr>
      </p:pic>
      <p:pic>
        <p:nvPicPr>
          <p:cNvPr id="250" name="Shape 250"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91200" y="6321544"/>
            <a:ext cx="2850236" cy="401156"/>
          </a:xfrm>
          <a:prstGeom prst="rect">
            <a:avLst/>
          </a:prstGeom>
          <a:noFill/>
          <a:ln>
            <a:noFill/>
          </a:ln>
        </p:spPr>
      </p:pic>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251"/>
        <p:cNvGrpSpPr/>
        <p:nvPr/>
      </p:nvGrpSpPr>
      <p:grpSpPr>
        <a:xfrm>
          <a:off x="0" y="0"/>
          <a:ext cx="0" cy="0"/>
          <a:chOff x="0" y="0"/>
          <a:chExt cx="0" cy="0"/>
        </a:xfrm>
      </p:grpSpPr>
      <p:sp>
        <p:nvSpPr>
          <p:cNvPr id="252" name="Shape 252"/>
          <p:cNvSpPr txBox="1">
            <a:spLocks noGrp="1"/>
          </p:cNvSpPr>
          <p:nvPr>
            <p:ph type="title"/>
          </p:nvPr>
        </p:nvSpPr>
        <p:spPr>
          <a:xfrm rot="5400000">
            <a:off x="4732337" y="2171700"/>
            <a:ext cx="5851525" cy="20574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53" name="Shape 253"/>
          <p:cNvSpPr txBox="1">
            <a:spLocks noGrp="1"/>
          </p:cNvSpPr>
          <p:nvPr>
            <p:ph type="body" idx="1"/>
          </p:nvPr>
        </p:nvSpPr>
        <p:spPr>
          <a:xfrm rot="5400000">
            <a:off x="541338" y="190501"/>
            <a:ext cx="5851525" cy="6019800"/>
          </a:xfrm>
          <a:prstGeom prst="rect">
            <a:avLst/>
          </a:prstGeom>
          <a:noFill/>
          <a:ln>
            <a:noFill/>
          </a:ln>
        </p:spPr>
        <p:txBody>
          <a:bodyPr wrap="square" lIns="91425" tIns="91425" rIns="91425" bIns="91425" anchor="t" anchorCtr="0"/>
          <a:lstStyle>
            <a:lvl1pPr marL="342900" marR="0" lvl="0" indent="-152400" algn="l" rtl="0">
              <a:spcBef>
                <a:spcPts val="600"/>
              </a:spcBef>
              <a:buClr>
                <a:schemeClr val="dk1"/>
              </a:buClr>
              <a:buSzPct val="100000"/>
              <a:buFont typeface="Cabin"/>
              <a:buChar char="•"/>
              <a:defRPr sz="30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254" name="Shape 254"/>
          <p:cNvSpPr txBox="1">
            <a:spLocks noGrp="1"/>
          </p:cNvSpPr>
          <p:nvPr>
            <p:ph type="sldNum" idx="12"/>
          </p:nvPr>
        </p:nvSpPr>
        <p:spPr>
          <a:xfrm>
            <a:off x="4389120" y="6333744"/>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255" name="Shape 255"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457200" y="6350181"/>
            <a:ext cx="375031" cy="353989"/>
          </a:xfrm>
          <a:prstGeom prst="rect">
            <a:avLst/>
          </a:prstGeom>
          <a:noFill/>
          <a:ln>
            <a:noFill/>
          </a:ln>
        </p:spPr>
      </p:pic>
      <p:pic>
        <p:nvPicPr>
          <p:cNvPr id="256" name="Shape 256"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5791200" y="6321544"/>
            <a:ext cx="2850236" cy="401156"/>
          </a:xfrm>
          <a:prstGeom prst="rect">
            <a:avLst/>
          </a:prstGeom>
          <a:noFill/>
          <a:ln>
            <a:noFill/>
          </a:ln>
        </p:spPr>
      </p:pic>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chart">
  <p:cSld name="1_Title and Chart">
    <p:spTree>
      <p:nvGrpSpPr>
        <p:cNvPr id="1" name="Shape 257"/>
        <p:cNvGrpSpPr/>
        <p:nvPr/>
      </p:nvGrpSpPr>
      <p:grpSpPr>
        <a:xfrm>
          <a:off x="0" y="0"/>
          <a:ext cx="0" cy="0"/>
          <a:chOff x="0" y="0"/>
          <a:chExt cx="0" cy="0"/>
        </a:xfrm>
      </p:grpSpPr>
      <p:sp>
        <p:nvSpPr>
          <p:cNvPr id="258" name="Shape 258"/>
          <p:cNvSpPr txBox="1">
            <a:spLocks noGrp="1"/>
          </p:cNvSpPr>
          <p:nvPr>
            <p:ph type="title"/>
          </p:nvPr>
        </p:nvSpPr>
        <p:spPr>
          <a:xfrm>
            <a:off x="762000" y="914400"/>
            <a:ext cx="7772400" cy="9144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59" name="Shape 259"/>
          <p:cNvSpPr>
            <a:spLocks noGrp="1"/>
          </p:cNvSpPr>
          <p:nvPr>
            <p:ph type="chart" idx="2"/>
          </p:nvPr>
        </p:nvSpPr>
        <p:spPr>
          <a:xfrm>
            <a:off x="457200" y="1981200"/>
            <a:ext cx="8229600" cy="3886200"/>
          </a:xfrm>
          <a:prstGeom prst="rect">
            <a:avLst/>
          </a:prstGeom>
          <a:noFill/>
          <a:ln>
            <a:noFill/>
          </a:ln>
        </p:spPr>
        <p:txBody>
          <a:bodyPr wrap="square" lIns="91425" tIns="91425" rIns="91425" bIns="91425" anchor="t" anchorCtr="0"/>
          <a:lstStyle>
            <a:lvl1pPr marL="342900" marR="0" lvl="0" indent="-152400" algn="l" rtl="0">
              <a:spcBef>
                <a:spcPts val="600"/>
              </a:spcBef>
              <a:buClr>
                <a:schemeClr val="dk1"/>
              </a:buClr>
              <a:buSzPct val="100000"/>
              <a:buFont typeface="Cabin"/>
              <a:buChar char="•"/>
              <a:defRPr sz="30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260" name="Shape 260"/>
          <p:cNvSpPr txBox="1">
            <a:spLocks noGrp="1"/>
          </p:cNvSpPr>
          <p:nvPr>
            <p:ph type="ftr" idx="11"/>
          </p:nvPr>
        </p:nvSpPr>
        <p:spPr>
          <a:xfrm>
            <a:off x="0" y="0"/>
            <a:ext cx="3000000" cy="3000000"/>
          </a:xfrm>
          <a:prstGeom prst="rect">
            <a:avLst/>
          </a:prstGeom>
          <a:noFill/>
          <a:ln>
            <a:noFill/>
          </a:ln>
        </p:spPr>
        <p:txBody>
          <a:bodyPr wrap="square" lIns="91425" tIns="91425" rIns="91425" bIns="91425" anchor="t" anchorCtr="0"/>
          <a:lstStyle>
            <a:lvl1pPr marL="0" marR="0" lvl="0" indent="0" algn="l" rtl="0">
              <a:spcBef>
                <a:spcPts val="0"/>
              </a:spcBef>
              <a:buSzPct val="77777"/>
              <a:buNone/>
              <a:defRPr sz="1800" b="0" i="0" u="none" strike="noStrike" cap="none">
                <a:solidFill>
                  <a:schemeClr val="dk1"/>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722313" y="4406900"/>
            <a:ext cx="7772400" cy="1362075"/>
          </a:xfrm>
          <a:prstGeom prst="rect">
            <a:avLst/>
          </a:prstGeom>
          <a:noFill/>
          <a:ln>
            <a:noFill/>
          </a:ln>
        </p:spPr>
        <p:txBody>
          <a:bodyPr wrap="square" lIns="91425" tIns="91425" rIns="91425" bIns="91425" anchor="t" anchorCtr="0"/>
          <a:lstStyle>
            <a:lvl1pPr marL="0" marR="0" lvl="0" indent="0" algn="l" rtl="0">
              <a:spcBef>
                <a:spcPts val="0"/>
              </a:spcBef>
              <a:buClr>
                <a:srgbClr val="00510B"/>
              </a:buClr>
              <a:buSzPct val="100000"/>
              <a:buFont typeface="Garamond"/>
              <a:buNone/>
              <a:defRPr sz="40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38" name="Shape 38"/>
          <p:cNvSpPr txBox="1">
            <a:spLocks noGrp="1"/>
          </p:cNvSpPr>
          <p:nvPr>
            <p:ph type="body" idx="1"/>
          </p:nvPr>
        </p:nvSpPr>
        <p:spPr>
          <a:xfrm>
            <a:off x="722313" y="2906713"/>
            <a:ext cx="7772400" cy="1500187"/>
          </a:xfrm>
          <a:prstGeom prst="rect">
            <a:avLst/>
          </a:prstGeom>
          <a:noFill/>
          <a:ln>
            <a:noFill/>
          </a:ln>
        </p:spPr>
        <p:txBody>
          <a:bodyPr wrap="square" lIns="91425" tIns="91425" rIns="91425" bIns="91425" anchor="b" anchorCtr="0"/>
          <a:lstStyle>
            <a:lvl1pPr marL="0" marR="0" lvl="0" indent="0" algn="l" rtl="0">
              <a:spcBef>
                <a:spcPts val="400"/>
              </a:spcBef>
              <a:buClr>
                <a:srgbClr val="9A8C5C"/>
              </a:buClr>
              <a:buSzPct val="100000"/>
              <a:buFont typeface="Cabin"/>
              <a:buNone/>
              <a:defRPr sz="2000" b="0" i="0" u="none" strike="noStrike" cap="none">
                <a:solidFill>
                  <a:srgbClr val="9A8C5C"/>
                </a:solidFill>
                <a:latin typeface="Cabin"/>
                <a:ea typeface="Cabin"/>
                <a:cs typeface="Cabin"/>
                <a:sym typeface="Cabin"/>
              </a:defRPr>
            </a:lvl1pPr>
            <a:lvl2pPr marL="457200" marR="0" lvl="1" indent="0" algn="l" rtl="0">
              <a:spcBef>
                <a:spcPts val="360"/>
              </a:spcBef>
              <a:buClr>
                <a:srgbClr val="888888"/>
              </a:buClr>
              <a:buSzPct val="100000"/>
              <a:buFont typeface="Cabin"/>
              <a:buNone/>
              <a:defRPr sz="1800" b="0" i="0" u="none" strike="noStrike" cap="none">
                <a:solidFill>
                  <a:srgbClr val="888888"/>
                </a:solidFill>
                <a:latin typeface="Cabin"/>
                <a:ea typeface="Cabin"/>
                <a:cs typeface="Cabin"/>
                <a:sym typeface="Cabin"/>
              </a:defRPr>
            </a:lvl2pPr>
            <a:lvl3pPr marL="914400" marR="0" lvl="2" indent="0" algn="l" rtl="0">
              <a:spcBef>
                <a:spcPts val="320"/>
              </a:spcBef>
              <a:buClr>
                <a:srgbClr val="888888"/>
              </a:buClr>
              <a:buSzPct val="100000"/>
              <a:buFont typeface="Cabin"/>
              <a:buNone/>
              <a:defRPr sz="1600" b="0" i="0" u="none" strike="noStrike" cap="none">
                <a:solidFill>
                  <a:srgbClr val="888888"/>
                </a:solidFill>
                <a:latin typeface="Cabin"/>
                <a:ea typeface="Cabin"/>
                <a:cs typeface="Cabin"/>
                <a:sym typeface="Cabin"/>
              </a:defRPr>
            </a:lvl3pPr>
            <a:lvl4pPr marL="1371600" marR="0" lvl="3" indent="0" algn="l" rtl="0">
              <a:spcBef>
                <a:spcPts val="280"/>
              </a:spcBef>
              <a:buClr>
                <a:srgbClr val="888888"/>
              </a:buClr>
              <a:buSzPct val="100000"/>
              <a:buFont typeface="Cabin"/>
              <a:buNone/>
              <a:defRPr sz="1400" b="0" i="0" u="none" strike="noStrike" cap="none">
                <a:solidFill>
                  <a:srgbClr val="888888"/>
                </a:solidFill>
                <a:latin typeface="Cabin"/>
                <a:ea typeface="Cabin"/>
                <a:cs typeface="Cabin"/>
                <a:sym typeface="Cabin"/>
              </a:defRPr>
            </a:lvl4pPr>
            <a:lvl5pPr marL="1828800" marR="0" lvl="4" indent="0" algn="l" rtl="0">
              <a:spcBef>
                <a:spcPts val="280"/>
              </a:spcBef>
              <a:buClr>
                <a:srgbClr val="888888"/>
              </a:buClr>
              <a:buSzPct val="100000"/>
              <a:buFont typeface="Cabin"/>
              <a:buNone/>
              <a:defRPr sz="1400" b="0" i="0" u="none" strike="noStrike" cap="none">
                <a:solidFill>
                  <a:srgbClr val="888888"/>
                </a:solidFill>
                <a:latin typeface="Cabin"/>
                <a:ea typeface="Cabin"/>
                <a:cs typeface="Cabin"/>
                <a:sym typeface="Cabin"/>
              </a:defRPr>
            </a:lvl5pPr>
            <a:lvl6pPr marL="2286000" marR="0" lvl="5" indent="0" algn="l" rtl="0">
              <a:spcBef>
                <a:spcPts val="280"/>
              </a:spcBef>
              <a:buClr>
                <a:srgbClr val="888888"/>
              </a:buClr>
              <a:buSzPct val="100000"/>
              <a:buFont typeface="Arial"/>
              <a:buNone/>
              <a:defRPr sz="1400" b="0" i="0" u="none" strike="noStrike" cap="none">
                <a:solidFill>
                  <a:srgbClr val="888888"/>
                </a:solidFill>
                <a:latin typeface="Calibri"/>
                <a:ea typeface="Calibri"/>
                <a:cs typeface="Calibri"/>
                <a:sym typeface="Calibri"/>
              </a:defRPr>
            </a:lvl6pPr>
            <a:lvl7pPr marL="2743200" marR="0" lvl="6" indent="0" algn="l" rtl="0">
              <a:spcBef>
                <a:spcPts val="280"/>
              </a:spcBef>
              <a:buClr>
                <a:srgbClr val="888888"/>
              </a:buClr>
              <a:buSzPct val="100000"/>
              <a:buFont typeface="Arial"/>
              <a:buNone/>
              <a:defRPr sz="1400" b="0" i="0" u="none" strike="noStrike" cap="none">
                <a:solidFill>
                  <a:srgbClr val="888888"/>
                </a:solidFill>
                <a:latin typeface="Calibri"/>
                <a:ea typeface="Calibri"/>
                <a:cs typeface="Calibri"/>
                <a:sym typeface="Calibri"/>
              </a:defRPr>
            </a:lvl7pPr>
            <a:lvl8pPr marL="3200400" marR="0" lvl="7" indent="0" algn="l" rtl="0">
              <a:spcBef>
                <a:spcPts val="280"/>
              </a:spcBef>
              <a:buClr>
                <a:srgbClr val="888888"/>
              </a:buClr>
              <a:buSzPct val="100000"/>
              <a:buFont typeface="Arial"/>
              <a:buNone/>
              <a:defRPr sz="1400" b="0" i="0" u="none" strike="noStrike" cap="none">
                <a:solidFill>
                  <a:srgbClr val="888888"/>
                </a:solidFill>
                <a:latin typeface="Calibri"/>
                <a:ea typeface="Calibri"/>
                <a:cs typeface="Calibri"/>
                <a:sym typeface="Calibri"/>
              </a:defRPr>
            </a:lvl8pPr>
            <a:lvl9pPr marL="3657600" marR="0" lvl="8" indent="0" algn="l" rtl="0">
              <a:spcBef>
                <a:spcPts val="280"/>
              </a:spcBef>
              <a:buClr>
                <a:srgbClr val="888888"/>
              </a:buClr>
              <a:buSzPct val="100000"/>
              <a:buFont typeface="Arial"/>
              <a:buNone/>
              <a:defRPr sz="1400" b="0" i="0" u="none" strike="noStrike" cap="none">
                <a:solidFill>
                  <a:srgbClr val="888888"/>
                </a:solidFill>
                <a:latin typeface="Calibri"/>
                <a:ea typeface="Calibri"/>
                <a:cs typeface="Calibri"/>
                <a:sym typeface="Calibri"/>
              </a:defRPr>
            </a:lvl9pPr>
          </a:lstStyle>
          <a:p>
            <a:endParaRPr/>
          </a:p>
        </p:txBody>
      </p:sp>
      <p:sp>
        <p:nvSpPr>
          <p:cNvPr id="39" name="Shape 39"/>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pic>
        <p:nvPicPr>
          <p:cNvPr id="40" name="Shape 40"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r="84956"/>
          <a:stretch/>
        </p:blipFill>
        <p:spPr>
          <a:xfrm>
            <a:off x="3668581" y="279401"/>
            <a:ext cx="1580990" cy="1492281"/>
          </a:xfrm>
          <a:prstGeom prst="rect">
            <a:avLst/>
          </a:prstGeom>
          <a:noFill/>
          <a:ln>
            <a:noFill/>
          </a:ln>
        </p:spPr>
      </p:pic>
      <p:pic>
        <p:nvPicPr>
          <p:cNvPr id="41" name="Shape 41" descr="C:\Users\hlopezca\Desktop\FPQC Meeting Material\FPQC change of image\Logo-and-Tagline_Final.gif"/>
          <p:cNvPicPr preferRelativeResize="0"/>
          <p:nvPr/>
        </p:nvPicPr>
        <p:blipFill rotWithShape="1">
          <a:blip r:embed="rId2" cstate="screen">
            <a:alphaModFix/>
            <a:extLst>
              <a:ext uri="{28A0092B-C50C-407E-A947-70E740481C1C}">
                <a14:useLocalDpi xmlns:a14="http://schemas.microsoft.com/office/drawing/2010/main"/>
              </a:ext>
            </a:extLst>
          </a:blip>
          <a:srcRect l="15010" b="15760"/>
          <a:stretch/>
        </p:blipFill>
        <p:spPr>
          <a:xfrm>
            <a:off x="2888700" y="1817688"/>
            <a:ext cx="3238851" cy="455851"/>
          </a:xfrm>
          <a:prstGeom prst="rect">
            <a:avLst/>
          </a:prstGeom>
          <a:noFill/>
          <a:ln>
            <a:noFill/>
          </a:ln>
        </p:spPr>
      </p:pic>
    </p:spTree>
    <p:extLst>
      <p:ext uri="{BB962C8B-B14F-4D97-AF65-F5344CB8AC3E}">
        <p14:creationId xmlns:p14="http://schemas.microsoft.com/office/powerpoint/2010/main" val="3920076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510B"/>
        </a:solidFill>
        <a:effectLst/>
      </p:bgPr>
    </p:bg>
    <p:spTree>
      <p:nvGrpSpPr>
        <p:cNvPr id="1" name="Shape 9"/>
        <p:cNvGrpSpPr/>
        <p:nvPr/>
      </p:nvGrpSpPr>
      <p:grpSpPr>
        <a:xfrm>
          <a:off x="0" y="0"/>
          <a:ext cx="0" cy="0"/>
          <a:chOff x="0" y="0"/>
          <a:chExt cx="0" cy="0"/>
        </a:xfrm>
      </p:grpSpPr>
      <p:sp>
        <p:nvSpPr>
          <p:cNvPr id="10" name="Shape 10"/>
          <p:cNvSpPr/>
          <p:nvPr/>
        </p:nvSpPr>
        <p:spPr>
          <a:xfrm>
            <a:off x="114300" y="152400"/>
            <a:ext cx="8915400" cy="6629400"/>
          </a:xfrm>
          <a:prstGeom prst="roundRect">
            <a:avLst>
              <a:gd name="adj" fmla="val 2874"/>
            </a:avLst>
          </a:prstGeom>
          <a:solidFill>
            <a:schemeClr val="lt1"/>
          </a:solidFill>
          <a:ln>
            <a:noFill/>
          </a:ln>
        </p:spPr>
        <p:txBody>
          <a:bodyPr wrap="square" lIns="91425" tIns="45700" rIns="91425" bIns="45700" anchor="ctr" anchorCtr="0">
            <a:noAutofit/>
          </a:bodyPr>
          <a:lstStyle/>
          <a:p>
            <a:pPr marL="0" marR="0" lvl="0" indent="-114300" algn="ctr" rtl="0">
              <a:lnSpc>
                <a:spcPct val="100000"/>
              </a:lnSpc>
              <a:spcBef>
                <a:spcPts val="0"/>
              </a:spcBef>
              <a:spcAft>
                <a:spcPts val="0"/>
              </a:spcAft>
              <a:buClr>
                <a:schemeClr val="lt1"/>
              </a:buClr>
              <a:buSzPct val="100000"/>
              <a:buFont typeface="Calibri"/>
              <a:buNone/>
            </a:pPr>
            <a:endParaRPr sz="1800" b="0" i="0" u="none" strike="noStrike" cap="none">
              <a:solidFill>
                <a:srgbClr val="FFFFFF"/>
              </a:solidFill>
              <a:latin typeface="Calibri"/>
              <a:ea typeface="Calibri"/>
              <a:cs typeface="Calibri"/>
              <a:sym typeface="Calibri"/>
            </a:endParaRPr>
          </a:p>
        </p:txBody>
      </p:sp>
      <p:sp>
        <p:nvSpPr>
          <p:cNvPr id="11" name="Shape 11"/>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2" name="Shape 12"/>
          <p:cNvSpPr txBox="1">
            <a:spLocks noGrp="1"/>
          </p:cNvSpPr>
          <p:nvPr>
            <p:ph type="body" idx="1"/>
          </p:nvPr>
        </p:nvSpPr>
        <p:spPr>
          <a:xfrm>
            <a:off x="457200" y="1600200"/>
            <a:ext cx="8229600" cy="4525963"/>
          </a:xfrm>
          <a:prstGeom prst="rect">
            <a:avLst/>
          </a:prstGeom>
          <a:noFill/>
          <a:ln>
            <a:noFill/>
          </a:ln>
        </p:spPr>
        <p:txBody>
          <a:bodyPr wrap="square" lIns="91425" tIns="91425" rIns="91425" bIns="91425" anchor="t" anchorCtr="0"/>
          <a:lstStyle>
            <a:lvl1pPr marL="342900" marR="0" lvl="0" indent="-152400" algn="l" rtl="0">
              <a:spcBef>
                <a:spcPts val="600"/>
              </a:spcBef>
              <a:buClr>
                <a:schemeClr val="dk1"/>
              </a:buClr>
              <a:buSzPct val="100000"/>
              <a:buFont typeface="Cabin"/>
              <a:buChar char="•"/>
              <a:defRPr sz="30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3" name="Shape 13"/>
          <p:cNvSpPr/>
          <p:nvPr/>
        </p:nvSpPr>
        <p:spPr>
          <a:xfrm>
            <a:off x="4389120" y="6410325"/>
            <a:ext cx="274320" cy="274320"/>
          </a:xfrm>
          <a:prstGeom prst="ellipse">
            <a:avLst/>
          </a:prstGeom>
          <a:solidFill>
            <a:srgbClr val="9A8C5C"/>
          </a:solidFill>
          <a:ln>
            <a:noFill/>
          </a:ln>
        </p:spPr>
        <p:txBody>
          <a:bodyPr wrap="square" lIns="91425" tIns="45700" rIns="91425" bIns="45700" anchor="ctr" anchorCtr="0">
            <a:noAutofit/>
          </a:bodyPr>
          <a:lstStyle/>
          <a:p>
            <a:pPr marL="0" marR="0" lvl="0" indent="-114300" algn="ctr" rtl="0">
              <a:lnSpc>
                <a:spcPct val="100000"/>
              </a:lnSpc>
              <a:spcBef>
                <a:spcPts val="0"/>
              </a:spcBef>
              <a:spcAft>
                <a:spcPts val="0"/>
              </a:spcAft>
              <a:buClr>
                <a:schemeClr val="lt1"/>
              </a:buClr>
              <a:buSzPct val="100000"/>
              <a:buFont typeface="Calibri"/>
              <a:buNone/>
            </a:pPr>
            <a:endParaRPr sz="1800" b="0" i="0" u="none" strike="noStrike" cap="none">
              <a:solidFill>
                <a:srgbClr val="FFFFFF"/>
              </a:solidFill>
              <a:latin typeface="Calibri"/>
              <a:ea typeface="Calibri"/>
              <a:cs typeface="Calibri"/>
              <a:sym typeface="Calibri"/>
            </a:endParaRPr>
          </a:p>
        </p:txBody>
      </p:sp>
      <p:sp>
        <p:nvSpPr>
          <p:cNvPr id="14" name="Shape 14"/>
          <p:cNvSpPr txBox="1">
            <a:spLocks noGrp="1"/>
          </p:cNvSpPr>
          <p:nvPr>
            <p:ph type="sldNum" idx="12"/>
          </p:nvPr>
        </p:nvSpPr>
        <p:spPr>
          <a:xfrm>
            <a:off x="4267200" y="6400800"/>
            <a:ext cx="533400" cy="4572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sp>
        <p:nvSpPr>
          <p:cNvPr id="15" name="Shape 15"/>
          <p:cNvSpPr/>
          <p:nvPr/>
        </p:nvSpPr>
        <p:spPr>
          <a:xfrm>
            <a:off x="457200" y="6248400"/>
            <a:ext cx="8229600" cy="27432"/>
          </a:xfrm>
          <a:prstGeom prst="rect">
            <a:avLst/>
          </a:prstGeom>
          <a:solidFill>
            <a:srgbClr val="9A8C5C"/>
          </a:solidFill>
          <a:ln>
            <a:noFill/>
          </a:ln>
        </p:spPr>
        <p:txBody>
          <a:bodyPr wrap="square" lIns="91425" tIns="45700" rIns="91425" bIns="45700" anchor="ctr" anchorCtr="0">
            <a:noAutofit/>
          </a:bodyPr>
          <a:lstStyle/>
          <a:p>
            <a:pPr marL="0" marR="0" lvl="0" indent="-114300" algn="ctr" rtl="0">
              <a:lnSpc>
                <a:spcPct val="100000"/>
              </a:lnSpc>
              <a:spcBef>
                <a:spcPts val="0"/>
              </a:spcBef>
              <a:spcAft>
                <a:spcPts val="0"/>
              </a:spcAft>
              <a:buClr>
                <a:schemeClr val="lt1"/>
              </a:buClr>
              <a:buSzPct val="100000"/>
              <a:buFont typeface="Calibri"/>
              <a:buNone/>
            </a:pPr>
            <a:endParaRPr sz="1800" b="0" i="0" u="none" strike="noStrike" cap="none">
              <a:solidFill>
                <a:srgbClr val="FFFFFF"/>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5" r:id="rId6"/>
    <p:sldLayoutId id="2147483656" r:id="rId7"/>
    <p:sldLayoutId id="2147483657" r:id="rId8"/>
    <p:sldLayoutId id="2147483658" r:id="rId9"/>
    <p:sldLayoutId id="2147483659" r:id="rId10"/>
    <p:sldLayoutId id="2147483660" r:id="rId11"/>
    <p:sldLayoutId id="2147483689"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2"/>
        <p:cNvGrpSpPr/>
        <p:nvPr/>
      </p:nvGrpSpPr>
      <p:grpSpPr>
        <a:xfrm>
          <a:off x="0" y="0"/>
          <a:ext cx="0" cy="0"/>
          <a:chOff x="0" y="0"/>
          <a:chExt cx="0" cy="0"/>
        </a:xfrm>
      </p:grpSpPr>
      <p:sp>
        <p:nvSpPr>
          <p:cNvPr id="93" name="Shape 93"/>
          <p:cNvSpPr txBox="1">
            <a:spLocks noGrp="1"/>
          </p:cNvSpPr>
          <p:nvPr>
            <p:ph type="title"/>
          </p:nvPr>
        </p:nvSpPr>
        <p:spPr>
          <a:xfrm>
            <a:off x="628650" y="365126"/>
            <a:ext cx="78867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SzPct val="100000"/>
              <a:buFont typeface="Calibri"/>
              <a:buNone/>
              <a:defRPr sz="3300" b="0" i="0" u="none" strike="noStrike" cap="none">
                <a:solidFill>
                  <a:schemeClr val="dk1"/>
                </a:solidFill>
                <a:latin typeface="Calibri"/>
                <a:ea typeface="Calibri"/>
                <a:cs typeface="Calibri"/>
                <a:sym typeface="Calibri"/>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94" name="Shape 94"/>
          <p:cNvSpPr txBox="1">
            <a:spLocks noGrp="1"/>
          </p:cNvSpPr>
          <p:nvPr>
            <p:ph type="body" idx="1"/>
          </p:nvPr>
        </p:nvSpPr>
        <p:spPr>
          <a:xfrm>
            <a:off x="628650" y="1825625"/>
            <a:ext cx="7886700" cy="4351338"/>
          </a:xfrm>
          <a:prstGeom prst="rect">
            <a:avLst/>
          </a:prstGeom>
          <a:noFill/>
          <a:ln>
            <a:noFill/>
          </a:ln>
        </p:spPr>
        <p:txBody>
          <a:bodyPr wrap="square" lIns="91425" tIns="91425" rIns="91425" bIns="91425" anchor="t" anchorCtr="0"/>
          <a:lstStyle>
            <a:lvl1pPr marL="171450" marR="0" lvl="0" indent="-38100" algn="l" rtl="0">
              <a:lnSpc>
                <a:spcPct val="90000"/>
              </a:lnSpc>
              <a:spcBef>
                <a:spcPts val="75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14350" marR="0" lvl="1" indent="-57150" algn="l" rtl="0">
              <a:lnSpc>
                <a:spcPct val="90000"/>
              </a:lnSpc>
              <a:spcBef>
                <a:spcPts val="375"/>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lnSpc>
                <a:spcPct val="90000"/>
              </a:lnSpc>
              <a:spcBef>
                <a:spcPts val="375"/>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lnSpc>
                <a:spcPct val="90000"/>
              </a:lnSpc>
              <a:spcBef>
                <a:spcPts val="375"/>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95" name="Shape 95"/>
          <p:cNvSpPr txBox="1">
            <a:spLocks noGrp="1"/>
          </p:cNvSpPr>
          <p:nvPr>
            <p:ph type="dt" idx="10"/>
          </p:nvPr>
        </p:nvSpPr>
        <p:spPr>
          <a:xfrm>
            <a:off x="628650" y="6356351"/>
            <a:ext cx="2057400" cy="365125"/>
          </a:xfrm>
          <a:prstGeom prst="rect">
            <a:avLst/>
          </a:prstGeom>
          <a:noFill/>
          <a:ln>
            <a:noFill/>
          </a:ln>
        </p:spPr>
        <p:txBody>
          <a:bodyPr wrap="square" lIns="91425" tIns="91425" rIns="91425" bIns="91425" anchor="ctr" anchorCtr="0"/>
          <a:lstStyle>
            <a:lvl1pPr marL="0" marR="0" lvl="0" indent="0" algn="l"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96" name="Shape 96"/>
          <p:cNvSpPr txBox="1">
            <a:spLocks noGrp="1"/>
          </p:cNvSpPr>
          <p:nvPr>
            <p:ph type="ftr" idx="11"/>
          </p:nvPr>
        </p:nvSpPr>
        <p:spPr>
          <a:xfrm>
            <a:off x="3028950" y="6356351"/>
            <a:ext cx="3086100" cy="365125"/>
          </a:xfrm>
          <a:prstGeom prst="rect">
            <a:avLst/>
          </a:prstGeom>
          <a:noFill/>
          <a:ln>
            <a:noFill/>
          </a:ln>
        </p:spPr>
        <p:txBody>
          <a:bodyPr wrap="square" lIns="91425" tIns="91425" rIns="91425" bIns="91425" anchor="ctr" anchorCtr="0"/>
          <a:lstStyle>
            <a:lvl1pPr marL="0" marR="0" lvl="0" indent="0" algn="ctr" rtl="0">
              <a:spcBef>
                <a:spcPts val="0"/>
              </a:spcBef>
              <a:buSzPct val="155555"/>
              <a:buNone/>
              <a:defRPr sz="900" b="0" i="0" u="none" strike="noStrike" cap="none">
                <a:solidFill>
                  <a:srgbClr val="888888"/>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97" name="Shape 97"/>
          <p:cNvSpPr txBox="1">
            <a:spLocks noGrp="1"/>
          </p:cNvSpPr>
          <p:nvPr>
            <p:ph type="sldNum" idx="12"/>
          </p:nvPr>
        </p:nvSpPr>
        <p:spPr>
          <a:xfrm>
            <a:off x="6457950" y="6356351"/>
            <a:ext cx="2057400" cy="365125"/>
          </a:xfrm>
          <a:prstGeom prst="rect">
            <a:avLst/>
          </a:prstGeom>
          <a:noFill/>
          <a:ln>
            <a:noFill/>
          </a:ln>
        </p:spPr>
        <p:txBody>
          <a:bodyPr wrap="square" lIns="91425" tIns="45700" rIns="91425" bIns="45700" anchor="ctr" anchorCtr="0">
            <a:noAutofit/>
          </a:bodyPr>
          <a:lstStyle/>
          <a:p>
            <a:pPr marL="0" marR="0" lvl="0" indent="-57150" algn="r" rtl="0">
              <a:lnSpc>
                <a:spcPct val="100000"/>
              </a:lnSpc>
              <a:spcBef>
                <a:spcPts val="0"/>
              </a:spcBef>
              <a:spcAft>
                <a:spcPts val="0"/>
              </a:spcAft>
              <a:buClr>
                <a:srgbClr val="888888"/>
              </a:buClr>
              <a:buSzPct val="100000"/>
              <a:buFont typeface="Calibri"/>
              <a:buNone/>
            </a:pPr>
            <a:fld id="{00000000-1234-1234-1234-123412341234}" type="slidenum">
              <a:rPr lang="en-US" sz="900" b="0" i="0" u="none" strike="noStrike" cap="none">
                <a:solidFill>
                  <a:srgbClr val="888888"/>
                </a:solidFill>
                <a:latin typeface="Calibri"/>
                <a:ea typeface="Calibri"/>
                <a:cs typeface="Calibri"/>
                <a:sym typeface="Calibri"/>
              </a:rPr>
              <a:t>‹#›</a:t>
            </a:fld>
            <a:endParaRPr lang="en-US" sz="900" b="0" i="0" u="none" strike="noStrike" cap="none">
              <a:solidFill>
                <a:srgbClr val="888888"/>
              </a:solidFill>
              <a:latin typeface="Calibri"/>
              <a:ea typeface="Calibri"/>
              <a:cs typeface="Calibri"/>
              <a:sym typeface="Calibri"/>
            </a:endParaRPr>
          </a:p>
        </p:txBody>
      </p:sp>
      <p:sp>
        <p:nvSpPr>
          <p:cNvPr id="98" name="Shape 98"/>
          <p:cNvSpPr/>
          <p:nvPr/>
        </p:nvSpPr>
        <p:spPr>
          <a:xfrm>
            <a:off x="0" y="137178"/>
            <a:ext cx="7190475" cy="97120"/>
          </a:xfrm>
          <a:prstGeom prst="rect">
            <a:avLst/>
          </a:prstGeom>
          <a:gradFill>
            <a:gsLst>
              <a:gs pos="0">
                <a:srgbClr val="FEE599"/>
              </a:gs>
              <a:gs pos="50000">
                <a:srgbClr val="FEE599"/>
              </a:gs>
              <a:gs pos="100000">
                <a:schemeClr val="lt1"/>
              </a:gs>
            </a:gsLst>
            <a:lin ang="0" scaled="0"/>
          </a:gradFill>
          <a:ln>
            <a:noFill/>
          </a:ln>
        </p:spPr>
        <p:txBody>
          <a:bodyPr wrap="square" lIns="91425" tIns="45700" rIns="91425" bIns="45700" anchor="ctr" anchorCtr="0">
            <a:noAutofit/>
          </a:bodyPr>
          <a:lstStyle/>
          <a:p>
            <a:pPr marL="0" marR="0" lvl="0" indent="-114300" algn="ctr" rtl="0">
              <a:lnSpc>
                <a:spcPct val="100000"/>
              </a:lnSpc>
              <a:spcBef>
                <a:spcPts val="0"/>
              </a:spcBef>
              <a:spcAft>
                <a:spcPts val="0"/>
              </a:spcAft>
              <a:buClr>
                <a:schemeClr val="lt1"/>
              </a:buClr>
              <a:buSzPct val="100000"/>
              <a:buFont typeface="Calibri"/>
              <a:buNone/>
            </a:pPr>
            <a:endParaRPr sz="1800" b="0" i="0" u="none" strike="noStrike" cap="none">
              <a:solidFill>
                <a:srgbClr val="FFFFFF"/>
              </a:solidFill>
              <a:latin typeface="Calibri"/>
              <a:ea typeface="Calibri"/>
              <a:cs typeface="Calibri"/>
              <a:sym typeface="Calibri"/>
            </a:endParaRPr>
          </a:p>
        </p:txBody>
      </p:sp>
      <p:sp>
        <p:nvSpPr>
          <p:cNvPr id="99" name="Shape 99"/>
          <p:cNvSpPr/>
          <p:nvPr/>
        </p:nvSpPr>
        <p:spPr>
          <a:xfrm>
            <a:off x="0" y="185738"/>
            <a:ext cx="7190475" cy="322570"/>
          </a:xfrm>
          <a:prstGeom prst="rect">
            <a:avLst/>
          </a:prstGeom>
          <a:gradFill>
            <a:gsLst>
              <a:gs pos="0">
                <a:schemeClr val="accent2"/>
              </a:gs>
              <a:gs pos="67000">
                <a:srgbClr val="FFC9B5"/>
              </a:gs>
              <a:gs pos="100000">
                <a:schemeClr val="lt1"/>
              </a:gs>
            </a:gsLst>
            <a:lin ang="0" scaled="0"/>
          </a:gradFill>
          <a:ln>
            <a:noFill/>
          </a:ln>
        </p:spPr>
        <p:txBody>
          <a:bodyPr wrap="square" lIns="91425" tIns="45700" rIns="91425" bIns="45700" anchor="ctr" anchorCtr="0">
            <a:noAutofit/>
          </a:bodyPr>
          <a:lstStyle/>
          <a:p>
            <a:pPr marL="0" marR="0" lvl="0" indent="-85725" algn="ctr" rtl="0">
              <a:lnSpc>
                <a:spcPct val="100000"/>
              </a:lnSpc>
              <a:spcBef>
                <a:spcPts val="0"/>
              </a:spcBef>
              <a:spcAft>
                <a:spcPts val="0"/>
              </a:spcAft>
              <a:buClr>
                <a:schemeClr val="lt1"/>
              </a:buClr>
              <a:buSzPct val="100000"/>
              <a:buFont typeface="Calibri"/>
              <a:buNone/>
            </a:pPr>
            <a:endParaRPr sz="1350" b="0" i="0" u="none" strike="noStrike" cap="none">
              <a:solidFill>
                <a:srgbClr val="FFFFFF"/>
              </a:solidFill>
              <a:latin typeface="Calibri"/>
              <a:ea typeface="Calibri"/>
              <a:cs typeface="Calibri"/>
              <a:sym typeface="Calibri"/>
            </a:endParaRPr>
          </a:p>
        </p:txBody>
      </p:sp>
      <p:pic>
        <p:nvPicPr>
          <p:cNvPr id="100" name="Shape 100"/>
          <p:cNvPicPr preferRelativeResize="0"/>
          <p:nvPr/>
        </p:nvPicPr>
        <p:blipFill rotWithShape="1">
          <a:blip r:embed="rId13">
            <a:alphaModFix/>
          </a:blip>
          <a:srcRect/>
          <a:stretch/>
        </p:blipFill>
        <p:spPr>
          <a:xfrm>
            <a:off x="7190475" y="111778"/>
            <a:ext cx="1786241" cy="416864"/>
          </a:xfrm>
          <a:prstGeom prst="rect">
            <a:avLst/>
          </a:prstGeom>
          <a:noFill/>
          <a:ln>
            <a:noFill/>
          </a:ln>
        </p:spPr>
      </p:pic>
      <p:sp>
        <p:nvSpPr>
          <p:cNvPr id="101" name="Shape 101"/>
          <p:cNvSpPr txBox="1"/>
          <p:nvPr/>
        </p:nvSpPr>
        <p:spPr>
          <a:xfrm>
            <a:off x="90768" y="6296308"/>
            <a:ext cx="9053232" cy="444352"/>
          </a:xfrm>
          <a:prstGeom prst="rect">
            <a:avLst/>
          </a:prstGeom>
          <a:noFill/>
          <a:ln>
            <a:noFill/>
          </a:ln>
        </p:spPr>
        <p:txBody>
          <a:bodyPr wrap="square" lIns="91425" tIns="45700" rIns="91425" bIns="45700" anchor="t" anchorCtr="0">
            <a:noAutofit/>
          </a:bodyPr>
          <a:lstStyle/>
          <a:p>
            <a:pPr marL="0" marR="0" lvl="0" indent="-66675" algn="ctr" rtl="0">
              <a:lnSpc>
                <a:spcPct val="100000"/>
              </a:lnSpc>
              <a:spcBef>
                <a:spcPts val="0"/>
              </a:spcBef>
              <a:spcAft>
                <a:spcPts val="0"/>
              </a:spcAft>
              <a:buClr>
                <a:srgbClr val="ED7D31"/>
              </a:buClr>
              <a:buSzPct val="100000"/>
              <a:buFont typeface="Avenir"/>
              <a:buNone/>
            </a:pPr>
            <a:r>
              <a:rPr lang="en-US" sz="1050" b="0" i="0" u="none" strike="noStrike" cap="none">
                <a:solidFill>
                  <a:srgbClr val="ED7D31"/>
                </a:solidFill>
                <a:latin typeface="Avenir"/>
                <a:ea typeface="Avenir"/>
                <a:cs typeface="Avenir"/>
                <a:sym typeface="Avenir"/>
              </a:rPr>
              <a:t>Transforming Maternity Care</a:t>
            </a:r>
          </a:p>
          <a:p>
            <a:pPr marL="0" marR="0" lvl="0" indent="-52387" algn="ctr" rtl="0">
              <a:lnSpc>
                <a:spcPct val="100000"/>
              </a:lnSpc>
              <a:spcBef>
                <a:spcPts val="413"/>
              </a:spcBef>
              <a:spcAft>
                <a:spcPts val="0"/>
              </a:spcAft>
              <a:buClr>
                <a:srgbClr val="3F3F3F"/>
              </a:buClr>
              <a:buSzPct val="100000"/>
              <a:buFont typeface="Avenir"/>
              <a:buNone/>
            </a:pPr>
            <a:r>
              <a:rPr lang="en-US" sz="825" b="0" i="0" u="none" strike="noStrike" cap="none">
                <a:solidFill>
                  <a:srgbClr val="3F3F3F"/>
                </a:solidFill>
                <a:latin typeface="Avenir"/>
                <a:ea typeface="Avenir"/>
                <a:cs typeface="Avenir"/>
                <a:sym typeface="Avenir"/>
              </a:rPr>
              <a:t>A Toolkit to Support Vaginal Birth and Reduce Primary Cesareans</a:t>
            </a:r>
          </a:p>
        </p:txBody>
      </p:sp>
      <p:pic>
        <p:nvPicPr>
          <p:cNvPr id="102" name="Shape 102"/>
          <p:cNvPicPr preferRelativeResize="0"/>
          <p:nvPr/>
        </p:nvPicPr>
        <p:blipFill rotWithShape="1">
          <a:blip r:embed="rId14">
            <a:alphaModFix/>
          </a:blip>
          <a:srcRect/>
          <a:stretch/>
        </p:blipFill>
        <p:spPr>
          <a:xfrm>
            <a:off x="42053" y="39723"/>
            <a:ext cx="748569" cy="1116922"/>
          </a:xfrm>
          <a:prstGeom prst="ellipse">
            <a:avLst/>
          </a:prstGeom>
          <a:noFill/>
          <a:ln>
            <a:noFill/>
          </a:ln>
        </p:spPr>
      </p:pic>
    </p:spTree>
  </p:cSld>
  <p:clrMap bg1="lt1" tx1="dk1" bg2="dk2" tx2="lt2" accent1="accent1" accent2="accent2" accent3="accent3" accent4="accent4" accent5="accent5" accent6="accent6" hlink="hlink" folHlink="folHlink"/>
  <p:sldLayoutIdLst>
    <p:sldLayoutId id="2147483661"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00510B"/>
        </a:solidFill>
        <a:effectLst/>
      </p:bgPr>
    </p:bg>
    <p:spTree>
      <p:nvGrpSpPr>
        <p:cNvPr id="1" name="Shape 179"/>
        <p:cNvGrpSpPr/>
        <p:nvPr/>
      </p:nvGrpSpPr>
      <p:grpSpPr>
        <a:xfrm>
          <a:off x="0" y="0"/>
          <a:ext cx="0" cy="0"/>
          <a:chOff x="0" y="0"/>
          <a:chExt cx="0" cy="0"/>
        </a:xfrm>
      </p:grpSpPr>
      <p:sp>
        <p:nvSpPr>
          <p:cNvPr id="180" name="Shape 180"/>
          <p:cNvSpPr/>
          <p:nvPr/>
        </p:nvSpPr>
        <p:spPr>
          <a:xfrm>
            <a:off x="114300" y="152400"/>
            <a:ext cx="8915400" cy="6629400"/>
          </a:xfrm>
          <a:prstGeom prst="roundRect">
            <a:avLst>
              <a:gd name="adj" fmla="val 2874"/>
            </a:avLst>
          </a:prstGeom>
          <a:solidFill>
            <a:schemeClr val="lt1"/>
          </a:solidFill>
          <a:ln>
            <a:noFill/>
          </a:ln>
        </p:spPr>
        <p:txBody>
          <a:bodyPr wrap="square" lIns="91425" tIns="45700" rIns="91425" bIns="45700" anchor="ctr" anchorCtr="0">
            <a:noAutofit/>
          </a:bodyPr>
          <a:lstStyle/>
          <a:p>
            <a:pPr marL="0" marR="0" lvl="0" indent="-114300" algn="ctr" rtl="0">
              <a:lnSpc>
                <a:spcPct val="100000"/>
              </a:lnSpc>
              <a:spcBef>
                <a:spcPts val="0"/>
              </a:spcBef>
              <a:spcAft>
                <a:spcPts val="0"/>
              </a:spcAft>
              <a:buClr>
                <a:schemeClr val="lt1"/>
              </a:buClr>
              <a:buSzPct val="100000"/>
              <a:buFont typeface="Calibri"/>
              <a:buNone/>
            </a:pPr>
            <a:endParaRPr sz="1800" b="0" i="0" u="none" strike="noStrike" cap="none">
              <a:solidFill>
                <a:srgbClr val="FFFFFF"/>
              </a:solidFill>
              <a:latin typeface="Calibri"/>
              <a:ea typeface="Calibri"/>
              <a:cs typeface="Calibri"/>
              <a:sym typeface="Calibri"/>
            </a:endParaRPr>
          </a:p>
        </p:txBody>
      </p:sp>
      <p:sp>
        <p:nvSpPr>
          <p:cNvPr id="181" name="Shape 181"/>
          <p:cNvSpPr txBox="1">
            <a:spLocks noGrp="1"/>
          </p:cNvSpPr>
          <p:nvPr>
            <p:ph type="title"/>
          </p:nvPr>
        </p:nvSpPr>
        <p:spPr>
          <a:xfrm>
            <a:off x="457200" y="274638"/>
            <a:ext cx="8229600" cy="1143000"/>
          </a:xfrm>
          <a:prstGeom prst="rect">
            <a:avLst/>
          </a:prstGeom>
          <a:noFill/>
          <a:ln>
            <a:noFill/>
          </a:ln>
        </p:spPr>
        <p:txBody>
          <a:bodyPr wrap="square" lIns="91425" tIns="91425" rIns="91425" bIns="91425" anchor="ctr" anchorCtr="0"/>
          <a:lstStyle>
            <a:lvl1pPr marL="0" marR="0" lvl="0" indent="0" algn="ctr" rtl="0">
              <a:spcBef>
                <a:spcPts val="0"/>
              </a:spcBef>
              <a:buClr>
                <a:srgbClr val="00510B"/>
              </a:buClr>
              <a:buSzPct val="100000"/>
              <a:buFont typeface="Garamond"/>
              <a:buNone/>
              <a:defRPr sz="4400" b="0" i="0" u="none" strike="noStrike" cap="none">
                <a:solidFill>
                  <a:srgbClr val="00510B"/>
                </a:solidFill>
                <a:latin typeface="Garamond"/>
                <a:ea typeface="Garamond"/>
                <a:cs typeface="Garamond"/>
                <a:sym typeface="Garamond"/>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82" name="Shape 182"/>
          <p:cNvSpPr txBox="1">
            <a:spLocks noGrp="1"/>
          </p:cNvSpPr>
          <p:nvPr>
            <p:ph type="body" idx="1"/>
          </p:nvPr>
        </p:nvSpPr>
        <p:spPr>
          <a:xfrm>
            <a:off x="457200" y="1600200"/>
            <a:ext cx="8229600" cy="4525963"/>
          </a:xfrm>
          <a:prstGeom prst="rect">
            <a:avLst/>
          </a:prstGeom>
          <a:noFill/>
          <a:ln>
            <a:noFill/>
          </a:ln>
        </p:spPr>
        <p:txBody>
          <a:bodyPr wrap="square" lIns="91425" tIns="91425" rIns="91425" bIns="91425" anchor="t" anchorCtr="0"/>
          <a:lstStyle>
            <a:lvl1pPr marL="342900" marR="0" lvl="0" indent="-152400" algn="l" rtl="0">
              <a:spcBef>
                <a:spcPts val="600"/>
              </a:spcBef>
              <a:buClr>
                <a:schemeClr val="dk1"/>
              </a:buClr>
              <a:buSzPct val="100000"/>
              <a:buFont typeface="Cabin"/>
              <a:buChar char="•"/>
              <a:defRPr sz="3000" b="0" i="0" u="none" strike="noStrike" cap="none">
                <a:solidFill>
                  <a:schemeClr val="dk1"/>
                </a:solidFill>
                <a:latin typeface="Cabin"/>
                <a:ea typeface="Cabin"/>
                <a:cs typeface="Cabin"/>
                <a:sym typeface="Cabin"/>
              </a:defRPr>
            </a:lvl1pPr>
            <a:lvl2pPr marL="742950" marR="0" lvl="1" indent="-107950" algn="l" rtl="0">
              <a:spcBef>
                <a:spcPts val="560"/>
              </a:spcBef>
              <a:buClr>
                <a:schemeClr val="dk1"/>
              </a:buClr>
              <a:buSzPct val="100000"/>
              <a:buFont typeface="Cabin"/>
              <a:buChar char="•"/>
              <a:defRPr sz="2800" b="0" i="0" u="none" strike="noStrike" cap="none">
                <a:solidFill>
                  <a:schemeClr val="dk1"/>
                </a:solidFill>
                <a:latin typeface="Cabin"/>
                <a:ea typeface="Cabin"/>
                <a:cs typeface="Cabin"/>
                <a:sym typeface="Cabin"/>
              </a:defRPr>
            </a:lvl2pPr>
            <a:lvl3pPr marL="1143000" marR="0" lvl="2" indent="-76200" algn="l" rtl="0">
              <a:spcBef>
                <a:spcPts val="480"/>
              </a:spcBef>
              <a:buClr>
                <a:schemeClr val="dk1"/>
              </a:buClr>
              <a:buSzPct val="100000"/>
              <a:buFont typeface="Cabin"/>
              <a:buChar char="•"/>
              <a:defRPr sz="2400" b="0" i="0" u="none" strike="noStrike" cap="none">
                <a:solidFill>
                  <a:schemeClr val="dk1"/>
                </a:solidFill>
                <a:latin typeface="Cabin"/>
                <a:ea typeface="Cabin"/>
                <a:cs typeface="Cabin"/>
                <a:sym typeface="Cabin"/>
              </a:defRPr>
            </a:lvl3pPr>
            <a:lvl4pPr marL="1600200" marR="0" lvl="3"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4pPr>
            <a:lvl5pPr marL="2057400" marR="0" lvl="4" indent="-101600" algn="l" rtl="0">
              <a:spcBef>
                <a:spcPts val="400"/>
              </a:spcBef>
              <a:buClr>
                <a:schemeClr val="dk1"/>
              </a:buClr>
              <a:buSzPct val="100000"/>
              <a:buFont typeface="Cabin"/>
              <a:buChar char="•"/>
              <a:defRPr sz="2000" b="0" i="0" u="none" strike="noStrike" cap="none">
                <a:solidFill>
                  <a:schemeClr val="dk1"/>
                </a:solidFill>
                <a:latin typeface="Cabin"/>
                <a:ea typeface="Cabin"/>
                <a:cs typeface="Cabin"/>
                <a:sym typeface="Cabin"/>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83" name="Shape 183"/>
          <p:cNvSpPr/>
          <p:nvPr/>
        </p:nvSpPr>
        <p:spPr>
          <a:xfrm>
            <a:off x="4389120" y="6410325"/>
            <a:ext cx="274320" cy="274320"/>
          </a:xfrm>
          <a:prstGeom prst="ellipse">
            <a:avLst/>
          </a:prstGeom>
          <a:solidFill>
            <a:srgbClr val="9A8C5C"/>
          </a:solidFill>
          <a:ln>
            <a:noFill/>
          </a:ln>
        </p:spPr>
        <p:txBody>
          <a:bodyPr wrap="square" lIns="91425" tIns="45700" rIns="91425" bIns="45700" anchor="ctr" anchorCtr="0">
            <a:noAutofit/>
          </a:bodyPr>
          <a:lstStyle/>
          <a:p>
            <a:pPr marL="0" marR="0" lvl="0" indent="-114300" algn="ctr" rtl="0">
              <a:lnSpc>
                <a:spcPct val="100000"/>
              </a:lnSpc>
              <a:spcBef>
                <a:spcPts val="0"/>
              </a:spcBef>
              <a:spcAft>
                <a:spcPts val="0"/>
              </a:spcAft>
              <a:buClr>
                <a:schemeClr val="lt1"/>
              </a:buClr>
              <a:buSzPct val="100000"/>
              <a:buFont typeface="Calibri"/>
              <a:buNone/>
            </a:pPr>
            <a:endParaRPr sz="1800" b="0" i="0" u="none" strike="noStrike" cap="none">
              <a:solidFill>
                <a:srgbClr val="FFFFFF"/>
              </a:solidFill>
              <a:latin typeface="Calibri"/>
              <a:ea typeface="Calibri"/>
              <a:cs typeface="Calibri"/>
              <a:sym typeface="Calibri"/>
            </a:endParaRPr>
          </a:p>
        </p:txBody>
      </p:sp>
      <p:sp>
        <p:nvSpPr>
          <p:cNvPr id="184" name="Shape 184"/>
          <p:cNvSpPr txBox="1">
            <a:spLocks noGrp="1"/>
          </p:cNvSpPr>
          <p:nvPr>
            <p:ph type="sldNum" idx="12"/>
          </p:nvPr>
        </p:nvSpPr>
        <p:spPr>
          <a:xfrm>
            <a:off x="4267200" y="6400800"/>
            <a:ext cx="533400" cy="4572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a:t>
            </a:fld>
            <a:endParaRPr lang="en-US" sz="1200" b="0" i="0" u="none" strike="noStrike" cap="none">
              <a:solidFill>
                <a:srgbClr val="FFFFFF"/>
              </a:solidFill>
              <a:latin typeface="Cabin"/>
              <a:ea typeface="Cabin"/>
              <a:cs typeface="Cabin"/>
              <a:sym typeface="Cabin"/>
            </a:endParaRPr>
          </a:p>
        </p:txBody>
      </p:sp>
      <p:sp>
        <p:nvSpPr>
          <p:cNvPr id="185" name="Shape 185"/>
          <p:cNvSpPr/>
          <p:nvPr/>
        </p:nvSpPr>
        <p:spPr>
          <a:xfrm>
            <a:off x="457200" y="6248400"/>
            <a:ext cx="8229600" cy="27432"/>
          </a:xfrm>
          <a:prstGeom prst="rect">
            <a:avLst/>
          </a:prstGeom>
          <a:solidFill>
            <a:srgbClr val="9A8C5C"/>
          </a:solidFill>
          <a:ln>
            <a:noFill/>
          </a:ln>
        </p:spPr>
        <p:txBody>
          <a:bodyPr wrap="square" lIns="91425" tIns="45700" rIns="91425" bIns="45700" anchor="ctr" anchorCtr="0">
            <a:noAutofit/>
          </a:bodyPr>
          <a:lstStyle/>
          <a:p>
            <a:pPr marL="0" marR="0" lvl="0" indent="-114300" algn="ctr" rtl="0">
              <a:lnSpc>
                <a:spcPct val="100000"/>
              </a:lnSpc>
              <a:spcBef>
                <a:spcPts val="0"/>
              </a:spcBef>
              <a:spcAft>
                <a:spcPts val="0"/>
              </a:spcAft>
              <a:buClr>
                <a:schemeClr val="lt1"/>
              </a:buClr>
              <a:buSzPct val="100000"/>
              <a:buFont typeface="Calibri"/>
              <a:buNone/>
            </a:pPr>
            <a:endParaRPr sz="1800" b="0" i="0" u="none" strike="noStrike" cap="none">
              <a:solidFill>
                <a:srgbClr val="FFFFFF"/>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73"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90"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ncbi.nlm.nih.gov/pmc/articles/PMC3647734/"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24.xml"/><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0.xml"/><Relationship Id="rId1" Type="http://schemas.openxmlformats.org/officeDocument/2006/relationships/slideLayout" Target="../slideLayouts/slideLayout24.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1.xml"/><Relationship Id="rId1" Type="http://schemas.openxmlformats.org/officeDocument/2006/relationships/slideLayout" Target="../slideLayouts/slideLayout24.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36.xm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9.xml"/><Relationship Id="rId1" Type="http://schemas.openxmlformats.org/officeDocument/2006/relationships/slideLayout" Target="../slideLayouts/slideLayout24.xml"/><Relationship Id="rId4" Type="http://schemas.openxmlformats.org/officeDocument/2006/relationships/image" Target="../media/image28.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1.xml"/><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2.xml"/><Relationship Id="rId1" Type="http://schemas.openxmlformats.org/officeDocument/2006/relationships/slideLayout" Target="../slideLayouts/slideLayout24.xml"/><Relationship Id="rId4" Type="http://schemas.openxmlformats.org/officeDocument/2006/relationships/image" Target="../media/image31.jpeg"/></Relationships>
</file>

<file path=ppt/slides/_rels/slide47.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43.xml"/><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4.xml"/><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5.xml"/><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6.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7.xml"/><Relationship Id="rId1" Type="http://schemas.openxmlformats.org/officeDocument/2006/relationships/slideLayout" Target="../slideLayouts/slideLayout24.xml"/><Relationship Id="rId4" Type="http://schemas.openxmlformats.org/officeDocument/2006/relationships/image" Target="../media/image37.jpe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9.xml"/><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0.xml"/><Relationship Id="rId1" Type="http://schemas.openxmlformats.org/officeDocument/2006/relationships/slideLayout" Target="../slideLayouts/slideLayout25.xml"/></Relationships>
</file>

<file path=ppt/slides/_rels/slide5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5.xml"/></Relationships>
</file>

<file path=ppt/slides/_rels/slide5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1.xml"/><Relationship Id="rId1" Type="http://schemas.openxmlformats.org/officeDocument/2006/relationships/slideLayout" Target="../slideLayouts/slideLayout24.xml"/><Relationship Id="rId5" Type="http://schemas.openxmlformats.org/officeDocument/2006/relationships/image" Target="../media/image43.jpeg"/><Relationship Id="rId4" Type="http://schemas.openxmlformats.org/officeDocument/2006/relationships/image" Target="../media/image42.jpeg"/></Relationships>
</file>

<file path=ppt/slides/_rels/slide5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53.xml"/><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7.xml"/><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jpe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0.png"/></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0.png"/></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3.png"/><Relationship Id="rId4" Type="http://schemas.openxmlformats.org/officeDocument/2006/relationships/notesSlide" Target="../notesSlides/notesSlide60.xml"/></Relationships>
</file>

<file path=ppt/slides/_rels/slide7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0.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56.png"/><Relationship Id="rId4" Type="http://schemas.openxmlformats.org/officeDocument/2006/relationships/notesSlide" Target="../notesSlides/notesSlide62.xml"/></Relationships>
</file>

<file path=ppt/slides/_rels/slide7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www.jmwh.org" TargetMode="External"/><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65.xml"/><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6.xml"/><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7.xml"/><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68.xml"/><Relationship Id="rId1" Type="http://schemas.openxmlformats.org/officeDocument/2006/relationships/slideLayout" Target="../slideLayouts/slideLayout2.xml"/><Relationship Id="rId4" Type="http://schemas.openxmlformats.org/officeDocument/2006/relationships/image" Target="../media/image61.jpeg"/></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65.png"/></Relationships>
</file>

<file path=ppt/slides/_rels/slide9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78.xml"/><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jpeg"/><Relationship Id="rId4" Type="http://schemas.openxmlformats.org/officeDocument/2006/relationships/image" Target="../media/image67.png"/></Relationships>
</file>

<file path=ppt/slides/_rels/slide9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75.png"/></Relationships>
</file>

<file path=ppt/slides/_rels/slide10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76.png"/></Relationships>
</file>

<file path=ppt/slides/_rels/slide10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87.xml"/><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10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89.xml"/><Relationship Id="rId1" Type="http://schemas.openxmlformats.org/officeDocument/2006/relationships/slideLayout" Target="../slideLayouts/slideLayout2.xml"/><Relationship Id="rId4" Type="http://schemas.openxmlformats.org/officeDocument/2006/relationships/image" Target="../media/image81.jpeg"/></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p3"/><Relationship Id="rId1" Type="http://schemas.microsoft.com/office/2007/relationships/media" Target="../media/media9.mp3"/><Relationship Id="rId4" Type="http://schemas.openxmlformats.org/officeDocument/2006/relationships/image" Target="../media/image83.png"/></Relationships>
</file>

<file path=ppt/slides/_rels/slide122.xml.rels><?xml version="1.0" encoding="UTF-8" standalone="yes"?>
<Relationships xmlns="http://schemas.openxmlformats.org/package/2006/relationships"><Relationship Id="rId3" Type="http://schemas.openxmlformats.org/officeDocument/2006/relationships/hyperlink" Target="https://us.hypnobirthing.com/" TargetMode="External"/><Relationship Id="rId2" Type="http://schemas.openxmlformats.org/officeDocument/2006/relationships/notesSlide" Target="../notesSlides/notesSlide98.xml"/><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hyperlink" Target="http://www.midwife.org/acnm/files/acnmlibrarydata/uploadfilename/000000000080/nitrous_oxide_12_09.pdf" TargetMode="External"/><Relationship Id="rId2" Type="http://schemas.openxmlformats.org/officeDocument/2006/relationships/notesSlide" Target="../notesSlides/notesSlide100.xml"/><Relationship Id="rId1" Type="http://schemas.openxmlformats.org/officeDocument/2006/relationships/slideLayout" Target="../slideLayouts/slideLayout2.xml"/><Relationship Id="rId4" Type="http://schemas.openxmlformats.org/officeDocument/2006/relationships/image" Target="../media/image84.jpg"/></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04.xml"/><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129.xml.rels><?xml version="1.0" encoding="UTF-8" standalone="yes"?>
<Relationships xmlns="http://schemas.openxmlformats.org/package/2006/relationships"><Relationship Id="rId3" Type="http://schemas.openxmlformats.org/officeDocument/2006/relationships/image" Target="../media/image88.gif"/><Relationship Id="rId2" Type="http://schemas.openxmlformats.org/officeDocument/2006/relationships/notesSlide" Target="../notesSlides/notesSlide105.xml"/><Relationship Id="rId1" Type="http://schemas.openxmlformats.org/officeDocument/2006/relationships/slideLayout" Target="../slideLayouts/slideLayout3.xml"/></Relationships>
</file>

<file path=ppt/slides/_rels/slide130.xml.rels><?xml version="1.0" encoding="UTF-8" standalone="yes"?>
<Relationships xmlns="http://schemas.openxmlformats.org/package/2006/relationships"><Relationship Id="rId3" Type="http://schemas.openxmlformats.org/officeDocument/2006/relationships/image" Target="../media/image89.gif"/><Relationship Id="rId2" Type="http://schemas.openxmlformats.org/officeDocument/2006/relationships/notesSlide" Target="../notesSlides/notesSlide106.xml"/><Relationship Id="rId1" Type="http://schemas.openxmlformats.org/officeDocument/2006/relationships/slideLayout" Target="../slideLayouts/slideLayout3.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4.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4.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113.xml"/><Relationship Id="rId1" Type="http://schemas.openxmlformats.org/officeDocument/2006/relationships/slideLayout" Target="../slideLayouts/slideLayout3.xml"/></Relationships>
</file>

<file path=ppt/slides/_rels/slide139.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notesSlide" Target="../notesSlides/notesSlide114.xml"/><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115.xml"/><Relationship Id="rId1" Type="http://schemas.openxmlformats.org/officeDocument/2006/relationships/slideLayout" Target="../slideLayouts/slideLayout4.xml"/></Relationships>
</file>

<file path=ppt/slides/_rels/slide14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16.xml"/><Relationship Id="rId1" Type="http://schemas.openxmlformats.org/officeDocument/2006/relationships/slideLayout" Target="../slideLayouts/slideLayout3.xml"/></Relationships>
</file>

<file path=ppt/slides/_rels/slide14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117.xml"/><Relationship Id="rId1" Type="http://schemas.openxmlformats.org/officeDocument/2006/relationships/slideLayout" Target="../slideLayouts/slideLayout12.xml"/></Relationships>
</file>

<file path=ppt/slides/_rels/slide14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118.xml"/><Relationship Id="rId1" Type="http://schemas.openxmlformats.org/officeDocument/2006/relationships/slideLayout" Target="../slideLayouts/slideLayout12.xml"/></Relationships>
</file>

<file path=ppt/slides/_rels/slide14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119.xml"/><Relationship Id="rId1" Type="http://schemas.openxmlformats.org/officeDocument/2006/relationships/slideLayout" Target="../slideLayouts/slideLayout3.xml"/></Relationships>
</file>

<file path=ppt/slides/_rels/slide14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120.xml"/><Relationship Id="rId1" Type="http://schemas.openxmlformats.org/officeDocument/2006/relationships/slideLayout" Target="../slideLayouts/slideLayout3.xml"/><Relationship Id="rId4" Type="http://schemas.openxmlformats.org/officeDocument/2006/relationships/image" Target="../media/image98.png"/></Relationships>
</file>

<file path=ppt/slides/_rels/slide14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3.xml"/></Relationships>
</file>

<file path=ppt/slides/_rels/slide1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01.png"/></Relationships>
</file>

<file path=ppt/slides/_rels/slide1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02.png"/></Relationships>
</file>

<file path=ppt/slides/_rels/slide149.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121.xml"/><Relationship Id="rId1" Type="http://schemas.openxmlformats.org/officeDocument/2006/relationships/slideLayout" Target="../slideLayouts/slideLayout3.xml"/></Relationships>
</file>

<file path=ppt/slides/_rels/slide15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122.xml"/><Relationship Id="rId1" Type="http://schemas.openxmlformats.org/officeDocument/2006/relationships/slideLayout" Target="../slideLayouts/slideLayout3.xml"/><Relationship Id="rId4" Type="http://schemas.openxmlformats.org/officeDocument/2006/relationships/image" Target="../media/image105.png"/></Relationships>
</file>

<file path=ppt/slides/_rels/slide151.xml.rels><?xml version="1.0" encoding="UTF-8" standalone="yes"?>
<Relationships xmlns="http://schemas.openxmlformats.org/package/2006/relationships"><Relationship Id="rId3" Type="http://schemas.openxmlformats.org/officeDocument/2006/relationships/hyperlink" Target="http://www.childbirthconnection.org/giving-birth/labor-pain/comfort-relief/" TargetMode="External"/><Relationship Id="rId2" Type="http://schemas.openxmlformats.org/officeDocument/2006/relationships/notesSlide" Target="../notesSlides/notesSlide123.xml"/><Relationship Id="rId1" Type="http://schemas.openxmlformats.org/officeDocument/2006/relationships/slideLayout" Target="../slideLayouts/slideLayout2.xml"/><Relationship Id="rId4" Type="http://schemas.openxmlformats.org/officeDocument/2006/relationships/hyperlink" Target="https://www.lamazeinternational.org/" TargetMode="Externa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Shape 265"/>
          <p:cNvSpPr txBox="1">
            <a:spLocks noGrp="1"/>
          </p:cNvSpPr>
          <p:nvPr>
            <p:ph type="ctrTitle"/>
          </p:nvPr>
        </p:nvSpPr>
        <p:spPr>
          <a:xfrm>
            <a:off x="194553" y="2597353"/>
            <a:ext cx="8677073" cy="1470025"/>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dirty="0">
                <a:solidFill>
                  <a:srgbClr val="00510B"/>
                </a:solidFill>
                <a:latin typeface="Garamond"/>
                <a:ea typeface="Garamond"/>
                <a:cs typeface="Garamond"/>
                <a:sym typeface="Garamond"/>
              </a:rPr>
              <a:t>Promoting Active Labor Progress</a:t>
            </a:r>
            <a:br>
              <a:rPr lang="en-US" sz="4400" b="1" i="0" u="none" strike="noStrike" cap="none" dirty="0">
                <a:solidFill>
                  <a:srgbClr val="00510B"/>
                </a:solidFill>
                <a:latin typeface="Garamond"/>
                <a:ea typeface="Garamond"/>
                <a:cs typeface="Garamond"/>
                <a:sym typeface="Garamond"/>
              </a:rPr>
            </a:br>
            <a:br>
              <a:rPr lang="en-US" dirty="0"/>
            </a:br>
            <a:r>
              <a:rPr lang="en-US" dirty="0"/>
              <a:t>Comfort Techniques</a:t>
            </a:r>
            <a:endParaRPr lang="en-US" sz="4400" b="1" i="0" u="none" strike="noStrike" cap="none" dirty="0">
              <a:solidFill>
                <a:srgbClr val="00510B"/>
              </a:solidFill>
              <a:latin typeface="Garamond"/>
              <a:ea typeface="Garamond"/>
              <a:cs typeface="Garamond"/>
              <a:sym typeface="Garamond"/>
            </a:endParaRPr>
          </a:p>
        </p:txBody>
      </p:sp>
      <p:sp>
        <p:nvSpPr>
          <p:cNvPr id="266" name="Shape 266"/>
          <p:cNvSpPr txBox="1">
            <a:spLocks noGrp="1"/>
          </p:cNvSpPr>
          <p:nvPr>
            <p:ph type="subTitle" idx="1"/>
          </p:nvPr>
        </p:nvSpPr>
        <p:spPr>
          <a:xfrm>
            <a:off x="1332689" y="2940016"/>
            <a:ext cx="6400800" cy="784698"/>
          </a:xfrm>
          <a:prstGeom prst="rect">
            <a:avLst/>
          </a:prstGeom>
          <a:noFill/>
          <a:ln>
            <a:noFill/>
          </a:ln>
        </p:spPr>
        <p:txBody>
          <a:bodyPr wrap="square" lIns="91425" tIns="45700" rIns="91425" bIns="45700" anchor="t" anchorCtr="0">
            <a:noAutofit/>
          </a:bodyPr>
          <a:lstStyle/>
          <a:p>
            <a:pPr marL="0" marR="0" lvl="0" indent="-190500" algn="ctr" rtl="0">
              <a:spcBef>
                <a:spcPts val="0"/>
              </a:spcBef>
              <a:buClr>
                <a:srgbClr val="9A8C5C"/>
              </a:buClr>
              <a:buSzPct val="100000"/>
              <a:buFont typeface="Cabin"/>
              <a:buNone/>
            </a:pPr>
            <a:r>
              <a:rPr lang="en-US" dirty="0"/>
              <a:t>Let’s do this!</a:t>
            </a:r>
          </a:p>
        </p:txBody>
      </p:sp>
      <p:sp>
        <p:nvSpPr>
          <p:cNvPr id="4" name="Shape 266"/>
          <p:cNvSpPr txBox="1">
            <a:spLocks/>
          </p:cNvSpPr>
          <p:nvPr/>
        </p:nvSpPr>
        <p:spPr>
          <a:xfrm>
            <a:off x="1332689" y="4288918"/>
            <a:ext cx="6400800" cy="784698"/>
          </a:xfrm>
          <a:prstGeom prst="rect">
            <a:avLst/>
          </a:prstGeom>
          <a:noFill/>
          <a:ln>
            <a:noFill/>
          </a:ln>
        </p:spPr>
        <p:txBody>
          <a:bodyPr wrap="square" lIns="91425" tIns="45700" rIns="91425" bIns="45700" anchor="t" anchorCtr="0">
            <a:noAutofit/>
          </a:bodyPr>
          <a:lstStyle>
            <a:defPPr marR="0" lvl="0" algn="l" rtl="0">
              <a:lnSpc>
                <a:spcPct val="100000"/>
              </a:lnSpc>
              <a:spcBef>
                <a:spcPts val="0"/>
              </a:spcBef>
              <a:spcAft>
                <a:spcPts val="0"/>
              </a:spcAft>
            </a:defPPr>
            <a:lvl1pPr marL="0" marR="0" lvl="0" indent="0" algn="ctr" rtl="0">
              <a:lnSpc>
                <a:spcPct val="100000"/>
              </a:lnSpc>
              <a:spcBef>
                <a:spcPts val="600"/>
              </a:spcBef>
              <a:spcAft>
                <a:spcPts val="0"/>
              </a:spcAft>
              <a:buClr>
                <a:srgbClr val="9A8C5C"/>
              </a:buClr>
              <a:buSzPct val="100000"/>
              <a:buFont typeface="Cabin"/>
              <a:buNone/>
              <a:defRPr sz="3000" b="0" i="0" u="none" strike="noStrike" cap="none">
                <a:solidFill>
                  <a:srgbClr val="9A8C5C"/>
                </a:solidFill>
                <a:latin typeface="Cabin"/>
                <a:ea typeface="Cabin"/>
                <a:cs typeface="Cabin"/>
                <a:sym typeface="Cabin"/>
              </a:defRPr>
            </a:lvl1pPr>
            <a:lvl2pPr marL="457200" marR="0" lvl="1" indent="0" algn="ctr" rtl="0">
              <a:lnSpc>
                <a:spcPct val="100000"/>
              </a:lnSpc>
              <a:spcBef>
                <a:spcPts val="560"/>
              </a:spcBef>
              <a:spcAft>
                <a:spcPts val="0"/>
              </a:spcAft>
              <a:buClr>
                <a:srgbClr val="888888"/>
              </a:buClr>
              <a:buSzPct val="100000"/>
              <a:buFont typeface="Cabin"/>
              <a:buNone/>
              <a:defRPr sz="2800" b="0" i="0" u="none" strike="noStrike" cap="none">
                <a:solidFill>
                  <a:srgbClr val="888888"/>
                </a:solidFill>
                <a:latin typeface="Cabin"/>
                <a:ea typeface="Cabin"/>
                <a:cs typeface="Cabin"/>
                <a:sym typeface="Cabin"/>
              </a:defRPr>
            </a:lvl2pPr>
            <a:lvl3pPr marL="914400" marR="0" lvl="2" indent="0" algn="ctr" rtl="0">
              <a:lnSpc>
                <a:spcPct val="100000"/>
              </a:lnSpc>
              <a:spcBef>
                <a:spcPts val="480"/>
              </a:spcBef>
              <a:spcAft>
                <a:spcPts val="0"/>
              </a:spcAft>
              <a:buClr>
                <a:srgbClr val="888888"/>
              </a:buClr>
              <a:buSzPct val="100000"/>
              <a:buFont typeface="Cabin"/>
              <a:buNone/>
              <a:defRPr sz="2400" b="0" i="0" u="none" strike="noStrike" cap="none">
                <a:solidFill>
                  <a:srgbClr val="888888"/>
                </a:solidFill>
                <a:latin typeface="Cabin"/>
                <a:ea typeface="Cabin"/>
                <a:cs typeface="Cabin"/>
                <a:sym typeface="Cabin"/>
              </a:defRPr>
            </a:lvl3pPr>
            <a:lvl4pPr marL="1371600" marR="0" lvl="3" indent="0" algn="ctr" rtl="0">
              <a:lnSpc>
                <a:spcPct val="100000"/>
              </a:lnSpc>
              <a:spcBef>
                <a:spcPts val="400"/>
              </a:spcBef>
              <a:spcAft>
                <a:spcPts val="0"/>
              </a:spcAft>
              <a:buClr>
                <a:srgbClr val="888888"/>
              </a:buClr>
              <a:buSzPct val="100000"/>
              <a:buFont typeface="Cabin"/>
              <a:buNone/>
              <a:defRPr sz="2000" b="0" i="0" u="none" strike="noStrike" cap="none">
                <a:solidFill>
                  <a:srgbClr val="888888"/>
                </a:solidFill>
                <a:latin typeface="Cabin"/>
                <a:ea typeface="Cabin"/>
                <a:cs typeface="Cabin"/>
                <a:sym typeface="Cabin"/>
              </a:defRPr>
            </a:lvl4pPr>
            <a:lvl5pPr marL="1828800" marR="0" lvl="4" indent="0" algn="ctr" rtl="0">
              <a:lnSpc>
                <a:spcPct val="100000"/>
              </a:lnSpc>
              <a:spcBef>
                <a:spcPts val="400"/>
              </a:spcBef>
              <a:spcAft>
                <a:spcPts val="0"/>
              </a:spcAft>
              <a:buClr>
                <a:srgbClr val="888888"/>
              </a:buClr>
              <a:buSzPct val="100000"/>
              <a:buFont typeface="Cabin"/>
              <a:buNone/>
              <a:defRPr sz="2000" b="0" i="0" u="none" strike="noStrike" cap="none">
                <a:solidFill>
                  <a:srgbClr val="888888"/>
                </a:solidFill>
                <a:latin typeface="Cabin"/>
                <a:ea typeface="Cabin"/>
                <a:cs typeface="Cabin"/>
                <a:sym typeface="Cabin"/>
              </a:defRPr>
            </a:lvl5pPr>
            <a:lvl6pPr marL="2286000" marR="0" lvl="5" indent="0" algn="ctr" rtl="0">
              <a:lnSpc>
                <a:spcPct val="100000"/>
              </a:lnSpc>
              <a:spcBef>
                <a:spcPts val="400"/>
              </a:spcBef>
              <a:spcAft>
                <a:spcPts val="0"/>
              </a:spcAft>
              <a:buClr>
                <a:srgbClr val="888888"/>
              </a:buClr>
              <a:buSzPct val="100000"/>
              <a:buFont typeface="Arial"/>
              <a:buNone/>
              <a:defRPr sz="2000" b="0" i="0" u="none" strike="noStrike" cap="none">
                <a:solidFill>
                  <a:srgbClr val="888888"/>
                </a:solidFill>
                <a:latin typeface="Calibri"/>
                <a:ea typeface="Calibri"/>
                <a:cs typeface="Calibri"/>
                <a:sym typeface="Calibri"/>
              </a:defRPr>
            </a:lvl6pPr>
            <a:lvl7pPr marL="2743200" marR="0" lvl="6" indent="0" algn="ctr" rtl="0">
              <a:lnSpc>
                <a:spcPct val="100000"/>
              </a:lnSpc>
              <a:spcBef>
                <a:spcPts val="400"/>
              </a:spcBef>
              <a:spcAft>
                <a:spcPts val="0"/>
              </a:spcAft>
              <a:buClr>
                <a:srgbClr val="888888"/>
              </a:buClr>
              <a:buSzPct val="100000"/>
              <a:buFont typeface="Arial"/>
              <a:buNone/>
              <a:defRPr sz="2000" b="0" i="0" u="none" strike="noStrike" cap="none">
                <a:solidFill>
                  <a:srgbClr val="888888"/>
                </a:solidFill>
                <a:latin typeface="Calibri"/>
                <a:ea typeface="Calibri"/>
                <a:cs typeface="Calibri"/>
                <a:sym typeface="Calibri"/>
              </a:defRPr>
            </a:lvl7pPr>
            <a:lvl8pPr marL="3200400" marR="0" lvl="7" indent="0" algn="ctr" rtl="0">
              <a:lnSpc>
                <a:spcPct val="100000"/>
              </a:lnSpc>
              <a:spcBef>
                <a:spcPts val="400"/>
              </a:spcBef>
              <a:spcAft>
                <a:spcPts val="0"/>
              </a:spcAft>
              <a:buClr>
                <a:srgbClr val="888888"/>
              </a:buClr>
              <a:buSzPct val="100000"/>
              <a:buFont typeface="Arial"/>
              <a:buNone/>
              <a:defRPr sz="2000" b="0" i="0" u="none" strike="noStrike" cap="none">
                <a:solidFill>
                  <a:srgbClr val="888888"/>
                </a:solidFill>
                <a:latin typeface="Calibri"/>
                <a:ea typeface="Calibri"/>
                <a:cs typeface="Calibri"/>
                <a:sym typeface="Calibri"/>
              </a:defRPr>
            </a:lvl8pPr>
            <a:lvl9pPr marL="3657600" marR="0" lvl="8" indent="0" algn="ctr" rtl="0">
              <a:lnSpc>
                <a:spcPct val="100000"/>
              </a:lnSpc>
              <a:spcBef>
                <a:spcPts val="400"/>
              </a:spcBef>
              <a:spcAft>
                <a:spcPts val="0"/>
              </a:spcAft>
              <a:buClr>
                <a:srgbClr val="888888"/>
              </a:buClr>
              <a:buSzPct val="100000"/>
              <a:buFont typeface="Arial"/>
              <a:buNone/>
              <a:defRPr sz="2000" b="0" i="0" u="none" strike="noStrike" cap="none">
                <a:solidFill>
                  <a:srgbClr val="888888"/>
                </a:solidFill>
                <a:latin typeface="Calibri"/>
                <a:ea typeface="Calibri"/>
                <a:cs typeface="Calibri"/>
                <a:sym typeface="Calibri"/>
              </a:defRPr>
            </a:lvl9pPr>
          </a:lstStyle>
          <a:p>
            <a:pPr lvl="0" indent="-190500">
              <a:spcBef>
                <a:spcPts val="0"/>
              </a:spcBef>
              <a:buSzPts val="3000"/>
            </a:pPr>
            <a:r>
              <a:rPr lang="en-US" dirty="0"/>
              <a:t>mm.. </a:t>
            </a:r>
            <a:r>
              <a:rPr lang="en-US" dirty="0" err="1"/>
              <a:t>ahh</a:t>
            </a:r>
            <a:r>
              <a:rPr lang="en-US" dirty="0"/>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Shape 271"/>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dirty="0">
                <a:solidFill>
                  <a:srgbClr val="00510B"/>
                </a:solidFill>
                <a:latin typeface="Garamond"/>
                <a:ea typeface="Garamond"/>
                <a:cs typeface="Garamond"/>
                <a:sym typeface="Garamond"/>
              </a:rPr>
              <a:t>Session Outline</a:t>
            </a:r>
          </a:p>
        </p:txBody>
      </p:sp>
      <p:sp>
        <p:nvSpPr>
          <p:cNvPr id="272" name="Shape 272"/>
          <p:cNvSpPr txBox="1">
            <a:spLocks noGrp="1"/>
          </p:cNvSpPr>
          <p:nvPr>
            <p:ph type="body" idx="1"/>
          </p:nvPr>
        </p:nvSpPr>
        <p:spPr>
          <a:xfrm>
            <a:off x="457200" y="1417638"/>
            <a:ext cx="8229600" cy="4526100"/>
          </a:xfrm>
          <a:prstGeom prst="rect">
            <a:avLst/>
          </a:prstGeom>
          <a:noFill/>
          <a:ln>
            <a:noFill/>
          </a:ln>
        </p:spPr>
        <p:txBody>
          <a:bodyPr wrap="square" lIns="91425" tIns="45700" rIns="91425" bIns="45700" anchor="t" anchorCtr="0">
            <a:noAutofit/>
          </a:bodyPr>
          <a:lstStyle/>
          <a:p>
            <a:pPr indent="-342900">
              <a:lnSpc>
                <a:spcPct val="90000"/>
              </a:lnSpc>
              <a:spcBef>
                <a:spcPts val="555"/>
              </a:spcBef>
            </a:pPr>
            <a:r>
              <a:rPr lang="en-US" sz="2000" b="0" i="0" u="none" strike="noStrike" cap="none" dirty="0">
                <a:solidFill>
                  <a:schemeClr val="dk1"/>
                </a:solidFill>
                <a:latin typeface="+mn-lt"/>
                <a:cs typeface="Arial" panose="020B0604020202020204" pitchFamily="34" charset="0"/>
                <a:sym typeface="Cabin"/>
              </a:rPr>
              <a:t>Organizational </a:t>
            </a:r>
            <a:r>
              <a:rPr lang="en-US" sz="2400" b="0" i="0" u="none" strike="noStrike" cap="none" dirty="0">
                <a:solidFill>
                  <a:schemeClr val="dk1"/>
                </a:solidFill>
                <a:latin typeface="+mn-lt"/>
                <a:cs typeface="Arial" panose="020B0604020202020204" pitchFamily="34" charset="0"/>
                <a:sym typeface="Cabin"/>
              </a:rPr>
              <a:t>recommendations</a:t>
            </a:r>
            <a:r>
              <a:rPr lang="en-US" sz="2000" b="0" i="0" u="none" strike="noStrike" cap="none" dirty="0">
                <a:solidFill>
                  <a:schemeClr val="dk1"/>
                </a:solidFill>
                <a:latin typeface="+mn-lt"/>
                <a:cs typeface="Arial" panose="020B0604020202020204" pitchFamily="34" charset="0"/>
                <a:sym typeface="Cabin"/>
              </a:rPr>
              <a:t> related to first stage and labor dystocia </a:t>
            </a:r>
          </a:p>
          <a:p>
            <a:pPr indent="-342900">
              <a:lnSpc>
                <a:spcPct val="90000"/>
              </a:lnSpc>
              <a:spcBef>
                <a:spcPts val="555"/>
              </a:spcBef>
            </a:pPr>
            <a:r>
              <a:rPr lang="en-US" sz="2000" b="0" u="none" strike="noStrike" cap="none" dirty="0">
                <a:solidFill>
                  <a:schemeClr val="dk1"/>
                </a:solidFill>
                <a:latin typeface="+mn-lt"/>
                <a:cs typeface="Arial" panose="020B0604020202020204" pitchFamily="34" charset="0"/>
                <a:sym typeface="Cabin"/>
              </a:rPr>
              <a:t>Organizational recommendations </a:t>
            </a:r>
            <a:r>
              <a:rPr lang="en-US" sz="2000" dirty="0">
                <a:latin typeface="+mn-lt"/>
                <a:cs typeface="Arial" panose="020B0604020202020204" pitchFamily="34" charset="0"/>
              </a:rPr>
              <a:t>on limiting interventions in labor</a:t>
            </a:r>
          </a:p>
          <a:p>
            <a:pPr indent="-342900">
              <a:lnSpc>
                <a:spcPct val="90000"/>
              </a:lnSpc>
              <a:spcBef>
                <a:spcPts val="555"/>
              </a:spcBef>
            </a:pPr>
            <a:r>
              <a:rPr lang="en-US" sz="2000" dirty="0">
                <a:latin typeface="+mn-lt"/>
                <a:cs typeface="Arial" panose="020B0604020202020204" pitchFamily="34" charset="0"/>
              </a:rPr>
              <a:t>Physiology and hormones of labor that promote progress</a:t>
            </a:r>
          </a:p>
          <a:p>
            <a:pPr marL="342900" marR="0" lvl="0" indent="-342900" algn="l" rtl="0">
              <a:lnSpc>
                <a:spcPct val="90000"/>
              </a:lnSpc>
              <a:spcBef>
                <a:spcPts val="555"/>
              </a:spcBef>
              <a:spcAft>
                <a:spcPts val="0"/>
              </a:spcAft>
              <a:buClr>
                <a:schemeClr val="dk1"/>
              </a:buClr>
              <a:buSzPct val="100000"/>
              <a:buFont typeface="Cabin"/>
              <a:buChar char="•"/>
            </a:pPr>
            <a:r>
              <a:rPr lang="en-US" sz="2000" b="0" i="0" u="none" strike="noStrike" cap="none" dirty="0">
                <a:solidFill>
                  <a:schemeClr val="dk1"/>
                </a:solidFill>
                <a:latin typeface="+mn-lt"/>
                <a:cs typeface="Arial" panose="020B0604020202020204" pitchFamily="34" charset="0"/>
                <a:sym typeface="Cabin"/>
              </a:rPr>
              <a:t>Techniques that promote labor progress and help babies rotate</a:t>
            </a:r>
          </a:p>
          <a:p>
            <a:pPr lvl="0" indent="-342900">
              <a:lnSpc>
                <a:spcPct val="90000"/>
              </a:lnSpc>
              <a:spcBef>
                <a:spcPts val="555"/>
              </a:spcBef>
            </a:pPr>
            <a:r>
              <a:rPr lang="en-US" sz="2000" dirty="0">
                <a:latin typeface="+mn-lt"/>
                <a:cs typeface="Arial" panose="020B0604020202020204" pitchFamily="34" charset="0"/>
              </a:rPr>
              <a:t>Review evidence for and options for comfort and support techniques</a:t>
            </a:r>
          </a:p>
          <a:p>
            <a:pPr indent="-342900">
              <a:lnSpc>
                <a:spcPct val="90000"/>
              </a:lnSpc>
              <a:spcBef>
                <a:spcPts val="555"/>
              </a:spcBef>
            </a:pPr>
            <a:r>
              <a:rPr lang="en-US" sz="2000" dirty="0">
                <a:latin typeface="+mn-lt"/>
                <a:cs typeface="Arial" panose="020B0604020202020204" pitchFamily="34" charset="0"/>
              </a:rPr>
              <a:t>Demonstrate and practice all techniques </a:t>
            </a:r>
          </a:p>
          <a:p>
            <a:pPr marL="342900" marR="0" lvl="0" indent="-342900" algn="l" rtl="0">
              <a:lnSpc>
                <a:spcPct val="90000"/>
              </a:lnSpc>
              <a:spcBef>
                <a:spcPts val="555"/>
              </a:spcBef>
              <a:spcAft>
                <a:spcPts val="0"/>
              </a:spcAft>
              <a:buClr>
                <a:schemeClr val="dk1"/>
              </a:buClr>
              <a:buSzPct val="100000"/>
              <a:buFont typeface="Cabin"/>
              <a:buChar char="•"/>
            </a:pPr>
            <a:r>
              <a:rPr lang="en-US" sz="2000" b="0" i="0" u="none" strike="noStrike" cap="none" dirty="0">
                <a:solidFill>
                  <a:schemeClr val="dk1"/>
                </a:solidFill>
                <a:latin typeface="+mn-lt"/>
                <a:cs typeface="Arial" panose="020B0604020202020204" pitchFamily="34" charset="0"/>
                <a:sym typeface="Cabin"/>
              </a:rPr>
              <a:t>Communicating these techniques with the provider</a:t>
            </a:r>
          </a:p>
          <a:p>
            <a:pPr marL="342900" marR="0" lvl="0" indent="-342900" algn="l" rtl="0">
              <a:lnSpc>
                <a:spcPct val="90000"/>
              </a:lnSpc>
              <a:spcBef>
                <a:spcPts val="555"/>
              </a:spcBef>
              <a:spcAft>
                <a:spcPts val="0"/>
              </a:spcAft>
              <a:buClr>
                <a:schemeClr val="dk1"/>
              </a:buClr>
              <a:buSzPct val="100000"/>
              <a:buFont typeface="Cabin"/>
              <a:buChar char="•"/>
            </a:pPr>
            <a:r>
              <a:rPr lang="en-US" sz="2000" b="0" i="0" u="none" strike="noStrike" cap="none" dirty="0">
                <a:solidFill>
                  <a:schemeClr val="dk1"/>
                </a:solidFill>
                <a:latin typeface="+mn-lt"/>
                <a:cs typeface="Arial" panose="020B0604020202020204" pitchFamily="34" charset="0"/>
                <a:sym typeface="Cabin"/>
              </a:rPr>
              <a:t>Patient &amp; Family education and resources</a:t>
            </a:r>
          </a:p>
          <a:p>
            <a:pPr marL="342900" marR="0" lvl="0" indent="-342900" algn="l" rtl="0">
              <a:lnSpc>
                <a:spcPct val="90000"/>
              </a:lnSpc>
              <a:spcBef>
                <a:spcPts val="555"/>
              </a:spcBef>
              <a:spcAft>
                <a:spcPts val="0"/>
              </a:spcAft>
              <a:buClr>
                <a:schemeClr val="dk1"/>
              </a:buClr>
              <a:buSzPct val="100000"/>
              <a:buFont typeface="Cabin"/>
              <a:buChar char="•"/>
            </a:pPr>
            <a:r>
              <a:rPr lang="en-US" sz="2000" b="0" i="0" u="none" strike="noStrike" cap="none" dirty="0">
                <a:solidFill>
                  <a:schemeClr val="dk1"/>
                </a:solidFill>
                <a:latin typeface="+mn-lt"/>
                <a:cs typeface="Arial" panose="020B0604020202020204" pitchFamily="34" charset="0"/>
                <a:sym typeface="Cabin"/>
              </a:rPr>
              <a:t>Shared Decision Making for active labor</a:t>
            </a:r>
          </a:p>
          <a:p>
            <a:pPr marL="342900" marR="0" lvl="0" indent="-342900" algn="l" rtl="0">
              <a:lnSpc>
                <a:spcPct val="90000"/>
              </a:lnSpc>
              <a:spcBef>
                <a:spcPts val="555"/>
              </a:spcBef>
              <a:spcAft>
                <a:spcPts val="0"/>
              </a:spcAft>
              <a:buClr>
                <a:schemeClr val="dk1"/>
              </a:buClr>
              <a:buSzPct val="100000"/>
              <a:buFont typeface="Cabin"/>
              <a:buNone/>
            </a:pPr>
            <a:endParaRPr sz="2000" b="0" i="0" u="none" strike="noStrike" cap="none" dirty="0">
              <a:solidFill>
                <a:schemeClr val="dk1"/>
              </a:solidFill>
              <a:latin typeface="+mn-lt"/>
              <a:cs typeface="Arial" panose="020B0604020202020204" pitchFamily="34" charset="0"/>
              <a:sym typeface="Cabin"/>
            </a:endParaRPr>
          </a:p>
          <a:p>
            <a:pPr marL="342900" marR="0" lvl="0" indent="-342900" algn="l" rtl="0">
              <a:lnSpc>
                <a:spcPct val="90000"/>
              </a:lnSpc>
              <a:spcBef>
                <a:spcPts val="555"/>
              </a:spcBef>
              <a:buClr>
                <a:schemeClr val="dk1"/>
              </a:buClr>
              <a:buSzPct val="100000"/>
              <a:buFont typeface="Cabin"/>
              <a:buNone/>
            </a:pPr>
            <a:endParaRPr sz="2000" b="0" i="0" u="none" strike="noStrike" cap="none" dirty="0">
              <a:solidFill>
                <a:schemeClr val="dk1"/>
              </a:solidFill>
              <a:latin typeface="+mn-lt"/>
              <a:cs typeface="Arial" panose="020B0604020202020204" pitchFamily="34" charset="0"/>
              <a:sym typeface="Cabin"/>
            </a:endParaRPr>
          </a:p>
        </p:txBody>
      </p:sp>
      <p:sp>
        <p:nvSpPr>
          <p:cNvPr id="273" name="Shape 273"/>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2</a:t>
            </a:fld>
            <a:endParaRPr lang="en-US" sz="1200" b="0" i="0" u="none" strike="noStrike" cap="none">
              <a:solidFill>
                <a:srgbClr val="FFFFFF"/>
              </a:solidFill>
              <a:latin typeface="Cabin"/>
              <a:ea typeface="Cabin"/>
              <a:cs typeface="Cabin"/>
              <a:sym typeface="Cabi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278" name="Shape 278"/>
          <p:cNvSpPr txBox="1">
            <a:spLocks noGrp="1"/>
          </p:cNvSpPr>
          <p:nvPr>
            <p:ph type="sldNum" idx="12"/>
          </p:nvPr>
        </p:nvSpPr>
        <p:spPr>
          <a:xfrm>
            <a:off x="4343400" y="6396990"/>
            <a:ext cx="381000" cy="38481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3</a:t>
            </a:fld>
            <a:endParaRPr lang="en-US" sz="1200" b="0" i="0" u="none" strike="noStrike" cap="none">
              <a:solidFill>
                <a:srgbClr val="FFFFFF"/>
              </a:solidFill>
              <a:latin typeface="Cabin"/>
              <a:ea typeface="Cabin"/>
              <a:cs typeface="Cabin"/>
              <a:sym typeface="Cabin"/>
            </a:endParaRPr>
          </a:p>
        </p:txBody>
      </p:sp>
      <p:pic>
        <p:nvPicPr>
          <p:cNvPr id="279" name="Shape 279"/>
          <p:cNvPicPr preferRelativeResize="0"/>
          <p:nvPr/>
        </p:nvPicPr>
        <p:blipFill rotWithShape="1">
          <a:blip r:embed="rId3">
            <a:alphaModFix/>
          </a:blip>
          <a:srcRect/>
          <a:stretch/>
        </p:blipFill>
        <p:spPr>
          <a:xfrm>
            <a:off x="317679" y="1285461"/>
            <a:ext cx="8485450" cy="42427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Shape 284"/>
          <p:cNvSpPr txBox="1">
            <a:spLocks noGrp="1"/>
          </p:cNvSpPr>
          <p:nvPr>
            <p:ph type="title"/>
          </p:nvPr>
        </p:nvSpPr>
        <p:spPr>
          <a:xfrm>
            <a:off x="628650" y="616910"/>
            <a:ext cx="7886700" cy="787561"/>
          </a:xfrm>
          <a:prstGeom prst="rect">
            <a:avLst/>
          </a:prstGeom>
          <a:noFill/>
          <a:ln>
            <a:noFill/>
          </a:ln>
        </p:spPr>
        <p:txBody>
          <a:bodyPr wrap="square" lIns="91425" tIns="45700" rIns="91425" bIns="45700" anchor="ctr" anchorCtr="0">
            <a:noAutofit/>
          </a:bodyPr>
          <a:lstStyle/>
          <a:p>
            <a:pPr marL="0" marR="0" lvl="0" indent="-188595" algn="l" rtl="0">
              <a:lnSpc>
                <a:spcPct val="90000"/>
              </a:lnSpc>
              <a:spcBef>
                <a:spcPts val="0"/>
              </a:spcBef>
              <a:buClr>
                <a:schemeClr val="dk1"/>
              </a:buClr>
              <a:buSzPct val="100000"/>
              <a:buFont typeface="Calibri"/>
              <a:buNone/>
            </a:pPr>
            <a:r>
              <a:rPr lang="en-US" sz="2970" b="0" i="0" u="none" strike="noStrike" cap="none">
                <a:solidFill>
                  <a:schemeClr val="dk1"/>
                </a:solidFill>
                <a:latin typeface="Calibri"/>
                <a:ea typeface="Calibri"/>
                <a:cs typeface="Calibri"/>
                <a:sym typeface="Calibri"/>
              </a:rPr>
              <a:t>Active Labor Partogram</a:t>
            </a:r>
            <a:br>
              <a:rPr lang="en-US" sz="2970" b="0" i="0" u="none" strike="noStrike" cap="none">
                <a:solidFill>
                  <a:schemeClr val="dk1"/>
                </a:solidFill>
                <a:latin typeface="Calibri"/>
                <a:ea typeface="Calibri"/>
                <a:cs typeface="Calibri"/>
                <a:sym typeface="Calibri"/>
              </a:rPr>
            </a:br>
            <a:r>
              <a:rPr lang="en-US" sz="2970" b="0" i="0" u="none" strike="noStrike" cap="none">
                <a:solidFill>
                  <a:schemeClr val="dk1"/>
                </a:solidFill>
                <a:latin typeface="Calibri"/>
                <a:ea typeface="Calibri"/>
                <a:cs typeface="Calibri"/>
                <a:sym typeface="Calibri"/>
              </a:rPr>
              <a:t>available in the Toolkit</a:t>
            </a:r>
          </a:p>
        </p:txBody>
      </p:sp>
      <p:pic>
        <p:nvPicPr>
          <p:cNvPr id="285" name="Shape 285"/>
          <p:cNvPicPr preferRelativeResize="0">
            <a:picLocks noGrp="1"/>
          </p:cNvPicPr>
          <p:nvPr>
            <p:ph type="body" idx="1"/>
          </p:nvPr>
        </p:nvPicPr>
        <p:blipFill rotWithShape="1">
          <a:blip r:embed="rId3">
            <a:alphaModFix/>
          </a:blip>
          <a:srcRect/>
          <a:stretch/>
        </p:blipFill>
        <p:spPr>
          <a:xfrm>
            <a:off x="1098152" y="1404471"/>
            <a:ext cx="8406159" cy="4760631"/>
          </a:xfrm>
          <a:prstGeom prst="rect">
            <a:avLst/>
          </a:prstGeom>
          <a:noFill/>
          <a:ln>
            <a:noFill/>
          </a:ln>
        </p:spPr>
      </p:pic>
      <p:sp>
        <p:nvSpPr>
          <p:cNvPr id="286" name="Shape 286"/>
          <p:cNvSpPr/>
          <p:nvPr/>
        </p:nvSpPr>
        <p:spPr>
          <a:xfrm rot="-5400000">
            <a:off x="-1857375" y="4029075"/>
            <a:ext cx="4686300" cy="971550"/>
          </a:xfrm>
          <a:prstGeom prst="rect">
            <a:avLst/>
          </a:prstGeom>
          <a:solidFill>
            <a:srgbClr val="A5A5A5"/>
          </a:solidFill>
          <a:ln>
            <a:noFill/>
          </a:ln>
        </p:spPr>
        <p:txBody>
          <a:bodyPr wrap="square" lIns="68575" tIns="34275" rIns="68575" bIns="34275" anchor="ctr" anchorCtr="0">
            <a:noAutofit/>
          </a:bodyPr>
          <a:lstStyle/>
          <a:p>
            <a:pPr marL="0" marR="0" lvl="0" indent="-314325" algn="ctr" rtl="0">
              <a:lnSpc>
                <a:spcPct val="100000"/>
              </a:lnSpc>
              <a:spcBef>
                <a:spcPts val="0"/>
              </a:spcBef>
              <a:spcAft>
                <a:spcPts val="0"/>
              </a:spcAft>
              <a:buClr>
                <a:srgbClr val="F2F2F2"/>
              </a:buClr>
              <a:buSzPct val="100000"/>
              <a:buFont typeface="Avenir"/>
              <a:buNone/>
            </a:pPr>
            <a:r>
              <a:rPr lang="en-US" sz="4950" b="0" i="0" u="none" strike="noStrike" cap="none">
                <a:solidFill>
                  <a:srgbClr val="F2F2F2"/>
                </a:solidFill>
                <a:latin typeface="Avenir"/>
                <a:ea typeface="Avenir"/>
                <a:cs typeface="Avenir"/>
                <a:sym typeface="Avenir"/>
              </a:rPr>
              <a:t>Response</a:t>
            </a:r>
          </a:p>
        </p:txBody>
      </p:sp>
      <p:sp>
        <p:nvSpPr>
          <p:cNvPr id="287" name="Shape 287"/>
          <p:cNvSpPr txBox="1"/>
          <p:nvPr/>
        </p:nvSpPr>
        <p:spPr>
          <a:xfrm>
            <a:off x="8115300" y="6454775"/>
            <a:ext cx="933450" cy="365125"/>
          </a:xfrm>
          <a:prstGeom prst="rect">
            <a:avLst/>
          </a:prstGeom>
          <a:noFill/>
          <a:ln>
            <a:noFill/>
          </a:ln>
        </p:spPr>
        <p:txBody>
          <a:bodyPr wrap="square" lIns="91425" tIns="45700" rIns="91425" bIns="45700" anchor="t" anchorCtr="0">
            <a:noAutofit/>
          </a:bodyPr>
          <a:lstStyle/>
          <a:p>
            <a:pPr marL="0" marR="0" lvl="0" indent="-101600" algn="r" rtl="0">
              <a:lnSpc>
                <a:spcPct val="100000"/>
              </a:lnSpc>
              <a:spcBef>
                <a:spcPts val="0"/>
              </a:spcBef>
              <a:spcAft>
                <a:spcPts val="0"/>
              </a:spcAft>
              <a:buClr>
                <a:srgbClr val="7C7C7C"/>
              </a:buClr>
              <a:buSzPct val="100000"/>
              <a:buFont typeface="Calibri"/>
              <a:buNone/>
            </a:pPr>
            <a:fld id="{00000000-1234-1234-1234-123412341234}" type="slidenum">
              <a:rPr lang="en-US" sz="1600" b="0" i="0" u="none" strike="noStrike" cap="none">
                <a:solidFill>
                  <a:srgbClr val="7C7C7C"/>
                </a:solidFill>
                <a:latin typeface="Calibri"/>
                <a:ea typeface="Calibri"/>
                <a:cs typeface="Calibri"/>
                <a:sym typeface="Calibri"/>
              </a:rPr>
              <a:t>4</a:t>
            </a:fld>
            <a:endParaRPr lang="en-US" sz="1600" b="0" i="0" u="none" strike="noStrike" cap="none">
              <a:solidFill>
                <a:srgbClr val="7C7C7C"/>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Shape 302"/>
          <p:cNvSpPr txBox="1">
            <a:spLocks noGrp="1"/>
          </p:cNvSpPr>
          <p:nvPr>
            <p:ph type="sldNum" idx="12"/>
          </p:nvPr>
        </p:nvSpPr>
        <p:spPr>
          <a:xfrm>
            <a:off x="4343400" y="6392169"/>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5</a:t>
            </a:fld>
            <a:endParaRPr lang="en-US" sz="1200" b="0" i="0" u="none" strike="noStrike" cap="none">
              <a:solidFill>
                <a:srgbClr val="FFFFFF"/>
              </a:solidFill>
              <a:latin typeface="Cabin"/>
              <a:ea typeface="Cabin"/>
              <a:cs typeface="Cabin"/>
              <a:sym typeface="Cabin"/>
            </a:endParaRPr>
          </a:p>
        </p:txBody>
      </p:sp>
      <p:pic>
        <p:nvPicPr>
          <p:cNvPr id="303" name="Shape 303"/>
          <p:cNvPicPr preferRelativeResize="0"/>
          <p:nvPr/>
        </p:nvPicPr>
        <p:blipFill rotWithShape="1">
          <a:blip r:embed="rId3">
            <a:alphaModFix/>
          </a:blip>
          <a:srcRect/>
          <a:stretch/>
        </p:blipFill>
        <p:spPr>
          <a:xfrm>
            <a:off x="1932499" y="2731402"/>
            <a:ext cx="5089790" cy="2569537"/>
          </a:xfrm>
          <a:prstGeom prst="rect">
            <a:avLst/>
          </a:prstGeom>
          <a:noFill/>
          <a:ln>
            <a:noFill/>
          </a:ln>
        </p:spPr>
      </p:pic>
      <p:sp>
        <p:nvSpPr>
          <p:cNvPr id="304" name="Shape 304"/>
          <p:cNvSpPr txBox="1"/>
          <p:nvPr/>
        </p:nvSpPr>
        <p:spPr>
          <a:xfrm>
            <a:off x="609600" y="5496374"/>
            <a:ext cx="7924801" cy="461665"/>
          </a:xfrm>
          <a:prstGeom prst="rect">
            <a:avLst/>
          </a:prstGeom>
          <a:noFill/>
          <a:ln>
            <a:noFill/>
          </a:ln>
        </p:spPr>
        <p:txBody>
          <a:bodyPr wrap="square" lIns="91425" tIns="45700" rIns="91425" bIns="45700" anchor="t" anchorCtr="0">
            <a:noAutofit/>
          </a:bodyPr>
          <a:lstStyle/>
          <a:p>
            <a:pPr marL="0" marR="0" lvl="0" indent="-76200" algn="l" rtl="0">
              <a:lnSpc>
                <a:spcPct val="100000"/>
              </a:lnSpc>
              <a:spcBef>
                <a:spcPts val="0"/>
              </a:spcBef>
              <a:spcAft>
                <a:spcPts val="0"/>
              </a:spcAft>
              <a:buClr>
                <a:srgbClr val="000000"/>
              </a:buClr>
              <a:buSzPct val="100000"/>
              <a:buFont typeface="Calibri"/>
              <a:buNone/>
            </a:pPr>
            <a:r>
              <a:rPr lang="en-US" sz="1200" b="0" i="0" u="none" strike="noStrike" cap="none">
                <a:solidFill>
                  <a:srgbClr val="000000"/>
                </a:solidFill>
                <a:latin typeface="Calibri"/>
                <a:ea typeface="Calibri"/>
                <a:cs typeface="Calibri"/>
                <a:sym typeface="Calibri"/>
              </a:rPr>
              <a:t>Safe prevention of the primary cesarean delivery. Obstetric Care Consensus No. 1. American College of Obstetricians and Gynecologists. Obstet Gynecol 2014;123:693–711.</a:t>
            </a:r>
          </a:p>
        </p:txBody>
      </p:sp>
      <p:pic>
        <p:nvPicPr>
          <p:cNvPr id="305" name="Shape 305"/>
          <p:cNvPicPr preferRelativeResize="0"/>
          <p:nvPr/>
        </p:nvPicPr>
        <p:blipFill rotWithShape="1">
          <a:blip r:embed="rId4">
            <a:alphaModFix/>
          </a:blip>
          <a:srcRect/>
          <a:stretch/>
        </p:blipFill>
        <p:spPr>
          <a:xfrm>
            <a:off x="2038714" y="764754"/>
            <a:ext cx="4982927" cy="163219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Shape 110"/>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endParaRPr/>
          </a:p>
        </p:txBody>
      </p:sp>
      <p:sp>
        <p:nvSpPr>
          <p:cNvPr id="111" name="Shape 111"/>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endParaRPr/>
          </a:p>
        </p:txBody>
      </p:sp>
      <p:sp>
        <p:nvSpPr>
          <p:cNvPr id="112" name="Shape 112"/>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6</a:t>
            </a:fld>
            <a:endParaRPr lang="en-US"/>
          </a:p>
        </p:txBody>
      </p:sp>
      <p:pic>
        <p:nvPicPr>
          <p:cNvPr id="113" name="Shape 113"/>
          <p:cNvPicPr preferRelativeResize="0"/>
          <p:nvPr/>
        </p:nvPicPr>
        <p:blipFill>
          <a:blip r:embed="rId3">
            <a:alphaModFix/>
          </a:blip>
          <a:stretch>
            <a:fillRect/>
          </a:stretch>
        </p:blipFill>
        <p:spPr>
          <a:xfrm>
            <a:off x="413450" y="274650"/>
            <a:ext cx="8323075" cy="5851650"/>
          </a:xfrm>
          <a:prstGeom prst="rect">
            <a:avLst/>
          </a:prstGeom>
          <a:noFill/>
          <a:ln>
            <a:noFill/>
          </a:ln>
        </p:spPr>
      </p:pic>
    </p:spTree>
    <p:extLst>
      <p:ext uri="{BB962C8B-B14F-4D97-AF65-F5344CB8AC3E}">
        <p14:creationId xmlns:p14="http://schemas.microsoft.com/office/powerpoint/2010/main" val="1186889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Shape 11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endParaRPr/>
          </a:p>
        </p:txBody>
      </p:sp>
      <p:sp>
        <p:nvSpPr>
          <p:cNvPr id="120" name="Shape 120"/>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endParaRPr/>
          </a:p>
        </p:txBody>
      </p:sp>
      <p:sp>
        <p:nvSpPr>
          <p:cNvPr id="121" name="Shape 12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7</a:t>
            </a:fld>
            <a:endParaRPr lang="en-US"/>
          </a:p>
        </p:txBody>
      </p:sp>
      <p:pic>
        <p:nvPicPr>
          <p:cNvPr id="122" name="Shape 122"/>
          <p:cNvPicPr preferRelativeResize="0"/>
          <p:nvPr/>
        </p:nvPicPr>
        <p:blipFill>
          <a:blip r:embed="rId3">
            <a:alphaModFix/>
          </a:blip>
          <a:stretch>
            <a:fillRect/>
          </a:stretch>
        </p:blipFill>
        <p:spPr>
          <a:xfrm>
            <a:off x="457200" y="454800"/>
            <a:ext cx="8229599" cy="5567300"/>
          </a:xfrm>
          <a:prstGeom prst="rect">
            <a:avLst/>
          </a:prstGeom>
          <a:noFill/>
          <a:ln>
            <a:noFill/>
          </a:ln>
        </p:spPr>
      </p:pic>
      <p:pic>
        <p:nvPicPr>
          <p:cNvPr id="123" name="Shape 123"/>
          <p:cNvPicPr preferRelativeResize="0"/>
          <p:nvPr/>
        </p:nvPicPr>
        <p:blipFill>
          <a:blip r:embed="rId4">
            <a:alphaModFix/>
          </a:blip>
          <a:stretch>
            <a:fillRect/>
          </a:stretch>
        </p:blipFill>
        <p:spPr>
          <a:xfrm>
            <a:off x="0" y="0"/>
            <a:ext cx="9296400" cy="7010401"/>
          </a:xfrm>
          <a:prstGeom prst="rect">
            <a:avLst/>
          </a:prstGeom>
          <a:noFill/>
          <a:ln>
            <a:noFill/>
          </a:ln>
        </p:spPr>
      </p:pic>
    </p:spTree>
    <p:extLst>
      <p:ext uri="{BB962C8B-B14F-4D97-AF65-F5344CB8AC3E}">
        <p14:creationId xmlns:p14="http://schemas.microsoft.com/office/powerpoint/2010/main" val="61973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Shape 12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endParaRPr/>
          </a:p>
        </p:txBody>
      </p:sp>
      <p:sp>
        <p:nvSpPr>
          <p:cNvPr id="130" name="Shape 130"/>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endParaRPr/>
          </a:p>
        </p:txBody>
      </p:sp>
      <p:sp>
        <p:nvSpPr>
          <p:cNvPr id="131" name="Shape 13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8</a:t>
            </a:fld>
            <a:endParaRPr lang="en-US"/>
          </a:p>
        </p:txBody>
      </p:sp>
      <p:pic>
        <p:nvPicPr>
          <p:cNvPr id="132" name="Shape 132"/>
          <p:cNvPicPr preferRelativeResize="0"/>
          <p:nvPr/>
        </p:nvPicPr>
        <p:blipFill>
          <a:blip r:embed="rId3">
            <a:alphaModFix/>
          </a:blip>
          <a:stretch>
            <a:fillRect/>
          </a:stretch>
        </p:blipFill>
        <p:spPr>
          <a:xfrm>
            <a:off x="366200" y="274650"/>
            <a:ext cx="8320600" cy="5792400"/>
          </a:xfrm>
          <a:prstGeom prst="rect">
            <a:avLst/>
          </a:prstGeom>
          <a:noFill/>
          <a:ln>
            <a:noFill/>
          </a:ln>
        </p:spPr>
      </p:pic>
      <p:pic>
        <p:nvPicPr>
          <p:cNvPr id="133" name="Shape 133"/>
          <p:cNvPicPr preferRelativeResize="0"/>
          <p:nvPr/>
        </p:nvPicPr>
        <p:blipFill>
          <a:blip r:embed="rId4">
            <a:alphaModFix/>
          </a:blip>
          <a:stretch>
            <a:fillRect/>
          </a:stretch>
        </p:blipFill>
        <p:spPr>
          <a:xfrm>
            <a:off x="0" y="0"/>
            <a:ext cx="9144000" cy="6858000"/>
          </a:xfrm>
          <a:prstGeom prst="rect">
            <a:avLst/>
          </a:prstGeom>
          <a:noFill/>
          <a:ln>
            <a:noFill/>
          </a:ln>
        </p:spPr>
      </p:pic>
    </p:spTree>
    <p:extLst>
      <p:ext uri="{BB962C8B-B14F-4D97-AF65-F5344CB8AC3E}">
        <p14:creationId xmlns:p14="http://schemas.microsoft.com/office/powerpoint/2010/main" val="1576393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Shape 310"/>
          <p:cNvSpPr txBox="1">
            <a:spLocks noGrp="1"/>
          </p:cNvSpPr>
          <p:nvPr>
            <p:ph type="title"/>
          </p:nvPr>
        </p:nvSpPr>
        <p:spPr>
          <a:xfrm>
            <a:off x="722313" y="4406900"/>
            <a:ext cx="7772400" cy="1362075"/>
          </a:xfrm>
          <a:prstGeom prst="rect">
            <a:avLst/>
          </a:prstGeom>
          <a:noFill/>
          <a:ln>
            <a:noFill/>
          </a:ln>
        </p:spPr>
        <p:txBody>
          <a:bodyPr wrap="square" lIns="91425" tIns="45700" rIns="91425" bIns="45700" anchor="t" anchorCtr="0">
            <a:noAutofit/>
          </a:bodyPr>
          <a:lstStyle/>
          <a:p>
            <a:pPr marL="0" marR="0" lvl="0" indent="-254000" algn="l" rtl="0">
              <a:spcBef>
                <a:spcPts val="0"/>
              </a:spcBef>
              <a:buClr>
                <a:srgbClr val="00510B"/>
              </a:buClr>
              <a:buSzPct val="100000"/>
              <a:buFont typeface="Garamond"/>
              <a:buNone/>
            </a:pPr>
            <a:r>
              <a:rPr lang="en-US" sz="4000" b="0" i="0" u="none" strike="noStrike" cap="none" dirty="0">
                <a:solidFill>
                  <a:srgbClr val="00510B"/>
                </a:solidFill>
                <a:latin typeface="Garamond"/>
                <a:ea typeface="Garamond"/>
                <a:cs typeface="Garamond"/>
                <a:sym typeface="Garamond"/>
              </a:rPr>
              <a:t>PHYSIOLOGY OF LABOR</a:t>
            </a:r>
          </a:p>
        </p:txBody>
      </p:sp>
      <p:sp>
        <p:nvSpPr>
          <p:cNvPr id="311" name="Shape 311"/>
          <p:cNvSpPr txBox="1">
            <a:spLocks noGrp="1"/>
          </p:cNvSpPr>
          <p:nvPr>
            <p:ph type="body" idx="1"/>
          </p:nvPr>
        </p:nvSpPr>
        <p:spPr>
          <a:xfrm>
            <a:off x="722313" y="2906713"/>
            <a:ext cx="7772400" cy="1500187"/>
          </a:xfrm>
          <a:prstGeom prst="rect">
            <a:avLst/>
          </a:prstGeom>
          <a:noFill/>
          <a:ln>
            <a:noFill/>
          </a:ln>
        </p:spPr>
        <p:txBody>
          <a:bodyPr wrap="square" lIns="91425" tIns="45700" rIns="91425" bIns="45700" anchor="b" anchorCtr="0">
            <a:noAutofit/>
          </a:bodyPr>
          <a:lstStyle/>
          <a:p>
            <a:pPr marL="0" marR="0" lvl="0" indent="-127000" algn="l" rtl="0">
              <a:spcBef>
                <a:spcPts val="0"/>
              </a:spcBef>
              <a:buClr>
                <a:srgbClr val="9A8C5C"/>
              </a:buClr>
              <a:buSzPct val="100000"/>
              <a:buFont typeface="Cabin"/>
              <a:buNone/>
            </a:pPr>
            <a:endParaRPr sz="2000" b="0" i="0" u="none" strike="noStrike" cap="none">
              <a:solidFill>
                <a:srgbClr val="9A8C5C"/>
              </a:solidFill>
              <a:latin typeface="Cabin"/>
              <a:ea typeface="Cabin"/>
              <a:cs typeface="Cabin"/>
              <a:sym typeface="Cabin"/>
            </a:endParaRPr>
          </a:p>
        </p:txBody>
      </p:sp>
      <p:sp>
        <p:nvSpPr>
          <p:cNvPr id="312" name="Shape 312"/>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9</a:t>
            </a:fld>
            <a:endParaRPr lang="en-US" sz="1200" b="0" i="0" u="none" strike="noStrike" cap="none">
              <a:solidFill>
                <a:srgbClr val="FFFFFF"/>
              </a:solidFill>
              <a:latin typeface="Cabin"/>
              <a:ea typeface="Cabin"/>
              <a:cs typeface="Cabin"/>
              <a:sym typeface="Cabi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Shape 317"/>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51396" algn="ctr" rtl="0">
              <a:spcBef>
                <a:spcPts val="0"/>
              </a:spcBef>
              <a:buClr>
                <a:srgbClr val="00510B"/>
              </a:buClr>
              <a:buSzPct val="99974"/>
              <a:buFont typeface="Garamond"/>
              <a:buNone/>
            </a:pPr>
            <a:r>
              <a:rPr lang="en-US" sz="3959" dirty="0"/>
              <a:t>Stress Hormones</a:t>
            </a:r>
          </a:p>
        </p:txBody>
      </p:sp>
      <p:sp>
        <p:nvSpPr>
          <p:cNvPr id="318" name="Shape 318"/>
          <p:cNvSpPr txBox="1">
            <a:spLocks noGrp="1"/>
          </p:cNvSpPr>
          <p:nvPr>
            <p:ph type="body" idx="1"/>
          </p:nvPr>
        </p:nvSpPr>
        <p:spPr>
          <a:xfrm>
            <a:off x="457200" y="1600200"/>
            <a:ext cx="8229600" cy="4526100"/>
          </a:xfrm>
          <a:prstGeom prst="rect">
            <a:avLst/>
          </a:prstGeom>
          <a:noFill/>
          <a:ln>
            <a:noFill/>
          </a:ln>
        </p:spPr>
        <p:txBody>
          <a:bodyPr wrap="square" lIns="91425" tIns="45700" rIns="91425" bIns="45700" anchor="t" anchorCtr="0">
            <a:noAutofit/>
          </a:bodyPr>
          <a:lstStyle/>
          <a:p>
            <a:pPr marL="342900" marR="0" lvl="0" indent="-342900" algn="l" rtl="0">
              <a:spcBef>
                <a:spcPts val="0"/>
              </a:spcBef>
              <a:spcAft>
                <a:spcPts val="0"/>
              </a:spcAft>
              <a:buClr>
                <a:schemeClr val="dk1"/>
              </a:buClr>
              <a:buSzPct val="100000"/>
              <a:buFont typeface="Cabin"/>
              <a:buChar char="•"/>
            </a:pPr>
            <a:r>
              <a:rPr lang="en-US" sz="2400" b="0" i="0" u="none" strike="noStrike" cap="none" dirty="0">
                <a:solidFill>
                  <a:schemeClr val="dk1"/>
                </a:solidFill>
                <a:latin typeface="Calibri" panose="020F0502020204030204" pitchFamily="34" charset="0"/>
                <a:cs typeface="Calibri" panose="020F0502020204030204" pitchFamily="34" charset="0"/>
                <a:sym typeface="Cabin"/>
              </a:rPr>
              <a:t>In environments where women feel stressed and fearful, stress hormones (catecholamines) can increase, reducing oxytocin and slowing the process of the first stage labor (“fight or flight” response)</a:t>
            </a:r>
          </a:p>
          <a:p>
            <a:pPr marL="0" marR="0" lvl="0" indent="0" algn="l" rtl="0">
              <a:spcBef>
                <a:spcPts val="0"/>
              </a:spcBef>
              <a:spcAft>
                <a:spcPts val="0"/>
              </a:spcAft>
              <a:buClr>
                <a:schemeClr val="dk1"/>
              </a:buClr>
              <a:buSzPct val="100000"/>
              <a:buNone/>
            </a:pPr>
            <a:endParaRPr lang="en-US" sz="2400" b="0" i="0" u="none" strike="noStrike" cap="none" dirty="0">
              <a:solidFill>
                <a:schemeClr val="dk1"/>
              </a:solidFill>
              <a:latin typeface="Calibri" panose="020F0502020204030204" pitchFamily="34" charset="0"/>
              <a:cs typeface="Calibri" panose="020F0502020204030204" pitchFamily="34" charset="0"/>
              <a:sym typeface="Cabin"/>
            </a:endParaRPr>
          </a:p>
          <a:p>
            <a:pPr marL="342900" marR="0" lvl="0" indent="-342900" algn="l" rtl="0">
              <a:spcBef>
                <a:spcPts val="0"/>
              </a:spcBef>
              <a:spcAft>
                <a:spcPts val="0"/>
              </a:spcAft>
              <a:buClr>
                <a:schemeClr val="dk1"/>
              </a:buClr>
              <a:buSzPct val="100000"/>
              <a:buFont typeface="Cabin"/>
              <a:buChar char="•"/>
            </a:pPr>
            <a:r>
              <a:rPr lang="en-US" sz="2400" dirty="0">
                <a:latin typeface="Calibri" panose="020F0502020204030204" pitchFamily="34" charset="0"/>
                <a:cs typeface="Calibri" panose="020F0502020204030204" pitchFamily="34" charset="0"/>
              </a:rPr>
              <a:t>Epinephrine (adrenaline) and norepinephrine (noradrenaline) mediate “fight or flight” stress responses and may slow or stop labor</a:t>
            </a:r>
          </a:p>
          <a:p>
            <a:pPr marL="0" marR="0" lvl="0" indent="0" algn="l" rtl="0">
              <a:spcBef>
                <a:spcPts val="600"/>
              </a:spcBef>
              <a:buNone/>
            </a:pPr>
            <a:endParaRPr sz="2400" b="0" i="0" u="none" strike="noStrike" cap="none" dirty="0">
              <a:solidFill>
                <a:schemeClr val="dk1"/>
              </a:solidFill>
              <a:latin typeface="Calibri" panose="020F0502020204030204" pitchFamily="34" charset="0"/>
              <a:cs typeface="Calibri" panose="020F0502020204030204" pitchFamily="34" charset="0"/>
              <a:sym typeface="Cabin"/>
            </a:endParaRPr>
          </a:p>
        </p:txBody>
      </p:sp>
      <p:sp>
        <p:nvSpPr>
          <p:cNvPr id="319" name="Shape 319"/>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lvl="0" rtl="0">
              <a:spcBef>
                <a:spcPts val="0"/>
              </a:spcBef>
              <a:buClr>
                <a:srgbClr val="FFFFFF"/>
              </a:buClr>
              <a:buSzPct val="100000"/>
              <a:buFont typeface="Cabin"/>
              <a:buNone/>
            </a:pPr>
            <a:fld id="{00000000-1234-1234-1234-123412341234}" type="slidenum">
              <a:rPr lang="en-US"/>
              <a:t>10</a:t>
            </a:fld>
            <a:endParaRPr lang="en-US"/>
          </a:p>
        </p:txBody>
      </p:sp>
      <p:sp>
        <p:nvSpPr>
          <p:cNvPr id="320" name="Shape 320"/>
          <p:cNvSpPr txBox="1"/>
          <p:nvPr/>
        </p:nvSpPr>
        <p:spPr>
          <a:xfrm>
            <a:off x="1143000" y="6348866"/>
            <a:ext cx="2927931" cy="369332"/>
          </a:xfrm>
          <a:prstGeom prst="rect">
            <a:avLst/>
          </a:prstGeom>
          <a:noFill/>
          <a:ln>
            <a:noFill/>
          </a:ln>
        </p:spPr>
        <p:txBody>
          <a:bodyPr wrap="square" lIns="91425" tIns="45700" rIns="91425" bIns="45700" anchor="t" anchorCtr="0">
            <a:noAutofit/>
          </a:bodyPr>
          <a:lstStyle/>
          <a:p>
            <a:pPr marL="0" marR="0" lvl="0" indent="-114300" algn="l" rtl="0">
              <a:lnSpc>
                <a:spcPct val="100000"/>
              </a:lnSpc>
              <a:spcBef>
                <a:spcPts val="0"/>
              </a:spcBef>
              <a:spcAft>
                <a:spcPts val="0"/>
              </a:spcAft>
              <a:buClr>
                <a:srgbClr val="000000"/>
              </a:buClr>
              <a:buSzPct val="100000"/>
              <a:buFont typeface="Calibri"/>
              <a:buNone/>
            </a:pPr>
            <a:r>
              <a:rPr lang="en-US" sz="1800" b="0" i="0" u="none" strike="noStrike" cap="none">
                <a:solidFill>
                  <a:srgbClr val="000000"/>
                </a:solidFill>
                <a:latin typeface="Calibri"/>
                <a:ea typeface="Calibri"/>
                <a:cs typeface="Calibri"/>
                <a:sym typeface="Calibri"/>
              </a:rPr>
              <a:t>Buckley 2015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Shape 326"/>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dirty="0"/>
              <a:t>Maternity Care Practices that May Impact Stress Hormones</a:t>
            </a:r>
          </a:p>
        </p:txBody>
      </p:sp>
      <p:sp>
        <p:nvSpPr>
          <p:cNvPr id="327" name="Shape 327"/>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42900">
              <a:spcBef>
                <a:spcPts val="0"/>
              </a:spcBef>
              <a:spcAft>
                <a:spcPts val="0"/>
              </a:spcAft>
              <a:buSzPct val="100000"/>
            </a:pPr>
            <a:r>
              <a:rPr lang="en-US" sz="2800" dirty="0">
                <a:latin typeface="Calibri" panose="020F0502020204030204" pitchFamily="34" charset="0"/>
                <a:cs typeface="Calibri" panose="020F0502020204030204" pitchFamily="34" charset="0"/>
              </a:rPr>
              <a:t>In labor, anxiety or situations in which the woman does not feel private, safe, and undisturbed may provoke epinephrine-norepinephrine elevations, which may slow or stall labor and reduce fetal blood supply </a:t>
            </a:r>
          </a:p>
          <a:p>
            <a:pPr marL="342900" lvl="0" indent="-342900">
              <a:spcBef>
                <a:spcPts val="0"/>
              </a:spcBef>
              <a:spcAft>
                <a:spcPts val="0"/>
              </a:spcAft>
              <a:buSzPct val="100000"/>
            </a:pPr>
            <a:endParaRPr lang="en-US" sz="2800" b="1" dirty="0">
              <a:latin typeface="Calibri" panose="020F0502020204030204" pitchFamily="34" charset="0"/>
              <a:cs typeface="Calibri" panose="020F0502020204030204" pitchFamily="34" charset="0"/>
            </a:endParaRPr>
          </a:p>
          <a:p>
            <a:pPr marL="342900" lvl="0" indent="-342900">
              <a:spcBef>
                <a:spcPts val="0"/>
              </a:spcBef>
              <a:spcAft>
                <a:spcPts val="0"/>
              </a:spcAft>
              <a:buSzPct val="100000"/>
            </a:pPr>
            <a:r>
              <a:rPr lang="en-US" sz="2800" b="1" dirty="0">
                <a:latin typeface="Calibri" panose="020F0502020204030204" pitchFamily="34" charset="0"/>
                <a:cs typeface="Calibri" panose="020F0502020204030204" pitchFamily="34" charset="0"/>
              </a:rPr>
              <a:t>Continuous support, a safe and peaceful environment, and respectful care with shared decision-making </a:t>
            </a:r>
            <a:r>
              <a:rPr lang="en-US" sz="2800" dirty="0">
                <a:latin typeface="Calibri" panose="020F0502020204030204" pitchFamily="34" charset="0"/>
                <a:cs typeface="Calibri" panose="020F0502020204030204" pitchFamily="34" charset="0"/>
              </a:rPr>
              <a:t>can reduce stress hormones</a:t>
            </a:r>
          </a:p>
          <a:p>
            <a:pPr lvl="0">
              <a:spcBef>
                <a:spcPts val="0"/>
              </a:spcBef>
              <a:buNone/>
            </a:pPr>
            <a:endParaRPr sz="2800" dirty="0">
              <a:latin typeface="Calibri" panose="020F0502020204030204" pitchFamily="34" charset="0"/>
              <a:cs typeface="Calibri" panose="020F0502020204030204" pitchFamily="34" charset="0"/>
            </a:endParaRPr>
          </a:p>
        </p:txBody>
      </p:sp>
      <p:sp>
        <p:nvSpPr>
          <p:cNvPr id="328" name="Shape 328"/>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11</a:t>
            </a:fld>
            <a:endParaRPr lang="en-US"/>
          </a:p>
        </p:txBody>
      </p:sp>
      <p:sp>
        <p:nvSpPr>
          <p:cNvPr id="329" name="Shape 329"/>
          <p:cNvSpPr txBox="1"/>
          <p:nvPr/>
        </p:nvSpPr>
        <p:spPr>
          <a:xfrm>
            <a:off x="1343400" y="5470650"/>
            <a:ext cx="3000000" cy="2177700"/>
          </a:xfrm>
          <a:prstGeom prst="rect">
            <a:avLst/>
          </a:prstGeom>
          <a:noFill/>
          <a:ln>
            <a:noFill/>
          </a:ln>
        </p:spPr>
        <p:txBody>
          <a:bodyPr wrap="square" lIns="91425" tIns="91425" rIns="91425" bIns="91425" anchor="ctr" anchorCtr="0">
            <a:noAutofit/>
          </a:bodyPr>
          <a:lstStyle/>
          <a:p>
            <a:pPr lvl="0" rtl="0">
              <a:spcBef>
                <a:spcPts val="0"/>
              </a:spcBef>
              <a:buNone/>
            </a:pPr>
            <a:r>
              <a:rPr lang="en-US" sz="1800">
                <a:solidFill>
                  <a:schemeClr val="dk1"/>
                </a:solidFill>
                <a:latin typeface="Calibri"/>
                <a:ea typeface="Calibri"/>
                <a:cs typeface="Calibri"/>
                <a:sym typeface="Calibri"/>
              </a:rPr>
              <a:t>Buckley 2015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Shape 335"/>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a:t>Beta Endorphins: Normal Physiology</a:t>
            </a:r>
          </a:p>
        </p:txBody>
      </p:sp>
      <p:sp>
        <p:nvSpPr>
          <p:cNvPr id="336" name="Shape 336"/>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457200" lvl="0" indent="-381000" rtl="0">
              <a:spcBef>
                <a:spcPts val="0"/>
              </a:spcBef>
              <a:spcAft>
                <a:spcPts val="0"/>
              </a:spcAft>
              <a:buSzPct val="100000"/>
              <a:buFont typeface="Calibri"/>
            </a:pPr>
            <a:r>
              <a:rPr lang="en-US" sz="2600" dirty="0">
                <a:latin typeface="Calibri" panose="020F0502020204030204" pitchFamily="34" charset="0"/>
                <a:ea typeface="Calibri"/>
                <a:cs typeface="Calibri" panose="020F0502020204030204" pitchFamily="34" charset="0"/>
                <a:sym typeface="Calibri"/>
              </a:rPr>
              <a:t>Beta-endorphins are endogenous opioids that give analgesic and adaptive responses to stress and pain. </a:t>
            </a:r>
          </a:p>
          <a:p>
            <a:pPr marL="457200" lvl="0" indent="-381000" rtl="0">
              <a:spcBef>
                <a:spcPts val="0"/>
              </a:spcBef>
              <a:spcAft>
                <a:spcPts val="0"/>
              </a:spcAft>
              <a:buSzPct val="100000"/>
              <a:buFont typeface="Calibri"/>
            </a:pPr>
            <a:r>
              <a:rPr lang="en-US" sz="2600" dirty="0">
                <a:latin typeface="Calibri" panose="020F0502020204030204" pitchFamily="34" charset="0"/>
                <a:ea typeface="Calibri"/>
                <a:cs typeface="Calibri" panose="020F0502020204030204" pitchFamily="34" charset="0"/>
                <a:sym typeface="Calibri"/>
              </a:rPr>
              <a:t>Beta endorphins promote:</a:t>
            </a:r>
          </a:p>
          <a:p>
            <a:pPr marL="914400" lvl="1" indent="-381000" rtl="0">
              <a:spcBef>
                <a:spcPts val="0"/>
              </a:spcBef>
              <a:spcAft>
                <a:spcPts val="0"/>
              </a:spcAft>
              <a:buSzPct val="100000"/>
              <a:buFont typeface="Calibri"/>
            </a:pPr>
            <a:r>
              <a:rPr lang="en-US" sz="2600" dirty="0">
                <a:latin typeface="Calibri" panose="020F0502020204030204" pitchFamily="34" charset="0"/>
                <a:ea typeface="Calibri"/>
                <a:cs typeface="Calibri" panose="020F0502020204030204" pitchFamily="34" charset="0"/>
                <a:sym typeface="Calibri"/>
              </a:rPr>
              <a:t>an altered state of consciousness that may help with labor stress and pain</a:t>
            </a:r>
          </a:p>
          <a:p>
            <a:pPr marL="914400" lvl="1" indent="-381000" rtl="0">
              <a:spcBef>
                <a:spcPts val="0"/>
              </a:spcBef>
              <a:spcAft>
                <a:spcPts val="0"/>
              </a:spcAft>
              <a:buSzPct val="100000"/>
              <a:buFont typeface="Calibri"/>
            </a:pPr>
            <a:r>
              <a:rPr lang="en-US" sz="2600" dirty="0">
                <a:latin typeface="Calibri" panose="020F0502020204030204" pitchFamily="34" charset="0"/>
                <a:ea typeface="Calibri"/>
                <a:cs typeface="Calibri" panose="020F0502020204030204" pitchFamily="34" charset="0"/>
                <a:sym typeface="Calibri"/>
              </a:rPr>
              <a:t>fetal </a:t>
            </a:r>
            <a:r>
              <a:rPr lang="en-US" sz="2600" dirty="0" err="1">
                <a:latin typeface="Calibri" panose="020F0502020204030204" pitchFamily="34" charset="0"/>
                <a:ea typeface="Calibri"/>
                <a:cs typeface="Calibri" panose="020F0502020204030204" pitchFamily="34" charset="0"/>
                <a:sym typeface="Calibri"/>
              </a:rPr>
              <a:t>neuroprotection</a:t>
            </a:r>
            <a:r>
              <a:rPr lang="en-US" sz="2600" dirty="0">
                <a:latin typeface="Calibri" panose="020F0502020204030204" pitchFamily="34" charset="0"/>
                <a:ea typeface="Calibri"/>
                <a:cs typeface="Calibri" panose="020F0502020204030204" pitchFamily="34" charset="0"/>
                <a:sym typeface="Calibri"/>
              </a:rPr>
              <a:t> from hypoxia </a:t>
            </a:r>
          </a:p>
          <a:p>
            <a:pPr marL="914400" lvl="1" indent="-381000" rtl="0">
              <a:spcBef>
                <a:spcPts val="0"/>
              </a:spcBef>
              <a:buSzPct val="100000"/>
              <a:buFont typeface="Calibri"/>
            </a:pPr>
            <a:r>
              <a:rPr lang="en-US" sz="2600" dirty="0">
                <a:latin typeface="Calibri" panose="020F0502020204030204" pitchFamily="34" charset="0"/>
                <a:ea typeface="Calibri"/>
                <a:cs typeface="Calibri" panose="020F0502020204030204" pitchFamily="34" charset="0"/>
                <a:sym typeface="Calibri"/>
              </a:rPr>
              <a:t>postpartum peaks of beta-endorphins (along with oxytocin) that may facilitate maternal euphoria and prime reward centers, imprinting pleasure with infant contact and care</a:t>
            </a:r>
          </a:p>
        </p:txBody>
      </p:sp>
      <p:sp>
        <p:nvSpPr>
          <p:cNvPr id="337" name="Shape 337"/>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12</a:t>
            </a:fld>
            <a:endParaRPr lang="en-US"/>
          </a:p>
        </p:txBody>
      </p:sp>
      <p:sp>
        <p:nvSpPr>
          <p:cNvPr id="338" name="Shape 338"/>
          <p:cNvSpPr txBox="1"/>
          <p:nvPr/>
        </p:nvSpPr>
        <p:spPr>
          <a:xfrm>
            <a:off x="1114475" y="6126300"/>
            <a:ext cx="3000000" cy="731700"/>
          </a:xfrm>
          <a:prstGeom prst="rect">
            <a:avLst/>
          </a:prstGeom>
          <a:noFill/>
          <a:ln>
            <a:noFill/>
          </a:ln>
        </p:spPr>
        <p:txBody>
          <a:bodyPr wrap="square" lIns="91425" tIns="91425" rIns="91425" bIns="91425" anchor="ctr" anchorCtr="0">
            <a:noAutofit/>
          </a:bodyPr>
          <a:lstStyle/>
          <a:p>
            <a:pPr lvl="0" rtl="0">
              <a:spcBef>
                <a:spcPts val="0"/>
              </a:spcBef>
              <a:buNone/>
            </a:pPr>
            <a:r>
              <a:rPr lang="en-US" sz="1800">
                <a:solidFill>
                  <a:schemeClr val="dk1"/>
                </a:solidFill>
                <a:latin typeface="Calibri"/>
                <a:ea typeface="Calibri"/>
                <a:cs typeface="Calibri"/>
                <a:sym typeface="Calibri"/>
              </a:rPr>
              <a:t>Buckley 2015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Shape 344"/>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a:t>Beta Endorphins</a:t>
            </a:r>
          </a:p>
        </p:txBody>
      </p:sp>
      <p:sp>
        <p:nvSpPr>
          <p:cNvPr id="345" name="Shape 345"/>
          <p:cNvSpPr txBox="1">
            <a:spLocks noGrp="1"/>
          </p:cNvSpPr>
          <p:nvPr>
            <p:ph type="body" idx="1"/>
          </p:nvPr>
        </p:nvSpPr>
        <p:spPr>
          <a:xfrm>
            <a:off x="457200" y="1417638"/>
            <a:ext cx="8229600" cy="4526100"/>
          </a:xfrm>
          <a:prstGeom prst="rect">
            <a:avLst/>
          </a:prstGeom>
        </p:spPr>
        <p:txBody>
          <a:bodyPr wrap="square" lIns="91425" tIns="91425" rIns="91425" bIns="91425" anchor="t" anchorCtr="0">
            <a:noAutofit/>
          </a:bodyPr>
          <a:lstStyle/>
          <a:p>
            <a:pPr marL="457200" lvl="0" indent="-381000" rtl="0">
              <a:lnSpc>
                <a:spcPct val="115000"/>
              </a:lnSpc>
              <a:spcBef>
                <a:spcPts val="0"/>
              </a:spcBef>
              <a:buSzPct val="100000"/>
              <a:buFont typeface="Calibri"/>
            </a:pPr>
            <a:r>
              <a:rPr lang="en-US" sz="2400" dirty="0">
                <a:latin typeface="Calibri" panose="020F0502020204030204" pitchFamily="34" charset="0"/>
                <a:ea typeface="Calibri"/>
                <a:cs typeface="Calibri" panose="020F0502020204030204" pitchFamily="34" charset="0"/>
                <a:sym typeface="Calibri"/>
              </a:rPr>
              <a:t>Excessive maternal stress in labor may lead to excessive (supraphysiologic) beta-endorphins, which may inhibit oxytocin and slow labor</a:t>
            </a:r>
          </a:p>
          <a:p>
            <a:pPr marL="0" lvl="0" indent="0" rtl="0">
              <a:lnSpc>
                <a:spcPct val="115000"/>
              </a:lnSpc>
              <a:spcBef>
                <a:spcPts val="0"/>
              </a:spcBef>
              <a:buNone/>
            </a:pPr>
            <a:endParaRPr sz="2400" dirty="0">
              <a:latin typeface="Calibri" panose="020F0502020204030204" pitchFamily="34" charset="0"/>
              <a:ea typeface="Calibri"/>
              <a:cs typeface="Calibri" panose="020F0502020204030204" pitchFamily="34" charset="0"/>
              <a:sym typeface="Calibri"/>
            </a:endParaRPr>
          </a:p>
          <a:p>
            <a:pPr marL="457200" lvl="0" indent="-381000" rtl="0">
              <a:lnSpc>
                <a:spcPct val="115000"/>
              </a:lnSpc>
              <a:spcBef>
                <a:spcPts val="0"/>
              </a:spcBef>
              <a:buSzPct val="100000"/>
              <a:buFont typeface="Calibri"/>
            </a:pPr>
            <a:r>
              <a:rPr lang="en-US" sz="2400" dirty="0">
                <a:latin typeface="Calibri" panose="020F0502020204030204" pitchFamily="34" charset="0"/>
                <a:ea typeface="Calibri"/>
                <a:cs typeface="Calibri" panose="020F0502020204030204" pitchFamily="34" charset="0"/>
                <a:sym typeface="Calibri"/>
              </a:rPr>
              <a:t>Alternatively, too-low levels of beta-endorphins may not give adequate stress and pain reduction, or activate postpartum pleasure and reward. </a:t>
            </a:r>
          </a:p>
          <a:p>
            <a:pPr marL="0" lvl="0" indent="0" rtl="0">
              <a:lnSpc>
                <a:spcPct val="115000"/>
              </a:lnSpc>
              <a:spcBef>
                <a:spcPts val="0"/>
              </a:spcBef>
              <a:buNone/>
            </a:pPr>
            <a:endParaRPr sz="2400" dirty="0">
              <a:latin typeface="Calibri" panose="020F0502020204030204" pitchFamily="34" charset="0"/>
              <a:ea typeface="Calibri"/>
              <a:cs typeface="Calibri" panose="020F0502020204030204" pitchFamily="34" charset="0"/>
              <a:sym typeface="Calibri"/>
            </a:endParaRPr>
          </a:p>
          <a:p>
            <a:pPr marL="457200" lvl="0" indent="-381000" rtl="0">
              <a:lnSpc>
                <a:spcPct val="115000"/>
              </a:lnSpc>
              <a:spcBef>
                <a:spcPts val="0"/>
              </a:spcBef>
              <a:buSzPct val="100000"/>
              <a:buFont typeface="Calibri"/>
            </a:pPr>
            <a:r>
              <a:rPr lang="en-US" sz="2400" dirty="0">
                <a:latin typeface="Calibri" panose="020F0502020204030204" pitchFamily="34" charset="0"/>
                <a:ea typeface="Calibri"/>
                <a:cs typeface="Calibri" panose="020F0502020204030204" pitchFamily="34" charset="0"/>
                <a:sym typeface="Calibri"/>
              </a:rPr>
              <a:t>Optimal levels of beta-endorphins to reduce stress and pain and promote labor progress likely vary among women. </a:t>
            </a:r>
          </a:p>
        </p:txBody>
      </p:sp>
      <p:sp>
        <p:nvSpPr>
          <p:cNvPr id="346" name="Shape 346"/>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13</a:t>
            </a:fld>
            <a:endParaRPr lang="en-US"/>
          </a:p>
        </p:txBody>
      </p:sp>
      <p:sp>
        <p:nvSpPr>
          <p:cNvPr id="347" name="Shape 347"/>
          <p:cNvSpPr txBox="1"/>
          <p:nvPr/>
        </p:nvSpPr>
        <p:spPr>
          <a:xfrm>
            <a:off x="1141325" y="6308850"/>
            <a:ext cx="3000000" cy="443100"/>
          </a:xfrm>
          <a:prstGeom prst="rect">
            <a:avLst/>
          </a:prstGeom>
          <a:noFill/>
          <a:ln>
            <a:noFill/>
          </a:ln>
        </p:spPr>
        <p:txBody>
          <a:bodyPr wrap="square" lIns="91425" tIns="91425" rIns="91425" bIns="91425" anchor="ctr" anchorCtr="0">
            <a:noAutofit/>
          </a:bodyPr>
          <a:lstStyle/>
          <a:p>
            <a:pPr lvl="0" rtl="0">
              <a:spcBef>
                <a:spcPts val="0"/>
              </a:spcBef>
              <a:buNone/>
            </a:pPr>
            <a:r>
              <a:rPr lang="en-US" sz="1800">
                <a:solidFill>
                  <a:schemeClr val="dk1"/>
                </a:solidFill>
                <a:latin typeface="Calibri"/>
                <a:ea typeface="Calibri"/>
                <a:cs typeface="Calibri"/>
                <a:sym typeface="Calibri"/>
              </a:rPr>
              <a:t>Buckley 2015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Shape 353"/>
          <p:cNvSpPr txBox="1">
            <a:spLocks noGrp="1"/>
          </p:cNvSpPr>
          <p:nvPr>
            <p:ph type="title"/>
          </p:nvPr>
        </p:nvSpPr>
        <p:spPr>
          <a:xfrm>
            <a:off x="457200" y="670048"/>
            <a:ext cx="8229600" cy="747589"/>
          </a:xfrm>
          <a:prstGeom prst="rect">
            <a:avLst/>
          </a:prstGeom>
        </p:spPr>
        <p:txBody>
          <a:bodyPr wrap="square" lIns="91425" tIns="91425" rIns="91425" bIns="91425" anchor="ctr" anchorCtr="0">
            <a:noAutofit/>
          </a:bodyPr>
          <a:lstStyle/>
          <a:p>
            <a:pPr>
              <a:buClr>
                <a:schemeClr val="dk1"/>
              </a:buClr>
              <a:buSzPct val="30555"/>
            </a:pPr>
            <a:r>
              <a:rPr lang="en-US" sz="3600" dirty="0"/>
              <a:t>Common Practices that May Influence Beta Endorphin Physiology</a:t>
            </a:r>
            <a:r>
              <a:rPr lang="en-US" dirty="0"/>
              <a:t> </a:t>
            </a:r>
          </a:p>
        </p:txBody>
      </p:sp>
      <p:sp>
        <p:nvSpPr>
          <p:cNvPr id="354" name="Shape 354"/>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457200" lvl="0" indent="-381000" rtl="0">
              <a:lnSpc>
                <a:spcPct val="115000"/>
              </a:lnSpc>
              <a:spcBef>
                <a:spcPts val="0"/>
              </a:spcBef>
              <a:spcAft>
                <a:spcPts val="0"/>
              </a:spcAft>
              <a:buSzPct val="100000"/>
              <a:buFont typeface="Calibri"/>
            </a:pPr>
            <a:r>
              <a:rPr lang="en-US" sz="2600" dirty="0">
                <a:latin typeface="Calibri"/>
                <a:ea typeface="Calibri"/>
                <a:cs typeface="Calibri"/>
                <a:sym typeface="Calibri"/>
              </a:rPr>
              <a:t>Labor analgesia that effectively reduces pain will reduce maternal beta-endorphins to some degree. </a:t>
            </a:r>
          </a:p>
          <a:p>
            <a:pPr marL="914400" lvl="1" indent="-381000" rtl="0">
              <a:lnSpc>
                <a:spcPct val="115000"/>
              </a:lnSpc>
              <a:spcBef>
                <a:spcPts val="0"/>
              </a:spcBef>
              <a:spcAft>
                <a:spcPts val="0"/>
              </a:spcAft>
              <a:buSzPct val="100000"/>
              <a:buFont typeface="Calibri"/>
            </a:pPr>
            <a:r>
              <a:rPr lang="en-US" sz="2600" dirty="0">
                <a:latin typeface="Calibri"/>
                <a:ea typeface="Calibri"/>
                <a:cs typeface="Calibri"/>
                <a:sym typeface="Calibri"/>
              </a:rPr>
              <a:t>This may be beneficial if excessive stress is inhibiting labor. </a:t>
            </a:r>
          </a:p>
          <a:p>
            <a:pPr marL="457200" lvl="0" indent="-381000" rtl="0">
              <a:lnSpc>
                <a:spcPct val="115000"/>
              </a:lnSpc>
              <a:spcBef>
                <a:spcPts val="0"/>
              </a:spcBef>
              <a:buSzPct val="100000"/>
              <a:buFont typeface="Calibri"/>
            </a:pPr>
            <a:r>
              <a:rPr lang="en-US" sz="2600" dirty="0">
                <a:latin typeface="Calibri"/>
                <a:ea typeface="Calibri"/>
                <a:cs typeface="Calibri"/>
                <a:sym typeface="Calibri"/>
              </a:rPr>
              <a:t>However, reduced beta-endorphins, as found with epidurals, may also reduce postpartum reward center activation and priming, potentially impacting hormonally-mediated maternal adaptations and attachment, also involving oxytocin.</a:t>
            </a:r>
          </a:p>
        </p:txBody>
      </p:sp>
      <p:sp>
        <p:nvSpPr>
          <p:cNvPr id="355" name="Shape 355"/>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14</a:t>
            </a:fld>
            <a:endParaRPr lang="en-US"/>
          </a:p>
        </p:txBody>
      </p:sp>
      <p:sp>
        <p:nvSpPr>
          <p:cNvPr id="356" name="Shape 356"/>
          <p:cNvSpPr txBox="1"/>
          <p:nvPr/>
        </p:nvSpPr>
        <p:spPr>
          <a:xfrm>
            <a:off x="1343400" y="5470650"/>
            <a:ext cx="3000000" cy="2177700"/>
          </a:xfrm>
          <a:prstGeom prst="rect">
            <a:avLst/>
          </a:prstGeom>
          <a:noFill/>
          <a:ln>
            <a:noFill/>
          </a:ln>
        </p:spPr>
        <p:txBody>
          <a:bodyPr wrap="square" lIns="91425" tIns="91425" rIns="91425" bIns="91425" anchor="ctr" anchorCtr="0">
            <a:noAutofit/>
          </a:bodyPr>
          <a:lstStyle/>
          <a:p>
            <a:pPr lvl="0" rtl="0">
              <a:spcBef>
                <a:spcPts val="0"/>
              </a:spcBef>
              <a:buNone/>
            </a:pPr>
            <a:r>
              <a:rPr lang="en-US" sz="1800">
                <a:solidFill>
                  <a:schemeClr val="dk1"/>
                </a:solidFill>
                <a:latin typeface="Calibri"/>
                <a:ea typeface="Calibri"/>
                <a:cs typeface="Calibri"/>
                <a:sym typeface="Calibri"/>
              </a:rPr>
              <a:t>Buckley 2015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60"/>
        <p:cNvGrpSpPr/>
        <p:nvPr/>
      </p:nvGrpSpPr>
      <p:grpSpPr>
        <a:xfrm>
          <a:off x="0" y="0"/>
          <a:ext cx="0" cy="0"/>
          <a:chOff x="0" y="0"/>
          <a:chExt cx="0" cy="0"/>
        </a:xfrm>
      </p:grpSpPr>
      <p:sp>
        <p:nvSpPr>
          <p:cNvPr id="361" name="Shape 361"/>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51396" algn="ctr" rtl="0">
              <a:spcBef>
                <a:spcPts val="0"/>
              </a:spcBef>
              <a:buClr>
                <a:srgbClr val="00510B"/>
              </a:buClr>
              <a:buSzPct val="99974"/>
              <a:buFont typeface="Garamond"/>
              <a:buNone/>
            </a:pPr>
            <a:r>
              <a:rPr lang="en-US" sz="3959"/>
              <a:t>Oxytocin</a:t>
            </a:r>
          </a:p>
        </p:txBody>
      </p:sp>
      <p:sp>
        <p:nvSpPr>
          <p:cNvPr id="362" name="Shape 362"/>
          <p:cNvSpPr txBox="1">
            <a:spLocks noGrp="1"/>
          </p:cNvSpPr>
          <p:nvPr>
            <p:ph type="body" idx="1"/>
          </p:nvPr>
        </p:nvSpPr>
        <p:spPr>
          <a:xfrm>
            <a:off x="457200" y="1600200"/>
            <a:ext cx="8229600" cy="4526100"/>
          </a:xfrm>
          <a:prstGeom prst="rect">
            <a:avLst/>
          </a:prstGeom>
          <a:noFill/>
          <a:ln>
            <a:noFill/>
          </a:ln>
        </p:spPr>
        <p:txBody>
          <a:bodyPr wrap="square" lIns="91425" tIns="45700" rIns="91425" bIns="45700" anchor="t" anchorCtr="0">
            <a:noAutofit/>
          </a:bodyPr>
          <a:lstStyle/>
          <a:p>
            <a:pPr marL="342900" marR="0" lvl="0" indent="-342900" algn="l" rtl="0">
              <a:spcBef>
                <a:spcPts val="600"/>
              </a:spcBef>
              <a:buClr>
                <a:schemeClr val="dk1"/>
              </a:buClr>
              <a:buSzPct val="100000"/>
              <a:buFont typeface="Cabin"/>
              <a:buChar char="•"/>
            </a:pPr>
            <a:r>
              <a:rPr lang="en-US" dirty="0">
                <a:latin typeface="Calibri" panose="020F0502020204030204" pitchFamily="34" charset="0"/>
                <a:cs typeface="Calibri" panose="020F0502020204030204" pitchFamily="34" charset="0"/>
              </a:rPr>
              <a:t>The reduction in maternal oxytocin that generally follows administration of epidural analgesia may lead to use of synthetic oxytocin to compensate. </a:t>
            </a:r>
          </a:p>
          <a:p>
            <a:pPr marL="342900" marR="0" lvl="0" indent="-342900" algn="l" rtl="0">
              <a:spcBef>
                <a:spcPts val="600"/>
              </a:spcBef>
              <a:buClr>
                <a:schemeClr val="dk1"/>
              </a:buClr>
              <a:buSzPct val="100000"/>
              <a:buFont typeface="Cabin"/>
              <a:buChar char="•"/>
            </a:pPr>
            <a:r>
              <a:rPr lang="en-US" dirty="0">
                <a:latin typeface="Calibri" panose="020F0502020204030204" pitchFamily="34" charset="0"/>
                <a:cs typeface="Calibri" panose="020F0502020204030204" pitchFamily="34" charset="0"/>
              </a:rPr>
              <a:t>Prolonged use of synthetic oxytocin may desensitize the oxytocin receptor system and increase the risk of postpartum hemorrhage.</a:t>
            </a:r>
          </a:p>
        </p:txBody>
      </p:sp>
      <p:sp>
        <p:nvSpPr>
          <p:cNvPr id="363" name="Shape 363"/>
          <p:cNvSpPr txBox="1">
            <a:spLocks noGrp="1"/>
          </p:cNvSpPr>
          <p:nvPr>
            <p:ph type="sldNum" idx="12"/>
          </p:nvPr>
        </p:nvSpPr>
        <p:spPr>
          <a:xfrm>
            <a:off x="4343400" y="6400799"/>
            <a:ext cx="381000" cy="317400"/>
          </a:xfrm>
          <a:prstGeom prst="rect">
            <a:avLst/>
          </a:prstGeom>
          <a:noFill/>
          <a:ln>
            <a:noFill/>
          </a:ln>
        </p:spPr>
        <p:txBody>
          <a:bodyPr wrap="square" lIns="91425" tIns="45700" rIns="91425" bIns="45700" anchor="t" anchorCtr="0">
            <a:noAutofit/>
          </a:bodyPr>
          <a:lstStyle/>
          <a:p>
            <a:pPr lvl="0" rtl="0">
              <a:spcBef>
                <a:spcPts val="0"/>
              </a:spcBef>
              <a:buClr>
                <a:srgbClr val="FFFFFF"/>
              </a:buClr>
              <a:buSzPct val="100000"/>
              <a:buFont typeface="Cabin"/>
              <a:buNone/>
            </a:pPr>
            <a:fld id="{00000000-1234-1234-1234-123412341234}" type="slidenum">
              <a:rPr lang="en-US"/>
              <a:t>15</a:t>
            </a:fld>
            <a:endParaRPr lang="en-US"/>
          </a:p>
        </p:txBody>
      </p:sp>
      <p:sp>
        <p:nvSpPr>
          <p:cNvPr id="364" name="Shape 364"/>
          <p:cNvSpPr txBox="1"/>
          <p:nvPr/>
        </p:nvSpPr>
        <p:spPr>
          <a:xfrm>
            <a:off x="1143000" y="6348866"/>
            <a:ext cx="2928000" cy="369300"/>
          </a:xfrm>
          <a:prstGeom prst="rect">
            <a:avLst/>
          </a:prstGeom>
          <a:noFill/>
          <a:ln>
            <a:noFill/>
          </a:ln>
        </p:spPr>
        <p:txBody>
          <a:bodyPr wrap="square" lIns="91425" tIns="45700" rIns="91425" bIns="45700" anchor="t" anchorCtr="0">
            <a:noAutofit/>
          </a:bodyPr>
          <a:lstStyle/>
          <a:p>
            <a:pPr marL="0" marR="0" lvl="0" indent="-114300" algn="l" rtl="0">
              <a:lnSpc>
                <a:spcPct val="100000"/>
              </a:lnSpc>
              <a:spcBef>
                <a:spcPts val="0"/>
              </a:spcBef>
              <a:spcAft>
                <a:spcPts val="0"/>
              </a:spcAft>
              <a:buClr>
                <a:srgbClr val="000000"/>
              </a:buClr>
              <a:buSzPct val="100000"/>
              <a:buFont typeface="Calibri"/>
              <a:buNone/>
            </a:pPr>
            <a:r>
              <a:rPr lang="en-US" sz="1800" b="0" i="0" u="none" strike="noStrike" cap="none">
                <a:solidFill>
                  <a:srgbClr val="000000"/>
                </a:solidFill>
                <a:latin typeface="Calibri"/>
                <a:ea typeface="Calibri"/>
                <a:cs typeface="Calibri"/>
                <a:sym typeface="Calibri"/>
              </a:rPr>
              <a:t>Buckley 2015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Shape 370"/>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a:t>Synthetic Oxytocin</a:t>
            </a:r>
          </a:p>
        </p:txBody>
      </p:sp>
      <p:sp>
        <p:nvSpPr>
          <p:cNvPr id="371" name="Shape 371"/>
          <p:cNvSpPr txBox="1">
            <a:spLocks noGrp="1"/>
          </p:cNvSpPr>
          <p:nvPr>
            <p:ph type="body" idx="1"/>
          </p:nvPr>
        </p:nvSpPr>
        <p:spPr>
          <a:xfrm>
            <a:off x="457200" y="1237517"/>
            <a:ext cx="8229600" cy="4526100"/>
          </a:xfrm>
          <a:prstGeom prst="rect">
            <a:avLst/>
          </a:prstGeom>
        </p:spPr>
        <p:txBody>
          <a:bodyPr wrap="square" lIns="91425" tIns="91425" rIns="91425" bIns="91425" anchor="t" anchorCtr="0">
            <a:noAutofit/>
          </a:bodyPr>
          <a:lstStyle/>
          <a:p>
            <a:pPr marL="190500" lvl="0" indent="0" rtl="0">
              <a:spcBef>
                <a:spcPts val="0"/>
              </a:spcBef>
              <a:buNone/>
            </a:pPr>
            <a:r>
              <a:rPr lang="en-US" sz="2400" dirty="0">
                <a:latin typeface="Calibri" panose="020F0502020204030204" pitchFamily="34" charset="0"/>
                <a:cs typeface="Calibri" panose="020F0502020204030204" pitchFamily="34" charset="0"/>
              </a:rPr>
              <a:t>Possible effects include:  </a:t>
            </a:r>
          </a:p>
          <a:p>
            <a:pPr marL="457200" lvl="0" indent="-381000" rtl="0">
              <a:spcBef>
                <a:spcPts val="0"/>
              </a:spcBef>
              <a:spcAft>
                <a:spcPts val="0"/>
              </a:spcAft>
              <a:buSzPct val="100000"/>
            </a:pPr>
            <a:r>
              <a:rPr lang="en-US" sz="2400" dirty="0">
                <a:latin typeface="Calibri" panose="020F0502020204030204" pitchFamily="34" charset="0"/>
                <a:cs typeface="Calibri" panose="020F0502020204030204" pitchFamily="34" charset="0"/>
              </a:rPr>
              <a:t>uterine </a:t>
            </a:r>
            <a:r>
              <a:rPr lang="en-US" sz="2400" dirty="0" err="1">
                <a:latin typeface="Calibri" panose="020F0502020204030204" pitchFamily="34" charset="0"/>
                <a:cs typeface="Calibri" panose="020F0502020204030204" pitchFamily="34" charset="0"/>
              </a:rPr>
              <a:t>hyperstimulation</a:t>
            </a:r>
            <a:r>
              <a:rPr lang="en-US" sz="2400" dirty="0">
                <a:latin typeface="Calibri" panose="020F0502020204030204" pitchFamily="34" charset="0"/>
                <a:cs typeface="Calibri" panose="020F0502020204030204" pitchFamily="34" charset="0"/>
              </a:rPr>
              <a:t> with potential fetal hypoxia, requiring monitoring  </a:t>
            </a:r>
          </a:p>
          <a:p>
            <a:pPr marL="457200" lvl="0" indent="-381000" rtl="0">
              <a:spcBef>
                <a:spcPts val="0"/>
              </a:spcBef>
              <a:spcAft>
                <a:spcPts val="0"/>
              </a:spcAft>
              <a:buSzPct val="100000"/>
            </a:pPr>
            <a:r>
              <a:rPr lang="en-US" sz="2400" dirty="0">
                <a:latin typeface="Calibri" panose="020F0502020204030204" pitchFamily="34" charset="0"/>
                <a:cs typeface="Calibri" panose="020F0502020204030204" pitchFamily="34" charset="0"/>
              </a:rPr>
              <a:t>stronger contractions and increased pain without the benefit of the pleasure response created by natural oxytocin synthesis  </a:t>
            </a:r>
          </a:p>
          <a:p>
            <a:pPr marL="457200" lvl="0" indent="-381000" rtl="0">
              <a:spcBef>
                <a:spcPts val="0"/>
              </a:spcBef>
              <a:spcAft>
                <a:spcPts val="0"/>
              </a:spcAft>
              <a:buSzPct val="100000"/>
            </a:pPr>
            <a:r>
              <a:rPr lang="en-US" sz="2400" dirty="0">
                <a:latin typeface="Calibri" panose="020F0502020204030204" pitchFamily="34" charset="0"/>
                <a:cs typeface="Calibri" panose="020F0502020204030204" pitchFamily="34" charset="0"/>
              </a:rPr>
              <a:t>synthetic oxytocin overexposure causing desensitization of oxytocin receptors, contributing to reduced contractility, prolonged pushing, instrumental birth, and/or postpartum hemorrhage  </a:t>
            </a:r>
          </a:p>
          <a:p>
            <a:pPr marL="457200" lvl="0" indent="-381000">
              <a:spcBef>
                <a:spcPts val="0"/>
              </a:spcBef>
              <a:buSzPct val="100000"/>
            </a:pPr>
            <a:r>
              <a:rPr lang="en-US" sz="2400" dirty="0">
                <a:latin typeface="Calibri" panose="020F0502020204030204" pitchFamily="34" charset="0"/>
                <a:cs typeface="Calibri" panose="020F0502020204030204" pitchFamily="34" charset="0"/>
              </a:rPr>
              <a:t>disruption of newborn breastfeeding behaviors, reduced maternal oxytocin release with breastfeeding, and possible reduced breastfeeding duration</a:t>
            </a:r>
          </a:p>
        </p:txBody>
      </p:sp>
      <p:sp>
        <p:nvSpPr>
          <p:cNvPr id="372" name="Shape 372"/>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Anatomy of Labor Progress</a:t>
            </a:r>
          </a:p>
        </p:txBody>
      </p:sp>
      <p:sp>
        <p:nvSpPr>
          <p:cNvPr id="3" name="Text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17</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3302648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sp>
        <p:nvSpPr>
          <p:cNvPr id="378" name="Shape 378"/>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a:t>Cardinal Movements of Labor</a:t>
            </a:r>
          </a:p>
        </p:txBody>
      </p:sp>
      <p:sp>
        <p:nvSpPr>
          <p:cNvPr id="379" name="Shape 379"/>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0" lvl="0" indent="0" rtl="0">
              <a:lnSpc>
                <a:spcPct val="115000"/>
              </a:lnSpc>
              <a:spcBef>
                <a:spcPts val="0"/>
              </a:spcBef>
              <a:buNone/>
            </a:pPr>
            <a:r>
              <a:rPr lang="en-US" dirty="0">
                <a:highlight>
                  <a:srgbClr val="FFFFFF"/>
                </a:highlight>
                <a:latin typeface="Calibri" panose="020F0502020204030204" pitchFamily="34" charset="0"/>
                <a:ea typeface="Arial"/>
                <a:cs typeface="Calibri" panose="020F0502020204030204" pitchFamily="34" charset="0"/>
                <a:sym typeface="Arial"/>
              </a:rPr>
              <a:t>• Engagement</a:t>
            </a:r>
          </a:p>
          <a:p>
            <a:pPr marL="0" lvl="0" indent="-69850" rtl="0">
              <a:lnSpc>
                <a:spcPct val="115000"/>
              </a:lnSpc>
              <a:spcBef>
                <a:spcPts val="0"/>
              </a:spcBef>
              <a:buClr>
                <a:schemeClr val="dk1"/>
              </a:buClr>
              <a:buSzPct val="36666"/>
              <a:buFont typeface="Arial"/>
              <a:buNone/>
            </a:pPr>
            <a:r>
              <a:rPr lang="en-US" dirty="0">
                <a:highlight>
                  <a:srgbClr val="FFFFFF"/>
                </a:highlight>
                <a:latin typeface="Calibri" panose="020F0502020204030204" pitchFamily="34" charset="0"/>
                <a:ea typeface="Arial"/>
                <a:cs typeface="Calibri" panose="020F0502020204030204" pitchFamily="34" charset="0"/>
                <a:sym typeface="Arial"/>
              </a:rPr>
              <a:t>• Descent</a:t>
            </a:r>
          </a:p>
          <a:p>
            <a:pPr marL="0" lvl="0" indent="-69850" rtl="0">
              <a:lnSpc>
                <a:spcPct val="115000"/>
              </a:lnSpc>
              <a:spcBef>
                <a:spcPts val="0"/>
              </a:spcBef>
              <a:buClr>
                <a:schemeClr val="dk1"/>
              </a:buClr>
              <a:buSzPct val="36666"/>
              <a:buFont typeface="Arial"/>
              <a:buNone/>
            </a:pPr>
            <a:r>
              <a:rPr lang="en-US" dirty="0">
                <a:highlight>
                  <a:srgbClr val="FFFFFF"/>
                </a:highlight>
                <a:latin typeface="Calibri" panose="020F0502020204030204" pitchFamily="34" charset="0"/>
                <a:ea typeface="Arial"/>
                <a:cs typeface="Calibri" panose="020F0502020204030204" pitchFamily="34" charset="0"/>
                <a:sym typeface="Arial"/>
              </a:rPr>
              <a:t>• Flexion</a:t>
            </a:r>
          </a:p>
          <a:p>
            <a:pPr marL="0" lvl="0" indent="-69850" rtl="0">
              <a:lnSpc>
                <a:spcPct val="115000"/>
              </a:lnSpc>
              <a:spcBef>
                <a:spcPts val="0"/>
              </a:spcBef>
              <a:buClr>
                <a:schemeClr val="dk1"/>
              </a:buClr>
              <a:buSzPct val="36666"/>
              <a:buFont typeface="Arial"/>
              <a:buNone/>
            </a:pPr>
            <a:r>
              <a:rPr lang="en-US" dirty="0">
                <a:highlight>
                  <a:srgbClr val="FFFFFF"/>
                </a:highlight>
                <a:latin typeface="Calibri" panose="020F0502020204030204" pitchFamily="34" charset="0"/>
                <a:ea typeface="Arial"/>
                <a:cs typeface="Calibri" panose="020F0502020204030204" pitchFamily="34" charset="0"/>
                <a:sym typeface="Arial"/>
              </a:rPr>
              <a:t>• Internal Rotation of the head</a:t>
            </a:r>
          </a:p>
          <a:p>
            <a:pPr marL="0" lvl="0" indent="-69850" rtl="0">
              <a:lnSpc>
                <a:spcPct val="115000"/>
              </a:lnSpc>
              <a:spcBef>
                <a:spcPts val="0"/>
              </a:spcBef>
              <a:buClr>
                <a:schemeClr val="dk1"/>
              </a:buClr>
              <a:buSzPct val="36666"/>
              <a:buFont typeface="Arial"/>
              <a:buNone/>
            </a:pPr>
            <a:r>
              <a:rPr lang="en-US" dirty="0">
                <a:highlight>
                  <a:srgbClr val="FFFFFF"/>
                </a:highlight>
                <a:latin typeface="Calibri" panose="020F0502020204030204" pitchFamily="34" charset="0"/>
                <a:ea typeface="Arial"/>
                <a:cs typeface="Calibri" panose="020F0502020204030204" pitchFamily="34" charset="0"/>
                <a:sym typeface="Arial"/>
              </a:rPr>
              <a:t>• Extension of the head</a:t>
            </a:r>
          </a:p>
          <a:p>
            <a:pPr marL="0" lvl="0" indent="-69850" rtl="0">
              <a:lnSpc>
                <a:spcPct val="115000"/>
              </a:lnSpc>
              <a:spcBef>
                <a:spcPts val="0"/>
              </a:spcBef>
              <a:buClr>
                <a:schemeClr val="dk1"/>
              </a:buClr>
              <a:buSzPct val="36666"/>
              <a:buFont typeface="Arial"/>
              <a:buNone/>
            </a:pPr>
            <a:r>
              <a:rPr lang="en-US" dirty="0">
                <a:highlight>
                  <a:srgbClr val="FFFFFF"/>
                </a:highlight>
                <a:latin typeface="Calibri" panose="020F0502020204030204" pitchFamily="34" charset="0"/>
                <a:ea typeface="Arial"/>
                <a:cs typeface="Calibri" panose="020F0502020204030204" pitchFamily="34" charset="0"/>
                <a:sym typeface="Arial"/>
              </a:rPr>
              <a:t>• Internal rotation of the shoulder</a:t>
            </a:r>
          </a:p>
          <a:p>
            <a:pPr marL="0" lvl="0" indent="-69850" rtl="0">
              <a:lnSpc>
                <a:spcPct val="115000"/>
              </a:lnSpc>
              <a:spcBef>
                <a:spcPts val="0"/>
              </a:spcBef>
              <a:buClr>
                <a:schemeClr val="dk1"/>
              </a:buClr>
              <a:buSzPct val="36666"/>
              <a:buFont typeface="Arial"/>
              <a:buNone/>
            </a:pPr>
            <a:r>
              <a:rPr lang="en-US" dirty="0">
                <a:highlight>
                  <a:srgbClr val="FFFFFF"/>
                </a:highlight>
                <a:latin typeface="Calibri" panose="020F0502020204030204" pitchFamily="34" charset="0"/>
                <a:ea typeface="Arial"/>
                <a:cs typeface="Calibri" panose="020F0502020204030204" pitchFamily="34" charset="0"/>
                <a:sym typeface="Arial"/>
              </a:rPr>
              <a:t>• Restitution (External Rotation of the head)</a:t>
            </a:r>
          </a:p>
          <a:p>
            <a:pPr marL="0" lvl="0" indent="-69850" rtl="0">
              <a:lnSpc>
                <a:spcPct val="115000"/>
              </a:lnSpc>
              <a:spcBef>
                <a:spcPts val="0"/>
              </a:spcBef>
              <a:buClr>
                <a:schemeClr val="dk1"/>
              </a:buClr>
              <a:buSzPct val="36666"/>
              <a:buFont typeface="Arial"/>
              <a:buNone/>
            </a:pPr>
            <a:r>
              <a:rPr lang="en-US" dirty="0">
                <a:highlight>
                  <a:srgbClr val="FFFFFF"/>
                </a:highlight>
                <a:latin typeface="Calibri" panose="020F0502020204030204" pitchFamily="34" charset="0"/>
                <a:ea typeface="Arial"/>
                <a:cs typeface="Calibri" panose="020F0502020204030204" pitchFamily="34" charset="0"/>
                <a:sym typeface="Arial"/>
              </a:rPr>
              <a:t>• Expulsion (lateral flexion)</a:t>
            </a:r>
          </a:p>
          <a:p>
            <a:pPr lvl="0">
              <a:spcBef>
                <a:spcPts val="0"/>
              </a:spcBef>
              <a:buNone/>
            </a:pPr>
            <a:endParaRPr dirty="0">
              <a:latin typeface="Calibri" panose="020F0502020204030204" pitchFamily="34" charset="0"/>
              <a:cs typeface="Calibri" panose="020F0502020204030204" pitchFamily="34" charset="0"/>
            </a:endParaRPr>
          </a:p>
        </p:txBody>
      </p:sp>
      <p:sp>
        <p:nvSpPr>
          <p:cNvPr id="380" name="Shape 380"/>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Shape 385"/>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a:solidFill>
                  <a:srgbClr val="00510B"/>
                </a:solidFill>
                <a:latin typeface="Garamond"/>
                <a:ea typeface="Garamond"/>
                <a:cs typeface="Garamond"/>
                <a:sym typeface="Garamond"/>
              </a:rPr>
              <a:t>The Pelvis and Fetal Rotation</a:t>
            </a:r>
          </a:p>
        </p:txBody>
      </p:sp>
      <p:sp>
        <p:nvSpPr>
          <p:cNvPr id="386" name="Shape 386"/>
          <p:cNvSpPr txBox="1">
            <a:spLocks noGrp="1"/>
          </p:cNvSpPr>
          <p:nvPr>
            <p:ph type="body" idx="1"/>
          </p:nvPr>
        </p:nvSpPr>
        <p:spPr>
          <a:xfrm>
            <a:off x="457200" y="1600200"/>
            <a:ext cx="8229600" cy="4525963"/>
          </a:xfrm>
          <a:prstGeom prst="rect">
            <a:avLst/>
          </a:prstGeom>
          <a:noFill/>
          <a:ln>
            <a:noFill/>
          </a:ln>
        </p:spPr>
        <p:txBody>
          <a:bodyPr wrap="square" lIns="91425" tIns="45700" rIns="91425" bIns="45700" anchor="t" anchorCtr="0">
            <a:noAutofit/>
          </a:bodyPr>
          <a:lstStyle/>
          <a:p>
            <a:pPr marL="342900" marR="0" lvl="0" indent="-342900" algn="l" rtl="0">
              <a:spcBef>
                <a:spcPts val="0"/>
              </a:spcBef>
              <a:buClr>
                <a:schemeClr val="dk1"/>
              </a:buClr>
              <a:buSzPct val="100000"/>
              <a:buFont typeface="Cabin"/>
              <a:buNone/>
            </a:pPr>
            <a:endParaRPr sz="3000" b="0" i="0" u="none" strike="noStrike" cap="none">
              <a:solidFill>
                <a:schemeClr val="dk1"/>
              </a:solidFill>
              <a:latin typeface="Cabin"/>
              <a:ea typeface="Cabin"/>
              <a:cs typeface="Cabin"/>
              <a:sym typeface="Cabin"/>
            </a:endParaRPr>
          </a:p>
        </p:txBody>
      </p:sp>
      <p:sp>
        <p:nvSpPr>
          <p:cNvPr id="387" name="Shape 387"/>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19</a:t>
            </a:fld>
            <a:endParaRPr lang="en-US" sz="1200" b="0" i="0" u="none" strike="noStrike" cap="none">
              <a:solidFill>
                <a:srgbClr val="FFFFFF"/>
              </a:solidFill>
              <a:latin typeface="Cabin"/>
              <a:ea typeface="Cabin"/>
              <a:cs typeface="Cabin"/>
              <a:sym typeface="Cabin"/>
            </a:endParaRPr>
          </a:p>
        </p:txBody>
      </p:sp>
      <p:pic>
        <p:nvPicPr>
          <p:cNvPr id="388" name="Shape 388"/>
          <p:cNvPicPr preferRelativeResize="0"/>
          <p:nvPr/>
        </p:nvPicPr>
        <p:blipFill>
          <a:blip r:embed="rId3">
            <a:alphaModFix/>
          </a:blip>
          <a:stretch>
            <a:fillRect/>
          </a:stretch>
        </p:blipFill>
        <p:spPr>
          <a:xfrm>
            <a:off x="457200" y="1600200"/>
            <a:ext cx="8218006" cy="4525976"/>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92"/>
        <p:cNvGrpSpPr/>
        <p:nvPr/>
      </p:nvGrpSpPr>
      <p:grpSpPr>
        <a:xfrm>
          <a:off x="0" y="0"/>
          <a:ext cx="0" cy="0"/>
          <a:chOff x="0" y="0"/>
          <a:chExt cx="0" cy="0"/>
        </a:xfrm>
      </p:grpSpPr>
      <p:sp>
        <p:nvSpPr>
          <p:cNvPr id="393" name="Shape 393"/>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dirty="0">
                <a:solidFill>
                  <a:srgbClr val="00510B"/>
                </a:solidFill>
                <a:latin typeface="Garamond"/>
                <a:ea typeface="Garamond"/>
                <a:cs typeface="Garamond"/>
                <a:sym typeface="Garamond"/>
              </a:rPr>
              <a:t>Epidurals </a:t>
            </a:r>
            <a:r>
              <a:rPr lang="en-US" dirty="0"/>
              <a:t>Have</a:t>
            </a:r>
            <a:r>
              <a:rPr lang="en-US" sz="4400" b="1" i="0" u="none" strike="noStrike" cap="none" dirty="0">
                <a:solidFill>
                  <a:srgbClr val="00510B"/>
                </a:solidFill>
                <a:latin typeface="Garamond"/>
                <a:ea typeface="Garamond"/>
                <a:cs typeface="Garamond"/>
                <a:sym typeface="Garamond"/>
              </a:rPr>
              <a:t> Pros and Cons</a:t>
            </a:r>
          </a:p>
        </p:txBody>
      </p:sp>
      <p:sp>
        <p:nvSpPr>
          <p:cNvPr id="394" name="Shape 394"/>
          <p:cNvSpPr txBox="1">
            <a:spLocks noGrp="1"/>
          </p:cNvSpPr>
          <p:nvPr>
            <p:ph type="body" idx="1"/>
          </p:nvPr>
        </p:nvSpPr>
        <p:spPr>
          <a:xfrm>
            <a:off x="457200" y="1600200"/>
            <a:ext cx="8229600" cy="4525963"/>
          </a:xfrm>
          <a:prstGeom prst="rect">
            <a:avLst/>
          </a:prstGeom>
          <a:noFill/>
          <a:ln>
            <a:noFill/>
          </a:ln>
        </p:spPr>
        <p:txBody>
          <a:bodyPr wrap="square" lIns="91425" tIns="45700" rIns="91425" bIns="45700" anchor="t" anchorCtr="0">
            <a:noAutofit/>
          </a:bodyPr>
          <a:lstStyle/>
          <a:p>
            <a:pPr marL="342900" marR="0" lvl="0" indent="-342900" algn="l" rtl="0">
              <a:spcBef>
                <a:spcPts val="0"/>
              </a:spcBef>
              <a:spcAft>
                <a:spcPts val="0"/>
              </a:spcAft>
              <a:buClr>
                <a:schemeClr val="dk1"/>
              </a:buClr>
              <a:buSzPct val="100000"/>
              <a:buFont typeface="Cabin"/>
              <a:buChar char="•"/>
            </a:pPr>
            <a:r>
              <a:rPr lang="en-US" dirty="0">
                <a:latin typeface="Calibri" panose="020F0502020204030204" pitchFamily="34" charset="0"/>
                <a:cs typeface="Calibri" panose="020F0502020204030204" pitchFamily="34" charset="0"/>
              </a:rPr>
              <a:t>If she doesn’t move, can her pelvis rotate? Can baby descend?</a:t>
            </a:r>
          </a:p>
          <a:p>
            <a:pPr marL="342900" marR="0" lvl="0" indent="-342900" algn="l" rtl="0">
              <a:spcBef>
                <a:spcPts val="0"/>
              </a:spcBef>
              <a:spcAft>
                <a:spcPts val="0"/>
              </a:spcAft>
              <a:buClr>
                <a:schemeClr val="dk1"/>
              </a:buClr>
              <a:buSzPct val="100000"/>
              <a:buFont typeface="Cabin"/>
              <a:buChar char="•"/>
            </a:pPr>
            <a:endParaRPr lang="en-US" dirty="0">
              <a:latin typeface="Calibri" panose="020F0502020204030204" pitchFamily="34" charset="0"/>
              <a:cs typeface="Calibri" panose="020F0502020204030204" pitchFamily="34" charset="0"/>
            </a:endParaRPr>
          </a:p>
          <a:p>
            <a:pPr marL="342900" marR="0" lvl="0" indent="-342900" algn="l" rtl="0">
              <a:spcBef>
                <a:spcPts val="0"/>
              </a:spcBef>
              <a:spcAft>
                <a:spcPts val="0"/>
              </a:spcAft>
              <a:buClr>
                <a:schemeClr val="dk1"/>
              </a:buClr>
              <a:buSzPct val="100000"/>
              <a:buFont typeface="Cabin"/>
              <a:buChar char="•"/>
            </a:pPr>
            <a:r>
              <a:rPr lang="en-US" dirty="0">
                <a:latin typeface="Calibri" panose="020F0502020204030204" pitchFamily="34" charset="0"/>
                <a:cs typeface="Calibri" panose="020F0502020204030204" pitchFamily="34" charset="0"/>
              </a:rPr>
              <a:t>How is it affecting labor hormones? </a:t>
            </a:r>
          </a:p>
          <a:p>
            <a:pPr marL="0" marR="0" lvl="0" indent="0" algn="l" rtl="0">
              <a:spcBef>
                <a:spcPts val="0"/>
              </a:spcBef>
              <a:spcAft>
                <a:spcPts val="0"/>
              </a:spcAft>
              <a:buNone/>
            </a:pPr>
            <a:endParaRPr dirty="0">
              <a:latin typeface="Calibri" panose="020F0502020204030204" pitchFamily="34" charset="0"/>
              <a:cs typeface="Calibri" panose="020F0502020204030204" pitchFamily="34" charset="0"/>
            </a:endParaRPr>
          </a:p>
          <a:p>
            <a:pPr marL="342900" marR="0" lvl="0" indent="-342900" algn="l" rtl="0">
              <a:spcBef>
                <a:spcPts val="0"/>
              </a:spcBef>
              <a:spcAft>
                <a:spcPts val="0"/>
              </a:spcAft>
              <a:buClr>
                <a:schemeClr val="dk1"/>
              </a:buClr>
              <a:buSzPct val="100000"/>
              <a:buFont typeface="Cabin"/>
              <a:buChar char="•"/>
            </a:pPr>
            <a:r>
              <a:rPr lang="en-US" dirty="0">
                <a:latin typeface="Calibri" panose="020F0502020204030204" pitchFamily="34" charset="0"/>
                <a:cs typeface="Calibri" panose="020F0502020204030204" pitchFamily="34" charset="0"/>
              </a:rPr>
              <a:t>Epidurals m</a:t>
            </a:r>
            <a:r>
              <a:rPr lang="en-US" sz="3000" b="0" i="0" u="none" strike="noStrike" cap="none" dirty="0">
                <a:solidFill>
                  <a:schemeClr val="dk1"/>
                </a:solidFill>
                <a:latin typeface="Calibri" panose="020F0502020204030204" pitchFamily="34" charset="0"/>
                <a:cs typeface="Calibri" panose="020F0502020204030204" pitchFamily="34" charset="0"/>
                <a:sym typeface="Cabin"/>
              </a:rPr>
              <a:t>ay lead to:</a:t>
            </a:r>
          </a:p>
          <a:p>
            <a:pPr marL="742950" marR="0" lvl="1" indent="-285750" algn="l" rtl="0">
              <a:spcBef>
                <a:spcPts val="560"/>
              </a:spcBef>
              <a:spcAft>
                <a:spcPts val="0"/>
              </a:spcAft>
              <a:buClr>
                <a:schemeClr val="dk1"/>
              </a:buClr>
              <a:buSzPct val="100000"/>
              <a:buFont typeface="Cabin"/>
              <a:buChar char="•"/>
            </a:pPr>
            <a:r>
              <a:rPr lang="en-US" sz="2800" b="0" i="0" u="none" strike="noStrike" cap="none" dirty="0">
                <a:solidFill>
                  <a:schemeClr val="dk1"/>
                </a:solidFill>
                <a:latin typeface="Calibri" panose="020F0502020204030204" pitchFamily="34" charset="0"/>
                <a:cs typeface="Calibri" panose="020F0502020204030204" pitchFamily="34" charset="0"/>
                <a:sym typeface="Cabin"/>
              </a:rPr>
              <a:t>Increased Pitocin usage</a:t>
            </a:r>
          </a:p>
          <a:p>
            <a:pPr marL="742950" marR="0" lvl="1" indent="-285750" algn="l" rtl="0">
              <a:spcBef>
                <a:spcPts val="560"/>
              </a:spcBef>
              <a:spcAft>
                <a:spcPts val="0"/>
              </a:spcAft>
              <a:buClr>
                <a:schemeClr val="dk1"/>
              </a:buClr>
              <a:buSzPct val="100000"/>
              <a:buFont typeface="Cabin"/>
              <a:buChar char="•"/>
            </a:pPr>
            <a:r>
              <a:rPr lang="en-US" sz="2800" b="0" i="0" u="none" strike="noStrike" cap="none" dirty="0">
                <a:solidFill>
                  <a:schemeClr val="dk1"/>
                </a:solidFill>
                <a:latin typeface="Calibri" panose="020F0502020204030204" pitchFamily="34" charset="0"/>
                <a:cs typeface="Calibri" panose="020F0502020204030204" pitchFamily="34" charset="0"/>
                <a:sym typeface="Cabin"/>
              </a:rPr>
              <a:t>Prolonged 1</a:t>
            </a:r>
            <a:r>
              <a:rPr lang="en-US" sz="2800" b="0" i="0" u="none" strike="noStrike" cap="none" baseline="30000" dirty="0">
                <a:solidFill>
                  <a:schemeClr val="dk1"/>
                </a:solidFill>
                <a:latin typeface="Calibri" panose="020F0502020204030204" pitchFamily="34" charset="0"/>
                <a:cs typeface="Calibri" panose="020F0502020204030204" pitchFamily="34" charset="0"/>
                <a:sym typeface="Cabin"/>
              </a:rPr>
              <a:t>st</a:t>
            </a:r>
            <a:r>
              <a:rPr lang="en-US" sz="2800" b="0" i="0" u="none" strike="noStrike" cap="none" dirty="0">
                <a:solidFill>
                  <a:schemeClr val="dk1"/>
                </a:solidFill>
                <a:latin typeface="Calibri" panose="020F0502020204030204" pitchFamily="34" charset="0"/>
                <a:cs typeface="Calibri" panose="020F0502020204030204" pitchFamily="34" charset="0"/>
                <a:sym typeface="Cabin"/>
              </a:rPr>
              <a:t> and 2</a:t>
            </a:r>
            <a:r>
              <a:rPr lang="en-US" sz="2800" b="0" i="0" u="none" strike="noStrike" cap="none" baseline="30000" dirty="0">
                <a:solidFill>
                  <a:schemeClr val="dk1"/>
                </a:solidFill>
                <a:latin typeface="Calibri" panose="020F0502020204030204" pitchFamily="34" charset="0"/>
                <a:cs typeface="Calibri" panose="020F0502020204030204" pitchFamily="34" charset="0"/>
                <a:sym typeface="Cabin"/>
              </a:rPr>
              <a:t>nd</a:t>
            </a:r>
            <a:r>
              <a:rPr lang="en-US" sz="2800" b="0" i="0" u="none" strike="noStrike" cap="none" dirty="0">
                <a:solidFill>
                  <a:schemeClr val="dk1"/>
                </a:solidFill>
                <a:latin typeface="Calibri" panose="020F0502020204030204" pitchFamily="34" charset="0"/>
                <a:cs typeface="Calibri" panose="020F0502020204030204" pitchFamily="34" charset="0"/>
                <a:sym typeface="Cabin"/>
              </a:rPr>
              <a:t> stage</a:t>
            </a:r>
          </a:p>
          <a:p>
            <a:pPr marL="742950" marR="0" lvl="1" indent="-285750" algn="l" rtl="0">
              <a:spcBef>
                <a:spcPts val="560"/>
              </a:spcBef>
              <a:buClr>
                <a:schemeClr val="dk1"/>
              </a:buClr>
              <a:buSzPct val="100000"/>
              <a:buFont typeface="Cabin"/>
              <a:buChar char="•"/>
            </a:pPr>
            <a:r>
              <a:rPr lang="en-US" sz="2800" b="0" i="0" u="none" strike="noStrike" cap="none" dirty="0">
                <a:solidFill>
                  <a:schemeClr val="dk1"/>
                </a:solidFill>
                <a:latin typeface="Calibri" panose="020F0502020204030204" pitchFamily="34" charset="0"/>
                <a:cs typeface="Calibri" panose="020F0502020204030204" pitchFamily="34" charset="0"/>
                <a:sym typeface="Cabin"/>
              </a:rPr>
              <a:t>Increased vacuum, forceps, cesarean section</a:t>
            </a:r>
          </a:p>
        </p:txBody>
      </p:sp>
      <p:sp>
        <p:nvSpPr>
          <p:cNvPr id="395" name="Shape 395"/>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20</a:t>
            </a:fld>
            <a:endParaRPr lang="en-US" sz="1200" b="0" i="0" u="none" strike="noStrike" cap="none">
              <a:solidFill>
                <a:srgbClr val="FFFFFF"/>
              </a:solidFill>
              <a:latin typeface="Cabin"/>
              <a:ea typeface="Cabin"/>
              <a:cs typeface="Cabin"/>
              <a:sym typeface="Cabi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400" name="Shape 400"/>
          <p:cNvSpPr txBox="1">
            <a:spLocks noGrp="1"/>
          </p:cNvSpPr>
          <p:nvPr>
            <p:ph type="sldNum" idx="12"/>
          </p:nvPr>
        </p:nvSpPr>
        <p:spPr>
          <a:xfrm>
            <a:off x="4343400" y="6396990"/>
            <a:ext cx="381000" cy="38481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21</a:t>
            </a:fld>
            <a:endParaRPr lang="en-US" sz="1200" b="0" i="0" u="none" strike="noStrike" cap="none">
              <a:solidFill>
                <a:srgbClr val="FFFFFF"/>
              </a:solidFill>
              <a:latin typeface="Cabin"/>
              <a:ea typeface="Cabin"/>
              <a:cs typeface="Cabin"/>
              <a:sym typeface="Cabin"/>
            </a:endParaRPr>
          </a:p>
        </p:txBody>
      </p:sp>
      <p:pic>
        <p:nvPicPr>
          <p:cNvPr id="401" name="Shape 401"/>
          <p:cNvPicPr preferRelativeResize="0"/>
          <p:nvPr/>
        </p:nvPicPr>
        <p:blipFill rotWithShape="1">
          <a:blip r:embed="rId3">
            <a:alphaModFix/>
          </a:blip>
          <a:srcRect/>
          <a:stretch/>
        </p:blipFill>
        <p:spPr>
          <a:xfrm>
            <a:off x="0" y="12452"/>
            <a:ext cx="9105367" cy="6816852"/>
          </a:xfrm>
          <a:prstGeom prst="rect">
            <a:avLst/>
          </a:prstGeom>
          <a:noFill/>
          <a:ln>
            <a:noFill/>
          </a:ln>
        </p:spPr>
      </p:pic>
      <p:sp>
        <p:nvSpPr>
          <p:cNvPr id="402" name="Shape 402"/>
          <p:cNvSpPr/>
          <p:nvPr/>
        </p:nvSpPr>
        <p:spPr>
          <a:xfrm>
            <a:off x="457200" y="6505575"/>
            <a:ext cx="609600" cy="304800"/>
          </a:xfrm>
          <a:prstGeom prst="rect">
            <a:avLst/>
          </a:prstGeom>
          <a:solidFill>
            <a:schemeClr val="lt1"/>
          </a:solidFill>
          <a:ln>
            <a:noFill/>
          </a:ln>
        </p:spPr>
        <p:txBody>
          <a:bodyPr wrap="square" lIns="91425" tIns="45700" rIns="91425" bIns="45700" anchor="ctr" anchorCtr="0">
            <a:noAutofit/>
          </a:bodyPr>
          <a:lstStyle/>
          <a:p>
            <a:pPr marL="0" marR="0" lvl="0" indent="-114300" algn="ctr" rtl="0">
              <a:lnSpc>
                <a:spcPct val="100000"/>
              </a:lnSpc>
              <a:spcBef>
                <a:spcPts val="0"/>
              </a:spcBef>
              <a:spcAft>
                <a:spcPts val="0"/>
              </a:spcAft>
              <a:buClr>
                <a:schemeClr val="lt1"/>
              </a:buClr>
              <a:buSzPct val="100000"/>
              <a:buFont typeface="Calibri"/>
              <a:buNone/>
            </a:pPr>
            <a:endParaRPr sz="1800" b="0" i="0" u="none" strike="noStrike" cap="none">
              <a:solidFill>
                <a:srgbClr val="FFFFFF"/>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Shape 205"/>
          <p:cNvSpPr txBox="1">
            <a:spLocks noGrp="1"/>
          </p:cNvSpPr>
          <p:nvPr>
            <p:ph type="sldNum" idx="12"/>
          </p:nvPr>
        </p:nvSpPr>
        <p:spPr>
          <a:xfrm>
            <a:off x="4343400" y="6396990"/>
            <a:ext cx="381000" cy="384900"/>
          </a:xfrm>
          <a:prstGeom prst="rect">
            <a:avLst/>
          </a:prstGeom>
        </p:spPr>
        <p:txBody>
          <a:bodyPr wrap="square" lIns="91425" tIns="45700" rIns="91425" bIns="45700" anchor="t" anchorCtr="0">
            <a:noAutofit/>
          </a:bodyPr>
          <a:lstStyle/>
          <a:p>
            <a:pPr marL="0" lvl="0" indent="0" rtl="0">
              <a:spcBef>
                <a:spcPts val="0"/>
              </a:spcBef>
              <a:buNone/>
            </a:pPr>
            <a:fld id="{00000000-1234-1234-1234-123412341234}" type="slidenum">
              <a:rPr lang="en-US"/>
              <a:t>22</a:t>
            </a:fld>
            <a:endParaRPr lang="en-US"/>
          </a:p>
        </p:txBody>
      </p:sp>
      <p:pic>
        <p:nvPicPr>
          <p:cNvPr id="206" name="Shape 206"/>
          <p:cNvPicPr preferRelativeResize="0"/>
          <p:nvPr/>
        </p:nvPicPr>
        <p:blipFill>
          <a:blip r:embed="rId3">
            <a:alphaModFix/>
          </a:blip>
          <a:stretch>
            <a:fillRect/>
          </a:stretch>
        </p:blipFill>
        <p:spPr>
          <a:xfrm>
            <a:off x="1255050" y="186559"/>
            <a:ext cx="6176700" cy="1212650"/>
          </a:xfrm>
          <a:prstGeom prst="rect">
            <a:avLst/>
          </a:prstGeom>
          <a:noFill/>
          <a:ln>
            <a:noFill/>
          </a:ln>
        </p:spPr>
      </p:pic>
      <p:sp>
        <p:nvSpPr>
          <p:cNvPr id="207" name="Shape 207"/>
          <p:cNvSpPr txBox="1"/>
          <p:nvPr/>
        </p:nvSpPr>
        <p:spPr>
          <a:xfrm>
            <a:off x="424350" y="1321150"/>
            <a:ext cx="8295300" cy="4860300"/>
          </a:xfrm>
          <a:prstGeom prst="rect">
            <a:avLst/>
          </a:prstGeom>
          <a:noFill/>
          <a:ln>
            <a:noFill/>
          </a:ln>
        </p:spPr>
        <p:txBody>
          <a:bodyPr wrap="square" lIns="91425" tIns="91425" rIns="91425" bIns="91425" anchor="t" anchorCtr="0">
            <a:noAutofit/>
          </a:bodyPr>
          <a:lstStyle/>
          <a:p>
            <a:pPr marL="0" lvl="0" indent="0" algn="ctr" rtl="0">
              <a:lnSpc>
                <a:spcPct val="80000"/>
              </a:lnSpc>
              <a:spcBef>
                <a:spcPts val="500"/>
              </a:spcBef>
              <a:buNone/>
            </a:pPr>
            <a:r>
              <a:rPr lang="en-US" sz="2600" b="1" dirty="0">
                <a:solidFill>
                  <a:schemeClr val="dk1"/>
                </a:solidFill>
                <a:latin typeface="Cabin"/>
                <a:ea typeface="Cabin"/>
                <a:cs typeface="Cabin"/>
                <a:sym typeface="Cabin"/>
              </a:rPr>
              <a:t>Approaches to Limit Intervention During Labor and Birth</a:t>
            </a:r>
          </a:p>
          <a:p>
            <a:pPr marL="0" lvl="0" indent="0" rtl="0">
              <a:lnSpc>
                <a:spcPct val="137500"/>
              </a:lnSpc>
              <a:spcBef>
                <a:spcPts val="1200"/>
              </a:spcBef>
              <a:spcAft>
                <a:spcPts val="1200"/>
              </a:spcAft>
              <a:buNone/>
            </a:pPr>
            <a:endParaRPr b="1" dirty="0">
              <a:solidFill>
                <a:srgbClr val="FF00FF"/>
              </a:solidFill>
              <a:highlight>
                <a:srgbClr val="FFFFFF"/>
              </a:highlight>
            </a:endParaRPr>
          </a:p>
          <a:p>
            <a:pPr marL="457200" lvl="0" indent="-381000" rtl="0">
              <a:spcBef>
                <a:spcPts val="0"/>
              </a:spcBef>
              <a:buSzPts val="2400"/>
              <a:buChar char="●"/>
            </a:pPr>
            <a:r>
              <a:rPr lang="en-US" sz="2400" dirty="0"/>
              <a:t>The importance of avoiding pharmacologic analgesia or epidural anesthesia will vary with individual patient values and medical circumstances. </a:t>
            </a:r>
          </a:p>
          <a:p>
            <a:pPr marL="0" lvl="0" indent="0" rtl="0">
              <a:spcBef>
                <a:spcPts val="0"/>
              </a:spcBef>
              <a:buNone/>
            </a:pPr>
            <a:endParaRPr sz="2400" dirty="0"/>
          </a:p>
          <a:p>
            <a:pPr marL="457200" lvl="0" indent="-381000" rtl="0">
              <a:spcBef>
                <a:spcPts val="0"/>
              </a:spcBef>
              <a:buSzPts val="2400"/>
              <a:buChar char="●"/>
            </a:pPr>
            <a:r>
              <a:rPr lang="en-US" sz="2400" dirty="0"/>
              <a:t>In the hospital setting, pharmacologic analgesia should be available for all women in labor who desire medication.</a:t>
            </a:r>
          </a:p>
          <a:p>
            <a:pPr marL="0" lvl="0" indent="0" rtl="0">
              <a:spcBef>
                <a:spcPts val="0"/>
              </a:spcBef>
              <a:buNone/>
            </a:pPr>
            <a:endParaRPr dirty="0"/>
          </a:p>
          <a:p>
            <a:pPr marL="0" lvl="0" indent="0" rtl="0">
              <a:spcBef>
                <a:spcPts val="0"/>
              </a:spcBef>
              <a:buNone/>
            </a:pPr>
            <a:endParaRPr dirty="0"/>
          </a:p>
        </p:txBody>
      </p:sp>
    </p:spTree>
    <p:extLst>
      <p:ext uri="{BB962C8B-B14F-4D97-AF65-F5344CB8AC3E}">
        <p14:creationId xmlns:p14="http://schemas.microsoft.com/office/powerpoint/2010/main" val="32408733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Shape 213"/>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dirty="0"/>
              <a:t>From ACOG and American Society of Anesthesiologists</a:t>
            </a:r>
          </a:p>
        </p:txBody>
      </p:sp>
      <p:sp>
        <p:nvSpPr>
          <p:cNvPr id="214" name="Shape 214"/>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0" lvl="0" indent="0">
              <a:spcBef>
                <a:spcPts val="0"/>
              </a:spcBef>
              <a:buNone/>
            </a:pPr>
            <a:r>
              <a:rPr lang="en-US" dirty="0">
                <a:latin typeface="Calibri" panose="020F0502020204030204" pitchFamily="34" charset="0"/>
                <a:cs typeface="Calibri" panose="020F0502020204030204" pitchFamily="34" charset="0"/>
              </a:rPr>
              <a:t>“There is no other circumstance where it is considered acceptable for an individual to experience untreated severe pain amenable to safe intervention, while under a physician’s care. In the absence of a medical contraindication, maternal request is a sufficient medical indication for pain relief during labor. </a:t>
            </a:r>
            <a:r>
              <a:rPr lang="en-US" b="1" dirty="0">
                <a:latin typeface="Calibri" panose="020F0502020204030204" pitchFamily="34" charset="0"/>
                <a:cs typeface="Calibri" panose="020F0502020204030204" pitchFamily="34" charset="0"/>
              </a:rPr>
              <a:t>Pain management should be provided whenever medically indicated</a:t>
            </a:r>
            <a:r>
              <a:rPr lang="en-US" dirty="0">
                <a:latin typeface="Calibri" panose="020F0502020204030204" pitchFamily="34" charset="0"/>
                <a:cs typeface="Calibri" panose="020F0502020204030204" pitchFamily="34" charset="0"/>
              </a:rPr>
              <a:t>.”</a:t>
            </a:r>
          </a:p>
        </p:txBody>
      </p:sp>
      <p:sp>
        <p:nvSpPr>
          <p:cNvPr id="215" name="Shape 215"/>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23</a:t>
            </a:fld>
            <a:endParaRPr lang="en-US"/>
          </a:p>
        </p:txBody>
      </p:sp>
    </p:spTree>
    <p:extLst>
      <p:ext uri="{BB962C8B-B14F-4D97-AF65-F5344CB8AC3E}">
        <p14:creationId xmlns:p14="http://schemas.microsoft.com/office/powerpoint/2010/main" val="504806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Shape 221"/>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Using Epidural Wisely</a:t>
            </a:r>
          </a:p>
        </p:txBody>
      </p:sp>
      <p:sp>
        <p:nvSpPr>
          <p:cNvPr id="222" name="Shape 222"/>
          <p:cNvSpPr txBox="1">
            <a:spLocks noGrp="1"/>
          </p:cNvSpPr>
          <p:nvPr>
            <p:ph type="body" idx="1"/>
          </p:nvPr>
        </p:nvSpPr>
        <p:spPr>
          <a:xfrm>
            <a:off x="501900" y="1272794"/>
            <a:ext cx="4049100" cy="4526100"/>
          </a:xfrm>
          <a:prstGeom prst="rect">
            <a:avLst/>
          </a:prstGeom>
        </p:spPr>
        <p:txBody>
          <a:bodyPr wrap="square" lIns="91425" tIns="91425" rIns="91425" bIns="91425" anchor="t" anchorCtr="0">
            <a:noAutofit/>
          </a:bodyPr>
          <a:lstStyle/>
          <a:p>
            <a:pPr marL="457200" lvl="0" indent="-419100" rtl="0">
              <a:spcBef>
                <a:spcPts val="0"/>
              </a:spcBef>
              <a:spcAft>
                <a:spcPts val="0"/>
              </a:spcAft>
              <a:buSzPts val="3000"/>
              <a:buAutoNum type="arabicPeriod"/>
            </a:pPr>
            <a:r>
              <a:rPr lang="en-US" sz="2800" dirty="0">
                <a:latin typeface="Calibri" panose="020F0502020204030204" pitchFamily="34" charset="0"/>
                <a:cs typeface="Calibri" panose="020F0502020204030204" pitchFamily="34" charset="0"/>
              </a:rPr>
              <a:t>Wait until true Active Labor</a:t>
            </a:r>
          </a:p>
          <a:p>
            <a:pPr marL="914400" lvl="1" indent="-406400" rtl="0">
              <a:spcBef>
                <a:spcPts val="0"/>
              </a:spcBef>
              <a:buSzPts val="2800"/>
              <a:buAutoNum type="alphaLcPeriod"/>
            </a:pPr>
            <a:r>
              <a:rPr lang="en-US" dirty="0">
                <a:latin typeface="Calibri" panose="020F0502020204030204" pitchFamily="34" charset="0"/>
                <a:cs typeface="Calibri" panose="020F0502020204030204" pitchFamily="34" charset="0"/>
              </a:rPr>
              <a:t>Use other comfort techniques until 5-6 cm</a:t>
            </a:r>
          </a:p>
          <a:p>
            <a:pPr marL="457200" lvl="0" indent="0" rtl="0">
              <a:spcBef>
                <a:spcPts val="0"/>
              </a:spcBef>
              <a:buNone/>
            </a:pPr>
            <a:endParaRPr sz="2800" dirty="0">
              <a:latin typeface="Calibri" panose="020F0502020204030204" pitchFamily="34" charset="0"/>
              <a:cs typeface="Calibri" panose="020F0502020204030204" pitchFamily="34" charset="0"/>
            </a:endParaRPr>
          </a:p>
          <a:p>
            <a:pPr marL="457200" lvl="0" indent="-419100" rtl="0">
              <a:spcBef>
                <a:spcPts val="0"/>
              </a:spcBef>
              <a:spcAft>
                <a:spcPts val="0"/>
              </a:spcAft>
              <a:buSzPts val="3000"/>
              <a:buAutoNum type="arabicPeriod"/>
            </a:pPr>
            <a:r>
              <a:rPr lang="en-US" sz="2800" dirty="0">
                <a:latin typeface="Calibri" panose="020F0502020204030204" pitchFamily="34" charset="0"/>
                <a:cs typeface="Calibri" panose="020F0502020204030204" pitchFamily="34" charset="0"/>
              </a:rPr>
              <a:t>Change position every half hour or so</a:t>
            </a:r>
          </a:p>
          <a:p>
            <a:pPr marL="914400" lvl="1" indent="-406400" rtl="0">
              <a:spcBef>
                <a:spcPts val="0"/>
              </a:spcBef>
              <a:buSzPts val="2800"/>
              <a:buAutoNum type="alphaLcPeriod"/>
            </a:pPr>
            <a:r>
              <a:rPr lang="en-US" dirty="0">
                <a:latin typeface="Calibri" panose="020F0502020204030204" pitchFamily="34" charset="0"/>
                <a:cs typeface="Calibri" panose="020F0502020204030204" pitchFamily="34" charset="0"/>
              </a:rPr>
              <a:t>Use the “Rollover” and/or Peanut Ball</a:t>
            </a:r>
          </a:p>
          <a:p>
            <a:pPr marL="457200" lvl="0" indent="0" rtl="0">
              <a:spcBef>
                <a:spcPts val="0"/>
              </a:spcBef>
              <a:buNone/>
            </a:pPr>
            <a:endParaRPr sz="2800" dirty="0">
              <a:latin typeface="Calibri" panose="020F0502020204030204" pitchFamily="34" charset="0"/>
              <a:cs typeface="Calibri" panose="020F0502020204030204" pitchFamily="34" charset="0"/>
            </a:endParaRPr>
          </a:p>
          <a:p>
            <a:pPr marL="0" lvl="0" indent="0">
              <a:spcBef>
                <a:spcPts val="0"/>
              </a:spcBef>
              <a:buNone/>
            </a:pPr>
            <a:endParaRPr sz="2800" dirty="0">
              <a:latin typeface="Calibri" panose="020F0502020204030204" pitchFamily="34" charset="0"/>
              <a:cs typeface="Calibri" panose="020F0502020204030204" pitchFamily="34" charset="0"/>
            </a:endParaRPr>
          </a:p>
        </p:txBody>
      </p:sp>
      <p:sp>
        <p:nvSpPr>
          <p:cNvPr id="223" name="Shape 223"/>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24</a:t>
            </a:fld>
            <a:endParaRPr lang="en-US"/>
          </a:p>
        </p:txBody>
      </p:sp>
      <p:pic>
        <p:nvPicPr>
          <p:cNvPr id="224" name="Shape 224"/>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4724400" y="2343066"/>
            <a:ext cx="3984849" cy="2530400"/>
          </a:xfrm>
          <a:prstGeom prst="rect">
            <a:avLst/>
          </a:prstGeom>
          <a:noFill/>
          <a:ln>
            <a:noFill/>
          </a:ln>
        </p:spPr>
      </p:pic>
    </p:spTree>
    <p:extLst>
      <p:ext uri="{BB962C8B-B14F-4D97-AF65-F5344CB8AC3E}">
        <p14:creationId xmlns:p14="http://schemas.microsoft.com/office/powerpoint/2010/main" val="14370617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Shape 408"/>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25</a:t>
            </a:fld>
            <a:endParaRPr lang="en-US"/>
          </a:p>
        </p:txBody>
      </p:sp>
      <p:sp>
        <p:nvSpPr>
          <p:cNvPr id="409" name="Shape 40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a:t>Cascade of Interventions</a:t>
            </a:r>
          </a:p>
        </p:txBody>
      </p:sp>
      <p:sp>
        <p:nvSpPr>
          <p:cNvPr id="410" name="Shape 410"/>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lvl="0">
              <a:spcBef>
                <a:spcPts val="0"/>
              </a:spcBef>
              <a:buSzPct val="100000"/>
            </a:pPr>
            <a:r>
              <a:rPr lang="en-US" dirty="0">
                <a:latin typeface="Calibri" panose="020F0502020204030204" pitchFamily="34" charset="0"/>
                <a:cs typeface="Calibri" panose="020F0502020204030204" pitchFamily="34" charset="0"/>
              </a:rPr>
              <a:t>Hormonal disruptions can be amplified when one intervention necessitates and leads to another that is used to monitor, prevent, or treat its side effects. </a:t>
            </a:r>
          </a:p>
          <a:p>
            <a:pPr lvl="0">
              <a:spcBef>
                <a:spcPts val="0"/>
              </a:spcBef>
              <a:buSzPct val="100000"/>
            </a:pPr>
            <a:r>
              <a:rPr lang="en-US" dirty="0">
                <a:latin typeface="Calibri" panose="020F0502020204030204" pitchFamily="34" charset="0"/>
                <a:cs typeface="Calibri" panose="020F0502020204030204" pitchFamily="34" charset="0"/>
              </a:rPr>
              <a:t>This escalation of technology can further disrupt hormonal physiology and introduce extra risks for mother and baby.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Shape 194"/>
          <p:cNvSpPr txBox="1">
            <a:spLocks noGrp="1"/>
          </p:cNvSpPr>
          <p:nvPr>
            <p:ph type="title"/>
          </p:nvPr>
        </p:nvSpPr>
        <p:spPr>
          <a:xfrm>
            <a:off x="457200" y="535075"/>
            <a:ext cx="3352800" cy="1143000"/>
          </a:xfrm>
          <a:prstGeom prst="rect">
            <a:avLst/>
          </a:prstGeom>
        </p:spPr>
        <p:txBody>
          <a:bodyPr wrap="square" lIns="91425" tIns="91425" rIns="91425" bIns="91425" anchor="ctr" anchorCtr="0">
            <a:noAutofit/>
          </a:bodyPr>
          <a:lstStyle/>
          <a:p>
            <a:pPr marL="0" lvl="0" indent="0">
              <a:spcBef>
                <a:spcPts val="0"/>
              </a:spcBef>
              <a:buNone/>
            </a:pPr>
            <a:r>
              <a:rPr lang="en-US"/>
              <a:t>Cascade of Interventions</a:t>
            </a:r>
          </a:p>
        </p:txBody>
      </p:sp>
      <p:sp>
        <p:nvSpPr>
          <p:cNvPr id="195" name="Shape 195"/>
          <p:cNvSpPr txBox="1">
            <a:spLocks noGrp="1"/>
          </p:cNvSpPr>
          <p:nvPr>
            <p:ph type="body" idx="1"/>
          </p:nvPr>
        </p:nvSpPr>
        <p:spPr>
          <a:xfrm>
            <a:off x="703200" y="2990125"/>
            <a:ext cx="2860800" cy="3531600"/>
          </a:xfrm>
          <a:prstGeom prst="rect">
            <a:avLst/>
          </a:prstGeom>
        </p:spPr>
        <p:txBody>
          <a:bodyPr wrap="square" lIns="91425" tIns="91425" rIns="91425" bIns="91425" anchor="t" anchorCtr="0">
            <a:noAutofit/>
          </a:bodyPr>
          <a:lstStyle/>
          <a:p>
            <a:pPr marL="0" lvl="0" indent="0">
              <a:spcBef>
                <a:spcPts val="0"/>
              </a:spcBef>
              <a:buNone/>
            </a:pPr>
            <a:r>
              <a:rPr lang="en-US" dirty="0">
                <a:latin typeface="Calibri" panose="020F0502020204030204" pitchFamily="34" charset="0"/>
                <a:cs typeface="Calibri" panose="020F0502020204030204" pitchFamily="34" charset="0"/>
              </a:rPr>
              <a:t>We’ve all seen it</a:t>
            </a:r>
          </a:p>
        </p:txBody>
      </p:sp>
      <p:sp>
        <p:nvSpPr>
          <p:cNvPr id="196" name="Shape 196"/>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26</a:t>
            </a:fld>
            <a:endParaRPr lang="en-US"/>
          </a:p>
        </p:txBody>
      </p:sp>
      <p:grpSp>
        <p:nvGrpSpPr>
          <p:cNvPr id="197" name="Shape 197"/>
          <p:cNvGrpSpPr/>
          <p:nvPr/>
        </p:nvGrpSpPr>
        <p:grpSpPr>
          <a:xfrm>
            <a:off x="3877075" y="192900"/>
            <a:ext cx="5077076" cy="6525300"/>
            <a:chOff x="3877075" y="192900"/>
            <a:chExt cx="5077076" cy="6525300"/>
          </a:xfrm>
        </p:grpSpPr>
        <p:pic>
          <p:nvPicPr>
            <p:cNvPr id="198" name="Shape 198"/>
            <p:cNvPicPr preferRelativeResize="0"/>
            <p:nvPr/>
          </p:nvPicPr>
          <p:blipFill>
            <a:blip r:embed="rId3">
              <a:alphaModFix/>
            </a:blip>
            <a:stretch>
              <a:fillRect/>
            </a:stretch>
          </p:blipFill>
          <p:spPr>
            <a:xfrm>
              <a:off x="3877075" y="192900"/>
              <a:ext cx="5077076" cy="6525300"/>
            </a:xfrm>
            <a:prstGeom prst="rect">
              <a:avLst/>
            </a:prstGeom>
            <a:noFill/>
            <a:ln>
              <a:noFill/>
            </a:ln>
          </p:spPr>
        </p:pic>
        <p:sp>
          <p:nvSpPr>
            <p:cNvPr id="199" name="Shape 199"/>
            <p:cNvSpPr txBox="1"/>
            <p:nvPr/>
          </p:nvSpPr>
          <p:spPr>
            <a:xfrm>
              <a:off x="3952675" y="6375300"/>
              <a:ext cx="771600" cy="317400"/>
            </a:xfrm>
            <a:prstGeom prst="rect">
              <a:avLst/>
            </a:prstGeom>
            <a:noFill/>
            <a:ln>
              <a:noFill/>
            </a:ln>
          </p:spPr>
          <p:txBody>
            <a:bodyPr wrap="square" lIns="91425" tIns="91425" rIns="91425" bIns="91425" anchor="t" anchorCtr="0">
              <a:noAutofit/>
            </a:bodyPr>
            <a:lstStyle/>
            <a:p>
              <a:pPr marL="0" lvl="0" indent="0">
                <a:spcBef>
                  <a:spcPts val="0"/>
                </a:spcBef>
                <a:buNone/>
              </a:pPr>
              <a:r>
                <a:rPr lang="en-US" sz="600"/>
                <a:t>Emily Bronson</a:t>
              </a:r>
            </a:p>
          </p:txBody>
        </p:sp>
      </p:grpSp>
    </p:spTree>
    <p:extLst>
      <p:ext uri="{BB962C8B-B14F-4D97-AF65-F5344CB8AC3E}">
        <p14:creationId xmlns:p14="http://schemas.microsoft.com/office/powerpoint/2010/main" val="3133178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Shape 16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Interventions</a:t>
            </a:r>
          </a:p>
        </p:txBody>
      </p:sp>
      <p:sp>
        <p:nvSpPr>
          <p:cNvPr id="170" name="Shape 170"/>
          <p:cNvSpPr txBox="1">
            <a:spLocks noGrp="1"/>
          </p:cNvSpPr>
          <p:nvPr>
            <p:ph type="body" idx="1"/>
          </p:nvPr>
        </p:nvSpPr>
        <p:spPr>
          <a:xfrm>
            <a:off x="457200" y="1155025"/>
            <a:ext cx="8229600" cy="4971300"/>
          </a:xfrm>
          <a:prstGeom prst="rect">
            <a:avLst/>
          </a:prstGeom>
        </p:spPr>
        <p:txBody>
          <a:bodyPr wrap="square" lIns="91425" tIns="91425" rIns="91425" bIns="91425" anchor="t" anchorCtr="0">
            <a:noAutofit/>
          </a:bodyPr>
          <a:lstStyle/>
          <a:p>
            <a:pPr indent="-342900">
              <a:spcBef>
                <a:spcPts val="0"/>
              </a:spcBef>
            </a:pPr>
            <a:r>
              <a:rPr lang="en-US" sz="2400" dirty="0">
                <a:highlight>
                  <a:srgbClr val="FFFFFF"/>
                </a:highlight>
                <a:latin typeface="Calibri" panose="020F0502020204030204" pitchFamily="34" charset="0"/>
                <a:ea typeface="Times New Roman"/>
                <a:cs typeface="Calibri" panose="020F0502020204030204" pitchFamily="34" charset="0"/>
                <a:sym typeface="Times New Roman"/>
              </a:rPr>
              <a:t>Used appropriately, medical and technological advances can be life-saving procedures. </a:t>
            </a:r>
          </a:p>
          <a:p>
            <a:pPr indent="-342900">
              <a:spcBef>
                <a:spcPts val="0"/>
              </a:spcBef>
            </a:pPr>
            <a:r>
              <a:rPr lang="en-US" sz="2400" dirty="0">
                <a:highlight>
                  <a:srgbClr val="FFFFFF"/>
                </a:highlight>
                <a:latin typeface="Calibri" panose="020F0502020204030204" pitchFamily="34" charset="0"/>
                <a:ea typeface="Times New Roman"/>
                <a:cs typeface="Calibri" panose="020F0502020204030204" pitchFamily="34" charset="0"/>
                <a:sym typeface="Times New Roman"/>
              </a:rPr>
              <a:t>Routine use, without valid indications, can transform childbirth from a normal physiologic process and family life event into a medical or surgical procedure. </a:t>
            </a:r>
          </a:p>
          <a:p>
            <a:pPr indent="-342900">
              <a:spcBef>
                <a:spcPts val="0"/>
              </a:spcBef>
            </a:pPr>
            <a:r>
              <a:rPr lang="en-US" sz="2400" dirty="0">
                <a:highlight>
                  <a:srgbClr val="FFFFFF"/>
                </a:highlight>
                <a:latin typeface="Calibri" panose="020F0502020204030204" pitchFamily="34" charset="0"/>
                <a:ea typeface="Times New Roman"/>
                <a:cs typeface="Calibri" panose="020F0502020204030204" pitchFamily="34" charset="0"/>
                <a:sym typeface="Times New Roman"/>
              </a:rPr>
              <a:t>Every intervention presents the possibility of untoward effects and additional risks that engender the need for more interventions with their own inherent risks. </a:t>
            </a:r>
          </a:p>
          <a:p>
            <a:pPr indent="-342900">
              <a:spcBef>
                <a:spcPts val="0"/>
              </a:spcBef>
            </a:pPr>
            <a:r>
              <a:rPr lang="en-US" sz="2400" dirty="0">
                <a:highlight>
                  <a:srgbClr val="FFFFFF"/>
                </a:highlight>
                <a:latin typeface="Calibri" panose="020F0502020204030204" pitchFamily="34" charset="0"/>
                <a:ea typeface="Times New Roman"/>
                <a:cs typeface="Calibri" panose="020F0502020204030204" pitchFamily="34" charset="0"/>
                <a:sym typeface="Times New Roman"/>
              </a:rPr>
              <a:t>Unintended consequences to intrapartum interventions make it imperative that nurse educators work with other professionals to promote natural childbirth processes and advocate for policies that focus on ensuring informed consent and alternative choices.</a:t>
            </a:r>
            <a:br>
              <a:rPr lang="en-US" sz="1800" dirty="0">
                <a:highlight>
                  <a:srgbClr val="FFFFFF"/>
                </a:highlight>
                <a:latin typeface="Calibri" panose="020F0502020204030204" pitchFamily="34" charset="0"/>
                <a:ea typeface="Times New Roman"/>
                <a:cs typeface="Calibri" panose="020F0502020204030204" pitchFamily="34" charset="0"/>
                <a:sym typeface="Times New Roman"/>
              </a:rPr>
            </a:br>
            <a:br>
              <a:rPr lang="en-US" sz="1800" dirty="0">
                <a:highlight>
                  <a:srgbClr val="FFFFFF"/>
                </a:highlight>
                <a:latin typeface="Calibri" panose="020F0502020204030204" pitchFamily="34" charset="0"/>
                <a:ea typeface="Times New Roman"/>
                <a:cs typeface="Calibri" panose="020F0502020204030204" pitchFamily="34" charset="0"/>
                <a:sym typeface="Times New Roman"/>
              </a:rPr>
            </a:br>
            <a:r>
              <a:rPr lang="en-US" sz="900" u="sng" dirty="0">
                <a:solidFill>
                  <a:srgbClr val="642A8F"/>
                </a:solidFill>
                <a:highlight>
                  <a:srgbClr val="FFFFFF"/>
                </a:highlight>
                <a:latin typeface="Calibri" panose="020F0502020204030204" pitchFamily="34" charset="0"/>
                <a:ea typeface="Arial"/>
                <a:cs typeface="Calibri" panose="020F0502020204030204" pitchFamily="34" charset="0"/>
                <a:sym typeface="Arial"/>
                <a:hlinkClick r:id="rId3"/>
              </a:rPr>
              <a:t>J Perinat Educ</a:t>
            </a:r>
            <a:r>
              <a:rPr lang="en-US" sz="900" dirty="0">
                <a:highlight>
                  <a:srgbClr val="FFFFFF"/>
                </a:highlight>
                <a:latin typeface="Calibri" panose="020F0502020204030204" pitchFamily="34" charset="0"/>
                <a:ea typeface="Arial"/>
                <a:cs typeface="Calibri" panose="020F0502020204030204" pitchFamily="34" charset="0"/>
                <a:sym typeface="Arial"/>
              </a:rPr>
              <a:t>. 2013 Spring; 22(2): 83–92. </a:t>
            </a:r>
            <a:r>
              <a:rPr lang="en-US" sz="900" b="1" dirty="0">
                <a:highlight>
                  <a:srgbClr val="FFFFFF"/>
                </a:highlight>
                <a:latin typeface="Calibri" panose="020F0502020204030204" pitchFamily="34" charset="0"/>
                <a:ea typeface="Arial"/>
                <a:cs typeface="Calibri" panose="020F0502020204030204" pitchFamily="34" charset="0"/>
                <a:sym typeface="Arial"/>
              </a:rPr>
              <a:t>First Do No Harm: Interventions During Childbirth</a:t>
            </a:r>
            <a:endParaRPr sz="1800" dirty="0">
              <a:highlight>
                <a:srgbClr val="FFFFFF"/>
              </a:highlight>
              <a:latin typeface="Calibri" panose="020F0502020204030204" pitchFamily="34" charset="0"/>
              <a:ea typeface="Times New Roman"/>
              <a:cs typeface="Calibri" panose="020F0502020204030204" pitchFamily="34" charset="0"/>
              <a:sym typeface="Times New Roman"/>
            </a:endParaRPr>
          </a:p>
        </p:txBody>
      </p:sp>
      <p:sp>
        <p:nvSpPr>
          <p:cNvPr id="171" name="Shape 17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27</a:t>
            </a:fld>
            <a:endParaRPr lang="en-US"/>
          </a:p>
        </p:txBody>
      </p:sp>
    </p:spTree>
    <p:extLst>
      <p:ext uri="{BB962C8B-B14F-4D97-AF65-F5344CB8AC3E}">
        <p14:creationId xmlns:p14="http://schemas.microsoft.com/office/powerpoint/2010/main" val="17893022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Shape 177"/>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69850" rtl="0">
              <a:spcBef>
                <a:spcPts val="0"/>
              </a:spcBef>
              <a:buClr>
                <a:srgbClr val="000000"/>
              </a:buClr>
              <a:buSzPts val="1100"/>
              <a:buFont typeface="Arial"/>
              <a:buNone/>
            </a:pPr>
            <a:r>
              <a:rPr lang="en-US"/>
              <a:t>Iatrogenesis </a:t>
            </a:r>
          </a:p>
        </p:txBody>
      </p:sp>
      <p:sp>
        <p:nvSpPr>
          <p:cNvPr id="178" name="Shape 178"/>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lgn="ctr" rtl="0">
              <a:spcBef>
                <a:spcPts val="0"/>
              </a:spcBef>
              <a:buNone/>
            </a:pPr>
            <a:r>
              <a:rPr lang="en-US" dirty="0"/>
              <a:t>“originates from a healer” </a:t>
            </a:r>
          </a:p>
          <a:p>
            <a:pPr marL="342900" lvl="0" indent="38100" algn="ctr">
              <a:spcBef>
                <a:spcPts val="0"/>
              </a:spcBef>
              <a:buNone/>
            </a:pPr>
            <a:endParaRPr dirty="0"/>
          </a:p>
          <a:p>
            <a:pPr marL="457200" lvl="0" indent="-419100">
              <a:spcBef>
                <a:spcPts val="0"/>
              </a:spcBef>
              <a:buSzPts val="3000"/>
              <a:buChar char="•"/>
            </a:pPr>
            <a:r>
              <a:rPr lang="en-US" dirty="0"/>
              <a:t>An adverse </a:t>
            </a:r>
            <a:r>
              <a:rPr lang="en-US" dirty="0">
                <a:latin typeface="Calibri" panose="020F0502020204030204" pitchFamily="34" charset="0"/>
                <a:cs typeface="Calibri" panose="020F0502020204030204" pitchFamily="34" charset="0"/>
              </a:rPr>
              <a:t>effect</a:t>
            </a:r>
            <a:r>
              <a:rPr lang="en-US" dirty="0"/>
              <a:t> or complication resulting from medical treatment or advice</a:t>
            </a:r>
          </a:p>
          <a:p>
            <a:pPr marL="0" lvl="0" indent="0">
              <a:spcBef>
                <a:spcPts val="0"/>
              </a:spcBef>
              <a:buNone/>
            </a:pPr>
            <a:endParaRPr dirty="0"/>
          </a:p>
          <a:p>
            <a:pPr marL="457200" lvl="0" indent="-419100">
              <a:spcBef>
                <a:spcPts val="0"/>
              </a:spcBef>
              <a:buSzPts val="3000"/>
              <a:buChar char="•"/>
            </a:pPr>
            <a:r>
              <a:rPr lang="en-US" dirty="0"/>
              <a:t>Inadvertent and preventable induction of disease or complications by the medical treatment or procedures of a physician</a:t>
            </a:r>
          </a:p>
        </p:txBody>
      </p:sp>
      <p:sp>
        <p:nvSpPr>
          <p:cNvPr id="179" name="Shape 179"/>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28</a:t>
            </a:fld>
            <a:endParaRPr lang="en-US"/>
          </a:p>
        </p:txBody>
      </p:sp>
    </p:spTree>
    <p:extLst>
      <p:ext uri="{BB962C8B-B14F-4D97-AF65-F5344CB8AC3E}">
        <p14:creationId xmlns:p14="http://schemas.microsoft.com/office/powerpoint/2010/main" val="840510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Shape 415"/>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endParaRPr sz="4400" b="1" i="0" u="none" strike="noStrike" cap="none">
              <a:solidFill>
                <a:srgbClr val="00510B"/>
              </a:solidFill>
              <a:latin typeface="Garamond"/>
              <a:ea typeface="Garamond"/>
              <a:cs typeface="Garamond"/>
              <a:sym typeface="Garamond"/>
            </a:endParaRPr>
          </a:p>
        </p:txBody>
      </p:sp>
      <p:sp>
        <p:nvSpPr>
          <p:cNvPr id="416" name="Shape 416"/>
          <p:cNvSpPr txBox="1">
            <a:spLocks noGrp="1"/>
          </p:cNvSpPr>
          <p:nvPr>
            <p:ph type="body" idx="1"/>
          </p:nvPr>
        </p:nvSpPr>
        <p:spPr>
          <a:xfrm>
            <a:off x="457200" y="1600200"/>
            <a:ext cx="8229600" cy="4525963"/>
          </a:xfrm>
          <a:prstGeom prst="rect">
            <a:avLst/>
          </a:prstGeom>
          <a:noFill/>
          <a:ln>
            <a:noFill/>
          </a:ln>
        </p:spPr>
        <p:txBody>
          <a:bodyPr wrap="square" lIns="91425" tIns="45700" rIns="91425" bIns="45700" anchor="t" anchorCtr="0">
            <a:noAutofit/>
          </a:bodyPr>
          <a:lstStyle/>
          <a:p>
            <a:pPr marL="0" marR="0" lvl="0" indent="-90487" algn="l" rtl="0">
              <a:lnSpc>
                <a:spcPct val="80000"/>
              </a:lnSpc>
              <a:spcBef>
                <a:spcPts val="0"/>
              </a:spcBef>
              <a:spcAft>
                <a:spcPts val="0"/>
              </a:spcAft>
              <a:buClr>
                <a:schemeClr val="dk1"/>
              </a:buClr>
              <a:buSzPct val="100000"/>
              <a:buFont typeface="Cabin"/>
              <a:buNone/>
            </a:pPr>
            <a:r>
              <a:rPr lang="en-US" sz="1425" b="0" i="0" u="none" strike="noStrike" cap="none" dirty="0">
                <a:solidFill>
                  <a:schemeClr val="dk1"/>
                </a:solidFill>
                <a:latin typeface="Calibri" panose="020F0502020204030204" pitchFamily="34" charset="0"/>
                <a:cs typeface="Calibri" panose="020F0502020204030204" pitchFamily="34" charset="0"/>
                <a:sym typeface="Cabin"/>
              </a:rPr>
              <a:t>Number 687, February 2017</a:t>
            </a:r>
          </a:p>
          <a:p>
            <a:pPr marL="0" marR="0" lvl="0" indent="-165862" algn="ctr" rtl="0">
              <a:lnSpc>
                <a:spcPct val="80000"/>
              </a:lnSpc>
              <a:spcBef>
                <a:spcPts val="522"/>
              </a:spcBef>
              <a:spcAft>
                <a:spcPts val="0"/>
              </a:spcAft>
              <a:buClr>
                <a:schemeClr val="dk1"/>
              </a:buClr>
              <a:buSzPct val="99980"/>
              <a:buFont typeface="Cabin"/>
              <a:buNone/>
            </a:pPr>
            <a:r>
              <a:rPr lang="en-US" sz="2612" b="1" i="0" u="none" strike="noStrike" cap="none" dirty="0">
                <a:solidFill>
                  <a:schemeClr val="dk1"/>
                </a:solidFill>
                <a:latin typeface="Calibri" panose="020F0502020204030204" pitchFamily="34" charset="0"/>
                <a:cs typeface="Calibri" panose="020F0502020204030204" pitchFamily="34" charset="0"/>
                <a:sym typeface="Cabin"/>
              </a:rPr>
              <a:t>Approaches to Limit Intervention During Labor and Birth  (</a:t>
            </a:r>
            <a:r>
              <a:rPr lang="en-US" sz="2612" i="1" u="none" strike="noStrike" cap="none" dirty="0">
                <a:solidFill>
                  <a:schemeClr val="dk1"/>
                </a:solidFill>
                <a:latin typeface="Calibri" panose="020F0502020204030204" pitchFamily="34" charset="0"/>
                <a:cs typeface="Calibri" panose="020F0502020204030204" pitchFamily="34" charset="0"/>
                <a:sym typeface="Cabin"/>
              </a:rPr>
              <a:t>Things to Avoid</a:t>
            </a:r>
            <a:r>
              <a:rPr lang="en-US" sz="2612" b="1" i="0" u="none" strike="noStrike" cap="none" dirty="0">
                <a:solidFill>
                  <a:schemeClr val="dk1"/>
                </a:solidFill>
                <a:latin typeface="Calibri" panose="020F0502020204030204" pitchFamily="34" charset="0"/>
                <a:cs typeface="Calibri" panose="020F0502020204030204" pitchFamily="34" charset="0"/>
                <a:sym typeface="Cabin"/>
              </a:rPr>
              <a:t>)</a:t>
            </a:r>
          </a:p>
          <a:p>
            <a:pPr marL="0" marR="0" lvl="0" indent="-165862" algn="ctr" rtl="0">
              <a:lnSpc>
                <a:spcPct val="80000"/>
              </a:lnSpc>
              <a:spcBef>
                <a:spcPts val="522"/>
              </a:spcBef>
              <a:spcAft>
                <a:spcPts val="0"/>
              </a:spcAft>
              <a:buClr>
                <a:schemeClr val="dk1"/>
              </a:buClr>
              <a:buSzPct val="99980"/>
              <a:buFont typeface="Cabin"/>
              <a:buNone/>
            </a:pPr>
            <a:endParaRPr sz="2000" b="1" i="0" u="none" strike="noStrike" cap="none" dirty="0">
              <a:solidFill>
                <a:schemeClr val="dk1"/>
              </a:solidFill>
              <a:latin typeface="Cabin"/>
              <a:ea typeface="Cabin"/>
              <a:cs typeface="Cabin"/>
              <a:sym typeface="Cabin"/>
            </a:endParaRPr>
          </a:p>
          <a:p>
            <a:pPr marL="342900" marR="0" lvl="0" indent="-342900" algn="l" rtl="0">
              <a:lnSpc>
                <a:spcPct val="80000"/>
              </a:lnSpc>
              <a:spcBef>
                <a:spcPts val="380"/>
              </a:spcBef>
              <a:spcAft>
                <a:spcPts val="0"/>
              </a:spcAft>
              <a:buClr>
                <a:srgbClr val="C00000"/>
              </a:buClr>
              <a:buSzPct val="100000"/>
              <a:buFont typeface="Arial"/>
              <a:buChar char="•"/>
            </a:pPr>
            <a:r>
              <a:rPr lang="en-US" sz="2000" b="0" i="0" u="none" strike="noStrike" cap="none" dirty="0">
                <a:solidFill>
                  <a:srgbClr val="C00000"/>
                </a:solidFill>
                <a:latin typeface="Calibri" panose="020F0502020204030204" pitchFamily="34" charset="0"/>
                <a:cs typeface="Calibri" panose="020F0502020204030204" pitchFamily="34" charset="0"/>
                <a:sym typeface="Cabin"/>
              </a:rPr>
              <a:t>Data suggest that in women with normally progressing labor and no evidence of fetal compromise</a:t>
            </a:r>
            <a:r>
              <a:rPr lang="en-US" sz="2000" b="0" i="0" u="sng" strike="noStrike" cap="none" dirty="0">
                <a:solidFill>
                  <a:srgbClr val="C00000"/>
                </a:solidFill>
                <a:latin typeface="Calibri" panose="020F0502020204030204" pitchFamily="34" charset="0"/>
                <a:cs typeface="Calibri" panose="020F0502020204030204" pitchFamily="34" charset="0"/>
                <a:sym typeface="Cabin"/>
              </a:rPr>
              <a:t>, routine </a:t>
            </a:r>
            <a:r>
              <a:rPr lang="en-US" sz="2000" b="0" i="0" u="sng" strike="noStrike" cap="none" dirty="0" err="1">
                <a:solidFill>
                  <a:srgbClr val="C00000"/>
                </a:solidFill>
                <a:latin typeface="Calibri" panose="020F0502020204030204" pitchFamily="34" charset="0"/>
                <a:cs typeface="Calibri" panose="020F0502020204030204" pitchFamily="34" charset="0"/>
                <a:sym typeface="Cabin"/>
              </a:rPr>
              <a:t>amniotomy</a:t>
            </a:r>
            <a:r>
              <a:rPr lang="en-US" sz="2000" b="0" i="0" u="sng" strike="noStrike" cap="none" dirty="0">
                <a:solidFill>
                  <a:srgbClr val="C00000"/>
                </a:solidFill>
                <a:latin typeface="Calibri" panose="020F0502020204030204" pitchFamily="34" charset="0"/>
                <a:cs typeface="Calibri" panose="020F0502020204030204" pitchFamily="34" charset="0"/>
                <a:sym typeface="Cabin"/>
              </a:rPr>
              <a:t> </a:t>
            </a:r>
            <a:r>
              <a:rPr lang="en-US" sz="2000" b="0" i="0" u="none" strike="noStrike" cap="none" dirty="0">
                <a:solidFill>
                  <a:srgbClr val="C00000"/>
                </a:solidFill>
                <a:latin typeface="Calibri" panose="020F0502020204030204" pitchFamily="34" charset="0"/>
                <a:cs typeface="Calibri" panose="020F0502020204030204" pitchFamily="34" charset="0"/>
                <a:sym typeface="Cabin"/>
              </a:rPr>
              <a:t>is not necessary. </a:t>
            </a:r>
          </a:p>
          <a:p>
            <a:pPr marL="342900" marR="0" lvl="0" indent="-342900" algn="l" rtl="0">
              <a:lnSpc>
                <a:spcPct val="80000"/>
              </a:lnSpc>
              <a:spcBef>
                <a:spcPts val="380"/>
              </a:spcBef>
              <a:spcAft>
                <a:spcPts val="0"/>
              </a:spcAft>
              <a:buClr>
                <a:srgbClr val="C00000"/>
              </a:buClr>
              <a:buSzPct val="100000"/>
              <a:buFont typeface="Arial"/>
              <a:buChar char="•"/>
            </a:pPr>
            <a:r>
              <a:rPr lang="en-US" sz="2000" b="0" i="0" u="none" strike="noStrike" cap="none" dirty="0">
                <a:solidFill>
                  <a:srgbClr val="C00000"/>
                </a:solidFill>
                <a:latin typeface="Calibri" panose="020F0502020204030204" pitchFamily="34" charset="0"/>
                <a:cs typeface="Calibri" panose="020F0502020204030204" pitchFamily="34" charset="0"/>
                <a:sym typeface="Cabin"/>
              </a:rPr>
              <a:t>The widespread use of </a:t>
            </a:r>
            <a:r>
              <a:rPr lang="en-US" sz="2000" b="0" i="0" u="sng" strike="noStrike" cap="none" dirty="0">
                <a:solidFill>
                  <a:srgbClr val="C00000"/>
                </a:solidFill>
                <a:latin typeface="Calibri" panose="020F0502020204030204" pitchFamily="34" charset="0"/>
                <a:cs typeface="Calibri" panose="020F0502020204030204" pitchFamily="34" charset="0"/>
                <a:sym typeface="Cabin"/>
              </a:rPr>
              <a:t>continuous electronic fetal heart-rate monitoring </a:t>
            </a:r>
            <a:r>
              <a:rPr lang="en-US" sz="2000" b="0" i="0" u="none" strike="noStrike" cap="none" dirty="0">
                <a:solidFill>
                  <a:srgbClr val="C00000"/>
                </a:solidFill>
                <a:latin typeface="Calibri" panose="020F0502020204030204" pitchFamily="34" charset="0"/>
                <a:cs typeface="Calibri" panose="020F0502020204030204" pitchFamily="34" charset="0"/>
                <a:sym typeface="Cabin"/>
              </a:rPr>
              <a:t>has not improved outcomes when used for women with low-risk pregnancies. </a:t>
            </a:r>
          </a:p>
          <a:p>
            <a:pPr marL="342900" marR="0" lvl="0" indent="-342900" algn="l" rtl="0">
              <a:lnSpc>
                <a:spcPct val="80000"/>
              </a:lnSpc>
              <a:spcBef>
                <a:spcPts val="380"/>
              </a:spcBef>
              <a:spcAft>
                <a:spcPts val="0"/>
              </a:spcAft>
              <a:buClr>
                <a:srgbClr val="C00000"/>
              </a:buClr>
              <a:buSzPct val="100000"/>
              <a:buFont typeface="Arial"/>
              <a:buChar char="•"/>
            </a:pPr>
            <a:r>
              <a:rPr lang="en-US" sz="2000" b="0" i="0" u="none" strike="noStrike" cap="none" dirty="0">
                <a:solidFill>
                  <a:srgbClr val="C00000"/>
                </a:solidFill>
                <a:latin typeface="Calibri" panose="020F0502020204030204" pitchFamily="34" charset="0"/>
                <a:cs typeface="Calibri" panose="020F0502020204030204" pitchFamily="34" charset="0"/>
                <a:sym typeface="Cabin"/>
              </a:rPr>
              <a:t>Women in spontaneously progressing labor may not require routine </a:t>
            </a:r>
            <a:r>
              <a:rPr lang="en-US" sz="2000" b="0" i="0" u="sng" strike="noStrike" cap="none" dirty="0">
                <a:solidFill>
                  <a:srgbClr val="C00000"/>
                </a:solidFill>
                <a:latin typeface="Calibri" panose="020F0502020204030204" pitchFamily="34" charset="0"/>
                <a:cs typeface="Calibri" panose="020F0502020204030204" pitchFamily="34" charset="0"/>
                <a:sym typeface="Cabin"/>
              </a:rPr>
              <a:t>continuous infusion of intravenous fluids</a:t>
            </a:r>
            <a:r>
              <a:rPr lang="en-US" sz="2000" b="0" i="0" u="none" strike="noStrike" cap="none" dirty="0">
                <a:solidFill>
                  <a:srgbClr val="C00000"/>
                </a:solidFill>
                <a:latin typeface="Calibri" panose="020F0502020204030204" pitchFamily="34" charset="0"/>
                <a:cs typeface="Calibri" panose="020F0502020204030204" pitchFamily="34" charset="0"/>
                <a:sym typeface="Cabin"/>
              </a:rPr>
              <a:t>. For most women, no </a:t>
            </a:r>
            <a:r>
              <a:rPr lang="en-US" sz="2000" b="0" i="0" u="sng" strike="noStrike" cap="none" dirty="0">
                <a:solidFill>
                  <a:srgbClr val="C00000"/>
                </a:solidFill>
                <a:latin typeface="Calibri" panose="020F0502020204030204" pitchFamily="34" charset="0"/>
                <a:cs typeface="Calibri" panose="020F0502020204030204" pitchFamily="34" charset="0"/>
                <a:sym typeface="Cabin"/>
              </a:rPr>
              <a:t>one position</a:t>
            </a:r>
            <a:r>
              <a:rPr lang="en-US" sz="2000" b="0" i="0" u="none" strike="noStrike" cap="none" dirty="0">
                <a:solidFill>
                  <a:srgbClr val="C00000"/>
                </a:solidFill>
                <a:latin typeface="Calibri" panose="020F0502020204030204" pitchFamily="34" charset="0"/>
                <a:cs typeface="Calibri" panose="020F0502020204030204" pitchFamily="34" charset="0"/>
                <a:sym typeface="Cabin"/>
              </a:rPr>
              <a:t> needs to be mandated nor proscribed. </a:t>
            </a:r>
          </a:p>
          <a:p>
            <a:pPr marL="342900" marR="0" lvl="0" indent="-342900" algn="l" rtl="0">
              <a:lnSpc>
                <a:spcPct val="80000"/>
              </a:lnSpc>
              <a:spcBef>
                <a:spcPts val="380"/>
              </a:spcBef>
              <a:buClr>
                <a:srgbClr val="C00000"/>
              </a:buClr>
              <a:buSzPct val="100000"/>
              <a:buFont typeface="Arial"/>
              <a:buChar char="•"/>
            </a:pPr>
            <a:r>
              <a:rPr lang="en-US" sz="2000" b="0" i="0" u="none" strike="noStrike" cap="none" dirty="0">
                <a:solidFill>
                  <a:srgbClr val="C00000"/>
                </a:solidFill>
                <a:latin typeface="Calibri" panose="020F0502020204030204" pitchFamily="34" charset="0"/>
                <a:cs typeface="Calibri" panose="020F0502020204030204" pitchFamily="34" charset="0"/>
                <a:sym typeface="Cabin"/>
              </a:rPr>
              <a:t>Obstetrician–gynecologists and other obstetric care providers should be familiar with and consider using low-interventional approaches for the </a:t>
            </a:r>
            <a:r>
              <a:rPr lang="en-US" sz="2000" b="0" i="0" u="none" strike="noStrike" cap="none" dirty="0" err="1">
                <a:solidFill>
                  <a:srgbClr val="C00000"/>
                </a:solidFill>
                <a:latin typeface="Calibri" panose="020F0502020204030204" pitchFamily="34" charset="0"/>
                <a:cs typeface="Calibri" panose="020F0502020204030204" pitchFamily="34" charset="0"/>
                <a:sym typeface="Cabin"/>
              </a:rPr>
              <a:t>intrapartum</a:t>
            </a:r>
            <a:r>
              <a:rPr lang="en-US" sz="2000" b="0" i="0" u="none" strike="noStrike" cap="none" dirty="0">
                <a:solidFill>
                  <a:srgbClr val="C00000"/>
                </a:solidFill>
                <a:latin typeface="Calibri" panose="020F0502020204030204" pitchFamily="34" charset="0"/>
                <a:cs typeface="Calibri" panose="020F0502020204030204" pitchFamily="34" charset="0"/>
                <a:sym typeface="Cabin"/>
              </a:rPr>
              <a:t> management of low-risk women in spontaneous labor.</a:t>
            </a:r>
          </a:p>
        </p:txBody>
      </p:sp>
      <p:sp>
        <p:nvSpPr>
          <p:cNvPr id="417" name="Shape 417"/>
          <p:cNvSpPr txBox="1">
            <a:spLocks noGrp="1"/>
          </p:cNvSpPr>
          <p:nvPr>
            <p:ph type="sldNum" idx="12"/>
          </p:nvPr>
        </p:nvSpPr>
        <p:spPr>
          <a:xfrm>
            <a:off x="4267200" y="6400799"/>
            <a:ext cx="5334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29</a:t>
            </a:fld>
            <a:endParaRPr lang="en-US" sz="1200" b="0" i="0" u="none" strike="noStrike" cap="none">
              <a:solidFill>
                <a:srgbClr val="FFFFFF"/>
              </a:solidFill>
              <a:latin typeface="Cabin"/>
              <a:ea typeface="Cabin"/>
              <a:cs typeface="Cabin"/>
              <a:sym typeface="Cabin"/>
            </a:endParaRPr>
          </a:p>
        </p:txBody>
      </p:sp>
      <p:pic>
        <p:nvPicPr>
          <p:cNvPr id="418" name="Shape 418"/>
          <p:cNvPicPr preferRelativeResize="0"/>
          <p:nvPr/>
        </p:nvPicPr>
        <p:blipFill rotWithShape="1">
          <a:blip r:embed="rId3">
            <a:alphaModFix/>
          </a:blip>
          <a:srcRect/>
          <a:stretch/>
        </p:blipFill>
        <p:spPr>
          <a:xfrm>
            <a:off x="1200424" y="276699"/>
            <a:ext cx="6743151" cy="1323501"/>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Shape 13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endParaRPr/>
          </a:p>
        </p:txBody>
      </p:sp>
      <p:sp>
        <p:nvSpPr>
          <p:cNvPr id="140" name="Shape 140"/>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endParaRPr/>
          </a:p>
        </p:txBody>
      </p:sp>
      <p:sp>
        <p:nvSpPr>
          <p:cNvPr id="141" name="Shape 14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30</a:t>
            </a:fld>
            <a:endParaRPr lang="en-US"/>
          </a:p>
        </p:txBody>
      </p:sp>
      <p:pic>
        <p:nvPicPr>
          <p:cNvPr id="142" name="Shape 142"/>
          <p:cNvPicPr preferRelativeResize="0"/>
          <p:nvPr/>
        </p:nvPicPr>
        <p:blipFill>
          <a:blip r:embed="rId3">
            <a:alphaModFix/>
          </a:blip>
          <a:stretch>
            <a:fillRect/>
          </a:stretch>
        </p:blipFill>
        <p:spPr>
          <a:xfrm>
            <a:off x="457200" y="274650"/>
            <a:ext cx="8229600" cy="5851650"/>
          </a:xfrm>
          <a:prstGeom prst="rect">
            <a:avLst/>
          </a:prstGeom>
          <a:noFill/>
          <a:ln>
            <a:noFill/>
          </a:ln>
        </p:spPr>
      </p:pic>
      <p:pic>
        <p:nvPicPr>
          <p:cNvPr id="143" name="Shape 143"/>
          <p:cNvPicPr preferRelativeResize="0"/>
          <p:nvPr/>
        </p:nvPicPr>
        <p:blipFill>
          <a:blip r:embed="rId4">
            <a:alphaModFix/>
          </a:blip>
          <a:stretch>
            <a:fillRect/>
          </a:stretch>
        </p:blipFill>
        <p:spPr>
          <a:xfrm>
            <a:off x="0" y="0"/>
            <a:ext cx="9144000" cy="6858000"/>
          </a:xfrm>
          <a:prstGeom prst="rect">
            <a:avLst/>
          </a:prstGeom>
          <a:noFill/>
          <a:ln>
            <a:noFill/>
          </a:ln>
        </p:spPr>
      </p:pic>
    </p:spTree>
    <p:extLst>
      <p:ext uri="{BB962C8B-B14F-4D97-AF65-F5344CB8AC3E}">
        <p14:creationId xmlns:p14="http://schemas.microsoft.com/office/powerpoint/2010/main" val="35870468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Shape 14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endParaRPr/>
          </a:p>
        </p:txBody>
      </p:sp>
      <p:sp>
        <p:nvSpPr>
          <p:cNvPr id="150" name="Shape 150"/>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endParaRPr/>
          </a:p>
        </p:txBody>
      </p:sp>
      <p:sp>
        <p:nvSpPr>
          <p:cNvPr id="151" name="Shape 15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31</a:t>
            </a:fld>
            <a:endParaRPr lang="en-US"/>
          </a:p>
        </p:txBody>
      </p:sp>
      <p:pic>
        <p:nvPicPr>
          <p:cNvPr id="152" name="Shape 152"/>
          <p:cNvPicPr preferRelativeResize="0"/>
          <p:nvPr/>
        </p:nvPicPr>
        <p:blipFill>
          <a:blip r:embed="rId3">
            <a:alphaModFix/>
          </a:blip>
          <a:stretch>
            <a:fillRect/>
          </a:stretch>
        </p:blipFill>
        <p:spPr>
          <a:xfrm>
            <a:off x="457200" y="342900"/>
            <a:ext cx="8229600" cy="5885925"/>
          </a:xfrm>
          <a:prstGeom prst="rect">
            <a:avLst/>
          </a:prstGeom>
          <a:noFill/>
          <a:ln>
            <a:noFill/>
          </a:ln>
        </p:spPr>
      </p:pic>
      <p:pic>
        <p:nvPicPr>
          <p:cNvPr id="153" name="Shape 153"/>
          <p:cNvPicPr preferRelativeResize="0"/>
          <p:nvPr/>
        </p:nvPicPr>
        <p:blipFill>
          <a:blip r:embed="rId4">
            <a:alphaModFix/>
          </a:blip>
          <a:stretch>
            <a:fillRect/>
          </a:stretch>
        </p:blipFill>
        <p:spPr>
          <a:xfrm>
            <a:off x="0" y="0"/>
            <a:ext cx="9144000" cy="6858000"/>
          </a:xfrm>
          <a:prstGeom prst="rect">
            <a:avLst/>
          </a:prstGeom>
          <a:noFill/>
          <a:ln>
            <a:noFill/>
          </a:ln>
        </p:spPr>
      </p:pic>
    </p:spTree>
    <p:extLst>
      <p:ext uri="{BB962C8B-B14F-4D97-AF65-F5344CB8AC3E}">
        <p14:creationId xmlns:p14="http://schemas.microsoft.com/office/powerpoint/2010/main" val="14116065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Shape 15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endParaRPr/>
          </a:p>
        </p:txBody>
      </p:sp>
      <p:sp>
        <p:nvSpPr>
          <p:cNvPr id="160" name="Shape 160"/>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endParaRPr/>
          </a:p>
        </p:txBody>
      </p:sp>
      <p:sp>
        <p:nvSpPr>
          <p:cNvPr id="161" name="Shape 16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32</a:t>
            </a:fld>
            <a:endParaRPr lang="en-US"/>
          </a:p>
        </p:txBody>
      </p:sp>
      <p:pic>
        <p:nvPicPr>
          <p:cNvPr id="162" name="Shape 162"/>
          <p:cNvPicPr preferRelativeResize="0"/>
          <p:nvPr/>
        </p:nvPicPr>
        <p:blipFill>
          <a:blip r:embed="rId3">
            <a:alphaModFix/>
          </a:blip>
          <a:stretch>
            <a:fillRect/>
          </a:stretch>
        </p:blipFill>
        <p:spPr>
          <a:xfrm>
            <a:off x="503350" y="377525"/>
            <a:ext cx="8229600" cy="5748775"/>
          </a:xfrm>
          <a:prstGeom prst="rect">
            <a:avLst/>
          </a:prstGeom>
          <a:noFill/>
          <a:ln>
            <a:noFill/>
          </a:ln>
        </p:spPr>
      </p:pic>
      <p:pic>
        <p:nvPicPr>
          <p:cNvPr id="163" name="Shape 163"/>
          <p:cNvPicPr preferRelativeResize="0"/>
          <p:nvPr/>
        </p:nvPicPr>
        <p:blipFill>
          <a:blip r:embed="rId4">
            <a:alphaModFix/>
          </a:blip>
          <a:stretch>
            <a:fillRect/>
          </a:stretch>
        </p:blipFill>
        <p:spPr>
          <a:xfrm>
            <a:off x="0" y="0"/>
            <a:ext cx="9144000" cy="6858000"/>
          </a:xfrm>
          <a:prstGeom prst="rect">
            <a:avLst/>
          </a:prstGeom>
          <a:noFill/>
          <a:ln>
            <a:noFill/>
          </a:ln>
        </p:spPr>
      </p:pic>
    </p:spTree>
    <p:extLst>
      <p:ext uri="{BB962C8B-B14F-4D97-AF65-F5344CB8AC3E}">
        <p14:creationId xmlns:p14="http://schemas.microsoft.com/office/powerpoint/2010/main" val="38437635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717"/>
        <p:cNvGrpSpPr/>
        <p:nvPr/>
      </p:nvGrpSpPr>
      <p:grpSpPr>
        <a:xfrm>
          <a:off x="0" y="0"/>
          <a:ext cx="0" cy="0"/>
          <a:chOff x="0" y="0"/>
          <a:chExt cx="0" cy="0"/>
        </a:xfrm>
      </p:grpSpPr>
      <p:sp>
        <p:nvSpPr>
          <p:cNvPr id="718" name="Shape 718"/>
          <p:cNvSpPr txBox="1">
            <a:spLocks noGrp="1"/>
          </p:cNvSpPr>
          <p:nvPr>
            <p:ph type="title"/>
          </p:nvPr>
        </p:nvSpPr>
        <p:spPr>
          <a:xfrm>
            <a:off x="722313" y="4406900"/>
            <a:ext cx="7772400" cy="1362075"/>
          </a:xfrm>
          <a:prstGeom prst="rect">
            <a:avLst/>
          </a:prstGeom>
          <a:noFill/>
          <a:ln>
            <a:noFill/>
          </a:ln>
        </p:spPr>
        <p:txBody>
          <a:bodyPr wrap="square" lIns="91425" tIns="45700" rIns="91425" bIns="45700" anchor="t" anchorCtr="0">
            <a:noAutofit/>
          </a:bodyPr>
          <a:lstStyle/>
          <a:p>
            <a:pPr marL="0" marR="0" lvl="0" indent="-254000" algn="l" rtl="0">
              <a:spcBef>
                <a:spcPts val="0"/>
              </a:spcBef>
              <a:buClr>
                <a:srgbClr val="00510B"/>
              </a:buClr>
              <a:buSzPct val="100000"/>
              <a:buFont typeface="Garamond"/>
              <a:buNone/>
            </a:pPr>
            <a:r>
              <a:rPr lang="en-US" dirty="0"/>
              <a:t>ACTIVE LABOR </a:t>
            </a:r>
            <a:r>
              <a:rPr lang="en-US" sz="4000" b="0" i="0" u="none" strike="noStrike" cap="none" dirty="0">
                <a:solidFill>
                  <a:srgbClr val="00510B"/>
                </a:solidFill>
                <a:latin typeface="Garamond"/>
                <a:ea typeface="Garamond"/>
                <a:cs typeface="Garamond"/>
                <a:sym typeface="Garamond"/>
              </a:rPr>
              <a:t>SCENARIO</a:t>
            </a:r>
          </a:p>
        </p:txBody>
      </p:sp>
      <p:sp>
        <p:nvSpPr>
          <p:cNvPr id="719" name="Shape 719"/>
          <p:cNvSpPr txBox="1">
            <a:spLocks noGrp="1"/>
          </p:cNvSpPr>
          <p:nvPr>
            <p:ph type="body" idx="1"/>
          </p:nvPr>
        </p:nvSpPr>
        <p:spPr>
          <a:xfrm>
            <a:off x="722313" y="2906713"/>
            <a:ext cx="7772400" cy="1500187"/>
          </a:xfrm>
          <a:prstGeom prst="rect">
            <a:avLst/>
          </a:prstGeom>
          <a:noFill/>
          <a:ln>
            <a:noFill/>
          </a:ln>
        </p:spPr>
        <p:txBody>
          <a:bodyPr wrap="square" lIns="91425" tIns="45700" rIns="91425" bIns="45700" anchor="b" anchorCtr="0">
            <a:noAutofit/>
          </a:bodyPr>
          <a:lstStyle/>
          <a:p>
            <a:pPr marL="0" marR="0" lvl="0" indent="-127000" algn="l" rtl="0">
              <a:spcBef>
                <a:spcPts val="0"/>
              </a:spcBef>
              <a:buClr>
                <a:srgbClr val="9A8C5C"/>
              </a:buClr>
              <a:buSzPct val="100000"/>
              <a:buFont typeface="Cabin"/>
              <a:buNone/>
            </a:pPr>
            <a:r>
              <a:rPr lang="en-US" sz="2000" b="0" i="0" u="none" strike="noStrike" cap="none" dirty="0">
                <a:solidFill>
                  <a:srgbClr val="9A8C5C"/>
                </a:solidFill>
                <a:latin typeface="Calibri" panose="020F0502020204030204" pitchFamily="34" charset="0"/>
                <a:cs typeface="Calibri" panose="020F0502020204030204" pitchFamily="34" charset="0"/>
                <a:sym typeface="Cabin"/>
              </a:rPr>
              <a:t>Simulation time! Volunteers?</a:t>
            </a:r>
          </a:p>
        </p:txBody>
      </p:sp>
      <p:sp>
        <p:nvSpPr>
          <p:cNvPr id="720" name="Shape 720"/>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33</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2575404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725"/>
        <p:cNvGrpSpPr/>
        <p:nvPr/>
      </p:nvGrpSpPr>
      <p:grpSpPr>
        <a:xfrm>
          <a:off x="0" y="0"/>
          <a:ext cx="0" cy="0"/>
          <a:chOff x="0" y="0"/>
          <a:chExt cx="0" cy="0"/>
        </a:xfrm>
      </p:grpSpPr>
      <p:sp>
        <p:nvSpPr>
          <p:cNvPr id="727" name="Shape 727"/>
          <p:cNvSpPr txBox="1">
            <a:spLocks noGrp="1"/>
          </p:cNvSpPr>
          <p:nvPr>
            <p:ph type="body" idx="1"/>
          </p:nvPr>
        </p:nvSpPr>
        <p:spPr>
          <a:xfrm>
            <a:off x="407394" y="415395"/>
            <a:ext cx="8229600" cy="4526100"/>
          </a:xfrm>
          <a:prstGeom prst="rect">
            <a:avLst/>
          </a:prstGeom>
          <a:noFill/>
          <a:ln>
            <a:noFill/>
          </a:ln>
        </p:spPr>
        <p:txBody>
          <a:bodyPr wrap="square" lIns="91425" tIns="45700" rIns="91425" bIns="45700" anchor="t" anchorCtr="0">
            <a:noAutofit/>
          </a:bodyPr>
          <a:lstStyle/>
          <a:p>
            <a:pPr marL="342900" marR="0" lvl="0" indent="-342900" algn="l" rtl="0">
              <a:lnSpc>
                <a:spcPct val="80000"/>
              </a:lnSpc>
              <a:spcBef>
                <a:spcPts val="0"/>
              </a:spcBef>
              <a:spcAft>
                <a:spcPts val="0"/>
              </a:spcAft>
              <a:buClr>
                <a:schemeClr val="dk1"/>
              </a:buClr>
              <a:buSzPct val="100000"/>
              <a:buFont typeface="Cabin"/>
              <a:buChar char="•"/>
            </a:pPr>
            <a:r>
              <a:rPr lang="en-US" sz="2600" b="0" i="0" u="none" strike="noStrike" cap="none" dirty="0">
                <a:solidFill>
                  <a:schemeClr val="dk1"/>
                </a:solidFill>
                <a:latin typeface="Calibri" panose="020F0502020204030204" pitchFamily="34" charset="0"/>
                <a:cs typeface="Calibri" panose="020F0502020204030204" pitchFamily="34" charset="0"/>
                <a:sym typeface="Cabin"/>
              </a:rPr>
              <a:t>Sara is G1 P0 who has experienced a normal pregnancy. She presents at 40 5/7 weeks reporting that she began noticing regular contractions that awakened her around 4 AM, 9 hours ago.  For the past hour they have been 3 minutes apart and are now much stronger.  She presents with her partner Travis.</a:t>
            </a:r>
          </a:p>
          <a:p>
            <a:pPr marL="342900" marR="0" lvl="0" indent="-342900" algn="l" rtl="0">
              <a:lnSpc>
                <a:spcPct val="80000"/>
              </a:lnSpc>
              <a:spcBef>
                <a:spcPts val="0"/>
              </a:spcBef>
              <a:spcAft>
                <a:spcPts val="0"/>
              </a:spcAft>
              <a:buClr>
                <a:schemeClr val="dk1"/>
              </a:buClr>
              <a:buSzPct val="100000"/>
              <a:buFont typeface="Cabin"/>
              <a:buChar char="•"/>
            </a:pPr>
            <a:endParaRPr lang="en-US" sz="2600" dirty="0">
              <a:latin typeface="Calibri" panose="020F0502020204030204" pitchFamily="34" charset="0"/>
              <a:cs typeface="Calibri" panose="020F0502020204030204" pitchFamily="34" charset="0"/>
            </a:endParaRPr>
          </a:p>
          <a:p>
            <a:pPr marL="342900" marR="0" lvl="0" indent="-342900" algn="l" rtl="0">
              <a:lnSpc>
                <a:spcPct val="80000"/>
              </a:lnSpc>
              <a:spcBef>
                <a:spcPts val="0"/>
              </a:spcBef>
              <a:spcAft>
                <a:spcPts val="0"/>
              </a:spcAft>
              <a:buClr>
                <a:schemeClr val="dk1"/>
              </a:buClr>
              <a:buSzPct val="100000"/>
              <a:buFont typeface="Cabin"/>
              <a:buChar char="•"/>
            </a:pPr>
            <a:endParaRPr lang="en-US" sz="2600" b="0" i="0" u="none" strike="noStrike" cap="none" dirty="0">
              <a:solidFill>
                <a:schemeClr val="dk1"/>
              </a:solidFill>
              <a:latin typeface="Calibri" panose="020F0502020204030204" pitchFamily="34" charset="0"/>
              <a:cs typeface="Calibri" panose="020F0502020204030204" pitchFamily="34" charset="0"/>
              <a:sym typeface="Cabin"/>
            </a:endParaRPr>
          </a:p>
          <a:p>
            <a:pPr lvl="0" indent="-342900">
              <a:lnSpc>
                <a:spcPct val="80000"/>
              </a:lnSpc>
              <a:spcBef>
                <a:spcPts val="0"/>
              </a:spcBef>
            </a:pPr>
            <a:r>
              <a:rPr lang="en-US" sz="2600" dirty="0">
                <a:latin typeface="Calibri" panose="020F0502020204030204" pitchFamily="34" charset="0"/>
                <a:cs typeface="Calibri" panose="020F0502020204030204" pitchFamily="34" charset="0"/>
              </a:rPr>
              <a:t>Sara has had prenatal care with her OB/GYN since 10 weeks gestation and reports no problems during her pregnancy.  Prenatal records confirm that all prenatal exams, imaging and lab work were normal.</a:t>
            </a:r>
          </a:p>
          <a:p>
            <a:pPr marL="400050" lvl="1" indent="0">
              <a:lnSpc>
                <a:spcPct val="80000"/>
              </a:lnSpc>
              <a:spcBef>
                <a:spcPts val="0"/>
              </a:spcBef>
              <a:buNone/>
            </a:pPr>
            <a:endParaRPr lang="en-US" sz="2600" dirty="0">
              <a:latin typeface="Calibri" panose="020F0502020204030204" pitchFamily="34" charset="0"/>
              <a:cs typeface="Calibri" panose="020F0502020204030204" pitchFamily="34" charset="0"/>
            </a:endParaRPr>
          </a:p>
          <a:p>
            <a:pPr marL="400050" lvl="1" indent="0">
              <a:lnSpc>
                <a:spcPct val="80000"/>
              </a:lnSpc>
              <a:spcBef>
                <a:spcPts val="0"/>
              </a:spcBef>
              <a:buNone/>
            </a:pPr>
            <a:r>
              <a:rPr lang="en-US" dirty="0">
                <a:latin typeface="Calibri" panose="020F0502020204030204" pitchFamily="34" charset="0"/>
                <a:cs typeface="Calibri" panose="020F0502020204030204" pitchFamily="34" charset="0"/>
              </a:rPr>
              <a:t>What assessment would you recommend at this time?</a:t>
            </a:r>
            <a:endParaRPr lang="en-US" b="0" i="0" u="none" strike="noStrike" cap="none" dirty="0">
              <a:solidFill>
                <a:schemeClr val="dk1"/>
              </a:solidFill>
              <a:latin typeface="Calibri" panose="020F0502020204030204" pitchFamily="34" charset="0"/>
              <a:cs typeface="Calibri" panose="020F0502020204030204" pitchFamily="34" charset="0"/>
              <a:sym typeface="Cabin"/>
            </a:endParaRPr>
          </a:p>
        </p:txBody>
      </p:sp>
      <p:sp>
        <p:nvSpPr>
          <p:cNvPr id="728" name="Shape 728"/>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34</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4469526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725665"/>
          </a:xfrm>
        </p:spPr>
        <p:txBody>
          <a:bodyPr/>
          <a:lstStyle/>
          <a:p>
            <a:pPr lvl="0" algn="l">
              <a:lnSpc>
                <a:spcPct val="80000"/>
              </a:lnSpc>
              <a:spcBef>
                <a:spcPts val="375"/>
              </a:spcBef>
            </a:pPr>
            <a:r>
              <a:rPr lang="en-US" sz="2600" b="0" dirty="0">
                <a:solidFill>
                  <a:schemeClr val="dk1"/>
                </a:solidFill>
                <a:latin typeface="Calibri" panose="020F0502020204030204" pitchFamily="34" charset="0"/>
                <a:ea typeface="Cabin"/>
                <a:cs typeface="Calibri" panose="020F0502020204030204" pitchFamily="34" charset="0"/>
                <a:sym typeface="Cabin"/>
              </a:rPr>
              <a:t>Physical assessment includes normal blood pressure, vertex presentation, FHTs 140 category 1 with moderate variability and accelerations.  Vaginal examination indicates she is 6 cm, 100% effaced, with the presenting part at -1 station. Contractions are q 3 minutes and strong to your palpation.</a:t>
            </a:r>
            <a:br>
              <a:rPr lang="en-US" sz="2600" b="0" dirty="0">
                <a:solidFill>
                  <a:schemeClr val="dk1"/>
                </a:solidFill>
                <a:latin typeface="Calibri" panose="020F0502020204030204" pitchFamily="34" charset="0"/>
                <a:ea typeface="Cabin"/>
                <a:cs typeface="Calibri" panose="020F0502020204030204" pitchFamily="34" charset="0"/>
                <a:sym typeface="Cabin"/>
              </a:rPr>
            </a:br>
            <a:endParaRPr lang="en-US" sz="2600" dirty="0">
              <a:latin typeface="Calibri" panose="020F0502020204030204" pitchFamily="34" charset="0"/>
              <a:cs typeface="Calibri" panose="020F0502020204030204" pitchFamily="34" charset="0"/>
            </a:endParaRPr>
          </a:p>
        </p:txBody>
      </p:sp>
      <p:sp>
        <p:nvSpPr>
          <p:cNvPr id="3" name="Text Placeholder 2"/>
          <p:cNvSpPr>
            <a:spLocks noGrp="1"/>
          </p:cNvSpPr>
          <p:nvPr>
            <p:ph type="body" idx="1"/>
          </p:nvPr>
        </p:nvSpPr>
        <p:spPr>
          <a:xfrm>
            <a:off x="457200" y="4571857"/>
            <a:ext cx="8229600" cy="1257388"/>
          </a:xfrm>
        </p:spPr>
        <p:txBody>
          <a:bodyPr/>
          <a:lstStyle/>
          <a:p>
            <a:pPr marL="0" lvl="0" indent="0">
              <a:spcBef>
                <a:spcPts val="0"/>
              </a:spcBef>
              <a:buSzPct val="25000"/>
              <a:buNone/>
            </a:pPr>
            <a:r>
              <a:rPr lang="en-US" sz="2400" i="1" dirty="0">
                <a:latin typeface="Calibri"/>
                <a:ea typeface="Calibri"/>
                <a:cs typeface="Calibri"/>
                <a:sym typeface="Calibri"/>
              </a:rPr>
              <a:t>What plan of care would you initiate at this time?  </a:t>
            </a:r>
          </a:p>
          <a:p>
            <a:pPr marL="0" lvl="0" indent="0">
              <a:spcBef>
                <a:spcPts val="0"/>
              </a:spcBef>
              <a:buSzPct val="25000"/>
              <a:buNone/>
            </a:pPr>
            <a:r>
              <a:rPr lang="en-US" sz="2400" i="1" dirty="0">
                <a:latin typeface="Calibri"/>
                <a:ea typeface="Calibri"/>
                <a:cs typeface="Calibri"/>
                <a:sym typeface="Calibri"/>
              </a:rPr>
              <a:t>How would you assess her preferences?</a:t>
            </a:r>
          </a:p>
          <a:p>
            <a:pPr marL="0" lvl="0" indent="0">
              <a:spcBef>
                <a:spcPts val="0"/>
              </a:spcBef>
              <a:buSzPct val="25000"/>
              <a:buNone/>
            </a:pPr>
            <a:r>
              <a:rPr lang="en-US" sz="2400" i="1" dirty="0">
                <a:latin typeface="Calibri"/>
                <a:ea typeface="Calibri"/>
                <a:cs typeface="Calibri"/>
                <a:sym typeface="Calibri"/>
              </a:rPr>
              <a:t>Call and give report and plan of care to Sara’s OB/GYN.  </a:t>
            </a:r>
          </a:p>
          <a:p>
            <a:endParaRPr lang="en-US" sz="2400" i="1" dirty="0"/>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35</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11895308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733"/>
        <p:cNvGrpSpPr/>
        <p:nvPr/>
      </p:nvGrpSpPr>
      <p:grpSpPr>
        <a:xfrm>
          <a:off x="0" y="0"/>
          <a:ext cx="0" cy="0"/>
          <a:chOff x="0" y="0"/>
          <a:chExt cx="0" cy="0"/>
        </a:xfrm>
      </p:grpSpPr>
      <p:sp>
        <p:nvSpPr>
          <p:cNvPr id="734" name="Shape 734"/>
          <p:cNvSpPr txBox="1">
            <a:spLocks noGrp="1"/>
          </p:cNvSpPr>
          <p:nvPr>
            <p:ph type="title"/>
          </p:nvPr>
        </p:nvSpPr>
        <p:spPr>
          <a:xfrm>
            <a:off x="457200" y="126179"/>
            <a:ext cx="8229600" cy="821148"/>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dirty="0">
                <a:solidFill>
                  <a:srgbClr val="00510B"/>
                </a:solidFill>
                <a:latin typeface="Garamond"/>
                <a:ea typeface="Garamond"/>
                <a:cs typeface="Garamond"/>
                <a:sym typeface="Garamond"/>
              </a:rPr>
              <a:t>3 hours later…</a:t>
            </a:r>
          </a:p>
        </p:txBody>
      </p:sp>
      <p:sp>
        <p:nvSpPr>
          <p:cNvPr id="735" name="Shape 735"/>
          <p:cNvSpPr txBox="1">
            <a:spLocks noGrp="1"/>
          </p:cNvSpPr>
          <p:nvPr>
            <p:ph type="body" idx="1"/>
          </p:nvPr>
        </p:nvSpPr>
        <p:spPr>
          <a:xfrm>
            <a:off x="419100" y="843806"/>
            <a:ext cx="8229600" cy="4526100"/>
          </a:xfrm>
          <a:prstGeom prst="rect">
            <a:avLst/>
          </a:prstGeom>
          <a:noFill/>
          <a:ln>
            <a:noFill/>
          </a:ln>
        </p:spPr>
        <p:txBody>
          <a:bodyPr wrap="square" lIns="91425" tIns="45700" rIns="91425" bIns="45700" anchor="t" anchorCtr="0">
            <a:noAutofit/>
          </a:bodyPr>
          <a:lstStyle/>
          <a:p>
            <a:pPr indent="-342900">
              <a:lnSpc>
                <a:spcPct val="90000"/>
              </a:lnSpc>
              <a:spcBef>
                <a:spcPts val="0"/>
              </a:spcBef>
            </a:pPr>
            <a:r>
              <a:rPr lang="en-US" sz="2750" b="0" i="0" u="none" strike="noStrike" cap="none" dirty="0">
                <a:latin typeface="Calibri" panose="020F0502020204030204" pitchFamily="34" charset="0"/>
                <a:cs typeface="Calibri" panose="020F0502020204030204" pitchFamily="34" charset="0"/>
                <a:sym typeface="Cabin"/>
              </a:rPr>
              <a:t>It is now 3 hours since admission and Sara is coping well with strong contractions 2-3 minutes apart and lasting 60-90 seconds.</a:t>
            </a:r>
            <a:r>
              <a:rPr lang="en-US" sz="2750" dirty="0">
                <a:latin typeface="Calibri" panose="020F0502020204030204" pitchFamily="34" charset="0"/>
                <a:cs typeface="Calibri" panose="020F0502020204030204" pitchFamily="34" charset="0"/>
              </a:rPr>
              <a:t> </a:t>
            </a:r>
            <a:r>
              <a:rPr lang="en-US" sz="2750" b="0" i="0" u="none" strike="noStrike" cap="none" dirty="0">
                <a:latin typeface="Calibri" panose="020F0502020204030204" pitchFamily="34" charset="0"/>
                <a:cs typeface="Calibri" panose="020F0502020204030204" pitchFamily="34" charset="0"/>
                <a:sym typeface="Cabin"/>
              </a:rPr>
              <a:t> She has been walking in the halls and in the room and now is more comfortable staying in the room.</a:t>
            </a:r>
            <a:r>
              <a:rPr lang="en-US" sz="2750" dirty="0">
                <a:latin typeface="Calibri" panose="020F0502020204030204" pitchFamily="34" charset="0"/>
                <a:cs typeface="Calibri" panose="020F0502020204030204" pitchFamily="34" charset="0"/>
              </a:rPr>
              <a:t> </a:t>
            </a:r>
            <a:r>
              <a:rPr lang="en-US" sz="2750" b="0" i="0" u="none" strike="noStrike" cap="none" dirty="0">
                <a:latin typeface="Calibri" panose="020F0502020204030204" pitchFamily="34" charset="0"/>
                <a:cs typeface="Calibri" panose="020F0502020204030204" pitchFamily="34" charset="0"/>
                <a:sym typeface="Cabin"/>
              </a:rPr>
              <a:t> She asks the nurse to check her to determine her progress since she is feeling more pelvic pressure and back pain.</a:t>
            </a:r>
            <a:r>
              <a:rPr lang="en-US" sz="2750" dirty="0">
                <a:latin typeface="Calibri" panose="020F0502020204030204" pitchFamily="34" charset="0"/>
                <a:cs typeface="Calibri" panose="020F0502020204030204" pitchFamily="34" charset="0"/>
              </a:rPr>
              <a:t> </a:t>
            </a:r>
            <a:r>
              <a:rPr lang="en-US" sz="2750" b="0" i="0" u="none" strike="noStrike" cap="none" dirty="0">
                <a:latin typeface="Calibri" panose="020F0502020204030204" pitchFamily="34" charset="0"/>
                <a:cs typeface="Calibri" panose="020F0502020204030204" pitchFamily="34" charset="0"/>
                <a:sym typeface="Cabin"/>
              </a:rPr>
              <a:t> She </a:t>
            </a:r>
            <a:r>
              <a:rPr lang="en-US" sz="2750" dirty="0">
                <a:latin typeface="Calibri" panose="020F0502020204030204" pitchFamily="34" charset="0"/>
                <a:cs typeface="Calibri" panose="020F0502020204030204" pitchFamily="34" charset="0"/>
              </a:rPr>
              <a:t>has progressed from 6 cm to</a:t>
            </a:r>
            <a:r>
              <a:rPr lang="en-US" sz="2750" b="0" i="0" u="none" strike="noStrike" cap="none" dirty="0">
                <a:latin typeface="Calibri" panose="020F0502020204030204" pitchFamily="34" charset="0"/>
                <a:cs typeface="Calibri" panose="020F0502020204030204" pitchFamily="34" charset="0"/>
                <a:sym typeface="Cabin"/>
              </a:rPr>
              <a:t> 7 </a:t>
            </a:r>
            <a:r>
              <a:rPr lang="en-US" sz="2750" b="0" i="0" u="none" strike="noStrike" cap="none" dirty="0" err="1">
                <a:latin typeface="Calibri" panose="020F0502020204030204" pitchFamily="34" charset="0"/>
                <a:cs typeface="Calibri" panose="020F0502020204030204" pitchFamily="34" charset="0"/>
                <a:sym typeface="Cabin"/>
              </a:rPr>
              <a:t>cms</a:t>
            </a:r>
            <a:r>
              <a:rPr lang="en-US" sz="2750" b="0" i="0" u="none" strike="noStrike" cap="none" dirty="0">
                <a:latin typeface="Calibri" panose="020F0502020204030204" pitchFamily="34" charset="0"/>
                <a:cs typeface="Calibri" panose="020F0502020204030204" pitchFamily="34" charset="0"/>
                <a:sym typeface="Cabin"/>
              </a:rPr>
              <a:t>/ 100%/ 0 station over three hours.</a:t>
            </a:r>
            <a:r>
              <a:rPr lang="en-US" sz="2750" dirty="0">
                <a:latin typeface="Calibri" panose="020F0502020204030204" pitchFamily="34" charset="0"/>
                <a:cs typeface="Calibri" panose="020F0502020204030204" pitchFamily="34" charset="0"/>
              </a:rPr>
              <a:t> </a:t>
            </a:r>
            <a:r>
              <a:rPr lang="en-US" sz="2750" b="0" i="0" u="none" strike="noStrike" cap="none" dirty="0">
                <a:latin typeface="Calibri" panose="020F0502020204030204" pitchFamily="34" charset="0"/>
                <a:cs typeface="Calibri" panose="020F0502020204030204" pitchFamily="34" charset="0"/>
                <a:sym typeface="Cabin"/>
              </a:rPr>
              <a:t> She is having a more difficult time with her contractions but still would like to continue without pain medication at this time.</a:t>
            </a:r>
            <a:r>
              <a:rPr lang="en-US" sz="2750" dirty="0">
                <a:latin typeface="Calibri" panose="020F0502020204030204" pitchFamily="34" charset="0"/>
                <a:cs typeface="Calibri" panose="020F0502020204030204" pitchFamily="34" charset="0"/>
              </a:rPr>
              <a:t>  </a:t>
            </a:r>
            <a:endParaRPr lang="en-US" sz="2775" b="0" i="0" u="none" strike="noStrike" cap="none" dirty="0">
              <a:latin typeface="Calibri" panose="020F0502020204030204" pitchFamily="34" charset="0"/>
              <a:cs typeface="Calibri" panose="020F0502020204030204" pitchFamily="34" charset="0"/>
              <a:sym typeface="Cabin"/>
            </a:endParaRPr>
          </a:p>
          <a:p>
            <a:pPr indent="-342900">
              <a:spcBef>
                <a:spcPts val="0"/>
              </a:spcBef>
              <a:buSzPct val="25000"/>
            </a:pPr>
            <a:r>
              <a:rPr lang="en-US" sz="2000" i="1" dirty="0">
                <a:latin typeface="Calibri" panose="020F0502020204030204" pitchFamily="34" charset="0"/>
                <a:ea typeface="Calibri"/>
                <a:cs typeface="Calibri" panose="020F0502020204030204" pitchFamily="34" charset="0"/>
                <a:sym typeface="Calibri"/>
              </a:rPr>
              <a:t>Discuss the care plan with Sara and her support team and whether any additional interventions will be suggested.  </a:t>
            </a:r>
          </a:p>
          <a:p>
            <a:pPr indent="-342900">
              <a:spcBef>
                <a:spcPts val="0"/>
              </a:spcBef>
              <a:buSzPct val="25000"/>
            </a:pPr>
            <a:r>
              <a:rPr lang="en-US" sz="2000" i="1" dirty="0">
                <a:latin typeface="Calibri" panose="020F0502020204030204" pitchFamily="34" charset="0"/>
                <a:ea typeface="Calibri"/>
                <a:cs typeface="Calibri" panose="020F0502020204030204" pitchFamily="34" charset="0"/>
                <a:sym typeface="Calibri"/>
              </a:rPr>
              <a:t>Implement the agreed upon plan of care.  </a:t>
            </a:r>
          </a:p>
          <a:p>
            <a:pPr marL="342900" marR="0" lvl="0" indent="-342900" algn="l" rtl="0">
              <a:lnSpc>
                <a:spcPct val="90000"/>
              </a:lnSpc>
              <a:spcBef>
                <a:spcPts val="0"/>
              </a:spcBef>
              <a:spcAft>
                <a:spcPts val="0"/>
              </a:spcAft>
              <a:buClr>
                <a:schemeClr val="dk1"/>
              </a:buClr>
              <a:buSzPct val="100000"/>
              <a:buFont typeface="Cabin"/>
              <a:buChar char="•"/>
            </a:pPr>
            <a:endParaRPr sz="2775" b="0" i="0" u="none" strike="noStrike" cap="none" dirty="0">
              <a:solidFill>
                <a:schemeClr val="dk1"/>
              </a:solidFill>
              <a:latin typeface="Calibri" panose="020F0502020204030204" pitchFamily="34" charset="0"/>
              <a:cs typeface="Calibri" panose="020F0502020204030204" pitchFamily="34" charset="0"/>
              <a:sym typeface="Cabin"/>
            </a:endParaRPr>
          </a:p>
        </p:txBody>
      </p:sp>
      <p:sp>
        <p:nvSpPr>
          <p:cNvPr id="736" name="Shape 736"/>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36</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15816628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423"/>
        <p:cNvGrpSpPr/>
        <p:nvPr/>
      </p:nvGrpSpPr>
      <p:grpSpPr>
        <a:xfrm>
          <a:off x="0" y="0"/>
          <a:ext cx="0" cy="0"/>
          <a:chOff x="0" y="0"/>
          <a:chExt cx="0" cy="0"/>
        </a:xfrm>
      </p:grpSpPr>
      <p:sp>
        <p:nvSpPr>
          <p:cNvPr id="424" name="Shape 424"/>
          <p:cNvSpPr txBox="1">
            <a:spLocks noGrp="1"/>
          </p:cNvSpPr>
          <p:nvPr>
            <p:ph type="sldNum" idx="12"/>
          </p:nvPr>
        </p:nvSpPr>
        <p:spPr>
          <a:xfrm>
            <a:off x="4343400" y="6400800"/>
            <a:ext cx="381000" cy="3810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37</a:t>
            </a:fld>
            <a:endParaRPr lang="en-US"/>
          </a:p>
        </p:txBody>
      </p:sp>
      <p:sp>
        <p:nvSpPr>
          <p:cNvPr id="425" name="Shape 425"/>
          <p:cNvSpPr txBox="1"/>
          <p:nvPr/>
        </p:nvSpPr>
        <p:spPr>
          <a:xfrm>
            <a:off x="1111125" y="847000"/>
            <a:ext cx="6912600" cy="2386200"/>
          </a:xfrm>
          <a:prstGeom prst="rect">
            <a:avLst/>
          </a:prstGeom>
          <a:noFill/>
          <a:ln>
            <a:noFill/>
          </a:ln>
        </p:spPr>
        <p:txBody>
          <a:bodyPr wrap="square" lIns="91425" tIns="91425" rIns="91425" bIns="91425" anchor="t" anchorCtr="0">
            <a:noAutofit/>
          </a:bodyPr>
          <a:lstStyle/>
          <a:p>
            <a:pPr lvl="0">
              <a:spcBef>
                <a:spcPts val="0"/>
              </a:spcBef>
              <a:buNone/>
            </a:pPr>
            <a:endParaRPr/>
          </a:p>
        </p:txBody>
      </p:sp>
      <p:sp>
        <p:nvSpPr>
          <p:cNvPr id="426" name="Shape 426"/>
          <p:cNvSpPr txBox="1">
            <a:spLocks noGrp="1"/>
          </p:cNvSpPr>
          <p:nvPr>
            <p:ph type="title"/>
          </p:nvPr>
        </p:nvSpPr>
        <p:spPr>
          <a:xfrm>
            <a:off x="722313" y="4406900"/>
            <a:ext cx="7772400" cy="1362000"/>
          </a:xfrm>
          <a:prstGeom prst="rect">
            <a:avLst/>
          </a:prstGeom>
        </p:spPr>
        <p:txBody>
          <a:bodyPr wrap="square" lIns="91425" tIns="91425" rIns="91425" bIns="91425" anchor="t" anchorCtr="0">
            <a:noAutofit/>
          </a:bodyPr>
          <a:lstStyle/>
          <a:p>
            <a:pPr lvl="0" rtl="0">
              <a:spcBef>
                <a:spcPts val="0"/>
              </a:spcBef>
              <a:buClr>
                <a:srgbClr val="000000"/>
              </a:buClr>
              <a:buSzPct val="78571"/>
              <a:buFont typeface="Arial"/>
              <a:buNone/>
            </a:pPr>
            <a:endParaRPr sz="1400">
              <a:solidFill>
                <a:schemeClr val="dk1"/>
              </a:solidFill>
              <a:latin typeface="Arial"/>
              <a:ea typeface="Arial"/>
              <a:cs typeface="Arial"/>
              <a:sym typeface="Arial"/>
            </a:endParaRPr>
          </a:p>
          <a:p>
            <a:pPr lvl="0" rtl="0">
              <a:spcBef>
                <a:spcPts val="0"/>
              </a:spcBef>
              <a:buNone/>
            </a:pPr>
            <a:endParaRPr sz="1400">
              <a:solidFill>
                <a:srgbClr val="000000"/>
              </a:solidFill>
              <a:latin typeface="Arial"/>
              <a:ea typeface="Arial"/>
              <a:cs typeface="Arial"/>
              <a:sym typeface="Arial"/>
            </a:endParaRPr>
          </a:p>
        </p:txBody>
      </p:sp>
      <p:sp>
        <p:nvSpPr>
          <p:cNvPr id="427" name="Shape 427"/>
          <p:cNvSpPr txBox="1">
            <a:spLocks noGrp="1"/>
          </p:cNvSpPr>
          <p:nvPr>
            <p:ph type="body" idx="1"/>
          </p:nvPr>
        </p:nvSpPr>
        <p:spPr>
          <a:xfrm>
            <a:off x="722313" y="3340800"/>
            <a:ext cx="7772400" cy="1500300"/>
          </a:xfrm>
          <a:prstGeom prst="rect">
            <a:avLst/>
          </a:prstGeom>
        </p:spPr>
        <p:txBody>
          <a:bodyPr wrap="square" lIns="91425" tIns="91425" rIns="91425" bIns="91425" anchor="b" anchorCtr="0">
            <a:noAutofit/>
          </a:bodyPr>
          <a:lstStyle/>
          <a:p>
            <a:pPr lvl="0">
              <a:spcBef>
                <a:spcPts val="0"/>
              </a:spcBef>
              <a:buNone/>
            </a:pPr>
            <a:r>
              <a:rPr lang="en-US" sz="4400" b="1" dirty="0">
                <a:latin typeface="Garamond" panose="02020404030301010803" pitchFamily="18" charset="0"/>
              </a:rPr>
              <a:t>Techniques that Promote Labor Progress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431"/>
        <p:cNvGrpSpPr/>
        <p:nvPr/>
      </p:nvGrpSpPr>
      <p:grpSpPr>
        <a:xfrm>
          <a:off x="0" y="0"/>
          <a:ext cx="0" cy="0"/>
          <a:chOff x="0" y="0"/>
          <a:chExt cx="0" cy="0"/>
        </a:xfrm>
      </p:grpSpPr>
      <p:sp>
        <p:nvSpPr>
          <p:cNvPr id="432" name="Shape 432"/>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endParaRPr sz="4400" b="1" i="0" u="none" strike="noStrike" cap="none">
              <a:solidFill>
                <a:srgbClr val="00510B"/>
              </a:solidFill>
              <a:latin typeface="Garamond"/>
              <a:ea typeface="Garamond"/>
              <a:cs typeface="Garamond"/>
              <a:sym typeface="Garamond"/>
            </a:endParaRPr>
          </a:p>
        </p:txBody>
      </p:sp>
      <p:sp>
        <p:nvSpPr>
          <p:cNvPr id="433" name="Shape 433"/>
          <p:cNvSpPr txBox="1">
            <a:spLocks noGrp="1"/>
          </p:cNvSpPr>
          <p:nvPr>
            <p:ph type="body" idx="1"/>
          </p:nvPr>
        </p:nvSpPr>
        <p:spPr>
          <a:xfrm>
            <a:off x="457200" y="1600200"/>
            <a:ext cx="8229600" cy="4525963"/>
          </a:xfrm>
          <a:prstGeom prst="rect">
            <a:avLst/>
          </a:prstGeom>
          <a:noFill/>
          <a:ln>
            <a:noFill/>
          </a:ln>
        </p:spPr>
        <p:txBody>
          <a:bodyPr wrap="square" lIns="91425" tIns="45700" rIns="91425" bIns="45700" anchor="t" anchorCtr="0">
            <a:noAutofit/>
          </a:bodyPr>
          <a:lstStyle/>
          <a:p>
            <a:pPr marL="0" marR="0" lvl="0" indent="-133350" algn="l" rtl="0">
              <a:lnSpc>
                <a:spcPct val="80000"/>
              </a:lnSpc>
              <a:spcBef>
                <a:spcPts val="0"/>
              </a:spcBef>
              <a:spcAft>
                <a:spcPts val="0"/>
              </a:spcAft>
              <a:buClr>
                <a:schemeClr val="dk1"/>
              </a:buClr>
              <a:buSzPct val="100000"/>
              <a:buFont typeface="Cabin"/>
              <a:buNone/>
            </a:pPr>
            <a:r>
              <a:rPr lang="en-US" sz="2100" b="0" i="0" u="none" strike="noStrike" cap="none" dirty="0">
                <a:solidFill>
                  <a:schemeClr val="dk1"/>
                </a:solidFill>
                <a:latin typeface="Calibri" panose="020F0502020204030204" pitchFamily="34" charset="0"/>
                <a:cs typeface="Calibri" panose="020F0502020204030204" pitchFamily="34" charset="0"/>
                <a:sym typeface="Cabin"/>
              </a:rPr>
              <a:t>Number 687, February 2017</a:t>
            </a:r>
          </a:p>
          <a:p>
            <a:pPr marL="0" marR="0" lvl="0" indent="-244475" algn="ctr" rtl="0">
              <a:lnSpc>
                <a:spcPct val="80000"/>
              </a:lnSpc>
              <a:spcBef>
                <a:spcPts val="770"/>
              </a:spcBef>
              <a:spcAft>
                <a:spcPts val="0"/>
              </a:spcAft>
              <a:buClr>
                <a:schemeClr val="dk1"/>
              </a:buClr>
              <a:buSzPct val="100000"/>
              <a:buFont typeface="Cabin"/>
              <a:buNone/>
            </a:pPr>
            <a:r>
              <a:rPr lang="en-US" sz="3850" b="1" i="0" u="none" strike="noStrike" cap="none" dirty="0">
                <a:solidFill>
                  <a:schemeClr val="dk1"/>
                </a:solidFill>
                <a:latin typeface="Calibri" panose="020F0502020204030204" pitchFamily="34" charset="0"/>
                <a:cs typeface="Calibri" panose="020F0502020204030204" pitchFamily="34" charset="0"/>
                <a:sym typeface="Cabin"/>
              </a:rPr>
              <a:t>Approaches to Limit Intervention During Labor and Birth</a:t>
            </a:r>
          </a:p>
          <a:p>
            <a:pPr marL="0" marR="0" lvl="0" indent="-244475" algn="ctr" rtl="0">
              <a:lnSpc>
                <a:spcPct val="80000"/>
              </a:lnSpc>
              <a:spcBef>
                <a:spcPts val="770"/>
              </a:spcBef>
              <a:spcAft>
                <a:spcPts val="0"/>
              </a:spcAft>
              <a:buClr>
                <a:schemeClr val="dk1"/>
              </a:buClr>
              <a:buSzPct val="100000"/>
              <a:buFont typeface="Cabin"/>
              <a:buNone/>
            </a:pPr>
            <a:endParaRPr sz="3850" b="1" i="0" u="none" strike="noStrike" cap="none" dirty="0">
              <a:solidFill>
                <a:srgbClr val="C00000"/>
              </a:solidFill>
              <a:latin typeface="Calibri" panose="020F0502020204030204" pitchFamily="34" charset="0"/>
              <a:cs typeface="Calibri" panose="020F0502020204030204" pitchFamily="34" charset="0"/>
              <a:sym typeface="Cabin"/>
            </a:endParaRPr>
          </a:p>
          <a:p>
            <a:pPr marL="342900" marR="0" lvl="0" indent="-342900" algn="l" rtl="0">
              <a:lnSpc>
                <a:spcPct val="80000"/>
              </a:lnSpc>
              <a:spcBef>
                <a:spcPts val="560"/>
              </a:spcBef>
              <a:buClr>
                <a:srgbClr val="C00000"/>
              </a:buClr>
              <a:buSzPct val="100000"/>
              <a:buFont typeface="Arial"/>
              <a:buChar char="•"/>
            </a:pPr>
            <a:r>
              <a:rPr lang="en-US" sz="2800" b="0" i="0" u="none" strike="noStrike" cap="none" dirty="0">
                <a:solidFill>
                  <a:srgbClr val="C00000"/>
                </a:solidFill>
                <a:latin typeface="Calibri" panose="020F0502020204030204" pitchFamily="34" charset="0"/>
                <a:cs typeface="Calibri" panose="020F0502020204030204" pitchFamily="34" charset="0"/>
                <a:sym typeface="Cabin"/>
              </a:rPr>
              <a:t>Although many have encouraged a supine position during labor, this position has known adverse effects, including supine hypotension and more frequent fetal heart rate decelerations</a:t>
            </a:r>
          </a:p>
        </p:txBody>
      </p:sp>
      <p:sp>
        <p:nvSpPr>
          <p:cNvPr id="434" name="Shape 434"/>
          <p:cNvSpPr txBox="1">
            <a:spLocks noGrp="1"/>
          </p:cNvSpPr>
          <p:nvPr>
            <p:ph type="sldNum" idx="12"/>
          </p:nvPr>
        </p:nvSpPr>
        <p:spPr>
          <a:xfrm>
            <a:off x="4267200" y="6400799"/>
            <a:ext cx="5334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38</a:t>
            </a:fld>
            <a:endParaRPr lang="en-US" sz="1200" b="0" i="0" u="none" strike="noStrike" cap="none">
              <a:solidFill>
                <a:srgbClr val="FFFFFF"/>
              </a:solidFill>
              <a:latin typeface="Cabin"/>
              <a:ea typeface="Cabin"/>
              <a:cs typeface="Cabin"/>
              <a:sym typeface="Cabin"/>
            </a:endParaRPr>
          </a:p>
        </p:txBody>
      </p:sp>
      <p:pic>
        <p:nvPicPr>
          <p:cNvPr id="435" name="Shape 435"/>
          <p:cNvPicPr preferRelativeResize="0"/>
          <p:nvPr/>
        </p:nvPicPr>
        <p:blipFill rotWithShape="1">
          <a:blip r:embed="rId3">
            <a:alphaModFix/>
          </a:blip>
          <a:srcRect/>
          <a:stretch/>
        </p:blipFill>
        <p:spPr>
          <a:xfrm>
            <a:off x="1195387" y="184150"/>
            <a:ext cx="6743151" cy="1323501"/>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440"/>
        <p:cNvGrpSpPr/>
        <p:nvPr/>
      </p:nvGrpSpPr>
      <p:grpSpPr>
        <a:xfrm>
          <a:off x="0" y="0"/>
          <a:ext cx="0" cy="0"/>
          <a:chOff x="0" y="0"/>
          <a:chExt cx="0" cy="0"/>
        </a:xfrm>
      </p:grpSpPr>
      <p:sp>
        <p:nvSpPr>
          <p:cNvPr id="441" name="Shape 441"/>
          <p:cNvSpPr/>
          <p:nvPr/>
        </p:nvSpPr>
        <p:spPr>
          <a:xfrm>
            <a:off x="3349200" y="6160143"/>
            <a:ext cx="2826600" cy="403200"/>
          </a:xfrm>
          <a:prstGeom prst="rect">
            <a:avLst/>
          </a:prstGeom>
          <a:solidFill>
            <a:srgbClr val="FFFFFF"/>
          </a:solidFill>
          <a:ln w="9525" cap="flat" cmpd="sng">
            <a:solidFill>
              <a:srgbClr val="FFFFFF"/>
            </a:solidFill>
            <a:prstDash val="solid"/>
            <a:miter lim="800000"/>
            <a:headEnd type="none" w="med" len="med"/>
            <a:tailEnd type="none" w="med" len="med"/>
          </a:ln>
        </p:spPr>
        <p:txBody>
          <a:bodyPr wrap="square" lIns="91425" tIns="45700" rIns="91425" bIns="45700" anchor="ctr" anchorCtr="0">
            <a:noAutofit/>
          </a:bodyPr>
          <a:lstStyle/>
          <a:p>
            <a:pPr marL="0" marR="0" lvl="0" indent="-114300" algn="ctr" rtl="0">
              <a:lnSpc>
                <a:spcPct val="100000"/>
              </a:lnSpc>
              <a:spcBef>
                <a:spcPts val="0"/>
              </a:spcBef>
              <a:spcAft>
                <a:spcPts val="0"/>
              </a:spcAft>
              <a:buClr>
                <a:schemeClr val="lt1"/>
              </a:buClr>
              <a:buSzPct val="100000"/>
              <a:buFont typeface="Calibri"/>
              <a:buNone/>
            </a:pPr>
            <a:endParaRPr sz="1800" b="0" i="0" u="none" strike="noStrike" cap="none">
              <a:solidFill>
                <a:srgbClr val="FFFFFF"/>
              </a:solidFill>
              <a:latin typeface="Calibri"/>
              <a:ea typeface="Calibri"/>
              <a:cs typeface="Calibri"/>
              <a:sym typeface="Calibri"/>
            </a:endParaRPr>
          </a:p>
        </p:txBody>
      </p:sp>
      <p:sp>
        <p:nvSpPr>
          <p:cNvPr id="442" name="Shape 442"/>
          <p:cNvSpPr txBox="1">
            <a:spLocks noGrp="1"/>
          </p:cNvSpPr>
          <p:nvPr>
            <p:ph type="title"/>
          </p:nvPr>
        </p:nvSpPr>
        <p:spPr>
          <a:xfrm>
            <a:off x="876300" y="571500"/>
            <a:ext cx="7772400" cy="860621"/>
          </a:xfrm>
          <a:prstGeom prst="rect">
            <a:avLst/>
          </a:prstGeom>
          <a:solidFill>
            <a:srgbClr val="DDEAF6"/>
          </a:solidFill>
          <a:ln>
            <a:noFill/>
          </a:ln>
        </p:spPr>
        <p:txBody>
          <a:bodyPr wrap="square" lIns="91425" tIns="45700" rIns="91425" bIns="45700" anchor="ctr" anchorCtr="0">
            <a:noAutofit/>
          </a:bodyPr>
          <a:lstStyle/>
          <a:p>
            <a:pPr marL="0" marR="0" lvl="0" indent="-209550" algn="l" rtl="0">
              <a:lnSpc>
                <a:spcPct val="90000"/>
              </a:lnSpc>
              <a:spcBef>
                <a:spcPts val="0"/>
              </a:spcBef>
              <a:buClr>
                <a:schemeClr val="dk1"/>
              </a:buClr>
              <a:buSzPct val="100000"/>
              <a:buFont typeface="Calibri"/>
              <a:buNone/>
            </a:pPr>
            <a:r>
              <a:rPr lang="en-US" sz="3300" b="0" i="0" u="none" strike="noStrike" cap="none">
                <a:solidFill>
                  <a:schemeClr val="dk1"/>
                </a:solidFill>
                <a:latin typeface="Calibri"/>
                <a:ea typeface="Calibri"/>
                <a:cs typeface="Calibri"/>
                <a:sym typeface="Calibri"/>
              </a:rPr>
              <a:t>Key Components of Labor Support</a:t>
            </a:r>
          </a:p>
        </p:txBody>
      </p:sp>
      <p:sp>
        <p:nvSpPr>
          <p:cNvPr id="443" name="Shape 443"/>
          <p:cNvSpPr txBox="1">
            <a:spLocks noGrp="1"/>
          </p:cNvSpPr>
          <p:nvPr>
            <p:ph type="body" idx="1"/>
          </p:nvPr>
        </p:nvSpPr>
        <p:spPr>
          <a:xfrm>
            <a:off x="971551" y="2230773"/>
            <a:ext cx="4565700" cy="4576500"/>
          </a:xfrm>
          <a:prstGeom prst="rect">
            <a:avLst/>
          </a:prstGeom>
          <a:noFill/>
          <a:ln>
            <a:noFill/>
          </a:ln>
        </p:spPr>
        <p:txBody>
          <a:bodyPr wrap="square" lIns="91425" tIns="45700" rIns="91425" bIns="45700" anchor="t" anchorCtr="0">
            <a:noAutofit/>
          </a:bodyPr>
          <a:lstStyle/>
          <a:p>
            <a:pPr marL="171450" marR="0" lvl="0" indent="-171450" algn="l" rtl="0">
              <a:lnSpc>
                <a:spcPct val="90000"/>
              </a:lnSpc>
              <a:spcBef>
                <a:spcPts val="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Freedom of movement in labor</a:t>
            </a:r>
          </a:p>
          <a:p>
            <a:pPr marL="171450" marR="0" lvl="0" indent="-171450" algn="l" rtl="0">
              <a:lnSpc>
                <a:spcPct val="90000"/>
              </a:lnSpc>
              <a:spcBef>
                <a:spcPts val="75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Upright and ambulatory positioning</a:t>
            </a:r>
          </a:p>
          <a:p>
            <a:pPr marL="171450" marR="0" lvl="0" indent="-171450" algn="l" rtl="0">
              <a:lnSpc>
                <a:spcPct val="90000"/>
              </a:lnSpc>
              <a:spcBef>
                <a:spcPts val="75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Nonpharmacologic comfort measures </a:t>
            </a:r>
          </a:p>
          <a:p>
            <a:pPr marL="171450" marR="0" lvl="0" indent="-171450" algn="l" rtl="0">
              <a:lnSpc>
                <a:spcPct val="90000"/>
              </a:lnSpc>
              <a:spcBef>
                <a:spcPts val="75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Use of techniques and tools that facilitate fetal rotation, flexion, and descent for women with epidural anesthesia</a:t>
            </a:r>
          </a:p>
          <a:p>
            <a:pPr marL="171450" marR="0" lvl="0" indent="-171450" algn="l" rtl="0">
              <a:lnSpc>
                <a:spcPct val="90000"/>
              </a:lnSpc>
              <a:spcBef>
                <a:spcPts val="750"/>
              </a:spcBef>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Maternal exercises and positioning that facilitate fetal rotation in women with and without epidural anesthesia</a:t>
            </a:r>
          </a:p>
        </p:txBody>
      </p:sp>
      <p:sp>
        <p:nvSpPr>
          <p:cNvPr id="444" name="Shape 444"/>
          <p:cNvSpPr/>
          <p:nvPr/>
        </p:nvSpPr>
        <p:spPr>
          <a:xfrm rot="-5400000">
            <a:off x="-1931158" y="3955292"/>
            <a:ext cx="4833866" cy="971550"/>
          </a:xfrm>
          <a:prstGeom prst="rect">
            <a:avLst/>
          </a:prstGeom>
          <a:solidFill>
            <a:srgbClr val="A5A5A5"/>
          </a:solidFill>
          <a:ln>
            <a:noFill/>
          </a:ln>
        </p:spPr>
        <p:txBody>
          <a:bodyPr wrap="square" lIns="68575" tIns="34275" rIns="68575" bIns="34275" anchor="ctr" anchorCtr="0">
            <a:noAutofit/>
          </a:bodyPr>
          <a:lstStyle/>
          <a:p>
            <a:pPr marL="0" marR="0" lvl="0" indent="-285750" algn="ctr" rtl="0">
              <a:lnSpc>
                <a:spcPct val="100000"/>
              </a:lnSpc>
              <a:spcBef>
                <a:spcPts val="0"/>
              </a:spcBef>
              <a:spcAft>
                <a:spcPts val="0"/>
              </a:spcAft>
              <a:buClr>
                <a:srgbClr val="F2F2F2"/>
              </a:buClr>
              <a:buSzPct val="100000"/>
              <a:buFont typeface="Avenir"/>
              <a:buNone/>
            </a:pPr>
            <a:r>
              <a:rPr lang="en-US" sz="4500" b="0" i="0" u="none" strike="noStrike" cap="none">
                <a:solidFill>
                  <a:srgbClr val="F2F2F2"/>
                </a:solidFill>
                <a:latin typeface="Avenir"/>
                <a:ea typeface="Avenir"/>
                <a:cs typeface="Avenir"/>
                <a:sym typeface="Avenir"/>
              </a:rPr>
              <a:t>Recognition</a:t>
            </a:r>
          </a:p>
        </p:txBody>
      </p:sp>
      <p:pic>
        <p:nvPicPr>
          <p:cNvPr id="445" name="Shape 445"/>
          <p:cNvPicPr preferRelativeResize="0"/>
          <p:nvPr/>
        </p:nvPicPr>
        <p:blipFill rotWithShape="1">
          <a:blip r:embed="rId3">
            <a:alphaModFix/>
          </a:blip>
          <a:srcRect/>
          <a:stretch/>
        </p:blipFill>
        <p:spPr>
          <a:xfrm>
            <a:off x="5632449" y="2506197"/>
            <a:ext cx="2874949" cy="3201303"/>
          </a:xfrm>
          <a:prstGeom prst="rect">
            <a:avLst/>
          </a:prstGeom>
          <a:noFill/>
          <a:ln>
            <a:noFill/>
          </a:ln>
        </p:spPr>
      </p:pic>
      <p:sp>
        <p:nvSpPr>
          <p:cNvPr id="446" name="Shape 446"/>
          <p:cNvSpPr txBox="1"/>
          <p:nvPr/>
        </p:nvSpPr>
        <p:spPr>
          <a:xfrm>
            <a:off x="1130657" y="1707549"/>
            <a:ext cx="4536340" cy="523220"/>
          </a:xfrm>
          <a:prstGeom prst="rect">
            <a:avLst/>
          </a:prstGeom>
          <a:noFill/>
          <a:ln>
            <a:noFill/>
          </a:ln>
        </p:spPr>
        <p:txBody>
          <a:bodyPr wrap="square" lIns="91425" tIns="45700" rIns="91425" bIns="45700" anchor="t" anchorCtr="0">
            <a:noAutofit/>
          </a:bodyPr>
          <a:lstStyle/>
          <a:p>
            <a:pPr marL="0" marR="0" lvl="0" indent="-177800" algn="l" rtl="0">
              <a:lnSpc>
                <a:spcPct val="100000"/>
              </a:lnSpc>
              <a:spcBef>
                <a:spcPts val="0"/>
              </a:spcBef>
              <a:spcAft>
                <a:spcPts val="0"/>
              </a:spcAft>
              <a:buClr>
                <a:srgbClr val="000000"/>
              </a:buClr>
              <a:buSzPct val="100000"/>
              <a:buFont typeface="Avenir"/>
              <a:buNone/>
            </a:pPr>
            <a:r>
              <a:rPr lang="en-US" sz="2800" b="0" i="0" u="none" strike="noStrike" cap="none" dirty="0">
                <a:solidFill>
                  <a:srgbClr val="000000"/>
                </a:solidFill>
                <a:latin typeface="Avenir"/>
                <a:ea typeface="Avenir"/>
                <a:cs typeface="Avenir"/>
                <a:sym typeface="Avenir"/>
              </a:rPr>
              <a:t>Policies should encourage: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50"/>
        <p:cNvGrpSpPr/>
        <p:nvPr/>
      </p:nvGrpSpPr>
      <p:grpSpPr>
        <a:xfrm>
          <a:off x="0" y="0"/>
          <a:ext cx="0" cy="0"/>
          <a:chOff x="0" y="0"/>
          <a:chExt cx="0" cy="0"/>
        </a:xfrm>
      </p:grpSpPr>
      <p:sp>
        <p:nvSpPr>
          <p:cNvPr id="451" name="Shape 451"/>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54000" algn="ctr" rtl="0">
              <a:spcBef>
                <a:spcPts val="0"/>
              </a:spcBef>
              <a:buClr>
                <a:srgbClr val="00510B"/>
              </a:buClr>
              <a:buSzPct val="100000"/>
              <a:buFont typeface="Garamond"/>
              <a:buNone/>
            </a:pPr>
            <a:r>
              <a:rPr lang="en-US" sz="4000" b="1" i="0" u="none" strike="noStrike" cap="none">
                <a:solidFill>
                  <a:srgbClr val="00510B"/>
                </a:solidFill>
                <a:latin typeface="Garamond"/>
                <a:ea typeface="Garamond"/>
                <a:cs typeface="Garamond"/>
                <a:sym typeface="Garamond"/>
              </a:rPr>
              <a:t>Movement in Labor</a:t>
            </a:r>
          </a:p>
        </p:txBody>
      </p:sp>
      <p:sp>
        <p:nvSpPr>
          <p:cNvPr id="452" name="Shape 452"/>
          <p:cNvSpPr txBox="1">
            <a:spLocks noGrp="1"/>
          </p:cNvSpPr>
          <p:nvPr>
            <p:ph type="body" idx="1"/>
          </p:nvPr>
        </p:nvSpPr>
        <p:spPr>
          <a:xfrm>
            <a:off x="457200" y="1600200"/>
            <a:ext cx="8229600" cy="4525963"/>
          </a:xfrm>
          <a:prstGeom prst="rect">
            <a:avLst/>
          </a:prstGeom>
          <a:noFill/>
          <a:ln>
            <a:noFill/>
          </a:ln>
        </p:spPr>
        <p:txBody>
          <a:bodyPr wrap="square" lIns="91425" tIns="45700" rIns="91425" bIns="45700" anchor="t" anchorCtr="0">
            <a:noAutofit/>
          </a:bodyPr>
          <a:lstStyle/>
          <a:p>
            <a:pPr marL="342900" marR="0" lvl="0" indent="-342900" algn="l" rtl="0">
              <a:spcBef>
                <a:spcPts val="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Women who are upright during first stage have shorter labors, and are less likely to have an epidural, less likely to have a cesarean </a:t>
            </a:r>
            <a:r>
              <a:rPr lang="en-US" sz="2000" b="0" i="0" u="none" strike="noStrike" cap="none" dirty="0">
                <a:solidFill>
                  <a:schemeClr val="dk1"/>
                </a:solidFill>
                <a:latin typeface="Calibri" panose="020F0502020204030204" pitchFamily="34" charset="0"/>
                <a:cs typeface="Calibri" panose="020F0502020204030204" pitchFamily="34" charset="0"/>
                <a:sym typeface="Cabin"/>
              </a:rPr>
              <a:t>(Cochrane Review: Lawrence et al 2013). </a:t>
            </a:r>
          </a:p>
          <a:p>
            <a:pPr marL="342900" marR="0" lvl="0" indent="-342900" algn="l" rtl="0">
              <a:spcBef>
                <a:spcPts val="0"/>
              </a:spcBef>
              <a:spcAft>
                <a:spcPts val="0"/>
              </a:spcAft>
              <a:buClr>
                <a:schemeClr val="dk1"/>
              </a:buClr>
              <a:buSzPct val="100000"/>
              <a:buFont typeface="Cabin"/>
              <a:buChar char="•"/>
            </a:pPr>
            <a:endParaRPr lang="en-US" sz="2000" dirty="0">
              <a:latin typeface="Calibri" panose="020F0502020204030204" pitchFamily="34" charset="0"/>
              <a:cs typeface="Calibri" panose="020F0502020204030204" pitchFamily="34" charset="0"/>
            </a:endParaRPr>
          </a:p>
          <a:p>
            <a:pPr indent="-342900">
              <a:spcBef>
                <a:spcPts val="0"/>
              </a:spcBef>
            </a:pPr>
            <a:r>
              <a:rPr lang="en-US" dirty="0">
                <a:latin typeface="Calibri" panose="020F0502020204030204" pitchFamily="34" charset="0"/>
                <a:cs typeface="Calibri" panose="020F0502020204030204" pitchFamily="34" charset="0"/>
              </a:rPr>
              <a:t>When you walk or move around in labor, your uterus, a muscle, works more efficiently </a:t>
            </a:r>
            <a:r>
              <a:rPr lang="en-US" sz="2000" dirty="0">
                <a:latin typeface="Calibri" panose="020F0502020204030204" pitchFamily="34" charset="0"/>
                <a:cs typeface="Calibri" panose="020F0502020204030204" pitchFamily="34" charset="0"/>
              </a:rPr>
              <a:t>(Roberts, Mendez-Bauer, &amp; </a:t>
            </a:r>
            <a:r>
              <a:rPr lang="en-US" sz="2000" dirty="0" err="1">
                <a:latin typeface="Calibri" panose="020F0502020204030204" pitchFamily="34" charset="0"/>
                <a:cs typeface="Calibri" panose="020F0502020204030204" pitchFamily="34" charset="0"/>
              </a:rPr>
              <a:t>Wodell</a:t>
            </a:r>
            <a:r>
              <a:rPr lang="en-US" sz="2000" dirty="0">
                <a:latin typeface="Calibri" panose="020F0502020204030204" pitchFamily="34" charset="0"/>
                <a:cs typeface="Calibri" panose="020F0502020204030204" pitchFamily="34" charset="0"/>
              </a:rPr>
              <a:t>, 1983).</a:t>
            </a:r>
          </a:p>
          <a:p>
            <a:pPr marL="342900" marR="0" lvl="0" indent="-342900" algn="l" rtl="0">
              <a:spcBef>
                <a:spcPts val="0"/>
              </a:spcBef>
              <a:spcAft>
                <a:spcPts val="0"/>
              </a:spcAft>
              <a:buClr>
                <a:schemeClr val="dk1"/>
              </a:buClr>
              <a:buSzPct val="100000"/>
              <a:buFont typeface="Cabin"/>
              <a:buChar char="•"/>
            </a:pPr>
            <a:endParaRPr lang="en-US" sz="2000" b="0" i="0" u="none" strike="noStrike" cap="none" dirty="0">
              <a:solidFill>
                <a:schemeClr val="dk1"/>
              </a:solidFill>
              <a:latin typeface="Calibri" panose="020F0502020204030204" pitchFamily="34" charset="0"/>
              <a:cs typeface="Calibri" panose="020F0502020204030204" pitchFamily="34" charset="0"/>
              <a:sym typeface="Cabin"/>
            </a:endParaRPr>
          </a:p>
        </p:txBody>
      </p:sp>
      <p:sp>
        <p:nvSpPr>
          <p:cNvPr id="453" name="Shape 453"/>
          <p:cNvSpPr txBox="1">
            <a:spLocks noGrp="1"/>
          </p:cNvSpPr>
          <p:nvPr>
            <p:ph type="sldNum" idx="12"/>
          </p:nvPr>
        </p:nvSpPr>
        <p:spPr>
          <a:xfrm>
            <a:off x="4267200" y="6400799"/>
            <a:ext cx="5334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40</a:t>
            </a:fld>
            <a:endParaRPr lang="en-US" sz="1200" b="0" i="0" u="none" strike="noStrike" cap="none">
              <a:solidFill>
                <a:srgbClr val="FFFFFF"/>
              </a:solidFill>
              <a:latin typeface="Cabin"/>
              <a:ea typeface="Cabin"/>
              <a:cs typeface="Cabin"/>
              <a:sym typeface="Cabin"/>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Movement Helps Promote Labor Progress</a:t>
            </a:r>
          </a:p>
        </p:txBody>
      </p:sp>
      <p:sp>
        <p:nvSpPr>
          <p:cNvPr id="3" name="Text Placeholder 2"/>
          <p:cNvSpPr>
            <a:spLocks noGrp="1"/>
          </p:cNvSpPr>
          <p:nvPr>
            <p:ph type="body" idx="1"/>
          </p:nvPr>
        </p:nvSpPr>
        <p:spPr>
          <a:xfrm>
            <a:off x="457200" y="2042146"/>
            <a:ext cx="8229600" cy="3730932"/>
          </a:xfrm>
        </p:spPr>
        <p:txBody>
          <a:bodyPr/>
          <a:lstStyle/>
          <a:p>
            <a:r>
              <a:rPr lang="en-US" sz="2400" dirty="0">
                <a:latin typeface="Calibri" panose="020F0502020204030204" pitchFamily="34" charset="0"/>
                <a:cs typeface="Calibri" panose="020F0502020204030204" pitchFamily="34" charset="0"/>
              </a:rPr>
              <a:t>Changing position frequently moves the bones of the pelvis to help the baby find the best fit through your birth canal, while upright positions use gravity to help bring the baby down </a:t>
            </a:r>
            <a:r>
              <a:rPr lang="en-US" sz="2100" dirty="0">
                <a:latin typeface="Calibri" panose="020F0502020204030204" pitchFamily="34" charset="0"/>
                <a:cs typeface="Calibri" panose="020F0502020204030204" pitchFamily="34" charset="0"/>
              </a:rPr>
              <a:t>(</a:t>
            </a:r>
            <a:r>
              <a:rPr lang="en-US" sz="2100" dirty="0" err="1">
                <a:latin typeface="Calibri" panose="020F0502020204030204" pitchFamily="34" charset="0"/>
                <a:cs typeface="Calibri" panose="020F0502020204030204" pitchFamily="34" charset="0"/>
              </a:rPr>
              <a:t>Simkin</a:t>
            </a:r>
            <a:r>
              <a:rPr lang="en-US" sz="2100" dirty="0">
                <a:latin typeface="Calibri" panose="020F0502020204030204" pitchFamily="34" charset="0"/>
                <a:cs typeface="Calibri" panose="020F0502020204030204" pitchFamily="34" charset="0"/>
              </a:rPr>
              <a:t> &amp; Ancheta, 2005). </a:t>
            </a:r>
          </a:p>
          <a:p>
            <a:r>
              <a:rPr lang="en-US" sz="2400" dirty="0">
                <a:latin typeface="Calibri" panose="020F0502020204030204" pitchFamily="34" charset="0"/>
                <a:cs typeface="Calibri" panose="020F0502020204030204" pitchFamily="34" charset="0"/>
              </a:rPr>
              <a:t>When labor slows, a change in position often will help you “find your rhythm” again. </a:t>
            </a:r>
          </a:p>
          <a:p>
            <a:r>
              <a:rPr lang="en-US" sz="2400" dirty="0">
                <a:latin typeface="Calibri" panose="020F0502020204030204" pitchFamily="34" charset="0"/>
                <a:cs typeface="Calibri" panose="020F0502020204030204" pitchFamily="34" charset="0"/>
              </a:rPr>
              <a:t>If your baby is in a posterior position (with the back of the baby's head toward your spine), getting on your hands and knees helps the baby rotate and decreases back pain </a:t>
            </a:r>
            <a:r>
              <a:rPr lang="en-US" sz="2100" dirty="0">
                <a:latin typeface="Calibri" panose="020F0502020204030204" pitchFamily="34" charset="0"/>
                <a:cs typeface="Calibri" panose="020F0502020204030204" pitchFamily="34" charset="0"/>
              </a:rPr>
              <a:t>(</a:t>
            </a:r>
            <a:r>
              <a:rPr lang="en-US" sz="2100" dirty="0" err="1">
                <a:latin typeface="Calibri" panose="020F0502020204030204" pitchFamily="34" charset="0"/>
                <a:cs typeface="Calibri" panose="020F0502020204030204" pitchFamily="34" charset="0"/>
              </a:rPr>
              <a:t>Stremler</a:t>
            </a:r>
            <a:r>
              <a:rPr lang="en-US" sz="2100" dirty="0">
                <a:latin typeface="Calibri" panose="020F0502020204030204" pitchFamily="34" charset="0"/>
                <a:cs typeface="Calibri" panose="020F0502020204030204" pitchFamily="34" charset="0"/>
              </a:rPr>
              <a:t> et al., 2005). </a:t>
            </a: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41</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20693511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59" name="Shape 459"/>
          <p:cNvSpPr txBox="1">
            <a:spLocks noGrp="1"/>
          </p:cNvSpPr>
          <p:nvPr>
            <p:ph type="title"/>
          </p:nvPr>
        </p:nvSpPr>
        <p:spPr>
          <a:xfrm>
            <a:off x="762000" y="481410"/>
            <a:ext cx="7772400" cy="914400"/>
          </a:xfrm>
          <a:prstGeom prst="rect">
            <a:avLst/>
          </a:prstGeom>
          <a:noFill/>
          <a:ln>
            <a:noFill/>
          </a:ln>
        </p:spPr>
        <p:txBody>
          <a:bodyPr wrap="square" lIns="91425" tIns="45700" rIns="91425" bIns="45700" anchor="ctr" anchorCtr="0">
            <a:noAutofit/>
          </a:bodyPr>
          <a:lstStyle/>
          <a:p>
            <a:pPr marL="0" marR="0" lvl="0" indent="-228600" algn="ctr" rtl="0">
              <a:spcBef>
                <a:spcPts val="0"/>
              </a:spcBef>
              <a:buClr>
                <a:srgbClr val="00510B"/>
              </a:buClr>
              <a:buSzPct val="100000"/>
              <a:buFont typeface="Garamond"/>
              <a:buNone/>
            </a:pPr>
            <a:r>
              <a:rPr lang="en-US" sz="3600" b="1" i="0" u="none" strike="noStrike" cap="none">
                <a:solidFill>
                  <a:srgbClr val="00510B"/>
                </a:solidFill>
                <a:latin typeface="Garamond"/>
                <a:ea typeface="Garamond"/>
                <a:cs typeface="Garamond"/>
                <a:sym typeface="Garamond"/>
              </a:rPr>
              <a:t>Implement Intermittent Monitoring for Low-risk Patients</a:t>
            </a:r>
          </a:p>
        </p:txBody>
      </p:sp>
      <p:sp>
        <p:nvSpPr>
          <p:cNvPr id="460" name="Shape 460"/>
          <p:cNvSpPr txBox="1">
            <a:spLocks noGrp="1"/>
          </p:cNvSpPr>
          <p:nvPr>
            <p:ph type="body" idx="1"/>
          </p:nvPr>
        </p:nvSpPr>
        <p:spPr>
          <a:xfrm>
            <a:off x="495300" y="1524000"/>
            <a:ext cx="3619500" cy="4648200"/>
          </a:xfrm>
          <a:prstGeom prst="rect">
            <a:avLst/>
          </a:prstGeom>
          <a:noFill/>
          <a:ln>
            <a:noFill/>
          </a:ln>
        </p:spPr>
        <p:txBody>
          <a:bodyPr wrap="square" lIns="91425" tIns="45700" rIns="91425" bIns="45700" anchor="t" anchorCtr="0">
            <a:noAutofit/>
          </a:bodyPr>
          <a:lstStyle/>
          <a:p>
            <a:pPr marL="0" marR="0" lvl="0" indent="-164465" algn="l" rtl="0">
              <a:lnSpc>
                <a:spcPct val="80000"/>
              </a:lnSpc>
              <a:spcBef>
                <a:spcPts val="0"/>
              </a:spcBef>
              <a:spcAft>
                <a:spcPts val="0"/>
              </a:spcAft>
              <a:buClr>
                <a:schemeClr val="dk1"/>
              </a:buClr>
              <a:buSzPct val="100000"/>
              <a:buFont typeface="Avenir"/>
              <a:buNone/>
            </a:pPr>
            <a:r>
              <a:rPr lang="en-US" sz="2590" b="0" i="0" u="none" strike="noStrike" cap="none" dirty="0">
                <a:solidFill>
                  <a:schemeClr val="dk1"/>
                </a:solidFill>
                <a:latin typeface="Calibri" panose="020F0502020204030204" pitchFamily="34" charset="0"/>
                <a:ea typeface="Avenir"/>
                <a:cs typeface="Calibri" panose="020F0502020204030204" pitchFamily="34" charset="0"/>
                <a:sym typeface="Avenir"/>
              </a:rPr>
              <a:t>Continuous monitoring: </a:t>
            </a:r>
          </a:p>
          <a:p>
            <a:pPr marL="342900" marR="0" lvl="0" indent="-330835" algn="l" rtl="0">
              <a:lnSpc>
                <a:spcPct val="80000"/>
              </a:lnSpc>
              <a:spcBef>
                <a:spcPts val="518"/>
              </a:spcBef>
              <a:spcAft>
                <a:spcPts val="0"/>
              </a:spcAft>
              <a:buClr>
                <a:schemeClr val="dk1"/>
              </a:buClr>
              <a:buSzPct val="100000"/>
              <a:buFont typeface="Noto Sans Symbols"/>
              <a:buChar char="▪"/>
            </a:pPr>
            <a:r>
              <a:rPr lang="en-US" sz="2400" b="0" i="0" u="none" strike="noStrike" cap="none" dirty="0">
                <a:solidFill>
                  <a:schemeClr val="dk1"/>
                </a:solidFill>
                <a:latin typeface="Calibri" panose="020F0502020204030204" pitchFamily="34" charset="0"/>
                <a:ea typeface="Avenir"/>
                <a:cs typeface="Calibri" panose="020F0502020204030204" pitchFamily="34" charset="0"/>
                <a:sym typeface="Avenir"/>
              </a:rPr>
              <a:t>Increases the likelihood of cesarean</a:t>
            </a:r>
          </a:p>
          <a:p>
            <a:pPr marL="342900" marR="0" lvl="0" indent="-330835" algn="l" rtl="0">
              <a:lnSpc>
                <a:spcPct val="80000"/>
              </a:lnSpc>
              <a:spcBef>
                <a:spcPts val="518"/>
              </a:spcBef>
              <a:spcAft>
                <a:spcPts val="0"/>
              </a:spcAft>
              <a:buClr>
                <a:schemeClr val="dk1"/>
              </a:buClr>
              <a:buSzPct val="100000"/>
              <a:buFont typeface="Noto Sans Symbols"/>
              <a:buChar char="▪"/>
            </a:pPr>
            <a:r>
              <a:rPr lang="en-US" sz="2400" b="0" i="0" u="none" strike="noStrike" cap="none" dirty="0">
                <a:solidFill>
                  <a:schemeClr val="dk1"/>
                </a:solidFill>
                <a:latin typeface="Calibri" panose="020F0502020204030204" pitchFamily="34" charset="0"/>
                <a:ea typeface="Avenir"/>
                <a:cs typeface="Calibri" panose="020F0502020204030204" pitchFamily="34" charset="0"/>
                <a:sym typeface="Avenir"/>
              </a:rPr>
              <a:t>Has not been shown to improve neonatal outcomes (e.g. reduce rates of CP) </a:t>
            </a:r>
          </a:p>
          <a:p>
            <a:pPr marL="342900" marR="0" lvl="0" indent="-330835" algn="l" rtl="0">
              <a:lnSpc>
                <a:spcPct val="80000"/>
              </a:lnSpc>
              <a:spcBef>
                <a:spcPts val="518"/>
              </a:spcBef>
              <a:spcAft>
                <a:spcPts val="0"/>
              </a:spcAft>
              <a:buClr>
                <a:schemeClr val="dk1"/>
              </a:buClr>
              <a:buSzPct val="100000"/>
              <a:buFont typeface="Noto Sans Symbols"/>
              <a:buChar char="▪"/>
            </a:pPr>
            <a:r>
              <a:rPr lang="en-US" sz="2400" b="0" i="0" u="none" strike="noStrike" cap="none" dirty="0">
                <a:solidFill>
                  <a:schemeClr val="dk1"/>
                </a:solidFill>
                <a:latin typeface="Calibri" panose="020F0502020204030204" pitchFamily="34" charset="0"/>
                <a:ea typeface="Avenir"/>
                <a:cs typeface="Calibri" panose="020F0502020204030204" pitchFamily="34" charset="0"/>
                <a:sym typeface="Avenir"/>
              </a:rPr>
              <a:t>Restricts movement (and normal physiologic processes and coping)</a:t>
            </a:r>
          </a:p>
          <a:p>
            <a:pPr marL="342900" marR="0" lvl="0" indent="-342900" algn="l" rtl="0">
              <a:lnSpc>
                <a:spcPct val="80000"/>
              </a:lnSpc>
              <a:spcBef>
                <a:spcPts val="518"/>
              </a:spcBef>
              <a:spcAft>
                <a:spcPts val="0"/>
              </a:spcAft>
              <a:buClr>
                <a:schemeClr val="dk1"/>
              </a:buClr>
              <a:buSzPct val="100000"/>
              <a:buFont typeface="Noto Sans Symbols"/>
              <a:buNone/>
            </a:pPr>
            <a:endParaRPr sz="2590" b="0" i="0" u="none" strike="noStrike" cap="none" dirty="0">
              <a:solidFill>
                <a:schemeClr val="dk1"/>
              </a:solidFill>
              <a:latin typeface="Calibri" panose="020F0502020204030204" pitchFamily="34" charset="0"/>
              <a:ea typeface="Arial"/>
              <a:cs typeface="Calibri" panose="020F0502020204030204" pitchFamily="34" charset="0"/>
              <a:sym typeface="Arial"/>
            </a:endParaRPr>
          </a:p>
          <a:p>
            <a:pPr marL="342900" marR="0" lvl="0" indent="-342900" algn="l" rtl="0">
              <a:lnSpc>
                <a:spcPct val="80000"/>
              </a:lnSpc>
              <a:spcBef>
                <a:spcPts val="518"/>
              </a:spcBef>
              <a:spcAft>
                <a:spcPts val="0"/>
              </a:spcAft>
              <a:buClr>
                <a:schemeClr val="dk1"/>
              </a:buClr>
              <a:buSzPct val="100000"/>
              <a:buFont typeface="Noto Sans Symbols"/>
              <a:buNone/>
            </a:pPr>
            <a:endParaRPr sz="2590" b="0" i="0" u="none" strike="noStrike" cap="none" dirty="0">
              <a:solidFill>
                <a:schemeClr val="dk1"/>
              </a:solidFill>
              <a:latin typeface="Calibri" panose="020F0502020204030204" pitchFamily="34" charset="0"/>
              <a:ea typeface="Arial"/>
              <a:cs typeface="Calibri" panose="020F0502020204030204" pitchFamily="34" charset="0"/>
              <a:sym typeface="Arial"/>
            </a:endParaRPr>
          </a:p>
          <a:p>
            <a:pPr marL="342900" marR="0" lvl="0" indent="-342900" algn="l" rtl="0">
              <a:lnSpc>
                <a:spcPct val="80000"/>
              </a:lnSpc>
              <a:spcBef>
                <a:spcPts val="555"/>
              </a:spcBef>
              <a:buClr>
                <a:schemeClr val="dk1"/>
              </a:buClr>
              <a:buSzPct val="100000"/>
              <a:buFont typeface="Noto Sans Symbols"/>
              <a:buNone/>
            </a:pPr>
            <a:endParaRPr sz="2775" b="0" i="0" u="none" strike="noStrike" cap="none" dirty="0">
              <a:solidFill>
                <a:schemeClr val="dk1"/>
              </a:solidFill>
              <a:latin typeface="Calibri" panose="020F0502020204030204" pitchFamily="34" charset="0"/>
              <a:cs typeface="Calibri" panose="020F0502020204030204" pitchFamily="34" charset="0"/>
              <a:sym typeface="Cabin"/>
            </a:endParaRPr>
          </a:p>
        </p:txBody>
      </p:sp>
      <p:pic>
        <p:nvPicPr>
          <p:cNvPr id="461" name="Shape 461" descr="iStock_000067092847_Double.jpg"/>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4270302" y="1600200"/>
            <a:ext cx="4525609" cy="3112953"/>
          </a:xfrm>
          <a:prstGeom prst="rect">
            <a:avLst/>
          </a:prstGeom>
          <a:noFill/>
          <a:ln>
            <a:noFill/>
          </a:ln>
          <a:effectLst>
            <a:outerShdw blurRad="292100" dist="139700" dir="2700000" algn="tl" rotWithShape="0">
              <a:srgbClr val="333333">
                <a:alpha val="64705"/>
              </a:srgbClr>
            </a:outerShdw>
          </a:effectLst>
        </p:spPr>
      </p:pic>
      <p:sp>
        <p:nvSpPr>
          <p:cNvPr id="462" name="Shape 462"/>
          <p:cNvSpPr txBox="1"/>
          <p:nvPr/>
        </p:nvSpPr>
        <p:spPr>
          <a:xfrm>
            <a:off x="495300" y="4713153"/>
            <a:ext cx="4572000" cy="892552"/>
          </a:xfrm>
          <a:prstGeom prst="rect">
            <a:avLst/>
          </a:prstGeom>
          <a:noFill/>
          <a:ln>
            <a:noFill/>
          </a:ln>
        </p:spPr>
        <p:txBody>
          <a:bodyPr wrap="square" lIns="91425" tIns="45700" rIns="91425" bIns="45700" anchor="t" anchorCtr="0">
            <a:noAutofit/>
          </a:bodyPr>
          <a:lstStyle/>
          <a:p>
            <a:pPr marL="285750" marR="0" lvl="0" indent="-273050" algn="l" rtl="0">
              <a:lnSpc>
                <a:spcPct val="100000"/>
              </a:lnSpc>
              <a:spcBef>
                <a:spcPts val="0"/>
              </a:spcBef>
              <a:spcAft>
                <a:spcPts val="0"/>
              </a:spcAft>
              <a:buClr>
                <a:srgbClr val="C0504D"/>
              </a:buClr>
              <a:buSzPct val="100000"/>
              <a:buFont typeface="Noto Sans Symbols"/>
              <a:buChar char="▪"/>
            </a:pPr>
            <a:r>
              <a:rPr lang="en-US" sz="2400" b="0" i="0" u="none" strike="noStrike" cap="none" dirty="0">
                <a:solidFill>
                  <a:schemeClr val="tx1"/>
                </a:solidFill>
                <a:latin typeface="Calibri" panose="020F0502020204030204" pitchFamily="34" charset="0"/>
                <a:ea typeface="Avenir"/>
                <a:cs typeface="Calibri" panose="020F0502020204030204" pitchFamily="34" charset="0"/>
                <a:sym typeface="Avenir"/>
              </a:rPr>
              <a:t>Potentially reduces nursing interaction/ labor support </a:t>
            </a:r>
          </a:p>
        </p:txBody>
      </p:sp>
      <p:pic>
        <p:nvPicPr>
          <p:cNvPr id="463" name="Shape 463"/>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1221970" y="6300390"/>
            <a:ext cx="1296785" cy="474917"/>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C9880-F979-4515-A982-8E44DF980530}"/>
              </a:ext>
            </a:extLst>
          </p:cNvPr>
          <p:cNvSpPr>
            <a:spLocks noGrp="1"/>
          </p:cNvSpPr>
          <p:nvPr>
            <p:ph type="title"/>
          </p:nvPr>
        </p:nvSpPr>
        <p:spPr/>
        <p:txBody>
          <a:bodyPr/>
          <a:lstStyle/>
          <a:p>
            <a:r>
              <a:rPr lang="en-US" dirty="0"/>
              <a:t>Intermittent Monitoring</a:t>
            </a:r>
          </a:p>
        </p:txBody>
      </p:sp>
      <p:sp>
        <p:nvSpPr>
          <p:cNvPr id="3" name="Text Placeholder 2">
            <a:extLst>
              <a:ext uri="{FF2B5EF4-FFF2-40B4-BE49-F238E27FC236}">
                <a16:creationId xmlns:a16="http://schemas.microsoft.com/office/drawing/2014/main" id="{2290DAE4-66F3-4721-A9FC-041E7D9E40CC}"/>
              </a:ext>
            </a:extLst>
          </p:cNvPr>
          <p:cNvSpPr>
            <a:spLocks noGrp="1"/>
          </p:cNvSpPr>
          <p:nvPr>
            <p:ph type="body" idx="1"/>
          </p:nvPr>
        </p:nvSpPr>
        <p:spPr>
          <a:xfrm>
            <a:off x="457200" y="1600200"/>
            <a:ext cx="8266470" cy="4525963"/>
          </a:xfrm>
        </p:spPr>
        <p:txBody>
          <a:bodyPr/>
          <a:lstStyle/>
          <a:p>
            <a:pPr indent="-342900">
              <a:spcBef>
                <a:spcPts val="0"/>
              </a:spcBef>
            </a:pPr>
            <a:r>
              <a:rPr lang="en-US" sz="2400" dirty="0">
                <a:latin typeface="Calibri" panose="020F0502020204030204" pitchFamily="34" charset="0"/>
                <a:cs typeface="Calibri" panose="020F0502020204030204" pitchFamily="34" charset="0"/>
              </a:rPr>
              <a:t>The toolkit aims to create intermittent monitoring as the default method of monitoring for all patients who do not meet certain exclusion criteria/risk factors. </a:t>
            </a:r>
          </a:p>
          <a:p>
            <a:pPr indent="-342900">
              <a:spcBef>
                <a:spcPts val="0"/>
              </a:spcBef>
            </a:pPr>
            <a:endParaRPr lang="en-US" sz="2400" dirty="0">
              <a:latin typeface="Calibri" panose="020F0502020204030204" pitchFamily="34" charset="0"/>
              <a:cs typeface="Calibri" panose="020F0502020204030204" pitchFamily="34" charset="0"/>
            </a:endParaRPr>
          </a:p>
          <a:p>
            <a:pPr indent="-342900">
              <a:spcBef>
                <a:spcPts val="0"/>
              </a:spcBef>
            </a:pPr>
            <a:r>
              <a:rPr lang="en-US" sz="2400" dirty="0">
                <a:latin typeface="Calibri" panose="020F0502020204030204" pitchFamily="34" charset="0"/>
                <a:cs typeface="Calibri" panose="020F0502020204030204" pitchFamily="34" charset="0"/>
              </a:rPr>
              <a:t>This would in essence make it necessary for providers to write an order for continuous monitoring, the opposite of what is currently required at most facilities (which generally require an order for intermittent monitoring)</a:t>
            </a:r>
          </a:p>
          <a:p>
            <a:pPr indent="-342900">
              <a:spcBef>
                <a:spcPts val="0"/>
              </a:spcBef>
            </a:pPr>
            <a:endParaRPr lang="en-US" sz="2400" dirty="0">
              <a:latin typeface="Calibri" panose="020F0502020204030204" pitchFamily="34" charset="0"/>
              <a:cs typeface="Calibri" panose="020F0502020204030204" pitchFamily="34" charset="0"/>
            </a:endParaRPr>
          </a:p>
          <a:p>
            <a:pPr indent="-342900">
              <a:spcBef>
                <a:spcPts val="0"/>
              </a:spcBef>
            </a:pPr>
            <a:r>
              <a:rPr lang="en-US" sz="2400" dirty="0">
                <a:latin typeface="Calibri" panose="020F0502020204030204" pitchFamily="34" charset="0"/>
                <a:cs typeface="Calibri" panose="020F0502020204030204" pitchFamily="34" charset="0"/>
              </a:rPr>
              <a:t>The toolkit includes model polices, how to implement a program of intermittent monitoring for low-risk patients, and exclusion criteria for intermittent monitoring.</a:t>
            </a:r>
            <a:endParaRPr lang="en-US" sz="2400" dirty="0">
              <a:solidFill>
                <a:schemeClr val="tx1"/>
              </a:solidFill>
              <a:latin typeface="Calibri" panose="020F0502020204030204" pitchFamily="34" charset="0"/>
              <a:cs typeface="Calibri" panose="020F0502020204030204" pitchFamily="34" charset="0"/>
            </a:endParaRPr>
          </a:p>
        </p:txBody>
      </p:sp>
      <p:sp>
        <p:nvSpPr>
          <p:cNvPr id="5" name="Slide Number Placeholder 4">
            <a:extLst>
              <a:ext uri="{FF2B5EF4-FFF2-40B4-BE49-F238E27FC236}">
                <a16:creationId xmlns:a16="http://schemas.microsoft.com/office/drawing/2014/main" id="{01575241-0294-4358-94CE-C09D56081E26}"/>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43</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42341092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sp>
        <p:nvSpPr>
          <p:cNvPr id="468" name="Shape 468"/>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51396" algn="ctr" rtl="0">
              <a:spcBef>
                <a:spcPts val="0"/>
              </a:spcBef>
              <a:buClr>
                <a:srgbClr val="00510B"/>
              </a:buClr>
              <a:buSzPct val="99974"/>
              <a:buFont typeface="Garamond"/>
              <a:buNone/>
            </a:pPr>
            <a:r>
              <a:rPr lang="en-US" sz="3959" b="1" i="0" u="none" strike="noStrike" cap="none">
                <a:solidFill>
                  <a:srgbClr val="00510B"/>
                </a:solidFill>
                <a:latin typeface="Garamond"/>
                <a:ea typeface="Garamond"/>
                <a:cs typeface="Garamond"/>
                <a:sym typeface="Garamond"/>
              </a:rPr>
              <a:t>Positions that Promote Physiologic Labor/Descent</a:t>
            </a:r>
          </a:p>
        </p:txBody>
      </p:sp>
      <p:sp>
        <p:nvSpPr>
          <p:cNvPr id="469" name="Shape 469"/>
          <p:cNvSpPr txBox="1">
            <a:spLocks noGrp="1"/>
          </p:cNvSpPr>
          <p:nvPr>
            <p:ph type="body" idx="1"/>
          </p:nvPr>
        </p:nvSpPr>
        <p:spPr>
          <a:xfrm>
            <a:off x="457200" y="1600200"/>
            <a:ext cx="8229600" cy="4525963"/>
          </a:xfrm>
          <a:prstGeom prst="rect">
            <a:avLst/>
          </a:prstGeom>
          <a:noFill/>
          <a:ln>
            <a:noFill/>
          </a:ln>
        </p:spPr>
        <p:txBody>
          <a:bodyPr wrap="square" lIns="91425" tIns="45700" rIns="91425" bIns="45700" anchor="t" anchorCtr="0">
            <a:noAutofit/>
          </a:bodyPr>
          <a:lstStyle/>
          <a:p>
            <a:pPr marL="342900" marR="0" lvl="0" indent="-342900" algn="l" rtl="0">
              <a:spcBef>
                <a:spcPts val="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Hands and knees or child’s pose</a:t>
            </a:r>
          </a:p>
          <a:p>
            <a:pPr marL="342900" marR="0" lvl="0" indent="-342900" algn="l" rtl="0">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Standing/walking</a:t>
            </a:r>
            <a:endParaRPr lang="en-US" sz="3000" b="0" i="0" u="none" strike="noStrike" cap="none" dirty="0">
              <a:solidFill>
                <a:schemeClr val="dk1"/>
              </a:solidFill>
              <a:latin typeface="Calibri" panose="020F0502020204030204" pitchFamily="34" charset="0"/>
              <a:cs typeface="Calibri" panose="020F0502020204030204" pitchFamily="34" charset="0"/>
            </a:endParaRPr>
          </a:p>
          <a:p>
            <a:pPr marL="342900" marR="0" lvl="0" indent="-342900" algn="l" rtl="0">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Leaning over</a:t>
            </a:r>
            <a:endParaRPr lang="en-US" sz="3000" b="0" i="0" u="none" strike="noStrike" cap="none" dirty="0">
              <a:solidFill>
                <a:schemeClr val="dk1"/>
              </a:solidFill>
              <a:latin typeface="Calibri" panose="020F0502020204030204" pitchFamily="34" charset="0"/>
              <a:cs typeface="Calibri" panose="020F0502020204030204" pitchFamily="34" charset="0"/>
            </a:endParaRPr>
          </a:p>
          <a:p>
            <a:pPr marL="342900" marR="0" lvl="0" indent="-342900" algn="l" rtl="0">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Swaying the hips (labor dance, figure 8’s)</a:t>
            </a:r>
            <a:endParaRPr lang="en-US" sz="3000" b="0" i="0" u="none" strike="noStrike" cap="none" dirty="0">
              <a:solidFill>
                <a:schemeClr val="dk1"/>
              </a:solidFill>
              <a:latin typeface="Calibri" panose="020F0502020204030204" pitchFamily="34" charset="0"/>
              <a:cs typeface="Calibri" panose="020F0502020204030204" pitchFamily="34" charset="0"/>
            </a:endParaRPr>
          </a:p>
          <a:p>
            <a:pPr marL="342900" marR="0" lvl="0" indent="-342900" algn="l" rtl="0">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Open-pelvis positions on birth ball or toilet</a:t>
            </a:r>
            <a:endParaRPr lang="en-US" sz="3000" b="0" i="0" u="none" strike="noStrike" cap="none" dirty="0">
              <a:solidFill>
                <a:schemeClr val="dk1"/>
              </a:solidFill>
              <a:latin typeface="Calibri" panose="020F0502020204030204" pitchFamily="34" charset="0"/>
              <a:cs typeface="Calibri" panose="020F0502020204030204" pitchFamily="34" charset="0"/>
            </a:endParaRPr>
          </a:p>
          <a:p>
            <a:pPr marL="342900" marR="0" lvl="0" indent="-342900" algn="l" rtl="0">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Lunging</a:t>
            </a:r>
            <a:endParaRPr lang="en-US" sz="3000" b="0" i="0" u="none" strike="noStrike" cap="none" dirty="0">
              <a:solidFill>
                <a:schemeClr val="dk1"/>
              </a:solidFill>
              <a:latin typeface="Calibri" panose="020F0502020204030204" pitchFamily="34" charset="0"/>
              <a:cs typeface="Calibri" panose="020F0502020204030204" pitchFamily="34" charset="0"/>
            </a:endParaRPr>
          </a:p>
          <a:p>
            <a:pPr marL="342900" marR="0" lvl="0" indent="-342900" algn="l" rtl="0">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Exaggerated SIMS</a:t>
            </a:r>
            <a:endParaRPr lang="en-US" sz="3000" b="0" i="0" u="none" strike="noStrike" cap="none" dirty="0">
              <a:solidFill>
                <a:schemeClr val="dk1"/>
              </a:solidFill>
              <a:latin typeface="Calibri" panose="020F0502020204030204" pitchFamily="34" charset="0"/>
              <a:cs typeface="Calibri" panose="020F0502020204030204" pitchFamily="34" charset="0"/>
            </a:endParaRPr>
          </a:p>
          <a:p>
            <a:pPr indent="-342900"/>
            <a:r>
              <a:rPr lang="en-US" dirty="0">
                <a:latin typeface="Calibri" panose="020F0502020204030204" pitchFamily="34" charset="0"/>
                <a:cs typeface="Calibri" panose="020F0502020204030204" pitchFamily="34" charset="0"/>
              </a:rPr>
              <a:t>Using a peanut</a:t>
            </a:r>
            <a:r>
              <a:rPr lang="en-US" sz="3000" b="0" i="0" u="none" strike="noStrike" cap="none" dirty="0">
                <a:solidFill>
                  <a:schemeClr val="dk1"/>
                </a:solidFill>
                <a:latin typeface="Calibri" panose="020F0502020204030204" pitchFamily="34" charset="0"/>
                <a:cs typeface="Calibri" panose="020F0502020204030204" pitchFamily="34" charset="0"/>
                <a:sym typeface="Cabin"/>
              </a:rPr>
              <a:t> ball</a:t>
            </a:r>
          </a:p>
          <a:p>
            <a:pPr marL="342900" marR="0" lvl="0" indent="-342900" algn="l" rtl="0">
              <a:spcBef>
                <a:spcPts val="600"/>
              </a:spcBef>
              <a:buClr>
                <a:schemeClr val="dk1"/>
              </a:buClr>
              <a:buSzPct val="100000"/>
              <a:buFont typeface="Cabin"/>
              <a:buNone/>
            </a:pPr>
            <a:endParaRPr sz="3000" b="0" i="0" u="none" strike="noStrike" cap="none" dirty="0">
              <a:solidFill>
                <a:schemeClr val="dk1"/>
              </a:solidFill>
              <a:latin typeface="Calibri" panose="020F0502020204030204" pitchFamily="34" charset="0"/>
              <a:cs typeface="Calibri" panose="020F0502020204030204" pitchFamily="34" charset="0"/>
              <a:sym typeface="Cabin"/>
            </a:endParaRPr>
          </a:p>
        </p:txBody>
      </p:sp>
      <p:sp>
        <p:nvSpPr>
          <p:cNvPr id="470" name="Shape 470"/>
          <p:cNvSpPr txBox="1">
            <a:spLocks noGrp="1"/>
          </p:cNvSpPr>
          <p:nvPr>
            <p:ph type="sldNum" idx="12"/>
          </p:nvPr>
        </p:nvSpPr>
        <p:spPr>
          <a:xfrm>
            <a:off x="4267200" y="6400799"/>
            <a:ext cx="5334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44</a:t>
            </a:fld>
            <a:endParaRPr lang="en-US" sz="1200" b="0" i="0" u="none" strike="noStrike" cap="none">
              <a:solidFill>
                <a:srgbClr val="FFFFFF"/>
              </a:solidFill>
              <a:latin typeface="Cabin"/>
              <a:ea typeface="Cabin"/>
              <a:cs typeface="Cabin"/>
              <a:sym typeface="Cabin"/>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Shape 372"/>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Walking </a:t>
            </a:r>
          </a:p>
        </p:txBody>
      </p:sp>
      <p:sp>
        <p:nvSpPr>
          <p:cNvPr id="373" name="Shape 373"/>
          <p:cNvSpPr txBox="1">
            <a:spLocks noGrp="1"/>
          </p:cNvSpPr>
          <p:nvPr>
            <p:ph type="body" idx="1"/>
          </p:nvPr>
        </p:nvSpPr>
        <p:spPr>
          <a:xfrm>
            <a:off x="3779750" y="1600200"/>
            <a:ext cx="4418400" cy="4526100"/>
          </a:xfrm>
          <a:prstGeom prst="rect">
            <a:avLst/>
          </a:prstGeom>
        </p:spPr>
        <p:txBody>
          <a:bodyPr wrap="square" lIns="91425" tIns="91425" rIns="91425" bIns="91425" anchor="t" anchorCtr="0">
            <a:noAutofit/>
          </a:bodyPr>
          <a:lstStyle/>
          <a:p>
            <a:pPr marL="342900" lvl="0" indent="38100">
              <a:spcBef>
                <a:spcPts val="0"/>
              </a:spcBef>
              <a:buNone/>
            </a:pPr>
            <a:r>
              <a:rPr lang="en-US" dirty="0">
                <a:latin typeface="Calibri" panose="020F0502020204030204" pitchFamily="34" charset="0"/>
                <a:cs typeface="Calibri" panose="020F0502020204030204" pitchFamily="34" charset="0"/>
              </a:rPr>
              <a:t>Staying upright can lessen the discomfort for some women. Walking for short periods can be part of a rhythmic ritual to help women cope with labor. </a:t>
            </a:r>
          </a:p>
        </p:txBody>
      </p:sp>
      <p:sp>
        <p:nvSpPr>
          <p:cNvPr id="374" name="Shape 374"/>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45</a:t>
            </a:fld>
            <a:endParaRPr lang="en-US"/>
          </a:p>
        </p:txBody>
      </p:sp>
      <p:pic>
        <p:nvPicPr>
          <p:cNvPr id="375" name="Shape 375"/>
          <p:cNvPicPr preferRelativeResize="0"/>
          <p:nvPr/>
        </p:nvPicPr>
        <p:blipFill>
          <a:blip r:embed="rId3">
            <a:alphaModFix/>
          </a:blip>
          <a:stretch>
            <a:fillRect/>
          </a:stretch>
        </p:blipFill>
        <p:spPr>
          <a:xfrm>
            <a:off x="1334300" y="1803200"/>
            <a:ext cx="1801875" cy="3651800"/>
          </a:xfrm>
          <a:prstGeom prst="rect">
            <a:avLst/>
          </a:prstGeom>
          <a:noFill/>
          <a:ln>
            <a:noFill/>
          </a:ln>
        </p:spPr>
      </p:pic>
    </p:spTree>
    <p:extLst>
      <p:ext uri="{BB962C8B-B14F-4D97-AF65-F5344CB8AC3E}">
        <p14:creationId xmlns:p14="http://schemas.microsoft.com/office/powerpoint/2010/main" val="20247833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Shape 381"/>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Standing/Leaning</a:t>
            </a:r>
          </a:p>
        </p:txBody>
      </p:sp>
      <p:sp>
        <p:nvSpPr>
          <p:cNvPr id="382" name="Shape 382"/>
          <p:cNvSpPr txBox="1">
            <a:spLocks noGrp="1"/>
          </p:cNvSpPr>
          <p:nvPr>
            <p:ph type="body" idx="1"/>
          </p:nvPr>
        </p:nvSpPr>
        <p:spPr>
          <a:xfrm>
            <a:off x="457200" y="1342103"/>
            <a:ext cx="7839561" cy="1269166"/>
          </a:xfrm>
          <a:prstGeom prst="rect">
            <a:avLst/>
          </a:prstGeom>
        </p:spPr>
        <p:txBody>
          <a:bodyPr wrap="square" lIns="91425" tIns="91425" rIns="91425" bIns="91425" anchor="t" anchorCtr="0">
            <a:noAutofit/>
          </a:bodyPr>
          <a:lstStyle/>
          <a:p>
            <a:pPr indent="38100">
              <a:spcBef>
                <a:spcPts val="0"/>
              </a:spcBef>
              <a:buNone/>
            </a:pPr>
            <a:r>
              <a:rPr lang="en-US" sz="2000" dirty="0">
                <a:latin typeface="Calibri" panose="020F0502020204030204" pitchFamily="34" charset="0"/>
                <a:cs typeface="Calibri" panose="020F0502020204030204" pitchFamily="34" charset="0"/>
              </a:rPr>
              <a:t>If she is walking and a contraction begins, she can stop and lean on her partner, doula or nurse. This position uses gravity and her partner can help hold her weight while she copes with the contraction.  </a:t>
            </a:r>
          </a:p>
        </p:txBody>
      </p:sp>
      <p:sp>
        <p:nvSpPr>
          <p:cNvPr id="383" name="Shape 383"/>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46</a:t>
            </a:fld>
            <a:endParaRPr lang="en-US"/>
          </a:p>
        </p:txBody>
      </p:sp>
      <p:pic>
        <p:nvPicPr>
          <p:cNvPr id="384" name="Shape 384"/>
          <p:cNvPicPr preferRelativeResize="0"/>
          <p:nvPr/>
        </p:nvPicPr>
        <p:blipFill>
          <a:blip r:embed="rId3">
            <a:alphaModFix/>
          </a:blip>
          <a:stretch>
            <a:fillRect/>
          </a:stretch>
        </p:blipFill>
        <p:spPr>
          <a:xfrm>
            <a:off x="2243495" y="2634845"/>
            <a:ext cx="1724025" cy="3514725"/>
          </a:xfrm>
          <a:prstGeom prst="rect">
            <a:avLst/>
          </a:prstGeom>
          <a:noFill/>
          <a:ln>
            <a:noFill/>
          </a:ln>
        </p:spPr>
      </p:pic>
      <p:pic>
        <p:nvPicPr>
          <p:cNvPr id="2" name="Shape 479" descr="E:\DSC_2398.jpg">
            <a:extLst>
              <a:ext uri="{FF2B5EF4-FFF2-40B4-BE49-F238E27FC236}">
                <a16:creationId xmlns:a16="http://schemas.microsoft.com/office/drawing/2014/main" id="{845A83D7-E7FD-48AF-B307-E96DE44749D2}"/>
              </a:ext>
            </a:extLst>
          </p:cNvPr>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5017473" y="2864079"/>
            <a:ext cx="1833616" cy="2896093"/>
          </a:xfrm>
          <a:prstGeom prst="rect">
            <a:avLst/>
          </a:prstGeom>
          <a:noFill/>
          <a:ln>
            <a:noFill/>
          </a:ln>
        </p:spPr>
      </p:pic>
    </p:spTree>
    <p:extLst>
      <p:ext uri="{BB962C8B-B14F-4D97-AF65-F5344CB8AC3E}">
        <p14:creationId xmlns:p14="http://schemas.microsoft.com/office/powerpoint/2010/main" val="16055978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sp>
        <p:nvSpPr>
          <p:cNvPr id="390" name="Shape 390"/>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Leaning </a:t>
            </a:r>
          </a:p>
        </p:txBody>
      </p:sp>
      <p:sp>
        <p:nvSpPr>
          <p:cNvPr id="391" name="Shape 39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47</a:t>
            </a:fld>
            <a:endParaRPr lang="en-US"/>
          </a:p>
        </p:txBody>
      </p:sp>
      <p:pic>
        <p:nvPicPr>
          <p:cNvPr id="392" name="Shape 392"/>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2428422" y="2708204"/>
            <a:ext cx="4210947" cy="3016558"/>
          </a:xfrm>
          <a:prstGeom prst="rect">
            <a:avLst/>
          </a:prstGeom>
          <a:noFill/>
          <a:ln>
            <a:noFill/>
          </a:ln>
        </p:spPr>
      </p:pic>
      <p:sp>
        <p:nvSpPr>
          <p:cNvPr id="393" name="Shape 393"/>
          <p:cNvSpPr txBox="1"/>
          <p:nvPr/>
        </p:nvSpPr>
        <p:spPr>
          <a:xfrm>
            <a:off x="3102150" y="5886425"/>
            <a:ext cx="2863500" cy="703500"/>
          </a:xfrm>
          <a:prstGeom prst="rect">
            <a:avLst/>
          </a:prstGeom>
          <a:noFill/>
          <a:ln>
            <a:noFill/>
          </a:ln>
        </p:spPr>
        <p:txBody>
          <a:bodyPr wrap="square" lIns="91425" tIns="91425" rIns="91425" bIns="91425" anchor="t" anchorCtr="0">
            <a:noAutofit/>
          </a:bodyPr>
          <a:lstStyle/>
          <a:p>
            <a:pPr marL="0" lvl="0" indent="0" rtl="0">
              <a:spcBef>
                <a:spcPts val="0"/>
              </a:spcBef>
              <a:buNone/>
            </a:pPr>
            <a:r>
              <a:rPr lang="en-US" sz="800"/>
              <a:t>Photo courtesy of http://www.tampabirthphotographer.com/</a:t>
            </a:r>
          </a:p>
        </p:txBody>
      </p:sp>
      <p:sp>
        <p:nvSpPr>
          <p:cNvPr id="394" name="Shape 394"/>
          <p:cNvSpPr txBox="1"/>
          <p:nvPr/>
        </p:nvSpPr>
        <p:spPr>
          <a:xfrm>
            <a:off x="3851722" y="3041799"/>
            <a:ext cx="6030900" cy="703500"/>
          </a:xfrm>
          <a:prstGeom prst="rect">
            <a:avLst/>
          </a:prstGeom>
          <a:noFill/>
          <a:ln>
            <a:noFill/>
          </a:ln>
        </p:spPr>
        <p:txBody>
          <a:bodyPr wrap="square" lIns="91425" tIns="91425" rIns="91425" bIns="91425" anchor="t" anchorCtr="0">
            <a:noAutofit/>
          </a:bodyPr>
          <a:lstStyle/>
          <a:p>
            <a:pPr marL="0" lvl="0" indent="0">
              <a:spcBef>
                <a:spcPts val="0"/>
              </a:spcBef>
              <a:buNone/>
            </a:pPr>
            <a:endParaRPr/>
          </a:p>
        </p:txBody>
      </p:sp>
      <p:sp>
        <p:nvSpPr>
          <p:cNvPr id="2" name="TextBox 1">
            <a:extLst>
              <a:ext uri="{FF2B5EF4-FFF2-40B4-BE49-F238E27FC236}">
                <a16:creationId xmlns:a16="http://schemas.microsoft.com/office/drawing/2014/main" id="{ECE82A9F-03BC-4C23-8EB2-CE31F35E9852}"/>
              </a:ext>
            </a:extLst>
          </p:cNvPr>
          <p:cNvSpPr txBox="1"/>
          <p:nvPr/>
        </p:nvSpPr>
        <p:spPr>
          <a:xfrm>
            <a:off x="779207" y="1418302"/>
            <a:ext cx="7733070" cy="101566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dirty="0">
                <a:latin typeface="Calibri" panose="020F0502020204030204" pitchFamily="34" charset="0"/>
                <a:cs typeface="Calibri" panose="020F0502020204030204" pitchFamily="34" charset="0"/>
              </a:rPr>
              <a:t>Raising the bed to a high position and having the mother lean forward into pillows is a good position that can be utilized through labor. It utilizes gravity and mother can move her hips. </a:t>
            </a:r>
          </a:p>
        </p:txBody>
      </p:sp>
    </p:spTree>
    <p:extLst>
      <p:ext uri="{BB962C8B-B14F-4D97-AF65-F5344CB8AC3E}">
        <p14:creationId xmlns:p14="http://schemas.microsoft.com/office/powerpoint/2010/main" val="30462044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484"/>
        <p:cNvGrpSpPr/>
        <p:nvPr/>
      </p:nvGrpSpPr>
      <p:grpSpPr>
        <a:xfrm>
          <a:off x="0" y="0"/>
          <a:ext cx="0" cy="0"/>
          <a:chOff x="0" y="0"/>
          <a:chExt cx="0" cy="0"/>
        </a:xfrm>
      </p:grpSpPr>
      <p:sp>
        <p:nvSpPr>
          <p:cNvPr id="485" name="Shape 485"/>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indent="-250825">
              <a:buSzPct val="99974"/>
            </a:pPr>
            <a:r>
              <a:rPr lang="en-US" sz="3950" dirty="0"/>
              <a:t>Leaning</a:t>
            </a:r>
            <a:endParaRPr lang="en-US" sz="3950" b="1" i="0" u="none" strike="noStrike" cap="none" dirty="0">
              <a:solidFill>
                <a:srgbClr val="00510B"/>
              </a:solidFill>
              <a:latin typeface="Garamond"/>
              <a:ea typeface="Garamond"/>
              <a:cs typeface="Garamond"/>
            </a:endParaRPr>
          </a:p>
        </p:txBody>
      </p:sp>
      <p:sp>
        <p:nvSpPr>
          <p:cNvPr id="486" name="Shape 486"/>
          <p:cNvSpPr txBox="1">
            <a:spLocks noGrp="1"/>
          </p:cNvSpPr>
          <p:nvPr>
            <p:ph type="sldNum" idx="12"/>
          </p:nvPr>
        </p:nvSpPr>
        <p:spPr>
          <a:xfrm>
            <a:off x="4267200" y="6400799"/>
            <a:ext cx="5334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48</a:t>
            </a:fld>
            <a:endParaRPr lang="en-US" sz="1200" b="0" i="0" u="none" strike="noStrike" cap="none">
              <a:solidFill>
                <a:srgbClr val="FFFFFF"/>
              </a:solidFill>
              <a:latin typeface="Cabin"/>
              <a:ea typeface="Cabin"/>
              <a:cs typeface="Cabin"/>
              <a:sym typeface="Cabin"/>
            </a:endParaRPr>
          </a:p>
        </p:txBody>
      </p:sp>
      <p:pic>
        <p:nvPicPr>
          <p:cNvPr id="487" name="Shape 487" descr="E:\DSC_2331.jpg"/>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2699809" y="3132240"/>
            <a:ext cx="4049070" cy="2668280"/>
          </a:xfrm>
          <a:prstGeom prst="rect">
            <a:avLst/>
          </a:prstGeom>
          <a:noFill/>
          <a:ln>
            <a:noFill/>
          </a:ln>
        </p:spPr>
      </p:pic>
      <p:sp>
        <p:nvSpPr>
          <p:cNvPr id="488" name="Shape 488"/>
          <p:cNvSpPr txBox="1">
            <a:spLocks noGrp="1"/>
          </p:cNvSpPr>
          <p:nvPr>
            <p:ph type="body" idx="1"/>
          </p:nvPr>
        </p:nvSpPr>
        <p:spPr>
          <a:xfrm>
            <a:off x="764458" y="1614294"/>
            <a:ext cx="7625757" cy="1084811"/>
          </a:xfrm>
          <a:prstGeom prst="rect">
            <a:avLst/>
          </a:prstGeom>
          <a:noFill/>
          <a:ln>
            <a:noFill/>
          </a:ln>
        </p:spPr>
        <p:txBody>
          <a:bodyPr wrap="square" lIns="91425" tIns="45700" rIns="91425" bIns="45700" anchor="t" anchorCtr="0">
            <a:noAutofit/>
          </a:bodyPr>
          <a:lstStyle/>
          <a:p>
            <a:pPr marL="0" marR="0" lvl="0" indent="0" algn="l" rtl="0">
              <a:lnSpc>
                <a:spcPct val="90000"/>
              </a:lnSpc>
              <a:spcBef>
                <a:spcPts val="0"/>
              </a:spcBef>
              <a:spcAft>
                <a:spcPts val="0"/>
              </a:spcAft>
              <a:buClr>
                <a:schemeClr val="dk1"/>
              </a:buClr>
              <a:buSzPct val="100000"/>
              <a:buNone/>
            </a:pPr>
            <a:r>
              <a:rPr lang="en-US" sz="2000" b="0" i="0" u="none" strike="noStrike" cap="none" dirty="0">
                <a:solidFill>
                  <a:schemeClr val="dk1"/>
                </a:solidFill>
                <a:latin typeface="Calibri" panose="020F0502020204030204" pitchFamily="34" charset="0"/>
                <a:ea typeface="Constantia"/>
                <a:cs typeface="Calibri" panose="020F0502020204030204" pitchFamily="34" charset="0"/>
                <a:sym typeface="Constantia"/>
              </a:rPr>
              <a:t>If the mother is feeling back pain, this position gives great access to help assist in alleviating some pain. This is a good position for the double hip squeeze, putting pressure on the low back and crisscross massage.</a:t>
            </a:r>
            <a:endParaRPr lang="en-US" sz="2000" b="0" i="0" u="none" strike="noStrike" cap="none" dirty="0">
              <a:solidFill>
                <a:schemeClr val="dk1"/>
              </a:solidFill>
              <a:latin typeface="Calibri" panose="020F0502020204030204" pitchFamily="34" charset="0"/>
              <a:ea typeface="Constantia"/>
              <a:cs typeface="Calibri" panose="020F0502020204030204" pitchFamily="34" charset="0"/>
            </a:endParaRPr>
          </a:p>
          <a:p>
            <a:pPr marL="342900" marR="0" lvl="0" indent="-342900" algn="l" rtl="0">
              <a:lnSpc>
                <a:spcPct val="90000"/>
              </a:lnSpc>
              <a:spcBef>
                <a:spcPts val="480"/>
              </a:spcBef>
              <a:buClr>
                <a:schemeClr val="dk1"/>
              </a:buClr>
              <a:buSzPct val="100000"/>
              <a:buFont typeface="Cabin"/>
              <a:buNone/>
            </a:pPr>
            <a:endParaRPr sz="2000" b="0" i="0" u="none" strike="noStrike" cap="none" dirty="0">
              <a:solidFill>
                <a:schemeClr val="dk1"/>
              </a:solidFill>
              <a:latin typeface="Calibri" panose="020F0502020204030204" pitchFamily="34" charset="0"/>
              <a:cs typeface="Calibri" panose="020F0502020204030204" pitchFamily="34"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417"/>
        <p:cNvGrpSpPr/>
        <p:nvPr/>
      </p:nvGrpSpPr>
      <p:grpSpPr>
        <a:xfrm>
          <a:off x="0" y="0"/>
          <a:ext cx="0" cy="0"/>
          <a:chOff x="0" y="0"/>
          <a:chExt cx="0" cy="0"/>
        </a:xfrm>
      </p:grpSpPr>
      <p:sp>
        <p:nvSpPr>
          <p:cNvPr id="418" name="Shape 418"/>
          <p:cNvSpPr txBox="1">
            <a:spLocks noGrp="1"/>
          </p:cNvSpPr>
          <p:nvPr>
            <p:ph type="body" idx="1"/>
          </p:nvPr>
        </p:nvSpPr>
        <p:spPr>
          <a:xfrm>
            <a:off x="457200" y="1282457"/>
            <a:ext cx="8313300" cy="4526100"/>
          </a:xfrm>
          <a:prstGeom prst="rect">
            <a:avLst/>
          </a:prstGeom>
        </p:spPr>
        <p:txBody>
          <a:bodyPr wrap="square" lIns="91425" tIns="91425" rIns="91425" bIns="91425" anchor="t" anchorCtr="0">
            <a:noAutofit/>
          </a:bodyPr>
          <a:lstStyle/>
          <a:p>
            <a:pPr marL="0" indent="0">
              <a:spcBef>
                <a:spcPts val="0"/>
              </a:spcBef>
              <a:buNone/>
            </a:pPr>
            <a:r>
              <a:rPr lang="en-US" sz="2000" dirty="0">
                <a:latin typeface="Calibri" panose="020F0502020204030204" pitchFamily="34" charset="0"/>
                <a:cs typeface="Calibri" panose="020F0502020204030204" pitchFamily="34" charset="0"/>
              </a:rPr>
              <a:t>Squatting increases the diameter of the pelvis, facilitating rotation and fetal descent (AWHONN, 2000). Woman who squatted experienced less pain, less genital tract trauma, and shorter second stage (Albers, 2003; Mayberry, Gennaro, Strange, Williams, &amp; De, 1999; Soong &amp; Barnes, 2005.) </a:t>
            </a:r>
            <a:endParaRPr lang="en-US" dirty="0">
              <a:latin typeface="Calibri" panose="020F0502020204030204" pitchFamily="34" charset="0"/>
              <a:cs typeface="Calibri" panose="020F0502020204030204" pitchFamily="34" charset="0"/>
            </a:endParaRPr>
          </a:p>
          <a:p>
            <a:pPr marL="0" marR="114300" indent="-69850">
              <a:lnSpc>
                <a:spcPct val="115000"/>
              </a:lnSpc>
              <a:spcBef>
                <a:spcPts val="0"/>
              </a:spcBef>
              <a:buSzPts val="1100"/>
              <a:buNone/>
            </a:pPr>
            <a:r>
              <a:rPr lang="en-US" sz="900" dirty="0">
                <a:highlight>
                  <a:srgbClr val="FFFFFF"/>
                </a:highlight>
                <a:latin typeface="Calibri" panose="020F0502020204030204" pitchFamily="34" charset="0"/>
                <a:ea typeface="Arial"/>
                <a:cs typeface="Calibri" panose="020F0502020204030204" pitchFamily="34" charset="0"/>
                <a:sym typeface="Arial"/>
              </a:rPr>
              <a:t>(JOGNN 2008; Vol. 37, Issue 1, A Practical Approach to Labor Support, </a:t>
            </a:r>
            <a:r>
              <a:rPr lang="en-US" sz="1050" dirty="0" err="1">
                <a:highlight>
                  <a:srgbClr val="FFFFFF"/>
                </a:highlight>
                <a:latin typeface="Calibri" panose="020F0502020204030204" pitchFamily="34" charset="0"/>
                <a:ea typeface="Times New Roman"/>
                <a:cs typeface="Calibri" panose="020F0502020204030204" pitchFamily="34" charset="0"/>
                <a:sym typeface="Times New Roman"/>
              </a:rPr>
              <a:t>Ellise</a:t>
            </a:r>
            <a:r>
              <a:rPr lang="en-US" sz="1050" dirty="0">
                <a:highlight>
                  <a:srgbClr val="FFFFFF"/>
                </a:highlight>
                <a:latin typeface="Calibri" panose="020F0502020204030204" pitchFamily="34" charset="0"/>
                <a:ea typeface="Times New Roman"/>
                <a:cs typeface="Calibri" panose="020F0502020204030204" pitchFamily="34" charset="0"/>
                <a:sym typeface="Times New Roman"/>
              </a:rPr>
              <a:t>  D. Adams, Ann L. Bianchi) </a:t>
            </a:r>
            <a:endParaRPr lang="en-US" sz="1050" dirty="0">
              <a:highlight>
                <a:srgbClr val="FFFFFF"/>
              </a:highlight>
              <a:latin typeface="Calibri" panose="020F0502020204030204" pitchFamily="34" charset="0"/>
              <a:ea typeface="Times New Roman"/>
              <a:cs typeface="Calibri" panose="020F0502020204030204" pitchFamily="34" charset="0"/>
            </a:endParaRPr>
          </a:p>
        </p:txBody>
      </p:sp>
      <p:sp>
        <p:nvSpPr>
          <p:cNvPr id="419" name="Shape 41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Squatting </a:t>
            </a:r>
          </a:p>
        </p:txBody>
      </p:sp>
      <p:sp>
        <p:nvSpPr>
          <p:cNvPr id="420" name="Shape 420"/>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49</a:t>
            </a:fld>
            <a:endParaRPr lang="en-US"/>
          </a:p>
        </p:txBody>
      </p:sp>
      <p:pic>
        <p:nvPicPr>
          <p:cNvPr id="421" name="Shape 421"/>
          <p:cNvPicPr preferRelativeResize="0"/>
          <p:nvPr/>
        </p:nvPicPr>
        <p:blipFill>
          <a:blip r:embed="rId3">
            <a:alphaModFix/>
          </a:blip>
          <a:stretch>
            <a:fillRect/>
          </a:stretch>
        </p:blipFill>
        <p:spPr>
          <a:xfrm>
            <a:off x="3321600" y="2874281"/>
            <a:ext cx="2867025" cy="3276600"/>
          </a:xfrm>
          <a:prstGeom prst="rect">
            <a:avLst/>
          </a:prstGeom>
          <a:noFill/>
          <a:ln>
            <a:noFill/>
          </a:ln>
        </p:spPr>
      </p:pic>
    </p:spTree>
    <p:extLst>
      <p:ext uri="{BB962C8B-B14F-4D97-AF65-F5344CB8AC3E}">
        <p14:creationId xmlns:p14="http://schemas.microsoft.com/office/powerpoint/2010/main" val="37975151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Shape 353"/>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Sitting</a:t>
            </a:r>
          </a:p>
        </p:txBody>
      </p:sp>
      <p:sp>
        <p:nvSpPr>
          <p:cNvPr id="354" name="Shape 354"/>
          <p:cNvSpPr txBox="1">
            <a:spLocks noGrp="1"/>
          </p:cNvSpPr>
          <p:nvPr>
            <p:ph type="body" idx="1"/>
          </p:nvPr>
        </p:nvSpPr>
        <p:spPr>
          <a:xfrm>
            <a:off x="457200" y="1339075"/>
            <a:ext cx="4601182" cy="1143000"/>
          </a:xfrm>
          <a:prstGeom prst="rect">
            <a:avLst/>
          </a:prstGeom>
        </p:spPr>
        <p:txBody>
          <a:bodyPr wrap="square" lIns="91425" tIns="91425" rIns="91425" bIns="91425" anchor="t" anchorCtr="0">
            <a:noAutofit/>
          </a:bodyPr>
          <a:lstStyle/>
          <a:p>
            <a:pPr marL="0" marR="50800" indent="0">
              <a:lnSpc>
                <a:spcPct val="115000"/>
              </a:lnSpc>
              <a:spcBef>
                <a:spcPts val="0"/>
              </a:spcBef>
              <a:buSzPts val="1100"/>
              <a:buNone/>
            </a:pPr>
            <a:r>
              <a:rPr lang="en-US" sz="2400" dirty="0">
                <a:highlight>
                  <a:srgbClr val="FFFFFF"/>
                </a:highlight>
                <a:latin typeface="Calibri" panose="020F0502020204030204" pitchFamily="34" charset="0"/>
                <a:ea typeface="Arial"/>
                <a:cs typeface="Calibri" panose="020F0502020204030204" pitchFamily="34" charset="0"/>
                <a:sym typeface="Arial"/>
              </a:rPr>
              <a:t>Sitting positions during labor assist the natural force of gravity to encourage fetal descent, improve the quality and effectiveness of labor contractions, and decrease pain </a:t>
            </a:r>
            <a:r>
              <a:rPr lang="en-US" sz="900" dirty="0">
                <a:highlight>
                  <a:srgbClr val="FFFFFF"/>
                </a:highlight>
                <a:latin typeface="Calibri" panose="020F0502020204030204" pitchFamily="34" charset="0"/>
                <a:ea typeface="Arial"/>
                <a:cs typeface="Calibri" panose="020F0502020204030204" pitchFamily="34" charset="0"/>
                <a:sym typeface="Arial"/>
              </a:rPr>
              <a:t>(Gilder, Mayberry, </a:t>
            </a:r>
            <a:r>
              <a:rPr lang="en-US" sz="900" dirty="0" err="1">
                <a:highlight>
                  <a:srgbClr val="FFFFFF"/>
                </a:highlight>
                <a:latin typeface="Calibri" panose="020F0502020204030204" pitchFamily="34" charset="0"/>
                <a:ea typeface="Arial"/>
                <a:cs typeface="Calibri" panose="020F0502020204030204" pitchFamily="34" charset="0"/>
                <a:sym typeface="Arial"/>
              </a:rPr>
              <a:t>Gennaro</a:t>
            </a:r>
            <a:r>
              <a:rPr lang="en-US" sz="900" dirty="0">
                <a:highlight>
                  <a:srgbClr val="FFFFFF"/>
                </a:highlight>
                <a:latin typeface="Calibri" panose="020F0502020204030204" pitchFamily="34" charset="0"/>
                <a:ea typeface="Arial"/>
                <a:cs typeface="Calibri" panose="020F0502020204030204" pitchFamily="34" charset="0"/>
                <a:sym typeface="Arial"/>
              </a:rPr>
              <a:t>, &amp; </a:t>
            </a:r>
            <a:r>
              <a:rPr lang="en-US" sz="900" dirty="0" err="1">
                <a:highlight>
                  <a:srgbClr val="FFFFFF"/>
                </a:highlight>
                <a:latin typeface="Calibri" panose="020F0502020204030204" pitchFamily="34" charset="0"/>
                <a:ea typeface="Arial"/>
                <a:cs typeface="Calibri" panose="020F0502020204030204" pitchFamily="34" charset="0"/>
                <a:sym typeface="Arial"/>
              </a:rPr>
              <a:t>Clemmens</a:t>
            </a:r>
            <a:r>
              <a:rPr lang="en-US" sz="900" dirty="0">
                <a:highlight>
                  <a:srgbClr val="FFFFFF"/>
                </a:highlight>
                <a:latin typeface="Calibri" panose="020F0502020204030204" pitchFamily="34" charset="0"/>
                <a:ea typeface="Arial"/>
                <a:cs typeface="Calibri" panose="020F0502020204030204" pitchFamily="34" charset="0"/>
                <a:sym typeface="Arial"/>
              </a:rPr>
              <a:t>, 2002).  </a:t>
            </a:r>
          </a:p>
          <a:p>
            <a:pPr marL="0" marR="50800" indent="0">
              <a:lnSpc>
                <a:spcPct val="115000"/>
              </a:lnSpc>
              <a:spcBef>
                <a:spcPts val="0"/>
              </a:spcBef>
              <a:buSzPts val="1100"/>
              <a:buNone/>
            </a:pPr>
            <a:endParaRPr lang="en-US" sz="2400" dirty="0">
              <a:highlight>
                <a:srgbClr val="FFFFFF"/>
              </a:highlight>
              <a:latin typeface="Calibri" panose="020F0502020204030204" pitchFamily="34" charset="0"/>
              <a:ea typeface="Arial"/>
              <a:cs typeface="Calibri" panose="020F0502020204030204" pitchFamily="34" charset="0"/>
              <a:sym typeface="Arial"/>
            </a:endParaRPr>
          </a:p>
          <a:p>
            <a:pPr marL="0" marR="50800" indent="0">
              <a:lnSpc>
                <a:spcPct val="115000"/>
              </a:lnSpc>
              <a:spcBef>
                <a:spcPts val="0"/>
              </a:spcBef>
              <a:buSzPts val="1100"/>
              <a:buNone/>
            </a:pPr>
            <a:r>
              <a:rPr lang="en-US" sz="2400" dirty="0">
                <a:highlight>
                  <a:srgbClr val="FFFFFF"/>
                </a:highlight>
                <a:latin typeface="Calibri" panose="020F0502020204030204" pitchFamily="34" charset="0"/>
                <a:ea typeface="Arial"/>
                <a:cs typeface="Calibri" panose="020F0502020204030204" pitchFamily="34" charset="0"/>
                <a:sym typeface="Arial"/>
              </a:rPr>
              <a:t>Upright  positions  include  sitting  in  a  rocking chair, on a birth ball, or on the toilet. </a:t>
            </a:r>
            <a:r>
              <a:rPr lang="en-US" sz="900" dirty="0">
                <a:highlight>
                  <a:srgbClr val="FFFFFF"/>
                </a:highlight>
                <a:latin typeface="Calibri" panose="020F0502020204030204" pitchFamily="34" charset="0"/>
                <a:ea typeface="Arial"/>
                <a:cs typeface="Calibri" panose="020F0502020204030204" pitchFamily="34" charset="0"/>
                <a:sym typeface="Arial"/>
              </a:rPr>
              <a:t>(JOGNN 2008; </a:t>
            </a:r>
            <a:r>
              <a:rPr lang="en-US" sz="900" dirty="0" err="1">
                <a:highlight>
                  <a:srgbClr val="FFFFFF"/>
                </a:highlight>
                <a:latin typeface="Calibri" panose="020F0502020204030204" pitchFamily="34" charset="0"/>
                <a:ea typeface="Times New Roman"/>
                <a:cs typeface="Calibri" panose="020F0502020204030204" pitchFamily="34" charset="0"/>
                <a:sym typeface="Times New Roman"/>
              </a:rPr>
              <a:t>Ellise</a:t>
            </a:r>
            <a:r>
              <a:rPr lang="en-US" sz="900" dirty="0">
                <a:highlight>
                  <a:srgbClr val="FFFFFF"/>
                </a:highlight>
                <a:latin typeface="Calibri" panose="020F0502020204030204" pitchFamily="34" charset="0"/>
                <a:ea typeface="Times New Roman"/>
                <a:cs typeface="Calibri" panose="020F0502020204030204" pitchFamily="34" charset="0"/>
                <a:sym typeface="Times New Roman"/>
              </a:rPr>
              <a:t>  D. Adams, Ann L. Bianchi) </a:t>
            </a:r>
            <a:br>
              <a:rPr lang="en-US" sz="1300" dirty="0">
                <a:highlight>
                  <a:srgbClr val="FFFFFF"/>
                </a:highlight>
                <a:latin typeface="Calibri" panose="020F0502020204030204" pitchFamily="34" charset="0"/>
                <a:ea typeface="Arial"/>
                <a:cs typeface="Calibri" panose="020F0502020204030204" pitchFamily="34" charset="0"/>
                <a:sym typeface="Arial"/>
              </a:rPr>
            </a:br>
            <a:endParaRPr lang="en-US" sz="1300" dirty="0">
              <a:highlight>
                <a:srgbClr val="FFFFFF"/>
              </a:highlight>
              <a:latin typeface="Calibri" panose="020F0502020204030204" pitchFamily="34" charset="0"/>
              <a:ea typeface="Arial"/>
              <a:cs typeface="Calibri" panose="020F0502020204030204" pitchFamily="34" charset="0"/>
              <a:sym typeface="Arial"/>
            </a:endParaRPr>
          </a:p>
          <a:p>
            <a:pPr marL="342900" lvl="0" indent="38100">
              <a:spcBef>
                <a:spcPts val="0"/>
              </a:spcBef>
              <a:buNone/>
            </a:pPr>
            <a:endParaRPr dirty="0">
              <a:latin typeface="Calibri" panose="020F0502020204030204" pitchFamily="34" charset="0"/>
              <a:cs typeface="Calibri" panose="020F0502020204030204" pitchFamily="34" charset="0"/>
            </a:endParaRPr>
          </a:p>
        </p:txBody>
      </p:sp>
      <p:sp>
        <p:nvSpPr>
          <p:cNvPr id="355" name="Shape 355"/>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50</a:t>
            </a:fld>
            <a:endParaRPr lang="en-US"/>
          </a:p>
        </p:txBody>
      </p:sp>
      <p:pic>
        <p:nvPicPr>
          <p:cNvPr id="356" name="Shape 356"/>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5058382" y="1524464"/>
            <a:ext cx="3721169" cy="3809072"/>
          </a:xfrm>
          <a:prstGeom prst="rect">
            <a:avLst/>
          </a:prstGeom>
          <a:noFill/>
          <a:ln>
            <a:noFill/>
          </a:ln>
        </p:spPr>
      </p:pic>
      <p:sp>
        <p:nvSpPr>
          <p:cNvPr id="357" name="Shape 357"/>
          <p:cNvSpPr txBox="1"/>
          <p:nvPr/>
        </p:nvSpPr>
        <p:spPr>
          <a:xfrm>
            <a:off x="5503800" y="5333536"/>
            <a:ext cx="3183000" cy="508200"/>
          </a:xfrm>
          <a:prstGeom prst="rect">
            <a:avLst/>
          </a:prstGeom>
          <a:noFill/>
          <a:ln>
            <a:noFill/>
          </a:ln>
        </p:spPr>
        <p:txBody>
          <a:bodyPr wrap="square" lIns="91425" tIns="91425" rIns="91425" bIns="91425" anchor="t" anchorCtr="0">
            <a:noAutofit/>
          </a:bodyPr>
          <a:lstStyle/>
          <a:p>
            <a:pPr marL="0" lvl="0" indent="0">
              <a:spcBef>
                <a:spcPts val="0"/>
              </a:spcBef>
              <a:buNone/>
            </a:pPr>
            <a:r>
              <a:rPr lang="en-US" sz="800" dirty="0"/>
              <a:t>Photo courtesy of http://www.tampabirthphotographer.com/</a:t>
            </a:r>
          </a:p>
        </p:txBody>
      </p:sp>
    </p:spTree>
    <p:extLst>
      <p:ext uri="{BB962C8B-B14F-4D97-AF65-F5344CB8AC3E}">
        <p14:creationId xmlns:p14="http://schemas.microsoft.com/office/powerpoint/2010/main" val="41138473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492"/>
        <p:cNvGrpSpPr/>
        <p:nvPr/>
      </p:nvGrpSpPr>
      <p:grpSpPr>
        <a:xfrm>
          <a:off x="0" y="0"/>
          <a:ext cx="0" cy="0"/>
          <a:chOff x="0" y="0"/>
          <a:chExt cx="0" cy="0"/>
        </a:xfrm>
      </p:grpSpPr>
      <p:sp>
        <p:nvSpPr>
          <p:cNvPr id="493" name="Shape 493"/>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a:solidFill>
                  <a:srgbClr val="00510B"/>
                </a:solidFill>
                <a:latin typeface="Garamond"/>
                <a:ea typeface="Garamond"/>
                <a:cs typeface="Garamond"/>
                <a:sym typeface="Garamond"/>
              </a:rPr>
              <a:t>Birth Ball</a:t>
            </a:r>
          </a:p>
        </p:txBody>
      </p:sp>
      <p:sp>
        <p:nvSpPr>
          <p:cNvPr id="494" name="Shape 494"/>
          <p:cNvSpPr txBox="1">
            <a:spLocks noGrp="1"/>
          </p:cNvSpPr>
          <p:nvPr>
            <p:ph type="body" idx="1"/>
          </p:nvPr>
        </p:nvSpPr>
        <p:spPr>
          <a:xfrm>
            <a:off x="419100" y="1337089"/>
            <a:ext cx="8229600" cy="4525963"/>
          </a:xfrm>
          <a:prstGeom prst="rect">
            <a:avLst/>
          </a:prstGeom>
          <a:noFill/>
          <a:ln>
            <a:noFill/>
          </a:ln>
        </p:spPr>
        <p:txBody>
          <a:bodyPr wrap="square" lIns="91425" tIns="45700" rIns="91425" bIns="45700" anchor="t" anchorCtr="0">
            <a:noAutofit/>
          </a:bodyPr>
          <a:lstStyle/>
          <a:p>
            <a:pPr indent="-342900">
              <a:spcBef>
                <a:spcPts val="0"/>
              </a:spcBef>
            </a:pPr>
            <a:r>
              <a:rPr lang="en-US" sz="2200" dirty="0">
                <a:latin typeface="Calibri" panose="020F0502020204030204" pitchFamily="34" charset="0"/>
                <a:cs typeface="Calibri" panose="020F0502020204030204" pitchFamily="34" charset="0"/>
              </a:rPr>
              <a:t>Birth balls are a nice comfort for laboring mothers and can be used sitting or leaning.</a:t>
            </a:r>
            <a:endParaRPr lang="en-US" sz="2200" dirty="0">
              <a:solidFill>
                <a:schemeClr val="tx1"/>
              </a:solidFill>
              <a:latin typeface="Calibri" panose="020F0502020204030204" pitchFamily="34" charset="0"/>
              <a:cs typeface="Calibri" panose="020F0502020204030204" pitchFamily="34" charset="0"/>
            </a:endParaRPr>
          </a:p>
          <a:p>
            <a:pPr marL="0" indent="0">
              <a:spcBef>
                <a:spcPts val="0"/>
              </a:spcBef>
              <a:buNone/>
            </a:pPr>
            <a:endParaRPr lang="en-US" sz="2200" dirty="0">
              <a:latin typeface="Calibri" panose="020F0502020204030204" pitchFamily="34" charset="0"/>
              <a:cs typeface="Calibri" panose="020F0502020204030204" pitchFamily="34" charset="0"/>
            </a:endParaRPr>
          </a:p>
          <a:p>
            <a:pPr indent="-342900">
              <a:spcBef>
                <a:spcPts val="520"/>
              </a:spcBef>
            </a:pPr>
            <a:r>
              <a:rPr lang="en-US" sz="2200" dirty="0">
                <a:latin typeface="Calibri" panose="020F0502020204030204" pitchFamily="34" charset="0"/>
                <a:cs typeface="Calibri" panose="020F0502020204030204" pitchFamily="34" charset="0"/>
              </a:rPr>
              <a:t>The traditional round ball allows the mother more pelvis rotation and moving the hips in a figure-eight position is helpful for comfort and fetal</a:t>
            </a:r>
            <a:r>
              <a:rPr lang="en-US" sz="2200" b="0" i="0" u="none" strike="noStrike" cap="none" dirty="0">
                <a:solidFill>
                  <a:schemeClr val="dk1"/>
                </a:solidFill>
                <a:latin typeface="Calibri" panose="020F0502020204030204" pitchFamily="34" charset="0"/>
                <a:cs typeface="Calibri" panose="020F0502020204030204" pitchFamily="34" charset="0"/>
                <a:sym typeface="Cabin"/>
              </a:rPr>
              <a:t> rotation.</a:t>
            </a:r>
            <a:endParaRPr lang="en-US" sz="2200" dirty="0">
              <a:latin typeface="Calibri" panose="020F0502020204030204" pitchFamily="34" charset="0"/>
              <a:cs typeface="Calibri" panose="020F0502020204030204" pitchFamily="34" charset="0"/>
            </a:endParaRPr>
          </a:p>
        </p:txBody>
      </p:sp>
      <p:sp>
        <p:nvSpPr>
          <p:cNvPr id="495" name="Shape 495"/>
          <p:cNvSpPr txBox="1">
            <a:spLocks noGrp="1"/>
          </p:cNvSpPr>
          <p:nvPr>
            <p:ph type="sldNum" idx="12"/>
          </p:nvPr>
        </p:nvSpPr>
        <p:spPr>
          <a:xfrm>
            <a:off x="4267200" y="6400799"/>
            <a:ext cx="5334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51</a:t>
            </a:fld>
            <a:endParaRPr lang="en-US" sz="1200" b="0" i="0" u="none" strike="noStrike" cap="none">
              <a:solidFill>
                <a:srgbClr val="FFFFFF"/>
              </a:solidFill>
              <a:latin typeface="Cabin"/>
              <a:ea typeface="Cabin"/>
              <a:cs typeface="Cabin"/>
              <a:sym typeface="Cabin"/>
            </a:endParaRPr>
          </a:p>
        </p:txBody>
      </p:sp>
      <p:pic>
        <p:nvPicPr>
          <p:cNvPr id="2" name="Shape 478" descr="A picture containing indoor, window, floor, table&#10;&#10;Description generated with very high confidence">
            <a:extLst>
              <a:ext uri="{FF2B5EF4-FFF2-40B4-BE49-F238E27FC236}">
                <a16:creationId xmlns:a16="http://schemas.microsoft.com/office/drawing/2014/main" id="{F376B9F6-286C-4472-8242-FB217D3D4AFE}"/>
              </a:ext>
            </a:extLst>
          </p:cNvPr>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5543615" y="3446568"/>
            <a:ext cx="2046352" cy="2401592"/>
          </a:xfrm>
          <a:prstGeom prst="rect">
            <a:avLst/>
          </a:prstGeom>
          <a:noFill/>
          <a:ln>
            <a:noFill/>
          </a:ln>
        </p:spPr>
      </p:pic>
      <p:pic>
        <p:nvPicPr>
          <p:cNvPr id="3" name="Shape 480" descr="D:\DSC_1764.jpg">
            <a:extLst>
              <a:ext uri="{FF2B5EF4-FFF2-40B4-BE49-F238E27FC236}">
                <a16:creationId xmlns:a16="http://schemas.microsoft.com/office/drawing/2014/main" id="{0172E131-56F2-402A-90A9-AA0358CDE376}"/>
              </a:ext>
            </a:extLst>
          </p:cNvPr>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1657871" y="3626141"/>
            <a:ext cx="2972045" cy="2292246"/>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499"/>
        <p:cNvGrpSpPr/>
        <p:nvPr/>
      </p:nvGrpSpPr>
      <p:grpSpPr>
        <a:xfrm>
          <a:off x="0" y="0"/>
          <a:ext cx="0" cy="0"/>
          <a:chOff x="0" y="0"/>
          <a:chExt cx="0" cy="0"/>
        </a:xfrm>
      </p:grpSpPr>
      <p:sp>
        <p:nvSpPr>
          <p:cNvPr id="500" name="Shape 500"/>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a:solidFill>
                  <a:srgbClr val="00510B"/>
                </a:solidFill>
                <a:latin typeface="Garamond"/>
                <a:ea typeface="Garamond"/>
                <a:cs typeface="Garamond"/>
                <a:sym typeface="Garamond"/>
              </a:rPr>
              <a:t>Evidence on Birth Balls</a:t>
            </a:r>
          </a:p>
        </p:txBody>
      </p:sp>
      <p:sp>
        <p:nvSpPr>
          <p:cNvPr id="501" name="Shape 501"/>
          <p:cNvSpPr txBox="1">
            <a:spLocks noGrp="1"/>
          </p:cNvSpPr>
          <p:nvPr>
            <p:ph type="body" idx="1"/>
          </p:nvPr>
        </p:nvSpPr>
        <p:spPr>
          <a:xfrm>
            <a:off x="457200" y="1600200"/>
            <a:ext cx="8229600" cy="4525963"/>
          </a:xfrm>
          <a:prstGeom prst="rect">
            <a:avLst/>
          </a:prstGeom>
          <a:noFill/>
          <a:ln>
            <a:noFill/>
          </a:ln>
        </p:spPr>
        <p:txBody>
          <a:bodyPr wrap="square" lIns="91425" tIns="45700" rIns="91425" bIns="45700" anchor="t" anchorCtr="0">
            <a:noAutofit/>
          </a:bodyPr>
          <a:lstStyle/>
          <a:p>
            <a:pPr marL="342900" marR="0" lvl="0" indent="-342900" algn="l" rtl="0">
              <a:lnSpc>
                <a:spcPct val="90000"/>
              </a:lnSpc>
              <a:spcBef>
                <a:spcPts val="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Promotes spinal flexion</a:t>
            </a:r>
          </a:p>
          <a:p>
            <a:pPr marL="342900" marR="0" lvl="0" indent="-342900" algn="l" rtl="0">
              <a:lnSpc>
                <a:spcPct val="90000"/>
              </a:lnSpc>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Increases the utero-spinal angle</a:t>
            </a:r>
          </a:p>
          <a:p>
            <a:pPr marL="342900" marR="0" lvl="0" indent="-342900" algn="l" rtl="0">
              <a:lnSpc>
                <a:spcPct val="90000"/>
              </a:lnSpc>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Allows for upright movement without exhausting the legs</a:t>
            </a:r>
          </a:p>
          <a:p>
            <a:pPr marL="342900" marR="0" lvl="0" indent="-342900" algn="l" rtl="0">
              <a:lnSpc>
                <a:spcPct val="90000"/>
              </a:lnSpc>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Reduces pain and pain perception</a:t>
            </a:r>
          </a:p>
          <a:p>
            <a:pPr marL="342900" marR="0" lvl="0" indent="-342900" algn="l" rtl="0">
              <a:lnSpc>
                <a:spcPct val="90000"/>
              </a:lnSpc>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Increases pelvic inlet and outlet</a:t>
            </a:r>
          </a:p>
          <a:p>
            <a:pPr marL="342900" marR="0" lvl="0" indent="-342900" algn="l" rtl="0">
              <a:lnSpc>
                <a:spcPct val="90000"/>
              </a:lnSpc>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Facilitates OP rotation</a:t>
            </a:r>
          </a:p>
          <a:p>
            <a:pPr marL="342900" marR="0" lvl="0" indent="-342900" algn="l" rtl="0">
              <a:lnSpc>
                <a:spcPct val="90000"/>
              </a:lnSpc>
              <a:spcBef>
                <a:spcPts val="600"/>
              </a:spcBef>
              <a:spcAft>
                <a:spcPts val="0"/>
              </a:spcAft>
              <a:buClr>
                <a:schemeClr val="dk1"/>
              </a:buClr>
              <a:buSzPct val="100000"/>
              <a:buFont typeface="Cabin"/>
              <a:buChar char="•"/>
            </a:pPr>
            <a:r>
              <a:rPr lang="en-US" sz="3000" b="0" i="0" u="none" strike="noStrike" cap="none" dirty="0">
                <a:solidFill>
                  <a:schemeClr val="dk1"/>
                </a:solidFill>
                <a:latin typeface="Calibri" panose="020F0502020204030204" pitchFamily="34" charset="0"/>
                <a:cs typeface="Calibri" panose="020F0502020204030204" pitchFamily="34" charset="0"/>
                <a:sym typeface="Cabin"/>
              </a:rPr>
              <a:t>Shorter 1st and 2nd stage duration</a:t>
            </a:r>
          </a:p>
          <a:p>
            <a:pPr marL="0" marR="0" lvl="0" indent="-88900" algn="l" rtl="0">
              <a:lnSpc>
                <a:spcPct val="90000"/>
              </a:lnSpc>
              <a:spcBef>
                <a:spcPts val="280"/>
              </a:spcBef>
              <a:buClr>
                <a:schemeClr val="dk1"/>
              </a:buClr>
              <a:buSzPct val="100000"/>
              <a:buFont typeface="Cabin"/>
              <a:buNone/>
            </a:pPr>
            <a:r>
              <a:rPr lang="en-US" sz="1400" b="0" i="0" u="none" strike="noStrike" cap="none" dirty="0">
                <a:solidFill>
                  <a:schemeClr val="dk1"/>
                </a:solidFill>
                <a:latin typeface="Calibri" panose="020F0502020204030204" pitchFamily="34" charset="0"/>
                <a:cs typeface="Calibri" panose="020F0502020204030204" pitchFamily="34" charset="0"/>
                <a:sym typeface="Cabin"/>
              </a:rPr>
              <a:t>(</a:t>
            </a:r>
            <a:r>
              <a:rPr lang="en-US" sz="1400" b="0" i="0" u="none" strike="noStrike" cap="none" dirty="0" err="1">
                <a:solidFill>
                  <a:schemeClr val="dk1"/>
                </a:solidFill>
                <a:latin typeface="Calibri" panose="020F0502020204030204" pitchFamily="34" charset="0"/>
                <a:cs typeface="Calibri" panose="020F0502020204030204" pitchFamily="34" charset="0"/>
                <a:sym typeface="Cabin"/>
              </a:rPr>
              <a:t>Gizzo</a:t>
            </a:r>
            <a:r>
              <a:rPr lang="en-US" sz="1400" b="0" i="0" u="none" strike="noStrike" cap="none" dirty="0">
                <a:solidFill>
                  <a:schemeClr val="dk1"/>
                </a:solidFill>
                <a:latin typeface="Calibri" panose="020F0502020204030204" pitchFamily="34" charset="0"/>
                <a:cs typeface="Calibri" panose="020F0502020204030204" pitchFamily="34" charset="0"/>
                <a:sym typeface="Cabin"/>
              </a:rPr>
              <a:t> et al.2014) (</a:t>
            </a:r>
            <a:r>
              <a:rPr lang="en-US" sz="1400" b="0" i="0" u="none" strike="noStrike" cap="none" dirty="0" err="1">
                <a:solidFill>
                  <a:schemeClr val="dk1"/>
                </a:solidFill>
                <a:latin typeface="Calibri" panose="020F0502020204030204" pitchFamily="34" charset="0"/>
                <a:cs typeface="Calibri" panose="020F0502020204030204" pitchFamily="34" charset="0"/>
                <a:sym typeface="Cabin"/>
              </a:rPr>
              <a:t>Gau</a:t>
            </a:r>
            <a:r>
              <a:rPr lang="en-US" sz="1400" b="0" i="0" u="none" strike="noStrike" cap="none" dirty="0">
                <a:solidFill>
                  <a:schemeClr val="dk1"/>
                </a:solidFill>
                <a:latin typeface="Calibri" panose="020F0502020204030204" pitchFamily="34" charset="0"/>
                <a:cs typeface="Calibri" panose="020F0502020204030204" pitchFamily="34" charset="0"/>
                <a:sym typeface="Cabin"/>
              </a:rPr>
              <a:t>, 2011) (Lawrence et al. 2013) (</a:t>
            </a:r>
            <a:r>
              <a:rPr lang="en-US" sz="1400" b="0" i="0" u="none" strike="noStrike" cap="none" dirty="0" err="1">
                <a:solidFill>
                  <a:schemeClr val="dk1"/>
                </a:solidFill>
                <a:latin typeface="Calibri" panose="020F0502020204030204" pitchFamily="34" charset="0"/>
                <a:cs typeface="Calibri" panose="020F0502020204030204" pitchFamily="34" charset="0"/>
                <a:sym typeface="Cabin"/>
              </a:rPr>
              <a:t>Makvandi</a:t>
            </a:r>
            <a:r>
              <a:rPr lang="en-US" sz="1400" b="0" i="0" u="none" strike="noStrike" cap="none" dirty="0">
                <a:solidFill>
                  <a:schemeClr val="dk1"/>
                </a:solidFill>
                <a:latin typeface="Calibri" panose="020F0502020204030204" pitchFamily="34" charset="0"/>
                <a:cs typeface="Calibri" panose="020F0502020204030204" pitchFamily="34" charset="0"/>
                <a:sym typeface="Cabin"/>
              </a:rPr>
              <a:t> et al. 2015) (</a:t>
            </a:r>
            <a:r>
              <a:rPr lang="en-US" sz="1400" b="0" i="0" u="none" strike="noStrike" cap="none" dirty="0" err="1">
                <a:solidFill>
                  <a:schemeClr val="dk1"/>
                </a:solidFill>
                <a:latin typeface="Calibri" panose="020F0502020204030204" pitchFamily="34" charset="0"/>
                <a:cs typeface="Calibri" panose="020F0502020204030204" pitchFamily="34" charset="0"/>
                <a:sym typeface="Cabin"/>
              </a:rPr>
              <a:t>Thies</a:t>
            </a:r>
            <a:r>
              <a:rPr lang="en-US" sz="1400" b="0" i="0" u="none" strike="noStrike" cap="none" dirty="0">
                <a:solidFill>
                  <a:schemeClr val="dk1"/>
                </a:solidFill>
                <a:latin typeface="Calibri" panose="020F0502020204030204" pitchFamily="34" charset="0"/>
                <a:cs typeface="Calibri" panose="020F0502020204030204" pitchFamily="34" charset="0"/>
                <a:sym typeface="Cabin"/>
              </a:rPr>
              <a:t> et al. 2012)</a:t>
            </a:r>
          </a:p>
        </p:txBody>
      </p:sp>
      <p:sp>
        <p:nvSpPr>
          <p:cNvPr id="502" name="Shape 502"/>
          <p:cNvSpPr txBox="1">
            <a:spLocks noGrp="1"/>
          </p:cNvSpPr>
          <p:nvPr>
            <p:ph type="sldNum" idx="12"/>
          </p:nvPr>
        </p:nvSpPr>
        <p:spPr>
          <a:xfrm>
            <a:off x="4267200" y="6400799"/>
            <a:ext cx="5334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52</a:t>
            </a:fld>
            <a:endParaRPr lang="en-US" sz="1200" b="0" i="0" u="none" strike="noStrike" cap="none">
              <a:solidFill>
                <a:srgbClr val="FFFFFF"/>
              </a:solidFill>
              <a:latin typeface="Cabin"/>
              <a:ea typeface="Cabin"/>
              <a:cs typeface="Cabin"/>
              <a:sym typeface="Cabin"/>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506"/>
        <p:cNvGrpSpPr/>
        <p:nvPr/>
      </p:nvGrpSpPr>
      <p:grpSpPr>
        <a:xfrm>
          <a:off x="0" y="0"/>
          <a:ext cx="0" cy="0"/>
          <a:chOff x="0" y="0"/>
          <a:chExt cx="0" cy="0"/>
        </a:xfrm>
      </p:grpSpPr>
      <p:sp>
        <p:nvSpPr>
          <p:cNvPr id="507" name="Shape 507"/>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a:solidFill>
                  <a:srgbClr val="00510B"/>
                </a:solidFill>
                <a:latin typeface="Garamond"/>
                <a:ea typeface="Garamond"/>
                <a:cs typeface="Garamond"/>
                <a:sym typeface="Garamond"/>
              </a:rPr>
              <a:t>Sizing for Birth Balls</a:t>
            </a:r>
          </a:p>
        </p:txBody>
      </p:sp>
      <p:sp>
        <p:nvSpPr>
          <p:cNvPr id="508" name="Shape 508"/>
          <p:cNvSpPr txBox="1">
            <a:spLocks noGrp="1"/>
          </p:cNvSpPr>
          <p:nvPr>
            <p:ph type="body" idx="1"/>
          </p:nvPr>
        </p:nvSpPr>
        <p:spPr>
          <a:xfrm>
            <a:off x="457200" y="1600200"/>
            <a:ext cx="4014000" cy="4526100"/>
          </a:xfrm>
          <a:prstGeom prst="rect">
            <a:avLst/>
          </a:prstGeom>
          <a:noFill/>
          <a:ln>
            <a:noFill/>
          </a:ln>
        </p:spPr>
        <p:txBody>
          <a:bodyPr wrap="square" lIns="91425" tIns="45700" rIns="91425" bIns="45700" anchor="t" anchorCtr="0">
            <a:noAutofit/>
          </a:bodyPr>
          <a:lstStyle/>
          <a:p>
            <a:pPr marL="342900" marR="0" lvl="0" indent="-342900" algn="l" rtl="0">
              <a:spcBef>
                <a:spcPts val="0"/>
              </a:spcBef>
              <a:buClr>
                <a:schemeClr val="dk1"/>
              </a:buClr>
              <a:buSzPct val="125000"/>
              <a:buFont typeface="Cabin"/>
              <a:buNone/>
            </a:pPr>
            <a:r>
              <a:rPr lang="en-US" sz="2400" dirty="0">
                <a:solidFill>
                  <a:srgbClr val="222222"/>
                </a:solidFill>
                <a:highlight>
                  <a:srgbClr val="FFFFFF"/>
                </a:highlight>
                <a:latin typeface="Calibri" panose="020F0502020204030204" pitchFamily="34" charset="0"/>
                <a:ea typeface="Arial"/>
                <a:cs typeface="Calibri" panose="020F0502020204030204" pitchFamily="34" charset="0"/>
                <a:sym typeface="Arial"/>
              </a:rPr>
              <a:t>  Ideally, your knees should be lower than your hips or at a 90 degree angle, </a:t>
            </a:r>
            <a:r>
              <a:rPr lang="en-US" sz="2400" i="1" dirty="0">
                <a:solidFill>
                  <a:srgbClr val="222222"/>
                </a:solidFill>
                <a:highlight>
                  <a:srgbClr val="FFFFFF"/>
                </a:highlight>
                <a:latin typeface="Calibri" panose="020F0502020204030204" pitchFamily="34" charset="0"/>
                <a:ea typeface="Arial"/>
                <a:cs typeface="Calibri" panose="020F0502020204030204" pitchFamily="34" charset="0"/>
                <a:sym typeface="Arial"/>
              </a:rPr>
              <a:t>not higher</a:t>
            </a:r>
            <a:r>
              <a:rPr lang="en-US" sz="2400" dirty="0">
                <a:solidFill>
                  <a:srgbClr val="222222"/>
                </a:solidFill>
                <a:highlight>
                  <a:srgbClr val="FFFFFF"/>
                </a:highlight>
                <a:latin typeface="Calibri" panose="020F0502020204030204" pitchFamily="34" charset="0"/>
                <a:ea typeface="Arial"/>
                <a:cs typeface="Calibri" panose="020F0502020204030204" pitchFamily="34" charset="0"/>
                <a:sym typeface="Arial"/>
              </a:rPr>
              <a:t> than your hips.</a:t>
            </a:r>
          </a:p>
          <a:p>
            <a:pPr marL="342900" marR="0" lvl="0" indent="-342900" algn="l" rtl="0">
              <a:spcBef>
                <a:spcPts val="0"/>
              </a:spcBef>
              <a:buClr>
                <a:schemeClr val="dk1"/>
              </a:buClr>
              <a:buSzPct val="125000"/>
              <a:buFont typeface="Cabin"/>
              <a:buNone/>
            </a:pPr>
            <a:r>
              <a:rPr lang="en-US" sz="2400" dirty="0">
                <a:solidFill>
                  <a:srgbClr val="222222"/>
                </a:solidFill>
                <a:highlight>
                  <a:srgbClr val="FFFFFF"/>
                </a:highlight>
                <a:latin typeface="Calibri" panose="020F0502020204030204" pitchFamily="34" charset="0"/>
                <a:ea typeface="Arial"/>
                <a:cs typeface="Calibri" panose="020F0502020204030204" pitchFamily="34" charset="0"/>
                <a:sym typeface="Arial"/>
              </a:rPr>
              <a:t>As a general rule: If you're up to 5ft 8in in height, it's best to get a 65cm </a:t>
            </a:r>
            <a:r>
              <a:rPr lang="en-US" sz="2400" b="1" dirty="0">
                <a:solidFill>
                  <a:srgbClr val="222222"/>
                </a:solidFill>
                <a:highlight>
                  <a:srgbClr val="FFFFFF"/>
                </a:highlight>
                <a:latin typeface="Calibri" panose="020F0502020204030204" pitchFamily="34" charset="0"/>
                <a:ea typeface="Arial"/>
                <a:cs typeface="Calibri" panose="020F0502020204030204" pitchFamily="34" charset="0"/>
                <a:sym typeface="Arial"/>
              </a:rPr>
              <a:t>ball</a:t>
            </a:r>
            <a:r>
              <a:rPr lang="en-US" sz="2400" dirty="0">
                <a:solidFill>
                  <a:srgbClr val="222222"/>
                </a:solidFill>
                <a:highlight>
                  <a:srgbClr val="FFFFFF"/>
                </a:highlight>
                <a:latin typeface="Calibri" panose="020F0502020204030204" pitchFamily="34" charset="0"/>
                <a:ea typeface="Arial"/>
                <a:cs typeface="Calibri" panose="020F0502020204030204" pitchFamily="34" charset="0"/>
                <a:sym typeface="Arial"/>
              </a:rPr>
              <a:t>.  If you're 5ft 9in or taller then it's best to get a 75cm </a:t>
            </a:r>
            <a:r>
              <a:rPr lang="en-US" sz="2400" b="1" dirty="0">
                <a:solidFill>
                  <a:srgbClr val="222222"/>
                </a:solidFill>
                <a:highlight>
                  <a:srgbClr val="FFFFFF"/>
                </a:highlight>
                <a:latin typeface="Calibri" panose="020F0502020204030204" pitchFamily="34" charset="0"/>
                <a:ea typeface="Arial"/>
                <a:cs typeface="Calibri" panose="020F0502020204030204" pitchFamily="34" charset="0"/>
                <a:sym typeface="Arial"/>
              </a:rPr>
              <a:t>ball</a:t>
            </a:r>
            <a:r>
              <a:rPr lang="en-US" sz="2400" dirty="0">
                <a:solidFill>
                  <a:srgbClr val="222222"/>
                </a:solidFill>
                <a:highlight>
                  <a:srgbClr val="FFFFFF"/>
                </a:highlight>
                <a:latin typeface="Calibri" panose="020F0502020204030204" pitchFamily="34" charset="0"/>
                <a:ea typeface="Arial"/>
                <a:cs typeface="Calibri" panose="020F0502020204030204" pitchFamily="34" charset="0"/>
                <a:sym typeface="Arial"/>
              </a:rPr>
              <a:t>.</a:t>
            </a:r>
          </a:p>
          <a:p>
            <a:pPr marL="342900" marR="0" lvl="0" indent="-342900" algn="l" rtl="0">
              <a:spcBef>
                <a:spcPts val="0"/>
              </a:spcBef>
              <a:buClr>
                <a:schemeClr val="dk1"/>
              </a:buClr>
              <a:buSzPct val="125000"/>
              <a:buFont typeface="Cabin"/>
              <a:buNone/>
            </a:pPr>
            <a:endParaRPr sz="2400" dirty="0">
              <a:solidFill>
                <a:srgbClr val="222222"/>
              </a:solidFill>
              <a:highlight>
                <a:srgbClr val="FFFFFF"/>
              </a:highlight>
              <a:latin typeface="Arial"/>
              <a:ea typeface="Arial"/>
              <a:cs typeface="Arial"/>
              <a:sym typeface="Arial"/>
            </a:endParaRPr>
          </a:p>
          <a:p>
            <a:pPr marL="342900" marR="0" lvl="0" indent="-342900" algn="l" rtl="0">
              <a:spcBef>
                <a:spcPts val="0"/>
              </a:spcBef>
              <a:buClr>
                <a:schemeClr val="dk1"/>
              </a:buClr>
              <a:buSzPct val="250000"/>
              <a:buFont typeface="Cabin"/>
              <a:buNone/>
            </a:pPr>
            <a:endParaRPr sz="1200" dirty="0">
              <a:solidFill>
                <a:srgbClr val="222222"/>
              </a:solidFill>
              <a:highlight>
                <a:srgbClr val="FFFFFF"/>
              </a:highlight>
              <a:latin typeface="Arial"/>
              <a:ea typeface="Arial"/>
              <a:cs typeface="Arial"/>
              <a:sym typeface="Arial"/>
            </a:endParaRPr>
          </a:p>
        </p:txBody>
      </p:sp>
      <p:sp>
        <p:nvSpPr>
          <p:cNvPr id="509" name="Shape 509"/>
          <p:cNvSpPr txBox="1">
            <a:spLocks noGrp="1"/>
          </p:cNvSpPr>
          <p:nvPr>
            <p:ph type="sldNum" idx="12"/>
          </p:nvPr>
        </p:nvSpPr>
        <p:spPr>
          <a:xfrm>
            <a:off x="4267200" y="6400799"/>
            <a:ext cx="5334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53</a:t>
            </a:fld>
            <a:endParaRPr lang="en-US" sz="1200" b="0" i="0" u="none" strike="noStrike" cap="none">
              <a:solidFill>
                <a:srgbClr val="FFFFFF"/>
              </a:solidFill>
              <a:latin typeface="Cabin"/>
              <a:ea typeface="Cabin"/>
              <a:cs typeface="Cabin"/>
              <a:sym typeface="Cabin"/>
            </a:endParaRPr>
          </a:p>
        </p:txBody>
      </p:sp>
      <p:pic>
        <p:nvPicPr>
          <p:cNvPr id="510" name="Shape 510"/>
          <p:cNvPicPr preferRelativeResize="0"/>
          <p:nvPr/>
        </p:nvPicPr>
        <p:blipFill>
          <a:blip r:embed="rId3">
            <a:alphaModFix/>
          </a:blip>
          <a:stretch>
            <a:fillRect/>
          </a:stretch>
        </p:blipFill>
        <p:spPr>
          <a:xfrm>
            <a:off x="5438075" y="1704055"/>
            <a:ext cx="2802200" cy="3449900"/>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600200"/>
            <a:ext cx="1546698" cy="4525963"/>
          </a:xfrm>
        </p:spPr>
        <p:txBody>
          <a:bodyPr/>
          <a:lstStyle/>
          <a:p>
            <a:pPr marL="177800" indent="0">
              <a:buNone/>
            </a:pPr>
            <a:r>
              <a:rPr lang="en-US" dirty="0">
                <a:latin typeface="Calibri" panose="020F0502020204030204" pitchFamily="34" charset="0"/>
                <a:cs typeface="Calibri" panose="020F0502020204030204" pitchFamily="34" charset="0"/>
              </a:rPr>
              <a:t>Heard of the CUB?</a:t>
            </a:r>
          </a:p>
        </p:txBody>
      </p:sp>
      <p:sp>
        <p:nvSpPr>
          <p:cNvPr id="4" name="Text Placeholder 3"/>
          <p:cNvSpPr>
            <a:spLocks noGrp="1"/>
          </p:cNvSpPr>
          <p:nvPr>
            <p:ph type="body" idx="2"/>
          </p:nvPr>
        </p:nvSpPr>
        <p:spPr/>
        <p:txBody>
          <a:bodyPr/>
          <a:lstStyle/>
          <a:p>
            <a:endParaRPr lang="en-US"/>
          </a:p>
        </p:txBody>
      </p:sp>
      <p:sp>
        <p:nvSpPr>
          <p:cNvPr id="5" name="Slide Number Placeholder 4"/>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54</a:t>
            </a:fld>
            <a:endParaRPr lang="en-US" sz="1200" b="0" i="0" u="none" strike="noStrike" cap="none">
              <a:solidFill>
                <a:srgbClr val="FFFFFF"/>
              </a:solidFill>
              <a:latin typeface="Cabin"/>
              <a:ea typeface="Cabin"/>
              <a:cs typeface="Cabin"/>
              <a:sym typeface="Cabin"/>
            </a:endParaRPr>
          </a:p>
        </p:txBody>
      </p:sp>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758029" y="197392"/>
            <a:ext cx="5928771" cy="5928771"/>
          </a:xfrm>
          <a:prstGeom prst="rect">
            <a:avLst/>
          </a:prstGeom>
        </p:spPr>
      </p:pic>
    </p:spTree>
    <p:extLst>
      <p:ext uri="{BB962C8B-B14F-4D97-AF65-F5344CB8AC3E}">
        <p14:creationId xmlns:p14="http://schemas.microsoft.com/office/powerpoint/2010/main" val="26184003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4" name="Text Placeholder 3"/>
          <p:cNvSpPr>
            <a:spLocks noGrp="1"/>
          </p:cNvSpPr>
          <p:nvPr>
            <p:ph type="body" idx="2"/>
          </p:nvPr>
        </p:nvSpPr>
        <p:spPr/>
        <p:txBody>
          <a:bodyPr/>
          <a:lstStyle/>
          <a:p>
            <a:endParaRPr lang="en-US"/>
          </a:p>
        </p:txBody>
      </p:sp>
      <p:sp>
        <p:nvSpPr>
          <p:cNvPr id="5" name="Slide Number Placeholder 4"/>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55</a:t>
            </a:fld>
            <a:endParaRPr lang="en-US" sz="1200" b="0" i="0" u="none" strike="noStrike" cap="none">
              <a:solidFill>
                <a:srgbClr val="FFFFFF"/>
              </a:solidFill>
              <a:latin typeface="Cabin"/>
              <a:ea typeface="Cabin"/>
              <a:cs typeface="Cabin"/>
              <a:sym typeface="Cabin"/>
            </a:endParaRPr>
          </a:p>
        </p:txBody>
      </p:sp>
      <p:pic>
        <p:nvPicPr>
          <p:cNvPr id="6" name="Picture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70429" y="274639"/>
            <a:ext cx="7136928" cy="5921880"/>
          </a:xfrm>
          <a:prstGeom prst="rect">
            <a:avLst/>
          </a:prstGeom>
        </p:spPr>
      </p:pic>
    </p:spTree>
    <p:extLst>
      <p:ext uri="{BB962C8B-B14F-4D97-AF65-F5344CB8AC3E}">
        <p14:creationId xmlns:p14="http://schemas.microsoft.com/office/powerpoint/2010/main" val="26356432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sp>
        <p:nvSpPr>
          <p:cNvPr id="515" name="Shape 515"/>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dirty="0">
                <a:solidFill>
                  <a:srgbClr val="00510B"/>
                </a:solidFill>
                <a:latin typeface="Garamond"/>
                <a:ea typeface="Garamond"/>
                <a:cs typeface="Garamond"/>
                <a:sym typeface="Garamond"/>
              </a:rPr>
              <a:t>With Epidural or In Bed</a:t>
            </a:r>
          </a:p>
        </p:txBody>
      </p:sp>
      <p:sp>
        <p:nvSpPr>
          <p:cNvPr id="516" name="Shape 516"/>
          <p:cNvSpPr txBox="1">
            <a:spLocks noGrp="1"/>
          </p:cNvSpPr>
          <p:nvPr>
            <p:ph type="body" idx="1"/>
          </p:nvPr>
        </p:nvSpPr>
        <p:spPr>
          <a:xfrm>
            <a:off x="457200" y="1464581"/>
            <a:ext cx="8229600" cy="4525963"/>
          </a:xfrm>
          <a:prstGeom prst="rect">
            <a:avLst/>
          </a:prstGeom>
          <a:noFill/>
          <a:ln>
            <a:noFill/>
          </a:ln>
        </p:spPr>
        <p:txBody>
          <a:bodyPr wrap="square" lIns="91425" tIns="45700" rIns="91425" bIns="45700" anchor="t" anchorCtr="0">
            <a:noAutofit/>
          </a:bodyPr>
          <a:lstStyle/>
          <a:p>
            <a:pPr marL="342900" marR="0" lvl="0" indent="-342900" algn="l" rtl="0">
              <a:spcBef>
                <a:spcPts val="0"/>
              </a:spcBef>
              <a:spcAft>
                <a:spcPts val="0"/>
              </a:spcAft>
              <a:buClr>
                <a:schemeClr val="dk1"/>
              </a:buClr>
              <a:buSzPct val="100000"/>
              <a:buFont typeface="Cabin"/>
              <a:buChar char="•"/>
            </a:pPr>
            <a:r>
              <a:rPr lang="en-US" sz="2600" b="0" u="none" strike="noStrike" cap="none" dirty="0">
                <a:solidFill>
                  <a:schemeClr val="dk1"/>
                </a:solidFill>
                <a:latin typeface="Calibri" panose="020F0502020204030204" pitchFamily="34" charset="0"/>
                <a:cs typeface="Calibri" panose="020F0502020204030204" pitchFamily="34" charset="0"/>
                <a:sym typeface="Cabin"/>
              </a:rPr>
              <a:t>While resting in bed, the use of the small peanut gives the mother’s pelvis optimal positioning by keeping the legs open. To be used with side-lying and sitting. </a:t>
            </a:r>
          </a:p>
          <a:p>
            <a:pPr marL="0" marR="0" lvl="0" indent="-190500" algn="l" rtl="0">
              <a:spcBef>
                <a:spcPts val="600"/>
              </a:spcBef>
              <a:buClr>
                <a:schemeClr val="dk1"/>
              </a:buClr>
              <a:buSzPct val="100000"/>
              <a:buFont typeface="Cabin"/>
              <a:buNone/>
            </a:pPr>
            <a:endParaRPr sz="3000" b="0" u="none" strike="noStrike" cap="none" dirty="0">
              <a:solidFill>
                <a:schemeClr val="dk1"/>
              </a:solidFill>
              <a:latin typeface="Calibri" panose="020F0502020204030204" pitchFamily="34" charset="0"/>
              <a:cs typeface="Calibri" panose="020F0502020204030204" pitchFamily="34" charset="0"/>
              <a:sym typeface="Cabin"/>
            </a:endParaRPr>
          </a:p>
        </p:txBody>
      </p:sp>
      <p:sp>
        <p:nvSpPr>
          <p:cNvPr id="517" name="Shape 517"/>
          <p:cNvSpPr txBox="1">
            <a:spLocks noGrp="1"/>
          </p:cNvSpPr>
          <p:nvPr>
            <p:ph type="sldNum" idx="12"/>
          </p:nvPr>
        </p:nvSpPr>
        <p:spPr>
          <a:xfrm>
            <a:off x="4267200" y="6400799"/>
            <a:ext cx="5334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56</a:t>
            </a:fld>
            <a:endParaRPr lang="en-US" sz="1200" b="0" i="0" u="none" strike="noStrike" cap="none">
              <a:solidFill>
                <a:srgbClr val="FFFFFF"/>
              </a:solidFill>
              <a:latin typeface="Cabin"/>
              <a:ea typeface="Cabin"/>
              <a:cs typeface="Cabin"/>
              <a:sym typeface="Cabin"/>
            </a:endParaRPr>
          </a:p>
        </p:txBody>
      </p:sp>
      <p:pic>
        <p:nvPicPr>
          <p:cNvPr id="518" name="Shape 518" descr="D:\DSC_1750.jpg"/>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291548" y="4044962"/>
            <a:ext cx="2949347" cy="2069472"/>
          </a:xfrm>
          <a:prstGeom prst="rect">
            <a:avLst/>
          </a:prstGeom>
          <a:noFill/>
          <a:ln>
            <a:noFill/>
          </a:ln>
        </p:spPr>
      </p:pic>
      <p:pic>
        <p:nvPicPr>
          <p:cNvPr id="519" name="Shape 519" descr="D:\DSC_1737.jpg"/>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3419060" y="3087757"/>
            <a:ext cx="2136885" cy="3310971"/>
          </a:xfrm>
          <a:prstGeom prst="rect">
            <a:avLst/>
          </a:prstGeom>
          <a:noFill/>
          <a:ln>
            <a:noFill/>
          </a:ln>
        </p:spPr>
      </p:pic>
      <p:pic>
        <p:nvPicPr>
          <p:cNvPr id="520" name="Shape 520" descr="D:\DSC_1735.jpg"/>
          <p:cNvPicPr preferRelativeResize="0"/>
          <p:nvPr/>
        </p:nvPicPr>
        <p:blipFill rotWithShape="1">
          <a:blip r:embed="rId5" cstate="screen">
            <a:alphaModFix/>
            <a:extLst>
              <a:ext uri="{28A0092B-C50C-407E-A947-70E740481C1C}">
                <a14:useLocalDpi xmlns:a14="http://schemas.microsoft.com/office/drawing/2010/main"/>
              </a:ext>
            </a:extLst>
          </a:blip>
          <a:srcRect/>
          <a:stretch/>
        </p:blipFill>
        <p:spPr>
          <a:xfrm>
            <a:off x="5724939" y="3683682"/>
            <a:ext cx="3127326" cy="2426535"/>
          </a:xfrm>
          <a:prstGeom prst="rect">
            <a:avLst/>
          </a:prstGeom>
          <a:noFill/>
          <a:ln>
            <a:noFill/>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Shape 535"/>
          <p:cNvSpPr txBox="1">
            <a:spLocks noGrp="1"/>
          </p:cNvSpPr>
          <p:nvPr>
            <p:ph type="title"/>
          </p:nvPr>
        </p:nvSpPr>
        <p:spPr>
          <a:xfrm>
            <a:off x="2781300" y="616911"/>
            <a:ext cx="4330700" cy="778200"/>
          </a:xfrm>
          <a:prstGeom prst="rect">
            <a:avLst/>
          </a:prstGeom>
          <a:solidFill>
            <a:srgbClr val="DEEBF7"/>
          </a:solidFill>
          <a:ln>
            <a:noFill/>
          </a:ln>
        </p:spPr>
        <p:txBody>
          <a:bodyPr wrap="square" lIns="91425" tIns="45700" rIns="91425" bIns="45700" anchor="ctr" anchorCtr="0">
            <a:noAutofit/>
          </a:bodyPr>
          <a:lstStyle/>
          <a:p>
            <a:pPr marL="0" marR="0" lvl="0" indent="-254000" algn="l" rtl="0">
              <a:lnSpc>
                <a:spcPct val="90000"/>
              </a:lnSpc>
              <a:spcBef>
                <a:spcPts val="0"/>
              </a:spcBef>
              <a:buClr>
                <a:schemeClr val="dk1"/>
              </a:buClr>
              <a:buSzPct val="100000"/>
              <a:buFont typeface="Calibri"/>
              <a:buNone/>
            </a:pPr>
            <a:r>
              <a:rPr lang="en-US" sz="4000" b="0" i="0" u="none" strike="noStrike" cap="none" dirty="0">
                <a:solidFill>
                  <a:schemeClr val="dk1"/>
                </a:solidFill>
                <a:latin typeface="Calibri"/>
                <a:ea typeface="Calibri"/>
                <a:cs typeface="Calibri"/>
                <a:sym typeface="Calibri"/>
              </a:rPr>
              <a:t>Peanut Ball</a:t>
            </a:r>
          </a:p>
        </p:txBody>
      </p:sp>
      <p:sp>
        <p:nvSpPr>
          <p:cNvPr id="536" name="Shape 536"/>
          <p:cNvSpPr txBox="1">
            <a:spLocks noGrp="1"/>
          </p:cNvSpPr>
          <p:nvPr>
            <p:ph type="body" idx="1"/>
          </p:nvPr>
        </p:nvSpPr>
        <p:spPr>
          <a:xfrm>
            <a:off x="1137381" y="1992010"/>
            <a:ext cx="2044552" cy="3278489"/>
          </a:xfrm>
          <a:prstGeom prst="rect">
            <a:avLst/>
          </a:prstGeom>
          <a:noFill/>
          <a:ln>
            <a:noFill/>
          </a:ln>
        </p:spPr>
        <p:txBody>
          <a:bodyPr wrap="square" lIns="91425" tIns="45700" rIns="91425" bIns="45700" anchor="t" anchorCtr="0">
            <a:noAutofit/>
          </a:bodyPr>
          <a:lstStyle/>
          <a:p>
            <a:pPr marL="171450" marR="0" lvl="0" indent="-171450" algn="l" rtl="0">
              <a:lnSpc>
                <a:spcPct val="80000"/>
              </a:lnSpc>
              <a:spcBef>
                <a:spcPts val="0"/>
              </a:spcBef>
              <a:spcAft>
                <a:spcPts val="0"/>
              </a:spcAft>
              <a:buClr>
                <a:schemeClr val="dk1"/>
              </a:buClr>
              <a:buSzPct val="100000"/>
              <a:buFont typeface="Arial"/>
              <a:buChar char="•"/>
            </a:pPr>
            <a:r>
              <a:rPr lang="en-US" sz="2590" b="0" i="0" u="none" strike="noStrike" cap="none" dirty="0">
                <a:solidFill>
                  <a:schemeClr val="dk1"/>
                </a:solidFill>
                <a:latin typeface="Calibri"/>
                <a:ea typeface="Calibri"/>
                <a:cs typeface="Calibri"/>
                <a:sym typeface="Calibri"/>
              </a:rPr>
              <a:t>Decreased length of labor</a:t>
            </a:r>
            <a:br>
              <a:rPr lang="en-US" sz="2590" b="0" i="0" u="none" strike="noStrike" cap="none" dirty="0">
                <a:solidFill>
                  <a:schemeClr val="dk1"/>
                </a:solidFill>
                <a:latin typeface="Calibri"/>
                <a:ea typeface="Calibri"/>
                <a:cs typeface="Calibri"/>
                <a:sym typeface="Calibri"/>
              </a:rPr>
            </a:br>
            <a:endParaRPr lang="en-US" sz="2590" b="0" i="0" u="none" strike="noStrike" cap="none" dirty="0">
              <a:solidFill>
                <a:schemeClr val="dk1"/>
              </a:solidFill>
              <a:latin typeface="Calibri"/>
              <a:ea typeface="Calibri"/>
              <a:cs typeface="Calibri"/>
              <a:sym typeface="Calibri"/>
            </a:endParaRPr>
          </a:p>
          <a:p>
            <a:pPr marL="171450" marR="0" lvl="0" indent="-171450" algn="l" rtl="0">
              <a:lnSpc>
                <a:spcPct val="80000"/>
              </a:lnSpc>
              <a:spcBef>
                <a:spcPts val="750"/>
              </a:spcBef>
              <a:buClr>
                <a:schemeClr val="dk1"/>
              </a:buClr>
              <a:buSzPct val="100000"/>
              <a:buFont typeface="Arial"/>
              <a:buChar char="•"/>
            </a:pPr>
            <a:r>
              <a:rPr lang="en-US" sz="2590" b="0" i="0" u="none" strike="noStrike" cap="none" dirty="0">
                <a:solidFill>
                  <a:schemeClr val="dk1"/>
                </a:solidFill>
                <a:latin typeface="Calibri"/>
                <a:ea typeface="Calibri"/>
                <a:cs typeface="Calibri"/>
                <a:sym typeface="Calibri"/>
              </a:rPr>
              <a:t>Decreased CS rate in patients </a:t>
            </a:r>
            <a:br>
              <a:rPr lang="en-US" sz="2590" b="0" i="0" u="none" strike="noStrike" cap="none" dirty="0">
                <a:solidFill>
                  <a:schemeClr val="dk1"/>
                </a:solidFill>
                <a:latin typeface="Calibri"/>
                <a:ea typeface="Calibri"/>
                <a:cs typeface="Calibri"/>
                <a:sym typeface="Calibri"/>
              </a:rPr>
            </a:br>
            <a:r>
              <a:rPr lang="en-US" sz="2590" b="0" i="0" u="none" strike="noStrike" cap="none" dirty="0">
                <a:solidFill>
                  <a:schemeClr val="dk1"/>
                </a:solidFill>
                <a:latin typeface="Calibri"/>
                <a:ea typeface="Calibri"/>
                <a:cs typeface="Calibri"/>
                <a:sym typeface="Calibri"/>
              </a:rPr>
              <a:t>with epidurals</a:t>
            </a:r>
          </a:p>
        </p:txBody>
      </p:sp>
      <p:pic>
        <p:nvPicPr>
          <p:cNvPr id="537" name="Shape 537"/>
          <p:cNvPicPr preferRelativeResize="0"/>
          <p:nvPr/>
        </p:nvPicPr>
        <p:blipFill rotWithShape="1">
          <a:blip r:embed="rId3">
            <a:alphaModFix/>
          </a:blip>
          <a:srcRect/>
          <a:stretch/>
        </p:blipFill>
        <p:spPr>
          <a:xfrm>
            <a:off x="3096174" y="1696921"/>
            <a:ext cx="5938389" cy="3969012"/>
          </a:xfrm>
          <a:prstGeom prst="rect">
            <a:avLst/>
          </a:prstGeom>
          <a:noFill/>
          <a:ln>
            <a:noFill/>
          </a:ln>
        </p:spPr>
      </p:pic>
      <p:sp>
        <p:nvSpPr>
          <p:cNvPr id="538" name="Shape 538"/>
          <p:cNvSpPr txBox="1"/>
          <p:nvPr/>
        </p:nvSpPr>
        <p:spPr>
          <a:xfrm>
            <a:off x="1317958" y="5822733"/>
            <a:ext cx="7380048" cy="553998"/>
          </a:xfrm>
          <a:prstGeom prst="rect">
            <a:avLst/>
          </a:prstGeom>
          <a:noFill/>
          <a:ln>
            <a:noFill/>
          </a:ln>
        </p:spPr>
        <p:txBody>
          <a:bodyPr wrap="square" lIns="91425" tIns="45700" rIns="91425" bIns="45700" anchor="t" anchorCtr="0">
            <a:noAutofit/>
          </a:bodyPr>
          <a:lstStyle/>
          <a:p>
            <a:pPr marL="0" marR="0" lvl="0" indent="-63500" algn="l" rtl="0">
              <a:lnSpc>
                <a:spcPct val="100000"/>
              </a:lnSpc>
              <a:spcBef>
                <a:spcPts val="0"/>
              </a:spcBef>
              <a:spcAft>
                <a:spcPts val="0"/>
              </a:spcAft>
              <a:buClr>
                <a:srgbClr val="000000"/>
              </a:buClr>
              <a:buSzPct val="100000"/>
              <a:buFont typeface="Calibri"/>
              <a:buNone/>
            </a:pPr>
            <a:r>
              <a:rPr lang="en-US" sz="1000" b="0" i="0" u="none" strike="noStrike" cap="none" dirty="0" err="1">
                <a:solidFill>
                  <a:srgbClr val="000000"/>
                </a:solidFill>
                <a:latin typeface="Calibri"/>
                <a:ea typeface="Calibri"/>
                <a:cs typeface="Calibri"/>
                <a:sym typeface="Calibri"/>
              </a:rPr>
              <a:t>Tussey</a:t>
            </a:r>
            <a:r>
              <a:rPr lang="en-US" sz="1000" b="0" i="0" u="none" strike="noStrike" cap="none" dirty="0">
                <a:solidFill>
                  <a:srgbClr val="000000"/>
                </a:solidFill>
                <a:latin typeface="Calibri"/>
                <a:ea typeface="Calibri"/>
                <a:cs typeface="Calibri"/>
                <a:sym typeface="Calibri"/>
              </a:rPr>
              <a:t>, C. M., </a:t>
            </a:r>
            <a:r>
              <a:rPr lang="en-US" sz="1000" b="0" i="0" u="none" strike="noStrike" cap="none" dirty="0" err="1">
                <a:solidFill>
                  <a:srgbClr val="000000"/>
                </a:solidFill>
                <a:latin typeface="Calibri"/>
                <a:ea typeface="Calibri"/>
                <a:cs typeface="Calibri"/>
                <a:sym typeface="Calibri"/>
              </a:rPr>
              <a:t>Botsios</a:t>
            </a:r>
            <a:r>
              <a:rPr lang="en-US" sz="1000" b="0" i="0" u="none" strike="noStrike" cap="none" dirty="0">
                <a:solidFill>
                  <a:srgbClr val="000000"/>
                </a:solidFill>
                <a:latin typeface="Calibri"/>
                <a:ea typeface="Calibri"/>
                <a:cs typeface="Calibri"/>
                <a:sym typeface="Calibri"/>
              </a:rPr>
              <a:t>, E., </a:t>
            </a:r>
            <a:r>
              <a:rPr lang="en-US" sz="1000" b="0" i="0" u="none" strike="noStrike" cap="none" dirty="0" err="1">
                <a:solidFill>
                  <a:srgbClr val="000000"/>
                </a:solidFill>
                <a:latin typeface="Calibri"/>
                <a:ea typeface="Calibri"/>
                <a:cs typeface="Calibri"/>
                <a:sym typeface="Calibri"/>
              </a:rPr>
              <a:t>Gerkin</a:t>
            </a:r>
            <a:r>
              <a:rPr lang="en-US" sz="1000" b="0" i="0" u="none" strike="noStrike" cap="none" dirty="0">
                <a:solidFill>
                  <a:srgbClr val="000000"/>
                </a:solidFill>
                <a:latin typeface="Calibri"/>
                <a:ea typeface="Calibri"/>
                <a:cs typeface="Calibri"/>
                <a:sym typeface="Calibri"/>
              </a:rPr>
              <a:t>, R. D., Kelly, L. A., </a:t>
            </a:r>
            <a:r>
              <a:rPr lang="en-US" sz="1000" b="0" i="0" u="none" strike="noStrike" cap="none" dirty="0" err="1">
                <a:solidFill>
                  <a:srgbClr val="000000"/>
                </a:solidFill>
                <a:latin typeface="Calibri"/>
                <a:ea typeface="Calibri"/>
                <a:cs typeface="Calibri"/>
                <a:sym typeface="Calibri"/>
              </a:rPr>
              <a:t>Gamez</a:t>
            </a:r>
            <a:r>
              <a:rPr lang="en-US" sz="1000" b="0" i="0" u="none" strike="noStrike" cap="none" dirty="0">
                <a:solidFill>
                  <a:srgbClr val="000000"/>
                </a:solidFill>
                <a:latin typeface="Calibri"/>
                <a:ea typeface="Calibri"/>
                <a:cs typeface="Calibri"/>
                <a:sym typeface="Calibri"/>
              </a:rPr>
              <a:t>, J., &amp; </a:t>
            </a:r>
            <a:r>
              <a:rPr lang="en-US" sz="1000" b="0" i="0" u="none" strike="noStrike" cap="none" dirty="0" err="1">
                <a:solidFill>
                  <a:srgbClr val="000000"/>
                </a:solidFill>
                <a:latin typeface="Calibri"/>
                <a:ea typeface="Calibri"/>
                <a:cs typeface="Calibri"/>
                <a:sym typeface="Calibri"/>
              </a:rPr>
              <a:t>Mensik</a:t>
            </a:r>
            <a:r>
              <a:rPr lang="en-US" sz="1000" b="0" i="0" u="none" strike="noStrike" cap="none" dirty="0">
                <a:solidFill>
                  <a:srgbClr val="000000"/>
                </a:solidFill>
                <a:latin typeface="Calibri"/>
                <a:ea typeface="Calibri"/>
                <a:cs typeface="Calibri"/>
                <a:sym typeface="Calibri"/>
              </a:rPr>
              <a:t>, J. (2015). Reducing length of labor and cesarean surgery rate using a peanut ball for women laboring with an epidural. </a:t>
            </a:r>
            <a:r>
              <a:rPr lang="en-US" sz="1000" b="0" i="1" u="none" strike="noStrike" cap="none" dirty="0">
                <a:solidFill>
                  <a:srgbClr val="000000"/>
                </a:solidFill>
                <a:latin typeface="Calibri"/>
                <a:ea typeface="Calibri"/>
                <a:cs typeface="Calibri"/>
                <a:sym typeface="Calibri"/>
              </a:rPr>
              <a:t>The Journal of Perinatal Education</a:t>
            </a:r>
            <a:r>
              <a:rPr lang="en-US" sz="1000" b="0" i="0" u="none" strike="noStrike" cap="none" dirty="0">
                <a:solidFill>
                  <a:srgbClr val="000000"/>
                </a:solidFill>
                <a:latin typeface="Calibri"/>
                <a:ea typeface="Calibri"/>
                <a:cs typeface="Calibri"/>
                <a:sym typeface="Calibri"/>
              </a:rPr>
              <a:t>, </a:t>
            </a:r>
            <a:r>
              <a:rPr lang="en-US" sz="1000" b="0" i="1" u="none" strike="noStrike" cap="none" dirty="0">
                <a:solidFill>
                  <a:srgbClr val="000000"/>
                </a:solidFill>
                <a:latin typeface="Calibri"/>
                <a:ea typeface="Calibri"/>
                <a:cs typeface="Calibri"/>
                <a:sym typeface="Calibri"/>
              </a:rPr>
              <a:t>24</a:t>
            </a:r>
            <a:r>
              <a:rPr lang="en-US" sz="1000" b="0" i="0" u="none" strike="noStrike" cap="none" dirty="0">
                <a:solidFill>
                  <a:srgbClr val="000000"/>
                </a:solidFill>
                <a:latin typeface="Calibri"/>
                <a:ea typeface="Calibri"/>
                <a:cs typeface="Calibri"/>
                <a:sym typeface="Calibri"/>
              </a:rPr>
              <a:t>(1), 16-24. http://</a:t>
            </a:r>
            <a:r>
              <a:rPr lang="en-US" sz="1000" b="0" i="0" u="none" strike="noStrike" cap="none" dirty="0" err="1">
                <a:solidFill>
                  <a:srgbClr val="000000"/>
                </a:solidFill>
                <a:latin typeface="Calibri"/>
                <a:ea typeface="Calibri"/>
                <a:cs typeface="Calibri"/>
                <a:sym typeface="Calibri"/>
              </a:rPr>
              <a:t>dx.doi.org</a:t>
            </a:r>
            <a:r>
              <a:rPr lang="en-US" sz="1000" b="0" i="0" u="none" strike="noStrike" cap="none" dirty="0">
                <a:solidFill>
                  <a:srgbClr val="000000"/>
                </a:solidFill>
                <a:latin typeface="Calibri"/>
                <a:ea typeface="Calibri"/>
                <a:cs typeface="Calibri"/>
                <a:sym typeface="Calibri"/>
              </a:rPr>
              <a:t>/10.1891/1058-1243.24.L16</a:t>
            </a:r>
          </a:p>
        </p:txBody>
      </p:sp>
      <p:sp>
        <p:nvSpPr>
          <p:cNvPr id="539" name="Shape 539"/>
          <p:cNvSpPr/>
          <p:nvPr/>
        </p:nvSpPr>
        <p:spPr>
          <a:xfrm rot="-5400000">
            <a:off x="-1811516" y="3360453"/>
            <a:ext cx="4833866" cy="971550"/>
          </a:xfrm>
          <a:prstGeom prst="rect">
            <a:avLst/>
          </a:prstGeom>
          <a:solidFill>
            <a:srgbClr val="A5A5A5"/>
          </a:solidFill>
          <a:ln>
            <a:noFill/>
          </a:ln>
        </p:spPr>
        <p:txBody>
          <a:bodyPr wrap="square" lIns="68575" tIns="34275" rIns="68575" bIns="34275" anchor="ctr" anchorCtr="0">
            <a:noAutofit/>
          </a:bodyPr>
          <a:lstStyle/>
          <a:p>
            <a:pPr marL="0" marR="0" lvl="0" indent="-285750" algn="ctr" rtl="0">
              <a:lnSpc>
                <a:spcPct val="100000"/>
              </a:lnSpc>
              <a:spcBef>
                <a:spcPts val="0"/>
              </a:spcBef>
              <a:spcAft>
                <a:spcPts val="0"/>
              </a:spcAft>
              <a:buClr>
                <a:srgbClr val="F2F2F2"/>
              </a:buClr>
              <a:buSzPct val="100000"/>
              <a:buFont typeface="Avenir"/>
              <a:buNone/>
            </a:pPr>
            <a:r>
              <a:rPr lang="en-US" sz="4500" b="0" i="0" u="none" strike="noStrike" cap="none">
                <a:solidFill>
                  <a:srgbClr val="F2F2F2"/>
                </a:solidFill>
                <a:latin typeface="Avenir"/>
                <a:ea typeface="Avenir"/>
                <a:cs typeface="Avenir"/>
                <a:sym typeface="Avenir"/>
              </a:rPr>
              <a:t>Recog/Prevent</a:t>
            </a:r>
          </a:p>
        </p:txBody>
      </p:sp>
      <p:sp>
        <p:nvSpPr>
          <p:cNvPr id="540" name="Shape 540"/>
          <p:cNvSpPr txBox="1"/>
          <p:nvPr/>
        </p:nvSpPr>
        <p:spPr>
          <a:xfrm>
            <a:off x="8115300" y="6454775"/>
            <a:ext cx="933450" cy="365125"/>
          </a:xfrm>
          <a:prstGeom prst="rect">
            <a:avLst/>
          </a:prstGeom>
          <a:noFill/>
          <a:ln>
            <a:noFill/>
          </a:ln>
        </p:spPr>
        <p:txBody>
          <a:bodyPr wrap="square" lIns="91425" tIns="45700" rIns="91425" bIns="45700" anchor="t" anchorCtr="0">
            <a:noAutofit/>
          </a:bodyPr>
          <a:lstStyle/>
          <a:p>
            <a:pPr marL="0" marR="0" lvl="0" indent="-101600" algn="r" rtl="0">
              <a:lnSpc>
                <a:spcPct val="100000"/>
              </a:lnSpc>
              <a:spcBef>
                <a:spcPts val="0"/>
              </a:spcBef>
              <a:spcAft>
                <a:spcPts val="0"/>
              </a:spcAft>
              <a:buClr>
                <a:srgbClr val="7C7C7C"/>
              </a:buClr>
              <a:buSzPct val="100000"/>
              <a:buFont typeface="Calibri"/>
              <a:buNone/>
            </a:pPr>
            <a:fld id="{00000000-1234-1234-1234-123412341234}" type="slidenum">
              <a:rPr lang="en-US" sz="1600" b="0" i="0" u="none" strike="noStrike" cap="none">
                <a:solidFill>
                  <a:srgbClr val="7C7C7C"/>
                </a:solidFill>
                <a:latin typeface="Calibri"/>
                <a:ea typeface="Calibri"/>
                <a:cs typeface="Calibri"/>
                <a:sym typeface="Calibri"/>
              </a:rPr>
              <a:t>57</a:t>
            </a:fld>
            <a:endParaRPr lang="en-US" sz="1600" b="0" i="0" u="none" strike="noStrike" cap="none">
              <a:solidFill>
                <a:srgbClr val="7C7C7C"/>
              </a:solidFill>
              <a:latin typeface="Calibri"/>
              <a:ea typeface="Calibri"/>
              <a:cs typeface="Calibri"/>
              <a:sym typeface="Calibri"/>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Shape 363"/>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dirty="0"/>
              <a:t>Sitting/Throne Position in Bed</a:t>
            </a:r>
          </a:p>
        </p:txBody>
      </p:sp>
      <p:sp>
        <p:nvSpPr>
          <p:cNvPr id="364" name="Shape 364"/>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58</a:t>
            </a:fld>
            <a:endParaRPr lang="en-US"/>
          </a:p>
        </p:txBody>
      </p:sp>
      <p:pic>
        <p:nvPicPr>
          <p:cNvPr id="365" name="Shape 365"/>
          <p:cNvPicPr preferRelativeResize="0"/>
          <p:nvPr/>
        </p:nvPicPr>
        <p:blipFill>
          <a:blip r:embed="rId3">
            <a:alphaModFix/>
          </a:blip>
          <a:stretch>
            <a:fillRect/>
          </a:stretch>
        </p:blipFill>
        <p:spPr>
          <a:xfrm>
            <a:off x="1295013" y="1521350"/>
            <a:ext cx="6553974" cy="4365075"/>
          </a:xfrm>
          <a:prstGeom prst="rect">
            <a:avLst/>
          </a:prstGeom>
          <a:noFill/>
          <a:ln>
            <a:noFill/>
          </a:ln>
        </p:spPr>
      </p:pic>
      <p:sp>
        <p:nvSpPr>
          <p:cNvPr id="366" name="Shape 366"/>
          <p:cNvSpPr txBox="1"/>
          <p:nvPr/>
        </p:nvSpPr>
        <p:spPr>
          <a:xfrm>
            <a:off x="3107400" y="5886425"/>
            <a:ext cx="2853000" cy="703500"/>
          </a:xfrm>
          <a:prstGeom prst="rect">
            <a:avLst/>
          </a:prstGeom>
          <a:noFill/>
          <a:ln>
            <a:noFill/>
          </a:ln>
        </p:spPr>
        <p:txBody>
          <a:bodyPr wrap="square" lIns="91425" tIns="91425" rIns="91425" bIns="91425" anchor="t" anchorCtr="0">
            <a:noAutofit/>
          </a:bodyPr>
          <a:lstStyle/>
          <a:p>
            <a:pPr marL="0" lvl="0" indent="0">
              <a:spcBef>
                <a:spcPts val="0"/>
              </a:spcBef>
              <a:buNone/>
            </a:pPr>
            <a:r>
              <a:rPr lang="en-US" sz="800"/>
              <a:t>Photo courtesy of http://www.tampabirthphotographer.com/</a:t>
            </a:r>
          </a:p>
        </p:txBody>
      </p:sp>
    </p:spTree>
    <p:extLst>
      <p:ext uri="{BB962C8B-B14F-4D97-AF65-F5344CB8AC3E}">
        <p14:creationId xmlns:p14="http://schemas.microsoft.com/office/powerpoint/2010/main" val="26030326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525"/>
        <p:cNvGrpSpPr/>
        <p:nvPr/>
      </p:nvGrpSpPr>
      <p:grpSpPr>
        <a:xfrm>
          <a:off x="0" y="0"/>
          <a:ext cx="0" cy="0"/>
          <a:chOff x="0" y="0"/>
          <a:chExt cx="0" cy="0"/>
        </a:xfrm>
      </p:grpSpPr>
      <p:sp>
        <p:nvSpPr>
          <p:cNvPr id="526" name="Shape 526"/>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sz="2400" dirty="0">
                <a:latin typeface="Calibri" panose="020F0502020204030204" pitchFamily="34" charset="0"/>
                <a:cs typeface="Calibri" panose="020F0502020204030204" pitchFamily="34" charset="0"/>
              </a:rPr>
              <a:t>The “Rollover sequence” can be used when there is no evidence of malposition, or when it is difficult to determine the location of the fetal back.</a:t>
            </a:r>
          </a:p>
        </p:txBody>
      </p:sp>
      <p:sp>
        <p:nvSpPr>
          <p:cNvPr id="527" name="Shape 527"/>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lvl="0">
              <a:spcBef>
                <a:spcPts val="0"/>
              </a:spcBef>
              <a:buNone/>
            </a:pPr>
            <a:endParaRPr/>
          </a:p>
        </p:txBody>
      </p:sp>
      <p:sp>
        <p:nvSpPr>
          <p:cNvPr id="528" name="Shape 528"/>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59</a:t>
            </a:fld>
            <a:endParaRPr lang="en-US"/>
          </a:p>
        </p:txBody>
      </p:sp>
      <p:pic>
        <p:nvPicPr>
          <p:cNvPr id="529" name="Shape 529"/>
          <p:cNvPicPr preferRelativeResize="0"/>
          <p:nvPr/>
        </p:nvPicPr>
        <p:blipFill>
          <a:blip r:embed="rId3">
            <a:alphaModFix/>
          </a:blip>
          <a:stretch>
            <a:fillRect/>
          </a:stretch>
        </p:blipFill>
        <p:spPr>
          <a:xfrm>
            <a:off x="531050" y="1548275"/>
            <a:ext cx="8155750" cy="4635775"/>
          </a:xfrm>
          <a:prstGeom prst="rect">
            <a:avLst/>
          </a:prstGeom>
          <a:noFill/>
          <a:ln>
            <a:noFill/>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Rotating a Suspected Malposition Baby</a:t>
            </a:r>
            <a:endParaRPr lang="en-US" dirty="0"/>
          </a:p>
        </p:txBody>
      </p:sp>
      <p:sp>
        <p:nvSpPr>
          <p:cNvPr id="3" name="Text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60</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208850430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551"/>
        <p:cNvGrpSpPr/>
        <p:nvPr/>
      </p:nvGrpSpPr>
      <p:grpSpPr>
        <a:xfrm>
          <a:off x="0" y="0"/>
          <a:ext cx="0" cy="0"/>
          <a:chOff x="0" y="0"/>
          <a:chExt cx="0" cy="0"/>
        </a:xfrm>
      </p:grpSpPr>
      <p:sp>
        <p:nvSpPr>
          <p:cNvPr id="552" name="Shape 552"/>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51396" algn="ctr" rtl="0">
              <a:spcBef>
                <a:spcPts val="0"/>
              </a:spcBef>
              <a:buClr>
                <a:srgbClr val="00510B"/>
              </a:buClr>
              <a:buSzPct val="99974"/>
              <a:buFont typeface="Garamond"/>
              <a:buNone/>
            </a:pPr>
            <a:r>
              <a:rPr lang="en-US" sz="3959" b="1" i="0" u="none" strike="noStrike" cap="none" dirty="0">
                <a:solidFill>
                  <a:srgbClr val="00510B"/>
                </a:solidFill>
                <a:latin typeface="Garamond"/>
                <a:ea typeface="Garamond"/>
                <a:cs typeface="Garamond"/>
                <a:sym typeface="Garamond"/>
              </a:rPr>
              <a:t>Rotating a Suspected Malposition Baby</a:t>
            </a:r>
          </a:p>
        </p:txBody>
      </p:sp>
      <p:sp>
        <p:nvSpPr>
          <p:cNvPr id="553" name="Shape 553"/>
          <p:cNvSpPr txBox="1">
            <a:spLocks noGrp="1"/>
          </p:cNvSpPr>
          <p:nvPr>
            <p:ph type="body" idx="1"/>
          </p:nvPr>
        </p:nvSpPr>
        <p:spPr>
          <a:xfrm>
            <a:off x="457200" y="1600201"/>
            <a:ext cx="8229600" cy="4071026"/>
          </a:xfrm>
          <a:prstGeom prst="rect">
            <a:avLst/>
          </a:prstGeom>
          <a:noFill/>
          <a:ln>
            <a:noFill/>
          </a:ln>
        </p:spPr>
        <p:txBody>
          <a:bodyPr wrap="square" lIns="91425" tIns="45700" rIns="91425" bIns="45700" anchor="t" anchorCtr="0">
            <a:noAutofit/>
          </a:bodyPr>
          <a:lstStyle/>
          <a:p>
            <a:pPr marL="342900" marR="0" lvl="0" indent="-342900" algn="l" rtl="0">
              <a:spcBef>
                <a:spcPts val="0"/>
              </a:spcBef>
              <a:spcAft>
                <a:spcPts val="0"/>
              </a:spcAft>
              <a:buClr>
                <a:schemeClr val="dk1"/>
              </a:buClr>
              <a:buSzPct val="100000"/>
              <a:buFont typeface="Cabin"/>
              <a:buChar char="•"/>
            </a:pPr>
            <a:r>
              <a:rPr lang="en-US" sz="2600" b="0" i="0" u="none" strike="noStrike" cap="none" dirty="0">
                <a:solidFill>
                  <a:schemeClr val="dk1"/>
                </a:solidFill>
                <a:latin typeface="Calibri" panose="020F0502020204030204" pitchFamily="34" charset="0"/>
                <a:cs typeface="Calibri" panose="020F0502020204030204" pitchFamily="34" charset="0"/>
                <a:sym typeface="Cabin"/>
              </a:rPr>
              <a:t>Signs of Malposition:</a:t>
            </a:r>
          </a:p>
          <a:p>
            <a:pPr marL="742950" marR="0" lvl="1" indent="-285750" algn="l" rtl="0">
              <a:spcBef>
                <a:spcPts val="560"/>
              </a:spcBef>
              <a:spcAft>
                <a:spcPts val="0"/>
              </a:spcAft>
              <a:buClr>
                <a:schemeClr val="dk1"/>
              </a:buClr>
              <a:buSzPct val="100000"/>
              <a:buFont typeface="Cabin"/>
              <a:buChar char="•"/>
            </a:pPr>
            <a:r>
              <a:rPr lang="en-US" sz="2600" b="0" i="0" u="none" strike="noStrike" cap="none" dirty="0">
                <a:solidFill>
                  <a:schemeClr val="dk1"/>
                </a:solidFill>
                <a:latin typeface="Calibri" panose="020F0502020204030204" pitchFamily="34" charset="0"/>
                <a:cs typeface="Calibri" panose="020F0502020204030204" pitchFamily="34" charset="0"/>
                <a:sym typeface="Cabin"/>
              </a:rPr>
              <a:t>Mother might have back labor</a:t>
            </a:r>
          </a:p>
          <a:p>
            <a:pPr marL="742950" marR="0" lvl="1" indent="-285750" algn="l" rtl="0">
              <a:spcBef>
                <a:spcPts val="560"/>
              </a:spcBef>
              <a:spcAft>
                <a:spcPts val="0"/>
              </a:spcAft>
              <a:buClr>
                <a:schemeClr val="dk1"/>
              </a:buClr>
              <a:buSzPct val="100000"/>
              <a:buFont typeface="Cabin"/>
              <a:buChar char="•"/>
            </a:pPr>
            <a:r>
              <a:rPr lang="en-US" sz="2600" b="0" i="0" u="none" strike="noStrike" cap="none" dirty="0">
                <a:solidFill>
                  <a:schemeClr val="dk1"/>
                </a:solidFill>
                <a:latin typeface="Calibri" panose="020F0502020204030204" pitchFamily="34" charset="0"/>
                <a:cs typeface="Calibri" panose="020F0502020204030204" pitchFamily="34" charset="0"/>
                <a:sym typeface="Cabin"/>
              </a:rPr>
              <a:t>First stage may be prolonged/stalled</a:t>
            </a:r>
          </a:p>
          <a:p>
            <a:pPr marL="742950" marR="0" lvl="1" indent="-285750" algn="l" rtl="0">
              <a:spcBef>
                <a:spcPts val="560"/>
              </a:spcBef>
              <a:spcAft>
                <a:spcPts val="0"/>
              </a:spcAft>
              <a:buClr>
                <a:schemeClr val="dk1"/>
              </a:buClr>
              <a:buSzPct val="100000"/>
              <a:buFont typeface="Cabin"/>
              <a:buChar char="•"/>
            </a:pPr>
            <a:r>
              <a:rPr lang="en-US" sz="2600" b="0" i="0" u="none" strike="noStrike" cap="none" dirty="0">
                <a:solidFill>
                  <a:schemeClr val="dk1"/>
                </a:solidFill>
                <a:latin typeface="Calibri" panose="020F0502020204030204" pitchFamily="34" charset="0"/>
                <a:cs typeface="Calibri" panose="020F0502020204030204" pitchFamily="34" charset="0"/>
                <a:sym typeface="Cabin"/>
              </a:rPr>
              <a:t>Internal check indicates fetal head position su</a:t>
            </a:r>
            <a:r>
              <a:rPr lang="en-US" sz="2600" dirty="0">
                <a:latin typeface="Calibri" panose="020F0502020204030204" pitchFamily="34" charset="0"/>
                <a:cs typeface="Calibri" panose="020F0502020204030204" pitchFamily="34" charset="0"/>
              </a:rPr>
              <a:t>ch as swollen cervix especially if more on one side</a:t>
            </a:r>
          </a:p>
          <a:p>
            <a:pPr marL="342900" marR="0" lvl="0" indent="-342900" algn="l" rtl="0">
              <a:spcBef>
                <a:spcPts val="600"/>
              </a:spcBef>
              <a:spcAft>
                <a:spcPts val="0"/>
              </a:spcAft>
              <a:buClr>
                <a:schemeClr val="dk1"/>
              </a:buClr>
              <a:buSzPct val="100000"/>
              <a:buFont typeface="Cabin"/>
              <a:buChar char="•"/>
            </a:pPr>
            <a:r>
              <a:rPr lang="en-US" sz="2600" b="0" i="0" u="none" strike="noStrike" cap="none" dirty="0">
                <a:solidFill>
                  <a:schemeClr val="dk1"/>
                </a:solidFill>
                <a:latin typeface="Calibri" panose="020F0502020204030204" pitchFamily="34" charset="0"/>
                <a:cs typeface="Calibri" panose="020F0502020204030204" pitchFamily="34" charset="0"/>
                <a:sym typeface="Cabin"/>
              </a:rPr>
              <a:t>Techniques:</a:t>
            </a:r>
          </a:p>
          <a:p>
            <a:pPr marL="742950" marR="0" lvl="1" indent="-285750" algn="l" rtl="0">
              <a:spcBef>
                <a:spcPts val="560"/>
              </a:spcBef>
              <a:spcAft>
                <a:spcPts val="0"/>
              </a:spcAft>
              <a:buClr>
                <a:schemeClr val="dk1"/>
              </a:buClr>
              <a:buSzPct val="100000"/>
              <a:buFont typeface="Cabin"/>
              <a:buChar char="•"/>
            </a:pPr>
            <a:r>
              <a:rPr lang="en-US" sz="2600" b="0" i="0" u="none" strike="noStrike" cap="none" dirty="0">
                <a:solidFill>
                  <a:schemeClr val="dk1"/>
                </a:solidFill>
                <a:latin typeface="Calibri" panose="020F0502020204030204" pitchFamily="34" charset="0"/>
                <a:cs typeface="Calibri" panose="020F0502020204030204" pitchFamily="34" charset="0"/>
                <a:sym typeface="Cabin"/>
              </a:rPr>
              <a:t>Miles Circuit</a:t>
            </a:r>
          </a:p>
          <a:p>
            <a:pPr marL="742950" marR="0" lvl="1" indent="-285750" algn="l" rtl="0">
              <a:spcBef>
                <a:spcPts val="560"/>
              </a:spcBef>
              <a:spcAft>
                <a:spcPts val="0"/>
              </a:spcAft>
              <a:buClr>
                <a:schemeClr val="dk1"/>
              </a:buClr>
              <a:buSzPct val="100000"/>
              <a:buFont typeface="Cabin"/>
              <a:buChar char="•"/>
            </a:pPr>
            <a:r>
              <a:rPr lang="en-US" sz="2600" dirty="0">
                <a:latin typeface="Calibri" panose="020F0502020204030204" pitchFamily="34" charset="0"/>
                <a:cs typeface="Calibri" panose="020F0502020204030204" pitchFamily="34" charset="0"/>
              </a:rPr>
              <a:t>Lunges or knee chest</a:t>
            </a:r>
            <a:endParaRPr lang="en-US" sz="2600" b="0" i="0" u="none" strike="noStrike" cap="none" dirty="0">
              <a:solidFill>
                <a:schemeClr val="dk1"/>
              </a:solidFill>
              <a:latin typeface="Calibri" panose="020F0502020204030204" pitchFamily="34" charset="0"/>
              <a:cs typeface="Calibri" panose="020F0502020204030204" pitchFamily="34" charset="0"/>
              <a:sym typeface="Cabin"/>
            </a:endParaRPr>
          </a:p>
          <a:p>
            <a:pPr marL="742950" marR="0" lvl="1" indent="-285750" algn="l" rtl="0">
              <a:spcBef>
                <a:spcPts val="560"/>
              </a:spcBef>
              <a:spcAft>
                <a:spcPts val="0"/>
              </a:spcAft>
              <a:buClr>
                <a:schemeClr val="dk1"/>
              </a:buClr>
              <a:buSzPct val="100000"/>
              <a:buFont typeface="Cabin"/>
              <a:buChar char="•"/>
            </a:pPr>
            <a:r>
              <a:rPr lang="en-US" sz="2600" b="0" i="0" u="none" strike="noStrike" cap="none" dirty="0" err="1">
                <a:solidFill>
                  <a:schemeClr val="dk1"/>
                </a:solidFill>
                <a:latin typeface="Calibri" panose="020F0502020204030204" pitchFamily="34" charset="0"/>
                <a:cs typeface="Calibri" panose="020F0502020204030204" pitchFamily="34" charset="0"/>
                <a:sym typeface="Cabin"/>
              </a:rPr>
              <a:t>Rebozo</a:t>
            </a:r>
            <a:r>
              <a:rPr lang="en-US" sz="2600" b="0" i="0" u="none" strike="noStrike" cap="none" dirty="0">
                <a:solidFill>
                  <a:schemeClr val="dk1"/>
                </a:solidFill>
                <a:latin typeface="Calibri" panose="020F0502020204030204" pitchFamily="34" charset="0"/>
                <a:cs typeface="Calibri" panose="020F0502020204030204" pitchFamily="34" charset="0"/>
                <a:sym typeface="Cabin"/>
              </a:rPr>
              <a:t>: Belly </a:t>
            </a:r>
            <a:r>
              <a:rPr lang="en-US" sz="2600" dirty="0">
                <a:latin typeface="Calibri" panose="020F0502020204030204" pitchFamily="34" charset="0"/>
                <a:cs typeface="Calibri" panose="020F0502020204030204" pitchFamily="34" charset="0"/>
              </a:rPr>
              <a:t>S</a:t>
            </a:r>
            <a:r>
              <a:rPr lang="en-US" sz="2600" b="0" i="0" u="none" strike="noStrike" cap="none" dirty="0">
                <a:solidFill>
                  <a:schemeClr val="dk1"/>
                </a:solidFill>
                <a:latin typeface="Calibri" panose="020F0502020204030204" pitchFamily="34" charset="0"/>
                <a:cs typeface="Calibri" panose="020F0502020204030204" pitchFamily="34" charset="0"/>
                <a:sym typeface="Cabin"/>
              </a:rPr>
              <a:t>ifting</a:t>
            </a:r>
            <a:r>
              <a:rPr lang="en-US" sz="2600" dirty="0">
                <a:latin typeface="Calibri" panose="020F0502020204030204" pitchFamily="34" charset="0"/>
                <a:cs typeface="Calibri" panose="020F0502020204030204" pitchFamily="34" charset="0"/>
              </a:rPr>
              <a:t> and</a:t>
            </a:r>
            <a:r>
              <a:rPr lang="en-US" sz="2600" b="0" i="0" u="none" strike="noStrike" cap="none" dirty="0">
                <a:solidFill>
                  <a:schemeClr val="dk1"/>
                </a:solidFill>
                <a:latin typeface="Calibri" panose="020F0502020204030204" pitchFamily="34" charset="0"/>
                <a:cs typeface="Calibri" panose="020F0502020204030204" pitchFamily="34" charset="0"/>
                <a:sym typeface="Cabin"/>
              </a:rPr>
              <a:t> Shake the Apple Tree</a:t>
            </a:r>
          </a:p>
          <a:p>
            <a:pPr marL="742950" marR="0" lvl="1" indent="-285750" algn="l" rtl="0">
              <a:spcBef>
                <a:spcPts val="560"/>
              </a:spcBef>
              <a:buClr>
                <a:schemeClr val="dk1"/>
              </a:buClr>
              <a:buSzPct val="100000"/>
              <a:buFont typeface="Cabin"/>
              <a:buChar char="•"/>
            </a:pPr>
            <a:r>
              <a:rPr lang="en-US" sz="2600" b="0" i="0" u="none" strike="noStrike" cap="none" dirty="0">
                <a:solidFill>
                  <a:schemeClr val="dk1"/>
                </a:solidFill>
                <a:latin typeface="Calibri" panose="020F0502020204030204" pitchFamily="34" charset="0"/>
                <a:cs typeface="Calibri" panose="020F0502020204030204" pitchFamily="34" charset="0"/>
                <a:sym typeface="Cabin"/>
              </a:rPr>
              <a:t>Side-lying release</a:t>
            </a:r>
          </a:p>
        </p:txBody>
      </p:sp>
      <p:sp>
        <p:nvSpPr>
          <p:cNvPr id="554" name="Shape 554"/>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61</a:t>
            </a:fld>
            <a:endParaRPr lang="en-US" sz="1200" b="0" i="0" u="none" strike="noStrike" cap="none">
              <a:solidFill>
                <a:srgbClr val="FFFFFF"/>
              </a:solidFill>
              <a:latin typeface="Cabin"/>
              <a:ea typeface="Cabin"/>
              <a:cs typeface="Cabin"/>
              <a:sym typeface="Cabin"/>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558"/>
        <p:cNvGrpSpPr/>
        <p:nvPr/>
      </p:nvGrpSpPr>
      <p:grpSpPr>
        <a:xfrm>
          <a:off x="0" y="0"/>
          <a:ext cx="0" cy="0"/>
          <a:chOff x="0" y="0"/>
          <a:chExt cx="0" cy="0"/>
        </a:xfrm>
      </p:grpSpPr>
      <p:sp>
        <p:nvSpPr>
          <p:cNvPr id="559" name="Shape 559"/>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a:solidFill>
                  <a:srgbClr val="00510B"/>
                </a:solidFill>
                <a:latin typeface="Garamond"/>
                <a:ea typeface="Garamond"/>
                <a:cs typeface="Garamond"/>
                <a:sym typeface="Garamond"/>
              </a:rPr>
              <a:t>Malpositioned Baby Rotation</a:t>
            </a:r>
          </a:p>
        </p:txBody>
      </p:sp>
      <p:sp>
        <p:nvSpPr>
          <p:cNvPr id="560" name="Shape 560"/>
          <p:cNvSpPr txBox="1">
            <a:spLocks noGrp="1"/>
          </p:cNvSpPr>
          <p:nvPr>
            <p:ph type="body" idx="1"/>
          </p:nvPr>
        </p:nvSpPr>
        <p:spPr>
          <a:xfrm>
            <a:off x="416800" y="1251100"/>
            <a:ext cx="8229600" cy="4526100"/>
          </a:xfrm>
          <a:prstGeom prst="rect">
            <a:avLst/>
          </a:prstGeom>
          <a:noFill/>
          <a:ln>
            <a:noFill/>
          </a:ln>
        </p:spPr>
        <p:txBody>
          <a:bodyPr wrap="square" lIns="91425" tIns="45700" rIns="91425" bIns="45700" anchor="t" anchorCtr="0">
            <a:noAutofit/>
          </a:bodyPr>
          <a:lstStyle/>
          <a:p>
            <a:pPr marL="342900" marR="0" lvl="0" indent="-342900" algn="l" rtl="0">
              <a:spcBef>
                <a:spcPts val="0"/>
              </a:spcBef>
              <a:spcAft>
                <a:spcPts val="0"/>
              </a:spcAft>
              <a:buClr>
                <a:schemeClr val="dk1"/>
              </a:buClr>
              <a:buSzPct val="100000"/>
              <a:buFont typeface="Cabin"/>
              <a:buChar char="•"/>
            </a:pPr>
            <a:r>
              <a:rPr lang="en-US" sz="2600" b="0" u="none" strike="noStrike" cap="none" dirty="0">
                <a:solidFill>
                  <a:schemeClr val="dk1"/>
                </a:solidFill>
                <a:latin typeface="Calibri" panose="020F0502020204030204" pitchFamily="34" charset="0"/>
                <a:cs typeface="Calibri" panose="020F0502020204030204" pitchFamily="34" charset="0"/>
                <a:sym typeface="Cabin"/>
              </a:rPr>
              <a:t>The “Miles Circuit” is a series of three positions (Child’s Pose, Exaggerated Simms (usually on left side) and Lunges) that is done in 30 minute intervals for a 90 minute sequence.  </a:t>
            </a:r>
          </a:p>
          <a:p>
            <a:pPr marL="342900" marR="0" lvl="0" indent="-342900" algn="l" rtl="0">
              <a:spcBef>
                <a:spcPts val="520"/>
              </a:spcBef>
              <a:buClr>
                <a:schemeClr val="dk1"/>
              </a:buClr>
              <a:buSzPct val="100000"/>
              <a:buFont typeface="Cabin"/>
              <a:buChar char="•"/>
            </a:pPr>
            <a:r>
              <a:rPr lang="en-US" sz="2600" b="0" u="none" strike="noStrike" cap="none" dirty="0">
                <a:solidFill>
                  <a:schemeClr val="dk1"/>
                </a:solidFill>
                <a:latin typeface="Calibri" panose="020F0502020204030204" pitchFamily="34" charset="0"/>
                <a:cs typeface="Calibri" panose="020F0502020204030204" pitchFamily="34" charset="0"/>
                <a:sym typeface="Cabin"/>
              </a:rPr>
              <a:t>This can be done carefully with an epidural.  The Miles Circuit can be used to alleviate back pain and to help facilitate turning a </a:t>
            </a:r>
            <a:r>
              <a:rPr lang="en-US" sz="2600" b="0" u="none" strike="noStrike" cap="none" dirty="0" err="1">
                <a:solidFill>
                  <a:schemeClr val="dk1"/>
                </a:solidFill>
                <a:latin typeface="Calibri" panose="020F0502020204030204" pitchFamily="34" charset="0"/>
                <a:cs typeface="Calibri" panose="020F0502020204030204" pitchFamily="34" charset="0"/>
                <a:sym typeface="Cabin"/>
              </a:rPr>
              <a:t>malpositioned</a:t>
            </a:r>
            <a:r>
              <a:rPr lang="en-US" sz="2600" b="0" u="none" strike="noStrike" cap="none" dirty="0">
                <a:solidFill>
                  <a:schemeClr val="dk1"/>
                </a:solidFill>
                <a:latin typeface="Calibri" panose="020F0502020204030204" pitchFamily="34" charset="0"/>
                <a:cs typeface="Calibri" panose="020F0502020204030204" pitchFamily="34" charset="0"/>
                <a:sym typeface="Cabin"/>
              </a:rPr>
              <a:t> baby.</a:t>
            </a:r>
          </a:p>
        </p:txBody>
      </p:sp>
      <p:sp>
        <p:nvSpPr>
          <p:cNvPr id="561" name="Shape 561"/>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62</a:t>
            </a:fld>
            <a:endParaRPr lang="en-US" sz="1200" b="0" i="0" u="none" strike="noStrike" cap="none">
              <a:solidFill>
                <a:srgbClr val="FFFFFF"/>
              </a:solidFill>
              <a:latin typeface="Cabin"/>
              <a:ea typeface="Cabin"/>
              <a:cs typeface="Cabin"/>
              <a:sym typeface="Cabin"/>
            </a:endParaRPr>
          </a:p>
        </p:txBody>
      </p:sp>
      <p:pic>
        <p:nvPicPr>
          <p:cNvPr id="562" name="Shape 562" descr="E:\labor position photos\DSC_5372.jpg"/>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380999" y="4271996"/>
            <a:ext cx="2459278" cy="1985112"/>
          </a:xfrm>
          <a:prstGeom prst="rect">
            <a:avLst/>
          </a:prstGeom>
          <a:noFill/>
          <a:ln>
            <a:noFill/>
          </a:ln>
        </p:spPr>
      </p:pic>
      <p:pic>
        <p:nvPicPr>
          <p:cNvPr id="563" name="Shape 563" descr="E:\DSC_2443.jpg"/>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3157523" y="4163080"/>
            <a:ext cx="2748142" cy="2097040"/>
          </a:xfrm>
          <a:prstGeom prst="rect">
            <a:avLst/>
          </a:prstGeom>
          <a:noFill/>
          <a:ln>
            <a:noFill/>
          </a:ln>
        </p:spPr>
      </p:pic>
      <p:pic>
        <p:nvPicPr>
          <p:cNvPr id="564" name="Shape 564" descr="E:\DSC_2460.jpg"/>
          <p:cNvPicPr preferRelativeResize="0"/>
          <p:nvPr/>
        </p:nvPicPr>
        <p:blipFill rotWithShape="1">
          <a:blip r:embed="rId5" cstate="screen">
            <a:alphaModFix/>
            <a:extLst>
              <a:ext uri="{28A0092B-C50C-407E-A947-70E740481C1C}">
                <a14:useLocalDpi xmlns:a14="http://schemas.microsoft.com/office/drawing/2010/main"/>
              </a:ext>
            </a:extLst>
          </a:blip>
          <a:srcRect/>
          <a:stretch/>
        </p:blipFill>
        <p:spPr>
          <a:xfrm>
            <a:off x="6416205" y="4134678"/>
            <a:ext cx="2495375" cy="1916367"/>
          </a:xfrm>
          <a:prstGeom prst="rect">
            <a:avLst/>
          </a:prstGeom>
          <a:noFill/>
          <a:ln>
            <a:noFill/>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6EB0F-08AC-4B42-B5E9-6EC58027AA81}"/>
              </a:ext>
            </a:extLst>
          </p:cNvPr>
          <p:cNvSpPr>
            <a:spLocks noGrp="1"/>
          </p:cNvSpPr>
          <p:nvPr>
            <p:ph type="title"/>
          </p:nvPr>
        </p:nvSpPr>
        <p:spPr/>
        <p:txBody>
          <a:bodyPr/>
          <a:lstStyle/>
          <a:p>
            <a:r>
              <a:rPr lang="en-US" dirty="0"/>
              <a:t>Miles Circuit</a:t>
            </a:r>
          </a:p>
        </p:txBody>
      </p:sp>
      <p:sp>
        <p:nvSpPr>
          <p:cNvPr id="4" name="Slide Number Placeholder 3">
            <a:extLst>
              <a:ext uri="{FF2B5EF4-FFF2-40B4-BE49-F238E27FC236}">
                <a16:creationId xmlns:a16="http://schemas.microsoft.com/office/drawing/2014/main" id="{87BD9FE6-8B86-5746-AA59-6126F8A9F997}"/>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63</a:t>
            </a:fld>
            <a:endParaRPr lang="en-US" sz="1200" b="0" i="0" u="none" strike="noStrike" cap="none">
              <a:solidFill>
                <a:srgbClr val="FFFFFF"/>
              </a:solidFill>
              <a:latin typeface="Cabin"/>
              <a:ea typeface="Cabin"/>
              <a:cs typeface="Cabin"/>
              <a:sym typeface="Cabin"/>
            </a:endParaRPr>
          </a:p>
        </p:txBody>
      </p:sp>
      <p:pic>
        <p:nvPicPr>
          <p:cNvPr id="6" name="Rotating a Malpositioned Baby - PROVIDE Initiative.mp4" descr="Rotating a Malpositioned Baby - PROVIDE Initiative.mp4">
            <a:hlinkClick r:id="" action="ppaction://media"/>
            <a:extLst>
              <a:ext uri="{FF2B5EF4-FFF2-40B4-BE49-F238E27FC236}">
                <a16:creationId xmlns:a16="http://schemas.microsoft.com/office/drawing/2014/main" id="{1448FC5E-86FE-F84E-8271-FF2BF89235E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8000" y="1143000"/>
            <a:ext cx="8128000" cy="4572000"/>
          </a:xfrm>
          <a:prstGeom prst="rect">
            <a:avLst/>
          </a:prstGeom>
        </p:spPr>
      </p:pic>
    </p:spTree>
    <p:extLst>
      <p:ext uri="{BB962C8B-B14F-4D97-AF65-F5344CB8AC3E}">
        <p14:creationId xmlns:p14="http://schemas.microsoft.com/office/powerpoint/2010/main" val="2149815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033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Side-Lying Release</a:t>
            </a:r>
          </a:p>
        </p:txBody>
      </p:sp>
      <p:sp>
        <p:nvSpPr>
          <p:cNvPr id="4" name="Text Placeholder 3"/>
          <p:cNvSpPr>
            <a:spLocks noGrp="1"/>
          </p:cNvSpPr>
          <p:nvPr>
            <p:ph type="body" idx="1"/>
          </p:nvPr>
        </p:nvSpPr>
        <p:spPr/>
        <p:txBody>
          <a:bodyPr/>
          <a:lstStyle/>
          <a:p>
            <a:r>
              <a:rPr lang="en-US" dirty="0">
                <a:latin typeface="Calibri" panose="020F0502020204030204" pitchFamily="34" charset="0"/>
                <a:cs typeface="Calibri" panose="020F0502020204030204" pitchFamily="34" charset="0"/>
              </a:rPr>
              <a:t>A “static stretch” to temporarily, slightly enlarge and soften the pelvis. </a:t>
            </a:r>
          </a:p>
          <a:p>
            <a:r>
              <a:rPr lang="en-US" dirty="0">
                <a:latin typeface="Calibri" panose="020F0502020204030204" pitchFamily="34" charset="0"/>
                <a:cs typeface="Calibri" panose="020F0502020204030204" pitchFamily="34" charset="0"/>
              </a:rPr>
              <a:t>Ease pain in pregnancy and labor</a:t>
            </a:r>
          </a:p>
          <a:p>
            <a:r>
              <a:rPr lang="en-US" dirty="0">
                <a:latin typeface="Calibri" panose="020F0502020204030204" pitchFamily="34" charset="0"/>
                <a:cs typeface="Calibri" panose="020F0502020204030204" pitchFamily="34" charset="0"/>
              </a:rPr>
              <a:t>Make room for baby to turn into a better position</a:t>
            </a:r>
          </a:p>
          <a:p>
            <a:r>
              <a:rPr lang="en-US" dirty="0">
                <a:latin typeface="Calibri" panose="020F0502020204030204" pitchFamily="34" charset="0"/>
                <a:cs typeface="Calibri" panose="020F0502020204030204" pitchFamily="34" charset="0"/>
              </a:rPr>
              <a:t>Longer, softer pelvic floor muscles for baby to move through during birth</a:t>
            </a:r>
          </a:p>
          <a:p>
            <a:r>
              <a:rPr lang="en-US" dirty="0">
                <a:latin typeface="Calibri" panose="020F0502020204030204" pitchFamily="34" charset="0"/>
                <a:cs typeface="Calibri" panose="020F0502020204030204" pitchFamily="34" charset="0"/>
              </a:rPr>
              <a:t>Can be repeated every 4-6 hours, since the benefits are temporary</a:t>
            </a: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p:txBody>
      </p:sp>
      <p:sp>
        <p:nvSpPr>
          <p:cNvPr id="3" name="Slide Number Placeholder 2"/>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64</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137448200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 Side-Lying Release when:</a:t>
            </a:r>
          </a:p>
        </p:txBody>
      </p:sp>
      <p:sp>
        <p:nvSpPr>
          <p:cNvPr id="3" name="Text Placeholder 2"/>
          <p:cNvSpPr>
            <a:spLocks noGrp="1"/>
          </p:cNvSpPr>
          <p:nvPr>
            <p:ph type="body" idx="1"/>
          </p:nvPr>
        </p:nvSpPr>
        <p:spPr>
          <a:xfrm>
            <a:off x="457200" y="1600200"/>
            <a:ext cx="4551748" cy="4525963"/>
          </a:xfrm>
        </p:spPr>
        <p:txBody>
          <a:bodyPr/>
          <a:lstStyle/>
          <a:p>
            <a:r>
              <a:rPr lang="en-US" dirty="0">
                <a:latin typeface="Calibri" panose="020F0502020204030204" pitchFamily="34" charset="0"/>
                <a:cs typeface="Calibri" panose="020F0502020204030204" pitchFamily="34" charset="0"/>
              </a:rPr>
              <a:t>Contractions with no progress</a:t>
            </a:r>
          </a:p>
          <a:p>
            <a:r>
              <a:rPr lang="en-US" dirty="0">
                <a:latin typeface="Calibri" panose="020F0502020204030204" pitchFamily="34" charset="0"/>
                <a:cs typeface="Calibri" panose="020F0502020204030204" pitchFamily="34" charset="0"/>
              </a:rPr>
              <a:t>Labor stalls at 5, 6, 7 cm or later.</a:t>
            </a:r>
          </a:p>
          <a:p>
            <a:r>
              <a:rPr lang="en-US" dirty="0" err="1">
                <a:latin typeface="Calibri" panose="020F0502020204030204" pitchFamily="34" charset="0"/>
                <a:cs typeface="Calibri" panose="020F0502020204030204" pitchFamily="34" charset="0"/>
              </a:rPr>
              <a:t>Asynclitic</a:t>
            </a:r>
            <a:r>
              <a:rPr lang="en-US" dirty="0">
                <a:latin typeface="Calibri" panose="020F0502020204030204" pitchFamily="34" charset="0"/>
                <a:cs typeface="Calibri" panose="020F0502020204030204" pitchFamily="34" charset="0"/>
              </a:rPr>
              <a:t> or </a:t>
            </a:r>
            <a:r>
              <a:rPr lang="en-US" dirty="0" err="1">
                <a:latin typeface="Calibri" panose="020F0502020204030204" pitchFamily="34" charset="0"/>
                <a:cs typeface="Calibri" panose="020F0502020204030204" pitchFamily="34" charset="0"/>
              </a:rPr>
              <a:t>malpositioned</a:t>
            </a:r>
            <a:r>
              <a:rPr lang="en-US" dirty="0">
                <a:latin typeface="Calibri" panose="020F0502020204030204" pitchFamily="34" charset="0"/>
                <a:cs typeface="Calibri" panose="020F0502020204030204" pitchFamily="34" charset="0"/>
              </a:rPr>
              <a:t> baby</a:t>
            </a:r>
          </a:p>
          <a:p>
            <a:r>
              <a:rPr lang="en-US" dirty="0">
                <a:latin typeface="Calibri" panose="020F0502020204030204" pitchFamily="34" charset="0"/>
                <a:cs typeface="Calibri" panose="020F0502020204030204" pitchFamily="34" charset="0"/>
              </a:rPr>
              <a:t>Contractions are more painful than expected</a:t>
            </a: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65</a:t>
            </a:fld>
            <a:endParaRPr lang="en-US" sz="1200" b="0" i="0" u="none" strike="noStrike" cap="none">
              <a:solidFill>
                <a:srgbClr val="FFFFFF"/>
              </a:solidFill>
              <a:latin typeface="Cabin"/>
              <a:ea typeface="Cabin"/>
              <a:cs typeface="Cabin"/>
              <a:sym typeface="Cabin"/>
            </a:endParaRPr>
          </a:p>
        </p:txBody>
      </p:sp>
      <p:pic>
        <p:nvPicPr>
          <p:cNvPr id="7" name="Picture 6" descr="1-Sidelying-Release-begin-106x300.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071760" y="1964681"/>
            <a:ext cx="1346200" cy="3810000"/>
          </a:xfrm>
          <a:prstGeom prst="rect">
            <a:avLst/>
          </a:prstGeom>
        </p:spPr>
      </p:pic>
      <p:pic>
        <p:nvPicPr>
          <p:cNvPr id="8" name="Picture 7" descr="3-Sidelying-Release-leg-hangs1-162x300.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588080" y="1976551"/>
            <a:ext cx="2057400" cy="3810000"/>
          </a:xfrm>
          <a:prstGeom prst="rect">
            <a:avLst/>
          </a:prstGeom>
        </p:spPr>
      </p:pic>
    </p:spTree>
    <p:extLst>
      <p:ext uri="{BB962C8B-B14F-4D97-AF65-F5344CB8AC3E}">
        <p14:creationId xmlns:p14="http://schemas.microsoft.com/office/powerpoint/2010/main" val="418301981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B2712BF-8121-7F4A-916C-0CEDE573C6AC}"/>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66</a:t>
            </a:fld>
            <a:endParaRPr lang="en-US" sz="1200" b="0" i="0" u="none" strike="noStrike" cap="none">
              <a:solidFill>
                <a:srgbClr val="FFFFFF"/>
              </a:solidFill>
              <a:latin typeface="Cabin"/>
              <a:ea typeface="Cabin"/>
              <a:cs typeface="Cabin"/>
              <a:sym typeface="Cabin"/>
            </a:endParaRPr>
          </a:p>
        </p:txBody>
      </p:sp>
      <p:pic>
        <p:nvPicPr>
          <p:cNvPr id="5" name="Sidelying Release position via Gail Tully. Great for proper positioning during pregnancy, labor, etc.mp4" descr="Sidelying Release position via Gail Tully. Great for proper positioning during pregnancy, labor, etc.mp4">
            <a:hlinkClick r:id="" action="ppaction://media"/>
            <a:extLst>
              <a:ext uri="{FF2B5EF4-FFF2-40B4-BE49-F238E27FC236}">
                <a16:creationId xmlns:a16="http://schemas.microsoft.com/office/drawing/2014/main" id="{6EA25A17-F3B0-9942-BA6A-58981BF7E1C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8000" y="731520"/>
            <a:ext cx="8128000" cy="4572000"/>
          </a:xfrm>
          <a:prstGeom prst="rect">
            <a:avLst/>
          </a:prstGeom>
        </p:spPr>
      </p:pic>
    </p:spTree>
    <p:extLst>
      <p:ext uri="{BB962C8B-B14F-4D97-AF65-F5344CB8AC3E}">
        <p14:creationId xmlns:p14="http://schemas.microsoft.com/office/powerpoint/2010/main" val="425967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202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in Labor</a:t>
            </a:r>
          </a:p>
        </p:txBody>
      </p:sp>
      <p:sp>
        <p:nvSpPr>
          <p:cNvPr id="3" name="Text Placeholder 2"/>
          <p:cNvSpPr>
            <a:spLocks noGrp="1"/>
          </p:cNvSpPr>
          <p:nvPr>
            <p:ph type="body" idx="1"/>
          </p:nvPr>
        </p:nvSpPr>
        <p:spPr/>
        <p:txBody>
          <a:bodyPr/>
          <a:lstStyle/>
          <a:p>
            <a:r>
              <a:rPr lang="en-US" dirty="0">
                <a:latin typeface="Calibri" panose="020F0502020204030204" pitchFamily="34" charset="0"/>
                <a:cs typeface="Calibri" panose="020F0502020204030204" pitchFamily="34" charset="0"/>
              </a:rPr>
              <a:t>Let the leg hang like this through 3 contractions and switch sides for another 3 contractions (sometimes a rest comes after 2 contractions and the uterus stops contracting for several minutes up to an hour.)</a:t>
            </a: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You will see regular contractions that are more effective either immediately or after the hour rest period.</a:t>
            </a: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67</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417364307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Dip Baby Dip</a:t>
            </a:r>
          </a:p>
        </p:txBody>
      </p:sp>
      <p:sp>
        <p:nvSpPr>
          <p:cNvPr id="3" name="Text Placeholder 2"/>
          <p:cNvSpPr>
            <a:spLocks noGrp="1"/>
          </p:cNvSpPr>
          <p:nvPr>
            <p:ph type="body" idx="1"/>
          </p:nvPr>
        </p:nvSpPr>
        <p:spPr/>
        <p:txBody>
          <a:bodyPr/>
          <a:lstStyle/>
          <a:p>
            <a:r>
              <a:rPr lang="en-US" sz="2800" dirty="0">
                <a:latin typeface="Calibri" panose="020F0502020204030204" pitchFamily="34" charset="0"/>
                <a:cs typeface="Calibri" panose="020F0502020204030204" pitchFamily="34" charset="0"/>
              </a:rPr>
              <a:t>To make room in the pelvis for baby to rotate from right to left, from posterior to anterior. Can be done in pregnancy every day and in labor as needed. </a:t>
            </a:r>
          </a:p>
          <a:p>
            <a:r>
              <a:rPr lang="en-US" sz="2800" dirty="0">
                <a:latin typeface="Calibri" panose="020F0502020204030204" pitchFamily="34" charset="0"/>
                <a:cs typeface="Calibri" panose="020F0502020204030204" pitchFamily="34" charset="0"/>
              </a:rPr>
              <a:t>Dip the Hip: Figure 8 movements can be used instead of or in addition to side lying release. </a:t>
            </a:r>
          </a:p>
          <a:p>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68</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392304511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007AC9-A48F-E04A-811D-91D45387B71F}"/>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69</a:t>
            </a:fld>
            <a:endParaRPr lang="en-US" sz="1200" b="0" i="0" u="none" strike="noStrike" cap="none">
              <a:solidFill>
                <a:srgbClr val="FFFFFF"/>
              </a:solidFill>
              <a:latin typeface="Cabin"/>
              <a:ea typeface="Cabin"/>
              <a:cs typeface="Cabin"/>
              <a:sym typeface="Cabin"/>
            </a:endParaRPr>
          </a:p>
        </p:txBody>
      </p:sp>
      <p:pic>
        <p:nvPicPr>
          <p:cNvPr id="3" name="Hip Dip.mp4" descr="Hip Dip.mp4">
            <a:hlinkClick r:id="" action="ppaction://media"/>
            <a:extLst>
              <a:ext uri="{FF2B5EF4-FFF2-40B4-BE49-F238E27FC236}">
                <a16:creationId xmlns:a16="http://schemas.microsoft.com/office/drawing/2014/main" id="{0096A061-DDF5-9645-9D5F-5F6C5E91735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84199" y="871537"/>
            <a:ext cx="7867333" cy="4432300"/>
          </a:xfrm>
          <a:prstGeom prst="rect">
            <a:avLst/>
          </a:prstGeom>
        </p:spPr>
      </p:pic>
    </p:spTree>
    <p:extLst>
      <p:ext uri="{BB962C8B-B14F-4D97-AF65-F5344CB8AC3E}">
        <p14:creationId xmlns:p14="http://schemas.microsoft.com/office/powerpoint/2010/main" val="136119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85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578"/>
        <p:cNvGrpSpPr/>
        <p:nvPr/>
      </p:nvGrpSpPr>
      <p:grpSpPr>
        <a:xfrm>
          <a:off x="0" y="0"/>
          <a:ext cx="0" cy="0"/>
          <a:chOff x="0" y="0"/>
          <a:chExt cx="0" cy="0"/>
        </a:xfrm>
      </p:grpSpPr>
      <p:sp>
        <p:nvSpPr>
          <p:cNvPr id="579" name="Shape 579"/>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dirty="0" err="1">
                <a:solidFill>
                  <a:srgbClr val="00510B"/>
                </a:solidFill>
                <a:latin typeface="Garamond"/>
                <a:ea typeface="Garamond"/>
                <a:cs typeface="Garamond"/>
                <a:sym typeface="Garamond"/>
              </a:rPr>
              <a:t>Asymetrical</a:t>
            </a:r>
            <a:r>
              <a:rPr lang="en-US" sz="4400" b="1" i="0" u="none" strike="noStrike" cap="none" dirty="0">
                <a:solidFill>
                  <a:srgbClr val="00510B"/>
                </a:solidFill>
                <a:latin typeface="Garamond"/>
                <a:ea typeface="Garamond"/>
                <a:cs typeface="Garamond"/>
                <a:sym typeface="Garamond"/>
              </a:rPr>
              <a:t> Positions: Lunges</a:t>
            </a:r>
          </a:p>
        </p:txBody>
      </p:sp>
      <p:sp>
        <p:nvSpPr>
          <p:cNvPr id="580" name="Shape 580"/>
          <p:cNvSpPr txBox="1">
            <a:spLocks noGrp="1"/>
          </p:cNvSpPr>
          <p:nvPr>
            <p:ph type="body" idx="1"/>
          </p:nvPr>
        </p:nvSpPr>
        <p:spPr>
          <a:xfrm>
            <a:off x="457200" y="1417638"/>
            <a:ext cx="8229600" cy="4708525"/>
          </a:xfrm>
          <a:prstGeom prst="rect">
            <a:avLst/>
          </a:prstGeom>
          <a:noFill/>
          <a:ln>
            <a:noFill/>
          </a:ln>
        </p:spPr>
        <p:txBody>
          <a:bodyPr wrap="square" lIns="91425" tIns="45700" rIns="91425" bIns="45700" anchor="t" anchorCtr="0">
            <a:noAutofit/>
          </a:bodyPr>
          <a:lstStyle/>
          <a:p>
            <a:pPr marL="342900" marR="0" lvl="0" indent="-342900" algn="l" rtl="0">
              <a:spcBef>
                <a:spcPts val="0"/>
              </a:spcBef>
              <a:spcAft>
                <a:spcPts val="0"/>
              </a:spcAft>
              <a:buClr>
                <a:schemeClr val="dk1"/>
              </a:buClr>
              <a:buSzPct val="100000"/>
              <a:buFont typeface="Cabin"/>
              <a:buChar char="•"/>
            </a:pPr>
            <a:r>
              <a:rPr lang="en-US" sz="2600" b="0" i="0" u="none" strike="noStrike" cap="none" dirty="0">
                <a:solidFill>
                  <a:schemeClr val="dk1"/>
                </a:solidFill>
                <a:latin typeface="Calibri" panose="020F0502020204030204" pitchFamily="34" charset="0"/>
                <a:cs typeface="Calibri" panose="020F0502020204030204" pitchFamily="34" charset="0"/>
                <a:sym typeface="Cabin"/>
              </a:rPr>
              <a:t>Using a steady chair or stool the mother will place one leg elevated and lunge towards the chair. To aid in keeping her pelvis open, have the mother face away from the chair.</a:t>
            </a:r>
            <a:endParaRPr sz="3000" b="0" i="0" u="none" strike="noStrike" cap="none" dirty="0">
              <a:solidFill>
                <a:schemeClr val="dk1"/>
              </a:solidFill>
              <a:latin typeface="Calibri" panose="020F0502020204030204" pitchFamily="34" charset="0"/>
              <a:cs typeface="Calibri" panose="020F0502020204030204" pitchFamily="34" charset="0"/>
              <a:sym typeface="Cabin"/>
            </a:endParaRPr>
          </a:p>
        </p:txBody>
      </p:sp>
      <p:sp>
        <p:nvSpPr>
          <p:cNvPr id="581" name="Shape 581"/>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70</a:t>
            </a:fld>
            <a:endParaRPr lang="en-US" sz="1200" b="0" i="0" u="none" strike="noStrike" cap="none">
              <a:solidFill>
                <a:srgbClr val="FFFFFF"/>
              </a:solidFill>
              <a:latin typeface="Cabin"/>
              <a:ea typeface="Cabin"/>
              <a:cs typeface="Cabin"/>
              <a:sym typeface="Cabin"/>
            </a:endParaRPr>
          </a:p>
        </p:txBody>
      </p:sp>
      <p:pic>
        <p:nvPicPr>
          <p:cNvPr id="582" name="Shape 582" descr="D:\DSC_1782.jpg"/>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1866182" y="3252470"/>
            <a:ext cx="1879538" cy="3047137"/>
          </a:xfrm>
          <a:prstGeom prst="rect">
            <a:avLst/>
          </a:prstGeom>
          <a:noFill/>
          <a:ln>
            <a:noFill/>
          </a:ln>
        </p:spPr>
      </p:pic>
      <p:pic>
        <p:nvPicPr>
          <p:cNvPr id="583" name="Shape 583" descr="C:\Users\WKZO102062XX037\Desktop\DSC_1791.jpg"/>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4581442" y="3328670"/>
            <a:ext cx="2719817" cy="2912235"/>
          </a:xfrm>
          <a:prstGeom prst="rect">
            <a:avLst/>
          </a:prstGeom>
          <a:noFill/>
          <a:ln>
            <a:noFill/>
          </a:ln>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EAC5C-03F2-534B-8B8E-37651C0F5777}"/>
              </a:ext>
            </a:extLst>
          </p:cNvPr>
          <p:cNvSpPr>
            <a:spLocks noGrp="1"/>
          </p:cNvSpPr>
          <p:nvPr>
            <p:ph type="title"/>
          </p:nvPr>
        </p:nvSpPr>
        <p:spPr/>
        <p:txBody>
          <a:bodyPr/>
          <a:lstStyle/>
          <a:p>
            <a:r>
              <a:rPr lang="en-US" dirty="0"/>
              <a:t>Asymmetrical Positions</a:t>
            </a:r>
          </a:p>
        </p:txBody>
      </p:sp>
      <p:sp>
        <p:nvSpPr>
          <p:cNvPr id="4" name="Slide Number Placeholder 3">
            <a:extLst>
              <a:ext uri="{FF2B5EF4-FFF2-40B4-BE49-F238E27FC236}">
                <a16:creationId xmlns:a16="http://schemas.microsoft.com/office/drawing/2014/main" id="{9026597A-B182-304E-AECE-A4D729B87879}"/>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71</a:t>
            </a:fld>
            <a:endParaRPr lang="en-US" sz="1200" b="0" i="0" u="none" strike="noStrike" cap="none">
              <a:solidFill>
                <a:srgbClr val="FFFFFF"/>
              </a:solidFill>
              <a:latin typeface="Cabin"/>
              <a:ea typeface="Cabin"/>
              <a:cs typeface="Cabin"/>
              <a:sym typeface="Cabin"/>
            </a:endParaRPr>
          </a:p>
        </p:txBody>
      </p:sp>
      <p:pic>
        <p:nvPicPr>
          <p:cNvPr id="6" name="How to SPEED UP Labor   5 Asymmetrical Positions.mp4" descr="How to SPEED UP Labor   5 Asymmetrical Positions.mp4">
            <a:hlinkClick r:id="" action="ppaction://media"/>
            <a:extLst>
              <a:ext uri="{FF2B5EF4-FFF2-40B4-BE49-F238E27FC236}">
                <a16:creationId xmlns:a16="http://schemas.microsoft.com/office/drawing/2014/main" id="{E9396A10-2510-D249-8182-7FBDE77F929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8000" y="1143000"/>
            <a:ext cx="8128000" cy="4572000"/>
          </a:xfrm>
          <a:prstGeom prst="rect">
            <a:avLst/>
          </a:prstGeom>
        </p:spPr>
      </p:pic>
    </p:spTree>
    <p:extLst>
      <p:ext uri="{BB962C8B-B14F-4D97-AF65-F5344CB8AC3E}">
        <p14:creationId xmlns:p14="http://schemas.microsoft.com/office/powerpoint/2010/main" val="168151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19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Abdominal Lift and Tuck</a:t>
            </a:r>
          </a:p>
        </p:txBody>
      </p:sp>
      <p:sp>
        <p:nvSpPr>
          <p:cNvPr id="3" name="Text Placeholder 2"/>
          <p:cNvSpPr>
            <a:spLocks noGrp="1"/>
          </p:cNvSpPr>
          <p:nvPr>
            <p:ph type="body" idx="1"/>
          </p:nvPr>
        </p:nvSpPr>
        <p:spPr/>
        <p:txBody>
          <a:bodyPr/>
          <a:lstStyle/>
          <a:p>
            <a:r>
              <a:rPr lang="en-US" dirty="0">
                <a:latin typeface="Calibri" panose="020F0502020204030204" pitchFamily="34" charset="0"/>
                <a:cs typeface="Calibri" panose="020F0502020204030204" pitchFamily="34" charset="0"/>
              </a:rPr>
              <a:t>Helping Baby Engage/ Come into the Inlet</a:t>
            </a:r>
          </a:p>
          <a:p>
            <a:pPr lvl="1"/>
            <a:r>
              <a:rPr lang="en-US" dirty="0">
                <a:latin typeface="Calibri" panose="020F0502020204030204" pitchFamily="34" charset="0"/>
                <a:cs typeface="Calibri" panose="020F0502020204030204" pitchFamily="34" charset="0"/>
              </a:rPr>
              <a:t>When baby is high -2 or -3 station</a:t>
            </a:r>
          </a:p>
          <a:p>
            <a:r>
              <a:rPr lang="en-US" dirty="0">
                <a:latin typeface="Calibri" panose="020F0502020204030204" pitchFamily="34" charset="0"/>
                <a:cs typeface="Calibri" panose="020F0502020204030204" pitchFamily="34" charset="0"/>
              </a:rPr>
              <a:t>Birth ball circles</a:t>
            </a:r>
          </a:p>
          <a:p>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72</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361457245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757046D-858A-BF4D-8C6D-8EAB39596BA9}"/>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73</a:t>
            </a:fld>
            <a:endParaRPr lang="en-US" sz="1200" b="0" i="0" u="none" strike="noStrike" cap="none">
              <a:solidFill>
                <a:srgbClr val="FFFFFF"/>
              </a:solidFill>
              <a:latin typeface="Cabin"/>
              <a:ea typeface="Cabin"/>
              <a:cs typeface="Cabin"/>
              <a:sym typeface="Cabin"/>
            </a:endParaRPr>
          </a:p>
        </p:txBody>
      </p:sp>
      <p:pic>
        <p:nvPicPr>
          <p:cNvPr id="6" name="Abdominal Lift.mp4">
            <a:hlinkClick r:id="" action="ppaction://media"/>
            <a:extLst>
              <a:ext uri="{FF2B5EF4-FFF2-40B4-BE49-F238E27FC236}">
                <a16:creationId xmlns:a16="http://schemas.microsoft.com/office/drawing/2014/main" id="{CC21BF18-1482-8D4D-8FD7-DDA650229B0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03881" y="261142"/>
            <a:ext cx="7336238" cy="5502179"/>
          </a:xfrm>
          <a:prstGeom prst="rect">
            <a:avLst/>
          </a:prstGeom>
        </p:spPr>
      </p:pic>
    </p:spTree>
    <p:extLst>
      <p:ext uri="{BB962C8B-B14F-4D97-AF65-F5344CB8AC3E}">
        <p14:creationId xmlns:p14="http://schemas.microsoft.com/office/powerpoint/2010/main" val="2055388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70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Abdominal Lift and Tuck</a:t>
            </a:r>
          </a:p>
        </p:txBody>
      </p:sp>
      <p:sp>
        <p:nvSpPr>
          <p:cNvPr id="3" name="Text Placeholder 2"/>
          <p:cNvSpPr>
            <a:spLocks noGrp="1"/>
          </p:cNvSpPr>
          <p:nvPr>
            <p:ph type="body" idx="1"/>
          </p:nvPr>
        </p:nvSpPr>
        <p:spPr>
          <a:xfrm>
            <a:off x="457200" y="1600200"/>
            <a:ext cx="4943475" cy="4525963"/>
          </a:xfrm>
        </p:spPr>
        <p:txBody>
          <a:bodyPr/>
          <a:lstStyle/>
          <a:p>
            <a:r>
              <a:rPr lang="en-US" dirty="0">
                <a:latin typeface="Calibri" panose="020F0502020204030204" pitchFamily="34" charset="0"/>
                <a:cs typeface="Calibri" panose="020F0502020204030204" pitchFamily="34" charset="0"/>
              </a:rPr>
              <a:t>When?</a:t>
            </a:r>
          </a:p>
          <a:p>
            <a:pPr lvl="1"/>
            <a:r>
              <a:rPr lang="en-US" dirty="0">
                <a:latin typeface="Calibri" panose="020F0502020204030204" pitchFamily="34" charset="0"/>
                <a:cs typeface="Calibri" panose="020F0502020204030204" pitchFamily="34" charset="0"/>
              </a:rPr>
              <a:t>The station is high</a:t>
            </a:r>
          </a:p>
          <a:p>
            <a:pPr lvl="1"/>
            <a:r>
              <a:rPr lang="en-US" dirty="0">
                <a:latin typeface="Calibri" panose="020F0502020204030204" pitchFamily="34" charset="0"/>
                <a:cs typeface="Calibri" panose="020F0502020204030204" pitchFamily="34" charset="0"/>
              </a:rPr>
              <a:t>Back labor</a:t>
            </a:r>
          </a:p>
          <a:p>
            <a:pPr lvl="1"/>
            <a:r>
              <a:rPr lang="en-US" dirty="0">
                <a:latin typeface="Calibri" panose="020F0502020204030204" pitchFamily="34" charset="0"/>
                <a:cs typeface="Calibri" panose="020F0502020204030204" pitchFamily="34" charset="0"/>
              </a:rPr>
              <a:t> Contractions are not strengthening</a:t>
            </a: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74</a:t>
            </a:fld>
            <a:endParaRPr lang="en-US" sz="1200" b="0" i="0" u="none" strike="noStrike" cap="none">
              <a:solidFill>
                <a:srgbClr val="FFFFFF"/>
              </a:solidFill>
              <a:latin typeface="Cabin"/>
              <a:ea typeface="Cabin"/>
              <a:cs typeface="Cabin"/>
              <a:sym typeface="Cabin"/>
            </a:endParaRPr>
          </a:p>
        </p:txBody>
      </p:sp>
      <p:pic>
        <p:nvPicPr>
          <p:cNvPr id="5" name="Picture 5" descr="A person that is standing in the grass&#10;&#10;Description generated with high confidence">
            <a:extLst>
              <a:ext uri="{FF2B5EF4-FFF2-40B4-BE49-F238E27FC236}">
                <a16:creationId xmlns:a16="http://schemas.microsoft.com/office/drawing/2014/main" id="{B5AEE21A-5E7B-44A3-9183-977ACA48FE14}"/>
              </a:ext>
            </a:extLst>
          </p:cNvPr>
          <p:cNvPicPr>
            <a:picLocks noChangeAspect="1"/>
          </p:cNvPicPr>
          <p:nvPr/>
        </p:nvPicPr>
        <p:blipFill>
          <a:blip r:embed="rId2"/>
          <a:stretch>
            <a:fillRect/>
          </a:stretch>
        </p:blipFill>
        <p:spPr>
          <a:xfrm>
            <a:off x="5630745" y="1601665"/>
            <a:ext cx="2102828" cy="3687641"/>
          </a:xfrm>
          <a:prstGeom prst="rect">
            <a:avLst/>
          </a:prstGeom>
        </p:spPr>
      </p:pic>
    </p:spTree>
    <p:extLst>
      <p:ext uri="{BB962C8B-B14F-4D97-AF65-F5344CB8AC3E}">
        <p14:creationId xmlns:p14="http://schemas.microsoft.com/office/powerpoint/2010/main" val="301637945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Lift and Tuck: How?</a:t>
            </a:r>
          </a:p>
        </p:txBody>
      </p:sp>
      <p:sp>
        <p:nvSpPr>
          <p:cNvPr id="3" name="Text Placeholder 2"/>
          <p:cNvSpPr>
            <a:spLocks noGrp="1"/>
          </p:cNvSpPr>
          <p:nvPr>
            <p:ph type="body" idx="1"/>
          </p:nvPr>
        </p:nvSpPr>
        <p:spPr/>
        <p:txBody>
          <a:bodyPr/>
          <a:lstStyle/>
          <a:p>
            <a:pPr fontAlgn="base"/>
            <a:r>
              <a:rPr lang="en-US" sz="1800" dirty="0">
                <a:latin typeface="Calibri" panose="020F0502020204030204" pitchFamily="34" charset="0"/>
                <a:cs typeface="Calibri" panose="020F0502020204030204" pitchFamily="34" charset="0"/>
              </a:rPr>
              <a:t>As a contraction begins, link your fingers and lift your belly about two inches.</a:t>
            </a:r>
          </a:p>
          <a:p>
            <a:pPr fontAlgn="base"/>
            <a:r>
              <a:rPr lang="en-US" sz="1800" dirty="0">
                <a:latin typeface="Calibri" panose="020F0502020204030204" pitchFamily="34" charset="0"/>
                <a:cs typeface="Calibri" panose="020F0502020204030204" pitchFamily="34" charset="0"/>
              </a:rPr>
              <a:t>Bring your belly in (towards your spine) by one or two inches (depending on your size). Be comfortable.</a:t>
            </a:r>
          </a:p>
          <a:p>
            <a:pPr fontAlgn="base"/>
            <a:r>
              <a:rPr lang="en-US" sz="1800" dirty="0">
                <a:latin typeface="Calibri" panose="020F0502020204030204" pitchFamily="34" charset="0"/>
                <a:cs typeface="Calibri" panose="020F0502020204030204" pitchFamily="34" charset="0"/>
              </a:rPr>
              <a:t>At the same time, flatten your lower back. Your knees should be bent. Bending the knees, just a little, is necessary to do a Posterior Pelvic Tilt.</a:t>
            </a:r>
          </a:p>
          <a:p>
            <a:pPr fontAlgn="base"/>
            <a:r>
              <a:rPr lang="en-US" sz="1800" dirty="0">
                <a:latin typeface="Calibri" panose="020F0502020204030204" pitchFamily="34" charset="0"/>
                <a:cs typeface="Calibri" panose="020F0502020204030204" pitchFamily="34" charset="0"/>
              </a:rPr>
              <a:t>Hold your belly up through the entire contraction. It’s OK to sway or rock a little on your legs during the contraction, but hold your belly in one place to avoid being uncomfortable.</a:t>
            </a:r>
          </a:p>
          <a:p>
            <a:pPr fontAlgn="base"/>
            <a:r>
              <a:rPr lang="en-US" sz="1800" dirty="0">
                <a:latin typeface="Calibri" panose="020F0502020204030204" pitchFamily="34" charset="0"/>
                <a:cs typeface="Calibri" panose="020F0502020204030204" pitchFamily="34" charset="0"/>
              </a:rPr>
              <a:t>When the contraction ends, lean forward slightly and slowly let go of your abdomen. Move your legs to encourage circulation.</a:t>
            </a:r>
          </a:p>
          <a:p>
            <a:pPr fontAlgn="base"/>
            <a:r>
              <a:rPr lang="en-US" sz="1800" dirty="0">
                <a:latin typeface="Calibri" panose="020F0502020204030204" pitchFamily="34" charset="0"/>
                <a:cs typeface="Calibri" panose="020F0502020204030204" pitchFamily="34" charset="0"/>
              </a:rPr>
              <a:t>Repeat the Abdominal Lift for ten contractions in a row.</a:t>
            </a: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75</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49221702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Rebozo</a:t>
            </a:r>
            <a:r>
              <a:rPr lang="en-US" dirty="0"/>
              <a:t> Sifting</a:t>
            </a: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76</a:t>
            </a:fld>
            <a:endParaRPr lang="en-US" sz="1200" b="0" i="0" u="none" strike="noStrike" cap="none">
              <a:solidFill>
                <a:srgbClr val="FFFFFF"/>
              </a:solidFill>
              <a:latin typeface="Cabin"/>
              <a:ea typeface="Cabin"/>
              <a:cs typeface="Cabin"/>
              <a:sym typeface="Cabin"/>
            </a:endParaRPr>
          </a:p>
        </p:txBody>
      </p:sp>
      <p:sp>
        <p:nvSpPr>
          <p:cNvPr id="6" name="Text Placeholder 5">
            <a:extLst>
              <a:ext uri="{FF2B5EF4-FFF2-40B4-BE49-F238E27FC236}">
                <a16:creationId xmlns:a16="http://schemas.microsoft.com/office/drawing/2014/main" id="{49275DE5-38AE-4355-B98A-BF41C4999EAA}"/>
              </a:ext>
            </a:extLst>
          </p:cNvPr>
          <p:cNvSpPr>
            <a:spLocks noGrp="1"/>
          </p:cNvSpPr>
          <p:nvPr>
            <p:ph type="body" idx="1"/>
          </p:nvPr>
        </p:nvSpPr>
        <p:spPr>
          <a:xfrm>
            <a:off x="480939" y="1469628"/>
            <a:ext cx="8229600" cy="4525963"/>
          </a:xfrm>
        </p:spPr>
        <p:txBody>
          <a:bodyPr/>
          <a:lstStyle/>
          <a:p>
            <a:pPr marL="190500" indent="0">
              <a:buNone/>
            </a:pPr>
            <a:r>
              <a:rPr lang="en-US" sz="2400" dirty="0">
                <a:latin typeface="Calibri" panose="020F0502020204030204" pitchFamily="34" charset="0"/>
                <a:cs typeface="Calibri" panose="020F0502020204030204" pitchFamily="34" charset="0"/>
              </a:rPr>
              <a:t>" A traditional practice from central and Southern Mexico is the use of the rebozo (a woven shawl) to massage or shift the woman, thereby encouraging fetal rotation and optimum positioning....</a:t>
            </a:r>
            <a:br>
              <a:rPr lang="en-US" dirty="0">
                <a:solidFill>
                  <a:schemeClr val="tx1"/>
                </a:solidFill>
                <a:latin typeface="Calibri" panose="020F0502020204030204" pitchFamily="34" charset="0"/>
                <a:cs typeface="Calibri" panose="020F0502020204030204" pitchFamily="34" charset="0"/>
              </a:rPr>
            </a:br>
            <a:br>
              <a:rPr lang="en-US" dirty="0">
                <a:solidFill>
                  <a:schemeClr val="tx1"/>
                </a:solidFill>
                <a:latin typeface="Calibri" panose="020F0502020204030204" pitchFamily="34" charset="0"/>
                <a:cs typeface="Calibri" panose="020F0502020204030204" pitchFamily="34" charset="0"/>
              </a:rPr>
            </a:br>
            <a:r>
              <a:rPr lang="en-US" sz="2400" dirty="0">
                <a:latin typeface="Calibri" panose="020F0502020204030204" pitchFamily="34" charset="0"/>
                <a:cs typeface="Calibri" panose="020F0502020204030204" pitchFamily="34" charset="0"/>
              </a:rPr>
              <a:t>…. the rebozo technique relaxes the pelvic musculature and ligaments, allowing the fetus to more freely complete the cardinal movements of birth unimpeded. "</a:t>
            </a:r>
            <a:br>
              <a:rPr lang="en-US" dirty="0">
                <a:solidFill>
                  <a:schemeClr val="tx1"/>
                </a:solidFill>
                <a:latin typeface="Calibri" panose="020F0502020204030204" pitchFamily="34" charset="0"/>
                <a:cs typeface="Calibri" panose="020F0502020204030204" pitchFamily="34" charset="0"/>
              </a:rPr>
            </a:br>
            <a:br>
              <a:rPr lang="en-US" dirty="0">
                <a:solidFill>
                  <a:schemeClr val="tx1"/>
                </a:solidFill>
                <a:latin typeface="Calibri" panose="020F0502020204030204" pitchFamily="34" charset="0"/>
                <a:cs typeface="Calibri" panose="020F0502020204030204" pitchFamily="34" charset="0"/>
              </a:rPr>
            </a:br>
            <a:r>
              <a:rPr lang="en-US" sz="1600" dirty="0">
                <a:solidFill>
                  <a:schemeClr val="tx1"/>
                </a:solidFill>
                <a:latin typeface="Calibri" panose="020F0502020204030204" pitchFamily="34" charset="0"/>
                <a:cs typeface="Calibri" panose="020F0502020204030204" pitchFamily="34" charset="0"/>
              </a:rPr>
              <a:t>Journal of Midwifery &amp; Women's Health, </a:t>
            </a:r>
            <a:r>
              <a:rPr lang="en-US" sz="1600" dirty="0">
                <a:solidFill>
                  <a:schemeClr val="tx1"/>
                </a:solidFill>
                <a:latin typeface="Calibri" panose="020F0502020204030204" pitchFamily="34" charset="0"/>
                <a:cs typeface="Calibri" panose="020F0502020204030204" pitchFamily="34" charset="0"/>
                <a:hlinkClick r:id="rId3"/>
              </a:rPr>
              <a:t>www.jmwh.org</a:t>
            </a:r>
            <a:r>
              <a:rPr lang="en-US" sz="1600" dirty="0">
                <a:solidFill>
                  <a:schemeClr val="tx1"/>
                </a:solidFill>
                <a:latin typeface="Calibri" panose="020F0502020204030204" pitchFamily="34" charset="0"/>
                <a:cs typeface="Calibri" panose="020F0502020204030204" pitchFamily="34" charset="0"/>
              </a:rPr>
              <a:t>, Volume 60, No. 4, July/August 2015, Rebozo Technique for Fetal Malposition in Labor, Susanna R. Cohen, CNM, MSN, DNP, Celeste R. Thomas, CNM, MSN</a:t>
            </a:r>
            <a:br>
              <a:rPr lang="en-US" dirty="0">
                <a:solidFill>
                  <a:schemeClr val="tx1"/>
                </a:solidFill>
                <a:latin typeface="Calibri" panose="020F0502020204030204" pitchFamily="34" charset="0"/>
                <a:cs typeface="Calibri" panose="020F0502020204030204" pitchFamily="34" charset="0"/>
              </a:rPr>
            </a:br>
            <a:br>
              <a:rPr lang="en-US" dirty="0">
                <a:solidFill>
                  <a:schemeClr val="tx1"/>
                </a:solidFill>
                <a:latin typeface="Calibri" panose="020F0502020204030204" pitchFamily="34" charset="0"/>
                <a:cs typeface="Calibri" panose="020F0502020204030204" pitchFamily="34" charset="0"/>
              </a:rPr>
            </a:br>
            <a:endParaRPr lang="en-US" sz="1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7386744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587"/>
        <p:cNvGrpSpPr/>
        <p:nvPr/>
      </p:nvGrpSpPr>
      <p:grpSpPr>
        <a:xfrm>
          <a:off x="0" y="0"/>
          <a:ext cx="0" cy="0"/>
          <a:chOff x="0" y="0"/>
          <a:chExt cx="0" cy="0"/>
        </a:xfrm>
      </p:grpSpPr>
      <p:sp>
        <p:nvSpPr>
          <p:cNvPr id="588" name="Shape 588"/>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dirty="0"/>
              <a:t>Rebozo Sifting vs “Jiggle”</a:t>
            </a:r>
          </a:p>
        </p:txBody>
      </p:sp>
      <p:sp>
        <p:nvSpPr>
          <p:cNvPr id="589" name="Shape 589"/>
          <p:cNvSpPr txBox="1">
            <a:spLocks noGrp="1"/>
          </p:cNvSpPr>
          <p:nvPr>
            <p:ph type="body" idx="1"/>
          </p:nvPr>
        </p:nvSpPr>
        <p:spPr>
          <a:xfrm>
            <a:off x="457200" y="1417638"/>
            <a:ext cx="4772722" cy="4708500"/>
          </a:xfrm>
          <a:prstGeom prst="rect">
            <a:avLst/>
          </a:prstGeom>
          <a:noFill/>
          <a:ln>
            <a:noFill/>
          </a:ln>
        </p:spPr>
        <p:txBody>
          <a:bodyPr wrap="square" lIns="91425" tIns="45700" rIns="91425" bIns="45700" anchor="t" anchorCtr="0">
            <a:noAutofit/>
          </a:bodyPr>
          <a:lstStyle/>
          <a:p>
            <a:pPr marL="457200" lvl="0" indent="-381000" rtl="0">
              <a:spcBef>
                <a:spcPts val="0"/>
              </a:spcBef>
              <a:buSzPct val="100000"/>
              <a:buChar char="●"/>
            </a:pPr>
            <a:r>
              <a:rPr lang="en-US" sz="2600" dirty="0">
                <a:latin typeface="Calibri" panose="020F0502020204030204" pitchFamily="34" charset="0"/>
                <a:cs typeface="Calibri" panose="020F0502020204030204" pitchFamily="34" charset="0"/>
              </a:rPr>
              <a:t>Relax tight uterine ligaments and abdominal muscles</a:t>
            </a:r>
          </a:p>
          <a:p>
            <a:pPr marL="457200" lvl="0" indent="-381000" rtl="0">
              <a:spcBef>
                <a:spcPts val="0"/>
              </a:spcBef>
              <a:buSzPct val="100000"/>
              <a:buChar char="●"/>
            </a:pPr>
            <a:r>
              <a:rPr lang="en-US" sz="2600" dirty="0">
                <a:latin typeface="Calibri" panose="020F0502020204030204" pitchFamily="34" charset="0"/>
                <a:cs typeface="Calibri" panose="020F0502020204030204" pitchFamily="34" charset="0"/>
              </a:rPr>
              <a:t>Help a baby rotate in pregnancy or labor more easily</a:t>
            </a:r>
          </a:p>
          <a:p>
            <a:pPr marL="457200" lvl="0" indent="-381000" rtl="0">
              <a:spcBef>
                <a:spcPts val="0"/>
              </a:spcBef>
              <a:buSzPct val="100000"/>
              <a:buChar char="●"/>
            </a:pPr>
            <a:r>
              <a:rPr lang="en-US" sz="2600" dirty="0">
                <a:latin typeface="Calibri" panose="020F0502020204030204" pitchFamily="34" charset="0"/>
                <a:cs typeface="Calibri" panose="020F0502020204030204" pitchFamily="34" charset="0"/>
              </a:rPr>
              <a:t>Help a birthing woman relax into her labor</a:t>
            </a:r>
          </a:p>
          <a:p>
            <a:pPr marL="0" lvl="0" indent="0" rtl="0">
              <a:spcBef>
                <a:spcPts val="0"/>
              </a:spcBef>
              <a:buNone/>
            </a:pPr>
            <a:endParaRPr sz="2400" dirty="0">
              <a:latin typeface="Calibri" panose="020F0502020204030204" pitchFamily="34" charset="0"/>
              <a:cs typeface="Calibri" panose="020F0502020204030204" pitchFamily="34" charset="0"/>
            </a:endParaRPr>
          </a:p>
          <a:p>
            <a:pPr marL="0" lvl="0" indent="0" rtl="0">
              <a:spcBef>
                <a:spcPts val="0"/>
              </a:spcBef>
              <a:buNone/>
            </a:pPr>
            <a:endParaRPr sz="2400" dirty="0">
              <a:latin typeface="Calibri" panose="020F0502020204030204" pitchFamily="34" charset="0"/>
              <a:cs typeface="Calibri" panose="020F0502020204030204" pitchFamily="34" charset="0"/>
            </a:endParaRPr>
          </a:p>
        </p:txBody>
      </p:sp>
      <p:sp>
        <p:nvSpPr>
          <p:cNvPr id="590" name="Shape 590"/>
          <p:cNvSpPr txBox="1">
            <a:spLocks noGrp="1"/>
          </p:cNvSpPr>
          <p:nvPr>
            <p:ph type="sldNum" idx="12"/>
          </p:nvPr>
        </p:nvSpPr>
        <p:spPr>
          <a:xfrm>
            <a:off x="4343400" y="6400799"/>
            <a:ext cx="381000" cy="3174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77</a:t>
            </a:fld>
            <a:endParaRPr lang="en-US" sz="1200" b="0" i="0" u="none" strike="noStrike" cap="none">
              <a:solidFill>
                <a:srgbClr val="FFFFFF"/>
              </a:solidFill>
              <a:latin typeface="Cabin"/>
              <a:ea typeface="Cabin"/>
              <a:cs typeface="Cabin"/>
              <a:sym typeface="Cabin"/>
            </a:endParaRPr>
          </a:p>
        </p:txBody>
      </p:sp>
      <p:pic>
        <p:nvPicPr>
          <p:cNvPr id="591" name="Shape 591"/>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5829325" y="2394778"/>
            <a:ext cx="2506276" cy="2481800"/>
          </a:xfrm>
          <a:prstGeom prst="rect">
            <a:avLst/>
          </a:prstGeom>
          <a:noFill/>
          <a:ln>
            <a:noFill/>
          </a:ln>
        </p:spPr>
      </p:pic>
      <p:sp>
        <p:nvSpPr>
          <p:cNvPr id="592" name="Shape 592"/>
          <p:cNvSpPr txBox="1"/>
          <p:nvPr/>
        </p:nvSpPr>
        <p:spPr>
          <a:xfrm>
            <a:off x="6144000" y="5905300"/>
            <a:ext cx="3000000" cy="450000"/>
          </a:xfrm>
          <a:prstGeom prst="rect">
            <a:avLst/>
          </a:prstGeom>
          <a:noFill/>
          <a:ln>
            <a:noFill/>
          </a:ln>
        </p:spPr>
        <p:txBody>
          <a:bodyPr wrap="square" lIns="91425" tIns="91425" rIns="91425" bIns="91425" anchor="ctr" anchorCtr="0">
            <a:noAutofit/>
          </a:bodyPr>
          <a:lstStyle/>
          <a:p>
            <a:pPr lvl="0" rtl="0">
              <a:spcBef>
                <a:spcPts val="0"/>
              </a:spcBef>
              <a:buNone/>
            </a:pPr>
            <a:r>
              <a:rPr lang="en-US" sz="900" dirty="0">
                <a:solidFill>
                  <a:srgbClr val="333300"/>
                </a:solidFill>
                <a:highlight>
                  <a:srgbClr val="F3F3F3"/>
                </a:highlight>
              </a:rPr>
              <a:t>Tanya </a:t>
            </a:r>
            <a:r>
              <a:rPr lang="en-US" sz="900" dirty="0" err="1">
                <a:solidFill>
                  <a:srgbClr val="333300"/>
                </a:solidFill>
                <a:highlight>
                  <a:srgbClr val="F3F3F3"/>
                </a:highlight>
              </a:rPr>
              <a:t>Villano</a:t>
            </a:r>
            <a:r>
              <a:rPr lang="en-US" sz="900" dirty="0">
                <a:solidFill>
                  <a:srgbClr val="333300"/>
                </a:solidFill>
                <a:highlight>
                  <a:srgbClr val="F3F3F3"/>
                </a:highlight>
              </a:rPr>
              <a:t> Photography, </a:t>
            </a:r>
            <a:r>
              <a:rPr lang="en-US" sz="900" dirty="0" err="1">
                <a:solidFill>
                  <a:srgbClr val="333300"/>
                </a:solidFill>
                <a:highlight>
                  <a:srgbClr val="F3F3F3"/>
                </a:highlight>
              </a:rPr>
              <a:t>SpinningBabies.com</a:t>
            </a:r>
            <a:endParaRPr lang="en-US" sz="900" dirty="0">
              <a:solidFill>
                <a:srgbClr val="333300"/>
              </a:solidFill>
              <a:highlight>
                <a:srgbClr val="F3F3F3"/>
              </a:highlight>
            </a:endParaRP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BDFD4-A056-3649-AFBC-F3F40375B2DE}"/>
              </a:ext>
            </a:extLst>
          </p:cNvPr>
          <p:cNvSpPr>
            <a:spLocks noGrp="1"/>
          </p:cNvSpPr>
          <p:nvPr>
            <p:ph type="title"/>
          </p:nvPr>
        </p:nvSpPr>
        <p:spPr/>
        <p:txBody>
          <a:bodyPr/>
          <a:lstStyle/>
          <a:p>
            <a:r>
              <a:rPr lang="en-US" dirty="0"/>
              <a:t>Encouraging patients to move:</a:t>
            </a:r>
          </a:p>
        </p:txBody>
      </p:sp>
      <p:sp>
        <p:nvSpPr>
          <p:cNvPr id="3" name="Text Placeholder 2">
            <a:extLst>
              <a:ext uri="{FF2B5EF4-FFF2-40B4-BE49-F238E27FC236}">
                <a16:creationId xmlns:a16="http://schemas.microsoft.com/office/drawing/2014/main" id="{CEA83D14-023E-984F-A1D1-07FF525396D7}"/>
              </a:ext>
            </a:extLst>
          </p:cNvPr>
          <p:cNvSpPr>
            <a:spLocks noGrp="1"/>
          </p:cNvSpPr>
          <p:nvPr>
            <p:ph type="body" idx="1"/>
          </p:nvPr>
        </p:nvSpPr>
        <p:spPr/>
        <p:txBody>
          <a:bodyPr/>
          <a:lstStyle/>
          <a:p>
            <a:r>
              <a:rPr lang="en-US" sz="2400" dirty="0"/>
              <a:t>Start by asking your patient if she’s wants to try standing and leaning over the side of the bed. (</a:t>
            </a:r>
            <a:r>
              <a:rPr lang="en-US" sz="2400"/>
              <a:t>Asking permission </a:t>
            </a:r>
            <a:r>
              <a:rPr lang="en-US" sz="2400" dirty="0"/>
              <a:t>gives the power to the patient).</a:t>
            </a:r>
          </a:p>
          <a:p>
            <a:r>
              <a:rPr lang="en-US" sz="2400" dirty="0"/>
              <a:t>If your patient doesn’t seem interested in moving or changing positions but is also not coping well, try saying this… </a:t>
            </a:r>
          </a:p>
          <a:p>
            <a:r>
              <a:rPr lang="en-US" sz="2400" dirty="0"/>
              <a:t>‘I know a position that I’ve seen really help and if it doesn’t help after 2 contractions we can try something else?’ </a:t>
            </a:r>
          </a:p>
          <a:p>
            <a:r>
              <a:rPr lang="en-US" sz="2400" dirty="0"/>
              <a:t>Remember to suggest things between contractions, not during. </a:t>
            </a:r>
          </a:p>
          <a:p>
            <a:r>
              <a:rPr lang="en-US" sz="2400" dirty="0"/>
              <a:t>What tips do you use to encourage your patient to change positions? What has worked for you</a:t>
            </a:r>
          </a:p>
          <a:p>
            <a:endParaRPr lang="en-US" dirty="0"/>
          </a:p>
        </p:txBody>
      </p:sp>
      <p:sp>
        <p:nvSpPr>
          <p:cNvPr id="4" name="Slide Number Placeholder 3">
            <a:extLst>
              <a:ext uri="{FF2B5EF4-FFF2-40B4-BE49-F238E27FC236}">
                <a16:creationId xmlns:a16="http://schemas.microsoft.com/office/drawing/2014/main" id="{D5DB673F-367D-8442-9B5D-650ABF5DDCEE}"/>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78</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231610378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800" b="1" dirty="0"/>
              <a:t>Comfort Measures</a:t>
            </a:r>
          </a:p>
        </p:txBody>
      </p:sp>
      <p:sp>
        <p:nvSpPr>
          <p:cNvPr id="3" name="Text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79</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99641586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Shape 230"/>
          <p:cNvSpPr txBox="1">
            <a:spLocks noGrp="1"/>
          </p:cNvSpPr>
          <p:nvPr>
            <p:ph type="sldNum" idx="12"/>
          </p:nvPr>
        </p:nvSpPr>
        <p:spPr>
          <a:xfrm>
            <a:off x="4343400" y="6396990"/>
            <a:ext cx="381000" cy="3849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80</a:t>
            </a:fld>
            <a:endParaRPr lang="en-US"/>
          </a:p>
        </p:txBody>
      </p:sp>
      <p:pic>
        <p:nvPicPr>
          <p:cNvPr id="231" name="Shape 231"/>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951550" y="792350"/>
            <a:ext cx="7481951" cy="2313324"/>
          </a:xfrm>
          <a:prstGeom prst="rect">
            <a:avLst/>
          </a:prstGeom>
          <a:noFill/>
          <a:ln>
            <a:noFill/>
          </a:ln>
        </p:spPr>
      </p:pic>
    </p:spTree>
    <p:extLst>
      <p:ext uri="{BB962C8B-B14F-4D97-AF65-F5344CB8AC3E}">
        <p14:creationId xmlns:p14="http://schemas.microsoft.com/office/powerpoint/2010/main" val="71745202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Shape 237"/>
          <p:cNvSpPr txBox="1">
            <a:spLocks noGrp="1"/>
          </p:cNvSpPr>
          <p:nvPr>
            <p:ph type="sldNum" idx="12"/>
          </p:nvPr>
        </p:nvSpPr>
        <p:spPr>
          <a:xfrm>
            <a:off x="4343400" y="6396990"/>
            <a:ext cx="381000" cy="3849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81</a:t>
            </a:fld>
            <a:endParaRPr lang="en-US"/>
          </a:p>
        </p:txBody>
      </p:sp>
      <p:pic>
        <p:nvPicPr>
          <p:cNvPr id="238" name="Shape 238"/>
          <p:cNvPicPr preferRelativeResize="0"/>
          <p:nvPr/>
        </p:nvPicPr>
        <p:blipFill>
          <a:blip r:embed="rId3">
            <a:alphaModFix/>
          </a:blip>
          <a:stretch>
            <a:fillRect/>
          </a:stretch>
        </p:blipFill>
        <p:spPr>
          <a:xfrm>
            <a:off x="1444925" y="171700"/>
            <a:ext cx="6238804" cy="1224850"/>
          </a:xfrm>
          <a:prstGeom prst="rect">
            <a:avLst/>
          </a:prstGeom>
          <a:noFill/>
          <a:ln>
            <a:noFill/>
          </a:ln>
        </p:spPr>
      </p:pic>
      <p:sp>
        <p:nvSpPr>
          <p:cNvPr id="239" name="Shape 239"/>
          <p:cNvSpPr txBox="1"/>
          <p:nvPr/>
        </p:nvSpPr>
        <p:spPr>
          <a:xfrm>
            <a:off x="520350" y="1396550"/>
            <a:ext cx="8295300" cy="4860300"/>
          </a:xfrm>
          <a:prstGeom prst="rect">
            <a:avLst/>
          </a:prstGeom>
          <a:noFill/>
          <a:ln>
            <a:noFill/>
          </a:ln>
        </p:spPr>
        <p:txBody>
          <a:bodyPr wrap="square" lIns="91425" tIns="91425" rIns="91425" bIns="91425" anchor="t" anchorCtr="0">
            <a:noAutofit/>
          </a:bodyPr>
          <a:lstStyle/>
          <a:p>
            <a:pPr marL="0" lvl="0" indent="-69850" rtl="0">
              <a:lnSpc>
                <a:spcPct val="80000"/>
              </a:lnSpc>
              <a:spcBef>
                <a:spcPts val="0"/>
              </a:spcBef>
              <a:buClr>
                <a:schemeClr val="dk1"/>
              </a:buClr>
              <a:buSzPts val="1100"/>
              <a:buFont typeface="Arial"/>
              <a:buNone/>
            </a:pPr>
            <a:r>
              <a:rPr lang="en-US" sz="1450" dirty="0">
                <a:solidFill>
                  <a:schemeClr val="dk1"/>
                </a:solidFill>
                <a:latin typeface="Calibri" panose="020F0502020204030204" pitchFamily="34" charset="0"/>
                <a:ea typeface="Cabin"/>
                <a:cs typeface="Calibri" panose="020F0502020204030204" pitchFamily="34" charset="0"/>
                <a:sym typeface="Cabin"/>
              </a:rPr>
              <a:t>Number 687, February 2017</a:t>
            </a:r>
          </a:p>
          <a:p>
            <a:pPr marL="0" lvl="0" indent="0" algn="ctr" rtl="0">
              <a:lnSpc>
                <a:spcPct val="80000"/>
              </a:lnSpc>
              <a:spcBef>
                <a:spcPts val="500"/>
              </a:spcBef>
              <a:buNone/>
            </a:pPr>
            <a:r>
              <a:rPr lang="en-US" sz="2600" b="1" dirty="0">
                <a:solidFill>
                  <a:schemeClr val="dk1"/>
                </a:solidFill>
                <a:latin typeface="Calibri" panose="020F0502020204030204" pitchFamily="34" charset="0"/>
                <a:ea typeface="Cabin"/>
                <a:cs typeface="Calibri" panose="020F0502020204030204" pitchFamily="34" charset="0"/>
                <a:sym typeface="Cabin"/>
              </a:rPr>
              <a:t>Approaches to Limit Intervention During Labor and Birth</a:t>
            </a:r>
          </a:p>
          <a:p>
            <a:pPr marL="0" lvl="0" indent="-69850" algn="ctr" rtl="0">
              <a:lnSpc>
                <a:spcPct val="80000"/>
              </a:lnSpc>
              <a:spcBef>
                <a:spcPts val="500"/>
              </a:spcBef>
              <a:buClr>
                <a:schemeClr val="dk1"/>
              </a:buClr>
              <a:buSzPts val="1100"/>
              <a:buFont typeface="Arial"/>
              <a:buNone/>
            </a:pPr>
            <a:endParaRPr sz="2600" b="1" dirty="0">
              <a:solidFill>
                <a:schemeClr val="dk1"/>
              </a:solidFill>
              <a:latin typeface="Calibri" panose="020F0502020204030204" pitchFamily="34" charset="0"/>
              <a:ea typeface="Cabin"/>
              <a:cs typeface="Calibri" panose="020F0502020204030204" pitchFamily="34" charset="0"/>
              <a:sym typeface="Cabin"/>
            </a:endParaRPr>
          </a:p>
          <a:p>
            <a:pPr marL="457200" lvl="0" indent="-381000" rtl="0">
              <a:spcBef>
                <a:spcPts val="0"/>
              </a:spcBef>
              <a:buClr>
                <a:srgbClr val="0000FF"/>
              </a:buClr>
              <a:buSzPts val="2400"/>
              <a:buChar char="●"/>
            </a:pPr>
            <a:r>
              <a:rPr lang="en-US" sz="2400" dirty="0">
                <a:solidFill>
                  <a:srgbClr val="0000FF"/>
                </a:solidFill>
                <a:latin typeface="Calibri" panose="020F0502020204030204" pitchFamily="34" charset="0"/>
                <a:cs typeface="Calibri" panose="020F0502020204030204" pitchFamily="34" charset="0"/>
              </a:rPr>
              <a:t>Techniques such as education and support, oral hydration, positions of comfort, and nonpharmacologic pain management techniques such as massage or water immersion may be beneficial</a:t>
            </a:r>
          </a:p>
          <a:p>
            <a:pPr marL="0" lvl="0" indent="0">
              <a:spcBef>
                <a:spcPts val="0"/>
              </a:spcBef>
              <a:buNone/>
            </a:pPr>
            <a:endParaRPr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7073865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Shape 245"/>
          <p:cNvSpPr txBox="1">
            <a:spLocks noGrp="1"/>
          </p:cNvSpPr>
          <p:nvPr>
            <p:ph type="sldNum" idx="12"/>
          </p:nvPr>
        </p:nvSpPr>
        <p:spPr>
          <a:xfrm>
            <a:off x="4343400" y="6396990"/>
            <a:ext cx="381000" cy="384900"/>
          </a:xfrm>
          <a:prstGeom prst="rect">
            <a:avLst/>
          </a:prstGeom>
        </p:spPr>
        <p:txBody>
          <a:bodyPr wrap="square" lIns="91425" tIns="45700" rIns="91425" bIns="45700" anchor="t" anchorCtr="0">
            <a:noAutofit/>
          </a:bodyPr>
          <a:lstStyle/>
          <a:p>
            <a:pPr marL="0" lvl="0" indent="0" rtl="0">
              <a:spcBef>
                <a:spcPts val="0"/>
              </a:spcBef>
              <a:buNone/>
            </a:pPr>
            <a:fld id="{00000000-1234-1234-1234-123412341234}" type="slidenum">
              <a:rPr lang="en-US"/>
              <a:t>82</a:t>
            </a:fld>
            <a:endParaRPr lang="en-US"/>
          </a:p>
        </p:txBody>
      </p:sp>
      <p:pic>
        <p:nvPicPr>
          <p:cNvPr id="246" name="Shape 246"/>
          <p:cNvPicPr preferRelativeResize="0"/>
          <p:nvPr/>
        </p:nvPicPr>
        <p:blipFill>
          <a:blip r:embed="rId3">
            <a:alphaModFix/>
          </a:blip>
          <a:stretch>
            <a:fillRect/>
          </a:stretch>
        </p:blipFill>
        <p:spPr>
          <a:xfrm>
            <a:off x="1444925" y="171700"/>
            <a:ext cx="5112525" cy="1003725"/>
          </a:xfrm>
          <a:prstGeom prst="rect">
            <a:avLst/>
          </a:prstGeom>
          <a:noFill/>
          <a:ln>
            <a:noFill/>
          </a:ln>
        </p:spPr>
      </p:pic>
      <p:sp>
        <p:nvSpPr>
          <p:cNvPr id="247" name="Shape 247"/>
          <p:cNvSpPr txBox="1"/>
          <p:nvPr/>
        </p:nvSpPr>
        <p:spPr>
          <a:xfrm>
            <a:off x="529450" y="1175425"/>
            <a:ext cx="8295300" cy="4860300"/>
          </a:xfrm>
          <a:prstGeom prst="rect">
            <a:avLst/>
          </a:prstGeom>
          <a:noFill/>
          <a:ln>
            <a:noFill/>
          </a:ln>
        </p:spPr>
        <p:txBody>
          <a:bodyPr wrap="square" lIns="91425" tIns="91425" rIns="91425" bIns="91425" anchor="t" anchorCtr="0">
            <a:noAutofit/>
          </a:bodyPr>
          <a:lstStyle/>
          <a:p>
            <a:pPr marL="0" lvl="0" indent="0" algn="ctr" rtl="0">
              <a:lnSpc>
                <a:spcPct val="80000"/>
              </a:lnSpc>
              <a:spcBef>
                <a:spcPts val="500"/>
              </a:spcBef>
              <a:buNone/>
            </a:pPr>
            <a:r>
              <a:rPr lang="en-US" sz="2600" b="1" dirty="0">
                <a:solidFill>
                  <a:schemeClr val="dk1"/>
                </a:solidFill>
                <a:latin typeface="Calibri" panose="020F0502020204030204" pitchFamily="34" charset="0"/>
                <a:ea typeface="Cabin"/>
                <a:cs typeface="Calibri" panose="020F0502020204030204" pitchFamily="34" charset="0"/>
                <a:sym typeface="Cabin"/>
              </a:rPr>
              <a:t>Approaches to Limit Intervention During Labor and Birth</a:t>
            </a:r>
          </a:p>
          <a:p>
            <a:pPr marL="0" lvl="0" indent="0" rtl="0">
              <a:lnSpc>
                <a:spcPct val="137500"/>
              </a:lnSpc>
              <a:spcBef>
                <a:spcPts val="1200"/>
              </a:spcBef>
              <a:spcAft>
                <a:spcPts val="1200"/>
              </a:spcAft>
              <a:buNone/>
            </a:pPr>
            <a:r>
              <a:rPr lang="en-US" b="1" dirty="0">
                <a:solidFill>
                  <a:srgbClr val="FF00FF"/>
                </a:solidFill>
                <a:highlight>
                  <a:srgbClr val="FFFFFF"/>
                </a:highlight>
                <a:latin typeface="Calibri" panose="020F0502020204030204" pitchFamily="34" charset="0"/>
                <a:cs typeface="Calibri" panose="020F0502020204030204" pitchFamily="34" charset="0"/>
              </a:rPr>
              <a:t>Techniques for Coping With Labor Pain</a:t>
            </a:r>
          </a:p>
          <a:p>
            <a:pPr marL="457200" lvl="0" indent="-342900" rtl="0">
              <a:spcBef>
                <a:spcPts val="0"/>
              </a:spcBef>
              <a:spcAft>
                <a:spcPts val="0"/>
              </a:spcAft>
              <a:buSzPts val="1800"/>
              <a:buChar char="●"/>
            </a:pPr>
            <a:r>
              <a:rPr lang="en-US" sz="1900" dirty="0">
                <a:latin typeface="Calibri" panose="020F0502020204030204" pitchFamily="34" charset="0"/>
                <a:cs typeface="Calibri" panose="020F0502020204030204" pitchFamily="34" charset="0"/>
              </a:rPr>
              <a:t>Pharmacologic methods mitigate pain, but they may not relieve anxiety or suffering.</a:t>
            </a:r>
          </a:p>
          <a:p>
            <a:pPr marL="457200" lvl="0" indent="-342900" rtl="0">
              <a:spcBef>
                <a:spcPts val="0"/>
              </a:spcBef>
              <a:buSzPts val="1800"/>
              <a:buChar char="●"/>
            </a:pPr>
            <a:r>
              <a:rPr lang="en-US" sz="1900" dirty="0">
                <a:latin typeface="Calibri" panose="020F0502020204030204" pitchFamily="34" charset="0"/>
                <a:cs typeface="Calibri" panose="020F0502020204030204" pitchFamily="34" charset="0"/>
              </a:rPr>
              <a:t>Most women can be offered a variety of </a:t>
            </a:r>
            <a:r>
              <a:rPr lang="en-US" sz="1900" dirty="0" err="1">
                <a:latin typeface="Calibri" panose="020F0502020204030204" pitchFamily="34" charset="0"/>
                <a:cs typeface="Calibri" panose="020F0502020204030204" pitchFamily="34" charset="0"/>
              </a:rPr>
              <a:t>nonpharmacologic</a:t>
            </a:r>
            <a:r>
              <a:rPr lang="en-US" sz="1900" dirty="0">
                <a:latin typeface="Calibri" panose="020F0502020204030204" pitchFamily="34" charset="0"/>
                <a:cs typeface="Calibri" panose="020F0502020204030204" pitchFamily="34" charset="0"/>
              </a:rPr>
              <a:t> techniques. None of the </a:t>
            </a:r>
            <a:r>
              <a:rPr lang="en-US" sz="1900" dirty="0" err="1">
                <a:latin typeface="Calibri" panose="020F0502020204030204" pitchFamily="34" charset="0"/>
                <a:cs typeface="Calibri" panose="020F0502020204030204" pitchFamily="34" charset="0"/>
              </a:rPr>
              <a:t>nonpharmacologic</a:t>
            </a:r>
            <a:r>
              <a:rPr lang="en-US" sz="1900" dirty="0">
                <a:latin typeface="Calibri" panose="020F0502020204030204" pitchFamily="34" charset="0"/>
                <a:cs typeface="Calibri" panose="020F0502020204030204" pitchFamily="34" charset="0"/>
              </a:rPr>
              <a:t> techniques have been found to adversely affect the woman, the fetus, or the progress of labor</a:t>
            </a:r>
          </a:p>
          <a:p>
            <a:pPr marL="457200" lvl="0" indent="-342900" rtl="0">
              <a:spcBef>
                <a:spcPts val="0"/>
              </a:spcBef>
              <a:buSzPts val="1800"/>
              <a:buChar char="●"/>
            </a:pPr>
            <a:r>
              <a:rPr lang="en-US" sz="1900" dirty="0">
                <a:latin typeface="Calibri" panose="020F0502020204030204" pitchFamily="34" charset="0"/>
                <a:cs typeface="Calibri" panose="020F0502020204030204" pitchFamily="34" charset="0"/>
              </a:rPr>
              <a:t>During the first stage of labor, water immersion consistently has been found to lower pain scores. Intradermal sterile water injections, relaxation techniques, acupuncture, and massage have all demonstrated statistically significant reductions in pain in many studies</a:t>
            </a:r>
          </a:p>
          <a:p>
            <a:pPr marL="457200" lvl="0" indent="-342900" rtl="0">
              <a:spcBef>
                <a:spcPts val="0"/>
              </a:spcBef>
              <a:buSzPts val="1800"/>
              <a:buChar char="●"/>
            </a:pPr>
            <a:r>
              <a:rPr lang="en-US" sz="1900" dirty="0">
                <a:latin typeface="Calibri" panose="020F0502020204030204" pitchFamily="34" charset="0"/>
                <a:cs typeface="Calibri" panose="020F0502020204030204" pitchFamily="34" charset="0"/>
              </a:rPr>
              <a:t>Other techniques, such as childbirth education, transcutaneous electrical nerve stimulation, aromatherapy, or </a:t>
            </a:r>
            <a:r>
              <a:rPr lang="en-US" sz="1900" dirty="0" err="1">
                <a:latin typeface="Calibri" panose="020F0502020204030204" pitchFamily="34" charset="0"/>
                <a:cs typeface="Calibri" panose="020F0502020204030204" pitchFamily="34" charset="0"/>
              </a:rPr>
              <a:t>audioanalgesia</a:t>
            </a:r>
            <a:r>
              <a:rPr lang="en-US" sz="1900" dirty="0">
                <a:latin typeface="Calibri" panose="020F0502020204030204" pitchFamily="34" charset="0"/>
                <a:cs typeface="Calibri" panose="020F0502020204030204" pitchFamily="34" charset="0"/>
              </a:rPr>
              <a:t>, may help women cope with labor more than directly affect pain scores</a:t>
            </a:r>
          </a:p>
          <a:p>
            <a:pPr marL="0" lvl="0" indent="0" rtl="0">
              <a:spcBef>
                <a:spcPts val="0"/>
              </a:spcBef>
              <a:buNone/>
            </a:pPr>
            <a:endParaRPr dirty="0">
              <a:latin typeface="Calibri" panose="020F0502020204030204" pitchFamily="34" charset="0"/>
              <a:cs typeface="Calibri" panose="020F0502020204030204" pitchFamily="34" charset="0"/>
            </a:endParaRPr>
          </a:p>
          <a:p>
            <a:pPr marL="0" lvl="0" indent="0" rtl="0">
              <a:spcBef>
                <a:spcPts val="0"/>
              </a:spcBef>
              <a:buNone/>
            </a:pPr>
            <a:endParaRPr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778138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Shape 253"/>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endParaRPr/>
          </a:p>
        </p:txBody>
      </p:sp>
      <p:sp>
        <p:nvSpPr>
          <p:cNvPr id="254" name="Shape 254"/>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83</a:t>
            </a:fld>
            <a:endParaRPr lang="en-US"/>
          </a:p>
        </p:txBody>
      </p:sp>
      <p:pic>
        <p:nvPicPr>
          <p:cNvPr id="255" name="Shape 255"/>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163925" y="163950"/>
            <a:ext cx="4762002" cy="5766151"/>
          </a:xfrm>
          <a:prstGeom prst="rect">
            <a:avLst/>
          </a:prstGeom>
          <a:noFill/>
          <a:ln>
            <a:noFill/>
          </a:ln>
        </p:spPr>
      </p:pic>
      <p:pic>
        <p:nvPicPr>
          <p:cNvPr id="256" name="Shape 256"/>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4680050" y="1344600"/>
            <a:ext cx="4304799" cy="5391678"/>
          </a:xfrm>
          <a:prstGeom prst="rect">
            <a:avLst/>
          </a:prstGeom>
          <a:noFill/>
          <a:ln>
            <a:noFill/>
          </a:ln>
        </p:spPr>
      </p:pic>
    </p:spTree>
    <p:extLst>
      <p:ext uri="{BB962C8B-B14F-4D97-AF65-F5344CB8AC3E}">
        <p14:creationId xmlns:p14="http://schemas.microsoft.com/office/powerpoint/2010/main" val="362825222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Shape 262"/>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Why Comfort Measures?</a:t>
            </a:r>
          </a:p>
        </p:txBody>
      </p:sp>
      <p:sp>
        <p:nvSpPr>
          <p:cNvPr id="263" name="Shape 263"/>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r>
              <a:rPr lang="en-US" dirty="0">
                <a:latin typeface="Calibri" panose="020F0502020204030204" pitchFamily="34" charset="0"/>
                <a:cs typeface="Calibri" panose="020F0502020204030204" pitchFamily="34" charset="0"/>
              </a:rPr>
              <a:t>Continuous labor support improves outcomes for women and infants.  (</a:t>
            </a:r>
            <a:r>
              <a:rPr lang="en-US" i="1" dirty="0">
                <a:latin typeface="Calibri" panose="020F0502020204030204" pitchFamily="34" charset="0"/>
                <a:cs typeface="Calibri" panose="020F0502020204030204" pitchFamily="34" charset="0"/>
              </a:rPr>
              <a:t>Cochrane Review Updated 2017</a:t>
            </a:r>
            <a:r>
              <a:rPr lang="en-US" dirty="0">
                <a:latin typeface="Calibri" panose="020F0502020204030204" pitchFamily="34" charset="0"/>
                <a:cs typeface="Calibri" panose="020F0502020204030204" pitchFamily="34" charset="0"/>
              </a:rPr>
              <a:t>.) </a:t>
            </a:r>
          </a:p>
          <a:p>
            <a:pPr marL="342900" lvl="0" indent="38100">
              <a:spcBef>
                <a:spcPts val="0"/>
              </a:spcBef>
              <a:buNone/>
            </a:pPr>
            <a:br>
              <a:rPr lang="en-US" dirty="0">
                <a:latin typeface="Calibri" panose="020F0502020204030204" pitchFamily="34" charset="0"/>
                <a:cs typeface="Calibri" panose="020F0502020204030204" pitchFamily="34" charset="0"/>
              </a:rPr>
            </a:br>
            <a:r>
              <a:rPr lang="en-US" dirty="0">
                <a:latin typeface="Calibri" panose="020F0502020204030204" pitchFamily="34" charset="0"/>
                <a:cs typeface="Calibri" panose="020F0502020204030204" pitchFamily="34" charset="0"/>
              </a:rPr>
              <a:t>Comfort measures are a key component of continuous labor support. </a:t>
            </a:r>
          </a:p>
        </p:txBody>
      </p:sp>
      <p:sp>
        <p:nvSpPr>
          <p:cNvPr id="264" name="Shape 264"/>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84</a:t>
            </a:fld>
            <a:endParaRPr lang="en-US"/>
          </a:p>
        </p:txBody>
      </p:sp>
    </p:spTree>
    <p:extLst>
      <p:ext uri="{BB962C8B-B14F-4D97-AF65-F5344CB8AC3E}">
        <p14:creationId xmlns:p14="http://schemas.microsoft.com/office/powerpoint/2010/main" val="347084501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Shape 27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Fear-Tension-Pain Cycle</a:t>
            </a:r>
          </a:p>
        </p:txBody>
      </p:sp>
      <p:sp>
        <p:nvSpPr>
          <p:cNvPr id="280" name="Shape 280"/>
          <p:cNvSpPr txBox="1">
            <a:spLocks noGrp="1"/>
          </p:cNvSpPr>
          <p:nvPr>
            <p:ph type="body" idx="1"/>
          </p:nvPr>
        </p:nvSpPr>
        <p:spPr>
          <a:xfrm>
            <a:off x="318775" y="1600200"/>
            <a:ext cx="3469800" cy="4526100"/>
          </a:xfrm>
          <a:prstGeom prst="rect">
            <a:avLst/>
          </a:prstGeom>
        </p:spPr>
        <p:txBody>
          <a:bodyPr wrap="square" lIns="91425" tIns="91425" rIns="91425" bIns="91425" anchor="t" anchorCtr="0">
            <a:noAutofit/>
          </a:bodyPr>
          <a:lstStyle/>
          <a:p>
            <a:pPr marL="457200" lvl="0" indent="-381000" rtl="0">
              <a:spcBef>
                <a:spcPts val="0"/>
              </a:spcBef>
              <a:spcAft>
                <a:spcPts val="0"/>
              </a:spcAft>
              <a:buSzPts val="2400"/>
              <a:buChar char="•"/>
            </a:pPr>
            <a:r>
              <a:rPr lang="en-US" sz="2400" dirty="0">
                <a:latin typeface="Calibri" panose="020F0502020204030204" pitchFamily="34" charset="0"/>
                <a:cs typeface="Calibri" panose="020F0502020204030204" pitchFamily="34" charset="0"/>
              </a:rPr>
              <a:t>Discomfort, tension, muscle fatigue leads to...</a:t>
            </a:r>
          </a:p>
          <a:p>
            <a:pPr marL="457200" lvl="0" indent="-381000" rtl="0">
              <a:spcBef>
                <a:spcPts val="0"/>
              </a:spcBef>
              <a:spcAft>
                <a:spcPts val="0"/>
              </a:spcAft>
              <a:buSzPts val="2400"/>
              <a:buChar char="•"/>
            </a:pPr>
            <a:r>
              <a:rPr lang="en-US" sz="2400" dirty="0">
                <a:latin typeface="Calibri" panose="020F0502020204030204" pitchFamily="34" charset="0"/>
                <a:cs typeface="Calibri" panose="020F0502020204030204" pitchFamily="34" charset="0"/>
              </a:rPr>
              <a:t>fear, anxiety, feeling unsafe/unsupported leads to...</a:t>
            </a:r>
          </a:p>
          <a:p>
            <a:pPr marL="457200" lvl="0" indent="-381000" rtl="0">
              <a:spcBef>
                <a:spcPts val="0"/>
              </a:spcBef>
              <a:spcAft>
                <a:spcPts val="0"/>
              </a:spcAft>
              <a:buSzPts val="2400"/>
              <a:buChar char="•"/>
            </a:pPr>
            <a:r>
              <a:rPr lang="en-US" sz="2400" dirty="0">
                <a:latin typeface="Calibri" panose="020F0502020204030204" pitchFamily="34" charset="0"/>
                <a:cs typeface="Calibri" panose="020F0502020204030204" pitchFamily="34" charset="0"/>
              </a:rPr>
              <a:t>“fight or flight” stress hormones, leads to...</a:t>
            </a:r>
          </a:p>
          <a:p>
            <a:pPr marL="457200" lvl="0" indent="-381000">
              <a:spcBef>
                <a:spcPts val="0"/>
              </a:spcBef>
              <a:buSzPts val="2400"/>
              <a:buChar char="•"/>
            </a:pPr>
            <a:r>
              <a:rPr lang="en-US" sz="2400" dirty="0">
                <a:latin typeface="Calibri" panose="020F0502020204030204" pitchFamily="34" charset="0"/>
                <a:cs typeface="Calibri" panose="020F0502020204030204" pitchFamily="34" charset="0"/>
              </a:rPr>
              <a:t>increased heart rate and respiration, less effective labor</a:t>
            </a:r>
          </a:p>
        </p:txBody>
      </p:sp>
      <p:sp>
        <p:nvSpPr>
          <p:cNvPr id="281" name="Shape 28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85</a:t>
            </a:fld>
            <a:endParaRPr lang="en-US"/>
          </a:p>
        </p:txBody>
      </p:sp>
      <p:pic>
        <p:nvPicPr>
          <p:cNvPr id="282" name="Shape 282"/>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3788575" y="1733107"/>
            <a:ext cx="5171442" cy="4378094"/>
          </a:xfrm>
          <a:prstGeom prst="rect">
            <a:avLst/>
          </a:prstGeom>
          <a:noFill/>
          <a:ln>
            <a:noFill/>
          </a:ln>
        </p:spPr>
      </p:pic>
    </p:spTree>
    <p:extLst>
      <p:ext uri="{BB962C8B-B14F-4D97-AF65-F5344CB8AC3E}">
        <p14:creationId xmlns:p14="http://schemas.microsoft.com/office/powerpoint/2010/main" val="99841384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Shape 288"/>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Safety-Peace Cycle</a:t>
            </a:r>
          </a:p>
        </p:txBody>
      </p:sp>
      <p:sp>
        <p:nvSpPr>
          <p:cNvPr id="289" name="Shape 289"/>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86</a:t>
            </a:fld>
            <a:endParaRPr lang="en-US"/>
          </a:p>
        </p:txBody>
      </p:sp>
      <p:grpSp>
        <p:nvGrpSpPr>
          <p:cNvPr id="290" name="Shape 290"/>
          <p:cNvGrpSpPr/>
          <p:nvPr/>
        </p:nvGrpSpPr>
        <p:grpSpPr>
          <a:xfrm>
            <a:off x="2525919" y="1548247"/>
            <a:ext cx="4223334" cy="4166180"/>
            <a:chOff x="2820225" y="891450"/>
            <a:chExt cx="3175200" cy="3175200"/>
          </a:xfrm>
        </p:grpSpPr>
        <p:sp>
          <p:nvSpPr>
            <p:cNvPr id="291" name="Shape 291"/>
            <p:cNvSpPr/>
            <p:nvPr/>
          </p:nvSpPr>
          <p:spPr>
            <a:xfrm rot="10800000">
              <a:off x="2820225" y="891450"/>
              <a:ext cx="3175200" cy="3175200"/>
            </a:xfrm>
            <a:prstGeom prst="blockArc">
              <a:avLst>
                <a:gd name="adj1" fmla="val 5399801"/>
                <a:gd name="adj2" fmla="val 3012680"/>
                <a:gd name="adj3" fmla="val 6939"/>
              </a:avLst>
            </a:prstGeom>
            <a:gradFill>
              <a:gsLst>
                <a:gs pos="0">
                  <a:srgbClr val="A28DBB"/>
                </a:gs>
                <a:gs pos="100000">
                  <a:srgbClr val="615175"/>
                </a:gs>
              </a:gsLst>
              <a:lin ang="5400012" scaled="0"/>
            </a:gradFill>
            <a:ln>
              <a:noFill/>
            </a:ln>
          </p:spPr>
          <p:txBody>
            <a:bodyPr wrap="square" lIns="91425" tIns="91425" rIns="91425" bIns="91425" anchor="ctr" anchorCtr="0">
              <a:noAutofit/>
            </a:bodyPr>
            <a:lstStyle/>
            <a:p>
              <a:pPr marL="0" lvl="0" indent="0">
                <a:spcBef>
                  <a:spcPts val="0"/>
                </a:spcBef>
                <a:buNone/>
              </a:pPr>
              <a:endParaRPr sz="1800"/>
            </a:p>
          </p:txBody>
        </p:sp>
        <p:sp>
          <p:nvSpPr>
            <p:cNvPr id="292" name="Shape 292"/>
            <p:cNvSpPr/>
            <p:nvPr/>
          </p:nvSpPr>
          <p:spPr>
            <a:xfrm rot="10800000">
              <a:off x="3175023" y="1179900"/>
              <a:ext cx="450600" cy="450600"/>
            </a:xfrm>
            <a:prstGeom prst="rtTriangle">
              <a:avLst/>
            </a:prstGeom>
            <a:gradFill>
              <a:gsLst>
                <a:gs pos="0">
                  <a:srgbClr val="A28DBB"/>
                </a:gs>
                <a:gs pos="100000">
                  <a:srgbClr val="615175"/>
                </a:gs>
              </a:gsLst>
              <a:lin ang="5400012" scaled="0"/>
            </a:gradFill>
            <a:ln>
              <a:noFill/>
            </a:ln>
          </p:spPr>
          <p:txBody>
            <a:bodyPr wrap="square" lIns="91425" tIns="91425" rIns="91425" bIns="91425" anchor="ctr" anchorCtr="0">
              <a:noAutofit/>
            </a:bodyPr>
            <a:lstStyle/>
            <a:p>
              <a:pPr marL="0" lvl="0" indent="0">
                <a:spcBef>
                  <a:spcPts val="0"/>
                </a:spcBef>
                <a:buNone/>
              </a:pPr>
              <a:endParaRPr sz="1800"/>
            </a:p>
          </p:txBody>
        </p:sp>
      </p:grpSp>
      <p:sp>
        <p:nvSpPr>
          <p:cNvPr id="293" name="Shape 293"/>
          <p:cNvSpPr/>
          <p:nvPr/>
        </p:nvSpPr>
        <p:spPr>
          <a:xfrm>
            <a:off x="5696008" y="3532217"/>
            <a:ext cx="1772100" cy="826200"/>
          </a:xfrm>
          <a:prstGeom prst="rect">
            <a:avLst/>
          </a:prstGeom>
          <a:solidFill>
            <a:srgbClr val="4285F4"/>
          </a:solidFill>
          <a:ln>
            <a:noFill/>
          </a:ln>
        </p:spPr>
        <p:txBody>
          <a:bodyPr wrap="square" lIns="91425" tIns="91425" rIns="91425" bIns="91425" anchor="t" anchorCtr="0">
            <a:noAutofit/>
          </a:bodyPr>
          <a:lstStyle/>
          <a:p>
            <a:pPr marL="0" lvl="0" indent="0">
              <a:spcBef>
                <a:spcPts val="0"/>
              </a:spcBef>
              <a:buNone/>
            </a:pPr>
            <a:r>
              <a:rPr lang="en-US" sz="1800">
                <a:solidFill>
                  <a:srgbClr val="FFFFFF"/>
                </a:solidFill>
                <a:latin typeface="Roboto"/>
                <a:ea typeface="Roboto"/>
                <a:cs typeface="Roboto"/>
                <a:sym typeface="Roboto"/>
              </a:rPr>
              <a:t>Feeling safe, calm, confident</a:t>
            </a:r>
          </a:p>
        </p:txBody>
      </p:sp>
      <p:sp>
        <p:nvSpPr>
          <p:cNvPr id="294" name="Shape 294"/>
          <p:cNvSpPr/>
          <p:nvPr/>
        </p:nvSpPr>
        <p:spPr>
          <a:xfrm>
            <a:off x="3751538" y="1498778"/>
            <a:ext cx="1772100" cy="1143000"/>
          </a:xfrm>
          <a:prstGeom prst="rect">
            <a:avLst/>
          </a:prstGeom>
          <a:solidFill>
            <a:srgbClr val="4285F4"/>
          </a:solidFill>
          <a:ln>
            <a:noFill/>
          </a:ln>
        </p:spPr>
        <p:txBody>
          <a:bodyPr wrap="square" lIns="91425" tIns="91425" rIns="91425" bIns="91425" anchor="t" anchorCtr="0">
            <a:noAutofit/>
          </a:bodyPr>
          <a:lstStyle/>
          <a:p>
            <a:pPr marL="0" lvl="0" indent="0">
              <a:spcBef>
                <a:spcPts val="0"/>
              </a:spcBef>
              <a:buNone/>
            </a:pPr>
            <a:r>
              <a:rPr lang="en-US" sz="1800">
                <a:solidFill>
                  <a:srgbClr val="FFFFFF"/>
                </a:solidFill>
                <a:latin typeface="Roboto"/>
                <a:ea typeface="Roboto"/>
                <a:cs typeface="Roboto"/>
                <a:sym typeface="Roboto"/>
              </a:rPr>
              <a:t>Relaxed, comfortable environment</a:t>
            </a:r>
          </a:p>
        </p:txBody>
      </p:sp>
      <p:sp>
        <p:nvSpPr>
          <p:cNvPr id="295" name="Shape 295"/>
          <p:cNvSpPr/>
          <p:nvPr/>
        </p:nvSpPr>
        <p:spPr>
          <a:xfrm>
            <a:off x="3484325" y="5388450"/>
            <a:ext cx="2845500" cy="486000"/>
          </a:xfrm>
          <a:prstGeom prst="rect">
            <a:avLst/>
          </a:prstGeom>
          <a:solidFill>
            <a:srgbClr val="4285F4"/>
          </a:solidFill>
          <a:ln>
            <a:noFill/>
          </a:ln>
        </p:spPr>
        <p:txBody>
          <a:bodyPr wrap="square" lIns="91425" tIns="91425" rIns="91425" bIns="91425" anchor="t" anchorCtr="0">
            <a:noAutofit/>
          </a:bodyPr>
          <a:lstStyle/>
          <a:p>
            <a:pPr marL="0" lvl="0" indent="0" rtl="0">
              <a:spcBef>
                <a:spcPts val="0"/>
              </a:spcBef>
              <a:buNone/>
            </a:pPr>
            <a:r>
              <a:rPr lang="en-US" sz="1800">
                <a:solidFill>
                  <a:srgbClr val="FFFFFF"/>
                </a:solidFill>
                <a:latin typeface="Roboto"/>
                <a:ea typeface="Roboto"/>
                <a:cs typeface="Roboto"/>
                <a:sym typeface="Roboto"/>
              </a:rPr>
              <a:t>Oxytocin and Endorphins</a:t>
            </a:r>
          </a:p>
        </p:txBody>
      </p:sp>
      <p:sp>
        <p:nvSpPr>
          <p:cNvPr id="296" name="Shape 296"/>
          <p:cNvSpPr/>
          <p:nvPr/>
        </p:nvSpPr>
        <p:spPr>
          <a:xfrm>
            <a:off x="1712225" y="3278046"/>
            <a:ext cx="1772100" cy="1266600"/>
          </a:xfrm>
          <a:prstGeom prst="rect">
            <a:avLst/>
          </a:prstGeom>
          <a:solidFill>
            <a:srgbClr val="4285F4"/>
          </a:solidFill>
          <a:ln>
            <a:noFill/>
          </a:ln>
        </p:spPr>
        <p:txBody>
          <a:bodyPr wrap="square" lIns="91425" tIns="91425" rIns="91425" bIns="91425" anchor="t" anchorCtr="0">
            <a:noAutofit/>
          </a:bodyPr>
          <a:lstStyle/>
          <a:p>
            <a:pPr marL="0" lvl="0" indent="0" rtl="0">
              <a:spcBef>
                <a:spcPts val="0"/>
              </a:spcBef>
              <a:buNone/>
            </a:pPr>
            <a:r>
              <a:rPr lang="en-US" sz="1800" dirty="0">
                <a:solidFill>
                  <a:srgbClr val="FFFFFF"/>
                </a:solidFill>
                <a:latin typeface="Roboto"/>
                <a:ea typeface="Roboto"/>
                <a:cs typeface="Roboto"/>
                <a:sym typeface="Roboto"/>
              </a:rPr>
              <a:t>Confidence, decreased pain, more effective labor</a:t>
            </a:r>
          </a:p>
        </p:txBody>
      </p:sp>
    </p:spTree>
    <p:extLst>
      <p:ext uri="{BB962C8B-B14F-4D97-AF65-F5344CB8AC3E}">
        <p14:creationId xmlns:p14="http://schemas.microsoft.com/office/powerpoint/2010/main" val="190077737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Shape 302"/>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Create a calm environment</a:t>
            </a:r>
          </a:p>
        </p:txBody>
      </p:sp>
      <p:sp>
        <p:nvSpPr>
          <p:cNvPr id="303" name="Shape 303"/>
          <p:cNvSpPr txBox="1">
            <a:spLocks noGrp="1"/>
          </p:cNvSpPr>
          <p:nvPr>
            <p:ph type="body" idx="1"/>
          </p:nvPr>
        </p:nvSpPr>
        <p:spPr>
          <a:xfrm>
            <a:off x="2095950" y="1521650"/>
            <a:ext cx="5379300" cy="4526100"/>
          </a:xfrm>
          <a:prstGeom prst="rect">
            <a:avLst/>
          </a:prstGeom>
        </p:spPr>
        <p:txBody>
          <a:bodyPr wrap="square" lIns="91425" tIns="91425" rIns="91425" bIns="91425" anchor="t" anchorCtr="0">
            <a:noAutofit/>
          </a:bodyPr>
          <a:lstStyle/>
          <a:p>
            <a:pPr marL="457200" lvl="0" indent="-419100" rtl="0">
              <a:spcBef>
                <a:spcPts val="0"/>
              </a:spcBef>
              <a:spcAft>
                <a:spcPts val="0"/>
              </a:spcAft>
              <a:buSzPts val="3000"/>
              <a:buAutoNum type="arabicPeriod"/>
            </a:pPr>
            <a:r>
              <a:rPr lang="en-US" dirty="0">
                <a:latin typeface="Calibri" panose="020F0502020204030204" pitchFamily="34" charset="0"/>
                <a:cs typeface="Calibri" panose="020F0502020204030204" pitchFamily="34" charset="0"/>
              </a:rPr>
              <a:t>Dim lights</a:t>
            </a:r>
          </a:p>
          <a:p>
            <a:pPr marL="457200" lvl="0" indent="-419100" rtl="0">
              <a:spcBef>
                <a:spcPts val="0"/>
              </a:spcBef>
              <a:spcAft>
                <a:spcPts val="0"/>
              </a:spcAft>
              <a:buSzPts val="3000"/>
              <a:buAutoNum type="arabicPeriod"/>
            </a:pPr>
            <a:r>
              <a:rPr lang="en-US" dirty="0">
                <a:latin typeface="Calibri" panose="020F0502020204030204" pitchFamily="34" charset="0"/>
                <a:cs typeface="Calibri" panose="020F0502020204030204" pitchFamily="34" charset="0"/>
              </a:rPr>
              <a:t>Peaceful surroundings</a:t>
            </a:r>
          </a:p>
          <a:p>
            <a:pPr marL="457200" lvl="0" indent="-419100" rtl="0">
              <a:spcBef>
                <a:spcPts val="0"/>
              </a:spcBef>
              <a:spcAft>
                <a:spcPts val="0"/>
              </a:spcAft>
              <a:buSzPts val="3000"/>
              <a:buAutoNum type="arabicPeriod"/>
            </a:pPr>
            <a:r>
              <a:rPr lang="en-US" dirty="0">
                <a:latin typeface="Calibri" panose="020F0502020204030204" pitchFamily="34" charset="0"/>
                <a:cs typeface="Calibri" panose="020F0502020204030204" pitchFamily="34" charset="0"/>
              </a:rPr>
              <a:t>Soft music </a:t>
            </a:r>
          </a:p>
          <a:p>
            <a:pPr marL="457200" lvl="0" indent="-419100" rtl="0">
              <a:spcBef>
                <a:spcPts val="0"/>
              </a:spcBef>
              <a:spcAft>
                <a:spcPts val="0"/>
              </a:spcAft>
              <a:buSzPts val="3000"/>
              <a:buAutoNum type="arabicPeriod"/>
            </a:pPr>
            <a:r>
              <a:rPr lang="en-US" dirty="0">
                <a:latin typeface="Calibri" panose="020F0502020204030204" pitchFamily="34" charset="0"/>
                <a:cs typeface="Calibri" panose="020F0502020204030204" pitchFamily="34" charset="0"/>
              </a:rPr>
              <a:t>Privacy </a:t>
            </a:r>
          </a:p>
          <a:p>
            <a:pPr marL="457200" lvl="0" indent="-419100" rtl="0">
              <a:spcBef>
                <a:spcPts val="0"/>
              </a:spcBef>
              <a:spcAft>
                <a:spcPts val="0"/>
              </a:spcAft>
              <a:buSzPts val="3000"/>
              <a:buAutoNum type="arabicPeriod"/>
            </a:pPr>
            <a:r>
              <a:rPr lang="en-US" dirty="0">
                <a:latin typeface="Calibri" panose="020F0502020204030204" pitchFamily="34" charset="0"/>
                <a:cs typeface="Calibri" panose="020F0502020204030204" pitchFamily="34" charset="0"/>
              </a:rPr>
              <a:t>Warm or cool temperature</a:t>
            </a:r>
          </a:p>
          <a:p>
            <a:pPr marL="457200" lvl="0" indent="-419100" rtl="0">
              <a:spcBef>
                <a:spcPts val="0"/>
              </a:spcBef>
              <a:spcAft>
                <a:spcPts val="0"/>
              </a:spcAft>
              <a:buSzPts val="3000"/>
              <a:buAutoNum type="arabicPeriod"/>
            </a:pPr>
            <a:r>
              <a:rPr lang="en-US" dirty="0">
                <a:latin typeface="Calibri" panose="020F0502020204030204" pitchFamily="34" charset="0"/>
                <a:cs typeface="Calibri" panose="020F0502020204030204" pitchFamily="34" charset="0"/>
              </a:rPr>
              <a:t>Aromatherapy </a:t>
            </a:r>
          </a:p>
          <a:p>
            <a:pPr marL="457200" lvl="0" indent="-419100" rtl="0">
              <a:spcBef>
                <a:spcPts val="0"/>
              </a:spcBef>
              <a:spcAft>
                <a:spcPts val="0"/>
              </a:spcAft>
              <a:buSzPts val="3000"/>
              <a:buAutoNum type="arabicPeriod"/>
            </a:pPr>
            <a:r>
              <a:rPr lang="en-US" dirty="0">
                <a:latin typeface="Calibri" panose="020F0502020204030204" pitchFamily="34" charset="0"/>
                <a:cs typeface="Calibri" panose="020F0502020204030204" pitchFamily="34" charset="0"/>
              </a:rPr>
              <a:t>Respectful care</a:t>
            </a:r>
          </a:p>
          <a:p>
            <a:pPr marL="457200" lvl="0" indent="-419100" rtl="0">
              <a:spcBef>
                <a:spcPts val="0"/>
              </a:spcBef>
              <a:buSzPts val="3000"/>
              <a:buAutoNum type="arabicPeriod"/>
            </a:pPr>
            <a:r>
              <a:rPr lang="en-US" dirty="0">
                <a:latin typeface="Calibri" panose="020F0502020204030204" pitchFamily="34" charset="0"/>
                <a:cs typeface="Calibri" panose="020F0502020204030204" pitchFamily="34" charset="0"/>
              </a:rPr>
              <a:t>Few disruptions</a:t>
            </a:r>
          </a:p>
        </p:txBody>
      </p:sp>
      <p:sp>
        <p:nvSpPr>
          <p:cNvPr id="304" name="Shape 304"/>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87</a:t>
            </a:fld>
            <a:endParaRPr lang="en-US"/>
          </a:p>
        </p:txBody>
      </p:sp>
    </p:spTree>
    <p:extLst>
      <p:ext uri="{BB962C8B-B14F-4D97-AF65-F5344CB8AC3E}">
        <p14:creationId xmlns:p14="http://schemas.microsoft.com/office/powerpoint/2010/main" val="219288093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Shape 310"/>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Music</a:t>
            </a:r>
          </a:p>
        </p:txBody>
      </p:sp>
      <p:sp>
        <p:nvSpPr>
          <p:cNvPr id="311" name="Shape 311"/>
          <p:cNvSpPr txBox="1">
            <a:spLocks noGrp="1"/>
          </p:cNvSpPr>
          <p:nvPr>
            <p:ph type="body" idx="1"/>
          </p:nvPr>
        </p:nvSpPr>
        <p:spPr>
          <a:xfrm>
            <a:off x="703199" y="1116764"/>
            <a:ext cx="4593630" cy="4585800"/>
          </a:xfrm>
          <a:prstGeom prst="rect">
            <a:avLst/>
          </a:prstGeom>
        </p:spPr>
        <p:txBody>
          <a:bodyPr wrap="square" lIns="91425" tIns="91425" rIns="91425" bIns="91425" anchor="t" anchorCtr="0">
            <a:noAutofit/>
          </a:bodyPr>
          <a:lstStyle/>
          <a:p>
            <a:pPr marL="215900" marR="88900" indent="-285750">
              <a:lnSpc>
                <a:spcPct val="115000"/>
              </a:lnSpc>
              <a:spcBef>
                <a:spcPts val="0"/>
              </a:spcBef>
              <a:buSzPts val="1100"/>
            </a:pPr>
            <a:r>
              <a:rPr lang="en-US" sz="1800" dirty="0">
                <a:highlight>
                  <a:srgbClr val="FFFFFF"/>
                </a:highlight>
                <a:latin typeface="Calibri" panose="020F0502020204030204" pitchFamily="34" charset="0"/>
                <a:ea typeface="Arial"/>
                <a:cs typeface="Calibri" panose="020F0502020204030204" pitchFamily="34" charset="0"/>
                <a:sym typeface="Arial"/>
              </a:rPr>
              <a:t>Therapeutic use of music can have a calming effect.  Music  activates  the  right  brain  and  can  effectively mediate pain </a:t>
            </a:r>
            <a:r>
              <a:rPr lang="en-US" sz="1400" dirty="0">
                <a:highlight>
                  <a:srgbClr val="FFFFFF"/>
                </a:highlight>
                <a:latin typeface="Calibri" panose="020F0502020204030204" pitchFamily="34" charset="0"/>
                <a:ea typeface="Arial"/>
                <a:cs typeface="Calibri" panose="020F0502020204030204" pitchFamily="34" charset="0"/>
                <a:sym typeface="Arial"/>
              </a:rPr>
              <a:t>(Chang &amp; Chen, 2004; </a:t>
            </a:r>
            <a:r>
              <a:rPr lang="en-US" sz="1400" dirty="0" err="1">
                <a:highlight>
                  <a:srgbClr val="FFFFFF"/>
                </a:highlight>
                <a:latin typeface="Calibri" panose="020F0502020204030204" pitchFamily="34" charset="0"/>
                <a:ea typeface="Arial"/>
                <a:cs typeface="Calibri" panose="020F0502020204030204" pitchFamily="34" charset="0"/>
                <a:sym typeface="Arial"/>
              </a:rPr>
              <a:t>Phumdoung</a:t>
            </a:r>
            <a:r>
              <a:rPr lang="en-US" sz="1400" dirty="0">
                <a:highlight>
                  <a:srgbClr val="FFFFFF"/>
                </a:highlight>
                <a:latin typeface="Calibri" panose="020F0502020204030204" pitchFamily="34" charset="0"/>
                <a:ea typeface="Arial"/>
                <a:cs typeface="Calibri" panose="020F0502020204030204" pitchFamily="34" charset="0"/>
                <a:sym typeface="Arial"/>
              </a:rPr>
              <a:t> &amp;  Good,  2003).  </a:t>
            </a:r>
          </a:p>
          <a:p>
            <a:pPr marL="215900" marR="88900" indent="-285750">
              <a:lnSpc>
                <a:spcPct val="115000"/>
              </a:lnSpc>
              <a:spcBef>
                <a:spcPts val="0"/>
              </a:spcBef>
              <a:buSzPts val="1100"/>
            </a:pPr>
            <a:r>
              <a:rPr lang="en-US" sz="1800" dirty="0">
                <a:highlight>
                  <a:srgbClr val="FFFFFF"/>
                </a:highlight>
                <a:latin typeface="Calibri" panose="020F0502020204030204" pitchFamily="34" charset="0"/>
                <a:ea typeface="Arial"/>
                <a:cs typeface="Calibri" panose="020F0502020204030204" pitchFamily="34" charset="0"/>
                <a:sym typeface="Arial"/>
              </a:rPr>
              <a:t>Music  selection  is  based  on  what  the woman finds relaxing and comforting. </a:t>
            </a:r>
          </a:p>
          <a:p>
            <a:pPr marL="215900" marR="88900" indent="-285750">
              <a:lnSpc>
                <a:spcPct val="115000"/>
              </a:lnSpc>
              <a:spcBef>
                <a:spcPts val="0"/>
              </a:spcBef>
              <a:buSzPts val="1100"/>
            </a:pPr>
            <a:r>
              <a:rPr lang="en-US" sz="1800" dirty="0" err="1">
                <a:highlight>
                  <a:srgbClr val="FFFFFF"/>
                </a:highlight>
                <a:latin typeface="Calibri" panose="020F0502020204030204" pitchFamily="34" charset="0"/>
                <a:ea typeface="Arial"/>
                <a:cs typeface="Calibri" panose="020F0502020204030204" pitchFamily="34" charset="0"/>
                <a:sym typeface="Arial"/>
              </a:rPr>
              <a:t>Phumdoung</a:t>
            </a:r>
            <a:r>
              <a:rPr lang="en-US" sz="1800" dirty="0">
                <a:highlight>
                  <a:srgbClr val="FFFFFF"/>
                </a:highlight>
                <a:latin typeface="Calibri" panose="020F0502020204030204" pitchFamily="34" charset="0"/>
                <a:ea typeface="Arial"/>
                <a:cs typeface="Calibri" panose="020F0502020204030204" pitchFamily="34" charset="0"/>
                <a:sym typeface="Arial"/>
              </a:rPr>
              <a:t> and Good found that soft music without lyrics during the active  phase  of  labor  significantly  decreased  the  sensation  and  distress  of  pain. </a:t>
            </a:r>
          </a:p>
          <a:p>
            <a:pPr marL="215900" marR="88900" indent="-285750">
              <a:lnSpc>
                <a:spcPct val="115000"/>
              </a:lnSpc>
              <a:spcBef>
                <a:spcPts val="0"/>
              </a:spcBef>
              <a:buSzPts val="1100"/>
            </a:pPr>
            <a:r>
              <a:rPr lang="en-US" sz="1800" dirty="0">
                <a:highlight>
                  <a:srgbClr val="FFFFFF"/>
                </a:highlight>
                <a:latin typeface="Calibri" panose="020F0502020204030204" pitchFamily="34" charset="0"/>
                <a:ea typeface="Arial"/>
                <a:cs typeface="Calibri" panose="020F0502020204030204" pitchFamily="34" charset="0"/>
                <a:sym typeface="Arial"/>
              </a:rPr>
              <a:t> Antepartum  nurses  and childbirth  educators  can  encourage  women  to  bring music of their choice. </a:t>
            </a:r>
          </a:p>
          <a:p>
            <a:pPr marL="0" marR="114300" lvl="0" indent="-69850" rtl="0">
              <a:lnSpc>
                <a:spcPct val="115000"/>
              </a:lnSpc>
              <a:spcBef>
                <a:spcPts val="0"/>
              </a:spcBef>
              <a:buClr>
                <a:schemeClr val="dk1"/>
              </a:buClr>
              <a:buSzPts val="1100"/>
              <a:buFont typeface="Arial"/>
              <a:buNone/>
            </a:pPr>
            <a:endParaRPr sz="1800" dirty="0">
              <a:highlight>
                <a:srgbClr val="FFFFFF"/>
              </a:highlight>
              <a:latin typeface="Calibri" panose="020F0502020204030204" pitchFamily="34" charset="0"/>
              <a:ea typeface="Arial"/>
              <a:cs typeface="Calibri" panose="020F0502020204030204" pitchFamily="34" charset="0"/>
              <a:sym typeface="Arial"/>
            </a:endParaRPr>
          </a:p>
          <a:p>
            <a:pPr marL="0" marR="114300" lvl="0" indent="-69850" rtl="0">
              <a:lnSpc>
                <a:spcPct val="115000"/>
              </a:lnSpc>
              <a:spcBef>
                <a:spcPts val="0"/>
              </a:spcBef>
              <a:buClr>
                <a:schemeClr val="dk1"/>
              </a:buClr>
              <a:buSzPts val="1100"/>
              <a:buFont typeface="Arial"/>
              <a:buNone/>
            </a:pPr>
            <a:r>
              <a:rPr lang="en-US" sz="1800" dirty="0">
                <a:highlight>
                  <a:srgbClr val="FFFFFF"/>
                </a:highlight>
                <a:latin typeface="Calibri" panose="020F0502020204030204" pitchFamily="34" charset="0"/>
                <a:ea typeface="Arial"/>
                <a:cs typeface="Calibri" panose="020F0502020204030204" pitchFamily="34" charset="0"/>
                <a:sym typeface="Arial"/>
              </a:rPr>
              <a:t>(</a:t>
            </a:r>
            <a:r>
              <a:rPr lang="en-US" sz="1400" dirty="0">
                <a:highlight>
                  <a:srgbClr val="FFFFFF"/>
                </a:highlight>
                <a:latin typeface="Calibri" panose="020F0502020204030204" pitchFamily="34" charset="0"/>
                <a:ea typeface="Arial"/>
                <a:cs typeface="Calibri" panose="020F0502020204030204" pitchFamily="34" charset="0"/>
                <a:sym typeface="Arial"/>
              </a:rPr>
              <a:t>JOGNN 2008; Vol. 37, Issue 1, A Practical Approach to Labor Support, </a:t>
            </a:r>
            <a:r>
              <a:rPr lang="en-US" sz="1400" dirty="0" err="1">
                <a:highlight>
                  <a:srgbClr val="FFFFFF"/>
                </a:highlight>
                <a:latin typeface="Calibri" panose="020F0502020204030204" pitchFamily="34" charset="0"/>
                <a:ea typeface="Times New Roman"/>
                <a:cs typeface="Calibri" panose="020F0502020204030204" pitchFamily="34" charset="0"/>
                <a:sym typeface="Times New Roman"/>
              </a:rPr>
              <a:t>Ellise</a:t>
            </a:r>
            <a:r>
              <a:rPr lang="en-US" sz="1400" dirty="0">
                <a:highlight>
                  <a:srgbClr val="FFFFFF"/>
                </a:highlight>
                <a:latin typeface="Calibri" panose="020F0502020204030204" pitchFamily="34" charset="0"/>
                <a:ea typeface="Times New Roman"/>
                <a:cs typeface="Calibri" panose="020F0502020204030204" pitchFamily="34" charset="0"/>
                <a:sym typeface="Times New Roman"/>
              </a:rPr>
              <a:t>  D. Adams, Ann L. Bianchi) </a:t>
            </a:r>
          </a:p>
        </p:txBody>
      </p:sp>
      <p:sp>
        <p:nvSpPr>
          <p:cNvPr id="312" name="Shape 312"/>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88</a:t>
            </a:fld>
            <a:endParaRPr lang="en-US"/>
          </a:p>
        </p:txBody>
      </p:sp>
      <p:pic>
        <p:nvPicPr>
          <p:cNvPr id="313" name="Shape 313"/>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5443122" y="1312050"/>
            <a:ext cx="2997679" cy="4496103"/>
          </a:xfrm>
          <a:prstGeom prst="rect">
            <a:avLst/>
          </a:prstGeom>
          <a:noFill/>
          <a:ln>
            <a:noFill/>
          </a:ln>
        </p:spPr>
      </p:pic>
    </p:spTree>
    <p:extLst>
      <p:ext uri="{BB962C8B-B14F-4D97-AF65-F5344CB8AC3E}">
        <p14:creationId xmlns:p14="http://schemas.microsoft.com/office/powerpoint/2010/main" val="275006116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Shape 31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The Three R’s: Relaxation, Rhythm and Ritual</a:t>
            </a:r>
          </a:p>
        </p:txBody>
      </p:sp>
      <p:sp>
        <p:nvSpPr>
          <p:cNvPr id="320" name="Shape 320"/>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r>
              <a:rPr lang="en-US" sz="1800" dirty="0">
                <a:latin typeface="Calibri" panose="020F0502020204030204" pitchFamily="34" charset="0"/>
                <a:cs typeface="Calibri" panose="020F0502020204030204" pitchFamily="34" charset="0"/>
              </a:rPr>
              <a:t>There are three characteristics common to women who cope well:</a:t>
            </a:r>
          </a:p>
          <a:p>
            <a:pPr marL="342900" lvl="0" indent="-31750">
              <a:spcBef>
                <a:spcPts val="0"/>
              </a:spcBef>
              <a:buClr>
                <a:schemeClr val="dk1"/>
              </a:buClr>
              <a:buSzPts val="1100"/>
              <a:buFont typeface="Arial"/>
              <a:buNone/>
            </a:pPr>
            <a:endParaRPr sz="1800" dirty="0">
              <a:latin typeface="Calibri" panose="020F0502020204030204" pitchFamily="34" charset="0"/>
              <a:cs typeface="Calibri" panose="020F0502020204030204" pitchFamily="34" charset="0"/>
            </a:endParaRPr>
          </a:p>
          <a:p>
            <a:pPr marL="457200" lvl="0" indent="-342900" rtl="0">
              <a:lnSpc>
                <a:spcPct val="115000"/>
              </a:lnSpc>
              <a:spcBef>
                <a:spcPts val="0"/>
              </a:spcBef>
              <a:spcAft>
                <a:spcPts val="0"/>
              </a:spcAft>
              <a:buSzPts val="1800"/>
              <a:buFont typeface="Arial"/>
              <a:buAutoNum type="arabicPeriod"/>
            </a:pPr>
            <a:r>
              <a:rPr lang="en-US" sz="1800" dirty="0">
                <a:latin typeface="Calibri" panose="020F0502020204030204" pitchFamily="34" charset="0"/>
                <a:cs typeface="Calibri" panose="020F0502020204030204" pitchFamily="34" charset="0"/>
              </a:rPr>
              <a:t>They are able to relax during and/or between contractions. In early labor relaxation during contractions is a realistic and desirable goal; later in labor, however, many women cope much better if they don’t try to relax during contractions. They feel better if they move or vocalize during the contractions, or even tense parts of their bodies. It is vital, however, that they relax or be calm between contractions;</a:t>
            </a:r>
          </a:p>
          <a:p>
            <a:pPr marL="457200" lvl="0" indent="-342900" rtl="0">
              <a:lnSpc>
                <a:spcPct val="115000"/>
              </a:lnSpc>
              <a:spcBef>
                <a:spcPts val="0"/>
              </a:spcBef>
              <a:spcAft>
                <a:spcPts val="0"/>
              </a:spcAft>
              <a:buSzPts val="1800"/>
              <a:buFont typeface="Arial"/>
              <a:buAutoNum type="arabicPeriod"/>
            </a:pPr>
            <a:r>
              <a:rPr lang="en-US" sz="1800" dirty="0">
                <a:latin typeface="Calibri" panose="020F0502020204030204" pitchFamily="34" charset="0"/>
                <a:cs typeface="Calibri" panose="020F0502020204030204" pitchFamily="34" charset="0"/>
              </a:rPr>
              <a:t>The use of rhythm characterizes their coping style;</a:t>
            </a:r>
          </a:p>
          <a:p>
            <a:pPr marL="457200" lvl="0" indent="-342900" rtl="0">
              <a:lnSpc>
                <a:spcPct val="115000"/>
              </a:lnSpc>
              <a:spcBef>
                <a:spcPts val="0"/>
              </a:spcBef>
              <a:buSzPts val="1800"/>
              <a:buFont typeface="Arial"/>
              <a:buAutoNum type="arabicPeriod"/>
            </a:pPr>
            <a:r>
              <a:rPr lang="en-US" sz="1800" dirty="0">
                <a:latin typeface="Calibri" panose="020F0502020204030204" pitchFamily="34" charset="0"/>
                <a:cs typeface="Calibri" panose="020F0502020204030204" pitchFamily="34" charset="0"/>
              </a:rPr>
              <a:t>They find and use rituals, that is, the repeated use of personally meaningful rhythmic activities with every contraction.</a:t>
            </a:r>
          </a:p>
        </p:txBody>
      </p:sp>
      <p:sp>
        <p:nvSpPr>
          <p:cNvPr id="321" name="Shape 32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89</a:t>
            </a:fld>
            <a:endParaRPr lang="en-US"/>
          </a:p>
        </p:txBody>
      </p:sp>
    </p:spTree>
    <p:extLst>
      <p:ext uri="{BB962C8B-B14F-4D97-AF65-F5344CB8AC3E}">
        <p14:creationId xmlns:p14="http://schemas.microsoft.com/office/powerpoint/2010/main" val="25996031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A1863EF-D3FA-4594-9C69-5A60C7844726}"/>
              </a:ext>
            </a:extLst>
          </p:cNvPr>
          <p:cNvSpPr>
            <a:spLocks noGrp="1"/>
          </p:cNvSpPr>
          <p:nvPr>
            <p:ph type="body" idx="1"/>
          </p:nvPr>
        </p:nvSpPr>
        <p:spPr>
          <a:xfrm>
            <a:off x="457200" y="552450"/>
            <a:ext cx="8229600" cy="5216555"/>
          </a:xfrm>
        </p:spPr>
        <p:txBody>
          <a:bodyPr/>
          <a:lstStyle/>
          <a:p>
            <a:pPr marL="0" indent="0">
              <a:spcBef>
                <a:spcPts val="0"/>
              </a:spcBef>
              <a:buNone/>
            </a:pPr>
            <a:r>
              <a:rPr lang="en-US" sz="1600" dirty="0">
                <a:latin typeface="Calibri" panose="020F0502020204030204" pitchFamily="34" charset="0"/>
                <a:cs typeface="Calibri" panose="020F0502020204030204" pitchFamily="34" charset="0"/>
              </a:rPr>
              <a:t>Examples of unplanned spontaneous rituals discovered by laboring women:</a:t>
            </a:r>
          </a:p>
          <a:p>
            <a:pPr marL="457200" indent="-298450">
              <a:lnSpc>
                <a:spcPct val="115000"/>
              </a:lnSpc>
              <a:spcBef>
                <a:spcPts val="0"/>
              </a:spcBef>
            </a:pPr>
            <a:r>
              <a:rPr lang="en-US" sz="1600" dirty="0">
                <a:latin typeface="Calibri" panose="020F0502020204030204" pitchFamily="34" charset="0"/>
                <a:cs typeface="Calibri" panose="020F0502020204030204" pitchFamily="34" charset="0"/>
              </a:rPr>
              <a:t>One woman felt safe and cared for when her mother brushed her long, straight hair rhythmically during the contractions.</a:t>
            </a:r>
          </a:p>
          <a:p>
            <a:pPr marL="457200" indent="-298450">
              <a:lnSpc>
                <a:spcPct val="115000"/>
              </a:lnSpc>
              <a:spcBef>
                <a:spcPts val="0"/>
              </a:spcBef>
            </a:pPr>
            <a:r>
              <a:rPr lang="en-US" sz="1600" dirty="0">
                <a:latin typeface="Calibri" panose="020F0502020204030204" pitchFamily="34" charset="0"/>
                <a:cs typeface="Calibri" panose="020F0502020204030204" pitchFamily="34" charset="0"/>
              </a:rPr>
              <a:t>Another rocked in a rocking chair in rhythm with her own pattern of breathing.</a:t>
            </a:r>
          </a:p>
          <a:p>
            <a:pPr marL="457200" indent="-298450">
              <a:lnSpc>
                <a:spcPct val="115000"/>
              </a:lnSpc>
              <a:spcBef>
                <a:spcPts val="0"/>
              </a:spcBef>
            </a:pPr>
            <a:r>
              <a:rPr lang="en-US" sz="1600" dirty="0">
                <a:latin typeface="Calibri" panose="020F0502020204030204" pitchFamily="34" charset="0"/>
                <a:cs typeface="Calibri" panose="020F0502020204030204" pitchFamily="34" charset="0"/>
              </a:rPr>
              <a:t>Another wanted her partner to rub her lower leg lightly up and down in time with her breathing.</a:t>
            </a:r>
          </a:p>
          <a:p>
            <a:pPr marL="457200" indent="-298450">
              <a:lnSpc>
                <a:spcPct val="115000"/>
              </a:lnSpc>
              <a:spcBef>
                <a:spcPts val="0"/>
              </a:spcBef>
            </a:pPr>
            <a:r>
              <a:rPr lang="en-US" sz="1600" dirty="0">
                <a:latin typeface="Calibri" panose="020F0502020204030204" pitchFamily="34" charset="0"/>
                <a:cs typeface="Calibri" panose="020F0502020204030204" pitchFamily="34" charset="0"/>
              </a:rPr>
              <a:t>Another wanted her partner to count her breaths out loud and point out to her when she was beyond the number of breaths that meant the halfway point in the contraction.</a:t>
            </a:r>
          </a:p>
          <a:p>
            <a:pPr marL="457200" indent="-298450">
              <a:lnSpc>
                <a:spcPct val="115000"/>
              </a:lnSpc>
              <a:spcBef>
                <a:spcPts val="0"/>
              </a:spcBef>
            </a:pPr>
            <a:r>
              <a:rPr lang="en-US" sz="1600" dirty="0">
                <a:latin typeface="Calibri" panose="020F0502020204030204" pitchFamily="34" charset="0"/>
                <a:cs typeface="Calibri" panose="020F0502020204030204" pitchFamily="34" charset="0"/>
              </a:rPr>
              <a:t>Another dealt with her back pain by leaning on the bathroom sink, swaying rhythmically from side and moaning while her partner pressed on her low back.</a:t>
            </a:r>
          </a:p>
          <a:p>
            <a:pPr marL="457200" indent="-298450">
              <a:lnSpc>
                <a:spcPct val="115000"/>
              </a:lnSpc>
              <a:spcBef>
                <a:spcPts val="0"/>
              </a:spcBef>
            </a:pPr>
            <a:r>
              <a:rPr lang="en-US" sz="1600" dirty="0">
                <a:latin typeface="Calibri" panose="020F0502020204030204" pitchFamily="34" charset="0"/>
                <a:cs typeface="Calibri" panose="020F0502020204030204" pitchFamily="34" charset="0"/>
              </a:rPr>
              <a:t>Another, who had rowed crew in high school, used a visualization in conjunction with her breathing pattern: each breath represented a stroke of her oar, helping her to “glide smoothly” through the contraction.</a:t>
            </a:r>
          </a:p>
          <a:p>
            <a:pPr marL="457200" indent="-298450">
              <a:lnSpc>
                <a:spcPct val="115000"/>
              </a:lnSpc>
              <a:spcBef>
                <a:spcPts val="0"/>
              </a:spcBef>
            </a:pPr>
            <a:r>
              <a:rPr lang="en-US" sz="1600" dirty="0">
                <a:latin typeface="Calibri" panose="020F0502020204030204" pitchFamily="34" charset="0"/>
                <a:cs typeface="Calibri" panose="020F0502020204030204" pitchFamily="34" charset="0"/>
              </a:rPr>
              <a:t>Another let her breathing follow the rhythm of her partner’s hand moving up and down (“conducting”); she focused entirely on the partner’s ring with its blue stone as her guide.</a:t>
            </a:r>
          </a:p>
          <a:p>
            <a:pPr marL="0" indent="0">
              <a:lnSpc>
                <a:spcPct val="115000"/>
              </a:lnSpc>
              <a:spcBef>
                <a:spcPts val="0"/>
              </a:spcBef>
              <a:buNone/>
            </a:pPr>
            <a:r>
              <a:rPr lang="en-US" sz="1600" dirty="0">
                <a:latin typeface="Calibri" panose="020F0502020204030204" pitchFamily="34" charset="0"/>
                <a:cs typeface="Calibri" panose="020F0502020204030204" pitchFamily="34" charset="0"/>
              </a:rPr>
              <a:t>Once a woman finds a ritual, she depends on it for many contractions. Changing the ritual or disturbing it throws her off. Most women change their ritual from time to time in labor, when a change of pace seems necessary.</a:t>
            </a:r>
            <a:endParaRPr lang="en-US" sz="1600" dirty="0">
              <a:solidFill>
                <a:schemeClr val="tx1"/>
              </a:solidFill>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2367C051-D5C9-424D-987E-080E42829DCF}"/>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ts val="1200"/>
              <a:buFont typeface="Cabin"/>
              <a:buNone/>
            </a:pPr>
            <a:fld id="{00000000-1234-1234-1234-123412341234}" type="slidenum">
              <a:rPr lang="en-US" sz="1200" b="0" i="0" u="none" strike="noStrike" cap="none">
                <a:solidFill>
                  <a:srgbClr val="FFFFFF"/>
                </a:solidFill>
                <a:latin typeface="Cabin"/>
                <a:ea typeface="Cabin"/>
                <a:cs typeface="Cabin"/>
                <a:sym typeface="Cabin"/>
              </a:rPr>
              <a:t>90</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79569556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Shape 327"/>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Aromatherapy</a:t>
            </a:r>
          </a:p>
        </p:txBody>
      </p:sp>
      <p:sp>
        <p:nvSpPr>
          <p:cNvPr id="328" name="Shape 328"/>
          <p:cNvSpPr txBox="1">
            <a:spLocks noGrp="1"/>
          </p:cNvSpPr>
          <p:nvPr>
            <p:ph type="body" idx="1"/>
          </p:nvPr>
        </p:nvSpPr>
        <p:spPr>
          <a:xfrm>
            <a:off x="457200" y="1274323"/>
            <a:ext cx="8453336" cy="4851977"/>
          </a:xfrm>
          <a:prstGeom prst="rect">
            <a:avLst/>
          </a:prstGeom>
        </p:spPr>
        <p:txBody>
          <a:bodyPr wrap="square" lIns="91425" tIns="91425" rIns="91425" bIns="91425" anchor="t" anchorCtr="0">
            <a:noAutofit/>
          </a:bodyPr>
          <a:lstStyle/>
          <a:p>
            <a:pPr marL="0" lvl="0" indent="0" rtl="0">
              <a:spcBef>
                <a:spcPts val="0"/>
              </a:spcBef>
              <a:buNone/>
            </a:pPr>
            <a:r>
              <a:rPr lang="en-US" sz="2400" dirty="0">
                <a:latin typeface="Calibri" panose="020F0502020204030204" pitchFamily="34" charset="0"/>
                <a:cs typeface="Calibri" panose="020F0502020204030204" pitchFamily="34" charset="0"/>
              </a:rPr>
              <a:t>Aromatherapy involves using essential oils by massaging them into the skin, or inhaling the scents. The oils are extracted from plants and distilled. The purpose is to engage the senses and create a relaxing environment, reduce anxiety and fear. </a:t>
            </a:r>
            <a:br>
              <a:rPr lang="en-US" sz="2400" dirty="0">
                <a:latin typeface="Calibri" panose="020F0502020204030204" pitchFamily="34" charset="0"/>
                <a:cs typeface="Calibri" panose="020F0502020204030204" pitchFamily="34" charset="0"/>
              </a:rPr>
            </a:br>
            <a:endParaRPr lang="en-US" sz="2400" dirty="0">
              <a:latin typeface="Calibri" panose="020F0502020204030204" pitchFamily="34" charset="0"/>
              <a:cs typeface="Calibri" panose="020F0502020204030204" pitchFamily="34" charset="0"/>
            </a:endParaRPr>
          </a:p>
          <a:p>
            <a:pPr marL="0" lvl="0" indent="0" rtl="0">
              <a:spcBef>
                <a:spcPts val="0"/>
              </a:spcBef>
              <a:buNone/>
            </a:pPr>
            <a:r>
              <a:rPr lang="en-US" sz="2400" dirty="0">
                <a:latin typeface="Calibri" panose="020F0502020204030204" pitchFamily="34" charset="0"/>
                <a:cs typeface="Calibri" panose="020F0502020204030204" pitchFamily="34" charset="0"/>
              </a:rPr>
              <a:t>“</a:t>
            </a:r>
            <a:r>
              <a:rPr lang="en-US" sz="2400" i="1" dirty="0">
                <a:highlight>
                  <a:srgbClr val="FFFFFF"/>
                </a:highlight>
                <a:latin typeface="Calibri" panose="020F0502020204030204" pitchFamily="34" charset="0"/>
                <a:ea typeface="Arial"/>
                <a:cs typeface="Calibri" panose="020F0502020204030204" pitchFamily="34" charset="0"/>
                <a:sym typeface="Arial"/>
              </a:rPr>
              <a:t>The evidence from this study suggests that aromatherapy can be effective in reducing maternal anxiety, fear and/or pain during </a:t>
            </a:r>
            <a:r>
              <a:rPr lang="en-US" sz="2400" i="1" dirty="0" err="1">
                <a:highlight>
                  <a:srgbClr val="FFFFFF"/>
                </a:highlight>
                <a:latin typeface="Calibri" panose="020F0502020204030204" pitchFamily="34" charset="0"/>
                <a:ea typeface="Arial"/>
                <a:cs typeface="Calibri" panose="020F0502020204030204" pitchFamily="34" charset="0"/>
                <a:sym typeface="Arial"/>
              </a:rPr>
              <a:t>labour</a:t>
            </a:r>
            <a:r>
              <a:rPr lang="en-US" sz="2400" i="1" dirty="0">
                <a:highlight>
                  <a:srgbClr val="FFFFFF"/>
                </a:highlight>
                <a:latin typeface="Calibri" panose="020F0502020204030204" pitchFamily="34" charset="0"/>
                <a:ea typeface="Arial"/>
                <a:cs typeface="Calibri" panose="020F0502020204030204" pitchFamily="34" charset="0"/>
                <a:sym typeface="Arial"/>
              </a:rPr>
              <a:t>.”</a:t>
            </a:r>
          </a:p>
          <a:p>
            <a:pPr marL="0" lvl="0" indent="0" rtl="0">
              <a:spcBef>
                <a:spcPts val="0"/>
              </a:spcBef>
              <a:buNone/>
            </a:pPr>
            <a:endParaRPr sz="2000" dirty="0">
              <a:highlight>
                <a:srgbClr val="FFFFFF"/>
              </a:highlight>
              <a:latin typeface="Calibri" panose="020F0502020204030204" pitchFamily="34" charset="0"/>
              <a:ea typeface="Arial"/>
              <a:cs typeface="Calibri" panose="020F0502020204030204" pitchFamily="34" charset="0"/>
              <a:sym typeface="Arial"/>
            </a:endParaRPr>
          </a:p>
          <a:p>
            <a:pPr marL="0" lvl="0" indent="0" rtl="0">
              <a:spcBef>
                <a:spcPts val="0"/>
              </a:spcBef>
              <a:buNone/>
            </a:pPr>
            <a:r>
              <a:rPr lang="en-US" sz="1000" dirty="0">
                <a:highlight>
                  <a:srgbClr val="FFFFFF"/>
                </a:highlight>
                <a:latin typeface="Calibri" panose="020F0502020204030204" pitchFamily="34" charset="0"/>
                <a:ea typeface="Arial"/>
                <a:cs typeface="Calibri" panose="020F0502020204030204" pitchFamily="34" charset="0"/>
                <a:sym typeface="Arial"/>
              </a:rPr>
              <a:t>Complementary Therapies in Nursing and </a:t>
            </a:r>
            <a:r>
              <a:rPr lang="en-US" sz="1000" dirty="0" err="1">
                <a:highlight>
                  <a:srgbClr val="FFFFFF"/>
                </a:highlight>
                <a:latin typeface="Calibri" panose="020F0502020204030204" pitchFamily="34" charset="0"/>
                <a:ea typeface="Arial"/>
                <a:cs typeface="Calibri" panose="020F0502020204030204" pitchFamily="34" charset="0"/>
                <a:sym typeface="Arial"/>
              </a:rPr>
              <a:t>Midwivery</a:t>
            </a:r>
            <a:r>
              <a:rPr lang="en-US" sz="1000" dirty="0">
                <a:highlight>
                  <a:srgbClr val="FFFFFF"/>
                </a:highlight>
                <a:latin typeface="Calibri" panose="020F0502020204030204" pitchFamily="34" charset="0"/>
                <a:ea typeface="Arial"/>
                <a:cs typeface="Calibri" panose="020F0502020204030204" pitchFamily="34" charset="0"/>
                <a:sym typeface="Arial"/>
              </a:rPr>
              <a:t>. 2000 Feb;6(1): 33-4, The use of aromatherapy in intrapartum midwifery practice an observational study, Burns E1, Blamey C, </a:t>
            </a:r>
            <a:r>
              <a:rPr lang="en-US" sz="1000" dirty="0" err="1">
                <a:highlight>
                  <a:srgbClr val="FFFFFF"/>
                </a:highlight>
                <a:latin typeface="Calibri" panose="020F0502020204030204" pitchFamily="34" charset="0"/>
                <a:ea typeface="Arial"/>
                <a:cs typeface="Calibri" panose="020F0502020204030204" pitchFamily="34" charset="0"/>
                <a:sym typeface="Arial"/>
              </a:rPr>
              <a:t>Ersser</a:t>
            </a:r>
            <a:r>
              <a:rPr lang="en-US" sz="1000" dirty="0">
                <a:highlight>
                  <a:srgbClr val="FFFFFF"/>
                </a:highlight>
                <a:latin typeface="Calibri" panose="020F0502020204030204" pitchFamily="34" charset="0"/>
                <a:ea typeface="Arial"/>
                <a:cs typeface="Calibri" panose="020F0502020204030204" pitchFamily="34" charset="0"/>
                <a:sym typeface="Arial"/>
              </a:rPr>
              <a:t> SJ, Lloyd AJ, </a:t>
            </a:r>
            <a:r>
              <a:rPr lang="en-US" sz="1000" dirty="0" err="1">
                <a:highlight>
                  <a:srgbClr val="FFFFFF"/>
                </a:highlight>
                <a:latin typeface="Calibri" panose="020F0502020204030204" pitchFamily="34" charset="0"/>
                <a:ea typeface="Arial"/>
                <a:cs typeface="Calibri" panose="020F0502020204030204" pitchFamily="34" charset="0"/>
                <a:sym typeface="Arial"/>
              </a:rPr>
              <a:t>Barnetson</a:t>
            </a:r>
            <a:r>
              <a:rPr lang="en-US" sz="1000" dirty="0">
                <a:highlight>
                  <a:srgbClr val="FFFFFF"/>
                </a:highlight>
                <a:latin typeface="Calibri" panose="020F0502020204030204" pitchFamily="34" charset="0"/>
                <a:ea typeface="Arial"/>
                <a:cs typeface="Calibri" panose="020F0502020204030204" pitchFamily="34" charset="0"/>
                <a:sym typeface="Arial"/>
              </a:rPr>
              <a:t> L. </a:t>
            </a:r>
          </a:p>
          <a:p>
            <a:pPr marL="0" lvl="0" indent="0">
              <a:spcBef>
                <a:spcPts val="0"/>
              </a:spcBef>
              <a:buNone/>
            </a:pPr>
            <a:r>
              <a:rPr lang="en-US" sz="1000" dirty="0">
                <a:highlight>
                  <a:srgbClr val="FFFFFF"/>
                </a:highlight>
                <a:latin typeface="Calibri" panose="020F0502020204030204" pitchFamily="34" charset="0"/>
                <a:ea typeface="Arial"/>
                <a:cs typeface="Calibri" panose="020F0502020204030204" pitchFamily="34" charset="0"/>
                <a:sym typeface="Arial"/>
              </a:rPr>
              <a:t>https://www.ncbi.nlm.nih.gov/pubmed/11033651</a:t>
            </a:r>
          </a:p>
        </p:txBody>
      </p:sp>
      <p:sp>
        <p:nvSpPr>
          <p:cNvPr id="329" name="Shape 329"/>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91</a:t>
            </a:fld>
            <a:endParaRPr lang="en-US"/>
          </a:p>
        </p:txBody>
      </p:sp>
    </p:spTree>
    <p:extLst>
      <p:ext uri="{BB962C8B-B14F-4D97-AF65-F5344CB8AC3E}">
        <p14:creationId xmlns:p14="http://schemas.microsoft.com/office/powerpoint/2010/main" val="67271299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Shape 335"/>
          <p:cNvSpPr txBox="1">
            <a:spLocks noGrp="1"/>
          </p:cNvSpPr>
          <p:nvPr>
            <p:ph type="title"/>
          </p:nvPr>
        </p:nvSpPr>
        <p:spPr>
          <a:xfrm>
            <a:off x="457200" y="263413"/>
            <a:ext cx="8229600" cy="1143000"/>
          </a:xfrm>
          <a:prstGeom prst="rect">
            <a:avLst/>
          </a:prstGeom>
        </p:spPr>
        <p:txBody>
          <a:bodyPr wrap="square" lIns="91425" tIns="91425" rIns="91425" bIns="91425" anchor="ctr" anchorCtr="0">
            <a:noAutofit/>
          </a:bodyPr>
          <a:lstStyle/>
          <a:p>
            <a:pPr marL="0" lvl="0" indent="0">
              <a:spcBef>
                <a:spcPts val="0"/>
              </a:spcBef>
              <a:buNone/>
            </a:pPr>
            <a:r>
              <a:rPr lang="en-US"/>
              <a:t>Aromatherapy</a:t>
            </a:r>
          </a:p>
        </p:txBody>
      </p:sp>
      <p:sp>
        <p:nvSpPr>
          <p:cNvPr id="336" name="Shape 336"/>
          <p:cNvSpPr txBox="1">
            <a:spLocks noGrp="1"/>
          </p:cNvSpPr>
          <p:nvPr>
            <p:ph type="body" idx="1"/>
          </p:nvPr>
        </p:nvSpPr>
        <p:spPr>
          <a:xfrm>
            <a:off x="4343400" y="1483725"/>
            <a:ext cx="4343400" cy="2837700"/>
          </a:xfrm>
          <a:prstGeom prst="rect">
            <a:avLst/>
          </a:prstGeom>
        </p:spPr>
        <p:txBody>
          <a:bodyPr wrap="square" lIns="91425" tIns="91425" rIns="91425" bIns="91425" anchor="t" anchorCtr="0">
            <a:noAutofit/>
          </a:bodyPr>
          <a:lstStyle/>
          <a:p>
            <a:pPr marL="0" indent="0">
              <a:spcBef>
                <a:spcPts val="0"/>
              </a:spcBef>
              <a:buNone/>
            </a:pPr>
            <a:r>
              <a:rPr lang="en-US" sz="2600" dirty="0">
                <a:latin typeface="Calibri" panose="020F0502020204030204" pitchFamily="34" charset="0"/>
                <a:cs typeface="Calibri" panose="020F0502020204030204" pitchFamily="34" charset="0"/>
              </a:rPr>
              <a:t>A </a:t>
            </a:r>
            <a:r>
              <a:rPr lang="en-US" sz="2600" b="1" dirty="0">
                <a:latin typeface="Calibri" panose="020F0502020204030204" pitchFamily="34" charset="0"/>
                <a:cs typeface="Calibri" panose="020F0502020204030204" pitchFamily="34" charset="0"/>
              </a:rPr>
              <a:t>washcloth</a:t>
            </a:r>
            <a:r>
              <a:rPr lang="en-US" sz="2600" dirty="0">
                <a:latin typeface="Calibri" panose="020F0502020204030204" pitchFamily="34" charset="0"/>
                <a:cs typeface="Calibri" panose="020F0502020204030204" pitchFamily="34" charset="0"/>
              </a:rPr>
              <a:t> or </a:t>
            </a:r>
            <a:r>
              <a:rPr lang="en-US" sz="2600" b="1" dirty="0">
                <a:latin typeface="Calibri" panose="020F0502020204030204" pitchFamily="34" charset="0"/>
                <a:cs typeface="Calibri" panose="020F0502020204030204" pitchFamily="34" charset="0"/>
              </a:rPr>
              <a:t>cotton ball </a:t>
            </a:r>
            <a:r>
              <a:rPr lang="en-US" sz="2600" dirty="0">
                <a:latin typeface="Calibri" panose="020F0502020204030204" pitchFamily="34" charset="0"/>
                <a:cs typeface="Calibri" panose="020F0502020204030204" pitchFamily="34" charset="0"/>
              </a:rPr>
              <a:t>is a good option if you wish to remove the scent altogether at a later point. </a:t>
            </a:r>
          </a:p>
          <a:p>
            <a:pPr marL="0" lvl="0" indent="0" rtl="0">
              <a:spcBef>
                <a:spcPts val="0"/>
              </a:spcBef>
              <a:buNone/>
            </a:pPr>
            <a:endParaRPr lang="en-US" sz="1600" dirty="0">
              <a:latin typeface="Calibri" panose="020F0502020204030204" pitchFamily="34" charset="0"/>
              <a:cs typeface="Calibri" panose="020F0502020204030204" pitchFamily="34" charset="0"/>
            </a:endParaRPr>
          </a:p>
        </p:txBody>
      </p:sp>
      <p:sp>
        <p:nvSpPr>
          <p:cNvPr id="337" name="Shape 337"/>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92</a:t>
            </a:fld>
            <a:endParaRPr lang="en-US"/>
          </a:p>
        </p:txBody>
      </p:sp>
      <p:pic>
        <p:nvPicPr>
          <p:cNvPr id="338" name="Shape 338"/>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651925" y="1649475"/>
            <a:ext cx="3545930" cy="2364222"/>
          </a:xfrm>
          <a:prstGeom prst="rect">
            <a:avLst/>
          </a:prstGeom>
          <a:noFill/>
          <a:ln>
            <a:noFill/>
          </a:ln>
        </p:spPr>
      </p:pic>
      <p:sp>
        <p:nvSpPr>
          <p:cNvPr id="339" name="Shape 339"/>
          <p:cNvSpPr txBox="1"/>
          <p:nvPr/>
        </p:nvSpPr>
        <p:spPr>
          <a:xfrm>
            <a:off x="581700" y="4013697"/>
            <a:ext cx="8285400" cy="2077500"/>
          </a:xfrm>
          <a:prstGeom prst="rect">
            <a:avLst/>
          </a:prstGeom>
          <a:noFill/>
          <a:ln>
            <a:noFill/>
          </a:ln>
        </p:spPr>
        <p:txBody>
          <a:bodyPr wrap="square" lIns="91425" tIns="91425" rIns="91425" bIns="91425" anchor="t" anchorCtr="0">
            <a:noAutofit/>
          </a:bodyPr>
          <a:lstStyle/>
          <a:p>
            <a:pPr marL="0" lvl="0" indent="0" rtl="0">
              <a:spcBef>
                <a:spcPts val="600"/>
              </a:spcBef>
              <a:buNone/>
            </a:pPr>
            <a:endParaRPr lang="en-US" sz="1600" dirty="0">
              <a:solidFill>
                <a:schemeClr val="dk1"/>
              </a:solidFill>
              <a:latin typeface="Calibri" panose="020F0502020204030204" pitchFamily="34" charset="0"/>
              <a:ea typeface="Cabin"/>
              <a:cs typeface="Calibri" panose="020F0502020204030204" pitchFamily="34" charset="0"/>
              <a:sym typeface="Cabin"/>
            </a:endParaRPr>
          </a:p>
          <a:p>
            <a:pPr marL="0" lvl="0" indent="0" rtl="0">
              <a:spcBef>
                <a:spcPts val="600"/>
              </a:spcBef>
              <a:buNone/>
            </a:pPr>
            <a:r>
              <a:rPr lang="en-US" sz="2000" b="1" dirty="0">
                <a:solidFill>
                  <a:schemeClr val="dk1"/>
                </a:solidFill>
                <a:latin typeface="Calibri" panose="020F0502020204030204" pitchFamily="34" charset="0"/>
                <a:ea typeface="Cabin"/>
                <a:cs typeface="Calibri" panose="020F0502020204030204" pitchFamily="34" charset="0"/>
                <a:sym typeface="Cabin"/>
              </a:rPr>
              <a:t>Lavender</a:t>
            </a:r>
            <a:r>
              <a:rPr lang="en-US" sz="2000" dirty="0">
                <a:solidFill>
                  <a:schemeClr val="dk1"/>
                </a:solidFill>
                <a:latin typeface="Calibri" panose="020F0502020204030204" pitchFamily="34" charset="0"/>
                <a:ea typeface="Cabin"/>
                <a:cs typeface="Calibri" panose="020F0502020204030204" pitchFamily="34" charset="0"/>
                <a:sym typeface="Cabin"/>
              </a:rPr>
              <a:t> - Can help create a calm, relaxing environment. </a:t>
            </a:r>
          </a:p>
          <a:p>
            <a:pPr marL="0" lvl="0" indent="-69850" rtl="0">
              <a:spcBef>
                <a:spcPts val="600"/>
              </a:spcBef>
              <a:buClr>
                <a:schemeClr val="dk1"/>
              </a:buClr>
              <a:buSzPts val="1100"/>
              <a:buFont typeface="Arial"/>
              <a:buNone/>
            </a:pPr>
            <a:r>
              <a:rPr lang="en-US" sz="2000" b="1" dirty="0">
                <a:solidFill>
                  <a:schemeClr val="dk1"/>
                </a:solidFill>
                <a:latin typeface="Calibri" panose="020F0502020204030204" pitchFamily="34" charset="0"/>
                <a:ea typeface="Cabin"/>
                <a:cs typeface="Calibri" panose="020F0502020204030204" pitchFamily="34" charset="0"/>
                <a:sym typeface="Cabin"/>
              </a:rPr>
              <a:t>Peppermint </a:t>
            </a:r>
            <a:r>
              <a:rPr lang="en-US" sz="2000" dirty="0">
                <a:solidFill>
                  <a:schemeClr val="dk1"/>
                </a:solidFill>
                <a:latin typeface="Calibri" panose="020F0502020204030204" pitchFamily="34" charset="0"/>
                <a:ea typeface="Cabin"/>
                <a:cs typeface="Calibri" panose="020F0502020204030204" pitchFamily="34" charset="0"/>
                <a:sym typeface="Cabin"/>
              </a:rPr>
              <a:t>- Can help with exhaustion, nausea, and aches during labor.</a:t>
            </a:r>
          </a:p>
          <a:p>
            <a:pPr marL="0" lvl="0" indent="-69850" rtl="0">
              <a:spcBef>
                <a:spcPts val="600"/>
              </a:spcBef>
              <a:buClr>
                <a:schemeClr val="dk1"/>
              </a:buClr>
              <a:buSzPts val="1100"/>
              <a:buFont typeface="Arial"/>
              <a:buNone/>
            </a:pPr>
            <a:r>
              <a:rPr lang="en-US" sz="2000" b="1" dirty="0">
                <a:solidFill>
                  <a:schemeClr val="dk1"/>
                </a:solidFill>
                <a:latin typeface="Calibri" panose="020F0502020204030204" pitchFamily="34" charset="0"/>
                <a:ea typeface="Cabin"/>
                <a:cs typeface="Calibri" panose="020F0502020204030204" pitchFamily="34" charset="0"/>
                <a:sym typeface="Cabin"/>
              </a:rPr>
              <a:t>Citrus</a:t>
            </a:r>
            <a:r>
              <a:rPr lang="en-US" sz="2000" dirty="0">
                <a:solidFill>
                  <a:schemeClr val="dk1"/>
                </a:solidFill>
                <a:latin typeface="Calibri" panose="020F0502020204030204" pitchFamily="34" charset="0"/>
                <a:ea typeface="Cabin"/>
                <a:cs typeface="Calibri" panose="020F0502020204030204" pitchFamily="34" charset="0"/>
                <a:sym typeface="Cabin"/>
              </a:rPr>
              <a:t> – Can bring energy to the room for a mother who needs a pick-me-up. </a:t>
            </a:r>
          </a:p>
          <a:p>
            <a:pPr marL="342900" lvl="0" indent="-31750" rtl="0">
              <a:spcBef>
                <a:spcPts val="600"/>
              </a:spcBef>
              <a:buClr>
                <a:schemeClr val="dk1"/>
              </a:buClr>
              <a:buSzPts val="1100"/>
              <a:buFont typeface="Arial"/>
              <a:buNone/>
            </a:pPr>
            <a:endParaRPr sz="2000" dirty="0">
              <a:solidFill>
                <a:schemeClr val="dk1"/>
              </a:solidFill>
              <a:latin typeface="Calibri" panose="020F0502020204030204" pitchFamily="34" charset="0"/>
              <a:ea typeface="Cabin"/>
              <a:cs typeface="Calibri" panose="020F0502020204030204" pitchFamily="34" charset="0"/>
              <a:sym typeface="Cabin"/>
            </a:endParaRPr>
          </a:p>
        </p:txBody>
      </p:sp>
    </p:spTree>
    <p:extLst>
      <p:ext uri="{BB962C8B-B14F-4D97-AF65-F5344CB8AC3E}">
        <p14:creationId xmlns:p14="http://schemas.microsoft.com/office/powerpoint/2010/main" val="20563964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Shape 345"/>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rtl="0">
              <a:spcBef>
                <a:spcPts val="0"/>
              </a:spcBef>
              <a:buNone/>
            </a:pPr>
            <a:r>
              <a:rPr lang="en-US"/>
              <a:t>Movement and Positioning</a:t>
            </a:r>
          </a:p>
        </p:txBody>
      </p:sp>
      <p:sp>
        <p:nvSpPr>
          <p:cNvPr id="346" name="Shape 346"/>
          <p:cNvSpPr txBox="1">
            <a:spLocks noGrp="1"/>
          </p:cNvSpPr>
          <p:nvPr>
            <p:ph type="body" idx="1"/>
          </p:nvPr>
        </p:nvSpPr>
        <p:spPr>
          <a:xfrm>
            <a:off x="419100" y="1417638"/>
            <a:ext cx="8229600" cy="4526100"/>
          </a:xfrm>
          <a:prstGeom prst="rect">
            <a:avLst/>
          </a:prstGeom>
        </p:spPr>
        <p:txBody>
          <a:bodyPr wrap="square" lIns="91425" tIns="91425" rIns="91425" bIns="91425" anchor="t" anchorCtr="0">
            <a:noAutofit/>
          </a:bodyPr>
          <a:lstStyle/>
          <a:p>
            <a:pPr marL="457200" lvl="0" indent="-419100">
              <a:spcBef>
                <a:spcPts val="0"/>
              </a:spcBef>
              <a:spcAft>
                <a:spcPts val="0"/>
              </a:spcAft>
              <a:buSzPts val="3000"/>
              <a:buChar char="•"/>
            </a:pPr>
            <a:r>
              <a:rPr lang="en-US" dirty="0">
                <a:latin typeface="Calibri" panose="020F0502020204030204" pitchFamily="34" charset="0"/>
                <a:cs typeface="Calibri" panose="020F0502020204030204" pitchFamily="34" charset="0"/>
              </a:rPr>
              <a:t>Women who use upright positions during labor have shorter labors, receive less intervention, report less severe pain, and describe more satisfaction with their childbirth experience than women in semi-recumbent or supine positions </a:t>
            </a:r>
            <a:r>
              <a:rPr lang="en-US" sz="1200" dirty="0">
                <a:latin typeface="Calibri" panose="020F0502020204030204" pitchFamily="34" charset="0"/>
                <a:cs typeface="Calibri" panose="020F0502020204030204" pitchFamily="34" charset="0"/>
              </a:rPr>
              <a:t>(</a:t>
            </a:r>
            <a:r>
              <a:rPr lang="en-US" sz="1200" dirty="0" err="1">
                <a:latin typeface="Calibri" panose="020F0502020204030204" pitchFamily="34" charset="0"/>
                <a:cs typeface="Calibri" panose="020F0502020204030204" pitchFamily="34" charset="0"/>
              </a:rPr>
              <a:t>Priddis</a:t>
            </a:r>
            <a:r>
              <a:rPr lang="en-US" sz="1200" dirty="0">
                <a:latin typeface="Calibri" panose="020F0502020204030204" pitchFamily="34" charset="0"/>
                <a:cs typeface="Calibri" panose="020F0502020204030204" pitchFamily="34" charset="0"/>
              </a:rPr>
              <a:t>, </a:t>
            </a:r>
            <a:r>
              <a:rPr lang="en-US" sz="1200" dirty="0" err="1">
                <a:latin typeface="Calibri" panose="020F0502020204030204" pitchFamily="34" charset="0"/>
                <a:cs typeface="Calibri" panose="020F0502020204030204" pitchFamily="34" charset="0"/>
              </a:rPr>
              <a:t>Dahlen</a:t>
            </a:r>
            <a:r>
              <a:rPr lang="en-US" sz="1200" dirty="0">
                <a:latin typeface="Calibri" panose="020F0502020204030204" pitchFamily="34" charset="0"/>
                <a:cs typeface="Calibri" panose="020F0502020204030204" pitchFamily="34" charset="0"/>
              </a:rPr>
              <a:t>, &amp; </a:t>
            </a:r>
            <a:r>
              <a:rPr lang="en-US" sz="1200" dirty="0" err="1">
                <a:latin typeface="Calibri" panose="020F0502020204030204" pitchFamily="34" charset="0"/>
                <a:cs typeface="Calibri" panose="020F0502020204030204" pitchFamily="34" charset="0"/>
              </a:rPr>
              <a:t>Schmied</a:t>
            </a:r>
            <a:r>
              <a:rPr lang="en-US" sz="1200" dirty="0">
                <a:latin typeface="Calibri" panose="020F0502020204030204" pitchFamily="34" charset="0"/>
                <a:cs typeface="Calibri" panose="020F0502020204030204" pitchFamily="34" charset="0"/>
              </a:rPr>
              <a:t>, 2012).</a:t>
            </a:r>
            <a:r>
              <a:rPr lang="en-US" dirty="0">
                <a:latin typeface="Calibri" panose="020F0502020204030204" pitchFamily="34" charset="0"/>
                <a:cs typeface="Calibri" panose="020F0502020204030204" pitchFamily="34" charset="0"/>
              </a:rPr>
              <a:t> </a:t>
            </a:r>
          </a:p>
          <a:p>
            <a:pPr marL="457200" lvl="0" indent="-419100">
              <a:spcBef>
                <a:spcPts val="0"/>
              </a:spcBef>
              <a:buSzPts val="3000"/>
              <a:buChar char="•"/>
            </a:pPr>
            <a:r>
              <a:rPr lang="en-US" dirty="0">
                <a:latin typeface="Calibri" panose="020F0502020204030204" pitchFamily="34" charset="0"/>
                <a:cs typeface="Calibri" panose="020F0502020204030204" pitchFamily="34" charset="0"/>
              </a:rPr>
              <a:t>In a study published in Nursing Research, laboring women experienced more lower back pain when recumbent </a:t>
            </a:r>
            <a:r>
              <a:rPr lang="en-US" sz="1200" dirty="0">
                <a:latin typeface="Calibri" panose="020F0502020204030204" pitchFamily="34" charset="0"/>
                <a:cs typeface="Calibri" panose="020F0502020204030204" pitchFamily="34" charset="0"/>
              </a:rPr>
              <a:t>(Adachi, Shimada, &amp; </a:t>
            </a:r>
            <a:r>
              <a:rPr lang="en-US" sz="1200" dirty="0" err="1">
                <a:latin typeface="Calibri" panose="020F0502020204030204" pitchFamily="34" charset="0"/>
                <a:cs typeface="Calibri" panose="020F0502020204030204" pitchFamily="34" charset="0"/>
              </a:rPr>
              <a:t>Usai</a:t>
            </a:r>
            <a:r>
              <a:rPr lang="en-US" sz="1200" dirty="0">
                <a:latin typeface="Calibri" panose="020F0502020204030204" pitchFamily="34" charset="0"/>
                <a:cs typeface="Calibri" panose="020F0502020204030204" pitchFamily="34" charset="0"/>
              </a:rPr>
              <a:t>, 2003). </a:t>
            </a:r>
          </a:p>
        </p:txBody>
      </p:sp>
      <p:sp>
        <p:nvSpPr>
          <p:cNvPr id="347" name="Shape 347"/>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93</a:t>
            </a:fld>
            <a:endParaRPr lang="en-US"/>
          </a:p>
        </p:txBody>
      </p:sp>
    </p:spTree>
    <p:extLst>
      <p:ext uri="{BB962C8B-B14F-4D97-AF65-F5344CB8AC3E}">
        <p14:creationId xmlns:p14="http://schemas.microsoft.com/office/powerpoint/2010/main" val="168767314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Positions that Promote Comfort</a:t>
            </a:r>
          </a:p>
        </p:txBody>
      </p:sp>
      <p:sp>
        <p:nvSpPr>
          <p:cNvPr id="3" name="Text Placeholder 2"/>
          <p:cNvSpPr>
            <a:spLocks noGrp="1"/>
          </p:cNvSpPr>
          <p:nvPr>
            <p:ph type="body" idx="1"/>
          </p:nvPr>
        </p:nvSpPr>
        <p:spPr/>
        <p:txBody>
          <a:bodyPr/>
          <a:lstStyle/>
          <a:p>
            <a:r>
              <a:rPr lang="en-US" dirty="0">
                <a:latin typeface="Calibri" panose="020F0502020204030204" pitchFamily="34" charset="0"/>
                <a:cs typeface="Calibri" panose="020F0502020204030204" pitchFamily="34" charset="0"/>
              </a:rPr>
              <a:t>Sitting (birth ball, chair, toilet, in bed)</a:t>
            </a:r>
          </a:p>
          <a:p>
            <a:r>
              <a:rPr lang="en-US" dirty="0">
                <a:latin typeface="Calibri" panose="020F0502020204030204" pitchFamily="34" charset="0"/>
                <a:cs typeface="Calibri" panose="020F0502020204030204" pitchFamily="34" charset="0"/>
              </a:rPr>
              <a:t>Standing / Dancing</a:t>
            </a:r>
          </a:p>
          <a:p>
            <a:r>
              <a:rPr lang="en-US" dirty="0">
                <a:latin typeface="Calibri" panose="020F0502020204030204" pitchFamily="34" charset="0"/>
                <a:cs typeface="Calibri" panose="020F0502020204030204" pitchFamily="34" charset="0"/>
              </a:rPr>
              <a:t>Walking </a:t>
            </a:r>
          </a:p>
          <a:p>
            <a:r>
              <a:rPr lang="en-US" dirty="0">
                <a:latin typeface="Calibri" panose="020F0502020204030204" pitchFamily="34" charset="0"/>
                <a:cs typeface="Calibri" panose="020F0502020204030204" pitchFamily="34" charset="0"/>
              </a:rPr>
              <a:t>Leaning (over bed, on partner, over ball)</a:t>
            </a:r>
          </a:p>
          <a:p>
            <a:r>
              <a:rPr lang="en-US" dirty="0">
                <a:latin typeface="Calibri" panose="020F0502020204030204" pitchFamily="34" charset="0"/>
                <a:cs typeface="Calibri" panose="020F0502020204030204" pitchFamily="34" charset="0"/>
              </a:rPr>
              <a:t>Side Lying / Sims</a:t>
            </a:r>
          </a:p>
          <a:p>
            <a:r>
              <a:rPr lang="en-US" dirty="0">
                <a:latin typeface="Calibri" panose="020F0502020204030204" pitchFamily="34" charset="0"/>
                <a:cs typeface="Calibri" panose="020F0502020204030204" pitchFamily="34" charset="0"/>
              </a:rPr>
              <a:t>Hands and knees (with bed, with ball, </a:t>
            </a:r>
            <a:r>
              <a:rPr lang="en-US" dirty="0" err="1">
                <a:latin typeface="Calibri" panose="020F0502020204030204" pitchFamily="34" charset="0"/>
                <a:cs typeface="Calibri" panose="020F0502020204030204" pitchFamily="34" charset="0"/>
              </a:rPr>
              <a:t>etc</a:t>
            </a:r>
            <a:r>
              <a:rPr lang="en-US" dirty="0">
                <a:latin typeface="Calibri" panose="020F0502020204030204" pitchFamily="34" charset="0"/>
                <a:cs typeface="Calibri" panose="020F0502020204030204" pitchFamily="34" charset="0"/>
              </a:rPr>
              <a:t>)</a:t>
            </a:r>
          </a:p>
          <a:p>
            <a:pPr marL="190500" indent="0">
              <a:buNone/>
            </a:pPr>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94</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346679656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5A9252D-EEAA-724B-987C-64A672AF192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76189BD-2D71-CA4D-93DF-45A8111B55A1}"/>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95</a:t>
            </a:fld>
            <a:endParaRPr lang="en-US" sz="1200" b="0" i="0" u="none" strike="noStrike" cap="none">
              <a:solidFill>
                <a:srgbClr val="FFFFFF"/>
              </a:solidFill>
              <a:latin typeface="Cabin"/>
              <a:ea typeface="Cabin"/>
              <a:cs typeface="Cabin"/>
              <a:sym typeface="Cabin"/>
            </a:endParaRPr>
          </a:p>
        </p:txBody>
      </p:sp>
      <p:pic>
        <p:nvPicPr>
          <p:cNvPr id="5" name="Cupid Shuffle Dancing in Labor.mp4">
            <a:hlinkClick r:id="" action="ppaction://media"/>
            <a:extLst>
              <a:ext uri="{FF2B5EF4-FFF2-40B4-BE49-F238E27FC236}">
                <a16:creationId xmlns:a16="http://schemas.microsoft.com/office/drawing/2014/main" id="{A0EE9A24-363E-9C43-98F8-94BA10A9E9A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58800" y="685800"/>
            <a:ext cx="8128000" cy="4572000"/>
          </a:xfrm>
          <a:prstGeom prst="rect">
            <a:avLst/>
          </a:prstGeom>
        </p:spPr>
      </p:pic>
    </p:spTree>
    <p:extLst>
      <p:ext uri="{BB962C8B-B14F-4D97-AF65-F5344CB8AC3E}">
        <p14:creationId xmlns:p14="http://schemas.microsoft.com/office/powerpoint/2010/main" val="561280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56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Shape 563"/>
        <p:cNvGrpSpPr/>
        <p:nvPr/>
      </p:nvGrpSpPr>
      <p:grpSpPr>
        <a:xfrm>
          <a:off x="0" y="0"/>
          <a:ext cx="0" cy="0"/>
          <a:chOff x="0" y="0"/>
          <a:chExt cx="0" cy="0"/>
        </a:xfrm>
      </p:grpSpPr>
      <p:sp>
        <p:nvSpPr>
          <p:cNvPr id="564" name="Shape 564"/>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Birth Ball for Comfort </a:t>
            </a:r>
          </a:p>
        </p:txBody>
      </p:sp>
      <p:sp>
        <p:nvSpPr>
          <p:cNvPr id="565" name="Shape 565"/>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96</a:t>
            </a:fld>
            <a:endParaRPr lang="en-US"/>
          </a:p>
        </p:txBody>
      </p:sp>
      <p:pic>
        <p:nvPicPr>
          <p:cNvPr id="566" name="Shape 566"/>
          <p:cNvPicPr preferRelativeResize="0"/>
          <p:nvPr/>
        </p:nvPicPr>
        <p:blipFill>
          <a:blip r:embed="rId3">
            <a:alphaModFix/>
          </a:blip>
          <a:stretch>
            <a:fillRect/>
          </a:stretch>
        </p:blipFill>
        <p:spPr>
          <a:xfrm>
            <a:off x="658175" y="1417638"/>
            <a:ext cx="1943100" cy="2924175"/>
          </a:xfrm>
          <a:prstGeom prst="rect">
            <a:avLst/>
          </a:prstGeom>
          <a:noFill/>
          <a:ln>
            <a:noFill/>
          </a:ln>
        </p:spPr>
      </p:pic>
      <p:pic>
        <p:nvPicPr>
          <p:cNvPr id="567" name="Shape 567"/>
          <p:cNvPicPr preferRelativeResize="0"/>
          <p:nvPr/>
        </p:nvPicPr>
        <p:blipFill>
          <a:blip r:embed="rId4">
            <a:alphaModFix/>
          </a:blip>
          <a:stretch>
            <a:fillRect/>
          </a:stretch>
        </p:blipFill>
        <p:spPr>
          <a:xfrm>
            <a:off x="3155900" y="1965551"/>
            <a:ext cx="2505075" cy="1762125"/>
          </a:xfrm>
          <a:prstGeom prst="rect">
            <a:avLst/>
          </a:prstGeom>
          <a:noFill/>
          <a:ln>
            <a:noFill/>
          </a:ln>
        </p:spPr>
      </p:pic>
      <p:pic>
        <p:nvPicPr>
          <p:cNvPr id="568" name="Shape 568"/>
          <p:cNvPicPr preferRelativeResize="0"/>
          <p:nvPr/>
        </p:nvPicPr>
        <p:blipFill>
          <a:blip r:embed="rId5" cstate="screen">
            <a:alphaModFix/>
            <a:extLst>
              <a:ext uri="{28A0092B-C50C-407E-A947-70E740481C1C}">
                <a14:useLocalDpi xmlns:a14="http://schemas.microsoft.com/office/drawing/2010/main"/>
              </a:ext>
            </a:extLst>
          </a:blip>
          <a:stretch>
            <a:fillRect/>
          </a:stretch>
        </p:blipFill>
        <p:spPr>
          <a:xfrm>
            <a:off x="6215600" y="1505152"/>
            <a:ext cx="2036170" cy="2682924"/>
          </a:xfrm>
          <a:prstGeom prst="rect">
            <a:avLst/>
          </a:prstGeom>
          <a:noFill/>
          <a:ln>
            <a:noFill/>
          </a:ln>
        </p:spPr>
      </p:pic>
      <p:pic>
        <p:nvPicPr>
          <p:cNvPr id="7" name="Shape 577"/>
          <p:cNvPicPr preferRelativeResize="0"/>
          <p:nvPr/>
        </p:nvPicPr>
        <p:blipFill>
          <a:blip r:embed="rId6">
            <a:alphaModFix/>
          </a:blip>
          <a:stretch>
            <a:fillRect/>
          </a:stretch>
        </p:blipFill>
        <p:spPr>
          <a:xfrm>
            <a:off x="3368281" y="3925395"/>
            <a:ext cx="2080311" cy="2125208"/>
          </a:xfrm>
          <a:prstGeom prst="rect">
            <a:avLst/>
          </a:prstGeom>
          <a:noFill/>
          <a:ln w="28575" cap="flat" cmpd="sng">
            <a:solidFill>
              <a:srgbClr val="000000"/>
            </a:solidFill>
            <a:prstDash val="solid"/>
            <a:round/>
            <a:headEnd type="none" w="med" len="med"/>
            <a:tailEnd type="none" w="med" len="med"/>
          </a:ln>
        </p:spPr>
      </p:pic>
    </p:spTree>
    <p:extLst>
      <p:ext uri="{BB962C8B-B14F-4D97-AF65-F5344CB8AC3E}">
        <p14:creationId xmlns:p14="http://schemas.microsoft.com/office/powerpoint/2010/main" val="94370395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Shape 426"/>
        <p:cNvGrpSpPr/>
        <p:nvPr/>
      </p:nvGrpSpPr>
      <p:grpSpPr>
        <a:xfrm>
          <a:off x="0" y="0"/>
          <a:ext cx="0" cy="0"/>
          <a:chOff x="0" y="0"/>
          <a:chExt cx="0" cy="0"/>
        </a:xfrm>
      </p:grpSpPr>
      <p:sp>
        <p:nvSpPr>
          <p:cNvPr id="427" name="Shape 427"/>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Hydrotherapy - Shower </a:t>
            </a:r>
          </a:p>
        </p:txBody>
      </p:sp>
      <p:sp>
        <p:nvSpPr>
          <p:cNvPr id="428" name="Shape 428"/>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97</a:t>
            </a:fld>
            <a:endParaRPr lang="en-US"/>
          </a:p>
        </p:txBody>
      </p:sp>
      <p:pic>
        <p:nvPicPr>
          <p:cNvPr id="429" name="Shape 429"/>
          <p:cNvPicPr preferRelativeResize="0"/>
          <p:nvPr/>
        </p:nvPicPr>
        <p:blipFill>
          <a:blip r:embed="rId3">
            <a:alphaModFix/>
          </a:blip>
          <a:stretch>
            <a:fillRect/>
          </a:stretch>
        </p:blipFill>
        <p:spPr>
          <a:xfrm>
            <a:off x="4891875" y="1793329"/>
            <a:ext cx="3043650" cy="3544675"/>
          </a:xfrm>
          <a:prstGeom prst="rect">
            <a:avLst/>
          </a:prstGeom>
          <a:noFill/>
          <a:ln>
            <a:noFill/>
          </a:ln>
        </p:spPr>
      </p:pic>
      <p:sp>
        <p:nvSpPr>
          <p:cNvPr id="430" name="Shape 430"/>
          <p:cNvSpPr txBox="1"/>
          <p:nvPr/>
        </p:nvSpPr>
        <p:spPr>
          <a:xfrm>
            <a:off x="808125" y="1870813"/>
            <a:ext cx="4319400" cy="3389700"/>
          </a:xfrm>
          <a:prstGeom prst="rect">
            <a:avLst/>
          </a:prstGeom>
          <a:noFill/>
          <a:ln>
            <a:noFill/>
          </a:ln>
        </p:spPr>
        <p:txBody>
          <a:bodyPr wrap="square" lIns="91425" tIns="91425" rIns="91425" bIns="91425" anchor="t" anchorCtr="0">
            <a:noAutofit/>
          </a:bodyPr>
          <a:lstStyle/>
          <a:p>
            <a:pPr marL="0" lvl="0" indent="0">
              <a:spcBef>
                <a:spcPts val="0"/>
              </a:spcBef>
              <a:buNone/>
            </a:pPr>
            <a:r>
              <a:rPr lang="en-US" sz="1800" dirty="0">
                <a:latin typeface="Calibri" panose="020F0502020204030204" pitchFamily="34" charset="0"/>
                <a:cs typeface="Calibri" panose="020F0502020204030204" pitchFamily="34" charset="0"/>
              </a:rPr>
              <a:t>A warm shower is a soothing pain reliever. The woman can sit on a stool and the handheld shower head can be directed to the area that she needs it most (either front or back.) The warmth and skin stimulation reduces her awareness of the pain. </a:t>
            </a:r>
          </a:p>
          <a:p>
            <a:pPr marL="0" lvl="0" indent="0">
              <a:spcBef>
                <a:spcPts val="0"/>
              </a:spcBef>
              <a:buNone/>
            </a:pPr>
            <a:endParaRPr sz="1800" dirty="0">
              <a:latin typeface="Calibri" panose="020F0502020204030204" pitchFamily="34" charset="0"/>
              <a:cs typeface="Calibri" panose="020F0502020204030204" pitchFamily="34" charset="0"/>
            </a:endParaRPr>
          </a:p>
          <a:p>
            <a:pPr marL="0" lvl="0" indent="0" rtl="0">
              <a:lnSpc>
                <a:spcPct val="115000"/>
              </a:lnSpc>
              <a:spcBef>
                <a:spcPts val="0"/>
              </a:spcBef>
              <a:buNone/>
            </a:pPr>
            <a:endParaRPr sz="1000" dirty="0">
              <a:solidFill>
                <a:schemeClr val="dk1"/>
              </a:solidFill>
              <a:highlight>
                <a:srgbClr val="FFFFFF"/>
              </a:highlight>
              <a:latin typeface="Calibri" panose="020F0502020204030204" pitchFamily="34" charset="0"/>
              <a:cs typeface="Calibri" panose="020F0502020204030204" pitchFamily="34" charset="0"/>
            </a:endParaRPr>
          </a:p>
          <a:p>
            <a:pPr marL="0" lvl="0" indent="0" rtl="0">
              <a:lnSpc>
                <a:spcPct val="115000"/>
              </a:lnSpc>
              <a:spcBef>
                <a:spcPts val="0"/>
              </a:spcBef>
              <a:buNone/>
            </a:pPr>
            <a:endParaRPr sz="1000" dirty="0">
              <a:solidFill>
                <a:schemeClr val="dk1"/>
              </a:solidFill>
              <a:highlight>
                <a:srgbClr val="FFFFFF"/>
              </a:highlight>
              <a:latin typeface="Calibri" panose="020F0502020204030204" pitchFamily="34" charset="0"/>
              <a:cs typeface="Calibri" panose="020F0502020204030204" pitchFamily="34" charset="0"/>
            </a:endParaRPr>
          </a:p>
          <a:p>
            <a:pPr marL="0" lvl="0" indent="0" rtl="0">
              <a:lnSpc>
                <a:spcPct val="115000"/>
              </a:lnSpc>
              <a:spcBef>
                <a:spcPts val="0"/>
              </a:spcBef>
              <a:buNone/>
            </a:pPr>
            <a:endParaRPr sz="1000" dirty="0">
              <a:solidFill>
                <a:schemeClr val="dk1"/>
              </a:solidFill>
              <a:highlight>
                <a:srgbClr val="FFFFFF"/>
              </a:highlight>
              <a:latin typeface="Calibri" panose="020F0502020204030204" pitchFamily="34" charset="0"/>
              <a:cs typeface="Calibri" panose="020F0502020204030204" pitchFamily="34" charset="0"/>
            </a:endParaRPr>
          </a:p>
          <a:p>
            <a:pPr marL="0" lvl="0" indent="-69850" rtl="0">
              <a:lnSpc>
                <a:spcPct val="115000"/>
              </a:lnSpc>
              <a:spcBef>
                <a:spcPts val="0"/>
              </a:spcBef>
              <a:buClr>
                <a:schemeClr val="dk1"/>
              </a:buClr>
              <a:buSzPts val="1100"/>
              <a:buFont typeface="Arial"/>
              <a:buNone/>
            </a:pPr>
            <a:r>
              <a:rPr lang="en-US" sz="1000" dirty="0">
                <a:solidFill>
                  <a:schemeClr val="dk1"/>
                </a:solidFill>
                <a:highlight>
                  <a:srgbClr val="FFFFFF"/>
                </a:highlight>
                <a:latin typeface="Calibri" panose="020F0502020204030204" pitchFamily="34" charset="0"/>
                <a:cs typeface="Calibri" panose="020F0502020204030204" pitchFamily="34" charset="0"/>
              </a:rPr>
              <a:t>Comfort in Labor, Penny </a:t>
            </a:r>
            <a:r>
              <a:rPr lang="en-US" sz="1000" dirty="0" err="1">
                <a:solidFill>
                  <a:schemeClr val="dk1"/>
                </a:solidFill>
                <a:highlight>
                  <a:srgbClr val="FFFFFF"/>
                </a:highlight>
                <a:latin typeface="Calibri" panose="020F0502020204030204" pitchFamily="34" charset="0"/>
                <a:cs typeface="Calibri" panose="020F0502020204030204" pitchFamily="34" charset="0"/>
              </a:rPr>
              <a:t>Simkin</a:t>
            </a:r>
            <a:r>
              <a:rPr lang="en-US" sz="1000" dirty="0">
                <a:solidFill>
                  <a:schemeClr val="dk1"/>
                </a:solidFill>
                <a:highlight>
                  <a:srgbClr val="FFFFFF"/>
                </a:highlight>
                <a:latin typeface="Calibri" panose="020F0502020204030204" pitchFamily="34" charset="0"/>
                <a:cs typeface="Calibri" panose="020F0502020204030204" pitchFamily="34" charset="0"/>
              </a:rPr>
              <a:t>, PT, CD(DONA) </a:t>
            </a:r>
          </a:p>
          <a:p>
            <a:pPr marL="0" marR="2184400" lvl="0" indent="-69850" rtl="0">
              <a:lnSpc>
                <a:spcPct val="115000"/>
              </a:lnSpc>
              <a:spcBef>
                <a:spcPts val="0"/>
              </a:spcBef>
              <a:buClr>
                <a:schemeClr val="dk1"/>
              </a:buClr>
              <a:buSzPts val="1100"/>
              <a:buFont typeface="Arial"/>
              <a:buNone/>
            </a:pPr>
            <a:r>
              <a:rPr lang="en-US" sz="1000" dirty="0" err="1">
                <a:solidFill>
                  <a:schemeClr val="dk1"/>
                </a:solidFill>
                <a:highlight>
                  <a:srgbClr val="FFFFFF"/>
                </a:highlight>
                <a:latin typeface="Calibri" panose="020F0502020204030204" pitchFamily="34" charset="0"/>
                <a:cs typeface="Calibri" panose="020F0502020204030204" pitchFamily="34" charset="0"/>
              </a:rPr>
              <a:t>www.childbirthconnection.org</a:t>
            </a:r>
            <a:endParaRPr lang="en-US" sz="1000" dirty="0">
              <a:solidFill>
                <a:schemeClr val="dk1"/>
              </a:solidFill>
              <a:highlight>
                <a:srgbClr val="FFFFFF"/>
              </a:highlight>
              <a:latin typeface="Calibri" panose="020F0502020204030204" pitchFamily="34" charset="0"/>
              <a:cs typeface="Calibri" panose="020F0502020204030204" pitchFamily="34" charset="0"/>
            </a:endParaRPr>
          </a:p>
          <a:p>
            <a:pPr marL="0" lvl="0" indent="0">
              <a:spcBef>
                <a:spcPts val="0"/>
              </a:spcBef>
              <a:buNone/>
            </a:pPr>
            <a:endParaRPr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6821822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Shape 435"/>
        <p:cNvGrpSpPr/>
        <p:nvPr/>
      </p:nvGrpSpPr>
      <p:grpSpPr>
        <a:xfrm>
          <a:off x="0" y="0"/>
          <a:ext cx="0" cy="0"/>
          <a:chOff x="0" y="0"/>
          <a:chExt cx="0" cy="0"/>
        </a:xfrm>
      </p:grpSpPr>
      <p:sp>
        <p:nvSpPr>
          <p:cNvPr id="436" name="Shape 436"/>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Immersion in Water</a:t>
            </a:r>
          </a:p>
        </p:txBody>
      </p:sp>
      <p:sp>
        <p:nvSpPr>
          <p:cNvPr id="437" name="Shape 437"/>
          <p:cNvSpPr txBox="1">
            <a:spLocks noGrp="1"/>
          </p:cNvSpPr>
          <p:nvPr>
            <p:ph type="body" idx="1"/>
          </p:nvPr>
        </p:nvSpPr>
        <p:spPr>
          <a:xfrm>
            <a:off x="693000" y="1675638"/>
            <a:ext cx="3347700" cy="3910800"/>
          </a:xfrm>
          <a:prstGeom prst="rect">
            <a:avLst/>
          </a:prstGeom>
        </p:spPr>
        <p:txBody>
          <a:bodyPr wrap="square" lIns="91425" tIns="91425" rIns="91425" bIns="91425" anchor="t" anchorCtr="0">
            <a:noAutofit/>
          </a:bodyPr>
          <a:lstStyle/>
          <a:p>
            <a:pPr marL="0" lvl="0" indent="0" rtl="0">
              <a:spcBef>
                <a:spcPts val="0"/>
              </a:spcBef>
              <a:buNone/>
            </a:pPr>
            <a:r>
              <a:rPr lang="en-US" sz="1900" dirty="0">
                <a:solidFill>
                  <a:srgbClr val="000000"/>
                </a:solidFill>
                <a:highlight>
                  <a:srgbClr val="FFFFFF"/>
                </a:highlight>
                <a:latin typeface="Calibri" panose="020F0502020204030204" pitchFamily="34" charset="0"/>
                <a:ea typeface="Arial"/>
                <a:cs typeface="Calibri" panose="020F0502020204030204" pitchFamily="34" charset="0"/>
                <a:sym typeface="Arial"/>
              </a:rPr>
              <a:t>“Immersion in water during the first stage of labor may be associated with shorter labor and decreased use of spinal and epidural analgesia and may be offered to healthy women with uncomplicated pregnancies between 37 0/7 weeks and 41 6/7 weeks of gestation.”  </a:t>
            </a:r>
          </a:p>
          <a:p>
            <a:pPr marL="0" lvl="0" indent="0" rtl="0">
              <a:spcBef>
                <a:spcPts val="0"/>
              </a:spcBef>
              <a:buNone/>
            </a:pPr>
            <a:endParaRPr sz="1200" dirty="0">
              <a:solidFill>
                <a:srgbClr val="000000"/>
              </a:solidFill>
              <a:highlight>
                <a:srgbClr val="FFFFFF"/>
              </a:highlight>
              <a:latin typeface="Calibri" panose="020F0502020204030204" pitchFamily="34" charset="0"/>
              <a:ea typeface="Arial"/>
              <a:cs typeface="Calibri" panose="020F0502020204030204" pitchFamily="34" charset="0"/>
              <a:sym typeface="Arial"/>
            </a:endParaRPr>
          </a:p>
          <a:p>
            <a:pPr marL="0" lvl="0" indent="0">
              <a:spcBef>
                <a:spcPts val="0"/>
              </a:spcBef>
              <a:buNone/>
            </a:pPr>
            <a:r>
              <a:rPr lang="en-US" sz="1200" dirty="0">
                <a:solidFill>
                  <a:srgbClr val="000000"/>
                </a:solidFill>
                <a:highlight>
                  <a:srgbClr val="FFFFFF"/>
                </a:highlight>
                <a:latin typeface="Calibri" panose="020F0502020204030204" pitchFamily="34" charset="0"/>
                <a:ea typeface="Arial"/>
                <a:cs typeface="Calibri" panose="020F0502020204030204" pitchFamily="34" charset="0"/>
                <a:sym typeface="Arial"/>
              </a:rPr>
              <a:t>ACOG Bulletin 679, COMMITTEE OPINION, Immersion in Water During Labor and Delivery</a:t>
            </a:r>
            <a:r>
              <a:rPr lang="en-US" sz="1200" dirty="0">
                <a:solidFill>
                  <a:srgbClr val="555555"/>
                </a:solidFill>
                <a:highlight>
                  <a:srgbClr val="FFFFFF"/>
                </a:highlight>
                <a:latin typeface="Calibri" panose="020F0502020204030204" pitchFamily="34" charset="0"/>
                <a:ea typeface="Arial"/>
                <a:cs typeface="Calibri" panose="020F0502020204030204" pitchFamily="34" charset="0"/>
                <a:sym typeface="Arial"/>
              </a:rPr>
              <a:t> </a:t>
            </a:r>
          </a:p>
        </p:txBody>
      </p:sp>
      <p:sp>
        <p:nvSpPr>
          <p:cNvPr id="438" name="Shape 438"/>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98</a:t>
            </a:fld>
            <a:endParaRPr lang="en-US"/>
          </a:p>
        </p:txBody>
      </p:sp>
      <p:pic>
        <p:nvPicPr>
          <p:cNvPr id="439" name="Shape 439"/>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4040700" y="2120750"/>
            <a:ext cx="4530848" cy="3020575"/>
          </a:xfrm>
          <a:prstGeom prst="rect">
            <a:avLst/>
          </a:prstGeom>
          <a:noFill/>
          <a:ln>
            <a:noFill/>
          </a:ln>
        </p:spPr>
      </p:pic>
    </p:spTree>
    <p:extLst>
      <p:ext uri="{BB962C8B-B14F-4D97-AF65-F5344CB8AC3E}">
        <p14:creationId xmlns:p14="http://schemas.microsoft.com/office/powerpoint/2010/main" val="44975194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Shape 445"/>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Immersion in Water</a:t>
            </a:r>
          </a:p>
        </p:txBody>
      </p:sp>
      <p:sp>
        <p:nvSpPr>
          <p:cNvPr id="446" name="Shape 446"/>
          <p:cNvSpPr txBox="1">
            <a:spLocks noGrp="1"/>
          </p:cNvSpPr>
          <p:nvPr>
            <p:ph type="body" idx="1"/>
          </p:nvPr>
        </p:nvSpPr>
        <p:spPr>
          <a:xfrm>
            <a:off x="457200" y="3412150"/>
            <a:ext cx="8229600" cy="2601900"/>
          </a:xfrm>
          <a:prstGeom prst="rect">
            <a:avLst/>
          </a:prstGeom>
        </p:spPr>
        <p:txBody>
          <a:bodyPr wrap="square" lIns="91425" tIns="91425" rIns="91425" bIns="91425" anchor="t" anchorCtr="0">
            <a:noAutofit/>
          </a:bodyPr>
          <a:lstStyle/>
          <a:p>
            <a:pPr marL="0" lvl="0" indent="0" rtl="0">
              <a:spcBef>
                <a:spcPts val="0"/>
              </a:spcBef>
              <a:buNone/>
            </a:pPr>
            <a:endParaRPr sz="1400">
              <a:solidFill>
                <a:srgbClr val="000000"/>
              </a:solidFill>
              <a:highlight>
                <a:srgbClr val="FAFAFA"/>
              </a:highlight>
              <a:latin typeface="Arial"/>
              <a:ea typeface="Arial"/>
              <a:cs typeface="Arial"/>
              <a:sym typeface="Arial"/>
            </a:endParaRPr>
          </a:p>
          <a:p>
            <a:pPr marL="0" lvl="0" indent="0" rtl="0">
              <a:spcBef>
                <a:spcPts val="0"/>
              </a:spcBef>
              <a:buNone/>
            </a:pPr>
            <a:endParaRPr sz="1200">
              <a:solidFill>
                <a:srgbClr val="666666"/>
              </a:solidFill>
              <a:highlight>
                <a:srgbClr val="FAFAFA"/>
              </a:highlight>
              <a:latin typeface="Arial"/>
              <a:ea typeface="Arial"/>
              <a:cs typeface="Arial"/>
              <a:sym typeface="Arial"/>
            </a:endParaRPr>
          </a:p>
          <a:p>
            <a:pPr marL="0" lvl="0" indent="0">
              <a:spcBef>
                <a:spcPts val="0"/>
              </a:spcBef>
              <a:buNone/>
            </a:pPr>
            <a:endParaRPr sz="1200">
              <a:solidFill>
                <a:srgbClr val="666666"/>
              </a:solidFill>
              <a:highlight>
                <a:srgbClr val="FAFAFA"/>
              </a:highlight>
              <a:latin typeface="Arial"/>
              <a:ea typeface="Arial"/>
              <a:cs typeface="Arial"/>
              <a:sym typeface="Arial"/>
            </a:endParaRPr>
          </a:p>
        </p:txBody>
      </p:sp>
      <p:sp>
        <p:nvSpPr>
          <p:cNvPr id="447" name="Shape 447"/>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99</a:t>
            </a:fld>
            <a:endParaRPr lang="en-US"/>
          </a:p>
        </p:txBody>
      </p:sp>
      <p:sp>
        <p:nvSpPr>
          <p:cNvPr id="448" name="Shape 448"/>
          <p:cNvSpPr txBox="1"/>
          <p:nvPr/>
        </p:nvSpPr>
        <p:spPr>
          <a:xfrm>
            <a:off x="987725" y="1417650"/>
            <a:ext cx="7250700" cy="4596300"/>
          </a:xfrm>
          <a:prstGeom prst="rect">
            <a:avLst/>
          </a:prstGeom>
          <a:noFill/>
          <a:ln>
            <a:noFill/>
          </a:ln>
        </p:spPr>
        <p:txBody>
          <a:bodyPr wrap="square" lIns="91425" tIns="91425" rIns="91425" bIns="91425" anchor="t" anchorCtr="0">
            <a:noAutofit/>
          </a:bodyPr>
          <a:lstStyle/>
          <a:p>
            <a:pPr marL="0" lvl="0" indent="0" algn="ctr" rtl="0">
              <a:spcBef>
                <a:spcPts val="0"/>
              </a:spcBef>
              <a:buNone/>
            </a:pPr>
            <a:r>
              <a:rPr lang="en-US" sz="2100" dirty="0">
                <a:latin typeface="Calibri" panose="020F0502020204030204" pitchFamily="34" charset="0"/>
                <a:cs typeface="Calibri" panose="020F0502020204030204" pitchFamily="34" charset="0"/>
              </a:rPr>
              <a:t>“The effect of buoyancy that deep- water immersion creates allows spontaneous movement of the mother. No one has to help the mother get into a new position. She moves as her body and the position of the baby dictate. Movement helps open the pelvis, allowing the baby to descend. When a woman in labor relaxes in a warm deep bath, free from gravity’s pull on her body, with sensory stimulation reduced, her body is less likely to secrete stress-related hormones. </a:t>
            </a:r>
          </a:p>
          <a:p>
            <a:pPr marL="0" lvl="0" indent="0" algn="ctr">
              <a:spcBef>
                <a:spcPts val="0"/>
              </a:spcBef>
              <a:buNone/>
            </a:pPr>
            <a:r>
              <a:rPr lang="en-US" sz="2100" dirty="0">
                <a:latin typeface="Calibri" panose="020F0502020204030204" pitchFamily="34" charset="0"/>
                <a:cs typeface="Calibri" panose="020F0502020204030204" pitchFamily="34" charset="0"/>
              </a:rPr>
              <a:t>This allows her body to produce the pain inhibitors, endorphins, that complement labor.” </a:t>
            </a:r>
          </a:p>
          <a:p>
            <a:pPr marL="0" lvl="0" indent="0">
              <a:spcBef>
                <a:spcPts val="0"/>
              </a:spcBef>
              <a:buNone/>
            </a:pPr>
            <a:endParaRPr sz="1800" dirty="0">
              <a:latin typeface="Calibri" panose="020F0502020204030204" pitchFamily="34" charset="0"/>
              <a:cs typeface="Calibri" panose="020F0502020204030204" pitchFamily="34" charset="0"/>
            </a:endParaRPr>
          </a:p>
          <a:p>
            <a:pPr marL="0" lvl="0" indent="0" algn="ctr">
              <a:spcBef>
                <a:spcPts val="0"/>
              </a:spcBef>
              <a:buNone/>
            </a:pPr>
            <a:r>
              <a:rPr lang="en-US" sz="1800" dirty="0">
                <a:latin typeface="Calibri" panose="020F0502020204030204" pitchFamily="34" charset="0"/>
                <a:cs typeface="Calibri" panose="020F0502020204030204" pitchFamily="34" charset="0"/>
              </a:rPr>
              <a:t>- Barbara Harper, RN, CLD, CCCE, Midwife</a:t>
            </a:r>
          </a:p>
          <a:p>
            <a:pPr marL="0" lvl="0" indent="0" algn="ctr">
              <a:spcBef>
                <a:spcPts val="0"/>
              </a:spcBef>
              <a:buNone/>
            </a:pPr>
            <a:r>
              <a:rPr lang="en-US" sz="1800" dirty="0">
                <a:latin typeface="Calibri" panose="020F0502020204030204" pitchFamily="34" charset="0"/>
                <a:cs typeface="Calibri" panose="020F0502020204030204" pitchFamily="34" charset="0"/>
              </a:rPr>
              <a:t>https://</a:t>
            </a:r>
            <a:r>
              <a:rPr lang="en-US" sz="1800" dirty="0" err="1">
                <a:latin typeface="Calibri" panose="020F0502020204030204" pitchFamily="34" charset="0"/>
                <a:cs typeface="Calibri" panose="020F0502020204030204" pitchFamily="34" charset="0"/>
              </a:rPr>
              <a:t>waterbirth.org</a:t>
            </a:r>
            <a:r>
              <a:rPr lang="en-US" sz="1800" dirty="0">
                <a:latin typeface="Calibri" panose="020F0502020204030204" pitchFamily="34" charset="0"/>
                <a:cs typeface="Calibri" panose="020F0502020204030204" pitchFamily="34" charset="0"/>
              </a:rPr>
              <a:t>/</a:t>
            </a:r>
          </a:p>
        </p:txBody>
      </p:sp>
      <p:sp>
        <p:nvSpPr>
          <p:cNvPr id="449" name="Shape 449"/>
          <p:cNvSpPr txBox="1"/>
          <p:nvPr/>
        </p:nvSpPr>
        <p:spPr>
          <a:xfrm flipH="1">
            <a:off x="-381000" y="0"/>
            <a:ext cx="381000" cy="3000000"/>
          </a:xfrm>
          <a:prstGeom prst="rect">
            <a:avLst/>
          </a:prstGeom>
          <a:noFill/>
          <a:ln>
            <a:noFill/>
          </a:ln>
        </p:spPr>
        <p:txBody>
          <a:bodyPr wrap="square" lIns="91425" tIns="91425" rIns="91425" bIns="91425" anchor="ctr" anchorCtr="0">
            <a:noAutofit/>
          </a:bodyPr>
          <a:lstStyle/>
          <a:p>
            <a:pPr marL="0" lvl="0" indent="0" rtl="0">
              <a:spcBef>
                <a:spcPts val="0"/>
              </a:spcBef>
              <a:buNone/>
            </a:pPr>
            <a:endParaRPr/>
          </a:p>
        </p:txBody>
      </p:sp>
    </p:spTree>
    <p:extLst>
      <p:ext uri="{BB962C8B-B14F-4D97-AF65-F5344CB8AC3E}">
        <p14:creationId xmlns:p14="http://schemas.microsoft.com/office/powerpoint/2010/main" val="130538047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455" name="Shape 455"/>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Heat and Cold Therapy</a:t>
            </a:r>
          </a:p>
        </p:txBody>
      </p:sp>
      <p:sp>
        <p:nvSpPr>
          <p:cNvPr id="456" name="Shape 456"/>
          <p:cNvSpPr txBox="1">
            <a:spLocks noGrp="1"/>
          </p:cNvSpPr>
          <p:nvPr>
            <p:ph type="body" idx="1"/>
          </p:nvPr>
        </p:nvSpPr>
        <p:spPr>
          <a:xfrm>
            <a:off x="987725" y="1600200"/>
            <a:ext cx="7284600" cy="4526100"/>
          </a:xfrm>
          <a:prstGeom prst="rect">
            <a:avLst/>
          </a:prstGeom>
        </p:spPr>
        <p:txBody>
          <a:bodyPr wrap="square" lIns="91425" tIns="91425" rIns="91425" bIns="91425" anchor="t" anchorCtr="0">
            <a:noAutofit/>
          </a:bodyPr>
          <a:lstStyle/>
          <a:p>
            <a:pPr marL="0" lvl="0" indent="0" rtl="0">
              <a:spcBef>
                <a:spcPts val="0"/>
              </a:spcBef>
              <a:buNone/>
            </a:pPr>
            <a:r>
              <a:rPr lang="en-US" dirty="0">
                <a:latin typeface="Calibri" panose="020F0502020204030204" pitchFamily="34" charset="0"/>
                <a:cs typeface="Calibri" panose="020F0502020204030204" pitchFamily="34" charset="0"/>
              </a:rPr>
              <a:t>Heat: warm blanket, warm gel pack, heated rice pack, hot water bottle, hot moist towel on abdomen, lower back, shoulders. </a:t>
            </a:r>
            <a:br>
              <a:rPr lang="en-US" dirty="0">
                <a:latin typeface="Calibri" panose="020F0502020204030204" pitchFamily="34" charset="0"/>
                <a:cs typeface="Calibri" panose="020F0502020204030204" pitchFamily="34" charset="0"/>
              </a:rPr>
            </a:br>
            <a:br>
              <a:rPr lang="en-US" dirty="0">
                <a:latin typeface="Calibri" panose="020F0502020204030204" pitchFamily="34" charset="0"/>
                <a:cs typeface="Calibri" panose="020F0502020204030204" pitchFamily="34" charset="0"/>
              </a:rPr>
            </a:br>
            <a:r>
              <a:rPr lang="en-US" dirty="0">
                <a:latin typeface="Calibri" panose="020F0502020204030204" pitchFamily="34" charset="0"/>
                <a:cs typeface="Calibri" panose="020F0502020204030204" pitchFamily="34" charset="0"/>
              </a:rPr>
              <a:t>Cold: ice bag, frozen gel pack, cold moist washcloth, latex glove filled with ice chips, on chest, back, neck, face, brow. </a:t>
            </a:r>
          </a:p>
          <a:p>
            <a:pPr marL="0" lvl="0" indent="0">
              <a:spcBef>
                <a:spcPts val="0"/>
              </a:spcBef>
              <a:buNone/>
            </a:pPr>
            <a:endParaRPr dirty="0">
              <a:latin typeface="Calibri" panose="020F0502020204030204" pitchFamily="34" charset="0"/>
              <a:cs typeface="Calibri" panose="020F0502020204030204" pitchFamily="34" charset="0"/>
            </a:endParaRPr>
          </a:p>
        </p:txBody>
      </p:sp>
      <p:sp>
        <p:nvSpPr>
          <p:cNvPr id="457" name="Shape 457"/>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100</a:t>
            </a:fld>
            <a:endParaRPr lang="en-US"/>
          </a:p>
        </p:txBody>
      </p:sp>
    </p:spTree>
    <p:extLst>
      <p:ext uri="{BB962C8B-B14F-4D97-AF65-F5344CB8AC3E}">
        <p14:creationId xmlns:p14="http://schemas.microsoft.com/office/powerpoint/2010/main" val="141254207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52BE3-7B12-42B5-91B3-998937B623FD}"/>
              </a:ext>
            </a:extLst>
          </p:cNvPr>
          <p:cNvSpPr>
            <a:spLocks noGrp="1"/>
          </p:cNvSpPr>
          <p:nvPr>
            <p:ph type="title"/>
          </p:nvPr>
        </p:nvSpPr>
        <p:spPr/>
        <p:txBody>
          <a:bodyPr/>
          <a:lstStyle/>
          <a:p>
            <a:r>
              <a:rPr lang="en-US" dirty="0"/>
              <a:t>Why Heat and Cold Therapy?</a:t>
            </a:r>
          </a:p>
        </p:txBody>
      </p:sp>
      <p:sp>
        <p:nvSpPr>
          <p:cNvPr id="3" name="Text Placeholder 2">
            <a:extLst>
              <a:ext uri="{FF2B5EF4-FFF2-40B4-BE49-F238E27FC236}">
                <a16:creationId xmlns:a16="http://schemas.microsoft.com/office/drawing/2014/main" id="{3D4D5499-07D4-4681-9D12-68A677A7E6BC}"/>
              </a:ext>
            </a:extLst>
          </p:cNvPr>
          <p:cNvSpPr>
            <a:spLocks noGrp="1"/>
          </p:cNvSpPr>
          <p:nvPr>
            <p:ph type="body" idx="1"/>
          </p:nvPr>
        </p:nvSpPr>
        <p:spPr>
          <a:xfrm>
            <a:off x="457200" y="1391383"/>
            <a:ext cx="8229600" cy="4525963"/>
          </a:xfrm>
        </p:spPr>
        <p:txBody>
          <a:bodyPr/>
          <a:lstStyle/>
          <a:p>
            <a:pPr marL="101600" marR="1130300" indent="0">
              <a:lnSpc>
                <a:spcPct val="115000"/>
              </a:lnSpc>
              <a:spcBef>
                <a:spcPts val="0"/>
              </a:spcBef>
              <a:buNone/>
            </a:pPr>
            <a:r>
              <a:rPr lang="en-US" sz="2400" dirty="0">
                <a:latin typeface="Calibri" panose="020F0502020204030204" pitchFamily="34" charset="0"/>
                <a:cs typeface="Calibri" panose="020F0502020204030204" pitchFamily="34" charset="0"/>
              </a:rPr>
              <a:t>Pain  perception  is  lowered  and  muscle  spasms decrease when cold and heat are applied to different areas  of  the  body. </a:t>
            </a:r>
          </a:p>
          <a:p>
            <a:pPr marL="101600" marR="1130300" indent="0">
              <a:lnSpc>
                <a:spcPct val="115000"/>
              </a:lnSpc>
              <a:spcBef>
                <a:spcPts val="0"/>
              </a:spcBef>
              <a:buNone/>
            </a:pPr>
            <a:endParaRPr lang="en-US" sz="2400" dirty="0">
              <a:latin typeface="Calibri" panose="020F0502020204030204" pitchFamily="34" charset="0"/>
              <a:cs typeface="Calibri" panose="020F0502020204030204" pitchFamily="34" charset="0"/>
            </a:endParaRPr>
          </a:p>
          <a:p>
            <a:pPr marL="101600" marR="1130300" indent="0">
              <a:lnSpc>
                <a:spcPct val="115000"/>
              </a:lnSpc>
              <a:spcBef>
                <a:spcPts val="0"/>
              </a:spcBef>
              <a:buNone/>
            </a:pPr>
            <a:r>
              <a:rPr lang="en-US" sz="2400" dirty="0">
                <a:latin typeface="Calibri" panose="020F0502020204030204" pitchFamily="34" charset="0"/>
                <a:cs typeface="Calibri" panose="020F0502020204030204" pitchFamily="34" charset="0"/>
              </a:rPr>
              <a:t>Cold compresses numb an area, slowing transmission of pain and other impulses, and last longer than heat. </a:t>
            </a:r>
          </a:p>
          <a:p>
            <a:pPr marL="101600" marR="1130300" indent="0">
              <a:lnSpc>
                <a:spcPct val="115000"/>
              </a:lnSpc>
              <a:spcBef>
                <a:spcPts val="0"/>
              </a:spcBef>
              <a:buNone/>
            </a:pPr>
            <a:endParaRPr lang="en-US" sz="2400" dirty="0">
              <a:latin typeface="Calibri" panose="020F0502020204030204" pitchFamily="34" charset="0"/>
              <a:cs typeface="Calibri" panose="020F0502020204030204" pitchFamily="34" charset="0"/>
            </a:endParaRPr>
          </a:p>
          <a:p>
            <a:pPr marL="101600" marR="1130300" indent="0">
              <a:lnSpc>
                <a:spcPct val="115000"/>
              </a:lnSpc>
              <a:spcBef>
                <a:spcPts val="0"/>
              </a:spcBef>
              <a:buNone/>
            </a:pPr>
            <a:r>
              <a:rPr lang="en-US" sz="2400" dirty="0">
                <a:latin typeface="Calibri" panose="020F0502020204030204" pitchFamily="34" charset="0"/>
                <a:cs typeface="Calibri" panose="020F0502020204030204" pitchFamily="34" charset="0"/>
              </a:rPr>
              <a:t>Heat  application  raises  the  pain  threshold, increases circulation,  and  relaxes  muscles. </a:t>
            </a:r>
            <a:r>
              <a:rPr lang="en-US" sz="2000" dirty="0">
                <a:latin typeface="Calibri" panose="020F0502020204030204" pitchFamily="34" charset="0"/>
                <a:cs typeface="Calibri" panose="020F0502020204030204" pitchFamily="34" charset="0"/>
              </a:rPr>
              <a:t> </a:t>
            </a:r>
            <a:endParaRPr lang="en-US"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DF37E8DC-82BE-467A-8BBC-AE4BE8CE15D8}"/>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101</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54312008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Shape 462"/>
        <p:cNvGrpSpPr/>
        <p:nvPr/>
      </p:nvGrpSpPr>
      <p:grpSpPr>
        <a:xfrm>
          <a:off x="0" y="0"/>
          <a:ext cx="0" cy="0"/>
          <a:chOff x="0" y="0"/>
          <a:chExt cx="0" cy="0"/>
        </a:xfrm>
      </p:grpSpPr>
      <p:sp>
        <p:nvSpPr>
          <p:cNvPr id="463" name="Shape 463"/>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Touch and Massage</a:t>
            </a:r>
          </a:p>
        </p:txBody>
      </p:sp>
      <p:sp>
        <p:nvSpPr>
          <p:cNvPr id="464" name="Shape 464"/>
          <p:cNvSpPr txBox="1">
            <a:spLocks noGrp="1"/>
          </p:cNvSpPr>
          <p:nvPr>
            <p:ph type="body" idx="1"/>
          </p:nvPr>
        </p:nvSpPr>
        <p:spPr>
          <a:xfrm>
            <a:off x="785700" y="1241025"/>
            <a:ext cx="7901100" cy="1143000"/>
          </a:xfrm>
          <a:prstGeom prst="rect">
            <a:avLst/>
          </a:prstGeom>
        </p:spPr>
        <p:txBody>
          <a:bodyPr wrap="square" lIns="91425" tIns="91425" rIns="91425" bIns="91425" anchor="t" anchorCtr="0">
            <a:noAutofit/>
          </a:bodyPr>
          <a:lstStyle/>
          <a:p>
            <a:pPr marL="0" marR="88900" lvl="0" indent="0" rtl="0">
              <a:lnSpc>
                <a:spcPct val="115000"/>
              </a:lnSpc>
              <a:spcBef>
                <a:spcPts val="0"/>
              </a:spcBef>
              <a:buNone/>
            </a:pPr>
            <a:r>
              <a:rPr lang="en-US" sz="1300" dirty="0">
                <a:latin typeface="Calibri" panose="020F0502020204030204" pitchFamily="34" charset="0"/>
                <a:cs typeface="Calibri" panose="020F0502020204030204" pitchFamily="34" charset="0"/>
              </a:rPr>
              <a:t>Touch conveys an attitude of caring and encourages comfort, but a pat on the hand or shoulder may be </a:t>
            </a:r>
          </a:p>
          <a:p>
            <a:pPr marL="0" marR="88900" lvl="0" indent="0" rtl="0">
              <a:lnSpc>
                <a:spcPct val="115000"/>
              </a:lnSpc>
              <a:spcBef>
                <a:spcPts val="0"/>
              </a:spcBef>
              <a:buNone/>
            </a:pPr>
            <a:r>
              <a:rPr lang="en-US" sz="1300" dirty="0">
                <a:latin typeface="Calibri" panose="020F0502020204030204" pitchFamily="34" charset="0"/>
                <a:cs typeface="Calibri" panose="020F0502020204030204" pitchFamily="34" charset="0"/>
              </a:rPr>
              <a:t>acceptable to some but not to others. Nurses must consider the patient’s personal space and cultural background when determining appropriate touch during labor. </a:t>
            </a:r>
          </a:p>
          <a:p>
            <a:pPr marL="0" lvl="0" indent="0" rtl="0">
              <a:spcBef>
                <a:spcPts val="0"/>
              </a:spcBef>
              <a:buNone/>
            </a:pPr>
            <a:endParaRPr sz="1300" dirty="0">
              <a:latin typeface="Calibri" panose="020F0502020204030204" pitchFamily="34" charset="0"/>
              <a:cs typeface="Calibri" panose="020F0502020204030204" pitchFamily="34" charset="0"/>
            </a:endParaRPr>
          </a:p>
        </p:txBody>
      </p:sp>
      <p:sp>
        <p:nvSpPr>
          <p:cNvPr id="465" name="Shape 465"/>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102</a:t>
            </a:fld>
            <a:endParaRPr lang="en-US"/>
          </a:p>
        </p:txBody>
      </p:sp>
      <p:pic>
        <p:nvPicPr>
          <p:cNvPr id="466" name="Shape 466"/>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2133538" y="2285175"/>
            <a:ext cx="4876925" cy="3248109"/>
          </a:xfrm>
          <a:prstGeom prst="rect">
            <a:avLst/>
          </a:prstGeom>
          <a:noFill/>
          <a:ln>
            <a:noFill/>
          </a:ln>
        </p:spPr>
      </p:pic>
      <p:sp>
        <p:nvSpPr>
          <p:cNvPr id="467" name="Shape 467"/>
          <p:cNvSpPr txBox="1"/>
          <p:nvPr/>
        </p:nvSpPr>
        <p:spPr>
          <a:xfrm>
            <a:off x="1660750" y="5730246"/>
            <a:ext cx="6465300" cy="317400"/>
          </a:xfrm>
          <a:prstGeom prst="rect">
            <a:avLst/>
          </a:prstGeom>
          <a:noFill/>
          <a:ln>
            <a:noFill/>
          </a:ln>
        </p:spPr>
        <p:txBody>
          <a:bodyPr wrap="square" lIns="91425" tIns="91425" rIns="91425" bIns="91425" anchor="t" anchorCtr="0">
            <a:noAutofit/>
          </a:bodyPr>
          <a:lstStyle/>
          <a:p>
            <a:pPr marL="0" marR="114300" lvl="0" indent="-69850" rtl="0">
              <a:lnSpc>
                <a:spcPct val="115000"/>
              </a:lnSpc>
              <a:spcBef>
                <a:spcPts val="0"/>
              </a:spcBef>
              <a:buClr>
                <a:schemeClr val="dk1"/>
              </a:buClr>
              <a:buSzPts val="1100"/>
              <a:buFont typeface="Arial"/>
              <a:buNone/>
            </a:pPr>
            <a:r>
              <a:rPr lang="en-US" sz="900">
                <a:solidFill>
                  <a:schemeClr val="dk1"/>
                </a:solidFill>
                <a:highlight>
                  <a:srgbClr val="FFFFFF"/>
                </a:highlight>
              </a:rPr>
              <a:t>(JOGNN 2008; Vol. 37, Issue 1, A Practical Approach to Labor Support, </a:t>
            </a:r>
            <a:r>
              <a:rPr lang="en-US" sz="1050">
                <a:solidFill>
                  <a:schemeClr val="dk1"/>
                </a:solidFill>
                <a:highlight>
                  <a:srgbClr val="FFFFFF"/>
                </a:highlight>
                <a:latin typeface="Times New Roman"/>
                <a:ea typeface="Times New Roman"/>
                <a:cs typeface="Times New Roman"/>
                <a:sym typeface="Times New Roman"/>
              </a:rPr>
              <a:t>Ellise  D. Adams, Ann L. Bianchi) </a:t>
            </a:r>
          </a:p>
        </p:txBody>
      </p:sp>
      <p:sp>
        <p:nvSpPr>
          <p:cNvPr id="468" name="Shape 468"/>
          <p:cNvSpPr txBox="1"/>
          <p:nvPr/>
        </p:nvSpPr>
        <p:spPr>
          <a:xfrm>
            <a:off x="2905500" y="5959725"/>
            <a:ext cx="3333000" cy="703500"/>
          </a:xfrm>
          <a:prstGeom prst="rect">
            <a:avLst/>
          </a:prstGeom>
          <a:noFill/>
          <a:ln>
            <a:noFill/>
          </a:ln>
        </p:spPr>
        <p:txBody>
          <a:bodyPr wrap="square" lIns="91425" tIns="91425" rIns="91425" bIns="91425" anchor="t" anchorCtr="0">
            <a:noAutofit/>
          </a:bodyPr>
          <a:lstStyle/>
          <a:p>
            <a:pPr marL="0" lvl="0" indent="0" rtl="0">
              <a:spcBef>
                <a:spcPts val="0"/>
              </a:spcBef>
              <a:buNone/>
            </a:pPr>
            <a:r>
              <a:rPr lang="en-US" sz="900"/>
              <a:t>Photo courtesy of http://www.tampabirthphotographer.com/</a:t>
            </a:r>
          </a:p>
        </p:txBody>
      </p:sp>
    </p:spTree>
    <p:extLst>
      <p:ext uri="{BB962C8B-B14F-4D97-AF65-F5344CB8AC3E}">
        <p14:creationId xmlns:p14="http://schemas.microsoft.com/office/powerpoint/2010/main" val="353106134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Effleurage</a:t>
            </a:r>
          </a:p>
        </p:txBody>
      </p:sp>
      <p:sp>
        <p:nvSpPr>
          <p:cNvPr id="3" name="Text Placeholder 2"/>
          <p:cNvSpPr>
            <a:spLocks noGrp="1"/>
          </p:cNvSpPr>
          <p:nvPr>
            <p:ph type="body" idx="1"/>
          </p:nvPr>
        </p:nvSpPr>
        <p:spPr/>
        <p:txBody>
          <a:bodyPr/>
          <a:lstStyle/>
          <a:p>
            <a:r>
              <a:rPr lang="en-US" dirty="0">
                <a:latin typeface="Calibri" panose="020F0502020204030204" pitchFamily="34" charset="0"/>
                <a:cs typeface="Calibri" panose="020F0502020204030204" pitchFamily="34" charset="0"/>
              </a:rPr>
              <a:t>Light touch</a:t>
            </a:r>
          </a:p>
          <a:p>
            <a:r>
              <a:rPr lang="en-US" dirty="0">
                <a:latin typeface="Calibri" panose="020F0502020204030204" pitchFamily="34" charset="0"/>
                <a:cs typeface="Calibri" panose="020F0502020204030204" pitchFamily="34" charset="0"/>
              </a:rPr>
              <a:t>Mental distraction </a:t>
            </a:r>
          </a:p>
          <a:p>
            <a:r>
              <a:rPr lang="en-US" dirty="0">
                <a:latin typeface="Calibri" panose="020F0502020204030204" pitchFamily="34" charset="0"/>
                <a:cs typeface="Calibri" panose="020F0502020204030204" pitchFamily="34" charset="0"/>
              </a:rPr>
              <a:t>Mother may like it in a circular motion on her stomach</a:t>
            </a:r>
          </a:p>
          <a:p>
            <a:r>
              <a:rPr lang="en-US" dirty="0">
                <a:latin typeface="Calibri" panose="020F0502020204030204" pitchFamily="34" charset="0"/>
                <a:cs typeface="Calibri" panose="020F0502020204030204" pitchFamily="34" charset="0"/>
              </a:rPr>
              <a:t>Could also do this with the stream of water in the shower</a:t>
            </a:r>
            <a:endParaRPr lang="en-US" dirty="0">
              <a:solidFill>
                <a:schemeClr val="tx1"/>
              </a:solidFill>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Partner could give mom a scalp massage</a:t>
            </a:r>
          </a:p>
          <a:p>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ts val="12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103</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241071726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474" name="Shape 474"/>
          <p:cNvSpPr txBox="1">
            <a:spLocks noGrp="1"/>
          </p:cNvSpPr>
          <p:nvPr>
            <p:ph type="title"/>
          </p:nvPr>
        </p:nvSpPr>
        <p:spPr>
          <a:xfrm>
            <a:off x="47035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Touch and Massage</a:t>
            </a:r>
          </a:p>
        </p:txBody>
      </p:sp>
      <p:sp>
        <p:nvSpPr>
          <p:cNvPr id="475" name="Shape 475"/>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104</a:t>
            </a:fld>
            <a:endParaRPr lang="en-US"/>
          </a:p>
        </p:txBody>
      </p:sp>
      <p:sp>
        <p:nvSpPr>
          <p:cNvPr id="476" name="Shape 476"/>
          <p:cNvSpPr txBox="1"/>
          <p:nvPr/>
        </p:nvSpPr>
        <p:spPr>
          <a:xfrm>
            <a:off x="610119" y="1318033"/>
            <a:ext cx="8093412" cy="936600"/>
          </a:xfrm>
          <a:prstGeom prst="rect">
            <a:avLst/>
          </a:prstGeom>
          <a:noFill/>
          <a:ln>
            <a:noFill/>
          </a:ln>
        </p:spPr>
        <p:txBody>
          <a:bodyPr wrap="square" lIns="91425" tIns="91425" rIns="91425" bIns="91425" anchor="t" anchorCtr="0">
            <a:noAutofit/>
          </a:bodyPr>
          <a:lstStyle/>
          <a:p>
            <a:pPr marL="0" lvl="0" indent="-69850" rtl="0">
              <a:spcBef>
                <a:spcPts val="600"/>
              </a:spcBef>
              <a:buClr>
                <a:schemeClr val="dk1"/>
              </a:buClr>
              <a:buSzPts val="1100"/>
              <a:buFont typeface="Arial"/>
              <a:buNone/>
            </a:pPr>
            <a:r>
              <a:rPr lang="en-US" sz="2400" dirty="0">
                <a:solidFill>
                  <a:schemeClr val="dk1"/>
                </a:solidFill>
                <a:latin typeface="Calibri" panose="020F0502020204030204" pitchFamily="34" charset="0"/>
                <a:ea typeface="Cabin"/>
                <a:cs typeface="Calibri" panose="020F0502020204030204" pitchFamily="34" charset="0"/>
                <a:sym typeface="Cabin"/>
              </a:rPr>
              <a:t>Massage relaxes muscles and increases blood flow (Brown, Douglas, &amp; Flood, 2001) and enhances the release of endorphins, promoting comfort while decreasing pain. (</a:t>
            </a:r>
            <a:r>
              <a:rPr lang="en-US" sz="2400" dirty="0" err="1">
                <a:solidFill>
                  <a:schemeClr val="dk1"/>
                </a:solidFill>
                <a:latin typeface="Calibri" panose="020F0502020204030204" pitchFamily="34" charset="0"/>
                <a:ea typeface="Cabin"/>
                <a:cs typeface="Calibri" panose="020F0502020204030204" pitchFamily="34" charset="0"/>
                <a:sym typeface="Cabin"/>
              </a:rPr>
              <a:t>Simkin</a:t>
            </a:r>
            <a:r>
              <a:rPr lang="en-US" sz="2400" dirty="0">
                <a:solidFill>
                  <a:schemeClr val="dk1"/>
                </a:solidFill>
                <a:latin typeface="Calibri" panose="020F0502020204030204" pitchFamily="34" charset="0"/>
                <a:ea typeface="Cabin"/>
                <a:cs typeface="Calibri" panose="020F0502020204030204" pitchFamily="34" charset="0"/>
                <a:sym typeface="Cabin"/>
              </a:rPr>
              <a:t> &amp; Bolding, 2004, </a:t>
            </a:r>
            <a:r>
              <a:rPr lang="en-US" sz="2400" dirty="0">
                <a:solidFill>
                  <a:schemeClr val="dk1"/>
                </a:solidFill>
                <a:highlight>
                  <a:srgbClr val="FFFFFF"/>
                </a:highlight>
                <a:latin typeface="Calibri" panose="020F0502020204030204" pitchFamily="34" charset="0"/>
                <a:cs typeface="Calibri" panose="020F0502020204030204" pitchFamily="34" charset="0"/>
              </a:rPr>
              <a:t>Adams &amp; Bianchi 2008)</a:t>
            </a:r>
            <a:endParaRPr lang="en-US" sz="2400" dirty="0">
              <a:solidFill>
                <a:schemeClr val="dk1"/>
              </a:solidFill>
              <a:highlight>
                <a:srgbClr val="FFFFFF"/>
              </a:highlight>
              <a:latin typeface="Calibri" panose="020F0502020204030204" pitchFamily="34" charset="0"/>
              <a:ea typeface="Times New Roman"/>
              <a:cs typeface="Calibri" panose="020F0502020204030204" pitchFamily="34" charset="0"/>
              <a:sym typeface="Times New Roman"/>
            </a:endParaRPr>
          </a:p>
        </p:txBody>
      </p:sp>
      <p:pic>
        <p:nvPicPr>
          <p:cNvPr id="477" name="Shape 477"/>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3840847" y="2964279"/>
            <a:ext cx="4466025" cy="2974425"/>
          </a:xfrm>
          <a:prstGeom prst="rect">
            <a:avLst/>
          </a:prstGeom>
          <a:noFill/>
          <a:ln>
            <a:noFill/>
          </a:ln>
        </p:spPr>
      </p:pic>
      <p:sp>
        <p:nvSpPr>
          <p:cNvPr id="478" name="Shape 478"/>
          <p:cNvSpPr txBox="1"/>
          <p:nvPr/>
        </p:nvSpPr>
        <p:spPr>
          <a:xfrm>
            <a:off x="774287" y="3507653"/>
            <a:ext cx="2839800" cy="2154900"/>
          </a:xfrm>
          <a:prstGeom prst="rect">
            <a:avLst/>
          </a:prstGeom>
          <a:noFill/>
          <a:ln>
            <a:noFill/>
          </a:ln>
        </p:spPr>
        <p:txBody>
          <a:bodyPr wrap="square" lIns="91425" tIns="91425" rIns="91425" bIns="91425" anchor="t" anchorCtr="0">
            <a:noAutofit/>
          </a:bodyPr>
          <a:lstStyle/>
          <a:p>
            <a:pPr marL="457200" lvl="0" indent="-311150" rtl="0">
              <a:spcBef>
                <a:spcPts val="600"/>
              </a:spcBef>
              <a:buClr>
                <a:schemeClr val="dk1"/>
              </a:buClr>
              <a:buSzPts val="1300"/>
              <a:buFont typeface="Cabin"/>
              <a:buChar char="-"/>
            </a:pPr>
            <a:r>
              <a:rPr lang="en-US" sz="2000" dirty="0">
                <a:solidFill>
                  <a:schemeClr val="dk1"/>
                </a:solidFill>
                <a:latin typeface="Calibri" panose="020F0502020204030204" pitchFamily="34" charset="0"/>
                <a:ea typeface="Cabin"/>
                <a:cs typeface="Calibri" panose="020F0502020204030204" pitchFamily="34" charset="0"/>
                <a:sym typeface="Cabin"/>
              </a:rPr>
              <a:t>Holding her hand</a:t>
            </a:r>
          </a:p>
          <a:p>
            <a:pPr marL="457200" lvl="0" indent="-311150" rtl="0">
              <a:spcBef>
                <a:spcPts val="600"/>
              </a:spcBef>
              <a:buClr>
                <a:schemeClr val="dk1"/>
              </a:buClr>
              <a:buSzPts val="1300"/>
              <a:buFont typeface="Cabin"/>
              <a:buChar char="-"/>
            </a:pPr>
            <a:r>
              <a:rPr lang="en-US" sz="2000" dirty="0">
                <a:solidFill>
                  <a:schemeClr val="dk1"/>
                </a:solidFill>
                <a:latin typeface="Calibri" panose="020F0502020204030204" pitchFamily="34" charset="0"/>
                <a:ea typeface="Cabin"/>
                <a:cs typeface="Calibri" panose="020F0502020204030204" pitchFamily="34" charset="0"/>
                <a:sym typeface="Cabin"/>
              </a:rPr>
              <a:t>Massage feet, hands, shoulders, back, legs, arms, light or firm stroking </a:t>
            </a:r>
          </a:p>
          <a:p>
            <a:pPr marL="0" lvl="0" indent="0" rtl="0">
              <a:spcBef>
                <a:spcPts val="600"/>
              </a:spcBef>
              <a:buNone/>
            </a:pPr>
            <a:endParaRPr sz="1300" dirty="0">
              <a:solidFill>
                <a:schemeClr val="dk1"/>
              </a:solidFill>
              <a:latin typeface="Calibri" panose="020F0502020204030204" pitchFamily="34" charset="0"/>
              <a:ea typeface="Cabin"/>
              <a:cs typeface="Calibri" panose="020F0502020204030204" pitchFamily="34" charset="0"/>
              <a:sym typeface="Cabin"/>
            </a:endParaRPr>
          </a:p>
          <a:p>
            <a:pPr marL="0" lvl="0" indent="0">
              <a:spcBef>
                <a:spcPts val="0"/>
              </a:spcBef>
              <a:buNone/>
            </a:pPr>
            <a:endParaRPr dirty="0">
              <a:latin typeface="Calibri" panose="020F0502020204030204" pitchFamily="34" charset="0"/>
              <a:cs typeface="Calibri" panose="020F0502020204030204" pitchFamily="34" charset="0"/>
            </a:endParaRPr>
          </a:p>
        </p:txBody>
      </p:sp>
      <p:sp>
        <p:nvSpPr>
          <p:cNvPr id="479" name="Shape 479"/>
          <p:cNvSpPr txBox="1"/>
          <p:nvPr/>
        </p:nvSpPr>
        <p:spPr>
          <a:xfrm>
            <a:off x="4524183" y="5861521"/>
            <a:ext cx="3333000" cy="703500"/>
          </a:xfrm>
          <a:prstGeom prst="rect">
            <a:avLst/>
          </a:prstGeom>
          <a:noFill/>
          <a:ln>
            <a:noFill/>
          </a:ln>
        </p:spPr>
        <p:txBody>
          <a:bodyPr wrap="square" lIns="91425" tIns="91425" rIns="91425" bIns="91425" anchor="t" anchorCtr="0">
            <a:noAutofit/>
          </a:bodyPr>
          <a:lstStyle/>
          <a:p>
            <a:pPr marL="0" lvl="0" indent="0" rtl="0">
              <a:spcBef>
                <a:spcPts val="0"/>
              </a:spcBef>
              <a:buNone/>
            </a:pPr>
            <a:r>
              <a:rPr lang="en-US" sz="900"/>
              <a:t>Photo courtesy of http://www.tampabirthphotographer.com/</a:t>
            </a:r>
          </a:p>
        </p:txBody>
      </p:sp>
    </p:spTree>
    <p:extLst>
      <p:ext uri="{BB962C8B-B14F-4D97-AF65-F5344CB8AC3E}">
        <p14:creationId xmlns:p14="http://schemas.microsoft.com/office/powerpoint/2010/main" val="42676666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Shape 484"/>
        <p:cNvGrpSpPr/>
        <p:nvPr/>
      </p:nvGrpSpPr>
      <p:grpSpPr>
        <a:xfrm>
          <a:off x="0" y="0"/>
          <a:ext cx="0" cy="0"/>
          <a:chOff x="0" y="0"/>
          <a:chExt cx="0" cy="0"/>
        </a:xfrm>
      </p:grpSpPr>
      <p:sp>
        <p:nvSpPr>
          <p:cNvPr id="485" name="Shape 485"/>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Touch and Massage</a:t>
            </a:r>
          </a:p>
        </p:txBody>
      </p:sp>
      <p:sp>
        <p:nvSpPr>
          <p:cNvPr id="486" name="Shape 486"/>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105</a:t>
            </a:fld>
            <a:endParaRPr lang="en-US"/>
          </a:p>
        </p:txBody>
      </p:sp>
      <p:pic>
        <p:nvPicPr>
          <p:cNvPr id="487" name="Shape 487"/>
          <p:cNvPicPr preferRelativeResize="0"/>
          <p:nvPr/>
        </p:nvPicPr>
        <p:blipFill>
          <a:blip r:embed="rId3">
            <a:alphaModFix/>
          </a:blip>
          <a:stretch>
            <a:fillRect/>
          </a:stretch>
        </p:blipFill>
        <p:spPr>
          <a:xfrm>
            <a:off x="1059800" y="1356763"/>
            <a:ext cx="7024402" cy="4678361"/>
          </a:xfrm>
          <a:prstGeom prst="rect">
            <a:avLst/>
          </a:prstGeom>
          <a:noFill/>
          <a:ln>
            <a:noFill/>
          </a:ln>
        </p:spPr>
      </p:pic>
      <p:sp>
        <p:nvSpPr>
          <p:cNvPr id="488" name="Shape 488"/>
          <p:cNvSpPr txBox="1"/>
          <p:nvPr/>
        </p:nvSpPr>
        <p:spPr>
          <a:xfrm>
            <a:off x="2905500" y="5962350"/>
            <a:ext cx="3333000" cy="703500"/>
          </a:xfrm>
          <a:prstGeom prst="rect">
            <a:avLst/>
          </a:prstGeom>
          <a:noFill/>
          <a:ln>
            <a:noFill/>
          </a:ln>
        </p:spPr>
        <p:txBody>
          <a:bodyPr wrap="square" lIns="91425" tIns="91425" rIns="91425" bIns="91425" anchor="t" anchorCtr="0">
            <a:noAutofit/>
          </a:bodyPr>
          <a:lstStyle/>
          <a:p>
            <a:pPr marL="0" lvl="0" indent="0" rtl="0">
              <a:spcBef>
                <a:spcPts val="0"/>
              </a:spcBef>
              <a:buNone/>
            </a:pPr>
            <a:r>
              <a:rPr lang="en-US" sz="900"/>
              <a:t>Photo courtesy of http://www.tampabirthphotographer.com/</a:t>
            </a:r>
          </a:p>
        </p:txBody>
      </p:sp>
    </p:spTree>
    <p:extLst>
      <p:ext uri="{BB962C8B-B14F-4D97-AF65-F5344CB8AC3E}">
        <p14:creationId xmlns:p14="http://schemas.microsoft.com/office/powerpoint/2010/main" val="277369046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CCEBEE8-2CF5-B747-8C10-43991A33DEEA}"/>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106</a:t>
            </a:fld>
            <a:endParaRPr lang="en-US" sz="1200" b="0" i="0" u="none" strike="noStrike" cap="none">
              <a:solidFill>
                <a:srgbClr val="FFFFFF"/>
              </a:solidFill>
              <a:latin typeface="Cabin"/>
              <a:ea typeface="Cabin"/>
              <a:cs typeface="Cabin"/>
              <a:sym typeface="Cabin"/>
            </a:endParaRPr>
          </a:p>
        </p:txBody>
      </p:sp>
      <p:pic>
        <p:nvPicPr>
          <p:cNvPr id="7" name="Massage.mp4" descr="Massage.mp4">
            <a:hlinkClick r:id="" action="ppaction://media"/>
            <a:extLst>
              <a:ext uri="{FF2B5EF4-FFF2-40B4-BE49-F238E27FC236}">
                <a16:creationId xmlns:a16="http://schemas.microsoft.com/office/drawing/2014/main" id="{6D645191-9B4C-A949-AC2A-2B375B000B1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8000" y="1005840"/>
            <a:ext cx="8128000" cy="4572000"/>
          </a:xfrm>
          <a:prstGeom prst="rect">
            <a:avLst/>
          </a:prstGeom>
        </p:spPr>
      </p:pic>
    </p:spTree>
    <p:extLst>
      <p:ext uri="{BB962C8B-B14F-4D97-AF65-F5344CB8AC3E}">
        <p14:creationId xmlns:p14="http://schemas.microsoft.com/office/powerpoint/2010/main" val="3888754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7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5E8AAD5-6EF4-0E4B-A868-F99D90BA409C}"/>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107</a:t>
            </a:fld>
            <a:endParaRPr lang="en-US" sz="1200" b="0" i="0" u="none" strike="noStrike" cap="none">
              <a:solidFill>
                <a:srgbClr val="FFFFFF"/>
              </a:solidFill>
              <a:latin typeface="Cabin"/>
              <a:ea typeface="Cabin"/>
              <a:cs typeface="Cabin"/>
              <a:sym typeface="Cabin"/>
            </a:endParaRPr>
          </a:p>
        </p:txBody>
      </p:sp>
      <p:pic>
        <p:nvPicPr>
          <p:cNvPr id="5" name="Massage 2.mp4" descr="Massage 2.mp4">
            <a:hlinkClick r:id="" action="ppaction://media"/>
            <a:extLst>
              <a:ext uri="{FF2B5EF4-FFF2-40B4-BE49-F238E27FC236}">
                <a16:creationId xmlns:a16="http://schemas.microsoft.com/office/drawing/2014/main" id="{0B49A9C7-1CB9-8D41-81FF-4D359C6EB6A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8000" y="1143000"/>
            <a:ext cx="8128000" cy="4572000"/>
          </a:xfrm>
          <a:prstGeom prst="rect">
            <a:avLst/>
          </a:prstGeom>
        </p:spPr>
      </p:pic>
    </p:spTree>
    <p:extLst>
      <p:ext uri="{BB962C8B-B14F-4D97-AF65-F5344CB8AC3E}">
        <p14:creationId xmlns:p14="http://schemas.microsoft.com/office/powerpoint/2010/main" val="3128905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7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sp>
        <p:nvSpPr>
          <p:cNvPr id="494" name="Shape 494"/>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Double Hip Squeeze</a:t>
            </a:r>
          </a:p>
        </p:txBody>
      </p:sp>
      <p:sp>
        <p:nvSpPr>
          <p:cNvPr id="495" name="Shape 495"/>
          <p:cNvSpPr txBox="1">
            <a:spLocks noGrp="1"/>
          </p:cNvSpPr>
          <p:nvPr>
            <p:ph type="body" idx="1"/>
          </p:nvPr>
        </p:nvSpPr>
        <p:spPr>
          <a:xfrm>
            <a:off x="1078625" y="1467050"/>
            <a:ext cx="7255200" cy="1029900"/>
          </a:xfrm>
          <a:prstGeom prst="rect">
            <a:avLst/>
          </a:prstGeom>
        </p:spPr>
        <p:txBody>
          <a:bodyPr wrap="square" lIns="91425" tIns="91425" rIns="91425" bIns="91425" anchor="t" anchorCtr="0">
            <a:noAutofit/>
          </a:bodyPr>
          <a:lstStyle/>
          <a:p>
            <a:pPr marL="342900" lvl="0" indent="38100">
              <a:spcBef>
                <a:spcPts val="0"/>
              </a:spcBef>
              <a:buNone/>
            </a:pPr>
            <a:r>
              <a:rPr lang="en-US" sz="1800" dirty="0">
                <a:latin typeface="Calibri" panose="020F0502020204030204" pitchFamily="34" charset="0"/>
                <a:cs typeface="Calibri" panose="020F0502020204030204" pitchFamily="34" charset="0"/>
              </a:rPr>
              <a:t>Press on both sides of her buttocks with the palms of your hands. Apply pressure toward the center (pressing her hips together.) Experiment to find the places where pressure feels best. </a:t>
            </a:r>
          </a:p>
        </p:txBody>
      </p:sp>
      <p:sp>
        <p:nvSpPr>
          <p:cNvPr id="496" name="Shape 496"/>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108</a:t>
            </a:fld>
            <a:endParaRPr lang="en-US"/>
          </a:p>
        </p:txBody>
      </p:sp>
      <p:pic>
        <p:nvPicPr>
          <p:cNvPr id="497" name="Shape 497"/>
          <p:cNvPicPr preferRelativeResize="0"/>
          <p:nvPr/>
        </p:nvPicPr>
        <p:blipFill rotWithShape="1">
          <a:blip r:embed="rId3" cstate="screen">
            <a:alphaModFix/>
            <a:extLst>
              <a:ext uri="{28A0092B-C50C-407E-A947-70E740481C1C}">
                <a14:useLocalDpi xmlns:a14="http://schemas.microsoft.com/office/drawing/2010/main"/>
              </a:ext>
            </a:extLst>
          </a:blip>
          <a:srcRect l="9268"/>
          <a:stretch/>
        </p:blipFill>
        <p:spPr>
          <a:xfrm>
            <a:off x="286382" y="2807575"/>
            <a:ext cx="4438019" cy="2746066"/>
          </a:xfrm>
          <a:prstGeom prst="rect">
            <a:avLst/>
          </a:prstGeom>
          <a:noFill/>
          <a:ln>
            <a:noFill/>
          </a:ln>
        </p:spPr>
      </p:pic>
      <p:pic>
        <p:nvPicPr>
          <p:cNvPr id="498" name="Shape 498"/>
          <p:cNvPicPr preferRelativeResize="0"/>
          <p:nvPr/>
        </p:nvPicPr>
        <p:blipFill>
          <a:blip r:embed="rId4">
            <a:alphaModFix/>
          </a:blip>
          <a:stretch>
            <a:fillRect/>
          </a:stretch>
        </p:blipFill>
        <p:spPr>
          <a:xfrm>
            <a:off x="4472125" y="2869852"/>
            <a:ext cx="4194052" cy="2945283"/>
          </a:xfrm>
          <a:prstGeom prst="rect">
            <a:avLst/>
          </a:prstGeom>
          <a:noFill/>
          <a:ln>
            <a:noFill/>
          </a:ln>
        </p:spPr>
      </p:pic>
    </p:spTree>
    <p:extLst>
      <p:ext uri="{BB962C8B-B14F-4D97-AF65-F5344CB8AC3E}">
        <p14:creationId xmlns:p14="http://schemas.microsoft.com/office/powerpoint/2010/main" val="310068654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sp>
        <p:nvSpPr>
          <p:cNvPr id="504" name="Shape 504"/>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Double Hip Squeeze</a:t>
            </a:r>
          </a:p>
        </p:txBody>
      </p:sp>
      <p:sp>
        <p:nvSpPr>
          <p:cNvPr id="505" name="Shape 505"/>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109</a:t>
            </a:fld>
            <a:endParaRPr lang="en-US"/>
          </a:p>
        </p:txBody>
      </p:sp>
      <p:pic>
        <p:nvPicPr>
          <p:cNvPr id="506" name="Shape 506"/>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5437372" y="1730843"/>
            <a:ext cx="3340868" cy="3154459"/>
          </a:xfrm>
          <a:prstGeom prst="rect">
            <a:avLst/>
          </a:prstGeom>
          <a:noFill/>
          <a:ln>
            <a:noFill/>
          </a:ln>
        </p:spPr>
      </p:pic>
      <p:sp>
        <p:nvSpPr>
          <p:cNvPr id="507" name="Shape 507"/>
          <p:cNvSpPr txBox="1"/>
          <p:nvPr/>
        </p:nvSpPr>
        <p:spPr>
          <a:xfrm>
            <a:off x="5495393" y="4964969"/>
            <a:ext cx="3333000" cy="703500"/>
          </a:xfrm>
          <a:prstGeom prst="rect">
            <a:avLst/>
          </a:prstGeom>
          <a:noFill/>
          <a:ln>
            <a:noFill/>
          </a:ln>
        </p:spPr>
        <p:txBody>
          <a:bodyPr wrap="square" lIns="91425" tIns="91425" rIns="91425" bIns="91425" anchor="t" anchorCtr="0">
            <a:noAutofit/>
          </a:bodyPr>
          <a:lstStyle/>
          <a:p>
            <a:pPr marL="0" lvl="0" indent="0" rtl="0">
              <a:spcBef>
                <a:spcPts val="0"/>
              </a:spcBef>
              <a:buNone/>
            </a:pPr>
            <a:r>
              <a:rPr lang="en-US" sz="900" dirty="0"/>
              <a:t>Photo courtesy of http://</a:t>
            </a:r>
            <a:r>
              <a:rPr lang="en-US" sz="900" dirty="0" err="1"/>
              <a:t>www.tampabirthphotographer.com</a:t>
            </a:r>
            <a:r>
              <a:rPr lang="en-US" sz="900" dirty="0"/>
              <a:t>/</a:t>
            </a:r>
          </a:p>
        </p:txBody>
      </p:sp>
      <p:sp>
        <p:nvSpPr>
          <p:cNvPr id="2" name="TextBox 1">
            <a:extLst>
              <a:ext uri="{FF2B5EF4-FFF2-40B4-BE49-F238E27FC236}">
                <a16:creationId xmlns:a16="http://schemas.microsoft.com/office/drawing/2014/main" id="{12811EE2-0CAE-4269-8924-569FA4BE0359}"/>
              </a:ext>
            </a:extLst>
          </p:cNvPr>
          <p:cNvSpPr txBox="1"/>
          <p:nvPr/>
        </p:nvSpPr>
        <p:spPr>
          <a:xfrm>
            <a:off x="398446" y="1419541"/>
            <a:ext cx="4868498" cy="461030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R="50800" indent="-69850">
              <a:lnSpc>
                <a:spcPct val="115000"/>
              </a:lnSpc>
            </a:pPr>
            <a:r>
              <a:rPr lang="en-US" sz="2000" dirty="0">
                <a:latin typeface="Calibri" panose="020F0502020204030204" pitchFamily="34" charset="0"/>
                <a:cs typeface="Calibri" panose="020F0502020204030204" pitchFamily="34" charset="0"/>
              </a:rPr>
              <a:t>The double hip squeeze changes the shape of the pelvis and releases tension on the sacroiliac  joints.  Position  the  woman  on  </a:t>
            </a:r>
          </a:p>
          <a:p>
            <a:pPr marR="50800" indent="-69850">
              <a:lnSpc>
                <a:spcPct val="115000"/>
              </a:lnSpc>
            </a:pPr>
            <a:r>
              <a:rPr lang="en-US" sz="2000" dirty="0">
                <a:latin typeface="Calibri" panose="020F0502020204030204" pitchFamily="34" charset="0"/>
                <a:cs typeface="Calibri" panose="020F0502020204030204" pitchFamily="34" charset="0"/>
              </a:rPr>
              <a:t>her  hands  and knees or have her lean over the bed. Standing behind the woman, locate iliac crest and gluteal muscle. Place hands  on  each  side  below  iliac  crest and over  gluteal muscle with fingers pointing toward midline. Apply pressure by simultaneously pushing hands toward sacrum throughout the contraction.</a:t>
            </a:r>
          </a:p>
          <a:p>
            <a:pPr marR="50800" indent="-69850">
              <a:lnSpc>
                <a:spcPct val="115000"/>
              </a:lnSpc>
            </a:pPr>
            <a:endParaRPr lang="en-US" sz="1200" dirty="0">
              <a:latin typeface="Calibri" panose="020F0502020204030204" pitchFamily="34" charset="0"/>
              <a:cs typeface="Calibri" panose="020F0502020204030204" pitchFamily="34" charset="0"/>
            </a:endParaRPr>
          </a:p>
          <a:p>
            <a:pPr marR="50800" indent="-69850">
              <a:lnSpc>
                <a:spcPct val="115000"/>
              </a:lnSpc>
            </a:pPr>
            <a:r>
              <a:rPr lang="en-US" sz="1200" dirty="0">
                <a:latin typeface="Calibri" panose="020F0502020204030204" pitchFamily="34" charset="0"/>
                <a:cs typeface="Calibri" panose="020F0502020204030204" pitchFamily="34" charset="0"/>
              </a:rPr>
              <a:t>(Simkin &amp; Ancheta, 2005). </a:t>
            </a:r>
            <a:endParaRPr lang="en-US" dirty="0">
              <a:latin typeface="Calibri" panose="020F0502020204030204" pitchFamily="34" charset="0"/>
              <a:cs typeface="Calibri" panose="020F0502020204030204" pitchFamily="34" charset="0"/>
            </a:endParaRPr>
          </a:p>
          <a:p>
            <a:pPr marR="114300" indent="-69850">
              <a:lnSpc>
                <a:spcPct val="115000"/>
              </a:lnSpc>
            </a:pPr>
            <a:r>
              <a:rPr lang="en-US" sz="1200" dirty="0">
                <a:latin typeface="Calibri" panose="020F0502020204030204" pitchFamily="34" charset="0"/>
                <a:cs typeface="Calibri" panose="020F0502020204030204" pitchFamily="34" charset="0"/>
              </a:rPr>
              <a:t>(Adams &amp; </a:t>
            </a:r>
            <a:r>
              <a:rPr lang="en-US" sz="1200" dirty="0" err="1">
                <a:latin typeface="Calibri" panose="020F0502020204030204" pitchFamily="34" charset="0"/>
                <a:cs typeface="Calibri" panose="020F0502020204030204" pitchFamily="34" charset="0"/>
              </a:rPr>
              <a:t>Bianch</a:t>
            </a:r>
            <a:r>
              <a:rPr lang="en-US" sz="1200" dirty="0">
                <a:latin typeface="Calibri" panose="020F0502020204030204" pitchFamily="34" charset="0"/>
                <a:cs typeface="Calibri" panose="020F0502020204030204" pitchFamily="34" charset="0"/>
              </a:rPr>
              <a:t> 2008)</a:t>
            </a:r>
            <a:endParaRPr lang="en-US" sz="1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3193549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Shape 512"/>
        <p:cNvGrpSpPr/>
        <p:nvPr/>
      </p:nvGrpSpPr>
      <p:grpSpPr>
        <a:xfrm>
          <a:off x="0" y="0"/>
          <a:ext cx="0" cy="0"/>
          <a:chOff x="0" y="0"/>
          <a:chExt cx="0" cy="0"/>
        </a:xfrm>
      </p:grpSpPr>
      <p:sp>
        <p:nvSpPr>
          <p:cNvPr id="513" name="Shape 513"/>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dirty="0"/>
              <a:t>Counter Pressure</a:t>
            </a:r>
          </a:p>
        </p:txBody>
      </p:sp>
      <p:sp>
        <p:nvSpPr>
          <p:cNvPr id="514" name="Shape 514"/>
          <p:cNvSpPr txBox="1">
            <a:spLocks noGrp="1"/>
          </p:cNvSpPr>
          <p:nvPr>
            <p:ph type="body" idx="1"/>
          </p:nvPr>
        </p:nvSpPr>
        <p:spPr>
          <a:xfrm>
            <a:off x="568175" y="1933125"/>
            <a:ext cx="3216000" cy="3378300"/>
          </a:xfrm>
          <a:prstGeom prst="rect">
            <a:avLst/>
          </a:prstGeom>
        </p:spPr>
        <p:txBody>
          <a:bodyPr wrap="square" lIns="91425" tIns="91425" rIns="91425" bIns="91425" anchor="t" anchorCtr="0">
            <a:noAutofit/>
          </a:bodyPr>
          <a:lstStyle/>
          <a:p>
            <a:pPr marL="342900" lvl="0" indent="38100">
              <a:spcBef>
                <a:spcPts val="0"/>
              </a:spcBef>
              <a:buNone/>
            </a:pPr>
            <a:r>
              <a:rPr lang="en-US" sz="2400" dirty="0">
                <a:latin typeface="Calibri" panose="020F0502020204030204" pitchFamily="34" charset="0"/>
                <a:cs typeface="Calibri" panose="020F0502020204030204" pitchFamily="34" charset="0"/>
              </a:rPr>
              <a:t>Press steadily and firmly in one spot in the low back or buttocks area. You can try different places and she will tell you when you’ve found the right spot. </a:t>
            </a:r>
          </a:p>
        </p:txBody>
      </p:sp>
      <p:sp>
        <p:nvSpPr>
          <p:cNvPr id="515" name="Shape 515"/>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110</a:t>
            </a:fld>
            <a:endParaRPr lang="en-US"/>
          </a:p>
        </p:txBody>
      </p:sp>
      <p:pic>
        <p:nvPicPr>
          <p:cNvPr id="516" name="Shape 516"/>
          <p:cNvPicPr preferRelativeResize="0"/>
          <p:nvPr/>
        </p:nvPicPr>
        <p:blipFill>
          <a:blip r:embed="rId3">
            <a:alphaModFix/>
          </a:blip>
          <a:stretch>
            <a:fillRect/>
          </a:stretch>
        </p:blipFill>
        <p:spPr>
          <a:xfrm>
            <a:off x="4343399" y="1869681"/>
            <a:ext cx="3405433" cy="1611367"/>
          </a:xfrm>
          <a:prstGeom prst="rect">
            <a:avLst/>
          </a:prstGeom>
          <a:noFill/>
          <a:ln>
            <a:noFill/>
          </a:ln>
        </p:spPr>
      </p:pic>
      <p:pic>
        <p:nvPicPr>
          <p:cNvPr id="1026" name="Picture 2" descr="Lisa Cook with tuberosity counter pressure"/>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343399" y="4053232"/>
            <a:ext cx="3407140" cy="2008203"/>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extBox 1"/>
          <p:cNvSpPr txBox="1"/>
          <p:nvPr/>
        </p:nvSpPr>
        <p:spPr>
          <a:xfrm>
            <a:off x="5015059" y="1561904"/>
            <a:ext cx="1904689" cy="307777"/>
          </a:xfrm>
          <a:prstGeom prst="rect">
            <a:avLst/>
          </a:prstGeom>
          <a:noFill/>
        </p:spPr>
        <p:txBody>
          <a:bodyPr wrap="none" rtlCol="0">
            <a:spAutoFit/>
          </a:bodyPr>
          <a:lstStyle/>
          <a:p>
            <a:r>
              <a:rPr lang="en-US" dirty="0"/>
              <a:t>Pressure on one area</a:t>
            </a:r>
          </a:p>
        </p:txBody>
      </p:sp>
      <p:sp>
        <p:nvSpPr>
          <p:cNvPr id="3" name="TextBox 2"/>
          <p:cNvSpPr txBox="1"/>
          <p:nvPr/>
        </p:nvSpPr>
        <p:spPr>
          <a:xfrm>
            <a:off x="5015059" y="3713868"/>
            <a:ext cx="2056973" cy="307777"/>
          </a:xfrm>
          <a:prstGeom prst="rect">
            <a:avLst/>
          </a:prstGeom>
          <a:noFill/>
        </p:spPr>
        <p:txBody>
          <a:bodyPr wrap="none" rtlCol="0">
            <a:spAutoFit/>
          </a:bodyPr>
          <a:lstStyle/>
          <a:p>
            <a:r>
              <a:rPr lang="en-US" dirty="0"/>
              <a:t>Pressure on </a:t>
            </a:r>
            <a:r>
              <a:rPr lang="en-US" dirty="0" err="1"/>
              <a:t>Sitz</a:t>
            </a:r>
            <a:r>
              <a:rPr lang="en-US" dirty="0"/>
              <a:t> Bones</a:t>
            </a:r>
          </a:p>
        </p:txBody>
      </p:sp>
    </p:spTree>
    <p:extLst>
      <p:ext uri="{BB962C8B-B14F-4D97-AF65-F5344CB8AC3E}">
        <p14:creationId xmlns:p14="http://schemas.microsoft.com/office/powerpoint/2010/main" val="405814306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Counter Pressure Ideas</a:t>
            </a:r>
          </a:p>
        </p:txBody>
      </p:sp>
      <p:sp>
        <p:nvSpPr>
          <p:cNvPr id="3" name="Text Placeholder 2"/>
          <p:cNvSpPr>
            <a:spLocks noGrp="1"/>
          </p:cNvSpPr>
          <p:nvPr>
            <p:ph type="body" idx="1"/>
          </p:nvPr>
        </p:nvSpPr>
        <p:spPr/>
        <p:txBody>
          <a:bodyPr/>
          <a:lstStyle/>
          <a:p>
            <a:r>
              <a:rPr lang="en-US" dirty="0">
                <a:latin typeface="Calibri" panose="020F0502020204030204" pitchFamily="34" charset="0"/>
                <a:cs typeface="Calibri" panose="020F0502020204030204" pitchFamily="34" charset="0"/>
              </a:rPr>
              <a:t>At the base of the spine</a:t>
            </a:r>
          </a:p>
          <a:p>
            <a:r>
              <a:rPr lang="en-US" dirty="0">
                <a:latin typeface="Calibri" panose="020F0502020204030204" pitchFamily="34" charset="0"/>
                <a:cs typeface="Calibri" panose="020F0502020204030204" pitchFamily="34" charset="0"/>
              </a:rPr>
              <a:t>Could use a tennis ball or a small pool noodle</a:t>
            </a:r>
          </a:p>
          <a:p>
            <a:r>
              <a:rPr lang="en-US" dirty="0">
                <a:latin typeface="Calibri" panose="020F0502020204030204" pitchFamily="34" charset="0"/>
                <a:cs typeface="Calibri" panose="020F0502020204030204" pitchFamily="34" charset="0"/>
              </a:rPr>
              <a:t>Can use a heat pad and counter pressure at the same time</a:t>
            </a:r>
          </a:p>
          <a:p>
            <a:r>
              <a:rPr lang="en-US" dirty="0">
                <a:latin typeface="Calibri" panose="020F0502020204030204" pitchFamily="34" charset="0"/>
                <a:cs typeface="Calibri" panose="020F0502020204030204" pitchFamily="34" charset="0"/>
              </a:rPr>
              <a:t>Once you start, she may not want you to stop! Teach partners</a:t>
            </a: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ts val="12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111</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42059635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Power Language Scenario</a:t>
            </a:r>
          </a:p>
        </p:txBody>
      </p:sp>
      <p:sp>
        <p:nvSpPr>
          <p:cNvPr id="3" name="Text Placeholder 2"/>
          <p:cNvSpPr>
            <a:spLocks noGrp="1"/>
          </p:cNvSpPr>
          <p:nvPr>
            <p:ph type="body" idx="1"/>
          </p:nvPr>
        </p:nvSpPr>
        <p:spPr/>
        <p:txBody>
          <a:bodyPr/>
          <a:lstStyle/>
          <a:p>
            <a:r>
              <a:rPr lang="en-US" dirty="0"/>
              <a:t>We need one volunteer</a:t>
            </a: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112</a:t>
            </a:fld>
            <a:endParaRPr lang="en-US" sz="1200" b="0" i="0" u="none" strike="noStrike" cap="none">
              <a:solidFill>
                <a:srgbClr val="FFFFFF"/>
              </a:solidFill>
              <a:latin typeface="Cabin"/>
              <a:ea typeface="Cabin"/>
              <a:cs typeface="Cabin"/>
              <a:sym typeface="Cabin"/>
            </a:endParaRPr>
          </a:p>
        </p:txBody>
      </p:sp>
    </p:spTree>
    <p:extLst>
      <p:ext uri="{BB962C8B-B14F-4D97-AF65-F5344CB8AC3E}">
        <p14:creationId xmlns:p14="http://schemas.microsoft.com/office/powerpoint/2010/main" val="339417712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Shape 521"/>
        <p:cNvGrpSpPr/>
        <p:nvPr/>
      </p:nvGrpSpPr>
      <p:grpSpPr>
        <a:xfrm>
          <a:off x="0" y="0"/>
          <a:ext cx="0" cy="0"/>
          <a:chOff x="0" y="0"/>
          <a:chExt cx="0" cy="0"/>
        </a:xfrm>
      </p:grpSpPr>
      <p:sp>
        <p:nvSpPr>
          <p:cNvPr id="522" name="Shape 522"/>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Effective Caring Attitude </a:t>
            </a:r>
          </a:p>
        </p:txBody>
      </p:sp>
      <p:sp>
        <p:nvSpPr>
          <p:cNvPr id="523" name="Shape 523"/>
          <p:cNvSpPr txBox="1">
            <a:spLocks noGrp="1"/>
          </p:cNvSpPr>
          <p:nvPr>
            <p:ph type="body" idx="1"/>
          </p:nvPr>
        </p:nvSpPr>
        <p:spPr>
          <a:xfrm>
            <a:off x="348640" y="1481801"/>
            <a:ext cx="8504308" cy="3822784"/>
          </a:xfrm>
          <a:prstGeom prst="rect">
            <a:avLst/>
          </a:prstGeom>
        </p:spPr>
        <p:txBody>
          <a:bodyPr wrap="square" lIns="91425" tIns="91425" rIns="91425" bIns="91425" anchor="t" anchorCtr="0">
            <a:noAutofit/>
          </a:bodyPr>
          <a:lstStyle/>
          <a:p>
            <a:pPr marR="127000" indent="-342900">
              <a:lnSpc>
                <a:spcPct val="115000"/>
              </a:lnSpc>
              <a:spcBef>
                <a:spcPts val="0"/>
              </a:spcBef>
              <a:buSzPts val="1100"/>
            </a:pPr>
            <a:r>
              <a:rPr lang="en-US" sz="2600" dirty="0">
                <a:highlight>
                  <a:srgbClr val="FFFFFF"/>
                </a:highlight>
                <a:latin typeface="Calibri" panose="020F0502020204030204" pitchFamily="34" charset="0"/>
                <a:ea typeface="Arial"/>
                <a:cs typeface="Calibri" panose="020F0502020204030204" pitchFamily="34" charset="0"/>
                <a:sym typeface="Arial"/>
              </a:rPr>
              <a:t>Nurse theorist </a:t>
            </a:r>
            <a:r>
              <a:rPr lang="en-US" sz="2600" dirty="0" err="1">
                <a:highlight>
                  <a:srgbClr val="FFFFFF"/>
                </a:highlight>
                <a:latin typeface="Calibri" panose="020F0502020204030204" pitchFamily="34" charset="0"/>
                <a:ea typeface="Arial"/>
                <a:cs typeface="Calibri" panose="020F0502020204030204" pitchFamily="34" charset="0"/>
                <a:sym typeface="Arial"/>
              </a:rPr>
              <a:t>Leininger</a:t>
            </a:r>
            <a:r>
              <a:rPr lang="en-US" sz="2600" dirty="0">
                <a:highlight>
                  <a:srgbClr val="FFFFFF"/>
                </a:highlight>
                <a:latin typeface="Calibri" panose="020F0502020204030204" pitchFamily="34" charset="0"/>
                <a:ea typeface="Arial"/>
                <a:cs typeface="Calibri" panose="020F0502020204030204" pitchFamily="34" charset="0"/>
                <a:sym typeface="Arial"/>
              </a:rPr>
              <a:t> (2001) called caring the essence of nursing. </a:t>
            </a:r>
          </a:p>
          <a:p>
            <a:pPr marR="127000" indent="-342900">
              <a:lnSpc>
                <a:spcPct val="115000"/>
              </a:lnSpc>
              <a:spcBef>
                <a:spcPts val="0"/>
              </a:spcBef>
              <a:buSzPts val="1100"/>
            </a:pPr>
            <a:endParaRPr lang="en-US" sz="2600" dirty="0">
              <a:highlight>
                <a:srgbClr val="FFFFFF"/>
              </a:highlight>
              <a:latin typeface="Calibri" panose="020F0502020204030204" pitchFamily="34" charset="0"/>
              <a:ea typeface="Arial"/>
              <a:cs typeface="Calibri" panose="020F0502020204030204" pitchFamily="34" charset="0"/>
              <a:sym typeface="Arial"/>
            </a:endParaRPr>
          </a:p>
          <a:p>
            <a:pPr marR="127000" indent="-342900">
              <a:lnSpc>
                <a:spcPct val="115000"/>
              </a:lnSpc>
              <a:spcBef>
                <a:spcPts val="0"/>
              </a:spcBef>
              <a:buSzPts val="1100"/>
            </a:pPr>
            <a:r>
              <a:rPr lang="en-US" sz="2600" dirty="0">
                <a:highlight>
                  <a:srgbClr val="FFFFFF"/>
                </a:highlight>
                <a:latin typeface="Calibri" panose="020F0502020204030204" pitchFamily="34" charset="0"/>
                <a:ea typeface="Arial"/>
                <a:cs typeface="Calibri" panose="020F0502020204030204" pitchFamily="34" charset="0"/>
                <a:sym typeface="Arial"/>
              </a:rPr>
              <a:t>In Bowers’ (2002) review of 17 studies of perceived labor support, clients described a caring nurse as calm, warm, and open. Supportive nurses bestowed praise and encouragement upon the client, were concerned,  respectful, and competent, and provided a constant presence. </a:t>
            </a:r>
          </a:p>
          <a:p>
            <a:pPr marL="0" marR="8496300" lvl="0" indent="0" rtl="0">
              <a:lnSpc>
                <a:spcPct val="115000"/>
              </a:lnSpc>
              <a:spcBef>
                <a:spcPts val="0"/>
              </a:spcBef>
              <a:buNone/>
            </a:pPr>
            <a:endParaRPr sz="1050" dirty="0">
              <a:highlight>
                <a:srgbClr val="FFFFFF"/>
              </a:highlight>
              <a:latin typeface="Calibri" panose="020F0502020204030204" pitchFamily="34" charset="0"/>
              <a:ea typeface="Times New Roman"/>
              <a:cs typeface="Calibri" panose="020F0502020204030204" pitchFamily="34" charset="0"/>
              <a:sym typeface="Times New Roman"/>
            </a:endParaRPr>
          </a:p>
          <a:p>
            <a:pPr marL="0" marR="114300" lvl="0" indent="-69850" algn="ctr" rtl="0">
              <a:lnSpc>
                <a:spcPct val="115000"/>
              </a:lnSpc>
              <a:spcBef>
                <a:spcPts val="0"/>
              </a:spcBef>
              <a:buClr>
                <a:schemeClr val="dk1"/>
              </a:buClr>
              <a:buSzPts val="1100"/>
              <a:buFont typeface="Arial"/>
              <a:buNone/>
            </a:pPr>
            <a:br>
              <a:rPr lang="en-US" sz="1400" dirty="0">
                <a:highlight>
                  <a:srgbClr val="FFFFFF"/>
                </a:highlight>
                <a:latin typeface="Calibri" panose="020F0502020204030204" pitchFamily="34" charset="0"/>
                <a:ea typeface="Arial"/>
                <a:cs typeface="Calibri" panose="020F0502020204030204" pitchFamily="34" charset="0"/>
                <a:sym typeface="Arial"/>
              </a:rPr>
            </a:br>
            <a:br>
              <a:rPr lang="en-US" sz="1400" dirty="0">
                <a:highlight>
                  <a:srgbClr val="FFFFFF"/>
                </a:highlight>
                <a:latin typeface="Calibri" panose="020F0502020204030204" pitchFamily="34" charset="0"/>
                <a:ea typeface="Arial"/>
                <a:cs typeface="Calibri" panose="020F0502020204030204" pitchFamily="34" charset="0"/>
                <a:sym typeface="Arial"/>
              </a:rPr>
            </a:br>
            <a:endParaRPr lang="en-US" sz="1400" dirty="0">
              <a:highlight>
                <a:srgbClr val="FFFFFF"/>
              </a:highlight>
              <a:latin typeface="Calibri" panose="020F0502020204030204" pitchFamily="34" charset="0"/>
              <a:ea typeface="Arial"/>
              <a:cs typeface="Calibri" panose="020F0502020204030204" pitchFamily="34" charset="0"/>
              <a:sym typeface="Arial"/>
            </a:endParaRPr>
          </a:p>
          <a:p>
            <a:pPr marL="342900" lvl="0" indent="38100">
              <a:spcBef>
                <a:spcPts val="0"/>
              </a:spcBef>
              <a:buNone/>
            </a:pPr>
            <a:endParaRPr dirty="0">
              <a:latin typeface="Calibri" panose="020F0502020204030204" pitchFamily="34" charset="0"/>
              <a:cs typeface="Calibri" panose="020F0502020204030204" pitchFamily="34" charset="0"/>
            </a:endParaRPr>
          </a:p>
        </p:txBody>
      </p:sp>
      <p:sp>
        <p:nvSpPr>
          <p:cNvPr id="524" name="Shape 524"/>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113</a:t>
            </a:fld>
            <a:endParaRPr lang="en-US"/>
          </a:p>
        </p:txBody>
      </p:sp>
    </p:spTree>
    <p:extLst>
      <p:ext uri="{BB962C8B-B14F-4D97-AF65-F5344CB8AC3E}">
        <p14:creationId xmlns:p14="http://schemas.microsoft.com/office/powerpoint/2010/main" val="207904832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Shape 521"/>
        <p:cNvGrpSpPr/>
        <p:nvPr/>
      </p:nvGrpSpPr>
      <p:grpSpPr>
        <a:xfrm>
          <a:off x="0" y="0"/>
          <a:ext cx="0" cy="0"/>
          <a:chOff x="0" y="0"/>
          <a:chExt cx="0" cy="0"/>
        </a:xfrm>
      </p:grpSpPr>
      <p:sp>
        <p:nvSpPr>
          <p:cNvPr id="522" name="Shape 522"/>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Effective Caring Attitude </a:t>
            </a:r>
          </a:p>
        </p:txBody>
      </p:sp>
      <p:sp>
        <p:nvSpPr>
          <p:cNvPr id="523" name="Shape 523"/>
          <p:cNvSpPr txBox="1">
            <a:spLocks noGrp="1"/>
          </p:cNvSpPr>
          <p:nvPr>
            <p:ph type="body" idx="1"/>
          </p:nvPr>
        </p:nvSpPr>
        <p:spPr>
          <a:xfrm>
            <a:off x="348640" y="1315185"/>
            <a:ext cx="8504308" cy="3989400"/>
          </a:xfrm>
          <a:prstGeom prst="rect">
            <a:avLst/>
          </a:prstGeom>
        </p:spPr>
        <p:txBody>
          <a:bodyPr wrap="square" lIns="91425" tIns="91425" rIns="91425" bIns="91425" anchor="t" anchorCtr="0">
            <a:noAutofit/>
          </a:bodyPr>
          <a:lstStyle/>
          <a:p>
            <a:pPr marR="127000" indent="-342900">
              <a:lnSpc>
                <a:spcPct val="115000"/>
              </a:lnSpc>
              <a:spcBef>
                <a:spcPts val="0"/>
              </a:spcBef>
              <a:buSzPts val="1100"/>
            </a:pPr>
            <a:r>
              <a:rPr lang="en-US" sz="2600" dirty="0" err="1">
                <a:highlight>
                  <a:srgbClr val="FFFFFF"/>
                </a:highlight>
                <a:latin typeface="Arial"/>
                <a:ea typeface="Arial"/>
                <a:cs typeface="Arial"/>
                <a:sym typeface="Arial"/>
              </a:rPr>
              <a:t>Hodnett</a:t>
            </a:r>
            <a:r>
              <a:rPr lang="en-US" sz="2600" dirty="0">
                <a:highlight>
                  <a:srgbClr val="FFFFFF"/>
                </a:highlight>
                <a:latin typeface="Arial"/>
                <a:ea typeface="Arial"/>
                <a:cs typeface="Arial"/>
                <a:sym typeface="Arial"/>
              </a:rPr>
              <a:t> (2002) found that maternal satisfaction with the birth process was not related to relief of pain but more closely related to the attitudes and behaviors of caregivers. </a:t>
            </a:r>
          </a:p>
          <a:p>
            <a:pPr marR="127000" indent="-342900">
              <a:lnSpc>
                <a:spcPct val="115000"/>
              </a:lnSpc>
              <a:spcBef>
                <a:spcPts val="0"/>
              </a:spcBef>
              <a:buSzPts val="1100"/>
            </a:pPr>
            <a:endParaRPr lang="en-US" sz="2600" dirty="0">
              <a:highlight>
                <a:srgbClr val="FFFFFF"/>
              </a:highlight>
              <a:latin typeface="Arial"/>
              <a:ea typeface="Arial"/>
              <a:cs typeface="Arial"/>
              <a:sym typeface="Arial"/>
            </a:endParaRPr>
          </a:p>
          <a:p>
            <a:pPr marR="127000" indent="-342900">
              <a:lnSpc>
                <a:spcPct val="115000"/>
              </a:lnSpc>
              <a:spcBef>
                <a:spcPts val="0"/>
              </a:spcBef>
              <a:buSzPts val="1100"/>
            </a:pPr>
            <a:r>
              <a:rPr lang="en-US" sz="2600" dirty="0">
                <a:highlight>
                  <a:srgbClr val="FFFFFF"/>
                </a:highlight>
                <a:latin typeface="Arial"/>
                <a:ea typeface="Arial"/>
                <a:cs typeface="Arial"/>
                <a:sym typeface="Arial"/>
              </a:rPr>
              <a:t>Communicating caring, competence, and advocacy early in the nurse client relationship fosters the development of a trusting relationship through which emotional and physical needs can be met.</a:t>
            </a:r>
          </a:p>
          <a:p>
            <a:pPr marL="0" marR="8496300" lvl="0" indent="0" rtl="0">
              <a:lnSpc>
                <a:spcPct val="115000"/>
              </a:lnSpc>
              <a:spcBef>
                <a:spcPts val="0"/>
              </a:spcBef>
              <a:buNone/>
            </a:pPr>
            <a:endParaRPr sz="1050" dirty="0">
              <a:highlight>
                <a:srgbClr val="FFFFFF"/>
              </a:highlight>
              <a:latin typeface="Times New Roman"/>
              <a:ea typeface="Times New Roman"/>
              <a:cs typeface="Times New Roman"/>
              <a:sym typeface="Times New Roman"/>
            </a:endParaRPr>
          </a:p>
          <a:p>
            <a:pPr marL="0" marR="114300" lvl="0" indent="-69850" algn="ctr" rtl="0">
              <a:lnSpc>
                <a:spcPct val="115000"/>
              </a:lnSpc>
              <a:spcBef>
                <a:spcPts val="0"/>
              </a:spcBef>
              <a:buClr>
                <a:schemeClr val="dk1"/>
              </a:buClr>
              <a:buSzPts val="1100"/>
              <a:buFont typeface="Arial"/>
              <a:buNone/>
            </a:pPr>
            <a:br>
              <a:rPr lang="en-US" sz="1400" dirty="0">
                <a:highlight>
                  <a:srgbClr val="FFFFFF"/>
                </a:highlight>
                <a:latin typeface="Arial"/>
                <a:ea typeface="Arial"/>
                <a:cs typeface="Arial"/>
                <a:sym typeface="Arial"/>
              </a:rPr>
            </a:br>
            <a:br>
              <a:rPr lang="en-US" sz="1400" dirty="0">
                <a:highlight>
                  <a:srgbClr val="FFFFFF"/>
                </a:highlight>
                <a:latin typeface="Arial"/>
                <a:ea typeface="Arial"/>
                <a:cs typeface="Arial"/>
                <a:sym typeface="Arial"/>
              </a:rPr>
            </a:br>
            <a:endParaRPr lang="en-US" sz="1400" dirty="0">
              <a:highlight>
                <a:srgbClr val="FFFFFF"/>
              </a:highlight>
              <a:latin typeface="Arial"/>
              <a:ea typeface="Arial"/>
              <a:cs typeface="Arial"/>
              <a:sym typeface="Arial"/>
            </a:endParaRPr>
          </a:p>
          <a:p>
            <a:pPr marL="342900" lvl="0" indent="38100">
              <a:spcBef>
                <a:spcPts val="0"/>
              </a:spcBef>
              <a:buNone/>
            </a:pPr>
            <a:endParaRPr dirty="0"/>
          </a:p>
        </p:txBody>
      </p:sp>
      <p:sp>
        <p:nvSpPr>
          <p:cNvPr id="524" name="Shape 524"/>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114</a:t>
            </a:fld>
            <a:endParaRPr lang="en-US"/>
          </a:p>
        </p:txBody>
      </p:sp>
    </p:spTree>
    <p:extLst>
      <p:ext uri="{BB962C8B-B14F-4D97-AF65-F5344CB8AC3E}">
        <p14:creationId xmlns:p14="http://schemas.microsoft.com/office/powerpoint/2010/main" val="276506524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Shape 529"/>
        <p:cNvGrpSpPr/>
        <p:nvPr/>
      </p:nvGrpSpPr>
      <p:grpSpPr>
        <a:xfrm>
          <a:off x="0" y="0"/>
          <a:ext cx="0" cy="0"/>
          <a:chOff x="0" y="0"/>
          <a:chExt cx="0" cy="0"/>
        </a:xfrm>
      </p:grpSpPr>
      <p:sp>
        <p:nvSpPr>
          <p:cNvPr id="530" name="Shape 530"/>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Birth Affirmations</a:t>
            </a:r>
          </a:p>
        </p:txBody>
      </p:sp>
      <p:sp>
        <p:nvSpPr>
          <p:cNvPr id="531" name="Shape 531"/>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0" marR="114300" lvl="0" indent="-69850" algn="ctr" rtl="0">
              <a:lnSpc>
                <a:spcPct val="115000"/>
              </a:lnSpc>
              <a:spcBef>
                <a:spcPts val="0"/>
              </a:spcBef>
              <a:buClr>
                <a:schemeClr val="dk1"/>
              </a:buClr>
              <a:buSzPts val="1100"/>
              <a:buFont typeface="Arial"/>
              <a:buNone/>
            </a:pPr>
            <a:r>
              <a:rPr lang="en-US" sz="2400" dirty="0">
                <a:latin typeface="Calibri" panose="020F0502020204030204" pitchFamily="34" charset="0"/>
                <a:ea typeface="Arial"/>
                <a:cs typeface="Calibri" panose="020F0502020204030204" pitchFamily="34" charset="0"/>
                <a:sym typeface="Arial"/>
              </a:rPr>
              <a:t>1. You are doing it. </a:t>
            </a:r>
            <a:br>
              <a:rPr lang="en-US" sz="2400" dirty="0">
                <a:latin typeface="Calibri" panose="020F0502020204030204" pitchFamily="34" charset="0"/>
                <a:ea typeface="Arial"/>
                <a:cs typeface="Calibri" panose="020F0502020204030204" pitchFamily="34" charset="0"/>
                <a:sym typeface="Arial"/>
              </a:rPr>
            </a:br>
            <a:r>
              <a:rPr lang="en-US" sz="2400" dirty="0">
                <a:latin typeface="Calibri" panose="020F0502020204030204" pitchFamily="34" charset="0"/>
                <a:ea typeface="Arial"/>
                <a:cs typeface="Calibri" panose="020F0502020204030204" pitchFamily="34" charset="0"/>
                <a:sym typeface="Arial"/>
              </a:rPr>
              <a:t>2. You are strong. </a:t>
            </a:r>
            <a:br>
              <a:rPr lang="en-US" sz="2400" dirty="0">
                <a:latin typeface="Calibri" panose="020F0502020204030204" pitchFamily="34" charset="0"/>
                <a:ea typeface="Arial"/>
                <a:cs typeface="Calibri" panose="020F0502020204030204" pitchFamily="34" charset="0"/>
                <a:sym typeface="Arial"/>
              </a:rPr>
            </a:br>
            <a:r>
              <a:rPr lang="en-US" sz="2400" dirty="0">
                <a:latin typeface="Calibri" panose="020F0502020204030204" pitchFamily="34" charset="0"/>
                <a:ea typeface="Arial"/>
                <a:cs typeface="Calibri" panose="020F0502020204030204" pitchFamily="34" charset="0"/>
                <a:sym typeface="Arial"/>
              </a:rPr>
              <a:t>3. You’re amazing. </a:t>
            </a:r>
          </a:p>
          <a:p>
            <a:pPr marL="0" marR="114300" lvl="0" indent="-69850" algn="ctr" rtl="0">
              <a:lnSpc>
                <a:spcPct val="115000"/>
              </a:lnSpc>
              <a:spcBef>
                <a:spcPts val="0"/>
              </a:spcBef>
              <a:buClr>
                <a:schemeClr val="dk1"/>
              </a:buClr>
              <a:buSzPts val="1100"/>
              <a:buFont typeface="Arial"/>
              <a:buNone/>
            </a:pPr>
            <a:r>
              <a:rPr lang="en-US" sz="2400" dirty="0">
                <a:latin typeface="Calibri" panose="020F0502020204030204" pitchFamily="34" charset="0"/>
                <a:ea typeface="Arial"/>
                <a:cs typeface="Calibri" panose="020F0502020204030204" pitchFamily="34" charset="0"/>
                <a:sym typeface="Arial"/>
              </a:rPr>
              <a:t>4. One wave at a time. </a:t>
            </a:r>
          </a:p>
          <a:p>
            <a:pPr marL="0" marR="114300" lvl="0" indent="0" algn="ctr" rtl="0">
              <a:lnSpc>
                <a:spcPct val="115000"/>
              </a:lnSpc>
              <a:spcBef>
                <a:spcPts val="0"/>
              </a:spcBef>
              <a:buNone/>
            </a:pPr>
            <a:r>
              <a:rPr lang="en-US" sz="2400" dirty="0">
                <a:latin typeface="Calibri" panose="020F0502020204030204" pitchFamily="34" charset="0"/>
                <a:ea typeface="Arial"/>
                <a:cs typeface="Calibri" panose="020F0502020204030204" pitchFamily="34" charset="0"/>
                <a:sym typeface="Arial"/>
              </a:rPr>
              <a:t>5. It’s okay to be scared. </a:t>
            </a:r>
            <a:br>
              <a:rPr lang="en-US" sz="2400" dirty="0">
                <a:latin typeface="Calibri" panose="020F0502020204030204" pitchFamily="34" charset="0"/>
                <a:ea typeface="Arial"/>
                <a:cs typeface="Calibri" panose="020F0502020204030204" pitchFamily="34" charset="0"/>
                <a:sym typeface="Arial"/>
              </a:rPr>
            </a:br>
            <a:r>
              <a:rPr lang="en-US" sz="2400" dirty="0">
                <a:latin typeface="Calibri" panose="020F0502020204030204" pitchFamily="34" charset="0"/>
                <a:ea typeface="Arial"/>
                <a:cs typeface="Calibri" panose="020F0502020204030204" pitchFamily="34" charset="0"/>
                <a:sym typeface="Arial"/>
              </a:rPr>
              <a:t>6. Surrender and sink into it. </a:t>
            </a:r>
            <a:br>
              <a:rPr lang="en-US" sz="2400" dirty="0">
                <a:latin typeface="Calibri" panose="020F0502020204030204" pitchFamily="34" charset="0"/>
                <a:ea typeface="Arial"/>
                <a:cs typeface="Calibri" panose="020F0502020204030204" pitchFamily="34" charset="0"/>
                <a:sym typeface="Arial"/>
              </a:rPr>
            </a:br>
            <a:r>
              <a:rPr lang="en-US" sz="2400" dirty="0">
                <a:latin typeface="Calibri" panose="020F0502020204030204" pitchFamily="34" charset="0"/>
                <a:ea typeface="Arial"/>
                <a:cs typeface="Calibri" panose="020F0502020204030204" pitchFamily="34" charset="0"/>
                <a:sym typeface="Arial"/>
              </a:rPr>
              <a:t>7. Breathe.  </a:t>
            </a:r>
          </a:p>
          <a:p>
            <a:pPr marL="0" marR="114300" lvl="0" indent="0" algn="ctr" rtl="0">
              <a:lnSpc>
                <a:spcPct val="115000"/>
              </a:lnSpc>
              <a:spcBef>
                <a:spcPts val="0"/>
              </a:spcBef>
              <a:buNone/>
            </a:pPr>
            <a:r>
              <a:rPr lang="en-US" sz="2400" dirty="0">
                <a:latin typeface="Calibri" panose="020F0502020204030204" pitchFamily="34" charset="0"/>
                <a:ea typeface="Arial"/>
                <a:cs typeface="Calibri" panose="020F0502020204030204" pitchFamily="34" charset="0"/>
                <a:sym typeface="Arial"/>
              </a:rPr>
              <a:t>8. Every contraction brings you closer to your baby. </a:t>
            </a:r>
          </a:p>
          <a:p>
            <a:pPr marL="0" marR="114300" lvl="0" indent="0" algn="ctr" rtl="0">
              <a:lnSpc>
                <a:spcPct val="115000"/>
              </a:lnSpc>
              <a:spcBef>
                <a:spcPts val="0"/>
              </a:spcBef>
              <a:buNone/>
            </a:pPr>
            <a:r>
              <a:rPr lang="en-US" sz="2400" dirty="0">
                <a:latin typeface="Calibri" panose="020F0502020204030204" pitchFamily="34" charset="0"/>
                <a:ea typeface="Arial"/>
                <a:cs typeface="Calibri" panose="020F0502020204030204" pitchFamily="34" charset="0"/>
                <a:sym typeface="Arial"/>
              </a:rPr>
              <a:t>9. Birth is miraculous however it happens. </a:t>
            </a:r>
          </a:p>
          <a:p>
            <a:pPr marL="0" marR="114300" lvl="0" indent="0" algn="ctr" rtl="0">
              <a:lnSpc>
                <a:spcPct val="115000"/>
              </a:lnSpc>
              <a:spcBef>
                <a:spcPts val="0"/>
              </a:spcBef>
              <a:buNone/>
            </a:pPr>
            <a:r>
              <a:rPr lang="en-US" sz="2400" dirty="0">
                <a:latin typeface="Calibri" panose="020F0502020204030204" pitchFamily="34" charset="0"/>
                <a:ea typeface="Arial"/>
                <a:cs typeface="Calibri" panose="020F0502020204030204" pitchFamily="34" charset="0"/>
                <a:sym typeface="Arial"/>
              </a:rPr>
              <a:t>10. You are not alone. </a:t>
            </a:r>
          </a:p>
          <a:p>
            <a:pPr marL="0" marR="114300" lvl="0" indent="-69850" algn="ctr" rtl="0">
              <a:lnSpc>
                <a:spcPct val="115000"/>
              </a:lnSpc>
              <a:spcBef>
                <a:spcPts val="0"/>
              </a:spcBef>
              <a:buClr>
                <a:schemeClr val="dk1"/>
              </a:buClr>
              <a:buSzPts val="1100"/>
              <a:buFont typeface="Arial"/>
              <a:buNone/>
            </a:pPr>
            <a:br>
              <a:rPr lang="en-US" sz="2400" dirty="0">
                <a:latin typeface="Calibri" panose="020F0502020204030204" pitchFamily="34" charset="0"/>
                <a:ea typeface="Arial"/>
                <a:cs typeface="Calibri" panose="020F0502020204030204" pitchFamily="34" charset="0"/>
                <a:sym typeface="Arial"/>
              </a:rPr>
            </a:br>
            <a:endParaRPr lang="en-US" sz="2400" dirty="0">
              <a:latin typeface="Calibri" panose="020F0502020204030204" pitchFamily="34" charset="0"/>
              <a:ea typeface="Arial"/>
              <a:cs typeface="Calibri" panose="020F0502020204030204" pitchFamily="34" charset="0"/>
              <a:sym typeface="Arial"/>
            </a:endParaRPr>
          </a:p>
        </p:txBody>
      </p:sp>
      <p:sp>
        <p:nvSpPr>
          <p:cNvPr id="532" name="Shape 532"/>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115</a:t>
            </a:fld>
            <a:endParaRPr lang="en-US"/>
          </a:p>
        </p:txBody>
      </p:sp>
    </p:spTree>
    <p:extLst>
      <p:ext uri="{BB962C8B-B14F-4D97-AF65-F5344CB8AC3E}">
        <p14:creationId xmlns:p14="http://schemas.microsoft.com/office/powerpoint/2010/main" val="403530995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Shape 537"/>
        <p:cNvGrpSpPr/>
        <p:nvPr/>
      </p:nvGrpSpPr>
      <p:grpSpPr>
        <a:xfrm>
          <a:off x="0" y="0"/>
          <a:ext cx="0" cy="0"/>
          <a:chOff x="0" y="0"/>
          <a:chExt cx="0" cy="0"/>
        </a:xfrm>
      </p:grpSpPr>
      <p:sp>
        <p:nvSpPr>
          <p:cNvPr id="538" name="Shape 538"/>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dirty="0"/>
              <a:t>Breathing</a:t>
            </a:r>
          </a:p>
        </p:txBody>
      </p:sp>
      <p:sp>
        <p:nvSpPr>
          <p:cNvPr id="539" name="Shape 539"/>
          <p:cNvSpPr txBox="1">
            <a:spLocks noGrp="1"/>
          </p:cNvSpPr>
          <p:nvPr>
            <p:ph type="body" idx="1"/>
          </p:nvPr>
        </p:nvSpPr>
        <p:spPr>
          <a:xfrm>
            <a:off x="457200" y="1338825"/>
            <a:ext cx="8229600" cy="4787400"/>
          </a:xfrm>
          <a:prstGeom prst="rect">
            <a:avLst/>
          </a:prstGeom>
        </p:spPr>
        <p:txBody>
          <a:bodyPr wrap="square" lIns="91425" tIns="91425" rIns="91425" bIns="91425" anchor="t" anchorCtr="0">
            <a:noAutofit/>
          </a:bodyPr>
          <a:lstStyle/>
          <a:p>
            <a:pPr marL="0" lvl="0" indent="0" rtl="0">
              <a:spcBef>
                <a:spcPts val="0"/>
              </a:spcBef>
              <a:buNone/>
            </a:pPr>
            <a:r>
              <a:rPr lang="en-US" sz="2800" dirty="0">
                <a:latin typeface="Calibri" panose="020F0502020204030204" pitchFamily="34" charset="0"/>
                <a:cs typeface="Calibri" panose="020F0502020204030204" pitchFamily="34" charset="0"/>
              </a:rPr>
              <a:t>Conscious breathing (especially slow breathing) reduces heart rate, anxiety, and pain perception. It works in part because when breathing becomes a focus, other sensations (such as labor pain) move to the edge of your awareness.</a:t>
            </a:r>
          </a:p>
          <a:p>
            <a:pPr marL="457200" lvl="0" indent="-419100" rtl="0">
              <a:spcBef>
                <a:spcPts val="0"/>
              </a:spcBef>
              <a:spcAft>
                <a:spcPts val="0"/>
              </a:spcAft>
              <a:buSzPts val="3000"/>
              <a:buChar char="•"/>
            </a:pPr>
            <a:r>
              <a:rPr lang="en-US" sz="2800" dirty="0">
                <a:latin typeface="Calibri" panose="020F0502020204030204" pitchFamily="34" charset="0"/>
                <a:cs typeface="Calibri" panose="020F0502020204030204" pitchFamily="34" charset="0"/>
              </a:rPr>
              <a:t>Promotes oxygenation of the mother and baby</a:t>
            </a:r>
          </a:p>
          <a:p>
            <a:pPr marL="457200" lvl="0" indent="-419100" rtl="0">
              <a:spcBef>
                <a:spcPts val="0"/>
              </a:spcBef>
              <a:spcAft>
                <a:spcPts val="0"/>
              </a:spcAft>
              <a:buSzPts val="3000"/>
              <a:buChar char="•"/>
            </a:pPr>
            <a:r>
              <a:rPr lang="en-US" sz="2800" dirty="0">
                <a:latin typeface="Calibri" panose="020F0502020204030204" pitchFamily="34" charset="0"/>
                <a:cs typeface="Calibri" panose="020F0502020204030204" pitchFamily="34" charset="0"/>
              </a:rPr>
              <a:t>Rhythm reduces anxiety, provides a different focus/distraction</a:t>
            </a:r>
          </a:p>
          <a:p>
            <a:pPr marL="457200" lvl="0" indent="-419100">
              <a:spcBef>
                <a:spcPts val="0"/>
              </a:spcBef>
              <a:buSzPts val="3000"/>
              <a:buChar char="•"/>
            </a:pPr>
            <a:r>
              <a:rPr lang="en-US" sz="2800" dirty="0">
                <a:latin typeface="Calibri" panose="020F0502020204030204" pitchFamily="34" charset="0"/>
                <a:cs typeface="Calibri" panose="020F0502020204030204" pitchFamily="34" charset="0"/>
              </a:rPr>
              <a:t>Reduces pain</a:t>
            </a:r>
          </a:p>
        </p:txBody>
      </p:sp>
      <p:sp>
        <p:nvSpPr>
          <p:cNvPr id="540" name="Shape 540"/>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116</a:t>
            </a:fld>
            <a:endParaRPr lang="en-US"/>
          </a:p>
        </p:txBody>
      </p:sp>
    </p:spTree>
    <p:extLst>
      <p:ext uri="{BB962C8B-B14F-4D97-AF65-F5344CB8AC3E}">
        <p14:creationId xmlns:p14="http://schemas.microsoft.com/office/powerpoint/2010/main" val="98672974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Shape 545"/>
        <p:cNvGrpSpPr/>
        <p:nvPr/>
      </p:nvGrpSpPr>
      <p:grpSpPr>
        <a:xfrm>
          <a:off x="0" y="0"/>
          <a:ext cx="0" cy="0"/>
          <a:chOff x="0" y="0"/>
          <a:chExt cx="0" cy="0"/>
        </a:xfrm>
      </p:grpSpPr>
      <p:sp>
        <p:nvSpPr>
          <p:cNvPr id="546" name="Shape 546"/>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Breathing Techniques</a:t>
            </a:r>
          </a:p>
        </p:txBody>
      </p:sp>
      <p:sp>
        <p:nvSpPr>
          <p:cNvPr id="547" name="Shape 547"/>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457200" lvl="0" indent="-419100" rtl="0">
              <a:spcBef>
                <a:spcPts val="0"/>
              </a:spcBef>
              <a:spcAft>
                <a:spcPts val="0"/>
              </a:spcAft>
              <a:buSzPts val="3000"/>
              <a:buChar char="•"/>
            </a:pPr>
            <a:r>
              <a:rPr lang="en-US" dirty="0">
                <a:latin typeface="Calibri" panose="020F0502020204030204" pitchFamily="34" charset="0"/>
                <a:cs typeface="Calibri" panose="020F0502020204030204" pitchFamily="34" charset="0"/>
              </a:rPr>
              <a:t>No one right way to breathe</a:t>
            </a:r>
          </a:p>
          <a:p>
            <a:pPr marL="457200" lvl="0" indent="-419100" rtl="0">
              <a:spcBef>
                <a:spcPts val="0"/>
              </a:spcBef>
              <a:spcAft>
                <a:spcPts val="0"/>
              </a:spcAft>
              <a:buSzPts val="3000"/>
              <a:buChar char="•"/>
            </a:pPr>
            <a:r>
              <a:rPr lang="en-US" dirty="0">
                <a:latin typeface="Calibri" panose="020F0502020204030204" pitchFamily="34" charset="0"/>
                <a:cs typeface="Calibri" panose="020F0502020204030204" pitchFamily="34" charset="0"/>
              </a:rPr>
              <a:t>Breathing with the mother through a contraction can help her get through</a:t>
            </a:r>
          </a:p>
          <a:p>
            <a:pPr marL="457200" lvl="0" indent="-419100" rtl="0">
              <a:spcBef>
                <a:spcPts val="0"/>
              </a:spcBef>
              <a:spcAft>
                <a:spcPts val="0"/>
              </a:spcAft>
              <a:buSzPts val="3000"/>
              <a:buChar char="•"/>
            </a:pPr>
            <a:r>
              <a:rPr lang="en-US" dirty="0">
                <a:latin typeface="Calibri" panose="020F0502020204030204" pitchFamily="34" charset="0"/>
                <a:cs typeface="Calibri" panose="020F0502020204030204" pitchFamily="34" charset="0"/>
              </a:rPr>
              <a:t>Suggestions:</a:t>
            </a:r>
          </a:p>
          <a:p>
            <a:pPr marL="914400" lvl="1" indent="-406400" rtl="0">
              <a:spcBef>
                <a:spcPts val="0"/>
              </a:spcBef>
              <a:spcAft>
                <a:spcPts val="0"/>
              </a:spcAft>
              <a:buSzPts val="2800"/>
              <a:buChar char="•"/>
            </a:pPr>
            <a:r>
              <a:rPr lang="en-US" dirty="0">
                <a:latin typeface="Calibri" panose="020F0502020204030204" pitchFamily="34" charset="0"/>
                <a:cs typeface="Calibri" panose="020F0502020204030204" pitchFamily="34" charset="0"/>
              </a:rPr>
              <a:t>Cleansing breath at start and end of each </a:t>
            </a:r>
            <a:r>
              <a:rPr lang="en-US" dirty="0" err="1">
                <a:latin typeface="Calibri" panose="020F0502020204030204" pitchFamily="34" charset="0"/>
                <a:cs typeface="Calibri" panose="020F0502020204030204" pitchFamily="34" charset="0"/>
              </a:rPr>
              <a:t>ctx</a:t>
            </a:r>
            <a:endParaRPr lang="en-US" dirty="0">
              <a:latin typeface="Calibri" panose="020F0502020204030204" pitchFamily="34" charset="0"/>
              <a:cs typeface="Calibri" panose="020F0502020204030204" pitchFamily="34" charset="0"/>
            </a:endParaRPr>
          </a:p>
          <a:p>
            <a:pPr marL="914400" lvl="1" indent="-406400" rtl="0">
              <a:spcBef>
                <a:spcPts val="0"/>
              </a:spcBef>
              <a:buSzPts val="2800"/>
              <a:buChar char="•"/>
            </a:pPr>
            <a:r>
              <a:rPr lang="en-US" dirty="0">
                <a:latin typeface="Calibri" panose="020F0502020204030204" pitchFamily="34" charset="0"/>
                <a:cs typeface="Calibri" panose="020F0502020204030204" pitchFamily="34" charset="0"/>
              </a:rPr>
              <a:t>Pattern breathing (in for 5 and out for 6)</a:t>
            </a:r>
          </a:p>
          <a:p>
            <a:pPr marL="914400" lvl="1" indent="-406400" rtl="0">
              <a:spcBef>
                <a:spcPts val="0"/>
              </a:spcBef>
              <a:buSzPts val="2800"/>
              <a:buChar char="•"/>
            </a:pPr>
            <a:r>
              <a:rPr lang="en-US" dirty="0">
                <a:latin typeface="Calibri" panose="020F0502020204030204" pitchFamily="34" charset="0"/>
                <a:cs typeface="Calibri" panose="020F0502020204030204" pitchFamily="34" charset="0"/>
              </a:rPr>
              <a:t>While waiting for growing urge to push, encourage low tone vocalizations, panting breath</a:t>
            </a:r>
            <a:endParaRPr dirty="0">
              <a:latin typeface="Calibri" panose="020F0502020204030204" pitchFamily="34" charset="0"/>
              <a:cs typeface="Calibri" panose="020F0502020204030204" pitchFamily="34" charset="0"/>
            </a:endParaRPr>
          </a:p>
        </p:txBody>
      </p:sp>
      <p:sp>
        <p:nvSpPr>
          <p:cNvPr id="548" name="Shape 548"/>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117</a:t>
            </a:fld>
            <a:endParaRPr lang="en-US"/>
          </a:p>
        </p:txBody>
      </p:sp>
    </p:spTree>
    <p:extLst>
      <p:ext uri="{BB962C8B-B14F-4D97-AF65-F5344CB8AC3E}">
        <p14:creationId xmlns:p14="http://schemas.microsoft.com/office/powerpoint/2010/main" val="3796050234"/>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Shape 553"/>
        <p:cNvGrpSpPr/>
        <p:nvPr/>
      </p:nvGrpSpPr>
      <p:grpSpPr>
        <a:xfrm>
          <a:off x="0" y="0"/>
          <a:ext cx="0" cy="0"/>
          <a:chOff x="0" y="0"/>
          <a:chExt cx="0" cy="0"/>
        </a:xfrm>
      </p:grpSpPr>
      <p:sp>
        <p:nvSpPr>
          <p:cNvPr id="554" name="Shape 554"/>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Vocalization</a:t>
            </a:r>
          </a:p>
        </p:txBody>
      </p:sp>
      <p:sp>
        <p:nvSpPr>
          <p:cNvPr id="555" name="Shape 555"/>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0" rtl="0">
              <a:spcBef>
                <a:spcPts val="0"/>
              </a:spcBef>
              <a:buNone/>
            </a:pPr>
            <a:r>
              <a:rPr lang="en-US" dirty="0">
                <a:latin typeface="Calibri" panose="020F0502020204030204" pitchFamily="34" charset="0"/>
                <a:cs typeface="Calibri" panose="020F0502020204030204" pitchFamily="34" charset="0"/>
              </a:rPr>
              <a:t>Comes naturally to mothers in labor</a:t>
            </a:r>
          </a:p>
          <a:p>
            <a:pPr marL="342900" lvl="0" indent="0" rtl="0">
              <a:spcBef>
                <a:spcPts val="0"/>
              </a:spcBef>
              <a:buNone/>
            </a:pPr>
            <a:endParaRPr dirty="0">
              <a:latin typeface="Calibri" panose="020F0502020204030204" pitchFamily="34" charset="0"/>
              <a:cs typeface="Calibri" panose="020F0502020204030204" pitchFamily="34" charset="0"/>
            </a:endParaRPr>
          </a:p>
          <a:p>
            <a:pPr marL="342900" lvl="0" indent="0" rtl="0">
              <a:spcBef>
                <a:spcPts val="0"/>
              </a:spcBef>
              <a:buNone/>
            </a:pPr>
            <a:r>
              <a:rPr lang="en-US" dirty="0">
                <a:latin typeface="Calibri" panose="020F0502020204030204" pitchFamily="34" charset="0"/>
                <a:cs typeface="Calibri" panose="020F0502020204030204" pitchFamily="34" charset="0"/>
              </a:rPr>
              <a:t>Lower pitched tones help the body relax - jaw, shoulders, pelvic floor</a:t>
            </a:r>
          </a:p>
          <a:p>
            <a:pPr marL="342900" lvl="0" indent="0" rtl="0">
              <a:spcBef>
                <a:spcPts val="0"/>
              </a:spcBef>
              <a:buNone/>
            </a:pPr>
            <a:endParaRPr dirty="0">
              <a:latin typeface="Calibri" panose="020F0502020204030204" pitchFamily="34" charset="0"/>
              <a:cs typeface="Calibri" panose="020F0502020204030204" pitchFamily="34" charset="0"/>
            </a:endParaRPr>
          </a:p>
          <a:p>
            <a:pPr marL="342900" lvl="0" indent="0">
              <a:spcBef>
                <a:spcPts val="0"/>
              </a:spcBef>
              <a:buNone/>
            </a:pPr>
            <a:r>
              <a:rPr lang="en-US" dirty="0">
                <a:latin typeface="Calibri" panose="020F0502020204030204" pitchFamily="34" charset="0"/>
                <a:cs typeface="Calibri" panose="020F0502020204030204" pitchFamily="34" charset="0"/>
              </a:rPr>
              <a:t>Helps mother focus</a:t>
            </a:r>
          </a:p>
        </p:txBody>
      </p:sp>
      <p:sp>
        <p:nvSpPr>
          <p:cNvPr id="556" name="Shape 556"/>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118</a:t>
            </a:fld>
            <a:endParaRPr lang="en-US"/>
          </a:p>
        </p:txBody>
      </p:sp>
      <p:sp>
        <p:nvSpPr>
          <p:cNvPr id="557" name="Shape 557"/>
          <p:cNvSpPr/>
          <p:nvPr/>
        </p:nvSpPr>
        <p:spPr>
          <a:xfrm>
            <a:off x="6001900" y="4207700"/>
            <a:ext cx="1657500" cy="801600"/>
          </a:xfrm>
          <a:prstGeom prst="ellipse">
            <a:avLst/>
          </a:prstGeom>
          <a:solidFill>
            <a:srgbClr val="E06666"/>
          </a:solidFill>
          <a:ln w="9525" cap="flat" cmpd="sng">
            <a:solidFill>
              <a:schemeClr val="dk2"/>
            </a:solidFill>
            <a:prstDash val="solid"/>
            <a:round/>
            <a:headEnd type="none" w="med" len="med"/>
            <a:tailEnd type="none" w="med" len="med"/>
          </a:ln>
        </p:spPr>
        <p:txBody>
          <a:bodyPr wrap="square" lIns="91425" tIns="91425" rIns="91425" bIns="91425" anchor="ctr" anchorCtr="0">
            <a:noAutofit/>
          </a:bodyPr>
          <a:lstStyle/>
          <a:p>
            <a:pPr marL="0" lvl="0" indent="0">
              <a:spcBef>
                <a:spcPts val="0"/>
              </a:spcBef>
              <a:buNone/>
            </a:pPr>
            <a:endParaRPr/>
          </a:p>
        </p:txBody>
      </p:sp>
      <p:sp>
        <p:nvSpPr>
          <p:cNvPr id="558" name="Shape 558"/>
          <p:cNvSpPr txBox="1"/>
          <p:nvPr/>
        </p:nvSpPr>
        <p:spPr>
          <a:xfrm>
            <a:off x="6102075" y="4398950"/>
            <a:ext cx="2386200" cy="1393500"/>
          </a:xfrm>
          <a:prstGeom prst="rect">
            <a:avLst/>
          </a:prstGeom>
          <a:noFill/>
          <a:ln>
            <a:noFill/>
          </a:ln>
        </p:spPr>
        <p:txBody>
          <a:bodyPr wrap="square" lIns="91425" tIns="91425" rIns="91425" bIns="91425" anchor="t" anchorCtr="0">
            <a:noAutofit/>
          </a:bodyPr>
          <a:lstStyle/>
          <a:p>
            <a:pPr marL="0" lvl="0" indent="0">
              <a:spcBef>
                <a:spcPts val="0"/>
              </a:spcBef>
              <a:buNone/>
            </a:pPr>
            <a:r>
              <a:rPr lang="en-US"/>
              <a:t>No Screeching!</a:t>
            </a:r>
          </a:p>
        </p:txBody>
      </p:sp>
    </p:spTree>
    <p:extLst>
      <p:ext uri="{BB962C8B-B14F-4D97-AF65-F5344CB8AC3E}">
        <p14:creationId xmlns:p14="http://schemas.microsoft.com/office/powerpoint/2010/main" val="58914925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Shape 590"/>
        <p:cNvGrpSpPr/>
        <p:nvPr/>
      </p:nvGrpSpPr>
      <p:grpSpPr>
        <a:xfrm>
          <a:off x="0" y="0"/>
          <a:ext cx="0" cy="0"/>
          <a:chOff x="0" y="0"/>
          <a:chExt cx="0" cy="0"/>
        </a:xfrm>
      </p:grpSpPr>
      <p:sp>
        <p:nvSpPr>
          <p:cNvPr id="591" name="Shape 591"/>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Visualization</a:t>
            </a:r>
          </a:p>
        </p:txBody>
      </p:sp>
      <p:sp>
        <p:nvSpPr>
          <p:cNvPr id="592" name="Shape 592"/>
          <p:cNvSpPr txBox="1">
            <a:spLocks noGrp="1"/>
          </p:cNvSpPr>
          <p:nvPr>
            <p:ph type="body" idx="1"/>
          </p:nvPr>
        </p:nvSpPr>
        <p:spPr>
          <a:xfrm>
            <a:off x="457200" y="1330800"/>
            <a:ext cx="8229600" cy="3077247"/>
          </a:xfrm>
          <a:prstGeom prst="rect">
            <a:avLst/>
          </a:prstGeom>
        </p:spPr>
        <p:txBody>
          <a:bodyPr wrap="square" lIns="91425" tIns="91425" rIns="91425" bIns="91425" anchor="t" anchorCtr="0">
            <a:noAutofit/>
          </a:bodyPr>
          <a:lstStyle/>
          <a:p>
            <a:pPr marL="342900" lvl="0" indent="38100">
              <a:spcBef>
                <a:spcPts val="0"/>
              </a:spcBef>
              <a:buNone/>
            </a:pPr>
            <a:r>
              <a:rPr lang="en-US" sz="2600" dirty="0">
                <a:latin typeface="Calibri" panose="020F0502020204030204" pitchFamily="34" charset="0"/>
                <a:cs typeface="Calibri" panose="020F0502020204030204" pitchFamily="34" charset="0"/>
              </a:rPr>
              <a:t>This technique uses the mind to create a pleasant image and enhance relaxation in labor. </a:t>
            </a:r>
          </a:p>
          <a:p>
            <a:pPr marL="342900" lvl="0" indent="38100">
              <a:spcBef>
                <a:spcPts val="0"/>
              </a:spcBef>
              <a:buNone/>
            </a:pPr>
            <a:r>
              <a:rPr lang="en-US" sz="2600" dirty="0">
                <a:latin typeface="Calibri" panose="020F0502020204030204" pitchFamily="34" charset="0"/>
                <a:cs typeface="Calibri" panose="020F0502020204030204" pitchFamily="34" charset="0"/>
              </a:rPr>
              <a:t>It is important to keep the environment free of distractions and the mother comfortable. </a:t>
            </a:r>
          </a:p>
          <a:p>
            <a:pPr marL="342900" lvl="0" indent="38100">
              <a:spcBef>
                <a:spcPts val="0"/>
              </a:spcBef>
              <a:buNone/>
            </a:pPr>
            <a:r>
              <a:rPr lang="en-US" sz="2600" dirty="0">
                <a:latin typeface="Calibri" panose="020F0502020204030204" pitchFamily="34" charset="0"/>
                <a:cs typeface="Calibri" panose="020F0502020204030204" pitchFamily="34" charset="0"/>
              </a:rPr>
              <a:t>Use a script meaningful to the mother. </a:t>
            </a:r>
          </a:p>
          <a:p>
            <a:pPr marL="342900" lvl="0" indent="38100">
              <a:spcBef>
                <a:spcPts val="0"/>
              </a:spcBef>
              <a:buNone/>
            </a:pPr>
            <a:r>
              <a:rPr lang="en-US" sz="2600" dirty="0">
                <a:latin typeface="Calibri" panose="020F0502020204030204" pitchFamily="34" charset="0"/>
                <a:cs typeface="Calibri" panose="020F0502020204030204" pitchFamily="34" charset="0"/>
              </a:rPr>
              <a:t>Make a suggestion to picture a scene and engage each of her senses to experience the scene. </a:t>
            </a:r>
          </a:p>
          <a:p>
            <a:pPr marL="342900" lvl="0" indent="38100">
              <a:spcBef>
                <a:spcPts val="0"/>
              </a:spcBef>
              <a:buNone/>
            </a:pPr>
            <a:endParaRPr sz="1800" dirty="0">
              <a:latin typeface="Calibri" panose="020F0502020204030204" pitchFamily="34" charset="0"/>
              <a:cs typeface="Calibri" panose="020F0502020204030204" pitchFamily="34" charset="0"/>
            </a:endParaRPr>
          </a:p>
          <a:p>
            <a:pPr marL="0" marR="114300" lvl="0" indent="-69850" rtl="0">
              <a:lnSpc>
                <a:spcPct val="115000"/>
              </a:lnSpc>
              <a:spcBef>
                <a:spcPts val="0"/>
              </a:spcBef>
              <a:buClr>
                <a:schemeClr val="dk1"/>
              </a:buClr>
              <a:buSzPts val="1100"/>
              <a:buFont typeface="Arial"/>
              <a:buNone/>
            </a:pPr>
            <a:endParaRPr sz="1400" dirty="0">
              <a:highlight>
                <a:srgbClr val="FFFFFF"/>
              </a:highlight>
              <a:latin typeface="Calibri" panose="020F0502020204030204" pitchFamily="34" charset="0"/>
              <a:ea typeface="Arial"/>
              <a:cs typeface="Calibri" panose="020F0502020204030204" pitchFamily="34" charset="0"/>
              <a:sym typeface="Arial"/>
            </a:endParaRPr>
          </a:p>
          <a:p>
            <a:pPr marL="0" marR="114300" lvl="0" indent="-69850" rtl="0">
              <a:lnSpc>
                <a:spcPct val="115000"/>
              </a:lnSpc>
              <a:spcBef>
                <a:spcPts val="0"/>
              </a:spcBef>
              <a:buClr>
                <a:schemeClr val="dk1"/>
              </a:buClr>
              <a:buSzPts val="1100"/>
              <a:buFont typeface="Arial"/>
              <a:buNone/>
            </a:pPr>
            <a:endParaRPr dirty="0">
              <a:latin typeface="Calibri" panose="020F0502020204030204" pitchFamily="34" charset="0"/>
              <a:cs typeface="Calibri" panose="020F0502020204030204" pitchFamily="34" charset="0"/>
            </a:endParaRPr>
          </a:p>
        </p:txBody>
      </p:sp>
      <p:sp>
        <p:nvSpPr>
          <p:cNvPr id="593" name="Shape 593"/>
          <p:cNvSpPr txBox="1">
            <a:spLocks noGrp="1"/>
          </p:cNvSpPr>
          <p:nvPr>
            <p:ph type="sldNum" idx="12"/>
          </p:nvPr>
        </p:nvSpPr>
        <p:spPr>
          <a:xfrm>
            <a:off x="4270832" y="6412837"/>
            <a:ext cx="485604" cy="317814"/>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119</a:t>
            </a:fld>
            <a:endParaRPr lang="en-US" dirty="0"/>
          </a:p>
        </p:txBody>
      </p:sp>
      <p:pic>
        <p:nvPicPr>
          <p:cNvPr id="594" name="Shape 594"/>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4957489" y="4195934"/>
            <a:ext cx="3775434" cy="2557518"/>
          </a:xfrm>
          <a:prstGeom prst="rect">
            <a:avLst/>
          </a:prstGeom>
          <a:noFill/>
          <a:ln>
            <a:noFill/>
          </a:ln>
        </p:spPr>
      </p:pic>
    </p:spTree>
    <p:extLst>
      <p:ext uri="{BB962C8B-B14F-4D97-AF65-F5344CB8AC3E}">
        <p14:creationId xmlns:p14="http://schemas.microsoft.com/office/powerpoint/2010/main" val="3505270444"/>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Shape 600"/>
        <p:cNvGrpSpPr/>
        <p:nvPr/>
      </p:nvGrpSpPr>
      <p:grpSpPr>
        <a:xfrm>
          <a:off x="0" y="0"/>
          <a:ext cx="0" cy="0"/>
          <a:chOff x="0" y="0"/>
          <a:chExt cx="0" cy="0"/>
        </a:xfrm>
      </p:grpSpPr>
      <p:sp>
        <p:nvSpPr>
          <p:cNvPr id="601" name="Shape 601"/>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a:t>Visualization Example</a:t>
            </a:r>
          </a:p>
        </p:txBody>
      </p:sp>
      <p:sp>
        <p:nvSpPr>
          <p:cNvPr id="602" name="Shape 602"/>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120</a:t>
            </a:fld>
            <a:endParaRPr lang="en-US"/>
          </a:p>
        </p:txBody>
      </p:sp>
      <p:sp>
        <p:nvSpPr>
          <p:cNvPr id="603" name="Shape 603"/>
          <p:cNvSpPr txBox="1"/>
          <p:nvPr/>
        </p:nvSpPr>
        <p:spPr>
          <a:xfrm>
            <a:off x="651000" y="1234800"/>
            <a:ext cx="7823400" cy="4938600"/>
          </a:xfrm>
          <a:prstGeom prst="rect">
            <a:avLst/>
          </a:prstGeom>
          <a:noFill/>
          <a:ln>
            <a:noFill/>
          </a:ln>
        </p:spPr>
        <p:txBody>
          <a:bodyPr wrap="square" lIns="91425" tIns="91425" rIns="91425" bIns="91425" anchor="t" anchorCtr="0">
            <a:noAutofit/>
          </a:bodyPr>
          <a:lstStyle/>
          <a:p>
            <a:pPr marL="0" lvl="0" indent="0">
              <a:spcBef>
                <a:spcPts val="0"/>
              </a:spcBef>
              <a:buNone/>
            </a:pPr>
            <a:r>
              <a:rPr lang="en-US" sz="1200" dirty="0">
                <a:latin typeface="Calibri" panose="020F0502020204030204" pitchFamily="34" charset="0"/>
                <a:cs typeface="Calibri" panose="020F0502020204030204" pitchFamily="34" charset="0"/>
              </a:rPr>
              <a:t>Preparation: </a:t>
            </a:r>
            <a:br>
              <a:rPr lang="en-US" sz="1200" dirty="0">
                <a:latin typeface="Calibri" panose="020F0502020204030204" pitchFamily="34" charset="0"/>
                <a:cs typeface="Calibri" panose="020F0502020204030204" pitchFamily="34" charset="0"/>
              </a:rPr>
            </a:br>
            <a:r>
              <a:rPr lang="en-US" sz="1200" dirty="0">
                <a:latin typeface="Calibri" panose="020F0502020204030204" pitchFamily="34" charset="0"/>
                <a:cs typeface="Calibri" panose="020F0502020204030204" pitchFamily="34" charset="0"/>
              </a:rPr>
              <a:t>Assist the client to a comfortable position; remove distractions from the room; as the client to close her eyes and practice abdominal breathing. </a:t>
            </a:r>
            <a:br>
              <a:rPr lang="en-US" sz="1200" dirty="0">
                <a:latin typeface="Calibri" panose="020F0502020204030204" pitchFamily="34" charset="0"/>
                <a:cs typeface="Calibri" panose="020F0502020204030204" pitchFamily="34" charset="0"/>
              </a:rPr>
            </a:br>
            <a:br>
              <a:rPr lang="en-US" sz="1200" dirty="0">
                <a:latin typeface="Calibri" panose="020F0502020204030204" pitchFamily="34" charset="0"/>
                <a:cs typeface="Calibri" panose="020F0502020204030204" pitchFamily="34" charset="0"/>
              </a:rPr>
            </a:br>
            <a:r>
              <a:rPr lang="en-US" sz="1200" dirty="0">
                <a:latin typeface="Calibri" panose="020F0502020204030204" pitchFamily="34" charset="0"/>
                <a:cs typeface="Calibri" panose="020F0502020204030204" pitchFamily="34" charset="0"/>
              </a:rPr>
              <a:t>Read this script in a calm, quiet voice: </a:t>
            </a:r>
            <a:br>
              <a:rPr lang="en-US" sz="1200" dirty="0">
                <a:latin typeface="Calibri" panose="020F0502020204030204" pitchFamily="34" charset="0"/>
                <a:cs typeface="Calibri" panose="020F0502020204030204" pitchFamily="34" charset="0"/>
              </a:rPr>
            </a:br>
            <a:br>
              <a:rPr lang="en-US" sz="1200" dirty="0">
                <a:latin typeface="Calibri" panose="020F0502020204030204" pitchFamily="34" charset="0"/>
                <a:cs typeface="Calibri" panose="020F0502020204030204" pitchFamily="34" charset="0"/>
              </a:rPr>
            </a:br>
            <a:r>
              <a:rPr lang="en-US" sz="1200" dirty="0">
                <a:latin typeface="Calibri" panose="020F0502020204030204" pitchFamily="34" charset="0"/>
                <a:cs typeface="Calibri" panose="020F0502020204030204" pitchFamily="34" charset="0"/>
              </a:rPr>
              <a:t>“You’ve arrived at the beach. It is early in the day and there are no people in sight. You are alone. With your eyes closed, raise your head toward the sun. Feel how warm the sun feels against your skin.</a:t>
            </a:r>
            <a:br>
              <a:rPr lang="en-US" sz="1200" dirty="0">
                <a:latin typeface="Calibri" panose="020F0502020204030204" pitchFamily="34" charset="0"/>
                <a:cs typeface="Calibri" panose="020F0502020204030204" pitchFamily="34" charset="0"/>
              </a:rPr>
            </a:br>
            <a:br>
              <a:rPr lang="en-US" sz="1200" dirty="0">
                <a:latin typeface="Calibri" panose="020F0502020204030204" pitchFamily="34" charset="0"/>
                <a:cs typeface="Calibri" panose="020F0502020204030204" pitchFamily="34" charset="0"/>
              </a:rPr>
            </a:br>
            <a:r>
              <a:rPr lang="en-US" sz="1200" dirty="0">
                <a:latin typeface="Calibri" panose="020F0502020204030204" pitchFamily="34" charset="0"/>
                <a:cs typeface="Calibri" panose="020F0502020204030204" pitchFamily="34" charset="0"/>
              </a:rPr>
              <a:t>You slowly move toward the edge of the sand, With bare feet you feel the sand and it’s soft and warm against your toes.</a:t>
            </a:r>
            <a:br>
              <a:rPr lang="en-US" sz="1200" dirty="0">
                <a:latin typeface="Calibri" panose="020F0502020204030204" pitchFamily="34" charset="0"/>
                <a:cs typeface="Calibri" panose="020F0502020204030204" pitchFamily="34" charset="0"/>
              </a:rPr>
            </a:br>
            <a:br>
              <a:rPr lang="en-US" sz="1200" dirty="0">
                <a:latin typeface="Calibri" panose="020F0502020204030204" pitchFamily="34" charset="0"/>
                <a:cs typeface="Calibri" panose="020F0502020204030204" pitchFamily="34" charset="0"/>
              </a:rPr>
            </a:br>
            <a:r>
              <a:rPr lang="en-US" sz="1200" dirty="0">
                <a:latin typeface="Calibri" panose="020F0502020204030204" pitchFamily="34" charset="0"/>
                <a:cs typeface="Calibri" panose="020F0502020204030204" pitchFamily="34" charset="0"/>
              </a:rPr>
              <a:t>You stand for a moment, to experience your surroundings. The day is fair and bright. There is a light, warm breeze that moves in little swirls around your body. It moves your hair and you feel free. You can smell the seashore and you hear the seagulls a short distance away. </a:t>
            </a:r>
            <a:br>
              <a:rPr lang="en-US" sz="1200" dirty="0">
                <a:latin typeface="Calibri" panose="020F0502020204030204" pitchFamily="34" charset="0"/>
                <a:cs typeface="Calibri" panose="020F0502020204030204" pitchFamily="34" charset="0"/>
              </a:rPr>
            </a:br>
            <a:br>
              <a:rPr lang="en-US" sz="1200" dirty="0">
                <a:latin typeface="Calibri" panose="020F0502020204030204" pitchFamily="34" charset="0"/>
                <a:cs typeface="Calibri" panose="020F0502020204030204" pitchFamily="34" charset="0"/>
              </a:rPr>
            </a:br>
            <a:r>
              <a:rPr lang="en-US" sz="1200" dirty="0">
                <a:latin typeface="Calibri" panose="020F0502020204030204" pitchFamily="34" charset="0"/>
                <a:cs typeface="Calibri" panose="020F0502020204030204" pitchFamily="34" charset="0"/>
              </a:rPr>
              <a:t>Listen to the gentle waves as they move along the edge of the sand. You can see them roll in and out. There is a rhythm to the waves and it matches your breathing. </a:t>
            </a:r>
            <a:br>
              <a:rPr lang="en-US" sz="1200" dirty="0">
                <a:latin typeface="Calibri" panose="020F0502020204030204" pitchFamily="34" charset="0"/>
                <a:cs typeface="Calibri" panose="020F0502020204030204" pitchFamily="34" charset="0"/>
              </a:rPr>
            </a:br>
            <a:br>
              <a:rPr lang="en-US" sz="1200" dirty="0">
                <a:latin typeface="Calibri" panose="020F0502020204030204" pitchFamily="34" charset="0"/>
                <a:cs typeface="Calibri" panose="020F0502020204030204" pitchFamily="34" charset="0"/>
              </a:rPr>
            </a:br>
            <a:r>
              <a:rPr lang="en-US" sz="1200" dirty="0">
                <a:latin typeface="Calibri" panose="020F0502020204030204" pitchFamily="34" charset="0"/>
                <a:cs typeface="Calibri" panose="020F0502020204030204" pitchFamily="34" charset="0"/>
              </a:rPr>
              <a:t>You move closer and feel the coolness of the water around your legs. As you float in the coolness of the water, match your breathing with the waves and let it relax you. </a:t>
            </a:r>
            <a:br>
              <a:rPr lang="en-US" sz="1200" dirty="0">
                <a:latin typeface="Calibri" panose="020F0502020204030204" pitchFamily="34" charset="0"/>
                <a:cs typeface="Calibri" panose="020F0502020204030204" pitchFamily="34" charset="0"/>
              </a:rPr>
            </a:br>
            <a:br>
              <a:rPr lang="en-US" sz="1200" dirty="0">
                <a:latin typeface="Calibri" panose="020F0502020204030204" pitchFamily="34" charset="0"/>
                <a:cs typeface="Calibri" panose="020F0502020204030204" pitchFamily="34" charset="0"/>
              </a:rPr>
            </a:br>
            <a:r>
              <a:rPr lang="en-US" sz="1200" dirty="0">
                <a:latin typeface="Calibri" panose="020F0502020204030204" pitchFamily="34" charset="0"/>
                <a:cs typeface="Calibri" panose="020F0502020204030204" pitchFamily="34" charset="0"/>
              </a:rPr>
              <a:t>You are totally relaxed. The sun rays feel warm upon your face. The water is refreshing and you feel peaceful.” </a:t>
            </a:r>
          </a:p>
          <a:p>
            <a:pPr marL="0" marR="114300" lvl="0" indent="0" rtl="0">
              <a:lnSpc>
                <a:spcPct val="115000"/>
              </a:lnSpc>
              <a:spcBef>
                <a:spcPts val="0"/>
              </a:spcBef>
              <a:buNone/>
            </a:pPr>
            <a:endParaRPr dirty="0">
              <a:solidFill>
                <a:schemeClr val="dk1"/>
              </a:solidFill>
              <a:latin typeface="Calibri" panose="020F0502020204030204" pitchFamily="34" charset="0"/>
              <a:cs typeface="Calibri" panose="020F0502020204030204" pitchFamily="34" charset="0"/>
            </a:endParaRPr>
          </a:p>
          <a:p>
            <a:pPr marL="0" marR="114300" lvl="0" indent="-69850" rtl="0">
              <a:lnSpc>
                <a:spcPct val="115000"/>
              </a:lnSpc>
              <a:spcBef>
                <a:spcPts val="0"/>
              </a:spcBef>
              <a:buClr>
                <a:schemeClr val="dk1"/>
              </a:buClr>
              <a:buSzPts val="1100"/>
              <a:buFont typeface="Arial"/>
              <a:buNone/>
            </a:pPr>
            <a:endParaRPr dirty="0">
              <a:solidFill>
                <a:schemeClr val="dk1"/>
              </a:solidFill>
              <a:latin typeface="Calibri" panose="020F0502020204030204" pitchFamily="34" charset="0"/>
              <a:cs typeface="Calibri" panose="020F0502020204030204" pitchFamily="34" charset="0"/>
            </a:endParaRPr>
          </a:p>
          <a:p>
            <a:pPr marL="0" marR="114300" lvl="0" indent="-69850" rtl="0">
              <a:lnSpc>
                <a:spcPct val="115000"/>
              </a:lnSpc>
              <a:spcBef>
                <a:spcPts val="0"/>
              </a:spcBef>
              <a:buClr>
                <a:schemeClr val="dk1"/>
              </a:buClr>
              <a:buSzPts val="1100"/>
              <a:buFont typeface="Arial"/>
              <a:buNone/>
            </a:pPr>
            <a:r>
              <a:rPr lang="en-US" sz="900" dirty="0">
                <a:solidFill>
                  <a:schemeClr val="dk1"/>
                </a:solidFill>
                <a:latin typeface="Calibri" panose="020F0502020204030204" pitchFamily="34" charset="0"/>
                <a:cs typeface="Calibri" panose="020F0502020204030204" pitchFamily="34" charset="0"/>
              </a:rPr>
              <a:t>(JOGNN 2008; Vol. 37, Issue 1, A Practical Approach to Labor Support, </a:t>
            </a:r>
            <a:r>
              <a:rPr lang="en-US" sz="1050" dirty="0" err="1">
                <a:solidFill>
                  <a:schemeClr val="dk1"/>
                </a:solidFill>
                <a:latin typeface="Calibri" panose="020F0502020204030204" pitchFamily="34" charset="0"/>
                <a:ea typeface="Times New Roman"/>
                <a:cs typeface="Calibri" panose="020F0502020204030204" pitchFamily="34" charset="0"/>
                <a:sym typeface="Times New Roman"/>
              </a:rPr>
              <a:t>Ellise</a:t>
            </a:r>
            <a:r>
              <a:rPr lang="en-US" sz="1050" dirty="0">
                <a:solidFill>
                  <a:schemeClr val="dk1"/>
                </a:solidFill>
                <a:latin typeface="Calibri" panose="020F0502020204030204" pitchFamily="34" charset="0"/>
                <a:ea typeface="Times New Roman"/>
                <a:cs typeface="Calibri" panose="020F0502020204030204" pitchFamily="34" charset="0"/>
                <a:sym typeface="Times New Roman"/>
              </a:rPr>
              <a:t>  D. Adams, Ann L. Bianchi) </a:t>
            </a:r>
          </a:p>
        </p:txBody>
      </p:sp>
      <p:sp>
        <p:nvSpPr>
          <p:cNvPr id="604" name="Shape 604"/>
          <p:cNvSpPr txBox="1"/>
          <p:nvPr/>
        </p:nvSpPr>
        <p:spPr>
          <a:xfrm>
            <a:off x="5499875" y="3120325"/>
            <a:ext cx="6465300" cy="754200"/>
          </a:xfrm>
          <a:prstGeom prst="rect">
            <a:avLst/>
          </a:prstGeom>
          <a:noFill/>
          <a:ln>
            <a:noFill/>
          </a:ln>
        </p:spPr>
        <p:txBody>
          <a:bodyPr wrap="square" lIns="91425" tIns="91425" rIns="91425" bIns="91425" anchor="t" anchorCtr="0">
            <a:noAutofit/>
          </a:bodyPr>
          <a:lstStyle/>
          <a:p>
            <a:pPr marL="0" lvl="0" indent="0">
              <a:spcBef>
                <a:spcPts val="0"/>
              </a:spcBef>
              <a:buNone/>
            </a:pPr>
            <a:endParaRPr/>
          </a:p>
        </p:txBody>
      </p:sp>
    </p:spTree>
    <p:extLst>
      <p:ext uri="{BB962C8B-B14F-4D97-AF65-F5344CB8AC3E}">
        <p14:creationId xmlns:p14="http://schemas.microsoft.com/office/powerpoint/2010/main" val="2552291646"/>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Visualization Track</a:t>
            </a:r>
          </a:p>
        </p:txBody>
      </p:sp>
      <p:sp>
        <p:nvSpPr>
          <p:cNvPr id="3" name="Text Placeholder 2"/>
          <p:cNvSpPr>
            <a:spLocks noGrp="1"/>
          </p:cNvSpPr>
          <p:nvPr>
            <p:ph type="body" idx="1"/>
          </p:nvPr>
        </p:nvSpPr>
        <p:spPr/>
        <p:txBody>
          <a:bodyPr/>
          <a:lstStyle/>
          <a:p>
            <a:r>
              <a:rPr lang="en-US" dirty="0">
                <a:latin typeface="Calibri" panose="020F0502020204030204" pitchFamily="34" charset="0"/>
                <a:cs typeface="Calibri" panose="020F0502020204030204" pitchFamily="34" charset="0"/>
              </a:rPr>
              <a:t>Examples of audio tracks that help mentally distract the woman, reduce fear, reduce tension, reduce pain</a:t>
            </a:r>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ts val="12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121</a:t>
            </a:fld>
            <a:endParaRPr lang="en-US" sz="1200" b="0" i="0" u="none" strike="noStrike" cap="none">
              <a:solidFill>
                <a:srgbClr val="FFFFFF"/>
              </a:solidFill>
              <a:latin typeface="Cabin"/>
              <a:ea typeface="Cabin"/>
              <a:cs typeface="Cabin"/>
              <a:sym typeface="Cabin"/>
            </a:endParaRPr>
          </a:p>
        </p:txBody>
      </p:sp>
      <p:pic>
        <p:nvPicPr>
          <p:cNvPr id="6" name="01 Relaxation-Segment 1.mp3">
            <a:hlinkClick r:id="" action="ppaction://media"/>
            <a:extLst>
              <a:ext uri="{FF2B5EF4-FFF2-40B4-BE49-F238E27FC236}">
                <a16:creationId xmlns:a16="http://schemas.microsoft.com/office/drawing/2014/main" id="{7D566E93-A6AF-E64B-8A67-9293066E3D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1326603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00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Shape 710"/>
        <p:cNvGrpSpPr/>
        <p:nvPr/>
      </p:nvGrpSpPr>
      <p:grpSpPr>
        <a:xfrm>
          <a:off x="0" y="0"/>
          <a:ext cx="0" cy="0"/>
          <a:chOff x="0" y="0"/>
          <a:chExt cx="0" cy="0"/>
        </a:xfrm>
      </p:grpSpPr>
      <p:sp>
        <p:nvSpPr>
          <p:cNvPr id="711" name="Shape 711"/>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endParaRPr/>
          </a:p>
          <a:p>
            <a:pPr marL="0" lvl="0" indent="0">
              <a:spcBef>
                <a:spcPts val="0"/>
              </a:spcBef>
              <a:buNone/>
            </a:pPr>
            <a:r>
              <a:rPr lang="en-US"/>
              <a:t>HypnoBirthing ®</a:t>
            </a:r>
          </a:p>
          <a:p>
            <a:pPr marL="0" lvl="0" indent="0">
              <a:spcBef>
                <a:spcPts val="0"/>
              </a:spcBef>
              <a:buNone/>
            </a:pPr>
            <a:r>
              <a:rPr lang="en-US"/>
              <a:t> </a:t>
            </a:r>
          </a:p>
        </p:txBody>
      </p:sp>
      <p:sp>
        <p:nvSpPr>
          <p:cNvPr id="712" name="Shape 712"/>
          <p:cNvSpPr txBox="1">
            <a:spLocks noGrp="1"/>
          </p:cNvSpPr>
          <p:nvPr>
            <p:ph type="body" idx="1"/>
          </p:nvPr>
        </p:nvSpPr>
        <p:spPr>
          <a:xfrm>
            <a:off x="457200" y="1417650"/>
            <a:ext cx="8229600" cy="4247700"/>
          </a:xfrm>
          <a:prstGeom prst="rect">
            <a:avLst/>
          </a:prstGeom>
        </p:spPr>
        <p:txBody>
          <a:bodyPr wrap="square" lIns="91425" tIns="91425" rIns="91425" bIns="91425" anchor="t" anchorCtr="0">
            <a:noAutofit/>
          </a:bodyPr>
          <a:lstStyle/>
          <a:p>
            <a:pPr marL="342900" lvl="0" indent="38100">
              <a:spcBef>
                <a:spcPts val="0"/>
              </a:spcBef>
              <a:buNone/>
            </a:pPr>
            <a:r>
              <a:rPr lang="en-US" sz="1800" dirty="0">
                <a:solidFill>
                  <a:srgbClr val="000000"/>
                </a:solidFill>
                <a:highlight>
                  <a:srgbClr val="FFFFFF"/>
                </a:highlight>
                <a:latin typeface="Calibri" panose="020F0502020204030204" pitchFamily="34" charset="0"/>
                <a:ea typeface="Verdana"/>
                <a:cs typeface="Calibri" panose="020F0502020204030204" pitchFamily="34" charset="0"/>
                <a:sym typeface="Verdana"/>
              </a:rPr>
              <a:t>“The </a:t>
            </a:r>
            <a:r>
              <a:rPr lang="en-US" sz="1800" dirty="0" err="1">
                <a:solidFill>
                  <a:srgbClr val="000000"/>
                </a:solidFill>
                <a:highlight>
                  <a:srgbClr val="FFFFFF"/>
                </a:highlight>
                <a:latin typeface="Calibri" panose="020F0502020204030204" pitchFamily="34" charset="0"/>
                <a:ea typeface="Verdana"/>
                <a:cs typeface="Calibri" panose="020F0502020204030204" pitchFamily="34" charset="0"/>
                <a:sym typeface="Verdana"/>
              </a:rPr>
              <a:t>HypnoBirthing</a:t>
            </a:r>
            <a:r>
              <a:rPr lang="en-US" sz="1800" dirty="0">
                <a:solidFill>
                  <a:srgbClr val="000000"/>
                </a:solidFill>
                <a:highlight>
                  <a:srgbClr val="FFFFFF"/>
                </a:highlight>
                <a:latin typeface="Calibri" panose="020F0502020204030204" pitchFamily="34" charset="0"/>
                <a:ea typeface="Verdana"/>
                <a:cs typeface="Calibri" panose="020F0502020204030204" pitchFamily="34" charset="0"/>
                <a:sym typeface="Verdana"/>
              </a:rPr>
              <a:t>® program is built around an educational process that includes special breathing, relaxation, visualization, meditative practice, attention to nutrition and positive body toning. Most importantly it fosters an air of mutual respect for the birthing family, as well as the health-care provider in a traditional health-care system or an alternative setting… The method teaches you that, in the absence of fear and tension, or special medical circumstances, severe pain does not have to be an accompaniment of labor.” </a:t>
            </a:r>
            <a:r>
              <a:rPr lang="en-US" sz="1800" u="sng" dirty="0">
                <a:solidFill>
                  <a:srgbClr val="000000"/>
                </a:solidFill>
                <a:highlight>
                  <a:srgbClr val="FFFFFF"/>
                </a:highlight>
                <a:latin typeface="Calibri" panose="020F0502020204030204" pitchFamily="34" charset="0"/>
                <a:ea typeface="Verdana"/>
                <a:cs typeface="Calibri" panose="020F0502020204030204" pitchFamily="34" charset="0"/>
                <a:sym typeface="Verdana"/>
                <a:hlinkClick r:id="rId3"/>
              </a:rPr>
              <a:t>https://us.hypnobirthing.com/</a:t>
            </a:r>
            <a:br>
              <a:rPr lang="en-US" sz="1800" dirty="0">
                <a:solidFill>
                  <a:srgbClr val="000000"/>
                </a:solidFill>
                <a:highlight>
                  <a:srgbClr val="FFFFFF"/>
                </a:highlight>
                <a:latin typeface="Calibri" panose="020F0502020204030204" pitchFamily="34" charset="0"/>
                <a:ea typeface="Verdana"/>
                <a:cs typeface="Calibri" panose="020F0502020204030204" pitchFamily="34" charset="0"/>
                <a:sym typeface="Verdana"/>
              </a:rPr>
            </a:br>
            <a:br>
              <a:rPr lang="en-US" sz="1800" dirty="0">
                <a:solidFill>
                  <a:srgbClr val="000000"/>
                </a:solidFill>
                <a:highlight>
                  <a:srgbClr val="FFFFFF"/>
                </a:highlight>
                <a:latin typeface="Calibri" panose="020F0502020204030204" pitchFamily="34" charset="0"/>
                <a:ea typeface="Verdana"/>
                <a:cs typeface="Calibri" panose="020F0502020204030204" pitchFamily="34" charset="0"/>
                <a:sym typeface="Verdana"/>
              </a:rPr>
            </a:br>
            <a:r>
              <a:rPr lang="en-US" sz="1800" dirty="0" err="1">
                <a:solidFill>
                  <a:srgbClr val="000000"/>
                </a:solidFill>
                <a:highlight>
                  <a:srgbClr val="FFFFFF"/>
                </a:highlight>
                <a:latin typeface="Calibri" panose="020F0502020204030204" pitchFamily="34" charset="0"/>
                <a:ea typeface="Verdana"/>
                <a:cs typeface="Calibri" panose="020F0502020204030204" pitchFamily="34" charset="0"/>
                <a:sym typeface="Verdana"/>
              </a:rPr>
              <a:t>HypnoBirthing</a:t>
            </a:r>
            <a:r>
              <a:rPr lang="en-US" sz="1800" dirty="0">
                <a:solidFill>
                  <a:srgbClr val="000000"/>
                </a:solidFill>
                <a:highlight>
                  <a:srgbClr val="FFFFFF"/>
                </a:highlight>
                <a:latin typeface="Calibri" panose="020F0502020204030204" pitchFamily="34" charset="0"/>
                <a:ea typeface="Verdana"/>
                <a:cs typeface="Calibri" panose="020F0502020204030204" pitchFamily="34" charset="0"/>
                <a:sym typeface="Verdana"/>
              </a:rPr>
              <a:t> childbirth classes and preparation include practicing deep breathing, deep relaxation and often utilize pre-recorded meditations that can be listened to during labor. Women who practice </a:t>
            </a:r>
            <a:r>
              <a:rPr lang="en-US" sz="1800" dirty="0" err="1">
                <a:solidFill>
                  <a:srgbClr val="000000"/>
                </a:solidFill>
                <a:highlight>
                  <a:srgbClr val="FFFFFF"/>
                </a:highlight>
                <a:latin typeface="Calibri" panose="020F0502020204030204" pitchFamily="34" charset="0"/>
                <a:ea typeface="Verdana"/>
                <a:cs typeface="Calibri" panose="020F0502020204030204" pitchFamily="34" charset="0"/>
                <a:sym typeface="Verdana"/>
              </a:rPr>
              <a:t>HypnoBirthing</a:t>
            </a:r>
            <a:r>
              <a:rPr lang="en-US" sz="1800" dirty="0">
                <a:solidFill>
                  <a:srgbClr val="000000"/>
                </a:solidFill>
                <a:highlight>
                  <a:srgbClr val="FFFFFF"/>
                </a:highlight>
                <a:latin typeface="Calibri" panose="020F0502020204030204" pitchFamily="34" charset="0"/>
                <a:ea typeface="Verdana"/>
                <a:cs typeface="Calibri" panose="020F0502020204030204" pitchFamily="34" charset="0"/>
                <a:sym typeface="Verdana"/>
              </a:rPr>
              <a:t> are often very calm, quiet, steady and focused. Caregivers and birth attendants can support them best by preserving and fostering this peaceful environment and giving them the freedom to use their </a:t>
            </a:r>
            <a:r>
              <a:rPr lang="en-US" sz="1800" dirty="0" err="1">
                <a:solidFill>
                  <a:srgbClr val="000000"/>
                </a:solidFill>
                <a:highlight>
                  <a:srgbClr val="FFFFFF"/>
                </a:highlight>
                <a:latin typeface="Calibri" panose="020F0502020204030204" pitchFamily="34" charset="0"/>
                <a:ea typeface="Verdana"/>
                <a:cs typeface="Calibri" panose="020F0502020204030204" pitchFamily="34" charset="0"/>
                <a:sym typeface="Verdana"/>
              </a:rPr>
              <a:t>HypnoBirthing</a:t>
            </a:r>
            <a:r>
              <a:rPr lang="en-US" sz="1800" dirty="0">
                <a:solidFill>
                  <a:srgbClr val="000000"/>
                </a:solidFill>
                <a:highlight>
                  <a:srgbClr val="FFFFFF"/>
                </a:highlight>
                <a:latin typeface="Calibri" panose="020F0502020204030204" pitchFamily="34" charset="0"/>
                <a:ea typeface="Verdana"/>
                <a:cs typeface="Calibri" panose="020F0502020204030204" pitchFamily="34" charset="0"/>
                <a:sym typeface="Verdana"/>
              </a:rPr>
              <a:t> tools. </a:t>
            </a:r>
          </a:p>
        </p:txBody>
      </p:sp>
      <p:sp>
        <p:nvSpPr>
          <p:cNvPr id="713" name="Shape 713"/>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122</a:t>
            </a:fld>
            <a:endParaRPr lang="en-US"/>
          </a:p>
        </p:txBody>
      </p:sp>
    </p:spTree>
    <p:extLst>
      <p:ext uri="{BB962C8B-B14F-4D97-AF65-F5344CB8AC3E}">
        <p14:creationId xmlns:p14="http://schemas.microsoft.com/office/powerpoint/2010/main" val="423061660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Shape 718"/>
        <p:cNvGrpSpPr/>
        <p:nvPr/>
      </p:nvGrpSpPr>
      <p:grpSpPr>
        <a:xfrm>
          <a:off x="0" y="0"/>
          <a:ext cx="0" cy="0"/>
          <a:chOff x="0" y="0"/>
          <a:chExt cx="0" cy="0"/>
        </a:xfrm>
      </p:grpSpPr>
      <p:sp>
        <p:nvSpPr>
          <p:cNvPr id="719" name="Shape 71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dirty="0" err="1"/>
              <a:t>HypnoBirthing</a:t>
            </a:r>
            <a:r>
              <a:rPr lang="en-US" dirty="0"/>
              <a:t> Language</a:t>
            </a:r>
          </a:p>
        </p:txBody>
      </p:sp>
      <p:sp>
        <p:nvSpPr>
          <p:cNvPr id="720" name="Shape 720"/>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0" lvl="0" indent="0" rtl="0">
              <a:spcBef>
                <a:spcPts val="0"/>
              </a:spcBef>
              <a:buNone/>
            </a:pPr>
            <a:r>
              <a:rPr lang="en-US" dirty="0">
                <a:latin typeface="Calibri" panose="020F0502020204030204" pitchFamily="34" charset="0"/>
                <a:cs typeface="Calibri" panose="020F0502020204030204" pitchFamily="34" charset="0"/>
              </a:rPr>
              <a:t>    Contractions = surges, wave, sensation</a:t>
            </a:r>
          </a:p>
          <a:p>
            <a:pPr marL="342900" lvl="0" indent="38100" rtl="0">
              <a:spcBef>
                <a:spcPts val="0"/>
              </a:spcBef>
              <a:buNone/>
            </a:pPr>
            <a:r>
              <a:rPr lang="en-US" dirty="0">
                <a:latin typeface="Calibri" panose="020F0502020204030204" pitchFamily="34" charset="0"/>
                <a:cs typeface="Calibri" panose="020F0502020204030204" pitchFamily="34" charset="0"/>
              </a:rPr>
              <a:t>Deliver the baby = birth the baby</a:t>
            </a:r>
          </a:p>
          <a:p>
            <a:pPr marL="342900" lvl="0" indent="38100">
              <a:spcBef>
                <a:spcPts val="0"/>
              </a:spcBef>
              <a:buNone/>
            </a:pPr>
            <a:r>
              <a:rPr lang="en-US" dirty="0">
                <a:latin typeface="Calibri" panose="020F0502020204030204" pitchFamily="34" charset="0"/>
                <a:cs typeface="Calibri" panose="020F0502020204030204" pitchFamily="34" charset="0"/>
              </a:rPr>
              <a:t>Breaking the water = releasing the membranes</a:t>
            </a:r>
          </a:p>
          <a:p>
            <a:pPr marL="342900" lvl="0" indent="38100">
              <a:spcBef>
                <a:spcPts val="0"/>
              </a:spcBef>
              <a:buNone/>
            </a:pPr>
            <a:r>
              <a:rPr lang="en-US" dirty="0">
                <a:latin typeface="Calibri" panose="020F0502020204030204" pitchFamily="34" charset="0"/>
                <a:cs typeface="Calibri" panose="020F0502020204030204" pitchFamily="34" charset="0"/>
              </a:rPr>
              <a:t>Pain = pressure, sensation, tightening </a:t>
            </a:r>
            <a:br>
              <a:rPr lang="en-US" dirty="0">
                <a:latin typeface="Calibri" panose="020F0502020204030204" pitchFamily="34" charset="0"/>
                <a:cs typeface="Calibri" panose="020F0502020204030204" pitchFamily="34" charset="0"/>
              </a:rPr>
            </a:br>
            <a:r>
              <a:rPr lang="en-US" dirty="0">
                <a:latin typeface="Calibri" panose="020F0502020204030204" pitchFamily="34" charset="0"/>
                <a:cs typeface="Calibri" panose="020F0502020204030204" pitchFamily="34" charset="0"/>
              </a:rPr>
              <a:t>Pushing = breathing the baby down </a:t>
            </a:r>
          </a:p>
          <a:p>
            <a:pPr marL="342900" lvl="0" indent="38100">
              <a:spcBef>
                <a:spcPts val="0"/>
              </a:spcBef>
              <a:buNone/>
            </a:pPr>
            <a:r>
              <a:rPr lang="en-US" dirty="0">
                <a:latin typeface="Calibri" panose="020F0502020204030204" pitchFamily="34" charset="0"/>
                <a:cs typeface="Calibri" panose="020F0502020204030204" pitchFamily="34" charset="0"/>
              </a:rPr>
              <a:t>Dilating = opening </a:t>
            </a:r>
          </a:p>
          <a:p>
            <a:pPr marL="342900" lvl="0" indent="38100">
              <a:spcBef>
                <a:spcPts val="0"/>
              </a:spcBef>
              <a:buNone/>
            </a:pPr>
            <a:br>
              <a:rPr lang="en-US" dirty="0">
                <a:latin typeface="Calibri" panose="020F0502020204030204" pitchFamily="34" charset="0"/>
                <a:cs typeface="Calibri" panose="020F0502020204030204" pitchFamily="34" charset="0"/>
              </a:rPr>
            </a:br>
            <a:endParaRPr lang="en-US" dirty="0">
              <a:latin typeface="Calibri" panose="020F0502020204030204" pitchFamily="34" charset="0"/>
              <a:cs typeface="Calibri" panose="020F0502020204030204" pitchFamily="34" charset="0"/>
            </a:endParaRPr>
          </a:p>
          <a:p>
            <a:pPr marL="342900" lvl="0" indent="38100">
              <a:spcBef>
                <a:spcPts val="0"/>
              </a:spcBef>
              <a:buNone/>
            </a:pPr>
            <a:br>
              <a:rPr lang="en-US" dirty="0">
                <a:latin typeface="Calibri" panose="020F0502020204030204" pitchFamily="34" charset="0"/>
                <a:cs typeface="Calibri" panose="020F0502020204030204" pitchFamily="34" charset="0"/>
              </a:rPr>
            </a:br>
            <a:endParaRPr lang="en-US" dirty="0">
              <a:latin typeface="Calibri" panose="020F0502020204030204" pitchFamily="34" charset="0"/>
              <a:cs typeface="Calibri" panose="020F0502020204030204" pitchFamily="34" charset="0"/>
            </a:endParaRPr>
          </a:p>
        </p:txBody>
      </p:sp>
      <p:sp>
        <p:nvSpPr>
          <p:cNvPr id="721" name="Shape 72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123</a:t>
            </a:fld>
            <a:endParaRPr lang="en-US"/>
          </a:p>
        </p:txBody>
      </p:sp>
    </p:spTree>
    <p:extLst>
      <p:ext uri="{BB962C8B-B14F-4D97-AF65-F5344CB8AC3E}">
        <p14:creationId xmlns:p14="http://schemas.microsoft.com/office/powerpoint/2010/main" val="459973830"/>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Shape 609"/>
        <p:cNvGrpSpPr/>
        <p:nvPr/>
      </p:nvGrpSpPr>
      <p:grpSpPr>
        <a:xfrm>
          <a:off x="0" y="0"/>
          <a:ext cx="0" cy="0"/>
          <a:chOff x="0" y="0"/>
          <a:chExt cx="0" cy="0"/>
        </a:xfrm>
      </p:grpSpPr>
      <p:sp>
        <p:nvSpPr>
          <p:cNvPr id="610" name="Shape 610"/>
          <p:cNvSpPr txBox="1">
            <a:spLocks noGrp="1"/>
          </p:cNvSpPr>
          <p:nvPr>
            <p:ph type="title"/>
          </p:nvPr>
        </p:nvSpPr>
        <p:spPr>
          <a:xfrm>
            <a:off x="109325" y="375188"/>
            <a:ext cx="4933494" cy="1143000"/>
          </a:xfrm>
          <a:prstGeom prst="rect">
            <a:avLst/>
          </a:prstGeom>
        </p:spPr>
        <p:txBody>
          <a:bodyPr wrap="square" lIns="91425" tIns="91425" rIns="91425" bIns="91425" anchor="ctr" anchorCtr="0">
            <a:noAutofit/>
          </a:bodyPr>
          <a:lstStyle/>
          <a:p>
            <a:pPr marL="0" lvl="0" indent="0">
              <a:spcBef>
                <a:spcPts val="0"/>
              </a:spcBef>
              <a:buNone/>
            </a:pPr>
            <a:r>
              <a:rPr lang="en-US" dirty="0"/>
              <a:t>Nitrous Oxide</a:t>
            </a:r>
          </a:p>
        </p:txBody>
      </p:sp>
      <p:sp>
        <p:nvSpPr>
          <p:cNvPr id="611" name="Shape 611"/>
          <p:cNvSpPr txBox="1">
            <a:spLocks noGrp="1"/>
          </p:cNvSpPr>
          <p:nvPr>
            <p:ph type="body" idx="1"/>
          </p:nvPr>
        </p:nvSpPr>
        <p:spPr>
          <a:xfrm>
            <a:off x="345138" y="2512109"/>
            <a:ext cx="8229600" cy="3950535"/>
          </a:xfrm>
          <a:prstGeom prst="rect">
            <a:avLst/>
          </a:prstGeom>
        </p:spPr>
        <p:txBody>
          <a:bodyPr wrap="square" lIns="91425" tIns="91425" rIns="91425" bIns="91425" anchor="t" anchorCtr="0">
            <a:noAutofit/>
          </a:bodyPr>
          <a:lstStyle/>
          <a:p>
            <a:pPr marL="0" lvl="0" indent="0">
              <a:spcBef>
                <a:spcPts val="0"/>
              </a:spcBef>
              <a:buNone/>
            </a:pPr>
            <a:r>
              <a:rPr lang="en-US" sz="2900" dirty="0">
                <a:latin typeface="Calibri" panose="020F0502020204030204" pitchFamily="34" charset="0"/>
                <a:cs typeface="Calibri" panose="020F0502020204030204" pitchFamily="34" charset="0"/>
              </a:rPr>
              <a:t>Takes the edge off pain, lowers anxiety</a:t>
            </a:r>
          </a:p>
          <a:p>
            <a:pPr marL="0" lvl="0" indent="0">
              <a:spcBef>
                <a:spcPts val="0"/>
              </a:spcBef>
              <a:buNone/>
            </a:pPr>
            <a:r>
              <a:rPr lang="en-US" sz="2900" dirty="0">
                <a:latin typeface="Calibri" panose="020F0502020204030204" pitchFamily="34" charset="0"/>
                <a:cs typeface="Calibri" panose="020F0502020204030204" pitchFamily="34" charset="0"/>
              </a:rPr>
              <a:t>No adverse effects on normal physiology and progress of labor (Rooks, 2011)</a:t>
            </a:r>
          </a:p>
          <a:p>
            <a:pPr marL="0" lvl="0" indent="0" rtl="0">
              <a:spcBef>
                <a:spcPts val="0"/>
              </a:spcBef>
              <a:buNone/>
            </a:pPr>
            <a:r>
              <a:rPr lang="en-US" sz="2900" dirty="0">
                <a:latin typeface="Calibri" panose="020F0502020204030204" pitchFamily="34" charset="0"/>
                <a:cs typeface="Calibri" panose="020F0502020204030204" pitchFamily="34" charset="0"/>
              </a:rPr>
              <a:t>Does NOT affect breastfeeding, or increase need for NRP</a:t>
            </a:r>
          </a:p>
          <a:p>
            <a:pPr marL="0" lvl="0" indent="0" rtl="0">
              <a:spcBef>
                <a:spcPts val="0"/>
              </a:spcBef>
              <a:buNone/>
            </a:pPr>
            <a:r>
              <a:rPr lang="en-US" sz="2900" dirty="0">
                <a:latin typeface="Calibri" panose="020F0502020204030204" pitchFamily="34" charset="0"/>
                <a:cs typeface="Calibri" panose="020F0502020204030204" pitchFamily="34" charset="0"/>
              </a:rPr>
              <a:t>SE: sedation, dizziness, nausea, vomiting</a:t>
            </a:r>
          </a:p>
          <a:p>
            <a:pPr marL="0" lvl="0" indent="0">
              <a:spcBef>
                <a:spcPts val="0"/>
              </a:spcBef>
              <a:buNone/>
            </a:pPr>
            <a:r>
              <a:rPr lang="en-US" sz="2900" dirty="0">
                <a:latin typeface="Calibri" panose="020F0502020204030204" pitchFamily="34" charset="0"/>
                <a:cs typeface="Calibri" panose="020F0502020204030204" pitchFamily="34" charset="0"/>
              </a:rPr>
              <a:t>rare contraindications </a:t>
            </a:r>
            <a:r>
              <a:rPr lang="en-US" sz="2900" dirty="0" err="1">
                <a:latin typeface="Calibri" panose="020F0502020204030204" pitchFamily="34" charset="0"/>
                <a:cs typeface="Calibri" panose="020F0502020204030204" pitchFamily="34" charset="0"/>
              </a:rPr>
              <a:t>vit</a:t>
            </a:r>
            <a:r>
              <a:rPr lang="en-US" sz="2900" dirty="0">
                <a:latin typeface="Calibri" panose="020F0502020204030204" pitchFamily="34" charset="0"/>
                <a:cs typeface="Calibri" panose="020F0502020204030204" pitchFamily="34" charset="0"/>
              </a:rPr>
              <a:t> b12 deficiency</a:t>
            </a:r>
          </a:p>
          <a:p>
            <a:pPr marL="0" lvl="0" indent="0">
              <a:spcBef>
                <a:spcPts val="0"/>
              </a:spcBef>
              <a:buNone/>
            </a:pPr>
            <a:endParaRPr lang="en-US" sz="1650" dirty="0">
              <a:solidFill>
                <a:schemeClr val="hlink"/>
              </a:solidFill>
              <a:latin typeface="Calibri" panose="020F0502020204030204" pitchFamily="34" charset="0"/>
              <a:ea typeface="Times New Roman"/>
              <a:cs typeface="Calibri" panose="020F0502020204030204" pitchFamily="34" charset="0"/>
              <a:sym typeface="Times New Roman"/>
              <a:hlinkClick r:id="rId3"/>
            </a:endParaRPr>
          </a:p>
          <a:p>
            <a:pPr marL="342900" lvl="0" indent="38100">
              <a:spcBef>
                <a:spcPts val="0"/>
              </a:spcBef>
              <a:buNone/>
            </a:pPr>
            <a:endParaRPr dirty="0">
              <a:latin typeface="Calibri" panose="020F0502020204030204" pitchFamily="34" charset="0"/>
              <a:cs typeface="Calibri" panose="020F0502020204030204" pitchFamily="34" charset="0"/>
            </a:endParaRPr>
          </a:p>
        </p:txBody>
      </p:sp>
      <p:sp>
        <p:nvSpPr>
          <p:cNvPr id="612" name="Shape 612"/>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124</a:t>
            </a:fld>
            <a:endParaRPr lang="en-US"/>
          </a:p>
        </p:txBody>
      </p:sp>
      <p:pic>
        <p:nvPicPr>
          <p:cNvPr id="613" name="Shape 613"/>
          <p:cNvPicPr preferRelativeResize="0"/>
          <p:nvPr/>
        </p:nvPicPr>
        <p:blipFill>
          <a:blip r:embed="rId4">
            <a:alphaModFix/>
          </a:blip>
          <a:stretch>
            <a:fillRect/>
          </a:stretch>
        </p:blipFill>
        <p:spPr>
          <a:xfrm>
            <a:off x="4656825" y="274650"/>
            <a:ext cx="4283283" cy="2041443"/>
          </a:xfrm>
          <a:prstGeom prst="rect">
            <a:avLst/>
          </a:prstGeom>
          <a:noFill/>
          <a:ln>
            <a:noFill/>
          </a:ln>
        </p:spPr>
      </p:pic>
    </p:spTree>
    <p:extLst>
      <p:ext uri="{BB962C8B-B14F-4D97-AF65-F5344CB8AC3E}">
        <p14:creationId xmlns:p14="http://schemas.microsoft.com/office/powerpoint/2010/main" val="4155183767"/>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Shape 618"/>
        <p:cNvGrpSpPr/>
        <p:nvPr/>
      </p:nvGrpSpPr>
      <p:grpSpPr>
        <a:xfrm>
          <a:off x="0" y="0"/>
          <a:ext cx="0" cy="0"/>
          <a:chOff x="0" y="0"/>
          <a:chExt cx="0" cy="0"/>
        </a:xfrm>
      </p:grpSpPr>
      <p:sp>
        <p:nvSpPr>
          <p:cNvPr id="619" name="Shape 619"/>
          <p:cNvSpPr txBox="1">
            <a:spLocks noGrp="1"/>
          </p:cNvSpPr>
          <p:nvPr>
            <p:ph type="title"/>
          </p:nvPr>
        </p:nvSpPr>
        <p:spPr>
          <a:xfrm>
            <a:off x="722313" y="4406900"/>
            <a:ext cx="7772400" cy="1362000"/>
          </a:xfrm>
          <a:prstGeom prst="rect">
            <a:avLst/>
          </a:prstGeom>
        </p:spPr>
        <p:txBody>
          <a:bodyPr wrap="square" lIns="91425" tIns="91425" rIns="91425" bIns="91425" anchor="t" anchorCtr="0">
            <a:noAutofit/>
          </a:bodyPr>
          <a:lstStyle/>
          <a:p>
            <a:pPr marL="0" lvl="0" indent="0">
              <a:spcBef>
                <a:spcPts val="0"/>
              </a:spcBef>
              <a:buNone/>
            </a:pPr>
            <a:r>
              <a:rPr lang="en-US" b="1" dirty="0"/>
              <a:t>How to Assess Coping</a:t>
            </a:r>
          </a:p>
        </p:txBody>
      </p:sp>
      <p:sp>
        <p:nvSpPr>
          <p:cNvPr id="620" name="Shape 620"/>
          <p:cNvSpPr txBox="1">
            <a:spLocks noGrp="1"/>
          </p:cNvSpPr>
          <p:nvPr>
            <p:ph type="body" idx="1"/>
          </p:nvPr>
        </p:nvSpPr>
        <p:spPr>
          <a:xfrm>
            <a:off x="722313" y="2906713"/>
            <a:ext cx="7772400" cy="1500300"/>
          </a:xfrm>
          <a:prstGeom prst="rect">
            <a:avLst/>
          </a:prstGeom>
        </p:spPr>
        <p:txBody>
          <a:bodyPr wrap="square" lIns="91425" tIns="91425" rIns="91425" bIns="91425" anchor="b" anchorCtr="0">
            <a:noAutofit/>
          </a:bodyPr>
          <a:lstStyle/>
          <a:p>
            <a:pPr marL="0" lvl="0" indent="0">
              <a:spcBef>
                <a:spcPts val="0"/>
              </a:spcBef>
              <a:buNone/>
            </a:pPr>
            <a:endParaRPr/>
          </a:p>
        </p:txBody>
      </p:sp>
      <p:sp>
        <p:nvSpPr>
          <p:cNvPr id="621" name="Shape 621"/>
          <p:cNvSpPr txBox="1">
            <a:spLocks noGrp="1"/>
          </p:cNvSpPr>
          <p:nvPr>
            <p:ph type="sldNum" idx="12"/>
          </p:nvPr>
        </p:nvSpPr>
        <p:spPr>
          <a:xfrm>
            <a:off x="4343400" y="6400800"/>
            <a:ext cx="381000" cy="3810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125</a:t>
            </a:fld>
            <a:endParaRPr lang="en-US"/>
          </a:p>
        </p:txBody>
      </p:sp>
    </p:spTree>
    <p:extLst>
      <p:ext uri="{BB962C8B-B14F-4D97-AF65-F5344CB8AC3E}">
        <p14:creationId xmlns:p14="http://schemas.microsoft.com/office/powerpoint/2010/main" val="2553390881"/>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Shape 626"/>
        <p:cNvGrpSpPr/>
        <p:nvPr/>
      </p:nvGrpSpPr>
      <p:grpSpPr>
        <a:xfrm>
          <a:off x="0" y="0"/>
          <a:ext cx="0" cy="0"/>
          <a:chOff x="0" y="0"/>
          <a:chExt cx="0" cy="0"/>
        </a:xfrm>
      </p:grpSpPr>
      <p:sp>
        <p:nvSpPr>
          <p:cNvPr id="627" name="Shape 627"/>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endParaRPr/>
          </a:p>
        </p:txBody>
      </p:sp>
      <p:sp>
        <p:nvSpPr>
          <p:cNvPr id="628" name="Shape 628"/>
          <p:cNvSpPr txBox="1">
            <a:spLocks noGrp="1"/>
          </p:cNvSpPr>
          <p:nvPr>
            <p:ph type="body" idx="1"/>
          </p:nvPr>
        </p:nvSpPr>
        <p:spPr>
          <a:xfrm>
            <a:off x="457200" y="1417650"/>
            <a:ext cx="8229600" cy="4708800"/>
          </a:xfrm>
          <a:prstGeom prst="rect">
            <a:avLst/>
          </a:prstGeom>
        </p:spPr>
        <p:txBody>
          <a:bodyPr wrap="square" lIns="91425" tIns="91425" rIns="91425" bIns="91425" anchor="t" anchorCtr="0">
            <a:noAutofit/>
          </a:bodyPr>
          <a:lstStyle/>
          <a:p>
            <a:pPr marL="0" lvl="0" indent="0" rtl="0">
              <a:spcBef>
                <a:spcPts val="0"/>
              </a:spcBef>
              <a:buNone/>
            </a:pPr>
            <a:r>
              <a:rPr lang="en-US" sz="2400" dirty="0">
                <a:latin typeface="Calibri" panose="020F0502020204030204" pitchFamily="34" charset="0"/>
                <a:cs typeface="Calibri" panose="020F0502020204030204" pitchFamily="34" charset="0"/>
              </a:rPr>
              <a:t>Numeric pain scale of 1–10</a:t>
            </a:r>
          </a:p>
          <a:p>
            <a:pPr marL="914400" lvl="0" indent="-381000" rtl="0">
              <a:spcBef>
                <a:spcPts val="0"/>
              </a:spcBef>
              <a:buSzPts val="2400"/>
              <a:buChar char="-"/>
            </a:pPr>
            <a:r>
              <a:rPr lang="en-US" sz="2400" dirty="0">
                <a:latin typeface="Calibri" panose="020F0502020204030204" pitchFamily="34" charset="0"/>
                <a:cs typeface="Calibri" panose="020F0502020204030204" pitchFamily="34" charset="0"/>
              </a:rPr>
              <a:t>some have argued is insufficient to assess the complex and multifactorial experience of labor. </a:t>
            </a:r>
          </a:p>
          <a:p>
            <a:pPr marL="0" lvl="0" indent="0" rtl="0">
              <a:spcBef>
                <a:spcPts val="0"/>
              </a:spcBef>
              <a:buNone/>
            </a:pPr>
            <a:r>
              <a:rPr lang="en-US" sz="2400" dirty="0">
                <a:latin typeface="Calibri" panose="020F0502020204030204" pitchFamily="34" charset="0"/>
                <a:cs typeface="Calibri" panose="020F0502020204030204" pitchFamily="34" charset="0"/>
              </a:rPr>
              <a:t>Alternative: a coping scale has been developed and approved by the Joint Commission. </a:t>
            </a:r>
          </a:p>
          <a:p>
            <a:pPr marL="0" lvl="0" indent="0" algn="ctr" rtl="0">
              <a:spcBef>
                <a:spcPts val="0"/>
              </a:spcBef>
              <a:buNone/>
            </a:pPr>
            <a:r>
              <a:rPr lang="en-US" sz="2400" dirty="0">
                <a:latin typeface="Calibri" panose="020F0502020204030204" pitchFamily="34" charset="0"/>
                <a:cs typeface="Calibri" panose="020F0502020204030204" pitchFamily="34" charset="0"/>
              </a:rPr>
              <a:t>“On a scale of 1 to 10, how well are you coping with labor right now”? </a:t>
            </a:r>
          </a:p>
          <a:p>
            <a:pPr marL="0" lvl="0" indent="0" rtl="0">
              <a:spcBef>
                <a:spcPts val="0"/>
              </a:spcBef>
              <a:buNone/>
            </a:pPr>
            <a:r>
              <a:rPr lang="en-US" sz="2400" dirty="0">
                <a:latin typeface="Calibri" panose="020F0502020204030204" pitchFamily="34" charset="0"/>
                <a:cs typeface="Calibri" panose="020F0502020204030204" pitchFamily="34" charset="0"/>
              </a:rPr>
              <a:t>Use of the coping scale in conjunction with different nonpharmacologic and pharmacologic pain management techniques can help obstetrician–gynecologists and other obstetric care providers tailor interventions to best meet the needs of each woman.</a:t>
            </a:r>
          </a:p>
        </p:txBody>
      </p:sp>
      <p:sp>
        <p:nvSpPr>
          <p:cNvPr id="629" name="Shape 629"/>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126</a:t>
            </a:fld>
            <a:endParaRPr lang="en-US"/>
          </a:p>
        </p:txBody>
      </p:sp>
      <p:pic>
        <p:nvPicPr>
          <p:cNvPr id="630" name="Shape 630"/>
          <p:cNvPicPr preferRelativeResize="0"/>
          <p:nvPr/>
        </p:nvPicPr>
        <p:blipFill>
          <a:blip r:embed="rId3">
            <a:alphaModFix/>
          </a:blip>
          <a:stretch>
            <a:fillRect/>
          </a:stretch>
        </p:blipFill>
        <p:spPr>
          <a:xfrm>
            <a:off x="1444925" y="171700"/>
            <a:ext cx="6238804" cy="1224850"/>
          </a:xfrm>
          <a:prstGeom prst="rect">
            <a:avLst/>
          </a:prstGeom>
          <a:noFill/>
          <a:ln>
            <a:noFill/>
          </a:ln>
        </p:spPr>
      </p:pic>
    </p:spTree>
    <p:extLst>
      <p:ext uri="{BB962C8B-B14F-4D97-AF65-F5344CB8AC3E}">
        <p14:creationId xmlns:p14="http://schemas.microsoft.com/office/powerpoint/2010/main" val="37112080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Shape 635"/>
        <p:cNvGrpSpPr/>
        <p:nvPr/>
      </p:nvGrpSpPr>
      <p:grpSpPr>
        <a:xfrm>
          <a:off x="0" y="0"/>
          <a:ext cx="0" cy="0"/>
          <a:chOff x="0" y="0"/>
          <a:chExt cx="0" cy="0"/>
        </a:xfrm>
      </p:grpSpPr>
      <p:sp>
        <p:nvSpPr>
          <p:cNvPr id="636" name="Shape 636"/>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endParaRPr/>
          </a:p>
        </p:txBody>
      </p:sp>
      <p:sp>
        <p:nvSpPr>
          <p:cNvPr id="637" name="Shape 637"/>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endParaRPr/>
          </a:p>
        </p:txBody>
      </p:sp>
      <p:sp>
        <p:nvSpPr>
          <p:cNvPr id="638" name="Shape 638"/>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127</a:t>
            </a:fld>
            <a:endParaRPr lang="en-US"/>
          </a:p>
        </p:txBody>
      </p:sp>
      <p:pic>
        <p:nvPicPr>
          <p:cNvPr id="639" name="Shape 639"/>
          <p:cNvPicPr preferRelativeResize="0"/>
          <p:nvPr/>
        </p:nvPicPr>
        <p:blipFill>
          <a:blip r:embed="rId3">
            <a:alphaModFix/>
          </a:blip>
          <a:stretch>
            <a:fillRect/>
          </a:stretch>
        </p:blipFill>
        <p:spPr>
          <a:xfrm>
            <a:off x="1632825" y="133650"/>
            <a:ext cx="6103440" cy="6590699"/>
          </a:xfrm>
          <a:prstGeom prst="rect">
            <a:avLst/>
          </a:prstGeom>
          <a:noFill/>
          <a:ln>
            <a:noFill/>
          </a:ln>
        </p:spPr>
      </p:pic>
      <p:sp>
        <p:nvSpPr>
          <p:cNvPr id="640" name="Shape 640"/>
          <p:cNvSpPr txBox="1"/>
          <p:nvPr/>
        </p:nvSpPr>
        <p:spPr>
          <a:xfrm>
            <a:off x="400725" y="4541400"/>
            <a:ext cx="1356900" cy="1584900"/>
          </a:xfrm>
          <a:prstGeom prst="rect">
            <a:avLst/>
          </a:prstGeom>
          <a:noFill/>
          <a:ln>
            <a:noFill/>
          </a:ln>
        </p:spPr>
        <p:txBody>
          <a:bodyPr wrap="square" lIns="91425" tIns="91425" rIns="91425" bIns="91425" anchor="t" anchorCtr="0">
            <a:noAutofit/>
          </a:bodyPr>
          <a:lstStyle/>
          <a:p>
            <a:pPr marL="0" lvl="0" indent="-69850" rtl="0">
              <a:spcBef>
                <a:spcPts val="0"/>
              </a:spcBef>
              <a:buClr>
                <a:schemeClr val="dk1"/>
              </a:buClr>
              <a:buSzPts val="1100"/>
              <a:buFont typeface="Arial"/>
              <a:buNone/>
            </a:pPr>
            <a:r>
              <a:rPr lang="en-US" sz="800" dirty="0"/>
              <a:t>The Coping With Labor Algorithm: An Alternate Pain Assessment Tool for the Laboring Woman</a:t>
            </a:r>
          </a:p>
          <a:p>
            <a:pPr marL="0" lvl="0" indent="-69850" rtl="0">
              <a:spcBef>
                <a:spcPts val="0"/>
              </a:spcBef>
              <a:buClr>
                <a:schemeClr val="dk1"/>
              </a:buClr>
              <a:buSzPts val="1100"/>
              <a:buFont typeface="Arial"/>
              <a:buNone/>
            </a:pPr>
            <a:endParaRPr sz="800" dirty="0"/>
          </a:p>
          <a:p>
            <a:pPr marL="0" lvl="0" indent="0" rtl="0">
              <a:spcBef>
                <a:spcPts val="0"/>
              </a:spcBef>
              <a:buNone/>
            </a:pPr>
            <a:r>
              <a:rPr lang="en-US" sz="800" dirty="0" err="1"/>
              <a:t>Leissa</a:t>
            </a:r>
            <a:r>
              <a:rPr lang="en-US" sz="800" dirty="0"/>
              <a:t> Roberts DNP, CNM, Brenda Gulliver RN, MS, Janet Fisher RNC, Kristin G. </a:t>
            </a:r>
            <a:r>
              <a:rPr lang="en-US" sz="800" dirty="0" err="1"/>
              <a:t>Cloyes</a:t>
            </a:r>
            <a:r>
              <a:rPr lang="en-US" sz="800" dirty="0"/>
              <a:t> PhD, RN</a:t>
            </a:r>
          </a:p>
          <a:p>
            <a:pPr marL="0" lvl="0" indent="0">
              <a:spcBef>
                <a:spcPts val="0"/>
              </a:spcBef>
              <a:buNone/>
            </a:pPr>
            <a:endParaRPr sz="800" dirty="0"/>
          </a:p>
        </p:txBody>
      </p:sp>
    </p:spTree>
    <p:extLst>
      <p:ext uri="{BB962C8B-B14F-4D97-AF65-F5344CB8AC3E}">
        <p14:creationId xmlns:p14="http://schemas.microsoft.com/office/powerpoint/2010/main" val="3097263846"/>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Shape 645"/>
        <p:cNvGrpSpPr/>
        <p:nvPr/>
      </p:nvGrpSpPr>
      <p:grpSpPr>
        <a:xfrm>
          <a:off x="0" y="0"/>
          <a:ext cx="0" cy="0"/>
          <a:chOff x="0" y="0"/>
          <a:chExt cx="0" cy="0"/>
        </a:xfrm>
      </p:grpSpPr>
      <p:sp>
        <p:nvSpPr>
          <p:cNvPr id="646" name="Shape 646"/>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dirty="0"/>
              <a:t>What Nurses Think of the Tool</a:t>
            </a:r>
          </a:p>
        </p:txBody>
      </p:sp>
      <p:sp>
        <p:nvSpPr>
          <p:cNvPr id="647" name="Shape 647"/>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endParaRPr/>
          </a:p>
        </p:txBody>
      </p:sp>
      <p:sp>
        <p:nvSpPr>
          <p:cNvPr id="648" name="Shape 648"/>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128</a:t>
            </a:fld>
            <a:endParaRPr lang="en-US"/>
          </a:p>
        </p:txBody>
      </p:sp>
      <p:pic>
        <p:nvPicPr>
          <p:cNvPr id="649" name="Shape 649"/>
          <p:cNvPicPr preferRelativeResize="0"/>
          <p:nvPr/>
        </p:nvPicPr>
        <p:blipFill>
          <a:blip r:embed="rId3">
            <a:alphaModFix/>
          </a:blip>
          <a:stretch>
            <a:fillRect/>
          </a:stretch>
        </p:blipFill>
        <p:spPr>
          <a:xfrm>
            <a:off x="277925" y="1417650"/>
            <a:ext cx="8588140" cy="1837800"/>
          </a:xfrm>
          <a:prstGeom prst="rect">
            <a:avLst/>
          </a:prstGeom>
          <a:noFill/>
          <a:ln>
            <a:noFill/>
          </a:ln>
        </p:spPr>
      </p:pic>
      <p:sp>
        <p:nvSpPr>
          <p:cNvPr id="650" name="Shape 650"/>
          <p:cNvSpPr txBox="1"/>
          <p:nvPr/>
        </p:nvSpPr>
        <p:spPr>
          <a:xfrm>
            <a:off x="1249525" y="5595000"/>
            <a:ext cx="7238700" cy="531300"/>
          </a:xfrm>
          <a:prstGeom prst="rect">
            <a:avLst/>
          </a:prstGeom>
          <a:noFill/>
          <a:ln>
            <a:noFill/>
          </a:ln>
        </p:spPr>
        <p:txBody>
          <a:bodyPr wrap="square" lIns="91425" tIns="91425" rIns="91425" bIns="91425" anchor="t" anchorCtr="0">
            <a:noAutofit/>
          </a:bodyPr>
          <a:lstStyle/>
          <a:p>
            <a:pPr marL="0" lvl="0" indent="0" rtl="0">
              <a:spcBef>
                <a:spcPts val="0"/>
              </a:spcBef>
              <a:buNone/>
            </a:pPr>
            <a:r>
              <a:rPr lang="en-US" sz="800"/>
              <a:t>The Coping With Labor Algorithm: An Alternate Pain Assessment Tool for the Laboring Woman</a:t>
            </a:r>
          </a:p>
          <a:p>
            <a:pPr marL="0" lvl="0" indent="0" rtl="0">
              <a:spcBef>
                <a:spcPts val="0"/>
              </a:spcBef>
              <a:buNone/>
            </a:pPr>
            <a:r>
              <a:rPr lang="en-US" sz="800"/>
              <a:t>Leissa Roberts DNP, CNM, Brenda Gulliver RN, MS, Janet Fisher RNC, Kristin G. Cloyes PhD, RN</a:t>
            </a:r>
          </a:p>
          <a:p>
            <a:pPr marL="0" lvl="0" indent="0" rtl="0">
              <a:spcBef>
                <a:spcPts val="0"/>
              </a:spcBef>
              <a:buNone/>
            </a:pPr>
            <a:endParaRPr sz="800"/>
          </a:p>
        </p:txBody>
      </p:sp>
      <p:pic>
        <p:nvPicPr>
          <p:cNvPr id="651" name="Shape 651"/>
          <p:cNvPicPr preferRelativeResize="0"/>
          <p:nvPr/>
        </p:nvPicPr>
        <p:blipFill>
          <a:blip r:embed="rId4">
            <a:alphaModFix/>
          </a:blip>
          <a:stretch>
            <a:fillRect/>
          </a:stretch>
        </p:blipFill>
        <p:spPr>
          <a:xfrm>
            <a:off x="313650" y="3398175"/>
            <a:ext cx="8516699" cy="1791125"/>
          </a:xfrm>
          <a:prstGeom prst="rect">
            <a:avLst/>
          </a:prstGeom>
          <a:noFill/>
          <a:ln>
            <a:noFill/>
          </a:ln>
        </p:spPr>
      </p:pic>
    </p:spTree>
    <p:extLst>
      <p:ext uri="{BB962C8B-B14F-4D97-AF65-F5344CB8AC3E}">
        <p14:creationId xmlns:p14="http://schemas.microsoft.com/office/powerpoint/2010/main" val="1155373461"/>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Shape 656"/>
        <p:cNvGrpSpPr/>
        <p:nvPr/>
      </p:nvGrpSpPr>
      <p:grpSpPr>
        <a:xfrm>
          <a:off x="0" y="0"/>
          <a:ext cx="0" cy="0"/>
          <a:chOff x="0" y="0"/>
          <a:chExt cx="0" cy="0"/>
        </a:xfrm>
      </p:grpSpPr>
      <p:sp>
        <p:nvSpPr>
          <p:cNvPr id="657" name="Shape 657"/>
          <p:cNvSpPr txBox="1">
            <a:spLocks noGrp="1"/>
          </p:cNvSpPr>
          <p:nvPr>
            <p:ph type="sldNum" idx="12"/>
          </p:nvPr>
        </p:nvSpPr>
        <p:spPr>
          <a:xfrm>
            <a:off x="4343400" y="6396990"/>
            <a:ext cx="381000" cy="3849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129</a:t>
            </a:fld>
            <a:endParaRPr lang="en-US"/>
          </a:p>
        </p:txBody>
      </p:sp>
      <p:pic>
        <p:nvPicPr>
          <p:cNvPr id="658" name="Shape 658"/>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2083200" y="216150"/>
            <a:ext cx="4603465" cy="6092191"/>
          </a:xfrm>
          <a:prstGeom prst="rect">
            <a:avLst/>
          </a:prstGeom>
          <a:noFill/>
          <a:ln>
            <a:noFill/>
          </a:ln>
        </p:spPr>
      </p:pic>
    </p:spTree>
    <p:extLst>
      <p:ext uri="{BB962C8B-B14F-4D97-AF65-F5344CB8AC3E}">
        <p14:creationId xmlns:p14="http://schemas.microsoft.com/office/powerpoint/2010/main" val="2702400631"/>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Shape 663"/>
        <p:cNvGrpSpPr/>
        <p:nvPr/>
      </p:nvGrpSpPr>
      <p:grpSpPr>
        <a:xfrm>
          <a:off x="0" y="0"/>
          <a:ext cx="0" cy="0"/>
          <a:chOff x="0" y="0"/>
          <a:chExt cx="0" cy="0"/>
        </a:xfrm>
      </p:grpSpPr>
      <p:sp>
        <p:nvSpPr>
          <p:cNvPr id="664" name="Shape 664"/>
          <p:cNvSpPr txBox="1">
            <a:spLocks noGrp="1"/>
          </p:cNvSpPr>
          <p:nvPr>
            <p:ph type="sldNum" idx="12"/>
          </p:nvPr>
        </p:nvSpPr>
        <p:spPr>
          <a:xfrm>
            <a:off x="4343400" y="6396990"/>
            <a:ext cx="381000" cy="3849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130</a:t>
            </a:fld>
            <a:endParaRPr lang="en-US"/>
          </a:p>
        </p:txBody>
      </p:sp>
      <p:pic>
        <p:nvPicPr>
          <p:cNvPr id="665" name="Shape 665"/>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2358850" y="203650"/>
            <a:ext cx="4387325" cy="6040950"/>
          </a:xfrm>
          <a:prstGeom prst="rect">
            <a:avLst/>
          </a:prstGeom>
          <a:noFill/>
          <a:ln>
            <a:noFill/>
          </a:ln>
        </p:spPr>
      </p:pic>
    </p:spTree>
    <p:extLst>
      <p:ext uri="{BB962C8B-B14F-4D97-AF65-F5344CB8AC3E}">
        <p14:creationId xmlns:p14="http://schemas.microsoft.com/office/powerpoint/2010/main" val="252064145"/>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Shape 603"/>
        <p:cNvGrpSpPr/>
        <p:nvPr/>
      </p:nvGrpSpPr>
      <p:grpSpPr>
        <a:xfrm>
          <a:off x="0" y="0"/>
          <a:ext cx="0" cy="0"/>
          <a:chOff x="0" y="0"/>
          <a:chExt cx="0" cy="0"/>
        </a:xfrm>
      </p:grpSpPr>
      <p:sp>
        <p:nvSpPr>
          <p:cNvPr id="604" name="Shape 604"/>
          <p:cNvSpPr txBox="1">
            <a:spLocks noGrp="1"/>
          </p:cNvSpPr>
          <p:nvPr>
            <p:ph type="title"/>
          </p:nvPr>
        </p:nvSpPr>
        <p:spPr>
          <a:xfrm>
            <a:off x="722313" y="4406900"/>
            <a:ext cx="7772400" cy="1362000"/>
          </a:xfrm>
          <a:prstGeom prst="rect">
            <a:avLst/>
          </a:prstGeom>
        </p:spPr>
        <p:txBody>
          <a:bodyPr wrap="square" lIns="91425" tIns="91425" rIns="91425" bIns="91425" anchor="t" anchorCtr="0">
            <a:noAutofit/>
          </a:bodyPr>
          <a:lstStyle/>
          <a:p>
            <a:pPr lvl="0">
              <a:spcBef>
                <a:spcPts val="0"/>
              </a:spcBef>
              <a:buNone/>
            </a:pPr>
            <a:r>
              <a:rPr lang="en-US" dirty="0"/>
              <a:t>Emotional Dystocia</a:t>
            </a:r>
          </a:p>
        </p:txBody>
      </p:sp>
      <p:sp>
        <p:nvSpPr>
          <p:cNvPr id="605" name="Shape 605"/>
          <p:cNvSpPr txBox="1">
            <a:spLocks noGrp="1"/>
          </p:cNvSpPr>
          <p:nvPr>
            <p:ph type="sldNum" idx="12"/>
          </p:nvPr>
        </p:nvSpPr>
        <p:spPr>
          <a:xfrm>
            <a:off x="4343400" y="6400800"/>
            <a:ext cx="381000" cy="3810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131</a:t>
            </a:fld>
            <a:endParaRPr lang="en-US"/>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Shape 610"/>
        <p:cNvGrpSpPr/>
        <p:nvPr/>
      </p:nvGrpSpPr>
      <p:grpSpPr>
        <a:xfrm>
          <a:off x="0" y="0"/>
          <a:ext cx="0" cy="0"/>
          <a:chOff x="0" y="0"/>
          <a:chExt cx="0" cy="0"/>
        </a:xfrm>
      </p:grpSpPr>
      <p:sp>
        <p:nvSpPr>
          <p:cNvPr id="611" name="Shape 611"/>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dirty="0"/>
              <a:t>Indicators of Emotional Dystocia during Active Labor</a:t>
            </a:r>
          </a:p>
        </p:txBody>
      </p:sp>
      <p:sp>
        <p:nvSpPr>
          <p:cNvPr id="612" name="Shape 612"/>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457200" lvl="0" indent="-400050" rtl="0">
              <a:spcBef>
                <a:spcPts val="0"/>
              </a:spcBef>
              <a:spcAft>
                <a:spcPts val="0"/>
              </a:spcAft>
              <a:buSzPct val="100000"/>
            </a:pPr>
            <a:r>
              <a:rPr lang="en-US" sz="2700" dirty="0">
                <a:latin typeface="Calibri" panose="020F0502020204030204" pitchFamily="34" charset="0"/>
                <a:cs typeface="Calibri" panose="020F0502020204030204" pitchFamily="34" charset="0"/>
              </a:rPr>
              <a:t>Express or display fear, anxiety, or exhaustion</a:t>
            </a:r>
          </a:p>
          <a:p>
            <a:pPr marL="457200" lvl="0" indent="-400050" rtl="0">
              <a:spcBef>
                <a:spcPts val="0"/>
              </a:spcBef>
              <a:spcAft>
                <a:spcPts val="0"/>
              </a:spcAft>
              <a:buSzPct val="100000"/>
            </a:pPr>
            <a:r>
              <a:rPr lang="en-US" sz="2700" dirty="0">
                <a:latin typeface="Calibri" panose="020F0502020204030204" pitchFamily="34" charset="0"/>
                <a:cs typeface="Calibri" panose="020F0502020204030204" pitchFamily="34" charset="0"/>
              </a:rPr>
              <a:t>Lack of rhythm and ritual in her responses to contractions</a:t>
            </a:r>
          </a:p>
          <a:p>
            <a:pPr marL="457200" lvl="0" indent="-400050" rtl="0">
              <a:spcBef>
                <a:spcPts val="0"/>
              </a:spcBef>
              <a:spcAft>
                <a:spcPts val="0"/>
              </a:spcAft>
              <a:buSzPct val="100000"/>
            </a:pPr>
            <a:r>
              <a:rPr lang="en-US" sz="2700" dirty="0">
                <a:latin typeface="Calibri" panose="020F0502020204030204" pitchFamily="34" charset="0"/>
                <a:cs typeface="Calibri" panose="020F0502020204030204" pitchFamily="34" charset="0"/>
              </a:rPr>
              <a:t>Exhibit very needy behavior</a:t>
            </a:r>
          </a:p>
          <a:p>
            <a:pPr marL="457200" lvl="0" indent="-400050" rtl="0">
              <a:spcBef>
                <a:spcPts val="0"/>
              </a:spcBef>
              <a:spcAft>
                <a:spcPts val="0"/>
              </a:spcAft>
              <a:buSzPct val="100000"/>
            </a:pPr>
            <a:r>
              <a:rPr lang="en-US" sz="2700" dirty="0">
                <a:latin typeface="Calibri" panose="020F0502020204030204" pitchFamily="34" charset="0"/>
                <a:cs typeface="Calibri" panose="020F0502020204030204" pitchFamily="34" charset="0"/>
              </a:rPr>
              <a:t>Exhibit strong reaction to mild contractions</a:t>
            </a:r>
          </a:p>
          <a:p>
            <a:pPr marL="457200" lvl="0" indent="-400050" rtl="0">
              <a:spcBef>
                <a:spcPts val="0"/>
              </a:spcBef>
              <a:spcAft>
                <a:spcPts val="0"/>
              </a:spcAft>
              <a:buSzPct val="100000"/>
            </a:pPr>
            <a:r>
              <a:rPr lang="en-US" sz="2700" dirty="0">
                <a:latin typeface="Calibri" panose="020F0502020204030204" pitchFamily="34" charset="0"/>
                <a:cs typeface="Calibri" panose="020F0502020204030204" pitchFamily="34" charset="0"/>
              </a:rPr>
              <a:t>Displays extreme modesty</a:t>
            </a:r>
          </a:p>
          <a:p>
            <a:pPr marL="457200" lvl="0" indent="-400050" rtl="0">
              <a:spcBef>
                <a:spcPts val="0"/>
              </a:spcBef>
              <a:spcAft>
                <a:spcPts val="0"/>
              </a:spcAft>
              <a:buSzPct val="100000"/>
            </a:pPr>
            <a:r>
              <a:rPr lang="en-US" sz="2700" dirty="0">
                <a:latin typeface="Calibri" panose="020F0502020204030204" pitchFamily="34" charset="0"/>
                <a:cs typeface="Calibri" panose="020F0502020204030204" pitchFamily="34" charset="0"/>
              </a:rPr>
              <a:t>Shows a high degree of muscle tension</a:t>
            </a:r>
          </a:p>
          <a:p>
            <a:pPr marL="457200" lvl="0" indent="-400050" rtl="0">
              <a:spcBef>
                <a:spcPts val="0"/>
              </a:spcBef>
              <a:spcAft>
                <a:spcPts val="0"/>
              </a:spcAft>
              <a:buSzPct val="100000"/>
            </a:pPr>
            <a:r>
              <a:rPr lang="en-US" sz="2700" dirty="0">
                <a:latin typeface="Calibri" panose="020F0502020204030204" pitchFamily="34" charset="0"/>
                <a:cs typeface="Calibri" panose="020F0502020204030204" pitchFamily="34" charset="0"/>
              </a:rPr>
              <a:t>Appears demanding, distrustful or resentful</a:t>
            </a:r>
          </a:p>
          <a:p>
            <a:pPr marL="457200" lvl="0" indent="-400050" rtl="0">
              <a:spcBef>
                <a:spcPts val="0"/>
              </a:spcBef>
              <a:spcAft>
                <a:spcPts val="0"/>
              </a:spcAft>
              <a:buSzPct val="100000"/>
            </a:pPr>
            <a:r>
              <a:rPr lang="en-US" sz="2700" dirty="0">
                <a:latin typeface="Calibri" panose="020F0502020204030204" pitchFamily="34" charset="0"/>
                <a:cs typeface="Calibri" panose="020F0502020204030204" pitchFamily="34" charset="0"/>
              </a:rPr>
              <a:t>Seems jumpy</a:t>
            </a:r>
          </a:p>
          <a:p>
            <a:pPr marL="457200" lvl="0" indent="-400050" rtl="0">
              <a:spcBef>
                <a:spcPts val="0"/>
              </a:spcBef>
              <a:spcAft>
                <a:spcPts val="0"/>
              </a:spcAft>
              <a:buSzPct val="100000"/>
            </a:pPr>
            <a:r>
              <a:rPr lang="en-US" sz="2700" dirty="0">
                <a:latin typeface="Calibri" panose="020F0502020204030204" pitchFamily="34" charset="0"/>
                <a:cs typeface="Calibri" panose="020F0502020204030204" pitchFamily="34" charset="0"/>
              </a:rPr>
              <a:t>Expresses fear of losing control in labor</a:t>
            </a:r>
          </a:p>
          <a:p>
            <a:pPr marL="457200" lvl="0" indent="-400050" rtl="0">
              <a:spcBef>
                <a:spcPts val="0"/>
              </a:spcBef>
              <a:buSzPct val="100000"/>
            </a:pPr>
            <a:r>
              <a:rPr lang="en-US" sz="2700" dirty="0">
                <a:latin typeface="Calibri" panose="020F0502020204030204" pitchFamily="34" charset="0"/>
                <a:cs typeface="Calibri" panose="020F0502020204030204" pitchFamily="34" charset="0"/>
              </a:rPr>
              <a:t>Seems out of control in labor</a:t>
            </a:r>
          </a:p>
          <a:p>
            <a:pPr lvl="0">
              <a:spcBef>
                <a:spcPts val="0"/>
              </a:spcBef>
              <a:buNone/>
            </a:pPr>
            <a:endParaRPr dirty="0">
              <a:latin typeface="Calibri" panose="020F0502020204030204" pitchFamily="34" charset="0"/>
              <a:cs typeface="Calibri" panose="020F0502020204030204" pitchFamily="34" charset="0"/>
            </a:endParaRPr>
          </a:p>
        </p:txBody>
      </p:sp>
      <p:sp>
        <p:nvSpPr>
          <p:cNvPr id="613" name="Shape 613"/>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132</a:t>
            </a:fld>
            <a:endParaRPr lang="en-US"/>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Shape 618"/>
        <p:cNvGrpSpPr/>
        <p:nvPr/>
      </p:nvGrpSpPr>
      <p:grpSpPr>
        <a:xfrm>
          <a:off x="0" y="0"/>
          <a:ext cx="0" cy="0"/>
          <a:chOff x="0" y="0"/>
          <a:chExt cx="0" cy="0"/>
        </a:xfrm>
      </p:grpSpPr>
      <p:sp>
        <p:nvSpPr>
          <p:cNvPr id="619" name="Shape 61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dirty="0"/>
              <a:t>Predisposing Factors for Emotional Dystocia</a:t>
            </a:r>
          </a:p>
        </p:txBody>
      </p:sp>
      <p:sp>
        <p:nvSpPr>
          <p:cNvPr id="620" name="Shape 620"/>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a:spcBef>
                <a:spcPts val="0"/>
              </a:spcBef>
            </a:pPr>
            <a:r>
              <a:rPr lang="en-US" dirty="0">
                <a:latin typeface="Calibri" panose="020F0502020204030204" pitchFamily="34" charset="0"/>
                <a:cs typeface="Calibri" panose="020F0502020204030204" pitchFamily="34" charset="0"/>
              </a:rPr>
              <a:t>Previous difficult birth/traumatic hospitalizations</a:t>
            </a:r>
          </a:p>
          <a:p>
            <a:pPr>
              <a:spcBef>
                <a:spcPts val="0"/>
              </a:spcBef>
            </a:pPr>
            <a:r>
              <a:rPr lang="en-US" dirty="0">
                <a:latin typeface="Calibri" panose="020F0502020204030204" pitchFamily="34" charset="0"/>
                <a:cs typeface="Calibri" panose="020F0502020204030204" pitchFamily="34" charset="0"/>
              </a:rPr>
              <a:t>Physical, sexual or emotional abuse</a:t>
            </a:r>
          </a:p>
          <a:p>
            <a:pPr>
              <a:spcBef>
                <a:spcPts val="0"/>
              </a:spcBef>
            </a:pPr>
            <a:r>
              <a:rPr lang="en-US" dirty="0">
                <a:latin typeface="Calibri" panose="020F0502020204030204" pitchFamily="34" charset="0"/>
                <a:cs typeface="Calibri" panose="020F0502020204030204" pitchFamily="34" charset="0"/>
              </a:rPr>
              <a:t>Communication barriers i.e. language or hearing</a:t>
            </a:r>
          </a:p>
          <a:p>
            <a:pPr>
              <a:spcBef>
                <a:spcPts val="0"/>
              </a:spcBef>
            </a:pPr>
            <a:r>
              <a:rPr lang="en-US" dirty="0">
                <a:latin typeface="Calibri" panose="020F0502020204030204" pitchFamily="34" charset="0"/>
                <a:cs typeface="Calibri" panose="020F0502020204030204" pitchFamily="34" charset="0"/>
              </a:rPr>
              <a:t>Cultural factors including beliefs regarding shame, nudity, exposure to men</a:t>
            </a:r>
          </a:p>
          <a:p>
            <a:pPr>
              <a:spcBef>
                <a:spcPts val="0"/>
              </a:spcBef>
            </a:pPr>
            <a:r>
              <a:rPr lang="en-US" dirty="0">
                <a:latin typeface="Calibri" panose="020F0502020204030204" pitchFamily="34" charset="0"/>
                <a:cs typeface="Calibri" panose="020F0502020204030204" pitchFamily="34" charset="0"/>
              </a:rPr>
              <a:t>Substance abuse</a:t>
            </a:r>
          </a:p>
          <a:p>
            <a:pPr>
              <a:spcBef>
                <a:spcPts val="0"/>
              </a:spcBef>
            </a:pPr>
            <a:r>
              <a:rPr lang="en-US" dirty="0">
                <a:latin typeface="Calibri" panose="020F0502020204030204" pitchFamily="34" charset="0"/>
                <a:cs typeface="Calibri" panose="020F0502020204030204" pitchFamily="34" charset="0"/>
              </a:rPr>
              <a:t>Fear of serious health problems r/t self or baby</a:t>
            </a:r>
          </a:p>
        </p:txBody>
      </p:sp>
      <p:sp>
        <p:nvSpPr>
          <p:cNvPr id="621" name="Shape 62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133</a:t>
            </a:fld>
            <a:endParaRPr lang="en-US"/>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134</a:t>
            </a:fld>
            <a:endParaRPr lang="en-US" sz="1200" b="0" i="0" u="none" strike="noStrike" cap="none">
              <a:solidFill>
                <a:srgbClr val="FFFFFF"/>
              </a:solidFill>
              <a:latin typeface="Cabin"/>
              <a:ea typeface="Cabin"/>
              <a:cs typeface="Cabin"/>
              <a:sym typeface="Cabin"/>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888" y="18095"/>
            <a:ext cx="9126224" cy="6839905"/>
          </a:xfrm>
          <a:prstGeom prst="rect">
            <a:avLst/>
          </a:prstGeom>
        </p:spPr>
      </p:pic>
      <p:sp>
        <p:nvSpPr>
          <p:cNvPr id="6" name="Rectangle 5"/>
          <p:cNvSpPr/>
          <p:nvPr/>
        </p:nvSpPr>
        <p:spPr>
          <a:xfrm>
            <a:off x="457200" y="6507804"/>
            <a:ext cx="729574" cy="2103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5068065"/>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Shape 626"/>
        <p:cNvGrpSpPr/>
        <p:nvPr/>
      </p:nvGrpSpPr>
      <p:grpSpPr>
        <a:xfrm>
          <a:off x="0" y="0"/>
          <a:ext cx="0" cy="0"/>
          <a:chOff x="0" y="0"/>
          <a:chExt cx="0" cy="0"/>
        </a:xfrm>
      </p:grpSpPr>
      <p:sp>
        <p:nvSpPr>
          <p:cNvPr id="627" name="Shape 627"/>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dirty="0"/>
              <a:t>How to Help a Laboring Woman in Distress</a:t>
            </a:r>
          </a:p>
        </p:txBody>
      </p:sp>
      <p:sp>
        <p:nvSpPr>
          <p:cNvPr id="628" name="Shape 628"/>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lvl="0">
              <a:spcBef>
                <a:spcPts val="0"/>
              </a:spcBef>
              <a:buNone/>
            </a:pPr>
            <a:r>
              <a:rPr lang="en-US" dirty="0">
                <a:latin typeface="Calibri" panose="020F0502020204030204" pitchFamily="34" charset="0"/>
                <a:cs typeface="Calibri" panose="020F0502020204030204" pitchFamily="34" charset="0"/>
              </a:rPr>
              <a:t>Ask</a:t>
            </a:r>
          </a:p>
          <a:p>
            <a:pPr lvl="0">
              <a:spcBef>
                <a:spcPts val="0"/>
              </a:spcBef>
              <a:buNone/>
            </a:pPr>
            <a:r>
              <a:rPr lang="en-US" dirty="0">
                <a:latin typeface="Calibri" panose="020F0502020204030204" pitchFamily="34" charset="0"/>
                <a:cs typeface="Calibri" panose="020F0502020204030204" pitchFamily="34" charset="0"/>
              </a:rPr>
              <a:t>	“How are you feeling right now?”</a:t>
            </a:r>
          </a:p>
          <a:p>
            <a:pPr lvl="0">
              <a:spcBef>
                <a:spcPts val="0"/>
              </a:spcBef>
              <a:buNone/>
            </a:pPr>
            <a:r>
              <a:rPr lang="en-US" dirty="0">
                <a:latin typeface="Calibri" panose="020F0502020204030204" pitchFamily="34" charset="0"/>
                <a:cs typeface="Calibri" panose="020F0502020204030204" pitchFamily="34" charset="0"/>
              </a:rPr>
              <a:t>	“What was going through your mind during that   </a:t>
            </a:r>
          </a:p>
          <a:p>
            <a:pPr lvl="0">
              <a:spcBef>
                <a:spcPts val="0"/>
              </a:spcBef>
              <a:buNone/>
            </a:pPr>
            <a:r>
              <a:rPr lang="en-US" dirty="0">
                <a:latin typeface="Calibri" panose="020F0502020204030204" pitchFamily="34" charset="0"/>
                <a:cs typeface="Calibri" panose="020F0502020204030204" pitchFamily="34" charset="0"/>
              </a:rPr>
              <a:t>   contraction?”</a:t>
            </a:r>
          </a:p>
          <a:p>
            <a:pPr lvl="0">
              <a:spcBef>
                <a:spcPts val="0"/>
              </a:spcBef>
              <a:buNone/>
            </a:pPr>
            <a:r>
              <a:rPr lang="en-US" dirty="0">
                <a:latin typeface="Calibri" panose="020F0502020204030204" pitchFamily="34" charset="0"/>
                <a:cs typeface="Calibri" panose="020F0502020204030204" pitchFamily="34" charset="0"/>
              </a:rPr>
              <a:t>  “Do you have any idea why your labor is slowing down?”</a:t>
            </a:r>
          </a:p>
        </p:txBody>
      </p:sp>
      <p:sp>
        <p:nvSpPr>
          <p:cNvPr id="629" name="Shape 629"/>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135</a:t>
            </a:fld>
            <a:endParaRPr lang="en-US"/>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Shape 670"/>
        <p:cNvGrpSpPr/>
        <p:nvPr/>
      </p:nvGrpSpPr>
      <p:grpSpPr>
        <a:xfrm>
          <a:off x="0" y="0"/>
          <a:ext cx="0" cy="0"/>
          <a:chOff x="0" y="0"/>
          <a:chExt cx="0" cy="0"/>
        </a:xfrm>
      </p:grpSpPr>
      <p:sp>
        <p:nvSpPr>
          <p:cNvPr id="671" name="Shape 671"/>
          <p:cNvSpPr txBox="1">
            <a:spLocks noGrp="1"/>
          </p:cNvSpPr>
          <p:nvPr>
            <p:ph type="title"/>
          </p:nvPr>
        </p:nvSpPr>
        <p:spPr>
          <a:xfrm>
            <a:off x="722313" y="4406900"/>
            <a:ext cx="7772400" cy="1362000"/>
          </a:xfrm>
          <a:prstGeom prst="rect">
            <a:avLst/>
          </a:prstGeom>
        </p:spPr>
        <p:txBody>
          <a:bodyPr wrap="square" lIns="91425" tIns="91425" rIns="91425" bIns="91425" anchor="t" anchorCtr="0">
            <a:noAutofit/>
          </a:bodyPr>
          <a:lstStyle/>
          <a:p>
            <a:pPr marL="0" lvl="0" indent="0">
              <a:spcBef>
                <a:spcPts val="0"/>
              </a:spcBef>
              <a:buNone/>
            </a:pPr>
            <a:r>
              <a:rPr lang="en-US" dirty="0"/>
              <a:t>Suggestions on Communicating with Patients and Family Education Tools</a:t>
            </a:r>
          </a:p>
        </p:txBody>
      </p:sp>
      <p:sp>
        <p:nvSpPr>
          <p:cNvPr id="672" name="Shape 672"/>
          <p:cNvSpPr txBox="1">
            <a:spLocks noGrp="1"/>
          </p:cNvSpPr>
          <p:nvPr>
            <p:ph type="body" idx="1"/>
          </p:nvPr>
        </p:nvSpPr>
        <p:spPr>
          <a:xfrm>
            <a:off x="722313" y="2906713"/>
            <a:ext cx="7772400" cy="1500300"/>
          </a:xfrm>
          <a:prstGeom prst="rect">
            <a:avLst/>
          </a:prstGeom>
        </p:spPr>
        <p:txBody>
          <a:bodyPr wrap="square" lIns="91425" tIns="91425" rIns="91425" bIns="91425" anchor="b" anchorCtr="0">
            <a:noAutofit/>
          </a:bodyPr>
          <a:lstStyle/>
          <a:p>
            <a:pPr marL="0" lvl="0" indent="0">
              <a:spcBef>
                <a:spcPts val="0"/>
              </a:spcBef>
              <a:buNone/>
            </a:pPr>
            <a:endParaRPr/>
          </a:p>
        </p:txBody>
      </p:sp>
      <p:sp>
        <p:nvSpPr>
          <p:cNvPr id="673" name="Shape 673"/>
          <p:cNvSpPr txBox="1">
            <a:spLocks noGrp="1"/>
          </p:cNvSpPr>
          <p:nvPr>
            <p:ph type="sldNum" idx="12"/>
          </p:nvPr>
        </p:nvSpPr>
        <p:spPr>
          <a:xfrm>
            <a:off x="4343400" y="6400800"/>
            <a:ext cx="381000" cy="3810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136</a:t>
            </a:fld>
            <a:endParaRPr lang="en-US"/>
          </a:p>
        </p:txBody>
      </p:sp>
      <p:sp>
        <p:nvSpPr>
          <p:cNvPr id="5" name="Shape 636"/>
          <p:cNvSpPr txBox="1">
            <a:spLocks/>
          </p:cNvSpPr>
          <p:nvPr/>
        </p:nvSpPr>
        <p:spPr>
          <a:xfrm>
            <a:off x="874713" y="3059113"/>
            <a:ext cx="7772400" cy="1500300"/>
          </a:xfrm>
          <a:prstGeom prst="rect">
            <a:avLst/>
          </a:prstGeom>
          <a:noFill/>
          <a:ln>
            <a:noFill/>
          </a:ln>
        </p:spPr>
        <p:txBody>
          <a:bodyPr wrap="square" lIns="91425" tIns="91425" rIns="91425" bIns="91425" anchor="b" anchorCtr="0">
            <a:noAutofit/>
          </a:bodyPr>
          <a:lstStyle>
            <a:defPPr marR="0" lvl="0" algn="l" rtl="0">
              <a:lnSpc>
                <a:spcPct val="100000"/>
              </a:lnSpc>
              <a:spcBef>
                <a:spcPts val="0"/>
              </a:spcBef>
              <a:spcAft>
                <a:spcPts val="0"/>
              </a:spcAft>
            </a:defPPr>
            <a:lvl1pPr marL="0" marR="0" lvl="0" indent="0" algn="l" rtl="0">
              <a:lnSpc>
                <a:spcPct val="100000"/>
              </a:lnSpc>
              <a:spcBef>
                <a:spcPts val="400"/>
              </a:spcBef>
              <a:spcAft>
                <a:spcPts val="0"/>
              </a:spcAft>
              <a:buClr>
                <a:srgbClr val="9A8C5C"/>
              </a:buClr>
              <a:buSzPct val="100000"/>
              <a:buFont typeface="Cabin"/>
              <a:buNone/>
              <a:defRPr sz="2000" b="0" i="0" u="none" strike="noStrike" cap="none">
                <a:solidFill>
                  <a:srgbClr val="9A8C5C"/>
                </a:solidFill>
                <a:latin typeface="Cabin"/>
                <a:ea typeface="Cabin"/>
                <a:cs typeface="Cabin"/>
                <a:sym typeface="Cabin"/>
              </a:defRPr>
            </a:lvl1pPr>
            <a:lvl2pPr marL="457200" marR="0" lvl="1" indent="0" algn="l" rtl="0">
              <a:lnSpc>
                <a:spcPct val="100000"/>
              </a:lnSpc>
              <a:spcBef>
                <a:spcPts val="360"/>
              </a:spcBef>
              <a:spcAft>
                <a:spcPts val="0"/>
              </a:spcAft>
              <a:buClr>
                <a:srgbClr val="888888"/>
              </a:buClr>
              <a:buSzPct val="100000"/>
              <a:buFont typeface="Cabin"/>
              <a:buNone/>
              <a:defRPr sz="1800" b="0" i="0" u="none" strike="noStrike" cap="none">
                <a:solidFill>
                  <a:srgbClr val="888888"/>
                </a:solidFill>
                <a:latin typeface="Cabin"/>
                <a:ea typeface="Cabin"/>
                <a:cs typeface="Cabin"/>
                <a:sym typeface="Cabin"/>
              </a:defRPr>
            </a:lvl2pPr>
            <a:lvl3pPr marL="914400" marR="0" lvl="2" indent="0" algn="l" rtl="0">
              <a:lnSpc>
                <a:spcPct val="100000"/>
              </a:lnSpc>
              <a:spcBef>
                <a:spcPts val="320"/>
              </a:spcBef>
              <a:spcAft>
                <a:spcPts val="0"/>
              </a:spcAft>
              <a:buClr>
                <a:srgbClr val="888888"/>
              </a:buClr>
              <a:buSzPct val="100000"/>
              <a:buFont typeface="Cabin"/>
              <a:buNone/>
              <a:defRPr sz="1600" b="0" i="0" u="none" strike="noStrike" cap="none">
                <a:solidFill>
                  <a:srgbClr val="888888"/>
                </a:solidFill>
                <a:latin typeface="Cabin"/>
                <a:ea typeface="Cabin"/>
                <a:cs typeface="Cabin"/>
                <a:sym typeface="Cabin"/>
              </a:defRPr>
            </a:lvl3pPr>
            <a:lvl4pPr marL="1371600" marR="0" lvl="3" indent="0" algn="l" rtl="0">
              <a:lnSpc>
                <a:spcPct val="100000"/>
              </a:lnSpc>
              <a:spcBef>
                <a:spcPts val="280"/>
              </a:spcBef>
              <a:spcAft>
                <a:spcPts val="0"/>
              </a:spcAft>
              <a:buClr>
                <a:srgbClr val="888888"/>
              </a:buClr>
              <a:buSzPct val="100000"/>
              <a:buFont typeface="Cabin"/>
              <a:buNone/>
              <a:defRPr sz="1400" b="0" i="0" u="none" strike="noStrike" cap="none">
                <a:solidFill>
                  <a:srgbClr val="888888"/>
                </a:solidFill>
                <a:latin typeface="Cabin"/>
                <a:ea typeface="Cabin"/>
                <a:cs typeface="Cabin"/>
                <a:sym typeface="Cabin"/>
              </a:defRPr>
            </a:lvl4pPr>
            <a:lvl5pPr marL="1828800" marR="0" lvl="4" indent="0" algn="l" rtl="0">
              <a:lnSpc>
                <a:spcPct val="100000"/>
              </a:lnSpc>
              <a:spcBef>
                <a:spcPts val="280"/>
              </a:spcBef>
              <a:spcAft>
                <a:spcPts val="0"/>
              </a:spcAft>
              <a:buClr>
                <a:srgbClr val="888888"/>
              </a:buClr>
              <a:buSzPct val="100000"/>
              <a:buFont typeface="Cabin"/>
              <a:buNone/>
              <a:defRPr sz="1400" b="0" i="0" u="none" strike="noStrike" cap="none">
                <a:solidFill>
                  <a:srgbClr val="888888"/>
                </a:solidFill>
                <a:latin typeface="Cabin"/>
                <a:ea typeface="Cabin"/>
                <a:cs typeface="Cabin"/>
                <a:sym typeface="Cabin"/>
              </a:defRPr>
            </a:lvl5pPr>
            <a:lvl6pPr marL="2286000" marR="0" lvl="5" indent="0" algn="l" rtl="0">
              <a:lnSpc>
                <a:spcPct val="100000"/>
              </a:lnSpc>
              <a:spcBef>
                <a:spcPts val="280"/>
              </a:spcBef>
              <a:spcAft>
                <a:spcPts val="0"/>
              </a:spcAft>
              <a:buClr>
                <a:srgbClr val="888888"/>
              </a:buClr>
              <a:buSzPct val="100000"/>
              <a:buFont typeface="Arial"/>
              <a:buNone/>
              <a:defRPr sz="1400" b="0" i="0" u="none" strike="noStrike" cap="none">
                <a:solidFill>
                  <a:srgbClr val="888888"/>
                </a:solidFill>
                <a:latin typeface="Calibri"/>
                <a:ea typeface="Calibri"/>
                <a:cs typeface="Calibri"/>
                <a:sym typeface="Calibri"/>
              </a:defRPr>
            </a:lvl6pPr>
            <a:lvl7pPr marL="2743200" marR="0" lvl="6" indent="0" algn="l" rtl="0">
              <a:lnSpc>
                <a:spcPct val="100000"/>
              </a:lnSpc>
              <a:spcBef>
                <a:spcPts val="280"/>
              </a:spcBef>
              <a:spcAft>
                <a:spcPts val="0"/>
              </a:spcAft>
              <a:buClr>
                <a:srgbClr val="888888"/>
              </a:buClr>
              <a:buSzPct val="100000"/>
              <a:buFont typeface="Arial"/>
              <a:buNone/>
              <a:defRPr sz="1400" b="0" i="0" u="none" strike="noStrike" cap="none">
                <a:solidFill>
                  <a:srgbClr val="888888"/>
                </a:solidFill>
                <a:latin typeface="Calibri"/>
                <a:ea typeface="Calibri"/>
                <a:cs typeface="Calibri"/>
                <a:sym typeface="Calibri"/>
              </a:defRPr>
            </a:lvl7pPr>
            <a:lvl8pPr marL="3200400" marR="0" lvl="7" indent="0" algn="l" rtl="0">
              <a:lnSpc>
                <a:spcPct val="100000"/>
              </a:lnSpc>
              <a:spcBef>
                <a:spcPts val="280"/>
              </a:spcBef>
              <a:spcAft>
                <a:spcPts val="0"/>
              </a:spcAft>
              <a:buClr>
                <a:srgbClr val="888888"/>
              </a:buClr>
              <a:buSzPct val="100000"/>
              <a:buFont typeface="Arial"/>
              <a:buNone/>
              <a:defRPr sz="1400" b="0" i="0" u="none" strike="noStrike" cap="none">
                <a:solidFill>
                  <a:srgbClr val="888888"/>
                </a:solidFill>
                <a:latin typeface="Calibri"/>
                <a:ea typeface="Calibri"/>
                <a:cs typeface="Calibri"/>
                <a:sym typeface="Calibri"/>
              </a:defRPr>
            </a:lvl8pPr>
            <a:lvl9pPr marL="3657600" marR="0" lvl="8" indent="0" algn="l" rtl="0">
              <a:lnSpc>
                <a:spcPct val="100000"/>
              </a:lnSpc>
              <a:spcBef>
                <a:spcPts val="280"/>
              </a:spcBef>
              <a:spcAft>
                <a:spcPts val="0"/>
              </a:spcAft>
              <a:buClr>
                <a:srgbClr val="888888"/>
              </a:buClr>
              <a:buSzPct val="100000"/>
              <a:buFont typeface="Arial"/>
              <a:buNone/>
              <a:defRPr sz="1400" b="0" i="0" u="none" strike="noStrike" cap="none">
                <a:solidFill>
                  <a:srgbClr val="888888"/>
                </a:solidFill>
                <a:latin typeface="Calibri"/>
                <a:ea typeface="Calibri"/>
                <a:cs typeface="Calibri"/>
                <a:sym typeface="Calibri"/>
              </a:defRPr>
            </a:lvl9pPr>
          </a:lstStyle>
          <a:p>
            <a:pPr marL="457200" indent="-228600">
              <a:spcBef>
                <a:spcPts val="0"/>
              </a:spcBef>
            </a:pPr>
            <a:endParaRPr lang="en-US" dirty="0"/>
          </a:p>
          <a:p>
            <a:pPr marL="457200" indent="-228600">
              <a:spcBef>
                <a:spcPts val="0"/>
              </a:spcBef>
            </a:pPr>
            <a:endParaRPr lang="en-US" dirty="0"/>
          </a:p>
          <a:p>
            <a:pPr marL="457200" indent="-228600">
              <a:spcBef>
                <a:spcPts val="0"/>
              </a:spcBef>
            </a:pPr>
            <a:r>
              <a:rPr lang="en-US" dirty="0"/>
              <a:t>FPQC.org -&gt; PROVIDE -&gt; tool box resources</a:t>
            </a:r>
          </a:p>
          <a:p>
            <a:pPr marL="457200" indent="-228600">
              <a:spcBef>
                <a:spcPts val="0"/>
              </a:spcBef>
            </a:pPr>
            <a:endParaRPr lang="en-US" dirty="0"/>
          </a:p>
          <a:p>
            <a:pPr>
              <a:spcBef>
                <a:spcPts val="0"/>
              </a:spcBef>
            </a:pPr>
            <a:endParaRPr lang="en-US" dirty="0"/>
          </a:p>
        </p:txBody>
      </p:sp>
    </p:spTree>
    <p:extLst>
      <p:ext uri="{BB962C8B-B14F-4D97-AF65-F5344CB8AC3E}">
        <p14:creationId xmlns:p14="http://schemas.microsoft.com/office/powerpoint/2010/main" val="1126073814"/>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Shape 678"/>
        <p:cNvGrpSpPr/>
        <p:nvPr/>
      </p:nvGrpSpPr>
      <p:grpSpPr>
        <a:xfrm>
          <a:off x="0" y="0"/>
          <a:ext cx="0" cy="0"/>
          <a:chOff x="0" y="0"/>
          <a:chExt cx="0" cy="0"/>
        </a:xfrm>
      </p:grpSpPr>
      <p:sp>
        <p:nvSpPr>
          <p:cNvPr id="679" name="Shape 679"/>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dirty="0"/>
              <a:t>How to Suggest Non-Pharmacologic Techniques</a:t>
            </a:r>
          </a:p>
        </p:txBody>
      </p:sp>
      <p:sp>
        <p:nvSpPr>
          <p:cNvPr id="680" name="Shape 680"/>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a:spcBef>
                <a:spcPts val="0"/>
              </a:spcBef>
              <a:buFont typeface="Courier New" panose="02070309020205020404" pitchFamily="49" charset="0"/>
              <a:buChar char="o"/>
            </a:pPr>
            <a:endParaRPr lang="en-US" sz="2400" dirty="0">
              <a:latin typeface="Calibri" panose="020F0502020204030204" pitchFamily="34" charset="0"/>
              <a:cs typeface="Calibri" panose="020F0502020204030204" pitchFamily="34" charset="0"/>
            </a:endParaRPr>
          </a:p>
          <a:p>
            <a:pPr>
              <a:spcBef>
                <a:spcPts val="0"/>
              </a:spcBef>
              <a:buFont typeface="Courier New" panose="02070309020205020404" pitchFamily="49" charset="0"/>
              <a:buChar char="o"/>
            </a:pPr>
            <a:r>
              <a:rPr lang="en-US" sz="2400" dirty="0">
                <a:latin typeface="Calibri" panose="020F0502020204030204" pitchFamily="34" charset="0"/>
                <a:cs typeface="Calibri" panose="020F0502020204030204" pitchFamily="34" charset="0"/>
              </a:rPr>
              <a:t>Establish patient’s pain management goals or plans.</a:t>
            </a:r>
          </a:p>
          <a:p>
            <a:pPr>
              <a:spcBef>
                <a:spcPts val="0"/>
              </a:spcBef>
              <a:buFont typeface="Courier New" panose="02070309020205020404" pitchFamily="49" charset="0"/>
              <a:buChar char="o"/>
            </a:pPr>
            <a:r>
              <a:rPr lang="en-US" sz="2400" dirty="0">
                <a:latin typeface="Calibri" panose="020F0502020204030204" pitchFamily="34" charset="0"/>
                <a:cs typeface="Calibri" panose="020F0502020204030204" pitchFamily="34" charset="0"/>
              </a:rPr>
              <a:t>Review all options early in the process.</a:t>
            </a:r>
          </a:p>
          <a:p>
            <a:pPr>
              <a:spcBef>
                <a:spcPts val="0"/>
              </a:spcBef>
              <a:buFont typeface="Courier New" panose="02070309020205020404" pitchFamily="49" charset="0"/>
              <a:buChar char="o"/>
            </a:pPr>
            <a:r>
              <a:rPr lang="en-US" sz="2400" dirty="0">
                <a:latin typeface="Calibri" panose="020F0502020204030204" pitchFamily="34" charset="0"/>
                <a:cs typeface="Calibri" panose="020F0502020204030204" pitchFamily="34" charset="0"/>
              </a:rPr>
              <a:t>Let women know she should ask for her desires.</a:t>
            </a:r>
          </a:p>
          <a:p>
            <a:pPr>
              <a:spcBef>
                <a:spcPts val="0"/>
              </a:spcBef>
              <a:buFont typeface="Courier New" panose="02070309020205020404" pitchFamily="49" charset="0"/>
              <a:buChar char="o"/>
            </a:pPr>
            <a:r>
              <a:rPr lang="en-US" sz="2400" dirty="0">
                <a:latin typeface="Calibri" panose="020F0502020204030204" pitchFamily="34" charset="0"/>
                <a:cs typeface="Calibri" panose="020F0502020204030204" pitchFamily="34" charset="0"/>
              </a:rPr>
              <a:t>Have a hard copy menu of options.</a:t>
            </a:r>
          </a:p>
          <a:p>
            <a:pPr>
              <a:spcBef>
                <a:spcPts val="0"/>
              </a:spcBef>
              <a:buFont typeface="Courier New" panose="02070309020205020404" pitchFamily="49" charset="0"/>
              <a:buChar char="o"/>
            </a:pPr>
            <a:r>
              <a:rPr lang="en-US" sz="2400" dirty="0">
                <a:latin typeface="Calibri" panose="020F0502020204030204" pitchFamily="34" charset="0"/>
                <a:cs typeface="Calibri" panose="020F0502020204030204" pitchFamily="34" charset="0"/>
              </a:rPr>
              <a:t>Ask them to pick up to three options.</a:t>
            </a:r>
          </a:p>
          <a:p>
            <a:pPr>
              <a:spcBef>
                <a:spcPts val="0"/>
              </a:spcBef>
              <a:buFont typeface="Courier New" panose="02070309020205020404" pitchFamily="49" charset="0"/>
              <a:buChar char="o"/>
            </a:pPr>
            <a:r>
              <a:rPr lang="en-US" sz="2400" dirty="0">
                <a:latin typeface="Calibri" panose="020F0502020204030204" pitchFamily="34" charset="0"/>
                <a:cs typeface="Calibri" panose="020F0502020204030204" pitchFamily="34" charset="0"/>
              </a:rPr>
              <a:t>Explain benefits of suggested options.</a:t>
            </a:r>
          </a:p>
          <a:p>
            <a:pPr>
              <a:spcBef>
                <a:spcPts val="0"/>
              </a:spcBef>
              <a:buFont typeface="Courier New" panose="02070309020205020404" pitchFamily="49" charset="0"/>
              <a:buChar char="o"/>
            </a:pPr>
            <a:r>
              <a:rPr lang="en-US" sz="2400" dirty="0">
                <a:latin typeface="Calibri" panose="020F0502020204030204" pitchFamily="34" charset="0"/>
                <a:cs typeface="Calibri" panose="020F0502020204030204" pitchFamily="34" charset="0"/>
              </a:rPr>
              <a:t>Suggest getting up to the bathroom (as a means to get them out of bed or in a different position).</a:t>
            </a:r>
          </a:p>
        </p:txBody>
      </p:sp>
      <p:sp>
        <p:nvSpPr>
          <p:cNvPr id="681" name="Shape 681"/>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137</a:t>
            </a:fld>
            <a:endParaRPr lang="en-US"/>
          </a:p>
        </p:txBody>
      </p:sp>
    </p:spTree>
    <p:extLst>
      <p:ext uri="{BB962C8B-B14F-4D97-AF65-F5344CB8AC3E}">
        <p14:creationId xmlns:p14="http://schemas.microsoft.com/office/powerpoint/2010/main" val="3734670189"/>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Shape 686"/>
        <p:cNvGrpSpPr/>
        <p:nvPr/>
      </p:nvGrpSpPr>
      <p:grpSpPr>
        <a:xfrm>
          <a:off x="0" y="0"/>
          <a:ext cx="0" cy="0"/>
          <a:chOff x="0" y="0"/>
          <a:chExt cx="0" cy="0"/>
        </a:xfrm>
      </p:grpSpPr>
      <p:sp>
        <p:nvSpPr>
          <p:cNvPr id="687" name="Shape 687"/>
          <p:cNvSpPr txBox="1">
            <a:spLocks noGrp="1"/>
          </p:cNvSpPr>
          <p:nvPr>
            <p:ph type="sldNum" idx="12"/>
          </p:nvPr>
        </p:nvSpPr>
        <p:spPr>
          <a:xfrm>
            <a:off x="4343400" y="6396990"/>
            <a:ext cx="381000" cy="3849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138</a:t>
            </a:fld>
            <a:endParaRPr lang="en-US"/>
          </a:p>
        </p:txBody>
      </p:sp>
      <p:pic>
        <p:nvPicPr>
          <p:cNvPr id="688" name="Shape 688"/>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152400" y="152400"/>
            <a:ext cx="7884014" cy="6092192"/>
          </a:xfrm>
          <a:prstGeom prst="rect">
            <a:avLst/>
          </a:prstGeom>
          <a:noFill/>
          <a:ln>
            <a:noFill/>
          </a:ln>
        </p:spPr>
      </p:pic>
    </p:spTree>
    <p:extLst>
      <p:ext uri="{BB962C8B-B14F-4D97-AF65-F5344CB8AC3E}">
        <p14:creationId xmlns:p14="http://schemas.microsoft.com/office/powerpoint/2010/main" val="863804135"/>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Shape 693"/>
        <p:cNvGrpSpPr/>
        <p:nvPr/>
      </p:nvGrpSpPr>
      <p:grpSpPr>
        <a:xfrm>
          <a:off x="0" y="0"/>
          <a:ext cx="0" cy="0"/>
          <a:chOff x="0" y="0"/>
          <a:chExt cx="0" cy="0"/>
        </a:xfrm>
      </p:grpSpPr>
      <p:sp>
        <p:nvSpPr>
          <p:cNvPr id="694" name="Shape 694"/>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endParaRPr/>
          </a:p>
        </p:txBody>
      </p:sp>
      <p:sp>
        <p:nvSpPr>
          <p:cNvPr id="695" name="Shape 695"/>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endParaRPr/>
          </a:p>
        </p:txBody>
      </p:sp>
      <p:sp>
        <p:nvSpPr>
          <p:cNvPr id="696" name="Shape 696"/>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139</a:t>
            </a:fld>
            <a:endParaRPr lang="en-US"/>
          </a:p>
        </p:txBody>
      </p:sp>
      <p:pic>
        <p:nvPicPr>
          <p:cNvPr id="697" name="Shape 697"/>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350750" y="274649"/>
            <a:ext cx="8229602" cy="6264301"/>
          </a:xfrm>
          <a:prstGeom prst="rect">
            <a:avLst/>
          </a:prstGeom>
          <a:noFill/>
          <a:ln>
            <a:noFill/>
          </a:ln>
        </p:spPr>
      </p:pic>
    </p:spTree>
    <p:extLst>
      <p:ext uri="{BB962C8B-B14F-4D97-AF65-F5344CB8AC3E}">
        <p14:creationId xmlns:p14="http://schemas.microsoft.com/office/powerpoint/2010/main" val="751310883"/>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Shape 677"/>
        <p:cNvGrpSpPr/>
        <p:nvPr/>
      </p:nvGrpSpPr>
      <p:grpSpPr>
        <a:xfrm>
          <a:off x="0" y="0"/>
          <a:ext cx="0" cy="0"/>
          <a:chOff x="0" y="0"/>
          <a:chExt cx="0" cy="0"/>
        </a:xfrm>
      </p:grpSpPr>
      <p:sp>
        <p:nvSpPr>
          <p:cNvPr id="678" name="Shape 678"/>
          <p:cNvSpPr txBox="1">
            <a:spLocks noGrp="1"/>
          </p:cNvSpPr>
          <p:nvPr>
            <p:ph type="title"/>
          </p:nvPr>
        </p:nvSpPr>
        <p:spPr>
          <a:xfrm>
            <a:off x="722313" y="4406900"/>
            <a:ext cx="7772400" cy="1362000"/>
          </a:xfrm>
          <a:prstGeom prst="rect">
            <a:avLst/>
          </a:prstGeom>
        </p:spPr>
        <p:txBody>
          <a:bodyPr wrap="square" lIns="91425" tIns="91425" rIns="91425" bIns="91425" anchor="t" anchorCtr="0">
            <a:noAutofit/>
          </a:bodyPr>
          <a:lstStyle/>
          <a:p>
            <a:pPr lvl="0">
              <a:spcBef>
                <a:spcPts val="0"/>
              </a:spcBef>
              <a:buNone/>
            </a:pPr>
            <a:r>
              <a:rPr lang="en-US" dirty="0"/>
              <a:t>Shared Decision Making</a:t>
            </a:r>
          </a:p>
        </p:txBody>
      </p:sp>
      <p:sp>
        <p:nvSpPr>
          <p:cNvPr id="679" name="Shape 679"/>
          <p:cNvSpPr txBox="1">
            <a:spLocks noGrp="1"/>
          </p:cNvSpPr>
          <p:nvPr>
            <p:ph type="body" idx="1"/>
          </p:nvPr>
        </p:nvSpPr>
        <p:spPr>
          <a:xfrm>
            <a:off x="722313" y="2906713"/>
            <a:ext cx="7772400" cy="1500300"/>
          </a:xfrm>
          <a:prstGeom prst="rect">
            <a:avLst/>
          </a:prstGeom>
        </p:spPr>
        <p:txBody>
          <a:bodyPr wrap="square" lIns="91425" tIns="91425" rIns="91425" bIns="91425" anchor="b" anchorCtr="0">
            <a:noAutofit/>
          </a:bodyPr>
          <a:lstStyle/>
          <a:p>
            <a:pPr lvl="0">
              <a:spcBef>
                <a:spcPts val="0"/>
              </a:spcBef>
              <a:buNone/>
            </a:pPr>
            <a:r>
              <a:rPr lang="en-US" dirty="0">
                <a:latin typeface="Calibri" panose="020F0502020204030204" pitchFamily="34" charset="0"/>
                <a:cs typeface="Calibri" panose="020F0502020204030204" pitchFamily="34" charset="0"/>
              </a:rPr>
              <a:t>Birth Plans and Patient Preferences</a:t>
            </a:r>
            <a:endParaRPr dirty="0">
              <a:latin typeface="Calibri" panose="020F0502020204030204" pitchFamily="34" charset="0"/>
              <a:cs typeface="Calibri" panose="020F0502020204030204" pitchFamily="34" charset="0"/>
            </a:endParaRPr>
          </a:p>
        </p:txBody>
      </p:sp>
      <p:sp>
        <p:nvSpPr>
          <p:cNvPr id="680" name="Shape 680"/>
          <p:cNvSpPr txBox="1">
            <a:spLocks noGrp="1"/>
          </p:cNvSpPr>
          <p:nvPr>
            <p:ph type="sldNum" idx="12"/>
          </p:nvPr>
        </p:nvSpPr>
        <p:spPr>
          <a:xfrm>
            <a:off x="4343400" y="6400800"/>
            <a:ext cx="381000" cy="3810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140</a:t>
            </a:fld>
            <a:endParaRPr lang="en-US"/>
          </a:p>
        </p:txBody>
      </p:sp>
    </p:spTree>
    <p:extLst>
      <p:ext uri="{BB962C8B-B14F-4D97-AF65-F5344CB8AC3E}">
        <p14:creationId xmlns:p14="http://schemas.microsoft.com/office/powerpoint/2010/main" val="2528824579"/>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Shape 684"/>
        <p:cNvGrpSpPr/>
        <p:nvPr/>
      </p:nvGrpSpPr>
      <p:grpSpPr>
        <a:xfrm>
          <a:off x="0" y="0"/>
          <a:ext cx="0" cy="0"/>
          <a:chOff x="0" y="0"/>
          <a:chExt cx="0" cy="0"/>
        </a:xfrm>
      </p:grpSpPr>
      <p:sp>
        <p:nvSpPr>
          <p:cNvPr id="685" name="Shape 685"/>
          <p:cNvSpPr txBox="1">
            <a:spLocks noGrp="1"/>
          </p:cNvSpPr>
          <p:nvPr>
            <p:ph type="title" idx="4294967295"/>
          </p:nvPr>
        </p:nvSpPr>
        <p:spPr>
          <a:xfrm>
            <a:off x="1404278" y="373586"/>
            <a:ext cx="6645275" cy="685800"/>
          </a:xfrm>
          <a:prstGeom prst="rect">
            <a:avLst/>
          </a:prstGeom>
          <a:noFill/>
          <a:ln>
            <a:noFill/>
          </a:ln>
        </p:spPr>
        <p:txBody>
          <a:bodyPr wrap="square" lIns="91425" tIns="45700" rIns="91425" bIns="45700" anchor="ctr" anchorCtr="0">
            <a:noAutofit/>
          </a:bodyPr>
          <a:lstStyle/>
          <a:p>
            <a:pPr marL="0" marR="0" lvl="0" indent="-209550" rtl="0">
              <a:lnSpc>
                <a:spcPct val="90000"/>
              </a:lnSpc>
              <a:spcBef>
                <a:spcPts val="0"/>
              </a:spcBef>
              <a:buClr>
                <a:schemeClr val="dk1"/>
              </a:buClr>
              <a:buSzPct val="100000"/>
              <a:buFont typeface="Calibri"/>
              <a:buNone/>
            </a:pPr>
            <a:r>
              <a:rPr lang="en-US" sz="3300" b="0" i="0" u="none" strike="noStrike" cap="none" dirty="0">
                <a:solidFill>
                  <a:schemeClr val="dk1"/>
                </a:solidFill>
                <a:latin typeface="Calibri"/>
                <a:ea typeface="Calibri"/>
                <a:cs typeface="Calibri"/>
                <a:sym typeface="Calibri"/>
              </a:rPr>
              <a:t>Birth Preferences Worksheet</a:t>
            </a:r>
          </a:p>
        </p:txBody>
      </p:sp>
      <p:sp>
        <p:nvSpPr>
          <p:cNvPr id="686" name="Shape 686"/>
          <p:cNvSpPr txBox="1">
            <a:spLocks noGrp="1"/>
          </p:cNvSpPr>
          <p:nvPr>
            <p:ph type="body" idx="4294967295"/>
          </p:nvPr>
        </p:nvSpPr>
        <p:spPr>
          <a:xfrm>
            <a:off x="1276350" y="1131888"/>
            <a:ext cx="7334250" cy="1591217"/>
          </a:xfrm>
          <a:prstGeom prst="rect">
            <a:avLst/>
          </a:prstGeom>
          <a:solidFill>
            <a:srgbClr val="D8E2F3"/>
          </a:solidFill>
          <a:ln>
            <a:noFill/>
          </a:ln>
        </p:spPr>
        <p:txBody>
          <a:bodyPr wrap="square" lIns="91425" tIns="45700" rIns="91425" bIns="45700" anchor="t" anchorCtr="0">
            <a:noAutofit/>
          </a:bodyPr>
          <a:lstStyle/>
          <a:p>
            <a:pPr marL="171450" marR="0" lvl="0" indent="-171450" algn="l" rtl="0">
              <a:lnSpc>
                <a:spcPct val="90000"/>
              </a:lnSpc>
              <a:spcBef>
                <a:spcPts val="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Collaborate with healthcare provider to determine birth preferences</a:t>
            </a:r>
          </a:p>
          <a:p>
            <a:pPr marL="171450" marR="0" lvl="0" indent="-171450" algn="l" rtl="0">
              <a:lnSpc>
                <a:spcPct val="90000"/>
              </a:lnSpc>
              <a:spcBef>
                <a:spcPts val="750"/>
              </a:spcBef>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Tailor choices to what is available at each facility</a:t>
            </a:r>
          </a:p>
        </p:txBody>
      </p:sp>
      <p:pic>
        <p:nvPicPr>
          <p:cNvPr id="687" name="Shape 687"/>
          <p:cNvPicPr preferRelativeResize="0"/>
          <p:nvPr/>
        </p:nvPicPr>
        <p:blipFill rotWithShape="1">
          <a:blip r:embed="rId3">
            <a:alphaModFix/>
          </a:blip>
          <a:srcRect/>
          <a:stretch/>
        </p:blipFill>
        <p:spPr>
          <a:xfrm>
            <a:off x="1276350" y="2736615"/>
            <a:ext cx="5840703" cy="2848966"/>
          </a:xfrm>
          <a:prstGeom prst="rect">
            <a:avLst/>
          </a:prstGeom>
          <a:noFill/>
          <a:ln w="9525" cap="flat" cmpd="sng">
            <a:solidFill>
              <a:srgbClr val="000000"/>
            </a:solidFill>
            <a:prstDash val="solid"/>
            <a:miter lim="800000"/>
            <a:headEnd type="none" w="med" len="med"/>
            <a:tailEnd type="none" w="med" len="med"/>
          </a:ln>
        </p:spPr>
      </p:pic>
      <p:sp>
        <p:nvSpPr>
          <p:cNvPr id="688" name="Shape 688"/>
          <p:cNvSpPr/>
          <p:nvPr/>
        </p:nvSpPr>
        <p:spPr>
          <a:xfrm rot="-5400000">
            <a:off x="-1692891" y="3129579"/>
            <a:ext cx="4966932" cy="971550"/>
          </a:xfrm>
          <a:prstGeom prst="rect">
            <a:avLst/>
          </a:prstGeom>
          <a:solidFill>
            <a:srgbClr val="A5A5A5"/>
          </a:solidFill>
          <a:ln>
            <a:noFill/>
          </a:ln>
        </p:spPr>
        <p:txBody>
          <a:bodyPr wrap="square" lIns="68575" tIns="34275" rIns="68575" bIns="34275" anchor="ctr" anchorCtr="0">
            <a:noAutofit/>
          </a:bodyPr>
          <a:lstStyle/>
          <a:p>
            <a:pPr marL="0" marR="0" lvl="0" indent="-314325" algn="ctr" rtl="0">
              <a:lnSpc>
                <a:spcPct val="100000"/>
              </a:lnSpc>
              <a:spcBef>
                <a:spcPts val="0"/>
              </a:spcBef>
              <a:spcAft>
                <a:spcPts val="0"/>
              </a:spcAft>
              <a:buClr>
                <a:srgbClr val="F2F2F2"/>
              </a:buClr>
              <a:buSzPct val="100000"/>
              <a:buFont typeface="Avenir"/>
              <a:buNone/>
            </a:pPr>
            <a:r>
              <a:rPr lang="en-US" sz="4950" b="0" i="0" u="none" strike="noStrike" cap="none" dirty="0">
                <a:solidFill>
                  <a:srgbClr val="F2F2F2"/>
                </a:solidFill>
                <a:latin typeface="Avenir"/>
                <a:ea typeface="Avenir"/>
                <a:cs typeface="Avenir"/>
                <a:sym typeface="Avenir"/>
              </a:rPr>
              <a:t>Readiness</a:t>
            </a:r>
          </a:p>
        </p:txBody>
      </p:sp>
      <p:sp>
        <p:nvSpPr>
          <p:cNvPr id="689" name="Shape 689"/>
          <p:cNvSpPr txBox="1"/>
          <p:nvPr/>
        </p:nvSpPr>
        <p:spPr>
          <a:xfrm>
            <a:off x="8115300" y="6454775"/>
            <a:ext cx="933450" cy="365125"/>
          </a:xfrm>
          <a:prstGeom prst="rect">
            <a:avLst/>
          </a:prstGeom>
          <a:noFill/>
          <a:ln>
            <a:noFill/>
          </a:ln>
        </p:spPr>
        <p:txBody>
          <a:bodyPr wrap="square" lIns="91425" tIns="45700" rIns="91425" bIns="45700" anchor="t" anchorCtr="0">
            <a:noAutofit/>
          </a:bodyPr>
          <a:lstStyle/>
          <a:p>
            <a:pPr marL="0" marR="0" lvl="0" indent="-101600" algn="r" rtl="0">
              <a:lnSpc>
                <a:spcPct val="100000"/>
              </a:lnSpc>
              <a:spcBef>
                <a:spcPts val="0"/>
              </a:spcBef>
              <a:spcAft>
                <a:spcPts val="0"/>
              </a:spcAft>
              <a:buClr>
                <a:srgbClr val="7C7C7C"/>
              </a:buClr>
              <a:buSzPct val="100000"/>
              <a:buFont typeface="Calibri"/>
              <a:buNone/>
            </a:pPr>
            <a:fld id="{00000000-1234-1234-1234-123412341234}" type="slidenum">
              <a:rPr lang="en-US" sz="1600" b="0" i="0" u="none" strike="noStrike" cap="none">
                <a:solidFill>
                  <a:srgbClr val="7C7C7C"/>
                </a:solidFill>
                <a:latin typeface="Calibri"/>
                <a:ea typeface="Calibri"/>
                <a:cs typeface="Calibri"/>
                <a:sym typeface="Calibri"/>
              </a:rPr>
              <a:t>141</a:t>
            </a:fld>
            <a:endParaRPr lang="en-US" sz="1600" b="0" i="0" u="none" strike="noStrike" cap="none">
              <a:solidFill>
                <a:srgbClr val="7C7C7C"/>
              </a:solidFill>
              <a:latin typeface="Calibri"/>
              <a:ea typeface="Calibri"/>
              <a:cs typeface="Calibri"/>
              <a:sym typeface="Calibri"/>
            </a:endParaRPr>
          </a:p>
        </p:txBody>
      </p:sp>
      <p:sp>
        <p:nvSpPr>
          <p:cNvPr id="690" name="Shape 690"/>
          <p:cNvSpPr/>
          <p:nvPr/>
        </p:nvSpPr>
        <p:spPr>
          <a:xfrm>
            <a:off x="6883400" y="4470400"/>
            <a:ext cx="1727200" cy="1511300"/>
          </a:xfrm>
          <a:prstGeom prst="ellipse">
            <a:avLst/>
          </a:prstGeom>
          <a:solidFill>
            <a:schemeClr val="accent1"/>
          </a:solidFill>
          <a:ln w="12700" cap="flat" cmpd="sng">
            <a:solidFill>
              <a:srgbClr val="42719B"/>
            </a:solidFill>
            <a:prstDash val="solid"/>
            <a:miter lim="800000"/>
            <a:headEnd type="none" w="med" len="med"/>
            <a:tailEnd type="none" w="med" len="med"/>
          </a:ln>
        </p:spPr>
        <p:txBody>
          <a:bodyPr wrap="square" lIns="91425" tIns="45700" rIns="91425" bIns="45700" anchor="ctr" anchorCtr="0">
            <a:noAutofit/>
          </a:bodyPr>
          <a:lstStyle/>
          <a:p>
            <a:pPr marL="0" marR="0" lvl="0" indent="-114300" algn="ctr" rtl="0">
              <a:lnSpc>
                <a:spcPct val="100000"/>
              </a:lnSpc>
              <a:spcBef>
                <a:spcPts val="0"/>
              </a:spcBef>
              <a:spcAft>
                <a:spcPts val="0"/>
              </a:spcAft>
              <a:buClr>
                <a:srgbClr val="FFFFFF"/>
              </a:buClr>
              <a:buSzPct val="100000"/>
              <a:buFont typeface="Calibri"/>
              <a:buNone/>
            </a:pPr>
            <a:r>
              <a:rPr lang="en-US" sz="1800" b="0" i="0" u="none" strike="noStrike" cap="none" dirty="0">
                <a:solidFill>
                  <a:srgbClr val="FFFFFF"/>
                </a:solidFill>
                <a:latin typeface="Calibri"/>
                <a:ea typeface="Calibri"/>
                <a:cs typeface="Calibri"/>
                <a:sym typeface="Calibri"/>
              </a:rPr>
              <a:t>Example available in the toolkit</a:t>
            </a:r>
          </a:p>
        </p:txBody>
      </p:sp>
    </p:spTree>
    <p:extLst>
      <p:ext uri="{BB962C8B-B14F-4D97-AF65-F5344CB8AC3E}">
        <p14:creationId xmlns:p14="http://schemas.microsoft.com/office/powerpoint/2010/main" val="3540982298"/>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Shape 694"/>
        <p:cNvGrpSpPr/>
        <p:nvPr/>
      </p:nvGrpSpPr>
      <p:grpSpPr>
        <a:xfrm>
          <a:off x="0" y="0"/>
          <a:ext cx="0" cy="0"/>
          <a:chOff x="0" y="0"/>
          <a:chExt cx="0" cy="0"/>
        </a:xfrm>
      </p:grpSpPr>
      <p:sp>
        <p:nvSpPr>
          <p:cNvPr id="695" name="Shape 695"/>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endParaRPr sz="4400" b="0" i="0" u="none" strike="noStrike" cap="none">
              <a:solidFill>
                <a:srgbClr val="00510B"/>
              </a:solidFill>
              <a:latin typeface="Garamond"/>
              <a:ea typeface="Garamond"/>
              <a:cs typeface="Garamond"/>
              <a:sym typeface="Garamond"/>
            </a:endParaRPr>
          </a:p>
        </p:txBody>
      </p:sp>
      <p:sp>
        <p:nvSpPr>
          <p:cNvPr id="696" name="Shape 696"/>
          <p:cNvSpPr txBox="1">
            <a:spLocks noGrp="1"/>
          </p:cNvSpPr>
          <p:nvPr>
            <p:ph type="sldNum" idx="12"/>
          </p:nvPr>
        </p:nvSpPr>
        <p:spPr>
          <a:xfrm>
            <a:off x="4343400" y="6400800"/>
            <a:ext cx="381000" cy="381000"/>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142</a:t>
            </a:fld>
            <a:endParaRPr lang="en-US" sz="1200" b="0" i="0" u="none" strike="noStrike" cap="none">
              <a:solidFill>
                <a:srgbClr val="FFFFFF"/>
              </a:solidFill>
              <a:latin typeface="Cabin"/>
              <a:ea typeface="Cabin"/>
              <a:cs typeface="Cabin"/>
              <a:sym typeface="Cabin"/>
            </a:endParaRPr>
          </a:p>
        </p:txBody>
      </p:sp>
      <p:pic>
        <p:nvPicPr>
          <p:cNvPr id="697" name="Shape 697"/>
          <p:cNvPicPr preferRelativeResize="0"/>
          <p:nvPr/>
        </p:nvPicPr>
        <p:blipFill rotWithShape="1">
          <a:blip r:embed="rId3">
            <a:alphaModFix/>
          </a:blip>
          <a:srcRect/>
          <a:stretch/>
        </p:blipFill>
        <p:spPr>
          <a:xfrm>
            <a:off x="1579846" y="434896"/>
            <a:ext cx="5908107" cy="5602055"/>
          </a:xfrm>
          <a:prstGeom prst="rect">
            <a:avLst/>
          </a:prstGeom>
          <a:noFill/>
          <a:ln>
            <a:noFill/>
          </a:ln>
        </p:spPr>
      </p:pic>
    </p:spTree>
    <p:extLst>
      <p:ext uri="{BB962C8B-B14F-4D97-AF65-F5344CB8AC3E}">
        <p14:creationId xmlns:p14="http://schemas.microsoft.com/office/powerpoint/2010/main" val="2991375816"/>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Shape 702"/>
        <p:cNvGrpSpPr/>
        <p:nvPr/>
      </p:nvGrpSpPr>
      <p:grpSpPr>
        <a:xfrm>
          <a:off x="0" y="0"/>
          <a:ext cx="0" cy="0"/>
          <a:chOff x="0" y="0"/>
          <a:chExt cx="0" cy="0"/>
        </a:xfrm>
      </p:grpSpPr>
      <p:sp>
        <p:nvSpPr>
          <p:cNvPr id="703" name="Shape 703"/>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endParaRPr/>
          </a:p>
        </p:txBody>
      </p:sp>
      <p:sp>
        <p:nvSpPr>
          <p:cNvPr id="704" name="Shape 704"/>
          <p:cNvSpPr txBox="1">
            <a:spLocks noGrp="1"/>
          </p:cNvSpPr>
          <p:nvPr>
            <p:ph type="sldNum" idx="12"/>
          </p:nvPr>
        </p:nvSpPr>
        <p:spPr>
          <a:xfrm>
            <a:off x="4343399" y="6400800"/>
            <a:ext cx="496229" cy="3810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143</a:t>
            </a:fld>
            <a:endParaRPr lang="en-US" dirty="0"/>
          </a:p>
        </p:txBody>
      </p:sp>
      <p:pic>
        <p:nvPicPr>
          <p:cNvPr id="705" name="Shape 705"/>
          <p:cNvPicPr preferRelativeResize="0"/>
          <p:nvPr/>
        </p:nvPicPr>
        <p:blipFill>
          <a:blip r:embed="rId3">
            <a:alphaModFix/>
          </a:blip>
          <a:stretch>
            <a:fillRect/>
          </a:stretch>
        </p:blipFill>
        <p:spPr>
          <a:xfrm>
            <a:off x="2100106" y="265770"/>
            <a:ext cx="4690987" cy="6135030"/>
          </a:xfrm>
          <a:prstGeom prst="rect">
            <a:avLst/>
          </a:prstGeom>
          <a:noFill/>
          <a:ln>
            <a:noFill/>
          </a:ln>
        </p:spPr>
      </p:pic>
    </p:spTree>
    <p:extLst>
      <p:ext uri="{BB962C8B-B14F-4D97-AF65-F5344CB8AC3E}">
        <p14:creationId xmlns:p14="http://schemas.microsoft.com/office/powerpoint/2010/main" val="41050936"/>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Shape 642"/>
        <p:cNvGrpSpPr/>
        <p:nvPr/>
      </p:nvGrpSpPr>
      <p:grpSpPr>
        <a:xfrm>
          <a:off x="0" y="0"/>
          <a:ext cx="0" cy="0"/>
          <a:chOff x="0" y="0"/>
          <a:chExt cx="0" cy="0"/>
        </a:xfrm>
      </p:grpSpPr>
      <p:sp>
        <p:nvSpPr>
          <p:cNvPr id="643" name="Shape 643"/>
          <p:cNvSpPr txBox="1">
            <a:spLocks noGrp="1"/>
          </p:cNvSpPr>
          <p:nvPr>
            <p:ph type="sldNum" idx="12"/>
          </p:nvPr>
        </p:nvSpPr>
        <p:spPr>
          <a:xfrm>
            <a:off x="4343399" y="6396990"/>
            <a:ext cx="496229" cy="3849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144</a:t>
            </a:fld>
            <a:endParaRPr lang="en-US" dirty="0"/>
          </a:p>
        </p:txBody>
      </p:sp>
      <p:pic>
        <p:nvPicPr>
          <p:cNvPr id="644" name="Shape 644"/>
          <p:cNvPicPr preferRelativeResize="0"/>
          <p:nvPr/>
        </p:nvPicPr>
        <p:blipFill>
          <a:blip r:embed="rId3">
            <a:alphaModFix/>
          </a:blip>
          <a:stretch>
            <a:fillRect/>
          </a:stretch>
        </p:blipFill>
        <p:spPr>
          <a:xfrm>
            <a:off x="584847" y="345688"/>
            <a:ext cx="4968462" cy="5958009"/>
          </a:xfrm>
          <a:prstGeom prst="rect">
            <a:avLst/>
          </a:prstGeom>
          <a:noFill/>
          <a:ln>
            <a:noFill/>
          </a:ln>
        </p:spPr>
      </p:pic>
      <p:sp>
        <p:nvSpPr>
          <p:cNvPr id="645" name="Shape 645"/>
          <p:cNvSpPr txBox="1"/>
          <p:nvPr/>
        </p:nvSpPr>
        <p:spPr>
          <a:xfrm>
            <a:off x="6803350" y="2876250"/>
            <a:ext cx="3000000" cy="1105500"/>
          </a:xfrm>
          <a:prstGeom prst="rect">
            <a:avLst/>
          </a:prstGeom>
          <a:noFill/>
          <a:ln>
            <a:noFill/>
          </a:ln>
        </p:spPr>
        <p:txBody>
          <a:bodyPr wrap="square" lIns="91425" tIns="91425" rIns="91425" bIns="91425" anchor="ctr" anchorCtr="0">
            <a:noAutofit/>
          </a:bodyPr>
          <a:lstStyle/>
          <a:p>
            <a:pPr lvl="0" rtl="0">
              <a:spcBef>
                <a:spcPts val="600"/>
              </a:spcBef>
              <a:buNone/>
            </a:pPr>
            <a:r>
              <a:rPr lang="en-US" sz="3000">
                <a:solidFill>
                  <a:schemeClr val="dk1"/>
                </a:solidFill>
                <a:latin typeface="Cabin"/>
                <a:ea typeface="Cabin"/>
                <a:cs typeface="Cabin"/>
                <a:sym typeface="Cabin"/>
              </a:rPr>
              <a:t>Lamaze.org</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Shape 650"/>
        <p:cNvGrpSpPr/>
        <p:nvPr/>
      </p:nvGrpSpPr>
      <p:grpSpPr>
        <a:xfrm>
          <a:off x="0" y="0"/>
          <a:ext cx="0" cy="0"/>
          <a:chOff x="0" y="0"/>
          <a:chExt cx="0" cy="0"/>
        </a:xfrm>
      </p:grpSpPr>
      <p:sp>
        <p:nvSpPr>
          <p:cNvPr id="651" name="Shape 651"/>
          <p:cNvSpPr txBox="1">
            <a:spLocks noGrp="1"/>
          </p:cNvSpPr>
          <p:nvPr>
            <p:ph type="sldNum" idx="12"/>
          </p:nvPr>
        </p:nvSpPr>
        <p:spPr>
          <a:xfrm>
            <a:off x="4343400" y="6396990"/>
            <a:ext cx="381000" cy="3849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145</a:t>
            </a:fld>
            <a:endParaRPr lang="en-US"/>
          </a:p>
        </p:txBody>
      </p:sp>
      <p:pic>
        <p:nvPicPr>
          <p:cNvPr id="652" name="Shape 652"/>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209475" y="228598"/>
            <a:ext cx="4230475" cy="4924000"/>
          </a:xfrm>
          <a:prstGeom prst="rect">
            <a:avLst/>
          </a:prstGeom>
          <a:noFill/>
          <a:ln>
            <a:noFill/>
          </a:ln>
        </p:spPr>
      </p:pic>
      <p:pic>
        <p:nvPicPr>
          <p:cNvPr id="653" name="Shape 653"/>
          <p:cNvPicPr preferRelativeResize="0"/>
          <p:nvPr/>
        </p:nvPicPr>
        <p:blipFill>
          <a:blip r:embed="rId4" cstate="screen">
            <a:alphaModFix/>
            <a:extLst>
              <a:ext uri="{28A0092B-C50C-407E-A947-70E740481C1C}">
                <a14:useLocalDpi xmlns:a14="http://schemas.microsoft.com/office/drawing/2010/main"/>
              </a:ext>
            </a:extLst>
          </a:blip>
          <a:stretch>
            <a:fillRect/>
          </a:stretch>
        </p:blipFill>
        <p:spPr>
          <a:xfrm>
            <a:off x="4492250" y="1592872"/>
            <a:ext cx="4230475" cy="4596928"/>
          </a:xfrm>
          <a:prstGeom prst="rect">
            <a:avLst/>
          </a:prstGeom>
          <a:noFill/>
          <a:ln>
            <a:noFill/>
          </a:ln>
        </p:spPr>
      </p:pic>
      <p:sp>
        <p:nvSpPr>
          <p:cNvPr id="654" name="Shape 654"/>
          <p:cNvSpPr txBox="1"/>
          <p:nvPr/>
        </p:nvSpPr>
        <p:spPr>
          <a:xfrm>
            <a:off x="4799700" y="0"/>
            <a:ext cx="4453500" cy="1767000"/>
          </a:xfrm>
          <a:prstGeom prst="rect">
            <a:avLst/>
          </a:prstGeom>
          <a:noFill/>
          <a:ln>
            <a:noFill/>
          </a:ln>
        </p:spPr>
        <p:txBody>
          <a:bodyPr wrap="square" lIns="91425" tIns="91425" rIns="91425" bIns="91425" anchor="ctr" anchorCtr="0">
            <a:noAutofit/>
          </a:bodyPr>
          <a:lstStyle/>
          <a:p>
            <a:pPr lvl="0" rtl="0">
              <a:spcBef>
                <a:spcPts val="600"/>
              </a:spcBef>
              <a:buNone/>
            </a:pPr>
            <a:r>
              <a:rPr lang="en-US" sz="3000">
                <a:solidFill>
                  <a:schemeClr val="dk1"/>
                </a:solidFill>
                <a:latin typeface="Cabin"/>
                <a:ea typeface="Cabin"/>
                <a:cs typeface="Cabin"/>
                <a:sym typeface="Cabin"/>
              </a:rPr>
              <a:t>MothersAdvocate.org</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146</a:t>
            </a:fld>
            <a:endParaRPr lang="en-US" sz="1200" b="0" i="0" u="none" strike="noStrike" cap="none">
              <a:solidFill>
                <a:srgbClr val="FFFFFF"/>
              </a:solidFill>
              <a:latin typeface="Cabin"/>
              <a:ea typeface="Cabin"/>
              <a:cs typeface="Cabin"/>
              <a:sym typeface="Cabin"/>
            </a:endParaRP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05450" y="0"/>
            <a:ext cx="5301513" cy="6858000"/>
          </a:xfrm>
          <a:prstGeom prst="rect">
            <a:avLst/>
          </a:prstGeom>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5265" y="0"/>
            <a:ext cx="5299364" cy="6858000"/>
          </a:xfrm>
          <a:prstGeom prst="rect">
            <a:avLst/>
          </a:prstGeom>
        </p:spPr>
      </p:pic>
    </p:spTree>
    <p:extLst>
      <p:ext uri="{BB962C8B-B14F-4D97-AF65-F5344CB8AC3E}">
        <p14:creationId xmlns:p14="http://schemas.microsoft.com/office/powerpoint/2010/main" val="388229998"/>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5B33D34-80C0-4F4B-AE03-3919405F1CEC}"/>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147</a:t>
            </a:fld>
            <a:endParaRPr lang="en-US" sz="1200" b="0" i="0" u="none" strike="noStrike" cap="none">
              <a:solidFill>
                <a:srgbClr val="FFFFFF"/>
              </a:solidFill>
              <a:latin typeface="Cabin"/>
              <a:ea typeface="Cabin"/>
              <a:cs typeface="Cabin"/>
              <a:sym typeface="Cabin"/>
            </a:endParaRPr>
          </a:p>
        </p:txBody>
      </p:sp>
      <p:pic>
        <p:nvPicPr>
          <p:cNvPr id="5" name="First Stage Labor Positions.mp4">
            <a:hlinkClick r:id="" action="ppaction://media"/>
            <a:extLst>
              <a:ext uri="{FF2B5EF4-FFF2-40B4-BE49-F238E27FC236}">
                <a16:creationId xmlns:a16="http://schemas.microsoft.com/office/drawing/2014/main" id="{C58E36BC-EBD1-EB43-B5A7-2B411C5789F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58800" y="685800"/>
            <a:ext cx="8128000" cy="4572000"/>
          </a:xfrm>
          <a:prstGeom prst="rect">
            <a:avLst/>
          </a:prstGeom>
        </p:spPr>
      </p:pic>
    </p:spTree>
    <p:extLst>
      <p:ext uri="{BB962C8B-B14F-4D97-AF65-F5344CB8AC3E}">
        <p14:creationId xmlns:p14="http://schemas.microsoft.com/office/powerpoint/2010/main" val="8096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81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26BB593-A97E-D347-9E65-0876A2654153}"/>
              </a:ext>
            </a:extLst>
          </p:cNvPr>
          <p:cNvSpPr>
            <a:spLocks noGrp="1"/>
          </p:cNvSpPr>
          <p:nvPr>
            <p:ph type="sldNum" idx="12"/>
          </p:nvPr>
        </p:nvSpPr>
        <p:spPr/>
        <p:txBody>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smtClean="0">
                <a:solidFill>
                  <a:srgbClr val="FFFFFF"/>
                </a:solidFill>
                <a:latin typeface="Cabin"/>
                <a:ea typeface="Cabin"/>
                <a:cs typeface="Cabin"/>
                <a:sym typeface="Cabin"/>
              </a:rPr>
              <a:t>148</a:t>
            </a:fld>
            <a:endParaRPr lang="en-US" sz="1200" b="0" i="0" u="none" strike="noStrike" cap="none">
              <a:solidFill>
                <a:srgbClr val="FFFFFF"/>
              </a:solidFill>
              <a:latin typeface="Cabin"/>
              <a:ea typeface="Cabin"/>
              <a:cs typeface="Cabin"/>
              <a:sym typeface="Cabin"/>
            </a:endParaRPr>
          </a:p>
        </p:txBody>
      </p:sp>
      <p:pic>
        <p:nvPicPr>
          <p:cNvPr id="5" name="Walk, Move, and Change Positions - Patient Video.mp4">
            <a:hlinkClick r:id="" action="ppaction://media"/>
            <a:extLst>
              <a:ext uri="{FF2B5EF4-FFF2-40B4-BE49-F238E27FC236}">
                <a16:creationId xmlns:a16="http://schemas.microsoft.com/office/drawing/2014/main" id="{8C444F37-2D6D-5A45-917C-D8BFAEFD650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90549" y="274638"/>
            <a:ext cx="7286702" cy="5465027"/>
          </a:xfrm>
          <a:prstGeom prst="rect">
            <a:avLst/>
          </a:prstGeom>
        </p:spPr>
      </p:pic>
    </p:spTree>
    <p:extLst>
      <p:ext uri="{BB962C8B-B14F-4D97-AF65-F5344CB8AC3E}">
        <p14:creationId xmlns:p14="http://schemas.microsoft.com/office/powerpoint/2010/main" val="47762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95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Shape 831"/>
        <p:cNvGrpSpPr/>
        <p:nvPr/>
      </p:nvGrpSpPr>
      <p:grpSpPr>
        <a:xfrm>
          <a:off x="0" y="0"/>
          <a:ext cx="0" cy="0"/>
          <a:chOff x="0" y="0"/>
          <a:chExt cx="0" cy="0"/>
        </a:xfrm>
      </p:grpSpPr>
      <p:sp>
        <p:nvSpPr>
          <p:cNvPr id="832" name="Shape 832"/>
          <p:cNvSpPr txBox="1">
            <a:spLocks noGrp="1"/>
          </p:cNvSpPr>
          <p:nvPr>
            <p:ph type="sldNum" idx="12"/>
          </p:nvPr>
        </p:nvSpPr>
        <p:spPr>
          <a:xfrm>
            <a:off x="4343400" y="6396990"/>
            <a:ext cx="381000" cy="3849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149</a:t>
            </a:fld>
            <a:endParaRPr lang="en-US"/>
          </a:p>
        </p:txBody>
      </p:sp>
      <p:pic>
        <p:nvPicPr>
          <p:cNvPr id="833" name="Shape 833"/>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2073900" y="179725"/>
            <a:ext cx="4691392" cy="6092188"/>
          </a:xfrm>
          <a:prstGeom prst="rect">
            <a:avLst/>
          </a:prstGeom>
          <a:noFill/>
          <a:ln>
            <a:noFill/>
          </a:ln>
        </p:spPr>
      </p:pic>
    </p:spTree>
    <p:extLst>
      <p:ext uri="{BB962C8B-B14F-4D97-AF65-F5344CB8AC3E}">
        <p14:creationId xmlns:p14="http://schemas.microsoft.com/office/powerpoint/2010/main" val="2737217899"/>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Shape 838"/>
        <p:cNvGrpSpPr/>
        <p:nvPr/>
      </p:nvGrpSpPr>
      <p:grpSpPr>
        <a:xfrm>
          <a:off x="0" y="0"/>
          <a:ext cx="0" cy="0"/>
          <a:chOff x="0" y="0"/>
          <a:chExt cx="0" cy="0"/>
        </a:xfrm>
      </p:grpSpPr>
      <p:sp>
        <p:nvSpPr>
          <p:cNvPr id="839" name="Shape 839"/>
          <p:cNvSpPr txBox="1">
            <a:spLocks noGrp="1"/>
          </p:cNvSpPr>
          <p:nvPr>
            <p:ph type="sldNum" idx="12"/>
          </p:nvPr>
        </p:nvSpPr>
        <p:spPr>
          <a:xfrm>
            <a:off x="4343400" y="6396990"/>
            <a:ext cx="381000" cy="3849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150</a:t>
            </a:fld>
            <a:endParaRPr lang="en-US"/>
          </a:p>
        </p:txBody>
      </p:sp>
      <p:pic>
        <p:nvPicPr>
          <p:cNvPr id="840" name="Shape 840"/>
          <p:cNvPicPr preferRelativeResize="0"/>
          <p:nvPr/>
        </p:nvPicPr>
        <p:blipFill>
          <a:blip r:embed="rId3">
            <a:alphaModFix/>
          </a:blip>
          <a:stretch>
            <a:fillRect/>
          </a:stretch>
        </p:blipFill>
        <p:spPr>
          <a:xfrm>
            <a:off x="0" y="123475"/>
            <a:ext cx="4829560" cy="6092190"/>
          </a:xfrm>
          <a:prstGeom prst="rect">
            <a:avLst/>
          </a:prstGeom>
          <a:noFill/>
          <a:ln>
            <a:noFill/>
          </a:ln>
        </p:spPr>
      </p:pic>
      <p:pic>
        <p:nvPicPr>
          <p:cNvPr id="841" name="Shape 841"/>
          <p:cNvPicPr preferRelativeResize="0"/>
          <p:nvPr/>
        </p:nvPicPr>
        <p:blipFill>
          <a:blip r:embed="rId4" cstate="screen">
            <a:alphaModFix/>
            <a:extLst>
              <a:ext uri="{28A0092B-C50C-407E-A947-70E740481C1C}">
                <a14:useLocalDpi xmlns:a14="http://schemas.microsoft.com/office/drawing/2010/main"/>
              </a:ext>
            </a:extLst>
          </a:blip>
          <a:stretch>
            <a:fillRect/>
          </a:stretch>
        </p:blipFill>
        <p:spPr>
          <a:xfrm>
            <a:off x="4800600" y="1589940"/>
            <a:ext cx="4314450" cy="5191958"/>
          </a:xfrm>
          <a:prstGeom prst="rect">
            <a:avLst/>
          </a:prstGeom>
          <a:noFill/>
          <a:ln>
            <a:noFill/>
          </a:ln>
        </p:spPr>
      </p:pic>
    </p:spTree>
    <p:extLst>
      <p:ext uri="{BB962C8B-B14F-4D97-AF65-F5344CB8AC3E}">
        <p14:creationId xmlns:p14="http://schemas.microsoft.com/office/powerpoint/2010/main" val="1004998251"/>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847" name="Shape 847"/>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marL="0" lvl="0" indent="0">
              <a:spcBef>
                <a:spcPts val="0"/>
              </a:spcBef>
              <a:buNone/>
            </a:pPr>
            <a:r>
              <a:rPr lang="en-US" dirty="0"/>
              <a:t>Patient Education Websites</a:t>
            </a:r>
          </a:p>
        </p:txBody>
      </p:sp>
      <p:sp>
        <p:nvSpPr>
          <p:cNvPr id="848" name="Shape 848"/>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342900" lvl="0" indent="38100">
              <a:spcBef>
                <a:spcPts val="0"/>
              </a:spcBef>
              <a:buNone/>
            </a:pPr>
            <a:r>
              <a:rPr lang="en-US" u="sng" dirty="0">
                <a:solidFill>
                  <a:schemeClr val="hlink"/>
                </a:solidFill>
                <a:latin typeface="Calibri" panose="020F0502020204030204" pitchFamily="34" charset="0"/>
                <a:cs typeface="Calibri" panose="020F0502020204030204" pitchFamily="34" charset="0"/>
                <a:hlinkClick r:id="rId3"/>
              </a:rPr>
              <a:t>childbirthconnection.org</a:t>
            </a:r>
          </a:p>
          <a:p>
            <a:pPr marL="342900" lvl="0" indent="38100">
              <a:spcBef>
                <a:spcPts val="0"/>
              </a:spcBef>
              <a:buNone/>
            </a:pPr>
            <a:endParaRPr u="sng" dirty="0">
              <a:solidFill>
                <a:schemeClr val="hlink"/>
              </a:solidFill>
              <a:latin typeface="Calibri" panose="020F0502020204030204" pitchFamily="34" charset="0"/>
              <a:cs typeface="Calibri" panose="020F0502020204030204" pitchFamily="34" charset="0"/>
            </a:endParaRPr>
          </a:p>
          <a:p>
            <a:pPr marL="342900" lvl="0" indent="38100">
              <a:spcBef>
                <a:spcPts val="0"/>
              </a:spcBef>
              <a:buNone/>
            </a:pPr>
            <a:r>
              <a:rPr lang="en-US" u="sng" dirty="0">
                <a:solidFill>
                  <a:schemeClr val="hlink"/>
                </a:solidFill>
                <a:latin typeface="Calibri" panose="020F0502020204030204" pitchFamily="34" charset="0"/>
                <a:cs typeface="Calibri" panose="020F0502020204030204" pitchFamily="34" charset="0"/>
                <a:hlinkClick r:id="rId4"/>
              </a:rPr>
              <a:t>lamazeinternational.org</a:t>
            </a:r>
          </a:p>
          <a:p>
            <a:pPr marL="342900" lvl="0" indent="38100">
              <a:spcBef>
                <a:spcPts val="0"/>
              </a:spcBef>
              <a:buNone/>
            </a:pPr>
            <a:endParaRPr u="sng" dirty="0">
              <a:solidFill>
                <a:schemeClr val="hlink"/>
              </a:solidFill>
              <a:latin typeface="Calibri" panose="020F0502020204030204" pitchFamily="34" charset="0"/>
              <a:cs typeface="Calibri" panose="020F0502020204030204" pitchFamily="34" charset="0"/>
            </a:endParaRPr>
          </a:p>
          <a:p>
            <a:pPr marL="342900" lvl="0" indent="38100">
              <a:spcBef>
                <a:spcPts val="0"/>
              </a:spcBef>
              <a:buNone/>
            </a:pPr>
            <a:r>
              <a:rPr lang="en-US" u="sng" dirty="0">
                <a:solidFill>
                  <a:schemeClr val="hlink"/>
                </a:solidFill>
                <a:latin typeface="Calibri" panose="020F0502020204030204" pitchFamily="34" charset="0"/>
                <a:cs typeface="Calibri" panose="020F0502020204030204" pitchFamily="34" charset="0"/>
              </a:rPr>
              <a:t>mothersadvocate.org</a:t>
            </a:r>
          </a:p>
          <a:p>
            <a:pPr marL="342900" lvl="0" indent="38100">
              <a:spcBef>
                <a:spcPts val="0"/>
              </a:spcBef>
              <a:buNone/>
            </a:pPr>
            <a:endParaRPr lang="en-US" u="sng" dirty="0">
              <a:solidFill>
                <a:schemeClr val="hlink"/>
              </a:solidFill>
              <a:latin typeface="Calibri" panose="020F0502020204030204" pitchFamily="34" charset="0"/>
              <a:cs typeface="Calibri" panose="020F0502020204030204" pitchFamily="34" charset="0"/>
            </a:endParaRPr>
          </a:p>
          <a:p>
            <a:pPr marL="342900" lvl="0" indent="38100">
              <a:spcBef>
                <a:spcPts val="0"/>
              </a:spcBef>
              <a:buNone/>
            </a:pPr>
            <a:endParaRPr lang="en-US" u="sng" dirty="0">
              <a:solidFill>
                <a:schemeClr val="hlink"/>
              </a:solidFill>
              <a:latin typeface="Calibri" panose="020F0502020204030204" pitchFamily="34" charset="0"/>
              <a:cs typeface="Calibri" panose="020F0502020204030204" pitchFamily="34" charset="0"/>
            </a:endParaRPr>
          </a:p>
          <a:p>
            <a:pPr marL="342900" lvl="0" indent="38100">
              <a:spcBef>
                <a:spcPts val="0"/>
              </a:spcBef>
              <a:buNone/>
            </a:pPr>
            <a:endParaRPr dirty="0">
              <a:latin typeface="Calibri" panose="020F0502020204030204" pitchFamily="34" charset="0"/>
              <a:cs typeface="Calibri" panose="020F0502020204030204" pitchFamily="34" charset="0"/>
            </a:endParaRPr>
          </a:p>
          <a:p>
            <a:pPr marL="342900" lvl="0" indent="38100">
              <a:spcBef>
                <a:spcPts val="0"/>
              </a:spcBef>
              <a:buNone/>
            </a:pPr>
            <a:endParaRPr dirty="0">
              <a:latin typeface="Calibri" panose="020F0502020204030204" pitchFamily="34" charset="0"/>
              <a:cs typeface="Calibri" panose="020F0502020204030204" pitchFamily="34" charset="0"/>
            </a:endParaRPr>
          </a:p>
        </p:txBody>
      </p:sp>
      <p:sp>
        <p:nvSpPr>
          <p:cNvPr id="849" name="Shape 849"/>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marL="0" lvl="0" indent="-76200">
              <a:spcBef>
                <a:spcPts val="0"/>
              </a:spcBef>
              <a:buClr>
                <a:srgbClr val="FFFFFF"/>
              </a:buClr>
              <a:buSzPts val="1200"/>
              <a:buFont typeface="Cabin"/>
              <a:buNone/>
            </a:pPr>
            <a:fld id="{00000000-1234-1234-1234-123412341234}" type="slidenum">
              <a:rPr lang="en-US"/>
              <a:t>151</a:t>
            </a:fld>
            <a:endParaRPr lang="en-US"/>
          </a:p>
        </p:txBody>
      </p:sp>
    </p:spTree>
    <p:extLst>
      <p:ext uri="{BB962C8B-B14F-4D97-AF65-F5344CB8AC3E}">
        <p14:creationId xmlns:p14="http://schemas.microsoft.com/office/powerpoint/2010/main" val="3684799969"/>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Shape 710"/>
        <p:cNvGrpSpPr/>
        <p:nvPr/>
      </p:nvGrpSpPr>
      <p:grpSpPr>
        <a:xfrm>
          <a:off x="0" y="0"/>
          <a:ext cx="0" cy="0"/>
          <a:chOff x="0" y="0"/>
          <a:chExt cx="0" cy="0"/>
        </a:xfrm>
      </p:grpSpPr>
      <p:sp>
        <p:nvSpPr>
          <p:cNvPr id="711" name="Shape 711"/>
          <p:cNvSpPr txBox="1">
            <a:spLocks noGrp="1"/>
          </p:cNvSpPr>
          <p:nvPr>
            <p:ph type="title"/>
          </p:nvPr>
        </p:nvSpPr>
        <p:spPr>
          <a:xfrm>
            <a:off x="457200" y="274638"/>
            <a:ext cx="8229600" cy="1143000"/>
          </a:xfrm>
          <a:prstGeom prst="rect">
            <a:avLst/>
          </a:prstGeom>
        </p:spPr>
        <p:txBody>
          <a:bodyPr wrap="square" lIns="91425" tIns="91425" rIns="91425" bIns="91425" anchor="ctr" anchorCtr="0">
            <a:noAutofit/>
          </a:bodyPr>
          <a:lstStyle/>
          <a:p>
            <a:pPr lvl="0">
              <a:spcBef>
                <a:spcPts val="0"/>
              </a:spcBef>
              <a:buNone/>
            </a:pPr>
            <a:r>
              <a:rPr lang="en-US"/>
              <a:t>Education Resources for Nurses</a:t>
            </a:r>
          </a:p>
        </p:txBody>
      </p:sp>
      <p:sp>
        <p:nvSpPr>
          <p:cNvPr id="712" name="Shape 712"/>
          <p:cNvSpPr txBox="1">
            <a:spLocks noGrp="1"/>
          </p:cNvSpPr>
          <p:nvPr>
            <p:ph type="sldNum" idx="12"/>
          </p:nvPr>
        </p:nvSpPr>
        <p:spPr>
          <a:xfrm>
            <a:off x="4343400" y="6400799"/>
            <a:ext cx="381000" cy="317400"/>
          </a:xfrm>
          <a:prstGeom prst="rect">
            <a:avLst/>
          </a:prstGeom>
        </p:spPr>
        <p:txBody>
          <a:bodyPr wrap="square" lIns="91425" tIns="45700" rIns="91425" bIns="45700" anchor="t" anchorCtr="0">
            <a:noAutofit/>
          </a:bodyPr>
          <a:lstStyle/>
          <a:p>
            <a:pPr lvl="0">
              <a:spcBef>
                <a:spcPts val="0"/>
              </a:spcBef>
              <a:buClr>
                <a:srgbClr val="FFFFFF"/>
              </a:buClr>
              <a:buSzPct val="100000"/>
              <a:buFont typeface="Cabin"/>
              <a:buNone/>
            </a:pPr>
            <a:fld id="{00000000-1234-1234-1234-123412341234}" type="slidenum">
              <a:rPr lang="en-US"/>
              <a:t>152</a:t>
            </a:fld>
            <a:endParaRPr lang="en-US"/>
          </a:p>
        </p:txBody>
      </p:sp>
      <p:sp>
        <p:nvSpPr>
          <p:cNvPr id="713" name="Shape 713"/>
          <p:cNvSpPr txBox="1">
            <a:spLocks noGrp="1"/>
          </p:cNvSpPr>
          <p:nvPr>
            <p:ph type="body" idx="1"/>
          </p:nvPr>
        </p:nvSpPr>
        <p:spPr>
          <a:xfrm>
            <a:off x="457200" y="1600200"/>
            <a:ext cx="8229600" cy="4526100"/>
          </a:xfrm>
          <a:prstGeom prst="rect">
            <a:avLst/>
          </a:prstGeom>
        </p:spPr>
        <p:txBody>
          <a:bodyPr wrap="square" lIns="91425" tIns="91425" rIns="91425" bIns="91425" anchor="t" anchorCtr="0">
            <a:noAutofit/>
          </a:bodyPr>
          <a:lstStyle/>
          <a:p>
            <a:pPr marL="457200" lvl="0" indent="-419100" rtl="0">
              <a:spcBef>
                <a:spcPts val="0"/>
              </a:spcBef>
              <a:spcAft>
                <a:spcPts val="0"/>
              </a:spcAft>
              <a:buSzPct val="100000"/>
            </a:pPr>
            <a:r>
              <a:rPr lang="en-US" dirty="0">
                <a:latin typeface="Calibri" panose="020F0502020204030204" pitchFamily="34" charset="0"/>
                <a:cs typeface="Calibri" panose="020F0502020204030204" pitchFamily="34" charset="0"/>
              </a:rPr>
              <a:t>Labor Progress Handbook (Penny </a:t>
            </a:r>
            <a:r>
              <a:rPr lang="en-US" dirty="0" err="1">
                <a:latin typeface="Calibri" panose="020F0502020204030204" pitchFamily="34" charset="0"/>
                <a:cs typeface="Calibri" panose="020F0502020204030204" pitchFamily="34" charset="0"/>
              </a:rPr>
              <a:t>Simkin</a:t>
            </a:r>
            <a:r>
              <a:rPr lang="en-US" dirty="0">
                <a:latin typeface="Calibri" panose="020F0502020204030204" pitchFamily="34" charset="0"/>
                <a:cs typeface="Calibri" panose="020F0502020204030204" pitchFamily="34" charset="0"/>
              </a:rPr>
              <a:t>)</a:t>
            </a:r>
          </a:p>
          <a:p>
            <a:pPr marL="457200" lvl="0" indent="-419100" rtl="0">
              <a:spcBef>
                <a:spcPts val="0"/>
              </a:spcBef>
              <a:spcAft>
                <a:spcPts val="0"/>
              </a:spcAft>
              <a:buSzPct val="100000"/>
            </a:pPr>
            <a:r>
              <a:rPr lang="en-US" dirty="0">
                <a:latin typeface="Calibri" panose="020F0502020204030204" pitchFamily="34" charset="0"/>
                <a:cs typeface="Calibri" panose="020F0502020204030204" pitchFamily="34" charset="0"/>
              </a:rPr>
              <a:t>SpinningBabies.com</a:t>
            </a:r>
          </a:p>
          <a:p>
            <a:pPr marL="457200" lvl="0" indent="-419100">
              <a:spcBef>
                <a:spcPts val="0"/>
              </a:spcBef>
              <a:buSzPct val="100000"/>
            </a:pPr>
            <a:r>
              <a:rPr lang="en-US" dirty="0">
                <a:latin typeface="Calibri" panose="020F0502020204030204" pitchFamily="34" charset="0"/>
                <a:cs typeface="Calibri" panose="020F0502020204030204" pitchFamily="34" charset="0"/>
              </a:rPr>
              <a:t>FPQC.org → Current Projects → PROVIDE → Tool Box Resources</a:t>
            </a:r>
          </a:p>
          <a:p>
            <a:pPr marL="857250" lvl="1" indent="-419100">
              <a:spcBef>
                <a:spcPts val="0"/>
              </a:spcBef>
            </a:pPr>
            <a:r>
              <a:rPr lang="en-US" dirty="0">
                <a:latin typeface="Calibri" panose="020F0502020204030204" pitchFamily="34" charset="0"/>
                <a:cs typeface="Calibri" panose="020F0502020204030204" pitchFamily="34" charset="0"/>
              </a:rPr>
              <a:t>See </a:t>
            </a:r>
            <a:r>
              <a:rPr lang="en-US" i="1" dirty="0">
                <a:latin typeface="Calibri" panose="020F0502020204030204" pitchFamily="34" charset="0"/>
                <a:cs typeface="Calibri" panose="020F0502020204030204" pitchFamily="34" charset="0"/>
              </a:rPr>
              <a:t>Labor Dystocia </a:t>
            </a:r>
            <a:r>
              <a:rPr lang="en-US" dirty="0">
                <a:latin typeface="Calibri" panose="020F0502020204030204" pitchFamily="34" charset="0"/>
                <a:cs typeface="Calibri" panose="020F0502020204030204" pitchFamily="34" charset="0"/>
              </a:rPr>
              <a:t>and </a:t>
            </a:r>
            <a:r>
              <a:rPr lang="en-US" i="1" dirty="0">
                <a:latin typeface="Calibri" panose="020F0502020204030204" pitchFamily="34" charset="0"/>
                <a:cs typeface="Calibri" panose="020F0502020204030204" pitchFamily="34" charset="0"/>
              </a:rPr>
              <a:t>Patient Education</a:t>
            </a:r>
          </a:p>
          <a:p>
            <a:pPr lvl="0">
              <a:spcBef>
                <a:spcPts val="0"/>
              </a:spcBef>
              <a:buNone/>
            </a:pPr>
            <a:endParaRPr dirty="0">
              <a:latin typeface="Calibri" panose="020F0502020204030204" pitchFamily="34" charset="0"/>
              <a:cs typeface="Calibri" panose="020F0502020204030204" pitchFamily="34" charset="0"/>
            </a:endParaRP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Shape 740"/>
        <p:cNvGrpSpPr/>
        <p:nvPr/>
      </p:nvGrpSpPr>
      <p:grpSpPr>
        <a:xfrm>
          <a:off x="0" y="0"/>
          <a:ext cx="0" cy="0"/>
          <a:chOff x="0" y="0"/>
          <a:chExt cx="0" cy="0"/>
        </a:xfrm>
      </p:grpSpPr>
      <p:sp>
        <p:nvSpPr>
          <p:cNvPr id="741" name="Shape 741"/>
          <p:cNvSpPr txBox="1">
            <a:spLocks noGrp="1"/>
          </p:cNvSpPr>
          <p:nvPr>
            <p:ph type="title"/>
          </p:nvPr>
        </p:nvSpPr>
        <p:spPr>
          <a:xfrm>
            <a:off x="457200" y="274638"/>
            <a:ext cx="8229600" cy="1143000"/>
          </a:xfrm>
          <a:prstGeom prst="rect">
            <a:avLst/>
          </a:prstGeom>
          <a:noFill/>
          <a:ln>
            <a:noFill/>
          </a:ln>
        </p:spPr>
        <p:txBody>
          <a:bodyPr wrap="square" lIns="91425" tIns="45700" rIns="91425" bIns="45700" anchor="ctr" anchorCtr="0">
            <a:noAutofit/>
          </a:bodyPr>
          <a:lstStyle/>
          <a:p>
            <a:pPr marL="0" marR="0" lvl="0" indent="-279400" algn="ctr" rtl="0">
              <a:spcBef>
                <a:spcPts val="0"/>
              </a:spcBef>
              <a:buClr>
                <a:srgbClr val="00510B"/>
              </a:buClr>
              <a:buSzPct val="100000"/>
              <a:buFont typeface="Garamond"/>
              <a:buNone/>
            </a:pPr>
            <a:r>
              <a:rPr lang="en-US" sz="4400" b="1" i="0" u="none" strike="noStrike" cap="none">
                <a:solidFill>
                  <a:srgbClr val="00510B"/>
                </a:solidFill>
                <a:latin typeface="Garamond"/>
                <a:ea typeface="Garamond"/>
                <a:cs typeface="Garamond"/>
                <a:sym typeface="Garamond"/>
              </a:rPr>
              <a:t>Take home points</a:t>
            </a:r>
          </a:p>
        </p:txBody>
      </p:sp>
      <p:sp>
        <p:nvSpPr>
          <p:cNvPr id="742" name="Shape 742"/>
          <p:cNvSpPr txBox="1">
            <a:spLocks noGrp="1"/>
          </p:cNvSpPr>
          <p:nvPr>
            <p:ph type="body" idx="1"/>
          </p:nvPr>
        </p:nvSpPr>
        <p:spPr>
          <a:xfrm>
            <a:off x="457200" y="1600200"/>
            <a:ext cx="8229600" cy="4525963"/>
          </a:xfrm>
          <a:prstGeom prst="rect">
            <a:avLst/>
          </a:prstGeom>
          <a:noFill/>
          <a:ln>
            <a:noFill/>
          </a:ln>
        </p:spPr>
        <p:txBody>
          <a:bodyPr wrap="square" lIns="91425" tIns="45700" rIns="91425" bIns="45700" anchor="t" anchorCtr="0">
            <a:noAutofit/>
          </a:bodyPr>
          <a:lstStyle/>
          <a:p>
            <a:pPr marL="457200" marR="0" lvl="0" indent="-457200" algn="l" rtl="0">
              <a:spcBef>
                <a:spcPts val="0"/>
              </a:spcBef>
              <a:spcAft>
                <a:spcPts val="0"/>
              </a:spcAft>
              <a:buClr>
                <a:schemeClr val="dk1"/>
              </a:buClr>
              <a:buSzPct val="100000"/>
              <a:buFont typeface="Wingdings" panose="05000000000000000000" pitchFamily="2" charset="2"/>
              <a:buChar char="§"/>
            </a:pPr>
            <a:r>
              <a:rPr lang="en-US" sz="2600" b="0" i="0" u="none" strike="noStrike" cap="none" dirty="0">
                <a:solidFill>
                  <a:schemeClr val="dk1"/>
                </a:solidFill>
                <a:latin typeface="Calibri" panose="020F0502020204030204" pitchFamily="34" charset="0"/>
                <a:cs typeface="Calibri" panose="020F0502020204030204" pitchFamily="34" charset="0"/>
                <a:sym typeface="Cabin"/>
              </a:rPr>
              <a:t>Consider using a Labor Preferences Checklist for patients not having a birth plan when they are admitted to the hospital. </a:t>
            </a:r>
            <a:endParaRPr lang="en-US" sz="2600" dirty="0">
              <a:latin typeface="Calibri" panose="020F0502020204030204" pitchFamily="34" charset="0"/>
              <a:cs typeface="Calibri" panose="020F0502020204030204" pitchFamily="34" charset="0"/>
            </a:endParaRPr>
          </a:p>
          <a:p>
            <a:pPr marL="457200" marR="0" lvl="0" indent="-457200" algn="l" rtl="0">
              <a:spcBef>
                <a:spcPts val="0"/>
              </a:spcBef>
              <a:spcAft>
                <a:spcPts val="0"/>
              </a:spcAft>
              <a:buClr>
                <a:schemeClr val="dk1"/>
              </a:buClr>
              <a:buSzPct val="100000"/>
              <a:buFont typeface="Wingdings" panose="05000000000000000000" pitchFamily="2" charset="2"/>
              <a:buChar char="§"/>
            </a:pPr>
            <a:r>
              <a:rPr lang="en-US" sz="2600" dirty="0">
                <a:latin typeface="Calibri" panose="020F0502020204030204" pitchFamily="34" charset="0"/>
                <a:cs typeface="Calibri" panose="020F0502020204030204" pitchFamily="34" charset="0"/>
              </a:rPr>
              <a:t>It is part of the nurse’s role to promote physical and psychological comfort for women</a:t>
            </a:r>
          </a:p>
          <a:p>
            <a:pPr marL="457200" marR="0" lvl="0" indent="-457200" algn="l" rtl="0">
              <a:spcBef>
                <a:spcPts val="0"/>
              </a:spcBef>
              <a:spcAft>
                <a:spcPts val="0"/>
              </a:spcAft>
              <a:buClr>
                <a:schemeClr val="dk1"/>
              </a:buClr>
              <a:buSzPct val="100000"/>
              <a:buFont typeface="Wingdings" panose="05000000000000000000" pitchFamily="2" charset="2"/>
              <a:buChar char="§"/>
            </a:pPr>
            <a:r>
              <a:rPr lang="en-US" sz="2600" dirty="0">
                <a:latin typeface="Calibri" panose="020F0502020204030204" pitchFamily="34" charset="0"/>
                <a:cs typeface="Calibri" panose="020F0502020204030204" pitchFamily="34" charset="0"/>
              </a:rPr>
              <a:t>Comfort techniques can reduce interventions and potentially prevent cesareans</a:t>
            </a:r>
          </a:p>
          <a:p>
            <a:pPr marL="457200" marR="0" lvl="0" indent="-457200" algn="l" rtl="0">
              <a:spcBef>
                <a:spcPts val="0"/>
              </a:spcBef>
              <a:spcAft>
                <a:spcPts val="0"/>
              </a:spcAft>
              <a:buClr>
                <a:schemeClr val="dk1"/>
              </a:buClr>
              <a:buSzPct val="100000"/>
              <a:buFont typeface="Wingdings" panose="05000000000000000000" pitchFamily="2" charset="2"/>
              <a:buChar char="§"/>
            </a:pPr>
            <a:r>
              <a:rPr lang="en-US" sz="2600" dirty="0">
                <a:latin typeface="Calibri" panose="020F0502020204030204" pitchFamily="34" charset="0"/>
                <a:cs typeface="Calibri" panose="020F0502020204030204" pitchFamily="34" charset="0"/>
              </a:rPr>
              <a:t>Every woman’s experience and preferences are unique – try everything! </a:t>
            </a:r>
          </a:p>
          <a:p>
            <a:pPr marL="457200" marR="0" lvl="0" indent="-457200" algn="l" rtl="0">
              <a:spcBef>
                <a:spcPts val="0"/>
              </a:spcBef>
              <a:spcAft>
                <a:spcPts val="0"/>
              </a:spcAft>
              <a:buClr>
                <a:schemeClr val="dk1"/>
              </a:buClr>
              <a:buSzPct val="100000"/>
              <a:buFont typeface="Wingdings" panose="05000000000000000000" pitchFamily="2" charset="2"/>
              <a:buChar char="§"/>
            </a:pPr>
            <a:endParaRPr lang="en-US" sz="2600" b="0" i="0" u="none" strike="noStrike" cap="none" dirty="0">
              <a:solidFill>
                <a:schemeClr val="dk1"/>
              </a:solidFill>
              <a:latin typeface="Calibri" panose="020F0502020204030204" pitchFamily="34" charset="0"/>
              <a:cs typeface="Calibri" panose="020F0502020204030204" pitchFamily="34" charset="0"/>
              <a:sym typeface="Cabin"/>
            </a:endParaRPr>
          </a:p>
          <a:p>
            <a:pPr marL="457200" marR="0" lvl="0" indent="-457200" algn="l" rtl="0">
              <a:spcBef>
                <a:spcPts val="600"/>
              </a:spcBef>
              <a:buClr>
                <a:schemeClr val="dk1"/>
              </a:buClr>
              <a:buSzPct val="100000"/>
              <a:buFont typeface="Wingdings" panose="05000000000000000000" pitchFamily="2" charset="2"/>
              <a:buChar char="§"/>
            </a:pPr>
            <a:endParaRPr sz="2600" b="0" i="0" u="none" strike="noStrike" cap="none" dirty="0">
              <a:solidFill>
                <a:schemeClr val="dk1"/>
              </a:solidFill>
              <a:latin typeface="Calibri" panose="020F0502020204030204" pitchFamily="34" charset="0"/>
              <a:cs typeface="Calibri" panose="020F0502020204030204" pitchFamily="34" charset="0"/>
              <a:sym typeface="Cabin"/>
            </a:endParaRPr>
          </a:p>
        </p:txBody>
      </p:sp>
      <p:sp>
        <p:nvSpPr>
          <p:cNvPr id="743" name="Shape 743"/>
          <p:cNvSpPr txBox="1">
            <a:spLocks noGrp="1"/>
          </p:cNvSpPr>
          <p:nvPr>
            <p:ph type="sldNum" idx="12"/>
          </p:nvPr>
        </p:nvSpPr>
        <p:spPr>
          <a:xfrm>
            <a:off x="4343400" y="6400799"/>
            <a:ext cx="381000" cy="317399"/>
          </a:xfrm>
          <a:prstGeom prst="rect">
            <a:avLst/>
          </a:prstGeom>
          <a:noFill/>
          <a:ln>
            <a:noFill/>
          </a:ln>
        </p:spPr>
        <p:txBody>
          <a:bodyPr wrap="square" lIns="91425" tIns="45700" rIns="91425" bIns="45700" anchor="t" anchorCtr="0">
            <a:noAutofit/>
          </a:bodyPr>
          <a:lstStyle/>
          <a:p>
            <a:pPr marL="0" marR="0" lvl="0" indent="-76200" algn="ctr" rtl="0">
              <a:lnSpc>
                <a:spcPct val="100000"/>
              </a:lnSpc>
              <a:spcBef>
                <a:spcPts val="0"/>
              </a:spcBef>
              <a:spcAft>
                <a:spcPts val="0"/>
              </a:spcAft>
              <a:buClr>
                <a:srgbClr val="FFFFFF"/>
              </a:buClr>
              <a:buSzPct val="100000"/>
              <a:buFont typeface="Cabin"/>
              <a:buNone/>
            </a:pPr>
            <a:fld id="{00000000-1234-1234-1234-123412341234}" type="slidenum">
              <a:rPr lang="en-US" sz="1200" b="0" i="0" u="none" strike="noStrike" cap="none">
                <a:solidFill>
                  <a:srgbClr val="FFFFFF"/>
                </a:solidFill>
                <a:latin typeface="Cabin"/>
                <a:ea typeface="Cabin"/>
                <a:cs typeface="Cabin"/>
                <a:sym typeface="Cabin"/>
              </a:rPr>
              <a:t>153</a:t>
            </a:fld>
            <a:endParaRPr lang="en-US" sz="1200" b="0" i="0" u="none" strike="noStrike" cap="none">
              <a:solidFill>
                <a:srgbClr val="FFFFFF"/>
              </a:solidFill>
              <a:latin typeface="Cabin"/>
              <a:ea typeface="Cabin"/>
              <a:cs typeface="Cabin"/>
              <a:sym typeface="Cabin"/>
            </a:endParaRPr>
          </a:p>
        </p:txBody>
      </p:sp>
    </p:spTree>
  </p:cSld>
  <p:clrMapOvr>
    <a:masterClrMapping/>
  </p:clrMapOvr>
</p:sld>
</file>

<file path=ppt/theme/theme1.xml><?xml version="1.0" encoding="utf-8"?>
<a:theme xmlns:a="http://schemas.openxmlformats.org/drawingml/2006/main" name="PPT FPQC Templat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rbel">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PPT FPQC Templat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1321</TotalTime>
  <Words>8532</Words>
  <Application>Microsoft Macintosh PowerPoint</Application>
  <PresentationFormat>On-screen Show (4:3)</PresentationFormat>
  <Paragraphs>862</Paragraphs>
  <Slides>153</Slides>
  <Notes>125</Notes>
  <HiddenSlides>0</HiddenSlides>
  <MMClips>11</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153</vt:i4>
      </vt:variant>
    </vt:vector>
  </HeadingPairs>
  <TitlesOfParts>
    <vt:vector size="167" baseType="lpstr">
      <vt:lpstr>Arial</vt:lpstr>
      <vt:lpstr>Avenir</vt:lpstr>
      <vt:lpstr>Cabin</vt:lpstr>
      <vt:lpstr>Calibri</vt:lpstr>
      <vt:lpstr>Corbel</vt:lpstr>
      <vt:lpstr>Courier New</vt:lpstr>
      <vt:lpstr>Garamond</vt:lpstr>
      <vt:lpstr>Noto Sans Symbols</vt:lpstr>
      <vt:lpstr>Roboto</vt:lpstr>
      <vt:lpstr>Times New Roman</vt:lpstr>
      <vt:lpstr>Wingdings</vt:lpstr>
      <vt:lpstr>PPT FPQC Template</vt:lpstr>
      <vt:lpstr>3_Office Theme</vt:lpstr>
      <vt:lpstr>2_PPT FPQC Template</vt:lpstr>
      <vt:lpstr>Promoting Active Labor Progress  Comfort Techniques</vt:lpstr>
      <vt:lpstr>Session Outline</vt:lpstr>
      <vt:lpstr>PowerPoint Presentation</vt:lpstr>
      <vt:lpstr>Active Labor Partogram available in the Toolkit</vt:lpstr>
      <vt:lpstr>PowerPoint Presentation</vt:lpstr>
      <vt:lpstr>PowerPoint Presentation</vt:lpstr>
      <vt:lpstr>PowerPoint Presentation</vt:lpstr>
      <vt:lpstr>PowerPoint Presentation</vt:lpstr>
      <vt:lpstr>PHYSIOLOGY OF LABOR</vt:lpstr>
      <vt:lpstr>Stress Hormones</vt:lpstr>
      <vt:lpstr>Maternity Care Practices that May Impact Stress Hormones</vt:lpstr>
      <vt:lpstr>Beta Endorphins: Normal Physiology</vt:lpstr>
      <vt:lpstr>Beta Endorphins</vt:lpstr>
      <vt:lpstr>Common Practices that May Influence Beta Endorphin Physiology </vt:lpstr>
      <vt:lpstr>Oxytocin</vt:lpstr>
      <vt:lpstr>Synthetic Oxytocin</vt:lpstr>
      <vt:lpstr>Anatomy of Labor Progress</vt:lpstr>
      <vt:lpstr>Cardinal Movements of Labor</vt:lpstr>
      <vt:lpstr>The Pelvis and Fetal Rotation</vt:lpstr>
      <vt:lpstr>Epidurals Have Pros and Cons</vt:lpstr>
      <vt:lpstr>PowerPoint Presentation</vt:lpstr>
      <vt:lpstr>PowerPoint Presentation</vt:lpstr>
      <vt:lpstr>From ACOG and American Society of Anesthesiologists</vt:lpstr>
      <vt:lpstr>Using Epidural Wisely</vt:lpstr>
      <vt:lpstr>Cascade of Interventions</vt:lpstr>
      <vt:lpstr>Cascade of Interventions</vt:lpstr>
      <vt:lpstr>Interventions</vt:lpstr>
      <vt:lpstr>Iatrogenesis </vt:lpstr>
      <vt:lpstr>PowerPoint Presentation</vt:lpstr>
      <vt:lpstr>PowerPoint Presentation</vt:lpstr>
      <vt:lpstr>PowerPoint Presentation</vt:lpstr>
      <vt:lpstr>PowerPoint Presentation</vt:lpstr>
      <vt:lpstr>ACTIVE LABOR SCENARIO</vt:lpstr>
      <vt:lpstr>PowerPoint Presentation</vt:lpstr>
      <vt:lpstr>Physical assessment includes normal blood pressure, vertex presentation, FHTs 140 category 1 with moderate variability and accelerations.  Vaginal examination indicates she is 6 cm, 100% effaced, with the presenting part at -1 station. Contractions are q 3 minutes and strong to your palpation. </vt:lpstr>
      <vt:lpstr>3 hours later…</vt:lpstr>
      <vt:lpstr> </vt:lpstr>
      <vt:lpstr>PowerPoint Presentation</vt:lpstr>
      <vt:lpstr>Key Components of Labor Support</vt:lpstr>
      <vt:lpstr>Movement in Labor</vt:lpstr>
      <vt:lpstr>Why Movement Helps Promote Labor Progress</vt:lpstr>
      <vt:lpstr>Implement Intermittent Monitoring for Low-risk Patients</vt:lpstr>
      <vt:lpstr>Intermittent Monitoring</vt:lpstr>
      <vt:lpstr>Positions that Promote Physiologic Labor/Descent</vt:lpstr>
      <vt:lpstr>Walking </vt:lpstr>
      <vt:lpstr>Standing/Leaning</vt:lpstr>
      <vt:lpstr>Leaning </vt:lpstr>
      <vt:lpstr>Leaning</vt:lpstr>
      <vt:lpstr>Squatting </vt:lpstr>
      <vt:lpstr>Sitting</vt:lpstr>
      <vt:lpstr>Birth Ball</vt:lpstr>
      <vt:lpstr>Evidence on Birth Balls</vt:lpstr>
      <vt:lpstr>Sizing for Birth Balls</vt:lpstr>
      <vt:lpstr>PowerPoint Presentation</vt:lpstr>
      <vt:lpstr>PowerPoint Presentation</vt:lpstr>
      <vt:lpstr>With Epidural or In Bed</vt:lpstr>
      <vt:lpstr>Peanut Ball</vt:lpstr>
      <vt:lpstr>Sitting/Throne Position in Bed</vt:lpstr>
      <vt:lpstr>The “Rollover sequence” can be used when there is no evidence of malposition, or when it is difficult to determine the location of the fetal back.</vt:lpstr>
      <vt:lpstr>Rotating a Suspected Malposition Baby</vt:lpstr>
      <vt:lpstr>Rotating a Suspected Malposition Baby</vt:lpstr>
      <vt:lpstr>Malpositioned Baby Rotation</vt:lpstr>
      <vt:lpstr>Miles Circuit</vt:lpstr>
      <vt:lpstr>Side-Lying Release</vt:lpstr>
      <vt:lpstr>Use Side-Lying Release when:</vt:lpstr>
      <vt:lpstr>PowerPoint Presentation</vt:lpstr>
      <vt:lpstr>How to in Labor</vt:lpstr>
      <vt:lpstr>Dip Baby Dip</vt:lpstr>
      <vt:lpstr>PowerPoint Presentation</vt:lpstr>
      <vt:lpstr>Asymetrical Positions: Lunges</vt:lpstr>
      <vt:lpstr>Asymmetrical Positions</vt:lpstr>
      <vt:lpstr>Abdominal Lift and Tuck</vt:lpstr>
      <vt:lpstr>PowerPoint Presentation</vt:lpstr>
      <vt:lpstr>Abdominal Lift and Tuck</vt:lpstr>
      <vt:lpstr>Lift and Tuck: How?</vt:lpstr>
      <vt:lpstr>Rebozo Sifting</vt:lpstr>
      <vt:lpstr>Rebozo Sifting vs “Jiggle”</vt:lpstr>
      <vt:lpstr>Encouraging patients to move:</vt:lpstr>
      <vt:lpstr>Comfort Measures</vt:lpstr>
      <vt:lpstr>PowerPoint Presentation</vt:lpstr>
      <vt:lpstr>PowerPoint Presentation</vt:lpstr>
      <vt:lpstr>PowerPoint Presentation</vt:lpstr>
      <vt:lpstr>PowerPoint Presentation</vt:lpstr>
      <vt:lpstr>Why Comfort Measures?</vt:lpstr>
      <vt:lpstr>Fear-Tension-Pain Cycle</vt:lpstr>
      <vt:lpstr>Safety-Peace Cycle</vt:lpstr>
      <vt:lpstr>Create a calm environment</vt:lpstr>
      <vt:lpstr>Music</vt:lpstr>
      <vt:lpstr>The Three R’s: Relaxation, Rhythm and Ritual</vt:lpstr>
      <vt:lpstr>PowerPoint Presentation</vt:lpstr>
      <vt:lpstr>Aromatherapy</vt:lpstr>
      <vt:lpstr>Aromatherapy</vt:lpstr>
      <vt:lpstr>Movement and Positioning</vt:lpstr>
      <vt:lpstr>Positions that Promote Comfort</vt:lpstr>
      <vt:lpstr>PowerPoint Presentation</vt:lpstr>
      <vt:lpstr>Birth Ball for Comfort </vt:lpstr>
      <vt:lpstr>Hydrotherapy - Shower </vt:lpstr>
      <vt:lpstr>Immersion in Water</vt:lpstr>
      <vt:lpstr>Immersion in Water</vt:lpstr>
      <vt:lpstr>Heat and Cold Therapy</vt:lpstr>
      <vt:lpstr>Why Heat and Cold Therapy?</vt:lpstr>
      <vt:lpstr>Touch and Massage</vt:lpstr>
      <vt:lpstr>Effleurage</vt:lpstr>
      <vt:lpstr>Touch and Massage</vt:lpstr>
      <vt:lpstr>Touch and Massage</vt:lpstr>
      <vt:lpstr>PowerPoint Presentation</vt:lpstr>
      <vt:lpstr>PowerPoint Presentation</vt:lpstr>
      <vt:lpstr>Double Hip Squeeze</vt:lpstr>
      <vt:lpstr>Double Hip Squeeze</vt:lpstr>
      <vt:lpstr>Counter Pressure</vt:lpstr>
      <vt:lpstr>Counter Pressure Ideas</vt:lpstr>
      <vt:lpstr>Power Language Scenario</vt:lpstr>
      <vt:lpstr>Effective Caring Attitude </vt:lpstr>
      <vt:lpstr>Effective Caring Attitude </vt:lpstr>
      <vt:lpstr>Birth Affirmations</vt:lpstr>
      <vt:lpstr>Breathing</vt:lpstr>
      <vt:lpstr>Breathing Techniques</vt:lpstr>
      <vt:lpstr>Vocalization</vt:lpstr>
      <vt:lpstr>Visualization</vt:lpstr>
      <vt:lpstr>Visualization Example</vt:lpstr>
      <vt:lpstr>Visualization Track</vt:lpstr>
      <vt:lpstr> HypnoBirthing ®  </vt:lpstr>
      <vt:lpstr>HypnoBirthing Language</vt:lpstr>
      <vt:lpstr>Nitrous Oxide</vt:lpstr>
      <vt:lpstr>How to Assess Coping</vt:lpstr>
      <vt:lpstr>PowerPoint Presentation</vt:lpstr>
      <vt:lpstr>PowerPoint Presentation</vt:lpstr>
      <vt:lpstr>What Nurses Think of the Tool</vt:lpstr>
      <vt:lpstr>PowerPoint Presentation</vt:lpstr>
      <vt:lpstr>PowerPoint Presentation</vt:lpstr>
      <vt:lpstr>Emotional Dystocia</vt:lpstr>
      <vt:lpstr>Indicators of Emotional Dystocia during Active Labor</vt:lpstr>
      <vt:lpstr>Predisposing Factors for Emotional Dystocia</vt:lpstr>
      <vt:lpstr>PowerPoint Presentation</vt:lpstr>
      <vt:lpstr>How to Help a Laboring Woman in Distress</vt:lpstr>
      <vt:lpstr>Suggestions on Communicating with Patients and Family Education Tools</vt:lpstr>
      <vt:lpstr>How to Suggest Non-Pharmacologic Techniques</vt:lpstr>
      <vt:lpstr>PowerPoint Presentation</vt:lpstr>
      <vt:lpstr>PowerPoint Presentation</vt:lpstr>
      <vt:lpstr>Shared Decision Making</vt:lpstr>
      <vt:lpstr>Birth Preferences 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Patient Education Websites</vt:lpstr>
      <vt:lpstr>Education Resources for Nurses</vt:lpstr>
      <vt:lpstr>Take home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Promoting 1st Stage</dc:title>
  <dc:creator>Bronson, Emily</dc:creator>
  <cp:lastModifiedBy>Amy Lewis</cp:lastModifiedBy>
  <cp:revision>378</cp:revision>
  <dcterms:modified xsi:type="dcterms:W3CDTF">2022-01-21T17:59:23Z</dcterms:modified>
</cp:coreProperties>
</file>