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315" r:id="rId6"/>
    <p:sldId id="318" r:id="rId7"/>
    <p:sldId id="329" r:id="rId8"/>
    <p:sldId id="325" r:id="rId9"/>
    <p:sldId id="328" r:id="rId10"/>
    <p:sldId id="317" r:id="rId11"/>
    <p:sldId id="322" r:id="rId12"/>
    <p:sldId id="323" r:id="rId13"/>
    <p:sldId id="311" r:id="rId14"/>
    <p:sldId id="304" r:id="rId15"/>
    <p:sldId id="260" r:id="rId16"/>
    <p:sldId id="331" r:id="rId17"/>
    <p:sldId id="321" r:id="rId18"/>
    <p:sldId id="305" r:id="rId19"/>
    <p:sldId id="306" r:id="rId20"/>
    <p:sldId id="302" r:id="rId21"/>
    <p:sldId id="308" r:id="rId22"/>
    <p:sldId id="309" r:id="rId23"/>
    <p:sldId id="330" r:id="rId24"/>
    <p:sldId id="319" r:id="rId25"/>
    <p:sldId id="326" r:id="rId26"/>
    <p:sldId id="312" r:id="rId27"/>
    <p:sldId id="327" r:id="rId28"/>
    <p:sldId id="332"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showGuides="1">
      <p:cViewPr varScale="1">
        <p:scale>
          <a:sx n="55" d="100"/>
          <a:sy n="55" d="100"/>
        </p:scale>
        <p:origin x="1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F494F-0A8C-4A4F-88EF-F1F3A24DC36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639BC29-77C1-4C96-98CF-409BB8C5B9F9}">
      <dgm:prSet phldrT="[Text]"/>
      <dgm:spPr/>
      <dgm:t>
        <a:bodyPr/>
        <a:lstStyle/>
        <a:p>
          <a:r>
            <a:rPr lang="en-US" dirty="0"/>
            <a:t>Safety</a:t>
          </a:r>
        </a:p>
      </dgm:t>
    </dgm:pt>
    <dgm:pt modelId="{7C2D5A5F-7899-45A4-A336-A04530442A3E}" type="parTrans" cxnId="{4F3C0F98-35EA-4A0F-ACE1-F7340A5DC7DA}">
      <dgm:prSet/>
      <dgm:spPr/>
      <dgm:t>
        <a:bodyPr/>
        <a:lstStyle/>
        <a:p>
          <a:endParaRPr lang="en-US"/>
        </a:p>
      </dgm:t>
    </dgm:pt>
    <dgm:pt modelId="{9A7EEC60-1A39-4D11-87EA-5A6B17C86355}" type="sibTrans" cxnId="{4F3C0F98-35EA-4A0F-ACE1-F7340A5DC7DA}">
      <dgm:prSet/>
      <dgm:spPr/>
      <dgm:t>
        <a:bodyPr/>
        <a:lstStyle/>
        <a:p>
          <a:endParaRPr lang="en-US"/>
        </a:p>
      </dgm:t>
    </dgm:pt>
    <dgm:pt modelId="{2E0FAE78-4DA7-448E-BB8E-21E2B49DF720}">
      <dgm:prSet phldrT="[Text]"/>
      <dgm:spPr/>
      <dgm:t>
        <a:bodyPr/>
        <a:lstStyle/>
        <a:p>
          <a:r>
            <a:rPr lang="en-US" dirty="0"/>
            <a:t>Provide privacy</a:t>
          </a:r>
        </a:p>
      </dgm:t>
    </dgm:pt>
    <dgm:pt modelId="{607E5080-6E3C-4622-A1D1-275A318175A7}" type="parTrans" cxnId="{0AB32CA5-69C4-4B89-A650-7038EA56652D}">
      <dgm:prSet/>
      <dgm:spPr/>
      <dgm:t>
        <a:bodyPr/>
        <a:lstStyle/>
        <a:p>
          <a:endParaRPr lang="en-US"/>
        </a:p>
      </dgm:t>
    </dgm:pt>
    <dgm:pt modelId="{D6626D5B-D4AB-42F8-A264-5D946C9E357C}" type="sibTrans" cxnId="{0AB32CA5-69C4-4B89-A650-7038EA56652D}">
      <dgm:prSet/>
      <dgm:spPr/>
      <dgm:t>
        <a:bodyPr/>
        <a:lstStyle/>
        <a:p>
          <a:endParaRPr lang="en-US"/>
        </a:p>
      </dgm:t>
    </dgm:pt>
    <dgm:pt modelId="{EB39309B-EE74-4880-9F95-9794F2C58B31}">
      <dgm:prSet phldrT="[Text]"/>
      <dgm:spPr/>
      <dgm:t>
        <a:bodyPr/>
        <a:lstStyle/>
        <a:p>
          <a:r>
            <a:rPr lang="en-US" dirty="0"/>
            <a:t>Maintain confidentiality</a:t>
          </a:r>
        </a:p>
      </dgm:t>
    </dgm:pt>
    <dgm:pt modelId="{B1ED1870-88A8-4AA2-8BB6-A675D438C556}" type="parTrans" cxnId="{90667A38-221D-4ABB-A1EA-EAE77F6F8B82}">
      <dgm:prSet/>
      <dgm:spPr/>
      <dgm:t>
        <a:bodyPr/>
        <a:lstStyle/>
        <a:p>
          <a:endParaRPr lang="en-US"/>
        </a:p>
      </dgm:t>
    </dgm:pt>
    <dgm:pt modelId="{E3D8D251-D5F7-4F89-8683-26FD707FBB07}" type="sibTrans" cxnId="{90667A38-221D-4ABB-A1EA-EAE77F6F8B82}">
      <dgm:prSet/>
      <dgm:spPr/>
      <dgm:t>
        <a:bodyPr/>
        <a:lstStyle/>
        <a:p>
          <a:endParaRPr lang="en-US"/>
        </a:p>
      </dgm:t>
    </dgm:pt>
    <dgm:pt modelId="{94CE9D09-4022-45C7-9E46-777FAA0C5452}">
      <dgm:prSet phldrT="[Text]"/>
      <dgm:spPr/>
      <dgm:t>
        <a:bodyPr/>
        <a:lstStyle/>
        <a:p>
          <a:r>
            <a:rPr lang="en-US" dirty="0"/>
            <a:t>Trustworthiness and Transparency</a:t>
          </a:r>
        </a:p>
      </dgm:t>
    </dgm:pt>
    <dgm:pt modelId="{2AF96DB7-7150-47EB-AAB1-F488A8383873}" type="parTrans" cxnId="{DCAB02CB-32C3-4423-A36F-E761FE2964E2}">
      <dgm:prSet/>
      <dgm:spPr/>
      <dgm:t>
        <a:bodyPr/>
        <a:lstStyle/>
        <a:p>
          <a:endParaRPr lang="en-US"/>
        </a:p>
      </dgm:t>
    </dgm:pt>
    <dgm:pt modelId="{27AE7BC2-4E71-4AF4-9961-EA1F3894DEA2}" type="sibTrans" cxnId="{DCAB02CB-32C3-4423-A36F-E761FE2964E2}">
      <dgm:prSet/>
      <dgm:spPr/>
      <dgm:t>
        <a:bodyPr/>
        <a:lstStyle/>
        <a:p>
          <a:endParaRPr lang="en-US"/>
        </a:p>
      </dgm:t>
    </dgm:pt>
    <dgm:pt modelId="{EA492D1E-BEF2-4037-AFB6-0E991CD78AA1}">
      <dgm:prSet phldrT="[Text]"/>
      <dgm:spPr/>
      <dgm:t>
        <a:bodyPr/>
        <a:lstStyle/>
        <a:p>
          <a:r>
            <a:rPr lang="en-US" dirty="0"/>
            <a:t>Communicate frequent and regularly</a:t>
          </a:r>
        </a:p>
      </dgm:t>
    </dgm:pt>
    <dgm:pt modelId="{AFBB81FF-67DA-4220-B8C2-456F5FA4EB62}" type="parTrans" cxnId="{64DC406E-8F4F-4986-BB94-6B71A7FC8973}">
      <dgm:prSet/>
      <dgm:spPr/>
      <dgm:t>
        <a:bodyPr/>
        <a:lstStyle/>
        <a:p>
          <a:endParaRPr lang="en-US"/>
        </a:p>
      </dgm:t>
    </dgm:pt>
    <dgm:pt modelId="{CA222F4E-B72A-450F-AFCA-523485EDD047}" type="sibTrans" cxnId="{64DC406E-8F4F-4986-BB94-6B71A7FC8973}">
      <dgm:prSet/>
      <dgm:spPr/>
      <dgm:t>
        <a:bodyPr/>
        <a:lstStyle/>
        <a:p>
          <a:endParaRPr lang="en-US"/>
        </a:p>
      </dgm:t>
    </dgm:pt>
    <dgm:pt modelId="{2A5BF5C4-EC02-491F-B56A-32F71D66CACC}">
      <dgm:prSet phldrT="[Text]"/>
      <dgm:spPr/>
      <dgm:t>
        <a:bodyPr/>
        <a:lstStyle/>
        <a:p>
          <a:r>
            <a:rPr lang="en-US" dirty="0"/>
            <a:t>Encourage involvement in rounds and during shift change</a:t>
          </a:r>
        </a:p>
      </dgm:t>
    </dgm:pt>
    <dgm:pt modelId="{146AB8E2-6F04-406F-87FD-DB1410CC7C1A}" type="parTrans" cxnId="{B5F44F97-0FF7-48E8-9B72-2573134D069C}">
      <dgm:prSet/>
      <dgm:spPr/>
      <dgm:t>
        <a:bodyPr/>
        <a:lstStyle/>
        <a:p>
          <a:endParaRPr lang="en-US"/>
        </a:p>
      </dgm:t>
    </dgm:pt>
    <dgm:pt modelId="{AE33EEF2-F04E-4DA2-A551-B394FFE371F9}" type="sibTrans" cxnId="{B5F44F97-0FF7-48E8-9B72-2573134D069C}">
      <dgm:prSet/>
      <dgm:spPr/>
      <dgm:t>
        <a:bodyPr/>
        <a:lstStyle/>
        <a:p>
          <a:endParaRPr lang="en-US"/>
        </a:p>
      </dgm:t>
    </dgm:pt>
    <dgm:pt modelId="{0AFF9627-FB94-4B1D-A14D-436B9A02DA7C}">
      <dgm:prSet phldrT="[Text]"/>
      <dgm:spPr/>
      <dgm:t>
        <a:bodyPr/>
        <a:lstStyle/>
        <a:p>
          <a:r>
            <a:rPr lang="en-US" dirty="0"/>
            <a:t>Peer Support</a:t>
          </a:r>
        </a:p>
      </dgm:t>
    </dgm:pt>
    <dgm:pt modelId="{473DF748-7624-4E37-B4BF-416E85FA6465}" type="parTrans" cxnId="{ACC44EE8-57A9-4782-8489-DF23B8A41FD8}">
      <dgm:prSet/>
      <dgm:spPr/>
      <dgm:t>
        <a:bodyPr/>
        <a:lstStyle/>
        <a:p>
          <a:endParaRPr lang="en-US"/>
        </a:p>
      </dgm:t>
    </dgm:pt>
    <dgm:pt modelId="{529C1699-1A77-49F0-BD7E-9743931DF7B3}" type="sibTrans" cxnId="{ACC44EE8-57A9-4782-8489-DF23B8A41FD8}">
      <dgm:prSet/>
      <dgm:spPr/>
      <dgm:t>
        <a:bodyPr/>
        <a:lstStyle/>
        <a:p>
          <a:endParaRPr lang="en-US"/>
        </a:p>
      </dgm:t>
    </dgm:pt>
    <dgm:pt modelId="{B9B7D016-3757-4108-85D9-615BA9BB9AE8}">
      <dgm:prSet phldrT="[Text]"/>
      <dgm:spPr/>
      <dgm:t>
        <a:bodyPr/>
        <a:lstStyle/>
        <a:p>
          <a:r>
            <a:rPr lang="en-US" dirty="0"/>
            <a:t>Offer peer support during admission</a:t>
          </a:r>
        </a:p>
      </dgm:t>
    </dgm:pt>
    <dgm:pt modelId="{30C35A1D-86C8-4C77-AFEF-7C5328F7E053}" type="parTrans" cxnId="{DC64402F-8BF0-4D85-98E3-A5761B23BC17}">
      <dgm:prSet/>
      <dgm:spPr/>
      <dgm:t>
        <a:bodyPr/>
        <a:lstStyle/>
        <a:p>
          <a:endParaRPr lang="en-US"/>
        </a:p>
      </dgm:t>
    </dgm:pt>
    <dgm:pt modelId="{7A1DE5E6-A67F-4406-B0D0-C1C316F104B5}" type="sibTrans" cxnId="{DC64402F-8BF0-4D85-98E3-A5761B23BC17}">
      <dgm:prSet/>
      <dgm:spPr/>
      <dgm:t>
        <a:bodyPr/>
        <a:lstStyle/>
        <a:p>
          <a:endParaRPr lang="en-US"/>
        </a:p>
      </dgm:t>
    </dgm:pt>
    <dgm:pt modelId="{5CACB559-98FA-448E-A5BF-8EA751BA0C5F}">
      <dgm:prSet phldrT="[Text]"/>
      <dgm:spPr/>
      <dgm:t>
        <a:bodyPr/>
        <a:lstStyle/>
        <a:p>
          <a:r>
            <a:rPr lang="en-US" dirty="0"/>
            <a:t>Consider various platforms for peer support</a:t>
          </a:r>
        </a:p>
      </dgm:t>
    </dgm:pt>
    <dgm:pt modelId="{49D5587D-47F5-48C7-9E20-D6C797DE22B2}" type="parTrans" cxnId="{3104B944-53BE-48C2-8554-3A6B1C1E2D8A}">
      <dgm:prSet/>
      <dgm:spPr/>
      <dgm:t>
        <a:bodyPr/>
        <a:lstStyle/>
        <a:p>
          <a:endParaRPr lang="en-US"/>
        </a:p>
      </dgm:t>
    </dgm:pt>
    <dgm:pt modelId="{BC153E68-C341-4C71-B0E8-CB69F4136885}" type="sibTrans" cxnId="{3104B944-53BE-48C2-8554-3A6B1C1E2D8A}">
      <dgm:prSet/>
      <dgm:spPr/>
      <dgm:t>
        <a:bodyPr/>
        <a:lstStyle/>
        <a:p>
          <a:endParaRPr lang="en-US"/>
        </a:p>
      </dgm:t>
    </dgm:pt>
    <dgm:pt modelId="{965A2386-1808-42A5-9CF8-A509BA0C985A}">
      <dgm:prSet phldrT="[Text]"/>
      <dgm:spPr/>
      <dgm:t>
        <a:bodyPr/>
        <a:lstStyle/>
        <a:p>
          <a:r>
            <a:rPr lang="en-US" dirty="0"/>
            <a:t>Demonstrate mutual respect</a:t>
          </a:r>
        </a:p>
      </dgm:t>
    </dgm:pt>
    <dgm:pt modelId="{C05C3502-722D-4EE9-A541-E281E7519202}" type="parTrans" cxnId="{565A5182-5CD5-4A51-8059-E86491E53749}">
      <dgm:prSet/>
      <dgm:spPr/>
      <dgm:t>
        <a:bodyPr/>
        <a:lstStyle/>
        <a:p>
          <a:endParaRPr lang="en-US"/>
        </a:p>
      </dgm:t>
    </dgm:pt>
    <dgm:pt modelId="{B477AD67-49E3-4097-A49A-B52AEA6A718E}" type="sibTrans" cxnId="{565A5182-5CD5-4A51-8059-E86491E53749}">
      <dgm:prSet/>
      <dgm:spPr/>
      <dgm:t>
        <a:bodyPr/>
        <a:lstStyle/>
        <a:p>
          <a:endParaRPr lang="en-US"/>
        </a:p>
      </dgm:t>
    </dgm:pt>
    <dgm:pt modelId="{19B54B63-396B-469D-A413-DC19BC82654A}">
      <dgm:prSet phldrT="[Text]"/>
      <dgm:spPr/>
      <dgm:t>
        <a:bodyPr/>
        <a:lstStyle/>
        <a:p>
          <a:r>
            <a:rPr lang="en-US" dirty="0"/>
            <a:t>Validate patients’ experience</a:t>
          </a:r>
        </a:p>
      </dgm:t>
    </dgm:pt>
    <dgm:pt modelId="{C79553B1-66A0-4857-AE5E-EF3EB249D324}" type="parTrans" cxnId="{F6DB1009-8B20-4C78-A71F-94F6A819F2E2}">
      <dgm:prSet/>
      <dgm:spPr/>
      <dgm:t>
        <a:bodyPr/>
        <a:lstStyle/>
        <a:p>
          <a:endParaRPr lang="en-US"/>
        </a:p>
      </dgm:t>
    </dgm:pt>
    <dgm:pt modelId="{8148B65F-E50F-4A68-8F20-0F99E04BC894}" type="sibTrans" cxnId="{F6DB1009-8B20-4C78-A71F-94F6A819F2E2}">
      <dgm:prSet/>
      <dgm:spPr/>
      <dgm:t>
        <a:bodyPr/>
        <a:lstStyle/>
        <a:p>
          <a:endParaRPr lang="en-US"/>
        </a:p>
      </dgm:t>
    </dgm:pt>
    <dgm:pt modelId="{76A6C374-705E-4A13-B7FE-08A526C0A5B0}">
      <dgm:prSet phldrT="[Text]"/>
      <dgm:spPr/>
      <dgm:t>
        <a:bodyPr/>
        <a:lstStyle/>
        <a:p>
          <a:r>
            <a:rPr lang="en-US" dirty="0"/>
            <a:t>Respect patients’ concerns and questions</a:t>
          </a:r>
        </a:p>
      </dgm:t>
    </dgm:pt>
    <dgm:pt modelId="{28D7F620-6FF2-411E-8639-E2D5558EA596}" type="parTrans" cxnId="{EFDB9667-C787-4F15-BB33-48B106B61A1B}">
      <dgm:prSet/>
      <dgm:spPr/>
      <dgm:t>
        <a:bodyPr/>
        <a:lstStyle/>
        <a:p>
          <a:endParaRPr lang="en-US"/>
        </a:p>
      </dgm:t>
    </dgm:pt>
    <dgm:pt modelId="{DE09B52C-5062-40DD-A4A1-AFCFAECB4681}" type="sibTrans" cxnId="{EFDB9667-C787-4F15-BB33-48B106B61A1B}">
      <dgm:prSet/>
      <dgm:spPr/>
      <dgm:t>
        <a:bodyPr/>
        <a:lstStyle/>
        <a:p>
          <a:endParaRPr lang="en-US"/>
        </a:p>
      </dgm:t>
    </dgm:pt>
    <dgm:pt modelId="{61DADA6F-ADA0-4838-8DB6-BED15AFF2543}">
      <dgm:prSet phldrT="[Text]"/>
      <dgm:spPr/>
      <dgm:t>
        <a:bodyPr/>
        <a:lstStyle/>
        <a:p>
          <a:r>
            <a:rPr lang="en-US" dirty="0"/>
            <a:t>Make medical record accessible</a:t>
          </a:r>
        </a:p>
      </dgm:t>
    </dgm:pt>
    <dgm:pt modelId="{FAD38091-B521-4C3B-A083-D5E5EC299924}" type="parTrans" cxnId="{40A253E1-7593-4A28-ADE6-63DACE2EAF1E}">
      <dgm:prSet/>
      <dgm:spPr/>
      <dgm:t>
        <a:bodyPr/>
        <a:lstStyle/>
        <a:p>
          <a:endParaRPr lang="en-US"/>
        </a:p>
      </dgm:t>
    </dgm:pt>
    <dgm:pt modelId="{FA874B79-6403-4AA4-8547-48AA4BCF4BD2}" type="sibTrans" cxnId="{40A253E1-7593-4A28-ADE6-63DACE2EAF1E}">
      <dgm:prSet/>
      <dgm:spPr/>
      <dgm:t>
        <a:bodyPr/>
        <a:lstStyle/>
        <a:p>
          <a:endParaRPr lang="en-US"/>
        </a:p>
      </dgm:t>
    </dgm:pt>
    <dgm:pt modelId="{9A321CC7-5378-4431-A9E5-33E3E2DF4A26}">
      <dgm:prSet phldrT="[Text]"/>
      <dgm:spPr/>
      <dgm:t>
        <a:bodyPr/>
        <a:lstStyle/>
        <a:p>
          <a:endParaRPr lang="en-US" dirty="0"/>
        </a:p>
      </dgm:t>
    </dgm:pt>
    <dgm:pt modelId="{88260CD9-90A9-4428-9EFC-B84B9D557A4A}" type="sibTrans" cxnId="{CFCAB934-D38C-4268-ACBE-4444728CDC7B}">
      <dgm:prSet/>
      <dgm:spPr/>
      <dgm:t>
        <a:bodyPr/>
        <a:lstStyle/>
        <a:p>
          <a:endParaRPr lang="en-US"/>
        </a:p>
      </dgm:t>
    </dgm:pt>
    <dgm:pt modelId="{7BAE4C61-5A7E-4BCC-8EF6-EA5A220945D6}" type="parTrans" cxnId="{CFCAB934-D38C-4268-ACBE-4444728CDC7B}">
      <dgm:prSet/>
      <dgm:spPr/>
      <dgm:t>
        <a:bodyPr/>
        <a:lstStyle/>
        <a:p>
          <a:endParaRPr lang="en-US"/>
        </a:p>
      </dgm:t>
    </dgm:pt>
    <dgm:pt modelId="{CA901C21-FAAA-45F1-870E-F8B0EB65F186}" type="pres">
      <dgm:prSet presAssocID="{2E6F494F-0A8C-4A4F-88EF-F1F3A24DC366}" presName="Name0" presStyleCnt="0">
        <dgm:presLayoutVars>
          <dgm:dir/>
          <dgm:animLvl val="lvl"/>
          <dgm:resizeHandles val="exact"/>
        </dgm:presLayoutVars>
      </dgm:prSet>
      <dgm:spPr/>
    </dgm:pt>
    <dgm:pt modelId="{86540CA3-72F2-4561-A9E2-007EA55AAC7D}" type="pres">
      <dgm:prSet presAssocID="{E639BC29-77C1-4C96-98CF-409BB8C5B9F9}" presName="linNode" presStyleCnt="0"/>
      <dgm:spPr/>
    </dgm:pt>
    <dgm:pt modelId="{ADA5F83C-A3C6-4B3A-89F8-5E7257FABD95}" type="pres">
      <dgm:prSet presAssocID="{E639BC29-77C1-4C96-98CF-409BB8C5B9F9}" presName="parentText" presStyleLbl="node1" presStyleIdx="0" presStyleCnt="3">
        <dgm:presLayoutVars>
          <dgm:chMax val="1"/>
          <dgm:bulletEnabled val="1"/>
        </dgm:presLayoutVars>
      </dgm:prSet>
      <dgm:spPr/>
    </dgm:pt>
    <dgm:pt modelId="{040C6719-F791-47B1-9721-BF90B6039A69}" type="pres">
      <dgm:prSet presAssocID="{E639BC29-77C1-4C96-98CF-409BB8C5B9F9}" presName="descendantText" presStyleLbl="alignAccFollowNode1" presStyleIdx="0" presStyleCnt="3">
        <dgm:presLayoutVars>
          <dgm:bulletEnabled val="1"/>
        </dgm:presLayoutVars>
      </dgm:prSet>
      <dgm:spPr/>
    </dgm:pt>
    <dgm:pt modelId="{468C64AD-3DF3-4C62-830C-EDAC6EC3BE0F}" type="pres">
      <dgm:prSet presAssocID="{9A7EEC60-1A39-4D11-87EA-5A6B17C86355}" presName="sp" presStyleCnt="0"/>
      <dgm:spPr/>
    </dgm:pt>
    <dgm:pt modelId="{E6ADA9F9-53E8-4518-9FA0-F16C50F5E82C}" type="pres">
      <dgm:prSet presAssocID="{94CE9D09-4022-45C7-9E46-777FAA0C5452}" presName="linNode" presStyleCnt="0"/>
      <dgm:spPr/>
    </dgm:pt>
    <dgm:pt modelId="{3089308C-6D52-4A66-B726-D7DD2C5D1907}" type="pres">
      <dgm:prSet presAssocID="{94CE9D09-4022-45C7-9E46-777FAA0C5452}" presName="parentText" presStyleLbl="node1" presStyleIdx="1" presStyleCnt="3">
        <dgm:presLayoutVars>
          <dgm:chMax val="1"/>
          <dgm:bulletEnabled val="1"/>
        </dgm:presLayoutVars>
      </dgm:prSet>
      <dgm:spPr/>
    </dgm:pt>
    <dgm:pt modelId="{1400FCEE-D8A7-493C-9570-311A42B40448}" type="pres">
      <dgm:prSet presAssocID="{94CE9D09-4022-45C7-9E46-777FAA0C5452}" presName="descendantText" presStyleLbl="alignAccFollowNode1" presStyleIdx="1" presStyleCnt="3">
        <dgm:presLayoutVars>
          <dgm:bulletEnabled val="1"/>
        </dgm:presLayoutVars>
      </dgm:prSet>
      <dgm:spPr/>
    </dgm:pt>
    <dgm:pt modelId="{C88D7C04-BEF2-4F6E-9B0A-06382CD42F1E}" type="pres">
      <dgm:prSet presAssocID="{27AE7BC2-4E71-4AF4-9961-EA1F3894DEA2}" presName="sp" presStyleCnt="0"/>
      <dgm:spPr/>
    </dgm:pt>
    <dgm:pt modelId="{FA1096E4-1CA0-4798-AE45-6CF8167E43A2}" type="pres">
      <dgm:prSet presAssocID="{0AFF9627-FB94-4B1D-A14D-436B9A02DA7C}" presName="linNode" presStyleCnt="0"/>
      <dgm:spPr/>
    </dgm:pt>
    <dgm:pt modelId="{114F80D5-F79C-48B5-92EA-2AEC81FDE45B}" type="pres">
      <dgm:prSet presAssocID="{0AFF9627-FB94-4B1D-A14D-436B9A02DA7C}" presName="parentText" presStyleLbl="node1" presStyleIdx="2" presStyleCnt="3">
        <dgm:presLayoutVars>
          <dgm:chMax val="1"/>
          <dgm:bulletEnabled val="1"/>
        </dgm:presLayoutVars>
      </dgm:prSet>
      <dgm:spPr/>
    </dgm:pt>
    <dgm:pt modelId="{FE70FFF3-9F0F-41EA-AA60-C43E481EB06C}" type="pres">
      <dgm:prSet presAssocID="{0AFF9627-FB94-4B1D-A14D-436B9A02DA7C}" presName="descendantText" presStyleLbl="alignAccFollowNode1" presStyleIdx="2" presStyleCnt="3">
        <dgm:presLayoutVars>
          <dgm:bulletEnabled val="1"/>
        </dgm:presLayoutVars>
      </dgm:prSet>
      <dgm:spPr/>
    </dgm:pt>
  </dgm:ptLst>
  <dgm:cxnLst>
    <dgm:cxn modelId="{F6DB1009-8B20-4C78-A71F-94F6A819F2E2}" srcId="{E639BC29-77C1-4C96-98CF-409BB8C5B9F9}" destId="{19B54B63-396B-469D-A413-DC19BC82654A}" srcOrd="3" destOrd="0" parTransId="{C79553B1-66A0-4857-AE5E-EF3EB249D324}" sibTransId="{8148B65F-E50F-4A68-8F20-0F99E04BC894}"/>
    <dgm:cxn modelId="{88A6191B-7B87-4D40-9359-FB8D89062491}" type="presOf" srcId="{0AFF9627-FB94-4B1D-A14D-436B9A02DA7C}" destId="{114F80D5-F79C-48B5-92EA-2AEC81FDE45B}" srcOrd="0" destOrd="0" presId="urn:microsoft.com/office/officeart/2005/8/layout/vList5"/>
    <dgm:cxn modelId="{DC64402F-8BF0-4D85-98E3-A5761B23BC17}" srcId="{0AFF9627-FB94-4B1D-A14D-436B9A02DA7C}" destId="{B9B7D016-3757-4108-85D9-615BA9BB9AE8}" srcOrd="0" destOrd="0" parTransId="{30C35A1D-86C8-4C77-AFEF-7C5328F7E053}" sibTransId="{7A1DE5E6-A67F-4406-B0D0-C1C316F104B5}"/>
    <dgm:cxn modelId="{70CF9E33-9BD8-4335-B394-B36CCD58F9CF}" type="presOf" srcId="{76A6C374-705E-4A13-B7FE-08A526C0A5B0}" destId="{1400FCEE-D8A7-493C-9570-311A42B40448}" srcOrd="0" destOrd="1" presId="urn:microsoft.com/office/officeart/2005/8/layout/vList5"/>
    <dgm:cxn modelId="{CFCAB934-D38C-4268-ACBE-4444728CDC7B}" srcId="{0AFF9627-FB94-4B1D-A14D-436B9A02DA7C}" destId="{9A321CC7-5378-4431-A9E5-33E3E2DF4A26}" srcOrd="2" destOrd="0" parTransId="{7BAE4C61-5A7E-4BCC-8EF6-EA5A220945D6}" sibTransId="{88260CD9-90A9-4428-9EFC-B84B9D557A4A}"/>
    <dgm:cxn modelId="{90667A38-221D-4ABB-A1EA-EAE77F6F8B82}" srcId="{E639BC29-77C1-4C96-98CF-409BB8C5B9F9}" destId="{EB39309B-EE74-4880-9F95-9794F2C58B31}" srcOrd="1" destOrd="0" parTransId="{B1ED1870-88A8-4AA2-8BB6-A675D438C556}" sibTransId="{E3D8D251-D5F7-4F89-8683-26FD707FBB07}"/>
    <dgm:cxn modelId="{F6583F43-52BA-4CF9-999B-87F32C06BDA8}" type="presOf" srcId="{2E0FAE78-4DA7-448E-BB8E-21E2B49DF720}" destId="{040C6719-F791-47B1-9721-BF90B6039A69}" srcOrd="0" destOrd="0" presId="urn:microsoft.com/office/officeart/2005/8/layout/vList5"/>
    <dgm:cxn modelId="{DE774463-3F73-4E15-BF6E-F0D71602C860}" type="presOf" srcId="{2E6F494F-0A8C-4A4F-88EF-F1F3A24DC366}" destId="{CA901C21-FAAA-45F1-870E-F8B0EB65F186}" srcOrd="0" destOrd="0" presId="urn:microsoft.com/office/officeart/2005/8/layout/vList5"/>
    <dgm:cxn modelId="{15548144-9E71-4D88-A0A3-DC7342718727}" type="presOf" srcId="{9A321CC7-5378-4431-A9E5-33E3E2DF4A26}" destId="{FE70FFF3-9F0F-41EA-AA60-C43E481EB06C}" srcOrd="0" destOrd="2" presId="urn:microsoft.com/office/officeart/2005/8/layout/vList5"/>
    <dgm:cxn modelId="{3104B944-53BE-48C2-8554-3A6B1C1E2D8A}" srcId="{0AFF9627-FB94-4B1D-A14D-436B9A02DA7C}" destId="{5CACB559-98FA-448E-A5BF-8EA751BA0C5F}" srcOrd="1" destOrd="0" parTransId="{49D5587D-47F5-48C7-9E20-D6C797DE22B2}" sibTransId="{BC153E68-C341-4C71-B0E8-CB69F4136885}"/>
    <dgm:cxn modelId="{EFDB9667-C787-4F15-BB33-48B106B61A1B}" srcId="{94CE9D09-4022-45C7-9E46-777FAA0C5452}" destId="{76A6C374-705E-4A13-B7FE-08A526C0A5B0}" srcOrd="1" destOrd="0" parTransId="{28D7F620-6FF2-411E-8639-E2D5558EA596}" sibTransId="{DE09B52C-5062-40DD-A4A1-AFCFAECB4681}"/>
    <dgm:cxn modelId="{9752086C-FA0F-4D71-BF53-006DAF4CA7B1}" type="presOf" srcId="{B9B7D016-3757-4108-85D9-615BA9BB9AE8}" destId="{FE70FFF3-9F0F-41EA-AA60-C43E481EB06C}" srcOrd="0" destOrd="0" presId="urn:microsoft.com/office/officeart/2005/8/layout/vList5"/>
    <dgm:cxn modelId="{64DC406E-8F4F-4986-BB94-6B71A7FC8973}" srcId="{94CE9D09-4022-45C7-9E46-777FAA0C5452}" destId="{EA492D1E-BEF2-4037-AFB6-0E991CD78AA1}" srcOrd="0" destOrd="0" parTransId="{AFBB81FF-67DA-4220-B8C2-456F5FA4EB62}" sibTransId="{CA222F4E-B72A-450F-AFCA-523485EDD047}"/>
    <dgm:cxn modelId="{AE4FFE72-B491-45BD-8D27-4749DA3DFC03}" type="presOf" srcId="{965A2386-1808-42A5-9CF8-A509BA0C985A}" destId="{040C6719-F791-47B1-9721-BF90B6039A69}" srcOrd="0" destOrd="2" presId="urn:microsoft.com/office/officeart/2005/8/layout/vList5"/>
    <dgm:cxn modelId="{E826CE78-83AA-44E1-809A-CCBC6711910E}" type="presOf" srcId="{2A5BF5C4-EC02-491F-B56A-32F71D66CACC}" destId="{1400FCEE-D8A7-493C-9570-311A42B40448}" srcOrd="0" destOrd="3" presId="urn:microsoft.com/office/officeart/2005/8/layout/vList5"/>
    <dgm:cxn modelId="{565A5182-5CD5-4A51-8059-E86491E53749}" srcId="{E639BC29-77C1-4C96-98CF-409BB8C5B9F9}" destId="{965A2386-1808-42A5-9CF8-A509BA0C985A}" srcOrd="2" destOrd="0" parTransId="{C05C3502-722D-4EE9-A541-E281E7519202}" sibTransId="{B477AD67-49E3-4097-A49A-B52AEA6A718E}"/>
    <dgm:cxn modelId="{B5F44F97-0FF7-48E8-9B72-2573134D069C}" srcId="{94CE9D09-4022-45C7-9E46-777FAA0C5452}" destId="{2A5BF5C4-EC02-491F-B56A-32F71D66CACC}" srcOrd="3" destOrd="0" parTransId="{146AB8E2-6F04-406F-87FD-DB1410CC7C1A}" sibTransId="{AE33EEF2-F04E-4DA2-A551-B394FFE371F9}"/>
    <dgm:cxn modelId="{4F3C0F98-35EA-4A0F-ACE1-F7340A5DC7DA}" srcId="{2E6F494F-0A8C-4A4F-88EF-F1F3A24DC366}" destId="{E639BC29-77C1-4C96-98CF-409BB8C5B9F9}" srcOrd="0" destOrd="0" parTransId="{7C2D5A5F-7899-45A4-A336-A04530442A3E}" sibTransId="{9A7EEC60-1A39-4D11-87EA-5A6B17C86355}"/>
    <dgm:cxn modelId="{0AB32CA5-69C4-4B89-A650-7038EA56652D}" srcId="{E639BC29-77C1-4C96-98CF-409BB8C5B9F9}" destId="{2E0FAE78-4DA7-448E-BB8E-21E2B49DF720}" srcOrd="0" destOrd="0" parTransId="{607E5080-6E3C-4622-A1D1-275A318175A7}" sibTransId="{D6626D5B-D4AB-42F8-A264-5D946C9E357C}"/>
    <dgm:cxn modelId="{646BA5A6-8338-457E-BDC5-992F3FA1D38A}" type="presOf" srcId="{EB39309B-EE74-4880-9F95-9794F2C58B31}" destId="{040C6719-F791-47B1-9721-BF90B6039A69}" srcOrd="0" destOrd="1" presId="urn:microsoft.com/office/officeart/2005/8/layout/vList5"/>
    <dgm:cxn modelId="{61BA73A7-D962-4D26-A4FC-76B3D9777951}" type="presOf" srcId="{EA492D1E-BEF2-4037-AFB6-0E991CD78AA1}" destId="{1400FCEE-D8A7-493C-9570-311A42B40448}" srcOrd="0" destOrd="0" presId="urn:microsoft.com/office/officeart/2005/8/layout/vList5"/>
    <dgm:cxn modelId="{DCAB02CB-32C3-4423-A36F-E761FE2964E2}" srcId="{2E6F494F-0A8C-4A4F-88EF-F1F3A24DC366}" destId="{94CE9D09-4022-45C7-9E46-777FAA0C5452}" srcOrd="1" destOrd="0" parTransId="{2AF96DB7-7150-47EB-AAB1-F488A8383873}" sibTransId="{27AE7BC2-4E71-4AF4-9961-EA1F3894DEA2}"/>
    <dgm:cxn modelId="{1C65F1DA-5395-4DA0-BBAD-40E4624CA13B}" type="presOf" srcId="{E639BC29-77C1-4C96-98CF-409BB8C5B9F9}" destId="{ADA5F83C-A3C6-4B3A-89F8-5E7257FABD95}" srcOrd="0" destOrd="0" presId="urn:microsoft.com/office/officeart/2005/8/layout/vList5"/>
    <dgm:cxn modelId="{40A253E1-7593-4A28-ADE6-63DACE2EAF1E}" srcId="{94CE9D09-4022-45C7-9E46-777FAA0C5452}" destId="{61DADA6F-ADA0-4838-8DB6-BED15AFF2543}" srcOrd="2" destOrd="0" parTransId="{FAD38091-B521-4C3B-A083-D5E5EC299924}" sibTransId="{FA874B79-6403-4AA4-8547-48AA4BCF4BD2}"/>
    <dgm:cxn modelId="{CED0F4E6-4D04-4880-A067-AE1E568FD094}" type="presOf" srcId="{5CACB559-98FA-448E-A5BF-8EA751BA0C5F}" destId="{FE70FFF3-9F0F-41EA-AA60-C43E481EB06C}" srcOrd="0" destOrd="1" presId="urn:microsoft.com/office/officeart/2005/8/layout/vList5"/>
    <dgm:cxn modelId="{ACC44EE8-57A9-4782-8489-DF23B8A41FD8}" srcId="{2E6F494F-0A8C-4A4F-88EF-F1F3A24DC366}" destId="{0AFF9627-FB94-4B1D-A14D-436B9A02DA7C}" srcOrd="2" destOrd="0" parTransId="{473DF748-7624-4E37-B4BF-416E85FA6465}" sibTransId="{529C1699-1A77-49F0-BD7E-9743931DF7B3}"/>
    <dgm:cxn modelId="{6E41A5E9-2A52-4CDF-B8C0-EC8E9C75A3BC}" type="presOf" srcId="{19B54B63-396B-469D-A413-DC19BC82654A}" destId="{040C6719-F791-47B1-9721-BF90B6039A69}" srcOrd="0" destOrd="3" presId="urn:microsoft.com/office/officeart/2005/8/layout/vList5"/>
    <dgm:cxn modelId="{7FEAC2F4-E337-4DA7-9996-E786607B9973}" type="presOf" srcId="{94CE9D09-4022-45C7-9E46-777FAA0C5452}" destId="{3089308C-6D52-4A66-B726-D7DD2C5D1907}" srcOrd="0" destOrd="0" presId="urn:microsoft.com/office/officeart/2005/8/layout/vList5"/>
    <dgm:cxn modelId="{E49374FD-1103-4D0C-8E8C-2CD832865BFF}" type="presOf" srcId="{61DADA6F-ADA0-4838-8DB6-BED15AFF2543}" destId="{1400FCEE-D8A7-493C-9570-311A42B40448}" srcOrd="0" destOrd="2" presId="urn:microsoft.com/office/officeart/2005/8/layout/vList5"/>
    <dgm:cxn modelId="{6717C49F-BC05-49EF-977C-9DEEC181F9F6}" type="presParOf" srcId="{CA901C21-FAAA-45F1-870E-F8B0EB65F186}" destId="{86540CA3-72F2-4561-A9E2-007EA55AAC7D}" srcOrd="0" destOrd="0" presId="urn:microsoft.com/office/officeart/2005/8/layout/vList5"/>
    <dgm:cxn modelId="{909C9AE2-3EE5-446A-A50C-DDA7430191B1}" type="presParOf" srcId="{86540CA3-72F2-4561-A9E2-007EA55AAC7D}" destId="{ADA5F83C-A3C6-4B3A-89F8-5E7257FABD95}" srcOrd="0" destOrd="0" presId="urn:microsoft.com/office/officeart/2005/8/layout/vList5"/>
    <dgm:cxn modelId="{138EDCC6-D886-4FED-8EF8-019CF2B8D17D}" type="presParOf" srcId="{86540CA3-72F2-4561-A9E2-007EA55AAC7D}" destId="{040C6719-F791-47B1-9721-BF90B6039A69}" srcOrd="1" destOrd="0" presId="urn:microsoft.com/office/officeart/2005/8/layout/vList5"/>
    <dgm:cxn modelId="{433B92A5-E777-44E0-AB42-ED93B5361DF9}" type="presParOf" srcId="{CA901C21-FAAA-45F1-870E-F8B0EB65F186}" destId="{468C64AD-3DF3-4C62-830C-EDAC6EC3BE0F}" srcOrd="1" destOrd="0" presId="urn:microsoft.com/office/officeart/2005/8/layout/vList5"/>
    <dgm:cxn modelId="{5EA54AA6-A53D-4528-94D2-EE8542DEF3FB}" type="presParOf" srcId="{CA901C21-FAAA-45F1-870E-F8B0EB65F186}" destId="{E6ADA9F9-53E8-4518-9FA0-F16C50F5E82C}" srcOrd="2" destOrd="0" presId="urn:microsoft.com/office/officeart/2005/8/layout/vList5"/>
    <dgm:cxn modelId="{F1B79B7B-EEBC-4EEE-A39B-8F443F123967}" type="presParOf" srcId="{E6ADA9F9-53E8-4518-9FA0-F16C50F5E82C}" destId="{3089308C-6D52-4A66-B726-D7DD2C5D1907}" srcOrd="0" destOrd="0" presId="urn:microsoft.com/office/officeart/2005/8/layout/vList5"/>
    <dgm:cxn modelId="{3F79715E-56CB-4D22-84CB-827F42C3E312}" type="presParOf" srcId="{E6ADA9F9-53E8-4518-9FA0-F16C50F5E82C}" destId="{1400FCEE-D8A7-493C-9570-311A42B40448}" srcOrd="1" destOrd="0" presId="urn:microsoft.com/office/officeart/2005/8/layout/vList5"/>
    <dgm:cxn modelId="{4926FB89-427B-4312-8963-03CF991D2691}" type="presParOf" srcId="{CA901C21-FAAA-45F1-870E-F8B0EB65F186}" destId="{C88D7C04-BEF2-4F6E-9B0A-06382CD42F1E}" srcOrd="3" destOrd="0" presId="urn:microsoft.com/office/officeart/2005/8/layout/vList5"/>
    <dgm:cxn modelId="{78A31BCF-C79F-406C-A37A-35A4AB016413}" type="presParOf" srcId="{CA901C21-FAAA-45F1-870E-F8B0EB65F186}" destId="{FA1096E4-1CA0-4798-AE45-6CF8167E43A2}" srcOrd="4" destOrd="0" presId="urn:microsoft.com/office/officeart/2005/8/layout/vList5"/>
    <dgm:cxn modelId="{52AEF33A-A6E4-4296-9CF6-BE39597FAC91}" type="presParOf" srcId="{FA1096E4-1CA0-4798-AE45-6CF8167E43A2}" destId="{114F80D5-F79C-48B5-92EA-2AEC81FDE45B}" srcOrd="0" destOrd="0" presId="urn:microsoft.com/office/officeart/2005/8/layout/vList5"/>
    <dgm:cxn modelId="{173D62A9-E9E9-4385-8341-8DD49C037326}" type="presParOf" srcId="{FA1096E4-1CA0-4798-AE45-6CF8167E43A2}" destId="{FE70FFF3-9F0F-41EA-AA60-C43E481EB0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FD600-1415-442E-B012-068A9BA7936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0419042-8679-4F0C-B609-38027A3A68D4}">
      <dgm:prSet phldrT="[Text]"/>
      <dgm:spPr/>
      <dgm:t>
        <a:bodyPr/>
        <a:lstStyle/>
        <a:p>
          <a:r>
            <a:rPr lang="en-US" dirty="0"/>
            <a:t>Collaboration and Mutuality</a:t>
          </a:r>
        </a:p>
      </dgm:t>
    </dgm:pt>
    <dgm:pt modelId="{57321D3B-952F-4820-8307-145B02519289}" type="parTrans" cxnId="{2112964E-EFD9-4AA9-B06B-FFCE236048E9}">
      <dgm:prSet/>
      <dgm:spPr/>
      <dgm:t>
        <a:bodyPr/>
        <a:lstStyle/>
        <a:p>
          <a:endParaRPr lang="en-US"/>
        </a:p>
      </dgm:t>
    </dgm:pt>
    <dgm:pt modelId="{792B2D86-8F6D-43CA-8F1B-05F8E7B9BAA0}" type="sibTrans" cxnId="{2112964E-EFD9-4AA9-B06B-FFCE236048E9}">
      <dgm:prSet/>
      <dgm:spPr/>
      <dgm:t>
        <a:bodyPr/>
        <a:lstStyle/>
        <a:p>
          <a:endParaRPr lang="en-US"/>
        </a:p>
      </dgm:t>
    </dgm:pt>
    <dgm:pt modelId="{37B76B15-2D39-46B0-918E-3AA032325DD3}">
      <dgm:prSet phldrT="[Text]"/>
      <dgm:spPr/>
      <dgm:t>
        <a:bodyPr/>
        <a:lstStyle/>
        <a:p>
          <a:r>
            <a:rPr lang="en-US" dirty="0"/>
            <a:t>Partner with patient and family</a:t>
          </a:r>
        </a:p>
      </dgm:t>
    </dgm:pt>
    <dgm:pt modelId="{D00C69A2-6CC9-43A0-9EF4-8638C00F6868}" type="parTrans" cxnId="{151C69A7-A93E-4D20-9040-7068E25FE894}">
      <dgm:prSet/>
      <dgm:spPr/>
      <dgm:t>
        <a:bodyPr/>
        <a:lstStyle/>
        <a:p>
          <a:endParaRPr lang="en-US"/>
        </a:p>
      </dgm:t>
    </dgm:pt>
    <dgm:pt modelId="{1112CE4E-2D63-41F8-8B1F-825F39FAF6A3}" type="sibTrans" cxnId="{151C69A7-A93E-4D20-9040-7068E25FE894}">
      <dgm:prSet/>
      <dgm:spPr/>
      <dgm:t>
        <a:bodyPr/>
        <a:lstStyle/>
        <a:p>
          <a:endParaRPr lang="en-US"/>
        </a:p>
      </dgm:t>
    </dgm:pt>
    <dgm:pt modelId="{4DBD74FB-6EF8-4F7E-BB08-9CB63C1F0123}">
      <dgm:prSet phldrT="[Text]"/>
      <dgm:spPr/>
      <dgm:t>
        <a:bodyPr/>
        <a:lstStyle/>
        <a:p>
          <a:r>
            <a:rPr lang="en-US" dirty="0"/>
            <a:t>Empower, Voice and Choice for patients and staff</a:t>
          </a:r>
        </a:p>
      </dgm:t>
    </dgm:pt>
    <dgm:pt modelId="{28C1C515-CB45-499D-BDA3-6D430C414DB5}" type="parTrans" cxnId="{7193C47E-4F49-414C-A3BE-923EA9F2311A}">
      <dgm:prSet/>
      <dgm:spPr/>
      <dgm:t>
        <a:bodyPr/>
        <a:lstStyle/>
        <a:p>
          <a:endParaRPr lang="en-US"/>
        </a:p>
      </dgm:t>
    </dgm:pt>
    <dgm:pt modelId="{7B3D75A5-5089-4AE5-BADF-BCBEBD94A3EA}" type="sibTrans" cxnId="{7193C47E-4F49-414C-A3BE-923EA9F2311A}">
      <dgm:prSet/>
      <dgm:spPr/>
      <dgm:t>
        <a:bodyPr/>
        <a:lstStyle/>
        <a:p>
          <a:endParaRPr lang="en-US"/>
        </a:p>
      </dgm:t>
    </dgm:pt>
    <dgm:pt modelId="{21B4F455-B0C5-4822-8C87-FDBB9947543B}">
      <dgm:prSet phldrT="[Text]"/>
      <dgm:spPr/>
      <dgm:t>
        <a:bodyPr/>
        <a:lstStyle/>
        <a:p>
          <a:r>
            <a:rPr lang="en-US" dirty="0"/>
            <a:t>Foster resilience</a:t>
          </a:r>
        </a:p>
      </dgm:t>
    </dgm:pt>
    <dgm:pt modelId="{A2CE4D45-EAA0-4E6B-A6AD-4268F2A7959A}" type="parTrans" cxnId="{B7EADDED-7473-429E-BC54-8104B16DADAA}">
      <dgm:prSet/>
      <dgm:spPr/>
      <dgm:t>
        <a:bodyPr/>
        <a:lstStyle/>
        <a:p>
          <a:endParaRPr lang="en-US"/>
        </a:p>
      </dgm:t>
    </dgm:pt>
    <dgm:pt modelId="{DEC3061B-DE62-4270-95C4-0A5154C30854}" type="sibTrans" cxnId="{B7EADDED-7473-429E-BC54-8104B16DADAA}">
      <dgm:prSet/>
      <dgm:spPr/>
      <dgm:t>
        <a:bodyPr/>
        <a:lstStyle/>
        <a:p>
          <a:endParaRPr lang="en-US"/>
        </a:p>
      </dgm:t>
    </dgm:pt>
    <dgm:pt modelId="{60FBC852-4AA1-4924-9082-046F157FDA49}">
      <dgm:prSet phldrT="[Text]"/>
      <dgm:spPr/>
      <dgm:t>
        <a:bodyPr/>
        <a:lstStyle/>
        <a:p>
          <a:endParaRPr lang="en-US" dirty="0"/>
        </a:p>
      </dgm:t>
    </dgm:pt>
    <dgm:pt modelId="{B2668F35-3B37-4E52-B6E5-1A41FE09EB39}" type="parTrans" cxnId="{B6CFEA7B-86A4-4E45-9AA7-D9F821A11C5E}">
      <dgm:prSet/>
      <dgm:spPr/>
      <dgm:t>
        <a:bodyPr/>
        <a:lstStyle/>
        <a:p>
          <a:endParaRPr lang="en-US"/>
        </a:p>
      </dgm:t>
    </dgm:pt>
    <dgm:pt modelId="{2F4063A4-AB9E-4031-BA26-CC5787DCD0DA}" type="sibTrans" cxnId="{B6CFEA7B-86A4-4E45-9AA7-D9F821A11C5E}">
      <dgm:prSet/>
      <dgm:spPr/>
      <dgm:t>
        <a:bodyPr/>
        <a:lstStyle/>
        <a:p>
          <a:endParaRPr lang="en-US"/>
        </a:p>
      </dgm:t>
    </dgm:pt>
    <dgm:pt modelId="{B6EFEC5A-18FB-4D4E-9283-43F08D9F5823}">
      <dgm:prSet phldrT="[Text]"/>
      <dgm:spPr/>
      <dgm:t>
        <a:bodyPr/>
        <a:lstStyle/>
        <a:p>
          <a:r>
            <a:rPr lang="en-US" dirty="0"/>
            <a:t>Cultural, Historical and Gender Issues</a:t>
          </a:r>
        </a:p>
      </dgm:t>
    </dgm:pt>
    <dgm:pt modelId="{A97E4093-E527-495C-A5D1-B05B81A3ED50}" type="parTrans" cxnId="{CD2A4C17-94A9-47B1-AFCB-CFF70734AFA4}">
      <dgm:prSet/>
      <dgm:spPr/>
      <dgm:t>
        <a:bodyPr/>
        <a:lstStyle/>
        <a:p>
          <a:endParaRPr lang="en-US"/>
        </a:p>
      </dgm:t>
    </dgm:pt>
    <dgm:pt modelId="{FA1E48F0-FA56-4871-970E-B10F1485A7B8}" type="sibTrans" cxnId="{CD2A4C17-94A9-47B1-AFCB-CFF70734AFA4}">
      <dgm:prSet/>
      <dgm:spPr/>
      <dgm:t>
        <a:bodyPr/>
        <a:lstStyle/>
        <a:p>
          <a:endParaRPr lang="en-US"/>
        </a:p>
      </dgm:t>
    </dgm:pt>
    <dgm:pt modelId="{BBB49924-644A-4250-9390-618BC7BB7198}">
      <dgm:prSet phldrT="[Text]"/>
      <dgm:spPr/>
      <dgm:t>
        <a:bodyPr/>
        <a:lstStyle/>
        <a:p>
          <a:r>
            <a:rPr lang="en-US" dirty="0"/>
            <a:t>Treat all patients equally</a:t>
          </a:r>
        </a:p>
      </dgm:t>
    </dgm:pt>
    <dgm:pt modelId="{4FF639DC-27F4-49A3-9543-00B06EEE532B}" type="parTrans" cxnId="{2E4C7E80-11E7-4EB7-A6B3-A2E54CFA2527}">
      <dgm:prSet/>
      <dgm:spPr/>
      <dgm:t>
        <a:bodyPr/>
        <a:lstStyle/>
        <a:p>
          <a:endParaRPr lang="en-US"/>
        </a:p>
      </dgm:t>
    </dgm:pt>
    <dgm:pt modelId="{A88FDCDD-C7C9-4319-8397-50DB5C4FB1C7}" type="sibTrans" cxnId="{2E4C7E80-11E7-4EB7-A6B3-A2E54CFA2527}">
      <dgm:prSet/>
      <dgm:spPr/>
      <dgm:t>
        <a:bodyPr/>
        <a:lstStyle/>
        <a:p>
          <a:endParaRPr lang="en-US"/>
        </a:p>
      </dgm:t>
    </dgm:pt>
    <dgm:pt modelId="{E4334DA4-7CE6-423F-90A4-E635A2F8A0C2}">
      <dgm:prSet phldrT="[Text]"/>
      <dgm:spPr/>
      <dgm:t>
        <a:bodyPr/>
        <a:lstStyle/>
        <a:p>
          <a:r>
            <a:rPr lang="en-US" dirty="0"/>
            <a:t>Mentor and coach patient and family</a:t>
          </a:r>
        </a:p>
      </dgm:t>
    </dgm:pt>
    <dgm:pt modelId="{30D3D18E-04F3-48E9-B58C-90A8B61E632F}" type="parTrans" cxnId="{297D8530-C4CD-4F82-8183-4B0AC0B0F1E2}">
      <dgm:prSet/>
      <dgm:spPr/>
      <dgm:t>
        <a:bodyPr/>
        <a:lstStyle/>
        <a:p>
          <a:endParaRPr lang="en-US"/>
        </a:p>
      </dgm:t>
    </dgm:pt>
    <dgm:pt modelId="{3B8D564C-82BB-4E64-BFAF-F8C05438E0F6}" type="sibTrans" cxnId="{297D8530-C4CD-4F82-8183-4B0AC0B0F1E2}">
      <dgm:prSet/>
      <dgm:spPr/>
      <dgm:t>
        <a:bodyPr/>
        <a:lstStyle/>
        <a:p>
          <a:endParaRPr lang="en-US"/>
        </a:p>
      </dgm:t>
    </dgm:pt>
    <dgm:pt modelId="{C9EA6A95-CA00-4261-8797-E081D4E47C3F}">
      <dgm:prSet phldrT="[Text]"/>
      <dgm:spPr/>
      <dgm:t>
        <a:bodyPr/>
        <a:lstStyle/>
        <a:p>
          <a:r>
            <a:rPr lang="en-US" dirty="0"/>
            <a:t>Involve in care</a:t>
          </a:r>
        </a:p>
      </dgm:t>
    </dgm:pt>
    <dgm:pt modelId="{96CFF790-102D-4E09-9934-B8FBBF9E2175}" type="parTrans" cxnId="{6C0E8F79-7969-4398-AE28-2C85E748D499}">
      <dgm:prSet/>
      <dgm:spPr/>
      <dgm:t>
        <a:bodyPr/>
        <a:lstStyle/>
        <a:p>
          <a:endParaRPr lang="en-US"/>
        </a:p>
      </dgm:t>
    </dgm:pt>
    <dgm:pt modelId="{9DD3A3F6-EEA4-4929-91C4-27CC5C84A1DF}" type="sibTrans" cxnId="{6C0E8F79-7969-4398-AE28-2C85E748D499}">
      <dgm:prSet/>
      <dgm:spPr/>
      <dgm:t>
        <a:bodyPr/>
        <a:lstStyle/>
        <a:p>
          <a:endParaRPr lang="en-US"/>
        </a:p>
      </dgm:t>
    </dgm:pt>
    <dgm:pt modelId="{B67712A4-054A-4DC4-B03F-61D8117A8FA1}">
      <dgm:prSet phldrT="[Text]"/>
      <dgm:spPr/>
      <dgm:t>
        <a:bodyPr/>
        <a:lstStyle/>
        <a:p>
          <a:r>
            <a:rPr lang="en-US" dirty="0"/>
            <a:t>Perform shared decision making</a:t>
          </a:r>
        </a:p>
      </dgm:t>
    </dgm:pt>
    <dgm:pt modelId="{C1597E8A-D918-43DF-A517-CC928DAF8743}" type="parTrans" cxnId="{CE98219C-E6E4-492A-85EC-692452A27D95}">
      <dgm:prSet/>
      <dgm:spPr/>
      <dgm:t>
        <a:bodyPr/>
        <a:lstStyle/>
        <a:p>
          <a:endParaRPr lang="en-US"/>
        </a:p>
      </dgm:t>
    </dgm:pt>
    <dgm:pt modelId="{007F3CAC-4334-4E16-8DFF-A14462CFF187}" type="sibTrans" cxnId="{CE98219C-E6E4-492A-85EC-692452A27D95}">
      <dgm:prSet/>
      <dgm:spPr/>
      <dgm:t>
        <a:bodyPr/>
        <a:lstStyle/>
        <a:p>
          <a:endParaRPr lang="en-US"/>
        </a:p>
      </dgm:t>
    </dgm:pt>
    <dgm:pt modelId="{EAFAB7DE-E511-413C-B6AF-6E483577F774}">
      <dgm:prSet phldrT="[Text]"/>
      <dgm:spPr/>
      <dgm:t>
        <a:bodyPr/>
        <a:lstStyle/>
        <a:p>
          <a:r>
            <a:rPr lang="en-US" dirty="0"/>
            <a:t>Create a nurse –physician collaboration</a:t>
          </a:r>
        </a:p>
      </dgm:t>
    </dgm:pt>
    <dgm:pt modelId="{8E0F604E-F709-474D-A2E8-5CF6B9BF5682}" type="parTrans" cxnId="{1C2E3B17-4435-49DF-9D13-41A61E965580}">
      <dgm:prSet/>
      <dgm:spPr/>
      <dgm:t>
        <a:bodyPr/>
        <a:lstStyle/>
        <a:p>
          <a:endParaRPr lang="en-US"/>
        </a:p>
      </dgm:t>
    </dgm:pt>
    <dgm:pt modelId="{D261E9D8-02AC-4BF6-A9E7-76036FC675F1}" type="sibTrans" cxnId="{1C2E3B17-4435-49DF-9D13-41A61E965580}">
      <dgm:prSet/>
      <dgm:spPr/>
      <dgm:t>
        <a:bodyPr/>
        <a:lstStyle/>
        <a:p>
          <a:endParaRPr lang="en-US"/>
        </a:p>
      </dgm:t>
    </dgm:pt>
    <dgm:pt modelId="{2D2B9B5B-60C7-45D9-86AF-02D1ADE179CC}">
      <dgm:prSet phldrT="[Text]"/>
      <dgm:spPr/>
      <dgm:t>
        <a:bodyPr/>
        <a:lstStyle/>
        <a:p>
          <a:r>
            <a:rPr lang="en-US" dirty="0"/>
            <a:t>Encourage presence on rounds </a:t>
          </a:r>
        </a:p>
      </dgm:t>
    </dgm:pt>
    <dgm:pt modelId="{DCEF5149-5811-41D8-B764-781887103778}" type="parTrans" cxnId="{A5448510-7ED1-4C44-98CC-2E5A756AD10F}">
      <dgm:prSet/>
      <dgm:spPr/>
      <dgm:t>
        <a:bodyPr/>
        <a:lstStyle/>
        <a:p>
          <a:endParaRPr lang="en-US"/>
        </a:p>
      </dgm:t>
    </dgm:pt>
    <dgm:pt modelId="{86C9BEA0-41A7-433A-A5F6-46C18E55A5F6}" type="sibTrans" cxnId="{A5448510-7ED1-4C44-98CC-2E5A756AD10F}">
      <dgm:prSet/>
      <dgm:spPr/>
      <dgm:t>
        <a:bodyPr/>
        <a:lstStyle/>
        <a:p>
          <a:endParaRPr lang="en-US"/>
        </a:p>
      </dgm:t>
    </dgm:pt>
    <dgm:pt modelId="{985F4423-5BAF-48F1-B4F7-8A6DB70BD937}">
      <dgm:prSet phldrT="[Text]"/>
      <dgm:spPr/>
      <dgm:t>
        <a:bodyPr/>
        <a:lstStyle/>
        <a:p>
          <a:r>
            <a:rPr lang="en-US" dirty="0"/>
            <a:t>Support staff with appropriate assignments, mentoring and self scheduling</a:t>
          </a:r>
        </a:p>
      </dgm:t>
    </dgm:pt>
    <dgm:pt modelId="{0AA9E6D0-E652-477F-8397-5F80B1A1E7B7}" type="parTrans" cxnId="{DFCE121E-E399-44A5-BBDF-A6D839823D9B}">
      <dgm:prSet/>
      <dgm:spPr/>
      <dgm:t>
        <a:bodyPr/>
        <a:lstStyle/>
        <a:p>
          <a:endParaRPr lang="en-US"/>
        </a:p>
      </dgm:t>
    </dgm:pt>
    <dgm:pt modelId="{0AE4832A-AA92-494E-8484-8F526E4E50C4}" type="sibTrans" cxnId="{DFCE121E-E399-44A5-BBDF-A6D839823D9B}">
      <dgm:prSet/>
      <dgm:spPr/>
      <dgm:t>
        <a:bodyPr/>
        <a:lstStyle/>
        <a:p>
          <a:endParaRPr lang="en-US"/>
        </a:p>
      </dgm:t>
    </dgm:pt>
    <dgm:pt modelId="{E6AF58D8-CD05-4845-B9E0-229D52B8B467}">
      <dgm:prSet phldrT="[Text]"/>
      <dgm:spPr/>
      <dgm:t>
        <a:bodyPr/>
        <a:lstStyle/>
        <a:p>
          <a:r>
            <a:rPr lang="en-US" dirty="0"/>
            <a:t>Welcome support systems</a:t>
          </a:r>
        </a:p>
      </dgm:t>
    </dgm:pt>
    <dgm:pt modelId="{05F8C54F-AB0A-4CBC-8A4A-32D7E4FFDE43}" type="parTrans" cxnId="{2489E542-6D77-45E0-97EB-3CC8A350C2E2}">
      <dgm:prSet/>
      <dgm:spPr/>
      <dgm:t>
        <a:bodyPr/>
        <a:lstStyle/>
        <a:p>
          <a:endParaRPr lang="en-US"/>
        </a:p>
      </dgm:t>
    </dgm:pt>
    <dgm:pt modelId="{C8871ED8-C808-4A56-A021-A1F48027C8E9}" type="sibTrans" cxnId="{2489E542-6D77-45E0-97EB-3CC8A350C2E2}">
      <dgm:prSet/>
      <dgm:spPr/>
      <dgm:t>
        <a:bodyPr/>
        <a:lstStyle/>
        <a:p>
          <a:endParaRPr lang="en-US"/>
        </a:p>
      </dgm:t>
    </dgm:pt>
    <dgm:pt modelId="{11B77E1A-7EE4-42EA-96B7-F81B99EC95C8}">
      <dgm:prSet phldrT="[Text]"/>
      <dgm:spPr/>
      <dgm:t>
        <a:bodyPr/>
        <a:lstStyle/>
        <a:p>
          <a:r>
            <a:rPr lang="en-US" dirty="0"/>
            <a:t>Provide culturally effective care</a:t>
          </a:r>
        </a:p>
      </dgm:t>
    </dgm:pt>
    <dgm:pt modelId="{51129DC7-F5F0-4EA8-A386-B156A127F696}" type="parTrans" cxnId="{21944D7C-D11E-474D-B4E4-CF3E273BFD4B}">
      <dgm:prSet/>
      <dgm:spPr/>
      <dgm:t>
        <a:bodyPr/>
        <a:lstStyle/>
        <a:p>
          <a:endParaRPr lang="en-US"/>
        </a:p>
      </dgm:t>
    </dgm:pt>
    <dgm:pt modelId="{36D576A7-DD68-43F7-AFB7-20051D5C9BE5}" type="sibTrans" cxnId="{21944D7C-D11E-474D-B4E4-CF3E273BFD4B}">
      <dgm:prSet/>
      <dgm:spPr/>
      <dgm:t>
        <a:bodyPr/>
        <a:lstStyle/>
        <a:p>
          <a:endParaRPr lang="en-US"/>
        </a:p>
      </dgm:t>
    </dgm:pt>
    <dgm:pt modelId="{2E50C862-828B-4E84-A08C-8F0FFCBCD96A}" type="pres">
      <dgm:prSet presAssocID="{315FD600-1415-442E-B012-068A9BA79366}" presName="Name0" presStyleCnt="0">
        <dgm:presLayoutVars>
          <dgm:dir/>
          <dgm:animLvl val="lvl"/>
          <dgm:resizeHandles val="exact"/>
        </dgm:presLayoutVars>
      </dgm:prSet>
      <dgm:spPr/>
    </dgm:pt>
    <dgm:pt modelId="{2B3A326C-D8C6-493F-B9DC-FA74869F448D}" type="pres">
      <dgm:prSet presAssocID="{40419042-8679-4F0C-B609-38027A3A68D4}" presName="linNode" presStyleCnt="0"/>
      <dgm:spPr/>
    </dgm:pt>
    <dgm:pt modelId="{535DE2E9-2B22-49F8-8BB5-08900406F52B}" type="pres">
      <dgm:prSet presAssocID="{40419042-8679-4F0C-B609-38027A3A68D4}" presName="parentText" presStyleLbl="node1" presStyleIdx="0" presStyleCnt="3">
        <dgm:presLayoutVars>
          <dgm:chMax val="1"/>
          <dgm:bulletEnabled val="1"/>
        </dgm:presLayoutVars>
      </dgm:prSet>
      <dgm:spPr/>
    </dgm:pt>
    <dgm:pt modelId="{22C0AB6D-E820-4921-A232-FB47D1FADDBB}" type="pres">
      <dgm:prSet presAssocID="{40419042-8679-4F0C-B609-38027A3A68D4}" presName="descendantText" presStyleLbl="alignAccFollowNode1" presStyleIdx="0" presStyleCnt="3">
        <dgm:presLayoutVars>
          <dgm:bulletEnabled val="1"/>
        </dgm:presLayoutVars>
      </dgm:prSet>
      <dgm:spPr/>
    </dgm:pt>
    <dgm:pt modelId="{807306B1-325D-4149-96C5-603446465899}" type="pres">
      <dgm:prSet presAssocID="{792B2D86-8F6D-43CA-8F1B-05F8E7B9BAA0}" presName="sp" presStyleCnt="0"/>
      <dgm:spPr/>
    </dgm:pt>
    <dgm:pt modelId="{7B094FD3-9E22-4A59-A2F5-735426CEC138}" type="pres">
      <dgm:prSet presAssocID="{4DBD74FB-6EF8-4F7E-BB08-9CB63C1F0123}" presName="linNode" presStyleCnt="0"/>
      <dgm:spPr/>
    </dgm:pt>
    <dgm:pt modelId="{F40AC300-BA2A-43C0-88F2-4C92CFCF0207}" type="pres">
      <dgm:prSet presAssocID="{4DBD74FB-6EF8-4F7E-BB08-9CB63C1F0123}" presName="parentText" presStyleLbl="node1" presStyleIdx="1" presStyleCnt="3">
        <dgm:presLayoutVars>
          <dgm:chMax val="1"/>
          <dgm:bulletEnabled val="1"/>
        </dgm:presLayoutVars>
      </dgm:prSet>
      <dgm:spPr/>
    </dgm:pt>
    <dgm:pt modelId="{528F4323-739E-4582-BBF0-2463264DD5CC}" type="pres">
      <dgm:prSet presAssocID="{4DBD74FB-6EF8-4F7E-BB08-9CB63C1F0123}" presName="descendantText" presStyleLbl="alignAccFollowNode1" presStyleIdx="1" presStyleCnt="3">
        <dgm:presLayoutVars>
          <dgm:bulletEnabled val="1"/>
        </dgm:presLayoutVars>
      </dgm:prSet>
      <dgm:spPr/>
    </dgm:pt>
    <dgm:pt modelId="{CEDAE175-8905-4771-B9E6-AB57C7685F73}" type="pres">
      <dgm:prSet presAssocID="{7B3D75A5-5089-4AE5-BADF-BCBEBD94A3EA}" presName="sp" presStyleCnt="0"/>
      <dgm:spPr/>
    </dgm:pt>
    <dgm:pt modelId="{1C1F256E-E97C-42E8-8975-3C90E89DDBC3}" type="pres">
      <dgm:prSet presAssocID="{B6EFEC5A-18FB-4D4E-9283-43F08D9F5823}" presName="linNode" presStyleCnt="0"/>
      <dgm:spPr/>
    </dgm:pt>
    <dgm:pt modelId="{DE6489D9-BDBE-42F4-8416-69F585A2CA0D}" type="pres">
      <dgm:prSet presAssocID="{B6EFEC5A-18FB-4D4E-9283-43F08D9F5823}" presName="parentText" presStyleLbl="node1" presStyleIdx="2" presStyleCnt="3">
        <dgm:presLayoutVars>
          <dgm:chMax val="1"/>
          <dgm:bulletEnabled val="1"/>
        </dgm:presLayoutVars>
      </dgm:prSet>
      <dgm:spPr/>
    </dgm:pt>
    <dgm:pt modelId="{B0D21254-486F-4324-AB39-4957F57AF780}" type="pres">
      <dgm:prSet presAssocID="{B6EFEC5A-18FB-4D4E-9283-43F08D9F5823}" presName="descendantText" presStyleLbl="alignAccFollowNode1" presStyleIdx="2" presStyleCnt="3">
        <dgm:presLayoutVars>
          <dgm:bulletEnabled val="1"/>
        </dgm:presLayoutVars>
      </dgm:prSet>
      <dgm:spPr/>
    </dgm:pt>
  </dgm:ptLst>
  <dgm:cxnLst>
    <dgm:cxn modelId="{D92CB20A-5CAF-4824-BAC3-DF4A5818405B}" type="presOf" srcId="{40419042-8679-4F0C-B609-38027A3A68D4}" destId="{535DE2E9-2B22-49F8-8BB5-08900406F52B}" srcOrd="0" destOrd="0" presId="urn:microsoft.com/office/officeart/2005/8/layout/vList5"/>
    <dgm:cxn modelId="{A5448510-7ED1-4C44-98CC-2E5A756AD10F}" srcId="{4DBD74FB-6EF8-4F7E-BB08-9CB63C1F0123}" destId="{2D2B9B5B-60C7-45D9-86AF-02D1ADE179CC}" srcOrd="1" destOrd="0" parTransId="{DCEF5149-5811-41D8-B764-781887103778}" sibTransId="{86C9BEA0-41A7-433A-A5F6-46C18E55A5F6}"/>
    <dgm:cxn modelId="{43A78F16-9A31-423E-89FF-892AA2C64EEC}" type="presOf" srcId="{E6AF58D8-CD05-4845-B9E0-229D52B8B467}" destId="{B0D21254-486F-4324-AB39-4957F57AF780}" srcOrd="0" destOrd="1" presId="urn:microsoft.com/office/officeart/2005/8/layout/vList5"/>
    <dgm:cxn modelId="{1C2E3B17-4435-49DF-9D13-41A61E965580}" srcId="{40419042-8679-4F0C-B609-38027A3A68D4}" destId="{EAFAB7DE-E511-413C-B6AF-6E483577F774}" srcOrd="4" destOrd="0" parTransId="{8E0F604E-F709-474D-A2E8-5CF6B9BF5682}" sibTransId="{D261E9D8-02AC-4BF6-A9E7-76036FC675F1}"/>
    <dgm:cxn modelId="{CD2A4C17-94A9-47B1-AFCB-CFF70734AFA4}" srcId="{315FD600-1415-442E-B012-068A9BA79366}" destId="{B6EFEC5A-18FB-4D4E-9283-43F08D9F5823}" srcOrd="2" destOrd="0" parTransId="{A97E4093-E527-495C-A5D1-B05B81A3ED50}" sibTransId="{FA1E48F0-FA56-4871-970E-B10F1485A7B8}"/>
    <dgm:cxn modelId="{60498918-3643-424E-971B-B7B96598E481}" type="presOf" srcId="{11B77E1A-7EE4-42EA-96B7-F81B99EC95C8}" destId="{B0D21254-486F-4324-AB39-4957F57AF780}" srcOrd="0" destOrd="2" presId="urn:microsoft.com/office/officeart/2005/8/layout/vList5"/>
    <dgm:cxn modelId="{1A109119-C1CB-4915-BB22-469EB765B4AD}" type="presOf" srcId="{B67712A4-054A-4DC4-B03F-61D8117A8FA1}" destId="{22C0AB6D-E820-4921-A232-FB47D1FADDBB}" srcOrd="0" destOrd="3" presId="urn:microsoft.com/office/officeart/2005/8/layout/vList5"/>
    <dgm:cxn modelId="{DFCE121E-E399-44A5-BBDF-A6D839823D9B}" srcId="{4DBD74FB-6EF8-4F7E-BB08-9CB63C1F0123}" destId="{985F4423-5BAF-48F1-B4F7-8A6DB70BD937}" srcOrd="2" destOrd="0" parTransId="{0AA9E6D0-E652-477F-8397-5F80B1A1E7B7}" sibTransId="{0AE4832A-AA92-494E-8484-8F526E4E50C4}"/>
    <dgm:cxn modelId="{297D8530-C4CD-4F82-8183-4B0AC0B0F1E2}" srcId="{40419042-8679-4F0C-B609-38027A3A68D4}" destId="{E4334DA4-7CE6-423F-90A4-E635A2F8A0C2}" srcOrd="1" destOrd="0" parTransId="{30D3D18E-04F3-48E9-B58C-90A8B61E632F}" sibTransId="{3B8D564C-82BB-4E64-BFAF-F8C05438E0F6}"/>
    <dgm:cxn modelId="{277EA35B-79FF-49D9-8987-A72341654111}" type="presOf" srcId="{2D2B9B5B-60C7-45D9-86AF-02D1ADE179CC}" destId="{528F4323-739E-4582-BBF0-2463264DD5CC}" srcOrd="0" destOrd="1" presId="urn:microsoft.com/office/officeart/2005/8/layout/vList5"/>
    <dgm:cxn modelId="{0B15BB62-957C-407F-8744-A8DA5BA2E557}" type="presOf" srcId="{985F4423-5BAF-48F1-B4F7-8A6DB70BD937}" destId="{528F4323-739E-4582-BBF0-2463264DD5CC}" srcOrd="0" destOrd="2" presId="urn:microsoft.com/office/officeart/2005/8/layout/vList5"/>
    <dgm:cxn modelId="{2489E542-6D77-45E0-97EB-3CC8A350C2E2}" srcId="{B6EFEC5A-18FB-4D4E-9283-43F08D9F5823}" destId="{E6AF58D8-CD05-4845-B9E0-229D52B8B467}" srcOrd="1" destOrd="0" parTransId="{05F8C54F-AB0A-4CBC-8A4A-32D7E4FFDE43}" sibTransId="{C8871ED8-C808-4A56-A021-A1F48027C8E9}"/>
    <dgm:cxn modelId="{D5423E45-FD67-4B5C-9BAA-9A2991BB9818}" type="presOf" srcId="{315FD600-1415-442E-B012-068A9BA79366}" destId="{2E50C862-828B-4E84-A08C-8F0FFCBCD96A}" srcOrd="0" destOrd="0" presId="urn:microsoft.com/office/officeart/2005/8/layout/vList5"/>
    <dgm:cxn modelId="{0FA86269-7C10-4438-ACA3-65C4835F03F5}" type="presOf" srcId="{BBB49924-644A-4250-9390-618BC7BB7198}" destId="{B0D21254-486F-4324-AB39-4957F57AF780}" srcOrd="0" destOrd="0" presId="urn:microsoft.com/office/officeart/2005/8/layout/vList5"/>
    <dgm:cxn modelId="{6D7F264B-B344-44B4-AFF8-53773A7ED930}" type="presOf" srcId="{37B76B15-2D39-46B0-918E-3AA032325DD3}" destId="{22C0AB6D-E820-4921-A232-FB47D1FADDBB}" srcOrd="0" destOrd="0" presId="urn:microsoft.com/office/officeart/2005/8/layout/vList5"/>
    <dgm:cxn modelId="{2112964E-EFD9-4AA9-B06B-FFCE236048E9}" srcId="{315FD600-1415-442E-B012-068A9BA79366}" destId="{40419042-8679-4F0C-B609-38027A3A68D4}" srcOrd="0" destOrd="0" parTransId="{57321D3B-952F-4820-8307-145B02519289}" sibTransId="{792B2D86-8F6D-43CA-8F1B-05F8E7B9BAA0}"/>
    <dgm:cxn modelId="{96EFDA77-629F-481C-B2D7-D4972A013B0F}" type="presOf" srcId="{C9EA6A95-CA00-4261-8797-E081D4E47C3F}" destId="{22C0AB6D-E820-4921-A232-FB47D1FADDBB}" srcOrd="0" destOrd="2" presId="urn:microsoft.com/office/officeart/2005/8/layout/vList5"/>
    <dgm:cxn modelId="{6C0E8F79-7969-4398-AE28-2C85E748D499}" srcId="{40419042-8679-4F0C-B609-38027A3A68D4}" destId="{C9EA6A95-CA00-4261-8797-E081D4E47C3F}" srcOrd="2" destOrd="0" parTransId="{96CFF790-102D-4E09-9934-B8FBBF9E2175}" sibTransId="{9DD3A3F6-EEA4-4929-91C4-27CC5C84A1DF}"/>
    <dgm:cxn modelId="{9428335A-5CBB-489D-B7F2-7F5FEB8E3143}" type="presOf" srcId="{EAFAB7DE-E511-413C-B6AF-6E483577F774}" destId="{22C0AB6D-E820-4921-A232-FB47D1FADDBB}" srcOrd="0" destOrd="4" presId="urn:microsoft.com/office/officeart/2005/8/layout/vList5"/>
    <dgm:cxn modelId="{B6CFEA7B-86A4-4E45-9AA7-D9F821A11C5E}" srcId="{4DBD74FB-6EF8-4F7E-BB08-9CB63C1F0123}" destId="{60FBC852-4AA1-4924-9082-046F157FDA49}" srcOrd="3" destOrd="0" parTransId="{B2668F35-3B37-4E52-B6E5-1A41FE09EB39}" sibTransId="{2F4063A4-AB9E-4031-BA26-CC5787DCD0DA}"/>
    <dgm:cxn modelId="{21944D7C-D11E-474D-B4E4-CF3E273BFD4B}" srcId="{B6EFEC5A-18FB-4D4E-9283-43F08D9F5823}" destId="{11B77E1A-7EE4-42EA-96B7-F81B99EC95C8}" srcOrd="2" destOrd="0" parTransId="{51129DC7-F5F0-4EA8-A386-B156A127F696}" sibTransId="{36D576A7-DD68-43F7-AFB7-20051D5C9BE5}"/>
    <dgm:cxn modelId="{7193C47E-4F49-414C-A3BE-923EA9F2311A}" srcId="{315FD600-1415-442E-B012-068A9BA79366}" destId="{4DBD74FB-6EF8-4F7E-BB08-9CB63C1F0123}" srcOrd="1" destOrd="0" parTransId="{28C1C515-CB45-499D-BDA3-6D430C414DB5}" sibTransId="{7B3D75A5-5089-4AE5-BADF-BCBEBD94A3EA}"/>
    <dgm:cxn modelId="{2E4C7E80-11E7-4EB7-A6B3-A2E54CFA2527}" srcId="{B6EFEC5A-18FB-4D4E-9283-43F08D9F5823}" destId="{BBB49924-644A-4250-9390-618BC7BB7198}" srcOrd="0" destOrd="0" parTransId="{4FF639DC-27F4-49A3-9543-00B06EEE532B}" sibTransId="{A88FDCDD-C7C9-4319-8397-50DB5C4FB1C7}"/>
    <dgm:cxn modelId="{D7E9378F-E1F6-4CB3-86D3-DF5E667D4D46}" type="presOf" srcId="{B6EFEC5A-18FB-4D4E-9283-43F08D9F5823}" destId="{DE6489D9-BDBE-42F4-8416-69F585A2CA0D}" srcOrd="0" destOrd="0" presId="urn:microsoft.com/office/officeart/2005/8/layout/vList5"/>
    <dgm:cxn modelId="{CE98219C-E6E4-492A-85EC-692452A27D95}" srcId="{40419042-8679-4F0C-B609-38027A3A68D4}" destId="{B67712A4-054A-4DC4-B03F-61D8117A8FA1}" srcOrd="3" destOrd="0" parTransId="{C1597E8A-D918-43DF-A517-CC928DAF8743}" sibTransId="{007F3CAC-4334-4E16-8DFF-A14462CFF187}"/>
    <dgm:cxn modelId="{DEF12DA3-282F-46F3-B8CE-A499AE39AE4A}" type="presOf" srcId="{E4334DA4-7CE6-423F-90A4-E635A2F8A0C2}" destId="{22C0AB6D-E820-4921-A232-FB47D1FADDBB}" srcOrd="0" destOrd="1" presId="urn:microsoft.com/office/officeart/2005/8/layout/vList5"/>
    <dgm:cxn modelId="{151C69A7-A93E-4D20-9040-7068E25FE894}" srcId="{40419042-8679-4F0C-B609-38027A3A68D4}" destId="{37B76B15-2D39-46B0-918E-3AA032325DD3}" srcOrd="0" destOrd="0" parTransId="{D00C69A2-6CC9-43A0-9EF4-8638C00F6868}" sibTransId="{1112CE4E-2D63-41F8-8B1F-825F39FAF6A3}"/>
    <dgm:cxn modelId="{FB83BFBB-0148-4B99-B8A8-D30AF3F4CC4E}" type="presOf" srcId="{21B4F455-B0C5-4822-8C87-FDBB9947543B}" destId="{528F4323-739E-4582-BBF0-2463264DD5CC}" srcOrd="0" destOrd="0" presId="urn:microsoft.com/office/officeart/2005/8/layout/vList5"/>
    <dgm:cxn modelId="{D46155C0-BDAD-4909-A655-D2FFE3435150}" type="presOf" srcId="{4DBD74FB-6EF8-4F7E-BB08-9CB63C1F0123}" destId="{F40AC300-BA2A-43C0-88F2-4C92CFCF0207}" srcOrd="0" destOrd="0" presId="urn:microsoft.com/office/officeart/2005/8/layout/vList5"/>
    <dgm:cxn modelId="{2BD60ECC-9B77-4400-A27B-BDCDA36582FC}" type="presOf" srcId="{60FBC852-4AA1-4924-9082-046F157FDA49}" destId="{528F4323-739E-4582-BBF0-2463264DD5CC}" srcOrd="0" destOrd="3" presId="urn:microsoft.com/office/officeart/2005/8/layout/vList5"/>
    <dgm:cxn modelId="{B7EADDED-7473-429E-BC54-8104B16DADAA}" srcId="{4DBD74FB-6EF8-4F7E-BB08-9CB63C1F0123}" destId="{21B4F455-B0C5-4822-8C87-FDBB9947543B}" srcOrd="0" destOrd="0" parTransId="{A2CE4D45-EAA0-4E6B-A6AD-4268F2A7959A}" sibTransId="{DEC3061B-DE62-4270-95C4-0A5154C30854}"/>
    <dgm:cxn modelId="{4C2CFE85-E788-49AA-AF0C-949C1D23A6B0}" type="presParOf" srcId="{2E50C862-828B-4E84-A08C-8F0FFCBCD96A}" destId="{2B3A326C-D8C6-493F-B9DC-FA74869F448D}" srcOrd="0" destOrd="0" presId="urn:microsoft.com/office/officeart/2005/8/layout/vList5"/>
    <dgm:cxn modelId="{1B2E7551-4C51-4534-B84F-253404F7339C}" type="presParOf" srcId="{2B3A326C-D8C6-493F-B9DC-FA74869F448D}" destId="{535DE2E9-2B22-49F8-8BB5-08900406F52B}" srcOrd="0" destOrd="0" presId="urn:microsoft.com/office/officeart/2005/8/layout/vList5"/>
    <dgm:cxn modelId="{EC200057-829D-4837-A84B-2564087AE95C}" type="presParOf" srcId="{2B3A326C-D8C6-493F-B9DC-FA74869F448D}" destId="{22C0AB6D-E820-4921-A232-FB47D1FADDBB}" srcOrd="1" destOrd="0" presId="urn:microsoft.com/office/officeart/2005/8/layout/vList5"/>
    <dgm:cxn modelId="{BBE374AE-BB09-42C1-8E5D-9752C9260C1D}" type="presParOf" srcId="{2E50C862-828B-4E84-A08C-8F0FFCBCD96A}" destId="{807306B1-325D-4149-96C5-603446465899}" srcOrd="1" destOrd="0" presId="urn:microsoft.com/office/officeart/2005/8/layout/vList5"/>
    <dgm:cxn modelId="{3A610396-11C9-4B6F-B66C-05C038962D2D}" type="presParOf" srcId="{2E50C862-828B-4E84-A08C-8F0FFCBCD96A}" destId="{7B094FD3-9E22-4A59-A2F5-735426CEC138}" srcOrd="2" destOrd="0" presId="urn:microsoft.com/office/officeart/2005/8/layout/vList5"/>
    <dgm:cxn modelId="{ED43E608-6C83-4F4C-B900-53C821801964}" type="presParOf" srcId="{7B094FD3-9E22-4A59-A2F5-735426CEC138}" destId="{F40AC300-BA2A-43C0-88F2-4C92CFCF0207}" srcOrd="0" destOrd="0" presId="urn:microsoft.com/office/officeart/2005/8/layout/vList5"/>
    <dgm:cxn modelId="{84BDC218-BBCB-446C-B5AC-73708F0AE909}" type="presParOf" srcId="{7B094FD3-9E22-4A59-A2F5-735426CEC138}" destId="{528F4323-739E-4582-BBF0-2463264DD5CC}" srcOrd="1" destOrd="0" presId="urn:microsoft.com/office/officeart/2005/8/layout/vList5"/>
    <dgm:cxn modelId="{784966FE-93A3-460F-8125-20728F2F2F8C}" type="presParOf" srcId="{2E50C862-828B-4E84-A08C-8F0FFCBCD96A}" destId="{CEDAE175-8905-4771-B9E6-AB57C7685F73}" srcOrd="3" destOrd="0" presId="urn:microsoft.com/office/officeart/2005/8/layout/vList5"/>
    <dgm:cxn modelId="{452844FB-978E-4029-98E5-E049F5F720B5}" type="presParOf" srcId="{2E50C862-828B-4E84-A08C-8F0FFCBCD96A}" destId="{1C1F256E-E97C-42E8-8975-3C90E89DDBC3}" srcOrd="4" destOrd="0" presId="urn:microsoft.com/office/officeart/2005/8/layout/vList5"/>
    <dgm:cxn modelId="{0BA21A2C-D97D-421A-9334-4862CCB72974}" type="presParOf" srcId="{1C1F256E-E97C-42E8-8975-3C90E89DDBC3}" destId="{DE6489D9-BDBE-42F4-8416-69F585A2CA0D}" srcOrd="0" destOrd="0" presId="urn:microsoft.com/office/officeart/2005/8/layout/vList5"/>
    <dgm:cxn modelId="{F72C74A8-273C-4BF7-96A8-2570919FA9F6}" type="presParOf" srcId="{1C1F256E-E97C-42E8-8975-3C90E89DDBC3}" destId="{B0D21254-486F-4324-AB39-4957F57AF7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9A820-D9A2-40A9-8871-F01690D8FE9C}" type="doc">
      <dgm:prSet loTypeId="urn:diagrams.loki3.com/VaryingWidthList" loCatId="list" qsTypeId="urn:microsoft.com/office/officeart/2005/8/quickstyle/simple5" qsCatId="simple" csTypeId="urn:microsoft.com/office/officeart/2005/8/colors/accent3_3" csCatId="accent3" phldr="1"/>
      <dgm:spPr/>
    </dgm:pt>
    <dgm:pt modelId="{60AC466D-ADF4-4833-A3D7-D7CD18C1C5B1}">
      <dgm:prSet phldrT="[Text]"/>
      <dgm:spPr/>
      <dgm:t>
        <a:bodyPr/>
        <a:lstStyle/>
        <a:p>
          <a:pPr algn="l"/>
          <a:r>
            <a:rPr lang="en-US" dirty="0"/>
            <a:t>Less Distracted, More Intention</a:t>
          </a:r>
        </a:p>
      </dgm:t>
    </dgm:pt>
    <dgm:pt modelId="{9B99E4DE-BEF0-430E-9FF1-B4CD0DBFFA0B}" type="parTrans" cxnId="{2FB560B7-EDA6-4BE4-9F96-A7F2F1EF0B47}">
      <dgm:prSet/>
      <dgm:spPr/>
      <dgm:t>
        <a:bodyPr/>
        <a:lstStyle/>
        <a:p>
          <a:endParaRPr lang="en-US"/>
        </a:p>
      </dgm:t>
    </dgm:pt>
    <dgm:pt modelId="{CE98E94F-3C7D-40AF-B8A0-D2EDB111BD34}" type="sibTrans" cxnId="{2FB560B7-EDA6-4BE4-9F96-A7F2F1EF0B47}">
      <dgm:prSet/>
      <dgm:spPr/>
      <dgm:t>
        <a:bodyPr/>
        <a:lstStyle/>
        <a:p>
          <a:endParaRPr lang="en-US"/>
        </a:p>
      </dgm:t>
    </dgm:pt>
    <dgm:pt modelId="{737F96CE-1A3E-4D36-9154-31AF27A5F56C}">
      <dgm:prSet phldrT="[Text]"/>
      <dgm:spPr/>
      <dgm:t>
        <a:bodyPr/>
        <a:lstStyle/>
        <a:p>
          <a:r>
            <a:rPr lang="en-US" dirty="0"/>
            <a:t>Less Disconnection, More Presence</a:t>
          </a:r>
        </a:p>
      </dgm:t>
    </dgm:pt>
    <dgm:pt modelId="{143F4216-FF8A-4A0D-9EBF-047A8E77BEE8}" type="parTrans" cxnId="{76A05922-9AF9-40BA-B8D5-878E6906445D}">
      <dgm:prSet/>
      <dgm:spPr/>
      <dgm:t>
        <a:bodyPr/>
        <a:lstStyle/>
        <a:p>
          <a:endParaRPr lang="en-US"/>
        </a:p>
      </dgm:t>
    </dgm:pt>
    <dgm:pt modelId="{15AF6025-42A2-4AAB-A83C-AC75ACFB64B9}" type="sibTrans" cxnId="{76A05922-9AF9-40BA-B8D5-878E6906445D}">
      <dgm:prSet/>
      <dgm:spPr/>
      <dgm:t>
        <a:bodyPr/>
        <a:lstStyle/>
        <a:p>
          <a:endParaRPr lang="en-US"/>
        </a:p>
      </dgm:t>
    </dgm:pt>
    <dgm:pt modelId="{191840D6-D4E0-437B-BA6B-5335D7B9DD32}">
      <dgm:prSet phldrT="[Text]"/>
      <dgm:spPr/>
      <dgm:t>
        <a:bodyPr/>
        <a:lstStyle/>
        <a:p>
          <a:r>
            <a:rPr lang="en-US" dirty="0"/>
            <a:t>Less Attachment, More Curiosity</a:t>
          </a:r>
        </a:p>
      </dgm:t>
    </dgm:pt>
    <dgm:pt modelId="{93AF43B7-5B31-4264-8A1D-C29F19DD97F8}" type="parTrans" cxnId="{6E99C26C-DE00-47A0-8355-85FFD900E329}">
      <dgm:prSet/>
      <dgm:spPr/>
      <dgm:t>
        <a:bodyPr/>
        <a:lstStyle/>
        <a:p>
          <a:endParaRPr lang="en-US"/>
        </a:p>
      </dgm:t>
    </dgm:pt>
    <dgm:pt modelId="{5EE5182D-3166-4559-8FBD-3E3B09B4C387}" type="sibTrans" cxnId="{6E99C26C-DE00-47A0-8355-85FFD900E329}">
      <dgm:prSet/>
      <dgm:spPr/>
      <dgm:t>
        <a:bodyPr/>
        <a:lstStyle/>
        <a:p>
          <a:endParaRPr lang="en-US"/>
        </a:p>
      </dgm:t>
    </dgm:pt>
    <dgm:pt modelId="{2DA3EA75-B5F4-4DAA-92AB-CFD4D452A137}">
      <dgm:prSet/>
      <dgm:spPr/>
      <dgm:t>
        <a:bodyPr/>
        <a:lstStyle/>
        <a:p>
          <a:r>
            <a:rPr lang="en-US" dirty="0"/>
            <a:t>Less Depletion, More Stamina</a:t>
          </a:r>
        </a:p>
      </dgm:t>
    </dgm:pt>
    <dgm:pt modelId="{AA2AA49C-7AFB-4C09-846E-44AE38A64E6B}" type="parTrans" cxnId="{94B9D1D1-A6A0-44B9-BEF0-9368D0CD913C}">
      <dgm:prSet/>
      <dgm:spPr/>
      <dgm:t>
        <a:bodyPr/>
        <a:lstStyle/>
        <a:p>
          <a:endParaRPr lang="en-US"/>
        </a:p>
      </dgm:t>
    </dgm:pt>
    <dgm:pt modelId="{9D57B4A9-D166-4EF7-AD6F-8586330D5BFF}" type="sibTrans" cxnId="{94B9D1D1-A6A0-44B9-BEF0-9368D0CD913C}">
      <dgm:prSet/>
      <dgm:spPr/>
      <dgm:t>
        <a:bodyPr/>
        <a:lstStyle/>
        <a:p>
          <a:endParaRPr lang="en-US"/>
        </a:p>
      </dgm:t>
    </dgm:pt>
    <dgm:pt modelId="{13710BBF-7BD2-45EA-832B-7FDA6E0F1041}" type="pres">
      <dgm:prSet presAssocID="{0519A820-D9A2-40A9-8871-F01690D8FE9C}" presName="Name0" presStyleCnt="0">
        <dgm:presLayoutVars>
          <dgm:resizeHandles/>
        </dgm:presLayoutVars>
      </dgm:prSet>
      <dgm:spPr/>
    </dgm:pt>
    <dgm:pt modelId="{168EE2B4-947B-46D2-BFE0-FFCE85967ECD}" type="pres">
      <dgm:prSet presAssocID="{60AC466D-ADF4-4833-A3D7-D7CD18C1C5B1}" presName="text" presStyleLbl="node1" presStyleIdx="0" presStyleCnt="4" custScaleX="834540">
        <dgm:presLayoutVars>
          <dgm:bulletEnabled val="1"/>
        </dgm:presLayoutVars>
      </dgm:prSet>
      <dgm:spPr/>
    </dgm:pt>
    <dgm:pt modelId="{DA7D5302-AECB-4787-BD44-39BDA8F2ED6D}" type="pres">
      <dgm:prSet presAssocID="{CE98E94F-3C7D-40AF-B8A0-D2EDB111BD34}" presName="space" presStyleCnt="0"/>
      <dgm:spPr/>
    </dgm:pt>
    <dgm:pt modelId="{D151586B-7B68-4B57-95DA-D4C2A3BAE795}" type="pres">
      <dgm:prSet presAssocID="{737F96CE-1A3E-4D36-9154-31AF27A5F56C}" presName="text" presStyleLbl="node1" presStyleIdx="1" presStyleCnt="4" custScaleX="824024">
        <dgm:presLayoutVars>
          <dgm:bulletEnabled val="1"/>
        </dgm:presLayoutVars>
      </dgm:prSet>
      <dgm:spPr/>
    </dgm:pt>
    <dgm:pt modelId="{44D49373-9F75-4A3D-B0EA-50861FE40BF7}" type="pres">
      <dgm:prSet presAssocID="{15AF6025-42A2-4AAB-A83C-AC75ACFB64B9}" presName="space" presStyleCnt="0"/>
      <dgm:spPr/>
    </dgm:pt>
    <dgm:pt modelId="{6F998816-E818-434B-8247-456A5B2DFBF9}" type="pres">
      <dgm:prSet presAssocID="{191840D6-D4E0-437B-BA6B-5335D7B9DD32}" presName="text" presStyleLbl="node1" presStyleIdx="2" presStyleCnt="4" custScaleX="832708">
        <dgm:presLayoutVars>
          <dgm:bulletEnabled val="1"/>
        </dgm:presLayoutVars>
      </dgm:prSet>
      <dgm:spPr/>
    </dgm:pt>
    <dgm:pt modelId="{16700D6B-57A1-470C-BA01-C2BE922D315A}" type="pres">
      <dgm:prSet presAssocID="{5EE5182D-3166-4559-8FBD-3E3B09B4C387}" presName="space" presStyleCnt="0"/>
      <dgm:spPr/>
    </dgm:pt>
    <dgm:pt modelId="{F1870125-F693-4D70-B010-378910B640F3}" type="pres">
      <dgm:prSet presAssocID="{2DA3EA75-B5F4-4DAA-92AB-CFD4D452A137}" presName="text" presStyleLbl="node1" presStyleIdx="3" presStyleCnt="4" custScaleX="834540">
        <dgm:presLayoutVars>
          <dgm:bulletEnabled val="1"/>
        </dgm:presLayoutVars>
      </dgm:prSet>
      <dgm:spPr/>
    </dgm:pt>
  </dgm:ptLst>
  <dgm:cxnLst>
    <dgm:cxn modelId="{CC2B3B0A-C807-448C-B230-C5B4A9EB947B}" type="presOf" srcId="{2DA3EA75-B5F4-4DAA-92AB-CFD4D452A137}" destId="{F1870125-F693-4D70-B010-378910B640F3}" srcOrd="0" destOrd="0" presId="urn:diagrams.loki3.com/VaryingWidthList"/>
    <dgm:cxn modelId="{0A06381C-5AF2-4F28-B707-0EF068FC4C5E}" type="presOf" srcId="{191840D6-D4E0-437B-BA6B-5335D7B9DD32}" destId="{6F998816-E818-434B-8247-456A5B2DFBF9}" srcOrd="0" destOrd="0" presId="urn:diagrams.loki3.com/VaryingWidthList"/>
    <dgm:cxn modelId="{76A05922-9AF9-40BA-B8D5-878E6906445D}" srcId="{0519A820-D9A2-40A9-8871-F01690D8FE9C}" destId="{737F96CE-1A3E-4D36-9154-31AF27A5F56C}" srcOrd="1" destOrd="0" parTransId="{143F4216-FF8A-4A0D-9EBF-047A8E77BEE8}" sibTransId="{15AF6025-42A2-4AAB-A83C-AC75ACFB64B9}"/>
    <dgm:cxn modelId="{F3BA093C-F1E4-497D-AD81-55836C604C2B}" type="presOf" srcId="{737F96CE-1A3E-4D36-9154-31AF27A5F56C}" destId="{D151586B-7B68-4B57-95DA-D4C2A3BAE795}" srcOrd="0" destOrd="0" presId="urn:diagrams.loki3.com/VaryingWidthList"/>
    <dgm:cxn modelId="{9652A53E-90E8-4C51-A21D-A5BC61262475}" type="presOf" srcId="{0519A820-D9A2-40A9-8871-F01690D8FE9C}" destId="{13710BBF-7BD2-45EA-832B-7FDA6E0F1041}" srcOrd="0" destOrd="0" presId="urn:diagrams.loki3.com/VaryingWidthList"/>
    <dgm:cxn modelId="{FC0D2860-1166-438B-8F38-47C6C8E428ED}" type="presOf" srcId="{60AC466D-ADF4-4833-A3D7-D7CD18C1C5B1}" destId="{168EE2B4-947B-46D2-BFE0-FFCE85967ECD}" srcOrd="0" destOrd="0" presId="urn:diagrams.loki3.com/VaryingWidthList"/>
    <dgm:cxn modelId="{6E99C26C-DE00-47A0-8355-85FFD900E329}" srcId="{0519A820-D9A2-40A9-8871-F01690D8FE9C}" destId="{191840D6-D4E0-437B-BA6B-5335D7B9DD32}" srcOrd="2" destOrd="0" parTransId="{93AF43B7-5B31-4264-8A1D-C29F19DD97F8}" sibTransId="{5EE5182D-3166-4559-8FBD-3E3B09B4C387}"/>
    <dgm:cxn modelId="{2FB560B7-EDA6-4BE4-9F96-A7F2F1EF0B47}" srcId="{0519A820-D9A2-40A9-8871-F01690D8FE9C}" destId="{60AC466D-ADF4-4833-A3D7-D7CD18C1C5B1}" srcOrd="0" destOrd="0" parTransId="{9B99E4DE-BEF0-430E-9FF1-B4CD0DBFFA0B}" sibTransId="{CE98E94F-3C7D-40AF-B8A0-D2EDB111BD34}"/>
    <dgm:cxn modelId="{94B9D1D1-A6A0-44B9-BEF0-9368D0CD913C}" srcId="{0519A820-D9A2-40A9-8871-F01690D8FE9C}" destId="{2DA3EA75-B5F4-4DAA-92AB-CFD4D452A137}" srcOrd="3" destOrd="0" parTransId="{AA2AA49C-7AFB-4C09-846E-44AE38A64E6B}" sibTransId="{9D57B4A9-D166-4EF7-AD6F-8586330D5BFF}"/>
    <dgm:cxn modelId="{AD0CDD06-C3DB-419A-995B-1F07FD0BCC61}" type="presParOf" srcId="{13710BBF-7BD2-45EA-832B-7FDA6E0F1041}" destId="{168EE2B4-947B-46D2-BFE0-FFCE85967ECD}" srcOrd="0" destOrd="0" presId="urn:diagrams.loki3.com/VaryingWidthList"/>
    <dgm:cxn modelId="{440D2E22-F658-4694-9CB6-12C31519FDD3}" type="presParOf" srcId="{13710BBF-7BD2-45EA-832B-7FDA6E0F1041}" destId="{DA7D5302-AECB-4787-BD44-39BDA8F2ED6D}" srcOrd="1" destOrd="0" presId="urn:diagrams.loki3.com/VaryingWidthList"/>
    <dgm:cxn modelId="{6E55F598-DDD8-4282-95F0-0B056D2F1A77}" type="presParOf" srcId="{13710BBF-7BD2-45EA-832B-7FDA6E0F1041}" destId="{D151586B-7B68-4B57-95DA-D4C2A3BAE795}" srcOrd="2" destOrd="0" presId="urn:diagrams.loki3.com/VaryingWidthList"/>
    <dgm:cxn modelId="{4FA7CCB6-8D8E-4584-8F34-E9C37EBC0195}" type="presParOf" srcId="{13710BBF-7BD2-45EA-832B-7FDA6E0F1041}" destId="{44D49373-9F75-4A3D-B0EA-50861FE40BF7}" srcOrd="3" destOrd="0" presId="urn:diagrams.loki3.com/VaryingWidthList"/>
    <dgm:cxn modelId="{7F4C226E-4085-49CC-ADE3-0B70B6054F56}" type="presParOf" srcId="{13710BBF-7BD2-45EA-832B-7FDA6E0F1041}" destId="{6F998816-E818-434B-8247-456A5B2DFBF9}" srcOrd="4" destOrd="0" presId="urn:diagrams.loki3.com/VaryingWidthList"/>
    <dgm:cxn modelId="{EA9C3AFD-0A1A-4C07-B50F-47433336D40D}" type="presParOf" srcId="{13710BBF-7BD2-45EA-832B-7FDA6E0F1041}" destId="{16700D6B-57A1-470C-BA01-C2BE922D315A}" srcOrd="5" destOrd="0" presId="urn:diagrams.loki3.com/VaryingWidthList"/>
    <dgm:cxn modelId="{DFF010C8-B462-4842-8278-08142E24F2D6}" type="presParOf" srcId="{13710BBF-7BD2-45EA-832B-7FDA6E0F1041}" destId="{F1870125-F693-4D70-B010-378910B640F3}"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C6719-F791-47B1-9721-BF90B6039A69}">
      <dsp:nvSpPr>
        <dsp:cNvPr id="0" name=""/>
        <dsp:cNvSpPr/>
      </dsp:nvSpPr>
      <dsp:spPr>
        <a:xfrm rot="5400000">
          <a:off x="6448206" y="-2484329"/>
          <a:ext cx="1404803"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Provide privacy</a:t>
          </a:r>
        </a:p>
        <a:p>
          <a:pPr marL="171450" lvl="1" indent="-171450" algn="l" defTabSz="844550">
            <a:lnSpc>
              <a:spcPct val="90000"/>
            </a:lnSpc>
            <a:spcBef>
              <a:spcPct val="0"/>
            </a:spcBef>
            <a:spcAft>
              <a:spcPct val="15000"/>
            </a:spcAft>
            <a:buChar char="•"/>
          </a:pPr>
          <a:r>
            <a:rPr lang="en-US" sz="1900" kern="1200" dirty="0"/>
            <a:t>Maintain confidentiality</a:t>
          </a:r>
        </a:p>
        <a:p>
          <a:pPr marL="171450" lvl="1" indent="-171450" algn="l" defTabSz="844550">
            <a:lnSpc>
              <a:spcPct val="90000"/>
            </a:lnSpc>
            <a:spcBef>
              <a:spcPct val="0"/>
            </a:spcBef>
            <a:spcAft>
              <a:spcPct val="15000"/>
            </a:spcAft>
            <a:buChar char="•"/>
          </a:pPr>
          <a:r>
            <a:rPr lang="en-US" sz="1900" kern="1200" dirty="0"/>
            <a:t>Demonstrate mutual respect</a:t>
          </a:r>
        </a:p>
        <a:p>
          <a:pPr marL="171450" lvl="1" indent="-171450" algn="l" defTabSz="844550">
            <a:lnSpc>
              <a:spcPct val="90000"/>
            </a:lnSpc>
            <a:spcBef>
              <a:spcPct val="0"/>
            </a:spcBef>
            <a:spcAft>
              <a:spcPct val="15000"/>
            </a:spcAft>
            <a:buChar char="•"/>
          </a:pPr>
          <a:r>
            <a:rPr lang="en-US" sz="1900" kern="1200" dirty="0"/>
            <a:t>Validate patients’ experience</a:t>
          </a:r>
        </a:p>
      </dsp:txBody>
      <dsp:txXfrm rot="-5400000">
        <a:off x="3785616" y="246838"/>
        <a:ext cx="6661407" cy="1267649"/>
      </dsp:txXfrm>
    </dsp:sp>
    <dsp:sp modelId="{ADA5F83C-A3C6-4B3A-89F8-5E7257FABD95}">
      <dsp:nvSpPr>
        <dsp:cNvPr id="0" name=""/>
        <dsp:cNvSpPr/>
      </dsp:nvSpPr>
      <dsp:spPr>
        <a:xfrm>
          <a:off x="0" y="2660"/>
          <a:ext cx="3785616" cy="175600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Safety</a:t>
          </a:r>
        </a:p>
      </dsp:txBody>
      <dsp:txXfrm>
        <a:off x="85721" y="88381"/>
        <a:ext cx="3614174" cy="1584562"/>
      </dsp:txXfrm>
    </dsp:sp>
    <dsp:sp modelId="{1400FCEE-D8A7-493C-9570-311A42B40448}">
      <dsp:nvSpPr>
        <dsp:cNvPr id="0" name=""/>
        <dsp:cNvSpPr/>
      </dsp:nvSpPr>
      <dsp:spPr>
        <a:xfrm rot="5400000">
          <a:off x="6448206" y="-640524"/>
          <a:ext cx="1404803" cy="6729984"/>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Communicate frequent and regularly</a:t>
          </a:r>
        </a:p>
        <a:p>
          <a:pPr marL="171450" lvl="1" indent="-171450" algn="l" defTabSz="844550">
            <a:lnSpc>
              <a:spcPct val="90000"/>
            </a:lnSpc>
            <a:spcBef>
              <a:spcPct val="0"/>
            </a:spcBef>
            <a:spcAft>
              <a:spcPct val="15000"/>
            </a:spcAft>
            <a:buChar char="•"/>
          </a:pPr>
          <a:r>
            <a:rPr lang="en-US" sz="1900" kern="1200" dirty="0"/>
            <a:t>Respect patients’ concerns and questions</a:t>
          </a:r>
        </a:p>
        <a:p>
          <a:pPr marL="171450" lvl="1" indent="-171450" algn="l" defTabSz="844550">
            <a:lnSpc>
              <a:spcPct val="90000"/>
            </a:lnSpc>
            <a:spcBef>
              <a:spcPct val="0"/>
            </a:spcBef>
            <a:spcAft>
              <a:spcPct val="15000"/>
            </a:spcAft>
            <a:buChar char="•"/>
          </a:pPr>
          <a:r>
            <a:rPr lang="en-US" sz="1900" kern="1200" dirty="0"/>
            <a:t>Make medical record accessible</a:t>
          </a:r>
        </a:p>
        <a:p>
          <a:pPr marL="171450" lvl="1" indent="-171450" algn="l" defTabSz="844550">
            <a:lnSpc>
              <a:spcPct val="90000"/>
            </a:lnSpc>
            <a:spcBef>
              <a:spcPct val="0"/>
            </a:spcBef>
            <a:spcAft>
              <a:spcPct val="15000"/>
            </a:spcAft>
            <a:buChar char="•"/>
          </a:pPr>
          <a:r>
            <a:rPr lang="en-US" sz="1900" kern="1200" dirty="0"/>
            <a:t>Encourage involvement in rounds and during shift change</a:t>
          </a:r>
        </a:p>
      </dsp:txBody>
      <dsp:txXfrm rot="-5400000">
        <a:off x="3785616" y="2090643"/>
        <a:ext cx="6661407" cy="1267649"/>
      </dsp:txXfrm>
    </dsp:sp>
    <dsp:sp modelId="{3089308C-6D52-4A66-B726-D7DD2C5D1907}">
      <dsp:nvSpPr>
        <dsp:cNvPr id="0" name=""/>
        <dsp:cNvSpPr/>
      </dsp:nvSpPr>
      <dsp:spPr>
        <a:xfrm>
          <a:off x="0" y="1846465"/>
          <a:ext cx="3785616" cy="1756004"/>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Trustworthiness and Transparency</a:t>
          </a:r>
        </a:p>
      </dsp:txBody>
      <dsp:txXfrm>
        <a:off x="85721" y="1932186"/>
        <a:ext cx="3614174" cy="1584562"/>
      </dsp:txXfrm>
    </dsp:sp>
    <dsp:sp modelId="{FE70FFF3-9F0F-41EA-AA60-C43E481EB06C}">
      <dsp:nvSpPr>
        <dsp:cNvPr id="0" name=""/>
        <dsp:cNvSpPr/>
      </dsp:nvSpPr>
      <dsp:spPr>
        <a:xfrm rot="5400000">
          <a:off x="6448206" y="1203280"/>
          <a:ext cx="1404803"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Offer peer support during admission</a:t>
          </a:r>
        </a:p>
        <a:p>
          <a:pPr marL="171450" lvl="1" indent="-171450" algn="l" defTabSz="844550">
            <a:lnSpc>
              <a:spcPct val="90000"/>
            </a:lnSpc>
            <a:spcBef>
              <a:spcPct val="0"/>
            </a:spcBef>
            <a:spcAft>
              <a:spcPct val="15000"/>
            </a:spcAft>
            <a:buChar char="•"/>
          </a:pPr>
          <a:r>
            <a:rPr lang="en-US" sz="1900" kern="1200" dirty="0"/>
            <a:t>Consider various platforms for peer support</a:t>
          </a:r>
        </a:p>
        <a:p>
          <a:pPr marL="171450" lvl="1" indent="-171450" algn="l" defTabSz="844550">
            <a:lnSpc>
              <a:spcPct val="90000"/>
            </a:lnSpc>
            <a:spcBef>
              <a:spcPct val="0"/>
            </a:spcBef>
            <a:spcAft>
              <a:spcPct val="15000"/>
            </a:spcAft>
            <a:buChar char="•"/>
          </a:pPr>
          <a:endParaRPr lang="en-US" sz="1900" kern="1200" dirty="0"/>
        </a:p>
      </dsp:txBody>
      <dsp:txXfrm rot="-5400000">
        <a:off x="3785616" y="3934448"/>
        <a:ext cx="6661407" cy="1267649"/>
      </dsp:txXfrm>
    </dsp:sp>
    <dsp:sp modelId="{114F80D5-F79C-48B5-92EA-2AEC81FDE45B}">
      <dsp:nvSpPr>
        <dsp:cNvPr id="0" name=""/>
        <dsp:cNvSpPr/>
      </dsp:nvSpPr>
      <dsp:spPr>
        <a:xfrm>
          <a:off x="0" y="3690269"/>
          <a:ext cx="3785616" cy="175600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Peer Support</a:t>
          </a:r>
        </a:p>
      </dsp:txBody>
      <dsp:txXfrm>
        <a:off x="85721" y="3775990"/>
        <a:ext cx="3614174" cy="1584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0AB6D-E820-4921-A232-FB47D1FADDBB}">
      <dsp:nvSpPr>
        <dsp:cNvPr id="0" name=""/>
        <dsp:cNvSpPr/>
      </dsp:nvSpPr>
      <dsp:spPr>
        <a:xfrm rot="5400000">
          <a:off x="6442484" y="-2477154"/>
          <a:ext cx="1416247"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Partner with patient and family</a:t>
          </a:r>
        </a:p>
        <a:p>
          <a:pPr marL="114300" lvl="1" indent="-114300" algn="l" defTabSz="666750">
            <a:lnSpc>
              <a:spcPct val="90000"/>
            </a:lnSpc>
            <a:spcBef>
              <a:spcPct val="0"/>
            </a:spcBef>
            <a:spcAft>
              <a:spcPct val="15000"/>
            </a:spcAft>
            <a:buChar char="•"/>
          </a:pPr>
          <a:r>
            <a:rPr lang="en-US" sz="1500" kern="1200" dirty="0"/>
            <a:t>Mentor and coach patient and family</a:t>
          </a:r>
        </a:p>
        <a:p>
          <a:pPr marL="114300" lvl="1" indent="-114300" algn="l" defTabSz="666750">
            <a:lnSpc>
              <a:spcPct val="90000"/>
            </a:lnSpc>
            <a:spcBef>
              <a:spcPct val="0"/>
            </a:spcBef>
            <a:spcAft>
              <a:spcPct val="15000"/>
            </a:spcAft>
            <a:buChar char="•"/>
          </a:pPr>
          <a:r>
            <a:rPr lang="en-US" sz="1500" kern="1200" dirty="0"/>
            <a:t>Involve in care</a:t>
          </a:r>
        </a:p>
        <a:p>
          <a:pPr marL="114300" lvl="1" indent="-114300" algn="l" defTabSz="666750">
            <a:lnSpc>
              <a:spcPct val="90000"/>
            </a:lnSpc>
            <a:spcBef>
              <a:spcPct val="0"/>
            </a:spcBef>
            <a:spcAft>
              <a:spcPct val="15000"/>
            </a:spcAft>
            <a:buChar char="•"/>
          </a:pPr>
          <a:r>
            <a:rPr lang="en-US" sz="1500" kern="1200" dirty="0"/>
            <a:t>Perform shared decision making</a:t>
          </a:r>
        </a:p>
        <a:p>
          <a:pPr marL="114300" lvl="1" indent="-114300" algn="l" defTabSz="666750">
            <a:lnSpc>
              <a:spcPct val="90000"/>
            </a:lnSpc>
            <a:spcBef>
              <a:spcPct val="0"/>
            </a:spcBef>
            <a:spcAft>
              <a:spcPct val="15000"/>
            </a:spcAft>
            <a:buChar char="•"/>
          </a:pPr>
          <a:r>
            <a:rPr lang="en-US" sz="1500" kern="1200" dirty="0"/>
            <a:t>Create a nurse –physician collaboration</a:t>
          </a:r>
        </a:p>
      </dsp:txBody>
      <dsp:txXfrm rot="-5400000">
        <a:off x="3785616" y="248849"/>
        <a:ext cx="6660849" cy="1277977"/>
      </dsp:txXfrm>
    </dsp:sp>
    <dsp:sp modelId="{535DE2E9-2B22-49F8-8BB5-08900406F52B}">
      <dsp:nvSpPr>
        <dsp:cNvPr id="0" name=""/>
        <dsp:cNvSpPr/>
      </dsp:nvSpPr>
      <dsp:spPr>
        <a:xfrm>
          <a:off x="0" y="2682"/>
          <a:ext cx="3785616" cy="17703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Collaboration and Mutuality</a:t>
          </a:r>
        </a:p>
      </dsp:txBody>
      <dsp:txXfrm>
        <a:off x="86419" y="89101"/>
        <a:ext cx="3612778" cy="1597471"/>
      </dsp:txXfrm>
    </dsp:sp>
    <dsp:sp modelId="{528F4323-739E-4582-BBF0-2463264DD5CC}">
      <dsp:nvSpPr>
        <dsp:cNvPr id="0" name=""/>
        <dsp:cNvSpPr/>
      </dsp:nvSpPr>
      <dsp:spPr>
        <a:xfrm rot="5400000">
          <a:off x="6442484" y="-618329"/>
          <a:ext cx="1416247" cy="6729984"/>
        </a:xfrm>
        <a:prstGeom prst="round2Same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Foster resilience</a:t>
          </a:r>
        </a:p>
        <a:p>
          <a:pPr marL="114300" lvl="1" indent="-114300" algn="l" defTabSz="666750">
            <a:lnSpc>
              <a:spcPct val="90000"/>
            </a:lnSpc>
            <a:spcBef>
              <a:spcPct val="0"/>
            </a:spcBef>
            <a:spcAft>
              <a:spcPct val="15000"/>
            </a:spcAft>
            <a:buChar char="•"/>
          </a:pPr>
          <a:r>
            <a:rPr lang="en-US" sz="1500" kern="1200" dirty="0"/>
            <a:t>Encourage presence on rounds </a:t>
          </a:r>
        </a:p>
        <a:p>
          <a:pPr marL="114300" lvl="1" indent="-114300" algn="l" defTabSz="666750">
            <a:lnSpc>
              <a:spcPct val="90000"/>
            </a:lnSpc>
            <a:spcBef>
              <a:spcPct val="0"/>
            </a:spcBef>
            <a:spcAft>
              <a:spcPct val="15000"/>
            </a:spcAft>
            <a:buChar char="•"/>
          </a:pPr>
          <a:r>
            <a:rPr lang="en-US" sz="1500" kern="1200" dirty="0"/>
            <a:t>Support staff with appropriate assignments, mentoring and self scheduling</a:t>
          </a:r>
        </a:p>
        <a:p>
          <a:pPr marL="114300" lvl="1" indent="-114300" algn="l" defTabSz="666750">
            <a:lnSpc>
              <a:spcPct val="90000"/>
            </a:lnSpc>
            <a:spcBef>
              <a:spcPct val="0"/>
            </a:spcBef>
            <a:spcAft>
              <a:spcPct val="15000"/>
            </a:spcAft>
            <a:buChar char="•"/>
          </a:pPr>
          <a:endParaRPr lang="en-US" sz="1500" kern="1200" dirty="0"/>
        </a:p>
      </dsp:txBody>
      <dsp:txXfrm rot="-5400000">
        <a:off x="3785616" y="2107674"/>
        <a:ext cx="6660849" cy="1277977"/>
      </dsp:txXfrm>
    </dsp:sp>
    <dsp:sp modelId="{F40AC300-BA2A-43C0-88F2-4C92CFCF0207}">
      <dsp:nvSpPr>
        <dsp:cNvPr id="0" name=""/>
        <dsp:cNvSpPr/>
      </dsp:nvSpPr>
      <dsp:spPr>
        <a:xfrm>
          <a:off x="0" y="1861507"/>
          <a:ext cx="3785616" cy="177030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Empower, Voice and Choice for patients and staff</a:t>
          </a:r>
        </a:p>
      </dsp:txBody>
      <dsp:txXfrm>
        <a:off x="86419" y="1947926"/>
        <a:ext cx="3612778" cy="1597471"/>
      </dsp:txXfrm>
    </dsp:sp>
    <dsp:sp modelId="{B0D21254-486F-4324-AB39-4957F57AF780}">
      <dsp:nvSpPr>
        <dsp:cNvPr id="0" name=""/>
        <dsp:cNvSpPr/>
      </dsp:nvSpPr>
      <dsp:spPr>
        <a:xfrm rot="5400000">
          <a:off x="6442484" y="1240495"/>
          <a:ext cx="1416247" cy="672998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Treat all patients equally</a:t>
          </a:r>
        </a:p>
        <a:p>
          <a:pPr marL="114300" lvl="1" indent="-114300" algn="l" defTabSz="666750">
            <a:lnSpc>
              <a:spcPct val="90000"/>
            </a:lnSpc>
            <a:spcBef>
              <a:spcPct val="0"/>
            </a:spcBef>
            <a:spcAft>
              <a:spcPct val="15000"/>
            </a:spcAft>
            <a:buChar char="•"/>
          </a:pPr>
          <a:r>
            <a:rPr lang="en-US" sz="1500" kern="1200" dirty="0"/>
            <a:t>Welcome support systems</a:t>
          </a:r>
        </a:p>
        <a:p>
          <a:pPr marL="114300" lvl="1" indent="-114300" algn="l" defTabSz="666750">
            <a:lnSpc>
              <a:spcPct val="90000"/>
            </a:lnSpc>
            <a:spcBef>
              <a:spcPct val="0"/>
            </a:spcBef>
            <a:spcAft>
              <a:spcPct val="15000"/>
            </a:spcAft>
            <a:buChar char="•"/>
          </a:pPr>
          <a:r>
            <a:rPr lang="en-US" sz="1500" kern="1200" dirty="0"/>
            <a:t>Provide culturally effective care</a:t>
          </a:r>
        </a:p>
      </dsp:txBody>
      <dsp:txXfrm rot="-5400000">
        <a:off x="3785616" y="3966499"/>
        <a:ext cx="6660849" cy="1277977"/>
      </dsp:txXfrm>
    </dsp:sp>
    <dsp:sp modelId="{DE6489D9-BDBE-42F4-8416-69F585A2CA0D}">
      <dsp:nvSpPr>
        <dsp:cNvPr id="0" name=""/>
        <dsp:cNvSpPr/>
      </dsp:nvSpPr>
      <dsp:spPr>
        <a:xfrm>
          <a:off x="0" y="3720332"/>
          <a:ext cx="3785616" cy="177030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Cultural, Historical and Gender Issues</a:t>
          </a:r>
        </a:p>
      </dsp:txBody>
      <dsp:txXfrm>
        <a:off x="86419" y="3806751"/>
        <a:ext cx="3612778" cy="1597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EE2B4-947B-46D2-BFE0-FFCE85967ECD}">
      <dsp:nvSpPr>
        <dsp:cNvPr id="0" name=""/>
        <dsp:cNvSpPr/>
      </dsp:nvSpPr>
      <dsp:spPr>
        <a:xfrm>
          <a:off x="0" y="2008"/>
          <a:ext cx="9151693" cy="965891"/>
        </a:xfrm>
        <a:prstGeom prst="rect">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kern="1200" dirty="0"/>
            <a:t>Less Distracted, More Intention</a:t>
          </a:r>
        </a:p>
      </dsp:txBody>
      <dsp:txXfrm>
        <a:off x="0" y="2008"/>
        <a:ext cx="9151693" cy="965891"/>
      </dsp:txXfrm>
    </dsp:sp>
    <dsp:sp modelId="{D151586B-7B68-4B57-95DA-D4C2A3BAE795}">
      <dsp:nvSpPr>
        <dsp:cNvPr id="0" name=""/>
        <dsp:cNvSpPr/>
      </dsp:nvSpPr>
      <dsp:spPr>
        <a:xfrm>
          <a:off x="0" y="1016194"/>
          <a:ext cx="9151693" cy="965891"/>
        </a:xfrm>
        <a:prstGeom prst="rect">
          <a:avLst/>
        </a:prstGeom>
        <a:gradFill rotWithShape="0">
          <a:gsLst>
            <a:gs pos="0">
              <a:schemeClr val="accent3">
                <a:shade val="80000"/>
                <a:hueOff val="-85999"/>
                <a:satOff val="-17662"/>
                <a:lumOff val="13254"/>
                <a:alphaOff val="0"/>
                <a:satMod val="103000"/>
                <a:lumMod val="102000"/>
                <a:tint val="94000"/>
              </a:schemeClr>
            </a:gs>
            <a:gs pos="50000">
              <a:schemeClr val="accent3">
                <a:shade val="80000"/>
                <a:hueOff val="-85999"/>
                <a:satOff val="-17662"/>
                <a:lumOff val="13254"/>
                <a:alphaOff val="0"/>
                <a:satMod val="110000"/>
                <a:lumMod val="100000"/>
                <a:shade val="100000"/>
              </a:schemeClr>
            </a:gs>
            <a:gs pos="100000">
              <a:schemeClr val="accent3">
                <a:shade val="80000"/>
                <a:hueOff val="-85999"/>
                <a:satOff val="-17662"/>
                <a:lumOff val="132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ctr" defTabSz="2178050">
            <a:lnSpc>
              <a:spcPct val="90000"/>
            </a:lnSpc>
            <a:spcBef>
              <a:spcPct val="0"/>
            </a:spcBef>
            <a:spcAft>
              <a:spcPct val="35000"/>
            </a:spcAft>
            <a:buNone/>
          </a:pPr>
          <a:r>
            <a:rPr lang="en-US" sz="4900" kern="1200" dirty="0"/>
            <a:t>Less Disconnection, More Presence</a:t>
          </a:r>
        </a:p>
      </dsp:txBody>
      <dsp:txXfrm>
        <a:off x="0" y="1016194"/>
        <a:ext cx="9151693" cy="965891"/>
      </dsp:txXfrm>
    </dsp:sp>
    <dsp:sp modelId="{6F998816-E818-434B-8247-456A5B2DFBF9}">
      <dsp:nvSpPr>
        <dsp:cNvPr id="0" name=""/>
        <dsp:cNvSpPr/>
      </dsp:nvSpPr>
      <dsp:spPr>
        <a:xfrm>
          <a:off x="0" y="2030380"/>
          <a:ext cx="9151693" cy="965891"/>
        </a:xfrm>
        <a:prstGeom prst="rect">
          <a:avLst/>
        </a:prstGeom>
        <a:gradFill rotWithShape="0">
          <a:gsLst>
            <a:gs pos="0">
              <a:schemeClr val="accent3">
                <a:shade val="80000"/>
                <a:hueOff val="-171999"/>
                <a:satOff val="-35324"/>
                <a:lumOff val="26509"/>
                <a:alphaOff val="0"/>
                <a:satMod val="103000"/>
                <a:lumMod val="102000"/>
                <a:tint val="94000"/>
              </a:schemeClr>
            </a:gs>
            <a:gs pos="50000">
              <a:schemeClr val="accent3">
                <a:shade val="80000"/>
                <a:hueOff val="-171999"/>
                <a:satOff val="-35324"/>
                <a:lumOff val="26509"/>
                <a:alphaOff val="0"/>
                <a:satMod val="110000"/>
                <a:lumMod val="100000"/>
                <a:shade val="100000"/>
              </a:schemeClr>
            </a:gs>
            <a:gs pos="100000">
              <a:schemeClr val="accent3">
                <a:shade val="80000"/>
                <a:hueOff val="-171999"/>
                <a:satOff val="-35324"/>
                <a:lumOff val="265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ctr" defTabSz="2178050">
            <a:lnSpc>
              <a:spcPct val="90000"/>
            </a:lnSpc>
            <a:spcBef>
              <a:spcPct val="0"/>
            </a:spcBef>
            <a:spcAft>
              <a:spcPct val="35000"/>
            </a:spcAft>
            <a:buNone/>
          </a:pPr>
          <a:r>
            <a:rPr lang="en-US" sz="4900" kern="1200" dirty="0"/>
            <a:t>Less Attachment, More Curiosity</a:t>
          </a:r>
        </a:p>
      </dsp:txBody>
      <dsp:txXfrm>
        <a:off x="0" y="2030380"/>
        <a:ext cx="9151693" cy="965891"/>
      </dsp:txXfrm>
    </dsp:sp>
    <dsp:sp modelId="{F1870125-F693-4D70-B010-378910B640F3}">
      <dsp:nvSpPr>
        <dsp:cNvPr id="0" name=""/>
        <dsp:cNvSpPr/>
      </dsp:nvSpPr>
      <dsp:spPr>
        <a:xfrm>
          <a:off x="0" y="3044567"/>
          <a:ext cx="9151693" cy="965891"/>
        </a:xfrm>
        <a:prstGeom prst="rect">
          <a:avLst/>
        </a:prstGeom>
        <a:gradFill rotWithShape="0">
          <a:gsLst>
            <a:gs pos="0">
              <a:schemeClr val="accent3">
                <a:shade val="80000"/>
                <a:hueOff val="-257998"/>
                <a:satOff val="-52986"/>
                <a:lumOff val="39763"/>
                <a:alphaOff val="0"/>
                <a:satMod val="103000"/>
                <a:lumMod val="102000"/>
                <a:tint val="94000"/>
              </a:schemeClr>
            </a:gs>
            <a:gs pos="50000">
              <a:schemeClr val="accent3">
                <a:shade val="80000"/>
                <a:hueOff val="-257998"/>
                <a:satOff val="-52986"/>
                <a:lumOff val="39763"/>
                <a:alphaOff val="0"/>
                <a:satMod val="110000"/>
                <a:lumMod val="100000"/>
                <a:shade val="100000"/>
              </a:schemeClr>
            </a:gs>
            <a:gs pos="100000">
              <a:schemeClr val="accent3">
                <a:shade val="80000"/>
                <a:hueOff val="-257998"/>
                <a:satOff val="-52986"/>
                <a:lumOff val="397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4460" tIns="124460" rIns="124460" bIns="124460" numCol="1" spcCol="1270" anchor="ctr" anchorCtr="0">
          <a:noAutofit/>
        </a:bodyPr>
        <a:lstStyle/>
        <a:p>
          <a:pPr marL="0" lvl="0" indent="0" algn="ctr" defTabSz="2178050">
            <a:lnSpc>
              <a:spcPct val="90000"/>
            </a:lnSpc>
            <a:spcBef>
              <a:spcPct val="0"/>
            </a:spcBef>
            <a:spcAft>
              <a:spcPct val="35000"/>
            </a:spcAft>
            <a:buNone/>
          </a:pPr>
          <a:r>
            <a:rPr lang="en-US" sz="4900" kern="1200" dirty="0"/>
            <a:t>Less Depletion, More Stamina</a:t>
          </a:r>
        </a:p>
      </dsp:txBody>
      <dsp:txXfrm>
        <a:off x="0" y="3044567"/>
        <a:ext cx="9151693" cy="9658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151C8-2D94-47B4-B476-5DBC437976CC}"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AF005-9864-4CF1-8ABD-80EE604F95CA}" type="slidenum">
              <a:rPr lang="en-US" smtClean="0"/>
              <a:t>‹#›</a:t>
            </a:fld>
            <a:endParaRPr lang="en-US"/>
          </a:p>
        </p:txBody>
      </p:sp>
    </p:spTree>
    <p:extLst>
      <p:ext uri="{BB962C8B-B14F-4D97-AF65-F5344CB8AC3E}">
        <p14:creationId xmlns:p14="http://schemas.microsoft.com/office/powerpoint/2010/main" val="357876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a:t>
            </a:fld>
            <a:endParaRPr lang="en-US"/>
          </a:p>
        </p:txBody>
      </p:sp>
    </p:spTree>
    <p:extLst>
      <p:ext uri="{BB962C8B-B14F-4D97-AF65-F5344CB8AC3E}">
        <p14:creationId xmlns:p14="http://schemas.microsoft.com/office/powerpoint/2010/main" val="136682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moment in time into a timeless moment!</a:t>
            </a:r>
          </a:p>
          <a:p>
            <a:endParaRPr lang="en-US" dirty="0"/>
          </a:p>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23</a:t>
            </a:fld>
            <a:endParaRPr lang="en-US"/>
          </a:p>
        </p:txBody>
      </p:sp>
    </p:spTree>
    <p:extLst>
      <p:ext uri="{BB962C8B-B14F-4D97-AF65-F5344CB8AC3E}">
        <p14:creationId xmlns:p14="http://schemas.microsoft.com/office/powerpoint/2010/main" val="194565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24</a:t>
            </a:fld>
            <a:endParaRPr lang="en-US"/>
          </a:p>
        </p:txBody>
      </p:sp>
    </p:spTree>
    <p:extLst>
      <p:ext uri="{BB962C8B-B14F-4D97-AF65-F5344CB8AC3E}">
        <p14:creationId xmlns:p14="http://schemas.microsoft.com/office/powerpoint/2010/main" val="341406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3</a:t>
            </a:fld>
            <a:endParaRPr lang="en-US"/>
          </a:p>
        </p:txBody>
      </p:sp>
    </p:spTree>
    <p:extLst>
      <p:ext uri="{BB962C8B-B14F-4D97-AF65-F5344CB8AC3E}">
        <p14:creationId xmlns:p14="http://schemas.microsoft.com/office/powerpoint/2010/main" val="212058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4</a:t>
            </a:fld>
            <a:endParaRPr lang="en-US"/>
          </a:p>
        </p:txBody>
      </p:sp>
    </p:spTree>
    <p:extLst>
      <p:ext uri="{BB962C8B-B14F-4D97-AF65-F5344CB8AC3E}">
        <p14:creationId xmlns:p14="http://schemas.microsoft.com/office/powerpoint/2010/main" val="41446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pple-system"/>
              </a:rPr>
              <a:t>In the perinatal phase, the fetal brain may be exposed to maternal cortisol levels resulting from prenatal stress, usually associated with dampening of the infant’s HPA axis postnatally, often lasting into infancy and early childhood. Exposures to ELA/stress then manifest as hyperactive responses to acute stress, which, if prolonged or repetitive, can lead to chronically dysregulated diurnal rhythms and HPA-axis exhaustion.</a:t>
            </a:r>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5</a:t>
            </a:fld>
            <a:endParaRPr lang="en-US"/>
          </a:p>
        </p:txBody>
      </p:sp>
    </p:spTree>
    <p:extLst>
      <p:ext uri="{BB962C8B-B14F-4D97-AF65-F5344CB8AC3E}">
        <p14:creationId xmlns:p14="http://schemas.microsoft.com/office/powerpoint/2010/main" val="1145711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vulnerable experiences.</a:t>
            </a:r>
          </a:p>
          <a:p>
            <a:endParaRPr lang="en-US" dirty="0"/>
          </a:p>
          <a:p>
            <a:r>
              <a:rPr lang="en-US" dirty="0"/>
              <a:t>What is trauma informed care? </a:t>
            </a:r>
          </a:p>
          <a:p>
            <a:r>
              <a:rPr lang="en-US" dirty="0"/>
              <a:t>The belief that multiple dimensions of trauma can have lasting adverse effects on well-being and function.</a:t>
            </a:r>
          </a:p>
          <a:p>
            <a:r>
              <a:rPr lang="en-US" dirty="0"/>
              <a:t>This includes physical/bodily and psychological injuries and is </a:t>
            </a:r>
            <a:r>
              <a:rPr lang="en-US" dirty="0" err="1"/>
              <a:t>unquie</a:t>
            </a:r>
            <a:r>
              <a:rPr lang="en-US" dirty="0"/>
              <a:t> to each individual and their experience. </a:t>
            </a:r>
          </a:p>
        </p:txBody>
      </p:sp>
      <p:sp>
        <p:nvSpPr>
          <p:cNvPr id="4" name="Slide Number Placeholder 3"/>
          <p:cNvSpPr>
            <a:spLocks noGrp="1"/>
          </p:cNvSpPr>
          <p:nvPr>
            <p:ph type="sldNum" sz="quarter" idx="5"/>
          </p:nvPr>
        </p:nvSpPr>
        <p:spPr/>
        <p:txBody>
          <a:bodyPr/>
          <a:lstStyle/>
          <a:p>
            <a:fld id="{961725C1-42FD-3141-AEF8-EB254DBCEBC1}" type="slidenum">
              <a:rPr lang="en-US" smtClean="0"/>
              <a:t>6</a:t>
            </a:fld>
            <a:endParaRPr lang="en-US"/>
          </a:p>
        </p:txBody>
      </p:sp>
    </p:spTree>
    <p:extLst>
      <p:ext uri="{BB962C8B-B14F-4D97-AF65-F5344CB8AC3E}">
        <p14:creationId xmlns:p14="http://schemas.microsoft.com/office/powerpoint/2010/main" val="847388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highlight>
                <a:srgbClr val="FFFFFF"/>
              </a:highlight>
              <a:latin typeface="Arial" panose="020B0604020202020204" pitchFamily="34" charset="0"/>
            </a:endParaRPr>
          </a:p>
          <a:p>
            <a:r>
              <a:rPr lang="en-US" b="0" i="0" dirty="0">
                <a:effectLst/>
                <a:highlight>
                  <a:srgbClr val="FFFFFF"/>
                </a:highlight>
                <a:latin typeface="Arial" panose="020B0604020202020204" pitchFamily="34" charset="0"/>
              </a:rPr>
              <a:t>SAMHSA’S (Substance Abuse and Mental Health Services Administration) six principles that guide a trauma-informed approach, including:</a:t>
            </a:r>
            <a:br>
              <a:rPr lang="en-US" dirty="0"/>
            </a:br>
            <a:r>
              <a:rPr lang="en-US" b="0" i="0" dirty="0">
                <a:effectLst/>
                <a:highlight>
                  <a:srgbClr val="FFFFFF"/>
                </a:highlight>
                <a:latin typeface="Arial" panose="020B0604020202020204" pitchFamily="34" charset="0"/>
              </a:rPr>
              <a:t>Adopting a trauma-informed approach </a:t>
            </a:r>
            <a:r>
              <a:rPr lang="en-US" b="1" i="0" dirty="0">
                <a:effectLst/>
                <a:highlight>
                  <a:srgbClr val="FFFFFF"/>
                </a:highlight>
                <a:latin typeface="Arial" panose="020B0604020202020204" pitchFamily="34" charset="0"/>
              </a:rPr>
              <a:t>is not accomplished through any single particular technique or checklist... It IS HOW YOU SHOW UP.</a:t>
            </a:r>
            <a:r>
              <a:rPr lang="en-US" b="0" i="0" dirty="0">
                <a:effectLst/>
                <a:highlight>
                  <a:srgbClr val="FFFFFF"/>
                </a:highlight>
                <a:latin typeface="Arial" panose="020B0604020202020204" pitchFamily="34" charset="0"/>
              </a:rPr>
              <a:t>  It requires constant attention,</a:t>
            </a:r>
            <a:br>
              <a:rPr lang="en-US" dirty="0"/>
            </a:br>
            <a:r>
              <a:rPr lang="en-US" b="0" i="0" dirty="0">
                <a:effectLst/>
                <a:highlight>
                  <a:srgbClr val="FFFFFF"/>
                </a:highlight>
                <a:latin typeface="Arial" panose="020B0604020202020204" pitchFamily="34" charset="0"/>
              </a:rPr>
              <a:t>caring awareness, sensitivity, and possibly a cultural change at an organizational level. On-going internal organizational assessment and </a:t>
            </a:r>
            <a:r>
              <a:rPr lang="en-US" b="0" i="0" dirty="0" err="1">
                <a:effectLst/>
                <a:highlight>
                  <a:srgbClr val="FFFFFF"/>
                </a:highlight>
                <a:latin typeface="Arial" panose="020B0604020202020204" pitchFamily="34" charset="0"/>
              </a:rPr>
              <a:t>quali</a:t>
            </a:r>
            <a:r>
              <a:rPr lang="en-US" b="0" i="0" dirty="0">
                <a:effectLst/>
                <a:highlight>
                  <a:srgbClr val="FFFFFF"/>
                </a:highlight>
                <a:latin typeface="Arial" panose="020B0604020202020204" pitchFamily="34" charset="0"/>
              </a:rPr>
              <a:t>-ty improvement, as well as engagement with community stakeholders, will help to imbed this approach which can be augmented with </a:t>
            </a:r>
            <a:r>
              <a:rPr lang="en-US" b="0" i="0" dirty="0" err="1">
                <a:effectLst/>
                <a:highlight>
                  <a:srgbClr val="FFFFFF"/>
                </a:highlight>
                <a:latin typeface="Arial" panose="020B0604020202020204" pitchFamily="34" charset="0"/>
              </a:rPr>
              <a:t>organi-zational</a:t>
            </a:r>
            <a:r>
              <a:rPr lang="en-US" b="0" i="0" dirty="0">
                <a:effectLst/>
                <a:highlight>
                  <a:srgbClr val="FFFFFF"/>
                </a:highlight>
                <a:latin typeface="Arial" panose="020B0604020202020204" pitchFamily="34" charset="0"/>
              </a:rPr>
              <a:t> development and practice improvement. </a:t>
            </a:r>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7</a:t>
            </a:fld>
            <a:endParaRPr lang="en-US"/>
          </a:p>
        </p:txBody>
      </p:sp>
    </p:spTree>
    <p:extLst>
      <p:ext uri="{BB962C8B-B14F-4D97-AF65-F5344CB8AC3E}">
        <p14:creationId xmlns:p14="http://schemas.microsoft.com/office/powerpoint/2010/main" val="20500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a:t>
            </a:r>
            <a:r>
              <a:rPr lang="en-US" dirty="0"/>
              <a:t>mutual respect-once you label me you negate me. “ The placenta previa in room..  The 23 </a:t>
            </a:r>
            <a:r>
              <a:rPr lang="en-US" dirty="0" err="1"/>
              <a:t>weeker</a:t>
            </a:r>
            <a:r>
              <a:rPr lang="en-US" dirty="0"/>
              <a:t>…The IUFD...)</a:t>
            </a:r>
          </a:p>
          <a:p>
            <a:r>
              <a:rPr lang="en-US" b="1" dirty="0"/>
              <a:t>Trustworthiness</a:t>
            </a:r>
            <a:r>
              <a:rPr lang="en-US" dirty="0"/>
              <a:t>: Just because the words are coming out of your mouth communication is not necessarily happening. Make and maintain eye contact, position yourself on the same level or below pt.</a:t>
            </a:r>
          </a:p>
          <a:p>
            <a:r>
              <a:rPr lang="en-US" b="1" dirty="0"/>
              <a:t>Peer support: </a:t>
            </a:r>
            <a:r>
              <a:rPr lang="en-US" dirty="0"/>
              <a:t>Isolation and loneliness kills human beings. </a:t>
            </a:r>
          </a:p>
        </p:txBody>
      </p:sp>
      <p:sp>
        <p:nvSpPr>
          <p:cNvPr id="4" name="Slide Number Placeholder 3"/>
          <p:cNvSpPr>
            <a:spLocks noGrp="1"/>
          </p:cNvSpPr>
          <p:nvPr>
            <p:ph type="sldNum" sz="quarter" idx="5"/>
          </p:nvPr>
        </p:nvSpPr>
        <p:spPr/>
        <p:txBody>
          <a:bodyPr/>
          <a:lstStyle/>
          <a:p>
            <a:fld id="{961725C1-42FD-3141-AEF8-EB254DBCEBC1}" type="slidenum">
              <a:rPr lang="en-US" smtClean="0"/>
              <a:t>8</a:t>
            </a:fld>
            <a:endParaRPr lang="en-US"/>
          </a:p>
        </p:txBody>
      </p:sp>
    </p:spTree>
    <p:extLst>
      <p:ext uri="{BB962C8B-B14F-4D97-AF65-F5344CB8AC3E}">
        <p14:creationId xmlns:p14="http://schemas.microsoft.com/office/powerpoint/2010/main" val="270099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that you are viewed in a position of power. Awareness and response are not mutually exclusive. Balance out the science and the soul.</a:t>
            </a:r>
          </a:p>
        </p:txBody>
      </p:sp>
      <p:sp>
        <p:nvSpPr>
          <p:cNvPr id="4" name="Slide Number Placeholder 3"/>
          <p:cNvSpPr>
            <a:spLocks noGrp="1"/>
          </p:cNvSpPr>
          <p:nvPr>
            <p:ph type="sldNum" sz="quarter" idx="5"/>
          </p:nvPr>
        </p:nvSpPr>
        <p:spPr/>
        <p:txBody>
          <a:bodyPr/>
          <a:lstStyle/>
          <a:p>
            <a:fld id="{961725C1-42FD-3141-AEF8-EB254DBCEBC1}" type="slidenum">
              <a:rPr lang="en-US" smtClean="0"/>
              <a:t>9</a:t>
            </a:fld>
            <a:endParaRPr lang="en-US"/>
          </a:p>
        </p:txBody>
      </p:sp>
    </p:spTree>
    <p:extLst>
      <p:ext uri="{BB962C8B-B14F-4D97-AF65-F5344CB8AC3E}">
        <p14:creationId xmlns:p14="http://schemas.microsoft.com/office/powerpoint/2010/main" val="127065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All the answers are inside, they already lay within you:  What makes you feel seen, heard, respected and loved? </a:t>
            </a:r>
          </a:p>
          <a:p>
            <a:pPr marL="228600" indent="-228600">
              <a:buAutoNum type="arabicPeriod"/>
            </a:pPr>
            <a:endParaRPr lang="en-US" dirty="0"/>
          </a:p>
          <a:p>
            <a:pPr marL="228600" indent="-228600">
              <a:buAutoNum type="arabicPeriod"/>
            </a:pPr>
            <a:r>
              <a:rPr lang="en-US" dirty="0"/>
              <a:t>Realize the impact that trauma has on people, and that reactions to past trauma, may inform the person’s response to a potentially traumatic situation</a:t>
            </a:r>
          </a:p>
          <a:p>
            <a:pPr marL="228600" indent="-228600">
              <a:buAutoNum type="arabicPeriod"/>
            </a:pPr>
            <a:r>
              <a:rPr lang="en-US" dirty="0"/>
              <a:t>Recognize the signs and symptoms of trauma in people (patients) and the staff caring for them</a:t>
            </a:r>
          </a:p>
          <a:p>
            <a:pPr marL="228600" indent="-228600">
              <a:buAutoNum type="arabicPeriod"/>
            </a:pPr>
            <a:r>
              <a:rPr lang="en-US" dirty="0"/>
              <a:t>Respond by providing support and resources</a:t>
            </a:r>
          </a:p>
          <a:p>
            <a:pPr marL="228600" indent="-228600">
              <a:buAutoNum type="arabicPeriod"/>
            </a:pPr>
            <a:r>
              <a:rPr lang="en-US" dirty="0"/>
              <a:t>Resist </a:t>
            </a:r>
            <a:r>
              <a:rPr lang="en-US" dirty="0" err="1"/>
              <a:t>retraumatization</a:t>
            </a:r>
            <a:r>
              <a:rPr lang="en-US" dirty="0"/>
              <a:t>, to prevent a situation that represents a tolerable stress from evolving into a toxic stress</a:t>
            </a:r>
          </a:p>
          <a:p>
            <a:pPr marL="0" indent="0">
              <a:buNone/>
            </a:pPr>
            <a:endParaRPr lang="en-US" dirty="0"/>
          </a:p>
        </p:txBody>
      </p:sp>
      <p:sp>
        <p:nvSpPr>
          <p:cNvPr id="4" name="Slide Number Placeholder 3"/>
          <p:cNvSpPr>
            <a:spLocks noGrp="1"/>
          </p:cNvSpPr>
          <p:nvPr>
            <p:ph type="sldNum" sz="quarter" idx="5"/>
          </p:nvPr>
        </p:nvSpPr>
        <p:spPr/>
        <p:txBody>
          <a:bodyPr/>
          <a:lstStyle/>
          <a:p>
            <a:fld id="{961725C1-42FD-3141-AEF8-EB254DBCEBC1}" type="slidenum">
              <a:rPr lang="en-US" smtClean="0"/>
              <a:t>21</a:t>
            </a:fld>
            <a:endParaRPr lang="en-US"/>
          </a:p>
        </p:txBody>
      </p:sp>
    </p:spTree>
    <p:extLst>
      <p:ext uri="{BB962C8B-B14F-4D97-AF65-F5344CB8AC3E}">
        <p14:creationId xmlns:p14="http://schemas.microsoft.com/office/powerpoint/2010/main" val="20906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444B-9E8B-DD6D-2DD6-55578C468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A20BC3-BD84-100E-969F-9AB39B1EB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BC3E5B-38FC-0115-F31C-70926D6CDFAF}"/>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5" name="Footer Placeholder 4">
            <a:extLst>
              <a:ext uri="{FF2B5EF4-FFF2-40B4-BE49-F238E27FC236}">
                <a16:creationId xmlns:a16="http://schemas.microsoft.com/office/drawing/2014/main" id="{A4AD3E73-C19E-AAFD-DA41-ACE3491BB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0BDAF-29C5-2AB2-B447-F5CE5E9D29CD}"/>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207437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0BFD-71D6-2B1C-C642-19A376006F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C0DEA3-1B41-ACE0-1743-5DF5F096FE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9AFB9-FE87-176A-B0CC-2CA5CEB08EAB}"/>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5" name="Footer Placeholder 4">
            <a:extLst>
              <a:ext uri="{FF2B5EF4-FFF2-40B4-BE49-F238E27FC236}">
                <a16:creationId xmlns:a16="http://schemas.microsoft.com/office/drawing/2014/main" id="{FA62F95B-A10E-6DAF-84B7-005E47FA2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DBB0F-D90C-6C52-2D3A-7486EB924D8E}"/>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4760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B8649-0AD4-B30A-852B-DEA5C7A17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E592AB-0BE3-2A18-913C-604A3D1537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06B5A-8A42-4089-4A5A-6247B4E4D3FE}"/>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5" name="Footer Placeholder 4">
            <a:extLst>
              <a:ext uri="{FF2B5EF4-FFF2-40B4-BE49-F238E27FC236}">
                <a16:creationId xmlns:a16="http://schemas.microsoft.com/office/drawing/2014/main" id="{5DA40A30-314A-C010-0159-26A3A0451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14E38-4802-A366-B767-DCF94ECB4071}"/>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342688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A L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C746684-33D0-BAC5-ED6B-5B2E96744C23}"/>
              </a:ext>
            </a:extLst>
          </p:cNvPr>
          <p:cNvGrpSpPr/>
          <p:nvPr userDrawn="1"/>
        </p:nvGrpSpPr>
        <p:grpSpPr>
          <a:xfrm>
            <a:off x="5012847" y="-2"/>
            <a:ext cx="7179153" cy="5001372"/>
            <a:chOff x="5012847" y="-2"/>
            <a:chExt cx="7179153" cy="5001372"/>
          </a:xfrm>
        </p:grpSpPr>
        <p:pic>
          <p:nvPicPr>
            <p:cNvPr id="5" name="Picture 4" descr="Blur blurry image of a computer&#10;&#10;Description automatically generated">
              <a:extLst>
                <a:ext uri="{FF2B5EF4-FFF2-40B4-BE49-F238E27FC236}">
                  <a16:creationId xmlns:a16="http://schemas.microsoft.com/office/drawing/2014/main" id="{5CDF3337-D675-426E-A62F-154E571114EA}"/>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rot="16200000" flipH="1">
              <a:off x="6157395" y="-1106675"/>
              <a:ext cx="4921861" cy="7147348"/>
            </a:xfrm>
            <a:prstGeom prst="rect">
              <a:avLst/>
            </a:prstGeom>
          </p:spPr>
        </p:pic>
        <p:sp>
          <p:nvSpPr>
            <p:cNvPr id="6" name="Rectangle 5">
              <a:extLst>
                <a:ext uri="{FF2B5EF4-FFF2-40B4-BE49-F238E27FC236}">
                  <a16:creationId xmlns:a16="http://schemas.microsoft.com/office/drawing/2014/main" id="{73500659-BF9A-1805-4A30-4C91DF44068F}"/>
                </a:ext>
              </a:extLst>
            </p:cNvPr>
            <p:cNvSpPr/>
            <p:nvPr userDrawn="1"/>
          </p:nvSpPr>
          <p:spPr>
            <a:xfrm>
              <a:off x="5012847" y="0"/>
              <a:ext cx="4902430" cy="5001370"/>
            </a:xfrm>
            <a:prstGeom prst="rect">
              <a:avLst/>
            </a:prstGeom>
            <a:gradFill>
              <a:gsLst>
                <a:gs pos="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02CE5E-B975-5E61-42EF-6A4ED540585F}"/>
                </a:ext>
              </a:extLst>
            </p:cNvPr>
            <p:cNvSpPr/>
            <p:nvPr userDrawn="1"/>
          </p:nvSpPr>
          <p:spPr>
            <a:xfrm rot="16200000">
              <a:off x="6158336" y="-1081882"/>
              <a:ext cx="4951783" cy="7115543"/>
            </a:xfrm>
            <a:prstGeom prst="rect">
              <a:avLst/>
            </a:prstGeom>
            <a:gradFill>
              <a:gsLst>
                <a:gs pos="6000">
                  <a:schemeClr val="bg1"/>
                </a:gs>
                <a:gs pos="100000">
                  <a:schemeClr val="bg1">
                    <a:alpha val="2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10515600" cy="535531"/>
          </a:xfrm>
        </p:spPr>
        <p:txBody>
          <a:bodyPr anchor="b"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10515600" cy="424732"/>
          </a:xfrm>
        </p:spPr>
        <p:txBody>
          <a:bodyPr wrap="square">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grpSp>
        <p:nvGrpSpPr>
          <p:cNvPr id="15" name="Group 14">
            <a:extLst>
              <a:ext uri="{FF2B5EF4-FFF2-40B4-BE49-F238E27FC236}">
                <a16:creationId xmlns:a16="http://schemas.microsoft.com/office/drawing/2014/main" id="{0A6B4074-5B9F-AF4E-8047-8FA5A563ABB8}"/>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12" name="Picture 11">
              <a:extLst>
                <a:ext uri="{FF2B5EF4-FFF2-40B4-BE49-F238E27FC236}">
                  <a16:creationId xmlns:a16="http://schemas.microsoft.com/office/drawing/2014/main" id="{1BB95D7A-35BC-D846-B841-FB52C93461E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4" name="Picture 13">
              <a:extLst>
                <a:ext uri="{FF2B5EF4-FFF2-40B4-BE49-F238E27FC236}">
                  <a16:creationId xmlns:a16="http://schemas.microsoft.com/office/drawing/2014/main" id="{660565F1-7935-424F-B0E0-5E5035EAD2C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17" name="Picture 16" descr="A black background with blue text&#10;&#10;Description automatically generated">
            <a:extLst>
              <a:ext uri="{FF2B5EF4-FFF2-40B4-BE49-F238E27FC236}">
                <a16:creationId xmlns:a16="http://schemas.microsoft.com/office/drawing/2014/main" id="{C80BDB09-22A1-6E4C-0D77-9F174D2F3F6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1182228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A Light photo">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45781D-7DE2-2790-FECF-D807263F26DE}"/>
              </a:ext>
            </a:extLst>
          </p:cNvPr>
          <p:cNvGrpSpPr/>
          <p:nvPr userDrawn="1"/>
        </p:nvGrpSpPr>
        <p:grpSpPr>
          <a:xfrm>
            <a:off x="5012847" y="-2"/>
            <a:ext cx="7179153" cy="5001372"/>
            <a:chOff x="5012847" y="-2"/>
            <a:chExt cx="7179153" cy="5001372"/>
          </a:xfrm>
        </p:grpSpPr>
        <p:pic>
          <p:nvPicPr>
            <p:cNvPr id="12" name="Picture 11" descr="Blur blurry image of a computer&#10;&#10;Description automatically generated">
              <a:extLst>
                <a:ext uri="{FF2B5EF4-FFF2-40B4-BE49-F238E27FC236}">
                  <a16:creationId xmlns:a16="http://schemas.microsoft.com/office/drawing/2014/main" id="{F2B45270-A03E-1728-C19F-803F92EE3F76}"/>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rot="16200000" flipH="1">
              <a:off x="6157395" y="-1106675"/>
              <a:ext cx="4921861" cy="7147348"/>
            </a:xfrm>
            <a:prstGeom prst="rect">
              <a:avLst/>
            </a:prstGeom>
          </p:spPr>
        </p:pic>
        <p:sp>
          <p:nvSpPr>
            <p:cNvPr id="13" name="Rectangle 12">
              <a:extLst>
                <a:ext uri="{FF2B5EF4-FFF2-40B4-BE49-F238E27FC236}">
                  <a16:creationId xmlns:a16="http://schemas.microsoft.com/office/drawing/2014/main" id="{3592A37E-8843-D936-F6CB-5B2DBBF8EF0C}"/>
                </a:ext>
              </a:extLst>
            </p:cNvPr>
            <p:cNvSpPr/>
            <p:nvPr userDrawn="1"/>
          </p:nvSpPr>
          <p:spPr>
            <a:xfrm>
              <a:off x="5012847" y="0"/>
              <a:ext cx="4902430" cy="5001370"/>
            </a:xfrm>
            <a:prstGeom prst="rect">
              <a:avLst/>
            </a:prstGeom>
            <a:gradFill>
              <a:gsLst>
                <a:gs pos="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A0B291-6D34-747A-DA76-FD5BD460670E}"/>
                </a:ext>
              </a:extLst>
            </p:cNvPr>
            <p:cNvSpPr/>
            <p:nvPr userDrawn="1"/>
          </p:nvSpPr>
          <p:spPr>
            <a:xfrm rot="16200000">
              <a:off x="6158336" y="-1081882"/>
              <a:ext cx="4951783" cy="7115543"/>
            </a:xfrm>
            <a:prstGeom prst="rect">
              <a:avLst/>
            </a:prstGeom>
            <a:gradFill>
              <a:gsLst>
                <a:gs pos="6000">
                  <a:schemeClr val="bg1"/>
                </a:gs>
                <a:gs pos="100000">
                  <a:schemeClr val="bg1">
                    <a:alpha val="2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Picture Placeholder 4">
            <a:extLst>
              <a:ext uri="{FF2B5EF4-FFF2-40B4-BE49-F238E27FC236}">
                <a16:creationId xmlns:a16="http://schemas.microsoft.com/office/drawing/2014/main" id="{985D35EA-56C2-9C4F-98AA-E532EB4110C6}"/>
              </a:ext>
            </a:extLst>
          </p:cNvPr>
          <p:cNvSpPr>
            <a:spLocks noGrp="1"/>
          </p:cNvSpPr>
          <p:nvPr>
            <p:ph type="pic" sz="quarter" idx="10"/>
          </p:nvPr>
        </p:nvSpPr>
        <p:spPr>
          <a:xfrm>
            <a:off x="6817111" y="1753871"/>
            <a:ext cx="5020109" cy="3950251"/>
          </a:xfrm>
          <a:pattFill prst="pct60">
            <a:fgClr>
              <a:schemeClr val="accent1"/>
            </a:fgClr>
            <a:bgClr>
              <a:schemeClr val="bg1"/>
            </a:bgClr>
          </a:pattFill>
        </p:spPr>
        <p:txBody>
          <a:bodyPr/>
          <a:lstStyle/>
          <a:p>
            <a:endParaRPr lang="en-US"/>
          </a:p>
        </p:txBody>
      </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10515600" cy="535531"/>
          </a:xfrm>
        </p:spPr>
        <p:txBody>
          <a:bodyPr anchor="b"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6008851" cy="424732"/>
          </a:xfrm>
        </p:spPr>
        <p:txBody>
          <a:bodyPr wrap="square">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grpSp>
        <p:nvGrpSpPr>
          <p:cNvPr id="7" name="Group 6">
            <a:extLst>
              <a:ext uri="{FF2B5EF4-FFF2-40B4-BE49-F238E27FC236}">
                <a16:creationId xmlns:a16="http://schemas.microsoft.com/office/drawing/2014/main" id="{F803B520-53CB-33A6-8C8E-E415DCBEF32D}"/>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15" name="Picture 14">
              <a:extLst>
                <a:ext uri="{FF2B5EF4-FFF2-40B4-BE49-F238E27FC236}">
                  <a16:creationId xmlns:a16="http://schemas.microsoft.com/office/drawing/2014/main" id="{04C5B7CE-C012-8ABC-1A68-99201F51BEF9}"/>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7" name="Picture 16">
              <a:extLst>
                <a:ext uri="{FF2B5EF4-FFF2-40B4-BE49-F238E27FC236}">
                  <a16:creationId xmlns:a16="http://schemas.microsoft.com/office/drawing/2014/main" id="{52E0F6C2-489E-FF43-3C1D-18A6ADFB6861}"/>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6" name="Picture 5" descr="A black background with blue text&#10;&#10;Description automatically generated">
            <a:extLst>
              <a:ext uri="{FF2B5EF4-FFF2-40B4-BE49-F238E27FC236}">
                <a16:creationId xmlns:a16="http://schemas.microsoft.com/office/drawing/2014/main" id="{8E579D02-ADDB-850B-4126-ABD2498C4EA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101700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mp; Content A Light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85D35EA-56C2-9C4F-98AA-E532EB4110C6}"/>
              </a:ext>
            </a:extLst>
          </p:cNvPr>
          <p:cNvSpPr>
            <a:spLocks noGrp="1"/>
          </p:cNvSpPr>
          <p:nvPr>
            <p:ph type="pic" sz="quarter" idx="10"/>
          </p:nvPr>
        </p:nvSpPr>
        <p:spPr>
          <a:xfrm>
            <a:off x="6817111" y="1"/>
            <a:ext cx="5374888" cy="6857999"/>
          </a:xfrm>
          <a:pattFill prst="pct60">
            <a:fgClr>
              <a:schemeClr val="accent1"/>
            </a:fgClr>
            <a:bgClr>
              <a:schemeClr val="bg1"/>
            </a:bgClr>
          </a:pattFill>
        </p:spPr>
        <p:txBody>
          <a:bodyPr/>
          <a:lstStyle/>
          <a:p>
            <a:endParaRPr lang="en-US"/>
          </a:p>
        </p:txBody>
      </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6008851" cy="535531"/>
          </a:xfrm>
        </p:spPr>
        <p:txBody>
          <a:bodyPr wrap="square" anchor="ctr"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6008851" cy="424732"/>
          </a:xfrm>
        </p:spPr>
        <p:txBody>
          <a:bodyPr wrap="square">
            <a:sp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grpSp>
        <p:nvGrpSpPr>
          <p:cNvPr id="7" name="Group 6">
            <a:extLst>
              <a:ext uri="{FF2B5EF4-FFF2-40B4-BE49-F238E27FC236}">
                <a16:creationId xmlns:a16="http://schemas.microsoft.com/office/drawing/2014/main" id="{4C80F342-7C85-60CB-92CD-16022138BA0F}"/>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8" name="Picture 7">
              <a:extLst>
                <a:ext uri="{FF2B5EF4-FFF2-40B4-BE49-F238E27FC236}">
                  <a16:creationId xmlns:a16="http://schemas.microsoft.com/office/drawing/2014/main" id="{AB900577-FE67-21BA-FFFD-359C6FE1902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2" name="Picture 11">
              <a:extLst>
                <a:ext uri="{FF2B5EF4-FFF2-40B4-BE49-F238E27FC236}">
                  <a16:creationId xmlns:a16="http://schemas.microsoft.com/office/drawing/2014/main" id="{396DE795-850E-8654-E966-AF19A1FD029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6" name="Picture 5" descr="A black background with blue text&#10;&#10;Description automatically generated">
            <a:extLst>
              <a:ext uri="{FF2B5EF4-FFF2-40B4-BE49-F238E27FC236}">
                <a16:creationId xmlns:a16="http://schemas.microsoft.com/office/drawing/2014/main" id="{651503E6-9680-DFDC-5B01-235095F0B8B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540851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A Ligh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14D3C00-1AE1-F5AF-ADAF-74A66A729F2E}"/>
              </a:ext>
            </a:extLst>
          </p:cNvPr>
          <p:cNvGrpSpPr/>
          <p:nvPr userDrawn="1"/>
        </p:nvGrpSpPr>
        <p:grpSpPr>
          <a:xfrm>
            <a:off x="5012847" y="-2"/>
            <a:ext cx="7179153" cy="5001372"/>
            <a:chOff x="5012847" y="-2"/>
            <a:chExt cx="7179153" cy="5001372"/>
          </a:xfrm>
        </p:grpSpPr>
        <p:pic>
          <p:nvPicPr>
            <p:cNvPr id="11" name="Picture 10" descr="Blur blurry image of a computer&#10;&#10;Description automatically generated">
              <a:extLst>
                <a:ext uri="{FF2B5EF4-FFF2-40B4-BE49-F238E27FC236}">
                  <a16:creationId xmlns:a16="http://schemas.microsoft.com/office/drawing/2014/main" id="{F952240D-F5D8-0A32-DA6F-660073CDBF32}"/>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rot="16200000" flipH="1">
              <a:off x="6157395" y="-1106675"/>
              <a:ext cx="4921861" cy="7147348"/>
            </a:xfrm>
            <a:prstGeom prst="rect">
              <a:avLst/>
            </a:prstGeom>
          </p:spPr>
        </p:pic>
        <p:sp>
          <p:nvSpPr>
            <p:cNvPr id="12" name="Rectangle 11">
              <a:extLst>
                <a:ext uri="{FF2B5EF4-FFF2-40B4-BE49-F238E27FC236}">
                  <a16:creationId xmlns:a16="http://schemas.microsoft.com/office/drawing/2014/main" id="{E578A26C-C89E-B00D-A019-FD6585A43BEA}"/>
                </a:ext>
              </a:extLst>
            </p:cNvPr>
            <p:cNvSpPr/>
            <p:nvPr userDrawn="1"/>
          </p:nvSpPr>
          <p:spPr>
            <a:xfrm>
              <a:off x="5012847" y="0"/>
              <a:ext cx="4902430" cy="5001370"/>
            </a:xfrm>
            <a:prstGeom prst="rect">
              <a:avLst/>
            </a:prstGeom>
            <a:gradFill>
              <a:gsLst>
                <a:gs pos="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AFEE48-5117-102C-6B2F-FD12EB9D819A}"/>
                </a:ext>
              </a:extLst>
            </p:cNvPr>
            <p:cNvSpPr/>
            <p:nvPr userDrawn="1"/>
          </p:nvSpPr>
          <p:spPr>
            <a:xfrm rot="16200000">
              <a:off x="6158336" y="-1081882"/>
              <a:ext cx="4951783" cy="7115543"/>
            </a:xfrm>
            <a:prstGeom prst="rect">
              <a:avLst/>
            </a:prstGeom>
            <a:gradFill>
              <a:gsLst>
                <a:gs pos="6000">
                  <a:schemeClr val="bg1"/>
                </a:gs>
                <a:gs pos="100000">
                  <a:schemeClr val="bg1">
                    <a:alpha val="2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7BA5F528-C9F9-3546-8838-734F5061E9A3}"/>
              </a:ext>
            </a:extLst>
          </p:cNvPr>
          <p:cNvSpPr/>
          <p:nvPr userDrawn="1"/>
        </p:nvSpPr>
        <p:spPr>
          <a:xfrm rot="5400000">
            <a:off x="11089640" y="5499032"/>
            <a:ext cx="263624" cy="194109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noAutofit/>
          </a:bodyPr>
          <a:lstStyle/>
          <a:p>
            <a:pPr algn="ctr"/>
            <a:endParaRPr lang="en-US"/>
          </a:p>
        </p:txBody>
      </p:sp>
      <p:sp>
        <p:nvSpPr>
          <p:cNvPr id="2" name="Title 1">
            <a:extLst>
              <a:ext uri="{FF2B5EF4-FFF2-40B4-BE49-F238E27FC236}">
                <a16:creationId xmlns:a16="http://schemas.microsoft.com/office/drawing/2014/main" id="{352B6FB4-6E52-BC46-A08A-04653817F0CF}"/>
              </a:ext>
            </a:extLst>
          </p:cNvPr>
          <p:cNvSpPr>
            <a:spLocks noGrp="1"/>
          </p:cNvSpPr>
          <p:nvPr>
            <p:ph type="title"/>
          </p:nvPr>
        </p:nvSpPr>
        <p:spPr>
          <a:xfrm>
            <a:off x="414251" y="596757"/>
            <a:ext cx="10515600" cy="535531"/>
          </a:xfrm>
        </p:spPr>
        <p:txBody>
          <a:bodyPr anchor="b" anchorCtr="0">
            <a:spAutoFit/>
          </a:bodyPr>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E5437D6D-AE48-5D47-BD04-185AFD4B7D8C}"/>
              </a:ext>
            </a:extLst>
          </p:cNvPr>
          <p:cNvSpPr>
            <a:spLocks noGrp="1"/>
          </p:cNvSpPr>
          <p:nvPr>
            <p:ph idx="1"/>
          </p:nvPr>
        </p:nvSpPr>
        <p:spPr>
          <a:xfrm>
            <a:off x="414251" y="1825625"/>
            <a:ext cx="5158154" cy="397032"/>
          </a:xfrm>
        </p:spPr>
        <p:txBody>
          <a:bodyPr wrap="square">
            <a:spAutoFit/>
          </a:bodyPr>
          <a:lstStyle>
            <a:lvl1pPr marL="0" indent="0">
              <a:buNone/>
              <a:defRPr sz="2200"/>
            </a:lvl1pPr>
          </a:lstStyle>
          <a:p>
            <a:pPr lvl="0"/>
            <a:r>
              <a:rPr lang="en-US"/>
              <a:t>Click to edit Master text styles</a:t>
            </a:r>
          </a:p>
        </p:txBody>
      </p:sp>
      <p:sp>
        <p:nvSpPr>
          <p:cNvPr id="10" name="Slide Number Placeholder 5">
            <a:extLst>
              <a:ext uri="{FF2B5EF4-FFF2-40B4-BE49-F238E27FC236}">
                <a16:creationId xmlns:a16="http://schemas.microsoft.com/office/drawing/2014/main" id="{8E9E774A-F493-114A-87FF-B6C644F59916}"/>
              </a:ext>
            </a:extLst>
          </p:cNvPr>
          <p:cNvSpPr>
            <a:spLocks noGrp="1"/>
          </p:cNvSpPr>
          <p:nvPr>
            <p:ph type="sldNum" sz="quarter" idx="4"/>
          </p:nvPr>
        </p:nvSpPr>
        <p:spPr>
          <a:xfrm>
            <a:off x="10250905" y="6352288"/>
            <a:ext cx="641443" cy="215444"/>
          </a:xfrm>
          <a:prstGeom prst="rect">
            <a:avLst/>
          </a:prstGeom>
        </p:spPr>
        <p:txBody>
          <a:bodyPr wrap="square" lIns="0" tIns="0" rIns="0" bIns="0" anchor="ctr" anchorCtr="0">
            <a:spAutoFit/>
          </a:bodyPr>
          <a:lstStyle>
            <a:lvl1pPr algn="ctr">
              <a:defRPr>
                <a:solidFill>
                  <a:schemeClr val="tx2"/>
                </a:solidFill>
              </a:defRPr>
            </a:lvl1pPr>
          </a:lstStyle>
          <a:p>
            <a:fld id="{9DCEC0FE-72F6-4D4E-B5F6-C0D01F568E30}" type="slidenum">
              <a:rPr lang="en-US" smtClean="0"/>
              <a:pPr/>
              <a:t>‹#›</a:t>
            </a:fld>
            <a:endParaRPr lang="en-US"/>
          </a:p>
        </p:txBody>
      </p:sp>
      <p:sp>
        <p:nvSpPr>
          <p:cNvPr id="17" name="Content Placeholder 2">
            <a:extLst>
              <a:ext uri="{FF2B5EF4-FFF2-40B4-BE49-F238E27FC236}">
                <a16:creationId xmlns:a16="http://schemas.microsoft.com/office/drawing/2014/main" id="{DC846AF5-DB92-6F46-9F02-EC675FB79FBF}"/>
              </a:ext>
            </a:extLst>
          </p:cNvPr>
          <p:cNvSpPr>
            <a:spLocks noGrp="1"/>
          </p:cNvSpPr>
          <p:nvPr>
            <p:ph idx="14"/>
          </p:nvPr>
        </p:nvSpPr>
        <p:spPr>
          <a:xfrm>
            <a:off x="6564959" y="1825625"/>
            <a:ext cx="5158154" cy="397032"/>
          </a:xfrm>
        </p:spPr>
        <p:txBody>
          <a:bodyPr wrap="square">
            <a:spAutoFit/>
          </a:bodyPr>
          <a:lstStyle>
            <a:lvl1pPr marL="0" indent="0">
              <a:buNone/>
              <a:defRPr sz="2200"/>
            </a:lvl1pPr>
          </a:lstStyle>
          <a:p>
            <a:pPr lvl="0"/>
            <a:r>
              <a:rPr lang="en-US"/>
              <a:t>Click to edit Master text styles</a:t>
            </a:r>
          </a:p>
        </p:txBody>
      </p:sp>
      <p:grpSp>
        <p:nvGrpSpPr>
          <p:cNvPr id="7" name="Group 6">
            <a:extLst>
              <a:ext uri="{FF2B5EF4-FFF2-40B4-BE49-F238E27FC236}">
                <a16:creationId xmlns:a16="http://schemas.microsoft.com/office/drawing/2014/main" id="{0182DD63-32C1-7004-0AAD-43D5349AF3C1}"/>
              </a:ext>
            </a:extLst>
          </p:cNvPr>
          <p:cNvGrpSpPr/>
          <p:nvPr userDrawn="1"/>
        </p:nvGrpSpPr>
        <p:grpSpPr>
          <a:xfrm>
            <a:off x="10892348" y="6200306"/>
            <a:ext cx="1007474" cy="496917"/>
            <a:chOff x="2091252" y="6162972"/>
            <a:chExt cx="1007474" cy="496917"/>
          </a:xfrm>
          <a:effectLst>
            <a:outerShdw blurRad="25400" dist="12700" dir="5400000" algn="t" rotWithShape="0">
              <a:prstClr val="black">
                <a:alpha val="30000"/>
              </a:prstClr>
            </a:outerShdw>
          </a:effectLst>
        </p:grpSpPr>
        <p:pic>
          <p:nvPicPr>
            <p:cNvPr id="14" name="Picture 13">
              <a:extLst>
                <a:ext uri="{FF2B5EF4-FFF2-40B4-BE49-F238E27FC236}">
                  <a16:creationId xmlns:a16="http://schemas.microsoft.com/office/drawing/2014/main" id="{D58DF1FC-E8B5-31B0-E60A-D0EEC7225F20}"/>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091252" y="6162972"/>
              <a:ext cx="464408" cy="496917"/>
            </a:xfrm>
            <a:prstGeom prst="rect">
              <a:avLst/>
            </a:prstGeom>
          </p:spPr>
        </p:pic>
        <p:pic>
          <p:nvPicPr>
            <p:cNvPr id="15" name="Picture 14">
              <a:extLst>
                <a:ext uri="{FF2B5EF4-FFF2-40B4-BE49-F238E27FC236}">
                  <a16:creationId xmlns:a16="http://schemas.microsoft.com/office/drawing/2014/main" id="{562355A8-8C7A-ADE9-7525-0C533638FDF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618613" y="6162972"/>
              <a:ext cx="480113" cy="496917"/>
            </a:xfrm>
            <a:prstGeom prst="rect">
              <a:avLst/>
            </a:prstGeom>
          </p:spPr>
        </p:pic>
      </p:grpSp>
      <p:pic>
        <p:nvPicPr>
          <p:cNvPr id="5" name="Picture 4" descr="A black background with blue text&#10;&#10;Description automatically generated">
            <a:extLst>
              <a:ext uri="{FF2B5EF4-FFF2-40B4-BE49-F238E27FC236}">
                <a16:creationId xmlns:a16="http://schemas.microsoft.com/office/drawing/2014/main" id="{6423BC68-5A65-4067-3888-5034687018D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2178" y="6278084"/>
            <a:ext cx="1740785" cy="349614"/>
          </a:xfrm>
          <a:prstGeom prst="rect">
            <a:avLst/>
          </a:prstGeom>
        </p:spPr>
      </p:pic>
    </p:spTree>
    <p:extLst>
      <p:ext uri="{BB962C8B-B14F-4D97-AF65-F5344CB8AC3E}">
        <p14:creationId xmlns:p14="http://schemas.microsoft.com/office/powerpoint/2010/main" val="2536175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vider Slide 5">
    <p:bg>
      <p:bgPr>
        <a:solidFill>
          <a:schemeClr val="tx1"/>
        </a:solidFill>
        <a:effectLst/>
      </p:bgPr>
    </p:bg>
    <p:spTree>
      <p:nvGrpSpPr>
        <p:cNvPr id="1" name=""/>
        <p:cNvGrpSpPr/>
        <p:nvPr/>
      </p:nvGrpSpPr>
      <p:grpSpPr>
        <a:xfrm>
          <a:off x="0" y="0"/>
          <a:ext cx="0" cy="0"/>
          <a:chOff x="0" y="0"/>
          <a:chExt cx="0" cy="0"/>
        </a:xfrm>
      </p:grpSpPr>
      <p:pic>
        <p:nvPicPr>
          <p:cNvPr id="5" name="Picture 4" descr="A person breastfeeding a baby&#10;&#10;Description automatically generated">
            <a:extLst>
              <a:ext uri="{FF2B5EF4-FFF2-40B4-BE49-F238E27FC236}">
                <a16:creationId xmlns:a16="http://schemas.microsoft.com/office/drawing/2014/main" id="{A35BBD95-CAD6-5CE6-C596-695EEC6A518C}"/>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rot="16200000">
            <a:off x="1524000" y="-1524000"/>
            <a:ext cx="9144000" cy="12192000"/>
          </a:xfrm>
          <a:prstGeom prst="rect">
            <a:avLst/>
          </a:prstGeom>
        </p:spPr>
      </p:pic>
      <p:sp>
        <p:nvSpPr>
          <p:cNvPr id="13" name="Rectangle 12">
            <a:extLst>
              <a:ext uri="{FF2B5EF4-FFF2-40B4-BE49-F238E27FC236}">
                <a16:creationId xmlns:a16="http://schemas.microsoft.com/office/drawing/2014/main" id="{37A97129-41F7-B942-9683-9BF86F814F51}"/>
              </a:ext>
            </a:extLst>
          </p:cNvPr>
          <p:cNvSpPr/>
          <p:nvPr userDrawn="1"/>
        </p:nvSpPr>
        <p:spPr>
          <a:xfrm>
            <a:off x="0" y="4312314"/>
            <a:ext cx="12192000" cy="149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5E17-B38A-114A-8F0B-F8D9834D2BC4}"/>
              </a:ext>
            </a:extLst>
          </p:cNvPr>
          <p:cNvSpPr>
            <a:spLocks noGrp="1"/>
          </p:cNvSpPr>
          <p:nvPr>
            <p:ph type="ctrTitle"/>
          </p:nvPr>
        </p:nvSpPr>
        <p:spPr>
          <a:xfrm>
            <a:off x="414251" y="3372365"/>
            <a:ext cx="11363500" cy="784830"/>
          </a:xfrm>
        </p:spPr>
        <p:txBody>
          <a:bodyPr wrap="square" lIns="0" anchor="b">
            <a:spAutoFit/>
          </a:bodyPr>
          <a:lstStyle>
            <a:lvl1pPr algn="l">
              <a:defRPr sz="5000" b="1">
                <a:solidFill>
                  <a:schemeClr val="bg1"/>
                </a:solidFill>
              </a:defRPr>
            </a:lvl1pPr>
          </a:lstStyle>
          <a:p>
            <a:r>
              <a:rPr lang="en-US"/>
              <a:t>Click to edit Master title style</a:t>
            </a:r>
          </a:p>
        </p:txBody>
      </p:sp>
      <p:pic>
        <p:nvPicPr>
          <p:cNvPr id="3" name="Picture 2" descr="A black and white logo&#10;&#10;Description automatically generated">
            <a:extLst>
              <a:ext uri="{FF2B5EF4-FFF2-40B4-BE49-F238E27FC236}">
                <a16:creationId xmlns:a16="http://schemas.microsoft.com/office/drawing/2014/main" id="{C2820C33-F3BD-84E4-29C1-3CBDA1D5E9D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5275" y="6281529"/>
            <a:ext cx="1687574" cy="346169"/>
          </a:xfrm>
          <a:prstGeom prst="rect">
            <a:avLst/>
          </a:prstGeom>
        </p:spPr>
      </p:pic>
    </p:spTree>
    <p:extLst>
      <p:ext uri="{BB962C8B-B14F-4D97-AF65-F5344CB8AC3E}">
        <p14:creationId xmlns:p14="http://schemas.microsoft.com/office/powerpoint/2010/main" val="1676475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 YOU SLIDE">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outdoor, sky, building, city&#10;&#10;Description automatically generated">
            <a:extLst>
              <a:ext uri="{FF2B5EF4-FFF2-40B4-BE49-F238E27FC236}">
                <a16:creationId xmlns:a16="http://schemas.microsoft.com/office/drawing/2014/main" id="{DB6C71BA-29AD-0749-9555-1BD1EA22D468}"/>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0" y="7056"/>
            <a:ext cx="12192000" cy="6843888"/>
          </a:xfrm>
          <a:prstGeom prst="rect">
            <a:avLst/>
          </a:prstGeom>
        </p:spPr>
      </p:pic>
      <p:sp>
        <p:nvSpPr>
          <p:cNvPr id="13" name="Rectangle 12">
            <a:extLst>
              <a:ext uri="{FF2B5EF4-FFF2-40B4-BE49-F238E27FC236}">
                <a16:creationId xmlns:a16="http://schemas.microsoft.com/office/drawing/2014/main" id="{37A97129-41F7-B942-9683-9BF86F814F51}"/>
              </a:ext>
            </a:extLst>
          </p:cNvPr>
          <p:cNvSpPr/>
          <p:nvPr userDrawn="1"/>
        </p:nvSpPr>
        <p:spPr>
          <a:xfrm>
            <a:off x="4469331" y="4312314"/>
            <a:ext cx="3253338" cy="149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5E17-B38A-114A-8F0B-F8D9834D2BC4}"/>
              </a:ext>
            </a:extLst>
          </p:cNvPr>
          <p:cNvSpPr>
            <a:spLocks noGrp="1"/>
          </p:cNvSpPr>
          <p:nvPr>
            <p:ph type="ctrTitle" hasCustomPrompt="1"/>
          </p:nvPr>
        </p:nvSpPr>
        <p:spPr>
          <a:xfrm>
            <a:off x="414251" y="2828836"/>
            <a:ext cx="11363500" cy="1200329"/>
          </a:xfrm>
        </p:spPr>
        <p:txBody>
          <a:bodyPr wrap="square" lIns="0" anchor="b">
            <a:spAutoFit/>
          </a:bodyPr>
          <a:lstStyle>
            <a:lvl1pPr algn="ctr">
              <a:defRPr sz="8000" b="1">
                <a:solidFill>
                  <a:schemeClr val="bg1"/>
                </a:solidFill>
                <a:effectLst>
                  <a:outerShdw blurRad="254000" sx="102000" sy="102000" algn="ctr" rotWithShape="0">
                    <a:prstClr val="black">
                      <a:alpha val="40000"/>
                    </a:prstClr>
                  </a:outerShdw>
                </a:effectLst>
              </a:defRPr>
            </a:lvl1pPr>
          </a:lstStyle>
          <a:p>
            <a:r>
              <a:rPr lang="en-US"/>
              <a:t>THANK YOU</a:t>
            </a:r>
          </a:p>
        </p:txBody>
      </p:sp>
    </p:spTree>
    <p:extLst>
      <p:ext uri="{BB962C8B-B14F-4D97-AF65-F5344CB8AC3E}">
        <p14:creationId xmlns:p14="http://schemas.microsoft.com/office/powerpoint/2010/main" val="17288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FBA6-E5C7-B140-486C-4FDE6640B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84A70-A9BE-27BC-F3E0-E3C0586324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2352C-A3F0-421E-72C0-7A1E4D6B6312}"/>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5" name="Footer Placeholder 4">
            <a:extLst>
              <a:ext uri="{FF2B5EF4-FFF2-40B4-BE49-F238E27FC236}">
                <a16:creationId xmlns:a16="http://schemas.microsoft.com/office/drawing/2014/main" id="{C258F9DE-2C85-F1C3-EBC2-FB8C168F2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64A90-9BF9-3700-9A01-8234E71B0C25}"/>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73511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48FB-D921-3869-A280-61F16E8F3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3419-107F-D4E4-A255-DCE35336F7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94BD1-D952-423D-4B7A-EC3295CC6BBB}"/>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5" name="Footer Placeholder 4">
            <a:extLst>
              <a:ext uri="{FF2B5EF4-FFF2-40B4-BE49-F238E27FC236}">
                <a16:creationId xmlns:a16="http://schemas.microsoft.com/office/drawing/2014/main" id="{1C5E47E8-244B-E4FC-8A7B-E6A238346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BE1E6-CEC5-6246-2E62-B596173DD04A}"/>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313292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777-7E5B-E1F9-D583-92FAE5C80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6839B7-C8D2-9516-981C-31DFD81D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595D6-AFE6-17D5-2169-9225E75BFC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6B7E74-6220-0E44-FED6-5D6657555809}"/>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6" name="Footer Placeholder 5">
            <a:extLst>
              <a:ext uri="{FF2B5EF4-FFF2-40B4-BE49-F238E27FC236}">
                <a16:creationId xmlns:a16="http://schemas.microsoft.com/office/drawing/2014/main" id="{7672B2DE-C7B6-518A-1B44-2FE4ABB12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F03E9-F145-6D89-F03E-E99A51A88D18}"/>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15904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2455-2945-D87D-2468-ED258561D1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2F0040-F830-1411-6FCC-90F0F6F9A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C22D3-A0A1-293C-8FA2-A33C0C113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A4C1C-B5D5-FD23-CF05-6A08A8BF6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26DF3F-5768-1FB5-01D8-E44CE53A1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A8865-9D13-C301-3D11-8DE9BB134695}"/>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8" name="Footer Placeholder 7">
            <a:extLst>
              <a:ext uri="{FF2B5EF4-FFF2-40B4-BE49-F238E27FC236}">
                <a16:creationId xmlns:a16="http://schemas.microsoft.com/office/drawing/2014/main" id="{58EEFE89-ED06-4EC3-365A-821CFEDE37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882FB4-DF17-C145-0C0D-D73329978139}"/>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425673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02F0-8DB6-EB5F-33AC-72FD156B57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08E3B-1F3D-BAA9-747F-326C765AAA30}"/>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4" name="Footer Placeholder 3">
            <a:extLst>
              <a:ext uri="{FF2B5EF4-FFF2-40B4-BE49-F238E27FC236}">
                <a16:creationId xmlns:a16="http://schemas.microsoft.com/office/drawing/2014/main" id="{F35B18E0-ED78-1552-B744-328381D11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86158-952E-5EB2-6EFC-8981F8B1F859}"/>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14997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252C3-0815-E304-45CB-072ACF279E57}"/>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3" name="Footer Placeholder 2">
            <a:extLst>
              <a:ext uri="{FF2B5EF4-FFF2-40B4-BE49-F238E27FC236}">
                <a16:creationId xmlns:a16="http://schemas.microsoft.com/office/drawing/2014/main" id="{3251AE15-F7BF-B390-533F-9183C4655D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59B9C-1F1B-485C-47B4-C72A257D5DAD}"/>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334307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29C9-342B-1ECE-15DF-476B069E6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F077A1-A8A7-C3C3-35B6-85C719BA5D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3E073-BF28-5D70-AF0D-F1DC632B8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F6B4CE-5F9F-C02B-8305-867F96CE61D7}"/>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6" name="Footer Placeholder 5">
            <a:extLst>
              <a:ext uri="{FF2B5EF4-FFF2-40B4-BE49-F238E27FC236}">
                <a16:creationId xmlns:a16="http://schemas.microsoft.com/office/drawing/2014/main" id="{4BE83D94-4B19-5FB5-894D-0B1C53D8E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89C10-2E85-96D2-EFA9-2174760975DE}"/>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11750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27C8D-C9B5-0C0D-E099-56D50B2A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5FD52B-064B-D7FE-6E3B-566DD27DE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F166C8-D06B-5B95-7EEB-445B6E557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1C014-84EE-8957-8F7B-391C08E6472B}"/>
              </a:ext>
            </a:extLst>
          </p:cNvPr>
          <p:cNvSpPr>
            <a:spLocks noGrp="1"/>
          </p:cNvSpPr>
          <p:nvPr>
            <p:ph type="dt" sz="half" idx="10"/>
          </p:nvPr>
        </p:nvSpPr>
        <p:spPr/>
        <p:txBody>
          <a:bodyPr/>
          <a:lstStyle/>
          <a:p>
            <a:fld id="{B43D165C-D708-4331-9E33-F9AB3D8524CA}" type="datetimeFigureOut">
              <a:rPr lang="en-US" smtClean="0"/>
              <a:t>2/11/2025</a:t>
            </a:fld>
            <a:endParaRPr lang="en-US"/>
          </a:p>
        </p:txBody>
      </p:sp>
      <p:sp>
        <p:nvSpPr>
          <p:cNvPr id="6" name="Footer Placeholder 5">
            <a:extLst>
              <a:ext uri="{FF2B5EF4-FFF2-40B4-BE49-F238E27FC236}">
                <a16:creationId xmlns:a16="http://schemas.microsoft.com/office/drawing/2014/main" id="{4A9A9C6C-C0EB-832F-EF36-9C2D98058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8C0B4-4BFD-9B10-0514-3F458C97BE77}"/>
              </a:ext>
            </a:extLst>
          </p:cNvPr>
          <p:cNvSpPr>
            <a:spLocks noGrp="1"/>
          </p:cNvSpPr>
          <p:nvPr>
            <p:ph type="sldNum" sz="quarter" idx="12"/>
          </p:nvPr>
        </p:nvSpPr>
        <p:spPr/>
        <p:txBody>
          <a:bodyPr/>
          <a:lstStyle/>
          <a:p>
            <a:fld id="{D31D8E33-87CC-4C67-9E3C-361A4751BED8}" type="slidenum">
              <a:rPr lang="en-US" smtClean="0"/>
              <a:t>‹#›</a:t>
            </a:fld>
            <a:endParaRPr lang="en-US"/>
          </a:p>
        </p:txBody>
      </p:sp>
    </p:spTree>
    <p:extLst>
      <p:ext uri="{BB962C8B-B14F-4D97-AF65-F5344CB8AC3E}">
        <p14:creationId xmlns:p14="http://schemas.microsoft.com/office/powerpoint/2010/main" val="28616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C42D8-391F-67E9-A357-81052AF70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9404C-DE55-A1F9-80F5-DE6A4E949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EFC52-465B-E4A1-8B6D-F37674114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3D165C-D708-4331-9E33-F9AB3D8524CA}" type="datetimeFigureOut">
              <a:rPr lang="en-US" smtClean="0"/>
              <a:t>2/11/2025</a:t>
            </a:fld>
            <a:endParaRPr lang="en-US"/>
          </a:p>
        </p:txBody>
      </p:sp>
      <p:sp>
        <p:nvSpPr>
          <p:cNvPr id="5" name="Footer Placeholder 4">
            <a:extLst>
              <a:ext uri="{FF2B5EF4-FFF2-40B4-BE49-F238E27FC236}">
                <a16:creationId xmlns:a16="http://schemas.microsoft.com/office/drawing/2014/main" id="{665C3A7D-9B8B-5382-4151-8B6D4862A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5EF07E-0C3F-E5D3-19F7-3BB175B93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1D8E33-87CC-4C67-9E3C-361A4751BED8}" type="slidenum">
              <a:rPr lang="en-US" smtClean="0"/>
              <a:t>‹#›</a:t>
            </a:fld>
            <a:endParaRPr lang="en-US"/>
          </a:p>
        </p:txBody>
      </p:sp>
    </p:spTree>
    <p:extLst>
      <p:ext uri="{BB962C8B-B14F-4D97-AF65-F5344CB8AC3E}">
        <p14:creationId xmlns:p14="http://schemas.microsoft.com/office/powerpoint/2010/main" val="90656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https://www.youtube.com/embed/ZdIQRxwT1I0?start=84&amp;feature=oembed"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C9D61CD-4998-3F43-B4ED-2468207E8838}"/>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effectLst/>
                <a:latin typeface="Aptos" panose="020B0004020202020204" pitchFamily="34" charset="0"/>
                <a:ea typeface="Aptos" panose="020B0004020202020204" pitchFamily="34" charset="0"/>
                <a:cs typeface="Times New Roman" panose="02020603050405020304" pitchFamily="18" charset="0"/>
              </a:rPr>
              <a:t>Labor of Compassion: Trauma Informed Approaches to Maternal Care</a:t>
            </a:r>
            <a:endParaRPr lang="en-US" sz="4800">
              <a:solidFill>
                <a:srgbClr val="FFFFFF"/>
              </a:solidFill>
            </a:endParaRPr>
          </a:p>
        </p:txBody>
      </p:sp>
      <p:sp>
        <p:nvSpPr>
          <p:cNvPr id="3" name="Subtitle 2">
            <a:extLst>
              <a:ext uri="{FF2B5EF4-FFF2-40B4-BE49-F238E27FC236}">
                <a16:creationId xmlns:a16="http://schemas.microsoft.com/office/drawing/2014/main" id="{C2BCBBCD-8A7D-0043-A6F6-5B5808F75D0B}"/>
              </a:ext>
            </a:extLst>
          </p:cNvPr>
          <p:cNvSpPr>
            <a:spLocks noGrp="1"/>
          </p:cNvSpPr>
          <p:nvPr>
            <p:ph type="subTitle" idx="1"/>
          </p:nvPr>
        </p:nvSpPr>
        <p:spPr>
          <a:xfrm>
            <a:off x="1350682" y="4870824"/>
            <a:ext cx="10005951" cy="1458258"/>
          </a:xfrm>
        </p:spPr>
        <p:txBody>
          <a:bodyPr anchor="ctr">
            <a:normAutofit/>
          </a:bodyPr>
          <a:lstStyle/>
          <a:p>
            <a:pPr algn="l"/>
            <a:r>
              <a:rPr lang="en-US" sz="2200"/>
              <a:t>Understanding causes of birth trauma and how to help your patient come out on the other side.</a:t>
            </a:r>
          </a:p>
          <a:p>
            <a:pPr algn="l"/>
            <a:r>
              <a:rPr lang="en-US" sz="2200"/>
              <a:t>Lacy Chavis, PsyD, PMH-C, Amanda Holbrook, MSN, RN, RNC-OB, C-EFM and Raquel </a:t>
            </a:r>
            <a:r>
              <a:rPr lang="en-US" sz="2200" err="1"/>
              <a:t>Isaza</a:t>
            </a:r>
            <a:r>
              <a:rPr lang="en-US" sz="2200"/>
              <a:t> Quasius, MSHI, BSN, RN-BE </a:t>
            </a:r>
          </a:p>
        </p:txBody>
      </p:sp>
    </p:spTree>
    <p:extLst>
      <p:ext uri="{BB962C8B-B14F-4D97-AF65-F5344CB8AC3E}">
        <p14:creationId xmlns:p14="http://schemas.microsoft.com/office/powerpoint/2010/main" val="40451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690144"/>
            <a:ext cx="10515600" cy="646331"/>
          </a:xfrm>
        </p:spPr>
        <p:txBody>
          <a:bodyPr/>
          <a:lstStyle/>
          <a:p>
            <a:r>
              <a:rPr lang="en-US" sz="4000" dirty="0"/>
              <a:t>Patient Story</a:t>
            </a:r>
          </a:p>
        </p:txBody>
      </p:sp>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414251" y="1501938"/>
            <a:ext cx="7910781" cy="2956707"/>
          </a:xfrm>
        </p:spPr>
        <p:txBody>
          <a:bodyPr vert="horz" wrap="square" lIns="91440" tIns="45720" rIns="91440" bIns="45720" rtlCol="0" anchor="t">
            <a:spAutoFit/>
          </a:bodyPr>
          <a:lstStyle/>
          <a:p>
            <a:r>
              <a:rPr lang="en-US" dirty="0">
                <a:solidFill>
                  <a:srgbClr val="22303F"/>
                </a:solidFill>
                <a:latin typeface="Arial"/>
                <a:ea typeface="Calibri"/>
                <a:cs typeface="Arial"/>
              </a:rPr>
              <a:t>Raquel is a current leader at Tampa General Hospital in the Inpatient Informatics department. She has been at TGH for 12 years, starting as a nurse tech, ICU nurse, nurse analyst and now leader in IT. </a:t>
            </a:r>
          </a:p>
          <a:p>
            <a:r>
              <a:rPr lang="en-US" dirty="0">
                <a:latin typeface="Arial"/>
                <a:ea typeface="Calibri"/>
                <a:cs typeface="Arial"/>
              </a:rPr>
              <a:t>She delivered both her son (3yo) and daughter (1yo) with very different experiences in labor and delivery. One experience being chaotic and the other experience being peaceful – both ending with a post-partum hemorrhage. </a:t>
            </a:r>
            <a:endParaRPr lang="en-US" dirty="0">
              <a:ea typeface="Calibri"/>
            </a:endParaRPr>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10</a:t>
            </a:fld>
            <a:endParaRPr lang="en-US"/>
          </a:p>
        </p:txBody>
      </p:sp>
      <p:sp>
        <p:nvSpPr>
          <p:cNvPr id="2" name="Content Placeholder 3">
            <a:extLst>
              <a:ext uri="{FF2B5EF4-FFF2-40B4-BE49-F238E27FC236}">
                <a16:creationId xmlns:a16="http://schemas.microsoft.com/office/drawing/2014/main" id="{645C4AEE-8F70-D378-7411-9FF6B5442DCC}"/>
              </a:ext>
            </a:extLst>
          </p:cNvPr>
          <p:cNvSpPr txBox="1">
            <a:spLocks/>
          </p:cNvSpPr>
          <p:nvPr/>
        </p:nvSpPr>
        <p:spPr>
          <a:xfrm>
            <a:off x="7297783" y="5278193"/>
            <a:ext cx="4593772" cy="5909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spcAft>
                <a:spcPts val="6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spcAft>
                <a:spcPts val="0"/>
              </a:spcAft>
            </a:pPr>
            <a:r>
              <a:rPr lang="en-US" sz="1800"/>
              <a:t>Raquel </a:t>
            </a:r>
            <a:r>
              <a:rPr lang="en-US" sz="1800" err="1"/>
              <a:t>Isaza</a:t>
            </a:r>
            <a:r>
              <a:rPr lang="en-US" sz="1800"/>
              <a:t> Quasius, MSHI, BSN, RN-BC</a:t>
            </a:r>
          </a:p>
          <a:p>
            <a:pPr algn="r">
              <a:spcBef>
                <a:spcPts val="0"/>
              </a:spcBef>
              <a:spcAft>
                <a:spcPts val="0"/>
              </a:spcAft>
            </a:pPr>
            <a:r>
              <a:rPr lang="en-US" sz="1800"/>
              <a:t>Manager – inpatient informatics</a:t>
            </a:r>
          </a:p>
        </p:txBody>
      </p:sp>
      <p:pic>
        <p:nvPicPr>
          <p:cNvPr id="1026" name="Picture 2">
            <a:extLst>
              <a:ext uri="{FF2B5EF4-FFF2-40B4-BE49-F238E27FC236}">
                <a16:creationId xmlns:a16="http://schemas.microsoft.com/office/drawing/2014/main" id="{FDB9709B-FB95-4257-57FF-1FB35F1CA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036" y="988876"/>
            <a:ext cx="3198712" cy="399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86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B17598-E83E-2602-446B-8A173B03D0E6}"/>
              </a:ext>
            </a:extLst>
          </p:cNvPr>
          <p:cNvPicPr>
            <a:picLocks noChangeAspect="1"/>
          </p:cNvPicPr>
          <p:nvPr/>
        </p:nvPicPr>
        <p:blipFill>
          <a:blip r:embed="rId2"/>
          <a:srcRect b="25014"/>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06364F68-2647-F552-3AD1-E3C2C31414C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pPr>
            <a:fld id="{9DCEC0FE-72F6-4D4E-B5F6-C0D01F568E30}" type="slidenum">
              <a:rPr lang="en-US" sz="1200">
                <a:solidFill>
                  <a:srgbClr val="FFFFFF"/>
                </a:solidFill>
                <a:latin typeface="+mn-lt"/>
                <a:cs typeface="+mn-cs"/>
              </a:rPr>
              <a:pPr algn="r">
                <a:spcAft>
                  <a:spcPts val="600"/>
                </a:spcAft>
              </a:pPr>
              <a:t>11</a:t>
            </a:fld>
            <a:endParaRPr lang="en-US" sz="1200">
              <a:solidFill>
                <a:srgbClr val="FFFFFF"/>
              </a:solidFill>
              <a:latin typeface="+mn-lt"/>
              <a:cs typeface="+mn-cs"/>
            </a:endParaRPr>
          </a:p>
        </p:txBody>
      </p:sp>
    </p:spTree>
    <p:extLst>
      <p:ext uri="{BB962C8B-B14F-4D97-AF65-F5344CB8AC3E}">
        <p14:creationId xmlns:p14="http://schemas.microsoft.com/office/powerpoint/2010/main" val="307086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BFFE-B40C-594E-B5A5-4731EC7B0EB8}"/>
              </a:ext>
            </a:extLst>
          </p:cNvPr>
          <p:cNvSpPr>
            <a:spLocks noGrp="1"/>
          </p:cNvSpPr>
          <p:nvPr>
            <p:ph type="title"/>
          </p:nvPr>
        </p:nvSpPr>
        <p:spPr>
          <a:xfrm>
            <a:off x="414251" y="505711"/>
            <a:ext cx="10515600" cy="646331"/>
          </a:xfrm>
        </p:spPr>
        <p:txBody>
          <a:bodyPr/>
          <a:lstStyle/>
          <a:p>
            <a:r>
              <a:rPr lang="en-US" sz="4000"/>
              <a:t>Birth trauma. What is it?</a:t>
            </a:r>
          </a:p>
        </p:txBody>
      </p:sp>
      <p:sp>
        <p:nvSpPr>
          <p:cNvPr id="3" name="Content Placeholder 2">
            <a:extLst>
              <a:ext uri="{FF2B5EF4-FFF2-40B4-BE49-F238E27FC236}">
                <a16:creationId xmlns:a16="http://schemas.microsoft.com/office/drawing/2014/main" id="{023AD1E8-FC5A-F04E-9292-4D024FF98030}"/>
              </a:ext>
            </a:extLst>
          </p:cNvPr>
          <p:cNvSpPr>
            <a:spLocks noGrp="1"/>
          </p:cNvSpPr>
          <p:nvPr>
            <p:ph idx="1"/>
          </p:nvPr>
        </p:nvSpPr>
        <p:spPr>
          <a:xfrm>
            <a:off x="414251" y="1476670"/>
            <a:ext cx="10515600" cy="2907463"/>
          </a:xfrm>
        </p:spPr>
        <p:txBody>
          <a:bodyPr/>
          <a:lstStyle/>
          <a:p>
            <a:r>
              <a:rPr lang="en-US"/>
              <a:t>The Birth Trauma Association report that women who suffer from a traumatic birth experience report: </a:t>
            </a:r>
          </a:p>
          <a:p>
            <a:pPr marL="342900" indent="-342900">
              <a:buFont typeface="Arial" panose="020B0604020202020204" pitchFamily="34" charset="0"/>
              <a:buChar char="•"/>
            </a:pPr>
            <a:r>
              <a:rPr lang="en-US"/>
              <a:t>Flashbacks</a:t>
            </a:r>
          </a:p>
          <a:p>
            <a:pPr marL="342900" indent="-342900">
              <a:buFont typeface="Arial" panose="020B0604020202020204" pitchFamily="34" charset="0"/>
              <a:buChar char="•"/>
            </a:pPr>
            <a:r>
              <a:rPr lang="en-US"/>
              <a:t>Depressive Feelings</a:t>
            </a:r>
          </a:p>
          <a:p>
            <a:pPr marL="342900" indent="-342900">
              <a:buFont typeface="Arial" panose="020B0604020202020204" pitchFamily="34" charset="0"/>
              <a:buChar char="•"/>
            </a:pPr>
            <a:r>
              <a:rPr lang="en-US"/>
              <a:t>Feelings of inadequacies</a:t>
            </a:r>
          </a:p>
          <a:p>
            <a:pPr marL="342900" indent="-342900">
              <a:buFont typeface="Arial" panose="020B0604020202020204" pitchFamily="34" charset="0"/>
              <a:buChar char="•"/>
            </a:pPr>
            <a:r>
              <a:rPr lang="en-US"/>
              <a:t>Reoccurring negative thoughts about their experience</a:t>
            </a:r>
          </a:p>
        </p:txBody>
      </p:sp>
      <p:sp>
        <p:nvSpPr>
          <p:cNvPr id="4" name="Slide Number Placeholder 3">
            <a:extLst>
              <a:ext uri="{FF2B5EF4-FFF2-40B4-BE49-F238E27FC236}">
                <a16:creationId xmlns:a16="http://schemas.microsoft.com/office/drawing/2014/main" id="{AA3C440C-8BEC-5045-8085-F2CC1BCCAC2F}"/>
              </a:ext>
            </a:extLst>
          </p:cNvPr>
          <p:cNvSpPr>
            <a:spLocks noGrp="1"/>
          </p:cNvSpPr>
          <p:nvPr>
            <p:ph type="sldNum" sz="quarter" idx="4"/>
          </p:nvPr>
        </p:nvSpPr>
        <p:spPr/>
        <p:txBody>
          <a:bodyPr/>
          <a:lstStyle/>
          <a:p>
            <a:fld id="{9DCEC0FE-72F6-4D4E-B5F6-C0D01F568E30}" type="slidenum">
              <a:rPr lang="en-US" smtClean="0"/>
              <a:pPr/>
              <a:t>12</a:t>
            </a:fld>
            <a:endParaRPr lang="en-US"/>
          </a:p>
        </p:txBody>
      </p:sp>
    </p:spTree>
    <p:extLst>
      <p:ext uri="{BB962C8B-B14F-4D97-AF65-F5344CB8AC3E}">
        <p14:creationId xmlns:p14="http://schemas.microsoft.com/office/powerpoint/2010/main" val="140943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D91598-F407-1F6D-BD02-99FACFBCDA75}"/>
              </a:ext>
            </a:extLst>
          </p:cNvPr>
          <p:cNvSpPr>
            <a:spLocks noGrp="1"/>
          </p:cNvSpPr>
          <p:nvPr>
            <p:ph type="title"/>
          </p:nvPr>
        </p:nvSpPr>
        <p:spPr>
          <a:xfrm>
            <a:off x="414251" y="153559"/>
            <a:ext cx="10515600" cy="978729"/>
          </a:xfrm>
        </p:spPr>
        <p:txBody>
          <a:bodyPr/>
          <a:lstStyle/>
          <a:p>
            <a:r>
              <a:rPr lang="en-US" sz="3200" b="1" dirty="0"/>
              <a:t>Can we predict who is at risk for a traumatic experience?</a:t>
            </a:r>
            <a:endParaRPr lang="en-US" dirty="0"/>
          </a:p>
        </p:txBody>
      </p:sp>
      <p:sp>
        <p:nvSpPr>
          <p:cNvPr id="6" name="Content Placeholder 5">
            <a:extLst>
              <a:ext uri="{FF2B5EF4-FFF2-40B4-BE49-F238E27FC236}">
                <a16:creationId xmlns:a16="http://schemas.microsoft.com/office/drawing/2014/main" id="{9C0FCF70-5634-CBF6-1212-7B7138A85E7C}"/>
              </a:ext>
            </a:extLst>
          </p:cNvPr>
          <p:cNvSpPr>
            <a:spLocks noGrp="1"/>
          </p:cNvSpPr>
          <p:nvPr>
            <p:ph idx="1"/>
          </p:nvPr>
        </p:nvSpPr>
        <p:spPr>
          <a:xfrm>
            <a:off x="414251" y="1825625"/>
            <a:ext cx="5158154" cy="3417346"/>
          </a:xfrm>
        </p:spPr>
        <p:txBody>
          <a:bodyPr/>
          <a:lstStyle/>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Previous mental health disorders</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Have suffered from sexual trauma</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Undergo an obstetric emergency </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Have neonatal complications</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Have poor quality of provider interactions </a:t>
            </a:r>
          </a:p>
          <a:p>
            <a:endParaRPr lang="en-US" dirty="0"/>
          </a:p>
        </p:txBody>
      </p:sp>
      <p:sp>
        <p:nvSpPr>
          <p:cNvPr id="4" name="Slide Number Placeholder 3">
            <a:extLst>
              <a:ext uri="{FF2B5EF4-FFF2-40B4-BE49-F238E27FC236}">
                <a16:creationId xmlns:a16="http://schemas.microsoft.com/office/drawing/2014/main" id="{B1E7712C-4C38-E575-8DCD-4C3BBDFD76B5}"/>
              </a:ext>
            </a:extLst>
          </p:cNvPr>
          <p:cNvSpPr>
            <a:spLocks noGrp="1"/>
          </p:cNvSpPr>
          <p:nvPr>
            <p:ph type="sldNum" sz="quarter" idx="4"/>
          </p:nvPr>
        </p:nvSpPr>
        <p:spPr/>
        <p:txBody>
          <a:bodyPr/>
          <a:lstStyle/>
          <a:p>
            <a:fld id="{9DCEC0FE-72F6-4D4E-B5F6-C0D01F568E30}" type="slidenum">
              <a:rPr lang="en-US" smtClean="0"/>
              <a:pPr/>
              <a:t>13</a:t>
            </a:fld>
            <a:endParaRPr lang="en-US"/>
          </a:p>
        </p:txBody>
      </p:sp>
      <p:sp>
        <p:nvSpPr>
          <p:cNvPr id="7" name="Content Placeholder 6">
            <a:extLst>
              <a:ext uri="{FF2B5EF4-FFF2-40B4-BE49-F238E27FC236}">
                <a16:creationId xmlns:a16="http://schemas.microsoft.com/office/drawing/2014/main" id="{E740FAD0-EA47-2F1D-FC48-529E3FAB6DFA}"/>
              </a:ext>
            </a:extLst>
          </p:cNvPr>
          <p:cNvSpPr>
            <a:spLocks noGrp="1"/>
          </p:cNvSpPr>
          <p:nvPr>
            <p:ph idx="14"/>
          </p:nvPr>
        </p:nvSpPr>
        <p:spPr>
          <a:xfrm>
            <a:off x="6564959" y="1825625"/>
            <a:ext cx="5158154" cy="3078792"/>
          </a:xfrm>
        </p:spPr>
        <p:txBody>
          <a:body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a:t>
            </a:r>
            <a:r>
              <a:rPr kumimoji="0" lang="en-US" sz="2800" b="0" i="0" u="sng"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Women who’ve had straightforward deliveries can also be affected, if they felt as though they had control snatched away from them.”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2303F"/>
                </a:solidFill>
                <a:effectLst/>
                <a:uLnTx/>
                <a:uFillTx/>
                <a:latin typeface="Arial" panose="020B0604020202020204" pitchFamily="34" charset="0"/>
                <a:ea typeface="+mn-ea"/>
                <a:cs typeface="Arial" panose="020B0604020202020204" pitchFamily="34" charset="0"/>
              </a:rPr>
              <a:t>~ Birth Trauma Association</a:t>
            </a:r>
          </a:p>
          <a:p>
            <a:endParaRPr lang="en-US" dirty="0"/>
          </a:p>
        </p:txBody>
      </p:sp>
    </p:spTree>
    <p:extLst>
      <p:ext uri="{BB962C8B-B14F-4D97-AF65-F5344CB8AC3E}">
        <p14:creationId xmlns:p14="http://schemas.microsoft.com/office/powerpoint/2010/main" val="418191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A6FF-3EEC-2414-5D83-D77C73D908A4}"/>
              </a:ext>
            </a:extLst>
          </p:cNvPr>
          <p:cNvSpPr>
            <a:spLocks noGrp="1"/>
          </p:cNvSpPr>
          <p:nvPr>
            <p:ph type="title"/>
          </p:nvPr>
        </p:nvSpPr>
        <p:spPr>
          <a:xfrm>
            <a:off x="414251" y="596757"/>
            <a:ext cx="10515600" cy="535531"/>
          </a:xfrm>
        </p:spPr>
        <p:txBody>
          <a:bodyPr anchor="b">
            <a:normAutofit/>
          </a:bodyPr>
          <a:lstStyle/>
          <a:p>
            <a:r>
              <a:rPr lang="en-US" dirty="0"/>
              <a:t>Survival Strategies</a:t>
            </a:r>
          </a:p>
        </p:txBody>
      </p:sp>
      <p:sp>
        <p:nvSpPr>
          <p:cNvPr id="2055" name="Content Placeholder 3">
            <a:extLst>
              <a:ext uri="{FF2B5EF4-FFF2-40B4-BE49-F238E27FC236}">
                <a16:creationId xmlns:a16="http://schemas.microsoft.com/office/drawing/2014/main" id="{0A8DD476-721A-13A2-D609-71035D0B7AD1}"/>
              </a:ext>
            </a:extLst>
          </p:cNvPr>
          <p:cNvSpPr>
            <a:spLocks noGrp="1"/>
          </p:cNvSpPr>
          <p:nvPr>
            <p:ph idx="1"/>
          </p:nvPr>
        </p:nvSpPr>
        <p:spPr>
          <a:xfrm>
            <a:off x="414251" y="1132289"/>
            <a:ext cx="6008851" cy="5220000"/>
          </a:xfrm>
        </p:spPr>
        <p:txBody>
          <a:bodyPr/>
          <a:lstStyle/>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a:t>
            </a:r>
            <a:r>
              <a:rPr lang="en-US" b="0" i="0" u="none" strike="noStrike" baseline="0" dirty="0">
                <a:latin typeface="Arial" panose="020B0604020202020204" pitchFamily="34" charset="0"/>
              </a:rPr>
              <a:t>Dissociate </a:t>
            </a:r>
          </a:p>
          <a:p>
            <a:r>
              <a:rPr lang="en-US" b="0" i="0" u="none" strike="noStrike" baseline="0" dirty="0">
                <a:latin typeface="Arial" panose="020B0604020202020204" pitchFamily="34" charset="0"/>
              </a:rPr>
              <a:t>•Repress our feelings </a:t>
            </a:r>
          </a:p>
          <a:p>
            <a:r>
              <a:rPr lang="en-US" b="0" i="0" u="none" strike="noStrike" baseline="0" dirty="0">
                <a:latin typeface="Arial" panose="020B0604020202020204" pitchFamily="34" charset="0"/>
              </a:rPr>
              <a:t>•Deny, ignore, reject, and minimize what happened to us </a:t>
            </a:r>
          </a:p>
          <a:p>
            <a:r>
              <a:rPr lang="en-US" b="0" i="0" u="none" strike="noStrike" baseline="0" dirty="0">
                <a:latin typeface="Arial" panose="020B0604020202020204" pitchFamily="34" charset="0"/>
              </a:rPr>
              <a:t>•Suppress our rage and despair by numbing our physical sensations </a:t>
            </a:r>
          </a:p>
          <a:p>
            <a:r>
              <a:rPr lang="en-US" b="0" i="0" u="none" strike="noStrike" baseline="0" dirty="0">
                <a:latin typeface="Arial" panose="020B0604020202020204" pitchFamily="34" charset="0"/>
              </a:rPr>
              <a:t>•Become aggressive and easily irritated </a:t>
            </a:r>
          </a:p>
          <a:p>
            <a:r>
              <a:rPr lang="en-US" b="0" i="0" u="none" strike="noStrike" baseline="0" dirty="0">
                <a:latin typeface="Arial" panose="020B0604020202020204" pitchFamily="34" charset="0"/>
              </a:rPr>
              <a:t>•Experience somatic symptoms (headaches, migraines, anxiety) </a:t>
            </a:r>
          </a:p>
          <a:p>
            <a:r>
              <a:rPr lang="en-US" b="0" i="0" u="none" strike="noStrike" baseline="0" dirty="0">
                <a:latin typeface="Arial" panose="020B0604020202020204" pitchFamily="34" charset="0"/>
              </a:rPr>
              <a:t>•Disconnect from others </a:t>
            </a:r>
          </a:p>
          <a:p>
            <a:endParaRPr lang="en-US" dirty="0"/>
          </a:p>
        </p:txBody>
      </p:sp>
      <p:sp>
        <p:nvSpPr>
          <p:cNvPr id="4" name="Slide Number Placeholder 3">
            <a:extLst>
              <a:ext uri="{FF2B5EF4-FFF2-40B4-BE49-F238E27FC236}">
                <a16:creationId xmlns:a16="http://schemas.microsoft.com/office/drawing/2014/main" id="{C801E0BB-35B7-A74E-06B1-1FB0649AFFB1}"/>
              </a:ext>
            </a:extLst>
          </p:cNvPr>
          <p:cNvSpPr>
            <a:spLocks noGrp="1"/>
          </p:cNvSpPr>
          <p:nvPr>
            <p:ph type="sldNum" sz="quarter" idx="4"/>
          </p:nvPr>
        </p:nvSpPr>
        <p:spPr>
          <a:xfrm>
            <a:off x="10250905" y="6352288"/>
            <a:ext cx="641443" cy="215444"/>
          </a:xfrm>
        </p:spPr>
        <p:txBody>
          <a:bodyPr wrap="square" anchor="ctr">
            <a:normAutofit/>
          </a:bodyPr>
          <a:lstStyle/>
          <a:p>
            <a:pPr>
              <a:spcAft>
                <a:spcPts val="600"/>
              </a:spcAft>
            </a:pPr>
            <a:fld id="{9DCEC0FE-72F6-4D4E-B5F6-C0D01F568E30}" type="slidenum">
              <a:rPr lang="en-US" smtClean="0"/>
              <a:pPr>
                <a:spcAft>
                  <a:spcPts val="600"/>
                </a:spcAft>
              </a:pPr>
              <a:t>14</a:t>
            </a:fld>
            <a:endParaRPr lang="en-US"/>
          </a:p>
        </p:txBody>
      </p:sp>
      <p:pic>
        <p:nvPicPr>
          <p:cNvPr id="6" name="Picture Placeholder 5">
            <a:extLst>
              <a:ext uri="{FF2B5EF4-FFF2-40B4-BE49-F238E27FC236}">
                <a16:creationId xmlns:a16="http://schemas.microsoft.com/office/drawing/2014/main" id="{1C6B7DF4-864B-754F-300E-356509A2184F}"/>
              </a:ext>
            </a:extLst>
          </p:cNvPr>
          <p:cNvPicPr>
            <a:picLocks noGrp="1" noChangeAspect="1"/>
          </p:cNvPicPr>
          <p:nvPr>
            <p:ph type="pic" sz="quarter" idx="10"/>
          </p:nvPr>
        </p:nvPicPr>
        <p:blipFill>
          <a:blip r:embed="rId2"/>
          <a:srcRect t="10654" b="10654"/>
          <a:stretch>
            <a:fillRect/>
          </a:stretch>
        </p:blipFill>
        <p:spPr>
          <a:xfrm>
            <a:off x="6816725" y="1766888"/>
            <a:ext cx="5021263" cy="3951287"/>
          </a:xfrm>
          <a:prstGeom prst="rect">
            <a:avLst/>
          </a:prstGeom>
        </p:spPr>
      </p:pic>
    </p:spTree>
    <p:extLst>
      <p:ext uri="{BB962C8B-B14F-4D97-AF65-F5344CB8AC3E}">
        <p14:creationId xmlns:p14="http://schemas.microsoft.com/office/powerpoint/2010/main" val="16064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D788E-C762-2E42-B904-9D7A64B22B1D}"/>
              </a:ext>
            </a:extLst>
          </p:cNvPr>
          <p:cNvSpPr>
            <a:spLocks noGrp="1"/>
          </p:cNvSpPr>
          <p:nvPr>
            <p:ph type="title"/>
          </p:nvPr>
        </p:nvSpPr>
        <p:spPr>
          <a:xfrm>
            <a:off x="414251" y="242677"/>
            <a:ext cx="10515600" cy="1200329"/>
          </a:xfrm>
        </p:spPr>
        <p:txBody>
          <a:bodyPr/>
          <a:lstStyle/>
          <a:p>
            <a:r>
              <a:rPr lang="en-US" sz="4000" dirty="0"/>
              <a:t>You’ve had a traumatic birth; now what else may happen to you?</a:t>
            </a:r>
            <a:endParaRPr lang="en-US" sz="4000" b="1" dirty="0"/>
          </a:p>
        </p:txBody>
      </p:sp>
      <p:sp>
        <p:nvSpPr>
          <p:cNvPr id="3" name="Content Placeholder 2">
            <a:extLst>
              <a:ext uri="{FF2B5EF4-FFF2-40B4-BE49-F238E27FC236}">
                <a16:creationId xmlns:a16="http://schemas.microsoft.com/office/drawing/2014/main" id="{C34BA8E8-2C0C-0D4D-BCDD-2A45CFF8A47E}"/>
              </a:ext>
            </a:extLst>
          </p:cNvPr>
          <p:cNvSpPr>
            <a:spLocks noGrp="1"/>
          </p:cNvSpPr>
          <p:nvPr>
            <p:ph idx="1"/>
          </p:nvPr>
        </p:nvSpPr>
        <p:spPr>
          <a:xfrm>
            <a:off x="414251" y="1941034"/>
            <a:ext cx="5158154" cy="2702278"/>
          </a:xfrm>
        </p:spPr>
        <p:txBody>
          <a:bodyPr/>
          <a:lstStyle/>
          <a:p>
            <a:pPr marL="342900" indent="-342900">
              <a:buFont typeface="Arial" panose="020B0604020202020204" pitchFamily="34" charset="0"/>
              <a:buChar char="•"/>
            </a:pPr>
            <a:r>
              <a:rPr lang="en-US" sz="2400" dirty="0"/>
              <a:t>Sexual dysfunction and intimacy issues</a:t>
            </a:r>
          </a:p>
          <a:p>
            <a:pPr marL="342900" indent="-342900">
              <a:buFont typeface="Arial" panose="020B0604020202020204" pitchFamily="34" charset="0"/>
              <a:buChar char="•"/>
            </a:pPr>
            <a:r>
              <a:rPr lang="en-US" sz="2400" dirty="0"/>
              <a:t>Difficulty forming positive attachment with their infant</a:t>
            </a:r>
          </a:p>
          <a:p>
            <a:pPr marL="342900" indent="-342900">
              <a:buFont typeface="Arial" panose="020B0604020202020204" pitchFamily="34" charset="0"/>
              <a:buChar char="•"/>
            </a:pPr>
            <a:r>
              <a:rPr lang="en-US" sz="2400" dirty="0"/>
              <a:t>Disruption to family life </a:t>
            </a:r>
          </a:p>
          <a:p>
            <a:pPr marL="342900" indent="-342900">
              <a:buFont typeface="Arial" panose="020B0604020202020204" pitchFamily="34" charset="0"/>
              <a:buChar char="•"/>
            </a:pPr>
            <a:r>
              <a:rPr lang="en-US" sz="2400" dirty="0"/>
              <a:t>SUICIDAL IDEATION</a:t>
            </a:r>
          </a:p>
        </p:txBody>
      </p:sp>
      <p:sp>
        <p:nvSpPr>
          <p:cNvPr id="4" name="Slide Number Placeholder 3">
            <a:extLst>
              <a:ext uri="{FF2B5EF4-FFF2-40B4-BE49-F238E27FC236}">
                <a16:creationId xmlns:a16="http://schemas.microsoft.com/office/drawing/2014/main" id="{28855547-823E-0A4D-AAF5-AC4EEA4F1A03}"/>
              </a:ext>
            </a:extLst>
          </p:cNvPr>
          <p:cNvSpPr>
            <a:spLocks noGrp="1"/>
          </p:cNvSpPr>
          <p:nvPr>
            <p:ph type="sldNum" sz="quarter" idx="4"/>
          </p:nvPr>
        </p:nvSpPr>
        <p:spPr/>
        <p:txBody>
          <a:bodyPr/>
          <a:lstStyle/>
          <a:p>
            <a:fld id="{9DCEC0FE-72F6-4D4E-B5F6-C0D01F568E30}" type="slidenum">
              <a:rPr lang="en-US" smtClean="0"/>
              <a:pPr/>
              <a:t>15</a:t>
            </a:fld>
            <a:endParaRPr lang="en-US"/>
          </a:p>
        </p:txBody>
      </p:sp>
      <p:sp>
        <p:nvSpPr>
          <p:cNvPr id="5" name="Content Placeholder 4">
            <a:extLst>
              <a:ext uri="{FF2B5EF4-FFF2-40B4-BE49-F238E27FC236}">
                <a16:creationId xmlns:a16="http://schemas.microsoft.com/office/drawing/2014/main" id="{1A41C488-D231-E546-9FE7-A0267B492771}"/>
              </a:ext>
            </a:extLst>
          </p:cNvPr>
          <p:cNvSpPr>
            <a:spLocks noGrp="1"/>
          </p:cNvSpPr>
          <p:nvPr>
            <p:ph idx="14"/>
          </p:nvPr>
        </p:nvSpPr>
        <p:spPr>
          <a:xfrm>
            <a:off x="6986726" y="1941034"/>
            <a:ext cx="4791023" cy="3953903"/>
          </a:xfrm>
        </p:spPr>
        <p:txBody>
          <a:bodyPr/>
          <a:lstStyle/>
          <a:p>
            <a:pPr marL="342900" indent="-342900">
              <a:buFont typeface="Arial" panose="020B0604020202020204" pitchFamily="34" charset="0"/>
              <a:buChar char="•"/>
            </a:pPr>
            <a:r>
              <a:rPr lang="en-US" sz="2400"/>
              <a:t>Another major theme was that women reported a fear of childbirth (</a:t>
            </a:r>
            <a:r>
              <a:rPr lang="en-US" sz="2400" err="1"/>
              <a:t>tocophobia</a:t>
            </a:r>
            <a:r>
              <a:rPr lang="en-US" sz="2400"/>
              <a:t>) or secondary </a:t>
            </a:r>
            <a:r>
              <a:rPr lang="en-US" sz="2400" err="1"/>
              <a:t>tocophobia</a:t>
            </a:r>
            <a:r>
              <a:rPr lang="en-US" sz="2400"/>
              <a:t>, which was associated with women making a conscious decision to not have any further pregnancies elect to have a caesarean section for future births</a:t>
            </a:r>
          </a:p>
          <a:p>
            <a:pPr marL="342900" indent="-342900">
              <a:buFont typeface="Arial" panose="020B0604020202020204" pitchFamily="34" charset="0"/>
              <a:buChar char="•"/>
            </a:pPr>
            <a:r>
              <a:rPr lang="en-US" sz="2400"/>
              <a:t>PTSD</a:t>
            </a:r>
          </a:p>
        </p:txBody>
      </p:sp>
      <p:cxnSp>
        <p:nvCxnSpPr>
          <p:cNvPr id="7" name="Straight Connector 6">
            <a:extLst>
              <a:ext uri="{FF2B5EF4-FFF2-40B4-BE49-F238E27FC236}">
                <a16:creationId xmlns:a16="http://schemas.microsoft.com/office/drawing/2014/main" id="{1FB118A9-27CB-8600-5612-78ADDA2B9167}"/>
              </a:ext>
            </a:extLst>
          </p:cNvPr>
          <p:cNvCxnSpPr/>
          <p:nvPr/>
        </p:nvCxnSpPr>
        <p:spPr>
          <a:xfrm>
            <a:off x="6096000" y="1825625"/>
            <a:ext cx="0" cy="4273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52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485957"/>
            <a:ext cx="10515600" cy="646331"/>
          </a:xfrm>
        </p:spPr>
        <p:txBody>
          <a:bodyPr/>
          <a:lstStyle/>
          <a:p>
            <a:r>
              <a:rPr lang="en-US" sz="4000"/>
              <a:t>PTSD</a:t>
            </a:r>
          </a:p>
        </p:txBody>
      </p:sp>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414251" y="1825625"/>
            <a:ext cx="11251007" cy="3445046"/>
          </a:xfrm>
        </p:spPr>
        <p:txBody>
          <a:bodyPr/>
          <a:lstStyle/>
          <a:p>
            <a:r>
              <a:rPr lang="en-US" sz="2400">
                <a:highlight>
                  <a:srgbClr val="FFFF00"/>
                </a:highlight>
              </a:rPr>
              <a:t>OCCURS IN 1.7-9% OF WOMEN WHO BIRTH. </a:t>
            </a:r>
          </a:p>
          <a:p>
            <a:endParaRPr lang="en-US" sz="2400"/>
          </a:p>
          <a:p>
            <a:r>
              <a:rPr lang="en-US" sz="2400"/>
              <a:t>RISK FACTORS FOR PTSD AFTER CHILDBIRTH INCLUDE: 	</a:t>
            </a:r>
          </a:p>
          <a:p>
            <a:pPr marL="285750" indent="-285750">
              <a:buFont typeface="Arial" charset="0"/>
              <a:buChar char="•"/>
            </a:pPr>
            <a:r>
              <a:rPr lang="en-US" sz="2400"/>
              <a:t>Pre-existing maternal psychological disorders, including prior diagnosis of PTSD symptoms</a:t>
            </a:r>
          </a:p>
          <a:p>
            <a:pPr marL="285750" indent="-285750">
              <a:buFont typeface="Arial" charset="0"/>
              <a:buChar char="•"/>
            </a:pPr>
            <a:r>
              <a:rPr lang="en-US" sz="2400"/>
              <a:t>The quality of interactions with medical staff and perceived social support</a:t>
            </a:r>
          </a:p>
          <a:p>
            <a:pPr marL="285750" indent="-285750">
              <a:buFont typeface="Arial" charset="0"/>
              <a:buChar char="•"/>
            </a:pPr>
            <a:endParaRPr lang="en-US" sz="2400"/>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16</a:t>
            </a:fld>
            <a:endParaRPr lang="en-US"/>
          </a:p>
        </p:txBody>
      </p:sp>
    </p:spTree>
    <p:extLst>
      <p:ext uri="{BB962C8B-B14F-4D97-AF65-F5344CB8AC3E}">
        <p14:creationId xmlns:p14="http://schemas.microsoft.com/office/powerpoint/2010/main" val="80317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0DA6-32FE-E3A9-6C4A-CC5582614590}"/>
              </a:ext>
            </a:extLst>
          </p:cNvPr>
          <p:cNvSpPr>
            <a:spLocks noGrp="1"/>
          </p:cNvSpPr>
          <p:nvPr>
            <p:ph type="ctrTitle"/>
          </p:nvPr>
        </p:nvSpPr>
        <p:spPr/>
        <p:txBody>
          <a:bodyPr/>
          <a:lstStyle/>
          <a:p>
            <a:r>
              <a:rPr lang="en-US"/>
              <a:t>How can you help a patient at risk?</a:t>
            </a:r>
          </a:p>
        </p:txBody>
      </p:sp>
    </p:spTree>
    <p:extLst>
      <p:ext uri="{BB962C8B-B14F-4D97-AF65-F5344CB8AC3E}">
        <p14:creationId xmlns:p14="http://schemas.microsoft.com/office/powerpoint/2010/main" val="284656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778920"/>
            <a:ext cx="10515600" cy="646331"/>
          </a:xfrm>
        </p:spPr>
        <p:txBody>
          <a:bodyPr/>
          <a:lstStyle/>
          <a:p>
            <a:r>
              <a:rPr lang="en-US" sz="4000"/>
              <a:t>Present a calm front</a:t>
            </a:r>
          </a:p>
        </p:txBody>
      </p:sp>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414251" y="1887768"/>
            <a:ext cx="11251007" cy="962315"/>
          </a:xfrm>
        </p:spPr>
        <p:txBody>
          <a:bodyPr/>
          <a:lstStyle/>
          <a:p>
            <a:pPr marL="342900" indent="-342900">
              <a:buFont typeface="Arial" panose="020B0604020202020204" pitchFamily="34" charset="0"/>
              <a:buChar char="•"/>
            </a:pPr>
            <a:r>
              <a:rPr lang="en-US"/>
              <a:t>Your single, best tool</a:t>
            </a:r>
          </a:p>
          <a:p>
            <a:pPr marL="285750" indent="-285750">
              <a:buFont typeface="Arial" charset="0"/>
              <a:buChar char="•"/>
            </a:pPr>
            <a:endParaRPr lang="en-US" sz="2400"/>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18</a:t>
            </a:fld>
            <a:endParaRPr lang="en-US"/>
          </a:p>
        </p:txBody>
      </p:sp>
    </p:spTree>
    <p:extLst>
      <p:ext uri="{BB962C8B-B14F-4D97-AF65-F5344CB8AC3E}">
        <p14:creationId xmlns:p14="http://schemas.microsoft.com/office/powerpoint/2010/main" val="254553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7520222-7308-2140-862E-8844027FE1BC}"/>
              </a:ext>
            </a:extLst>
          </p:cNvPr>
          <p:cNvSpPr>
            <a:spLocks noGrp="1"/>
          </p:cNvSpPr>
          <p:nvPr>
            <p:ph idx="1"/>
          </p:nvPr>
        </p:nvSpPr>
        <p:spPr>
          <a:xfrm>
            <a:off x="360985" y="493974"/>
            <a:ext cx="11251007" cy="5788251"/>
          </a:xfrm>
        </p:spPr>
        <p:txBody>
          <a:bodyPr/>
          <a:lstStyle/>
          <a:p>
            <a:pPr marL="342900" indent="-342900">
              <a:buFont typeface="Arial" charset="0"/>
              <a:buChar char="•"/>
            </a:pPr>
            <a:r>
              <a:rPr lang="en-US" sz="2200"/>
              <a:t>If your patient has a known history of PTSD: Staff should receive training on perinatal psychology to ensure that women identified as being at risk received supportive, emotionally intelligent care during their labor and birth. Allow them to discuss their experience and validate their feelings. </a:t>
            </a:r>
          </a:p>
          <a:p>
            <a:pPr marL="342900" indent="-342900">
              <a:buFont typeface="Arial" charset="0"/>
              <a:buChar char="•"/>
            </a:pPr>
            <a:r>
              <a:rPr lang="en-US" sz="2200"/>
              <a:t>If your patient is having an obstetric emergency:  Present a CALM demeanor. Provide as much education as possible during the emergency. Debrief with the patient and family after stabilization. Provide any missing information after stabilization.  </a:t>
            </a:r>
          </a:p>
          <a:p>
            <a:pPr marL="342900" indent="-342900">
              <a:buFont typeface="Arial" charset="0"/>
              <a:buChar char="•"/>
            </a:pPr>
            <a:r>
              <a:rPr lang="en-US" sz="2200"/>
              <a:t>If there are fetal/infant complications: Present a CALM demeanor. Assess your environment, are there 10 people in the room when there only needs to be 1-2? Debrief with the patient and family after. </a:t>
            </a:r>
          </a:p>
          <a:p>
            <a:pPr marL="342900" indent="-342900">
              <a:buFont typeface="Arial" charset="0"/>
              <a:buChar char="•"/>
            </a:pPr>
            <a:r>
              <a:rPr lang="en-US" sz="2200"/>
              <a:t>Your patient has reported (or you have witnessed) poor health team member interactions:  Provide honest communication to your team member regarding what you observed or what the patient communicated to you. Offer the patient the opportunity to discuss what happened. Apologize for what happened. Provide education on the plan of care.</a:t>
            </a:r>
          </a:p>
          <a:p>
            <a:pPr marL="285750" indent="-285750">
              <a:buFont typeface="Arial" charset="0"/>
              <a:buChar char="•"/>
            </a:pPr>
            <a:endParaRPr lang="en-US" sz="2200"/>
          </a:p>
        </p:txBody>
      </p:sp>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19</a:t>
            </a:fld>
            <a:endParaRPr lang="en-US"/>
          </a:p>
        </p:txBody>
      </p:sp>
    </p:spTree>
    <p:extLst>
      <p:ext uri="{BB962C8B-B14F-4D97-AF65-F5344CB8AC3E}">
        <p14:creationId xmlns:p14="http://schemas.microsoft.com/office/powerpoint/2010/main" val="179432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33F3-F80E-9F5B-CB86-31633B69A64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8A5EA68-92B2-1323-CFA2-7AF1DE6513FE}"/>
              </a:ext>
            </a:extLst>
          </p:cNvPr>
          <p:cNvSpPr>
            <a:spLocks noGrp="1"/>
          </p:cNvSpPr>
          <p:nvPr>
            <p:ph idx="1"/>
          </p:nvPr>
        </p:nvSpPr>
        <p:spPr>
          <a:xfrm>
            <a:off x="414251" y="1367693"/>
            <a:ext cx="10515600" cy="4660246"/>
          </a:xfrm>
        </p:spPr>
        <p:txBody>
          <a:bodyPr/>
          <a:lstStyle/>
          <a:p>
            <a:pPr marL="0" marR="0">
              <a:spcBef>
                <a:spcPts val="0"/>
              </a:spcBef>
              <a:spcAft>
                <a:spcPts val="0"/>
              </a:spcAft>
            </a:pPr>
            <a:endParaRPr lang="en-US" sz="3200" dirty="0">
              <a:effectLst/>
              <a:latin typeface="Aptos" panose="020B0004020202020204" pitchFamily="34" charset="0"/>
              <a:ea typeface="Aptos" panose="020B0004020202020204" pitchFamily="34" charset="0"/>
              <a:cs typeface="Times New Roman" panose="02020603050405020304" pitchFamily="18" charset="0"/>
            </a:endParaRPr>
          </a:p>
          <a:p>
            <a:pPr marL="514350" marR="0" indent="-514350">
              <a:spcBef>
                <a:spcPts val="0"/>
              </a:spcBef>
              <a:spcAft>
                <a:spcPts val="0"/>
              </a:spcAft>
              <a:buAutoNum type="arabicPeriod"/>
            </a:pPr>
            <a:r>
              <a:rPr lang="en-US" sz="3200" dirty="0">
                <a:effectLst/>
                <a:ea typeface="Aptos" panose="020B0004020202020204" pitchFamily="34" charset="0"/>
              </a:rPr>
              <a:t>Identify the implications of ANS dysregulation</a:t>
            </a:r>
          </a:p>
          <a:p>
            <a:pPr marR="0">
              <a:spcBef>
                <a:spcPts val="0"/>
              </a:spcBef>
              <a:spcAft>
                <a:spcPts val="0"/>
              </a:spcAft>
            </a:pPr>
            <a:endParaRPr lang="en-US" sz="3200" dirty="0">
              <a:effectLst/>
              <a:ea typeface="Aptos" panose="020B0004020202020204" pitchFamily="34" charset="0"/>
            </a:endParaRPr>
          </a:p>
          <a:p>
            <a:pPr marL="0" marR="0">
              <a:spcBef>
                <a:spcPts val="0"/>
              </a:spcBef>
              <a:spcAft>
                <a:spcPts val="0"/>
              </a:spcAft>
            </a:pPr>
            <a:r>
              <a:rPr lang="en-US" sz="3200" dirty="0">
                <a:effectLst/>
                <a:ea typeface="Aptos" panose="020B0004020202020204" pitchFamily="34" charset="0"/>
              </a:rPr>
              <a:t>2. Describe the 6 Principles of Trauma Informed Care (TIC)</a:t>
            </a:r>
          </a:p>
          <a:p>
            <a:pPr marL="0" marR="0">
              <a:spcBef>
                <a:spcPts val="0"/>
              </a:spcBef>
              <a:spcAft>
                <a:spcPts val="0"/>
              </a:spcAft>
            </a:pPr>
            <a:endParaRPr lang="en-US" sz="3200" dirty="0">
              <a:effectLst/>
              <a:ea typeface="Aptos" panose="020B0004020202020204" pitchFamily="34" charset="0"/>
            </a:endParaRPr>
          </a:p>
          <a:p>
            <a:pPr marL="0" marR="0">
              <a:spcBef>
                <a:spcPts val="0"/>
              </a:spcBef>
              <a:spcAft>
                <a:spcPts val="0"/>
              </a:spcAft>
            </a:pPr>
            <a:r>
              <a:rPr lang="en-US" sz="3200" dirty="0">
                <a:effectLst/>
                <a:ea typeface="Aptos" panose="020B0004020202020204" pitchFamily="34" charset="0"/>
              </a:rPr>
              <a:t>3.  </a:t>
            </a:r>
            <a:r>
              <a:rPr lang="en-US" sz="3200" dirty="0">
                <a:solidFill>
                  <a:srgbClr val="000000"/>
                </a:solidFill>
                <a:effectLst/>
                <a:ea typeface="Aptos" panose="020B0004020202020204" pitchFamily="34" charset="0"/>
              </a:rPr>
              <a:t>Identify TIC practices that can be applied to improve patient outcomes</a:t>
            </a:r>
          </a:p>
          <a:p>
            <a:pPr marL="0" marR="0">
              <a:spcBef>
                <a:spcPts val="0"/>
              </a:spcBef>
              <a:spcAft>
                <a:spcPts val="0"/>
              </a:spcAft>
            </a:pPr>
            <a:endParaRPr lang="en-US" sz="3200" dirty="0">
              <a:effectLst/>
              <a:ea typeface="Aptos" panose="020B0004020202020204" pitchFamily="34" charset="0"/>
            </a:endParaRPr>
          </a:p>
          <a:p>
            <a:pPr marL="0" marR="0">
              <a:spcBef>
                <a:spcPts val="0"/>
              </a:spcBef>
              <a:spcAft>
                <a:spcPts val="0"/>
              </a:spcAft>
            </a:pPr>
            <a:r>
              <a:rPr lang="en-US" sz="3200" dirty="0">
                <a:solidFill>
                  <a:srgbClr val="000000"/>
                </a:solidFill>
                <a:effectLst/>
                <a:ea typeface="Aptos" panose="020B0004020202020204" pitchFamily="34" charset="0"/>
              </a:rPr>
              <a:t>4. Harness your Power</a:t>
            </a:r>
            <a:endParaRPr lang="en-US" sz="3200" dirty="0">
              <a:effectLst/>
              <a:ea typeface="Aptos" panose="020B0004020202020204" pitchFamily="34" charset="0"/>
            </a:endParaRPr>
          </a:p>
          <a:p>
            <a:pPr marL="0" marR="0">
              <a:spcBef>
                <a:spcPts val="0"/>
              </a:spcBef>
              <a:spcAft>
                <a:spcPts val="0"/>
              </a:spcAft>
            </a:pPr>
            <a:r>
              <a:rPr lang="en-US" sz="32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6EC1D106-86E3-3696-638C-3BD5784EE22D}"/>
              </a:ext>
            </a:extLst>
          </p:cNvPr>
          <p:cNvSpPr>
            <a:spLocks noGrp="1"/>
          </p:cNvSpPr>
          <p:nvPr>
            <p:ph type="sldNum" sz="quarter" idx="4"/>
          </p:nvPr>
        </p:nvSpPr>
        <p:spPr/>
        <p:txBody>
          <a:bodyPr/>
          <a:lstStyle/>
          <a:p>
            <a:fld id="{9DCEC0FE-72F6-4D4E-B5F6-C0D01F568E30}" type="slidenum">
              <a:rPr lang="en-US" smtClean="0"/>
              <a:pPr/>
              <a:t>2</a:t>
            </a:fld>
            <a:endParaRPr lang="en-US"/>
          </a:p>
        </p:txBody>
      </p:sp>
    </p:spTree>
    <p:extLst>
      <p:ext uri="{BB962C8B-B14F-4D97-AF65-F5344CB8AC3E}">
        <p14:creationId xmlns:p14="http://schemas.microsoft.com/office/powerpoint/2010/main" val="40860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952234-8339-7CEA-D0B9-8F11574EE29F}"/>
              </a:ext>
            </a:extLst>
          </p:cNvPr>
          <p:cNvSpPr>
            <a:spLocks noGrp="1"/>
          </p:cNvSpPr>
          <p:nvPr>
            <p:ph type="title"/>
          </p:nvPr>
        </p:nvSpPr>
        <p:spPr/>
        <p:txBody>
          <a:bodyPr/>
          <a:lstStyle/>
          <a:p>
            <a:r>
              <a:rPr lang="en-US" sz="3200" u="sng" dirty="0"/>
              <a:t>Case Study:</a:t>
            </a:r>
            <a:endParaRPr lang="en-US" dirty="0"/>
          </a:p>
        </p:txBody>
      </p:sp>
      <p:sp>
        <p:nvSpPr>
          <p:cNvPr id="7" name="Content Placeholder 6">
            <a:extLst>
              <a:ext uri="{FF2B5EF4-FFF2-40B4-BE49-F238E27FC236}">
                <a16:creationId xmlns:a16="http://schemas.microsoft.com/office/drawing/2014/main" id="{DA301B90-F3B5-BA8A-233E-EA80F719D7D1}"/>
              </a:ext>
            </a:extLst>
          </p:cNvPr>
          <p:cNvSpPr>
            <a:spLocks noGrp="1"/>
          </p:cNvSpPr>
          <p:nvPr>
            <p:ph idx="1"/>
          </p:nvPr>
        </p:nvSpPr>
        <p:spPr>
          <a:xfrm>
            <a:off x="414251" y="1825625"/>
            <a:ext cx="10515600" cy="3699474"/>
          </a:xfrm>
        </p:spPr>
        <p:txBody>
          <a:bodyPr/>
          <a:lstStyle/>
          <a:p>
            <a:pPr marL="342900" indent="-342900">
              <a:buFont typeface="Arial" panose="020B0604020202020204" pitchFamily="34" charset="0"/>
              <a:buChar char="•"/>
            </a:pPr>
            <a:r>
              <a:rPr lang="en-US" dirty="0"/>
              <a:t>29 </a:t>
            </a:r>
            <a:r>
              <a:rPr lang="en-US" dirty="0" err="1"/>
              <a:t>wk</a:t>
            </a:r>
            <a:r>
              <a:rPr lang="en-US" dirty="0"/>
              <a:t> G3 P2 for PPROM brought in by ambulance with cord prolapse (not handed off in report by Paramedic. Pt told OB Triage RN after approximately 10 minutes after arrival. Team quickly responded. Emergency C/S performed with skin incision being done 9 minutes of this report. Live birth of BG with </a:t>
            </a:r>
            <a:r>
              <a:rPr lang="en-US" dirty="0" err="1"/>
              <a:t>apgars</a:t>
            </a:r>
            <a:r>
              <a:rPr lang="en-US" dirty="0"/>
              <a:t> of 1, 4, 7 with infant now in NICU. </a:t>
            </a:r>
          </a:p>
          <a:p>
            <a:pPr marL="342900" indent="-342900">
              <a:buFont typeface="Arial" panose="020B0604020202020204" pitchFamily="34" charset="0"/>
              <a:buChar char="•"/>
            </a:pPr>
            <a:r>
              <a:rPr lang="en-US" dirty="0"/>
              <a:t>What factors place this pt at risk for birth trauma?</a:t>
            </a:r>
          </a:p>
          <a:p>
            <a:pPr marL="342900" indent="-342900">
              <a:buFont typeface="Arial" panose="020B0604020202020204" pitchFamily="34" charset="0"/>
              <a:buChar char="•"/>
            </a:pPr>
            <a:r>
              <a:rPr lang="en-US" dirty="0"/>
              <a:t>What can you do during and after the emergency to possibly prevent birth trauma? </a:t>
            </a:r>
          </a:p>
          <a:p>
            <a:endParaRPr lang="en-US" dirty="0"/>
          </a:p>
        </p:txBody>
      </p:sp>
      <p:sp>
        <p:nvSpPr>
          <p:cNvPr id="5" name="Slide Number Placeholder 4">
            <a:extLst>
              <a:ext uri="{FF2B5EF4-FFF2-40B4-BE49-F238E27FC236}">
                <a16:creationId xmlns:a16="http://schemas.microsoft.com/office/drawing/2014/main" id="{B07A6AFE-0BDA-4C5F-D1E6-A5CD9BE78C29}"/>
              </a:ext>
            </a:extLst>
          </p:cNvPr>
          <p:cNvSpPr>
            <a:spLocks noGrp="1"/>
          </p:cNvSpPr>
          <p:nvPr>
            <p:ph type="sldNum" sz="quarter" idx="4"/>
          </p:nvPr>
        </p:nvSpPr>
        <p:spPr/>
        <p:txBody>
          <a:bodyPr/>
          <a:lstStyle/>
          <a:p>
            <a:fld id="{9DCEC0FE-72F6-4D4E-B5F6-C0D01F568E30}" type="slidenum">
              <a:rPr lang="en-US" smtClean="0"/>
              <a:pPr/>
              <a:t>20</a:t>
            </a:fld>
            <a:endParaRPr lang="en-US"/>
          </a:p>
        </p:txBody>
      </p:sp>
    </p:spTree>
    <p:extLst>
      <p:ext uri="{BB962C8B-B14F-4D97-AF65-F5344CB8AC3E}">
        <p14:creationId xmlns:p14="http://schemas.microsoft.com/office/powerpoint/2010/main" val="364507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93B9-E67B-A31B-B629-BB52EF2FFB5C}"/>
              </a:ext>
            </a:extLst>
          </p:cNvPr>
          <p:cNvSpPr>
            <a:spLocks noGrp="1"/>
          </p:cNvSpPr>
          <p:nvPr>
            <p:ph type="title"/>
          </p:nvPr>
        </p:nvSpPr>
        <p:spPr/>
        <p:txBody>
          <a:bodyPr/>
          <a:lstStyle/>
          <a:p>
            <a:r>
              <a:rPr lang="en-US" dirty="0"/>
              <a:t>The R’s</a:t>
            </a:r>
          </a:p>
        </p:txBody>
      </p:sp>
      <p:sp>
        <p:nvSpPr>
          <p:cNvPr id="3" name="Content Placeholder 2">
            <a:extLst>
              <a:ext uri="{FF2B5EF4-FFF2-40B4-BE49-F238E27FC236}">
                <a16:creationId xmlns:a16="http://schemas.microsoft.com/office/drawing/2014/main" id="{BAAA8D65-FFC3-190C-946F-6C24A0024493}"/>
              </a:ext>
            </a:extLst>
          </p:cNvPr>
          <p:cNvSpPr>
            <a:spLocks noGrp="1"/>
          </p:cNvSpPr>
          <p:nvPr>
            <p:ph idx="1"/>
          </p:nvPr>
        </p:nvSpPr>
        <p:spPr>
          <a:xfrm>
            <a:off x="414251" y="1825625"/>
            <a:ext cx="10515600" cy="2702278"/>
          </a:xfrm>
        </p:spPr>
        <p:txBody>
          <a:bodyPr/>
          <a:lstStyle/>
          <a:p>
            <a:pPr marL="342900" indent="-342900">
              <a:buFont typeface="Arial" panose="020B0604020202020204" pitchFamily="34" charset="0"/>
              <a:buChar char="•"/>
            </a:pPr>
            <a:r>
              <a:rPr lang="en-US" sz="3600" dirty="0"/>
              <a:t>Realize</a:t>
            </a:r>
          </a:p>
          <a:p>
            <a:pPr marL="342900" indent="-342900">
              <a:buFont typeface="Arial" panose="020B0604020202020204" pitchFamily="34" charset="0"/>
              <a:buChar char="•"/>
            </a:pPr>
            <a:r>
              <a:rPr lang="en-US" sz="3600" dirty="0"/>
              <a:t>Recognize</a:t>
            </a:r>
          </a:p>
          <a:p>
            <a:pPr marL="342900" indent="-342900">
              <a:buFont typeface="Arial" panose="020B0604020202020204" pitchFamily="34" charset="0"/>
              <a:buChar char="•"/>
            </a:pPr>
            <a:r>
              <a:rPr lang="en-US" sz="3600" dirty="0"/>
              <a:t>Respond</a:t>
            </a:r>
          </a:p>
          <a:p>
            <a:pPr marL="342900" indent="-342900">
              <a:buFont typeface="Arial" panose="020B0604020202020204" pitchFamily="34" charset="0"/>
              <a:buChar char="•"/>
            </a:pPr>
            <a:r>
              <a:rPr lang="en-US" sz="3600" dirty="0"/>
              <a:t>Resist Re-traumatization</a:t>
            </a:r>
          </a:p>
        </p:txBody>
      </p:sp>
      <p:sp>
        <p:nvSpPr>
          <p:cNvPr id="4" name="Slide Number Placeholder 3">
            <a:extLst>
              <a:ext uri="{FF2B5EF4-FFF2-40B4-BE49-F238E27FC236}">
                <a16:creationId xmlns:a16="http://schemas.microsoft.com/office/drawing/2014/main" id="{87A664CE-EFEE-737E-68F9-2E7F643027C3}"/>
              </a:ext>
            </a:extLst>
          </p:cNvPr>
          <p:cNvSpPr>
            <a:spLocks noGrp="1"/>
          </p:cNvSpPr>
          <p:nvPr>
            <p:ph type="sldNum" sz="quarter" idx="4"/>
          </p:nvPr>
        </p:nvSpPr>
        <p:spPr/>
        <p:txBody>
          <a:bodyPr/>
          <a:lstStyle/>
          <a:p>
            <a:fld id="{9DCEC0FE-72F6-4D4E-B5F6-C0D01F568E30}" type="slidenum">
              <a:rPr lang="en-US" smtClean="0"/>
              <a:pPr/>
              <a:t>21</a:t>
            </a:fld>
            <a:endParaRPr lang="en-US"/>
          </a:p>
        </p:txBody>
      </p:sp>
    </p:spTree>
    <p:extLst>
      <p:ext uri="{BB962C8B-B14F-4D97-AF65-F5344CB8AC3E}">
        <p14:creationId xmlns:p14="http://schemas.microsoft.com/office/powerpoint/2010/main" val="388382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4A4226-FDD0-D18D-46E9-4DE43928AC82}"/>
              </a:ext>
            </a:extLst>
          </p:cNvPr>
          <p:cNvSpPr>
            <a:spLocks noGrp="1"/>
          </p:cNvSpPr>
          <p:nvPr>
            <p:ph type="title"/>
          </p:nvPr>
        </p:nvSpPr>
        <p:spPr>
          <a:xfrm>
            <a:off x="414251" y="485957"/>
            <a:ext cx="10515600" cy="646331"/>
          </a:xfrm>
        </p:spPr>
        <p:txBody>
          <a:bodyPr/>
          <a:lstStyle/>
          <a:p>
            <a:r>
              <a:rPr lang="en-US" sz="4000"/>
              <a:t>GRACE</a:t>
            </a:r>
            <a:r>
              <a:rPr lang="en-US"/>
              <a:t>                              Joan </a:t>
            </a:r>
            <a:r>
              <a:rPr lang="en-US" dirty="0"/>
              <a:t>Halifax, Ph.D.</a:t>
            </a:r>
          </a:p>
        </p:txBody>
      </p:sp>
      <p:sp>
        <p:nvSpPr>
          <p:cNvPr id="7" name="Content Placeholder 6">
            <a:extLst>
              <a:ext uri="{FF2B5EF4-FFF2-40B4-BE49-F238E27FC236}">
                <a16:creationId xmlns:a16="http://schemas.microsoft.com/office/drawing/2014/main" id="{7BED8EEB-84CB-A860-1A43-108EF0633886}"/>
              </a:ext>
            </a:extLst>
          </p:cNvPr>
          <p:cNvSpPr>
            <a:spLocks noGrp="1"/>
          </p:cNvSpPr>
          <p:nvPr>
            <p:ph idx="1"/>
          </p:nvPr>
        </p:nvSpPr>
        <p:spPr>
          <a:xfrm>
            <a:off x="414251" y="1825623"/>
            <a:ext cx="10515600" cy="4013201"/>
          </a:xfrm>
        </p:spPr>
        <p:txBody>
          <a:bodyPr/>
          <a:lstStyle/>
          <a:p>
            <a:r>
              <a:rPr lang="en-US" sz="4400" b="1" dirty="0"/>
              <a:t>G</a:t>
            </a:r>
            <a:r>
              <a:rPr lang="en-US" sz="4400" dirty="0"/>
              <a:t>ather attention</a:t>
            </a:r>
          </a:p>
          <a:p>
            <a:r>
              <a:rPr lang="en-US" sz="4400" b="1" dirty="0"/>
              <a:t>R</a:t>
            </a:r>
            <a:r>
              <a:rPr lang="en-US" sz="4400" dirty="0"/>
              <a:t>ecall intention</a:t>
            </a:r>
          </a:p>
          <a:p>
            <a:r>
              <a:rPr lang="en-US" sz="4400" b="1" dirty="0"/>
              <a:t>A</a:t>
            </a:r>
            <a:r>
              <a:rPr lang="en-US" sz="4400" dirty="0"/>
              <a:t>ttune to self/other</a:t>
            </a:r>
          </a:p>
          <a:p>
            <a:r>
              <a:rPr lang="en-US" sz="4400" b="1" dirty="0"/>
              <a:t>C</a:t>
            </a:r>
            <a:r>
              <a:rPr lang="en-US" sz="4400" dirty="0"/>
              <a:t>onsider what will serve</a:t>
            </a:r>
          </a:p>
          <a:p>
            <a:r>
              <a:rPr lang="en-US" sz="4400" b="1" dirty="0"/>
              <a:t>E</a:t>
            </a:r>
            <a:r>
              <a:rPr lang="en-US" sz="4400" dirty="0"/>
              <a:t>ngage and end</a:t>
            </a:r>
          </a:p>
        </p:txBody>
      </p:sp>
      <p:sp>
        <p:nvSpPr>
          <p:cNvPr id="5" name="Slide Number Placeholder 4">
            <a:extLst>
              <a:ext uri="{FF2B5EF4-FFF2-40B4-BE49-F238E27FC236}">
                <a16:creationId xmlns:a16="http://schemas.microsoft.com/office/drawing/2014/main" id="{7C1924EF-CB50-AC44-F687-ABA06833A88D}"/>
              </a:ext>
            </a:extLst>
          </p:cNvPr>
          <p:cNvSpPr>
            <a:spLocks noGrp="1"/>
          </p:cNvSpPr>
          <p:nvPr>
            <p:ph type="sldNum" sz="quarter" idx="4"/>
          </p:nvPr>
        </p:nvSpPr>
        <p:spPr/>
        <p:txBody>
          <a:bodyPr/>
          <a:lstStyle/>
          <a:p>
            <a:fld id="{9DCEC0FE-72F6-4D4E-B5F6-C0D01F568E30}" type="slidenum">
              <a:rPr lang="en-US" smtClean="0"/>
              <a:pPr/>
              <a:t>22</a:t>
            </a:fld>
            <a:endParaRPr lang="en-US"/>
          </a:p>
        </p:txBody>
      </p:sp>
    </p:spTree>
    <p:extLst>
      <p:ext uri="{BB962C8B-B14F-4D97-AF65-F5344CB8AC3E}">
        <p14:creationId xmlns:p14="http://schemas.microsoft.com/office/powerpoint/2010/main" val="67123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80A0B-D2C0-F049-A3FE-629C3133216A}"/>
              </a:ext>
            </a:extLst>
          </p:cNvPr>
          <p:cNvSpPr>
            <a:spLocks noGrp="1"/>
          </p:cNvSpPr>
          <p:nvPr>
            <p:ph type="title"/>
          </p:nvPr>
        </p:nvSpPr>
        <p:spPr>
          <a:xfrm>
            <a:off x="414251" y="690144"/>
            <a:ext cx="10515600" cy="646331"/>
          </a:xfrm>
        </p:spPr>
        <p:txBody>
          <a:bodyPr/>
          <a:lstStyle/>
          <a:p>
            <a:r>
              <a:rPr lang="en-US" sz="4000" b="0" dirty="0"/>
              <a:t>A Way Through</a:t>
            </a:r>
            <a:r>
              <a:rPr lang="en-US" sz="4000" dirty="0"/>
              <a:t>…When Less is More</a:t>
            </a:r>
          </a:p>
        </p:txBody>
      </p:sp>
      <p:graphicFrame>
        <p:nvGraphicFramePr>
          <p:cNvPr id="9" name="Content Placeholder 8">
            <a:extLst>
              <a:ext uri="{FF2B5EF4-FFF2-40B4-BE49-F238E27FC236}">
                <a16:creationId xmlns:a16="http://schemas.microsoft.com/office/drawing/2014/main" id="{07BF9968-7203-59D6-ADF8-FE8F1A71CF28}"/>
              </a:ext>
            </a:extLst>
          </p:cNvPr>
          <p:cNvGraphicFramePr>
            <a:graphicFrameLocks noGrp="1"/>
          </p:cNvGraphicFramePr>
          <p:nvPr>
            <p:ph idx="1"/>
          </p:nvPr>
        </p:nvGraphicFramePr>
        <p:xfrm>
          <a:off x="414338" y="1825624"/>
          <a:ext cx="9151693" cy="401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C5E0B40-E696-AB4D-9CE1-B2082FC600F0}"/>
              </a:ext>
            </a:extLst>
          </p:cNvPr>
          <p:cNvSpPr>
            <a:spLocks noGrp="1"/>
          </p:cNvSpPr>
          <p:nvPr>
            <p:ph type="sldNum" sz="quarter" idx="4"/>
          </p:nvPr>
        </p:nvSpPr>
        <p:spPr/>
        <p:txBody>
          <a:bodyPr/>
          <a:lstStyle/>
          <a:p>
            <a:fld id="{9DCEC0FE-72F6-4D4E-B5F6-C0D01F568E30}" type="slidenum">
              <a:rPr lang="en-US" smtClean="0"/>
              <a:pPr/>
              <a:t>23</a:t>
            </a:fld>
            <a:endParaRPr lang="en-US"/>
          </a:p>
        </p:txBody>
      </p:sp>
      <p:sp>
        <p:nvSpPr>
          <p:cNvPr id="10" name="TextBox 9">
            <a:extLst>
              <a:ext uri="{FF2B5EF4-FFF2-40B4-BE49-F238E27FC236}">
                <a16:creationId xmlns:a16="http://schemas.microsoft.com/office/drawing/2014/main" id="{835038C4-94FD-4685-6EE4-27902CCE6E54}"/>
              </a:ext>
            </a:extLst>
          </p:cNvPr>
          <p:cNvSpPr txBox="1"/>
          <p:nvPr/>
        </p:nvSpPr>
        <p:spPr>
          <a:xfrm>
            <a:off x="10183446" y="5838091"/>
            <a:ext cx="1316386" cy="369332"/>
          </a:xfrm>
          <a:prstGeom prst="rect">
            <a:avLst/>
          </a:prstGeom>
          <a:noFill/>
        </p:spPr>
        <p:txBody>
          <a:bodyPr wrap="none" rtlCol="0">
            <a:spAutoFit/>
          </a:bodyPr>
          <a:lstStyle/>
          <a:p>
            <a:r>
              <a:rPr lang="en-US" dirty="0"/>
              <a:t>Lipsky, 2018</a:t>
            </a:r>
          </a:p>
        </p:txBody>
      </p:sp>
    </p:spTree>
    <p:extLst>
      <p:ext uri="{BB962C8B-B14F-4D97-AF65-F5344CB8AC3E}">
        <p14:creationId xmlns:p14="http://schemas.microsoft.com/office/powerpoint/2010/main" val="176477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22,700+ Hands Forming Heart Shape Stock Photos, Pictures ...">
            <a:extLst>
              <a:ext uri="{FF2B5EF4-FFF2-40B4-BE49-F238E27FC236}">
                <a16:creationId xmlns:a16="http://schemas.microsoft.com/office/drawing/2014/main" id="{258834E9-9B6C-E06E-2A8D-836B3FE41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223" b="9092"/>
          <a:stretch/>
        </p:blipFill>
        <p:spPr bwMode="auto">
          <a:xfrm>
            <a:off x="3523488"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824E024-35EF-BBF8-0CFE-78B48D490033}"/>
              </a:ext>
            </a:extLst>
          </p:cNvPr>
          <p:cNvSpPr>
            <a:spLocks noGrp="1"/>
          </p:cNvSpPr>
          <p:nvPr>
            <p:ph type="title"/>
          </p:nvPr>
        </p:nvSpPr>
        <p:spPr>
          <a:xfrm>
            <a:off x="371094" y="1161288"/>
            <a:ext cx="2842623" cy="73153"/>
          </a:xfrm>
        </p:spPr>
        <p:txBody>
          <a:bodyPr vert="horz" lIns="91440" tIns="45720" rIns="91440" bIns="45720" rtlCol="0" anchor="b">
            <a:normAutofit fontScale="90000"/>
          </a:bodyPr>
          <a:lstStyle/>
          <a:p>
            <a:endParaRPr lang="en-US" sz="2800" dirty="0">
              <a:latin typeface="+mj-lt"/>
              <a:cs typeface="+mj-cs"/>
            </a:endParaRPr>
          </a:p>
        </p:txBody>
      </p:sp>
      <p:sp>
        <p:nvSpPr>
          <p:cNvPr id="7" name="Content Placeholder 6">
            <a:extLst>
              <a:ext uri="{FF2B5EF4-FFF2-40B4-BE49-F238E27FC236}">
                <a16:creationId xmlns:a16="http://schemas.microsoft.com/office/drawing/2014/main" id="{9FFB9246-B49A-843E-7AE6-1D3D2982D2F4}"/>
              </a:ext>
            </a:extLst>
          </p:cNvPr>
          <p:cNvSpPr>
            <a:spLocks noGrp="1"/>
          </p:cNvSpPr>
          <p:nvPr>
            <p:ph idx="1"/>
          </p:nvPr>
        </p:nvSpPr>
        <p:spPr>
          <a:xfrm>
            <a:off x="371093" y="1305017"/>
            <a:ext cx="5186327" cy="4620295"/>
          </a:xfrm>
        </p:spPr>
        <p:txBody>
          <a:bodyPr vert="horz" lIns="91440" tIns="45720" rIns="91440" bIns="45720" rtlCol="0" anchor="t">
            <a:normAutofit/>
          </a:bodyPr>
          <a:lstStyle/>
          <a:p>
            <a:pPr algn="ctr"/>
            <a:r>
              <a:rPr lang="en-US" sz="3200" dirty="0"/>
              <a:t>“</a:t>
            </a:r>
            <a:r>
              <a:rPr lang="en-US" sz="3200" dirty="0">
                <a:solidFill>
                  <a:srgbClr val="0070C0"/>
                </a:solidFill>
              </a:rPr>
              <a:t>Compassion</a:t>
            </a:r>
            <a:r>
              <a:rPr lang="en-US" sz="3200" dirty="0"/>
              <a:t> is not a relationship between the </a:t>
            </a:r>
            <a:r>
              <a:rPr lang="en-US" sz="3200" dirty="0">
                <a:solidFill>
                  <a:srgbClr val="0070C0"/>
                </a:solidFill>
              </a:rPr>
              <a:t>healer</a:t>
            </a:r>
            <a:r>
              <a:rPr lang="en-US" sz="3200" dirty="0"/>
              <a:t> and the </a:t>
            </a:r>
            <a:r>
              <a:rPr lang="en-US" sz="3200" dirty="0">
                <a:solidFill>
                  <a:srgbClr val="0070C0"/>
                </a:solidFill>
              </a:rPr>
              <a:t>wounded</a:t>
            </a:r>
            <a:r>
              <a:rPr lang="en-US" sz="3200" dirty="0"/>
              <a:t>. It’s a relationship between </a:t>
            </a:r>
            <a:r>
              <a:rPr lang="en-US" sz="3200" dirty="0">
                <a:solidFill>
                  <a:srgbClr val="0070C0"/>
                </a:solidFill>
              </a:rPr>
              <a:t>equals</a:t>
            </a:r>
            <a:r>
              <a:rPr lang="en-US" sz="3200" dirty="0"/>
              <a:t>. Only when we know our own darkness well, can we be </a:t>
            </a:r>
            <a:r>
              <a:rPr lang="en-US" sz="3200" dirty="0">
                <a:solidFill>
                  <a:srgbClr val="0070C0"/>
                </a:solidFill>
              </a:rPr>
              <a:t>present</a:t>
            </a:r>
            <a:r>
              <a:rPr lang="en-US" sz="3200" dirty="0"/>
              <a:t> with the darkness of others.”</a:t>
            </a:r>
          </a:p>
          <a:p>
            <a:r>
              <a:rPr lang="en-US" sz="1400" dirty="0"/>
              <a:t>Pema Chodron</a:t>
            </a:r>
          </a:p>
          <a:p>
            <a:endParaRPr lang="en-US" sz="1700" dirty="0">
              <a:latin typeface="+mn-lt"/>
              <a:cs typeface="+mn-cs"/>
            </a:endParaRPr>
          </a:p>
        </p:txBody>
      </p:sp>
      <p:sp>
        <p:nvSpPr>
          <p:cNvPr id="5" name="Slide Number Placeholder 4">
            <a:extLst>
              <a:ext uri="{FF2B5EF4-FFF2-40B4-BE49-F238E27FC236}">
                <a16:creationId xmlns:a16="http://schemas.microsoft.com/office/drawing/2014/main" id="{F9ED52A2-8B8A-23AA-A9E5-638C7A81F913}"/>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lgn="r">
              <a:spcAft>
                <a:spcPts val="600"/>
              </a:spcAft>
              <a:defRPr/>
            </a:pPr>
            <a:fld id="{9DCEC0FE-72F6-4D4E-B5F6-C0D01F568E30}" type="slidenum">
              <a:rPr lang="en-US" sz="1200" b="0">
                <a:solidFill>
                  <a:schemeClr val="bg1"/>
                </a:solidFill>
                <a:latin typeface="Calibri" panose="020F0502020204030204"/>
                <a:cs typeface="+mn-cs"/>
              </a:rPr>
              <a:pPr algn="r">
                <a:spcAft>
                  <a:spcPts val="600"/>
                </a:spcAft>
                <a:defRPr/>
              </a:pPr>
              <a:t>24</a:t>
            </a:fld>
            <a:endParaRPr lang="en-US" sz="1200" b="0">
              <a:solidFill>
                <a:schemeClr val="bg1"/>
              </a:solidFill>
              <a:latin typeface="Calibri" panose="020F0502020204030204"/>
              <a:cs typeface="+mn-cs"/>
            </a:endParaRPr>
          </a:p>
        </p:txBody>
      </p:sp>
    </p:spTree>
    <p:extLst>
      <p:ext uri="{BB962C8B-B14F-4D97-AF65-F5344CB8AC3E}">
        <p14:creationId xmlns:p14="http://schemas.microsoft.com/office/powerpoint/2010/main" val="1357635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D15C-4504-5129-E015-404B0933A943}"/>
              </a:ext>
            </a:extLst>
          </p:cNvPr>
          <p:cNvSpPr>
            <a:spLocks noGrp="1"/>
          </p:cNvSpPr>
          <p:nvPr>
            <p:ph type="title"/>
          </p:nvPr>
        </p:nvSpPr>
        <p:spPr>
          <a:xfrm>
            <a:off x="414251" y="485957"/>
            <a:ext cx="10515600" cy="646331"/>
          </a:xfrm>
        </p:spPr>
        <p:txBody>
          <a:bodyPr/>
          <a:lstStyle/>
          <a:p>
            <a:r>
              <a:rPr kumimoji="0" lang="en-US" sz="4000" b="1" i="0" u="none" strike="noStrike" kern="1200" cap="none" spc="0" normalizeH="0" baseline="0" noProof="0" dirty="0">
                <a:ln>
                  <a:noFill/>
                </a:ln>
                <a:solidFill>
                  <a:srgbClr val="22303F"/>
                </a:solidFill>
                <a:effectLst/>
                <a:uLnTx/>
                <a:uFillTx/>
                <a:latin typeface="Arial" panose="020B0604020202020204" pitchFamily="34" charset="0"/>
                <a:ea typeface="+mj-ea"/>
                <a:cs typeface="Arial" panose="020B0604020202020204" pitchFamily="34" charset="0"/>
              </a:rPr>
              <a:t>References</a:t>
            </a:r>
            <a:endParaRPr lang="en-US" dirty="0"/>
          </a:p>
        </p:txBody>
      </p:sp>
      <p:sp>
        <p:nvSpPr>
          <p:cNvPr id="3" name="Content Placeholder 2">
            <a:extLst>
              <a:ext uri="{FF2B5EF4-FFF2-40B4-BE49-F238E27FC236}">
                <a16:creationId xmlns:a16="http://schemas.microsoft.com/office/drawing/2014/main" id="{711EA73D-DCAF-76AC-6A7F-96F3176CA118}"/>
              </a:ext>
            </a:extLst>
          </p:cNvPr>
          <p:cNvSpPr>
            <a:spLocks noGrp="1"/>
          </p:cNvSpPr>
          <p:nvPr>
            <p:ph idx="1"/>
          </p:nvPr>
        </p:nvSpPr>
        <p:spPr>
          <a:xfrm>
            <a:off x="414251" y="1352063"/>
            <a:ext cx="10515600" cy="5375418"/>
          </a:xfrm>
        </p:spPr>
        <p:txBody>
          <a:bodyPr/>
          <a:lstStyle/>
          <a:p>
            <a:pPr marL="342900" indent="-342900">
              <a:buFont typeface="Arial" panose="020B0604020202020204" pitchFamily="34" charset="0"/>
              <a:buChar char="•"/>
            </a:pPr>
            <a:r>
              <a:rPr lang="it-IT" dirty="0"/>
              <a:t>C.T. Beck, Birth trauma in the eye of the beholder. </a:t>
            </a:r>
            <a:r>
              <a:rPr lang="is-IS" dirty="0"/>
              <a:t>Nurs Res, 53 (1) (2004), pp. 28–35.</a:t>
            </a:r>
          </a:p>
          <a:p>
            <a:pPr marL="342900" indent="-342900">
              <a:buFont typeface="Arial" panose="020B0604020202020204" pitchFamily="34" charset="0"/>
              <a:buChar char="•"/>
            </a:pPr>
            <a:r>
              <a:rPr lang="en-US" dirty="0"/>
              <a:t>J. Fenwick, J. Gamble, D. Creedy, L. Barclay, A. </a:t>
            </a:r>
            <a:r>
              <a:rPr lang="en-US" dirty="0" err="1"/>
              <a:t>Buist</a:t>
            </a:r>
            <a:r>
              <a:rPr lang="en-US" dirty="0"/>
              <a:t>, E.L. </a:t>
            </a:r>
            <a:r>
              <a:rPr lang="en-US" dirty="0" err="1"/>
              <a:t>Ryding</a:t>
            </a:r>
            <a:r>
              <a:rPr lang="en-US" dirty="0"/>
              <a:t>. Women's perceptions of emotional support following childbirth: a qualitative </a:t>
            </a:r>
            <a:r>
              <a:rPr lang="en-US" dirty="0" err="1"/>
              <a:t>investigationMidwifery</a:t>
            </a:r>
            <a:r>
              <a:rPr lang="en-US" dirty="0"/>
              <a:t>, 29 (3) (2013), pp. 217–224</a:t>
            </a:r>
          </a:p>
          <a:p>
            <a:pPr marL="342900" indent="-342900">
              <a:buFont typeface="Arial" panose="020B0604020202020204" pitchFamily="34" charset="0"/>
              <a:buChar char="•"/>
            </a:pPr>
            <a:r>
              <a:rPr lang="en-US" dirty="0"/>
              <a:t>R. Grekin, M.W. O’Hara. Prevalence and risk factors of postpartum posttraumatic stress disorder: a meta-analysis. </a:t>
            </a:r>
            <a:r>
              <a:rPr lang="sk-SK" dirty="0"/>
              <a:t>Clin Psychol Rev, 34 (5) (2014), pp. 389–401.</a:t>
            </a:r>
          </a:p>
          <a:p>
            <a:pPr marL="342900" indent="-342900">
              <a:buFont typeface="Arial" panose="020B0604020202020204" pitchFamily="34" charset="0"/>
              <a:buChar char="•"/>
            </a:pPr>
            <a:r>
              <a:rPr lang="sk-SK" dirty="0"/>
              <a:t>M. Simpson, C. Catling. </a:t>
            </a:r>
            <a:r>
              <a:rPr lang="en-US" dirty="0"/>
              <a:t>Understanding psychological traumatic birth experiences: A literature review. Women &amp; Birth. (2015). </a:t>
            </a:r>
            <a:r>
              <a:rPr lang="pl-PL" u="sng" dirty="0"/>
              <a:t>doi:10.1016/j.wombi.2015.10.009</a:t>
            </a:r>
            <a:endParaRPr lang="en-US" dirty="0"/>
          </a:p>
          <a:p>
            <a:endParaRPr lang="en-US" dirty="0"/>
          </a:p>
        </p:txBody>
      </p:sp>
      <p:sp>
        <p:nvSpPr>
          <p:cNvPr id="4" name="Slide Number Placeholder 3">
            <a:extLst>
              <a:ext uri="{FF2B5EF4-FFF2-40B4-BE49-F238E27FC236}">
                <a16:creationId xmlns:a16="http://schemas.microsoft.com/office/drawing/2014/main" id="{756ABD04-4A02-7D99-29BE-1929C419229C}"/>
              </a:ext>
            </a:extLst>
          </p:cNvPr>
          <p:cNvSpPr>
            <a:spLocks noGrp="1"/>
          </p:cNvSpPr>
          <p:nvPr>
            <p:ph type="sldNum" sz="quarter" idx="4"/>
          </p:nvPr>
        </p:nvSpPr>
        <p:spPr/>
        <p:txBody>
          <a:bodyPr/>
          <a:lstStyle/>
          <a:p>
            <a:fld id="{9DCEC0FE-72F6-4D4E-B5F6-C0D01F568E30}" type="slidenum">
              <a:rPr lang="en-US" smtClean="0"/>
              <a:pPr/>
              <a:t>25</a:t>
            </a:fld>
            <a:endParaRPr lang="en-US"/>
          </a:p>
        </p:txBody>
      </p:sp>
    </p:spTree>
    <p:extLst>
      <p:ext uri="{BB962C8B-B14F-4D97-AF65-F5344CB8AC3E}">
        <p14:creationId xmlns:p14="http://schemas.microsoft.com/office/powerpoint/2010/main" val="98946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166B-535D-2142-B88C-6A68734F3563}"/>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4480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18739-C6AB-F5E4-72BA-7A83A127A358}"/>
              </a:ext>
            </a:extLst>
          </p:cNvPr>
          <p:cNvSpPr/>
          <p:nvPr/>
        </p:nvSpPr>
        <p:spPr>
          <a:xfrm>
            <a:off x="660057" y="686420"/>
            <a:ext cx="10316307" cy="5485160"/>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6819-270D-C040-9F2A-E04085E33CF4}"/>
              </a:ext>
            </a:extLst>
          </p:cNvPr>
          <p:cNvSpPr>
            <a:spLocks noGrp="1"/>
          </p:cNvSpPr>
          <p:nvPr>
            <p:ph type="title"/>
          </p:nvPr>
        </p:nvSpPr>
        <p:spPr>
          <a:xfrm>
            <a:off x="755794" y="101423"/>
            <a:ext cx="10515600" cy="535531"/>
          </a:xfrm>
        </p:spPr>
        <p:txBody>
          <a:bodyPr/>
          <a:lstStyle/>
          <a:p>
            <a:r>
              <a:rPr lang="en-US" dirty="0"/>
              <a:t>Polyvagal Theory</a:t>
            </a:r>
          </a:p>
        </p:txBody>
      </p:sp>
      <p:pic>
        <p:nvPicPr>
          <p:cNvPr id="5" name="Online Media 4" title="Trauma and the Nervous System: A Polyvagal Perspective">
            <a:hlinkClick r:id="" action="ppaction://media"/>
            <a:extLst>
              <a:ext uri="{FF2B5EF4-FFF2-40B4-BE49-F238E27FC236}">
                <a16:creationId xmlns:a16="http://schemas.microsoft.com/office/drawing/2014/main" id="{97EEFADE-332B-F327-CC20-5F54552365F4}"/>
              </a:ext>
            </a:extLst>
          </p:cNvPr>
          <p:cNvPicPr>
            <a:picLocks noGrp="1" noRot="1" noChangeAspect="1"/>
          </p:cNvPicPr>
          <p:nvPr>
            <p:ph idx="1"/>
            <a:videoFile r:link="rId1"/>
          </p:nvPr>
        </p:nvPicPr>
        <p:blipFill>
          <a:blip r:embed="rId4"/>
          <a:stretch>
            <a:fillRect/>
          </a:stretch>
        </p:blipFill>
        <p:spPr>
          <a:xfrm>
            <a:off x="1150719" y="851955"/>
            <a:ext cx="9115816" cy="515409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10107E02-732B-0B94-C1DC-C04C17DD945B}"/>
              </a:ext>
            </a:extLst>
          </p:cNvPr>
          <p:cNvSpPr>
            <a:spLocks noGrp="1"/>
          </p:cNvSpPr>
          <p:nvPr>
            <p:ph type="sldNum" sz="quarter" idx="4"/>
          </p:nvPr>
        </p:nvSpPr>
        <p:spPr/>
        <p:txBody>
          <a:bodyPr/>
          <a:lstStyle/>
          <a:p>
            <a:fld id="{9DCEC0FE-72F6-4D4E-B5F6-C0D01F568E30}" type="slidenum">
              <a:rPr lang="en-US" smtClean="0"/>
              <a:pPr/>
              <a:t>3</a:t>
            </a:fld>
            <a:endParaRPr lang="en-US"/>
          </a:p>
        </p:txBody>
      </p:sp>
    </p:spTree>
    <p:extLst>
      <p:ext uri="{BB962C8B-B14F-4D97-AF65-F5344CB8AC3E}">
        <p14:creationId xmlns:p14="http://schemas.microsoft.com/office/powerpoint/2010/main" val="364519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6D23126-F820-B1EE-65F3-A4809B612224}"/>
              </a:ext>
            </a:extLst>
          </p:cNvPr>
          <p:cNvPicPr>
            <a:picLocks noGrp="1" noChangeAspect="1"/>
          </p:cNvPicPr>
          <p:nvPr>
            <p:ph type="pic" sz="quarter" idx="10"/>
          </p:nvPr>
        </p:nvPicPr>
        <p:blipFill rotWithShape="1">
          <a:blip r:embed="rId3"/>
          <a:srcRect l="5073" t="-7199" r="3653" b="7199"/>
          <a:stretch/>
        </p:blipFill>
        <p:spPr>
          <a:xfrm>
            <a:off x="6887449" y="1453874"/>
            <a:ext cx="5020109" cy="3950251"/>
          </a:xfrm>
          <a:prstGeom prst="rect">
            <a:avLst/>
          </a:prstGeom>
        </p:spPr>
      </p:pic>
      <p:sp>
        <p:nvSpPr>
          <p:cNvPr id="9" name="Title 8">
            <a:extLst>
              <a:ext uri="{FF2B5EF4-FFF2-40B4-BE49-F238E27FC236}">
                <a16:creationId xmlns:a16="http://schemas.microsoft.com/office/drawing/2014/main" id="{E62C1CD7-F9A8-CAAB-E87A-58ACE7A86756}"/>
              </a:ext>
            </a:extLst>
          </p:cNvPr>
          <p:cNvSpPr>
            <a:spLocks noGrp="1"/>
          </p:cNvSpPr>
          <p:nvPr>
            <p:ph type="title"/>
          </p:nvPr>
        </p:nvSpPr>
        <p:spPr/>
        <p:txBody>
          <a:bodyPr/>
          <a:lstStyle/>
          <a:p>
            <a:r>
              <a:rPr lang="en-US" sz="3200" dirty="0"/>
              <a:t>Trauma is an Experience, Not an Event</a:t>
            </a:r>
            <a:endParaRPr lang="en-US" dirty="0"/>
          </a:p>
        </p:txBody>
      </p:sp>
      <p:sp>
        <p:nvSpPr>
          <p:cNvPr id="1031" name="Content Placeholder 3">
            <a:extLst>
              <a:ext uri="{FF2B5EF4-FFF2-40B4-BE49-F238E27FC236}">
                <a16:creationId xmlns:a16="http://schemas.microsoft.com/office/drawing/2014/main" id="{AD945DF5-7A2B-C2BA-2328-E658988841C1}"/>
              </a:ext>
            </a:extLst>
          </p:cNvPr>
          <p:cNvSpPr>
            <a:spLocks noGrp="1"/>
          </p:cNvSpPr>
          <p:nvPr>
            <p:ph idx="1"/>
          </p:nvPr>
        </p:nvSpPr>
        <p:spPr>
          <a:xfrm>
            <a:off x="414251" y="1825624"/>
            <a:ext cx="6008851" cy="4121883"/>
          </a:xfrm>
        </p:spPr>
        <p:txBody>
          <a:bodyPr vert="horz" lIns="91440" tIns="45720" rIns="91440" bIns="45720" rtlCol="0">
            <a:normAutofit fontScale="77500" lnSpcReduction="20000"/>
          </a:bodyPr>
          <a:lstStyle/>
          <a:p>
            <a:pPr indent="-228600">
              <a:buFont typeface="Arial" panose="020B0604020202020204" pitchFamily="34" charset="0"/>
              <a:buChar char="•"/>
            </a:pPr>
            <a:endParaRPr lang="en-US" sz="2800" dirty="0">
              <a:latin typeface="+mn-lt"/>
              <a:cs typeface="+mn-cs"/>
            </a:endParaRPr>
          </a:p>
          <a:p>
            <a:endParaRPr lang="en-US" sz="2800" dirty="0">
              <a:latin typeface="+mn-lt"/>
              <a:cs typeface="+mn-cs"/>
            </a:endParaRPr>
          </a:p>
          <a:p>
            <a:r>
              <a:rPr lang="en-US" sz="4100" dirty="0">
                <a:latin typeface="+mn-lt"/>
                <a:cs typeface="+mn-cs"/>
              </a:rPr>
              <a:t>“</a:t>
            </a:r>
            <a:r>
              <a:rPr lang="en-US" sz="4100" dirty="0"/>
              <a:t>Psychical trauma-or more precisely the memory of the trauma-acts like a foreign body which long after its entry must continue to be regarded as the agent that still is at work” </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r>
              <a:rPr lang="en-US" dirty="0" err="1"/>
              <a:t>Breur</a:t>
            </a:r>
            <a:r>
              <a:rPr lang="en-US" dirty="0"/>
              <a:t> &amp;Freud, 1985</a:t>
            </a:r>
          </a:p>
        </p:txBody>
      </p:sp>
      <p:sp>
        <p:nvSpPr>
          <p:cNvPr id="4" name="Slide Number Placeholder 3">
            <a:extLst>
              <a:ext uri="{FF2B5EF4-FFF2-40B4-BE49-F238E27FC236}">
                <a16:creationId xmlns:a16="http://schemas.microsoft.com/office/drawing/2014/main" id="{10107E02-732B-0B94-C1DC-C04C17DD945B}"/>
              </a:ext>
            </a:extLst>
          </p:cNvPr>
          <p:cNvSpPr>
            <a:spLocks noGrp="1"/>
          </p:cNvSpPr>
          <p:nvPr>
            <p:ph type="sldNum" sz="quarter" idx="4"/>
          </p:nvPr>
        </p:nvSpPr>
        <p:spPr/>
        <p:txBody>
          <a:bodyPr/>
          <a:lstStyle/>
          <a:p>
            <a:fld id="{9DCEC0FE-72F6-4D4E-B5F6-C0D01F568E30}" type="slidenum">
              <a:rPr lang="en-US" smtClean="0"/>
              <a:pPr/>
              <a:t>4</a:t>
            </a:fld>
            <a:endParaRPr lang="en-US"/>
          </a:p>
        </p:txBody>
      </p:sp>
    </p:spTree>
    <p:extLst>
      <p:ext uri="{BB962C8B-B14F-4D97-AF65-F5344CB8AC3E}">
        <p14:creationId xmlns:p14="http://schemas.microsoft.com/office/powerpoint/2010/main" val="157046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CFA8FE-61D0-77C6-5F30-3D1BD750EFF7}"/>
              </a:ext>
            </a:extLst>
          </p:cNvPr>
          <p:cNvPicPr>
            <a:picLocks noGrp="1" noChangeAspect="1"/>
          </p:cNvPicPr>
          <p:nvPr>
            <p:ph type="pic" sz="quarter" idx="10"/>
          </p:nvPr>
        </p:nvPicPr>
        <p:blipFill>
          <a:blip r:embed="rId3"/>
          <a:stretch/>
        </p:blipFill>
        <p:spPr>
          <a:xfrm>
            <a:off x="574440" y="68263"/>
            <a:ext cx="11017485" cy="6064250"/>
          </a:xfrm>
          <a:noFill/>
        </p:spPr>
      </p:pic>
      <p:sp>
        <p:nvSpPr>
          <p:cNvPr id="4" name="Slide Number Placeholder 3" hidden="1">
            <a:extLst>
              <a:ext uri="{FF2B5EF4-FFF2-40B4-BE49-F238E27FC236}">
                <a16:creationId xmlns:a16="http://schemas.microsoft.com/office/drawing/2014/main" id="{AAB5CD76-54B3-B435-EBE2-C92360150F9D}"/>
              </a:ext>
            </a:extLst>
          </p:cNvPr>
          <p:cNvSpPr>
            <a:spLocks noGrp="1"/>
          </p:cNvSpPr>
          <p:nvPr>
            <p:ph type="sldNum" sz="quarter" idx="4"/>
          </p:nvPr>
        </p:nvSpPr>
        <p:spPr/>
        <p:txBody>
          <a:bodyPr/>
          <a:lstStyle/>
          <a:p>
            <a:pPr>
              <a:spcAft>
                <a:spcPts val="600"/>
              </a:spcAft>
            </a:pPr>
            <a:fld id="{9DCEC0FE-72F6-4D4E-B5F6-C0D01F568E30}" type="slidenum">
              <a:rPr lang="en-US" smtClean="0"/>
              <a:pPr>
                <a:spcAft>
                  <a:spcPts val="600"/>
                </a:spcAft>
              </a:pPr>
              <a:t>5</a:t>
            </a:fld>
            <a:endParaRPr lang="en-US"/>
          </a:p>
        </p:txBody>
      </p:sp>
      <p:sp>
        <p:nvSpPr>
          <p:cNvPr id="7" name="TextBox 6">
            <a:extLst>
              <a:ext uri="{FF2B5EF4-FFF2-40B4-BE49-F238E27FC236}">
                <a16:creationId xmlns:a16="http://schemas.microsoft.com/office/drawing/2014/main" id="{FCACC33E-D892-A794-E689-515158211A01}"/>
              </a:ext>
            </a:extLst>
          </p:cNvPr>
          <p:cNvSpPr txBox="1"/>
          <p:nvPr/>
        </p:nvSpPr>
        <p:spPr>
          <a:xfrm>
            <a:off x="600075" y="5868140"/>
            <a:ext cx="1867917" cy="369332"/>
          </a:xfrm>
          <a:prstGeom prst="rect">
            <a:avLst/>
          </a:prstGeom>
          <a:noFill/>
        </p:spPr>
        <p:txBody>
          <a:bodyPr wrap="square" rtlCol="0">
            <a:spAutoFit/>
          </a:bodyPr>
          <a:lstStyle/>
          <a:p>
            <a:r>
              <a:rPr lang="en-US" dirty="0"/>
              <a:t>Lopez et al, 2021</a:t>
            </a:r>
          </a:p>
        </p:txBody>
      </p:sp>
    </p:spTree>
    <p:extLst>
      <p:ext uri="{BB962C8B-B14F-4D97-AF65-F5344CB8AC3E}">
        <p14:creationId xmlns:p14="http://schemas.microsoft.com/office/powerpoint/2010/main" val="174950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B74EC1-F6D8-750E-830B-07B23A64C55E}"/>
              </a:ext>
            </a:extLst>
          </p:cNvPr>
          <p:cNvSpPr>
            <a:spLocks noGrp="1"/>
          </p:cNvSpPr>
          <p:nvPr>
            <p:ph type="title"/>
          </p:nvPr>
        </p:nvSpPr>
        <p:spPr/>
        <p:txBody>
          <a:bodyPr/>
          <a:lstStyle/>
          <a:p>
            <a:r>
              <a:rPr lang="en-US" dirty="0"/>
              <a:t>Why does L&amp;D potentially lead to traumatic stress?</a:t>
            </a:r>
          </a:p>
        </p:txBody>
      </p:sp>
      <p:sp>
        <p:nvSpPr>
          <p:cNvPr id="7" name="Content Placeholder 6">
            <a:extLst>
              <a:ext uri="{FF2B5EF4-FFF2-40B4-BE49-F238E27FC236}">
                <a16:creationId xmlns:a16="http://schemas.microsoft.com/office/drawing/2014/main" id="{787226E0-BAB5-4F08-CB9C-0E0221E9A7FF}"/>
              </a:ext>
            </a:extLst>
          </p:cNvPr>
          <p:cNvSpPr>
            <a:spLocks noGrp="1"/>
          </p:cNvSpPr>
          <p:nvPr>
            <p:ph idx="1"/>
          </p:nvPr>
        </p:nvSpPr>
        <p:spPr>
          <a:xfrm>
            <a:off x="414251" y="1825625"/>
            <a:ext cx="10515600" cy="3650230"/>
          </a:xfrm>
        </p:spPr>
        <p:txBody>
          <a:bodyPr/>
          <a:lstStyle/>
          <a:p>
            <a:pPr marL="342900" indent="-342900">
              <a:buFont typeface="Arial" panose="020B0604020202020204" pitchFamily="34" charset="0"/>
              <a:buChar char="•"/>
            </a:pPr>
            <a:r>
              <a:rPr lang="en-US" dirty="0"/>
              <a:t>Challenges sense of safety</a:t>
            </a:r>
          </a:p>
          <a:p>
            <a:pPr marL="342900" indent="-342900">
              <a:buFont typeface="Arial" panose="020B0604020202020204" pitchFamily="34" charset="0"/>
              <a:buChar char="•"/>
            </a:pPr>
            <a:r>
              <a:rPr lang="en-US" dirty="0"/>
              <a:t>Senes of life threat or perceived life threat</a:t>
            </a:r>
          </a:p>
          <a:p>
            <a:pPr marL="342900" indent="-342900">
              <a:buFont typeface="Arial" panose="020B0604020202020204" pitchFamily="34" charset="0"/>
              <a:buChar char="•"/>
            </a:pPr>
            <a:r>
              <a:rPr lang="en-US" dirty="0"/>
              <a:t>Feelings of helplessness</a:t>
            </a:r>
          </a:p>
          <a:p>
            <a:pPr marL="342900" indent="-342900">
              <a:buFont typeface="Arial" panose="020B0604020202020204" pitchFamily="34" charset="0"/>
              <a:buChar char="•"/>
            </a:pPr>
            <a:r>
              <a:rPr lang="en-US" dirty="0"/>
              <a:t>Feeling of pain or observed pain</a:t>
            </a:r>
          </a:p>
          <a:p>
            <a:pPr marL="342900" indent="-342900">
              <a:buFont typeface="Arial" panose="020B0604020202020204" pitchFamily="34" charset="0"/>
              <a:buChar char="•"/>
            </a:pPr>
            <a:r>
              <a:rPr lang="en-US" dirty="0"/>
              <a:t>Decision making during times of distress</a:t>
            </a:r>
          </a:p>
          <a:p>
            <a:pPr marL="342900" indent="-342900">
              <a:buFont typeface="Arial" panose="020B0604020202020204" pitchFamily="34" charset="0"/>
              <a:buChar char="•"/>
            </a:pPr>
            <a:r>
              <a:rPr lang="en-US" dirty="0"/>
              <a:t>Personal or cultural past experiences with medicine and OB/GYN</a:t>
            </a:r>
          </a:p>
          <a:p>
            <a:endParaRPr lang="en-US" dirty="0"/>
          </a:p>
        </p:txBody>
      </p:sp>
      <p:sp>
        <p:nvSpPr>
          <p:cNvPr id="5" name="Slide Number Placeholder 4">
            <a:extLst>
              <a:ext uri="{FF2B5EF4-FFF2-40B4-BE49-F238E27FC236}">
                <a16:creationId xmlns:a16="http://schemas.microsoft.com/office/drawing/2014/main" id="{93074B76-614D-09A5-5ECC-098ACE9BDA59}"/>
              </a:ext>
            </a:extLst>
          </p:cNvPr>
          <p:cNvSpPr>
            <a:spLocks noGrp="1"/>
          </p:cNvSpPr>
          <p:nvPr>
            <p:ph type="sldNum" sz="quarter" idx="4"/>
          </p:nvPr>
        </p:nvSpPr>
        <p:spPr/>
        <p:txBody>
          <a:bodyPr/>
          <a:lstStyle/>
          <a:p>
            <a:fld id="{9DCEC0FE-72F6-4D4E-B5F6-C0D01F568E30}" type="slidenum">
              <a:rPr lang="en-US" smtClean="0"/>
              <a:pPr/>
              <a:t>6</a:t>
            </a:fld>
            <a:endParaRPr lang="en-US"/>
          </a:p>
        </p:txBody>
      </p:sp>
    </p:spTree>
    <p:extLst>
      <p:ext uri="{BB962C8B-B14F-4D97-AF65-F5344CB8AC3E}">
        <p14:creationId xmlns:p14="http://schemas.microsoft.com/office/powerpoint/2010/main" val="122781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03FE3CB-2A0A-31D3-CF3A-6E404EDEC240}"/>
              </a:ext>
            </a:extLst>
          </p:cNvPr>
          <p:cNvPicPr>
            <a:picLocks noGrp="1" noChangeAspect="1"/>
          </p:cNvPicPr>
          <p:nvPr>
            <p:ph idx="1"/>
          </p:nvPr>
        </p:nvPicPr>
        <p:blipFill>
          <a:blip r:embed="rId3"/>
          <a:stretch>
            <a:fillRect/>
          </a:stretch>
        </p:blipFill>
        <p:spPr>
          <a:xfrm>
            <a:off x="1289303" y="1144426"/>
            <a:ext cx="9613397" cy="2163015"/>
          </a:xfrm>
          <a:prstGeom prst="rect">
            <a:avLst/>
          </a:prstGeom>
        </p:spPr>
      </p:pic>
      <p:sp>
        <p:nvSpPr>
          <p:cNvPr id="2" name="Title 1">
            <a:extLst>
              <a:ext uri="{FF2B5EF4-FFF2-40B4-BE49-F238E27FC236}">
                <a16:creationId xmlns:a16="http://schemas.microsoft.com/office/drawing/2014/main" id="{C896C94D-706D-2443-C64C-41FF1A615C02}"/>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5600" kern="1200" dirty="0">
                <a:solidFill>
                  <a:schemeClr val="tx1"/>
                </a:solidFill>
              </a:rPr>
              <a:t>Core Principles of Trauma Informed Care</a:t>
            </a:r>
          </a:p>
        </p:txBody>
      </p:sp>
      <p:sp>
        <p:nvSpPr>
          <p:cNvPr id="7" name="TextBox 6">
            <a:extLst>
              <a:ext uri="{FF2B5EF4-FFF2-40B4-BE49-F238E27FC236}">
                <a16:creationId xmlns:a16="http://schemas.microsoft.com/office/drawing/2014/main" id="{917E16FB-2E4D-5B26-2ABA-4FF8EAFBD171}"/>
              </a:ext>
            </a:extLst>
          </p:cNvPr>
          <p:cNvSpPr txBox="1"/>
          <p:nvPr/>
        </p:nvSpPr>
        <p:spPr>
          <a:xfrm>
            <a:off x="1289303" y="5142305"/>
            <a:ext cx="7321298" cy="753165"/>
          </a:xfrm>
          <a:prstGeom prst="rect">
            <a:avLst/>
          </a:prstGeom>
        </p:spPr>
        <p:txBody>
          <a:bodyPr vert="horz" lIns="91440" tIns="45720" rIns="91440" bIns="45720" rtlCol="0" anchor="t">
            <a:normAutofit/>
          </a:bodyPr>
          <a:lstStyle/>
          <a:p>
            <a:pPr>
              <a:lnSpc>
                <a:spcPct val="90000"/>
              </a:lnSpc>
              <a:spcBef>
                <a:spcPts val="1000"/>
              </a:spcBef>
            </a:pPr>
            <a:r>
              <a:rPr lang="en-US" sz="2400" kern="1200">
                <a:solidFill>
                  <a:schemeClr val="tx1"/>
                </a:solidFill>
                <a:latin typeface="+mn-lt"/>
                <a:ea typeface="+mn-ea"/>
                <a:cs typeface="+mn-cs"/>
              </a:rPr>
              <a:t>CDC, 2018</a:t>
            </a:r>
          </a:p>
        </p:txBody>
      </p:sp>
      <p:sp>
        <p:nvSpPr>
          <p:cNvPr id="4" name="Slide Number Placeholder 3">
            <a:extLst>
              <a:ext uri="{FF2B5EF4-FFF2-40B4-BE49-F238E27FC236}">
                <a16:creationId xmlns:a16="http://schemas.microsoft.com/office/drawing/2014/main" id="{DA6D4EB2-3658-4A57-A445-5C10FD22691C}"/>
              </a:ext>
            </a:extLst>
          </p:cNvPr>
          <p:cNvSpPr>
            <a:spLocks noGrp="1"/>
          </p:cNvSpPr>
          <p:nvPr>
            <p:ph type="sldNum" sz="quarter" idx="4"/>
          </p:nvPr>
        </p:nvSpPr>
        <p:spPr>
          <a:xfrm>
            <a:off x="9684689" y="4887261"/>
            <a:ext cx="1669112" cy="1008213"/>
          </a:xfrm>
        </p:spPr>
        <p:txBody>
          <a:bodyPr vert="horz" lIns="91440" tIns="45720" rIns="91440" bIns="45720" rtlCol="0" anchor="ctr">
            <a:normAutofit/>
          </a:bodyPr>
          <a:lstStyle/>
          <a:p>
            <a:pPr algn="r">
              <a:lnSpc>
                <a:spcPct val="90000"/>
              </a:lnSpc>
              <a:spcAft>
                <a:spcPts val="600"/>
              </a:spcAft>
            </a:pPr>
            <a:fld id="{9DCEC0FE-72F6-4D4E-B5F6-C0D01F568E30}" type="slidenum">
              <a:rPr lang="en-US" sz="6600">
                <a:solidFill>
                  <a:srgbClr val="FFFFFF"/>
                </a:solidFill>
                <a:latin typeface="+mn-lt"/>
                <a:cs typeface="+mn-cs"/>
              </a:rPr>
              <a:pPr algn="r">
                <a:lnSpc>
                  <a:spcPct val="90000"/>
                </a:lnSpc>
                <a:spcAft>
                  <a:spcPts val="600"/>
                </a:spcAft>
              </a:pPr>
              <a:t>7</a:t>
            </a:fld>
            <a:endParaRPr lang="en-US" sz="6600">
              <a:solidFill>
                <a:srgbClr val="FFFFFF"/>
              </a:solidFill>
              <a:latin typeface="+mn-lt"/>
              <a:cs typeface="+mn-cs"/>
            </a:endParaRPr>
          </a:p>
        </p:txBody>
      </p:sp>
    </p:spTree>
    <p:extLst>
      <p:ext uri="{BB962C8B-B14F-4D97-AF65-F5344CB8AC3E}">
        <p14:creationId xmlns:p14="http://schemas.microsoft.com/office/powerpoint/2010/main" val="393695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D6BBCF-9606-7669-3869-ED819685227F}"/>
              </a:ext>
            </a:extLst>
          </p:cNvPr>
          <p:cNvSpPr>
            <a:spLocks noGrp="1"/>
          </p:cNvSpPr>
          <p:nvPr>
            <p:ph type="title"/>
          </p:nvPr>
        </p:nvSpPr>
        <p:spPr/>
        <p:txBody>
          <a:bodyPr/>
          <a:lstStyle/>
          <a:p>
            <a:endParaRPr lang="en-US"/>
          </a:p>
        </p:txBody>
      </p:sp>
      <p:graphicFrame>
        <p:nvGraphicFramePr>
          <p:cNvPr id="10" name="Content Placeholder 9">
            <a:extLst>
              <a:ext uri="{FF2B5EF4-FFF2-40B4-BE49-F238E27FC236}">
                <a16:creationId xmlns:a16="http://schemas.microsoft.com/office/drawing/2014/main" id="{E122BDA4-9669-0835-6908-A9EBA1F3AFC3}"/>
              </a:ext>
            </a:extLst>
          </p:cNvPr>
          <p:cNvGraphicFramePr>
            <a:graphicFrameLocks noGrp="1"/>
          </p:cNvGraphicFramePr>
          <p:nvPr>
            <p:ph idx="1"/>
          </p:nvPr>
        </p:nvGraphicFramePr>
        <p:xfrm>
          <a:off x="414338" y="596757"/>
          <a:ext cx="10515600" cy="5448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CC2118B-2744-80DC-FC22-D385199635E5}"/>
              </a:ext>
            </a:extLst>
          </p:cNvPr>
          <p:cNvSpPr>
            <a:spLocks noGrp="1"/>
          </p:cNvSpPr>
          <p:nvPr>
            <p:ph type="sldNum" sz="quarter" idx="4"/>
          </p:nvPr>
        </p:nvSpPr>
        <p:spPr/>
        <p:txBody>
          <a:bodyPr/>
          <a:lstStyle/>
          <a:p>
            <a:fld id="{9DCEC0FE-72F6-4D4E-B5F6-C0D01F568E30}" type="slidenum">
              <a:rPr lang="en-US" smtClean="0"/>
              <a:pPr/>
              <a:t>8</a:t>
            </a:fld>
            <a:endParaRPr lang="en-US"/>
          </a:p>
        </p:txBody>
      </p:sp>
    </p:spTree>
    <p:extLst>
      <p:ext uri="{BB962C8B-B14F-4D97-AF65-F5344CB8AC3E}">
        <p14:creationId xmlns:p14="http://schemas.microsoft.com/office/powerpoint/2010/main" val="1981043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0081-34C6-28F5-173E-7448AA1C65B7}"/>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C0CAE283-6294-881E-EF83-CFBE9EF73844}"/>
              </a:ext>
            </a:extLst>
          </p:cNvPr>
          <p:cNvGraphicFramePr>
            <a:graphicFrameLocks noGrp="1"/>
          </p:cNvGraphicFramePr>
          <p:nvPr>
            <p:ph idx="1"/>
          </p:nvPr>
        </p:nvGraphicFramePr>
        <p:xfrm>
          <a:off x="414338" y="596756"/>
          <a:ext cx="10515600" cy="5493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60797B-DB30-1149-AE35-CFDE282E47A9}"/>
              </a:ext>
            </a:extLst>
          </p:cNvPr>
          <p:cNvSpPr>
            <a:spLocks noGrp="1"/>
          </p:cNvSpPr>
          <p:nvPr>
            <p:ph type="sldNum" sz="quarter" idx="4"/>
          </p:nvPr>
        </p:nvSpPr>
        <p:spPr/>
        <p:txBody>
          <a:bodyPr/>
          <a:lstStyle/>
          <a:p>
            <a:fld id="{9DCEC0FE-72F6-4D4E-B5F6-C0D01F568E30}" type="slidenum">
              <a:rPr lang="en-US" smtClean="0"/>
              <a:pPr/>
              <a:t>9</a:t>
            </a:fld>
            <a:endParaRPr lang="en-US"/>
          </a:p>
        </p:txBody>
      </p:sp>
    </p:spTree>
    <p:extLst>
      <p:ext uri="{BB962C8B-B14F-4D97-AF65-F5344CB8AC3E}">
        <p14:creationId xmlns:p14="http://schemas.microsoft.com/office/powerpoint/2010/main" val="1139670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098226582992478A7E049DD691F4CE" ma:contentTypeVersion="16" ma:contentTypeDescription="Create a new document." ma:contentTypeScope="" ma:versionID="ddf5c671a18f425b7266d888fca110b2">
  <xsd:schema xmlns:xsd="http://www.w3.org/2001/XMLSchema" xmlns:xs="http://www.w3.org/2001/XMLSchema" xmlns:p="http://schemas.microsoft.com/office/2006/metadata/properties" xmlns:ns1="http://schemas.microsoft.com/sharepoint/v3" xmlns:ns3="37e5d77b-7f0c-4348-acdc-b15713f8c90a" xmlns:ns4="07b8ec31-ea04-4366-b95d-1d2166e1aeae" targetNamespace="http://schemas.microsoft.com/office/2006/metadata/properties" ma:root="true" ma:fieldsID="c0a9c0c12427e3deb63c573932428edd" ns1:_="" ns3:_="" ns4:_="">
    <xsd:import namespace="http://schemas.microsoft.com/sharepoint/v3"/>
    <xsd:import namespace="37e5d77b-7f0c-4348-acdc-b15713f8c90a"/>
    <xsd:import namespace="07b8ec31-ea04-4366-b95d-1d2166e1aeae"/>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e5d77b-7f0c-4348-acdc-b15713f8c90a"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b8ec31-ea04-4366-b95d-1d2166e1aea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7e5d77b-7f0c-4348-acdc-b15713f8c90a" xsi:nil="true"/>
  </documentManagement>
</p:properties>
</file>

<file path=customXml/itemProps1.xml><?xml version="1.0" encoding="utf-8"?>
<ds:datastoreItem xmlns:ds="http://schemas.openxmlformats.org/officeDocument/2006/customXml" ds:itemID="{61E56347-5E00-48DC-9C85-ABEFC7610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e5d77b-7f0c-4348-acdc-b15713f8c90a"/>
    <ds:schemaRef ds:uri="07b8ec31-ea04-4366-b95d-1d2166e1a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3D0083-164A-4ED0-8053-DCA4FC0300FD}">
  <ds:schemaRefs>
    <ds:schemaRef ds:uri="http://schemas.microsoft.com/sharepoint/v3/contenttype/forms"/>
  </ds:schemaRefs>
</ds:datastoreItem>
</file>

<file path=customXml/itemProps3.xml><?xml version="1.0" encoding="utf-8"?>
<ds:datastoreItem xmlns:ds="http://schemas.openxmlformats.org/officeDocument/2006/customXml" ds:itemID="{07EFF2BC-0664-4BB9-B1EB-6AFD96B60246}">
  <ds:schemaRefs>
    <ds:schemaRef ds:uri="http://schemas.microsoft.com/office/2006/documentManagement/types"/>
    <ds:schemaRef ds:uri="http://schemas.microsoft.com/sharepoint/v3"/>
    <ds:schemaRef ds:uri="37e5d77b-7f0c-4348-acdc-b15713f8c90a"/>
    <ds:schemaRef ds:uri="http://purl.org/dc/elements/1.1/"/>
    <ds:schemaRef ds:uri="http://schemas.microsoft.com/office/infopath/2007/PartnerControls"/>
    <ds:schemaRef ds:uri="http://schemas.openxmlformats.org/package/2006/metadata/core-properties"/>
    <ds:schemaRef ds:uri="http://purl.org/dc/terms/"/>
    <ds:schemaRef ds:uri="http://www.w3.org/XML/1998/namespace"/>
    <ds:schemaRef ds:uri="07b8ec31-ea04-4366-b95d-1d2166e1aea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1694</Words>
  <Application>Microsoft Office PowerPoint</Application>
  <PresentationFormat>Widescreen</PresentationFormat>
  <Paragraphs>188</Paragraphs>
  <Slides>26</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-apple-system</vt:lpstr>
      <vt:lpstr>Aptos</vt:lpstr>
      <vt:lpstr>Aptos Display</vt:lpstr>
      <vt:lpstr>Arial</vt:lpstr>
      <vt:lpstr>Calibri</vt:lpstr>
      <vt:lpstr>Office Theme</vt:lpstr>
      <vt:lpstr>Labor of Compassion: Trauma Informed Approaches to Maternal Care</vt:lpstr>
      <vt:lpstr>Learning Objectives</vt:lpstr>
      <vt:lpstr>Polyvagal Theory</vt:lpstr>
      <vt:lpstr>Trauma is an Experience, Not an Event</vt:lpstr>
      <vt:lpstr>PowerPoint Presentation</vt:lpstr>
      <vt:lpstr>Why does L&amp;D potentially lead to traumatic stress?</vt:lpstr>
      <vt:lpstr>Core Principles of Trauma Informed Care</vt:lpstr>
      <vt:lpstr>PowerPoint Presentation</vt:lpstr>
      <vt:lpstr>PowerPoint Presentation</vt:lpstr>
      <vt:lpstr>Patient Story</vt:lpstr>
      <vt:lpstr>PowerPoint Presentation</vt:lpstr>
      <vt:lpstr>Birth trauma. What is it?</vt:lpstr>
      <vt:lpstr>Can we predict who is at risk for a traumatic experience?</vt:lpstr>
      <vt:lpstr>Survival Strategies</vt:lpstr>
      <vt:lpstr>You’ve had a traumatic birth; now what else may happen to you?</vt:lpstr>
      <vt:lpstr>PTSD</vt:lpstr>
      <vt:lpstr>How can you help a patient at risk?</vt:lpstr>
      <vt:lpstr>Present a calm front</vt:lpstr>
      <vt:lpstr>PowerPoint Presentation</vt:lpstr>
      <vt:lpstr>Case Study:</vt:lpstr>
      <vt:lpstr>The R’s</vt:lpstr>
      <vt:lpstr>GRACE                              Joan Halifax, Ph.D.</vt:lpstr>
      <vt:lpstr>A Way Through…When Less is More</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Holbrook, Amanda</dc:creator>
  <cp:lastModifiedBy>Holbrook, Amanda</cp:lastModifiedBy>
  <cp:revision>1</cp:revision>
  <dcterms:created xsi:type="dcterms:W3CDTF">2025-02-11T15:07:13Z</dcterms:created>
  <dcterms:modified xsi:type="dcterms:W3CDTF">2025-02-11T15:08:20Z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0x0101004D098226582992478A7E049DD691F4CE</vt:lpwstr>
  </property>
</Properties>
</file>