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14"/>
  </p:notesMasterIdLst>
  <p:sldIdLst>
    <p:sldId id="282" r:id="rId5"/>
    <p:sldId id="739" r:id="rId6"/>
    <p:sldId id="736" r:id="rId7"/>
    <p:sldId id="744" r:id="rId8"/>
    <p:sldId id="741" r:id="rId9"/>
    <p:sldId id="743" r:id="rId10"/>
    <p:sldId id="737" r:id="rId11"/>
    <p:sldId id="398" r:id="rId12"/>
    <p:sldId id="74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0A6"/>
    <a:srgbClr val="006747"/>
    <a:srgbClr val="E17D19"/>
    <a:srgbClr val="009374"/>
    <a:srgbClr val="EDA65D"/>
    <a:srgbClr val="CEC493"/>
    <a:srgbClr val="466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02" autoAdjust="0"/>
    <p:restoredTop sz="96197"/>
  </p:normalViewPr>
  <p:slideViewPr>
    <p:cSldViewPr snapToGrid="0">
      <p:cViewPr varScale="1">
        <p:scale>
          <a:sx n="97" d="100"/>
          <a:sy n="97" d="100"/>
        </p:scale>
        <p:origin x="192" y="14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8679CB-32DA-45AE-8F2C-40CCBC21254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2DB87E-7D4E-4CB8-92C4-D0AA07D3658D}">
      <dgm:prSet/>
      <dgm:spPr/>
      <dgm:t>
        <a:bodyPr/>
        <a:lstStyle/>
        <a:p>
          <a:r>
            <a:rPr lang="en-US"/>
            <a:t>440 volunteers</a:t>
          </a:r>
        </a:p>
      </dgm:t>
    </dgm:pt>
    <dgm:pt modelId="{7A6CB946-649C-48AD-AD52-6C8AA093C89C}" type="parTrans" cxnId="{1DF164BA-FCA3-4108-9745-7340259C1B05}">
      <dgm:prSet/>
      <dgm:spPr/>
      <dgm:t>
        <a:bodyPr/>
        <a:lstStyle/>
        <a:p>
          <a:endParaRPr lang="en-US"/>
        </a:p>
      </dgm:t>
    </dgm:pt>
    <dgm:pt modelId="{835B083C-7AB3-47AE-A975-B0CE8005B2A2}" type="sibTrans" cxnId="{1DF164BA-FCA3-4108-9745-7340259C1B05}">
      <dgm:prSet/>
      <dgm:spPr/>
      <dgm:t>
        <a:bodyPr/>
        <a:lstStyle/>
        <a:p>
          <a:endParaRPr lang="en-US"/>
        </a:p>
      </dgm:t>
    </dgm:pt>
    <dgm:pt modelId="{86CF3A63-52B0-42B8-B585-430E83F0A99A}">
      <dgm:prSet/>
      <dgm:spPr/>
      <dgm:t>
        <a:bodyPr/>
        <a:lstStyle/>
        <a:p>
          <a:r>
            <a:rPr lang="en-US"/>
            <a:t>+7,000 hours of service</a:t>
          </a:r>
        </a:p>
      </dgm:t>
    </dgm:pt>
    <dgm:pt modelId="{2909DB71-6BBB-4393-9698-4A581AE87C69}" type="parTrans" cxnId="{073E0776-89AD-4AD3-B3C2-E104E96A6857}">
      <dgm:prSet/>
      <dgm:spPr/>
      <dgm:t>
        <a:bodyPr/>
        <a:lstStyle/>
        <a:p>
          <a:endParaRPr lang="en-US"/>
        </a:p>
      </dgm:t>
    </dgm:pt>
    <dgm:pt modelId="{C43C631C-8DE7-4FC8-9A1E-23EF3109AE79}" type="sibTrans" cxnId="{073E0776-89AD-4AD3-B3C2-E104E96A6857}">
      <dgm:prSet/>
      <dgm:spPr/>
      <dgm:t>
        <a:bodyPr/>
        <a:lstStyle/>
        <a:p>
          <a:endParaRPr lang="en-US"/>
        </a:p>
      </dgm:t>
    </dgm:pt>
    <dgm:pt modelId="{E05B23D4-860A-4D15-A411-36E7C511F6C6}">
      <dgm:prSet/>
      <dgm:spPr/>
      <dgm:t>
        <a:bodyPr/>
        <a:lstStyle/>
        <a:p>
          <a:r>
            <a:rPr lang="en-US"/>
            <a:t>250 hrs Tele-support </a:t>
          </a:r>
        </a:p>
      </dgm:t>
    </dgm:pt>
    <dgm:pt modelId="{EC4ABEDC-E148-4555-850D-CC316611D56A}" type="parTrans" cxnId="{9EEBD6A4-D86B-4AC7-8AC5-24731D513F66}">
      <dgm:prSet/>
      <dgm:spPr/>
      <dgm:t>
        <a:bodyPr/>
        <a:lstStyle/>
        <a:p>
          <a:endParaRPr lang="en-US"/>
        </a:p>
      </dgm:t>
    </dgm:pt>
    <dgm:pt modelId="{891BF2B1-819A-4665-ACAC-F03673584AD4}" type="sibTrans" cxnId="{9EEBD6A4-D86B-4AC7-8AC5-24731D513F66}">
      <dgm:prSet/>
      <dgm:spPr/>
      <dgm:t>
        <a:bodyPr/>
        <a:lstStyle/>
        <a:p>
          <a:endParaRPr lang="en-US"/>
        </a:p>
      </dgm:t>
    </dgm:pt>
    <dgm:pt modelId="{DC8F1AB4-F27B-4430-AF57-06A289F4C931}">
      <dgm:prSet/>
      <dgm:spPr/>
      <dgm:t>
        <a:bodyPr/>
        <a:lstStyle/>
        <a:p>
          <a:r>
            <a:rPr lang="en-US"/>
            <a:t>~500 Care kits delivered to families</a:t>
          </a:r>
        </a:p>
      </dgm:t>
    </dgm:pt>
    <dgm:pt modelId="{5EF70CB9-132E-4352-8A32-9960F49D5FFA}" type="parTrans" cxnId="{FD1FDD3A-77FB-4BD1-BFC6-C7309E461EAB}">
      <dgm:prSet/>
      <dgm:spPr/>
      <dgm:t>
        <a:bodyPr/>
        <a:lstStyle/>
        <a:p>
          <a:endParaRPr lang="en-US"/>
        </a:p>
      </dgm:t>
    </dgm:pt>
    <dgm:pt modelId="{5CE35FC9-4E6C-4311-B8C6-906314E88D68}" type="sibTrans" cxnId="{FD1FDD3A-77FB-4BD1-BFC6-C7309E461EAB}">
      <dgm:prSet/>
      <dgm:spPr/>
      <dgm:t>
        <a:bodyPr/>
        <a:lstStyle/>
        <a:p>
          <a:endParaRPr lang="en-US"/>
        </a:p>
      </dgm:t>
    </dgm:pt>
    <dgm:pt modelId="{52301D8B-1BF9-456F-9C5F-B5DAE359B31B}">
      <dgm:prSet/>
      <dgm:spPr/>
      <dgm:t>
        <a:bodyPr/>
        <a:lstStyle/>
        <a:p>
          <a:r>
            <a:rPr lang="en-US"/>
            <a:t>$50,000 provided </a:t>
          </a:r>
          <a:r>
            <a:rPr lang="en-US" u="sng"/>
            <a:t>transportation</a:t>
          </a:r>
          <a:r>
            <a:rPr lang="en-US"/>
            <a:t> </a:t>
          </a:r>
        </a:p>
      </dgm:t>
    </dgm:pt>
    <dgm:pt modelId="{C757234B-6331-452E-B8C3-AFF70B62D5EE}" type="parTrans" cxnId="{01A01103-7233-40C2-AED3-432A9ED368FA}">
      <dgm:prSet/>
      <dgm:spPr/>
      <dgm:t>
        <a:bodyPr/>
        <a:lstStyle/>
        <a:p>
          <a:endParaRPr lang="en-US"/>
        </a:p>
      </dgm:t>
    </dgm:pt>
    <dgm:pt modelId="{EF2454E4-F2C9-4EB6-9720-441E4E0CC0ED}" type="sibTrans" cxnId="{01A01103-7233-40C2-AED3-432A9ED368FA}">
      <dgm:prSet/>
      <dgm:spPr/>
      <dgm:t>
        <a:bodyPr/>
        <a:lstStyle/>
        <a:p>
          <a:endParaRPr lang="en-US"/>
        </a:p>
      </dgm:t>
    </dgm:pt>
    <dgm:pt modelId="{C630CCB2-1040-454F-8831-40B559761328}">
      <dgm:prSet/>
      <dgm:spPr/>
      <dgm:t>
        <a:bodyPr/>
        <a:lstStyle/>
        <a:p>
          <a:r>
            <a:rPr lang="en-US"/>
            <a:t>$185,000 in goods and services </a:t>
          </a:r>
        </a:p>
      </dgm:t>
    </dgm:pt>
    <dgm:pt modelId="{8A0008BE-2135-4DB7-97DD-9E37E8F50245}" type="parTrans" cxnId="{A0ED97D0-CE06-4A63-9410-3332D032C226}">
      <dgm:prSet/>
      <dgm:spPr/>
      <dgm:t>
        <a:bodyPr/>
        <a:lstStyle/>
        <a:p>
          <a:endParaRPr lang="en-US"/>
        </a:p>
      </dgm:t>
    </dgm:pt>
    <dgm:pt modelId="{046EA639-4E71-4DEC-8EFB-668E15FB8D20}" type="sibTrans" cxnId="{A0ED97D0-CE06-4A63-9410-3332D032C226}">
      <dgm:prSet/>
      <dgm:spPr/>
      <dgm:t>
        <a:bodyPr/>
        <a:lstStyle/>
        <a:p>
          <a:endParaRPr lang="en-US"/>
        </a:p>
      </dgm:t>
    </dgm:pt>
    <dgm:pt modelId="{5B5EDA8F-2F32-8F44-BC9C-776D28CC9979}" type="pres">
      <dgm:prSet presAssocID="{488679CB-32DA-45AE-8F2C-40CCBC21254B}" presName="linear" presStyleCnt="0">
        <dgm:presLayoutVars>
          <dgm:animLvl val="lvl"/>
          <dgm:resizeHandles val="exact"/>
        </dgm:presLayoutVars>
      </dgm:prSet>
      <dgm:spPr/>
    </dgm:pt>
    <dgm:pt modelId="{A7EC076B-043F-DC45-9D52-87D0A0C35859}" type="pres">
      <dgm:prSet presAssocID="{A12DB87E-7D4E-4CB8-92C4-D0AA07D3658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8A2A384-82BC-8042-9F9F-164DD2631E6F}" type="pres">
      <dgm:prSet presAssocID="{835B083C-7AB3-47AE-A975-B0CE8005B2A2}" presName="spacer" presStyleCnt="0"/>
      <dgm:spPr/>
    </dgm:pt>
    <dgm:pt modelId="{3E2AD90D-DA0D-2C48-BBDE-A9C5C80407AB}" type="pres">
      <dgm:prSet presAssocID="{86CF3A63-52B0-42B8-B585-430E83F0A99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1F641E4-C066-9440-94B4-D57EC71A80D6}" type="pres">
      <dgm:prSet presAssocID="{C43C631C-8DE7-4FC8-9A1E-23EF3109AE79}" presName="spacer" presStyleCnt="0"/>
      <dgm:spPr/>
    </dgm:pt>
    <dgm:pt modelId="{0DD83B02-A870-5C43-BDF4-FF358627EAA3}" type="pres">
      <dgm:prSet presAssocID="{E05B23D4-860A-4D15-A411-36E7C511F6C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AB6EC7A-EA86-2746-B407-5F4CBC1B26CF}" type="pres">
      <dgm:prSet presAssocID="{891BF2B1-819A-4665-ACAC-F03673584AD4}" presName="spacer" presStyleCnt="0"/>
      <dgm:spPr/>
    </dgm:pt>
    <dgm:pt modelId="{08A5D95B-AE66-9741-954D-E7D9A9BCF77D}" type="pres">
      <dgm:prSet presAssocID="{DC8F1AB4-F27B-4430-AF57-06A289F4C93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CE3A311-E52C-6F46-A5DD-D08B1127E1BD}" type="pres">
      <dgm:prSet presAssocID="{5CE35FC9-4E6C-4311-B8C6-906314E88D68}" presName="spacer" presStyleCnt="0"/>
      <dgm:spPr/>
    </dgm:pt>
    <dgm:pt modelId="{648070C2-370C-D046-83F8-D76FB32B1197}" type="pres">
      <dgm:prSet presAssocID="{52301D8B-1BF9-456F-9C5F-B5DAE359B31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301ECC8-45BD-5C45-BC7C-C84DCAF372D7}" type="pres">
      <dgm:prSet presAssocID="{EF2454E4-F2C9-4EB6-9720-441E4E0CC0ED}" presName="spacer" presStyleCnt="0"/>
      <dgm:spPr/>
    </dgm:pt>
    <dgm:pt modelId="{1D7434E4-5C33-0A4E-A6BF-AF13ABB1372B}" type="pres">
      <dgm:prSet presAssocID="{C630CCB2-1040-454F-8831-40B55976132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1A01103-7233-40C2-AED3-432A9ED368FA}" srcId="{488679CB-32DA-45AE-8F2C-40CCBC21254B}" destId="{52301D8B-1BF9-456F-9C5F-B5DAE359B31B}" srcOrd="4" destOrd="0" parTransId="{C757234B-6331-452E-B8C3-AFF70B62D5EE}" sibTransId="{EF2454E4-F2C9-4EB6-9720-441E4E0CC0ED}"/>
    <dgm:cxn modelId="{D21BB40F-A861-BB48-B23C-409D85E4446C}" type="presOf" srcId="{DC8F1AB4-F27B-4430-AF57-06A289F4C931}" destId="{08A5D95B-AE66-9741-954D-E7D9A9BCF77D}" srcOrd="0" destOrd="0" presId="urn:microsoft.com/office/officeart/2005/8/layout/vList2"/>
    <dgm:cxn modelId="{E5672328-5510-1340-A980-8916E19147DE}" type="presOf" srcId="{A12DB87E-7D4E-4CB8-92C4-D0AA07D3658D}" destId="{A7EC076B-043F-DC45-9D52-87D0A0C35859}" srcOrd="0" destOrd="0" presId="urn:microsoft.com/office/officeart/2005/8/layout/vList2"/>
    <dgm:cxn modelId="{92BCD429-33C8-1148-944E-0C192020830C}" type="presOf" srcId="{488679CB-32DA-45AE-8F2C-40CCBC21254B}" destId="{5B5EDA8F-2F32-8F44-BC9C-776D28CC9979}" srcOrd="0" destOrd="0" presId="urn:microsoft.com/office/officeart/2005/8/layout/vList2"/>
    <dgm:cxn modelId="{F475132F-D7CD-164B-A524-49B9575A0DDF}" type="presOf" srcId="{C630CCB2-1040-454F-8831-40B559761328}" destId="{1D7434E4-5C33-0A4E-A6BF-AF13ABB1372B}" srcOrd="0" destOrd="0" presId="urn:microsoft.com/office/officeart/2005/8/layout/vList2"/>
    <dgm:cxn modelId="{FD1FDD3A-77FB-4BD1-BFC6-C7309E461EAB}" srcId="{488679CB-32DA-45AE-8F2C-40CCBC21254B}" destId="{DC8F1AB4-F27B-4430-AF57-06A289F4C931}" srcOrd="3" destOrd="0" parTransId="{5EF70CB9-132E-4352-8A32-9960F49D5FFA}" sibTransId="{5CE35FC9-4E6C-4311-B8C6-906314E88D68}"/>
    <dgm:cxn modelId="{416EFA40-D13F-B047-99D4-06130763F293}" type="presOf" srcId="{86CF3A63-52B0-42B8-B585-430E83F0A99A}" destId="{3E2AD90D-DA0D-2C48-BBDE-A9C5C80407AB}" srcOrd="0" destOrd="0" presId="urn:microsoft.com/office/officeart/2005/8/layout/vList2"/>
    <dgm:cxn modelId="{073E0776-89AD-4AD3-B3C2-E104E96A6857}" srcId="{488679CB-32DA-45AE-8F2C-40CCBC21254B}" destId="{86CF3A63-52B0-42B8-B585-430E83F0A99A}" srcOrd="1" destOrd="0" parTransId="{2909DB71-6BBB-4393-9698-4A581AE87C69}" sibTransId="{C43C631C-8DE7-4FC8-9A1E-23EF3109AE79}"/>
    <dgm:cxn modelId="{FE03E19D-B940-DA42-8CF1-CC58AE9158D0}" type="presOf" srcId="{52301D8B-1BF9-456F-9C5F-B5DAE359B31B}" destId="{648070C2-370C-D046-83F8-D76FB32B1197}" srcOrd="0" destOrd="0" presId="urn:microsoft.com/office/officeart/2005/8/layout/vList2"/>
    <dgm:cxn modelId="{9EEBD6A4-D86B-4AC7-8AC5-24731D513F66}" srcId="{488679CB-32DA-45AE-8F2C-40CCBC21254B}" destId="{E05B23D4-860A-4D15-A411-36E7C511F6C6}" srcOrd="2" destOrd="0" parTransId="{EC4ABEDC-E148-4555-850D-CC316611D56A}" sibTransId="{891BF2B1-819A-4665-ACAC-F03673584AD4}"/>
    <dgm:cxn modelId="{1DF164BA-FCA3-4108-9745-7340259C1B05}" srcId="{488679CB-32DA-45AE-8F2C-40CCBC21254B}" destId="{A12DB87E-7D4E-4CB8-92C4-D0AA07D3658D}" srcOrd="0" destOrd="0" parTransId="{7A6CB946-649C-48AD-AD52-6C8AA093C89C}" sibTransId="{835B083C-7AB3-47AE-A975-B0CE8005B2A2}"/>
    <dgm:cxn modelId="{8F565ED0-87A9-6E43-A9C5-21A8196601DA}" type="presOf" srcId="{E05B23D4-860A-4D15-A411-36E7C511F6C6}" destId="{0DD83B02-A870-5C43-BDF4-FF358627EAA3}" srcOrd="0" destOrd="0" presId="urn:microsoft.com/office/officeart/2005/8/layout/vList2"/>
    <dgm:cxn modelId="{A0ED97D0-CE06-4A63-9410-3332D032C226}" srcId="{488679CB-32DA-45AE-8F2C-40CCBC21254B}" destId="{C630CCB2-1040-454F-8831-40B559761328}" srcOrd="5" destOrd="0" parTransId="{8A0008BE-2135-4DB7-97DD-9E37E8F50245}" sibTransId="{046EA639-4E71-4DEC-8EFB-668E15FB8D20}"/>
    <dgm:cxn modelId="{94ECE90F-626A-C840-BE7C-D5BD1181E96F}" type="presParOf" srcId="{5B5EDA8F-2F32-8F44-BC9C-776D28CC9979}" destId="{A7EC076B-043F-DC45-9D52-87D0A0C35859}" srcOrd="0" destOrd="0" presId="urn:microsoft.com/office/officeart/2005/8/layout/vList2"/>
    <dgm:cxn modelId="{640DA5CC-FE92-7F48-8289-113ED488E304}" type="presParOf" srcId="{5B5EDA8F-2F32-8F44-BC9C-776D28CC9979}" destId="{C8A2A384-82BC-8042-9F9F-164DD2631E6F}" srcOrd="1" destOrd="0" presId="urn:microsoft.com/office/officeart/2005/8/layout/vList2"/>
    <dgm:cxn modelId="{E0DF0144-9FA1-5247-BD7D-3633636D5E41}" type="presParOf" srcId="{5B5EDA8F-2F32-8F44-BC9C-776D28CC9979}" destId="{3E2AD90D-DA0D-2C48-BBDE-A9C5C80407AB}" srcOrd="2" destOrd="0" presId="urn:microsoft.com/office/officeart/2005/8/layout/vList2"/>
    <dgm:cxn modelId="{EADE8D02-07F0-2649-B248-F7872CAE14B0}" type="presParOf" srcId="{5B5EDA8F-2F32-8F44-BC9C-776D28CC9979}" destId="{11F641E4-C066-9440-94B4-D57EC71A80D6}" srcOrd="3" destOrd="0" presId="urn:microsoft.com/office/officeart/2005/8/layout/vList2"/>
    <dgm:cxn modelId="{C205B3CB-7F57-7B43-9606-F9D7BEACB821}" type="presParOf" srcId="{5B5EDA8F-2F32-8F44-BC9C-776D28CC9979}" destId="{0DD83B02-A870-5C43-BDF4-FF358627EAA3}" srcOrd="4" destOrd="0" presId="urn:microsoft.com/office/officeart/2005/8/layout/vList2"/>
    <dgm:cxn modelId="{722CC8C2-CBD6-424B-AF79-E839F917FC5A}" type="presParOf" srcId="{5B5EDA8F-2F32-8F44-BC9C-776D28CC9979}" destId="{2AB6EC7A-EA86-2746-B407-5F4CBC1B26CF}" srcOrd="5" destOrd="0" presId="urn:microsoft.com/office/officeart/2005/8/layout/vList2"/>
    <dgm:cxn modelId="{1D648A0D-F8CA-5D4F-A275-24F6BC9B7DBB}" type="presParOf" srcId="{5B5EDA8F-2F32-8F44-BC9C-776D28CC9979}" destId="{08A5D95B-AE66-9741-954D-E7D9A9BCF77D}" srcOrd="6" destOrd="0" presId="urn:microsoft.com/office/officeart/2005/8/layout/vList2"/>
    <dgm:cxn modelId="{025AED2D-B15E-0940-947F-A4814770350F}" type="presParOf" srcId="{5B5EDA8F-2F32-8F44-BC9C-776D28CC9979}" destId="{BCE3A311-E52C-6F46-A5DD-D08B1127E1BD}" srcOrd="7" destOrd="0" presId="urn:microsoft.com/office/officeart/2005/8/layout/vList2"/>
    <dgm:cxn modelId="{AC474887-3E90-174F-81DE-676EDC6D88E9}" type="presParOf" srcId="{5B5EDA8F-2F32-8F44-BC9C-776D28CC9979}" destId="{648070C2-370C-D046-83F8-D76FB32B1197}" srcOrd="8" destOrd="0" presId="urn:microsoft.com/office/officeart/2005/8/layout/vList2"/>
    <dgm:cxn modelId="{CD3AFAA6-7BB3-E749-9357-BC92A2274639}" type="presParOf" srcId="{5B5EDA8F-2F32-8F44-BC9C-776D28CC9979}" destId="{8301ECC8-45BD-5C45-BC7C-C84DCAF372D7}" srcOrd="9" destOrd="0" presId="urn:microsoft.com/office/officeart/2005/8/layout/vList2"/>
    <dgm:cxn modelId="{556A392A-59D1-514A-85B7-ED80AB40282A}" type="presParOf" srcId="{5B5EDA8F-2F32-8F44-BC9C-776D28CC9979}" destId="{1D7434E4-5C33-0A4E-A6BF-AF13ABB1372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076B-043F-DC45-9D52-87D0A0C35859}">
      <dsp:nvSpPr>
        <dsp:cNvPr id="0" name=""/>
        <dsp:cNvSpPr/>
      </dsp:nvSpPr>
      <dsp:spPr>
        <a:xfrm>
          <a:off x="0" y="626097"/>
          <a:ext cx="448341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440 volunteers</a:t>
          </a:r>
        </a:p>
      </dsp:txBody>
      <dsp:txXfrm>
        <a:off x="26930" y="653027"/>
        <a:ext cx="4429551" cy="497795"/>
      </dsp:txXfrm>
    </dsp:sp>
    <dsp:sp modelId="{3E2AD90D-DA0D-2C48-BBDE-A9C5C80407AB}">
      <dsp:nvSpPr>
        <dsp:cNvPr id="0" name=""/>
        <dsp:cNvSpPr/>
      </dsp:nvSpPr>
      <dsp:spPr>
        <a:xfrm>
          <a:off x="0" y="1243992"/>
          <a:ext cx="448341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+7,000 hours of service</a:t>
          </a:r>
        </a:p>
      </dsp:txBody>
      <dsp:txXfrm>
        <a:off x="26930" y="1270922"/>
        <a:ext cx="4429551" cy="497795"/>
      </dsp:txXfrm>
    </dsp:sp>
    <dsp:sp modelId="{0DD83B02-A870-5C43-BDF4-FF358627EAA3}">
      <dsp:nvSpPr>
        <dsp:cNvPr id="0" name=""/>
        <dsp:cNvSpPr/>
      </dsp:nvSpPr>
      <dsp:spPr>
        <a:xfrm>
          <a:off x="0" y="1861887"/>
          <a:ext cx="448341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250 hrs Tele-support </a:t>
          </a:r>
        </a:p>
      </dsp:txBody>
      <dsp:txXfrm>
        <a:off x="26930" y="1888817"/>
        <a:ext cx="4429551" cy="497795"/>
      </dsp:txXfrm>
    </dsp:sp>
    <dsp:sp modelId="{08A5D95B-AE66-9741-954D-E7D9A9BCF77D}">
      <dsp:nvSpPr>
        <dsp:cNvPr id="0" name=""/>
        <dsp:cNvSpPr/>
      </dsp:nvSpPr>
      <dsp:spPr>
        <a:xfrm>
          <a:off x="0" y="2479782"/>
          <a:ext cx="448341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~500 Care kits delivered to families</a:t>
          </a:r>
        </a:p>
      </dsp:txBody>
      <dsp:txXfrm>
        <a:off x="26930" y="2506712"/>
        <a:ext cx="4429551" cy="497795"/>
      </dsp:txXfrm>
    </dsp:sp>
    <dsp:sp modelId="{648070C2-370C-D046-83F8-D76FB32B1197}">
      <dsp:nvSpPr>
        <dsp:cNvPr id="0" name=""/>
        <dsp:cNvSpPr/>
      </dsp:nvSpPr>
      <dsp:spPr>
        <a:xfrm>
          <a:off x="0" y="3097677"/>
          <a:ext cx="448341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$50,000 provided </a:t>
          </a:r>
          <a:r>
            <a:rPr lang="en-US" sz="2300" u="sng" kern="1200"/>
            <a:t>transportation</a:t>
          </a:r>
          <a:r>
            <a:rPr lang="en-US" sz="2300" kern="1200"/>
            <a:t> </a:t>
          </a:r>
        </a:p>
      </dsp:txBody>
      <dsp:txXfrm>
        <a:off x="26930" y="3124607"/>
        <a:ext cx="4429551" cy="497795"/>
      </dsp:txXfrm>
    </dsp:sp>
    <dsp:sp modelId="{1D7434E4-5C33-0A4E-A6BF-AF13ABB1372B}">
      <dsp:nvSpPr>
        <dsp:cNvPr id="0" name=""/>
        <dsp:cNvSpPr/>
      </dsp:nvSpPr>
      <dsp:spPr>
        <a:xfrm>
          <a:off x="0" y="3715572"/>
          <a:ext cx="448341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$185,000 in goods and services </a:t>
          </a:r>
        </a:p>
      </dsp:txBody>
      <dsp:txXfrm>
        <a:off x="26930" y="3742502"/>
        <a:ext cx="4429551" cy="497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B7EA4-2E17-42C3-91BA-B9E0976F6E79}" type="datetimeFigureOut">
              <a:rPr lang="en-US" smtClean="0"/>
              <a:t>2/10/22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ED1A0-66BD-4F1F-A0A9-A5A89052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1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6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20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47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8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54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Veronica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Gillispie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-Bell, Neel Shah, Jennie Joseph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Karen Hendricks-Munoz, Erika Edwards, Colby &amp; Mark, Sue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62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2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0154" y="1122363"/>
            <a:ext cx="7585389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0154" y="3748686"/>
            <a:ext cx="7585389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930D1-E2DC-47A5-A9FA-77714AF5F5C3}"/>
              </a:ext>
            </a:extLst>
          </p:cNvPr>
          <p:cNvSpPr/>
          <p:nvPr userDrawn="1"/>
        </p:nvSpPr>
        <p:spPr>
          <a:xfrm>
            <a:off x="8953081" y="5735638"/>
            <a:ext cx="190919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D7699-85F7-4DED-9E0E-49CBD7644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" y="6111382"/>
            <a:ext cx="7314818" cy="5590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246682-EDB2-4388-A838-0F8E801BF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318" t="-86863" b="-1"/>
          <a:stretch/>
        </p:blipFill>
        <p:spPr>
          <a:xfrm rot="10800000">
            <a:off x="8620274" y="6111381"/>
            <a:ext cx="526283" cy="1049392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B981269-9F5D-4EC8-A441-59F0BC2DC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423" y="5978104"/>
            <a:ext cx="1288547" cy="8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C22F-9971-47BF-9B90-31CCD98916D0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98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337" y="365127"/>
            <a:ext cx="7410204" cy="1015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36" y="1526882"/>
            <a:ext cx="3602045" cy="63835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6336" y="2311892"/>
            <a:ext cx="3602045" cy="387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7427" y="1526882"/>
            <a:ext cx="3619784" cy="63835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7427" y="2311892"/>
            <a:ext cx="3619784" cy="387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DBB-3577-4367-A43A-8897C293404D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1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336" y="457200"/>
            <a:ext cx="2937296" cy="16002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847" y="813917"/>
            <a:ext cx="4304694" cy="504713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06336" y="2057400"/>
            <a:ext cx="293729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62C3-DEFD-4340-A68E-89359929B5C5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1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336" y="457200"/>
            <a:ext cx="2872598" cy="16002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618" y="864158"/>
            <a:ext cx="4362923" cy="499689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6336" y="2057400"/>
            <a:ext cx="287259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FD36-5690-410E-ADDE-4B4352DD2A4E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6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9144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9144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9875" y="309893"/>
            <a:ext cx="7417190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873423" y="3072668"/>
            <a:ext cx="741719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550" y="5267389"/>
            <a:ext cx="1640746" cy="13922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4180114" y="5155897"/>
            <a:ext cx="4206176" cy="13922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6209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2CAF-905C-4097-A82D-B104C1747AAC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7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D6AD7-E03F-46E4-919E-DEB05584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F-F60F-4265-9AB8-FB1284D14E76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F1D96-9B48-4DDE-A7D2-9AFAFA02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331C5-FE2F-4E6A-B2E9-D698BF23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91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5CDA-AB8D-4A41-B727-076C783E4FCD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62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592" y="1256045"/>
            <a:ext cx="7950758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B2BC04-5614-464E-B723-14687945F270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3484" y="6395117"/>
            <a:ext cx="4033824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70"/>
            <a:ext cx="9144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92" y="291721"/>
            <a:ext cx="7950758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609" y="6166966"/>
            <a:ext cx="66639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15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770179" y="1707181"/>
            <a:ext cx="6868045" cy="3453684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1995871" y="3082227"/>
            <a:ext cx="6858001" cy="69355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1" y="0"/>
            <a:ext cx="50780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8202" y="3968370"/>
            <a:ext cx="4347712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278203" y="3777471"/>
            <a:ext cx="319146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50" y="6008621"/>
            <a:ext cx="728872" cy="788797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621" y="-10048"/>
            <a:ext cx="3914825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02" y="841982"/>
            <a:ext cx="4347712" cy="274459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3006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770178" y="1707181"/>
            <a:ext cx="6868045" cy="3453684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1995870" y="3082226"/>
            <a:ext cx="6858001" cy="69355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0" y="0"/>
            <a:ext cx="50780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8202" y="3968368"/>
            <a:ext cx="4347712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278202" y="3777471"/>
            <a:ext cx="319146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89" y="6102464"/>
            <a:ext cx="844221" cy="694953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620" y="-10048"/>
            <a:ext cx="3914825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02" y="841980"/>
            <a:ext cx="4347712" cy="274459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87651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9144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9144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9875" y="973085"/>
            <a:ext cx="7417190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0603" y="6405165"/>
            <a:ext cx="1455644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14EC04-E39B-4093-8FBA-99428B3FF69A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2327" y="6405165"/>
            <a:ext cx="3694694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31" y="6405165"/>
            <a:ext cx="66639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873424" y="3786097"/>
            <a:ext cx="741719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664" y="6261834"/>
            <a:ext cx="641953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29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70"/>
            <a:ext cx="9144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92" y="291721"/>
            <a:ext cx="7950758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609" y="6166966"/>
            <a:ext cx="666390" cy="721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593" y="1346479"/>
            <a:ext cx="3652211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3140" y="1346479"/>
            <a:ext cx="3652211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36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EE-50EB-4FDD-81A6-5A53D936A069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417" y="6079256"/>
            <a:ext cx="719585" cy="7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35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9144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9144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9875" y="309895"/>
            <a:ext cx="7417190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873424" y="3072668"/>
            <a:ext cx="741719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550" y="5082358"/>
            <a:ext cx="1640746" cy="17756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4180114" y="5155899"/>
            <a:ext cx="4206176" cy="13922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96208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D8E5-C802-4CC0-80D1-82247D1B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9A48E-8A82-49A6-983C-B434A4737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9CFE9-4BEF-488D-852C-D7BC2C72F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0089-8CEB-4A6D-9747-AC05474469F9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F3814-13E4-4B1E-A3CE-1A7658AD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0F75-6F9E-45BD-8404-B0380A81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343F5-64AF-4F0F-A569-767890B2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96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9144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9144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9875" y="973083"/>
            <a:ext cx="7417190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0602" y="6405163"/>
            <a:ext cx="1455644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14EC04-E39B-4093-8FBA-99428B3FF69A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2326" y="6405163"/>
            <a:ext cx="3694694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31" y="6405163"/>
            <a:ext cx="66639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873423" y="3786097"/>
            <a:ext cx="741719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662" y="6185140"/>
            <a:ext cx="777597" cy="6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96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5CDA-AB8D-4A41-B727-076C783E4FCD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2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592" y="1256045"/>
            <a:ext cx="7950758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B2BC04-5614-464E-B723-14687945F270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3484" y="6395115"/>
            <a:ext cx="4033824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8"/>
            <a:ext cx="9144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91" y="291720"/>
            <a:ext cx="7950758" cy="6238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974" y="6166966"/>
            <a:ext cx="923025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4592" y="1637117"/>
            <a:ext cx="3652211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3139" y="1637117"/>
            <a:ext cx="3652211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35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10394"/>
            <a:ext cx="9144000" cy="63273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91" y="274467"/>
            <a:ext cx="7950758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453" y="6245365"/>
            <a:ext cx="794546" cy="64277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592" y="1164566"/>
            <a:ext cx="3652211" cy="4915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3139" y="1164566"/>
            <a:ext cx="3652211" cy="4915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1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8F4-F298-4152-9C8E-5FF9ACADD8FE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2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EE-50EB-4FDD-81A6-5A53D936A069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491" y="6219419"/>
            <a:ext cx="819510" cy="6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12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61A9F4-B2A8-4ED2-A983-A7319F3EF66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-1" y="6341779"/>
            <a:ext cx="7950759" cy="4017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4592" y="216133"/>
            <a:ext cx="7950758" cy="9484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592" y="1337094"/>
            <a:ext cx="7950758" cy="4717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52594" y="6395115"/>
            <a:ext cx="1483940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3F87BFC-E1F7-4743-9CD0-6DABBD1D5C09}" type="datetime4">
              <a:rPr lang="en-US" smtClean="0"/>
              <a:t>February 10,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717" y="6395115"/>
            <a:ext cx="3777591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1819" y="6395115"/>
            <a:ext cx="666390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8D47C25-7D0C-4018-B087-FEF0BA330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l="93318" t="-86863" b="-1"/>
          <a:stretch/>
        </p:blipFill>
        <p:spPr>
          <a:xfrm rot="10800000">
            <a:off x="8615617" y="6351828"/>
            <a:ext cx="526283" cy="75068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0C5B0AC-0EE8-4EBB-9E4B-986892E3DB8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263" y="6287712"/>
            <a:ext cx="728858" cy="5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4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61" r:id="rId2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0335" indent="-126206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3944" indent="-13216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29779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tiff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arge skydiving group mid-air">
            <a:extLst>
              <a:ext uri="{FF2B5EF4-FFF2-40B4-BE49-F238E27FC236}">
                <a16:creationId xmlns:a16="http://schemas.microsoft.com/office/drawing/2014/main" id="{A6E0E23D-71E0-4DEA-881D-5D34D8B9B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6501383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91183" y="0"/>
            <a:ext cx="7052817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0F0EA8-E233-4E8C-B453-93EF424F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450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200" dirty="0">
                <a:solidFill>
                  <a:schemeClr val="tx1"/>
                </a:solidFill>
              </a:rPr>
              <a:t>Families as Partners in PQCs/QI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A894AB-2091-4214-9C43-976CC599F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6450" y="4872922"/>
            <a:ext cx="301752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800" dirty="0" err="1">
                <a:solidFill>
                  <a:schemeClr val="tx1"/>
                </a:solidFill>
              </a:rPr>
              <a:t>Lelis</a:t>
            </a:r>
            <a:r>
              <a:rPr lang="en-US" sz="2800" dirty="0">
                <a:solidFill>
                  <a:schemeClr val="tx1"/>
                </a:solidFill>
              </a:rPr>
              <a:t> Vernon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615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Key partners in our community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D40B7CE-69A1-1F46-A037-198FC5BE8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0" y="2543526"/>
            <a:ext cx="4483411" cy="1770947"/>
          </a:xfrm>
          <a:prstGeom prst="rect">
            <a:avLst/>
          </a:prstGeom>
        </p:spPr>
      </p:pic>
      <p:graphicFrame>
        <p:nvGraphicFramePr>
          <p:cNvPr id="18" name="TextBox 15">
            <a:extLst>
              <a:ext uri="{FF2B5EF4-FFF2-40B4-BE49-F238E27FC236}">
                <a16:creationId xmlns:a16="http://schemas.microsoft.com/office/drawing/2014/main" id="{10296814-CF07-49A2-B676-113325A9FFF1}"/>
              </a:ext>
            </a:extLst>
          </p:cNvPr>
          <p:cNvGraphicFramePr/>
          <p:nvPr/>
        </p:nvGraphicFramePr>
        <p:xfrm>
          <a:off x="4483226" y="1164567"/>
          <a:ext cx="4483411" cy="4893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340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B538A7B5-B32D-421E-B110-AB5B1A7CC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D36999-26F8-45E4-AB41-D485D0B0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40012"/>
            <a:ext cx="9143999" cy="280335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F8DA27-CE91-4AEB-B854-6F06B5485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35" t="23563" r="8214" b="45501"/>
          <a:stretch/>
        </p:blipFill>
        <p:spPr>
          <a:xfrm flipV="1">
            <a:off x="0" y="2404067"/>
            <a:ext cx="9144000" cy="2539327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3A8BC-2A6A-4EB3-B57E-0100AC05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4494130"/>
            <a:ext cx="7980565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Family engagement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AF4E20-3DDE-4998-96BE-44EE18254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"/>
          <a:stretch/>
        </p:blipFill>
        <p:spPr>
          <a:xfrm flipV="1">
            <a:off x="0" y="5616534"/>
            <a:ext cx="9143999" cy="1129775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E616361-07F3-3B42-95B9-4D8C2330A4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942" y="740913"/>
            <a:ext cx="8730113" cy="255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56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baby&#10;&#10;Description automatically generated">
            <a:extLst>
              <a:ext uri="{FF2B5EF4-FFF2-40B4-BE49-F238E27FC236}">
                <a16:creationId xmlns:a16="http://schemas.microsoft.com/office/drawing/2014/main" id="{90DD91C1-FB82-9D40-B7AB-6F52F343F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280" y="4868589"/>
            <a:ext cx="1267755" cy="12708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picture containing person, outdoor, swimming&#10;&#10;Description automatically generated">
            <a:extLst>
              <a:ext uri="{FF2B5EF4-FFF2-40B4-BE49-F238E27FC236}">
                <a16:creationId xmlns:a16="http://schemas.microsoft.com/office/drawing/2014/main" id="{5D670227-11E4-BC47-96ED-C9F442C36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853144" y="4066502"/>
            <a:ext cx="1110079" cy="10806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A person and a child posing for a picture next to a cake&#10;&#10;Description automatically generated with low confidence">
            <a:extLst>
              <a:ext uri="{FF2B5EF4-FFF2-40B4-BE49-F238E27FC236}">
                <a16:creationId xmlns:a16="http://schemas.microsoft.com/office/drawing/2014/main" id="{43B0F9BB-3BB3-9847-8401-DA21AD56D8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1838" y="3335972"/>
            <a:ext cx="1102989" cy="12708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D553F422-FB43-8B41-8489-C452A70DD9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37"/>
          <a:stretch/>
        </p:blipFill>
        <p:spPr>
          <a:xfrm rot="18499879">
            <a:off x="7808108" y="4087527"/>
            <a:ext cx="1233471" cy="11097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person and a child riding a bicycle&#10;&#10;Description automatically generated with low confidence">
            <a:extLst>
              <a:ext uri="{FF2B5EF4-FFF2-40B4-BE49-F238E27FC236}">
                <a16:creationId xmlns:a16="http://schemas.microsoft.com/office/drawing/2014/main" id="{193E7C70-AEA1-604D-9C53-148F74CEA5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7056" y="1051269"/>
            <a:ext cx="1436874" cy="1522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A picture containing person, posing, trouser&#10;&#10;Description automatically generated">
            <a:extLst>
              <a:ext uri="{FF2B5EF4-FFF2-40B4-BE49-F238E27FC236}">
                <a16:creationId xmlns:a16="http://schemas.microsoft.com/office/drawing/2014/main" id="{DBE165AB-53CB-174C-AD9E-EC6F85062E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2732" y="4362096"/>
            <a:ext cx="1102991" cy="12566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3A05FC28-F218-A94F-A4BC-847CCCC272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4599" y="2934591"/>
            <a:ext cx="1316421" cy="12133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6FE897D-7D50-B941-8E90-0210D25407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113" y="3533821"/>
            <a:ext cx="1102992" cy="13967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Two wo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64F00B2B-8633-CF47-BCD5-EF94DA7EAC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213" y="1589301"/>
            <a:ext cx="1249967" cy="12654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37E25452-2E05-F748-A3F6-8E36959D66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66"/>
          <a:stretch/>
        </p:blipFill>
        <p:spPr>
          <a:xfrm>
            <a:off x="1389438" y="2708828"/>
            <a:ext cx="1102991" cy="1344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6FAA20F-98C7-BD48-873B-7F74497DBB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7056" y="2835539"/>
            <a:ext cx="1225730" cy="1074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 descr="A person with blonde hair&#10;&#10;Description automatically generated with medium confidence">
            <a:extLst>
              <a:ext uri="{FF2B5EF4-FFF2-40B4-BE49-F238E27FC236}">
                <a16:creationId xmlns:a16="http://schemas.microsoft.com/office/drawing/2014/main" id="{FF17792A-F57B-5542-A0CE-815B5CD539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815" y="671096"/>
            <a:ext cx="1379575" cy="12566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479684-6334-834A-BA7E-2A42B58726E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90" y="674802"/>
            <a:ext cx="1316630" cy="12809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3" descr="A close-up of a person&#10;&#10;Description automatically generated with low confidence">
            <a:extLst>
              <a:ext uri="{FF2B5EF4-FFF2-40B4-BE49-F238E27FC236}">
                <a16:creationId xmlns:a16="http://schemas.microsoft.com/office/drawing/2014/main" id="{2370F02E-8FA9-3546-BFE8-9ABD55D9C0D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81" y="2227620"/>
            <a:ext cx="1139186" cy="10806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4772EC-4EEE-984D-BFCC-7BBFD17B362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125" y="4990397"/>
            <a:ext cx="1033137" cy="11735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erson and a child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6DE4260C-B721-7549-8079-2178C111AF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838" y="2302457"/>
            <a:ext cx="1355413" cy="17842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6EEC1B-9B12-6A40-B0AC-D37C63B961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57083" y="4802812"/>
            <a:ext cx="1396735" cy="13967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4" descr="A picture containing text, wall, electronics, indoor&#10;&#10;Description automatically generated">
            <a:extLst>
              <a:ext uri="{FF2B5EF4-FFF2-40B4-BE49-F238E27FC236}">
                <a16:creationId xmlns:a16="http://schemas.microsoft.com/office/drawing/2014/main" id="{82D07734-A898-3146-AFB5-AF89A5092E8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7953" y="1531431"/>
            <a:ext cx="1436874" cy="14480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891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3A8BC-2A6A-4EB3-B57E-0100AC05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6949"/>
            <a:ext cx="7950758" cy="642779"/>
          </a:xfrm>
        </p:spPr>
        <p:txBody>
          <a:bodyPr/>
          <a:lstStyle/>
          <a:p>
            <a:r>
              <a:rPr lang="en-US" dirty="0"/>
              <a:t>Translating Family Experience into Qualitative Data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0C6A3C-766A-CF46-B47B-2E4637FDB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48" y="1093470"/>
            <a:ext cx="8680704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6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3A8BC-2A6A-4EB3-B57E-0100AC05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dirty="0">
                <a:solidFill>
                  <a:schemeClr val="tx1"/>
                </a:solidFill>
              </a:rPr>
              <a:t>Monica </a:t>
            </a:r>
            <a:r>
              <a:rPr lang="en-US" sz="2800" dirty="0" err="1">
                <a:solidFill>
                  <a:schemeClr val="tx1"/>
                </a:solidFill>
              </a:rPr>
              <a:t>Babich</a:t>
            </a:r>
            <a:r>
              <a:rPr lang="en-US" sz="2800" dirty="0">
                <a:solidFill>
                  <a:schemeClr val="tx1"/>
                </a:solidFill>
              </a:rPr>
              <a:t> &amp; Elara</a:t>
            </a:r>
          </a:p>
        </p:txBody>
      </p:sp>
      <p:pic>
        <p:nvPicPr>
          <p:cNvPr id="11" name="Picture 10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D776D54A-F2D5-B94C-8922-0BA9BF4DD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781145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2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0323" y="0"/>
            <a:ext cx="470367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34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65CE384-3020-0C46-8732-465ADC1082F6}"/>
              </a:ext>
            </a:extLst>
          </p:cNvPr>
          <p:cNvSpPr txBox="1"/>
          <p:nvPr/>
        </p:nvSpPr>
        <p:spPr>
          <a:xfrm>
            <a:off x="599862" y="2770632"/>
            <a:ext cx="3504438" cy="2101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Shakeema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Smiley &amp;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Lori Livingston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35436" y="590635"/>
            <a:ext cx="4108564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 descr="A picture containing person, posing, trouser&#10;&#10;Description automatically generated">
            <a:extLst>
              <a:ext uri="{FF2B5EF4-FFF2-40B4-BE49-F238E27FC236}">
                <a16:creationId xmlns:a16="http://schemas.microsoft.com/office/drawing/2014/main" id="{9EB7A319-C8C8-C148-B19B-D8BEEC683E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9988" y="770037"/>
            <a:ext cx="3974012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5679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367282F-00FA-D746-A3DC-F344F834A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B6E49-9DD0-40FC-B546-1DD667DB9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Fabian </a:t>
            </a:r>
            <a:r>
              <a:rPr lang="en-US" sz="3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Tejedor</a:t>
            </a: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&amp; Gabriela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58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3AB4795A-F6F0-0A40-BA8F-32883AC19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1" r="-2" b="20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5973BC-3D8B-8349-AD3C-CE5A83C4C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83" r="-2" b="472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9" name="Freeform: Shape 1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1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96EB0-975C-DD45-A5CF-04B1D0FBD45D}"/>
              </a:ext>
            </a:extLst>
          </p:cNvPr>
          <p:cNvSpPr txBox="1"/>
          <p:nvPr/>
        </p:nvSpPr>
        <p:spPr>
          <a:xfrm>
            <a:off x="1330033" y="628924"/>
            <a:ext cx="418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To all our </a:t>
            </a:r>
            <a:r>
              <a:rPr lang="en-US" sz="2800" b="1" dirty="0"/>
              <a:t>families</a:t>
            </a:r>
            <a:r>
              <a:rPr lang="en-US" sz="2800" dirty="0"/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EC674-EA0A-A34F-BCA6-77B4DC9A5680}"/>
              </a:ext>
            </a:extLst>
          </p:cNvPr>
          <p:cNvSpPr txBox="1"/>
          <p:nvPr/>
        </p:nvSpPr>
        <p:spPr>
          <a:xfrm>
            <a:off x="524643" y="4514165"/>
            <a:ext cx="385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To our amazing FPQC Team!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FA720A-55F1-0C45-A5F7-A4CB697880B5}"/>
              </a:ext>
            </a:extLst>
          </p:cNvPr>
          <p:cNvSpPr/>
          <p:nvPr/>
        </p:nvSpPr>
        <p:spPr>
          <a:xfrm>
            <a:off x="286443" y="2299421"/>
            <a:ext cx="3856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380759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FPQC">
      <a:dk1>
        <a:srgbClr val="009374"/>
      </a:dk1>
      <a:lt1>
        <a:srgbClr val="FFFFFF"/>
      </a:lt1>
      <a:dk2>
        <a:srgbClr val="000000"/>
      </a:dk2>
      <a:lt2>
        <a:srgbClr val="80B0A6"/>
      </a:lt2>
      <a:accent1>
        <a:srgbClr val="009374"/>
      </a:accent1>
      <a:accent2>
        <a:srgbClr val="80B0A6"/>
      </a:accent2>
      <a:accent3>
        <a:srgbClr val="EDA55D"/>
      </a:accent3>
      <a:accent4>
        <a:srgbClr val="006747"/>
      </a:accent4>
      <a:accent5>
        <a:srgbClr val="CFC493"/>
      </a:accent5>
      <a:accent6>
        <a:srgbClr val="70AD47"/>
      </a:accent6>
      <a:hlink>
        <a:srgbClr val="006484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67819D5B0E3549B069ECAC96FA425B" ma:contentTypeVersion="17" ma:contentTypeDescription="Create a new document." ma:contentTypeScope="" ma:versionID="cd471262c4701d193a91ee3782950d39">
  <xsd:schema xmlns:xsd="http://www.w3.org/2001/XMLSchema" xmlns:xs="http://www.w3.org/2001/XMLSchema" xmlns:p="http://schemas.microsoft.com/office/2006/metadata/properties" xmlns:ns3="c003bd16-d82b-445e-9afc-50632b50592b" xmlns:ns4="a2959b2f-65c6-4ea6-8185-642c6607cd64" targetNamespace="http://schemas.microsoft.com/office/2006/metadata/properties" ma:root="true" ma:fieldsID="927f9003c80e5f23689b6e8f2189bd1d" ns3:_="" ns4:_="">
    <xsd:import namespace="c003bd16-d82b-445e-9afc-50632b50592b"/>
    <xsd:import namespace="a2959b2f-65c6-4ea6-8185-642c6607cd6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3bd16-d82b-445e-9afc-50632b5059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igrationWizId" ma:index="12" nillable="true" ma:displayName="MigrationWizId" ma:internalName="MigrationWizId">
      <xsd:simpleType>
        <xsd:restriction base="dms:Text"/>
      </xsd:simpleType>
    </xsd:element>
    <xsd:element name="MigrationWizIdPermissions" ma:index="13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4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5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6" nillable="true" ma:displayName="MigrationWizIdSecurityGroups" ma:internalName="MigrationWizIdSecurityGroups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959b2f-65c6-4ea6-8185-642c6607cd64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c003bd16-d82b-445e-9afc-50632b50592b" xsi:nil="true"/>
    <MigrationWizIdSecurityGroups xmlns="c003bd16-d82b-445e-9afc-50632b50592b" xsi:nil="true"/>
    <MigrationWizIdPermissions xmlns="c003bd16-d82b-445e-9afc-50632b50592b" xsi:nil="true"/>
    <MigrationWizIdDocumentLibraryPermissions xmlns="c003bd16-d82b-445e-9afc-50632b50592b" xsi:nil="true"/>
    <MigrationWizIdPermissionLevels xmlns="c003bd16-d82b-445e-9afc-50632b50592b" xsi:nil="true"/>
  </documentManagement>
</p:properties>
</file>

<file path=customXml/itemProps1.xml><?xml version="1.0" encoding="utf-8"?>
<ds:datastoreItem xmlns:ds="http://schemas.openxmlformats.org/officeDocument/2006/customXml" ds:itemID="{113CBACA-0EA5-4528-9ECC-1D09961F6C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03bd16-d82b-445e-9afc-50632b50592b"/>
    <ds:schemaRef ds:uri="a2959b2f-65c6-4ea6-8185-642c6607cd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24EF05-9987-4364-9BEE-C1DCB245D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406042-5532-4221-8477-D6095E2A20A3}">
  <ds:schemaRefs>
    <ds:schemaRef ds:uri="a2959b2f-65c6-4ea6-8185-642c6607cd64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c003bd16-d82b-445e-9afc-50632b50592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4748</TotalTime>
  <Words>102</Words>
  <Application>Microsoft Macintosh PowerPoint</Application>
  <PresentationFormat>On-screen Show (4:3)</PresentationFormat>
  <Paragraphs>27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1_Office Theme</vt:lpstr>
      <vt:lpstr>Families as Partners in PQCs/QI</vt:lpstr>
      <vt:lpstr>Key partners in our community</vt:lpstr>
      <vt:lpstr>Family engagement </vt:lpstr>
      <vt:lpstr>PowerPoint Presentation</vt:lpstr>
      <vt:lpstr>Translating Family Experience into Qualitative Data</vt:lpstr>
      <vt:lpstr>Monica Babich &amp; Elara</vt:lpstr>
      <vt:lpstr>PowerPoint Presentation</vt:lpstr>
      <vt:lpstr>Fabian Tejedor &amp; Gabriela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Coughlin, Emily</dc:creator>
  <cp:lastModifiedBy>Microsoft Office User</cp:lastModifiedBy>
  <cp:revision>77</cp:revision>
  <dcterms:created xsi:type="dcterms:W3CDTF">2020-02-20T14:59:58Z</dcterms:created>
  <dcterms:modified xsi:type="dcterms:W3CDTF">2022-02-10T14:18:22Z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0x0101008167819D5B0E3549B069ECAC96FA425B</vt:lpwstr>
  </property>
</Properties>
</file>