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4"/>
    <p:sldMasterId id="2147483848" r:id="rId5"/>
    <p:sldMasterId id="2147483823" r:id="rId6"/>
    <p:sldMasterId id="2147483829" r:id="rId7"/>
  </p:sldMasterIdLst>
  <p:notesMasterIdLst>
    <p:notesMasterId r:id="rId24"/>
  </p:notesMasterIdLst>
  <p:handoutMasterIdLst>
    <p:handoutMasterId r:id="rId25"/>
  </p:handoutMasterIdLst>
  <p:sldIdLst>
    <p:sldId id="1996" r:id="rId8"/>
    <p:sldId id="1998" r:id="rId9"/>
    <p:sldId id="2028" r:id="rId10"/>
    <p:sldId id="2026" r:id="rId11"/>
    <p:sldId id="2029" r:id="rId12"/>
    <p:sldId id="2027" r:id="rId13"/>
    <p:sldId id="2030" r:id="rId14"/>
    <p:sldId id="2031" r:id="rId15"/>
    <p:sldId id="2032" r:id="rId16"/>
    <p:sldId id="2021" r:id="rId17"/>
    <p:sldId id="2033" r:id="rId18"/>
    <p:sldId id="2008" r:id="rId19"/>
    <p:sldId id="1819" r:id="rId20"/>
    <p:sldId id="1982" r:id="rId21"/>
    <p:sldId id="1992" r:id="rId22"/>
    <p:sldId id="199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365957-8738-FD22-FB6C-858EB4ED50F7}" name="Cheryl Vamos" initials="CV" userId="S::cvamos@usf.edu::91045d2c-9517-46a8-8b05-105e8a81792c" providerId="AD"/>
  <p188:author id="{42A4F1B9-CBF0-FA4B-AB91-CE8E5E79F59A}" name="Eliana Huffman" initials="EH" userId="LgkmQkARJtbPHY5M10f1AXAFCY4h66SF/i33R+6KwAs=" providerId="None"/>
  <p188:author id="{26AD17DD-8C02-DD1A-FF94-B0FE6EEF88B4}" name="Eliana Huffman" initials="EH" userId="365f80757bbcaf87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Detman" initials="LD" lastIdx="11" clrIdx="0">
    <p:extLst>
      <p:ext uri="{19B8F6BF-5375-455C-9EA6-DF929625EA0E}">
        <p15:presenceInfo xmlns:p15="http://schemas.microsoft.com/office/powerpoint/2012/main" userId="S::ldetman@usf.edu::8e4e6305-95ec-46b5-9cda-5a00f03f893b" providerId="AD"/>
      </p:ext>
    </p:extLst>
  </p:cmAuthor>
  <p:cmAuthor id="2" name="Eliana Huffman" initials="EH" lastIdx="12" clrIdx="1">
    <p:extLst>
      <p:ext uri="{19B8F6BF-5375-455C-9EA6-DF929625EA0E}">
        <p15:presenceInfo xmlns:p15="http://schemas.microsoft.com/office/powerpoint/2012/main" userId="LgkmQkARJtbPHY5M10f1AXAFCY4h66SF/i33R+6KwAs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55D"/>
    <a:srgbClr val="006747"/>
    <a:srgbClr val="70AD47"/>
    <a:srgbClr val="AFABAB"/>
    <a:srgbClr val="009374"/>
    <a:srgbClr val="AE941F"/>
    <a:srgbClr val="E17D19"/>
    <a:srgbClr val="329664"/>
    <a:srgbClr val="5B9BD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6098" autoAdjust="0"/>
  </p:normalViewPr>
  <p:slideViewPr>
    <p:cSldViewPr snapToGrid="0">
      <p:cViewPr>
        <p:scale>
          <a:sx n="76" d="100"/>
          <a:sy n="76" d="100"/>
        </p:scale>
        <p:origin x="5" y="230"/>
      </p:cViewPr>
      <p:guideLst>
        <p:guide orient="horz" pos="2160"/>
        <p:guide pos="3840"/>
        <p:guide orient="horz" pos="2260"/>
      </p:guideLst>
    </p:cSldViewPr>
  </p:slideViewPr>
  <p:outlineViewPr>
    <p:cViewPr>
      <p:scale>
        <a:sx n="33" d="100"/>
        <a:sy n="33" d="100"/>
      </p:scale>
      <p:origin x="0" y="-319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322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2842974093091415E-2"/>
          <c:y val="2.7116171657750356E-2"/>
          <c:w val="0.65697423633010699"/>
          <c:h val="0.841862970668415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44-4B90-AEDB-EE6CD20F5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Sheet1!$B$31:$C$31</c:f>
              <c:strCache>
                <c:ptCount val="2"/>
                <c:pt idx="0">
                  <c:v>Baseline</c:v>
                </c:pt>
                <c:pt idx="1">
                  <c:v>Q3-2022</c:v>
                </c:pt>
              </c:strCache>
            </c:strRef>
          </c:cat>
          <c:val>
            <c:numRef>
              <c:f>Sheet1!$B$32:$C$32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44-4B90-AEDB-EE6CD20F5534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Planning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Sheet1!$B$31:$C$31</c:f>
              <c:strCache>
                <c:ptCount val="2"/>
                <c:pt idx="0">
                  <c:v>Baseline</c:v>
                </c:pt>
                <c:pt idx="1">
                  <c:v>Q3-2022</c:v>
                </c:pt>
              </c:strCache>
            </c:strRef>
          </c:cat>
          <c:val>
            <c:numRef>
              <c:f>Sheet1!$B$33:$C$33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44-4B90-AEDB-EE6CD20F5534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In-place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Sheet1!$B$31:$C$31</c:f>
              <c:strCache>
                <c:ptCount val="2"/>
                <c:pt idx="0">
                  <c:v>Baseline</c:v>
                </c:pt>
                <c:pt idx="1">
                  <c:v>Q3-2022</c:v>
                </c:pt>
              </c:strCache>
            </c:strRef>
          </c:cat>
          <c:val>
            <c:numRef>
              <c:f>Sheet1!$B$34:$C$34</c:f>
              <c:numCache>
                <c:formatCode>General</c:formatCode>
                <c:ptCount val="2"/>
                <c:pt idx="0">
                  <c:v>17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44-4B90-AEDB-EE6CD20F5534}"/>
            </c:ext>
          </c:extLst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Fully implemented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Sheet1!$B$31:$C$31</c:f>
              <c:strCache>
                <c:ptCount val="2"/>
                <c:pt idx="0">
                  <c:v>Baseline</c:v>
                </c:pt>
                <c:pt idx="1">
                  <c:v>Q3-2022</c:v>
                </c:pt>
              </c:strCache>
            </c:strRef>
          </c:cat>
          <c:val>
            <c:numRef>
              <c:f>Sheet1!$B$35:$C$35</c:f>
              <c:numCache>
                <c:formatCode>General</c:formatCode>
                <c:ptCount val="2"/>
                <c:pt idx="0">
                  <c:v>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44-4B90-AEDB-EE6CD20F55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52137951"/>
        <c:axId val="852102591"/>
      </c:barChart>
      <c:catAx>
        <c:axId val="852137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2102591"/>
        <c:crosses val="autoZero"/>
        <c:auto val="1"/>
        <c:lblAlgn val="ctr"/>
        <c:lblOffset val="100"/>
        <c:noMultiLvlLbl val="0"/>
      </c:catAx>
      <c:valAx>
        <c:axId val="8521025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5213795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0490419195554501"/>
          <c:y val="0.36032353222511454"/>
          <c:w val="0.38263600399367786"/>
          <c:h val="0.35798983335724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4F2F7-4E7F-4BA2-A1F7-414F2DF9B9D0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8CAAA705-2173-4A62-A825-F7FB2F42A58E}">
      <dgm:prSet phldrT="[Text]" custT="1"/>
      <dgm:spPr/>
      <dgm:t>
        <a:bodyPr/>
        <a:lstStyle/>
        <a:p>
          <a:r>
            <a:rPr lang="en-US" sz="2400" dirty="0"/>
            <a:t>Coaching Call</a:t>
          </a:r>
        </a:p>
      </dgm:t>
    </dgm:pt>
    <dgm:pt modelId="{59E16EE2-47A3-4EA5-9293-3CD0BF644A4C}" type="parTrans" cxnId="{CDC2E269-028E-41E7-A265-4656A47FB543}">
      <dgm:prSet/>
      <dgm:spPr/>
      <dgm:t>
        <a:bodyPr/>
        <a:lstStyle/>
        <a:p>
          <a:endParaRPr lang="en-US" sz="2400"/>
        </a:p>
      </dgm:t>
    </dgm:pt>
    <dgm:pt modelId="{DE048F7A-7853-486E-ABE0-ADA6EF51F3FA}" type="sibTrans" cxnId="{CDC2E269-028E-41E7-A265-4656A47FB543}">
      <dgm:prSet/>
      <dgm:spPr/>
      <dgm:t>
        <a:bodyPr/>
        <a:lstStyle/>
        <a:p>
          <a:endParaRPr lang="en-US" sz="2400"/>
        </a:p>
      </dgm:t>
    </dgm:pt>
    <dgm:pt modelId="{3CBDC71A-7F3D-482C-8A56-62FB3277C039}">
      <dgm:prSet phldrT="[Text]" custT="1"/>
      <dgm:spPr/>
      <dgm:t>
        <a:bodyPr/>
        <a:lstStyle/>
        <a:p>
          <a:r>
            <a:rPr lang="en-US" sz="2400" dirty="0"/>
            <a:t>Submit Data</a:t>
          </a:r>
        </a:p>
      </dgm:t>
    </dgm:pt>
    <dgm:pt modelId="{E7DDDCD4-9C94-41C6-9BBC-3D0F474AC4ED}" type="parTrans" cxnId="{9640743F-6BAA-4A17-8DBB-B14F56C4CB26}">
      <dgm:prSet/>
      <dgm:spPr/>
      <dgm:t>
        <a:bodyPr/>
        <a:lstStyle/>
        <a:p>
          <a:endParaRPr lang="en-US" sz="2400"/>
        </a:p>
      </dgm:t>
    </dgm:pt>
    <dgm:pt modelId="{A2992D5F-DDD4-4BBB-B1DB-6F2B2A9C66CD}" type="sibTrans" cxnId="{9640743F-6BAA-4A17-8DBB-B14F56C4CB26}">
      <dgm:prSet/>
      <dgm:spPr/>
      <dgm:t>
        <a:bodyPr/>
        <a:lstStyle/>
        <a:p>
          <a:endParaRPr lang="en-US" sz="2400"/>
        </a:p>
      </dgm:t>
    </dgm:pt>
    <dgm:pt modelId="{720CA796-921C-40E0-990F-348EDEEC32DC}">
      <dgm:prSet phldrT="[Text]" custT="1"/>
      <dgm:spPr/>
      <dgm:t>
        <a:bodyPr/>
        <a:lstStyle/>
        <a:p>
          <a:r>
            <a:rPr lang="en-US" sz="2400" dirty="0"/>
            <a:t>Review Data Report</a:t>
          </a:r>
        </a:p>
      </dgm:t>
    </dgm:pt>
    <dgm:pt modelId="{5E251108-E49F-4EDC-B756-2376F4BF903F}" type="parTrans" cxnId="{9992EC17-3745-44B2-BF54-3D6BC4B8DFB1}">
      <dgm:prSet/>
      <dgm:spPr/>
      <dgm:t>
        <a:bodyPr/>
        <a:lstStyle/>
        <a:p>
          <a:endParaRPr lang="en-US" sz="2400"/>
        </a:p>
      </dgm:t>
    </dgm:pt>
    <dgm:pt modelId="{79135983-39BD-49F9-B008-CB5043E7AFC6}" type="sibTrans" cxnId="{9992EC17-3745-44B2-BF54-3D6BC4B8DFB1}">
      <dgm:prSet/>
      <dgm:spPr/>
      <dgm:t>
        <a:bodyPr/>
        <a:lstStyle/>
        <a:p>
          <a:endParaRPr lang="en-US" sz="2400"/>
        </a:p>
      </dgm:t>
    </dgm:pt>
    <dgm:pt modelId="{BB95FDB6-3B7A-41FB-A221-F05E792F594C}">
      <dgm:prSet phldrT="[Text]" custT="1"/>
      <dgm:spPr/>
      <dgm:t>
        <a:bodyPr/>
        <a:lstStyle/>
        <a:p>
          <a:r>
            <a:rPr lang="en-US" sz="2400" dirty="0"/>
            <a:t>Discuss and Disseminate Data Report</a:t>
          </a:r>
        </a:p>
      </dgm:t>
    </dgm:pt>
    <dgm:pt modelId="{7437E292-1E6A-4C89-96F2-49657BA8B3AC}" type="parTrans" cxnId="{D145A9F6-43A0-4702-8B29-AC8C8D03B6B7}">
      <dgm:prSet/>
      <dgm:spPr/>
      <dgm:t>
        <a:bodyPr/>
        <a:lstStyle/>
        <a:p>
          <a:endParaRPr lang="en-US" sz="2400"/>
        </a:p>
      </dgm:t>
    </dgm:pt>
    <dgm:pt modelId="{1BCEDD5D-CBAA-4359-9FB5-6E3B9BF0E617}" type="sibTrans" cxnId="{D145A9F6-43A0-4702-8B29-AC8C8D03B6B7}">
      <dgm:prSet/>
      <dgm:spPr/>
      <dgm:t>
        <a:bodyPr/>
        <a:lstStyle/>
        <a:p>
          <a:endParaRPr lang="en-US" sz="2400"/>
        </a:p>
      </dgm:t>
    </dgm:pt>
    <dgm:pt modelId="{70EC3C20-23F1-4E6C-809B-5C77F7705F98}">
      <dgm:prSet phldrT="[Text]" custT="1"/>
      <dgm:spPr/>
      <dgm:t>
        <a:bodyPr/>
        <a:lstStyle/>
        <a:p>
          <a:r>
            <a:rPr lang="en-US" sz="2400" dirty="0"/>
            <a:t>Identify opportunities *PDSA*</a:t>
          </a:r>
        </a:p>
      </dgm:t>
    </dgm:pt>
    <dgm:pt modelId="{A2581303-654C-49D5-830D-0BA84A44D73B}" type="parTrans" cxnId="{10E31C75-D446-4E11-8BC4-30ED269CB235}">
      <dgm:prSet/>
      <dgm:spPr/>
      <dgm:t>
        <a:bodyPr/>
        <a:lstStyle/>
        <a:p>
          <a:endParaRPr lang="en-US" sz="2400"/>
        </a:p>
      </dgm:t>
    </dgm:pt>
    <dgm:pt modelId="{0995B8C0-6375-4A1E-9756-4255080E5211}" type="sibTrans" cxnId="{10E31C75-D446-4E11-8BC4-30ED269CB235}">
      <dgm:prSet/>
      <dgm:spPr/>
      <dgm:t>
        <a:bodyPr/>
        <a:lstStyle/>
        <a:p>
          <a:endParaRPr lang="en-US" sz="2400"/>
        </a:p>
      </dgm:t>
    </dgm:pt>
    <dgm:pt modelId="{E8400A3A-7127-4110-B424-E68DEBCEB467}" type="pres">
      <dgm:prSet presAssocID="{F4C4F2F7-4E7F-4BA2-A1F7-414F2DF9B9D0}" presName="compositeShape" presStyleCnt="0">
        <dgm:presLayoutVars>
          <dgm:chMax val="7"/>
          <dgm:dir/>
          <dgm:resizeHandles val="exact"/>
        </dgm:presLayoutVars>
      </dgm:prSet>
      <dgm:spPr/>
    </dgm:pt>
    <dgm:pt modelId="{C1DBEB15-6948-4DCC-94B3-DFA73AFCEF68}" type="pres">
      <dgm:prSet presAssocID="{F4C4F2F7-4E7F-4BA2-A1F7-414F2DF9B9D0}" presName="wedge1" presStyleLbl="node1" presStyleIdx="0" presStyleCnt="5"/>
      <dgm:spPr/>
    </dgm:pt>
    <dgm:pt modelId="{556CBD3F-C44D-4DEB-8065-29414AF1832E}" type="pres">
      <dgm:prSet presAssocID="{F4C4F2F7-4E7F-4BA2-A1F7-414F2DF9B9D0}" presName="dummy1a" presStyleCnt="0"/>
      <dgm:spPr/>
    </dgm:pt>
    <dgm:pt modelId="{766A394D-8358-474B-B684-7F1F71259E34}" type="pres">
      <dgm:prSet presAssocID="{F4C4F2F7-4E7F-4BA2-A1F7-414F2DF9B9D0}" presName="dummy1b" presStyleCnt="0"/>
      <dgm:spPr/>
    </dgm:pt>
    <dgm:pt modelId="{8883B05B-2088-4C90-9C25-1AED89818AC7}" type="pres">
      <dgm:prSet presAssocID="{F4C4F2F7-4E7F-4BA2-A1F7-414F2DF9B9D0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821E888-03F5-41CB-B8DF-C1F603EA1028}" type="pres">
      <dgm:prSet presAssocID="{F4C4F2F7-4E7F-4BA2-A1F7-414F2DF9B9D0}" presName="wedge2" presStyleLbl="node1" presStyleIdx="1" presStyleCnt="5"/>
      <dgm:spPr/>
    </dgm:pt>
    <dgm:pt modelId="{9C68AE18-D6BC-4F87-8CD1-79F1A08822EF}" type="pres">
      <dgm:prSet presAssocID="{F4C4F2F7-4E7F-4BA2-A1F7-414F2DF9B9D0}" presName="dummy2a" presStyleCnt="0"/>
      <dgm:spPr/>
    </dgm:pt>
    <dgm:pt modelId="{D9A322DF-B617-41D5-861B-151669DD0046}" type="pres">
      <dgm:prSet presAssocID="{F4C4F2F7-4E7F-4BA2-A1F7-414F2DF9B9D0}" presName="dummy2b" presStyleCnt="0"/>
      <dgm:spPr/>
    </dgm:pt>
    <dgm:pt modelId="{D6362454-C401-4777-8E57-B659D6472E56}" type="pres">
      <dgm:prSet presAssocID="{F4C4F2F7-4E7F-4BA2-A1F7-414F2DF9B9D0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B5CB904-DE34-42BA-AEF2-ABEC2AE27156}" type="pres">
      <dgm:prSet presAssocID="{F4C4F2F7-4E7F-4BA2-A1F7-414F2DF9B9D0}" presName="wedge3" presStyleLbl="node1" presStyleIdx="2" presStyleCnt="5"/>
      <dgm:spPr/>
    </dgm:pt>
    <dgm:pt modelId="{60FB9CB1-9353-433F-803C-D49C68DF787C}" type="pres">
      <dgm:prSet presAssocID="{F4C4F2F7-4E7F-4BA2-A1F7-414F2DF9B9D0}" presName="dummy3a" presStyleCnt="0"/>
      <dgm:spPr/>
    </dgm:pt>
    <dgm:pt modelId="{92914A5B-BF91-448C-9161-5D4933607B99}" type="pres">
      <dgm:prSet presAssocID="{F4C4F2F7-4E7F-4BA2-A1F7-414F2DF9B9D0}" presName="dummy3b" presStyleCnt="0"/>
      <dgm:spPr/>
    </dgm:pt>
    <dgm:pt modelId="{F7991F4B-50DC-4766-8AD3-68641E04E614}" type="pres">
      <dgm:prSet presAssocID="{F4C4F2F7-4E7F-4BA2-A1F7-414F2DF9B9D0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BD78531-EE7B-45F2-A0B9-8A15B77F6F3F}" type="pres">
      <dgm:prSet presAssocID="{F4C4F2F7-4E7F-4BA2-A1F7-414F2DF9B9D0}" presName="wedge4" presStyleLbl="node1" presStyleIdx="3" presStyleCnt="5"/>
      <dgm:spPr/>
    </dgm:pt>
    <dgm:pt modelId="{EB91BDDD-5FFB-4904-A261-6F61382948F0}" type="pres">
      <dgm:prSet presAssocID="{F4C4F2F7-4E7F-4BA2-A1F7-414F2DF9B9D0}" presName="dummy4a" presStyleCnt="0"/>
      <dgm:spPr/>
    </dgm:pt>
    <dgm:pt modelId="{49282FCB-3049-48B6-9FEB-0D9B004B7513}" type="pres">
      <dgm:prSet presAssocID="{F4C4F2F7-4E7F-4BA2-A1F7-414F2DF9B9D0}" presName="dummy4b" presStyleCnt="0"/>
      <dgm:spPr/>
    </dgm:pt>
    <dgm:pt modelId="{F851FB02-6C1F-47A8-ABAD-0562E51500BE}" type="pres">
      <dgm:prSet presAssocID="{F4C4F2F7-4E7F-4BA2-A1F7-414F2DF9B9D0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8EA5D3D-7900-464B-815B-ED95B63A4533}" type="pres">
      <dgm:prSet presAssocID="{F4C4F2F7-4E7F-4BA2-A1F7-414F2DF9B9D0}" presName="wedge5" presStyleLbl="node1" presStyleIdx="4" presStyleCnt="5"/>
      <dgm:spPr/>
    </dgm:pt>
    <dgm:pt modelId="{7FFAD8F3-DD88-4071-85F5-208B5C646C4C}" type="pres">
      <dgm:prSet presAssocID="{F4C4F2F7-4E7F-4BA2-A1F7-414F2DF9B9D0}" presName="dummy5a" presStyleCnt="0"/>
      <dgm:spPr/>
    </dgm:pt>
    <dgm:pt modelId="{E123CF34-C371-4FE5-9AE5-FE8F44165445}" type="pres">
      <dgm:prSet presAssocID="{F4C4F2F7-4E7F-4BA2-A1F7-414F2DF9B9D0}" presName="dummy5b" presStyleCnt="0"/>
      <dgm:spPr/>
    </dgm:pt>
    <dgm:pt modelId="{3B8AA3F4-BE3C-4F0D-B9DC-B187F09FE001}" type="pres">
      <dgm:prSet presAssocID="{F4C4F2F7-4E7F-4BA2-A1F7-414F2DF9B9D0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287E1EE8-762B-4F12-9B52-A63E0F446734}" type="pres">
      <dgm:prSet presAssocID="{DE048F7A-7853-486E-ABE0-ADA6EF51F3FA}" presName="arrowWedge1" presStyleLbl="fgSibTrans2D1" presStyleIdx="0" presStyleCnt="5"/>
      <dgm:spPr/>
    </dgm:pt>
    <dgm:pt modelId="{9789D8D7-3804-4703-9B75-F49FDF870D59}" type="pres">
      <dgm:prSet presAssocID="{A2992D5F-DDD4-4BBB-B1DB-6F2B2A9C66CD}" presName="arrowWedge2" presStyleLbl="fgSibTrans2D1" presStyleIdx="1" presStyleCnt="5"/>
      <dgm:spPr/>
    </dgm:pt>
    <dgm:pt modelId="{CB4D0C96-6696-45D0-A09B-6FAD03465164}" type="pres">
      <dgm:prSet presAssocID="{79135983-39BD-49F9-B008-CB5043E7AFC6}" presName="arrowWedge3" presStyleLbl="fgSibTrans2D1" presStyleIdx="2" presStyleCnt="5"/>
      <dgm:spPr/>
    </dgm:pt>
    <dgm:pt modelId="{ED47395A-385C-40DE-8817-6CE19C9DCDCF}" type="pres">
      <dgm:prSet presAssocID="{1BCEDD5D-CBAA-4359-9FB5-6E3B9BF0E617}" presName="arrowWedge4" presStyleLbl="fgSibTrans2D1" presStyleIdx="3" presStyleCnt="5"/>
      <dgm:spPr/>
    </dgm:pt>
    <dgm:pt modelId="{6F46552A-3CAC-41B8-92A3-7C206A2C8702}" type="pres">
      <dgm:prSet presAssocID="{0995B8C0-6375-4A1E-9756-4255080E5211}" presName="arrowWedge5" presStyleLbl="fgSibTrans2D1" presStyleIdx="4" presStyleCnt="5"/>
      <dgm:spPr/>
    </dgm:pt>
  </dgm:ptLst>
  <dgm:cxnLst>
    <dgm:cxn modelId="{9992EC17-3745-44B2-BF54-3D6BC4B8DFB1}" srcId="{F4C4F2F7-4E7F-4BA2-A1F7-414F2DF9B9D0}" destId="{720CA796-921C-40E0-990F-348EDEEC32DC}" srcOrd="2" destOrd="0" parTransId="{5E251108-E49F-4EDC-B756-2376F4BF903F}" sibTransId="{79135983-39BD-49F9-B008-CB5043E7AFC6}"/>
    <dgm:cxn modelId="{D1148433-6F8C-4492-9D09-0712D2B48E30}" type="presOf" srcId="{3CBDC71A-7F3D-482C-8A56-62FB3277C039}" destId="{D821E888-03F5-41CB-B8DF-C1F603EA1028}" srcOrd="0" destOrd="0" presId="urn:microsoft.com/office/officeart/2005/8/layout/cycle8"/>
    <dgm:cxn modelId="{9640743F-6BAA-4A17-8DBB-B14F56C4CB26}" srcId="{F4C4F2F7-4E7F-4BA2-A1F7-414F2DF9B9D0}" destId="{3CBDC71A-7F3D-482C-8A56-62FB3277C039}" srcOrd="1" destOrd="0" parTransId="{E7DDDCD4-9C94-41C6-9BBC-3D0F474AC4ED}" sibTransId="{A2992D5F-DDD4-4BBB-B1DB-6F2B2A9C66CD}"/>
    <dgm:cxn modelId="{79113E69-6CAC-4BEC-AA23-B3A32E0AF465}" type="presOf" srcId="{BB95FDB6-3B7A-41FB-A221-F05E792F594C}" destId="{6BD78531-EE7B-45F2-A0B9-8A15B77F6F3F}" srcOrd="0" destOrd="0" presId="urn:microsoft.com/office/officeart/2005/8/layout/cycle8"/>
    <dgm:cxn modelId="{CDC2E269-028E-41E7-A265-4656A47FB543}" srcId="{F4C4F2F7-4E7F-4BA2-A1F7-414F2DF9B9D0}" destId="{8CAAA705-2173-4A62-A825-F7FB2F42A58E}" srcOrd="0" destOrd="0" parTransId="{59E16EE2-47A3-4EA5-9293-3CD0BF644A4C}" sibTransId="{DE048F7A-7853-486E-ABE0-ADA6EF51F3FA}"/>
    <dgm:cxn modelId="{10E31C75-D446-4E11-8BC4-30ED269CB235}" srcId="{F4C4F2F7-4E7F-4BA2-A1F7-414F2DF9B9D0}" destId="{70EC3C20-23F1-4E6C-809B-5C77F7705F98}" srcOrd="4" destOrd="0" parTransId="{A2581303-654C-49D5-830D-0BA84A44D73B}" sibTransId="{0995B8C0-6375-4A1E-9756-4255080E5211}"/>
    <dgm:cxn modelId="{DA3E7655-A616-41B2-9D23-F22F2E191F4D}" type="presOf" srcId="{70EC3C20-23F1-4E6C-809B-5C77F7705F98}" destId="{18EA5D3D-7900-464B-815B-ED95B63A4533}" srcOrd="0" destOrd="0" presId="urn:microsoft.com/office/officeart/2005/8/layout/cycle8"/>
    <dgm:cxn modelId="{83D28C56-6551-4D3F-A585-0731AB1750B9}" type="presOf" srcId="{3CBDC71A-7F3D-482C-8A56-62FB3277C039}" destId="{D6362454-C401-4777-8E57-B659D6472E56}" srcOrd="1" destOrd="0" presId="urn:microsoft.com/office/officeart/2005/8/layout/cycle8"/>
    <dgm:cxn modelId="{BE8BC280-E158-4460-89B7-7B73C2C1ACAA}" type="presOf" srcId="{70EC3C20-23F1-4E6C-809B-5C77F7705F98}" destId="{3B8AA3F4-BE3C-4F0D-B9DC-B187F09FE001}" srcOrd="1" destOrd="0" presId="urn:microsoft.com/office/officeart/2005/8/layout/cycle8"/>
    <dgm:cxn modelId="{D2BB5886-1D72-4AC9-989A-58995573A1A7}" type="presOf" srcId="{8CAAA705-2173-4A62-A825-F7FB2F42A58E}" destId="{C1DBEB15-6948-4DCC-94B3-DFA73AFCEF68}" srcOrd="0" destOrd="0" presId="urn:microsoft.com/office/officeart/2005/8/layout/cycle8"/>
    <dgm:cxn modelId="{C5532A98-7E07-4324-B76D-9E1EDF3F42E4}" type="presOf" srcId="{BB95FDB6-3B7A-41FB-A221-F05E792F594C}" destId="{F851FB02-6C1F-47A8-ABAD-0562E51500BE}" srcOrd="1" destOrd="0" presId="urn:microsoft.com/office/officeart/2005/8/layout/cycle8"/>
    <dgm:cxn modelId="{765F7699-DD7A-4A44-8310-5B48B51B2BAB}" type="presOf" srcId="{F4C4F2F7-4E7F-4BA2-A1F7-414F2DF9B9D0}" destId="{E8400A3A-7127-4110-B424-E68DEBCEB467}" srcOrd="0" destOrd="0" presId="urn:microsoft.com/office/officeart/2005/8/layout/cycle8"/>
    <dgm:cxn modelId="{AAE01BB0-D56F-42D1-B77F-7FA2BEF7BB4F}" type="presOf" srcId="{720CA796-921C-40E0-990F-348EDEEC32DC}" destId="{9B5CB904-DE34-42BA-AEF2-ABEC2AE27156}" srcOrd="0" destOrd="0" presId="urn:microsoft.com/office/officeart/2005/8/layout/cycle8"/>
    <dgm:cxn modelId="{93D914D7-E1D9-4974-91D9-7777A05D2346}" type="presOf" srcId="{720CA796-921C-40E0-990F-348EDEEC32DC}" destId="{F7991F4B-50DC-4766-8AD3-68641E04E614}" srcOrd="1" destOrd="0" presId="urn:microsoft.com/office/officeart/2005/8/layout/cycle8"/>
    <dgm:cxn modelId="{D145A9F6-43A0-4702-8B29-AC8C8D03B6B7}" srcId="{F4C4F2F7-4E7F-4BA2-A1F7-414F2DF9B9D0}" destId="{BB95FDB6-3B7A-41FB-A221-F05E792F594C}" srcOrd="3" destOrd="0" parTransId="{7437E292-1E6A-4C89-96F2-49657BA8B3AC}" sibTransId="{1BCEDD5D-CBAA-4359-9FB5-6E3B9BF0E617}"/>
    <dgm:cxn modelId="{B7C176FD-8072-4963-83E2-4AF9CA5DAFB8}" type="presOf" srcId="{8CAAA705-2173-4A62-A825-F7FB2F42A58E}" destId="{8883B05B-2088-4C90-9C25-1AED89818AC7}" srcOrd="1" destOrd="0" presId="urn:microsoft.com/office/officeart/2005/8/layout/cycle8"/>
    <dgm:cxn modelId="{BBEA697A-0278-4EF6-8984-CE7E4FDE5B26}" type="presParOf" srcId="{E8400A3A-7127-4110-B424-E68DEBCEB467}" destId="{C1DBEB15-6948-4DCC-94B3-DFA73AFCEF68}" srcOrd="0" destOrd="0" presId="urn:microsoft.com/office/officeart/2005/8/layout/cycle8"/>
    <dgm:cxn modelId="{B85D5AE7-89CB-4AFE-8AC0-BB471712C3CD}" type="presParOf" srcId="{E8400A3A-7127-4110-B424-E68DEBCEB467}" destId="{556CBD3F-C44D-4DEB-8065-29414AF1832E}" srcOrd="1" destOrd="0" presId="urn:microsoft.com/office/officeart/2005/8/layout/cycle8"/>
    <dgm:cxn modelId="{85844D2F-396F-4555-85DB-4B7C20B161F4}" type="presParOf" srcId="{E8400A3A-7127-4110-B424-E68DEBCEB467}" destId="{766A394D-8358-474B-B684-7F1F71259E34}" srcOrd="2" destOrd="0" presId="urn:microsoft.com/office/officeart/2005/8/layout/cycle8"/>
    <dgm:cxn modelId="{EF254F6F-2E77-420B-8DA9-64BB593BBF2D}" type="presParOf" srcId="{E8400A3A-7127-4110-B424-E68DEBCEB467}" destId="{8883B05B-2088-4C90-9C25-1AED89818AC7}" srcOrd="3" destOrd="0" presId="urn:microsoft.com/office/officeart/2005/8/layout/cycle8"/>
    <dgm:cxn modelId="{10B24A19-2FF5-4541-ABDA-EC3502A745FE}" type="presParOf" srcId="{E8400A3A-7127-4110-B424-E68DEBCEB467}" destId="{D821E888-03F5-41CB-B8DF-C1F603EA1028}" srcOrd="4" destOrd="0" presId="urn:microsoft.com/office/officeart/2005/8/layout/cycle8"/>
    <dgm:cxn modelId="{9301D203-DDC2-4F55-BE43-354C0C7AF4A1}" type="presParOf" srcId="{E8400A3A-7127-4110-B424-E68DEBCEB467}" destId="{9C68AE18-D6BC-4F87-8CD1-79F1A08822EF}" srcOrd="5" destOrd="0" presId="urn:microsoft.com/office/officeart/2005/8/layout/cycle8"/>
    <dgm:cxn modelId="{F4BDC8EC-23A7-447A-98DD-AB6F88F0A6B2}" type="presParOf" srcId="{E8400A3A-7127-4110-B424-E68DEBCEB467}" destId="{D9A322DF-B617-41D5-861B-151669DD0046}" srcOrd="6" destOrd="0" presId="urn:microsoft.com/office/officeart/2005/8/layout/cycle8"/>
    <dgm:cxn modelId="{54783488-CDA6-4C71-B415-D56123E51882}" type="presParOf" srcId="{E8400A3A-7127-4110-B424-E68DEBCEB467}" destId="{D6362454-C401-4777-8E57-B659D6472E56}" srcOrd="7" destOrd="0" presId="urn:microsoft.com/office/officeart/2005/8/layout/cycle8"/>
    <dgm:cxn modelId="{1AE939F5-515F-4AB5-91B2-85B6E8F18452}" type="presParOf" srcId="{E8400A3A-7127-4110-B424-E68DEBCEB467}" destId="{9B5CB904-DE34-42BA-AEF2-ABEC2AE27156}" srcOrd="8" destOrd="0" presId="urn:microsoft.com/office/officeart/2005/8/layout/cycle8"/>
    <dgm:cxn modelId="{56F5E130-D21C-4CCB-AA51-DB497C6BBADF}" type="presParOf" srcId="{E8400A3A-7127-4110-B424-E68DEBCEB467}" destId="{60FB9CB1-9353-433F-803C-D49C68DF787C}" srcOrd="9" destOrd="0" presId="urn:microsoft.com/office/officeart/2005/8/layout/cycle8"/>
    <dgm:cxn modelId="{D5336194-89E2-4B40-A058-02D80F3F7471}" type="presParOf" srcId="{E8400A3A-7127-4110-B424-E68DEBCEB467}" destId="{92914A5B-BF91-448C-9161-5D4933607B99}" srcOrd="10" destOrd="0" presId="urn:microsoft.com/office/officeart/2005/8/layout/cycle8"/>
    <dgm:cxn modelId="{06E2FE5B-7FE4-475B-9F7E-DACED11226F6}" type="presParOf" srcId="{E8400A3A-7127-4110-B424-E68DEBCEB467}" destId="{F7991F4B-50DC-4766-8AD3-68641E04E614}" srcOrd="11" destOrd="0" presId="urn:microsoft.com/office/officeart/2005/8/layout/cycle8"/>
    <dgm:cxn modelId="{780FA6ED-35EA-4725-BB5F-91AF0A36F9E4}" type="presParOf" srcId="{E8400A3A-7127-4110-B424-E68DEBCEB467}" destId="{6BD78531-EE7B-45F2-A0B9-8A15B77F6F3F}" srcOrd="12" destOrd="0" presId="urn:microsoft.com/office/officeart/2005/8/layout/cycle8"/>
    <dgm:cxn modelId="{8C0B71FD-589E-4066-84E5-652826F82250}" type="presParOf" srcId="{E8400A3A-7127-4110-B424-E68DEBCEB467}" destId="{EB91BDDD-5FFB-4904-A261-6F61382948F0}" srcOrd="13" destOrd="0" presId="urn:microsoft.com/office/officeart/2005/8/layout/cycle8"/>
    <dgm:cxn modelId="{2E732414-AF5D-41D1-8FA5-62F005E9D3AE}" type="presParOf" srcId="{E8400A3A-7127-4110-B424-E68DEBCEB467}" destId="{49282FCB-3049-48B6-9FEB-0D9B004B7513}" srcOrd="14" destOrd="0" presId="urn:microsoft.com/office/officeart/2005/8/layout/cycle8"/>
    <dgm:cxn modelId="{91F61B81-7A53-4A21-A7AE-FC06FBA187AE}" type="presParOf" srcId="{E8400A3A-7127-4110-B424-E68DEBCEB467}" destId="{F851FB02-6C1F-47A8-ABAD-0562E51500BE}" srcOrd="15" destOrd="0" presId="urn:microsoft.com/office/officeart/2005/8/layout/cycle8"/>
    <dgm:cxn modelId="{A865F06C-1DE3-4AE1-B77A-914A39D01E7C}" type="presParOf" srcId="{E8400A3A-7127-4110-B424-E68DEBCEB467}" destId="{18EA5D3D-7900-464B-815B-ED95B63A4533}" srcOrd="16" destOrd="0" presId="urn:microsoft.com/office/officeart/2005/8/layout/cycle8"/>
    <dgm:cxn modelId="{397E0986-50D9-49B5-97E8-AE1129CE7E77}" type="presParOf" srcId="{E8400A3A-7127-4110-B424-E68DEBCEB467}" destId="{7FFAD8F3-DD88-4071-85F5-208B5C646C4C}" srcOrd="17" destOrd="0" presId="urn:microsoft.com/office/officeart/2005/8/layout/cycle8"/>
    <dgm:cxn modelId="{5DCA2178-60C8-4992-86EA-5AEAD98FA0A0}" type="presParOf" srcId="{E8400A3A-7127-4110-B424-E68DEBCEB467}" destId="{E123CF34-C371-4FE5-9AE5-FE8F44165445}" srcOrd="18" destOrd="0" presId="urn:microsoft.com/office/officeart/2005/8/layout/cycle8"/>
    <dgm:cxn modelId="{A723B47A-8E4A-4EE4-B319-140A1E9454D1}" type="presParOf" srcId="{E8400A3A-7127-4110-B424-E68DEBCEB467}" destId="{3B8AA3F4-BE3C-4F0D-B9DC-B187F09FE001}" srcOrd="19" destOrd="0" presId="urn:microsoft.com/office/officeart/2005/8/layout/cycle8"/>
    <dgm:cxn modelId="{4ECDFBD6-3420-495C-857B-42DF85D758BF}" type="presParOf" srcId="{E8400A3A-7127-4110-B424-E68DEBCEB467}" destId="{287E1EE8-762B-4F12-9B52-A63E0F446734}" srcOrd="20" destOrd="0" presId="urn:microsoft.com/office/officeart/2005/8/layout/cycle8"/>
    <dgm:cxn modelId="{13792FCC-0925-43EA-B147-828B52AD3AC7}" type="presParOf" srcId="{E8400A3A-7127-4110-B424-E68DEBCEB467}" destId="{9789D8D7-3804-4703-9B75-F49FDF870D59}" srcOrd="21" destOrd="0" presId="urn:microsoft.com/office/officeart/2005/8/layout/cycle8"/>
    <dgm:cxn modelId="{93AE487C-AAB9-4682-97AD-9251C428548E}" type="presParOf" srcId="{E8400A3A-7127-4110-B424-E68DEBCEB467}" destId="{CB4D0C96-6696-45D0-A09B-6FAD03465164}" srcOrd="22" destOrd="0" presId="urn:microsoft.com/office/officeart/2005/8/layout/cycle8"/>
    <dgm:cxn modelId="{188F062D-4510-4EC9-A3FD-B1ECC42ACC76}" type="presParOf" srcId="{E8400A3A-7127-4110-B424-E68DEBCEB467}" destId="{ED47395A-385C-40DE-8817-6CE19C9DCDCF}" srcOrd="23" destOrd="0" presId="urn:microsoft.com/office/officeart/2005/8/layout/cycle8"/>
    <dgm:cxn modelId="{24CF0105-0334-421C-8741-44475D4885CB}" type="presParOf" srcId="{E8400A3A-7127-4110-B424-E68DEBCEB467}" destId="{6F46552A-3CAC-41B8-92A3-7C206A2C870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BEB15-6948-4DCC-94B3-DFA73AFCEF68}">
      <dsp:nvSpPr>
        <dsp:cNvPr id="0" name=""/>
        <dsp:cNvSpPr/>
      </dsp:nvSpPr>
      <dsp:spPr>
        <a:xfrm>
          <a:off x="1594949" y="402632"/>
          <a:ext cx="5463838" cy="5463838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Coaching Call</a:t>
          </a:r>
        </a:p>
      </dsp:txBody>
      <dsp:txXfrm>
        <a:off x="4445252" y="1321078"/>
        <a:ext cx="1756233" cy="1170822"/>
      </dsp:txXfrm>
    </dsp:sp>
    <dsp:sp modelId="{D821E888-03F5-41CB-B8DF-C1F603EA1028}">
      <dsp:nvSpPr>
        <dsp:cNvPr id="0" name=""/>
        <dsp:cNvSpPr/>
      </dsp:nvSpPr>
      <dsp:spPr>
        <a:xfrm>
          <a:off x="1641782" y="548335"/>
          <a:ext cx="5463838" cy="5463838"/>
        </a:xfrm>
        <a:prstGeom prst="pie">
          <a:avLst>
            <a:gd name="adj1" fmla="val 20520000"/>
            <a:gd name="adj2" fmla="val 32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Submit Data</a:t>
          </a:r>
        </a:p>
      </dsp:txBody>
      <dsp:txXfrm>
        <a:off x="5160754" y="3044789"/>
        <a:ext cx="1626142" cy="1300914"/>
      </dsp:txXfrm>
    </dsp:sp>
    <dsp:sp modelId="{9B5CB904-DE34-42BA-AEF2-ABEC2AE27156}">
      <dsp:nvSpPr>
        <dsp:cNvPr id="0" name=""/>
        <dsp:cNvSpPr/>
      </dsp:nvSpPr>
      <dsp:spPr>
        <a:xfrm>
          <a:off x="1518195" y="638098"/>
          <a:ext cx="5463838" cy="5463838"/>
        </a:xfrm>
        <a:prstGeom prst="pie">
          <a:avLst>
            <a:gd name="adj1" fmla="val 3240000"/>
            <a:gd name="adj2" fmla="val 756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Review Data Report</a:t>
          </a:r>
        </a:p>
      </dsp:txBody>
      <dsp:txXfrm>
        <a:off x="3469566" y="4475794"/>
        <a:ext cx="1561096" cy="1431005"/>
      </dsp:txXfrm>
    </dsp:sp>
    <dsp:sp modelId="{6BD78531-EE7B-45F2-A0B9-8A15B77F6F3F}">
      <dsp:nvSpPr>
        <dsp:cNvPr id="0" name=""/>
        <dsp:cNvSpPr/>
      </dsp:nvSpPr>
      <dsp:spPr>
        <a:xfrm>
          <a:off x="1394608" y="548335"/>
          <a:ext cx="5463838" cy="5463838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 and Disseminate Data Report</a:t>
          </a:r>
        </a:p>
      </dsp:txBody>
      <dsp:txXfrm>
        <a:off x="1713332" y="3044789"/>
        <a:ext cx="1626142" cy="1300914"/>
      </dsp:txXfrm>
    </dsp:sp>
    <dsp:sp modelId="{18EA5D3D-7900-464B-815B-ED95B63A4533}">
      <dsp:nvSpPr>
        <dsp:cNvPr id="0" name=""/>
        <dsp:cNvSpPr/>
      </dsp:nvSpPr>
      <dsp:spPr>
        <a:xfrm>
          <a:off x="1441441" y="402632"/>
          <a:ext cx="5463838" cy="5463838"/>
        </a:xfrm>
        <a:prstGeom prst="pie">
          <a:avLst>
            <a:gd name="adj1" fmla="val 1188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Identify opportunities *PDSA*</a:t>
          </a:r>
        </a:p>
      </dsp:txBody>
      <dsp:txXfrm>
        <a:off x="2298744" y="1321078"/>
        <a:ext cx="1756233" cy="1170822"/>
      </dsp:txXfrm>
    </dsp:sp>
    <dsp:sp modelId="{287E1EE8-762B-4F12-9B52-A63E0F446734}">
      <dsp:nvSpPr>
        <dsp:cNvPr id="0" name=""/>
        <dsp:cNvSpPr/>
      </dsp:nvSpPr>
      <dsp:spPr>
        <a:xfrm>
          <a:off x="1256454" y="64395"/>
          <a:ext cx="6140314" cy="6140314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9D8D7-3804-4703-9B75-F49FDF870D59}">
      <dsp:nvSpPr>
        <dsp:cNvPr id="0" name=""/>
        <dsp:cNvSpPr/>
      </dsp:nvSpPr>
      <dsp:spPr>
        <a:xfrm>
          <a:off x="1303922" y="210049"/>
          <a:ext cx="6140314" cy="6140314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D0C96-6696-45D0-A09B-6FAD03465164}">
      <dsp:nvSpPr>
        <dsp:cNvPr id="0" name=""/>
        <dsp:cNvSpPr/>
      </dsp:nvSpPr>
      <dsp:spPr>
        <a:xfrm>
          <a:off x="1179957" y="300087"/>
          <a:ext cx="6140314" cy="6140314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7395A-385C-40DE-8817-6CE19C9DCDCF}">
      <dsp:nvSpPr>
        <dsp:cNvPr id="0" name=""/>
        <dsp:cNvSpPr/>
      </dsp:nvSpPr>
      <dsp:spPr>
        <a:xfrm>
          <a:off x="1055993" y="210049"/>
          <a:ext cx="6140314" cy="6140314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6552A-3CAC-41B8-92A3-7C206A2C8702}">
      <dsp:nvSpPr>
        <dsp:cNvPr id="0" name=""/>
        <dsp:cNvSpPr/>
      </dsp:nvSpPr>
      <dsp:spPr>
        <a:xfrm>
          <a:off x="1103461" y="64395"/>
          <a:ext cx="6140314" cy="6140314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FA602-C245-4F3C-A7CD-BF9EC04A84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41189-BCC6-404A-83C6-29505E7C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41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B7EA4-2E17-42C3-91BA-B9E0976F6E7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ED1A0-66BD-4F1F-A0A9-A5A89052D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Engagement? Data submission # hospitals and # babies received vs what we should have</a:t>
            </a:r>
          </a:p>
          <a:p>
            <a:r>
              <a:rPr lang="en-US" dirty="0"/>
              <a:t>% hospitals attending coaching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ED1A0-66BD-4F1F-A0A9-A5A89052D3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6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EED1A0-66BD-4F1F-A0A9-A5A89052D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9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5.png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7.png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7.png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6" y="1122363"/>
            <a:ext cx="10113852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6" y="3748686"/>
            <a:ext cx="10113852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9"/>
            <a:ext cx="25455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6111383"/>
            <a:ext cx="10296605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388132" y="6111381"/>
            <a:ext cx="807277" cy="104939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637F22A-7D42-4E11-949C-7E5B6AE1C2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07" y="6065985"/>
            <a:ext cx="1190272" cy="7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7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CE43-B976-49F6-B923-14ED9C52710B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7"/>
            <a:ext cx="9880272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526882"/>
            <a:ext cx="4802727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311893"/>
            <a:ext cx="4802727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526882"/>
            <a:ext cx="4826379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311893"/>
            <a:ext cx="4826379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FD00-CBAE-4C14-9A5E-335948A0B6C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6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5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35F-3E03-48EF-8406-1A85DFEEFD8F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6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4" y="457200"/>
            <a:ext cx="3830131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1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4" y="2057400"/>
            <a:ext cx="38301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11E7-BD7B-49A9-AD67-C3CC94DDFA9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267390"/>
            <a:ext cx="2187661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8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711411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BD2C-03CC-4DEB-891A-6F8D152AEFA3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5C43-341E-42BF-9CEB-CFABE92EC68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6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B7D4-BA1B-48E1-9DFE-F8D51AA0EAAA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25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94BFC8-BC76-4B51-B65F-04D84456204A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8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4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80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2" y="2966636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2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71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7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22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9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3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5217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9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1" y="2966635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9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6" y="6102465"/>
            <a:ext cx="1125628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1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52489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7" y="6405166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3E3DDA0-BC19-4981-AAF7-8D7ECC5692DD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9" y="6405166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6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6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62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1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7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5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D8F8-4FFC-4A51-8444-D1D92F7D2508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7" y="6079257"/>
            <a:ext cx="959447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2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900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24581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205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6" y="1122363"/>
            <a:ext cx="10113852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6" y="3748686"/>
            <a:ext cx="10113852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9"/>
            <a:ext cx="25455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6111383"/>
            <a:ext cx="9753091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493699" y="6111381"/>
            <a:ext cx="701711" cy="104939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45F49FA-E3C5-453A-816E-83E189F2F07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57" y="6025020"/>
            <a:ext cx="1293028" cy="83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3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9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1" y="2966635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9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6" y="6102465"/>
            <a:ext cx="1125628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1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7651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4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405164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4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3" y="6185140"/>
            <a:ext cx="1036796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96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CDA-AB8D-4A41-B727-076C783E4FCD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2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4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0F52B98-905F-4C08-81F3-D8428E9BDF36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405164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4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3" y="6185140"/>
            <a:ext cx="1036796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3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99" y="6166966"/>
            <a:ext cx="123070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70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90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6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35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12192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7446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604" y="6245366"/>
            <a:ext cx="1059395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0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6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2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418F4-F298-4152-9C8E-5FF9ACADD8FE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7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21" y="6219419"/>
            <a:ext cx="109268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22F-9971-47BF-9B90-31CCD98916D0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7"/>
            <a:ext cx="9880272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526882"/>
            <a:ext cx="4802727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311893"/>
            <a:ext cx="4802727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526882"/>
            <a:ext cx="4826379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311893"/>
            <a:ext cx="4826379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ADBB-3577-4367-A43A-8897C293404D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10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5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62C3-DEFD-4340-A68E-89359929B5C5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1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4" y="457200"/>
            <a:ext cx="3830131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1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4" y="2057400"/>
            <a:ext cx="38301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FD36-5690-410E-ADDE-4B4352DD2A4E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46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267390"/>
            <a:ext cx="2187661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8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162099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1B7A-45F6-4C24-8DA2-A86AE73AC7F3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5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2CAF-905C-4097-A82D-B104C1747AAC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87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BDCF-F60F-4265-9AB8-FB1284D14E76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911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5B2BC04-5614-464E-B723-14687945F270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8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5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80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2" y="2966636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2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71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7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22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9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3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00653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7" y="6405166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714EC04-E39B-4093-8FBA-99428B3FF69A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9" y="6405166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6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6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29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EE-50EB-4FDD-81A6-5A53D936A069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7" y="6079257"/>
            <a:ext cx="959447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3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900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496208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6" y="1122363"/>
            <a:ext cx="10113852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6" y="3748686"/>
            <a:ext cx="10113852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9"/>
            <a:ext cx="25455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6111383"/>
            <a:ext cx="9837335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482198" y="6111381"/>
            <a:ext cx="701711" cy="1049392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B981269-9F5D-4EC8-A441-59F0BC2DCF8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169" y="5941084"/>
            <a:ext cx="1500283" cy="9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455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9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1" y="2966635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9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20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1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93704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4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01E4A2C-B8D6-4464-B54F-13C6DAA679F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405164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4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5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10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543BC8-1136-4286-845D-F5E10B3F146C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99" y="6166966"/>
            <a:ext cx="123070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713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2487" y="6407785"/>
            <a:ext cx="888520" cy="286169"/>
          </a:xfrm>
        </p:spPr>
        <p:txBody>
          <a:bodyPr/>
          <a:lstStyle>
            <a:lvl1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248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8414F5-9B1F-44E4-9689-4376FC8379B9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5279" y="6395116"/>
            <a:ext cx="888520" cy="286169"/>
          </a:xfr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99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90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6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128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0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6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81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CE44-4066-4C92-A39E-41AEB27EB520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84408" y="6395116"/>
            <a:ext cx="888520" cy="286169"/>
          </a:xfrm>
        </p:spPr>
        <p:txBody>
          <a:bodyPr/>
          <a:lstStyle>
            <a:lvl1pPr>
              <a:defRPr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05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CE3-1222-4635-96C1-1CFB2403203C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5" y="6079255"/>
            <a:ext cx="959447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0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6481-51DB-41E9-ADD6-8F08BFE9B2C4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7"/>
            <a:ext cx="98802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768415"/>
            <a:ext cx="4802727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505075"/>
            <a:ext cx="480272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768415"/>
            <a:ext cx="4826379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505075"/>
            <a:ext cx="482637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A60D-2023-404C-8F27-743A0D44EF45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932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5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994C-2E22-454B-B6FC-BD206DCF0CB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418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4" y="457200"/>
            <a:ext cx="3830131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1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4" y="2057400"/>
            <a:ext cx="38301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AC47-BC9B-4208-8F01-26C5B8590F64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6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90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6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374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8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238714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C6D1-8B64-40C8-89D3-29351091D9E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262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CECC-3159-4DB4-BFE5-1E0A48FF1418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358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88002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0206" y="1122363"/>
            <a:ext cx="10113852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0206" y="3748686"/>
            <a:ext cx="10113852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930D1-E2DC-47A5-A9FA-77714AF5F5C3}"/>
              </a:ext>
            </a:extLst>
          </p:cNvPr>
          <p:cNvSpPr/>
          <p:nvPr userDrawn="1"/>
        </p:nvSpPr>
        <p:spPr>
          <a:xfrm>
            <a:off x="11937442" y="5735639"/>
            <a:ext cx="254559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2D7699-85F7-4DED-9E0E-49CBD7644A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" y="6111383"/>
            <a:ext cx="10296605" cy="55900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0F246682-EDB2-4388-A838-0F8E801BF8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318" t="-86863" b="-1"/>
          <a:stretch/>
        </p:blipFill>
        <p:spPr>
          <a:xfrm rot="10800000">
            <a:off x="11388132" y="6111381"/>
            <a:ext cx="807277" cy="104939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637F22A-7D42-4E11-949C-7E5B6AE1C2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07" y="6065985"/>
            <a:ext cx="1190272" cy="7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774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9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1" y="2966635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1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9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6" y="6102465"/>
            <a:ext cx="1125628" cy="694953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1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524899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4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0F52B98-905F-4C08-81F3-D8428E9BDF36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8" y="6405164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4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3" y="6185140"/>
            <a:ext cx="1036796" cy="6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3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1B7A-45F6-4C24-8DA2-A86AE73AC7F3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5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543BC8-1136-4286-845D-F5E10B3F146C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6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9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91720"/>
            <a:ext cx="10601011" cy="6238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99" y="6166966"/>
            <a:ext cx="123070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7138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790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4186" y="1637117"/>
            <a:ext cx="4869615" cy="4442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3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12192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7446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604" y="6245366"/>
            <a:ext cx="1059395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0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6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897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10394"/>
            <a:ext cx="12192000" cy="63273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8" y="27446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2604" y="6245366"/>
            <a:ext cx="1059395" cy="642779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0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6" y="1164567"/>
            <a:ext cx="4869615" cy="49151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89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5FF7-8C63-4AF0-8122-692B54E32491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90863" y="6395116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67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FE5C-FA4F-4EA5-AD84-F5C3455B3CD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21" y="6219419"/>
            <a:ext cx="109268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0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CE43-B976-49F6-B923-14ED9C52710B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6" y="365127"/>
            <a:ext cx="9880272" cy="1015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115" y="1526882"/>
            <a:ext cx="4802727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15" y="2311893"/>
            <a:ext cx="4802727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3236" y="1526882"/>
            <a:ext cx="4826379" cy="63835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43236" y="2311893"/>
            <a:ext cx="4826379" cy="387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FD00-CBAE-4C14-9A5E-335948A0B6C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68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5" y="457200"/>
            <a:ext cx="3916395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796" y="813917"/>
            <a:ext cx="5739592" cy="504713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115" y="2057400"/>
            <a:ext cx="391639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35F-3E03-48EF-8406-1A85DFEEFD8F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61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114" y="457200"/>
            <a:ext cx="3830131" cy="160020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158" y="864158"/>
            <a:ext cx="5817231" cy="4996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114" y="2057400"/>
            <a:ext cx="38301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11E7-BD7B-49A9-AD67-C3CC94DDFA9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64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4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267390"/>
            <a:ext cx="2187661" cy="13922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8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711411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BD2C-03CC-4DEB-891A-6F8D152AEFA3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C0C21-B7CE-4F0B-81CD-4269BE354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01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D6AD7-E03F-46E4-919E-DEB0558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5C43-341E-42BF-9CEB-CFABE92EC68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1D96-9B48-4DDE-A7D2-9AFAFA02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331C5-FE2F-4E6A-B2E9-D698BF2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5FF7-8C63-4AF0-8122-692B54E32491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90863" y="6395116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67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B7D4-BA1B-48E1-9DFE-F8D51AA0EAAA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251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9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94BFC8-BC76-4B51-B65F-04D84456204A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9" y="6395118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46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80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62" y="2966636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2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71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7" y="3777471"/>
            <a:ext cx="425528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22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9" y="-10048"/>
            <a:ext cx="5219767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83"/>
            <a:ext cx="5796949" cy="2744597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521711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7" y="6405166"/>
            <a:ext cx="19408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33E3DDA0-BC19-4981-AAF7-8D7ECC5692DD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9" y="6405166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5" y="6405166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786097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6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62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71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9" y="291722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91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7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52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D8F8-4FFC-4A51-8444-D1D92F7D2508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7" y="6079257"/>
            <a:ext cx="959447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21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6"/>
            <a:ext cx="9889587" cy="274459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5" y="3072668"/>
            <a:ext cx="988958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900"/>
            <a:ext cx="5608235" cy="13922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245819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1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2052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/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Off-page Connector 20">
            <a:extLst>
              <a:ext uri="{FF2B5EF4-FFF2-40B4-BE49-F238E27FC236}">
                <a16:creationId xmlns:a16="http://schemas.microsoft.com/office/drawing/2014/main" id="{CDFA2D1E-8CC3-4A8A-ACBC-ADE3D7507028}"/>
              </a:ext>
            </a:extLst>
          </p:cNvPr>
          <p:cNvSpPr/>
          <p:nvPr userDrawn="1"/>
        </p:nvSpPr>
        <p:spPr>
          <a:xfrm rot="16200000">
            <a:off x="2171578" y="1131567"/>
            <a:ext cx="6868045" cy="4604912"/>
          </a:xfrm>
          <a:prstGeom prst="flowChartOffpageConnector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0BD5DFED-EA4A-43F0-BE94-B26B6F6DA67A}"/>
              </a:ext>
            </a:extLst>
          </p:cNvPr>
          <p:cNvSpPr/>
          <p:nvPr userDrawn="1"/>
        </p:nvSpPr>
        <p:spPr>
          <a:xfrm rot="5400000">
            <a:off x="3804159" y="2966634"/>
            <a:ext cx="6858001" cy="9247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5A8E6-AAC3-415E-B4F3-FCAFA5B6AA93}"/>
              </a:ext>
            </a:extLst>
          </p:cNvPr>
          <p:cNvSpPr/>
          <p:nvPr userDrawn="1"/>
        </p:nvSpPr>
        <p:spPr>
          <a:xfrm>
            <a:off x="0" y="0"/>
            <a:ext cx="677079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C0C49A-E3F4-4827-AA73-8A61B482693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0936" y="3968367"/>
            <a:ext cx="5796949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7A4762-8EAA-4F57-A866-DB6CAB1366E5}"/>
              </a:ext>
            </a:extLst>
          </p:cNvPr>
          <p:cNvCxnSpPr/>
          <p:nvPr userDrawn="1"/>
        </p:nvCxnSpPr>
        <p:spPr>
          <a:xfrm>
            <a:off x="370936" y="3777471"/>
            <a:ext cx="425528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B69222-5E7F-4221-8B25-FAA565CE82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0" y="6008618"/>
            <a:ext cx="971829" cy="788797"/>
          </a:xfrm>
          <a:prstGeom prst="rect">
            <a:avLst/>
          </a:prstGeom>
        </p:spPr>
      </p:pic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CCC78DE-9A3A-4138-83A8-1AF56BC2E7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72827" y="-10048"/>
            <a:ext cx="5219766" cy="6868048"/>
          </a:xfrm>
          <a:custGeom>
            <a:avLst/>
            <a:gdLst>
              <a:gd name="connsiteX0" fmla="*/ 0 w 5229225"/>
              <a:gd name="connsiteY0" fmla="*/ 0 h 6858000"/>
              <a:gd name="connsiteX1" fmla="*/ 4282631 w 5229225"/>
              <a:gd name="connsiteY1" fmla="*/ 0 h 6858000"/>
              <a:gd name="connsiteX2" fmla="*/ 5229225 w 5229225"/>
              <a:gd name="connsiteY2" fmla="*/ 3429000 h 6858000"/>
              <a:gd name="connsiteX3" fmla="*/ 4282631 w 5229225"/>
              <a:gd name="connsiteY3" fmla="*/ 6858000 h 6858000"/>
              <a:gd name="connsiteX4" fmla="*/ 0 w 5229225"/>
              <a:gd name="connsiteY4" fmla="*/ 6858000 h 6858000"/>
              <a:gd name="connsiteX5" fmla="*/ 946594 w 5229225"/>
              <a:gd name="connsiteY5" fmla="*/ 3429000 h 6858000"/>
              <a:gd name="connsiteX6" fmla="*/ 0 w 5229225"/>
              <a:gd name="connsiteY6" fmla="*/ 0 h 6858000"/>
              <a:gd name="connsiteX0" fmla="*/ 0 w 5237225"/>
              <a:gd name="connsiteY0" fmla="*/ 0 h 6858000"/>
              <a:gd name="connsiteX1" fmla="*/ 5237225 w 5237225"/>
              <a:gd name="connsiteY1" fmla="*/ 0 h 6858000"/>
              <a:gd name="connsiteX2" fmla="*/ 5229225 w 5237225"/>
              <a:gd name="connsiteY2" fmla="*/ 3429000 h 6858000"/>
              <a:gd name="connsiteX3" fmla="*/ 4282631 w 5237225"/>
              <a:gd name="connsiteY3" fmla="*/ 6858000 h 6858000"/>
              <a:gd name="connsiteX4" fmla="*/ 0 w 5237225"/>
              <a:gd name="connsiteY4" fmla="*/ 6858000 h 6858000"/>
              <a:gd name="connsiteX5" fmla="*/ 946594 w 5237225"/>
              <a:gd name="connsiteY5" fmla="*/ 3429000 h 6858000"/>
              <a:gd name="connsiteX6" fmla="*/ 0 w 5237225"/>
              <a:gd name="connsiteY6" fmla="*/ 0 h 6858000"/>
              <a:gd name="connsiteX0" fmla="*/ 0 w 5237225"/>
              <a:gd name="connsiteY0" fmla="*/ 0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0 w 5237225"/>
              <a:gd name="connsiteY6" fmla="*/ 0 h 6868048"/>
              <a:gd name="connsiteX0" fmla="*/ 30145 w 5237225"/>
              <a:gd name="connsiteY0" fmla="*/ 10049 h 6868048"/>
              <a:gd name="connsiteX1" fmla="*/ 5237225 w 5237225"/>
              <a:gd name="connsiteY1" fmla="*/ 0 h 6868048"/>
              <a:gd name="connsiteX2" fmla="*/ 5229225 w 5237225"/>
              <a:gd name="connsiteY2" fmla="*/ 3429000 h 6868048"/>
              <a:gd name="connsiteX3" fmla="*/ 5237225 w 5237225"/>
              <a:gd name="connsiteY3" fmla="*/ 6868048 h 6868048"/>
              <a:gd name="connsiteX4" fmla="*/ 0 w 5237225"/>
              <a:gd name="connsiteY4" fmla="*/ 6858000 h 6868048"/>
              <a:gd name="connsiteX5" fmla="*/ 946594 w 5237225"/>
              <a:gd name="connsiteY5" fmla="*/ 3429000 h 6868048"/>
              <a:gd name="connsiteX6" fmla="*/ 30145 w 5237225"/>
              <a:gd name="connsiteY6" fmla="*/ 10049 h 6868048"/>
              <a:gd name="connsiteX0" fmla="*/ 20096 w 5227176"/>
              <a:gd name="connsiteY0" fmla="*/ 10049 h 6868048"/>
              <a:gd name="connsiteX1" fmla="*/ 5227176 w 5227176"/>
              <a:gd name="connsiteY1" fmla="*/ 0 h 6868048"/>
              <a:gd name="connsiteX2" fmla="*/ 5219176 w 5227176"/>
              <a:gd name="connsiteY2" fmla="*/ 3429000 h 6868048"/>
              <a:gd name="connsiteX3" fmla="*/ 5227176 w 5227176"/>
              <a:gd name="connsiteY3" fmla="*/ 6868048 h 6868048"/>
              <a:gd name="connsiteX4" fmla="*/ 0 w 5227176"/>
              <a:gd name="connsiteY4" fmla="*/ 6858000 h 6868048"/>
              <a:gd name="connsiteX5" fmla="*/ 936545 w 5227176"/>
              <a:gd name="connsiteY5" fmla="*/ 3429000 h 6868048"/>
              <a:gd name="connsiteX6" fmla="*/ 20096 w 5227176"/>
              <a:gd name="connsiteY6" fmla="*/ 10049 h 6868048"/>
              <a:gd name="connsiteX0" fmla="*/ 10047 w 5217127"/>
              <a:gd name="connsiteY0" fmla="*/ 10049 h 6868048"/>
              <a:gd name="connsiteX1" fmla="*/ 5217127 w 5217127"/>
              <a:gd name="connsiteY1" fmla="*/ 0 h 6868048"/>
              <a:gd name="connsiteX2" fmla="*/ 5209127 w 5217127"/>
              <a:gd name="connsiteY2" fmla="*/ 3429000 h 6868048"/>
              <a:gd name="connsiteX3" fmla="*/ 5217127 w 5217127"/>
              <a:gd name="connsiteY3" fmla="*/ 6868048 h 6868048"/>
              <a:gd name="connsiteX4" fmla="*/ 0 w 5217127"/>
              <a:gd name="connsiteY4" fmla="*/ 6868048 h 6868048"/>
              <a:gd name="connsiteX5" fmla="*/ 926496 w 5217127"/>
              <a:gd name="connsiteY5" fmla="*/ 3429000 h 6868048"/>
              <a:gd name="connsiteX6" fmla="*/ 10047 w 5217127"/>
              <a:gd name="connsiteY6" fmla="*/ 10049 h 6868048"/>
              <a:gd name="connsiteX0" fmla="*/ 10047 w 5219766"/>
              <a:gd name="connsiteY0" fmla="*/ 10049 h 6868048"/>
              <a:gd name="connsiteX1" fmla="*/ 5217127 w 5219766"/>
              <a:gd name="connsiteY1" fmla="*/ 0 h 6868048"/>
              <a:gd name="connsiteX2" fmla="*/ 5219176 w 5219766"/>
              <a:gd name="connsiteY2" fmla="*/ 3449097 h 6868048"/>
              <a:gd name="connsiteX3" fmla="*/ 5217127 w 5219766"/>
              <a:gd name="connsiteY3" fmla="*/ 6868048 h 6868048"/>
              <a:gd name="connsiteX4" fmla="*/ 0 w 5219766"/>
              <a:gd name="connsiteY4" fmla="*/ 6868048 h 6868048"/>
              <a:gd name="connsiteX5" fmla="*/ 926496 w 5219766"/>
              <a:gd name="connsiteY5" fmla="*/ 3429000 h 6868048"/>
              <a:gd name="connsiteX6" fmla="*/ 10047 w 5219766"/>
              <a:gd name="connsiteY6" fmla="*/ 10049 h 686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9766" h="6868048">
                <a:moveTo>
                  <a:pt x="10047" y="10049"/>
                </a:moveTo>
                <a:lnTo>
                  <a:pt x="5217127" y="0"/>
                </a:lnTo>
                <a:cubicBezTo>
                  <a:pt x="5214460" y="1143000"/>
                  <a:pt x="5221843" y="2306097"/>
                  <a:pt x="5219176" y="3449097"/>
                </a:cubicBezTo>
                <a:cubicBezTo>
                  <a:pt x="5221843" y="4595446"/>
                  <a:pt x="5214460" y="5721699"/>
                  <a:pt x="5217127" y="6868048"/>
                </a:cubicBezTo>
                <a:lnTo>
                  <a:pt x="0" y="6868048"/>
                </a:lnTo>
                <a:lnTo>
                  <a:pt x="926496" y="3429000"/>
                </a:lnTo>
                <a:lnTo>
                  <a:pt x="10047" y="10049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r>
              <a:rPr lang="en-US" dirty="0"/>
              <a:t>Insert picture or delete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0D4F941-B98D-49EE-8437-FF61927CB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936" y="841979"/>
            <a:ext cx="5796949" cy="2744597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1494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FE5C-FA4F-4EA5-AD84-F5C3455B3CDE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21" y="6219419"/>
            <a:ext cx="1092680" cy="6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0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1526876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1692828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973082"/>
            <a:ext cx="9889586" cy="274459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8781A-4EC7-4D14-BBE0-80F3D6F9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4136" y="6405162"/>
            <a:ext cx="1940858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01E4A2C-B8D6-4464-B54F-13C6DAA679F7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2DB4B-4017-4FC8-8755-DBE13FC8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9767" y="6405162"/>
            <a:ext cx="4926259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129F5-5BAB-4E6D-A7AA-0F614AAF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5374" y="6405162"/>
            <a:ext cx="888520" cy="28616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786097"/>
            <a:ext cx="988958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4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01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Slide (Title &amp;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2486" y="6407783"/>
            <a:ext cx="888520" cy="286169"/>
          </a:xfrm>
        </p:spPr>
        <p:txBody>
          <a:bodyPr/>
          <a:lstStyle>
            <a:lvl1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32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op Strip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788" y="1256045"/>
            <a:ext cx="10601011" cy="47985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CFA91-B5AF-4D41-87D6-E5484BE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8414F5-9B1F-44E4-9689-4376FC8379B9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E1626-AABC-4FFD-9B5E-40C878F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7978" y="6395114"/>
            <a:ext cx="5378432" cy="28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DD6B-9730-417B-AAD3-9D6F37FF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5278" y="6395114"/>
            <a:ext cx="888520" cy="286169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7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7" y="29171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1816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wo Column Top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DF39C0-40C4-4330-9542-3C2512BFE7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7373" r="2491" b="-1"/>
          <a:stretch/>
        </p:blipFill>
        <p:spPr>
          <a:xfrm rot="10800000">
            <a:off x="-1" y="301767"/>
            <a:ext cx="12192000" cy="64277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EBD6980D-02E2-410F-8C4F-1250C5CD9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787" y="291718"/>
            <a:ext cx="10601011" cy="6427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06351D5-E002-442A-BB97-A2456CD297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479" y="6166966"/>
            <a:ext cx="888520" cy="72117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C823AF-08FC-4B75-A0B7-AE5286A96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2788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774BC80-8D75-46FF-A25A-C7BE7071B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4184" y="1346479"/>
            <a:ext cx="4869615" cy="47332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708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with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FCA1-D4F3-477E-B945-80FEF29F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009C9-D22A-4588-88D9-C3B5602A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CE3-1222-4635-96C1-1CFB2403203C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0FB6E-239B-4065-AE65-29EF4D39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D9D93-9CED-4551-8524-E66DFEEF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F294E-C019-4C8F-A7F6-FA4F57D1B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555" y="6079253"/>
            <a:ext cx="959446" cy="7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8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610530-C120-42F5-BC5C-50D8C27DBA1D}"/>
              </a:ext>
            </a:extLst>
          </p:cNvPr>
          <p:cNvSpPr/>
          <p:nvPr userDrawn="1"/>
        </p:nvSpPr>
        <p:spPr>
          <a:xfrm>
            <a:off x="0" y="813447"/>
            <a:ext cx="12192000" cy="3830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4954B-B384-49AA-A711-7F3F9C2A029D}"/>
              </a:ext>
            </a:extLst>
          </p:cNvPr>
          <p:cNvSpPr/>
          <p:nvPr userDrawn="1"/>
        </p:nvSpPr>
        <p:spPr>
          <a:xfrm>
            <a:off x="0" y="989441"/>
            <a:ext cx="12192000" cy="3489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833" y="309892"/>
            <a:ext cx="9889586" cy="274459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2C7634-0492-40B1-8525-F74FD5E500FD}"/>
              </a:ext>
            </a:extLst>
          </p:cNvPr>
          <p:cNvCxnSpPr>
            <a:cxnSpLocks/>
          </p:cNvCxnSpPr>
          <p:nvPr userDrawn="1"/>
        </p:nvCxnSpPr>
        <p:spPr>
          <a:xfrm>
            <a:off x="1164564" y="3072668"/>
            <a:ext cx="988958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8A0DA13-57CC-4C3B-9D44-56EACA00AE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400" y="5082358"/>
            <a:ext cx="2187661" cy="177564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BB7243D-01C7-40E4-B0AC-AD1B89923EC5}"/>
              </a:ext>
            </a:extLst>
          </p:cNvPr>
          <p:cNvSpPr txBox="1">
            <a:spLocks/>
          </p:cNvSpPr>
          <p:nvPr userDrawn="1"/>
        </p:nvSpPr>
        <p:spPr>
          <a:xfrm>
            <a:off x="5573485" y="5155896"/>
            <a:ext cx="5608235" cy="1392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/>
                </a:solidFill>
                <a:latin typeface="+mj-lt"/>
              </a:rPr>
              <a:t>Florida Perinatal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+mj-lt"/>
              </a:rPr>
              <a:t>Quality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676951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9.xml"/><Relationship Id="rId21" Type="http://schemas.openxmlformats.org/officeDocument/2006/relationships/image" Target="../media/image14.png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26" Type="http://schemas.openxmlformats.org/officeDocument/2006/relationships/slideLayout" Target="../slideLayouts/slideLayout89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slideLayout" Target="../slideLayouts/slideLayout88.xml"/><Relationship Id="rId33" Type="http://schemas.openxmlformats.org/officeDocument/2006/relationships/theme" Target="../theme/theme4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29" Type="http://schemas.openxmlformats.org/officeDocument/2006/relationships/slideLayout" Target="../slideLayouts/slideLayout92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32" Type="http://schemas.openxmlformats.org/officeDocument/2006/relationships/slideLayout" Target="../slideLayouts/slideLayout95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28" Type="http://schemas.openxmlformats.org/officeDocument/2006/relationships/slideLayout" Target="../slideLayouts/slideLayout91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31" Type="http://schemas.openxmlformats.org/officeDocument/2006/relationships/slideLayout" Target="../slideLayouts/slideLayout94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Relationship Id="rId27" Type="http://schemas.openxmlformats.org/officeDocument/2006/relationships/slideLayout" Target="../slideLayouts/slideLayout90.xml"/><Relationship Id="rId30" Type="http://schemas.openxmlformats.org/officeDocument/2006/relationships/slideLayout" Target="../slideLayouts/slideLayout93.xml"/><Relationship Id="rId35" Type="http://schemas.openxmlformats.org/officeDocument/2006/relationships/image" Target="../media/image2.svg"/><Relationship Id="rId8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9" y="216133"/>
            <a:ext cx="10601011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9" y="1337095"/>
            <a:ext cx="10601011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2" y="6395116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E5EF89E-8E91-4DF6-9A17-4196AC182B26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3" y="6395116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9" y="6395116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rcRect l="93318" t="-86863" b="-1"/>
          <a:stretch/>
        </p:blipFill>
        <p:spPr>
          <a:xfrm rot="10800000">
            <a:off x="11487490" y="6351829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017" y="6287712"/>
            <a:ext cx="971811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781" r:id="rId19"/>
    <p:sldLayoutId id="2147483782" r:id="rId20"/>
    <p:sldLayoutId id="2147483783" r:id="rId21"/>
    <p:sldLayoutId id="2147483784" r:id="rId22"/>
    <p:sldLayoutId id="2147483785" r:id="rId23"/>
    <p:sldLayoutId id="2147483786" r:id="rId24"/>
    <p:sldLayoutId id="2147483787" r:id="rId2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9" y="216133"/>
            <a:ext cx="10601011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9" y="1337095"/>
            <a:ext cx="10601011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2" y="6395116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3F87BFC-E1F7-4743-9CD0-6DABBD1D5C09}" type="datetime4">
              <a:rPr lang="en-US" smtClean="0"/>
              <a:pPr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3" y="6395116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9" y="6395116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print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 l="93318" t="-86863" b="-1"/>
          <a:stretch/>
        </p:blipFill>
        <p:spPr>
          <a:xfrm rot="10800000">
            <a:off x="11487490" y="6351829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017" y="6287712"/>
            <a:ext cx="971811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4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75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42" r:id="rId17"/>
    <p:sldLayoutId id="2147483843" r:id="rId18"/>
    <p:sldLayoutId id="2147483844" r:id="rId19"/>
    <p:sldLayoutId id="2147483846" r:id="rId20"/>
    <p:sldLayoutId id="2147483847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9" y="216133"/>
            <a:ext cx="10601011" cy="1105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9" y="1639020"/>
            <a:ext cx="10601011" cy="441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2" y="6395116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6016CE69-E920-4120-AF28-9BCE1240D8CC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3" y="6395116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9" y="6395116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 l="93318" t="-86863" b="-1"/>
          <a:stretch/>
        </p:blipFill>
        <p:spPr>
          <a:xfrm rot="10800000">
            <a:off x="11487490" y="6351829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885" y="6261834"/>
            <a:ext cx="855937" cy="69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1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769" r:id="rId6"/>
    <p:sldLayoutId id="2147483770" r:id="rId7"/>
    <p:sldLayoutId id="2147483878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61A9F4-B2A8-4ED2-A983-A7319F3EF663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-1" y="6341779"/>
            <a:ext cx="10601012" cy="4017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789" y="216133"/>
            <a:ext cx="10601011" cy="948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789" y="1337095"/>
            <a:ext cx="10601011" cy="471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6792" y="6395116"/>
            <a:ext cx="1978587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E5EF89E-8E91-4DF6-9A17-4196AC182B26}" type="datetime4">
              <a:rPr lang="en-US" smtClean="0"/>
              <a:t>September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9623" y="6395116"/>
            <a:ext cx="5036788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5759" y="6395116"/>
            <a:ext cx="888520" cy="286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8D47C25-7D0C-4018-B087-FEF0BA3304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rcRect l="93318" t="-86863" b="-1"/>
          <a:stretch/>
        </p:blipFill>
        <p:spPr>
          <a:xfrm rot="10800000">
            <a:off x="11487490" y="6351829"/>
            <a:ext cx="701711" cy="750683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0C5B0AC-0EE8-4EBB-9E4B-986892E3DB8A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017" y="6287712"/>
            <a:ext cx="971811" cy="59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  <p:sldLayoutId id="2147483750" r:id="rId25"/>
    <p:sldLayoutId id="2147483855" r:id="rId26"/>
    <p:sldLayoutId id="2147483856" r:id="rId27"/>
    <p:sldLayoutId id="2147483857" r:id="rId28"/>
    <p:sldLayoutId id="2147483858" r:id="rId29"/>
    <p:sldLayoutId id="2147483859" r:id="rId30"/>
    <p:sldLayoutId id="2147483860" r:id="rId31"/>
    <p:sldLayoutId id="2147483861" r:id="rId3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335" indent="-126206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73944" indent="-13216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2977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88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8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8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6A3DC-EA22-47AD-BC6E-665A412C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73" y="1863302"/>
            <a:ext cx="11049000" cy="2734888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PACC Update: </a:t>
            </a:r>
            <a:b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Successes &amp; Challenges</a:t>
            </a:r>
            <a:b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3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Sans-Bold"/>
              </a:rPr>
              <a:t>Estefania Rubio, MD,</a:t>
            </a:r>
            <a:r>
              <a:rPr lang="en-US" sz="53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Sans-Bold"/>
              </a:rPr>
              <a:t> MPH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EC17A-4921-491F-9292-00C261AC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27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0F7079-E66E-4856-AF35-9817E7CF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9">
            <a:extLst>
              <a:ext uri="{FF2B5EF4-FFF2-40B4-BE49-F238E27FC236}">
                <a16:creationId xmlns:a16="http://schemas.microsoft.com/office/drawing/2014/main" id="{386EA2A3-DA34-4E36-AC6E-D342ED8F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47" y="293402"/>
            <a:ext cx="10601011" cy="623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HIGH RISK PATIENTS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EA603F6-884B-4217-ADDB-4F6D1A2E3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53095"/>
              </p:ext>
            </p:extLst>
          </p:nvPr>
        </p:nvGraphicFramePr>
        <p:xfrm>
          <a:off x="168355" y="1243996"/>
          <a:ext cx="958584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95093">
                  <a:extLst>
                    <a:ext uri="{9D8B030D-6E8A-4147-A177-3AD203B41FA5}">
                      <a16:colId xmlns:a16="http://schemas.microsoft.com/office/drawing/2014/main" val="3080954621"/>
                    </a:ext>
                  </a:extLst>
                </a:gridCol>
                <a:gridCol w="2790747">
                  <a:extLst>
                    <a:ext uri="{9D8B030D-6E8A-4147-A177-3AD203B41FA5}">
                      <a16:colId xmlns:a16="http://schemas.microsoft.com/office/drawing/2014/main" val="2695261393"/>
                    </a:ext>
                  </a:extLst>
                </a:gridCol>
              </a:tblGrid>
              <a:tr h="45983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743920"/>
                  </a:ext>
                </a:extLst>
              </a:tr>
              <a:tr h="5379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Cesarean/3-4 degree vaginal laceration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30.5%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317663"/>
                  </a:ext>
                </a:extLst>
              </a:tr>
              <a:tr h="51857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Hypertension and cardiac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16.3%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407530"/>
                  </a:ext>
                </a:extLst>
              </a:tr>
              <a:tr h="5396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6.2%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818067"/>
                  </a:ext>
                </a:extLst>
              </a:tr>
              <a:tr h="530231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r>
                        <a:rPr lang="en-US" sz="3200" dirty="0"/>
                        <a:t>Substance Abuse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200" dirty="0"/>
                        <a:t>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873981"/>
                  </a:ext>
                </a:extLst>
              </a:tr>
              <a:tr h="530231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r>
                        <a:rPr lang="en-US" sz="3200" dirty="0"/>
                        <a:t>Community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200" dirty="0"/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081790"/>
                  </a:ext>
                </a:extLst>
              </a:tr>
              <a:tr h="530231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r>
                        <a:rPr lang="en-US" sz="3200" dirty="0"/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2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33960"/>
                  </a:ext>
                </a:extLst>
              </a:tr>
              <a:tr h="530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Intimate partner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2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361711"/>
                  </a:ext>
                </a:extLst>
              </a:tr>
              <a:tr h="530231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r>
                        <a:rPr lang="en-US" sz="3200" dirty="0"/>
                        <a:t>Venous Thromboembolism/</a:t>
                      </a:r>
                      <a:r>
                        <a:rPr lang="en-US" sz="3200" dirty="0" err="1"/>
                        <a:t>Anticoagul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US" sz="3200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076686"/>
                  </a:ext>
                </a:extLst>
              </a:tr>
            </a:tbl>
          </a:graphicData>
        </a:graphic>
      </p:graphicFrame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1F23DDAF-94B3-0BC6-6F56-260B8B385C83}"/>
              </a:ext>
            </a:extLst>
          </p:cNvPr>
          <p:cNvSpPr/>
          <p:nvPr/>
        </p:nvSpPr>
        <p:spPr>
          <a:xfrm>
            <a:off x="9823207" y="2760453"/>
            <a:ext cx="2286703" cy="2104845"/>
          </a:xfrm>
          <a:prstGeom prst="flowChartProcess">
            <a:avLst/>
          </a:prstGeom>
          <a:solidFill>
            <a:srgbClr val="EDA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68%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appropriately referred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B81CEF-BFB0-3FE2-2690-F79C15929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558" y="6108413"/>
            <a:ext cx="9906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>
            <a:extLst>
              <a:ext uri="{FF2B5EF4-FFF2-40B4-BE49-F238E27FC236}">
                <a16:creationId xmlns:a16="http://schemas.microsoft.com/office/drawing/2014/main" id="{FB78EFBD-961C-454C-98A3-45445250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76" y="594341"/>
            <a:ext cx="11447393" cy="84438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Aligned policies, guidelines, and/or procedures to support risk-appropriate PP visits/encounters prior to discharge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9A73B-2F79-567F-862E-7D86CAF933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78" r="17006"/>
          <a:stretch/>
        </p:blipFill>
        <p:spPr>
          <a:xfrm>
            <a:off x="10697378" y="6175325"/>
            <a:ext cx="649995" cy="69532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87AE9BE-1F21-E31C-DA74-54102D709B0F}"/>
              </a:ext>
            </a:extLst>
          </p:cNvPr>
          <p:cNvGrpSpPr/>
          <p:nvPr/>
        </p:nvGrpSpPr>
        <p:grpSpPr>
          <a:xfrm>
            <a:off x="2352226" y="1580107"/>
            <a:ext cx="7487548" cy="4683552"/>
            <a:chOff x="2352226" y="1580107"/>
            <a:chExt cx="7487548" cy="4683552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CE8DC78A-6A51-4492-B1E5-2D5FF1C1657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2172290"/>
                </p:ext>
              </p:extLst>
            </p:nvPr>
          </p:nvGraphicFramePr>
          <p:xfrm>
            <a:off x="2352226" y="1580107"/>
            <a:ext cx="7487548" cy="46835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33A0504-AF3A-8C45-4781-0C868BD06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80337" y="1580107"/>
              <a:ext cx="4095750" cy="4305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990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9">
            <a:extLst>
              <a:ext uri="{FF2B5EF4-FFF2-40B4-BE49-F238E27FC236}">
                <a16:creationId xmlns:a16="http://schemas.microsoft.com/office/drawing/2014/main" id="{FB78EFBD-961C-454C-98A3-45445250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576" y="175686"/>
            <a:ext cx="10462847" cy="105523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Staff and Provider PACC education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C0DD0F3-2B88-68D6-F440-0C62BE8418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78" r="17006"/>
          <a:stretch/>
        </p:blipFill>
        <p:spPr>
          <a:xfrm>
            <a:off x="10697378" y="6175325"/>
            <a:ext cx="649995" cy="6953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4BE6DA-1839-72A4-7473-37C69200F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393" y="1337564"/>
            <a:ext cx="7205147" cy="4895805"/>
          </a:xfrm>
          <a:prstGeom prst="rect">
            <a:avLst/>
          </a:prstGeom>
        </p:spPr>
      </p:pic>
      <p:sp>
        <p:nvSpPr>
          <p:cNvPr id="18" name="Arrow: Up 17">
            <a:extLst>
              <a:ext uri="{FF2B5EF4-FFF2-40B4-BE49-F238E27FC236}">
                <a16:creationId xmlns:a16="http://schemas.microsoft.com/office/drawing/2014/main" id="{033521D4-D692-4DB7-D579-D9D7B82831A9}"/>
              </a:ext>
            </a:extLst>
          </p:cNvPr>
          <p:cNvSpPr/>
          <p:nvPr/>
        </p:nvSpPr>
        <p:spPr>
          <a:xfrm>
            <a:off x="9849080" y="2533880"/>
            <a:ext cx="1311007" cy="3238959"/>
          </a:xfrm>
          <a:prstGeom prst="up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303000" y="6407150"/>
            <a:ext cx="889000" cy="287338"/>
          </a:xfrm>
        </p:spPr>
        <p:txBody>
          <a:bodyPr/>
          <a:lstStyle/>
          <a:p>
            <a:r>
              <a:rPr lang="en-US"/>
              <a:t> </a:t>
            </a:r>
            <a:fld id="{E25C0C21-B7CE-4F0B-81CD-4269BE35434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69F32A6F-A2FD-FE61-21CE-B2C264959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16" y="1311008"/>
            <a:ext cx="11018354" cy="4792337"/>
          </a:xfrm>
        </p:spPr>
        <p:txBody>
          <a:bodyPr>
            <a:normAutofit/>
          </a:bodyPr>
          <a:lstStyle/>
          <a:p>
            <a:pPr>
              <a:spcBef>
                <a:spcPts val="4000"/>
              </a:spcBef>
            </a:pPr>
            <a:r>
              <a:rPr lang="en-US" sz="3200" dirty="0">
                <a:solidFill>
                  <a:srgbClr val="EDA55D"/>
                </a:solidFill>
              </a:rPr>
              <a:t>67 hospitals </a:t>
            </a:r>
            <a:r>
              <a:rPr lang="en-US" sz="3200" dirty="0"/>
              <a:t>developed a strategy to </a:t>
            </a:r>
            <a:r>
              <a:rPr lang="en-US" sz="3200" dirty="0">
                <a:solidFill>
                  <a:srgbClr val="EDA55D"/>
                </a:solidFill>
              </a:rPr>
              <a:t>engage and educate inpatient providers</a:t>
            </a:r>
            <a:r>
              <a:rPr lang="en-US" sz="3200" dirty="0"/>
              <a:t> and staff using initiative promotional and educational materials </a:t>
            </a:r>
          </a:p>
          <a:p>
            <a:pPr>
              <a:spcBef>
                <a:spcPts val="4000"/>
              </a:spcBef>
            </a:pPr>
            <a:r>
              <a:rPr lang="en-US" sz="3200" dirty="0">
                <a:solidFill>
                  <a:srgbClr val="EDA55D"/>
                </a:solidFill>
              </a:rPr>
              <a:t>56 hospitals </a:t>
            </a:r>
            <a:r>
              <a:rPr lang="en-US" sz="3200" dirty="0"/>
              <a:t>developed a strategy to </a:t>
            </a:r>
            <a:r>
              <a:rPr lang="en-US" sz="3200" dirty="0">
                <a:solidFill>
                  <a:srgbClr val="EDA55D"/>
                </a:solidFill>
              </a:rPr>
              <a:t>engage outpatient providers </a:t>
            </a:r>
            <a:r>
              <a:rPr lang="en-US" sz="3200" dirty="0"/>
              <a:t>using initiative promotional materials and educate them on </a:t>
            </a:r>
            <a:r>
              <a:rPr lang="en-US" sz="3200" dirty="0">
                <a:solidFill>
                  <a:srgbClr val="EDA55D"/>
                </a:solidFill>
              </a:rPr>
              <a:t>billing and coding</a:t>
            </a:r>
            <a:r>
              <a:rPr lang="en-US" sz="3200" dirty="0"/>
              <a:t> for early PP visits</a:t>
            </a:r>
          </a:p>
          <a:p>
            <a:pPr>
              <a:spcBef>
                <a:spcPts val="4000"/>
              </a:spcBef>
            </a:pPr>
            <a:r>
              <a:rPr lang="en-US" sz="3200" dirty="0">
                <a:solidFill>
                  <a:srgbClr val="EDA55D"/>
                </a:solidFill>
              </a:rPr>
              <a:t>54 hospitals </a:t>
            </a:r>
            <a:r>
              <a:rPr lang="en-US" sz="3200" dirty="0"/>
              <a:t>have implemented a strategy to </a:t>
            </a:r>
            <a:r>
              <a:rPr lang="en-US" sz="3200" dirty="0">
                <a:solidFill>
                  <a:srgbClr val="EDA55D"/>
                </a:solidFill>
              </a:rPr>
              <a:t>educate new hires</a:t>
            </a:r>
          </a:p>
          <a:p>
            <a:pPr>
              <a:spcBef>
                <a:spcPts val="4000"/>
              </a:spcBef>
            </a:pPr>
            <a:endParaRPr lang="en-US" sz="3200" dirty="0">
              <a:solidFill>
                <a:srgbClr val="EDA55D"/>
              </a:solidFill>
            </a:endParaRPr>
          </a:p>
          <a:p>
            <a:pPr>
              <a:spcBef>
                <a:spcPts val="4000"/>
              </a:spcBef>
            </a:pPr>
            <a:endParaRPr lang="en-US" sz="3200" dirty="0"/>
          </a:p>
          <a:p>
            <a:pPr>
              <a:spcBef>
                <a:spcPts val="4000"/>
              </a:spcBef>
            </a:pPr>
            <a:endParaRPr lang="en-US" sz="3200" dirty="0"/>
          </a:p>
          <a:p>
            <a:pPr>
              <a:spcBef>
                <a:spcPts val="4000"/>
              </a:spcBef>
            </a:pPr>
            <a:endParaRPr lang="en-US" dirty="0"/>
          </a:p>
          <a:p>
            <a:pPr>
              <a:spcBef>
                <a:spcPts val="4000"/>
              </a:spcBef>
            </a:pPr>
            <a:endParaRPr lang="en-US" dirty="0"/>
          </a:p>
          <a:p>
            <a:pPr>
              <a:spcBef>
                <a:spcPts val="4000"/>
              </a:spcBef>
            </a:pPr>
            <a:endParaRPr lang="en-US" dirty="0"/>
          </a:p>
          <a:p>
            <a:pPr>
              <a:spcBef>
                <a:spcPts val="4000"/>
              </a:spcBef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A7A882-94FF-2655-DC6D-2EDF575E5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78" r="17006"/>
          <a:stretch/>
        </p:blipFill>
        <p:spPr>
          <a:xfrm>
            <a:off x="11247538" y="6103345"/>
            <a:ext cx="705458" cy="75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973" y="6361425"/>
            <a:ext cx="11098053" cy="402032"/>
          </a:xfrm>
          <a:prstGeom prst="rect">
            <a:avLst/>
          </a:prstGeom>
          <a:solidFill>
            <a:srgbClr val="E57F19"/>
          </a:solidFill>
          <a:ln w="12192">
            <a:noFill/>
          </a:ln>
        </p:spPr>
        <p:txBody>
          <a:bodyPr vert="horz" wrap="square" lIns="0" tIns="32384" rIns="0" bIns="0" rtlCol="0">
            <a:spAutoFit/>
          </a:bodyPr>
          <a:lstStyle/>
          <a:p>
            <a:pPr marL="122555" marR="116205" lvl="0" indent="0" algn="ctr" defTabSz="4572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Respectful care is a universal component of every driver &amp; activity</a:t>
            </a:r>
            <a:endParaRPr kumimoji="0" sz="24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60136" y="3009322"/>
            <a:ext cx="6422832" cy="771364"/>
          </a:xfrm>
          <a:prstGeom prst="rect">
            <a:avLst/>
          </a:prstGeom>
          <a:solidFill>
            <a:srgbClr val="BFD7D2"/>
          </a:solidFill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09855" marR="101600" lvl="0" indent="-1270" algn="ctr" defTabSz="4572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/>
              </a:rPr>
              <a:t>Comprehensive Postpartum Patient Discharge Education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60136" y="356263"/>
            <a:ext cx="6422832" cy="471924"/>
          </a:xfrm>
          <a:prstGeom prst="rect">
            <a:avLst/>
          </a:prstGeom>
          <a:solidFill>
            <a:srgbClr val="EC8C2C"/>
          </a:solidFill>
          <a:ln w="6096">
            <a:noFill/>
          </a:ln>
        </p:spPr>
        <p:txBody>
          <a:bodyPr vert="horz" wrap="square" lIns="0" tIns="4064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Primary</a:t>
            </a:r>
            <a:r>
              <a:rPr kumimoji="0" sz="28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 Key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 Drivers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0698" y="370987"/>
            <a:ext cx="3069604" cy="457200"/>
          </a:xfrm>
          <a:prstGeom prst="rect">
            <a:avLst/>
          </a:prstGeom>
          <a:solidFill>
            <a:srgbClr val="EC8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Aim</a:t>
            </a:r>
          </a:p>
        </p:txBody>
      </p:sp>
      <p:cxnSp>
        <p:nvCxnSpPr>
          <p:cNvPr id="8" name="Straight Arrow Connector 7"/>
          <p:cNvCxnSpPr>
            <a:cxnSpLocks/>
            <a:stCxn id="6" idx="1"/>
          </p:cNvCxnSpPr>
          <p:nvPr/>
        </p:nvCxnSpPr>
        <p:spPr>
          <a:xfrm flipH="1">
            <a:off x="4113272" y="1688633"/>
            <a:ext cx="575198" cy="2029562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stCxn id="4" idx="1"/>
          </p:cNvCxnSpPr>
          <p:nvPr/>
        </p:nvCxnSpPr>
        <p:spPr>
          <a:xfrm flipH="1">
            <a:off x="4150302" y="3395004"/>
            <a:ext cx="509834" cy="323191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  <a:stCxn id="30" idx="1"/>
          </p:cNvCxnSpPr>
          <p:nvPr/>
        </p:nvCxnSpPr>
        <p:spPr>
          <a:xfrm flipH="1" flipV="1">
            <a:off x="4113272" y="3718195"/>
            <a:ext cx="575198" cy="147145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080698" y="958467"/>
            <a:ext cx="2995544" cy="5144878"/>
          </a:xfrm>
          <a:prstGeom prst="roundRect">
            <a:avLst/>
          </a:prstGeom>
          <a:solidFill>
            <a:srgbClr val="009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By 6/2024, FPQC participating hospitals will: </a:t>
            </a:r>
          </a:p>
          <a:p>
            <a:pPr marL="228600" marR="5080" lvl="0" indent="-21590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Increase the % of patients with a 2-week PP visit scheduled prior to discharge by 20%*</a:t>
            </a:r>
          </a:p>
          <a:p>
            <a:pPr marL="228600" marR="5080" lvl="0" indent="-21590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Increase patient PP education by 20%*</a:t>
            </a: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6BFB89AD-EB34-48F1-8B15-4708F48952EE}"/>
              </a:ext>
            </a:extLst>
          </p:cNvPr>
          <p:cNvSpPr txBox="1"/>
          <p:nvPr/>
        </p:nvSpPr>
        <p:spPr>
          <a:xfrm>
            <a:off x="4688470" y="4988308"/>
            <a:ext cx="6422832" cy="402673"/>
          </a:xfrm>
          <a:prstGeom prst="rect">
            <a:avLst/>
          </a:prstGeom>
          <a:solidFill>
            <a:srgbClr val="D0C594"/>
          </a:solidFill>
          <a:ln w="12192">
            <a:solidFill>
              <a:srgbClr val="000000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marL="120650" marR="111760" lvl="0" indent="-1270" algn="ctr" defTabSz="457200" rtl="0" eaLnBrk="1" fontAlgn="auto" latinLnBrk="0" hangingPunct="1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/>
              </a:rPr>
              <a:t>Clinician Postpartum Engagement and Education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8470" y="1302951"/>
            <a:ext cx="6422832" cy="771364"/>
          </a:xfrm>
          <a:prstGeom prst="rect">
            <a:avLst/>
          </a:prstGeom>
          <a:solidFill>
            <a:srgbClr val="F5C493"/>
          </a:solidFill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19063" marR="127000" lvl="0" indent="0" algn="ctr" defTabSz="457200" rtl="0" eaLnBrk="1" fontAlgn="auto" latinLnBrk="0" hangingPunct="1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Calibri"/>
              </a:rPr>
              <a:t>Process for Maternal Discharge Risk Screening &amp; Arranging Early Postpartum Visits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9DF3B1-23A4-1808-6102-4BDCD8C41DE8}"/>
              </a:ext>
            </a:extLst>
          </p:cNvPr>
          <p:cNvSpPr txBox="1"/>
          <p:nvPr/>
        </p:nvSpPr>
        <p:spPr>
          <a:xfrm flipH="1">
            <a:off x="4725500" y="2160637"/>
            <a:ext cx="7678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**Early PP visits scheduled for low-risk vaginal deliveries**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B071716-62BC-6F08-8661-2C49AF44FE12}"/>
              </a:ext>
            </a:extLst>
          </p:cNvPr>
          <p:cNvSpPr txBox="1"/>
          <p:nvPr/>
        </p:nvSpPr>
        <p:spPr>
          <a:xfrm flipH="1">
            <a:off x="4688470" y="3867008"/>
            <a:ext cx="76787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**Education on pregnancy spacing, family planning, and contraceptive choice**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72D5C0-61A4-9D79-80AB-153961C1E892}"/>
              </a:ext>
            </a:extLst>
          </p:cNvPr>
          <p:cNvSpPr txBox="1"/>
          <p:nvPr/>
        </p:nvSpPr>
        <p:spPr>
          <a:xfrm flipH="1">
            <a:off x="4725500" y="5496867"/>
            <a:ext cx="7678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**ER provider engagement and verbal screening**</a:t>
            </a:r>
          </a:p>
        </p:txBody>
      </p:sp>
    </p:spTree>
    <p:extLst>
      <p:ext uri="{BB962C8B-B14F-4D97-AF65-F5344CB8AC3E}">
        <p14:creationId xmlns:p14="http://schemas.microsoft.com/office/powerpoint/2010/main" val="13425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138C463-4587-46AB-A719-265209288C05}"/>
              </a:ext>
            </a:extLst>
          </p:cNvPr>
          <p:cNvSpPr txBox="1"/>
          <p:nvPr/>
        </p:nvSpPr>
        <p:spPr>
          <a:xfrm>
            <a:off x="2362394" y="1778751"/>
            <a:ext cx="21494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bg1"/>
                </a:solidFill>
              </a:rPr>
              <a:t>Coaching Call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6D466-3584-4EA7-990B-F023ED3C12F8}"/>
              </a:ext>
            </a:extLst>
          </p:cNvPr>
          <p:cNvSpPr txBox="1"/>
          <p:nvPr/>
        </p:nvSpPr>
        <p:spPr>
          <a:xfrm>
            <a:off x="4182695" y="3008726"/>
            <a:ext cx="22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Submit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F17D40-1D02-4368-A357-094FC8611A61}"/>
              </a:ext>
            </a:extLst>
          </p:cNvPr>
          <p:cNvSpPr txBox="1"/>
          <p:nvPr/>
        </p:nvSpPr>
        <p:spPr>
          <a:xfrm>
            <a:off x="3836234" y="4530537"/>
            <a:ext cx="1925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Review Data Report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6B26B6-7B75-4E2A-A65A-9DB7681855E4}"/>
              </a:ext>
            </a:extLst>
          </p:cNvPr>
          <p:cNvSpPr txBox="1"/>
          <p:nvPr/>
        </p:nvSpPr>
        <p:spPr>
          <a:xfrm>
            <a:off x="637308" y="4479792"/>
            <a:ext cx="26481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Disseminate and Discuss Data Report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A178FC-009E-4491-8D5B-5075F50BDE91}"/>
              </a:ext>
            </a:extLst>
          </p:cNvPr>
          <p:cNvSpPr txBox="1"/>
          <p:nvPr/>
        </p:nvSpPr>
        <p:spPr>
          <a:xfrm>
            <a:off x="212960" y="2981212"/>
            <a:ext cx="21494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Identify issues </a:t>
            </a:r>
          </a:p>
          <a:p>
            <a:pPr algn="ctr"/>
            <a:r>
              <a:rPr lang="en-US" sz="2600" b="1" dirty="0">
                <a:solidFill>
                  <a:schemeClr val="bg1"/>
                </a:solidFill>
              </a:rPr>
              <a:t>PDSA</a:t>
            </a:r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3DD93CC6-7D92-47FB-9AED-E41659066800}"/>
              </a:ext>
            </a:extLst>
          </p:cNvPr>
          <p:cNvGraphicFramePr/>
          <p:nvPr/>
        </p:nvGraphicFramePr>
        <p:xfrm>
          <a:off x="-813004" y="248884"/>
          <a:ext cx="8500230" cy="6504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03C2564E-374E-4273-ADEE-646613068DF9}"/>
              </a:ext>
            </a:extLst>
          </p:cNvPr>
          <p:cNvSpPr/>
          <p:nvPr/>
        </p:nvSpPr>
        <p:spPr>
          <a:xfrm>
            <a:off x="6991059" y="2186194"/>
            <a:ext cx="4075578" cy="4230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QI REPORTS</a:t>
            </a:r>
          </a:p>
          <a:p>
            <a:pPr algn="ctr"/>
            <a:endParaRPr lang="en-US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Run Charts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Tracks Process, Structural and Outcome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u="sng" dirty="0"/>
              <a:t>Add your PDSAs</a:t>
            </a:r>
          </a:p>
          <a:p>
            <a:endParaRPr lang="en-US" sz="2800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5753F4F9-ED89-4518-944C-432CC6A314DB}"/>
              </a:ext>
            </a:extLst>
          </p:cNvPr>
          <p:cNvSpPr/>
          <p:nvPr/>
        </p:nvSpPr>
        <p:spPr>
          <a:xfrm>
            <a:off x="5324401" y="5786736"/>
            <a:ext cx="1408908" cy="492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21">
            <a:extLst>
              <a:ext uri="{FF2B5EF4-FFF2-40B4-BE49-F238E27FC236}">
                <a16:creationId xmlns:a16="http://schemas.microsoft.com/office/drawing/2014/main" id="{0EE51220-0A1A-41EF-B69F-BC66EDA4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015" y="569194"/>
            <a:ext cx="4945666" cy="94843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+mn-lt"/>
              </a:rPr>
              <a:t>QI MONTHLY CYCLE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5AEEDB-AB34-34E0-7E05-03F3092F584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7378" r="17006"/>
          <a:stretch/>
        </p:blipFill>
        <p:spPr>
          <a:xfrm>
            <a:off x="11174681" y="5962751"/>
            <a:ext cx="789637" cy="84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09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188CB801-6A1E-42D1-9907-FC929C2FA7C2}"/>
              </a:ext>
            </a:extLst>
          </p:cNvPr>
          <p:cNvSpPr txBox="1">
            <a:spLocks/>
          </p:cNvSpPr>
          <p:nvPr/>
        </p:nvSpPr>
        <p:spPr>
          <a:xfrm>
            <a:off x="1508167" y="1851909"/>
            <a:ext cx="7479346" cy="19538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Questions?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erubio1@usf.edu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fpqc@usf.edu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www.fpqc.org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188CB801-6A1E-42D1-9907-FC929C2FA7C2}"/>
              </a:ext>
            </a:extLst>
          </p:cNvPr>
          <p:cNvSpPr txBox="1">
            <a:spLocks/>
          </p:cNvSpPr>
          <p:nvPr/>
        </p:nvSpPr>
        <p:spPr>
          <a:xfrm>
            <a:off x="201267" y="4384652"/>
            <a:ext cx="3110897" cy="81847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8582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1733797" y="2528705"/>
            <a:ext cx="71370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883" y="1851909"/>
            <a:ext cx="1663792" cy="17677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6538" y="5672763"/>
            <a:ext cx="1114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“To improve the health and health care of all Florida mothers &amp; babies”</a:t>
            </a:r>
          </a:p>
        </p:txBody>
      </p:sp>
      <p:pic>
        <p:nvPicPr>
          <p:cNvPr id="9" name="Picture 8" descr="Screen Shot 2020-08-03 at 12.08.58 PM.png">
            <a:extLst>
              <a:ext uri="{FF2B5EF4-FFF2-40B4-BE49-F238E27FC236}">
                <a16:creationId xmlns:a16="http://schemas.microsoft.com/office/drawing/2014/main" id="{41124C54-252A-422E-BB3B-6B13E3C3CD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172" y="3999904"/>
            <a:ext cx="295271" cy="270748"/>
          </a:xfrm>
          <a:prstGeom prst="rect">
            <a:avLst/>
          </a:prstGeom>
        </p:spPr>
      </p:pic>
      <p:pic>
        <p:nvPicPr>
          <p:cNvPr id="10" name="Picture 9" descr="Screen Shot 2020-08-03 at 12.10.37 PM.png">
            <a:extLst>
              <a:ext uri="{FF2B5EF4-FFF2-40B4-BE49-F238E27FC236}">
                <a16:creationId xmlns:a16="http://schemas.microsoft.com/office/drawing/2014/main" id="{75FFDD03-403D-441C-B826-ED1BC080DF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248" y="4018362"/>
            <a:ext cx="295271" cy="277730"/>
          </a:xfrm>
          <a:prstGeom prst="rect">
            <a:avLst/>
          </a:prstGeom>
        </p:spPr>
      </p:pic>
      <p:pic>
        <p:nvPicPr>
          <p:cNvPr id="11" name="Picture 10" descr="Screen Shot 2020-08-03 at 12.12.55 PM.png">
            <a:extLst>
              <a:ext uri="{FF2B5EF4-FFF2-40B4-BE49-F238E27FC236}">
                <a16:creationId xmlns:a16="http://schemas.microsoft.com/office/drawing/2014/main" id="{352E3C9D-79C3-4271-94D0-EF9167F992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096" y="3982901"/>
            <a:ext cx="918060" cy="304754"/>
          </a:xfrm>
          <a:prstGeom prst="rect">
            <a:avLst/>
          </a:prstGeom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7F25-5809-4642-B5BC-EDCCEB9D85FF}" type="slidenum">
              <a:rPr lang="en-US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fld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12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D2A19C-0FFC-47F1-A272-346C7A012209}"/>
              </a:ext>
            </a:extLst>
          </p:cNvPr>
          <p:cNvSpPr txBox="1"/>
          <p:nvPr/>
        </p:nvSpPr>
        <p:spPr>
          <a:xfrm>
            <a:off x="752788" y="2384454"/>
            <a:ext cx="705522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/>
              <a:t>10%   Spanish speaking</a:t>
            </a:r>
          </a:p>
          <a:p>
            <a:r>
              <a:rPr lang="en-US" sz="3800" dirty="0"/>
              <a:t>  3%   Creole speaking</a:t>
            </a:r>
          </a:p>
          <a:p>
            <a:r>
              <a:rPr lang="en-US" sz="3800" dirty="0"/>
              <a:t>  5%   III trimester PNC entry </a:t>
            </a:r>
          </a:p>
          <a:p>
            <a:r>
              <a:rPr lang="en-US" sz="3800" dirty="0"/>
              <a:t>  2%   No PNC</a:t>
            </a:r>
            <a:endParaRPr lang="en-US" sz="4000" dirty="0"/>
          </a:p>
          <a:p>
            <a:r>
              <a:rPr lang="en-US" sz="3800" dirty="0"/>
              <a:t>44%   Medicaid</a:t>
            </a:r>
          </a:p>
          <a:p>
            <a:r>
              <a:rPr lang="en-US" sz="3800" dirty="0"/>
              <a:t>34%   Cesarean</a:t>
            </a:r>
          </a:p>
          <a:p>
            <a:r>
              <a:rPr lang="en-US" sz="3800" dirty="0"/>
              <a:t>48%   PP high risk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14F1525-C36E-40AB-AFA3-B1980C90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PATIENT CHARACTERISTICS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291" y="2384454"/>
            <a:ext cx="5199908" cy="40264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D4D75F-C7EF-4DF2-9546-A65B588E5A11}"/>
              </a:ext>
            </a:extLst>
          </p:cNvPr>
          <p:cNvSpPr txBox="1"/>
          <p:nvPr/>
        </p:nvSpPr>
        <p:spPr>
          <a:xfrm>
            <a:off x="3923071" y="1296064"/>
            <a:ext cx="4080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17D19"/>
                </a:solidFill>
              </a:rPr>
              <a:t>11,100 PP women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780E4-218C-1C51-CD6C-46BA42AEE283}"/>
              </a:ext>
            </a:extLst>
          </p:cNvPr>
          <p:cNvSpPr/>
          <p:nvPr/>
        </p:nvSpPr>
        <p:spPr>
          <a:xfrm>
            <a:off x="10835148" y="6056671"/>
            <a:ext cx="1160207" cy="727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74">
            <a:extLst>
              <a:ext uri="{FF2B5EF4-FFF2-40B4-BE49-F238E27FC236}">
                <a16:creationId xmlns:a16="http://schemas.microsoft.com/office/drawing/2014/main" id="{0A51E068-8926-41B7-A26E-6299CFF244F0}"/>
              </a:ext>
            </a:extLst>
          </p:cNvPr>
          <p:cNvSpPr/>
          <p:nvPr/>
        </p:nvSpPr>
        <p:spPr>
          <a:xfrm>
            <a:off x="531858" y="1737067"/>
            <a:ext cx="11128284" cy="1162954"/>
          </a:xfrm>
          <a:prstGeom prst="rect">
            <a:avLst/>
          </a:prstGeom>
          <a:noFill/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i="1" dirty="0">
                <a:solidFill>
                  <a:srgbClr val="E17D19"/>
                </a:solidFill>
              </a:rPr>
              <a:t>By 6/2024, FPQC participating hospitals will: </a:t>
            </a:r>
          </a:p>
        </p:txBody>
      </p:sp>
      <p:sp>
        <p:nvSpPr>
          <p:cNvPr id="6" name="Shape 1174">
            <a:extLst>
              <a:ext uri="{FF2B5EF4-FFF2-40B4-BE49-F238E27FC236}">
                <a16:creationId xmlns:a16="http://schemas.microsoft.com/office/drawing/2014/main" id="{0A51E068-8926-41B7-A26E-6299CFF244F0}"/>
              </a:ext>
            </a:extLst>
          </p:cNvPr>
          <p:cNvSpPr/>
          <p:nvPr/>
        </p:nvSpPr>
        <p:spPr>
          <a:xfrm>
            <a:off x="531858" y="4586592"/>
            <a:ext cx="11128284" cy="1174955"/>
          </a:xfrm>
          <a:prstGeom prst="rect">
            <a:avLst/>
          </a:prstGeom>
          <a:solidFill>
            <a:srgbClr val="E2F0D9"/>
          </a:solidFill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/>
          </a:bodyPr>
          <a:lstStyle/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rgbClr val="E17D19"/>
                </a:solidFill>
              </a:rPr>
              <a:t>2. Increase patient PP education by 20%</a:t>
            </a:r>
          </a:p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Includes benefits of early PP visits, warning signs, and family planning</a:t>
            </a:r>
            <a:endParaRPr lang="en-US" sz="3200" b="1" i="1" dirty="0">
              <a:solidFill>
                <a:srgbClr val="E17D19"/>
              </a:solidFill>
            </a:endParaRPr>
          </a:p>
        </p:txBody>
      </p:sp>
      <p:sp>
        <p:nvSpPr>
          <p:cNvPr id="7" name="Shape 1174">
            <a:extLst>
              <a:ext uri="{FF2B5EF4-FFF2-40B4-BE49-F238E27FC236}">
                <a16:creationId xmlns:a16="http://schemas.microsoft.com/office/drawing/2014/main" id="{0A51E068-8926-41B7-A26E-6299CFF244F0}"/>
              </a:ext>
            </a:extLst>
          </p:cNvPr>
          <p:cNvSpPr/>
          <p:nvPr/>
        </p:nvSpPr>
        <p:spPr>
          <a:xfrm>
            <a:off x="531858" y="3155829"/>
            <a:ext cx="11128284" cy="1174955"/>
          </a:xfrm>
          <a:prstGeom prst="rect">
            <a:avLst/>
          </a:prstGeom>
          <a:solidFill>
            <a:srgbClr val="E2F0D9"/>
          </a:solidFill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90000"/>
              </a:lnSpc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rgbClr val="E17D19"/>
                </a:solidFill>
              </a:rPr>
              <a:t>1. Increase % of patients with a 2-week PP visit scheduled prior to discharge by 20%</a:t>
            </a:r>
          </a:p>
        </p:txBody>
      </p:sp>
      <p:sp>
        <p:nvSpPr>
          <p:cNvPr id="9" name="Rectangle 8"/>
          <p:cNvSpPr/>
          <p:nvPr/>
        </p:nvSpPr>
        <p:spPr>
          <a:xfrm>
            <a:off x="2617897" y="1017039"/>
            <a:ext cx="2325261" cy="592124"/>
          </a:xfrm>
          <a:prstGeom prst="rect">
            <a:avLst/>
          </a:prstGeom>
          <a:solidFill>
            <a:srgbClr val="EC8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EE1376-C600-44A8-B58B-08143C280657}"/>
              </a:ext>
            </a:extLst>
          </p:cNvPr>
          <p:cNvSpPr txBox="1"/>
          <p:nvPr/>
        </p:nvSpPr>
        <p:spPr>
          <a:xfrm>
            <a:off x="5243657" y="1017039"/>
            <a:ext cx="382567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QI Outcome</a:t>
            </a:r>
            <a:r>
              <a:rPr lang="en-US" sz="2800" dirty="0">
                <a:solidFill>
                  <a:schemeClr val="bg1"/>
                </a:solidFill>
                <a:latin typeface="Calibri" panose="020F0502020204030204"/>
                <a:cs typeface="Calibri"/>
              </a:rPr>
              <a:t> Measures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792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0770" y="257446"/>
            <a:ext cx="10601011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Postpartum Visits Scheduled Prior to Discharge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39" t="1307" r="1857" b="2837"/>
          <a:stretch/>
        </p:blipFill>
        <p:spPr>
          <a:xfrm>
            <a:off x="546230" y="1111045"/>
            <a:ext cx="6880650" cy="3529649"/>
          </a:xfrm>
          <a:prstGeom prst="rect">
            <a:avLst/>
          </a:prstGeom>
          <a:ln w="12700">
            <a:solidFill>
              <a:srgbClr val="AFABAB"/>
            </a:solidFill>
          </a:ln>
        </p:spPr>
      </p:pic>
      <p:grpSp>
        <p:nvGrpSpPr>
          <p:cNvPr id="14" name="Group 13"/>
          <p:cNvGrpSpPr/>
          <p:nvPr/>
        </p:nvGrpSpPr>
        <p:grpSpPr>
          <a:xfrm>
            <a:off x="7547955" y="3258590"/>
            <a:ext cx="4530437" cy="3524596"/>
            <a:chOff x="7475538" y="997527"/>
            <a:chExt cx="4195532" cy="295109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3851" y="1330036"/>
              <a:ext cx="4178808" cy="261858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13" name="Rectangle 12"/>
            <p:cNvSpPr/>
            <p:nvPr/>
          </p:nvSpPr>
          <p:spPr>
            <a:xfrm>
              <a:off x="7475538" y="997527"/>
              <a:ext cx="4195532" cy="3325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Scheduled Early PP Visits by PACC Hospitals</a:t>
              </a:r>
            </a:p>
          </p:txBody>
        </p:sp>
      </p:grpSp>
      <p:sp>
        <p:nvSpPr>
          <p:cNvPr id="4" name="Arrow: Left 3">
            <a:extLst>
              <a:ext uri="{FF2B5EF4-FFF2-40B4-BE49-F238E27FC236}">
                <a16:creationId xmlns:a16="http://schemas.microsoft.com/office/drawing/2014/main" id="{8685AAF2-4BEE-D3A4-7FAB-EF041E0743AF}"/>
              </a:ext>
            </a:extLst>
          </p:cNvPr>
          <p:cNvSpPr/>
          <p:nvPr/>
        </p:nvSpPr>
        <p:spPr>
          <a:xfrm>
            <a:off x="7547955" y="2035277"/>
            <a:ext cx="1596045" cy="707923"/>
          </a:xfrm>
          <a:prstGeom prst="leftArrow">
            <a:avLst/>
          </a:prstGeom>
          <a:solidFill>
            <a:srgbClr val="AE9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70%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40D6E5-0E4C-5ADD-9E2F-D39579D084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19" t="-12549" b="1"/>
          <a:stretch/>
        </p:blipFill>
        <p:spPr>
          <a:xfrm>
            <a:off x="11572567" y="3844413"/>
            <a:ext cx="463593" cy="50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0770" y="257446"/>
            <a:ext cx="10601011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Postpartum Visits Scheduled Prior to Discharge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656" y="1045438"/>
            <a:ext cx="6442363" cy="2912951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50" y="1554485"/>
            <a:ext cx="2210322" cy="20837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1142" y="4261525"/>
            <a:ext cx="3847629" cy="2480098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374" y="4261525"/>
            <a:ext cx="3824450" cy="2480098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509" y="4266933"/>
            <a:ext cx="3789548" cy="2474690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088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 </a:t>
            </a:r>
            <a:fld id="{E25C0C21-B7CE-4F0B-81CD-4269BE35434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84" t="1822" r="1517" b="2927"/>
          <a:stretch/>
        </p:blipFill>
        <p:spPr>
          <a:xfrm>
            <a:off x="277960" y="1040828"/>
            <a:ext cx="7157260" cy="3787833"/>
          </a:xfrm>
          <a:prstGeom prst="rect">
            <a:avLst/>
          </a:prstGeom>
          <a:ln w="12700">
            <a:solidFill>
              <a:schemeClr val="bg1">
                <a:lumMod val="65000"/>
              </a:schemeClr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7672647" y="3208713"/>
            <a:ext cx="4358582" cy="3532908"/>
            <a:chOff x="7786715" y="3308465"/>
            <a:chExt cx="4186757" cy="343315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95062" y="3670172"/>
              <a:ext cx="4168395" cy="3071449"/>
            </a:xfrm>
            <a:prstGeom prst="rect">
              <a:avLst/>
            </a:prstGeom>
            <a:ln w="12700">
              <a:solidFill>
                <a:srgbClr val="AFABAB"/>
              </a:solidFill>
            </a:ln>
          </p:spPr>
        </p:pic>
        <p:sp>
          <p:nvSpPr>
            <p:cNvPr id="10" name="Rectangle 9"/>
            <p:cNvSpPr/>
            <p:nvPr/>
          </p:nvSpPr>
          <p:spPr>
            <a:xfrm>
              <a:off x="7786715" y="3308465"/>
              <a:ext cx="4186757" cy="361707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Patient PBHE education by PACC Hospitals</a:t>
              </a:r>
            </a:p>
          </p:txBody>
        </p:sp>
      </p:grp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329329" y="237016"/>
            <a:ext cx="10601011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Education on Importance of Early Postpartum Visit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1DD322-935E-A68D-3011-C334431848A0}"/>
              </a:ext>
            </a:extLst>
          </p:cNvPr>
          <p:cNvSpPr/>
          <p:nvPr/>
        </p:nvSpPr>
        <p:spPr>
          <a:xfrm>
            <a:off x="1442770" y="5399300"/>
            <a:ext cx="4827639" cy="658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Standardized care for all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661627F8-F8F7-149A-26A5-0A43AAE51EA8}"/>
              </a:ext>
            </a:extLst>
          </p:cNvPr>
          <p:cNvSpPr/>
          <p:nvPr/>
        </p:nvSpPr>
        <p:spPr>
          <a:xfrm>
            <a:off x="7545558" y="1442701"/>
            <a:ext cx="1596045" cy="707923"/>
          </a:xfrm>
          <a:prstGeom prst="leftArrow">
            <a:avLst/>
          </a:prstGeom>
          <a:solidFill>
            <a:srgbClr val="AE9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90%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BA84A2-EBCB-DAFC-66EB-9F3D12AF09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19" t="-12549" b="1"/>
          <a:stretch/>
        </p:blipFill>
        <p:spPr>
          <a:xfrm>
            <a:off x="11749678" y="3580930"/>
            <a:ext cx="463593" cy="50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329329" y="237016"/>
            <a:ext cx="10601011" cy="62384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Postpartum Warning Signs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1DD322-935E-A68D-3011-C334431848A0}"/>
              </a:ext>
            </a:extLst>
          </p:cNvPr>
          <p:cNvSpPr/>
          <p:nvPr/>
        </p:nvSpPr>
        <p:spPr>
          <a:xfrm>
            <a:off x="1416952" y="5331597"/>
            <a:ext cx="4827639" cy="658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Standardized care for all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661627F8-F8F7-149A-26A5-0A43AAE51EA8}"/>
              </a:ext>
            </a:extLst>
          </p:cNvPr>
          <p:cNvSpPr/>
          <p:nvPr/>
        </p:nvSpPr>
        <p:spPr>
          <a:xfrm>
            <a:off x="7619714" y="1358618"/>
            <a:ext cx="1596045" cy="707923"/>
          </a:xfrm>
          <a:prstGeom prst="leftArrow">
            <a:avLst/>
          </a:prstGeom>
          <a:solidFill>
            <a:srgbClr val="AE9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100%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F13094-03D0-CB65-99D0-6D9361350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71" y="1197022"/>
            <a:ext cx="7340003" cy="37092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4C16E6-6B64-D989-B8D1-D6CC3F410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91" y="3362044"/>
            <a:ext cx="4343400" cy="3408535"/>
          </a:xfrm>
          <a:prstGeom prst="rect">
            <a:avLst/>
          </a:prstGeom>
          <a:ln>
            <a:solidFill>
              <a:srgbClr val="AFABAB"/>
            </a:solidFill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65BC372-B390-0076-5B05-ACFBFC8957B9}"/>
              </a:ext>
            </a:extLst>
          </p:cNvPr>
          <p:cNvSpPr/>
          <p:nvPr/>
        </p:nvSpPr>
        <p:spPr>
          <a:xfrm>
            <a:off x="7584159" y="2972739"/>
            <a:ext cx="4358582" cy="372217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PP warning signs ed by PACC Hospitals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F9471A14-0906-B950-8425-C57C355BA9AF}"/>
              </a:ext>
            </a:extLst>
          </p:cNvPr>
          <p:cNvSpPr/>
          <p:nvPr/>
        </p:nvSpPr>
        <p:spPr>
          <a:xfrm>
            <a:off x="11858973" y="4336026"/>
            <a:ext cx="383458" cy="484632"/>
          </a:xfrm>
          <a:prstGeom prst="leftArrow">
            <a:avLst>
              <a:gd name="adj1" fmla="val 41885"/>
              <a:gd name="adj2" fmla="val 6538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D1E060A-8BF2-BA38-DF5A-8D1D11E53B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19" t="-12549" b="1"/>
          <a:stretch/>
        </p:blipFill>
        <p:spPr>
          <a:xfrm>
            <a:off x="11690108" y="2906156"/>
            <a:ext cx="463593" cy="50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Left 3">
            <a:extLst>
              <a:ext uri="{FF2B5EF4-FFF2-40B4-BE49-F238E27FC236}">
                <a16:creationId xmlns:a16="http://schemas.microsoft.com/office/drawing/2014/main" id="{661627F8-F8F7-149A-26A5-0A43AAE51EA8}"/>
              </a:ext>
            </a:extLst>
          </p:cNvPr>
          <p:cNvSpPr/>
          <p:nvPr/>
        </p:nvSpPr>
        <p:spPr>
          <a:xfrm>
            <a:off x="7458721" y="2083194"/>
            <a:ext cx="1596045" cy="707923"/>
          </a:xfrm>
          <a:prstGeom prst="leftArrow">
            <a:avLst/>
          </a:prstGeom>
          <a:solidFill>
            <a:srgbClr val="AE9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80%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5BC372-B390-0076-5B05-ACFBFC8957B9}"/>
              </a:ext>
            </a:extLst>
          </p:cNvPr>
          <p:cNvSpPr/>
          <p:nvPr/>
        </p:nvSpPr>
        <p:spPr>
          <a:xfrm>
            <a:off x="7584159" y="2972739"/>
            <a:ext cx="4439464" cy="372217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Ed. on pregnancy spacing… by PACC Hospitals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07578-CC11-8E5D-9D7A-815C437E2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7" y="1086451"/>
            <a:ext cx="7290344" cy="3662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363493-AAB3-874C-70F8-97D070FF7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990" y="3347808"/>
            <a:ext cx="4434840" cy="3393583"/>
          </a:xfrm>
          <a:prstGeom prst="rect">
            <a:avLst/>
          </a:prstGeom>
          <a:ln>
            <a:solidFill>
              <a:srgbClr val="AFABAB"/>
            </a:solidFill>
          </a:ln>
        </p:spPr>
      </p:pic>
      <p:sp>
        <p:nvSpPr>
          <p:cNvPr id="17" name="Rectangle: Single Corner Snipped 16">
            <a:extLst>
              <a:ext uri="{FF2B5EF4-FFF2-40B4-BE49-F238E27FC236}">
                <a16:creationId xmlns:a16="http://schemas.microsoft.com/office/drawing/2014/main" id="{84F637E9-3E35-216D-AB8B-37DC3E13DAC1}"/>
              </a:ext>
            </a:extLst>
          </p:cNvPr>
          <p:cNvSpPr/>
          <p:nvPr/>
        </p:nvSpPr>
        <p:spPr>
          <a:xfrm rot="10800000">
            <a:off x="9360310" y="304784"/>
            <a:ext cx="2831688" cy="594360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0">
            <a:extLst>
              <a:ext uri="{FF2B5EF4-FFF2-40B4-BE49-F238E27FC236}">
                <a16:creationId xmlns:a16="http://schemas.microsoft.com/office/drawing/2014/main" id="{1557C1F3-978A-F565-6998-8FFDF6452CD2}"/>
              </a:ext>
            </a:extLst>
          </p:cNvPr>
          <p:cNvSpPr txBox="1">
            <a:spLocks/>
          </p:cNvSpPr>
          <p:nvPr/>
        </p:nvSpPr>
        <p:spPr>
          <a:xfrm>
            <a:off x="168377" y="217840"/>
            <a:ext cx="11276371" cy="6238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on pregnancy spacing, family planning, and contraceptive choice</a:t>
            </a:r>
          </a:p>
        </p:txBody>
      </p:sp>
    </p:spTree>
    <p:extLst>
      <p:ext uri="{BB962C8B-B14F-4D97-AF65-F5344CB8AC3E}">
        <p14:creationId xmlns:p14="http://schemas.microsoft.com/office/powerpoint/2010/main" val="20152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65BC372-B390-0076-5B05-ACFBFC8957B9}"/>
              </a:ext>
            </a:extLst>
          </p:cNvPr>
          <p:cNvSpPr/>
          <p:nvPr/>
        </p:nvSpPr>
        <p:spPr>
          <a:xfrm>
            <a:off x="8008423" y="2727767"/>
            <a:ext cx="4114750" cy="372217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Risk Assess. &amp; VS by PACC Hospitals</a:t>
            </a:r>
          </a:p>
        </p:txBody>
      </p:sp>
      <p:sp>
        <p:nvSpPr>
          <p:cNvPr id="18" name="Title 10">
            <a:extLst>
              <a:ext uri="{FF2B5EF4-FFF2-40B4-BE49-F238E27FC236}">
                <a16:creationId xmlns:a16="http://schemas.microsoft.com/office/drawing/2014/main" id="{1557C1F3-978A-F565-6998-8FFDF6452CD2}"/>
              </a:ext>
            </a:extLst>
          </p:cNvPr>
          <p:cNvSpPr txBox="1">
            <a:spLocks/>
          </p:cNvSpPr>
          <p:nvPr/>
        </p:nvSpPr>
        <p:spPr>
          <a:xfrm>
            <a:off x="168377" y="217840"/>
            <a:ext cx="11276371" cy="6238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and Postpartum Discharge Assessment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64FD78-F707-E3CD-FB90-1D1E39DB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77" y="1163148"/>
            <a:ext cx="7721214" cy="4101207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FAE2AD3A-5B09-24C7-3A90-6EE1847B1DD8}"/>
              </a:ext>
            </a:extLst>
          </p:cNvPr>
          <p:cNvSpPr/>
          <p:nvPr/>
        </p:nvSpPr>
        <p:spPr>
          <a:xfrm>
            <a:off x="5622442" y="1926831"/>
            <a:ext cx="1596045" cy="707923"/>
          </a:xfrm>
          <a:prstGeom prst="leftArrow">
            <a:avLst/>
          </a:prstGeom>
          <a:solidFill>
            <a:srgbClr val="AE9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Goal: 90%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A0626E-5D79-7442-AA78-FDC1228585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8008424" y="3118121"/>
            <a:ext cx="4114750" cy="3644248"/>
          </a:xfrm>
          <a:prstGeom prst="rect">
            <a:avLst/>
          </a:prstGeom>
          <a:ln>
            <a:solidFill>
              <a:srgbClr val="AFABAB"/>
            </a:solidFill>
          </a:ln>
        </p:spPr>
      </p:pic>
    </p:spTree>
    <p:extLst>
      <p:ext uri="{BB962C8B-B14F-4D97-AF65-F5344CB8AC3E}">
        <p14:creationId xmlns:p14="http://schemas.microsoft.com/office/powerpoint/2010/main" val="174166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 and HL Course" id="{F06096C2-86E5-AB48-B092-FC3AFD91CB1B}" vid="{54CFF985-8C12-D343-A9B8-AD6A4B0E9F79}"/>
    </a:ext>
  </a:extLst>
</a:theme>
</file>

<file path=ppt/theme/theme2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FPQC">
      <a:dk1>
        <a:srgbClr val="009374"/>
      </a:dk1>
      <a:lt1>
        <a:srgbClr val="FFFFFF"/>
      </a:lt1>
      <a:dk2>
        <a:srgbClr val="000000"/>
      </a:dk2>
      <a:lt2>
        <a:srgbClr val="80B0A6"/>
      </a:lt2>
      <a:accent1>
        <a:srgbClr val="009374"/>
      </a:accent1>
      <a:accent2>
        <a:srgbClr val="80B0A6"/>
      </a:accent2>
      <a:accent3>
        <a:srgbClr val="EDA55D"/>
      </a:accent3>
      <a:accent4>
        <a:srgbClr val="006747"/>
      </a:accent4>
      <a:accent5>
        <a:srgbClr val="CFC493"/>
      </a:accent5>
      <a:accent6>
        <a:srgbClr val="70AD47"/>
      </a:accent6>
      <a:hlink>
        <a:srgbClr val="006484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29BB971D588D4B8CE0BDDEEF889F46" ma:contentTypeVersion="12" ma:contentTypeDescription="Create a new document." ma:contentTypeScope="" ma:versionID="c01af5b69ef534118429187cefe5766b">
  <xsd:schema xmlns:xsd="http://www.w3.org/2001/XMLSchema" xmlns:xs="http://www.w3.org/2001/XMLSchema" xmlns:p="http://schemas.microsoft.com/office/2006/metadata/properties" xmlns:ns3="737a845d-9ace-467f-a80c-b3da6727da4f" xmlns:ns4="03c97596-774e-4acd-a1aa-fc049a87f444" targetNamespace="http://schemas.microsoft.com/office/2006/metadata/properties" ma:root="true" ma:fieldsID="836429b812f86b378454602ccfa3dc17" ns3:_="" ns4:_="">
    <xsd:import namespace="737a845d-9ace-467f-a80c-b3da6727da4f"/>
    <xsd:import namespace="03c97596-774e-4acd-a1aa-fc049a87f4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a845d-9ace-467f-a80c-b3da6727da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97596-774e-4acd-a1aa-fc049a87f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4EF05-9987-4364-9BEE-C1DCB245DF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06042-5532-4221-8477-D6095E2A20A3}">
  <ds:schemaRefs>
    <ds:schemaRef ds:uri="http://purl.org/dc/elements/1.1/"/>
    <ds:schemaRef ds:uri="http://purl.org/dc/terms/"/>
    <ds:schemaRef ds:uri="737a845d-9ace-467f-a80c-b3da6727da4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03c97596-774e-4acd-a1aa-fc049a87f44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E5D2538-9598-46F0-B605-0D1F358549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7a845d-9ace-467f-a80c-b3da6727da4f"/>
    <ds:schemaRef ds:uri="03c97596-774e-4acd-a1aa-fc049a87f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34964</TotalTime>
  <Words>552</Words>
  <Application>Microsoft Office PowerPoint</Application>
  <PresentationFormat>Widescreen</PresentationFormat>
  <Paragraphs>111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Gill Sans MT</vt:lpstr>
      <vt:lpstr>OpenSans-Bold</vt:lpstr>
      <vt:lpstr>1_Office Theme</vt:lpstr>
      <vt:lpstr>1_Office Theme</vt:lpstr>
      <vt:lpstr>Office Theme</vt:lpstr>
      <vt:lpstr>1_Office Theme</vt:lpstr>
      <vt:lpstr>PACC Update:  Successes &amp; Challenges Estefania Rubio, MD, MPH</vt:lpstr>
      <vt:lpstr>PATIENT CHARACTERISTICS</vt:lpstr>
      <vt:lpstr>PowerPoint Presentation</vt:lpstr>
      <vt:lpstr>Early Postpartum Visits Scheduled Prior to Discharge</vt:lpstr>
      <vt:lpstr>Early Postpartum Visits Scheduled Prior to Discharge</vt:lpstr>
      <vt:lpstr>Patient Education on Importance of Early Postpartum Visit</vt:lpstr>
      <vt:lpstr>Postpartum Warning Signs</vt:lpstr>
      <vt:lpstr>PowerPoint Presentation</vt:lpstr>
      <vt:lpstr>PowerPoint Presentation</vt:lpstr>
      <vt:lpstr>HIGH RISK PATIENTS</vt:lpstr>
      <vt:lpstr>Aligned policies, guidelines, and/or procedures to support risk-appropriate PP visits/encounters prior to discharge </vt:lpstr>
      <vt:lpstr>Staff and Provider PACC education</vt:lpstr>
      <vt:lpstr>Education and engagement</vt:lpstr>
      <vt:lpstr>PowerPoint Presentation</vt:lpstr>
      <vt:lpstr>QI MONTHLY CYCLE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Estefania Rubio</dc:creator>
  <cp:lastModifiedBy>Estefania Rubio</cp:lastModifiedBy>
  <cp:revision>722</cp:revision>
  <cp:lastPrinted>2021-08-27T13:38:27Z</cp:lastPrinted>
  <dcterms:created xsi:type="dcterms:W3CDTF">2020-02-20T14:59:58Z</dcterms:created>
  <dcterms:modified xsi:type="dcterms:W3CDTF">2023-09-28T02:37:37Z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0x0101000529BB971D588D4B8CE0BDDEEF889F46</vt:lpwstr>
  </property>
</Properties>
</file>