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25" r:id="rId5"/>
  </p:sldMasterIdLst>
  <p:notesMasterIdLst>
    <p:notesMasterId r:id="rId15"/>
  </p:notesMasterIdLst>
  <p:handoutMasterIdLst>
    <p:handoutMasterId r:id="rId16"/>
  </p:handoutMasterIdLst>
  <p:sldIdLst>
    <p:sldId id="1788" r:id="rId6"/>
    <p:sldId id="1822" r:id="rId7"/>
    <p:sldId id="1755" r:id="rId8"/>
    <p:sldId id="1798" r:id="rId9"/>
    <p:sldId id="1820" r:id="rId10"/>
    <p:sldId id="1817" r:id="rId11"/>
    <p:sldId id="1819" r:id="rId12"/>
    <p:sldId id="1818" r:id="rId13"/>
    <p:sldId id="16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71D44C-B2C4-388B-428A-9C66FDD13421}" name="Margaret Mueller Boyer" initials="MB" userId="LPKcixf8dt1KzziQNks//d4N55rca5bv9m4++hpcS+Q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Detman" initials="LD" lastIdx="11" clrIdx="0">
    <p:extLst>
      <p:ext uri="{19B8F6BF-5375-455C-9EA6-DF929625EA0E}">
        <p15:presenceInfo xmlns:p15="http://schemas.microsoft.com/office/powerpoint/2012/main" userId="S::ldetman@usf.edu::8e4e6305-95ec-46b5-9cda-5a00f03f893b" providerId="AD"/>
      </p:ext>
    </p:extLst>
  </p:cmAuthor>
  <p:cmAuthor id="2" name="William Sappenfield" initials="WS" lastIdx="1" clrIdx="1">
    <p:extLst>
      <p:ext uri="{19B8F6BF-5375-455C-9EA6-DF929625EA0E}">
        <p15:presenceInfo xmlns:p15="http://schemas.microsoft.com/office/powerpoint/2012/main" userId="S-1-5-21-150927795-2069884688-1238954376-254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664"/>
    <a:srgbClr val="E68422"/>
    <a:srgbClr val="D0C594"/>
    <a:srgbClr val="F5C493"/>
    <a:srgbClr val="C6DCD8"/>
    <a:srgbClr val="7EB0A6"/>
    <a:srgbClr val="F8D5B2"/>
    <a:srgbClr val="D67718"/>
    <a:srgbClr val="EDA55D"/>
    <a:srgbClr val="CFC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7861F-F52C-401A-BC1A-CCA81EC3023A}" v="158" dt="2022-10-18T16:09:55.577"/>
    <p1510:client id="{3042D65D-E2C7-49ED-B61F-EFAE754D18AB}" v="78" dt="2022-10-18T18:01:50.968"/>
    <p1510:client id="{596395A2-E1E7-4A72-8BBA-850DFAB106B8}" v="4" dt="2022-10-18T16:11:43.800"/>
    <p1510:client id="{66BBB51C-A835-406D-8B0E-D8E88195DF9C}" v="58" dt="2022-10-18T19:24:02.506"/>
    <p1510:client id="{94C31413-AE50-480C-B7E5-F3C6F45012BD}" v="69" dt="2022-10-18T23:57:18.655"/>
    <p1510:client id="{9C08CD30-CF58-4BA0-81C7-64D26238ADA1}" v="1" dt="2022-10-18T16:24:19.844"/>
    <p1510:client id="{A57A6F22-79CB-4F90-AF6C-C5D55F1CEC13}" v="9" dt="2022-10-18T18:05:19.086"/>
    <p1510:client id="{E7B147B4-CAFE-4025-901C-9EF49F1EFA40}" v="54" dt="2022-10-18T16:18:58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5332" autoAdjust="0"/>
  </p:normalViewPr>
  <p:slideViewPr>
    <p:cSldViewPr snapToGrid="0">
      <p:cViewPr varScale="1">
        <p:scale>
          <a:sx n="104" d="100"/>
          <a:sy n="104" d="100"/>
        </p:scale>
        <p:origin x="1200" y="72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319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9133312825638"/>
          <c:y val="5.2420322413857114E-2"/>
          <c:w val="0.81627865979940417"/>
          <c:h val="0.78904602406649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E68422"/>
            </a:solidFill>
            <a:ln w="9525">
              <a:solidFill>
                <a:schemeClr val="tx2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9374"/>
              </a:solidFill>
              <a:ln w="95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4-4006-B65F-98C4EAF42354}"/>
              </c:ext>
            </c:extLst>
          </c:dPt>
          <c:dPt>
            <c:idx val="2"/>
            <c:invertIfNegative val="0"/>
            <c:bubble3D val="0"/>
            <c:spPr>
              <a:solidFill>
                <a:srgbClr val="F6CBA0"/>
              </a:solidFill>
              <a:ln w="95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24-4006-B65F-98C4EAF42354}"/>
              </c:ext>
            </c:extLst>
          </c:dPt>
          <c:dPt>
            <c:idx val="3"/>
            <c:invertIfNegative val="0"/>
            <c:bubble3D val="0"/>
            <c:spPr>
              <a:solidFill>
                <a:srgbClr val="7EB0A6"/>
              </a:solidFill>
              <a:ln w="95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4-4006-B65F-98C4EAF4235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0-13 days</c:v>
                </c:pt>
                <c:pt idx="1">
                  <c:v>14-60 days</c:v>
                </c:pt>
                <c:pt idx="2">
                  <c:v>61-180 days</c:v>
                </c:pt>
                <c:pt idx="3">
                  <c:v>181+ days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0.318</c:v>
                </c:pt>
                <c:pt idx="1">
                  <c:v>0.25</c:v>
                </c:pt>
                <c:pt idx="2">
                  <c:v>0.308</c:v>
                </c:pt>
                <c:pt idx="3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7-4972-BBAB-D39D62B08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9146703"/>
        <c:axId val="1799147119"/>
      </c:barChart>
      <c:catAx>
        <c:axId val="179914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147119"/>
        <c:crosses val="autoZero"/>
        <c:auto val="1"/>
        <c:lblAlgn val="ctr"/>
        <c:lblOffset val="100"/>
        <c:noMultiLvlLbl val="0"/>
      </c:catAx>
      <c:valAx>
        <c:axId val="179914711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2"/>
                    </a:solidFill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2.5894552845506305E-2"/>
              <c:y val="0.262549610316229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146703"/>
        <c:crosses val="autoZero"/>
        <c:crossBetween val="between"/>
      </c:valAx>
      <c:spPr>
        <a:noFill/>
        <a:ln w="9525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FA602-C245-4F3C-A7CD-BF9EC04A847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41189-BCC6-404A-83C6-29505E7C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7EA4-2E17-42C3-91BA-B9E0976F6E7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D1A0-66BD-4F1F-A0A9-A5A89052D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ED1A0-66BD-4F1F-A0A9-A5A89052D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4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205" y="1122363"/>
            <a:ext cx="101138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205" y="3748686"/>
            <a:ext cx="1011385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11937442" y="5735637"/>
            <a:ext cx="254558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111381"/>
            <a:ext cx="9837335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11482197" y="6111381"/>
            <a:ext cx="701711" cy="1049392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B981269-9F5D-4EC8-A441-59F0BC2DC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69" y="5941084"/>
            <a:ext cx="1500283" cy="9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4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481-51DB-41E9-ADD6-8F08BFE9B2C4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2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6" y="365125"/>
            <a:ext cx="98802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115" y="1768415"/>
            <a:ext cx="4802726" cy="638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15" y="2505075"/>
            <a:ext cx="480272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3236" y="1768415"/>
            <a:ext cx="4826378" cy="638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3236" y="2505075"/>
            <a:ext cx="482637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A60D-2023-404C-8F27-743A0D44EF45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13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916394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796" y="813917"/>
            <a:ext cx="5739592" cy="5047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5115" y="2057400"/>
            <a:ext cx="39163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994C-2E22-454B-B6FC-BD206DCF0CBE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83013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158" y="864158"/>
            <a:ext cx="5817230" cy="49968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115" y="2057400"/>
            <a:ext cx="383013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AC47-BC9B-4208-8F01-26C5B8590F64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2"/>
            <a:ext cx="9889586" cy="274459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072668"/>
            <a:ext cx="98895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082358"/>
            <a:ext cx="2187661" cy="17756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896"/>
            <a:ext cx="5608235" cy="139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76951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C6D1-8B64-40C8-89D3-29351091D9EE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3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CECC-3159-4DB4-BFE5-1E0A48FF1418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82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152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206" y="1122363"/>
            <a:ext cx="10113852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206" y="3748686"/>
            <a:ext cx="1011385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11937442" y="5735639"/>
            <a:ext cx="254559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6111383"/>
            <a:ext cx="10296605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11388132" y="6111381"/>
            <a:ext cx="807277" cy="104939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637F22A-7D42-4E11-949C-7E5B6AE1C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07" y="6065985"/>
            <a:ext cx="1190272" cy="7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7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79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61" y="2966635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1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69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6" y="3777471"/>
            <a:ext cx="42552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6" y="6102465"/>
            <a:ext cx="1125628" cy="694953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7" y="-10048"/>
            <a:ext cx="5219767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81"/>
            <a:ext cx="5796949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5248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78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59" y="2966634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0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67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6" y="3777471"/>
            <a:ext cx="425528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" y="6008618"/>
            <a:ext cx="971829" cy="788797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7" y="-10048"/>
            <a:ext cx="5219766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79"/>
            <a:ext cx="5796949" cy="274459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1494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4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6" y="6405164"/>
            <a:ext cx="19408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0F52B98-905F-4C08-81F3-D8428E9BDF36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8" y="6405164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5" y="6405164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786097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3" y="6185140"/>
            <a:ext cx="1036796" cy="6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1B7A-45F6-4C24-8DA2-A86AE73AC7F3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9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43BC8-1136-4286-845D-F5E10B3F146C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9" y="6395116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9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8" y="291720"/>
            <a:ext cx="10601011" cy="623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9" y="6166966"/>
            <a:ext cx="123070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71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790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4186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37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10394"/>
            <a:ext cx="12192000" cy="63273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8" y="27446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04" y="6245366"/>
            <a:ext cx="1059395" cy="64277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90" y="1164567"/>
            <a:ext cx="4869615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6" y="1164567"/>
            <a:ext cx="4869615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8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5FF7-8C63-4AF0-8122-692B54E32491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90863" y="6395116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6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FE5C-FA4F-4EA5-AD84-F5C3455B3CDE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21" y="6219419"/>
            <a:ext cx="1092680" cy="6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0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CE43-B976-49F6-B923-14ED9C52710B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6" y="365127"/>
            <a:ext cx="9880272" cy="1015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115" y="1526882"/>
            <a:ext cx="4802727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15" y="2311893"/>
            <a:ext cx="4802727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3236" y="1526882"/>
            <a:ext cx="4826379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3236" y="2311893"/>
            <a:ext cx="4826379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D00-CBAE-4C14-9A5E-335948A0B6C7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6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916395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796" y="813917"/>
            <a:ext cx="5739592" cy="504713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5115" y="2057400"/>
            <a:ext cx="391639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F35F-3E03-48EF-8406-1A85DFEEFD8F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2"/>
            <a:ext cx="9889586" cy="274459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6" y="6405162"/>
            <a:ext cx="1940858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01E4A2C-B8D6-4464-B54F-13C6DAA679F7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7" y="6405162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4" y="6405162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786097"/>
            <a:ext cx="98895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4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0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4" y="457200"/>
            <a:ext cx="3830131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158" y="864158"/>
            <a:ext cx="5817231" cy="49968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114" y="2057400"/>
            <a:ext cx="383013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11E7-BD7B-49A9-AD67-C3CC94DDFA97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36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4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072668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267390"/>
            <a:ext cx="2187661" cy="13922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898"/>
            <a:ext cx="5608235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11411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D2C-03CC-4DEB-891A-6F8D152AEFA3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60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5C43-341E-42BF-9CEB-CFABE92EC68E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6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B7D4-BA1B-48E1-9DFE-F8D51AA0EAAA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25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80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62" y="2966636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2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71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7" y="3777471"/>
            <a:ext cx="42552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" y="6008622"/>
            <a:ext cx="971829" cy="788797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9" y="-10048"/>
            <a:ext cx="5219767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83"/>
            <a:ext cx="5796949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52171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6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7" y="6405166"/>
            <a:ext cx="19408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3E3DDA0-BC19-4981-AAF7-8D7ECC5692DD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9" y="6405166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5" y="6405166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5" y="3786097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6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6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71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9" y="291722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91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7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65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D8F8-4FFC-4A51-8444-D1D92F7D2508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57" y="6079257"/>
            <a:ext cx="959447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2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6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5" y="3072668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082358"/>
            <a:ext cx="2187661" cy="17756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900"/>
            <a:ext cx="5608235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4581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86" y="6407783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3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8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2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8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8414F5-9B1F-44E4-9689-4376FC8379B9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8" y="6395114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5278" y="6395114"/>
            <a:ext cx="888520" cy="286169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7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7" y="29171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1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788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4184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7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7" y="29171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88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4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7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CE44-4066-4C92-A39E-41AEB27EB520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84408" y="6395114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5CE3-1222-4635-96C1-1CFB2403203C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55" y="6079253"/>
            <a:ext cx="959446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" y="6341779"/>
            <a:ext cx="10601012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788" y="216131"/>
            <a:ext cx="10601011" cy="1105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788" y="1639019"/>
            <a:ext cx="10601011" cy="441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6791" y="6395114"/>
            <a:ext cx="1978587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16CE69-E920-4120-AF28-9BCE1240D8CC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622" y="6395114"/>
            <a:ext cx="5036788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758" y="6395114"/>
            <a:ext cx="88852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93318" t="-86863" b="-1"/>
          <a:stretch/>
        </p:blipFill>
        <p:spPr>
          <a:xfrm rot="10800000">
            <a:off x="11487488" y="6351827"/>
            <a:ext cx="701711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4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0" r:id="rId4"/>
    <p:sldLayoutId id="2147483722" r:id="rId5"/>
    <p:sldLayoutId id="2147483712" r:id="rId6"/>
    <p:sldLayoutId id="2147483723" r:id="rId7"/>
    <p:sldLayoutId id="2147483714" r:id="rId8"/>
    <p:sldLayoutId id="2147483720" r:id="rId9"/>
    <p:sldLayoutId id="2147483715" r:id="rId10"/>
    <p:sldLayoutId id="2147483713" r:id="rId11"/>
    <p:sldLayoutId id="2147483717" r:id="rId12"/>
    <p:sldLayoutId id="2147483716" r:id="rId13"/>
    <p:sldLayoutId id="2147483724" r:id="rId14"/>
    <p:sldLayoutId id="2147483718" r:id="rId15"/>
    <p:sldLayoutId id="2147483719" r:id="rId16"/>
    <p:sldLayoutId id="21474837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1682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1" y="6341779"/>
            <a:ext cx="10601012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789" y="216133"/>
            <a:ext cx="10601011" cy="948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789" y="1337095"/>
            <a:ext cx="10601011" cy="471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6792" y="6395116"/>
            <a:ext cx="1978587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5EF89E-8E91-4DF6-9A17-4196AC182B26}" type="datetime4">
              <a:rPr lang="en-US" smtClean="0"/>
              <a:t>November 15,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623" y="6395116"/>
            <a:ext cx="5036788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759" y="6395116"/>
            <a:ext cx="88852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93318" t="-86863" b="-1"/>
          <a:stretch/>
        </p:blipFill>
        <p:spPr>
          <a:xfrm rot="10800000">
            <a:off x="11487490" y="6351829"/>
            <a:ext cx="701711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17" y="6287712"/>
            <a:ext cx="971811" cy="5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26206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73944" indent="-13216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297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3754" y="6388480"/>
            <a:ext cx="11227243" cy="402032"/>
          </a:xfrm>
          <a:prstGeom prst="rect">
            <a:avLst/>
          </a:prstGeom>
          <a:solidFill>
            <a:srgbClr val="E57F19"/>
          </a:solidFill>
          <a:ln w="12192">
            <a:noFill/>
          </a:ln>
        </p:spPr>
        <p:txBody>
          <a:bodyPr vert="horz" wrap="square" lIns="0" tIns="32384" rIns="0" bIns="0" rtlCol="0">
            <a:spAutoFit/>
          </a:bodyPr>
          <a:lstStyle/>
          <a:p>
            <a:pPr marL="122555" marR="116205" lvl="0" indent="0" algn="ctr" defTabSz="4572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Respectful care is a universal component of every driver &amp; activity</a:t>
            </a:r>
            <a:endParaRPr kumimoji="0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436" y="3971256"/>
            <a:ext cx="3715055" cy="771364"/>
          </a:xfrm>
          <a:prstGeom prst="rect">
            <a:avLst/>
          </a:prstGeom>
          <a:solidFill>
            <a:srgbClr val="D0C594"/>
          </a:solidFill>
          <a:ln w="1219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20650" marR="111760" lvl="0" indent="-1270" algn="ctr" defTabSz="457200">
              <a:spcBef>
                <a:spcPts val="259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Calibri"/>
              </a:rPr>
              <a:t>Clinician Postpartum Engagement and Education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63754" y="2390516"/>
            <a:ext cx="4161364" cy="471924"/>
          </a:xfrm>
          <a:prstGeom prst="rect">
            <a:avLst/>
          </a:prstGeom>
          <a:solidFill>
            <a:srgbClr val="E57F19"/>
          </a:solidFill>
          <a:ln w="6096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Primary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Key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Driver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8" name="Straight Arrow Connector 7"/>
          <p:cNvCxnSpPr>
            <a:cxnSpLocks/>
            <a:endCxn id="6" idx="3"/>
          </p:cNvCxnSpPr>
          <p:nvPr/>
        </p:nvCxnSpPr>
        <p:spPr>
          <a:xfrm flipH="1">
            <a:off x="4374491" y="3484972"/>
            <a:ext cx="1002182" cy="871966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6" idx="3"/>
          </p:cNvCxnSpPr>
          <p:nvPr/>
        </p:nvCxnSpPr>
        <p:spPr>
          <a:xfrm flipH="1" flipV="1">
            <a:off x="4374491" y="4356938"/>
            <a:ext cx="1121053" cy="396303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6" idx="3"/>
          </p:cNvCxnSpPr>
          <p:nvPr/>
        </p:nvCxnSpPr>
        <p:spPr>
          <a:xfrm flipH="1" flipV="1">
            <a:off x="4374491" y="4356938"/>
            <a:ext cx="1002182" cy="1540761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3754" y="989056"/>
            <a:ext cx="11164729" cy="124745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Global AIM: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Improve maternal health through hospital-facilitated continuum of postpartum care by coordinating and providing respectful, timely, and risk-appropriate coordinated care and services.</a:t>
            </a:r>
          </a:p>
        </p:txBody>
      </p:sp>
      <p:sp>
        <p:nvSpPr>
          <p:cNvPr id="14" name="object 37"/>
          <p:cNvSpPr txBox="1"/>
          <p:nvPr/>
        </p:nvSpPr>
        <p:spPr>
          <a:xfrm>
            <a:off x="6237987" y="2377984"/>
            <a:ext cx="4161364" cy="471924"/>
          </a:xfrm>
          <a:prstGeom prst="rect">
            <a:avLst/>
          </a:prstGeom>
          <a:solidFill>
            <a:srgbClr val="E57F19"/>
          </a:solidFill>
          <a:ln w="6096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Secondary</a:t>
            </a:r>
            <a:r>
              <a:rPr kumimoji="0" lang="en-US" sz="2800" b="1" i="0" u="none" strike="noStrike" kern="1200" cap="none" spc="-2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Drivers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5B07E4AD-D7EA-4BF6-894C-A957046F2F79}"/>
              </a:ext>
            </a:extLst>
          </p:cNvPr>
          <p:cNvSpPr txBox="1"/>
          <p:nvPr/>
        </p:nvSpPr>
        <p:spPr>
          <a:xfrm>
            <a:off x="5170602" y="3129473"/>
            <a:ext cx="6733094" cy="1145185"/>
          </a:xfrm>
          <a:prstGeom prst="rect">
            <a:avLst/>
          </a:prstGeom>
          <a:solidFill>
            <a:srgbClr val="329664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</a:rPr>
              <a:t>Develop a strategy to engage and educate inpatient and outpatient providers and staff using initiative promotional and education materials </a:t>
            </a:r>
            <a:endParaRPr kumimoji="0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91B98175-F5A1-44A1-BA58-47222F4FF49C}"/>
              </a:ext>
            </a:extLst>
          </p:cNvPr>
          <p:cNvSpPr txBox="1"/>
          <p:nvPr/>
        </p:nvSpPr>
        <p:spPr>
          <a:xfrm>
            <a:off x="5170602" y="4436431"/>
            <a:ext cx="6733094" cy="406522"/>
          </a:xfrm>
          <a:prstGeom prst="rect">
            <a:avLst/>
          </a:prstGeom>
          <a:solidFill>
            <a:srgbClr val="329664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</a:rPr>
              <a:t>Plan in place to continue to engage and educate new hires</a:t>
            </a:r>
            <a:endParaRPr kumimoji="0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91B98175-F5A1-44A1-BA58-47222F4FF49C}"/>
              </a:ext>
            </a:extLst>
          </p:cNvPr>
          <p:cNvSpPr txBox="1"/>
          <p:nvPr/>
        </p:nvSpPr>
        <p:spPr>
          <a:xfrm>
            <a:off x="5170602" y="5009124"/>
            <a:ext cx="6733094" cy="1145185"/>
          </a:xfrm>
          <a:prstGeom prst="rect">
            <a:avLst/>
          </a:prstGeom>
          <a:solidFill>
            <a:srgbClr val="329664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</a:rPr>
              <a:t>Develop a strategy to engage and educate ER physicians &amp; staff about pregnancy/PP care including PP screening &amp; care practices</a:t>
            </a:r>
            <a:endParaRPr kumimoji="0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6058"/>
          <a:stretch/>
        </p:blipFill>
        <p:spPr>
          <a:xfrm>
            <a:off x="4197622" y="54573"/>
            <a:ext cx="3192868" cy="7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6"/>
    </mc:Choice>
    <mc:Fallback xmlns="">
      <p:transition spd="slow" advTm="421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B4C7-A3DD-4AB0-AE25-952031E7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79751"/>
            <a:ext cx="11240155" cy="9484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kern="1200" dirty="0">
                <a:solidFill>
                  <a:srgbClr val="009374"/>
                </a:solidFill>
              </a:rPr>
              <a:t>Postpartum </a:t>
            </a:r>
            <a:r>
              <a:rPr lang="en-US" sz="3600" b="1" dirty="0">
                <a:solidFill>
                  <a:srgbClr val="009374"/>
                </a:solidFill>
              </a:rPr>
              <a:t>Discharge </a:t>
            </a:r>
            <a:r>
              <a:rPr lang="en-US" sz="3600" b="1" kern="1200" dirty="0">
                <a:solidFill>
                  <a:srgbClr val="009374"/>
                </a:solidFill>
              </a:rPr>
              <a:t>Pregnancy-Related Deaths </a:t>
            </a:r>
            <a:r>
              <a:rPr lang="en-US" b="1" dirty="0">
                <a:solidFill>
                  <a:srgbClr val="009374"/>
                </a:solidFill>
              </a:rPr>
              <a:t>with a Stand-Alone Postpartum ER Visit</a:t>
            </a:r>
            <a:r>
              <a:rPr lang="en-US" sz="3600" b="1" kern="1200" dirty="0">
                <a:solidFill>
                  <a:srgbClr val="009374"/>
                </a:solidFill>
              </a:rPr>
              <a:t>, </a:t>
            </a:r>
            <a:r>
              <a:rPr lang="en-US" sz="3600" b="1" kern="1200" dirty="0">
                <a:solidFill>
                  <a:srgbClr val="329664"/>
                </a:solidFill>
              </a:rPr>
              <a:t>Florida</a:t>
            </a:r>
            <a:r>
              <a:rPr lang="en-US" sz="3600" b="1" dirty="0">
                <a:solidFill>
                  <a:srgbClr val="329664"/>
                </a:solidFill>
              </a:rPr>
              <a:t>, 2015 to 2019</a:t>
            </a:r>
            <a:endParaRPr lang="en-US" sz="3600" b="1" kern="1200" dirty="0">
              <a:solidFill>
                <a:srgbClr val="329664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59422" y="1609435"/>
          <a:ext cx="11010501" cy="44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2382" y="5790166"/>
            <a:ext cx="2045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After Birth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563" y="6043166"/>
            <a:ext cx="440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 FL Maternal Mortality Review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5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43"/>
    </mc:Choice>
    <mc:Fallback xmlns="">
      <p:transition spd="slow" advTm="614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50100" y="467047"/>
            <a:ext cx="10960714" cy="642938"/>
          </a:xfrm>
          <a:ln w="38100">
            <a:solidFill>
              <a:srgbClr val="32966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Postpartum ER Care—Mortality Prevention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166" y="119654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tx2"/>
                </a:solidFill>
              </a:rPr>
              <a:t>ER care can prevent some postpartum deaths based on </a:t>
            </a:r>
          </a:p>
          <a:p>
            <a:pPr algn="ctr"/>
            <a:r>
              <a:rPr lang="en-US" sz="3000" b="1" i="1" dirty="0">
                <a:solidFill>
                  <a:schemeClr val="tx2"/>
                </a:solidFill>
              </a:rPr>
              <a:t>Florida Maternal Mortality Review Findings</a:t>
            </a:r>
            <a:endParaRPr lang="en-US" sz="3000" i="1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3057" y="2636011"/>
            <a:ext cx="3203706" cy="1636858"/>
          </a:xfrm>
          <a:prstGeom prst="roundRect">
            <a:avLst/>
          </a:prstGeom>
          <a:solidFill>
            <a:srgbClr val="EDA66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women ages 15-45 years if they have been pregnant in the past year?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94729" y="2623951"/>
            <a:ext cx="3203706" cy="1636858"/>
          </a:xfrm>
          <a:prstGeom prst="roundRect">
            <a:avLst/>
          </a:prstGeom>
          <a:solidFill>
            <a:srgbClr val="009374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yes, add postpartum complications to your differential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710023" y="2604996"/>
            <a:ext cx="3203706" cy="1636858"/>
          </a:xfrm>
          <a:prstGeom prst="roundRect">
            <a:avLst/>
          </a:prstGeom>
          <a:solidFill>
            <a:srgbClr val="7EB0A6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for early postpartum warning signs and their medical problem list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53057" y="4812282"/>
            <a:ext cx="3203706" cy="1636858"/>
          </a:xfrm>
          <a:prstGeom prst="roundRect">
            <a:avLst/>
          </a:prstGeom>
          <a:solidFill>
            <a:srgbClr val="00674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needed, review postpartum checklist &amp; management guidelines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82746" y="4808617"/>
            <a:ext cx="3203706" cy="1636858"/>
          </a:xfrm>
          <a:prstGeom prst="roundRect">
            <a:avLst/>
          </a:prstGeom>
          <a:solidFill>
            <a:srgbClr val="4C5A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unsure, seek OB consultation early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6742" y="2226735"/>
            <a:ext cx="5551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1.</a:t>
            </a:r>
          </a:p>
        </p:txBody>
      </p:sp>
      <p:sp>
        <p:nvSpPr>
          <p:cNvPr id="16" name="Oval 15"/>
          <p:cNvSpPr/>
          <p:nvPr/>
        </p:nvSpPr>
        <p:spPr>
          <a:xfrm>
            <a:off x="844843" y="2309678"/>
            <a:ext cx="457200" cy="4572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7519" y="2251261"/>
            <a:ext cx="5551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2.</a:t>
            </a:r>
          </a:p>
        </p:txBody>
      </p:sp>
      <p:sp>
        <p:nvSpPr>
          <p:cNvPr id="18" name="Oval 17"/>
          <p:cNvSpPr/>
          <p:nvPr/>
        </p:nvSpPr>
        <p:spPr>
          <a:xfrm>
            <a:off x="4565620" y="2334204"/>
            <a:ext cx="457200" cy="4572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246" y="2256839"/>
            <a:ext cx="5551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3.</a:t>
            </a:r>
          </a:p>
        </p:txBody>
      </p:sp>
      <p:sp>
        <p:nvSpPr>
          <p:cNvPr id="20" name="Oval 19"/>
          <p:cNvSpPr/>
          <p:nvPr/>
        </p:nvSpPr>
        <p:spPr>
          <a:xfrm>
            <a:off x="8267347" y="2339782"/>
            <a:ext cx="457200" cy="4572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856" y="4431409"/>
            <a:ext cx="55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4.</a:t>
            </a:r>
          </a:p>
        </p:txBody>
      </p:sp>
      <p:sp>
        <p:nvSpPr>
          <p:cNvPr id="22" name="Oval 21"/>
          <p:cNvSpPr/>
          <p:nvPr/>
        </p:nvSpPr>
        <p:spPr>
          <a:xfrm>
            <a:off x="833957" y="4514352"/>
            <a:ext cx="457200" cy="4572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9182" y="4485839"/>
            <a:ext cx="55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5.</a:t>
            </a:r>
          </a:p>
        </p:txBody>
      </p:sp>
      <p:sp>
        <p:nvSpPr>
          <p:cNvPr id="24" name="Oval 23"/>
          <p:cNvSpPr/>
          <p:nvPr/>
        </p:nvSpPr>
        <p:spPr>
          <a:xfrm>
            <a:off x="4537283" y="4557896"/>
            <a:ext cx="457200" cy="4572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707108" y="4797654"/>
            <a:ext cx="3203706" cy="1636858"/>
          </a:xfrm>
          <a:prstGeom prst="roundRect">
            <a:avLst/>
          </a:prstGeom>
          <a:solidFill>
            <a:srgbClr val="D67718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discharged, arrange referral and educate when to return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42594" y="4474876"/>
            <a:ext cx="55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6.</a:t>
            </a:r>
          </a:p>
        </p:txBody>
      </p:sp>
      <p:sp>
        <p:nvSpPr>
          <p:cNvPr id="27" name="Oval 26"/>
          <p:cNvSpPr/>
          <p:nvPr/>
        </p:nvSpPr>
        <p:spPr>
          <a:xfrm>
            <a:off x="8280695" y="4546933"/>
            <a:ext cx="457200" cy="4572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3086835" y="3063240"/>
            <a:ext cx="6858002" cy="73152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Clinician PP Engagement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8714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78"/>
    </mc:Choice>
    <mc:Fallback xmlns="">
      <p:transition spd="slow" advTm="1499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Clinician PP Engagement &amp; Education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6" b="13256"/>
          <a:stretch/>
        </p:blipFill>
        <p:spPr>
          <a:xfrm>
            <a:off x="6641961" y="3560476"/>
            <a:ext cx="4984377" cy="2834640"/>
          </a:xfrm>
          <a:prstGeom prst="rect">
            <a:avLst/>
          </a:prstGeom>
          <a:ln w="28575">
            <a:solidFill>
              <a:srgbClr val="E6842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00929" y="960044"/>
            <a:ext cx="7892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57F19"/>
                </a:solidFill>
              </a:rPr>
              <a:t>Provider Educational Presentation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074452" y="223517"/>
            <a:ext cx="10718683" cy="642938"/>
          </a:xfrm>
          <a:prstGeom prst="rect">
            <a:avLst/>
          </a:prstGeom>
          <a:ln w="38100">
            <a:solidFill>
              <a:srgbClr val="329664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/>
              <a:t>Postpartum ER Care—Mortality Prevention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62" r="60" b="13338"/>
          <a:stretch/>
        </p:blipFill>
        <p:spPr>
          <a:xfrm>
            <a:off x="1341937" y="1784295"/>
            <a:ext cx="5091856" cy="2834640"/>
          </a:xfrm>
          <a:prstGeom prst="rect">
            <a:avLst/>
          </a:prstGeom>
          <a:ln w="19050">
            <a:solidFill>
              <a:srgbClr val="E68422"/>
            </a:solidFill>
          </a:ln>
        </p:spPr>
      </p:pic>
    </p:spTree>
    <p:extLst>
      <p:ext uri="{BB962C8B-B14F-4D97-AF65-F5344CB8AC3E}">
        <p14:creationId xmlns:p14="http://schemas.microsoft.com/office/powerpoint/2010/main" val="8260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43"/>
    </mc:Choice>
    <mc:Fallback xmlns="">
      <p:transition spd="slow" advTm="264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A235C-AC55-3F75-DD1E-E162D582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E448D8-16B2-090C-E95E-3800ECB765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7484" y="3486327"/>
            <a:ext cx="3253241" cy="6429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Postpartum Mortality Brief</a:t>
            </a:r>
            <a:b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(For Providers)</a:t>
            </a:r>
            <a:endParaRPr lang="en-US" sz="4000" b="1" dirty="0">
              <a:solidFill>
                <a:srgbClr val="D67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Clinician PP Engagement &amp;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03" y="291371"/>
            <a:ext cx="4937660" cy="6389912"/>
          </a:xfrm>
          <a:prstGeom prst="rect">
            <a:avLst/>
          </a:prstGeom>
          <a:ln w="19050">
            <a:solidFill>
              <a:srgbClr val="329664"/>
            </a:solidFill>
          </a:ln>
        </p:spPr>
      </p:pic>
    </p:spTree>
    <p:extLst>
      <p:ext uri="{BB962C8B-B14F-4D97-AF65-F5344CB8AC3E}">
        <p14:creationId xmlns:p14="http://schemas.microsoft.com/office/powerpoint/2010/main" val="182782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6"/>
    </mc:Choice>
    <mc:Fallback xmlns="">
      <p:transition spd="slow" advTm="2137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Clinician PP Engagement &amp; Education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2529842"/>
            <a:ext cx="4850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57F19"/>
                </a:solidFill>
              </a:rPr>
              <a:t>Provider Educational Poster/Flyer:</a:t>
            </a:r>
          </a:p>
          <a:p>
            <a:r>
              <a:rPr lang="en-US" sz="4000" b="1" i="1" dirty="0">
                <a:solidFill>
                  <a:srgbClr val="329664"/>
                </a:solidFill>
              </a:rPr>
              <a:t>Postpartum Checklist &amp; Management Guidelines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93" y="1252574"/>
            <a:ext cx="3496827" cy="5404188"/>
          </a:xfrm>
          <a:prstGeom prst="rect">
            <a:avLst/>
          </a:prstGeom>
          <a:ln w="28575">
            <a:solidFill>
              <a:srgbClr val="E68422"/>
            </a:solidFill>
          </a:ln>
        </p:spPr>
      </p:pic>
      <p:sp>
        <p:nvSpPr>
          <p:cNvPr id="19" name="Title 3"/>
          <p:cNvSpPr txBox="1">
            <a:spLocks/>
          </p:cNvSpPr>
          <p:nvPr/>
        </p:nvSpPr>
        <p:spPr>
          <a:xfrm>
            <a:off x="1074452" y="260943"/>
            <a:ext cx="10718683" cy="642938"/>
          </a:xfrm>
          <a:prstGeom prst="rect">
            <a:avLst/>
          </a:prstGeom>
          <a:ln w="38100">
            <a:solidFill>
              <a:srgbClr val="329664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/>
              <a:t>Postpartum ER Care—Mortality Prevention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972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6"/>
    </mc:Choice>
    <mc:Fallback xmlns="">
      <p:transition spd="slow" advTm="3507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7" y="1068173"/>
            <a:ext cx="10972801" cy="233267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400" b="1" dirty="0">
                <a:solidFill>
                  <a:srgbClr val="D67718"/>
                </a:solidFill>
              </a:rPr>
              <a:t>Key Points</a:t>
            </a:r>
          </a:p>
          <a:p>
            <a:pPr marL="171450" lvl="0" indent="-171450"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chemeClr val="tx2"/>
                </a:solidFill>
              </a:rPr>
              <a:t>Stabilize and transfer if necessary.</a:t>
            </a:r>
          </a:p>
          <a:p>
            <a:pPr marL="171450" indent="-171450"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chemeClr val="tx2"/>
                </a:solidFill>
              </a:rPr>
              <a:t>Consider OB consultation.</a:t>
            </a:r>
          </a:p>
          <a:p>
            <a:pPr marL="171450" lvl="0" indent="-171450"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chemeClr val="tx2"/>
                </a:solidFill>
              </a:rPr>
              <a:t>Antihypertensive treatment should be started quickly for persistent acute-onset severe hypertension (SBP </a:t>
            </a:r>
            <a:r>
              <a:rPr lang="en-US" sz="2000" u="sng" dirty="0">
                <a:solidFill>
                  <a:schemeClr val="tx2"/>
                </a:solidFill>
              </a:rPr>
              <a:t>&gt;</a:t>
            </a:r>
            <a:r>
              <a:rPr lang="en-US" sz="2000" dirty="0">
                <a:solidFill>
                  <a:schemeClr val="tx2"/>
                </a:solidFill>
              </a:rPr>
              <a:t>160 mm Hg or DBP </a:t>
            </a:r>
            <a:r>
              <a:rPr lang="en-US" sz="2000" u="sng" dirty="0">
                <a:solidFill>
                  <a:schemeClr val="tx2"/>
                </a:solidFill>
              </a:rPr>
              <a:t>&gt;</a:t>
            </a:r>
            <a:r>
              <a:rPr lang="en-US" sz="2000" dirty="0">
                <a:solidFill>
                  <a:schemeClr val="tx2"/>
                </a:solidFill>
              </a:rPr>
              <a:t>110 mm Hg) that is confirmed as persistent (</a:t>
            </a:r>
            <a:r>
              <a:rPr lang="en-US" sz="2000" u="sng" dirty="0">
                <a:solidFill>
                  <a:schemeClr val="tx2"/>
                </a:solidFill>
              </a:rPr>
              <a:t>&gt;</a:t>
            </a:r>
            <a:r>
              <a:rPr lang="en-US" sz="2000" dirty="0">
                <a:solidFill>
                  <a:schemeClr val="tx2"/>
                </a:solidFill>
              </a:rPr>
              <a:t>15 </a:t>
            </a:r>
            <a:r>
              <a:rPr lang="en-US" sz="2000" dirty="0" err="1">
                <a:solidFill>
                  <a:schemeClr val="tx2"/>
                </a:solidFill>
              </a:rPr>
              <a:t>mins</a:t>
            </a:r>
            <a:r>
              <a:rPr lang="en-US" sz="2000" dirty="0">
                <a:solidFill>
                  <a:schemeClr val="tx2"/>
                </a:solidFill>
              </a:rPr>
              <a:t>.). Research suggests that treatment should be administered within 30–60 minutes.</a:t>
            </a:r>
          </a:p>
          <a:p>
            <a:pPr marL="171450" lvl="0" indent="-171450"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chemeClr val="tx2"/>
                </a:solidFill>
              </a:rPr>
              <a:t>Abnormal blood pressure range—140-159 systolic or </a:t>
            </a:r>
            <a:r>
              <a:rPr lang="en-US" sz="2000" u="sng" dirty="0">
                <a:solidFill>
                  <a:schemeClr val="tx2"/>
                </a:solidFill>
              </a:rPr>
              <a:t>&gt;</a:t>
            </a:r>
            <a:r>
              <a:rPr lang="en-US" sz="2000" dirty="0">
                <a:solidFill>
                  <a:schemeClr val="tx2"/>
                </a:solidFill>
              </a:rPr>
              <a:t>90 diastolic should require oral treatment. </a:t>
            </a:r>
          </a:p>
          <a:p>
            <a:pPr marL="171450" lvl="0" indent="-171450"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chemeClr val="tx2"/>
                </a:solidFill>
              </a:rPr>
              <a:t>Eclampsia is usually self-limiting. Magnesium sulfate is started to prevent recurring seizures.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 / Preeclampsia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0998" y="3909829"/>
            <a:ext cx="10972801" cy="233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1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D67718"/>
                </a:solidFill>
              </a:rPr>
              <a:t>Synopsis </a:t>
            </a:r>
          </a:p>
          <a:p>
            <a:pPr marL="171450" indent="-171450"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chemeClr val="tx2"/>
                </a:solidFill>
              </a:rPr>
              <a:t>Hypertensive disorders are a leading cause of maternal mortality and morbidity. </a:t>
            </a:r>
          </a:p>
          <a:p>
            <a:pPr marL="171450" indent="-171450"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chemeClr val="tx2"/>
                </a:solidFill>
              </a:rPr>
              <a:t>Includes Gestational Hypertension, Preeclampsia, Eclampsia, and Chronic Hypertension with Preeclampsia.</a:t>
            </a:r>
          </a:p>
          <a:p>
            <a:pPr marL="171450" indent="-171450"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chemeClr val="tx2"/>
                </a:solidFill>
              </a:rPr>
              <a:t>Distinguishing feature: proteinuria is a protein/creatinine ratio of 0.3 or more, a 24-hour urine protein of 300 mg/dl or more, or a urinalysis protein value of 1+ or more.</a:t>
            </a:r>
          </a:p>
          <a:p>
            <a:pPr marL="171450" indent="-171450"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chemeClr val="tx2"/>
                </a:solidFill>
              </a:rPr>
              <a:t>Preeclampsia with severe features includes one or more: unrelenting headache, visual disturbances, right upper quadrant pain, thrombocytopenia, elevated transaminases, elevated creatinine and pulmonary edema.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56"/>
    </mc:Choice>
    <mc:Fallback xmlns="">
      <p:transition spd="slow" advTm="357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44456" y="6525740"/>
            <a:ext cx="888520" cy="286169"/>
          </a:xfrm>
        </p:spPr>
        <p:txBody>
          <a:bodyPr/>
          <a:lstStyle/>
          <a:p>
            <a:fld id="{E25C0C21-B7CE-4F0B-81CD-4269BE354346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Clinician PP Engagement &amp; Education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9699" y="2459503"/>
            <a:ext cx="2452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57F19"/>
                </a:solidFill>
              </a:rPr>
              <a:t>Maternal Wallet Card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C64DC-C6BA-4B53-B21E-B7ED9D3DC862}"/>
              </a:ext>
            </a:extLst>
          </p:cNvPr>
          <p:cNvSpPr/>
          <p:nvPr/>
        </p:nvSpPr>
        <p:spPr>
          <a:xfrm>
            <a:off x="5456257" y="1456744"/>
            <a:ext cx="5576836" cy="5212080"/>
          </a:xfrm>
          <a:prstGeom prst="rect">
            <a:avLst/>
          </a:prstGeom>
          <a:noFill/>
          <a:ln w="28575">
            <a:solidFill>
              <a:srgbClr val="E57F19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074F0A-989E-4266-83C7-1CED90710ECD}"/>
              </a:ext>
            </a:extLst>
          </p:cNvPr>
          <p:cNvSpPr txBox="1"/>
          <p:nvPr/>
        </p:nvSpPr>
        <p:spPr>
          <a:xfrm>
            <a:off x="6006673" y="1518666"/>
            <a:ext cx="202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Front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FC2DE8-B18E-4DE3-AD66-A3C9FD08C2A1}"/>
              </a:ext>
            </a:extLst>
          </p:cNvPr>
          <p:cNvSpPr txBox="1"/>
          <p:nvPr/>
        </p:nvSpPr>
        <p:spPr>
          <a:xfrm>
            <a:off x="8417356" y="2028881"/>
            <a:ext cx="202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Back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160358" y="491313"/>
            <a:ext cx="10718683" cy="642938"/>
          </a:xfrm>
          <a:prstGeom prst="rect">
            <a:avLst/>
          </a:prstGeom>
          <a:ln w="38100">
            <a:solidFill>
              <a:srgbClr val="329664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/>
              <a:t>Postpartum ER Care—Mortality Prevention </a:t>
            </a:r>
            <a:endParaRPr lang="en-US" sz="4000" b="1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CFD213-877B-45CB-801E-6D3159FB4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25" y="2028881"/>
            <a:ext cx="2431553" cy="413075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 descr="Text, email&#10;&#10;Description automatically generated">
            <a:extLst>
              <a:ext uri="{FF2B5EF4-FFF2-40B4-BE49-F238E27FC236}">
                <a16:creationId xmlns:a16="http://schemas.microsoft.com/office/drawing/2014/main" id="{1FDD0FBC-BC55-41F2-B449-E0895F9F2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46" y="2539588"/>
            <a:ext cx="2346431" cy="398615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774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04"/>
    </mc:Choice>
    <mc:Fallback xmlns="">
      <p:transition spd="slow" advTm="5040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/>
        </p:nvSpPr>
        <p:spPr>
          <a:xfrm rot="16200000">
            <a:off x="2727391" y="2133869"/>
            <a:ext cx="5143500" cy="2590263"/>
          </a:xfrm>
          <a:prstGeom prst="flowChartOffpage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/>
        </p:nvSpPr>
        <p:spPr>
          <a:xfrm rot="16200000">
            <a:off x="2510843" y="2159362"/>
            <a:ext cx="5212080" cy="2560320"/>
          </a:xfrm>
          <a:prstGeom prst="flowChartOffpageConnector">
            <a:avLst/>
          </a:prstGeom>
          <a:solidFill>
            <a:srgbClr val="40937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/>
        </p:nvSpPr>
        <p:spPr>
          <a:xfrm>
            <a:off x="319386" y="838961"/>
            <a:ext cx="3910451" cy="5212080"/>
          </a:xfrm>
          <a:prstGeom prst="rect">
            <a:avLst/>
          </a:prstGeom>
          <a:solidFill>
            <a:srgbClr val="40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188CB801-6A1E-42D1-9907-FC929C2FA7C2}"/>
              </a:ext>
            </a:extLst>
          </p:cNvPr>
          <p:cNvSpPr txBox="1">
            <a:spLocks/>
          </p:cNvSpPr>
          <p:nvPr/>
        </p:nvSpPr>
        <p:spPr>
          <a:xfrm>
            <a:off x="268501" y="1939938"/>
            <a:ext cx="5783025" cy="19538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wsappenf@usf.edu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fpqc@usf.edu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www.fpqc.org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188CB801-6A1E-42D1-9907-FC929C2FA7C2}"/>
              </a:ext>
            </a:extLst>
          </p:cNvPr>
          <p:cNvSpPr txBox="1">
            <a:spLocks/>
          </p:cNvSpPr>
          <p:nvPr/>
        </p:nvSpPr>
        <p:spPr>
          <a:xfrm>
            <a:off x="2888753" y="4835126"/>
            <a:ext cx="3110897" cy="8184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39217" y="2599957"/>
            <a:ext cx="330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103" y="1220311"/>
            <a:ext cx="1663792" cy="1767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4492" y="3384881"/>
            <a:ext cx="4573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“To improve the health and health care of all Florida mothers &amp; babies”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7563" y="4074511"/>
            <a:ext cx="4445750" cy="400110"/>
            <a:chOff x="1114210" y="4074511"/>
            <a:chExt cx="4445750" cy="400110"/>
          </a:xfrm>
        </p:grpSpPr>
        <p:pic>
          <p:nvPicPr>
            <p:cNvPr id="9" name="Picture 8" descr="Screen Shot 2020-08-03 at 12.08.58 PM.png">
              <a:extLst>
                <a:ext uri="{FF2B5EF4-FFF2-40B4-BE49-F238E27FC236}">
                  <a16:creationId xmlns:a16="http://schemas.microsoft.com/office/drawing/2014/main" id="{41124C54-252A-422E-BB3B-6B13E3C3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10" y="4155487"/>
              <a:ext cx="295271" cy="27074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4E2EB9-05EB-4E7D-83E5-8DD7E29CE300}"/>
                </a:ext>
              </a:extLst>
            </p:cNvPr>
            <p:cNvSpPr txBox="1"/>
            <p:nvPr/>
          </p:nvSpPr>
          <p:spPr>
            <a:xfrm>
              <a:off x="1375418" y="4074511"/>
              <a:ext cx="4184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Florida Perinatal Quality Collaborative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61489" y="4835126"/>
            <a:ext cx="4479813" cy="400110"/>
            <a:chOff x="2413444" y="4835126"/>
            <a:chExt cx="4479813" cy="400110"/>
          </a:xfrm>
        </p:grpSpPr>
        <p:pic>
          <p:nvPicPr>
            <p:cNvPr id="10" name="Picture 9" descr="Screen Shot 2020-08-03 at 12.10.37 PM.png">
              <a:extLst>
                <a:ext uri="{FF2B5EF4-FFF2-40B4-BE49-F238E27FC236}">
                  <a16:creationId xmlns:a16="http://schemas.microsoft.com/office/drawing/2014/main" id="{75FFDD03-403D-441C-B826-ED1BC080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444" y="4890345"/>
              <a:ext cx="295271" cy="2777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58951-0D81-43EF-8B57-37405CF45877}"/>
                </a:ext>
              </a:extLst>
            </p:cNvPr>
            <p:cNvSpPr txBox="1"/>
            <p:nvPr/>
          </p:nvSpPr>
          <p:spPr>
            <a:xfrm>
              <a:off x="2708715" y="4835126"/>
              <a:ext cx="4184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@TheFPQC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3225" y="4443394"/>
            <a:ext cx="5096883" cy="400110"/>
            <a:chOff x="655180" y="4443394"/>
            <a:chExt cx="5096883" cy="400110"/>
          </a:xfrm>
        </p:grpSpPr>
        <p:pic>
          <p:nvPicPr>
            <p:cNvPr id="11" name="Picture 10" descr="Screen Shot 2020-08-03 at 12.12.55 PM.png">
              <a:extLst>
                <a:ext uri="{FF2B5EF4-FFF2-40B4-BE49-F238E27FC236}">
                  <a16:creationId xmlns:a16="http://schemas.microsoft.com/office/drawing/2014/main" id="{352E3C9D-79C3-4271-94D0-EF9167F99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" y="4516320"/>
              <a:ext cx="918060" cy="3047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7F8848-72BE-405C-87A0-52B02E2BF089}"/>
                </a:ext>
              </a:extLst>
            </p:cNvPr>
            <p:cNvSpPr txBox="1"/>
            <p:nvPr/>
          </p:nvSpPr>
          <p:spPr>
            <a:xfrm>
              <a:off x="1567521" y="4443394"/>
              <a:ext cx="4184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Florida Perinatal Quality Collaborative</a:t>
              </a:r>
            </a:p>
          </p:txBody>
        </p:sp>
      </p:grpSp>
      <p:sp>
        <p:nvSpPr>
          <p:cNvPr id="1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09562" y="6469244"/>
            <a:ext cx="382438" cy="365125"/>
          </a:xfrm>
        </p:spPr>
        <p:txBody>
          <a:bodyPr/>
          <a:lstStyle/>
          <a:p>
            <a:fld id="{182E7F25-5809-4642-B5BC-EDCCEB9D85FF}" type="slidenum"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6058"/>
          <a:stretch/>
        </p:blipFill>
        <p:spPr>
          <a:xfrm>
            <a:off x="1465160" y="1043878"/>
            <a:ext cx="3192868" cy="7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7"/>
    </mc:Choice>
    <mc:Fallback xmlns="">
      <p:transition spd="slow" advTm="31957"/>
    </mc:Fallback>
  </mc:AlternateContent>
</p:sld>
</file>

<file path=ppt/theme/theme1.xml><?xml version="1.0" encoding="utf-8"?>
<a:theme xmlns:a="http://schemas.openxmlformats.org/drawingml/2006/main" name="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9BB971D588D4B8CE0BDDEEF889F46" ma:contentTypeVersion="12" ma:contentTypeDescription="Create a new document." ma:contentTypeScope="" ma:versionID="c01af5b69ef534118429187cefe5766b">
  <xsd:schema xmlns:xsd="http://www.w3.org/2001/XMLSchema" xmlns:xs="http://www.w3.org/2001/XMLSchema" xmlns:p="http://schemas.microsoft.com/office/2006/metadata/properties" xmlns:ns3="737a845d-9ace-467f-a80c-b3da6727da4f" xmlns:ns4="03c97596-774e-4acd-a1aa-fc049a87f444" targetNamespace="http://schemas.microsoft.com/office/2006/metadata/properties" ma:root="true" ma:fieldsID="836429b812f86b378454602ccfa3dc17" ns3:_="" ns4:_="">
    <xsd:import namespace="737a845d-9ace-467f-a80c-b3da6727da4f"/>
    <xsd:import namespace="03c97596-774e-4acd-a1aa-fc049a87f4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a845d-9ace-467f-a80c-b3da6727da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97596-774e-4acd-a1aa-fc049a87f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06042-5532-4221-8477-D6095E2A20A3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03c97596-774e-4acd-a1aa-fc049a87f444"/>
    <ds:schemaRef ds:uri="737a845d-9ace-467f-a80c-b3da6727da4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5D2538-9598-46F0-B605-0D1F35854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7a845d-9ace-467f-a80c-b3da6727da4f"/>
    <ds:schemaRef ds:uri="03c97596-774e-4acd-a1aa-fc049a87f4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24EF05-9987-4364-9BEE-C1DCB245DF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FPQC Theme</Template>
  <TotalTime>7096</TotalTime>
  <Words>535</Words>
  <Application>Microsoft Office PowerPoint</Application>
  <PresentationFormat>Widescreen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Gill Sans MT</vt:lpstr>
      <vt:lpstr>Office Theme</vt:lpstr>
      <vt:lpstr>1_Office Theme</vt:lpstr>
      <vt:lpstr>PowerPoint Presentation</vt:lpstr>
      <vt:lpstr>Postpartum Discharge Pregnancy-Related Deaths with a Stand-Alone Postpartum ER Visit, Florida, 2015 to 2019</vt:lpstr>
      <vt:lpstr>Postpartum ER Care—Mortality Prevention </vt:lpstr>
      <vt:lpstr>PowerPoint Presentation</vt:lpstr>
      <vt:lpstr>Postpartum Mortality Brief (For Providers)</vt:lpstr>
      <vt:lpstr>PowerPoint Presentation</vt:lpstr>
      <vt:lpstr>Hypertension / Preeclampsia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Coughlin, Emily</dc:creator>
  <cp:lastModifiedBy>Estefanny Reyes Martinez</cp:lastModifiedBy>
  <cp:revision>481</cp:revision>
  <cp:lastPrinted>2021-08-27T13:38:27Z</cp:lastPrinted>
  <dcterms:created xsi:type="dcterms:W3CDTF">2020-02-20T14:59:58Z</dcterms:created>
  <dcterms:modified xsi:type="dcterms:W3CDTF">2022-11-15T16:52:33Z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0x0101000529BB971D588D4B8CE0BDDEEF889F46</vt:lpwstr>
  </property>
</Properties>
</file>