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90" r:id="rId3"/>
  </p:sldMasterIdLst>
  <p:notesMasterIdLst>
    <p:notesMasterId r:id="rId11"/>
  </p:notesMasterIdLst>
  <p:sldIdLst>
    <p:sldId id="1974" r:id="rId4"/>
    <p:sldId id="1882" r:id="rId5"/>
    <p:sldId id="1924" r:id="rId6"/>
    <p:sldId id="2147468863" r:id="rId7"/>
    <p:sldId id="1923" r:id="rId8"/>
    <p:sldId id="2147468864" r:id="rId9"/>
    <p:sldId id="18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493"/>
    <a:srgbClr val="80B0A6"/>
    <a:srgbClr val="EDA65D"/>
    <a:srgbClr val="019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31620-10FF-419A-B13C-281F2D2E8833}" v="13" dt="2023-09-26T20:37:0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/>
    <p:restoredTop sz="96274"/>
  </p:normalViewPr>
  <p:slideViewPr>
    <p:cSldViewPr snapToGrid="0">
      <p:cViewPr varScale="1">
        <p:scale>
          <a:sx n="73" d="100"/>
          <a:sy n="73" d="100"/>
        </p:scale>
        <p:origin x="11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3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Stubben" clId="Web-{59631620-10FF-419A-B13C-281F2D2E8833}"/>
    <pc:docChg chg="modSld">
      <pc:chgData name="Sara Stubben" userId="" providerId="" clId="Web-{59631620-10FF-419A-B13C-281F2D2E8833}" dt="2023-09-26T20:37:02.298" v="11" actId="14100"/>
      <pc:docMkLst>
        <pc:docMk/>
      </pc:docMkLst>
      <pc:sldChg chg="addSp delSp modSp">
        <pc:chgData name="Sara Stubben" userId="" providerId="" clId="Web-{59631620-10FF-419A-B13C-281F2D2E8833}" dt="2023-09-26T20:37:02.298" v="11" actId="14100"/>
        <pc:sldMkLst>
          <pc:docMk/>
          <pc:sldMk cId="2002576348" sldId="1894"/>
        </pc:sldMkLst>
        <pc:spChg chg="topLvl">
          <ac:chgData name="Sara Stubben" userId="" providerId="" clId="Web-{59631620-10FF-419A-B13C-281F2D2E8833}" dt="2023-09-26T20:36:14.094" v="4"/>
          <ac:spMkLst>
            <pc:docMk/>
            <pc:sldMk cId="2002576348" sldId="1894"/>
            <ac:spMk id="14" creationId="{EE358951-0D81-43EF-8B57-37405CF45877}"/>
          </ac:spMkLst>
        </pc:spChg>
        <pc:spChg chg="mod">
          <ac:chgData name="Sara Stubben" userId="" providerId="" clId="Web-{59631620-10FF-419A-B13C-281F2D2E8833}" dt="2023-09-26T20:37:02.298" v="11" actId="14100"/>
          <ac:spMkLst>
            <pc:docMk/>
            <pc:sldMk cId="2002576348" sldId="1894"/>
            <ac:spMk id="26" creationId="{CDFA2D1E-8CC3-4A8A-ACBC-ADE3D7507028}"/>
          </ac:spMkLst>
        </pc:spChg>
        <pc:grpChg chg="del">
          <ac:chgData name="Sara Stubben" userId="" providerId="" clId="Web-{59631620-10FF-419A-B13C-281F2D2E8833}" dt="2023-09-26T20:36:14.094" v="4"/>
          <ac:grpSpMkLst>
            <pc:docMk/>
            <pc:sldMk cId="2002576348" sldId="1894"/>
            <ac:grpSpMk id="7" creationId="{00000000-0000-0000-0000-000000000000}"/>
          </ac:grpSpMkLst>
        </pc:grpChg>
        <pc:picChg chg="add mod">
          <ac:chgData name="Sara Stubben" userId="" providerId="" clId="Web-{59631620-10FF-419A-B13C-281F2D2E8833}" dt="2023-09-26T20:36:22.422" v="8" actId="1076"/>
          <ac:picMkLst>
            <pc:docMk/>
            <pc:sldMk cId="2002576348" sldId="1894"/>
            <ac:picMk id="8" creationId="{2526407E-0578-3CAD-4D73-9EB7E146F20C}"/>
          </ac:picMkLst>
        </pc:picChg>
        <pc:picChg chg="del topLvl">
          <ac:chgData name="Sara Stubben" userId="" providerId="" clId="Web-{59631620-10FF-419A-B13C-281F2D2E8833}" dt="2023-09-26T20:36:14.094" v="4"/>
          <ac:picMkLst>
            <pc:docMk/>
            <pc:sldMk cId="2002576348" sldId="1894"/>
            <ac:picMk id="10" creationId="{75FFDD03-403D-441C-B826-ED1BC080DF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F323A-0B2E-EC44-AEB2-9DA749E72DF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9D439-24C3-8C42-97D6-366A0154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4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95FEE-6075-4A9E-9EF2-68CBDFE65B02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CBE9-0908-53FF-D0C3-21D673160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84ED5-FBE8-5137-D47D-8DC33E164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FC52-0C45-75EA-DF76-B64CE96D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6F348-99D0-E4E3-EF27-C3126B07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CAD33-1108-62BF-50D1-2406BDE2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E23D-CDFB-AE3A-A496-A3DD5765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8DACC-32B1-AAFD-D6C0-97B69FFE0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10F1E-EF17-7E01-65FE-97729E79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6906A-1AFC-77AC-70B1-DBE501A5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91E7F-7CDA-967E-4B94-FB81C7B5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89F4E-099D-0D94-2DD1-BAABDD80F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BBB5D-178E-19ED-1390-BD485850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373F-C223-63FA-01D3-2311EC78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8435F-19AC-90DC-DF85-0360F17A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5789-AD33-63E2-B9DA-84638067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5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9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94BFC8-BC76-4B51-B65F-04D84456204A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9" y="6395118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1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9" y="291722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206" y="1122363"/>
            <a:ext cx="10113852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206" y="3748686"/>
            <a:ext cx="1011385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11937442" y="5735639"/>
            <a:ext cx="254559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6111383"/>
            <a:ext cx="10296605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11388132" y="6111381"/>
            <a:ext cx="807277" cy="104939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637F22A-7D42-4E11-949C-7E5B6AE1C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07" y="6065985"/>
            <a:ext cx="1190272" cy="7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0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79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61" y="2966635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1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69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6" y="3777471"/>
            <a:ext cx="42552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6" y="6102465"/>
            <a:ext cx="1125628" cy="694953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7" y="-10048"/>
            <a:ext cx="5219767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81"/>
            <a:ext cx="5796949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1094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4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6" y="6405164"/>
            <a:ext cx="19408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0F52B98-905F-4C08-81F3-D8428E9BDF36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8" y="6405164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5" y="6405164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786097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3" y="6185140"/>
            <a:ext cx="1036796" cy="6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1B7A-45F6-4C24-8DA2-A86AE73AC7F3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2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9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43BC8-1136-4286-845D-F5E10B3F146C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9" y="6395116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9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91720"/>
            <a:ext cx="10601011" cy="623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9" y="6166966"/>
            <a:ext cx="123070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790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4186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27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10394"/>
            <a:ext cx="12192000" cy="63273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7446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04" y="6245366"/>
            <a:ext cx="1059395" cy="6427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0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6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2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DE2A-2F6B-8AD4-5A26-0DB18BDF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E9FB-FE77-26D8-04A5-DFC1CDBD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1D2B-9419-E86F-5821-2E01D3B3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0C9B-6A29-F492-1CD3-82FFB562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15E0D-A868-F836-4533-7DE6FA07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57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5FF7-8C63-4AF0-8122-692B54E32491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0863" y="6395116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7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FE5C-FA4F-4EA5-AD84-F5C3455B3CDE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21" y="6219419"/>
            <a:ext cx="1092680" cy="6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36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CE43-B976-49F6-B923-14ED9C52710B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7"/>
            <a:ext cx="9880272" cy="1015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115" y="1526882"/>
            <a:ext cx="4802727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15" y="2311893"/>
            <a:ext cx="4802727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236" y="1526882"/>
            <a:ext cx="4826379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236" y="2311893"/>
            <a:ext cx="4826379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D00-CBAE-4C14-9A5E-335948A0B6C7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9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916395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796" y="813917"/>
            <a:ext cx="5739592" cy="504713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5115" y="2057400"/>
            <a:ext cx="391639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F35F-3E03-48EF-8406-1A85DFEEFD8F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1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4" y="457200"/>
            <a:ext cx="3830131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158" y="864158"/>
            <a:ext cx="5817231" cy="49968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114" y="2057400"/>
            <a:ext cx="383013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11E7-BD7B-49A9-AD67-C3CC94DDFA97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25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4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072668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267390"/>
            <a:ext cx="2187661" cy="13922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898"/>
            <a:ext cx="5608235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15252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D2C-03CC-4DEB-891A-6F8D152AEFA3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5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5C43-341E-42BF-9CEB-CFABE92EC68E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11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B7D4-BA1B-48E1-9DFE-F8D51AA0EAAA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1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9A7-BAF4-325C-5983-C2B98D81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DEF2B-08EB-70B3-960F-4F79AD46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DE32-9E3E-DD6E-F516-0FC143FA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C0F36-8646-4962-E41B-77322615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D0098-6378-B577-A0BB-03DF038F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5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9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94BFC8-BC76-4B51-B65F-04D84456204A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9" y="6395118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1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9" y="291722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3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6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7" y="6405166"/>
            <a:ext cx="19408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3E3DDA0-BC19-4981-AAF7-8D7ECC5692DD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9" y="6405166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5" y="6405166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5" y="3786097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6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1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9" y="291722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1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7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97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D8F8-4FFC-4A51-8444-D1D92F7D2508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7" y="6079257"/>
            <a:ext cx="959447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09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048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ment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100" y="3854570"/>
            <a:ext cx="10268857" cy="18469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tabLst/>
              <a:defRPr sz="6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3276877"/>
            <a:ext cx="10268499" cy="40178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8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Segment Name or Presenter Name and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9" y="6061370"/>
            <a:ext cx="3162300" cy="401782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3FA0840-F6C0-4241-B6CE-B53F1AADE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744" y="6032938"/>
            <a:ext cx="2053000" cy="3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8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BADC-2B91-4415-91F2-A5D2B55B9A85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0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F426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4A3E-6F52-481F-B913-CFB7FBF5FD99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72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45F-21A2-4692-A67B-0CDEFB692D7F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9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D1DF-381E-3BFA-0915-09843636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9FAB-77E6-4D10-784B-A6A515ED7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F47B4-A191-03C8-BD4C-ED291E0B0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222FA-89C2-9BEA-FE03-2B5AB333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477A2-FF67-F40B-F91E-FEF05AC0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3331-0C4E-8735-777B-C04BC210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5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9C92-5D94-450C-8A0C-BE17738D2F76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59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3EB1-B25D-4CE5-A945-0559DB742994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24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0C7C-69F6-43B0-B1AF-D1189E8A129A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95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C5A2-68E5-47C9-A550-78DDFC916B2B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44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0C1C-BD21-4FE1-8C52-C4AF393709EC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10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D2E2-461B-432C-983B-2DEC156A6589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2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6102-03DB-4B80-A2ED-2FA8C415B51D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86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E725-8EB0-44AC-B882-FF8CE2D6AF9B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27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04800" y="0"/>
            <a:ext cx="12496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" y="1143000"/>
            <a:ext cx="1117600" cy="5715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>
              <a:solidFill>
                <a:prstClr val="white"/>
              </a:solidFill>
            </a:endParaRPr>
          </a:p>
        </p:txBody>
      </p:sp>
      <p:pic>
        <p:nvPicPr>
          <p:cNvPr id="11" name="Picture 10" descr="GUidelines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" y="152400"/>
            <a:ext cx="1117600" cy="9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3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3" y="3133725"/>
            <a:ext cx="4099187" cy="2078700"/>
          </a:xfrm>
        </p:spPr>
        <p:txBody>
          <a:bodyPr anchor="b"/>
          <a:lstStyle>
            <a:lvl1pPr algn="r">
              <a:lnSpc>
                <a:spcPts val="375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3" y="5428425"/>
            <a:ext cx="4099187" cy="1048939"/>
          </a:xfrm>
        </p:spPr>
        <p:txBody>
          <a:bodyPr/>
          <a:lstStyle>
            <a:lvl1pPr marL="0" indent="0" algn="r">
              <a:buNone/>
              <a:defRPr sz="15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4381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EA0B-B2C3-C8C2-E9BE-B34D47D9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9DD37-4225-D69E-E5A5-B00770FB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36B48-896D-5D21-0416-88ECFC351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ED52F-A077-D62E-7759-8F907C708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D1752D-CE87-23E9-45D1-C53821DFA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E4436-6A15-E11E-8053-73C92E3F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22115-AA15-9B45-F70F-DD123B51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71A32-A7BC-F4DA-F155-57B82E15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09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9"/>
            <a:ext cx="3112535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5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3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9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60" y="1425983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30" y="1593152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9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95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9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1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2349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90"/>
            <a:ext cx="4793715" cy="2078699"/>
          </a:xfrm>
        </p:spPr>
        <p:txBody>
          <a:bodyPr anchor="b"/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33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5" cy="1047600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1382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1" y="2143124"/>
            <a:ext cx="3069500" cy="997168"/>
          </a:xfrm>
        </p:spPr>
        <p:txBody>
          <a:bodyPr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9" y="3314507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1" y="2143124"/>
            <a:ext cx="3069500" cy="1008000"/>
          </a:xfrm>
        </p:spPr>
        <p:txBody>
          <a:bodyPr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1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934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10394"/>
            <a:ext cx="12192000" cy="63273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7446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04" y="6245366"/>
            <a:ext cx="1059395" cy="6427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0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6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59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9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C1362F-1CB3-4440-B4C7-444C218F9A4E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9" y="6395116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9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91720"/>
            <a:ext cx="10601011" cy="623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9" y="6166966"/>
            <a:ext cx="123070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4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5CE3-1222-4635-96C1-1CFB2403203C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5" y="6079253"/>
            <a:ext cx="959446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6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628E-E24D-AED5-C254-1FF0C564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94350-FD49-F44A-B437-5F5643BB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5BE49-4971-0387-D7D5-8EC2DF8A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FC91F-366F-266A-8281-C0BF9985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27090-F3C9-13B4-1C04-083026B0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8E12A-DD19-C100-2D08-E4E9228F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1D191-780E-03EF-A83A-B6D6DFAB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8533-3621-C162-A989-5CB88FB5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A6BF-7EA2-A75E-D3F9-934C5BC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F87A-32CD-3198-ADA3-16A690834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3CC64-6DCF-BA4A-52D1-33811A40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7CE88-E0A2-C229-037C-5DE64D10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A2ACB-CA81-FAF3-A436-34DF4FF1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5867-32EE-CE07-C77F-368FE116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B255E-42D9-5A63-6B64-34F8DA9F3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E96AF-3266-986D-D526-34C500E8A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156CB-7612-4F62-0DE5-643FA2D8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20BC7-622C-8CA1-B7CB-2C57CFCF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789B4-76F7-E2B2-B252-F31A413E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5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47B17-4730-C823-8537-5CB7897E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5645D-E2C5-924F-DBF0-E9E0B283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5B1F0-D038-4B88-ECF4-9F9350448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2BCB-B43B-264E-BC5D-8002CDF102F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AF87E-D998-4B2F-EC4E-F2A25C885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0E9EA-592F-7FE0-2C89-2B5AC825F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AF282-2610-C348-BDFA-8D4FD48D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1" y="6341779"/>
            <a:ext cx="10601012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789" y="216133"/>
            <a:ext cx="10601011" cy="948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89" y="1337095"/>
            <a:ext cx="10601011" cy="471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6792" y="6395116"/>
            <a:ext cx="1978587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5EF89E-8E91-4DF6-9A17-4196AC182B26}" type="datetime4">
              <a:rPr lang="en-US" smtClean="0"/>
              <a:t>September 26,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623" y="6395116"/>
            <a:ext cx="5036788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759" y="6395116"/>
            <a:ext cx="88852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93318" t="-86863" b="-1"/>
          <a:stretch/>
        </p:blipFill>
        <p:spPr>
          <a:xfrm rot="10800000">
            <a:off x="11487490" y="6351829"/>
            <a:ext cx="701711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17" y="6287712"/>
            <a:ext cx="971811" cy="5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83" r:id="rId20"/>
    <p:sldLayoutId id="2147483684" r:id="rId21"/>
    <p:sldLayoutId id="2147483686" r:id="rId22"/>
    <p:sldLayoutId id="2147483687" r:id="rId23"/>
    <p:sldLayoutId id="214748368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2620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73944" indent="-13216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E923-ABC9-4E02-B1D1-80F10F6F187D}" type="datetime4">
              <a:rPr lang="en-US" smtClean="0"/>
              <a:t>September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7F25-5809-4642-B5BC-EDCCEB9D8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AAF8DF65-7FBE-5560-C149-A1273A34D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E7F25-5809-4642-B5BC-EDCCEB9D85F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0933C-26CA-A37F-89E5-BDE3CABAFB02}"/>
              </a:ext>
            </a:extLst>
          </p:cNvPr>
          <p:cNvSpPr/>
          <p:nvPr/>
        </p:nvSpPr>
        <p:spPr>
          <a:xfrm>
            <a:off x="-4" y="4957482"/>
            <a:ext cx="9852216" cy="160468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335C4B-6011-BD47-8EAB-D54775EC0BFF}"/>
              </a:ext>
            </a:extLst>
          </p:cNvPr>
          <p:cNvSpPr txBox="1">
            <a:spLocks/>
          </p:cNvSpPr>
          <p:nvPr/>
        </p:nvSpPr>
        <p:spPr>
          <a:xfrm>
            <a:off x="440647" y="4760166"/>
            <a:ext cx="8808456" cy="1832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rgbClr val="00510B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Nurse Driven Protocol for </a:t>
            </a:r>
            <a:r>
              <a:rPr lang="en-US" sz="3600" b="1" i="1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2-week Post-Birth Health Check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Dr. Kimberly Fryer    		September 28, 2023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80" y="4487173"/>
            <a:ext cx="2047747" cy="21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A235C-AC55-3F75-DD1E-E162D582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0C21-B7CE-4F0B-81CD-4269BE354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9758A615-33B4-0BDA-F927-9C8D67B91C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04787" y="136525"/>
            <a:ext cx="4581514" cy="6541418"/>
          </a:xfrm>
          <a:ln>
            <a:solidFill>
              <a:srgbClr val="329664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E448D8-16B2-090C-E95E-3800ECB76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263" y="3895882"/>
            <a:ext cx="3253241" cy="6429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Post-Birth Health Check: Provider Offices</a:t>
            </a:r>
            <a:b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endParaRPr lang="en-US" sz="4000" b="1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Clinician PP Engagement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352189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E448D8-16B2-090C-E95E-3800ECB76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807" y="56311"/>
            <a:ext cx="11166722" cy="6429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Post-Birth Health Check:  </a:t>
            </a:r>
            <a:endParaRPr lang="en-US" sz="4000" b="1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Clinician PP Engagement &amp; Education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AD4B8-F577-6262-5D46-097730603CFB}"/>
              </a:ext>
            </a:extLst>
          </p:cNvPr>
          <p:cNvSpPr/>
          <p:nvPr/>
        </p:nvSpPr>
        <p:spPr>
          <a:xfrm>
            <a:off x="2856146" y="1653140"/>
            <a:ext cx="6990735" cy="1760314"/>
          </a:xfrm>
          <a:prstGeom prst="rect">
            <a:avLst/>
          </a:prstGeom>
          <a:solidFill>
            <a:srgbClr val="EDA65D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Did/does the patient have:</a:t>
            </a:r>
          </a:p>
          <a:p>
            <a:pPr marL="160734" indent="-160734">
              <a:buFontTx/>
              <a:buChar char="-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4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degree vaginal laceration</a:t>
            </a:r>
          </a:p>
          <a:p>
            <a:pPr marL="160734" indent="-160734">
              <a:buFontTx/>
              <a:buChar char="-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C-section</a:t>
            </a:r>
          </a:p>
          <a:p>
            <a:pPr marL="160734" indent="-160734">
              <a:buFontTx/>
              <a:buChar char="-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seen in High Risk Generalists (schedule in HRG clinic) or Fellows clinic (route to MFM nursing for scheduling)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CD1DC9-F00C-A7B7-278E-F0321A51F0FB}"/>
              </a:ext>
            </a:extLst>
          </p:cNvPr>
          <p:cNvSpPr>
            <a:spLocks noChangeAspect="1"/>
          </p:cNvSpPr>
          <p:nvPr/>
        </p:nvSpPr>
        <p:spPr>
          <a:xfrm>
            <a:off x="1027346" y="4171964"/>
            <a:ext cx="1828800" cy="1077162"/>
          </a:xfrm>
          <a:prstGeom prst="ellipse">
            <a:avLst/>
          </a:prstGeom>
          <a:solidFill>
            <a:srgbClr val="CFC4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Nurses Schedule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C7DE16-8A37-2310-604B-25441FB2009B}"/>
              </a:ext>
            </a:extLst>
          </p:cNvPr>
          <p:cNvSpPr/>
          <p:nvPr/>
        </p:nvSpPr>
        <p:spPr>
          <a:xfrm>
            <a:off x="9954956" y="4315754"/>
            <a:ext cx="1737360" cy="1005840"/>
          </a:xfrm>
          <a:prstGeom prst="ellipse">
            <a:avLst/>
          </a:prstGeom>
          <a:solidFill>
            <a:srgbClr val="CFC4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 Visit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8FD044-B1FC-7FFC-36D3-72E55CA2351A}"/>
              </a:ext>
            </a:extLst>
          </p:cNvPr>
          <p:cNvSpPr/>
          <p:nvPr/>
        </p:nvSpPr>
        <p:spPr>
          <a:xfrm>
            <a:off x="5087376" y="707454"/>
            <a:ext cx="2555158" cy="621925"/>
          </a:xfrm>
          <a:prstGeom prst="rect">
            <a:avLst/>
          </a:prstGeom>
          <a:solidFill>
            <a:srgbClr val="0193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 2 week Postpartum Visit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C01C2D-5731-11F1-135A-C7769AA9175E}"/>
              </a:ext>
            </a:extLst>
          </p:cNvPr>
          <p:cNvCxnSpPr>
            <a:cxnSpLocks/>
          </p:cNvCxnSpPr>
          <p:nvPr/>
        </p:nvCxnSpPr>
        <p:spPr>
          <a:xfrm>
            <a:off x="6355851" y="1329717"/>
            <a:ext cx="5532" cy="30287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05B506-FFE3-E225-0897-6A3439CCDBCD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2588324" y="3413454"/>
            <a:ext cx="3763190" cy="91625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E6E634-8DE1-42B5-23EB-71D42AE2BFC1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>
            <a:off x="6351514" y="3413454"/>
            <a:ext cx="3857872" cy="104960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D089F7-3AE3-4D43-2DA6-A4CF53421882}"/>
              </a:ext>
            </a:extLst>
          </p:cNvPr>
          <p:cNvSpPr txBox="1"/>
          <p:nvPr/>
        </p:nvSpPr>
        <p:spPr>
          <a:xfrm>
            <a:off x="3076127" y="4232223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E6B04-619F-E9A3-32FD-5636D03BEEF0}"/>
              </a:ext>
            </a:extLst>
          </p:cNvPr>
          <p:cNvSpPr txBox="1"/>
          <p:nvPr/>
        </p:nvSpPr>
        <p:spPr>
          <a:xfrm>
            <a:off x="9090975" y="4292615"/>
            <a:ext cx="599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388F55-591D-FBC5-1C91-748C6D5B8BB4}"/>
              </a:ext>
            </a:extLst>
          </p:cNvPr>
          <p:cNvSpPr/>
          <p:nvPr/>
        </p:nvSpPr>
        <p:spPr>
          <a:xfrm>
            <a:off x="1027346" y="5512607"/>
            <a:ext cx="3585620" cy="762318"/>
          </a:xfrm>
          <a:prstGeom prst="rect">
            <a:avLst/>
          </a:prstGeom>
          <a:solidFill>
            <a:srgbClr val="80B0A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Did/does the patient have:</a:t>
            </a:r>
          </a:p>
          <a:p>
            <a:pPr marL="160734" indent="-160734">
              <a:buFontTx/>
              <a:buChar char="-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Preeclampsia or CHTN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B0E827-A75A-8ADB-91EB-5FB87CEB4125}"/>
              </a:ext>
            </a:extLst>
          </p:cNvPr>
          <p:cNvSpPr/>
          <p:nvPr/>
        </p:nvSpPr>
        <p:spPr>
          <a:xfrm>
            <a:off x="6453814" y="4910250"/>
            <a:ext cx="2377440" cy="1005840"/>
          </a:xfrm>
          <a:prstGeom prst="ellipse">
            <a:avLst/>
          </a:prstGeom>
          <a:solidFill>
            <a:srgbClr val="0193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In-person visit with BP check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3BEEE3-4A66-1D67-1CC6-0E3C2151D498}"/>
              </a:ext>
            </a:extLst>
          </p:cNvPr>
          <p:cNvSpPr/>
          <p:nvPr/>
        </p:nvSpPr>
        <p:spPr>
          <a:xfrm>
            <a:off x="9530324" y="5700467"/>
            <a:ext cx="1828800" cy="1005840"/>
          </a:xfrm>
          <a:prstGeom prst="ellipse">
            <a:avLst/>
          </a:prstGeom>
          <a:solidFill>
            <a:srgbClr val="0193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3A96D-8EEA-8379-4D3B-142A41069B5E}"/>
              </a:ext>
            </a:extLst>
          </p:cNvPr>
          <p:cNvSpPr txBox="1"/>
          <p:nvPr/>
        </p:nvSpPr>
        <p:spPr>
          <a:xfrm>
            <a:off x="5560900" y="607748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DBBB02-6CE9-E9D6-C941-E3CF3980BB86}"/>
              </a:ext>
            </a:extLst>
          </p:cNvPr>
          <p:cNvSpPr txBox="1"/>
          <p:nvPr/>
        </p:nvSpPr>
        <p:spPr>
          <a:xfrm>
            <a:off x="5210030" y="5077412"/>
            <a:ext cx="63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E45D88-5BE1-AC98-F7ED-27135CE3202D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1941746" y="5249126"/>
            <a:ext cx="0" cy="28995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AC8248-CCF5-721A-CF7C-5B80E553BCC1}"/>
              </a:ext>
            </a:extLst>
          </p:cNvPr>
          <p:cNvCxnSpPr>
            <a:cxnSpLocks/>
            <a:stCxn id="15" idx="3"/>
            <a:endCxn id="17" idx="2"/>
          </p:cNvCxnSpPr>
          <p:nvPr/>
        </p:nvCxnSpPr>
        <p:spPr>
          <a:xfrm>
            <a:off x="4612966" y="5893766"/>
            <a:ext cx="4917358" cy="30962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B7C8D5-07F3-0143-6A7F-8F683C257AD5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612966" y="5442428"/>
            <a:ext cx="1861202" cy="45133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F62A99-0F5F-1729-BE5D-1BE64BEC02D5}"/>
              </a:ext>
            </a:extLst>
          </p:cNvPr>
          <p:cNvSpPr txBox="1"/>
          <p:nvPr/>
        </p:nvSpPr>
        <p:spPr>
          <a:xfrm>
            <a:off x="5788687" y="8102688"/>
            <a:ext cx="433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Billing for nursing visit 99211 if in person or video-audio telehealth</a:t>
            </a:r>
          </a:p>
        </p:txBody>
      </p:sp>
    </p:spTree>
    <p:extLst>
      <p:ext uri="{BB962C8B-B14F-4D97-AF65-F5344CB8AC3E}">
        <p14:creationId xmlns:p14="http://schemas.microsoft.com/office/powerpoint/2010/main" val="321228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E448D8-16B2-090C-E95E-3800ECB76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807" y="56311"/>
            <a:ext cx="11166722" cy="6429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Post-Birth Health Check:  </a:t>
            </a:r>
            <a:endParaRPr lang="en-US" sz="4000" b="1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95395" y="2971800"/>
            <a:ext cx="6858002" cy="914400"/>
          </a:xfrm>
          <a:prstGeom prst="rect">
            <a:avLst/>
          </a:prstGeom>
          <a:solidFill>
            <a:srgbClr val="D0C5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 Clinician PP Engagement &amp; Education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F62A99-0F5F-1729-BE5D-1BE64BEC02D5}"/>
              </a:ext>
            </a:extLst>
          </p:cNvPr>
          <p:cNvSpPr txBox="1"/>
          <p:nvPr/>
        </p:nvSpPr>
        <p:spPr>
          <a:xfrm>
            <a:off x="5788687" y="8102688"/>
            <a:ext cx="433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Billing for nursing visit 99211 if in person or video-audio telehealth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216829-4730-0CC7-02CE-4FDD82E648BD}"/>
              </a:ext>
            </a:extLst>
          </p:cNvPr>
          <p:cNvSpPr txBox="1"/>
          <p:nvPr/>
        </p:nvSpPr>
        <p:spPr>
          <a:xfrm>
            <a:off x="3379570" y="1147135"/>
            <a:ext cx="5432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Billing and Coding: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Nursing visit: 99211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2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17ADBE-1C53-B14D-8619-DDDD68E2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week post-birth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9C1E4-FB1F-6D83-7ED1-87F0E0D4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9" y="1102412"/>
            <a:ext cx="10084010" cy="49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F7607C-CFB6-7C0A-CF77-C6DD846D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Have protocol for high depression score (EPDS &gt;10)</a:t>
            </a:r>
          </a:p>
          <a:p>
            <a:pPr lvl="1"/>
            <a:r>
              <a:rPr lang="en-US" sz="3200" dirty="0"/>
              <a:t>Safety measures for suicidal ideation</a:t>
            </a:r>
          </a:p>
          <a:p>
            <a:pPr lvl="1"/>
            <a:r>
              <a:rPr lang="en-US" sz="3200" dirty="0"/>
              <a:t>Referral to psych, OB visit, counseling</a:t>
            </a:r>
          </a:p>
          <a:p>
            <a:r>
              <a:rPr lang="en-US" sz="3600" dirty="0"/>
              <a:t>Can send depression scale ahead of time with MyChart or online portal</a:t>
            </a:r>
          </a:p>
          <a:p>
            <a:r>
              <a:rPr lang="en-US" sz="3600" dirty="0"/>
              <a:t>Electronically sent resource list for depression, breastfeeding, and birth spacing/contraception</a:t>
            </a:r>
          </a:p>
          <a:p>
            <a:r>
              <a:rPr lang="en-US" sz="3600" dirty="0"/>
              <a:t>Have point provider if any issues during visit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EE560C-6900-74D1-1E36-C085099C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and Tricks from my nurses</a:t>
            </a:r>
          </a:p>
        </p:txBody>
      </p:sp>
    </p:spTree>
    <p:extLst>
      <p:ext uri="{BB962C8B-B14F-4D97-AF65-F5344CB8AC3E}">
        <p14:creationId xmlns:p14="http://schemas.microsoft.com/office/powerpoint/2010/main" val="228144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/>
        </p:nvSpPr>
        <p:spPr>
          <a:xfrm rot="16200000">
            <a:off x="2727391" y="2133869"/>
            <a:ext cx="5143500" cy="2590263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/>
        </p:nvSpPr>
        <p:spPr>
          <a:xfrm rot="16200000">
            <a:off x="2522216" y="2159362"/>
            <a:ext cx="5189334" cy="2560320"/>
          </a:xfrm>
          <a:prstGeom prst="flowChartOffpageConnector">
            <a:avLst/>
          </a:prstGeom>
          <a:solidFill>
            <a:srgbClr val="40937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/>
        </p:nvSpPr>
        <p:spPr>
          <a:xfrm>
            <a:off x="319386" y="838961"/>
            <a:ext cx="3910451" cy="5212080"/>
          </a:xfrm>
          <a:prstGeom prst="rect">
            <a:avLst/>
          </a:prstGeom>
          <a:solidFill>
            <a:srgbClr val="40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188CB801-6A1E-42D1-9907-FC929C2FA7C2}"/>
              </a:ext>
            </a:extLst>
          </p:cNvPr>
          <p:cNvSpPr txBox="1">
            <a:spLocks/>
          </p:cNvSpPr>
          <p:nvPr/>
        </p:nvSpPr>
        <p:spPr>
          <a:xfrm>
            <a:off x="299052" y="2594478"/>
            <a:ext cx="5783025" cy="19538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fpqc@usf.edu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www.fpqc.org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188CB801-6A1E-42D1-9907-FC929C2FA7C2}"/>
              </a:ext>
            </a:extLst>
          </p:cNvPr>
          <p:cNvSpPr txBox="1">
            <a:spLocks/>
          </p:cNvSpPr>
          <p:nvPr/>
        </p:nvSpPr>
        <p:spPr>
          <a:xfrm>
            <a:off x="2888753" y="4835126"/>
            <a:ext cx="3110897" cy="8184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858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39217" y="2599957"/>
            <a:ext cx="33088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103" y="1220311"/>
            <a:ext cx="1663792" cy="1767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4492" y="3384881"/>
            <a:ext cx="4573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“To improve the health and health care of all Florida mothers &amp; babies”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7563" y="4074511"/>
            <a:ext cx="4445750" cy="400110"/>
            <a:chOff x="1114210" y="4074511"/>
            <a:chExt cx="4445750" cy="400110"/>
          </a:xfrm>
        </p:grpSpPr>
        <p:pic>
          <p:nvPicPr>
            <p:cNvPr id="9" name="Picture 8" descr="Screen Shot 2020-08-03 at 12.08.58 PM.png">
              <a:extLst>
                <a:ext uri="{FF2B5EF4-FFF2-40B4-BE49-F238E27FC236}">
                  <a16:creationId xmlns:a16="http://schemas.microsoft.com/office/drawing/2014/main" id="{41124C54-252A-422E-BB3B-6B13E3C3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10" y="4155487"/>
              <a:ext cx="295271" cy="27074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4E2EB9-05EB-4E7D-83E5-8DD7E29CE300}"/>
                </a:ext>
              </a:extLst>
            </p:cNvPr>
            <p:cNvSpPr txBox="1"/>
            <p:nvPr/>
          </p:nvSpPr>
          <p:spPr>
            <a:xfrm>
              <a:off x="1375418" y="4074511"/>
              <a:ext cx="4184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Florida Perinatal Quality Collaborative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358951-0D81-43EF-8B57-37405CF45877}"/>
              </a:ext>
            </a:extLst>
          </p:cNvPr>
          <p:cNvSpPr txBox="1"/>
          <p:nvPr/>
        </p:nvSpPr>
        <p:spPr>
          <a:xfrm>
            <a:off x="2656760" y="4835126"/>
            <a:ext cx="418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@TheFPQC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3225" y="4443394"/>
            <a:ext cx="5096883" cy="400110"/>
            <a:chOff x="655180" y="4443394"/>
            <a:chExt cx="5096883" cy="400110"/>
          </a:xfrm>
        </p:grpSpPr>
        <p:pic>
          <p:nvPicPr>
            <p:cNvPr id="11" name="Picture 10" descr="Screen Shot 2020-08-03 at 12.12.55 PM.png">
              <a:extLst>
                <a:ext uri="{FF2B5EF4-FFF2-40B4-BE49-F238E27FC236}">
                  <a16:creationId xmlns:a16="http://schemas.microsoft.com/office/drawing/2014/main" id="{352E3C9D-79C3-4271-94D0-EF9167F99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" y="4516320"/>
              <a:ext cx="918060" cy="3047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7F8848-72BE-405C-87A0-52B02E2BF089}"/>
                </a:ext>
              </a:extLst>
            </p:cNvPr>
            <p:cNvSpPr txBox="1"/>
            <p:nvPr/>
          </p:nvSpPr>
          <p:spPr>
            <a:xfrm>
              <a:off x="1567521" y="4443394"/>
              <a:ext cx="4184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Florida Perinatal Quality Collaborative</a:t>
              </a:r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09562" y="6469244"/>
            <a:ext cx="382438" cy="365125"/>
          </a:xfrm>
        </p:spPr>
        <p:txBody>
          <a:bodyPr/>
          <a:lstStyle/>
          <a:p>
            <a:fld id="{182E7F25-5809-4642-B5BC-EDCCEB9D85FF}" type="slidenum"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6058"/>
          <a:stretch/>
        </p:blipFill>
        <p:spPr>
          <a:xfrm>
            <a:off x="1706505" y="1479830"/>
            <a:ext cx="2820102" cy="698266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black and white x logo&#10;&#10;Description automatically generated">
            <a:extLst>
              <a:ext uri="{FF2B5EF4-FFF2-40B4-BE49-F238E27FC236}">
                <a16:creationId xmlns:a16="http://schemas.microsoft.com/office/drawing/2014/main" id="{2526407E-0578-3CAD-4D73-9EB7E146F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696" y="4891727"/>
            <a:ext cx="293143" cy="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4436</TotalTime>
  <Words>260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Gill Sans MT</vt:lpstr>
      <vt:lpstr>Office Theme</vt:lpstr>
      <vt:lpstr>1_Office Theme</vt:lpstr>
      <vt:lpstr>2_Office Theme</vt:lpstr>
      <vt:lpstr>PowerPoint Presentation</vt:lpstr>
      <vt:lpstr>Post-Birth Health Check: Provider Offices </vt:lpstr>
      <vt:lpstr>Post-Birth Health Check:  </vt:lpstr>
      <vt:lpstr>Post-Birth Health Check:  </vt:lpstr>
      <vt:lpstr>2 week post-birth check</vt:lpstr>
      <vt:lpstr>Tips and Tricks from my nurses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Fryer</dc:creator>
  <cp:lastModifiedBy>Estefanny Reyes Martinez</cp:lastModifiedBy>
  <cp:revision>31</cp:revision>
  <dcterms:created xsi:type="dcterms:W3CDTF">2023-07-24T13:55:47Z</dcterms:created>
  <dcterms:modified xsi:type="dcterms:W3CDTF">2023-09-26T21:39:29Z</dcterms:modified>
</cp:coreProperties>
</file>