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4" r:id="rId4"/>
  </p:sldMasterIdLst>
  <p:notesMasterIdLst>
    <p:notesMasterId r:id="rId22"/>
  </p:notesMasterIdLst>
  <p:handoutMasterIdLst>
    <p:handoutMasterId r:id="rId23"/>
  </p:handoutMasterIdLst>
  <p:sldIdLst>
    <p:sldId id="256" r:id="rId5"/>
    <p:sldId id="335" r:id="rId6"/>
    <p:sldId id="343" r:id="rId7"/>
    <p:sldId id="344" r:id="rId8"/>
    <p:sldId id="261" r:id="rId9"/>
    <p:sldId id="355" r:id="rId10"/>
    <p:sldId id="354" r:id="rId11"/>
    <p:sldId id="357" r:id="rId12"/>
    <p:sldId id="358" r:id="rId13"/>
    <p:sldId id="345" r:id="rId14"/>
    <p:sldId id="346" r:id="rId15"/>
    <p:sldId id="347" r:id="rId16"/>
    <p:sldId id="348" r:id="rId17"/>
    <p:sldId id="349" r:id="rId18"/>
    <p:sldId id="352" r:id="rId19"/>
    <p:sldId id="353" r:id="rId20"/>
    <p:sldId id="35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14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3725" autoAdjust="0"/>
  </p:normalViewPr>
  <p:slideViewPr>
    <p:cSldViewPr snapToGrid="0">
      <p:cViewPr varScale="1">
        <p:scale>
          <a:sx n="92" d="100"/>
          <a:sy n="92" d="100"/>
        </p:scale>
        <p:origin x="64" y="2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1836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A47A63F-9D06-479D-A04D-717692D432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1F70DC-6EDE-457C-B55A-39AC7DE41A3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C06C4-C5A6-48FB-97F5-B20A44F857E9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6987CF-42F5-4BB0-AD0D-1D64C35944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368FB4-296C-4F8C-BFA3-D7C3AD617B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555657-0A12-495F-9FFA-D8F7554E7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432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2B2CC-0155-4E5E-A890-531D58ADF5B2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80FBB-F712-42E7-8C2F-226D98798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53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ournals.lww.com/greenjournal/Fulltext/2018/01000/Timing_and_Risk_Factors_of_Postpartum_Stroke.10.aspx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Suzanne to add citations</a:t>
            </a:r>
          </a:p>
          <a:p>
            <a:r>
              <a:rPr lang="en-US" dirty="0" err="1"/>
              <a:t>Stuebe</a:t>
            </a:r>
            <a:r>
              <a:rPr lang="en-US" dirty="0"/>
              <a:t> AM, et. al. Prevalence and risk factors for early, undesired weaning attributed to lactation dysfunction. J </a:t>
            </a:r>
            <a:r>
              <a:rPr lang="en-US" dirty="0" err="1"/>
              <a:t>Womens</a:t>
            </a:r>
            <a:r>
              <a:rPr lang="en-US" dirty="0"/>
              <a:t> Health (</a:t>
            </a:r>
            <a:r>
              <a:rPr lang="en-US" dirty="0" err="1"/>
              <a:t>Larchmt</a:t>
            </a:r>
            <a:r>
              <a:rPr lang="en-US" dirty="0"/>
              <a:t>) 2014;23:404–12. </a:t>
            </a:r>
          </a:p>
          <a:p>
            <a:r>
              <a:rPr lang="en-US" dirty="0"/>
              <a:t>Martin A, et. al. Views of women and clinicians on postpartum preparation and recovery. </a:t>
            </a:r>
            <a:r>
              <a:rPr lang="en-US" dirty="0" err="1"/>
              <a:t>Matern</a:t>
            </a:r>
            <a:r>
              <a:rPr lang="en-US" dirty="0"/>
              <a:t> Child Health J 2014;18:707–13. 5. </a:t>
            </a:r>
          </a:p>
          <a:p>
            <a:r>
              <a:rPr lang="en-US" dirty="0"/>
              <a:t>Tully KP, et. al. The fourth trimester: a critical transition period with unmet maternal health needs. Am J </a:t>
            </a:r>
            <a:r>
              <a:rPr lang="en-US" dirty="0" err="1"/>
              <a:t>Obstet</a:t>
            </a:r>
            <a:r>
              <a:rPr lang="en-US" dirty="0"/>
              <a:t> </a:t>
            </a:r>
            <a:r>
              <a:rPr lang="en-US" dirty="0" err="1"/>
              <a:t>Gynecol</a:t>
            </a:r>
            <a:r>
              <a:rPr lang="en-US" dirty="0"/>
              <a:t> 2017;217:37–41.</a:t>
            </a:r>
          </a:p>
          <a:p>
            <a:r>
              <a:rPr lang="en-US" dirty="0"/>
              <a:t>Optimizing postpartum care. ACOG Committee Opinion No. 736. American College of Obstetricians and Gynecologists. </a:t>
            </a:r>
            <a:r>
              <a:rPr lang="en-US" dirty="0" err="1"/>
              <a:t>Obstet</a:t>
            </a:r>
            <a:r>
              <a:rPr lang="en-US" dirty="0"/>
              <a:t> </a:t>
            </a:r>
            <a:r>
              <a:rPr lang="en-US" dirty="0" err="1"/>
              <a:t>Gynecol</a:t>
            </a:r>
            <a:r>
              <a:rPr lang="en-US" dirty="0"/>
              <a:t> 2018;131:e140–50.</a:t>
            </a:r>
          </a:p>
          <a:p>
            <a:r>
              <a:rPr lang="en-US" dirty="0"/>
              <a:t>. Illinois Maternal Morbidity and Mortality Report. Illinois Department of Public Health. (October 2018)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MS PGothic" charset="0"/>
              </a:rPr>
              <a:t>Too G , Went T , Boehme AK , Miller EC ,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MS PGothic" charset="0"/>
              </a:rPr>
              <a:t>Leffert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MS PGothic" charset="0"/>
              </a:rPr>
              <a:t> LR ,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MS PGothic" charset="0"/>
              </a:rPr>
              <a:t>Attenello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MS PGothic" charset="0"/>
              </a:rPr>
              <a:t> FJ , et al. Timing and Risk Factors of Postpartum Stroke . 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MS PGothic" charset="0"/>
                <a:hlinkClick r:id="rId3"/>
              </a:rPr>
              <a:t>Obstet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MS PGothic" charset="0"/>
                <a:hlinkClick r:id="rId3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MS PGothic" charset="0"/>
                <a:hlinkClick r:id="rId3"/>
              </a:rPr>
              <a:t>Gynecol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MS PGothic" charset="0"/>
              </a:rPr>
              <a:t> 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C8628B-D017-4ABD-84D4-3F37B064EA7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1658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3FB0C32-F044-4939-92E4-8BA39B7A39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50" y="-66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84BE8A-3E34-4967-9E7C-13EC8F6A9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50" y="-663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BFF676-EC35-4FFD-8894-CA4F28307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50" y="0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2DA1557-E095-4C82-B659-3AF550080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2746250" y="-663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F34E5EF-94D7-4AE0-BDD1-81A3ECDE61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77040" y="1193411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829E57E-3199-4AAA-B2D5-F93264FDA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6442672" y="193606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 descr="Tag=CustomerPhoto&#10;Crop=1&#10;Align=N/A">
            <a:extLst>
              <a:ext uri="{FF2B5EF4-FFF2-40B4-BE49-F238E27FC236}">
                <a16:creationId xmlns:a16="http://schemas.microsoft.com/office/drawing/2014/main" id="{8A791822-0971-4E61-A5E4-9AAD258F58E3}"/>
              </a:ext>
            </a:extLst>
          </p:cNvPr>
          <p:cNvPicPr>
            <a:picLocks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-663"/>
            <a:ext cx="12188952" cy="6858000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B86D7D99-F789-4EDA-861D-B6B994F05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50" y="1121700"/>
            <a:ext cx="9144000" cy="23876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  <a:cs typeface="Sabon Next LT" panose="020B0502040204020203" pitchFamily="2" charset="0"/>
              </a:rPr>
              <a:t>Click to edit Master title style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mbria" panose="02040503050406030204" pitchFamily="18" charset="0"/>
              <a:cs typeface="Sabon Next LT" panose="020B0502040204020203" pitchFamily="2" charset="0"/>
            </a:endParaRPr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2B39487B-EA73-4D7B-93AA-D63B49F4DA7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527050" y="3600450"/>
            <a:ext cx="9144000" cy="24511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/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554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73294AE-7408-47DB-898D-41F8C069B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857251"/>
            <a:ext cx="6156051" cy="2076450"/>
          </a:xfrm>
        </p:spPr>
        <p:txBody>
          <a:bodyPr anchor="b">
            <a:normAutofit/>
          </a:bodyPr>
          <a:lstStyle/>
          <a:p>
            <a:r>
              <a:rPr lang="en-US" sz="4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Click to edit Master title style</a:t>
            </a:r>
            <a:endParaRPr lang="en-US" sz="4400" dirty="0">
              <a:gradFill flip="none" rotWithShape="1">
                <a:gsLst>
                  <a:gs pos="0">
                    <a:schemeClr val="accent5">
                      <a:alpha val="70000"/>
                    </a:schemeClr>
                  </a:gs>
                  <a:gs pos="100000">
                    <a:schemeClr val="accent1">
                      <a:alpha val="70000"/>
                    </a:schemeClr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973052A-4118-4E04-81F8-A44EC172F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7" y="3190875"/>
            <a:ext cx="6156052" cy="298608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</a:lstStyle>
          <a:p>
            <a:pPr marL="228600" lvl="0" indent="-228600"/>
            <a:r>
              <a:rPr lang="en-US" sz="2000">
                <a:solidFill>
                  <a:schemeClr val="tx2">
                    <a:alpha val="60000"/>
                  </a:schemeClr>
                </a:solidFill>
              </a:rPr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988D1E1-6064-4D6A-9EB1-578E20A2A0ED}"/>
              </a:ext>
            </a:extLst>
          </p:cNvPr>
          <p:cNvSpPr txBox="1">
            <a:spLocks/>
          </p:cNvSpPr>
          <p:nvPr userDrawn="1"/>
        </p:nvSpPr>
        <p:spPr>
          <a:xfrm>
            <a:off x="841248" y="6429375"/>
            <a:ext cx="2646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 cap="all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AB23B9F-B223-42FC-B961-B8BFC75D2259}" type="datetime1">
              <a:rPr lang="en-US" smtClean="0">
                <a:solidFill>
                  <a:schemeClr val="tx2">
                    <a:alpha val="60000"/>
                  </a:schemeClr>
                </a:solidFill>
              </a:rPr>
              <a:pPr/>
              <a:t>9/28/2023</a:t>
            </a:fld>
            <a:endParaRPr lang="en-US" dirty="0">
              <a:solidFill>
                <a:schemeClr val="tx2">
                  <a:alpha val="60000"/>
                </a:schemeClr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D47C5CB-0317-4DC6-A76F-38A5BB1FD1C2}"/>
              </a:ext>
            </a:extLst>
          </p:cNvPr>
          <p:cNvSpPr txBox="1">
            <a:spLocks/>
          </p:cNvSpPr>
          <p:nvPr userDrawn="1"/>
        </p:nvSpPr>
        <p:spPr>
          <a:xfrm>
            <a:off x="4044696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tx2">
                    <a:alpha val="60000"/>
                  </a:schemeClr>
                </a:solidFill>
              </a:rPr>
              <a:t>Sample footer text</a:t>
            </a:r>
            <a:endParaRPr lang="en-US" dirty="0">
              <a:solidFill>
                <a:schemeClr val="tx2">
                  <a:alpha val="60000"/>
                </a:schemeClr>
              </a:solidFill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CCF6E15-0BE7-453B-BBD4-B379C390AD22}"/>
              </a:ext>
            </a:extLst>
          </p:cNvPr>
          <p:cNvSpPr txBox="1">
            <a:spLocks/>
          </p:cNvSpPr>
          <p:nvPr userDrawn="1"/>
        </p:nvSpPr>
        <p:spPr>
          <a:xfrm>
            <a:off x="8613648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 cap="all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844951-7827-47D4-8276-7DDE1FA7D85A}" type="slidenum">
              <a:rPr lang="en-US" smtClean="0">
                <a:solidFill>
                  <a:schemeClr val="tx2">
                    <a:alpha val="60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tx2">
                  <a:alpha val="60000"/>
                </a:schemeClr>
              </a:solidFill>
            </a:endParaRP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0E092228-4487-4E3A-AEE3-12DC34A061E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24928" y="484632"/>
            <a:ext cx="4279392" cy="286207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6AB20921-6E7F-4BD8-9399-D18CABB64B9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424928" y="3511296"/>
            <a:ext cx="4279392" cy="286207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230430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022B425-A1C3-4DFE-BF49-1B9F96D46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893769"/>
            <a:ext cx="5992550" cy="2319306"/>
          </a:xfrm>
        </p:spPr>
        <p:txBody>
          <a:bodyPr anchor="t">
            <a:normAutofit/>
          </a:bodyPr>
          <a:lstStyle/>
          <a:p>
            <a:r>
              <a:rPr lang="en-US" sz="4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Click to edit Master title style</a:t>
            </a:r>
            <a:endParaRPr lang="en-US" sz="4400" dirty="0">
              <a:gradFill flip="none" rotWithShape="1">
                <a:gsLst>
                  <a:gs pos="0">
                    <a:schemeClr val="accent5">
                      <a:alpha val="70000"/>
                    </a:schemeClr>
                  </a:gs>
                  <a:gs pos="100000">
                    <a:schemeClr val="accent1">
                      <a:alpha val="70000"/>
                    </a:schemeClr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2AEC60F9-EA79-4A18-B040-024AFB62FD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3776" y="484632"/>
            <a:ext cx="11210544" cy="319125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3B88B7B-A749-40EA-A140-38D1E04EF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9133" y="3893770"/>
            <a:ext cx="4377714" cy="2319306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</a:lstStyle>
          <a:p>
            <a:pPr marL="228600" lvl="0" indent="-228600"/>
            <a:r>
              <a:rPr lang="en-US" sz="1800">
                <a:solidFill>
                  <a:schemeClr val="tx2">
                    <a:alpha val="60000"/>
                  </a:schemeClr>
                </a:solidFill>
              </a:rPr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18489"/>
            <a:ext cx="2743200" cy="365125"/>
          </a:xfrm>
        </p:spPr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20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095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76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29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30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130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152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854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op Strip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789" y="1256045"/>
            <a:ext cx="10601011" cy="4798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CCFA91-B5AF-4D41-87D6-E5484BE7F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5B2BC04-5614-464E-B723-14687945F270}" type="datetime4">
              <a:rPr lang="en-US" smtClean="0"/>
              <a:t>September 28,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9E1626-AABC-4FFD-9B5E-40C878F1F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57979" y="6395116"/>
            <a:ext cx="5378432" cy="28616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CDD6B-9730-417B-AAD3-9D6F37FF8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BD6980D-02E2-410F-8C4F-1250C5CD9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788" y="291720"/>
            <a:ext cx="10601011" cy="62384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FFE54FBA-EDC8-4C98-9345-043EAF844F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-7373" r="2491" b="-1"/>
          <a:stretch/>
        </p:blipFill>
        <p:spPr>
          <a:xfrm rot="10800000">
            <a:off x="-1" y="301769"/>
            <a:ext cx="12192000" cy="642777"/>
          </a:xfrm>
          <a:prstGeom prst="rect">
            <a:avLst/>
          </a:prstGeom>
        </p:spPr>
      </p:pic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E7B667B8-BA6E-4DBF-8CF3-7CCAD00C850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299" y="6166966"/>
            <a:ext cx="1230700" cy="721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604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3F98AFCE-98D2-46C5-82A8-E45659B17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ame 11">
            <a:extLst>
              <a:ext uri="{FF2B5EF4-FFF2-40B4-BE49-F238E27FC236}">
                <a16:creationId xmlns:a16="http://schemas.microsoft.com/office/drawing/2014/main" id="{F69999FB-8585-40F0-990C-6A0BAD1C80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768738E-7449-46C1-B7D3-844FE2BA7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399"/>
            <a:ext cx="5992550" cy="2827422"/>
          </a:xfrm>
        </p:spPr>
        <p:txBody>
          <a:bodyPr anchor="t">
            <a:normAutofit/>
          </a:bodyPr>
          <a:lstStyle/>
          <a:p>
            <a:r>
              <a:rPr lang="en-US" sz="4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Click to edit Master title style</a:t>
            </a:r>
            <a:endParaRPr lang="en-US" sz="4400" dirty="0">
              <a:gradFill flip="none" rotWithShape="1">
                <a:gsLst>
                  <a:gs pos="0">
                    <a:schemeClr val="accent5">
                      <a:alpha val="70000"/>
                    </a:schemeClr>
                  </a:gs>
                  <a:gs pos="100000">
                    <a:schemeClr val="accent1">
                      <a:alpha val="70000"/>
                    </a:schemeClr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0FF04F9-E792-4C19-9FD5-44800CEB2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6085" y="914400"/>
            <a:ext cx="4377714" cy="2827422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</a:lstStyle>
          <a:p>
            <a:pPr marL="228600" lvl="0" indent="-228600"/>
            <a:r>
              <a:rPr lang="en-US" sz="1800">
                <a:solidFill>
                  <a:schemeClr val="tx2">
                    <a:alpha val="60000"/>
                  </a:schemeClr>
                </a:solidFill>
              </a:rPr>
              <a:t>Click to edit Master text styles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5F2F9DF6-DFB9-44A8-B629-57F58893AD2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0538" y="4059936"/>
            <a:ext cx="2807208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927BC207-43FE-4B6A-AEBE-875B69CF97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91840" y="4059936"/>
            <a:ext cx="2807208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Picture Placeholder 13">
            <a:extLst>
              <a:ext uri="{FF2B5EF4-FFF2-40B4-BE49-F238E27FC236}">
                <a16:creationId xmlns:a16="http://schemas.microsoft.com/office/drawing/2014/main" id="{EBBF5499-9A70-4846-B98E-316EC17F9FC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9048" y="4059936"/>
            <a:ext cx="2807208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Picture Placeholder 13">
            <a:extLst>
              <a:ext uri="{FF2B5EF4-FFF2-40B4-BE49-F238E27FC236}">
                <a16:creationId xmlns:a16="http://schemas.microsoft.com/office/drawing/2014/main" id="{C7A79F30-D473-48F6-9AC2-286C7B70F3E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906256" y="4059936"/>
            <a:ext cx="2807208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14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B910AFBC-7932-43F4-ABEA-C89B26986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857251"/>
            <a:ext cx="5914937" cy="2076450"/>
          </a:xfrm>
        </p:spPr>
        <p:txBody>
          <a:bodyPr anchor="b">
            <a:normAutofit/>
          </a:bodyPr>
          <a:lstStyle/>
          <a:p>
            <a:r>
              <a:rPr lang="en-US" sz="4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Click to edit Master title style</a:t>
            </a:r>
            <a:endParaRPr lang="en-US" sz="4400" dirty="0">
              <a:gradFill flip="none" rotWithShape="1">
                <a:gsLst>
                  <a:gs pos="0">
                    <a:schemeClr val="accent5">
                      <a:alpha val="70000"/>
                    </a:schemeClr>
                  </a:gs>
                  <a:gs pos="100000">
                    <a:schemeClr val="accent1">
                      <a:alpha val="70000"/>
                    </a:schemeClr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1178A42D-5ED2-4AB6-BE4B-410907432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190875"/>
            <a:ext cx="5914938" cy="298608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</a:lstStyle>
          <a:p>
            <a:pPr marL="228600" lvl="0" indent="-228600"/>
            <a:r>
              <a:rPr lang="en-US" sz="1800">
                <a:solidFill>
                  <a:schemeClr val="tx2">
                    <a:alpha val="60000"/>
                  </a:schemeClr>
                </a:solidFill>
              </a:rPr>
              <a:t>Click to edit Master text styles</a:t>
            </a:r>
          </a:p>
        </p:txBody>
      </p:sp>
      <p:sp>
        <p:nvSpPr>
          <p:cNvPr id="29" name="Date Placeholder 1">
            <a:extLst>
              <a:ext uri="{FF2B5EF4-FFF2-40B4-BE49-F238E27FC236}">
                <a16:creationId xmlns:a16="http://schemas.microsoft.com/office/drawing/2014/main" id="{4D9A7D07-2BA3-438D-972B-EA578370D5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29375"/>
            <a:ext cx="2743200" cy="365125"/>
          </a:xfrm>
        </p:spPr>
        <p:txBody>
          <a:bodyPr/>
          <a:lstStyle>
            <a:lvl1pPr>
              <a:defRPr>
                <a:solidFill>
                  <a:schemeClr val="tx2">
                    <a:alpha val="60000"/>
                  </a:schemeClr>
                </a:solidFill>
              </a:defRPr>
            </a:lvl1pPr>
          </a:lstStyle>
          <a:p>
            <a:r>
              <a:rPr lang="en-US"/>
              <a:t>3/1/20XX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C8720583-BC84-48EB-85BC-AE71214A30A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520" y="0"/>
            <a:ext cx="4599432" cy="228600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23">
            <a:extLst>
              <a:ext uri="{FF2B5EF4-FFF2-40B4-BE49-F238E27FC236}">
                <a16:creationId xmlns:a16="http://schemas.microsoft.com/office/drawing/2014/main" id="{C3F0A5CD-C47A-4CDF-BE99-75F3A81B18F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589520" y="2286000"/>
            <a:ext cx="4599432" cy="228600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3">
            <a:extLst>
              <a:ext uri="{FF2B5EF4-FFF2-40B4-BE49-F238E27FC236}">
                <a16:creationId xmlns:a16="http://schemas.microsoft.com/office/drawing/2014/main" id="{7329454B-9275-4E86-B32E-91C0DB62AA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89520" y="4572000"/>
            <a:ext cx="4599432" cy="228600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Footer Placeholder 2">
            <a:extLst>
              <a:ext uri="{FF2B5EF4-FFF2-40B4-BE49-F238E27FC236}">
                <a16:creationId xmlns:a16="http://schemas.microsoft.com/office/drawing/2014/main" id="{21E9E1BF-D594-4F96-8DBE-5A8DD51D3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9375"/>
            <a:ext cx="4114800" cy="365125"/>
          </a:xfrm>
        </p:spPr>
        <p:txBody>
          <a:bodyPr/>
          <a:lstStyle>
            <a:lvl1pPr algn="l">
              <a:defRPr>
                <a:solidFill>
                  <a:schemeClr val="tx2">
                    <a:alpha val="60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31" name="Slide Number Placeholder 3">
            <a:extLst>
              <a:ext uri="{FF2B5EF4-FFF2-40B4-BE49-F238E27FC236}">
                <a16:creationId xmlns:a16="http://schemas.microsoft.com/office/drawing/2014/main" id="{C30FDEF8-F3F3-42D5-9EE1-EDDF18B35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29375"/>
            <a:ext cx="2743200" cy="365125"/>
          </a:xfrm>
        </p:spPr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92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BE04ED02-B678-4D1E-BEDA-7E28F9038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277" y="9278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E2C5A2-B8B2-47C5-8E1B-3A97E2C9B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325" y="9278"/>
            <a:ext cx="12188952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FD8455-A2E1-40B3-B6C4-36070AF58F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4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Freeform: Shape 7">
            <a:extLst>
              <a:ext uri="{FF2B5EF4-FFF2-40B4-BE49-F238E27FC236}">
                <a16:creationId xmlns:a16="http://schemas.microsoft.com/office/drawing/2014/main" id="{0F53BE70-C6B1-407C-9333-7251BDC77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3186" y="9279"/>
            <a:ext cx="5770017" cy="2411171"/>
          </a:xfrm>
          <a:custGeom>
            <a:avLst/>
            <a:gdLst>
              <a:gd name="connsiteX0" fmla="*/ 0 w 5770017"/>
              <a:gd name="connsiteY0" fmla="*/ 0 h 2411171"/>
              <a:gd name="connsiteX1" fmla="*/ 5770017 w 5770017"/>
              <a:gd name="connsiteY1" fmla="*/ 0 h 2411171"/>
              <a:gd name="connsiteX2" fmla="*/ 5715824 w 5770017"/>
              <a:gd name="connsiteY2" fmla="*/ 124746 h 2411171"/>
              <a:gd name="connsiteX3" fmla="*/ 4925072 w 5770017"/>
              <a:gd name="connsiteY3" fmla="*/ 1254414 h 2411171"/>
              <a:gd name="connsiteX4" fmla="*/ 125602 w 5770017"/>
              <a:gd name="connsiteY4" fmla="*/ 1864423 h 2411171"/>
              <a:gd name="connsiteX5" fmla="*/ 0 w 5770017"/>
              <a:gd name="connsiteY5" fmla="*/ 1785927 h 2411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70017" h="2411171">
                <a:moveTo>
                  <a:pt x="0" y="0"/>
                </a:moveTo>
                <a:lnTo>
                  <a:pt x="5770017" y="0"/>
                </a:lnTo>
                <a:lnTo>
                  <a:pt x="5715824" y="124746"/>
                </a:lnTo>
                <a:cubicBezTo>
                  <a:pt x="5526044" y="533784"/>
                  <a:pt x="5262460" y="917027"/>
                  <a:pt x="4925072" y="1254414"/>
                </a:cubicBezTo>
                <a:cubicBezTo>
                  <a:pt x="3623720" y="2555767"/>
                  <a:pt x="1640148" y="2759102"/>
                  <a:pt x="125602" y="1864423"/>
                </a:cubicBezTo>
                <a:lnTo>
                  <a:pt x="0" y="1785927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20000"/>
                </a:schemeClr>
              </a:gs>
              <a:gs pos="100000">
                <a:schemeClr val="accent1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05864DDE-75C0-4BE6-93FF-A960706ADE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4" y="0"/>
            <a:ext cx="12188952" cy="6858000"/>
          </a:xfrm>
          <a:prstGeom prst="frame">
            <a:avLst>
              <a:gd name="adj1" fmla="val 716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BC3FA0F-EAE5-4DCE-ACFF-9AD00ED39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477" y="1131641"/>
            <a:ext cx="5322618" cy="2387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r>
              <a:rPr lang="en-US">
                <a:solidFill>
                  <a:srgbClr val="FFFFFF"/>
                </a:solidFill>
                <a:ea typeface="Cambria" panose="02040503050406030204" pitchFamily="18" charset="0"/>
                <a:cs typeface="Sabon Next LT" panose="020B0502040204020203" pitchFamily="2" charset="0"/>
              </a:rPr>
              <a:t>Click to edit Master title style</a:t>
            </a:r>
            <a:endParaRPr lang="en-US" dirty="0">
              <a:solidFill>
                <a:srgbClr val="FFFFFF"/>
              </a:solidFill>
              <a:ea typeface="Cambria" panose="02040503050406030204" pitchFamily="18" charset="0"/>
              <a:cs typeface="Sabon Next LT" panose="020B0502040204020203" pitchFamily="2" charset="0"/>
            </a:endParaRPr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71FA5E0E-BEE1-4976-92B1-61EF64E3437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84848" y="905256"/>
            <a:ext cx="4581144" cy="245059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Picture Placeholder 17">
            <a:extLst>
              <a:ext uri="{FF2B5EF4-FFF2-40B4-BE49-F238E27FC236}">
                <a16:creationId xmlns:a16="http://schemas.microsoft.com/office/drawing/2014/main" id="{03379FE8-A6CE-4F5A-BE1A-B2267589BE8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784848" y="3520440"/>
            <a:ext cx="4581144" cy="245059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DD090CA-24E8-46A7-889A-A4FDD00A33E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3600450"/>
            <a:ext cx="5322888" cy="24511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0935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able Chart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59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03B5BF0-238D-481F-A15B-206D1E2FED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7578E43B-8F1B-4CBD-B09E-5AD9A247E3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8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ame 13">
            <a:extLst>
              <a:ext uri="{FF2B5EF4-FFF2-40B4-BE49-F238E27FC236}">
                <a16:creationId xmlns:a16="http://schemas.microsoft.com/office/drawing/2014/main" id="{737C17C2-E2A6-4219-AE02-C8EAF943C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89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E7BC3CE-3806-41F3-B4F6-EBB2C3E9EA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" y="484632"/>
            <a:ext cx="12179808" cy="5907024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DC036CF-E92D-4E80-8E6B-1B06EDDFD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1016"/>
            <a:ext cx="4800600" cy="374904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BADCFE1B-ABA2-4B11-B7DE-02CE383D6F2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4835779"/>
            <a:ext cx="4800600" cy="1066800"/>
          </a:xfrm>
        </p:spPr>
        <p:txBody>
          <a:bodyPr>
            <a:normAutofit/>
          </a:bodyPr>
          <a:lstStyle>
            <a:lvl1pPr marL="228600" indent="0">
              <a:buNone/>
              <a:defRPr sz="2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0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1B84B862-7F1F-4B98-B437-936D8A73A91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0664" y="2240280"/>
            <a:ext cx="2286000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C76B23B2-3605-4292-9F96-F34651B689A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538728" y="2240280"/>
            <a:ext cx="2286000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AB1E9EC3-2FB6-4E1C-8211-306450FDEE7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45936" y="2267712"/>
            <a:ext cx="2286000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Picture Placeholder 14">
            <a:extLst>
              <a:ext uri="{FF2B5EF4-FFF2-40B4-BE49-F238E27FC236}">
                <a16:creationId xmlns:a16="http://schemas.microsoft.com/office/drawing/2014/main" id="{F3628146-045F-4FBC-A365-3D1D4B3DA6E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53144" y="2267712"/>
            <a:ext cx="2286000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B50972B-CA23-4B92-987F-EE48ECCFF59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41363" y="4733925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2000">
                <a:latin typeface="+mj-lt"/>
              </a:defRPr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8DE19225-DA72-4A39-8CFD-695BFBB93E6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40664" y="5343144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1600"/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4" name="Text Placeholder 19">
            <a:extLst>
              <a:ext uri="{FF2B5EF4-FFF2-40B4-BE49-F238E27FC236}">
                <a16:creationId xmlns:a16="http://schemas.microsoft.com/office/drawing/2014/main" id="{E66A7C97-DBB6-4333-B12F-E26C38E697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538728" y="4733925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2000">
                <a:latin typeface="+mj-lt"/>
              </a:defRPr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5" name="Text Placeholder 19">
            <a:extLst>
              <a:ext uri="{FF2B5EF4-FFF2-40B4-BE49-F238E27FC236}">
                <a16:creationId xmlns:a16="http://schemas.microsoft.com/office/drawing/2014/main" id="{041FA0B5-660E-478A-AF8A-196DBD6AE43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538029" y="5343144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1600"/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6" name="Text Placeholder 19">
            <a:extLst>
              <a:ext uri="{FF2B5EF4-FFF2-40B4-BE49-F238E27FC236}">
                <a16:creationId xmlns:a16="http://schemas.microsoft.com/office/drawing/2014/main" id="{77C92085-3D01-44E4-BA12-E39F1EA0ACE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67973" y="4733544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2000">
                <a:latin typeface="+mj-lt"/>
              </a:defRPr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7" name="Text Placeholder 19">
            <a:extLst>
              <a:ext uri="{FF2B5EF4-FFF2-40B4-BE49-F238E27FC236}">
                <a16:creationId xmlns:a16="http://schemas.microsoft.com/office/drawing/2014/main" id="{35DA97BC-7224-440A-A227-8F4A1018043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367274" y="5342763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1600"/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8" name="Text Placeholder 19">
            <a:extLst>
              <a:ext uri="{FF2B5EF4-FFF2-40B4-BE49-F238E27FC236}">
                <a16:creationId xmlns:a16="http://schemas.microsoft.com/office/drawing/2014/main" id="{C236524B-4724-42FA-A2B2-33566478FD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164639" y="4737100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2000">
                <a:latin typeface="+mj-lt"/>
              </a:defRPr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9" name="Text Placeholder 19">
            <a:extLst>
              <a:ext uri="{FF2B5EF4-FFF2-40B4-BE49-F238E27FC236}">
                <a16:creationId xmlns:a16="http://schemas.microsoft.com/office/drawing/2014/main" id="{5F7DE4ED-8F4D-465C-86B4-2372AE291F5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163940" y="5346319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1600"/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55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column (comparison sl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60320"/>
            <a:ext cx="5157787" cy="3446463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buClr>
                <a:schemeClr val="tx2">
                  <a:lumMod val="50000"/>
                  <a:lumOff val="50000"/>
                </a:schemeClr>
              </a:buClr>
              <a:defRPr sz="1800"/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800"/>
            </a:lvl2pPr>
            <a:lvl3pPr>
              <a:buClr>
                <a:schemeClr val="tx2">
                  <a:lumMod val="50000"/>
                  <a:lumOff val="50000"/>
                </a:schemeClr>
              </a:buClr>
              <a:defRPr sz="1800"/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800"/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60320"/>
            <a:ext cx="5183188" cy="3446463"/>
          </a:xfrm>
        </p:spPr>
        <p:txBody>
          <a:bodyPr>
            <a:normAutofit/>
          </a:bodyPr>
          <a:lstStyle>
            <a:lvl1pPr>
              <a:buClr>
                <a:schemeClr val="tx2">
                  <a:lumMod val="50000"/>
                  <a:lumOff val="50000"/>
                </a:schemeClr>
              </a:buClr>
              <a:defRPr sz="1800"/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800"/>
            </a:lvl2pPr>
            <a:lvl3pPr>
              <a:buClr>
                <a:schemeClr val="tx2">
                  <a:lumMod val="50000"/>
                  <a:lumOff val="50000"/>
                </a:schemeClr>
              </a:buClr>
              <a:defRPr sz="1800"/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800"/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51C83D0-CBAB-4E41-89AB-89FF36D38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9C302BB0-D231-4195-8083-264C01DF9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2011680"/>
            <a:ext cx="5157787" cy="530352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5B2A70FA-99E0-466C-AC57-33C48353BB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69027" y="2011680"/>
            <a:ext cx="5183187" cy="530352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574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10515600" cy="13258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3383280" cy="530352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60320"/>
            <a:ext cx="3383280" cy="3446463"/>
          </a:xfrm>
        </p:spPr>
        <p:txBody>
          <a:bodyPr>
            <a:normAutofit/>
          </a:bodyPr>
          <a:lstStyle>
            <a:lvl1pPr>
              <a:buClr>
                <a:schemeClr val="tx2">
                  <a:lumMod val="50000"/>
                  <a:lumOff val="50000"/>
                </a:schemeClr>
              </a:buClr>
              <a:defRPr sz="1400"/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400"/>
            </a:lvl2pPr>
            <a:lvl3pPr>
              <a:buClr>
                <a:schemeClr val="tx2">
                  <a:lumMod val="50000"/>
                  <a:lumOff val="50000"/>
                </a:schemeClr>
              </a:buClr>
              <a:defRPr sz="1400"/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400"/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04360" y="2011680"/>
            <a:ext cx="3383280" cy="530352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04360" y="2560320"/>
            <a:ext cx="3383280" cy="3446463"/>
          </a:xfrm>
        </p:spPr>
        <p:txBody>
          <a:bodyPr>
            <a:normAutofit/>
          </a:bodyPr>
          <a:lstStyle>
            <a:lvl1pPr>
              <a:buClr>
                <a:schemeClr val="tx2">
                  <a:lumMod val="50000"/>
                  <a:lumOff val="50000"/>
                </a:schemeClr>
              </a:buClr>
              <a:defRPr sz="1400"/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400"/>
            </a:lvl2pPr>
            <a:lvl3pPr>
              <a:buClr>
                <a:schemeClr val="tx2">
                  <a:lumMod val="50000"/>
                  <a:lumOff val="50000"/>
                </a:schemeClr>
              </a:buClr>
              <a:defRPr sz="1400"/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400"/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422881CE-A366-4A3A-AE00-9B14BEFE4A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68934" y="2011680"/>
            <a:ext cx="3383280" cy="530352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3CF16E98-73C9-47B5-B88B-9120BEB9F09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968934" y="2560320"/>
            <a:ext cx="3383280" cy="3446463"/>
          </a:xfrm>
        </p:spPr>
        <p:txBody>
          <a:bodyPr>
            <a:normAutofit/>
          </a:bodyPr>
          <a:lstStyle>
            <a:lvl1pPr>
              <a:buClr>
                <a:schemeClr val="tx2">
                  <a:lumMod val="50000"/>
                  <a:lumOff val="50000"/>
                </a:schemeClr>
              </a:buClr>
              <a:defRPr sz="1400"/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400"/>
            </a:lvl2pPr>
            <a:lvl3pPr>
              <a:buClr>
                <a:schemeClr val="tx2">
                  <a:lumMod val="50000"/>
                  <a:lumOff val="50000"/>
                </a:schemeClr>
              </a:buClr>
              <a:defRPr sz="1400"/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400"/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87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1524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3/1/20XX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14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6" r:id="rId2"/>
    <p:sldLayoutId id="2147483699" r:id="rId3"/>
    <p:sldLayoutId id="2147483698" r:id="rId4"/>
    <p:sldLayoutId id="2147483686" r:id="rId5"/>
    <p:sldLayoutId id="2147483700" r:id="rId6"/>
    <p:sldLayoutId id="2147483705" r:id="rId7"/>
    <p:sldLayoutId id="2147483689" r:id="rId8"/>
    <p:sldLayoutId id="2147483704" r:id="rId9"/>
    <p:sldLayoutId id="2147483702" r:id="rId10"/>
    <p:sldLayoutId id="2147483701" r:id="rId11"/>
    <p:sldLayoutId id="2147483703" r:id="rId12"/>
    <p:sldLayoutId id="2147483685" r:id="rId13"/>
    <p:sldLayoutId id="2147483687" r:id="rId14"/>
    <p:sldLayoutId id="2147483688" r:id="rId15"/>
    <p:sldLayoutId id="2147483690" r:id="rId16"/>
    <p:sldLayoutId id="2147483692" r:id="rId17"/>
    <p:sldLayoutId id="2147483693" r:id="rId18"/>
    <p:sldLayoutId id="2147483707" r:id="rId19"/>
  </p:sldLayoutIdLst>
  <p:hf hdr="0"/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32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st.dk/da/udgivelser/2016/~/media/236C21A3D9984A049109FDC5EEA53D6B.ashx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E9A7C78-91FD-4B88-953D-5A4363761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50" y="1121700"/>
            <a:ext cx="9144000" cy="2387600"/>
          </a:xfrm>
        </p:spPr>
        <p:txBody>
          <a:bodyPr anchor="b" anchorCtr="0"/>
          <a:lstStyle/>
          <a:p>
            <a:r>
              <a:rPr lang="en-US" dirty="0"/>
              <a:t>Postpartum Birth Check:</a:t>
            </a:r>
            <a:br>
              <a:rPr lang="en-US" dirty="0"/>
            </a:br>
            <a:r>
              <a:rPr lang="en-US" dirty="0"/>
              <a:t>Billing Strategies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D04BED3-CF2E-4CAD-8CE8-ED3ED12AEBD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527175" y="3600450"/>
            <a:ext cx="9144000" cy="2451100"/>
          </a:xfrm>
        </p:spPr>
        <p:txBody>
          <a:bodyPr/>
          <a:lstStyle/>
          <a:p>
            <a:r>
              <a:rPr lang="en-US" dirty="0"/>
              <a:t>Julie DeCesare, MD</a:t>
            </a:r>
          </a:p>
        </p:txBody>
      </p:sp>
    </p:spTree>
    <p:extLst>
      <p:ext uri="{BB962C8B-B14F-4D97-AF65-F5344CB8AC3E}">
        <p14:creationId xmlns:p14="http://schemas.microsoft.com/office/powerpoint/2010/main" val="703580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C8540-2E62-FA23-33CD-35A39805F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81DA5-73D4-2A0E-89B5-D8BFE041C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500" dirty="0">
                <a:solidFill>
                  <a:srgbClr val="211D1E"/>
                </a:solidFill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Microsoft New Tai Lue" panose="020B0502040204020203" pitchFamily="34" charset="0"/>
              </a:rPr>
              <a:t>Florida Medicaid is mostly fee-for-service and most Florida Medicaid Health Plans are fee-for-service only: billing for an additional postpartum visit(s) should not be an issue</a:t>
            </a:r>
          </a:p>
          <a:p>
            <a:r>
              <a:rPr lang="en-US" sz="3500" dirty="0">
                <a:solidFill>
                  <a:srgbClr val="211D1E"/>
                </a:solidFill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Microsoft New Tai Lue" panose="020B0502040204020203" pitchFamily="34" charset="0"/>
              </a:rPr>
              <a:t>Aetna and Molina are predominantly global reimbursement with some exceptions.  Humana does some global obstetrical reimbursement, but does more fee-for-service  </a:t>
            </a:r>
            <a:endParaRPr lang="en-US" sz="3500" dirty="0">
              <a:effectLst/>
              <a:latin typeface="Avenir Next LT Pro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045238-9565-77F2-A37A-FECCF0149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85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29115-B9ED-EDBB-98B6-8DE34CA88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10053113" cy="850037"/>
          </a:xfrm>
        </p:spPr>
        <p:txBody>
          <a:bodyPr>
            <a:normAutofit/>
          </a:bodyPr>
          <a:lstStyle/>
          <a:p>
            <a:r>
              <a:rPr lang="en-US" sz="4800" dirty="0"/>
              <a:t>Global Reimbursement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038EF-66AB-C13F-F239-8B603A543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9296" y="996950"/>
            <a:ext cx="8073408" cy="5175250"/>
          </a:xfrm>
        </p:spPr>
        <p:txBody>
          <a:bodyPr>
            <a:normAutofit/>
          </a:bodyPr>
          <a:lstStyle/>
          <a:p>
            <a:pPr marL="228600" indent="0">
              <a:buNone/>
            </a:pPr>
            <a:endParaRPr lang="en-US" dirty="0"/>
          </a:p>
          <a:p>
            <a:r>
              <a:rPr lang="en-US" dirty="0">
                <a:solidFill>
                  <a:srgbClr val="211D1E"/>
                </a:solidFill>
                <a:latin typeface="Avenir Next LT Pro" panose="020B0504020202020204" pitchFamily="34" charset="0"/>
                <a:ea typeface="Calibri" panose="020F0502020204030204" pitchFamily="34" charset="0"/>
                <a:cs typeface="Microsoft New Tai Lue" panose="020B0502040204020203" pitchFamily="34" charset="0"/>
              </a:rPr>
              <a:t>Bill outside the global obstetrical package </a:t>
            </a:r>
            <a:endParaRPr lang="en-US" dirty="0">
              <a:solidFill>
                <a:srgbClr val="211D1E"/>
              </a:solidFill>
              <a:effectLst/>
              <a:latin typeface="Avenir Next LT Pro" panose="020B0504020202020204" pitchFamily="34" charset="0"/>
              <a:ea typeface="Calibri" panose="020F0502020204030204" pitchFamily="34" charset="0"/>
              <a:cs typeface="Microsoft New Tai Lue" panose="020B0502040204020203" pitchFamily="34" charset="0"/>
            </a:endParaRPr>
          </a:p>
          <a:p>
            <a:r>
              <a:rPr lang="en-US" dirty="0">
                <a:solidFill>
                  <a:srgbClr val="211D1E"/>
                </a:solidFill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Microsoft New Tai Lue" panose="020B0502040204020203" pitchFamily="34" charset="0"/>
              </a:rPr>
              <a:t>End the global package early</a:t>
            </a:r>
          </a:p>
          <a:p>
            <a:r>
              <a:rPr lang="en-US" dirty="0">
                <a:solidFill>
                  <a:srgbClr val="211D1E"/>
                </a:solidFill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Microsoft New Tai Lue" panose="020B0502040204020203" pitchFamily="34" charset="0"/>
              </a:rPr>
              <a:t>Schedule the 6-week postpartum visit after the global period </a:t>
            </a:r>
          </a:p>
          <a:p>
            <a:r>
              <a:rPr lang="en-US" dirty="0">
                <a:solidFill>
                  <a:srgbClr val="211D1E"/>
                </a:solidFill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Microsoft New Tai Lue" panose="020B0502040204020203" pitchFamily="34" charset="0"/>
              </a:rPr>
              <a:t>Trade an antepartum visit for a postpartum visit </a:t>
            </a:r>
            <a:endParaRPr lang="en-US" dirty="0">
              <a:latin typeface="Avenir Next LT Pro" panose="020B05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36A662-FF60-8766-DB30-6686924F7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1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6DA8A-E347-C76D-70A3-A2061B79BF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4" y="1774742"/>
            <a:ext cx="9297986" cy="423204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211D1E"/>
                </a:solidFill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Microsoft New Tai Lue" panose="020B0502040204020203" pitchFamily="34" charset="0"/>
              </a:rPr>
              <a:t>An early postpartum visit can be billed without a pregnancy diagnosis using CPT Evaluation and Management (E/M) codes 99211-99215. </a:t>
            </a:r>
          </a:p>
          <a:p>
            <a:r>
              <a:rPr lang="en-US" sz="2000" dirty="0">
                <a:solidFill>
                  <a:srgbClr val="211D1E"/>
                </a:solidFill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Microsoft New Tai Lue" panose="020B0502040204020203" pitchFamily="34" charset="0"/>
              </a:rPr>
              <a:t>Append modifier 24 to the E/M code indicating care is provided outside of the global obstetrical reimbursement package and link the E/M code to an appropriate ICD-10 code for the visit diagnosis</a:t>
            </a:r>
          </a:p>
          <a:p>
            <a:pPr lvl="1"/>
            <a:r>
              <a:rPr lang="en-US" dirty="0">
                <a:solidFill>
                  <a:srgbClr val="211D1E"/>
                </a:solidFill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Microsoft New Tai Lue" panose="020B0502040204020203" pitchFamily="34" charset="0"/>
              </a:rPr>
              <a:t>O86.01 Infection of obstetric surgical wound, superficial incisional site </a:t>
            </a:r>
          </a:p>
          <a:p>
            <a:pPr lvl="1"/>
            <a:r>
              <a:rPr lang="en-US" dirty="0">
                <a:solidFill>
                  <a:srgbClr val="211D1E"/>
                </a:solidFill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Microsoft New Tai Lue" panose="020B0502040204020203" pitchFamily="34" charset="0"/>
              </a:rPr>
              <a:t>O14.05 Mild to moderate pre-eclampsia</a:t>
            </a:r>
          </a:p>
          <a:p>
            <a:pPr lvl="1"/>
            <a:r>
              <a:rPr lang="en-US" dirty="0">
                <a:solidFill>
                  <a:srgbClr val="211D1E"/>
                </a:solidFill>
                <a:latin typeface="Avenir Next LT Pro" panose="020B0504020202020204" pitchFamily="34" charset="0"/>
                <a:ea typeface="Calibri" panose="020F0502020204030204" pitchFamily="34" charset="0"/>
                <a:cs typeface="Microsoft New Tai Lue" panose="020B0502040204020203" pitchFamily="34" charset="0"/>
              </a:rPr>
              <a:t>Patient may incur a co-pay </a:t>
            </a:r>
            <a:endParaRPr lang="en-US" dirty="0">
              <a:latin typeface="Avenir Next LT Pro" panose="020B05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02EAF-47B2-5479-7E4C-AB8B9C842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12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41EF6DD0-6E84-4825-8C85-592E25324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4" y="851217"/>
            <a:ext cx="10515600" cy="923524"/>
          </a:xfrm>
        </p:spPr>
        <p:txBody>
          <a:bodyPr>
            <a:normAutofit/>
          </a:bodyPr>
          <a:lstStyle/>
          <a:p>
            <a:r>
              <a:rPr lang="en-US" sz="4400" dirty="0"/>
              <a:t>Bill outside the global obstetrical package</a:t>
            </a:r>
          </a:p>
        </p:txBody>
      </p:sp>
    </p:spTree>
    <p:extLst>
      <p:ext uri="{BB962C8B-B14F-4D97-AF65-F5344CB8AC3E}">
        <p14:creationId xmlns:p14="http://schemas.microsoft.com/office/powerpoint/2010/main" val="3942734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28419-EFBF-1596-B3F8-AADC1A395E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05345" y="2096634"/>
            <a:ext cx="9947563" cy="4080329"/>
          </a:xfrm>
        </p:spPr>
        <p:txBody>
          <a:bodyPr>
            <a:noAutofit/>
          </a:bodyPr>
          <a:lstStyle/>
          <a:p>
            <a:r>
              <a:rPr lang="en-US" sz="2500" dirty="0">
                <a:solidFill>
                  <a:srgbClr val="211D1E"/>
                </a:solidFill>
                <a:latin typeface="Avenir Next LT Pro" panose="020B0504020202020204" pitchFamily="34" charset="0"/>
                <a:ea typeface="Calibri" panose="020F0502020204030204" pitchFamily="34" charset="0"/>
                <a:cs typeface="Microsoft New Tai Lue" panose="020B0502040204020203" pitchFamily="34" charset="0"/>
              </a:rPr>
              <a:t>Bill</a:t>
            </a:r>
            <a:r>
              <a:rPr lang="en-US" sz="2500" dirty="0">
                <a:solidFill>
                  <a:srgbClr val="211D1E"/>
                </a:solidFill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Microsoft New Tai Lue" panose="020B0502040204020203" pitchFamily="34" charset="0"/>
              </a:rPr>
              <a:t> the early postpartum visit (Post-Birth Health Check) serve as the comprehensive postpartum visit using E/M code 0503F.</a:t>
            </a:r>
          </a:p>
          <a:p>
            <a:r>
              <a:rPr lang="en-US" sz="2500" dirty="0">
                <a:solidFill>
                  <a:srgbClr val="211D1E"/>
                </a:solidFill>
                <a:latin typeface="Avenir Next LT Pro" panose="020B0504020202020204" pitchFamily="34" charset="0"/>
                <a:ea typeface="Calibri" panose="020F0502020204030204" pitchFamily="34" charset="0"/>
                <a:cs typeface="Microsoft New Tai Lue" panose="020B0502040204020203" pitchFamily="34" charset="0"/>
              </a:rPr>
              <a:t>S</a:t>
            </a:r>
            <a:r>
              <a:rPr lang="en-US" sz="2500" dirty="0">
                <a:solidFill>
                  <a:srgbClr val="211D1E"/>
                </a:solidFill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Microsoft New Tai Lue" panose="020B0502040204020203" pitchFamily="34" charset="0"/>
              </a:rPr>
              <a:t>chedule the second postpartum visit as a well-women/annual exam using CPT Evaluation and Management (E/M) codes </a:t>
            </a:r>
            <a:r>
              <a:rPr lang="en-US" sz="2500" dirty="0">
                <a:solidFill>
                  <a:srgbClr val="000000"/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</a:rPr>
              <a:t>99393-99397</a:t>
            </a:r>
          </a:p>
          <a:p>
            <a:r>
              <a:rPr lang="en-US" sz="2500" dirty="0">
                <a:solidFill>
                  <a:srgbClr val="000000"/>
                </a:solidFill>
                <a:latin typeface="Avenir Next LT Pro" panose="020B0504020202020204" pitchFamily="34" charset="0"/>
                <a:ea typeface="Times New Roman" panose="02020603050405020304" pitchFamily="18" charset="0"/>
              </a:rPr>
              <a:t>Reimbursement </a:t>
            </a:r>
            <a:r>
              <a:rPr lang="en-US" sz="2500" dirty="0">
                <a:solidFill>
                  <a:srgbClr val="211D1E"/>
                </a:solidFill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Microsoft New Tai Lue" panose="020B0502040204020203" pitchFamily="34" charset="0"/>
              </a:rPr>
              <a:t>will depend on whether the global ends based on this visit type or a specified timeframe after delivery</a:t>
            </a:r>
            <a:endParaRPr lang="en-US" sz="2500" dirty="0">
              <a:latin typeface="Avenir Next LT Pro" panose="020B05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711F8-6D35-C68A-9240-1FAE15635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13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666F1A3-1F08-BBCE-99EA-075445E0B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the global package early</a:t>
            </a:r>
          </a:p>
        </p:txBody>
      </p:sp>
    </p:spTree>
    <p:extLst>
      <p:ext uri="{BB962C8B-B14F-4D97-AF65-F5344CB8AC3E}">
        <p14:creationId xmlns:p14="http://schemas.microsoft.com/office/powerpoint/2010/main" val="22287355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10D39-4FD2-A2EF-94BB-E470E7FECB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38213" y="2160825"/>
            <a:ext cx="9508114" cy="3846275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rgbClr val="211D1E"/>
                </a:solidFill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Microsoft New Tai Lue" panose="020B0502040204020203" pitchFamily="34" charset="0"/>
              </a:rPr>
              <a:t>Have the early postpartum visit (Post-Birth Health Check) serve as the comprehensive postpartum visit using E/M code 0503F</a:t>
            </a:r>
          </a:p>
          <a:p>
            <a:r>
              <a:rPr lang="en-US" sz="2200" dirty="0">
                <a:solidFill>
                  <a:srgbClr val="211D1E"/>
                </a:solidFill>
                <a:latin typeface="Avenir Next LT Pro" panose="020B0504020202020204" pitchFamily="34" charset="0"/>
                <a:ea typeface="Calibri" panose="020F0502020204030204" pitchFamily="34" charset="0"/>
                <a:cs typeface="Microsoft New Tai Lue" panose="020B0502040204020203" pitchFamily="34" charset="0"/>
              </a:rPr>
              <a:t>S</a:t>
            </a:r>
            <a:r>
              <a:rPr lang="en-US" sz="2200" dirty="0">
                <a:solidFill>
                  <a:srgbClr val="211D1E"/>
                </a:solidFill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Microsoft New Tai Lue" panose="020B0502040204020203" pitchFamily="34" charset="0"/>
              </a:rPr>
              <a:t>chedule the second postpartum visit as a well-women/annual exam using CPT Evaluation and Management (E/M) codes </a:t>
            </a:r>
            <a:r>
              <a:rPr lang="en-US" sz="2200" dirty="0">
                <a:solidFill>
                  <a:srgbClr val="000000"/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99393-99397 after the global ends (e.g., 7 weeks)</a:t>
            </a:r>
            <a:endParaRPr lang="en-US" sz="2200" dirty="0">
              <a:solidFill>
                <a:srgbClr val="211D1E"/>
              </a:solidFill>
              <a:effectLst/>
              <a:latin typeface="Avenir Next LT Pro" panose="020B0504020202020204" pitchFamily="34" charset="0"/>
              <a:ea typeface="Calibri" panose="020F0502020204030204" pitchFamily="34" charset="0"/>
              <a:cs typeface="Microsoft New Tai Lue" panose="020B0502040204020203" pitchFamily="34" charset="0"/>
            </a:endParaRPr>
          </a:p>
          <a:p>
            <a:r>
              <a:rPr lang="en-US" sz="2200" dirty="0">
                <a:solidFill>
                  <a:srgbClr val="211D1E"/>
                </a:solidFill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Microsoft New Tai Lue" panose="020B0502040204020203" pitchFamily="34" charset="0"/>
              </a:rPr>
              <a:t>The timeframe for the global period is different for different health plans or may be different for vaginal versus cesarean deliveries</a:t>
            </a:r>
            <a:endParaRPr lang="en-US" sz="2200" dirty="0">
              <a:effectLst/>
              <a:latin typeface="Avenir Next LT Pro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E2B432-B91A-352F-15D4-0A850984A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14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87F63268-B33E-60FB-08F0-8F9D79DFB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Schedule the 6-week postpartum visit after the global period </a:t>
            </a:r>
          </a:p>
        </p:txBody>
      </p:sp>
    </p:spTree>
    <p:extLst>
      <p:ext uri="{BB962C8B-B14F-4D97-AF65-F5344CB8AC3E}">
        <p14:creationId xmlns:p14="http://schemas.microsoft.com/office/powerpoint/2010/main" val="27243463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A2D7E-D0F1-4B5A-DC84-0B7B418B89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890944"/>
            <a:ext cx="9897485" cy="426572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211D1E"/>
                </a:solidFill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Microsoft New Tai Lue" panose="020B0502040204020203" pitchFamily="34" charset="0"/>
              </a:rPr>
              <a:t>Reduce the number of antepartum visits by one allowing for an even swap with a new 2-week postpartum visit for low medical and social risk patients</a:t>
            </a:r>
          </a:p>
          <a:p>
            <a:r>
              <a:rPr lang="en-US" sz="2400" dirty="0">
                <a:solidFill>
                  <a:srgbClr val="211D1E"/>
                </a:solidFill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Microsoft New Tai Lue" panose="020B0502040204020203" pitchFamily="34" charset="0"/>
              </a:rPr>
              <a:t>The 2-week postpartum visit can be billed as a 99024 (post-op visit/no charge) and the 6-week visit as comprehensive postpartum visit using E/M code 0503F </a:t>
            </a:r>
          </a:p>
          <a:p>
            <a:r>
              <a:rPr lang="en-US" sz="2400" dirty="0">
                <a:solidFill>
                  <a:srgbClr val="211D1E"/>
                </a:solidFill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Microsoft New Tai Lue" panose="020B0502040204020203" pitchFamily="34" charset="0"/>
              </a:rPr>
              <a:t>All visits would be included in the global obstetrical reimbursement package. This does not increase the number of visits and provides equal reimbursement</a:t>
            </a:r>
            <a:endParaRPr lang="en-US" sz="2400" dirty="0">
              <a:latin typeface="Avenir Next LT Pro" panose="020B05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0F17C-D1BD-2F44-C1B3-29923B5E5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15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EC7FEC-2E90-C253-5A58-4E662B204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701336"/>
            <a:ext cx="10534095" cy="1305264"/>
          </a:xfrm>
        </p:spPr>
        <p:txBody>
          <a:bodyPr>
            <a:normAutofit/>
          </a:bodyPr>
          <a:lstStyle/>
          <a:p>
            <a:r>
              <a:rPr lang="en-US" sz="4000" dirty="0"/>
              <a:t>Trade an antepartum visit for a postpartum </a:t>
            </a:r>
          </a:p>
        </p:txBody>
      </p:sp>
    </p:spTree>
    <p:extLst>
      <p:ext uri="{BB962C8B-B14F-4D97-AF65-F5344CB8AC3E}">
        <p14:creationId xmlns:p14="http://schemas.microsoft.com/office/powerpoint/2010/main" val="267220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ame 39">
            <a:extLst>
              <a:ext uri="{FF2B5EF4-FFF2-40B4-BE49-F238E27FC236}">
                <a16:creationId xmlns:a16="http://schemas.microsoft.com/office/drawing/2014/main" id="{19F9CD66-32FC-448F-B4C5-67D17508A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7E08A217-3DF7-4CD5-DD06-1D073D7BEA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991" r="1412" b="2"/>
          <a:stretch/>
        </p:blipFill>
        <p:spPr>
          <a:xfrm>
            <a:off x="6096000" y="488577"/>
            <a:ext cx="5606425" cy="5880845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BADEA-0CEC-377F-8030-554365510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29375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8844951-7827-47D4-8276-7DDE1FA7D85A}" type="slidenum">
              <a:rPr lang="en-US"/>
              <a:pPr>
                <a:spcAft>
                  <a:spcPts val="600"/>
                </a:spcAft>
              </a:pPr>
              <a:t>16</a:t>
            </a:fld>
            <a:endParaRPr lang="en-US"/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907AF161-A9F2-1FA2-6D5E-8D43F6DE4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653" y="2429742"/>
            <a:ext cx="6050873" cy="1362166"/>
          </a:xfrm>
        </p:spPr>
        <p:txBody>
          <a:bodyPr anchor="b">
            <a:normAutofit/>
          </a:bodyPr>
          <a:lstStyle/>
          <a:p>
            <a:r>
              <a:rPr lang="en-US" sz="4400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Consider alternates to traditional PP Visits </a:t>
            </a:r>
          </a:p>
        </p:txBody>
      </p:sp>
    </p:spTree>
    <p:extLst>
      <p:ext uri="{BB962C8B-B14F-4D97-AF65-F5344CB8AC3E}">
        <p14:creationId xmlns:p14="http://schemas.microsoft.com/office/powerpoint/2010/main" val="1124045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ame 17">
            <a:extLst>
              <a:ext uri="{FF2B5EF4-FFF2-40B4-BE49-F238E27FC236}">
                <a16:creationId xmlns:a16="http://schemas.microsoft.com/office/drawing/2014/main" id="{DD7EAFE6-2BB9-41FB-9CF4-588CFC70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ame 21">
            <a:extLst>
              <a:ext uri="{FF2B5EF4-FFF2-40B4-BE49-F238E27FC236}">
                <a16:creationId xmlns:a16="http://schemas.microsoft.com/office/drawing/2014/main" id="{19F9CD66-32FC-448F-B4C5-67D17508A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1B3F97C0-9952-DBB9-19B4-F7DA8DB8F6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84072" y="1653888"/>
            <a:ext cx="4581525" cy="20764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Questions?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A13601-6075-1BB0-6541-64FB0656DF6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429375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8844951-7827-47D4-8276-7DDE1FA7D85A}" type="slidenum">
              <a:rPr lang="en-US" smtClean="0"/>
              <a:pPr>
                <a:spcAft>
                  <a:spcPts val="600"/>
                </a:spcAft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834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Photo of paint brush mixing colors  on a palette&#10;">
            <a:extLst>
              <a:ext uri="{FF2B5EF4-FFF2-40B4-BE49-F238E27FC236}">
                <a16:creationId xmlns:a16="http://schemas.microsoft.com/office/drawing/2014/main" id="{1BBA7D00-FBC1-4E10-8B44-A05F4AD3FA8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" y="484632"/>
            <a:ext cx="12179808" cy="5907024"/>
          </a:xfrm>
        </p:spPr>
      </p:pic>
      <p:sp>
        <p:nvSpPr>
          <p:cNvPr id="20" name="Title 19">
            <a:extLst>
              <a:ext uri="{FF2B5EF4-FFF2-40B4-BE49-F238E27FC236}">
                <a16:creationId xmlns:a16="http://schemas.microsoft.com/office/drawing/2014/main" id="{2DB3B99A-1BFE-45FD-89BB-94C4EC582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1016"/>
            <a:ext cx="4800600" cy="3749040"/>
          </a:xfrm>
        </p:spPr>
        <p:txBody>
          <a:bodyPr/>
          <a:lstStyle/>
          <a:p>
            <a:r>
              <a:rPr lang="en-US" dirty="0"/>
              <a:t>The way to get started is to quit </a:t>
            </a:r>
            <a:br>
              <a:rPr lang="en-US" dirty="0"/>
            </a:br>
            <a:r>
              <a:rPr lang="en-US" dirty="0"/>
              <a:t>talking and begin doing.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0D0082-0478-4749-89B1-BE87392F40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4835779"/>
            <a:ext cx="4800600" cy="1066800"/>
          </a:xfrm>
        </p:spPr>
        <p:txBody>
          <a:bodyPr anchor="ctr" anchorCtr="0">
            <a:normAutofit/>
          </a:bodyPr>
          <a:lstStyle/>
          <a:p>
            <a:r>
              <a:rPr lang="en-US" dirty="0"/>
              <a:t>Walt Disney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CB554B-73A5-4106-A48D-001C726CE4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29375"/>
            <a:ext cx="2743200" cy="365125"/>
          </a:xfrm>
        </p:spPr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464640-8ACA-4AEB-B9BF-A79783A19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9375"/>
            <a:ext cx="4114800" cy="365125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6E7A03-635E-4F0D-9A7F-96B13283D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29375"/>
            <a:ext cx="2743200" cy="365125"/>
          </a:xfrm>
        </p:spPr>
        <p:txBody>
          <a:bodyPr/>
          <a:lstStyle/>
          <a:p>
            <a:fld id="{28844951-7827-47D4-8276-7DDE1FA7D85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68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4E1EF4E8-5513-4BF5-BC41-04645281C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3848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9" name="Picture 17">
            <a:extLst>
              <a:ext uri="{FF2B5EF4-FFF2-40B4-BE49-F238E27FC236}">
                <a16:creationId xmlns:a16="http://schemas.microsoft.com/office/drawing/2014/main" id="{C79B3EAC-B3F4-1507-57DD-3F7A99493D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074" b="32676"/>
          <a:stretch/>
        </p:blipFill>
        <p:spPr>
          <a:xfrm>
            <a:off x="20" y="696373"/>
            <a:ext cx="12191980" cy="6857989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406D8C29-9DDA-48D0-AF70-905FDB2CE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1775"/>
            <a:ext cx="12191999" cy="5479852"/>
          </a:xfrm>
          <a:prstGeom prst="rect">
            <a:avLst/>
          </a:prstGeom>
          <a:gradFill flip="none" rotWithShape="1">
            <a:gsLst>
              <a:gs pos="50000">
                <a:schemeClr val="tx1">
                  <a:alpha val="30000"/>
                </a:schemeClr>
              </a:gs>
              <a:gs pos="80000">
                <a:schemeClr val="tx1">
                  <a:alpha val="15000"/>
                </a:schemeClr>
              </a:gs>
              <a:gs pos="0">
                <a:schemeClr val="tx1">
                  <a:alpha val="0"/>
                </a:schemeClr>
              </a:gs>
              <a:gs pos="20000">
                <a:schemeClr val="tx1">
                  <a:alpha val="15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3EF4FD65-57C3-D39E-F766-E37422CB3B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88819"/>
            <a:ext cx="9144000" cy="367280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4400" dirty="0">
                <a:solidFill>
                  <a:srgbClr val="FFFFFF"/>
                </a:solidFill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Microsoft New Tai Lue" panose="020B0502040204020203" pitchFamily="34" charset="0"/>
              </a:rPr>
              <a:t>New billing and coding strategies are necessary to receive additional reimbursement for the early postpartum visit outside of the global obstetrical reimbursement </a:t>
            </a:r>
            <a:endParaRPr lang="en-US" sz="4400" dirty="0">
              <a:solidFill>
                <a:srgbClr val="FFFFFF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61545A0-E6D0-CD72-B8BF-AFB65C2C3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29375"/>
            <a:ext cx="2743200" cy="365125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600"/>
              </a:spcAft>
            </a:pPr>
            <a:fld id="{28844951-7827-47D4-8276-7DDE1FA7D85A}" type="slidenum">
              <a:rPr lang="en-US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92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8B8BE68-7EA4-E2AE-1680-364A1B78F6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681" b="7532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5A3B0040-137A-5BC3-5824-63C2C639D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Objectives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1665C20-408D-F4F4-3233-F2CEA61FE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overall importance of the post birth health check</a:t>
            </a:r>
          </a:p>
          <a:p>
            <a:r>
              <a:rPr lang="en-US" dirty="0"/>
              <a:t>Review Medicaid billing strategies</a:t>
            </a:r>
          </a:p>
          <a:p>
            <a:r>
              <a:rPr lang="en-US" dirty="0"/>
              <a:t>Review options for private pay patients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50DF1-D0BA-A637-0B8A-A945B88EA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8844951-7827-47D4-8276-7DDE1FA7D85A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399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Early Postpartum Care?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9347200" y="6356350"/>
            <a:ext cx="2844800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0569D82-D690-4055-BA0B-71459BE6AA19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9951" y="1470929"/>
            <a:ext cx="1018024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D67718"/>
              </a:buClr>
              <a:buSzPct val="120000"/>
              <a:buFont typeface="Wingdings" panose="05000000000000000000" pitchFamily="2" charset="2"/>
              <a:buChar char="§"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329664"/>
                </a:solidFill>
                <a:effectLst/>
                <a:uLnTx/>
                <a:uFillTx/>
                <a:latin typeface="Calibri"/>
                <a:ea typeface="MS PGothic" pitchFamily="34" charset="-128"/>
              </a:rPr>
              <a:t>50% of postpartum strokes occur within 1</a:t>
            </a:r>
            <a:r>
              <a:rPr lang="en-US" sz="2800" b="1" u="sng" dirty="0">
                <a:solidFill>
                  <a:srgbClr val="329664"/>
                </a:solidFill>
                <a:ea typeface="MS PGothic" pitchFamily="34" charset="-128"/>
              </a:rPr>
              <a:t>0 days</a:t>
            </a:r>
            <a:r>
              <a:rPr lang="en-US" sz="2800" dirty="0">
                <a:solidFill>
                  <a:prstClr val="black"/>
                </a:solidFill>
                <a:ea typeface="MS PGothic" pitchFamily="34" charset="-128"/>
              </a:rPr>
              <a:t>                             </a:t>
            </a:r>
            <a:r>
              <a:rPr lang="en-US" sz="2800" dirty="0">
                <a:solidFill>
                  <a:prstClr val="black"/>
                </a:solidFill>
                <a:latin typeface="Calibri"/>
                <a:ea typeface="MS PGothic" pitchFamily="34" charset="-128"/>
              </a:rPr>
              <a:t>o</a:t>
            </a:r>
            <a:r>
              <a:rPr kumimoji="0" lang="en-US" sz="280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itchFamily="34" charset="-128"/>
              </a:rPr>
              <a:t>f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itchFamily="34" charset="-128"/>
              </a:rPr>
              <a:t> discharge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itchFamily="34" charset="-128"/>
              </a:rPr>
              <a:t>(Too G, et al, 2018)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D67718"/>
              </a:buClr>
              <a:buSzPct val="120000"/>
              <a:buFont typeface="Wingdings" panose="05000000000000000000" pitchFamily="2" charset="2"/>
              <a:buChar char="§"/>
              <a:tabLst/>
              <a:defRPr/>
            </a:pP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S PGothic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D67718"/>
              </a:buClr>
              <a:buSzPct val="12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329664"/>
                </a:solidFill>
                <a:effectLst/>
                <a:uLnTx/>
                <a:uFillTx/>
                <a:latin typeface="Calibri"/>
                <a:ea typeface="MS PGothic" pitchFamily="34" charset="-128"/>
              </a:rPr>
              <a:t>20% of women discontinue breastfeeding</a:t>
            </a:r>
            <a:r>
              <a:rPr kumimoji="0" lang="en-US" sz="2800" b="1" i="0" strike="noStrike" kern="1200" cap="none" spc="0" normalizeH="0" baseline="0" noProof="0" dirty="0">
                <a:ln>
                  <a:noFill/>
                </a:ln>
                <a:solidFill>
                  <a:srgbClr val="329664"/>
                </a:solidFill>
                <a:effectLst/>
                <a:uLnTx/>
                <a:uFillTx/>
                <a:latin typeface="Calibri"/>
                <a:ea typeface="MS PGothic" pitchFamily="34" charset="-128"/>
              </a:rPr>
              <a:t>                                            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itchFamily="34" charset="-128"/>
              </a:rPr>
              <a:t>before the first 6-weeks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itchFamily="34" charset="-128"/>
              </a:rPr>
              <a:t>(</a:t>
            </a:r>
            <a:r>
              <a:rPr kumimoji="0" lang="en-US" sz="2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itchFamily="34" charset="-128"/>
              </a:rPr>
              <a:t>Stuebe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itchFamily="34" charset="-128"/>
              </a:rPr>
              <a:t>, et al, 2014)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D67718"/>
              </a:buClr>
              <a:buSzPct val="120000"/>
              <a:buFont typeface="Wingdings" panose="05000000000000000000" pitchFamily="2" charset="2"/>
              <a:buChar char="§"/>
              <a:tabLst/>
              <a:defRPr/>
            </a:pP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S PGothic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D67718"/>
              </a:buClr>
              <a:buSzPct val="12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329664"/>
                </a:solidFill>
                <a:effectLst/>
                <a:uLnTx/>
                <a:uFillTx/>
                <a:latin typeface="Calibri"/>
                <a:ea typeface="MS PGothic" pitchFamily="34" charset="-128"/>
              </a:rPr>
              <a:t>Up to 40% of women do not attend the 6-week postpartum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itchFamily="34" charset="-128"/>
              </a:rPr>
              <a:t>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329664"/>
                </a:solidFill>
                <a:effectLst/>
                <a:uLnTx/>
                <a:uFillTx/>
                <a:latin typeface="Calibri"/>
                <a:ea typeface="MS PGothic" pitchFamily="34" charset="-128"/>
              </a:rPr>
              <a:t>visit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itchFamily="34" charset="-128"/>
              </a:rPr>
              <a:t>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itchFamily="34" charset="-128"/>
              </a:rPr>
              <a:t>(ACOG CO #736 2018)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D67718"/>
              </a:buClr>
              <a:buSzPct val="120000"/>
              <a:buFont typeface="Wingdings" panose="05000000000000000000" pitchFamily="2" charset="2"/>
              <a:buChar char="§"/>
              <a:tabLst/>
              <a:defRPr/>
            </a:pP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S PGothic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D67718"/>
              </a:buClr>
              <a:buSzPct val="12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itchFamily="34" charset="-128"/>
              </a:rPr>
              <a:t>As many as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329664"/>
                </a:solidFill>
                <a:effectLst/>
                <a:uLnTx/>
                <a:uFillTx/>
                <a:latin typeface="Calibri"/>
                <a:ea typeface="MS PGothic" pitchFamily="34" charset="-128"/>
              </a:rPr>
              <a:t>1 in 5 women experience a postpartum mental health</a:t>
            </a:r>
            <a:r>
              <a:rPr kumimoji="0" lang="en-US" sz="2800" i="0" strike="noStrike" kern="1200" cap="none" spc="0" normalizeH="0" baseline="0" noProof="0" dirty="0">
                <a:ln>
                  <a:noFill/>
                </a:ln>
                <a:solidFill>
                  <a:srgbClr val="E68422"/>
                </a:solidFill>
                <a:effectLst/>
                <a:uLnTx/>
                <a:uFillTx/>
                <a:latin typeface="Calibri"/>
                <a:ea typeface="MS PGothic" pitchFamily="34" charset="-128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itchFamily="34" charset="-128"/>
              </a:rPr>
              <a:t>disorder</a:t>
            </a: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1027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9D7F9-601D-B478-1602-BD4D97148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Around the world..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9D5F1-0EC1-E1F4-F7EB-CF71508EA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7577"/>
            <a:ext cx="10515600" cy="4259386"/>
          </a:xfrm>
        </p:spPr>
        <p:txBody>
          <a:bodyPr>
            <a:normAutofit fontScale="92500"/>
          </a:bodyPr>
          <a:lstStyle/>
          <a:p>
            <a:r>
              <a:rPr lang="en-US" sz="2400" b="0" i="0" dirty="0">
                <a:solidFill>
                  <a:srgbClr val="231F20"/>
                </a:solidFill>
                <a:effectLst/>
              </a:rPr>
              <a:t>In Denmark, a midwife will call the day after discharge, and then an at-home </a:t>
            </a:r>
            <a:r>
              <a:rPr lang="en-US" sz="2400" b="0" i="0" u="none" strike="noStrike" dirty="0">
                <a:solidFill>
                  <a:srgbClr val="02838D"/>
                </a:solidFill>
                <a:effectLst/>
                <a:hlinkClick r:id="rId2"/>
              </a:rPr>
              <a:t>health visitor</a:t>
            </a:r>
            <a:r>
              <a:rPr lang="en-US" sz="2400" b="0" i="0" dirty="0">
                <a:solidFill>
                  <a:srgbClr val="231F20"/>
                </a:solidFill>
                <a:effectLst/>
              </a:rPr>
              <a:t> will come to the house within 4 to 5 days.</a:t>
            </a:r>
          </a:p>
          <a:p>
            <a:r>
              <a:rPr lang="en-US" sz="2400" b="0" i="0" dirty="0">
                <a:solidFill>
                  <a:srgbClr val="231F20"/>
                </a:solidFill>
                <a:effectLst/>
              </a:rPr>
              <a:t>In the Netherlands and Belgium, new mothers will have a </a:t>
            </a:r>
            <a:r>
              <a:rPr lang="en-US" sz="2400" b="0" i="1" dirty="0" err="1">
                <a:solidFill>
                  <a:srgbClr val="231F20"/>
                </a:solidFill>
                <a:effectLst/>
              </a:rPr>
              <a:t>kraamverzorgster</a:t>
            </a:r>
            <a:r>
              <a:rPr lang="en-US" sz="2400" b="0" i="0" dirty="0">
                <a:solidFill>
                  <a:srgbClr val="231F20"/>
                </a:solidFill>
                <a:effectLst/>
              </a:rPr>
              <a:t>, a maternity nurse who comes to the home to provide a minimum of 24 hours of care within the first 8 days after discharge</a:t>
            </a:r>
          </a:p>
          <a:p>
            <a:r>
              <a:rPr lang="en-US" sz="2400" b="0" i="0" dirty="0">
                <a:solidFill>
                  <a:srgbClr val="231F20"/>
                </a:solidFill>
                <a:effectLst/>
              </a:rPr>
              <a:t>For Swedish mothers, breastfeeding counseling is covered by insurance and midwives conduct as many home visits as needed </a:t>
            </a:r>
            <a:r>
              <a:rPr lang="en-US" sz="2400" dirty="0">
                <a:solidFill>
                  <a:srgbClr val="02838D"/>
                </a:solidFill>
              </a:rPr>
              <a:t>within the first 4 days after delivery</a:t>
            </a:r>
          </a:p>
          <a:p>
            <a:r>
              <a:rPr lang="en-US" sz="2400" b="0" i="0" dirty="0">
                <a:solidFill>
                  <a:srgbClr val="231F20"/>
                </a:solidFill>
                <a:effectLst/>
              </a:rPr>
              <a:t>France offers in-home postpartum care </a:t>
            </a:r>
            <a:r>
              <a:rPr lang="en-US" sz="2400" b="0" i="1" dirty="0">
                <a:solidFill>
                  <a:srgbClr val="231F20"/>
                </a:solidFill>
                <a:effectLst/>
              </a:rPr>
              <a:t>and</a:t>
            </a:r>
            <a:r>
              <a:rPr lang="en-US" sz="2400" b="0" i="0" dirty="0">
                <a:solidFill>
                  <a:srgbClr val="231F20"/>
                </a:solidFill>
                <a:effectLst/>
              </a:rPr>
              <a:t> all birthing parents automatically receive a referral for pelvic floor therapy</a:t>
            </a:r>
            <a:endParaRPr lang="en-US" sz="2400" dirty="0">
              <a:solidFill>
                <a:srgbClr val="02838D"/>
              </a:solidFill>
            </a:endParaRPr>
          </a:p>
          <a:p>
            <a:endParaRPr lang="en-US" sz="22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063A3E-11D6-9BCB-12C9-1E36AAA60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349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9BFC9-AF47-44D8-8CE4-6251CA902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Illinois Data to support Postpartum Birth Check…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F30D1-6D35-93D7-CFD6-FF1B2D332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28600" indent="0">
              <a:buNone/>
            </a:pPr>
            <a:r>
              <a:rPr lang="en-US" sz="2400" dirty="0"/>
              <a:t>~In Illinois, 24% of pregnancy-associated deaths occurred 0-42 days postpartum -the period before the traditional 6-week postpartum visit</a:t>
            </a:r>
          </a:p>
          <a:p>
            <a:pPr marL="228600" indent="0">
              <a:buNone/>
            </a:pPr>
            <a:r>
              <a:rPr lang="en-US" sz="2400" dirty="0"/>
              <a:t>~50% of postpartum strokes occur within 10 days of discharge</a:t>
            </a:r>
          </a:p>
          <a:p>
            <a:pPr marL="228600" indent="0">
              <a:buNone/>
            </a:pPr>
            <a:r>
              <a:rPr lang="en-US" sz="2400" dirty="0"/>
              <a:t>~20% of women discontinued breastfeeding before the first six weeks</a:t>
            </a:r>
          </a:p>
          <a:p>
            <a:pPr marL="228600" indent="0">
              <a:buNone/>
            </a:pPr>
            <a:r>
              <a:rPr lang="en-US" sz="2400" dirty="0"/>
              <a:t>~Up to 40% of women do not attend the 6-week postpartum visit</a:t>
            </a:r>
          </a:p>
          <a:p>
            <a:pPr marL="228600" indent="0">
              <a:buNone/>
            </a:pPr>
            <a:r>
              <a:rPr lang="en-US" sz="2400" dirty="0"/>
              <a:t>~As many as 1 in 5 women experience a postpartum mental health disorder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06204-336F-1CBD-9015-0438E6747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74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BEE34-D0E5-4420-8267-D56B9EC21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8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396DFFC-FD79-41D3-A9EE-5BA667AD6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9182" y="2703800"/>
            <a:ext cx="6705600" cy="1325563"/>
          </a:xfrm>
        </p:spPr>
        <p:txBody>
          <a:bodyPr/>
          <a:lstStyle/>
          <a:p>
            <a:r>
              <a:rPr lang="en-US" dirty="0"/>
              <a:t>The Florida Context… </a:t>
            </a:r>
          </a:p>
        </p:txBody>
      </p:sp>
    </p:spTree>
    <p:extLst>
      <p:ext uri="{BB962C8B-B14F-4D97-AF65-F5344CB8AC3E}">
        <p14:creationId xmlns:p14="http://schemas.microsoft.com/office/powerpoint/2010/main" val="3668188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9BFC9-AF47-44D8-8CE4-6251CA902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Florida Maternal Mortality Review Data from 2015 - 2019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F30D1-6D35-93D7-CFD6-FF1B2D332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28600" indent="0">
              <a:buNone/>
            </a:pPr>
            <a:r>
              <a:rPr lang="en-US" sz="2400" dirty="0"/>
              <a:t>~67% of postpartum pregnancy-related deaths are moderately or substantially preventable </a:t>
            </a:r>
          </a:p>
          <a:p>
            <a:pPr marL="228600" indent="0">
              <a:buNone/>
            </a:pPr>
            <a:r>
              <a:rPr lang="en-US" sz="2400" dirty="0"/>
              <a:t>~75% of postpartum deaths occur within 60 days of discharge</a:t>
            </a:r>
          </a:p>
          <a:p>
            <a:pPr marL="228600" indent="0">
              <a:buNone/>
            </a:pPr>
            <a:r>
              <a:rPr lang="en-US" sz="2400" dirty="0"/>
              <a:t>~One-third of postpartum deaths occur to women with a visit to the ER before their demise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06204-336F-1CBD-9015-0438E6747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426234"/>
      </p:ext>
    </p:extLst>
  </p:cSld>
  <p:clrMapOvr>
    <a:masterClrMapping/>
  </p:clrMapOvr>
</p:sld>
</file>

<file path=ppt/theme/theme1.xml><?xml version="1.0" encoding="utf-8"?>
<a:theme xmlns:a="http://schemas.openxmlformats.org/drawingml/2006/main" name="LuminousVTI">
  <a:themeElements>
    <a:clrScheme name="Custom 54">
      <a:dk1>
        <a:sysClr val="windowText" lastClr="000000"/>
      </a:dk1>
      <a:lt1>
        <a:sysClr val="window" lastClr="FFFFFF"/>
      </a:lt1>
      <a:dk2>
        <a:srgbClr val="201449"/>
      </a:dk2>
      <a:lt2>
        <a:srgbClr val="EEEEEE"/>
      </a:lt2>
      <a:accent1>
        <a:srgbClr val="F900A0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8477FE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AFE2A1-77F8-441E-9B9F-DD61C354F4FE}">
  <ds:schemaRefs>
    <ds:schemaRef ds:uri="71af3243-3dd4-4a8d-8c0d-dd76da1f02a5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230e9df3-be65-4c73-a93b-d1236ebd677e"/>
    <ds:schemaRef ds:uri="http://schemas.microsoft.com/office/2006/metadata/properties"/>
    <ds:schemaRef ds:uri="16c05727-aa75-4e4a-9b5f-8a80a1165891"/>
    <ds:schemaRef ds:uri="http://schemas.microsoft.com/office/2006/documentManagement/types"/>
    <ds:schemaRef ds:uri="http://schemas.microsoft.com/sharepoint/v3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6052644-F409-493B-8E91-969D43897F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CF4B188-9E41-4609-81DC-EA2587D009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{39E2FC9D-883D-4D29-A490-111CDB743B0B}tf00537603_win32</Template>
  <TotalTime>553</TotalTime>
  <Words>998</Words>
  <Application>Microsoft Office PowerPoint</Application>
  <PresentationFormat>Widescreen</PresentationFormat>
  <Paragraphs>88</Paragraphs>
  <Slides>17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Avenir Next LT Pro</vt:lpstr>
      <vt:lpstr>Calibri</vt:lpstr>
      <vt:lpstr>Sabon Next LT</vt:lpstr>
      <vt:lpstr>Wingdings</vt:lpstr>
      <vt:lpstr>LuminousVTI</vt:lpstr>
      <vt:lpstr>Postpartum Birth Check: Billing Strategies </vt:lpstr>
      <vt:lpstr>The way to get started is to quit  talking and begin doing. </vt:lpstr>
      <vt:lpstr>New billing and coding strategies are necessary to receive additional reimbursement for the early postpartum visit outside of the global obstetrical reimbursement </vt:lpstr>
      <vt:lpstr>Objectives</vt:lpstr>
      <vt:lpstr>Why Early Postpartum Care?  </vt:lpstr>
      <vt:lpstr>Around the world.. </vt:lpstr>
      <vt:lpstr>Illinois Data to support Postpartum Birth Check…</vt:lpstr>
      <vt:lpstr>The Florida Context… </vt:lpstr>
      <vt:lpstr>Florida Maternal Mortality Review Data from 2015 - 2019</vt:lpstr>
      <vt:lpstr>Medicaid</vt:lpstr>
      <vt:lpstr>Global Reimbursement Options</vt:lpstr>
      <vt:lpstr>Bill outside the global obstetrical package</vt:lpstr>
      <vt:lpstr>End the global package early</vt:lpstr>
      <vt:lpstr>Schedule the 6-week postpartum visit after the global period </vt:lpstr>
      <vt:lpstr>Trade an antepartum visit for a postpartum </vt:lpstr>
      <vt:lpstr>Consider alternates to traditional PP Visits </vt:lpstr>
      <vt:lpstr>Questions?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 Partum Birth Check- Billing Strategies</dc:title>
  <dc:creator>Julie DeCesare</dc:creator>
  <cp:lastModifiedBy>Pelligrino, Nicole</cp:lastModifiedBy>
  <cp:revision>15</cp:revision>
  <dcterms:created xsi:type="dcterms:W3CDTF">2023-09-15T20:37:47Z</dcterms:created>
  <dcterms:modified xsi:type="dcterms:W3CDTF">2023-09-28T19:08:16Z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