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3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5" r:id="rId6"/>
    <p:sldId id="263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57329" autoAdjust="0"/>
  </p:normalViewPr>
  <p:slideViewPr>
    <p:cSldViewPr snapToGrid="0">
      <p:cViewPr varScale="1">
        <p:scale>
          <a:sx n="62" d="100"/>
          <a:sy n="62" d="100"/>
        </p:scale>
        <p:origin x="23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01601-2D51-421E-8DF0-9CC5C5F7B7B7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28F62-115F-4FF6-A8D5-EDC5FBAB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7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1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3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84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6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28F62-115F-4FF6-A8D5-EDC5FBAB04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3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5395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8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3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84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26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22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32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92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7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2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81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kellymom.com/bf/pumpingmoms/pumping/hands-free-pumping/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womenshealth.gov/breastfeeding/breastfeeding-home-work-and-public/breastfeeding-and-going-back-work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hyperlink" Target="http://health.usf.edu/publichealth/chiles/fpqc/momresources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hyperlink" Target="mailto:ihernand@health.usf.edu" TargetMode="Externa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6518" y="218502"/>
            <a:ext cx="8927923" cy="4268965"/>
          </a:xfrm>
        </p:spPr>
        <p:txBody>
          <a:bodyPr/>
          <a:lstStyle/>
          <a:p>
            <a:r>
              <a:rPr lang="en-US" dirty="0" smtClean="0"/>
              <a:t>Maintaining</a:t>
            </a:r>
            <a:r>
              <a:rPr lang="es-US" dirty="0" smtClean="0"/>
              <a:t> </a:t>
            </a:r>
            <a:r>
              <a:rPr lang="en-US" dirty="0" smtClean="0"/>
              <a:t>milk supply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518" y="4653722"/>
            <a:ext cx="9448800" cy="112714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Mother’s Own Milk in the NICU Initiative</a:t>
            </a:r>
          </a:p>
          <a:p>
            <a:r>
              <a:rPr lang="en-US" dirty="0"/>
              <a:t>Ivonne Hernandez PhD, RN, IBCLC </a:t>
            </a:r>
          </a:p>
          <a:p>
            <a:r>
              <a:rPr lang="en-US" dirty="0"/>
              <a:t>Florida Perinatal Quality Collaborative Nurse Consultant</a:t>
            </a:r>
            <a:endParaRPr lang="en-US" dirty="0"/>
          </a:p>
        </p:txBody>
      </p:sp>
      <p:pic>
        <p:nvPicPr>
          <p:cNvPr id="5" name="Intr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5318" y="121412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2" y="1287715"/>
            <a:ext cx="1606552" cy="1551738"/>
          </a:xfrm>
          <a:prstGeom prst="rect">
            <a:avLst/>
          </a:prstGeom>
        </p:spPr>
      </p:pic>
      <p:pic>
        <p:nvPicPr>
          <p:cNvPr id="11" name="Picture 10" descr="User profile pictur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451" y="2665708"/>
            <a:ext cx="1701467" cy="1583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5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632414"/>
            <a:ext cx="11215255" cy="13210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Start…Initiation &amp; Establishing </a:t>
            </a:r>
            <a:r>
              <a:rPr lang="es-US" sz="3200" dirty="0" smtClean="0"/>
              <a:t>Milk Supply </a:t>
            </a:r>
            <a:endParaRPr lang="es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645" y="1872442"/>
            <a:ext cx="11339946" cy="46010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Prenatal education </a:t>
            </a:r>
          </a:p>
          <a:p>
            <a:r>
              <a:rPr lang="en-US" sz="2400" dirty="0" smtClean="0"/>
              <a:t>First Pumping session ≤ 6 hours of delivery of infant</a:t>
            </a:r>
          </a:p>
          <a:p>
            <a:r>
              <a:rPr lang="en-US" sz="2400" dirty="0" smtClean="0"/>
              <a:t>Hospital grade pumps at discharge</a:t>
            </a:r>
          </a:p>
          <a:p>
            <a:r>
              <a:rPr lang="en-US" sz="2400" dirty="0" smtClean="0"/>
              <a:t>Follow up of 24 hour expressed milk volume (≥ 500 ml) </a:t>
            </a:r>
          </a:p>
          <a:p>
            <a:pPr lvl="1"/>
            <a:r>
              <a:rPr lang="en-US" dirty="0" smtClean="0"/>
              <a:t>7, 14, &amp; 28 DOL</a:t>
            </a:r>
          </a:p>
          <a:p>
            <a:pPr lvl="1"/>
            <a:r>
              <a:rPr lang="en-US" dirty="0" smtClean="0"/>
              <a:t>Personal maximum milk making capacity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r>
              <a:rPr lang="en-US" sz="2400" dirty="0" smtClean="0"/>
              <a:t>Skin to skin by DOL 10</a:t>
            </a:r>
          </a:p>
          <a:p>
            <a:pPr lvl="1"/>
            <a:r>
              <a:rPr lang="en-US" dirty="0" smtClean="0"/>
              <a:t>Daily skin to skin </a:t>
            </a:r>
          </a:p>
          <a:p>
            <a:pPr lvl="1"/>
            <a:r>
              <a:rPr lang="en-US" dirty="0" smtClean="0"/>
              <a:t>Plan  sessions (60 mins)</a:t>
            </a:r>
          </a:p>
          <a:p>
            <a:pPr lvl="1"/>
            <a:r>
              <a:rPr lang="en-US" dirty="0" smtClean="0"/>
              <a:t>Celebrate Kangaroo awareness month this May!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478" y="4172989"/>
            <a:ext cx="4539522" cy="2685011"/>
          </a:xfrm>
          <a:prstGeom prst="rect">
            <a:avLst/>
          </a:prstGeom>
        </p:spPr>
      </p:pic>
      <p:pic>
        <p:nvPicPr>
          <p:cNvPr id="8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8369" y="1973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73" y="789710"/>
            <a:ext cx="11191010" cy="1018309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Supporting Milk Supply </a:t>
            </a:r>
            <a:r>
              <a:rPr lang="en-US" sz="3600" dirty="0" err="1" smtClean="0"/>
              <a:t>dol</a:t>
            </a:r>
            <a:r>
              <a:rPr lang="en-US" sz="3600" dirty="0" smtClean="0"/>
              <a:t> 28 &amp; Beyond   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3" y="1891147"/>
            <a:ext cx="11523518" cy="46759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Encourage and facilitate bedside visitation </a:t>
            </a:r>
          </a:p>
          <a:p>
            <a:pPr lvl="1"/>
            <a:r>
              <a:rPr lang="en-US" dirty="0" smtClean="0"/>
              <a:t>Incorporate family into daily care of infant</a:t>
            </a:r>
          </a:p>
          <a:p>
            <a:r>
              <a:rPr lang="en-US" sz="2400" dirty="0" smtClean="0"/>
              <a:t>Non-nutritive suckling at the breast (</a:t>
            </a:r>
            <a:r>
              <a:rPr lang="en-US" sz="2400" i="1" dirty="0" smtClean="0"/>
              <a:t>Practice breastfeeding</a:t>
            </a:r>
            <a:r>
              <a:rPr lang="en-US" sz="2400" dirty="0" smtClean="0"/>
              <a:t>)</a:t>
            </a:r>
          </a:p>
          <a:p>
            <a:pPr lvl="1"/>
            <a:r>
              <a:rPr lang="en-US" dirty="0" smtClean="0"/>
              <a:t>Licking or suckling at the breast are wins!</a:t>
            </a:r>
          </a:p>
          <a:p>
            <a:pPr lvl="1"/>
            <a:r>
              <a:rPr lang="en-US" dirty="0" smtClean="0"/>
              <a:t>Observe as suckling patterns mature </a:t>
            </a:r>
          </a:p>
          <a:p>
            <a:r>
              <a:rPr lang="en-US" sz="2400" dirty="0" smtClean="0"/>
              <a:t>First oral feeding at the breast</a:t>
            </a:r>
          </a:p>
          <a:p>
            <a:pPr lvl="1"/>
            <a:r>
              <a:rPr lang="en-US" dirty="0" smtClean="0"/>
              <a:t>Plan feedings with parents </a:t>
            </a:r>
          </a:p>
          <a:p>
            <a:pPr lvl="2"/>
            <a:r>
              <a:rPr lang="en-US" dirty="0" smtClean="0"/>
              <a:t>Reserve the first three oral feeding at the breast</a:t>
            </a:r>
          </a:p>
          <a:p>
            <a:pPr lvl="1"/>
            <a:r>
              <a:rPr lang="en-US" dirty="0" smtClean="0"/>
              <a:t>Use of test weights (pre/post feeding) </a:t>
            </a:r>
          </a:p>
          <a:p>
            <a:pPr lvl="1"/>
            <a:r>
              <a:rPr lang="en-US" dirty="0" smtClean="0"/>
              <a:t>Weight gain patterns </a:t>
            </a:r>
          </a:p>
          <a:p>
            <a:pPr lvl="1"/>
            <a:r>
              <a:rPr lang="en-US" dirty="0" smtClean="0"/>
              <a:t>Infant progress to advance feedings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21" t="-13924" r="-521" b="13924"/>
          <a:stretch/>
        </p:blipFill>
        <p:spPr>
          <a:xfrm>
            <a:off x="8113423" y="3803639"/>
            <a:ext cx="4078577" cy="3054361"/>
          </a:xfrm>
          <a:prstGeom prst="rect">
            <a:avLst/>
          </a:prstGeom>
        </p:spPr>
      </p:pic>
      <p:pic>
        <p:nvPicPr>
          <p:cNvPr id="7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6308" y="1808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2" y="525382"/>
            <a:ext cx="10962409" cy="129302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Lifestyle and maintaining milk supply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91" y="2192482"/>
            <a:ext cx="11024755" cy="40732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Storage of expressed MOM </a:t>
            </a:r>
          </a:p>
          <a:p>
            <a:pPr lvl="1"/>
            <a:r>
              <a:rPr lang="en-US" sz="2600" dirty="0" smtClean="0"/>
              <a:t>Containers for storage &amp; transport</a:t>
            </a:r>
          </a:p>
          <a:p>
            <a:r>
              <a:rPr lang="en-US" sz="2800" dirty="0" smtClean="0"/>
              <a:t>Pumping &amp; LIFE</a:t>
            </a:r>
          </a:p>
          <a:p>
            <a:pPr lvl="1"/>
            <a:r>
              <a:rPr lang="en-US" sz="2400" dirty="0" smtClean="0"/>
              <a:t>Plan pumping sessions to meet or exceed 500 ml per 24 hours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xtra pump kits for night sessions</a:t>
            </a:r>
          </a:p>
          <a:p>
            <a:pPr lvl="1"/>
            <a:r>
              <a:rPr lang="en-US" sz="2400" dirty="0" smtClean="0"/>
              <a:t>Consume additional water after evening pumping sessions</a:t>
            </a:r>
          </a:p>
          <a:p>
            <a:pPr lvl="1"/>
            <a:r>
              <a:rPr lang="en-US" sz="2400" dirty="0" smtClean="0"/>
              <a:t>Hands </a:t>
            </a:r>
            <a:r>
              <a:rPr lang="en-US" sz="2400" dirty="0"/>
              <a:t>free pumping </a:t>
            </a:r>
            <a:r>
              <a:rPr lang="en-US" sz="2400" dirty="0">
                <a:hlinkClick r:id="rId5"/>
              </a:rPr>
              <a:t>https://kellymom.com/bf/pumpingmoms/pumping/hands-free-pumping</a:t>
            </a:r>
            <a:r>
              <a:rPr lang="en-US" sz="2400" dirty="0" smtClean="0">
                <a:hlinkClick r:id="rId5"/>
              </a:rPr>
              <a:t>/</a:t>
            </a:r>
            <a:endParaRPr lang="en-US" sz="2400" dirty="0" smtClean="0"/>
          </a:p>
          <a:p>
            <a:pPr lvl="1"/>
            <a:endParaRPr lang="en-US" sz="2200" dirty="0" smtClean="0"/>
          </a:p>
          <a:p>
            <a:pPr lvl="1"/>
            <a:endParaRPr lang="en-US" sz="2400" dirty="0" smtClean="0"/>
          </a:p>
        </p:txBody>
      </p:sp>
      <p:pic>
        <p:nvPicPr>
          <p:cNvPr id="6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7046" y="1700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Lifestyle and maintaining milk supply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00900" y="2608221"/>
            <a:ext cx="3338929" cy="4024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4899" y="2503090"/>
            <a:ext cx="6564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Back to work</a:t>
            </a:r>
          </a:p>
          <a:p>
            <a:pPr lvl="1"/>
            <a:r>
              <a:rPr lang="en-US" sz="2800" dirty="0"/>
              <a:t>Medical necessity letter </a:t>
            </a:r>
          </a:p>
          <a:p>
            <a:pPr lvl="1"/>
            <a:r>
              <a:rPr lang="en-US" sz="2800" dirty="0"/>
              <a:t>WomensHealth.gov </a:t>
            </a:r>
            <a:r>
              <a:rPr lang="en-US" sz="2800" u="sng" dirty="0">
                <a:solidFill>
                  <a:srgbClr val="0070C0"/>
                </a:solidFill>
                <a:hlinkClick r:id="rId6"/>
              </a:rPr>
              <a:t>LINK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7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1280" y="1670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Lifestyle and maintaining milk supply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Support Groups  </a:t>
            </a:r>
          </a:p>
          <a:p>
            <a:pPr lvl="1"/>
            <a:r>
              <a:rPr lang="en-US" sz="2400" dirty="0"/>
              <a:t>Use </a:t>
            </a:r>
            <a:r>
              <a:rPr lang="en-US" sz="2400" dirty="0" smtClean="0"/>
              <a:t>existing classes</a:t>
            </a:r>
            <a:endParaRPr lang="en-US" sz="2400" dirty="0"/>
          </a:p>
          <a:p>
            <a:pPr lvl="1"/>
            <a:r>
              <a:rPr lang="en-US" sz="2400" dirty="0"/>
              <a:t>Craft making activities </a:t>
            </a:r>
          </a:p>
          <a:p>
            <a:pPr lvl="1"/>
            <a:r>
              <a:rPr lang="en-US" sz="2400" dirty="0"/>
              <a:t>Peer support </a:t>
            </a:r>
            <a:endParaRPr lang="en-US" dirty="0"/>
          </a:p>
          <a:p>
            <a:pPr lvl="2"/>
            <a:r>
              <a:rPr lang="en-US" sz="2000" dirty="0"/>
              <a:t>Invite WIC &amp; Healthy Start Programs staff to facilitate groups</a:t>
            </a:r>
          </a:p>
          <a:p>
            <a:r>
              <a:rPr lang="en-US" sz="2800" dirty="0"/>
              <a:t>Trouble shooting </a:t>
            </a:r>
          </a:p>
          <a:p>
            <a:pPr lvl="1"/>
            <a:r>
              <a:rPr lang="en-US" sz="2400" dirty="0"/>
              <a:t>Competing </a:t>
            </a:r>
            <a:r>
              <a:rPr lang="en-US" sz="2400" dirty="0" smtClean="0"/>
              <a:t>demands</a:t>
            </a:r>
          </a:p>
          <a:p>
            <a:pPr lvl="1"/>
            <a:r>
              <a:rPr lang="en-US" sz="2400" dirty="0" smtClean="0"/>
              <a:t>Pumping is hard work and time intensive!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6720" y="2057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Parents 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dirty="0">
                <a:hlinkClick r:id="rId5"/>
              </a:rPr>
              <a:t>http://</a:t>
            </a:r>
            <a:r>
              <a:rPr lang="es-US" dirty="0" smtClean="0">
                <a:hlinkClick r:id="rId5"/>
              </a:rPr>
              <a:t>health.usf.edu/publichealth/chiles/fpqc/momresources</a:t>
            </a:r>
            <a:endParaRPr lang="es-US" dirty="0" smtClean="0"/>
          </a:p>
          <a:p>
            <a:endParaRPr lang="es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719" y="3347876"/>
            <a:ext cx="4842352" cy="3217615"/>
          </a:xfrm>
          <a:prstGeom prst="rect">
            <a:avLst/>
          </a:prstGeom>
        </p:spPr>
      </p:pic>
      <p:pic>
        <p:nvPicPr>
          <p:cNvPr id="5" name="Slide 7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6600" y="2331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4911" y="1807105"/>
            <a:ext cx="11259879" cy="1825096"/>
          </a:xfrm>
        </p:spPr>
        <p:txBody>
          <a:bodyPr/>
          <a:lstStyle/>
          <a:p>
            <a:r>
              <a:rPr lang="en-US" dirty="0" smtClean="0"/>
              <a:t>Keep up the great work!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info: </a:t>
            </a:r>
            <a:r>
              <a:rPr lang="en-US" dirty="0" smtClean="0">
                <a:hlinkClick r:id="rId5"/>
              </a:rPr>
              <a:t>ihernand@health.usf.edu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356" y="4136650"/>
            <a:ext cx="1323975" cy="1314450"/>
          </a:xfrm>
          <a:prstGeom prst="rect">
            <a:avLst/>
          </a:prstGeom>
        </p:spPr>
      </p:pic>
      <p:pic>
        <p:nvPicPr>
          <p:cNvPr id="2" name="slide 8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1570" y="87663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11" y="717306"/>
            <a:ext cx="2087464" cy="20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363</TotalTime>
  <Words>294</Words>
  <Application>Microsoft Office PowerPoint</Application>
  <PresentationFormat>Widescreen</PresentationFormat>
  <Paragraphs>60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</vt:lpstr>
      <vt:lpstr>Vapor Trail</vt:lpstr>
      <vt:lpstr>Maintaining milk supply</vt:lpstr>
      <vt:lpstr>The Start…Initiation &amp; Establishing Milk Supply </vt:lpstr>
      <vt:lpstr>Supporting Milk Supply dol 28 &amp; Beyond    </vt:lpstr>
      <vt:lpstr>Lifestyle and maintaining milk supply </vt:lpstr>
      <vt:lpstr>Lifestyle and maintaining milk supply </vt:lpstr>
      <vt:lpstr>Lifestyle and maintaining milk supply </vt:lpstr>
      <vt:lpstr>Parents Resources </vt:lpstr>
      <vt:lpstr>Keep up the great work!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Maintaining milk supply</dc:title>
  <dc:creator>Ivonne Hernandez</dc:creator>
  <cp:lastModifiedBy>Bronson, Emily</cp:lastModifiedBy>
  <cp:revision>39</cp:revision>
  <dcterms:created xsi:type="dcterms:W3CDTF">2018-03-11T16:03:27Z</dcterms:created>
  <dcterms:modified xsi:type="dcterms:W3CDTF">2018-03-29T18:47:50Z</dcterms:modified>
</cp:coreProperties>
</file>