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30"/>
  </p:notesMasterIdLst>
  <p:handoutMasterIdLst>
    <p:handoutMasterId r:id="rId31"/>
  </p:handoutMasterIdLst>
  <p:sldIdLst>
    <p:sldId id="1840" r:id="rId3"/>
    <p:sldId id="1824" r:id="rId4"/>
    <p:sldId id="1825" r:id="rId5"/>
    <p:sldId id="338" r:id="rId6"/>
    <p:sldId id="1869" r:id="rId7"/>
    <p:sldId id="1843" r:id="rId8"/>
    <p:sldId id="1855" r:id="rId9"/>
    <p:sldId id="1851" r:id="rId10"/>
    <p:sldId id="1861" r:id="rId11"/>
    <p:sldId id="1867" r:id="rId12"/>
    <p:sldId id="1818" r:id="rId13"/>
    <p:sldId id="1819" r:id="rId14"/>
    <p:sldId id="1876" r:id="rId15"/>
    <p:sldId id="1814" r:id="rId16"/>
    <p:sldId id="1859" r:id="rId17"/>
    <p:sldId id="330" r:id="rId18"/>
    <p:sldId id="1853" r:id="rId19"/>
    <p:sldId id="1868" r:id="rId20"/>
    <p:sldId id="1865" r:id="rId21"/>
    <p:sldId id="1875" r:id="rId22"/>
    <p:sldId id="339" r:id="rId23"/>
    <p:sldId id="1830" r:id="rId24"/>
    <p:sldId id="1829" r:id="rId25"/>
    <p:sldId id="1862" r:id="rId26"/>
    <p:sldId id="1820" r:id="rId27"/>
    <p:sldId id="1878" r:id="rId28"/>
    <p:sldId id="1877" r:id="rId29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el, Nisha V." initials="PNV" lastIdx="0" clrIdx="0">
    <p:extLst>
      <p:ext uri="{19B8F6BF-5375-455C-9EA6-DF929625EA0E}">
        <p15:presenceInfo xmlns:p15="http://schemas.microsoft.com/office/powerpoint/2012/main" userId="S-1-5-21-613904103-1672691583-315576832-54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519B"/>
    <a:srgbClr val="013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1481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554" y="108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86754F-56CA-4C24-9789-C69C81A5450F}" type="doc">
      <dgm:prSet loTypeId="urn:microsoft.com/office/officeart/2011/layout/HexagonRadial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5CF23F5-AC2B-4A2E-BC5F-CCF4168E016C}">
      <dgm:prSet phldrT="[Text]" custT="1"/>
      <dgm:spPr/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Community</a:t>
          </a:r>
          <a:r>
            <a:rPr lang="en-US" sz="1300" b="1" dirty="0">
              <a:solidFill>
                <a:schemeClr val="bg1"/>
              </a:solidFill>
            </a:rPr>
            <a:t> </a:t>
          </a:r>
          <a:r>
            <a:rPr lang="en-US" sz="1600" b="1" dirty="0">
              <a:solidFill>
                <a:schemeClr val="bg1"/>
              </a:solidFill>
            </a:rPr>
            <a:t>Outreach</a:t>
          </a:r>
        </a:p>
      </dgm:t>
    </dgm:pt>
    <dgm:pt modelId="{63A26D26-26D4-4FE0-A82F-F6012670CDE1}" type="parTrans" cxnId="{DB2E8617-37FF-4F48-89E9-73E86FAEF104}">
      <dgm:prSet/>
      <dgm:spPr/>
      <dgm:t>
        <a:bodyPr/>
        <a:lstStyle/>
        <a:p>
          <a:endParaRPr lang="en-US"/>
        </a:p>
      </dgm:t>
    </dgm:pt>
    <dgm:pt modelId="{9E60106E-01BF-4105-865E-8F6140C6614E}" type="sibTrans" cxnId="{DB2E8617-37FF-4F48-89E9-73E86FAEF104}">
      <dgm:prSet/>
      <dgm:spPr/>
      <dgm:t>
        <a:bodyPr/>
        <a:lstStyle/>
        <a:p>
          <a:endParaRPr lang="en-US"/>
        </a:p>
      </dgm:t>
    </dgm:pt>
    <dgm:pt modelId="{C6349B11-BCC8-45B3-973F-ABC9F95B0943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Multi-Service</a:t>
          </a:r>
        </a:p>
        <a:p>
          <a:r>
            <a:rPr lang="en-US" sz="1400" b="1" dirty="0">
              <a:solidFill>
                <a:schemeClr val="tx1"/>
              </a:solidFill>
            </a:rPr>
            <a:t>Nurse</a:t>
          </a:r>
          <a:r>
            <a:rPr lang="en-US" sz="1400" b="1" dirty="0"/>
            <a:t> </a:t>
          </a:r>
          <a:r>
            <a:rPr lang="en-US" sz="1400" b="1" dirty="0">
              <a:solidFill>
                <a:schemeClr val="tx1"/>
              </a:solidFill>
            </a:rPr>
            <a:t>Navigator</a:t>
          </a:r>
          <a:r>
            <a:rPr lang="en-US" sz="1100" b="1" dirty="0">
              <a:solidFill>
                <a:schemeClr val="tx1"/>
              </a:solidFill>
            </a:rPr>
            <a:t>s</a:t>
          </a:r>
        </a:p>
      </dgm:t>
    </dgm:pt>
    <dgm:pt modelId="{38A4BE05-D136-48EB-8946-7694D5CA754A}" type="parTrans" cxnId="{82AE885B-B87B-48F8-93C5-0AAE7A88BD99}">
      <dgm:prSet/>
      <dgm:spPr/>
      <dgm:t>
        <a:bodyPr/>
        <a:lstStyle/>
        <a:p>
          <a:endParaRPr lang="en-US"/>
        </a:p>
      </dgm:t>
    </dgm:pt>
    <dgm:pt modelId="{A111554B-2CBF-4D7A-9A79-16A279BE9BFD}" type="sibTrans" cxnId="{82AE885B-B87B-48F8-93C5-0AAE7A88BD99}">
      <dgm:prSet/>
      <dgm:spPr/>
      <dgm:t>
        <a:bodyPr/>
        <a:lstStyle/>
        <a:p>
          <a:endParaRPr lang="en-US"/>
        </a:p>
      </dgm:t>
    </dgm:pt>
    <dgm:pt modelId="{9ECE1F70-145B-4010-A291-FCD7D0A01AA9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Gator-</a:t>
          </a:r>
          <a:r>
            <a:rPr lang="en-US" sz="1600" b="1" dirty="0" err="1">
              <a:solidFill>
                <a:schemeClr val="tx1"/>
              </a:solidFill>
            </a:rPr>
            <a:t>Momiter</a:t>
          </a:r>
          <a:endParaRPr lang="en-US" sz="1600" b="1" dirty="0">
            <a:solidFill>
              <a:schemeClr val="tx1"/>
            </a:solidFill>
          </a:endParaRPr>
        </a:p>
      </dgm:t>
    </dgm:pt>
    <dgm:pt modelId="{08345B78-831C-46C3-AAAF-85082F6C2570}" type="parTrans" cxnId="{EA095417-767D-4A78-A55A-5A86B2133ED8}">
      <dgm:prSet/>
      <dgm:spPr/>
      <dgm:t>
        <a:bodyPr/>
        <a:lstStyle/>
        <a:p>
          <a:endParaRPr lang="en-US"/>
        </a:p>
      </dgm:t>
    </dgm:pt>
    <dgm:pt modelId="{45996A70-9A66-4714-B8B6-60F6194A56EA}" type="sibTrans" cxnId="{EA095417-767D-4A78-A55A-5A86B2133ED8}">
      <dgm:prSet/>
      <dgm:spPr/>
      <dgm:t>
        <a:bodyPr/>
        <a:lstStyle/>
        <a:p>
          <a:endParaRPr lang="en-US"/>
        </a:p>
      </dgm:t>
    </dgm:pt>
    <dgm:pt modelId="{5D149978-52FB-4E50-A911-6579A2AC2970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Cardio</a:t>
          </a:r>
          <a:r>
            <a:rPr lang="en-US" dirty="0"/>
            <a:t> </a:t>
          </a:r>
          <a:r>
            <a:rPr lang="en-US" b="1" dirty="0">
              <a:solidFill>
                <a:schemeClr val="tx1"/>
              </a:solidFill>
            </a:rPr>
            <a:t>OB</a:t>
          </a:r>
        </a:p>
      </dgm:t>
    </dgm:pt>
    <dgm:pt modelId="{1720A7C4-98E2-48F9-A4E8-E6B3D2C0247F}" type="parTrans" cxnId="{AF026511-F56A-4F07-A61D-83689BBCF84C}">
      <dgm:prSet/>
      <dgm:spPr/>
      <dgm:t>
        <a:bodyPr/>
        <a:lstStyle/>
        <a:p>
          <a:endParaRPr lang="en-US"/>
        </a:p>
      </dgm:t>
    </dgm:pt>
    <dgm:pt modelId="{075CF1BF-B196-4E85-9DC8-9F0C698FCF77}" type="sibTrans" cxnId="{AF026511-F56A-4F07-A61D-83689BBCF84C}">
      <dgm:prSet/>
      <dgm:spPr/>
      <dgm:t>
        <a:bodyPr/>
        <a:lstStyle/>
        <a:p>
          <a:endParaRPr lang="en-US"/>
        </a:p>
      </dgm:t>
    </dgm:pt>
    <dgm:pt modelId="{7CF6CC16-E989-4B59-BA7E-7F3CB23482E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Open Access Lectures</a:t>
          </a:r>
        </a:p>
      </dgm:t>
    </dgm:pt>
    <dgm:pt modelId="{534C1B88-75C4-4948-B975-71451BEA20F1}" type="parTrans" cxnId="{1C7F2EAF-D15B-4683-9C90-2EEE697B4C47}">
      <dgm:prSet/>
      <dgm:spPr/>
      <dgm:t>
        <a:bodyPr/>
        <a:lstStyle/>
        <a:p>
          <a:endParaRPr lang="en-US"/>
        </a:p>
      </dgm:t>
    </dgm:pt>
    <dgm:pt modelId="{94B60257-1711-4F00-ABA8-25B16D4763F3}" type="sibTrans" cxnId="{1C7F2EAF-D15B-4683-9C90-2EEE697B4C47}">
      <dgm:prSet/>
      <dgm:spPr/>
      <dgm:t>
        <a:bodyPr/>
        <a:lstStyle/>
        <a:p>
          <a:endParaRPr lang="en-US"/>
        </a:p>
      </dgm:t>
    </dgm:pt>
    <dgm:pt modelId="{969CD3C3-A5D6-4BF8-BAD9-F83A5412D0E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Maternal Transport</a:t>
          </a:r>
        </a:p>
      </dgm:t>
    </dgm:pt>
    <dgm:pt modelId="{7D9EBFE8-929A-46DD-B7C5-12B40F6AF33E}" type="parTrans" cxnId="{3E2527E3-1A46-441B-A53F-4321017E278B}">
      <dgm:prSet/>
      <dgm:spPr/>
      <dgm:t>
        <a:bodyPr/>
        <a:lstStyle/>
        <a:p>
          <a:endParaRPr lang="en-US"/>
        </a:p>
      </dgm:t>
    </dgm:pt>
    <dgm:pt modelId="{CDBD37DA-90BC-4147-A42B-112C33D26CC2}" type="sibTrans" cxnId="{3E2527E3-1A46-441B-A53F-4321017E278B}">
      <dgm:prSet/>
      <dgm:spPr/>
      <dgm:t>
        <a:bodyPr/>
        <a:lstStyle/>
        <a:p>
          <a:endParaRPr lang="en-US"/>
        </a:p>
      </dgm:t>
    </dgm:pt>
    <dgm:pt modelId="{BCB7123C-AE18-4093-9C02-ACF43F3C093C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Healthy Families and Healthy Start</a:t>
          </a:r>
        </a:p>
      </dgm:t>
    </dgm:pt>
    <dgm:pt modelId="{89A3387A-D6C5-44D6-9DFC-5E5DA118ED9D}" type="parTrans" cxnId="{C38A65C3-612C-427B-BA7B-007951C23B60}">
      <dgm:prSet/>
      <dgm:spPr/>
      <dgm:t>
        <a:bodyPr/>
        <a:lstStyle/>
        <a:p>
          <a:endParaRPr lang="en-US"/>
        </a:p>
      </dgm:t>
    </dgm:pt>
    <dgm:pt modelId="{6AD541CD-FA69-44A0-BEBD-28C79B25570C}" type="sibTrans" cxnId="{C38A65C3-612C-427B-BA7B-007951C23B60}">
      <dgm:prSet/>
      <dgm:spPr/>
      <dgm:t>
        <a:bodyPr/>
        <a:lstStyle/>
        <a:p>
          <a:endParaRPr lang="en-US"/>
        </a:p>
      </dgm:t>
    </dgm:pt>
    <dgm:pt modelId="{24F70DC7-2091-4F55-BEAC-A7836790BC13}">
      <dgm:prSet phldrT="[Text]"/>
      <dgm:spPr/>
      <dgm:t>
        <a:bodyPr/>
        <a:lstStyle/>
        <a:p>
          <a:endParaRPr lang="en-US"/>
        </a:p>
      </dgm:t>
    </dgm:pt>
    <dgm:pt modelId="{6875DA3E-37B7-40A8-BF35-AD507AA90C24}" type="parTrans" cxnId="{64BD708E-2FD2-4F0E-AB35-54883BFA37E5}">
      <dgm:prSet/>
      <dgm:spPr/>
      <dgm:t>
        <a:bodyPr/>
        <a:lstStyle/>
        <a:p>
          <a:endParaRPr lang="en-US"/>
        </a:p>
      </dgm:t>
    </dgm:pt>
    <dgm:pt modelId="{D6D7797F-AEAE-4312-B1E2-CEBBD8B7F5F0}" type="sibTrans" cxnId="{64BD708E-2FD2-4F0E-AB35-54883BFA37E5}">
      <dgm:prSet/>
      <dgm:spPr/>
      <dgm:t>
        <a:bodyPr/>
        <a:lstStyle/>
        <a:p>
          <a:endParaRPr lang="en-US"/>
        </a:p>
      </dgm:t>
    </dgm:pt>
    <dgm:pt modelId="{D899C973-F5E5-497B-850F-19AA138DF0F2}">
      <dgm:prSet phldrT="[Text]"/>
      <dgm:spPr/>
      <dgm:t>
        <a:bodyPr/>
        <a:lstStyle/>
        <a:p>
          <a:endParaRPr lang="en-US"/>
        </a:p>
      </dgm:t>
    </dgm:pt>
    <dgm:pt modelId="{91B6C489-13D4-498E-B0F9-27D71D896DDE}" type="parTrans" cxnId="{CB4497CF-FC9D-41A7-8C38-AC50884EF1C4}">
      <dgm:prSet/>
      <dgm:spPr/>
      <dgm:t>
        <a:bodyPr/>
        <a:lstStyle/>
        <a:p>
          <a:endParaRPr lang="en-US"/>
        </a:p>
      </dgm:t>
    </dgm:pt>
    <dgm:pt modelId="{620E8C8D-BF2D-44E4-9B41-78355F040DEB}" type="sibTrans" cxnId="{CB4497CF-FC9D-41A7-8C38-AC50884EF1C4}">
      <dgm:prSet/>
      <dgm:spPr/>
      <dgm:t>
        <a:bodyPr/>
        <a:lstStyle/>
        <a:p>
          <a:endParaRPr lang="en-US"/>
        </a:p>
      </dgm:t>
    </dgm:pt>
    <dgm:pt modelId="{9A0D69F4-1055-49FE-8A01-E489DE27EAB2}" type="pres">
      <dgm:prSet presAssocID="{E686754F-56CA-4C24-9789-C69C81A5450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EF04004-5FF5-40DC-AED8-D0870AF8765F}" type="pres">
      <dgm:prSet presAssocID="{55CF23F5-AC2B-4A2E-BC5F-CCF4168E016C}" presName="Parent" presStyleLbl="node0" presStyleIdx="0" presStyleCnt="1">
        <dgm:presLayoutVars>
          <dgm:chMax val="6"/>
          <dgm:chPref val="6"/>
        </dgm:presLayoutVars>
      </dgm:prSet>
      <dgm:spPr/>
    </dgm:pt>
    <dgm:pt modelId="{0377830E-DAD4-4BC9-AE00-84EFC07E35C1}" type="pres">
      <dgm:prSet presAssocID="{C6349B11-BCC8-45B3-973F-ABC9F95B0943}" presName="Accent1" presStyleCnt="0"/>
      <dgm:spPr/>
    </dgm:pt>
    <dgm:pt modelId="{57216497-B38D-4C60-8F38-6255B0CC4453}" type="pres">
      <dgm:prSet presAssocID="{C6349B11-BCC8-45B3-973F-ABC9F95B0943}" presName="Accent" presStyleLbl="bgShp" presStyleIdx="0" presStyleCnt="6"/>
      <dgm:spPr/>
    </dgm:pt>
    <dgm:pt modelId="{6E0AD5F8-70C8-45F6-A8E3-693F47CA8027}" type="pres">
      <dgm:prSet presAssocID="{C6349B11-BCC8-45B3-973F-ABC9F95B09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781EE4-20EC-4590-8EF2-D1B7A15A9BBE}" type="pres">
      <dgm:prSet presAssocID="{9ECE1F70-145B-4010-A291-FCD7D0A01AA9}" presName="Accent2" presStyleCnt="0"/>
      <dgm:spPr/>
    </dgm:pt>
    <dgm:pt modelId="{E84F9433-1058-47AE-9A28-D448C1C5B51B}" type="pres">
      <dgm:prSet presAssocID="{9ECE1F70-145B-4010-A291-FCD7D0A01AA9}" presName="Accent" presStyleLbl="bgShp" presStyleIdx="1" presStyleCnt="6"/>
      <dgm:spPr/>
    </dgm:pt>
    <dgm:pt modelId="{163F3605-5D04-4E13-BE20-416FFD5A4989}" type="pres">
      <dgm:prSet presAssocID="{9ECE1F70-145B-4010-A291-FCD7D0A01AA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0F6DFCB-F641-4943-96B4-3AB8DDE91E7F}" type="pres">
      <dgm:prSet presAssocID="{5D149978-52FB-4E50-A911-6579A2AC2970}" presName="Accent3" presStyleCnt="0"/>
      <dgm:spPr/>
    </dgm:pt>
    <dgm:pt modelId="{55ADEC36-3561-49F5-A3F1-71B940522F2E}" type="pres">
      <dgm:prSet presAssocID="{5D149978-52FB-4E50-A911-6579A2AC2970}" presName="Accent" presStyleLbl="bgShp" presStyleIdx="2" presStyleCnt="6"/>
      <dgm:spPr/>
    </dgm:pt>
    <dgm:pt modelId="{5871A280-B473-409E-B67C-69FDE6E7BC50}" type="pres">
      <dgm:prSet presAssocID="{5D149978-52FB-4E50-A911-6579A2AC297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ED49C30-21DB-47E4-B732-F4A5CE6A4526}" type="pres">
      <dgm:prSet presAssocID="{7CF6CC16-E989-4B59-BA7E-7F3CB23482ED}" presName="Accent4" presStyleCnt="0"/>
      <dgm:spPr/>
    </dgm:pt>
    <dgm:pt modelId="{66AAA269-5BA7-4C29-885A-ED4EA0DD00C3}" type="pres">
      <dgm:prSet presAssocID="{7CF6CC16-E989-4B59-BA7E-7F3CB23482ED}" presName="Accent" presStyleLbl="bgShp" presStyleIdx="3" presStyleCnt="6"/>
      <dgm:spPr/>
    </dgm:pt>
    <dgm:pt modelId="{F2F2BE1A-8A3B-43B5-92B4-AAC8D09DB533}" type="pres">
      <dgm:prSet presAssocID="{7CF6CC16-E989-4B59-BA7E-7F3CB23482E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1B3DAA5-C3B2-4D44-8162-1B2A6B075AE8}" type="pres">
      <dgm:prSet presAssocID="{969CD3C3-A5D6-4BF8-BAD9-F83A5412D0E9}" presName="Accent5" presStyleCnt="0"/>
      <dgm:spPr/>
    </dgm:pt>
    <dgm:pt modelId="{8B558A8F-1CCA-4183-9F69-25B7DB4E1C24}" type="pres">
      <dgm:prSet presAssocID="{969CD3C3-A5D6-4BF8-BAD9-F83A5412D0E9}" presName="Accent" presStyleLbl="bgShp" presStyleIdx="4" presStyleCnt="6"/>
      <dgm:spPr/>
    </dgm:pt>
    <dgm:pt modelId="{8F6074BC-C287-4EF2-803B-617D48D372EC}" type="pres">
      <dgm:prSet presAssocID="{969CD3C3-A5D6-4BF8-BAD9-F83A5412D0E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F099FAE-BA34-4169-86F9-AF9B1491BF0D}" type="pres">
      <dgm:prSet presAssocID="{BCB7123C-AE18-4093-9C02-ACF43F3C093C}" presName="Accent6" presStyleCnt="0"/>
      <dgm:spPr/>
    </dgm:pt>
    <dgm:pt modelId="{B206D118-6207-4502-B663-A3D387B60DA3}" type="pres">
      <dgm:prSet presAssocID="{BCB7123C-AE18-4093-9C02-ACF43F3C093C}" presName="Accent" presStyleLbl="bgShp" presStyleIdx="5" presStyleCnt="6"/>
      <dgm:spPr/>
    </dgm:pt>
    <dgm:pt modelId="{45364E84-C72F-414C-A208-5E9B4CF31C36}" type="pres">
      <dgm:prSet presAssocID="{BCB7123C-AE18-4093-9C02-ACF43F3C093C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F026511-F56A-4F07-A61D-83689BBCF84C}" srcId="{55CF23F5-AC2B-4A2E-BC5F-CCF4168E016C}" destId="{5D149978-52FB-4E50-A911-6579A2AC2970}" srcOrd="2" destOrd="0" parTransId="{1720A7C4-98E2-48F9-A4E8-E6B3D2C0247F}" sibTransId="{075CF1BF-B196-4E85-9DC8-9F0C698FCF77}"/>
    <dgm:cxn modelId="{EA095417-767D-4A78-A55A-5A86B2133ED8}" srcId="{55CF23F5-AC2B-4A2E-BC5F-CCF4168E016C}" destId="{9ECE1F70-145B-4010-A291-FCD7D0A01AA9}" srcOrd="1" destOrd="0" parTransId="{08345B78-831C-46C3-AAAF-85082F6C2570}" sibTransId="{45996A70-9A66-4714-B8B6-60F6194A56EA}"/>
    <dgm:cxn modelId="{DB2E8617-37FF-4F48-89E9-73E86FAEF104}" srcId="{E686754F-56CA-4C24-9789-C69C81A5450F}" destId="{55CF23F5-AC2B-4A2E-BC5F-CCF4168E016C}" srcOrd="0" destOrd="0" parTransId="{63A26D26-26D4-4FE0-A82F-F6012670CDE1}" sibTransId="{9E60106E-01BF-4105-865E-8F6140C6614E}"/>
    <dgm:cxn modelId="{F3C3AD28-6C37-49A7-8F0A-71C0AC56A79B}" type="presOf" srcId="{E686754F-56CA-4C24-9789-C69C81A5450F}" destId="{9A0D69F4-1055-49FE-8A01-E489DE27EAB2}" srcOrd="0" destOrd="0" presId="urn:microsoft.com/office/officeart/2011/layout/HexagonRadial"/>
    <dgm:cxn modelId="{4177F333-D1B3-4053-98FA-58C75134D16C}" type="presOf" srcId="{9ECE1F70-145B-4010-A291-FCD7D0A01AA9}" destId="{163F3605-5D04-4E13-BE20-416FFD5A4989}" srcOrd="0" destOrd="0" presId="urn:microsoft.com/office/officeart/2011/layout/HexagonRadial"/>
    <dgm:cxn modelId="{82AE885B-B87B-48F8-93C5-0AAE7A88BD99}" srcId="{55CF23F5-AC2B-4A2E-BC5F-CCF4168E016C}" destId="{C6349B11-BCC8-45B3-973F-ABC9F95B0943}" srcOrd="0" destOrd="0" parTransId="{38A4BE05-D136-48EB-8946-7694D5CA754A}" sibTransId="{A111554B-2CBF-4D7A-9A79-16A279BE9BFD}"/>
    <dgm:cxn modelId="{D3AE584C-2DFB-4999-AE6F-49E79819E098}" type="presOf" srcId="{BCB7123C-AE18-4093-9C02-ACF43F3C093C}" destId="{45364E84-C72F-414C-A208-5E9B4CF31C36}" srcOrd="0" destOrd="0" presId="urn:microsoft.com/office/officeart/2011/layout/HexagonRadial"/>
    <dgm:cxn modelId="{6703DC77-701F-46C0-BF6E-A107E90EB3DA}" type="presOf" srcId="{C6349B11-BCC8-45B3-973F-ABC9F95B0943}" destId="{6E0AD5F8-70C8-45F6-A8E3-693F47CA8027}" srcOrd="0" destOrd="0" presId="urn:microsoft.com/office/officeart/2011/layout/HexagonRadial"/>
    <dgm:cxn modelId="{64BD708E-2FD2-4F0E-AB35-54883BFA37E5}" srcId="{E686754F-56CA-4C24-9789-C69C81A5450F}" destId="{24F70DC7-2091-4F55-BEAC-A7836790BC13}" srcOrd="1" destOrd="0" parTransId="{6875DA3E-37B7-40A8-BF35-AD507AA90C24}" sibTransId="{D6D7797F-AEAE-4312-B1E2-CEBBD8B7F5F0}"/>
    <dgm:cxn modelId="{95302991-6C82-4425-B647-1FDA6C77D124}" type="presOf" srcId="{7CF6CC16-E989-4B59-BA7E-7F3CB23482ED}" destId="{F2F2BE1A-8A3B-43B5-92B4-AAC8D09DB533}" srcOrd="0" destOrd="0" presId="urn:microsoft.com/office/officeart/2011/layout/HexagonRadial"/>
    <dgm:cxn modelId="{6BF907A3-2589-4DBC-9973-8BFA8413BBDF}" type="presOf" srcId="{55CF23F5-AC2B-4A2E-BC5F-CCF4168E016C}" destId="{1EF04004-5FF5-40DC-AED8-D0870AF8765F}" srcOrd="0" destOrd="0" presId="urn:microsoft.com/office/officeart/2011/layout/HexagonRadial"/>
    <dgm:cxn modelId="{1C7F2EAF-D15B-4683-9C90-2EEE697B4C47}" srcId="{55CF23F5-AC2B-4A2E-BC5F-CCF4168E016C}" destId="{7CF6CC16-E989-4B59-BA7E-7F3CB23482ED}" srcOrd="3" destOrd="0" parTransId="{534C1B88-75C4-4948-B975-71451BEA20F1}" sibTransId="{94B60257-1711-4F00-ABA8-25B16D4763F3}"/>
    <dgm:cxn modelId="{C38A65C3-612C-427B-BA7B-007951C23B60}" srcId="{55CF23F5-AC2B-4A2E-BC5F-CCF4168E016C}" destId="{BCB7123C-AE18-4093-9C02-ACF43F3C093C}" srcOrd="5" destOrd="0" parTransId="{89A3387A-D6C5-44D6-9DFC-5E5DA118ED9D}" sibTransId="{6AD541CD-FA69-44A0-BEBD-28C79B25570C}"/>
    <dgm:cxn modelId="{CB4497CF-FC9D-41A7-8C38-AC50884EF1C4}" srcId="{E686754F-56CA-4C24-9789-C69C81A5450F}" destId="{D899C973-F5E5-497B-850F-19AA138DF0F2}" srcOrd="2" destOrd="0" parTransId="{91B6C489-13D4-498E-B0F9-27D71D896DDE}" sibTransId="{620E8C8D-BF2D-44E4-9B41-78355F040DEB}"/>
    <dgm:cxn modelId="{3E2527E3-1A46-441B-A53F-4321017E278B}" srcId="{55CF23F5-AC2B-4A2E-BC5F-CCF4168E016C}" destId="{969CD3C3-A5D6-4BF8-BAD9-F83A5412D0E9}" srcOrd="4" destOrd="0" parTransId="{7D9EBFE8-929A-46DD-B7C5-12B40F6AF33E}" sibTransId="{CDBD37DA-90BC-4147-A42B-112C33D26CC2}"/>
    <dgm:cxn modelId="{364DF7EB-C257-4EF6-8DD5-537E4D98168F}" type="presOf" srcId="{5D149978-52FB-4E50-A911-6579A2AC2970}" destId="{5871A280-B473-409E-B67C-69FDE6E7BC50}" srcOrd="0" destOrd="0" presId="urn:microsoft.com/office/officeart/2011/layout/HexagonRadial"/>
    <dgm:cxn modelId="{B4EC0BF7-6B2A-4A33-ADCA-8A687540F127}" type="presOf" srcId="{969CD3C3-A5D6-4BF8-BAD9-F83A5412D0E9}" destId="{8F6074BC-C287-4EF2-803B-617D48D372EC}" srcOrd="0" destOrd="0" presId="urn:microsoft.com/office/officeart/2011/layout/HexagonRadial"/>
    <dgm:cxn modelId="{F4C41134-3E44-402B-8FFB-C5E211EB66F5}" type="presParOf" srcId="{9A0D69F4-1055-49FE-8A01-E489DE27EAB2}" destId="{1EF04004-5FF5-40DC-AED8-D0870AF8765F}" srcOrd="0" destOrd="0" presId="urn:microsoft.com/office/officeart/2011/layout/HexagonRadial"/>
    <dgm:cxn modelId="{2631492A-A772-4DB8-8C5B-8B5F53526AA1}" type="presParOf" srcId="{9A0D69F4-1055-49FE-8A01-E489DE27EAB2}" destId="{0377830E-DAD4-4BC9-AE00-84EFC07E35C1}" srcOrd="1" destOrd="0" presId="urn:microsoft.com/office/officeart/2011/layout/HexagonRadial"/>
    <dgm:cxn modelId="{6AC52FFC-76C2-43AD-A256-E2F8F68447D8}" type="presParOf" srcId="{0377830E-DAD4-4BC9-AE00-84EFC07E35C1}" destId="{57216497-B38D-4C60-8F38-6255B0CC4453}" srcOrd="0" destOrd="0" presId="urn:microsoft.com/office/officeart/2011/layout/HexagonRadial"/>
    <dgm:cxn modelId="{3B3A2CD4-AA63-46A5-BDF8-3E5C2C9D9D70}" type="presParOf" srcId="{9A0D69F4-1055-49FE-8A01-E489DE27EAB2}" destId="{6E0AD5F8-70C8-45F6-A8E3-693F47CA8027}" srcOrd="2" destOrd="0" presId="urn:microsoft.com/office/officeart/2011/layout/HexagonRadial"/>
    <dgm:cxn modelId="{A99035E1-F6D7-467A-ACA0-815DA9B9E9E4}" type="presParOf" srcId="{9A0D69F4-1055-49FE-8A01-E489DE27EAB2}" destId="{53781EE4-20EC-4590-8EF2-D1B7A15A9BBE}" srcOrd="3" destOrd="0" presId="urn:microsoft.com/office/officeart/2011/layout/HexagonRadial"/>
    <dgm:cxn modelId="{CEF28ECC-0283-4221-AAB5-0C673095CC8F}" type="presParOf" srcId="{53781EE4-20EC-4590-8EF2-D1B7A15A9BBE}" destId="{E84F9433-1058-47AE-9A28-D448C1C5B51B}" srcOrd="0" destOrd="0" presId="urn:microsoft.com/office/officeart/2011/layout/HexagonRadial"/>
    <dgm:cxn modelId="{F2F42362-C875-425F-BB89-83FF74A693AA}" type="presParOf" srcId="{9A0D69F4-1055-49FE-8A01-E489DE27EAB2}" destId="{163F3605-5D04-4E13-BE20-416FFD5A4989}" srcOrd="4" destOrd="0" presId="urn:microsoft.com/office/officeart/2011/layout/HexagonRadial"/>
    <dgm:cxn modelId="{596B1ECB-43E1-44AA-A038-683D4D8BEF88}" type="presParOf" srcId="{9A0D69F4-1055-49FE-8A01-E489DE27EAB2}" destId="{20F6DFCB-F641-4943-96B4-3AB8DDE91E7F}" srcOrd="5" destOrd="0" presId="urn:microsoft.com/office/officeart/2011/layout/HexagonRadial"/>
    <dgm:cxn modelId="{4686F229-D303-4210-A18F-8C4C69839503}" type="presParOf" srcId="{20F6DFCB-F641-4943-96B4-3AB8DDE91E7F}" destId="{55ADEC36-3561-49F5-A3F1-71B940522F2E}" srcOrd="0" destOrd="0" presId="urn:microsoft.com/office/officeart/2011/layout/HexagonRadial"/>
    <dgm:cxn modelId="{C6D836A2-7EA3-4A90-9324-20731721DB30}" type="presParOf" srcId="{9A0D69F4-1055-49FE-8A01-E489DE27EAB2}" destId="{5871A280-B473-409E-B67C-69FDE6E7BC50}" srcOrd="6" destOrd="0" presId="urn:microsoft.com/office/officeart/2011/layout/HexagonRadial"/>
    <dgm:cxn modelId="{6A676EEC-F688-46C6-8E15-9B169C13497A}" type="presParOf" srcId="{9A0D69F4-1055-49FE-8A01-E489DE27EAB2}" destId="{EED49C30-21DB-47E4-B732-F4A5CE6A4526}" srcOrd="7" destOrd="0" presId="urn:microsoft.com/office/officeart/2011/layout/HexagonRadial"/>
    <dgm:cxn modelId="{C8085592-EA8C-4143-A682-E9439DF60A38}" type="presParOf" srcId="{EED49C30-21DB-47E4-B732-F4A5CE6A4526}" destId="{66AAA269-5BA7-4C29-885A-ED4EA0DD00C3}" srcOrd="0" destOrd="0" presId="urn:microsoft.com/office/officeart/2011/layout/HexagonRadial"/>
    <dgm:cxn modelId="{FF14DC62-31A8-4F8D-8D76-8AAAA6501665}" type="presParOf" srcId="{9A0D69F4-1055-49FE-8A01-E489DE27EAB2}" destId="{F2F2BE1A-8A3B-43B5-92B4-AAC8D09DB533}" srcOrd="8" destOrd="0" presId="urn:microsoft.com/office/officeart/2011/layout/HexagonRadial"/>
    <dgm:cxn modelId="{55E6A5C1-5041-4438-8124-64958532CB19}" type="presParOf" srcId="{9A0D69F4-1055-49FE-8A01-E489DE27EAB2}" destId="{C1B3DAA5-C3B2-4D44-8162-1B2A6B075AE8}" srcOrd="9" destOrd="0" presId="urn:microsoft.com/office/officeart/2011/layout/HexagonRadial"/>
    <dgm:cxn modelId="{4D682CDA-A92E-4771-85B8-BC9E04A5A179}" type="presParOf" srcId="{C1B3DAA5-C3B2-4D44-8162-1B2A6B075AE8}" destId="{8B558A8F-1CCA-4183-9F69-25B7DB4E1C24}" srcOrd="0" destOrd="0" presId="urn:microsoft.com/office/officeart/2011/layout/HexagonRadial"/>
    <dgm:cxn modelId="{F2EBFDA2-E8A0-45E4-B475-22DB4C6E5A76}" type="presParOf" srcId="{9A0D69F4-1055-49FE-8A01-E489DE27EAB2}" destId="{8F6074BC-C287-4EF2-803B-617D48D372EC}" srcOrd="10" destOrd="0" presId="urn:microsoft.com/office/officeart/2011/layout/HexagonRadial"/>
    <dgm:cxn modelId="{F3E6F886-C856-4FE4-AD6F-8FBDA9D705A4}" type="presParOf" srcId="{9A0D69F4-1055-49FE-8A01-E489DE27EAB2}" destId="{9F099FAE-BA34-4169-86F9-AF9B1491BF0D}" srcOrd="11" destOrd="0" presId="urn:microsoft.com/office/officeart/2011/layout/HexagonRadial"/>
    <dgm:cxn modelId="{78DEDCF3-AE33-43DE-AFF5-E4FA9408AF76}" type="presParOf" srcId="{9F099FAE-BA34-4169-86F9-AF9B1491BF0D}" destId="{B206D118-6207-4502-B663-A3D387B60DA3}" srcOrd="0" destOrd="0" presId="urn:microsoft.com/office/officeart/2011/layout/HexagonRadial"/>
    <dgm:cxn modelId="{F8DB3F0A-6549-4E4A-9FAD-5DD61FCAA396}" type="presParOf" srcId="{9A0D69F4-1055-49FE-8A01-E489DE27EAB2}" destId="{45364E84-C72F-414C-A208-5E9B4CF31C3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E3BDD-CB6D-4A9D-893F-94D173601CCC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2993A0-0B85-4948-A833-DAF0F8EEF612}">
      <dgm:prSet phldrT="[Text]" custT="1"/>
      <dgm:spPr/>
      <dgm:t>
        <a:bodyPr/>
        <a:lstStyle/>
        <a:p>
          <a:pPr algn="l"/>
          <a:r>
            <a:rPr lang="en-US" sz="1800" dirty="0"/>
            <a:t>Florida Perinatal Quality Collaborative (FPQC): </a:t>
          </a:r>
        </a:p>
        <a:p>
          <a:pPr algn="l"/>
          <a:r>
            <a:rPr lang="en-US" sz="1800" dirty="0"/>
            <a:t>-Postpartum Access and Continuity of Care initiative</a:t>
          </a:r>
        </a:p>
        <a:p>
          <a:pPr algn="l"/>
          <a:r>
            <a:rPr lang="en-US" sz="1800" dirty="0"/>
            <a:t>-Postpartum hemorrhage initiative</a:t>
          </a:r>
        </a:p>
        <a:p>
          <a:pPr algn="l"/>
          <a:r>
            <a:rPr lang="en-US" sz="1800" dirty="0"/>
            <a:t>-Postpartum hypertension initiative</a:t>
          </a:r>
        </a:p>
        <a:p>
          <a:pPr algn="l"/>
          <a:r>
            <a:rPr lang="en-US" sz="1800" dirty="0"/>
            <a:t>-Induction of labor initiative (PROVIDE)</a:t>
          </a:r>
        </a:p>
      </dgm:t>
    </dgm:pt>
    <dgm:pt modelId="{299FB274-83CB-4602-93DE-DB81F46520FA}" type="parTrans" cxnId="{F7331512-BF93-4C95-9B93-1200A1053C6F}">
      <dgm:prSet/>
      <dgm:spPr/>
      <dgm:t>
        <a:bodyPr/>
        <a:lstStyle/>
        <a:p>
          <a:endParaRPr lang="en-US"/>
        </a:p>
      </dgm:t>
    </dgm:pt>
    <dgm:pt modelId="{7D5EACEE-A675-413D-9675-14D56B2B85E5}" type="sibTrans" cxnId="{F7331512-BF93-4C95-9B93-1200A1053C6F}">
      <dgm:prSet/>
      <dgm:spPr/>
      <dgm:t>
        <a:bodyPr/>
        <a:lstStyle/>
        <a:p>
          <a:endParaRPr lang="en-US"/>
        </a:p>
      </dgm:t>
    </dgm:pt>
    <dgm:pt modelId="{94E31C02-F83F-4EB3-97C2-BECB53B40B47}">
      <dgm:prSet phldrT="[Text]" custT="1"/>
      <dgm:spPr/>
      <dgm:t>
        <a:bodyPr/>
        <a:lstStyle/>
        <a:p>
          <a:pPr algn="l"/>
          <a:r>
            <a:rPr lang="en-US" sz="1800" dirty="0"/>
            <a:t>Department of Health (DOH):</a:t>
          </a:r>
        </a:p>
        <a:p>
          <a:pPr algn="l"/>
          <a:r>
            <a:rPr lang="en-US" sz="1800" dirty="0"/>
            <a:t>-Perinatal Morbidity/Mortality Review</a:t>
          </a:r>
        </a:p>
        <a:p>
          <a:pPr algn="l"/>
          <a:r>
            <a:rPr lang="en-US" sz="1800" dirty="0"/>
            <a:t>-Florida Perinatal Mental Health Collaborative</a:t>
          </a:r>
        </a:p>
      </dgm:t>
    </dgm:pt>
    <dgm:pt modelId="{46BD4833-CB06-4EF7-A894-DC3CC6614657}" type="parTrans" cxnId="{05A4F9F5-D247-4153-916E-E11384D687E9}">
      <dgm:prSet/>
      <dgm:spPr/>
      <dgm:t>
        <a:bodyPr/>
        <a:lstStyle/>
        <a:p>
          <a:endParaRPr lang="en-US"/>
        </a:p>
      </dgm:t>
    </dgm:pt>
    <dgm:pt modelId="{34411A54-6D50-4E0A-A825-1A5E21564230}" type="sibTrans" cxnId="{05A4F9F5-D247-4153-916E-E11384D687E9}">
      <dgm:prSet/>
      <dgm:spPr/>
      <dgm:t>
        <a:bodyPr/>
        <a:lstStyle/>
        <a:p>
          <a:endParaRPr lang="en-US"/>
        </a:p>
      </dgm:t>
    </dgm:pt>
    <dgm:pt modelId="{E5381AB5-5F17-4886-81DF-87655789D5BC}">
      <dgm:prSet phldrT="[Text]" custT="1"/>
      <dgm:spPr/>
      <dgm:t>
        <a:bodyPr/>
        <a:lstStyle/>
        <a:p>
          <a:pPr algn="l"/>
          <a:r>
            <a:rPr lang="en-US" sz="1800" dirty="0"/>
            <a:t>Other:</a:t>
          </a:r>
        </a:p>
        <a:p>
          <a:pPr algn="l"/>
          <a:r>
            <a:rPr lang="en-US" sz="1800" dirty="0"/>
            <a:t>-RPICC</a:t>
          </a:r>
        </a:p>
        <a:p>
          <a:pPr algn="l"/>
          <a:r>
            <a:rPr lang="en-US" sz="1800" dirty="0"/>
            <a:t>Health Family (Home Visit)</a:t>
          </a:r>
        </a:p>
        <a:p>
          <a:pPr algn="l"/>
          <a:r>
            <a:rPr lang="en-US" sz="1800" dirty="0"/>
            <a:t>Healthy Start</a:t>
          </a:r>
        </a:p>
      </dgm:t>
    </dgm:pt>
    <dgm:pt modelId="{B72DEC35-579D-4F85-9EDA-CC9B15680851}" type="parTrans" cxnId="{02624BD8-1AF9-45C9-ABD8-A9D8E58E7FFD}">
      <dgm:prSet/>
      <dgm:spPr/>
      <dgm:t>
        <a:bodyPr/>
        <a:lstStyle/>
        <a:p>
          <a:endParaRPr lang="en-US"/>
        </a:p>
      </dgm:t>
    </dgm:pt>
    <dgm:pt modelId="{8D19BD9C-569F-44B4-B024-094ABC619C4C}" type="sibTrans" cxnId="{02624BD8-1AF9-45C9-ABD8-A9D8E58E7FFD}">
      <dgm:prSet/>
      <dgm:spPr/>
      <dgm:t>
        <a:bodyPr/>
        <a:lstStyle/>
        <a:p>
          <a:endParaRPr lang="en-US"/>
        </a:p>
      </dgm:t>
    </dgm:pt>
    <dgm:pt modelId="{2D606BFA-DD87-423E-A993-DE12ABFE8821}" type="pres">
      <dgm:prSet presAssocID="{588E3BDD-CB6D-4A9D-893F-94D173601CCC}" presName="Name0" presStyleCnt="0">
        <dgm:presLayoutVars>
          <dgm:dir/>
          <dgm:resizeHandles val="exact"/>
        </dgm:presLayoutVars>
      </dgm:prSet>
      <dgm:spPr/>
    </dgm:pt>
    <dgm:pt modelId="{6A157F9E-D444-42E4-9F79-B6524B7920EC}" type="pres">
      <dgm:prSet presAssocID="{182993A0-0B85-4948-A833-DAF0F8EEF612}" presName="node" presStyleLbl="node1" presStyleIdx="0" presStyleCnt="3" custScaleX="152175" custScaleY="177707" custRadScaleRad="81419" custRadScaleInc="-2095">
        <dgm:presLayoutVars>
          <dgm:bulletEnabled val="1"/>
        </dgm:presLayoutVars>
      </dgm:prSet>
      <dgm:spPr/>
    </dgm:pt>
    <dgm:pt modelId="{46A2CDAB-4B3B-4B8E-A373-B8C7293B7E4D}" type="pres">
      <dgm:prSet presAssocID="{7D5EACEE-A675-413D-9675-14D56B2B85E5}" presName="sibTrans" presStyleLbl="sibTrans2D1" presStyleIdx="0" presStyleCnt="3"/>
      <dgm:spPr/>
    </dgm:pt>
    <dgm:pt modelId="{0920137C-D7A6-4B93-9739-66CCE5670147}" type="pres">
      <dgm:prSet presAssocID="{7D5EACEE-A675-413D-9675-14D56B2B85E5}" presName="connectorText" presStyleLbl="sibTrans2D1" presStyleIdx="0" presStyleCnt="3"/>
      <dgm:spPr/>
    </dgm:pt>
    <dgm:pt modelId="{262F8D3F-03F4-4233-B8DD-3508AB9D5B24}" type="pres">
      <dgm:prSet presAssocID="{94E31C02-F83F-4EB3-97C2-BECB53B40B47}" presName="node" presStyleLbl="node1" presStyleIdx="1" presStyleCnt="3" custScaleX="120312" custScaleY="129313" custRadScaleRad="88835" custRadScaleInc="-16312">
        <dgm:presLayoutVars>
          <dgm:bulletEnabled val="1"/>
        </dgm:presLayoutVars>
      </dgm:prSet>
      <dgm:spPr/>
    </dgm:pt>
    <dgm:pt modelId="{91A4E3C3-523F-4999-81D2-C2B64E9E8660}" type="pres">
      <dgm:prSet presAssocID="{34411A54-6D50-4E0A-A825-1A5E21564230}" presName="sibTrans" presStyleLbl="sibTrans2D1" presStyleIdx="1" presStyleCnt="3"/>
      <dgm:spPr/>
    </dgm:pt>
    <dgm:pt modelId="{A08B4FC4-3DCE-41B2-8B1B-DEB0CAFD4AFE}" type="pres">
      <dgm:prSet presAssocID="{34411A54-6D50-4E0A-A825-1A5E21564230}" presName="connectorText" presStyleLbl="sibTrans2D1" presStyleIdx="1" presStyleCnt="3"/>
      <dgm:spPr/>
    </dgm:pt>
    <dgm:pt modelId="{2CE6B424-9935-439C-943C-176969866DA3}" type="pres">
      <dgm:prSet presAssocID="{E5381AB5-5F17-4886-81DF-87655789D5BC}" presName="node" presStyleLbl="node1" presStyleIdx="2" presStyleCnt="3" custRadScaleRad="93015" custRadScaleInc="14333">
        <dgm:presLayoutVars>
          <dgm:bulletEnabled val="1"/>
        </dgm:presLayoutVars>
      </dgm:prSet>
      <dgm:spPr/>
    </dgm:pt>
    <dgm:pt modelId="{33201858-8493-4676-B0C3-5091A989A665}" type="pres">
      <dgm:prSet presAssocID="{8D19BD9C-569F-44B4-B024-094ABC619C4C}" presName="sibTrans" presStyleLbl="sibTrans2D1" presStyleIdx="2" presStyleCnt="3"/>
      <dgm:spPr/>
    </dgm:pt>
    <dgm:pt modelId="{04A35E2B-A96B-423E-A4BC-0D3C4FC3C83F}" type="pres">
      <dgm:prSet presAssocID="{8D19BD9C-569F-44B4-B024-094ABC619C4C}" presName="connectorText" presStyleLbl="sibTrans2D1" presStyleIdx="2" presStyleCnt="3"/>
      <dgm:spPr/>
    </dgm:pt>
  </dgm:ptLst>
  <dgm:cxnLst>
    <dgm:cxn modelId="{F7331512-BF93-4C95-9B93-1200A1053C6F}" srcId="{588E3BDD-CB6D-4A9D-893F-94D173601CCC}" destId="{182993A0-0B85-4948-A833-DAF0F8EEF612}" srcOrd="0" destOrd="0" parTransId="{299FB274-83CB-4602-93DE-DB81F46520FA}" sibTransId="{7D5EACEE-A675-413D-9675-14D56B2B85E5}"/>
    <dgm:cxn modelId="{415EBF3F-A606-48B9-ACFD-FEA35D13420C}" type="presOf" srcId="{34411A54-6D50-4E0A-A825-1A5E21564230}" destId="{A08B4FC4-3DCE-41B2-8B1B-DEB0CAFD4AFE}" srcOrd="1" destOrd="0" presId="urn:microsoft.com/office/officeart/2005/8/layout/cycle7"/>
    <dgm:cxn modelId="{D51E5072-97C6-4E07-BE7C-09E48BE29790}" type="presOf" srcId="{94E31C02-F83F-4EB3-97C2-BECB53B40B47}" destId="{262F8D3F-03F4-4233-B8DD-3508AB9D5B24}" srcOrd="0" destOrd="0" presId="urn:microsoft.com/office/officeart/2005/8/layout/cycle7"/>
    <dgm:cxn modelId="{BD6CE575-87C8-4BDC-9EC3-C983A0D1CF1E}" type="presOf" srcId="{E5381AB5-5F17-4886-81DF-87655789D5BC}" destId="{2CE6B424-9935-439C-943C-176969866DA3}" srcOrd="0" destOrd="0" presId="urn:microsoft.com/office/officeart/2005/8/layout/cycle7"/>
    <dgm:cxn modelId="{CC879480-B8DD-408B-BAFB-37908AC6D7BE}" type="presOf" srcId="{7D5EACEE-A675-413D-9675-14D56B2B85E5}" destId="{0920137C-D7A6-4B93-9739-66CCE5670147}" srcOrd="1" destOrd="0" presId="urn:microsoft.com/office/officeart/2005/8/layout/cycle7"/>
    <dgm:cxn modelId="{77A12087-7F47-47F1-80AC-4BFA64680246}" type="presOf" srcId="{182993A0-0B85-4948-A833-DAF0F8EEF612}" destId="{6A157F9E-D444-42E4-9F79-B6524B7920EC}" srcOrd="0" destOrd="0" presId="urn:microsoft.com/office/officeart/2005/8/layout/cycle7"/>
    <dgm:cxn modelId="{A278DD95-435F-4449-B6D5-C07D8B53CA31}" type="presOf" srcId="{8D19BD9C-569F-44B4-B024-094ABC619C4C}" destId="{04A35E2B-A96B-423E-A4BC-0D3C4FC3C83F}" srcOrd="1" destOrd="0" presId="urn:microsoft.com/office/officeart/2005/8/layout/cycle7"/>
    <dgm:cxn modelId="{4F97349F-3F1F-427A-9372-921DED67CF8F}" type="presOf" srcId="{34411A54-6D50-4E0A-A825-1A5E21564230}" destId="{91A4E3C3-523F-4999-81D2-C2B64E9E8660}" srcOrd="0" destOrd="0" presId="urn:microsoft.com/office/officeart/2005/8/layout/cycle7"/>
    <dgm:cxn modelId="{94316FA5-104C-4055-AB9A-B09B13C4AC47}" type="presOf" srcId="{588E3BDD-CB6D-4A9D-893F-94D173601CCC}" destId="{2D606BFA-DD87-423E-A993-DE12ABFE8821}" srcOrd="0" destOrd="0" presId="urn:microsoft.com/office/officeart/2005/8/layout/cycle7"/>
    <dgm:cxn modelId="{02624BD8-1AF9-45C9-ABD8-A9D8E58E7FFD}" srcId="{588E3BDD-CB6D-4A9D-893F-94D173601CCC}" destId="{E5381AB5-5F17-4886-81DF-87655789D5BC}" srcOrd="2" destOrd="0" parTransId="{B72DEC35-579D-4F85-9EDA-CC9B15680851}" sibTransId="{8D19BD9C-569F-44B4-B024-094ABC619C4C}"/>
    <dgm:cxn modelId="{840F35E2-78D0-45B4-A327-4EFD42319D1A}" type="presOf" srcId="{7D5EACEE-A675-413D-9675-14D56B2B85E5}" destId="{46A2CDAB-4B3B-4B8E-A373-B8C7293B7E4D}" srcOrd="0" destOrd="0" presId="urn:microsoft.com/office/officeart/2005/8/layout/cycle7"/>
    <dgm:cxn modelId="{932D4FE3-44E4-4B3E-BD51-5F85B48B3623}" type="presOf" srcId="{8D19BD9C-569F-44B4-B024-094ABC619C4C}" destId="{33201858-8493-4676-B0C3-5091A989A665}" srcOrd="0" destOrd="0" presId="urn:microsoft.com/office/officeart/2005/8/layout/cycle7"/>
    <dgm:cxn modelId="{05A4F9F5-D247-4153-916E-E11384D687E9}" srcId="{588E3BDD-CB6D-4A9D-893F-94D173601CCC}" destId="{94E31C02-F83F-4EB3-97C2-BECB53B40B47}" srcOrd="1" destOrd="0" parTransId="{46BD4833-CB06-4EF7-A894-DC3CC6614657}" sibTransId="{34411A54-6D50-4E0A-A825-1A5E21564230}"/>
    <dgm:cxn modelId="{77C77A3B-F21A-4851-BBAE-33D3FDE65D79}" type="presParOf" srcId="{2D606BFA-DD87-423E-A993-DE12ABFE8821}" destId="{6A157F9E-D444-42E4-9F79-B6524B7920EC}" srcOrd="0" destOrd="0" presId="urn:microsoft.com/office/officeart/2005/8/layout/cycle7"/>
    <dgm:cxn modelId="{6EEF541E-AFDC-42E8-A164-D0F8543D0129}" type="presParOf" srcId="{2D606BFA-DD87-423E-A993-DE12ABFE8821}" destId="{46A2CDAB-4B3B-4B8E-A373-B8C7293B7E4D}" srcOrd="1" destOrd="0" presId="urn:microsoft.com/office/officeart/2005/8/layout/cycle7"/>
    <dgm:cxn modelId="{83F7C0D9-3436-4A12-AAD4-2F29AB9BE454}" type="presParOf" srcId="{46A2CDAB-4B3B-4B8E-A373-B8C7293B7E4D}" destId="{0920137C-D7A6-4B93-9739-66CCE5670147}" srcOrd="0" destOrd="0" presId="urn:microsoft.com/office/officeart/2005/8/layout/cycle7"/>
    <dgm:cxn modelId="{1941E6D5-D5C0-4ACA-BBAF-AB22ACC3D2DB}" type="presParOf" srcId="{2D606BFA-DD87-423E-A993-DE12ABFE8821}" destId="{262F8D3F-03F4-4233-B8DD-3508AB9D5B24}" srcOrd="2" destOrd="0" presId="urn:microsoft.com/office/officeart/2005/8/layout/cycle7"/>
    <dgm:cxn modelId="{9DAEC543-DD2A-431F-8056-F2EFFDE89706}" type="presParOf" srcId="{2D606BFA-DD87-423E-A993-DE12ABFE8821}" destId="{91A4E3C3-523F-4999-81D2-C2B64E9E8660}" srcOrd="3" destOrd="0" presId="urn:microsoft.com/office/officeart/2005/8/layout/cycle7"/>
    <dgm:cxn modelId="{4A3EE073-4BA7-45D4-9D93-F0D1C7411AB4}" type="presParOf" srcId="{91A4E3C3-523F-4999-81D2-C2B64E9E8660}" destId="{A08B4FC4-3DCE-41B2-8B1B-DEB0CAFD4AFE}" srcOrd="0" destOrd="0" presId="urn:microsoft.com/office/officeart/2005/8/layout/cycle7"/>
    <dgm:cxn modelId="{1C551840-B4DE-4AAF-83F4-C17373371F0F}" type="presParOf" srcId="{2D606BFA-DD87-423E-A993-DE12ABFE8821}" destId="{2CE6B424-9935-439C-943C-176969866DA3}" srcOrd="4" destOrd="0" presId="urn:microsoft.com/office/officeart/2005/8/layout/cycle7"/>
    <dgm:cxn modelId="{44668DFE-1F88-4AEA-A5CB-BCB7EA835C2E}" type="presParOf" srcId="{2D606BFA-DD87-423E-A993-DE12ABFE8821}" destId="{33201858-8493-4676-B0C3-5091A989A665}" srcOrd="5" destOrd="0" presId="urn:microsoft.com/office/officeart/2005/8/layout/cycle7"/>
    <dgm:cxn modelId="{5C6CD0C8-B1D6-4B31-B3F0-581BE2FC5F12}" type="presParOf" srcId="{33201858-8493-4676-B0C3-5091A989A665}" destId="{04A35E2B-A96B-423E-A4BC-0D3C4FC3C83F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E3BDD-CB6D-4A9D-893F-94D173601CCC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606BFA-DD87-423E-A993-DE12ABFE8821}" type="pres">
      <dgm:prSet presAssocID="{588E3BDD-CB6D-4A9D-893F-94D173601CCC}" presName="Name0" presStyleCnt="0">
        <dgm:presLayoutVars>
          <dgm:dir/>
          <dgm:resizeHandles val="exact"/>
        </dgm:presLayoutVars>
      </dgm:prSet>
      <dgm:spPr/>
    </dgm:pt>
  </dgm:ptLst>
  <dgm:cxnLst>
    <dgm:cxn modelId="{94316FA5-104C-4055-AB9A-B09B13C4AC47}" type="presOf" srcId="{588E3BDD-CB6D-4A9D-893F-94D173601CCC}" destId="{2D606BFA-DD87-423E-A993-DE12ABFE8821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8E4CB4-B165-42E6-9280-47790AFC5AF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EF9E85-054A-4777-8757-D8FF435CF88E}">
      <dgm:prSet phldrT="[Text]"/>
      <dgm:spPr/>
      <dgm:t>
        <a:bodyPr/>
        <a:lstStyle/>
        <a:p>
          <a:r>
            <a:rPr lang="en-US" dirty="0"/>
            <a:t>Certified Childbirth Educations</a:t>
          </a:r>
        </a:p>
      </dgm:t>
    </dgm:pt>
    <dgm:pt modelId="{A272400D-8044-4C95-AF6E-4B260DA7700C}" type="parTrans" cxnId="{1F2675B9-B378-4F62-BCA0-5EF195B6D3B4}">
      <dgm:prSet/>
      <dgm:spPr/>
      <dgm:t>
        <a:bodyPr/>
        <a:lstStyle/>
        <a:p>
          <a:endParaRPr lang="en-US"/>
        </a:p>
      </dgm:t>
    </dgm:pt>
    <dgm:pt modelId="{2A7F3CD9-5034-4595-9AAA-A26C752F50C3}" type="sibTrans" cxnId="{1F2675B9-B378-4F62-BCA0-5EF195B6D3B4}">
      <dgm:prSet/>
      <dgm:spPr/>
      <dgm:t>
        <a:bodyPr/>
        <a:lstStyle/>
        <a:p>
          <a:endParaRPr lang="en-US"/>
        </a:p>
      </dgm:t>
    </dgm:pt>
    <dgm:pt modelId="{3D6EFC71-6293-41E7-89ED-348FCD567AB2}">
      <dgm:prSet phldrT="[Text]"/>
      <dgm:spPr/>
      <dgm:t>
        <a:bodyPr/>
        <a:lstStyle/>
        <a:p>
          <a:r>
            <a:rPr lang="en-US" dirty="0"/>
            <a:t>Baby Friendly Designation</a:t>
          </a:r>
        </a:p>
      </dgm:t>
    </dgm:pt>
    <dgm:pt modelId="{C3B92A57-3FB8-4053-9540-8A6071EA7F7D}" type="parTrans" cxnId="{165F851B-FD5C-4CA4-9D17-C8059D326646}">
      <dgm:prSet/>
      <dgm:spPr/>
      <dgm:t>
        <a:bodyPr/>
        <a:lstStyle/>
        <a:p>
          <a:endParaRPr lang="en-US"/>
        </a:p>
      </dgm:t>
    </dgm:pt>
    <dgm:pt modelId="{CAB853DD-CD49-4566-9A49-37DF0B23000D}" type="sibTrans" cxnId="{165F851B-FD5C-4CA4-9D17-C8059D326646}">
      <dgm:prSet/>
      <dgm:spPr/>
      <dgm:t>
        <a:bodyPr/>
        <a:lstStyle/>
        <a:p>
          <a:endParaRPr lang="en-US"/>
        </a:p>
      </dgm:t>
    </dgm:pt>
    <dgm:pt modelId="{AAF3825C-3B32-487E-AA51-ABEBEAFCD27E}">
      <dgm:prSet phldrT="[Text]"/>
      <dgm:spPr/>
      <dgm:t>
        <a:bodyPr/>
        <a:lstStyle/>
        <a:p>
          <a:r>
            <a:rPr lang="en-US" dirty="0"/>
            <a:t>Magnet</a:t>
          </a:r>
        </a:p>
      </dgm:t>
    </dgm:pt>
    <dgm:pt modelId="{24D80D7D-B0FD-4C55-905E-982A195F296E}" type="parTrans" cxnId="{2C98282F-C090-4001-86D0-BFC0EBD54F69}">
      <dgm:prSet/>
      <dgm:spPr/>
      <dgm:t>
        <a:bodyPr/>
        <a:lstStyle/>
        <a:p>
          <a:endParaRPr lang="en-US"/>
        </a:p>
      </dgm:t>
    </dgm:pt>
    <dgm:pt modelId="{F5959C19-9EF6-47E7-A53E-33E00ADC99F5}" type="sibTrans" cxnId="{2C98282F-C090-4001-86D0-BFC0EBD54F69}">
      <dgm:prSet/>
      <dgm:spPr/>
      <dgm:t>
        <a:bodyPr/>
        <a:lstStyle/>
        <a:p>
          <a:endParaRPr lang="en-US"/>
        </a:p>
      </dgm:t>
    </dgm:pt>
    <dgm:pt modelId="{DF76D247-C217-4C29-A912-A8FDA914972D}">
      <dgm:prSet phldrT="[Text]"/>
      <dgm:spPr/>
      <dgm:t>
        <a:bodyPr/>
        <a:lstStyle/>
        <a:p>
          <a:r>
            <a:rPr lang="en-US" dirty="0"/>
            <a:t>AWHONN Fetal Monitoring Instructor Onsite</a:t>
          </a:r>
        </a:p>
      </dgm:t>
    </dgm:pt>
    <dgm:pt modelId="{5879139E-2304-4AF1-A294-A2FAA1A8949D}" type="parTrans" cxnId="{ED70F5EF-4C08-4FB8-8E6F-006073F2B854}">
      <dgm:prSet/>
      <dgm:spPr/>
      <dgm:t>
        <a:bodyPr/>
        <a:lstStyle/>
        <a:p>
          <a:endParaRPr lang="en-US"/>
        </a:p>
      </dgm:t>
    </dgm:pt>
    <dgm:pt modelId="{A787AF4C-6519-487E-9D33-EE11FAE0A376}" type="sibTrans" cxnId="{ED70F5EF-4C08-4FB8-8E6F-006073F2B854}">
      <dgm:prSet/>
      <dgm:spPr/>
      <dgm:t>
        <a:bodyPr/>
        <a:lstStyle/>
        <a:p>
          <a:endParaRPr lang="en-US"/>
        </a:p>
      </dgm:t>
    </dgm:pt>
    <dgm:pt modelId="{0BF2864F-85D0-4371-A2D3-8340CAE6A601}">
      <dgm:prSet phldrT="[Text]"/>
      <dgm:spPr/>
      <dgm:t>
        <a:bodyPr/>
        <a:lstStyle/>
        <a:p>
          <a:r>
            <a:rPr lang="en-US" dirty="0"/>
            <a:t>Spinning Babies Training for Department</a:t>
          </a:r>
        </a:p>
      </dgm:t>
    </dgm:pt>
    <dgm:pt modelId="{E229802D-07C0-4B8C-ACCA-A38F47E9EF3F}" type="parTrans" cxnId="{E0B28F84-C895-4565-ABFA-C2FA28610D22}">
      <dgm:prSet/>
      <dgm:spPr/>
      <dgm:t>
        <a:bodyPr/>
        <a:lstStyle/>
        <a:p>
          <a:endParaRPr lang="en-US"/>
        </a:p>
      </dgm:t>
    </dgm:pt>
    <dgm:pt modelId="{7531256A-3FE9-4CF4-A20C-B7C459BC5311}" type="sibTrans" cxnId="{E0B28F84-C895-4565-ABFA-C2FA28610D22}">
      <dgm:prSet/>
      <dgm:spPr/>
      <dgm:t>
        <a:bodyPr/>
        <a:lstStyle/>
        <a:p>
          <a:endParaRPr lang="en-US"/>
        </a:p>
      </dgm:t>
    </dgm:pt>
    <dgm:pt modelId="{BBDF12AA-0161-4CFB-BE76-AE4518C6AD71}">
      <dgm:prSet phldrT="[Text]"/>
      <dgm:spPr/>
      <dgm:t>
        <a:bodyPr/>
        <a:lstStyle/>
        <a:p>
          <a:r>
            <a:rPr lang="en-US" dirty="0"/>
            <a:t>RELIAS</a:t>
          </a:r>
        </a:p>
      </dgm:t>
    </dgm:pt>
    <dgm:pt modelId="{AC9DC03F-9423-4111-B12F-6BB5A8FC5CFE}" type="parTrans" cxnId="{C3DB1923-5276-4C44-8C46-BE897DB1239E}">
      <dgm:prSet/>
      <dgm:spPr/>
      <dgm:t>
        <a:bodyPr/>
        <a:lstStyle/>
        <a:p>
          <a:endParaRPr lang="en-US"/>
        </a:p>
      </dgm:t>
    </dgm:pt>
    <dgm:pt modelId="{1560B5E1-F25D-46B0-9ED5-0B675282FF54}" type="sibTrans" cxnId="{C3DB1923-5276-4C44-8C46-BE897DB1239E}">
      <dgm:prSet/>
      <dgm:spPr/>
      <dgm:t>
        <a:bodyPr/>
        <a:lstStyle/>
        <a:p>
          <a:endParaRPr lang="en-US"/>
        </a:p>
      </dgm:t>
    </dgm:pt>
    <dgm:pt modelId="{ECAE4F3E-623D-458C-AB7E-626E8B1B7C40}" type="pres">
      <dgm:prSet presAssocID="{0F8E4CB4-B165-42E6-9280-47790AFC5AFA}" presName="diagram" presStyleCnt="0">
        <dgm:presLayoutVars>
          <dgm:dir/>
          <dgm:resizeHandles val="exact"/>
        </dgm:presLayoutVars>
      </dgm:prSet>
      <dgm:spPr/>
    </dgm:pt>
    <dgm:pt modelId="{9F889594-11D2-4329-83D9-7E4D557CCE57}" type="pres">
      <dgm:prSet presAssocID="{A2EF9E85-054A-4777-8757-D8FF435CF88E}" presName="node" presStyleLbl="node1" presStyleIdx="0" presStyleCnt="6">
        <dgm:presLayoutVars>
          <dgm:bulletEnabled val="1"/>
        </dgm:presLayoutVars>
      </dgm:prSet>
      <dgm:spPr/>
    </dgm:pt>
    <dgm:pt modelId="{C0AEE11C-AA45-49AC-9D85-9ABE9469050A}" type="pres">
      <dgm:prSet presAssocID="{2A7F3CD9-5034-4595-9AAA-A26C752F50C3}" presName="sibTrans" presStyleCnt="0"/>
      <dgm:spPr/>
    </dgm:pt>
    <dgm:pt modelId="{F1C933A8-7AC2-488A-BAD9-8AEB1EEF62D9}" type="pres">
      <dgm:prSet presAssocID="{3D6EFC71-6293-41E7-89ED-348FCD567AB2}" presName="node" presStyleLbl="node1" presStyleIdx="1" presStyleCnt="6">
        <dgm:presLayoutVars>
          <dgm:bulletEnabled val="1"/>
        </dgm:presLayoutVars>
      </dgm:prSet>
      <dgm:spPr/>
    </dgm:pt>
    <dgm:pt modelId="{76BE8CD5-2B13-4860-ADE6-F4A7D01ADD20}" type="pres">
      <dgm:prSet presAssocID="{CAB853DD-CD49-4566-9A49-37DF0B23000D}" presName="sibTrans" presStyleCnt="0"/>
      <dgm:spPr/>
    </dgm:pt>
    <dgm:pt modelId="{BD4ABA7F-B473-41BF-80D5-AB52BAE7BF50}" type="pres">
      <dgm:prSet presAssocID="{AAF3825C-3B32-487E-AA51-ABEBEAFCD27E}" presName="node" presStyleLbl="node1" presStyleIdx="2" presStyleCnt="6">
        <dgm:presLayoutVars>
          <dgm:bulletEnabled val="1"/>
        </dgm:presLayoutVars>
      </dgm:prSet>
      <dgm:spPr/>
    </dgm:pt>
    <dgm:pt modelId="{905E803E-0BD9-4B13-BB97-E277000D2C35}" type="pres">
      <dgm:prSet presAssocID="{F5959C19-9EF6-47E7-A53E-33E00ADC99F5}" presName="sibTrans" presStyleCnt="0"/>
      <dgm:spPr/>
    </dgm:pt>
    <dgm:pt modelId="{CFF23E2B-77A3-4503-A6DA-F6C51E5478CE}" type="pres">
      <dgm:prSet presAssocID="{DF76D247-C217-4C29-A912-A8FDA914972D}" presName="node" presStyleLbl="node1" presStyleIdx="3" presStyleCnt="6">
        <dgm:presLayoutVars>
          <dgm:bulletEnabled val="1"/>
        </dgm:presLayoutVars>
      </dgm:prSet>
      <dgm:spPr/>
    </dgm:pt>
    <dgm:pt modelId="{76752B9B-443B-4FC7-A7D6-8786092EE95D}" type="pres">
      <dgm:prSet presAssocID="{A787AF4C-6519-487E-9D33-EE11FAE0A376}" presName="sibTrans" presStyleCnt="0"/>
      <dgm:spPr/>
    </dgm:pt>
    <dgm:pt modelId="{B1BD1853-3467-4152-ACFD-025ED01CFAA7}" type="pres">
      <dgm:prSet presAssocID="{0BF2864F-85D0-4371-A2D3-8340CAE6A601}" presName="node" presStyleLbl="node1" presStyleIdx="4" presStyleCnt="6" custLinFactNeighborX="-532" custLinFactNeighborY="-5871">
        <dgm:presLayoutVars>
          <dgm:bulletEnabled val="1"/>
        </dgm:presLayoutVars>
      </dgm:prSet>
      <dgm:spPr/>
    </dgm:pt>
    <dgm:pt modelId="{8506073B-4F70-4476-BDFF-5927C9E019ED}" type="pres">
      <dgm:prSet presAssocID="{7531256A-3FE9-4CF4-A20C-B7C459BC5311}" presName="sibTrans" presStyleCnt="0"/>
      <dgm:spPr/>
    </dgm:pt>
    <dgm:pt modelId="{2E841058-E32E-4A33-A7CE-699CE849E29B}" type="pres">
      <dgm:prSet presAssocID="{BBDF12AA-0161-4CFB-BE76-AE4518C6AD71}" presName="node" presStyleLbl="node1" presStyleIdx="5" presStyleCnt="6" custLinFactNeighborX="1580" custLinFactNeighborY="-5871">
        <dgm:presLayoutVars>
          <dgm:bulletEnabled val="1"/>
        </dgm:presLayoutVars>
      </dgm:prSet>
      <dgm:spPr/>
    </dgm:pt>
  </dgm:ptLst>
  <dgm:cxnLst>
    <dgm:cxn modelId="{614F4602-F6E2-42AC-A5C2-E56AE2156136}" type="presOf" srcId="{3D6EFC71-6293-41E7-89ED-348FCD567AB2}" destId="{F1C933A8-7AC2-488A-BAD9-8AEB1EEF62D9}" srcOrd="0" destOrd="0" presId="urn:microsoft.com/office/officeart/2005/8/layout/default"/>
    <dgm:cxn modelId="{165F851B-FD5C-4CA4-9D17-C8059D326646}" srcId="{0F8E4CB4-B165-42E6-9280-47790AFC5AFA}" destId="{3D6EFC71-6293-41E7-89ED-348FCD567AB2}" srcOrd="1" destOrd="0" parTransId="{C3B92A57-3FB8-4053-9540-8A6071EA7F7D}" sibTransId="{CAB853DD-CD49-4566-9A49-37DF0B23000D}"/>
    <dgm:cxn modelId="{C3DB1923-5276-4C44-8C46-BE897DB1239E}" srcId="{0F8E4CB4-B165-42E6-9280-47790AFC5AFA}" destId="{BBDF12AA-0161-4CFB-BE76-AE4518C6AD71}" srcOrd="5" destOrd="0" parTransId="{AC9DC03F-9423-4111-B12F-6BB5A8FC5CFE}" sibTransId="{1560B5E1-F25D-46B0-9ED5-0B675282FF54}"/>
    <dgm:cxn modelId="{2C98282F-C090-4001-86D0-BFC0EBD54F69}" srcId="{0F8E4CB4-B165-42E6-9280-47790AFC5AFA}" destId="{AAF3825C-3B32-487E-AA51-ABEBEAFCD27E}" srcOrd="2" destOrd="0" parTransId="{24D80D7D-B0FD-4C55-905E-982A195F296E}" sibTransId="{F5959C19-9EF6-47E7-A53E-33E00ADC99F5}"/>
    <dgm:cxn modelId="{3087806B-FA8A-426D-B7D4-A4F5205B7CA5}" type="presOf" srcId="{DF76D247-C217-4C29-A912-A8FDA914972D}" destId="{CFF23E2B-77A3-4503-A6DA-F6C51E5478CE}" srcOrd="0" destOrd="0" presId="urn:microsoft.com/office/officeart/2005/8/layout/default"/>
    <dgm:cxn modelId="{FE76CF4C-62C7-455E-841E-8E75D129DB16}" type="presOf" srcId="{BBDF12AA-0161-4CFB-BE76-AE4518C6AD71}" destId="{2E841058-E32E-4A33-A7CE-699CE849E29B}" srcOrd="0" destOrd="0" presId="urn:microsoft.com/office/officeart/2005/8/layout/default"/>
    <dgm:cxn modelId="{BECE6E7D-60A1-479B-9B11-945EEE249352}" type="presOf" srcId="{0BF2864F-85D0-4371-A2D3-8340CAE6A601}" destId="{B1BD1853-3467-4152-ACFD-025ED01CFAA7}" srcOrd="0" destOrd="0" presId="urn:microsoft.com/office/officeart/2005/8/layout/default"/>
    <dgm:cxn modelId="{E0B28F84-C895-4565-ABFA-C2FA28610D22}" srcId="{0F8E4CB4-B165-42E6-9280-47790AFC5AFA}" destId="{0BF2864F-85D0-4371-A2D3-8340CAE6A601}" srcOrd="4" destOrd="0" parTransId="{E229802D-07C0-4B8C-ACCA-A38F47E9EF3F}" sibTransId="{7531256A-3FE9-4CF4-A20C-B7C459BC5311}"/>
    <dgm:cxn modelId="{8CBFB8A2-1F43-4C7C-86AF-BFF5FC78F174}" type="presOf" srcId="{A2EF9E85-054A-4777-8757-D8FF435CF88E}" destId="{9F889594-11D2-4329-83D9-7E4D557CCE57}" srcOrd="0" destOrd="0" presId="urn:microsoft.com/office/officeart/2005/8/layout/default"/>
    <dgm:cxn modelId="{1F2675B9-B378-4F62-BCA0-5EF195B6D3B4}" srcId="{0F8E4CB4-B165-42E6-9280-47790AFC5AFA}" destId="{A2EF9E85-054A-4777-8757-D8FF435CF88E}" srcOrd="0" destOrd="0" parTransId="{A272400D-8044-4C95-AF6E-4B260DA7700C}" sibTransId="{2A7F3CD9-5034-4595-9AAA-A26C752F50C3}"/>
    <dgm:cxn modelId="{24AEDBCE-D50C-4A98-BD7C-C9A7245D7A25}" type="presOf" srcId="{AAF3825C-3B32-487E-AA51-ABEBEAFCD27E}" destId="{BD4ABA7F-B473-41BF-80D5-AB52BAE7BF50}" srcOrd="0" destOrd="0" presId="urn:microsoft.com/office/officeart/2005/8/layout/default"/>
    <dgm:cxn modelId="{147517E7-9FBC-4336-AB0E-F5943B49BAE0}" type="presOf" srcId="{0F8E4CB4-B165-42E6-9280-47790AFC5AFA}" destId="{ECAE4F3E-623D-458C-AB7E-626E8B1B7C40}" srcOrd="0" destOrd="0" presId="urn:microsoft.com/office/officeart/2005/8/layout/default"/>
    <dgm:cxn modelId="{ED70F5EF-4C08-4FB8-8E6F-006073F2B854}" srcId="{0F8E4CB4-B165-42E6-9280-47790AFC5AFA}" destId="{DF76D247-C217-4C29-A912-A8FDA914972D}" srcOrd="3" destOrd="0" parTransId="{5879139E-2304-4AF1-A294-A2FAA1A8949D}" sibTransId="{A787AF4C-6519-487E-9D33-EE11FAE0A376}"/>
    <dgm:cxn modelId="{35294206-35B6-48E7-82B4-E356E508AB15}" type="presParOf" srcId="{ECAE4F3E-623D-458C-AB7E-626E8B1B7C40}" destId="{9F889594-11D2-4329-83D9-7E4D557CCE57}" srcOrd="0" destOrd="0" presId="urn:microsoft.com/office/officeart/2005/8/layout/default"/>
    <dgm:cxn modelId="{22C35158-86DE-4AA8-9438-0EDC1EAAC31D}" type="presParOf" srcId="{ECAE4F3E-623D-458C-AB7E-626E8B1B7C40}" destId="{C0AEE11C-AA45-49AC-9D85-9ABE9469050A}" srcOrd="1" destOrd="0" presId="urn:microsoft.com/office/officeart/2005/8/layout/default"/>
    <dgm:cxn modelId="{6695D88F-22F1-4E00-AAF2-008BB2F78B14}" type="presParOf" srcId="{ECAE4F3E-623D-458C-AB7E-626E8B1B7C40}" destId="{F1C933A8-7AC2-488A-BAD9-8AEB1EEF62D9}" srcOrd="2" destOrd="0" presId="urn:microsoft.com/office/officeart/2005/8/layout/default"/>
    <dgm:cxn modelId="{905615FD-A4ED-481B-AD9D-148E60BCE4CF}" type="presParOf" srcId="{ECAE4F3E-623D-458C-AB7E-626E8B1B7C40}" destId="{76BE8CD5-2B13-4860-ADE6-F4A7D01ADD20}" srcOrd="3" destOrd="0" presId="urn:microsoft.com/office/officeart/2005/8/layout/default"/>
    <dgm:cxn modelId="{151B345E-2B3F-4BF7-9A56-10DFDE74BE78}" type="presParOf" srcId="{ECAE4F3E-623D-458C-AB7E-626E8B1B7C40}" destId="{BD4ABA7F-B473-41BF-80D5-AB52BAE7BF50}" srcOrd="4" destOrd="0" presId="urn:microsoft.com/office/officeart/2005/8/layout/default"/>
    <dgm:cxn modelId="{9993B537-8980-4E28-83EE-C29B2B35A941}" type="presParOf" srcId="{ECAE4F3E-623D-458C-AB7E-626E8B1B7C40}" destId="{905E803E-0BD9-4B13-BB97-E277000D2C35}" srcOrd="5" destOrd="0" presId="urn:microsoft.com/office/officeart/2005/8/layout/default"/>
    <dgm:cxn modelId="{E25793A1-C247-4D62-AADC-57538C989351}" type="presParOf" srcId="{ECAE4F3E-623D-458C-AB7E-626E8B1B7C40}" destId="{CFF23E2B-77A3-4503-A6DA-F6C51E5478CE}" srcOrd="6" destOrd="0" presId="urn:microsoft.com/office/officeart/2005/8/layout/default"/>
    <dgm:cxn modelId="{AC89F7AF-42D9-4944-B5B7-C2227505D3FF}" type="presParOf" srcId="{ECAE4F3E-623D-458C-AB7E-626E8B1B7C40}" destId="{76752B9B-443B-4FC7-A7D6-8786092EE95D}" srcOrd="7" destOrd="0" presId="urn:microsoft.com/office/officeart/2005/8/layout/default"/>
    <dgm:cxn modelId="{B7058910-0F29-42C4-A6A4-E54F0F4B1D5E}" type="presParOf" srcId="{ECAE4F3E-623D-458C-AB7E-626E8B1B7C40}" destId="{B1BD1853-3467-4152-ACFD-025ED01CFAA7}" srcOrd="8" destOrd="0" presId="urn:microsoft.com/office/officeart/2005/8/layout/default"/>
    <dgm:cxn modelId="{BC416DD2-8609-4800-AD22-FA7CB104067F}" type="presParOf" srcId="{ECAE4F3E-623D-458C-AB7E-626E8B1B7C40}" destId="{8506073B-4F70-4476-BDFF-5927C9E019ED}" srcOrd="9" destOrd="0" presId="urn:microsoft.com/office/officeart/2005/8/layout/default"/>
    <dgm:cxn modelId="{82153E38-7AFC-41A9-B8A0-70B44C00892B}" type="presParOf" srcId="{ECAE4F3E-623D-458C-AB7E-626E8B1B7C40}" destId="{2E841058-E32E-4A33-A7CE-699CE849E2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04004-5FF5-40DC-AED8-D0870AF8765F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Community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Outreach</a:t>
          </a:r>
        </a:p>
      </dsp:txBody>
      <dsp:txXfrm>
        <a:off x="2490752" y="1549923"/>
        <a:ext cx="1114106" cy="963746"/>
      </dsp:txXfrm>
    </dsp:sp>
    <dsp:sp modelId="{E84F9433-1058-47AE-9A28-D448C1C5B51B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AD5F8-70C8-45F6-A8E3-693F47CA8027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Multi-Service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Nurse</a:t>
          </a:r>
          <a:r>
            <a:rPr lang="en-US" sz="1400" b="1" kern="1200" dirty="0"/>
            <a:t> </a:t>
          </a:r>
          <a:r>
            <a:rPr lang="en-US" sz="1400" b="1" kern="1200" dirty="0">
              <a:solidFill>
                <a:schemeClr val="tx1"/>
              </a:solidFill>
            </a:rPr>
            <a:t>Navigator</a:t>
          </a:r>
          <a:r>
            <a:rPr lang="en-US" sz="1100" b="1" kern="1200" dirty="0">
              <a:solidFill>
                <a:schemeClr val="tx1"/>
              </a:solidFill>
            </a:rPr>
            <a:t>s</a:t>
          </a:r>
        </a:p>
      </dsp:txBody>
      <dsp:txXfrm>
        <a:off x="2594415" y="195784"/>
        <a:ext cx="912982" cy="789836"/>
      </dsp:txXfrm>
    </dsp:sp>
    <dsp:sp modelId="{55ADEC36-3561-49F5-A3F1-71B940522F2E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F3605-5D04-4E13-BE20-416FFD5A4989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Gator-</a:t>
          </a:r>
          <a:r>
            <a:rPr lang="en-US" sz="1600" b="1" kern="1200" dirty="0" err="1">
              <a:solidFill>
                <a:schemeClr val="tx1"/>
              </a:solidFill>
            </a:rPr>
            <a:t>Momiter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846830" y="922427"/>
        <a:ext cx="912982" cy="789836"/>
      </dsp:txXfrm>
    </dsp:sp>
    <dsp:sp modelId="{66AAA269-5BA7-4C29-885A-ED4EA0DD00C3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1A280-B473-409E-B67C-69FDE6E7BC50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Cardio</a:t>
          </a:r>
          <a:r>
            <a:rPr lang="en-US" sz="1700" kern="1200" dirty="0"/>
            <a:t> </a:t>
          </a:r>
          <a:r>
            <a:rPr lang="en-US" sz="1700" b="1" kern="1200" dirty="0">
              <a:solidFill>
                <a:schemeClr val="tx1"/>
              </a:solidFill>
            </a:rPr>
            <a:t>OB</a:t>
          </a:r>
        </a:p>
      </dsp:txBody>
      <dsp:txXfrm>
        <a:off x="3846830" y="2350923"/>
        <a:ext cx="912982" cy="789836"/>
      </dsp:txXfrm>
    </dsp:sp>
    <dsp:sp modelId="{8B558A8F-1CCA-4183-9F69-25B7DB4E1C24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2BE1A-8A3B-43B5-92B4-AAC8D09DB533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Open Access Lectures</a:t>
          </a:r>
        </a:p>
      </dsp:txBody>
      <dsp:txXfrm>
        <a:off x="2594415" y="3078379"/>
        <a:ext cx="912982" cy="789836"/>
      </dsp:txXfrm>
    </dsp:sp>
    <dsp:sp modelId="{B206D118-6207-4502-B663-A3D387B60DA3}">
      <dsp:nvSpPr>
        <dsp:cNvPr id="0" name=""/>
        <dsp:cNvSpPr/>
      </dsp:nvSpPr>
      <dsp:spPr>
        <a:xfrm>
          <a:off x="1471919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074BC-C287-4EF2-803B-617D48D372EC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Maternal Transport</a:t>
          </a:r>
        </a:p>
      </dsp:txBody>
      <dsp:txXfrm>
        <a:off x="1336187" y="2351736"/>
        <a:ext cx="912982" cy="789836"/>
      </dsp:txXfrm>
    </dsp:sp>
    <dsp:sp modelId="{45364E84-C72F-414C-A208-5E9B4CF31C36}">
      <dsp:nvSpPr>
        <dsp:cNvPr id="0" name=""/>
        <dsp:cNvSpPr/>
      </dsp:nvSpPr>
      <dsp:spPr>
        <a:xfrm>
          <a:off x="1109878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Healthy Families and Healthy Start</a:t>
          </a:r>
        </a:p>
      </dsp:txBody>
      <dsp:txXfrm>
        <a:off x="1336187" y="920801"/>
        <a:ext cx="912982" cy="78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57F9E-D444-42E4-9F79-B6524B7920EC}">
      <dsp:nvSpPr>
        <dsp:cNvPr id="0" name=""/>
        <dsp:cNvSpPr/>
      </dsp:nvSpPr>
      <dsp:spPr>
        <a:xfrm>
          <a:off x="2103973" y="119080"/>
          <a:ext cx="4084325" cy="23847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Florida Perinatal Quality Collaborative (FPQC):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-Postpartum Access and Continuity of Care initiative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-Postpartum hemorrhage initiative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-Postpartum hypertension initiative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-Induction of labor initiative (PROVIDE)</a:t>
          </a:r>
        </a:p>
      </dsp:txBody>
      <dsp:txXfrm>
        <a:off x="2173821" y="188928"/>
        <a:ext cx="3944629" cy="2245102"/>
      </dsp:txXfrm>
    </dsp:sp>
    <dsp:sp modelId="{46A2CDAB-4B3B-4B8E-A373-B8C7293B7E4D}">
      <dsp:nvSpPr>
        <dsp:cNvPr id="0" name=""/>
        <dsp:cNvSpPr/>
      </dsp:nvSpPr>
      <dsp:spPr>
        <a:xfrm rot="3166690">
          <a:off x="4952710" y="2674012"/>
          <a:ext cx="813727" cy="46969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093618" y="2767951"/>
        <a:ext cx="531911" cy="281816"/>
      </dsp:txXfrm>
    </dsp:sp>
    <dsp:sp modelId="{262F8D3F-03F4-4233-B8DD-3508AB9D5B24}">
      <dsp:nvSpPr>
        <dsp:cNvPr id="0" name=""/>
        <dsp:cNvSpPr/>
      </dsp:nvSpPr>
      <dsp:spPr>
        <a:xfrm>
          <a:off x="4711774" y="3313841"/>
          <a:ext cx="3229133" cy="17353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Department of Health (DOH):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-Perinatal Morbidity/Mortality Review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-Florida Perinatal Mental Health Collaborative</a:t>
          </a:r>
        </a:p>
      </dsp:txBody>
      <dsp:txXfrm>
        <a:off x="4762601" y="3364668"/>
        <a:ext cx="3127479" cy="1633704"/>
      </dsp:txXfrm>
    </dsp:sp>
    <dsp:sp modelId="{91A4E3C3-523F-4999-81D2-C2B64E9E8660}">
      <dsp:nvSpPr>
        <dsp:cNvPr id="0" name=""/>
        <dsp:cNvSpPr/>
      </dsp:nvSpPr>
      <dsp:spPr>
        <a:xfrm rot="10734352">
          <a:off x="3607261" y="3990833"/>
          <a:ext cx="813727" cy="46969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748169" y="4084772"/>
        <a:ext cx="531911" cy="281816"/>
      </dsp:txXfrm>
    </dsp:sp>
    <dsp:sp modelId="{2CE6B424-9935-439C-943C-176969866DA3}">
      <dsp:nvSpPr>
        <dsp:cNvPr id="0" name=""/>
        <dsp:cNvSpPr/>
      </dsp:nvSpPr>
      <dsp:spPr>
        <a:xfrm>
          <a:off x="632508" y="3593643"/>
          <a:ext cx="2683966" cy="13419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Other: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-RPICC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 Family (Home Visit)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Healthy Start</a:t>
          </a:r>
        </a:p>
      </dsp:txBody>
      <dsp:txXfrm>
        <a:off x="671813" y="3632948"/>
        <a:ext cx="2605356" cy="1263373"/>
      </dsp:txXfrm>
    </dsp:sp>
    <dsp:sp modelId="{33201858-8493-4676-B0C3-5091A989A665}">
      <dsp:nvSpPr>
        <dsp:cNvPr id="0" name=""/>
        <dsp:cNvSpPr/>
      </dsp:nvSpPr>
      <dsp:spPr>
        <a:xfrm rot="18379766">
          <a:off x="2461738" y="2813913"/>
          <a:ext cx="813727" cy="46969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602646" y="2907852"/>
        <a:ext cx="531911" cy="281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89594-11D2-4329-83D9-7E4D557CCE57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Certified Childbirth Educations</a:t>
          </a:r>
        </a:p>
      </dsp:txBody>
      <dsp:txXfrm>
        <a:off x="916483" y="1984"/>
        <a:ext cx="2030015" cy="1218009"/>
      </dsp:txXfrm>
    </dsp:sp>
    <dsp:sp modelId="{F1C933A8-7AC2-488A-BAD9-8AEB1EEF62D9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Baby Friendly Designation</a:t>
          </a:r>
        </a:p>
      </dsp:txBody>
      <dsp:txXfrm>
        <a:off x="3149500" y="1984"/>
        <a:ext cx="2030015" cy="1218009"/>
      </dsp:txXfrm>
    </dsp:sp>
    <dsp:sp modelId="{BD4ABA7F-B473-41BF-80D5-AB52BAE7BF50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Magnet</a:t>
          </a:r>
        </a:p>
      </dsp:txBody>
      <dsp:txXfrm>
        <a:off x="916483" y="1422995"/>
        <a:ext cx="2030015" cy="1218009"/>
      </dsp:txXfrm>
    </dsp:sp>
    <dsp:sp modelId="{CFF23E2B-77A3-4503-A6DA-F6C51E5478CE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AWHONN Fetal Monitoring Instructor Onsite</a:t>
          </a:r>
        </a:p>
      </dsp:txBody>
      <dsp:txXfrm>
        <a:off x="3149500" y="1422995"/>
        <a:ext cx="2030015" cy="1218009"/>
      </dsp:txXfrm>
    </dsp:sp>
    <dsp:sp modelId="{B1BD1853-3467-4152-ACFD-025ED01CFAA7}">
      <dsp:nvSpPr>
        <dsp:cNvPr id="0" name=""/>
        <dsp:cNvSpPr/>
      </dsp:nvSpPr>
      <dsp:spPr>
        <a:xfrm>
          <a:off x="905683" y="2772496"/>
          <a:ext cx="2030015" cy="12180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Spinning Babies Training for Department</a:t>
          </a:r>
        </a:p>
      </dsp:txBody>
      <dsp:txXfrm>
        <a:off x="905683" y="2772496"/>
        <a:ext cx="2030015" cy="1218009"/>
      </dsp:txXfrm>
    </dsp:sp>
    <dsp:sp modelId="{2E841058-E32E-4A33-A7CE-699CE849E29B}">
      <dsp:nvSpPr>
        <dsp:cNvPr id="0" name=""/>
        <dsp:cNvSpPr/>
      </dsp:nvSpPr>
      <dsp:spPr>
        <a:xfrm>
          <a:off x="3181575" y="2772496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RELIAS</a:t>
          </a:r>
        </a:p>
      </dsp:txBody>
      <dsp:txXfrm>
        <a:off x="3181575" y="277249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r">
              <a:defRPr sz="1200"/>
            </a:lvl1pPr>
          </a:lstStyle>
          <a:p>
            <a:fld id="{B737F153-0DC0-4F17-949A-5AC3EE5516EC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2"/>
            <a:ext cx="3043343" cy="467071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2"/>
            <a:ext cx="3043343" cy="467071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r">
              <a:defRPr sz="1200"/>
            </a:lvl1pPr>
          </a:lstStyle>
          <a:p>
            <a:fld id="{DCDF025E-A45B-44FB-912E-AA995A868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7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r">
              <a:defRPr sz="1200"/>
            </a:lvl1pPr>
          </a:lstStyle>
          <a:p>
            <a:fld id="{1D76E44C-3A2D-4BA1-864A-2175FC58ED37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9" tIns="46650" rIns="93299" bIns="4665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299" tIns="46650" rIns="93299" bIns="466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r">
              <a:defRPr sz="1200"/>
            </a:lvl1pPr>
          </a:lstStyle>
          <a:p>
            <a:fld id="{4A21BFC3-C5B6-474F-8495-AEA9F630F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62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6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53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57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28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28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71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7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28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8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8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4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4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FA73-18F0-4435-B8B7-F4CE4CBB689B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CE79-0F38-4B5E-976D-13B69000CD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31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65A1-5018-4260-A61C-A61B1509B2E0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791D7-31CD-4FA6-8774-6A7F01A076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63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635E1-8F12-474F-AEB9-C8BEB6E81A48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2D08-3713-4C55-A68C-DFA3E0629A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66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UF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9CC3E-CEB1-4754-A12E-366A036B2988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gradFill>
            <a:gsLst>
              <a:gs pos="96000">
                <a:srgbClr val="F3702B">
                  <a:lumMod val="84000"/>
                </a:srgbClr>
              </a:gs>
              <a:gs pos="1000">
                <a:srgbClr val="F3702B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1A2613C-4AAF-4FE8-A242-4D3CFF926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"/>
          <a:stretch>
            <a:fillRect/>
          </a:stretch>
        </p:blipFill>
        <p:spPr bwMode="auto">
          <a:xfrm>
            <a:off x="3403600" y="1720852"/>
            <a:ext cx="5740400" cy="13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9E8B3D1-80C0-4014-84F0-E39133901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82685"/>
            <a:ext cx="1941512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052"/>
            <a:ext cx="78867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9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38B400-14DA-40AB-8167-AE70A0E2EC35}"/>
              </a:ext>
            </a:extLst>
          </p:cNvPr>
          <p:cNvSpPr/>
          <p:nvPr userDrawn="1"/>
        </p:nvSpPr>
        <p:spPr>
          <a:xfrm>
            <a:off x="0" y="1"/>
            <a:ext cx="9144000" cy="1485900"/>
          </a:xfrm>
          <a:prstGeom prst="rect">
            <a:avLst/>
          </a:prstGeom>
          <a:gradFill>
            <a:gsLst>
              <a:gs pos="96000">
                <a:srgbClr val="F3702B">
                  <a:lumMod val="84000"/>
                </a:srgbClr>
              </a:gs>
              <a:gs pos="1000">
                <a:srgbClr val="F3702B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56588C7-1B2E-4F56-BE3A-14379FA59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"/>
          <a:stretch>
            <a:fillRect/>
          </a:stretch>
        </p:blipFill>
        <p:spPr bwMode="auto">
          <a:xfrm>
            <a:off x="3403600" y="171452"/>
            <a:ext cx="5740400" cy="13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D7B35081-16B5-459B-B97C-DEC1D83C54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12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76263" y="1761067"/>
            <a:ext cx="7727950" cy="4705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48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2" y="1256045"/>
            <a:ext cx="7950758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8414F5-9B1F-44E4-9689-4376FC8379B9}" type="datetime4">
              <a:rPr lang="en-US" smtClean="0"/>
              <a:t>February 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3484" y="6395115"/>
            <a:ext cx="4033824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959" y="6395115"/>
            <a:ext cx="666390" cy="286169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8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1" y="291719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9" y="6166966"/>
            <a:ext cx="66639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0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F7E4E-9A94-4F71-B598-DD32CE77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C6FFA-D1B5-4261-8E55-A482025EB471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EBAC-AF2D-4810-A7CC-49EC46BA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64D41-C973-4040-B954-F0326642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AE95C-5EBF-4CE7-8DEE-3AFD85B52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91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F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7E7553-9073-4581-9C8B-780ADEC0DBB8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58EDF88-1439-492C-8EF0-C1AFAA49F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717551"/>
            <a:ext cx="58737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BDCDEA3-DA08-4702-87F2-09BD2BF674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82685"/>
            <a:ext cx="1941512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052"/>
            <a:ext cx="78867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3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D3F5BD-3721-4ECA-8CB3-CBE0834AECAD}"/>
              </a:ext>
            </a:extLst>
          </p:cNvPr>
          <p:cNvSpPr/>
          <p:nvPr userDrawn="1"/>
        </p:nvSpPr>
        <p:spPr>
          <a:xfrm>
            <a:off x="0" y="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DA49B44-96CF-44A9-8FC1-9F2588F11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-916517"/>
            <a:ext cx="5873750" cy="33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20853B0-2F0C-4FDB-BEBC-B4E760886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82685"/>
            <a:ext cx="1941512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436"/>
            <a:ext cx="78867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28651" y="1653118"/>
            <a:ext cx="5813425" cy="4690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37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2A25F3-3479-47CE-ADF5-FBFA1858527F}"/>
              </a:ext>
            </a:extLst>
          </p:cNvPr>
          <p:cNvSpPr/>
          <p:nvPr userDrawn="1"/>
        </p:nvSpPr>
        <p:spPr>
          <a:xfrm>
            <a:off x="0" y="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C270B69-E605-40EE-823E-2BDFEF1F9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-916517"/>
            <a:ext cx="5873750" cy="33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C4F6E01E-E77D-469E-A6B1-7561F1D299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12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76263" y="1761067"/>
            <a:ext cx="7727950" cy="4705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912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1B21E3-085D-4B51-86E7-4161F33F51A9}"/>
              </a:ext>
            </a:extLst>
          </p:cNvPr>
          <p:cNvSpPr/>
          <p:nvPr userDrawn="1"/>
        </p:nvSpPr>
        <p:spPr>
          <a:xfrm>
            <a:off x="0" y="0"/>
            <a:ext cx="1957388" cy="6858000"/>
          </a:xfrm>
          <a:prstGeom prst="rect">
            <a:avLst/>
          </a:prstGeom>
          <a:gradFill>
            <a:gsLst>
              <a:gs pos="98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8000"/>
                  <a:lumOff val="2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7D2BB52-BCDB-4C73-9BE6-06FC93FC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6"/>
          <a:stretch>
            <a:fillRect/>
          </a:stretch>
        </p:blipFill>
        <p:spPr bwMode="auto">
          <a:xfrm>
            <a:off x="0" y="-508000"/>
            <a:ext cx="20383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13" y="646149"/>
            <a:ext cx="6232737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82826" y="2076451"/>
            <a:ext cx="6232525" cy="419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17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9630D-723D-43A2-8079-3C2EB3E5FE93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190E7-E254-4245-A799-0313DF03D2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0979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72EE07-A3CC-4B37-900B-874865D7F3FA}"/>
              </a:ext>
            </a:extLst>
          </p:cNvPr>
          <p:cNvSpPr/>
          <p:nvPr userDrawn="1"/>
        </p:nvSpPr>
        <p:spPr>
          <a:xfrm>
            <a:off x="0" y="0"/>
            <a:ext cx="1957388" cy="6858000"/>
          </a:xfrm>
          <a:prstGeom prst="rect">
            <a:avLst/>
          </a:prstGeom>
          <a:gradFill>
            <a:gsLst>
              <a:gs pos="98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8000"/>
                  <a:lumOff val="2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9FBC926-73C6-4EA9-B69A-239E9B405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6"/>
          <a:stretch>
            <a:fillRect/>
          </a:stretch>
        </p:blipFill>
        <p:spPr bwMode="auto">
          <a:xfrm>
            <a:off x="0" y="-508000"/>
            <a:ext cx="20383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EF8924F5-8057-43A0-84D9-C461802B8E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56176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82826" y="2076451"/>
            <a:ext cx="6232525" cy="419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82613" y="624418"/>
            <a:ext cx="6137909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1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04FF50-D458-4D04-A882-5F98082E669A}"/>
              </a:ext>
            </a:extLst>
          </p:cNvPr>
          <p:cNvSpPr/>
          <p:nvPr userDrawn="1"/>
        </p:nvSpPr>
        <p:spPr>
          <a:xfrm>
            <a:off x="0" y="537210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A38CFCF-E1D5-4D75-B3DD-B556C277E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4455584"/>
            <a:ext cx="58737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1311498" y="529167"/>
            <a:ext cx="6138863" cy="4470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589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342800-03DB-4C20-AB71-9B9497C53264}"/>
              </a:ext>
            </a:extLst>
          </p:cNvPr>
          <p:cNvSpPr/>
          <p:nvPr userDrawn="1"/>
        </p:nvSpPr>
        <p:spPr>
          <a:xfrm>
            <a:off x="0" y="537210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8D720C3-7D26-4AD9-97F4-565E0C861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4455584"/>
            <a:ext cx="58737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AE4478E7-06EC-4114-A168-24BA91BA1A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5033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893764" y="414867"/>
            <a:ext cx="7158037" cy="4546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4301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38637-7965-401B-8554-4A6D9E15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716C4C-FCC4-4BCB-BCD5-DE779CD05B46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6C2A9-D784-458C-874D-40D64EA6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3FD9-E785-441F-B4BC-F42AD9B5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CD0E7-681C-42C4-83BC-B8F9B1F09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619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7807-7F99-403D-B5F5-AC22053A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5C0264-0FB4-4D88-99D4-B0A2364E3FE6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2D74C-09EF-40CB-838B-68AF17F9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575A9-C3D8-44C9-AEF3-3CBA885D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D87F6-BD70-4285-B489-8A525D7C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733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898D67-ACA9-4F21-AF15-EDA12376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1FB4BD-3B8D-4930-AC14-150FAB1A8CF2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0FBC3-1E91-49D3-80A4-A042E338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53CC4-C950-44D9-A79B-733DBD54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47079-ED13-42C5-9707-6930871EA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625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76EC36-AD04-4085-8162-125D9EC8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5ECA97-D13F-4D3F-980B-297FAB69253C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94DB63-F4C4-4736-ACEF-3D1088A4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E4115B-ACBF-42D4-A35B-B068DA0F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75FEF-3B26-4560-8FE9-63DFE397DE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224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18C66A-C7D6-4EC0-934D-2054D033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6EE88-6C60-4F62-9B48-96324B899003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A1E887-2A89-42A4-B5DE-C9ED2C9F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B73B4F-7DE7-4848-99D6-ED070460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C2532-AEAD-412F-9130-AC33F33EB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183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1192B3-7A63-45E1-A664-0B44BC57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9351A3-C9B7-4611-ADC2-66F439632958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D67E0C9-4848-4454-8122-3C0AFB8E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F0CB45-4531-4D5C-837A-EBAE3052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F8DE2-4F13-4A4D-8A6D-785FCF658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46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04B627-3A88-423A-8644-2CC25696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C9591-72F4-4A46-ADAD-7D71CC8C1CCB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16C8D8-87CE-46D5-84A6-64CDC050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AB971-00E3-45BE-9794-544CD642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CDE00-EB65-4F94-B059-2DE31C48B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39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51845-5299-4D75-92DF-237BBD0B9C3F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5F76-4385-4A5D-B8E2-4A2EED61A4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3732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093F55-2D36-4A2E-B8F6-27BE0FD8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4D8E0-FEB3-4617-AFCA-14069C0AD59E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5D4B44-84B4-40CC-9665-D0AB5CFE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0E905-C404-4AE5-A905-202A43FC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4652D-D589-43E9-B906-7F4B615CF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789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E56CF-124C-4E5D-95C6-DA259246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49AB82-E9FB-4673-966B-134ABB34878D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27765-3D0C-4048-BDAB-DF46628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CEFBC-CA03-4442-8F30-2251FF5F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A9011-8B75-4016-9ECF-55FA4AF421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69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AFDD1-F244-4E64-A5BB-B204ADE86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51D9DB-5660-4F22-AFDE-B33F466EA23C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5A6F-5525-4E22-808F-9FE0E232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11EB-8D3B-4AD8-A7C4-962F398D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E76C-17F9-4D6C-AA83-B7BC3D856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27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9D494-E985-4E9C-B086-91F555CB879A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6547-7DFA-400E-92C2-CE20FC174A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543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94645-5D6D-47E1-9ACB-7CF99D977E83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443DD-025B-441F-8AAD-041BBAF48E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66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BD76-60D1-4A09-AF32-0F44C5243E42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D9237-D530-4311-A753-EFED93B8F5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180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12C9-3301-46F1-889B-B6D443F70432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055CA-C3E0-44A8-ABAC-FD02E382F9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997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7726B-7247-446E-A858-079605EBC3DB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1F10-A7FE-4C00-9800-1137A621D4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30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1EF3-CDAF-437C-B1AF-1CEE71D87C7B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3B21C-5E22-4188-92F1-AD6D3C133B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956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4B1490-31F3-495D-89F7-2CC7C9746B64}" type="datetime1">
              <a:rPr lang="en-US" altLang="en-US"/>
              <a:pPr>
                <a:defRPr/>
              </a:pPr>
              <a:t>2/7/2024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B70054-4C3A-4316-9DD6-C1CE088989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88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C6BF4A8D-9C20-491D-ACC3-01524778C5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25C90-33CF-4F2D-890E-B22ABEA9B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7155530-7714-4552-A60B-9FAE41469BD2}" type="datetime1">
              <a:rPr lang="en-US" altLang="en-US"/>
              <a:pPr/>
              <a:t>2/7/2024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49C6E-DF80-43CF-BF05-34CFD7D61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BDFE1AD-CB67-4570-A4E9-86C50666AEE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160723-EB3B-409A-98F3-D31B9FF51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Title Placeholder 6">
            <a:extLst>
              <a:ext uri="{FF2B5EF4-FFF2-40B4-BE49-F238E27FC236}">
                <a16:creationId xmlns:a16="http://schemas.microsoft.com/office/drawing/2014/main" id="{A0CC2ED1-0299-46B5-9832-A3B6635BE4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6185"/>
            <a:ext cx="78867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41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8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8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38632-B097-4C28-BD03-3257A703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00" y="1879873"/>
            <a:ext cx="4287275" cy="2854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A47546-3D75-4609-A3C0-8F1E9C5E634D}"/>
              </a:ext>
            </a:extLst>
          </p:cNvPr>
          <p:cNvSpPr/>
          <p:nvPr/>
        </p:nvSpPr>
        <p:spPr>
          <a:xfrm>
            <a:off x="160421" y="5098316"/>
            <a:ext cx="648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Joint Commission </a:t>
            </a:r>
          </a:p>
          <a:p>
            <a:pPr algn="ctr"/>
            <a:r>
              <a:rPr lang="en-US" sz="3200" b="1" dirty="0"/>
              <a:t>Maternal Levels of Care Verification</a:t>
            </a:r>
          </a:p>
          <a:p>
            <a:pPr algn="ctr"/>
            <a:r>
              <a:rPr lang="en-US" sz="3200" b="1" dirty="0"/>
              <a:t>May 16 - 17,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DAF9E-5421-4FEB-BB41-76759974A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98" y="326136"/>
            <a:ext cx="4165804" cy="27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6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-84" charset="-128"/>
              </a:rPr>
              <a:t>	Statewide Collaboration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9C0CFBA-53C3-4538-AB73-F1A113307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856333"/>
              </p:ext>
            </p:extLst>
          </p:nvPr>
        </p:nvGraphicFramePr>
        <p:xfrm>
          <a:off x="259080" y="1534160"/>
          <a:ext cx="8656320" cy="51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07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 Plan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5061A-FEE0-4352-94B6-BFD2E0454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027" y="1772970"/>
            <a:ext cx="8803946" cy="43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 Plan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472B7D-86C5-41CF-B40D-931DB7DB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889" y="1615434"/>
            <a:ext cx="8537257" cy="48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84" charset="-128"/>
              </a:rPr>
              <a:t>	</a:t>
            </a:r>
            <a:r>
              <a:rPr lang="en-US" sz="3200" dirty="0">
                <a:solidFill>
                  <a:srgbClr val="FFFFFF"/>
                </a:solidFill>
              </a:rPr>
              <a:t>UF Health </a:t>
            </a:r>
            <a:r>
              <a:rPr lang="en-US" sz="3200" dirty="0" err="1">
                <a:solidFill>
                  <a:srgbClr val="FFFFFF"/>
                </a:solidFill>
              </a:rPr>
              <a:t>Shands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Maternity Related Recognitions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9C0CFBA-53C3-4538-AB73-F1A113307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814500"/>
              </p:ext>
            </p:extLst>
          </p:nvPr>
        </p:nvGraphicFramePr>
        <p:xfrm>
          <a:off x="259080" y="1534160"/>
          <a:ext cx="8656320" cy="51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F232B4A-587B-D82A-CC6A-67D68EEBD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" y="1661692"/>
            <a:ext cx="32512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8B2E5-83B1-F78E-2CE1-4DCFE9339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415" y="1661692"/>
            <a:ext cx="3975642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88186-90EC-A61C-7A2B-B11784150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142" y="4008077"/>
            <a:ext cx="2419906" cy="2011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698FF-2D2A-E01F-F00D-1E2A82FF9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104" y="4099517"/>
            <a:ext cx="3149792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4F763-7C97-583E-6559-2D0D58B4D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2962" y="4099517"/>
            <a:ext cx="25222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04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42607-FBE6-FD8A-3BA2-3FC739A8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7F4E73-C199-091F-67AD-D3A7D135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9" y="291719"/>
            <a:ext cx="7950758" cy="642779"/>
          </a:xfrm>
        </p:spPr>
        <p:txBody>
          <a:bodyPr/>
          <a:lstStyle/>
          <a:p>
            <a:r>
              <a:rPr lang="en-US" dirty="0"/>
              <a:t>Performance Improvement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FA9B06-D8C7-9D84-2695-AADA1E346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19" y="1092424"/>
            <a:ext cx="859120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3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6D8BA3-CAB8-4DBA-8139-175E3A25B40B}"/>
              </a:ext>
            </a:extLst>
          </p:cNvPr>
          <p:cNvSpPr txBox="1">
            <a:spLocks/>
          </p:cNvSpPr>
          <p:nvPr/>
        </p:nvSpPr>
        <p:spPr>
          <a:xfrm>
            <a:off x="1257300" y="260350"/>
            <a:ext cx="7886700" cy="99377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Evidence-Based </a:t>
            </a:r>
          </a:p>
          <a:p>
            <a:r>
              <a:rPr lang="en-US" sz="3200" dirty="0">
                <a:solidFill>
                  <a:schemeClr val="bg1"/>
                </a:solidFill>
              </a:rPr>
              <a:t>Clinical Practice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4D255-61F1-499B-95B3-22BC3D2B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0" y="1530820"/>
            <a:ext cx="8862919" cy="53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6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C4DFA8-13D8-4144-B4C6-CB7449D9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Specialized Training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755B81-7E75-4644-B68D-54AC6DEB2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80211"/>
              </p:ext>
            </p:extLst>
          </p:nvPr>
        </p:nvGraphicFramePr>
        <p:xfrm>
          <a:off x="2832671" y="20466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1CB386FF-CC51-4D48-AC44-C9F090EFE753}"/>
              </a:ext>
            </a:extLst>
          </p:cNvPr>
          <p:cNvSpPr/>
          <p:nvPr/>
        </p:nvSpPr>
        <p:spPr>
          <a:xfrm>
            <a:off x="441960" y="2117141"/>
            <a:ext cx="3291840" cy="392296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Specialty Certification (ANCC and NCC) – 89% certified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79% nurses – advanced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SANE trained nurses</a:t>
            </a:r>
          </a:p>
        </p:txBody>
      </p:sp>
    </p:spTree>
    <p:extLst>
      <p:ext uri="{BB962C8B-B14F-4D97-AF65-F5344CB8AC3E}">
        <p14:creationId xmlns:p14="http://schemas.microsoft.com/office/powerpoint/2010/main" val="410783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186FC0E-E5B0-4820-B6EE-BD00C513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Professional Organizations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2EFDF-1ABF-4534-B48C-311F27CFA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16535"/>
            <a:ext cx="9144000" cy="5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5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969F8BC-428E-4460-981C-86AEC9A9C5E4}"/>
              </a:ext>
            </a:extLst>
          </p:cNvPr>
          <p:cNvSpPr txBox="1">
            <a:spLocks/>
          </p:cNvSpPr>
          <p:nvPr/>
        </p:nvSpPr>
        <p:spPr>
          <a:xfrm>
            <a:off x="117348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Interdisciplinary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B0BC6-8564-4F0A-ABF3-B76854B9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32" y="1677760"/>
            <a:ext cx="6405336" cy="51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969F8BC-428E-4460-981C-86AEC9A9C5E4}"/>
              </a:ext>
            </a:extLst>
          </p:cNvPr>
          <p:cNvSpPr txBox="1">
            <a:spLocks/>
          </p:cNvSpPr>
          <p:nvPr/>
        </p:nvSpPr>
        <p:spPr>
          <a:xfrm>
            <a:off x="117348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Continuing Education and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19D6C-5F89-403C-94C1-BF12D04CBFFE}"/>
              </a:ext>
            </a:extLst>
          </p:cNvPr>
          <p:cNvSpPr txBox="1"/>
          <p:nvPr/>
        </p:nvSpPr>
        <p:spPr>
          <a:xfrm>
            <a:off x="0" y="1600200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Heart and Pregnancy Conference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Quality and Patient Safety Committee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OB/NICU Perinatal Conference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MFM Fellowship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Placenta </a:t>
            </a:r>
            <a:r>
              <a:rPr lang="en-US" sz="2400" dirty="0" err="1"/>
              <a:t>Accreta</a:t>
            </a:r>
            <a:r>
              <a:rPr lang="en-US" sz="2400" dirty="0"/>
              <a:t> case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Grand Rounds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OB/Inpatient Collaborative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FHR Monitoring Rounds/AWOHNN EFM Course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Perinatal Care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A3B9A-FD1D-426A-9EAD-1E8C20C68EAE}"/>
              </a:ext>
            </a:extLst>
          </p:cNvPr>
          <p:cNvSpPr txBox="1"/>
          <p:nvPr/>
        </p:nvSpPr>
        <p:spPr>
          <a:xfrm>
            <a:off x="4572000" y="1615439"/>
            <a:ext cx="4434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Interdisciplinary Project Planning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Unit Practice Councils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UF Health Enterprise-wide nursing leadership Perinatal meeting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Pregnancy associated mortality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Perinatal patient outcomes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Women’s and Children’s Quality Collaborative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OB/ED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9514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557" y="274638"/>
            <a:ext cx="6529747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Who we are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UF Health </a:t>
            </a:r>
            <a:r>
              <a:rPr lang="en-US" dirty="0" err="1">
                <a:solidFill>
                  <a:schemeClr val="bg1"/>
                </a:solidFill>
              </a:rPr>
              <a:t>Shands</a:t>
            </a:r>
            <a:r>
              <a:rPr lang="en-US" dirty="0">
                <a:solidFill>
                  <a:schemeClr val="bg1"/>
                </a:solidFill>
              </a:rPr>
              <a:t> Hospital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2BDC41-8EF0-17C3-3281-FF5E24756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1958</a:t>
            </a:r>
          </a:p>
          <a:p>
            <a:r>
              <a:rPr lang="en-US" dirty="0"/>
              <a:t>Main Campus: 3 Hospitals</a:t>
            </a:r>
          </a:p>
          <a:p>
            <a:pPr lvl="1"/>
            <a:r>
              <a:rPr lang="en-US" dirty="0" err="1"/>
              <a:t>Shands</a:t>
            </a:r>
            <a:r>
              <a:rPr lang="en-US" dirty="0"/>
              <a:t> Hospital:  683 beds</a:t>
            </a:r>
          </a:p>
          <a:p>
            <a:pPr lvl="1"/>
            <a:r>
              <a:rPr lang="en-US" dirty="0"/>
              <a:t>Cancer Hospital:  192 beds</a:t>
            </a:r>
          </a:p>
          <a:p>
            <a:pPr lvl="1"/>
            <a:r>
              <a:rPr lang="en-US" dirty="0"/>
              <a:t>Heart, Neuro and Vascular Hospital :216 beds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BE3DE-9775-B64F-A59F-2DE5D06A1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758" y="4771063"/>
            <a:ext cx="2103120" cy="2071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C1DFC-650E-2A92-5CB1-124D19A02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61" y="4890556"/>
            <a:ext cx="2743200" cy="1832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77AAD4-DB98-BCFA-1EDC-C2A7D01EF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885" y="4843296"/>
            <a:ext cx="2560320" cy="19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13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Regionalization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3D7592A-59B2-C5E0-70C8-2C082B520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459" t="-232" r="470" b="4024"/>
          <a:stretch/>
        </p:blipFill>
        <p:spPr>
          <a:xfrm>
            <a:off x="1777954" y="1527506"/>
            <a:ext cx="5588093" cy="5303520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A840BC4D-737C-D58F-EEE2-0597A862C5DD}"/>
              </a:ext>
            </a:extLst>
          </p:cNvPr>
          <p:cNvSpPr>
            <a:spLocks noChangeAspect="1"/>
          </p:cNvSpPr>
          <p:nvPr/>
        </p:nvSpPr>
        <p:spPr>
          <a:xfrm>
            <a:off x="5270678" y="2763004"/>
            <a:ext cx="182880" cy="182880"/>
          </a:xfrm>
          <a:prstGeom prst="star5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75449D-B175-A3EC-32A9-78ACA0664B5B}"/>
              </a:ext>
            </a:extLst>
          </p:cNvPr>
          <p:cNvSpPr>
            <a:spLocks noChangeAspect="1"/>
          </p:cNvSpPr>
          <p:nvPr/>
        </p:nvSpPr>
        <p:spPr>
          <a:xfrm>
            <a:off x="4002213" y="2215952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519F2F-11EE-915F-AA88-53C10DA04C5F}"/>
              </a:ext>
            </a:extLst>
          </p:cNvPr>
          <p:cNvSpPr>
            <a:spLocks noChangeAspect="1"/>
          </p:cNvSpPr>
          <p:nvPr/>
        </p:nvSpPr>
        <p:spPr>
          <a:xfrm>
            <a:off x="2004230" y="2179928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2E559B5-1BD0-C3BA-9837-29EF5D70963D}"/>
              </a:ext>
            </a:extLst>
          </p:cNvPr>
          <p:cNvSpPr>
            <a:spLocks noChangeAspect="1"/>
          </p:cNvSpPr>
          <p:nvPr/>
        </p:nvSpPr>
        <p:spPr>
          <a:xfrm>
            <a:off x="5350262" y="2808724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76534F-F88C-EE8B-E088-5F9B5FDBFA72}"/>
              </a:ext>
            </a:extLst>
          </p:cNvPr>
          <p:cNvSpPr>
            <a:spLocks noChangeAspect="1"/>
          </p:cNvSpPr>
          <p:nvPr/>
        </p:nvSpPr>
        <p:spPr>
          <a:xfrm>
            <a:off x="5084253" y="2393752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B7B159-7F2B-1145-A64C-53B68E95961C}"/>
              </a:ext>
            </a:extLst>
          </p:cNvPr>
          <p:cNvSpPr>
            <a:spLocks noChangeAspect="1"/>
          </p:cNvSpPr>
          <p:nvPr/>
        </p:nvSpPr>
        <p:spPr>
          <a:xfrm>
            <a:off x="5479097" y="3177940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CDF030-1161-B685-BAAD-691C3DBDC825}"/>
              </a:ext>
            </a:extLst>
          </p:cNvPr>
          <p:cNvSpPr>
            <a:spLocks noChangeAspect="1"/>
          </p:cNvSpPr>
          <p:nvPr/>
        </p:nvSpPr>
        <p:spPr>
          <a:xfrm>
            <a:off x="5997569" y="2584056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3BE3AA-BC4F-2F60-E1F5-CFB7F05EB8AD}"/>
              </a:ext>
            </a:extLst>
          </p:cNvPr>
          <p:cNvSpPr>
            <a:spLocks noChangeAspect="1"/>
          </p:cNvSpPr>
          <p:nvPr/>
        </p:nvSpPr>
        <p:spPr>
          <a:xfrm>
            <a:off x="5776038" y="223997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CAD202-8627-C690-87E1-FD998B3121DB}"/>
              </a:ext>
            </a:extLst>
          </p:cNvPr>
          <p:cNvSpPr>
            <a:spLocks noChangeAspect="1"/>
          </p:cNvSpPr>
          <p:nvPr/>
        </p:nvSpPr>
        <p:spPr>
          <a:xfrm>
            <a:off x="5296842" y="342460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8A24EE-8C88-915A-2FE4-61374362E01F}"/>
              </a:ext>
            </a:extLst>
          </p:cNvPr>
          <p:cNvSpPr>
            <a:spLocks noChangeAspect="1"/>
          </p:cNvSpPr>
          <p:nvPr/>
        </p:nvSpPr>
        <p:spPr>
          <a:xfrm>
            <a:off x="5750898" y="514185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336068-8E6D-B137-5155-3554EBF82BFA}"/>
              </a:ext>
            </a:extLst>
          </p:cNvPr>
          <p:cNvSpPr>
            <a:spLocks noChangeAspect="1"/>
          </p:cNvSpPr>
          <p:nvPr/>
        </p:nvSpPr>
        <p:spPr>
          <a:xfrm>
            <a:off x="5695423" y="357700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6C4AFAD-9FC5-D35E-20E6-0B695B0E8484}"/>
              </a:ext>
            </a:extLst>
          </p:cNvPr>
          <p:cNvSpPr>
            <a:spLocks noChangeAspect="1"/>
          </p:cNvSpPr>
          <p:nvPr/>
        </p:nvSpPr>
        <p:spPr>
          <a:xfrm>
            <a:off x="5784012" y="281605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C89DB1-094D-8228-27F0-9E17966EA13C}"/>
              </a:ext>
            </a:extLst>
          </p:cNvPr>
          <p:cNvSpPr>
            <a:spLocks noChangeAspect="1"/>
          </p:cNvSpPr>
          <p:nvPr/>
        </p:nvSpPr>
        <p:spPr>
          <a:xfrm>
            <a:off x="4589829" y="1950719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F221C5-54D2-239C-9540-3B169FB35185}"/>
              </a:ext>
            </a:extLst>
          </p:cNvPr>
          <p:cNvSpPr>
            <a:spLocks noChangeAspect="1"/>
          </p:cNvSpPr>
          <p:nvPr/>
        </p:nvSpPr>
        <p:spPr>
          <a:xfrm>
            <a:off x="5425684" y="2321949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3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Scope of Services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Labor &amp; Delivery/Antepartum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00200"/>
            <a:ext cx="8854440" cy="512064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Our focus is on providing a memorable, family centered birth experience in a safe environment</a:t>
            </a:r>
            <a:r>
              <a:rPr lang="en-US" sz="2800" dirty="0"/>
              <a:t> </a:t>
            </a:r>
            <a:r>
              <a:rPr lang="en-US" sz="2800" i="1" dirty="0"/>
              <a:t>regardless of risk or delivery type.</a:t>
            </a:r>
            <a:endParaRPr lang="en-US" sz="2800" dirty="0"/>
          </a:p>
          <a:p>
            <a:pPr lvl="0"/>
            <a:r>
              <a:rPr lang="en-US" sz="2800" dirty="0"/>
              <a:t>12-bed Antepartum Service managed by MFM and staffed by Labor &amp; AP trained RNs.  This unit is immediately adjacent to L&amp;D and the ORs</a:t>
            </a:r>
          </a:p>
          <a:p>
            <a:pPr lvl="0"/>
            <a:r>
              <a:rPr lang="en-US" sz="2800" dirty="0"/>
              <a:t>5-Bed Triage Unit that can flex to support birth </a:t>
            </a:r>
          </a:p>
          <a:p>
            <a:pPr lvl="0"/>
            <a:r>
              <a:rPr lang="en-US" sz="2800" dirty="0"/>
              <a:t>4-Pre-op/Recovery bed spaces</a:t>
            </a:r>
          </a:p>
          <a:p>
            <a:pPr lvl="0"/>
            <a:r>
              <a:rPr lang="en-US" sz="2800" dirty="0"/>
              <a:t>3 Operating Room Suites</a:t>
            </a:r>
          </a:p>
          <a:p>
            <a:pPr lvl="0"/>
            <a:r>
              <a:rPr lang="en-US" sz="2800" dirty="0"/>
              <a:t>8 newly renovated labor rooms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DB2AA-010F-42C3-9FCA-10C715CF2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22088" r="61218" b="11447"/>
          <a:stretch/>
        </p:blipFill>
        <p:spPr bwMode="auto">
          <a:xfrm>
            <a:off x="7683500" y="4616611"/>
            <a:ext cx="1460500" cy="18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903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00200"/>
            <a:ext cx="874776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Patient Population/Visits</a:t>
            </a:r>
            <a:endParaRPr lang="en-US" sz="2400" dirty="0"/>
          </a:p>
          <a:p>
            <a:pPr lvl="0"/>
            <a:r>
              <a:rPr lang="en-US" sz="2400" dirty="0"/>
              <a:t>~500 Triage visits a month with a 40% admission rate</a:t>
            </a:r>
          </a:p>
          <a:p>
            <a:pPr lvl="0"/>
            <a:r>
              <a:rPr lang="en-US" sz="2400" dirty="0"/>
              <a:t>Deliveries are increasing ~240-260/month</a:t>
            </a:r>
          </a:p>
          <a:p>
            <a:pPr lvl="0"/>
            <a:r>
              <a:rPr lang="en-US" sz="2400" dirty="0"/>
              <a:t>35% overall cesarean rate that is beginning to trend down</a:t>
            </a:r>
          </a:p>
          <a:p>
            <a:pPr lvl="0"/>
            <a:r>
              <a:rPr lang="en-US" sz="2400" dirty="0"/>
              <a:t>Patients &gt;20weeks with some exceptions on L&amp;D and all gestational ages on the AP Unit ( Average 10-12 patient per day)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DB2AA-010F-42C3-9FCA-10C715CF2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22088" r="61218" b="11447"/>
          <a:stretch/>
        </p:blipFill>
        <p:spPr bwMode="auto">
          <a:xfrm>
            <a:off x="7527195" y="4772917"/>
            <a:ext cx="1460500" cy="18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2A3881-7BD2-4974-968F-47A6F395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Scope of Services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Labor &amp; Delivery/Antepartum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EC283-1FE8-4340-BC4D-ACF725D1A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79" y="5116293"/>
            <a:ext cx="1152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9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Nursing Care</a:t>
            </a:r>
            <a:endParaRPr lang="en-US" sz="2800" dirty="0"/>
          </a:p>
          <a:p>
            <a:pPr lvl="0"/>
            <a:r>
              <a:rPr lang="en-US" sz="2800" dirty="0"/>
              <a:t>BSN (&gt;70%) and National Certification (&gt;90%), with specialty training</a:t>
            </a:r>
          </a:p>
          <a:p>
            <a:pPr lvl="0"/>
            <a:r>
              <a:rPr lang="en-US" sz="2800" dirty="0"/>
              <a:t>Staffing is based on AWHONN recommendations and Guidelines for Perinatal Care</a:t>
            </a:r>
          </a:p>
          <a:p>
            <a:r>
              <a:rPr lang="en-US" sz="2800" dirty="0"/>
              <a:t>Surges are managed with on-call and support from Central Staffing/Peds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DB2AA-010F-42C3-9FCA-10C715CF2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22088" r="61218" b="11447"/>
          <a:stretch/>
        </p:blipFill>
        <p:spPr bwMode="auto">
          <a:xfrm>
            <a:off x="7683500" y="4616611"/>
            <a:ext cx="1460500" cy="18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76B2F1-9C8E-4CC9-AD20-D4D91882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Scope of Services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Labor &amp; Delivery/Antepartum</a:t>
            </a:r>
          </a:p>
        </p:txBody>
      </p:sp>
    </p:spTree>
    <p:extLst>
      <p:ext uri="{BB962C8B-B14F-4D97-AF65-F5344CB8AC3E}">
        <p14:creationId xmlns:p14="http://schemas.microsoft.com/office/powerpoint/2010/main" val="3416758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40" y="274638"/>
            <a:ext cx="646176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Scope of Services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Unit 95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1600200"/>
            <a:ext cx="8943974" cy="498316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Our philosophy on unit 95 is to set a new standard of nursing excellence by providing experienced nursing care to high risk populations with Pre-Eclampsia, Post-Partum Hemorrhage, and other comorbidities. We provide comprehensive family-centered care through the postpartum period by supporting and providing education on rooming in, maternal/infant bonding, lactation, newborn care, and postpartum maternal care to ensure our patients have a successful transition into the fourth trimester. </a:t>
            </a:r>
          </a:p>
          <a:p>
            <a:r>
              <a:rPr lang="en-US" sz="1800" dirty="0"/>
              <a:t>23 private beds  and a newborn procedure room</a:t>
            </a:r>
          </a:p>
          <a:p>
            <a:r>
              <a:rPr lang="en-US" sz="1800" dirty="0"/>
              <a:t>Services include: Postpartum care, Newborn care, overflow for Antepartum and Gynecology</a:t>
            </a:r>
          </a:p>
          <a:p>
            <a:r>
              <a:rPr lang="en-US" sz="1800" dirty="0"/>
              <a:t>Care is provided by RN, LPN, PCA, and Support Techs with an 83/17 skill mix</a:t>
            </a:r>
          </a:p>
          <a:p>
            <a:r>
              <a:rPr lang="en-US" sz="1800" dirty="0"/>
              <a:t>Highly experienced nursing care: </a:t>
            </a:r>
          </a:p>
          <a:p>
            <a:pPr lvl="1"/>
            <a:r>
              <a:rPr lang="en-US" sz="1600" dirty="0"/>
              <a:t>92% BSN rate</a:t>
            </a:r>
          </a:p>
          <a:p>
            <a:pPr lvl="1"/>
            <a:r>
              <a:rPr lang="en-US" sz="1600" dirty="0"/>
              <a:t>87% National Certifications (38% Med-Surg certified, 22% Lactation certified, 28% Maternal Newborn, 6% Child Birth Educator Certified, 3% Cardiovascular certified, 3% Neonatal certified- Providing expansive expertise). </a:t>
            </a:r>
          </a:p>
          <a:p>
            <a:pPr lvl="1"/>
            <a:r>
              <a:rPr lang="en-US" sz="1600" dirty="0"/>
              <a:t>Average seniority of 8.7 years</a:t>
            </a:r>
          </a:p>
        </p:txBody>
      </p:sp>
    </p:spTree>
    <p:extLst>
      <p:ext uri="{BB962C8B-B14F-4D97-AF65-F5344CB8AC3E}">
        <p14:creationId xmlns:p14="http://schemas.microsoft.com/office/powerpoint/2010/main" val="286937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E4B5B-57C7-2244-0C5E-CB71E030B943}"/>
              </a:ext>
            </a:extLst>
          </p:cNvPr>
          <p:cNvSpPr txBox="1"/>
          <p:nvPr/>
        </p:nvSpPr>
        <p:spPr>
          <a:xfrm>
            <a:off x="67241" y="1707774"/>
            <a:ext cx="88548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43 </a:t>
            </a:r>
            <a:r>
              <a:rPr lang="en-US" dirty="0" err="1"/>
              <a:t>yr</a:t>
            </a:r>
            <a:r>
              <a:rPr lang="en-US" dirty="0"/>
              <a:t> old G8 3043 transferred at 19 weeks in heart failure, patient was intubated and on pressors for support on admission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BNP 1300, TTE was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Medically managed and extubated 1 week after admission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day patient had an arrest requiring 3 rounds of CPR and reintubated. IABP was placed.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day later she was extubated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days later c/o severe abdominal pain had large rectus sheath hematoma Rx IR embolization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22 5/7 weeks patient condition began to deteriorate, multidisciplinary meeting with MFM, Neonatal, Cardiology, CT Surgery and Anesthesia held decision made to place an </a:t>
            </a:r>
            <a:r>
              <a:rPr lang="en-US" dirty="0" err="1"/>
              <a:t>Impella</a:t>
            </a:r>
            <a:r>
              <a:rPr lang="en-US" dirty="0"/>
              <a:t> Heart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28 weeks elective delivery by Cesarean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OP CS Day 19 patient discharged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51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CFE46-D7AE-87AA-ED9E-F2160F8F9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2073088"/>
            <a:ext cx="2560320" cy="46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9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047F7-2CE3-4E1D-8110-6B091C56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85" y="1615434"/>
            <a:ext cx="4214642" cy="2807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F163A-CEBA-4478-A464-562DA18C5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029" y="3604565"/>
            <a:ext cx="4469286" cy="29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Mission, Vision and Values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7EB5ED-8F85-A8E4-5056-FE698E96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23160" y="1578009"/>
            <a:ext cx="4206240" cy="52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3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BF0E1-90D7-4EFA-9FD3-A09C49CC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6477"/>
            <a:ext cx="8229600" cy="4525963"/>
          </a:xfrm>
        </p:spPr>
        <p:txBody>
          <a:bodyPr/>
          <a:lstStyle/>
          <a:p>
            <a:pPr lvl="0"/>
            <a:r>
              <a:rPr lang="en-US" sz="2800" dirty="0"/>
              <a:t>We believe that every pregnant or recently pregnant patient is entitled to receive the  unique care that is tailored to her individual needs in order to promote the optimal outcome. </a:t>
            </a:r>
          </a:p>
          <a:p>
            <a:pPr lvl="0"/>
            <a:r>
              <a:rPr lang="en-US" sz="2800" dirty="0"/>
              <a:t>We believe this care should be standardized based on best available evidence, collaborative,  patient centered and innovative when indicated. </a:t>
            </a:r>
          </a:p>
          <a:p>
            <a:pPr lvl="0"/>
            <a:r>
              <a:rPr lang="en-US" sz="2800" dirty="0"/>
              <a:t>To continuously improve and develop programs that will meet these goals. </a:t>
            </a:r>
          </a:p>
          <a:p>
            <a:pPr lvl="0"/>
            <a:r>
              <a:rPr lang="en-US" sz="2800" dirty="0"/>
              <a:t>To become the leader in regionalization of Perinatal care in Florida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9338EE-09A9-4344-8DAC-20E82258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0" y="178867"/>
            <a:ext cx="6208776" cy="1251616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Perinatal Program Philosophy</a:t>
            </a:r>
          </a:p>
        </p:txBody>
      </p:sp>
    </p:spTree>
    <p:extLst>
      <p:ext uri="{BB962C8B-B14F-4D97-AF65-F5344CB8AC3E}">
        <p14:creationId xmlns:p14="http://schemas.microsoft.com/office/powerpoint/2010/main" val="251042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DB0AF2-B800-415F-9949-2BB3FE669554}"/>
              </a:ext>
            </a:extLst>
          </p:cNvPr>
          <p:cNvSpPr/>
          <p:nvPr/>
        </p:nvSpPr>
        <p:spPr>
          <a:xfrm>
            <a:off x="3200400" y="391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alibri"/>
              </a:rPr>
              <a:t>Meet the Team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6ADD2B4-707B-B587-8E95-50DB1CA3719C}"/>
              </a:ext>
            </a:extLst>
          </p:cNvPr>
          <p:cNvGrpSpPr/>
          <p:nvPr/>
        </p:nvGrpSpPr>
        <p:grpSpPr>
          <a:xfrm>
            <a:off x="361925" y="1565142"/>
            <a:ext cx="1473576" cy="1509005"/>
            <a:chOff x="666726" y="1565142"/>
            <a:chExt cx="1473576" cy="1509005"/>
          </a:xfrm>
        </p:grpSpPr>
        <p:pic>
          <p:nvPicPr>
            <p:cNvPr id="8" name="Picture Placeholder 44">
              <a:extLst>
                <a:ext uri="{FF2B5EF4-FFF2-40B4-BE49-F238E27FC236}">
                  <a16:creationId xmlns:a16="http://schemas.microsoft.com/office/drawing/2014/main" id="{9AC94858-9E59-410B-BE23-31F2D22F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0089" y="1565142"/>
              <a:ext cx="731519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A68519-02FC-473C-AE9F-FBB0E38C671D}"/>
                </a:ext>
              </a:extLst>
            </p:cNvPr>
            <p:cNvSpPr txBox="1"/>
            <p:nvPr/>
          </p:nvSpPr>
          <p:spPr>
            <a:xfrm>
              <a:off x="666726" y="2766370"/>
              <a:ext cx="14735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AVP, Nursing: Dave Hudson, MSN, RN, NEA-BC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5A62C1-A04F-FC1B-9789-F3BA0FFF3268}"/>
              </a:ext>
            </a:extLst>
          </p:cNvPr>
          <p:cNvGrpSpPr/>
          <p:nvPr/>
        </p:nvGrpSpPr>
        <p:grpSpPr>
          <a:xfrm>
            <a:off x="4562870" y="4954958"/>
            <a:ext cx="1081082" cy="1740967"/>
            <a:chOff x="4516278" y="4954958"/>
            <a:chExt cx="1081082" cy="1740967"/>
          </a:xfrm>
        </p:grpSpPr>
        <p:pic>
          <p:nvPicPr>
            <p:cNvPr id="6" name="Picture Placeholder 30">
              <a:extLst>
                <a:ext uri="{FF2B5EF4-FFF2-40B4-BE49-F238E27FC236}">
                  <a16:creationId xmlns:a16="http://schemas.microsoft.com/office/drawing/2014/main" id="{71EBF63B-A057-4044-BD51-42E6556B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1540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E6DBDF-7718-4FA9-9053-9E664FE37FB6}"/>
                </a:ext>
              </a:extLst>
            </p:cNvPr>
            <p:cNvSpPr txBox="1"/>
            <p:nvPr/>
          </p:nvSpPr>
          <p:spPr>
            <a:xfrm>
              <a:off x="4516278" y="6080372"/>
              <a:ext cx="10810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Mgr., Mother/Baby: Dawn Viana, DNP, APRN, NNP-BC, RNC-NIC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FAEA18-8747-A0BC-D1FF-55DE9422B148}"/>
              </a:ext>
            </a:extLst>
          </p:cNvPr>
          <p:cNvGrpSpPr/>
          <p:nvPr/>
        </p:nvGrpSpPr>
        <p:grpSpPr>
          <a:xfrm>
            <a:off x="2030111" y="1565142"/>
            <a:ext cx="1190210" cy="1512576"/>
            <a:chOff x="2834503" y="1565142"/>
            <a:chExt cx="1190210" cy="1512576"/>
          </a:xfrm>
        </p:grpSpPr>
        <p:pic>
          <p:nvPicPr>
            <p:cNvPr id="5" name="Picture Placeholder 34">
              <a:extLst>
                <a:ext uri="{FF2B5EF4-FFF2-40B4-BE49-F238E27FC236}">
                  <a16:creationId xmlns:a16="http://schemas.microsoft.com/office/drawing/2014/main" id="{BDCF0A03-2E00-477A-87E5-4BB1AD172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7081" y="1565142"/>
              <a:ext cx="731520" cy="10972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B0A343-943F-4B71-8953-CBE1E5D7E93E}"/>
                </a:ext>
              </a:extLst>
            </p:cNvPr>
            <p:cNvSpPr txBox="1"/>
            <p:nvPr/>
          </p:nvSpPr>
          <p:spPr>
            <a:xfrm>
              <a:off x="2834503" y="2769941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Interim CEO, Sr. VP, CFO: James J. Kelly, Jr.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E7938F-BCA6-522C-C51E-1D313112ECDA}"/>
              </a:ext>
            </a:extLst>
          </p:cNvPr>
          <p:cNvGrpSpPr/>
          <p:nvPr/>
        </p:nvGrpSpPr>
        <p:grpSpPr>
          <a:xfrm>
            <a:off x="3438206" y="4954958"/>
            <a:ext cx="1057962" cy="1587079"/>
            <a:chOff x="3448323" y="4954958"/>
            <a:chExt cx="1057962" cy="1587079"/>
          </a:xfrm>
        </p:grpSpPr>
        <p:pic>
          <p:nvPicPr>
            <p:cNvPr id="9" name="Picture Placeholder 48">
              <a:extLst>
                <a:ext uri="{FF2B5EF4-FFF2-40B4-BE49-F238E27FC236}">
                  <a16:creationId xmlns:a16="http://schemas.microsoft.com/office/drawing/2014/main" id="{6ED84954-B1FB-4531-BED6-AEBC313D2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025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4F3E52-116F-4D27-A074-25164639FA97}"/>
                </a:ext>
              </a:extLst>
            </p:cNvPr>
            <p:cNvSpPr txBox="1"/>
            <p:nvPr/>
          </p:nvSpPr>
          <p:spPr>
            <a:xfrm>
              <a:off x="3448323" y="6080372"/>
              <a:ext cx="105796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/>
                <a:t>Mgr</a:t>
              </a:r>
              <a:r>
                <a:rPr lang="en-US" sz="1000" dirty="0"/>
                <a:t>, L&amp;D: Jan Mackenzie, MSN, RNC-OB,  C-EFM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648046-8034-3D02-4894-0E067609C1B4}"/>
              </a:ext>
            </a:extLst>
          </p:cNvPr>
          <p:cNvGrpSpPr/>
          <p:nvPr/>
        </p:nvGrpSpPr>
        <p:grpSpPr>
          <a:xfrm>
            <a:off x="5710654" y="4954958"/>
            <a:ext cx="974528" cy="1740967"/>
            <a:chOff x="5698895" y="4954958"/>
            <a:chExt cx="974528" cy="1740967"/>
          </a:xfrm>
        </p:grpSpPr>
        <p:pic>
          <p:nvPicPr>
            <p:cNvPr id="7" name="Picture Placeholder 40">
              <a:extLst>
                <a:ext uri="{FF2B5EF4-FFF2-40B4-BE49-F238E27FC236}">
                  <a16:creationId xmlns:a16="http://schemas.microsoft.com/office/drawing/2014/main" id="{B29CE93A-C221-4185-B7A0-61D7E9EC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0880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00122-DEEE-417F-B07D-FD2DE833E554}"/>
                </a:ext>
              </a:extLst>
            </p:cNvPr>
            <p:cNvSpPr txBox="1"/>
            <p:nvPr/>
          </p:nvSpPr>
          <p:spPr>
            <a:xfrm>
              <a:off x="5698895" y="6080372"/>
              <a:ext cx="97452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CNS(Obstetrics): Candy Rouse, DNP, RN, C-EFM, CNS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55B5E93-0579-DC72-6325-353CEE09DF45}"/>
              </a:ext>
            </a:extLst>
          </p:cNvPr>
          <p:cNvGrpSpPr/>
          <p:nvPr/>
        </p:nvGrpSpPr>
        <p:grpSpPr>
          <a:xfrm>
            <a:off x="3393902" y="3206768"/>
            <a:ext cx="1786922" cy="1473223"/>
            <a:chOff x="3393902" y="3206768"/>
            <a:chExt cx="1786922" cy="14732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A7DC7A-7F04-4B9E-8064-FD523E1B3F83}"/>
                </a:ext>
              </a:extLst>
            </p:cNvPr>
            <p:cNvSpPr txBox="1"/>
            <p:nvPr/>
          </p:nvSpPr>
          <p:spPr>
            <a:xfrm>
              <a:off x="3393902" y="4372214"/>
              <a:ext cx="17869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Department Chair of Obstetrics and Gynecology: Dr. John </a:t>
              </a:r>
              <a:r>
                <a:rPr lang="en-US" sz="1000" dirty="0" err="1"/>
                <a:t>Smulian</a:t>
              </a:r>
              <a:endParaRPr lang="en-US" sz="1000" dirty="0"/>
            </a:p>
          </p:txBody>
        </p:sp>
        <p:pic>
          <p:nvPicPr>
            <p:cNvPr id="19" name="Picture Placeholder 26">
              <a:extLst>
                <a:ext uri="{FF2B5EF4-FFF2-40B4-BE49-F238E27FC236}">
                  <a16:creationId xmlns:a16="http://schemas.microsoft.com/office/drawing/2014/main" id="{32387471-5268-46B9-8F6F-1B7AA06C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5501" y="3206768"/>
              <a:ext cx="731519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9A2F3E-3427-74C8-6339-A8BD0CC7C00E}"/>
              </a:ext>
            </a:extLst>
          </p:cNvPr>
          <p:cNvGrpSpPr/>
          <p:nvPr/>
        </p:nvGrpSpPr>
        <p:grpSpPr>
          <a:xfrm>
            <a:off x="161722" y="4954958"/>
            <a:ext cx="1020768" cy="1587079"/>
            <a:chOff x="161722" y="4954958"/>
            <a:chExt cx="1020768" cy="15870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907A59-79CF-48E0-A789-4D16092F65B7}"/>
                </a:ext>
              </a:extLst>
            </p:cNvPr>
            <p:cNvSpPr txBox="1"/>
            <p:nvPr/>
          </p:nvSpPr>
          <p:spPr>
            <a:xfrm>
              <a:off x="161722" y="6080372"/>
              <a:ext cx="1020768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Chief of Obstetrics and Gynecology: Dr. Tony Wen</a:t>
              </a:r>
            </a:p>
          </p:txBody>
        </p:sp>
        <p:pic>
          <p:nvPicPr>
            <p:cNvPr id="20" name="Picture Placeholder 26">
              <a:extLst>
                <a:ext uri="{FF2B5EF4-FFF2-40B4-BE49-F238E27FC236}">
                  <a16:creationId xmlns:a16="http://schemas.microsoft.com/office/drawing/2014/main" id="{A29DF4CC-2A13-4993-BF9D-910BFC7D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827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CE3602A-FC88-F01A-A6BE-B3081427CA6D}"/>
              </a:ext>
            </a:extLst>
          </p:cNvPr>
          <p:cNvGrpSpPr/>
          <p:nvPr/>
        </p:nvGrpSpPr>
        <p:grpSpPr>
          <a:xfrm>
            <a:off x="7753183" y="4954958"/>
            <a:ext cx="1081082" cy="1740967"/>
            <a:chOff x="7753183" y="4954958"/>
            <a:chExt cx="1081082" cy="17409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C5785-B7E7-4E6E-9E57-973D637801BF}"/>
                </a:ext>
              </a:extLst>
            </p:cNvPr>
            <p:cNvSpPr txBox="1"/>
            <p:nvPr/>
          </p:nvSpPr>
          <p:spPr>
            <a:xfrm>
              <a:off x="7753183" y="6080372"/>
              <a:ext cx="10810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Physician Director of Quality (Obstetrics and Gynecology): Dr. David McLean</a:t>
              </a:r>
            </a:p>
          </p:txBody>
        </p:sp>
        <p:pic>
          <p:nvPicPr>
            <p:cNvPr id="21" name="Picture Placeholder 26">
              <a:extLst>
                <a:ext uri="{FF2B5EF4-FFF2-40B4-BE49-F238E27FC236}">
                  <a16:creationId xmlns:a16="http://schemas.microsoft.com/office/drawing/2014/main" id="{2969D340-099D-41C9-8298-683125D78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8445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6651B9-B308-4C00-D979-FBE22876E21C}"/>
              </a:ext>
            </a:extLst>
          </p:cNvPr>
          <p:cNvGrpSpPr/>
          <p:nvPr/>
        </p:nvGrpSpPr>
        <p:grpSpPr>
          <a:xfrm>
            <a:off x="6184571" y="1565142"/>
            <a:ext cx="1190210" cy="1515653"/>
            <a:chOff x="6779927" y="1565142"/>
            <a:chExt cx="1190210" cy="15156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689B8C-DB27-49ED-B4A4-7BEBA1E6AFD2}"/>
                </a:ext>
              </a:extLst>
            </p:cNvPr>
            <p:cNvSpPr txBox="1"/>
            <p:nvPr/>
          </p:nvSpPr>
          <p:spPr>
            <a:xfrm>
              <a:off x="6779927" y="2773018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CNO: Irene </a:t>
              </a:r>
              <a:r>
                <a:rPr lang="en-US" sz="1000" dirty="0" err="1"/>
                <a:t>Alexaitis</a:t>
              </a:r>
              <a:r>
                <a:rPr lang="en-US" sz="1000" dirty="0"/>
                <a:t>, DNP, RN,NEA-BC</a:t>
              </a:r>
            </a:p>
          </p:txBody>
        </p:sp>
        <p:pic>
          <p:nvPicPr>
            <p:cNvPr id="22" name="Picture Placeholder 32">
              <a:extLst>
                <a:ext uri="{FF2B5EF4-FFF2-40B4-BE49-F238E27FC236}">
                  <a16:creationId xmlns:a16="http://schemas.microsoft.com/office/drawing/2014/main" id="{773419A0-B916-4AD2-8996-B3CB4D47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1066" y="1565142"/>
              <a:ext cx="731519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46CD4D-62F6-79E4-6C93-D8DE5F3C77A7}"/>
              </a:ext>
            </a:extLst>
          </p:cNvPr>
          <p:cNvGrpSpPr/>
          <p:nvPr/>
        </p:nvGrpSpPr>
        <p:grpSpPr>
          <a:xfrm>
            <a:off x="6751884" y="4954958"/>
            <a:ext cx="934595" cy="1600934"/>
            <a:chOff x="6808587" y="4954958"/>
            <a:chExt cx="934595" cy="1600934"/>
          </a:xfrm>
        </p:grpSpPr>
        <p:pic>
          <p:nvPicPr>
            <p:cNvPr id="25" name="Picture Placeholder 26">
              <a:extLst>
                <a:ext uri="{FF2B5EF4-FFF2-40B4-BE49-F238E27FC236}">
                  <a16:creationId xmlns:a16="http://schemas.microsoft.com/office/drawing/2014/main" id="{E5AA0A2A-D156-49AE-B0C3-CDDAD506A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40605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20A4C6-9BF6-4EE1-B52D-22FC523FD631}"/>
                </a:ext>
              </a:extLst>
            </p:cNvPr>
            <p:cNvSpPr txBox="1"/>
            <p:nvPr/>
          </p:nvSpPr>
          <p:spPr>
            <a:xfrm>
              <a:off x="6808587" y="6080372"/>
              <a:ext cx="934595" cy="475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Sr QI Specialist Lana Watson, MHS, OTR/L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EFEBBC-D4AB-72B9-1AA8-1190E42CFD7C}"/>
              </a:ext>
            </a:extLst>
          </p:cNvPr>
          <p:cNvGrpSpPr/>
          <p:nvPr/>
        </p:nvGrpSpPr>
        <p:grpSpPr>
          <a:xfrm>
            <a:off x="2396976" y="4954958"/>
            <a:ext cx="974528" cy="1740967"/>
            <a:chOff x="2370455" y="4954958"/>
            <a:chExt cx="974528" cy="1740967"/>
          </a:xfrm>
        </p:grpSpPr>
        <p:pic>
          <p:nvPicPr>
            <p:cNvPr id="24" name="Picture Placeholder 30">
              <a:extLst>
                <a:ext uri="{FF2B5EF4-FFF2-40B4-BE49-F238E27FC236}">
                  <a16:creationId xmlns:a16="http://schemas.microsoft.com/office/drawing/2014/main" id="{9265364B-D870-4239-8F76-81D23EAED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25452" y="4954958"/>
              <a:ext cx="664535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9B6984-36BA-422C-A14A-191D7F1D2F92}"/>
                </a:ext>
              </a:extLst>
            </p:cNvPr>
            <p:cNvSpPr txBox="1"/>
            <p:nvPr/>
          </p:nvSpPr>
          <p:spPr>
            <a:xfrm>
              <a:off x="2370455" y="6080372"/>
              <a:ext cx="97452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Clinical Leader of Mother/Baby: Emily Marchione, BSN, RN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E8478A-95BB-AAC0-36A2-5999C4646C80}"/>
              </a:ext>
            </a:extLst>
          </p:cNvPr>
          <p:cNvGrpSpPr/>
          <p:nvPr/>
        </p:nvGrpSpPr>
        <p:grpSpPr>
          <a:xfrm>
            <a:off x="1249192" y="4954958"/>
            <a:ext cx="1081082" cy="1740967"/>
            <a:chOff x="1289374" y="4954958"/>
            <a:chExt cx="1081082" cy="174096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14D659-B8CC-436E-938F-9815DC82C179}"/>
                </a:ext>
              </a:extLst>
            </p:cNvPr>
            <p:cNvSpPr txBox="1"/>
            <p:nvPr/>
          </p:nvSpPr>
          <p:spPr>
            <a:xfrm>
              <a:off x="1289374" y="6080372"/>
              <a:ext cx="10810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Clinical Leader of Labor &amp; Delivery: Joanne Tanner, MSN, RN, C-EFM</a:t>
              </a:r>
            </a:p>
          </p:txBody>
        </p:sp>
        <p:pic>
          <p:nvPicPr>
            <p:cNvPr id="29" name="Picture Placeholder 48">
              <a:extLst>
                <a:ext uri="{FF2B5EF4-FFF2-40B4-BE49-F238E27FC236}">
                  <a16:creationId xmlns:a16="http://schemas.microsoft.com/office/drawing/2014/main" id="{DB3EC605-1FD5-49F6-AAC2-66612A69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94636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354B98-652D-A19E-2B13-A246F0043836}"/>
              </a:ext>
            </a:extLst>
          </p:cNvPr>
          <p:cNvGrpSpPr/>
          <p:nvPr/>
        </p:nvGrpSpPr>
        <p:grpSpPr>
          <a:xfrm>
            <a:off x="3414931" y="1565142"/>
            <a:ext cx="1190210" cy="1513914"/>
            <a:chOff x="4809563" y="1565142"/>
            <a:chExt cx="1190210" cy="1513914"/>
          </a:xfrm>
        </p:grpSpPr>
        <p:pic>
          <p:nvPicPr>
            <p:cNvPr id="30" name="Picture Placeholder 32">
              <a:extLst>
                <a:ext uri="{FF2B5EF4-FFF2-40B4-BE49-F238E27FC236}">
                  <a16:creationId xmlns:a16="http://schemas.microsoft.com/office/drawing/2014/main" id="{CB0827E8-4192-4B57-A9E1-9941C6F68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44074" y="1565142"/>
              <a:ext cx="731520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BC11A3-7B23-4BAE-ACDE-E21ED47A537C}"/>
                </a:ext>
              </a:extLst>
            </p:cNvPr>
            <p:cNvSpPr txBox="1"/>
            <p:nvPr/>
          </p:nvSpPr>
          <p:spPr>
            <a:xfrm>
              <a:off x="4809563" y="2771279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COO,  Traci </a:t>
              </a:r>
              <a:r>
                <a:rPr lang="en-US" sz="1000" dirty="0" err="1"/>
                <a:t>D’Auguste</a:t>
              </a:r>
              <a:r>
                <a:rPr lang="en-US" sz="1000" dirty="0"/>
                <a:t>, MBA, 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825E1F-5191-480E-2232-37F273F4DCE4}"/>
              </a:ext>
            </a:extLst>
          </p:cNvPr>
          <p:cNvGrpSpPr/>
          <p:nvPr/>
        </p:nvGrpSpPr>
        <p:grpSpPr>
          <a:xfrm>
            <a:off x="4799751" y="1567102"/>
            <a:ext cx="1190210" cy="1484601"/>
            <a:chOff x="5651203" y="1567102"/>
            <a:chExt cx="1190210" cy="148460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CD455D4-EE55-625B-6049-63389C5A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58181" y="1567102"/>
              <a:ext cx="976255" cy="109728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E553AD-1F38-8210-95DB-2E428070908B}"/>
                </a:ext>
              </a:extLst>
            </p:cNvPr>
            <p:cNvSpPr txBox="1"/>
            <p:nvPr/>
          </p:nvSpPr>
          <p:spPr>
            <a:xfrm>
              <a:off x="5651203" y="2743926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CMO, Timothy E Morey, MD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28CDCA1-D78E-E727-9DEB-D1147674E53C}"/>
              </a:ext>
            </a:extLst>
          </p:cNvPr>
          <p:cNvGrpSpPr/>
          <p:nvPr/>
        </p:nvGrpSpPr>
        <p:grpSpPr>
          <a:xfrm>
            <a:off x="7569392" y="1565142"/>
            <a:ext cx="1190210" cy="1451393"/>
            <a:chOff x="7874193" y="1565142"/>
            <a:chExt cx="1190210" cy="1451393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B5D589B-5A64-01CA-0476-8F1171260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81171" y="1565142"/>
              <a:ext cx="976255" cy="109728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C827C8-48EC-3C24-931D-666AB64D6868}"/>
                </a:ext>
              </a:extLst>
            </p:cNvPr>
            <p:cNvSpPr txBox="1"/>
            <p:nvPr/>
          </p:nvSpPr>
          <p:spPr>
            <a:xfrm>
              <a:off x="7874193" y="2708758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CQO, Michele </a:t>
              </a:r>
              <a:r>
                <a:rPr lang="en-US" sz="1000" dirty="0" err="1"/>
                <a:t>Lossius</a:t>
              </a:r>
              <a:r>
                <a:rPr lang="en-US" sz="1000" dirty="0"/>
                <a:t>, MD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39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5356A7D9-7840-471B-82E5-C92FB9FD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867"/>
            <a:ext cx="7886700" cy="993775"/>
          </a:xfrm>
        </p:spPr>
        <p:txBody>
          <a:bodyPr/>
          <a:lstStyle/>
          <a:p>
            <a:r>
              <a:rPr lang="en-US" altLang="en-US" dirty="0"/>
              <a:t>Patient Population &amp; Demographics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035C03-CE4F-4A5F-AAEC-0F4CA9C8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6750"/>
            <a:ext cx="9143999" cy="53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969F8BC-428E-4460-981C-86AEC9A9C5E4}"/>
              </a:ext>
            </a:extLst>
          </p:cNvPr>
          <p:cNvSpPr txBox="1">
            <a:spLocks/>
          </p:cNvSpPr>
          <p:nvPr/>
        </p:nvSpPr>
        <p:spPr>
          <a:xfrm>
            <a:off x="117348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Delivery Statistics</a:t>
            </a:r>
          </a:p>
        </p:txBody>
      </p:sp>
      <p:pic>
        <p:nvPicPr>
          <p:cNvPr id="1026" name="Chart 1" descr="image001">
            <a:extLst>
              <a:ext uri="{FF2B5EF4-FFF2-40B4-BE49-F238E27FC236}">
                <a16:creationId xmlns:a16="http://schemas.microsoft.com/office/drawing/2014/main" id="{B3862635-72EA-4ECC-B740-51A39B7A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243"/>
            <a:ext cx="9121517" cy="564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0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	Community Education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6F7137-69F7-46AB-BD83-94037AEF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173" y="1842769"/>
            <a:ext cx="3688079" cy="30384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Maternal Infant Care Program (five clinics in rural areas)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Bradford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Gilchrist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Levy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Suwanee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Union County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BAD436-321F-4B33-8B36-55D3CF79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098" y="3596640"/>
            <a:ext cx="4706729" cy="28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	Community Education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8F8746-CCA7-4CBA-A4A6-287A5B157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469174"/>
              </p:ext>
            </p:extLst>
          </p:nvPr>
        </p:nvGraphicFramePr>
        <p:xfrm>
          <a:off x="1524000" y="2143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exagon 4">
            <a:extLst>
              <a:ext uri="{FF2B5EF4-FFF2-40B4-BE49-F238E27FC236}">
                <a16:creationId xmlns:a16="http://schemas.microsoft.com/office/drawing/2014/main" id="{FE595627-A385-4120-851D-CB97EC976942}"/>
              </a:ext>
            </a:extLst>
          </p:cNvPr>
          <p:cNvSpPr/>
          <p:nvPr/>
        </p:nvSpPr>
        <p:spPr>
          <a:xfrm>
            <a:off x="5064094" y="5572709"/>
            <a:ext cx="1465043" cy="116497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700" b="1" dirty="0">
                <a:solidFill>
                  <a:prstClr val="black"/>
                </a:solidFill>
                <a:latin typeface="Calibri"/>
              </a:rPr>
              <a:t>US </a:t>
            </a:r>
            <a:r>
              <a:rPr lang="en-US" sz="1300" b="1" dirty="0">
                <a:solidFill>
                  <a:prstClr val="black"/>
                </a:solidFill>
                <a:latin typeface="Calibri"/>
              </a:rPr>
              <a:t>Education Conference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D80AA02-32BB-41C2-9453-7D03B62F71E8}"/>
              </a:ext>
            </a:extLst>
          </p:cNvPr>
          <p:cNvSpPr/>
          <p:nvPr/>
        </p:nvSpPr>
        <p:spPr>
          <a:xfrm>
            <a:off x="1524001" y="4942454"/>
            <a:ext cx="1339516" cy="121274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HIV Program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7778DD2-FFC4-4429-AB9F-D6EC8929B0C2}"/>
              </a:ext>
            </a:extLst>
          </p:cNvPr>
          <p:cNvSpPr/>
          <p:nvPr/>
        </p:nvSpPr>
        <p:spPr>
          <a:xfrm>
            <a:off x="6243392" y="3593272"/>
            <a:ext cx="1347537" cy="11649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OB Mood Clinic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5515F342-2B81-4563-AA2D-8740426DABE4}"/>
              </a:ext>
            </a:extLst>
          </p:cNvPr>
          <p:cNvSpPr/>
          <p:nvPr/>
        </p:nvSpPr>
        <p:spPr>
          <a:xfrm>
            <a:off x="5900182" y="1451328"/>
            <a:ext cx="2258934" cy="769384"/>
          </a:xfrm>
          <a:prstGeom prst="borderCallout1">
            <a:avLst>
              <a:gd name="adj1" fmla="val 43771"/>
              <a:gd name="adj2" fmla="val -1942"/>
              <a:gd name="adj3" fmla="val 112500"/>
              <a:gd name="adj4" fmla="val -383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Maternal fetal care program (collaboration for high risk patients)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C17452B-72C2-4699-AF16-BB6326D62271}"/>
              </a:ext>
            </a:extLst>
          </p:cNvPr>
          <p:cNvSpPr/>
          <p:nvPr/>
        </p:nvSpPr>
        <p:spPr>
          <a:xfrm>
            <a:off x="7024834" y="2598742"/>
            <a:ext cx="1661966" cy="539549"/>
          </a:xfrm>
          <a:prstGeom prst="borderCallout1">
            <a:avLst>
              <a:gd name="adj1" fmla="val 51456"/>
              <a:gd name="adj2" fmla="val -2542"/>
              <a:gd name="adj3" fmla="val 112500"/>
              <a:gd name="adj4" fmla="val -383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Follow-up care and telemonitoring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9A08D1CA-BA7A-4362-B02A-CAAE45A0257A}"/>
              </a:ext>
            </a:extLst>
          </p:cNvPr>
          <p:cNvSpPr/>
          <p:nvPr/>
        </p:nvSpPr>
        <p:spPr>
          <a:xfrm>
            <a:off x="457200" y="1613836"/>
            <a:ext cx="2826822" cy="984906"/>
          </a:xfrm>
          <a:prstGeom prst="borderCallout1">
            <a:avLst>
              <a:gd name="adj1" fmla="val 116356"/>
              <a:gd name="adj2" fmla="val 55432"/>
              <a:gd name="adj3" fmla="val 170881"/>
              <a:gd name="adj4" fmla="val 7813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Alachua County grant to support newborn and maternal home visit program including substance treatment</a:t>
            </a:r>
          </a:p>
        </p:txBody>
      </p:sp>
    </p:spTree>
    <p:extLst>
      <p:ext uri="{BB962C8B-B14F-4D97-AF65-F5344CB8AC3E}">
        <p14:creationId xmlns:p14="http://schemas.microsoft.com/office/powerpoint/2010/main" val="3186121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33259</TotalTime>
  <Words>1132</Words>
  <Application>Microsoft Office PowerPoint</Application>
  <PresentationFormat>On-screen Show (4:3)</PresentationFormat>
  <Paragraphs>158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Office Theme</vt:lpstr>
      <vt:lpstr>1_Office Theme</vt:lpstr>
      <vt:lpstr>PowerPoint Presentation</vt:lpstr>
      <vt:lpstr>  Who we are  UF Health Shands Hospital</vt:lpstr>
      <vt:lpstr>            Mission, Vision and Values</vt:lpstr>
      <vt:lpstr>Perinatal Program Philosophy</vt:lpstr>
      <vt:lpstr>PowerPoint Presentation</vt:lpstr>
      <vt:lpstr>Patient Population &amp; Demographics</vt:lpstr>
      <vt:lpstr>PowerPoint Presentation</vt:lpstr>
      <vt:lpstr>PowerPoint Presentation</vt:lpstr>
      <vt:lpstr>PowerPoint Presentation</vt:lpstr>
      <vt:lpstr>PowerPoint Presentation</vt:lpstr>
      <vt:lpstr>PI Plan 2022</vt:lpstr>
      <vt:lpstr>PI Plan 2022</vt:lpstr>
      <vt:lpstr>PowerPoint Presentation</vt:lpstr>
      <vt:lpstr>Performance Improvement</vt:lpstr>
      <vt:lpstr>PowerPoint Presentation</vt:lpstr>
      <vt:lpstr>  Specialized Training</vt:lpstr>
      <vt:lpstr>  Professional Organizations</vt:lpstr>
      <vt:lpstr>PowerPoint Presentation</vt:lpstr>
      <vt:lpstr>PowerPoint Presentation</vt:lpstr>
      <vt:lpstr>Regionalization</vt:lpstr>
      <vt:lpstr>  Scope of Services  Labor &amp; Delivery/Antepartum</vt:lpstr>
      <vt:lpstr>  Scope of Services  Labor &amp; Delivery/Antepartum</vt:lpstr>
      <vt:lpstr>  Scope of Services  Labor &amp; Delivery/Antepartum</vt:lpstr>
      <vt:lpstr> Scope of Services  Unit 95</vt:lpstr>
      <vt:lpstr>Case</vt:lpstr>
      <vt:lpstr>Case</vt:lpstr>
      <vt:lpstr>Questions?</vt:lpstr>
    </vt:vector>
  </TitlesOfParts>
  <Company>UF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Mickey Cuthbertson</dc:creator>
  <cp:lastModifiedBy>Candy Caine Rouse</cp:lastModifiedBy>
  <cp:revision>418</cp:revision>
  <cp:lastPrinted>2016-07-11T16:34:21Z</cp:lastPrinted>
  <dcterms:created xsi:type="dcterms:W3CDTF">2013-05-08T16:04:54Z</dcterms:created>
  <dcterms:modified xsi:type="dcterms:W3CDTF">2024-02-07T20:21:07Z</dcterms:modified>
</cp:coreProperties>
</file>