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25" r:id="rId5"/>
    <p:sldMasterId id="2147483752" r:id="rId6"/>
    <p:sldMasterId id="2147483793" r:id="rId7"/>
    <p:sldMasterId id="2147483811" r:id="rId8"/>
    <p:sldMasterId id="2147483829" r:id="rId9"/>
  </p:sldMasterIdLst>
  <p:notesMasterIdLst>
    <p:notesMasterId r:id="rId43"/>
  </p:notesMasterIdLst>
  <p:handoutMasterIdLst>
    <p:handoutMasterId r:id="rId44"/>
  </p:handoutMasterIdLst>
  <p:sldIdLst>
    <p:sldId id="1584" r:id="rId10"/>
    <p:sldId id="1700" r:id="rId11"/>
    <p:sldId id="1701" r:id="rId12"/>
    <p:sldId id="1781" r:id="rId13"/>
    <p:sldId id="1748" r:id="rId14"/>
    <p:sldId id="1749" r:id="rId15"/>
    <p:sldId id="1776" r:id="rId16"/>
    <p:sldId id="1787" r:id="rId17"/>
    <p:sldId id="1788" r:id="rId18"/>
    <p:sldId id="1789" r:id="rId19"/>
    <p:sldId id="1770" r:id="rId20"/>
    <p:sldId id="1773" r:id="rId21"/>
    <p:sldId id="1754" r:id="rId22"/>
    <p:sldId id="1790" r:id="rId23"/>
    <p:sldId id="1791" r:id="rId24"/>
    <p:sldId id="1765" r:id="rId25"/>
    <p:sldId id="1779" r:id="rId26"/>
    <p:sldId id="1793" r:id="rId27"/>
    <p:sldId id="1774" r:id="rId28"/>
    <p:sldId id="1756" r:id="rId29"/>
    <p:sldId id="1768" r:id="rId30"/>
    <p:sldId id="1772" r:id="rId31"/>
    <p:sldId id="1758" r:id="rId32"/>
    <p:sldId id="1761" r:id="rId33"/>
    <p:sldId id="1762" r:id="rId34"/>
    <p:sldId id="1760" r:id="rId35"/>
    <p:sldId id="1764" r:id="rId36"/>
    <p:sldId id="1763" r:id="rId37"/>
    <p:sldId id="1759" r:id="rId38"/>
    <p:sldId id="1784" r:id="rId39"/>
    <p:sldId id="1792" r:id="rId40"/>
    <p:sldId id="1786" r:id="rId41"/>
    <p:sldId id="168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Detman" initials="LD" lastIdx="11" clrIdx="0">
    <p:extLst>
      <p:ext uri="{19B8F6BF-5375-455C-9EA6-DF929625EA0E}">
        <p15:presenceInfo xmlns:p15="http://schemas.microsoft.com/office/powerpoint/2012/main" userId="S::ldetman@usf.edu::8e4e6305-95ec-46b5-9cda-5a00f03f893b" providerId="AD"/>
      </p:ext>
    </p:extLst>
  </p:cmAuthor>
  <p:cmAuthor id="2" name="William Sappenfield" initials="WS" lastIdx="1" clrIdx="1">
    <p:extLst>
      <p:ext uri="{19B8F6BF-5375-455C-9EA6-DF929625EA0E}">
        <p15:presenceInfo xmlns:p15="http://schemas.microsoft.com/office/powerpoint/2012/main" userId="S-1-5-21-150927795-2069884688-1238954376-254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422"/>
    <a:srgbClr val="7EB0A6"/>
    <a:srgbClr val="D67718"/>
    <a:srgbClr val="F6CBA0"/>
    <a:srgbClr val="329664"/>
    <a:srgbClr val="E60000"/>
    <a:srgbClr val="CC0000"/>
    <a:srgbClr val="FFCC00"/>
    <a:srgbClr val="FF0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4" autoAdjust="0"/>
    <p:restoredTop sz="95332" autoAdjust="0"/>
  </p:normalViewPr>
  <p:slideViewPr>
    <p:cSldViewPr snapToGrid="0">
      <p:cViewPr varScale="1">
        <p:scale>
          <a:sx n="110" d="100"/>
          <a:sy n="110" d="100"/>
        </p:scale>
        <p:origin x="426" y="108"/>
      </p:cViewPr>
      <p:guideLst>
        <p:guide orient="horz" pos="2160"/>
        <p:guide pos="3840"/>
        <p:guide orient="horz" pos="2260"/>
      </p:guideLst>
    </p:cSldViewPr>
  </p:slideViewPr>
  <p:outlineViewPr>
    <p:cViewPr>
      <p:scale>
        <a:sx n="33" d="100"/>
        <a:sy n="33" d="100"/>
      </p:scale>
      <p:origin x="0" y="-31934"/>
    </p:cViewPr>
  </p:outlineViewPr>
  <p:notesTextViewPr>
    <p:cViewPr>
      <p:scale>
        <a:sx n="1" d="1"/>
        <a:sy n="1" d="1"/>
      </p:scale>
      <p:origin x="0" y="0"/>
    </p:cViewPr>
  </p:notesTextViewPr>
  <p:sorterViewPr>
    <p:cViewPr varScale="1">
      <p:scale>
        <a:sx n="100" d="100"/>
        <a:sy n="100" d="100"/>
      </p:scale>
      <p:origin x="0" y="-4818"/>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13611114537"/>
          <c:y val="4.6670272978438371E-2"/>
          <c:w val="0.82204585281164222"/>
          <c:h val="0.78904602406649305"/>
        </c:manualLayout>
      </c:layout>
      <c:lineChart>
        <c:grouping val="standard"/>
        <c:varyColors val="0"/>
        <c:ser>
          <c:idx val="0"/>
          <c:order val="0"/>
          <c:tx>
            <c:strRef>
              <c:f>Sheet1!$B$1</c:f>
              <c:strCache>
                <c:ptCount val="1"/>
                <c:pt idx="0">
                  <c:v>PP Discharge</c:v>
                </c:pt>
              </c:strCache>
            </c:strRef>
          </c:tx>
          <c:spPr>
            <a:ln w="38100" cap="rnd">
              <a:solidFill>
                <a:srgbClr val="009374"/>
              </a:solidFill>
              <a:round/>
            </a:ln>
            <a:effectLst/>
          </c:spPr>
          <c:marker>
            <c:symbol val="none"/>
          </c:marker>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Sheet1!$B$2:$B$11</c:f>
              <c:numCache>
                <c:formatCode>_(* #,##0.00_);_(* \(#,##0.00\);_(* "-"??_);_(@_)</c:formatCode>
                <c:ptCount val="10"/>
                <c:pt idx="0">
                  <c:v>7.4585467953887532</c:v>
                </c:pt>
                <c:pt idx="1">
                  <c:v>5.1585794210198044</c:v>
                </c:pt>
                <c:pt idx="2">
                  <c:v>6.5741897311156405</c:v>
                </c:pt>
                <c:pt idx="3">
                  <c:v>6.9704545665771356</c:v>
                </c:pt>
                <c:pt idx="4">
                  <c:v>3.6379345626520547</c:v>
                </c:pt>
                <c:pt idx="5">
                  <c:v>4.4588514890334547</c:v>
                </c:pt>
                <c:pt idx="6">
                  <c:v>5.3329067007972695</c:v>
                </c:pt>
                <c:pt idx="7">
                  <c:v>5.8144995728579154</c:v>
                </c:pt>
                <c:pt idx="8">
                  <c:v>9.0290192679271186</c:v>
                </c:pt>
                <c:pt idx="9">
                  <c:v>6.8178719149129581</c:v>
                </c:pt>
              </c:numCache>
            </c:numRef>
          </c:val>
          <c:smooth val="0"/>
          <c:extLst>
            <c:ext xmlns:c16="http://schemas.microsoft.com/office/drawing/2014/chart" uri="{C3380CC4-5D6E-409C-BE32-E72D297353CC}">
              <c16:uniqueId val="{00000000-4A47-4972-BBAB-D39D62B08BC7}"/>
            </c:ext>
          </c:extLst>
        </c:ser>
        <c:ser>
          <c:idx val="1"/>
          <c:order val="1"/>
          <c:tx>
            <c:strRef>
              <c:f>Sheet1!$C$1</c:f>
              <c:strCache>
                <c:ptCount val="1"/>
                <c:pt idx="0">
                  <c:v>All</c:v>
                </c:pt>
              </c:strCache>
            </c:strRef>
          </c:tx>
          <c:spPr>
            <a:ln w="38100" cap="rnd">
              <a:solidFill>
                <a:srgbClr val="F1A962"/>
              </a:solidFill>
              <a:round/>
            </a:ln>
            <a:effectLst/>
          </c:spPr>
          <c:marker>
            <c:symbol val="none"/>
          </c:marker>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Sheet1!$C$2:$C$11</c:f>
              <c:numCache>
                <c:formatCode>_(* #,##0.00_);_(* \(#,##0.00\);_(* "-"??_);_(@_)</c:formatCode>
                <c:ptCount val="10"/>
                <c:pt idx="0">
                  <c:v>20.511003687319072</c:v>
                </c:pt>
                <c:pt idx="1">
                  <c:v>18.289508856342945</c:v>
                </c:pt>
                <c:pt idx="2">
                  <c:v>18.78339923175897</c:v>
                </c:pt>
                <c:pt idx="3">
                  <c:v>25.093636439677685</c:v>
                </c:pt>
                <c:pt idx="4">
                  <c:v>15.915963711602739</c:v>
                </c:pt>
                <c:pt idx="5">
                  <c:v>16.943635658327128</c:v>
                </c:pt>
                <c:pt idx="6">
                  <c:v>12.887857860260066</c:v>
                </c:pt>
                <c:pt idx="7">
                  <c:v>15.65442192692516</c:v>
                </c:pt>
                <c:pt idx="8">
                  <c:v>16.252234682268814</c:v>
                </c:pt>
                <c:pt idx="9">
                  <c:v>19.544566156083814</c:v>
                </c:pt>
              </c:numCache>
            </c:numRef>
          </c:val>
          <c:smooth val="0"/>
          <c:extLst>
            <c:ext xmlns:c16="http://schemas.microsoft.com/office/drawing/2014/chart" uri="{C3380CC4-5D6E-409C-BE32-E72D297353CC}">
              <c16:uniqueId val="{00000001-4A47-4972-BBAB-D39D62B08BC7}"/>
            </c:ext>
          </c:extLst>
        </c:ser>
        <c:dLbls>
          <c:showLegendKey val="0"/>
          <c:showVal val="0"/>
          <c:showCatName val="0"/>
          <c:showSerName val="0"/>
          <c:showPercent val="0"/>
          <c:showBubbleSize val="0"/>
        </c:dLbls>
        <c:smooth val="0"/>
        <c:axId val="1799146703"/>
        <c:axId val="1799147119"/>
      </c:lineChart>
      <c:catAx>
        <c:axId val="179914670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7119"/>
        <c:crosses val="autoZero"/>
        <c:auto val="1"/>
        <c:lblAlgn val="ctr"/>
        <c:lblOffset val="100"/>
        <c:noMultiLvlLbl val="0"/>
      </c:catAx>
      <c:valAx>
        <c:axId val="1799147119"/>
        <c:scaling>
          <c:orientation val="minMax"/>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b="1" dirty="0">
                    <a:solidFill>
                      <a:schemeClr val="tx2"/>
                    </a:solidFill>
                  </a:rPr>
                  <a:t>Deaths per 100,000</a:t>
                </a:r>
              </a:p>
            </c:rich>
          </c:tx>
          <c:layout>
            <c:manualLayout>
              <c:xMode val="edge"/>
              <c:yMode val="edge"/>
              <c:x val="2.0470730623429398E-2"/>
              <c:y val="0.2023206716668613"/>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6703"/>
        <c:crosses val="autoZero"/>
        <c:crossBetween val="between"/>
      </c:valAx>
      <c:spPr>
        <a:noFill/>
        <a:ln>
          <a:solidFill>
            <a:schemeClr val="tx2"/>
          </a:solidFill>
        </a:ln>
        <a:effectLst/>
      </c:spPr>
    </c:plotArea>
    <c:legend>
      <c:legendPos val="r"/>
      <c:layout>
        <c:manualLayout>
          <c:xMode val="edge"/>
          <c:yMode val="edge"/>
          <c:x val="0.64914799371318854"/>
          <c:y val="0.10181150660520104"/>
          <c:w val="0.18222766342602104"/>
          <c:h val="0.19043887076371138"/>
        </c:manualLayout>
      </c:layout>
      <c:overlay val="0"/>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9133312825638"/>
          <c:y val="5.2420322413857114E-2"/>
          <c:w val="0.81627865979940417"/>
          <c:h val="0.78904602406649305"/>
        </c:manualLayout>
      </c:layout>
      <c:barChart>
        <c:barDir val="col"/>
        <c:grouping val="clustered"/>
        <c:varyColors val="0"/>
        <c:ser>
          <c:idx val="0"/>
          <c:order val="0"/>
          <c:tx>
            <c:strRef>
              <c:f>Sheet1!$B$1</c:f>
              <c:strCache>
                <c:ptCount val="1"/>
              </c:strCache>
            </c:strRef>
          </c:tx>
          <c:spPr>
            <a:solidFill>
              <a:srgbClr val="E68422"/>
            </a:solidFill>
            <a:ln w="9525">
              <a:solidFill>
                <a:schemeClr val="tx2"/>
              </a:solidFill>
            </a:ln>
            <a:effectLst/>
          </c:spPr>
          <c:invertIfNegative val="0"/>
          <c:dPt>
            <c:idx val="1"/>
            <c:invertIfNegative val="0"/>
            <c:bubble3D val="0"/>
            <c:spPr>
              <a:solidFill>
                <a:srgbClr val="009374"/>
              </a:solidFill>
              <a:ln w="9525">
                <a:solidFill>
                  <a:schemeClr val="tx2"/>
                </a:solidFill>
              </a:ln>
              <a:effectLst/>
            </c:spPr>
            <c:extLst>
              <c:ext xmlns:c16="http://schemas.microsoft.com/office/drawing/2014/chart" uri="{C3380CC4-5D6E-409C-BE32-E72D297353CC}">
                <c16:uniqueId val="{00000001-1E24-4006-B65F-98C4EAF42354}"/>
              </c:ext>
            </c:extLst>
          </c:dPt>
          <c:dPt>
            <c:idx val="2"/>
            <c:invertIfNegative val="0"/>
            <c:bubble3D val="0"/>
            <c:spPr>
              <a:solidFill>
                <a:srgbClr val="F6CBA0"/>
              </a:solidFill>
              <a:ln w="9525">
                <a:solidFill>
                  <a:schemeClr val="tx2"/>
                </a:solidFill>
              </a:ln>
              <a:effectLst/>
            </c:spPr>
            <c:extLst>
              <c:ext xmlns:c16="http://schemas.microsoft.com/office/drawing/2014/chart" uri="{C3380CC4-5D6E-409C-BE32-E72D297353CC}">
                <c16:uniqueId val="{00000000-1E24-4006-B65F-98C4EAF42354}"/>
              </c:ext>
            </c:extLst>
          </c:dPt>
          <c:dPt>
            <c:idx val="3"/>
            <c:invertIfNegative val="0"/>
            <c:bubble3D val="0"/>
            <c:spPr>
              <a:solidFill>
                <a:srgbClr val="7EB0A6"/>
              </a:solidFill>
              <a:ln w="9525">
                <a:solidFill>
                  <a:schemeClr val="tx2"/>
                </a:solidFill>
              </a:ln>
              <a:effectLst/>
            </c:spPr>
            <c:extLst>
              <c:ext xmlns:c16="http://schemas.microsoft.com/office/drawing/2014/chart" uri="{C3380CC4-5D6E-409C-BE32-E72D297353CC}">
                <c16:uniqueId val="{00000003-1E24-4006-B65F-98C4EAF4235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&lt;60</c:v>
                </c:pt>
                <c:pt idx="1">
                  <c:v>60-119 </c:v>
                </c:pt>
                <c:pt idx="2">
                  <c:v>120-180</c:v>
                </c:pt>
                <c:pt idx="3">
                  <c:v>180+</c:v>
                </c:pt>
              </c:strCache>
            </c:strRef>
          </c:cat>
          <c:val>
            <c:numRef>
              <c:f>Sheet1!$B$2:$B$5</c:f>
              <c:numCache>
                <c:formatCode>General</c:formatCode>
                <c:ptCount val="4"/>
                <c:pt idx="0">
                  <c:v>0.75</c:v>
                </c:pt>
                <c:pt idx="1">
                  <c:v>0.13235294117647059</c:v>
                </c:pt>
                <c:pt idx="2">
                  <c:v>7.3529411764705885E-2</c:v>
                </c:pt>
                <c:pt idx="3">
                  <c:v>4.4117647058823532E-2</c:v>
                </c:pt>
              </c:numCache>
            </c:numRef>
          </c:val>
          <c:extLst>
            <c:ext xmlns:c16="http://schemas.microsoft.com/office/drawing/2014/chart" uri="{C3380CC4-5D6E-409C-BE32-E72D297353CC}">
              <c16:uniqueId val="{00000000-4A47-4972-BBAB-D39D62B08BC7}"/>
            </c:ext>
          </c:extLst>
        </c:ser>
        <c:dLbls>
          <c:showLegendKey val="0"/>
          <c:showVal val="0"/>
          <c:showCatName val="0"/>
          <c:showSerName val="0"/>
          <c:showPercent val="0"/>
          <c:showBubbleSize val="0"/>
        </c:dLbls>
        <c:gapWidth val="150"/>
        <c:axId val="1799146703"/>
        <c:axId val="1799147119"/>
      </c:barChart>
      <c:catAx>
        <c:axId val="179914670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7119"/>
        <c:crosses val="autoZero"/>
        <c:auto val="1"/>
        <c:lblAlgn val="ctr"/>
        <c:lblOffset val="100"/>
        <c:noMultiLvlLbl val="0"/>
      </c:catAx>
      <c:valAx>
        <c:axId val="1799147119"/>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r>
                  <a:rPr lang="en-US" sz="2000" dirty="0">
                    <a:solidFill>
                      <a:schemeClr val="tx2"/>
                    </a:solidFill>
                  </a:rPr>
                  <a:t>Percentage</a:t>
                </a:r>
              </a:p>
            </c:rich>
          </c:tx>
          <c:layout>
            <c:manualLayout>
              <c:xMode val="edge"/>
              <c:yMode val="edge"/>
              <c:x val="2.3587664176225948E-2"/>
              <c:y val="0.253924681964256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6703"/>
        <c:crosses val="autoZero"/>
        <c:crossBetween val="between"/>
      </c:valAx>
      <c:spPr>
        <a:noFill/>
        <a:ln w="9525">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sng" strike="noStrike" kern="1200" spc="0" baseline="0">
                <a:solidFill>
                  <a:srgbClr val="D67718"/>
                </a:solidFill>
                <a:latin typeface="+mn-lt"/>
                <a:ea typeface="+mn-ea"/>
                <a:cs typeface="+mn-cs"/>
              </a:defRPr>
            </a:pPr>
            <a:r>
              <a:rPr lang="en-US" sz="3200" b="1" u="sng" dirty="0">
                <a:solidFill>
                  <a:srgbClr val="D67718"/>
                </a:solidFill>
              </a:rPr>
              <a:t>Cause of Death</a:t>
            </a:r>
          </a:p>
        </c:rich>
      </c:tx>
      <c:layout>
        <c:manualLayout>
          <c:xMode val="edge"/>
          <c:yMode val="edge"/>
          <c:x val="0.64374173728879835"/>
          <c:y val="6.0780928669703825E-2"/>
        </c:manualLayout>
      </c:layout>
      <c:overlay val="0"/>
      <c:spPr>
        <a:noFill/>
        <a:ln>
          <a:noFill/>
        </a:ln>
        <a:effectLst/>
      </c:spPr>
      <c:txPr>
        <a:bodyPr rot="0" spcFirstLastPara="1" vertOverflow="ellipsis" vert="horz" wrap="square" anchor="ctr" anchorCtr="1"/>
        <a:lstStyle/>
        <a:p>
          <a:pPr>
            <a:defRPr sz="3200" b="1" i="0" u="sng" strike="noStrike" kern="1200" spc="0" baseline="0">
              <a:solidFill>
                <a:srgbClr val="D67718"/>
              </a:solidFill>
              <a:latin typeface="+mn-lt"/>
              <a:ea typeface="+mn-ea"/>
              <a:cs typeface="+mn-cs"/>
            </a:defRPr>
          </a:pPr>
          <a:endParaRPr lang="en-US"/>
        </a:p>
      </c:txPr>
    </c:title>
    <c:autoTitleDeleted val="0"/>
    <c:plotArea>
      <c:layout>
        <c:manualLayout>
          <c:layoutTarget val="inner"/>
          <c:xMode val="edge"/>
          <c:yMode val="edge"/>
          <c:x val="9.1656381078636426E-2"/>
          <c:y val="8.7806230026301418E-2"/>
          <c:w val="0.52575397151702585"/>
          <c:h val="0.8401867313607164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76-407E-93F5-66FB17604A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76-407E-93F5-66FB17604A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76-407E-93F5-66FB17604A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76-407E-93F5-66FB17604A5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176-407E-93F5-66FB17604A5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176-407E-93F5-66FB17604A5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176-407E-93F5-66FB17604A5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176-407E-93F5-66FB17604A5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176-407E-93F5-66FB17604A5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176-407E-93F5-66FB17604A5C}"/>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Cardiomyopathy</c:v>
                </c:pt>
                <c:pt idx="1">
                  <c:v>Cardiovascular</c:v>
                </c:pt>
                <c:pt idx="2">
                  <c:v>Thromboembolism</c:v>
                </c:pt>
                <c:pt idx="3">
                  <c:v>Infection</c:v>
                </c:pt>
                <c:pt idx="4">
                  <c:v>CVA</c:v>
                </c:pt>
                <c:pt idx="5">
                  <c:v>Hypertension</c:v>
                </c:pt>
                <c:pt idx="6">
                  <c:v>Depression</c:v>
                </c:pt>
                <c:pt idx="7">
                  <c:v>Anesthesia</c:v>
                </c:pt>
                <c:pt idx="8">
                  <c:v>Other</c:v>
                </c:pt>
                <c:pt idx="9">
                  <c:v>Unknown</c:v>
                </c:pt>
              </c:strCache>
            </c:strRef>
          </c:cat>
          <c:val>
            <c:numRef>
              <c:f>Sheet1!$B$2:$B$11</c:f>
              <c:numCache>
                <c:formatCode>General</c:formatCode>
                <c:ptCount val="10"/>
                <c:pt idx="0">
                  <c:v>5</c:v>
                </c:pt>
                <c:pt idx="1">
                  <c:v>11</c:v>
                </c:pt>
                <c:pt idx="2">
                  <c:v>9</c:v>
                </c:pt>
                <c:pt idx="3">
                  <c:v>8</c:v>
                </c:pt>
                <c:pt idx="4">
                  <c:v>6</c:v>
                </c:pt>
                <c:pt idx="5">
                  <c:v>4</c:v>
                </c:pt>
                <c:pt idx="6">
                  <c:v>1</c:v>
                </c:pt>
                <c:pt idx="7">
                  <c:v>1</c:v>
                </c:pt>
                <c:pt idx="8">
                  <c:v>3</c:v>
                </c:pt>
                <c:pt idx="9">
                  <c:v>3</c:v>
                </c:pt>
              </c:numCache>
            </c:numRef>
          </c:val>
          <c:extLst>
            <c:ext xmlns:c16="http://schemas.microsoft.com/office/drawing/2014/chart" uri="{C3380CC4-5D6E-409C-BE32-E72D297353CC}">
              <c16:uniqueId val="{00000014-B176-407E-93F5-66FB17604A5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308839379323776"/>
          <c:y val="0.18878718001226022"/>
          <c:w val="0.37199282253793575"/>
          <c:h val="0.7568243261722071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sng" strike="noStrike" kern="1200" spc="0" baseline="0">
                <a:solidFill>
                  <a:srgbClr val="D67718"/>
                </a:solidFill>
                <a:latin typeface="+mn-lt"/>
                <a:ea typeface="+mn-ea"/>
                <a:cs typeface="+mn-cs"/>
              </a:defRPr>
            </a:pPr>
            <a:r>
              <a:rPr lang="en-US" sz="3200" b="1" u="sng" dirty="0">
                <a:solidFill>
                  <a:srgbClr val="D67718"/>
                </a:solidFill>
              </a:rPr>
              <a:t>Cause of Death</a:t>
            </a:r>
          </a:p>
        </c:rich>
      </c:tx>
      <c:layout>
        <c:manualLayout>
          <c:xMode val="edge"/>
          <c:yMode val="edge"/>
          <c:x val="0.58925530840704765"/>
          <c:y val="6.9254550493859979E-2"/>
        </c:manualLayout>
      </c:layout>
      <c:overlay val="0"/>
      <c:spPr>
        <a:noFill/>
        <a:ln>
          <a:noFill/>
        </a:ln>
        <a:effectLst/>
      </c:spPr>
      <c:txPr>
        <a:bodyPr rot="0" spcFirstLastPara="1" vertOverflow="ellipsis" vert="horz" wrap="square" anchor="ctr" anchorCtr="1"/>
        <a:lstStyle/>
        <a:p>
          <a:pPr>
            <a:defRPr sz="3200" b="1" i="0" u="sng" strike="noStrike" kern="1200" spc="0" baseline="0">
              <a:solidFill>
                <a:srgbClr val="D67718"/>
              </a:solidFill>
              <a:latin typeface="+mn-lt"/>
              <a:ea typeface="+mn-ea"/>
              <a:cs typeface="+mn-cs"/>
            </a:defRPr>
          </a:pPr>
          <a:endParaRPr lang="en-US"/>
        </a:p>
      </c:txPr>
    </c:title>
    <c:autoTitleDeleted val="0"/>
    <c:plotArea>
      <c:layout>
        <c:manualLayout>
          <c:layoutTarget val="inner"/>
          <c:xMode val="edge"/>
          <c:yMode val="edge"/>
          <c:x val="3.1836956529105176E-2"/>
          <c:y val="9.3525051891942296E-2"/>
          <c:w val="0.52575397151702585"/>
          <c:h val="0.8401867313607164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5D-4E82-BF6F-09FA86583C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5D-4E82-BF6F-09FA86583C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5D-4E82-BF6F-09FA86583C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5D-4E82-BF6F-09FA86583CD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65D-4E82-BF6F-09FA86583CD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65D-4E82-BF6F-09FA86583CD2}"/>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Cardiomyopathy</c:v>
                </c:pt>
                <c:pt idx="1">
                  <c:v>Thromboembolism</c:v>
                </c:pt>
                <c:pt idx="2">
                  <c:v>Infection</c:v>
                </c:pt>
                <c:pt idx="3">
                  <c:v>CVA</c:v>
                </c:pt>
                <c:pt idx="4">
                  <c:v>Depression</c:v>
                </c:pt>
                <c:pt idx="5">
                  <c:v>Other</c:v>
                </c:pt>
              </c:strCache>
            </c:strRef>
          </c:cat>
          <c:val>
            <c:numRef>
              <c:f>Sheet1!$B$2:$B$7</c:f>
              <c:numCache>
                <c:formatCode>General</c:formatCode>
                <c:ptCount val="6"/>
                <c:pt idx="0">
                  <c:v>9</c:v>
                </c:pt>
                <c:pt idx="1">
                  <c:v>1</c:v>
                </c:pt>
                <c:pt idx="2">
                  <c:v>1</c:v>
                </c:pt>
                <c:pt idx="3">
                  <c:v>1</c:v>
                </c:pt>
                <c:pt idx="4">
                  <c:v>1</c:v>
                </c:pt>
                <c:pt idx="5">
                  <c:v>3</c:v>
                </c:pt>
              </c:numCache>
            </c:numRef>
          </c:val>
          <c:extLst>
            <c:ext xmlns:c16="http://schemas.microsoft.com/office/drawing/2014/chart" uri="{C3380CC4-5D6E-409C-BE32-E72D297353CC}">
              <c16:uniqueId val="{0000000C-665D-4E82-BF6F-09FA86583CD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341721609264116"/>
          <c:y val="0.18455147185855533"/>
          <c:w val="0.43912346650348222"/>
          <c:h val="0.7568243261722071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9133312825638"/>
          <c:y val="5.2420322413857114E-2"/>
          <c:w val="0.81627865979940417"/>
          <c:h val="0.78904602406649305"/>
        </c:manualLayout>
      </c:layout>
      <c:barChart>
        <c:barDir val="col"/>
        <c:grouping val="clustered"/>
        <c:varyColors val="0"/>
        <c:ser>
          <c:idx val="0"/>
          <c:order val="0"/>
          <c:tx>
            <c:strRef>
              <c:f>Sheet1!$B$1</c:f>
              <c:strCache>
                <c:ptCount val="1"/>
              </c:strCache>
            </c:strRef>
          </c:tx>
          <c:spPr>
            <a:solidFill>
              <a:srgbClr val="E68422"/>
            </a:solidFill>
            <a:ln w="9525">
              <a:solidFill>
                <a:schemeClr val="tx2"/>
              </a:solidFill>
            </a:ln>
            <a:effectLst/>
          </c:spPr>
          <c:invertIfNegative val="0"/>
          <c:dPt>
            <c:idx val="1"/>
            <c:invertIfNegative val="0"/>
            <c:bubble3D val="0"/>
            <c:spPr>
              <a:solidFill>
                <a:srgbClr val="009374"/>
              </a:solidFill>
              <a:ln w="9525">
                <a:solidFill>
                  <a:schemeClr val="tx2"/>
                </a:solidFill>
              </a:ln>
              <a:effectLst/>
            </c:spPr>
            <c:extLst>
              <c:ext xmlns:c16="http://schemas.microsoft.com/office/drawing/2014/chart" uri="{C3380CC4-5D6E-409C-BE32-E72D297353CC}">
                <c16:uniqueId val="{00000001-1E24-4006-B65F-98C4EAF42354}"/>
              </c:ext>
            </c:extLst>
          </c:dPt>
          <c:dPt>
            <c:idx val="2"/>
            <c:invertIfNegative val="0"/>
            <c:bubble3D val="0"/>
            <c:spPr>
              <a:solidFill>
                <a:srgbClr val="F6CBA0"/>
              </a:solidFill>
              <a:ln w="9525">
                <a:solidFill>
                  <a:schemeClr val="tx2"/>
                </a:solidFill>
              </a:ln>
              <a:effectLst/>
            </c:spPr>
            <c:extLst>
              <c:ext xmlns:c16="http://schemas.microsoft.com/office/drawing/2014/chart" uri="{C3380CC4-5D6E-409C-BE32-E72D297353CC}">
                <c16:uniqueId val="{00000000-1E24-4006-B65F-98C4EAF42354}"/>
              </c:ext>
            </c:extLst>
          </c:dPt>
          <c:dPt>
            <c:idx val="3"/>
            <c:invertIfNegative val="0"/>
            <c:bubble3D val="0"/>
            <c:spPr>
              <a:solidFill>
                <a:srgbClr val="7EB0A6"/>
              </a:solidFill>
              <a:ln w="9525">
                <a:solidFill>
                  <a:schemeClr val="tx2"/>
                </a:solidFill>
              </a:ln>
              <a:effectLst/>
            </c:spPr>
            <c:extLst>
              <c:ext xmlns:c16="http://schemas.microsoft.com/office/drawing/2014/chart" uri="{C3380CC4-5D6E-409C-BE32-E72D297353CC}">
                <c16:uniqueId val="{00000003-1E24-4006-B65F-98C4EAF4235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0-13 days</c:v>
                </c:pt>
                <c:pt idx="1">
                  <c:v>14-60 days</c:v>
                </c:pt>
                <c:pt idx="2">
                  <c:v>61-180 days</c:v>
                </c:pt>
                <c:pt idx="3">
                  <c:v>181+ days</c:v>
                </c:pt>
              </c:strCache>
            </c:strRef>
          </c:cat>
          <c:val>
            <c:numRef>
              <c:f>Sheet1!$B$2:$B$5</c:f>
              <c:numCache>
                <c:formatCode>General</c:formatCode>
                <c:ptCount val="4"/>
                <c:pt idx="0">
                  <c:v>0.318</c:v>
                </c:pt>
                <c:pt idx="1">
                  <c:v>0.25</c:v>
                </c:pt>
                <c:pt idx="2">
                  <c:v>0.308</c:v>
                </c:pt>
                <c:pt idx="3">
                  <c:v>0.66700000000000004</c:v>
                </c:pt>
              </c:numCache>
            </c:numRef>
          </c:val>
          <c:extLst>
            <c:ext xmlns:c16="http://schemas.microsoft.com/office/drawing/2014/chart" uri="{C3380CC4-5D6E-409C-BE32-E72D297353CC}">
              <c16:uniqueId val="{00000000-4A47-4972-BBAB-D39D62B08BC7}"/>
            </c:ext>
          </c:extLst>
        </c:ser>
        <c:dLbls>
          <c:showLegendKey val="0"/>
          <c:showVal val="0"/>
          <c:showCatName val="0"/>
          <c:showSerName val="0"/>
          <c:showPercent val="0"/>
          <c:showBubbleSize val="0"/>
        </c:dLbls>
        <c:gapWidth val="150"/>
        <c:axId val="1799146703"/>
        <c:axId val="1799147119"/>
      </c:barChart>
      <c:catAx>
        <c:axId val="179914670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7119"/>
        <c:crosses val="autoZero"/>
        <c:auto val="1"/>
        <c:lblAlgn val="ctr"/>
        <c:lblOffset val="100"/>
        <c:noMultiLvlLbl val="0"/>
      </c:catAx>
      <c:valAx>
        <c:axId val="1799147119"/>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r>
                  <a:rPr lang="en-US" sz="2000" dirty="0">
                    <a:solidFill>
                      <a:schemeClr val="tx2"/>
                    </a:solidFill>
                  </a:rPr>
                  <a:t>Percentage</a:t>
                </a:r>
              </a:p>
            </c:rich>
          </c:tx>
          <c:layout>
            <c:manualLayout>
              <c:xMode val="edge"/>
              <c:yMode val="edge"/>
              <c:x val="2.5894552845506305E-2"/>
              <c:y val="0.2625496103162292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6703"/>
        <c:crosses val="autoZero"/>
        <c:crossBetween val="between"/>
      </c:valAx>
      <c:spPr>
        <a:noFill/>
        <a:ln w="9525">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30484942766835"/>
          <c:y val="8.2066078972206687E-3"/>
          <c:w val="0.74856519628901341"/>
          <c:h val="0.83026332468897091"/>
        </c:manualLayout>
      </c:layout>
      <c:barChart>
        <c:barDir val="bar"/>
        <c:grouping val="clustered"/>
        <c:varyColors val="0"/>
        <c:ser>
          <c:idx val="0"/>
          <c:order val="0"/>
          <c:tx>
            <c:strRef>
              <c:f>Sheet1!$B$1</c:f>
              <c:strCache>
                <c:ptCount val="1"/>
              </c:strCache>
            </c:strRef>
          </c:tx>
          <c:spPr>
            <a:solidFill>
              <a:srgbClr val="E68422"/>
            </a:solidFill>
            <a:ln w="9525">
              <a:solidFill>
                <a:schemeClr val="tx2"/>
              </a:solidFill>
            </a:ln>
            <a:effectLst/>
          </c:spPr>
          <c:invertIfNegative val="0"/>
          <c:dPt>
            <c:idx val="0"/>
            <c:invertIfNegative val="0"/>
            <c:bubble3D val="0"/>
            <c:spPr>
              <a:solidFill>
                <a:srgbClr val="466069"/>
              </a:solidFill>
              <a:ln w="9525">
                <a:solidFill>
                  <a:schemeClr val="tx2"/>
                </a:solidFill>
              </a:ln>
              <a:effectLst/>
            </c:spPr>
            <c:extLst>
              <c:ext xmlns:c16="http://schemas.microsoft.com/office/drawing/2014/chart" uri="{C3380CC4-5D6E-409C-BE32-E72D297353CC}">
                <c16:uniqueId val="{00000002-1E24-4006-B65F-98C4EAF42354}"/>
              </c:ext>
            </c:extLst>
          </c:dPt>
          <c:dPt>
            <c:idx val="1"/>
            <c:invertIfNegative val="0"/>
            <c:bubble3D val="0"/>
            <c:spPr>
              <a:solidFill>
                <a:srgbClr val="CFC493"/>
              </a:solidFill>
              <a:ln w="9525">
                <a:solidFill>
                  <a:schemeClr val="tx2"/>
                </a:solidFill>
              </a:ln>
              <a:effectLst/>
            </c:spPr>
            <c:extLst>
              <c:ext xmlns:c16="http://schemas.microsoft.com/office/drawing/2014/chart" uri="{C3380CC4-5D6E-409C-BE32-E72D297353CC}">
                <c16:uniqueId val="{0000000F-D60C-4AD7-A02C-8414BF20636F}"/>
              </c:ext>
            </c:extLst>
          </c:dPt>
          <c:dPt>
            <c:idx val="2"/>
            <c:invertIfNegative val="0"/>
            <c:bubble3D val="0"/>
            <c:spPr>
              <a:solidFill>
                <a:srgbClr val="7EB0A6"/>
              </a:solidFill>
              <a:ln w="9525">
                <a:solidFill>
                  <a:schemeClr val="tx2"/>
                </a:solidFill>
              </a:ln>
              <a:effectLst/>
            </c:spPr>
            <c:extLst>
              <c:ext xmlns:c16="http://schemas.microsoft.com/office/drawing/2014/chart" uri="{C3380CC4-5D6E-409C-BE32-E72D297353CC}">
                <c16:uniqueId val="{0000000E-D60C-4AD7-A02C-8414BF20636F}"/>
              </c:ext>
            </c:extLst>
          </c:dPt>
          <c:dPt>
            <c:idx val="4"/>
            <c:invertIfNegative val="0"/>
            <c:bubble3D val="0"/>
            <c:spPr>
              <a:solidFill>
                <a:srgbClr val="009374"/>
              </a:solidFill>
              <a:ln w="9525">
                <a:solidFill>
                  <a:schemeClr val="tx2"/>
                </a:solidFill>
              </a:ln>
              <a:effectLst/>
            </c:spPr>
            <c:extLst>
              <c:ext xmlns:c16="http://schemas.microsoft.com/office/drawing/2014/chart" uri="{C3380CC4-5D6E-409C-BE32-E72D297353CC}">
                <c16:uniqueId val="{00000007-42B2-4D04-BEB4-24607F5AF6F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Race/Ethnicity</c:v>
                </c:pt>
                <c:pt idx="1">
                  <c:v>Age</c:v>
                </c:pt>
                <c:pt idx="2">
                  <c:v>BMI</c:v>
                </c:pt>
                <c:pt idx="3">
                  <c:v>Insurance</c:v>
                </c:pt>
                <c:pt idx="4">
                  <c:v>All</c:v>
                </c:pt>
              </c:strCache>
            </c:strRef>
          </c:cat>
          <c:val>
            <c:numRef>
              <c:f>Sheet1!$B$2:$B$6</c:f>
              <c:numCache>
                <c:formatCode>_(* #,##0.00_);_(* \(#,##0.00\);_(* "-"??_);_(@_)</c:formatCode>
                <c:ptCount val="5"/>
                <c:pt idx="0">
                  <c:v>13.9</c:v>
                </c:pt>
                <c:pt idx="1">
                  <c:v>11.9</c:v>
                </c:pt>
                <c:pt idx="2">
                  <c:v>30.3</c:v>
                </c:pt>
                <c:pt idx="3" formatCode="General">
                  <c:v>8.8000000000000007</c:v>
                </c:pt>
                <c:pt idx="4" formatCode="General">
                  <c:v>6.8</c:v>
                </c:pt>
              </c:numCache>
            </c:numRef>
          </c:val>
          <c:extLst>
            <c:ext xmlns:c16="http://schemas.microsoft.com/office/drawing/2014/chart" uri="{C3380CC4-5D6E-409C-BE32-E72D297353CC}">
              <c16:uniqueId val="{00000000-4A47-4972-BBAB-D39D62B08BC7}"/>
            </c:ext>
          </c:extLst>
        </c:ser>
        <c:ser>
          <c:idx val="1"/>
          <c:order val="1"/>
          <c:tx>
            <c:strRef>
              <c:f>Sheet1!$C$1</c:f>
              <c:strCache>
                <c:ptCount val="1"/>
              </c:strCache>
            </c:strRef>
          </c:tx>
          <c:spPr>
            <a:solidFill>
              <a:schemeClr val="accent2"/>
            </a:solidFill>
            <a:ln>
              <a:solidFill>
                <a:schemeClr val="tx2"/>
              </a:solidFill>
            </a:ln>
            <a:effectLst/>
          </c:spPr>
          <c:invertIfNegative val="0"/>
          <c:dPt>
            <c:idx val="0"/>
            <c:invertIfNegative val="0"/>
            <c:bubble3D val="0"/>
            <c:spPr>
              <a:solidFill>
                <a:srgbClr val="466069"/>
              </a:solidFill>
              <a:ln>
                <a:solidFill>
                  <a:schemeClr val="tx2"/>
                </a:solidFill>
              </a:ln>
              <a:effectLst/>
            </c:spPr>
            <c:extLst>
              <c:ext xmlns:c16="http://schemas.microsoft.com/office/drawing/2014/chart" uri="{C3380CC4-5D6E-409C-BE32-E72D297353CC}">
                <c16:uniqueId val="{00000008-D60C-4AD7-A02C-8414BF20636F}"/>
              </c:ext>
            </c:extLst>
          </c:dPt>
          <c:dPt>
            <c:idx val="1"/>
            <c:invertIfNegative val="0"/>
            <c:bubble3D val="0"/>
            <c:spPr>
              <a:solidFill>
                <a:srgbClr val="CFC493"/>
              </a:solidFill>
              <a:ln>
                <a:solidFill>
                  <a:schemeClr val="tx2"/>
                </a:solidFill>
              </a:ln>
              <a:effectLst/>
            </c:spPr>
            <c:extLst>
              <c:ext xmlns:c16="http://schemas.microsoft.com/office/drawing/2014/chart" uri="{C3380CC4-5D6E-409C-BE32-E72D297353CC}">
                <c16:uniqueId val="{00000009-D60C-4AD7-A02C-8414BF20636F}"/>
              </c:ext>
            </c:extLst>
          </c:dPt>
          <c:dPt>
            <c:idx val="3"/>
            <c:invertIfNegative val="0"/>
            <c:bubble3D val="0"/>
            <c:spPr>
              <a:solidFill>
                <a:srgbClr val="E68422"/>
              </a:solidFill>
              <a:ln>
                <a:solidFill>
                  <a:schemeClr val="tx2"/>
                </a:solidFill>
              </a:ln>
              <a:effectLst/>
            </c:spPr>
            <c:extLst>
              <c:ext xmlns:c16="http://schemas.microsoft.com/office/drawing/2014/chart" uri="{C3380CC4-5D6E-409C-BE32-E72D297353CC}">
                <c16:uniqueId val="{0000000B-D60C-4AD7-A02C-8414BF20636F}"/>
              </c:ext>
            </c:extLst>
          </c:dPt>
          <c:dLbls>
            <c:dLbl>
              <c:idx val="0"/>
              <c:layout>
                <c:manualLayout>
                  <c:x val="0"/>
                  <c:y val="-5.50721445093071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0C-4AD7-A02C-8414BF20636F}"/>
                </c:ext>
              </c:extLst>
            </c:dLbl>
            <c:dLbl>
              <c:idx val="1"/>
              <c:layout>
                <c:manualLayout>
                  <c:x val="0"/>
                  <c:y val="-8.26082167639607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0C-4AD7-A02C-8414BF20636F}"/>
                </c:ext>
              </c:extLst>
            </c:dLbl>
            <c:dLbl>
              <c:idx val="2"/>
              <c:layout>
                <c:manualLayout>
                  <c:x val="0"/>
                  <c:y val="-1.9275250578257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0C-4AD7-A02C-8414BF20636F}"/>
                </c:ext>
              </c:extLst>
            </c:dLbl>
            <c:dLbl>
              <c:idx val="3"/>
              <c:layout>
                <c:manualLayout>
                  <c:x val="0"/>
                  <c:y val="-5.50721445093071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0C-4AD7-A02C-8414BF20636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Race/Ethnicity</c:v>
                </c:pt>
                <c:pt idx="1">
                  <c:v>Age</c:v>
                </c:pt>
                <c:pt idx="2">
                  <c:v>BMI</c:v>
                </c:pt>
                <c:pt idx="3">
                  <c:v>Insurance</c:v>
                </c:pt>
                <c:pt idx="4">
                  <c:v>All</c:v>
                </c:pt>
              </c:strCache>
            </c:strRef>
          </c:cat>
          <c:val>
            <c:numRef>
              <c:f>Sheet1!$C$2:$C$6</c:f>
              <c:numCache>
                <c:formatCode>General</c:formatCode>
                <c:ptCount val="5"/>
                <c:pt idx="0">
                  <c:v>5.7</c:v>
                </c:pt>
                <c:pt idx="1">
                  <c:v>4.3</c:v>
                </c:pt>
                <c:pt idx="2">
                  <c:v>10.1</c:v>
                </c:pt>
                <c:pt idx="3">
                  <c:v>3.5</c:v>
                </c:pt>
              </c:numCache>
            </c:numRef>
          </c:val>
          <c:extLst>
            <c:ext xmlns:c16="http://schemas.microsoft.com/office/drawing/2014/chart" uri="{C3380CC4-5D6E-409C-BE32-E72D297353CC}">
              <c16:uniqueId val="{00000004-D60C-4AD7-A02C-8414BF20636F}"/>
            </c:ext>
          </c:extLst>
        </c:ser>
        <c:ser>
          <c:idx val="2"/>
          <c:order val="2"/>
          <c:tx>
            <c:strRef>
              <c:f>Sheet1!$D$1</c:f>
              <c:strCache>
                <c:ptCount val="1"/>
              </c:strCache>
            </c:strRef>
          </c:tx>
          <c:spPr>
            <a:solidFill>
              <a:srgbClr val="7EB0A6"/>
            </a:solidFill>
            <a:ln>
              <a:solidFill>
                <a:schemeClr val="tx2"/>
              </a:solidFill>
            </a:ln>
            <a:effectLst/>
          </c:spPr>
          <c:invertIfNegative val="0"/>
          <c:dPt>
            <c:idx val="0"/>
            <c:invertIfNegative val="0"/>
            <c:bubble3D val="0"/>
            <c:spPr>
              <a:solidFill>
                <a:srgbClr val="466069"/>
              </a:solidFill>
              <a:ln>
                <a:solidFill>
                  <a:schemeClr val="tx2"/>
                </a:solidFill>
              </a:ln>
              <a:effectLst/>
            </c:spPr>
            <c:extLst>
              <c:ext xmlns:c16="http://schemas.microsoft.com/office/drawing/2014/chart" uri="{C3380CC4-5D6E-409C-BE32-E72D297353CC}">
                <c16:uniqueId val="{00000007-D60C-4AD7-A02C-8414BF20636F}"/>
              </c:ext>
            </c:extLst>
          </c:dPt>
          <c:dLbls>
            <c:dLbl>
              <c:idx val="0"/>
              <c:layout>
                <c:manualLayout>
                  <c:x val="0"/>
                  <c:y val="-5.50721445093071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0C-4AD7-A02C-8414BF20636F}"/>
                </c:ext>
              </c:extLst>
            </c:dLbl>
            <c:dLbl>
              <c:idx val="2"/>
              <c:layout>
                <c:manualLayout>
                  <c:x val="-4.5557338908129541E-17"/>
                  <c:y val="-2.75360722546535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60C-4AD7-A02C-8414BF20636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Race/Ethnicity</c:v>
                </c:pt>
                <c:pt idx="1">
                  <c:v>Age</c:v>
                </c:pt>
                <c:pt idx="2">
                  <c:v>BMI</c:v>
                </c:pt>
                <c:pt idx="3">
                  <c:v>Insurance</c:v>
                </c:pt>
                <c:pt idx="4">
                  <c:v>All</c:v>
                </c:pt>
              </c:strCache>
            </c:strRef>
          </c:cat>
          <c:val>
            <c:numRef>
              <c:f>Sheet1!$D$2:$D$6</c:f>
              <c:numCache>
                <c:formatCode>General</c:formatCode>
                <c:ptCount val="5"/>
                <c:pt idx="0">
                  <c:v>1.2</c:v>
                </c:pt>
                <c:pt idx="2">
                  <c:v>5.3</c:v>
                </c:pt>
              </c:numCache>
            </c:numRef>
          </c:val>
          <c:extLst>
            <c:ext xmlns:c16="http://schemas.microsoft.com/office/drawing/2014/chart" uri="{C3380CC4-5D6E-409C-BE32-E72D297353CC}">
              <c16:uniqueId val="{00000005-D60C-4AD7-A02C-8414BF20636F}"/>
            </c:ext>
          </c:extLst>
        </c:ser>
        <c:ser>
          <c:idx val="3"/>
          <c:order val="3"/>
          <c:tx>
            <c:strRef>
              <c:f>Sheet1!$E$1</c:f>
              <c:strCache>
                <c:ptCount val="1"/>
              </c:strCache>
            </c:strRef>
          </c:tx>
          <c:spPr>
            <a:solidFill>
              <a:schemeClr val="accent4"/>
            </a:solidFill>
            <a:ln>
              <a:solidFill>
                <a:schemeClr val="tx2"/>
              </a:solidFill>
            </a:ln>
            <a:effectLst/>
          </c:spPr>
          <c:invertIfNegative val="0"/>
          <c:dPt>
            <c:idx val="2"/>
            <c:invertIfNegative val="0"/>
            <c:bubble3D val="0"/>
            <c:spPr>
              <a:solidFill>
                <a:srgbClr val="7EB0A6"/>
              </a:solidFill>
              <a:ln>
                <a:solidFill>
                  <a:schemeClr val="tx2"/>
                </a:solidFill>
              </a:ln>
              <a:effectLst/>
            </c:spPr>
            <c:extLst>
              <c:ext xmlns:c16="http://schemas.microsoft.com/office/drawing/2014/chart" uri="{C3380CC4-5D6E-409C-BE32-E72D297353CC}">
                <c16:uniqueId val="{0000000C-D60C-4AD7-A02C-8414BF20636F}"/>
              </c:ext>
            </c:extLst>
          </c:dPt>
          <c:dLbls>
            <c:dLbl>
              <c:idx val="2"/>
              <c:layout>
                <c:manualLayout>
                  <c:x val="-3.7274616973960958E-3"/>
                  <c:y val="-1.1014498397891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0C-4AD7-A02C-8414BF20636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Race/Ethnicity</c:v>
                </c:pt>
                <c:pt idx="1">
                  <c:v>Age</c:v>
                </c:pt>
                <c:pt idx="2">
                  <c:v>BMI</c:v>
                </c:pt>
                <c:pt idx="3">
                  <c:v>Insurance</c:v>
                </c:pt>
                <c:pt idx="4">
                  <c:v>All</c:v>
                </c:pt>
              </c:strCache>
            </c:strRef>
          </c:cat>
          <c:val>
            <c:numRef>
              <c:f>Sheet1!$E$2:$E$6</c:f>
              <c:numCache>
                <c:formatCode>General</c:formatCode>
                <c:ptCount val="5"/>
                <c:pt idx="2">
                  <c:v>5.4</c:v>
                </c:pt>
              </c:numCache>
            </c:numRef>
          </c:val>
          <c:extLst>
            <c:ext xmlns:c16="http://schemas.microsoft.com/office/drawing/2014/chart" uri="{C3380CC4-5D6E-409C-BE32-E72D297353CC}">
              <c16:uniqueId val="{00000006-D60C-4AD7-A02C-8414BF20636F}"/>
            </c:ext>
          </c:extLst>
        </c:ser>
        <c:dLbls>
          <c:showLegendKey val="0"/>
          <c:showVal val="0"/>
          <c:showCatName val="0"/>
          <c:showSerName val="0"/>
          <c:showPercent val="0"/>
          <c:showBubbleSize val="0"/>
        </c:dLbls>
        <c:gapWidth val="150"/>
        <c:axId val="1799146703"/>
        <c:axId val="1799147119"/>
      </c:barChart>
      <c:catAx>
        <c:axId val="179914670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799147119"/>
        <c:crosses val="autoZero"/>
        <c:auto val="1"/>
        <c:lblAlgn val="ctr"/>
        <c:lblOffset val="100"/>
        <c:noMultiLvlLbl val="0"/>
      </c:catAx>
      <c:valAx>
        <c:axId val="1799147119"/>
        <c:scaling>
          <c:orientation val="minMax"/>
        </c:scaling>
        <c:delete val="0"/>
        <c:axPos val="b"/>
        <c:numFmt formatCode="General"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6703"/>
        <c:crosses val="autoZero"/>
        <c:crossBetween val="between"/>
      </c:valAx>
      <c:spPr>
        <a:noFill/>
        <a:ln w="9525">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31153767319044"/>
          <c:y val="4.4401347807133514E-2"/>
          <c:w val="0.67555845097330258"/>
          <c:h val="0.73912857050975123"/>
        </c:manualLayout>
      </c:layout>
      <c:barChart>
        <c:barDir val="bar"/>
        <c:grouping val="stacked"/>
        <c:varyColors val="0"/>
        <c:ser>
          <c:idx val="0"/>
          <c:order val="0"/>
          <c:tx>
            <c:strRef>
              <c:f>Sheet1!$B$1</c:f>
              <c:strCache>
                <c:ptCount val="1"/>
                <c:pt idx="0">
                  <c:v>Substantial</c:v>
                </c:pt>
              </c:strCache>
            </c:strRef>
          </c:tx>
          <c:spPr>
            <a:solidFill>
              <a:schemeClr val="accent3">
                <a:lumMod val="75000"/>
              </a:schemeClr>
            </a:solidFill>
            <a:ln w="9525">
              <a:solidFill>
                <a:schemeClr val="tx2"/>
              </a:solidFill>
            </a:ln>
            <a:effectLst/>
          </c:spPr>
          <c:invertIfNegative val="0"/>
          <c:cat>
            <c:strRef>
              <c:f>Sheet1!$A$2:$A$12</c:f>
              <c:strCache>
                <c:ptCount val="11"/>
                <c:pt idx="0">
                  <c:v>Unknown</c:v>
                </c:pt>
                <c:pt idx="1">
                  <c:v>Other</c:v>
                </c:pt>
                <c:pt idx="2">
                  <c:v>Hemorrhage</c:v>
                </c:pt>
                <c:pt idx="3">
                  <c:v>Anesthesia</c:v>
                </c:pt>
                <c:pt idx="4">
                  <c:v>Depression</c:v>
                </c:pt>
                <c:pt idx="5">
                  <c:v>Hypertensive Disorder</c:v>
                </c:pt>
                <c:pt idx="6">
                  <c:v>Cerebrovascular Accident</c:v>
                </c:pt>
                <c:pt idx="7">
                  <c:v>Thrombotic Embolism</c:v>
                </c:pt>
                <c:pt idx="8">
                  <c:v>Infection</c:v>
                </c:pt>
                <c:pt idx="9">
                  <c:v>Cardiovascular</c:v>
                </c:pt>
                <c:pt idx="10">
                  <c:v>Cardiomyopathy</c:v>
                </c:pt>
              </c:strCache>
            </c:strRef>
          </c:cat>
          <c:val>
            <c:numRef>
              <c:f>Sheet1!$B$2:$B$12</c:f>
              <c:numCache>
                <c:formatCode>_(* #,##0.00_);_(* \(#,##0.00\);_(* "-"??_);_(@_)</c:formatCode>
                <c:ptCount val="11"/>
                <c:pt idx="0" formatCode="General">
                  <c:v>1</c:v>
                </c:pt>
                <c:pt idx="1">
                  <c:v>2</c:v>
                </c:pt>
                <c:pt idx="2">
                  <c:v>1</c:v>
                </c:pt>
                <c:pt idx="3">
                  <c:v>1</c:v>
                </c:pt>
                <c:pt idx="4">
                  <c:v>1</c:v>
                </c:pt>
                <c:pt idx="5">
                  <c:v>1</c:v>
                </c:pt>
                <c:pt idx="6">
                  <c:v>1</c:v>
                </c:pt>
                <c:pt idx="7">
                  <c:v>4</c:v>
                </c:pt>
                <c:pt idx="8">
                  <c:v>6</c:v>
                </c:pt>
                <c:pt idx="9">
                  <c:v>1</c:v>
                </c:pt>
                <c:pt idx="10">
                  <c:v>4</c:v>
                </c:pt>
              </c:numCache>
            </c:numRef>
          </c:val>
          <c:extLst>
            <c:ext xmlns:c16="http://schemas.microsoft.com/office/drawing/2014/chart" uri="{C3380CC4-5D6E-409C-BE32-E72D297353CC}">
              <c16:uniqueId val="{00000000-4A47-4972-BBAB-D39D62B08BC7}"/>
            </c:ext>
          </c:extLst>
        </c:ser>
        <c:ser>
          <c:idx val="1"/>
          <c:order val="1"/>
          <c:tx>
            <c:strRef>
              <c:f>Sheet1!$C$1</c:f>
              <c:strCache>
                <c:ptCount val="1"/>
                <c:pt idx="0">
                  <c:v>Moderate</c:v>
                </c:pt>
              </c:strCache>
            </c:strRef>
          </c:tx>
          <c:spPr>
            <a:solidFill>
              <a:srgbClr val="7EB0A6"/>
            </a:solidFill>
            <a:ln w="9525">
              <a:solidFill>
                <a:schemeClr val="tx2"/>
              </a:solidFill>
            </a:ln>
            <a:effectLst/>
          </c:spPr>
          <c:invertIfNegative val="0"/>
          <c:cat>
            <c:strRef>
              <c:f>Sheet1!$A$2:$A$12</c:f>
              <c:strCache>
                <c:ptCount val="11"/>
                <c:pt idx="0">
                  <c:v>Unknown</c:v>
                </c:pt>
                <c:pt idx="1">
                  <c:v>Other</c:v>
                </c:pt>
                <c:pt idx="2">
                  <c:v>Hemorrhage</c:v>
                </c:pt>
                <c:pt idx="3">
                  <c:v>Anesthesia</c:v>
                </c:pt>
                <c:pt idx="4">
                  <c:v>Depression</c:v>
                </c:pt>
                <c:pt idx="5">
                  <c:v>Hypertensive Disorder</c:v>
                </c:pt>
                <c:pt idx="6">
                  <c:v>Cerebrovascular Accident</c:v>
                </c:pt>
                <c:pt idx="7">
                  <c:v>Thrombotic Embolism</c:v>
                </c:pt>
                <c:pt idx="8">
                  <c:v>Infection</c:v>
                </c:pt>
                <c:pt idx="9">
                  <c:v>Cardiovascular</c:v>
                </c:pt>
                <c:pt idx="10">
                  <c:v>Cardiomyopathy</c:v>
                </c:pt>
              </c:strCache>
            </c:strRef>
          </c:cat>
          <c:val>
            <c:numRef>
              <c:f>Sheet1!$C$2:$C$12</c:f>
              <c:numCache>
                <c:formatCode>_(* #,##0.00_);_(* \(#,##0.00\);_(* "-"??_);_(@_)</c:formatCode>
                <c:ptCount val="11"/>
                <c:pt idx="0" formatCode="General">
                  <c:v>2</c:v>
                </c:pt>
                <c:pt idx="1">
                  <c:v>3</c:v>
                </c:pt>
                <c:pt idx="2">
                  <c:v>0</c:v>
                </c:pt>
                <c:pt idx="3">
                  <c:v>0</c:v>
                </c:pt>
                <c:pt idx="4">
                  <c:v>1</c:v>
                </c:pt>
                <c:pt idx="5">
                  <c:v>2</c:v>
                </c:pt>
                <c:pt idx="6">
                  <c:v>2</c:v>
                </c:pt>
                <c:pt idx="7">
                  <c:v>4</c:v>
                </c:pt>
                <c:pt idx="8">
                  <c:v>4</c:v>
                </c:pt>
                <c:pt idx="9">
                  <c:v>3</c:v>
                </c:pt>
                <c:pt idx="10">
                  <c:v>4</c:v>
                </c:pt>
              </c:numCache>
            </c:numRef>
          </c:val>
          <c:extLst>
            <c:ext xmlns:c16="http://schemas.microsoft.com/office/drawing/2014/chart" uri="{C3380CC4-5D6E-409C-BE32-E72D297353CC}">
              <c16:uniqueId val="{00000001-4A47-4972-BBAB-D39D62B08BC7}"/>
            </c:ext>
          </c:extLst>
        </c:ser>
        <c:ser>
          <c:idx val="2"/>
          <c:order val="2"/>
          <c:tx>
            <c:strRef>
              <c:f>Sheet1!$D$1</c:f>
              <c:strCache>
                <c:ptCount val="1"/>
                <c:pt idx="0">
                  <c:v>Not</c:v>
                </c:pt>
              </c:strCache>
            </c:strRef>
          </c:tx>
          <c:spPr>
            <a:solidFill>
              <a:schemeClr val="bg1">
                <a:lumMod val="75000"/>
              </a:schemeClr>
            </a:solidFill>
            <a:ln>
              <a:solidFill>
                <a:schemeClr val="tx2"/>
              </a:solidFill>
            </a:ln>
            <a:effectLst/>
          </c:spPr>
          <c:invertIfNegative val="0"/>
          <c:cat>
            <c:strRef>
              <c:f>Sheet1!$A$2:$A$12</c:f>
              <c:strCache>
                <c:ptCount val="11"/>
                <c:pt idx="0">
                  <c:v>Unknown</c:v>
                </c:pt>
                <c:pt idx="1">
                  <c:v>Other</c:v>
                </c:pt>
                <c:pt idx="2">
                  <c:v>Hemorrhage</c:v>
                </c:pt>
                <c:pt idx="3">
                  <c:v>Anesthesia</c:v>
                </c:pt>
                <c:pt idx="4">
                  <c:v>Depression</c:v>
                </c:pt>
                <c:pt idx="5">
                  <c:v>Hypertensive Disorder</c:v>
                </c:pt>
                <c:pt idx="6">
                  <c:v>Cerebrovascular Accident</c:v>
                </c:pt>
                <c:pt idx="7">
                  <c:v>Thrombotic Embolism</c:v>
                </c:pt>
                <c:pt idx="8">
                  <c:v>Infection</c:v>
                </c:pt>
                <c:pt idx="9">
                  <c:v>Cardiovascular</c:v>
                </c:pt>
                <c:pt idx="10">
                  <c:v>Cardiomyopathy</c:v>
                </c:pt>
              </c:strCache>
            </c:strRef>
          </c:cat>
          <c:val>
            <c:numRef>
              <c:f>Sheet1!$D$2:$D$12</c:f>
              <c:numCache>
                <c:formatCode>General</c:formatCode>
                <c:ptCount val="11"/>
                <c:pt idx="0">
                  <c:v>0</c:v>
                </c:pt>
                <c:pt idx="1">
                  <c:v>1</c:v>
                </c:pt>
                <c:pt idx="2">
                  <c:v>0</c:v>
                </c:pt>
                <c:pt idx="3">
                  <c:v>0</c:v>
                </c:pt>
                <c:pt idx="4">
                  <c:v>0</c:v>
                </c:pt>
                <c:pt idx="5">
                  <c:v>1</c:v>
                </c:pt>
                <c:pt idx="6">
                  <c:v>4</c:v>
                </c:pt>
                <c:pt idx="7">
                  <c:v>2</c:v>
                </c:pt>
                <c:pt idx="8">
                  <c:v>0</c:v>
                </c:pt>
                <c:pt idx="9">
                  <c:v>7</c:v>
                </c:pt>
                <c:pt idx="10">
                  <c:v>7</c:v>
                </c:pt>
              </c:numCache>
            </c:numRef>
          </c:val>
          <c:extLst>
            <c:ext xmlns:c16="http://schemas.microsoft.com/office/drawing/2014/chart" uri="{C3380CC4-5D6E-409C-BE32-E72D297353CC}">
              <c16:uniqueId val="{00000000-ED07-4EDF-A46A-753AEE500536}"/>
            </c:ext>
          </c:extLst>
        </c:ser>
        <c:dLbls>
          <c:showLegendKey val="0"/>
          <c:showVal val="0"/>
          <c:showCatName val="0"/>
          <c:showSerName val="0"/>
          <c:showPercent val="0"/>
          <c:showBubbleSize val="0"/>
        </c:dLbls>
        <c:gapWidth val="150"/>
        <c:overlap val="100"/>
        <c:axId val="1799146703"/>
        <c:axId val="1799147119"/>
      </c:barChart>
      <c:catAx>
        <c:axId val="1799146703"/>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7119"/>
        <c:crosses val="autoZero"/>
        <c:auto val="1"/>
        <c:lblAlgn val="ctr"/>
        <c:lblOffset val="100"/>
        <c:noMultiLvlLbl val="0"/>
      </c:catAx>
      <c:valAx>
        <c:axId val="1799147119"/>
        <c:scaling>
          <c:orientation val="minMax"/>
        </c:scaling>
        <c:delete val="0"/>
        <c:axPos val="b"/>
        <c:majorGridlines>
          <c:spPr>
            <a:ln w="9525" cap="flat" cmpd="sng" algn="ctr">
              <a:solidFill>
                <a:schemeClr val="bg1">
                  <a:lumMod val="50000"/>
                </a:schemeClr>
              </a:solidFill>
              <a:round/>
            </a:ln>
            <a:effectLst/>
          </c:spPr>
        </c:majorGridlines>
        <c:numFmt formatCode="General"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6703"/>
        <c:crosses val="autoZero"/>
        <c:crossBetween val="between"/>
      </c:valAx>
      <c:spPr>
        <a:noFill/>
        <a:ln>
          <a:solidFill>
            <a:schemeClr val="tx2"/>
          </a:solidFill>
        </a:ln>
        <a:effectLst/>
      </c:spPr>
    </c:plotArea>
    <c:legend>
      <c:legendPos val="r"/>
      <c:layout>
        <c:manualLayout>
          <c:xMode val="edge"/>
          <c:yMode val="edge"/>
          <c:x val="0.74997570127753455"/>
          <c:y val="0.46236734533448626"/>
          <c:w val="0.15339156683242661"/>
          <c:h val="0.19043887076371138"/>
        </c:manualLayout>
      </c:layout>
      <c:overlay val="0"/>
      <c:spPr>
        <a:solidFill>
          <a:schemeClr val="bg1"/>
        </a:solidFill>
        <a:ln>
          <a:solidFill>
            <a:schemeClr val="tx2"/>
          </a:solid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0717520445827"/>
          <c:y val="2.859497114088486E-2"/>
          <c:w val="0.8718653167886028"/>
          <c:h val="0.87332833710335245"/>
        </c:manualLayout>
      </c:layout>
      <c:lineChart>
        <c:grouping val="standard"/>
        <c:varyColors val="0"/>
        <c:ser>
          <c:idx val="0"/>
          <c:order val="0"/>
          <c:tx>
            <c:strRef>
              <c:f>Sheet1!$B$72</c:f>
              <c:strCache>
                <c:ptCount val="1"/>
                <c:pt idx="0">
                  <c:v>Drug related</c:v>
                </c:pt>
              </c:strCache>
            </c:strRef>
          </c:tx>
          <c:spPr>
            <a:ln w="38100" cap="rnd">
              <a:solidFill>
                <a:srgbClr val="E68422"/>
              </a:solidFill>
              <a:round/>
            </a:ln>
            <a:effectLst/>
          </c:spPr>
          <c:marker>
            <c:symbol val="triangle"/>
            <c:size val="5"/>
            <c:spPr>
              <a:solidFill>
                <a:srgbClr val="00AEEF"/>
              </a:solidFill>
              <a:ln w="38100">
                <a:solidFill>
                  <a:srgbClr val="E68422"/>
                </a:solidFill>
              </a:ln>
              <a:effectLst/>
            </c:spPr>
          </c:marker>
          <c:dPt>
            <c:idx val="0"/>
            <c:marker>
              <c:symbol val="triangle"/>
              <c:size val="5"/>
              <c:spPr>
                <a:solidFill>
                  <a:srgbClr val="00AEEF"/>
                </a:solidFill>
                <a:ln w="38100">
                  <a:solidFill>
                    <a:srgbClr val="E68422"/>
                  </a:solidFill>
                </a:ln>
                <a:effectLst/>
              </c:spPr>
            </c:marker>
            <c:bubble3D val="0"/>
            <c:spPr>
              <a:ln w="38100" cap="rnd">
                <a:solidFill>
                  <a:srgbClr val="E68422"/>
                </a:solidFill>
                <a:round/>
              </a:ln>
              <a:effectLst/>
            </c:spPr>
            <c:extLst>
              <c:ext xmlns:c16="http://schemas.microsoft.com/office/drawing/2014/chart" uri="{C3380CC4-5D6E-409C-BE32-E72D297353CC}">
                <c16:uniqueId val="{00000001-7C71-4C3C-957C-D27817412C8A}"/>
              </c:ext>
            </c:extLst>
          </c:dPt>
          <c:cat>
            <c:numRef>
              <c:f>Sheet1!$D$71:$N$71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Sheet1!$D$65:$N$65</c:f>
              <c:numCache>
                <c:formatCode>0.0</c:formatCode>
                <c:ptCount val="11"/>
                <c:pt idx="0">
                  <c:v>12.120138542506725</c:v>
                </c:pt>
                <c:pt idx="1">
                  <c:v>7.5033882487560799</c:v>
                </c:pt>
                <c:pt idx="2">
                  <c:v>8.4525296542915367</c:v>
                </c:pt>
                <c:pt idx="3">
                  <c:v>11.617424277628558</c:v>
                </c:pt>
                <c:pt idx="4">
                  <c:v>11.368545508287671</c:v>
                </c:pt>
                <c:pt idx="5">
                  <c:v>10.701243573680292</c:v>
                </c:pt>
                <c:pt idx="6">
                  <c:v>15.109902318925595</c:v>
                </c:pt>
                <c:pt idx="7">
                  <c:v>17.890767916485895</c:v>
                </c:pt>
                <c:pt idx="8">
                  <c:v>16.703685645665168</c:v>
                </c:pt>
                <c:pt idx="9" formatCode="_(* #,##0.0_);_(* \(#,##0.0\);_(* &quot;-&quot;??_);_(@_)">
                  <c:v>19.999090950411343</c:v>
                </c:pt>
                <c:pt idx="10" formatCode="_(* #,##0.0_);_(* \(#,##0.0\);_(* &quot;-&quot;?_);_(@_)">
                  <c:v>28.619809678265643</c:v>
                </c:pt>
              </c:numCache>
            </c:numRef>
          </c:val>
          <c:smooth val="0"/>
          <c:extLst>
            <c:ext xmlns:c16="http://schemas.microsoft.com/office/drawing/2014/chart" uri="{C3380CC4-5D6E-409C-BE32-E72D297353CC}">
              <c16:uniqueId val="{00000002-7C71-4C3C-957C-D27817412C8A}"/>
            </c:ext>
          </c:extLst>
        </c:ser>
        <c:ser>
          <c:idx val="1"/>
          <c:order val="1"/>
          <c:tx>
            <c:strRef>
              <c:f>Sheet1!$B$73</c:f>
              <c:strCache>
                <c:ptCount val="1"/>
                <c:pt idx="0">
                  <c:v>Motor Vehicle Accident</c:v>
                </c:pt>
              </c:strCache>
            </c:strRef>
          </c:tx>
          <c:spPr>
            <a:ln w="38100" cap="rnd">
              <a:solidFill>
                <a:srgbClr val="C00000"/>
              </a:solidFill>
              <a:round/>
            </a:ln>
            <a:effectLst/>
          </c:spPr>
          <c:marker>
            <c:symbol val="circle"/>
            <c:size val="5"/>
            <c:spPr>
              <a:solidFill>
                <a:srgbClr val="F78E1E"/>
              </a:solidFill>
              <a:ln w="38100">
                <a:solidFill>
                  <a:srgbClr val="C00000"/>
                </a:solidFill>
              </a:ln>
              <a:effectLst/>
            </c:spPr>
          </c:marker>
          <c:cat>
            <c:numRef>
              <c:f>Sheet1!$D$71:$N$71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Sheet1!$D$66:$N$66</c:f>
              <c:numCache>
                <c:formatCode>0.0</c:formatCode>
                <c:ptCount val="11"/>
                <c:pt idx="0">
                  <c:v>8.8570243195241449</c:v>
                </c:pt>
                <c:pt idx="1">
                  <c:v>9.3792353109450985</c:v>
                </c:pt>
                <c:pt idx="2">
                  <c:v>5.6350197695276911</c:v>
                </c:pt>
                <c:pt idx="3">
                  <c:v>11.152727306523417</c:v>
                </c:pt>
                <c:pt idx="4">
                  <c:v>9.5495782269616427</c:v>
                </c:pt>
                <c:pt idx="5">
                  <c:v>6.2423920846468368</c:v>
                </c:pt>
                <c:pt idx="6">
                  <c:v>7.1105422677296923</c:v>
                </c:pt>
                <c:pt idx="7">
                  <c:v>7.1563071665943587</c:v>
                </c:pt>
                <c:pt idx="8">
                  <c:v>13.09207793849432</c:v>
                </c:pt>
                <c:pt idx="9" formatCode="_(* #,##0.0_);_(* \(#,##0.0\);_(* &quot;-&quot;??_);_(@_)">
                  <c:v>8.6359710922230803</c:v>
                </c:pt>
                <c:pt idx="10" formatCode="_(* #,##0.0_);_(* \(#,##0.0\);_(* &quot;-&quot;?_);_(@_)">
                  <c:v>11.447923871306255</c:v>
                </c:pt>
              </c:numCache>
            </c:numRef>
          </c:val>
          <c:smooth val="0"/>
          <c:extLst>
            <c:ext xmlns:c16="http://schemas.microsoft.com/office/drawing/2014/chart" uri="{C3380CC4-5D6E-409C-BE32-E72D297353CC}">
              <c16:uniqueId val="{00000003-7C71-4C3C-957C-D27817412C8A}"/>
            </c:ext>
          </c:extLst>
        </c:ser>
        <c:ser>
          <c:idx val="2"/>
          <c:order val="2"/>
          <c:tx>
            <c:strRef>
              <c:f>Sheet1!$B$74</c:f>
              <c:strCache>
                <c:ptCount val="1"/>
                <c:pt idx="0">
                  <c:v>Suicide</c:v>
                </c:pt>
              </c:strCache>
            </c:strRef>
          </c:tx>
          <c:spPr>
            <a:ln w="38100" cap="rnd">
              <a:solidFill>
                <a:srgbClr val="329664"/>
              </a:solidFill>
              <a:round/>
            </a:ln>
            <a:effectLst/>
          </c:spPr>
          <c:marker>
            <c:symbol val="star"/>
            <c:size val="5"/>
            <c:spPr>
              <a:noFill/>
              <a:ln w="38100">
                <a:solidFill>
                  <a:srgbClr val="329664"/>
                </a:solidFill>
              </a:ln>
              <a:effectLst/>
            </c:spPr>
          </c:marker>
          <c:cat>
            <c:numRef>
              <c:f>Sheet1!$D$71:$N$71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Sheet1!$D$67:$N$67</c:f>
              <c:numCache>
                <c:formatCode>0.0</c:formatCode>
                <c:ptCount val="11"/>
                <c:pt idx="0">
                  <c:v>2.7969550482707826</c:v>
                </c:pt>
                <c:pt idx="1">
                  <c:v>1.4068852966417646</c:v>
                </c:pt>
                <c:pt idx="2">
                  <c:v>2.8175098847638456</c:v>
                </c:pt>
                <c:pt idx="3">
                  <c:v>2.7881818266308542</c:v>
                </c:pt>
                <c:pt idx="4">
                  <c:v>3.6379345626520547</c:v>
                </c:pt>
                <c:pt idx="5">
                  <c:v>4.9047366379368</c:v>
                </c:pt>
                <c:pt idx="6">
                  <c:v>1.3332266751993174</c:v>
                </c:pt>
                <c:pt idx="7">
                  <c:v>0.89453839582429484</c:v>
                </c:pt>
                <c:pt idx="8">
                  <c:v>3.1601567437744915</c:v>
                </c:pt>
                <c:pt idx="9" formatCode="_(* #,##0.0_);_(* \(#,##0.0\);_(* &quot;-&quot;??_);_(@_)">
                  <c:v>1.3635743829825917</c:v>
                </c:pt>
                <c:pt idx="10" formatCode="_(* #,##0.0_);_(* \(#,##0.0\);_(* &quot;-&quot;?_);_(@_)">
                  <c:v>2.3849841398554701</c:v>
                </c:pt>
              </c:numCache>
            </c:numRef>
          </c:val>
          <c:smooth val="0"/>
          <c:extLst>
            <c:ext xmlns:c16="http://schemas.microsoft.com/office/drawing/2014/chart" uri="{C3380CC4-5D6E-409C-BE32-E72D297353CC}">
              <c16:uniqueId val="{00000004-7C71-4C3C-957C-D27817412C8A}"/>
            </c:ext>
          </c:extLst>
        </c:ser>
        <c:ser>
          <c:idx val="3"/>
          <c:order val="3"/>
          <c:tx>
            <c:strRef>
              <c:f>Sheet1!$B$75</c:f>
              <c:strCache>
                <c:ptCount val="1"/>
                <c:pt idx="0">
                  <c:v>Homicide</c:v>
                </c:pt>
              </c:strCache>
            </c:strRef>
          </c:tx>
          <c:spPr>
            <a:ln w="38100" cap="rnd">
              <a:solidFill>
                <a:schemeClr val="bg1">
                  <a:lumMod val="50000"/>
                </a:schemeClr>
              </a:solidFill>
              <a:round/>
            </a:ln>
            <a:effectLst/>
          </c:spPr>
          <c:marker>
            <c:symbol val="x"/>
            <c:size val="5"/>
            <c:spPr>
              <a:noFill/>
              <a:ln w="38100">
                <a:solidFill>
                  <a:schemeClr val="bg1">
                    <a:lumMod val="50000"/>
                  </a:schemeClr>
                </a:solidFill>
              </a:ln>
              <a:effectLst/>
            </c:spPr>
          </c:marker>
          <c:cat>
            <c:numRef>
              <c:f>Sheet1!$D$71:$N$71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Sheet1!$D$68:$N$68</c:f>
              <c:numCache>
                <c:formatCode>0.0</c:formatCode>
                <c:ptCount val="11"/>
                <c:pt idx="0">
                  <c:v>5.5939100965415651</c:v>
                </c:pt>
                <c:pt idx="1">
                  <c:v>10.317158842039609</c:v>
                </c:pt>
                <c:pt idx="2">
                  <c:v>7.0437747119096139</c:v>
                </c:pt>
                <c:pt idx="3">
                  <c:v>8.8292424509977039</c:v>
                </c:pt>
                <c:pt idx="4">
                  <c:v>5.4569018439780814</c:v>
                </c:pt>
                <c:pt idx="5">
                  <c:v>6.2423920846468368</c:v>
                </c:pt>
                <c:pt idx="6">
                  <c:v>7.5549511594627976</c:v>
                </c:pt>
                <c:pt idx="7">
                  <c:v>5.3672303749457688</c:v>
                </c:pt>
                <c:pt idx="8">
                  <c:v>7.6746663777380499</c:v>
                </c:pt>
                <c:pt idx="9" formatCode="_(* #,##0.0_);_(* \(#,##0.0\);_(* &quot;-&quot;??_);_(@_)">
                  <c:v>6.8178719149129581</c:v>
                </c:pt>
                <c:pt idx="10" formatCode="_(* #,##0.0_);_(* \(#,##0.0\);_(* &quot;-&quot;?_);_(@_)">
                  <c:v>11.447923871306255</c:v>
                </c:pt>
              </c:numCache>
            </c:numRef>
          </c:val>
          <c:smooth val="0"/>
          <c:extLst>
            <c:ext xmlns:c16="http://schemas.microsoft.com/office/drawing/2014/chart" uri="{C3380CC4-5D6E-409C-BE32-E72D297353CC}">
              <c16:uniqueId val="{00000005-7C71-4C3C-957C-D27817412C8A}"/>
            </c:ext>
          </c:extLst>
        </c:ser>
        <c:ser>
          <c:idx val="4"/>
          <c:order val="4"/>
          <c:tx>
            <c:strRef>
              <c:f>Sheet1!$B$76</c:f>
              <c:strCache>
                <c:ptCount val="1"/>
                <c:pt idx="0">
                  <c:v>Other</c:v>
                </c:pt>
              </c:strCache>
            </c:strRef>
          </c:tx>
          <c:spPr>
            <a:ln w="38100" cap="rnd">
              <a:solidFill>
                <a:srgbClr val="0070C0"/>
              </a:solidFill>
              <a:round/>
            </a:ln>
            <a:effectLst/>
          </c:spPr>
          <c:marker>
            <c:symbol val="square"/>
            <c:size val="5"/>
            <c:spPr>
              <a:solidFill>
                <a:srgbClr val="F26841"/>
              </a:solidFill>
              <a:ln w="38100">
                <a:solidFill>
                  <a:srgbClr val="0070C0"/>
                </a:solidFill>
              </a:ln>
              <a:effectLst/>
            </c:spPr>
          </c:marker>
          <c:cat>
            <c:numRef>
              <c:f>Sheet1!$D$71:$N$71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Sheet1!$D$69:$N$69</c:f>
              <c:numCache>
                <c:formatCode>0.0</c:formatCode>
                <c:ptCount val="11"/>
                <c:pt idx="0">
                  <c:v>21.443322036742664</c:v>
                </c:pt>
                <c:pt idx="1">
                  <c:v>21.57224121517373</c:v>
                </c:pt>
                <c:pt idx="2">
                  <c:v>24.418419001286665</c:v>
                </c:pt>
                <c:pt idx="3">
                  <c:v>19.052575815310835</c:v>
                </c:pt>
                <c:pt idx="4">
                  <c:v>16.370705531934245</c:v>
                </c:pt>
                <c:pt idx="5">
                  <c:v>18.281291105037166</c:v>
                </c:pt>
                <c:pt idx="6">
                  <c:v>18.665173452790444</c:v>
                </c:pt>
                <c:pt idx="7">
                  <c:v>18.338037114398041</c:v>
                </c:pt>
                <c:pt idx="8">
                  <c:v>16.703685645665168</c:v>
                </c:pt>
                <c:pt idx="9" formatCode="_(* #,##0.0_);_(* \(#,##0.0\);_(* &quot;-&quot;??_);_(@_)">
                  <c:v>19.544566156083814</c:v>
                </c:pt>
                <c:pt idx="10" formatCode="_(* #,##0.0_);_(* \(#,##0.0\);_(* &quot;-&quot;?_);_(@_)">
                  <c:v>17.648882634930477</c:v>
                </c:pt>
              </c:numCache>
            </c:numRef>
          </c:val>
          <c:smooth val="0"/>
          <c:extLst>
            <c:ext xmlns:c16="http://schemas.microsoft.com/office/drawing/2014/chart" uri="{C3380CC4-5D6E-409C-BE32-E72D297353CC}">
              <c16:uniqueId val="{00000006-7C71-4C3C-957C-D27817412C8A}"/>
            </c:ext>
          </c:extLst>
        </c:ser>
        <c:dLbls>
          <c:showLegendKey val="0"/>
          <c:showVal val="0"/>
          <c:showCatName val="0"/>
          <c:showSerName val="0"/>
          <c:showPercent val="0"/>
          <c:showBubbleSize val="0"/>
        </c:dLbls>
        <c:marker val="1"/>
        <c:smooth val="0"/>
        <c:axId val="1273692320"/>
        <c:axId val="975408592"/>
      </c:lineChart>
      <c:catAx>
        <c:axId val="127369232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975408592"/>
        <c:crosses val="autoZero"/>
        <c:auto val="1"/>
        <c:lblAlgn val="ctr"/>
        <c:lblOffset val="100"/>
        <c:noMultiLvlLbl val="0"/>
      </c:catAx>
      <c:valAx>
        <c:axId val="975408592"/>
        <c:scaling>
          <c:orientation val="minMax"/>
        </c:scaling>
        <c:delete val="0"/>
        <c:axPos val="l"/>
        <c:majorGridlines>
          <c:spPr>
            <a:ln w="9525" cap="flat" cmpd="sng" algn="ctr">
              <a:solidFill>
                <a:schemeClr val="tx2">
                  <a:lumMod val="50000"/>
                  <a:lumOff val="50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Deaths per 100,000 Live Births</a:t>
                </a:r>
              </a:p>
            </c:rich>
          </c:tx>
          <c:layout>
            <c:manualLayout>
              <c:xMode val="edge"/>
              <c:yMode val="edge"/>
              <c:x val="1.0662211803788778E-2"/>
              <c:y val="5.6276811435611362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273692320"/>
        <c:crosses val="autoZero"/>
        <c:crossBetween val="between"/>
      </c:valAx>
      <c:spPr>
        <a:noFill/>
        <a:ln>
          <a:solidFill>
            <a:schemeClr val="tx2"/>
          </a:solidFill>
        </a:ln>
        <a:effectLst/>
      </c:spPr>
    </c:plotArea>
    <c:legend>
      <c:legendPos val="r"/>
      <c:layout>
        <c:manualLayout>
          <c:xMode val="edge"/>
          <c:yMode val="edge"/>
          <c:x val="0.48541272244075689"/>
          <c:y val="4.3910751692396215E-2"/>
          <c:w val="0.29030695115054039"/>
          <c:h val="0.34513837905562639"/>
        </c:manualLayout>
      </c:layout>
      <c:overlay val="0"/>
      <c:spPr>
        <a:solidFill>
          <a:schemeClr val="bg1"/>
        </a:solidFill>
        <a:ln>
          <a:solidFill>
            <a:schemeClr val="tx2"/>
          </a:solid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0.11048</cdr:y>
    </cdr:from>
    <cdr:to>
      <cdr:x>0.0677</cdr:x>
      <cdr:y>0.1649</cdr:y>
    </cdr:to>
    <cdr:sp macro="" textlink="">
      <cdr:nvSpPr>
        <cdr:cNvPr id="2" name="TextBox 1"/>
        <cdr:cNvSpPr txBox="1"/>
      </cdr:nvSpPr>
      <cdr:spPr>
        <a:xfrm xmlns:a="http://schemas.openxmlformats.org/drawingml/2006/main">
          <a:off x="0" y="578682"/>
          <a:ext cx="691949" cy="285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a:t>All</a:t>
          </a:r>
        </a:p>
      </cdr:txBody>
    </cdr:sp>
  </cdr:relSizeAnchor>
  <cdr:relSizeAnchor xmlns:cdr="http://schemas.openxmlformats.org/drawingml/2006/chartDrawing">
    <cdr:from>
      <cdr:x>0.19487</cdr:x>
      <cdr:y>0.09293</cdr:y>
    </cdr:from>
    <cdr:to>
      <cdr:x>0.19487</cdr:x>
      <cdr:y>0.83912</cdr:y>
    </cdr:to>
    <cdr:cxnSp macro="">
      <cdr:nvCxnSpPr>
        <cdr:cNvPr id="4" name="Straight Connector 3">
          <a:extLst xmlns:a="http://schemas.openxmlformats.org/drawingml/2006/main">
            <a:ext uri="{FF2B5EF4-FFF2-40B4-BE49-F238E27FC236}">
              <a16:creationId xmlns:a16="http://schemas.microsoft.com/office/drawing/2014/main" id="{0797406A-E4ED-94C2-78CA-1580139F2030}"/>
            </a:ext>
          </a:extLst>
        </cdr:cNvPr>
        <cdr:cNvCxnSpPr/>
      </cdr:nvCxnSpPr>
      <cdr:spPr>
        <a:xfrm xmlns:a="http://schemas.openxmlformats.org/drawingml/2006/main" flipV="1">
          <a:off x="1991831" y="486802"/>
          <a:ext cx="0" cy="3908612"/>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0.75002</cdr:x>
      <cdr:y>0.40204</cdr:y>
    </cdr:from>
    <cdr:to>
      <cdr:x>0.90366</cdr:x>
      <cdr:y>0.46738</cdr:y>
    </cdr:to>
    <cdr:sp macro="" textlink="">
      <cdr:nvSpPr>
        <cdr:cNvPr id="2" name="TextBox 1"/>
        <cdr:cNvSpPr txBox="1"/>
      </cdr:nvSpPr>
      <cdr:spPr>
        <a:xfrm xmlns:a="http://schemas.openxmlformats.org/drawingml/2006/main">
          <a:off x="9144236" y="2250298"/>
          <a:ext cx="1873178" cy="365760"/>
        </a:xfrm>
        <a:prstGeom xmlns:a="http://schemas.openxmlformats.org/drawingml/2006/main" prst="rect">
          <a:avLst/>
        </a:prstGeom>
        <a:solidFill xmlns:a="http://schemas.openxmlformats.org/drawingml/2006/main">
          <a:schemeClr val="bg1"/>
        </a:solidFill>
        <a:ln xmlns:a="http://schemas.openxmlformats.org/drawingml/2006/main">
          <a:solidFill>
            <a:schemeClr val="tx2"/>
          </a:solidFill>
        </a:ln>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t>Preventability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FA602-C245-4F3C-A7CD-BF9EC04A8476}" type="datetimeFigureOut">
              <a:rPr lang="en-US" smtClean="0"/>
              <a:t>1/26/2023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441189-BCC6-404A-83C6-29505E7C42B3}" type="slidenum">
              <a:rPr lang="en-US" smtClean="0"/>
              <a:t>‹#›</a:t>
            </a:fld>
            <a:endParaRPr lang="en-US"/>
          </a:p>
        </p:txBody>
      </p:sp>
    </p:spTree>
    <p:extLst>
      <p:ext uri="{BB962C8B-B14F-4D97-AF65-F5344CB8AC3E}">
        <p14:creationId xmlns:p14="http://schemas.microsoft.com/office/powerpoint/2010/main" val="2644041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B7EA4-2E17-42C3-91BA-B9E0976F6E79}"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D1A0-66BD-4F1F-A0A9-A5A89052D3E6}" type="slidenum">
              <a:rPr lang="en-US" smtClean="0"/>
              <a:t>‹#›</a:t>
            </a:fld>
            <a:endParaRPr lang="en-US"/>
          </a:p>
        </p:txBody>
      </p:sp>
    </p:spTree>
    <p:extLst>
      <p:ext uri="{BB962C8B-B14F-4D97-AF65-F5344CB8AC3E}">
        <p14:creationId xmlns:p14="http://schemas.microsoft.com/office/powerpoint/2010/main" val="120071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073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1863">
              <a:defRPr sz="3200">
                <a:solidFill>
                  <a:schemeClr val="tx1"/>
                </a:solidFill>
                <a:latin typeface="Arial" panose="020B0604020202020204" pitchFamily="34" charset="0"/>
              </a:defRPr>
            </a:lvl1pPr>
            <a:lvl2pPr marL="742950" indent="-285750" defTabSz="931863">
              <a:defRPr sz="3200">
                <a:solidFill>
                  <a:schemeClr val="tx1"/>
                </a:solidFill>
                <a:latin typeface="Arial" panose="020B0604020202020204" pitchFamily="34" charset="0"/>
              </a:defRPr>
            </a:lvl2pPr>
            <a:lvl3pPr marL="1143000" indent="-228600" defTabSz="931863">
              <a:defRPr sz="3200">
                <a:solidFill>
                  <a:schemeClr val="tx1"/>
                </a:solidFill>
                <a:latin typeface="Arial" panose="020B0604020202020204" pitchFamily="34" charset="0"/>
              </a:defRPr>
            </a:lvl3pPr>
            <a:lvl4pPr marL="1600200" indent="-228600" defTabSz="931863">
              <a:defRPr sz="3200">
                <a:solidFill>
                  <a:schemeClr val="tx1"/>
                </a:solidFill>
                <a:latin typeface="Arial" panose="020B0604020202020204" pitchFamily="34" charset="0"/>
              </a:defRPr>
            </a:lvl4pPr>
            <a:lvl5pPr marL="2057400" indent="-228600" defTabSz="931863">
              <a:defRPr sz="32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3200">
                <a:solidFill>
                  <a:schemeClr val="tx1"/>
                </a:solidFill>
                <a:latin typeface="Arial" panose="020B0604020202020204" pitchFamily="34" charset="0"/>
              </a:defRPr>
            </a:lvl9pPr>
          </a:lstStyle>
          <a:p>
            <a:fld id="{16A7C581-C09F-48DB-9884-B21AB3A5A91B}" type="slidenum">
              <a:rPr lang="en-US" altLang="en-US" sz="1200"/>
              <a:pPr/>
              <a:t>5</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4276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Pregnancy-Associated Mortality Ratios by Cause of Death excluding pregnancy-related mortality.  Drug-related deaths are the leading cause of death by far and increasing over time especially in 2020.  There are more drug-related deaths each year in Florida than all of those death due to pregnancy complications.  Most notably, more than 75% of these mothers die after being discharged after delivery.  </a:t>
            </a:r>
            <a:endParaRPr lang="en-US" dirty="0"/>
          </a:p>
        </p:txBody>
      </p:sp>
      <p:sp>
        <p:nvSpPr>
          <p:cNvPr id="4" name="Slide Number Placeholder 3"/>
          <p:cNvSpPr>
            <a:spLocks noGrp="1"/>
          </p:cNvSpPr>
          <p:nvPr>
            <p:ph type="sldNum" sz="quarter" idx="5"/>
          </p:nvPr>
        </p:nvSpPr>
        <p:spPr/>
        <p:txBody>
          <a:bodyPr/>
          <a:lstStyle/>
          <a:p>
            <a:fld id="{FE357B06-4878-490C-BA6A-FDC2B32D813E}" type="slidenum">
              <a:rPr lang="en-US" smtClean="0"/>
              <a:t>14</a:t>
            </a:fld>
            <a:endParaRPr lang="en-US" dirty="0"/>
          </a:p>
        </p:txBody>
      </p:sp>
    </p:spTree>
    <p:extLst>
      <p:ext uri="{BB962C8B-B14F-4D97-AF65-F5344CB8AC3E}">
        <p14:creationId xmlns:p14="http://schemas.microsoft.com/office/powerpoint/2010/main" val="158842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0205" y="1122363"/>
            <a:ext cx="10113852" cy="2387600"/>
          </a:xfrm>
        </p:spPr>
        <p:txBody>
          <a:bodyPr anchor="b"/>
          <a:lstStyle>
            <a:lvl1pPr algn="l">
              <a:defRPr sz="6000"/>
            </a:lvl1pPr>
          </a:lstStyle>
          <a:p>
            <a:r>
              <a:rPr lang="en-US" dirty="0"/>
              <a:t>Click to edit title</a:t>
            </a:r>
          </a:p>
        </p:txBody>
      </p:sp>
      <p:sp>
        <p:nvSpPr>
          <p:cNvPr id="3" name="Subtitle 2"/>
          <p:cNvSpPr>
            <a:spLocks noGrp="1"/>
          </p:cNvSpPr>
          <p:nvPr>
            <p:ph type="subTitle" idx="1" hasCustomPrompt="1"/>
          </p:nvPr>
        </p:nvSpPr>
        <p:spPr>
          <a:xfrm>
            <a:off x="1120205" y="3748686"/>
            <a:ext cx="10113852"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11937442" y="5735637"/>
            <a:ext cx="254558"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111381"/>
            <a:ext cx="9837335"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11482197" y="6111381"/>
            <a:ext cx="701711" cy="1049392"/>
          </a:xfrm>
          <a:prstGeom prst="rect">
            <a:avLst/>
          </a:prstGeom>
        </p:spPr>
      </p:pic>
      <p:pic>
        <p:nvPicPr>
          <p:cNvPr id="5" name="Picture 4" descr="A close up of a sign&#10;&#10;Description automatically generated">
            <a:extLst>
              <a:ext uri="{FF2B5EF4-FFF2-40B4-BE49-F238E27FC236}">
                <a16:creationId xmlns:a16="http://schemas.microsoft.com/office/drawing/2014/main" id="{8B981269-9F5D-4EC8-A441-59F0BC2DCF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63169" y="5941084"/>
            <a:ext cx="1500283" cy="995838"/>
          </a:xfrm>
          <a:prstGeom prst="rect">
            <a:avLst/>
          </a:prstGeom>
        </p:spPr>
      </p:pic>
    </p:spTree>
    <p:extLst>
      <p:ext uri="{BB962C8B-B14F-4D97-AF65-F5344CB8AC3E}">
        <p14:creationId xmlns:p14="http://schemas.microsoft.com/office/powerpoint/2010/main" val="304554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C6481-51DB-41E9-ADD6-8F08BFE9B2C4}" type="datetime4">
              <a:rPr lang="en-US" smtClean="0"/>
              <a:t>January 26,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894228054"/>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45FF7-8C63-4AF0-8122-692B54E32491}" type="datetime4">
              <a:rPr lang="en-US" smtClean="0"/>
              <a:t>January 26,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190863" y="6395116"/>
            <a:ext cx="888520" cy="286169"/>
          </a:xfrm>
        </p:spPr>
        <p:txBody>
          <a:bodyPr/>
          <a:lstStyle>
            <a:lvl1pPr>
              <a:defRPr sz="1600" b="1">
                <a:effectLst>
                  <a:outerShdw blurRad="38100" dist="38100" dir="2700000" algn="tl">
                    <a:srgbClr val="000000">
                      <a:alpha val="43137"/>
                    </a:srgbClr>
                  </a:outerShdw>
                </a:effectLst>
              </a:defRPr>
            </a:lvl1pPr>
          </a:lstStyle>
          <a:p>
            <a:fld id="{E25C0C21-B7CE-4F0B-81CD-4269BE354346}" type="slidenum">
              <a:rPr lang="en-US" smtClean="0"/>
              <a:pPr/>
              <a:t>‹#›</a:t>
            </a:fld>
            <a:endParaRPr lang="en-US"/>
          </a:p>
        </p:txBody>
      </p:sp>
    </p:spTree>
    <p:extLst>
      <p:ext uri="{BB962C8B-B14F-4D97-AF65-F5344CB8AC3E}">
        <p14:creationId xmlns:p14="http://schemas.microsoft.com/office/powerpoint/2010/main" val="42871948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CFB6FE5C-FA4F-4EA5-AD84-F5C3455B3CDE}" type="datetime4">
              <a:rPr lang="en-US" smtClean="0"/>
              <a:t>January 26, 2023</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9321" y="6219419"/>
            <a:ext cx="1092680" cy="638582"/>
          </a:xfrm>
          <a:prstGeom prst="rect">
            <a:avLst/>
          </a:prstGeom>
        </p:spPr>
      </p:pic>
    </p:spTree>
    <p:extLst>
      <p:ext uri="{BB962C8B-B14F-4D97-AF65-F5344CB8AC3E}">
        <p14:creationId xmlns:p14="http://schemas.microsoft.com/office/powerpoint/2010/main" val="3996366803"/>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CE43-B976-49F6-B923-14ED9C52710B}" type="datetime4">
              <a:rPr lang="en-US" smtClean="0"/>
              <a:t>January 26,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89504565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116" y="365127"/>
            <a:ext cx="9880272" cy="1015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5115" y="1526882"/>
            <a:ext cx="4802727"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75115" y="2311893"/>
            <a:ext cx="4802727"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3236" y="1526882"/>
            <a:ext cx="4826379"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543236" y="2311893"/>
            <a:ext cx="4826379"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C0FD00-CBAE-4C14-9A5E-335948A0B6C7}" type="datetime4">
              <a:rPr lang="en-US" smtClean="0"/>
              <a:t>January 26,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4414757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916395" cy="1600200"/>
          </a:xfrm>
        </p:spPr>
        <p:txBody>
          <a:bodyPr anchor="ct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796" y="813917"/>
            <a:ext cx="5739592" cy="504713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475115" y="2057400"/>
            <a:ext cx="391639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95B7F35F-3E03-48EF-8406-1A85DFEEFD8F}" type="datetime4">
              <a:rPr lang="en-US" smtClean="0"/>
              <a:t>January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4107973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114" y="457200"/>
            <a:ext cx="3830131" cy="1600200"/>
          </a:xfrm>
        </p:spPr>
        <p:txBody>
          <a:bodyPr anchor="ct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538158" y="864158"/>
            <a:ext cx="5817231" cy="499689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114" y="2057400"/>
            <a:ext cx="383013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782E11E7-BD7B-49A9-AD67-C3CC94DDFA97}" type="datetime4">
              <a:rPr lang="en-US" smtClean="0"/>
              <a:t>January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3906788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309894"/>
            <a:ext cx="9889587"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072668"/>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267390"/>
            <a:ext cx="2187661" cy="1392207"/>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898"/>
            <a:ext cx="5608235"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1781565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3BD2C-03CC-4DEB-891A-6F8D152AEFA3}" type="datetime4">
              <a:rPr lang="en-US" smtClean="0"/>
              <a:t>January 26,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8520386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0AE45C43-341E-42BF-9CEB-CFABE92EC68E}" type="datetime4">
              <a:rPr lang="en-US" smtClean="0"/>
              <a:t>January 26, 2023</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5850662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5753B7D4-BA1B-48E1-9DFE-F8D51AA0EAAA}"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56121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116" y="365125"/>
            <a:ext cx="98802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5115" y="1768415"/>
            <a:ext cx="4802726"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75115" y="2505075"/>
            <a:ext cx="480272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3236" y="1768415"/>
            <a:ext cx="4826378"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43236" y="2505075"/>
            <a:ext cx="482637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C9A60D-2023-404C-8F27-743A0D44EF45}" type="datetime4">
              <a:rPr lang="en-US" smtClean="0"/>
              <a:t>January 26,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4749137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_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80"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62" y="2966636"/>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2"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71"/>
            <a:ext cx="5796949" cy="1500187"/>
          </a:xfrm>
        </p:spPr>
        <p:txBody>
          <a:bodyPr>
            <a:normAutofit/>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7"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300600" y="6008622"/>
            <a:ext cx="971829"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9" y="-10048"/>
            <a:ext cx="5219767"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83"/>
            <a:ext cx="5796949"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25599769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1_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973086"/>
            <a:ext cx="9889587"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7" y="6405166"/>
            <a:ext cx="1940859" cy="286169"/>
          </a:xfrm>
        </p:spPr>
        <p:txBody>
          <a:bodyPr/>
          <a:lstStyle>
            <a:lvl1pPr>
              <a:defRPr>
                <a:solidFill>
                  <a:schemeClr val="accent2"/>
                </a:solidFill>
              </a:defRPr>
            </a:lvl1pPr>
          </a:lstStyle>
          <a:p>
            <a:fld id="{33E3DDA0-BC19-4981-AAF7-8D7ECC5692DD}" type="datetime4">
              <a:rPr lang="en-US" smtClean="0"/>
              <a:t>January 26, 2023</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9" y="6405166"/>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5" y="6405166"/>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5" y="3786097"/>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6" y="6261834"/>
            <a:ext cx="855937" cy="694732"/>
          </a:xfrm>
          <a:prstGeom prst="rect">
            <a:avLst/>
          </a:prstGeom>
        </p:spPr>
      </p:pic>
    </p:spTree>
    <p:extLst>
      <p:ext uri="{BB962C8B-B14F-4D97-AF65-F5344CB8AC3E}">
        <p14:creationId xmlns:p14="http://schemas.microsoft.com/office/powerpoint/2010/main" val="17423262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71"/>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9" y="291722"/>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91"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7"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3358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1_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5269D8F8-4FFC-4A51-8444-D1D92F7D2508}" type="datetime4">
              <a:rPr lang="en-US" smtClean="0"/>
              <a:t>January 26, 2023</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7" y="6079257"/>
            <a:ext cx="959447" cy="778747"/>
          </a:xfrm>
          <a:prstGeom prst="rect">
            <a:avLst/>
          </a:prstGeom>
        </p:spPr>
      </p:pic>
    </p:spTree>
    <p:extLst>
      <p:ext uri="{BB962C8B-B14F-4D97-AF65-F5344CB8AC3E}">
        <p14:creationId xmlns:p14="http://schemas.microsoft.com/office/powerpoint/2010/main" val="757216035"/>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1_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309896"/>
            <a:ext cx="9889587"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5" y="3072668"/>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082358"/>
            <a:ext cx="2187661"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900"/>
            <a:ext cx="5608235"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26521398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41620361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265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916394" cy="1600200"/>
          </a:xfrm>
        </p:spPr>
        <p:txBody>
          <a:bodyPr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796" y="813917"/>
            <a:ext cx="5739592" cy="5047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475115" y="2057400"/>
            <a:ext cx="391639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551994C-2E22-454B-B6FC-BD206DCF0CBE}" type="datetime4">
              <a:rPr lang="en-US" smtClean="0"/>
              <a:t>January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8429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830130"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538158" y="864158"/>
            <a:ext cx="5817230" cy="49968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115" y="2057400"/>
            <a:ext cx="383013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C14AC47-BC9B-4208-8F01-26C5B8590F64}" type="datetime4">
              <a:rPr lang="en-US" smtClean="0"/>
              <a:t>January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39908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9833" y="309892"/>
            <a:ext cx="9889586" cy="2744597"/>
          </a:xfrm>
        </p:spPr>
        <p:txBody>
          <a:bodyPr anchor="b">
            <a:normAutofit/>
          </a:bodyPr>
          <a:lstStyle>
            <a:lvl1pPr algn="ctr">
              <a:defRPr sz="48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072668"/>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082358"/>
            <a:ext cx="2187661"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896"/>
            <a:ext cx="5608235" cy="13922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3200" dirty="0">
                <a:solidFill>
                  <a:schemeClr val="tx1"/>
                </a:solidFill>
                <a:latin typeface="+mj-lt"/>
              </a:rPr>
              <a:t>Florida Perinatal</a:t>
            </a:r>
          </a:p>
          <a:p>
            <a:pPr algn="l"/>
            <a:r>
              <a:rPr lang="en-US" sz="3200" dirty="0">
                <a:solidFill>
                  <a:schemeClr val="tx1"/>
                </a:solidFill>
                <a:latin typeface="+mj-lt"/>
              </a:rPr>
              <a:t>Quality Collaborative</a:t>
            </a:r>
          </a:p>
        </p:txBody>
      </p:sp>
    </p:spTree>
    <p:extLst>
      <p:ext uri="{BB962C8B-B14F-4D97-AF65-F5344CB8AC3E}">
        <p14:creationId xmlns:p14="http://schemas.microsoft.com/office/powerpoint/2010/main" val="2676951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CC6D1-8B64-40C8-89D3-29351091D9EE}" type="datetime4">
              <a:rPr lang="en-US" smtClean="0"/>
              <a:t>January 26,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442331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149CCECC-3159-4DB4-BFE5-1E0A48FF1418}" type="datetime4">
              <a:rPr lang="en-US" smtClean="0"/>
              <a:t>January 26, 2023</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80218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152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0206" y="1122363"/>
            <a:ext cx="10113852" cy="2387600"/>
          </a:xfrm>
        </p:spPr>
        <p:txBody>
          <a:bodyPr anchor="b"/>
          <a:lstStyle>
            <a:lvl1pPr algn="l">
              <a:defRPr sz="4500"/>
            </a:lvl1pPr>
          </a:lstStyle>
          <a:p>
            <a:r>
              <a:rPr lang="en-US" dirty="0"/>
              <a:t>Click to edit title</a:t>
            </a:r>
          </a:p>
        </p:txBody>
      </p:sp>
      <p:sp>
        <p:nvSpPr>
          <p:cNvPr id="3" name="Subtitle 2"/>
          <p:cNvSpPr>
            <a:spLocks noGrp="1"/>
          </p:cNvSpPr>
          <p:nvPr>
            <p:ph type="subTitle" idx="1" hasCustomPrompt="1"/>
          </p:nvPr>
        </p:nvSpPr>
        <p:spPr>
          <a:xfrm>
            <a:off x="1120206" y="3748686"/>
            <a:ext cx="10113852" cy="1655762"/>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11937442" y="5735639"/>
            <a:ext cx="25455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6111383"/>
            <a:ext cx="10296605"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11388132" y="6111381"/>
            <a:ext cx="807277" cy="1049392"/>
          </a:xfrm>
          <a:prstGeom prst="rect">
            <a:avLst/>
          </a:prstGeom>
        </p:spPr>
      </p:pic>
      <p:pic>
        <p:nvPicPr>
          <p:cNvPr id="10" name="Picture 9" descr="A close up of a logo&#10;&#10;Description automatically generated">
            <a:extLst>
              <a:ext uri="{FF2B5EF4-FFF2-40B4-BE49-F238E27FC236}">
                <a16:creationId xmlns:a16="http://schemas.microsoft.com/office/drawing/2014/main" id="{B637F22A-7D42-4E11-949C-7E5B6AE1C2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53607" y="6065985"/>
            <a:ext cx="1190272" cy="730183"/>
          </a:xfrm>
          <a:prstGeom prst="rect">
            <a:avLst/>
          </a:prstGeom>
        </p:spPr>
      </p:pic>
    </p:spTree>
    <p:extLst>
      <p:ext uri="{BB962C8B-B14F-4D97-AF65-F5344CB8AC3E}">
        <p14:creationId xmlns:p14="http://schemas.microsoft.com/office/powerpoint/2010/main" val="3722077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79"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61" y="2966635"/>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1"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69"/>
            <a:ext cx="5796949"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6"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85586" y="6102465"/>
            <a:ext cx="1125628" cy="694953"/>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7" y="-10048"/>
            <a:ext cx="5219767"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81"/>
            <a:ext cx="5796949"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155248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78"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59" y="2966634"/>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75A8E6-AAC3-415E-B4F3-FCAFA5B6AA93}"/>
              </a:ext>
            </a:extLst>
          </p:cNvPr>
          <p:cNvSpPr/>
          <p:nvPr userDrawn="1"/>
        </p:nvSpPr>
        <p:spPr>
          <a:xfrm>
            <a:off x="0"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67"/>
            <a:ext cx="5796949"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6" y="3777471"/>
            <a:ext cx="425528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300600" y="6008618"/>
            <a:ext cx="971829"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7" y="-10048"/>
            <a:ext cx="5219766"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79"/>
            <a:ext cx="5796949" cy="2744597"/>
          </a:xfrm>
        </p:spPr>
        <p:txBody>
          <a:bodyPr anchor="b">
            <a:normAutofit/>
          </a:bodyPr>
          <a:lstStyle>
            <a:lvl1pPr algn="l">
              <a:defRPr sz="4800" b="1">
                <a:solidFill>
                  <a:schemeClr val="bg1"/>
                </a:solidFill>
              </a:defRPr>
            </a:lvl1pPr>
          </a:lstStyle>
          <a:p>
            <a:r>
              <a:rPr lang="en-US" dirty="0"/>
              <a:t>Slide title</a:t>
            </a:r>
          </a:p>
        </p:txBody>
      </p:sp>
    </p:spTree>
    <p:extLst>
      <p:ext uri="{BB962C8B-B14F-4D97-AF65-F5344CB8AC3E}">
        <p14:creationId xmlns:p14="http://schemas.microsoft.com/office/powerpoint/2010/main" val="3014948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973084"/>
            <a:ext cx="9889587"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6" y="6405164"/>
            <a:ext cx="1940859" cy="286169"/>
          </a:xfrm>
        </p:spPr>
        <p:txBody>
          <a:bodyPr/>
          <a:lstStyle>
            <a:lvl1pPr>
              <a:defRPr>
                <a:solidFill>
                  <a:schemeClr val="accent2"/>
                </a:solidFill>
              </a:defRPr>
            </a:lvl1pPr>
          </a:lstStyle>
          <a:p>
            <a:fld id="{80F52B98-905F-4C08-81F3-D8428E9BDF36}" type="datetime4">
              <a:rPr lang="en-US" smtClean="0"/>
              <a:t>January 26, 2023</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8" y="6405164"/>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5" y="6405164"/>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786097"/>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3" y="6185140"/>
            <a:ext cx="1036796" cy="667914"/>
          </a:xfrm>
          <a:prstGeom prst="rect">
            <a:avLst/>
          </a:prstGeom>
        </p:spPr>
      </p:pic>
    </p:spTree>
    <p:extLst>
      <p:ext uri="{BB962C8B-B14F-4D97-AF65-F5344CB8AC3E}">
        <p14:creationId xmlns:p14="http://schemas.microsoft.com/office/powerpoint/2010/main" val="1137031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3AFB1B7A-45F6-4C24-8DA2-A86AE73AC7F3}"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42936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9"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43543BC8-1136-4286-845D-F5E10B3F146C}"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9" y="6395116"/>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9"/>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8" y="291720"/>
            <a:ext cx="10601011" cy="623840"/>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1299" y="6166966"/>
            <a:ext cx="1230700" cy="721178"/>
          </a:xfrm>
          <a:prstGeom prst="rect">
            <a:avLst/>
          </a:prstGeom>
        </p:spPr>
      </p:pic>
    </p:spTree>
    <p:extLst>
      <p:ext uri="{BB962C8B-B14F-4D97-AF65-F5344CB8AC3E}">
        <p14:creationId xmlns:p14="http://schemas.microsoft.com/office/powerpoint/2010/main" val="2718171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2790"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4186"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8837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10394"/>
            <a:ext cx="12192000" cy="632730"/>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8" y="27446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2604" y="6245366"/>
            <a:ext cx="1059395" cy="642779"/>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90" y="1164567"/>
            <a:ext cx="4869615"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6" y="1164567"/>
            <a:ext cx="4869615"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288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45FF7-8C63-4AF0-8122-692B54E32491}" type="datetime4">
              <a:rPr lang="en-US" smtClean="0"/>
              <a:t>January 26,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190863" y="6395116"/>
            <a:ext cx="888520" cy="286169"/>
          </a:xfrm>
        </p:spPr>
        <p:txBody>
          <a:bodyPr/>
          <a:lstStyle>
            <a:lvl1pPr>
              <a:defRPr sz="1600" b="1">
                <a:effectLst>
                  <a:outerShdw blurRad="38100" dist="38100" dir="2700000" algn="tl">
                    <a:srgbClr val="000000">
                      <a:alpha val="43137"/>
                    </a:srgbClr>
                  </a:outerShdw>
                </a:effectLst>
              </a:defRPr>
            </a:lvl1pPr>
          </a:lstStyle>
          <a:p>
            <a:fld id="{E25C0C21-B7CE-4F0B-81CD-4269BE354346}" type="slidenum">
              <a:rPr lang="en-US" smtClean="0"/>
              <a:pPr/>
              <a:t>‹#›</a:t>
            </a:fld>
            <a:endParaRPr lang="en-US"/>
          </a:p>
        </p:txBody>
      </p:sp>
    </p:spTree>
    <p:extLst>
      <p:ext uri="{BB962C8B-B14F-4D97-AF65-F5344CB8AC3E}">
        <p14:creationId xmlns:p14="http://schemas.microsoft.com/office/powerpoint/2010/main" val="2499206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CFB6FE5C-FA4F-4EA5-AD84-F5C3455B3CDE}" type="datetime4">
              <a:rPr lang="en-US" smtClean="0"/>
              <a:t>January 26, 2023</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9321" y="6219419"/>
            <a:ext cx="1092680" cy="638582"/>
          </a:xfrm>
          <a:prstGeom prst="rect">
            <a:avLst/>
          </a:prstGeom>
        </p:spPr>
      </p:pic>
    </p:spTree>
    <p:extLst>
      <p:ext uri="{BB962C8B-B14F-4D97-AF65-F5344CB8AC3E}">
        <p14:creationId xmlns:p14="http://schemas.microsoft.com/office/powerpoint/2010/main" val="75470008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CE43-B976-49F6-B923-14ED9C52710B}" type="datetime4">
              <a:rPr lang="en-US" smtClean="0"/>
              <a:t>January 26,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69906125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116" y="365127"/>
            <a:ext cx="9880272" cy="1015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5115" y="1526882"/>
            <a:ext cx="4802727"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75115" y="2311893"/>
            <a:ext cx="4802727"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3236" y="1526882"/>
            <a:ext cx="4826379"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543236" y="2311893"/>
            <a:ext cx="4826379"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C0FD00-CBAE-4C14-9A5E-335948A0B6C7}" type="datetime4">
              <a:rPr lang="en-US" smtClean="0"/>
              <a:t>January 26,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965706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916395" cy="1600200"/>
          </a:xfrm>
        </p:spPr>
        <p:txBody>
          <a:bodyPr anchor="ct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796" y="813917"/>
            <a:ext cx="5739592" cy="504713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475115" y="2057400"/>
            <a:ext cx="391639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95B7F35F-3E03-48EF-8406-1A85DFEEFD8F}" type="datetime4">
              <a:rPr lang="en-US" smtClean="0"/>
              <a:t>January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6470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9833" y="973082"/>
            <a:ext cx="9889586" cy="2744597"/>
          </a:xfrm>
        </p:spPr>
        <p:txBody>
          <a:bodyPr anchor="b">
            <a:normAutofit/>
          </a:bodyPr>
          <a:lstStyle>
            <a:lvl1pPr algn="ctr">
              <a:defRPr sz="48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6" y="6405162"/>
            <a:ext cx="1940858" cy="286169"/>
          </a:xfrm>
        </p:spPr>
        <p:txBody>
          <a:bodyPr/>
          <a:lstStyle>
            <a:lvl1pPr>
              <a:defRPr>
                <a:solidFill>
                  <a:schemeClr val="accent2"/>
                </a:solidFill>
              </a:defRPr>
            </a:lvl1pPr>
          </a:lstStyle>
          <a:p>
            <a:fld id="{701E4A2C-B8D6-4464-B54F-13C6DAA679F7}" type="datetime4">
              <a:rPr lang="en-US" smtClean="0"/>
              <a:t>January 26, 2023</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7" y="6405162"/>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4" y="6405162"/>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786097"/>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1132501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114" y="457200"/>
            <a:ext cx="3830131" cy="1600200"/>
          </a:xfrm>
        </p:spPr>
        <p:txBody>
          <a:bodyPr anchor="ct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538158" y="864158"/>
            <a:ext cx="5817231" cy="499689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114" y="2057400"/>
            <a:ext cx="383013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782E11E7-BD7B-49A9-AD67-C3CC94DDFA97}" type="datetime4">
              <a:rPr lang="en-US" smtClean="0"/>
              <a:t>January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4250836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309894"/>
            <a:ext cx="9889587"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072668"/>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267390"/>
            <a:ext cx="2187661" cy="1392207"/>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898"/>
            <a:ext cx="5608235"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7114114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3BD2C-03CC-4DEB-891A-6F8D152AEFA3}" type="datetime4">
              <a:rPr lang="en-US" smtClean="0"/>
              <a:t>January 26,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659260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0AE45C43-341E-42BF-9CEB-CFABE92EC68E}" type="datetime4">
              <a:rPr lang="en-US" smtClean="0"/>
              <a:t>January 26, 2023</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09766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5753B7D4-BA1B-48E1-9DFE-F8D51AA0EAAA}"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111325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9"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2694BFC8-BC76-4B51-B65F-04D84456204A}"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9" y="6395118"/>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71"/>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9" y="291722"/>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3269284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80"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62" y="2966636"/>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2"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71"/>
            <a:ext cx="5796949" cy="1500187"/>
          </a:xfrm>
        </p:spPr>
        <p:txBody>
          <a:bodyPr>
            <a:normAutofit/>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7"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300600" y="6008622"/>
            <a:ext cx="971829"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9" y="-10048"/>
            <a:ext cx="5219767"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83"/>
            <a:ext cx="5796949"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1252171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973086"/>
            <a:ext cx="9889587"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7" y="6405166"/>
            <a:ext cx="1940859" cy="286169"/>
          </a:xfrm>
        </p:spPr>
        <p:txBody>
          <a:bodyPr/>
          <a:lstStyle>
            <a:lvl1pPr>
              <a:defRPr>
                <a:solidFill>
                  <a:schemeClr val="accent2"/>
                </a:solidFill>
              </a:defRPr>
            </a:lvl1pPr>
          </a:lstStyle>
          <a:p>
            <a:fld id="{33E3DDA0-BC19-4981-AAF7-8D7ECC5692DD}" type="datetime4">
              <a:rPr lang="en-US" smtClean="0"/>
              <a:t>January 26, 2023</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9" y="6405166"/>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5" y="6405166"/>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5" y="3786097"/>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6" y="6261834"/>
            <a:ext cx="855937" cy="694732"/>
          </a:xfrm>
          <a:prstGeom prst="rect">
            <a:avLst/>
          </a:prstGeom>
        </p:spPr>
      </p:pic>
    </p:spTree>
    <p:extLst>
      <p:ext uri="{BB962C8B-B14F-4D97-AF65-F5344CB8AC3E}">
        <p14:creationId xmlns:p14="http://schemas.microsoft.com/office/powerpoint/2010/main" val="19004626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71"/>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9" y="291722"/>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91"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7"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165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5269D8F8-4FFC-4A51-8444-D1D92F7D2508}" type="datetime4">
              <a:rPr lang="en-US" smtClean="0"/>
              <a:t>January 26, 2023</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7" y="6079257"/>
            <a:ext cx="959447" cy="778747"/>
          </a:xfrm>
          <a:prstGeom prst="rect">
            <a:avLst/>
          </a:prstGeom>
        </p:spPr>
      </p:pic>
    </p:spTree>
    <p:extLst>
      <p:ext uri="{BB962C8B-B14F-4D97-AF65-F5344CB8AC3E}">
        <p14:creationId xmlns:p14="http://schemas.microsoft.com/office/powerpoint/2010/main" val="16155211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1062486" y="6407783"/>
            <a:ext cx="888520" cy="286169"/>
          </a:xfrm>
        </p:spPr>
        <p:txBody>
          <a:bodyPr/>
          <a:lstStyle>
            <a:lvl1pPr>
              <a:defRPr sz="1600" b="1">
                <a:effectLst>
                  <a:outerShdw blurRad="38100" dist="38100" dir="2700000" algn="tl">
                    <a:srgbClr val="000000">
                      <a:alpha val="43137"/>
                    </a:srgbClr>
                  </a:outerShdw>
                </a:effectLst>
              </a:defRPr>
            </a:lvl1p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52403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309896"/>
            <a:ext cx="9889587"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5" y="3072668"/>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082358"/>
            <a:ext cx="2187661"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900"/>
            <a:ext cx="5608235"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32458198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13798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205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FC7BADC-2B91-4415-91F2-A5D2B55B9A85}" type="datetime4">
              <a:rPr lang="en-US" smtClean="0"/>
              <a:t>January 26,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501667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E54A3E-6F52-481F-B913-CFB7FBF5FD99}" type="datetime4">
              <a:rPr lang="en-US" smtClean="0"/>
              <a:t>January 26,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51935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0345F-21A2-4692-A67B-0CDEFB692D7F}" type="datetime4">
              <a:rPr lang="en-US" smtClean="0"/>
              <a:t>January 26,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3069260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559C92-5D94-450C-8A0C-BE17738D2F76}" type="datetime4">
              <a:rPr lang="en-US" smtClean="0"/>
              <a:t>January 26,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3038203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6A3EB1-B25D-4CE5-A945-0559DB742994}" type="datetime4">
              <a:rPr lang="en-US" smtClean="0"/>
              <a:t>January 26,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493538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350C7C-69F6-43B0-B1AF-D1189E8A129A}" type="datetime4">
              <a:rPr lang="en-US" smtClean="0"/>
              <a:t>January 26,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702209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C5A2-68E5-47C9-A550-78DDFC916B2B}" type="datetime4">
              <a:rPr lang="en-US" smtClean="0"/>
              <a:t>January 26,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80403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8"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BC8414F5-9B1F-44E4-9689-4376FC8379B9}"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8" y="6395114"/>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0465278" y="6395114"/>
            <a:ext cx="888520" cy="286169"/>
          </a:xfrm>
        </p:spPr>
        <p:txBody>
          <a:bodyPr/>
          <a:lstStyle>
            <a:lvl1pPr>
              <a:defRPr sz="1600" b="1">
                <a:solidFill>
                  <a:schemeClr val="tx1"/>
                </a:solidFill>
              </a:defRPr>
            </a:lvl1pPr>
          </a:lstStyle>
          <a:p>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1770918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820C1C-BD21-4FE1-8C52-C4AF393709EC}" type="datetime4">
              <a:rPr lang="en-US" smtClean="0"/>
              <a:t>January 26,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774575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23BD2E2-461B-432C-983B-2DEC156A6589}" type="datetime4">
              <a:rPr lang="en-US" smtClean="0"/>
              <a:t>January 26,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704680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C6102-03DB-4B80-A2ED-2FA8C415B51D}" type="datetime4">
              <a:rPr lang="en-US" smtClean="0"/>
              <a:t>January 26,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912231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6E725-8EB0-44AC-B882-FF8CE2D6AF9B}" type="datetime4">
              <a:rPr lang="en-US" smtClean="0"/>
              <a:t>January 26,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859378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304800" y="0"/>
            <a:ext cx="124968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solidFill>
                <a:prstClr val="white"/>
              </a:solidFill>
            </a:endParaRPr>
          </a:p>
        </p:txBody>
      </p:sp>
      <p:sp>
        <p:nvSpPr>
          <p:cNvPr id="10" name="Rectangle 9"/>
          <p:cNvSpPr/>
          <p:nvPr userDrawn="1"/>
        </p:nvSpPr>
        <p:spPr>
          <a:xfrm>
            <a:off x="39" y="1143000"/>
            <a:ext cx="1117600" cy="5715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solidFill>
                <a:prstClr val="white"/>
              </a:solidFill>
            </a:endParaRPr>
          </a:p>
        </p:txBody>
      </p:sp>
      <p:pic>
        <p:nvPicPr>
          <p:cNvPr id="11" name="Picture 10" descr="GUidelines image.jpg"/>
          <p:cNvPicPr>
            <a:picLocks noChangeAspect="1"/>
          </p:cNvPicPr>
          <p:nvPr userDrawn="1"/>
        </p:nvPicPr>
        <p:blipFill>
          <a:blip r:embed="rId2" cstate="print"/>
          <a:stretch>
            <a:fillRect/>
          </a:stretch>
        </p:blipFill>
        <p:spPr>
          <a:xfrm>
            <a:off x="39" y="152400"/>
            <a:ext cx="1117600" cy="940308"/>
          </a:xfrm>
          <a:prstGeom prst="rect">
            <a:avLst/>
          </a:prstGeom>
        </p:spPr>
      </p:pic>
    </p:spTree>
    <p:extLst>
      <p:ext uri="{BB962C8B-B14F-4D97-AF65-F5344CB8AC3E}">
        <p14:creationId xmlns:p14="http://schemas.microsoft.com/office/powerpoint/2010/main" val="953906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sz="1350"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3" y="3133725"/>
            <a:ext cx="4099187" cy="2078700"/>
          </a:xfrm>
        </p:spPr>
        <p:txBody>
          <a:bodyPr anchor="b"/>
          <a:lstStyle>
            <a:lvl1pPr algn="r">
              <a:lnSpc>
                <a:spcPts val="3750"/>
              </a:lnSpc>
              <a:defRPr sz="33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3" y="5428425"/>
            <a:ext cx="4099187" cy="1048939"/>
          </a:xfrm>
        </p:spPr>
        <p:txBody>
          <a:bodyPr/>
          <a:lstStyle>
            <a:lvl1pPr marL="0" indent="0" algn="r">
              <a:buNone/>
              <a:defRPr sz="15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3983279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9"/>
            <a:ext cx="3112535"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sz="1350"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5"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sz="1350"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3" cy="3804522"/>
          </a:xfrm>
          <a:prstGeom prst="ellipse">
            <a:avLst/>
          </a:prstGeom>
          <a:noFill/>
          <a:ln>
            <a:noFill/>
          </a:ln>
        </p:spPr>
        <p:txBody>
          <a:bodyPr vert="horz" lIns="0" tIns="0" rIns="0" bIns="0" rtlCol="0" anchor="ctr">
            <a:noAutofit/>
          </a:bodyPr>
          <a:lstStyle>
            <a:lvl1pPr marL="0" indent="0" algn="ctr">
              <a:buNone/>
              <a:defRPr lang="en-ZA" sz="1350" dirty="0">
                <a:solidFill>
                  <a:schemeClr val="bg1"/>
                </a:solidFill>
              </a:defRPr>
            </a:lvl1pPr>
          </a:lstStyle>
          <a:p>
            <a:pPr marL="200025" lvl="0" indent="-200025"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9" cy="3120238"/>
          </a:xfrm>
          <a:prstGeom prst="ellipse">
            <a:avLst/>
          </a:prstGeom>
          <a:noFill/>
          <a:ln>
            <a:noFill/>
          </a:ln>
        </p:spPr>
        <p:txBody>
          <a:bodyPr vert="horz" lIns="0" tIns="0" rIns="0" bIns="0" rtlCol="0" anchor="ctr">
            <a:noAutofit/>
          </a:bodyPr>
          <a:lstStyle>
            <a:lvl1pPr marL="0" indent="0" algn="ctr">
              <a:buNone/>
              <a:defRPr lang="en-ZA" sz="1350" dirty="0">
                <a:solidFill>
                  <a:schemeClr val="bg1"/>
                </a:solidFill>
              </a:defRPr>
            </a:lvl1pPr>
          </a:lstStyle>
          <a:p>
            <a:pPr marL="200025" lvl="0" indent="-200025"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60" y="1425983"/>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sz="1350"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30" y="1593152"/>
            <a:ext cx="4348065" cy="4348065"/>
          </a:xfrm>
          <a:prstGeom prst="ellipse">
            <a:avLst/>
          </a:prstGeom>
          <a:noFill/>
          <a:ln>
            <a:noFill/>
          </a:ln>
        </p:spPr>
        <p:txBody>
          <a:bodyPr anchor="ctr"/>
          <a:lstStyle>
            <a:lvl1pPr marL="0" indent="0" algn="ctr">
              <a:buNone/>
              <a:defRPr sz="1350">
                <a:solidFill>
                  <a:schemeClr val="bg1"/>
                </a:solidFill>
                <a:latin typeface="+mn-lt"/>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9" cy="1440000"/>
          </a:xfrm>
          <a:prstGeom prst="rect">
            <a:avLst/>
          </a:prstGeom>
          <a:noFill/>
        </p:spPr>
        <p:txBody>
          <a:bodyPr anchor="b"/>
          <a:lstStyle>
            <a:lvl1pPr marL="0" indent="0" algn="ctr">
              <a:spcBef>
                <a:spcPts val="0"/>
              </a:spcBef>
              <a:spcAft>
                <a:spcPts val="0"/>
              </a:spcAft>
              <a:buNone/>
              <a:defRPr sz="4950" b="1">
                <a:solidFill>
                  <a:schemeClr val="bg1"/>
                </a:solidFill>
                <a:latin typeface="+mj-lt"/>
                <a:cs typeface="Arial" panose="020B0604020202020204" pitchFamily="34" charset="0"/>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05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9" cy="1440000"/>
          </a:xfrm>
          <a:prstGeom prst="rect">
            <a:avLst/>
          </a:prstGeom>
          <a:noFill/>
        </p:spPr>
        <p:txBody>
          <a:bodyPr vert="horz" lIns="0" tIns="0" rIns="0" bIns="0" rtlCol="0" anchor="b">
            <a:noAutofit/>
          </a:bodyPr>
          <a:lstStyle>
            <a:lvl1pPr marL="0" indent="0" algn="ctr">
              <a:spcBef>
                <a:spcPts val="0"/>
              </a:spcBef>
              <a:spcAft>
                <a:spcPts val="0"/>
              </a:spcAft>
              <a:buNone/>
              <a:defRPr lang="en-ZA" sz="4950" b="1" dirty="0">
                <a:solidFill>
                  <a:schemeClr val="bg1"/>
                </a:solidFill>
                <a:latin typeface="+mj-lt"/>
                <a:cs typeface="Arial" panose="020B0604020202020204" pitchFamily="34" charset="0"/>
              </a:defRPr>
            </a:lvl1pPr>
          </a:lstStyle>
          <a:p>
            <a:pPr marL="200025" lvl="0" indent="-200025"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05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4950" b="1" dirty="0">
                <a:solidFill>
                  <a:schemeClr val="bg1"/>
                </a:solidFill>
                <a:latin typeface="+mj-lt"/>
                <a:cs typeface="Arial" panose="020B0604020202020204" pitchFamily="34" charset="0"/>
              </a:defRPr>
            </a:lvl1pPr>
          </a:lstStyle>
          <a:p>
            <a:pPr marL="200025" lvl="0" indent="-200025"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05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1"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sz="1350"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sz="1350" noProof="0"/>
              </a:p>
            </p:txBody>
          </p:sp>
        </p:grpSp>
      </p:grpSp>
    </p:spTree>
    <p:extLst>
      <p:ext uri="{BB962C8B-B14F-4D97-AF65-F5344CB8AC3E}">
        <p14:creationId xmlns:p14="http://schemas.microsoft.com/office/powerpoint/2010/main" val="2319906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1"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sz="1350"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sz="1350"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90"/>
            <a:ext cx="4793715" cy="2078699"/>
          </a:xfrm>
        </p:spPr>
        <p:txBody>
          <a:bodyPr anchor="b"/>
          <a:lstStyle>
            <a:lvl1pPr algn="l" defTabSz="685800" rtl="0" eaLnBrk="1" latinLnBrk="0" hangingPunct="1">
              <a:lnSpc>
                <a:spcPts val="3750"/>
              </a:lnSpc>
              <a:spcBef>
                <a:spcPct val="0"/>
              </a:spcBef>
              <a:buNone/>
              <a:defRPr lang="en-ZA" sz="3300" b="1" kern="1200" cap="all" spc="-113"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5" cy="1047600"/>
          </a:xfrm>
        </p:spPr>
        <p:txBody>
          <a:bodyPr/>
          <a:lstStyle>
            <a:lvl1pPr marL="0" indent="0" algn="l" defTabSz="685800" rtl="0" eaLnBrk="1" latinLnBrk="0" hangingPunct="1">
              <a:lnSpc>
                <a:spcPct val="90000"/>
              </a:lnSpc>
              <a:spcBef>
                <a:spcPts val="750"/>
              </a:spcBef>
              <a:buFont typeface="Arial" panose="020B0604020202020204" pitchFamily="34" charset="0"/>
              <a:buNone/>
              <a:defRPr lang="en-US" sz="1500" b="1" kern="1200" cap="all" baseline="0" dirty="0">
                <a:solidFill>
                  <a:schemeClr val="bg1"/>
                </a:solidFill>
                <a:latin typeface="+mn-lt"/>
                <a:ea typeface="+mn-ea"/>
                <a:cs typeface="+mn-cs"/>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684288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1" y="2143124"/>
            <a:ext cx="3069500" cy="997168"/>
          </a:xfrm>
        </p:spPr>
        <p:txBody>
          <a:bodyPr anchor="t"/>
          <a:lstStyle>
            <a:lvl1pPr marL="0" indent="0">
              <a:lnSpc>
                <a:spcPts val="5400"/>
              </a:lnSpc>
              <a:buNone/>
              <a:defRPr sz="5400" b="1">
                <a:solidFill>
                  <a:schemeClr val="tx1">
                    <a:lumMod val="75000"/>
                    <a:lumOff val="25000"/>
                  </a:schemeClr>
                </a:solidFill>
                <a:latin typeface="+mj-lt"/>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9" y="3314507"/>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1" y="2143124"/>
            <a:ext cx="3069500" cy="1008000"/>
          </a:xfrm>
        </p:spPr>
        <p:txBody>
          <a:bodyPr anchor="t"/>
          <a:lstStyle>
            <a:lvl1pPr marL="0" indent="0">
              <a:lnSpc>
                <a:spcPts val="5400"/>
              </a:lnSpc>
              <a:buNone/>
              <a:defRPr sz="54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1"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384391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EABF8B2-C804-4830-92FD-5767A5BC178B}"/>
              </a:ext>
            </a:extLst>
          </p:cNvPr>
          <p:cNvSpPr/>
          <p:nvPr userDrawn="1"/>
        </p:nvSpPr>
        <p:spPr>
          <a:xfrm rot="5400000">
            <a:off x="2500432" y="2181493"/>
            <a:ext cx="103517" cy="286397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C609FB2-5CCA-48C6-9CF5-EE776EF27599}"/>
              </a:ext>
            </a:extLst>
          </p:cNvPr>
          <p:cNvSpPr/>
          <p:nvPr userDrawn="1"/>
        </p:nvSpPr>
        <p:spPr>
          <a:xfrm>
            <a:off x="11937442" y="5735639"/>
            <a:ext cx="25455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6269834"/>
            <a:ext cx="12100845" cy="549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Graphic 8">
            <a:extLst>
              <a:ext uri="{FF2B5EF4-FFF2-40B4-BE49-F238E27FC236}">
                <a16:creationId xmlns:a16="http://schemas.microsoft.com/office/drawing/2014/main" id="{518BBC2B-9D00-469A-ACDF-EECCC02554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6179745"/>
            <a:ext cx="9837335" cy="559005"/>
          </a:xfrm>
          <a:prstGeom prst="rect">
            <a:avLst/>
          </a:prstGeom>
        </p:spPr>
      </p:pic>
      <p:pic>
        <p:nvPicPr>
          <p:cNvPr id="11" name="Graphic 9">
            <a:extLst>
              <a:ext uri="{FF2B5EF4-FFF2-40B4-BE49-F238E27FC236}">
                <a16:creationId xmlns:a16="http://schemas.microsoft.com/office/drawing/2014/main" id="{9C74D7BF-9F06-4A63-9994-A1BC3BAAF1D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11489003" y="6179744"/>
            <a:ext cx="701711" cy="1049392"/>
          </a:xfrm>
          <a:prstGeom prst="rect">
            <a:avLst/>
          </a:prstGeom>
        </p:spPr>
      </p:pic>
      <p:pic>
        <p:nvPicPr>
          <p:cNvPr id="12" name="Picture 11" descr="A close up of a sign&#10;&#10;Description automatically generated">
            <a:extLst>
              <a:ext uri="{FF2B5EF4-FFF2-40B4-BE49-F238E27FC236}">
                <a16:creationId xmlns:a16="http://schemas.microsoft.com/office/drawing/2014/main" id="{D4FE94E3-9892-4FB1-9D28-B83ACC5EAA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3774" y="5859215"/>
            <a:ext cx="1675844" cy="1112369"/>
          </a:xfrm>
          <a:prstGeom prst="rect">
            <a:avLst/>
          </a:prstGeom>
        </p:spPr>
      </p:pic>
      <p:sp>
        <p:nvSpPr>
          <p:cNvPr id="13" name="Rectangle 12"/>
          <p:cNvSpPr/>
          <p:nvPr userDrawn="1"/>
        </p:nvSpPr>
        <p:spPr>
          <a:xfrm>
            <a:off x="868823" y="3324314"/>
            <a:ext cx="4395387" cy="1068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262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2788"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4184"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179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51D4E-ECB7-46F9-B9F8-CB6654C33C31}" type="datetime4">
              <a:rPr lang="en-US" smtClean="0"/>
              <a:pPr/>
              <a:t>January 26,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652613951"/>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E51D4E-ECB7-46F9-B9F8-CB6654C33C31}" type="datetime4">
              <a:rPr lang="en-US" smtClean="0"/>
              <a:pPr/>
              <a:t>January 26,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1181358674"/>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A1A22-A053-4E61-A546-EA1475DED935}" type="datetime4">
              <a:rPr lang="en-US" smtClean="0"/>
              <a:t>January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6288954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31D2B-FE7D-46C6-9BFC-835944DD3765}" type="datetime4">
              <a:rPr lang="en-US" smtClean="0"/>
              <a:t>January 26,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031843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E51D4E-ECB7-46F9-B9F8-CB6654C33C31}" type="datetime4">
              <a:rPr lang="en-US" smtClean="0"/>
              <a:pPr/>
              <a:t>January 26, 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501610147"/>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51D4E-ECB7-46F9-B9F8-CB6654C33C31}" type="datetime4">
              <a:rPr lang="en-US" smtClean="0"/>
              <a:pPr/>
              <a:t>January 26, 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748404694"/>
      </p:ext>
    </p:extLst>
  </p:cSld>
  <p:clrMapOvr>
    <a:masterClrMapping/>
  </p:clrMapOvr>
  <p:hf sldNum="0"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566037-FE9A-472D-B463-74900E51E390}" type="datetime4">
              <a:rPr lang="en-US" smtClean="0"/>
              <a:t>January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539924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E51D4E-ECB7-46F9-B9F8-CB6654C33C31}" type="datetime4">
              <a:rPr lang="en-US" smtClean="0"/>
              <a:pPr/>
              <a:t>January 26,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4182263572"/>
      </p:ext>
    </p:extLst>
  </p:cSld>
  <p:clrMapOvr>
    <a:masterClrMapping/>
  </p:clrMapOvr>
  <p:hf sldNum="0"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57FBD-00FD-4202-BF17-2F499690F255}" type="datetime4">
              <a:rPr lang="en-US" smtClean="0"/>
              <a:t>January 26,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5174189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2F923-C541-4CDF-AAEC-68ABDC7B7EC9}" type="datetime4">
              <a:rPr lang="en-US" smtClean="0"/>
              <a:t>January 26,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56507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88"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4"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45708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ABF8B2-C804-4830-92FD-5767A5BC178B}"/>
              </a:ext>
            </a:extLst>
          </p:cNvPr>
          <p:cNvSpPr/>
          <p:nvPr userDrawn="1"/>
        </p:nvSpPr>
        <p:spPr>
          <a:xfrm rot="5400000">
            <a:off x="2500432" y="2181493"/>
            <a:ext cx="103517" cy="286397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C609FB2-5CCA-48C6-9CF5-EE776EF27599}"/>
              </a:ext>
            </a:extLst>
          </p:cNvPr>
          <p:cNvSpPr/>
          <p:nvPr userDrawn="1"/>
        </p:nvSpPr>
        <p:spPr>
          <a:xfrm>
            <a:off x="11937442" y="5735639"/>
            <a:ext cx="25455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6269834"/>
            <a:ext cx="12100845" cy="549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raphic 8">
            <a:extLst>
              <a:ext uri="{FF2B5EF4-FFF2-40B4-BE49-F238E27FC236}">
                <a16:creationId xmlns:a16="http://schemas.microsoft.com/office/drawing/2014/main" id="{518BBC2B-9D00-469A-ACDF-EECCC02554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6179745"/>
            <a:ext cx="9837335" cy="559005"/>
          </a:xfrm>
          <a:prstGeom prst="rect">
            <a:avLst/>
          </a:prstGeom>
        </p:spPr>
      </p:pic>
      <p:pic>
        <p:nvPicPr>
          <p:cNvPr id="10" name="Graphic 9">
            <a:extLst>
              <a:ext uri="{FF2B5EF4-FFF2-40B4-BE49-F238E27FC236}">
                <a16:creationId xmlns:a16="http://schemas.microsoft.com/office/drawing/2014/main" id="{9C74D7BF-9F06-4A63-9994-A1BC3BAAF1D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11489003" y="6179744"/>
            <a:ext cx="701711" cy="1049392"/>
          </a:xfrm>
          <a:prstGeom prst="rect">
            <a:avLst/>
          </a:prstGeom>
        </p:spPr>
      </p:pic>
      <p:pic>
        <p:nvPicPr>
          <p:cNvPr id="11" name="Picture 10" descr="A close up of a sign&#10;&#10;Description automatically generated">
            <a:extLst>
              <a:ext uri="{FF2B5EF4-FFF2-40B4-BE49-F238E27FC236}">
                <a16:creationId xmlns:a16="http://schemas.microsoft.com/office/drawing/2014/main" id="{D4FE94E3-9892-4FB1-9D28-B83ACC5EAA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3774" y="5859215"/>
            <a:ext cx="1675844" cy="1112369"/>
          </a:xfrm>
          <a:prstGeom prst="rect">
            <a:avLst/>
          </a:prstGeom>
        </p:spPr>
      </p:pic>
      <p:sp>
        <p:nvSpPr>
          <p:cNvPr id="13" name="Rectangle 12"/>
          <p:cNvSpPr/>
          <p:nvPr userDrawn="1"/>
        </p:nvSpPr>
        <p:spPr>
          <a:xfrm>
            <a:off x="868823" y="3324314"/>
            <a:ext cx="4395387" cy="1068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17"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02774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7AE51D4E-ECB7-46F9-B9F8-CB6654C33C31}"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2977710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ransi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1B8DC9-692B-4D77-AE1C-0BB29E49AC4C}"/>
              </a:ext>
            </a:extLst>
          </p:cNvPr>
          <p:cNvSpPr>
            <a:spLocks noGrp="1"/>
          </p:cNvSpPr>
          <p:nvPr>
            <p:ph type="dt" sz="half" idx="10"/>
          </p:nvPr>
        </p:nvSpPr>
        <p:spPr/>
        <p:txBody>
          <a:bodyPr/>
          <a:lstStyle/>
          <a:p>
            <a:fld id="{7AE51D4E-ECB7-46F9-B9F8-CB6654C33C31}" type="datetime4">
              <a:rPr lang="en-US" smtClean="0"/>
              <a:t>January 26, 2023</a:t>
            </a:fld>
            <a:endParaRPr lang="en-US"/>
          </a:p>
        </p:txBody>
      </p:sp>
      <p:sp>
        <p:nvSpPr>
          <p:cNvPr id="4" name="Footer Placeholder 3">
            <a:extLst>
              <a:ext uri="{FF2B5EF4-FFF2-40B4-BE49-F238E27FC236}">
                <a16:creationId xmlns:a16="http://schemas.microsoft.com/office/drawing/2014/main" id="{6287B47F-0FEF-479B-9364-898FBD4837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428AD0-5404-4F7F-A1DB-372B4CDF4F42}"/>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
        <p:nvSpPr>
          <p:cNvPr id="6" name="Title 1">
            <a:extLst>
              <a:ext uri="{FF2B5EF4-FFF2-40B4-BE49-F238E27FC236}">
                <a16:creationId xmlns:a16="http://schemas.microsoft.com/office/drawing/2014/main" id="{B8B6D95C-2979-4C02-941E-62B24B9CEAE7}"/>
              </a:ext>
            </a:extLst>
          </p:cNvPr>
          <p:cNvSpPr txBox="1">
            <a:spLocks/>
          </p:cNvSpPr>
          <p:nvPr userDrawn="1"/>
        </p:nvSpPr>
        <p:spPr>
          <a:xfrm>
            <a:off x="1457864" y="924736"/>
            <a:ext cx="9889587"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4800"/>
              <a:t>Click to edit Master title style</a:t>
            </a:r>
            <a:endParaRPr lang="en-US" sz="480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p:nvPr>
        </p:nvSpPr>
        <p:spPr>
          <a:xfrm>
            <a:off x="1457864" y="3933863"/>
            <a:ext cx="988958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1500993"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401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7AE51D4E-ECB7-46F9-B9F8-CB6654C33C31}" type="datetime4">
              <a:rPr lang="en-US" smtClean="0"/>
              <a:t>January 26, 2023</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5" y="6079255"/>
            <a:ext cx="959447" cy="778747"/>
          </a:xfrm>
          <a:prstGeom prst="rect">
            <a:avLst/>
          </a:prstGeom>
        </p:spPr>
      </p:pic>
    </p:spTree>
    <p:extLst>
      <p:ext uri="{BB962C8B-B14F-4D97-AF65-F5344CB8AC3E}">
        <p14:creationId xmlns:p14="http://schemas.microsoft.com/office/powerpoint/2010/main" val="170294082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24830-8569-456B-BFAB-55022A06B194}"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19024-31DC-4851-9F85-91E91F71B544}" type="slidenum">
              <a:rPr lang="en-US" smtClean="0"/>
              <a:t>‹#›</a:t>
            </a:fld>
            <a:endParaRPr lang="en-US"/>
          </a:p>
        </p:txBody>
      </p:sp>
      <p:sp>
        <p:nvSpPr>
          <p:cNvPr id="5" name="Rectangle 4"/>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Content Placeholder 2"/>
          <p:cNvSpPr>
            <a:spLocks noGrp="1"/>
          </p:cNvSpPr>
          <p:nvPr>
            <p:ph idx="1"/>
          </p:nvPr>
        </p:nvSpPr>
        <p:spPr>
          <a:xfrm>
            <a:off x="680321" y="1655659"/>
            <a:ext cx="10888224" cy="4280530"/>
          </a:xfrm>
        </p:spPr>
        <p:txBody>
          <a:bodyPr/>
          <a:lstStyle/>
          <a:p>
            <a:pPr lvl="0"/>
            <a:r>
              <a:rPr lang="en-US"/>
              <a:t>Edit Master text styles</a:t>
            </a:r>
          </a:p>
        </p:txBody>
      </p:sp>
      <p:sp>
        <p:nvSpPr>
          <p:cNvPr id="7" name="Rectangle 6"/>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userDrawn="1"/>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lide Number Placeholder 5"/>
          <p:cNvSpPr txBox="1">
            <a:spLocks/>
          </p:cNvSpPr>
          <p:nvPr userDrawn="1"/>
        </p:nvSpPr>
        <p:spPr>
          <a:xfrm>
            <a:off x="5676620"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sp>
        <p:nvSpPr>
          <p:cNvPr id="13" name="Title 3"/>
          <p:cNvSpPr>
            <a:spLocks noGrp="1"/>
          </p:cNvSpPr>
          <p:nvPr>
            <p:ph type="title"/>
          </p:nvPr>
        </p:nvSpPr>
        <p:spPr>
          <a:xfrm>
            <a:off x="680321" y="237061"/>
            <a:ext cx="10888224" cy="1080938"/>
          </a:xfrm>
        </p:spPr>
        <p:txBody>
          <a:bodyPr/>
          <a:lstStyle>
            <a:lvl1pP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spTree>
    <p:extLst>
      <p:ext uri="{BB962C8B-B14F-4D97-AF65-F5344CB8AC3E}">
        <p14:creationId xmlns:p14="http://schemas.microsoft.com/office/powerpoint/2010/main" val="21538964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8"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BC8414F5-9B1F-44E4-9689-4376FC8379B9}"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8" y="6395114"/>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0465278" y="6395114"/>
            <a:ext cx="888520" cy="286169"/>
          </a:xfrm>
        </p:spPr>
        <p:txBody>
          <a:bodyPr/>
          <a:lstStyle>
            <a:lvl1pPr>
              <a:defRPr sz="1600" b="1">
                <a:solidFill>
                  <a:schemeClr val="tx1"/>
                </a:solidFill>
              </a:defRPr>
            </a:lvl1pPr>
          </a:lstStyle>
          <a:p>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2451081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0205" y="1122363"/>
            <a:ext cx="10113852" cy="2387600"/>
          </a:xfrm>
        </p:spPr>
        <p:txBody>
          <a:bodyPr anchor="b"/>
          <a:lstStyle>
            <a:lvl1pPr algn="l">
              <a:defRPr sz="6000"/>
            </a:lvl1pPr>
          </a:lstStyle>
          <a:p>
            <a:r>
              <a:rPr lang="en-US" dirty="0"/>
              <a:t>Click to edit title</a:t>
            </a:r>
          </a:p>
        </p:txBody>
      </p:sp>
      <p:sp>
        <p:nvSpPr>
          <p:cNvPr id="3" name="Subtitle 2"/>
          <p:cNvSpPr>
            <a:spLocks noGrp="1"/>
          </p:cNvSpPr>
          <p:nvPr>
            <p:ph type="subTitle" idx="1" hasCustomPrompt="1"/>
          </p:nvPr>
        </p:nvSpPr>
        <p:spPr>
          <a:xfrm>
            <a:off x="1120205" y="3748686"/>
            <a:ext cx="10113852"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11937442" y="5735637"/>
            <a:ext cx="254558"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111381"/>
            <a:ext cx="9837335"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11482197" y="6111381"/>
            <a:ext cx="701711" cy="1049392"/>
          </a:xfrm>
          <a:prstGeom prst="rect">
            <a:avLst/>
          </a:prstGeom>
        </p:spPr>
      </p:pic>
      <p:pic>
        <p:nvPicPr>
          <p:cNvPr id="5" name="Picture 4" descr="A close up of a sign&#10;&#10;Description automatically generated">
            <a:extLst>
              <a:ext uri="{FF2B5EF4-FFF2-40B4-BE49-F238E27FC236}">
                <a16:creationId xmlns:a16="http://schemas.microsoft.com/office/drawing/2014/main" id="{8B981269-9F5D-4EC8-A441-59F0BC2DCF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63169" y="5941084"/>
            <a:ext cx="1500283" cy="995838"/>
          </a:xfrm>
          <a:prstGeom prst="rect">
            <a:avLst/>
          </a:prstGeom>
        </p:spPr>
      </p:pic>
    </p:spTree>
    <p:extLst>
      <p:ext uri="{BB962C8B-B14F-4D97-AF65-F5344CB8AC3E}">
        <p14:creationId xmlns:p14="http://schemas.microsoft.com/office/powerpoint/2010/main" val="22268973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78"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59" y="2966634"/>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75A8E6-AAC3-415E-B4F3-FCAFA5B6AA93}"/>
              </a:ext>
            </a:extLst>
          </p:cNvPr>
          <p:cNvSpPr/>
          <p:nvPr userDrawn="1"/>
        </p:nvSpPr>
        <p:spPr>
          <a:xfrm>
            <a:off x="0"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67"/>
            <a:ext cx="5796949"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6" y="3777471"/>
            <a:ext cx="425528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300600" y="6008618"/>
            <a:ext cx="971829"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7" y="-10048"/>
            <a:ext cx="5219766"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79"/>
            <a:ext cx="5796949" cy="2744597"/>
          </a:xfrm>
        </p:spPr>
        <p:txBody>
          <a:bodyPr anchor="b">
            <a:normAutofit/>
          </a:bodyPr>
          <a:lstStyle>
            <a:lvl1pPr algn="l">
              <a:defRPr sz="4800" b="1">
                <a:solidFill>
                  <a:schemeClr val="bg1"/>
                </a:solidFill>
              </a:defRPr>
            </a:lvl1pPr>
          </a:lstStyle>
          <a:p>
            <a:r>
              <a:rPr lang="en-US" dirty="0"/>
              <a:t>Slide title</a:t>
            </a:r>
          </a:p>
        </p:txBody>
      </p:sp>
    </p:spTree>
    <p:extLst>
      <p:ext uri="{BB962C8B-B14F-4D97-AF65-F5344CB8AC3E}">
        <p14:creationId xmlns:p14="http://schemas.microsoft.com/office/powerpoint/2010/main" val="23062073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9833" y="973082"/>
            <a:ext cx="9889586" cy="2744597"/>
          </a:xfrm>
        </p:spPr>
        <p:txBody>
          <a:bodyPr anchor="b">
            <a:normAutofit/>
          </a:bodyPr>
          <a:lstStyle>
            <a:lvl1pPr algn="ctr">
              <a:defRPr sz="48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6" y="6405162"/>
            <a:ext cx="1940858" cy="286169"/>
          </a:xfrm>
        </p:spPr>
        <p:txBody>
          <a:bodyPr/>
          <a:lstStyle>
            <a:lvl1pPr>
              <a:defRPr>
                <a:solidFill>
                  <a:schemeClr val="accent2"/>
                </a:solidFill>
              </a:defRPr>
            </a:lvl1pPr>
          </a:lstStyle>
          <a:p>
            <a:fld id="{701E4A2C-B8D6-4464-B54F-13C6DAA679F7}" type="datetime4">
              <a:rPr lang="en-US" smtClean="0"/>
              <a:t>January 26, 2023</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7" y="6405162"/>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4" y="6405162"/>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786097"/>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867771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1062486" y="6407783"/>
            <a:ext cx="888520" cy="286169"/>
          </a:xfrm>
        </p:spPr>
        <p:txBody>
          <a:bodyPr/>
          <a:lstStyle>
            <a:lvl1pPr>
              <a:defRPr sz="1600" b="1">
                <a:effectLst>
                  <a:outerShdw blurRad="38100" dist="38100" dir="2700000" algn="tl">
                    <a:srgbClr val="000000">
                      <a:alpha val="43137"/>
                    </a:srgbClr>
                  </a:outerShdw>
                </a:effectLst>
              </a:defRPr>
            </a:lvl1p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34801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95CE44-4066-4C92-A39E-41AEB27EB520}" type="datetime4">
              <a:rPr lang="en-US" smtClean="0"/>
              <a:t>January 26,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184408" y="6395114"/>
            <a:ext cx="888520" cy="286169"/>
          </a:xfrm>
        </p:spPr>
        <p:txBody>
          <a:bodyPr/>
          <a:lstStyle>
            <a:lvl1pPr>
              <a:defRPr sz="1600" b="1">
                <a:effectLst>
                  <a:outerShdw blurRad="38100" dist="38100" dir="2700000" algn="tl">
                    <a:srgbClr val="000000">
                      <a:alpha val="43137"/>
                    </a:srgbClr>
                  </a:outerShdw>
                </a:effectLst>
              </a:defRPr>
            </a:lvl1pPr>
          </a:lstStyle>
          <a:p>
            <a:fld id="{E25C0C21-B7CE-4F0B-81CD-4269BE354346}" type="slidenum">
              <a:rPr lang="en-US" smtClean="0"/>
              <a:pPr/>
              <a:t>‹#›</a:t>
            </a:fld>
            <a:endParaRPr lang="en-US"/>
          </a:p>
        </p:txBody>
      </p:sp>
    </p:spTree>
    <p:extLst>
      <p:ext uri="{BB962C8B-B14F-4D97-AF65-F5344CB8AC3E}">
        <p14:creationId xmlns:p14="http://schemas.microsoft.com/office/powerpoint/2010/main" val="3809153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8"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BC8414F5-9B1F-44E4-9689-4376FC8379B9}"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8" y="6395114"/>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0465278" y="6395114"/>
            <a:ext cx="888520" cy="286169"/>
          </a:xfrm>
        </p:spPr>
        <p:txBody>
          <a:bodyPr/>
          <a:lstStyle>
            <a:lvl1pPr>
              <a:defRPr sz="1600" b="1">
                <a:solidFill>
                  <a:schemeClr val="tx1"/>
                </a:solidFill>
              </a:defRPr>
            </a:lvl1pPr>
          </a:lstStyle>
          <a:p>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560146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2788"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4184"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8761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88"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4"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59612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95CE44-4066-4C92-A39E-41AEB27EB520}" type="datetime4">
              <a:rPr lang="en-US" smtClean="0"/>
              <a:t>January 26,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184408" y="6395114"/>
            <a:ext cx="888520" cy="286169"/>
          </a:xfrm>
        </p:spPr>
        <p:txBody>
          <a:bodyPr/>
          <a:lstStyle>
            <a:lvl1pPr>
              <a:defRPr sz="1600" b="1">
                <a:effectLst>
                  <a:outerShdw blurRad="38100" dist="38100" dir="2700000" algn="tl">
                    <a:srgbClr val="000000">
                      <a:alpha val="43137"/>
                    </a:srgbClr>
                  </a:outerShdw>
                </a:effectLst>
              </a:defRPr>
            </a:lvl1pPr>
          </a:lstStyle>
          <a:p>
            <a:fld id="{E25C0C21-B7CE-4F0B-81CD-4269BE354346}" type="slidenum">
              <a:rPr lang="en-US" smtClean="0"/>
              <a:pPr/>
              <a:t>‹#›</a:t>
            </a:fld>
            <a:endParaRPr lang="en-US"/>
          </a:p>
        </p:txBody>
      </p:sp>
    </p:spTree>
    <p:extLst>
      <p:ext uri="{BB962C8B-B14F-4D97-AF65-F5344CB8AC3E}">
        <p14:creationId xmlns:p14="http://schemas.microsoft.com/office/powerpoint/2010/main" val="14360080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00C85CE3-1222-4635-96C1-1CFB2403203C}" type="datetime4">
              <a:rPr lang="en-US" smtClean="0"/>
              <a:t>January 26, 2023</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5" y="6079253"/>
            <a:ext cx="959446" cy="778747"/>
          </a:xfrm>
          <a:prstGeom prst="rect">
            <a:avLst/>
          </a:prstGeom>
        </p:spPr>
      </p:pic>
    </p:spTree>
    <p:extLst>
      <p:ext uri="{BB962C8B-B14F-4D97-AF65-F5344CB8AC3E}">
        <p14:creationId xmlns:p14="http://schemas.microsoft.com/office/powerpoint/2010/main" val="86649801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C6481-51DB-41E9-ADD6-8F08BFE9B2C4}" type="datetime4">
              <a:rPr lang="en-US" smtClean="0"/>
              <a:t>January 26,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97483234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116" y="365125"/>
            <a:ext cx="98802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5115" y="1768415"/>
            <a:ext cx="4802726"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75115" y="2505075"/>
            <a:ext cx="480272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3236" y="1768415"/>
            <a:ext cx="4826378"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43236" y="2505075"/>
            <a:ext cx="482637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C9A60D-2023-404C-8F27-743A0D44EF45}" type="datetime4">
              <a:rPr lang="en-US" smtClean="0"/>
              <a:t>January 26,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6494624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916394" cy="1600200"/>
          </a:xfrm>
        </p:spPr>
        <p:txBody>
          <a:bodyPr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796" y="813917"/>
            <a:ext cx="5739592" cy="5047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475115" y="2057400"/>
            <a:ext cx="391639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551994C-2E22-454B-B6FC-BD206DCF0CBE}" type="datetime4">
              <a:rPr lang="en-US" smtClean="0"/>
              <a:t>January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1227147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830130"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538158" y="864158"/>
            <a:ext cx="5817230" cy="49968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115" y="2057400"/>
            <a:ext cx="383013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C14AC47-BC9B-4208-8F01-26C5B8590F64}" type="datetime4">
              <a:rPr lang="en-US" smtClean="0"/>
              <a:t>January 26,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965248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9833" y="309892"/>
            <a:ext cx="9889586" cy="2744597"/>
          </a:xfrm>
        </p:spPr>
        <p:txBody>
          <a:bodyPr anchor="b">
            <a:normAutofit/>
          </a:bodyPr>
          <a:lstStyle>
            <a:lvl1pPr algn="ctr">
              <a:defRPr sz="48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072668"/>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082358"/>
            <a:ext cx="2187661"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896"/>
            <a:ext cx="5608235" cy="13922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3200" dirty="0">
                <a:solidFill>
                  <a:schemeClr val="tx1"/>
                </a:solidFill>
                <a:latin typeface="+mj-lt"/>
              </a:rPr>
              <a:t>Florida Perinatal</a:t>
            </a:r>
          </a:p>
          <a:p>
            <a:pPr algn="l"/>
            <a:r>
              <a:rPr lang="en-US" sz="3200" dirty="0">
                <a:solidFill>
                  <a:schemeClr val="tx1"/>
                </a:solidFill>
                <a:latin typeface="+mj-lt"/>
              </a:rPr>
              <a:t>Quality Collaborative</a:t>
            </a:r>
          </a:p>
        </p:txBody>
      </p:sp>
    </p:spTree>
    <p:extLst>
      <p:ext uri="{BB962C8B-B14F-4D97-AF65-F5344CB8AC3E}">
        <p14:creationId xmlns:p14="http://schemas.microsoft.com/office/powerpoint/2010/main" val="1511690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00C85CE3-1222-4635-96C1-1CFB2403203C}" type="datetime4">
              <a:rPr lang="en-US" smtClean="0"/>
              <a:t>January 26, 2023</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5" y="6079253"/>
            <a:ext cx="959446" cy="778747"/>
          </a:xfrm>
          <a:prstGeom prst="rect">
            <a:avLst/>
          </a:prstGeom>
        </p:spPr>
      </p:pic>
    </p:spTree>
    <p:extLst>
      <p:ext uri="{BB962C8B-B14F-4D97-AF65-F5344CB8AC3E}">
        <p14:creationId xmlns:p14="http://schemas.microsoft.com/office/powerpoint/2010/main" val="2607787929"/>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CC6D1-8B64-40C8-89D3-29351091D9EE}" type="datetime4">
              <a:rPr lang="en-US" smtClean="0"/>
              <a:t>January 26,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132584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149CCECC-3159-4DB4-BFE5-1E0A48FF1418}" type="datetime4">
              <a:rPr lang="en-US" smtClean="0"/>
              <a:t>January 26, 2023</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9683040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182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0206" y="1122363"/>
            <a:ext cx="10113852" cy="2387600"/>
          </a:xfrm>
        </p:spPr>
        <p:txBody>
          <a:bodyPr anchor="b"/>
          <a:lstStyle>
            <a:lvl1pPr algn="l">
              <a:defRPr sz="4500"/>
            </a:lvl1pPr>
          </a:lstStyle>
          <a:p>
            <a:r>
              <a:rPr lang="en-US" dirty="0"/>
              <a:t>Click to edit title</a:t>
            </a:r>
          </a:p>
        </p:txBody>
      </p:sp>
      <p:sp>
        <p:nvSpPr>
          <p:cNvPr id="3" name="Subtitle 2"/>
          <p:cNvSpPr>
            <a:spLocks noGrp="1"/>
          </p:cNvSpPr>
          <p:nvPr>
            <p:ph type="subTitle" idx="1" hasCustomPrompt="1"/>
          </p:nvPr>
        </p:nvSpPr>
        <p:spPr>
          <a:xfrm>
            <a:off x="1120206" y="3748686"/>
            <a:ext cx="10113852" cy="1655762"/>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11937442" y="5735639"/>
            <a:ext cx="25455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6111383"/>
            <a:ext cx="10296605"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11388132" y="6111381"/>
            <a:ext cx="807277" cy="1049392"/>
          </a:xfrm>
          <a:prstGeom prst="rect">
            <a:avLst/>
          </a:prstGeom>
        </p:spPr>
      </p:pic>
      <p:pic>
        <p:nvPicPr>
          <p:cNvPr id="10" name="Picture 9" descr="A close up of a logo&#10;&#10;Description automatically generated">
            <a:extLst>
              <a:ext uri="{FF2B5EF4-FFF2-40B4-BE49-F238E27FC236}">
                <a16:creationId xmlns:a16="http://schemas.microsoft.com/office/drawing/2014/main" id="{B637F22A-7D42-4E11-949C-7E5B6AE1C2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53607" y="6065985"/>
            <a:ext cx="1190272" cy="730183"/>
          </a:xfrm>
          <a:prstGeom prst="rect">
            <a:avLst/>
          </a:prstGeom>
        </p:spPr>
      </p:pic>
    </p:spTree>
    <p:extLst>
      <p:ext uri="{BB962C8B-B14F-4D97-AF65-F5344CB8AC3E}">
        <p14:creationId xmlns:p14="http://schemas.microsoft.com/office/powerpoint/2010/main" val="3400272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79"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61" y="2966635"/>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1"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69"/>
            <a:ext cx="5796949"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6"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85586" y="6102465"/>
            <a:ext cx="1125628" cy="694953"/>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7" y="-10048"/>
            <a:ext cx="5219767"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81"/>
            <a:ext cx="5796949"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3113887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973084"/>
            <a:ext cx="9889587"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6" y="6405164"/>
            <a:ext cx="1940859" cy="286169"/>
          </a:xfrm>
        </p:spPr>
        <p:txBody>
          <a:bodyPr/>
          <a:lstStyle>
            <a:lvl1pPr>
              <a:defRPr>
                <a:solidFill>
                  <a:schemeClr val="accent2"/>
                </a:solidFill>
              </a:defRPr>
            </a:lvl1pPr>
          </a:lstStyle>
          <a:p>
            <a:fld id="{80F52B98-905F-4C08-81F3-D8428E9BDF36}" type="datetime4">
              <a:rPr lang="en-US" smtClean="0"/>
              <a:t>January 26, 2023</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8" y="6405164"/>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5" y="6405164"/>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786097"/>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3" y="6185140"/>
            <a:ext cx="1036796" cy="667914"/>
          </a:xfrm>
          <a:prstGeom prst="rect">
            <a:avLst/>
          </a:prstGeom>
        </p:spPr>
      </p:pic>
    </p:spTree>
    <p:extLst>
      <p:ext uri="{BB962C8B-B14F-4D97-AF65-F5344CB8AC3E}">
        <p14:creationId xmlns:p14="http://schemas.microsoft.com/office/powerpoint/2010/main" val="2445161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3AFB1B7A-45F6-4C24-8DA2-A86AE73AC7F3}"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089158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9"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43543BC8-1136-4286-845D-F5E10B3F146C}" type="datetime4">
              <a:rPr lang="en-US" smtClean="0"/>
              <a:t>January 26, 2023</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9" y="6395116"/>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9"/>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8" y="291720"/>
            <a:ext cx="10601011" cy="623840"/>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1299" y="6166966"/>
            <a:ext cx="1230700" cy="721178"/>
          </a:xfrm>
          <a:prstGeom prst="rect">
            <a:avLst/>
          </a:prstGeom>
        </p:spPr>
      </p:pic>
    </p:spTree>
    <p:extLst>
      <p:ext uri="{BB962C8B-B14F-4D97-AF65-F5344CB8AC3E}">
        <p14:creationId xmlns:p14="http://schemas.microsoft.com/office/powerpoint/2010/main" val="16165612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2790"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4186"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2196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10394"/>
            <a:ext cx="12192000" cy="632730"/>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8" y="27446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2604" y="6245366"/>
            <a:ext cx="1059395" cy="642779"/>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90" y="1164567"/>
            <a:ext cx="4869615"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6" y="1164567"/>
            <a:ext cx="4869615"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494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sv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3.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4.xml"/><Relationship Id="rId3" Type="http://schemas.openxmlformats.org/officeDocument/2006/relationships/slideLayout" Target="../slideLayouts/slideLayout61.xml"/><Relationship Id="rId21" Type="http://schemas.openxmlformats.org/officeDocument/2006/relationships/image" Target="../media/image20.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1.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5.xml"/><Relationship Id="rId3" Type="http://schemas.openxmlformats.org/officeDocument/2006/relationships/slideLayout" Target="../slideLayouts/slideLayout78.xml"/><Relationship Id="rId21" Type="http://schemas.openxmlformats.org/officeDocument/2006/relationships/image" Target="../media/image3.pn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2.sv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1.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image" Target="../media/image1.png"/><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theme" Target="../theme/theme6.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image" Target="../media/image9.png"/><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 y="6341779"/>
            <a:ext cx="10601012" cy="401730"/>
          </a:xfrm>
          <a:prstGeom prst="rect">
            <a:avLst/>
          </a:prstGeom>
        </p:spPr>
      </p:pic>
      <p:sp>
        <p:nvSpPr>
          <p:cNvPr id="2" name="Title Placeholder 1"/>
          <p:cNvSpPr>
            <a:spLocks noGrp="1"/>
          </p:cNvSpPr>
          <p:nvPr>
            <p:ph type="title"/>
          </p:nvPr>
        </p:nvSpPr>
        <p:spPr>
          <a:xfrm>
            <a:off x="752788" y="216131"/>
            <a:ext cx="10601011" cy="110559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52788" y="1639019"/>
            <a:ext cx="10601011" cy="44156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36791" y="6395114"/>
            <a:ext cx="1978587" cy="286169"/>
          </a:xfrm>
          <a:prstGeom prst="rect">
            <a:avLst/>
          </a:prstGeom>
        </p:spPr>
        <p:txBody>
          <a:bodyPr vert="horz" lIns="91440" tIns="45720" rIns="91440" bIns="45720" rtlCol="0" anchor="ctr"/>
          <a:lstStyle>
            <a:lvl1pPr algn="r">
              <a:defRPr sz="1200">
                <a:solidFill>
                  <a:schemeClr val="bg1"/>
                </a:solidFill>
              </a:defRPr>
            </a:lvl1pPr>
          </a:lstStyle>
          <a:p>
            <a:fld id="{6016CE69-E920-4120-AF28-9BCE1240D8CC}" type="datetime4">
              <a:rPr lang="en-US" smtClean="0"/>
              <a:t>January 26, 2023</a:t>
            </a:fld>
            <a:endParaRPr lang="en-US"/>
          </a:p>
        </p:txBody>
      </p:sp>
      <p:sp>
        <p:nvSpPr>
          <p:cNvPr id="5" name="Footer Placeholder 4"/>
          <p:cNvSpPr>
            <a:spLocks noGrp="1"/>
          </p:cNvSpPr>
          <p:nvPr>
            <p:ph type="ftr" sz="quarter" idx="3"/>
          </p:nvPr>
        </p:nvSpPr>
        <p:spPr>
          <a:xfrm>
            <a:off x="1999622" y="6395114"/>
            <a:ext cx="5036788" cy="286169"/>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215758" y="6395114"/>
            <a:ext cx="888520" cy="286169"/>
          </a:xfrm>
          <a:prstGeom prst="rect">
            <a:avLst/>
          </a:prstGeom>
        </p:spPr>
        <p:txBody>
          <a:bodyPr vert="horz" lIns="91440" tIns="45720" rIns="91440" bIns="45720" rtlCol="0" anchor="ctr"/>
          <a:lstStyle>
            <a:lvl1pPr algn="r">
              <a:defRPr sz="12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19">
            <a:extLst>
              <a:ext uri="{96DAC541-7B7A-43D3-8B79-37D633B846F1}">
                <asvg:svgBlip xmlns:asvg="http://schemas.microsoft.com/office/drawing/2016/SVG/main" r:embed="rId20"/>
              </a:ext>
            </a:extLst>
          </a:blip>
          <a:srcRect l="93318" t="-86863" b="-1"/>
          <a:stretch/>
        </p:blipFill>
        <p:spPr>
          <a:xfrm rot="10800000">
            <a:off x="11487488" y="6351827"/>
            <a:ext cx="701711"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3724469170"/>
      </p:ext>
    </p:extLst>
  </p:cSld>
  <p:clrMap bg1="lt1" tx1="dk1" bg2="lt2" tx2="dk2" accent1="accent1" accent2="accent2" accent3="accent3" accent4="accent4" accent5="accent5" accent6="accent6" hlink="hlink" folHlink="folHlink"/>
  <p:sldLayoutIdLst>
    <p:sldLayoutId id="2147483709" r:id="rId1"/>
    <p:sldLayoutId id="2147483721" r:id="rId2"/>
    <p:sldLayoutId id="2147483711" r:id="rId3"/>
    <p:sldLayoutId id="2147483710" r:id="rId4"/>
    <p:sldLayoutId id="2147483722" r:id="rId5"/>
    <p:sldLayoutId id="2147483712" r:id="rId6"/>
    <p:sldLayoutId id="2147483723" r:id="rId7"/>
    <p:sldLayoutId id="2147483714" r:id="rId8"/>
    <p:sldLayoutId id="2147483720" r:id="rId9"/>
    <p:sldLayoutId id="2147483715" r:id="rId10"/>
    <p:sldLayoutId id="2147483713" r:id="rId11"/>
    <p:sldLayoutId id="2147483717" r:id="rId12"/>
    <p:sldLayoutId id="2147483716" r:id="rId13"/>
    <p:sldLayoutId id="2147483724" r:id="rId14"/>
    <p:sldLayoutId id="2147483718" r:id="rId15"/>
    <p:sldLayoutId id="2147483719" r:id="rId16"/>
    <p:sldLayoutId id="2147483771"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1" y="6341779"/>
            <a:ext cx="10601012" cy="401730"/>
          </a:xfrm>
          <a:prstGeom prst="rect">
            <a:avLst/>
          </a:prstGeom>
        </p:spPr>
      </p:pic>
      <p:sp>
        <p:nvSpPr>
          <p:cNvPr id="2" name="Title Placeholder 1"/>
          <p:cNvSpPr>
            <a:spLocks noGrp="1"/>
          </p:cNvSpPr>
          <p:nvPr>
            <p:ph type="title"/>
          </p:nvPr>
        </p:nvSpPr>
        <p:spPr>
          <a:xfrm>
            <a:off x="752789" y="216133"/>
            <a:ext cx="10601011" cy="94843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52789" y="1337095"/>
            <a:ext cx="10601011" cy="47175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36792" y="6395116"/>
            <a:ext cx="1978587" cy="286169"/>
          </a:xfrm>
          <a:prstGeom prst="rect">
            <a:avLst/>
          </a:prstGeom>
        </p:spPr>
        <p:txBody>
          <a:bodyPr vert="horz" lIns="91440" tIns="45720" rIns="91440" bIns="45720" rtlCol="0" anchor="ctr"/>
          <a:lstStyle>
            <a:lvl1pPr algn="r">
              <a:defRPr sz="900">
                <a:solidFill>
                  <a:schemeClr val="bg1"/>
                </a:solidFill>
              </a:defRPr>
            </a:lvl1pPr>
          </a:lstStyle>
          <a:p>
            <a:fld id="{CE5EF89E-8E91-4DF6-9A17-4196AC182B26}" type="datetime4">
              <a:rPr lang="en-US" smtClean="0"/>
              <a:t>January 26, 2023</a:t>
            </a:fld>
            <a:endParaRPr lang="en-US"/>
          </a:p>
        </p:txBody>
      </p:sp>
      <p:sp>
        <p:nvSpPr>
          <p:cNvPr id="5" name="Footer Placeholder 4"/>
          <p:cNvSpPr>
            <a:spLocks noGrp="1"/>
          </p:cNvSpPr>
          <p:nvPr>
            <p:ph type="ftr" sz="quarter" idx="3"/>
          </p:nvPr>
        </p:nvSpPr>
        <p:spPr>
          <a:xfrm>
            <a:off x="1999623" y="6395116"/>
            <a:ext cx="5036788" cy="286169"/>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9215759" y="6395116"/>
            <a:ext cx="888520" cy="286169"/>
          </a:xfrm>
          <a:prstGeom prst="rect">
            <a:avLst/>
          </a:prstGeom>
        </p:spPr>
        <p:txBody>
          <a:bodyPr vert="horz" lIns="91440" tIns="45720" rIns="91440" bIns="45720" rtlCol="0" anchor="ctr"/>
          <a:lstStyle>
            <a:lvl1pPr algn="r">
              <a:defRPr sz="9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27">
            <a:extLst>
              <a:ext uri="{96DAC541-7B7A-43D3-8B79-37D633B846F1}">
                <asvg:svgBlip xmlns:asvg="http://schemas.microsoft.com/office/drawing/2016/SVG/main" r:embed="rId28"/>
              </a:ext>
            </a:extLst>
          </a:blip>
          <a:srcRect l="93318" t="-86863" b="-1"/>
          <a:stretch/>
        </p:blipFill>
        <p:spPr>
          <a:xfrm rot="10800000">
            <a:off x="11487490" y="6351829"/>
            <a:ext cx="701711"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647017" y="6287712"/>
            <a:ext cx="971811" cy="596166"/>
          </a:xfrm>
          <a:prstGeom prst="rect">
            <a:avLst/>
          </a:prstGeom>
        </p:spPr>
      </p:pic>
    </p:spTree>
    <p:extLst>
      <p:ext uri="{BB962C8B-B14F-4D97-AF65-F5344CB8AC3E}">
        <p14:creationId xmlns:p14="http://schemas.microsoft.com/office/powerpoint/2010/main" val="13548503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Ls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770335" indent="-126206"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73944" indent="-13216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371600" indent="-129779"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70E923-ABC9-4E02-B1D1-80F10F6F187D}" type="datetime4">
              <a:rPr lang="en-US" smtClean="0"/>
              <a:t>January 26, 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2E7F25-5809-4642-B5BC-EDCCEB9D85FF}" type="slidenum">
              <a:rPr lang="en-US" smtClean="0"/>
              <a:t>‹#›</a:t>
            </a:fld>
            <a:endParaRPr lang="en-US" dirty="0"/>
          </a:p>
        </p:txBody>
      </p:sp>
    </p:spTree>
    <p:extLst>
      <p:ext uri="{BB962C8B-B14F-4D97-AF65-F5344CB8AC3E}">
        <p14:creationId xmlns:p14="http://schemas.microsoft.com/office/powerpoint/2010/main" val="95314767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4B774-A540-4E04-A7AA-51CE6BCB4BB9}"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85262-0B62-4484-A72A-C2D534ECA7A8}" type="slidenum">
              <a:rPr lang="en-US" smtClean="0"/>
              <a:t>‹#›</a:t>
            </a:fld>
            <a:endParaRPr lang="en-US"/>
          </a:p>
        </p:txBody>
      </p:sp>
      <p:pic>
        <p:nvPicPr>
          <p:cNvPr id="7" name="Graphic 6">
            <a:extLst>
              <a:ext uri="{FF2B5EF4-FFF2-40B4-BE49-F238E27FC236}">
                <a16:creationId xmlns:a16="http://schemas.microsoft.com/office/drawing/2014/main" id="{A7AB7E7B-65BA-434A-9A51-32BC3A61685E}"/>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 y="6341779"/>
            <a:ext cx="10601012" cy="401730"/>
          </a:xfrm>
          <a:prstGeom prst="rect">
            <a:avLst/>
          </a:prstGeom>
        </p:spPr>
      </p:pic>
      <p:pic>
        <p:nvPicPr>
          <p:cNvPr id="8" name="Graphic 7">
            <a:extLst>
              <a:ext uri="{FF2B5EF4-FFF2-40B4-BE49-F238E27FC236}">
                <a16:creationId xmlns:a16="http://schemas.microsoft.com/office/drawing/2014/main" id="{9AA311E6-D178-4539-9725-EFADA3C94FED}"/>
              </a:ext>
            </a:extLst>
          </p:cNvPr>
          <p:cNvPicPr>
            <a:picLocks noChangeAspect="1"/>
          </p:cNvPicPr>
          <p:nvPr userDrawn="1"/>
        </p:nvPicPr>
        <p:blipFill rotWithShape="1">
          <a:blip r:embed="rId19">
            <a:extLst>
              <a:ext uri="{96DAC541-7B7A-43D3-8B79-37D633B846F1}">
                <asvg:svgBlip xmlns:asvg="http://schemas.microsoft.com/office/drawing/2016/SVG/main" r:embed="rId20"/>
              </a:ext>
            </a:extLst>
          </a:blip>
          <a:srcRect l="93318" t="-86863" b="-1"/>
          <a:stretch/>
        </p:blipFill>
        <p:spPr>
          <a:xfrm rot="10800000">
            <a:off x="11487490" y="6351829"/>
            <a:ext cx="701711" cy="750683"/>
          </a:xfrm>
          <a:prstGeom prst="rect">
            <a:avLst/>
          </a:prstGeom>
        </p:spPr>
      </p:pic>
      <p:pic>
        <p:nvPicPr>
          <p:cNvPr id="9" name="Picture 8" descr="A close up of a logo&#10;&#10;Description automatically generated">
            <a:extLst>
              <a:ext uri="{FF2B5EF4-FFF2-40B4-BE49-F238E27FC236}">
                <a16:creationId xmlns:a16="http://schemas.microsoft.com/office/drawing/2014/main" id="{8CBC3B7B-D89B-4CC9-87BD-167A079D643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16885" y="6261834"/>
            <a:ext cx="855937" cy="694732"/>
          </a:xfrm>
          <a:prstGeom prst="rect">
            <a:avLst/>
          </a:prstGeom>
        </p:spPr>
      </p:pic>
    </p:spTree>
    <p:extLst>
      <p:ext uri="{BB962C8B-B14F-4D97-AF65-F5344CB8AC3E}">
        <p14:creationId xmlns:p14="http://schemas.microsoft.com/office/powerpoint/2010/main" val="354088222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 y="6341779"/>
            <a:ext cx="10601012" cy="401730"/>
          </a:xfrm>
          <a:prstGeom prst="rect">
            <a:avLst/>
          </a:prstGeom>
        </p:spPr>
      </p:pic>
      <p:sp>
        <p:nvSpPr>
          <p:cNvPr id="2" name="Title Placeholder 1"/>
          <p:cNvSpPr>
            <a:spLocks noGrp="1"/>
          </p:cNvSpPr>
          <p:nvPr>
            <p:ph type="title"/>
          </p:nvPr>
        </p:nvSpPr>
        <p:spPr>
          <a:xfrm>
            <a:off x="752788" y="216131"/>
            <a:ext cx="10601011" cy="110559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52788" y="1639019"/>
            <a:ext cx="10601011" cy="44156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36791" y="6395114"/>
            <a:ext cx="1978587" cy="286169"/>
          </a:xfrm>
          <a:prstGeom prst="rect">
            <a:avLst/>
          </a:prstGeom>
        </p:spPr>
        <p:txBody>
          <a:bodyPr vert="horz" lIns="91440" tIns="45720" rIns="91440" bIns="45720" rtlCol="0" anchor="ctr"/>
          <a:lstStyle>
            <a:lvl1pPr algn="r">
              <a:defRPr sz="1200">
                <a:solidFill>
                  <a:schemeClr val="bg1"/>
                </a:solidFill>
              </a:defRPr>
            </a:lvl1pPr>
          </a:lstStyle>
          <a:p>
            <a:fld id="{6016CE69-E920-4120-AF28-9BCE1240D8CC}" type="datetime4">
              <a:rPr lang="en-US" smtClean="0"/>
              <a:t>January 26, 2023</a:t>
            </a:fld>
            <a:endParaRPr lang="en-US"/>
          </a:p>
        </p:txBody>
      </p:sp>
      <p:sp>
        <p:nvSpPr>
          <p:cNvPr id="5" name="Footer Placeholder 4"/>
          <p:cNvSpPr>
            <a:spLocks noGrp="1"/>
          </p:cNvSpPr>
          <p:nvPr>
            <p:ph type="ftr" sz="quarter" idx="3"/>
          </p:nvPr>
        </p:nvSpPr>
        <p:spPr>
          <a:xfrm>
            <a:off x="1999622" y="6395114"/>
            <a:ext cx="5036788" cy="286169"/>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215758" y="6395114"/>
            <a:ext cx="888520" cy="286169"/>
          </a:xfrm>
          <a:prstGeom prst="rect">
            <a:avLst/>
          </a:prstGeom>
        </p:spPr>
        <p:txBody>
          <a:bodyPr vert="horz" lIns="91440" tIns="45720" rIns="91440" bIns="45720" rtlCol="0" anchor="ctr"/>
          <a:lstStyle>
            <a:lvl1pPr algn="r">
              <a:defRPr sz="12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19">
            <a:extLst>
              <a:ext uri="{96DAC541-7B7A-43D3-8B79-37D633B846F1}">
                <asvg:svgBlip xmlns:asvg="http://schemas.microsoft.com/office/drawing/2016/SVG/main" r:embed="rId20"/>
              </a:ext>
            </a:extLst>
          </a:blip>
          <a:srcRect l="93318" t="-86863" b="-1"/>
          <a:stretch/>
        </p:blipFill>
        <p:spPr>
          <a:xfrm rot="10800000">
            <a:off x="11487488" y="6351827"/>
            <a:ext cx="701711"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425242252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 y="6341779"/>
            <a:ext cx="10601012" cy="401730"/>
          </a:xfrm>
          <a:prstGeom prst="rect">
            <a:avLst/>
          </a:prstGeom>
        </p:spPr>
      </p:pic>
      <p:sp>
        <p:nvSpPr>
          <p:cNvPr id="2" name="Title Placeholder 1"/>
          <p:cNvSpPr>
            <a:spLocks noGrp="1"/>
          </p:cNvSpPr>
          <p:nvPr>
            <p:ph type="title"/>
          </p:nvPr>
        </p:nvSpPr>
        <p:spPr>
          <a:xfrm>
            <a:off x="752789" y="216133"/>
            <a:ext cx="10601011" cy="94843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52789" y="1337095"/>
            <a:ext cx="10601011" cy="47175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36792" y="6395116"/>
            <a:ext cx="1978587" cy="286169"/>
          </a:xfrm>
          <a:prstGeom prst="rect">
            <a:avLst/>
          </a:prstGeom>
        </p:spPr>
        <p:txBody>
          <a:bodyPr vert="horz" lIns="91440" tIns="45720" rIns="91440" bIns="45720" rtlCol="0" anchor="ctr"/>
          <a:lstStyle>
            <a:lvl1pPr algn="r">
              <a:defRPr sz="900">
                <a:solidFill>
                  <a:schemeClr val="bg1"/>
                </a:solidFill>
              </a:defRPr>
            </a:lvl1pPr>
          </a:lstStyle>
          <a:p>
            <a:fld id="{CE5EF89E-8E91-4DF6-9A17-4196AC182B26}" type="datetime4">
              <a:rPr lang="en-US" smtClean="0"/>
              <a:t>January 26, 2023</a:t>
            </a:fld>
            <a:endParaRPr lang="en-US"/>
          </a:p>
        </p:txBody>
      </p:sp>
      <p:sp>
        <p:nvSpPr>
          <p:cNvPr id="5" name="Footer Placeholder 4"/>
          <p:cNvSpPr>
            <a:spLocks noGrp="1"/>
          </p:cNvSpPr>
          <p:nvPr>
            <p:ph type="ftr" sz="quarter" idx="3"/>
          </p:nvPr>
        </p:nvSpPr>
        <p:spPr>
          <a:xfrm>
            <a:off x="1999623" y="6395116"/>
            <a:ext cx="5036788" cy="286169"/>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9215759" y="6395116"/>
            <a:ext cx="888520" cy="286169"/>
          </a:xfrm>
          <a:prstGeom prst="rect">
            <a:avLst/>
          </a:prstGeom>
        </p:spPr>
        <p:txBody>
          <a:bodyPr vert="horz" lIns="91440" tIns="45720" rIns="91440" bIns="45720" rtlCol="0" anchor="ctr"/>
          <a:lstStyle>
            <a:lvl1pPr algn="r">
              <a:defRPr sz="9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26">
            <a:extLst>
              <a:ext uri="{96DAC541-7B7A-43D3-8B79-37D633B846F1}">
                <asvg:svgBlip xmlns:asvg="http://schemas.microsoft.com/office/drawing/2016/SVG/main" r:embed="rId27"/>
              </a:ext>
            </a:extLst>
          </a:blip>
          <a:srcRect l="93318" t="-86863" b="-1"/>
          <a:stretch/>
        </p:blipFill>
        <p:spPr>
          <a:xfrm rot="10800000">
            <a:off x="11487490" y="6351829"/>
            <a:ext cx="701711"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647017" y="6287712"/>
            <a:ext cx="971811" cy="596166"/>
          </a:xfrm>
          <a:prstGeom prst="rect">
            <a:avLst/>
          </a:prstGeom>
        </p:spPr>
      </p:pic>
    </p:spTree>
    <p:extLst>
      <p:ext uri="{BB962C8B-B14F-4D97-AF65-F5344CB8AC3E}">
        <p14:creationId xmlns:p14="http://schemas.microsoft.com/office/powerpoint/2010/main" val="372047755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Ls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770335" indent="-126206"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73944" indent="-13216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371600" indent="-129779"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flbhimpact.org/toolkits-for-clinicians/"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nam04.safelinks.protection.outlook.com/?url=https%3A%2F%2Fwww.youtube.com%2Fwatch%3Fv%3DzaFNmssfvOk&amp;data=05%7C01%7Cwsappenf%40usf.edu%7C0853fd6f3bc041ba68f808daad36085b%7C741bf7dee2e546df8d6782607df9deaa%7C0%7C0%7C638012744819073140%7CUnknown%7CTWFpbGZsb3d8eyJWIjoiMC4wLjAwMDAiLCJQIjoiV2luMzIiLCJBTiI6Ik1haWwiLCJXVCI6Mn0%3D%7C3000%7C%7C%7C&amp;sdata=4JLGAyyz5pfP50yc%2BkNsLa6LrGv1hplXwIcrSJKZnTg%3D&amp;reserved=0"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2.jp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B0A6"/>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14" descr="A person holding a baby&#10;&#10;Description automatically generated with medium confidence">
            <a:extLst>
              <a:ext uri="{FF2B5EF4-FFF2-40B4-BE49-F238E27FC236}">
                <a16:creationId xmlns:a16="http://schemas.microsoft.com/office/drawing/2014/main" id="{17A3E7A7-8A24-403A-A740-7490E16619FE}"/>
              </a:ext>
            </a:extLst>
          </p:cNvPr>
          <p:cNvPicPr>
            <a:picLocks noChangeAspect="1"/>
          </p:cNvPicPr>
          <p:nvPr/>
        </p:nvPicPr>
        <p:blipFill rotWithShape="1">
          <a:blip r:embed="rId3">
            <a:extLst>
              <a:ext uri="{28A0092B-C50C-407E-A947-70E740481C1C}">
                <a14:useLocalDpi xmlns:a14="http://schemas.microsoft.com/office/drawing/2010/main" val="0"/>
              </a:ext>
            </a:extLst>
          </a:blip>
          <a:srcRect l="48096" t="10446" r="1300" b="35305"/>
          <a:stretch/>
        </p:blipFill>
        <p:spPr>
          <a:xfrm>
            <a:off x="119893" y="0"/>
            <a:ext cx="12161764" cy="6858000"/>
          </a:xfrm>
          <a:prstGeom prst="rect">
            <a:avLst/>
          </a:prstGeom>
          <a:ln w="19050">
            <a:solidFill>
              <a:schemeClr val="tx1"/>
            </a:solidFill>
          </a:ln>
          <a:effectLst>
            <a:softEdge rad="635000"/>
          </a:effectLst>
        </p:spPr>
      </p:pic>
      <p:sp>
        <p:nvSpPr>
          <p:cNvPr id="28"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244" y="4561864"/>
            <a:ext cx="2047747" cy="2175731"/>
          </a:xfrm>
          <a:prstGeom prst="rect">
            <a:avLst/>
          </a:prstGeom>
        </p:spPr>
      </p:pic>
      <p:sp>
        <p:nvSpPr>
          <p:cNvPr id="3" name="TextBox 2"/>
          <p:cNvSpPr txBox="1"/>
          <p:nvPr/>
        </p:nvSpPr>
        <p:spPr>
          <a:xfrm>
            <a:off x="-224993" y="4896073"/>
            <a:ext cx="9268487" cy="769441"/>
          </a:xfrm>
          <a:prstGeom prst="rect">
            <a:avLst/>
          </a:prstGeom>
          <a:noFill/>
        </p:spPr>
        <p:txBody>
          <a:bodyPr wrap="square" rtlCol="0">
            <a:spAutoFit/>
          </a:bodyPr>
          <a:lstStyle/>
          <a:p>
            <a:pPr algn="ctr"/>
            <a:r>
              <a:rPr lang="en-US" sz="4400" b="1" dirty="0">
                <a:solidFill>
                  <a:srgbClr val="009374"/>
                </a:solidFill>
                <a:effectLst>
                  <a:outerShdw blurRad="38100" dist="38100" dir="2700000" algn="tl">
                    <a:srgbClr val="000000">
                      <a:alpha val="43137"/>
                    </a:srgbClr>
                  </a:outerShdw>
                </a:effectLst>
              </a:rPr>
              <a:t>Preventing Maternal Mortality</a:t>
            </a:r>
          </a:p>
        </p:txBody>
      </p:sp>
      <p:sp>
        <p:nvSpPr>
          <p:cNvPr id="4" name="TextBox 3"/>
          <p:cNvSpPr txBox="1"/>
          <p:nvPr/>
        </p:nvSpPr>
        <p:spPr>
          <a:xfrm>
            <a:off x="1556880" y="5557655"/>
            <a:ext cx="775335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Postpartum Care in the ER</a:t>
            </a:r>
          </a:p>
        </p:txBody>
      </p:sp>
    </p:spTree>
    <p:extLst>
      <p:ext uri="{BB962C8B-B14F-4D97-AF65-F5344CB8AC3E}">
        <p14:creationId xmlns:p14="http://schemas.microsoft.com/office/powerpoint/2010/main" val="37911412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a:xfrm>
            <a:off x="429768" y="479751"/>
            <a:ext cx="11240155" cy="948434"/>
          </a:xfrm>
        </p:spPr>
        <p:txBody>
          <a:bodyPr vert="horz" lIns="91440" tIns="45720" rIns="91440" bIns="45720" rtlCol="0" anchor="ctr">
            <a:noAutofit/>
          </a:bodyPr>
          <a:lstStyle/>
          <a:p>
            <a:pPr algn="ctr"/>
            <a:r>
              <a:rPr lang="en-US" sz="3600" b="1" kern="1200" dirty="0">
                <a:solidFill>
                  <a:srgbClr val="009374"/>
                </a:solidFill>
              </a:rPr>
              <a:t>Postpartum </a:t>
            </a:r>
            <a:r>
              <a:rPr lang="en-US" sz="3600" b="1" dirty="0">
                <a:solidFill>
                  <a:srgbClr val="009374"/>
                </a:solidFill>
              </a:rPr>
              <a:t>Discharge </a:t>
            </a:r>
            <a:r>
              <a:rPr lang="en-US" sz="3600" b="1" kern="1200" dirty="0">
                <a:solidFill>
                  <a:srgbClr val="009374"/>
                </a:solidFill>
              </a:rPr>
              <a:t>Pregnancy-Related Deaths </a:t>
            </a:r>
            <a:r>
              <a:rPr lang="en-US" b="1" dirty="0">
                <a:solidFill>
                  <a:srgbClr val="009374"/>
                </a:solidFill>
              </a:rPr>
              <a:t>with a Stand-Alone Postpartum ER Visit</a:t>
            </a:r>
            <a:r>
              <a:rPr lang="en-US" sz="3600" b="1" kern="1200" dirty="0">
                <a:solidFill>
                  <a:srgbClr val="009374"/>
                </a:solidFill>
              </a:rPr>
              <a:t>, </a:t>
            </a:r>
            <a:r>
              <a:rPr lang="en-US" sz="3600" b="1" kern="1200" dirty="0">
                <a:solidFill>
                  <a:srgbClr val="329664"/>
                </a:solidFill>
              </a:rPr>
              <a:t>Florida</a:t>
            </a:r>
            <a:r>
              <a:rPr lang="en-US" sz="3600" b="1" dirty="0">
                <a:solidFill>
                  <a:srgbClr val="329664"/>
                </a:solidFill>
              </a:rPr>
              <a:t>, 2015 to 2019</a:t>
            </a:r>
            <a:endParaRPr lang="en-US" sz="3600" b="1" kern="1200" dirty="0">
              <a:solidFill>
                <a:srgbClr val="329664"/>
              </a:solidFill>
            </a:endParaRPr>
          </a:p>
        </p:txBody>
      </p:sp>
      <p:graphicFrame>
        <p:nvGraphicFramePr>
          <p:cNvPr id="6" name="Chart 5"/>
          <p:cNvGraphicFramePr/>
          <p:nvPr/>
        </p:nvGraphicFramePr>
        <p:xfrm>
          <a:off x="659422" y="1609435"/>
          <a:ext cx="11010501" cy="44174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12382" y="5790166"/>
            <a:ext cx="2045047"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a:ea typeface="+mn-ea"/>
                <a:cs typeface="+mn-cs"/>
              </a:rPr>
              <a:t>Days After Birth</a:t>
            </a:r>
          </a:p>
        </p:txBody>
      </p:sp>
      <p:sp>
        <p:nvSpPr>
          <p:cNvPr id="7" name="TextBox 6"/>
          <p:cNvSpPr txBox="1"/>
          <p:nvPr/>
        </p:nvSpPr>
        <p:spPr>
          <a:xfrm>
            <a:off x="169563" y="6043166"/>
            <a:ext cx="4402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Source:  FL Maternal Mortality Review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19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a:xfrm>
            <a:off x="752788" y="35415"/>
            <a:ext cx="10601011" cy="1105593"/>
          </a:xfrm>
        </p:spPr>
        <p:txBody>
          <a:bodyPr vert="horz" lIns="91440" tIns="45720" rIns="91440" bIns="45720" rtlCol="0" anchor="ctr">
            <a:noAutofit/>
          </a:bodyPr>
          <a:lstStyle/>
          <a:p>
            <a:pPr algn="ctr"/>
            <a:r>
              <a:rPr lang="en-US" b="1" kern="1200" dirty="0">
                <a:solidFill>
                  <a:srgbClr val="009374"/>
                </a:solidFill>
              </a:rPr>
              <a:t>Postpartum </a:t>
            </a:r>
            <a:r>
              <a:rPr lang="en-US" b="1" dirty="0">
                <a:solidFill>
                  <a:srgbClr val="009374"/>
                </a:solidFill>
              </a:rPr>
              <a:t>Discharge </a:t>
            </a:r>
            <a:r>
              <a:rPr lang="en-US" b="1" kern="1200" dirty="0">
                <a:solidFill>
                  <a:srgbClr val="009374"/>
                </a:solidFill>
              </a:rPr>
              <a:t>Pregnancy-Related Mortality Rates, Women at Risk, </a:t>
            </a:r>
            <a:r>
              <a:rPr lang="en-US" b="1" dirty="0">
                <a:solidFill>
                  <a:srgbClr val="009374"/>
                </a:solidFill>
              </a:rPr>
              <a:t>Florida, 2015 to 2019</a:t>
            </a:r>
            <a:endParaRPr lang="en-US" b="1" kern="1200" dirty="0">
              <a:solidFill>
                <a:srgbClr val="009374"/>
              </a:solidFill>
            </a:endParaRPr>
          </a:p>
        </p:txBody>
      </p:sp>
      <p:graphicFrame>
        <p:nvGraphicFramePr>
          <p:cNvPr id="6" name="Chart 5"/>
          <p:cNvGraphicFramePr/>
          <p:nvPr>
            <p:extLst>
              <p:ext uri="{D42A27DB-BD31-4B8C-83A1-F6EECF244321}">
                <p14:modId xmlns:p14="http://schemas.microsoft.com/office/powerpoint/2010/main" val="746939824"/>
              </p:ext>
            </p:extLst>
          </p:nvPr>
        </p:nvGraphicFramePr>
        <p:xfrm>
          <a:off x="1441651" y="580229"/>
          <a:ext cx="10221433" cy="58449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297617" y="5994330"/>
            <a:ext cx="2448940" cy="430887"/>
          </a:xfrm>
          <a:prstGeom prst="rect">
            <a:avLst/>
          </a:prstGeom>
          <a:noFill/>
        </p:spPr>
        <p:txBody>
          <a:bodyPr wrap="none" rtlCol="0">
            <a:spAutoFit/>
          </a:bodyPr>
          <a:lstStyle/>
          <a:p>
            <a:pPr algn="ctr"/>
            <a:r>
              <a:rPr lang="en-US" sz="2200" dirty="0">
                <a:solidFill>
                  <a:schemeClr val="tx2"/>
                </a:solidFill>
              </a:rPr>
              <a:t>Deaths Per 100,000</a:t>
            </a:r>
          </a:p>
        </p:txBody>
      </p:sp>
      <p:sp>
        <p:nvSpPr>
          <p:cNvPr id="9" name="Slide Number Placeholder 2"/>
          <p:cNvSpPr txBox="1">
            <a:spLocks/>
          </p:cNvSpPr>
          <p:nvPr/>
        </p:nvSpPr>
        <p:spPr>
          <a:xfrm>
            <a:off x="9448800" y="638936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2E7F25-5809-4642-B5BC-EDCCEB9D85FF}" type="slidenum">
              <a:rPr lang="en-US" sz="1400" b="1" smtClean="0">
                <a:effectLst>
                  <a:outerShdw blurRad="38100" dist="38100" dir="2700000" algn="tl">
                    <a:srgbClr val="000000">
                      <a:alpha val="43137"/>
                    </a:srgbClr>
                  </a:outerShdw>
                </a:effectLst>
              </a:rPr>
              <a:pPr/>
              <a:t>11</a:t>
            </a:fld>
            <a:endParaRPr lang="en-US" sz="1400" b="1" dirty="0">
              <a:effectLst>
                <a:outerShdw blurRad="38100" dist="38100" dir="2700000" algn="tl">
                  <a:srgbClr val="000000">
                    <a:alpha val="43137"/>
                  </a:srgbClr>
                </a:outerShdw>
              </a:effectLst>
            </a:endParaRPr>
          </a:p>
        </p:txBody>
      </p:sp>
      <p:sp>
        <p:nvSpPr>
          <p:cNvPr id="7" name="TextBox 6"/>
          <p:cNvSpPr txBox="1"/>
          <p:nvPr/>
        </p:nvSpPr>
        <p:spPr>
          <a:xfrm>
            <a:off x="582322" y="5997630"/>
            <a:ext cx="4402437" cy="369332"/>
          </a:xfrm>
          <a:prstGeom prst="rect">
            <a:avLst/>
          </a:prstGeom>
          <a:noFill/>
        </p:spPr>
        <p:txBody>
          <a:bodyPr wrap="square" rtlCol="0">
            <a:spAutoFit/>
          </a:bodyPr>
          <a:lstStyle/>
          <a:p>
            <a:r>
              <a:rPr lang="en-US" dirty="0">
                <a:solidFill>
                  <a:schemeClr val="tx2"/>
                </a:solidFill>
              </a:rPr>
              <a:t>Source:  FL Maternal Mortality Review data</a:t>
            </a:r>
          </a:p>
        </p:txBody>
      </p:sp>
      <p:sp>
        <p:nvSpPr>
          <p:cNvPr id="10" name="TextBox 1"/>
          <p:cNvSpPr txBox="1"/>
          <p:nvPr/>
        </p:nvSpPr>
        <p:spPr>
          <a:xfrm>
            <a:off x="2133601" y="2004305"/>
            <a:ext cx="1299882"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Private Ins.</a:t>
            </a:r>
          </a:p>
        </p:txBody>
      </p:sp>
      <p:sp>
        <p:nvSpPr>
          <p:cNvPr id="11" name="TextBox 1"/>
          <p:cNvSpPr txBox="1"/>
          <p:nvPr/>
        </p:nvSpPr>
        <p:spPr>
          <a:xfrm>
            <a:off x="2375648" y="2197176"/>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Medicaid</a:t>
            </a:r>
          </a:p>
        </p:txBody>
      </p:sp>
      <p:sp>
        <p:nvSpPr>
          <p:cNvPr id="12" name="TextBox 1"/>
          <p:cNvSpPr txBox="1"/>
          <p:nvPr/>
        </p:nvSpPr>
        <p:spPr>
          <a:xfrm>
            <a:off x="2133601" y="3973141"/>
            <a:ext cx="1299882"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25-29 Yrs.</a:t>
            </a:r>
          </a:p>
        </p:txBody>
      </p:sp>
      <p:sp>
        <p:nvSpPr>
          <p:cNvPr id="13" name="TextBox 1"/>
          <p:cNvSpPr txBox="1"/>
          <p:nvPr/>
        </p:nvSpPr>
        <p:spPr>
          <a:xfrm>
            <a:off x="2375648" y="4144551"/>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35+ Yrs.</a:t>
            </a:r>
          </a:p>
        </p:txBody>
      </p:sp>
      <p:sp>
        <p:nvSpPr>
          <p:cNvPr id="14" name="TextBox 1"/>
          <p:cNvSpPr txBox="1"/>
          <p:nvPr/>
        </p:nvSpPr>
        <p:spPr>
          <a:xfrm>
            <a:off x="2133601" y="4751650"/>
            <a:ext cx="1299882"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Hispanic</a:t>
            </a:r>
          </a:p>
        </p:txBody>
      </p:sp>
      <p:sp>
        <p:nvSpPr>
          <p:cNvPr id="15" name="TextBox 1"/>
          <p:cNvSpPr txBox="1"/>
          <p:nvPr/>
        </p:nvSpPr>
        <p:spPr>
          <a:xfrm>
            <a:off x="2375648" y="4944521"/>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NH White</a:t>
            </a:r>
          </a:p>
        </p:txBody>
      </p:sp>
      <p:sp>
        <p:nvSpPr>
          <p:cNvPr id="16" name="TextBox 1"/>
          <p:cNvSpPr txBox="1"/>
          <p:nvPr/>
        </p:nvSpPr>
        <p:spPr>
          <a:xfrm>
            <a:off x="2375648" y="5107918"/>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NH Black</a:t>
            </a:r>
          </a:p>
        </p:txBody>
      </p:sp>
      <p:sp>
        <p:nvSpPr>
          <p:cNvPr id="21" name="TextBox 1"/>
          <p:cNvSpPr txBox="1"/>
          <p:nvPr/>
        </p:nvSpPr>
        <p:spPr>
          <a:xfrm>
            <a:off x="2133601" y="2787409"/>
            <a:ext cx="1299882"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Overweight</a:t>
            </a:r>
          </a:p>
        </p:txBody>
      </p:sp>
      <p:sp>
        <p:nvSpPr>
          <p:cNvPr id="22" name="TextBox 1"/>
          <p:cNvSpPr txBox="1"/>
          <p:nvPr/>
        </p:nvSpPr>
        <p:spPr>
          <a:xfrm>
            <a:off x="2375648" y="2980280"/>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Obese II</a:t>
            </a:r>
          </a:p>
        </p:txBody>
      </p:sp>
      <p:sp>
        <p:nvSpPr>
          <p:cNvPr id="23" name="TextBox 1"/>
          <p:cNvSpPr txBox="1"/>
          <p:nvPr/>
        </p:nvSpPr>
        <p:spPr>
          <a:xfrm>
            <a:off x="2375648" y="3143677"/>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Obese III</a:t>
            </a:r>
          </a:p>
        </p:txBody>
      </p:sp>
      <p:sp>
        <p:nvSpPr>
          <p:cNvPr id="24" name="TextBox 1"/>
          <p:cNvSpPr txBox="1"/>
          <p:nvPr/>
        </p:nvSpPr>
        <p:spPr>
          <a:xfrm>
            <a:off x="2133600" y="2625346"/>
            <a:ext cx="1299882"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a:solidFill>
                  <a:schemeClr val="tx2"/>
                </a:solidFill>
              </a:rPr>
              <a:t>Normal</a:t>
            </a:r>
          </a:p>
        </p:txBody>
      </p:sp>
      <p:sp>
        <p:nvSpPr>
          <p:cNvPr id="3" name="TextBox 2"/>
          <p:cNvSpPr txBox="1"/>
          <p:nvPr/>
        </p:nvSpPr>
        <p:spPr>
          <a:xfrm>
            <a:off x="1078824" y="2084987"/>
            <a:ext cx="1054776" cy="369332"/>
          </a:xfrm>
          <a:prstGeom prst="rect">
            <a:avLst/>
          </a:prstGeom>
          <a:noFill/>
        </p:spPr>
        <p:txBody>
          <a:bodyPr wrap="none" rtlCol="0">
            <a:spAutoFit/>
          </a:bodyPr>
          <a:lstStyle/>
          <a:p>
            <a:pPr algn="r"/>
            <a:r>
              <a:rPr lang="en-US" b="1" dirty="0">
                <a:solidFill>
                  <a:schemeClr val="tx2"/>
                </a:solidFill>
              </a:rPr>
              <a:t>Coverage</a:t>
            </a:r>
          </a:p>
        </p:txBody>
      </p:sp>
      <p:sp>
        <p:nvSpPr>
          <p:cNvPr id="25" name="TextBox 24"/>
          <p:cNvSpPr txBox="1"/>
          <p:nvPr/>
        </p:nvSpPr>
        <p:spPr>
          <a:xfrm>
            <a:off x="1545565" y="2774345"/>
            <a:ext cx="577402" cy="369332"/>
          </a:xfrm>
          <a:prstGeom prst="rect">
            <a:avLst/>
          </a:prstGeom>
          <a:noFill/>
        </p:spPr>
        <p:txBody>
          <a:bodyPr wrap="none" rtlCol="0">
            <a:spAutoFit/>
          </a:bodyPr>
          <a:lstStyle/>
          <a:p>
            <a:pPr algn="r"/>
            <a:r>
              <a:rPr lang="en-US" b="1" dirty="0">
                <a:solidFill>
                  <a:schemeClr val="tx2"/>
                </a:solidFill>
              </a:rPr>
              <a:t>BMI</a:t>
            </a:r>
          </a:p>
        </p:txBody>
      </p:sp>
      <p:sp>
        <p:nvSpPr>
          <p:cNvPr id="26" name="TextBox 25"/>
          <p:cNvSpPr txBox="1"/>
          <p:nvPr/>
        </p:nvSpPr>
        <p:spPr>
          <a:xfrm>
            <a:off x="1576919" y="4049210"/>
            <a:ext cx="546048" cy="369332"/>
          </a:xfrm>
          <a:prstGeom prst="rect">
            <a:avLst/>
          </a:prstGeom>
          <a:noFill/>
        </p:spPr>
        <p:txBody>
          <a:bodyPr wrap="none" rtlCol="0">
            <a:spAutoFit/>
          </a:bodyPr>
          <a:lstStyle/>
          <a:p>
            <a:pPr algn="r"/>
            <a:r>
              <a:rPr lang="en-US" b="1" dirty="0">
                <a:solidFill>
                  <a:schemeClr val="tx2"/>
                </a:solidFill>
              </a:rPr>
              <a:t>Age</a:t>
            </a:r>
          </a:p>
        </p:txBody>
      </p:sp>
      <p:sp>
        <p:nvSpPr>
          <p:cNvPr id="27" name="TextBox 26"/>
          <p:cNvSpPr txBox="1"/>
          <p:nvPr/>
        </p:nvSpPr>
        <p:spPr>
          <a:xfrm>
            <a:off x="560925" y="4901505"/>
            <a:ext cx="1572675" cy="369332"/>
          </a:xfrm>
          <a:prstGeom prst="rect">
            <a:avLst/>
          </a:prstGeom>
          <a:noFill/>
        </p:spPr>
        <p:txBody>
          <a:bodyPr wrap="none" rtlCol="0">
            <a:spAutoFit/>
          </a:bodyPr>
          <a:lstStyle/>
          <a:p>
            <a:pPr algn="r"/>
            <a:r>
              <a:rPr lang="en-US" b="1" dirty="0">
                <a:solidFill>
                  <a:schemeClr val="tx2"/>
                </a:solidFill>
              </a:rPr>
              <a:t>Race/Ethnicity</a:t>
            </a:r>
          </a:p>
        </p:txBody>
      </p:sp>
    </p:spTree>
    <p:extLst>
      <p:ext uri="{BB962C8B-B14F-4D97-AF65-F5344CB8AC3E}">
        <p14:creationId xmlns:p14="http://schemas.microsoft.com/office/powerpoint/2010/main" val="384542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872444528"/>
              </p:ext>
            </p:extLst>
          </p:nvPr>
        </p:nvGraphicFramePr>
        <p:xfrm>
          <a:off x="144856" y="1096864"/>
          <a:ext cx="12191999" cy="55972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a:xfrm>
            <a:off x="752788" y="116544"/>
            <a:ext cx="10601011" cy="1105593"/>
          </a:xfrm>
        </p:spPr>
        <p:txBody>
          <a:bodyPr vert="horz" lIns="91440" tIns="45720" rIns="91440" bIns="45720" rtlCol="0" anchor="ctr">
            <a:noAutofit/>
          </a:bodyPr>
          <a:lstStyle/>
          <a:p>
            <a:pPr algn="ctr"/>
            <a:r>
              <a:rPr lang="en-US" b="1" kern="1200" dirty="0">
                <a:solidFill>
                  <a:srgbClr val="009374"/>
                </a:solidFill>
              </a:rPr>
              <a:t>Postpartum </a:t>
            </a:r>
            <a:r>
              <a:rPr lang="en-US" b="1" dirty="0">
                <a:solidFill>
                  <a:srgbClr val="009374"/>
                </a:solidFill>
              </a:rPr>
              <a:t>Discharge </a:t>
            </a:r>
            <a:r>
              <a:rPr lang="en-US" b="1" kern="1200" dirty="0">
                <a:solidFill>
                  <a:srgbClr val="009374"/>
                </a:solidFill>
              </a:rPr>
              <a:t>Pregnancy-Related Deaths By Cause and Preventability, </a:t>
            </a:r>
            <a:r>
              <a:rPr lang="en-US" b="1" dirty="0">
                <a:solidFill>
                  <a:srgbClr val="009374"/>
                </a:solidFill>
              </a:rPr>
              <a:t>Florida, 2015 to 2019</a:t>
            </a:r>
            <a:endParaRPr lang="en-US" b="1" kern="1200" dirty="0">
              <a:solidFill>
                <a:srgbClr val="009374"/>
              </a:solidFill>
            </a:endParaRPr>
          </a:p>
        </p:txBody>
      </p:sp>
      <p:sp>
        <p:nvSpPr>
          <p:cNvPr id="8" name="TextBox 7"/>
          <p:cNvSpPr txBox="1"/>
          <p:nvPr/>
        </p:nvSpPr>
        <p:spPr>
          <a:xfrm>
            <a:off x="4627604" y="5967422"/>
            <a:ext cx="4973799" cy="430887"/>
          </a:xfrm>
          <a:prstGeom prst="rect">
            <a:avLst/>
          </a:prstGeom>
          <a:noFill/>
        </p:spPr>
        <p:txBody>
          <a:bodyPr wrap="none" rtlCol="0">
            <a:spAutoFit/>
          </a:bodyPr>
          <a:lstStyle/>
          <a:p>
            <a:pPr algn="ctr"/>
            <a:r>
              <a:rPr lang="en-US" sz="2200" b="1" dirty="0">
                <a:solidFill>
                  <a:schemeClr val="tx2"/>
                </a:solidFill>
              </a:rPr>
              <a:t>Number of Postpartum Discharge Deaths</a:t>
            </a:r>
          </a:p>
        </p:txBody>
      </p:sp>
      <p:sp>
        <p:nvSpPr>
          <p:cNvPr id="9" name="Slide Number Placeholder 2"/>
          <p:cNvSpPr txBox="1">
            <a:spLocks/>
          </p:cNvSpPr>
          <p:nvPr/>
        </p:nvSpPr>
        <p:spPr>
          <a:xfrm>
            <a:off x="9448800" y="646924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2E7F25-5809-4642-B5BC-EDCCEB9D85FF}" type="slidenum">
              <a:rPr lang="en-US" sz="1400" b="1" smtClean="0"/>
              <a:pPr/>
              <a:t>12</a:t>
            </a:fld>
            <a:endParaRPr lang="en-US" sz="1400" b="1" dirty="0"/>
          </a:p>
        </p:txBody>
      </p:sp>
    </p:spTree>
    <p:extLst>
      <p:ext uri="{BB962C8B-B14F-4D97-AF65-F5344CB8AC3E}">
        <p14:creationId xmlns:p14="http://schemas.microsoft.com/office/powerpoint/2010/main" val="315528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710" y="1650748"/>
            <a:ext cx="11724238" cy="4530629"/>
          </a:xfrm>
        </p:spPr>
        <p:txBody>
          <a:bodyPr>
            <a:noAutofit/>
          </a:bodyPr>
          <a:lstStyle/>
          <a:p>
            <a:pPr lvl="0">
              <a:spcBef>
                <a:spcPts val="0"/>
              </a:spcBef>
              <a:spcAft>
                <a:spcPts val="2400"/>
              </a:spcAft>
            </a:pPr>
            <a:r>
              <a:rPr lang="en-US" sz="2800" dirty="0">
                <a:solidFill>
                  <a:schemeClr val="tx2">
                    <a:lumMod val="75000"/>
                    <a:lumOff val="25000"/>
                  </a:schemeClr>
                </a:solidFill>
              </a:rPr>
              <a:t>Chronic disease management before &amp; after pregnancy: </a:t>
            </a:r>
            <a:r>
              <a:rPr lang="en-US" sz="2800" b="1" dirty="0">
                <a:solidFill>
                  <a:srgbClr val="E68422"/>
                </a:solidFill>
              </a:rPr>
              <a:t>33 recommendations</a:t>
            </a:r>
          </a:p>
          <a:p>
            <a:pPr lvl="0">
              <a:spcBef>
                <a:spcPts val="0"/>
              </a:spcBef>
              <a:spcAft>
                <a:spcPts val="2400"/>
              </a:spcAft>
            </a:pPr>
            <a:r>
              <a:rPr lang="en-US" sz="2800" dirty="0">
                <a:solidFill>
                  <a:schemeClr val="tx2">
                    <a:lumMod val="75000"/>
                    <a:lumOff val="25000"/>
                  </a:schemeClr>
                </a:solidFill>
              </a:rPr>
              <a:t>Postpartum visit: </a:t>
            </a:r>
            <a:r>
              <a:rPr lang="en-US" sz="2800" b="1" dirty="0">
                <a:solidFill>
                  <a:srgbClr val="E68422"/>
                </a:solidFill>
              </a:rPr>
              <a:t>16 recommendations</a:t>
            </a:r>
          </a:p>
          <a:p>
            <a:pPr lvl="0">
              <a:spcBef>
                <a:spcPts val="0"/>
              </a:spcBef>
              <a:spcAft>
                <a:spcPts val="2400"/>
              </a:spcAft>
            </a:pPr>
            <a:r>
              <a:rPr lang="en-US" sz="2800" dirty="0">
                <a:solidFill>
                  <a:schemeClr val="tx2">
                    <a:lumMod val="75000"/>
                    <a:lumOff val="25000"/>
                  </a:schemeClr>
                </a:solidFill>
              </a:rPr>
              <a:t>Provider education: </a:t>
            </a:r>
            <a:r>
              <a:rPr lang="en-US" sz="2800" b="1" dirty="0">
                <a:solidFill>
                  <a:srgbClr val="E68422"/>
                </a:solidFill>
              </a:rPr>
              <a:t>11 recommendations</a:t>
            </a:r>
          </a:p>
          <a:p>
            <a:pPr lvl="0">
              <a:spcBef>
                <a:spcPts val="0"/>
              </a:spcBef>
              <a:spcAft>
                <a:spcPts val="2400"/>
              </a:spcAft>
            </a:pPr>
            <a:r>
              <a:rPr lang="en-US" sz="2800" dirty="0">
                <a:solidFill>
                  <a:schemeClr val="tx2">
                    <a:lumMod val="75000"/>
                    <a:lumOff val="25000"/>
                  </a:schemeClr>
                </a:solidFill>
              </a:rPr>
              <a:t>Sepsis: protocol and provider education: </a:t>
            </a:r>
            <a:r>
              <a:rPr lang="en-US" sz="2800" b="1" dirty="0">
                <a:solidFill>
                  <a:srgbClr val="E68422"/>
                </a:solidFill>
              </a:rPr>
              <a:t>5 recommendations</a:t>
            </a:r>
          </a:p>
        </p:txBody>
      </p:sp>
      <p:sp>
        <p:nvSpPr>
          <p:cNvPr id="4" name="Slide Number Placeholder 3"/>
          <p:cNvSpPr>
            <a:spLocks noGrp="1"/>
          </p:cNvSpPr>
          <p:nvPr>
            <p:ph type="sldNum" sz="quarter" idx="12"/>
          </p:nvPr>
        </p:nvSpPr>
        <p:spPr/>
        <p:txBody>
          <a:bodyPr/>
          <a:lstStyle/>
          <a:p>
            <a:r>
              <a:rPr lang="en-US"/>
              <a:t> </a:t>
            </a:r>
            <a:fld id="{E25C0C21-B7CE-4F0B-81CD-4269BE354346}" type="slidenum">
              <a:rPr lang="en-US" smtClean="0"/>
              <a:pPr/>
              <a:t>13</a:t>
            </a:fld>
            <a:endParaRPr lang="en-US" dirty="0"/>
          </a:p>
        </p:txBody>
      </p:sp>
      <p:sp>
        <p:nvSpPr>
          <p:cNvPr id="3" name="Title 2"/>
          <p:cNvSpPr>
            <a:spLocks noGrp="1"/>
          </p:cNvSpPr>
          <p:nvPr>
            <p:ph type="title"/>
          </p:nvPr>
        </p:nvSpPr>
        <p:spPr/>
        <p:txBody>
          <a:bodyPr/>
          <a:lstStyle/>
          <a:p>
            <a:r>
              <a:rPr lang="en-US" b="1" dirty="0">
                <a:effectLst>
                  <a:outerShdw blurRad="38100" dist="38100" dir="2700000" algn="tl">
                    <a:srgbClr val="000000">
                      <a:alpha val="43137"/>
                    </a:srgbClr>
                  </a:outerShdw>
                </a:effectLst>
              </a:rPr>
              <a:t>Topic MMRC Recommendation Themes</a:t>
            </a:r>
          </a:p>
        </p:txBody>
      </p:sp>
      <p:sp>
        <p:nvSpPr>
          <p:cNvPr id="5" name="TextBox 4"/>
          <p:cNvSpPr txBox="1"/>
          <p:nvPr/>
        </p:nvSpPr>
        <p:spPr>
          <a:xfrm>
            <a:off x="169563" y="6435056"/>
            <a:ext cx="4402437" cy="646331"/>
          </a:xfrm>
          <a:prstGeom prst="rect">
            <a:avLst/>
          </a:prstGeom>
          <a:noFill/>
        </p:spPr>
        <p:txBody>
          <a:bodyPr wrap="square" rtlCol="0">
            <a:spAutoFit/>
          </a:bodyPr>
          <a:lstStyle/>
          <a:p>
            <a:r>
              <a:rPr lang="en-US" dirty="0">
                <a:solidFill>
                  <a:schemeClr val="tx2"/>
                </a:solidFill>
              </a:rPr>
              <a:t>Source:  FL Maternal Mortality Review data</a:t>
            </a:r>
          </a:p>
          <a:p>
            <a:endParaRPr lang="en-US" dirty="0">
              <a:solidFill>
                <a:schemeClr val="tx2"/>
              </a:solidFill>
            </a:endParaRPr>
          </a:p>
        </p:txBody>
      </p:sp>
    </p:spTree>
    <p:extLst>
      <p:ext uri="{BB962C8B-B14F-4D97-AF65-F5344CB8AC3E}">
        <p14:creationId xmlns:p14="http://schemas.microsoft.com/office/powerpoint/2010/main" val="2305968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B82198F-F130-4E99-BE91-A5183682DAD9}"/>
              </a:ext>
            </a:extLst>
          </p:cNvPr>
          <p:cNvGraphicFramePr/>
          <p:nvPr>
            <p:extLst>
              <p:ext uri="{D42A27DB-BD31-4B8C-83A1-F6EECF244321}">
                <p14:modId xmlns:p14="http://schemas.microsoft.com/office/powerpoint/2010/main" val="909447501"/>
              </p:ext>
            </p:extLst>
          </p:nvPr>
        </p:nvGraphicFramePr>
        <p:xfrm>
          <a:off x="196645" y="1169371"/>
          <a:ext cx="8833588" cy="5106517"/>
        </p:xfrm>
        <a:graphic>
          <a:graphicData uri="http://schemas.openxmlformats.org/drawingml/2006/chart">
            <c:chart xmlns:c="http://schemas.openxmlformats.org/drawingml/2006/chart" xmlns:r="http://schemas.openxmlformats.org/officeDocument/2006/relationships" r:id="rId3"/>
          </a:graphicData>
        </a:graphic>
      </p:graphicFrame>
      <p:sp>
        <p:nvSpPr>
          <p:cNvPr id="7" name="Subtitle 2">
            <a:extLst>
              <a:ext uri="{FF2B5EF4-FFF2-40B4-BE49-F238E27FC236}">
                <a16:creationId xmlns:a16="http://schemas.microsoft.com/office/drawing/2014/main" id="{D3ED2990-A003-A195-9AEE-F71B4C873E32}"/>
              </a:ext>
            </a:extLst>
          </p:cNvPr>
          <p:cNvSpPr txBox="1">
            <a:spLocks/>
          </p:cNvSpPr>
          <p:nvPr/>
        </p:nvSpPr>
        <p:spPr>
          <a:xfrm>
            <a:off x="11067536" y="6154532"/>
            <a:ext cx="679621"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cap="small" dirty="0">
                <a:solidFill>
                  <a:schemeClr val="bg1"/>
                </a:solidFill>
                <a:latin typeface="Arial" panose="020B0604020202020204" pitchFamily="34" charset="0"/>
                <a:cs typeface="Arial" panose="020B0604020202020204" pitchFamily="34" charset="0"/>
              </a:rPr>
              <a:t>4</a:t>
            </a:r>
          </a:p>
        </p:txBody>
      </p:sp>
      <p:sp>
        <p:nvSpPr>
          <p:cNvPr id="8" name="TextBox 7"/>
          <p:cNvSpPr txBox="1"/>
          <p:nvPr/>
        </p:nvSpPr>
        <p:spPr>
          <a:xfrm>
            <a:off x="506401" y="210495"/>
            <a:ext cx="11093786" cy="1200329"/>
          </a:xfrm>
          <a:prstGeom prst="rect">
            <a:avLst/>
          </a:prstGeom>
          <a:noFill/>
        </p:spPr>
        <p:txBody>
          <a:bodyPr wrap="square" rtlCol="0">
            <a:spAutoFit/>
          </a:bodyPr>
          <a:lstStyle/>
          <a:p>
            <a:pPr algn="ctr"/>
            <a:r>
              <a:rPr lang="en-US" sz="3600" b="1" dirty="0">
                <a:latin typeface="+mj-lt"/>
              </a:rPr>
              <a:t>Pregnancy-Associated Mortality Ratios by Cause of Death</a:t>
            </a:r>
          </a:p>
          <a:p>
            <a:pPr algn="ctr"/>
            <a:r>
              <a:rPr lang="en-US" sz="3600" b="1" dirty="0">
                <a:latin typeface="+mj-lt"/>
              </a:rPr>
              <a:t>Florida, 2010-2020</a:t>
            </a:r>
          </a:p>
        </p:txBody>
      </p:sp>
      <p:sp>
        <p:nvSpPr>
          <p:cNvPr id="13" name="TextBox 12"/>
          <p:cNvSpPr txBox="1"/>
          <p:nvPr/>
        </p:nvSpPr>
        <p:spPr>
          <a:xfrm>
            <a:off x="7967409" y="0"/>
            <a:ext cx="4303250" cy="646331"/>
          </a:xfrm>
          <a:prstGeom prst="rect">
            <a:avLst/>
          </a:prstGeom>
          <a:noFill/>
        </p:spPr>
        <p:txBody>
          <a:bodyPr wrap="square" rtlCol="0">
            <a:spAutoFit/>
          </a:bodyPr>
          <a:lstStyle/>
          <a:p>
            <a:r>
              <a:rPr lang="en-US" dirty="0">
                <a:solidFill>
                  <a:schemeClr val="tx2"/>
                </a:solidFill>
              </a:rPr>
              <a:t>Source:  FL Maternal Mortality Review data</a:t>
            </a:r>
          </a:p>
          <a:p>
            <a:endParaRPr lang="en-US" dirty="0">
              <a:solidFill>
                <a:schemeClr val="tx2"/>
              </a:solidFill>
            </a:endParaRPr>
          </a:p>
        </p:txBody>
      </p:sp>
      <p:sp>
        <p:nvSpPr>
          <p:cNvPr id="3" name="Rounded Rectangle 2"/>
          <p:cNvSpPr/>
          <p:nvPr/>
        </p:nvSpPr>
        <p:spPr>
          <a:xfrm>
            <a:off x="8937523" y="1499837"/>
            <a:ext cx="3060359" cy="3686117"/>
          </a:xfrm>
          <a:prstGeom prst="roundRect">
            <a:avLst/>
          </a:prstGeom>
          <a:solidFill>
            <a:srgbClr val="7EB0A6"/>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effectLst>
                  <a:outerShdw blurRad="38100" dist="38100" dir="2700000" algn="tl">
                    <a:srgbClr val="000000">
                      <a:alpha val="43137"/>
                    </a:srgbClr>
                  </a:outerShdw>
                </a:effectLst>
              </a:rPr>
              <a:t>Drug-Related Deaths:</a:t>
            </a:r>
          </a:p>
          <a:p>
            <a:pPr marL="117475" indent="-117475">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Leading cause; More than all pregnancy complications</a:t>
            </a:r>
          </a:p>
          <a:p>
            <a:pPr marL="117475" indent="-117475">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More than 75% die after discharge  for delivery</a:t>
            </a:r>
          </a:p>
          <a:p>
            <a:pPr marL="117475" indent="-117475">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More likely to have had a prior standalone ER visit than other conditions</a:t>
            </a:r>
          </a:p>
        </p:txBody>
      </p:sp>
      <p:sp>
        <p:nvSpPr>
          <p:cNvPr id="4" name="Right Arrow 3"/>
          <p:cNvSpPr/>
          <p:nvPr/>
        </p:nvSpPr>
        <p:spPr>
          <a:xfrm rot="10800000">
            <a:off x="8582298" y="1767122"/>
            <a:ext cx="513250" cy="651618"/>
          </a:xfrm>
          <a:prstGeom prst="rightArrow">
            <a:avLst/>
          </a:prstGeom>
          <a:solidFill>
            <a:srgbClr val="E684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33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50100" y="467047"/>
            <a:ext cx="10960714" cy="642938"/>
          </a:xfrm>
          <a:ln w="38100">
            <a:solidFill>
              <a:srgbClr val="329664"/>
            </a:solidFill>
          </a:ln>
        </p:spPr>
        <p:txBody>
          <a:bodyPr>
            <a:normAutofit/>
          </a:bodyPr>
          <a:lstStyle/>
          <a:p>
            <a:pPr algn="ctr"/>
            <a:r>
              <a:rPr lang="en-US" sz="4000" b="1" dirty="0"/>
              <a:t>Postpartum ER Care—Mortality Prevention </a:t>
            </a:r>
          </a:p>
        </p:txBody>
      </p:sp>
      <p:sp>
        <p:nvSpPr>
          <p:cNvPr id="6" name="TextBox 5"/>
          <p:cNvSpPr txBox="1"/>
          <p:nvPr/>
        </p:nvSpPr>
        <p:spPr>
          <a:xfrm>
            <a:off x="342166" y="1196544"/>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000000"/>
                </a:solidFill>
                <a:effectLst/>
                <a:uLnTx/>
                <a:uFillTx/>
                <a:latin typeface="Calibri"/>
                <a:ea typeface="+mn-ea"/>
                <a:cs typeface="+mn-cs"/>
              </a:rPr>
              <a:t>ER care can prevent some postpartum deaths based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000000"/>
                </a:solidFill>
                <a:effectLst/>
                <a:uLnTx/>
                <a:uFillTx/>
                <a:latin typeface="Calibri"/>
                <a:ea typeface="+mn-ea"/>
                <a:cs typeface="+mn-cs"/>
              </a:rPr>
              <a:t>Florida Maternal Mortality Review Findings</a:t>
            </a:r>
            <a:endParaRPr kumimoji="0" lang="en-US" sz="3000" b="0" i="1" u="none" strike="noStrike" kern="1200" cap="none" spc="0" normalizeH="0" baseline="0" noProof="0" dirty="0">
              <a:ln>
                <a:noFill/>
              </a:ln>
              <a:solidFill>
                <a:srgbClr val="000000"/>
              </a:solidFill>
              <a:effectLst/>
              <a:uLnTx/>
              <a:uFillTx/>
              <a:latin typeface="Calibri"/>
              <a:ea typeface="+mn-ea"/>
              <a:cs typeface="+mn-cs"/>
            </a:endParaRPr>
          </a:p>
        </p:txBody>
      </p:sp>
      <p:sp>
        <p:nvSpPr>
          <p:cNvPr id="9" name="Rounded Rectangle 8"/>
          <p:cNvSpPr/>
          <p:nvPr/>
        </p:nvSpPr>
        <p:spPr>
          <a:xfrm>
            <a:off x="1253057" y="2636011"/>
            <a:ext cx="3203706" cy="1636858"/>
          </a:xfrm>
          <a:prstGeom prst="roundRect">
            <a:avLst/>
          </a:prstGeom>
          <a:solidFill>
            <a:srgbClr val="EDA66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Ask women ages 15-45 years if they have been pregnant in the past year?</a:t>
            </a:r>
          </a:p>
        </p:txBody>
      </p:sp>
      <p:sp>
        <p:nvSpPr>
          <p:cNvPr id="10" name="Rounded Rectangle 9"/>
          <p:cNvSpPr/>
          <p:nvPr/>
        </p:nvSpPr>
        <p:spPr>
          <a:xfrm>
            <a:off x="4994729" y="2623951"/>
            <a:ext cx="3203706" cy="1636858"/>
          </a:xfrm>
          <a:prstGeom prst="roundRect">
            <a:avLst/>
          </a:prstGeom>
          <a:solidFill>
            <a:srgbClr val="009374"/>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yes, add postpartum complications to your differential</a:t>
            </a:r>
          </a:p>
        </p:txBody>
      </p:sp>
      <p:sp>
        <p:nvSpPr>
          <p:cNvPr id="11" name="Rounded Rectangle 10"/>
          <p:cNvSpPr/>
          <p:nvPr/>
        </p:nvSpPr>
        <p:spPr>
          <a:xfrm>
            <a:off x="8710023" y="2604996"/>
            <a:ext cx="3203706" cy="1636858"/>
          </a:xfrm>
          <a:prstGeom prst="roundRect">
            <a:avLst/>
          </a:prstGeom>
          <a:solidFill>
            <a:srgbClr val="7EB0A6"/>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Check for early postpartum warning signs and their medical problem list</a:t>
            </a:r>
          </a:p>
        </p:txBody>
      </p:sp>
      <p:sp>
        <p:nvSpPr>
          <p:cNvPr id="12" name="Rounded Rectangle 11"/>
          <p:cNvSpPr/>
          <p:nvPr/>
        </p:nvSpPr>
        <p:spPr>
          <a:xfrm>
            <a:off x="1253057" y="4812282"/>
            <a:ext cx="3203706" cy="1636858"/>
          </a:xfrm>
          <a:prstGeom prst="roundRect">
            <a:avLst/>
          </a:prstGeom>
          <a:solidFill>
            <a:srgbClr val="006749"/>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needed, review postpartum checklist &amp; management guidelines</a:t>
            </a:r>
          </a:p>
        </p:txBody>
      </p:sp>
      <p:sp>
        <p:nvSpPr>
          <p:cNvPr id="13" name="Rounded Rectangle 12"/>
          <p:cNvSpPr/>
          <p:nvPr/>
        </p:nvSpPr>
        <p:spPr>
          <a:xfrm>
            <a:off x="4982746" y="4808617"/>
            <a:ext cx="3203706" cy="1636858"/>
          </a:xfrm>
          <a:prstGeom prst="roundRect">
            <a:avLst/>
          </a:prstGeom>
          <a:solidFill>
            <a:srgbClr val="4C5A6A"/>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unsure, seek OB consultation early</a:t>
            </a:r>
          </a:p>
        </p:txBody>
      </p:sp>
      <p:sp>
        <p:nvSpPr>
          <p:cNvPr id="15" name="TextBox 14"/>
          <p:cNvSpPr txBox="1"/>
          <p:nvPr/>
        </p:nvSpPr>
        <p:spPr>
          <a:xfrm>
            <a:off x="806742" y="2226735"/>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1.</a:t>
            </a:r>
          </a:p>
        </p:txBody>
      </p:sp>
      <p:sp>
        <p:nvSpPr>
          <p:cNvPr id="16" name="Oval 15"/>
          <p:cNvSpPr/>
          <p:nvPr/>
        </p:nvSpPr>
        <p:spPr>
          <a:xfrm>
            <a:off x="844843" y="2309678"/>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17" name="TextBox 16"/>
          <p:cNvSpPr txBox="1"/>
          <p:nvPr/>
        </p:nvSpPr>
        <p:spPr>
          <a:xfrm>
            <a:off x="4527519" y="2251261"/>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2.</a:t>
            </a:r>
          </a:p>
        </p:txBody>
      </p:sp>
      <p:sp>
        <p:nvSpPr>
          <p:cNvPr id="18" name="Oval 17"/>
          <p:cNvSpPr/>
          <p:nvPr/>
        </p:nvSpPr>
        <p:spPr>
          <a:xfrm>
            <a:off x="4565620" y="2334204"/>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19" name="TextBox 18"/>
          <p:cNvSpPr txBox="1"/>
          <p:nvPr/>
        </p:nvSpPr>
        <p:spPr>
          <a:xfrm>
            <a:off x="8229246" y="2256839"/>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3.</a:t>
            </a:r>
          </a:p>
        </p:txBody>
      </p:sp>
      <p:sp>
        <p:nvSpPr>
          <p:cNvPr id="20" name="Oval 19"/>
          <p:cNvSpPr/>
          <p:nvPr/>
        </p:nvSpPr>
        <p:spPr>
          <a:xfrm>
            <a:off x="8267347" y="2339782"/>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1" name="TextBox 20"/>
          <p:cNvSpPr txBox="1"/>
          <p:nvPr/>
        </p:nvSpPr>
        <p:spPr>
          <a:xfrm>
            <a:off x="795856" y="4431409"/>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4.</a:t>
            </a:r>
          </a:p>
        </p:txBody>
      </p:sp>
      <p:sp>
        <p:nvSpPr>
          <p:cNvPr id="22" name="Oval 21"/>
          <p:cNvSpPr/>
          <p:nvPr/>
        </p:nvSpPr>
        <p:spPr>
          <a:xfrm>
            <a:off x="833957" y="4514352"/>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3" name="TextBox 22"/>
          <p:cNvSpPr txBox="1"/>
          <p:nvPr/>
        </p:nvSpPr>
        <p:spPr>
          <a:xfrm>
            <a:off x="4499182" y="4485839"/>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5.</a:t>
            </a:r>
          </a:p>
        </p:txBody>
      </p:sp>
      <p:sp>
        <p:nvSpPr>
          <p:cNvPr id="24" name="Oval 23"/>
          <p:cNvSpPr/>
          <p:nvPr/>
        </p:nvSpPr>
        <p:spPr>
          <a:xfrm>
            <a:off x="4537283" y="4557896"/>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5" name="Rounded Rectangle 24"/>
          <p:cNvSpPr/>
          <p:nvPr/>
        </p:nvSpPr>
        <p:spPr>
          <a:xfrm>
            <a:off x="8707108" y="4797654"/>
            <a:ext cx="3203706" cy="1636858"/>
          </a:xfrm>
          <a:prstGeom prst="roundRect">
            <a:avLst/>
          </a:prstGeom>
          <a:solidFill>
            <a:srgbClr val="D67718"/>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discharged, arrange referral and educate when to return</a:t>
            </a:r>
          </a:p>
        </p:txBody>
      </p:sp>
      <p:sp>
        <p:nvSpPr>
          <p:cNvPr id="26" name="TextBox 25"/>
          <p:cNvSpPr txBox="1"/>
          <p:nvPr/>
        </p:nvSpPr>
        <p:spPr>
          <a:xfrm>
            <a:off x="8242594" y="4474876"/>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6.</a:t>
            </a:r>
          </a:p>
        </p:txBody>
      </p:sp>
      <p:sp>
        <p:nvSpPr>
          <p:cNvPr id="27" name="Oval 26"/>
          <p:cNvSpPr/>
          <p:nvPr/>
        </p:nvSpPr>
        <p:spPr>
          <a:xfrm>
            <a:off x="8280695" y="4546933"/>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8" name="TextBox 27"/>
          <p:cNvSpPr txBox="1"/>
          <p:nvPr/>
        </p:nvSpPr>
        <p:spPr>
          <a:xfrm rot="16200000">
            <a:off x="-3086835" y="3063240"/>
            <a:ext cx="6858002" cy="731520"/>
          </a:xfrm>
          <a:prstGeom prst="rect">
            <a:avLst/>
          </a:prstGeom>
          <a:solidFill>
            <a:srgbClr val="D0C5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3. Clinician PP Engagement &amp; Education</a:t>
            </a:r>
          </a:p>
        </p:txBody>
      </p:sp>
    </p:spTree>
    <p:extLst>
      <p:ext uri="{BB962C8B-B14F-4D97-AF65-F5344CB8AC3E}">
        <p14:creationId xmlns:p14="http://schemas.microsoft.com/office/powerpoint/2010/main" val="4138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16</a:t>
            </a:fld>
            <a:endParaRPr lang="en-US" dirty="0"/>
          </a:p>
        </p:txBody>
      </p:sp>
      <p:sp>
        <p:nvSpPr>
          <p:cNvPr id="5" name="Rounded Rectangle 4"/>
          <p:cNvSpPr/>
          <p:nvPr/>
        </p:nvSpPr>
        <p:spPr>
          <a:xfrm>
            <a:off x="729346" y="2025165"/>
            <a:ext cx="10624452" cy="1356451"/>
          </a:xfrm>
          <a:prstGeom prst="roundRect">
            <a:avLst/>
          </a:prstGeom>
          <a:solidFill>
            <a:srgbClr val="EDA66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effectLst>
                  <a:outerShdw blurRad="38100" dist="38100" dir="2700000" algn="tl">
                    <a:srgbClr val="000000">
                      <a:alpha val="43137"/>
                    </a:srgbClr>
                  </a:outerShdw>
                </a:effectLst>
              </a:rPr>
              <a:t>Ask all women ages 15-45 years if they have been pregnant in the past year?</a:t>
            </a:r>
          </a:p>
        </p:txBody>
      </p:sp>
      <p:sp>
        <p:nvSpPr>
          <p:cNvPr id="6" name="Title 3"/>
          <p:cNvSpPr>
            <a:spLocks noGrp="1"/>
          </p:cNvSpPr>
          <p:nvPr>
            <p:ph type="title"/>
          </p:nvPr>
        </p:nvSpPr>
        <p:spPr>
          <a:xfrm>
            <a:off x="752787" y="291718"/>
            <a:ext cx="10601011" cy="642779"/>
          </a:xfrm>
        </p:spPr>
        <p:txBody>
          <a:bodyPr/>
          <a:lstStyle/>
          <a:p>
            <a:r>
              <a:rPr lang="en-US" b="1" dirty="0">
                <a:effectLst>
                  <a:outerShdw blurRad="38100" dist="38100" dir="2700000" algn="tl">
                    <a:srgbClr val="000000">
                      <a:alpha val="43137"/>
                    </a:srgbClr>
                  </a:outerShdw>
                </a:effectLst>
              </a:rPr>
              <a:t>Postpartum ER Care—Mortality Prevention </a:t>
            </a:r>
          </a:p>
        </p:txBody>
      </p:sp>
      <p:sp>
        <p:nvSpPr>
          <p:cNvPr id="2" name="TextBox 1"/>
          <p:cNvSpPr txBox="1"/>
          <p:nvPr/>
        </p:nvSpPr>
        <p:spPr>
          <a:xfrm>
            <a:off x="752787" y="3872119"/>
            <a:ext cx="10624452" cy="1200329"/>
          </a:xfrm>
          <a:prstGeom prst="rect">
            <a:avLst/>
          </a:prstGeom>
          <a:noFill/>
        </p:spPr>
        <p:txBody>
          <a:bodyPr wrap="square" rtlCol="0">
            <a:spAutoFit/>
          </a:bodyPr>
          <a:lstStyle/>
          <a:p>
            <a:r>
              <a:rPr lang="en-US" sz="3600" dirty="0">
                <a:solidFill>
                  <a:schemeClr val="tx2"/>
                </a:solidFill>
              </a:rPr>
              <a:t>This question should be integrated into your triage and/ or patient assessment system</a:t>
            </a:r>
          </a:p>
        </p:txBody>
      </p:sp>
    </p:spTree>
    <p:extLst>
      <p:ext uri="{BB962C8B-B14F-4D97-AF65-F5344CB8AC3E}">
        <p14:creationId xmlns:p14="http://schemas.microsoft.com/office/powerpoint/2010/main" val="276071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17</a:t>
            </a:fld>
            <a:endParaRPr lang="en-US" dirty="0"/>
          </a:p>
        </p:txBody>
      </p:sp>
      <p:sp>
        <p:nvSpPr>
          <p:cNvPr id="5" name="Rounded Rectangle 4"/>
          <p:cNvSpPr/>
          <p:nvPr/>
        </p:nvSpPr>
        <p:spPr>
          <a:xfrm>
            <a:off x="610474" y="2206640"/>
            <a:ext cx="10624452" cy="1356451"/>
          </a:xfrm>
          <a:prstGeom prst="roundRect">
            <a:avLst/>
          </a:prstGeom>
          <a:solidFill>
            <a:schemeClr val="bg2"/>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effectLst>
                  <a:outerShdw blurRad="38100" dist="38100" dir="2700000" algn="tl">
                    <a:srgbClr val="000000">
                      <a:alpha val="43137"/>
                    </a:srgbClr>
                  </a:outerShdw>
                </a:effectLst>
              </a:rPr>
              <a:t>What is the medical problem list from delivery admission?</a:t>
            </a:r>
          </a:p>
        </p:txBody>
      </p:sp>
      <p:sp>
        <p:nvSpPr>
          <p:cNvPr id="6" name="Title 3"/>
          <p:cNvSpPr>
            <a:spLocks noGrp="1"/>
          </p:cNvSpPr>
          <p:nvPr>
            <p:ph type="title"/>
          </p:nvPr>
        </p:nvSpPr>
        <p:spPr>
          <a:xfrm>
            <a:off x="752787" y="291718"/>
            <a:ext cx="10601011" cy="642779"/>
          </a:xfrm>
        </p:spPr>
        <p:txBody>
          <a:bodyPr/>
          <a:lstStyle/>
          <a:p>
            <a:r>
              <a:rPr lang="en-US" b="1" dirty="0">
                <a:effectLst>
                  <a:outerShdw blurRad="38100" dist="38100" dir="2700000" algn="tl">
                    <a:srgbClr val="000000">
                      <a:alpha val="43137"/>
                    </a:srgbClr>
                  </a:outerShdw>
                </a:effectLst>
              </a:rPr>
              <a:t>Postpartum ER Care—Mortality Prevention </a:t>
            </a:r>
          </a:p>
        </p:txBody>
      </p:sp>
      <p:sp>
        <p:nvSpPr>
          <p:cNvPr id="2" name="TextBox 1"/>
          <p:cNvSpPr txBox="1"/>
          <p:nvPr/>
        </p:nvSpPr>
        <p:spPr>
          <a:xfrm>
            <a:off x="752787" y="3872119"/>
            <a:ext cx="10624452" cy="1200329"/>
          </a:xfrm>
          <a:prstGeom prst="rect">
            <a:avLst/>
          </a:prstGeom>
          <a:noFill/>
        </p:spPr>
        <p:txBody>
          <a:bodyPr wrap="square" rtlCol="0">
            <a:spAutoFit/>
          </a:bodyPr>
          <a:lstStyle/>
          <a:p>
            <a:r>
              <a:rPr lang="en-US" sz="3600" dirty="0">
                <a:solidFill>
                  <a:schemeClr val="tx2"/>
                </a:solidFill>
              </a:rPr>
              <a:t>Did the patient deliver at your facility or in your health system?  Do you have the discharge records?  </a:t>
            </a:r>
          </a:p>
        </p:txBody>
      </p:sp>
    </p:spTree>
    <p:extLst>
      <p:ext uri="{BB962C8B-B14F-4D97-AF65-F5344CB8AC3E}">
        <p14:creationId xmlns:p14="http://schemas.microsoft.com/office/powerpoint/2010/main" val="3795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18</a:t>
            </a:fld>
            <a:endParaRPr lang="en-US" dirty="0"/>
          </a:p>
        </p:txBody>
      </p:sp>
      <p:sp>
        <p:nvSpPr>
          <p:cNvPr id="4" name="Title 3"/>
          <p:cNvSpPr>
            <a:spLocks noGrp="1"/>
          </p:cNvSpPr>
          <p:nvPr>
            <p:ph type="title"/>
          </p:nvPr>
        </p:nvSpPr>
        <p:spPr/>
        <p:txBody>
          <a:bodyPr/>
          <a:lstStyle/>
          <a:p>
            <a:r>
              <a:rPr lang="en-US" b="1" i="1" dirty="0">
                <a:effectLst>
                  <a:outerShdw blurRad="38100" dist="38100" dir="2700000" algn="tl">
                    <a:srgbClr val="000000">
                      <a:alpha val="43137"/>
                    </a:srgbClr>
                  </a:outerShdw>
                </a:effectLst>
              </a:rPr>
              <a:t>Ask if the Mother has any Discharge Information</a:t>
            </a:r>
          </a:p>
        </p:txBody>
      </p:sp>
      <p:sp>
        <p:nvSpPr>
          <p:cNvPr id="5" name="TextBox 4"/>
          <p:cNvSpPr txBox="1"/>
          <p:nvPr/>
        </p:nvSpPr>
        <p:spPr>
          <a:xfrm>
            <a:off x="2079699" y="2459503"/>
            <a:ext cx="2452034" cy="3170099"/>
          </a:xfrm>
          <a:prstGeom prst="rect">
            <a:avLst/>
          </a:prstGeom>
          <a:noFill/>
        </p:spPr>
        <p:txBody>
          <a:bodyPr wrap="square" rtlCol="0">
            <a:spAutoFit/>
          </a:bodyPr>
          <a:lstStyle/>
          <a:p>
            <a:r>
              <a:rPr lang="en-US" sz="4000" b="1" dirty="0">
                <a:solidFill>
                  <a:srgbClr val="E57F19"/>
                </a:solidFill>
              </a:rPr>
              <a:t>Maternal Wallet Card or Discharge</a:t>
            </a:r>
          </a:p>
          <a:p>
            <a:r>
              <a:rPr lang="en-US" sz="4000" b="1" dirty="0">
                <a:solidFill>
                  <a:srgbClr val="E57F19"/>
                </a:solidFill>
              </a:rPr>
              <a:t>Info? </a:t>
            </a:r>
          </a:p>
        </p:txBody>
      </p:sp>
      <p:sp>
        <p:nvSpPr>
          <p:cNvPr id="6" name="Rectangle 5">
            <a:extLst>
              <a:ext uri="{FF2B5EF4-FFF2-40B4-BE49-F238E27FC236}">
                <a16:creationId xmlns:a16="http://schemas.microsoft.com/office/drawing/2014/main" id="{895C64DC-C6BA-4B53-B21E-B7ED9D3DC862}"/>
              </a:ext>
            </a:extLst>
          </p:cNvPr>
          <p:cNvSpPr/>
          <p:nvPr/>
        </p:nvSpPr>
        <p:spPr>
          <a:xfrm>
            <a:off x="5456257" y="1456744"/>
            <a:ext cx="5576836" cy="5212080"/>
          </a:xfrm>
          <a:prstGeom prst="rect">
            <a:avLst/>
          </a:prstGeom>
          <a:noFill/>
          <a:ln w="28575">
            <a:solidFill>
              <a:srgbClr val="E57F19"/>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074F0A-989E-4266-83C7-1CED90710ECD}"/>
              </a:ext>
            </a:extLst>
          </p:cNvPr>
          <p:cNvSpPr txBox="1"/>
          <p:nvPr/>
        </p:nvSpPr>
        <p:spPr>
          <a:xfrm>
            <a:off x="6006673" y="1518666"/>
            <a:ext cx="2028787" cy="523220"/>
          </a:xfrm>
          <a:prstGeom prst="rect">
            <a:avLst/>
          </a:prstGeom>
          <a:noFill/>
        </p:spPr>
        <p:txBody>
          <a:bodyPr wrap="square" rtlCol="0">
            <a:spAutoFit/>
          </a:bodyPr>
          <a:lstStyle/>
          <a:p>
            <a:pPr algn="ctr"/>
            <a:r>
              <a:rPr lang="en-US" sz="2800" b="1" dirty="0">
                <a:solidFill>
                  <a:schemeClr val="tx2"/>
                </a:solidFill>
              </a:rPr>
              <a:t>Front</a:t>
            </a:r>
          </a:p>
        </p:txBody>
      </p:sp>
      <p:sp>
        <p:nvSpPr>
          <p:cNvPr id="8" name="TextBox 7">
            <a:extLst>
              <a:ext uri="{FF2B5EF4-FFF2-40B4-BE49-F238E27FC236}">
                <a16:creationId xmlns:a16="http://schemas.microsoft.com/office/drawing/2014/main" id="{B7FC2DE8-B18E-4DE3-AD66-A3C9FD08C2A1}"/>
              </a:ext>
            </a:extLst>
          </p:cNvPr>
          <p:cNvSpPr txBox="1"/>
          <p:nvPr/>
        </p:nvSpPr>
        <p:spPr>
          <a:xfrm>
            <a:off x="8417356" y="2028881"/>
            <a:ext cx="2028787" cy="523220"/>
          </a:xfrm>
          <a:prstGeom prst="rect">
            <a:avLst/>
          </a:prstGeom>
          <a:noFill/>
        </p:spPr>
        <p:txBody>
          <a:bodyPr wrap="square" rtlCol="0">
            <a:spAutoFit/>
          </a:bodyPr>
          <a:lstStyle/>
          <a:p>
            <a:pPr algn="ctr"/>
            <a:r>
              <a:rPr lang="en-US" sz="2800" b="1" dirty="0">
                <a:solidFill>
                  <a:schemeClr val="tx2"/>
                </a:solidFill>
              </a:rPr>
              <a:t>Back</a:t>
            </a:r>
          </a:p>
        </p:txBody>
      </p:sp>
      <p:pic>
        <p:nvPicPr>
          <p:cNvPr id="9" name="Picture 8" descr="Graphical user interface, application&#10;&#10;Description automatically generated">
            <a:extLst>
              <a:ext uri="{FF2B5EF4-FFF2-40B4-BE49-F238E27FC236}">
                <a16:creationId xmlns:a16="http://schemas.microsoft.com/office/drawing/2014/main" id="{1FCFD213-877B-45CB-801E-6D3159FB4F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0625" y="2028881"/>
            <a:ext cx="2431553" cy="4130759"/>
          </a:xfrm>
          <a:prstGeom prst="rect">
            <a:avLst/>
          </a:prstGeom>
          <a:ln>
            <a:solidFill>
              <a:schemeClr val="tx2"/>
            </a:solidFill>
          </a:ln>
        </p:spPr>
      </p:pic>
      <p:pic>
        <p:nvPicPr>
          <p:cNvPr id="10" name="Picture 9" descr="Text, email&#10;&#10;Description automatically generated">
            <a:extLst>
              <a:ext uri="{FF2B5EF4-FFF2-40B4-BE49-F238E27FC236}">
                <a16:creationId xmlns:a16="http://schemas.microsoft.com/office/drawing/2014/main" id="{1FDD0FBC-BC55-41F2-B449-E0895F9F2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6546" y="2539588"/>
            <a:ext cx="2346431" cy="3986152"/>
          </a:xfrm>
          <a:prstGeom prst="rect">
            <a:avLst/>
          </a:prstGeom>
          <a:ln>
            <a:solidFill>
              <a:schemeClr val="tx2"/>
            </a:solidFill>
          </a:ln>
        </p:spPr>
      </p:pic>
    </p:spTree>
    <p:extLst>
      <p:ext uri="{BB962C8B-B14F-4D97-AF65-F5344CB8AC3E}">
        <p14:creationId xmlns:p14="http://schemas.microsoft.com/office/powerpoint/2010/main" val="217950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19</a:t>
            </a:fld>
            <a:endParaRPr lang="en-US" dirty="0"/>
          </a:p>
        </p:txBody>
      </p:sp>
      <p:sp>
        <p:nvSpPr>
          <p:cNvPr id="4" name="Title 3"/>
          <p:cNvSpPr>
            <a:spLocks noGrp="1"/>
          </p:cNvSpPr>
          <p:nvPr>
            <p:ph type="title"/>
          </p:nvPr>
        </p:nvSpPr>
        <p:spPr>
          <a:xfrm>
            <a:off x="752785" y="291718"/>
            <a:ext cx="10601011" cy="642779"/>
          </a:xfrm>
        </p:spPr>
        <p:txBody>
          <a:bodyPr/>
          <a:lstStyle/>
          <a:p>
            <a:r>
              <a:rPr lang="en-US" b="1" dirty="0">
                <a:effectLst>
                  <a:outerShdw blurRad="38100" dist="38100" dir="2700000" algn="tl">
                    <a:srgbClr val="000000">
                      <a:alpha val="43137"/>
                    </a:srgbClr>
                  </a:outerShdw>
                </a:effectLst>
              </a:rPr>
              <a:t>Post-Birth Warning Signs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667" t="17330" r="2507" b="44004"/>
          <a:stretch/>
        </p:blipFill>
        <p:spPr>
          <a:xfrm>
            <a:off x="1504403" y="1221884"/>
            <a:ext cx="9097777" cy="488584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262" t="32882" r="23773" b="38059"/>
          <a:stretch/>
        </p:blipFill>
        <p:spPr>
          <a:xfrm>
            <a:off x="5158892" y="6058827"/>
            <a:ext cx="2312723" cy="770907"/>
          </a:xfrm>
          <a:prstGeom prst="rect">
            <a:avLst/>
          </a:prstGeom>
        </p:spPr>
      </p:pic>
      <p:sp>
        <p:nvSpPr>
          <p:cNvPr id="7" name="7-Point Star 6"/>
          <p:cNvSpPr/>
          <p:nvPr/>
        </p:nvSpPr>
        <p:spPr>
          <a:xfrm>
            <a:off x="8799261" y="608932"/>
            <a:ext cx="1645920" cy="1645920"/>
          </a:xfrm>
          <a:prstGeom prst="star7">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7-Point Star 8"/>
          <p:cNvSpPr/>
          <p:nvPr/>
        </p:nvSpPr>
        <p:spPr>
          <a:xfrm>
            <a:off x="8799261" y="474471"/>
            <a:ext cx="1645920" cy="1645920"/>
          </a:xfrm>
          <a:prstGeom prst="star7">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8799261" y="354206"/>
            <a:ext cx="1645920" cy="1645920"/>
          </a:xfrm>
          <a:prstGeom prst="star7">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8866545" y="663020"/>
            <a:ext cx="1511352" cy="1200329"/>
          </a:xfrm>
          <a:prstGeom prst="rect">
            <a:avLst/>
          </a:prstGeom>
          <a:noFill/>
        </p:spPr>
        <p:txBody>
          <a:bodyPr wrap="square" rtlCol="0">
            <a:spAutoFit/>
          </a:bodyPr>
          <a:lstStyle/>
          <a:p>
            <a:pPr algn="ctr"/>
            <a:r>
              <a:rPr lang="en-US" b="1" cap="all" dirty="0">
                <a:solidFill>
                  <a:schemeClr val="bg1"/>
                </a:solidFill>
                <a:effectLst>
                  <a:outerShdw blurRad="38100" dist="38100" dir="2700000" algn="tl">
                    <a:srgbClr val="000000">
                      <a:alpha val="43137"/>
                    </a:srgbClr>
                  </a:outerShdw>
                </a:effectLst>
              </a:rPr>
              <a:t>Post-</a:t>
            </a:r>
          </a:p>
          <a:p>
            <a:pPr algn="ctr"/>
            <a:r>
              <a:rPr lang="en-US" b="1" cap="all" dirty="0">
                <a:solidFill>
                  <a:schemeClr val="bg1"/>
                </a:solidFill>
                <a:effectLst>
                  <a:outerShdw blurRad="38100" dist="38100" dir="2700000" algn="tl">
                    <a:srgbClr val="000000">
                      <a:alpha val="43137"/>
                    </a:srgbClr>
                  </a:outerShdw>
                </a:effectLst>
              </a:rPr>
              <a:t>Birth Warning Signs</a:t>
            </a:r>
          </a:p>
        </p:txBody>
      </p:sp>
      <p:sp>
        <p:nvSpPr>
          <p:cNvPr id="15" name="7-Point Star 14"/>
          <p:cNvSpPr/>
          <p:nvPr/>
        </p:nvSpPr>
        <p:spPr>
          <a:xfrm>
            <a:off x="1897700" y="5735275"/>
            <a:ext cx="1645920" cy="1645920"/>
          </a:xfrm>
          <a:prstGeom prst="star7">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7-Point Star 15"/>
          <p:cNvSpPr/>
          <p:nvPr/>
        </p:nvSpPr>
        <p:spPr>
          <a:xfrm>
            <a:off x="1897700" y="5600814"/>
            <a:ext cx="1645920" cy="1645920"/>
          </a:xfrm>
          <a:prstGeom prst="star7">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7-Point Star 16"/>
          <p:cNvSpPr/>
          <p:nvPr/>
        </p:nvSpPr>
        <p:spPr>
          <a:xfrm>
            <a:off x="1897700" y="5480549"/>
            <a:ext cx="1645920" cy="1645920"/>
          </a:xfrm>
          <a:prstGeom prst="star7">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2180826" y="5813773"/>
            <a:ext cx="1079667" cy="923330"/>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Trust Your Instincts!</a:t>
            </a:r>
          </a:p>
        </p:txBody>
      </p:sp>
    </p:spTree>
    <p:extLst>
      <p:ext uri="{BB962C8B-B14F-4D97-AF65-F5344CB8AC3E}">
        <p14:creationId xmlns:p14="http://schemas.microsoft.com/office/powerpoint/2010/main" val="114909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solidFill>
                  <a:schemeClr val="tx2">
                    <a:lumMod val="75000"/>
                    <a:lumOff val="25000"/>
                  </a:schemeClr>
                </a:solidFill>
              </a:rPr>
              <a:t>Nothing to disclose</a:t>
            </a:r>
          </a:p>
        </p:txBody>
      </p:sp>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Disclosures</a:t>
            </a:r>
          </a:p>
        </p:txBody>
      </p:sp>
    </p:spTree>
    <p:extLst>
      <p:ext uri="{BB962C8B-B14F-4D97-AF65-F5344CB8AC3E}">
        <p14:creationId xmlns:p14="http://schemas.microsoft.com/office/powerpoint/2010/main" val="305624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465278" y="6112078"/>
            <a:ext cx="888520" cy="286169"/>
          </a:xfrm>
        </p:spPr>
        <p:txBody>
          <a:bodyPr/>
          <a:lstStyle/>
          <a:p>
            <a:fld id="{E25C0C21-B7CE-4F0B-81CD-4269BE354346}" type="slidenum">
              <a:rPr lang="en-US" smtClean="0"/>
              <a:pPr/>
              <a:t>20</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Patient—Postpartum Early Warning Signs</a:t>
            </a:r>
          </a:p>
        </p:txBody>
      </p:sp>
      <p:pic>
        <p:nvPicPr>
          <p:cNvPr id="1026" name="Picture 2" descr="heada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895483"/>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dizz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49" y="1964188"/>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changes in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4" y="4004969"/>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high temper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49" y="3021979"/>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descr="lungs breath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5426" y="895483"/>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pain in che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9803" y="1966900"/>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8" name="Picture 14" descr="bleed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9803" y="4097684"/>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0" name="Picture 16" descr="pain in leg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909" y="3021979"/>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2" name="Picture 18" descr="sleepines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9803" y="5035731"/>
            <a:ext cx="1008993" cy="99227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4" name="Picture 20" descr="harming though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50" y="5024845"/>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7752" y="1005048"/>
            <a:ext cx="4321629" cy="830997"/>
          </a:xfrm>
          <a:prstGeom prst="rect">
            <a:avLst/>
          </a:prstGeom>
          <a:noFill/>
        </p:spPr>
        <p:txBody>
          <a:bodyPr wrap="square" rtlCol="0">
            <a:spAutoFit/>
          </a:bodyPr>
          <a:lstStyle/>
          <a:p>
            <a:r>
              <a:rPr lang="en-US" sz="2400" b="1" dirty="0">
                <a:solidFill>
                  <a:schemeClr val="tx2"/>
                </a:solidFill>
              </a:rPr>
              <a:t>Headache that won’t go away or gets worse</a:t>
            </a:r>
          </a:p>
        </p:txBody>
      </p:sp>
      <p:sp>
        <p:nvSpPr>
          <p:cNvPr id="16" name="TextBox 15"/>
          <p:cNvSpPr txBox="1"/>
          <p:nvPr/>
        </p:nvSpPr>
        <p:spPr>
          <a:xfrm>
            <a:off x="1587752" y="2289084"/>
            <a:ext cx="3831772" cy="461665"/>
          </a:xfrm>
          <a:prstGeom prst="rect">
            <a:avLst/>
          </a:prstGeom>
          <a:noFill/>
        </p:spPr>
        <p:txBody>
          <a:bodyPr wrap="square" rtlCol="0">
            <a:spAutoFit/>
          </a:bodyPr>
          <a:lstStyle/>
          <a:p>
            <a:r>
              <a:rPr lang="en-US" sz="2400" b="1" dirty="0">
                <a:solidFill>
                  <a:schemeClr val="tx2"/>
                </a:solidFill>
              </a:rPr>
              <a:t>Dizziness or fainting</a:t>
            </a:r>
          </a:p>
        </p:txBody>
      </p:sp>
      <p:sp>
        <p:nvSpPr>
          <p:cNvPr id="17" name="TextBox 16"/>
          <p:cNvSpPr txBox="1"/>
          <p:nvPr/>
        </p:nvSpPr>
        <p:spPr>
          <a:xfrm>
            <a:off x="1587752" y="4328778"/>
            <a:ext cx="3831772" cy="461665"/>
          </a:xfrm>
          <a:prstGeom prst="rect">
            <a:avLst/>
          </a:prstGeom>
          <a:noFill/>
        </p:spPr>
        <p:txBody>
          <a:bodyPr wrap="square" rtlCol="0">
            <a:spAutoFit/>
          </a:bodyPr>
          <a:lstStyle/>
          <a:p>
            <a:r>
              <a:rPr lang="en-US" sz="2400" b="1" dirty="0">
                <a:solidFill>
                  <a:schemeClr val="tx2"/>
                </a:solidFill>
              </a:rPr>
              <a:t>Change in your vision</a:t>
            </a:r>
          </a:p>
        </p:txBody>
      </p:sp>
      <p:sp>
        <p:nvSpPr>
          <p:cNvPr id="18" name="TextBox 17"/>
          <p:cNvSpPr txBox="1"/>
          <p:nvPr/>
        </p:nvSpPr>
        <p:spPr>
          <a:xfrm>
            <a:off x="1603373" y="3339786"/>
            <a:ext cx="3831772" cy="461665"/>
          </a:xfrm>
          <a:prstGeom prst="rect">
            <a:avLst/>
          </a:prstGeom>
          <a:noFill/>
        </p:spPr>
        <p:txBody>
          <a:bodyPr wrap="square" rtlCol="0">
            <a:spAutoFit/>
          </a:bodyPr>
          <a:lstStyle/>
          <a:p>
            <a:r>
              <a:rPr lang="en-US" sz="2400" b="1" dirty="0">
                <a:solidFill>
                  <a:schemeClr val="tx2"/>
                </a:solidFill>
              </a:rPr>
              <a:t>Fever of 100.4 or higher</a:t>
            </a:r>
          </a:p>
        </p:txBody>
      </p:sp>
      <p:sp>
        <p:nvSpPr>
          <p:cNvPr id="19" name="TextBox 18"/>
          <p:cNvSpPr txBox="1"/>
          <p:nvPr/>
        </p:nvSpPr>
        <p:spPr>
          <a:xfrm>
            <a:off x="1587752" y="5342652"/>
            <a:ext cx="4321629" cy="461665"/>
          </a:xfrm>
          <a:prstGeom prst="rect">
            <a:avLst/>
          </a:prstGeom>
          <a:noFill/>
        </p:spPr>
        <p:txBody>
          <a:bodyPr wrap="square" rtlCol="0">
            <a:spAutoFit/>
          </a:bodyPr>
          <a:lstStyle/>
          <a:p>
            <a:r>
              <a:rPr lang="en-US" sz="2400" b="1" dirty="0">
                <a:solidFill>
                  <a:schemeClr val="tx2"/>
                </a:solidFill>
              </a:rPr>
              <a:t>Thoughts of harming yourself</a:t>
            </a:r>
          </a:p>
        </p:txBody>
      </p:sp>
      <p:sp>
        <p:nvSpPr>
          <p:cNvPr id="20" name="TextBox 19"/>
          <p:cNvSpPr txBox="1"/>
          <p:nvPr/>
        </p:nvSpPr>
        <p:spPr>
          <a:xfrm>
            <a:off x="7369627" y="1189713"/>
            <a:ext cx="3831772" cy="461665"/>
          </a:xfrm>
          <a:prstGeom prst="rect">
            <a:avLst/>
          </a:prstGeom>
          <a:noFill/>
        </p:spPr>
        <p:txBody>
          <a:bodyPr wrap="square" rtlCol="0">
            <a:spAutoFit/>
          </a:bodyPr>
          <a:lstStyle/>
          <a:p>
            <a:r>
              <a:rPr lang="en-US" sz="2400" b="1" dirty="0">
                <a:solidFill>
                  <a:schemeClr val="tx2"/>
                </a:solidFill>
              </a:rPr>
              <a:t>Trouble breathing</a:t>
            </a:r>
          </a:p>
        </p:txBody>
      </p:sp>
      <p:sp>
        <p:nvSpPr>
          <p:cNvPr id="21" name="TextBox 20"/>
          <p:cNvSpPr txBox="1"/>
          <p:nvPr/>
        </p:nvSpPr>
        <p:spPr>
          <a:xfrm>
            <a:off x="7369626" y="2253420"/>
            <a:ext cx="4321629" cy="461665"/>
          </a:xfrm>
          <a:prstGeom prst="rect">
            <a:avLst/>
          </a:prstGeom>
          <a:noFill/>
        </p:spPr>
        <p:txBody>
          <a:bodyPr wrap="square" rtlCol="0">
            <a:spAutoFit/>
          </a:bodyPr>
          <a:lstStyle/>
          <a:p>
            <a:r>
              <a:rPr lang="en-US" sz="2400" b="1" dirty="0">
                <a:solidFill>
                  <a:schemeClr val="tx2"/>
                </a:solidFill>
              </a:rPr>
              <a:t>Chest pain or fast-beating heart</a:t>
            </a:r>
          </a:p>
        </p:txBody>
      </p:sp>
      <p:sp>
        <p:nvSpPr>
          <p:cNvPr id="22" name="TextBox 21"/>
          <p:cNvSpPr txBox="1"/>
          <p:nvPr/>
        </p:nvSpPr>
        <p:spPr>
          <a:xfrm>
            <a:off x="7369625" y="3173972"/>
            <a:ext cx="4321629" cy="830997"/>
          </a:xfrm>
          <a:prstGeom prst="rect">
            <a:avLst/>
          </a:prstGeom>
          <a:noFill/>
        </p:spPr>
        <p:txBody>
          <a:bodyPr wrap="square" rtlCol="0">
            <a:spAutoFit/>
          </a:bodyPr>
          <a:lstStyle/>
          <a:p>
            <a:r>
              <a:rPr lang="en-US" sz="2400" b="1" dirty="0">
                <a:solidFill>
                  <a:schemeClr val="tx2"/>
                </a:solidFill>
              </a:rPr>
              <a:t>Severe swelling, redness or pain of your leg or arm </a:t>
            </a:r>
          </a:p>
        </p:txBody>
      </p:sp>
      <p:sp>
        <p:nvSpPr>
          <p:cNvPr id="23" name="TextBox 22"/>
          <p:cNvSpPr txBox="1"/>
          <p:nvPr/>
        </p:nvSpPr>
        <p:spPr>
          <a:xfrm>
            <a:off x="7369624" y="4230825"/>
            <a:ext cx="4321629" cy="830997"/>
          </a:xfrm>
          <a:prstGeom prst="rect">
            <a:avLst/>
          </a:prstGeom>
          <a:noFill/>
        </p:spPr>
        <p:txBody>
          <a:bodyPr wrap="square" rtlCol="0">
            <a:spAutoFit/>
          </a:bodyPr>
          <a:lstStyle/>
          <a:p>
            <a:r>
              <a:rPr lang="en-US" sz="2400" b="1" dirty="0">
                <a:solidFill>
                  <a:schemeClr val="tx2"/>
                </a:solidFill>
              </a:rPr>
              <a:t>Vaginal bleeding or discharge after pregnancy</a:t>
            </a:r>
          </a:p>
        </p:txBody>
      </p:sp>
      <p:sp>
        <p:nvSpPr>
          <p:cNvPr id="24" name="TextBox 23"/>
          <p:cNvSpPr txBox="1"/>
          <p:nvPr/>
        </p:nvSpPr>
        <p:spPr>
          <a:xfrm>
            <a:off x="7369624" y="5342652"/>
            <a:ext cx="3831772" cy="461665"/>
          </a:xfrm>
          <a:prstGeom prst="rect">
            <a:avLst/>
          </a:prstGeom>
          <a:noFill/>
        </p:spPr>
        <p:txBody>
          <a:bodyPr wrap="square" rtlCol="0">
            <a:spAutoFit/>
          </a:bodyPr>
          <a:lstStyle/>
          <a:p>
            <a:r>
              <a:rPr lang="en-US" sz="2400" b="1" dirty="0">
                <a:solidFill>
                  <a:schemeClr val="tx2"/>
                </a:solidFill>
              </a:rPr>
              <a:t>Overwhelming tiredness</a:t>
            </a:r>
          </a:p>
        </p:txBody>
      </p:sp>
      <p:sp>
        <p:nvSpPr>
          <p:cNvPr id="8" name="TextBox 7"/>
          <p:cNvSpPr txBox="1"/>
          <p:nvPr/>
        </p:nvSpPr>
        <p:spPr>
          <a:xfrm>
            <a:off x="67509" y="6489668"/>
            <a:ext cx="3624943" cy="369332"/>
          </a:xfrm>
          <a:prstGeom prst="rect">
            <a:avLst/>
          </a:prstGeom>
          <a:noFill/>
        </p:spPr>
        <p:txBody>
          <a:bodyPr wrap="square" rtlCol="0">
            <a:spAutoFit/>
          </a:bodyPr>
          <a:lstStyle/>
          <a:p>
            <a:r>
              <a:rPr lang="en-US" dirty="0">
                <a:solidFill>
                  <a:schemeClr val="tx2"/>
                </a:solidFill>
              </a:rPr>
              <a:t>Source:  CDC Hear Her Campaign</a:t>
            </a:r>
          </a:p>
        </p:txBody>
      </p:sp>
      <p:sp>
        <p:nvSpPr>
          <p:cNvPr id="25" name="TextBox 24"/>
          <p:cNvSpPr txBox="1"/>
          <p:nvPr/>
        </p:nvSpPr>
        <p:spPr>
          <a:xfrm>
            <a:off x="2250448" y="6028003"/>
            <a:ext cx="7605688" cy="461665"/>
          </a:xfrm>
          <a:prstGeom prst="rect">
            <a:avLst/>
          </a:prstGeom>
          <a:noFill/>
        </p:spPr>
        <p:txBody>
          <a:bodyPr wrap="square" rtlCol="0">
            <a:spAutoFit/>
          </a:bodyPr>
          <a:lstStyle/>
          <a:p>
            <a:pPr algn="ctr"/>
            <a:r>
              <a:rPr lang="en-US" sz="2400" b="1" i="1" dirty="0">
                <a:solidFill>
                  <a:srgbClr val="C00000"/>
                </a:solidFill>
              </a:rPr>
              <a:t>Multiple ER and health care contacts for same reason!</a:t>
            </a:r>
          </a:p>
        </p:txBody>
      </p:sp>
    </p:spTree>
    <p:extLst>
      <p:ext uri="{BB962C8B-B14F-4D97-AF65-F5344CB8AC3E}">
        <p14:creationId xmlns:p14="http://schemas.microsoft.com/office/powerpoint/2010/main" val="380412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21</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Clinical—Maternal Early Warning System</a:t>
            </a:r>
          </a:p>
        </p:txBody>
      </p:sp>
      <p:sp>
        <p:nvSpPr>
          <p:cNvPr id="6" name="TextBox 5"/>
          <p:cNvSpPr txBox="1"/>
          <p:nvPr/>
        </p:nvSpPr>
        <p:spPr>
          <a:xfrm>
            <a:off x="434038" y="6251949"/>
            <a:ext cx="4137962" cy="369332"/>
          </a:xfrm>
          <a:prstGeom prst="rect">
            <a:avLst/>
          </a:prstGeom>
          <a:noFill/>
        </p:spPr>
        <p:txBody>
          <a:bodyPr wrap="square" rtlCol="0">
            <a:spAutoFit/>
          </a:bodyPr>
          <a:lstStyle/>
          <a:p>
            <a:r>
              <a:rPr lang="en-US" dirty="0">
                <a:solidFill>
                  <a:schemeClr val="tx2"/>
                </a:solidFill>
              </a:rPr>
              <a:t>Source: FDOH, ACOG/AIM, Shields 2016</a:t>
            </a:r>
          </a:p>
        </p:txBody>
      </p:sp>
      <p:graphicFrame>
        <p:nvGraphicFramePr>
          <p:cNvPr id="2" name="Table 1"/>
          <p:cNvGraphicFramePr>
            <a:graphicFrameLocks noGrp="1"/>
          </p:cNvGraphicFramePr>
          <p:nvPr>
            <p:extLst>
              <p:ext uri="{D42A27DB-BD31-4B8C-83A1-F6EECF244321}">
                <p14:modId xmlns:p14="http://schemas.microsoft.com/office/powerpoint/2010/main" val="308594842"/>
              </p:ext>
            </p:extLst>
          </p:nvPr>
        </p:nvGraphicFramePr>
        <p:xfrm>
          <a:off x="434038" y="1050561"/>
          <a:ext cx="11362100" cy="5054796"/>
        </p:xfrm>
        <a:graphic>
          <a:graphicData uri="http://schemas.openxmlformats.org/drawingml/2006/table">
            <a:tbl>
              <a:tblPr firstRow="1" bandRow="1">
                <a:tableStyleId>{5C22544A-7EE6-4342-B048-85BDC9FD1C3A}</a:tableStyleId>
              </a:tblPr>
              <a:tblGrid>
                <a:gridCol w="3892991">
                  <a:extLst>
                    <a:ext uri="{9D8B030D-6E8A-4147-A177-3AD203B41FA5}">
                      <a16:colId xmlns:a16="http://schemas.microsoft.com/office/drawing/2014/main" val="3096737641"/>
                    </a:ext>
                  </a:extLst>
                </a:gridCol>
                <a:gridCol w="2399168">
                  <a:extLst>
                    <a:ext uri="{9D8B030D-6E8A-4147-A177-3AD203B41FA5}">
                      <a16:colId xmlns:a16="http://schemas.microsoft.com/office/drawing/2014/main" val="630019551"/>
                    </a:ext>
                  </a:extLst>
                </a:gridCol>
                <a:gridCol w="1439501">
                  <a:extLst>
                    <a:ext uri="{9D8B030D-6E8A-4147-A177-3AD203B41FA5}">
                      <a16:colId xmlns:a16="http://schemas.microsoft.com/office/drawing/2014/main" val="3804634870"/>
                    </a:ext>
                  </a:extLst>
                </a:gridCol>
                <a:gridCol w="1484769">
                  <a:extLst>
                    <a:ext uri="{9D8B030D-6E8A-4147-A177-3AD203B41FA5}">
                      <a16:colId xmlns:a16="http://schemas.microsoft.com/office/drawing/2014/main" val="1464976496"/>
                    </a:ext>
                  </a:extLst>
                </a:gridCol>
                <a:gridCol w="2145671">
                  <a:extLst>
                    <a:ext uri="{9D8B030D-6E8A-4147-A177-3AD203B41FA5}">
                      <a16:colId xmlns:a16="http://schemas.microsoft.com/office/drawing/2014/main" val="1036005436"/>
                    </a:ext>
                  </a:extLst>
                </a:gridCol>
              </a:tblGrid>
              <a:tr h="400506">
                <a:tc>
                  <a:txBody>
                    <a:bodyPr/>
                    <a:lstStyle/>
                    <a:p>
                      <a:pPr algn="ctr"/>
                      <a:r>
                        <a:rPr lang="en-US" dirty="0">
                          <a:solidFill>
                            <a:schemeClr val="tx2"/>
                          </a:solidFill>
                          <a:effectLst/>
                        </a:rPr>
                        <a:t>Measurement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dirty="0">
                          <a:solidFill>
                            <a:schemeClr val="tx2"/>
                          </a:solidFill>
                        </a:rPr>
                        <a:t>Less Than</a:t>
                      </a:r>
                      <a:r>
                        <a:rPr lang="en-US" baseline="0" dirty="0">
                          <a:solidFill>
                            <a:schemeClr val="tx2"/>
                          </a:solidFill>
                        </a:rPr>
                        <a:t> or Equal</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pPr algn="ctr"/>
                      <a:r>
                        <a:rPr lang="en-US" b="1" dirty="0">
                          <a:solidFill>
                            <a:schemeClr val="tx2"/>
                          </a:solidFill>
                          <a:effectLst/>
                        </a:rPr>
                        <a:t>Between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a:solidFill>
                            <a:schemeClr val="tx2"/>
                          </a:solidFill>
                          <a:effectLst/>
                        </a:rPr>
                        <a:t>Between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a:solidFill>
                            <a:schemeClr val="tx2"/>
                          </a:solidFill>
                          <a:effectLst/>
                        </a:rPr>
                        <a:t>More Than</a:t>
                      </a:r>
                      <a:r>
                        <a:rPr lang="en-US" b="1" baseline="0" dirty="0">
                          <a:solidFill>
                            <a:schemeClr val="tx2"/>
                          </a:solidFill>
                          <a:effectLst/>
                        </a:rPr>
                        <a:t> or Equal</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3421923229"/>
                  </a:ext>
                </a:extLst>
              </a:tr>
              <a:tr h="400506">
                <a:tc>
                  <a:txBody>
                    <a:bodyPr/>
                    <a:lstStyle/>
                    <a:p>
                      <a:r>
                        <a:rPr lang="en-US" dirty="0">
                          <a:solidFill>
                            <a:schemeClr val="tx2"/>
                          </a:solidFill>
                        </a:rPr>
                        <a:t>Systolic BP (mmHg)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a:solidFill>
                            <a:schemeClr val="tx2"/>
                          </a:solidFill>
                          <a:effectLst/>
                        </a:rPr>
                        <a:t>80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pPr algn="ctr"/>
                      <a:r>
                        <a:rPr lang="en-US" b="1" dirty="0">
                          <a:solidFill>
                            <a:schemeClr val="tx2"/>
                          </a:solidFill>
                          <a:effectLst/>
                        </a:rPr>
                        <a:t>81-89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a:solidFill>
                            <a:schemeClr val="tx2"/>
                          </a:solidFill>
                          <a:effectLst/>
                        </a:rPr>
                        <a:t>150-159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a:solidFill>
                            <a:schemeClr val="tx2"/>
                          </a:solidFill>
                          <a:effectLst/>
                        </a:rPr>
                        <a:t>160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1022942211"/>
                  </a:ext>
                </a:extLst>
              </a:tr>
              <a:tr h="400506">
                <a:tc>
                  <a:txBody>
                    <a:bodyPr/>
                    <a:lstStyle/>
                    <a:p>
                      <a:r>
                        <a:rPr lang="en-US" dirty="0">
                          <a:solidFill>
                            <a:schemeClr val="tx2"/>
                          </a:solidFill>
                        </a:rPr>
                        <a:t>Diastolic</a:t>
                      </a:r>
                      <a:r>
                        <a:rPr lang="en-US" baseline="0" dirty="0">
                          <a:solidFill>
                            <a:schemeClr val="tx2"/>
                          </a:solidFill>
                        </a:rPr>
                        <a:t> BP (mmHg)</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a:solidFill>
                            <a:schemeClr val="tx2"/>
                          </a:solidFill>
                          <a:effectLst/>
                        </a:rPr>
                        <a:t>49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a:solidFill>
                            <a:schemeClr val="tx2"/>
                          </a:solidFill>
                          <a:effectLst/>
                        </a:rPr>
                        <a:t>95-109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a:solidFill>
                            <a:schemeClr val="tx2"/>
                          </a:solidFill>
                          <a:effectLst/>
                        </a:rPr>
                        <a:t>110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2557156195"/>
                  </a:ext>
                </a:extLst>
              </a:tr>
              <a:tr h="400506">
                <a:tc>
                  <a:txBody>
                    <a:bodyPr/>
                    <a:lstStyle/>
                    <a:p>
                      <a:r>
                        <a:rPr lang="en-US" dirty="0">
                          <a:solidFill>
                            <a:schemeClr val="tx2"/>
                          </a:solidFill>
                        </a:rPr>
                        <a:t>Respiratory Rate</a:t>
                      </a:r>
                      <a:r>
                        <a:rPr lang="en-US" baseline="0" dirty="0">
                          <a:solidFill>
                            <a:schemeClr val="tx2"/>
                          </a:solidFill>
                        </a:rPr>
                        <a:t> </a:t>
                      </a:r>
                    </a:p>
                    <a:p>
                      <a:r>
                        <a:rPr lang="en-US" baseline="0" dirty="0">
                          <a:solidFill>
                            <a:schemeClr val="tx2"/>
                          </a:solidFill>
                        </a:rPr>
                        <a:t>     (breaths per minute)</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a:solidFill>
                            <a:schemeClr val="tx2"/>
                          </a:solidFill>
                          <a:effectLst/>
                        </a:rPr>
                        <a:t>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a:solidFill>
                            <a:schemeClr val="tx2"/>
                          </a:solidFill>
                          <a:effectLst/>
                        </a:rPr>
                        <a:t>22-29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a:solidFill>
                            <a:schemeClr val="tx2"/>
                          </a:solidFill>
                          <a:effectLst/>
                        </a:rPr>
                        <a:t>30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2395529815"/>
                  </a:ext>
                </a:extLst>
              </a:tr>
              <a:tr h="400506">
                <a:tc>
                  <a:txBody>
                    <a:bodyPr/>
                    <a:lstStyle/>
                    <a:p>
                      <a:r>
                        <a:rPr lang="en-US" dirty="0">
                          <a:solidFill>
                            <a:schemeClr val="tx2"/>
                          </a:solidFill>
                        </a:rPr>
                        <a:t>Heart</a:t>
                      </a:r>
                      <a:r>
                        <a:rPr lang="en-US" baseline="0" dirty="0">
                          <a:solidFill>
                            <a:schemeClr val="tx2"/>
                          </a:solidFill>
                        </a:rPr>
                        <a:t> Rate (beats per minute)</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a:solidFill>
                            <a:schemeClr val="tx2"/>
                          </a:solidFill>
                          <a:effectLst/>
                        </a:rPr>
                        <a:t>50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a:solidFill>
                            <a:schemeClr val="tx2"/>
                          </a:solidFill>
                          <a:effectLst/>
                        </a:rPr>
                        <a:t>111-119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a:solidFill>
                            <a:schemeClr val="tx2"/>
                          </a:solidFill>
                          <a:effectLst/>
                        </a:rPr>
                        <a:t>120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4091755927"/>
                  </a:ext>
                </a:extLst>
              </a:tr>
              <a:tr h="400506">
                <a:tc>
                  <a:txBody>
                    <a:bodyPr/>
                    <a:lstStyle/>
                    <a:p>
                      <a:r>
                        <a:rPr lang="en-US" dirty="0">
                          <a:solidFill>
                            <a:schemeClr val="tx2"/>
                          </a:solidFill>
                        </a:rPr>
                        <a:t>Oxygen Saturation (% at room air)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a:solidFill>
                            <a:schemeClr val="tx2"/>
                          </a:solidFill>
                          <a:effectLst/>
                        </a:rPr>
                        <a:t>94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endParaRPr lang="en-US" b="1" dirty="0">
                        <a:solidFill>
                          <a:schemeClr val="tx2"/>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endParaRPr lang="en-US" b="1" dirty="0">
                        <a:solidFill>
                          <a:schemeClr val="tx2"/>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2211924439"/>
                  </a:ext>
                </a:extLst>
              </a:tr>
              <a:tr h="400506">
                <a:tc>
                  <a:txBody>
                    <a:bodyPr/>
                    <a:lstStyle/>
                    <a:p>
                      <a:r>
                        <a:rPr lang="en-US" dirty="0">
                          <a:solidFill>
                            <a:schemeClr val="tx2"/>
                          </a:solidFill>
                        </a:rPr>
                        <a:t>Urine</a:t>
                      </a:r>
                      <a:r>
                        <a:rPr lang="en-US" baseline="0" dirty="0">
                          <a:solidFill>
                            <a:schemeClr val="tx2"/>
                          </a:solidFill>
                        </a:rPr>
                        <a:t> Output (ml per hour for 2 hours)</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a:solidFill>
                            <a:schemeClr val="bg1"/>
                          </a:solidFill>
                          <a:effectLst>
                            <a:outerShdw blurRad="38100" dist="38100" dir="2700000" algn="tl">
                              <a:srgbClr val="000000">
                                <a:alpha val="43137"/>
                              </a:srgbClr>
                            </a:outerShdw>
                          </a:effectLst>
                        </a:rPr>
                        <a:t>35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a:txBody>
                    <a:bodyPr/>
                    <a:lstStyle/>
                    <a:p>
                      <a:endParaRPr lang="en-US" b="1">
                        <a:solidFill>
                          <a:schemeClr val="tx2"/>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endParaRPr lang="en-US" b="1" dirty="0">
                        <a:solidFill>
                          <a:schemeClr val="tx2"/>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3840967560"/>
                  </a:ext>
                </a:extLst>
              </a:tr>
              <a:tr h="200253">
                <a:tc gridSpan="5">
                  <a:txBody>
                    <a:bodyPr/>
                    <a:lstStyle/>
                    <a:p>
                      <a:pPr lvl="2"/>
                      <a:r>
                        <a:rPr lang="en-US" b="1" dirty="0">
                          <a:solidFill>
                            <a:schemeClr val="bg1"/>
                          </a:solidFill>
                          <a:effectLst>
                            <a:outerShdw blurRad="38100" dist="38100" dir="2700000" algn="tl">
                              <a:srgbClr val="000000">
                                <a:alpha val="43137"/>
                              </a:srgbClr>
                            </a:outerShdw>
                          </a:effectLst>
                        </a:rPr>
                        <a:t>Maternal agitation,</a:t>
                      </a:r>
                      <a:r>
                        <a:rPr lang="en-US" b="1" baseline="0" dirty="0">
                          <a:solidFill>
                            <a:schemeClr val="bg1"/>
                          </a:solidFill>
                          <a:effectLst>
                            <a:outerShdw blurRad="38100" dist="38100" dir="2700000" algn="tl">
                              <a:srgbClr val="000000">
                                <a:alpha val="43137"/>
                              </a:srgbClr>
                            </a:outerShdw>
                          </a:effectLst>
                        </a:rPr>
                        <a:t> confusion or unresponsiveness</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lvl="2"/>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00000"/>
                    </a:solidFill>
                  </a:tcPr>
                </a:tc>
                <a:extLst>
                  <a:ext uri="{0D108BD9-81ED-4DB2-BD59-A6C34878D82A}">
                    <a16:rowId xmlns:a16="http://schemas.microsoft.com/office/drawing/2014/main" val="3760006757"/>
                  </a:ext>
                </a:extLst>
              </a:tr>
              <a:tr h="200253">
                <a:tc gridSpan="5">
                  <a:txBody>
                    <a:bodyPr/>
                    <a:lstStyle/>
                    <a:p>
                      <a:pPr lvl="2"/>
                      <a:r>
                        <a:rPr lang="en-US" b="1" dirty="0">
                          <a:solidFill>
                            <a:schemeClr val="bg1"/>
                          </a:solidFill>
                          <a:effectLst>
                            <a:outerShdw blurRad="38100" dist="38100" dir="2700000" algn="tl">
                              <a:srgbClr val="000000">
                                <a:alpha val="43137"/>
                              </a:srgbClr>
                            </a:outerShdw>
                          </a:effectLst>
                        </a:rPr>
                        <a:t>Patient with hypertension reporting a non-remitting headache or shortness of breath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5312018"/>
                  </a:ext>
                </a:extLst>
              </a:tr>
              <a:tr h="200253">
                <a:tc gridSpan="5">
                  <a:txBody>
                    <a:bodyPr/>
                    <a:lstStyle/>
                    <a:p>
                      <a:pPr lvl="2"/>
                      <a:r>
                        <a:rPr lang="en-US" b="1" dirty="0">
                          <a:solidFill>
                            <a:schemeClr val="bg1"/>
                          </a:solidFill>
                          <a:effectLst>
                            <a:outerShdw blurRad="38100" dist="38100" dir="2700000" algn="tl">
                              <a:srgbClr val="000000">
                                <a:alpha val="43137"/>
                              </a:srgbClr>
                            </a:outerShdw>
                          </a:effectLst>
                        </a:rPr>
                        <a:t>Patient report of constant,</a:t>
                      </a:r>
                      <a:r>
                        <a:rPr lang="en-US" b="1" baseline="0" dirty="0">
                          <a:solidFill>
                            <a:schemeClr val="bg1"/>
                          </a:solidFill>
                          <a:effectLst>
                            <a:outerShdw blurRad="38100" dist="38100" dir="2700000" algn="tl">
                              <a:srgbClr val="000000">
                                <a:alpha val="43137"/>
                              </a:srgbClr>
                            </a:outerShdw>
                          </a:effectLst>
                        </a:rPr>
                        <a:t> systemic and severe musculoskeletal pain</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9068453"/>
                  </a:ext>
                </a:extLst>
              </a:tr>
              <a:tr h="200253">
                <a:tc>
                  <a:txBody>
                    <a:bodyPr/>
                    <a:lstStyle/>
                    <a:p>
                      <a:pPr marL="0" lvl="2" indent="0"/>
                      <a:r>
                        <a:rPr lang="en-US" baseline="0" dirty="0"/>
                        <a:t>             </a:t>
                      </a:r>
                      <a:r>
                        <a:rPr lang="en-US" baseline="0" dirty="0">
                          <a:solidFill>
                            <a:schemeClr val="tx2"/>
                          </a:solidFill>
                        </a:rPr>
                        <a:t>Any 1 red requires immediate action. Call provider immediately to come for beside evaluation</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gridSpan="2">
                  <a:txBody>
                    <a:bodyPr/>
                    <a:lstStyle/>
                    <a:p>
                      <a:r>
                        <a:rPr lang="en-US" dirty="0">
                          <a:solidFill>
                            <a:schemeClr val="tx2"/>
                          </a:solidFill>
                        </a:rPr>
                        <a:t>                  Any 1 orange should be reassessed and confirmed prior to calling the provider</a:t>
                      </a:r>
                      <a:r>
                        <a:rPr lang="en-US" baseline="0" dirty="0">
                          <a:solidFill>
                            <a:schemeClr val="tx2"/>
                          </a:solidFill>
                        </a:rPr>
                        <a:t> in 10 minutes</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hMerge="1">
                  <a:txBody>
                    <a:bodyPr/>
                    <a:lstStyle/>
                    <a:p>
                      <a:endParaRPr lang="en-US"/>
                    </a:p>
                  </a:txBody>
                  <a:tcPr/>
                </a:tc>
                <a:tc gridSpan="2">
                  <a:txBody>
                    <a:bodyPr/>
                    <a:lstStyle/>
                    <a:p>
                      <a:r>
                        <a:rPr lang="en-US" dirty="0">
                          <a:solidFill>
                            <a:schemeClr val="tx2"/>
                          </a:solidFill>
                        </a:rPr>
                        <a:t>                 Any 2 yellow should be reassessed and confirmed prior to calling the provider</a:t>
                      </a:r>
                      <a:r>
                        <a:rPr lang="en-US" baseline="0" dirty="0">
                          <a:solidFill>
                            <a:schemeClr val="tx2"/>
                          </a:solidFill>
                        </a:rPr>
                        <a:t> in 10 minutes</a:t>
                      </a:r>
                      <a:endParaRPr lang="en-US"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hMerge="1">
                  <a:txBody>
                    <a:bodyPr/>
                    <a:lstStyle/>
                    <a:p>
                      <a:endParaRPr lang="en-US"/>
                    </a:p>
                  </a:txBody>
                  <a:tcPr/>
                </a:tc>
                <a:extLst>
                  <a:ext uri="{0D108BD9-81ED-4DB2-BD59-A6C34878D82A}">
                    <a16:rowId xmlns:a16="http://schemas.microsoft.com/office/drawing/2014/main" val="1258261661"/>
                  </a:ext>
                </a:extLst>
              </a:tr>
            </a:tbl>
          </a:graphicData>
        </a:graphic>
      </p:graphicFrame>
      <p:sp>
        <p:nvSpPr>
          <p:cNvPr id="11" name="TextBox 10"/>
          <p:cNvSpPr txBox="1"/>
          <p:nvPr/>
        </p:nvSpPr>
        <p:spPr>
          <a:xfrm>
            <a:off x="481975" y="5136792"/>
            <a:ext cx="628952" cy="369332"/>
          </a:xfrm>
          <a:prstGeom prst="rect">
            <a:avLst/>
          </a:prstGeom>
          <a:solidFill>
            <a:srgbClr val="FF0000"/>
          </a:solidFill>
          <a:ln>
            <a:solidFill>
              <a:schemeClr val="tx2"/>
            </a:solidFill>
          </a:ln>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RED</a:t>
            </a:r>
          </a:p>
        </p:txBody>
      </p:sp>
      <p:sp>
        <p:nvSpPr>
          <p:cNvPr id="12" name="TextBox 11"/>
          <p:cNvSpPr txBox="1"/>
          <p:nvPr/>
        </p:nvSpPr>
        <p:spPr>
          <a:xfrm>
            <a:off x="4389422" y="5155253"/>
            <a:ext cx="887428" cy="369332"/>
          </a:xfrm>
          <a:prstGeom prst="rect">
            <a:avLst/>
          </a:prstGeom>
          <a:solidFill>
            <a:srgbClr val="E68422"/>
          </a:solidFill>
          <a:ln>
            <a:solidFill>
              <a:schemeClr val="tx2"/>
            </a:solidFill>
          </a:ln>
        </p:spPr>
        <p:txBody>
          <a:bodyPr wrap="square" rtlCol="0">
            <a:spAutoFit/>
          </a:bodyPr>
          <a:lstStyle/>
          <a:p>
            <a:pPr algn="ctr"/>
            <a:r>
              <a:rPr lang="en-US" b="1" dirty="0">
                <a:solidFill>
                  <a:schemeClr val="tx2"/>
                </a:solidFill>
              </a:rPr>
              <a:t>Orange</a:t>
            </a:r>
          </a:p>
        </p:txBody>
      </p:sp>
      <p:sp>
        <p:nvSpPr>
          <p:cNvPr id="13" name="TextBox 12"/>
          <p:cNvSpPr txBox="1"/>
          <p:nvPr/>
        </p:nvSpPr>
        <p:spPr>
          <a:xfrm>
            <a:off x="8226583" y="5136455"/>
            <a:ext cx="822168" cy="369332"/>
          </a:xfrm>
          <a:prstGeom prst="rect">
            <a:avLst/>
          </a:prstGeom>
          <a:solidFill>
            <a:srgbClr val="FFFF99"/>
          </a:solidFill>
          <a:ln>
            <a:solidFill>
              <a:schemeClr val="tx2"/>
            </a:solidFill>
          </a:ln>
        </p:spPr>
        <p:txBody>
          <a:bodyPr wrap="square" rtlCol="0">
            <a:spAutoFit/>
          </a:bodyPr>
          <a:lstStyle/>
          <a:p>
            <a:pPr algn="ctr"/>
            <a:r>
              <a:rPr lang="en-US" b="1" dirty="0">
                <a:solidFill>
                  <a:schemeClr val="tx2"/>
                </a:solidFill>
              </a:rPr>
              <a:t>Yellow</a:t>
            </a:r>
          </a:p>
        </p:txBody>
      </p:sp>
    </p:spTree>
    <p:extLst>
      <p:ext uri="{BB962C8B-B14F-4D97-AF65-F5344CB8AC3E}">
        <p14:creationId xmlns:p14="http://schemas.microsoft.com/office/powerpoint/2010/main" val="250358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22</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Clinical—Maternal Early Warning System</a:t>
            </a:r>
          </a:p>
        </p:txBody>
      </p:sp>
      <p:sp>
        <p:nvSpPr>
          <p:cNvPr id="6" name="TextBox 5"/>
          <p:cNvSpPr txBox="1"/>
          <p:nvPr/>
        </p:nvSpPr>
        <p:spPr>
          <a:xfrm>
            <a:off x="338788" y="6311951"/>
            <a:ext cx="2690162" cy="369332"/>
          </a:xfrm>
          <a:prstGeom prst="rect">
            <a:avLst/>
          </a:prstGeom>
          <a:noFill/>
        </p:spPr>
        <p:txBody>
          <a:bodyPr wrap="square" rtlCol="0">
            <a:spAutoFit/>
          </a:bodyPr>
          <a:lstStyle/>
          <a:p>
            <a:r>
              <a:rPr lang="en-US" dirty="0">
                <a:solidFill>
                  <a:schemeClr val="tx2"/>
                </a:solidFill>
              </a:rPr>
              <a:t>Source: FDOH, ACOG/AIM</a:t>
            </a:r>
          </a:p>
        </p:txBody>
      </p:sp>
      <p:graphicFrame>
        <p:nvGraphicFramePr>
          <p:cNvPr id="2" name="Table 1"/>
          <p:cNvGraphicFramePr>
            <a:graphicFrameLocks noGrp="1"/>
          </p:cNvGraphicFramePr>
          <p:nvPr>
            <p:extLst>
              <p:ext uri="{D42A27DB-BD31-4B8C-83A1-F6EECF244321}">
                <p14:modId xmlns:p14="http://schemas.microsoft.com/office/powerpoint/2010/main" val="1169438211"/>
              </p:ext>
            </p:extLst>
          </p:nvPr>
        </p:nvGraphicFramePr>
        <p:xfrm>
          <a:off x="3160281" y="951661"/>
          <a:ext cx="6042964" cy="5729622"/>
        </p:xfrm>
        <a:graphic>
          <a:graphicData uri="http://schemas.openxmlformats.org/drawingml/2006/table">
            <a:tbl>
              <a:tblPr firstRow="1" bandRow="1">
                <a:tableStyleId>{5C22544A-7EE6-4342-B048-85BDC9FD1C3A}</a:tableStyleId>
              </a:tblPr>
              <a:tblGrid>
                <a:gridCol w="4623738">
                  <a:extLst>
                    <a:ext uri="{9D8B030D-6E8A-4147-A177-3AD203B41FA5}">
                      <a16:colId xmlns:a16="http://schemas.microsoft.com/office/drawing/2014/main" val="3096737641"/>
                    </a:ext>
                  </a:extLst>
                </a:gridCol>
                <a:gridCol w="709613">
                  <a:extLst>
                    <a:ext uri="{9D8B030D-6E8A-4147-A177-3AD203B41FA5}">
                      <a16:colId xmlns:a16="http://schemas.microsoft.com/office/drawing/2014/main" val="605928640"/>
                    </a:ext>
                  </a:extLst>
                </a:gridCol>
                <a:gridCol w="709613">
                  <a:extLst>
                    <a:ext uri="{9D8B030D-6E8A-4147-A177-3AD203B41FA5}">
                      <a16:colId xmlns:a16="http://schemas.microsoft.com/office/drawing/2014/main" val="1382733007"/>
                    </a:ext>
                  </a:extLst>
                </a:gridCol>
              </a:tblGrid>
              <a:tr h="400506">
                <a:tc gridSpan="3">
                  <a:txBody>
                    <a:bodyPr/>
                    <a:lstStyle/>
                    <a:p>
                      <a:pPr algn="ctr"/>
                      <a:r>
                        <a:rPr lang="en-US" dirty="0">
                          <a:solidFill>
                            <a:schemeClr val="tx2"/>
                          </a:solidFill>
                          <a:effectLst/>
                        </a:rPr>
                        <a:t>Maternal Early Warning Measurements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hMerge="1">
                  <a:txBody>
                    <a:bodyPr/>
                    <a:lstStyle/>
                    <a:p>
                      <a:pPr algn="ct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hMerge="1">
                  <a:txBody>
                    <a:bodyPr/>
                    <a:lstStyle/>
                    <a:p>
                      <a:endParaRPr lang="en-US"/>
                    </a:p>
                  </a:txBody>
                  <a:tcPr/>
                </a:tc>
                <a:extLst>
                  <a:ext uri="{0D108BD9-81ED-4DB2-BD59-A6C34878D82A}">
                    <a16:rowId xmlns:a16="http://schemas.microsoft.com/office/drawing/2014/main" val="3421923229"/>
                  </a:ext>
                </a:extLst>
              </a:tr>
              <a:tr h="400506">
                <a:tc>
                  <a:txBody>
                    <a:bodyPr/>
                    <a:lstStyle/>
                    <a:p>
                      <a:r>
                        <a:rPr lang="en-US" dirty="0">
                          <a:solidFill>
                            <a:schemeClr val="tx2"/>
                          </a:solidFill>
                        </a:rPr>
                        <a:t>Systolic BP  (mmHg)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a:solidFill>
                            <a:schemeClr val="tx2"/>
                          </a:solidFill>
                          <a:effectLst/>
                        </a:rPr>
                        <a:t> &lt;</a:t>
                      </a:r>
                      <a:r>
                        <a:rPr lang="en-US" b="1" dirty="0">
                          <a:solidFill>
                            <a:schemeClr val="tx2"/>
                          </a:solidFill>
                          <a:effectLst/>
                        </a:rPr>
                        <a:t>80</a:t>
                      </a:r>
                    </a:p>
                  </a:txBody>
                  <a:tcPr>
                    <a:lnL w="12700" cap="flat" cmpd="sng" algn="ctr">
                      <a:solidFill>
                        <a:schemeClr val="tx2"/>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pPr algn="l"/>
                      <a:r>
                        <a:rPr lang="en-US" b="1" u="sng" dirty="0">
                          <a:solidFill>
                            <a:schemeClr val="tx2"/>
                          </a:solidFill>
                          <a:effectLst/>
                        </a:rPr>
                        <a:t>&gt;</a:t>
                      </a:r>
                      <a:r>
                        <a:rPr lang="en-US" b="1" dirty="0">
                          <a:solidFill>
                            <a:schemeClr val="tx2"/>
                          </a:solidFill>
                          <a:effectLst/>
                        </a:rPr>
                        <a:t>160</a:t>
                      </a:r>
                    </a:p>
                  </a:txBody>
                  <a:tcPr>
                    <a:lnL w="12700" cap="flat" cmpd="sng" algn="ctr">
                      <a:solidFill>
                        <a:srgbClr val="FFFF0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1022942211"/>
                  </a:ext>
                </a:extLst>
              </a:tr>
              <a:tr h="400506">
                <a:tc>
                  <a:txBody>
                    <a:bodyPr/>
                    <a:lstStyle/>
                    <a:p>
                      <a:r>
                        <a:rPr lang="en-US" dirty="0">
                          <a:solidFill>
                            <a:schemeClr val="tx2"/>
                          </a:solidFill>
                        </a:rPr>
                        <a:t>Diastolic</a:t>
                      </a:r>
                      <a:r>
                        <a:rPr lang="en-US" baseline="0" dirty="0">
                          <a:solidFill>
                            <a:schemeClr val="tx2"/>
                          </a:solidFill>
                        </a:rPr>
                        <a:t> BP   (mmHg)</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a:solidFill>
                            <a:schemeClr val="tx2"/>
                          </a:solidFill>
                          <a:effectLst/>
                        </a:rPr>
                        <a:t> &lt;</a:t>
                      </a:r>
                      <a:r>
                        <a:rPr lang="en-US" b="1" dirty="0">
                          <a:solidFill>
                            <a:schemeClr val="tx2"/>
                          </a:solidFill>
                          <a:effectLst/>
                        </a:rPr>
                        <a:t>49</a:t>
                      </a:r>
                    </a:p>
                  </a:txBody>
                  <a:tcPr>
                    <a:lnL w="12700" cap="flat" cmpd="sng" algn="ctr">
                      <a:solidFill>
                        <a:schemeClr val="tx2"/>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pPr algn="l"/>
                      <a:r>
                        <a:rPr lang="en-US" b="1" u="sng" dirty="0">
                          <a:solidFill>
                            <a:schemeClr val="tx2"/>
                          </a:solidFill>
                          <a:effectLst/>
                        </a:rPr>
                        <a:t>&gt;</a:t>
                      </a:r>
                      <a:r>
                        <a:rPr lang="en-US" b="1" dirty="0">
                          <a:solidFill>
                            <a:schemeClr val="tx2"/>
                          </a:solidFill>
                          <a:effectLst/>
                        </a:rPr>
                        <a:t>110</a:t>
                      </a:r>
                    </a:p>
                  </a:txBody>
                  <a:tcPr>
                    <a:lnL w="12700" cap="flat" cmpd="sng" algn="ctr">
                      <a:solidFill>
                        <a:srgbClr val="FFFF0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2557156195"/>
                  </a:ext>
                </a:extLst>
              </a:tr>
              <a:tr h="400506">
                <a:tc>
                  <a:txBody>
                    <a:bodyPr/>
                    <a:lstStyle/>
                    <a:p>
                      <a:r>
                        <a:rPr lang="en-US" dirty="0">
                          <a:solidFill>
                            <a:schemeClr val="tx2"/>
                          </a:solidFill>
                        </a:rPr>
                        <a:t>Respiratory Rate </a:t>
                      </a:r>
                      <a:r>
                        <a:rPr lang="en-US" baseline="0" dirty="0">
                          <a:solidFill>
                            <a:schemeClr val="tx2"/>
                          </a:solidFill>
                        </a:rPr>
                        <a:t>  (breaths per minute)</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a:solidFill>
                            <a:schemeClr val="tx2"/>
                          </a:solidFill>
                          <a:effectLst/>
                        </a:rPr>
                        <a:t> &lt;</a:t>
                      </a:r>
                      <a:r>
                        <a:rPr lang="en-US" b="1" dirty="0">
                          <a:solidFill>
                            <a:schemeClr val="tx2"/>
                          </a:solidFill>
                          <a:effectLst/>
                        </a:rPr>
                        <a:t>10</a:t>
                      </a:r>
                    </a:p>
                  </a:txBody>
                  <a:tcPr>
                    <a:lnL w="12700" cap="flat" cmpd="sng" algn="ctr">
                      <a:solidFill>
                        <a:schemeClr val="tx2"/>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pPr algn="l"/>
                      <a:r>
                        <a:rPr lang="en-US" b="1" u="sng" dirty="0">
                          <a:solidFill>
                            <a:schemeClr val="tx2"/>
                          </a:solidFill>
                          <a:effectLst/>
                        </a:rPr>
                        <a:t>&gt;</a:t>
                      </a:r>
                      <a:r>
                        <a:rPr lang="en-US" b="1" dirty="0">
                          <a:solidFill>
                            <a:schemeClr val="tx2"/>
                          </a:solidFill>
                          <a:effectLst/>
                        </a:rPr>
                        <a:t>30</a:t>
                      </a:r>
                    </a:p>
                  </a:txBody>
                  <a:tcPr>
                    <a:lnL w="12700" cap="flat" cmpd="sng" algn="ctr">
                      <a:solidFill>
                        <a:srgbClr val="FFFF0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2395529815"/>
                  </a:ext>
                </a:extLst>
              </a:tr>
              <a:tr h="400506">
                <a:tc>
                  <a:txBody>
                    <a:bodyPr/>
                    <a:lstStyle/>
                    <a:p>
                      <a:r>
                        <a:rPr lang="en-US" dirty="0">
                          <a:solidFill>
                            <a:schemeClr val="tx2"/>
                          </a:solidFill>
                        </a:rPr>
                        <a:t>Heart</a:t>
                      </a:r>
                      <a:r>
                        <a:rPr lang="en-US" baseline="0" dirty="0">
                          <a:solidFill>
                            <a:schemeClr val="tx2"/>
                          </a:solidFill>
                        </a:rPr>
                        <a:t> Rate   (beats per minute)</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a:solidFill>
                            <a:schemeClr val="tx2"/>
                          </a:solidFill>
                          <a:effectLst/>
                        </a:rPr>
                        <a:t> &lt;</a:t>
                      </a:r>
                      <a:r>
                        <a:rPr lang="en-US" b="1" dirty="0">
                          <a:solidFill>
                            <a:schemeClr val="tx2"/>
                          </a:solidFill>
                          <a:effectLst/>
                        </a:rPr>
                        <a:t>50</a:t>
                      </a:r>
                    </a:p>
                  </a:txBody>
                  <a:tcPr>
                    <a:lnL w="12700" cap="flat" cmpd="sng" algn="ctr">
                      <a:solidFill>
                        <a:schemeClr val="tx2"/>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chemeClr val="tx2"/>
                          </a:solidFill>
                          <a:effectLst/>
                        </a:rPr>
                        <a:t>&gt;</a:t>
                      </a:r>
                      <a:r>
                        <a:rPr lang="en-US" b="1" dirty="0">
                          <a:solidFill>
                            <a:schemeClr val="tx2"/>
                          </a:solidFill>
                          <a:effectLst/>
                        </a:rPr>
                        <a:t>120</a:t>
                      </a:r>
                    </a:p>
                  </a:txBody>
                  <a:tcPr>
                    <a:lnL w="12700" cap="flat" cmpd="sng" algn="ctr">
                      <a:solidFill>
                        <a:srgbClr val="FFFF0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4091755927"/>
                  </a:ext>
                </a:extLst>
              </a:tr>
              <a:tr h="400506">
                <a:tc>
                  <a:txBody>
                    <a:bodyPr/>
                    <a:lstStyle/>
                    <a:p>
                      <a:r>
                        <a:rPr lang="en-US" dirty="0">
                          <a:solidFill>
                            <a:schemeClr val="tx2"/>
                          </a:solidFill>
                        </a:rPr>
                        <a:t>Oxygen Saturation   (% at room air)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a:solidFill>
                            <a:schemeClr val="tx2"/>
                          </a:solidFill>
                          <a:effectLst/>
                        </a:rPr>
                        <a:t> &lt;</a:t>
                      </a:r>
                      <a:r>
                        <a:rPr lang="en-US" b="1" dirty="0">
                          <a:solidFill>
                            <a:schemeClr val="tx2"/>
                          </a:solidFill>
                          <a:effectLst/>
                        </a:rPr>
                        <a:t>94   </a:t>
                      </a:r>
                    </a:p>
                  </a:txBody>
                  <a:tcPr>
                    <a:lnL w="12700" cap="flat" cmpd="sng" algn="ctr">
                      <a:solidFill>
                        <a:schemeClr val="tx2"/>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pPr algn="l"/>
                      <a:endParaRPr lang="en-US" b="1" dirty="0">
                        <a:solidFill>
                          <a:schemeClr val="tx2"/>
                        </a:solidFill>
                        <a:effectLst/>
                      </a:endParaRPr>
                    </a:p>
                  </a:txBody>
                  <a:tcPr>
                    <a:lnL w="12700" cap="flat" cmpd="sng" algn="ctr">
                      <a:solidFill>
                        <a:srgbClr val="FFFF0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2211924439"/>
                  </a:ext>
                </a:extLst>
              </a:tr>
              <a:tr h="400506">
                <a:tc>
                  <a:txBody>
                    <a:bodyPr/>
                    <a:lstStyle/>
                    <a:p>
                      <a:r>
                        <a:rPr lang="en-US" dirty="0">
                          <a:solidFill>
                            <a:schemeClr val="tx2"/>
                          </a:solidFill>
                        </a:rPr>
                        <a:t>Urine</a:t>
                      </a:r>
                      <a:r>
                        <a:rPr lang="en-US" baseline="0" dirty="0">
                          <a:solidFill>
                            <a:schemeClr val="tx2"/>
                          </a:solidFill>
                        </a:rPr>
                        <a:t> Output   (ml per hour for 2 hours)</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a:solidFill>
                            <a:schemeClr val="bg1"/>
                          </a:solidFill>
                          <a:effectLst>
                            <a:outerShdw blurRad="38100" dist="38100" dir="2700000" algn="tl">
                              <a:srgbClr val="000000">
                                <a:alpha val="43137"/>
                              </a:srgbClr>
                            </a:outerShdw>
                          </a:effectLst>
                        </a:rPr>
                        <a:t> &lt;</a:t>
                      </a:r>
                      <a:r>
                        <a:rPr lang="en-US" b="1" dirty="0">
                          <a:solidFill>
                            <a:schemeClr val="bg1"/>
                          </a:solidFill>
                          <a:effectLst>
                            <a:outerShdw blurRad="38100" dist="38100" dir="2700000" algn="tl">
                              <a:srgbClr val="000000">
                                <a:alpha val="43137"/>
                              </a:srgbClr>
                            </a:outerShdw>
                          </a:effectLst>
                        </a:rPr>
                        <a:t>35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a:txBody>
                    <a:bodyPr/>
                    <a:lstStyle/>
                    <a:p>
                      <a:pPr algn="l"/>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extLst>
                  <a:ext uri="{0D108BD9-81ED-4DB2-BD59-A6C34878D82A}">
                    <a16:rowId xmlns:a16="http://schemas.microsoft.com/office/drawing/2014/main" val="3840967560"/>
                  </a:ext>
                </a:extLst>
              </a:tr>
              <a:tr h="200253">
                <a:tc gridSpan="3">
                  <a:txBody>
                    <a:bodyPr/>
                    <a:lstStyle/>
                    <a:p>
                      <a:pPr marL="0" lvl="2" indent="0"/>
                      <a:r>
                        <a:rPr lang="en-US" b="1" dirty="0">
                          <a:solidFill>
                            <a:schemeClr val="bg1"/>
                          </a:solidFill>
                          <a:effectLst>
                            <a:outerShdw blurRad="38100" dist="38100" dir="2700000" algn="tl">
                              <a:srgbClr val="000000">
                                <a:alpha val="43137"/>
                              </a:srgbClr>
                            </a:outerShdw>
                          </a:effectLst>
                        </a:rPr>
                        <a:t>Maternal agitation,</a:t>
                      </a:r>
                      <a:r>
                        <a:rPr lang="en-US" b="1" baseline="0" dirty="0">
                          <a:solidFill>
                            <a:schemeClr val="bg1"/>
                          </a:solidFill>
                          <a:effectLst>
                            <a:outerShdw blurRad="38100" dist="38100" dir="2700000" algn="tl">
                              <a:srgbClr val="000000">
                                <a:alpha val="43137"/>
                              </a:srgbClr>
                            </a:outerShdw>
                          </a:effectLst>
                        </a:rPr>
                        <a:t> confusion or unresponsiveness</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0006757"/>
                  </a:ext>
                </a:extLst>
              </a:tr>
              <a:tr h="200253">
                <a:tc gridSpan="3">
                  <a:txBody>
                    <a:bodyPr/>
                    <a:lstStyle/>
                    <a:p>
                      <a:pPr marL="0" lvl="2" indent="0"/>
                      <a:r>
                        <a:rPr lang="en-US" b="1" dirty="0">
                          <a:solidFill>
                            <a:schemeClr val="bg1"/>
                          </a:solidFill>
                          <a:effectLst>
                            <a:outerShdw blurRad="38100" dist="38100" dir="2700000" algn="tl">
                              <a:srgbClr val="000000">
                                <a:alpha val="43137"/>
                              </a:srgbClr>
                            </a:outerShdw>
                          </a:effectLst>
                        </a:rPr>
                        <a:t>Patient with hypertension reporting a non-remitting headache or shortness of breath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5312018"/>
                  </a:ext>
                </a:extLst>
              </a:tr>
              <a:tr h="200253">
                <a:tc gridSpan="3">
                  <a:txBody>
                    <a:bodyPr/>
                    <a:lstStyle/>
                    <a:p>
                      <a:pPr marL="0" lvl="2" indent="0"/>
                      <a:r>
                        <a:rPr lang="en-US" b="1" dirty="0">
                          <a:solidFill>
                            <a:schemeClr val="bg1"/>
                          </a:solidFill>
                          <a:effectLst>
                            <a:outerShdw blurRad="38100" dist="38100" dir="2700000" algn="tl">
                              <a:srgbClr val="000000">
                                <a:alpha val="43137"/>
                              </a:srgbClr>
                            </a:outerShdw>
                          </a:effectLst>
                        </a:rPr>
                        <a:t>Patient report of constant,</a:t>
                      </a:r>
                      <a:r>
                        <a:rPr lang="en-US" b="1" baseline="0" dirty="0">
                          <a:solidFill>
                            <a:schemeClr val="bg1"/>
                          </a:solidFill>
                          <a:effectLst>
                            <a:outerShdw blurRad="38100" dist="38100" dir="2700000" algn="tl">
                              <a:srgbClr val="000000">
                                <a:alpha val="43137"/>
                              </a:srgbClr>
                            </a:outerShdw>
                          </a:effectLst>
                        </a:rPr>
                        <a:t> systemic and severe musculoskeletal pain</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9068453"/>
                  </a:ext>
                </a:extLst>
              </a:tr>
              <a:tr h="594360">
                <a:tc gridSpan="3">
                  <a:txBody>
                    <a:bodyPr/>
                    <a:lstStyle/>
                    <a:p>
                      <a:pPr marL="914400" lvl="2" indent="0"/>
                      <a:r>
                        <a:rPr lang="en-US" baseline="0" dirty="0">
                          <a:solidFill>
                            <a:schemeClr val="tx2"/>
                          </a:solidFill>
                        </a:rPr>
                        <a:t>Immediate action needed; call provider immediately to come evaluate</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8261661"/>
                  </a:ext>
                </a:extLst>
              </a:tr>
              <a:tr h="594360">
                <a:tc gridSpan="3">
                  <a:txBody>
                    <a:bodyPr/>
                    <a:lstStyle/>
                    <a:p>
                      <a:pPr marL="914400" lvl="2" indent="0"/>
                      <a:r>
                        <a:rPr lang="en-US" dirty="0">
                          <a:solidFill>
                            <a:schemeClr val="tx2"/>
                          </a:solidFill>
                        </a:rPr>
                        <a:t>Reassess and confirm calling the provider</a:t>
                      </a:r>
                      <a:r>
                        <a:rPr lang="en-US" baseline="0" dirty="0">
                          <a:solidFill>
                            <a:schemeClr val="tx2"/>
                          </a:solidFill>
                        </a:rPr>
                        <a:t> in 10 minutes</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6182771"/>
                  </a:ext>
                </a:extLst>
              </a:tr>
            </a:tbl>
          </a:graphicData>
        </a:graphic>
      </p:graphicFrame>
      <p:sp>
        <p:nvSpPr>
          <p:cNvPr id="11" name="TextBox 10"/>
          <p:cNvSpPr txBox="1"/>
          <p:nvPr/>
        </p:nvSpPr>
        <p:spPr>
          <a:xfrm>
            <a:off x="3362637" y="5531191"/>
            <a:ext cx="628952" cy="369332"/>
          </a:xfrm>
          <a:prstGeom prst="rect">
            <a:avLst/>
          </a:prstGeom>
          <a:solidFill>
            <a:srgbClr val="FF0000"/>
          </a:solidFill>
          <a:ln>
            <a:solidFill>
              <a:schemeClr val="tx2"/>
            </a:solidFill>
          </a:ln>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RED</a:t>
            </a:r>
          </a:p>
        </p:txBody>
      </p:sp>
      <p:sp>
        <p:nvSpPr>
          <p:cNvPr id="13" name="TextBox 12"/>
          <p:cNvSpPr txBox="1"/>
          <p:nvPr/>
        </p:nvSpPr>
        <p:spPr>
          <a:xfrm>
            <a:off x="3248337" y="6172912"/>
            <a:ext cx="822168" cy="369332"/>
          </a:xfrm>
          <a:prstGeom prst="rect">
            <a:avLst/>
          </a:prstGeom>
          <a:solidFill>
            <a:srgbClr val="FFFF99"/>
          </a:solidFill>
          <a:ln>
            <a:solidFill>
              <a:schemeClr val="tx2"/>
            </a:solidFill>
          </a:ln>
        </p:spPr>
        <p:txBody>
          <a:bodyPr wrap="square" rtlCol="0">
            <a:spAutoFit/>
          </a:bodyPr>
          <a:lstStyle/>
          <a:p>
            <a:pPr algn="ctr"/>
            <a:r>
              <a:rPr lang="en-US" b="1" dirty="0">
                <a:solidFill>
                  <a:schemeClr val="tx2"/>
                </a:solidFill>
              </a:rPr>
              <a:t>Yellow</a:t>
            </a:r>
          </a:p>
        </p:txBody>
      </p:sp>
    </p:spTree>
    <p:extLst>
      <p:ext uri="{BB962C8B-B14F-4D97-AF65-F5344CB8AC3E}">
        <p14:creationId xmlns:p14="http://schemas.microsoft.com/office/powerpoint/2010/main" val="26628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23</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Cardiomyopathy / Short of Breath</a:t>
            </a:r>
          </a:p>
        </p:txBody>
      </p:sp>
      <p:sp>
        <p:nvSpPr>
          <p:cNvPr id="5" name="Content Placeholder 1"/>
          <p:cNvSpPr>
            <a:spLocks noGrp="1"/>
          </p:cNvSpPr>
          <p:nvPr>
            <p:ph idx="1"/>
          </p:nvPr>
        </p:nvSpPr>
        <p:spPr>
          <a:xfrm>
            <a:off x="414067" y="3933050"/>
            <a:ext cx="11326483" cy="2332674"/>
          </a:xfrm>
        </p:spPr>
        <p:txBody>
          <a:bodyPr>
            <a:noAutofit/>
          </a:bodyPr>
          <a:lstStyle/>
          <a:p>
            <a:pPr marL="0" indent="0">
              <a:spcBef>
                <a:spcPts val="0"/>
              </a:spcBef>
              <a:spcAft>
                <a:spcPts val="500"/>
              </a:spcAft>
              <a:buNone/>
            </a:pPr>
            <a:r>
              <a:rPr lang="en-US" sz="2400" b="1" dirty="0">
                <a:solidFill>
                  <a:srgbClr val="D67718"/>
                </a:solidFill>
              </a:rPr>
              <a:t>Key Points</a:t>
            </a:r>
          </a:p>
          <a:p>
            <a:pPr lvl="0">
              <a:spcBef>
                <a:spcPts val="0"/>
              </a:spcBef>
              <a:spcAft>
                <a:spcPts val="500"/>
              </a:spcAft>
            </a:pPr>
            <a:r>
              <a:rPr lang="en-US" dirty="0">
                <a:solidFill>
                  <a:schemeClr val="tx2"/>
                </a:solidFill>
              </a:rPr>
              <a:t>Stabilize and transfer if necessary.</a:t>
            </a:r>
          </a:p>
          <a:p>
            <a:pPr lvl="0">
              <a:spcBef>
                <a:spcPts val="0"/>
              </a:spcBef>
              <a:spcAft>
                <a:spcPts val="500"/>
              </a:spcAft>
            </a:pPr>
            <a:r>
              <a:rPr lang="en-US" dirty="0">
                <a:solidFill>
                  <a:schemeClr val="tx2"/>
                </a:solidFill>
              </a:rPr>
              <a:t>Assess for dilated cardiomyopathy and hypertrophic heart disease.</a:t>
            </a:r>
          </a:p>
          <a:p>
            <a:pPr lvl="0">
              <a:spcBef>
                <a:spcPts val="0"/>
              </a:spcBef>
              <a:spcAft>
                <a:spcPts val="500"/>
              </a:spcAft>
            </a:pPr>
            <a:r>
              <a:rPr lang="en-US" dirty="0">
                <a:solidFill>
                  <a:schemeClr val="tx2"/>
                </a:solidFill>
              </a:rPr>
              <a:t>Assessment: Monitor O2 saturation and vitals, EKG, BNP, troponin, echocardiogram, chest x-ray. </a:t>
            </a:r>
          </a:p>
          <a:p>
            <a:pPr lvl="0">
              <a:spcBef>
                <a:spcPts val="0"/>
              </a:spcBef>
              <a:spcAft>
                <a:spcPts val="500"/>
              </a:spcAft>
            </a:pPr>
            <a:r>
              <a:rPr lang="en-US" dirty="0">
                <a:solidFill>
                  <a:schemeClr val="tx2"/>
                </a:solidFill>
              </a:rPr>
              <a:t>Manage: Stabilize, follow systolic heart failure guidelines, consulate MFM/Cardiology, transfer if necessary.</a:t>
            </a:r>
          </a:p>
          <a:p>
            <a:pPr lvl="0">
              <a:spcBef>
                <a:spcPts val="0"/>
              </a:spcBef>
              <a:spcAft>
                <a:spcPts val="500"/>
              </a:spcAft>
            </a:pPr>
            <a:r>
              <a:rPr lang="en-US" dirty="0">
                <a:solidFill>
                  <a:schemeClr val="tx2"/>
                </a:solidFill>
              </a:rPr>
              <a:t>Presents to the ER multiple times with shortness of breath or other vague symptoms; needs work up including echocardiogram (BNP and troponin when not readily available).  </a:t>
            </a:r>
          </a:p>
          <a:p>
            <a:pPr>
              <a:spcBef>
                <a:spcPts val="0"/>
              </a:spcBef>
              <a:spcAft>
                <a:spcPts val="500"/>
              </a:spcAft>
            </a:pPr>
            <a:endParaRPr lang="en-US" sz="2000" dirty="0">
              <a:solidFill>
                <a:schemeClr val="tx2"/>
              </a:solidFill>
            </a:endParaRPr>
          </a:p>
        </p:txBody>
      </p:sp>
      <p:sp>
        <p:nvSpPr>
          <p:cNvPr id="6" name="Content Placeholder 1"/>
          <p:cNvSpPr txBox="1">
            <a:spLocks/>
          </p:cNvSpPr>
          <p:nvPr/>
        </p:nvSpPr>
        <p:spPr>
          <a:xfrm>
            <a:off x="414067" y="997676"/>
            <a:ext cx="11530081"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a:solidFill>
                  <a:srgbClr val="D67718"/>
                </a:solidFill>
              </a:rPr>
              <a:t>Synopsis </a:t>
            </a:r>
          </a:p>
          <a:p>
            <a:pPr>
              <a:spcBef>
                <a:spcPts val="0"/>
              </a:spcBef>
              <a:spcAft>
                <a:spcPts val="500"/>
              </a:spcAft>
            </a:pPr>
            <a:r>
              <a:rPr lang="en-US" sz="2000" dirty="0">
                <a:solidFill>
                  <a:schemeClr val="tx2"/>
                </a:solidFill>
              </a:rPr>
              <a:t>Cardiomyopathy is a leading causes of maternal mortality, both dilated and hypertrophic. </a:t>
            </a:r>
          </a:p>
          <a:p>
            <a:pPr>
              <a:spcBef>
                <a:spcPts val="0"/>
              </a:spcBef>
              <a:spcAft>
                <a:spcPts val="500"/>
              </a:spcAft>
            </a:pPr>
            <a:r>
              <a:rPr lang="en-US" sz="2000" dirty="0">
                <a:solidFill>
                  <a:schemeClr val="tx2"/>
                </a:solidFill>
              </a:rPr>
              <a:t>Mothers can develop </a:t>
            </a:r>
            <a:r>
              <a:rPr lang="en-US" sz="2000" dirty="0" err="1">
                <a:solidFill>
                  <a:schemeClr val="tx2"/>
                </a:solidFill>
              </a:rPr>
              <a:t>peripartum</a:t>
            </a:r>
            <a:r>
              <a:rPr lang="en-US" sz="2000" dirty="0">
                <a:solidFill>
                  <a:schemeClr val="tx2"/>
                </a:solidFill>
              </a:rPr>
              <a:t> cardiomyopathy, usually in the 3</a:t>
            </a:r>
            <a:r>
              <a:rPr lang="en-US" sz="2000" baseline="30000" dirty="0">
                <a:solidFill>
                  <a:schemeClr val="tx2"/>
                </a:solidFill>
              </a:rPr>
              <a:t>rd</a:t>
            </a:r>
            <a:r>
              <a:rPr lang="en-US" sz="2000" dirty="0">
                <a:solidFill>
                  <a:schemeClr val="tx2"/>
                </a:solidFill>
              </a:rPr>
              <a:t> trimester or 1</a:t>
            </a:r>
            <a:r>
              <a:rPr lang="en-US" sz="2000" baseline="30000" dirty="0">
                <a:solidFill>
                  <a:schemeClr val="tx2"/>
                </a:solidFill>
              </a:rPr>
              <a:t>st</a:t>
            </a:r>
            <a:r>
              <a:rPr lang="en-US" sz="2000" dirty="0">
                <a:solidFill>
                  <a:schemeClr val="tx2"/>
                </a:solidFill>
              </a:rPr>
              <a:t> 6 weeks postpartum.</a:t>
            </a:r>
          </a:p>
          <a:p>
            <a:pPr>
              <a:spcBef>
                <a:spcPts val="0"/>
              </a:spcBef>
              <a:spcAft>
                <a:spcPts val="500"/>
              </a:spcAft>
            </a:pPr>
            <a:r>
              <a:rPr lang="en-US" sz="2000" dirty="0">
                <a:solidFill>
                  <a:schemeClr val="tx2"/>
                </a:solidFill>
              </a:rPr>
              <a:t>Others diseases include pulmonary hypertension, aortic dissection, unexplained sudden death, probable arrhythmia, congenital heart disease, coronary artery disease, and </a:t>
            </a:r>
            <a:r>
              <a:rPr lang="en-US" sz="2000" dirty="0" err="1">
                <a:solidFill>
                  <a:schemeClr val="tx2"/>
                </a:solidFill>
              </a:rPr>
              <a:t>valvular</a:t>
            </a:r>
            <a:r>
              <a:rPr lang="en-US" sz="2000" dirty="0">
                <a:solidFill>
                  <a:schemeClr val="tx2"/>
                </a:solidFill>
              </a:rPr>
              <a:t> and non-</a:t>
            </a:r>
            <a:r>
              <a:rPr lang="en-US" sz="2000" dirty="0" err="1">
                <a:solidFill>
                  <a:schemeClr val="tx2"/>
                </a:solidFill>
              </a:rPr>
              <a:t>valvular</a:t>
            </a:r>
            <a:r>
              <a:rPr lang="en-US" sz="2000" dirty="0">
                <a:solidFill>
                  <a:schemeClr val="tx2"/>
                </a:solidFill>
              </a:rPr>
              <a:t> disease. </a:t>
            </a:r>
          </a:p>
          <a:p>
            <a:pPr>
              <a:spcBef>
                <a:spcPts val="0"/>
              </a:spcBef>
              <a:spcAft>
                <a:spcPts val="500"/>
              </a:spcAft>
            </a:pPr>
            <a:r>
              <a:rPr lang="en-US" sz="2000" dirty="0">
                <a:solidFill>
                  <a:schemeClr val="tx2"/>
                </a:solidFill>
              </a:rPr>
              <a:t>Risk factors: obesity, African-American race/racism, hypertension during pregnancy, and illicit drug use (methamphetamine, cocaine). </a:t>
            </a:r>
          </a:p>
          <a:p>
            <a:pPr>
              <a:spcBef>
                <a:spcPts val="0"/>
              </a:spcBef>
              <a:spcAft>
                <a:spcPts val="500"/>
              </a:spcAft>
            </a:pPr>
            <a:r>
              <a:rPr lang="en-US" sz="2000" dirty="0">
                <a:solidFill>
                  <a:schemeClr val="tx2"/>
                </a:solidFill>
              </a:rPr>
              <a:t>Symptoms: shortness of breath, wheezing, palpitations, edema, chest pain, dizziness, or extreme fatigue. </a:t>
            </a:r>
          </a:p>
          <a:p>
            <a:pPr>
              <a:spcBef>
                <a:spcPts val="0"/>
              </a:spcBef>
              <a:spcAft>
                <a:spcPts val="500"/>
              </a:spcAft>
            </a:pPr>
            <a:r>
              <a:rPr lang="en-US" sz="2000" dirty="0">
                <a:solidFill>
                  <a:schemeClr val="tx2"/>
                </a:solidFill>
              </a:rPr>
              <a:t>Signs: hypertension, tachycardia, rales, swelling, and low oxygen saturation. </a:t>
            </a:r>
          </a:p>
        </p:txBody>
      </p:sp>
    </p:spTree>
    <p:extLst>
      <p:ext uri="{BB962C8B-B14F-4D97-AF65-F5344CB8AC3E}">
        <p14:creationId xmlns:p14="http://schemas.microsoft.com/office/powerpoint/2010/main" val="63513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24</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Fever / Sepsis</a:t>
            </a:r>
          </a:p>
        </p:txBody>
      </p:sp>
      <p:sp>
        <p:nvSpPr>
          <p:cNvPr id="5" name="Content Placeholder 1"/>
          <p:cNvSpPr>
            <a:spLocks noGrp="1"/>
          </p:cNvSpPr>
          <p:nvPr>
            <p:ph idx="1"/>
          </p:nvPr>
        </p:nvSpPr>
        <p:spPr>
          <a:xfrm>
            <a:off x="579118" y="3555156"/>
            <a:ext cx="10972801" cy="2518469"/>
          </a:xfrm>
        </p:spPr>
        <p:txBody>
          <a:bodyPr>
            <a:noAutofit/>
          </a:bodyPr>
          <a:lstStyle/>
          <a:p>
            <a:pPr marL="0" indent="0">
              <a:spcBef>
                <a:spcPts val="0"/>
              </a:spcBef>
              <a:spcAft>
                <a:spcPts val="500"/>
              </a:spcAft>
              <a:buNone/>
            </a:pPr>
            <a:r>
              <a:rPr lang="en-US" sz="2400" b="1" dirty="0">
                <a:solidFill>
                  <a:srgbClr val="D67718"/>
                </a:solidFill>
              </a:rPr>
              <a:t>Key Points</a:t>
            </a:r>
          </a:p>
          <a:p>
            <a:pPr>
              <a:spcBef>
                <a:spcPts val="0"/>
              </a:spcBef>
              <a:spcAft>
                <a:spcPts val="500"/>
              </a:spcAft>
            </a:pPr>
            <a:r>
              <a:rPr lang="en-US" dirty="0">
                <a:solidFill>
                  <a:schemeClr val="tx2"/>
                </a:solidFill>
              </a:rPr>
              <a:t>Stabilize and transfer if necessary; hospital sepsis protocols should be implemented.</a:t>
            </a:r>
          </a:p>
          <a:p>
            <a:pPr lvl="0">
              <a:spcBef>
                <a:spcPts val="0"/>
              </a:spcBef>
              <a:spcAft>
                <a:spcPts val="500"/>
              </a:spcAft>
            </a:pPr>
            <a:r>
              <a:rPr lang="en-US" dirty="0">
                <a:solidFill>
                  <a:schemeClr val="tx2"/>
                </a:solidFill>
              </a:rPr>
              <a:t>Monitor the “Maternal Early Warning System” closely; Leading causes: septic abortion, </a:t>
            </a:r>
            <a:r>
              <a:rPr lang="en-US" dirty="0" err="1">
                <a:solidFill>
                  <a:schemeClr val="tx2"/>
                </a:solidFill>
              </a:rPr>
              <a:t>endometritis</a:t>
            </a:r>
            <a:r>
              <a:rPr lang="en-US" dirty="0">
                <a:solidFill>
                  <a:schemeClr val="tx2"/>
                </a:solidFill>
              </a:rPr>
              <a:t>, pneumonia, </a:t>
            </a:r>
            <a:r>
              <a:rPr lang="en-US" dirty="0" err="1">
                <a:solidFill>
                  <a:schemeClr val="tx2"/>
                </a:solidFill>
              </a:rPr>
              <a:t>urosepsis</a:t>
            </a:r>
            <a:r>
              <a:rPr lang="en-US" dirty="0">
                <a:solidFill>
                  <a:schemeClr val="tx2"/>
                </a:solidFill>
              </a:rPr>
              <a:t>, appendicitis, wound infection, </a:t>
            </a:r>
            <a:r>
              <a:rPr lang="en-US" dirty="0" err="1">
                <a:solidFill>
                  <a:schemeClr val="tx2"/>
                </a:solidFill>
              </a:rPr>
              <a:t>cholecystitis</a:t>
            </a:r>
            <a:r>
              <a:rPr lang="en-US" dirty="0">
                <a:solidFill>
                  <a:schemeClr val="tx2"/>
                </a:solidFill>
              </a:rPr>
              <a:t>. </a:t>
            </a:r>
          </a:p>
          <a:p>
            <a:pPr>
              <a:spcBef>
                <a:spcPts val="0"/>
              </a:spcBef>
              <a:spcAft>
                <a:spcPts val="500"/>
              </a:spcAft>
            </a:pPr>
            <a:r>
              <a:rPr lang="en-US" dirty="0">
                <a:solidFill>
                  <a:schemeClr val="tx2"/>
                </a:solidFill>
              </a:rPr>
              <a:t>Consider OB consultation.</a:t>
            </a:r>
          </a:p>
          <a:p>
            <a:pPr lvl="0">
              <a:spcBef>
                <a:spcPts val="0"/>
              </a:spcBef>
              <a:spcAft>
                <a:spcPts val="500"/>
              </a:spcAft>
            </a:pPr>
            <a:r>
              <a:rPr lang="en-US" dirty="0">
                <a:solidFill>
                  <a:schemeClr val="tx2"/>
                </a:solidFill>
              </a:rPr>
              <a:t>Draw tests quickly: CBC, coagulation status, comprehensive metabolic panel, venous lactic acid, blood cultures, other cultures.</a:t>
            </a:r>
          </a:p>
          <a:p>
            <a:pPr lvl="0">
              <a:spcBef>
                <a:spcPts val="0"/>
              </a:spcBef>
              <a:spcAft>
                <a:spcPts val="500"/>
              </a:spcAft>
            </a:pPr>
            <a:r>
              <a:rPr lang="en-US" dirty="0">
                <a:solidFill>
                  <a:schemeClr val="tx2"/>
                </a:solidFill>
              </a:rPr>
              <a:t>Antibiotics should be administered within an hour of arrival. </a:t>
            </a:r>
          </a:p>
        </p:txBody>
      </p:sp>
      <p:sp>
        <p:nvSpPr>
          <p:cNvPr id="6" name="Content Placeholder 1"/>
          <p:cNvSpPr txBox="1">
            <a:spLocks/>
          </p:cNvSpPr>
          <p:nvPr/>
        </p:nvSpPr>
        <p:spPr>
          <a:xfrm>
            <a:off x="579119" y="1036001"/>
            <a:ext cx="10972801"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a:solidFill>
                  <a:srgbClr val="D67718"/>
                </a:solidFill>
              </a:rPr>
              <a:t>Synopsis </a:t>
            </a:r>
          </a:p>
          <a:p>
            <a:pPr>
              <a:spcBef>
                <a:spcPts val="0"/>
              </a:spcBef>
              <a:spcAft>
                <a:spcPts val="500"/>
              </a:spcAft>
            </a:pPr>
            <a:r>
              <a:rPr lang="en-US" dirty="0">
                <a:solidFill>
                  <a:schemeClr val="tx2"/>
                </a:solidFill>
              </a:rPr>
              <a:t>Sepsis is a “life-threatening organ dysfunction caused by a dysregulated host response to infection” (JAMA 2016; 315: 801– 10). </a:t>
            </a:r>
          </a:p>
          <a:p>
            <a:pPr>
              <a:spcBef>
                <a:spcPts val="0"/>
              </a:spcBef>
              <a:spcAft>
                <a:spcPts val="500"/>
              </a:spcAft>
            </a:pPr>
            <a:r>
              <a:rPr lang="en-US" dirty="0">
                <a:solidFill>
                  <a:schemeClr val="tx2"/>
                </a:solidFill>
              </a:rPr>
              <a:t>Sepsis is an infection with organ dysfunction and requires immediate response.</a:t>
            </a:r>
          </a:p>
          <a:p>
            <a:pPr>
              <a:spcBef>
                <a:spcPts val="0"/>
              </a:spcBef>
              <a:spcAft>
                <a:spcPts val="500"/>
              </a:spcAft>
            </a:pPr>
            <a:r>
              <a:rPr lang="en-US" dirty="0">
                <a:solidFill>
                  <a:schemeClr val="tx2"/>
                </a:solidFill>
              </a:rPr>
              <a:t>Septic shock is a subset in patients who require vasopressor support to maintain a mean arterial pressure greater than 65 mmHg and have serum lactate greater than 2mmol/L after adequate fluid resuscitation. </a:t>
            </a:r>
          </a:p>
        </p:txBody>
      </p:sp>
    </p:spTree>
    <p:extLst>
      <p:ext uri="{BB962C8B-B14F-4D97-AF65-F5344CB8AC3E}">
        <p14:creationId xmlns:p14="http://schemas.microsoft.com/office/powerpoint/2010/main" val="219543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25</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Thromboembolism</a:t>
            </a:r>
          </a:p>
        </p:txBody>
      </p:sp>
      <p:sp>
        <p:nvSpPr>
          <p:cNvPr id="5" name="Content Placeholder 1"/>
          <p:cNvSpPr>
            <a:spLocks noGrp="1"/>
          </p:cNvSpPr>
          <p:nvPr>
            <p:ph idx="1"/>
          </p:nvPr>
        </p:nvSpPr>
        <p:spPr>
          <a:xfrm>
            <a:off x="566891" y="3720944"/>
            <a:ext cx="10972801" cy="2332674"/>
          </a:xfrm>
        </p:spPr>
        <p:txBody>
          <a:bodyPr>
            <a:noAutofit/>
          </a:bodyPr>
          <a:lstStyle/>
          <a:p>
            <a:pPr marL="0" indent="0">
              <a:spcBef>
                <a:spcPts val="0"/>
              </a:spcBef>
              <a:spcAft>
                <a:spcPts val="500"/>
              </a:spcAft>
              <a:buNone/>
            </a:pPr>
            <a:r>
              <a:rPr lang="en-US" sz="2400" b="1" dirty="0">
                <a:solidFill>
                  <a:srgbClr val="D67718"/>
                </a:solidFill>
              </a:rPr>
              <a:t>Key Points</a:t>
            </a:r>
          </a:p>
          <a:p>
            <a:pPr lvl="0">
              <a:spcBef>
                <a:spcPts val="0"/>
              </a:spcBef>
              <a:spcAft>
                <a:spcPts val="500"/>
              </a:spcAft>
            </a:pPr>
            <a:r>
              <a:rPr lang="en-US" dirty="0">
                <a:solidFill>
                  <a:schemeClr val="tx2"/>
                </a:solidFill>
              </a:rPr>
              <a:t>Stabilize and transfer if necessary</a:t>
            </a:r>
          </a:p>
          <a:p>
            <a:pPr lvl="0">
              <a:spcBef>
                <a:spcPts val="0"/>
              </a:spcBef>
              <a:spcAft>
                <a:spcPts val="500"/>
              </a:spcAft>
            </a:pPr>
            <a:r>
              <a:rPr lang="en-US" dirty="0">
                <a:solidFill>
                  <a:schemeClr val="tx2"/>
                </a:solidFill>
              </a:rPr>
              <a:t>Virchow’s triad is present in pregnancy and postpartum</a:t>
            </a:r>
          </a:p>
          <a:p>
            <a:pPr lvl="0">
              <a:spcBef>
                <a:spcPts val="0"/>
              </a:spcBef>
              <a:spcAft>
                <a:spcPts val="500"/>
              </a:spcAft>
            </a:pPr>
            <a:r>
              <a:rPr lang="en-US" dirty="0">
                <a:solidFill>
                  <a:schemeClr val="tx2"/>
                </a:solidFill>
              </a:rPr>
              <a:t>Monitor signs and symptoms including unilateral leg pain, swelling, shortness of breath, and low O2 saturation</a:t>
            </a:r>
          </a:p>
          <a:p>
            <a:pPr lvl="0">
              <a:spcBef>
                <a:spcPts val="0"/>
              </a:spcBef>
              <a:spcAft>
                <a:spcPts val="500"/>
              </a:spcAft>
            </a:pPr>
            <a:r>
              <a:rPr lang="en-US" dirty="0">
                <a:solidFill>
                  <a:schemeClr val="tx2"/>
                </a:solidFill>
              </a:rPr>
              <a:t>Imaging: Lower extremity venous </a:t>
            </a:r>
            <a:r>
              <a:rPr lang="en-US" dirty="0" err="1">
                <a:solidFill>
                  <a:schemeClr val="tx2"/>
                </a:solidFill>
              </a:rPr>
              <a:t>doppler</a:t>
            </a:r>
            <a:r>
              <a:rPr lang="en-US" dirty="0">
                <a:solidFill>
                  <a:schemeClr val="tx2"/>
                </a:solidFill>
              </a:rPr>
              <a:t>, V/Q scan, CT angiogram</a:t>
            </a:r>
          </a:p>
          <a:p>
            <a:pPr lvl="0">
              <a:spcBef>
                <a:spcPts val="0"/>
              </a:spcBef>
              <a:spcAft>
                <a:spcPts val="500"/>
              </a:spcAft>
            </a:pPr>
            <a:r>
              <a:rPr lang="en-US" dirty="0">
                <a:solidFill>
                  <a:schemeClr val="tx2"/>
                </a:solidFill>
              </a:rPr>
              <a:t>Treatment: Heparin (low molecular weight, unfractionated)</a:t>
            </a:r>
          </a:p>
          <a:p>
            <a:pPr>
              <a:spcBef>
                <a:spcPts val="0"/>
              </a:spcBef>
              <a:spcAft>
                <a:spcPts val="500"/>
              </a:spcAft>
            </a:pPr>
            <a:endParaRPr lang="en-US" sz="2000" dirty="0">
              <a:solidFill>
                <a:schemeClr val="tx2"/>
              </a:solidFill>
            </a:endParaRPr>
          </a:p>
        </p:txBody>
      </p:sp>
      <p:sp>
        <p:nvSpPr>
          <p:cNvPr id="6" name="Content Placeholder 1"/>
          <p:cNvSpPr txBox="1">
            <a:spLocks/>
          </p:cNvSpPr>
          <p:nvPr/>
        </p:nvSpPr>
        <p:spPr>
          <a:xfrm>
            <a:off x="566891" y="1042619"/>
            <a:ext cx="11306175"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a:solidFill>
                  <a:srgbClr val="D67718"/>
                </a:solidFill>
              </a:rPr>
              <a:t>Synopsis </a:t>
            </a:r>
          </a:p>
          <a:p>
            <a:pPr>
              <a:spcBef>
                <a:spcPts val="0"/>
              </a:spcBef>
              <a:spcAft>
                <a:spcPts val="500"/>
              </a:spcAft>
            </a:pPr>
            <a:r>
              <a:rPr lang="en-US" dirty="0">
                <a:solidFill>
                  <a:schemeClr val="tx2"/>
                </a:solidFill>
              </a:rPr>
              <a:t>The risk increases during pregnancy and postpartum. </a:t>
            </a:r>
          </a:p>
          <a:p>
            <a:pPr>
              <a:spcBef>
                <a:spcPts val="0"/>
              </a:spcBef>
              <a:spcAft>
                <a:spcPts val="500"/>
              </a:spcAft>
            </a:pPr>
            <a:r>
              <a:rPr lang="en-US" dirty="0">
                <a:solidFill>
                  <a:schemeClr val="tx2"/>
                </a:solidFill>
              </a:rPr>
              <a:t>Often presents with unilateral extremity swelling/pain; maybe erythematous warm to palpation</a:t>
            </a:r>
          </a:p>
          <a:p>
            <a:pPr>
              <a:spcBef>
                <a:spcPts val="0"/>
              </a:spcBef>
              <a:spcAft>
                <a:spcPts val="500"/>
              </a:spcAft>
            </a:pPr>
            <a:r>
              <a:rPr lang="en-US" dirty="0">
                <a:solidFill>
                  <a:schemeClr val="tx2"/>
                </a:solidFill>
              </a:rPr>
              <a:t>Roughly 75-80% of pulmonary embolisms are caused by DVT</a:t>
            </a:r>
          </a:p>
          <a:p>
            <a:pPr>
              <a:spcBef>
                <a:spcPts val="0"/>
              </a:spcBef>
              <a:spcAft>
                <a:spcPts val="500"/>
              </a:spcAft>
            </a:pPr>
            <a:r>
              <a:rPr lang="en-US" dirty="0">
                <a:solidFill>
                  <a:schemeClr val="tx2"/>
                </a:solidFill>
              </a:rPr>
              <a:t>Symptoms include shortness of breath, chest pain that worsens with deep inspiration, hemoptysis, and palpitations. Tachycardia and lowered oxygen saturation can be seen. </a:t>
            </a:r>
          </a:p>
          <a:p>
            <a:pPr>
              <a:spcBef>
                <a:spcPts val="0"/>
              </a:spcBef>
              <a:spcAft>
                <a:spcPts val="500"/>
              </a:spcAft>
            </a:pPr>
            <a:r>
              <a:rPr lang="en-US" dirty="0">
                <a:solidFill>
                  <a:schemeClr val="tx2"/>
                </a:solidFill>
              </a:rPr>
              <a:t>Clinicians need to have a high index of suspicion. </a:t>
            </a:r>
          </a:p>
        </p:txBody>
      </p:sp>
    </p:spTree>
    <p:extLst>
      <p:ext uri="{BB962C8B-B14F-4D97-AF65-F5344CB8AC3E}">
        <p14:creationId xmlns:p14="http://schemas.microsoft.com/office/powerpoint/2010/main" val="88107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278" y="4011640"/>
            <a:ext cx="10972801" cy="2332674"/>
          </a:xfrm>
        </p:spPr>
        <p:txBody>
          <a:bodyPr>
            <a:noAutofit/>
          </a:bodyPr>
          <a:lstStyle/>
          <a:p>
            <a:pPr marL="0" indent="0">
              <a:spcBef>
                <a:spcPts val="0"/>
              </a:spcBef>
              <a:spcAft>
                <a:spcPts val="500"/>
              </a:spcAft>
              <a:buNone/>
            </a:pPr>
            <a:r>
              <a:rPr lang="en-US" sz="2400" b="1" dirty="0">
                <a:solidFill>
                  <a:srgbClr val="D67718"/>
                </a:solidFill>
              </a:rPr>
              <a:t>Key Points</a:t>
            </a:r>
          </a:p>
          <a:p>
            <a:pPr marL="171450" lvl="0" indent="-171450">
              <a:spcBef>
                <a:spcPts val="0"/>
              </a:spcBef>
              <a:spcAft>
                <a:spcPts val="500"/>
              </a:spcAft>
            </a:pPr>
            <a:r>
              <a:rPr lang="en-US" sz="2000" dirty="0">
                <a:solidFill>
                  <a:schemeClr val="tx2"/>
                </a:solidFill>
              </a:rPr>
              <a:t>Stabilize and transfer if necessary.</a:t>
            </a:r>
          </a:p>
          <a:p>
            <a:pPr marL="171450" indent="-171450">
              <a:spcBef>
                <a:spcPts val="0"/>
              </a:spcBef>
              <a:spcAft>
                <a:spcPts val="500"/>
              </a:spcAft>
            </a:pPr>
            <a:r>
              <a:rPr lang="en-US" sz="2000" dirty="0">
                <a:solidFill>
                  <a:schemeClr val="tx2"/>
                </a:solidFill>
              </a:rPr>
              <a:t>Consider OB consultation.</a:t>
            </a:r>
          </a:p>
          <a:p>
            <a:pPr marL="171450" lvl="0" indent="-171450">
              <a:spcBef>
                <a:spcPts val="0"/>
              </a:spcBef>
              <a:spcAft>
                <a:spcPts val="500"/>
              </a:spcAft>
            </a:pPr>
            <a:r>
              <a:rPr lang="en-US" dirty="0">
                <a:solidFill>
                  <a:schemeClr val="tx2"/>
                </a:solidFill>
              </a:rPr>
              <a:t>Antihypertensive treatment should be started quickly for persistent acute-onset severe hypertension (SBP </a:t>
            </a:r>
            <a:r>
              <a:rPr lang="en-US" u="sng" dirty="0">
                <a:solidFill>
                  <a:schemeClr val="tx2"/>
                </a:solidFill>
              </a:rPr>
              <a:t>&gt;</a:t>
            </a:r>
            <a:r>
              <a:rPr lang="en-US" dirty="0">
                <a:solidFill>
                  <a:schemeClr val="tx2"/>
                </a:solidFill>
              </a:rPr>
              <a:t>160 mm Hg or DBP </a:t>
            </a:r>
            <a:r>
              <a:rPr lang="en-US" u="sng" dirty="0">
                <a:solidFill>
                  <a:schemeClr val="tx2"/>
                </a:solidFill>
              </a:rPr>
              <a:t>&gt;</a:t>
            </a:r>
            <a:r>
              <a:rPr lang="en-US" dirty="0">
                <a:solidFill>
                  <a:schemeClr val="tx2"/>
                </a:solidFill>
              </a:rPr>
              <a:t>110 mm Hg) that is confirmed as persistent (</a:t>
            </a:r>
            <a:r>
              <a:rPr lang="en-US" u="sng" dirty="0">
                <a:solidFill>
                  <a:schemeClr val="tx2"/>
                </a:solidFill>
              </a:rPr>
              <a:t>&gt;</a:t>
            </a:r>
            <a:r>
              <a:rPr lang="en-US" dirty="0">
                <a:solidFill>
                  <a:schemeClr val="tx2"/>
                </a:solidFill>
              </a:rPr>
              <a:t>15 </a:t>
            </a:r>
            <a:r>
              <a:rPr lang="en-US" dirty="0" err="1">
                <a:solidFill>
                  <a:schemeClr val="tx2"/>
                </a:solidFill>
              </a:rPr>
              <a:t>mins</a:t>
            </a:r>
            <a:r>
              <a:rPr lang="en-US" dirty="0">
                <a:solidFill>
                  <a:schemeClr val="tx2"/>
                </a:solidFill>
              </a:rPr>
              <a:t>.). Research suggests that treatment should be administered within 30–60 minutes.</a:t>
            </a:r>
          </a:p>
          <a:p>
            <a:pPr marL="171450" lvl="0" indent="-171450">
              <a:spcBef>
                <a:spcPts val="0"/>
              </a:spcBef>
              <a:spcAft>
                <a:spcPts val="500"/>
              </a:spcAft>
            </a:pPr>
            <a:r>
              <a:rPr lang="en-US" sz="2000" dirty="0">
                <a:solidFill>
                  <a:schemeClr val="tx2"/>
                </a:solidFill>
              </a:rPr>
              <a:t>Abnormal blood pressure range—140-159 systolic or </a:t>
            </a:r>
            <a:r>
              <a:rPr lang="en-US" sz="2000" u="sng" dirty="0">
                <a:solidFill>
                  <a:schemeClr val="tx2"/>
                </a:solidFill>
              </a:rPr>
              <a:t>&gt;</a:t>
            </a:r>
            <a:r>
              <a:rPr lang="en-US" sz="2000" dirty="0">
                <a:solidFill>
                  <a:schemeClr val="tx2"/>
                </a:solidFill>
              </a:rPr>
              <a:t>90 diastolic should require oral treatment. </a:t>
            </a:r>
          </a:p>
          <a:p>
            <a:pPr marL="171450" lvl="0" indent="-171450">
              <a:spcBef>
                <a:spcPts val="0"/>
              </a:spcBef>
              <a:spcAft>
                <a:spcPts val="500"/>
              </a:spcAft>
            </a:pPr>
            <a:r>
              <a:rPr lang="en-US" sz="2000" dirty="0">
                <a:solidFill>
                  <a:schemeClr val="tx2"/>
                </a:solidFill>
              </a:rPr>
              <a:t>Eclampsia is usually self-limiting. Magnesium sulfate is started to prevent recurring seizures.</a:t>
            </a:r>
          </a:p>
          <a:p>
            <a:pPr marL="0" indent="0">
              <a:spcBef>
                <a:spcPts val="0"/>
              </a:spcBef>
              <a:spcAft>
                <a:spcPts val="500"/>
              </a:spcAft>
              <a:buNone/>
            </a:pPr>
            <a:r>
              <a:rPr lang="en-US" sz="2000" b="1" dirty="0">
                <a:solidFill>
                  <a:schemeClr val="tx2"/>
                </a:solidFill>
              </a:rPr>
              <a:t> </a:t>
            </a:r>
          </a:p>
          <a:p>
            <a:pPr>
              <a:spcBef>
                <a:spcPts val="0"/>
              </a:spcBef>
              <a:spcAft>
                <a:spcPts val="500"/>
              </a:spcAft>
            </a:pPr>
            <a:endParaRPr lang="en-US" sz="2000" dirty="0">
              <a:solidFill>
                <a:schemeClr val="tx2"/>
              </a:solidFill>
            </a:endParaRPr>
          </a:p>
        </p:txBody>
      </p:sp>
      <p:sp>
        <p:nvSpPr>
          <p:cNvPr id="3" name="Slide Number Placeholder 2"/>
          <p:cNvSpPr>
            <a:spLocks noGrp="1"/>
          </p:cNvSpPr>
          <p:nvPr>
            <p:ph type="sldNum" sz="quarter" idx="12"/>
          </p:nvPr>
        </p:nvSpPr>
        <p:spPr/>
        <p:txBody>
          <a:bodyPr/>
          <a:lstStyle/>
          <a:p>
            <a:fld id="{E25C0C21-B7CE-4F0B-81CD-4269BE354346}" type="slidenum">
              <a:rPr lang="en-US" smtClean="0"/>
              <a:pPr/>
              <a:t>26</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Hypertension / Preeclampsia</a:t>
            </a:r>
          </a:p>
        </p:txBody>
      </p:sp>
      <p:sp>
        <p:nvSpPr>
          <p:cNvPr id="5" name="Content Placeholder 1"/>
          <p:cNvSpPr txBox="1">
            <a:spLocks/>
          </p:cNvSpPr>
          <p:nvPr/>
        </p:nvSpPr>
        <p:spPr>
          <a:xfrm>
            <a:off x="589279" y="1036001"/>
            <a:ext cx="10972801"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a:solidFill>
                  <a:srgbClr val="D67718"/>
                </a:solidFill>
              </a:rPr>
              <a:t>Synopsis </a:t>
            </a:r>
          </a:p>
          <a:p>
            <a:pPr marL="171450" indent="-171450">
              <a:spcBef>
                <a:spcPts val="0"/>
              </a:spcBef>
              <a:spcAft>
                <a:spcPts val="500"/>
              </a:spcAft>
            </a:pPr>
            <a:r>
              <a:rPr lang="en-US" sz="2000" dirty="0">
                <a:solidFill>
                  <a:schemeClr val="tx2"/>
                </a:solidFill>
              </a:rPr>
              <a:t>Hypertensive disorders are a leading cause of maternal mortality and morbidity. </a:t>
            </a:r>
          </a:p>
          <a:p>
            <a:pPr marL="171450" indent="-171450">
              <a:spcBef>
                <a:spcPts val="0"/>
              </a:spcBef>
              <a:spcAft>
                <a:spcPts val="500"/>
              </a:spcAft>
            </a:pPr>
            <a:r>
              <a:rPr lang="en-US" sz="2000" dirty="0">
                <a:solidFill>
                  <a:schemeClr val="tx2"/>
                </a:solidFill>
              </a:rPr>
              <a:t>Includes Gestational Hypertension, Preeclampsia, Eclampsia, and Chronic Hypertension with Preeclampsia.</a:t>
            </a:r>
          </a:p>
          <a:p>
            <a:pPr marL="171450" indent="-171450">
              <a:spcBef>
                <a:spcPts val="0"/>
              </a:spcBef>
              <a:spcAft>
                <a:spcPts val="500"/>
              </a:spcAft>
            </a:pPr>
            <a:r>
              <a:rPr lang="en-US" sz="2000" dirty="0">
                <a:solidFill>
                  <a:schemeClr val="tx2"/>
                </a:solidFill>
              </a:rPr>
              <a:t>Distinguishing feature: proteinuria is a protein/creatinine ratio of 0.3 or more, a 24-hour urine protein of 300 mg/dl or more, or a urinalysis protein value of 1+ or more.</a:t>
            </a:r>
          </a:p>
          <a:p>
            <a:pPr marL="171450" indent="-171450">
              <a:spcBef>
                <a:spcPts val="0"/>
              </a:spcBef>
              <a:spcAft>
                <a:spcPts val="500"/>
              </a:spcAft>
            </a:pPr>
            <a:r>
              <a:rPr lang="en-US" sz="2000" dirty="0">
                <a:solidFill>
                  <a:schemeClr val="tx2"/>
                </a:solidFill>
              </a:rPr>
              <a:t>Preeclampsia with severe features includes one or more: unrelenting headache, visual disturbances, right upper quadrant pain, thrombocytopenia, elevated transaminases, elevated creatinine and pulmonary edema.</a:t>
            </a:r>
          </a:p>
          <a:p>
            <a:pPr>
              <a:spcBef>
                <a:spcPts val="0"/>
              </a:spcBef>
              <a:spcAft>
                <a:spcPts val="500"/>
              </a:spcAft>
            </a:pPr>
            <a:endParaRPr lang="en-US" sz="2000" dirty="0">
              <a:solidFill>
                <a:schemeClr val="tx2"/>
              </a:solidFill>
            </a:endParaRPr>
          </a:p>
        </p:txBody>
      </p:sp>
    </p:spTree>
    <p:extLst>
      <p:ext uri="{BB962C8B-B14F-4D97-AF65-F5344CB8AC3E}">
        <p14:creationId xmlns:p14="http://schemas.microsoft.com/office/powerpoint/2010/main" val="2395922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27</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Hemorrhage / Anemia</a:t>
            </a:r>
          </a:p>
        </p:txBody>
      </p:sp>
      <p:sp>
        <p:nvSpPr>
          <p:cNvPr id="8" name="Content Placeholder 1"/>
          <p:cNvSpPr>
            <a:spLocks noGrp="1"/>
          </p:cNvSpPr>
          <p:nvPr>
            <p:ph idx="1"/>
          </p:nvPr>
        </p:nvSpPr>
        <p:spPr>
          <a:xfrm>
            <a:off x="609598" y="3635720"/>
            <a:ext cx="10972801" cy="2332674"/>
          </a:xfrm>
        </p:spPr>
        <p:txBody>
          <a:bodyPr>
            <a:noAutofit/>
          </a:bodyPr>
          <a:lstStyle/>
          <a:p>
            <a:pPr marL="0" indent="0">
              <a:spcBef>
                <a:spcPts val="0"/>
              </a:spcBef>
              <a:spcAft>
                <a:spcPts val="500"/>
              </a:spcAft>
              <a:buNone/>
            </a:pPr>
            <a:r>
              <a:rPr lang="en-US" sz="2400" b="1" dirty="0">
                <a:solidFill>
                  <a:srgbClr val="D67718"/>
                </a:solidFill>
              </a:rPr>
              <a:t>Key Points</a:t>
            </a:r>
          </a:p>
          <a:p>
            <a:pPr lvl="0">
              <a:spcBef>
                <a:spcPts val="0"/>
              </a:spcBef>
              <a:spcAft>
                <a:spcPts val="500"/>
              </a:spcAft>
            </a:pPr>
            <a:r>
              <a:rPr lang="en-US" dirty="0">
                <a:solidFill>
                  <a:schemeClr val="tx2"/>
                </a:solidFill>
              </a:rPr>
              <a:t>Stabilize and transfer if necessary.</a:t>
            </a:r>
          </a:p>
          <a:p>
            <a:pPr lvl="0">
              <a:spcBef>
                <a:spcPts val="0"/>
              </a:spcBef>
              <a:spcAft>
                <a:spcPts val="500"/>
              </a:spcAft>
            </a:pPr>
            <a:r>
              <a:rPr lang="en-US" dirty="0">
                <a:solidFill>
                  <a:schemeClr val="tx2"/>
                </a:solidFill>
              </a:rPr>
              <a:t>Quantify blood loss and monitor vital signs for hypovolemia.</a:t>
            </a:r>
          </a:p>
          <a:p>
            <a:pPr lvl="0">
              <a:spcBef>
                <a:spcPts val="0"/>
              </a:spcBef>
              <a:spcAft>
                <a:spcPts val="500"/>
              </a:spcAft>
            </a:pPr>
            <a:r>
              <a:rPr lang="en-US" dirty="0">
                <a:solidFill>
                  <a:schemeClr val="tx2"/>
                </a:solidFill>
              </a:rPr>
              <a:t>Infuse crystalloids and blood products immediately.</a:t>
            </a:r>
          </a:p>
          <a:p>
            <a:pPr>
              <a:spcBef>
                <a:spcPts val="0"/>
              </a:spcBef>
              <a:spcAft>
                <a:spcPts val="500"/>
              </a:spcAft>
            </a:pPr>
            <a:r>
              <a:rPr lang="en-US" dirty="0">
                <a:solidFill>
                  <a:schemeClr val="tx2"/>
                </a:solidFill>
              </a:rPr>
              <a:t>Consider OB consultation.</a:t>
            </a:r>
          </a:p>
          <a:p>
            <a:pPr lvl="0">
              <a:spcBef>
                <a:spcPts val="0"/>
              </a:spcBef>
              <a:spcAft>
                <a:spcPts val="500"/>
              </a:spcAft>
            </a:pPr>
            <a:r>
              <a:rPr lang="en-US" dirty="0">
                <a:solidFill>
                  <a:schemeClr val="tx2"/>
                </a:solidFill>
              </a:rPr>
              <a:t>Draw necessary labs immediately.</a:t>
            </a:r>
          </a:p>
          <a:p>
            <a:pPr lvl="0">
              <a:spcBef>
                <a:spcPts val="0"/>
              </a:spcBef>
              <a:spcAft>
                <a:spcPts val="500"/>
              </a:spcAft>
            </a:pPr>
            <a:r>
              <a:rPr lang="en-US" dirty="0">
                <a:solidFill>
                  <a:schemeClr val="tx2"/>
                </a:solidFill>
              </a:rPr>
              <a:t>Identify and treat both internal and external bleeding sources.</a:t>
            </a:r>
          </a:p>
          <a:p>
            <a:pPr>
              <a:spcBef>
                <a:spcPts val="0"/>
              </a:spcBef>
              <a:spcAft>
                <a:spcPts val="500"/>
              </a:spcAft>
            </a:pPr>
            <a:endParaRPr lang="en-US" sz="2000" dirty="0">
              <a:solidFill>
                <a:schemeClr val="tx2"/>
              </a:solidFill>
            </a:endParaRPr>
          </a:p>
        </p:txBody>
      </p:sp>
      <p:sp>
        <p:nvSpPr>
          <p:cNvPr id="9" name="Content Placeholder 1"/>
          <p:cNvSpPr txBox="1">
            <a:spLocks/>
          </p:cNvSpPr>
          <p:nvPr/>
        </p:nvSpPr>
        <p:spPr>
          <a:xfrm>
            <a:off x="609598" y="1055686"/>
            <a:ext cx="10972801"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a:solidFill>
                  <a:srgbClr val="D67718"/>
                </a:solidFill>
              </a:rPr>
              <a:t>Synopsis </a:t>
            </a:r>
          </a:p>
          <a:p>
            <a:pPr>
              <a:spcBef>
                <a:spcPts val="0"/>
              </a:spcBef>
              <a:spcAft>
                <a:spcPts val="500"/>
              </a:spcAft>
            </a:pPr>
            <a:r>
              <a:rPr lang="en-US" dirty="0">
                <a:solidFill>
                  <a:schemeClr val="tx2"/>
                </a:solidFill>
              </a:rPr>
              <a:t>Either primary/early postpartum hemorrhage (&lt;24 hours of delivery) or secondary/delayed.</a:t>
            </a:r>
          </a:p>
          <a:p>
            <a:pPr>
              <a:spcBef>
                <a:spcPts val="0"/>
              </a:spcBef>
              <a:spcAft>
                <a:spcPts val="500"/>
              </a:spcAft>
            </a:pPr>
            <a:r>
              <a:rPr lang="en-US" dirty="0">
                <a:solidFill>
                  <a:schemeClr val="tx2"/>
                </a:solidFill>
              </a:rPr>
              <a:t>Consider the quantity of external/internal bleeding and hypovolemia signs and symptoms.</a:t>
            </a:r>
          </a:p>
          <a:p>
            <a:pPr>
              <a:spcBef>
                <a:spcPts val="0"/>
              </a:spcBef>
              <a:spcAft>
                <a:spcPts val="500"/>
              </a:spcAft>
            </a:pPr>
            <a:r>
              <a:rPr lang="en-US" dirty="0">
                <a:solidFill>
                  <a:schemeClr val="tx2"/>
                </a:solidFill>
              </a:rPr>
              <a:t>ACOG defines PP hemorrhage as cumulative blood loss of 1000mL+ or signs/symptoms regardless of delivery route.</a:t>
            </a:r>
          </a:p>
          <a:p>
            <a:pPr>
              <a:spcBef>
                <a:spcPts val="0"/>
              </a:spcBef>
              <a:spcAft>
                <a:spcPts val="500"/>
              </a:spcAft>
            </a:pPr>
            <a:r>
              <a:rPr lang="en-US" dirty="0">
                <a:solidFill>
                  <a:schemeClr val="tx2"/>
                </a:solidFill>
              </a:rPr>
              <a:t>Response needs to be tailored quickly to the estimated blood loss and patient signs/symptoms.</a:t>
            </a:r>
          </a:p>
        </p:txBody>
      </p:sp>
    </p:spTree>
    <p:extLst>
      <p:ext uri="{BB962C8B-B14F-4D97-AF65-F5344CB8AC3E}">
        <p14:creationId xmlns:p14="http://schemas.microsoft.com/office/powerpoint/2010/main" val="2419716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28</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Depression / Anxiety Disorder / Mental Health</a:t>
            </a:r>
          </a:p>
        </p:txBody>
      </p:sp>
      <p:sp>
        <p:nvSpPr>
          <p:cNvPr id="5" name="Content Placeholder 1"/>
          <p:cNvSpPr>
            <a:spLocks noGrp="1"/>
          </p:cNvSpPr>
          <p:nvPr>
            <p:ph idx="1"/>
          </p:nvPr>
        </p:nvSpPr>
        <p:spPr>
          <a:xfrm>
            <a:off x="558799" y="3231877"/>
            <a:ext cx="11393713" cy="2332674"/>
          </a:xfrm>
        </p:spPr>
        <p:txBody>
          <a:bodyPr>
            <a:noAutofit/>
          </a:bodyPr>
          <a:lstStyle/>
          <a:p>
            <a:pPr marL="0" indent="0">
              <a:spcBef>
                <a:spcPts val="0"/>
              </a:spcBef>
              <a:spcAft>
                <a:spcPts val="500"/>
              </a:spcAft>
              <a:buNone/>
            </a:pPr>
            <a:r>
              <a:rPr lang="en-US" sz="2400" b="1" dirty="0">
                <a:solidFill>
                  <a:srgbClr val="D67718"/>
                </a:solidFill>
              </a:rPr>
              <a:t>Key Points</a:t>
            </a:r>
          </a:p>
          <a:p>
            <a:pPr lvl="0">
              <a:spcBef>
                <a:spcPts val="0"/>
              </a:spcBef>
              <a:spcAft>
                <a:spcPts val="500"/>
              </a:spcAft>
            </a:pPr>
            <a:r>
              <a:rPr lang="en-US" sz="2000" dirty="0">
                <a:solidFill>
                  <a:schemeClr val="tx2"/>
                </a:solidFill>
              </a:rPr>
              <a:t>Stabilize and transfer as necessary.</a:t>
            </a:r>
          </a:p>
          <a:p>
            <a:pPr>
              <a:spcBef>
                <a:spcPts val="0"/>
              </a:spcBef>
              <a:spcAft>
                <a:spcPts val="500"/>
              </a:spcAft>
            </a:pPr>
            <a:r>
              <a:rPr lang="en-US" sz="2000" dirty="0">
                <a:solidFill>
                  <a:schemeClr val="tx2"/>
                </a:solidFill>
              </a:rPr>
              <a:t>Use Edinburgh Depression Scale to assess depression/anxiety. Score of 12 or more is possible depression requiring further evaluation. A score over 19 and/or a positive Item 10 for suicidal thoughts require immediate follow-up.  If &lt;2 weeks postpartum, consider “baby blues” as a cause of mood disturbance.</a:t>
            </a:r>
          </a:p>
          <a:p>
            <a:pPr>
              <a:spcBef>
                <a:spcPts val="0"/>
              </a:spcBef>
              <a:spcAft>
                <a:spcPts val="500"/>
              </a:spcAft>
            </a:pPr>
            <a:r>
              <a:rPr lang="en-US" sz="2000" dirty="0">
                <a:solidFill>
                  <a:schemeClr val="tx2"/>
                </a:solidFill>
              </a:rPr>
              <a:t>DSM-5 criteria: Depressed mood, diminished interest, significant weight change, insomnia or hypersomnia, psychomotor agitation or retardation, fatigue or loss of energy, feelings of worthlessness/guilt, inability to concentrate, indecisiveness, and thoughts of death and suicide. Five criteria for &gt;2 weeks meets diagnosis.</a:t>
            </a:r>
          </a:p>
          <a:p>
            <a:pPr lvl="0">
              <a:spcBef>
                <a:spcPts val="0"/>
              </a:spcBef>
              <a:spcAft>
                <a:spcPts val="500"/>
              </a:spcAft>
            </a:pPr>
            <a:r>
              <a:rPr lang="en-US" sz="2000" dirty="0">
                <a:solidFill>
                  <a:schemeClr val="tx2"/>
                </a:solidFill>
              </a:rPr>
              <a:t>Management: Consultation with social work and psychiatry. Consider telehealth. Initiate antidepressants or refer for psychotherapy as needed.  </a:t>
            </a:r>
            <a:r>
              <a:rPr lang="en-US" sz="2000" dirty="0">
                <a:solidFill>
                  <a:schemeClr val="tx2"/>
                </a:solidFill>
                <a:hlinkClick r:id="rId2"/>
              </a:rPr>
              <a:t>https://flbhimpact.org/toolkits-for-clinicians/</a:t>
            </a:r>
            <a:r>
              <a:rPr lang="en-US" sz="2000" dirty="0">
                <a:solidFill>
                  <a:schemeClr val="tx2"/>
                </a:solidFill>
              </a:rPr>
              <a:t>.</a:t>
            </a:r>
            <a:endParaRPr lang="en-US" sz="2000" b="1" dirty="0">
              <a:solidFill>
                <a:srgbClr val="FF0000"/>
              </a:solidFill>
            </a:endParaRPr>
          </a:p>
        </p:txBody>
      </p:sp>
      <p:sp>
        <p:nvSpPr>
          <p:cNvPr id="6" name="Content Placeholder 1"/>
          <p:cNvSpPr txBox="1">
            <a:spLocks/>
          </p:cNvSpPr>
          <p:nvPr/>
        </p:nvSpPr>
        <p:spPr>
          <a:xfrm>
            <a:off x="558800" y="1051603"/>
            <a:ext cx="11393712"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a:solidFill>
                  <a:srgbClr val="D67718"/>
                </a:solidFill>
              </a:rPr>
              <a:t>Synopsis </a:t>
            </a:r>
          </a:p>
          <a:p>
            <a:pPr>
              <a:spcBef>
                <a:spcPts val="0"/>
              </a:spcBef>
              <a:spcAft>
                <a:spcPts val="500"/>
              </a:spcAft>
            </a:pPr>
            <a:r>
              <a:rPr lang="en-US" sz="2000" dirty="0">
                <a:solidFill>
                  <a:schemeClr val="tx2"/>
                </a:solidFill>
              </a:rPr>
              <a:t>Perinatal depression occurs in 20% of pregnancies, but underdiagnosed, underreported and undertreated. </a:t>
            </a:r>
          </a:p>
          <a:p>
            <a:pPr>
              <a:spcBef>
                <a:spcPts val="0"/>
              </a:spcBef>
              <a:spcAft>
                <a:spcPts val="500"/>
              </a:spcAft>
            </a:pPr>
            <a:r>
              <a:rPr lang="en-US" sz="2000" dirty="0">
                <a:solidFill>
                  <a:schemeClr val="tx2"/>
                </a:solidFill>
              </a:rPr>
              <a:t>Symptoms are similar to major depressive episodes outside of the </a:t>
            </a:r>
            <a:r>
              <a:rPr lang="en-US" sz="2000" dirty="0" err="1">
                <a:solidFill>
                  <a:schemeClr val="tx2"/>
                </a:solidFill>
              </a:rPr>
              <a:t>peripartum</a:t>
            </a:r>
            <a:r>
              <a:rPr lang="en-US" sz="2000" dirty="0">
                <a:solidFill>
                  <a:schemeClr val="tx2"/>
                </a:solidFill>
              </a:rPr>
              <a:t> period. </a:t>
            </a:r>
          </a:p>
          <a:p>
            <a:pPr>
              <a:spcBef>
                <a:spcPts val="0"/>
              </a:spcBef>
              <a:spcAft>
                <a:spcPts val="500"/>
              </a:spcAft>
            </a:pPr>
            <a:r>
              <a:rPr lang="en-US" sz="2000" dirty="0">
                <a:solidFill>
                  <a:schemeClr val="tx2"/>
                </a:solidFill>
              </a:rPr>
              <a:t>Suicidal ideations occur 3%, but few have active ideation with plans, intent, and means.</a:t>
            </a:r>
          </a:p>
          <a:p>
            <a:pPr>
              <a:spcBef>
                <a:spcPts val="0"/>
              </a:spcBef>
              <a:spcAft>
                <a:spcPts val="500"/>
              </a:spcAft>
            </a:pPr>
            <a:r>
              <a:rPr lang="en-US" sz="2000" dirty="0">
                <a:solidFill>
                  <a:schemeClr val="tx2"/>
                </a:solidFill>
              </a:rPr>
              <a:t>Ruminations about harming the baby can occur often described as “scary thoughts”. If these thoughts are </a:t>
            </a:r>
            <a:r>
              <a:rPr lang="en-US" sz="2000" i="1" dirty="0">
                <a:solidFill>
                  <a:schemeClr val="tx2"/>
                </a:solidFill>
              </a:rPr>
              <a:t>not distressing</a:t>
            </a:r>
            <a:r>
              <a:rPr lang="en-US" sz="2000" dirty="0">
                <a:solidFill>
                  <a:schemeClr val="tx2"/>
                </a:solidFill>
              </a:rPr>
              <a:t> to the mother, they should prompt an immediate evaluation.</a:t>
            </a:r>
            <a:r>
              <a:rPr lang="en-US" dirty="0">
                <a:solidFill>
                  <a:schemeClr val="tx2"/>
                </a:solidFill>
              </a:rPr>
              <a:t> </a:t>
            </a:r>
          </a:p>
        </p:txBody>
      </p:sp>
    </p:spTree>
    <p:extLst>
      <p:ext uri="{BB962C8B-B14F-4D97-AF65-F5344CB8AC3E}">
        <p14:creationId xmlns:p14="http://schemas.microsoft.com/office/powerpoint/2010/main" val="27882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29</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Drug Use / Opioid Use</a:t>
            </a:r>
          </a:p>
        </p:txBody>
      </p:sp>
      <p:sp>
        <p:nvSpPr>
          <p:cNvPr id="5" name="Content Placeholder 1"/>
          <p:cNvSpPr>
            <a:spLocks noGrp="1"/>
          </p:cNvSpPr>
          <p:nvPr>
            <p:ph idx="1"/>
          </p:nvPr>
        </p:nvSpPr>
        <p:spPr>
          <a:xfrm>
            <a:off x="568960" y="3849080"/>
            <a:ext cx="11115040" cy="2332674"/>
          </a:xfrm>
        </p:spPr>
        <p:txBody>
          <a:bodyPr>
            <a:noAutofit/>
          </a:bodyPr>
          <a:lstStyle/>
          <a:p>
            <a:pPr marL="0" indent="0">
              <a:spcAft>
                <a:spcPts val="500"/>
              </a:spcAft>
              <a:buNone/>
            </a:pPr>
            <a:r>
              <a:rPr lang="en-US" sz="2400" b="1" dirty="0">
                <a:solidFill>
                  <a:srgbClr val="D67718"/>
                </a:solidFill>
              </a:rPr>
              <a:t>Key Points</a:t>
            </a:r>
          </a:p>
          <a:p>
            <a:pPr lvl="0">
              <a:spcBef>
                <a:spcPts val="0"/>
              </a:spcBef>
              <a:spcAft>
                <a:spcPts val="500"/>
              </a:spcAft>
            </a:pPr>
            <a:r>
              <a:rPr lang="en-US" sz="2000" dirty="0">
                <a:solidFill>
                  <a:schemeClr val="tx2"/>
                </a:solidFill>
              </a:rPr>
              <a:t>Identify life-threatening conditions, stabilize, and refer them as needed.</a:t>
            </a:r>
          </a:p>
          <a:p>
            <a:pPr lvl="0">
              <a:spcBef>
                <a:spcPts val="0"/>
              </a:spcBef>
              <a:spcAft>
                <a:spcPts val="500"/>
              </a:spcAft>
            </a:pPr>
            <a:r>
              <a:rPr lang="en-US" sz="2000" dirty="0">
                <a:solidFill>
                  <a:schemeClr val="tx2"/>
                </a:solidFill>
              </a:rPr>
              <a:t>Initial workup includes a urine drug screen, CBC, LFTs, and STI testing.</a:t>
            </a:r>
          </a:p>
          <a:p>
            <a:pPr lvl="0">
              <a:spcBef>
                <a:spcPts val="0"/>
              </a:spcBef>
              <a:spcAft>
                <a:spcPts val="500"/>
              </a:spcAft>
            </a:pPr>
            <a:r>
              <a:rPr lang="en-US" sz="2000" dirty="0">
                <a:solidFill>
                  <a:schemeClr val="tx2"/>
                </a:solidFill>
              </a:rPr>
              <a:t>Use opioids in pregnant women to manage withdraw symptoms; consider buprenorphine treatment.</a:t>
            </a:r>
          </a:p>
          <a:p>
            <a:pPr lvl="0">
              <a:spcBef>
                <a:spcPts val="0"/>
              </a:spcBef>
              <a:spcAft>
                <a:spcPts val="500"/>
              </a:spcAft>
            </a:pPr>
            <a:r>
              <a:rPr lang="en-US" sz="2000" dirty="0">
                <a:solidFill>
                  <a:schemeClr val="tx2"/>
                </a:solidFill>
              </a:rPr>
              <a:t>Validated scales for opioids include OOWS, SOWS, and COWS.</a:t>
            </a:r>
          </a:p>
          <a:p>
            <a:pPr lvl="0">
              <a:spcBef>
                <a:spcPts val="0"/>
              </a:spcBef>
              <a:spcAft>
                <a:spcPts val="500"/>
              </a:spcAft>
            </a:pPr>
            <a:r>
              <a:rPr lang="en-US" sz="2000" dirty="0">
                <a:solidFill>
                  <a:schemeClr val="tx2"/>
                </a:solidFill>
              </a:rPr>
              <a:t>Assess mother’s status including screening for mental health, intimate partner violence, housing, etc.</a:t>
            </a:r>
          </a:p>
          <a:p>
            <a:pPr lvl="0">
              <a:spcBef>
                <a:spcPts val="0"/>
              </a:spcBef>
              <a:spcAft>
                <a:spcPts val="500"/>
              </a:spcAft>
            </a:pPr>
            <a:r>
              <a:rPr lang="en-US" sz="2000" dirty="0">
                <a:solidFill>
                  <a:schemeClr val="tx2"/>
                </a:solidFill>
              </a:rPr>
              <a:t>Determine infant status, available childcare, and custody needs.</a:t>
            </a:r>
          </a:p>
          <a:p>
            <a:pPr lvl="0">
              <a:spcBef>
                <a:spcPts val="0"/>
              </a:spcBef>
              <a:spcAft>
                <a:spcPts val="500"/>
              </a:spcAft>
            </a:pPr>
            <a:r>
              <a:rPr lang="en-US" sz="2000" dirty="0">
                <a:solidFill>
                  <a:schemeClr val="tx2"/>
                </a:solidFill>
              </a:rPr>
              <a:t>Postpartum women with OUD should leave with a Naloxone kit or prescription because of </a:t>
            </a:r>
            <a:r>
              <a:rPr lang="en-US" sz="2000">
                <a:solidFill>
                  <a:schemeClr val="tx2"/>
                </a:solidFill>
              </a:rPr>
              <a:t>the risk.</a:t>
            </a:r>
            <a:endParaRPr lang="en-US" sz="2000" dirty="0">
              <a:solidFill>
                <a:schemeClr val="tx2"/>
              </a:solidFill>
            </a:endParaRPr>
          </a:p>
        </p:txBody>
      </p:sp>
      <p:sp>
        <p:nvSpPr>
          <p:cNvPr id="6" name="Content Placeholder 1"/>
          <p:cNvSpPr txBox="1">
            <a:spLocks/>
          </p:cNvSpPr>
          <p:nvPr/>
        </p:nvSpPr>
        <p:spPr>
          <a:xfrm>
            <a:off x="568960" y="1056321"/>
            <a:ext cx="11115040"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a:solidFill>
                  <a:srgbClr val="D67718"/>
                </a:solidFill>
              </a:rPr>
              <a:t>Synopsis</a:t>
            </a:r>
            <a:r>
              <a:rPr lang="en-US" sz="2000" b="1" dirty="0">
                <a:solidFill>
                  <a:srgbClr val="D67718"/>
                </a:solidFill>
              </a:rPr>
              <a:t> </a:t>
            </a:r>
          </a:p>
          <a:p>
            <a:pPr>
              <a:spcBef>
                <a:spcPts val="0"/>
              </a:spcBef>
              <a:spcAft>
                <a:spcPts val="500"/>
              </a:spcAft>
            </a:pPr>
            <a:r>
              <a:rPr lang="en-US" sz="2000" dirty="0">
                <a:solidFill>
                  <a:schemeClr val="tx2"/>
                </a:solidFill>
              </a:rPr>
              <a:t>Drug use is the leading cause of maternal death in Florida.  Especially true after delivery with a high rate of recidivism. </a:t>
            </a:r>
          </a:p>
          <a:p>
            <a:pPr>
              <a:spcBef>
                <a:spcPts val="0"/>
              </a:spcBef>
              <a:spcAft>
                <a:spcPts val="500"/>
              </a:spcAft>
            </a:pPr>
            <a:r>
              <a:rPr lang="en-US" sz="2000" dirty="0">
                <a:solidFill>
                  <a:schemeClr val="tx2"/>
                </a:solidFill>
              </a:rPr>
              <a:t>Universal screening for substance use disorders in all postpartum women is a must. </a:t>
            </a:r>
          </a:p>
          <a:p>
            <a:pPr>
              <a:spcBef>
                <a:spcPts val="0"/>
              </a:spcBef>
              <a:spcAft>
                <a:spcPts val="500"/>
              </a:spcAft>
            </a:pPr>
            <a:r>
              <a:rPr lang="en-US" sz="2000" dirty="0">
                <a:solidFill>
                  <a:schemeClr val="tx2"/>
                </a:solidFill>
              </a:rPr>
              <a:t>Once identified, determine readiness for accepting and acting on available resources to help. </a:t>
            </a:r>
          </a:p>
          <a:p>
            <a:pPr>
              <a:spcBef>
                <a:spcPts val="0"/>
              </a:spcBef>
              <a:spcAft>
                <a:spcPts val="500"/>
              </a:spcAft>
            </a:pPr>
            <a:r>
              <a:rPr lang="en-US" sz="2000" dirty="0">
                <a:solidFill>
                  <a:schemeClr val="tx2"/>
                </a:solidFill>
              </a:rPr>
              <a:t>Discuss the readiness to start SUD treatment with the intent of recovering from SUD. </a:t>
            </a:r>
          </a:p>
          <a:p>
            <a:pPr>
              <a:spcBef>
                <a:spcPts val="0"/>
              </a:spcBef>
              <a:spcAft>
                <a:spcPts val="500"/>
              </a:spcAft>
            </a:pPr>
            <a:r>
              <a:rPr lang="en-US" sz="2000" dirty="0">
                <a:solidFill>
                  <a:schemeClr val="tx2"/>
                </a:solidFill>
              </a:rPr>
              <a:t>Life-threatening conditions should be managed first, including overdose and suicidality. </a:t>
            </a:r>
          </a:p>
          <a:p>
            <a:pPr>
              <a:spcBef>
                <a:spcPts val="0"/>
              </a:spcBef>
              <a:spcAft>
                <a:spcPts val="500"/>
              </a:spcAft>
            </a:pPr>
            <a:r>
              <a:rPr lang="en-US" sz="2000" dirty="0">
                <a:solidFill>
                  <a:schemeClr val="tx2"/>
                </a:solidFill>
              </a:rPr>
              <a:t>Signs, symptoms, and management are similar to others with drug use disorder.  </a:t>
            </a:r>
          </a:p>
        </p:txBody>
      </p:sp>
    </p:spTree>
    <p:extLst>
      <p:ext uri="{BB962C8B-B14F-4D97-AF65-F5344CB8AC3E}">
        <p14:creationId xmlns:p14="http://schemas.microsoft.com/office/powerpoint/2010/main" val="329564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Objectives</a:t>
            </a:r>
          </a:p>
        </p:txBody>
      </p:sp>
      <p:sp>
        <p:nvSpPr>
          <p:cNvPr id="5" name="Content Placeholder 2"/>
          <p:cNvSpPr>
            <a:spLocks noGrp="1"/>
          </p:cNvSpPr>
          <p:nvPr>
            <p:ph idx="1"/>
          </p:nvPr>
        </p:nvSpPr>
        <p:spPr>
          <a:xfrm>
            <a:off x="723897" y="1628012"/>
            <a:ext cx="10687049" cy="4436141"/>
          </a:xfrm>
        </p:spPr>
        <p:txBody>
          <a:bodyPr>
            <a:normAutofit/>
          </a:bodyPr>
          <a:lstStyle/>
          <a:p>
            <a:pPr>
              <a:spcBef>
                <a:spcPts val="0"/>
              </a:spcBef>
              <a:spcAft>
                <a:spcPts val="1500"/>
              </a:spcAft>
            </a:pPr>
            <a:r>
              <a:rPr lang="en-US" sz="3200" dirty="0">
                <a:solidFill>
                  <a:schemeClr val="tx2">
                    <a:lumMod val="75000"/>
                    <a:lumOff val="25000"/>
                  </a:schemeClr>
                </a:solidFill>
              </a:rPr>
              <a:t>Discuss Florida’s postpartum pregnancy-related mortality </a:t>
            </a:r>
          </a:p>
          <a:p>
            <a:pPr>
              <a:spcBef>
                <a:spcPts val="0"/>
              </a:spcBef>
              <a:spcAft>
                <a:spcPts val="1500"/>
              </a:spcAft>
            </a:pPr>
            <a:r>
              <a:rPr lang="en-US" sz="3200" dirty="0">
                <a:solidFill>
                  <a:schemeClr val="tx2">
                    <a:lumMod val="75000"/>
                    <a:lumOff val="25000"/>
                  </a:schemeClr>
                </a:solidFill>
              </a:rPr>
              <a:t>Discuss leading causes of postpartum death, timing and place</a:t>
            </a:r>
          </a:p>
          <a:p>
            <a:pPr>
              <a:spcBef>
                <a:spcPts val="0"/>
              </a:spcBef>
              <a:spcAft>
                <a:spcPts val="1500"/>
              </a:spcAft>
            </a:pPr>
            <a:r>
              <a:rPr lang="en-US" sz="3200" dirty="0">
                <a:solidFill>
                  <a:schemeClr val="tx2">
                    <a:lumMod val="75000"/>
                    <a:lumOff val="25000"/>
                  </a:schemeClr>
                </a:solidFill>
              </a:rPr>
              <a:t>Learn what ERs can do to prevent postpartum deaths</a:t>
            </a:r>
          </a:p>
          <a:p>
            <a:pPr>
              <a:spcBef>
                <a:spcPts val="0"/>
              </a:spcBef>
              <a:spcAft>
                <a:spcPts val="1500"/>
              </a:spcAft>
            </a:pPr>
            <a:r>
              <a:rPr lang="en-US" sz="3200" dirty="0">
                <a:solidFill>
                  <a:schemeClr val="tx2">
                    <a:lumMod val="75000"/>
                    <a:lumOff val="25000"/>
                  </a:schemeClr>
                </a:solidFill>
              </a:rPr>
              <a:t>Understand care management of select postpartum conditions</a:t>
            </a:r>
          </a:p>
          <a:p>
            <a:pPr>
              <a:spcBef>
                <a:spcPts val="0"/>
              </a:spcBef>
              <a:spcAft>
                <a:spcPts val="1500"/>
              </a:spcAft>
            </a:pPr>
            <a:r>
              <a:rPr lang="en-US" sz="3200" dirty="0">
                <a:solidFill>
                  <a:schemeClr val="tx2">
                    <a:lumMod val="75000"/>
                    <a:lumOff val="25000"/>
                  </a:schemeClr>
                </a:solidFill>
              </a:rPr>
              <a:t>Discuss high risk postpartum conditions warranting OB consultation</a:t>
            </a:r>
          </a:p>
          <a:p>
            <a:pPr>
              <a:spcBef>
                <a:spcPts val="0"/>
              </a:spcBef>
              <a:spcAft>
                <a:spcPts val="1500"/>
              </a:spcAft>
            </a:pPr>
            <a:endParaRPr lang="en-US" sz="3200" dirty="0"/>
          </a:p>
        </p:txBody>
      </p:sp>
    </p:spTree>
    <p:extLst>
      <p:ext uri="{BB962C8B-B14F-4D97-AF65-F5344CB8AC3E}">
        <p14:creationId xmlns:p14="http://schemas.microsoft.com/office/powerpoint/2010/main" val="291514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Postpartum Reminder—Educational QR Codes</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5612" y="1092200"/>
            <a:ext cx="3627667" cy="5604188"/>
          </a:xfrm>
          <a:ln w="22225">
            <a:solidFill>
              <a:schemeClr val="accent1"/>
            </a:solidFill>
          </a:ln>
        </p:spPr>
      </p:pic>
      <p:sp>
        <p:nvSpPr>
          <p:cNvPr id="8" name="Content Placeholder 7"/>
          <p:cNvSpPr>
            <a:spLocks noGrp="1"/>
          </p:cNvSpPr>
          <p:nvPr>
            <p:ph sz="half" idx="2"/>
          </p:nvPr>
        </p:nvSpPr>
        <p:spPr>
          <a:xfrm>
            <a:off x="5435600" y="1456553"/>
            <a:ext cx="5679440" cy="4733242"/>
          </a:xfrm>
        </p:spPr>
        <p:txBody>
          <a:bodyPr>
            <a:normAutofit/>
          </a:bodyPr>
          <a:lstStyle/>
          <a:p>
            <a:pPr marL="0" indent="0">
              <a:buNone/>
            </a:pPr>
            <a:r>
              <a:rPr lang="en-US" sz="2800" b="1" dirty="0">
                <a:solidFill>
                  <a:srgbClr val="D67718"/>
                </a:solidFill>
              </a:rPr>
              <a:t>Post Poster/Flyer in Visible Locations</a:t>
            </a:r>
          </a:p>
          <a:p>
            <a:r>
              <a:rPr lang="en-US" sz="2600" dirty="0">
                <a:solidFill>
                  <a:schemeClr val="tx2"/>
                </a:solidFill>
              </a:rPr>
              <a:t>Educational Poster for ER Team</a:t>
            </a:r>
          </a:p>
          <a:p>
            <a:r>
              <a:rPr lang="en-US" sz="2600" dirty="0">
                <a:solidFill>
                  <a:schemeClr val="tx2"/>
                </a:solidFill>
              </a:rPr>
              <a:t>Reminds to ask about pregnancy in the last year</a:t>
            </a:r>
          </a:p>
          <a:p>
            <a:r>
              <a:rPr lang="en-US" sz="2600" dirty="0">
                <a:solidFill>
                  <a:schemeClr val="tx2"/>
                </a:solidFill>
              </a:rPr>
              <a:t>Provides a postpartum condition checklist</a:t>
            </a:r>
          </a:p>
          <a:p>
            <a:r>
              <a:rPr lang="en-US" sz="2600" dirty="0">
                <a:solidFill>
                  <a:schemeClr val="tx2"/>
                </a:solidFill>
              </a:rPr>
              <a:t>Provides QR code links to brief care education and management guidelines</a:t>
            </a:r>
          </a:p>
        </p:txBody>
      </p:sp>
      <p:sp>
        <p:nvSpPr>
          <p:cNvPr id="3" name="Slide Number Placeholder 2"/>
          <p:cNvSpPr>
            <a:spLocks noGrp="1"/>
          </p:cNvSpPr>
          <p:nvPr>
            <p:ph type="sldNum" sz="quarter" idx="4294967295"/>
          </p:nvPr>
        </p:nvSpPr>
        <p:spPr>
          <a:xfrm>
            <a:off x="11303000" y="6394450"/>
            <a:ext cx="889000" cy="287338"/>
          </a:xfrm>
        </p:spPr>
        <p:txBody>
          <a:bodyPr/>
          <a:lstStyle/>
          <a:p>
            <a:fld id="{E25C0C21-B7CE-4F0B-81CD-4269BE354346}" type="slidenum">
              <a:rPr lang="en-US" smtClean="0"/>
              <a:pPr/>
              <a:t>30</a:t>
            </a:fld>
            <a:endParaRPr lang="en-US" dirty="0"/>
          </a:p>
        </p:txBody>
      </p:sp>
    </p:spTree>
    <p:extLst>
      <p:ext uri="{BB962C8B-B14F-4D97-AF65-F5344CB8AC3E}">
        <p14:creationId xmlns:p14="http://schemas.microsoft.com/office/powerpoint/2010/main" val="428083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50100" y="467047"/>
            <a:ext cx="10960714" cy="642938"/>
          </a:xfrm>
          <a:ln w="38100">
            <a:solidFill>
              <a:srgbClr val="329664"/>
            </a:solidFill>
          </a:ln>
        </p:spPr>
        <p:txBody>
          <a:bodyPr>
            <a:normAutofit/>
          </a:bodyPr>
          <a:lstStyle/>
          <a:p>
            <a:pPr algn="ctr"/>
            <a:r>
              <a:rPr lang="en-US" sz="4000" b="1" dirty="0"/>
              <a:t>Postpartum ER Care—Mortality Prevention </a:t>
            </a:r>
          </a:p>
        </p:txBody>
      </p:sp>
      <p:sp>
        <p:nvSpPr>
          <p:cNvPr id="6" name="TextBox 5"/>
          <p:cNvSpPr txBox="1"/>
          <p:nvPr/>
        </p:nvSpPr>
        <p:spPr>
          <a:xfrm>
            <a:off x="342166" y="1196544"/>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000000"/>
                </a:solidFill>
                <a:effectLst/>
                <a:uLnTx/>
                <a:uFillTx/>
                <a:latin typeface="Calibri"/>
                <a:ea typeface="+mn-ea"/>
                <a:cs typeface="+mn-cs"/>
              </a:rPr>
              <a:t>ER care can prevent some postpartum deaths based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000000"/>
                </a:solidFill>
                <a:effectLst/>
                <a:uLnTx/>
                <a:uFillTx/>
                <a:latin typeface="Calibri"/>
                <a:ea typeface="+mn-ea"/>
                <a:cs typeface="+mn-cs"/>
              </a:rPr>
              <a:t>Florida Maternal Mortality Review Findings</a:t>
            </a:r>
            <a:endParaRPr kumimoji="0" lang="en-US" sz="3000" b="0" i="1" u="none" strike="noStrike" kern="1200" cap="none" spc="0" normalizeH="0" baseline="0" noProof="0" dirty="0">
              <a:ln>
                <a:noFill/>
              </a:ln>
              <a:solidFill>
                <a:srgbClr val="000000"/>
              </a:solidFill>
              <a:effectLst/>
              <a:uLnTx/>
              <a:uFillTx/>
              <a:latin typeface="Calibri"/>
              <a:ea typeface="+mn-ea"/>
              <a:cs typeface="+mn-cs"/>
            </a:endParaRPr>
          </a:p>
        </p:txBody>
      </p:sp>
      <p:sp>
        <p:nvSpPr>
          <p:cNvPr id="9" name="Rounded Rectangle 8"/>
          <p:cNvSpPr/>
          <p:nvPr/>
        </p:nvSpPr>
        <p:spPr>
          <a:xfrm>
            <a:off x="1253057" y="2636011"/>
            <a:ext cx="3203706" cy="1636858"/>
          </a:xfrm>
          <a:prstGeom prst="roundRect">
            <a:avLst/>
          </a:prstGeom>
          <a:solidFill>
            <a:srgbClr val="EDA66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Ask women ages 15-45 years if they have been pregnant in the past year?</a:t>
            </a:r>
          </a:p>
        </p:txBody>
      </p:sp>
      <p:sp>
        <p:nvSpPr>
          <p:cNvPr id="10" name="Rounded Rectangle 9"/>
          <p:cNvSpPr/>
          <p:nvPr/>
        </p:nvSpPr>
        <p:spPr>
          <a:xfrm>
            <a:off x="4994729" y="2623951"/>
            <a:ext cx="3203706" cy="1636858"/>
          </a:xfrm>
          <a:prstGeom prst="roundRect">
            <a:avLst/>
          </a:prstGeom>
          <a:solidFill>
            <a:srgbClr val="009374"/>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yes, add postpartum complications to your differential</a:t>
            </a:r>
          </a:p>
        </p:txBody>
      </p:sp>
      <p:sp>
        <p:nvSpPr>
          <p:cNvPr id="11" name="Rounded Rectangle 10"/>
          <p:cNvSpPr/>
          <p:nvPr/>
        </p:nvSpPr>
        <p:spPr>
          <a:xfrm>
            <a:off x="8710023" y="2604996"/>
            <a:ext cx="3203706" cy="1636858"/>
          </a:xfrm>
          <a:prstGeom prst="roundRect">
            <a:avLst/>
          </a:prstGeom>
          <a:solidFill>
            <a:srgbClr val="7EB0A6"/>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Check for early postpartum warning signs and their medical problem list</a:t>
            </a:r>
          </a:p>
        </p:txBody>
      </p:sp>
      <p:sp>
        <p:nvSpPr>
          <p:cNvPr id="12" name="Rounded Rectangle 11"/>
          <p:cNvSpPr/>
          <p:nvPr/>
        </p:nvSpPr>
        <p:spPr>
          <a:xfrm>
            <a:off x="1253057" y="4812282"/>
            <a:ext cx="3203706" cy="1636858"/>
          </a:xfrm>
          <a:prstGeom prst="roundRect">
            <a:avLst/>
          </a:prstGeom>
          <a:solidFill>
            <a:srgbClr val="006749"/>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needed, review postpartum checklist &amp; management guidelines</a:t>
            </a:r>
          </a:p>
        </p:txBody>
      </p:sp>
      <p:sp>
        <p:nvSpPr>
          <p:cNvPr id="13" name="Rounded Rectangle 12"/>
          <p:cNvSpPr/>
          <p:nvPr/>
        </p:nvSpPr>
        <p:spPr>
          <a:xfrm>
            <a:off x="4982746" y="4808617"/>
            <a:ext cx="3203706" cy="1636858"/>
          </a:xfrm>
          <a:prstGeom prst="roundRect">
            <a:avLst/>
          </a:prstGeom>
          <a:solidFill>
            <a:srgbClr val="4C5A6A"/>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unsure, seek OB consultation early</a:t>
            </a:r>
          </a:p>
        </p:txBody>
      </p:sp>
      <p:sp>
        <p:nvSpPr>
          <p:cNvPr id="15" name="TextBox 14"/>
          <p:cNvSpPr txBox="1"/>
          <p:nvPr/>
        </p:nvSpPr>
        <p:spPr>
          <a:xfrm>
            <a:off x="806742" y="2226735"/>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1.</a:t>
            </a:r>
          </a:p>
        </p:txBody>
      </p:sp>
      <p:sp>
        <p:nvSpPr>
          <p:cNvPr id="16" name="Oval 15"/>
          <p:cNvSpPr/>
          <p:nvPr/>
        </p:nvSpPr>
        <p:spPr>
          <a:xfrm>
            <a:off x="844843" y="2309678"/>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17" name="TextBox 16"/>
          <p:cNvSpPr txBox="1"/>
          <p:nvPr/>
        </p:nvSpPr>
        <p:spPr>
          <a:xfrm>
            <a:off x="4527519" y="2251261"/>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2.</a:t>
            </a:r>
          </a:p>
        </p:txBody>
      </p:sp>
      <p:sp>
        <p:nvSpPr>
          <p:cNvPr id="18" name="Oval 17"/>
          <p:cNvSpPr/>
          <p:nvPr/>
        </p:nvSpPr>
        <p:spPr>
          <a:xfrm>
            <a:off x="4565620" y="2334204"/>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19" name="TextBox 18"/>
          <p:cNvSpPr txBox="1"/>
          <p:nvPr/>
        </p:nvSpPr>
        <p:spPr>
          <a:xfrm>
            <a:off x="8229246" y="2256839"/>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3.</a:t>
            </a:r>
          </a:p>
        </p:txBody>
      </p:sp>
      <p:sp>
        <p:nvSpPr>
          <p:cNvPr id="20" name="Oval 19"/>
          <p:cNvSpPr/>
          <p:nvPr/>
        </p:nvSpPr>
        <p:spPr>
          <a:xfrm>
            <a:off x="8267347" y="2339782"/>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1" name="TextBox 20"/>
          <p:cNvSpPr txBox="1"/>
          <p:nvPr/>
        </p:nvSpPr>
        <p:spPr>
          <a:xfrm>
            <a:off x="795856" y="4431409"/>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4.</a:t>
            </a:r>
          </a:p>
        </p:txBody>
      </p:sp>
      <p:sp>
        <p:nvSpPr>
          <p:cNvPr id="22" name="Oval 21"/>
          <p:cNvSpPr/>
          <p:nvPr/>
        </p:nvSpPr>
        <p:spPr>
          <a:xfrm>
            <a:off x="833957" y="4514352"/>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3" name="TextBox 22"/>
          <p:cNvSpPr txBox="1"/>
          <p:nvPr/>
        </p:nvSpPr>
        <p:spPr>
          <a:xfrm>
            <a:off x="4499182" y="4485839"/>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5.</a:t>
            </a:r>
          </a:p>
        </p:txBody>
      </p:sp>
      <p:sp>
        <p:nvSpPr>
          <p:cNvPr id="24" name="Oval 23"/>
          <p:cNvSpPr/>
          <p:nvPr/>
        </p:nvSpPr>
        <p:spPr>
          <a:xfrm>
            <a:off x="4537283" y="4557896"/>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5" name="Rounded Rectangle 24"/>
          <p:cNvSpPr/>
          <p:nvPr/>
        </p:nvSpPr>
        <p:spPr>
          <a:xfrm>
            <a:off x="8707108" y="4797654"/>
            <a:ext cx="3203706" cy="1636858"/>
          </a:xfrm>
          <a:prstGeom prst="roundRect">
            <a:avLst/>
          </a:prstGeom>
          <a:solidFill>
            <a:srgbClr val="D67718"/>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discharged, arrange referral and educate when to return</a:t>
            </a:r>
          </a:p>
        </p:txBody>
      </p:sp>
      <p:sp>
        <p:nvSpPr>
          <p:cNvPr id="26" name="TextBox 25"/>
          <p:cNvSpPr txBox="1"/>
          <p:nvPr/>
        </p:nvSpPr>
        <p:spPr>
          <a:xfrm>
            <a:off x="8242594" y="4474876"/>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6.</a:t>
            </a:r>
          </a:p>
        </p:txBody>
      </p:sp>
      <p:sp>
        <p:nvSpPr>
          <p:cNvPr id="27" name="Oval 26"/>
          <p:cNvSpPr/>
          <p:nvPr/>
        </p:nvSpPr>
        <p:spPr>
          <a:xfrm>
            <a:off x="8280695" y="4546933"/>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8" name="TextBox 27"/>
          <p:cNvSpPr txBox="1"/>
          <p:nvPr/>
        </p:nvSpPr>
        <p:spPr>
          <a:xfrm rot="16200000">
            <a:off x="-3086835" y="3063240"/>
            <a:ext cx="6858002" cy="731520"/>
          </a:xfrm>
          <a:prstGeom prst="rect">
            <a:avLst/>
          </a:prstGeom>
          <a:solidFill>
            <a:srgbClr val="D0C5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3. Clinician PP Engagement &amp; Education</a:t>
            </a:r>
          </a:p>
        </p:txBody>
      </p:sp>
    </p:spTree>
    <p:extLst>
      <p:ext uri="{BB962C8B-B14F-4D97-AF65-F5344CB8AC3E}">
        <p14:creationId xmlns:p14="http://schemas.microsoft.com/office/powerpoint/2010/main" val="222992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32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18212801"/>
              </p:ext>
            </p:extLst>
          </p:nvPr>
        </p:nvGraphicFramePr>
        <p:xfrm>
          <a:off x="4609447" y="1224439"/>
          <a:ext cx="7142225" cy="4556308"/>
        </p:xfrm>
        <a:graphic>
          <a:graphicData uri="http://schemas.openxmlformats.org/drawingml/2006/table">
            <a:tbl>
              <a:tblPr firstRow="1" firstCol="1" bandRow="1">
                <a:tableStyleId>{5C22544A-7EE6-4342-B048-85BDC9FD1C3A}</a:tableStyleId>
              </a:tblPr>
              <a:tblGrid>
                <a:gridCol w="481696">
                  <a:extLst>
                    <a:ext uri="{9D8B030D-6E8A-4147-A177-3AD203B41FA5}">
                      <a16:colId xmlns:a16="http://schemas.microsoft.com/office/drawing/2014/main" val="2605863756"/>
                    </a:ext>
                  </a:extLst>
                </a:gridCol>
                <a:gridCol w="6660529">
                  <a:extLst>
                    <a:ext uri="{9D8B030D-6E8A-4147-A177-3AD203B41FA5}">
                      <a16:colId xmlns:a16="http://schemas.microsoft.com/office/drawing/2014/main" val="2378003003"/>
                    </a:ext>
                  </a:extLst>
                </a:gridCol>
              </a:tblGrid>
              <a:tr h="1229847">
                <a:tc>
                  <a:txBody>
                    <a:bodyPr/>
                    <a:lstStyle/>
                    <a:p>
                      <a:pPr marL="0" marR="0">
                        <a:spcBef>
                          <a:spcPts val="0"/>
                        </a:spcBef>
                        <a:spcAft>
                          <a:spcPts val="0"/>
                        </a:spcAft>
                      </a:pPr>
                      <a:endParaRPr lang="en-US" sz="2800">
                        <a:effectLst/>
                        <a:latin typeface="Times New Roman" panose="02020603050405020304" pitchFamily="18" charset="0"/>
                        <a:ea typeface="Times New Roman" panose="02020603050405020304" pitchFamily="18" charset="0"/>
                      </a:endParaRPr>
                    </a:p>
                  </a:txBody>
                  <a:tcPr marL="114074" marR="342222" marT="114074" marB="114074"/>
                </a:tc>
                <a:tc>
                  <a:txBody>
                    <a:bodyPr/>
                    <a:lstStyle/>
                    <a:p>
                      <a:pPr marL="0" marR="0">
                        <a:spcBef>
                          <a:spcPts val="0"/>
                        </a:spcBef>
                        <a:spcAft>
                          <a:spcPts val="0"/>
                        </a:spcAft>
                      </a:pPr>
                      <a:r>
                        <a:rPr lang="en-US" sz="3200" u="sng" dirty="0">
                          <a:solidFill>
                            <a:srgbClr val="F6CBA0"/>
                          </a:solidFill>
                          <a:effectLst/>
                        </a:rPr>
                        <a:t>Hear </a:t>
                      </a:r>
                      <a:r>
                        <a:rPr lang="en-US" sz="3200" u="sng" dirty="0" err="1">
                          <a:solidFill>
                            <a:srgbClr val="F6CBA0"/>
                          </a:solidFill>
                          <a:effectLst/>
                        </a:rPr>
                        <a:t>Sanari's</a:t>
                      </a:r>
                      <a:r>
                        <a:rPr lang="en-US" sz="3200" u="sng" dirty="0">
                          <a:solidFill>
                            <a:srgbClr val="F6CBA0"/>
                          </a:solidFill>
                          <a:effectLst/>
                        </a:rPr>
                        <a:t> Story</a:t>
                      </a:r>
                      <a:endParaRPr lang="en-US" sz="3200" dirty="0">
                        <a:solidFill>
                          <a:srgbClr val="F6CBA0"/>
                        </a:solidFill>
                        <a:effectLst/>
                      </a:endParaRPr>
                    </a:p>
                    <a:p>
                      <a:pPr marL="0" marR="0">
                        <a:spcBef>
                          <a:spcPts val="0"/>
                        </a:spcBef>
                        <a:spcAft>
                          <a:spcPts val="0"/>
                        </a:spcAft>
                      </a:pPr>
                      <a:r>
                        <a:rPr lang="en-US" sz="2800" dirty="0">
                          <a:effectLst/>
                        </a:rPr>
                        <a:t>In this video from CDC’s Hear Her campaign, </a:t>
                      </a:r>
                      <a:r>
                        <a:rPr lang="en-US" sz="2800" dirty="0" err="1">
                          <a:effectLst/>
                        </a:rPr>
                        <a:t>Sanari</a:t>
                      </a:r>
                      <a:r>
                        <a:rPr lang="en-US" sz="2800" dirty="0">
                          <a:effectLst/>
                        </a:rPr>
                        <a:t> shares how she started to experience pain two days after delivery and was initially told it was caused by gas. But when her symptoms continued to worsen, she knew something was wrong. An abscess was eventually found on her uterus, which could have been fatal. “I’m glad I didn’t stop at ...</a:t>
                      </a:r>
                    </a:p>
                  </a:txBody>
                  <a:tcPr marL="114074" marR="342222" marT="114074" marB="114074"/>
                </a:tc>
                <a:extLst>
                  <a:ext uri="{0D108BD9-81ED-4DB2-BD59-A6C34878D82A}">
                    <a16:rowId xmlns:a16="http://schemas.microsoft.com/office/drawing/2014/main" val="3569308023"/>
                  </a:ext>
                </a:extLst>
              </a:tr>
            </a:tbl>
          </a:graphicData>
        </a:graphic>
      </p:graphicFrame>
      <p:sp>
        <p:nvSpPr>
          <p:cNvPr id="7" name="Rectangle 1"/>
          <p:cNvSpPr>
            <a:spLocks noChangeArrowheads="1"/>
          </p:cNvSpPr>
          <p:nvPr/>
        </p:nvSpPr>
        <p:spPr bwMode="auto">
          <a:xfrm>
            <a:off x="2941943" y="5850286"/>
            <a:ext cx="63703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hlinkClick r:id="rId2"/>
              </a:rPr>
              <a:t>https://www.youtube.com/watch?v=zaFNmssfvOk </a:t>
            </a:r>
            <a:endParaRPr kumimoji="0" lang="en-US" altLang="en-US" sz="2400" b="0" i="0" u="none" strike="noStrike" cap="none" normalizeH="0" baseline="0" dirty="0">
              <a:ln>
                <a:noFill/>
              </a:ln>
              <a:solidFill>
                <a:schemeClr val="tx1"/>
              </a:solidFill>
              <a:effectLst/>
            </a:endParaRPr>
          </a:p>
        </p:txBody>
      </p:sp>
      <p:pic>
        <p:nvPicPr>
          <p:cNvPr id="1026" name="Picture 2" descr="https://www.bing.com/th?id=OVP.uF86o0zsYsl_WqKgD4EItwEsDh&amp;pid=Ap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40" y="1870245"/>
            <a:ext cx="4352926" cy="32646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41943" y="220036"/>
            <a:ext cx="6690983" cy="769441"/>
          </a:xfrm>
          <a:prstGeom prst="rect">
            <a:avLst/>
          </a:prstGeom>
          <a:noFill/>
        </p:spPr>
        <p:txBody>
          <a:bodyPr wrap="square" rtlCol="0">
            <a:spAutoFit/>
          </a:bodyPr>
          <a:lstStyle/>
          <a:p>
            <a:pPr algn="ctr"/>
            <a:r>
              <a:rPr lang="en-US" sz="4400" b="1" dirty="0">
                <a:solidFill>
                  <a:srgbClr val="D67718"/>
                </a:solidFill>
              </a:rPr>
              <a:t>Hear Her…</a:t>
            </a:r>
          </a:p>
        </p:txBody>
      </p:sp>
    </p:spTree>
    <p:extLst>
      <p:ext uri="{BB962C8B-B14F-4D97-AF65-F5344CB8AC3E}">
        <p14:creationId xmlns:p14="http://schemas.microsoft.com/office/powerpoint/2010/main" val="1702473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Off-page Connector 20">
            <a:extLst>
              <a:ext uri="{FF2B5EF4-FFF2-40B4-BE49-F238E27FC236}">
                <a16:creationId xmlns:a16="http://schemas.microsoft.com/office/drawing/2014/main" id="{CDFA2D1E-8CC3-4A8A-ACBC-ADE3D7507028}"/>
              </a:ext>
            </a:extLst>
          </p:cNvPr>
          <p:cNvSpPr/>
          <p:nvPr/>
        </p:nvSpPr>
        <p:spPr>
          <a:xfrm rot="16200000">
            <a:off x="2727391" y="2133869"/>
            <a:ext cx="5143500" cy="2590263"/>
          </a:xfrm>
          <a:prstGeom prst="flowChartOffpageConnector">
            <a:avLst/>
          </a:prstGeom>
          <a:solidFill>
            <a:schemeClr val="bg1">
              <a:lumMod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lowchart: Off-page Connector 20">
            <a:extLst>
              <a:ext uri="{FF2B5EF4-FFF2-40B4-BE49-F238E27FC236}">
                <a16:creationId xmlns:a16="http://schemas.microsoft.com/office/drawing/2014/main" id="{CDFA2D1E-8CC3-4A8A-ACBC-ADE3D7507028}"/>
              </a:ext>
            </a:extLst>
          </p:cNvPr>
          <p:cNvSpPr/>
          <p:nvPr/>
        </p:nvSpPr>
        <p:spPr>
          <a:xfrm rot="16200000">
            <a:off x="2510843" y="2159362"/>
            <a:ext cx="5212080" cy="2560320"/>
          </a:xfrm>
          <a:prstGeom prst="flowChartOffpageConnector">
            <a:avLst/>
          </a:prstGeom>
          <a:solidFill>
            <a:srgbClr val="4093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B75A8E6-AAC3-415E-B4F3-FCAFA5B6AA93}"/>
              </a:ext>
            </a:extLst>
          </p:cNvPr>
          <p:cNvSpPr/>
          <p:nvPr/>
        </p:nvSpPr>
        <p:spPr>
          <a:xfrm>
            <a:off x="319386" y="838961"/>
            <a:ext cx="3910451" cy="5212080"/>
          </a:xfrm>
          <a:prstGeom prst="rect">
            <a:avLst/>
          </a:prstGeom>
          <a:solidFill>
            <a:srgbClr val="40937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5">
            <a:extLst>
              <a:ext uri="{FF2B5EF4-FFF2-40B4-BE49-F238E27FC236}">
                <a16:creationId xmlns:a16="http://schemas.microsoft.com/office/drawing/2014/main" id="{188CB801-6A1E-42D1-9907-FC929C2FA7C2}"/>
              </a:ext>
            </a:extLst>
          </p:cNvPr>
          <p:cNvSpPr txBox="1">
            <a:spLocks/>
          </p:cNvSpPr>
          <p:nvPr/>
        </p:nvSpPr>
        <p:spPr>
          <a:xfrm>
            <a:off x="268501" y="1939938"/>
            <a:ext cx="5783025" cy="195382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Blip>
                <a:blip r:embed="rId2"/>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ill Sans MT" pitchFamily="34" charset="0"/>
                <a:ea typeface="+mn-ea"/>
                <a:cs typeface="+mn-cs"/>
              </a:rPr>
              <a:t>Questions?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250" b="0" i="0" u="none" strike="noStrike" kern="1200" cap="none" spc="0" normalizeH="0" baseline="0" noProof="0" dirty="0">
                <a:ln>
                  <a:noFill/>
                </a:ln>
                <a:solidFill>
                  <a:prstClr val="white"/>
                </a:solidFill>
                <a:effectLst/>
                <a:uLnTx/>
                <a:uFillTx/>
                <a:latin typeface="Gill Sans MT" pitchFamily="34" charset="0"/>
                <a:ea typeface="+mn-ea"/>
                <a:cs typeface="+mn-cs"/>
              </a:rPr>
              <a:t>wsappenf@usf.edu</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250" b="0" i="0" u="none" strike="noStrike" kern="1200" cap="none" spc="0" normalizeH="0" baseline="0" noProof="0" dirty="0">
                <a:ln>
                  <a:noFill/>
                </a:ln>
                <a:solidFill>
                  <a:prstClr val="white"/>
                </a:solidFill>
                <a:effectLst/>
                <a:uLnTx/>
                <a:uFillTx/>
                <a:latin typeface="Gill Sans MT" pitchFamily="34" charset="0"/>
                <a:ea typeface="+mn-ea"/>
                <a:cs typeface="+mn-cs"/>
              </a:rPr>
              <a:t>fpqc@usf.edu</a:t>
            </a:r>
            <a:endParaRPr kumimoji="0" lang="en-US" sz="2400" b="1"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250" b="0" i="0" u="none" strike="noStrike" kern="1200" cap="none" spc="0" normalizeH="0" baseline="0" noProof="0" dirty="0">
                <a:ln>
                  <a:noFill/>
                </a:ln>
                <a:solidFill>
                  <a:prstClr val="white"/>
                </a:solidFill>
                <a:effectLst/>
                <a:uLnTx/>
                <a:uFillTx/>
                <a:latin typeface="Gill Sans MT" pitchFamily="34" charset="0"/>
                <a:ea typeface="+mn-ea"/>
                <a:cs typeface="+mn-cs"/>
              </a:rPr>
              <a:t>www.fpqc.org</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p:txBody>
      </p:sp>
      <p:sp>
        <p:nvSpPr>
          <p:cNvPr id="23" name="Content Placeholder 5">
            <a:extLst>
              <a:ext uri="{FF2B5EF4-FFF2-40B4-BE49-F238E27FC236}">
                <a16:creationId xmlns:a16="http://schemas.microsoft.com/office/drawing/2014/main" id="{188CB801-6A1E-42D1-9907-FC929C2FA7C2}"/>
              </a:ext>
            </a:extLst>
          </p:cNvPr>
          <p:cNvSpPr txBox="1">
            <a:spLocks/>
          </p:cNvSpPr>
          <p:nvPr/>
        </p:nvSpPr>
        <p:spPr>
          <a:xfrm>
            <a:off x="2888753" y="4835126"/>
            <a:ext cx="3110897" cy="81847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Blip>
                <a:blip r:embed="rId2"/>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p:txBody>
      </p:sp>
      <p:cxnSp>
        <p:nvCxnSpPr>
          <p:cNvPr id="5" name="Straight Connector 4"/>
          <p:cNvCxnSpPr/>
          <p:nvPr/>
        </p:nvCxnSpPr>
        <p:spPr>
          <a:xfrm>
            <a:off x="1439217" y="2599957"/>
            <a:ext cx="33088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103" y="1220311"/>
            <a:ext cx="1663792" cy="1767780"/>
          </a:xfrm>
          <a:prstGeom prst="rect">
            <a:avLst/>
          </a:prstGeom>
        </p:spPr>
      </p:pic>
      <p:sp>
        <p:nvSpPr>
          <p:cNvPr id="2" name="TextBox 1"/>
          <p:cNvSpPr txBox="1"/>
          <p:nvPr/>
        </p:nvSpPr>
        <p:spPr>
          <a:xfrm>
            <a:off x="7024492" y="3384881"/>
            <a:ext cx="4573013"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solidFill>
                <a:uLnTx/>
                <a:uFillTx/>
                <a:latin typeface="Calibri" panose="020F0502020204030204"/>
                <a:ea typeface="+mn-ea"/>
                <a:cs typeface="+mn-cs"/>
              </a:rPr>
              <a:t>“To improve the health and health care of all Florida mothers &amp; babies”</a:t>
            </a:r>
          </a:p>
        </p:txBody>
      </p:sp>
      <p:grpSp>
        <p:nvGrpSpPr>
          <p:cNvPr id="4" name="Group 3"/>
          <p:cNvGrpSpPr/>
          <p:nvPr/>
        </p:nvGrpSpPr>
        <p:grpSpPr>
          <a:xfrm>
            <a:off x="937563" y="4074511"/>
            <a:ext cx="4445750" cy="400110"/>
            <a:chOff x="1114210" y="4074511"/>
            <a:chExt cx="4445750" cy="400110"/>
          </a:xfrm>
        </p:grpSpPr>
        <p:pic>
          <p:nvPicPr>
            <p:cNvPr id="9" name="Picture 8" descr="Screen Shot 2020-08-03 at 12.08.58 PM.png">
              <a:extLst>
                <a:ext uri="{FF2B5EF4-FFF2-40B4-BE49-F238E27FC236}">
                  <a16:creationId xmlns:a16="http://schemas.microsoft.com/office/drawing/2014/main" id="{41124C54-252A-422E-BB3B-6B13E3C3CD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210" y="4155487"/>
              <a:ext cx="295271" cy="270748"/>
            </a:xfrm>
            <a:prstGeom prst="rect">
              <a:avLst/>
            </a:prstGeom>
          </p:spPr>
        </p:pic>
        <p:sp>
          <p:nvSpPr>
            <p:cNvPr id="3" name="TextBox 2">
              <a:extLst>
                <a:ext uri="{FF2B5EF4-FFF2-40B4-BE49-F238E27FC236}">
                  <a16:creationId xmlns:a16="http://schemas.microsoft.com/office/drawing/2014/main" id="{FE4E2EB9-05EB-4E7D-83E5-8DD7E29CE300}"/>
                </a:ext>
              </a:extLst>
            </p:cNvPr>
            <p:cNvSpPr txBox="1"/>
            <p:nvPr/>
          </p:nvSpPr>
          <p:spPr>
            <a:xfrm>
              <a:off x="1375418" y="4074511"/>
              <a:ext cx="41845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Florida Perinatal Quality Collaborative</a:t>
              </a:r>
            </a:p>
          </p:txBody>
        </p:sp>
      </p:grpSp>
      <p:grpSp>
        <p:nvGrpSpPr>
          <p:cNvPr id="7" name="Group 6"/>
          <p:cNvGrpSpPr/>
          <p:nvPr/>
        </p:nvGrpSpPr>
        <p:grpSpPr>
          <a:xfrm>
            <a:off x="2361489" y="4835126"/>
            <a:ext cx="4479813" cy="400110"/>
            <a:chOff x="2413444" y="4835126"/>
            <a:chExt cx="4479813" cy="400110"/>
          </a:xfrm>
        </p:grpSpPr>
        <p:pic>
          <p:nvPicPr>
            <p:cNvPr id="10" name="Picture 9" descr="Screen Shot 2020-08-03 at 12.10.37 PM.png">
              <a:extLst>
                <a:ext uri="{FF2B5EF4-FFF2-40B4-BE49-F238E27FC236}">
                  <a16:creationId xmlns:a16="http://schemas.microsoft.com/office/drawing/2014/main" id="{75FFDD03-403D-441C-B826-ED1BC080DF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3444" y="4890345"/>
              <a:ext cx="295271" cy="277730"/>
            </a:xfrm>
            <a:prstGeom prst="rect">
              <a:avLst/>
            </a:prstGeom>
          </p:spPr>
        </p:pic>
        <p:sp>
          <p:nvSpPr>
            <p:cNvPr id="14" name="TextBox 13">
              <a:extLst>
                <a:ext uri="{FF2B5EF4-FFF2-40B4-BE49-F238E27FC236}">
                  <a16:creationId xmlns:a16="http://schemas.microsoft.com/office/drawing/2014/main" id="{EE358951-0D81-43EF-8B57-37405CF45877}"/>
                </a:ext>
              </a:extLst>
            </p:cNvPr>
            <p:cNvSpPr txBox="1"/>
            <p:nvPr/>
          </p:nvSpPr>
          <p:spPr>
            <a:xfrm>
              <a:off x="2708715" y="4835126"/>
              <a:ext cx="41845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@TheFPQC</a:t>
              </a:r>
            </a:p>
          </p:txBody>
        </p:sp>
      </p:grpSp>
      <p:grpSp>
        <p:nvGrpSpPr>
          <p:cNvPr id="6" name="Group 5"/>
          <p:cNvGrpSpPr/>
          <p:nvPr/>
        </p:nvGrpSpPr>
        <p:grpSpPr>
          <a:xfrm>
            <a:off x="603225" y="4443394"/>
            <a:ext cx="5096883" cy="400110"/>
            <a:chOff x="655180" y="4443394"/>
            <a:chExt cx="5096883" cy="400110"/>
          </a:xfrm>
        </p:grpSpPr>
        <p:pic>
          <p:nvPicPr>
            <p:cNvPr id="11" name="Picture 10" descr="Screen Shot 2020-08-03 at 12.12.55 PM.png">
              <a:extLst>
                <a:ext uri="{FF2B5EF4-FFF2-40B4-BE49-F238E27FC236}">
                  <a16:creationId xmlns:a16="http://schemas.microsoft.com/office/drawing/2014/main" id="{352E3C9D-79C3-4271-94D0-EF9167F992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180" y="4516320"/>
              <a:ext cx="918060" cy="304754"/>
            </a:xfrm>
            <a:prstGeom prst="rect">
              <a:avLst/>
            </a:prstGeom>
          </p:spPr>
        </p:pic>
        <p:sp>
          <p:nvSpPr>
            <p:cNvPr id="16" name="TextBox 15">
              <a:extLst>
                <a:ext uri="{FF2B5EF4-FFF2-40B4-BE49-F238E27FC236}">
                  <a16:creationId xmlns:a16="http://schemas.microsoft.com/office/drawing/2014/main" id="{267F8848-72BE-405C-87A0-52B02E2BF089}"/>
                </a:ext>
              </a:extLst>
            </p:cNvPr>
            <p:cNvSpPr txBox="1"/>
            <p:nvPr/>
          </p:nvSpPr>
          <p:spPr>
            <a:xfrm>
              <a:off x="1567521" y="4443394"/>
              <a:ext cx="41845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Florida Perinatal Quality Collaborative</a:t>
              </a:r>
            </a:p>
          </p:txBody>
        </p:sp>
      </p:grpSp>
      <p:sp>
        <p:nvSpPr>
          <p:cNvPr id="19" name="Slide Number Placeholder 2"/>
          <p:cNvSpPr>
            <a:spLocks noGrp="1"/>
          </p:cNvSpPr>
          <p:nvPr>
            <p:ph type="sldNum" sz="quarter" idx="4294967295"/>
          </p:nvPr>
        </p:nvSpPr>
        <p:spPr>
          <a:xfrm>
            <a:off x="11809562" y="6469244"/>
            <a:ext cx="382438" cy="365125"/>
          </a:xfrm>
        </p:spPr>
        <p:txBody>
          <a:bodyPr/>
          <a:lstStyle/>
          <a:p>
            <a:fld id="{182E7F25-5809-4642-B5BC-EDCCEB9D85FF}" type="slidenum">
              <a:rPr lang="en-US" sz="1400" b="1" smtClean="0">
                <a:solidFill>
                  <a:schemeClr val="bg1"/>
                </a:solidFill>
                <a:effectLst>
                  <a:outerShdw blurRad="38100" dist="38100" dir="2700000" algn="tl">
                    <a:srgbClr val="000000">
                      <a:alpha val="43137"/>
                    </a:srgbClr>
                  </a:outerShdw>
                </a:effectLst>
              </a:rPr>
              <a:t>33</a:t>
            </a:fld>
            <a:endParaRPr 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95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25a0af69-e8f5-4f0a-9022-ce6bff1181c7@namprd0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4" t="3630" r="6476" b="5587"/>
          <a:stretch/>
        </p:blipFill>
        <p:spPr bwMode="auto">
          <a:xfrm>
            <a:off x="2885047" y="233746"/>
            <a:ext cx="7284330" cy="5380471"/>
          </a:xfrm>
          <a:prstGeom prst="rect">
            <a:avLst/>
          </a:prstGeom>
          <a:noFill/>
          <a:ln w="38100">
            <a:solidFill>
              <a:srgbClr val="329664"/>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30137" t="12850" r="29682" b="20007"/>
          <a:stretch/>
        </p:blipFill>
        <p:spPr>
          <a:xfrm>
            <a:off x="2250832" y="1661967"/>
            <a:ext cx="4815269" cy="4526353"/>
          </a:xfrm>
          <a:prstGeom prst="rect">
            <a:avLst/>
          </a:prstGeom>
          <a:ln w="38100">
            <a:solidFill>
              <a:srgbClr val="E68422"/>
            </a:solidFill>
          </a:ln>
        </p:spPr>
      </p:pic>
      <p:sp>
        <p:nvSpPr>
          <p:cNvPr id="2" name="Right Arrow 1"/>
          <p:cNvSpPr/>
          <p:nvPr/>
        </p:nvSpPr>
        <p:spPr>
          <a:xfrm>
            <a:off x="7159752" y="1554480"/>
            <a:ext cx="1261872" cy="3986784"/>
          </a:xfrm>
          <a:prstGeom prst="rightArrow">
            <a:avLst/>
          </a:prstGeom>
          <a:solidFill>
            <a:srgbClr val="E6842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41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idx="1"/>
          </p:nvPr>
        </p:nvSpPr>
        <p:spPr>
          <a:xfrm>
            <a:off x="773106" y="1167990"/>
            <a:ext cx="10809294" cy="4988969"/>
          </a:xfrm>
        </p:spPr>
        <p:txBody>
          <a:bodyPr>
            <a:normAutofit fontScale="85000" lnSpcReduction="10000"/>
          </a:bodyPr>
          <a:lstStyle/>
          <a:p>
            <a:pPr eaLnBrk="1" hangingPunct="1">
              <a:lnSpc>
                <a:spcPct val="80000"/>
              </a:lnSpc>
              <a:buFont typeface="Wingdings" panose="05000000000000000000" pitchFamily="2" charset="2"/>
              <a:buNone/>
            </a:pPr>
            <a:endParaRPr lang="en-US" altLang="en-US" sz="600" b="1" dirty="0"/>
          </a:p>
          <a:p>
            <a:pPr marL="227012" lvl="2" indent="0">
              <a:lnSpc>
                <a:spcPct val="110000"/>
              </a:lnSpc>
              <a:spcBef>
                <a:spcPts val="0"/>
              </a:spcBef>
              <a:buNone/>
            </a:pPr>
            <a:endParaRPr lang="en-US" altLang="en-US" sz="600" dirty="0"/>
          </a:p>
          <a:p>
            <a:pPr marL="0" indent="0">
              <a:lnSpc>
                <a:spcPct val="110000"/>
              </a:lnSpc>
              <a:spcBef>
                <a:spcPts val="0"/>
              </a:spcBef>
              <a:buNone/>
            </a:pPr>
            <a:r>
              <a:rPr lang="en-US" altLang="en-US" sz="3200" b="1" dirty="0">
                <a:solidFill>
                  <a:srgbClr val="E68422"/>
                </a:solidFill>
                <a:effectLst>
                  <a:outerShdw blurRad="38100" dist="38100" dir="2700000" algn="tl">
                    <a:srgbClr val="000000">
                      <a:alpha val="43137"/>
                    </a:srgbClr>
                  </a:outerShdw>
                </a:effectLst>
                <a:latin typeface="+mj-lt"/>
              </a:rPr>
              <a:t>Maternal Mortality  </a:t>
            </a:r>
            <a:r>
              <a:rPr lang="en-US" altLang="en-US" sz="3200" b="1" dirty="0">
                <a:solidFill>
                  <a:srgbClr val="009374"/>
                </a:solidFill>
                <a:effectLst>
                  <a:outerShdw blurRad="38100" dist="38100" dir="2700000" algn="tl">
                    <a:srgbClr val="000000">
                      <a:alpha val="43137"/>
                    </a:srgbClr>
                  </a:outerShdw>
                </a:effectLst>
                <a:latin typeface="+mj-lt"/>
              </a:rPr>
              <a:t>(Uses death certificate only)</a:t>
            </a:r>
            <a:endParaRPr lang="en-US" altLang="en-US" sz="3200" dirty="0">
              <a:solidFill>
                <a:srgbClr val="009374"/>
              </a:solidFill>
              <a:effectLst>
                <a:outerShdw blurRad="38100" dist="38100" dir="2700000" algn="tl">
                  <a:srgbClr val="000000">
                    <a:alpha val="43137"/>
                  </a:srgbClr>
                </a:outerShdw>
              </a:effectLst>
              <a:latin typeface="+mj-lt"/>
            </a:endParaRPr>
          </a:p>
          <a:p>
            <a:pPr marL="0" indent="0">
              <a:lnSpc>
                <a:spcPct val="110000"/>
              </a:lnSpc>
              <a:spcBef>
                <a:spcPts val="0"/>
              </a:spcBef>
              <a:buNone/>
              <a:tabLst>
                <a:tab pos="685800" algn="l"/>
              </a:tabLst>
            </a:pPr>
            <a:r>
              <a:rPr lang="en-US" altLang="en-US" sz="2600" dirty="0">
                <a:solidFill>
                  <a:schemeClr val="tx2">
                    <a:lumMod val="75000"/>
                    <a:lumOff val="25000"/>
                  </a:schemeClr>
                </a:solidFill>
              </a:rPr>
              <a:t>Death of a woman while </a:t>
            </a:r>
            <a:r>
              <a:rPr lang="en-US" altLang="en-US" sz="2600" b="1" u="sng" dirty="0">
                <a:solidFill>
                  <a:schemeClr val="tx2">
                    <a:lumMod val="75000"/>
                    <a:lumOff val="25000"/>
                  </a:schemeClr>
                </a:solidFill>
              </a:rPr>
              <a:t>pregnant or within 42 days</a:t>
            </a:r>
            <a:r>
              <a:rPr lang="en-US" altLang="en-US" sz="2600" b="1" dirty="0">
                <a:solidFill>
                  <a:schemeClr val="tx2">
                    <a:lumMod val="75000"/>
                    <a:lumOff val="25000"/>
                  </a:schemeClr>
                </a:solidFill>
              </a:rPr>
              <a:t> </a:t>
            </a:r>
            <a:r>
              <a:rPr lang="en-US" altLang="en-US" sz="2600" dirty="0">
                <a:solidFill>
                  <a:schemeClr val="tx2">
                    <a:lumMod val="75000"/>
                    <a:lumOff val="25000"/>
                  </a:schemeClr>
                </a:solidFill>
              </a:rPr>
              <a:t>of termination of pregnancy, irrespective of the duration and site of the pregnancy, from any cause related to or aggravated by the pregnancy or its management but not from accidental or incidental causes</a:t>
            </a:r>
            <a:r>
              <a:rPr lang="en-US" altLang="en-US" sz="2600" dirty="0">
                <a:solidFill>
                  <a:schemeClr val="tx2">
                    <a:lumMod val="65000"/>
                    <a:lumOff val="35000"/>
                  </a:schemeClr>
                </a:solidFill>
              </a:rPr>
              <a:t>.</a:t>
            </a:r>
          </a:p>
          <a:p>
            <a:pPr marL="0" indent="0">
              <a:lnSpc>
                <a:spcPct val="110000"/>
              </a:lnSpc>
              <a:spcBef>
                <a:spcPts val="0"/>
              </a:spcBef>
              <a:buNone/>
            </a:pPr>
            <a:endParaRPr lang="en-US" altLang="en-US" sz="1700" b="1" dirty="0">
              <a:solidFill>
                <a:srgbClr val="000000"/>
              </a:solidFill>
            </a:endParaRPr>
          </a:p>
          <a:p>
            <a:pPr marL="0" indent="0">
              <a:lnSpc>
                <a:spcPct val="110000"/>
              </a:lnSpc>
              <a:spcBef>
                <a:spcPts val="0"/>
              </a:spcBef>
              <a:buNone/>
            </a:pPr>
            <a:r>
              <a:rPr lang="en-US" altLang="en-US" sz="3200" b="1" dirty="0">
                <a:solidFill>
                  <a:srgbClr val="E68422"/>
                </a:solidFill>
                <a:effectLst>
                  <a:outerShdw blurRad="38100" dist="38100" dir="2700000" algn="tl">
                    <a:srgbClr val="000000">
                      <a:alpha val="43137"/>
                    </a:srgbClr>
                  </a:outerShdw>
                </a:effectLst>
                <a:latin typeface="+mj-lt"/>
              </a:rPr>
              <a:t>Pregnancy-Associated Mortality  </a:t>
            </a:r>
            <a:r>
              <a:rPr lang="en-US" altLang="en-US" sz="3200" b="1" dirty="0">
                <a:solidFill>
                  <a:srgbClr val="009374"/>
                </a:solidFill>
                <a:effectLst>
                  <a:outerShdw blurRad="38100" dist="38100" dir="2700000" algn="tl">
                    <a:srgbClr val="000000">
                      <a:alpha val="43137"/>
                    </a:srgbClr>
                  </a:outerShdw>
                </a:effectLst>
                <a:latin typeface="+mj-lt"/>
              </a:rPr>
              <a:t>(Uses enhanced surveillance)</a:t>
            </a:r>
            <a:endParaRPr lang="en-US" altLang="en-US" sz="3200" dirty="0">
              <a:solidFill>
                <a:srgbClr val="009374"/>
              </a:solidFill>
              <a:effectLst>
                <a:outerShdw blurRad="38100" dist="38100" dir="2700000" algn="tl">
                  <a:srgbClr val="000000">
                    <a:alpha val="43137"/>
                  </a:srgbClr>
                </a:outerShdw>
              </a:effectLst>
              <a:latin typeface="+mj-lt"/>
            </a:endParaRPr>
          </a:p>
          <a:p>
            <a:pPr marL="0" indent="0">
              <a:lnSpc>
                <a:spcPct val="110000"/>
              </a:lnSpc>
              <a:spcBef>
                <a:spcPts val="0"/>
              </a:spcBef>
              <a:buNone/>
              <a:tabLst>
                <a:tab pos="685800" algn="l"/>
              </a:tabLst>
            </a:pPr>
            <a:r>
              <a:rPr lang="en-US" altLang="en-US" sz="2600" dirty="0">
                <a:solidFill>
                  <a:schemeClr val="tx2">
                    <a:lumMod val="75000"/>
                    <a:lumOff val="25000"/>
                  </a:schemeClr>
                </a:solidFill>
              </a:rPr>
              <a:t>Death of a woman, from any cause, while she is </a:t>
            </a:r>
            <a:r>
              <a:rPr lang="en-US" altLang="en-US" sz="2600" b="1" u="sng" dirty="0">
                <a:solidFill>
                  <a:schemeClr val="tx2">
                    <a:lumMod val="75000"/>
                    <a:lumOff val="25000"/>
                  </a:schemeClr>
                </a:solidFill>
              </a:rPr>
              <a:t>pregnant or within one year of pregnancy</a:t>
            </a:r>
            <a:r>
              <a:rPr lang="en-US" altLang="en-US" sz="2600" dirty="0">
                <a:solidFill>
                  <a:srgbClr val="000000"/>
                </a:solidFill>
              </a:rPr>
              <a:t>.</a:t>
            </a:r>
          </a:p>
          <a:p>
            <a:pPr marL="0" indent="0">
              <a:lnSpc>
                <a:spcPct val="110000"/>
              </a:lnSpc>
              <a:spcBef>
                <a:spcPts val="0"/>
              </a:spcBef>
              <a:buNone/>
            </a:pPr>
            <a:endParaRPr lang="en-US" altLang="en-US" sz="1700" dirty="0"/>
          </a:p>
          <a:p>
            <a:pPr marL="0" indent="0">
              <a:lnSpc>
                <a:spcPct val="110000"/>
              </a:lnSpc>
              <a:spcBef>
                <a:spcPts val="0"/>
              </a:spcBef>
              <a:buNone/>
            </a:pPr>
            <a:r>
              <a:rPr lang="en-US" altLang="en-US" sz="3200" b="1" dirty="0">
                <a:solidFill>
                  <a:srgbClr val="E68422"/>
                </a:solidFill>
                <a:effectLst>
                  <a:outerShdw blurRad="38100" dist="38100" dir="2700000" algn="tl">
                    <a:srgbClr val="000000">
                      <a:alpha val="43137"/>
                    </a:srgbClr>
                  </a:outerShdw>
                </a:effectLst>
                <a:latin typeface="+mj-lt"/>
              </a:rPr>
              <a:t>Pregnancy-Related Mortality  </a:t>
            </a:r>
            <a:r>
              <a:rPr lang="en-US" altLang="en-US" sz="3200" b="1" dirty="0">
                <a:solidFill>
                  <a:srgbClr val="009374"/>
                </a:solidFill>
                <a:effectLst>
                  <a:outerShdw blurRad="38100" dist="38100" dir="2700000" algn="tl">
                    <a:srgbClr val="000000">
                      <a:alpha val="43137"/>
                    </a:srgbClr>
                  </a:outerShdw>
                </a:effectLst>
                <a:latin typeface="+mj-lt"/>
              </a:rPr>
              <a:t>(Based on Maternal Mortality Review) </a:t>
            </a:r>
          </a:p>
          <a:p>
            <a:pPr marL="0" indent="0">
              <a:lnSpc>
                <a:spcPct val="110000"/>
              </a:lnSpc>
              <a:spcBef>
                <a:spcPts val="0"/>
              </a:spcBef>
              <a:buNone/>
              <a:tabLst>
                <a:tab pos="685800" algn="l"/>
              </a:tabLst>
            </a:pPr>
            <a:r>
              <a:rPr lang="en-US" altLang="en-US" sz="2600" dirty="0">
                <a:solidFill>
                  <a:schemeClr val="tx2">
                    <a:lumMod val="75000"/>
                    <a:lumOff val="25000"/>
                  </a:schemeClr>
                </a:solidFill>
              </a:rPr>
              <a:t>Pregnancy-associated death that resulted from:</a:t>
            </a:r>
          </a:p>
          <a:p>
            <a:pPr marL="0" lvl="4" indent="0">
              <a:lnSpc>
                <a:spcPct val="110000"/>
              </a:lnSpc>
              <a:spcBef>
                <a:spcPts val="0"/>
              </a:spcBef>
              <a:buFont typeface="+mj-lt"/>
              <a:buAutoNum type="arabicParenR"/>
              <a:tabLst>
                <a:tab pos="685800" algn="l"/>
              </a:tabLst>
            </a:pPr>
            <a:r>
              <a:rPr lang="en-US" altLang="en-US" sz="2600" dirty="0">
                <a:solidFill>
                  <a:schemeClr val="tx2">
                    <a:lumMod val="75000"/>
                    <a:lumOff val="25000"/>
                  </a:schemeClr>
                </a:solidFill>
              </a:rPr>
              <a:t> Complications of the pregnancy;</a:t>
            </a:r>
          </a:p>
          <a:p>
            <a:pPr marL="0" lvl="4" indent="0">
              <a:lnSpc>
                <a:spcPct val="110000"/>
              </a:lnSpc>
              <a:spcBef>
                <a:spcPts val="0"/>
              </a:spcBef>
              <a:buFont typeface="+mj-lt"/>
              <a:buAutoNum type="arabicParenR"/>
              <a:tabLst>
                <a:tab pos="685800" algn="l"/>
              </a:tabLst>
            </a:pPr>
            <a:r>
              <a:rPr lang="en-US" altLang="en-US" sz="2600" dirty="0">
                <a:solidFill>
                  <a:schemeClr val="tx2">
                    <a:lumMod val="75000"/>
                    <a:lumOff val="25000"/>
                  </a:schemeClr>
                </a:solidFill>
              </a:rPr>
              <a:t> The chain of events initiated by pregnancy; or</a:t>
            </a:r>
          </a:p>
          <a:p>
            <a:pPr marL="0" lvl="4" indent="0">
              <a:lnSpc>
                <a:spcPct val="110000"/>
              </a:lnSpc>
              <a:spcBef>
                <a:spcPts val="0"/>
              </a:spcBef>
              <a:buFont typeface="+mj-lt"/>
              <a:buAutoNum type="arabicParenR"/>
              <a:tabLst>
                <a:tab pos="685800" algn="l"/>
              </a:tabLst>
            </a:pPr>
            <a:r>
              <a:rPr lang="en-US" altLang="en-US" sz="2600" dirty="0">
                <a:solidFill>
                  <a:schemeClr val="tx2">
                    <a:lumMod val="75000"/>
                    <a:lumOff val="25000"/>
                  </a:schemeClr>
                </a:solidFill>
              </a:rPr>
              <a:t> Aggravation of an unrelated condition by pregnancy effects resulting in death.</a:t>
            </a:r>
          </a:p>
        </p:txBody>
      </p:sp>
      <p:sp>
        <p:nvSpPr>
          <p:cNvPr id="5" name="Slide Number Placeholder 3"/>
          <p:cNvSpPr>
            <a:spLocks noGrp="1"/>
          </p:cNvSpPr>
          <p:nvPr>
            <p:ph type="sldNum" sz="quarter" idx="12"/>
          </p:nvPr>
        </p:nvSpPr>
        <p:spPr/>
        <p:txBody>
          <a:bodyPr/>
          <a:lstStyle/>
          <a:p>
            <a:pPr>
              <a:defRPr/>
            </a:pPr>
            <a:fld id="{800332C6-A5C1-4D88-ADCE-6F3163D8595A}" type="slidenum">
              <a:rPr lang="en-US" b="1">
                <a:solidFill>
                  <a:prstClr val="white"/>
                </a:solidFill>
                <a:effectLst>
                  <a:outerShdw blurRad="38100" dist="38100" dir="2700000" algn="tl">
                    <a:srgbClr val="000000">
                      <a:alpha val="43137"/>
                    </a:srgbClr>
                  </a:outerShdw>
                </a:effectLst>
                <a:latin typeface="Calibri" panose="020F0502020204030204"/>
              </a:rPr>
              <a:pPr>
                <a:defRPr/>
              </a:pPr>
              <a:t>5</a:t>
            </a:fld>
            <a:endParaRPr lang="en-US" b="1" dirty="0">
              <a:solidFill>
                <a:prstClr val="white"/>
              </a:solidFill>
              <a:effectLst>
                <a:outerShdw blurRad="38100" dist="38100" dir="2700000" algn="tl">
                  <a:srgbClr val="000000">
                    <a:alpha val="43137"/>
                  </a:srgbClr>
                </a:outerShdw>
              </a:effectLst>
              <a:latin typeface="Calibri" panose="020F0502020204030204"/>
            </a:endParaRPr>
          </a:p>
        </p:txBody>
      </p:sp>
      <p:sp>
        <p:nvSpPr>
          <p:cNvPr id="2" name="Title 1"/>
          <p:cNvSpPr>
            <a:spLocks noGrp="1"/>
          </p:cNvSpPr>
          <p:nvPr>
            <p:ph type="title"/>
          </p:nvPr>
        </p:nvSpPr>
        <p:spPr>
          <a:xfrm>
            <a:off x="752787" y="298491"/>
            <a:ext cx="10601011" cy="642779"/>
          </a:xfrm>
        </p:spPr>
        <p:txBody>
          <a:bodyPr>
            <a:normAutofit/>
          </a:bodyPr>
          <a:lstStyle/>
          <a:p>
            <a:r>
              <a:rPr lang="en-US" altLang="en-US" b="1" dirty="0">
                <a:effectLst>
                  <a:outerShdw blurRad="38100" dist="38100" dir="2700000" algn="tl">
                    <a:srgbClr val="000000">
                      <a:alpha val="43137"/>
                    </a:srgbClr>
                  </a:outerShdw>
                </a:effectLst>
              </a:rPr>
              <a:t>Maternal Mortality Definitions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7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p:txBody>
          <a:bodyPr vert="horz" lIns="91440" tIns="45720" rIns="91440" bIns="45720" rtlCol="0" anchor="ctr">
            <a:noAutofit/>
          </a:bodyPr>
          <a:lstStyle/>
          <a:p>
            <a:pPr algn="ctr"/>
            <a:r>
              <a:rPr lang="en-US" b="1" kern="1200" dirty="0">
                <a:solidFill>
                  <a:srgbClr val="009374"/>
                </a:solidFill>
              </a:rPr>
              <a:t>Pregnancy-Related Mortality Rates</a:t>
            </a:r>
            <a:br>
              <a:rPr lang="en-US" b="1" kern="1200" dirty="0">
                <a:solidFill>
                  <a:srgbClr val="009374"/>
                </a:solidFill>
              </a:rPr>
            </a:br>
            <a:r>
              <a:rPr lang="en-US" b="1" dirty="0">
                <a:solidFill>
                  <a:srgbClr val="009374"/>
                </a:solidFill>
              </a:rPr>
              <a:t>Florida, 2010 to 2019</a:t>
            </a:r>
            <a:endParaRPr lang="en-US" b="1" kern="1200" dirty="0">
              <a:solidFill>
                <a:srgbClr val="009374"/>
              </a:solidFill>
            </a:endParaRPr>
          </a:p>
        </p:txBody>
      </p:sp>
      <p:graphicFrame>
        <p:nvGraphicFramePr>
          <p:cNvPr id="6" name="Chart 5"/>
          <p:cNvGraphicFramePr/>
          <p:nvPr>
            <p:extLst>
              <p:ext uri="{D42A27DB-BD31-4B8C-83A1-F6EECF244321}">
                <p14:modId xmlns:p14="http://schemas.microsoft.com/office/powerpoint/2010/main" val="2720358046"/>
              </p:ext>
            </p:extLst>
          </p:nvPr>
        </p:nvGraphicFramePr>
        <p:xfrm>
          <a:off x="659422" y="1635314"/>
          <a:ext cx="11010501" cy="44174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64673" y="5837299"/>
            <a:ext cx="799835" cy="430887"/>
          </a:xfrm>
          <a:prstGeom prst="rect">
            <a:avLst/>
          </a:prstGeom>
          <a:noFill/>
        </p:spPr>
        <p:txBody>
          <a:bodyPr wrap="none" rtlCol="0">
            <a:spAutoFit/>
          </a:bodyPr>
          <a:lstStyle/>
          <a:p>
            <a:pPr algn="ctr"/>
            <a:r>
              <a:rPr lang="en-US" sz="2200" b="1" dirty="0">
                <a:solidFill>
                  <a:schemeClr val="tx2"/>
                </a:solidFill>
              </a:rPr>
              <a:t>Years</a:t>
            </a:r>
          </a:p>
        </p:txBody>
      </p:sp>
      <p:sp>
        <p:nvSpPr>
          <p:cNvPr id="9" name="Slide Number Placeholder 2"/>
          <p:cNvSpPr txBox="1">
            <a:spLocks/>
          </p:cNvSpPr>
          <p:nvPr/>
        </p:nvSpPr>
        <p:spPr>
          <a:xfrm>
            <a:off x="9448800" y="63743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2E7F25-5809-4642-B5BC-EDCCEB9D85FF}" type="slidenum">
              <a:rPr lang="en-US" sz="1400" b="1" smtClean="0">
                <a:effectLst>
                  <a:outerShdw blurRad="38100" dist="38100" dir="2700000" algn="tl">
                    <a:srgbClr val="000000">
                      <a:alpha val="43137"/>
                    </a:srgbClr>
                  </a:outerShdw>
                </a:effectLst>
              </a:rPr>
              <a:pPr/>
              <a:t>6</a:t>
            </a:fld>
            <a:endParaRPr lang="en-US" sz="1400" b="1" dirty="0">
              <a:effectLst>
                <a:outerShdw blurRad="38100" dist="38100" dir="2700000" algn="tl">
                  <a:srgbClr val="000000">
                    <a:alpha val="43137"/>
                  </a:srgbClr>
                </a:outerShdw>
              </a:effectLst>
            </a:endParaRPr>
          </a:p>
        </p:txBody>
      </p:sp>
      <p:sp>
        <p:nvSpPr>
          <p:cNvPr id="3" name="Up-Down Arrow 2"/>
          <p:cNvSpPr/>
          <p:nvPr/>
        </p:nvSpPr>
        <p:spPr>
          <a:xfrm>
            <a:off x="9391649" y="3467099"/>
            <a:ext cx="581023" cy="733425"/>
          </a:xfrm>
          <a:prstGeom prst="upDownArrow">
            <a:avLst>
              <a:gd name="adj1" fmla="val 69672"/>
              <a:gd name="adj2" fmla="val 30328"/>
            </a:avLst>
          </a:prstGeom>
          <a:solidFill>
            <a:srgbClr val="4C5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89531" y="3648075"/>
            <a:ext cx="649817" cy="400110"/>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Arial Narrow" panose="020B0606020202030204" pitchFamily="34" charset="0"/>
              </a:rPr>
              <a:t>56%</a:t>
            </a:r>
          </a:p>
        </p:txBody>
      </p:sp>
      <p:sp>
        <p:nvSpPr>
          <p:cNvPr id="12" name="Up-Down Arrow 11"/>
          <p:cNvSpPr/>
          <p:nvPr/>
        </p:nvSpPr>
        <p:spPr>
          <a:xfrm>
            <a:off x="10289116" y="3098800"/>
            <a:ext cx="581023" cy="1312333"/>
          </a:xfrm>
          <a:prstGeom prst="upDownArrow">
            <a:avLst>
              <a:gd name="adj1" fmla="val 69672"/>
              <a:gd name="adj2" fmla="val 30328"/>
            </a:avLst>
          </a:prstGeom>
          <a:solidFill>
            <a:srgbClr val="4C5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289116" y="3643973"/>
            <a:ext cx="649817" cy="400110"/>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Arial Narrow" panose="020B0606020202030204" pitchFamily="34" charset="0"/>
              </a:rPr>
              <a:t>35%</a:t>
            </a:r>
          </a:p>
        </p:txBody>
      </p:sp>
      <p:sp>
        <p:nvSpPr>
          <p:cNvPr id="14" name="TextBox 13"/>
          <p:cNvSpPr txBox="1"/>
          <p:nvPr/>
        </p:nvSpPr>
        <p:spPr>
          <a:xfrm>
            <a:off x="169563" y="6043166"/>
            <a:ext cx="4402437" cy="646331"/>
          </a:xfrm>
          <a:prstGeom prst="rect">
            <a:avLst/>
          </a:prstGeom>
          <a:noFill/>
        </p:spPr>
        <p:txBody>
          <a:bodyPr wrap="square" rtlCol="0">
            <a:spAutoFit/>
          </a:bodyPr>
          <a:lstStyle/>
          <a:p>
            <a:r>
              <a:rPr lang="en-US" dirty="0">
                <a:solidFill>
                  <a:schemeClr val="tx2"/>
                </a:solidFill>
              </a:rPr>
              <a:t>Source:  FL Maternal Mortality Review data</a:t>
            </a:r>
          </a:p>
          <a:p>
            <a:endParaRPr lang="en-US" dirty="0">
              <a:solidFill>
                <a:schemeClr val="tx2"/>
              </a:solidFill>
            </a:endParaRPr>
          </a:p>
        </p:txBody>
      </p:sp>
    </p:spTree>
    <p:extLst>
      <p:ext uri="{BB962C8B-B14F-4D97-AF65-F5344CB8AC3E}">
        <p14:creationId xmlns:p14="http://schemas.microsoft.com/office/powerpoint/2010/main" val="8829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a:xfrm>
            <a:off x="762000" y="479751"/>
            <a:ext cx="10601011" cy="948434"/>
          </a:xfrm>
        </p:spPr>
        <p:txBody>
          <a:bodyPr vert="horz" lIns="91440" tIns="45720" rIns="91440" bIns="45720" rtlCol="0" anchor="ctr">
            <a:noAutofit/>
          </a:bodyPr>
          <a:lstStyle/>
          <a:p>
            <a:pPr algn="ctr"/>
            <a:r>
              <a:rPr lang="en-US" sz="3600" b="1" kern="1200" dirty="0">
                <a:solidFill>
                  <a:srgbClr val="009374"/>
                </a:solidFill>
              </a:rPr>
              <a:t>Postpartum </a:t>
            </a:r>
            <a:r>
              <a:rPr lang="en-US" sz="3600" b="1" dirty="0">
                <a:solidFill>
                  <a:srgbClr val="009374"/>
                </a:solidFill>
              </a:rPr>
              <a:t>Discharge </a:t>
            </a:r>
            <a:r>
              <a:rPr lang="en-US" sz="3600" b="1" kern="1200" dirty="0">
                <a:solidFill>
                  <a:srgbClr val="009374"/>
                </a:solidFill>
              </a:rPr>
              <a:t>Pregnancy-Related Deaths</a:t>
            </a:r>
            <a:br>
              <a:rPr lang="en-US" sz="3600" b="1" kern="1200" dirty="0">
                <a:solidFill>
                  <a:srgbClr val="009374"/>
                </a:solidFill>
              </a:rPr>
            </a:br>
            <a:r>
              <a:rPr lang="en-US" sz="3600" b="1" kern="1200" dirty="0">
                <a:solidFill>
                  <a:srgbClr val="009374"/>
                </a:solidFill>
              </a:rPr>
              <a:t>By Time Period, </a:t>
            </a:r>
            <a:r>
              <a:rPr lang="en-US" sz="3600" b="1" dirty="0">
                <a:solidFill>
                  <a:srgbClr val="009374"/>
                </a:solidFill>
              </a:rPr>
              <a:t>Florida, 2015 to 2019</a:t>
            </a:r>
            <a:endParaRPr lang="en-US" sz="3600" b="1" kern="1200" dirty="0">
              <a:solidFill>
                <a:srgbClr val="009374"/>
              </a:solidFill>
            </a:endParaRPr>
          </a:p>
        </p:txBody>
      </p:sp>
      <p:graphicFrame>
        <p:nvGraphicFramePr>
          <p:cNvPr id="6" name="Chart 5"/>
          <p:cNvGraphicFramePr/>
          <p:nvPr>
            <p:extLst>
              <p:ext uri="{D42A27DB-BD31-4B8C-83A1-F6EECF244321}">
                <p14:modId xmlns:p14="http://schemas.microsoft.com/office/powerpoint/2010/main" val="938596553"/>
              </p:ext>
            </p:extLst>
          </p:nvPr>
        </p:nvGraphicFramePr>
        <p:xfrm>
          <a:off x="659422" y="1609435"/>
          <a:ext cx="11010501" cy="44174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12383" y="5790166"/>
            <a:ext cx="2045047"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a:ea typeface="+mn-ea"/>
                <a:cs typeface="+mn-cs"/>
              </a:rPr>
              <a:t>Days After Birth</a:t>
            </a:r>
          </a:p>
        </p:txBody>
      </p:sp>
      <p:sp>
        <p:nvSpPr>
          <p:cNvPr id="7" name="TextBox 6"/>
          <p:cNvSpPr txBox="1"/>
          <p:nvPr/>
        </p:nvSpPr>
        <p:spPr>
          <a:xfrm>
            <a:off x="169563" y="6043166"/>
            <a:ext cx="4402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Source:  FL Maternal Mortality Review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32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a:xfrm>
            <a:off x="771525" y="98750"/>
            <a:ext cx="10601011" cy="1625275"/>
          </a:xfrm>
        </p:spPr>
        <p:txBody>
          <a:bodyPr vert="horz" lIns="91440" tIns="45720" rIns="91440" bIns="45720" rtlCol="0" anchor="ctr">
            <a:noAutofit/>
          </a:bodyPr>
          <a:lstStyle/>
          <a:p>
            <a:pPr algn="ctr"/>
            <a:r>
              <a:rPr lang="en-US" sz="3600" b="1" kern="1200" dirty="0">
                <a:solidFill>
                  <a:srgbClr val="009374"/>
                </a:solidFill>
              </a:rPr>
              <a:t>Underlying </a:t>
            </a:r>
            <a:r>
              <a:rPr lang="en-US" b="1" dirty="0">
                <a:solidFill>
                  <a:srgbClr val="009374"/>
                </a:solidFill>
              </a:rPr>
              <a:t>Cause of Death </a:t>
            </a:r>
            <a:r>
              <a:rPr lang="en-US" b="1" u="sng" dirty="0">
                <a:solidFill>
                  <a:srgbClr val="D67718"/>
                </a:solidFill>
              </a:rPr>
              <a:t>for Less Than the First 60 Days</a:t>
            </a:r>
            <a:br>
              <a:rPr lang="en-US" b="1" dirty="0">
                <a:solidFill>
                  <a:srgbClr val="009374"/>
                </a:solidFill>
              </a:rPr>
            </a:br>
            <a:r>
              <a:rPr lang="en-US" sz="3600" b="1" kern="1200" dirty="0">
                <a:solidFill>
                  <a:srgbClr val="009374"/>
                </a:solidFill>
              </a:rPr>
              <a:t>Postpartum </a:t>
            </a:r>
            <a:r>
              <a:rPr lang="en-US" sz="3600" b="1" dirty="0">
                <a:solidFill>
                  <a:srgbClr val="009374"/>
                </a:solidFill>
              </a:rPr>
              <a:t>Discharge </a:t>
            </a:r>
            <a:r>
              <a:rPr lang="en-US" sz="3600" b="1" kern="1200" dirty="0">
                <a:solidFill>
                  <a:srgbClr val="009374"/>
                </a:solidFill>
              </a:rPr>
              <a:t>Pregnancy-Related Deaths</a:t>
            </a:r>
            <a:br>
              <a:rPr lang="en-US" sz="3600" b="1" kern="1200" dirty="0">
                <a:solidFill>
                  <a:srgbClr val="009374"/>
                </a:solidFill>
              </a:rPr>
            </a:br>
            <a:r>
              <a:rPr lang="en-US" sz="3600" b="1" kern="1200" dirty="0">
                <a:solidFill>
                  <a:srgbClr val="009374"/>
                </a:solidFill>
              </a:rPr>
              <a:t>By Time Period, </a:t>
            </a:r>
            <a:r>
              <a:rPr lang="en-US" sz="3600" b="1" dirty="0">
                <a:solidFill>
                  <a:srgbClr val="009374"/>
                </a:solidFill>
              </a:rPr>
              <a:t>Florida, 2015 to 2019</a:t>
            </a:r>
            <a:endParaRPr lang="en-US" sz="3600" b="1" kern="1200" dirty="0">
              <a:solidFill>
                <a:srgbClr val="009374"/>
              </a:solidFill>
            </a:endParaRPr>
          </a:p>
        </p:txBody>
      </p:sp>
      <p:graphicFrame>
        <p:nvGraphicFramePr>
          <p:cNvPr id="9" name="Chart 8"/>
          <p:cNvGraphicFramePr/>
          <p:nvPr/>
        </p:nvGraphicFramePr>
        <p:xfrm>
          <a:off x="2162175" y="1724025"/>
          <a:ext cx="7991475" cy="461022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69563" y="6043166"/>
            <a:ext cx="4402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Source:  FL Maternal Mortality Review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47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2480220" y="1648588"/>
          <a:ext cx="7378155" cy="4441441"/>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id="{A69EB4C7-A3DD-4AB0-AE25-952031E737BB}"/>
              </a:ext>
            </a:extLst>
          </p:cNvPr>
          <p:cNvSpPr>
            <a:spLocks noGrp="1"/>
          </p:cNvSpPr>
          <p:nvPr>
            <p:ph type="title"/>
          </p:nvPr>
        </p:nvSpPr>
        <p:spPr>
          <a:xfrm>
            <a:off x="771525" y="98750"/>
            <a:ext cx="10601011" cy="1625275"/>
          </a:xfrm>
        </p:spPr>
        <p:txBody>
          <a:bodyPr vert="horz" lIns="91440" tIns="45720" rIns="91440" bIns="45720" rtlCol="0" anchor="ctr">
            <a:noAutofit/>
          </a:bodyPr>
          <a:lstStyle/>
          <a:p>
            <a:pPr algn="ctr"/>
            <a:r>
              <a:rPr lang="en-US" sz="3600" b="1" kern="1200" dirty="0">
                <a:solidFill>
                  <a:srgbClr val="009374"/>
                </a:solidFill>
              </a:rPr>
              <a:t>Underlying </a:t>
            </a:r>
            <a:r>
              <a:rPr lang="en-US" b="1" dirty="0">
                <a:solidFill>
                  <a:srgbClr val="009374"/>
                </a:solidFill>
              </a:rPr>
              <a:t>Cause of Death </a:t>
            </a:r>
            <a:r>
              <a:rPr lang="en-US" b="1" u="sng" dirty="0">
                <a:solidFill>
                  <a:srgbClr val="D67718"/>
                </a:solidFill>
              </a:rPr>
              <a:t>for 60+ Days</a:t>
            </a:r>
            <a:br>
              <a:rPr lang="en-US" b="1" dirty="0">
                <a:solidFill>
                  <a:srgbClr val="009374"/>
                </a:solidFill>
              </a:rPr>
            </a:br>
            <a:r>
              <a:rPr lang="en-US" sz="3600" b="1" kern="1200" dirty="0">
                <a:solidFill>
                  <a:srgbClr val="009374"/>
                </a:solidFill>
              </a:rPr>
              <a:t>Postpartum </a:t>
            </a:r>
            <a:r>
              <a:rPr lang="en-US" sz="3600" b="1" dirty="0">
                <a:solidFill>
                  <a:srgbClr val="009374"/>
                </a:solidFill>
              </a:rPr>
              <a:t>Discharge </a:t>
            </a:r>
            <a:r>
              <a:rPr lang="en-US" sz="3600" b="1" kern="1200" dirty="0">
                <a:solidFill>
                  <a:srgbClr val="009374"/>
                </a:solidFill>
              </a:rPr>
              <a:t>Pregnancy-Related Deaths</a:t>
            </a:r>
            <a:br>
              <a:rPr lang="en-US" sz="3600" b="1" kern="1200" dirty="0">
                <a:solidFill>
                  <a:srgbClr val="009374"/>
                </a:solidFill>
              </a:rPr>
            </a:br>
            <a:r>
              <a:rPr lang="en-US" sz="3600" b="1" kern="1200" dirty="0">
                <a:solidFill>
                  <a:srgbClr val="009374"/>
                </a:solidFill>
              </a:rPr>
              <a:t>By Time Period, </a:t>
            </a:r>
            <a:r>
              <a:rPr lang="en-US" sz="3600" b="1" dirty="0">
                <a:solidFill>
                  <a:srgbClr val="009374"/>
                </a:solidFill>
              </a:rPr>
              <a:t>Florida, 2015 to 2019</a:t>
            </a:r>
            <a:endParaRPr lang="en-US" sz="3600" b="1" kern="1200" dirty="0">
              <a:solidFill>
                <a:srgbClr val="009374"/>
              </a:solidFill>
            </a:endParaRPr>
          </a:p>
        </p:txBody>
      </p:sp>
      <p:sp>
        <p:nvSpPr>
          <p:cNvPr id="7" name="TextBox 6"/>
          <p:cNvSpPr txBox="1"/>
          <p:nvPr/>
        </p:nvSpPr>
        <p:spPr>
          <a:xfrm>
            <a:off x="169563" y="6014591"/>
            <a:ext cx="4402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Source:  FL Maternal Mortality Review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204037"/>
      </p:ext>
    </p:extLst>
  </p:cSld>
  <p:clrMapOvr>
    <a:masterClrMapping/>
  </p:clrMapOvr>
</p:sld>
</file>

<file path=ppt/theme/theme1.xml><?xml version="1.0" encoding="utf-8"?>
<a:theme xmlns:a="http://schemas.openxmlformats.org/drawingml/2006/main" name="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29BB971D588D4B8CE0BDDEEF889F46" ma:contentTypeVersion="12" ma:contentTypeDescription="Create a new document." ma:contentTypeScope="" ma:versionID="c01af5b69ef534118429187cefe5766b">
  <xsd:schema xmlns:xsd="http://www.w3.org/2001/XMLSchema" xmlns:xs="http://www.w3.org/2001/XMLSchema" xmlns:p="http://schemas.microsoft.com/office/2006/metadata/properties" xmlns:ns3="737a845d-9ace-467f-a80c-b3da6727da4f" xmlns:ns4="03c97596-774e-4acd-a1aa-fc049a87f444" targetNamespace="http://schemas.microsoft.com/office/2006/metadata/properties" ma:root="true" ma:fieldsID="836429b812f86b378454602ccfa3dc17" ns3:_="" ns4:_="">
    <xsd:import namespace="737a845d-9ace-467f-a80c-b3da6727da4f"/>
    <xsd:import namespace="03c97596-774e-4acd-a1aa-fc049a87f4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7a845d-9ace-467f-a80c-b3da6727da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c97596-774e-4acd-a1aa-fc049a87f4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406042-5532-4221-8477-D6095E2A20A3}">
  <ds:schemaRefs>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737a845d-9ace-467f-a80c-b3da6727da4f"/>
    <ds:schemaRef ds:uri="http://schemas.openxmlformats.org/package/2006/metadata/core-properties"/>
    <ds:schemaRef ds:uri="03c97596-774e-4acd-a1aa-fc049a87f444"/>
    <ds:schemaRef ds:uri="http://www.w3.org/XML/1998/namespace"/>
  </ds:schemaRefs>
</ds:datastoreItem>
</file>

<file path=customXml/itemProps2.xml><?xml version="1.0" encoding="utf-8"?>
<ds:datastoreItem xmlns:ds="http://schemas.openxmlformats.org/officeDocument/2006/customXml" ds:itemID="{4E5D2538-9598-46F0-B605-0D1F35854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7a845d-9ace-467f-a80c-b3da6727da4f"/>
    <ds:schemaRef ds:uri="03c97596-774e-4acd-a1aa-fc049a87f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24EF05-9987-4364-9BEE-C1DCB245DF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FPQC Theme</Template>
  <TotalTime>6555</TotalTime>
  <Words>2667</Words>
  <Application>Microsoft Office PowerPoint</Application>
  <PresentationFormat>Widescreen</PresentationFormat>
  <Paragraphs>342</Paragraphs>
  <Slides>33</Slides>
  <Notes>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33</vt:i4>
      </vt:variant>
    </vt:vector>
  </HeadingPairs>
  <TitlesOfParts>
    <vt:vector size="47" baseType="lpstr">
      <vt:lpstr>Arial</vt:lpstr>
      <vt:lpstr>Arial Black</vt:lpstr>
      <vt:lpstr>Arial Narrow</vt:lpstr>
      <vt:lpstr>Calibri</vt:lpstr>
      <vt:lpstr>Calibri Light</vt:lpstr>
      <vt:lpstr>Gill Sans MT</vt:lpstr>
      <vt:lpstr>Times New Roman</vt:lpstr>
      <vt:lpstr>Wingdings</vt:lpstr>
      <vt:lpstr>Office Theme</vt:lpstr>
      <vt:lpstr>1_Office Theme</vt:lpstr>
      <vt:lpstr>2_Office Theme</vt:lpstr>
      <vt:lpstr>4_Office Theme</vt:lpstr>
      <vt:lpstr>3_Office Theme</vt:lpstr>
      <vt:lpstr>5_Office Theme</vt:lpstr>
      <vt:lpstr>PowerPoint Presentation</vt:lpstr>
      <vt:lpstr>Disclosures</vt:lpstr>
      <vt:lpstr>Objectives</vt:lpstr>
      <vt:lpstr>PowerPoint Presentation</vt:lpstr>
      <vt:lpstr>Maternal Mortality Definitions</vt:lpstr>
      <vt:lpstr>Pregnancy-Related Mortality Rates Florida, 2010 to 2019</vt:lpstr>
      <vt:lpstr>Postpartum Discharge Pregnancy-Related Deaths By Time Period, Florida, 2015 to 2019</vt:lpstr>
      <vt:lpstr>Underlying Cause of Death for Less Than the First 60 Days Postpartum Discharge Pregnancy-Related Deaths By Time Period, Florida, 2015 to 2019</vt:lpstr>
      <vt:lpstr>Underlying Cause of Death for 60+ Days Postpartum Discharge Pregnancy-Related Deaths By Time Period, Florida, 2015 to 2019</vt:lpstr>
      <vt:lpstr>Postpartum Discharge Pregnancy-Related Deaths with a Stand-Alone Postpartum ER Visit, Florida, 2015 to 2019</vt:lpstr>
      <vt:lpstr>Postpartum Discharge Pregnancy-Related Mortality Rates, Women at Risk, Florida, 2015 to 2019</vt:lpstr>
      <vt:lpstr>Postpartum Discharge Pregnancy-Related Deaths By Cause and Preventability, Florida, 2015 to 2019</vt:lpstr>
      <vt:lpstr>Topic MMRC Recommendation Themes</vt:lpstr>
      <vt:lpstr>PowerPoint Presentation</vt:lpstr>
      <vt:lpstr>Postpartum ER Care—Mortality Prevention </vt:lpstr>
      <vt:lpstr>Postpartum ER Care—Mortality Prevention </vt:lpstr>
      <vt:lpstr>Postpartum ER Care—Mortality Prevention </vt:lpstr>
      <vt:lpstr>Ask if the Mother has any Discharge Information</vt:lpstr>
      <vt:lpstr>Post-Birth Warning Signs</vt:lpstr>
      <vt:lpstr>Patient—Postpartum Early Warning Signs</vt:lpstr>
      <vt:lpstr>Clinical—Maternal Early Warning System</vt:lpstr>
      <vt:lpstr>Clinical—Maternal Early Warning System</vt:lpstr>
      <vt:lpstr>Cardiomyopathy / Short of Breath</vt:lpstr>
      <vt:lpstr>Fever / Sepsis</vt:lpstr>
      <vt:lpstr>Thromboembolism</vt:lpstr>
      <vt:lpstr>Hypertension / Preeclampsia</vt:lpstr>
      <vt:lpstr>Hemorrhage / Anemia</vt:lpstr>
      <vt:lpstr>Depression / Anxiety Disorder / Mental Health</vt:lpstr>
      <vt:lpstr>Drug Use / Opioid Use</vt:lpstr>
      <vt:lpstr>Postpartum Reminder—Educational QR Codes</vt:lpstr>
      <vt:lpstr>Postpartum ER Care—Mortality Prevention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Coughlin, Emily</dc:creator>
  <cp:lastModifiedBy>William Sappenfield</cp:lastModifiedBy>
  <cp:revision>308</cp:revision>
  <cp:lastPrinted>2022-10-07T02:28:47Z</cp:lastPrinted>
  <dcterms:created xsi:type="dcterms:W3CDTF">2020-02-20T14:59:58Z</dcterms:created>
  <dcterms:modified xsi:type="dcterms:W3CDTF">2023-01-26T14:01:57Z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0x0101000529BB971D588D4B8CE0BDDEEF889F46</vt:lpwstr>
  </property>
</Properties>
</file>