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73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E6D7-3898-4E92-982A-A0F5F1E4F21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48CB-B353-4AED-95A0-7CCBA2121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E6D7-3898-4E92-982A-A0F5F1E4F21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48CB-B353-4AED-95A0-7CCBA2121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E6D7-3898-4E92-982A-A0F5F1E4F21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48CB-B353-4AED-95A0-7CCBA2121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E6D7-3898-4E92-982A-A0F5F1E4F21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48CB-B353-4AED-95A0-7CCBA2121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E6D7-3898-4E92-982A-A0F5F1E4F21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48CB-B353-4AED-95A0-7CCBA2121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E6D7-3898-4E92-982A-A0F5F1E4F21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48CB-B353-4AED-95A0-7CCBA2121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E6D7-3898-4E92-982A-A0F5F1E4F21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48CB-B353-4AED-95A0-7CCBA2121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E6D7-3898-4E92-982A-A0F5F1E4F21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48CB-B353-4AED-95A0-7CCBA2121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E6D7-3898-4E92-982A-A0F5F1E4F21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48CB-B353-4AED-95A0-7CCBA2121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E6D7-3898-4E92-982A-A0F5F1E4F21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48CB-B353-4AED-95A0-7CCBA2121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E6D7-3898-4E92-982A-A0F5F1E4F21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48CB-B353-4AED-95A0-7CCBA2121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3962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54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3E6D7-3898-4E92-982A-A0F5F1E4F21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54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54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48CB-B353-4AED-95A0-7CCBA21212B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087375"/>
            <a:ext cx="9144000" cy="770625"/>
          </a:xfrm>
          <a:prstGeom prst="rect">
            <a:avLst/>
          </a:prstGeom>
          <a:solidFill>
            <a:srgbClr val="E9E3C8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8" name="Picture 7" descr="USF-Research-2color.jpg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399" y="6213897"/>
            <a:ext cx="2569497" cy="53340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295400" y="6518697"/>
            <a:ext cx="7543800" cy="0"/>
          </a:xfrm>
          <a:prstGeom prst="line">
            <a:avLst/>
          </a:prstGeom>
          <a:ln w="254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mber1@usf.edu" TargetMode="External"/><Relationship Id="rId2" Type="http://schemas.openxmlformats.org/officeDocument/2006/relationships/hyperlink" Target="mailto:juliemoore@usf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600"/>
                </a:solidFill>
              </a:rPr>
              <a:t>USF COI Disclosure and </a:t>
            </a:r>
            <a:br>
              <a:rPr lang="en-US" b="1" dirty="0">
                <a:solidFill>
                  <a:srgbClr val="006600"/>
                </a:solidFill>
              </a:rPr>
            </a:br>
            <a:r>
              <a:rPr lang="en-US" b="1" dirty="0">
                <a:solidFill>
                  <a:srgbClr val="006600"/>
                </a:solidFill>
              </a:rPr>
              <a:t>Review Process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Julie Moore, J.D., M.S.P.A.</a:t>
            </a:r>
          </a:p>
          <a:p>
            <a:r>
              <a:rPr lang="en-US" dirty="0"/>
              <a:t>COI Program Manager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600"/>
                </a:solidFill>
              </a:rPr>
              <a:t>Post-approval 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If an Investigator’s SFI changes during the course of a study, s/he must update the related disclosure within 30 days.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COI Program will review and determine whether management plan needs to be amended and if so, whether amended plan needs to be reviewed by the full Committee.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328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600"/>
                </a:solidFill>
              </a:rPr>
              <a:t>Questions? 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Contact info:   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COI </a:t>
            </a:r>
            <a:r>
              <a:rPr lang="en-US" dirty="0"/>
              <a:t>Program Manager	</a:t>
            </a:r>
            <a:r>
              <a:rPr lang="en-US" dirty="0" smtClean="0"/>
              <a:t>    COI Program RCA </a:t>
            </a:r>
          </a:p>
          <a:p>
            <a:pPr marL="0" indent="0">
              <a:buNone/>
            </a:pPr>
            <a:r>
              <a:rPr lang="en-US" dirty="0" smtClean="0"/>
              <a:t>Julie </a:t>
            </a:r>
            <a:r>
              <a:rPr lang="en-US" dirty="0"/>
              <a:t>Moore			</a:t>
            </a:r>
            <a:r>
              <a:rPr lang="en-US" dirty="0" smtClean="0"/>
              <a:t>     Amber </a:t>
            </a:r>
            <a:r>
              <a:rPr lang="en-US" dirty="0"/>
              <a:t>Moore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juliemoore@usf.edu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       </a:t>
            </a:r>
            <a:r>
              <a:rPr lang="en-US" dirty="0"/>
              <a:t>	</a:t>
            </a:r>
            <a:r>
              <a:rPr lang="en-US" smtClean="0"/>
              <a:t>     </a:t>
            </a:r>
            <a:r>
              <a:rPr lang="en-US" smtClean="0">
                <a:hlinkClick r:id="rId3"/>
              </a:rPr>
              <a:t>amber1@usf.edu</a:t>
            </a:r>
            <a:endParaRPr lang="en-US" smtClean="0"/>
          </a:p>
          <a:p>
            <a:pPr marL="0" indent="0">
              <a:buNone/>
            </a:pPr>
            <a:r>
              <a:rPr lang="en-US" smtClean="0"/>
              <a:t>813-974-5452 </a:t>
            </a:r>
            <a:r>
              <a:rPr lang="en-US" dirty="0" smtClean="0"/>
              <a:t>	</a:t>
            </a:r>
            <a:r>
              <a:rPr lang="en-US" dirty="0"/>
              <a:t>		</a:t>
            </a:r>
            <a:r>
              <a:rPr lang="en-US" dirty="0" smtClean="0"/>
              <a:t>      813-974-9345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71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600"/>
                </a:solidFill>
              </a:rPr>
              <a:t>USF System COI Policy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Who is subject to the Policy?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What must be disclosed?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When must disclosure be made?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Where must interests be disclosed?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2209800"/>
            <a:ext cx="2100198" cy="2434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04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Who is subject to the USF System </a:t>
            </a:r>
            <a:br>
              <a:rPr lang="en-US" b="1" dirty="0">
                <a:solidFill>
                  <a:srgbClr val="006600"/>
                </a:solidFill>
              </a:rPr>
            </a:br>
            <a:r>
              <a:rPr lang="en-US" b="1" dirty="0">
                <a:solidFill>
                  <a:srgbClr val="006600"/>
                </a:solidFill>
              </a:rPr>
              <a:t>COI Policy? 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Investigators: defined as “the project director or PI and </a:t>
            </a:r>
            <a:r>
              <a:rPr lang="en-US" i="1" dirty="0"/>
              <a:t>any other person</a:t>
            </a:r>
            <a:r>
              <a:rPr lang="en-US" dirty="0"/>
              <a:t>, regardless of title or position, who is responsible for the design, conduct or reporting of a USF System Research Project.” 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USF System Research project is any “systematic investigation . . . designed to develop or contribute to generalizable knowledge, involving a USF System employee or other person where </a:t>
            </a:r>
            <a:r>
              <a:rPr lang="en-US" i="1" dirty="0"/>
              <a:t>the USF System is responsible for the oversight and/or administration of the activity.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5029200"/>
            <a:ext cx="236927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597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600"/>
                </a:solidFill>
              </a:rPr>
              <a:t>What must be disclosed?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Significant Financial Interests: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Remuneration from a publicly or non-publicly traded entities that, when aggregated &gt; $5,000 over the previous 12 months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ANY equity in a non-publicly traded entity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 position in an entity related to the research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IP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Reimbursed or sponsored travel if the Investigator is currently working on any PHS-funded projects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600" y="2895600"/>
            <a:ext cx="1557119" cy="156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005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600"/>
                </a:solidFill>
              </a:rPr>
              <a:t>When must SFIs be disclosed?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i="1" dirty="0"/>
              <a:t>BEFORE</a:t>
            </a:r>
            <a:r>
              <a:rPr lang="en-US" i="1" dirty="0"/>
              <a:t> </a:t>
            </a:r>
            <a:r>
              <a:rPr lang="en-US" dirty="0"/>
              <a:t>beginning the research;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Within </a:t>
            </a:r>
            <a:r>
              <a:rPr lang="en-US" b="1" dirty="0"/>
              <a:t>30</a:t>
            </a:r>
            <a:r>
              <a:rPr lang="en-US" dirty="0"/>
              <a:t> days of acquiring an SFI; and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Annually updated during the life of the project.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106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600"/>
                </a:solidFill>
              </a:rPr>
              <a:t>ARC System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All SFIs must be disclosed via the </a:t>
            </a:r>
            <a:r>
              <a:rPr lang="en-US" dirty="0" err="1"/>
              <a:t>eCOI</a:t>
            </a:r>
            <a:r>
              <a:rPr lang="en-US" dirty="0"/>
              <a:t> module in the ARC System. 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Disclosure on Form 3455 or external IRB form is </a:t>
            </a:r>
            <a:r>
              <a:rPr lang="en-US" i="1" dirty="0"/>
              <a:t>not</a:t>
            </a:r>
            <a:r>
              <a:rPr lang="en-US" dirty="0"/>
              <a:t> sufficient!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NOTE:  The University has other policies that also require reporting of outside activity (both research and non research-related). 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ROAD for USF Health faculty members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/>
              <a:t>eDisclose</a:t>
            </a:r>
            <a:r>
              <a:rPr lang="en-US" dirty="0"/>
              <a:t> for other USF System employees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4876800"/>
            <a:ext cx="1308098" cy="99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021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6600"/>
                </a:solidFill>
              </a:rPr>
              <a:t>Disclosure review process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Once a project-specific disclosure is submitted it: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Routes to the Investigator’s supervisor for review and acknowledgement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Then routes to COI Program Office for review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COI Program determines whether interest requires a management plan and if so, whether the plan can be administratively approved or must be reviewed by full Committee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Note that the COI Committee meets the 4</a:t>
            </a:r>
            <a:r>
              <a:rPr lang="en-US" baseline="30000" dirty="0"/>
              <a:t>th</a:t>
            </a:r>
            <a:r>
              <a:rPr lang="en-US" dirty="0"/>
              <a:t> Tuesday of each month and human subject research cannot be approved/letter of approval to proceed cannot be generated until the COI management plan is approved.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448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600"/>
                </a:solidFill>
              </a:rPr>
              <a:t>Management controls 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Inherent controls: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Multi-center study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Sponsor or CRO is conducting data analysis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Additional controls: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Interested Investigator may be precluded from obtaining informed consent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Disclosure of interest in the Informed Consent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Independent data reviewer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“Safe harbor” for students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219200"/>
            <a:ext cx="2155540" cy="155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381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600"/>
                </a:solidFill>
              </a:rPr>
              <a:t>Management plan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Once approved by COI Administrator or COI Committee, final MP will be sent to Investigator and the reviewing IRB.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NOTE:  For studies reviewed/approved by an external IRB, the COI Program will submit a copy of the final MP to the IRB of record.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287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519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USF COI Disclosure and  Review Process </vt:lpstr>
      <vt:lpstr>USF System COI Policy</vt:lpstr>
      <vt:lpstr>Who is subject to the USF System  COI Policy? </vt:lpstr>
      <vt:lpstr>What must be disclosed?</vt:lpstr>
      <vt:lpstr>When must SFIs be disclosed?</vt:lpstr>
      <vt:lpstr>ARC System</vt:lpstr>
      <vt:lpstr>Disclosure review process</vt:lpstr>
      <vt:lpstr>Management controls </vt:lpstr>
      <vt:lpstr>Management plan</vt:lpstr>
      <vt:lpstr>Post-approval </vt:lpstr>
      <vt:lpstr>Questions?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tschrantz</dc:creator>
  <cp:lastModifiedBy>Moore, Julie</cp:lastModifiedBy>
  <cp:revision>9</cp:revision>
  <dcterms:created xsi:type="dcterms:W3CDTF">2011-08-16T21:47:39Z</dcterms:created>
  <dcterms:modified xsi:type="dcterms:W3CDTF">2015-01-21T13:51:43Z</dcterms:modified>
</cp:coreProperties>
</file>