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29" r:id="rId1"/>
  </p:sldMasterIdLst>
  <p:notesMasterIdLst>
    <p:notesMasterId r:id="rId52"/>
  </p:notesMasterIdLst>
  <p:handoutMasterIdLst>
    <p:handoutMasterId r:id="rId53"/>
  </p:handoutMasterIdLst>
  <p:sldIdLst>
    <p:sldId id="1857" r:id="rId2"/>
    <p:sldId id="1184" r:id="rId3"/>
    <p:sldId id="1790" r:id="rId4"/>
    <p:sldId id="1751" r:id="rId5"/>
    <p:sldId id="1801" r:id="rId6"/>
    <p:sldId id="1789" r:id="rId7"/>
    <p:sldId id="1743" r:id="rId8"/>
    <p:sldId id="1779" r:id="rId9"/>
    <p:sldId id="1757" r:id="rId10"/>
    <p:sldId id="1759" r:id="rId11"/>
    <p:sldId id="1853" r:id="rId12"/>
    <p:sldId id="1756" r:id="rId13"/>
    <p:sldId id="1774" r:id="rId14"/>
    <p:sldId id="1766" r:id="rId15"/>
    <p:sldId id="1775" r:id="rId16"/>
    <p:sldId id="1781" r:id="rId17"/>
    <p:sldId id="1786" r:id="rId18"/>
    <p:sldId id="1798" r:id="rId19"/>
    <p:sldId id="1860" r:id="rId20"/>
    <p:sldId id="1778" r:id="rId21"/>
    <p:sldId id="1846" r:id="rId22"/>
    <p:sldId id="1847" r:id="rId23"/>
    <p:sldId id="1763" r:id="rId24"/>
    <p:sldId id="1753" r:id="rId25"/>
    <p:sldId id="1855" r:id="rId26"/>
    <p:sldId id="1754" r:id="rId27"/>
    <p:sldId id="1825" r:id="rId28"/>
    <p:sldId id="1826" r:id="rId29"/>
    <p:sldId id="1827" r:id="rId30"/>
    <p:sldId id="1818" r:id="rId31"/>
    <p:sldId id="1820" r:id="rId32"/>
    <p:sldId id="1821" r:id="rId33"/>
    <p:sldId id="1822" r:id="rId34"/>
    <p:sldId id="1832" r:id="rId35"/>
    <p:sldId id="1833" r:id="rId36"/>
    <p:sldId id="1834" r:id="rId37"/>
    <p:sldId id="1835" r:id="rId38"/>
    <p:sldId id="1836" r:id="rId39"/>
    <p:sldId id="1841" r:id="rId40"/>
    <p:sldId id="1837" r:id="rId41"/>
    <p:sldId id="1842" r:id="rId42"/>
    <p:sldId id="1838" r:id="rId43"/>
    <p:sldId id="1839" r:id="rId44"/>
    <p:sldId id="1844" r:id="rId45"/>
    <p:sldId id="1840" r:id="rId46"/>
    <p:sldId id="1843" r:id="rId47"/>
    <p:sldId id="1830" r:id="rId48"/>
    <p:sldId id="1823" r:id="rId49"/>
    <p:sldId id="1852" r:id="rId50"/>
    <p:sldId id="1858" r:id="rId51"/>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 xmlns:p15="http://schemas.microsoft.com/office/powerpoint/2012/main">
        <p15:guide id="1" orient="horz" pos="2112">
          <p15:clr>
            <a:srgbClr val="A4A3A4"/>
          </p15:clr>
        </p15:guide>
        <p15:guide id="2" pos="2880">
          <p15:clr>
            <a:srgbClr val="A4A3A4"/>
          </p15:clr>
        </p15:guide>
      </p15:sldGuideLst>
    </p:ext>
    <p:ext uri="{2D200454-40CA-4A62-9FC3-DE9A4176ACB9}">
      <p15:notesGuideLst xmlns=""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ade, Cathy" initials="MC"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ECC5"/>
    <a:srgbClr val="66FF33"/>
    <a:srgbClr val="0D0D0D"/>
    <a:srgbClr val="FFFF99"/>
    <a:srgbClr val="006600"/>
    <a:srgbClr val="FF99FF"/>
    <a:srgbClr val="CC6600"/>
    <a:srgbClr val="FF990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43" autoAdjust="0"/>
    <p:restoredTop sz="97513" autoAdjust="0"/>
  </p:normalViewPr>
  <p:slideViewPr>
    <p:cSldViewPr>
      <p:cViewPr varScale="1">
        <p:scale>
          <a:sx n="90" d="100"/>
          <a:sy n="90" d="100"/>
        </p:scale>
        <p:origin x="-1140" y="-102"/>
      </p:cViewPr>
      <p:guideLst>
        <p:guide orient="horz" pos="211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438"/>
    </p:cViewPr>
  </p:sorterViewPr>
  <p:notesViewPr>
    <p:cSldViewPr>
      <p:cViewPr varScale="1">
        <p:scale>
          <a:sx n="66" d="100"/>
          <a:sy n="66" d="100"/>
        </p:scale>
        <p:origin x="-3139"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5.3745547431571054E-2"/>
          <c:y val="0.16933768658670023"/>
          <c:w val="0.88408359743413811"/>
          <c:h val="0.70076051469176104"/>
        </c:manualLayout>
      </c:layout>
      <c:bar3DChart>
        <c:barDir val="col"/>
        <c:grouping val="clustered"/>
        <c:varyColors val="1"/>
        <c:ser>
          <c:idx val="0"/>
          <c:order val="0"/>
          <c:tx>
            <c:strRef>
              <c:f>Sheet1!$A$2</c:f>
              <c:strCache>
                <c:ptCount val="1"/>
                <c:pt idx="0">
                  <c:v>We Can Improve Screening Rates (%)</c:v>
                </c:pt>
              </c:strCache>
            </c:strRef>
          </c:tx>
          <c:invertIfNegative val="0"/>
          <c:dPt>
            <c:idx val="0"/>
            <c:invertIfNegative val="0"/>
            <c:bubble3D val="0"/>
            <c:spPr>
              <a:pattFill prst="wdDnDiag">
                <a:fgClr>
                  <a:srgbClr val="C00000"/>
                </a:fgClr>
                <a:bgClr>
                  <a:schemeClr val="bg1"/>
                </a:bgClr>
              </a:pattFill>
            </c:spPr>
            <c:extLst xmlns:c16r2="http://schemas.microsoft.com/office/drawing/2015/06/chart">
              <c:ext xmlns:c16="http://schemas.microsoft.com/office/drawing/2014/chart" uri="{C3380CC4-5D6E-409C-BE32-E72D297353CC}">
                <c16:uniqueId val="{00000001-71CC-478F-820E-4D4781795C76}"/>
              </c:ext>
            </c:extLst>
          </c:dPt>
          <c:dPt>
            <c:idx val="3"/>
            <c:invertIfNegative val="0"/>
            <c:bubble3D val="0"/>
            <c:spPr>
              <a:solidFill>
                <a:schemeClr val="accent2">
                  <a:lumMod val="20000"/>
                  <a:lumOff val="80000"/>
                </a:schemeClr>
              </a:solidFill>
            </c:spPr>
            <c:extLst xmlns:c16r2="http://schemas.microsoft.com/office/drawing/2015/06/chart">
              <c:ext xmlns:c16="http://schemas.microsoft.com/office/drawing/2014/chart" uri="{C3380CC4-5D6E-409C-BE32-E72D297353CC}">
                <c16:uniqueId val="{00000003-71CC-478F-820E-4D4781795C76}"/>
              </c:ext>
            </c:extLst>
          </c:dPt>
          <c:dPt>
            <c:idx val="5"/>
            <c:invertIfNegative val="0"/>
            <c:bubble3D val="0"/>
            <c:spPr>
              <a:solidFill>
                <a:schemeClr val="accent1"/>
              </a:solidFill>
            </c:spPr>
            <c:extLst xmlns:c16r2="http://schemas.microsoft.com/office/drawing/2015/06/chart">
              <c:ext xmlns:c16="http://schemas.microsoft.com/office/drawing/2014/chart" uri="{C3380CC4-5D6E-409C-BE32-E72D297353CC}">
                <c16:uniqueId val="{00000005-71CC-478F-820E-4D4781795C76}"/>
              </c:ext>
            </c:extLst>
          </c:dPt>
          <c:dLbls>
            <c:dLbl>
              <c:idx val="1"/>
              <c:layout>
                <c:manualLayout>
                  <c:x val="1.3392857142857142E-2"/>
                  <c:y val="-5.7650737006416635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6-71CC-478F-820E-4D4781795C76}"/>
                </c:ext>
              </c:extLst>
            </c:dLbl>
            <c:dLbl>
              <c:idx val="2"/>
              <c:layout>
                <c:manualLayout>
                  <c:x val="2.0833333333333332E-2"/>
                  <c:y val="-9.6084561677360347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71CC-478F-820E-4D4781795C76}"/>
                </c:ext>
              </c:extLst>
            </c:dLbl>
            <c:dLbl>
              <c:idx val="3"/>
              <c:layout>
                <c:manualLayout>
                  <c:x val="1.9425646118559504E-2"/>
                  <c:y val="-2.12851736556186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71CC-478F-820E-4D4781795C76}"/>
                </c:ext>
              </c:extLst>
            </c:dLbl>
            <c:dLbl>
              <c:idx val="4"/>
              <c:layout>
                <c:manualLayout>
                  <c:x val="1.9404956137239603E-2"/>
                  <c:y val="-2.139992675334184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8-71CC-478F-820E-4D4781795C76}"/>
                </c:ext>
              </c:extLst>
            </c:dLbl>
            <c:dLbl>
              <c:idx val="5"/>
              <c:layout>
                <c:manualLayout>
                  <c:x val="1.9372088624057128E-2"/>
                  <c:y val="-1.782014893487147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71CC-478F-820E-4D4781795C76}"/>
                </c:ext>
              </c:extLst>
            </c:dLbl>
            <c:dLbl>
              <c:idx val="6"/>
              <c:layout>
                <c:manualLayout>
                  <c:x val="1.4927235658042853E-2"/>
                  <c:y val="-5.4200771642253119E-3"/>
                </c:manualLayout>
              </c:layout>
              <c:tx>
                <c:rich>
                  <a:bodyPr/>
                  <a:lstStyle/>
                  <a:p>
                    <a:r>
                      <a:rPr lang="en-US" sz="2400" b="1" dirty="0" smtClean="0">
                        <a:solidFill>
                          <a:srgbClr val="FFFFFF"/>
                        </a:solidFill>
                      </a:rPr>
                      <a:t>88</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71CC-478F-820E-4D4781795C76}"/>
                </c:ext>
              </c:extLst>
            </c:dLbl>
            <c:spPr>
              <a:noFill/>
              <a:ln>
                <a:noFill/>
              </a:ln>
              <a:effectLst/>
            </c:spPr>
            <c:txPr>
              <a:bodyPr/>
              <a:lstStyle/>
              <a:p>
                <a:pPr>
                  <a:defRPr sz="2400" b="1">
                    <a:solidFill>
                      <a:srgbClr val="FFFFFF"/>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Sheet1!$B$1:$G$1</c:f>
              <c:strCache>
                <c:ptCount val="6"/>
                <c:pt idx="0">
                  <c:v>Not up-to-date</c:v>
                </c:pt>
                <c:pt idx="1">
                  <c:v>CARES Clinic 1 Baseline</c:v>
                </c:pt>
                <c:pt idx="2">
                  <c:v>CARES Clinic 2 Baseline</c:v>
                </c:pt>
                <c:pt idx="3">
                  <c:v>National Average</c:v>
                </c:pt>
                <c:pt idx="4">
                  <c:v>Healthy People 2020 Target</c:v>
                </c:pt>
                <c:pt idx="5">
                  <c:v>CARES Study</c:v>
                </c:pt>
              </c:strCache>
            </c:strRef>
          </c:cat>
          <c:val>
            <c:numRef>
              <c:f>Sheet1!$B$2:$G$2</c:f>
              <c:numCache>
                <c:formatCode>General</c:formatCode>
                <c:ptCount val="6"/>
                <c:pt idx="0">
                  <c:v>0</c:v>
                </c:pt>
                <c:pt idx="1">
                  <c:v>18</c:v>
                </c:pt>
                <c:pt idx="2">
                  <c:v>35</c:v>
                </c:pt>
                <c:pt idx="3">
                  <c:v>50</c:v>
                </c:pt>
                <c:pt idx="4">
                  <c:v>70</c:v>
                </c:pt>
                <c:pt idx="5">
                  <c:v>83</c:v>
                </c:pt>
              </c:numCache>
            </c:numRef>
          </c:val>
          <c:extLst xmlns:c16r2="http://schemas.microsoft.com/office/drawing/2015/06/chart">
            <c:ext xmlns:c16="http://schemas.microsoft.com/office/drawing/2014/chart" uri="{C3380CC4-5D6E-409C-BE32-E72D297353CC}">
              <c16:uniqueId val="{0000000A-71CC-478F-820E-4D4781795C76}"/>
            </c:ext>
          </c:extLst>
        </c:ser>
        <c:dLbls>
          <c:showLegendKey val="0"/>
          <c:showVal val="0"/>
          <c:showCatName val="0"/>
          <c:showSerName val="0"/>
          <c:showPercent val="0"/>
          <c:showBubbleSize val="0"/>
        </c:dLbls>
        <c:gapWidth val="150"/>
        <c:shape val="box"/>
        <c:axId val="149256064"/>
        <c:axId val="149319680"/>
        <c:axId val="0"/>
      </c:bar3DChart>
      <c:catAx>
        <c:axId val="149256064"/>
        <c:scaling>
          <c:orientation val="minMax"/>
        </c:scaling>
        <c:delete val="0"/>
        <c:axPos val="b"/>
        <c:numFmt formatCode="General" sourceLinked="1"/>
        <c:majorTickMark val="out"/>
        <c:minorTickMark val="none"/>
        <c:tickLblPos val="nextTo"/>
        <c:txPr>
          <a:bodyPr/>
          <a:lstStyle/>
          <a:p>
            <a:pPr>
              <a:defRPr sz="1400" b="1">
                <a:solidFill>
                  <a:srgbClr val="FFFFFF"/>
                </a:solidFill>
                <a:latin typeface="Aharoni" pitchFamily="2" charset="-79"/>
                <a:cs typeface="Aharoni" pitchFamily="2" charset="-79"/>
              </a:defRPr>
            </a:pPr>
            <a:endParaRPr lang="en-US"/>
          </a:p>
        </c:txPr>
        <c:crossAx val="149319680"/>
        <c:crossesAt val="0"/>
        <c:auto val="1"/>
        <c:lblAlgn val="ctr"/>
        <c:lblOffset val="100"/>
        <c:noMultiLvlLbl val="0"/>
      </c:catAx>
      <c:valAx>
        <c:axId val="149319680"/>
        <c:scaling>
          <c:orientation val="minMax"/>
          <c:max val="100"/>
        </c:scaling>
        <c:delete val="0"/>
        <c:axPos val="l"/>
        <c:majorGridlines/>
        <c:numFmt formatCode="General" sourceLinked="1"/>
        <c:majorTickMark val="out"/>
        <c:minorTickMark val="none"/>
        <c:tickLblPos val="nextTo"/>
        <c:txPr>
          <a:bodyPr/>
          <a:lstStyle/>
          <a:p>
            <a:pPr>
              <a:defRPr>
                <a:solidFill>
                  <a:srgbClr val="FFFFFF"/>
                </a:solidFill>
              </a:defRPr>
            </a:pPr>
            <a:endParaRPr lang="en-US"/>
          </a:p>
        </c:txPr>
        <c:crossAx val="149256064"/>
        <c:crosses val="autoZero"/>
        <c:crossBetween val="between"/>
      </c:valAx>
      <c:spPr>
        <a:noFill/>
        <a:ln w="25392">
          <a:noFill/>
        </a:ln>
      </c:spPr>
    </c:plotArea>
    <c:plotVisOnly val="1"/>
    <c:dispBlanksAs val="gap"/>
    <c:showDLblsOverMax val="0"/>
  </c:chart>
  <c:spPr>
    <a:noFill/>
  </c:spPr>
  <c:txPr>
    <a:bodyPr/>
    <a:lstStyle/>
    <a:p>
      <a:pPr>
        <a:defRPr>
          <a:latin typeface="Arial" pitchFamily="34" charset="0"/>
          <a:cs typeface="Arial" pitchFamily="34" charset="0"/>
        </a:defRPr>
      </a:pPr>
      <a:endParaRPr lang="en-US"/>
    </a:p>
  </c:txPr>
  <c:externalData r:id="rId1">
    <c:autoUpdate val="0"/>
  </c:externalData>
  <c:userShapes r:id="rId2"/>
</c:chartSpace>
</file>

<file path=ppt/diagrams/_rels/data1.xml.rels><?xml version="1.0" encoding="UTF-8" standalone="yes"?>
<Relationships xmlns="http://schemas.openxmlformats.org/package/2006/relationships"><Relationship Id="rId1"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859C79-68B2-4879-8FD6-E159560A67CB}"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3FD05918-18E3-473C-AD5C-5439608038F0}">
      <dgm:prSet phldrT="[Text]"/>
      <dgm:spPr/>
      <dgm:t>
        <a:bodyPr/>
        <a:lstStyle/>
        <a:p>
          <a:endParaRPr lang="en-US" dirty="0">
            <a:solidFill>
              <a:srgbClr val="FF0000"/>
            </a:solidFill>
          </a:endParaRPr>
        </a:p>
      </dgm:t>
    </dgm:pt>
    <dgm:pt modelId="{AB3357B0-A8DD-4912-955D-12A1A81ACA71}" type="sibTrans" cxnId="{3FCF9A05-8E30-4AF7-AB82-410961A8BA89}">
      <dgm:prSet/>
      <dgm:spPr>
        <a:blipFill>
          <a:blip xmlns:r="http://schemas.openxmlformats.org/officeDocument/2006/relationships" r:embed="rId1">
            <a:lum bright="18000" contrast="18000"/>
            <a:extLst>
              <a:ext uri="{28A0092B-C50C-407E-A947-70E740481C1C}">
                <a14:useLocalDpi xmlns:a14="http://schemas.microsoft.com/office/drawing/2010/main" val="0"/>
              </a:ext>
            </a:extLst>
          </a:blip>
          <a:srcRect/>
          <a:stretch>
            <a:fillRect l="-33000" r="-33000"/>
          </a:stretch>
        </a:blipFill>
        <a:ln>
          <a:solidFill>
            <a:srgbClr val="FFC000"/>
          </a:solidFill>
        </a:ln>
        <a:scene3d>
          <a:camera prst="orthographicFront"/>
          <a:lightRig rig="threePt" dir="t"/>
        </a:scene3d>
        <a:sp3d>
          <a:bevelB w="114300" prst="artDeco"/>
        </a:sp3d>
      </dgm:spPr>
      <dgm:t>
        <a:bodyPr/>
        <a:lstStyle/>
        <a:p>
          <a:endParaRPr lang="en-US">
            <a:solidFill>
              <a:srgbClr val="FF0000"/>
            </a:solidFill>
          </a:endParaRPr>
        </a:p>
      </dgm:t>
      <dgm:extLst>
        <a:ext uri="{E40237B7-FDA0-4F09-8148-C483321AD2D9}">
          <dgm14:cNvPr xmlns:dgm14="http://schemas.microsoft.com/office/drawing/2010/diagram" id="0" name="" descr="Picture 065"/>
        </a:ext>
      </dgm:extLst>
    </dgm:pt>
    <dgm:pt modelId="{E2E1E6D9-68F8-48BF-BB63-7F9F92303A6E}" type="parTrans" cxnId="{3FCF9A05-8E30-4AF7-AB82-410961A8BA89}">
      <dgm:prSet/>
      <dgm:spPr/>
      <dgm:t>
        <a:bodyPr/>
        <a:lstStyle/>
        <a:p>
          <a:endParaRPr lang="en-US">
            <a:solidFill>
              <a:srgbClr val="FF0000"/>
            </a:solidFill>
          </a:endParaRPr>
        </a:p>
      </dgm:t>
    </dgm:pt>
    <dgm:pt modelId="{F0F74A20-34E4-437B-8A0E-FAE51543501F}" type="pres">
      <dgm:prSet presAssocID="{29859C79-68B2-4879-8FD6-E159560A67CB}" presName="Name0" presStyleCnt="0">
        <dgm:presLayoutVars>
          <dgm:dir/>
        </dgm:presLayoutVars>
      </dgm:prSet>
      <dgm:spPr/>
    </dgm:pt>
    <dgm:pt modelId="{D66ADBDC-E1B2-4D47-A6EB-7EDDBAA2C77D}" type="pres">
      <dgm:prSet presAssocID="{AB3357B0-A8DD-4912-955D-12A1A81ACA71}" presName="picture_1" presStyleLbl="bgImgPlace1" presStyleIdx="0" presStyleCnt="1" custScaleX="120462" custLinFactNeighborX="395"/>
      <dgm:spPr/>
      <dgm:t>
        <a:bodyPr/>
        <a:lstStyle/>
        <a:p>
          <a:endParaRPr lang="en-US"/>
        </a:p>
      </dgm:t>
    </dgm:pt>
    <dgm:pt modelId="{C715C0DE-A8F3-4317-94CF-F4D04C7A41AA}" type="pres">
      <dgm:prSet presAssocID="{3FD05918-18E3-473C-AD5C-5439608038F0}" presName="text_1" presStyleLbl="node1" presStyleIdx="0" presStyleCnt="0">
        <dgm:presLayoutVars>
          <dgm:bulletEnabled val="1"/>
        </dgm:presLayoutVars>
      </dgm:prSet>
      <dgm:spPr/>
      <dgm:t>
        <a:bodyPr/>
        <a:lstStyle/>
        <a:p>
          <a:endParaRPr lang="en-US"/>
        </a:p>
      </dgm:t>
    </dgm:pt>
    <dgm:pt modelId="{586A7FB3-EB38-49DA-A2E4-3EDB5260DC8C}" type="pres">
      <dgm:prSet presAssocID="{29859C79-68B2-4879-8FD6-E159560A67CB}" presName="maxNode" presStyleCnt="0"/>
      <dgm:spPr/>
    </dgm:pt>
    <dgm:pt modelId="{B3E88E00-EE2F-4EA8-97B9-0FEF23CBBCD2}" type="pres">
      <dgm:prSet presAssocID="{29859C79-68B2-4879-8FD6-E159560A67CB}" presName="Name33" presStyleCnt="0"/>
      <dgm:spPr/>
    </dgm:pt>
  </dgm:ptLst>
  <dgm:cxnLst>
    <dgm:cxn modelId="{A91B52AD-5FCB-4FE3-A2A7-FB05469D784C}" type="presOf" srcId="{3FD05918-18E3-473C-AD5C-5439608038F0}" destId="{C715C0DE-A8F3-4317-94CF-F4D04C7A41AA}" srcOrd="0" destOrd="0" presId="urn:microsoft.com/office/officeart/2008/layout/AccentedPicture"/>
    <dgm:cxn modelId="{4483780E-9844-49F3-A78D-3F88886F6E2E}" type="presOf" srcId="{AB3357B0-A8DD-4912-955D-12A1A81ACA71}" destId="{D66ADBDC-E1B2-4D47-A6EB-7EDDBAA2C77D}" srcOrd="0" destOrd="0" presId="urn:microsoft.com/office/officeart/2008/layout/AccentedPicture"/>
    <dgm:cxn modelId="{3FCF9A05-8E30-4AF7-AB82-410961A8BA89}" srcId="{29859C79-68B2-4879-8FD6-E159560A67CB}" destId="{3FD05918-18E3-473C-AD5C-5439608038F0}" srcOrd="0" destOrd="0" parTransId="{E2E1E6D9-68F8-48BF-BB63-7F9F92303A6E}" sibTransId="{AB3357B0-A8DD-4912-955D-12A1A81ACA71}"/>
    <dgm:cxn modelId="{AD416514-FFFF-4836-89EC-EA18EE89E7A4}" type="presOf" srcId="{29859C79-68B2-4879-8FD6-E159560A67CB}" destId="{F0F74A20-34E4-437B-8A0E-FAE51543501F}" srcOrd="0" destOrd="0" presId="urn:microsoft.com/office/officeart/2008/layout/AccentedPicture"/>
    <dgm:cxn modelId="{A3FDD9C7-45DC-4F38-BB2F-F4D49208A233}" type="presParOf" srcId="{F0F74A20-34E4-437B-8A0E-FAE51543501F}" destId="{D66ADBDC-E1B2-4D47-A6EB-7EDDBAA2C77D}" srcOrd="0" destOrd="0" presId="urn:microsoft.com/office/officeart/2008/layout/AccentedPicture"/>
    <dgm:cxn modelId="{3FBEE50D-DE90-46EB-9D4B-91DDF4EBD2E1}" type="presParOf" srcId="{F0F74A20-34E4-437B-8A0E-FAE51543501F}" destId="{C715C0DE-A8F3-4317-94CF-F4D04C7A41AA}" srcOrd="1" destOrd="0" presId="urn:microsoft.com/office/officeart/2008/layout/AccentedPicture"/>
    <dgm:cxn modelId="{37866304-A65F-434C-AF98-41566B2325B7}" type="presParOf" srcId="{F0F74A20-34E4-437B-8A0E-FAE51543501F}" destId="{586A7FB3-EB38-49DA-A2E4-3EDB5260DC8C}" srcOrd="2" destOrd="0" presId="urn:microsoft.com/office/officeart/2008/layout/AccentedPicture"/>
    <dgm:cxn modelId="{3DC0964E-42E0-4E9F-A97F-0FE8A625C007}" type="presParOf" srcId="{586A7FB3-EB38-49DA-A2E4-3EDB5260DC8C}" destId="{B3E88E00-EE2F-4EA8-97B9-0FEF23CBBCD2}"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ADBDC-E1B2-4D47-A6EB-7EDDBAA2C77D}">
      <dsp:nvSpPr>
        <dsp:cNvPr id="0" name=""/>
        <dsp:cNvSpPr/>
      </dsp:nvSpPr>
      <dsp:spPr>
        <a:xfrm>
          <a:off x="1105033" y="0"/>
          <a:ext cx="5829161" cy="6172199"/>
        </a:xfrm>
        <a:prstGeom prst="roundRect">
          <a:avLst/>
        </a:prstGeom>
        <a:blipFill>
          <a:blip xmlns:r="http://schemas.openxmlformats.org/officeDocument/2006/relationships" r:embed="rId1">
            <a:lum bright="18000" contrast="18000"/>
            <a:extLst>
              <a:ext uri="{28A0092B-C50C-407E-A947-70E740481C1C}">
                <a14:useLocalDpi xmlns:a14="http://schemas.microsoft.com/office/drawing/2010/main" val="0"/>
              </a:ext>
            </a:extLst>
          </a:blip>
          <a:srcRect/>
          <a:stretch>
            <a:fillRect l="-33000" r="-33000"/>
          </a:stretch>
        </a:blipFill>
        <a:ln w="25400" cap="flat" cmpd="sng" algn="ctr">
          <a:solidFill>
            <a:srgbClr val="FFC000"/>
          </a:solidFill>
          <a:prstDash val="solid"/>
        </a:ln>
        <a:effectLst/>
        <a:scene3d>
          <a:camera prst="orthographicFront"/>
          <a:lightRig rig="threePt" dir="t"/>
        </a:scene3d>
        <a:sp3d>
          <a:bevelB w="114300" prst="artDeco"/>
        </a:sp3d>
      </dsp:spPr>
      <dsp:style>
        <a:lnRef idx="2">
          <a:scrgbClr r="0" g="0" b="0"/>
        </a:lnRef>
        <a:fillRef idx="1">
          <a:scrgbClr r="0" g="0" b="0"/>
        </a:fillRef>
        <a:effectRef idx="0">
          <a:scrgbClr r="0" g="0" b="0"/>
        </a:effectRef>
        <a:fontRef idx="minor"/>
      </dsp:style>
    </dsp:sp>
    <dsp:sp modelId="{C715C0DE-A8F3-4317-94CF-F4D04C7A41AA}">
      <dsp:nvSpPr>
        <dsp:cNvPr id="0" name=""/>
        <dsp:cNvSpPr/>
      </dsp:nvSpPr>
      <dsp:spPr>
        <a:xfrm>
          <a:off x="1774557" y="2468880"/>
          <a:ext cx="3726033" cy="370332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lvl="0" algn="l" defTabSz="2889250">
            <a:lnSpc>
              <a:spcPct val="90000"/>
            </a:lnSpc>
            <a:spcBef>
              <a:spcPct val="0"/>
            </a:spcBef>
            <a:spcAft>
              <a:spcPct val="35000"/>
            </a:spcAft>
          </a:pPr>
          <a:endParaRPr lang="en-US" sz="6500" kern="1200" dirty="0">
            <a:solidFill>
              <a:srgbClr val="FF0000"/>
            </a:solidFill>
          </a:endParaRPr>
        </a:p>
      </dsp:txBody>
      <dsp:txXfrm>
        <a:off x="1774557" y="2468880"/>
        <a:ext cx="3726033" cy="3703320"/>
      </dsp:txXfrm>
    </dsp:sp>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0.0625</cdr:x>
      <cdr:y>0.39559</cdr:y>
    </cdr:from>
    <cdr:to>
      <cdr:x>1</cdr:x>
      <cdr:y>0.40698</cdr:y>
    </cdr:to>
    <cdr:cxnSp macro="">
      <cdr:nvCxnSpPr>
        <cdr:cNvPr id="2" name="Straight Connector 1"/>
        <cdr:cNvCxnSpPr/>
      </cdr:nvCxnSpPr>
      <cdr:spPr bwMode="auto">
        <a:xfrm xmlns:a="http://schemas.openxmlformats.org/drawingml/2006/main" flipV="1">
          <a:off x="533400" y="2592373"/>
          <a:ext cx="8001000" cy="74627"/>
        </a:xfrm>
        <a:prstGeom xmlns:a="http://schemas.openxmlformats.org/drawingml/2006/main" prst="line">
          <a:avLst/>
        </a:prstGeom>
        <a:ln xmlns:a="http://schemas.openxmlformats.org/drawingml/2006/main">
          <a:solidFill>
            <a:schemeClr val="accent5"/>
          </a:solidFill>
          <a:headEnd type="none" w="med" len="med"/>
          <a:tailEnd type="none" w="med" len="med"/>
        </a:ln>
        <a:effectLst xmlns:a="http://schemas.openxmlformats.org/drawingml/2006/main">
          <a:outerShdw blurRad="40000" dist="20000" dir="5400000" rotWithShape="0">
            <a:srgbClr val="000000">
              <a:alpha val="38000"/>
            </a:srgbClr>
          </a:outerShdw>
        </a:effectLst>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0.06306</cdr:x>
      <cdr:y>0.53289</cdr:y>
    </cdr:from>
    <cdr:to>
      <cdr:x>1</cdr:x>
      <cdr:y>0.53488</cdr:y>
    </cdr:to>
    <cdr:cxnSp macro="">
      <cdr:nvCxnSpPr>
        <cdr:cNvPr id="3" name="Straight Connector 2"/>
        <cdr:cNvCxnSpPr/>
      </cdr:nvCxnSpPr>
      <cdr:spPr bwMode="auto">
        <a:xfrm xmlns:a="http://schemas.openxmlformats.org/drawingml/2006/main" flipV="1">
          <a:off x="533400" y="3492136"/>
          <a:ext cx="7924800" cy="13064"/>
        </a:xfrm>
        <a:prstGeom xmlns:a="http://schemas.openxmlformats.org/drawingml/2006/main" prst="line">
          <a:avLst/>
        </a:prstGeom>
        <a:ln xmlns:a="http://schemas.openxmlformats.org/drawingml/2006/main">
          <a:solidFill>
            <a:schemeClr val="accent5"/>
          </a:solidFill>
          <a:headEnd type="none" w="med" len="med"/>
          <a:tailEnd type="none" w="med" len="med"/>
        </a:ln>
        <a:effectLst xmlns:a="http://schemas.openxmlformats.org/drawingml/2006/main">
          <a:outerShdw blurRad="40000" dist="23000" dir="5400000" rotWithShape="0">
            <a:srgbClr val="000000">
              <a:alpha val="35000"/>
            </a:srgbClr>
          </a:outerShdw>
        </a:effectLst>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dr:relSizeAnchor xmlns:cdr="http://schemas.openxmlformats.org/drawingml/2006/chartDrawing">
    <cdr:from>
      <cdr:x>0</cdr:x>
      <cdr:y>0</cdr:y>
    </cdr:from>
    <cdr:to>
      <cdr:x>1</cdr:x>
      <cdr:y>0.1153</cdr:y>
    </cdr:to>
    <cdr:sp macro="" textlink="">
      <cdr:nvSpPr>
        <cdr:cNvPr id="4" name="TextBox 3"/>
        <cdr:cNvSpPr txBox="1"/>
      </cdr:nvSpPr>
      <cdr:spPr>
        <a:xfrm xmlns:a="http://schemas.openxmlformats.org/drawingml/2006/main">
          <a:off x="0" y="-381000"/>
          <a:ext cx="8534400" cy="7380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600" b="1" dirty="0" smtClean="0">
              <a:solidFill>
                <a:srgbClr val="FFCC66"/>
              </a:solidFill>
              <a:latin typeface="Arial" pitchFamily="34" charset="0"/>
              <a:cs typeface="Arial" pitchFamily="34" charset="0"/>
            </a:rPr>
            <a:t>We Can Improve Screening Rates (%)</a:t>
          </a:r>
          <a:endParaRPr lang="en-US" sz="3600" b="1" dirty="0">
            <a:solidFill>
              <a:srgbClr val="FFCC66"/>
            </a:solidFill>
            <a:latin typeface="Arial" pitchFamily="34" charset="0"/>
            <a:cs typeface="Arial" pitchFamily="34" charset="0"/>
          </a:endParaRPr>
        </a:p>
      </cdr:txBody>
    </cdr:sp>
  </cdr:relSizeAnchor>
  <cdr:relSizeAnchor xmlns:cdr="http://schemas.openxmlformats.org/drawingml/2006/chartDrawing">
    <cdr:from>
      <cdr:x>0.0625</cdr:x>
      <cdr:y>0.34884</cdr:y>
    </cdr:from>
    <cdr:to>
      <cdr:x>1</cdr:x>
      <cdr:y>0.34908</cdr:y>
    </cdr:to>
    <cdr:cxnSp macro="">
      <cdr:nvCxnSpPr>
        <cdr:cNvPr id="5" name="Straight Connector 4"/>
        <cdr:cNvCxnSpPr/>
      </cdr:nvCxnSpPr>
      <cdr:spPr bwMode="auto">
        <a:xfrm xmlns:a="http://schemas.openxmlformats.org/drawingml/2006/main">
          <a:off x="533400" y="2286000"/>
          <a:ext cx="8001000" cy="1591"/>
        </a:xfrm>
        <a:prstGeom xmlns:a="http://schemas.openxmlformats.org/drawingml/2006/main" prst="line">
          <a:avLst/>
        </a:prstGeom>
        <a:ln xmlns:a="http://schemas.openxmlformats.org/drawingml/2006/main">
          <a:solidFill>
            <a:srgbClr val="66FF33"/>
          </a:solidFill>
          <a:headEnd type="none" w="med" len="med"/>
          <a:tailEnd type="none" w="med" len="med"/>
        </a:ln>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dr:relSizeAnchor xmlns:cdr="http://schemas.openxmlformats.org/drawingml/2006/chartDrawing">
    <cdr:from>
      <cdr:x>0.12125</cdr:x>
      <cdr:y>0.60241</cdr:y>
    </cdr:from>
    <cdr:to>
      <cdr:x>0.53641</cdr:x>
      <cdr:y>0.74006</cdr:y>
    </cdr:to>
    <cdr:sp macro="" textlink="">
      <cdr:nvSpPr>
        <cdr:cNvPr id="10" name="Oval 9"/>
        <cdr:cNvSpPr/>
      </cdr:nvSpPr>
      <cdr:spPr>
        <a:xfrm xmlns:a="http://schemas.openxmlformats.org/drawingml/2006/main" rot="19598505">
          <a:off x="1025584" y="3947687"/>
          <a:ext cx="3511469" cy="902050"/>
        </a:xfrm>
        <a:prstGeom xmlns:a="http://schemas.openxmlformats.org/drawingml/2006/main" prst="ellipse">
          <a:avLst/>
        </a:prstGeom>
        <a:noFill xmlns:a="http://schemas.openxmlformats.org/drawingml/2006/main"/>
        <a:ln xmlns:a="http://schemas.openxmlformats.org/drawingml/2006/main">
          <a:solidFill>
            <a:schemeClr val="accent6"/>
          </a:solidFill>
        </a:ln>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solidFill>
              <a:srgbClr val="FFFFFF"/>
            </a:solidFill>
          </a:endParaRPr>
        </a:p>
      </cdr:txBody>
    </cdr:sp>
  </cdr:relSizeAnchor>
  <cdr:relSizeAnchor xmlns:cdr="http://schemas.openxmlformats.org/drawingml/2006/chartDrawing">
    <cdr:from>
      <cdr:x>0.14514</cdr:x>
      <cdr:y>0.27519</cdr:y>
    </cdr:from>
    <cdr:to>
      <cdr:x>0.45646</cdr:x>
      <cdr:y>0.35659</cdr:y>
    </cdr:to>
    <cdr:sp macro="" textlink="">
      <cdr:nvSpPr>
        <cdr:cNvPr id="8" name="Rectangle 7"/>
        <cdr:cNvSpPr/>
      </cdr:nvSpPr>
      <cdr:spPr>
        <a:xfrm xmlns:a="http://schemas.openxmlformats.org/drawingml/2006/main">
          <a:off x="1227588" y="1803388"/>
          <a:ext cx="2633211" cy="533412"/>
        </a:xfrm>
        <a:prstGeom xmlns:a="http://schemas.openxmlformats.org/drawingml/2006/main" prst="rect">
          <a:avLst/>
        </a:prstGeom>
      </cdr:spPr>
      <cdr:style>
        <a:lnRef xmlns:a="http://schemas.openxmlformats.org/drawingml/2006/main" idx="1">
          <a:schemeClr val="accent3"/>
        </a:lnRef>
        <a:fillRef xmlns:a="http://schemas.openxmlformats.org/drawingml/2006/main" idx="3">
          <a:schemeClr val="accent3"/>
        </a:fillRef>
        <a:effectRef xmlns:a="http://schemas.openxmlformats.org/drawingml/2006/main" idx="2">
          <a:schemeClr val="accent3"/>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2800" b="1" dirty="0" smtClean="0">
              <a:solidFill>
                <a:schemeClr val="tx2">
                  <a:lumMod val="10000"/>
                </a:schemeClr>
              </a:solidFill>
              <a:latin typeface="Arial" pitchFamily="34" charset="0"/>
              <a:cs typeface="Arial" pitchFamily="34" charset="0"/>
            </a:rPr>
            <a:t>80% by 2018</a:t>
          </a:r>
          <a:endParaRPr lang="en-US" sz="2800" b="1" dirty="0">
            <a:solidFill>
              <a:schemeClr val="tx2">
                <a:lumMod val="10000"/>
              </a:schemeClr>
            </a:solidFill>
            <a:latin typeface="Arial" pitchFamily="34" charset="0"/>
            <a:cs typeface="Arial" pitchFamily="34" charset="0"/>
          </a:endParaRPr>
        </a:p>
      </cdr:txBody>
    </cdr:sp>
  </cdr:relSizeAnchor>
  <cdr:relSizeAnchor xmlns:cdr="http://schemas.openxmlformats.org/drawingml/2006/chartDrawing">
    <cdr:from>
      <cdr:x>0.81081</cdr:x>
      <cdr:y>0.12791</cdr:y>
    </cdr:from>
    <cdr:to>
      <cdr:x>0.86486</cdr:x>
      <cdr:y>0.23256</cdr:y>
    </cdr:to>
    <cdr:sp macro="" textlink="">
      <cdr:nvSpPr>
        <cdr:cNvPr id="7" name="Down Arrow 6"/>
        <cdr:cNvSpPr/>
      </cdr:nvSpPr>
      <cdr:spPr bwMode="auto">
        <a:xfrm xmlns:a="http://schemas.openxmlformats.org/drawingml/2006/main">
          <a:off x="6858000" y="838200"/>
          <a:ext cx="457200" cy="685800"/>
        </a:xfrm>
        <a:prstGeom xmlns:a="http://schemas.openxmlformats.org/drawingml/2006/main" prst="downArrow">
          <a:avLst/>
        </a:prstGeom>
        <a:solidFill xmlns:a="http://schemas.openxmlformats.org/drawingml/2006/main">
          <a:srgbClr val="C00000"/>
        </a:solidFill>
        <a:ln xmlns:a="http://schemas.openxmlformats.org/drawingml/2006/main" w="9525" cap="flat" cmpd="sng" algn="ctr">
          <a:solidFill>
            <a:schemeClr val="tx1"/>
          </a:solidFill>
          <a:prstDash val="solid"/>
          <a:miter lim="800000"/>
          <a:headEnd type="none" w="med" len="med"/>
          <a:tailEnd type="none" w="med" len="med"/>
        </a:ln>
        <a:effectLst xmlns:a="http://schemas.openxmlformats.org/drawingml/2006/main"/>
        <a:extLst xmlns:a="http://schemas.openxmlformats.org/drawingml/2006/main"/>
      </cdr:spPr>
      <cdr:txBody>
        <a:bodyPr xmlns:a="http://schemas.openxmlformats.org/drawingml/2006/main" vertOverflow="clip" vert="horz" wrap="none" lIns="91440" tIns="45720" rIns="91440" bIns="45720" numCol="1" anchor="t" anchorCtr="0" compatLnSpc="1">
          <a:prstTxWarp prst="textNoShape">
            <a:avLst/>
          </a:prstTxWarp>
        </a:bodyPr>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1"/>
            <a:ext cx="3038145" cy="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7" tIns="45708" rIns="91417" bIns="45708" numCol="1" anchor="t" anchorCtr="0" compatLnSpc="1">
            <a:prstTxWarp prst="textNoShape">
              <a:avLst/>
            </a:prstTxWarp>
          </a:bodyPr>
          <a:lstStyle>
            <a:lvl1pPr>
              <a:defRPr sz="1200" b="1">
                <a:latin typeface="Times New Roman" pitchFamily="18" charset="0"/>
              </a:defRPr>
            </a:lvl1pPr>
          </a:lstStyle>
          <a:p>
            <a:pPr>
              <a:defRPr/>
            </a:pPr>
            <a:endParaRPr lang="en-US"/>
          </a:p>
        </p:txBody>
      </p:sp>
      <p:sp>
        <p:nvSpPr>
          <p:cNvPr id="44035" name="Rectangle 3"/>
          <p:cNvSpPr>
            <a:spLocks noGrp="1" noChangeArrowheads="1"/>
          </p:cNvSpPr>
          <p:nvPr>
            <p:ph type="dt" sz="quarter" idx="1"/>
          </p:nvPr>
        </p:nvSpPr>
        <p:spPr bwMode="auto">
          <a:xfrm>
            <a:off x="3972257" y="1"/>
            <a:ext cx="3038144" cy="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7" tIns="45708" rIns="91417" bIns="45708" numCol="1" anchor="t" anchorCtr="0" compatLnSpc="1">
            <a:prstTxWarp prst="textNoShape">
              <a:avLst/>
            </a:prstTxWarp>
          </a:bodyPr>
          <a:lstStyle>
            <a:lvl1pPr algn="r">
              <a:defRPr sz="1200" b="1">
                <a:latin typeface="Times New Roman" pitchFamily="18" charset="0"/>
              </a:defRPr>
            </a:lvl1pPr>
          </a:lstStyle>
          <a:p>
            <a:pPr>
              <a:defRPr/>
            </a:pPr>
            <a:endParaRPr lang="en-US"/>
          </a:p>
        </p:txBody>
      </p:sp>
      <p:sp>
        <p:nvSpPr>
          <p:cNvPr id="44036" name="Rectangle 4"/>
          <p:cNvSpPr>
            <a:spLocks noGrp="1" noChangeArrowheads="1"/>
          </p:cNvSpPr>
          <p:nvPr>
            <p:ph type="ftr" sz="quarter" idx="2"/>
          </p:nvPr>
        </p:nvSpPr>
        <p:spPr bwMode="auto">
          <a:xfrm>
            <a:off x="0" y="8830658"/>
            <a:ext cx="3038145" cy="46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7" tIns="45708" rIns="91417" bIns="45708" numCol="1" anchor="b" anchorCtr="0" compatLnSpc="1">
            <a:prstTxWarp prst="textNoShape">
              <a:avLst/>
            </a:prstTxWarp>
          </a:bodyPr>
          <a:lstStyle>
            <a:lvl1pPr>
              <a:defRPr sz="1200" b="1">
                <a:latin typeface="Times New Roman" pitchFamily="18" charset="0"/>
              </a:defRPr>
            </a:lvl1pPr>
          </a:lstStyle>
          <a:p>
            <a:pPr>
              <a:defRPr/>
            </a:pPr>
            <a:endParaRPr lang="en-US"/>
          </a:p>
        </p:txBody>
      </p:sp>
      <p:sp>
        <p:nvSpPr>
          <p:cNvPr id="44037" name="Rectangle 5"/>
          <p:cNvSpPr>
            <a:spLocks noGrp="1" noChangeArrowheads="1"/>
          </p:cNvSpPr>
          <p:nvPr>
            <p:ph type="sldNum" sz="quarter" idx="3"/>
          </p:nvPr>
        </p:nvSpPr>
        <p:spPr bwMode="auto">
          <a:xfrm>
            <a:off x="3972257" y="8830658"/>
            <a:ext cx="3038144" cy="46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7" tIns="45708" rIns="91417" bIns="45708" numCol="1" anchor="b" anchorCtr="0" compatLnSpc="1">
            <a:prstTxWarp prst="textNoShape">
              <a:avLst/>
            </a:prstTxWarp>
          </a:bodyPr>
          <a:lstStyle>
            <a:lvl1pPr algn="r">
              <a:defRPr sz="1200" b="1">
                <a:latin typeface="Times New Roman" pitchFamily="18" charset="0"/>
              </a:defRPr>
            </a:lvl1pPr>
          </a:lstStyle>
          <a:p>
            <a:pPr>
              <a:defRPr/>
            </a:pPr>
            <a:fld id="{24EACACE-11A5-419E-B1D2-0BA5E875B491}" type="slidenum">
              <a:rPr lang="en-US"/>
              <a:pPr>
                <a:defRPr/>
              </a:pPr>
              <a:t>‹#›</a:t>
            </a:fld>
            <a:endParaRPr lang="en-US"/>
          </a:p>
        </p:txBody>
      </p:sp>
    </p:spTree>
    <p:extLst>
      <p:ext uri="{BB962C8B-B14F-4D97-AF65-F5344CB8AC3E}">
        <p14:creationId xmlns:p14="http://schemas.microsoft.com/office/powerpoint/2010/main" val="3716656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1"/>
            <a:ext cx="3038145" cy="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7" tIns="45708" rIns="91417" bIns="45708" numCol="1" anchor="t" anchorCtr="0" compatLnSpc="1">
            <a:prstTxWarp prst="textNoShape">
              <a:avLst/>
            </a:prstTxWarp>
          </a:bodyPr>
          <a:lstStyle>
            <a:lvl1pPr>
              <a:defRPr sz="1200" b="1">
                <a:latin typeface="Times New Roman" pitchFamily="18" charset="0"/>
              </a:defRPr>
            </a:lvl1pPr>
          </a:lstStyle>
          <a:p>
            <a:pPr>
              <a:defRPr/>
            </a:pPr>
            <a:endParaRPr lang="en-US"/>
          </a:p>
        </p:txBody>
      </p:sp>
      <p:sp>
        <p:nvSpPr>
          <p:cNvPr id="25603" name="Rectangle 3"/>
          <p:cNvSpPr>
            <a:spLocks noGrp="1" noChangeArrowheads="1"/>
          </p:cNvSpPr>
          <p:nvPr>
            <p:ph type="dt" idx="1"/>
          </p:nvPr>
        </p:nvSpPr>
        <p:spPr bwMode="auto">
          <a:xfrm>
            <a:off x="3972257" y="1"/>
            <a:ext cx="3038144" cy="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7" tIns="45708" rIns="91417" bIns="45708" numCol="1" anchor="t" anchorCtr="0" compatLnSpc="1">
            <a:prstTxWarp prst="textNoShape">
              <a:avLst/>
            </a:prstTxWarp>
          </a:bodyPr>
          <a:lstStyle>
            <a:lvl1pPr algn="r">
              <a:defRPr sz="1200" b="1">
                <a:latin typeface="Times New Roman" pitchFamily="18" charset="0"/>
              </a:defRPr>
            </a:lvl1pPr>
          </a:lstStyle>
          <a:p>
            <a:pPr>
              <a:defRPr/>
            </a:pPr>
            <a:endParaRPr lang="en-US"/>
          </a:p>
        </p:txBody>
      </p:sp>
      <p:sp>
        <p:nvSpPr>
          <p:cNvPr id="109572" name="Rectangle 4"/>
          <p:cNvSpPr>
            <a:spLocks noGrp="1" noRot="1" noChangeAspect="1" noChangeArrowheads="1" noTextEdit="1"/>
          </p:cNvSpPr>
          <p:nvPr>
            <p:ph type="sldImg" idx="2"/>
          </p:nvPr>
        </p:nvSpPr>
        <p:spPr bwMode="auto">
          <a:xfrm>
            <a:off x="1181100" y="696913"/>
            <a:ext cx="4649788"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5605" name="Rectangle 5"/>
          <p:cNvSpPr>
            <a:spLocks noGrp="1" noChangeArrowheads="1"/>
          </p:cNvSpPr>
          <p:nvPr>
            <p:ph type="body" sz="quarter" idx="3"/>
          </p:nvPr>
        </p:nvSpPr>
        <p:spPr bwMode="auto">
          <a:xfrm>
            <a:off x="934113" y="4416099"/>
            <a:ext cx="5142177" cy="4183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7" tIns="45708" rIns="91417" bIns="4570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5606" name="Rectangle 6"/>
          <p:cNvSpPr>
            <a:spLocks noGrp="1" noChangeArrowheads="1"/>
          </p:cNvSpPr>
          <p:nvPr>
            <p:ph type="ftr" sz="quarter" idx="4"/>
          </p:nvPr>
        </p:nvSpPr>
        <p:spPr bwMode="auto">
          <a:xfrm>
            <a:off x="0" y="8830658"/>
            <a:ext cx="3038145" cy="46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7" tIns="45708" rIns="91417" bIns="45708" numCol="1" anchor="b" anchorCtr="0" compatLnSpc="1">
            <a:prstTxWarp prst="textNoShape">
              <a:avLst/>
            </a:prstTxWarp>
          </a:bodyPr>
          <a:lstStyle>
            <a:lvl1pPr>
              <a:defRPr sz="1200" b="1">
                <a:latin typeface="Times New Roman" pitchFamily="18" charset="0"/>
              </a:defRPr>
            </a:lvl1pPr>
          </a:lstStyle>
          <a:p>
            <a:pPr>
              <a:defRPr/>
            </a:pPr>
            <a:endParaRPr lang="en-US"/>
          </a:p>
        </p:txBody>
      </p:sp>
      <p:sp>
        <p:nvSpPr>
          <p:cNvPr id="25607" name="Rectangle 7"/>
          <p:cNvSpPr>
            <a:spLocks noGrp="1" noChangeArrowheads="1"/>
          </p:cNvSpPr>
          <p:nvPr>
            <p:ph type="sldNum" sz="quarter" idx="5"/>
          </p:nvPr>
        </p:nvSpPr>
        <p:spPr bwMode="auto">
          <a:xfrm>
            <a:off x="3972257" y="8830658"/>
            <a:ext cx="3038144" cy="46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7" tIns="45708" rIns="91417" bIns="45708" numCol="1" anchor="b" anchorCtr="0" compatLnSpc="1">
            <a:prstTxWarp prst="textNoShape">
              <a:avLst/>
            </a:prstTxWarp>
          </a:bodyPr>
          <a:lstStyle>
            <a:lvl1pPr algn="r">
              <a:defRPr sz="1200" b="1">
                <a:latin typeface="Times New Roman" pitchFamily="18" charset="0"/>
              </a:defRPr>
            </a:lvl1pPr>
          </a:lstStyle>
          <a:p>
            <a:pPr>
              <a:defRPr/>
            </a:pPr>
            <a:fld id="{553D2F4C-0875-4E9E-8BC2-1AB2093356C2}" type="slidenum">
              <a:rPr lang="en-US"/>
              <a:pPr>
                <a:defRPr/>
              </a:pPr>
              <a:t>‹#›</a:t>
            </a:fld>
            <a:endParaRPr lang="en-US"/>
          </a:p>
        </p:txBody>
      </p:sp>
    </p:spTree>
    <p:extLst>
      <p:ext uri="{BB962C8B-B14F-4D97-AF65-F5344CB8AC3E}">
        <p14:creationId xmlns:p14="http://schemas.microsoft.com/office/powerpoint/2010/main" val="22302477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08025" indent="-271463">
              <a:defRPr>
                <a:solidFill>
                  <a:schemeClr val="tx1"/>
                </a:solidFill>
                <a:latin typeface="Arial" pitchFamily="34" charset="0"/>
              </a:defRPr>
            </a:lvl2pPr>
            <a:lvl3pPr marL="1090613" indent="-217488">
              <a:defRPr>
                <a:solidFill>
                  <a:schemeClr val="tx1"/>
                </a:solidFill>
                <a:latin typeface="Arial" pitchFamily="34" charset="0"/>
              </a:defRPr>
            </a:lvl3pPr>
            <a:lvl4pPr marL="1527175" indent="-217488">
              <a:defRPr>
                <a:solidFill>
                  <a:schemeClr val="tx1"/>
                </a:solidFill>
                <a:latin typeface="Arial" pitchFamily="34" charset="0"/>
              </a:defRPr>
            </a:lvl4pPr>
            <a:lvl5pPr marL="1963738" indent="-217488">
              <a:defRPr>
                <a:solidFill>
                  <a:schemeClr val="tx1"/>
                </a:solidFill>
                <a:latin typeface="Arial" pitchFamily="34" charset="0"/>
              </a:defRPr>
            </a:lvl5pPr>
            <a:lvl6pPr marL="2420938" indent="-217488" eaLnBrk="0" fontAlgn="base" hangingPunct="0">
              <a:spcBef>
                <a:spcPct val="0"/>
              </a:spcBef>
              <a:spcAft>
                <a:spcPct val="0"/>
              </a:spcAft>
              <a:defRPr>
                <a:solidFill>
                  <a:schemeClr val="tx1"/>
                </a:solidFill>
                <a:latin typeface="Arial" pitchFamily="34" charset="0"/>
              </a:defRPr>
            </a:lvl6pPr>
            <a:lvl7pPr marL="2878138" indent="-217488" eaLnBrk="0" fontAlgn="base" hangingPunct="0">
              <a:spcBef>
                <a:spcPct val="0"/>
              </a:spcBef>
              <a:spcAft>
                <a:spcPct val="0"/>
              </a:spcAft>
              <a:defRPr>
                <a:solidFill>
                  <a:schemeClr val="tx1"/>
                </a:solidFill>
                <a:latin typeface="Arial" pitchFamily="34" charset="0"/>
              </a:defRPr>
            </a:lvl7pPr>
            <a:lvl8pPr marL="3335338" indent="-217488" eaLnBrk="0" fontAlgn="base" hangingPunct="0">
              <a:spcBef>
                <a:spcPct val="0"/>
              </a:spcBef>
              <a:spcAft>
                <a:spcPct val="0"/>
              </a:spcAft>
              <a:defRPr>
                <a:solidFill>
                  <a:schemeClr val="tx1"/>
                </a:solidFill>
                <a:latin typeface="Arial" pitchFamily="34" charset="0"/>
              </a:defRPr>
            </a:lvl8pPr>
            <a:lvl9pPr marL="3792538" indent="-217488" eaLnBrk="0" fontAlgn="base" hangingPunct="0">
              <a:spcBef>
                <a:spcPct val="0"/>
              </a:spcBef>
              <a:spcAft>
                <a:spcPct val="0"/>
              </a:spcAft>
              <a:defRPr>
                <a:solidFill>
                  <a:schemeClr val="tx1"/>
                </a:solidFill>
                <a:latin typeface="Arial" pitchFamily="34" charset="0"/>
              </a:defRPr>
            </a:lvl9pPr>
          </a:lstStyle>
          <a:p>
            <a:fld id="{1DC86221-7E22-43C7-832B-3A25186EE20F}" type="slidenum">
              <a:rPr lang="en-US" altLang="en-US" smtClean="0">
                <a:latin typeface="Times New Roman" pitchFamily="18" charset="0"/>
              </a:rPr>
              <a:pPr/>
              <a:t>1</a:t>
            </a:fld>
            <a:endParaRPr lang="en-US" altLang="en-US" smtClean="0">
              <a:latin typeface="Times New Roman" pitchFamily="18"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p:spPr>
        <p:txBody>
          <a:bodyPr/>
          <a:lstStyle/>
          <a:p>
            <a:endParaRPr lang="en-US" altLang="en-US" smtClean="0"/>
          </a:p>
        </p:txBody>
      </p:sp>
      <p:sp>
        <p:nvSpPr>
          <p:cNvPr id="132100"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07928" indent="-271347">
              <a:defRPr>
                <a:solidFill>
                  <a:schemeClr val="tx1"/>
                </a:solidFill>
                <a:latin typeface="Arial" pitchFamily="34" charset="0"/>
              </a:defRPr>
            </a:lvl2pPr>
            <a:lvl3pPr marL="1089935" indent="-216775">
              <a:defRPr>
                <a:solidFill>
                  <a:schemeClr val="tx1"/>
                </a:solidFill>
                <a:latin typeface="Arial" pitchFamily="34" charset="0"/>
              </a:defRPr>
            </a:lvl3pPr>
            <a:lvl4pPr marL="1526516" indent="-216775">
              <a:defRPr>
                <a:solidFill>
                  <a:schemeClr val="tx1"/>
                </a:solidFill>
                <a:latin typeface="Arial" pitchFamily="34" charset="0"/>
              </a:defRPr>
            </a:lvl4pPr>
            <a:lvl5pPr marL="1963096" indent="-216775">
              <a:defRPr>
                <a:solidFill>
                  <a:schemeClr val="tx1"/>
                </a:solidFill>
                <a:latin typeface="Arial" pitchFamily="34" charset="0"/>
              </a:defRPr>
            </a:lvl5pPr>
            <a:lvl6pPr marL="2399676" indent="-216775" eaLnBrk="0" fontAlgn="base" hangingPunct="0">
              <a:spcBef>
                <a:spcPct val="0"/>
              </a:spcBef>
              <a:spcAft>
                <a:spcPct val="0"/>
              </a:spcAft>
              <a:defRPr>
                <a:solidFill>
                  <a:schemeClr val="tx1"/>
                </a:solidFill>
                <a:latin typeface="Arial" pitchFamily="34" charset="0"/>
              </a:defRPr>
            </a:lvl6pPr>
            <a:lvl7pPr marL="2836256" indent="-216775" eaLnBrk="0" fontAlgn="base" hangingPunct="0">
              <a:spcBef>
                <a:spcPct val="0"/>
              </a:spcBef>
              <a:spcAft>
                <a:spcPct val="0"/>
              </a:spcAft>
              <a:defRPr>
                <a:solidFill>
                  <a:schemeClr val="tx1"/>
                </a:solidFill>
                <a:latin typeface="Arial" pitchFamily="34" charset="0"/>
              </a:defRPr>
            </a:lvl7pPr>
            <a:lvl8pPr marL="3272837" indent="-216775" eaLnBrk="0" fontAlgn="base" hangingPunct="0">
              <a:spcBef>
                <a:spcPct val="0"/>
              </a:spcBef>
              <a:spcAft>
                <a:spcPct val="0"/>
              </a:spcAft>
              <a:defRPr>
                <a:solidFill>
                  <a:schemeClr val="tx1"/>
                </a:solidFill>
                <a:latin typeface="Arial" pitchFamily="34" charset="0"/>
              </a:defRPr>
            </a:lvl8pPr>
            <a:lvl9pPr marL="3709417" indent="-216775" eaLnBrk="0" fontAlgn="base" hangingPunct="0">
              <a:spcBef>
                <a:spcPct val="0"/>
              </a:spcBef>
              <a:spcAft>
                <a:spcPct val="0"/>
              </a:spcAft>
              <a:defRPr>
                <a:solidFill>
                  <a:schemeClr val="tx1"/>
                </a:solidFill>
                <a:latin typeface="Arial" pitchFamily="34" charset="0"/>
              </a:defRPr>
            </a:lvl9pPr>
          </a:lstStyle>
          <a:p>
            <a:fld id="{E748B4B5-3641-4CC7-A6EA-4B79353B6C0D}" type="slidenum">
              <a:rPr lang="en-US" altLang="en-US" smtClean="0">
                <a:latin typeface="Times New Roman" pitchFamily="18" charset="0"/>
              </a:rPr>
              <a:pPr/>
              <a:t>18</a:t>
            </a:fld>
            <a:endParaRPr lang="en-US" alt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610B0-B826-4232-8EAF-0BBA5D13B5E0}" type="slidenum">
              <a:rPr lang="en-US" smtClean="0"/>
              <a:t>21</a:t>
            </a:fld>
            <a:endParaRPr lang="en-US"/>
          </a:p>
        </p:txBody>
      </p:sp>
    </p:spTree>
    <p:extLst>
      <p:ext uri="{BB962C8B-B14F-4D97-AF65-F5344CB8AC3E}">
        <p14:creationId xmlns:p14="http://schemas.microsoft.com/office/powerpoint/2010/main" val="2512896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1363" indent="-284163">
              <a:defRPr>
                <a:solidFill>
                  <a:schemeClr val="tx1"/>
                </a:solidFill>
                <a:latin typeface="Arial" charset="0"/>
              </a:defRPr>
            </a:lvl2pPr>
            <a:lvl3pPr marL="1141413" indent="-227013">
              <a:defRPr>
                <a:solidFill>
                  <a:schemeClr val="tx1"/>
                </a:solidFill>
                <a:latin typeface="Arial" charset="0"/>
              </a:defRPr>
            </a:lvl3pPr>
            <a:lvl4pPr marL="1598613" indent="-227013">
              <a:defRPr>
                <a:solidFill>
                  <a:schemeClr val="tx1"/>
                </a:solidFill>
                <a:latin typeface="Arial" charset="0"/>
              </a:defRPr>
            </a:lvl4pPr>
            <a:lvl5pPr marL="2055813" indent="-227013">
              <a:defRPr>
                <a:solidFill>
                  <a:schemeClr val="tx1"/>
                </a:solidFill>
                <a:latin typeface="Arial" charset="0"/>
              </a:defRPr>
            </a:lvl5pPr>
            <a:lvl6pPr marL="2513013" indent="-227013" eaLnBrk="0" fontAlgn="base" hangingPunct="0">
              <a:spcBef>
                <a:spcPct val="0"/>
              </a:spcBef>
              <a:spcAft>
                <a:spcPct val="0"/>
              </a:spcAft>
              <a:defRPr>
                <a:solidFill>
                  <a:schemeClr val="tx1"/>
                </a:solidFill>
                <a:latin typeface="Arial" charset="0"/>
              </a:defRPr>
            </a:lvl6pPr>
            <a:lvl7pPr marL="2970213" indent="-227013" eaLnBrk="0" fontAlgn="base" hangingPunct="0">
              <a:spcBef>
                <a:spcPct val="0"/>
              </a:spcBef>
              <a:spcAft>
                <a:spcPct val="0"/>
              </a:spcAft>
              <a:defRPr>
                <a:solidFill>
                  <a:schemeClr val="tx1"/>
                </a:solidFill>
                <a:latin typeface="Arial" charset="0"/>
              </a:defRPr>
            </a:lvl7pPr>
            <a:lvl8pPr marL="3427413" indent="-227013" eaLnBrk="0" fontAlgn="base" hangingPunct="0">
              <a:spcBef>
                <a:spcPct val="0"/>
              </a:spcBef>
              <a:spcAft>
                <a:spcPct val="0"/>
              </a:spcAft>
              <a:defRPr>
                <a:solidFill>
                  <a:schemeClr val="tx1"/>
                </a:solidFill>
                <a:latin typeface="Arial" charset="0"/>
              </a:defRPr>
            </a:lvl8pPr>
            <a:lvl9pPr marL="3884613" indent="-227013" eaLnBrk="0" fontAlgn="base" hangingPunct="0">
              <a:spcBef>
                <a:spcPct val="0"/>
              </a:spcBef>
              <a:spcAft>
                <a:spcPct val="0"/>
              </a:spcAft>
              <a:defRPr>
                <a:solidFill>
                  <a:schemeClr val="tx1"/>
                </a:solidFill>
                <a:latin typeface="Arial" charset="0"/>
              </a:defRPr>
            </a:lvl9pPr>
          </a:lstStyle>
          <a:p>
            <a:fld id="{BE4B8F15-4391-4B23-B70F-50A2287FA68D}" type="datetime1">
              <a:rPr lang="en-US" altLang="en-US" smtClean="0"/>
              <a:pPr/>
              <a:t>1/25/2018</a:t>
            </a:fld>
            <a:endParaRPr lang="en-US" altLang="en-US" smtClean="0"/>
          </a:p>
        </p:txBody>
      </p:sp>
      <p:sp>
        <p:nvSpPr>
          <p:cNvPr id="111619" name="Rectangle 6"/>
          <p:cNvSpPr>
            <a:spLocks noGrp="1" noChangeArrowheads="1"/>
          </p:cNvSpPr>
          <p:nvPr>
            <p:ph type="ftr" sz="quarter" idx="4"/>
          </p:nvPr>
        </p:nvSpPr>
        <p:spPr>
          <a:xfrm>
            <a:off x="0" y="8829675"/>
            <a:ext cx="3037840"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1363" indent="-284163">
              <a:defRPr>
                <a:solidFill>
                  <a:schemeClr val="tx1"/>
                </a:solidFill>
                <a:latin typeface="Arial" charset="0"/>
              </a:defRPr>
            </a:lvl2pPr>
            <a:lvl3pPr marL="1141413" indent="-227013">
              <a:defRPr>
                <a:solidFill>
                  <a:schemeClr val="tx1"/>
                </a:solidFill>
                <a:latin typeface="Arial" charset="0"/>
              </a:defRPr>
            </a:lvl3pPr>
            <a:lvl4pPr marL="1598613" indent="-227013">
              <a:defRPr>
                <a:solidFill>
                  <a:schemeClr val="tx1"/>
                </a:solidFill>
                <a:latin typeface="Arial" charset="0"/>
              </a:defRPr>
            </a:lvl4pPr>
            <a:lvl5pPr marL="2055813" indent="-227013">
              <a:defRPr>
                <a:solidFill>
                  <a:schemeClr val="tx1"/>
                </a:solidFill>
                <a:latin typeface="Arial" charset="0"/>
              </a:defRPr>
            </a:lvl5pPr>
            <a:lvl6pPr marL="2513013" indent="-227013" eaLnBrk="0" fontAlgn="base" hangingPunct="0">
              <a:spcBef>
                <a:spcPct val="0"/>
              </a:spcBef>
              <a:spcAft>
                <a:spcPct val="0"/>
              </a:spcAft>
              <a:defRPr>
                <a:solidFill>
                  <a:schemeClr val="tx1"/>
                </a:solidFill>
                <a:latin typeface="Arial" charset="0"/>
              </a:defRPr>
            </a:lvl6pPr>
            <a:lvl7pPr marL="2970213" indent="-227013" eaLnBrk="0" fontAlgn="base" hangingPunct="0">
              <a:spcBef>
                <a:spcPct val="0"/>
              </a:spcBef>
              <a:spcAft>
                <a:spcPct val="0"/>
              </a:spcAft>
              <a:defRPr>
                <a:solidFill>
                  <a:schemeClr val="tx1"/>
                </a:solidFill>
                <a:latin typeface="Arial" charset="0"/>
              </a:defRPr>
            </a:lvl7pPr>
            <a:lvl8pPr marL="3427413" indent="-227013" eaLnBrk="0" fontAlgn="base" hangingPunct="0">
              <a:spcBef>
                <a:spcPct val="0"/>
              </a:spcBef>
              <a:spcAft>
                <a:spcPct val="0"/>
              </a:spcAft>
              <a:defRPr>
                <a:solidFill>
                  <a:schemeClr val="tx1"/>
                </a:solidFill>
                <a:latin typeface="Arial" charset="0"/>
              </a:defRPr>
            </a:lvl8pPr>
            <a:lvl9pPr marL="3884613" indent="-227013" eaLnBrk="0" fontAlgn="base" hangingPunct="0">
              <a:spcBef>
                <a:spcPct val="0"/>
              </a:spcBef>
              <a:spcAft>
                <a:spcPct val="0"/>
              </a:spcAft>
              <a:defRPr>
                <a:solidFill>
                  <a:schemeClr val="tx1"/>
                </a:solidFill>
                <a:latin typeface="Arial" charset="0"/>
              </a:defRPr>
            </a:lvl9pPr>
          </a:lstStyle>
          <a:p>
            <a:pPr eaLnBrk="1" hangingPunct="1"/>
            <a:r>
              <a:rPr lang="en-US" altLang="en-US" smtClean="0"/>
              <a:t>Cathy D. Meade 3-2010</a:t>
            </a:r>
          </a:p>
        </p:txBody>
      </p:sp>
      <p:sp>
        <p:nvSpPr>
          <p:cNvPr id="111620" name="Rectangle 7"/>
          <p:cNvSpPr txBox="1">
            <a:spLocks noGrp="1" noChangeArrowheads="1"/>
          </p:cNvSpPr>
          <p:nvPr/>
        </p:nvSpPr>
        <p:spPr bwMode="auto">
          <a:xfrm>
            <a:off x="3970938" y="8829675"/>
            <a:ext cx="303784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7" tIns="45719" rIns="91437" bIns="45719"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2A2F8006-51F4-40C7-8E7B-07CC84EF03E2}" type="slidenum">
              <a:rPr lang="en-US" altLang="en-US" sz="1200"/>
              <a:pPr algn="r" eaLnBrk="1" hangingPunct="1"/>
              <a:t>23</a:t>
            </a:fld>
            <a:endParaRPr lang="en-US" altLang="en-US" sz="1200"/>
          </a:p>
        </p:txBody>
      </p:sp>
      <p:sp>
        <p:nvSpPr>
          <p:cNvPr id="111621" name="Rectangle 2"/>
          <p:cNvSpPr>
            <a:spLocks noGrp="1" noRot="1" noChangeAspect="1" noChangeArrowheads="1" noTextEdit="1"/>
          </p:cNvSpPr>
          <p:nvPr>
            <p:ph type="sldImg"/>
          </p:nvPr>
        </p:nvSpPr>
        <p:spPr>
          <a:ln/>
        </p:spPr>
      </p:sp>
      <p:sp>
        <p:nvSpPr>
          <p:cNvPr id="11162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06438" indent="-269875">
              <a:defRPr>
                <a:solidFill>
                  <a:schemeClr val="tx1"/>
                </a:solidFill>
                <a:latin typeface="Arial" pitchFamily="34" charset="0"/>
              </a:defRPr>
            </a:lvl2pPr>
            <a:lvl3pPr marL="1089025" indent="-215900">
              <a:defRPr>
                <a:solidFill>
                  <a:schemeClr val="tx1"/>
                </a:solidFill>
                <a:latin typeface="Arial" pitchFamily="34" charset="0"/>
              </a:defRPr>
            </a:lvl3pPr>
            <a:lvl4pPr marL="1525588" indent="-215900">
              <a:defRPr>
                <a:solidFill>
                  <a:schemeClr val="tx1"/>
                </a:solidFill>
                <a:latin typeface="Arial" pitchFamily="34" charset="0"/>
              </a:defRPr>
            </a:lvl4pPr>
            <a:lvl5pPr marL="1962150" indent="-215900">
              <a:defRPr>
                <a:solidFill>
                  <a:schemeClr val="tx1"/>
                </a:solidFill>
                <a:latin typeface="Arial" pitchFamily="34" charset="0"/>
              </a:defRPr>
            </a:lvl5pPr>
            <a:lvl6pPr marL="2419350" indent="-215900" eaLnBrk="0" fontAlgn="base" hangingPunct="0">
              <a:spcBef>
                <a:spcPct val="0"/>
              </a:spcBef>
              <a:spcAft>
                <a:spcPct val="0"/>
              </a:spcAft>
              <a:defRPr>
                <a:solidFill>
                  <a:schemeClr val="tx1"/>
                </a:solidFill>
                <a:latin typeface="Arial" pitchFamily="34" charset="0"/>
              </a:defRPr>
            </a:lvl6pPr>
            <a:lvl7pPr marL="2876550" indent="-215900" eaLnBrk="0" fontAlgn="base" hangingPunct="0">
              <a:spcBef>
                <a:spcPct val="0"/>
              </a:spcBef>
              <a:spcAft>
                <a:spcPct val="0"/>
              </a:spcAft>
              <a:defRPr>
                <a:solidFill>
                  <a:schemeClr val="tx1"/>
                </a:solidFill>
                <a:latin typeface="Arial" pitchFamily="34" charset="0"/>
              </a:defRPr>
            </a:lvl7pPr>
            <a:lvl8pPr marL="3333750" indent="-215900" eaLnBrk="0" fontAlgn="base" hangingPunct="0">
              <a:spcBef>
                <a:spcPct val="0"/>
              </a:spcBef>
              <a:spcAft>
                <a:spcPct val="0"/>
              </a:spcAft>
              <a:defRPr>
                <a:solidFill>
                  <a:schemeClr val="tx1"/>
                </a:solidFill>
                <a:latin typeface="Arial" pitchFamily="34" charset="0"/>
              </a:defRPr>
            </a:lvl8pPr>
            <a:lvl9pPr marL="3790950" indent="-215900" eaLnBrk="0" fontAlgn="base" hangingPunct="0">
              <a:spcBef>
                <a:spcPct val="0"/>
              </a:spcBef>
              <a:spcAft>
                <a:spcPct val="0"/>
              </a:spcAft>
              <a:defRPr>
                <a:solidFill>
                  <a:schemeClr val="tx1"/>
                </a:solidFill>
                <a:latin typeface="Arial" pitchFamily="34" charset="0"/>
              </a:defRPr>
            </a:lvl9pPr>
          </a:lstStyle>
          <a:p>
            <a:fld id="{26AE0C55-539E-487C-A880-D181C8825910}" type="datetime1">
              <a:rPr lang="en-US" altLang="en-US" smtClean="0"/>
              <a:pPr/>
              <a:t>1/25/2018</a:t>
            </a:fld>
            <a:endParaRPr lang="en-US" altLang="en-US" smtClean="0"/>
          </a:p>
        </p:txBody>
      </p:sp>
      <p:sp>
        <p:nvSpPr>
          <p:cNvPr id="141315" name="Rectangle 7"/>
          <p:cNvSpPr txBox="1">
            <a:spLocks noGrp="1" noChangeArrowheads="1"/>
          </p:cNvSpPr>
          <p:nvPr/>
        </p:nvSpPr>
        <p:spPr bwMode="auto">
          <a:xfrm>
            <a:off x="3970938" y="8829675"/>
            <a:ext cx="303784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49D0AB09-CDF7-448B-9BA1-1B57AD3BC85E}" type="slidenum">
              <a:rPr lang="en-US" altLang="en-US" sz="1200"/>
              <a:pPr algn="r"/>
              <a:t>27</a:t>
            </a:fld>
            <a:endParaRPr lang="en-US" altLang="en-US" sz="1200"/>
          </a:p>
        </p:txBody>
      </p:sp>
      <p:sp>
        <p:nvSpPr>
          <p:cNvPr id="141316" name="Rectangle 2"/>
          <p:cNvSpPr>
            <a:spLocks noGrp="1" noRot="1" noChangeAspect="1" noChangeArrowheads="1" noTextEdit="1"/>
          </p:cNvSpPr>
          <p:nvPr>
            <p:ph type="sldImg"/>
          </p:nvPr>
        </p:nvSpPr>
        <p:spPr>
          <a:ln/>
        </p:spPr>
      </p:sp>
      <p:sp>
        <p:nvSpPr>
          <p:cNvPr id="14131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smtClean="0">
                <a:cs typeface="Times New Roman" pitchFamily="18" charset="0"/>
              </a:rPr>
              <a:t>The H. Lee Moffitt Cancer Center &amp; Research Institute at the University of South Florida, in collaboration with local community-based heath centers, social service agencies, faith based groups, adult education and literacy groups, and local media, has formed the Tampa Bay Community Cancer Network.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7713" indent="-287338">
              <a:defRPr>
                <a:solidFill>
                  <a:schemeClr val="tx1"/>
                </a:solidFill>
                <a:latin typeface="Arial" pitchFamily="34" charset="0"/>
              </a:defRPr>
            </a:lvl2pPr>
            <a:lvl3pPr marL="1150938" indent="-230188">
              <a:defRPr>
                <a:solidFill>
                  <a:schemeClr val="tx1"/>
                </a:solidFill>
                <a:latin typeface="Arial" pitchFamily="34" charset="0"/>
              </a:defRPr>
            </a:lvl3pPr>
            <a:lvl4pPr marL="1612900" indent="-230188">
              <a:defRPr>
                <a:solidFill>
                  <a:schemeClr val="tx1"/>
                </a:solidFill>
                <a:latin typeface="Arial" pitchFamily="34" charset="0"/>
              </a:defRPr>
            </a:lvl4pPr>
            <a:lvl5pPr marL="2074863" indent="-230188">
              <a:defRPr>
                <a:solidFill>
                  <a:schemeClr val="tx1"/>
                </a:solidFill>
                <a:latin typeface="Arial" pitchFamily="34" charset="0"/>
              </a:defRPr>
            </a:lvl5pPr>
            <a:lvl6pPr marL="2532063" indent="-230188" eaLnBrk="0" fontAlgn="base" hangingPunct="0">
              <a:spcBef>
                <a:spcPct val="0"/>
              </a:spcBef>
              <a:spcAft>
                <a:spcPct val="0"/>
              </a:spcAft>
              <a:defRPr>
                <a:solidFill>
                  <a:schemeClr val="tx1"/>
                </a:solidFill>
                <a:latin typeface="Arial" pitchFamily="34" charset="0"/>
              </a:defRPr>
            </a:lvl6pPr>
            <a:lvl7pPr marL="2989263" indent="-230188" eaLnBrk="0" fontAlgn="base" hangingPunct="0">
              <a:spcBef>
                <a:spcPct val="0"/>
              </a:spcBef>
              <a:spcAft>
                <a:spcPct val="0"/>
              </a:spcAft>
              <a:defRPr>
                <a:solidFill>
                  <a:schemeClr val="tx1"/>
                </a:solidFill>
                <a:latin typeface="Arial" pitchFamily="34" charset="0"/>
              </a:defRPr>
            </a:lvl7pPr>
            <a:lvl8pPr marL="3446463" indent="-230188" eaLnBrk="0" fontAlgn="base" hangingPunct="0">
              <a:spcBef>
                <a:spcPct val="0"/>
              </a:spcBef>
              <a:spcAft>
                <a:spcPct val="0"/>
              </a:spcAft>
              <a:defRPr>
                <a:solidFill>
                  <a:schemeClr val="tx1"/>
                </a:solidFill>
                <a:latin typeface="Arial" pitchFamily="34" charset="0"/>
              </a:defRPr>
            </a:lvl8pPr>
            <a:lvl9pPr marL="3903663" indent="-230188" eaLnBrk="0" fontAlgn="base" hangingPunct="0">
              <a:spcBef>
                <a:spcPct val="0"/>
              </a:spcBef>
              <a:spcAft>
                <a:spcPct val="0"/>
              </a:spcAft>
              <a:defRPr>
                <a:solidFill>
                  <a:schemeClr val="tx1"/>
                </a:solidFill>
                <a:latin typeface="Arial" pitchFamily="34" charset="0"/>
              </a:defRPr>
            </a:lvl9pPr>
          </a:lstStyle>
          <a:p>
            <a:fld id="{E4589689-0176-4D25-81A6-60F5CB32B25E}" type="datetime1">
              <a:rPr lang="en-US" altLang="en-US" sz="1100" smtClean="0"/>
              <a:pPr/>
              <a:t>1/25/2018</a:t>
            </a:fld>
            <a:endParaRPr lang="en-US" altLang="en-US" sz="110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7713" indent="-287338">
              <a:defRPr>
                <a:solidFill>
                  <a:schemeClr val="tx1"/>
                </a:solidFill>
                <a:latin typeface="Arial" pitchFamily="34" charset="0"/>
              </a:defRPr>
            </a:lvl2pPr>
            <a:lvl3pPr marL="1150938" indent="-230188">
              <a:defRPr>
                <a:solidFill>
                  <a:schemeClr val="tx1"/>
                </a:solidFill>
                <a:latin typeface="Arial" pitchFamily="34" charset="0"/>
              </a:defRPr>
            </a:lvl3pPr>
            <a:lvl4pPr marL="1612900" indent="-230188">
              <a:defRPr>
                <a:solidFill>
                  <a:schemeClr val="tx1"/>
                </a:solidFill>
                <a:latin typeface="Arial" pitchFamily="34" charset="0"/>
              </a:defRPr>
            </a:lvl4pPr>
            <a:lvl5pPr marL="2074863" indent="-230188">
              <a:defRPr>
                <a:solidFill>
                  <a:schemeClr val="tx1"/>
                </a:solidFill>
                <a:latin typeface="Arial" pitchFamily="34" charset="0"/>
              </a:defRPr>
            </a:lvl5pPr>
            <a:lvl6pPr marL="2532063" indent="-230188" eaLnBrk="0" fontAlgn="base" hangingPunct="0">
              <a:spcBef>
                <a:spcPct val="0"/>
              </a:spcBef>
              <a:spcAft>
                <a:spcPct val="0"/>
              </a:spcAft>
              <a:defRPr>
                <a:solidFill>
                  <a:schemeClr val="tx1"/>
                </a:solidFill>
                <a:latin typeface="Arial" pitchFamily="34" charset="0"/>
              </a:defRPr>
            </a:lvl6pPr>
            <a:lvl7pPr marL="2989263" indent="-230188" eaLnBrk="0" fontAlgn="base" hangingPunct="0">
              <a:spcBef>
                <a:spcPct val="0"/>
              </a:spcBef>
              <a:spcAft>
                <a:spcPct val="0"/>
              </a:spcAft>
              <a:defRPr>
                <a:solidFill>
                  <a:schemeClr val="tx1"/>
                </a:solidFill>
                <a:latin typeface="Arial" pitchFamily="34" charset="0"/>
              </a:defRPr>
            </a:lvl7pPr>
            <a:lvl8pPr marL="3446463" indent="-230188" eaLnBrk="0" fontAlgn="base" hangingPunct="0">
              <a:spcBef>
                <a:spcPct val="0"/>
              </a:spcBef>
              <a:spcAft>
                <a:spcPct val="0"/>
              </a:spcAft>
              <a:defRPr>
                <a:solidFill>
                  <a:schemeClr val="tx1"/>
                </a:solidFill>
                <a:latin typeface="Arial" pitchFamily="34" charset="0"/>
              </a:defRPr>
            </a:lvl8pPr>
            <a:lvl9pPr marL="3903663" indent="-230188" eaLnBrk="0" fontAlgn="base" hangingPunct="0">
              <a:spcBef>
                <a:spcPct val="0"/>
              </a:spcBef>
              <a:spcAft>
                <a:spcPct val="0"/>
              </a:spcAft>
              <a:defRPr>
                <a:solidFill>
                  <a:schemeClr val="tx1"/>
                </a:solidFill>
                <a:latin typeface="Arial" pitchFamily="34" charset="0"/>
              </a:defRPr>
            </a:lvl9pPr>
          </a:lstStyle>
          <a:p>
            <a:fld id="{F9E1CB27-DD40-4E8D-ABA7-72840081A448}" type="datetime1">
              <a:rPr lang="en-US" altLang="en-US" sz="1100" smtClean="0"/>
              <a:pPr/>
              <a:t>1/25/2018</a:t>
            </a:fld>
            <a:endParaRPr lang="en-US" altLang="en-US" sz="1100"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D8685BF-D026-4C1C-B3CA-860F10C5A73A}" type="slidenum">
              <a:rPr lang="en-US" smtClean="0"/>
              <a:pPr>
                <a:defRPr/>
              </a:pPr>
              <a:t>30</a:t>
            </a:fld>
            <a:endParaRPr lang="en-US"/>
          </a:p>
        </p:txBody>
      </p:sp>
    </p:spTree>
    <p:extLst>
      <p:ext uri="{BB962C8B-B14F-4D97-AF65-F5344CB8AC3E}">
        <p14:creationId xmlns:p14="http://schemas.microsoft.com/office/powerpoint/2010/main" val="4152602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D8685BF-D026-4C1C-B3CA-860F10C5A73A}" type="slidenum">
              <a:rPr lang="en-US" smtClean="0"/>
              <a:pPr>
                <a:defRPr/>
              </a:pPr>
              <a:t>31</a:t>
            </a:fld>
            <a:endParaRPr lang="en-US"/>
          </a:p>
        </p:txBody>
      </p:sp>
    </p:spTree>
    <p:extLst>
      <p:ext uri="{BB962C8B-B14F-4D97-AF65-F5344CB8AC3E}">
        <p14:creationId xmlns:p14="http://schemas.microsoft.com/office/powerpoint/2010/main" val="713583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5196F07-FDA3-4067-8BAE-0D7930665B13}" type="slidenum">
              <a:rPr lang="en-US" smtClean="0"/>
              <a:pPr>
                <a:defRPr/>
              </a:pPr>
              <a:t>32</a:t>
            </a:fld>
            <a:endParaRPr lang="en-US"/>
          </a:p>
        </p:txBody>
      </p:sp>
    </p:spTree>
    <p:extLst>
      <p:ext uri="{BB962C8B-B14F-4D97-AF65-F5344CB8AC3E}">
        <p14:creationId xmlns:p14="http://schemas.microsoft.com/office/powerpoint/2010/main" val="2129785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D8685BF-D026-4C1C-B3CA-860F10C5A73A}" type="slidenum">
              <a:rPr lang="en-US" smtClean="0"/>
              <a:pPr>
                <a:defRPr/>
              </a:pPr>
              <a:t>33</a:t>
            </a:fld>
            <a:endParaRPr lang="en-US"/>
          </a:p>
        </p:txBody>
      </p:sp>
    </p:spTree>
    <p:extLst>
      <p:ext uri="{BB962C8B-B14F-4D97-AF65-F5344CB8AC3E}">
        <p14:creationId xmlns:p14="http://schemas.microsoft.com/office/powerpoint/2010/main" val="1456769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09443" indent="-272863">
              <a:defRPr>
                <a:solidFill>
                  <a:schemeClr val="tx1"/>
                </a:solidFill>
                <a:latin typeface="Arial" pitchFamily="34" charset="0"/>
              </a:defRPr>
            </a:lvl2pPr>
            <a:lvl3pPr marL="1091451" indent="-218290">
              <a:defRPr>
                <a:solidFill>
                  <a:schemeClr val="tx1"/>
                </a:solidFill>
                <a:latin typeface="Arial" pitchFamily="34" charset="0"/>
              </a:defRPr>
            </a:lvl3pPr>
            <a:lvl4pPr marL="1528031" indent="-218290">
              <a:defRPr>
                <a:solidFill>
                  <a:schemeClr val="tx1"/>
                </a:solidFill>
                <a:latin typeface="Arial" pitchFamily="34" charset="0"/>
              </a:defRPr>
            </a:lvl4pPr>
            <a:lvl5pPr marL="1964611" indent="-218290">
              <a:defRPr>
                <a:solidFill>
                  <a:schemeClr val="tx1"/>
                </a:solidFill>
                <a:latin typeface="Arial" pitchFamily="34" charset="0"/>
              </a:defRPr>
            </a:lvl5pPr>
            <a:lvl6pPr marL="2401192" indent="-218290" eaLnBrk="0" fontAlgn="base" hangingPunct="0">
              <a:spcBef>
                <a:spcPct val="0"/>
              </a:spcBef>
              <a:spcAft>
                <a:spcPct val="0"/>
              </a:spcAft>
              <a:defRPr>
                <a:solidFill>
                  <a:schemeClr val="tx1"/>
                </a:solidFill>
                <a:latin typeface="Arial" pitchFamily="34" charset="0"/>
              </a:defRPr>
            </a:lvl6pPr>
            <a:lvl7pPr marL="2837772" indent="-218290" eaLnBrk="0" fontAlgn="base" hangingPunct="0">
              <a:spcBef>
                <a:spcPct val="0"/>
              </a:spcBef>
              <a:spcAft>
                <a:spcPct val="0"/>
              </a:spcAft>
              <a:defRPr>
                <a:solidFill>
                  <a:schemeClr val="tx1"/>
                </a:solidFill>
                <a:latin typeface="Arial" pitchFamily="34" charset="0"/>
              </a:defRPr>
            </a:lvl7pPr>
            <a:lvl8pPr marL="3274352" indent="-218290" eaLnBrk="0" fontAlgn="base" hangingPunct="0">
              <a:spcBef>
                <a:spcPct val="0"/>
              </a:spcBef>
              <a:spcAft>
                <a:spcPct val="0"/>
              </a:spcAft>
              <a:defRPr>
                <a:solidFill>
                  <a:schemeClr val="tx1"/>
                </a:solidFill>
                <a:latin typeface="Arial" pitchFamily="34" charset="0"/>
              </a:defRPr>
            </a:lvl8pPr>
            <a:lvl9pPr marL="3710932" indent="-218290" eaLnBrk="0" fontAlgn="base" hangingPunct="0">
              <a:spcBef>
                <a:spcPct val="0"/>
              </a:spcBef>
              <a:spcAft>
                <a:spcPct val="0"/>
              </a:spcAft>
              <a:defRPr>
                <a:solidFill>
                  <a:schemeClr val="tx1"/>
                </a:solidFill>
                <a:latin typeface="Arial" pitchFamily="34" charset="0"/>
              </a:defRPr>
            </a:lvl9pPr>
          </a:lstStyle>
          <a:p>
            <a:fld id="{D2886B7D-ECF5-4B1F-8267-7DD3E6E44D28}" type="slidenum">
              <a:rPr lang="en-US" altLang="en-US" smtClean="0">
                <a:latin typeface="Times New Roman" pitchFamily="18" charset="0"/>
              </a:rPr>
              <a:pPr/>
              <a:t>2</a:t>
            </a:fld>
            <a:endParaRPr lang="en-US" altLang="en-US" dirty="0" smtClean="0">
              <a:latin typeface="Times New Roman" pitchFamily="18"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Congress, in 1999, requested an IOM study to assess the extent of disparities in the types and quality of health services received by U.S. racial and ethnic minorities and non-minorities; explore factors that may contribute to inequities in care; and recommend policies and practices to eliminate these inequities.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mn-lt"/>
                <a:ea typeface="+mn-ea"/>
                <a:cs typeface="+mn-cs"/>
              </a:rPr>
              <a:t>The report from that study, Unequal Treatment: Confronting Racial and Ethnic Disparities in Health Care, found that a consistent body of research demonstrates significant variation in the rates of medical procedures by race, even when insurance status, income, age, and severity of conditions are comparable. This research indicates that U.S. racial and ethnic minorities are less likely to receive even routine medical procedures and experience a lower quality of health services.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726BA45-01C5-4528-A4F5-8C1C5BB88807}" type="slidenum">
              <a:rPr lang="en-US" smtClean="0"/>
              <a:t>34</a:t>
            </a:fld>
            <a:endParaRPr lang="en-US"/>
          </a:p>
        </p:txBody>
      </p:sp>
    </p:spTree>
    <p:extLst>
      <p:ext uri="{BB962C8B-B14F-4D97-AF65-F5344CB8AC3E}">
        <p14:creationId xmlns:p14="http://schemas.microsoft.com/office/powerpoint/2010/main" val="3408928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BA45-01C5-4528-A4F5-8C1C5BB88807}" type="slidenum">
              <a:rPr lang="en-US" smtClean="0"/>
              <a:t>35</a:t>
            </a:fld>
            <a:endParaRPr lang="en-US"/>
          </a:p>
        </p:txBody>
      </p:sp>
    </p:spTree>
    <p:extLst>
      <p:ext uri="{BB962C8B-B14F-4D97-AF65-F5344CB8AC3E}">
        <p14:creationId xmlns:p14="http://schemas.microsoft.com/office/powerpoint/2010/main" val="1373629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r>
              <a:rPr lang="en-US" dirty="0" smtClean="0"/>
              <a:t>HQ 5 – education</a:t>
            </a:r>
            <a:r>
              <a:rPr lang="en-US" baseline="0" dirty="0" smtClean="0"/>
              <a:t> on reducing health care disparities – shared mental model with regards to health care quality – to achieve a true patient centered approach</a:t>
            </a:r>
          </a:p>
          <a:p>
            <a:r>
              <a:rPr lang="en-US" baseline="0" dirty="0" smtClean="0"/>
              <a:t>HQ 6 - </a:t>
            </a:r>
            <a:endParaRPr lang="en-US" dirty="0"/>
          </a:p>
        </p:txBody>
      </p:sp>
      <p:sp>
        <p:nvSpPr>
          <p:cNvPr id="4" name="Slide Number Placeholder 3"/>
          <p:cNvSpPr>
            <a:spLocks noGrp="1"/>
          </p:cNvSpPr>
          <p:nvPr>
            <p:ph type="sldNum" sz="quarter" idx="10"/>
          </p:nvPr>
        </p:nvSpPr>
        <p:spPr/>
        <p:txBody>
          <a:bodyPr/>
          <a:lstStyle/>
          <a:p>
            <a:fld id="{E726BA45-01C5-4528-A4F5-8C1C5BB88807}" type="slidenum">
              <a:rPr lang="en-US" smtClean="0"/>
              <a:t>37</a:t>
            </a:fld>
            <a:endParaRPr lang="en-US"/>
          </a:p>
        </p:txBody>
      </p:sp>
    </p:spTree>
    <p:extLst>
      <p:ext uri="{BB962C8B-B14F-4D97-AF65-F5344CB8AC3E}">
        <p14:creationId xmlns:p14="http://schemas.microsoft.com/office/powerpoint/2010/main" val="4237845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focus will be on the extent to which individuals receive education on the clinical site’s priorities and goals for addressing health care disparities in its patient population.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focus will be on the extent to which individuals receive training in cultural competency relevant to the patient population served by the clinical site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focus will be on the proportion of individuals able to describe the site-specific priorities for addressing health care disparities, and the proportion that are aware of the clinical site’s progress in meeting its goals to address the priorities.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E726BA45-01C5-4528-A4F5-8C1C5BB88807}" type="slidenum">
              <a:rPr lang="en-US" smtClean="0"/>
              <a:t>38</a:t>
            </a:fld>
            <a:endParaRPr lang="en-US"/>
          </a:p>
        </p:txBody>
      </p:sp>
    </p:spTree>
    <p:extLst>
      <p:ext uri="{BB962C8B-B14F-4D97-AF65-F5344CB8AC3E}">
        <p14:creationId xmlns:p14="http://schemas.microsoft.com/office/powerpoint/2010/main" val="3749569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focus will be on the proportion of programs that involve residents/ fellows in QI projects to reduce health care disparities, as well as on assessing whether there is some resident/fellow engagement in clinical site initiatives to address health care disparities, and resident/fellow engagement with the clinical site in defining priorities and strategies to address health care disparities specific to the site’s patient population.</a:t>
            </a:r>
          </a:p>
          <a:p>
            <a:endParaRPr lang="en-US" dirty="0"/>
          </a:p>
        </p:txBody>
      </p:sp>
      <p:sp>
        <p:nvSpPr>
          <p:cNvPr id="4" name="Slide Number Placeholder 3"/>
          <p:cNvSpPr>
            <a:spLocks noGrp="1"/>
          </p:cNvSpPr>
          <p:nvPr>
            <p:ph type="sldNum" sz="quarter" idx="10"/>
          </p:nvPr>
        </p:nvSpPr>
        <p:spPr/>
        <p:txBody>
          <a:bodyPr/>
          <a:lstStyle/>
          <a:p>
            <a:fld id="{E726BA45-01C5-4528-A4F5-8C1C5BB88807}" type="slidenum">
              <a:rPr lang="en-US" smtClean="0"/>
              <a:t>40</a:t>
            </a:fld>
            <a:endParaRPr lang="en-US"/>
          </a:p>
        </p:txBody>
      </p:sp>
    </p:spTree>
    <p:extLst>
      <p:ext uri="{BB962C8B-B14F-4D97-AF65-F5344CB8AC3E}">
        <p14:creationId xmlns:p14="http://schemas.microsoft.com/office/powerpoint/2010/main" val="2845093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71 % participated in QI of their own design – most lacked knowledge of QI Cycles</a:t>
            </a:r>
          </a:p>
          <a:p>
            <a:endParaRPr lang="en-US" dirty="0"/>
          </a:p>
        </p:txBody>
      </p:sp>
      <p:sp>
        <p:nvSpPr>
          <p:cNvPr id="4" name="Slide Number Placeholder 3"/>
          <p:cNvSpPr>
            <a:spLocks noGrp="1"/>
          </p:cNvSpPr>
          <p:nvPr>
            <p:ph type="sldNum" sz="quarter" idx="10"/>
          </p:nvPr>
        </p:nvSpPr>
        <p:spPr/>
        <p:txBody>
          <a:bodyPr/>
          <a:lstStyle/>
          <a:p>
            <a:fld id="{E726BA45-01C5-4528-A4F5-8C1C5BB88807}" type="slidenum">
              <a:rPr lang="en-US" smtClean="0"/>
              <a:t>42</a:t>
            </a:fld>
            <a:endParaRPr lang="en-US"/>
          </a:p>
        </p:txBody>
      </p:sp>
    </p:spTree>
    <p:extLst>
      <p:ext uri="{BB962C8B-B14F-4D97-AF65-F5344CB8AC3E}">
        <p14:creationId xmlns:p14="http://schemas.microsoft.com/office/powerpoint/2010/main" val="2570589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xfrm>
            <a:off x="3970734" y="8829122"/>
            <a:ext cx="3038145" cy="4657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3405" indent="-289538">
              <a:defRPr>
                <a:solidFill>
                  <a:schemeClr val="tx1"/>
                </a:solidFill>
                <a:latin typeface="Arial" pitchFamily="34" charset="0"/>
              </a:defRPr>
            </a:lvl2pPr>
            <a:lvl3pPr marL="1159667" indent="-231934">
              <a:defRPr>
                <a:solidFill>
                  <a:schemeClr val="tx1"/>
                </a:solidFill>
                <a:latin typeface="Arial" pitchFamily="34" charset="0"/>
              </a:defRPr>
            </a:lvl3pPr>
            <a:lvl4pPr marL="1623533" indent="-231934">
              <a:defRPr>
                <a:solidFill>
                  <a:schemeClr val="tx1"/>
                </a:solidFill>
                <a:latin typeface="Arial" pitchFamily="34" charset="0"/>
              </a:defRPr>
            </a:lvl4pPr>
            <a:lvl5pPr marL="2087400" indent="-231934">
              <a:defRPr>
                <a:solidFill>
                  <a:schemeClr val="tx1"/>
                </a:solidFill>
                <a:latin typeface="Arial" pitchFamily="34" charset="0"/>
              </a:defRPr>
            </a:lvl5pPr>
            <a:lvl6pPr marL="2523980" indent="-231934" eaLnBrk="0" fontAlgn="base" hangingPunct="0">
              <a:spcBef>
                <a:spcPct val="0"/>
              </a:spcBef>
              <a:spcAft>
                <a:spcPct val="0"/>
              </a:spcAft>
              <a:defRPr>
                <a:solidFill>
                  <a:schemeClr val="tx1"/>
                </a:solidFill>
                <a:latin typeface="Arial" pitchFamily="34" charset="0"/>
              </a:defRPr>
            </a:lvl6pPr>
            <a:lvl7pPr marL="2960561" indent="-231934" eaLnBrk="0" fontAlgn="base" hangingPunct="0">
              <a:spcBef>
                <a:spcPct val="0"/>
              </a:spcBef>
              <a:spcAft>
                <a:spcPct val="0"/>
              </a:spcAft>
              <a:defRPr>
                <a:solidFill>
                  <a:schemeClr val="tx1"/>
                </a:solidFill>
                <a:latin typeface="Arial" pitchFamily="34" charset="0"/>
              </a:defRPr>
            </a:lvl7pPr>
            <a:lvl8pPr marL="3397141" indent="-231934" eaLnBrk="0" fontAlgn="base" hangingPunct="0">
              <a:spcBef>
                <a:spcPct val="0"/>
              </a:spcBef>
              <a:spcAft>
                <a:spcPct val="0"/>
              </a:spcAft>
              <a:defRPr>
                <a:solidFill>
                  <a:schemeClr val="tx1"/>
                </a:solidFill>
                <a:latin typeface="Arial" pitchFamily="34" charset="0"/>
              </a:defRPr>
            </a:lvl8pPr>
            <a:lvl9pPr marL="3833721" indent="-231934" eaLnBrk="0" fontAlgn="base" hangingPunct="0">
              <a:spcBef>
                <a:spcPct val="0"/>
              </a:spcBef>
              <a:spcAft>
                <a:spcPct val="0"/>
              </a:spcAft>
              <a:defRPr>
                <a:solidFill>
                  <a:schemeClr val="tx1"/>
                </a:solidFill>
                <a:latin typeface="Arial" pitchFamily="34" charset="0"/>
              </a:defRPr>
            </a:lvl9pPr>
          </a:lstStyle>
          <a:p>
            <a:fld id="{0A22A5A9-CC68-4E6E-B2A5-A5009B408A1A}" type="slidenum">
              <a:rPr lang="en-US" altLang="en-US" sz="2800">
                <a:latin typeface="Times New Roman" pitchFamily="18" charset="0"/>
              </a:rPr>
              <a:pPr/>
              <a:t>44</a:t>
            </a:fld>
            <a:endParaRPr lang="en-US" altLang="en-US" sz="2800">
              <a:latin typeface="Times New Roman" pitchFamily="18" charset="0"/>
            </a:endParaRPr>
          </a:p>
        </p:txBody>
      </p:sp>
      <p:sp>
        <p:nvSpPr>
          <p:cNvPr id="184323" name="Rectangle 7"/>
          <p:cNvSpPr txBox="1">
            <a:spLocks noGrp="1" noChangeArrowheads="1"/>
          </p:cNvSpPr>
          <p:nvPr/>
        </p:nvSpPr>
        <p:spPr bwMode="auto">
          <a:xfrm>
            <a:off x="3970734" y="8829122"/>
            <a:ext cx="3038145" cy="46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08" tIns="46403" rIns="92808" bIns="46403"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6E75C051-1130-4FD3-822C-4D192871BD07}" type="slidenum">
              <a:rPr lang="en-US" altLang="en-US" sz="1200"/>
              <a:pPr algn="r" eaLnBrk="1" hangingPunct="1"/>
              <a:t>44</a:t>
            </a:fld>
            <a:endParaRPr lang="en-US" altLang="en-US" sz="1200"/>
          </a:p>
        </p:txBody>
      </p:sp>
      <p:sp>
        <p:nvSpPr>
          <p:cNvPr id="184324" name="Rectangle 2"/>
          <p:cNvSpPr>
            <a:spLocks noGrp="1" noRot="1" noChangeAspect="1" noChangeArrowheads="1" noTextEdit="1"/>
          </p:cNvSpPr>
          <p:nvPr>
            <p:ph type="sldImg"/>
          </p:nvPr>
        </p:nvSpPr>
        <p:spPr>
          <a:ln/>
        </p:spPr>
      </p:sp>
      <p:sp>
        <p:nvSpPr>
          <p:cNvPr id="18432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BA45-01C5-4528-A4F5-8C1C5BB88807}" type="slidenum">
              <a:rPr lang="en-US" smtClean="0"/>
              <a:t>45</a:t>
            </a:fld>
            <a:endParaRPr lang="en-US"/>
          </a:p>
        </p:txBody>
      </p:sp>
    </p:spTree>
    <p:extLst>
      <p:ext uri="{BB962C8B-B14F-4D97-AF65-F5344CB8AC3E}">
        <p14:creationId xmlns:p14="http://schemas.microsoft.com/office/powerpoint/2010/main" val="2843401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C5C45-F801-4457-97A0-DC1F30874418}" type="slidenum">
              <a:rPr lang="en-US" smtClean="0"/>
              <a:t>48</a:t>
            </a:fld>
            <a:endParaRPr lang="en-US"/>
          </a:p>
        </p:txBody>
      </p:sp>
    </p:spTree>
    <p:extLst>
      <p:ext uri="{BB962C8B-B14F-4D97-AF65-F5344CB8AC3E}">
        <p14:creationId xmlns:p14="http://schemas.microsoft.com/office/powerpoint/2010/main" val="2876519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53D2F4C-0875-4E9E-8BC2-1AB2093356C2}" type="slidenum">
              <a:rPr lang="en-US" smtClean="0"/>
              <a:pPr>
                <a:defRPr/>
              </a:pPr>
              <a:t>6</a:t>
            </a:fld>
            <a:endParaRPr lang="en-US"/>
          </a:p>
        </p:txBody>
      </p:sp>
    </p:spTree>
    <p:extLst>
      <p:ext uri="{BB962C8B-B14F-4D97-AF65-F5344CB8AC3E}">
        <p14:creationId xmlns:p14="http://schemas.microsoft.com/office/powerpoint/2010/main" val="3685628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xfrm>
            <a:off x="3970734" y="8830660"/>
            <a:ext cx="3038145" cy="4642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30" tIns="44316" rIns="88630" bIns="44316"/>
          <a:lstStyle>
            <a:lvl1pPr defTabSz="924701">
              <a:defRPr>
                <a:solidFill>
                  <a:schemeClr val="tx1"/>
                </a:solidFill>
                <a:latin typeface="Arial" pitchFamily="34" charset="0"/>
              </a:defRPr>
            </a:lvl1pPr>
            <a:lvl2pPr marL="707928" indent="-271347" defTabSz="924701">
              <a:defRPr>
                <a:solidFill>
                  <a:schemeClr val="tx1"/>
                </a:solidFill>
                <a:latin typeface="Arial" pitchFamily="34" charset="0"/>
              </a:defRPr>
            </a:lvl2pPr>
            <a:lvl3pPr marL="1089935" indent="-216775" defTabSz="924701">
              <a:defRPr>
                <a:solidFill>
                  <a:schemeClr val="tx1"/>
                </a:solidFill>
                <a:latin typeface="Arial" pitchFamily="34" charset="0"/>
              </a:defRPr>
            </a:lvl3pPr>
            <a:lvl4pPr marL="1526516" indent="-216775" defTabSz="924701">
              <a:defRPr>
                <a:solidFill>
                  <a:schemeClr val="tx1"/>
                </a:solidFill>
                <a:latin typeface="Arial" pitchFamily="34" charset="0"/>
              </a:defRPr>
            </a:lvl4pPr>
            <a:lvl5pPr marL="1963096" indent="-216775" defTabSz="924701">
              <a:defRPr>
                <a:solidFill>
                  <a:schemeClr val="tx1"/>
                </a:solidFill>
                <a:latin typeface="Arial" pitchFamily="34" charset="0"/>
              </a:defRPr>
            </a:lvl5pPr>
            <a:lvl6pPr marL="2399676" indent="-216775" defTabSz="924701" eaLnBrk="0" fontAlgn="base" hangingPunct="0">
              <a:spcBef>
                <a:spcPct val="0"/>
              </a:spcBef>
              <a:spcAft>
                <a:spcPct val="0"/>
              </a:spcAft>
              <a:defRPr>
                <a:solidFill>
                  <a:schemeClr val="tx1"/>
                </a:solidFill>
                <a:latin typeface="Arial" pitchFamily="34" charset="0"/>
              </a:defRPr>
            </a:lvl6pPr>
            <a:lvl7pPr marL="2836256" indent="-216775" defTabSz="924701" eaLnBrk="0" fontAlgn="base" hangingPunct="0">
              <a:spcBef>
                <a:spcPct val="0"/>
              </a:spcBef>
              <a:spcAft>
                <a:spcPct val="0"/>
              </a:spcAft>
              <a:defRPr>
                <a:solidFill>
                  <a:schemeClr val="tx1"/>
                </a:solidFill>
                <a:latin typeface="Arial" pitchFamily="34" charset="0"/>
              </a:defRPr>
            </a:lvl7pPr>
            <a:lvl8pPr marL="3272837" indent="-216775" defTabSz="924701" eaLnBrk="0" fontAlgn="base" hangingPunct="0">
              <a:spcBef>
                <a:spcPct val="0"/>
              </a:spcBef>
              <a:spcAft>
                <a:spcPct val="0"/>
              </a:spcAft>
              <a:defRPr>
                <a:solidFill>
                  <a:schemeClr val="tx1"/>
                </a:solidFill>
                <a:latin typeface="Arial" pitchFamily="34" charset="0"/>
              </a:defRPr>
            </a:lvl8pPr>
            <a:lvl9pPr marL="3709417" indent="-216775" defTabSz="924701" eaLnBrk="0" fontAlgn="base" hangingPunct="0">
              <a:spcBef>
                <a:spcPct val="0"/>
              </a:spcBef>
              <a:spcAft>
                <a:spcPct val="0"/>
              </a:spcAft>
              <a:defRPr>
                <a:solidFill>
                  <a:schemeClr val="tx1"/>
                </a:solidFill>
                <a:latin typeface="Arial" pitchFamily="34" charset="0"/>
              </a:defRPr>
            </a:lvl9pPr>
          </a:lstStyle>
          <a:p>
            <a:fld id="{956CF5DA-5146-4409-822E-030954AFE361}" type="slidenum">
              <a:rPr lang="en-US" altLang="en-US" sz="2800"/>
              <a:pPr/>
              <a:t>7</a:t>
            </a:fld>
            <a:endParaRPr lang="en-US" altLang="en-US" sz="28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Poor communication can lead to reduced access to needed services and poorer outcomes</a:t>
            </a:r>
            <a:br>
              <a:rPr lang="en-US" altLang="en-US" smtClean="0">
                <a:latin typeface="Arial" pitchFamily="34" charset="0"/>
              </a:rPr>
            </a:br>
            <a:r>
              <a:rPr lang="en-US" altLang="en-US" smtClean="0">
                <a:latin typeface="Arial" pitchFamily="34" charset="0"/>
              </a:rPr>
              <a:t>Communication difficulties </a:t>
            </a:r>
          </a:p>
          <a:p>
            <a:pPr lvl="1" eaLnBrk="1" hangingPunct="1"/>
            <a:r>
              <a:rPr lang="en-US" altLang="en-US" smtClean="0">
                <a:latin typeface="Arial" pitchFamily="34" charset="0"/>
              </a:rPr>
              <a:t>With physicians</a:t>
            </a:r>
          </a:p>
          <a:p>
            <a:pPr lvl="1" eaLnBrk="1" hangingPunct="1"/>
            <a:r>
              <a:rPr lang="en-US" altLang="en-US" smtClean="0">
                <a:latin typeface="Arial" pitchFamily="34" charset="0"/>
              </a:rPr>
              <a:t>Describing their symptoms</a:t>
            </a:r>
          </a:p>
          <a:p>
            <a:pPr lvl="1" eaLnBrk="1" hangingPunct="1"/>
            <a:r>
              <a:rPr lang="en-US" altLang="en-US" smtClean="0">
                <a:latin typeface="Arial" pitchFamily="34" charset="0"/>
              </a:rPr>
              <a:t>Understanding instructions/recommendations</a:t>
            </a:r>
          </a:p>
          <a:p>
            <a:pPr lvl="1" eaLnBrk="1" hangingPunct="1"/>
            <a:r>
              <a:rPr lang="en-US" altLang="en-US" smtClean="0">
                <a:latin typeface="Arial" pitchFamily="34" charset="0"/>
              </a:rPr>
              <a:t>Reading prescriptions</a:t>
            </a:r>
          </a:p>
          <a:p>
            <a:pPr lvl="1" eaLnBrk="1" hangingPunct="1"/>
            <a:r>
              <a:rPr lang="en-US" altLang="en-US" smtClean="0">
                <a:latin typeface="Arial" pitchFamily="34" charset="0"/>
              </a:rPr>
              <a:t>Navigating the health system</a:t>
            </a:r>
          </a:p>
          <a:p>
            <a:pPr lvl="1" eaLnBrk="1" hangingPunct="1"/>
            <a:endParaRPr lang="en-US" altLang="en-US" smtClean="0">
              <a:latin typeface="Arial" pitchFamily="34" charset="0"/>
            </a:endParaRPr>
          </a:p>
          <a:p>
            <a:pPr eaLnBrk="1" hangingPunct="1"/>
            <a:endParaRPr lang="en-US"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610B0-B826-4232-8EAF-0BBA5D13B5E0}" type="slidenum">
              <a:rPr lang="en-US" smtClean="0"/>
              <a:t>10</a:t>
            </a:fld>
            <a:endParaRPr lang="en-US"/>
          </a:p>
        </p:txBody>
      </p:sp>
    </p:spTree>
    <p:extLst>
      <p:ext uri="{BB962C8B-B14F-4D97-AF65-F5344CB8AC3E}">
        <p14:creationId xmlns:p14="http://schemas.microsoft.com/office/powerpoint/2010/main" val="3022165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xfrm>
            <a:off x="3970734" y="8829122"/>
            <a:ext cx="3038145" cy="4657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09443" indent="-272863">
              <a:defRPr>
                <a:solidFill>
                  <a:schemeClr val="tx1"/>
                </a:solidFill>
                <a:latin typeface="Arial" pitchFamily="34" charset="0"/>
              </a:defRPr>
            </a:lvl2pPr>
            <a:lvl3pPr marL="1091451" indent="-218290">
              <a:defRPr>
                <a:solidFill>
                  <a:schemeClr val="tx1"/>
                </a:solidFill>
                <a:latin typeface="Arial" pitchFamily="34" charset="0"/>
              </a:defRPr>
            </a:lvl3pPr>
            <a:lvl4pPr marL="1528031" indent="-218290">
              <a:defRPr>
                <a:solidFill>
                  <a:schemeClr val="tx1"/>
                </a:solidFill>
                <a:latin typeface="Arial" pitchFamily="34" charset="0"/>
              </a:defRPr>
            </a:lvl4pPr>
            <a:lvl5pPr marL="1964611" indent="-218290">
              <a:defRPr>
                <a:solidFill>
                  <a:schemeClr val="tx1"/>
                </a:solidFill>
                <a:latin typeface="Arial" pitchFamily="34" charset="0"/>
              </a:defRPr>
            </a:lvl5pPr>
            <a:lvl6pPr marL="2401192" indent="-218290" eaLnBrk="0" fontAlgn="base" hangingPunct="0">
              <a:spcBef>
                <a:spcPct val="0"/>
              </a:spcBef>
              <a:spcAft>
                <a:spcPct val="0"/>
              </a:spcAft>
              <a:defRPr>
                <a:solidFill>
                  <a:schemeClr val="tx1"/>
                </a:solidFill>
                <a:latin typeface="Arial" pitchFamily="34" charset="0"/>
              </a:defRPr>
            </a:lvl6pPr>
            <a:lvl7pPr marL="2837772" indent="-218290" eaLnBrk="0" fontAlgn="base" hangingPunct="0">
              <a:spcBef>
                <a:spcPct val="0"/>
              </a:spcBef>
              <a:spcAft>
                <a:spcPct val="0"/>
              </a:spcAft>
              <a:defRPr>
                <a:solidFill>
                  <a:schemeClr val="tx1"/>
                </a:solidFill>
                <a:latin typeface="Arial" pitchFamily="34" charset="0"/>
              </a:defRPr>
            </a:lvl7pPr>
            <a:lvl8pPr marL="3274352" indent="-218290" eaLnBrk="0" fontAlgn="base" hangingPunct="0">
              <a:spcBef>
                <a:spcPct val="0"/>
              </a:spcBef>
              <a:spcAft>
                <a:spcPct val="0"/>
              </a:spcAft>
              <a:defRPr>
                <a:solidFill>
                  <a:schemeClr val="tx1"/>
                </a:solidFill>
                <a:latin typeface="Arial" pitchFamily="34" charset="0"/>
              </a:defRPr>
            </a:lvl8pPr>
            <a:lvl9pPr marL="3710932" indent="-218290" eaLnBrk="0" fontAlgn="base" hangingPunct="0">
              <a:spcBef>
                <a:spcPct val="0"/>
              </a:spcBef>
              <a:spcAft>
                <a:spcPct val="0"/>
              </a:spcAft>
              <a:defRPr>
                <a:solidFill>
                  <a:schemeClr val="tx1"/>
                </a:solidFill>
                <a:latin typeface="Arial" pitchFamily="34" charset="0"/>
              </a:defRPr>
            </a:lvl9pPr>
          </a:lstStyle>
          <a:p>
            <a:fld id="{0DA8E5EC-072A-474F-AE44-EAB01CCEDC9D}" type="slidenum">
              <a:rPr lang="en-US" altLang="en-US" sz="2800"/>
              <a:pPr/>
              <a:t>11</a:t>
            </a:fld>
            <a:endParaRPr lang="en-US" altLang="en-US" sz="280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p:spPr>
        <p:txBody>
          <a:bodyPr/>
          <a:lstStyle/>
          <a:p>
            <a:endParaRPr lang="en-US" altLang="en-US" dirty="0" smtClean="0"/>
          </a:p>
        </p:txBody>
      </p:sp>
      <p:sp>
        <p:nvSpPr>
          <p:cNvPr id="113668"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09443" indent="-272863">
              <a:defRPr>
                <a:solidFill>
                  <a:schemeClr val="tx1"/>
                </a:solidFill>
                <a:latin typeface="Arial" pitchFamily="34" charset="0"/>
              </a:defRPr>
            </a:lvl2pPr>
            <a:lvl3pPr marL="1091451" indent="-218290">
              <a:defRPr>
                <a:solidFill>
                  <a:schemeClr val="tx1"/>
                </a:solidFill>
                <a:latin typeface="Arial" pitchFamily="34" charset="0"/>
              </a:defRPr>
            </a:lvl3pPr>
            <a:lvl4pPr marL="1528031" indent="-218290">
              <a:defRPr>
                <a:solidFill>
                  <a:schemeClr val="tx1"/>
                </a:solidFill>
                <a:latin typeface="Arial" pitchFamily="34" charset="0"/>
              </a:defRPr>
            </a:lvl4pPr>
            <a:lvl5pPr marL="1964611" indent="-218290">
              <a:defRPr>
                <a:solidFill>
                  <a:schemeClr val="tx1"/>
                </a:solidFill>
                <a:latin typeface="Arial" pitchFamily="34" charset="0"/>
              </a:defRPr>
            </a:lvl5pPr>
            <a:lvl6pPr marL="2401192" indent="-218290" eaLnBrk="0" fontAlgn="base" hangingPunct="0">
              <a:spcBef>
                <a:spcPct val="0"/>
              </a:spcBef>
              <a:spcAft>
                <a:spcPct val="0"/>
              </a:spcAft>
              <a:defRPr>
                <a:solidFill>
                  <a:schemeClr val="tx1"/>
                </a:solidFill>
                <a:latin typeface="Arial" pitchFamily="34" charset="0"/>
              </a:defRPr>
            </a:lvl6pPr>
            <a:lvl7pPr marL="2837772" indent="-218290" eaLnBrk="0" fontAlgn="base" hangingPunct="0">
              <a:spcBef>
                <a:spcPct val="0"/>
              </a:spcBef>
              <a:spcAft>
                <a:spcPct val="0"/>
              </a:spcAft>
              <a:defRPr>
                <a:solidFill>
                  <a:schemeClr val="tx1"/>
                </a:solidFill>
                <a:latin typeface="Arial" pitchFamily="34" charset="0"/>
              </a:defRPr>
            </a:lvl7pPr>
            <a:lvl8pPr marL="3274352" indent="-218290" eaLnBrk="0" fontAlgn="base" hangingPunct="0">
              <a:spcBef>
                <a:spcPct val="0"/>
              </a:spcBef>
              <a:spcAft>
                <a:spcPct val="0"/>
              </a:spcAft>
              <a:defRPr>
                <a:solidFill>
                  <a:schemeClr val="tx1"/>
                </a:solidFill>
                <a:latin typeface="Arial" pitchFamily="34" charset="0"/>
              </a:defRPr>
            </a:lvl8pPr>
            <a:lvl9pPr marL="3710932" indent="-218290" eaLnBrk="0" fontAlgn="base" hangingPunct="0">
              <a:spcBef>
                <a:spcPct val="0"/>
              </a:spcBef>
              <a:spcAft>
                <a:spcPct val="0"/>
              </a:spcAft>
              <a:defRPr>
                <a:solidFill>
                  <a:schemeClr val="tx1"/>
                </a:solidFill>
                <a:latin typeface="Arial" pitchFamily="34" charset="0"/>
              </a:defRPr>
            </a:lvl9pPr>
          </a:lstStyle>
          <a:p>
            <a:fld id="{6BB1B440-B94B-4B13-84F0-5CEAF3577464}" type="slidenum">
              <a:rPr lang="en-US" altLang="en-US" smtClean="0">
                <a:latin typeface="Times New Roman" pitchFamily="18" charset="0"/>
              </a:rPr>
              <a:pPr/>
              <a:t>12</a:t>
            </a:fld>
            <a:endParaRPr lang="en-US" altLang="en-US" dirty="0"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610B0-B826-4232-8EAF-0BBA5D13B5E0}" type="slidenum">
              <a:rPr lang="en-US" smtClean="0"/>
              <a:t>16</a:t>
            </a:fld>
            <a:endParaRPr lang="en-US"/>
          </a:p>
        </p:txBody>
      </p:sp>
    </p:spTree>
    <p:extLst>
      <p:ext uri="{BB962C8B-B14F-4D97-AF65-F5344CB8AC3E}">
        <p14:creationId xmlns:p14="http://schemas.microsoft.com/office/powerpoint/2010/main" val="1188025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793" indent="-284990">
              <a:defRPr>
                <a:solidFill>
                  <a:schemeClr val="tx1"/>
                </a:solidFill>
                <a:latin typeface="Arial" pitchFamily="34" charset="0"/>
              </a:defRPr>
            </a:lvl2pPr>
            <a:lvl3pPr marL="1141476" indent="-227386">
              <a:defRPr>
                <a:solidFill>
                  <a:schemeClr val="tx1"/>
                </a:solidFill>
                <a:latin typeface="Arial" pitchFamily="34" charset="0"/>
              </a:defRPr>
            </a:lvl3pPr>
            <a:lvl4pPr marL="1599279" indent="-227386">
              <a:defRPr>
                <a:solidFill>
                  <a:schemeClr val="tx1"/>
                </a:solidFill>
                <a:latin typeface="Arial" pitchFamily="34" charset="0"/>
              </a:defRPr>
            </a:lvl4pPr>
            <a:lvl5pPr marL="2057082" indent="-227386">
              <a:defRPr>
                <a:solidFill>
                  <a:schemeClr val="tx1"/>
                </a:solidFill>
                <a:latin typeface="Arial" pitchFamily="34" charset="0"/>
              </a:defRPr>
            </a:lvl5pPr>
            <a:lvl6pPr marL="2493662" indent="-227386" eaLnBrk="0" fontAlgn="base" hangingPunct="0">
              <a:spcBef>
                <a:spcPct val="0"/>
              </a:spcBef>
              <a:spcAft>
                <a:spcPct val="0"/>
              </a:spcAft>
              <a:defRPr>
                <a:solidFill>
                  <a:schemeClr val="tx1"/>
                </a:solidFill>
                <a:latin typeface="Arial" pitchFamily="34" charset="0"/>
              </a:defRPr>
            </a:lvl6pPr>
            <a:lvl7pPr marL="2930242" indent="-227386" eaLnBrk="0" fontAlgn="base" hangingPunct="0">
              <a:spcBef>
                <a:spcPct val="0"/>
              </a:spcBef>
              <a:spcAft>
                <a:spcPct val="0"/>
              </a:spcAft>
              <a:defRPr>
                <a:solidFill>
                  <a:schemeClr val="tx1"/>
                </a:solidFill>
                <a:latin typeface="Arial" pitchFamily="34" charset="0"/>
              </a:defRPr>
            </a:lvl7pPr>
            <a:lvl8pPr marL="3366823" indent="-227386" eaLnBrk="0" fontAlgn="base" hangingPunct="0">
              <a:spcBef>
                <a:spcPct val="0"/>
              </a:spcBef>
              <a:spcAft>
                <a:spcPct val="0"/>
              </a:spcAft>
              <a:defRPr>
                <a:solidFill>
                  <a:schemeClr val="tx1"/>
                </a:solidFill>
                <a:latin typeface="Arial" pitchFamily="34" charset="0"/>
              </a:defRPr>
            </a:lvl8pPr>
            <a:lvl9pPr marL="3803403" indent="-227386" eaLnBrk="0" fontAlgn="base" hangingPunct="0">
              <a:spcBef>
                <a:spcPct val="0"/>
              </a:spcBef>
              <a:spcAft>
                <a:spcPct val="0"/>
              </a:spcAft>
              <a:defRPr>
                <a:solidFill>
                  <a:schemeClr val="tx1"/>
                </a:solidFill>
                <a:latin typeface="Arial" pitchFamily="34" charset="0"/>
              </a:defRPr>
            </a:lvl9pPr>
          </a:lstStyle>
          <a:p>
            <a:fld id="{6CF4C687-B13D-46B6-8515-BD243C606BD2}" type="datetime1">
              <a:rPr lang="en-US" altLang="en-US" b="0" smtClean="0"/>
              <a:pPr/>
              <a:t>1/25/2018</a:t>
            </a:fld>
            <a:endParaRPr lang="en-US" altLang="en-US" b="0" smtClean="0"/>
          </a:p>
        </p:txBody>
      </p:sp>
      <p:sp>
        <p:nvSpPr>
          <p:cNvPr id="133123" name="Rectangle 6"/>
          <p:cNvSpPr>
            <a:spLocks noGrp="1" noChangeArrowheads="1"/>
          </p:cNvSpPr>
          <p:nvPr>
            <p:ph type="ftr" sz="quarter" idx="4"/>
          </p:nvPr>
        </p:nvSpPr>
        <p:spPr>
          <a:xfrm>
            <a:off x="0" y="8829122"/>
            <a:ext cx="3038145" cy="4657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793" indent="-284990">
              <a:defRPr>
                <a:solidFill>
                  <a:schemeClr val="tx1"/>
                </a:solidFill>
                <a:latin typeface="Arial" pitchFamily="34" charset="0"/>
              </a:defRPr>
            </a:lvl2pPr>
            <a:lvl3pPr marL="1141476" indent="-227386">
              <a:defRPr>
                <a:solidFill>
                  <a:schemeClr val="tx1"/>
                </a:solidFill>
                <a:latin typeface="Arial" pitchFamily="34" charset="0"/>
              </a:defRPr>
            </a:lvl3pPr>
            <a:lvl4pPr marL="1599279" indent="-227386">
              <a:defRPr>
                <a:solidFill>
                  <a:schemeClr val="tx1"/>
                </a:solidFill>
                <a:latin typeface="Arial" pitchFamily="34" charset="0"/>
              </a:defRPr>
            </a:lvl4pPr>
            <a:lvl5pPr marL="2057082" indent="-227386">
              <a:defRPr>
                <a:solidFill>
                  <a:schemeClr val="tx1"/>
                </a:solidFill>
                <a:latin typeface="Arial" pitchFamily="34" charset="0"/>
              </a:defRPr>
            </a:lvl5pPr>
            <a:lvl6pPr marL="2493662" indent="-227386" eaLnBrk="0" fontAlgn="base" hangingPunct="0">
              <a:spcBef>
                <a:spcPct val="0"/>
              </a:spcBef>
              <a:spcAft>
                <a:spcPct val="0"/>
              </a:spcAft>
              <a:defRPr>
                <a:solidFill>
                  <a:schemeClr val="tx1"/>
                </a:solidFill>
                <a:latin typeface="Arial" pitchFamily="34" charset="0"/>
              </a:defRPr>
            </a:lvl6pPr>
            <a:lvl7pPr marL="2930242" indent="-227386" eaLnBrk="0" fontAlgn="base" hangingPunct="0">
              <a:spcBef>
                <a:spcPct val="0"/>
              </a:spcBef>
              <a:spcAft>
                <a:spcPct val="0"/>
              </a:spcAft>
              <a:defRPr>
                <a:solidFill>
                  <a:schemeClr val="tx1"/>
                </a:solidFill>
                <a:latin typeface="Arial" pitchFamily="34" charset="0"/>
              </a:defRPr>
            </a:lvl7pPr>
            <a:lvl8pPr marL="3366823" indent="-227386" eaLnBrk="0" fontAlgn="base" hangingPunct="0">
              <a:spcBef>
                <a:spcPct val="0"/>
              </a:spcBef>
              <a:spcAft>
                <a:spcPct val="0"/>
              </a:spcAft>
              <a:defRPr>
                <a:solidFill>
                  <a:schemeClr val="tx1"/>
                </a:solidFill>
                <a:latin typeface="Arial" pitchFamily="34" charset="0"/>
              </a:defRPr>
            </a:lvl8pPr>
            <a:lvl9pPr marL="3803403" indent="-227386" eaLnBrk="0" fontAlgn="base" hangingPunct="0">
              <a:spcBef>
                <a:spcPct val="0"/>
              </a:spcBef>
              <a:spcAft>
                <a:spcPct val="0"/>
              </a:spcAft>
              <a:defRPr>
                <a:solidFill>
                  <a:schemeClr val="tx1"/>
                </a:solidFill>
                <a:latin typeface="Arial" pitchFamily="34" charset="0"/>
              </a:defRPr>
            </a:lvl9pPr>
          </a:lstStyle>
          <a:p>
            <a:pPr eaLnBrk="1" hangingPunct="1"/>
            <a:r>
              <a:rPr lang="en-US" altLang="en-US" b="0" smtClean="0"/>
              <a:t>Cathy D. Meade 3-2010</a:t>
            </a:r>
          </a:p>
        </p:txBody>
      </p:sp>
      <p:sp>
        <p:nvSpPr>
          <p:cNvPr id="133124" name="Rectangle 2"/>
          <p:cNvSpPr>
            <a:spLocks noGrp="1" noRot="1" noChangeAspect="1" noChangeArrowheads="1" noTextEdit="1"/>
          </p:cNvSpPr>
          <p:nvPr>
            <p:ph type="sldImg"/>
          </p:nvPr>
        </p:nvSpPr>
        <p:spPr>
          <a:ln/>
        </p:spPr>
      </p:sp>
      <p:sp>
        <p:nvSpPr>
          <p:cNvPr id="13312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9088" y="1752600"/>
            <a:ext cx="8824912" cy="5129213"/>
            <a:chOff x="201" y="1104"/>
            <a:chExt cx="5559" cy="3231"/>
          </a:xfrm>
        </p:grpSpPr>
        <p:sp>
          <p:nvSpPr>
            <p:cNvPr id="5" name="Freeform 3"/>
            <p:cNvSpPr>
              <a:spLocks/>
            </p:cNvSpPr>
            <p:nvPr/>
          </p:nvSpPr>
          <p:spPr bwMode="ltGray">
            <a:xfrm>
              <a:off x="210" y="1104"/>
              <a:ext cx="5550" cy="3216"/>
            </a:xfrm>
            <a:custGeom>
              <a:avLst/>
              <a:gdLst>
                <a:gd name="T0" fmla="*/ 335 w 5550"/>
                <a:gd name="T1" fmla="*/ 0 h 3216"/>
                <a:gd name="T2" fmla="*/ 333 w 5550"/>
                <a:gd name="T3" fmla="*/ 1290 h 3216"/>
                <a:gd name="T4" fmla="*/ 0 w 5550"/>
                <a:gd name="T5" fmla="*/ 1290 h 3216"/>
                <a:gd name="T6" fmla="*/ 6 w 5550"/>
                <a:gd name="T7" fmla="*/ 3210 h 3216"/>
                <a:gd name="T8" fmla="*/ 5550 w 5550"/>
                <a:gd name="T9" fmla="*/ 3216 h 3216"/>
                <a:gd name="T10" fmla="*/ 5550 w 5550"/>
                <a:gd name="T11" fmla="*/ 0 h 3216"/>
                <a:gd name="T12" fmla="*/ 335 w 5550"/>
                <a:gd name="T13" fmla="*/ 0 h 3216"/>
                <a:gd name="T14" fmla="*/ 335 w 5550"/>
                <a:gd name="T15" fmla="*/ 0 h 32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50" h="3216">
                  <a:moveTo>
                    <a:pt x="335" y="0"/>
                  </a:moveTo>
                  <a:lnTo>
                    <a:pt x="333" y="1290"/>
                  </a:lnTo>
                  <a:lnTo>
                    <a:pt x="0" y="1290"/>
                  </a:lnTo>
                  <a:lnTo>
                    <a:pt x="6" y="3210"/>
                  </a:lnTo>
                  <a:lnTo>
                    <a:pt x="5550" y="3216"/>
                  </a:lnTo>
                  <a:lnTo>
                    <a:pt x="5550" y="0"/>
                  </a:lnTo>
                  <a:lnTo>
                    <a:pt x="335" y="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4"/>
            <p:cNvSpPr>
              <a:spLocks/>
            </p:cNvSpPr>
            <p:nvPr/>
          </p:nvSpPr>
          <p:spPr bwMode="ltGray">
            <a:xfrm>
              <a:off x="528" y="2400"/>
              <a:ext cx="5232" cy="1920"/>
            </a:xfrm>
            <a:custGeom>
              <a:avLst/>
              <a:gdLst>
                <a:gd name="T0" fmla="*/ 0 w 4897"/>
                <a:gd name="T1" fmla="*/ 0 h 2182"/>
                <a:gd name="T2" fmla="*/ 0 w 4897"/>
                <a:gd name="T3" fmla="*/ 607 h 2182"/>
                <a:gd name="T4" fmla="*/ 9491 w 4897"/>
                <a:gd name="T5" fmla="*/ 607 h 2182"/>
                <a:gd name="T6" fmla="*/ 9491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5"/>
            <p:cNvSpPr>
              <a:spLocks/>
            </p:cNvSpPr>
            <p:nvPr/>
          </p:nvSpPr>
          <p:spPr bwMode="ltGray">
            <a:xfrm>
              <a:off x="201" y="2377"/>
              <a:ext cx="3455"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8" name="Freeform 6"/>
            <p:cNvSpPr>
              <a:spLocks/>
            </p:cNvSpPr>
            <p:nvPr/>
          </p:nvSpPr>
          <p:spPr bwMode="ltGray">
            <a:xfrm>
              <a:off x="528" y="1104"/>
              <a:ext cx="4894"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9" name="Freeform 7"/>
            <p:cNvSpPr>
              <a:spLocks/>
            </p:cNvSpPr>
            <p:nvPr/>
          </p:nvSpPr>
          <p:spPr bwMode="ltGray">
            <a:xfrm>
              <a:off x="201" y="2377"/>
              <a:ext cx="30" cy="1958"/>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0" name="Freeform 8"/>
            <p:cNvSpPr>
              <a:spLocks/>
            </p:cNvSpPr>
            <p:nvPr/>
          </p:nvSpPr>
          <p:spPr bwMode="ltGray">
            <a:xfrm>
              <a:off x="528" y="1104"/>
              <a:ext cx="29" cy="322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grpSp>
      <p:sp>
        <p:nvSpPr>
          <p:cNvPr id="2350089" name="Rectangle 9"/>
          <p:cNvSpPr>
            <a:spLocks noGrp="1" noChangeArrowheads="1"/>
          </p:cNvSpPr>
          <p:nvPr>
            <p:ph type="ctrTitle" sz="quarter"/>
          </p:nvPr>
        </p:nvSpPr>
        <p:spPr>
          <a:xfrm>
            <a:off x="990600" y="1905000"/>
            <a:ext cx="7772400" cy="1736725"/>
          </a:xfrm>
        </p:spPr>
        <p:txBody>
          <a:bodyPr anchor="t"/>
          <a:lstStyle>
            <a:lvl1pPr>
              <a:defRPr sz="5400"/>
            </a:lvl1pPr>
          </a:lstStyle>
          <a:p>
            <a:pPr lvl="0"/>
            <a:r>
              <a:rPr lang="en-US" noProof="0" smtClean="0"/>
              <a:t>Click to edit Master title style</a:t>
            </a:r>
          </a:p>
        </p:txBody>
      </p:sp>
      <p:sp>
        <p:nvSpPr>
          <p:cNvPr id="2350090" name="Rectangle 10"/>
          <p:cNvSpPr>
            <a:spLocks noGrp="1" noChangeArrowheads="1"/>
          </p:cNvSpPr>
          <p:nvPr>
            <p:ph type="subTitle" sz="quarter" idx="1"/>
          </p:nvPr>
        </p:nvSpPr>
        <p:spPr>
          <a:xfrm>
            <a:off x="990600" y="3962400"/>
            <a:ext cx="6781800" cy="1752600"/>
          </a:xfrm>
        </p:spPr>
        <p:txBody>
          <a:bodyPr/>
          <a:lstStyle>
            <a:lvl1pPr marL="0" indent="0">
              <a:buFont typeface="Wingdings" pitchFamily="2" charset="2"/>
              <a:buNone/>
              <a:defRPr/>
            </a:lvl1pPr>
          </a:lstStyle>
          <a:p>
            <a:pPr lvl="0"/>
            <a:r>
              <a:rPr lang="en-US" noProof="0" smtClean="0"/>
              <a:t>Click to edit Master subtitle style</a:t>
            </a:r>
          </a:p>
        </p:txBody>
      </p:sp>
      <p:sp>
        <p:nvSpPr>
          <p:cNvPr id="11" name="Rectangle 11"/>
          <p:cNvSpPr>
            <a:spLocks noGrp="1" noChangeArrowheads="1"/>
          </p:cNvSpPr>
          <p:nvPr>
            <p:ph type="dt" sz="quarter" idx="10"/>
          </p:nvPr>
        </p:nvSpPr>
        <p:spPr>
          <a:xfrm>
            <a:off x="990600" y="6245225"/>
            <a:ext cx="1901825" cy="476250"/>
          </a:xfrm>
        </p:spPr>
        <p:txBody>
          <a:bodyPr/>
          <a:lstStyle>
            <a:lvl1pPr>
              <a:defRPr/>
            </a:lvl1pPr>
          </a:lstStyle>
          <a:p>
            <a:pPr>
              <a:defRPr/>
            </a:pPr>
            <a:endParaRPr lang="en-US"/>
          </a:p>
        </p:txBody>
      </p:sp>
      <p:sp>
        <p:nvSpPr>
          <p:cNvPr id="12" name="Rectangle 12"/>
          <p:cNvSpPr>
            <a:spLocks noGrp="1" noChangeArrowheads="1"/>
          </p:cNvSpPr>
          <p:nvPr>
            <p:ph type="ftr" sz="quarter" idx="11"/>
          </p:nvPr>
        </p:nvSpPr>
        <p:spPr>
          <a:xfrm>
            <a:off x="3468688" y="6245225"/>
            <a:ext cx="2895600" cy="476250"/>
          </a:xfrm>
        </p:spPr>
        <p:txBody>
          <a:bodyPr/>
          <a:lstStyle>
            <a:lvl1pPr>
              <a:defRPr/>
            </a:lvl1pPr>
          </a:lstStyle>
          <a:p>
            <a:pPr>
              <a:defRPr/>
            </a:pPr>
            <a:r>
              <a:rPr lang="en-US"/>
              <a:t>cathy d meade 11-17-15</a:t>
            </a:r>
          </a:p>
        </p:txBody>
      </p:sp>
      <p:sp>
        <p:nvSpPr>
          <p:cNvPr id="13" name="Rectangle 13"/>
          <p:cNvSpPr>
            <a:spLocks noGrp="1" noChangeArrowheads="1"/>
          </p:cNvSpPr>
          <p:nvPr>
            <p:ph type="sldNum" sz="quarter" idx="12"/>
          </p:nvPr>
        </p:nvSpPr>
        <p:spPr/>
        <p:txBody>
          <a:bodyPr/>
          <a:lstStyle>
            <a:lvl1pPr>
              <a:defRPr/>
            </a:lvl1pPr>
          </a:lstStyle>
          <a:p>
            <a:pPr>
              <a:defRPr/>
            </a:pPr>
            <a:fld id="{470BFD90-F366-4D64-A573-3D2E9D571159}" type="slidenum">
              <a:rPr lang="en-US"/>
              <a:pPr>
                <a:defRPr/>
              </a:pPr>
              <a:t>‹#›</a:t>
            </a:fld>
            <a:endParaRPr lang="en-US"/>
          </a:p>
        </p:txBody>
      </p:sp>
    </p:spTree>
    <p:extLst>
      <p:ext uri="{BB962C8B-B14F-4D97-AF65-F5344CB8AC3E}">
        <p14:creationId xmlns:p14="http://schemas.microsoft.com/office/powerpoint/2010/main" val="2895477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cathy d meade 11-17-15</a:t>
            </a:r>
          </a:p>
        </p:txBody>
      </p:sp>
      <p:sp>
        <p:nvSpPr>
          <p:cNvPr id="6" name="Rectangle 13"/>
          <p:cNvSpPr>
            <a:spLocks noGrp="1" noChangeArrowheads="1"/>
          </p:cNvSpPr>
          <p:nvPr>
            <p:ph type="sldNum" sz="quarter" idx="12"/>
          </p:nvPr>
        </p:nvSpPr>
        <p:spPr>
          <a:ln/>
        </p:spPr>
        <p:txBody>
          <a:bodyPr/>
          <a:lstStyle>
            <a:lvl1pPr>
              <a:defRPr/>
            </a:lvl1pPr>
          </a:lstStyle>
          <a:p>
            <a:pPr>
              <a:defRPr/>
            </a:pPr>
            <a:fld id="{B8DC5ECD-CE7D-49CC-8B73-693324280213}" type="slidenum">
              <a:rPr lang="en-US"/>
              <a:pPr>
                <a:defRPr/>
              </a:pPr>
              <a:t>‹#›</a:t>
            </a:fld>
            <a:endParaRPr lang="en-US"/>
          </a:p>
        </p:txBody>
      </p:sp>
    </p:spTree>
    <p:extLst>
      <p:ext uri="{BB962C8B-B14F-4D97-AF65-F5344CB8AC3E}">
        <p14:creationId xmlns:p14="http://schemas.microsoft.com/office/powerpoint/2010/main" val="1484948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244475"/>
            <a:ext cx="2097087"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44475"/>
            <a:ext cx="613886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cathy d meade 11-17-15</a:t>
            </a:r>
          </a:p>
        </p:txBody>
      </p:sp>
      <p:sp>
        <p:nvSpPr>
          <p:cNvPr id="6" name="Rectangle 13"/>
          <p:cNvSpPr>
            <a:spLocks noGrp="1" noChangeArrowheads="1"/>
          </p:cNvSpPr>
          <p:nvPr>
            <p:ph type="sldNum" sz="quarter" idx="12"/>
          </p:nvPr>
        </p:nvSpPr>
        <p:spPr>
          <a:ln/>
        </p:spPr>
        <p:txBody>
          <a:bodyPr/>
          <a:lstStyle>
            <a:lvl1pPr>
              <a:defRPr/>
            </a:lvl1pPr>
          </a:lstStyle>
          <a:p>
            <a:pPr>
              <a:defRPr/>
            </a:pPr>
            <a:fld id="{3B594D62-E7DC-4538-93DC-F4C75CF86D85}" type="slidenum">
              <a:rPr lang="en-US"/>
              <a:pPr>
                <a:defRPr/>
              </a:pPr>
              <a:t>‹#›</a:t>
            </a:fld>
            <a:endParaRPr lang="en-US"/>
          </a:p>
        </p:txBody>
      </p:sp>
    </p:spTree>
    <p:extLst>
      <p:ext uri="{BB962C8B-B14F-4D97-AF65-F5344CB8AC3E}">
        <p14:creationId xmlns:p14="http://schemas.microsoft.com/office/powerpoint/2010/main" val="3905366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905000"/>
            <a:ext cx="3927475"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905000"/>
            <a:ext cx="3927475"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r>
              <a:rPr lang="en-US"/>
              <a:t>cathy d meade 11-17-15</a:t>
            </a:r>
          </a:p>
        </p:txBody>
      </p:sp>
      <p:sp>
        <p:nvSpPr>
          <p:cNvPr id="7" name="Rectangle 13"/>
          <p:cNvSpPr>
            <a:spLocks noGrp="1" noChangeArrowheads="1"/>
          </p:cNvSpPr>
          <p:nvPr>
            <p:ph type="sldNum" sz="quarter" idx="12"/>
          </p:nvPr>
        </p:nvSpPr>
        <p:spPr>
          <a:ln/>
        </p:spPr>
        <p:txBody>
          <a:bodyPr/>
          <a:lstStyle>
            <a:lvl1pPr>
              <a:defRPr/>
            </a:lvl1pPr>
          </a:lstStyle>
          <a:p>
            <a:pPr>
              <a:defRPr/>
            </a:pPr>
            <a:fld id="{43E94D2D-D0D0-43CF-9AF1-CD2DB4A54F15}" type="slidenum">
              <a:rPr lang="en-US"/>
              <a:pPr>
                <a:defRPr/>
              </a:pPr>
              <a:t>‹#›</a:t>
            </a:fld>
            <a:endParaRPr lang="en-US"/>
          </a:p>
        </p:txBody>
      </p:sp>
    </p:spTree>
    <p:extLst>
      <p:ext uri="{BB962C8B-B14F-4D97-AF65-F5344CB8AC3E}">
        <p14:creationId xmlns:p14="http://schemas.microsoft.com/office/powerpoint/2010/main" val="3282511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4319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38200" y="1905000"/>
            <a:ext cx="8007350" cy="4191000"/>
          </a:xfrm>
        </p:spPr>
        <p:txBody>
          <a:bodyPr/>
          <a:lstStyle/>
          <a:p>
            <a:pPr lvl="0"/>
            <a:endParaRPr lang="en-US"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cathy d meade 11-17-15</a:t>
            </a:r>
          </a:p>
        </p:txBody>
      </p:sp>
      <p:sp>
        <p:nvSpPr>
          <p:cNvPr id="6" name="Rectangle 13"/>
          <p:cNvSpPr>
            <a:spLocks noGrp="1" noChangeArrowheads="1"/>
          </p:cNvSpPr>
          <p:nvPr>
            <p:ph type="sldNum" sz="quarter" idx="12"/>
          </p:nvPr>
        </p:nvSpPr>
        <p:spPr>
          <a:ln/>
        </p:spPr>
        <p:txBody>
          <a:bodyPr/>
          <a:lstStyle>
            <a:lvl1pPr>
              <a:defRPr/>
            </a:lvl1pPr>
          </a:lstStyle>
          <a:p>
            <a:pPr>
              <a:defRPr/>
            </a:pPr>
            <a:fld id="{380416B4-871E-4FD8-9617-DD75EEB84DBA}" type="slidenum">
              <a:rPr lang="en-US"/>
              <a:pPr>
                <a:defRPr/>
              </a:pPr>
              <a:t>‹#›</a:t>
            </a:fld>
            <a:endParaRPr lang="en-US"/>
          </a:p>
        </p:txBody>
      </p:sp>
    </p:spTree>
    <p:extLst>
      <p:ext uri="{BB962C8B-B14F-4D97-AF65-F5344CB8AC3E}">
        <p14:creationId xmlns:p14="http://schemas.microsoft.com/office/powerpoint/2010/main" val="2413833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431925"/>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838200" y="1905000"/>
            <a:ext cx="3927475" cy="4191000"/>
          </a:xfrm>
        </p:spPr>
        <p:txBody>
          <a:bodyPr/>
          <a:lstStyle/>
          <a:p>
            <a:pPr lvl="0"/>
            <a:endParaRPr lang="en-US" noProof="0" smtClean="0"/>
          </a:p>
        </p:txBody>
      </p:sp>
      <p:sp>
        <p:nvSpPr>
          <p:cNvPr id="4" name="Text Placeholder 3"/>
          <p:cNvSpPr>
            <a:spLocks noGrp="1"/>
          </p:cNvSpPr>
          <p:nvPr>
            <p:ph type="body" sz="half" idx="2"/>
          </p:nvPr>
        </p:nvSpPr>
        <p:spPr>
          <a:xfrm>
            <a:off x="4918075" y="1905000"/>
            <a:ext cx="3927475"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r>
              <a:rPr lang="en-US"/>
              <a:t>cathy d meade 11-17-15</a:t>
            </a:r>
          </a:p>
        </p:txBody>
      </p:sp>
      <p:sp>
        <p:nvSpPr>
          <p:cNvPr id="7" name="Rectangle 13"/>
          <p:cNvSpPr>
            <a:spLocks noGrp="1" noChangeArrowheads="1"/>
          </p:cNvSpPr>
          <p:nvPr>
            <p:ph type="sldNum" sz="quarter" idx="12"/>
          </p:nvPr>
        </p:nvSpPr>
        <p:spPr>
          <a:ln/>
        </p:spPr>
        <p:txBody>
          <a:bodyPr/>
          <a:lstStyle>
            <a:lvl1pPr>
              <a:defRPr/>
            </a:lvl1pPr>
          </a:lstStyle>
          <a:p>
            <a:pPr>
              <a:defRPr/>
            </a:pPr>
            <a:fld id="{DE56DDBC-0986-4737-9B98-C9A4166F86E0}" type="slidenum">
              <a:rPr lang="en-US"/>
              <a:pPr>
                <a:defRPr/>
              </a:pPr>
              <a:t>‹#›</a:t>
            </a:fld>
            <a:endParaRPr lang="en-US"/>
          </a:p>
        </p:txBody>
      </p:sp>
    </p:spTree>
    <p:extLst>
      <p:ext uri="{BB962C8B-B14F-4D97-AF65-F5344CB8AC3E}">
        <p14:creationId xmlns:p14="http://schemas.microsoft.com/office/powerpoint/2010/main" val="1947829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4319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905000"/>
            <a:ext cx="3927475"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18075" y="40767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a:ln/>
        </p:spPr>
        <p:txBody>
          <a:bodyPr/>
          <a:lstStyle>
            <a:lvl1pPr>
              <a:defRPr/>
            </a:lvl1pPr>
          </a:lstStyle>
          <a:p>
            <a:pPr>
              <a:defRPr/>
            </a:pPr>
            <a:endParaRPr lang="en-US"/>
          </a:p>
        </p:txBody>
      </p:sp>
      <p:sp>
        <p:nvSpPr>
          <p:cNvPr id="7" name="Rectangle 12"/>
          <p:cNvSpPr>
            <a:spLocks noGrp="1" noChangeArrowheads="1"/>
          </p:cNvSpPr>
          <p:nvPr>
            <p:ph type="ftr" sz="quarter" idx="11"/>
          </p:nvPr>
        </p:nvSpPr>
        <p:spPr>
          <a:ln/>
        </p:spPr>
        <p:txBody>
          <a:bodyPr/>
          <a:lstStyle>
            <a:lvl1pPr>
              <a:defRPr/>
            </a:lvl1pPr>
          </a:lstStyle>
          <a:p>
            <a:pPr>
              <a:defRPr/>
            </a:pPr>
            <a:r>
              <a:rPr lang="en-US"/>
              <a:t>cathy d meade 11-17-15</a:t>
            </a:r>
          </a:p>
        </p:txBody>
      </p:sp>
      <p:sp>
        <p:nvSpPr>
          <p:cNvPr id="8" name="Rectangle 13"/>
          <p:cNvSpPr>
            <a:spLocks noGrp="1" noChangeArrowheads="1"/>
          </p:cNvSpPr>
          <p:nvPr>
            <p:ph type="sldNum" sz="quarter" idx="12"/>
          </p:nvPr>
        </p:nvSpPr>
        <p:spPr>
          <a:ln/>
        </p:spPr>
        <p:txBody>
          <a:bodyPr/>
          <a:lstStyle>
            <a:lvl1pPr>
              <a:defRPr/>
            </a:lvl1pPr>
          </a:lstStyle>
          <a:p>
            <a:pPr>
              <a:defRPr/>
            </a:pPr>
            <a:fld id="{FF2ACC25-76A3-4D53-B49D-7DBEDAC3EB8A}" type="slidenum">
              <a:rPr lang="en-US"/>
              <a:pPr>
                <a:defRPr/>
              </a:pPr>
              <a:t>‹#›</a:t>
            </a:fld>
            <a:endParaRPr lang="en-US"/>
          </a:p>
        </p:txBody>
      </p:sp>
    </p:spTree>
    <p:extLst>
      <p:ext uri="{BB962C8B-B14F-4D97-AF65-F5344CB8AC3E}">
        <p14:creationId xmlns:p14="http://schemas.microsoft.com/office/powerpoint/2010/main" val="3959255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31863" y="96838"/>
            <a:ext cx="7678737" cy="599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lvl1pPr>
          </a:lstStyle>
          <a:p>
            <a:pPr>
              <a:defRPr/>
            </a:pPr>
            <a:fld id="{B71487CD-C634-432F-8A0E-DE8BF4D228F2}" type="slidenum">
              <a:rPr lang="en-US" smtClean="0"/>
              <a:pPr>
                <a:defRPr/>
              </a:pPr>
              <a:t>‹#›</a:t>
            </a:fld>
            <a:endParaRPr lang="en-US"/>
          </a:p>
        </p:txBody>
      </p:sp>
    </p:spTree>
    <p:extLst>
      <p:ext uri="{BB962C8B-B14F-4D97-AF65-F5344CB8AC3E}">
        <p14:creationId xmlns:p14="http://schemas.microsoft.com/office/powerpoint/2010/main" val="261765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cathy d meade 11-17-15</a:t>
            </a:r>
          </a:p>
        </p:txBody>
      </p:sp>
      <p:sp>
        <p:nvSpPr>
          <p:cNvPr id="6" name="Rectangle 13"/>
          <p:cNvSpPr>
            <a:spLocks noGrp="1" noChangeArrowheads="1"/>
          </p:cNvSpPr>
          <p:nvPr>
            <p:ph type="sldNum" sz="quarter" idx="12"/>
          </p:nvPr>
        </p:nvSpPr>
        <p:spPr>
          <a:ln/>
        </p:spPr>
        <p:txBody>
          <a:bodyPr/>
          <a:lstStyle>
            <a:lvl1pPr>
              <a:defRPr/>
            </a:lvl1pPr>
          </a:lstStyle>
          <a:p>
            <a:pPr>
              <a:defRPr/>
            </a:pPr>
            <a:fld id="{C3950B3D-466E-4E63-BF40-BAA4F43F4AE4}" type="slidenum">
              <a:rPr lang="en-US"/>
              <a:pPr>
                <a:defRPr/>
              </a:pPr>
              <a:t>‹#›</a:t>
            </a:fld>
            <a:endParaRPr lang="en-US"/>
          </a:p>
        </p:txBody>
      </p:sp>
    </p:spTree>
    <p:extLst>
      <p:ext uri="{BB962C8B-B14F-4D97-AF65-F5344CB8AC3E}">
        <p14:creationId xmlns:p14="http://schemas.microsoft.com/office/powerpoint/2010/main" val="2062909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cathy d meade 11-17-15</a:t>
            </a:r>
          </a:p>
        </p:txBody>
      </p:sp>
      <p:sp>
        <p:nvSpPr>
          <p:cNvPr id="6" name="Rectangle 13"/>
          <p:cNvSpPr>
            <a:spLocks noGrp="1" noChangeArrowheads="1"/>
          </p:cNvSpPr>
          <p:nvPr>
            <p:ph type="sldNum" sz="quarter" idx="12"/>
          </p:nvPr>
        </p:nvSpPr>
        <p:spPr>
          <a:ln/>
        </p:spPr>
        <p:txBody>
          <a:bodyPr/>
          <a:lstStyle>
            <a:lvl1pPr>
              <a:defRPr/>
            </a:lvl1pPr>
          </a:lstStyle>
          <a:p>
            <a:pPr>
              <a:defRPr/>
            </a:pPr>
            <a:fld id="{D9552C88-4D7B-4A0F-A169-82F7A42E8090}" type="slidenum">
              <a:rPr lang="en-US"/>
              <a:pPr>
                <a:defRPr/>
              </a:pPr>
              <a:t>‹#›</a:t>
            </a:fld>
            <a:endParaRPr lang="en-US"/>
          </a:p>
        </p:txBody>
      </p:sp>
    </p:spTree>
    <p:extLst>
      <p:ext uri="{BB962C8B-B14F-4D97-AF65-F5344CB8AC3E}">
        <p14:creationId xmlns:p14="http://schemas.microsoft.com/office/powerpoint/2010/main" val="103814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r>
              <a:rPr lang="en-US"/>
              <a:t>cathy d meade 11-17-15</a:t>
            </a:r>
          </a:p>
        </p:txBody>
      </p:sp>
      <p:sp>
        <p:nvSpPr>
          <p:cNvPr id="7" name="Rectangle 13"/>
          <p:cNvSpPr>
            <a:spLocks noGrp="1" noChangeArrowheads="1"/>
          </p:cNvSpPr>
          <p:nvPr>
            <p:ph type="sldNum" sz="quarter" idx="12"/>
          </p:nvPr>
        </p:nvSpPr>
        <p:spPr>
          <a:ln/>
        </p:spPr>
        <p:txBody>
          <a:bodyPr/>
          <a:lstStyle>
            <a:lvl1pPr>
              <a:defRPr/>
            </a:lvl1pPr>
          </a:lstStyle>
          <a:p>
            <a:pPr>
              <a:defRPr/>
            </a:pPr>
            <a:fld id="{493E5E46-2530-4C06-B7AE-F2F8C5A9843B}" type="slidenum">
              <a:rPr lang="en-US"/>
              <a:pPr>
                <a:defRPr/>
              </a:pPr>
              <a:t>‹#›</a:t>
            </a:fld>
            <a:endParaRPr lang="en-US"/>
          </a:p>
        </p:txBody>
      </p:sp>
    </p:spTree>
    <p:extLst>
      <p:ext uri="{BB962C8B-B14F-4D97-AF65-F5344CB8AC3E}">
        <p14:creationId xmlns:p14="http://schemas.microsoft.com/office/powerpoint/2010/main" val="151657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r>
              <a:rPr lang="en-US"/>
              <a:t>cathy d meade 11-17-15</a:t>
            </a:r>
          </a:p>
        </p:txBody>
      </p:sp>
      <p:sp>
        <p:nvSpPr>
          <p:cNvPr id="9" name="Rectangle 13"/>
          <p:cNvSpPr>
            <a:spLocks noGrp="1" noChangeArrowheads="1"/>
          </p:cNvSpPr>
          <p:nvPr>
            <p:ph type="sldNum" sz="quarter" idx="12"/>
          </p:nvPr>
        </p:nvSpPr>
        <p:spPr>
          <a:ln/>
        </p:spPr>
        <p:txBody>
          <a:bodyPr/>
          <a:lstStyle>
            <a:lvl1pPr>
              <a:defRPr/>
            </a:lvl1pPr>
          </a:lstStyle>
          <a:p>
            <a:pPr>
              <a:defRPr/>
            </a:pPr>
            <a:fld id="{D68B63FC-C4F4-4346-ACCB-ACE4743DC771}" type="slidenum">
              <a:rPr lang="en-US"/>
              <a:pPr>
                <a:defRPr/>
              </a:pPr>
              <a:t>‹#›</a:t>
            </a:fld>
            <a:endParaRPr lang="en-US"/>
          </a:p>
        </p:txBody>
      </p:sp>
    </p:spTree>
    <p:extLst>
      <p:ext uri="{BB962C8B-B14F-4D97-AF65-F5344CB8AC3E}">
        <p14:creationId xmlns:p14="http://schemas.microsoft.com/office/powerpoint/2010/main" val="1749881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r>
              <a:rPr lang="en-US"/>
              <a:t>cathy d meade 11-17-15</a:t>
            </a:r>
          </a:p>
        </p:txBody>
      </p:sp>
      <p:sp>
        <p:nvSpPr>
          <p:cNvPr id="5" name="Rectangle 13"/>
          <p:cNvSpPr>
            <a:spLocks noGrp="1" noChangeArrowheads="1"/>
          </p:cNvSpPr>
          <p:nvPr>
            <p:ph type="sldNum" sz="quarter" idx="12"/>
          </p:nvPr>
        </p:nvSpPr>
        <p:spPr>
          <a:ln/>
        </p:spPr>
        <p:txBody>
          <a:bodyPr/>
          <a:lstStyle>
            <a:lvl1pPr>
              <a:defRPr/>
            </a:lvl1pPr>
          </a:lstStyle>
          <a:p>
            <a:pPr>
              <a:defRPr/>
            </a:pPr>
            <a:fld id="{C86A6059-26B9-4154-AEC9-D5E42B3E1842}" type="slidenum">
              <a:rPr lang="en-US"/>
              <a:pPr>
                <a:defRPr/>
              </a:pPr>
              <a:t>‹#›</a:t>
            </a:fld>
            <a:endParaRPr lang="en-US"/>
          </a:p>
        </p:txBody>
      </p:sp>
    </p:spTree>
    <p:extLst>
      <p:ext uri="{BB962C8B-B14F-4D97-AF65-F5344CB8AC3E}">
        <p14:creationId xmlns:p14="http://schemas.microsoft.com/office/powerpoint/2010/main" val="1472648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r>
              <a:rPr lang="en-US"/>
              <a:t>cathy d meade 11-17-15</a:t>
            </a:r>
          </a:p>
        </p:txBody>
      </p:sp>
      <p:sp>
        <p:nvSpPr>
          <p:cNvPr id="4" name="Rectangle 13"/>
          <p:cNvSpPr>
            <a:spLocks noGrp="1" noChangeArrowheads="1"/>
          </p:cNvSpPr>
          <p:nvPr>
            <p:ph type="sldNum" sz="quarter" idx="12"/>
          </p:nvPr>
        </p:nvSpPr>
        <p:spPr>
          <a:ln/>
        </p:spPr>
        <p:txBody>
          <a:bodyPr/>
          <a:lstStyle>
            <a:lvl1pPr>
              <a:defRPr/>
            </a:lvl1pPr>
          </a:lstStyle>
          <a:p>
            <a:pPr>
              <a:defRPr/>
            </a:pPr>
            <a:fld id="{83CBE256-2C8E-44B1-8D73-B48EAE058E16}" type="slidenum">
              <a:rPr lang="en-US"/>
              <a:pPr>
                <a:defRPr/>
              </a:pPr>
              <a:t>‹#›</a:t>
            </a:fld>
            <a:endParaRPr lang="en-US"/>
          </a:p>
        </p:txBody>
      </p:sp>
    </p:spTree>
    <p:extLst>
      <p:ext uri="{BB962C8B-B14F-4D97-AF65-F5344CB8AC3E}">
        <p14:creationId xmlns:p14="http://schemas.microsoft.com/office/powerpoint/2010/main" val="1452955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r>
              <a:rPr lang="en-US"/>
              <a:t>cathy d meade 11-17-15</a:t>
            </a:r>
          </a:p>
        </p:txBody>
      </p:sp>
      <p:sp>
        <p:nvSpPr>
          <p:cNvPr id="7" name="Rectangle 13"/>
          <p:cNvSpPr>
            <a:spLocks noGrp="1" noChangeArrowheads="1"/>
          </p:cNvSpPr>
          <p:nvPr>
            <p:ph type="sldNum" sz="quarter" idx="12"/>
          </p:nvPr>
        </p:nvSpPr>
        <p:spPr>
          <a:ln/>
        </p:spPr>
        <p:txBody>
          <a:bodyPr/>
          <a:lstStyle>
            <a:lvl1pPr>
              <a:defRPr/>
            </a:lvl1pPr>
          </a:lstStyle>
          <a:p>
            <a:pPr>
              <a:defRPr/>
            </a:pPr>
            <a:fld id="{CAC9184F-E8FB-4E1F-A315-14FF225F49D7}" type="slidenum">
              <a:rPr lang="en-US"/>
              <a:pPr>
                <a:defRPr/>
              </a:pPr>
              <a:t>‹#›</a:t>
            </a:fld>
            <a:endParaRPr lang="en-US"/>
          </a:p>
        </p:txBody>
      </p:sp>
    </p:spTree>
    <p:extLst>
      <p:ext uri="{BB962C8B-B14F-4D97-AF65-F5344CB8AC3E}">
        <p14:creationId xmlns:p14="http://schemas.microsoft.com/office/powerpoint/2010/main" val="2395534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r>
              <a:rPr lang="en-US"/>
              <a:t>cathy d meade 11-17-15</a:t>
            </a:r>
          </a:p>
        </p:txBody>
      </p:sp>
      <p:sp>
        <p:nvSpPr>
          <p:cNvPr id="7" name="Rectangle 13"/>
          <p:cNvSpPr>
            <a:spLocks noGrp="1" noChangeArrowheads="1"/>
          </p:cNvSpPr>
          <p:nvPr>
            <p:ph type="sldNum" sz="quarter" idx="12"/>
          </p:nvPr>
        </p:nvSpPr>
        <p:spPr>
          <a:ln/>
        </p:spPr>
        <p:txBody>
          <a:bodyPr/>
          <a:lstStyle>
            <a:lvl1pPr>
              <a:defRPr/>
            </a:lvl1pPr>
          </a:lstStyle>
          <a:p>
            <a:pPr>
              <a:defRPr/>
            </a:pPr>
            <a:fld id="{539AC479-809E-4FED-A80C-11CBE5732F38}" type="slidenum">
              <a:rPr lang="en-US"/>
              <a:pPr>
                <a:defRPr/>
              </a:pPr>
              <a:t>‹#›</a:t>
            </a:fld>
            <a:endParaRPr lang="en-US"/>
          </a:p>
        </p:txBody>
      </p:sp>
    </p:spTree>
    <p:extLst>
      <p:ext uri="{BB962C8B-B14F-4D97-AF65-F5344CB8AC3E}">
        <p14:creationId xmlns:p14="http://schemas.microsoft.com/office/powerpoint/2010/main" val="3054939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19088" y="1828800"/>
            <a:ext cx="8824912" cy="5029200"/>
            <a:chOff x="201" y="1152"/>
            <a:chExt cx="5559" cy="3168"/>
          </a:xfrm>
        </p:grpSpPr>
        <p:sp>
          <p:nvSpPr>
            <p:cNvPr id="1032" name="Freeform 3"/>
            <p:cNvSpPr>
              <a:spLocks/>
            </p:cNvSpPr>
            <p:nvPr/>
          </p:nvSpPr>
          <p:spPr bwMode="ltGray">
            <a:xfrm>
              <a:off x="528" y="2909"/>
              <a:ext cx="5232" cy="1411"/>
            </a:xfrm>
            <a:custGeom>
              <a:avLst/>
              <a:gdLst>
                <a:gd name="T0" fmla="*/ 0 w 4897"/>
                <a:gd name="T1" fmla="*/ 0 h 2182"/>
                <a:gd name="T2" fmla="*/ 0 w 4897"/>
                <a:gd name="T3" fmla="*/ 28 h 2182"/>
                <a:gd name="T4" fmla="*/ 9491 w 4897"/>
                <a:gd name="T5" fmla="*/ 28 h 2182"/>
                <a:gd name="T6" fmla="*/ 9491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 name="Freeform 4"/>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 name="Freeform 5"/>
            <p:cNvSpPr>
              <a:spLocks/>
            </p:cNvSpPr>
            <p:nvPr/>
          </p:nvSpPr>
          <p:spPr bwMode="ltGray">
            <a:xfrm>
              <a:off x="528" y="2932"/>
              <a:ext cx="5232" cy="1388"/>
            </a:xfrm>
            <a:custGeom>
              <a:avLst/>
              <a:gdLst>
                <a:gd name="T0" fmla="*/ 0 w 4897"/>
                <a:gd name="T1" fmla="*/ 0 h 2182"/>
                <a:gd name="T2" fmla="*/ 0 w 4897"/>
                <a:gd name="T3" fmla="*/ 24 h 2182"/>
                <a:gd name="T4" fmla="*/ 9491 w 4897"/>
                <a:gd name="T5" fmla="*/ 24 h 2182"/>
                <a:gd name="T6" fmla="*/ 9491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49062" name="Freeform 6"/>
            <p:cNvSpPr>
              <a:spLocks/>
            </p:cNvSpPr>
            <p:nvPr/>
          </p:nvSpPr>
          <p:spPr bwMode="ltGray">
            <a:xfrm>
              <a:off x="528" y="1152"/>
              <a:ext cx="4607"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349063" name="Freeform 7"/>
            <p:cNvSpPr>
              <a:spLocks/>
            </p:cNvSpPr>
            <p:nvPr/>
          </p:nvSpPr>
          <p:spPr bwMode="ltGray">
            <a:xfrm>
              <a:off x="528" y="1152"/>
              <a:ext cx="29" cy="178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349064" name="Freeform 8"/>
            <p:cNvSpPr>
              <a:spLocks/>
            </p:cNvSpPr>
            <p:nvPr/>
          </p:nvSpPr>
          <p:spPr bwMode="ltGray">
            <a:xfrm>
              <a:off x="527" y="2904"/>
              <a:ext cx="29" cy="1416"/>
            </a:xfrm>
            <a:custGeom>
              <a:avLst/>
              <a:gdLst>
                <a:gd name="T0" fmla="*/ 0 w 29"/>
                <a:gd name="T1" fmla="*/ 1416 h 1416"/>
                <a:gd name="T2" fmla="*/ 29 w 29"/>
                <a:gd name="T3" fmla="*/ 1416 h 1416"/>
                <a:gd name="T4" fmla="*/ 28 w 29"/>
                <a:gd name="T5" fmla="*/ 24 h 1416"/>
                <a:gd name="T6" fmla="*/ 0 w 29"/>
                <a:gd name="T7" fmla="*/ 0 h 1416"/>
                <a:gd name="T8" fmla="*/ 0 w 29"/>
                <a:gd name="T9" fmla="*/ 1416 h 1416"/>
              </a:gdLst>
              <a:ahLst/>
              <a:cxnLst>
                <a:cxn ang="0">
                  <a:pos x="T0" y="T1"/>
                </a:cxn>
                <a:cxn ang="0">
                  <a:pos x="T2" y="T3"/>
                </a:cxn>
                <a:cxn ang="0">
                  <a:pos x="T4" y="T5"/>
                </a:cxn>
                <a:cxn ang="0">
                  <a:pos x="T6" y="T7"/>
                </a:cxn>
                <a:cxn ang="0">
                  <a:pos x="T8" y="T9"/>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349065" name="Freeform 9"/>
            <p:cNvSpPr>
              <a:spLocks/>
            </p:cNvSpPr>
            <p:nvPr/>
          </p:nvSpPr>
          <p:spPr bwMode="ltGray">
            <a:xfrm>
              <a:off x="201" y="2904"/>
              <a:ext cx="2879"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349066" name="Freeform 10"/>
            <p:cNvSpPr>
              <a:spLocks/>
            </p:cNvSpPr>
            <p:nvPr/>
          </p:nvSpPr>
          <p:spPr bwMode="ltGray">
            <a:xfrm>
              <a:off x="201" y="2904"/>
              <a:ext cx="30" cy="1416"/>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grpSp>
      <p:sp>
        <p:nvSpPr>
          <p:cNvPr id="2349067" name="Rectangle 11"/>
          <p:cNvSpPr>
            <a:spLocks noGrp="1" noChangeArrowheads="1"/>
          </p:cNvSpPr>
          <p:nvPr>
            <p:ph type="dt" sz="half" idx="2"/>
          </p:nvPr>
        </p:nvSpPr>
        <p:spPr bwMode="auto">
          <a:xfrm>
            <a:off x="838200" y="6245225"/>
            <a:ext cx="19018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defRPr>
            </a:lvl1pPr>
          </a:lstStyle>
          <a:p>
            <a:pPr>
              <a:defRPr/>
            </a:pPr>
            <a:endParaRPr lang="en-US"/>
          </a:p>
        </p:txBody>
      </p:sp>
      <p:sp>
        <p:nvSpPr>
          <p:cNvPr id="2349068" name="Rectangle 12"/>
          <p:cNvSpPr>
            <a:spLocks noGrp="1" noChangeArrowheads="1"/>
          </p:cNvSpPr>
          <p:nvPr>
            <p:ph type="ftr" sz="quarter" idx="3"/>
          </p:nvPr>
        </p:nvSpPr>
        <p:spPr bwMode="auto">
          <a:xfrm>
            <a:off x="34290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a:defRPr/>
            </a:pPr>
            <a:r>
              <a:rPr lang="en-US"/>
              <a:t>cathy d meade 11-17-15</a:t>
            </a:r>
          </a:p>
        </p:txBody>
      </p:sp>
      <p:sp>
        <p:nvSpPr>
          <p:cNvPr id="2349069" name="Rectangle 13"/>
          <p:cNvSpPr>
            <a:spLocks noGrp="1" noChangeArrowheads="1"/>
          </p:cNvSpPr>
          <p:nvPr>
            <p:ph type="sldNum" sz="quarter" idx="4"/>
          </p:nvPr>
        </p:nvSpPr>
        <p:spPr bwMode="auto">
          <a:xfrm>
            <a:off x="6937375" y="6245225"/>
            <a:ext cx="19018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8FB1E438-BFD9-4F77-9749-472422CFBECC}" type="slidenum">
              <a:rPr lang="en-US"/>
              <a:pPr>
                <a:defRPr/>
              </a:pPr>
              <a:t>‹#›</a:t>
            </a:fld>
            <a:endParaRPr lang="en-US"/>
          </a:p>
        </p:txBody>
      </p:sp>
      <p:sp>
        <p:nvSpPr>
          <p:cNvPr id="2349070" name="Rectangle 14"/>
          <p:cNvSpPr>
            <a:spLocks noGrp="1" noRot="1" noChangeArrowheads="1"/>
          </p:cNvSpPr>
          <p:nvPr>
            <p:ph type="title"/>
          </p:nvPr>
        </p:nvSpPr>
        <p:spPr bwMode="auto">
          <a:xfrm>
            <a:off x="457200" y="244475"/>
            <a:ext cx="83851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49071" name="Rectangle 15"/>
          <p:cNvSpPr>
            <a:spLocks noGrp="1" noRot="1" noChangeArrowheads="1"/>
          </p:cNvSpPr>
          <p:nvPr>
            <p:ph type="body" idx="1"/>
          </p:nvPr>
        </p:nvSpPr>
        <p:spPr bwMode="auto">
          <a:xfrm>
            <a:off x="838200" y="1905000"/>
            <a:ext cx="80073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1" tx1="lt1" bg2="dk2" tx2="lt2" accent1="accent1" accent2="accent2" accent3="accent3" accent4="accent4" accent5="accent5" accent6="accent6" hlink="hlink" folHlink="folHlink"/>
  <p:sldLayoutIdLst>
    <p:sldLayoutId id="2147483904"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5" r:id="rId16"/>
  </p:sldLayoutIdLst>
  <p:hf sldNum="0" hdr="0" ftr="0" dt="0"/>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18" Type="http://schemas.openxmlformats.org/officeDocument/2006/relationships/image" Target="../media/image39.jpeg"/><Relationship Id="rId26" Type="http://schemas.openxmlformats.org/officeDocument/2006/relationships/image" Target="../media/image47.jpeg"/><Relationship Id="rId3" Type="http://schemas.openxmlformats.org/officeDocument/2006/relationships/image" Target="../media/image24.jpeg"/><Relationship Id="rId21" Type="http://schemas.openxmlformats.org/officeDocument/2006/relationships/image" Target="../media/image42.jpeg"/><Relationship Id="rId7" Type="http://schemas.openxmlformats.org/officeDocument/2006/relationships/image" Target="../media/image28.png"/><Relationship Id="rId12" Type="http://schemas.openxmlformats.org/officeDocument/2006/relationships/image" Target="../media/image33.jpeg"/><Relationship Id="rId17" Type="http://schemas.openxmlformats.org/officeDocument/2006/relationships/image" Target="../media/image38.jpeg"/><Relationship Id="rId25" Type="http://schemas.openxmlformats.org/officeDocument/2006/relationships/image" Target="../media/image46.jpeg"/><Relationship Id="rId2" Type="http://schemas.openxmlformats.org/officeDocument/2006/relationships/notesSlide" Target="../notesSlides/notesSlide12.xml"/><Relationship Id="rId16" Type="http://schemas.openxmlformats.org/officeDocument/2006/relationships/image" Target="../media/image37.jpeg"/><Relationship Id="rId20"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2.jpeg"/><Relationship Id="rId24" Type="http://schemas.openxmlformats.org/officeDocument/2006/relationships/image" Target="../media/image45.jpeg"/><Relationship Id="rId5" Type="http://schemas.openxmlformats.org/officeDocument/2006/relationships/image" Target="../media/image26.jpeg"/><Relationship Id="rId15" Type="http://schemas.openxmlformats.org/officeDocument/2006/relationships/image" Target="../media/image36.png"/><Relationship Id="rId23" Type="http://schemas.openxmlformats.org/officeDocument/2006/relationships/image" Target="../media/image44.jpeg"/><Relationship Id="rId28" Type="http://schemas.openxmlformats.org/officeDocument/2006/relationships/image" Target="../media/image49.jpeg"/><Relationship Id="rId10" Type="http://schemas.openxmlformats.org/officeDocument/2006/relationships/image" Target="../media/image31.jpeg"/><Relationship Id="rId19" Type="http://schemas.openxmlformats.org/officeDocument/2006/relationships/image" Target="../media/image40.jpe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5.jpeg"/><Relationship Id="rId22" Type="http://schemas.openxmlformats.org/officeDocument/2006/relationships/image" Target="../media/image43.jpeg"/><Relationship Id="rId27"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57.jpe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brownbearsw.com/cal/servicecorp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www.acgme.org/Portals/0/PDFs/CLER/CLER_Brochure.pdf" TargetMode="External"/><Relationship Id="rId2" Type="http://schemas.openxmlformats.org/officeDocument/2006/relationships/hyperlink" Target="https://www.ama-assn.org/delivering-care/reducing-disparities-health-care" TargetMode="Externa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hyperlink" Target="https://doi.org/10.17226/1026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8"/>
          <p:cNvSpPr>
            <a:spLocks noChangeArrowheads="1"/>
          </p:cNvSpPr>
          <p:nvPr/>
        </p:nvSpPr>
        <p:spPr bwMode="auto">
          <a:xfrm>
            <a:off x="228600" y="304800"/>
            <a:ext cx="8153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pitchFamily="34" charset="0"/>
              </a:defRPr>
            </a:lvl1pPr>
            <a:lvl2pPr marL="742950" indent="-285750">
              <a:spcBef>
                <a:spcPct val="20000"/>
              </a:spcBef>
              <a:buClr>
                <a:schemeClr val="accent2"/>
              </a:buClr>
              <a:buFont typeface="Wingdings" pitchFamily="2" charset="2"/>
              <a:buChar char="§"/>
              <a:defRPr sz="2800">
                <a:solidFill>
                  <a:schemeClr val="tx1"/>
                </a:solidFill>
                <a:latin typeface="Arial"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a:spcBef>
                <a:spcPct val="20000"/>
              </a:spcBef>
              <a:buClr>
                <a:schemeClr val="accent2"/>
              </a:buClr>
              <a:buFont typeface="Wingdings" pitchFamily="2" charset="2"/>
              <a:buChar char="§"/>
              <a:defRPr sz="2000">
                <a:solidFill>
                  <a:schemeClr val="tx1"/>
                </a:solidFill>
                <a:latin typeface="Arial"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3600" b="1"/>
          </a:p>
          <a:p>
            <a:pPr>
              <a:spcBef>
                <a:spcPct val="0"/>
              </a:spcBef>
              <a:buClrTx/>
              <a:buFontTx/>
              <a:buNone/>
            </a:pPr>
            <a:endParaRPr lang="en-US" altLang="en-US" sz="3600" b="1"/>
          </a:p>
        </p:txBody>
      </p:sp>
      <p:sp>
        <p:nvSpPr>
          <p:cNvPr id="33795" name="Rectangle 2"/>
          <p:cNvSpPr>
            <a:spLocks noChangeArrowheads="1"/>
          </p:cNvSpPr>
          <p:nvPr/>
        </p:nvSpPr>
        <p:spPr bwMode="auto">
          <a:xfrm>
            <a:off x="3657600" y="609600"/>
            <a:ext cx="5257800" cy="293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pitchFamily="34" charset="0"/>
              </a:defRPr>
            </a:lvl1pPr>
            <a:lvl2pPr marL="742950" indent="-285750">
              <a:spcBef>
                <a:spcPct val="20000"/>
              </a:spcBef>
              <a:buClr>
                <a:schemeClr val="accent2"/>
              </a:buClr>
              <a:buFont typeface="Wingdings" pitchFamily="2" charset="2"/>
              <a:buChar char="§"/>
              <a:defRPr sz="2800">
                <a:solidFill>
                  <a:schemeClr val="tx1"/>
                </a:solidFill>
                <a:latin typeface="Arial"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a:spcBef>
                <a:spcPct val="20000"/>
              </a:spcBef>
              <a:buClr>
                <a:schemeClr val="accent2"/>
              </a:buClr>
              <a:buFont typeface="Wingdings" pitchFamily="2" charset="2"/>
              <a:buChar char="§"/>
              <a:defRPr sz="2000">
                <a:solidFill>
                  <a:schemeClr val="tx1"/>
                </a:solidFill>
                <a:latin typeface="Arial"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lgn="ctr">
              <a:buNone/>
            </a:pPr>
            <a:r>
              <a:rPr lang="en-US" sz="4400" b="1" i="1" dirty="0" smtClean="0">
                <a:solidFill>
                  <a:schemeClr val="accent2">
                    <a:lumMod val="20000"/>
                    <a:lumOff val="80000"/>
                  </a:schemeClr>
                </a:solidFill>
                <a:cs typeface="Arial" panose="020B0604020202020204" pitchFamily="34" charset="0"/>
              </a:rPr>
              <a:t>Health </a:t>
            </a:r>
            <a:r>
              <a:rPr lang="en-US" sz="4400" b="1" i="1" dirty="0">
                <a:solidFill>
                  <a:schemeClr val="accent2">
                    <a:lumMod val="20000"/>
                    <a:lumOff val="80000"/>
                  </a:schemeClr>
                </a:solidFill>
                <a:cs typeface="Arial" panose="020B0604020202020204" pitchFamily="34" charset="0"/>
              </a:rPr>
              <a:t>Care Disparities:  </a:t>
            </a:r>
          </a:p>
          <a:p>
            <a:pPr algn="ctr">
              <a:buNone/>
            </a:pPr>
            <a:r>
              <a:rPr lang="en-US" sz="4400" b="1" i="1" dirty="0">
                <a:solidFill>
                  <a:schemeClr val="accent2">
                    <a:lumMod val="20000"/>
                    <a:lumOff val="80000"/>
                  </a:schemeClr>
                </a:solidFill>
                <a:cs typeface="Arial" panose="020B0604020202020204" pitchFamily="34" charset="0"/>
              </a:rPr>
              <a:t>The What … Why… and </a:t>
            </a:r>
            <a:r>
              <a:rPr lang="en-US" sz="4400" b="1" i="1" dirty="0" smtClean="0">
                <a:solidFill>
                  <a:schemeClr val="accent2">
                    <a:lumMod val="20000"/>
                    <a:lumOff val="80000"/>
                  </a:schemeClr>
                </a:solidFill>
                <a:cs typeface="Arial" panose="020B0604020202020204" pitchFamily="34" charset="0"/>
              </a:rPr>
              <a:t>How</a:t>
            </a:r>
            <a:endParaRPr lang="en-US" altLang="en-US" sz="1800" b="1" i="1" dirty="0">
              <a:solidFill>
                <a:schemeClr val="accent2">
                  <a:lumMod val="20000"/>
                  <a:lumOff val="80000"/>
                </a:schemeClr>
              </a:solidFill>
              <a:ea typeface="MS PMincho" panose="02020600040205080304" pitchFamily="18" charset="-128"/>
              <a:cs typeface="Arial" panose="020B0604020202020204" pitchFamily="34" charset="0"/>
            </a:endParaRPr>
          </a:p>
        </p:txBody>
      </p:sp>
      <p:pic>
        <p:nvPicPr>
          <p:cNvPr id="33797" name="Picture 14" descr="C:\Users\cdmeade\AppData\Local\Microsoft\Windows\Temporary Internet Files\Content.IE5\P2ZM4XR9\voronoi-butterfly[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5093277"/>
            <a:ext cx="7985125" cy="8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5" descr="C:\Users\cdmeade\AppData\Local\Microsoft\Windows\Temporary Internet Files\Content.IE5\PHEC3G97\mosaico[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533400"/>
            <a:ext cx="28162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81000" y="3923688"/>
            <a:ext cx="8534400" cy="954107"/>
          </a:xfrm>
          <a:prstGeom prst="rect">
            <a:avLst/>
          </a:prstGeom>
          <a:solidFill>
            <a:srgbClr val="0D0D0D">
              <a:alpha val="60000"/>
            </a:srgbClr>
          </a:solidFill>
        </p:spPr>
        <p:txBody>
          <a:bodyPr wrap="square">
            <a:spAutoFit/>
          </a:bodyPr>
          <a:lstStyle/>
          <a:p>
            <a:pPr algn="ctr"/>
            <a:r>
              <a:rPr lang="en-US" sz="2800" dirty="0" smtClean="0">
                <a:solidFill>
                  <a:srgbClr val="FFECC5"/>
                </a:solidFill>
                <a:cs typeface="Arial" panose="020B0604020202020204" pitchFamily="34" charset="0"/>
              </a:rPr>
              <a:t>USF GME </a:t>
            </a:r>
            <a:r>
              <a:rPr lang="en-US" sz="2800" dirty="0">
                <a:solidFill>
                  <a:srgbClr val="FFECC5"/>
                </a:solidFill>
                <a:cs typeface="Arial" panose="020B0604020202020204" pitchFamily="34" charset="0"/>
              </a:rPr>
              <a:t>Program Director Workshop</a:t>
            </a:r>
          </a:p>
          <a:p>
            <a:pPr algn="ctr"/>
            <a:r>
              <a:rPr lang="en-US" sz="2800" dirty="0" smtClean="0">
                <a:solidFill>
                  <a:srgbClr val="FFECC5"/>
                </a:solidFill>
                <a:cs typeface="Arial" panose="020B0604020202020204" pitchFamily="34" charset="0"/>
              </a:rPr>
              <a:t>January 25-26, 2018 </a:t>
            </a:r>
          </a:p>
        </p:txBody>
      </p:sp>
      <p:sp>
        <p:nvSpPr>
          <p:cNvPr id="11" name="Text Box 3077"/>
          <p:cNvSpPr txBox="1">
            <a:spLocks noChangeArrowheads="1"/>
          </p:cNvSpPr>
          <p:nvPr/>
        </p:nvSpPr>
        <p:spPr bwMode="auto">
          <a:xfrm>
            <a:off x="152400" y="5181600"/>
            <a:ext cx="4876800" cy="1371600"/>
          </a:xfrm>
          <a:prstGeom prst="rect">
            <a:avLst/>
          </a:prstGeom>
          <a:solidFill>
            <a:srgbClr val="0D0D0D">
              <a:alpha val="60000"/>
            </a:srgbClr>
          </a:solidFill>
          <a:ln>
            <a:noFill/>
          </a:ln>
          <a:effectLst/>
          <a:extLst/>
        </p:spPr>
        <p:txBody>
          <a:bodyPr wrap="square">
            <a:noAutofit/>
          </a:bodyP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algn="ctr">
              <a:spcBef>
                <a:spcPts val="1800"/>
              </a:spcBef>
              <a:defRPr/>
            </a:pPr>
            <a:endParaRPr lang="en-US" sz="1600" b="1" i="1" dirty="0" smtClean="0">
              <a:ea typeface="MS PMincho" panose="02020600040205080304" pitchFamily="18" charset="-128"/>
              <a:cs typeface="Arial" panose="020B0604020202020204" pitchFamily="34" charset="0"/>
            </a:endParaRPr>
          </a:p>
          <a:p>
            <a:pPr algn="ctr">
              <a:spcBef>
                <a:spcPts val="0"/>
              </a:spcBef>
              <a:defRPr/>
            </a:pPr>
            <a:r>
              <a:rPr lang="en-US" sz="1600" b="1" i="1" dirty="0" smtClean="0">
                <a:solidFill>
                  <a:srgbClr val="FFECC5"/>
                </a:solidFill>
                <a:ea typeface="MS PMincho" panose="02020600040205080304" pitchFamily="18" charset="-128"/>
                <a:cs typeface="Arial" panose="020B0604020202020204" pitchFamily="34" charset="0"/>
              </a:rPr>
              <a:t>Cathy D. Meade, PhD, RN, FAAN</a:t>
            </a:r>
          </a:p>
          <a:p>
            <a:pPr algn="ctr">
              <a:defRPr/>
            </a:pPr>
            <a:r>
              <a:rPr lang="en-US" sz="1600" dirty="0" smtClean="0">
                <a:solidFill>
                  <a:srgbClr val="FFECC5"/>
                </a:solidFill>
                <a:ea typeface="MS PMincho" panose="02020600040205080304" pitchFamily="18" charset="-128"/>
                <a:cs typeface="Arial" panose="020B0604020202020204" pitchFamily="34" charset="0"/>
              </a:rPr>
              <a:t>Moffitt Cancer Center </a:t>
            </a:r>
          </a:p>
          <a:p>
            <a:pPr algn="ctr">
              <a:defRPr/>
            </a:pPr>
            <a:r>
              <a:rPr lang="en-US" sz="1600" dirty="0" smtClean="0">
                <a:solidFill>
                  <a:srgbClr val="FFECC5"/>
                </a:solidFill>
                <a:ea typeface="MS PMincho" panose="02020600040205080304" pitchFamily="18" charset="-128"/>
                <a:cs typeface="Arial" panose="020B0604020202020204" pitchFamily="34" charset="0"/>
              </a:rPr>
              <a:t>Population Science, Health Outcomes &amp; Behavior</a:t>
            </a:r>
          </a:p>
          <a:p>
            <a:pPr algn="ctr">
              <a:defRPr/>
            </a:pPr>
            <a:r>
              <a:rPr lang="en-US" sz="1600" dirty="0" smtClean="0">
                <a:solidFill>
                  <a:srgbClr val="FFECC5"/>
                </a:solidFill>
                <a:ea typeface="MS PMincho" panose="02020600040205080304" pitchFamily="18" charset="-128"/>
                <a:cs typeface="Arial" panose="020B0604020202020204" pitchFamily="34" charset="0"/>
              </a:rPr>
              <a:t>Tampa, FL </a:t>
            </a:r>
            <a:endParaRPr lang="en-US" sz="1600" dirty="0" smtClean="0">
              <a:solidFill>
                <a:srgbClr val="FFECC5"/>
              </a:solidFill>
              <a:cs typeface="Arial" panose="020B0604020202020204" pitchFamily="34" charset="0"/>
            </a:endParaRPr>
          </a:p>
        </p:txBody>
      </p:sp>
      <p:sp>
        <p:nvSpPr>
          <p:cNvPr id="12" name="Text Box 3077"/>
          <p:cNvSpPr txBox="1">
            <a:spLocks noChangeArrowheads="1"/>
          </p:cNvSpPr>
          <p:nvPr/>
        </p:nvSpPr>
        <p:spPr bwMode="auto">
          <a:xfrm>
            <a:off x="4800600" y="5181600"/>
            <a:ext cx="4267200" cy="1371600"/>
          </a:xfrm>
          <a:prstGeom prst="rect">
            <a:avLst/>
          </a:prstGeom>
          <a:solidFill>
            <a:srgbClr val="0D0D0D">
              <a:alpha val="60000"/>
            </a:srgbClr>
          </a:solidFill>
          <a:ln>
            <a:noFill/>
          </a:ln>
          <a:effectLst/>
          <a:extLst/>
        </p:spPr>
        <p:txBody>
          <a:bodyPr wrap="square">
            <a:noAutofit/>
          </a:bodyP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algn="ctr"/>
            <a:endParaRPr lang="en-US" sz="1600" b="1" dirty="0" smtClean="0">
              <a:cs typeface="Arial" panose="020B0604020202020204" pitchFamily="34" charset="0"/>
            </a:endParaRPr>
          </a:p>
          <a:p>
            <a:pPr algn="ctr"/>
            <a:r>
              <a:rPr lang="en-US" sz="1600" b="1" dirty="0" smtClean="0">
                <a:solidFill>
                  <a:srgbClr val="FFECC5"/>
                </a:solidFill>
                <a:cs typeface="Arial" panose="020B0604020202020204" pitchFamily="34" charset="0"/>
              </a:rPr>
              <a:t>Shirley </a:t>
            </a:r>
            <a:r>
              <a:rPr lang="en-US" sz="1600" b="1" dirty="0">
                <a:solidFill>
                  <a:srgbClr val="FFECC5"/>
                </a:solidFill>
                <a:cs typeface="Arial" panose="020B0604020202020204" pitchFamily="34" charset="0"/>
              </a:rPr>
              <a:t>Smith, MA</a:t>
            </a:r>
          </a:p>
          <a:p>
            <a:pPr algn="ctr"/>
            <a:r>
              <a:rPr lang="en-US" sz="1600" dirty="0">
                <a:solidFill>
                  <a:srgbClr val="FFECC5"/>
                </a:solidFill>
                <a:cs typeface="Arial" panose="020B0604020202020204" pitchFamily="34" charset="0"/>
              </a:rPr>
              <a:t>Director, Student Diversity and Enrichment</a:t>
            </a:r>
          </a:p>
          <a:p>
            <a:pPr algn="ctr"/>
            <a:r>
              <a:rPr lang="en-US" sz="1600" dirty="0">
                <a:solidFill>
                  <a:srgbClr val="FFECC5"/>
                </a:solidFill>
                <a:cs typeface="Arial" panose="020B0604020202020204" pitchFamily="34" charset="0"/>
              </a:rPr>
              <a:t>USF Health, College of </a:t>
            </a:r>
            <a:r>
              <a:rPr lang="en-US" sz="1600" dirty="0" smtClean="0">
                <a:solidFill>
                  <a:srgbClr val="FFECC5"/>
                </a:solidFill>
                <a:cs typeface="Arial" panose="020B0604020202020204" pitchFamily="34" charset="0"/>
              </a:rPr>
              <a:t>Medicine</a:t>
            </a:r>
          </a:p>
          <a:p>
            <a:pPr algn="ctr"/>
            <a:r>
              <a:rPr lang="en-US" sz="1600" dirty="0" smtClean="0">
                <a:solidFill>
                  <a:srgbClr val="FFECC5"/>
                </a:solidFill>
                <a:cs typeface="Arial" panose="020B0604020202020204" pitchFamily="34" charset="0"/>
              </a:rPr>
              <a:t>Tampa, FL</a:t>
            </a:r>
            <a:endParaRPr lang="en-US" sz="1600" dirty="0">
              <a:solidFill>
                <a:srgbClr val="FFECC5"/>
              </a:solidFill>
              <a:cs typeface="Arial" panose="020B0604020202020204" pitchFamily="34" charset="0"/>
            </a:endParaRPr>
          </a:p>
          <a:p>
            <a:pPr algn="ctr">
              <a:defRPr/>
            </a:pPr>
            <a:endParaRPr lang="en-US" sz="2000" dirty="0" smtClean="0">
              <a:cs typeface="Arial" panose="020B0604020202020204" pitchFamily="34" charset="0"/>
            </a:endParaRPr>
          </a:p>
        </p:txBody>
      </p:sp>
    </p:spTree>
    <p:extLst>
      <p:ext uri="{BB962C8B-B14F-4D97-AF65-F5344CB8AC3E}">
        <p14:creationId xmlns:p14="http://schemas.microsoft.com/office/powerpoint/2010/main" val="4225132661"/>
      </p:ext>
    </p:extLst>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664797"/>
          </a:xfrm>
        </p:spPr>
        <p:txBody>
          <a:bodyPr/>
          <a:lstStyle/>
          <a:p>
            <a:r>
              <a:rPr lang="en-US" dirty="0" smtClean="0">
                <a:solidFill>
                  <a:srgbClr val="FFCC66"/>
                </a:solidFill>
                <a:effectLst/>
              </a:rPr>
              <a:t>For example . . . </a:t>
            </a:r>
            <a:endParaRPr lang="en-US" dirty="0">
              <a:solidFill>
                <a:srgbClr val="FFCC66"/>
              </a:solidFill>
              <a:effectLst/>
            </a:endParaRPr>
          </a:p>
        </p:txBody>
      </p:sp>
      <p:sp>
        <p:nvSpPr>
          <p:cNvPr id="3" name="Content Placeholder 2"/>
          <p:cNvSpPr>
            <a:spLocks noGrp="1"/>
          </p:cNvSpPr>
          <p:nvPr>
            <p:ph idx="1"/>
          </p:nvPr>
        </p:nvSpPr>
        <p:spPr>
          <a:xfrm>
            <a:off x="457200" y="1295400"/>
            <a:ext cx="8686800" cy="4800600"/>
          </a:xfrm>
        </p:spPr>
        <p:txBody>
          <a:bodyPr>
            <a:noAutofit/>
          </a:bodyPr>
          <a:lstStyle/>
          <a:p>
            <a:pPr marL="457200" indent="-457200"/>
            <a:r>
              <a:rPr lang="en-US" sz="2600" dirty="0"/>
              <a:t>Geography = Rural </a:t>
            </a:r>
            <a:r>
              <a:rPr lang="en-US" sz="2600" dirty="0" smtClean="0"/>
              <a:t>Appalachian, diagnosed </a:t>
            </a:r>
            <a:r>
              <a:rPr lang="en-US" sz="2600" dirty="0"/>
              <a:t>later stages = cervical </a:t>
            </a:r>
            <a:r>
              <a:rPr lang="en-US" sz="2600" dirty="0" smtClean="0"/>
              <a:t>cancer.</a:t>
            </a:r>
            <a:endParaRPr lang="en-US" sz="2600" dirty="0"/>
          </a:p>
          <a:p>
            <a:pPr marL="457200" indent="-457200"/>
            <a:r>
              <a:rPr lang="en-US" sz="2600" dirty="0" smtClean="0"/>
              <a:t>Low SES / Medically Underserved - reduced access, limited literacy, transportation factors.</a:t>
            </a:r>
          </a:p>
          <a:p>
            <a:pPr marL="457200" indent="-457200"/>
            <a:r>
              <a:rPr lang="en-US" sz="2600" dirty="0" smtClean="0"/>
              <a:t>African American, AIAN, Hispanic/Latino = higher cancer rates, higher mortality.</a:t>
            </a:r>
          </a:p>
          <a:p>
            <a:pPr marL="457200" indent="-457200"/>
            <a:r>
              <a:rPr lang="en-US" sz="2600" dirty="0" smtClean="0"/>
              <a:t>Disparities by cancer type (</a:t>
            </a:r>
            <a:r>
              <a:rPr lang="en-US" sz="2600" dirty="0"/>
              <a:t>Asian Americans </a:t>
            </a:r>
            <a:r>
              <a:rPr lang="en-US" sz="2600" dirty="0" smtClean="0"/>
              <a:t>- more </a:t>
            </a:r>
            <a:r>
              <a:rPr lang="en-US" sz="2600" dirty="0"/>
              <a:t>cancers of infectious origin, </a:t>
            </a:r>
            <a:r>
              <a:rPr lang="en-US" sz="2600" dirty="0" smtClean="0"/>
              <a:t>e.g., hepatitis </a:t>
            </a:r>
            <a:r>
              <a:rPr lang="en-US" sz="2600" dirty="0"/>
              <a:t>B virus-induced liver cancer, and stomach </a:t>
            </a:r>
            <a:r>
              <a:rPr lang="en-US" sz="2600" dirty="0" smtClean="0"/>
              <a:t>cancer.</a:t>
            </a:r>
          </a:p>
          <a:p>
            <a:pPr marL="457200" indent="-457200"/>
            <a:r>
              <a:rPr lang="en-US" sz="2600" dirty="0" smtClean="0"/>
              <a:t>Disparities by sexual orientation (</a:t>
            </a:r>
            <a:r>
              <a:rPr lang="en-US" sz="2600" dirty="0" smtClean="0">
                <a:effectLst/>
              </a:rPr>
              <a:t>HIV-infected MSM </a:t>
            </a:r>
            <a:r>
              <a:rPr lang="en-US" sz="2600" dirty="0" smtClean="0"/>
              <a:t>have higher rates anal cancer).</a:t>
            </a:r>
          </a:p>
          <a:p>
            <a:endParaRPr lang="en-US" sz="2800" dirty="0" smtClean="0"/>
          </a:p>
          <a:p>
            <a:endParaRPr lang="en-US" sz="2800" dirty="0"/>
          </a:p>
        </p:txBody>
      </p:sp>
    </p:spTree>
    <p:extLst>
      <p:ext uri="{BB962C8B-B14F-4D97-AF65-F5344CB8AC3E}">
        <p14:creationId xmlns:p14="http://schemas.microsoft.com/office/powerpoint/2010/main" val="224929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381000"/>
            <a:ext cx="9144000" cy="1143000"/>
          </a:xfrm>
        </p:spPr>
        <p:txBody>
          <a:bodyPr/>
          <a:lstStyle/>
          <a:p>
            <a:pPr algn="ctr" eaLnBrk="1" hangingPunct="1">
              <a:lnSpc>
                <a:spcPct val="80000"/>
              </a:lnSpc>
            </a:pPr>
            <a:r>
              <a:rPr lang="en-US" altLang="en-US" dirty="0" smtClean="0">
                <a:solidFill>
                  <a:srgbClr val="FFCC66"/>
                </a:solidFill>
                <a:effectLst/>
                <a:latin typeface="Arial" panose="020B0604020202020204" pitchFamily="34" charset="0"/>
                <a:cs typeface="Arial" panose="020B0604020202020204" pitchFamily="34" charset="0"/>
              </a:rPr>
              <a:t>Patients’ Explanatory Models - Worldview</a:t>
            </a:r>
          </a:p>
        </p:txBody>
      </p:sp>
      <p:sp>
        <p:nvSpPr>
          <p:cNvPr id="22533" name="Rectangle 5"/>
          <p:cNvSpPr>
            <a:spLocks noChangeArrowheads="1"/>
          </p:cNvSpPr>
          <p:nvPr/>
        </p:nvSpPr>
        <p:spPr bwMode="auto">
          <a:xfrm>
            <a:off x="134679" y="6397823"/>
            <a:ext cx="8991600" cy="307777"/>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spAutoFit/>
          </a:bodyPr>
          <a:lstStyle/>
          <a:p>
            <a:pPr>
              <a:defRPr/>
            </a:pPr>
            <a:r>
              <a:rPr lang="en-US" sz="1400" dirty="0">
                <a:solidFill>
                  <a:schemeClr val="bg1"/>
                </a:solidFill>
              </a:rPr>
              <a:t>Culture, illness and care:  Clinical lessons from  Anthropological and Cross Cultural Research (</a:t>
            </a:r>
            <a:r>
              <a:rPr lang="en-US" sz="1400" dirty="0" err="1">
                <a:solidFill>
                  <a:schemeClr val="bg1"/>
                </a:solidFill>
              </a:rPr>
              <a:t>Kleinman</a:t>
            </a:r>
            <a:r>
              <a:rPr lang="en-US" sz="1400" dirty="0">
                <a:solidFill>
                  <a:schemeClr val="bg1"/>
                </a:solidFill>
              </a:rPr>
              <a:t>, 1978)</a:t>
            </a:r>
          </a:p>
        </p:txBody>
      </p:sp>
      <p:sp>
        <p:nvSpPr>
          <p:cNvPr id="3" name="Rectangle 2"/>
          <p:cNvSpPr/>
          <p:nvPr/>
        </p:nvSpPr>
        <p:spPr>
          <a:xfrm>
            <a:off x="838200" y="1752600"/>
            <a:ext cx="7696200" cy="1255713"/>
          </a:xfrm>
          <a:prstGeom prst="rect">
            <a:avLst/>
          </a:prstGeom>
          <a:solidFill>
            <a:srgbClr val="FFFFCC"/>
          </a:solidFill>
        </p:spPr>
        <p:txBody>
          <a:bodyPr>
            <a:spAutoFit/>
          </a:bodyPr>
          <a:lstStyle/>
          <a:p>
            <a:pPr>
              <a:lnSpc>
                <a:spcPct val="90000"/>
              </a:lnSpc>
              <a:spcAft>
                <a:spcPts val="600"/>
              </a:spcAft>
              <a:buClr>
                <a:schemeClr val="accent5"/>
              </a:buClr>
              <a:buSzPct val="100000"/>
              <a:defRPr/>
            </a:pPr>
            <a:r>
              <a:rPr lang="en-US" sz="2800" b="1" u="sng" dirty="0" err="1">
                <a:solidFill>
                  <a:schemeClr val="accent1">
                    <a:lumMod val="50000"/>
                  </a:schemeClr>
                </a:solidFill>
                <a:latin typeface="Trebuchet MS" panose="020B0603020202020204" pitchFamily="34" charset="0"/>
              </a:rPr>
              <a:t>Kleinman</a:t>
            </a:r>
            <a:r>
              <a:rPr lang="en-US" sz="2800" b="1" dirty="0">
                <a:solidFill>
                  <a:schemeClr val="accent1">
                    <a:lumMod val="50000"/>
                  </a:schemeClr>
                </a:solidFill>
                <a:latin typeface="Trebuchet MS" panose="020B0603020202020204" pitchFamily="34" charset="0"/>
              </a:rPr>
              <a:t> </a:t>
            </a:r>
            <a:r>
              <a:rPr lang="en-US" sz="2800" dirty="0">
                <a:solidFill>
                  <a:schemeClr val="accent1">
                    <a:lumMod val="50000"/>
                  </a:schemeClr>
                </a:solidFill>
                <a:latin typeface="Trebuchet MS" panose="020B0603020202020204" pitchFamily="34" charset="0"/>
              </a:rPr>
              <a:t>describes the health care system as one that is both social and cultural.  It consists of external &amp; internal factors </a:t>
            </a:r>
          </a:p>
        </p:txBody>
      </p:sp>
      <p:sp>
        <p:nvSpPr>
          <p:cNvPr id="21510" name="Rectangle 11"/>
          <p:cNvSpPr>
            <a:spLocks noChangeArrowheads="1"/>
          </p:cNvSpPr>
          <p:nvPr/>
        </p:nvSpPr>
        <p:spPr bwMode="auto">
          <a:xfrm>
            <a:off x="2393468" y="3200400"/>
            <a:ext cx="1973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sz="2800" b="1" dirty="0"/>
              <a:t>Worldview</a:t>
            </a:r>
          </a:p>
        </p:txBody>
      </p:sp>
      <p:sp>
        <p:nvSpPr>
          <p:cNvPr id="4" name="TextBox 3"/>
          <p:cNvSpPr txBox="1"/>
          <p:nvPr/>
        </p:nvSpPr>
        <p:spPr>
          <a:xfrm>
            <a:off x="5029200" y="4041338"/>
            <a:ext cx="3958364" cy="1292662"/>
          </a:xfrm>
          <a:prstGeom prst="rect">
            <a:avLst/>
          </a:prstGeom>
          <a:noFill/>
        </p:spPr>
        <p:txBody>
          <a:bodyPr wrap="square" rtlCol="0">
            <a:spAutoFit/>
          </a:bodyPr>
          <a:lstStyle/>
          <a:p>
            <a:r>
              <a:rPr lang="en-US" sz="2400" b="1" u="sng" dirty="0" smtClean="0">
                <a:solidFill>
                  <a:schemeClr val="tx2"/>
                </a:solidFill>
              </a:rPr>
              <a:t>The Explanatory Model</a:t>
            </a:r>
            <a:r>
              <a:rPr lang="en-US" sz="2400" b="1" dirty="0" smtClean="0">
                <a:solidFill>
                  <a:schemeClr val="tx2"/>
                </a:solidFill>
              </a:rPr>
              <a:t>:</a:t>
            </a:r>
          </a:p>
          <a:p>
            <a:pPr algn="ctr"/>
            <a:r>
              <a:rPr lang="en-US" dirty="0" smtClean="0">
                <a:solidFill>
                  <a:schemeClr val="tx2"/>
                </a:solidFill>
              </a:rPr>
              <a:t>What do you call the problem?</a:t>
            </a:r>
          </a:p>
          <a:p>
            <a:pPr algn="ctr"/>
            <a:r>
              <a:rPr lang="en-US" dirty="0" smtClean="0">
                <a:solidFill>
                  <a:schemeClr val="tx2"/>
                </a:solidFill>
              </a:rPr>
              <a:t>What do you think caused it?</a:t>
            </a:r>
          </a:p>
          <a:p>
            <a:pPr algn="ctr"/>
            <a:r>
              <a:rPr lang="en-US" dirty="0" smtClean="0">
                <a:solidFill>
                  <a:schemeClr val="tx2"/>
                </a:solidFill>
              </a:rPr>
              <a:t>What do you fear the most?</a:t>
            </a:r>
            <a:endParaRPr lang="en-US" dirty="0">
              <a:solidFill>
                <a:schemeClr val="tx2"/>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2639" y="3662065"/>
            <a:ext cx="2633663" cy="3098426"/>
          </a:xfrm>
          <a:prstGeom prst="rect">
            <a:avLst/>
          </a:prstGeom>
        </p:spPr>
      </p:pic>
    </p:spTree>
    <p:extLst>
      <p:ext uri="{BB962C8B-B14F-4D97-AF65-F5344CB8AC3E}">
        <p14:creationId xmlns:p14="http://schemas.microsoft.com/office/powerpoint/2010/main" val="1431507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3"/>
          <p:cNvGrpSpPr>
            <a:grpSpLocks/>
          </p:cNvGrpSpPr>
          <p:nvPr/>
        </p:nvGrpSpPr>
        <p:grpSpPr bwMode="auto">
          <a:xfrm>
            <a:off x="1676400" y="685800"/>
            <a:ext cx="5029200" cy="5638800"/>
            <a:chOff x="2423160" y="303590"/>
            <a:chExt cx="4206240" cy="5282602"/>
          </a:xfrm>
        </p:grpSpPr>
        <p:sp>
          <p:nvSpPr>
            <p:cNvPr id="15" name="Rectangle 14"/>
            <p:cNvSpPr/>
            <p:nvPr/>
          </p:nvSpPr>
          <p:spPr>
            <a:xfrm rot="17112296">
              <a:off x="1215156" y="2881401"/>
              <a:ext cx="5257205" cy="152377"/>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ectangle 15"/>
            <p:cNvSpPr/>
            <p:nvPr/>
          </p:nvSpPr>
          <p:spPr>
            <a:xfrm rot="4559421">
              <a:off x="2535757" y="2856004"/>
              <a:ext cx="5257205" cy="152377"/>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Rectangle 16"/>
            <p:cNvSpPr/>
            <p:nvPr/>
          </p:nvSpPr>
          <p:spPr>
            <a:xfrm rot="5400000">
              <a:off x="2199268" y="2559176"/>
              <a:ext cx="4663547" cy="152377"/>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Rectangle 2"/>
            <p:cNvSpPr/>
            <p:nvPr/>
          </p:nvSpPr>
          <p:spPr>
            <a:xfrm>
              <a:off x="2423160" y="4029031"/>
              <a:ext cx="4206240" cy="152383"/>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7" name="Isosceles Triangle 6"/>
          <p:cNvSpPr/>
          <p:nvPr/>
        </p:nvSpPr>
        <p:spPr>
          <a:xfrm>
            <a:off x="1741488" y="990600"/>
            <a:ext cx="1181100" cy="2544763"/>
          </a:xfrm>
          <a:prstGeom prst="triangle">
            <a:avLst/>
          </a:prstGeom>
          <a:solidFill>
            <a:schemeClr val="accent3">
              <a:lumMod val="20000"/>
              <a:lumOff val="80000"/>
            </a:schemeClr>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ext Box 3"/>
          <p:cNvSpPr txBox="1">
            <a:spLocks noChangeArrowheads="1"/>
          </p:cNvSpPr>
          <p:nvPr/>
        </p:nvSpPr>
        <p:spPr bwMode="auto">
          <a:xfrm>
            <a:off x="2209800" y="990600"/>
            <a:ext cx="4191000" cy="3671841"/>
          </a:xfrm>
          <a:prstGeom prst="rect">
            <a:avLst/>
          </a:prstGeom>
          <a:solidFill>
            <a:schemeClr val="accent3">
              <a:lumMod val="20000"/>
              <a:lumOff val="80000"/>
            </a:schemeClr>
          </a:solidFill>
          <a:ln>
            <a:noFill/>
            <a:headEnd/>
            <a:tailEnd/>
          </a:ln>
        </p:spPr>
        <p:style>
          <a:lnRef idx="1">
            <a:schemeClr val="accent4"/>
          </a:lnRef>
          <a:fillRef idx="2">
            <a:schemeClr val="accent4"/>
          </a:fillRef>
          <a:effectRef idx="1">
            <a:schemeClr val="accent4"/>
          </a:effectRef>
          <a:fontRef idx="minor">
            <a:schemeClr val="dk1"/>
          </a:fontRef>
        </p:style>
        <p:txBody>
          <a:bodyPr/>
          <a:lstStyle/>
          <a:p>
            <a:pPr marL="273050" indent="-273050" algn="ctr">
              <a:spcBef>
                <a:spcPct val="20000"/>
              </a:spcBef>
              <a:buClr>
                <a:srgbClr val="0BD0D9"/>
              </a:buClr>
              <a:buSzPct val="95000"/>
              <a:buFont typeface="Wingdings 2" pitchFamily="18" charset="2"/>
              <a:buNone/>
              <a:defRPr/>
            </a:pPr>
            <a:r>
              <a:rPr lang="en-US" sz="4800" b="1" dirty="0">
                <a:solidFill>
                  <a:srgbClr val="008A3E"/>
                </a:solidFill>
                <a:latin typeface="Bradley Hand ITC" pitchFamily="66" charset="0"/>
                <a:cs typeface="Arial" pitchFamily="34" charset="0"/>
              </a:rPr>
              <a:t>Health Disparities</a:t>
            </a:r>
          </a:p>
          <a:p>
            <a:pPr marL="53975" indent="-53975">
              <a:spcBef>
                <a:spcPct val="20000"/>
              </a:spcBef>
              <a:buClr>
                <a:srgbClr val="0BD0D9"/>
              </a:buClr>
              <a:buSzPct val="95000"/>
              <a:buFont typeface="Wingdings 2" pitchFamily="18" charset="2"/>
              <a:buNone/>
              <a:defRPr/>
            </a:pPr>
            <a:r>
              <a:rPr lang="en-US" sz="3600" b="1" i="1" dirty="0">
                <a:solidFill>
                  <a:srgbClr val="008A3E"/>
                </a:solidFill>
                <a:latin typeface="Bradley Hand ITC" pitchFamily="66" charset="0"/>
                <a:cs typeface="Arial" pitchFamily="34" charset="0"/>
              </a:rPr>
              <a:t>	 </a:t>
            </a:r>
            <a:r>
              <a:rPr lang="en-US" sz="3200" b="1" i="1" dirty="0">
                <a:solidFill>
                  <a:srgbClr val="008A3E"/>
                </a:solidFill>
                <a:latin typeface="Bradley Hand ITC" pitchFamily="66" charset="0"/>
                <a:cs typeface="Arial" pitchFamily="34" charset="0"/>
              </a:rPr>
              <a:t>No single cause</a:t>
            </a:r>
          </a:p>
          <a:p>
            <a:pPr marL="273050" indent="-273050">
              <a:spcBef>
                <a:spcPct val="20000"/>
              </a:spcBef>
              <a:buClr>
                <a:srgbClr val="0BD0D9"/>
              </a:buClr>
              <a:buSzPct val="95000"/>
              <a:buFont typeface="Wingdings 2" pitchFamily="18" charset="2"/>
              <a:buNone/>
              <a:defRPr/>
            </a:pPr>
            <a:r>
              <a:rPr lang="en-US" sz="3200" b="1" i="1" dirty="0">
                <a:solidFill>
                  <a:srgbClr val="008A3E"/>
                </a:solidFill>
                <a:latin typeface="Bradley Hand ITC" pitchFamily="66" charset="0"/>
                <a:cs typeface="Arial" pitchFamily="34" charset="0"/>
              </a:rPr>
              <a:t>    . . . No single solution</a:t>
            </a:r>
          </a:p>
        </p:txBody>
      </p:sp>
      <p:pic>
        <p:nvPicPr>
          <p:cNvPr id="6150" name="Picture 1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06322">
            <a:off x="4105425" y="3671114"/>
            <a:ext cx="109855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495800" y="5553670"/>
            <a:ext cx="4572000" cy="1015663"/>
          </a:xfrm>
          <a:prstGeom prst="rect">
            <a:avLst/>
          </a:prstGeom>
        </p:spPr>
        <p:txBody>
          <a:bodyPr>
            <a:spAutoFit/>
          </a:bodyPr>
          <a:lstStyle/>
          <a:p>
            <a:r>
              <a:rPr lang="en-US" sz="2000" i="1" dirty="0"/>
              <a:t>Many factors contribute to positive health outcomes, quality, &amp; good use of health care systems.</a:t>
            </a:r>
          </a:p>
        </p:txBody>
      </p:sp>
    </p:spTree>
    <p:extLst>
      <p:ext uri="{BB962C8B-B14F-4D97-AF65-F5344CB8AC3E}">
        <p14:creationId xmlns:p14="http://schemas.microsoft.com/office/powerpoint/2010/main" val="81221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34400" cy="1431925"/>
          </a:xfrm>
        </p:spPr>
        <p:txBody>
          <a:bodyPr/>
          <a:lstStyle/>
          <a:p>
            <a:r>
              <a:rPr lang="en-US" dirty="0" smtClean="0">
                <a:solidFill>
                  <a:srgbClr val="FFCC66"/>
                </a:solidFill>
                <a:effectLst/>
              </a:rPr>
              <a:t>Many Factors Influence Health</a:t>
            </a:r>
            <a:endParaRPr lang="en-US" dirty="0">
              <a:solidFill>
                <a:srgbClr val="FFCC66"/>
              </a:solidFill>
              <a:effectLst/>
            </a:endParaRPr>
          </a:p>
        </p:txBody>
      </p:sp>
      <p:sp>
        <p:nvSpPr>
          <p:cNvPr id="3" name="Content Placeholder 2"/>
          <p:cNvSpPr>
            <a:spLocks noGrp="1"/>
          </p:cNvSpPr>
          <p:nvPr>
            <p:ph idx="1"/>
          </p:nvPr>
        </p:nvSpPr>
        <p:spPr>
          <a:xfrm>
            <a:off x="457200" y="1295400"/>
            <a:ext cx="8305800" cy="4191000"/>
          </a:xfrm>
        </p:spPr>
        <p:txBody>
          <a:bodyPr/>
          <a:lstStyle/>
          <a:p>
            <a:pPr marL="457200" indent="-457200"/>
            <a:r>
              <a:rPr lang="en-US" sz="2600" u="sng" dirty="0"/>
              <a:t>Social determinants</a:t>
            </a:r>
            <a:r>
              <a:rPr lang="en-US" sz="2600" dirty="0" smtClean="0">
                <a:effectLst/>
              </a:rPr>
              <a:t> (SD) are </a:t>
            </a:r>
            <a:r>
              <a:rPr lang="en-US" sz="2600" dirty="0">
                <a:effectLst/>
              </a:rPr>
              <a:t>conditions in which people are born, grow, live, work and age. These circumstances are shaped by the distribution of money, power and resources at global, national and local </a:t>
            </a:r>
            <a:r>
              <a:rPr lang="en-US" sz="2600" dirty="0" smtClean="0">
                <a:effectLst/>
              </a:rPr>
              <a:t>levels.</a:t>
            </a:r>
          </a:p>
          <a:p>
            <a:pPr marL="457200" indent="-457200"/>
            <a:r>
              <a:rPr lang="en-US" sz="2600" dirty="0" smtClean="0">
                <a:effectLst/>
              </a:rPr>
              <a:t>SD are </a:t>
            </a:r>
            <a:r>
              <a:rPr lang="en-US" sz="2600" dirty="0">
                <a:effectLst/>
              </a:rPr>
              <a:t>mostly responsible for health inequities - the unfair and avoidable differences in health status seen within and between </a:t>
            </a:r>
            <a:r>
              <a:rPr lang="en-US" sz="2600" dirty="0" smtClean="0">
                <a:effectLst/>
              </a:rPr>
              <a:t>countries.</a:t>
            </a:r>
            <a:endParaRPr lang="en-US" sz="2600" dirty="0" smtClean="0"/>
          </a:p>
        </p:txBody>
      </p:sp>
      <p:sp>
        <p:nvSpPr>
          <p:cNvPr id="5" name="Rectangle 4"/>
          <p:cNvSpPr/>
          <p:nvPr/>
        </p:nvSpPr>
        <p:spPr>
          <a:xfrm>
            <a:off x="4343400" y="5562600"/>
            <a:ext cx="4572000" cy="646331"/>
          </a:xfrm>
          <a:prstGeom prst="rect">
            <a:avLst/>
          </a:prstGeom>
        </p:spPr>
        <p:txBody>
          <a:bodyPr>
            <a:spAutoFit/>
          </a:bodyPr>
          <a:lstStyle/>
          <a:p>
            <a:r>
              <a:rPr lang="en-US" dirty="0">
                <a:solidFill>
                  <a:srgbClr val="FFCC66"/>
                </a:solidFill>
              </a:rPr>
              <a:t>http://www.who.int/social_determinants/sdh_definition/en/</a:t>
            </a:r>
          </a:p>
        </p:txBody>
      </p:sp>
      <p:pic>
        <p:nvPicPr>
          <p:cNvPr id="6"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557" y="4953000"/>
            <a:ext cx="2953443" cy="180463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58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638" y="-480510"/>
            <a:ext cx="9285601" cy="1561659"/>
          </a:xfrm>
        </p:spPr>
        <p:txBody>
          <a:bodyPr>
            <a:normAutofit/>
          </a:bodyPr>
          <a:lstStyle/>
          <a:p>
            <a:r>
              <a:rPr lang="en-US" b="1" dirty="0" smtClean="0">
                <a:solidFill>
                  <a:srgbClr val="FF0000"/>
                </a:solidFill>
                <a:effectLst/>
              </a:rPr>
              <a:t/>
            </a:r>
            <a:br>
              <a:rPr lang="en-US" b="1" dirty="0" smtClean="0">
                <a:solidFill>
                  <a:srgbClr val="FF0000"/>
                </a:solidFill>
                <a:effectLst/>
              </a:rPr>
            </a:br>
            <a:r>
              <a:rPr lang="en-US" b="1" dirty="0" smtClean="0">
                <a:solidFill>
                  <a:srgbClr val="FFCC66"/>
                </a:solidFill>
                <a:effectLst/>
              </a:rPr>
              <a:t>INTERSECTIONALITY</a:t>
            </a:r>
            <a:endParaRPr lang="en-US" b="1" dirty="0">
              <a:solidFill>
                <a:srgbClr val="FFCC66"/>
              </a:solidFill>
              <a:effectLst/>
            </a:endParaRPr>
          </a:p>
        </p:txBody>
      </p:sp>
      <p:sp>
        <p:nvSpPr>
          <p:cNvPr id="3" name="Content Placeholder 2"/>
          <p:cNvSpPr>
            <a:spLocks noGrp="1"/>
          </p:cNvSpPr>
          <p:nvPr>
            <p:ph idx="1"/>
          </p:nvPr>
        </p:nvSpPr>
        <p:spPr>
          <a:xfrm>
            <a:off x="549241" y="892377"/>
            <a:ext cx="8272938" cy="5766125"/>
          </a:xfrm>
        </p:spPr>
        <p:txBody>
          <a:bodyPr>
            <a:noAutofit/>
          </a:bodyPr>
          <a:lstStyle/>
          <a:p>
            <a:endParaRPr lang="en-US" dirty="0">
              <a:effectLst/>
            </a:endParaRPr>
          </a:p>
          <a:p>
            <a:pPr>
              <a:spcBef>
                <a:spcPts val="0"/>
              </a:spcBef>
            </a:pPr>
            <a:r>
              <a:rPr lang="en-US" sz="2800" dirty="0" smtClean="0">
                <a:effectLst/>
              </a:rPr>
              <a:t>“Intersectionality </a:t>
            </a:r>
            <a:r>
              <a:rPr lang="en-US" sz="2800" dirty="0">
                <a:effectLst/>
              </a:rPr>
              <a:t>is a way of understanding and analyzing </a:t>
            </a:r>
            <a:r>
              <a:rPr lang="en-US" sz="2800" dirty="0" smtClean="0">
                <a:effectLst/>
              </a:rPr>
              <a:t>the complexity </a:t>
            </a:r>
            <a:r>
              <a:rPr lang="en-US" sz="2800" dirty="0">
                <a:effectLst/>
              </a:rPr>
              <a:t>in the world, in people, and in human experiences. </a:t>
            </a:r>
            <a:endParaRPr lang="en-US" sz="2800" dirty="0" smtClean="0">
              <a:effectLst/>
            </a:endParaRPr>
          </a:p>
          <a:p>
            <a:pPr>
              <a:spcBef>
                <a:spcPts val="1200"/>
              </a:spcBef>
            </a:pPr>
            <a:r>
              <a:rPr lang="en-US" sz="2800" dirty="0" smtClean="0">
                <a:effectLst/>
              </a:rPr>
              <a:t>When </a:t>
            </a:r>
            <a:r>
              <a:rPr lang="en-US" sz="2800" dirty="0">
                <a:effectLst/>
              </a:rPr>
              <a:t>it comes to social inequality, people’s lives and the organization of power in a given society are better understood as being shaped not </a:t>
            </a:r>
            <a:r>
              <a:rPr lang="en-US" sz="2800" dirty="0" smtClean="0">
                <a:effectLst/>
              </a:rPr>
              <a:t>only by </a:t>
            </a:r>
            <a:r>
              <a:rPr lang="en-US" sz="2800" dirty="0">
                <a:effectLst/>
              </a:rPr>
              <a:t>a single axis of social division, be it race or gender or class, but by </a:t>
            </a:r>
            <a:r>
              <a:rPr lang="en-US" sz="2800" u="sng" dirty="0">
                <a:effectLst/>
              </a:rPr>
              <a:t>many</a:t>
            </a:r>
            <a:r>
              <a:rPr lang="en-US" sz="2800" dirty="0">
                <a:effectLst/>
              </a:rPr>
              <a:t> axes that work </a:t>
            </a:r>
            <a:r>
              <a:rPr lang="en-US" sz="2800" dirty="0" smtClean="0">
                <a:effectLst/>
              </a:rPr>
              <a:t>synergistically together </a:t>
            </a:r>
            <a:r>
              <a:rPr lang="en-US" sz="2800" dirty="0">
                <a:effectLst/>
              </a:rPr>
              <a:t>and influence each </a:t>
            </a:r>
            <a:r>
              <a:rPr lang="pt-BR" sz="2800" dirty="0" smtClean="0">
                <a:effectLst/>
              </a:rPr>
              <a:t>other</a:t>
            </a:r>
            <a:r>
              <a:rPr lang="pt-BR" sz="2800" dirty="0">
                <a:effectLst/>
              </a:rPr>
              <a:t>. </a:t>
            </a:r>
            <a:endParaRPr lang="pt-BR" sz="2800" dirty="0" smtClean="0">
              <a:effectLst/>
            </a:endParaRPr>
          </a:p>
          <a:p>
            <a:pPr>
              <a:lnSpc>
                <a:spcPct val="120000"/>
              </a:lnSpc>
              <a:spcBef>
                <a:spcPts val="0"/>
              </a:spcBef>
            </a:pPr>
            <a:endParaRPr lang="pt-BR" sz="2800" dirty="0" smtClean="0">
              <a:effectLst/>
            </a:endParaRPr>
          </a:p>
          <a:p>
            <a:pPr marL="0" indent="0">
              <a:lnSpc>
                <a:spcPct val="120000"/>
              </a:lnSpc>
              <a:spcBef>
                <a:spcPts val="0"/>
              </a:spcBef>
              <a:buNone/>
            </a:pPr>
            <a:r>
              <a:rPr lang="pt-BR" sz="1800" dirty="0" smtClean="0">
                <a:solidFill>
                  <a:srgbClr val="FFCC66"/>
                </a:solidFill>
                <a:effectLst/>
              </a:rPr>
              <a:t>(</a:t>
            </a:r>
            <a:r>
              <a:rPr lang="en-US" sz="1800" dirty="0" smtClean="0">
                <a:solidFill>
                  <a:srgbClr val="FFCC66"/>
                </a:solidFill>
                <a:effectLst/>
              </a:rPr>
              <a:t>Collins</a:t>
            </a:r>
            <a:r>
              <a:rPr lang="en-US" sz="1800" dirty="0">
                <a:solidFill>
                  <a:srgbClr val="FFCC66"/>
                </a:solidFill>
                <a:effectLst/>
              </a:rPr>
              <a:t>, P. H., and S. Blige. 2016. Intersectionality. Malden, MA: Polity </a:t>
            </a:r>
            <a:r>
              <a:rPr lang="en-US" sz="1800" dirty="0" smtClean="0">
                <a:solidFill>
                  <a:srgbClr val="FFCC66"/>
                </a:solidFill>
                <a:effectLst/>
              </a:rPr>
              <a:t>Press) </a:t>
            </a:r>
            <a:endParaRPr lang="en-US" sz="1800" dirty="0">
              <a:solidFill>
                <a:srgbClr val="FFCC66"/>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5102" y="381000"/>
            <a:ext cx="1447800" cy="1447800"/>
          </a:xfrm>
          <a:prstGeom prst="rect">
            <a:avLst/>
          </a:prstGeom>
        </p:spPr>
      </p:pic>
    </p:spTree>
    <p:extLst>
      <p:ext uri="{BB962C8B-B14F-4D97-AF65-F5344CB8AC3E}">
        <p14:creationId xmlns:p14="http://schemas.microsoft.com/office/powerpoint/2010/main" val="11412851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85175" cy="1431925"/>
          </a:xfrm>
        </p:spPr>
        <p:txBody>
          <a:bodyPr/>
          <a:lstStyle/>
          <a:p>
            <a:r>
              <a:rPr lang="en-US" dirty="0" smtClean="0">
                <a:solidFill>
                  <a:srgbClr val="FFCC66"/>
                </a:solidFill>
                <a:effectLst/>
              </a:rPr>
              <a:t>For example…</a:t>
            </a:r>
            <a:endParaRPr lang="en-US" dirty="0">
              <a:solidFill>
                <a:srgbClr val="FFCC66"/>
              </a:solidFill>
              <a:effectLst/>
            </a:endParaRPr>
          </a:p>
        </p:txBody>
      </p:sp>
      <p:sp>
        <p:nvSpPr>
          <p:cNvPr id="3" name="Content Placeholder 2"/>
          <p:cNvSpPr>
            <a:spLocks noGrp="1"/>
          </p:cNvSpPr>
          <p:nvPr>
            <p:ph idx="1"/>
          </p:nvPr>
        </p:nvSpPr>
        <p:spPr>
          <a:xfrm>
            <a:off x="643467" y="1219199"/>
            <a:ext cx="8119533" cy="5486401"/>
          </a:xfrm>
        </p:spPr>
        <p:txBody>
          <a:bodyPr/>
          <a:lstStyle/>
          <a:p>
            <a:r>
              <a:rPr lang="en-US" sz="2800" dirty="0">
                <a:effectLst/>
              </a:rPr>
              <a:t>Race/ethnicity, gender, sexual identity, age, disability, socioeconomic status, geographic </a:t>
            </a:r>
            <a:r>
              <a:rPr lang="en-US" sz="2800" dirty="0" smtClean="0">
                <a:effectLst/>
              </a:rPr>
              <a:t>location ‘place’, </a:t>
            </a:r>
            <a:r>
              <a:rPr lang="en-US" sz="2800" dirty="0">
                <a:effectLst/>
              </a:rPr>
              <a:t>and </a:t>
            </a:r>
            <a:r>
              <a:rPr lang="en-US" sz="2800" i="1" dirty="0" smtClean="0">
                <a:solidFill>
                  <a:srgbClr val="FFCC66"/>
                </a:solidFill>
                <a:effectLst/>
              </a:rPr>
              <a:t>literacy. </a:t>
            </a:r>
          </a:p>
          <a:p>
            <a:r>
              <a:rPr lang="en-US" sz="2800" dirty="0" smtClean="0">
                <a:effectLst/>
              </a:rPr>
              <a:t>Other </a:t>
            </a:r>
            <a:r>
              <a:rPr lang="en-US" sz="2800" dirty="0">
                <a:effectLst/>
              </a:rPr>
              <a:t>powerful, complex </a:t>
            </a:r>
            <a:r>
              <a:rPr lang="en-US" sz="2800" dirty="0" smtClean="0">
                <a:effectLst/>
              </a:rPr>
              <a:t>relationships also </a:t>
            </a:r>
            <a:r>
              <a:rPr lang="en-US" sz="2800" dirty="0">
                <a:effectLst/>
              </a:rPr>
              <a:t>exist between health and biology, genetics, and individual behavior, as well as between health and health services, the physical </a:t>
            </a:r>
            <a:r>
              <a:rPr lang="en-US" sz="2800" dirty="0" smtClean="0">
                <a:effectLst/>
              </a:rPr>
              <a:t>environment (clean air/non-polluted water, </a:t>
            </a:r>
          </a:p>
          <a:p>
            <a:r>
              <a:rPr lang="en-US" sz="2800" dirty="0">
                <a:effectLst/>
              </a:rPr>
              <a:t>A</a:t>
            </a:r>
            <a:r>
              <a:rPr lang="en-US" sz="2800" dirty="0" smtClean="0">
                <a:effectLst/>
              </a:rPr>
              <a:t>ffordable, reliable transportation, high quality education, decent and safe housing, discrimination</a:t>
            </a:r>
            <a:r>
              <a:rPr lang="en-US" sz="2800" dirty="0">
                <a:effectLst/>
              </a:rPr>
              <a:t>, racism, and legislative policies. </a:t>
            </a:r>
            <a:endParaRPr lang="en-US" sz="2800" dirty="0" smtClean="0">
              <a:effectLst/>
            </a:endParaRPr>
          </a:p>
          <a:p>
            <a:endParaRPr lang="en-US" sz="2800" i="1" dirty="0">
              <a:effectLst/>
            </a:endParaRPr>
          </a:p>
        </p:txBody>
      </p:sp>
      <p:sp>
        <p:nvSpPr>
          <p:cNvPr id="5" name="Left-Right Arrow 4"/>
          <p:cNvSpPr/>
          <p:nvPr/>
        </p:nvSpPr>
        <p:spPr bwMode="auto">
          <a:xfrm>
            <a:off x="381000" y="3352800"/>
            <a:ext cx="8610600" cy="457200"/>
          </a:xfrm>
          <a:prstGeom prst="leftRightArrow">
            <a:avLst/>
          </a:prstGeom>
          <a:solidFill>
            <a:schemeClr val="accent6">
              <a:lumMod val="75000"/>
            </a:schemeClr>
          </a:solidFill>
          <a:ln w="9525" cap="flat" cmpd="sng" algn="ctr">
            <a:solidFill>
              <a:schemeClr val="tx1"/>
            </a:solidFill>
            <a:prstDash val="solid"/>
            <a:miter lim="800000"/>
            <a:headEnd type="none" w="med" len="med"/>
            <a:tailEnd type="none" w="med" len="med"/>
          </a:ln>
          <a:effectLst/>
          <a:scene3d>
            <a:camera prst="orthographicFront">
              <a:rot lat="2400000" lon="0" rev="2400000"/>
            </a:camera>
            <a:lightRig rig="threePt" dir="t"/>
          </a:scene3d>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 name="Up-Down Arrow 5"/>
          <p:cNvSpPr/>
          <p:nvPr/>
        </p:nvSpPr>
        <p:spPr bwMode="auto">
          <a:xfrm>
            <a:off x="4214369" y="-228600"/>
            <a:ext cx="433831" cy="7772400"/>
          </a:xfrm>
          <a:prstGeom prst="upDownArrow">
            <a:avLst/>
          </a:prstGeom>
          <a:solidFill>
            <a:schemeClr val="accent3">
              <a:lumMod val="50000"/>
            </a:schemeClr>
          </a:solidFill>
          <a:ln w="9525" cap="flat" cmpd="sng" algn="ctr">
            <a:solidFill>
              <a:schemeClr val="tx1"/>
            </a:solidFill>
            <a:prstDash val="solid"/>
            <a:miter lim="800000"/>
            <a:headEnd type="none" w="med" len="med"/>
            <a:tailEnd type="none" w="med" len="med"/>
          </a:ln>
          <a:effectLst/>
          <a:scene3d>
            <a:camera prst="orthographicFront">
              <a:rot lat="0" lon="1800000" rev="3000000"/>
            </a:camera>
            <a:lightRig rig="threePt" dir="t"/>
          </a:scene3d>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8" name="Up-Down Arrow 7"/>
          <p:cNvSpPr/>
          <p:nvPr/>
        </p:nvSpPr>
        <p:spPr bwMode="auto">
          <a:xfrm>
            <a:off x="4315968" y="762000"/>
            <a:ext cx="484632" cy="5867400"/>
          </a:xfrm>
          <a:prstGeom prst="upDown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9" name="TextBox 8"/>
          <p:cNvSpPr txBox="1"/>
          <p:nvPr/>
        </p:nvSpPr>
        <p:spPr>
          <a:xfrm>
            <a:off x="761999" y="2057400"/>
            <a:ext cx="7526867" cy="3416320"/>
          </a:xfrm>
          <a:prstGeom prst="rect">
            <a:avLst/>
          </a:prstGeom>
          <a:solidFill>
            <a:schemeClr val="tx2"/>
          </a:solidFill>
        </p:spPr>
        <p:txBody>
          <a:bodyPr wrap="square" rtlCol="0">
            <a:spAutoFit/>
          </a:bodyPr>
          <a:lstStyle/>
          <a:p>
            <a:endParaRPr lang="en-US" sz="7200" b="1" dirty="0" smtClean="0">
              <a:solidFill>
                <a:schemeClr val="bg1"/>
              </a:solidFill>
            </a:endParaRPr>
          </a:p>
          <a:p>
            <a:r>
              <a:rPr lang="en-US" sz="7200" b="1" dirty="0" smtClean="0">
                <a:solidFill>
                  <a:schemeClr val="bg1"/>
                </a:solidFill>
              </a:rPr>
              <a:t> Intersectionality</a:t>
            </a:r>
          </a:p>
          <a:p>
            <a:endParaRPr lang="en-US" sz="7200" b="1" dirty="0">
              <a:solidFill>
                <a:schemeClr val="bg1"/>
              </a:solidFill>
            </a:endParaRPr>
          </a:p>
        </p:txBody>
      </p:sp>
    </p:spTree>
    <p:extLst>
      <p:ext uri="{BB962C8B-B14F-4D97-AF65-F5344CB8AC3E}">
        <p14:creationId xmlns:p14="http://schemas.microsoft.com/office/powerpoint/2010/main" val="5470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521" y="304800"/>
            <a:ext cx="8382000" cy="664797"/>
          </a:xfrm>
        </p:spPr>
        <p:txBody>
          <a:bodyPr/>
          <a:lstStyle/>
          <a:p>
            <a:r>
              <a:rPr lang="en-US" dirty="0" smtClean="0">
                <a:solidFill>
                  <a:srgbClr val="FFCC66"/>
                </a:solidFill>
                <a:effectLst/>
              </a:rPr>
              <a:t>Literacy</a:t>
            </a:r>
            <a:endParaRPr lang="en-US" dirty="0">
              <a:solidFill>
                <a:srgbClr val="FFCC66"/>
              </a:solidFill>
              <a:effectLst/>
            </a:endParaRPr>
          </a:p>
        </p:txBody>
      </p:sp>
      <p:sp>
        <p:nvSpPr>
          <p:cNvPr id="3" name="Content Placeholder 2"/>
          <p:cNvSpPr>
            <a:spLocks noGrp="1"/>
          </p:cNvSpPr>
          <p:nvPr>
            <p:ph idx="1"/>
          </p:nvPr>
        </p:nvSpPr>
        <p:spPr>
          <a:xfrm>
            <a:off x="457200" y="1371600"/>
            <a:ext cx="8382000" cy="3540126"/>
          </a:xfrm>
        </p:spPr>
        <p:txBody>
          <a:bodyPr>
            <a:noAutofit/>
          </a:bodyPr>
          <a:lstStyle/>
          <a:p>
            <a:pPr marL="457200" indent="-457200">
              <a:spcAft>
                <a:spcPts val="1200"/>
              </a:spcAft>
            </a:pPr>
            <a:r>
              <a:rPr lang="en-US" sz="2800" u="sng" dirty="0">
                <a:effectLst/>
              </a:rPr>
              <a:t>Literacy</a:t>
            </a:r>
            <a:r>
              <a:rPr lang="en-US" sz="2800" dirty="0">
                <a:effectLst/>
              </a:rPr>
              <a:t>: the degree to which an individual has the capacity to obtain, communicate, process, understand basic health information and services to make decisions (CDC</a:t>
            </a:r>
            <a:r>
              <a:rPr lang="en-US" sz="2800" dirty="0" smtClean="0">
                <a:effectLst/>
              </a:rPr>
              <a:t>). </a:t>
            </a:r>
            <a:endParaRPr lang="en-US" sz="2800" dirty="0">
              <a:effectLst/>
            </a:endParaRPr>
          </a:p>
        </p:txBody>
      </p:sp>
      <p:pic>
        <p:nvPicPr>
          <p:cNvPr id="4" name="Picture 2" descr="C:\Users\cdmeade\Desktop\CATHY'S FILES FOR OCTOBER 2015-COMPUTER GLITCH\PICTURES\IMG_20160509_192159.jpg"/>
          <p:cNvPicPr>
            <a:picLocks noChangeAspect="1" noChangeArrowheads="1"/>
          </p:cNvPicPr>
          <p:nvPr/>
        </p:nvPicPr>
        <p:blipFill>
          <a:blip r:embed="rId3">
            <a:extLst>
              <a:ext uri="{28A0092B-C50C-407E-A947-70E740481C1C}">
                <a14:useLocalDpi xmlns:a14="http://schemas.microsoft.com/office/drawing/2010/main" val="0"/>
              </a:ext>
            </a:extLst>
          </a:blip>
          <a:srcRect b="37151"/>
          <a:stretch>
            <a:fillRect/>
          </a:stretch>
        </p:blipFill>
        <p:spPr bwMode="auto">
          <a:xfrm>
            <a:off x="1752600" y="3352800"/>
            <a:ext cx="5791200" cy="318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3455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Diagram 1"/>
          <p:cNvGraphicFramePr/>
          <p:nvPr/>
        </p:nvGraphicFramePr>
        <p:xfrm>
          <a:off x="609600" y="457200"/>
          <a:ext cx="8001000"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748" name="Text Box 3"/>
          <p:cNvSpPr txBox="1">
            <a:spLocks noChangeArrowheads="1"/>
          </p:cNvSpPr>
          <p:nvPr/>
        </p:nvSpPr>
        <p:spPr bwMode="auto">
          <a:xfrm>
            <a:off x="1906588" y="5294313"/>
            <a:ext cx="5408612" cy="954087"/>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a:spAutoFit/>
            <a:flatTx/>
          </a:bodyP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algn="ctr">
              <a:defRPr/>
            </a:pPr>
            <a:r>
              <a:rPr lang="en-US" b="1" dirty="0" smtClean="0">
                <a:solidFill>
                  <a:schemeClr val="bg1"/>
                </a:solidFill>
                <a:latin typeface="Trebuchet MS" panose="020B0603020202020204" pitchFamily="34" charset="0"/>
              </a:rPr>
              <a:t>Anyone who enters the culture of healthcare and research!</a:t>
            </a:r>
          </a:p>
        </p:txBody>
      </p:sp>
      <p:sp>
        <p:nvSpPr>
          <p:cNvPr id="3" name="Text Box 6"/>
          <p:cNvSpPr txBox="1">
            <a:spLocks noChangeArrowheads="1"/>
          </p:cNvSpPr>
          <p:nvPr/>
        </p:nvSpPr>
        <p:spPr bwMode="auto">
          <a:xfrm>
            <a:off x="2257425" y="685800"/>
            <a:ext cx="490537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4000" b="1" u="sng" dirty="0">
                <a:solidFill>
                  <a:schemeClr val="bg1"/>
                </a:solidFill>
                <a:latin typeface="Trebuchet MS" pitchFamily="34" charset="0"/>
                <a:cs typeface="Tahoma" pitchFamily="34" charset="0"/>
              </a:rPr>
              <a:t>Who</a:t>
            </a:r>
            <a:r>
              <a:rPr lang="en-US" altLang="en-US" sz="4000" b="1" dirty="0">
                <a:solidFill>
                  <a:schemeClr val="bg1"/>
                </a:solidFill>
                <a:latin typeface="Trebuchet MS" pitchFamily="34" charset="0"/>
                <a:cs typeface="Tahoma" pitchFamily="34" charset="0"/>
              </a:rPr>
              <a:t> is at risk for </a:t>
            </a:r>
          </a:p>
          <a:p>
            <a:r>
              <a:rPr lang="en-US" altLang="en-US" sz="4000" b="1" dirty="0">
                <a:solidFill>
                  <a:schemeClr val="bg1"/>
                </a:solidFill>
                <a:latin typeface="Trebuchet MS" pitchFamily="34" charset="0"/>
                <a:cs typeface="Tahoma" pitchFamily="34" charset="0"/>
              </a:rPr>
              <a:t>low health literacy?</a:t>
            </a:r>
          </a:p>
        </p:txBody>
      </p:sp>
      <p:pic>
        <p:nvPicPr>
          <p:cNvPr id="35846" name="Picture 7" descr="C:\Users\cdmeade\AppData\Local\Microsoft\Windows\Temporary Internet Files\Content.IE5\BH6WKFXP\caution[1].jpg"/>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10112" y="2362200"/>
            <a:ext cx="2173288" cy="2173286"/>
          </a:xfrm>
          <a:prstGeom prst="rect">
            <a:avLst/>
          </a:prstGeom>
          <a:solidFill>
            <a:schemeClr val="tx2"/>
          </a:solidFill>
          <a:ln w="9525">
            <a:solidFill>
              <a:srgbClr val="FF0000"/>
            </a:solidFill>
            <a:miter lim="800000"/>
            <a:headEnd/>
            <a:tailEnd/>
          </a:ln>
          <a:scene3d>
            <a:camera prst="isometricLeftDown"/>
            <a:lightRig rig="threePt" dir="t"/>
          </a:scene3d>
          <a:sp3d>
            <a:bevelT w="139700" prst="cross"/>
          </a:sp3d>
          <a:extLst/>
        </p:spPr>
      </p:pic>
    </p:spTree>
    <p:extLst>
      <p:ext uri="{BB962C8B-B14F-4D97-AF65-F5344CB8AC3E}">
        <p14:creationId xmlns:p14="http://schemas.microsoft.com/office/powerpoint/2010/main" val="294816010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additive="base">
                                        <p:cTn id="7" dur="500" fill="hold"/>
                                        <p:tgtEl>
                                          <p:spTgt spid="31748"/>
                                        </p:tgtEl>
                                        <p:attrNameLst>
                                          <p:attrName>ppt_x</p:attrName>
                                        </p:attrNameLst>
                                      </p:cBhvr>
                                      <p:tavLst>
                                        <p:tav tm="0">
                                          <p:val>
                                            <p:strVal val="#ppt_x"/>
                                          </p:val>
                                        </p:tav>
                                        <p:tav tm="100000">
                                          <p:val>
                                            <p:strVal val="#ppt_x"/>
                                          </p:val>
                                        </p:tav>
                                      </p:tavLst>
                                    </p:anim>
                                    <p:anim calcmode="lin" valueType="num">
                                      <p:cBhvr additive="base">
                                        <p:cTn id="8" dur="500" fill="hold"/>
                                        <p:tgtEl>
                                          <p:spTgt spid="317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xit" presetSubtype="1" fill="hold" nodeType="clickEffect">
                                  <p:stCondLst>
                                    <p:cond delay="0"/>
                                  </p:stCondLst>
                                  <p:childTnLst>
                                    <p:animEffect transition="out" filter="wheel(1)">
                                      <p:cBhvr>
                                        <p:cTn id="12" dur="2000"/>
                                        <p:tgtEl>
                                          <p:spTgt spid="35846"/>
                                        </p:tgtEl>
                                      </p:cBhvr>
                                    </p:animEffect>
                                    <p:set>
                                      <p:cBhvr>
                                        <p:cTn id="13" dur="1" fill="hold">
                                          <p:stCondLst>
                                            <p:cond delay="1999"/>
                                          </p:stCondLst>
                                        </p:cTn>
                                        <p:tgtEl>
                                          <p:spTgt spid="358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p:cNvSpPr txBox="1">
            <a:spLocks noGrp="1" noChangeArrowheads="1"/>
          </p:cNvSpPr>
          <p:nvPr>
            <p:ph type="ctrTitle" sz="quarter"/>
          </p:nvPr>
        </p:nvSpPr>
        <p:spPr>
          <a:xfrm>
            <a:off x="766763" y="152400"/>
            <a:ext cx="7407275" cy="768350"/>
          </a:xfrm>
        </p:spPr>
        <p:txBody>
          <a:bodyPr>
            <a:spAutoFit/>
          </a:bodyP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defRPr/>
            </a:pPr>
            <a:r>
              <a:rPr lang="en-US" sz="4400" dirty="0" smtClean="0">
                <a:solidFill>
                  <a:srgbClr val="FFCC66"/>
                </a:solidFill>
                <a:latin typeface="+mj-lt"/>
              </a:rPr>
              <a:t>   </a:t>
            </a:r>
            <a:r>
              <a:rPr lang="en-US" sz="4400" dirty="0" smtClean="0">
                <a:solidFill>
                  <a:srgbClr val="FFCC66"/>
                </a:solidFill>
                <a:effectLst/>
                <a:cs typeface="Arial" pitchFamily="34" charset="0"/>
              </a:rPr>
              <a:t>Levels of Health Literacy</a:t>
            </a:r>
          </a:p>
        </p:txBody>
      </p:sp>
      <p:sp>
        <p:nvSpPr>
          <p:cNvPr id="3" name="Subtitle 2"/>
          <p:cNvSpPr>
            <a:spLocks noGrp="1"/>
          </p:cNvSpPr>
          <p:nvPr>
            <p:ph type="subTitle" sz="quarter" idx="1"/>
          </p:nvPr>
        </p:nvSpPr>
        <p:spPr>
          <a:xfrm>
            <a:off x="1600200" y="1849438"/>
            <a:ext cx="6897688" cy="4779962"/>
          </a:xfrm>
        </p:spPr>
        <p:txBody>
          <a:bodyPr/>
          <a:lstStyle/>
          <a:p>
            <a:pPr eaLnBrk="1" hangingPunct="1">
              <a:defRPr/>
            </a:pPr>
            <a:endParaRPr lang="en-US" dirty="0" smtClean="0"/>
          </a:p>
          <a:p>
            <a:pPr eaLnBrk="1" hangingPunct="1">
              <a:defRPr/>
            </a:pPr>
            <a:endParaRPr lang="en-US" dirty="0"/>
          </a:p>
          <a:p>
            <a:pPr eaLnBrk="1" hangingPunct="1">
              <a:defRPr/>
            </a:pPr>
            <a:endParaRPr lang="en-US" dirty="0" smtClean="0"/>
          </a:p>
          <a:p>
            <a:pPr eaLnBrk="1" hangingPunct="1">
              <a:defRPr/>
            </a:pPr>
            <a:endParaRPr lang="en-US" dirty="0" smtClean="0"/>
          </a:p>
          <a:p>
            <a:pPr eaLnBrk="1" hangingPunct="1">
              <a:defRPr/>
            </a:pPr>
            <a:endParaRPr lang="en-US" dirty="0"/>
          </a:p>
          <a:p>
            <a:pPr eaLnBrk="1" hangingPunct="1">
              <a:defRPr/>
            </a:pPr>
            <a:endParaRPr lang="en-US" dirty="0" smtClean="0"/>
          </a:p>
          <a:p>
            <a:pPr eaLnBrk="1" hangingPunct="1">
              <a:defRPr/>
            </a:pPr>
            <a:endParaRPr lang="en-US" dirty="0"/>
          </a:p>
          <a:p>
            <a:pPr eaLnBrk="1" hangingPunct="1">
              <a:defRPr/>
            </a:pPr>
            <a:endParaRPr lang="en-US" dirty="0"/>
          </a:p>
        </p:txBody>
      </p:sp>
      <p:grpSp>
        <p:nvGrpSpPr>
          <p:cNvPr id="4" name="Media Placeholder 342018"/>
          <p:cNvGrpSpPr>
            <a:grpSpLocks/>
          </p:cNvGrpSpPr>
          <p:nvPr/>
        </p:nvGrpSpPr>
        <p:grpSpPr bwMode="auto">
          <a:xfrm>
            <a:off x="76200" y="1295400"/>
            <a:ext cx="6096000" cy="4876800"/>
            <a:chOff x="-565" y="1327"/>
            <a:chExt cx="4085" cy="2194"/>
          </a:xfrm>
        </p:grpSpPr>
        <p:sp>
          <p:nvSpPr>
            <p:cNvPr id="5" name="_s1028"/>
            <p:cNvSpPr>
              <a:spLocks noChangeArrowheads="1"/>
            </p:cNvSpPr>
            <p:nvPr/>
          </p:nvSpPr>
          <p:spPr bwMode="auto">
            <a:xfrm flipV="1">
              <a:off x="763" y="1327"/>
              <a:ext cx="1432" cy="73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209 w 21600"/>
                <a:gd name="T13" fmla="*/ 7210 h 21600"/>
                <a:gd name="T14" fmla="*/ 14391 w 21600"/>
                <a:gd name="T15" fmla="*/ 1439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rgbClr val="92D050"/>
            </a:solidFill>
            <a:ln>
              <a:prstDash val="sysDot"/>
              <a:headEnd/>
              <a:tailEnd/>
            </a:ln>
          </p:spPr>
          <p:style>
            <a:lnRef idx="2">
              <a:schemeClr val="accent6"/>
            </a:lnRef>
            <a:fillRef idx="1">
              <a:schemeClr val="lt1"/>
            </a:fillRef>
            <a:effectRef idx="0">
              <a:schemeClr val="accent6"/>
            </a:effectRef>
            <a:fontRef idx="minor">
              <a:schemeClr val="dk1"/>
            </a:fontRef>
          </p:style>
          <p:txBody>
            <a:bodyPr rot="10800000" wrap="none" lIns="0" tIns="0" rIns="0" bIns="0" anchor="ctr"/>
            <a:lstStyle/>
            <a:p>
              <a:pPr algn="ctr">
                <a:defRPr/>
              </a:pPr>
              <a:endParaRPr lang="en-US" sz="4800" b="1" dirty="0">
                <a:latin typeface="Calibri" pitchFamily="34" charset="0"/>
              </a:endParaRPr>
            </a:p>
            <a:p>
              <a:pPr algn="ctr">
                <a:defRPr/>
              </a:pPr>
              <a:r>
                <a:rPr lang="en-US" sz="3200" b="1" dirty="0">
                  <a:latin typeface="+mj-lt"/>
                </a:rPr>
                <a:t>Critical</a:t>
              </a:r>
            </a:p>
          </p:txBody>
        </p:sp>
        <p:sp>
          <p:nvSpPr>
            <p:cNvPr id="6" name="_s1029"/>
            <p:cNvSpPr>
              <a:spLocks noChangeArrowheads="1"/>
            </p:cNvSpPr>
            <p:nvPr/>
          </p:nvSpPr>
          <p:spPr bwMode="auto">
            <a:xfrm flipV="1">
              <a:off x="99" y="2047"/>
              <a:ext cx="2757" cy="73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2 w 21600"/>
                <a:gd name="T13" fmla="*/ 4491 h 21600"/>
                <a:gd name="T14" fmla="*/ 17098 w 21600"/>
                <a:gd name="T15" fmla="*/ 1710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33"/>
            </a:solidFill>
            <a:ln>
              <a:prstDash val="sysDot"/>
              <a:headEnd/>
              <a:tailEnd/>
            </a:ln>
          </p:spPr>
          <p:style>
            <a:lnRef idx="2">
              <a:schemeClr val="accent6"/>
            </a:lnRef>
            <a:fillRef idx="1">
              <a:schemeClr val="lt1"/>
            </a:fillRef>
            <a:effectRef idx="0">
              <a:schemeClr val="accent6"/>
            </a:effectRef>
            <a:fontRef idx="minor">
              <a:schemeClr val="dk1"/>
            </a:fontRef>
          </p:style>
          <p:txBody>
            <a:bodyPr rot="10800000" wrap="none" lIns="0" tIns="0" rIns="0" bIns="0" anchor="ctr"/>
            <a:lstStyle/>
            <a:p>
              <a:pPr algn="ctr">
                <a:defRPr/>
              </a:pPr>
              <a:r>
                <a:rPr lang="en-US" sz="3200" b="1" dirty="0">
                  <a:latin typeface="+mj-lt"/>
                </a:rPr>
                <a:t>Interactive</a:t>
              </a:r>
            </a:p>
          </p:txBody>
        </p:sp>
        <p:sp>
          <p:nvSpPr>
            <p:cNvPr id="7" name="_s1030"/>
            <p:cNvSpPr>
              <a:spLocks noChangeArrowheads="1"/>
            </p:cNvSpPr>
            <p:nvPr/>
          </p:nvSpPr>
          <p:spPr bwMode="auto">
            <a:xfrm flipV="1">
              <a:off x="-565" y="2789"/>
              <a:ext cx="4085" cy="7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599 w 21600"/>
                <a:gd name="T13" fmla="*/ 3600 h 21600"/>
                <a:gd name="T14" fmla="*/ 18001 w 21600"/>
                <a:gd name="T15" fmla="*/ 18000 h 21600"/>
              </a:gdLst>
              <a:ahLst/>
              <a:cxnLst>
                <a:cxn ang="T8">
                  <a:pos x="T0" y="T1"/>
                </a:cxn>
                <a:cxn ang="T9">
                  <a:pos x="T2" y="T3"/>
                </a:cxn>
                <a:cxn ang="T10">
                  <a:pos x="T4" y="T5"/>
                </a:cxn>
                <a:cxn ang="T11">
                  <a:pos x="T6" y="T7"/>
                </a:cxn>
              </a:cxnLst>
              <a:rect l="T12" t="T13" r="T14" b="T15"/>
              <a:pathLst>
                <a:path w="21600" h="21600">
                  <a:moveTo>
                    <a:pt x="0" y="0"/>
                  </a:moveTo>
                  <a:lnTo>
                    <a:pt x="3600" y="21600"/>
                  </a:lnTo>
                  <a:lnTo>
                    <a:pt x="18000" y="21600"/>
                  </a:lnTo>
                  <a:lnTo>
                    <a:pt x="21600" y="0"/>
                  </a:lnTo>
                  <a:lnTo>
                    <a:pt x="0" y="0"/>
                  </a:lnTo>
                  <a:close/>
                </a:path>
              </a:pathLst>
            </a:custGeom>
            <a:solidFill>
              <a:srgbClr val="FFFFCC"/>
            </a:solidFill>
            <a:ln>
              <a:prstDash val="sysDot"/>
              <a:headEnd/>
              <a:tailEnd/>
            </a:ln>
          </p:spPr>
          <p:style>
            <a:lnRef idx="2">
              <a:schemeClr val="accent5"/>
            </a:lnRef>
            <a:fillRef idx="1">
              <a:schemeClr val="lt1"/>
            </a:fillRef>
            <a:effectRef idx="0">
              <a:schemeClr val="accent5"/>
            </a:effectRef>
            <a:fontRef idx="minor">
              <a:schemeClr val="dk1"/>
            </a:fontRef>
          </p:style>
          <p:txBody>
            <a:bodyPr rot="10800000" wrap="none" lIns="0" tIns="0" rIns="0" bIns="0" anchor="ctr"/>
            <a:lstStyle/>
            <a:p>
              <a:pPr algn="ctr">
                <a:defRPr/>
              </a:pPr>
              <a:endParaRPr lang="en-US" b="1" dirty="0">
                <a:latin typeface="Arial Narrow" pitchFamily="34" charset="0"/>
              </a:endParaRPr>
            </a:p>
            <a:p>
              <a:pPr algn="ctr">
                <a:defRPr/>
              </a:pPr>
              <a:r>
                <a:rPr lang="en-US" sz="3200" b="1" dirty="0">
                  <a:latin typeface="+mj-lt"/>
                </a:rPr>
                <a:t>Basic/functiona</a:t>
              </a:r>
              <a:r>
                <a:rPr lang="en-US" sz="3600" b="1" dirty="0">
                  <a:latin typeface="+mj-lt"/>
                </a:rPr>
                <a:t>l</a:t>
              </a:r>
            </a:p>
            <a:p>
              <a:pPr algn="ctr">
                <a:defRPr/>
              </a:pPr>
              <a:endParaRPr lang="en-US" sz="3200" b="1" dirty="0">
                <a:latin typeface="Arial Narrow" pitchFamily="34" charset="0"/>
              </a:endParaRPr>
            </a:p>
          </p:txBody>
        </p:sp>
        <p:sp>
          <p:nvSpPr>
            <p:cNvPr id="30730" name="Oval 8"/>
            <p:cNvSpPr>
              <a:spLocks noChangeArrowheads="1"/>
            </p:cNvSpPr>
            <p:nvPr/>
          </p:nvSpPr>
          <p:spPr bwMode="auto">
            <a:xfrm>
              <a:off x="893" y="1556"/>
              <a:ext cx="1200" cy="528"/>
            </a:xfrm>
            <a:prstGeom prst="ellipse">
              <a:avLst/>
            </a:prstGeom>
            <a:noFill/>
            <a:ln w="57150">
              <a:solidFill>
                <a:srgbClr val="FF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grpSp>
      <p:sp>
        <p:nvSpPr>
          <p:cNvPr id="9" name="Rectangle 9"/>
          <p:cNvSpPr txBox="1">
            <a:spLocks/>
          </p:cNvSpPr>
          <p:nvPr/>
        </p:nvSpPr>
        <p:spPr bwMode="auto">
          <a:xfrm>
            <a:off x="5257800" y="1295400"/>
            <a:ext cx="3962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6075" indent="-234950">
              <a:defRPr sz="3200">
                <a:solidFill>
                  <a:schemeClr val="tx1"/>
                </a:solidFill>
                <a:latin typeface="Arial" pitchFamily="34" charset="0"/>
              </a:defRPr>
            </a:lvl1pPr>
            <a:lvl2pPr marL="639763" indent="-236538">
              <a:defRPr sz="2800">
                <a:solidFill>
                  <a:schemeClr val="tx1"/>
                </a:solidFill>
                <a:latin typeface="Arial" pitchFamily="34" charset="0"/>
              </a:defRPr>
            </a:lvl2pPr>
            <a:lvl3pPr marL="885825">
              <a:defRPr sz="2400">
                <a:solidFill>
                  <a:schemeClr val="tx1"/>
                </a:solidFill>
                <a:latin typeface="Arial" pitchFamily="34" charset="0"/>
              </a:defRPr>
            </a:lvl3pPr>
            <a:lvl4pPr marL="1096963" indent="-173038">
              <a:defRPr sz="2000">
                <a:solidFill>
                  <a:schemeClr val="tx1"/>
                </a:solidFill>
                <a:latin typeface="Arial" pitchFamily="34" charset="0"/>
              </a:defRPr>
            </a:lvl4pPr>
            <a:lvl5pPr marL="1296988" indent="-182563">
              <a:defRPr sz="2000">
                <a:solidFill>
                  <a:schemeClr val="tx1"/>
                </a:solidFill>
                <a:latin typeface="Arial" pitchFamily="34" charset="0"/>
              </a:defRPr>
            </a:lvl5pPr>
            <a:lvl6pPr marL="1754188" indent="-182563" eaLnBrk="0" hangingPunct="0">
              <a:defRPr sz="2000">
                <a:solidFill>
                  <a:schemeClr val="tx1"/>
                </a:solidFill>
                <a:latin typeface="Arial" pitchFamily="34" charset="0"/>
              </a:defRPr>
            </a:lvl6pPr>
            <a:lvl7pPr marL="2211388" indent="-182563" eaLnBrk="0" hangingPunct="0">
              <a:defRPr sz="2000">
                <a:solidFill>
                  <a:schemeClr val="tx1"/>
                </a:solidFill>
                <a:latin typeface="Arial" pitchFamily="34" charset="0"/>
              </a:defRPr>
            </a:lvl7pPr>
            <a:lvl8pPr marL="2668588" indent="-182563" eaLnBrk="0" hangingPunct="0">
              <a:defRPr sz="2000">
                <a:solidFill>
                  <a:schemeClr val="tx1"/>
                </a:solidFill>
                <a:latin typeface="Arial" pitchFamily="34" charset="0"/>
              </a:defRPr>
            </a:lvl8pPr>
            <a:lvl9pPr marL="3125788" indent="-182563" eaLnBrk="0" hangingPunct="0">
              <a:defRPr sz="2000">
                <a:solidFill>
                  <a:schemeClr val="tx1"/>
                </a:solidFill>
                <a:latin typeface="Arial" pitchFamily="34" charset="0"/>
              </a:defRPr>
            </a:lvl9pPr>
          </a:lstStyle>
          <a:p>
            <a:pPr marL="457200" indent="-346075" eaLnBrk="1" hangingPunct="1">
              <a:spcAft>
                <a:spcPts val="0"/>
              </a:spcAft>
              <a:buClr>
                <a:schemeClr val="accent4">
                  <a:lumMod val="60000"/>
                  <a:lumOff val="40000"/>
                </a:schemeClr>
              </a:buClr>
              <a:buFont typeface="Wingdings" pitchFamily="2" charset="2"/>
              <a:buChar char="§"/>
            </a:pPr>
            <a:r>
              <a:rPr lang="en-US" altLang="en-US" sz="2600" dirty="0"/>
              <a:t>Cognitive &amp; social skills to </a:t>
            </a:r>
            <a:r>
              <a:rPr lang="en-US" altLang="en-US" sz="2600" u="sng" dirty="0"/>
              <a:t>critically</a:t>
            </a:r>
            <a:r>
              <a:rPr lang="en-US" altLang="en-US" sz="2600" dirty="0"/>
              <a:t> analyze everyday information.</a:t>
            </a:r>
          </a:p>
          <a:p>
            <a:pPr marL="457200" indent="-346075" eaLnBrk="1" hangingPunct="1">
              <a:spcAft>
                <a:spcPts val="0"/>
              </a:spcAft>
              <a:buClr>
                <a:schemeClr val="accent4">
                  <a:lumMod val="60000"/>
                  <a:lumOff val="40000"/>
                </a:schemeClr>
              </a:buClr>
              <a:buFont typeface="Wingdings" pitchFamily="2" charset="2"/>
              <a:buChar char="§"/>
            </a:pPr>
            <a:endParaRPr lang="en-US" altLang="en-US" sz="1100" dirty="0"/>
          </a:p>
          <a:p>
            <a:pPr marL="457200" indent="-346075" eaLnBrk="1" hangingPunct="1">
              <a:spcAft>
                <a:spcPts val="0"/>
              </a:spcAft>
              <a:buClr>
                <a:schemeClr val="accent4">
                  <a:lumMod val="60000"/>
                  <a:lumOff val="40000"/>
                </a:schemeClr>
              </a:buClr>
              <a:buFont typeface="Wingdings" pitchFamily="2" charset="2"/>
              <a:buChar char="§"/>
            </a:pPr>
            <a:r>
              <a:rPr lang="en-US" altLang="en-US" sz="2600" dirty="0"/>
              <a:t>More advanced cognitive and </a:t>
            </a:r>
            <a:r>
              <a:rPr lang="en-US" altLang="en-US" sz="2600" u="sng" dirty="0"/>
              <a:t>interactive</a:t>
            </a:r>
            <a:r>
              <a:rPr lang="en-US" altLang="en-US" sz="2600" dirty="0"/>
              <a:t> skills to extract information.</a:t>
            </a:r>
          </a:p>
          <a:p>
            <a:pPr marL="457200" indent="-346075" eaLnBrk="1" hangingPunct="1">
              <a:spcAft>
                <a:spcPts val="0"/>
              </a:spcAft>
              <a:buClr>
                <a:schemeClr val="accent4">
                  <a:lumMod val="60000"/>
                  <a:lumOff val="40000"/>
                </a:schemeClr>
              </a:buClr>
              <a:buFont typeface="Wingdings" pitchFamily="2" charset="2"/>
              <a:buChar char="§"/>
            </a:pPr>
            <a:endParaRPr lang="en-US" altLang="en-US" sz="1000" dirty="0"/>
          </a:p>
          <a:p>
            <a:pPr marL="457200" indent="-346075" eaLnBrk="1" hangingPunct="1">
              <a:spcAft>
                <a:spcPts val="0"/>
              </a:spcAft>
              <a:buClr>
                <a:schemeClr val="accent4">
                  <a:lumMod val="60000"/>
                  <a:lumOff val="40000"/>
                </a:schemeClr>
              </a:buClr>
              <a:buFont typeface="Wingdings" pitchFamily="2" charset="2"/>
              <a:buChar char="§"/>
            </a:pPr>
            <a:r>
              <a:rPr lang="en-US" altLang="en-US" sz="2600" dirty="0"/>
              <a:t>Transmission of </a:t>
            </a:r>
            <a:r>
              <a:rPr lang="en-US" altLang="en-US" sz="2600" u="sng" dirty="0"/>
              <a:t>basic</a:t>
            </a:r>
            <a:r>
              <a:rPr lang="en-US" altLang="en-US" sz="2600" dirty="0"/>
              <a:t> health facts.</a:t>
            </a:r>
          </a:p>
          <a:p>
            <a:pPr eaLnBrk="1" hangingPunct="1">
              <a:lnSpc>
                <a:spcPct val="80000"/>
              </a:lnSpc>
              <a:spcBef>
                <a:spcPts val="600"/>
              </a:spcBef>
              <a:buClr>
                <a:srgbClr val="FFCC66"/>
              </a:buClr>
              <a:buSzPct val="80000"/>
            </a:pPr>
            <a:endParaRPr lang="en-US" altLang="en-US" sz="2600" dirty="0">
              <a:latin typeface="Arial Narrow" pitchFamily="34" charset="0"/>
            </a:endParaRPr>
          </a:p>
          <a:p>
            <a:pPr eaLnBrk="1" hangingPunct="1">
              <a:lnSpc>
                <a:spcPct val="80000"/>
              </a:lnSpc>
              <a:spcBef>
                <a:spcPts val="600"/>
              </a:spcBef>
              <a:buClr>
                <a:schemeClr val="accent1"/>
              </a:buClr>
              <a:buSzPct val="80000"/>
              <a:buFont typeface="Wingdings" pitchFamily="2" charset="2"/>
              <a:buNone/>
            </a:pPr>
            <a:endParaRPr lang="en-US" altLang="en-US" sz="2000" dirty="0">
              <a:solidFill>
                <a:schemeClr val="hlink"/>
              </a:solidFill>
              <a:latin typeface="Calibri" pitchFamily="34" charset="0"/>
            </a:endParaRPr>
          </a:p>
        </p:txBody>
      </p:sp>
      <p:sp>
        <p:nvSpPr>
          <p:cNvPr id="11" name="Rectangle 4"/>
          <p:cNvSpPr>
            <a:spLocks noChangeArrowheads="1"/>
          </p:cNvSpPr>
          <p:nvPr/>
        </p:nvSpPr>
        <p:spPr bwMode="auto">
          <a:xfrm>
            <a:off x="1524000" y="6400800"/>
            <a:ext cx="6858000" cy="307975"/>
          </a:xfrm>
          <a:prstGeom prst="rect">
            <a:avLst/>
          </a:prstGeom>
          <a:ln/>
          <a:extLst/>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GB" sz="1400" dirty="0">
                <a:solidFill>
                  <a:schemeClr val="bg1"/>
                </a:solidFill>
                <a:latin typeface="Arial Narrow" pitchFamily="34" charset="0"/>
              </a:rPr>
              <a:t>Sources:  </a:t>
            </a:r>
            <a:r>
              <a:rPr lang="en-GB" sz="1400" dirty="0" err="1">
                <a:solidFill>
                  <a:schemeClr val="bg1"/>
                </a:solidFill>
                <a:latin typeface="Arial Narrow" pitchFamily="34" charset="0"/>
              </a:rPr>
              <a:t>Mogford</a:t>
            </a:r>
            <a:r>
              <a:rPr lang="en-GB" sz="1400" dirty="0">
                <a:solidFill>
                  <a:schemeClr val="bg1"/>
                </a:solidFill>
                <a:latin typeface="Arial Narrow" pitchFamily="34" charset="0"/>
              </a:rPr>
              <a:t> et al., 2010; Chinn 2011; </a:t>
            </a:r>
            <a:r>
              <a:rPr lang="en-GB" sz="1400" dirty="0" err="1">
                <a:solidFill>
                  <a:schemeClr val="bg1"/>
                </a:solidFill>
                <a:latin typeface="Arial Narrow" pitchFamily="34" charset="0"/>
              </a:rPr>
              <a:t>Nutbeam</a:t>
            </a:r>
            <a:r>
              <a:rPr lang="en-GB" sz="1400" dirty="0">
                <a:solidFill>
                  <a:schemeClr val="bg1"/>
                </a:solidFill>
                <a:latin typeface="Arial Narrow" pitchFamily="34" charset="0"/>
              </a:rPr>
              <a:t> 2000, Sorensen et al., 2012, Inoue et all, 2013</a:t>
            </a:r>
            <a:endParaRPr lang="en-US" sz="1400" dirty="0">
              <a:solidFill>
                <a:schemeClr val="bg1"/>
              </a:solidFill>
              <a:latin typeface="Arial Narrow" pitchFamily="34" charset="0"/>
            </a:endParaRPr>
          </a:p>
        </p:txBody>
      </p:sp>
    </p:spTree>
    <p:extLst>
      <p:ext uri="{BB962C8B-B14F-4D97-AF65-F5344CB8AC3E}">
        <p14:creationId xmlns:p14="http://schemas.microsoft.com/office/powerpoint/2010/main" val="148674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fade">
                                      <p:cBhvr>
                                        <p:cTn id="12" dur="1000"/>
                                        <p:tgtEl>
                                          <p:spTgt spid="9">
                                            <p:txEl>
                                              <p:pRg st="4" end="4"/>
                                            </p:txEl>
                                          </p:spTgt>
                                        </p:tgtEl>
                                      </p:cBhvr>
                                    </p:animEffect>
                                    <p:anim calcmode="lin" valueType="num">
                                      <p:cBhvr>
                                        <p:cTn id="1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1000"/>
                                        <p:tgtEl>
                                          <p:spTgt spid="9">
                                            <p:txEl>
                                              <p:pRg st="0" end="0"/>
                                            </p:txEl>
                                          </p:spTgt>
                                        </p:tgtEl>
                                      </p:cBhvr>
                                    </p:animEffect>
                                    <p:anim calcmode="lin" valueType="num">
                                      <p:cBhvr>
                                        <p:cTn id="2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85175" cy="1279525"/>
          </a:xfrm>
        </p:spPr>
        <p:txBody>
          <a:bodyPr/>
          <a:lstStyle/>
          <a:p>
            <a:r>
              <a:rPr lang="en-US" dirty="0" smtClean="0">
                <a:solidFill>
                  <a:srgbClr val="FFCC66"/>
                </a:solidFill>
                <a:effectLst/>
              </a:rPr>
              <a:t>Clinical Cultural Competency</a:t>
            </a:r>
            <a:endParaRPr lang="en-US" dirty="0">
              <a:solidFill>
                <a:srgbClr val="FFCC66"/>
              </a:solidFill>
              <a:effectLst/>
            </a:endParaRPr>
          </a:p>
        </p:txBody>
      </p:sp>
      <p:sp>
        <p:nvSpPr>
          <p:cNvPr id="3" name="Content Placeholder 2"/>
          <p:cNvSpPr>
            <a:spLocks noGrp="1"/>
          </p:cNvSpPr>
          <p:nvPr>
            <p:ph idx="1"/>
          </p:nvPr>
        </p:nvSpPr>
        <p:spPr>
          <a:xfrm>
            <a:off x="755650" y="1371600"/>
            <a:ext cx="8007350" cy="4267200"/>
          </a:xfrm>
        </p:spPr>
        <p:txBody>
          <a:bodyPr/>
          <a:lstStyle/>
          <a:p>
            <a:pPr marL="457200" indent="-457200"/>
            <a:r>
              <a:rPr lang="en-US" sz="2800" dirty="0" smtClean="0">
                <a:effectLst/>
              </a:rPr>
              <a:t>Being aware of </a:t>
            </a:r>
            <a:r>
              <a:rPr lang="en-US" sz="2800" dirty="0">
                <a:effectLst/>
              </a:rPr>
              <a:t>social and cultural factors </a:t>
            </a:r>
            <a:r>
              <a:rPr lang="en-US" sz="2800" dirty="0" smtClean="0">
                <a:effectLst/>
              </a:rPr>
              <a:t>that impact </a:t>
            </a:r>
            <a:r>
              <a:rPr lang="en-US" sz="2800" dirty="0">
                <a:effectLst/>
              </a:rPr>
              <a:t>health beliefs and behaviors</a:t>
            </a:r>
            <a:r>
              <a:rPr lang="en-US" sz="2800" dirty="0" smtClean="0">
                <a:effectLst/>
              </a:rPr>
              <a:t>.</a:t>
            </a:r>
          </a:p>
          <a:p>
            <a:pPr marL="457200" indent="-457200"/>
            <a:r>
              <a:rPr lang="en-US" sz="2800" dirty="0" smtClean="0">
                <a:effectLst/>
              </a:rPr>
              <a:t>Assessing how to address factors that affect patients and families.</a:t>
            </a:r>
          </a:p>
          <a:p>
            <a:pPr marL="457200" indent="-457200"/>
            <a:r>
              <a:rPr lang="en-US" sz="2800" dirty="0" smtClean="0">
                <a:effectLst/>
              </a:rPr>
              <a:t>Having tools </a:t>
            </a:r>
            <a:r>
              <a:rPr lang="en-US" sz="2800" dirty="0">
                <a:effectLst/>
              </a:rPr>
              <a:t>and </a:t>
            </a:r>
            <a:r>
              <a:rPr lang="en-US" sz="2800" dirty="0" smtClean="0">
                <a:effectLst/>
              </a:rPr>
              <a:t>skills to empower patients and families.</a:t>
            </a:r>
            <a:endParaRPr lang="en-US" sz="2800" dirty="0">
              <a:effectLst/>
            </a:endParaRPr>
          </a:p>
          <a:p>
            <a:pPr marL="457200" indent="-457200"/>
            <a:r>
              <a:rPr lang="en-US" sz="2800" dirty="0" smtClean="0">
                <a:effectLst/>
              </a:rPr>
              <a:t>Negotiating patients’ ethno-cultural </a:t>
            </a:r>
            <a:r>
              <a:rPr lang="en-US" sz="2800" dirty="0">
                <a:effectLst/>
              </a:rPr>
              <a:t>beliefs and practices </a:t>
            </a:r>
            <a:r>
              <a:rPr lang="en-US" sz="2800" u="sng" dirty="0" smtClean="0">
                <a:effectLst/>
              </a:rPr>
              <a:t>and</a:t>
            </a:r>
            <a:r>
              <a:rPr lang="en-US" sz="2800" dirty="0" smtClean="0">
                <a:effectLst/>
              </a:rPr>
              <a:t> </a:t>
            </a:r>
            <a:r>
              <a:rPr lang="en-US" sz="2800" dirty="0">
                <a:effectLst/>
              </a:rPr>
              <a:t>those of the </a:t>
            </a:r>
            <a:r>
              <a:rPr lang="en-US" sz="2800" dirty="0" smtClean="0">
                <a:effectLst/>
              </a:rPr>
              <a:t>culture of biomedicine.</a:t>
            </a:r>
            <a:r>
              <a:rPr lang="en-US" sz="2800" dirty="0" smtClean="0"/>
              <a:t> </a:t>
            </a:r>
          </a:p>
          <a:p>
            <a:pPr marL="0" indent="0">
              <a:spcBef>
                <a:spcPts val="0"/>
              </a:spcBef>
              <a:buNone/>
            </a:pPr>
            <a:r>
              <a:rPr lang="en-US" sz="2400" dirty="0" smtClean="0"/>
              <a:t>  </a:t>
            </a:r>
            <a:r>
              <a:rPr lang="en-US" sz="1800" dirty="0" smtClean="0">
                <a:solidFill>
                  <a:srgbClr val="FFCC66"/>
                </a:solidFill>
                <a:effectLst/>
              </a:rPr>
              <a:t>(Betancourt, Green and </a:t>
            </a:r>
            <a:r>
              <a:rPr lang="en-US" sz="1800" dirty="0" err="1" smtClean="0">
                <a:solidFill>
                  <a:srgbClr val="FFCC66"/>
                </a:solidFill>
                <a:effectLst/>
              </a:rPr>
              <a:t>Carillo</a:t>
            </a:r>
            <a:r>
              <a:rPr lang="en-US" sz="1800" dirty="0" smtClean="0">
                <a:solidFill>
                  <a:srgbClr val="FFCC66"/>
                </a:solidFill>
                <a:effectLst/>
              </a:rPr>
              <a:t> et al 2002)</a:t>
            </a:r>
            <a:endParaRPr lang="en-US" sz="1800" dirty="0">
              <a:solidFill>
                <a:srgbClr val="FFCC66"/>
              </a:solidFill>
              <a:effectLst/>
            </a:endParaRPr>
          </a:p>
        </p:txBody>
      </p:sp>
      <p:pic>
        <p:nvPicPr>
          <p:cNvPr id="10" name="Picture 15" descr="C:\WINDOWS\Personal\Pictures-toolbox\Project Toolbox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4712327"/>
            <a:ext cx="1752600" cy="131903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9000"/>
                    </a14:imgEffect>
                    <a14:imgEffect>
                      <a14:brightnessContrast bright="6000" contrast="31000"/>
                    </a14:imgEffect>
                  </a14:imgLayer>
                </a14:imgProps>
              </a:ext>
              <a:ext uri="{28A0092B-C50C-407E-A947-70E740481C1C}">
                <a14:useLocalDpi xmlns:a14="http://schemas.microsoft.com/office/drawing/2010/main" val="0"/>
              </a:ext>
            </a:extLst>
          </a:blip>
          <a:srcRect/>
          <a:stretch>
            <a:fillRect/>
          </a:stretch>
        </p:blipFill>
        <p:spPr bwMode="auto">
          <a:xfrm>
            <a:off x="329167" y="1295400"/>
            <a:ext cx="8586233" cy="5191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488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22" name="Rectangle 2"/>
          <p:cNvSpPr>
            <a:spLocks noGrp="1" noRot="1" noChangeArrowheads="1"/>
          </p:cNvSpPr>
          <p:nvPr>
            <p:ph type="title"/>
          </p:nvPr>
        </p:nvSpPr>
        <p:spPr>
          <a:xfrm>
            <a:off x="2057400" y="228600"/>
            <a:ext cx="5410200" cy="1311275"/>
          </a:xfrm>
        </p:spPr>
        <p:txBody>
          <a:bodyPr/>
          <a:lstStyle/>
          <a:p>
            <a:pPr eaLnBrk="1" hangingPunct="1">
              <a:defRPr/>
            </a:pPr>
            <a:r>
              <a:rPr lang="en-US" dirty="0" smtClean="0">
                <a:solidFill>
                  <a:srgbClr val="FF9933"/>
                </a:solidFill>
                <a:latin typeface="Calibri" pitchFamily="34" charset="0"/>
                <a:cs typeface="Arial" pitchFamily="34" charset="0"/>
              </a:rPr>
              <a:t>       </a:t>
            </a:r>
            <a:endParaRPr lang="en-US" dirty="0" smtClean="0">
              <a:solidFill>
                <a:schemeClr val="bg1"/>
              </a:solidFill>
              <a:latin typeface="Trebuchet MS" panose="020B0603020202020204" pitchFamily="34" charset="0"/>
              <a:cs typeface="Arial" pitchFamily="34" charset="0"/>
            </a:endParaRPr>
          </a:p>
        </p:txBody>
      </p:sp>
      <p:sp>
        <p:nvSpPr>
          <p:cNvPr id="1925129" name="Rectangle 9"/>
          <p:cNvSpPr>
            <a:spLocks noChangeArrowheads="1"/>
          </p:cNvSpPr>
          <p:nvPr/>
        </p:nvSpPr>
        <p:spPr bwMode="auto">
          <a:xfrm>
            <a:off x="457200" y="1772576"/>
            <a:ext cx="86106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marL="457200" indent="-457200">
              <a:buClr>
                <a:schemeClr val="accent4">
                  <a:lumMod val="60000"/>
                  <a:lumOff val="40000"/>
                </a:schemeClr>
              </a:buClr>
              <a:buFont typeface="Wingdings" pitchFamily="2" charset="2"/>
              <a:buChar char="§"/>
              <a:defRPr/>
            </a:pPr>
            <a:r>
              <a:rPr lang="en-US" sz="2800" dirty="0" smtClean="0">
                <a:cs typeface="Arial" panose="020B0604020202020204" pitchFamily="34" charset="0"/>
              </a:rPr>
              <a:t>Highlight the value of addressing health disparities in the clinical learning environment (CLE). </a:t>
            </a:r>
          </a:p>
          <a:p>
            <a:pPr marL="457200" lvl="0" indent="-457200">
              <a:spcBef>
                <a:spcPts val="600"/>
              </a:spcBef>
              <a:buClr>
                <a:schemeClr val="accent4">
                  <a:lumMod val="60000"/>
                  <a:lumOff val="40000"/>
                </a:schemeClr>
              </a:buClr>
              <a:buFont typeface="Wingdings" pitchFamily="2" charset="2"/>
              <a:buChar char="§"/>
              <a:defRPr/>
            </a:pPr>
            <a:r>
              <a:rPr lang="en-US" sz="2800" dirty="0" smtClean="0">
                <a:cs typeface="Arial" panose="020B0604020202020204" pitchFamily="34" charset="0"/>
              </a:rPr>
              <a:t>Identify </a:t>
            </a:r>
            <a:r>
              <a:rPr lang="en-US" sz="2800" dirty="0">
                <a:cs typeface="Arial" panose="020B0604020202020204" pitchFamily="34" charset="0"/>
              </a:rPr>
              <a:t>opportunities within the CLE for improving health care quality by reducing health disparities</a:t>
            </a:r>
            <a:r>
              <a:rPr lang="en-US" sz="2800" dirty="0" smtClean="0">
                <a:cs typeface="Arial" panose="020B0604020202020204" pitchFamily="34" charset="0"/>
              </a:rPr>
              <a:t>.</a:t>
            </a:r>
          </a:p>
          <a:p>
            <a:pPr marL="457200" indent="-457200">
              <a:spcBef>
                <a:spcPts val="600"/>
              </a:spcBef>
              <a:buClr>
                <a:schemeClr val="accent4">
                  <a:lumMod val="60000"/>
                  <a:lumOff val="40000"/>
                </a:schemeClr>
              </a:buClr>
              <a:buFont typeface="Wingdings" pitchFamily="2" charset="2"/>
              <a:buChar char="§"/>
              <a:defRPr/>
            </a:pPr>
            <a:r>
              <a:rPr lang="en-US" sz="2800" dirty="0" smtClean="0">
                <a:cs typeface="Arial" panose="020B0604020202020204" pitchFamily="34" charset="0"/>
              </a:rPr>
              <a:t>Generate listing of learning needs about health disparities to enhance GME.</a:t>
            </a:r>
            <a:endParaRPr lang="en-US" sz="2800" dirty="0">
              <a:cs typeface="Arial" panose="020B0604020202020204" pitchFamily="34" charset="0"/>
            </a:endParaRP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07404" y="5486400"/>
            <a:ext cx="2021996" cy="82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8648" y="5334000"/>
            <a:ext cx="1520952" cy="1121237"/>
          </a:xfrm>
          <a:prstGeom prst="rect">
            <a:avLst/>
          </a:prstGeom>
        </p:spPr>
      </p:pic>
      <p:sp>
        <p:nvSpPr>
          <p:cNvPr id="8" name="Rectangle 2"/>
          <p:cNvSpPr>
            <a:spLocks noChangeArrowheads="1"/>
          </p:cNvSpPr>
          <p:nvPr/>
        </p:nvSpPr>
        <p:spPr bwMode="auto">
          <a:xfrm>
            <a:off x="2971800" y="381000"/>
            <a:ext cx="30412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4400" b="1" dirty="0">
                <a:solidFill>
                  <a:srgbClr val="FFCC66"/>
                </a:solidFill>
                <a:latin typeface="+mn-lt"/>
                <a:cs typeface="Arial" pitchFamily="34" charset="0"/>
              </a:rPr>
              <a:t>Objectives</a:t>
            </a:r>
            <a:endParaRPr lang="en-US" altLang="en-US" sz="4400" b="1" dirty="0">
              <a:solidFill>
                <a:srgbClr val="FFCC66"/>
              </a:solidFill>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385175" cy="1219200"/>
          </a:xfrm>
        </p:spPr>
        <p:txBody>
          <a:bodyPr/>
          <a:lstStyle/>
          <a:p>
            <a:r>
              <a:rPr lang="en-US" dirty="0" smtClean="0">
                <a:solidFill>
                  <a:srgbClr val="FFCC66"/>
                </a:solidFill>
              </a:rPr>
              <a:t>Dr. Harold Freeman . . .</a:t>
            </a:r>
            <a:endParaRPr lang="en-US" dirty="0">
              <a:solidFill>
                <a:srgbClr val="FFCC66"/>
              </a:solidFill>
            </a:endParaRPr>
          </a:p>
        </p:txBody>
      </p:sp>
      <p:sp>
        <p:nvSpPr>
          <p:cNvPr id="3" name="Content Placeholder 2"/>
          <p:cNvSpPr>
            <a:spLocks noGrp="1"/>
          </p:cNvSpPr>
          <p:nvPr>
            <p:ph idx="1"/>
          </p:nvPr>
        </p:nvSpPr>
        <p:spPr>
          <a:xfrm>
            <a:off x="533400" y="1676400"/>
            <a:ext cx="8007350" cy="4191000"/>
          </a:xfrm>
        </p:spPr>
        <p:txBody>
          <a:bodyPr/>
          <a:lstStyle/>
          <a:p>
            <a:r>
              <a:rPr lang="en-US" sz="2800" i="1" dirty="0" smtClean="0">
                <a:effectLst/>
              </a:rPr>
              <a:t>“</a:t>
            </a:r>
            <a:r>
              <a:rPr lang="en-US" sz="2800" i="1" dirty="0">
                <a:effectLst/>
              </a:rPr>
              <a:t>The existence of health disparities is not just a scientific and medical issue but a moral and ethical issue.”</a:t>
            </a:r>
            <a:r>
              <a:rPr lang="en-US" sz="2800" dirty="0">
                <a:effectLst/>
              </a:rPr>
              <a:t> </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352800"/>
            <a:ext cx="8915400" cy="3200400"/>
          </a:xfrm>
          <a:prstGeom prst="rect">
            <a:avLst/>
          </a:prstGeom>
        </p:spPr>
      </p:pic>
      <p:sp>
        <p:nvSpPr>
          <p:cNvPr id="5" name="Rectangle 4"/>
          <p:cNvSpPr/>
          <p:nvPr/>
        </p:nvSpPr>
        <p:spPr>
          <a:xfrm>
            <a:off x="381000" y="4086761"/>
            <a:ext cx="6248400" cy="1323439"/>
          </a:xfrm>
          <a:prstGeom prst="rect">
            <a:avLst/>
          </a:prstGeom>
        </p:spPr>
        <p:txBody>
          <a:bodyPr wrap="square">
            <a:spAutoFit/>
          </a:bodyPr>
          <a:lstStyle/>
          <a:p>
            <a:r>
              <a:rPr lang="en-US" sz="2000" dirty="0"/>
              <a:t>The concept of </a:t>
            </a:r>
            <a:r>
              <a:rPr lang="en-US" sz="2000" dirty="0">
                <a:solidFill>
                  <a:srgbClr val="FFCC66"/>
                </a:solidFill>
              </a:rPr>
              <a:t>patient navigation </a:t>
            </a:r>
            <a:r>
              <a:rPr lang="en-US" sz="2000" dirty="0"/>
              <a:t>was founded and pioneered by Harold P. Freeman in 1990 for the purpose of eliminating barriers to timely cancer screening, diagnosis, treatment, and supportive care. </a:t>
            </a:r>
          </a:p>
        </p:txBody>
      </p:sp>
    </p:spTree>
    <p:extLst>
      <p:ext uri="{BB962C8B-B14F-4D97-AF65-F5344CB8AC3E}">
        <p14:creationId xmlns:p14="http://schemas.microsoft.com/office/powerpoint/2010/main" val="14592207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304800"/>
            <a:ext cx="9144000" cy="5943600"/>
          </a:xfrm>
          <a:prstGeom prst="rect">
            <a:avLst/>
          </a:prstGeom>
        </p:spPr>
      </p:pic>
      <p:cxnSp>
        <p:nvCxnSpPr>
          <p:cNvPr id="6" name="Straight Connector 5"/>
          <p:cNvCxnSpPr/>
          <p:nvPr/>
        </p:nvCxnSpPr>
        <p:spPr>
          <a:xfrm>
            <a:off x="3352800" y="2667000"/>
            <a:ext cx="3200400"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209800" y="6410980"/>
            <a:ext cx="5105400" cy="307777"/>
          </a:xfrm>
          <a:prstGeom prst="rect">
            <a:avLst/>
          </a:prstGeom>
        </p:spPr>
        <p:txBody>
          <a:bodyPr wrap="square">
            <a:spAutoFit/>
          </a:bodyPr>
          <a:lstStyle/>
          <a:p>
            <a:r>
              <a:rPr lang="en-US" sz="1400" dirty="0" err="1" smtClean="0">
                <a:solidFill>
                  <a:srgbClr val="FFCC66"/>
                </a:solidFill>
              </a:rPr>
              <a:t>Dawarka-Mullan</a:t>
            </a:r>
            <a:r>
              <a:rPr lang="en-US" sz="1400" dirty="0" smtClean="0">
                <a:solidFill>
                  <a:srgbClr val="FFCC66"/>
                </a:solidFill>
              </a:rPr>
              <a:t> et al., 2010  America Journal of Public Health </a:t>
            </a:r>
            <a:endParaRPr lang="en-US" sz="1400" dirty="0">
              <a:solidFill>
                <a:srgbClr val="FFCC66"/>
              </a:solidFill>
            </a:endParaRPr>
          </a:p>
        </p:txBody>
      </p:sp>
    </p:spTree>
    <p:extLst>
      <p:ext uri="{BB962C8B-B14F-4D97-AF65-F5344CB8AC3E}">
        <p14:creationId xmlns:p14="http://schemas.microsoft.com/office/powerpoint/2010/main" val="4045272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385175" cy="1050925"/>
          </a:xfrm>
        </p:spPr>
        <p:txBody>
          <a:bodyPr/>
          <a:lstStyle/>
          <a:p>
            <a:r>
              <a:rPr lang="en-US" dirty="0" smtClean="0">
                <a:solidFill>
                  <a:srgbClr val="FFCC66"/>
                </a:solidFill>
                <a:effectLst/>
              </a:rPr>
              <a:t>But how?</a:t>
            </a:r>
            <a:endParaRPr lang="en-US" dirty="0">
              <a:solidFill>
                <a:srgbClr val="FFCC66"/>
              </a:solidFill>
              <a:effectLst/>
            </a:endParaRPr>
          </a:p>
        </p:txBody>
      </p:sp>
      <p:sp>
        <p:nvSpPr>
          <p:cNvPr id="3" name="Content Placeholder 2"/>
          <p:cNvSpPr>
            <a:spLocks noGrp="1"/>
          </p:cNvSpPr>
          <p:nvPr>
            <p:ph idx="1"/>
          </p:nvPr>
        </p:nvSpPr>
        <p:spPr>
          <a:xfrm>
            <a:off x="533400" y="1752600"/>
            <a:ext cx="8235950" cy="4191000"/>
          </a:xfrm>
        </p:spPr>
        <p:txBody>
          <a:bodyPr/>
          <a:lstStyle/>
          <a:p>
            <a:pPr marL="457200" indent="-457200"/>
            <a:r>
              <a:rPr lang="en-US" sz="2600" dirty="0">
                <a:effectLst/>
              </a:rPr>
              <a:t>What are the clinical site’s priorities with regard to addressing HD?</a:t>
            </a:r>
          </a:p>
          <a:p>
            <a:pPr marL="457200" indent="-457200"/>
            <a:r>
              <a:rPr lang="en-US" sz="2600" dirty="0" smtClean="0">
                <a:effectLst/>
              </a:rPr>
              <a:t>How is GME integrated </a:t>
            </a:r>
            <a:r>
              <a:rPr lang="en-US" sz="2600" dirty="0">
                <a:effectLst/>
              </a:rPr>
              <a:t>into an organization’s </a:t>
            </a:r>
            <a:r>
              <a:rPr lang="en-US" sz="2600" dirty="0" smtClean="0">
                <a:effectLst/>
              </a:rPr>
              <a:t>strategic </a:t>
            </a:r>
            <a:r>
              <a:rPr lang="en-US" sz="2600" dirty="0">
                <a:effectLst/>
              </a:rPr>
              <a:t>planning and </a:t>
            </a:r>
            <a:r>
              <a:rPr lang="en-US" sz="2600" dirty="0" smtClean="0">
                <a:effectLst/>
              </a:rPr>
              <a:t>focus relating to HD?</a:t>
            </a:r>
            <a:endParaRPr lang="en-US" sz="2600" dirty="0">
              <a:effectLst/>
            </a:endParaRPr>
          </a:p>
          <a:p>
            <a:pPr marL="457200" indent="-457200"/>
            <a:r>
              <a:rPr lang="en-US" sz="2600" dirty="0" smtClean="0">
                <a:effectLst/>
              </a:rPr>
              <a:t>How accessible and available are cultural competency training and resources?</a:t>
            </a:r>
          </a:p>
          <a:p>
            <a:pPr marL="457200" indent="-457200"/>
            <a:r>
              <a:rPr lang="en-US" sz="2600" dirty="0" smtClean="0">
                <a:effectLst/>
              </a:rPr>
              <a:t>What opportunities exist for residents/fellows to become engaged in health </a:t>
            </a:r>
            <a:r>
              <a:rPr lang="en-US" sz="2600" dirty="0">
                <a:effectLst/>
              </a:rPr>
              <a:t>care quality, patient safety, and other systems-based initiatives</a:t>
            </a:r>
            <a:r>
              <a:rPr lang="en-US" sz="2600" dirty="0" smtClean="0">
                <a:effectLst/>
              </a:rPr>
              <a:t>. </a:t>
            </a:r>
          </a:p>
          <a:p>
            <a:pPr marL="457200" indent="-457200"/>
            <a:r>
              <a:rPr lang="en-US" sz="2600" dirty="0" smtClean="0">
                <a:effectLst/>
              </a:rPr>
              <a:t>How can they be supported? (time)</a:t>
            </a:r>
          </a:p>
          <a:p>
            <a:endParaRPr lang="en-US" sz="2600" dirty="0">
              <a:effectLst/>
            </a:endParaRPr>
          </a:p>
          <a:p>
            <a:endParaRPr lang="en-US" sz="2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179388"/>
            <a:ext cx="2286000" cy="1785938"/>
          </a:xfrm>
          <a:prstGeom prst="rect">
            <a:avLst/>
          </a:prstGeom>
        </p:spPr>
      </p:pic>
    </p:spTree>
    <p:extLst>
      <p:ext uri="{BB962C8B-B14F-4D97-AF65-F5344CB8AC3E}">
        <p14:creationId xmlns:p14="http://schemas.microsoft.com/office/powerpoint/2010/main" val="14427927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1602" name="Rectangle 2"/>
          <p:cNvSpPr>
            <a:spLocks noGrp="1" noChangeArrowheads="1"/>
          </p:cNvSpPr>
          <p:nvPr>
            <p:ph type="body" idx="4294967295"/>
          </p:nvPr>
        </p:nvSpPr>
        <p:spPr>
          <a:xfrm>
            <a:off x="914400" y="304800"/>
            <a:ext cx="8229600" cy="1401763"/>
          </a:xfrm>
        </p:spPr>
        <p:txBody>
          <a:bodyPr/>
          <a:lstStyle/>
          <a:p>
            <a:pPr eaLnBrk="1" hangingPunct="1">
              <a:buFont typeface="Wingdings" pitchFamily="2" charset="2"/>
              <a:buNone/>
              <a:defRPr/>
            </a:pPr>
            <a:r>
              <a:rPr lang="en-US" sz="5400" b="1" dirty="0" smtClean="0"/>
              <a:t>  </a:t>
            </a:r>
          </a:p>
        </p:txBody>
      </p:sp>
      <p:sp>
        <p:nvSpPr>
          <p:cNvPr id="16388" name="Rectangle 4"/>
          <p:cNvSpPr>
            <a:spLocks noChangeArrowheads="1"/>
          </p:cNvSpPr>
          <p:nvPr/>
        </p:nvSpPr>
        <p:spPr bwMode="auto">
          <a:xfrm>
            <a:off x="-130175" y="-157163"/>
            <a:ext cx="8915400" cy="77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4400" b="1" dirty="0">
                <a:solidFill>
                  <a:srgbClr val="FFCC66"/>
                </a:solidFill>
                <a:latin typeface="+mj-lt"/>
                <a:cs typeface="Tahoma" pitchFamily="34" charset="0"/>
              </a:rPr>
              <a:t>             </a:t>
            </a:r>
            <a:endParaRPr lang="en-US" sz="4400" b="1" dirty="0">
              <a:solidFill>
                <a:srgbClr val="336600"/>
              </a:solidFill>
              <a:latin typeface="+mj-lt"/>
              <a:cs typeface="Tahoma" pitchFamily="34" charset="0"/>
            </a:endParaRPr>
          </a:p>
        </p:txBody>
      </p:sp>
      <p:pic>
        <p:nvPicPr>
          <p:cNvPr id="40964" name="Picture 6" descr="camp alegria 2005 4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3933" y="3505200"/>
            <a:ext cx="2209800" cy="21336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40966" name="Picture 18" descr="MPj0438813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0" y="1748068"/>
            <a:ext cx="1428750" cy="19050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40967" name="Picture 19" descr="MPj0400407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5321" y="3523986"/>
            <a:ext cx="1485900" cy="23622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40968" name="Picture 22" descr="IMG_479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7687" y="1216812"/>
            <a:ext cx="2264063" cy="194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25" descr="Untitled-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2095500"/>
            <a:ext cx="1524000" cy="14097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0970" name="Picture 12" descr="MPPH03112I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77200" y="3653068"/>
            <a:ext cx="10668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7" descr="j031685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3732" y="4233690"/>
            <a:ext cx="1879065" cy="125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19" descr="DSC00580"/>
          <p:cNvPicPr>
            <a:picLocks noChangeAspect="1" noChangeArrowheads="1"/>
          </p:cNvPicPr>
          <p:nvPr/>
        </p:nvPicPr>
        <p:blipFill>
          <a:blip r:embed="rId10">
            <a:extLst>
              <a:ext uri="{28A0092B-C50C-407E-A947-70E740481C1C}">
                <a14:useLocalDpi xmlns:a14="http://schemas.microsoft.com/office/drawing/2010/main" val="0"/>
              </a:ext>
            </a:extLst>
          </a:blip>
          <a:srcRect t="13394" b="14636"/>
          <a:stretch>
            <a:fillRect/>
          </a:stretch>
        </p:blipFill>
        <p:spPr bwMode="auto">
          <a:xfrm>
            <a:off x="7086600" y="5408083"/>
            <a:ext cx="2057400" cy="129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20" descr="IMG_305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33762" y="1"/>
            <a:ext cx="2175611" cy="153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463" descr="2010 17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9373" y="-24064"/>
            <a:ext cx="1683839" cy="215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FFCC00"/>
                </a:solidFill>
                <a:miter lim="800000"/>
                <a:headEnd/>
                <a:tailEnd/>
              </a14:hiddenLine>
            </a:ext>
          </a:extLst>
        </p:spPr>
      </p:pic>
      <p:pic>
        <p:nvPicPr>
          <p:cNvPr id="40975" name="Picture 31" descr="Christ Church fall 05 50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93212" y="-24064"/>
            <a:ext cx="1425387" cy="1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9" name="Picture 37" descr="j028912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42330" y="5071374"/>
            <a:ext cx="1963179" cy="156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Picture 27" descr="C:\Users\cdmeade\AppData\Local\Microsoft\Windows\Temporary Internet Files\Content.IE5\9EA8CU0J\Banner-002A[1].png"/>
          <p:cNvPicPr>
            <a:picLocks noChangeAspect="1" noChangeArrowheads="1"/>
          </p:cNvPicPr>
          <p:nvPr/>
        </p:nvPicPr>
        <p:blipFill>
          <a:blip r:embed="rId15"/>
          <a:srcRect/>
          <a:stretch>
            <a:fillRect/>
          </a:stretch>
        </p:blipFill>
        <p:spPr bwMode="auto">
          <a:xfrm>
            <a:off x="2438400" y="2865438"/>
            <a:ext cx="4633913" cy="1401762"/>
          </a:xfrm>
          <a:prstGeom prst="rect">
            <a:avLst/>
          </a:prstGeom>
          <a:solidFill>
            <a:schemeClr val="accent3">
              <a:lumMod val="60000"/>
              <a:lumOff val="40000"/>
            </a:schemeClr>
          </a:solidFill>
          <a:ln>
            <a:noFill/>
          </a:ln>
        </p:spPr>
      </p:pic>
      <p:pic>
        <p:nvPicPr>
          <p:cNvPr id="40982" name="Picture 5" descr="\\Hlmrc03\merc\mcn\cathystills\8.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392" y="1"/>
            <a:ext cx="1943985" cy="139580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0984" name="Picture 8" descr="C:\Users\cdmeade\AppData\Local\Microsoft\Windows\Temporary Internet Files\Content.IE5\Q50X40OW\Khazar_culture[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15" y="2612624"/>
            <a:ext cx="180657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5" name="Picture 7" descr="C:\Users\cdmeade\AppData\Local\Microsoft\Windows\Temporary Internet Files\Content.IE5\PHEC3G97\Afghan_girl_begging[1].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36643" y="1"/>
            <a:ext cx="1997119" cy="121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6" name="Picture 30" descr="C:\Users\cdmeade\AppData\Local\Microsoft\Windows\Temporary Internet Files\Content.IE5\Q50X40OW\islam[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17301" y="5562600"/>
            <a:ext cx="1585913"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CDMeade8-17-17</a:t>
            </a:r>
          </a:p>
        </p:txBody>
      </p:sp>
      <p:pic>
        <p:nvPicPr>
          <p:cNvPr id="40988" name="Picture 13" descr="MPj04393460000[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41750" y="5486400"/>
            <a:ext cx="17970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9" name="Picture 14" descr="MPj04394240000[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67867" y="5453063"/>
            <a:ext cx="175260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362200" y="2838271"/>
            <a:ext cx="4572000" cy="1077218"/>
          </a:xfrm>
          <a:prstGeom prst="rect">
            <a:avLst/>
          </a:prstGeom>
        </p:spPr>
        <p:txBody>
          <a:bodyPr>
            <a:spAutoFit/>
          </a:bodyPr>
          <a:lstStyle/>
          <a:p>
            <a:pPr algn="ctr"/>
            <a:r>
              <a:rPr lang="en-US" altLang="en-US" sz="3200" b="1" i="1" dirty="0" smtClean="0">
                <a:solidFill>
                  <a:schemeClr val="bg1"/>
                </a:solidFill>
                <a:cs typeface="Tahoma" pitchFamily="34" charset="0"/>
              </a:rPr>
              <a:t>Who seeks care at your CLE’s?  </a:t>
            </a:r>
          </a:p>
        </p:txBody>
      </p:sp>
      <p:pic>
        <p:nvPicPr>
          <p:cNvPr id="98306" name="Picture 2" descr="C:\Users\cdmeade\AppData\Local\Microsoft\Windows\Temporary Internet Files\Content.IE5\Q50X40OW\doctor-patient-mold-sickness[1].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17" y="3822299"/>
            <a:ext cx="18288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98308" name="Picture 4" descr="C:\Users\cdmeade\AppData\Local\Microsoft\Windows\Temporary Internet Files\Content.IE5\6S04P72S\Patient_receives_chemotherapy[1].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663173" y="1540548"/>
            <a:ext cx="1966845" cy="1309596"/>
          </a:xfrm>
          <a:prstGeom prst="rect">
            <a:avLst/>
          </a:prstGeom>
          <a:noFill/>
          <a:extLst>
            <a:ext uri="{909E8E84-426E-40DD-AFC4-6F175D3DCCD1}">
              <a14:hiddenFill xmlns:a14="http://schemas.microsoft.com/office/drawing/2010/main">
                <a:solidFill>
                  <a:srgbClr val="FFFFFF"/>
                </a:solidFill>
              </a14:hiddenFill>
            </a:ext>
          </a:extLst>
        </p:spPr>
      </p:pic>
      <p:pic>
        <p:nvPicPr>
          <p:cNvPr id="98310" name="Picture 6" descr="C:\Users\cdmeade\AppData\Local\Microsoft\Windows\Temporary Internet Files\Content.IE5\Q50X40OW\Doctor_holding_patient_hand[1].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5476" y="1395805"/>
            <a:ext cx="1828800" cy="121681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5" descr="MPj04395370000[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0" y="4841333"/>
            <a:ext cx="1342263" cy="201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1" descr="j0262670"/>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95408" y="3946777"/>
            <a:ext cx="898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descr="Picture 08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276601" y="1506648"/>
            <a:ext cx="1959264" cy="1343496"/>
          </a:xfrm>
          <a:prstGeom prst="rect">
            <a:avLst/>
          </a:prstGeom>
          <a:noFill/>
          <a:ln w="9525">
            <a:solidFill>
              <a:srgbClr val="FFCC66"/>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2" descr="C:\Users\cdmeade\AppData\Local\Microsoft\Windows\Temporary Internet Files\Content.IE5\UVC4WSSR\MP900409504[1].jpg"/>
          <p:cNvPicPr>
            <a:picLocks noChangeAspect="1" noChangeArrowheads="1"/>
          </p:cNvPicPr>
          <p:nvPr/>
        </p:nvPicPr>
        <p:blipFill>
          <a:blip r:embed="rId28"/>
          <a:srcRect/>
          <a:stretch>
            <a:fillRect/>
          </a:stretch>
        </p:blipFill>
        <p:spPr bwMode="auto">
          <a:xfrm>
            <a:off x="1447800" y="2819400"/>
            <a:ext cx="993576" cy="13306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78462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1602">
                                            <p:txEl>
                                              <p:pRg st="0" end="0"/>
                                            </p:txEl>
                                          </p:spTgt>
                                        </p:tgtEl>
                                        <p:attrNameLst>
                                          <p:attrName>style.visibility</p:attrName>
                                        </p:attrNameLst>
                                      </p:cBhvr>
                                      <p:to>
                                        <p:strVal val="visible"/>
                                      </p:to>
                                    </p:set>
                                    <p:animEffect transition="in" filter="fade">
                                      <p:cBhvr>
                                        <p:cTn id="7" dur="1000"/>
                                        <p:tgtEl>
                                          <p:spTgt spid="281602">
                                            <p:txEl>
                                              <p:pRg st="0" end="0"/>
                                            </p:txEl>
                                          </p:spTgt>
                                        </p:tgtEl>
                                      </p:cBhvr>
                                    </p:animEffect>
                                    <p:anim calcmode="lin" valueType="num">
                                      <p:cBhvr>
                                        <p:cTn id="8" dur="1000" fill="hold"/>
                                        <p:tgtEl>
                                          <p:spTgt spid="28160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16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026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2"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158" y="152400"/>
            <a:ext cx="8385175" cy="1219200"/>
          </a:xfrm>
        </p:spPr>
        <p:txBody>
          <a:bodyPr/>
          <a:lstStyle/>
          <a:p>
            <a:r>
              <a:rPr lang="en-US" dirty="0" smtClean="0">
                <a:solidFill>
                  <a:srgbClr val="FFCC66"/>
                </a:solidFill>
              </a:rPr>
              <a:t>Tampa </a:t>
            </a:r>
            <a:endParaRPr lang="en-US" dirty="0">
              <a:solidFill>
                <a:srgbClr val="FFCC66"/>
              </a:solidFill>
            </a:endParaRPr>
          </a:p>
        </p:txBody>
      </p:sp>
      <p:sp>
        <p:nvSpPr>
          <p:cNvPr id="3" name="Content Placeholder 2"/>
          <p:cNvSpPr>
            <a:spLocks noGrp="1"/>
          </p:cNvSpPr>
          <p:nvPr>
            <p:ph idx="1"/>
          </p:nvPr>
        </p:nvSpPr>
        <p:spPr>
          <a:xfrm>
            <a:off x="457200" y="1524000"/>
            <a:ext cx="8007350" cy="3124200"/>
          </a:xfrm>
        </p:spPr>
        <p:txBody>
          <a:bodyPr/>
          <a:lstStyle/>
          <a:p>
            <a:pPr marL="457200" indent="-457200"/>
            <a:r>
              <a:rPr lang="en-US" sz="2800" dirty="0" smtClean="0">
                <a:effectLst/>
              </a:rPr>
              <a:t>Race</a:t>
            </a:r>
            <a:r>
              <a:rPr lang="en-US" sz="2800" dirty="0">
                <a:effectLst/>
              </a:rPr>
              <a:t>:</a:t>
            </a:r>
            <a:r>
              <a:rPr lang="en-US" sz="2800" dirty="0" smtClean="0">
                <a:effectLst/>
              </a:rPr>
              <a:t> White </a:t>
            </a:r>
            <a:r>
              <a:rPr lang="en-US" sz="2800" dirty="0">
                <a:effectLst/>
              </a:rPr>
              <a:t>(Non-Hispanic/Latino) </a:t>
            </a:r>
            <a:r>
              <a:rPr lang="en-US" sz="2800" dirty="0" smtClean="0">
                <a:effectLst/>
              </a:rPr>
              <a:t>– 64%; African American  26%; Asian 4%; American Indians: 0.8% Mixed/other race 6%;Hawaiians 0.8%.</a:t>
            </a:r>
          </a:p>
          <a:p>
            <a:pPr marL="457200" indent="-457200"/>
            <a:r>
              <a:rPr lang="en-US" sz="2800" dirty="0" smtClean="0">
                <a:effectLst/>
              </a:rPr>
              <a:t>Ethnicity: Hispanic/Latino origin </a:t>
            </a:r>
            <a:r>
              <a:rPr lang="en-US" sz="2800" dirty="0">
                <a:effectLst/>
              </a:rPr>
              <a:t>23</a:t>
            </a:r>
            <a:r>
              <a:rPr lang="en-US" sz="2800" dirty="0" smtClean="0">
                <a:effectLst/>
              </a:rPr>
              <a:t>%;</a:t>
            </a:r>
          </a:p>
          <a:p>
            <a:pPr marL="457200" indent="-457200"/>
            <a:r>
              <a:rPr lang="en-US" sz="2800" dirty="0" smtClean="0">
                <a:effectLst/>
              </a:rPr>
              <a:t>About 18% speak Spanish.</a:t>
            </a:r>
          </a:p>
          <a:p>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657" y="4915662"/>
            <a:ext cx="6060943" cy="1637538"/>
          </a:xfrm>
          <a:prstGeom prst="rect">
            <a:avLst/>
          </a:prstGeom>
        </p:spPr>
      </p:pic>
      <p:pic>
        <p:nvPicPr>
          <p:cNvPr id="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013344"/>
            <a:ext cx="2953443" cy="180463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503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85175" cy="1431925"/>
          </a:xfrm>
        </p:spPr>
        <p:txBody>
          <a:bodyPr/>
          <a:lstStyle/>
          <a:p>
            <a:r>
              <a:rPr lang="en-US" dirty="0" smtClean="0">
                <a:solidFill>
                  <a:srgbClr val="FFCC66"/>
                </a:solidFill>
              </a:rPr>
              <a:t>CLE - TGH</a:t>
            </a:r>
            <a:endParaRPr lang="en-US" dirty="0">
              <a:solidFill>
                <a:srgbClr val="FFCC66"/>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304800"/>
            <a:ext cx="2405062" cy="723283"/>
          </a:xfrm>
          <a:prstGeom prst="rect">
            <a:avLst/>
          </a:prstGeom>
        </p:spPr>
      </p:pic>
      <p:pic>
        <p:nvPicPr>
          <p:cNvPr id="4" name="Picture 3"/>
          <p:cNvPicPr>
            <a:picLocks noChangeAspect="1"/>
          </p:cNvPicPr>
          <p:nvPr/>
        </p:nvPicPr>
        <p:blipFill>
          <a:blip r:embed="rId3"/>
          <a:stretch>
            <a:fillRect/>
          </a:stretch>
        </p:blipFill>
        <p:spPr>
          <a:xfrm>
            <a:off x="476250" y="2012990"/>
            <a:ext cx="8196262" cy="4169432"/>
          </a:xfrm>
          <a:prstGeom prst="rect">
            <a:avLst/>
          </a:prstGeom>
        </p:spPr>
      </p:pic>
      <p:sp>
        <p:nvSpPr>
          <p:cNvPr id="6" name="TextBox 5"/>
          <p:cNvSpPr txBox="1"/>
          <p:nvPr/>
        </p:nvSpPr>
        <p:spPr>
          <a:xfrm>
            <a:off x="438150" y="1122660"/>
            <a:ext cx="7944298" cy="923330"/>
          </a:xfrm>
          <a:prstGeom prst="rect">
            <a:avLst/>
          </a:prstGeom>
          <a:noFill/>
        </p:spPr>
        <p:txBody>
          <a:bodyPr wrap="square" rtlCol="0">
            <a:spAutoFit/>
          </a:bodyPr>
          <a:lstStyle/>
          <a:p>
            <a:endParaRPr lang="en-US" dirty="0"/>
          </a:p>
          <a:p>
            <a:r>
              <a:rPr lang="en-US" dirty="0"/>
              <a:t>TGH is the hospital of choice for individuals suffering from hypertension and a top choice for patients with neoplasms and diabetes. </a:t>
            </a:r>
          </a:p>
        </p:txBody>
      </p:sp>
      <p:sp>
        <p:nvSpPr>
          <p:cNvPr id="7" name="TextBox 6"/>
          <p:cNvSpPr txBox="1"/>
          <p:nvPr/>
        </p:nvSpPr>
        <p:spPr>
          <a:xfrm>
            <a:off x="438150" y="6240244"/>
            <a:ext cx="8477250" cy="584775"/>
          </a:xfrm>
          <a:prstGeom prst="rect">
            <a:avLst/>
          </a:prstGeom>
          <a:noFill/>
        </p:spPr>
        <p:txBody>
          <a:bodyPr wrap="square" rtlCol="0">
            <a:spAutoFit/>
          </a:bodyPr>
          <a:lstStyle/>
          <a:p>
            <a:r>
              <a:rPr lang="en-US" sz="1600" dirty="0" smtClean="0"/>
              <a:t>Source</a:t>
            </a:r>
            <a:r>
              <a:rPr lang="en-US" sz="1600" dirty="0"/>
              <a:t>: Florida Agency for Health Care Administration Inpatient Discharge Database and Legacy Consulting Group </a:t>
            </a:r>
          </a:p>
        </p:txBody>
      </p:sp>
    </p:spTree>
    <p:extLst>
      <p:ext uri="{BB962C8B-B14F-4D97-AF65-F5344CB8AC3E}">
        <p14:creationId xmlns:p14="http://schemas.microsoft.com/office/powerpoint/2010/main" val="17769167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835" y="228600"/>
            <a:ext cx="8385175" cy="1143000"/>
          </a:xfrm>
        </p:spPr>
        <p:txBody>
          <a:bodyPr/>
          <a:lstStyle/>
          <a:p>
            <a:r>
              <a:rPr lang="en-US" dirty="0" smtClean="0">
                <a:solidFill>
                  <a:srgbClr val="FFCC66"/>
                </a:solidFill>
                <a:effectLst/>
              </a:rPr>
              <a:t>CLE - Moffitt</a:t>
            </a:r>
            <a:endParaRPr lang="en-US" dirty="0">
              <a:solidFill>
                <a:srgbClr val="FFCC66"/>
              </a:solidFill>
              <a:effectLst/>
            </a:endParaRPr>
          </a:p>
        </p:txBody>
      </p:sp>
      <p:sp>
        <p:nvSpPr>
          <p:cNvPr id="3" name="Content Placeholder 2"/>
          <p:cNvSpPr>
            <a:spLocks noGrp="1"/>
          </p:cNvSpPr>
          <p:nvPr>
            <p:ph idx="1"/>
          </p:nvPr>
        </p:nvSpPr>
        <p:spPr>
          <a:xfrm>
            <a:off x="838200" y="1447800"/>
            <a:ext cx="8007350" cy="4648200"/>
          </a:xfrm>
        </p:spPr>
        <p:txBody>
          <a:bodyPr/>
          <a:lstStyle/>
          <a:p>
            <a:pPr marL="0" indent="0">
              <a:buNone/>
            </a:pPr>
            <a:endParaRPr lang="en-US" dirty="0">
              <a:effectLst/>
            </a:endParaRPr>
          </a:p>
          <a:p>
            <a:endParaRPr lang="en-US" dirty="0"/>
          </a:p>
        </p:txBody>
      </p:sp>
      <p:grpSp>
        <p:nvGrpSpPr>
          <p:cNvPr id="9" name="Group 8"/>
          <p:cNvGrpSpPr/>
          <p:nvPr/>
        </p:nvGrpSpPr>
        <p:grpSpPr>
          <a:xfrm>
            <a:off x="762000" y="1676400"/>
            <a:ext cx="4279265" cy="4831080"/>
            <a:chOff x="0" y="0"/>
            <a:chExt cx="3595370" cy="3385185"/>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 y="190663"/>
              <a:ext cx="3538220" cy="3194522"/>
            </a:xfrm>
            <a:prstGeom prst="rect">
              <a:avLst/>
            </a:prstGeom>
          </p:spPr>
        </p:pic>
        <p:sp>
          <p:nvSpPr>
            <p:cNvPr id="11" name="Rectangle 10"/>
            <p:cNvSpPr/>
            <p:nvPr/>
          </p:nvSpPr>
          <p:spPr>
            <a:xfrm>
              <a:off x="0" y="0"/>
              <a:ext cx="3595370" cy="3385185"/>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2050" name="Picture 2" descr="Moffitt Cancer Center photo of: Moffitt Cancer Center at International Pla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1" y="2789478"/>
            <a:ext cx="1934922" cy="193492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bwMode="auto">
          <a:xfrm>
            <a:off x="3048000" y="3276600"/>
            <a:ext cx="1371600" cy="1394739"/>
          </a:xfrm>
          <a:prstGeom prst="ellipse">
            <a:avLst/>
          </a:prstGeom>
          <a:noFill/>
          <a:ln w="19050" cap="flat" cmpd="sng" algn="ctr">
            <a:solidFill>
              <a:schemeClr val="accent5">
                <a:lumMod val="75000"/>
              </a:schemeClr>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8050668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1" name="Picture 4" descr="map"/>
          <p:cNvPicPr>
            <a:picLocks noChangeAspect="1" noChangeArrowheads="1"/>
          </p:cNvPicPr>
          <p:nvPr/>
        </p:nvPicPr>
        <p:blipFill>
          <a:blip r:embed="rId3"/>
          <a:srcRect/>
          <a:stretch>
            <a:fillRect/>
          </a:stretch>
        </p:blipFill>
        <p:spPr bwMode="auto">
          <a:xfrm>
            <a:off x="5986463" y="811213"/>
            <a:ext cx="2700337" cy="2846387"/>
          </a:xfrm>
          <a:prstGeom prst="rect">
            <a:avLst/>
          </a:prstGeom>
          <a:ln>
            <a:solidFill>
              <a:srgbClr val="C2FF85"/>
            </a:solidFill>
          </a:ln>
          <a:effectLst>
            <a:outerShdw blurRad="292100" dist="139700" dir="2700000" algn="tl" rotWithShape="0">
              <a:srgbClr val="333333">
                <a:alpha val="65000"/>
              </a:srgbClr>
            </a:outerShdw>
          </a:effectLst>
          <a:extLst/>
        </p:spPr>
      </p:pic>
      <p:sp>
        <p:nvSpPr>
          <p:cNvPr id="291845" name="Rectangle 5"/>
          <p:cNvSpPr>
            <a:spLocks noChangeArrowheads="1"/>
          </p:cNvSpPr>
          <p:nvPr/>
        </p:nvSpPr>
        <p:spPr bwMode="auto">
          <a:xfrm>
            <a:off x="6248400" y="3733800"/>
            <a:ext cx="2295525" cy="2862322"/>
          </a:xfrm>
          <a:prstGeom prst="rect">
            <a:avLst/>
          </a:prstGeom>
          <a:solidFill>
            <a:srgbClr val="92D050"/>
          </a:solidFill>
          <a:ln/>
        </p:spPr>
        <p:style>
          <a:lnRef idx="1">
            <a:schemeClr val="accent2"/>
          </a:lnRef>
          <a:fillRef idx="2">
            <a:schemeClr val="accent2"/>
          </a:fillRef>
          <a:effectRef idx="1">
            <a:schemeClr val="accent2"/>
          </a:effectRef>
          <a:fontRef idx="minor">
            <a:schemeClr val="dk1"/>
          </a:fontRef>
        </p:style>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2000" b="1" dirty="0" smtClean="0">
                <a:ln w="50800"/>
                <a:solidFill>
                  <a:schemeClr val="bg1"/>
                </a:solidFill>
                <a:ea typeface="Tahoma" pitchFamily="34" charset="0"/>
                <a:cs typeface="Tahoma" pitchFamily="34" charset="0"/>
              </a:rPr>
              <a:t>U01 CA114627   </a:t>
            </a:r>
          </a:p>
          <a:p>
            <a:pPr algn="ctr">
              <a:defRPr/>
            </a:pPr>
            <a:r>
              <a:rPr lang="en-US" sz="2000" b="1" dirty="0" smtClean="0">
                <a:ln w="50800"/>
                <a:solidFill>
                  <a:schemeClr val="bg1"/>
                </a:solidFill>
                <a:ea typeface="Tahoma" pitchFamily="34" charset="0"/>
                <a:cs typeface="Tahoma" pitchFamily="34" charset="0"/>
              </a:rPr>
              <a:t>2005-2017  </a:t>
            </a:r>
            <a:br>
              <a:rPr lang="en-US" sz="2000" b="1" dirty="0" smtClean="0">
                <a:ln w="50800"/>
                <a:solidFill>
                  <a:schemeClr val="bg1"/>
                </a:solidFill>
                <a:ea typeface="Tahoma" pitchFamily="34" charset="0"/>
                <a:cs typeface="Tahoma" pitchFamily="34" charset="0"/>
              </a:rPr>
            </a:br>
            <a:r>
              <a:rPr lang="en-US" sz="2000" b="1" dirty="0" smtClean="0">
                <a:ln w="50800"/>
                <a:solidFill>
                  <a:schemeClr val="bg1"/>
                </a:solidFill>
                <a:ea typeface="Tahoma" pitchFamily="34" charset="0"/>
                <a:cs typeface="Tahoma" pitchFamily="34" charset="0"/>
              </a:rPr>
              <a:t>(Meade-PI)</a:t>
            </a:r>
          </a:p>
          <a:p>
            <a:pPr algn="ctr">
              <a:defRPr/>
            </a:pPr>
            <a:endParaRPr lang="en-US" sz="2000" b="1" dirty="0">
              <a:ln w="50800"/>
              <a:solidFill>
                <a:schemeClr val="bg1"/>
              </a:solidFill>
              <a:latin typeface="Trebuchet MS" panose="020B0603020202020204" pitchFamily="34" charset="0"/>
              <a:ea typeface="Tahoma" pitchFamily="34" charset="0"/>
              <a:cs typeface="Tahoma" pitchFamily="34" charset="0"/>
            </a:endParaRPr>
          </a:p>
          <a:p>
            <a:pPr algn="ctr">
              <a:defRPr/>
            </a:pPr>
            <a:endParaRPr lang="en-US" sz="2000" b="1" dirty="0">
              <a:ln w="50800"/>
              <a:solidFill>
                <a:schemeClr val="bg1"/>
              </a:solidFill>
              <a:latin typeface="Trebuchet MS" panose="020B0603020202020204" pitchFamily="34" charset="0"/>
              <a:ea typeface="Tahoma" pitchFamily="34" charset="0"/>
              <a:cs typeface="Tahoma" pitchFamily="34" charset="0"/>
            </a:endParaRPr>
          </a:p>
          <a:p>
            <a:pPr algn="ctr">
              <a:defRPr/>
            </a:pPr>
            <a:r>
              <a:rPr lang="en-US" sz="2000" b="1" dirty="0">
                <a:ln w="50800"/>
                <a:solidFill>
                  <a:schemeClr val="bg1"/>
                </a:solidFill>
                <a:ea typeface="Tahoma" pitchFamily="34" charset="0"/>
                <a:cs typeface="Tahoma" pitchFamily="34" charset="0"/>
              </a:rPr>
              <a:t>U54 CA153509    </a:t>
            </a:r>
          </a:p>
          <a:p>
            <a:pPr algn="ctr">
              <a:defRPr/>
            </a:pPr>
            <a:r>
              <a:rPr lang="en-US" sz="2000" b="1" dirty="0" smtClean="0">
                <a:ln w="50800"/>
                <a:solidFill>
                  <a:schemeClr val="bg1"/>
                </a:solidFill>
                <a:ea typeface="Tahoma" pitchFamily="34" charset="0"/>
                <a:cs typeface="Tahoma" pitchFamily="34" charset="0"/>
              </a:rPr>
              <a:t>2010-present (Meade/Gwede MPI)</a:t>
            </a:r>
            <a:endParaRPr lang="en-US" sz="2000" b="1" dirty="0">
              <a:ln w="50800"/>
              <a:solidFill>
                <a:schemeClr val="bg1"/>
              </a:solidFill>
              <a:ea typeface="Tahoma" pitchFamily="34" charset="0"/>
              <a:cs typeface="Tahoma" pitchFamily="34" charset="0"/>
            </a:endParaRPr>
          </a:p>
        </p:txBody>
      </p:sp>
      <p:sp>
        <p:nvSpPr>
          <p:cNvPr id="418819" name="Rectangle 3"/>
          <p:cNvSpPr>
            <a:spLocks noChangeArrowheads="1"/>
          </p:cNvSpPr>
          <p:nvPr/>
        </p:nvSpPr>
        <p:spPr bwMode="auto">
          <a:xfrm>
            <a:off x="838200" y="1628835"/>
            <a:ext cx="4724400" cy="4967287"/>
          </a:xfrm>
          <a:prstGeom prst="rect">
            <a:avLst/>
          </a:prstGeom>
          <a:solidFill>
            <a:srgbClr val="FFECC5"/>
          </a:solidFill>
          <a:ln>
            <a:headEnd/>
            <a:tailEnd/>
          </a:ln>
        </p:spPr>
        <p:style>
          <a:lnRef idx="1">
            <a:schemeClr val="accent3"/>
          </a:lnRef>
          <a:fillRef idx="2">
            <a:schemeClr val="accent3"/>
          </a:fillRef>
          <a:effectRef idx="1">
            <a:schemeClr val="accent3"/>
          </a:effectRef>
          <a:fontRef idx="minor">
            <a:schemeClr val="dk1"/>
          </a:fontRef>
        </p:style>
        <p:txBody>
          <a:bodyPr lIns="182880" tIns="182880"/>
          <a:lstStyle/>
          <a:p>
            <a:pPr>
              <a:lnSpc>
                <a:spcPct val="90000"/>
              </a:lnSpc>
              <a:buSzPct val="50000"/>
              <a:buFont typeface="Wingdings" pitchFamily="2" charset="2"/>
              <a:buNone/>
              <a:defRPr/>
            </a:pPr>
            <a:r>
              <a:rPr lang="en-US" sz="3600" b="1" dirty="0">
                <a:solidFill>
                  <a:srgbClr val="FFCC66"/>
                </a:solidFill>
                <a:latin typeface="Trebuchet MS" panose="020B0603020202020204" pitchFamily="34" charset="0"/>
                <a:cs typeface="Arial" pitchFamily="34" charset="0"/>
              </a:rPr>
              <a:t> </a:t>
            </a:r>
            <a:r>
              <a:rPr lang="en-US" sz="3600" b="1" dirty="0">
                <a:solidFill>
                  <a:schemeClr val="bg1"/>
                </a:solidFill>
                <a:cs typeface="Arial" pitchFamily="34" charset="0"/>
              </a:rPr>
              <a:t>What is TBCCN?</a:t>
            </a:r>
          </a:p>
          <a:p>
            <a:pPr marL="174625">
              <a:lnSpc>
                <a:spcPct val="90000"/>
              </a:lnSpc>
              <a:buSzPct val="50000"/>
              <a:defRPr/>
            </a:pPr>
            <a:r>
              <a:rPr lang="en-US" sz="2800" dirty="0">
                <a:cs typeface="Arial" pitchFamily="34" charset="0"/>
              </a:rPr>
              <a:t>A network of 28 community partner organizations that works collaboratively to reduce the cancer burden among medically underserved populations in a tri-county area:</a:t>
            </a:r>
          </a:p>
          <a:p>
            <a:pPr marL="800100" lvl="1" indent="-342900">
              <a:buFont typeface="Wingdings" panose="05000000000000000000" pitchFamily="2" charset="2"/>
              <a:buChar char="ü"/>
              <a:defRPr/>
            </a:pPr>
            <a:r>
              <a:rPr lang="en-US" sz="2400" dirty="0">
                <a:cs typeface="Arial" pitchFamily="34" charset="0"/>
              </a:rPr>
              <a:t>Education/Outreach</a:t>
            </a:r>
          </a:p>
          <a:p>
            <a:pPr marL="800100" lvl="1" indent="-342900">
              <a:buFont typeface="Wingdings" panose="05000000000000000000" pitchFamily="2" charset="2"/>
              <a:buChar char="ü"/>
              <a:defRPr/>
            </a:pPr>
            <a:r>
              <a:rPr lang="en-US" sz="2400" dirty="0">
                <a:cs typeface="Arial" pitchFamily="34" charset="0"/>
              </a:rPr>
              <a:t>Training in CBPR</a:t>
            </a:r>
          </a:p>
          <a:p>
            <a:pPr marL="800100" lvl="1" indent="-342900">
              <a:buFont typeface="Wingdings" panose="05000000000000000000" pitchFamily="2" charset="2"/>
              <a:buChar char="ü"/>
              <a:defRPr/>
            </a:pPr>
            <a:r>
              <a:rPr lang="en-US" sz="2400" dirty="0">
                <a:cs typeface="Arial" pitchFamily="34" charset="0"/>
              </a:rPr>
              <a:t>Research</a:t>
            </a:r>
            <a:endParaRPr lang="en-US" sz="2400" b="1" u="sng" dirty="0">
              <a:solidFill>
                <a:srgbClr val="336600"/>
              </a:solidFill>
              <a:cs typeface="Arial" pitchFamily="34" charset="0"/>
            </a:endParaRPr>
          </a:p>
        </p:txBody>
      </p:sp>
      <p:sp>
        <p:nvSpPr>
          <p:cNvPr id="90117" name="Oval 7"/>
          <p:cNvSpPr>
            <a:spLocks noChangeArrowheads="1"/>
          </p:cNvSpPr>
          <p:nvPr/>
        </p:nvSpPr>
        <p:spPr bwMode="auto">
          <a:xfrm>
            <a:off x="7391400" y="1828800"/>
            <a:ext cx="533400" cy="609600"/>
          </a:xfrm>
          <a:prstGeom prst="ellipse">
            <a:avLst/>
          </a:prstGeom>
          <a:noFill/>
          <a:ln w="63500">
            <a:solidFill>
              <a:srgbClr val="C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Font typeface="Wingdings" pitchFamily="2" charset="2"/>
              <a:buChar char="§"/>
              <a:defRPr sz="3200">
                <a:solidFill>
                  <a:schemeClr val="tx1"/>
                </a:solidFill>
                <a:latin typeface="Arial" pitchFamily="34" charset="0"/>
              </a:defRPr>
            </a:lvl1pPr>
            <a:lvl2pPr marL="742950" indent="-285750">
              <a:spcBef>
                <a:spcPct val="20000"/>
              </a:spcBef>
              <a:buClr>
                <a:schemeClr val="accent2"/>
              </a:buClr>
              <a:buFont typeface="Wingdings" pitchFamily="2" charset="2"/>
              <a:buChar char="§"/>
              <a:defRPr sz="2800">
                <a:solidFill>
                  <a:schemeClr val="tx1"/>
                </a:solidFill>
                <a:latin typeface="Arial"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a:spcBef>
                <a:spcPct val="20000"/>
              </a:spcBef>
              <a:buClr>
                <a:schemeClr val="accent2"/>
              </a:buClr>
              <a:buFont typeface="Wingdings" pitchFamily="2" charset="2"/>
              <a:buChar char="§"/>
              <a:defRPr sz="2000">
                <a:solidFill>
                  <a:schemeClr val="tx1"/>
                </a:solidFill>
                <a:latin typeface="Arial"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a:solidFill>
                <a:srgbClr val="FF0000"/>
              </a:solidFill>
            </a:endParaRPr>
          </a:p>
        </p:txBody>
      </p:sp>
      <p:sp>
        <p:nvSpPr>
          <p:cNvPr id="67590" name="Text Placeholder 6"/>
          <p:cNvSpPr txBox="1">
            <a:spLocks/>
          </p:cNvSpPr>
          <p:nvPr/>
        </p:nvSpPr>
        <p:spPr bwMode="auto">
          <a:xfrm>
            <a:off x="354012" y="170657"/>
            <a:ext cx="7037388"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pitchFamily="2" charset="2"/>
              <a:buChar char="§"/>
              <a:defRPr sz="3200">
                <a:solidFill>
                  <a:schemeClr val="tx1"/>
                </a:solidFill>
                <a:latin typeface="Arial" pitchFamily="34" charset="0"/>
              </a:defRPr>
            </a:lvl1pPr>
            <a:lvl2pPr marL="742950" indent="-285750">
              <a:spcBef>
                <a:spcPct val="20000"/>
              </a:spcBef>
              <a:buClr>
                <a:schemeClr val="accent2"/>
              </a:buClr>
              <a:buFont typeface="Wingdings" pitchFamily="2" charset="2"/>
              <a:buChar char="§"/>
              <a:defRPr sz="2800">
                <a:solidFill>
                  <a:schemeClr val="tx1"/>
                </a:solidFill>
                <a:latin typeface="Arial"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a:spcBef>
                <a:spcPct val="20000"/>
              </a:spcBef>
              <a:buClr>
                <a:schemeClr val="accent2"/>
              </a:buClr>
              <a:buFont typeface="Wingdings" pitchFamily="2" charset="2"/>
              <a:buChar char="§"/>
              <a:defRPr sz="2000">
                <a:solidFill>
                  <a:schemeClr val="tx1"/>
                </a:solidFill>
                <a:latin typeface="Arial"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eaLnBrk="1" hangingPunct="1">
              <a:buClrTx/>
              <a:buFont typeface="Arial" pitchFamily="34" charset="0"/>
              <a:buNone/>
              <a:defRPr/>
            </a:pPr>
            <a:r>
              <a:rPr lang="en-US" altLang="en-US" sz="4000" b="1" dirty="0" smtClean="0">
                <a:solidFill>
                  <a:srgbClr val="FFCC66"/>
                </a:solidFill>
                <a:latin typeface="+mn-lt"/>
                <a:cs typeface="Tahoma" pitchFamily="34" charset="0"/>
              </a:rPr>
              <a:t>Tampa Bay Community </a:t>
            </a:r>
          </a:p>
          <a:p>
            <a:pPr eaLnBrk="1" hangingPunct="1">
              <a:buClrTx/>
              <a:buFont typeface="Arial" pitchFamily="34" charset="0"/>
              <a:buNone/>
              <a:defRPr/>
            </a:pPr>
            <a:r>
              <a:rPr lang="en-US" altLang="en-US" sz="4000" b="1" dirty="0" smtClean="0">
                <a:solidFill>
                  <a:srgbClr val="FFCC66"/>
                </a:solidFill>
                <a:latin typeface="+mn-lt"/>
                <a:cs typeface="Tahoma" pitchFamily="34" charset="0"/>
              </a:rPr>
              <a:t>Cancer Network</a:t>
            </a:r>
          </a:p>
        </p:txBody>
      </p:sp>
      <p:sp>
        <p:nvSpPr>
          <p:cNvPr id="2" name="Down Arrow 1"/>
          <p:cNvSpPr/>
          <p:nvPr/>
        </p:nvSpPr>
        <p:spPr>
          <a:xfrm>
            <a:off x="7207250" y="4743450"/>
            <a:ext cx="336550" cy="438150"/>
          </a:xfrm>
          <a:prstGeom prst="downArrow">
            <a:avLst/>
          </a:prstGeom>
          <a:solidFill>
            <a:srgbClr val="FFFF99"/>
          </a:solidFill>
        </p:spPr>
        <p:style>
          <a:lnRef idx="3">
            <a:schemeClr val="lt1"/>
          </a:lnRef>
          <a:fillRef idx="1">
            <a:schemeClr val="dk1"/>
          </a:fillRef>
          <a:effectRef idx="1">
            <a:schemeClr val="dk1"/>
          </a:effectRef>
          <a:fontRef idx="minor">
            <a:schemeClr val="lt1"/>
          </a:fontRef>
        </p:style>
        <p:txBody>
          <a:bodyPr anchor="ctr"/>
          <a:lstStyle/>
          <a:p>
            <a:pPr algn="ctr">
              <a:defRPr/>
            </a:pPr>
            <a:endParaRPr lang="en-US" b="1">
              <a:ln w="12700">
                <a:solidFill>
                  <a:srgbClr val="FFCC66"/>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90120"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33912" y="5334000"/>
            <a:ext cx="928688"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2657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Oval 2"/>
          <p:cNvSpPr>
            <a:spLocks noChangeArrowheads="1"/>
          </p:cNvSpPr>
          <p:nvPr/>
        </p:nvSpPr>
        <p:spPr bwMode="auto">
          <a:xfrm>
            <a:off x="304800" y="2590800"/>
            <a:ext cx="3352800" cy="2438400"/>
          </a:xfrm>
          <a:prstGeom prst="ellipse">
            <a:avLst/>
          </a:prstGeom>
          <a:solidFill>
            <a:srgbClr val="FFFF99"/>
          </a:solidFill>
          <a:ln>
            <a:solidFill>
              <a:schemeClr val="accent3">
                <a:lumMod val="60000"/>
                <a:lumOff val="40000"/>
              </a:schemeClr>
            </a:solidFill>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r>
              <a:rPr lang="en-US" sz="3600" b="1" dirty="0" err="1">
                <a:solidFill>
                  <a:srgbClr val="00B0F0"/>
                </a:solidFill>
                <a:latin typeface="+mj-lt"/>
              </a:rPr>
              <a:t>Suncoast</a:t>
            </a:r>
            <a:endParaRPr lang="en-US" sz="3600" b="1" dirty="0">
              <a:solidFill>
                <a:srgbClr val="00B0F0"/>
              </a:solidFill>
              <a:latin typeface="+mj-lt"/>
            </a:endParaRPr>
          </a:p>
          <a:p>
            <a:pPr>
              <a:defRPr/>
            </a:pPr>
            <a:r>
              <a:rPr lang="en-US" sz="3600" b="1" dirty="0">
                <a:solidFill>
                  <a:srgbClr val="00B0F0"/>
                </a:solidFill>
                <a:latin typeface="+mj-lt"/>
              </a:rPr>
              <a:t>    FQHC</a:t>
            </a:r>
          </a:p>
        </p:txBody>
      </p:sp>
      <p:sp>
        <p:nvSpPr>
          <p:cNvPr id="286723" name="Oval 3"/>
          <p:cNvSpPr>
            <a:spLocks noChangeArrowheads="1"/>
          </p:cNvSpPr>
          <p:nvPr/>
        </p:nvSpPr>
        <p:spPr bwMode="auto">
          <a:xfrm>
            <a:off x="5689600" y="2590800"/>
            <a:ext cx="3149600" cy="2438400"/>
          </a:xfrm>
          <a:prstGeom prst="ellipse">
            <a:avLst/>
          </a:prstGeom>
          <a:solidFill>
            <a:srgbClr val="FFFF99"/>
          </a:soli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sz="4000" b="1" dirty="0" smtClean="0">
                <a:solidFill>
                  <a:srgbClr val="00B0F0"/>
                </a:solidFill>
                <a:latin typeface="+mj-lt"/>
              </a:rPr>
              <a:t>Moffitt</a:t>
            </a:r>
            <a:endParaRPr lang="en-US" sz="4000" b="1" dirty="0">
              <a:solidFill>
                <a:srgbClr val="00B0F0"/>
              </a:solidFill>
              <a:latin typeface="+mj-lt"/>
            </a:endParaRPr>
          </a:p>
        </p:txBody>
      </p:sp>
      <p:sp>
        <p:nvSpPr>
          <p:cNvPr id="286725" name="AutoShape 5"/>
          <p:cNvSpPr>
            <a:spLocks noChangeArrowheads="1"/>
          </p:cNvSpPr>
          <p:nvPr/>
        </p:nvSpPr>
        <p:spPr bwMode="auto">
          <a:xfrm>
            <a:off x="3124200" y="2590800"/>
            <a:ext cx="2743200" cy="2286000"/>
          </a:xfrm>
          <a:prstGeom prst="flowChartConnector">
            <a:avLst/>
          </a:prstGeom>
          <a:solidFill>
            <a:srgbClr val="0070C0"/>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spcBef>
                <a:spcPct val="20000"/>
              </a:spcBef>
              <a:buClr>
                <a:schemeClr val="hlink"/>
              </a:buClr>
              <a:buFont typeface="Wingdings" pitchFamily="2" charset="2"/>
              <a:buChar char="§"/>
              <a:defRPr sz="3200">
                <a:solidFill>
                  <a:schemeClr val="tx1"/>
                </a:solidFill>
                <a:latin typeface="Arial" pitchFamily="34" charset="0"/>
              </a:defRPr>
            </a:lvl1pPr>
            <a:lvl2pPr marL="742950" indent="-285750">
              <a:spcBef>
                <a:spcPct val="20000"/>
              </a:spcBef>
              <a:buClr>
                <a:schemeClr val="accent2"/>
              </a:buClr>
              <a:buFont typeface="Wingdings" pitchFamily="2" charset="2"/>
              <a:buChar char="§"/>
              <a:defRPr sz="2800">
                <a:solidFill>
                  <a:schemeClr val="tx1"/>
                </a:solidFill>
                <a:latin typeface="Arial"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a:spcBef>
                <a:spcPct val="20000"/>
              </a:spcBef>
              <a:buClr>
                <a:schemeClr val="accent2"/>
              </a:buClr>
              <a:buFont typeface="Wingdings" pitchFamily="2" charset="2"/>
              <a:buChar char="§"/>
              <a:defRPr sz="2000">
                <a:solidFill>
                  <a:schemeClr val="tx1"/>
                </a:solidFill>
                <a:latin typeface="Arial"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lgn="ctr">
              <a:spcBef>
                <a:spcPct val="0"/>
              </a:spcBef>
              <a:buClrTx/>
              <a:buFontTx/>
              <a:buNone/>
            </a:pPr>
            <a:r>
              <a:rPr lang="en-US" altLang="en-US" b="1">
                <a:solidFill>
                  <a:srgbClr val="FFFFFF"/>
                </a:solidFill>
                <a:latin typeface="Calibri" pitchFamily="34" charset="0"/>
              </a:rPr>
              <a:t>Rural &amp;</a:t>
            </a:r>
          </a:p>
          <a:p>
            <a:pPr algn="ctr">
              <a:spcBef>
                <a:spcPct val="0"/>
              </a:spcBef>
              <a:buClrTx/>
              <a:buFontTx/>
              <a:buNone/>
            </a:pPr>
            <a:r>
              <a:rPr lang="en-US" altLang="en-US" b="1">
                <a:solidFill>
                  <a:srgbClr val="FFFFFF"/>
                </a:solidFill>
                <a:latin typeface="Calibri" pitchFamily="34" charset="0"/>
              </a:rPr>
              <a:t>Hispanic</a:t>
            </a:r>
          </a:p>
          <a:p>
            <a:pPr algn="ctr">
              <a:spcBef>
                <a:spcPct val="0"/>
              </a:spcBef>
              <a:buClrTx/>
              <a:buFontTx/>
              <a:buNone/>
            </a:pPr>
            <a:r>
              <a:rPr lang="en-US" altLang="en-US" b="1">
                <a:solidFill>
                  <a:srgbClr val="FFFFFF"/>
                </a:solidFill>
                <a:latin typeface="Calibri" pitchFamily="34" charset="0"/>
              </a:rPr>
              <a:t>Farmworkers</a:t>
            </a:r>
          </a:p>
        </p:txBody>
      </p:sp>
      <p:sp>
        <p:nvSpPr>
          <p:cNvPr id="286726" name="AutoShape 6"/>
          <p:cNvSpPr>
            <a:spLocks noChangeArrowheads="1"/>
          </p:cNvSpPr>
          <p:nvPr/>
        </p:nvSpPr>
        <p:spPr bwMode="auto">
          <a:xfrm>
            <a:off x="3733800" y="4572000"/>
            <a:ext cx="1524000" cy="1295400"/>
          </a:xfrm>
          <a:prstGeom prst="flowChartConnector">
            <a:avLst/>
          </a:prstGeom>
          <a:solidFill>
            <a:schemeClr val="tx1"/>
          </a:soli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sz="3200" b="1" dirty="0">
                <a:solidFill>
                  <a:srgbClr val="00B0F0"/>
                </a:solidFill>
                <a:latin typeface="+mj-lt"/>
              </a:rPr>
              <a:t>AVON</a:t>
            </a:r>
            <a:endParaRPr lang="en-US" sz="2400" b="1" dirty="0">
              <a:solidFill>
                <a:srgbClr val="00B0F0"/>
              </a:solidFill>
              <a:latin typeface="+mj-lt"/>
            </a:endParaRPr>
          </a:p>
        </p:txBody>
      </p:sp>
      <p:sp>
        <p:nvSpPr>
          <p:cNvPr id="10" name="Text Placeholder 6"/>
          <p:cNvSpPr txBox="1">
            <a:spLocks/>
          </p:cNvSpPr>
          <p:nvPr/>
        </p:nvSpPr>
        <p:spPr>
          <a:xfrm>
            <a:off x="-39688" y="533400"/>
            <a:ext cx="7659688" cy="647700"/>
          </a:xfrm>
          <a:prstGeom prst="rect">
            <a:avLst/>
          </a:prstGeom>
        </p:spPr>
        <p:txBody>
          <a:bodyPr>
            <a:normAutofit fontScale="85000" lnSpcReduction="20000"/>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20000"/>
              </a:spcBef>
              <a:buFont typeface="Arial" charset="0"/>
              <a:buNone/>
              <a:defRPr/>
            </a:pPr>
            <a:r>
              <a:rPr lang="en-US" sz="4000" b="1" i="1" dirty="0" smtClean="0">
                <a:solidFill>
                  <a:srgbClr val="FFDB69"/>
                </a:solidFill>
                <a:effectLst>
                  <a:outerShdw blurRad="38100" dist="38100" dir="2700000" algn="tl">
                    <a:srgbClr val="000000"/>
                  </a:outerShdw>
                </a:effectLst>
                <a:latin typeface="Calibri" pitchFamily="34" charset="0"/>
              </a:rPr>
              <a:t>  </a:t>
            </a:r>
            <a:r>
              <a:rPr lang="en-US" sz="5200" b="1" i="1" dirty="0" smtClean="0">
                <a:solidFill>
                  <a:srgbClr val="FFCC66"/>
                </a:solidFill>
                <a:latin typeface="Trebuchet MS" panose="020B0603020202020204" pitchFamily="34" charset="0"/>
              </a:rPr>
              <a:t>In the beginning . . .</a:t>
            </a:r>
          </a:p>
        </p:txBody>
      </p:sp>
      <p:pic>
        <p:nvPicPr>
          <p:cNvPr id="286727" name="Picture 7" descr="DSC00591"/>
          <p:cNvPicPr>
            <a:picLocks noChangeAspect="1" noChangeArrowheads="1"/>
          </p:cNvPicPr>
          <p:nvPr/>
        </p:nvPicPr>
        <p:blipFill rotWithShape="1">
          <a:blip r:embed="rId5"/>
          <a:srcRect t="3965" b="6028"/>
          <a:stretch/>
        </p:blipFill>
        <p:spPr bwMode="auto">
          <a:xfrm>
            <a:off x="6022975" y="381000"/>
            <a:ext cx="2740025" cy="1752600"/>
          </a:xfrm>
          <a:prstGeom prst="rect">
            <a:avLst/>
          </a:prstGeom>
          <a:ln>
            <a:noFill/>
          </a:ln>
          <a:effectLst>
            <a:outerShdw blurRad="292100" dist="139700" dir="2700000" algn="tl" rotWithShape="0">
              <a:srgbClr val="333333">
                <a:alpha val="65000"/>
              </a:srgbClr>
            </a:outerShdw>
          </a:effectLst>
          <a:extLst/>
        </p:spPr>
      </p:pic>
    </p:spTree>
    <p:custDataLst>
      <p:tags r:id="rId1"/>
    </p:custDataLst>
    <p:extLst>
      <p:ext uri="{BB962C8B-B14F-4D97-AF65-F5344CB8AC3E}">
        <p14:creationId xmlns:p14="http://schemas.microsoft.com/office/powerpoint/2010/main" val="37964910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25"/>
                                        </p:tgtEl>
                                        <p:attrNameLst>
                                          <p:attrName>style.visibility</p:attrName>
                                        </p:attrNameLst>
                                      </p:cBhvr>
                                      <p:to>
                                        <p:strVal val="visible"/>
                                      </p:to>
                                    </p:set>
                                    <p:anim calcmode="lin" valueType="num">
                                      <p:cBhvr additive="base">
                                        <p:cTn id="7" dur="500" fill="hold"/>
                                        <p:tgtEl>
                                          <p:spTgt spid="286725"/>
                                        </p:tgtEl>
                                        <p:attrNameLst>
                                          <p:attrName>ppt_x</p:attrName>
                                        </p:attrNameLst>
                                      </p:cBhvr>
                                      <p:tavLst>
                                        <p:tav tm="0">
                                          <p:val>
                                            <p:strVal val="0-#ppt_w/2"/>
                                          </p:val>
                                        </p:tav>
                                        <p:tav tm="100000">
                                          <p:val>
                                            <p:strVal val="#ppt_x"/>
                                          </p:val>
                                        </p:tav>
                                      </p:tavLst>
                                    </p:anim>
                                    <p:anim calcmode="lin" valueType="num">
                                      <p:cBhvr additive="base">
                                        <p:cTn id="8" dur="500" fill="hold"/>
                                        <p:tgtEl>
                                          <p:spTgt spid="286725"/>
                                        </p:tgtEl>
                                        <p:attrNameLst>
                                          <p:attrName>ppt_y</p:attrName>
                                        </p:attrNameLst>
                                      </p:cBhvr>
                                      <p:tavLst>
                                        <p:tav tm="0">
                                          <p:val>
                                            <p:strVal val="#ppt_y"/>
                                          </p:val>
                                        </p:tav>
                                        <p:tav tm="100000">
                                          <p:val>
                                            <p:strVal val="#ppt_y"/>
                                          </p:val>
                                        </p:tav>
                                      </p:tavLst>
                                    </p:anim>
                                  </p:childTnLst>
                                  <p:subTnLst>
                                    <p:audio>
                                      <p:cMediaNode mute="1">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86722"/>
                                        </p:tgtEl>
                                        <p:attrNameLst>
                                          <p:attrName>style.visibility</p:attrName>
                                        </p:attrNameLst>
                                      </p:cBhvr>
                                      <p:to>
                                        <p:strVal val="visible"/>
                                      </p:to>
                                    </p:set>
                                    <p:anim calcmode="lin" valueType="num">
                                      <p:cBhvr additive="base">
                                        <p:cTn id="13" dur="500" fill="hold"/>
                                        <p:tgtEl>
                                          <p:spTgt spid="286722"/>
                                        </p:tgtEl>
                                        <p:attrNameLst>
                                          <p:attrName>ppt_x</p:attrName>
                                        </p:attrNameLst>
                                      </p:cBhvr>
                                      <p:tavLst>
                                        <p:tav tm="0">
                                          <p:val>
                                            <p:strVal val="0-#ppt_w/2"/>
                                          </p:val>
                                        </p:tav>
                                        <p:tav tm="100000">
                                          <p:val>
                                            <p:strVal val="#ppt_x"/>
                                          </p:val>
                                        </p:tav>
                                      </p:tavLst>
                                    </p:anim>
                                    <p:anim calcmode="lin" valueType="num">
                                      <p:cBhvr additive="base">
                                        <p:cTn id="14" dur="500" fill="hold"/>
                                        <p:tgtEl>
                                          <p:spTgt spid="286722"/>
                                        </p:tgtEl>
                                        <p:attrNameLst>
                                          <p:attrName>ppt_y</p:attrName>
                                        </p:attrNameLst>
                                      </p:cBhvr>
                                      <p:tavLst>
                                        <p:tav tm="0">
                                          <p:val>
                                            <p:strVal val="#ppt_y"/>
                                          </p:val>
                                        </p:tav>
                                        <p:tav tm="100000">
                                          <p:val>
                                            <p:strVal val="#ppt_y"/>
                                          </p:val>
                                        </p:tav>
                                      </p:tavLst>
                                    </p:anim>
                                  </p:childTnLst>
                                  <p:subTnLst>
                                    <p:audio>
                                      <p:cMediaNode mute="1">
                                        <p:cTn display="0" masterRel="sameClick">
                                          <p:stCondLst>
                                            <p:cond evt="begin" delay="0">
                                              <p:tn val="11"/>
                                            </p:cond>
                                          </p:stCondLst>
                                          <p:endCondLst>
                                            <p:cond evt="onStopAudio" delay="0">
                                              <p:tgtEl>
                                                <p:sldTgt/>
                                              </p:tgtEl>
                                            </p:cond>
                                          </p:endCondLst>
                                        </p:cTn>
                                        <p:tgtEl>
                                          <p:sndTgt r:embed="rId4"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86723"/>
                                        </p:tgtEl>
                                        <p:attrNameLst>
                                          <p:attrName>style.visibility</p:attrName>
                                        </p:attrNameLst>
                                      </p:cBhvr>
                                      <p:to>
                                        <p:strVal val="visible"/>
                                      </p:to>
                                    </p:set>
                                    <p:anim calcmode="lin" valueType="num">
                                      <p:cBhvr additive="base">
                                        <p:cTn id="19" dur="500" fill="hold"/>
                                        <p:tgtEl>
                                          <p:spTgt spid="286723"/>
                                        </p:tgtEl>
                                        <p:attrNameLst>
                                          <p:attrName>ppt_x</p:attrName>
                                        </p:attrNameLst>
                                      </p:cBhvr>
                                      <p:tavLst>
                                        <p:tav tm="0">
                                          <p:val>
                                            <p:strVal val="0-#ppt_w/2"/>
                                          </p:val>
                                        </p:tav>
                                        <p:tav tm="100000">
                                          <p:val>
                                            <p:strVal val="#ppt_x"/>
                                          </p:val>
                                        </p:tav>
                                      </p:tavLst>
                                    </p:anim>
                                    <p:anim calcmode="lin" valueType="num">
                                      <p:cBhvr additive="base">
                                        <p:cTn id="20" dur="500" fill="hold"/>
                                        <p:tgtEl>
                                          <p:spTgt spid="286723"/>
                                        </p:tgtEl>
                                        <p:attrNameLst>
                                          <p:attrName>ppt_y</p:attrName>
                                        </p:attrNameLst>
                                      </p:cBhvr>
                                      <p:tavLst>
                                        <p:tav tm="0">
                                          <p:val>
                                            <p:strVal val="#ppt_y"/>
                                          </p:val>
                                        </p:tav>
                                        <p:tav tm="100000">
                                          <p:val>
                                            <p:strVal val="#ppt_y"/>
                                          </p:val>
                                        </p:tav>
                                      </p:tavLst>
                                    </p:anim>
                                  </p:childTnLst>
                                  <p:subTnLst>
                                    <p:audio>
                                      <p:cMediaNode mute="1">
                                        <p:cTn display="0" masterRel="sameClick">
                                          <p:stCondLst>
                                            <p:cond evt="begin" delay="0">
                                              <p:tn val="17"/>
                                            </p:cond>
                                          </p:stCondLst>
                                          <p:endCondLst>
                                            <p:cond evt="onStopAudio" delay="0">
                                              <p:tgtEl>
                                                <p:sldTgt/>
                                              </p:tgtEl>
                                            </p:cond>
                                          </p:endCondLst>
                                        </p:cTn>
                                        <p:tgtEl>
                                          <p:sndTgt r:embed="rId4"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86726"/>
                                        </p:tgtEl>
                                        <p:attrNameLst>
                                          <p:attrName>style.visibility</p:attrName>
                                        </p:attrNameLst>
                                      </p:cBhvr>
                                      <p:to>
                                        <p:strVal val="visible"/>
                                      </p:to>
                                    </p:set>
                                    <p:anim calcmode="lin" valueType="num">
                                      <p:cBhvr additive="base">
                                        <p:cTn id="25" dur="500" fill="hold"/>
                                        <p:tgtEl>
                                          <p:spTgt spid="286726"/>
                                        </p:tgtEl>
                                        <p:attrNameLst>
                                          <p:attrName>ppt_x</p:attrName>
                                        </p:attrNameLst>
                                      </p:cBhvr>
                                      <p:tavLst>
                                        <p:tav tm="0">
                                          <p:val>
                                            <p:strVal val="0-#ppt_w/2"/>
                                          </p:val>
                                        </p:tav>
                                        <p:tav tm="100000">
                                          <p:val>
                                            <p:strVal val="#ppt_x"/>
                                          </p:val>
                                        </p:tav>
                                      </p:tavLst>
                                    </p:anim>
                                    <p:anim calcmode="lin" valueType="num">
                                      <p:cBhvr additive="base">
                                        <p:cTn id="26" dur="500" fill="hold"/>
                                        <p:tgtEl>
                                          <p:spTgt spid="286726"/>
                                        </p:tgtEl>
                                        <p:attrNameLst>
                                          <p:attrName>ppt_y</p:attrName>
                                        </p:attrNameLst>
                                      </p:cBhvr>
                                      <p:tavLst>
                                        <p:tav tm="0">
                                          <p:val>
                                            <p:strVal val="#ppt_y"/>
                                          </p:val>
                                        </p:tav>
                                        <p:tav tm="100000">
                                          <p:val>
                                            <p:strVal val="#ppt_y"/>
                                          </p:val>
                                        </p:tav>
                                      </p:tavLst>
                                    </p:anim>
                                  </p:childTnLst>
                                  <p:subTnLst>
                                    <p:audio>
                                      <p:cMediaNode mute="1">
                                        <p:cTn display="0" masterRel="sameClick">
                                          <p:stCondLst>
                                            <p:cond evt="begin" delay="0">
                                              <p:tn val="23"/>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5"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2"/>
          <p:cNvGrpSpPr>
            <a:grpSpLocks/>
          </p:cNvGrpSpPr>
          <p:nvPr/>
        </p:nvGrpSpPr>
        <p:grpSpPr bwMode="auto">
          <a:xfrm>
            <a:off x="5256213" y="2438400"/>
            <a:ext cx="2287587" cy="1946275"/>
            <a:chOff x="5760619" y="2909252"/>
            <a:chExt cx="1982624" cy="1828800"/>
          </a:xfrm>
        </p:grpSpPr>
        <p:sp>
          <p:nvSpPr>
            <p:cNvPr id="284678" name="Oval 6"/>
            <p:cNvSpPr>
              <a:spLocks noChangeArrowheads="1"/>
            </p:cNvSpPr>
            <p:nvPr/>
          </p:nvSpPr>
          <p:spPr bwMode="auto">
            <a:xfrm>
              <a:off x="5837668" y="2909252"/>
              <a:ext cx="1829903" cy="1828800"/>
            </a:xfrm>
            <a:prstGeom prst="ellipse">
              <a:avLst/>
            </a:prstGeom>
            <a:solidFill>
              <a:srgbClr val="FFCC66"/>
            </a:solidFill>
            <a:ln w="9525" algn="ctr">
              <a:solidFill>
                <a:srgbClr val="54ACDF"/>
              </a:solidFill>
              <a:round/>
              <a:headEnd/>
              <a:tailEnd/>
            </a:ln>
            <a:effectLst>
              <a:outerShdw dist="20000" dir="5400000" rotWithShape="0">
                <a:srgbClr val="000000">
                  <a:alpha val="37999"/>
                </a:srgbClr>
              </a:outerShdw>
            </a:effectLst>
          </p:spPr>
          <p:txBody>
            <a:bodyPr wrap="none" anchor="ctr"/>
            <a:lstStyle/>
            <a:p>
              <a:pPr>
                <a:defRPr/>
              </a:pPr>
              <a:endParaRPr lang="en-US" sz="3600" b="1" dirty="0">
                <a:solidFill>
                  <a:srgbClr val="336699"/>
                </a:solidFill>
                <a:effectLst>
                  <a:outerShdw blurRad="38100" dist="38100" dir="2700000" algn="tl">
                    <a:srgbClr val="000000">
                      <a:alpha val="43137"/>
                    </a:srgbClr>
                  </a:outerShdw>
                </a:effectLst>
                <a:latin typeface="+mj-lt"/>
              </a:endParaRPr>
            </a:p>
          </p:txBody>
        </p:sp>
        <p:sp>
          <p:nvSpPr>
            <p:cNvPr id="2" name="TextBox 1"/>
            <p:cNvSpPr txBox="1"/>
            <p:nvPr/>
          </p:nvSpPr>
          <p:spPr>
            <a:xfrm>
              <a:off x="5760619" y="3605867"/>
              <a:ext cx="1982624" cy="522088"/>
            </a:xfrm>
            <a:prstGeom prst="rect">
              <a:avLst/>
            </a:prstGeom>
            <a:noFill/>
          </p:spPr>
          <p:txBody>
            <a:bodyPr>
              <a:spAutoFit/>
            </a:bodyPr>
            <a:lstStyle/>
            <a:p>
              <a:pPr algn="ctr">
                <a:defRPr/>
              </a:pPr>
              <a:r>
                <a:rPr lang="en-US" sz="2800" b="1" dirty="0">
                  <a:solidFill>
                    <a:srgbClr val="336699"/>
                  </a:solidFill>
                  <a:effectLst>
                    <a:outerShdw blurRad="38100" dist="38100" dir="2700000" algn="tl">
                      <a:srgbClr val="000000">
                        <a:alpha val="43137"/>
                      </a:srgbClr>
                    </a:outerShdw>
                  </a:effectLst>
                </a:rPr>
                <a:t>MOFFITT</a:t>
              </a:r>
            </a:p>
          </p:txBody>
        </p:sp>
      </p:grpSp>
      <p:sp>
        <p:nvSpPr>
          <p:cNvPr id="284674" name="Rectangle 2"/>
          <p:cNvSpPr>
            <a:spLocks noGrp="1"/>
          </p:cNvSpPr>
          <p:nvPr>
            <p:ph type="title" idx="4294967295"/>
          </p:nvPr>
        </p:nvSpPr>
        <p:spPr>
          <a:xfrm>
            <a:off x="-1752600" y="76200"/>
            <a:ext cx="5949950" cy="762000"/>
          </a:xfrm>
        </p:spPr>
        <p:txBody>
          <a:bodyPr>
            <a:normAutofit/>
          </a:bodyPr>
          <a:lstStyle/>
          <a:p>
            <a:pPr eaLnBrk="1" hangingPunct="1">
              <a:defRPr/>
            </a:pPr>
            <a:r>
              <a:rPr lang="en-US" dirty="0" smtClean="0">
                <a:solidFill>
                  <a:srgbClr val="A20000"/>
                </a:solidFill>
              </a:rPr>
              <a:t>             </a:t>
            </a:r>
            <a:r>
              <a:rPr lang="en-US" i="1" dirty="0" smtClean="0">
                <a:solidFill>
                  <a:srgbClr val="FFCC66"/>
                </a:solidFill>
                <a:effectLst/>
                <a:latin typeface="Trebuchet MS" panose="020B0603020202020204" pitchFamily="34" charset="0"/>
              </a:rPr>
              <a:t>Now . . .</a:t>
            </a:r>
            <a:r>
              <a:rPr lang="en-US" dirty="0" smtClean="0">
                <a:solidFill>
                  <a:srgbClr val="FFCC66"/>
                </a:solidFill>
                <a:effectLst/>
                <a:latin typeface="Trebuchet MS" panose="020B0603020202020204" pitchFamily="34" charset="0"/>
              </a:rPr>
              <a:t> </a:t>
            </a:r>
            <a:endParaRPr lang="en-US" i="1" dirty="0" smtClean="0">
              <a:solidFill>
                <a:srgbClr val="FFCC66"/>
              </a:solidFill>
              <a:effectLst/>
              <a:latin typeface="Trebuchet MS" panose="020B0603020202020204" pitchFamily="34" charset="0"/>
            </a:endParaRPr>
          </a:p>
        </p:txBody>
      </p:sp>
      <p:sp>
        <p:nvSpPr>
          <p:cNvPr id="284675" name="Rectangle 3"/>
          <p:cNvSpPr>
            <a:spLocks noChangeArrowheads="1"/>
          </p:cNvSpPr>
          <p:nvPr/>
        </p:nvSpPr>
        <p:spPr bwMode="auto">
          <a:xfrm>
            <a:off x="2028825" y="95250"/>
            <a:ext cx="7772400" cy="11430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anchor="ctr"/>
          <a:lstStyle/>
          <a:p>
            <a:pPr eaLnBrk="1" hangingPunct="1">
              <a:lnSpc>
                <a:spcPct val="70000"/>
              </a:lnSpc>
              <a:defRPr/>
            </a:pPr>
            <a:endParaRPr lang="en-US" sz="5000">
              <a:solidFill>
                <a:schemeClr val="tx2"/>
              </a:solidFill>
              <a:latin typeface="+mj-lt"/>
            </a:endParaRPr>
          </a:p>
        </p:txBody>
      </p:sp>
      <p:sp>
        <p:nvSpPr>
          <p:cNvPr id="284677" name="Oval 5"/>
          <p:cNvSpPr>
            <a:spLocks noChangeArrowheads="1"/>
          </p:cNvSpPr>
          <p:nvPr/>
        </p:nvSpPr>
        <p:spPr bwMode="auto">
          <a:xfrm>
            <a:off x="2032000" y="2514600"/>
            <a:ext cx="2006600" cy="1828800"/>
          </a:xfrm>
          <a:prstGeom prst="ellipse">
            <a:avLst/>
          </a:prstGeom>
          <a:solidFill>
            <a:srgbClr val="FFCC66"/>
          </a:solidFill>
          <a:ln w="9525" algn="ctr">
            <a:solidFill>
              <a:srgbClr val="336699"/>
            </a:solidFill>
            <a:round/>
            <a:headEnd/>
            <a:tailEnd/>
          </a:ln>
          <a:effectLst>
            <a:outerShdw dist="20000" dir="5400000" rotWithShape="0">
              <a:srgbClr val="000000">
                <a:alpha val="37999"/>
              </a:srgbClr>
            </a:outerShdw>
          </a:effectLst>
        </p:spPr>
        <p:txBody>
          <a:bodyPr wrap="none" anchor="ctr"/>
          <a:lstStyle/>
          <a:p>
            <a:pPr>
              <a:tabLst>
                <a:tab pos="796925" algn="l"/>
              </a:tabLst>
              <a:defRPr/>
            </a:pPr>
            <a:r>
              <a:rPr lang="en-US" sz="2400" b="1" dirty="0">
                <a:solidFill>
                  <a:schemeClr val="bg1"/>
                </a:solidFill>
              </a:rPr>
              <a:t>  </a:t>
            </a:r>
            <a:r>
              <a:rPr lang="en-US" sz="3200" b="1" dirty="0">
                <a:solidFill>
                  <a:srgbClr val="336699"/>
                </a:solidFill>
                <a:effectLst>
                  <a:outerShdw blurRad="38100" dist="38100" dir="2700000" algn="tl">
                    <a:srgbClr val="000000">
                      <a:alpha val="43137"/>
                    </a:srgbClr>
                  </a:outerShdw>
                </a:effectLst>
              </a:rPr>
              <a:t>NCI </a:t>
            </a:r>
          </a:p>
        </p:txBody>
      </p:sp>
      <p:sp>
        <p:nvSpPr>
          <p:cNvPr id="284679" name="Text Box 7"/>
          <p:cNvSpPr txBox="1">
            <a:spLocks noChangeArrowheads="1"/>
          </p:cNvSpPr>
          <p:nvPr/>
        </p:nvSpPr>
        <p:spPr bwMode="auto">
          <a:xfrm>
            <a:off x="5416550" y="6265863"/>
            <a:ext cx="3727450" cy="5842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defRPr/>
            </a:pPr>
            <a:r>
              <a:rPr lang="en-US" sz="3200" b="1" i="1" dirty="0" smtClean="0">
                <a:solidFill>
                  <a:srgbClr val="FFCC66"/>
                </a:solidFill>
                <a:latin typeface="Trebuchet MS" panose="020B0603020202020204" pitchFamily="34" charset="0"/>
              </a:rPr>
              <a:t>.  .   . and growing</a:t>
            </a:r>
            <a:r>
              <a:rPr lang="en-US" sz="3200" i="1" dirty="0" smtClean="0">
                <a:solidFill>
                  <a:srgbClr val="FFCC66"/>
                </a:solidFill>
                <a:effectLst>
                  <a:outerShdw blurRad="38100" dist="38100" dir="2700000" algn="tl">
                    <a:srgbClr val="000000"/>
                  </a:outerShdw>
                </a:effectLst>
                <a:latin typeface="Trebuchet MS" panose="020B0603020202020204" pitchFamily="34" charset="0"/>
              </a:rPr>
              <a:t>  </a:t>
            </a:r>
          </a:p>
        </p:txBody>
      </p:sp>
      <p:grpSp>
        <p:nvGrpSpPr>
          <p:cNvPr id="92167" name="Group 3"/>
          <p:cNvGrpSpPr>
            <a:grpSpLocks/>
          </p:cNvGrpSpPr>
          <p:nvPr/>
        </p:nvGrpSpPr>
        <p:grpSpPr bwMode="auto">
          <a:xfrm>
            <a:off x="76200" y="609600"/>
            <a:ext cx="8537575" cy="5943600"/>
            <a:chOff x="212604" y="865187"/>
            <a:chExt cx="8300511" cy="5627187"/>
          </a:xfrm>
        </p:grpSpPr>
        <p:sp>
          <p:nvSpPr>
            <p:cNvPr id="284707" name="Oval 35"/>
            <p:cNvSpPr>
              <a:spLocks noChangeArrowheads="1"/>
            </p:cNvSpPr>
            <p:nvPr/>
          </p:nvSpPr>
          <p:spPr bwMode="auto">
            <a:xfrm>
              <a:off x="1470492" y="1044043"/>
              <a:ext cx="1188433" cy="1188863"/>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sz="1400" b="1" dirty="0">
                  <a:solidFill>
                    <a:srgbClr val="336699"/>
                  </a:solidFill>
                  <a:latin typeface="+mj-lt"/>
                </a:rPr>
                <a:t>Morton </a:t>
              </a:r>
            </a:p>
            <a:p>
              <a:pPr algn="ctr">
                <a:defRPr/>
              </a:pPr>
              <a:r>
                <a:rPr lang="en-US" sz="1400" b="1" dirty="0">
                  <a:solidFill>
                    <a:srgbClr val="336699"/>
                  </a:solidFill>
                  <a:latin typeface="+mj-lt"/>
                </a:rPr>
                <a:t>Plant </a:t>
              </a:r>
            </a:p>
            <a:p>
              <a:pPr algn="ctr">
                <a:defRPr/>
              </a:pPr>
              <a:r>
                <a:rPr lang="en-US" sz="1400" b="1" dirty="0" err="1">
                  <a:solidFill>
                    <a:srgbClr val="336699"/>
                  </a:solidFill>
                  <a:latin typeface="+mj-lt"/>
                </a:rPr>
                <a:t>Mease</a:t>
              </a:r>
              <a:endParaRPr lang="en-US" sz="1400" b="1" dirty="0">
                <a:solidFill>
                  <a:srgbClr val="336699"/>
                </a:solidFill>
                <a:latin typeface="+mj-lt"/>
              </a:endParaRPr>
            </a:p>
          </p:txBody>
        </p:sp>
        <p:sp>
          <p:nvSpPr>
            <p:cNvPr id="284694" name="AutoShape 22"/>
            <p:cNvSpPr>
              <a:spLocks noChangeArrowheads="1"/>
            </p:cNvSpPr>
            <p:nvPr/>
          </p:nvSpPr>
          <p:spPr bwMode="auto">
            <a:xfrm>
              <a:off x="2433585" y="1624196"/>
              <a:ext cx="1188433" cy="1188863"/>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sz="1400" b="1" dirty="0">
                  <a:solidFill>
                    <a:srgbClr val="336699"/>
                  </a:solidFill>
                  <a:latin typeface="+mj-lt"/>
                </a:rPr>
                <a:t>HOPE</a:t>
              </a:r>
            </a:p>
          </p:txBody>
        </p:sp>
        <p:sp>
          <p:nvSpPr>
            <p:cNvPr id="284681" name="AutoShape 9"/>
            <p:cNvSpPr>
              <a:spLocks noChangeArrowheads="1"/>
            </p:cNvSpPr>
            <p:nvPr/>
          </p:nvSpPr>
          <p:spPr bwMode="auto">
            <a:xfrm>
              <a:off x="3305617" y="1906758"/>
              <a:ext cx="1188433" cy="1188863"/>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endParaRPr lang="en-US" sz="1400" b="1">
                <a:latin typeface="+mj-lt"/>
              </a:endParaRPr>
            </a:p>
          </p:txBody>
        </p:sp>
        <p:sp>
          <p:nvSpPr>
            <p:cNvPr id="284682" name="AutoShape 10"/>
            <p:cNvSpPr>
              <a:spLocks noChangeArrowheads="1"/>
            </p:cNvSpPr>
            <p:nvPr/>
          </p:nvSpPr>
          <p:spPr bwMode="auto">
            <a:xfrm>
              <a:off x="3398222" y="4298012"/>
              <a:ext cx="1188433" cy="1188864"/>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sz="1400" b="1" dirty="0">
                  <a:solidFill>
                    <a:srgbClr val="336699"/>
                  </a:solidFill>
                  <a:latin typeface="+mj-lt"/>
                </a:rPr>
                <a:t>Premier</a:t>
              </a:r>
            </a:p>
            <a:p>
              <a:pPr algn="ctr">
                <a:defRPr/>
              </a:pPr>
              <a:r>
                <a:rPr lang="en-US" sz="1400" b="1" dirty="0">
                  <a:solidFill>
                    <a:srgbClr val="336699"/>
                  </a:solidFill>
                  <a:latin typeface="+mj-lt"/>
                </a:rPr>
                <a:t>Health</a:t>
              </a:r>
            </a:p>
            <a:p>
              <a:pPr algn="ctr">
                <a:defRPr/>
              </a:pPr>
              <a:r>
                <a:rPr lang="en-US" sz="1400" b="1" dirty="0">
                  <a:solidFill>
                    <a:srgbClr val="336699"/>
                  </a:solidFill>
                  <a:latin typeface="+mj-lt"/>
                </a:rPr>
                <a:t>Center</a:t>
              </a:r>
            </a:p>
          </p:txBody>
        </p:sp>
        <p:sp>
          <p:nvSpPr>
            <p:cNvPr id="284685" name="AutoShape 13"/>
            <p:cNvSpPr>
              <a:spLocks noChangeArrowheads="1"/>
            </p:cNvSpPr>
            <p:nvPr/>
          </p:nvSpPr>
          <p:spPr bwMode="auto">
            <a:xfrm>
              <a:off x="1518337" y="5126158"/>
              <a:ext cx="1189977" cy="1187361"/>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sz="1400" b="1" dirty="0">
                  <a:solidFill>
                    <a:srgbClr val="336699"/>
                  </a:solidFill>
                </a:rPr>
                <a:t>  </a:t>
              </a:r>
              <a:r>
                <a:rPr lang="en-US" sz="1400" b="1" dirty="0" err="1">
                  <a:solidFill>
                    <a:srgbClr val="336699"/>
                  </a:solidFill>
                </a:rPr>
                <a:t>Sanderlin</a:t>
              </a:r>
              <a:r>
                <a:rPr lang="en-US" sz="1400" b="1" dirty="0">
                  <a:solidFill>
                    <a:srgbClr val="336699"/>
                  </a:solidFill>
                </a:rPr>
                <a:t> </a:t>
              </a:r>
            </a:p>
            <a:p>
              <a:pPr algn="ctr">
                <a:defRPr/>
              </a:pPr>
              <a:r>
                <a:rPr lang="en-US" sz="1400" b="1" dirty="0">
                  <a:solidFill>
                    <a:srgbClr val="336699"/>
                  </a:solidFill>
                </a:rPr>
                <a:t>Family</a:t>
              </a:r>
            </a:p>
            <a:p>
              <a:pPr algn="ctr">
                <a:defRPr/>
              </a:pPr>
              <a:r>
                <a:rPr lang="en-US" sz="1400" b="1" dirty="0">
                  <a:solidFill>
                    <a:srgbClr val="336699"/>
                  </a:solidFill>
                </a:rPr>
                <a:t>Center</a:t>
              </a:r>
            </a:p>
          </p:txBody>
        </p:sp>
        <p:sp>
          <p:nvSpPr>
            <p:cNvPr id="284686" name="AutoShape 14"/>
            <p:cNvSpPr>
              <a:spLocks noChangeArrowheads="1"/>
            </p:cNvSpPr>
            <p:nvPr/>
          </p:nvSpPr>
          <p:spPr bwMode="auto">
            <a:xfrm>
              <a:off x="544440" y="1840627"/>
              <a:ext cx="1188433" cy="1188863"/>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endParaRPr lang="en-US" sz="1400" b="1">
                <a:solidFill>
                  <a:schemeClr val="accent1"/>
                </a:solidFill>
                <a:latin typeface="Calibri" pitchFamily="34" charset="0"/>
              </a:endParaRPr>
            </a:p>
          </p:txBody>
        </p:sp>
        <p:sp>
          <p:nvSpPr>
            <p:cNvPr id="284687" name="AutoShape 15"/>
            <p:cNvSpPr>
              <a:spLocks noChangeArrowheads="1"/>
            </p:cNvSpPr>
            <p:nvPr/>
          </p:nvSpPr>
          <p:spPr bwMode="auto">
            <a:xfrm>
              <a:off x="1027530" y="2922778"/>
              <a:ext cx="1189977" cy="1188863"/>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endParaRPr lang="en-US" sz="1400" dirty="0">
                <a:solidFill>
                  <a:srgbClr val="336699"/>
                </a:solidFill>
                <a:latin typeface="+mj-lt"/>
              </a:endParaRPr>
            </a:p>
          </p:txBody>
        </p:sp>
        <p:sp>
          <p:nvSpPr>
            <p:cNvPr id="284688" name="AutoShape 16"/>
            <p:cNvSpPr>
              <a:spLocks noChangeArrowheads="1"/>
            </p:cNvSpPr>
            <p:nvPr/>
          </p:nvSpPr>
          <p:spPr bwMode="auto">
            <a:xfrm>
              <a:off x="4805821" y="4113144"/>
              <a:ext cx="1188433" cy="1188863"/>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sz="1400" b="1" dirty="0">
                  <a:solidFill>
                    <a:srgbClr val="336699"/>
                  </a:solidFill>
                  <a:latin typeface="+mj-lt"/>
                </a:rPr>
                <a:t>Faces of </a:t>
              </a:r>
            </a:p>
            <a:p>
              <a:pPr algn="ctr">
                <a:defRPr/>
              </a:pPr>
              <a:r>
                <a:rPr lang="en-US" sz="1400" b="1" dirty="0">
                  <a:solidFill>
                    <a:srgbClr val="336699"/>
                  </a:solidFill>
                  <a:latin typeface="+mj-lt"/>
                </a:rPr>
                <a:t>Courage</a:t>
              </a:r>
            </a:p>
          </p:txBody>
        </p:sp>
        <p:sp>
          <p:nvSpPr>
            <p:cNvPr id="284689" name="AutoShape 17"/>
            <p:cNvSpPr>
              <a:spLocks noChangeArrowheads="1"/>
            </p:cNvSpPr>
            <p:nvPr/>
          </p:nvSpPr>
          <p:spPr bwMode="auto">
            <a:xfrm>
              <a:off x="498137" y="4699310"/>
              <a:ext cx="1188433" cy="1188863"/>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endParaRPr lang="en-US" sz="1400">
                <a:solidFill>
                  <a:schemeClr val="bg2"/>
                </a:solidFill>
                <a:latin typeface="+mj-lt"/>
              </a:endParaRPr>
            </a:p>
          </p:txBody>
        </p:sp>
        <p:sp>
          <p:nvSpPr>
            <p:cNvPr id="284692" name="AutoShape 20"/>
            <p:cNvSpPr>
              <a:spLocks noChangeArrowheads="1"/>
            </p:cNvSpPr>
            <p:nvPr/>
          </p:nvSpPr>
          <p:spPr bwMode="auto">
            <a:xfrm>
              <a:off x="1397950" y="1986416"/>
              <a:ext cx="1188433" cy="1188864"/>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sz="1400" b="1" dirty="0">
                  <a:solidFill>
                    <a:srgbClr val="336699"/>
                  </a:solidFill>
                  <a:latin typeface="+mj-lt"/>
                </a:rPr>
                <a:t>Saint Leo </a:t>
              </a:r>
            </a:p>
            <a:p>
              <a:pPr algn="ctr">
                <a:defRPr/>
              </a:pPr>
              <a:r>
                <a:rPr lang="en-US" sz="1400" b="1" dirty="0">
                  <a:solidFill>
                    <a:srgbClr val="336699"/>
                  </a:solidFill>
                  <a:latin typeface="+mj-lt"/>
                </a:rPr>
                <a:t>College</a:t>
              </a:r>
            </a:p>
          </p:txBody>
        </p:sp>
        <p:sp>
          <p:nvSpPr>
            <p:cNvPr id="284693" name="AutoShape 21"/>
            <p:cNvSpPr>
              <a:spLocks noChangeArrowheads="1"/>
            </p:cNvSpPr>
            <p:nvPr/>
          </p:nvSpPr>
          <p:spPr bwMode="auto">
            <a:xfrm>
              <a:off x="3635909" y="902762"/>
              <a:ext cx="1188433" cy="1188863"/>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sz="1400" b="1" dirty="0">
                  <a:solidFill>
                    <a:srgbClr val="336699"/>
                  </a:solidFill>
                  <a:latin typeface="Calibri" pitchFamily="34" charset="0"/>
                </a:rPr>
                <a:t>  </a:t>
              </a:r>
              <a:r>
                <a:rPr lang="en-US" sz="1400" b="1" dirty="0">
                  <a:solidFill>
                    <a:srgbClr val="336699"/>
                  </a:solidFill>
                  <a:latin typeface="+mj-lt"/>
                </a:rPr>
                <a:t>Multicultural</a:t>
              </a:r>
            </a:p>
            <a:p>
              <a:pPr algn="ctr">
                <a:defRPr/>
              </a:pPr>
              <a:r>
                <a:rPr lang="en-US" sz="1400" b="1" dirty="0">
                  <a:solidFill>
                    <a:srgbClr val="336699"/>
                  </a:solidFill>
                  <a:latin typeface="+mj-lt"/>
                </a:rPr>
                <a:t>Resource </a:t>
              </a:r>
            </a:p>
            <a:p>
              <a:pPr algn="ctr">
                <a:defRPr/>
              </a:pPr>
              <a:r>
                <a:rPr lang="en-US" sz="1400" b="1" dirty="0">
                  <a:solidFill>
                    <a:srgbClr val="336699"/>
                  </a:solidFill>
                  <a:latin typeface="+mj-lt"/>
                </a:rPr>
                <a:t>Center</a:t>
              </a:r>
            </a:p>
          </p:txBody>
        </p:sp>
        <p:sp>
          <p:nvSpPr>
            <p:cNvPr id="284696" name="AutoShape 24"/>
            <p:cNvSpPr>
              <a:spLocks noChangeArrowheads="1"/>
            </p:cNvSpPr>
            <p:nvPr/>
          </p:nvSpPr>
          <p:spPr bwMode="auto">
            <a:xfrm>
              <a:off x="6435672" y="1738423"/>
              <a:ext cx="1188433" cy="1188863"/>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sz="1400" b="1" dirty="0">
                  <a:solidFill>
                    <a:srgbClr val="336699"/>
                  </a:solidFill>
                  <a:latin typeface="+mj-lt"/>
                </a:rPr>
                <a:t>CDC</a:t>
              </a:r>
            </a:p>
          </p:txBody>
        </p:sp>
        <p:sp>
          <p:nvSpPr>
            <p:cNvPr id="284697" name="AutoShape 25"/>
            <p:cNvSpPr>
              <a:spLocks noChangeArrowheads="1"/>
            </p:cNvSpPr>
            <p:nvPr/>
          </p:nvSpPr>
          <p:spPr bwMode="auto">
            <a:xfrm>
              <a:off x="5856890" y="865187"/>
              <a:ext cx="1188433" cy="1188864"/>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sz="1400" b="1" dirty="0">
                  <a:solidFill>
                    <a:srgbClr val="336699"/>
                  </a:solidFill>
                  <a:latin typeface="+mj-lt"/>
                </a:rPr>
                <a:t>ACS</a:t>
              </a:r>
            </a:p>
          </p:txBody>
        </p:sp>
        <p:sp>
          <p:nvSpPr>
            <p:cNvPr id="284698" name="AutoShape 26"/>
            <p:cNvSpPr>
              <a:spLocks noChangeArrowheads="1"/>
            </p:cNvSpPr>
            <p:nvPr/>
          </p:nvSpPr>
          <p:spPr bwMode="auto">
            <a:xfrm>
              <a:off x="5518881" y="1816579"/>
              <a:ext cx="1188433" cy="1187361"/>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sz="1400" b="1" dirty="0">
                  <a:solidFill>
                    <a:srgbClr val="336699"/>
                  </a:solidFill>
                  <a:latin typeface="+mj-lt"/>
                </a:rPr>
                <a:t>AHEC</a:t>
              </a:r>
            </a:p>
          </p:txBody>
        </p:sp>
        <p:sp>
          <p:nvSpPr>
            <p:cNvPr id="284701" name="AutoShape 29"/>
            <p:cNvSpPr>
              <a:spLocks noChangeArrowheads="1"/>
            </p:cNvSpPr>
            <p:nvPr/>
          </p:nvSpPr>
          <p:spPr bwMode="auto">
            <a:xfrm>
              <a:off x="4824342" y="1155264"/>
              <a:ext cx="1188433" cy="1188863"/>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lnSpc>
                  <a:spcPct val="80000"/>
                </a:lnSpc>
                <a:defRPr/>
              </a:pPr>
              <a:r>
                <a:rPr lang="en-US" sz="1400" b="1" dirty="0">
                  <a:solidFill>
                    <a:srgbClr val="336699"/>
                  </a:solidFill>
                  <a:latin typeface="+mj-lt"/>
                </a:rPr>
                <a:t>Leukemia &amp; </a:t>
              </a:r>
            </a:p>
            <a:p>
              <a:pPr algn="ctr">
                <a:lnSpc>
                  <a:spcPct val="80000"/>
                </a:lnSpc>
                <a:defRPr/>
              </a:pPr>
              <a:r>
                <a:rPr lang="en-US" sz="1400" b="1" dirty="0">
                  <a:solidFill>
                    <a:srgbClr val="336699"/>
                  </a:solidFill>
                  <a:latin typeface="+mj-lt"/>
                </a:rPr>
                <a:t>Lymphoma </a:t>
              </a:r>
            </a:p>
            <a:p>
              <a:pPr algn="ctr">
                <a:lnSpc>
                  <a:spcPct val="80000"/>
                </a:lnSpc>
                <a:defRPr/>
              </a:pPr>
              <a:r>
                <a:rPr lang="en-US" sz="1400" b="1" dirty="0">
                  <a:solidFill>
                    <a:srgbClr val="336699"/>
                  </a:solidFill>
                  <a:latin typeface="+mj-lt"/>
                </a:rPr>
                <a:t>Society</a:t>
              </a:r>
            </a:p>
          </p:txBody>
        </p:sp>
        <p:sp>
          <p:nvSpPr>
            <p:cNvPr id="284702" name="AutoShape 30"/>
            <p:cNvSpPr>
              <a:spLocks noChangeArrowheads="1"/>
            </p:cNvSpPr>
            <p:nvPr/>
          </p:nvSpPr>
          <p:spPr bwMode="auto">
            <a:xfrm>
              <a:off x="7133298" y="4518951"/>
              <a:ext cx="1188433" cy="1188863"/>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sz="1400" b="1" dirty="0">
                  <a:solidFill>
                    <a:srgbClr val="336699"/>
                  </a:solidFill>
                  <a:latin typeface="+mj-lt"/>
                </a:rPr>
                <a:t> Catholic </a:t>
              </a:r>
            </a:p>
            <a:p>
              <a:pPr algn="ctr">
                <a:defRPr/>
              </a:pPr>
              <a:r>
                <a:rPr lang="en-US" sz="1400" b="1" dirty="0">
                  <a:solidFill>
                    <a:srgbClr val="336699"/>
                  </a:solidFill>
                  <a:latin typeface="+mj-lt"/>
                </a:rPr>
                <a:t>Charities</a:t>
              </a:r>
            </a:p>
          </p:txBody>
        </p:sp>
        <p:sp>
          <p:nvSpPr>
            <p:cNvPr id="284703" name="AutoShape 31"/>
            <p:cNvSpPr>
              <a:spLocks noChangeArrowheads="1"/>
            </p:cNvSpPr>
            <p:nvPr/>
          </p:nvSpPr>
          <p:spPr bwMode="auto">
            <a:xfrm>
              <a:off x="1368626" y="3842607"/>
              <a:ext cx="1188433" cy="1188863"/>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endParaRPr lang="en-US" sz="1400" dirty="0">
                <a:solidFill>
                  <a:srgbClr val="336699"/>
                </a:solidFill>
                <a:latin typeface="+mj-lt"/>
              </a:endParaRPr>
            </a:p>
          </p:txBody>
        </p:sp>
        <p:sp>
          <p:nvSpPr>
            <p:cNvPr id="284709" name="Text Box 37"/>
            <p:cNvSpPr txBox="1">
              <a:spLocks noChangeArrowheads="1"/>
            </p:cNvSpPr>
            <p:nvPr/>
          </p:nvSpPr>
          <p:spPr bwMode="auto">
            <a:xfrm>
              <a:off x="3404396" y="2052548"/>
              <a:ext cx="990875" cy="954398"/>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1400" b="1" dirty="0">
                  <a:solidFill>
                    <a:srgbClr val="336699"/>
                  </a:solidFill>
                  <a:latin typeface="+mj-lt"/>
                </a:rPr>
                <a:t>Tampa </a:t>
              </a:r>
            </a:p>
            <a:p>
              <a:pPr algn="ctr">
                <a:defRPr/>
              </a:pPr>
              <a:r>
                <a:rPr lang="en-US" sz="1400" b="1" dirty="0">
                  <a:solidFill>
                    <a:srgbClr val="336699"/>
                  </a:solidFill>
                  <a:latin typeface="+mj-lt"/>
                </a:rPr>
                <a:t>Family</a:t>
              </a:r>
            </a:p>
            <a:p>
              <a:pPr algn="ctr">
                <a:defRPr/>
              </a:pPr>
              <a:r>
                <a:rPr lang="en-US" sz="1400" b="1" dirty="0">
                  <a:solidFill>
                    <a:srgbClr val="336699"/>
                  </a:solidFill>
                  <a:latin typeface="+mj-lt"/>
                </a:rPr>
                <a:t>Health </a:t>
              </a:r>
            </a:p>
            <a:p>
              <a:pPr algn="ctr">
                <a:defRPr/>
              </a:pPr>
              <a:r>
                <a:rPr lang="en-US" sz="1400" b="1" dirty="0">
                  <a:solidFill>
                    <a:srgbClr val="336699"/>
                  </a:solidFill>
                  <a:latin typeface="+mj-lt"/>
                </a:rPr>
                <a:t>Center</a:t>
              </a:r>
            </a:p>
          </p:txBody>
        </p:sp>
        <p:sp>
          <p:nvSpPr>
            <p:cNvPr id="284710" name="Oval 38"/>
            <p:cNvSpPr>
              <a:spLocks noChangeArrowheads="1"/>
            </p:cNvSpPr>
            <p:nvPr/>
          </p:nvSpPr>
          <p:spPr bwMode="auto">
            <a:xfrm>
              <a:off x="5842999" y="4425766"/>
              <a:ext cx="1188433" cy="1188863"/>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sz="1400" b="1" dirty="0">
                  <a:solidFill>
                    <a:srgbClr val="336699"/>
                  </a:solidFill>
                  <a:latin typeface="+mj-lt"/>
                </a:rPr>
                <a:t>Komen</a:t>
              </a:r>
            </a:p>
          </p:txBody>
        </p:sp>
        <p:sp>
          <p:nvSpPr>
            <p:cNvPr id="284715" name="Rectangle 43"/>
            <p:cNvSpPr>
              <a:spLocks noChangeArrowheads="1"/>
            </p:cNvSpPr>
            <p:nvPr/>
          </p:nvSpPr>
          <p:spPr bwMode="auto">
            <a:xfrm>
              <a:off x="212604" y="4975860"/>
              <a:ext cx="1852104" cy="954397"/>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1300" b="1" dirty="0">
                  <a:solidFill>
                    <a:srgbClr val="336699"/>
                  </a:solidFill>
                  <a:latin typeface="+mj-lt"/>
                </a:rPr>
                <a:t>Hillsborough </a:t>
              </a:r>
            </a:p>
            <a:p>
              <a:pPr algn="ctr">
                <a:defRPr/>
              </a:pPr>
              <a:r>
                <a:rPr lang="en-US" sz="1300" b="1" dirty="0">
                  <a:solidFill>
                    <a:srgbClr val="336699"/>
                  </a:solidFill>
                  <a:latin typeface="+mj-lt"/>
                </a:rPr>
                <a:t>County </a:t>
              </a:r>
            </a:p>
            <a:p>
              <a:pPr algn="ctr">
                <a:defRPr/>
              </a:pPr>
              <a:r>
                <a:rPr lang="en-US" sz="1300" b="1" dirty="0">
                  <a:solidFill>
                    <a:srgbClr val="336699"/>
                  </a:solidFill>
                  <a:latin typeface="+mj-lt"/>
                </a:rPr>
                <a:t>Health </a:t>
              </a:r>
            </a:p>
            <a:p>
              <a:pPr algn="ctr">
                <a:defRPr/>
              </a:pPr>
              <a:r>
                <a:rPr lang="en-US" sz="1300" b="1" dirty="0">
                  <a:solidFill>
                    <a:srgbClr val="336699"/>
                  </a:solidFill>
                  <a:latin typeface="+mj-lt"/>
                </a:rPr>
                <a:t>Dept.</a:t>
              </a:r>
            </a:p>
          </p:txBody>
        </p:sp>
        <p:sp>
          <p:nvSpPr>
            <p:cNvPr id="284720" name="Oval 48"/>
            <p:cNvSpPr>
              <a:spLocks noChangeArrowheads="1"/>
            </p:cNvSpPr>
            <p:nvPr/>
          </p:nvSpPr>
          <p:spPr bwMode="auto">
            <a:xfrm>
              <a:off x="7324682" y="1813573"/>
              <a:ext cx="1188433" cy="1188863"/>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sz="1400" b="1" dirty="0">
                  <a:solidFill>
                    <a:srgbClr val="336699"/>
                  </a:solidFill>
                  <a:latin typeface="+mj-lt"/>
                </a:rPr>
                <a:t>USF</a:t>
              </a:r>
            </a:p>
          </p:txBody>
        </p:sp>
        <p:sp>
          <p:nvSpPr>
            <p:cNvPr id="284722" name="Oval 50"/>
            <p:cNvSpPr>
              <a:spLocks noChangeArrowheads="1"/>
            </p:cNvSpPr>
            <p:nvPr/>
          </p:nvSpPr>
          <p:spPr bwMode="auto">
            <a:xfrm>
              <a:off x="2286960" y="4307029"/>
              <a:ext cx="1189977" cy="1188864"/>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r>
                <a:rPr lang="en-US" sz="1400" b="1" dirty="0">
                  <a:solidFill>
                    <a:srgbClr val="336699"/>
                  </a:solidFill>
                  <a:latin typeface="+mj-lt"/>
                </a:rPr>
                <a:t>  </a:t>
              </a:r>
            </a:p>
            <a:p>
              <a:pPr algn="ctr">
                <a:defRPr/>
              </a:pPr>
              <a:r>
                <a:rPr lang="en-US" sz="1400" b="1" dirty="0">
                  <a:solidFill>
                    <a:srgbClr val="336699"/>
                  </a:solidFill>
                  <a:latin typeface="+mj-lt"/>
                </a:rPr>
                <a:t>University </a:t>
              </a:r>
            </a:p>
            <a:p>
              <a:pPr algn="ctr">
                <a:defRPr/>
              </a:pPr>
              <a:r>
                <a:rPr lang="en-US" sz="1400" b="1" dirty="0">
                  <a:solidFill>
                    <a:srgbClr val="336699"/>
                  </a:solidFill>
                  <a:latin typeface="+mj-lt"/>
                </a:rPr>
                <a:t>Area</a:t>
              </a:r>
            </a:p>
            <a:p>
              <a:pPr algn="ctr">
                <a:defRPr/>
              </a:pPr>
              <a:r>
                <a:rPr lang="en-US" sz="1400" b="1" dirty="0">
                  <a:solidFill>
                    <a:srgbClr val="336699"/>
                  </a:solidFill>
                  <a:latin typeface="+mj-lt"/>
                </a:rPr>
                <a:t>CDC</a:t>
              </a:r>
            </a:p>
          </p:txBody>
        </p:sp>
        <p:sp>
          <p:nvSpPr>
            <p:cNvPr id="284723" name="Rectangle 51"/>
            <p:cNvSpPr>
              <a:spLocks noChangeArrowheads="1"/>
            </p:cNvSpPr>
            <p:nvPr/>
          </p:nvSpPr>
          <p:spPr bwMode="auto">
            <a:xfrm>
              <a:off x="1215827" y="4176270"/>
              <a:ext cx="1495574" cy="523040"/>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1400" b="1" dirty="0">
                  <a:solidFill>
                    <a:srgbClr val="336699"/>
                  </a:solidFill>
                  <a:latin typeface="+mj-lt"/>
                </a:rPr>
                <a:t>Farmworkers </a:t>
              </a:r>
            </a:p>
            <a:p>
              <a:pPr algn="ctr">
                <a:defRPr/>
              </a:pPr>
              <a:r>
                <a:rPr lang="en-US" sz="1400" b="1" dirty="0">
                  <a:solidFill>
                    <a:srgbClr val="336699"/>
                  </a:solidFill>
                  <a:latin typeface="+mj-lt"/>
                </a:rPr>
                <a:t>Self-Help</a:t>
              </a:r>
            </a:p>
          </p:txBody>
        </p:sp>
        <p:sp>
          <p:nvSpPr>
            <p:cNvPr id="284724" name="Oval 52"/>
            <p:cNvSpPr>
              <a:spLocks noChangeArrowheads="1"/>
            </p:cNvSpPr>
            <p:nvPr/>
          </p:nvSpPr>
          <p:spPr bwMode="auto">
            <a:xfrm>
              <a:off x="7099343" y="2686808"/>
              <a:ext cx="1188433" cy="1188864"/>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sz="1400" b="1" dirty="0">
                  <a:solidFill>
                    <a:srgbClr val="336699"/>
                  </a:solidFill>
                  <a:latin typeface="+mj-lt"/>
                </a:rPr>
                <a:t>Haitian </a:t>
              </a:r>
            </a:p>
            <a:p>
              <a:pPr algn="ctr">
                <a:defRPr/>
              </a:pPr>
              <a:r>
                <a:rPr lang="en-US" sz="1400" b="1" dirty="0">
                  <a:solidFill>
                    <a:srgbClr val="336699"/>
                  </a:solidFill>
                  <a:latin typeface="+mj-lt"/>
                </a:rPr>
                <a:t>Association </a:t>
              </a:r>
            </a:p>
            <a:p>
              <a:pPr algn="ctr">
                <a:defRPr/>
              </a:pPr>
              <a:r>
                <a:rPr lang="en-US" sz="1400" b="1" dirty="0">
                  <a:solidFill>
                    <a:srgbClr val="336699"/>
                  </a:solidFill>
                  <a:latin typeface="+mj-lt"/>
                </a:rPr>
                <a:t>Foundation</a:t>
              </a:r>
            </a:p>
          </p:txBody>
        </p:sp>
        <p:sp>
          <p:nvSpPr>
            <p:cNvPr id="55314" name="Rectangle 40"/>
            <p:cNvSpPr>
              <a:spLocks noChangeArrowheads="1"/>
            </p:cNvSpPr>
            <p:nvPr/>
          </p:nvSpPr>
          <p:spPr bwMode="auto">
            <a:xfrm>
              <a:off x="532092" y="1821087"/>
              <a:ext cx="1162195" cy="100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defRPr/>
              </a:pPr>
              <a:endParaRPr lang="en-US" sz="1400" b="1" dirty="0">
                <a:solidFill>
                  <a:srgbClr val="336699"/>
                </a:solidFill>
                <a:latin typeface="+mj-lt"/>
              </a:endParaRPr>
            </a:p>
            <a:p>
              <a:pPr algn="ctr">
                <a:lnSpc>
                  <a:spcPct val="90000"/>
                </a:lnSpc>
                <a:defRPr/>
              </a:pPr>
              <a:r>
                <a:rPr lang="en-US" sz="1400" b="1" dirty="0" err="1">
                  <a:solidFill>
                    <a:srgbClr val="336699"/>
                  </a:solidFill>
                  <a:latin typeface="+mj-lt"/>
                </a:rPr>
                <a:t>Sistahs</a:t>
              </a:r>
              <a:endParaRPr lang="en-US" sz="1400" b="1" dirty="0">
                <a:solidFill>
                  <a:srgbClr val="336699"/>
                </a:solidFill>
                <a:latin typeface="+mj-lt"/>
              </a:endParaRPr>
            </a:p>
            <a:p>
              <a:pPr algn="ctr">
                <a:lnSpc>
                  <a:spcPct val="90000"/>
                </a:lnSpc>
                <a:defRPr/>
              </a:pPr>
              <a:r>
                <a:rPr lang="en-US" sz="1400" b="1" dirty="0">
                  <a:solidFill>
                    <a:srgbClr val="336699"/>
                  </a:solidFill>
                  <a:latin typeface="+mj-lt"/>
                </a:rPr>
                <a:t>Surviving</a:t>
              </a:r>
            </a:p>
            <a:p>
              <a:pPr algn="ctr">
                <a:lnSpc>
                  <a:spcPct val="90000"/>
                </a:lnSpc>
                <a:defRPr/>
              </a:pPr>
              <a:r>
                <a:rPr lang="en-US" sz="1400" b="1" dirty="0">
                  <a:solidFill>
                    <a:srgbClr val="336699"/>
                  </a:solidFill>
                  <a:latin typeface="+mj-lt"/>
                </a:rPr>
                <a:t>Breast Cancer</a:t>
              </a:r>
            </a:p>
          </p:txBody>
        </p:sp>
        <p:sp>
          <p:nvSpPr>
            <p:cNvPr id="41" name="Rectangle 40"/>
            <p:cNvSpPr>
              <a:spLocks noChangeArrowheads="1"/>
            </p:cNvSpPr>
            <p:nvPr/>
          </p:nvSpPr>
          <p:spPr bwMode="auto">
            <a:xfrm>
              <a:off x="1050681" y="2813059"/>
              <a:ext cx="1162195" cy="100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defRPr/>
              </a:pPr>
              <a:endParaRPr lang="en-US" sz="1400" b="1" dirty="0">
                <a:solidFill>
                  <a:srgbClr val="336699"/>
                </a:solidFill>
                <a:latin typeface="+mj-lt"/>
              </a:endParaRPr>
            </a:p>
            <a:p>
              <a:pPr algn="ctr">
                <a:lnSpc>
                  <a:spcPct val="90000"/>
                </a:lnSpc>
                <a:defRPr/>
              </a:pPr>
              <a:endParaRPr lang="en-US" sz="1400" b="1" dirty="0">
                <a:solidFill>
                  <a:srgbClr val="336699"/>
                </a:solidFill>
                <a:latin typeface="+mj-lt"/>
              </a:endParaRPr>
            </a:p>
            <a:p>
              <a:pPr algn="ctr">
                <a:lnSpc>
                  <a:spcPct val="90000"/>
                </a:lnSpc>
                <a:defRPr/>
              </a:pPr>
              <a:r>
                <a:rPr lang="en-US" sz="1400" b="1" dirty="0">
                  <a:solidFill>
                    <a:srgbClr val="336699"/>
                  </a:solidFill>
                  <a:latin typeface="+mj-lt"/>
                </a:rPr>
                <a:t>Pinellas County Health Dept.</a:t>
              </a:r>
            </a:p>
          </p:txBody>
        </p:sp>
        <p:sp>
          <p:nvSpPr>
            <p:cNvPr id="38" name="AutoShape 26"/>
            <p:cNvSpPr>
              <a:spLocks noChangeArrowheads="1"/>
            </p:cNvSpPr>
            <p:nvPr/>
          </p:nvSpPr>
          <p:spPr bwMode="auto">
            <a:xfrm>
              <a:off x="4281058" y="5112631"/>
              <a:ext cx="1237823" cy="1188864"/>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endParaRPr lang="en-US" sz="1400" dirty="0">
                <a:solidFill>
                  <a:srgbClr val="336600"/>
                </a:solidFill>
                <a:latin typeface="+mj-lt"/>
              </a:endParaRPr>
            </a:p>
          </p:txBody>
        </p:sp>
        <p:sp>
          <p:nvSpPr>
            <p:cNvPr id="39" name="AutoShape 26"/>
            <p:cNvSpPr>
              <a:spLocks noChangeArrowheads="1"/>
            </p:cNvSpPr>
            <p:nvPr/>
          </p:nvSpPr>
          <p:spPr bwMode="auto">
            <a:xfrm>
              <a:off x="4328905" y="2022488"/>
              <a:ext cx="1188433" cy="1188864"/>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endParaRPr lang="en-US" sz="1400" dirty="0">
                <a:solidFill>
                  <a:srgbClr val="336600"/>
                </a:solidFill>
                <a:latin typeface="+mj-lt"/>
              </a:endParaRPr>
            </a:p>
          </p:txBody>
        </p:sp>
        <p:sp>
          <p:nvSpPr>
            <p:cNvPr id="40" name="AutoShape 26"/>
            <p:cNvSpPr>
              <a:spLocks noChangeArrowheads="1"/>
            </p:cNvSpPr>
            <p:nvPr/>
          </p:nvSpPr>
          <p:spPr bwMode="auto">
            <a:xfrm>
              <a:off x="316014" y="3600625"/>
              <a:ext cx="1156021" cy="1232450"/>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sz="1400" b="1" dirty="0">
                  <a:solidFill>
                    <a:srgbClr val="336699"/>
                  </a:solidFill>
                  <a:latin typeface="+mj-lt"/>
                </a:rPr>
                <a:t>Star</a:t>
              </a:r>
            </a:p>
            <a:p>
              <a:pPr algn="ctr">
                <a:defRPr/>
              </a:pPr>
              <a:r>
                <a:rPr lang="en-US" sz="1400" b="1" dirty="0">
                  <a:solidFill>
                    <a:srgbClr val="336699"/>
                  </a:solidFill>
                  <a:latin typeface="+mj-lt"/>
                </a:rPr>
                <a:t>Foundation</a:t>
              </a:r>
            </a:p>
          </p:txBody>
        </p:sp>
        <p:sp>
          <p:nvSpPr>
            <p:cNvPr id="42" name="AutoShape 26"/>
            <p:cNvSpPr>
              <a:spLocks noChangeArrowheads="1"/>
            </p:cNvSpPr>
            <p:nvPr/>
          </p:nvSpPr>
          <p:spPr bwMode="auto">
            <a:xfrm>
              <a:off x="6951174" y="3669763"/>
              <a:ext cx="1188433" cy="1188864"/>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endParaRPr lang="en-US" sz="1400" dirty="0">
                <a:solidFill>
                  <a:srgbClr val="336600"/>
                </a:solidFill>
                <a:latin typeface="+mj-lt"/>
              </a:endParaRPr>
            </a:p>
          </p:txBody>
        </p:sp>
        <p:sp>
          <p:nvSpPr>
            <p:cNvPr id="43" name="AutoShape 26"/>
            <p:cNvSpPr>
              <a:spLocks noChangeArrowheads="1"/>
            </p:cNvSpPr>
            <p:nvPr/>
          </p:nvSpPr>
          <p:spPr bwMode="auto">
            <a:xfrm>
              <a:off x="5299715" y="5452306"/>
              <a:ext cx="1188433" cy="1040068"/>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endParaRPr lang="en-US" sz="1400" dirty="0">
                <a:solidFill>
                  <a:srgbClr val="336600"/>
                </a:solidFill>
                <a:latin typeface="+mj-lt"/>
              </a:endParaRPr>
            </a:p>
          </p:txBody>
        </p:sp>
        <p:sp>
          <p:nvSpPr>
            <p:cNvPr id="45" name="Rectangle 44"/>
            <p:cNvSpPr>
              <a:spLocks noChangeArrowheads="1"/>
            </p:cNvSpPr>
            <p:nvPr/>
          </p:nvSpPr>
          <p:spPr bwMode="auto">
            <a:xfrm>
              <a:off x="4342795" y="2138218"/>
              <a:ext cx="1162195" cy="867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defRPr/>
              </a:pPr>
              <a:r>
                <a:rPr lang="en-US" sz="1400" b="1" dirty="0">
                  <a:solidFill>
                    <a:srgbClr val="336699"/>
                  </a:solidFill>
                  <a:latin typeface="+mj-lt"/>
                </a:rPr>
                <a:t>Pasco County Health Dept.</a:t>
              </a:r>
            </a:p>
          </p:txBody>
        </p:sp>
        <p:sp>
          <p:nvSpPr>
            <p:cNvPr id="46" name="Rectangle 45"/>
            <p:cNvSpPr>
              <a:spLocks noChangeArrowheads="1"/>
            </p:cNvSpPr>
            <p:nvPr/>
          </p:nvSpPr>
          <p:spPr bwMode="auto">
            <a:xfrm>
              <a:off x="4315013" y="5386175"/>
              <a:ext cx="1162195" cy="813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defRPr/>
              </a:pPr>
              <a:r>
                <a:rPr lang="en-US" sz="1300" b="1" dirty="0">
                  <a:solidFill>
                    <a:srgbClr val="336699"/>
                  </a:solidFill>
                  <a:latin typeface="+mj-lt"/>
                </a:rPr>
                <a:t>Community Foundation of Tampa Bay</a:t>
              </a:r>
            </a:p>
          </p:txBody>
        </p:sp>
        <p:sp>
          <p:nvSpPr>
            <p:cNvPr id="47" name="Rectangle 46"/>
            <p:cNvSpPr>
              <a:spLocks noChangeArrowheads="1"/>
            </p:cNvSpPr>
            <p:nvPr/>
          </p:nvSpPr>
          <p:spPr bwMode="auto">
            <a:xfrm>
              <a:off x="5299715" y="5719838"/>
              <a:ext cx="1160652" cy="655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defRPr/>
              </a:pPr>
              <a:r>
                <a:rPr lang="en-US" sz="1300" b="1" dirty="0">
                  <a:solidFill>
                    <a:srgbClr val="336699"/>
                  </a:solidFill>
                  <a:latin typeface="+mj-lt"/>
                </a:rPr>
                <a:t>Front </a:t>
              </a:r>
            </a:p>
            <a:p>
              <a:pPr algn="ctr">
                <a:lnSpc>
                  <a:spcPct val="90000"/>
                </a:lnSpc>
                <a:defRPr/>
              </a:pPr>
              <a:r>
                <a:rPr lang="en-US" sz="1300" b="1" dirty="0">
                  <a:solidFill>
                    <a:srgbClr val="336699"/>
                  </a:solidFill>
                  <a:latin typeface="+mj-lt"/>
                </a:rPr>
                <a:t>Porch</a:t>
              </a:r>
            </a:p>
            <a:p>
              <a:pPr algn="ctr">
                <a:lnSpc>
                  <a:spcPct val="90000"/>
                </a:lnSpc>
                <a:defRPr/>
              </a:pPr>
              <a:r>
                <a:rPr lang="en-US" sz="1300" b="1" dirty="0">
                  <a:solidFill>
                    <a:srgbClr val="336699"/>
                  </a:solidFill>
                  <a:latin typeface="+mj-lt"/>
                </a:rPr>
                <a:t>Community</a:t>
              </a:r>
            </a:p>
          </p:txBody>
        </p:sp>
        <p:sp>
          <p:nvSpPr>
            <p:cNvPr id="48" name="Rectangle 47"/>
            <p:cNvSpPr>
              <a:spLocks noChangeArrowheads="1"/>
            </p:cNvSpPr>
            <p:nvPr/>
          </p:nvSpPr>
          <p:spPr bwMode="auto">
            <a:xfrm>
              <a:off x="7051497" y="4027474"/>
              <a:ext cx="1162195" cy="480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defRPr/>
              </a:pPr>
              <a:r>
                <a:rPr lang="en-US" sz="1400" b="1" dirty="0">
                  <a:solidFill>
                    <a:srgbClr val="336699"/>
                  </a:solidFill>
                  <a:latin typeface="+mj-lt"/>
                </a:rPr>
                <a:t>Workforce Institute</a:t>
              </a:r>
            </a:p>
          </p:txBody>
        </p:sp>
        <p:sp>
          <p:nvSpPr>
            <p:cNvPr id="49" name="AutoShape 13"/>
            <p:cNvSpPr>
              <a:spLocks noChangeArrowheads="1"/>
            </p:cNvSpPr>
            <p:nvPr/>
          </p:nvSpPr>
          <p:spPr bwMode="auto">
            <a:xfrm>
              <a:off x="2882720" y="5184774"/>
              <a:ext cx="1188433" cy="1188864"/>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sz="1400" b="1" dirty="0">
                  <a:solidFill>
                    <a:srgbClr val="336699"/>
                  </a:solidFill>
                </a:rPr>
                <a:t>  Tampa Bay </a:t>
              </a:r>
            </a:p>
            <a:p>
              <a:pPr algn="ctr">
                <a:defRPr/>
              </a:pPr>
              <a:r>
                <a:rPr lang="en-US" sz="1400" b="1" dirty="0">
                  <a:solidFill>
                    <a:srgbClr val="336699"/>
                  </a:solidFill>
                </a:rPr>
                <a:t>Healthcare </a:t>
              </a:r>
            </a:p>
            <a:p>
              <a:pPr algn="ctr">
                <a:defRPr/>
              </a:pPr>
              <a:r>
                <a:rPr lang="en-US" sz="1400" b="1" dirty="0">
                  <a:solidFill>
                    <a:srgbClr val="336699"/>
                  </a:solidFill>
                </a:rPr>
                <a:t>Collaborative</a:t>
              </a:r>
            </a:p>
          </p:txBody>
        </p:sp>
        <p:sp>
          <p:nvSpPr>
            <p:cNvPr id="92205" name="AutoShape 11"/>
            <p:cNvSpPr>
              <a:spLocks noChangeArrowheads="1"/>
            </p:cNvSpPr>
            <p:nvPr/>
          </p:nvSpPr>
          <p:spPr bwMode="auto">
            <a:xfrm>
              <a:off x="3476862" y="2926390"/>
              <a:ext cx="1909783" cy="1645920"/>
            </a:xfrm>
            <a:prstGeom prst="flowChartConnector">
              <a:avLst/>
            </a:prstGeom>
            <a:solidFill>
              <a:srgbClr val="336699"/>
            </a:solidFill>
            <a:ln w="9525" algn="ctr">
              <a:solidFill>
                <a:srgbClr val="000000"/>
              </a:solidFill>
              <a:round/>
              <a:headEnd/>
              <a:tailEnd/>
            </a:ln>
            <a:effectLst>
              <a:outerShdw dist="23000" dir="5400000" rotWithShape="0">
                <a:srgbClr val="000000">
                  <a:alpha val="34998"/>
                </a:srgbClr>
              </a:outerShdw>
            </a:effectLst>
          </p:spPr>
          <p:txBody>
            <a:bodyPr wrap="none" anchor="ctr"/>
            <a:lstStyle>
              <a:lvl1pPr>
                <a:spcBef>
                  <a:spcPct val="20000"/>
                </a:spcBef>
                <a:buClr>
                  <a:schemeClr val="hlink"/>
                </a:buClr>
                <a:buFont typeface="Wingdings" pitchFamily="2" charset="2"/>
                <a:buChar char="§"/>
                <a:defRPr sz="3200">
                  <a:solidFill>
                    <a:schemeClr val="tx1"/>
                  </a:solidFill>
                  <a:latin typeface="Arial" pitchFamily="34" charset="0"/>
                </a:defRPr>
              </a:lvl1pPr>
              <a:lvl2pPr marL="742950" indent="-285750">
                <a:spcBef>
                  <a:spcPct val="20000"/>
                </a:spcBef>
                <a:buClr>
                  <a:schemeClr val="accent2"/>
                </a:buClr>
                <a:buFont typeface="Wingdings" pitchFamily="2" charset="2"/>
                <a:buChar char="§"/>
                <a:defRPr sz="2800">
                  <a:solidFill>
                    <a:schemeClr val="tx1"/>
                  </a:solidFill>
                  <a:latin typeface="Arial"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a:spcBef>
                  <a:spcPct val="20000"/>
                </a:spcBef>
                <a:buClr>
                  <a:schemeClr val="accent2"/>
                </a:buClr>
                <a:buFont typeface="Wingdings" pitchFamily="2" charset="2"/>
                <a:buChar char="§"/>
                <a:defRPr sz="2000">
                  <a:solidFill>
                    <a:schemeClr val="tx1"/>
                  </a:solidFill>
                  <a:latin typeface="Arial"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lgn="ctr">
                <a:spcBef>
                  <a:spcPct val="0"/>
                </a:spcBef>
                <a:buClrTx/>
                <a:buFontTx/>
                <a:buNone/>
              </a:pPr>
              <a:r>
                <a:rPr lang="en-US" altLang="en-US" sz="2400" b="1">
                  <a:solidFill>
                    <a:srgbClr val="FFFFFF"/>
                  </a:solidFill>
                  <a:cs typeface="Arial" pitchFamily="34" charset="0"/>
                </a:rPr>
                <a:t>Medically</a:t>
              </a:r>
            </a:p>
            <a:p>
              <a:pPr algn="ctr">
                <a:spcBef>
                  <a:spcPct val="0"/>
                </a:spcBef>
                <a:buClrTx/>
                <a:buFontTx/>
                <a:buNone/>
              </a:pPr>
              <a:r>
                <a:rPr lang="en-US" altLang="en-US" sz="2400" b="1">
                  <a:solidFill>
                    <a:srgbClr val="FFFFFF"/>
                  </a:solidFill>
                  <a:cs typeface="Arial" pitchFamily="34" charset="0"/>
                </a:rPr>
                <a:t>Underserved</a:t>
              </a:r>
            </a:p>
          </p:txBody>
        </p:sp>
        <p:sp>
          <p:nvSpPr>
            <p:cNvPr id="284699" name="AutoShape 27"/>
            <p:cNvSpPr>
              <a:spLocks noChangeArrowheads="1"/>
            </p:cNvSpPr>
            <p:nvPr/>
          </p:nvSpPr>
          <p:spPr bwMode="auto">
            <a:xfrm>
              <a:off x="6361588" y="5219344"/>
              <a:ext cx="1188433" cy="1188863"/>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sz="1400" b="1" dirty="0" err="1">
                  <a:solidFill>
                    <a:srgbClr val="336699"/>
                  </a:solidFill>
                  <a:latin typeface="+mj-lt"/>
                </a:rPr>
                <a:t>JWest</a:t>
              </a:r>
              <a:endParaRPr lang="en-US" sz="1400" b="1" dirty="0">
                <a:solidFill>
                  <a:srgbClr val="336699"/>
                </a:solidFill>
                <a:latin typeface="+mj-lt"/>
              </a:endParaRPr>
            </a:p>
            <a:p>
              <a:pPr algn="ctr">
                <a:defRPr/>
              </a:pPr>
              <a:r>
                <a:rPr lang="en-US" sz="1400" b="1" dirty="0">
                  <a:solidFill>
                    <a:srgbClr val="336699"/>
                  </a:solidFill>
                  <a:latin typeface="+mj-lt"/>
                </a:rPr>
                <a:t>Prostate </a:t>
              </a:r>
            </a:p>
            <a:p>
              <a:pPr algn="ctr">
                <a:defRPr/>
              </a:pPr>
              <a:r>
                <a:rPr lang="en-US" sz="1400" b="1" dirty="0">
                  <a:solidFill>
                    <a:srgbClr val="336699"/>
                  </a:solidFill>
                  <a:latin typeface="+mj-lt"/>
                </a:rPr>
                <a:t>Foundation</a:t>
              </a:r>
            </a:p>
          </p:txBody>
        </p:sp>
      </p:grpSp>
      <p:sp>
        <p:nvSpPr>
          <p:cNvPr id="50" name="AutoShape 32"/>
          <p:cNvSpPr>
            <a:spLocks noChangeArrowheads="1"/>
          </p:cNvSpPr>
          <p:nvPr/>
        </p:nvSpPr>
        <p:spPr bwMode="auto">
          <a:xfrm>
            <a:off x="2514600" y="344488"/>
            <a:ext cx="1222375" cy="1255712"/>
          </a:xfrm>
          <a:prstGeom prst="flowChartConnector">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sz="1400" b="1" dirty="0">
                <a:solidFill>
                  <a:srgbClr val="336699"/>
                </a:solidFill>
                <a:latin typeface="+mj-lt"/>
              </a:rPr>
              <a:t>LUNA</a:t>
            </a:r>
          </a:p>
        </p:txBody>
      </p:sp>
    </p:spTree>
    <p:custDataLst>
      <p:tags r:id="rId1"/>
    </p:custDataLst>
    <p:extLst>
      <p:ext uri="{BB962C8B-B14F-4D97-AF65-F5344CB8AC3E}">
        <p14:creationId xmlns:p14="http://schemas.microsoft.com/office/powerpoint/2010/main" val="4256357564"/>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1"/>
            <a:ext cx="8385175" cy="1371599"/>
          </a:xfrm>
        </p:spPr>
        <p:txBody>
          <a:bodyPr/>
          <a:lstStyle/>
          <a:p>
            <a:r>
              <a:rPr lang="en-US" dirty="0" smtClean="0">
                <a:solidFill>
                  <a:srgbClr val="FFCC66"/>
                </a:solidFill>
              </a:rPr>
              <a:t>Story from the field.  </a:t>
            </a:r>
            <a:r>
              <a:rPr lang="en-US" dirty="0" smtClean="0">
                <a:solidFill>
                  <a:srgbClr val="FFCC66"/>
                </a:solidFill>
                <a:effectLst/>
              </a:rPr>
              <a:t>A </a:t>
            </a:r>
            <a:r>
              <a:rPr lang="en-US" dirty="0">
                <a:solidFill>
                  <a:srgbClr val="FFCC66"/>
                </a:solidFill>
                <a:effectLst/>
              </a:rPr>
              <a:t>senior </a:t>
            </a:r>
            <a:r>
              <a:rPr lang="en-US" dirty="0" smtClean="0">
                <a:solidFill>
                  <a:srgbClr val="FFCC66"/>
                </a:solidFill>
                <a:effectLst/>
              </a:rPr>
              <a:t>ER resident </a:t>
            </a:r>
            <a:r>
              <a:rPr lang="en-US" dirty="0">
                <a:solidFill>
                  <a:srgbClr val="FFCC66"/>
                </a:solidFill>
                <a:effectLst/>
              </a:rPr>
              <a:t>in a large </a:t>
            </a:r>
            <a:r>
              <a:rPr lang="en-US" dirty="0" smtClean="0">
                <a:solidFill>
                  <a:srgbClr val="FFCC66"/>
                </a:solidFill>
                <a:effectLst/>
              </a:rPr>
              <a:t>hospital</a:t>
            </a:r>
            <a:endParaRPr lang="en-US" dirty="0">
              <a:solidFill>
                <a:srgbClr val="FFCC66"/>
              </a:solidFill>
            </a:endParaRPr>
          </a:p>
        </p:txBody>
      </p:sp>
      <p:pic>
        <p:nvPicPr>
          <p:cNvPr id="98306" name="Picture 2" descr="C:\Users\cdmeade\AppData\Local\Microsoft\Windows\Temporary Internet Files\Content.IE5\6S04P72S\MP900400456[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7661093" cy="51054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8169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p:cNvSpPr>
          <p:nvPr>
            <p:ph type="title" idx="4294967295"/>
          </p:nvPr>
        </p:nvSpPr>
        <p:spPr>
          <a:xfrm>
            <a:off x="886618" y="304800"/>
            <a:ext cx="7294563" cy="944562"/>
          </a:xfrm>
        </p:spPr>
        <p:txBody>
          <a:bodyPr rtlCol="0">
            <a:normAutofit/>
          </a:bodyPr>
          <a:lstStyle/>
          <a:p>
            <a:pPr algn="l" fontAlgn="auto">
              <a:spcAft>
                <a:spcPts val="0"/>
              </a:spcAft>
              <a:defRPr/>
            </a:pPr>
            <a:r>
              <a:rPr lang="en-US" b="1" dirty="0" smtClean="0">
                <a:solidFill>
                  <a:srgbClr val="FFCC66"/>
                </a:solidFill>
                <a:effectLst/>
                <a:latin typeface="Arial" panose="020B0604020202020204" pitchFamily="34" charset="0"/>
                <a:cs typeface="Arial" panose="020B0604020202020204" pitchFamily="34" charset="0"/>
              </a:rPr>
              <a:t>Colorectal  Cancer (CRC) </a:t>
            </a:r>
          </a:p>
        </p:txBody>
      </p:sp>
      <p:sp>
        <p:nvSpPr>
          <p:cNvPr id="459779" name="Rectangle 3"/>
          <p:cNvSpPr>
            <a:spLocks noGrp="1"/>
          </p:cNvSpPr>
          <p:nvPr>
            <p:ph idx="4294967295"/>
          </p:nvPr>
        </p:nvSpPr>
        <p:spPr>
          <a:xfrm>
            <a:off x="381000" y="1544638"/>
            <a:ext cx="8305800" cy="2112962"/>
          </a:xfrm>
          <a:solidFill>
            <a:schemeClr val="accent5">
              <a:lumMod val="60000"/>
              <a:lumOff val="40000"/>
            </a:schemeClr>
          </a:solidFill>
          <a:ln>
            <a:solidFill>
              <a:schemeClr val="accent5">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ormAutofit/>
          </a:bodyPr>
          <a:lstStyle/>
          <a:p>
            <a:pPr fontAlgn="auto">
              <a:lnSpc>
                <a:spcPct val="110000"/>
              </a:lnSpc>
              <a:spcBef>
                <a:spcPts val="0"/>
              </a:spcBef>
              <a:spcAft>
                <a:spcPts val="600"/>
              </a:spcAft>
              <a:buSzPct val="50000"/>
              <a:buFont typeface="Wingdings 2" pitchFamily="18" charset="2"/>
              <a:buNone/>
              <a:defRPr/>
            </a:pPr>
            <a:r>
              <a:rPr lang="en-US" sz="2800" b="1" dirty="0" smtClean="0">
                <a:solidFill>
                  <a:schemeClr val="bg1"/>
                </a:solidFill>
                <a:effectLst/>
                <a:latin typeface="Arial" panose="020B0604020202020204" pitchFamily="34" charset="0"/>
                <a:cs typeface="Arial" panose="020B0604020202020204" pitchFamily="34" charset="0"/>
              </a:rPr>
              <a:t>What was the community concern?</a:t>
            </a:r>
            <a:endParaRPr lang="en-US" sz="2400" b="1" dirty="0" smtClean="0">
              <a:solidFill>
                <a:schemeClr val="bg1"/>
              </a:solidFill>
              <a:effectLst/>
              <a:latin typeface="Arial" panose="020B0604020202020204" pitchFamily="34" charset="0"/>
              <a:cs typeface="Arial" panose="020B0604020202020204" pitchFamily="34" charset="0"/>
            </a:endParaRPr>
          </a:p>
          <a:p>
            <a:pPr marL="574675" indent="-341313" fontAlgn="auto">
              <a:lnSpc>
                <a:spcPct val="110000"/>
              </a:lnSpc>
              <a:spcBef>
                <a:spcPts val="0"/>
              </a:spcBef>
              <a:spcAft>
                <a:spcPts val="0"/>
              </a:spcAft>
              <a:buClr>
                <a:schemeClr val="accent4">
                  <a:lumMod val="60000"/>
                  <a:lumOff val="40000"/>
                </a:schemeClr>
              </a:buClr>
              <a:buFont typeface="Wingdings" pitchFamily="2" charset="2"/>
              <a:buChar char="§"/>
              <a:defRPr/>
            </a:pPr>
            <a:r>
              <a:rPr lang="en-US" sz="2200" dirty="0" smtClean="0">
                <a:effectLst/>
                <a:latin typeface="Arial" panose="020B0604020202020204" pitchFamily="34" charset="0"/>
                <a:cs typeface="Arial" panose="020B0604020202020204" pitchFamily="34" charset="0"/>
              </a:rPr>
              <a:t>‘Hard to obtain colon tests’ – colonoscopies are expensive.  </a:t>
            </a:r>
          </a:p>
          <a:p>
            <a:pPr marL="574675" indent="-341313" fontAlgn="auto">
              <a:lnSpc>
                <a:spcPct val="110000"/>
              </a:lnSpc>
              <a:spcBef>
                <a:spcPts val="0"/>
              </a:spcBef>
              <a:spcAft>
                <a:spcPts val="0"/>
              </a:spcAft>
              <a:buClr>
                <a:schemeClr val="accent4">
                  <a:lumMod val="60000"/>
                  <a:lumOff val="40000"/>
                </a:schemeClr>
              </a:buClr>
              <a:buFont typeface="Wingdings" pitchFamily="2" charset="2"/>
              <a:buChar char="§"/>
              <a:defRPr/>
            </a:pPr>
            <a:r>
              <a:rPr lang="en-US" sz="2200" dirty="0" smtClean="0">
                <a:effectLst/>
                <a:latin typeface="Arial" panose="020B0604020202020204" pitchFamily="34" charset="0"/>
                <a:cs typeface="Arial" panose="020B0604020202020204" pitchFamily="34" charset="0"/>
              </a:rPr>
              <a:t>CRC is one of the leading cause of cancer death in the US </a:t>
            </a:r>
          </a:p>
          <a:p>
            <a:pPr marL="574675" indent="-341313" fontAlgn="auto">
              <a:lnSpc>
                <a:spcPct val="110000"/>
              </a:lnSpc>
              <a:spcBef>
                <a:spcPts val="0"/>
              </a:spcBef>
              <a:spcAft>
                <a:spcPts val="0"/>
              </a:spcAft>
              <a:buClr>
                <a:schemeClr val="accent4">
                  <a:lumMod val="60000"/>
                  <a:lumOff val="40000"/>
                </a:schemeClr>
              </a:buClr>
              <a:buFont typeface="Wingdings" pitchFamily="2" charset="2"/>
              <a:buChar char="§"/>
              <a:defRPr/>
            </a:pPr>
            <a:r>
              <a:rPr lang="en-US" sz="2200" dirty="0" smtClean="0">
                <a:effectLst/>
                <a:latin typeface="Arial" panose="020B0604020202020204" pitchFamily="34" charset="0"/>
                <a:cs typeface="Arial" panose="020B0604020202020204" pitchFamily="34" charset="0"/>
              </a:rPr>
              <a:t>CRCS tests are underutilized among patients in  FQHCs.</a:t>
            </a:r>
          </a:p>
        </p:txBody>
      </p:sp>
      <p:sp>
        <p:nvSpPr>
          <p:cNvPr id="6" name="Rectangle 3"/>
          <p:cNvSpPr txBox="1">
            <a:spLocks/>
          </p:cNvSpPr>
          <p:nvPr/>
        </p:nvSpPr>
        <p:spPr>
          <a:xfrm>
            <a:off x="381000" y="4114800"/>
            <a:ext cx="8305800" cy="2362200"/>
          </a:xfrm>
          <a:prstGeom prst="rect">
            <a:avLst/>
          </a:prstGeom>
          <a:solidFill>
            <a:schemeClr val="accent5">
              <a:lumMod val="60000"/>
              <a:lumOff val="40000"/>
            </a:schemeClr>
          </a:solidFill>
        </p:spPr>
        <p:style>
          <a:lnRef idx="1">
            <a:schemeClr val="accent4"/>
          </a:lnRef>
          <a:fillRef idx="2">
            <a:schemeClr val="accent4"/>
          </a:fillRef>
          <a:effectRef idx="1">
            <a:schemeClr val="accent4"/>
          </a:effectRef>
          <a:fontRef idx="minor">
            <a:schemeClr val="dk1"/>
          </a:fontRef>
        </p:style>
        <p:txBody>
          <a:bodyPr>
            <a:normAutofit/>
          </a:bodyPr>
          <a:lstStyle>
            <a:lvl1pPr marL="342900" indent="-342900" algn="l"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a:lstStyle>
          <a:p>
            <a:pPr>
              <a:spcBef>
                <a:spcPts val="0"/>
              </a:spcBef>
              <a:spcAft>
                <a:spcPts val="600"/>
              </a:spcAft>
              <a:buFont typeface="Wingdings 2" pitchFamily="18" charset="2"/>
              <a:buNone/>
              <a:defRPr/>
            </a:pPr>
            <a:r>
              <a:rPr lang="en-US" sz="2800" b="1" dirty="0" smtClean="0">
                <a:solidFill>
                  <a:schemeClr val="bg1"/>
                </a:solidFill>
                <a:latin typeface="Arial" panose="020B0604020202020204" pitchFamily="34" charset="0"/>
                <a:cs typeface="Arial" panose="020B0604020202020204" pitchFamily="34" charset="0"/>
              </a:rPr>
              <a:t>What did we do?</a:t>
            </a:r>
            <a:endParaRPr lang="en-US" sz="2400" b="1" dirty="0" smtClean="0">
              <a:solidFill>
                <a:schemeClr val="bg1"/>
              </a:solidFill>
              <a:latin typeface="Arial" panose="020B0604020202020204" pitchFamily="34" charset="0"/>
              <a:cs typeface="Arial" panose="020B0604020202020204" pitchFamily="34" charset="0"/>
            </a:endParaRPr>
          </a:p>
          <a:p>
            <a:pPr marL="574675" indent="-341313">
              <a:spcBef>
                <a:spcPts val="0"/>
              </a:spcBef>
              <a:spcAft>
                <a:spcPts val="0"/>
              </a:spcAft>
              <a:buClr>
                <a:schemeClr val="accent4">
                  <a:lumMod val="60000"/>
                  <a:lumOff val="40000"/>
                </a:schemeClr>
              </a:buClr>
              <a:buSzPct val="100000"/>
              <a:buFont typeface="Wingdings" pitchFamily="2" charset="2"/>
              <a:buChar char="§"/>
              <a:defRPr/>
            </a:pPr>
            <a:r>
              <a:rPr lang="en-US" sz="2200" b="1" u="sng" dirty="0" smtClean="0">
                <a:solidFill>
                  <a:schemeClr val="bg1"/>
                </a:solidFill>
                <a:latin typeface="Arial" panose="020B0604020202020204" pitchFamily="34" charset="0"/>
                <a:cs typeface="Arial" panose="020B0604020202020204" pitchFamily="34" charset="0"/>
              </a:rPr>
              <a:t>CARES PROJECT:</a:t>
            </a:r>
            <a:r>
              <a:rPr lang="en-US" sz="2200" b="1" dirty="0" smtClean="0">
                <a:solidFill>
                  <a:schemeClr val="bg1"/>
                </a:solidFill>
                <a:latin typeface="Arial" panose="020B0604020202020204" pitchFamily="34" charset="0"/>
                <a:cs typeface="Arial" panose="020B0604020202020204" pitchFamily="34" charset="0"/>
              </a:rPr>
              <a:t>  </a:t>
            </a:r>
            <a:r>
              <a:rPr lang="en-US" sz="2200" u="sng" dirty="0" smtClean="0">
                <a:solidFill>
                  <a:schemeClr val="bg1"/>
                </a:solidFill>
                <a:latin typeface="Arial" panose="020B0604020202020204" pitchFamily="34" charset="0"/>
                <a:cs typeface="Arial" panose="020B0604020202020204" pitchFamily="34" charset="0"/>
              </a:rPr>
              <a:t>C</a:t>
            </a:r>
            <a:r>
              <a:rPr lang="en-US" sz="2200" dirty="0" smtClean="0">
                <a:solidFill>
                  <a:schemeClr val="bg1"/>
                </a:solidFill>
                <a:latin typeface="Arial" panose="020B0604020202020204" pitchFamily="34" charset="0"/>
                <a:cs typeface="Arial" panose="020B0604020202020204" pitchFamily="34" charset="0"/>
              </a:rPr>
              <a:t>olorectal </a:t>
            </a:r>
            <a:r>
              <a:rPr lang="en-US" sz="2200" u="sng" dirty="0" smtClean="0">
                <a:solidFill>
                  <a:schemeClr val="bg1"/>
                </a:solidFill>
                <a:latin typeface="Arial" panose="020B0604020202020204" pitchFamily="34" charset="0"/>
                <a:cs typeface="Arial" panose="020B0604020202020204" pitchFamily="34" charset="0"/>
              </a:rPr>
              <a:t>A</a:t>
            </a:r>
            <a:r>
              <a:rPr lang="en-US" sz="2200" dirty="0" smtClean="0">
                <a:solidFill>
                  <a:schemeClr val="bg1"/>
                </a:solidFill>
                <a:latin typeface="Arial" panose="020B0604020202020204" pitchFamily="34" charset="0"/>
                <a:cs typeface="Arial" panose="020B0604020202020204" pitchFamily="34" charset="0"/>
              </a:rPr>
              <a:t>wareness, </a:t>
            </a:r>
          </a:p>
          <a:p>
            <a:pPr marL="574675" indent="-341313">
              <a:spcBef>
                <a:spcPts val="0"/>
              </a:spcBef>
              <a:spcAft>
                <a:spcPts val="0"/>
              </a:spcAft>
              <a:buClr>
                <a:schemeClr val="accent4">
                  <a:lumMod val="60000"/>
                  <a:lumOff val="40000"/>
                </a:schemeClr>
              </a:buClr>
              <a:buSzPct val="100000"/>
              <a:buNone/>
              <a:defRPr/>
            </a:pPr>
            <a:r>
              <a:rPr lang="en-US" sz="2200" dirty="0">
                <a:solidFill>
                  <a:schemeClr val="bg1"/>
                </a:solidFill>
                <a:latin typeface="Arial" panose="020B0604020202020204" pitchFamily="34" charset="0"/>
                <a:cs typeface="Arial" panose="020B0604020202020204" pitchFamily="34" charset="0"/>
              </a:rPr>
              <a:t> </a:t>
            </a:r>
            <a:r>
              <a:rPr lang="en-US" sz="2200" dirty="0" smtClean="0">
                <a:solidFill>
                  <a:schemeClr val="bg1"/>
                </a:solidFill>
                <a:latin typeface="Arial" panose="020B0604020202020204" pitchFamily="34" charset="0"/>
                <a:cs typeface="Arial" panose="020B0604020202020204" pitchFamily="34" charset="0"/>
              </a:rPr>
              <a:t>   </a:t>
            </a:r>
            <a:r>
              <a:rPr lang="en-US" sz="2200" u="sng" dirty="0" smtClean="0">
                <a:solidFill>
                  <a:schemeClr val="bg1"/>
                </a:solidFill>
                <a:latin typeface="Arial" panose="020B0604020202020204" pitchFamily="34" charset="0"/>
                <a:cs typeface="Arial" panose="020B0604020202020204" pitchFamily="34" charset="0"/>
              </a:rPr>
              <a:t>R</a:t>
            </a:r>
            <a:r>
              <a:rPr lang="en-US" sz="2200" dirty="0" smtClean="0">
                <a:solidFill>
                  <a:schemeClr val="bg1"/>
                </a:solidFill>
                <a:latin typeface="Arial" panose="020B0604020202020204" pitchFamily="34" charset="0"/>
                <a:cs typeface="Arial" panose="020B0604020202020204" pitchFamily="34" charset="0"/>
              </a:rPr>
              <a:t>esearch, </a:t>
            </a:r>
            <a:r>
              <a:rPr lang="en-US" sz="2200" u="sng" dirty="0" smtClean="0">
                <a:solidFill>
                  <a:schemeClr val="bg1"/>
                </a:solidFill>
                <a:latin typeface="Arial" panose="020B0604020202020204" pitchFamily="34" charset="0"/>
                <a:cs typeface="Arial" panose="020B0604020202020204" pitchFamily="34" charset="0"/>
              </a:rPr>
              <a:t>E</a:t>
            </a:r>
            <a:r>
              <a:rPr lang="en-US" sz="2200" dirty="0" smtClean="0">
                <a:solidFill>
                  <a:schemeClr val="bg1"/>
                </a:solidFill>
                <a:latin typeface="Arial" panose="020B0604020202020204" pitchFamily="34" charset="0"/>
                <a:cs typeface="Arial" panose="020B0604020202020204" pitchFamily="34" charset="0"/>
              </a:rPr>
              <a:t>ducation and </a:t>
            </a:r>
            <a:r>
              <a:rPr lang="en-US" sz="2200" u="sng" dirty="0" smtClean="0">
                <a:solidFill>
                  <a:schemeClr val="bg1"/>
                </a:solidFill>
                <a:latin typeface="Arial" panose="020B0604020202020204" pitchFamily="34" charset="0"/>
                <a:cs typeface="Arial" panose="020B0604020202020204" pitchFamily="34" charset="0"/>
              </a:rPr>
              <a:t>S</a:t>
            </a:r>
            <a:r>
              <a:rPr lang="en-US" sz="2200" dirty="0" smtClean="0">
                <a:solidFill>
                  <a:schemeClr val="bg1"/>
                </a:solidFill>
                <a:latin typeface="Arial" panose="020B0604020202020204" pitchFamily="34" charset="0"/>
                <a:cs typeface="Arial" panose="020B0604020202020204" pitchFamily="34" charset="0"/>
              </a:rPr>
              <a:t>creening Project </a:t>
            </a:r>
            <a:endParaRPr lang="en-US" sz="2200" dirty="0">
              <a:solidFill>
                <a:schemeClr val="bg1"/>
              </a:solidFill>
              <a:latin typeface="Arial" panose="020B0604020202020204" pitchFamily="34" charset="0"/>
              <a:cs typeface="Arial" panose="020B0604020202020204" pitchFamily="34" charset="0"/>
            </a:endParaRPr>
          </a:p>
          <a:p>
            <a:pPr marL="574675" indent="-341313">
              <a:spcBef>
                <a:spcPts val="600"/>
              </a:spcBef>
              <a:spcAft>
                <a:spcPts val="0"/>
              </a:spcAft>
              <a:buClr>
                <a:schemeClr val="accent4">
                  <a:lumMod val="60000"/>
                  <a:lumOff val="40000"/>
                </a:schemeClr>
              </a:buClr>
              <a:buSzPct val="100000"/>
              <a:buFont typeface="Wingdings" pitchFamily="2" charset="2"/>
              <a:buChar char="§"/>
              <a:defRPr/>
            </a:pPr>
            <a:r>
              <a:rPr lang="en-US" sz="2200" dirty="0" smtClean="0">
                <a:solidFill>
                  <a:schemeClr val="bg1"/>
                </a:solidFill>
                <a:latin typeface="Arial" panose="020B0604020202020204" pitchFamily="34" charset="0"/>
                <a:cs typeface="Arial" panose="020B0604020202020204" pitchFamily="34" charset="0"/>
              </a:rPr>
              <a:t>Introduced IFOBT to clinics and patients.</a:t>
            </a:r>
          </a:p>
        </p:txBody>
      </p:sp>
      <p:pic>
        <p:nvPicPr>
          <p:cNvPr id="459781" name="Picture 5"/>
          <p:cNvPicPr>
            <a:picLocks noChangeAspect="1" noChangeArrowheads="1"/>
          </p:cNvPicPr>
          <p:nvPr/>
        </p:nvPicPr>
        <p:blipFill>
          <a:blip r:embed="rId3" cstate="print">
            <a:duotone>
              <a:prstClr val="black"/>
              <a:srgbClr val="D9C3A5">
                <a:tint val="50000"/>
                <a:satMod val="180000"/>
              </a:srgbClr>
            </a:duotone>
            <a:extLst/>
          </a:blip>
          <a:srcRect/>
          <a:stretch>
            <a:fillRect/>
          </a:stretch>
        </p:blipFill>
        <p:spPr bwMode="auto">
          <a:xfrm>
            <a:off x="6694902" y="4599516"/>
            <a:ext cx="1857023" cy="1392767"/>
          </a:xfrm>
          <a:prstGeom prst="rect">
            <a:avLst/>
          </a:prstGeom>
          <a:ln w="12700">
            <a:solidFill>
              <a:schemeClr val="accent6">
                <a:lumMod val="75000"/>
                <a:alpha val="66000"/>
              </a:schemeClr>
            </a:solidFill>
            <a:miter lim="800000"/>
            <a:headEnd/>
            <a:tailEnd/>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3907625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2743200" y="5029200"/>
            <a:ext cx="6172200" cy="685800"/>
          </a:xfrm>
          <a:prstGeom prst="roundRect">
            <a:avLst/>
          </a:prstGeom>
          <a:solidFill>
            <a:schemeClr val="tx2"/>
          </a:solidFill>
        </p:spPr>
        <p:style>
          <a:lnRef idx="1">
            <a:schemeClr val="accent4"/>
          </a:lnRef>
          <a:fillRef idx="2">
            <a:schemeClr val="accent4"/>
          </a:fillRef>
          <a:effectRef idx="1">
            <a:schemeClr val="accent4"/>
          </a:effectRef>
          <a:fontRef idx="minor">
            <a:schemeClr val="dk1"/>
          </a:fontRef>
        </p:style>
        <p:txBody>
          <a:bodyPr anchor="ctr"/>
          <a:lstStyle/>
          <a:p>
            <a:pPr algn="ctr" eaLnBrk="0" hangingPunct="0">
              <a:defRPr/>
            </a:pPr>
            <a:r>
              <a:rPr lang="en-US" sz="2400" u="sng" dirty="0">
                <a:solidFill>
                  <a:schemeClr val="bg1"/>
                </a:solidFill>
              </a:rPr>
              <a:t>Free</a:t>
            </a:r>
            <a:r>
              <a:rPr lang="en-US" sz="2400" dirty="0">
                <a:solidFill>
                  <a:schemeClr val="bg1"/>
                </a:solidFill>
              </a:rPr>
              <a:t> </a:t>
            </a:r>
            <a:r>
              <a:rPr lang="en-US" sz="2400" dirty="0" smtClean="0">
                <a:solidFill>
                  <a:schemeClr val="bg1"/>
                </a:solidFill>
              </a:rPr>
              <a:t>Fecal Immunochemical Test (FIT); </a:t>
            </a:r>
            <a:r>
              <a:rPr lang="en-US" sz="2400" dirty="0">
                <a:solidFill>
                  <a:schemeClr val="bg1"/>
                </a:solidFill>
              </a:rPr>
              <a:t>and Assessments</a:t>
            </a:r>
          </a:p>
        </p:txBody>
      </p:sp>
      <p:sp>
        <p:nvSpPr>
          <p:cNvPr id="4" name="Rectangle 3"/>
          <p:cNvSpPr/>
          <p:nvPr/>
        </p:nvSpPr>
        <p:spPr>
          <a:xfrm>
            <a:off x="1447800" y="1295400"/>
            <a:ext cx="609600" cy="4419600"/>
          </a:xfrm>
          <a:prstGeom prst="rect">
            <a:avLst/>
          </a:prstGeom>
          <a:solidFill>
            <a:srgbClr val="FFCC66"/>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r>
              <a:rPr lang="en-US" sz="3200" b="1" dirty="0">
                <a:solidFill>
                  <a:schemeClr val="bg1"/>
                </a:solidFill>
              </a:rPr>
              <a:t>R</a:t>
            </a:r>
          </a:p>
          <a:p>
            <a:pPr algn="ctr" eaLnBrk="0" hangingPunct="0">
              <a:defRPr/>
            </a:pPr>
            <a:r>
              <a:rPr lang="en-US" sz="3200" b="1" dirty="0">
                <a:solidFill>
                  <a:schemeClr val="bg1"/>
                </a:solidFill>
              </a:rPr>
              <a:t>A</a:t>
            </a:r>
          </a:p>
          <a:p>
            <a:pPr algn="ctr" eaLnBrk="0" hangingPunct="0">
              <a:defRPr/>
            </a:pPr>
            <a:r>
              <a:rPr lang="en-US" sz="3200" b="1" dirty="0">
                <a:solidFill>
                  <a:schemeClr val="bg1"/>
                </a:solidFill>
              </a:rPr>
              <a:t>N</a:t>
            </a:r>
          </a:p>
          <a:p>
            <a:pPr algn="ctr" eaLnBrk="0" hangingPunct="0">
              <a:defRPr/>
            </a:pPr>
            <a:r>
              <a:rPr lang="en-US" sz="3200" b="1" dirty="0">
                <a:solidFill>
                  <a:schemeClr val="bg1"/>
                </a:solidFill>
              </a:rPr>
              <a:t>D</a:t>
            </a:r>
          </a:p>
          <a:p>
            <a:pPr algn="ctr" eaLnBrk="0" hangingPunct="0">
              <a:defRPr/>
            </a:pPr>
            <a:r>
              <a:rPr lang="en-US" sz="3200" b="1" dirty="0">
                <a:solidFill>
                  <a:schemeClr val="bg1"/>
                </a:solidFill>
              </a:rPr>
              <a:t>O</a:t>
            </a:r>
          </a:p>
          <a:p>
            <a:pPr algn="ctr" eaLnBrk="0" hangingPunct="0">
              <a:defRPr/>
            </a:pPr>
            <a:r>
              <a:rPr lang="en-US" sz="3200" b="1" dirty="0">
                <a:solidFill>
                  <a:schemeClr val="bg1"/>
                </a:solidFill>
              </a:rPr>
              <a:t>M</a:t>
            </a:r>
          </a:p>
          <a:p>
            <a:pPr algn="ctr" eaLnBrk="0" hangingPunct="0">
              <a:defRPr/>
            </a:pPr>
            <a:r>
              <a:rPr lang="en-US" sz="3200" b="1" dirty="0">
                <a:solidFill>
                  <a:schemeClr val="bg1"/>
                </a:solidFill>
              </a:rPr>
              <a:t>I</a:t>
            </a:r>
          </a:p>
          <a:p>
            <a:pPr algn="ctr" eaLnBrk="0" hangingPunct="0">
              <a:defRPr/>
            </a:pPr>
            <a:r>
              <a:rPr lang="en-US" sz="3200" b="1" dirty="0">
                <a:solidFill>
                  <a:schemeClr val="bg1"/>
                </a:solidFill>
              </a:rPr>
              <a:t>Z</a:t>
            </a:r>
          </a:p>
          <a:p>
            <a:pPr algn="ctr" eaLnBrk="0" hangingPunct="0">
              <a:defRPr/>
            </a:pPr>
            <a:r>
              <a:rPr lang="en-US" sz="3200" b="1" dirty="0">
                <a:solidFill>
                  <a:schemeClr val="bg1"/>
                </a:solidFill>
              </a:rPr>
              <a:t>E</a:t>
            </a:r>
          </a:p>
        </p:txBody>
      </p:sp>
      <p:cxnSp>
        <p:nvCxnSpPr>
          <p:cNvPr id="12" name="Straight Arrow Connector 11"/>
          <p:cNvCxnSpPr/>
          <p:nvPr/>
        </p:nvCxnSpPr>
        <p:spPr>
          <a:xfrm>
            <a:off x="2743200" y="2436813"/>
            <a:ext cx="4800600" cy="158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07208" name="TextBox 12"/>
          <p:cNvSpPr txBox="1">
            <a:spLocks noChangeArrowheads="1"/>
          </p:cNvSpPr>
          <p:nvPr/>
        </p:nvSpPr>
        <p:spPr bwMode="auto">
          <a:xfrm>
            <a:off x="2743200" y="2368550"/>
            <a:ext cx="6172200" cy="831850"/>
          </a:xfrm>
          <a:prstGeom prst="rect">
            <a:avLst/>
          </a:prstGeom>
          <a:solidFill>
            <a:schemeClr val="tx2"/>
          </a:solidFill>
          <a:ln/>
          <a:extLst/>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hangingPunct="0">
              <a:defRPr/>
            </a:pPr>
            <a:r>
              <a:rPr lang="en-US" sz="2400" dirty="0">
                <a:solidFill>
                  <a:schemeClr val="bg1"/>
                </a:solidFill>
                <a:latin typeface="Calibri" pitchFamily="34" charset="0"/>
              </a:rPr>
              <a:t>CARES Intervention (</a:t>
            </a:r>
            <a:r>
              <a:rPr lang="en-US" sz="2400" dirty="0" err="1">
                <a:solidFill>
                  <a:schemeClr val="bg1"/>
                </a:solidFill>
                <a:latin typeface="Calibri" pitchFamily="34" charset="0"/>
              </a:rPr>
              <a:t>photonovella</a:t>
            </a:r>
            <a:r>
              <a:rPr lang="en-US" sz="2400" dirty="0">
                <a:solidFill>
                  <a:schemeClr val="bg1"/>
                </a:solidFill>
                <a:latin typeface="Calibri" pitchFamily="34" charset="0"/>
              </a:rPr>
              <a:t> DVD/booklet) + mailed reminders (N=210)</a:t>
            </a:r>
          </a:p>
        </p:txBody>
      </p:sp>
      <p:sp>
        <p:nvSpPr>
          <p:cNvPr id="307210" name="TextBox 15"/>
          <p:cNvSpPr txBox="1">
            <a:spLocks noChangeArrowheads="1"/>
          </p:cNvSpPr>
          <p:nvPr/>
        </p:nvSpPr>
        <p:spPr bwMode="auto">
          <a:xfrm>
            <a:off x="2743200" y="3284538"/>
            <a:ext cx="6172200" cy="830262"/>
          </a:xfrm>
          <a:prstGeom prst="rect">
            <a:avLst/>
          </a:prstGeom>
          <a:solidFill>
            <a:schemeClr val="tx2"/>
          </a:solidFill>
          <a:ln/>
          <a:extLst/>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hangingPunct="0">
              <a:defRPr/>
            </a:pPr>
            <a:r>
              <a:rPr lang="en-US" sz="2400" dirty="0">
                <a:solidFill>
                  <a:schemeClr val="bg1"/>
                </a:solidFill>
                <a:latin typeface="Calibri" pitchFamily="34" charset="0"/>
              </a:rPr>
              <a:t>Standard CDC brochure + mailed reminders (N=210)</a:t>
            </a:r>
          </a:p>
        </p:txBody>
      </p:sp>
      <p:sp>
        <p:nvSpPr>
          <p:cNvPr id="17" name="Rectangle 16"/>
          <p:cNvSpPr/>
          <p:nvPr/>
        </p:nvSpPr>
        <p:spPr>
          <a:xfrm>
            <a:off x="3352800" y="4343400"/>
            <a:ext cx="1600200" cy="457200"/>
          </a:xfrm>
          <a:prstGeom prst="rect">
            <a:avLst/>
          </a:prstGeom>
          <a:solidFill>
            <a:schemeClr val="tx2"/>
          </a:solidFill>
        </p:spPr>
        <p:style>
          <a:lnRef idx="1">
            <a:schemeClr val="accent4"/>
          </a:lnRef>
          <a:fillRef idx="2">
            <a:schemeClr val="accent4"/>
          </a:fillRef>
          <a:effectRef idx="1">
            <a:schemeClr val="accent4"/>
          </a:effectRef>
          <a:fontRef idx="minor">
            <a:schemeClr val="dk1"/>
          </a:fontRef>
        </p:style>
        <p:txBody>
          <a:bodyPr anchor="ctr"/>
          <a:lstStyle/>
          <a:p>
            <a:pPr algn="ctr" eaLnBrk="0" hangingPunct="0">
              <a:defRPr/>
            </a:pPr>
            <a:r>
              <a:rPr lang="en-US" sz="2400" dirty="0">
                <a:solidFill>
                  <a:srgbClr val="000000"/>
                </a:solidFill>
              </a:rPr>
              <a:t>On Study</a:t>
            </a:r>
          </a:p>
        </p:txBody>
      </p:sp>
      <p:sp>
        <p:nvSpPr>
          <p:cNvPr id="18" name="Rectangle 17"/>
          <p:cNvSpPr/>
          <p:nvPr/>
        </p:nvSpPr>
        <p:spPr>
          <a:xfrm>
            <a:off x="6705600" y="4343400"/>
            <a:ext cx="1828800" cy="457200"/>
          </a:xfrm>
          <a:prstGeom prst="rect">
            <a:avLst/>
          </a:prstGeom>
          <a:solidFill>
            <a:schemeClr val="tx2"/>
          </a:solidFill>
        </p:spPr>
        <p:style>
          <a:lnRef idx="1">
            <a:schemeClr val="accent4"/>
          </a:lnRef>
          <a:fillRef idx="2">
            <a:schemeClr val="accent4"/>
          </a:fillRef>
          <a:effectRef idx="1">
            <a:schemeClr val="accent4"/>
          </a:effectRef>
          <a:fontRef idx="minor">
            <a:schemeClr val="dk1"/>
          </a:fontRef>
        </p:style>
        <p:txBody>
          <a:bodyPr anchor="ctr"/>
          <a:lstStyle/>
          <a:p>
            <a:pPr algn="ctr" eaLnBrk="0" hangingPunct="0">
              <a:defRPr/>
            </a:pPr>
            <a:r>
              <a:rPr lang="en-US" sz="2400" dirty="0">
                <a:solidFill>
                  <a:srgbClr val="000000"/>
                </a:solidFill>
              </a:rPr>
              <a:t>12 Months</a:t>
            </a:r>
          </a:p>
        </p:txBody>
      </p:sp>
      <p:cxnSp>
        <p:nvCxnSpPr>
          <p:cNvPr id="19" name="Straight Connector 18"/>
          <p:cNvCxnSpPr>
            <a:endCxn id="18" idx="1"/>
          </p:cNvCxnSpPr>
          <p:nvPr/>
        </p:nvCxnSpPr>
        <p:spPr>
          <a:xfrm>
            <a:off x="4953000" y="4572000"/>
            <a:ext cx="1752600" cy="0"/>
          </a:xfrm>
          <a:prstGeom prst="line">
            <a:avLst/>
          </a:prstGeom>
          <a:ln/>
        </p:spPr>
        <p:style>
          <a:lnRef idx="3">
            <a:schemeClr val="accent3"/>
          </a:lnRef>
          <a:fillRef idx="0">
            <a:schemeClr val="accent3"/>
          </a:fillRef>
          <a:effectRef idx="2">
            <a:schemeClr val="accent3"/>
          </a:effectRef>
          <a:fontRef idx="minor">
            <a:schemeClr val="tx1"/>
          </a:fontRef>
        </p:style>
      </p:cxnSp>
      <p:sp>
        <p:nvSpPr>
          <p:cNvPr id="23" name="Rectangle 22"/>
          <p:cNvSpPr/>
          <p:nvPr/>
        </p:nvSpPr>
        <p:spPr>
          <a:xfrm>
            <a:off x="304800" y="1295400"/>
            <a:ext cx="609600" cy="4419600"/>
          </a:xfrm>
          <a:prstGeom prst="rect">
            <a:avLst/>
          </a:prstGeom>
          <a:solidFill>
            <a:srgbClr val="FFCC66"/>
          </a:solidFill>
        </p:spPr>
        <p:style>
          <a:lnRef idx="3">
            <a:schemeClr val="lt1"/>
          </a:lnRef>
          <a:fillRef idx="1">
            <a:schemeClr val="accent1"/>
          </a:fillRef>
          <a:effectRef idx="1">
            <a:schemeClr val="accent1"/>
          </a:effectRef>
          <a:fontRef idx="minor">
            <a:schemeClr val="lt1"/>
          </a:fontRef>
        </p:style>
        <p:txBody>
          <a:bodyPr anchor="ctr"/>
          <a:lstStyle/>
          <a:p>
            <a:pPr algn="ctr" eaLnBrk="0" hangingPunct="0">
              <a:defRPr/>
            </a:pPr>
            <a:endParaRPr lang="en-US" sz="2400" b="1" dirty="0">
              <a:solidFill>
                <a:srgbClr val="FFFFFF"/>
              </a:solidFill>
            </a:endParaRPr>
          </a:p>
          <a:p>
            <a:pPr algn="ctr" eaLnBrk="0" hangingPunct="0">
              <a:defRPr/>
            </a:pPr>
            <a:endParaRPr lang="en-US" sz="2400" b="1" dirty="0">
              <a:solidFill>
                <a:srgbClr val="FFFFFF"/>
              </a:solidFill>
            </a:endParaRPr>
          </a:p>
          <a:p>
            <a:pPr algn="ctr" eaLnBrk="0" hangingPunct="0">
              <a:defRPr/>
            </a:pPr>
            <a:endParaRPr lang="en-US" sz="2400" b="1" dirty="0">
              <a:solidFill>
                <a:srgbClr val="FFFFFF"/>
              </a:solidFill>
            </a:endParaRPr>
          </a:p>
          <a:p>
            <a:pPr algn="ctr" eaLnBrk="0" hangingPunct="0">
              <a:defRPr/>
            </a:pPr>
            <a:endParaRPr lang="en-US" sz="2400" b="1" dirty="0">
              <a:solidFill>
                <a:srgbClr val="FFFFFF"/>
              </a:solidFill>
            </a:endParaRPr>
          </a:p>
          <a:p>
            <a:pPr algn="ctr" eaLnBrk="0" hangingPunct="0">
              <a:defRPr/>
            </a:pPr>
            <a:r>
              <a:rPr lang="en-US" sz="3200" b="1" dirty="0">
                <a:solidFill>
                  <a:schemeClr val="bg1"/>
                </a:solidFill>
              </a:rPr>
              <a:t>B</a:t>
            </a:r>
          </a:p>
          <a:p>
            <a:pPr algn="ctr" eaLnBrk="0" hangingPunct="0">
              <a:defRPr/>
            </a:pPr>
            <a:r>
              <a:rPr lang="en-US" sz="3200" b="1" dirty="0">
                <a:solidFill>
                  <a:schemeClr val="bg1"/>
                </a:solidFill>
              </a:rPr>
              <a:t>A</a:t>
            </a:r>
          </a:p>
          <a:p>
            <a:pPr algn="ctr" eaLnBrk="0" hangingPunct="0">
              <a:defRPr/>
            </a:pPr>
            <a:r>
              <a:rPr lang="en-US" sz="3200" b="1" dirty="0">
                <a:solidFill>
                  <a:schemeClr val="bg1"/>
                </a:solidFill>
              </a:rPr>
              <a:t>S</a:t>
            </a:r>
          </a:p>
          <a:p>
            <a:pPr algn="ctr" eaLnBrk="0" hangingPunct="0">
              <a:defRPr/>
            </a:pPr>
            <a:r>
              <a:rPr lang="en-US" sz="3200" b="1" dirty="0">
                <a:solidFill>
                  <a:schemeClr val="bg1"/>
                </a:solidFill>
              </a:rPr>
              <a:t>E</a:t>
            </a:r>
          </a:p>
          <a:p>
            <a:pPr algn="ctr" eaLnBrk="0" hangingPunct="0">
              <a:defRPr/>
            </a:pPr>
            <a:r>
              <a:rPr lang="en-US" sz="3200" b="1" dirty="0">
                <a:solidFill>
                  <a:schemeClr val="bg1"/>
                </a:solidFill>
              </a:rPr>
              <a:t>L</a:t>
            </a:r>
          </a:p>
          <a:p>
            <a:pPr algn="ctr" eaLnBrk="0" hangingPunct="0">
              <a:defRPr/>
            </a:pPr>
            <a:r>
              <a:rPr lang="en-US" sz="3200" b="1" dirty="0">
                <a:solidFill>
                  <a:schemeClr val="bg1"/>
                </a:solidFill>
              </a:rPr>
              <a:t>I</a:t>
            </a:r>
          </a:p>
          <a:p>
            <a:pPr algn="ctr" eaLnBrk="0" hangingPunct="0">
              <a:defRPr/>
            </a:pPr>
            <a:r>
              <a:rPr lang="en-US" sz="3200" b="1" dirty="0">
                <a:solidFill>
                  <a:schemeClr val="bg1"/>
                </a:solidFill>
              </a:rPr>
              <a:t>N</a:t>
            </a:r>
          </a:p>
          <a:p>
            <a:pPr algn="ctr" eaLnBrk="0" hangingPunct="0">
              <a:defRPr/>
            </a:pPr>
            <a:r>
              <a:rPr lang="en-US" sz="3200" b="1" dirty="0">
                <a:solidFill>
                  <a:schemeClr val="bg1"/>
                </a:solidFill>
              </a:rPr>
              <a:t>E</a:t>
            </a:r>
          </a:p>
          <a:p>
            <a:pPr algn="ctr" eaLnBrk="0" hangingPunct="0">
              <a:defRPr/>
            </a:pPr>
            <a:endParaRPr lang="en-US" sz="2800" b="1" dirty="0">
              <a:solidFill>
                <a:srgbClr val="FFFFFF"/>
              </a:solidFill>
            </a:endParaRPr>
          </a:p>
          <a:p>
            <a:pPr algn="ctr" eaLnBrk="0" hangingPunct="0">
              <a:defRPr/>
            </a:pPr>
            <a:endParaRPr lang="en-US" sz="2400" b="1" dirty="0">
              <a:solidFill>
                <a:srgbClr val="FFFFFF"/>
              </a:solidFill>
            </a:endParaRPr>
          </a:p>
          <a:p>
            <a:pPr algn="ctr" eaLnBrk="0" hangingPunct="0">
              <a:defRPr/>
            </a:pPr>
            <a:endParaRPr lang="en-US" sz="2400" b="1" dirty="0">
              <a:solidFill>
                <a:srgbClr val="FFFFFF"/>
              </a:solidFill>
            </a:endParaRPr>
          </a:p>
          <a:p>
            <a:pPr algn="ctr" eaLnBrk="0" hangingPunct="0">
              <a:defRPr/>
            </a:pPr>
            <a:endParaRPr lang="en-US" b="1" dirty="0">
              <a:solidFill>
                <a:srgbClr val="FFFFFF"/>
              </a:solidFill>
            </a:endParaRPr>
          </a:p>
        </p:txBody>
      </p:sp>
      <p:sp>
        <p:nvSpPr>
          <p:cNvPr id="28" name="Right Arrow 27"/>
          <p:cNvSpPr>
            <a:spLocks noChangeArrowheads="1"/>
          </p:cNvSpPr>
          <p:nvPr/>
        </p:nvSpPr>
        <p:spPr bwMode="auto">
          <a:xfrm>
            <a:off x="1027113" y="3276600"/>
            <a:ext cx="344487" cy="228600"/>
          </a:xfrm>
          <a:prstGeom prst="rightArrow">
            <a:avLst>
              <a:gd name="adj1" fmla="val 50000"/>
              <a:gd name="adj2" fmla="val 60000"/>
            </a:avLst>
          </a:prstGeom>
          <a:ln>
            <a:headEnd/>
            <a:tailEnd/>
          </a:ln>
        </p:spPr>
        <p:style>
          <a:lnRef idx="1">
            <a:schemeClr val="accent3"/>
          </a:lnRef>
          <a:fillRef idx="3">
            <a:schemeClr val="accent3"/>
          </a:fillRef>
          <a:effectRef idx="2">
            <a:schemeClr val="accent3"/>
          </a:effectRef>
          <a:fontRef idx="minor">
            <a:schemeClr val="lt1"/>
          </a:fontRef>
        </p:style>
        <p:txBody>
          <a:bodyPr anchor="ctr"/>
          <a:lstStyle/>
          <a:p>
            <a:pPr algn="ctr" eaLnBrk="0" hangingPunct="0">
              <a:defRPr/>
            </a:pPr>
            <a:endParaRPr lang="en-US"/>
          </a:p>
        </p:txBody>
      </p:sp>
      <p:sp>
        <p:nvSpPr>
          <p:cNvPr id="3" name="Rectangle 3"/>
          <p:cNvSpPr>
            <a:spLocks noChangeArrowheads="1"/>
          </p:cNvSpPr>
          <p:nvPr/>
        </p:nvSpPr>
        <p:spPr bwMode="auto">
          <a:xfrm>
            <a:off x="363538" y="5867400"/>
            <a:ext cx="8628062" cy="914400"/>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3175" lvl="1" eaLnBrk="0" hangingPunct="0">
              <a:defRPr/>
            </a:pPr>
            <a:r>
              <a:rPr lang="en-US" sz="2400" b="1" u="sng" dirty="0">
                <a:solidFill>
                  <a:schemeClr val="tx1"/>
                </a:solidFill>
              </a:rPr>
              <a:t>Hypothesis</a:t>
            </a:r>
            <a:r>
              <a:rPr lang="en-US" sz="2400" b="1" dirty="0">
                <a:solidFill>
                  <a:schemeClr val="tx1"/>
                </a:solidFill>
              </a:rPr>
              <a:t>: </a:t>
            </a:r>
            <a:r>
              <a:rPr lang="en-US" sz="2400" dirty="0">
                <a:solidFill>
                  <a:schemeClr val="tx1"/>
                </a:solidFill>
              </a:rPr>
              <a:t>CARES intervention &gt; SI in screening efficacy (uptake and </a:t>
            </a:r>
            <a:r>
              <a:rPr lang="en-US" sz="2400" dirty="0" smtClean="0">
                <a:solidFill>
                  <a:schemeClr val="tx1"/>
                </a:solidFill>
              </a:rPr>
              <a:t>adherence </a:t>
            </a:r>
            <a:r>
              <a:rPr lang="en-US" sz="2400" dirty="0">
                <a:solidFill>
                  <a:schemeClr val="tx1"/>
                </a:solidFill>
              </a:rPr>
              <a:t>of </a:t>
            </a:r>
            <a:r>
              <a:rPr lang="en-US" sz="2400" dirty="0" smtClean="0">
                <a:solidFill>
                  <a:schemeClr val="tx1"/>
                </a:solidFill>
              </a:rPr>
              <a:t>FIT </a:t>
            </a:r>
            <a:r>
              <a:rPr lang="en-US" sz="2400" dirty="0">
                <a:solidFill>
                  <a:schemeClr val="tx1"/>
                </a:solidFill>
              </a:rPr>
              <a:t>and overall </a:t>
            </a:r>
            <a:r>
              <a:rPr lang="en-US" sz="2400" dirty="0" smtClean="0">
                <a:solidFill>
                  <a:schemeClr val="tx1"/>
                </a:solidFill>
              </a:rPr>
              <a:t>screening</a:t>
            </a:r>
            <a:endParaRPr lang="en-US" sz="2400" dirty="0">
              <a:solidFill>
                <a:schemeClr val="tx1"/>
              </a:solidFill>
              <a:effectLst>
                <a:outerShdw blurRad="38100" dist="38100" dir="2700000" algn="tl">
                  <a:srgbClr val="000000"/>
                </a:outerShdw>
              </a:effectLst>
            </a:endParaRPr>
          </a:p>
        </p:txBody>
      </p:sp>
      <p:cxnSp>
        <p:nvCxnSpPr>
          <p:cNvPr id="6" name="Straight Connector 5"/>
          <p:cNvCxnSpPr>
            <a:cxnSpLocks noChangeShapeType="1"/>
            <a:stCxn id="4" idx="3"/>
            <a:endCxn id="307208" idx="1"/>
          </p:cNvCxnSpPr>
          <p:nvPr/>
        </p:nvCxnSpPr>
        <p:spPr bwMode="auto">
          <a:xfrm flipV="1">
            <a:off x="2057400" y="2784475"/>
            <a:ext cx="685800" cy="720725"/>
          </a:xfrm>
          <a:prstGeom prst="line">
            <a:avLst/>
          </a:prstGeom>
          <a:ln>
            <a:headEnd/>
            <a:tailEnd type="triangle" w="med" len="med"/>
          </a:ln>
          <a:extLst/>
        </p:spPr>
        <p:style>
          <a:lnRef idx="3">
            <a:schemeClr val="accent3"/>
          </a:lnRef>
          <a:fillRef idx="0">
            <a:schemeClr val="accent3"/>
          </a:fillRef>
          <a:effectRef idx="2">
            <a:schemeClr val="accent3"/>
          </a:effectRef>
          <a:fontRef idx="minor">
            <a:schemeClr val="tx1"/>
          </a:fontRef>
        </p:style>
      </p:cxnSp>
      <p:cxnSp>
        <p:nvCxnSpPr>
          <p:cNvPr id="9" name="Straight Connector 8"/>
          <p:cNvCxnSpPr>
            <a:cxnSpLocks noChangeShapeType="1"/>
            <a:stCxn id="4" idx="3"/>
            <a:endCxn id="307210" idx="1"/>
          </p:cNvCxnSpPr>
          <p:nvPr/>
        </p:nvCxnSpPr>
        <p:spPr bwMode="auto">
          <a:xfrm>
            <a:off x="2057400" y="3505200"/>
            <a:ext cx="685800" cy="193675"/>
          </a:xfrm>
          <a:prstGeom prst="line">
            <a:avLst/>
          </a:prstGeom>
          <a:ln>
            <a:headEnd/>
            <a:tailEnd type="triangle" w="med" len="med"/>
          </a:ln>
          <a:extLst/>
        </p:spPr>
        <p:style>
          <a:lnRef idx="3">
            <a:schemeClr val="accent3"/>
          </a:lnRef>
          <a:fillRef idx="0">
            <a:schemeClr val="accent3"/>
          </a:fillRef>
          <a:effectRef idx="2">
            <a:schemeClr val="accent3"/>
          </a:effectRef>
          <a:fontRef idx="minor">
            <a:schemeClr val="tx1"/>
          </a:fontRef>
        </p:style>
      </p:cxnSp>
      <p:sp>
        <p:nvSpPr>
          <p:cNvPr id="22" name="AutoShape 21"/>
          <p:cNvSpPr>
            <a:spLocks noChangeArrowheads="1"/>
          </p:cNvSpPr>
          <p:nvPr/>
        </p:nvSpPr>
        <p:spPr bwMode="auto">
          <a:xfrm rot="238017">
            <a:off x="5630907" y="726420"/>
            <a:ext cx="3436623" cy="1714961"/>
          </a:xfrm>
          <a:prstGeom prst="star24">
            <a:avLst>
              <a:gd name="adj" fmla="val 37500"/>
            </a:avLst>
          </a:prstGeom>
          <a:solidFill>
            <a:srgbClr val="FFFF00"/>
          </a:solidFill>
          <a:ln>
            <a:headEnd/>
            <a:tailEnd/>
          </a:ln>
          <a:extLst/>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2800" dirty="0">
                <a:solidFill>
                  <a:srgbClr val="C00000"/>
                </a:solidFill>
                <a:latin typeface="+mj-lt"/>
              </a:rPr>
              <a:t>RCT </a:t>
            </a:r>
            <a:r>
              <a:rPr lang="en-US" sz="2800" dirty="0" smtClean="0">
                <a:solidFill>
                  <a:srgbClr val="C00000"/>
                </a:solidFill>
                <a:latin typeface="+mj-lt"/>
              </a:rPr>
              <a:t>Completed</a:t>
            </a:r>
            <a:endParaRPr lang="en-US" sz="2800" dirty="0">
              <a:solidFill>
                <a:srgbClr val="C00000"/>
              </a:solidFill>
              <a:latin typeface="+mj-lt"/>
            </a:endParaRPr>
          </a:p>
          <a:p>
            <a:pPr algn="ctr">
              <a:defRPr/>
            </a:pPr>
            <a:r>
              <a:rPr lang="en-US" b="1" dirty="0" smtClean="0">
                <a:solidFill>
                  <a:srgbClr val="C00000"/>
                </a:solidFill>
                <a:latin typeface="+mj-lt"/>
              </a:rPr>
              <a:t>(N=416 evaluable)</a:t>
            </a:r>
            <a:endParaRPr lang="en-US" b="1" dirty="0">
              <a:solidFill>
                <a:srgbClr val="C00000"/>
              </a:solidFill>
              <a:latin typeface="+mj-lt"/>
            </a:endParaRPr>
          </a:p>
        </p:txBody>
      </p:sp>
      <p:sp>
        <p:nvSpPr>
          <p:cNvPr id="2" name="Title 1"/>
          <p:cNvSpPr>
            <a:spLocks noGrp="1"/>
          </p:cNvSpPr>
          <p:nvPr>
            <p:ph type="title" idx="4294967295"/>
          </p:nvPr>
        </p:nvSpPr>
        <p:spPr>
          <a:xfrm>
            <a:off x="152400" y="152400"/>
            <a:ext cx="7202487" cy="914400"/>
          </a:xfrm>
        </p:spPr>
        <p:txBody>
          <a:bodyPr rtlCol="0">
            <a:normAutofit/>
          </a:bodyPr>
          <a:lstStyle/>
          <a:p>
            <a:pPr algn="l" fontAlgn="auto">
              <a:spcAft>
                <a:spcPts val="0"/>
              </a:spcAft>
              <a:defRPr/>
            </a:pPr>
            <a:r>
              <a:rPr lang="en-US" b="1" dirty="0" smtClean="0">
                <a:solidFill>
                  <a:srgbClr val="FFCC66"/>
                </a:solidFill>
                <a:effectLst/>
                <a:latin typeface="Arial" panose="020B0604020202020204" pitchFamily="34" charset="0"/>
                <a:cs typeface="Arial" panose="020B0604020202020204" pitchFamily="34" charset="0"/>
              </a:rPr>
              <a:t>What was the Result? </a:t>
            </a:r>
          </a:p>
        </p:txBody>
      </p:sp>
    </p:spTree>
    <p:extLst>
      <p:ext uri="{BB962C8B-B14F-4D97-AF65-F5344CB8AC3E}">
        <p14:creationId xmlns:p14="http://schemas.microsoft.com/office/powerpoint/2010/main" val="1572993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noGrp="1"/>
          </p:cNvGraphicFramePr>
          <p:nvPr>
            <p:ph/>
            <p:extLst>
              <p:ext uri="{D42A27DB-BD31-4B8C-83A1-F6EECF244321}">
                <p14:modId xmlns:p14="http://schemas.microsoft.com/office/powerpoint/2010/main" val="1773969920"/>
              </p:ext>
            </p:extLst>
          </p:nvPr>
        </p:nvGraphicFramePr>
        <p:xfrm>
          <a:off x="152400" y="228600"/>
          <a:ext cx="8458200" cy="6553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905000" y="6400800"/>
            <a:ext cx="2193229" cy="307777"/>
          </a:xfrm>
          <a:prstGeom prst="rect">
            <a:avLst/>
          </a:prstGeom>
          <a:noFill/>
        </p:spPr>
        <p:txBody>
          <a:bodyPr wrap="none" rtlCol="0">
            <a:spAutoFit/>
          </a:bodyPr>
          <a:lstStyle/>
          <a:p>
            <a:r>
              <a:rPr lang="en-US" sz="1400" dirty="0" smtClean="0">
                <a:solidFill>
                  <a:srgbClr val="FFCC66"/>
                </a:solidFill>
              </a:rPr>
              <a:t>Gwede</a:t>
            </a:r>
            <a:r>
              <a:rPr lang="en-US" sz="1400" dirty="0">
                <a:solidFill>
                  <a:srgbClr val="FFCC66"/>
                </a:solidFill>
              </a:rPr>
              <a:t> </a:t>
            </a:r>
            <a:r>
              <a:rPr lang="en-US" sz="1400" dirty="0" smtClean="0">
                <a:solidFill>
                  <a:srgbClr val="FFCC66"/>
                </a:solidFill>
              </a:rPr>
              <a:t>. . .  Meade, 2017</a:t>
            </a:r>
            <a:endParaRPr lang="en-US" sz="1400" dirty="0">
              <a:solidFill>
                <a:srgbClr val="FFCC66"/>
              </a:solidFill>
            </a:endParaRPr>
          </a:p>
        </p:txBody>
      </p:sp>
    </p:spTree>
    <p:extLst>
      <p:ext uri="{BB962C8B-B14F-4D97-AF65-F5344CB8AC3E}">
        <p14:creationId xmlns:p14="http://schemas.microsoft.com/office/powerpoint/2010/main" val="84769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5" y="76200"/>
            <a:ext cx="8229600" cy="910988"/>
          </a:xfrm>
        </p:spPr>
        <p:txBody>
          <a:bodyPr/>
          <a:lstStyle/>
          <a:p>
            <a:pPr algn="l"/>
            <a:r>
              <a:rPr lang="en-US" b="1" dirty="0" smtClean="0">
                <a:solidFill>
                  <a:srgbClr val="FFFFFF"/>
                </a:solidFill>
                <a:effectLst/>
                <a:latin typeface="Arial" panose="020B0604020202020204" pitchFamily="34" charset="0"/>
                <a:cs typeface="Arial" panose="020B0604020202020204" pitchFamily="34" charset="0"/>
              </a:rPr>
              <a:t>          </a:t>
            </a:r>
            <a:r>
              <a:rPr lang="en-US" b="1" dirty="0" smtClean="0">
                <a:solidFill>
                  <a:srgbClr val="FFCC66"/>
                </a:solidFill>
                <a:effectLst/>
                <a:latin typeface="Arial" panose="020B0604020202020204" pitchFamily="34" charset="0"/>
                <a:cs typeface="Arial" panose="020B0604020202020204" pitchFamily="34" charset="0"/>
              </a:rPr>
              <a:t>What did this lead to?</a:t>
            </a:r>
            <a:endParaRPr lang="en-US" b="1" dirty="0">
              <a:solidFill>
                <a:srgbClr val="FFCC66"/>
              </a:solidFill>
              <a:effectLst/>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228600" y="1143000"/>
            <a:ext cx="4038600" cy="3810000"/>
          </a:xfrm>
          <a:ln>
            <a:solidFill>
              <a:srgbClr val="FFFFCC"/>
            </a:solidFill>
          </a:ln>
        </p:spPr>
        <p:txBody>
          <a:bodyPr/>
          <a:lstStyle/>
          <a:p>
            <a:pPr marL="0" indent="0">
              <a:buNone/>
            </a:pPr>
            <a:r>
              <a:rPr lang="en-US" sz="2800" b="1" dirty="0" smtClean="0">
                <a:solidFill>
                  <a:srgbClr val="92D050"/>
                </a:solidFill>
                <a:latin typeface="Arial" pitchFamily="34" charset="0"/>
                <a:cs typeface="Arial" pitchFamily="34" charset="0"/>
              </a:rPr>
              <a:t>      </a:t>
            </a:r>
            <a:r>
              <a:rPr lang="en-US" sz="2800" b="1" u="sng" dirty="0" smtClean="0">
                <a:solidFill>
                  <a:srgbClr val="FFCC66"/>
                </a:solidFill>
                <a:latin typeface="Arial" pitchFamily="34" charset="0"/>
                <a:cs typeface="Arial" pitchFamily="34" charset="0"/>
              </a:rPr>
              <a:t>Other Studies</a:t>
            </a:r>
            <a:endParaRPr lang="en-US" sz="800" b="1" dirty="0" smtClean="0">
              <a:solidFill>
                <a:srgbClr val="92D050"/>
              </a:solidFill>
              <a:latin typeface="Arial" pitchFamily="34" charset="0"/>
              <a:cs typeface="Arial" pitchFamily="34" charset="0"/>
            </a:endParaRPr>
          </a:p>
          <a:p>
            <a:pPr>
              <a:lnSpc>
                <a:spcPct val="90000"/>
              </a:lnSpc>
              <a:spcBef>
                <a:spcPts val="600"/>
              </a:spcBef>
              <a:buClr>
                <a:schemeClr val="accent4">
                  <a:lumMod val="60000"/>
                  <a:lumOff val="40000"/>
                </a:schemeClr>
              </a:buClr>
              <a:buFont typeface="Wingdings" pitchFamily="2" charset="2"/>
              <a:buChar char="§"/>
            </a:pPr>
            <a:r>
              <a:rPr lang="en-US" sz="2400" u="sng" dirty="0" smtClean="0">
                <a:solidFill>
                  <a:srgbClr val="FFFFFF"/>
                </a:solidFill>
                <a:latin typeface="Arial" pitchFamily="34" charset="0"/>
                <a:cs typeface="Arial" pitchFamily="34" charset="0"/>
              </a:rPr>
              <a:t>Latinos Cares</a:t>
            </a:r>
            <a:r>
              <a:rPr lang="en-US" sz="2400" dirty="0" smtClean="0">
                <a:solidFill>
                  <a:srgbClr val="FFFFFF"/>
                </a:solidFill>
                <a:latin typeface="Arial" pitchFamily="34" charset="0"/>
                <a:cs typeface="Arial" pitchFamily="34" charset="0"/>
              </a:rPr>
              <a:t> -</a:t>
            </a:r>
            <a:endParaRPr lang="en-US" sz="1800" i="1" dirty="0" smtClean="0">
              <a:solidFill>
                <a:srgbClr val="FFFFFF"/>
              </a:solidFill>
              <a:latin typeface="Arial" pitchFamily="34" charset="0"/>
              <a:cs typeface="Arial" pitchFamily="34" charset="0"/>
            </a:endParaRPr>
          </a:p>
          <a:p>
            <a:pPr>
              <a:lnSpc>
                <a:spcPct val="90000"/>
              </a:lnSpc>
              <a:spcBef>
                <a:spcPts val="600"/>
              </a:spcBef>
              <a:buClr>
                <a:schemeClr val="accent4">
                  <a:lumMod val="60000"/>
                  <a:lumOff val="40000"/>
                </a:schemeClr>
              </a:buClr>
              <a:buFont typeface="Wingdings" pitchFamily="2" charset="2"/>
              <a:buChar char="§"/>
            </a:pPr>
            <a:r>
              <a:rPr lang="en-US" sz="2400" u="sng" dirty="0" smtClean="0">
                <a:solidFill>
                  <a:srgbClr val="FFFFFF"/>
                </a:solidFill>
                <a:latin typeface="Arial" pitchFamily="34" charset="0"/>
                <a:cs typeface="Arial" pitchFamily="34" charset="0"/>
              </a:rPr>
              <a:t>Prevention Research Center</a:t>
            </a:r>
            <a:r>
              <a:rPr lang="en-US" sz="2400" dirty="0" smtClean="0">
                <a:solidFill>
                  <a:srgbClr val="FFFFFF"/>
                </a:solidFill>
                <a:latin typeface="Arial" pitchFamily="34" charset="0"/>
                <a:cs typeface="Arial" pitchFamily="34" charset="0"/>
              </a:rPr>
              <a:t> </a:t>
            </a:r>
            <a:r>
              <a:rPr lang="en-US" sz="2000" dirty="0" smtClean="0">
                <a:solidFill>
                  <a:srgbClr val="FFFFFF"/>
                </a:solidFill>
                <a:latin typeface="Arial" pitchFamily="34" charset="0"/>
                <a:cs typeface="Arial" pitchFamily="34" charset="0"/>
              </a:rPr>
              <a:t>– </a:t>
            </a:r>
          </a:p>
          <a:p>
            <a:pPr>
              <a:lnSpc>
                <a:spcPct val="90000"/>
              </a:lnSpc>
              <a:spcBef>
                <a:spcPts val="600"/>
              </a:spcBef>
              <a:buClr>
                <a:schemeClr val="accent4">
                  <a:lumMod val="60000"/>
                  <a:lumOff val="40000"/>
                </a:schemeClr>
              </a:buClr>
              <a:buFont typeface="Wingdings" pitchFamily="2" charset="2"/>
              <a:buChar char="§"/>
            </a:pPr>
            <a:r>
              <a:rPr lang="en-US" sz="2400" u="sng" dirty="0" smtClean="0">
                <a:solidFill>
                  <a:srgbClr val="FFCC66"/>
                </a:solidFill>
                <a:latin typeface="Arial" pitchFamily="34" charset="0"/>
                <a:cs typeface="Arial" pitchFamily="34" charset="0"/>
              </a:rPr>
              <a:t>Community Cares</a:t>
            </a:r>
            <a:r>
              <a:rPr lang="en-US" sz="2400" dirty="0" smtClean="0">
                <a:solidFill>
                  <a:srgbClr val="FFCC66"/>
                </a:solidFill>
                <a:latin typeface="Arial" pitchFamily="34" charset="0"/>
                <a:cs typeface="Arial" pitchFamily="34" charset="0"/>
              </a:rPr>
              <a:t> </a:t>
            </a:r>
            <a:r>
              <a:rPr lang="en-US" sz="2400" dirty="0" smtClean="0">
                <a:solidFill>
                  <a:srgbClr val="FFFFFF"/>
                </a:solidFill>
                <a:latin typeface="Arial" pitchFamily="34" charset="0"/>
                <a:cs typeface="Arial" pitchFamily="34" charset="0"/>
              </a:rPr>
              <a:t>- Multi-level-dual language RCT</a:t>
            </a:r>
          </a:p>
          <a:p>
            <a:pPr marL="0" indent="0">
              <a:lnSpc>
                <a:spcPct val="90000"/>
              </a:lnSpc>
              <a:spcBef>
                <a:spcPts val="0"/>
              </a:spcBef>
              <a:buClr>
                <a:srgbClr val="FF9933"/>
              </a:buClr>
              <a:buNone/>
            </a:pPr>
            <a:r>
              <a:rPr lang="en-US" sz="2400" dirty="0" smtClean="0">
                <a:solidFill>
                  <a:srgbClr val="FFFFFF"/>
                </a:solidFill>
                <a:latin typeface="Arial" pitchFamily="34" charset="0"/>
                <a:cs typeface="Arial" pitchFamily="34" charset="0"/>
              </a:rPr>
              <a:t>    focused on ‘repeat’ </a:t>
            </a:r>
          </a:p>
          <a:p>
            <a:pPr marL="0" indent="0">
              <a:lnSpc>
                <a:spcPct val="90000"/>
              </a:lnSpc>
              <a:spcBef>
                <a:spcPts val="0"/>
              </a:spcBef>
              <a:buClr>
                <a:srgbClr val="FF9933"/>
              </a:buClr>
              <a:buNone/>
            </a:pPr>
            <a:r>
              <a:rPr lang="en-US" sz="2400" dirty="0">
                <a:solidFill>
                  <a:srgbClr val="FFFFFF"/>
                </a:solidFill>
                <a:latin typeface="Arial" pitchFamily="34" charset="0"/>
                <a:cs typeface="Arial" pitchFamily="34" charset="0"/>
              </a:rPr>
              <a:t> </a:t>
            </a:r>
            <a:r>
              <a:rPr lang="en-US" sz="2400" dirty="0" smtClean="0">
                <a:solidFill>
                  <a:srgbClr val="FFFFFF"/>
                </a:solidFill>
                <a:latin typeface="Arial" pitchFamily="34" charset="0"/>
                <a:cs typeface="Arial" pitchFamily="34" charset="0"/>
              </a:rPr>
              <a:t>    screening. </a:t>
            </a:r>
            <a:r>
              <a:rPr lang="en-US" sz="2400" dirty="0">
                <a:solidFill>
                  <a:srgbClr val="FFFFFF"/>
                </a:solidFill>
                <a:latin typeface="Arial" pitchFamily="34" charset="0"/>
                <a:cs typeface="Arial" pitchFamily="34" charset="0"/>
              </a:rPr>
              <a:t> </a:t>
            </a:r>
            <a:r>
              <a:rPr lang="en-US" sz="1800" dirty="0" smtClean="0">
                <a:solidFill>
                  <a:srgbClr val="FFFFFF"/>
                </a:solidFill>
                <a:latin typeface="Arial" pitchFamily="34" charset="0"/>
                <a:cs typeface="Arial" pitchFamily="34" charset="0"/>
              </a:rPr>
              <a:t>(Bankhead Coley)</a:t>
            </a:r>
          </a:p>
          <a:p>
            <a:pPr marL="0" indent="0">
              <a:lnSpc>
                <a:spcPct val="90000"/>
              </a:lnSpc>
              <a:spcBef>
                <a:spcPts val="600"/>
              </a:spcBef>
              <a:buClr>
                <a:srgbClr val="FF9933"/>
              </a:buClr>
              <a:buNone/>
            </a:pPr>
            <a:endParaRPr lang="en-US" sz="2400" dirty="0" smtClean="0">
              <a:solidFill>
                <a:srgbClr val="FFFFFF"/>
              </a:solidFill>
              <a:latin typeface="Arial" pitchFamily="34" charset="0"/>
              <a:cs typeface="Arial" pitchFamily="34" charset="0"/>
            </a:endParaRPr>
          </a:p>
        </p:txBody>
      </p:sp>
      <p:sp>
        <p:nvSpPr>
          <p:cNvPr id="5" name="Title 1"/>
          <p:cNvSpPr txBox="1">
            <a:spLocks/>
          </p:cNvSpPr>
          <p:nvPr/>
        </p:nvSpPr>
        <p:spPr bwMode="auto">
          <a:xfrm>
            <a:off x="1371599" y="5029200"/>
            <a:ext cx="6248401" cy="1783080"/>
          </a:xfrm>
          <a:prstGeom prst="rect">
            <a:avLst/>
          </a:prstGeom>
          <a:noFill/>
          <a:ln w="9525">
            <a:solidFill>
              <a:schemeClr val="accent6">
                <a:lumMod val="75000"/>
              </a:schemeClr>
            </a:solid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Calibri" pitchFamily="34" charset="0"/>
              </a:defRPr>
            </a:lvl2pPr>
            <a:lvl3pPr algn="ctr" rtl="0" fontAlgn="base">
              <a:spcBef>
                <a:spcPct val="0"/>
              </a:spcBef>
              <a:spcAft>
                <a:spcPct val="0"/>
              </a:spcAft>
              <a:defRPr sz="4400">
                <a:solidFill>
                  <a:schemeClr val="tx2"/>
                </a:solidFill>
                <a:latin typeface="Calibri" pitchFamily="34" charset="0"/>
              </a:defRPr>
            </a:lvl3pPr>
            <a:lvl4pPr algn="ctr" rtl="0" fontAlgn="base">
              <a:spcBef>
                <a:spcPct val="0"/>
              </a:spcBef>
              <a:spcAft>
                <a:spcPct val="0"/>
              </a:spcAft>
              <a:defRPr sz="4400">
                <a:solidFill>
                  <a:schemeClr val="tx2"/>
                </a:solidFill>
                <a:latin typeface="Calibri" pitchFamily="34" charset="0"/>
              </a:defRPr>
            </a:lvl4pPr>
            <a:lvl5pPr algn="ctr" rtl="0" fontAlgn="base">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Calibri" pitchFamily="34" charset="0"/>
              </a:defRPr>
            </a:lvl6pPr>
            <a:lvl7pPr marL="914400" algn="ctr" rtl="0" fontAlgn="base">
              <a:spcBef>
                <a:spcPct val="0"/>
              </a:spcBef>
              <a:spcAft>
                <a:spcPct val="0"/>
              </a:spcAft>
              <a:defRPr sz="4400">
                <a:solidFill>
                  <a:schemeClr val="tx2"/>
                </a:solidFill>
                <a:latin typeface="Calibri" pitchFamily="34" charset="0"/>
              </a:defRPr>
            </a:lvl7pPr>
            <a:lvl8pPr marL="1371600" algn="ctr" rtl="0" fontAlgn="base">
              <a:spcBef>
                <a:spcPct val="0"/>
              </a:spcBef>
              <a:spcAft>
                <a:spcPct val="0"/>
              </a:spcAft>
              <a:defRPr sz="4400">
                <a:solidFill>
                  <a:schemeClr val="tx2"/>
                </a:solidFill>
                <a:latin typeface="Calibri" pitchFamily="34" charset="0"/>
              </a:defRPr>
            </a:lvl8pPr>
            <a:lvl9pPr marL="1828800" algn="ctr" rtl="0" fontAlgn="base">
              <a:spcBef>
                <a:spcPct val="0"/>
              </a:spcBef>
              <a:spcAft>
                <a:spcPct val="0"/>
              </a:spcAft>
              <a:defRPr sz="4400">
                <a:solidFill>
                  <a:schemeClr val="tx2"/>
                </a:solidFill>
                <a:latin typeface="Calibri" pitchFamily="34" charset="0"/>
              </a:defRPr>
            </a:lvl9pPr>
            <a:extLst/>
          </a:lstStyle>
          <a:p>
            <a:r>
              <a:rPr lang="en-US" sz="3200" b="1" dirty="0" smtClean="0">
                <a:solidFill>
                  <a:srgbClr val="FFCC66"/>
                </a:solidFill>
                <a:latin typeface="Arial" pitchFamily="34" charset="0"/>
                <a:cs typeface="Arial" pitchFamily="34" charset="0"/>
              </a:rPr>
              <a:t>Community Clinical Benefit</a:t>
            </a:r>
          </a:p>
          <a:p>
            <a:pPr marL="744538" indent="-339725" algn="l">
              <a:buClr>
                <a:schemeClr val="accent4">
                  <a:lumMod val="60000"/>
                  <a:lumOff val="40000"/>
                </a:schemeClr>
              </a:buClr>
              <a:buFont typeface="Wingdings" pitchFamily="2" charset="2"/>
              <a:buChar char="§"/>
            </a:pPr>
            <a:r>
              <a:rPr lang="en-US" sz="2400" dirty="0" smtClean="0">
                <a:solidFill>
                  <a:srgbClr val="FFFFFF"/>
                </a:solidFill>
                <a:latin typeface="Arial" pitchFamily="34" charset="0"/>
                <a:cs typeface="Arial" pitchFamily="34" charset="0"/>
              </a:rPr>
              <a:t>Introduced FIT screening to clinics</a:t>
            </a:r>
          </a:p>
          <a:p>
            <a:pPr marL="744538" indent="-339725" algn="l">
              <a:buClr>
                <a:schemeClr val="accent4">
                  <a:lumMod val="60000"/>
                  <a:lumOff val="40000"/>
                </a:schemeClr>
              </a:buClr>
              <a:buFont typeface="Wingdings" pitchFamily="2" charset="2"/>
              <a:buChar char="§"/>
            </a:pPr>
            <a:r>
              <a:rPr lang="en-US" sz="2400" dirty="0" smtClean="0">
                <a:solidFill>
                  <a:srgbClr val="FFFFFF"/>
                </a:solidFill>
                <a:latin typeface="Arial" pitchFamily="34" charset="0"/>
                <a:cs typeface="Arial" pitchFamily="34" charset="0"/>
              </a:rPr>
              <a:t>Clinic adoption of FIT</a:t>
            </a:r>
          </a:p>
          <a:p>
            <a:pPr marL="744538" indent="-339725" algn="l">
              <a:buClr>
                <a:schemeClr val="accent4">
                  <a:lumMod val="60000"/>
                  <a:lumOff val="40000"/>
                </a:schemeClr>
              </a:buClr>
              <a:buFont typeface="Wingdings" pitchFamily="2" charset="2"/>
              <a:buChar char="§"/>
            </a:pPr>
            <a:r>
              <a:rPr lang="en-US" sz="2400" dirty="0" smtClean="0">
                <a:solidFill>
                  <a:srgbClr val="FFFFFF"/>
                </a:solidFill>
                <a:latin typeface="Arial" pitchFamily="34" charset="0"/>
                <a:cs typeface="Arial" pitchFamily="34" charset="0"/>
              </a:rPr>
              <a:t>UDS and HEDIS/QA benchmarks</a:t>
            </a:r>
            <a:endParaRPr lang="en-US" sz="2400" dirty="0">
              <a:solidFill>
                <a:srgbClr val="FFFFFF"/>
              </a:solidFill>
              <a:latin typeface="Arial" pitchFamily="34" charset="0"/>
              <a:cs typeface="Arial" pitchFamily="34" charset="0"/>
            </a:endParaRPr>
          </a:p>
        </p:txBody>
      </p:sp>
      <p:pic>
        <p:nvPicPr>
          <p:cNvPr id="456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72326">
            <a:off x="4818112" y="2082219"/>
            <a:ext cx="3588198" cy="235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670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89402">
            <a:off x="4920906" y="1663669"/>
            <a:ext cx="3410113" cy="151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5029200" y="1066800"/>
            <a:ext cx="2971800" cy="533400"/>
          </a:xfrm>
        </p:spPr>
        <p:txBody>
          <a:bodyPr/>
          <a:lstStyle/>
          <a:p>
            <a:pPr marL="0" indent="0">
              <a:buNone/>
            </a:pPr>
            <a:r>
              <a:rPr lang="en-US" sz="2800" b="1" dirty="0" smtClean="0">
                <a:solidFill>
                  <a:srgbClr val="92D050"/>
                </a:solidFill>
                <a:latin typeface="Arial" pitchFamily="34" charset="0"/>
                <a:cs typeface="Arial" pitchFamily="34" charset="0"/>
              </a:rPr>
              <a:t>     </a:t>
            </a:r>
            <a:r>
              <a:rPr lang="en-US" sz="2800" b="1" u="sng" dirty="0" smtClean="0">
                <a:solidFill>
                  <a:srgbClr val="FFCC66"/>
                </a:solidFill>
                <a:latin typeface="Arial" pitchFamily="34" charset="0"/>
                <a:cs typeface="Arial" pitchFamily="34" charset="0"/>
              </a:rPr>
              <a:t>Publications</a:t>
            </a:r>
          </a:p>
          <a:p>
            <a:pPr marL="0" indent="0">
              <a:buNone/>
            </a:pPr>
            <a:endParaRPr lang="en-US" dirty="0">
              <a:solidFill>
                <a:srgbClr val="FFFFFF"/>
              </a:solidFill>
              <a:latin typeface="Arial" pitchFamily="34" charset="0"/>
              <a:cs typeface="Arial" pitchFamily="34" charset="0"/>
            </a:endParaRPr>
          </a:p>
        </p:txBody>
      </p:sp>
      <p:sp>
        <p:nvSpPr>
          <p:cNvPr id="6" name="Curved Left Arrow 5"/>
          <p:cNvSpPr/>
          <p:nvPr/>
        </p:nvSpPr>
        <p:spPr>
          <a:xfrm>
            <a:off x="4267200" y="3505200"/>
            <a:ext cx="533400" cy="1676400"/>
          </a:xfrm>
          <a:prstGeom prst="curved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962507">
            <a:off x="5199792" y="3619808"/>
            <a:ext cx="3000378" cy="111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p:cNvSpPr/>
          <p:nvPr/>
        </p:nvSpPr>
        <p:spPr>
          <a:xfrm>
            <a:off x="4267200" y="2196084"/>
            <a:ext cx="685800" cy="242316"/>
          </a:xfrm>
          <a:prstGeom prst="rightArrow">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30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grpId="0" nodeType="clickEffect">
                                  <p:stCondLst>
                                    <p:cond delay="0"/>
                                  </p:stCondLst>
                                  <p:iterate type="lt">
                                    <p:tmPct val="4000"/>
                                  </p:iterate>
                                  <p:childTnLst>
                                    <p:set>
                                      <p:cBhvr override="childStyle">
                                        <p:cTn id="10" dur="500" fill="hold"/>
                                        <p:tgtEl>
                                          <p:spTgt spid="5"/>
                                        </p:tgtEl>
                                        <p:attrNameLst>
                                          <p:attrName>style.color</p:attrName>
                                        </p:attrNameLst>
                                      </p:cBhvr>
                                      <p:to>
                                        <p:clrVal>
                                          <a:schemeClr val="accent2"/>
                                        </p:clrVal>
                                      </p:to>
                                    </p:set>
                                    <p:set>
                                      <p:cBhvr>
                                        <p:cTn id="11" dur="500" fill="hold"/>
                                        <p:tgtEl>
                                          <p:spTgt spid="5"/>
                                        </p:tgtEl>
                                        <p:attrNameLst>
                                          <p:attrName>fillcolor</p:attrName>
                                        </p:attrNameLst>
                                      </p:cBhvr>
                                      <p:to>
                                        <p:clrVal>
                                          <a:schemeClr val="accent2"/>
                                        </p:clrVal>
                                      </p:to>
                                    </p:set>
                                    <p:set>
                                      <p:cBhvr>
                                        <p:cTn id="12"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56730" cy="1676400"/>
          </a:xfrm>
        </p:spPr>
        <p:txBody>
          <a:bodyPr>
            <a:noAutofit/>
          </a:bodyPr>
          <a:lstStyle/>
          <a:p>
            <a:pPr>
              <a:lnSpc>
                <a:spcPct val="90000"/>
              </a:lnSpc>
            </a:pPr>
            <a:r>
              <a:rPr lang="en-US" sz="4000" dirty="0" smtClean="0">
                <a:solidFill>
                  <a:srgbClr val="FFCC66"/>
                </a:solidFill>
                <a:effectLst/>
              </a:rPr>
              <a:t>IOM – </a:t>
            </a:r>
            <a:r>
              <a:rPr lang="en-US" sz="4000" dirty="0">
                <a:solidFill>
                  <a:srgbClr val="FFCC66"/>
                </a:solidFill>
                <a:effectLst/>
              </a:rPr>
              <a:t>Unequal Treatment Confronting Racial and Ethnic Disparities in Health Care</a:t>
            </a:r>
          </a:p>
        </p:txBody>
      </p:sp>
      <p:pic>
        <p:nvPicPr>
          <p:cNvPr id="6" name="Picture 5"/>
          <p:cNvPicPr>
            <a:picLocks noChangeAspect="1"/>
          </p:cNvPicPr>
          <p:nvPr/>
        </p:nvPicPr>
        <p:blipFill>
          <a:blip r:embed="rId3"/>
          <a:stretch>
            <a:fillRect/>
          </a:stretch>
        </p:blipFill>
        <p:spPr>
          <a:xfrm>
            <a:off x="2819399" y="2410416"/>
            <a:ext cx="2895601" cy="4066584"/>
          </a:xfrm>
          <a:prstGeom prst="rect">
            <a:avLst/>
          </a:prstGeom>
        </p:spPr>
      </p:pic>
    </p:spTree>
    <p:extLst>
      <p:ext uri="{BB962C8B-B14F-4D97-AF65-F5344CB8AC3E}">
        <p14:creationId xmlns:p14="http://schemas.microsoft.com/office/powerpoint/2010/main" val="9516052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5830669"/>
            <a:ext cx="7677150" cy="646331"/>
          </a:xfrm>
          <a:prstGeom prst="rect">
            <a:avLst/>
          </a:prstGeom>
        </p:spPr>
        <p:txBody>
          <a:bodyPr wrap="square">
            <a:spAutoFit/>
          </a:bodyPr>
          <a:lstStyle/>
          <a:p>
            <a:r>
              <a:rPr lang="en-US" dirty="0">
                <a:solidFill>
                  <a:srgbClr val="FFCC66"/>
                </a:solidFill>
              </a:rPr>
              <a:t>Differences, Disparities, and Discrimination: Populations with Equal Access to Healthcare. SOURCE: Gomes and McGuire, 2001 </a:t>
            </a:r>
          </a:p>
        </p:txBody>
      </p:sp>
      <p:grpSp>
        <p:nvGrpSpPr>
          <p:cNvPr id="8" name="Group 4"/>
          <p:cNvGrpSpPr>
            <a:grpSpLocks noChangeAspect="1"/>
          </p:cNvGrpSpPr>
          <p:nvPr/>
        </p:nvGrpSpPr>
        <p:grpSpPr bwMode="auto">
          <a:xfrm>
            <a:off x="609600" y="1966469"/>
            <a:ext cx="7772400" cy="3581400"/>
            <a:chOff x="2027" y="1705"/>
            <a:chExt cx="2380" cy="1123"/>
          </a:xfrm>
        </p:grpSpPr>
        <p:sp>
          <p:nvSpPr>
            <p:cNvPr id="9" name="AutoShape 3"/>
            <p:cNvSpPr>
              <a:spLocks noChangeAspect="1" noChangeArrowheads="1" noTextEdit="1"/>
            </p:cNvSpPr>
            <p:nvPr/>
          </p:nvSpPr>
          <p:spPr bwMode="auto">
            <a:xfrm>
              <a:off x="2027" y="1705"/>
              <a:ext cx="2380" cy="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 y="1705"/>
              <a:ext cx="2386" cy="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itle 1"/>
          <p:cNvSpPr>
            <a:spLocks noGrp="1"/>
          </p:cNvSpPr>
          <p:nvPr>
            <p:ph type="title"/>
          </p:nvPr>
        </p:nvSpPr>
        <p:spPr>
          <a:xfrm>
            <a:off x="634870" y="533400"/>
            <a:ext cx="8356730" cy="894508"/>
          </a:xfrm>
        </p:spPr>
        <p:txBody>
          <a:bodyPr>
            <a:normAutofit fontScale="90000"/>
          </a:bodyPr>
          <a:lstStyle/>
          <a:p>
            <a:r>
              <a:rPr lang="en-US" dirty="0" smtClean="0">
                <a:solidFill>
                  <a:srgbClr val="FFCC66"/>
                </a:solidFill>
                <a:effectLst/>
              </a:rPr>
              <a:t>IOM– </a:t>
            </a:r>
            <a:r>
              <a:rPr lang="en-US" dirty="0">
                <a:solidFill>
                  <a:srgbClr val="FFCC66"/>
                </a:solidFill>
                <a:effectLst/>
              </a:rPr>
              <a:t>Unequal Treatment Confronting Racial and Ethnic Disparities in Health Care</a:t>
            </a:r>
          </a:p>
        </p:txBody>
      </p:sp>
    </p:spTree>
    <p:extLst>
      <p:ext uri="{BB962C8B-B14F-4D97-AF65-F5344CB8AC3E}">
        <p14:creationId xmlns:p14="http://schemas.microsoft.com/office/powerpoint/2010/main" val="23146542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u="sng" dirty="0" err="1">
                <a:solidFill>
                  <a:srgbClr val="FFCC66"/>
                </a:solidFill>
                <a:effectLst/>
                <a:latin typeface="+mn-lt"/>
              </a:rPr>
              <a:t>Blindspot</a:t>
            </a:r>
            <a:r>
              <a:rPr lang="en-US" sz="4000" dirty="0">
                <a:solidFill>
                  <a:srgbClr val="FFCC66"/>
                </a:solidFill>
                <a:effectLst/>
                <a:latin typeface="+mn-lt"/>
              </a:rPr>
              <a:t> </a:t>
            </a:r>
            <a:r>
              <a:rPr lang="mr-IN" sz="4000" dirty="0">
                <a:solidFill>
                  <a:srgbClr val="FFCC66"/>
                </a:solidFill>
                <a:effectLst/>
                <a:latin typeface="+mn-lt"/>
              </a:rPr>
              <a:t>–</a:t>
            </a:r>
            <a:r>
              <a:rPr lang="en-US" sz="4000" dirty="0">
                <a:solidFill>
                  <a:srgbClr val="FFCC66"/>
                </a:solidFill>
                <a:effectLst/>
                <a:latin typeface="+mn-lt"/>
              </a:rPr>
              <a:t> Hidden Biases of Good People</a:t>
            </a:r>
          </a:p>
        </p:txBody>
      </p:sp>
      <p:pic>
        <p:nvPicPr>
          <p:cNvPr id="4" name="Content Placeholder 3" descr="blind-spot-book-cover.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6282" y="1973262"/>
            <a:ext cx="3082118" cy="4427538"/>
          </a:xfrm>
          <a:prstGeom prst="rect">
            <a:avLst/>
          </a:prstGeom>
        </p:spPr>
      </p:pic>
    </p:spTree>
    <p:extLst>
      <p:ext uri="{BB962C8B-B14F-4D97-AF65-F5344CB8AC3E}">
        <p14:creationId xmlns:p14="http://schemas.microsoft.com/office/powerpoint/2010/main" val="3863341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209065" cy="1325563"/>
          </a:xfrm>
        </p:spPr>
        <p:txBody>
          <a:bodyPr/>
          <a:lstStyle/>
          <a:p>
            <a:r>
              <a:rPr lang="en-US" dirty="0" smtClean="0">
                <a:solidFill>
                  <a:srgbClr val="FFCC66"/>
                </a:solidFill>
                <a:effectLst/>
              </a:rPr>
              <a:t>Health Care Quality – HP Pathways</a:t>
            </a:r>
            <a:endParaRPr lang="en-US" dirty="0">
              <a:solidFill>
                <a:srgbClr val="FFCC66"/>
              </a:solidFill>
              <a:effectLst/>
            </a:endParaRPr>
          </a:p>
        </p:txBody>
      </p:sp>
      <p:pic>
        <p:nvPicPr>
          <p:cNvPr id="3074" name="Picture 2" descr="Image result for acgme c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260" y="1690688"/>
            <a:ext cx="3411140" cy="4676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1845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66495" cy="1325563"/>
          </a:xfrm>
        </p:spPr>
        <p:txBody>
          <a:bodyPr>
            <a:noAutofit/>
          </a:bodyPr>
          <a:lstStyle/>
          <a:p>
            <a:r>
              <a:rPr lang="en-US" sz="3600" u="sng" dirty="0">
                <a:solidFill>
                  <a:srgbClr val="FFCC66"/>
                </a:solidFill>
                <a:effectLst/>
              </a:rPr>
              <a:t>HQ Pathway 5</a:t>
            </a:r>
            <a:r>
              <a:rPr lang="en-US" sz="3600" dirty="0">
                <a:solidFill>
                  <a:srgbClr val="FFCC66"/>
                </a:solidFill>
                <a:effectLst/>
              </a:rPr>
              <a:t>: Resident/fellow and faculty member education on reducing health care disparities</a:t>
            </a:r>
          </a:p>
        </p:txBody>
      </p:sp>
      <p:sp>
        <p:nvSpPr>
          <p:cNvPr id="4" name="Rectangle 3"/>
          <p:cNvSpPr/>
          <p:nvPr/>
        </p:nvSpPr>
        <p:spPr>
          <a:xfrm>
            <a:off x="914400" y="2057400"/>
            <a:ext cx="8001000" cy="3539430"/>
          </a:xfrm>
          <a:prstGeom prst="rect">
            <a:avLst/>
          </a:prstGeom>
        </p:spPr>
        <p:txBody>
          <a:bodyPr wrap="square">
            <a:spAutoFit/>
          </a:bodyPr>
          <a:lstStyle/>
          <a:p>
            <a:r>
              <a:rPr lang="en-US" sz="2800" dirty="0"/>
              <a:t>Formal educational activities that create a shared mental model with regard to health care quality-related goals, tools, and techniques are necessary for health care professionals to consistently work in a well-coordinated manner to achieve a true patient-centered approach that considers the variety of circumstances and needs of individual patients</a:t>
            </a:r>
          </a:p>
        </p:txBody>
      </p:sp>
    </p:spTree>
    <p:extLst>
      <p:ext uri="{BB962C8B-B14F-4D97-AF65-F5344CB8AC3E}">
        <p14:creationId xmlns:p14="http://schemas.microsoft.com/office/powerpoint/2010/main" val="38680827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385175" cy="1066874"/>
          </a:xfrm>
        </p:spPr>
        <p:txBody>
          <a:bodyPr/>
          <a:lstStyle/>
          <a:p>
            <a:r>
              <a:rPr lang="en-US" dirty="0" smtClean="0">
                <a:solidFill>
                  <a:srgbClr val="FFCC66"/>
                </a:solidFill>
                <a:effectLst/>
              </a:rPr>
              <a:t>Properties include:</a:t>
            </a:r>
            <a:endParaRPr lang="en-US" dirty="0">
              <a:solidFill>
                <a:srgbClr val="FFCC66"/>
              </a:solidFill>
              <a:effectLst/>
            </a:endParaRPr>
          </a:p>
        </p:txBody>
      </p:sp>
      <p:sp>
        <p:nvSpPr>
          <p:cNvPr id="4" name="Content Placeholder 2"/>
          <p:cNvSpPr>
            <a:spLocks noGrp="1"/>
          </p:cNvSpPr>
          <p:nvPr>
            <p:ph idx="1"/>
          </p:nvPr>
        </p:nvSpPr>
        <p:spPr>
          <a:xfrm>
            <a:off x="457200" y="1676400"/>
            <a:ext cx="8235950" cy="4191000"/>
          </a:xfrm>
        </p:spPr>
        <p:txBody>
          <a:bodyPr>
            <a:noAutofit/>
          </a:bodyPr>
          <a:lstStyle/>
          <a:p>
            <a:pPr marL="457200" indent="-457200"/>
            <a:r>
              <a:rPr lang="en-US" sz="2600" dirty="0" smtClean="0">
                <a:effectLst/>
              </a:rPr>
              <a:t>Residents/fellows </a:t>
            </a:r>
            <a:r>
              <a:rPr lang="en-US" sz="2600" dirty="0">
                <a:effectLst/>
              </a:rPr>
              <a:t>and faculty members receive education on identifying and reducing health care disparities relevant to the patient population served by the clinical site. </a:t>
            </a:r>
            <a:endParaRPr lang="en-US" sz="2600" dirty="0" smtClean="0">
              <a:effectLst/>
            </a:endParaRPr>
          </a:p>
          <a:p>
            <a:pPr marL="457200" indent="-457200"/>
            <a:r>
              <a:rPr lang="en-US" sz="2600" dirty="0" smtClean="0">
                <a:effectLst/>
              </a:rPr>
              <a:t>Residents/fellows </a:t>
            </a:r>
            <a:r>
              <a:rPr lang="en-US" sz="2600" dirty="0">
                <a:effectLst/>
              </a:rPr>
              <a:t>and faculty members receive training in cultural competency relevant to the patient population served by the clinical site. </a:t>
            </a:r>
            <a:endParaRPr lang="en-US" sz="2600" dirty="0" smtClean="0">
              <a:effectLst/>
            </a:endParaRPr>
          </a:p>
          <a:p>
            <a:pPr marL="457200" indent="-457200"/>
            <a:r>
              <a:rPr lang="en-US" sz="2600" dirty="0" smtClean="0">
                <a:effectLst/>
              </a:rPr>
              <a:t>Residents/fellows </a:t>
            </a:r>
            <a:r>
              <a:rPr lang="en-US" sz="2600" dirty="0">
                <a:effectLst/>
              </a:rPr>
              <a:t>and faculty members know the clinical site’s priorities for addressing health care disparities. </a:t>
            </a:r>
          </a:p>
        </p:txBody>
      </p:sp>
    </p:spTree>
    <p:extLst>
      <p:ext uri="{BB962C8B-B14F-4D97-AF65-F5344CB8AC3E}">
        <p14:creationId xmlns:p14="http://schemas.microsoft.com/office/powerpoint/2010/main" val="1771265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458200" cy="1219200"/>
          </a:xfrm>
        </p:spPr>
        <p:txBody>
          <a:bodyPr/>
          <a:lstStyle/>
          <a:p>
            <a:r>
              <a:rPr lang="en-US" dirty="0" smtClean="0">
                <a:solidFill>
                  <a:srgbClr val="FFCC66"/>
                </a:solidFill>
                <a:effectLst/>
              </a:rPr>
              <a:t>What’s the Context for </a:t>
            </a:r>
            <a:r>
              <a:rPr lang="en-US" dirty="0">
                <a:solidFill>
                  <a:srgbClr val="FFCC66"/>
                </a:solidFill>
                <a:effectLst/>
              </a:rPr>
              <a:t>T</a:t>
            </a:r>
            <a:r>
              <a:rPr lang="en-US" dirty="0" smtClean="0">
                <a:solidFill>
                  <a:srgbClr val="FFCC66"/>
                </a:solidFill>
                <a:effectLst/>
              </a:rPr>
              <a:t>oday? </a:t>
            </a:r>
            <a:endParaRPr lang="en-US" dirty="0">
              <a:solidFill>
                <a:srgbClr val="FFCC66"/>
              </a:solidFill>
              <a:effectLst/>
            </a:endParaRPr>
          </a:p>
        </p:txBody>
      </p:sp>
      <p:sp>
        <p:nvSpPr>
          <p:cNvPr id="3" name="Content Placeholder 2"/>
          <p:cNvSpPr>
            <a:spLocks noGrp="1"/>
          </p:cNvSpPr>
          <p:nvPr>
            <p:ph idx="1"/>
          </p:nvPr>
        </p:nvSpPr>
        <p:spPr>
          <a:xfrm>
            <a:off x="457200" y="1600200"/>
            <a:ext cx="8382000" cy="4724400"/>
          </a:xfrm>
        </p:spPr>
        <p:txBody>
          <a:bodyPr/>
          <a:lstStyle/>
          <a:p>
            <a:pPr marL="457200" indent="-457200">
              <a:spcBef>
                <a:spcPts val="600"/>
              </a:spcBef>
            </a:pPr>
            <a:r>
              <a:rPr lang="en-US" sz="2600" dirty="0" smtClean="0">
                <a:effectLst/>
              </a:rPr>
              <a:t>ACGME established </a:t>
            </a:r>
            <a:r>
              <a:rPr lang="en-US" sz="2600" dirty="0">
                <a:effectLst/>
              </a:rPr>
              <a:t>CLER </a:t>
            </a:r>
            <a:r>
              <a:rPr lang="en-US" sz="2600" dirty="0" smtClean="0">
                <a:effectLst/>
              </a:rPr>
              <a:t>(</a:t>
            </a:r>
            <a:r>
              <a:rPr lang="en-US" sz="2600" dirty="0">
                <a:effectLst/>
              </a:rPr>
              <a:t>Clinical Learning Environment Review </a:t>
            </a:r>
            <a:r>
              <a:rPr lang="en-US" sz="2600" dirty="0" smtClean="0">
                <a:effectLst/>
              </a:rPr>
              <a:t>Program) </a:t>
            </a:r>
            <a:r>
              <a:rPr lang="en-US" sz="2600" dirty="0">
                <a:effectLst/>
              </a:rPr>
              <a:t>to </a:t>
            </a:r>
            <a:r>
              <a:rPr lang="en-US" sz="2600" dirty="0" smtClean="0">
                <a:effectLst/>
              </a:rPr>
              <a:t>provide </a:t>
            </a:r>
            <a:r>
              <a:rPr lang="en-US" sz="2600" dirty="0">
                <a:effectLst/>
              </a:rPr>
              <a:t>feedback </a:t>
            </a:r>
            <a:r>
              <a:rPr lang="en-US" sz="2600" dirty="0" smtClean="0">
                <a:effectLst/>
              </a:rPr>
              <a:t>for GME leaders and </a:t>
            </a:r>
            <a:r>
              <a:rPr lang="en-US" sz="2600" dirty="0">
                <a:effectLst/>
              </a:rPr>
              <a:t>executive leadership </a:t>
            </a:r>
            <a:r>
              <a:rPr lang="en-US" sz="2600" dirty="0" smtClean="0">
                <a:effectLst/>
              </a:rPr>
              <a:t>of CLEs on </a:t>
            </a:r>
            <a:r>
              <a:rPr lang="en-US" sz="2600" dirty="0">
                <a:effectLst/>
              </a:rPr>
              <a:t>areas of focus: </a:t>
            </a:r>
            <a:r>
              <a:rPr lang="en-US" sz="2600" i="1" dirty="0">
                <a:effectLst/>
              </a:rPr>
              <a:t>patient safety, health care quality, care transitions, supervision, duty hours/fatigue management and mitigation, and professionalism</a:t>
            </a:r>
            <a:r>
              <a:rPr lang="en-US" sz="2600" i="1" dirty="0" smtClean="0">
                <a:effectLst/>
              </a:rPr>
              <a:t>. </a:t>
            </a:r>
          </a:p>
          <a:p>
            <a:pPr marL="457200" indent="-457200">
              <a:spcBef>
                <a:spcPts val="600"/>
              </a:spcBef>
            </a:pPr>
            <a:r>
              <a:rPr lang="en-US" sz="2600" b="1" dirty="0" smtClean="0">
                <a:solidFill>
                  <a:srgbClr val="FFCC66"/>
                </a:solidFill>
                <a:effectLst/>
              </a:rPr>
              <a:t>Health Disparities </a:t>
            </a:r>
            <a:r>
              <a:rPr lang="en-US" sz="2600" dirty="0" smtClean="0">
                <a:effectLst/>
              </a:rPr>
              <a:t>is a key aspect of these foci.</a:t>
            </a:r>
          </a:p>
          <a:p>
            <a:pPr marL="457200" indent="-457200">
              <a:spcBef>
                <a:spcPts val="600"/>
              </a:spcBef>
            </a:pPr>
            <a:r>
              <a:rPr lang="en-US" sz="2600" dirty="0" smtClean="0">
                <a:effectLst/>
              </a:rPr>
              <a:t>National 2016 Report of Findings (297 site visits).</a:t>
            </a:r>
          </a:p>
          <a:p>
            <a:pPr marL="457200" indent="-457200">
              <a:spcBef>
                <a:spcPts val="600"/>
              </a:spcBef>
            </a:pPr>
            <a:r>
              <a:rPr lang="en-US" sz="2600" dirty="0" smtClean="0">
                <a:effectLst/>
              </a:rPr>
              <a:t>Local 2017 CLER site visit.</a:t>
            </a:r>
            <a:endParaRPr lang="en-US" sz="2600" dirty="0"/>
          </a:p>
        </p:txBody>
      </p:sp>
    </p:spTree>
    <p:extLst>
      <p:ext uri="{BB962C8B-B14F-4D97-AF65-F5344CB8AC3E}">
        <p14:creationId xmlns:p14="http://schemas.microsoft.com/office/powerpoint/2010/main" val="279442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385175" cy="1431925"/>
          </a:xfrm>
        </p:spPr>
        <p:txBody>
          <a:bodyPr>
            <a:normAutofit fontScale="90000"/>
          </a:bodyPr>
          <a:lstStyle/>
          <a:p>
            <a:r>
              <a:rPr lang="en-US" u="sng" dirty="0">
                <a:solidFill>
                  <a:srgbClr val="FFCC66"/>
                </a:solidFill>
                <a:effectLst/>
              </a:rPr>
              <a:t>HQ Pathway 6</a:t>
            </a:r>
            <a:r>
              <a:rPr lang="en-US" dirty="0">
                <a:solidFill>
                  <a:srgbClr val="FFCC66"/>
                </a:solidFill>
                <a:effectLst/>
              </a:rPr>
              <a:t>: </a:t>
            </a:r>
            <a:r>
              <a:rPr lang="en-US" sz="4000" dirty="0">
                <a:solidFill>
                  <a:srgbClr val="FFCC66"/>
                </a:solidFill>
                <a:effectLst/>
              </a:rPr>
              <a:t>Resident/fellow engagement in clinical site initiatives to address health care disparities</a:t>
            </a:r>
          </a:p>
        </p:txBody>
      </p:sp>
      <p:sp>
        <p:nvSpPr>
          <p:cNvPr id="3" name="Content Placeholder 2"/>
          <p:cNvSpPr>
            <a:spLocks noGrp="1"/>
          </p:cNvSpPr>
          <p:nvPr>
            <p:ph idx="1"/>
          </p:nvPr>
        </p:nvSpPr>
        <p:spPr>
          <a:xfrm>
            <a:off x="990600" y="2286000"/>
            <a:ext cx="7785027" cy="2209800"/>
          </a:xfrm>
        </p:spPr>
        <p:txBody>
          <a:bodyPr/>
          <a:lstStyle/>
          <a:p>
            <a:pPr marL="0" indent="0">
              <a:buNone/>
            </a:pPr>
            <a:r>
              <a:rPr lang="en-US" sz="2800" dirty="0"/>
              <a:t>Experiential learning is essential to developing the ability to identify and institute sustainable systems-based changes to address </a:t>
            </a:r>
            <a:r>
              <a:rPr lang="en-US" sz="2800" dirty="0" smtClean="0"/>
              <a:t>health care </a:t>
            </a:r>
            <a:r>
              <a:rPr lang="en-US" sz="2800" dirty="0"/>
              <a:t>disparities.</a:t>
            </a:r>
          </a:p>
          <a:p>
            <a:pPr marL="0" indent="0">
              <a:buNone/>
            </a:pPr>
            <a:endParaRPr lang="en-US" sz="4400" dirty="0"/>
          </a:p>
        </p:txBody>
      </p:sp>
      <p:pic>
        <p:nvPicPr>
          <p:cNvPr id="2053" name="Picture 5" descr="BRIDGE Cli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233" y="4121677"/>
            <a:ext cx="3848100" cy="193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3293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385175" cy="974725"/>
          </a:xfrm>
        </p:spPr>
        <p:txBody>
          <a:bodyPr/>
          <a:lstStyle/>
          <a:p>
            <a:r>
              <a:rPr lang="en-US" dirty="0">
                <a:solidFill>
                  <a:srgbClr val="FFCC66"/>
                </a:solidFill>
                <a:effectLst/>
              </a:rPr>
              <a:t>Properties include</a:t>
            </a:r>
            <a:r>
              <a:rPr lang="en-US" dirty="0" smtClean="0">
                <a:solidFill>
                  <a:srgbClr val="FFCC66"/>
                </a:solidFill>
                <a:effectLst/>
              </a:rPr>
              <a:t>:</a:t>
            </a:r>
            <a:endParaRPr lang="en-US" dirty="0">
              <a:effectLst/>
            </a:endParaRPr>
          </a:p>
        </p:txBody>
      </p:sp>
      <p:sp>
        <p:nvSpPr>
          <p:cNvPr id="3" name="Content Placeholder 2"/>
          <p:cNvSpPr>
            <a:spLocks noGrp="1"/>
          </p:cNvSpPr>
          <p:nvPr>
            <p:ph idx="1"/>
          </p:nvPr>
        </p:nvSpPr>
        <p:spPr>
          <a:xfrm>
            <a:off x="457200" y="1905000"/>
            <a:ext cx="8007350" cy="2133600"/>
          </a:xfrm>
        </p:spPr>
        <p:txBody>
          <a:bodyPr/>
          <a:lstStyle/>
          <a:p>
            <a:pPr marL="457200" indent="-457200"/>
            <a:r>
              <a:rPr lang="en-US" sz="2800" dirty="0" smtClean="0">
                <a:effectLst/>
              </a:rPr>
              <a:t>Residents/fellows </a:t>
            </a:r>
            <a:r>
              <a:rPr lang="en-US" sz="2800" dirty="0">
                <a:effectLst/>
              </a:rPr>
              <a:t>are engaged in QI activities addressing health care disparities for the vulnerable populations served by the clinical site. </a:t>
            </a:r>
          </a:p>
        </p:txBody>
      </p:sp>
      <p:pic>
        <p:nvPicPr>
          <p:cNvPr id="1029" name="Picture 5" descr="C:\Users\cdmeade\AppData\Local\Microsoft\Windows\Temporary Internet Files\Content.IE5\PHEC3G97\DataQuality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581400"/>
            <a:ext cx="2438400" cy="244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4707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97018130"/>
              </p:ext>
            </p:extLst>
          </p:nvPr>
        </p:nvGraphicFramePr>
        <p:xfrm>
          <a:off x="0" y="0"/>
          <a:ext cx="9144000" cy="7786167"/>
        </p:xfrm>
        <a:graphic>
          <a:graphicData uri="http://schemas.openxmlformats.org/drawingml/2006/table">
            <a:tbl>
              <a:tblPr firstRow="1" bandRow="1">
                <a:tableStyleId>{74C1A8A3-306A-4EB7-A6B1-4F7E0EB9C5D6}</a:tableStyleId>
              </a:tblPr>
              <a:tblGrid>
                <a:gridCol w="4572000">
                  <a:extLst>
                    <a:ext uri="{9D8B030D-6E8A-4147-A177-3AD203B41FA5}">
                      <a16:colId xmlns="" xmlns:a16="http://schemas.microsoft.com/office/drawing/2014/main" val="20000"/>
                    </a:ext>
                  </a:extLst>
                </a:gridCol>
                <a:gridCol w="4572000">
                  <a:extLst>
                    <a:ext uri="{9D8B030D-6E8A-4147-A177-3AD203B41FA5}">
                      <a16:colId xmlns="" xmlns:a16="http://schemas.microsoft.com/office/drawing/2014/main" val="20001"/>
                    </a:ext>
                  </a:extLst>
                </a:gridCol>
              </a:tblGrid>
              <a:tr h="706611">
                <a:tc gridSpan="2">
                  <a:txBody>
                    <a:bodyPr/>
                    <a:lstStyle/>
                    <a:p>
                      <a:r>
                        <a:rPr lang="en-US" sz="4000" dirty="0" smtClean="0">
                          <a:solidFill>
                            <a:srgbClr val="FFCC66"/>
                          </a:solidFill>
                        </a:rPr>
                        <a:t> SWOT ANALYSIS WITH SUMMARY</a:t>
                      </a:r>
                      <a:endParaRPr lang="en-US" sz="4000" dirty="0">
                        <a:solidFill>
                          <a:srgbClr val="FFCC66"/>
                        </a:solidFill>
                      </a:endParaRPr>
                    </a:p>
                  </a:txBody>
                  <a:tcPr>
                    <a:lnB w="12700" cap="flat" cmpd="sng" algn="ctr">
                      <a:solidFill>
                        <a:schemeClr val="tx1"/>
                      </a:solidFill>
                      <a:prstDash val="solid"/>
                      <a:round/>
                      <a:headEnd type="none" w="med" len="med"/>
                      <a:tailEnd type="none" w="med" len="med"/>
                    </a:lnB>
                    <a:noFill/>
                  </a:tcPr>
                </a:tc>
                <a:tc hMerge="1">
                  <a:txBody>
                    <a:bodyPr/>
                    <a:lstStyle/>
                    <a:p>
                      <a:endParaRPr lang="en-US" dirty="0"/>
                    </a:p>
                  </a:txBody>
                  <a:tcPr>
                    <a:noFill/>
                  </a:tcPr>
                </a:tc>
                <a:extLst>
                  <a:ext uri="{0D108BD9-81ED-4DB2-BD59-A6C34878D82A}">
                    <a16:rowId xmlns="" xmlns:a16="http://schemas.microsoft.com/office/drawing/2014/main" val="10000"/>
                  </a:ext>
                </a:extLst>
              </a:tr>
              <a:tr h="1374820">
                <a:tc gridSpan="2">
                  <a:txBody>
                    <a:bodyPr/>
                    <a:lstStyle/>
                    <a:p>
                      <a:r>
                        <a:rPr lang="en-US" sz="2800" b="1" dirty="0" smtClean="0">
                          <a:solidFill>
                            <a:schemeClr val="bg1"/>
                          </a:solidFill>
                        </a:rPr>
                        <a:t>SWOT:</a:t>
                      </a:r>
                      <a:r>
                        <a:rPr lang="en-US" sz="2800" b="1" baseline="0" dirty="0" smtClean="0">
                          <a:solidFill>
                            <a:schemeClr val="bg1"/>
                          </a:solidFill>
                        </a:rPr>
                        <a:t> </a:t>
                      </a:r>
                      <a:r>
                        <a:rPr lang="en-US" sz="2000" baseline="0" dirty="0" smtClean="0">
                          <a:solidFill>
                            <a:schemeClr val="bg1"/>
                          </a:solidFill>
                        </a:rPr>
                        <a:t>Assessing for opportunities within the CLE for improving health care quality by reducing health disparities.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50"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rPr>
                        <a:t>GME Program ______________    Number of Residents/Fellows: _____________</a:t>
                      </a:r>
                    </a:p>
                    <a:p>
                      <a:endParaRPr lang="en-US"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CC5"/>
                    </a:solidFill>
                  </a:tcPr>
                </a:tc>
                <a:tc hMerge="1">
                  <a:txBody>
                    <a:bodyPr/>
                    <a:lstStyle/>
                    <a:p>
                      <a:endParaRPr lang="en-US" dirty="0"/>
                    </a:p>
                  </a:txBody>
                  <a:tcPr/>
                </a:tc>
                <a:extLst>
                  <a:ext uri="{0D108BD9-81ED-4DB2-BD59-A6C34878D82A}">
                    <a16:rowId xmlns="" xmlns:a16="http://schemas.microsoft.com/office/drawing/2014/main" val="10001"/>
                  </a:ext>
                </a:extLst>
              </a:tr>
              <a:tr h="368667">
                <a:tc gridSpan="2">
                  <a:txBody>
                    <a:bodyPr/>
                    <a:lstStyle/>
                    <a:p>
                      <a:pPr algn="ctr"/>
                      <a:r>
                        <a:rPr lang="en-US" sz="1800" b="1" dirty="0" smtClean="0"/>
                        <a:t>INTERNAL FACTORS</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hMerge="1">
                  <a:txBody>
                    <a:bodyPr/>
                    <a:lstStyle/>
                    <a:p>
                      <a:endParaRPr lang="en-US" dirty="0"/>
                    </a:p>
                  </a:txBody>
                  <a:tcPr/>
                </a:tc>
                <a:extLst>
                  <a:ext uri="{0D108BD9-81ED-4DB2-BD59-A6C34878D82A}">
                    <a16:rowId xmlns="" xmlns:a16="http://schemas.microsoft.com/office/drawing/2014/main" val="10002"/>
                  </a:ext>
                </a:extLst>
              </a:tr>
              <a:tr h="337945">
                <a:tc>
                  <a:txBody>
                    <a:bodyPr/>
                    <a:lstStyle/>
                    <a:p>
                      <a:pPr algn="ctr"/>
                      <a:r>
                        <a:rPr lang="en-US" sz="1600" b="1" dirty="0" smtClean="0"/>
                        <a:t>STRENGTHS</a:t>
                      </a:r>
                      <a:r>
                        <a:rPr lang="en-US" sz="1600" b="1" baseline="0" dirty="0" smtClean="0"/>
                        <a:t> (+)</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US" sz="1600" b="1" dirty="0" smtClean="0"/>
                        <a:t>WEAKNESSES (-)</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 xmlns:a16="http://schemas.microsoft.com/office/drawing/2014/main" val="10003"/>
                  </a:ext>
                </a:extLst>
              </a:tr>
              <a:tr h="952389">
                <a:tc>
                  <a:txBody>
                    <a:bodyPr/>
                    <a:lstStyle/>
                    <a:p>
                      <a:r>
                        <a:rPr lang="en-US" sz="1200" b="1" kern="1200" dirty="0" smtClean="0">
                          <a:solidFill>
                            <a:schemeClr val="dk1"/>
                          </a:solidFill>
                          <a:effectLst/>
                          <a:latin typeface="+mn-lt"/>
                          <a:ea typeface="+mn-ea"/>
                          <a:cs typeface="+mn-cs"/>
                        </a:rPr>
                        <a:t>Criteria examples </a:t>
                      </a:r>
                      <a:endParaRPr lang="en-US" sz="1200" kern="1200" dirty="0" smtClean="0">
                        <a:solidFill>
                          <a:schemeClr val="dk1"/>
                        </a:solidFill>
                        <a:effectLst/>
                        <a:latin typeface="+mn-lt"/>
                        <a:ea typeface="+mn-ea"/>
                        <a:cs typeface="+mn-cs"/>
                      </a:endParaRPr>
                    </a:p>
                    <a:p>
                      <a:r>
                        <a:rPr lang="en-US" sz="1200" kern="1200" dirty="0" smtClean="0">
                          <a:solidFill>
                            <a:schemeClr val="dk1"/>
                          </a:solidFill>
                          <a:effectLst/>
                          <a:latin typeface="+mn-lt"/>
                          <a:ea typeface="+mn-ea"/>
                          <a:cs typeface="+mn-cs"/>
                        </a:rPr>
                        <a:t>Capabilities; Expertise; Reputation</a:t>
                      </a:r>
                    </a:p>
                    <a:p>
                      <a:r>
                        <a:rPr lang="en-US" sz="1200" kern="1200" dirty="0" smtClean="0">
                          <a:solidFill>
                            <a:schemeClr val="dk1"/>
                          </a:solidFill>
                          <a:effectLst/>
                          <a:latin typeface="+mn-lt"/>
                          <a:ea typeface="+mn-ea"/>
                          <a:cs typeface="+mn-cs"/>
                        </a:rPr>
                        <a:t>Competitive advantages; Resources, Assets, People</a:t>
                      </a:r>
                    </a:p>
                    <a:p>
                      <a:r>
                        <a:rPr lang="en-US" sz="1200" kern="1200" dirty="0" smtClean="0">
                          <a:solidFill>
                            <a:schemeClr val="dk1"/>
                          </a:solidFill>
                          <a:effectLst/>
                          <a:latin typeface="+mn-lt"/>
                          <a:ea typeface="+mn-ea"/>
                          <a:cs typeface="+mn-cs"/>
                        </a:rPr>
                        <a:t>Experience, knowledge, data; Financial reserves, likely returns; Innovative aspects; Accreditations, qualifications, certifications</a:t>
                      </a:r>
                    </a:p>
                    <a:p>
                      <a:r>
                        <a:rPr lang="en-US" sz="1200" kern="1200" dirty="0" smtClean="0">
                          <a:solidFill>
                            <a:schemeClr val="dk1"/>
                          </a:solidFill>
                          <a:effectLst/>
                          <a:latin typeface="+mn-lt"/>
                          <a:ea typeface="+mn-ea"/>
                          <a:cs typeface="+mn-cs"/>
                        </a:rPr>
                        <a:t>Processes, systems, IT, communications</a:t>
                      </a:r>
                    </a:p>
                    <a:p>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en-US" sz="1400" b="1" dirty="0" smtClean="0"/>
                        <a:t>Criteria examples </a:t>
                      </a:r>
                    </a:p>
                    <a:p>
                      <a:pPr marL="0" algn="l" defTabSz="914400" rtl="0" eaLnBrk="1" latinLnBrk="0" hangingPunct="1"/>
                      <a:r>
                        <a:rPr lang="en-US" sz="1200" kern="1200" dirty="0" smtClean="0">
                          <a:solidFill>
                            <a:schemeClr val="dk1"/>
                          </a:solidFill>
                          <a:effectLst/>
                          <a:latin typeface="+mn-lt"/>
                          <a:ea typeface="+mn-ea"/>
                          <a:cs typeface="+mn-cs"/>
                        </a:rPr>
                        <a:t>Gaps in capabilities; resource constraints;</a:t>
                      </a:r>
                    </a:p>
                    <a:p>
                      <a:pPr marL="0" algn="l" defTabSz="914400" rtl="0" eaLnBrk="1" latinLnBrk="0" hangingPunct="1"/>
                      <a:r>
                        <a:rPr lang="en-US" sz="1200" kern="1200" dirty="0" smtClean="0">
                          <a:solidFill>
                            <a:schemeClr val="dk1"/>
                          </a:solidFill>
                          <a:effectLst/>
                          <a:latin typeface="+mn-lt"/>
                          <a:ea typeface="+mn-ea"/>
                          <a:cs typeface="+mn-cs"/>
                        </a:rPr>
                        <a:t>Lack of competitive strength; Reputation, presence and reach; Financials;</a:t>
                      </a:r>
                      <a:r>
                        <a:rPr lang="en-US" sz="1200" kern="1200" baseline="0" dirty="0" smtClean="0">
                          <a:solidFill>
                            <a:schemeClr val="dk1"/>
                          </a:solidFill>
                          <a:effectLst/>
                          <a:latin typeface="+mn-lt"/>
                          <a:ea typeface="+mn-ea"/>
                          <a:cs typeface="+mn-cs"/>
                        </a:rPr>
                        <a:t> </a:t>
                      </a:r>
                      <a:r>
                        <a:rPr lang="en-US" sz="1200" kern="1200" dirty="0" smtClean="0">
                          <a:solidFill>
                            <a:schemeClr val="dk1"/>
                          </a:solidFill>
                          <a:effectLst/>
                          <a:latin typeface="+mn-lt"/>
                          <a:ea typeface="+mn-ea"/>
                          <a:cs typeface="+mn-cs"/>
                        </a:rPr>
                        <a:t>Own known vulnerabilities; Timescales, deadlines and pressures; Effects on core activities, distraction</a:t>
                      </a:r>
                    </a:p>
                    <a:p>
                      <a:pPr marL="0" algn="l" defTabSz="914400" rtl="0" eaLnBrk="1" latinLnBrk="0" hangingPunct="1"/>
                      <a:r>
                        <a:rPr lang="en-US" sz="1200" kern="1200" dirty="0" smtClean="0">
                          <a:solidFill>
                            <a:schemeClr val="dk1"/>
                          </a:solidFill>
                          <a:effectLst/>
                          <a:latin typeface="+mn-lt"/>
                          <a:ea typeface="+mn-ea"/>
                          <a:cs typeface="+mn-cs"/>
                        </a:rPr>
                        <a:t>Reliability of data, plan predictability;</a:t>
                      </a:r>
                      <a:r>
                        <a:rPr lang="en-US" sz="1200" kern="1200" baseline="0" dirty="0" smtClean="0">
                          <a:solidFill>
                            <a:schemeClr val="dk1"/>
                          </a:solidFill>
                          <a:effectLst/>
                          <a:latin typeface="+mn-lt"/>
                          <a:ea typeface="+mn-ea"/>
                          <a:cs typeface="+mn-cs"/>
                        </a:rPr>
                        <a:t> </a:t>
                      </a:r>
                      <a:r>
                        <a:rPr lang="en-US" sz="1200" kern="1200" dirty="0" smtClean="0">
                          <a:solidFill>
                            <a:schemeClr val="dk1"/>
                          </a:solidFill>
                          <a:effectLst/>
                          <a:latin typeface="+mn-lt"/>
                          <a:ea typeface="+mn-ea"/>
                          <a:cs typeface="+mn-cs"/>
                        </a:rPr>
                        <a:t>Morale, commitment, leadership</a:t>
                      </a:r>
                    </a:p>
                    <a:p>
                      <a:pPr marL="0" algn="l" defTabSz="914400" rtl="0" eaLnBrk="1" latinLnBrk="0" hangingPunct="1"/>
                      <a:r>
                        <a:rPr lang="en-US" sz="1200" kern="1200" dirty="0" smtClean="0">
                          <a:solidFill>
                            <a:schemeClr val="dk1"/>
                          </a:solidFill>
                          <a:effectLst/>
                          <a:latin typeface="+mn-lt"/>
                          <a:ea typeface="+mn-ea"/>
                          <a:cs typeface="+mn-cs"/>
                        </a:rPr>
                        <a:t>Accreditations etc. </a:t>
                      </a:r>
                    </a:p>
                    <a:p>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10004"/>
                  </a:ext>
                </a:extLst>
              </a:tr>
              <a:tr h="368667">
                <a:tc gridSpan="2">
                  <a:txBody>
                    <a:bodyPr/>
                    <a:lstStyle/>
                    <a:p>
                      <a:pPr algn="ctr"/>
                      <a:r>
                        <a:rPr lang="en-US" sz="1800" b="1" dirty="0" smtClean="0"/>
                        <a:t>EXTERNAL FACTORS</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endParaRPr lang="en-US" sz="1400" b="1" dirty="0"/>
                    </a:p>
                  </a:txBody>
                  <a:tcPr/>
                </a:tc>
                <a:extLst>
                  <a:ext uri="{0D108BD9-81ED-4DB2-BD59-A6C34878D82A}">
                    <a16:rowId xmlns="" xmlns:a16="http://schemas.microsoft.com/office/drawing/2014/main" val="10005"/>
                  </a:ext>
                </a:extLst>
              </a:tr>
              <a:tr h="337945">
                <a:tc>
                  <a:txBody>
                    <a:bodyPr/>
                    <a:lstStyle/>
                    <a:p>
                      <a:pPr algn="ctr"/>
                      <a:r>
                        <a:rPr lang="en-US" sz="1600" b="1" dirty="0" smtClean="0"/>
                        <a:t>OPPORTUNITIES (+)</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sz="1600" b="1" dirty="0" smtClean="0"/>
                        <a:t>THREATS (-)</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10006"/>
                  </a:ext>
                </a:extLst>
              </a:tr>
              <a:tr h="1167445">
                <a:tc>
                  <a:txBody>
                    <a:bodyPr/>
                    <a:lstStyle/>
                    <a:p>
                      <a:r>
                        <a:rPr lang="en-US" sz="1400" b="1" dirty="0" smtClean="0"/>
                        <a:t>Criteria examples </a:t>
                      </a:r>
                    </a:p>
                    <a:p>
                      <a:pPr marL="0" algn="l" defTabSz="914400" rtl="0" eaLnBrk="1" latinLnBrk="0" hangingPunct="1"/>
                      <a:r>
                        <a:rPr lang="en-US" sz="1200" kern="1200" dirty="0" smtClean="0">
                          <a:solidFill>
                            <a:schemeClr val="dk1"/>
                          </a:solidFill>
                          <a:effectLst/>
                          <a:latin typeface="+mn-lt"/>
                          <a:ea typeface="+mn-ea"/>
                          <a:cs typeface="+mn-cs"/>
                        </a:rPr>
                        <a:t>Competitors' vulnerabilities; Industry or lifestyle trends; Technology development and innovation; Global influences; Information and research</a:t>
                      </a:r>
                    </a:p>
                    <a:p>
                      <a:pPr marL="0" algn="l" defTabSz="914400" rtl="0" eaLnBrk="1" latinLnBrk="0" hangingPunct="1"/>
                      <a:r>
                        <a:rPr lang="en-US" sz="1200" kern="1200" dirty="0" smtClean="0">
                          <a:solidFill>
                            <a:schemeClr val="dk1"/>
                          </a:solidFill>
                          <a:effectLst/>
                          <a:latin typeface="+mn-lt"/>
                          <a:ea typeface="+mn-ea"/>
                          <a:cs typeface="+mn-cs"/>
                        </a:rPr>
                        <a:t>Partnerships, agencies, Business and product development </a:t>
                      </a:r>
                    </a:p>
                    <a:p>
                      <a:endParaRPr lang="en-US" sz="14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1400" b="1" dirty="0" smtClean="0"/>
                        <a:t>Criteria examples</a:t>
                      </a:r>
                    </a:p>
                    <a:p>
                      <a:pPr marL="0" algn="l" defTabSz="914400" rtl="0" eaLnBrk="1" latinLnBrk="0" hangingPunct="1"/>
                      <a:r>
                        <a:rPr lang="en-US" sz="1200" kern="1200" dirty="0" smtClean="0">
                          <a:solidFill>
                            <a:schemeClr val="dk1"/>
                          </a:solidFill>
                          <a:effectLst/>
                          <a:latin typeface="+mn-lt"/>
                          <a:ea typeface="+mn-ea"/>
                          <a:cs typeface="+mn-cs"/>
                        </a:rPr>
                        <a:t>resource constraints; Political effects; Legislative effects; Environmental effects IT developments; Competitor intentions – various; New technologies, services, ideas; Obstacles faced; Insurmountable weaknesses; Vital contracts and partners</a:t>
                      </a:r>
                    </a:p>
                    <a:p>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 xmlns:a16="http://schemas.microsoft.com/office/drawing/2014/main" val="10007"/>
                  </a:ext>
                </a:extLst>
              </a:tr>
              <a:tr h="368667">
                <a:tc gridSpan="2">
                  <a:txBody>
                    <a:bodyPr/>
                    <a:lstStyle/>
                    <a:p>
                      <a:pPr algn="ctr"/>
                      <a:r>
                        <a:rPr lang="en-US" sz="1800" b="1" dirty="0" smtClean="0"/>
                        <a:t>ANALYSIS SUMMARY</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schemeClr>
                    </a:solidFill>
                  </a:tcPr>
                </a:tc>
                <a:tc hMerge="1">
                  <a:txBody>
                    <a:bodyPr/>
                    <a:lstStyle/>
                    <a:p>
                      <a:endParaRPr lang="en-US" sz="1400" b="1" dirty="0"/>
                    </a:p>
                  </a:txBody>
                  <a:tcPr/>
                </a:tc>
                <a:extLst>
                  <a:ext uri="{0D108BD9-81ED-4DB2-BD59-A6C34878D82A}">
                    <a16:rowId xmlns="" xmlns:a16="http://schemas.microsoft.com/office/drawing/2014/main" val="10008"/>
                  </a:ext>
                </a:extLst>
              </a:tr>
              <a:tr h="874845">
                <a:tc gridSpan="2">
                  <a:txBody>
                    <a:bodyPr/>
                    <a:lstStyle/>
                    <a:p>
                      <a:endParaRPr lang="en-US" sz="1400" b="1" dirty="0" smtClean="0"/>
                    </a:p>
                    <a:p>
                      <a:endParaRPr lang="en-US" sz="14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hMerge="1">
                  <a:txBody>
                    <a:bodyPr/>
                    <a:lstStyle/>
                    <a:p>
                      <a:endParaRPr lang="en-US" sz="1400" b="1" dirty="0"/>
                    </a:p>
                  </a:txBody>
                  <a:tcPr/>
                </a:tc>
                <a:extLst>
                  <a:ext uri="{0D108BD9-81ED-4DB2-BD59-A6C34878D82A}">
                    <a16:rowId xmlns="" xmlns:a16="http://schemas.microsoft.com/office/drawing/2014/main" val="10009"/>
                  </a:ext>
                </a:extLst>
              </a:tr>
            </a:tbl>
          </a:graphicData>
        </a:graphic>
      </p:graphicFrame>
      <p:sp>
        <p:nvSpPr>
          <p:cNvPr id="5" name="Rectangle 2"/>
          <p:cNvSpPr>
            <a:spLocks noChangeArrowheads="1"/>
          </p:cNvSpPr>
          <p:nvPr/>
        </p:nvSpPr>
        <p:spPr bwMode="auto">
          <a:xfrm>
            <a:off x="609883" y="53339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878729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4" name="Picture 8" descr="C:\Users\cdmeade\AppData\Local\Microsoft\Windows\Temporary Internet Files\Content.IE5\Q50X40OW\Pause-sign[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590799"/>
            <a:ext cx="2472689" cy="23529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015" y="1143000"/>
            <a:ext cx="4354767" cy="4927600"/>
          </a:xfrm>
          <a:prstGeom prst="rect">
            <a:avLst/>
          </a:prstGeom>
        </p:spPr>
      </p:pic>
    </p:spTree>
    <p:extLst>
      <p:ext uri="{BB962C8B-B14F-4D97-AF65-F5344CB8AC3E}">
        <p14:creationId xmlns:p14="http://schemas.microsoft.com/office/powerpoint/2010/main" val="36965180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Users\cdmeade\AppData\Local\Microsoft\Windows\Temporary Internet Files\Content.IE5\Z9Y0J9VH\discussio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76200"/>
            <a:ext cx="78486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1"/>
          <p:cNvSpPr>
            <a:spLocks noChangeArrowheads="1"/>
          </p:cNvSpPr>
          <p:nvPr/>
        </p:nvSpPr>
        <p:spPr bwMode="auto">
          <a:xfrm>
            <a:off x="1905000" y="1262063"/>
            <a:ext cx="4495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4000" b="1" dirty="0" smtClean="0">
                <a:solidFill>
                  <a:srgbClr val="C00000"/>
                </a:solidFill>
                <a:latin typeface="Trebuchet MS" pitchFamily="34" charset="0"/>
              </a:rPr>
              <a:t>Discussion:</a:t>
            </a:r>
          </a:p>
          <a:p>
            <a:r>
              <a:rPr lang="en-US" altLang="en-US" sz="1600" b="1" dirty="0" smtClean="0">
                <a:solidFill>
                  <a:srgbClr val="C00000"/>
                </a:solidFill>
                <a:latin typeface="Trebuchet MS" pitchFamily="34" charset="0"/>
              </a:rPr>
              <a:t>                      </a:t>
            </a:r>
            <a:r>
              <a:rPr lang="en-US" altLang="en-US" sz="4000" b="1" dirty="0" smtClean="0">
                <a:solidFill>
                  <a:srgbClr val="C00000"/>
                </a:solidFill>
                <a:latin typeface="Trebuchet MS" pitchFamily="34" charset="0"/>
              </a:rPr>
              <a:t>SWOT</a:t>
            </a:r>
            <a:r>
              <a:rPr lang="en-US" altLang="en-US" sz="1600" b="1" dirty="0">
                <a:solidFill>
                  <a:srgbClr val="C00000"/>
                </a:solidFill>
                <a:latin typeface="Trebuchet MS" pitchFamily="34" charset="0"/>
              </a:rPr>
              <a:t/>
            </a:r>
            <a:br>
              <a:rPr lang="en-US" altLang="en-US" sz="1600" b="1" dirty="0">
                <a:solidFill>
                  <a:srgbClr val="C00000"/>
                </a:solidFill>
                <a:latin typeface="Trebuchet MS" pitchFamily="34" charset="0"/>
              </a:rPr>
            </a:br>
            <a:r>
              <a:rPr lang="en-US" altLang="en-US" sz="1600" dirty="0">
                <a:solidFill>
                  <a:schemeClr val="tx2"/>
                </a:solidFill>
              </a:rPr>
              <a:t/>
            </a:r>
            <a:br>
              <a:rPr lang="en-US" altLang="en-US" sz="1600" dirty="0">
                <a:solidFill>
                  <a:schemeClr val="tx2"/>
                </a:solidFill>
              </a:rPr>
            </a:br>
            <a:endParaRPr lang="en-US" altLang="en-US" sz="1600" dirty="0"/>
          </a:p>
        </p:txBody>
      </p:sp>
    </p:spTree>
    <p:extLst>
      <p:ext uri="{BB962C8B-B14F-4D97-AF65-F5344CB8AC3E}">
        <p14:creationId xmlns:p14="http://schemas.microsoft.com/office/powerpoint/2010/main" val="17131325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0577"/>
            <a:ext cx="7886700" cy="1325563"/>
          </a:xfrm>
        </p:spPr>
        <p:txBody>
          <a:bodyPr/>
          <a:lstStyle/>
          <a:p>
            <a:r>
              <a:rPr lang="en-US" dirty="0" smtClean="0">
                <a:solidFill>
                  <a:srgbClr val="FFCC66"/>
                </a:solidFill>
                <a:effectLst/>
              </a:rPr>
              <a:t>Expanding Cultural and Linguistic Competency</a:t>
            </a:r>
            <a:endParaRPr lang="en-US" dirty="0">
              <a:solidFill>
                <a:srgbClr val="FFCC66"/>
              </a:solidFill>
              <a:effectLst/>
            </a:endParaRPr>
          </a:p>
        </p:txBody>
      </p:sp>
      <p:sp>
        <p:nvSpPr>
          <p:cNvPr id="3" name="Content Placeholder 2"/>
          <p:cNvSpPr>
            <a:spLocks noGrp="1"/>
          </p:cNvSpPr>
          <p:nvPr>
            <p:ph idx="1"/>
          </p:nvPr>
        </p:nvSpPr>
        <p:spPr>
          <a:xfrm>
            <a:off x="533400" y="1690688"/>
            <a:ext cx="7886700" cy="4809092"/>
          </a:xfrm>
        </p:spPr>
        <p:txBody>
          <a:bodyPr>
            <a:normAutofit/>
          </a:bodyPr>
          <a:lstStyle/>
          <a:p>
            <a:pPr marL="457200" indent="-457200"/>
            <a:r>
              <a:rPr lang="en-US" sz="3000" dirty="0">
                <a:effectLst/>
              </a:rPr>
              <a:t>Medical Mission </a:t>
            </a:r>
            <a:r>
              <a:rPr lang="en-US" sz="3000" dirty="0" smtClean="0">
                <a:effectLst/>
              </a:rPr>
              <a:t>Trip: USF Health Nicaragua, Haiti, Dominican Republic</a:t>
            </a:r>
            <a:endParaRPr lang="en-US" sz="3000" dirty="0">
              <a:effectLst/>
            </a:endParaRPr>
          </a:p>
          <a:p>
            <a:pPr marL="457200" indent="-457200"/>
            <a:r>
              <a:rPr lang="en-US" sz="3000" dirty="0">
                <a:effectLst/>
              </a:rPr>
              <a:t>BRIDGE </a:t>
            </a:r>
            <a:r>
              <a:rPr lang="en-US" sz="3000" dirty="0" smtClean="0">
                <a:effectLst/>
              </a:rPr>
              <a:t>Clinic, Red Crescent Clinic, Tampa Bay Street Medicine, Mission - Dover</a:t>
            </a:r>
          </a:p>
          <a:p>
            <a:pPr marL="457200" indent="-457200"/>
            <a:r>
              <a:rPr lang="en-US" sz="3000" dirty="0" smtClean="0">
                <a:effectLst/>
              </a:rPr>
              <a:t>USF Health </a:t>
            </a:r>
            <a:r>
              <a:rPr lang="en-US" sz="3000" dirty="0">
                <a:effectLst/>
              </a:rPr>
              <a:t>Service Corps </a:t>
            </a:r>
            <a:r>
              <a:rPr lang="en-US" sz="3000" dirty="0">
                <a:effectLst/>
                <a:hlinkClick r:id="rId3"/>
              </a:rPr>
              <a:t>https://</a:t>
            </a:r>
            <a:r>
              <a:rPr lang="en-US" sz="3000" dirty="0" smtClean="0">
                <a:effectLst/>
                <a:hlinkClick r:id="rId3"/>
              </a:rPr>
              <a:t>www.brownbearsw.com/cal/servicecorps</a:t>
            </a:r>
            <a:endParaRPr lang="en-US" sz="3000" dirty="0" smtClean="0">
              <a:effectLst/>
            </a:endParaRPr>
          </a:p>
          <a:p>
            <a:pPr marL="457200" indent="-457200"/>
            <a:r>
              <a:rPr lang="en-US" sz="3000" dirty="0" smtClean="0">
                <a:effectLst/>
              </a:rPr>
              <a:t>Poverty Simulation</a:t>
            </a:r>
          </a:p>
          <a:p>
            <a:endParaRPr lang="en-US" dirty="0"/>
          </a:p>
        </p:txBody>
      </p:sp>
    </p:spTree>
    <p:extLst>
      <p:ext uri="{BB962C8B-B14F-4D97-AF65-F5344CB8AC3E}">
        <p14:creationId xmlns:p14="http://schemas.microsoft.com/office/powerpoint/2010/main" val="26767995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85175" cy="1431925"/>
          </a:xfrm>
        </p:spPr>
        <p:txBody>
          <a:bodyPr/>
          <a:lstStyle/>
          <a:p>
            <a:r>
              <a:rPr lang="en-US" dirty="0">
                <a:solidFill>
                  <a:srgbClr val="FFCC66"/>
                </a:solidFill>
                <a:effectLst/>
              </a:rPr>
              <a:t>Expanding Cultural and Linguistic Competency</a:t>
            </a:r>
            <a:endParaRPr lang="en-US" dirty="0">
              <a:effectLst/>
            </a:endParaRPr>
          </a:p>
        </p:txBody>
      </p:sp>
      <p:sp>
        <p:nvSpPr>
          <p:cNvPr id="3" name="Content Placeholder 2"/>
          <p:cNvSpPr>
            <a:spLocks noGrp="1"/>
          </p:cNvSpPr>
          <p:nvPr>
            <p:ph idx="1"/>
          </p:nvPr>
        </p:nvSpPr>
        <p:spPr>
          <a:xfrm>
            <a:off x="457200" y="1600200"/>
            <a:ext cx="8305800" cy="4191000"/>
          </a:xfrm>
        </p:spPr>
        <p:txBody>
          <a:bodyPr/>
          <a:lstStyle/>
          <a:p>
            <a:pPr marL="457200" indent="-457200"/>
            <a:r>
              <a:rPr lang="en-US" sz="2800" dirty="0"/>
              <a:t>Safe Zone Training</a:t>
            </a:r>
          </a:p>
          <a:p>
            <a:pPr marL="457200" indent="-457200"/>
            <a:r>
              <a:rPr lang="en-US" sz="2800" dirty="0"/>
              <a:t>Unconscious </a:t>
            </a:r>
            <a:r>
              <a:rPr lang="en-US" sz="2800" dirty="0" smtClean="0"/>
              <a:t>Bias </a:t>
            </a:r>
            <a:r>
              <a:rPr lang="en-US" sz="2800" dirty="0"/>
              <a:t>Training</a:t>
            </a:r>
          </a:p>
          <a:p>
            <a:pPr marL="457200" indent="-457200"/>
            <a:r>
              <a:rPr lang="en-US" sz="2800" dirty="0"/>
              <a:t>Canopy Medical Spanish course</a:t>
            </a:r>
          </a:p>
          <a:p>
            <a:pPr marL="457200" indent="-457200"/>
            <a:r>
              <a:rPr lang="en-US" sz="2800" dirty="0" err="1"/>
              <a:t>MedEd</a:t>
            </a:r>
            <a:r>
              <a:rPr lang="en-US" sz="2800" dirty="0"/>
              <a:t> Portal – QI Curriculum</a:t>
            </a:r>
          </a:p>
          <a:p>
            <a:pPr marL="457200" indent="-457200"/>
            <a:r>
              <a:rPr lang="en-US" sz="2800" dirty="0"/>
              <a:t>USF Health Learn Portal </a:t>
            </a:r>
          </a:p>
          <a:p>
            <a:pPr marL="457200" indent="-457200"/>
            <a:r>
              <a:rPr lang="en-US" sz="2800" dirty="0" smtClean="0"/>
              <a:t>TBCCN/community linkages</a:t>
            </a:r>
          </a:p>
          <a:p>
            <a:pPr marL="457200" indent="-457200"/>
            <a:r>
              <a:rPr lang="en-US" sz="2800" dirty="0" smtClean="0"/>
              <a:t>AMA Toolkit: </a:t>
            </a:r>
            <a:r>
              <a:rPr lang="en-US" sz="2800" dirty="0"/>
              <a:t>Working Together to End Racial and Ethnic </a:t>
            </a:r>
            <a:r>
              <a:rPr lang="en-US" sz="2800" dirty="0" smtClean="0"/>
              <a:t>Disparities</a:t>
            </a:r>
          </a:p>
          <a:p>
            <a:pPr marL="457200" indent="-457200"/>
            <a:r>
              <a:rPr lang="en-US" sz="2800" dirty="0"/>
              <a:t>USF MCOM Student Council on </a:t>
            </a:r>
            <a:r>
              <a:rPr lang="en-US" sz="2800" dirty="0" smtClean="0"/>
              <a:t>Diversity </a:t>
            </a:r>
            <a:r>
              <a:rPr lang="en-US" sz="2800" dirty="0"/>
              <a:t>and Inclusion </a:t>
            </a:r>
            <a:r>
              <a:rPr lang="en-US" sz="2800" dirty="0" smtClean="0"/>
              <a:t>** </a:t>
            </a:r>
            <a:r>
              <a:rPr lang="en-US" sz="2400" dirty="0" smtClean="0"/>
              <a:t>(Sarah Iqbal, MSII and Will Amyeo, MSII)</a:t>
            </a:r>
            <a:endParaRPr lang="en-US" sz="24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1981200"/>
            <a:ext cx="1998250" cy="2733802"/>
          </a:xfrm>
          <a:prstGeom prst="rect">
            <a:avLst/>
          </a:prstGeom>
        </p:spPr>
      </p:pic>
    </p:spTree>
    <p:extLst>
      <p:ext uri="{BB962C8B-B14F-4D97-AF65-F5344CB8AC3E}">
        <p14:creationId xmlns:p14="http://schemas.microsoft.com/office/powerpoint/2010/main" val="36285504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85175" cy="1127125"/>
          </a:xfrm>
        </p:spPr>
        <p:txBody>
          <a:bodyPr/>
          <a:lstStyle/>
          <a:p>
            <a:r>
              <a:rPr lang="en-US" dirty="0" smtClean="0">
                <a:solidFill>
                  <a:srgbClr val="FFCC66"/>
                </a:solidFill>
                <a:effectLst/>
              </a:rPr>
              <a:t>The GME Imperative</a:t>
            </a:r>
            <a:endParaRPr lang="en-US" dirty="0">
              <a:solidFill>
                <a:srgbClr val="FFCC66"/>
              </a:solidFill>
              <a:effectLst/>
            </a:endParaRPr>
          </a:p>
        </p:txBody>
      </p:sp>
      <p:sp>
        <p:nvSpPr>
          <p:cNvPr id="3" name="Content Placeholder 2"/>
          <p:cNvSpPr>
            <a:spLocks noGrp="1"/>
          </p:cNvSpPr>
          <p:nvPr>
            <p:ph idx="1"/>
          </p:nvPr>
        </p:nvSpPr>
        <p:spPr>
          <a:xfrm>
            <a:off x="527050" y="2133600"/>
            <a:ext cx="8312150" cy="4191000"/>
          </a:xfrm>
        </p:spPr>
        <p:txBody>
          <a:bodyPr/>
          <a:lstStyle/>
          <a:p>
            <a:pPr marL="457200" indent="-457200">
              <a:spcBef>
                <a:spcPts val="0"/>
              </a:spcBef>
            </a:pPr>
            <a:r>
              <a:rPr lang="en-US" sz="2800" dirty="0" smtClean="0">
                <a:effectLst/>
              </a:rPr>
              <a:t>As </a:t>
            </a:r>
            <a:r>
              <a:rPr lang="en-US" sz="2800" dirty="0">
                <a:effectLst/>
              </a:rPr>
              <a:t>front-line caregivers, </a:t>
            </a:r>
            <a:r>
              <a:rPr lang="en-US" sz="2800" dirty="0" smtClean="0">
                <a:effectLst/>
              </a:rPr>
              <a:t>residents/fellows </a:t>
            </a:r>
            <a:r>
              <a:rPr lang="en-US" sz="2800" dirty="0">
                <a:effectLst/>
              </a:rPr>
              <a:t>are a </a:t>
            </a:r>
            <a:r>
              <a:rPr lang="en-US" sz="2800" u="sng" dirty="0">
                <a:effectLst/>
              </a:rPr>
              <a:t>valuable</a:t>
            </a:r>
            <a:r>
              <a:rPr lang="en-US" sz="2800" dirty="0">
                <a:effectLst/>
              </a:rPr>
              <a:t> </a:t>
            </a:r>
            <a:r>
              <a:rPr lang="en-US" sz="2800" dirty="0" smtClean="0">
                <a:effectLst/>
              </a:rPr>
              <a:t>resource </a:t>
            </a:r>
            <a:r>
              <a:rPr lang="en-US" sz="2800" dirty="0">
                <a:effectLst/>
              </a:rPr>
              <a:t>for formulating </a:t>
            </a:r>
            <a:r>
              <a:rPr lang="en-US" sz="2800" dirty="0" smtClean="0">
                <a:effectLst/>
              </a:rPr>
              <a:t>strategies</a:t>
            </a:r>
            <a:r>
              <a:rPr lang="en-US" sz="2800" dirty="0">
                <a:effectLst/>
              </a:rPr>
              <a:t> </a:t>
            </a:r>
            <a:r>
              <a:rPr lang="en-US" sz="2800" dirty="0" smtClean="0">
                <a:effectLst/>
              </a:rPr>
              <a:t>to address groups that have differences </a:t>
            </a:r>
            <a:r>
              <a:rPr lang="en-US" sz="2800" dirty="0">
                <a:effectLst/>
              </a:rPr>
              <a:t>in access or </a:t>
            </a:r>
            <a:r>
              <a:rPr lang="en-US" sz="2800" dirty="0" smtClean="0">
                <a:effectLst/>
              </a:rPr>
              <a:t>outcomes based </a:t>
            </a:r>
            <a:r>
              <a:rPr lang="en-US" sz="2800" dirty="0">
                <a:effectLst/>
              </a:rPr>
              <a:t>on </a:t>
            </a:r>
            <a:r>
              <a:rPr lang="en-US" sz="2800" dirty="0" smtClean="0">
                <a:effectLst/>
              </a:rPr>
              <a:t>multiple factors.</a:t>
            </a:r>
          </a:p>
          <a:p>
            <a:pPr marL="457200" indent="-457200">
              <a:spcBef>
                <a:spcPts val="600"/>
              </a:spcBef>
            </a:pPr>
            <a:r>
              <a:rPr lang="en-US" sz="2800" dirty="0" smtClean="0">
                <a:effectLst/>
              </a:rPr>
              <a:t>Varied strategies are needed to recognize </a:t>
            </a:r>
            <a:r>
              <a:rPr lang="en-US" sz="2800" dirty="0">
                <a:effectLst/>
              </a:rPr>
              <a:t>health care disparities and strive for optimal outcomes for all </a:t>
            </a:r>
            <a:r>
              <a:rPr lang="en-US" sz="2800" dirty="0" smtClean="0">
                <a:effectLst/>
              </a:rPr>
              <a:t>patients</a:t>
            </a:r>
            <a:r>
              <a:rPr lang="en-US" sz="2800" dirty="0">
                <a:effectLst/>
              </a:rPr>
              <a:t>.</a:t>
            </a:r>
            <a:endParaRPr lang="en-US" sz="2800" dirty="0" smtClean="0">
              <a:effectLst/>
            </a:endParaRPr>
          </a:p>
          <a:p>
            <a:pPr marL="0" indent="0">
              <a:spcBef>
                <a:spcPts val="0"/>
              </a:spcBef>
              <a:buNone/>
            </a:pPr>
            <a:endParaRPr lang="en-US" dirty="0"/>
          </a:p>
        </p:txBody>
      </p:sp>
      <p:pic>
        <p:nvPicPr>
          <p:cNvPr id="99330" name="Picture 2" descr="C:\Users\cdmeade\AppData\Local\Microsoft\Windows\Temporary Internet Files\Content.IE5\1X8IL4RS\40960668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228600"/>
            <a:ext cx="2709334"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755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4098" y="152400"/>
            <a:ext cx="7786502" cy="1362075"/>
          </a:xfrm>
        </p:spPr>
        <p:txBody>
          <a:bodyPr/>
          <a:lstStyle/>
          <a:p>
            <a:pPr algn="ctr"/>
            <a:r>
              <a:rPr lang="en-US" sz="4400" dirty="0" smtClean="0">
                <a:solidFill>
                  <a:srgbClr val="FFCC66"/>
                </a:solidFill>
                <a:latin typeface="Arial" pitchFamily="34" charset="0"/>
                <a:cs typeface="Arial" pitchFamily="34" charset="0"/>
              </a:rPr>
              <a:t>Look forward and </a:t>
            </a:r>
            <a:br>
              <a:rPr lang="en-US" sz="4400" dirty="0" smtClean="0">
                <a:solidFill>
                  <a:srgbClr val="FFCC66"/>
                </a:solidFill>
                <a:latin typeface="Arial" pitchFamily="34" charset="0"/>
                <a:cs typeface="Arial" pitchFamily="34" charset="0"/>
              </a:rPr>
            </a:br>
            <a:r>
              <a:rPr lang="en-US" sz="4400" dirty="0" smtClean="0">
                <a:solidFill>
                  <a:srgbClr val="FFCC66"/>
                </a:solidFill>
                <a:latin typeface="Arial" pitchFamily="34" charset="0"/>
                <a:cs typeface="Arial" pitchFamily="34" charset="0"/>
              </a:rPr>
              <a:t>dream big!!</a:t>
            </a:r>
            <a:endParaRPr lang="en-US" sz="4400" dirty="0">
              <a:solidFill>
                <a:srgbClr val="FFCC66"/>
              </a:solidFill>
              <a:latin typeface="Arial" pitchFamily="34" charset="0"/>
              <a:cs typeface="Arial" pitchFamily="34" charset="0"/>
            </a:endParaRPr>
          </a:p>
        </p:txBody>
      </p:sp>
      <p:pic>
        <p:nvPicPr>
          <p:cNvPr id="8" name="Picture 2" descr="C:\Users\cdmeade\AppData\Local\Microsoft\Windows\Temporary Internet Files\Content.IE5\9EA8CU0J\Visio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184" y="2362200"/>
            <a:ext cx="6681867" cy="2514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0627" y="5334000"/>
            <a:ext cx="7859973" cy="707886"/>
          </a:xfrm>
          <a:prstGeom prst="rect">
            <a:avLst/>
          </a:prstGeom>
          <a:noFill/>
        </p:spPr>
        <p:txBody>
          <a:bodyPr wrap="square" rtlCol="0">
            <a:spAutoFit/>
          </a:bodyPr>
          <a:lstStyle/>
          <a:p>
            <a:pPr algn="ctr"/>
            <a:r>
              <a:rPr lang="en-US" sz="4000" b="1" i="1" dirty="0" smtClean="0">
                <a:solidFill>
                  <a:srgbClr val="FFFFFF"/>
                </a:solidFill>
                <a:latin typeface="Arial" pitchFamily="34" charset="0"/>
                <a:cs typeface="Arial" pitchFamily="34" charset="0"/>
              </a:rPr>
              <a:t>What is </a:t>
            </a:r>
            <a:r>
              <a:rPr lang="en-US" sz="4000" b="1" i="1" dirty="0" smtClean="0">
                <a:solidFill>
                  <a:srgbClr val="FFFFFF"/>
                </a:solidFill>
                <a:cs typeface="Arial" pitchFamily="34" charset="0"/>
              </a:rPr>
              <a:t>the</a:t>
            </a:r>
            <a:r>
              <a:rPr lang="en-US" sz="4000" b="1" i="1" dirty="0" smtClean="0">
                <a:solidFill>
                  <a:srgbClr val="FFFFFF"/>
                </a:solidFill>
                <a:latin typeface="Arial" pitchFamily="34" charset="0"/>
                <a:cs typeface="Arial" pitchFamily="34" charset="0"/>
              </a:rPr>
              <a:t> vision </a:t>
            </a:r>
            <a:r>
              <a:rPr lang="en-US" sz="4000" b="1" i="1" dirty="0">
                <a:solidFill>
                  <a:srgbClr val="FFFFFF"/>
                </a:solidFill>
                <a:latin typeface="Arial" pitchFamily="34" charset="0"/>
                <a:cs typeface="Arial" pitchFamily="34" charset="0"/>
              </a:rPr>
              <a:t>f</a:t>
            </a:r>
            <a:r>
              <a:rPr lang="en-US" sz="4000" b="1" i="1" dirty="0" smtClean="0">
                <a:solidFill>
                  <a:srgbClr val="FFFFFF"/>
                </a:solidFill>
                <a:latin typeface="Arial" pitchFamily="34" charset="0"/>
                <a:cs typeface="Arial" pitchFamily="34" charset="0"/>
              </a:rPr>
              <a:t>or </a:t>
            </a:r>
            <a:r>
              <a:rPr lang="en-US" sz="4000" b="1" i="1" dirty="0" smtClean="0">
                <a:solidFill>
                  <a:srgbClr val="FFFFFF"/>
                </a:solidFill>
                <a:cs typeface="Arial" pitchFamily="34" charset="0"/>
              </a:rPr>
              <a:t>GME</a:t>
            </a:r>
            <a:r>
              <a:rPr lang="en-US" sz="4000" b="1" i="1" dirty="0" smtClean="0">
                <a:solidFill>
                  <a:srgbClr val="FFFFFF"/>
                </a:solidFill>
                <a:latin typeface="Arial" pitchFamily="34" charset="0"/>
                <a:cs typeface="Arial" pitchFamily="34" charset="0"/>
              </a:rPr>
              <a:t>?</a:t>
            </a:r>
          </a:p>
        </p:txBody>
      </p:sp>
    </p:spTree>
    <p:extLst>
      <p:ext uri="{BB962C8B-B14F-4D97-AF65-F5344CB8AC3E}">
        <p14:creationId xmlns:p14="http://schemas.microsoft.com/office/powerpoint/2010/main" val="35549822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385175" cy="1219200"/>
          </a:xfrm>
        </p:spPr>
        <p:txBody>
          <a:bodyPr/>
          <a:lstStyle/>
          <a:p>
            <a:r>
              <a:rPr lang="en-US" dirty="0" smtClean="0">
                <a:solidFill>
                  <a:srgbClr val="FFCC66"/>
                </a:solidFill>
                <a:effectLst/>
              </a:rPr>
              <a:t>Resources</a:t>
            </a:r>
            <a:endParaRPr lang="en-US" dirty="0">
              <a:solidFill>
                <a:srgbClr val="FFCC66"/>
              </a:solidFill>
              <a:effectLst/>
            </a:endParaRPr>
          </a:p>
        </p:txBody>
      </p:sp>
      <p:sp>
        <p:nvSpPr>
          <p:cNvPr id="3" name="Content Placeholder 2"/>
          <p:cNvSpPr>
            <a:spLocks noGrp="1"/>
          </p:cNvSpPr>
          <p:nvPr>
            <p:ph idx="1"/>
          </p:nvPr>
        </p:nvSpPr>
        <p:spPr>
          <a:xfrm>
            <a:off x="533400" y="1905000"/>
            <a:ext cx="8007350" cy="4191000"/>
          </a:xfrm>
        </p:spPr>
        <p:txBody>
          <a:bodyPr/>
          <a:lstStyle/>
          <a:p>
            <a:pPr marL="457200" indent="-457200">
              <a:buClr>
                <a:schemeClr val="accent4">
                  <a:lumMod val="60000"/>
                  <a:lumOff val="40000"/>
                </a:schemeClr>
              </a:buClr>
            </a:pPr>
            <a:r>
              <a:rPr lang="en-US" sz="2800" dirty="0">
                <a:hlinkClick r:id="rId2"/>
              </a:rPr>
              <a:t>https://</a:t>
            </a:r>
            <a:r>
              <a:rPr lang="en-US" sz="2800" dirty="0" smtClean="0">
                <a:hlinkClick r:id="rId2"/>
              </a:rPr>
              <a:t>www.ama-assn.org/delivering-care/reducing-disparities-health-care</a:t>
            </a:r>
            <a:endParaRPr lang="en-US" sz="2800" dirty="0" smtClean="0"/>
          </a:p>
          <a:p>
            <a:pPr marL="457200" indent="-457200">
              <a:buClr>
                <a:schemeClr val="accent4">
                  <a:lumMod val="60000"/>
                  <a:lumOff val="40000"/>
                </a:schemeClr>
              </a:buClr>
            </a:pPr>
            <a:r>
              <a:rPr lang="en-US" sz="2800" dirty="0">
                <a:solidFill>
                  <a:srgbClr val="FF0000"/>
                </a:solidFill>
                <a:hlinkClick r:id="rId3"/>
              </a:rPr>
              <a:t>https://</a:t>
            </a:r>
            <a:r>
              <a:rPr lang="en-US" sz="2800" dirty="0" smtClean="0">
                <a:solidFill>
                  <a:srgbClr val="FF0000"/>
                </a:solidFill>
                <a:hlinkClick r:id="rId3"/>
              </a:rPr>
              <a:t>www.acgme.org/Portals/0/PDFs/CLER/CLER_Brochure.pdf</a:t>
            </a:r>
            <a:endParaRPr lang="en-US" sz="2800" dirty="0" smtClean="0">
              <a:solidFill>
                <a:srgbClr val="FF0000"/>
              </a:solidFill>
            </a:endParaRPr>
          </a:p>
          <a:p>
            <a:pPr marL="457200" indent="-457200">
              <a:buClr>
                <a:schemeClr val="accent4">
                  <a:lumMod val="60000"/>
                  <a:lumOff val="40000"/>
                </a:schemeClr>
              </a:buClr>
            </a:pPr>
            <a:r>
              <a:rPr lang="en-US" sz="2800" dirty="0">
                <a:effectLst/>
              </a:rPr>
              <a:t>Institute of Medicine. 2003. </a:t>
            </a:r>
            <a:r>
              <a:rPr lang="en-US" sz="2800" i="1" dirty="0">
                <a:effectLst/>
              </a:rPr>
              <a:t>Unequal Treatment: Confronting Racial and Ethnic Disparities in Health Care</a:t>
            </a:r>
            <a:r>
              <a:rPr lang="en-US" sz="2800" dirty="0">
                <a:effectLst/>
              </a:rPr>
              <a:t>. Washington, DC: The National Academies Press. </a:t>
            </a:r>
            <a:r>
              <a:rPr lang="en-US" sz="2800" dirty="0">
                <a:effectLst/>
                <a:hlinkClick r:id="rId4"/>
              </a:rPr>
              <a:t>https://doi.org/10.17226/10260</a:t>
            </a:r>
            <a:r>
              <a:rPr lang="en-US" dirty="0" smtClean="0">
                <a:effectLst/>
              </a:rPr>
              <a:t>.</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457200"/>
            <a:ext cx="1955801" cy="1466851"/>
          </a:xfrm>
          <a:prstGeom prst="rect">
            <a:avLst/>
          </a:prstGeom>
        </p:spPr>
      </p:pic>
    </p:spTree>
    <p:extLst>
      <p:ext uri="{BB962C8B-B14F-4D97-AF65-F5344CB8AC3E}">
        <p14:creationId xmlns:p14="http://schemas.microsoft.com/office/powerpoint/2010/main" val="27067470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85175" cy="1219200"/>
          </a:xfrm>
        </p:spPr>
        <p:txBody>
          <a:bodyPr/>
          <a:lstStyle/>
          <a:p>
            <a:r>
              <a:rPr lang="en-US" dirty="0" smtClean="0">
                <a:solidFill>
                  <a:srgbClr val="FFCC66"/>
                </a:solidFill>
              </a:rPr>
              <a:t>Some key highlights</a:t>
            </a:r>
            <a:endParaRPr lang="en-US" dirty="0">
              <a:solidFill>
                <a:srgbClr val="FFCC66"/>
              </a:solidFill>
            </a:endParaRPr>
          </a:p>
        </p:txBody>
      </p:sp>
      <p:sp>
        <p:nvSpPr>
          <p:cNvPr id="3" name="Content Placeholder 2"/>
          <p:cNvSpPr>
            <a:spLocks noGrp="1"/>
          </p:cNvSpPr>
          <p:nvPr>
            <p:ph idx="1"/>
          </p:nvPr>
        </p:nvSpPr>
        <p:spPr>
          <a:xfrm>
            <a:off x="762000" y="1524000"/>
            <a:ext cx="8001000" cy="5105400"/>
          </a:xfrm>
        </p:spPr>
        <p:txBody>
          <a:bodyPr/>
          <a:lstStyle/>
          <a:p>
            <a:r>
              <a:rPr lang="en-US" sz="2800" dirty="0" smtClean="0">
                <a:effectLst/>
              </a:rPr>
              <a:t>Only 30</a:t>
            </a:r>
            <a:r>
              <a:rPr lang="en-US" sz="2800" dirty="0">
                <a:effectLst/>
              </a:rPr>
              <a:t>% </a:t>
            </a:r>
            <a:r>
              <a:rPr lang="en-US" sz="2800" dirty="0" smtClean="0">
                <a:effectLst/>
              </a:rPr>
              <a:t>of </a:t>
            </a:r>
            <a:r>
              <a:rPr lang="en-US" sz="2800" dirty="0">
                <a:effectLst/>
              </a:rPr>
              <a:t>CLEs had some type of training in cultural competency that was </a:t>
            </a:r>
            <a:r>
              <a:rPr lang="en-US" sz="2800" u="sng" dirty="0">
                <a:effectLst/>
              </a:rPr>
              <a:t>tailored</a:t>
            </a:r>
            <a:r>
              <a:rPr lang="en-US" sz="2800" dirty="0">
                <a:effectLst/>
              </a:rPr>
              <a:t> to the population they </a:t>
            </a:r>
            <a:r>
              <a:rPr lang="en-US" sz="2800" dirty="0" smtClean="0">
                <a:effectLst/>
              </a:rPr>
              <a:t>serve (mostly generic).</a:t>
            </a:r>
          </a:p>
          <a:p>
            <a:r>
              <a:rPr lang="en-US" sz="2800" dirty="0">
                <a:effectLst/>
              </a:rPr>
              <a:t>A median of 60% of the residents and fellows interviewed reported knowing their CLE’s priorities in the area of health care disparities</a:t>
            </a:r>
            <a:r>
              <a:rPr lang="en-US" sz="2800" dirty="0" smtClean="0">
                <a:effectLst/>
              </a:rPr>
              <a:t>.</a:t>
            </a:r>
          </a:p>
          <a:p>
            <a:r>
              <a:rPr lang="en-US" sz="2800" dirty="0" smtClean="0"/>
              <a:t>Uncommon to collect</a:t>
            </a:r>
            <a:r>
              <a:rPr lang="en-US" sz="2800" dirty="0"/>
              <a:t>, analyze, and disseminate data and information that would help </a:t>
            </a:r>
            <a:r>
              <a:rPr lang="en-US" sz="2800" dirty="0" smtClean="0"/>
              <a:t>residents/fellows/faculty </a:t>
            </a:r>
            <a:r>
              <a:rPr lang="en-US" sz="2800" dirty="0"/>
              <a:t>members understand the degree of health care disparity </a:t>
            </a:r>
            <a:r>
              <a:rPr lang="en-US" sz="2800" dirty="0" smtClean="0"/>
              <a:t>experienced by </a:t>
            </a:r>
            <a:r>
              <a:rPr lang="en-US" sz="2800" dirty="0"/>
              <a:t>populations served by the </a:t>
            </a:r>
            <a:r>
              <a:rPr lang="en-US" sz="2800" dirty="0" smtClean="0"/>
              <a:t>CLE.</a:t>
            </a:r>
            <a:endParaRPr lang="en-US" sz="2800" dirty="0" smtClean="0">
              <a:effectLst/>
            </a:endParaRPr>
          </a:p>
          <a:p>
            <a:endParaRPr lang="en-US" sz="2800" dirty="0">
              <a:effectLst/>
            </a:endParaRPr>
          </a:p>
          <a:p>
            <a:pPr marL="0" indent="0">
              <a:buNone/>
            </a:pPr>
            <a:r>
              <a:rPr lang="en-US" sz="2800" dirty="0" smtClean="0">
                <a:solidFill>
                  <a:srgbClr val="FFCC66"/>
                </a:solidFill>
                <a:effectLst/>
              </a:rPr>
              <a:t>                           </a:t>
            </a:r>
          </a:p>
          <a:p>
            <a:pPr marL="0" indent="0">
              <a:buNone/>
            </a:pPr>
            <a:endParaRPr lang="en-US" sz="2800" dirty="0">
              <a:solidFill>
                <a:srgbClr val="FFCC66"/>
              </a:solidFill>
              <a:effectLst/>
            </a:endParaRPr>
          </a:p>
          <a:p>
            <a:pPr marL="0" indent="0">
              <a:buNone/>
            </a:pPr>
            <a:r>
              <a:rPr lang="en-US" sz="2800" dirty="0" smtClean="0">
                <a:solidFill>
                  <a:srgbClr val="FFCC66"/>
                </a:solidFill>
                <a:effectLst/>
              </a:rPr>
              <a:t>				</a:t>
            </a:r>
            <a:r>
              <a:rPr lang="en-US" sz="2400" dirty="0" smtClean="0">
                <a:solidFill>
                  <a:srgbClr val="FFCC66"/>
                </a:solidFill>
                <a:effectLst/>
              </a:rPr>
              <a:t>(2016 </a:t>
            </a:r>
            <a:r>
              <a:rPr lang="en-US" sz="2400" dirty="0">
                <a:solidFill>
                  <a:srgbClr val="FFCC66"/>
                </a:solidFill>
                <a:effectLst/>
              </a:rPr>
              <a:t>National Report of </a:t>
            </a:r>
            <a:r>
              <a:rPr lang="en-US" sz="2400" dirty="0" smtClean="0">
                <a:solidFill>
                  <a:srgbClr val="FFCC66"/>
                </a:solidFill>
                <a:effectLst/>
              </a:rPr>
              <a:t>Findings)</a:t>
            </a:r>
            <a:endParaRPr lang="en-US" sz="2400" dirty="0">
              <a:solidFill>
                <a:srgbClr val="FFCC66"/>
              </a:solidFill>
              <a:effectLst/>
            </a:endParaRPr>
          </a:p>
          <a:p>
            <a:pPr marL="0" indent="0">
              <a:buNone/>
            </a:pPr>
            <a:r>
              <a:rPr lang="en-US" sz="2800" dirty="0" smtClean="0">
                <a:effectLst/>
              </a:rPr>
              <a:t> </a:t>
            </a:r>
            <a:endParaRPr lang="en-US" sz="2800" dirty="0"/>
          </a:p>
        </p:txBody>
      </p:sp>
      <p:pic>
        <p:nvPicPr>
          <p:cNvPr id="4" name="Picture 2" descr="Image result for acgme cl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2697" y="76200"/>
            <a:ext cx="1216604" cy="15761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2545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F:\pictures\sunsets for slides\IMG_21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64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flipH="1">
            <a:off x="4572000" y="2967335"/>
            <a:ext cx="1981200" cy="461665"/>
          </a:xfrm>
          <a:prstGeom prst="rect">
            <a:avLst/>
          </a:prstGeom>
          <a:noFill/>
        </p:spPr>
        <p:txBody>
          <a:bodyPr wrap="square" rtlCol="0">
            <a:spAutoFit/>
          </a:bodyPr>
          <a:lstStyle/>
          <a:p>
            <a:r>
              <a:rPr lang="en-US" sz="2400" i="1" dirty="0" smtClean="0">
                <a:solidFill>
                  <a:srgbClr val="FFECC5"/>
                </a:solidFill>
              </a:rPr>
              <a:t>Thank you </a:t>
            </a:r>
            <a:endParaRPr lang="en-US" sz="2400" i="1" dirty="0">
              <a:solidFill>
                <a:srgbClr val="FFECC5"/>
              </a:solidFill>
            </a:endParaRPr>
          </a:p>
        </p:txBody>
      </p:sp>
    </p:spTree>
    <p:extLst>
      <p:ext uri="{BB962C8B-B14F-4D97-AF65-F5344CB8AC3E}">
        <p14:creationId xmlns:p14="http://schemas.microsoft.com/office/powerpoint/2010/main" val="6212003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8"/>
          <p:cNvSpPr>
            <a:spLocks noGrp="1" noChangeArrowheads="1"/>
          </p:cNvSpPr>
          <p:nvPr>
            <p:ph type="ctrTitle"/>
          </p:nvPr>
        </p:nvSpPr>
        <p:spPr bwMode="gray">
          <a:xfrm>
            <a:off x="0" y="204879"/>
            <a:ext cx="9144000" cy="914402"/>
          </a:xfrm>
        </p:spPr>
        <p:txBody>
          <a:bodyPr lIns="0" rIns="0" anchor="ctr"/>
          <a:lstStyle/>
          <a:p>
            <a:pPr algn="ctr" eaLnBrk="1" hangingPunct="1"/>
            <a:r>
              <a:rPr lang="de-DE" altLang="en-US" sz="4400" dirty="0" smtClean="0">
                <a:solidFill>
                  <a:srgbClr val="FFCC66"/>
                </a:solidFill>
                <a:effectLst/>
                <a:latin typeface="Arial" panose="020B0604020202020204" pitchFamily="34" charset="0"/>
                <a:cs typeface="Arial" panose="020B0604020202020204" pitchFamily="34" charset="0"/>
              </a:rPr>
              <a:t>U.S. Healthcare System Maze</a:t>
            </a:r>
          </a:p>
        </p:txBody>
      </p:sp>
      <p:sp>
        <p:nvSpPr>
          <p:cNvPr id="5" name="Rektangel 81"/>
          <p:cNvSpPr>
            <a:spLocks noChangeArrowheads="1"/>
          </p:cNvSpPr>
          <p:nvPr/>
        </p:nvSpPr>
        <p:spPr bwMode="auto">
          <a:xfrm>
            <a:off x="345" y="1626192"/>
            <a:ext cx="9144000" cy="5433919"/>
          </a:xfrm>
          <a:prstGeom prst="rect">
            <a:avLst/>
          </a:prstGeom>
          <a:gradFill rotWithShape="1">
            <a:gsLst>
              <a:gs pos="0">
                <a:srgbClr val="BFBFBF">
                  <a:alpha val="17000"/>
                </a:srgbClr>
              </a:gs>
              <a:gs pos="31000">
                <a:srgbClr val="F3F3F3">
                  <a:alpha val="42730"/>
                </a:srgbClr>
              </a:gs>
              <a:gs pos="52000">
                <a:srgbClr val="F3F3F3">
                  <a:alpha val="60160"/>
                </a:srgbClr>
              </a:gs>
              <a:gs pos="100000">
                <a:srgbClr val="F3F3F3"/>
              </a:gs>
              <a:gs pos="100000">
                <a:srgbClr val="F3F3F3"/>
              </a:gs>
              <a:gs pos="100000">
                <a:srgbClr val="F3F3F3"/>
              </a:gs>
            </a:gsLst>
            <a:lin ang="5400000" scaled="1"/>
          </a:gradFill>
          <a:ln w="9525">
            <a:noFill/>
            <a:miter lim="800000"/>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endParaRPr lang="en-US">
              <a:solidFill>
                <a:srgbClr val="FFFFFF"/>
              </a:solidFill>
              <a:latin typeface="Calibri" pitchFamily="34" charset="0"/>
            </a:endParaRPr>
          </a:p>
        </p:txBody>
      </p:sp>
      <p:grpSp>
        <p:nvGrpSpPr>
          <p:cNvPr id="6" name="Gruppe 37"/>
          <p:cNvGrpSpPr/>
          <p:nvPr/>
        </p:nvGrpSpPr>
        <p:grpSpPr>
          <a:xfrm>
            <a:off x="2133600" y="380999"/>
            <a:ext cx="5486401" cy="6096001"/>
            <a:chOff x="2179323" y="1046759"/>
            <a:chExt cx="4959579" cy="4676551"/>
          </a:xfrm>
          <a:solidFill>
            <a:srgbClr val="336600"/>
          </a:solidFill>
          <a:scene3d>
            <a:camera prst="perspectiveRelaxed" fov="4500000">
              <a:rot lat="17973603" lon="0" rev="0"/>
            </a:camera>
            <a:lightRig rig="threePt" dir="t">
              <a:rot lat="0" lon="0" rev="2400000"/>
            </a:lightRig>
          </a:scene3d>
        </p:grpSpPr>
        <p:sp>
          <p:nvSpPr>
            <p:cNvPr id="7" name="Rektangel 38"/>
            <p:cNvSpPr/>
            <p:nvPr/>
          </p:nvSpPr>
          <p:spPr>
            <a:xfrm flipH="1">
              <a:off x="2179323" y="1053464"/>
              <a:ext cx="104431" cy="4663745"/>
            </a:xfrm>
            <a:prstGeom prst="rect">
              <a:avLst/>
            </a:prstGeom>
            <a:grpFill/>
            <a:ln>
              <a:solidFill>
                <a:srgbClr val="336600"/>
              </a:solid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a-DK">
                <a:solidFill>
                  <a:srgbClr val="008000"/>
                </a:solidFill>
              </a:endParaRPr>
            </a:p>
          </p:txBody>
        </p:sp>
        <p:sp>
          <p:nvSpPr>
            <p:cNvPr id="8" name="Rektangel 39"/>
            <p:cNvSpPr/>
            <p:nvPr/>
          </p:nvSpPr>
          <p:spPr>
            <a:xfrm rot="16200000" flipH="1">
              <a:off x="5175832" y="3793570"/>
              <a:ext cx="104242" cy="3755237"/>
            </a:xfrm>
            <a:prstGeom prst="rect">
              <a:avLst/>
            </a:prstGeom>
            <a:grpFill/>
            <a:ln>
              <a:solidFill>
                <a:srgbClr val="336600"/>
              </a:solid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a-DK">
                <a:solidFill>
                  <a:srgbClr val="008000"/>
                </a:solidFill>
              </a:endParaRPr>
            </a:p>
          </p:txBody>
        </p:sp>
        <p:sp>
          <p:nvSpPr>
            <p:cNvPr id="9" name="Rektangel 40"/>
            <p:cNvSpPr/>
            <p:nvPr/>
          </p:nvSpPr>
          <p:spPr>
            <a:xfrm flipH="1">
              <a:off x="7034471" y="1053464"/>
              <a:ext cx="104431" cy="4663745"/>
            </a:xfrm>
            <a:prstGeom prst="rect">
              <a:avLst/>
            </a:prstGeom>
            <a:grpFill/>
            <a:ln>
              <a:solidFill>
                <a:srgbClr val="336600"/>
              </a:solid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a-DK">
                <a:solidFill>
                  <a:srgbClr val="008000"/>
                </a:solidFill>
              </a:endParaRPr>
            </a:p>
          </p:txBody>
        </p:sp>
        <p:sp>
          <p:nvSpPr>
            <p:cNvPr id="10" name="Rektangel 41"/>
            <p:cNvSpPr/>
            <p:nvPr/>
          </p:nvSpPr>
          <p:spPr>
            <a:xfrm rot="16200000" flipH="1">
              <a:off x="3528217" y="2576933"/>
              <a:ext cx="104242" cy="2591263"/>
            </a:xfrm>
            <a:prstGeom prst="rect">
              <a:avLst/>
            </a:prstGeom>
            <a:grpFill/>
            <a:ln>
              <a:solidFill>
                <a:srgbClr val="336600"/>
              </a:solid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a-DK">
                <a:solidFill>
                  <a:srgbClr val="008000"/>
                </a:solidFill>
              </a:endParaRPr>
            </a:p>
          </p:txBody>
        </p:sp>
        <p:sp>
          <p:nvSpPr>
            <p:cNvPr id="11" name="Rektangel 42"/>
            <p:cNvSpPr/>
            <p:nvPr/>
          </p:nvSpPr>
          <p:spPr>
            <a:xfrm flipH="1">
              <a:off x="4331676" y="3872883"/>
              <a:ext cx="104431" cy="1119299"/>
            </a:xfrm>
            <a:prstGeom prst="rect">
              <a:avLst/>
            </a:prstGeom>
            <a:grpFill/>
            <a:ln>
              <a:solidFill>
                <a:srgbClr val="336600"/>
              </a:solid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a-DK">
                <a:solidFill>
                  <a:srgbClr val="008000"/>
                </a:solidFill>
              </a:endParaRPr>
            </a:p>
          </p:txBody>
        </p:sp>
        <p:sp>
          <p:nvSpPr>
            <p:cNvPr id="12" name="Rektangel 43"/>
            <p:cNvSpPr/>
            <p:nvPr/>
          </p:nvSpPr>
          <p:spPr>
            <a:xfrm rot="16200000" flipH="1">
              <a:off x="6328489" y="3196630"/>
              <a:ext cx="104242" cy="1351871"/>
            </a:xfrm>
            <a:prstGeom prst="rect">
              <a:avLst/>
            </a:prstGeom>
            <a:grpFill/>
            <a:ln>
              <a:solidFill>
                <a:srgbClr val="336600"/>
              </a:solid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a-DK">
                <a:solidFill>
                  <a:srgbClr val="008000"/>
                </a:solidFill>
              </a:endParaRPr>
            </a:p>
          </p:txBody>
        </p:sp>
        <p:sp>
          <p:nvSpPr>
            <p:cNvPr id="13" name="Rektangel 44"/>
            <p:cNvSpPr/>
            <p:nvPr/>
          </p:nvSpPr>
          <p:spPr>
            <a:xfrm flipH="1">
              <a:off x="5797788" y="4495829"/>
              <a:ext cx="104431" cy="1119299"/>
            </a:xfrm>
            <a:prstGeom prst="rect">
              <a:avLst/>
            </a:prstGeom>
            <a:grpFill/>
            <a:ln>
              <a:solidFill>
                <a:srgbClr val="336600"/>
              </a:solid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a-DK">
                <a:solidFill>
                  <a:srgbClr val="008000"/>
                </a:solidFill>
              </a:endParaRPr>
            </a:p>
          </p:txBody>
        </p:sp>
        <p:sp>
          <p:nvSpPr>
            <p:cNvPr id="14" name="Rektangel 45"/>
            <p:cNvSpPr/>
            <p:nvPr/>
          </p:nvSpPr>
          <p:spPr>
            <a:xfrm flipH="1">
              <a:off x="4026239" y="3019450"/>
              <a:ext cx="104431" cy="828281"/>
            </a:xfrm>
            <a:prstGeom prst="rect">
              <a:avLst/>
            </a:prstGeom>
            <a:grpFill/>
            <a:ln>
              <a:solidFill>
                <a:srgbClr val="336600"/>
              </a:solid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a-DK">
                <a:solidFill>
                  <a:srgbClr val="008000"/>
                </a:solidFill>
              </a:endParaRPr>
            </a:p>
          </p:txBody>
        </p:sp>
        <p:sp>
          <p:nvSpPr>
            <p:cNvPr id="15" name="Rektangel 53"/>
            <p:cNvSpPr/>
            <p:nvPr/>
          </p:nvSpPr>
          <p:spPr>
            <a:xfrm rot="16200000" flipH="1">
              <a:off x="3906036" y="-635453"/>
              <a:ext cx="104242" cy="3468665"/>
            </a:xfrm>
            <a:prstGeom prst="rect">
              <a:avLst/>
            </a:prstGeom>
            <a:grpFill/>
            <a:ln>
              <a:solidFill>
                <a:srgbClr val="336600"/>
              </a:solid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a-DK">
                <a:solidFill>
                  <a:srgbClr val="008000"/>
                </a:solidFill>
              </a:endParaRPr>
            </a:p>
          </p:txBody>
        </p:sp>
        <p:sp>
          <p:nvSpPr>
            <p:cNvPr id="16" name="Rektangel 55"/>
            <p:cNvSpPr/>
            <p:nvPr/>
          </p:nvSpPr>
          <p:spPr>
            <a:xfrm flipH="1">
              <a:off x="4545729" y="1129683"/>
              <a:ext cx="104431" cy="1119299"/>
            </a:xfrm>
            <a:prstGeom prst="rect">
              <a:avLst/>
            </a:prstGeom>
            <a:grpFill/>
            <a:ln>
              <a:solidFill>
                <a:srgbClr val="336600"/>
              </a:solid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a-DK">
                <a:solidFill>
                  <a:srgbClr val="008000"/>
                </a:solidFill>
              </a:endParaRPr>
            </a:p>
          </p:txBody>
        </p:sp>
        <p:sp>
          <p:nvSpPr>
            <p:cNvPr id="17" name="Rektangel 56"/>
            <p:cNvSpPr/>
            <p:nvPr/>
          </p:nvSpPr>
          <p:spPr>
            <a:xfrm rot="16200000" flipH="1">
              <a:off x="4134278" y="1807371"/>
              <a:ext cx="104242" cy="930705"/>
            </a:xfrm>
            <a:prstGeom prst="rect">
              <a:avLst/>
            </a:prstGeom>
            <a:grpFill/>
            <a:ln>
              <a:solidFill>
                <a:srgbClr val="336600"/>
              </a:solid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a-DK">
                <a:solidFill>
                  <a:srgbClr val="008000"/>
                </a:solidFill>
              </a:endParaRPr>
            </a:p>
          </p:txBody>
        </p:sp>
        <p:sp>
          <p:nvSpPr>
            <p:cNvPr id="18" name="Rektangel 57"/>
            <p:cNvSpPr/>
            <p:nvPr/>
          </p:nvSpPr>
          <p:spPr>
            <a:xfrm flipH="1">
              <a:off x="5706182" y="3004210"/>
              <a:ext cx="104431" cy="828281"/>
            </a:xfrm>
            <a:prstGeom prst="rect">
              <a:avLst/>
            </a:prstGeom>
            <a:grpFill/>
            <a:ln>
              <a:solidFill>
                <a:srgbClr val="336600"/>
              </a:solid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a-DK">
                <a:solidFill>
                  <a:srgbClr val="008000"/>
                </a:solidFill>
              </a:endParaRPr>
            </a:p>
          </p:txBody>
        </p:sp>
        <p:sp>
          <p:nvSpPr>
            <p:cNvPr id="19" name="Rektangel 63"/>
            <p:cNvSpPr/>
            <p:nvPr/>
          </p:nvSpPr>
          <p:spPr>
            <a:xfrm flipH="1">
              <a:off x="5675757" y="1053483"/>
              <a:ext cx="104431" cy="1119299"/>
            </a:xfrm>
            <a:prstGeom prst="rect">
              <a:avLst/>
            </a:prstGeom>
            <a:grpFill/>
            <a:ln>
              <a:solidFill>
                <a:srgbClr val="336600"/>
              </a:solid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a-DK">
                <a:solidFill>
                  <a:srgbClr val="008000"/>
                </a:solidFill>
              </a:endParaRPr>
            </a:p>
          </p:txBody>
        </p:sp>
        <p:sp>
          <p:nvSpPr>
            <p:cNvPr id="20" name="Rektangel 66"/>
            <p:cNvSpPr/>
            <p:nvPr/>
          </p:nvSpPr>
          <p:spPr>
            <a:xfrm rot="16200000" flipH="1">
              <a:off x="6060618" y="1728732"/>
              <a:ext cx="104242" cy="874638"/>
            </a:xfrm>
            <a:prstGeom prst="rect">
              <a:avLst/>
            </a:prstGeom>
            <a:grpFill/>
            <a:ln>
              <a:solidFill>
                <a:srgbClr val="336600"/>
              </a:solid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a-DK">
                <a:solidFill>
                  <a:srgbClr val="008000"/>
                </a:solidFill>
              </a:endParaRPr>
            </a:p>
          </p:txBody>
        </p:sp>
        <p:sp>
          <p:nvSpPr>
            <p:cNvPr id="21" name="Rektangel 68"/>
            <p:cNvSpPr/>
            <p:nvPr/>
          </p:nvSpPr>
          <p:spPr>
            <a:xfrm rot="16200000" flipH="1">
              <a:off x="2583621" y="1907637"/>
              <a:ext cx="104242" cy="699710"/>
            </a:xfrm>
            <a:prstGeom prst="rect">
              <a:avLst/>
            </a:prstGeom>
            <a:grpFill/>
            <a:ln>
              <a:solidFill>
                <a:srgbClr val="336600"/>
              </a:solid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a-DK">
                <a:solidFill>
                  <a:srgbClr val="008000"/>
                </a:solidFill>
              </a:endParaRPr>
            </a:p>
          </p:txBody>
        </p:sp>
        <p:sp>
          <p:nvSpPr>
            <p:cNvPr id="22" name="Rektangel 69"/>
            <p:cNvSpPr/>
            <p:nvPr/>
          </p:nvSpPr>
          <p:spPr>
            <a:xfrm flipH="1">
              <a:off x="2958000" y="2211730"/>
              <a:ext cx="104431" cy="828281"/>
            </a:xfrm>
            <a:prstGeom prst="rect">
              <a:avLst/>
            </a:prstGeom>
            <a:grpFill/>
            <a:ln>
              <a:solidFill>
                <a:srgbClr val="336600"/>
              </a:solid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a-DK">
                <a:solidFill>
                  <a:srgbClr val="008000"/>
                </a:solidFill>
              </a:endParaRPr>
            </a:p>
          </p:txBody>
        </p:sp>
        <p:sp>
          <p:nvSpPr>
            <p:cNvPr id="23" name="Rektangel 70"/>
            <p:cNvSpPr/>
            <p:nvPr/>
          </p:nvSpPr>
          <p:spPr>
            <a:xfrm rot="5400000" flipH="1">
              <a:off x="6617039" y="687730"/>
              <a:ext cx="104431" cy="828281"/>
            </a:xfrm>
            <a:prstGeom prst="rect">
              <a:avLst/>
            </a:prstGeom>
            <a:grpFill/>
            <a:ln>
              <a:solidFill>
                <a:srgbClr val="336600"/>
              </a:solid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a-DK">
                <a:solidFill>
                  <a:srgbClr val="008000"/>
                </a:solidFill>
              </a:endParaRPr>
            </a:p>
          </p:txBody>
        </p:sp>
        <p:sp>
          <p:nvSpPr>
            <p:cNvPr id="24" name="Rektangel 76"/>
            <p:cNvSpPr/>
            <p:nvPr/>
          </p:nvSpPr>
          <p:spPr>
            <a:xfrm flipH="1">
              <a:off x="3310596" y="4563316"/>
              <a:ext cx="104431" cy="1119299"/>
            </a:xfrm>
            <a:prstGeom prst="rect">
              <a:avLst/>
            </a:prstGeom>
            <a:grpFill/>
            <a:ln>
              <a:solidFill>
                <a:srgbClr val="336600"/>
              </a:solid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a-DK">
                <a:solidFill>
                  <a:srgbClr val="008000"/>
                </a:solidFill>
              </a:endParaRPr>
            </a:p>
          </p:txBody>
        </p:sp>
        <p:sp>
          <p:nvSpPr>
            <p:cNvPr id="25" name="Rektangel 77"/>
            <p:cNvSpPr/>
            <p:nvPr/>
          </p:nvSpPr>
          <p:spPr>
            <a:xfrm flipH="1">
              <a:off x="4772999" y="3034690"/>
              <a:ext cx="104431" cy="828281"/>
            </a:xfrm>
            <a:prstGeom prst="rect">
              <a:avLst/>
            </a:prstGeom>
            <a:grpFill/>
            <a:ln>
              <a:solidFill>
                <a:srgbClr val="336600"/>
              </a:solid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a-DK">
                <a:solidFill>
                  <a:srgbClr val="008000"/>
                </a:solidFill>
              </a:endParaRPr>
            </a:p>
          </p:txBody>
        </p:sp>
      </p:grpSp>
      <p:sp>
        <p:nvSpPr>
          <p:cNvPr id="12294" name="TextBox 107"/>
          <p:cNvSpPr txBox="1">
            <a:spLocks noChangeArrowheads="1"/>
          </p:cNvSpPr>
          <p:nvPr/>
        </p:nvSpPr>
        <p:spPr bwMode="auto">
          <a:xfrm>
            <a:off x="482600" y="2017713"/>
            <a:ext cx="2565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eaLnBrk="1" hangingPunct="1"/>
            <a:r>
              <a:rPr lang="en-US" altLang="en-US" sz="2800" b="1" dirty="0">
                <a:latin typeface="Trebuchet MS" panose="020B0603020202020204" pitchFamily="34" charset="0"/>
                <a:cs typeface="Arial" pitchFamily="34" charset="0"/>
              </a:rPr>
              <a:t>Employment/</a:t>
            </a:r>
          </a:p>
          <a:p>
            <a:pPr algn="ctr" eaLnBrk="1" hangingPunct="1"/>
            <a:r>
              <a:rPr lang="en-US" altLang="en-US" sz="2800" b="1" dirty="0">
                <a:latin typeface="Trebuchet MS" panose="020B0603020202020204" pitchFamily="34" charset="0"/>
                <a:cs typeface="Arial" pitchFamily="34" charset="0"/>
              </a:rPr>
              <a:t>Loss Wages</a:t>
            </a:r>
          </a:p>
        </p:txBody>
      </p:sp>
      <p:sp>
        <p:nvSpPr>
          <p:cNvPr id="12295" name="Text Box 52"/>
          <p:cNvSpPr txBox="1">
            <a:spLocks noChangeArrowheads="1"/>
          </p:cNvSpPr>
          <p:nvPr/>
        </p:nvSpPr>
        <p:spPr bwMode="gray">
          <a:xfrm>
            <a:off x="2743200" y="1600200"/>
            <a:ext cx="373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01688">
              <a:defRPr sz="3200">
                <a:solidFill>
                  <a:schemeClr val="tx1"/>
                </a:solidFill>
                <a:latin typeface="Arial" pitchFamily="34" charset="0"/>
              </a:defRPr>
            </a:lvl1pPr>
            <a:lvl2pPr defTabSz="801688">
              <a:defRPr sz="2800">
                <a:solidFill>
                  <a:schemeClr val="tx1"/>
                </a:solidFill>
                <a:latin typeface="Arial" pitchFamily="34" charset="0"/>
              </a:defRPr>
            </a:lvl2pPr>
            <a:lvl3pPr defTabSz="801688">
              <a:defRPr sz="2400">
                <a:solidFill>
                  <a:schemeClr val="tx1"/>
                </a:solidFill>
                <a:latin typeface="Arial" pitchFamily="34" charset="0"/>
              </a:defRPr>
            </a:lvl3pPr>
            <a:lvl4pPr defTabSz="801688">
              <a:defRPr sz="2000">
                <a:solidFill>
                  <a:schemeClr val="tx1"/>
                </a:solidFill>
                <a:latin typeface="Arial" pitchFamily="34" charset="0"/>
              </a:defRPr>
            </a:lvl4pPr>
            <a:lvl5pPr defTabSz="801688">
              <a:defRPr sz="2000">
                <a:solidFill>
                  <a:schemeClr val="tx1"/>
                </a:solidFill>
                <a:latin typeface="Arial" pitchFamily="34" charset="0"/>
              </a:defRPr>
            </a:lvl5pPr>
            <a:lvl6pPr defTabSz="801688" eaLnBrk="0" hangingPunct="0">
              <a:defRPr sz="2000">
                <a:solidFill>
                  <a:schemeClr val="tx1"/>
                </a:solidFill>
                <a:latin typeface="Arial" pitchFamily="34" charset="0"/>
              </a:defRPr>
            </a:lvl6pPr>
            <a:lvl7pPr defTabSz="801688" eaLnBrk="0" hangingPunct="0">
              <a:defRPr sz="2000">
                <a:solidFill>
                  <a:schemeClr val="tx1"/>
                </a:solidFill>
                <a:latin typeface="Arial" pitchFamily="34" charset="0"/>
              </a:defRPr>
            </a:lvl7pPr>
            <a:lvl8pPr defTabSz="801688" eaLnBrk="0" hangingPunct="0">
              <a:defRPr sz="2000">
                <a:solidFill>
                  <a:schemeClr val="tx1"/>
                </a:solidFill>
                <a:latin typeface="Arial" pitchFamily="34" charset="0"/>
              </a:defRPr>
            </a:lvl8pPr>
            <a:lvl9pPr defTabSz="801688" eaLnBrk="0" hangingPunct="0">
              <a:defRPr sz="2000">
                <a:solidFill>
                  <a:schemeClr val="tx1"/>
                </a:solidFill>
                <a:latin typeface="Arial" pitchFamily="34" charset="0"/>
              </a:defRPr>
            </a:lvl9pPr>
          </a:lstStyle>
          <a:p>
            <a:pPr eaLnBrk="1" hangingPunct="1">
              <a:spcBef>
                <a:spcPct val="20000"/>
              </a:spcBef>
            </a:pPr>
            <a:r>
              <a:rPr lang="en-US" altLang="en-US" sz="2800" b="1" noProof="1" smtClean="0">
                <a:latin typeface="Trebuchet MS" panose="020B0603020202020204" pitchFamily="34" charset="0"/>
                <a:cs typeface="Arial" pitchFamily="34" charset="0"/>
              </a:rPr>
              <a:t>Language/linguistics</a:t>
            </a:r>
            <a:endParaRPr lang="en-US" altLang="en-US" sz="2800" b="1" noProof="1">
              <a:latin typeface="Trebuchet MS" panose="020B0603020202020204" pitchFamily="34" charset="0"/>
              <a:cs typeface="Arial" pitchFamily="34" charset="0"/>
            </a:endParaRPr>
          </a:p>
        </p:txBody>
      </p:sp>
      <p:sp>
        <p:nvSpPr>
          <p:cNvPr id="30" name="Tekstboks 80"/>
          <p:cNvSpPr txBox="1"/>
          <p:nvPr/>
        </p:nvSpPr>
        <p:spPr bwMode="auto">
          <a:xfrm>
            <a:off x="7149951" y="2438400"/>
            <a:ext cx="1765449" cy="830997"/>
          </a:xfrm>
          <a:prstGeom prst="rect">
            <a:avLst/>
          </a:prstGeom>
          <a:noFill/>
          <a:scene3d>
            <a:camera prst="perspectiveRelaxed" fov="2400000">
              <a:rot lat="2073599" lon="0" rev="0"/>
            </a:camera>
            <a:lightRig rig="threePt" dir="t"/>
          </a:scene3d>
        </p:spPr>
        <p:txBody>
          <a:bodyPr>
            <a:spAutoFit/>
          </a:bodyPr>
          <a:lstStyle/>
          <a:p>
            <a:pPr algn="ctr" fontAlgn="auto">
              <a:spcBef>
                <a:spcPts val="0"/>
              </a:spcBef>
              <a:spcAft>
                <a:spcPts val="0"/>
              </a:spcAft>
              <a:defRPr/>
            </a:pPr>
            <a:r>
              <a:rPr lang="da-DK" sz="2400" b="1" dirty="0">
                <a:effectLst>
                  <a:outerShdw blurRad="38100" dist="38100" dir="2700000" algn="tl">
                    <a:srgbClr val="000000">
                      <a:alpha val="43137"/>
                    </a:srgbClr>
                  </a:outerShdw>
                </a:effectLst>
                <a:latin typeface="Trebuchet MS" panose="020B0603020202020204" pitchFamily="34" charset="0"/>
                <a:ea typeface="ＭＳ Ｐゴシック" pitchFamily="-97" charset="-128"/>
                <a:cs typeface="Aparajita" pitchFamily="34" charset="0"/>
              </a:rPr>
              <a:t>Location of Facility</a:t>
            </a:r>
          </a:p>
        </p:txBody>
      </p:sp>
      <p:sp>
        <p:nvSpPr>
          <p:cNvPr id="51" name="Tekstboks 58"/>
          <p:cNvSpPr txBox="1"/>
          <p:nvPr/>
        </p:nvSpPr>
        <p:spPr bwMode="auto">
          <a:xfrm>
            <a:off x="3384475" y="2232771"/>
            <a:ext cx="2769360" cy="830997"/>
          </a:xfrm>
          <a:prstGeom prst="rect">
            <a:avLst/>
          </a:prstGeom>
          <a:noFill/>
          <a:scene3d>
            <a:camera prst="perspectiveRelaxed" fov="2400000">
              <a:rot lat="2073599" lon="0" rev="0"/>
            </a:camera>
            <a:lightRig rig="threePt" dir="t"/>
          </a:scene3d>
        </p:spPr>
        <p:txBody>
          <a:bodyPr>
            <a:spAutoFit/>
          </a:bodyPr>
          <a:lstStyle/>
          <a:p>
            <a:pPr algn="ctr" fontAlgn="auto">
              <a:spcBef>
                <a:spcPts val="0"/>
              </a:spcBef>
              <a:spcAft>
                <a:spcPts val="0"/>
              </a:spcAft>
              <a:defRPr/>
            </a:pPr>
            <a:r>
              <a:rPr lang="da-DK" sz="2400" b="1" dirty="0">
                <a:effectLst>
                  <a:outerShdw blurRad="38100" dist="38100" dir="2700000" algn="tl">
                    <a:srgbClr val="000000">
                      <a:alpha val="43137"/>
                    </a:srgbClr>
                  </a:outerShdw>
                </a:effectLst>
                <a:latin typeface="Trebuchet MS" panose="020B0603020202020204" pitchFamily="34" charset="0"/>
                <a:ea typeface="ＭＳ Ｐゴシック" pitchFamily="-97" charset="-128"/>
              </a:rPr>
              <a:t>Problems with Scheduling</a:t>
            </a:r>
          </a:p>
        </p:txBody>
      </p:sp>
      <p:sp>
        <p:nvSpPr>
          <p:cNvPr id="52" name="Tekstboks 80"/>
          <p:cNvSpPr txBox="1"/>
          <p:nvPr/>
        </p:nvSpPr>
        <p:spPr bwMode="auto">
          <a:xfrm>
            <a:off x="3235257" y="5675739"/>
            <a:ext cx="3032231" cy="830997"/>
          </a:xfrm>
          <a:prstGeom prst="rect">
            <a:avLst/>
          </a:prstGeom>
          <a:noFill/>
          <a:scene3d>
            <a:camera prst="perspectiveRelaxed" fov="2400000">
              <a:rot lat="2073599" lon="0" rev="0"/>
            </a:camera>
            <a:lightRig rig="threePt" dir="t"/>
          </a:scene3d>
        </p:spPr>
        <p:txBody>
          <a:bodyPr>
            <a:spAutoFit/>
          </a:bodyPr>
          <a:lstStyle/>
          <a:p>
            <a:pPr algn="ctr" fontAlgn="auto">
              <a:spcBef>
                <a:spcPts val="0"/>
              </a:spcBef>
              <a:spcAft>
                <a:spcPts val="0"/>
              </a:spcAft>
              <a:defRPr/>
            </a:pPr>
            <a:r>
              <a:rPr lang="da-DK" sz="2400" b="1" dirty="0">
                <a:latin typeface="Trebuchet MS" panose="020B0603020202020204" pitchFamily="34" charset="0"/>
                <a:ea typeface="ＭＳ Ｐゴシック" pitchFamily="-97" charset="-128"/>
              </a:rPr>
              <a:t>Communications</a:t>
            </a:r>
          </a:p>
          <a:p>
            <a:pPr algn="ctr" fontAlgn="auto">
              <a:spcBef>
                <a:spcPts val="0"/>
              </a:spcBef>
              <a:spcAft>
                <a:spcPts val="0"/>
              </a:spcAft>
              <a:defRPr/>
            </a:pPr>
            <a:r>
              <a:rPr lang="da-DK" sz="2400" b="1" dirty="0">
                <a:latin typeface="Trebuchet MS" panose="020B0603020202020204" pitchFamily="34" charset="0"/>
                <a:ea typeface="ＭＳ Ｐゴシック" pitchFamily="-97" charset="-128"/>
              </a:rPr>
              <a:t>With providers</a:t>
            </a:r>
          </a:p>
        </p:txBody>
      </p:sp>
      <p:grpSp>
        <p:nvGrpSpPr>
          <p:cNvPr id="12299" name="Gruppe 180"/>
          <p:cNvGrpSpPr>
            <a:grpSpLocks/>
          </p:cNvGrpSpPr>
          <p:nvPr/>
        </p:nvGrpSpPr>
        <p:grpSpPr bwMode="auto">
          <a:xfrm>
            <a:off x="7015163" y="4681538"/>
            <a:ext cx="985837" cy="842962"/>
            <a:chOff x="2977832" y="2280378"/>
            <a:chExt cx="560145" cy="523796"/>
          </a:xfrm>
        </p:grpSpPr>
        <p:sp>
          <p:nvSpPr>
            <p:cNvPr id="12364" name="Freeform 23"/>
            <p:cNvSpPr>
              <a:spLocks noEditPoints="1"/>
            </p:cNvSpPr>
            <p:nvPr/>
          </p:nvSpPr>
          <p:spPr bwMode="auto">
            <a:xfrm>
              <a:off x="2977832" y="2280378"/>
              <a:ext cx="445725" cy="501284"/>
            </a:xfrm>
            <a:custGeom>
              <a:avLst/>
              <a:gdLst>
                <a:gd name="T0" fmla="*/ 2147483647 w 1428"/>
                <a:gd name="T1" fmla="*/ 2147483647 h 1606"/>
                <a:gd name="T2" fmla="*/ 2147483647 w 1428"/>
                <a:gd name="T3" fmla="*/ 2147483647 h 1606"/>
                <a:gd name="T4" fmla="*/ 2147483647 w 1428"/>
                <a:gd name="T5" fmla="*/ 2147483647 h 1606"/>
                <a:gd name="T6" fmla="*/ 2147483647 w 1428"/>
                <a:gd name="T7" fmla="*/ 2147483647 h 1606"/>
                <a:gd name="T8" fmla="*/ 2147483647 w 1428"/>
                <a:gd name="T9" fmla="*/ 2147483647 h 1606"/>
                <a:gd name="T10" fmla="*/ 2147483647 w 1428"/>
                <a:gd name="T11" fmla="*/ 2147483647 h 1606"/>
                <a:gd name="T12" fmla="*/ 2147483647 w 1428"/>
                <a:gd name="T13" fmla="*/ 2147483647 h 1606"/>
                <a:gd name="T14" fmla="*/ 2147483647 w 1428"/>
                <a:gd name="T15" fmla="*/ 2147483647 h 1606"/>
                <a:gd name="T16" fmla="*/ 2147483647 w 1428"/>
                <a:gd name="T17" fmla="*/ 2147483647 h 1606"/>
                <a:gd name="T18" fmla="*/ 2147483647 w 1428"/>
                <a:gd name="T19" fmla="*/ 2147483647 h 1606"/>
                <a:gd name="T20" fmla="*/ 2147483647 w 1428"/>
                <a:gd name="T21" fmla="*/ 2147483647 h 1606"/>
                <a:gd name="T22" fmla="*/ 2147483647 w 1428"/>
                <a:gd name="T23" fmla="*/ 2147483647 h 1606"/>
                <a:gd name="T24" fmla="*/ 2147483647 w 1428"/>
                <a:gd name="T25" fmla="*/ 2147483647 h 1606"/>
                <a:gd name="T26" fmla="*/ 2147483647 w 1428"/>
                <a:gd name="T27" fmla="*/ 2147483647 h 1606"/>
                <a:gd name="T28" fmla="*/ 2147483647 w 1428"/>
                <a:gd name="T29" fmla="*/ 2147483647 h 1606"/>
                <a:gd name="T30" fmla="*/ 2147483647 w 1428"/>
                <a:gd name="T31" fmla="*/ 2147483647 h 1606"/>
                <a:gd name="T32" fmla="*/ 2147483647 w 1428"/>
                <a:gd name="T33" fmla="*/ 2147483647 h 1606"/>
                <a:gd name="T34" fmla="*/ 2147483647 w 1428"/>
                <a:gd name="T35" fmla="*/ 2147483647 h 1606"/>
                <a:gd name="T36" fmla="*/ 2147483647 w 1428"/>
                <a:gd name="T37" fmla="*/ 2147483647 h 1606"/>
                <a:gd name="T38" fmla="*/ 2147483647 w 1428"/>
                <a:gd name="T39" fmla="*/ 2147483647 h 1606"/>
                <a:gd name="T40" fmla="*/ 2147483647 w 1428"/>
                <a:gd name="T41" fmla="*/ 2147483647 h 1606"/>
                <a:gd name="T42" fmla="*/ 2147483647 w 1428"/>
                <a:gd name="T43" fmla="*/ 2147483647 h 1606"/>
                <a:gd name="T44" fmla="*/ 2147483647 w 1428"/>
                <a:gd name="T45" fmla="*/ 2147483647 h 1606"/>
                <a:gd name="T46" fmla="*/ 2147483647 w 1428"/>
                <a:gd name="T47" fmla="*/ 2147483647 h 1606"/>
                <a:gd name="T48" fmla="*/ 2147483647 w 1428"/>
                <a:gd name="T49" fmla="*/ 2147483647 h 1606"/>
                <a:gd name="T50" fmla="*/ 2147483647 w 1428"/>
                <a:gd name="T51" fmla="*/ 2147483647 h 1606"/>
                <a:gd name="T52" fmla="*/ 2147483647 w 1428"/>
                <a:gd name="T53" fmla="*/ 2147483647 h 1606"/>
                <a:gd name="T54" fmla="*/ 2147483647 w 1428"/>
                <a:gd name="T55" fmla="*/ 2147483647 h 1606"/>
                <a:gd name="T56" fmla="*/ 2147483647 w 1428"/>
                <a:gd name="T57" fmla="*/ 2147483647 h 1606"/>
                <a:gd name="T58" fmla="*/ 2147483647 w 1428"/>
                <a:gd name="T59" fmla="*/ 2147483647 h 1606"/>
                <a:gd name="T60" fmla="*/ 2147483647 w 1428"/>
                <a:gd name="T61" fmla="*/ 2147483647 h 1606"/>
                <a:gd name="T62" fmla="*/ 2147483647 w 1428"/>
                <a:gd name="T63" fmla="*/ 2147483647 h 1606"/>
                <a:gd name="T64" fmla="*/ 2147483647 w 1428"/>
                <a:gd name="T65" fmla="*/ 2147483647 h 1606"/>
                <a:gd name="T66" fmla="*/ 2147483647 w 1428"/>
                <a:gd name="T67" fmla="*/ 2147483647 h 1606"/>
                <a:gd name="T68" fmla="*/ 2147483647 w 1428"/>
                <a:gd name="T69" fmla="*/ 2147483647 h 1606"/>
                <a:gd name="T70" fmla="*/ 2147483647 w 1428"/>
                <a:gd name="T71" fmla="*/ 2147483647 h 1606"/>
                <a:gd name="T72" fmla="*/ 2147483647 w 1428"/>
                <a:gd name="T73" fmla="*/ 2147483647 h 1606"/>
                <a:gd name="T74" fmla="*/ 2147483647 w 1428"/>
                <a:gd name="T75" fmla="*/ 2147483647 h 1606"/>
                <a:gd name="T76" fmla="*/ 2147483647 w 1428"/>
                <a:gd name="T77" fmla="*/ 2147483647 h 1606"/>
                <a:gd name="T78" fmla="*/ 2147483647 w 1428"/>
                <a:gd name="T79" fmla="*/ 2147483647 h 1606"/>
                <a:gd name="T80" fmla="*/ 2147483647 w 1428"/>
                <a:gd name="T81" fmla="*/ 2147483647 h 1606"/>
                <a:gd name="T82" fmla="*/ 2147483647 w 1428"/>
                <a:gd name="T83" fmla="*/ 2147483647 h 1606"/>
                <a:gd name="T84" fmla="*/ 2147483647 w 1428"/>
                <a:gd name="T85" fmla="*/ 2147483647 h 1606"/>
                <a:gd name="T86" fmla="*/ 2147483647 w 1428"/>
                <a:gd name="T87" fmla="*/ 2147483647 h 1606"/>
                <a:gd name="T88" fmla="*/ 2147483647 w 1428"/>
                <a:gd name="T89" fmla="*/ 2147483647 h 1606"/>
                <a:gd name="T90" fmla="*/ 2147483647 w 1428"/>
                <a:gd name="T91" fmla="*/ 2147483647 h 1606"/>
                <a:gd name="T92" fmla="*/ 2147483647 w 1428"/>
                <a:gd name="T93" fmla="*/ 2147483647 h 1606"/>
                <a:gd name="T94" fmla="*/ 2147483647 w 1428"/>
                <a:gd name="T95" fmla="*/ 2147483647 h 1606"/>
                <a:gd name="T96" fmla="*/ 2147483647 w 1428"/>
                <a:gd name="T97" fmla="*/ 2147483647 h 1606"/>
                <a:gd name="T98" fmla="*/ 2147483647 w 1428"/>
                <a:gd name="T99" fmla="*/ 2147483647 h 1606"/>
                <a:gd name="T100" fmla="*/ 2147483647 w 1428"/>
                <a:gd name="T101" fmla="*/ 2147483647 h 1606"/>
                <a:gd name="T102" fmla="*/ 2147483647 w 1428"/>
                <a:gd name="T103" fmla="*/ 2147483647 h 1606"/>
                <a:gd name="T104" fmla="*/ 2147483647 w 1428"/>
                <a:gd name="T105" fmla="*/ 2147483647 h 1606"/>
                <a:gd name="T106" fmla="*/ 2147483647 w 1428"/>
                <a:gd name="T107" fmla="*/ 2147483647 h 1606"/>
                <a:gd name="T108" fmla="*/ 2147483647 w 1428"/>
                <a:gd name="T109" fmla="*/ 2147483647 h 1606"/>
                <a:gd name="T110" fmla="*/ 2147483647 w 1428"/>
                <a:gd name="T111" fmla="*/ 2147483647 h 1606"/>
                <a:gd name="T112" fmla="*/ 2147483647 w 1428"/>
                <a:gd name="T113" fmla="*/ 2147483647 h 1606"/>
                <a:gd name="T114" fmla="*/ 2147483647 w 1428"/>
                <a:gd name="T115" fmla="*/ 2147483647 h 16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28"/>
                <a:gd name="T175" fmla="*/ 0 h 1606"/>
                <a:gd name="T176" fmla="*/ 1428 w 1428"/>
                <a:gd name="T177" fmla="*/ 1606 h 160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28" h="1606">
                  <a:moveTo>
                    <a:pt x="1426" y="1486"/>
                  </a:moveTo>
                  <a:lnTo>
                    <a:pt x="1426" y="1486"/>
                  </a:lnTo>
                  <a:lnTo>
                    <a:pt x="1426" y="1448"/>
                  </a:lnTo>
                  <a:lnTo>
                    <a:pt x="1424" y="1418"/>
                  </a:lnTo>
                  <a:lnTo>
                    <a:pt x="1420" y="1394"/>
                  </a:lnTo>
                  <a:lnTo>
                    <a:pt x="1418" y="1380"/>
                  </a:lnTo>
                  <a:lnTo>
                    <a:pt x="1414" y="1372"/>
                  </a:lnTo>
                  <a:lnTo>
                    <a:pt x="1408" y="1364"/>
                  </a:lnTo>
                  <a:lnTo>
                    <a:pt x="1396" y="1356"/>
                  </a:lnTo>
                  <a:lnTo>
                    <a:pt x="1386" y="1346"/>
                  </a:lnTo>
                  <a:lnTo>
                    <a:pt x="1378" y="1336"/>
                  </a:lnTo>
                  <a:lnTo>
                    <a:pt x="1374" y="1328"/>
                  </a:lnTo>
                  <a:lnTo>
                    <a:pt x="1374" y="1322"/>
                  </a:lnTo>
                  <a:lnTo>
                    <a:pt x="1364" y="1300"/>
                  </a:lnTo>
                  <a:lnTo>
                    <a:pt x="1344" y="1252"/>
                  </a:lnTo>
                  <a:lnTo>
                    <a:pt x="1286" y="1124"/>
                  </a:lnTo>
                  <a:lnTo>
                    <a:pt x="1272" y="1092"/>
                  </a:lnTo>
                  <a:lnTo>
                    <a:pt x="1256" y="1062"/>
                  </a:lnTo>
                  <a:lnTo>
                    <a:pt x="1224" y="1010"/>
                  </a:lnTo>
                  <a:lnTo>
                    <a:pt x="1202" y="972"/>
                  </a:lnTo>
                  <a:lnTo>
                    <a:pt x="1192" y="958"/>
                  </a:lnTo>
                  <a:lnTo>
                    <a:pt x="1186" y="958"/>
                  </a:lnTo>
                  <a:lnTo>
                    <a:pt x="1184" y="946"/>
                  </a:lnTo>
                  <a:lnTo>
                    <a:pt x="1180" y="934"/>
                  </a:lnTo>
                  <a:lnTo>
                    <a:pt x="1174" y="924"/>
                  </a:lnTo>
                  <a:lnTo>
                    <a:pt x="1166" y="918"/>
                  </a:lnTo>
                  <a:lnTo>
                    <a:pt x="1156" y="912"/>
                  </a:lnTo>
                  <a:lnTo>
                    <a:pt x="1150" y="906"/>
                  </a:lnTo>
                  <a:lnTo>
                    <a:pt x="1146" y="902"/>
                  </a:lnTo>
                  <a:lnTo>
                    <a:pt x="1148" y="902"/>
                  </a:lnTo>
                  <a:lnTo>
                    <a:pt x="1154" y="904"/>
                  </a:lnTo>
                  <a:lnTo>
                    <a:pt x="1156" y="902"/>
                  </a:lnTo>
                  <a:lnTo>
                    <a:pt x="1156" y="900"/>
                  </a:lnTo>
                  <a:lnTo>
                    <a:pt x="1156" y="894"/>
                  </a:lnTo>
                  <a:lnTo>
                    <a:pt x="1154" y="884"/>
                  </a:lnTo>
                  <a:lnTo>
                    <a:pt x="1150" y="874"/>
                  </a:lnTo>
                  <a:lnTo>
                    <a:pt x="1146" y="868"/>
                  </a:lnTo>
                  <a:lnTo>
                    <a:pt x="1142" y="864"/>
                  </a:lnTo>
                  <a:lnTo>
                    <a:pt x="1138" y="860"/>
                  </a:lnTo>
                  <a:lnTo>
                    <a:pt x="1132" y="858"/>
                  </a:lnTo>
                  <a:lnTo>
                    <a:pt x="1130" y="858"/>
                  </a:lnTo>
                  <a:lnTo>
                    <a:pt x="1122" y="860"/>
                  </a:lnTo>
                  <a:lnTo>
                    <a:pt x="1120" y="860"/>
                  </a:lnTo>
                  <a:lnTo>
                    <a:pt x="1120" y="858"/>
                  </a:lnTo>
                  <a:lnTo>
                    <a:pt x="1120" y="854"/>
                  </a:lnTo>
                  <a:lnTo>
                    <a:pt x="1124" y="846"/>
                  </a:lnTo>
                  <a:lnTo>
                    <a:pt x="1130" y="842"/>
                  </a:lnTo>
                  <a:lnTo>
                    <a:pt x="1142" y="834"/>
                  </a:lnTo>
                  <a:lnTo>
                    <a:pt x="1148" y="826"/>
                  </a:lnTo>
                  <a:lnTo>
                    <a:pt x="1154" y="812"/>
                  </a:lnTo>
                  <a:lnTo>
                    <a:pt x="1156" y="794"/>
                  </a:lnTo>
                  <a:lnTo>
                    <a:pt x="1158" y="768"/>
                  </a:lnTo>
                  <a:lnTo>
                    <a:pt x="1160" y="746"/>
                  </a:lnTo>
                  <a:lnTo>
                    <a:pt x="1160" y="726"/>
                  </a:lnTo>
                  <a:lnTo>
                    <a:pt x="1166" y="708"/>
                  </a:lnTo>
                  <a:lnTo>
                    <a:pt x="1176" y="686"/>
                  </a:lnTo>
                  <a:lnTo>
                    <a:pt x="1182" y="672"/>
                  </a:lnTo>
                  <a:lnTo>
                    <a:pt x="1188" y="658"/>
                  </a:lnTo>
                  <a:lnTo>
                    <a:pt x="1194" y="630"/>
                  </a:lnTo>
                  <a:lnTo>
                    <a:pt x="1198" y="600"/>
                  </a:lnTo>
                  <a:lnTo>
                    <a:pt x="1202" y="574"/>
                  </a:lnTo>
                  <a:lnTo>
                    <a:pt x="1210" y="544"/>
                  </a:lnTo>
                  <a:lnTo>
                    <a:pt x="1220" y="504"/>
                  </a:lnTo>
                  <a:lnTo>
                    <a:pt x="1232" y="466"/>
                  </a:lnTo>
                  <a:lnTo>
                    <a:pt x="1238" y="450"/>
                  </a:lnTo>
                  <a:lnTo>
                    <a:pt x="1246" y="436"/>
                  </a:lnTo>
                  <a:lnTo>
                    <a:pt x="1258" y="408"/>
                  </a:lnTo>
                  <a:lnTo>
                    <a:pt x="1268" y="384"/>
                  </a:lnTo>
                  <a:lnTo>
                    <a:pt x="1278" y="354"/>
                  </a:lnTo>
                  <a:lnTo>
                    <a:pt x="1282" y="348"/>
                  </a:lnTo>
                  <a:lnTo>
                    <a:pt x="1286" y="342"/>
                  </a:lnTo>
                  <a:lnTo>
                    <a:pt x="1290" y="332"/>
                  </a:lnTo>
                  <a:lnTo>
                    <a:pt x="1292" y="318"/>
                  </a:lnTo>
                  <a:lnTo>
                    <a:pt x="1292" y="300"/>
                  </a:lnTo>
                  <a:lnTo>
                    <a:pt x="1290" y="276"/>
                  </a:lnTo>
                  <a:lnTo>
                    <a:pt x="1282" y="248"/>
                  </a:lnTo>
                  <a:lnTo>
                    <a:pt x="1272" y="218"/>
                  </a:lnTo>
                  <a:lnTo>
                    <a:pt x="1258" y="192"/>
                  </a:lnTo>
                  <a:lnTo>
                    <a:pt x="1244" y="168"/>
                  </a:lnTo>
                  <a:lnTo>
                    <a:pt x="1228" y="150"/>
                  </a:lnTo>
                  <a:lnTo>
                    <a:pt x="1214" y="134"/>
                  </a:lnTo>
                  <a:lnTo>
                    <a:pt x="1202" y="122"/>
                  </a:lnTo>
                  <a:lnTo>
                    <a:pt x="1192" y="112"/>
                  </a:lnTo>
                  <a:lnTo>
                    <a:pt x="1174" y="98"/>
                  </a:lnTo>
                  <a:lnTo>
                    <a:pt x="1178" y="92"/>
                  </a:lnTo>
                  <a:lnTo>
                    <a:pt x="1146" y="76"/>
                  </a:lnTo>
                  <a:lnTo>
                    <a:pt x="1106" y="60"/>
                  </a:lnTo>
                  <a:lnTo>
                    <a:pt x="1056" y="42"/>
                  </a:lnTo>
                  <a:lnTo>
                    <a:pt x="996" y="24"/>
                  </a:lnTo>
                  <a:lnTo>
                    <a:pt x="962" y="16"/>
                  </a:lnTo>
                  <a:lnTo>
                    <a:pt x="926" y="10"/>
                  </a:lnTo>
                  <a:lnTo>
                    <a:pt x="888" y="6"/>
                  </a:lnTo>
                  <a:lnTo>
                    <a:pt x="850" y="2"/>
                  </a:lnTo>
                  <a:lnTo>
                    <a:pt x="808" y="0"/>
                  </a:lnTo>
                  <a:lnTo>
                    <a:pt x="768" y="2"/>
                  </a:lnTo>
                  <a:lnTo>
                    <a:pt x="726" y="4"/>
                  </a:lnTo>
                  <a:lnTo>
                    <a:pt x="684" y="8"/>
                  </a:lnTo>
                  <a:lnTo>
                    <a:pt x="644" y="14"/>
                  </a:lnTo>
                  <a:lnTo>
                    <a:pt x="604" y="22"/>
                  </a:lnTo>
                  <a:lnTo>
                    <a:pt x="530" y="38"/>
                  </a:lnTo>
                  <a:lnTo>
                    <a:pt x="464" y="54"/>
                  </a:lnTo>
                  <a:lnTo>
                    <a:pt x="408" y="72"/>
                  </a:lnTo>
                  <a:lnTo>
                    <a:pt x="364" y="86"/>
                  </a:lnTo>
                  <a:lnTo>
                    <a:pt x="326" y="100"/>
                  </a:lnTo>
                  <a:lnTo>
                    <a:pt x="274" y="72"/>
                  </a:lnTo>
                  <a:lnTo>
                    <a:pt x="262" y="68"/>
                  </a:lnTo>
                  <a:lnTo>
                    <a:pt x="246" y="64"/>
                  </a:lnTo>
                  <a:lnTo>
                    <a:pt x="226" y="60"/>
                  </a:lnTo>
                  <a:lnTo>
                    <a:pt x="204" y="58"/>
                  </a:lnTo>
                  <a:lnTo>
                    <a:pt x="182" y="58"/>
                  </a:lnTo>
                  <a:lnTo>
                    <a:pt x="162" y="60"/>
                  </a:lnTo>
                  <a:lnTo>
                    <a:pt x="142" y="64"/>
                  </a:lnTo>
                  <a:lnTo>
                    <a:pt x="134" y="68"/>
                  </a:lnTo>
                  <a:lnTo>
                    <a:pt x="126" y="72"/>
                  </a:lnTo>
                  <a:lnTo>
                    <a:pt x="110" y="86"/>
                  </a:lnTo>
                  <a:lnTo>
                    <a:pt x="90" y="108"/>
                  </a:lnTo>
                  <a:lnTo>
                    <a:pt x="70" y="134"/>
                  </a:lnTo>
                  <a:lnTo>
                    <a:pt x="48" y="164"/>
                  </a:lnTo>
                  <a:lnTo>
                    <a:pt x="28" y="196"/>
                  </a:lnTo>
                  <a:lnTo>
                    <a:pt x="14" y="226"/>
                  </a:lnTo>
                  <a:lnTo>
                    <a:pt x="8" y="242"/>
                  </a:lnTo>
                  <a:lnTo>
                    <a:pt x="2" y="256"/>
                  </a:lnTo>
                  <a:lnTo>
                    <a:pt x="0" y="268"/>
                  </a:lnTo>
                  <a:lnTo>
                    <a:pt x="0" y="280"/>
                  </a:lnTo>
                  <a:lnTo>
                    <a:pt x="8" y="300"/>
                  </a:lnTo>
                  <a:lnTo>
                    <a:pt x="20" y="320"/>
                  </a:lnTo>
                  <a:lnTo>
                    <a:pt x="36" y="346"/>
                  </a:lnTo>
                  <a:lnTo>
                    <a:pt x="54" y="370"/>
                  </a:lnTo>
                  <a:lnTo>
                    <a:pt x="66" y="382"/>
                  </a:lnTo>
                  <a:lnTo>
                    <a:pt x="78" y="394"/>
                  </a:lnTo>
                  <a:lnTo>
                    <a:pt x="90" y="402"/>
                  </a:lnTo>
                  <a:lnTo>
                    <a:pt x="102" y="410"/>
                  </a:lnTo>
                  <a:lnTo>
                    <a:pt x="116" y="416"/>
                  </a:lnTo>
                  <a:lnTo>
                    <a:pt x="130" y="420"/>
                  </a:lnTo>
                  <a:lnTo>
                    <a:pt x="140" y="422"/>
                  </a:lnTo>
                  <a:lnTo>
                    <a:pt x="148" y="426"/>
                  </a:lnTo>
                  <a:lnTo>
                    <a:pt x="154" y="432"/>
                  </a:lnTo>
                  <a:lnTo>
                    <a:pt x="156" y="436"/>
                  </a:lnTo>
                  <a:lnTo>
                    <a:pt x="156" y="440"/>
                  </a:lnTo>
                  <a:lnTo>
                    <a:pt x="150" y="444"/>
                  </a:lnTo>
                  <a:lnTo>
                    <a:pt x="142" y="446"/>
                  </a:lnTo>
                  <a:lnTo>
                    <a:pt x="156" y="452"/>
                  </a:lnTo>
                  <a:lnTo>
                    <a:pt x="168" y="454"/>
                  </a:lnTo>
                  <a:lnTo>
                    <a:pt x="172" y="452"/>
                  </a:lnTo>
                  <a:lnTo>
                    <a:pt x="176" y="450"/>
                  </a:lnTo>
                  <a:lnTo>
                    <a:pt x="174" y="456"/>
                  </a:lnTo>
                  <a:lnTo>
                    <a:pt x="174" y="468"/>
                  </a:lnTo>
                  <a:lnTo>
                    <a:pt x="176" y="474"/>
                  </a:lnTo>
                  <a:lnTo>
                    <a:pt x="180" y="480"/>
                  </a:lnTo>
                  <a:lnTo>
                    <a:pt x="186" y="482"/>
                  </a:lnTo>
                  <a:lnTo>
                    <a:pt x="196" y="484"/>
                  </a:lnTo>
                  <a:lnTo>
                    <a:pt x="192" y="480"/>
                  </a:lnTo>
                  <a:lnTo>
                    <a:pt x="190" y="472"/>
                  </a:lnTo>
                  <a:lnTo>
                    <a:pt x="190" y="468"/>
                  </a:lnTo>
                  <a:lnTo>
                    <a:pt x="194" y="462"/>
                  </a:lnTo>
                  <a:lnTo>
                    <a:pt x="200" y="458"/>
                  </a:lnTo>
                  <a:lnTo>
                    <a:pt x="210" y="456"/>
                  </a:lnTo>
                  <a:lnTo>
                    <a:pt x="220" y="452"/>
                  </a:lnTo>
                  <a:lnTo>
                    <a:pt x="226" y="446"/>
                  </a:lnTo>
                  <a:lnTo>
                    <a:pt x="230" y="442"/>
                  </a:lnTo>
                  <a:lnTo>
                    <a:pt x="232" y="436"/>
                  </a:lnTo>
                  <a:lnTo>
                    <a:pt x="230" y="428"/>
                  </a:lnTo>
                  <a:lnTo>
                    <a:pt x="228" y="424"/>
                  </a:lnTo>
                  <a:lnTo>
                    <a:pt x="254" y="454"/>
                  </a:lnTo>
                  <a:lnTo>
                    <a:pt x="250" y="458"/>
                  </a:lnTo>
                  <a:lnTo>
                    <a:pt x="248" y="466"/>
                  </a:lnTo>
                  <a:lnTo>
                    <a:pt x="248" y="476"/>
                  </a:lnTo>
                  <a:lnTo>
                    <a:pt x="246" y="484"/>
                  </a:lnTo>
                  <a:lnTo>
                    <a:pt x="248" y="490"/>
                  </a:lnTo>
                  <a:lnTo>
                    <a:pt x="260" y="504"/>
                  </a:lnTo>
                  <a:lnTo>
                    <a:pt x="264" y="512"/>
                  </a:lnTo>
                  <a:lnTo>
                    <a:pt x="266" y="518"/>
                  </a:lnTo>
                  <a:lnTo>
                    <a:pt x="270" y="530"/>
                  </a:lnTo>
                  <a:lnTo>
                    <a:pt x="274" y="544"/>
                  </a:lnTo>
                  <a:lnTo>
                    <a:pt x="278" y="552"/>
                  </a:lnTo>
                  <a:lnTo>
                    <a:pt x="286" y="562"/>
                  </a:lnTo>
                  <a:lnTo>
                    <a:pt x="302" y="578"/>
                  </a:lnTo>
                  <a:lnTo>
                    <a:pt x="314" y="586"/>
                  </a:lnTo>
                  <a:lnTo>
                    <a:pt x="326" y="594"/>
                  </a:lnTo>
                  <a:lnTo>
                    <a:pt x="336" y="604"/>
                  </a:lnTo>
                  <a:lnTo>
                    <a:pt x="364" y="636"/>
                  </a:lnTo>
                  <a:lnTo>
                    <a:pt x="360" y="640"/>
                  </a:lnTo>
                  <a:lnTo>
                    <a:pt x="360" y="646"/>
                  </a:lnTo>
                  <a:lnTo>
                    <a:pt x="362" y="650"/>
                  </a:lnTo>
                  <a:lnTo>
                    <a:pt x="372" y="654"/>
                  </a:lnTo>
                  <a:lnTo>
                    <a:pt x="384" y="660"/>
                  </a:lnTo>
                  <a:lnTo>
                    <a:pt x="400" y="664"/>
                  </a:lnTo>
                  <a:lnTo>
                    <a:pt x="440" y="684"/>
                  </a:lnTo>
                  <a:lnTo>
                    <a:pt x="452" y="692"/>
                  </a:lnTo>
                  <a:lnTo>
                    <a:pt x="478" y="708"/>
                  </a:lnTo>
                  <a:lnTo>
                    <a:pt x="506" y="724"/>
                  </a:lnTo>
                  <a:lnTo>
                    <a:pt x="516" y="728"/>
                  </a:lnTo>
                  <a:lnTo>
                    <a:pt x="522" y="728"/>
                  </a:lnTo>
                  <a:lnTo>
                    <a:pt x="524" y="728"/>
                  </a:lnTo>
                  <a:lnTo>
                    <a:pt x="536" y="722"/>
                  </a:lnTo>
                  <a:lnTo>
                    <a:pt x="544" y="714"/>
                  </a:lnTo>
                  <a:lnTo>
                    <a:pt x="554" y="704"/>
                  </a:lnTo>
                  <a:lnTo>
                    <a:pt x="560" y="700"/>
                  </a:lnTo>
                  <a:lnTo>
                    <a:pt x="574" y="688"/>
                  </a:lnTo>
                  <a:lnTo>
                    <a:pt x="588" y="672"/>
                  </a:lnTo>
                  <a:lnTo>
                    <a:pt x="594" y="662"/>
                  </a:lnTo>
                  <a:lnTo>
                    <a:pt x="596" y="652"/>
                  </a:lnTo>
                  <a:lnTo>
                    <a:pt x="598" y="634"/>
                  </a:lnTo>
                  <a:lnTo>
                    <a:pt x="600" y="620"/>
                  </a:lnTo>
                  <a:lnTo>
                    <a:pt x="598" y="608"/>
                  </a:lnTo>
                  <a:lnTo>
                    <a:pt x="632" y="446"/>
                  </a:lnTo>
                  <a:lnTo>
                    <a:pt x="636" y="450"/>
                  </a:lnTo>
                  <a:lnTo>
                    <a:pt x="652" y="456"/>
                  </a:lnTo>
                  <a:lnTo>
                    <a:pt x="662" y="458"/>
                  </a:lnTo>
                  <a:lnTo>
                    <a:pt x="676" y="460"/>
                  </a:lnTo>
                  <a:lnTo>
                    <a:pt x="690" y="460"/>
                  </a:lnTo>
                  <a:lnTo>
                    <a:pt x="706" y="460"/>
                  </a:lnTo>
                  <a:lnTo>
                    <a:pt x="724" y="456"/>
                  </a:lnTo>
                  <a:lnTo>
                    <a:pt x="740" y="450"/>
                  </a:lnTo>
                  <a:lnTo>
                    <a:pt x="758" y="442"/>
                  </a:lnTo>
                  <a:lnTo>
                    <a:pt x="774" y="434"/>
                  </a:lnTo>
                  <a:lnTo>
                    <a:pt x="802" y="412"/>
                  </a:lnTo>
                  <a:lnTo>
                    <a:pt x="828" y="394"/>
                  </a:lnTo>
                  <a:lnTo>
                    <a:pt x="840" y="386"/>
                  </a:lnTo>
                  <a:lnTo>
                    <a:pt x="848" y="376"/>
                  </a:lnTo>
                  <a:lnTo>
                    <a:pt x="856" y="366"/>
                  </a:lnTo>
                  <a:lnTo>
                    <a:pt x="862" y="356"/>
                  </a:lnTo>
                  <a:lnTo>
                    <a:pt x="870" y="340"/>
                  </a:lnTo>
                  <a:lnTo>
                    <a:pt x="872" y="334"/>
                  </a:lnTo>
                  <a:lnTo>
                    <a:pt x="888" y="352"/>
                  </a:lnTo>
                  <a:lnTo>
                    <a:pt x="902" y="362"/>
                  </a:lnTo>
                  <a:lnTo>
                    <a:pt x="908" y="366"/>
                  </a:lnTo>
                  <a:lnTo>
                    <a:pt x="914" y="368"/>
                  </a:lnTo>
                  <a:lnTo>
                    <a:pt x="826" y="462"/>
                  </a:lnTo>
                  <a:lnTo>
                    <a:pt x="760" y="532"/>
                  </a:lnTo>
                  <a:lnTo>
                    <a:pt x="736" y="560"/>
                  </a:lnTo>
                  <a:lnTo>
                    <a:pt x="722" y="578"/>
                  </a:lnTo>
                  <a:lnTo>
                    <a:pt x="666" y="650"/>
                  </a:lnTo>
                  <a:lnTo>
                    <a:pt x="604" y="724"/>
                  </a:lnTo>
                  <a:lnTo>
                    <a:pt x="588" y="744"/>
                  </a:lnTo>
                  <a:lnTo>
                    <a:pt x="574" y="758"/>
                  </a:lnTo>
                  <a:lnTo>
                    <a:pt x="570" y="766"/>
                  </a:lnTo>
                  <a:lnTo>
                    <a:pt x="566" y="772"/>
                  </a:lnTo>
                  <a:lnTo>
                    <a:pt x="564" y="780"/>
                  </a:lnTo>
                  <a:lnTo>
                    <a:pt x="564" y="788"/>
                  </a:lnTo>
                  <a:lnTo>
                    <a:pt x="566" y="798"/>
                  </a:lnTo>
                  <a:lnTo>
                    <a:pt x="568" y="808"/>
                  </a:lnTo>
                  <a:lnTo>
                    <a:pt x="576" y="832"/>
                  </a:lnTo>
                  <a:lnTo>
                    <a:pt x="596" y="882"/>
                  </a:lnTo>
                  <a:lnTo>
                    <a:pt x="610" y="908"/>
                  </a:lnTo>
                  <a:lnTo>
                    <a:pt x="626" y="936"/>
                  </a:lnTo>
                  <a:lnTo>
                    <a:pt x="648" y="968"/>
                  </a:lnTo>
                  <a:lnTo>
                    <a:pt x="642" y="972"/>
                  </a:lnTo>
                  <a:lnTo>
                    <a:pt x="668" y="1036"/>
                  </a:lnTo>
                  <a:lnTo>
                    <a:pt x="690" y="1096"/>
                  </a:lnTo>
                  <a:lnTo>
                    <a:pt x="710" y="1152"/>
                  </a:lnTo>
                  <a:lnTo>
                    <a:pt x="728" y="1206"/>
                  </a:lnTo>
                  <a:lnTo>
                    <a:pt x="750" y="1262"/>
                  </a:lnTo>
                  <a:lnTo>
                    <a:pt x="778" y="1334"/>
                  </a:lnTo>
                  <a:lnTo>
                    <a:pt x="786" y="1346"/>
                  </a:lnTo>
                  <a:lnTo>
                    <a:pt x="794" y="1354"/>
                  </a:lnTo>
                  <a:lnTo>
                    <a:pt x="806" y="1360"/>
                  </a:lnTo>
                  <a:lnTo>
                    <a:pt x="800" y="1366"/>
                  </a:lnTo>
                  <a:lnTo>
                    <a:pt x="798" y="1374"/>
                  </a:lnTo>
                  <a:lnTo>
                    <a:pt x="796" y="1384"/>
                  </a:lnTo>
                  <a:lnTo>
                    <a:pt x="800" y="1394"/>
                  </a:lnTo>
                  <a:lnTo>
                    <a:pt x="804" y="1402"/>
                  </a:lnTo>
                  <a:lnTo>
                    <a:pt x="810" y="1408"/>
                  </a:lnTo>
                  <a:lnTo>
                    <a:pt x="806" y="1424"/>
                  </a:lnTo>
                  <a:lnTo>
                    <a:pt x="800" y="1438"/>
                  </a:lnTo>
                  <a:lnTo>
                    <a:pt x="794" y="1452"/>
                  </a:lnTo>
                  <a:lnTo>
                    <a:pt x="772" y="1470"/>
                  </a:lnTo>
                  <a:lnTo>
                    <a:pt x="746" y="1498"/>
                  </a:lnTo>
                  <a:lnTo>
                    <a:pt x="730" y="1514"/>
                  </a:lnTo>
                  <a:lnTo>
                    <a:pt x="716" y="1526"/>
                  </a:lnTo>
                  <a:lnTo>
                    <a:pt x="694" y="1534"/>
                  </a:lnTo>
                  <a:lnTo>
                    <a:pt x="662" y="1544"/>
                  </a:lnTo>
                  <a:lnTo>
                    <a:pt x="632" y="1558"/>
                  </a:lnTo>
                  <a:lnTo>
                    <a:pt x="622" y="1564"/>
                  </a:lnTo>
                  <a:lnTo>
                    <a:pt x="618" y="1570"/>
                  </a:lnTo>
                  <a:lnTo>
                    <a:pt x="614" y="1580"/>
                  </a:lnTo>
                  <a:lnTo>
                    <a:pt x="614" y="1588"/>
                  </a:lnTo>
                  <a:lnTo>
                    <a:pt x="614" y="1596"/>
                  </a:lnTo>
                  <a:lnTo>
                    <a:pt x="620" y="1596"/>
                  </a:lnTo>
                  <a:lnTo>
                    <a:pt x="636" y="1600"/>
                  </a:lnTo>
                  <a:lnTo>
                    <a:pt x="664" y="1604"/>
                  </a:lnTo>
                  <a:lnTo>
                    <a:pt x="710" y="1606"/>
                  </a:lnTo>
                  <a:lnTo>
                    <a:pt x="736" y="1604"/>
                  </a:lnTo>
                  <a:lnTo>
                    <a:pt x="760" y="1604"/>
                  </a:lnTo>
                  <a:lnTo>
                    <a:pt x="778" y="1600"/>
                  </a:lnTo>
                  <a:lnTo>
                    <a:pt x="794" y="1598"/>
                  </a:lnTo>
                  <a:lnTo>
                    <a:pt x="818" y="1590"/>
                  </a:lnTo>
                  <a:lnTo>
                    <a:pt x="836" y="1582"/>
                  </a:lnTo>
                  <a:lnTo>
                    <a:pt x="884" y="1558"/>
                  </a:lnTo>
                  <a:lnTo>
                    <a:pt x="918" y="1542"/>
                  </a:lnTo>
                  <a:lnTo>
                    <a:pt x="918" y="1592"/>
                  </a:lnTo>
                  <a:lnTo>
                    <a:pt x="936" y="1600"/>
                  </a:lnTo>
                  <a:lnTo>
                    <a:pt x="964" y="1600"/>
                  </a:lnTo>
                  <a:lnTo>
                    <a:pt x="984" y="1598"/>
                  </a:lnTo>
                  <a:lnTo>
                    <a:pt x="992" y="1596"/>
                  </a:lnTo>
                  <a:lnTo>
                    <a:pt x="994" y="1594"/>
                  </a:lnTo>
                  <a:lnTo>
                    <a:pt x="998" y="1576"/>
                  </a:lnTo>
                  <a:lnTo>
                    <a:pt x="1002" y="1550"/>
                  </a:lnTo>
                  <a:lnTo>
                    <a:pt x="1008" y="1514"/>
                  </a:lnTo>
                  <a:lnTo>
                    <a:pt x="1010" y="1510"/>
                  </a:lnTo>
                  <a:lnTo>
                    <a:pt x="1012" y="1506"/>
                  </a:lnTo>
                  <a:lnTo>
                    <a:pt x="1014" y="1500"/>
                  </a:lnTo>
                  <a:lnTo>
                    <a:pt x="1008" y="1444"/>
                  </a:lnTo>
                  <a:lnTo>
                    <a:pt x="1004" y="1404"/>
                  </a:lnTo>
                  <a:lnTo>
                    <a:pt x="1000" y="1380"/>
                  </a:lnTo>
                  <a:lnTo>
                    <a:pt x="994" y="1368"/>
                  </a:lnTo>
                  <a:lnTo>
                    <a:pt x="986" y="1354"/>
                  </a:lnTo>
                  <a:lnTo>
                    <a:pt x="972" y="1334"/>
                  </a:lnTo>
                  <a:lnTo>
                    <a:pt x="962" y="1318"/>
                  </a:lnTo>
                  <a:lnTo>
                    <a:pt x="958" y="1308"/>
                  </a:lnTo>
                  <a:lnTo>
                    <a:pt x="956" y="1288"/>
                  </a:lnTo>
                  <a:lnTo>
                    <a:pt x="954" y="1272"/>
                  </a:lnTo>
                  <a:lnTo>
                    <a:pt x="948" y="1256"/>
                  </a:lnTo>
                  <a:lnTo>
                    <a:pt x="932" y="1214"/>
                  </a:lnTo>
                  <a:lnTo>
                    <a:pt x="906" y="1136"/>
                  </a:lnTo>
                  <a:lnTo>
                    <a:pt x="878" y="1054"/>
                  </a:lnTo>
                  <a:lnTo>
                    <a:pt x="856" y="992"/>
                  </a:lnTo>
                  <a:lnTo>
                    <a:pt x="840" y="954"/>
                  </a:lnTo>
                  <a:lnTo>
                    <a:pt x="826" y="924"/>
                  </a:lnTo>
                  <a:lnTo>
                    <a:pt x="814" y="896"/>
                  </a:lnTo>
                  <a:lnTo>
                    <a:pt x="810" y="896"/>
                  </a:lnTo>
                  <a:lnTo>
                    <a:pt x="810" y="880"/>
                  </a:lnTo>
                  <a:lnTo>
                    <a:pt x="808" y="868"/>
                  </a:lnTo>
                  <a:lnTo>
                    <a:pt x="806" y="858"/>
                  </a:lnTo>
                  <a:lnTo>
                    <a:pt x="804" y="850"/>
                  </a:lnTo>
                  <a:lnTo>
                    <a:pt x="802" y="846"/>
                  </a:lnTo>
                  <a:lnTo>
                    <a:pt x="804" y="842"/>
                  </a:lnTo>
                  <a:lnTo>
                    <a:pt x="808" y="834"/>
                  </a:lnTo>
                  <a:lnTo>
                    <a:pt x="810" y="824"/>
                  </a:lnTo>
                  <a:lnTo>
                    <a:pt x="812" y="802"/>
                  </a:lnTo>
                  <a:lnTo>
                    <a:pt x="828" y="792"/>
                  </a:lnTo>
                  <a:lnTo>
                    <a:pt x="868" y="762"/>
                  </a:lnTo>
                  <a:lnTo>
                    <a:pt x="892" y="742"/>
                  </a:lnTo>
                  <a:lnTo>
                    <a:pt x="916" y="720"/>
                  </a:lnTo>
                  <a:lnTo>
                    <a:pt x="938" y="698"/>
                  </a:lnTo>
                  <a:lnTo>
                    <a:pt x="958" y="674"/>
                  </a:lnTo>
                  <a:lnTo>
                    <a:pt x="956" y="718"/>
                  </a:lnTo>
                  <a:lnTo>
                    <a:pt x="950" y="754"/>
                  </a:lnTo>
                  <a:lnTo>
                    <a:pt x="946" y="784"/>
                  </a:lnTo>
                  <a:lnTo>
                    <a:pt x="940" y="808"/>
                  </a:lnTo>
                  <a:lnTo>
                    <a:pt x="938" y="836"/>
                  </a:lnTo>
                  <a:lnTo>
                    <a:pt x="938" y="862"/>
                  </a:lnTo>
                  <a:lnTo>
                    <a:pt x="938" y="884"/>
                  </a:lnTo>
                  <a:lnTo>
                    <a:pt x="940" y="896"/>
                  </a:lnTo>
                  <a:lnTo>
                    <a:pt x="944" y="908"/>
                  </a:lnTo>
                  <a:lnTo>
                    <a:pt x="956" y="938"/>
                  </a:lnTo>
                  <a:lnTo>
                    <a:pt x="968" y="966"/>
                  </a:lnTo>
                  <a:lnTo>
                    <a:pt x="978" y="986"/>
                  </a:lnTo>
                  <a:lnTo>
                    <a:pt x="988" y="998"/>
                  </a:lnTo>
                  <a:lnTo>
                    <a:pt x="1002" y="1010"/>
                  </a:lnTo>
                  <a:lnTo>
                    <a:pt x="1018" y="1022"/>
                  </a:lnTo>
                  <a:lnTo>
                    <a:pt x="1036" y="1034"/>
                  </a:lnTo>
                  <a:lnTo>
                    <a:pt x="1078" y="1106"/>
                  </a:lnTo>
                  <a:lnTo>
                    <a:pt x="1114" y="1168"/>
                  </a:lnTo>
                  <a:lnTo>
                    <a:pt x="1144" y="1222"/>
                  </a:lnTo>
                  <a:lnTo>
                    <a:pt x="1190" y="1308"/>
                  </a:lnTo>
                  <a:lnTo>
                    <a:pt x="1218" y="1354"/>
                  </a:lnTo>
                  <a:lnTo>
                    <a:pt x="1224" y="1362"/>
                  </a:lnTo>
                  <a:lnTo>
                    <a:pt x="1230" y="1368"/>
                  </a:lnTo>
                  <a:lnTo>
                    <a:pt x="1236" y="1372"/>
                  </a:lnTo>
                  <a:lnTo>
                    <a:pt x="1240" y="1376"/>
                  </a:lnTo>
                  <a:lnTo>
                    <a:pt x="1238" y="1380"/>
                  </a:lnTo>
                  <a:lnTo>
                    <a:pt x="1236" y="1384"/>
                  </a:lnTo>
                  <a:lnTo>
                    <a:pt x="1234" y="1392"/>
                  </a:lnTo>
                  <a:lnTo>
                    <a:pt x="1234" y="1400"/>
                  </a:lnTo>
                  <a:lnTo>
                    <a:pt x="1238" y="1418"/>
                  </a:lnTo>
                  <a:lnTo>
                    <a:pt x="1240" y="1424"/>
                  </a:lnTo>
                  <a:lnTo>
                    <a:pt x="1236" y="1442"/>
                  </a:lnTo>
                  <a:lnTo>
                    <a:pt x="1234" y="1440"/>
                  </a:lnTo>
                  <a:lnTo>
                    <a:pt x="1230" y="1440"/>
                  </a:lnTo>
                  <a:lnTo>
                    <a:pt x="1220" y="1446"/>
                  </a:lnTo>
                  <a:lnTo>
                    <a:pt x="1210" y="1460"/>
                  </a:lnTo>
                  <a:lnTo>
                    <a:pt x="1196" y="1478"/>
                  </a:lnTo>
                  <a:lnTo>
                    <a:pt x="1184" y="1492"/>
                  </a:lnTo>
                  <a:lnTo>
                    <a:pt x="1174" y="1502"/>
                  </a:lnTo>
                  <a:lnTo>
                    <a:pt x="1166" y="1508"/>
                  </a:lnTo>
                  <a:lnTo>
                    <a:pt x="1132" y="1522"/>
                  </a:lnTo>
                  <a:lnTo>
                    <a:pt x="1112" y="1530"/>
                  </a:lnTo>
                  <a:lnTo>
                    <a:pt x="1098" y="1534"/>
                  </a:lnTo>
                  <a:lnTo>
                    <a:pt x="1090" y="1536"/>
                  </a:lnTo>
                  <a:lnTo>
                    <a:pt x="1080" y="1540"/>
                  </a:lnTo>
                  <a:lnTo>
                    <a:pt x="1074" y="1548"/>
                  </a:lnTo>
                  <a:lnTo>
                    <a:pt x="1068" y="1556"/>
                  </a:lnTo>
                  <a:lnTo>
                    <a:pt x="1066" y="1564"/>
                  </a:lnTo>
                  <a:lnTo>
                    <a:pt x="1064" y="1572"/>
                  </a:lnTo>
                  <a:lnTo>
                    <a:pt x="1066" y="1576"/>
                  </a:lnTo>
                  <a:lnTo>
                    <a:pt x="1072" y="1578"/>
                  </a:lnTo>
                  <a:lnTo>
                    <a:pt x="1138" y="1586"/>
                  </a:lnTo>
                  <a:lnTo>
                    <a:pt x="1184" y="1588"/>
                  </a:lnTo>
                  <a:lnTo>
                    <a:pt x="1200" y="1588"/>
                  </a:lnTo>
                  <a:lnTo>
                    <a:pt x="1210" y="1586"/>
                  </a:lnTo>
                  <a:lnTo>
                    <a:pt x="1278" y="1552"/>
                  </a:lnTo>
                  <a:lnTo>
                    <a:pt x="1320" y="1532"/>
                  </a:lnTo>
                  <a:lnTo>
                    <a:pt x="1346" y="1522"/>
                  </a:lnTo>
                  <a:lnTo>
                    <a:pt x="1344" y="1580"/>
                  </a:lnTo>
                  <a:lnTo>
                    <a:pt x="1360" y="1582"/>
                  </a:lnTo>
                  <a:lnTo>
                    <a:pt x="1390" y="1582"/>
                  </a:lnTo>
                  <a:lnTo>
                    <a:pt x="1404" y="1580"/>
                  </a:lnTo>
                  <a:lnTo>
                    <a:pt x="1412" y="1578"/>
                  </a:lnTo>
                  <a:lnTo>
                    <a:pt x="1418" y="1574"/>
                  </a:lnTo>
                  <a:lnTo>
                    <a:pt x="1428" y="1486"/>
                  </a:lnTo>
                  <a:lnTo>
                    <a:pt x="1426" y="1486"/>
                  </a:lnTo>
                  <a:close/>
                  <a:moveTo>
                    <a:pt x="384" y="548"/>
                  </a:moveTo>
                  <a:lnTo>
                    <a:pt x="384" y="548"/>
                  </a:lnTo>
                  <a:lnTo>
                    <a:pt x="380" y="548"/>
                  </a:lnTo>
                  <a:lnTo>
                    <a:pt x="370" y="544"/>
                  </a:lnTo>
                  <a:lnTo>
                    <a:pt x="360" y="538"/>
                  </a:lnTo>
                  <a:lnTo>
                    <a:pt x="356" y="534"/>
                  </a:lnTo>
                  <a:lnTo>
                    <a:pt x="352" y="528"/>
                  </a:lnTo>
                  <a:lnTo>
                    <a:pt x="358" y="514"/>
                  </a:lnTo>
                  <a:lnTo>
                    <a:pt x="362" y="502"/>
                  </a:lnTo>
                  <a:lnTo>
                    <a:pt x="362" y="488"/>
                  </a:lnTo>
                  <a:lnTo>
                    <a:pt x="358" y="448"/>
                  </a:lnTo>
                  <a:lnTo>
                    <a:pt x="360" y="452"/>
                  </a:lnTo>
                  <a:lnTo>
                    <a:pt x="364" y="464"/>
                  </a:lnTo>
                  <a:lnTo>
                    <a:pt x="368" y="472"/>
                  </a:lnTo>
                  <a:lnTo>
                    <a:pt x="372" y="478"/>
                  </a:lnTo>
                  <a:lnTo>
                    <a:pt x="374" y="482"/>
                  </a:lnTo>
                  <a:lnTo>
                    <a:pt x="376" y="490"/>
                  </a:lnTo>
                  <a:lnTo>
                    <a:pt x="374" y="498"/>
                  </a:lnTo>
                  <a:lnTo>
                    <a:pt x="372" y="504"/>
                  </a:lnTo>
                  <a:lnTo>
                    <a:pt x="372" y="508"/>
                  </a:lnTo>
                  <a:lnTo>
                    <a:pt x="374" y="516"/>
                  </a:lnTo>
                  <a:lnTo>
                    <a:pt x="378" y="524"/>
                  </a:lnTo>
                  <a:lnTo>
                    <a:pt x="382" y="530"/>
                  </a:lnTo>
                  <a:lnTo>
                    <a:pt x="384" y="534"/>
                  </a:lnTo>
                  <a:lnTo>
                    <a:pt x="384" y="5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Ellipse 179"/>
            <p:cNvSpPr/>
            <p:nvPr/>
          </p:nvSpPr>
          <p:spPr bwMode="auto">
            <a:xfrm>
              <a:off x="3150744" y="2734733"/>
              <a:ext cx="387233" cy="69441"/>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34" charset="0"/>
              </a:endParaRPr>
            </a:p>
          </p:txBody>
        </p:sp>
      </p:grpSp>
      <p:sp>
        <p:nvSpPr>
          <p:cNvPr id="12300" name="TextBox 109"/>
          <p:cNvSpPr txBox="1">
            <a:spLocks noChangeArrowheads="1"/>
          </p:cNvSpPr>
          <p:nvPr/>
        </p:nvSpPr>
        <p:spPr bwMode="auto">
          <a:xfrm>
            <a:off x="6934200" y="4338637"/>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eaLnBrk="1" hangingPunct="1"/>
            <a:r>
              <a:rPr lang="en-US" altLang="en-US" sz="2400" b="1" dirty="0">
                <a:latin typeface="Trebuchet MS" panose="020B0603020202020204" pitchFamily="34" charset="0"/>
                <a:cs typeface="Arial" pitchFamily="34" charset="0"/>
              </a:rPr>
              <a:t>Disability</a:t>
            </a:r>
          </a:p>
        </p:txBody>
      </p:sp>
      <p:grpSp>
        <p:nvGrpSpPr>
          <p:cNvPr id="12301" name="Gruppe 51"/>
          <p:cNvGrpSpPr>
            <a:grpSpLocks/>
          </p:cNvGrpSpPr>
          <p:nvPr/>
        </p:nvGrpSpPr>
        <p:grpSpPr bwMode="auto">
          <a:xfrm rot="270820" flipH="1">
            <a:off x="5341938" y="3190875"/>
            <a:ext cx="723900" cy="1125538"/>
            <a:chOff x="3977265" y="2152650"/>
            <a:chExt cx="1338695" cy="2679700"/>
          </a:xfrm>
        </p:grpSpPr>
        <p:grpSp>
          <p:nvGrpSpPr>
            <p:cNvPr id="12360" name="Gruppe 49"/>
            <p:cNvGrpSpPr>
              <a:grpSpLocks/>
            </p:cNvGrpSpPr>
            <p:nvPr/>
          </p:nvGrpSpPr>
          <p:grpSpPr bwMode="auto">
            <a:xfrm flipH="1">
              <a:off x="3977265" y="2152650"/>
              <a:ext cx="1338695" cy="2679700"/>
              <a:chOff x="3789363" y="2349500"/>
              <a:chExt cx="1933575" cy="3683000"/>
            </a:xfrm>
          </p:grpSpPr>
          <p:sp>
            <p:nvSpPr>
              <p:cNvPr id="12362" name="Freeform 65"/>
              <p:cNvSpPr>
                <a:spLocks noEditPoints="1"/>
              </p:cNvSpPr>
              <p:nvPr/>
            </p:nvSpPr>
            <p:spPr bwMode="auto">
              <a:xfrm>
                <a:off x="3789363" y="2349500"/>
                <a:ext cx="1933575" cy="3683000"/>
              </a:xfrm>
              <a:custGeom>
                <a:avLst/>
                <a:gdLst>
                  <a:gd name="T0" fmla="*/ 2147483647 w 1218"/>
                  <a:gd name="T1" fmla="*/ 2147483647 h 2320"/>
                  <a:gd name="T2" fmla="*/ 2147483647 w 1218"/>
                  <a:gd name="T3" fmla="*/ 2147483647 h 2320"/>
                  <a:gd name="T4" fmla="*/ 2147483647 w 1218"/>
                  <a:gd name="T5" fmla="*/ 2147483647 h 2320"/>
                  <a:gd name="T6" fmla="*/ 2147483647 w 1218"/>
                  <a:gd name="T7" fmla="*/ 2147483647 h 2320"/>
                  <a:gd name="T8" fmla="*/ 2147483647 w 1218"/>
                  <a:gd name="T9" fmla="*/ 2147483647 h 2320"/>
                  <a:gd name="T10" fmla="*/ 2147483647 w 1218"/>
                  <a:gd name="T11" fmla="*/ 2147483647 h 2320"/>
                  <a:gd name="T12" fmla="*/ 2147483647 w 1218"/>
                  <a:gd name="T13" fmla="*/ 2147483647 h 2320"/>
                  <a:gd name="T14" fmla="*/ 2147483647 w 1218"/>
                  <a:gd name="T15" fmla="*/ 2147483647 h 2320"/>
                  <a:gd name="T16" fmla="*/ 2147483647 w 1218"/>
                  <a:gd name="T17" fmla="*/ 2147483647 h 2320"/>
                  <a:gd name="T18" fmla="*/ 2147483647 w 1218"/>
                  <a:gd name="T19" fmla="*/ 0 h 2320"/>
                  <a:gd name="T20" fmla="*/ 2147483647 w 1218"/>
                  <a:gd name="T21" fmla="*/ 2147483647 h 2320"/>
                  <a:gd name="T22" fmla="*/ 2147483647 w 1218"/>
                  <a:gd name="T23" fmla="*/ 2147483647 h 2320"/>
                  <a:gd name="T24" fmla="*/ 2147483647 w 1218"/>
                  <a:gd name="T25" fmla="*/ 2147483647 h 2320"/>
                  <a:gd name="T26" fmla="*/ 2147483647 w 1218"/>
                  <a:gd name="T27" fmla="*/ 2147483647 h 2320"/>
                  <a:gd name="T28" fmla="*/ 2147483647 w 1218"/>
                  <a:gd name="T29" fmla="*/ 2147483647 h 2320"/>
                  <a:gd name="T30" fmla="*/ 2147483647 w 1218"/>
                  <a:gd name="T31" fmla="*/ 2147483647 h 2320"/>
                  <a:gd name="T32" fmla="*/ 2147483647 w 1218"/>
                  <a:gd name="T33" fmla="*/ 2147483647 h 2320"/>
                  <a:gd name="T34" fmla="*/ 2147483647 w 1218"/>
                  <a:gd name="T35" fmla="*/ 2147483647 h 2320"/>
                  <a:gd name="T36" fmla="*/ 2147483647 w 1218"/>
                  <a:gd name="T37" fmla="*/ 2147483647 h 2320"/>
                  <a:gd name="T38" fmla="*/ 2147483647 w 1218"/>
                  <a:gd name="T39" fmla="*/ 2147483647 h 2320"/>
                  <a:gd name="T40" fmla="*/ 2147483647 w 1218"/>
                  <a:gd name="T41" fmla="*/ 2147483647 h 2320"/>
                  <a:gd name="T42" fmla="*/ 2147483647 w 1218"/>
                  <a:gd name="T43" fmla="*/ 2147483647 h 2320"/>
                  <a:gd name="T44" fmla="*/ 2147483647 w 1218"/>
                  <a:gd name="T45" fmla="*/ 2147483647 h 2320"/>
                  <a:gd name="T46" fmla="*/ 2147483647 w 1218"/>
                  <a:gd name="T47" fmla="*/ 2147483647 h 2320"/>
                  <a:gd name="T48" fmla="*/ 2147483647 w 1218"/>
                  <a:gd name="T49" fmla="*/ 2147483647 h 2320"/>
                  <a:gd name="T50" fmla="*/ 2147483647 w 1218"/>
                  <a:gd name="T51" fmla="*/ 2147483647 h 2320"/>
                  <a:gd name="T52" fmla="*/ 2147483647 w 1218"/>
                  <a:gd name="T53" fmla="*/ 2147483647 h 2320"/>
                  <a:gd name="T54" fmla="*/ 2147483647 w 1218"/>
                  <a:gd name="T55" fmla="*/ 2147483647 h 2320"/>
                  <a:gd name="T56" fmla="*/ 2147483647 w 1218"/>
                  <a:gd name="T57" fmla="*/ 2147483647 h 2320"/>
                  <a:gd name="T58" fmla="*/ 2147483647 w 1218"/>
                  <a:gd name="T59" fmla="*/ 2147483647 h 2320"/>
                  <a:gd name="T60" fmla="*/ 2147483647 w 1218"/>
                  <a:gd name="T61" fmla="*/ 2147483647 h 2320"/>
                  <a:gd name="T62" fmla="*/ 2147483647 w 1218"/>
                  <a:gd name="T63" fmla="*/ 2147483647 h 2320"/>
                  <a:gd name="T64" fmla="*/ 2147483647 w 1218"/>
                  <a:gd name="T65" fmla="*/ 2147483647 h 2320"/>
                  <a:gd name="T66" fmla="*/ 2147483647 w 1218"/>
                  <a:gd name="T67" fmla="*/ 2147483647 h 2320"/>
                  <a:gd name="T68" fmla="*/ 2147483647 w 1218"/>
                  <a:gd name="T69" fmla="*/ 2147483647 h 2320"/>
                  <a:gd name="T70" fmla="*/ 2147483647 w 1218"/>
                  <a:gd name="T71" fmla="*/ 2147483647 h 2320"/>
                  <a:gd name="T72" fmla="*/ 2147483647 w 1218"/>
                  <a:gd name="T73" fmla="*/ 2147483647 h 2320"/>
                  <a:gd name="T74" fmla="*/ 2147483647 w 1218"/>
                  <a:gd name="T75" fmla="*/ 2147483647 h 2320"/>
                  <a:gd name="T76" fmla="*/ 2147483647 w 1218"/>
                  <a:gd name="T77" fmla="*/ 2147483647 h 2320"/>
                  <a:gd name="T78" fmla="*/ 2147483647 w 1218"/>
                  <a:gd name="T79" fmla="*/ 2147483647 h 2320"/>
                  <a:gd name="T80" fmla="*/ 2147483647 w 1218"/>
                  <a:gd name="T81" fmla="*/ 2147483647 h 2320"/>
                  <a:gd name="T82" fmla="*/ 2147483647 w 1218"/>
                  <a:gd name="T83" fmla="*/ 2147483647 h 2320"/>
                  <a:gd name="T84" fmla="*/ 2147483647 w 1218"/>
                  <a:gd name="T85" fmla="*/ 2147483647 h 2320"/>
                  <a:gd name="T86" fmla="*/ 2147483647 w 1218"/>
                  <a:gd name="T87" fmla="*/ 2147483647 h 2320"/>
                  <a:gd name="T88" fmla="*/ 2147483647 w 1218"/>
                  <a:gd name="T89" fmla="*/ 2147483647 h 2320"/>
                  <a:gd name="T90" fmla="*/ 2147483647 w 1218"/>
                  <a:gd name="T91" fmla="*/ 2147483647 h 2320"/>
                  <a:gd name="T92" fmla="*/ 2147483647 w 1218"/>
                  <a:gd name="T93" fmla="*/ 2147483647 h 2320"/>
                  <a:gd name="T94" fmla="*/ 2147483647 w 1218"/>
                  <a:gd name="T95" fmla="*/ 2147483647 h 2320"/>
                  <a:gd name="T96" fmla="*/ 2147483647 w 1218"/>
                  <a:gd name="T97" fmla="*/ 2147483647 h 2320"/>
                  <a:gd name="T98" fmla="*/ 2147483647 w 1218"/>
                  <a:gd name="T99" fmla="*/ 2147483647 h 2320"/>
                  <a:gd name="T100" fmla="*/ 2147483647 w 1218"/>
                  <a:gd name="T101" fmla="*/ 2147483647 h 2320"/>
                  <a:gd name="T102" fmla="*/ 2147483647 w 1218"/>
                  <a:gd name="T103" fmla="*/ 2147483647 h 2320"/>
                  <a:gd name="T104" fmla="*/ 2147483647 w 1218"/>
                  <a:gd name="T105" fmla="*/ 2147483647 h 2320"/>
                  <a:gd name="T106" fmla="*/ 2147483647 w 1218"/>
                  <a:gd name="T107" fmla="*/ 2147483647 h 2320"/>
                  <a:gd name="T108" fmla="*/ 2147483647 w 1218"/>
                  <a:gd name="T109" fmla="*/ 2147483647 h 2320"/>
                  <a:gd name="T110" fmla="*/ 2147483647 w 1218"/>
                  <a:gd name="T111" fmla="*/ 2147483647 h 2320"/>
                  <a:gd name="T112" fmla="*/ 2147483647 w 1218"/>
                  <a:gd name="T113" fmla="*/ 2147483647 h 2320"/>
                  <a:gd name="T114" fmla="*/ 2147483647 w 1218"/>
                  <a:gd name="T115" fmla="*/ 2147483647 h 2320"/>
                  <a:gd name="T116" fmla="*/ 2147483647 w 1218"/>
                  <a:gd name="T117" fmla="*/ 2147483647 h 2320"/>
                  <a:gd name="T118" fmla="*/ 2147483647 w 1218"/>
                  <a:gd name="T119" fmla="*/ 2147483647 h 2320"/>
                  <a:gd name="T120" fmla="*/ 2147483647 w 1218"/>
                  <a:gd name="T121" fmla="*/ 2147483647 h 23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18"/>
                  <a:gd name="T184" fmla="*/ 0 h 2320"/>
                  <a:gd name="T185" fmla="*/ 1218 w 1218"/>
                  <a:gd name="T186" fmla="*/ 2320 h 232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18" h="2320">
                    <a:moveTo>
                      <a:pt x="314" y="2318"/>
                    </a:moveTo>
                    <a:lnTo>
                      <a:pt x="350" y="2318"/>
                    </a:lnTo>
                    <a:lnTo>
                      <a:pt x="406" y="2320"/>
                    </a:lnTo>
                    <a:lnTo>
                      <a:pt x="420" y="2320"/>
                    </a:lnTo>
                    <a:lnTo>
                      <a:pt x="430" y="2304"/>
                    </a:lnTo>
                    <a:lnTo>
                      <a:pt x="420" y="2298"/>
                    </a:lnTo>
                    <a:lnTo>
                      <a:pt x="406" y="2282"/>
                    </a:lnTo>
                    <a:lnTo>
                      <a:pt x="388" y="2268"/>
                    </a:lnTo>
                    <a:lnTo>
                      <a:pt x="358" y="2256"/>
                    </a:lnTo>
                    <a:lnTo>
                      <a:pt x="316" y="2244"/>
                    </a:lnTo>
                    <a:lnTo>
                      <a:pt x="280" y="2308"/>
                    </a:lnTo>
                    <a:lnTo>
                      <a:pt x="314" y="2318"/>
                    </a:lnTo>
                    <a:close/>
                    <a:moveTo>
                      <a:pt x="1190" y="282"/>
                    </a:moveTo>
                    <a:lnTo>
                      <a:pt x="1178" y="282"/>
                    </a:lnTo>
                    <a:lnTo>
                      <a:pt x="1158" y="282"/>
                    </a:lnTo>
                    <a:lnTo>
                      <a:pt x="1132" y="286"/>
                    </a:lnTo>
                    <a:lnTo>
                      <a:pt x="1116" y="296"/>
                    </a:lnTo>
                    <a:lnTo>
                      <a:pt x="1100" y="302"/>
                    </a:lnTo>
                    <a:lnTo>
                      <a:pt x="1086" y="306"/>
                    </a:lnTo>
                    <a:lnTo>
                      <a:pt x="1100" y="278"/>
                    </a:lnTo>
                    <a:lnTo>
                      <a:pt x="1044" y="292"/>
                    </a:lnTo>
                    <a:lnTo>
                      <a:pt x="1032" y="298"/>
                    </a:lnTo>
                    <a:lnTo>
                      <a:pt x="1016" y="300"/>
                    </a:lnTo>
                    <a:lnTo>
                      <a:pt x="1000" y="306"/>
                    </a:lnTo>
                    <a:lnTo>
                      <a:pt x="972" y="316"/>
                    </a:lnTo>
                    <a:lnTo>
                      <a:pt x="944" y="336"/>
                    </a:lnTo>
                    <a:lnTo>
                      <a:pt x="926" y="346"/>
                    </a:lnTo>
                    <a:lnTo>
                      <a:pt x="864" y="372"/>
                    </a:lnTo>
                    <a:lnTo>
                      <a:pt x="832" y="388"/>
                    </a:lnTo>
                    <a:lnTo>
                      <a:pt x="804" y="406"/>
                    </a:lnTo>
                    <a:lnTo>
                      <a:pt x="770" y="414"/>
                    </a:lnTo>
                    <a:lnTo>
                      <a:pt x="744" y="414"/>
                    </a:lnTo>
                    <a:lnTo>
                      <a:pt x="722" y="402"/>
                    </a:lnTo>
                    <a:lnTo>
                      <a:pt x="708" y="388"/>
                    </a:lnTo>
                    <a:lnTo>
                      <a:pt x="696" y="364"/>
                    </a:lnTo>
                    <a:lnTo>
                      <a:pt x="684" y="336"/>
                    </a:lnTo>
                    <a:lnTo>
                      <a:pt x="688" y="316"/>
                    </a:lnTo>
                    <a:lnTo>
                      <a:pt x="692" y="306"/>
                    </a:lnTo>
                    <a:lnTo>
                      <a:pt x="702" y="298"/>
                    </a:lnTo>
                    <a:lnTo>
                      <a:pt x="714" y="292"/>
                    </a:lnTo>
                    <a:lnTo>
                      <a:pt x="736" y="274"/>
                    </a:lnTo>
                    <a:lnTo>
                      <a:pt x="762" y="250"/>
                    </a:lnTo>
                    <a:lnTo>
                      <a:pt x="766" y="230"/>
                    </a:lnTo>
                    <a:lnTo>
                      <a:pt x="766" y="218"/>
                    </a:lnTo>
                    <a:lnTo>
                      <a:pt x="766" y="206"/>
                    </a:lnTo>
                    <a:lnTo>
                      <a:pt x="754" y="200"/>
                    </a:lnTo>
                    <a:lnTo>
                      <a:pt x="754" y="184"/>
                    </a:lnTo>
                    <a:lnTo>
                      <a:pt x="754" y="174"/>
                    </a:lnTo>
                    <a:lnTo>
                      <a:pt x="770" y="158"/>
                    </a:lnTo>
                    <a:lnTo>
                      <a:pt x="770" y="142"/>
                    </a:lnTo>
                    <a:lnTo>
                      <a:pt x="760" y="132"/>
                    </a:lnTo>
                    <a:lnTo>
                      <a:pt x="736" y="118"/>
                    </a:lnTo>
                    <a:lnTo>
                      <a:pt x="732" y="106"/>
                    </a:lnTo>
                    <a:lnTo>
                      <a:pt x="732" y="96"/>
                    </a:lnTo>
                    <a:lnTo>
                      <a:pt x="724" y="82"/>
                    </a:lnTo>
                    <a:lnTo>
                      <a:pt x="714" y="60"/>
                    </a:lnTo>
                    <a:lnTo>
                      <a:pt x="700" y="28"/>
                    </a:lnTo>
                    <a:lnTo>
                      <a:pt x="684" y="16"/>
                    </a:lnTo>
                    <a:lnTo>
                      <a:pt x="666" y="2"/>
                    </a:lnTo>
                    <a:lnTo>
                      <a:pt x="628" y="0"/>
                    </a:lnTo>
                    <a:lnTo>
                      <a:pt x="576" y="2"/>
                    </a:lnTo>
                    <a:lnTo>
                      <a:pt x="526" y="18"/>
                    </a:lnTo>
                    <a:lnTo>
                      <a:pt x="498" y="38"/>
                    </a:lnTo>
                    <a:lnTo>
                      <a:pt x="488" y="72"/>
                    </a:lnTo>
                    <a:lnTo>
                      <a:pt x="472" y="116"/>
                    </a:lnTo>
                    <a:lnTo>
                      <a:pt x="474" y="150"/>
                    </a:lnTo>
                    <a:lnTo>
                      <a:pt x="482" y="186"/>
                    </a:lnTo>
                    <a:lnTo>
                      <a:pt x="498" y="206"/>
                    </a:lnTo>
                    <a:lnTo>
                      <a:pt x="514" y="240"/>
                    </a:lnTo>
                    <a:lnTo>
                      <a:pt x="496" y="256"/>
                    </a:lnTo>
                    <a:lnTo>
                      <a:pt x="472" y="262"/>
                    </a:lnTo>
                    <a:lnTo>
                      <a:pt x="456" y="288"/>
                    </a:lnTo>
                    <a:lnTo>
                      <a:pt x="420" y="326"/>
                    </a:lnTo>
                    <a:lnTo>
                      <a:pt x="400" y="354"/>
                    </a:lnTo>
                    <a:lnTo>
                      <a:pt x="364" y="404"/>
                    </a:lnTo>
                    <a:lnTo>
                      <a:pt x="342" y="438"/>
                    </a:lnTo>
                    <a:lnTo>
                      <a:pt x="330" y="474"/>
                    </a:lnTo>
                    <a:lnTo>
                      <a:pt x="304" y="538"/>
                    </a:lnTo>
                    <a:lnTo>
                      <a:pt x="302" y="564"/>
                    </a:lnTo>
                    <a:lnTo>
                      <a:pt x="286" y="596"/>
                    </a:lnTo>
                    <a:lnTo>
                      <a:pt x="278" y="610"/>
                    </a:lnTo>
                    <a:lnTo>
                      <a:pt x="268" y="632"/>
                    </a:lnTo>
                    <a:lnTo>
                      <a:pt x="264" y="638"/>
                    </a:lnTo>
                    <a:lnTo>
                      <a:pt x="256" y="646"/>
                    </a:lnTo>
                    <a:lnTo>
                      <a:pt x="246" y="656"/>
                    </a:lnTo>
                    <a:lnTo>
                      <a:pt x="236" y="696"/>
                    </a:lnTo>
                    <a:lnTo>
                      <a:pt x="206" y="750"/>
                    </a:lnTo>
                    <a:lnTo>
                      <a:pt x="172" y="806"/>
                    </a:lnTo>
                    <a:lnTo>
                      <a:pt x="146" y="834"/>
                    </a:lnTo>
                    <a:lnTo>
                      <a:pt x="138" y="872"/>
                    </a:lnTo>
                    <a:lnTo>
                      <a:pt x="136" y="896"/>
                    </a:lnTo>
                    <a:lnTo>
                      <a:pt x="114" y="958"/>
                    </a:lnTo>
                    <a:lnTo>
                      <a:pt x="70" y="1052"/>
                    </a:lnTo>
                    <a:lnTo>
                      <a:pt x="86" y="1064"/>
                    </a:lnTo>
                    <a:lnTo>
                      <a:pt x="100" y="1080"/>
                    </a:lnTo>
                    <a:lnTo>
                      <a:pt x="112" y="1092"/>
                    </a:lnTo>
                    <a:lnTo>
                      <a:pt x="148" y="1114"/>
                    </a:lnTo>
                    <a:lnTo>
                      <a:pt x="170" y="1132"/>
                    </a:lnTo>
                    <a:lnTo>
                      <a:pt x="178" y="1142"/>
                    </a:lnTo>
                    <a:lnTo>
                      <a:pt x="174" y="1160"/>
                    </a:lnTo>
                    <a:lnTo>
                      <a:pt x="174" y="1184"/>
                    </a:lnTo>
                    <a:lnTo>
                      <a:pt x="178" y="1206"/>
                    </a:lnTo>
                    <a:lnTo>
                      <a:pt x="178" y="1226"/>
                    </a:lnTo>
                    <a:lnTo>
                      <a:pt x="170" y="1264"/>
                    </a:lnTo>
                    <a:lnTo>
                      <a:pt x="166" y="1308"/>
                    </a:lnTo>
                    <a:lnTo>
                      <a:pt x="170" y="1354"/>
                    </a:lnTo>
                    <a:lnTo>
                      <a:pt x="152" y="1424"/>
                    </a:lnTo>
                    <a:lnTo>
                      <a:pt x="148" y="1458"/>
                    </a:lnTo>
                    <a:lnTo>
                      <a:pt x="146" y="1510"/>
                    </a:lnTo>
                    <a:lnTo>
                      <a:pt x="146" y="1524"/>
                    </a:lnTo>
                    <a:lnTo>
                      <a:pt x="128" y="1592"/>
                    </a:lnTo>
                    <a:lnTo>
                      <a:pt x="118" y="1642"/>
                    </a:lnTo>
                    <a:lnTo>
                      <a:pt x="102" y="1692"/>
                    </a:lnTo>
                    <a:lnTo>
                      <a:pt x="100" y="1740"/>
                    </a:lnTo>
                    <a:lnTo>
                      <a:pt x="84" y="1834"/>
                    </a:lnTo>
                    <a:lnTo>
                      <a:pt x="78" y="1880"/>
                    </a:lnTo>
                    <a:lnTo>
                      <a:pt x="76" y="1932"/>
                    </a:lnTo>
                    <a:lnTo>
                      <a:pt x="70" y="2030"/>
                    </a:lnTo>
                    <a:lnTo>
                      <a:pt x="58" y="2054"/>
                    </a:lnTo>
                    <a:lnTo>
                      <a:pt x="44" y="2138"/>
                    </a:lnTo>
                    <a:lnTo>
                      <a:pt x="52" y="2150"/>
                    </a:lnTo>
                    <a:lnTo>
                      <a:pt x="38" y="2166"/>
                    </a:lnTo>
                    <a:lnTo>
                      <a:pt x="26" y="2194"/>
                    </a:lnTo>
                    <a:lnTo>
                      <a:pt x="16" y="2208"/>
                    </a:lnTo>
                    <a:lnTo>
                      <a:pt x="4" y="2252"/>
                    </a:lnTo>
                    <a:lnTo>
                      <a:pt x="0" y="2266"/>
                    </a:lnTo>
                    <a:lnTo>
                      <a:pt x="0" y="2288"/>
                    </a:lnTo>
                    <a:lnTo>
                      <a:pt x="12" y="2292"/>
                    </a:lnTo>
                    <a:lnTo>
                      <a:pt x="32" y="2298"/>
                    </a:lnTo>
                    <a:lnTo>
                      <a:pt x="56" y="2298"/>
                    </a:lnTo>
                    <a:lnTo>
                      <a:pt x="68" y="2296"/>
                    </a:lnTo>
                    <a:lnTo>
                      <a:pt x="92" y="2292"/>
                    </a:lnTo>
                    <a:lnTo>
                      <a:pt x="130" y="2296"/>
                    </a:lnTo>
                    <a:lnTo>
                      <a:pt x="132" y="2284"/>
                    </a:lnTo>
                    <a:lnTo>
                      <a:pt x="136" y="2266"/>
                    </a:lnTo>
                    <a:lnTo>
                      <a:pt x="152" y="2270"/>
                    </a:lnTo>
                    <a:lnTo>
                      <a:pt x="182" y="2274"/>
                    </a:lnTo>
                    <a:lnTo>
                      <a:pt x="222" y="2290"/>
                    </a:lnTo>
                    <a:lnTo>
                      <a:pt x="236" y="2306"/>
                    </a:lnTo>
                    <a:lnTo>
                      <a:pt x="280" y="2308"/>
                    </a:lnTo>
                    <a:lnTo>
                      <a:pt x="316" y="2244"/>
                    </a:lnTo>
                    <a:lnTo>
                      <a:pt x="302" y="2238"/>
                    </a:lnTo>
                    <a:lnTo>
                      <a:pt x="276" y="2228"/>
                    </a:lnTo>
                    <a:lnTo>
                      <a:pt x="258" y="2220"/>
                    </a:lnTo>
                    <a:lnTo>
                      <a:pt x="226" y="2204"/>
                    </a:lnTo>
                    <a:lnTo>
                      <a:pt x="202" y="2194"/>
                    </a:lnTo>
                    <a:lnTo>
                      <a:pt x="192" y="2170"/>
                    </a:lnTo>
                    <a:lnTo>
                      <a:pt x="206" y="2166"/>
                    </a:lnTo>
                    <a:lnTo>
                      <a:pt x="222" y="2150"/>
                    </a:lnTo>
                    <a:lnTo>
                      <a:pt x="252" y="2148"/>
                    </a:lnTo>
                    <a:lnTo>
                      <a:pt x="246" y="2054"/>
                    </a:lnTo>
                    <a:lnTo>
                      <a:pt x="280" y="1880"/>
                    </a:lnTo>
                    <a:lnTo>
                      <a:pt x="280" y="1858"/>
                    </a:lnTo>
                    <a:lnTo>
                      <a:pt x="284" y="1842"/>
                    </a:lnTo>
                    <a:lnTo>
                      <a:pt x="288" y="1832"/>
                    </a:lnTo>
                    <a:lnTo>
                      <a:pt x="290" y="1818"/>
                    </a:lnTo>
                    <a:lnTo>
                      <a:pt x="292" y="1790"/>
                    </a:lnTo>
                    <a:lnTo>
                      <a:pt x="292" y="1778"/>
                    </a:lnTo>
                    <a:lnTo>
                      <a:pt x="294" y="1770"/>
                    </a:lnTo>
                    <a:lnTo>
                      <a:pt x="296" y="1764"/>
                    </a:lnTo>
                    <a:lnTo>
                      <a:pt x="298" y="1720"/>
                    </a:lnTo>
                    <a:lnTo>
                      <a:pt x="302" y="1634"/>
                    </a:lnTo>
                    <a:lnTo>
                      <a:pt x="314" y="1614"/>
                    </a:lnTo>
                    <a:lnTo>
                      <a:pt x="322" y="1590"/>
                    </a:lnTo>
                    <a:lnTo>
                      <a:pt x="332" y="1554"/>
                    </a:lnTo>
                    <a:lnTo>
                      <a:pt x="346" y="1538"/>
                    </a:lnTo>
                    <a:lnTo>
                      <a:pt x="356" y="1512"/>
                    </a:lnTo>
                    <a:lnTo>
                      <a:pt x="372" y="1472"/>
                    </a:lnTo>
                    <a:lnTo>
                      <a:pt x="374" y="1460"/>
                    </a:lnTo>
                    <a:lnTo>
                      <a:pt x="376" y="1454"/>
                    </a:lnTo>
                    <a:lnTo>
                      <a:pt x="380" y="1448"/>
                    </a:lnTo>
                    <a:lnTo>
                      <a:pt x="384" y="1442"/>
                    </a:lnTo>
                    <a:lnTo>
                      <a:pt x="386" y="1422"/>
                    </a:lnTo>
                    <a:lnTo>
                      <a:pt x="392" y="1390"/>
                    </a:lnTo>
                    <a:lnTo>
                      <a:pt x="408" y="1360"/>
                    </a:lnTo>
                    <a:lnTo>
                      <a:pt x="412" y="1340"/>
                    </a:lnTo>
                    <a:lnTo>
                      <a:pt x="412" y="1324"/>
                    </a:lnTo>
                    <a:lnTo>
                      <a:pt x="426" y="1298"/>
                    </a:lnTo>
                    <a:lnTo>
                      <a:pt x="444" y="1310"/>
                    </a:lnTo>
                    <a:lnTo>
                      <a:pt x="454" y="1328"/>
                    </a:lnTo>
                    <a:lnTo>
                      <a:pt x="472" y="1342"/>
                    </a:lnTo>
                    <a:lnTo>
                      <a:pt x="512" y="1358"/>
                    </a:lnTo>
                    <a:lnTo>
                      <a:pt x="530" y="1364"/>
                    </a:lnTo>
                    <a:lnTo>
                      <a:pt x="530" y="1386"/>
                    </a:lnTo>
                    <a:lnTo>
                      <a:pt x="512" y="1390"/>
                    </a:lnTo>
                    <a:lnTo>
                      <a:pt x="500" y="1412"/>
                    </a:lnTo>
                    <a:lnTo>
                      <a:pt x="498" y="1438"/>
                    </a:lnTo>
                    <a:lnTo>
                      <a:pt x="490" y="1458"/>
                    </a:lnTo>
                    <a:lnTo>
                      <a:pt x="470" y="1498"/>
                    </a:lnTo>
                    <a:lnTo>
                      <a:pt x="462" y="1524"/>
                    </a:lnTo>
                    <a:lnTo>
                      <a:pt x="450" y="1570"/>
                    </a:lnTo>
                    <a:lnTo>
                      <a:pt x="420" y="1624"/>
                    </a:lnTo>
                    <a:lnTo>
                      <a:pt x="410" y="1648"/>
                    </a:lnTo>
                    <a:lnTo>
                      <a:pt x="398" y="1670"/>
                    </a:lnTo>
                    <a:lnTo>
                      <a:pt x="384" y="1694"/>
                    </a:lnTo>
                    <a:lnTo>
                      <a:pt x="372" y="1722"/>
                    </a:lnTo>
                    <a:lnTo>
                      <a:pt x="360" y="1738"/>
                    </a:lnTo>
                    <a:lnTo>
                      <a:pt x="348" y="1758"/>
                    </a:lnTo>
                    <a:lnTo>
                      <a:pt x="346" y="1780"/>
                    </a:lnTo>
                    <a:lnTo>
                      <a:pt x="332" y="1806"/>
                    </a:lnTo>
                    <a:lnTo>
                      <a:pt x="328" y="1824"/>
                    </a:lnTo>
                    <a:lnTo>
                      <a:pt x="328" y="1840"/>
                    </a:lnTo>
                    <a:lnTo>
                      <a:pt x="328" y="1850"/>
                    </a:lnTo>
                    <a:lnTo>
                      <a:pt x="312" y="1854"/>
                    </a:lnTo>
                    <a:lnTo>
                      <a:pt x="302" y="1858"/>
                    </a:lnTo>
                    <a:lnTo>
                      <a:pt x="292" y="1872"/>
                    </a:lnTo>
                    <a:lnTo>
                      <a:pt x="278" y="1912"/>
                    </a:lnTo>
                    <a:lnTo>
                      <a:pt x="270" y="1946"/>
                    </a:lnTo>
                    <a:lnTo>
                      <a:pt x="272" y="1968"/>
                    </a:lnTo>
                    <a:lnTo>
                      <a:pt x="314" y="1976"/>
                    </a:lnTo>
                    <a:lnTo>
                      <a:pt x="350" y="1980"/>
                    </a:lnTo>
                    <a:lnTo>
                      <a:pt x="368" y="1986"/>
                    </a:lnTo>
                    <a:lnTo>
                      <a:pt x="394" y="1994"/>
                    </a:lnTo>
                    <a:lnTo>
                      <a:pt x="430" y="2012"/>
                    </a:lnTo>
                    <a:lnTo>
                      <a:pt x="434" y="2002"/>
                    </a:lnTo>
                    <a:lnTo>
                      <a:pt x="436" y="1992"/>
                    </a:lnTo>
                    <a:lnTo>
                      <a:pt x="438" y="1988"/>
                    </a:lnTo>
                    <a:lnTo>
                      <a:pt x="430" y="2012"/>
                    </a:lnTo>
                    <a:lnTo>
                      <a:pt x="464" y="2022"/>
                    </a:lnTo>
                    <a:lnTo>
                      <a:pt x="500" y="2022"/>
                    </a:lnTo>
                    <a:lnTo>
                      <a:pt x="556" y="2024"/>
                    </a:lnTo>
                    <a:lnTo>
                      <a:pt x="570" y="2024"/>
                    </a:lnTo>
                    <a:lnTo>
                      <a:pt x="580" y="2008"/>
                    </a:lnTo>
                    <a:lnTo>
                      <a:pt x="570" y="2002"/>
                    </a:lnTo>
                    <a:lnTo>
                      <a:pt x="556" y="1986"/>
                    </a:lnTo>
                    <a:lnTo>
                      <a:pt x="538" y="1972"/>
                    </a:lnTo>
                    <a:lnTo>
                      <a:pt x="508" y="1960"/>
                    </a:lnTo>
                    <a:lnTo>
                      <a:pt x="454" y="1954"/>
                    </a:lnTo>
                    <a:lnTo>
                      <a:pt x="462" y="1938"/>
                    </a:lnTo>
                    <a:lnTo>
                      <a:pt x="472" y="1920"/>
                    </a:lnTo>
                    <a:lnTo>
                      <a:pt x="488" y="1894"/>
                    </a:lnTo>
                    <a:lnTo>
                      <a:pt x="500" y="1872"/>
                    </a:lnTo>
                    <a:lnTo>
                      <a:pt x="512" y="1846"/>
                    </a:lnTo>
                    <a:lnTo>
                      <a:pt x="516" y="1832"/>
                    </a:lnTo>
                    <a:lnTo>
                      <a:pt x="526" y="1802"/>
                    </a:lnTo>
                    <a:lnTo>
                      <a:pt x="534" y="1790"/>
                    </a:lnTo>
                    <a:lnTo>
                      <a:pt x="544" y="1770"/>
                    </a:lnTo>
                    <a:lnTo>
                      <a:pt x="560" y="1738"/>
                    </a:lnTo>
                    <a:lnTo>
                      <a:pt x="568" y="1720"/>
                    </a:lnTo>
                    <a:lnTo>
                      <a:pt x="582" y="1694"/>
                    </a:lnTo>
                    <a:lnTo>
                      <a:pt x="596" y="1668"/>
                    </a:lnTo>
                    <a:lnTo>
                      <a:pt x="604" y="1650"/>
                    </a:lnTo>
                    <a:lnTo>
                      <a:pt x="612" y="1624"/>
                    </a:lnTo>
                    <a:lnTo>
                      <a:pt x="630" y="1592"/>
                    </a:lnTo>
                    <a:lnTo>
                      <a:pt x="644" y="1568"/>
                    </a:lnTo>
                    <a:lnTo>
                      <a:pt x="656" y="1538"/>
                    </a:lnTo>
                    <a:lnTo>
                      <a:pt x="672" y="1518"/>
                    </a:lnTo>
                    <a:lnTo>
                      <a:pt x="680" y="1498"/>
                    </a:lnTo>
                    <a:lnTo>
                      <a:pt x="696" y="1478"/>
                    </a:lnTo>
                    <a:lnTo>
                      <a:pt x="700" y="1458"/>
                    </a:lnTo>
                    <a:lnTo>
                      <a:pt x="710" y="1420"/>
                    </a:lnTo>
                    <a:lnTo>
                      <a:pt x="726" y="1398"/>
                    </a:lnTo>
                    <a:lnTo>
                      <a:pt x="740" y="1372"/>
                    </a:lnTo>
                    <a:lnTo>
                      <a:pt x="748" y="1352"/>
                    </a:lnTo>
                    <a:lnTo>
                      <a:pt x="748" y="1328"/>
                    </a:lnTo>
                    <a:lnTo>
                      <a:pt x="748" y="1316"/>
                    </a:lnTo>
                    <a:lnTo>
                      <a:pt x="732" y="1270"/>
                    </a:lnTo>
                    <a:lnTo>
                      <a:pt x="710" y="1244"/>
                    </a:lnTo>
                    <a:lnTo>
                      <a:pt x="706" y="1222"/>
                    </a:lnTo>
                    <a:lnTo>
                      <a:pt x="690" y="1206"/>
                    </a:lnTo>
                    <a:lnTo>
                      <a:pt x="680" y="1192"/>
                    </a:lnTo>
                    <a:lnTo>
                      <a:pt x="658" y="1168"/>
                    </a:lnTo>
                    <a:lnTo>
                      <a:pt x="662" y="1158"/>
                    </a:lnTo>
                    <a:lnTo>
                      <a:pt x="674" y="1140"/>
                    </a:lnTo>
                    <a:lnTo>
                      <a:pt x="684" y="1112"/>
                    </a:lnTo>
                    <a:lnTo>
                      <a:pt x="698" y="1092"/>
                    </a:lnTo>
                    <a:lnTo>
                      <a:pt x="706" y="1068"/>
                    </a:lnTo>
                    <a:lnTo>
                      <a:pt x="708" y="1048"/>
                    </a:lnTo>
                    <a:lnTo>
                      <a:pt x="706" y="1018"/>
                    </a:lnTo>
                    <a:lnTo>
                      <a:pt x="700" y="992"/>
                    </a:lnTo>
                    <a:lnTo>
                      <a:pt x="700" y="958"/>
                    </a:lnTo>
                    <a:lnTo>
                      <a:pt x="708" y="924"/>
                    </a:lnTo>
                    <a:lnTo>
                      <a:pt x="716" y="914"/>
                    </a:lnTo>
                    <a:lnTo>
                      <a:pt x="726" y="898"/>
                    </a:lnTo>
                    <a:lnTo>
                      <a:pt x="740" y="894"/>
                    </a:lnTo>
                    <a:lnTo>
                      <a:pt x="750" y="896"/>
                    </a:lnTo>
                    <a:lnTo>
                      <a:pt x="766" y="912"/>
                    </a:lnTo>
                    <a:lnTo>
                      <a:pt x="798" y="932"/>
                    </a:lnTo>
                    <a:lnTo>
                      <a:pt x="832" y="948"/>
                    </a:lnTo>
                    <a:lnTo>
                      <a:pt x="876" y="958"/>
                    </a:lnTo>
                    <a:lnTo>
                      <a:pt x="894" y="948"/>
                    </a:lnTo>
                    <a:lnTo>
                      <a:pt x="910" y="938"/>
                    </a:lnTo>
                    <a:lnTo>
                      <a:pt x="918" y="920"/>
                    </a:lnTo>
                    <a:lnTo>
                      <a:pt x="920" y="904"/>
                    </a:lnTo>
                    <a:lnTo>
                      <a:pt x="930" y="906"/>
                    </a:lnTo>
                    <a:lnTo>
                      <a:pt x="950" y="912"/>
                    </a:lnTo>
                    <a:lnTo>
                      <a:pt x="962" y="920"/>
                    </a:lnTo>
                    <a:lnTo>
                      <a:pt x="996" y="922"/>
                    </a:lnTo>
                    <a:lnTo>
                      <a:pt x="1014" y="922"/>
                    </a:lnTo>
                    <a:lnTo>
                      <a:pt x="1040" y="920"/>
                    </a:lnTo>
                    <a:lnTo>
                      <a:pt x="1058" y="908"/>
                    </a:lnTo>
                    <a:lnTo>
                      <a:pt x="1066" y="894"/>
                    </a:lnTo>
                    <a:lnTo>
                      <a:pt x="1068" y="884"/>
                    </a:lnTo>
                    <a:lnTo>
                      <a:pt x="1068" y="868"/>
                    </a:lnTo>
                    <a:lnTo>
                      <a:pt x="1076" y="858"/>
                    </a:lnTo>
                    <a:lnTo>
                      <a:pt x="1074" y="842"/>
                    </a:lnTo>
                    <a:lnTo>
                      <a:pt x="1078" y="832"/>
                    </a:lnTo>
                    <a:lnTo>
                      <a:pt x="1076" y="820"/>
                    </a:lnTo>
                    <a:lnTo>
                      <a:pt x="1064" y="816"/>
                    </a:lnTo>
                    <a:lnTo>
                      <a:pt x="1044" y="816"/>
                    </a:lnTo>
                    <a:lnTo>
                      <a:pt x="1026" y="816"/>
                    </a:lnTo>
                    <a:lnTo>
                      <a:pt x="1014" y="816"/>
                    </a:lnTo>
                    <a:lnTo>
                      <a:pt x="1000" y="810"/>
                    </a:lnTo>
                    <a:lnTo>
                      <a:pt x="1000" y="800"/>
                    </a:lnTo>
                    <a:lnTo>
                      <a:pt x="1004" y="788"/>
                    </a:lnTo>
                    <a:lnTo>
                      <a:pt x="1014" y="772"/>
                    </a:lnTo>
                    <a:lnTo>
                      <a:pt x="1030" y="750"/>
                    </a:lnTo>
                    <a:lnTo>
                      <a:pt x="1024" y="740"/>
                    </a:lnTo>
                    <a:lnTo>
                      <a:pt x="1004" y="744"/>
                    </a:lnTo>
                    <a:lnTo>
                      <a:pt x="998" y="758"/>
                    </a:lnTo>
                    <a:lnTo>
                      <a:pt x="990" y="772"/>
                    </a:lnTo>
                    <a:lnTo>
                      <a:pt x="978" y="780"/>
                    </a:lnTo>
                    <a:lnTo>
                      <a:pt x="954" y="792"/>
                    </a:lnTo>
                    <a:lnTo>
                      <a:pt x="944" y="808"/>
                    </a:lnTo>
                    <a:lnTo>
                      <a:pt x="936" y="820"/>
                    </a:lnTo>
                    <a:lnTo>
                      <a:pt x="920" y="816"/>
                    </a:lnTo>
                    <a:lnTo>
                      <a:pt x="872" y="798"/>
                    </a:lnTo>
                    <a:lnTo>
                      <a:pt x="846" y="782"/>
                    </a:lnTo>
                    <a:lnTo>
                      <a:pt x="810" y="770"/>
                    </a:lnTo>
                    <a:lnTo>
                      <a:pt x="786" y="762"/>
                    </a:lnTo>
                    <a:lnTo>
                      <a:pt x="760" y="746"/>
                    </a:lnTo>
                    <a:lnTo>
                      <a:pt x="744" y="728"/>
                    </a:lnTo>
                    <a:lnTo>
                      <a:pt x="744" y="718"/>
                    </a:lnTo>
                    <a:lnTo>
                      <a:pt x="744" y="686"/>
                    </a:lnTo>
                    <a:lnTo>
                      <a:pt x="744" y="668"/>
                    </a:lnTo>
                    <a:lnTo>
                      <a:pt x="744" y="640"/>
                    </a:lnTo>
                    <a:lnTo>
                      <a:pt x="748" y="608"/>
                    </a:lnTo>
                    <a:lnTo>
                      <a:pt x="740" y="574"/>
                    </a:lnTo>
                    <a:lnTo>
                      <a:pt x="734" y="542"/>
                    </a:lnTo>
                    <a:lnTo>
                      <a:pt x="752" y="544"/>
                    </a:lnTo>
                    <a:lnTo>
                      <a:pt x="784" y="542"/>
                    </a:lnTo>
                    <a:lnTo>
                      <a:pt x="806" y="538"/>
                    </a:lnTo>
                    <a:lnTo>
                      <a:pt x="822" y="534"/>
                    </a:lnTo>
                    <a:lnTo>
                      <a:pt x="862" y="520"/>
                    </a:lnTo>
                    <a:lnTo>
                      <a:pt x="882" y="502"/>
                    </a:lnTo>
                    <a:lnTo>
                      <a:pt x="920" y="492"/>
                    </a:lnTo>
                    <a:lnTo>
                      <a:pt x="944" y="476"/>
                    </a:lnTo>
                    <a:lnTo>
                      <a:pt x="980" y="464"/>
                    </a:lnTo>
                    <a:lnTo>
                      <a:pt x="1058" y="426"/>
                    </a:lnTo>
                    <a:lnTo>
                      <a:pt x="1066" y="376"/>
                    </a:lnTo>
                    <a:lnTo>
                      <a:pt x="1082" y="372"/>
                    </a:lnTo>
                    <a:lnTo>
                      <a:pt x="1098" y="364"/>
                    </a:lnTo>
                    <a:lnTo>
                      <a:pt x="1118" y="362"/>
                    </a:lnTo>
                    <a:lnTo>
                      <a:pt x="1138" y="362"/>
                    </a:lnTo>
                    <a:lnTo>
                      <a:pt x="1152" y="380"/>
                    </a:lnTo>
                    <a:lnTo>
                      <a:pt x="1164" y="386"/>
                    </a:lnTo>
                    <a:lnTo>
                      <a:pt x="1182" y="388"/>
                    </a:lnTo>
                    <a:lnTo>
                      <a:pt x="1184" y="376"/>
                    </a:lnTo>
                    <a:lnTo>
                      <a:pt x="1168" y="364"/>
                    </a:lnTo>
                    <a:lnTo>
                      <a:pt x="1158" y="356"/>
                    </a:lnTo>
                    <a:lnTo>
                      <a:pt x="1156" y="344"/>
                    </a:lnTo>
                    <a:lnTo>
                      <a:pt x="1162" y="334"/>
                    </a:lnTo>
                    <a:lnTo>
                      <a:pt x="1172" y="326"/>
                    </a:lnTo>
                    <a:lnTo>
                      <a:pt x="1180" y="326"/>
                    </a:lnTo>
                    <a:lnTo>
                      <a:pt x="1198" y="330"/>
                    </a:lnTo>
                    <a:lnTo>
                      <a:pt x="1214" y="322"/>
                    </a:lnTo>
                    <a:lnTo>
                      <a:pt x="1218" y="310"/>
                    </a:lnTo>
                    <a:lnTo>
                      <a:pt x="1190"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63" name="Freeform 66"/>
              <p:cNvSpPr>
                <a:spLocks/>
              </p:cNvSpPr>
              <p:nvPr/>
            </p:nvSpPr>
            <p:spPr bwMode="auto">
              <a:xfrm>
                <a:off x="4608513" y="2752725"/>
                <a:ext cx="263525" cy="473075"/>
              </a:xfrm>
              <a:custGeom>
                <a:avLst/>
                <a:gdLst>
                  <a:gd name="T0" fmla="*/ 2147483647 w 166"/>
                  <a:gd name="T1" fmla="*/ 2147483647 h 298"/>
                  <a:gd name="T2" fmla="*/ 2147483647 w 166"/>
                  <a:gd name="T3" fmla="*/ 2147483647 h 298"/>
                  <a:gd name="T4" fmla="*/ 2147483647 w 166"/>
                  <a:gd name="T5" fmla="*/ 2147483647 h 298"/>
                  <a:gd name="T6" fmla="*/ 2147483647 w 166"/>
                  <a:gd name="T7" fmla="*/ 2147483647 h 298"/>
                  <a:gd name="T8" fmla="*/ 2147483647 w 166"/>
                  <a:gd name="T9" fmla="*/ 2147483647 h 298"/>
                  <a:gd name="T10" fmla="*/ 2147483647 w 166"/>
                  <a:gd name="T11" fmla="*/ 2147483647 h 298"/>
                  <a:gd name="T12" fmla="*/ 2147483647 w 166"/>
                  <a:gd name="T13" fmla="*/ 2147483647 h 298"/>
                  <a:gd name="T14" fmla="*/ 2147483647 w 166"/>
                  <a:gd name="T15" fmla="*/ 2147483647 h 298"/>
                  <a:gd name="T16" fmla="*/ 2147483647 w 166"/>
                  <a:gd name="T17" fmla="*/ 2147483647 h 298"/>
                  <a:gd name="T18" fmla="*/ 0 w 166"/>
                  <a:gd name="T19" fmla="*/ 0 h 298"/>
                  <a:gd name="T20" fmla="*/ 2147483647 w 166"/>
                  <a:gd name="T21" fmla="*/ 2147483647 h 298"/>
                  <a:gd name="T22" fmla="*/ 2147483647 w 166"/>
                  <a:gd name="T23" fmla="*/ 2147483647 h 298"/>
                  <a:gd name="T24" fmla="*/ 2147483647 w 166"/>
                  <a:gd name="T25" fmla="*/ 2147483647 h 298"/>
                  <a:gd name="T26" fmla="*/ 2147483647 w 166"/>
                  <a:gd name="T27" fmla="*/ 2147483647 h 298"/>
                  <a:gd name="T28" fmla="*/ 2147483647 w 166"/>
                  <a:gd name="T29" fmla="*/ 2147483647 h 2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6"/>
                  <a:gd name="T46" fmla="*/ 0 h 298"/>
                  <a:gd name="T47" fmla="*/ 166 w 166"/>
                  <a:gd name="T48" fmla="*/ 298 h 2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6" h="298">
                    <a:moveTo>
                      <a:pt x="158" y="298"/>
                    </a:moveTo>
                    <a:lnTo>
                      <a:pt x="148" y="186"/>
                    </a:lnTo>
                    <a:lnTo>
                      <a:pt x="138" y="168"/>
                    </a:lnTo>
                    <a:lnTo>
                      <a:pt x="120" y="138"/>
                    </a:lnTo>
                    <a:lnTo>
                      <a:pt x="96" y="80"/>
                    </a:lnTo>
                    <a:lnTo>
                      <a:pt x="78" y="54"/>
                    </a:lnTo>
                    <a:lnTo>
                      <a:pt x="48" y="26"/>
                    </a:lnTo>
                    <a:lnTo>
                      <a:pt x="26" y="16"/>
                    </a:lnTo>
                    <a:lnTo>
                      <a:pt x="12" y="6"/>
                    </a:lnTo>
                    <a:lnTo>
                      <a:pt x="0" y="0"/>
                    </a:lnTo>
                    <a:lnTo>
                      <a:pt x="76" y="18"/>
                    </a:lnTo>
                    <a:lnTo>
                      <a:pt x="114" y="38"/>
                    </a:lnTo>
                    <a:lnTo>
                      <a:pt x="148" y="64"/>
                    </a:lnTo>
                    <a:lnTo>
                      <a:pt x="166" y="82"/>
                    </a:lnTo>
                    <a:lnTo>
                      <a:pt x="158" y="2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361" name="Kombinationstegning 136"/>
            <p:cNvSpPr>
              <a:spLocks noChangeArrowheads="1"/>
            </p:cNvSpPr>
            <p:nvPr/>
          </p:nvSpPr>
          <p:spPr bwMode="auto">
            <a:xfrm>
              <a:off x="4486376" y="2535671"/>
              <a:ext cx="98092" cy="366639"/>
            </a:xfrm>
            <a:custGeom>
              <a:avLst/>
              <a:gdLst>
                <a:gd name="T0" fmla="*/ 0 w 241300"/>
                <a:gd name="T1" fmla="*/ 1 h 537633"/>
                <a:gd name="T2" fmla="*/ 0 w 241300"/>
                <a:gd name="T3" fmla="*/ 1 h 537633"/>
                <a:gd name="T4" fmla="*/ 0 w 241300"/>
                <a:gd name="T5" fmla="*/ 1 h 537633"/>
                <a:gd name="T6" fmla="*/ 0 w 241300"/>
                <a:gd name="T7" fmla="*/ 1 h 537633"/>
                <a:gd name="T8" fmla="*/ 0 w 241300"/>
                <a:gd name="T9" fmla="*/ 1 h 537633"/>
                <a:gd name="T10" fmla="*/ 0 w 241300"/>
                <a:gd name="T11" fmla="*/ 0 h 537633"/>
                <a:gd name="T12" fmla="*/ 0 w 241300"/>
                <a:gd name="T13" fmla="*/ 1 h 537633"/>
                <a:gd name="T14" fmla="*/ 0 w 241300"/>
                <a:gd name="T15" fmla="*/ 1 h 537633"/>
                <a:gd name="T16" fmla="*/ 0 w 241300"/>
                <a:gd name="T17" fmla="*/ 1 h 537633"/>
                <a:gd name="T18" fmla="*/ 0 w 241300"/>
                <a:gd name="T19" fmla="*/ 1 h 537633"/>
                <a:gd name="T20" fmla="*/ 0 w 241300"/>
                <a:gd name="T21" fmla="*/ 1 h 537633"/>
                <a:gd name="T22" fmla="*/ 0 w 241300"/>
                <a:gd name="T23" fmla="*/ 1 h 537633"/>
                <a:gd name="T24" fmla="*/ 0 w 241300"/>
                <a:gd name="T25" fmla="*/ 1 h 537633"/>
                <a:gd name="T26" fmla="*/ 0 w 241300"/>
                <a:gd name="T27" fmla="*/ 1 h 5376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1300"/>
                <a:gd name="T43" fmla="*/ 0 h 537633"/>
                <a:gd name="T44" fmla="*/ 241300 w 241300"/>
                <a:gd name="T45" fmla="*/ 537633 h 5376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1300" h="537633">
                  <a:moveTo>
                    <a:pt x="186267" y="279400"/>
                  </a:moveTo>
                  <a:lnTo>
                    <a:pt x="186267" y="165100"/>
                  </a:lnTo>
                  <a:lnTo>
                    <a:pt x="182034" y="131233"/>
                  </a:lnTo>
                  <a:lnTo>
                    <a:pt x="241300" y="71966"/>
                  </a:lnTo>
                  <a:lnTo>
                    <a:pt x="203200" y="8466"/>
                  </a:lnTo>
                  <a:lnTo>
                    <a:pt x="186267" y="0"/>
                  </a:lnTo>
                  <a:lnTo>
                    <a:pt x="127000" y="46566"/>
                  </a:lnTo>
                  <a:lnTo>
                    <a:pt x="148167" y="118533"/>
                  </a:lnTo>
                  <a:lnTo>
                    <a:pt x="93134" y="203200"/>
                  </a:lnTo>
                  <a:lnTo>
                    <a:pt x="42334" y="262466"/>
                  </a:lnTo>
                  <a:lnTo>
                    <a:pt x="4234" y="355600"/>
                  </a:lnTo>
                  <a:lnTo>
                    <a:pt x="0" y="385233"/>
                  </a:lnTo>
                  <a:lnTo>
                    <a:pt x="46567" y="537633"/>
                  </a:lnTo>
                  <a:lnTo>
                    <a:pt x="186267" y="279400"/>
                  </a:lnTo>
                  <a:close/>
                </a:path>
              </a:pathLst>
            </a:custGeom>
            <a:gradFill rotWithShape="1">
              <a:gsLst>
                <a:gs pos="0">
                  <a:srgbClr val="FB0036"/>
                </a:gs>
                <a:gs pos="100000">
                  <a:srgbClr val="D60015"/>
                </a:gs>
              </a:gsLst>
              <a:lin ang="2700000" scaled="1"/>
            </a:gradFill>
            <a:ln w="9525">
              <a:solidFill>
                <a:srgbClr val="C00000"/>
              </a:solidFill>
              <a:miter lim="800000"/>
              <a:headEnd/>
              <a:tailEnd/>
            </a:ln>
          </p:spPr>
          <p:txBody>
            <a:bodyPr anchor="ctr"/>
            <a:lstStyle/>
            <a:p>
              <a:endParaRPr lang="en-US"/>
            </a:p>
          </p:txBody>
        </p:sp>
      </p:grpSp>
      <p:grpSp>
        <p:nvGrpSpPr>
          <p:cNvPr id="12302" name="Gruppe 114"/>
          <p:cNvGrpSpPr>
            <a:grpSpLocks/>
          </p:cNvGrpSpPr>
          <p:nvPr/>
        </p:nvGrpSpPr>
        <p:grpSpPr bwMode="auto">
          <a:xfrm>
            <a:off x="5715000" y="3419475"/>
            <a:ext cx="366713" cy="1000125"/>
            <a:chOff x="6535556" y="1904564"/>
            <a:chExt cx="367333" cy="1001194"/>
          </a:xfrm>
        </p:grpSpPr>
        <p:grpSp>
          <p:nvGrpSpPr>
            <p:cNvPr id="12341" name="Gruppe 112"/>
            <p:cNvGrpSpPr>
              <a:grpSpLocks/>
            </p:cNvGrpSpPr>
            <p:nvPr/>
          </p:nvGrpSpPr>
          <p:grpSpPr bwMode="auto">
            <a:xfrm>
              <a:off x="6535556" y="1904564"/>
              <a:ext cx="367333" cy="1001194"/>
              <a:chOff x="6535556" y="1904564"/>
              <a:chExt cx="367333" cy="1001194"/>
            </a:xfrm>
          </p:grpSpPr>
          <p:sp>
            <p:nvSpPr>
              <p:cNvPr id="65" name="Freeform 16"/>
              <p:cNvSpPr>
                <a:spLocks/>
              </p:cNvSpPr>
              <p:nvPr/>
            </p:nvSpPr>
            <p:spPr bwMode="auto">
              <a:xfrm rot="1750389" flipH="1" flipV="1">
                <a:off x="6624606" y="1906154"/>
                <a:ext cx="125625" cy="910609"/>
              </a:xfrm>
              <a:custGeom>
                <a:avLst/>
                <a:gdLst/>
                <a:ahLst/>
                <a:cxnLst>
                  <a:cxn ang="0">
                    <a:pos x="0" y="14"/>
                  </a:cxn>
                  <a:cxn ang="0">
                    <a:pos x="26" y="0"/>
                  </a:cxn>
                  <a:cxn ang="0">
                    <a:pos x="320" y="1412"/>
                  </a:cxn>
                  <a:cxn ang="0">
                    <a:pos x="278" y="1418"/>
                  </a:cxn>
                  <a:cxn ang="0">
                    <a:pos x="0" y="14"/>
                  </a:cxn>
                </a:cxnLst>
                <a:rect l="0" t="0" r="r" b="b"/>
                <a:pathLst>
                  <a:path w="320" h="1418">
                    <a:moveTo>
                      <a:pt x="0" y="14"/>
                    </a:moveTo>
                    <a:lnTo>
                      <a:pt x="26" y="0"/>
                    </a:lnTo>
                    <a:lnTo>
                      <a:pt x="320" y="1412"/>
                    </a:lnTo>
                    <a:lnTo>
                      <a:pt x="278" y="1418"/>
                    </a:lnTo>
                    <a:lnTo>
                      <a:pt x="0" y="14"/>
                    </a:lnTo>
                    <a:close/>
                  </a:path>
                </a:pathLst>
              </a:cu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a:ln w="9525">
                <a:noFill/>
                <a:round/>
                <a:headEnd/>
                <a:tailEnd/>
              </a:ln>
            </p:spPr>
            <p:txBody>
              <a:bodyPr/>
              <a:lstStyle/>
              <a:p>
                <a:pPr fontAlgn="auto">
                  <a:spcBef>
                    <a:spcPts val="0"/>
                  </a:spcBef>
                  <a:spcAft>
                    <a:spcPts val="0"/>
                  </a:spcAft>
                  <a:defRPr/>
                </a:pPr>
                <a:endParaRPr lang="en-US">
                  <a:latin typeface="+mn-lt"/>
                </a:endParaRPr>
              </a:p>
            </p:txBody>
          </p:sp>
          <p:sp>
            <p:nvSpPr>
              <p:cNvPr id="66" name="Freeform 17"/>
              <p:cNvSpPr>
                <a:spLocks/>
              </p:cNvSpPr>
              <p:nvPr/>
            </p:nvSpPr>
            <p:spPr bwMode="auto">
              <a:xfrm rot="1750389" flipH="1" flipV="1">
                <a:off x="6618246" y="1904564"/>
                <a:ext cx="122445" cy="907432"/>
              </a:xfrm>
              <a:custGeom>
                <a:avLst/>
                <a:gdLst/>
                <a:ahLst/>
                <a:cxnLst>
                  <a:cxn ang="0">
                    <a:pos x="0" y="0"/>
                  </a:cxn>
                  <a:cxn ang="0">
                    <a:pos x="28" y="6"/>
                  </a:cxn>
                  <a:cxn ang="0">
                    <a:pos x="314" y="1404"/>
                  </a:cxn>
                  <a:cxn ang="0">
                    <a:pos x="294" y="1412"/>
                  </a:cxn>
                  <a:cxn ang="0">
                    <a:pos x="0" y="0"/>
                  </a:cxn>
                </a:cxnLst>
                <a:rect l="0" t="0" r="r" b="b"/>
                <a:pathLst>
                  <a:path w="314" h="1412">
                    <a:moveTo>
                      <a:pt x="0" y="0"/>
                    </a:moveTo>
                    <a:lnTo>
                      <a:pt x="28" y="6"/>
                    </a:lnTo>
                    <a:lnTo>
                      <a:pt x="314" y="1404"/>
                    </a:lnTo>
                    <a:lnTo>
                      <a:pt x="294" y="1412"/>
                    </a:lnTo>
                    <a:lnTo>
                      <a:pt x="0" y="0"/>
                    </a:lnTo>
                    <a:close/>
                  </a:path>
                </a:pathLst>
              </a:custGeom>
              <a:solidFill>
                <a:schemeClr val="accent1">
                  <a:lumMod val="9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67" name="Freeform 18"/>
              <p:cNvSpPr>
                <a:spLocks/>
              </p:cNvSpPr>
              <p:nvPr/>
            </p:nvSpPr>
            <p:spPr bwMode="auto">
              <a:xfrm rot="1750389" flipH="1" flipV="1">
                <a:off x="6583262" y="2613346"/>
                <a:ext cx="90641" cy="12714"/>
              </a:xfrm>
              <a:custGeom>
                <a:avLst/>
                <a:gdLst/>
                <a:ahLst/>
                <a:cxnLst>
                  <a:cxn ang="0">
                    <a:pos x="0" y="0"/>
                  </a:cxn>
                  <a:cxn ang="0">
                    <a:pos x="234" y="2"/>
                  </a:cxn>
                  <a:cxn ang="0">
                    <a:pos x="234" y="16"/>
                  </a:cxn>
                  <a:cxn ang="0">
                    <a:pos x="6" y="22"/>
                  </a:cxn>
                  <a:cxn ang="0">
                    <a:pos x="0" y="0"/>
                  </a:cxn>
                </a:cxnLst>
                <a:rect l="0" t="0" r="r" b="b"/>
                <a:pathLst>
                  <a:path w="234" h="22">
                    <a:moveTo>
                      <a:pt x="0" y="0"/>
                    </a:moveTo>
                    <a:lnTo>
                      <a:pt x="234" y="2"/>
                    </a:lnTo>
                    <a:lnTo>
                      <a:pt x="234" y="16"/>
                    </a:lnTo>
                    <a:lnTo>
                      <a:pt x="6" y="22"/>
                    </a:lnTo>
                    <a:lnTo>
                      <a:pt x="0" y="0"/>
                    </a:lnTo>
                    <a:close/>
                  </a:path>
                </a:pathLst>
              </a:custGeom>
              <a:solidFill>
                <a:schemeClr val="accent1">
                  <a:lumMod val="9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68" name="Freeform 19"/>
              <p:cNvSpPr>
                <a:spLocks/>
              </p:cNvSpPr>
              <p:nvPr/>
            </p:nvSpPr>
            <p:spPr bwMode="auto">
              <a:xfrm rot="1750389" flipH="1" flipV="1">
                <a:off x="6586442" y="2608579"/>
                <a:ext cx="90641" cy="11124"/>
              </a:xfrm>
              <a:custGeom>
                <a:avLst/>
                <a:gdLst/>
                <a:ahLst/>
                <a:cxnLst>
                  <a:cxn ang="0">
                    <a:pos x="232" y="4"/>
                  </a:cxn>
                  <a:cxn ang="0">
                    <a:pos x="216" y="18"/>
                  </a:cxn>
                  <a:cxn ang="0">
                    <a:pos x="8" y="16"/>
                  </a:cxn>
                  <a:cxn ang="0">
                    <a:pos x="0" y="0"/>
                  </a:cxn>
                  <a:cxn ang="0">
                    <a:pos x="232" y="4"/>
                  </a:cxn>
                </a:cxnLst>
                <a:rect l="0" t="0" r="r" b="b"/>
                <a:pathLst>
                  <a:path w="232" h="18">
                    <a:moveTo>
                      <a:pt x="232" y="4"/>
                    </a:moveTo>
                    <a:lnTo>
                      <a:pt x="216" y="18"/>
                    </a:lnTo>
                    <a:lnTo>
                      <a:pt x="8" y="16"/>
                    </a:lnTo>
                    <a:lnTo>
                      <a:pt x="0" y="0"/>
                    </a:lnTo>
                    <a:lnTo>
                      <a:pt x="232" y="4"/>
                    </a:lnTo>
                    <a:close/>
                  </a:path>
                </a:pathLst>
              </a:custGeom>
              <a:solidFill>
                <a:schemeClr val="accent1">
                  <a:lumMod val="25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69" name="Freeform 20"/>
              <p:cNvSpPr>
                <a:spLocks/>
              </p:cNvSpPr>
              <p:nvPr/>
            </p:nvSpPr>
            <p:spPr bwMode="auto">
              <a:xfrm rot="1750389" flipH="1" flipV="1">
                <a:off x="6535556" y="2727768"/>
                <a:ext cx="92231" cy="14303"/>
              </a:xfrm>
              <a:custGeom>
                <a:avLst/>
                <a:gdLst/>
                <a:ahLst/>
                <a:cxnLst>
                  <a:cxn ang="0">
                    <a:pos x="0" y="0"/>
                  </a:cxn>
                  <a:cxn ang="0">
                    <a:pos x="234" y="2"/>
                  </a:cxn>
                  <a:cxn ang="0">
                    <a:pos x="236" y="16"/>
                  </a:cxn>
                  <a:cxn ang="0">
                    <a:pos x="8" y="22"/>
                  </a:cxn>
                  <a:cxn ang="0">
                    <a:pos x="0" y="0"/>
                  </a:cxn>
                </a:cxnLst>
                <a:rect l="0" t="0" r="r" b="b"/>
                <a:pathLst>
                  <a:path w="236" h="22">
                    <a:moveTo>
                      <a:pt x="0" y="0"/>
                    </a:moveTo>
                    <a:lnTo>
                      <a:pt x="234" y="2"/>
                    </a:lnTo>
                    <a:lnTo>
                      <a:pt x="236" y="16"/>
                    </a:lnTo>
                    <a:lnTo>
                      <a:pt x="8" y="22"/>
                    </a:lnTo>
                    <a:lnTo>
                      <a:pt x="0" y="0"/>
                    </a:lnTo>
                    <a:close/>
                  </a:path>
                </a:pathLst>
              </a:custGeom>
              <a:solidFill>
                <a:schemeClr val="accent1">
                  <a:lumMod val="9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70" name="Freeform 21"/>
              <p:cNvSpPr>
                <a:spLocks/>
              </p:cNvSpPr>
              <p:nvPr/>
            </p:nvSpPr>
            <p:spPr bwMode="auto">
              <a:xfrm rot="1750389" flipH="1" flipV="1">
                <a:off x="6538736" y="2724590"/>
                <a:ext cx="90641" cy="11125"/>
              </a:xfrm>
              <a:custGeom>
                <a:avLst/>
                <a:gdLst/>
                <a:ahLst/>
                <a:cxnLst>
                  <a:cxn ang="0">
                    <a:pos x="234" y="4"/>
                  </a:cxn>
                  <a:cxn ang="0">
                    <a:pos x="218" y="16"/>
                  </a:cxn>
                  <a:cxn ang="0">
                    <a:pos x="8" y="16"/>
                  </a:cxn>
                  <a:cxn ang="0">
                    <a:pos x="0" y="0"/>
                  </a:cxn>
                  <a:cxn ang="0">
                    <a:pos x="234" y="4"/>
                  </a:cxn>
                </a:cxnLst>
                <a:rect l="0" t="0" r="r" b="b"/>
                <a:pathLst>
                  <a:path w="234" h="16">
                    <a:moveTo>
                      <a:pt x="234" y="4"/>
                    </a:moveTo>
                    <a:lnTo>
                      <a:pt x="218" y="16"/>
                    </a:lnTo>
                    <a:lnTo>
                      <a:pt x="8" y="16"/>
                    </a:lnTo>
                    <a:lnTo>
                      <a:pt x="0" y="0"/>
                    </a:lnTo>
                    <a:lnTo>
                      <a:pt x="234" y="4"/>
                    </a:lnTo>
                    <a:close/>
                  </a:path>
                </a:pathLst>
              </a:custGeom>
              <a:solidFill>
                <a:schemeClr val="accent1">
                  <a:lumMod val="25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71" name="Freeform 22"/>
              <p:cNvSpPr>
                <a:spLocks/>
              </p:cNvSpPr>
              <p:nvPr/>
            </p:nvSpPr>
            <p:spPr bwMode="auto">
              <a:xfrm rot="1750389" flipH="1" flipV="1">
                <a:off x="6624606" y="2506870"/>
                <a:ext cx="92231" cy="14302"/>
              </a:xfrm>
              <a:custGeom>
                <a:avLst/>
                <a:gdLst/>
                <a:ahLst/>
                <a:cxnLst>
                  <a:cxn ang="0">
                    <a:pos x="0" y="0"/>
                  </a:cxn>
                  <a:cxn ang="0">
                    <a:pos x="234" y="2"/>
                  </a:cxn>
                  <a:cxn ang="0">
                    <a:pos x="236" y="16"/>
                  </a:cxn>
                  <a:cxn ang="0">
                    <a:pos x="8" y="22"/>
                  </a:cxn>
                  <a:cxn ang="0">
                    <a:pos x="0" y="0"/>
                  </a:cxn>
                </a:cxnLst>
                <a:rect l="0" t="0" r="r" b="b"/>
                <a:pathLst>
                  <a:path w="236" h="22">
                    <a:moveTo>
                      <a:pt x="0" y="0"/>
                    </a:moveTo>
                    <a:lnTo>
                      <a:pt x="234" y="2"/>
                    </a:lnTo>
                    <a:lnTo>
                      <a:pt x="236" y="16"/>
                    </a:lnTo>
                    <a:lnTo>
                      <a:pt x="8" y="22"/>
                    </a:lnTo>
                    <a:lnTo>
                      <a:pt x="0" y="0"/>
                    </a:lnTo>
                    <a:close/>
                  </a:path>
                </a:pathLst>
              </a:custGeom>
              <a:solidFill>
                <a:schemeClr val="accent1">
                  <a:lumMod val="9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72" name="Freeform 23"/>
              <p:cNvSpPr>
                <a:spLocks/>
              </p:cNvSpPr>
              <p:nvPr/>
            </p:nvSpPr>
            <p:spPr bwMode="auto">
              <a:xfrm rot="1750389" flipH="1" flipV="1">
                <a:off x="6627787" y="2502102"/>
                <a:ext cx="92231" cy="11125"/>
              </a:xfrm>
              <a:custGeom>
                <a:avLst/>
                <a:gdLst/>
                <a:ahLst/>
                <a:cxnLst>
                  <a:cxn ang="0">
                    <a:pos x="234" y="4"/>
                  </a:cxn>
                  <a:cxn ang="0">
                    <a:pos x="218" y="18"/>
                  </a:cxn>
                  <a:cxn ang="0">
                    <a:pos x="8" y="16"/>
                  </a:cxn>
                  <a:cxn ang="0">
                    <a:pos x="0" y="0"/>
                  </a:cxn>
                  <a:cxn ang="0">
                    <a:pos x="234" y="4"/>
                  </a:cxn>
                </a:cxnLst>
                <a:rect l="0" t="0" r="r" b="b"/>
                <a:pathLst>
                  <a:path w="234" h="18">
                    <a:moveTo>
                      <a:pt x="234" y="4"/>
                    </a:moveTo>
                    <a:lnTo>
                      <a:pt x="218" y="18"/>
                    </a:lnTo>
                    <a:lnTo>
                      <a:pt x="8" y="16"/>
                    </a:lnTo>
                    <a:lnTo>
                      <a:pt x="0" y="0"/>
                    </a:lnTo>
                    <a:lnTo>
                      <a:pt x="234" y="4"/>
                    </a:lnTo>
                    <a:close/>
                  </a:path>
                </a:pathLst>
              </a:custGeom>
              <a:solidFill>
                <a:schemeClr val="accent1">
                  <a:lumMod val="25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73" name="Freeform 24"/>
              <p:cNvSpPr>
                <a:spLocks/>
              </p:cNvSpPr>
              <p:nvPr/>
            </p:nvSpPr>
            <p:spPr bwMode="auto">
              <a:xfrm rot="1750389" flipH="1" flipV="1">
                <a:off x="6670722" y="2394037"/>
                <a:ext cx="92231" cy="14303"/>
              </a:xfrm>
              <a:custGeom>
                <a:avLst/>
                <a:gdLst/>
                <a:ahLst/>
                <a:cxnLst>
                  <a:cxn ang="0">
                    <a:pos x="0" y="0"/>
                  </a:cxn>
                  <a:cxn ang="0">
                    <a:pos x="234" y="4"/>
                  </a:cxn>
                  <a:cxn ang="0">
                    <a:pos x="236" y="16"/>
                  </a:cxn>
                  <a:cxn ang="0">
                    <a:pos x="8" y="22"/>
                  </a:cxn>
                  <a:cxn ang="0">
                    <a:pos x="0" y="0"/>
                  </a:cxn>
                </a:cxnLst>
                <a:rect l="0" t="0" r="r" b="b"/>
                <a:pathLst>
                  <a:path w="236" h="22">
                    <a:moveTo>
                      <a:pt x="0" y="0"/>
                    </a:moveTo>
                    <a:lnTo>
                      <a:pt x="234" y="4"/>
                    </a:lnTo>
                    <a:lnTo>
                      <a:pt x="236" y="16"/>
                    </a:lnTo>
                    <a:lnTo>
                      <a:pt x="8" y="22"/>
                    </a:lnTo>
                    <a:lnTo>
                      <a:pt x="0" y="0"/>
                    </a:lnTo>
                    <a:close/>
                  </a:path>
                </a:pathLst>
              </a:custGeom>
              <a:solidFill>
                <a:schemeClr val="accent1">
                  <a:lumMod val="9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74" name="Freeform 25"/>
              <p:cNvSpPr>
                <a:spLocks/>
              </p:cNvSpPr>
              <p:nvPr/>
            </p:nvSpPr>
            <p:spPr bwMode="auto">
              <a:xfrm rot="1750389" flipH="1" flipV="1">
                <a:off x="6673903" y="2389270"/>
                <a:ext cx="90640" cy="9535"/>
              </a:xfrm>
              <a:custGeom>
                <a:avLst/>
                <a:gdLst/>
                <a:ahLst/>
                <a:cxnLst>
                  <a:cxn ang="0">
                    <a:pos x="234" y="2"/>
                  </a:cxn>
                  <a:cxn ang="0">
                    <a:pos x="218" y="16"/>
                  </a:cxn>
                  <a:cxn ang="0">
                    <a:pos x="8" y="14"/>
                  </a:cxn>
                  <a:cxn ang="0">
                    <a:pos x="0" y="0"/>
                  </a:cxn>
                  <a:cxn ang="0">
                    <a:pos x="234" y="2"/>
                  </a:cxn>
                </a:cxnLst>
                <a:rect l="0" t="0" r="r" b="b"/>
                <a:pathLst>
                  <a:path w="234" h="16">
                    <a:moveTo>
                      <a:pt x="234" y="2"/>
                    </a:moveTo>
                    <a:lnTo>
                      <a:pt x="218" y="16"/>
                    </a:lnTo>
                    <a:lnTo>
                      <a:pt x="8" y="14"/>
                    </a:lnTo>
                    <a:lnTo>
                      <a:pt x="0" y="0"/>
                    </a:lnTo>
                    <a:lnTo>
                      <a:pt x="234" y="2"/>
                    </a:lnTo>
                    <a:close/>
                  </a:path>
                </a:pathLst>
              </a:custGeom>
              <a:solidFill>
                <a:schemeClr val="accent1">
                  <a:lumMod val="25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75" name="Freeform 26"/>
              <p:cNvSpPr>
                <a:spLocks/>
              </p:cNvSpPr>
              <p:nvPr/>
            </p:nvSpPr>
            <p:spPr bwMode="auto">
              <a:xfrm rot="1750389" flipH="1" flipV="1">
                <a:off x="6718428" y="2279614"/>
                <a:ext cx="90640" cy="12714"/>
              </a:xfrm>
              <a:custGeom>
                <a:avLst/>
                <a:gdLst/>
                <a:ahLst/>
                <a:cxnLst>
                  <a:cxn ang="0">
                    <a:pos x="0" y="0"/>
                  </a:cxn>
                  <a:cxn ang="0">
                    <a:pos x="234" y="2"/>
                  </a:cxn>
                  <a:cxn ang="0">
                    <a:pos x="236" y="16"/>
                  </a:cxn>
                  <a:cxn ang="0">
                    <a:pos x="8" y="22"/>
                  </a:cxn>
                  <a:cxn ang="0">
                    <a:pos x="0" y="0"/>
                  </a:cxn>
                </a:cxnLst>
                <a:rect l="0" t="0" r="r" b="b"/>
                <a:pathLst>
                  <a:path w="236" h="22">
                    <a:moveTo>
                      <a:pt x="0" y="0"/>
                    </a:moveTo>
                    <a:lnTo>
                      <a:pt x="234" y="2"/>
                    </a:lnTo>
                    <a:lnTo>
                      <a:pt x="236" y="16"/>
                    </a:lnTo>
                    <a:lnTo>
                      <a:pt x="8" y="22"/>
                    </a:lnTo>
                    <a:lnTo>
                      <a:pt x="0" y="0"/>
                    </a:lnTo>
                    <a:close/>
                  </a:path>
                </a:pathLst>
              </a:custGeom>
              <a:solidFill>
                <a:schemeClr val="accent1">
                  <a:lumMod val="9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76" name="Freeform 27"/>
              <p:cNvSpPr>
                <a:spLocks/>
              </p:cNvSpPr>
              <p:nvPr/>
            </p:nvSpPr>
            <p:spPr bwMode="auto">
              <a:xfrm rot="1750389" flipH="1" flipV="1">
                <a:off x="6721608" y="2274847"/>
                <a:ext cx="90640" cy="9535"/>
              </a:xfrm>
              <a:custGeom>
                <a:avLst/>
                <a:gdLst/>
                <a:ahLst/>
                <a:cxnLst>
                  <a:cxn ang="0">
                    <a:pos x="234" y="2"/>
                  </a:cxn>
                  <a:cxn ang="0">
                    <a:pos x="218" y="16"/>
                  </a:cxn>
                  <a:cxn ang="0">
                    <a:pos x="8" y="14"/>
                  </a:cxn>
                  <a:cxn ang="0">
                    <a:pos x="0" y="0"/>
                  </a:cxn>
                  <a:cxn ang="0">
                    <a:pos x="234" y="2"/>
                  </a:cxn>
                </a:cxnLst>
                <a:rect l="0" t="0" r="r" b="b"/>
                <a:pathLst>
                  <a:path w="234" h="16">
                    <a:moveTo>
                      <a:pt x="234" y="2"/>
                    </a:moveTo>
                    <a:lnTo>
                      <a:pt x="218" y="16"/>
                    </a:lnTo>
                    <a:lnTo>
                      <a:pt x="8" y="14"/>
                    </a:lnTo>
                    <a:lnTo>
                      <a:pt x="0" y="0"/>
                    </a:lnTo>
                    <a:lnTo>
                      <a:pt x="234" y="2"/>
                    </a:lnTo>
                    <a:close/>
                  </a:path>
                </a:pathLst>
              </a:custGeom>
              <a:solidFill>
                <a:schemeClr val="accent1">
                  <a:lumMod val="25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77" name="Freeform 28"/>
              <p:cNvSpPr>
                <a:spLocks/>
              </p:cNvSpPr>
              <p:nvPr/>
            </p:nvSpPr>
            <p:spPr bwMode="auto">
              <a:xfrm rot="1750389" flipH="1" flipV="1">
                <a:off x="6762953" y="2163604"/>
                <a:ext cx="92231" cy="15892"/>
              </a:xfrm>
              <a:custGeom>
                <a:avLst/>
                <a:gdLst/>
                <a:ahLst/>
                <a:cxnLst>
                  <a:cxn ang="0">
                    <a:pos x="0" y="4"/>
                  </a:cxn>
                  <a:cxn ang="0">
                    <a:pos x="234" y="0"/>
                  </a:cxn>
                  <a:cxn ang="0">
                    <a:pos x="236" y="12"/>
                  </a:cxn>
                  <a:cxn ang="0">
                    <a:pos x="8" y="26"/>
                  </a:cxn>
                  <a:cxn ang="0">
                    <a:pos x="0" y="4"/>
                  </a:cxn>
                </a:cxnLst>
                <a:rect l="0" t="0" r="r" b="b"/>
                <a:pathLst>
                  <a:path w="236" h="26">
                    <a:moveTo>
                      <a:pt x="0" y="4"/>
                    </a:moveTo>
                    <a:lnTo>
                      <a:pt x="234" y="0"/>
                    </a:lnTo>
                    <a:lnTo>
                      <a:pt x="236" y="12"/>
                    </a:lnTo>
                    <a:lnTo>
                      <a:pt x="8" y="26"/>
                    </a:lnTo>
                    <a:lnTo>
                      <a:pt x="0" y="4"/>
                    </a:lnTo>
                    <a:close/>
                  </a:path>
                </a:pathLst>
              </a:custGeom>
              <a:solidFill>
                <a:schemeClr val="accent1">
                  <a:lumMod val="9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78" name="Freeform 29"/>
              <p:cNvSpPr>
                <a:spLocks/>
              </p:cNvSpPr>
              <p:nvPr/>
            </p:nvSpPr>
            <p:spPr bwMode="auto">
              <a:xfrm rot="1750389" flipH="1" flipV="1">
                <a:off x="6766133" y="2160425"/>
                <a:ext cx="92231" cy="12714"/>
              </a:xfrm>
              <a:custGeom>
                <a:avLst/>
                <a:gdLst/>
                <a:ahLst/>
                <a:cxnLst>
                  <a:cxn ang="0">
                    <a:pos x="234" y="0"/>
                  </a:cxn>
                  <a:cxn ang="0">
                    <a:pos x="218" y="14"/>
                  </a:cxn>
                  <a:cxn ang="0">
                    <a:pos x="10" y="20"/>
                  </a:cxn>
                  <a:cxn ang="0">
                    <a:pos x="0" y="6"/>
                  </a:cxn>
                  <a:cxn ang="0">
                    <a:pos x="234" y="0"/>
                  </a:cxn>
                </a:cxnLst>
                <a:rect l="0" t="0" r="r" b="b"/>
                <a:pathLst>
                  <a:path w="234" h="20">
                    <a:moveTo>
                      <a:pt x="234" y="0"/>
                    </a:moveTo>
                    <a:lnTo>
                      <a:pt x="218" y="14"/>
                    </a:lnTo>
                    <a:lnTo>
                      <a:pt x="10" y="20"/>
                    </a:lnTo>
                    <a:lnTo>
                      <a:pt x="0" y="6"/>
                    </a:lnTo>
                    <a:lnTo>
                      <a:pt x="234" y="0"/>
                    </a:lnTo>
                    <a:close/>
                  </a:path>
                </a:pathLst>
              </a:custGeom>
              <a:solidFill>
                <a:schemeClr val="accent1">
                  <a:lumMod val="25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79" name="Freeform 30"/>
              <p:cNvSpPr>
                <a:spLocks/>
              </p:cNvSpPr>
              <p:nvPr/>
            </p:nvSpPr>
            <p:spPr bwMode="auto">
              <a:xfrm rot="1750389" flipH="1" flipV="1">
                <a:off x="6809068" y="2049181"/>
                <a:ext cx="92231" cy="22249"/>
              </a:xfrm>
              <a:custGeom>
                <a:avLst/>
                <a:gdLst/>
                <a:ahLst/>
                <a:cxnLst>
                  <a:cxn ang="0">
                    <a:pos x="0" y="12"/>
                  </a:cxn>
                  <a:cxn ang="0">
                    <a:pos x="234" y="0"/>
                  </a:cxn>
                  <a:cxn ang="0">
                    <a:pos x="236" y="12"/>
                  </a:cxn>
                  <a:cxn ang="0">
                    <a:pos x="10" y="34"/>
                  </a:cxn>
                  <a:cxn ang="0">
                    <a:pos x="0" y="12"/>
                  </a:cxn>
                </a:cxnLst>
                <a:rect l="0" t="0" r="r" b="b"/>
                <a:pathLst>
                  <a:path w="236" h="34">
                    <a:moveTo>
                      <a:pt x="0" y="12"/>
                    </a:moveTo>
                    <a:lnTo>
                      <a:pt x="234" y="0"/>
                    </a:lnTo>
                    <a:lnTo>
                      <a:pt x="236" y="12"/>
                    </a:lnTo>
                    <a:lnTo>
                      <a:pt x="10" y="34"/>
                    </a:lnTo>
                    <a:lnTo>
                      <a:pt x="0" y="12"/>
                    </a:lnTo>
                    <a:close/>
                  </a:path>
                </a:pathLst>
              </a:custGeom>
              <a:solidFill>
                <a:schemeClr val="accent1">
                  <a:lumMod val="9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80" name="Freeform 31"/>
              <p:cNvSpPr>
                <a:spLocks/>
              </p:cNvSpPr>
              <p:nvPr/>
            </p:nvSpPr>
            <p:spPr bwMode="auto">
              <a:xfrm rot="1750389" flipH="1" flipV="1">
                <a:off x="6812248" y="2046003"/>
                <a:ext cx="90641" cy="17481"/>
              </a:xfrm>
              <a:custGeom>
                <a:avLst/>
                <a:gdLst/>
                <a:ahLst/>
                <a:cxnLst>
                  <a:cxn ang="0">
                    <a:pos x="232" y="0"/>
                  </a:cxn>
                  <a:cxn ang="0">
                    <a:pos x="218" y="16"/>
                  </a:cxn>
                  <a:cxn ang="0">
                    <a:pos x="8" y="28"/>
                  </a:cxn>
                  <a:cxn ang="0">
                    <a:pos x="0" y="14"/>
                  </a:cxn>
                  <a:cxn ang="0">
                    <a:pos x="232" y="0"/>
                  </a:cxn>
                </a:cxnLst>
                <a:rect l="0" t="0" r="r" b="b"/>
                <a:pathLst>
                  <a:path w="232" h="28">
                    <a:moveTo>
                      <a:pt x="232" y="0"/>
                    </a:moveTo>
                    <a:lnTo>
                      <a:pt x="218" y="16"/>
                    </a:lnTo>
                    <a:lnTo>
                      <a:pt x="8" y="28"/>
                    </a:lnTo>
                    <a:lnTo>
                      <a:pt x="0" y="14"/>
                    </a:lnTo>
                    <a:lnTo>
                      <a:pt x="232" y="0"/>
                    </a:lnTo>
                    <a:close/>
                  </a:path>
                </a:pathLst>
              </a:custGeom>
              <a:solidFill>
                <a:schemeClr val="accent1">
                  <a:lumMod val="25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81" name="Freeform 32"/>
              <p:cNvSpPr>
                <a:spLocks/>
              </p:cNvSpPr>
              <p:nvPr/>
            </p:nvSpPr>
            <p:spPr bwMode="auto">
              <a:xfrm rot="1750389" flipH="1" flipV="1">
                <a:off x="6710476" y="1912510"/>
                <a:ext cx="135166" cy="993248"/>
              </a:xfrm>
              <a:custGeom>
                <a:avLst/>
                <a:gdLst/>
                <a:ahLst/>
                <a:cxnLst>
                  <a:cxn ang="0">
                    <a:pos x="0" y="14"/>
                  </a:cxn>
                  <a:cxn ang="0">
                    <a:pos x="30" y="0"/>
                  </a:cxn>
                  <a:cxn ang="0">
                    <a:pos x="348" y="1538"/>
                  </a:cxn>
                  <a:cxn ang="0">
                    <a:pos x="304" y="1544"/>
                  </a:cxn>
                  <a:cxn ang="0">
                    <a:pos x="0" y="14"/>
                  </a:cxn>
                </a:cxnLst>
                <a:rect l="0" t="0" r="r" b="b"/>
                <a:pathLst>
                  <a:path w="348" h="1544">
                    <a:moveTo>
                      <a:pt x="0" y="14"/>
                    </a:moveTo>
                    <a:lnTo>
                      <a:pt x="30" y="0"/>
                    </a:lnTo>
                    <a:lnTo>
                      <a:pt x="348" y="1538"/>
                    </a:lnTo>
                    <a:lnTo>
                      <a:pt x="304" y="1544"/>
                    </a:lnTo>
                    <a:lnTo>
                      <a:pt x="0" y="14"/>
                    </a:lnTo>
                    <a:close/>
                  </a:path>
                </a:pathLst>
              </a:cu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a:ln w="9525">
                <a:noFill/>
                <a:round/>
                <a:headEnd/>
                <a:tailEnd/>
              </a:ln>
            </p:spPr>
            <p:txBody>
              <a:bodyPr/>
              <a:lstStyle/>
              <a:p>
                <a:pPr fontAlgn="auto">
                  <a:spcBef>
                    <a:spcPts val="0"/>
                  </a:spcBef>
                  <a:spcAft>
                    <a:spcPts val="0"/>
                  </a:spcAft>
                  <a:defRPr/>
                </a:pPr>
                <a:endParaRPr lang="en-US">
                  <a:latin typeface="+mn-lt"/>
                </a:endParaRPr>
              </a:p>
            </p:txBody>
          </p:sp>
        </p:grpSp>
        <p:sp>
          <p:nvSpPr>
            <p:cNvPr id="64" name="Freeform 33"/>
            <p:cNvSpPr>
              <a:spLocks/>
            </p:cNvSpPr>
            <p:nvPr/>
          </p:nvSpPr>
          <p:spPr bwMode="auto">
            <a:xfrm rot="1750389" flipH="1" flipV="1">
              <a:off x="6700935" y="1904564"/>
              <a:ext cx="133575" cy="988480"/>
            </a:xfrm>
            <a:custGeom>
              <a:avLst/>
              <a:gdLst/>
              <a:ahLst/>
              <a:cxnLst>
                <a:cxn ang="0">
                  <a:pos x="0" y="0"/>
                </a:cxn>
                <a:cxn ang="0">
                  <a:pos x="28" y="6"/>
                </a:cxn>
                <a:cxn ang="0">
                  <a:pos x="340" y="1530"/>
                </a:cxn>
                <a:cxn ang="0">
                  <a:pos x="318" y="1538"/>
                </a:cxn>
                <a:cxn ang="0">
                  <a:pos x="0" y="0"/>
                </a:cxn>
              </a:cxnLst>
              <a:rect l="0" t="0" r="r" b="b"/>
              <a:pathLst>
                <a:path w="340" h="1538">
                  <a:moveTo>
                    <a:pt x="0" y="0"/>
                  </a:moveTo>
                  <a:lnTo>
                    <a:pt x="28" y="6"/>
                  </a:lnTo>
                  <a:lnTo>
                    <a:pt x="340" y="1530"/>
                  </a:lnTo>
                  <a:lnTo>
                    <a:pt x="318" y="1538"/>
                  </a:lnTo>
                  <a:lnTo>
                    <a:pt x="0" y="0"/>
                  </a:lnTo>
                  <a:close/>
                </a:path>
              </a:pathLst>
            </a:custGeom>
            <a:solidFill>
              <a:schemeClr val="accent1">
                <a:lumMod val="90000"/>
              </a:schemeClr>
            </a:solidFill>
            <a:ln w="9525">
              <a:noFill/>
              <a:round/>
              <a:headEnd/>
              <a:tailEnd/>
            </a:ln>
          </p:spPr>
          <p:txBody>
            <a:bodyPr/>
            <a:lstStyle/>
            <a:p>
              <a:pPr fontAlgn="auto">
                <a:spcBef>
                  <a:spcPts val="0"/>
                </a:spcBef>
                <a:spcAft>
                  <a:spcPts val="0"/>
                </a:spcAft>
                <a:defRPr/>
              </a:pPr>
              <a:endParaRPr lang="en-US">
                <a:latin typeface="+mn-lt"/>
              </a:endParaRPr>
            </a:p>
          </p:txBody>
        </p:sp>
      </p:grpSp>
      <p:sp>
        <p:nvSpPr>
          <p:cNvPr id="12303" name="Text Box 52"/>
          <p:cNvSpPr txBox="1">
            <a:spLocks noChangeArrowheads="1"/>
          </p:cNvSpPr>
          <p:nvPr/>
        </p:nvSpPr>
        <p:spPr bwMode="gray">
          <a:xfrm>
            <a:off x="5105400" y="2743200"/>
            <a:ext cx="18637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a:defRPr sz="3200">
                <a:solidFill>
                  <a:schemeClr val="tx1"/>
                </a:solidFill>
                <a:latin typeface="Arial" pitchFamily="34" charset="0"/>
              </a:defRPr>
            </a:lvl1pPr>
            <a:lvl2pPr defTabSz="801688">
              <a:defRPr sz="2800">
                <a:solidFill>
                  <a:schemeClr val="tx1"/>
                </a:solidFill>
                <a:latin typeface="Arial" pitchFamily="34" charset="0"/>
              </a:defRPr>
            </a:lvl2pPr>
            <a:lvl3pPr defTabSz="801688">
              <a:defRPr sz="2400">
                <a:solidFill>
                  <a:schemeClr val="tx1"/>
                </a:solidFill>
                <a:latin typeface="Arial" pitchFamily="34" charset="0"/>
              </a:defRPr>
            </a:lvl3pPr>
            <a:lvl4pPr defTabSz="801688">
              <a:defRPr sz="2000">
                <a:solidFill>
                  <a:schemeClr val="tx1"/>
                </a:solidFill>
                <a:latin typeface="Arial" pitchFamily="34" charset="0"/>
              </a:defRPr>
            </a:lvl4pPr>
            <a:lvl5pPr defTabSz="801688">
              <a:defRPr sz="2000">
                <a:solidFill>
                  <a:schemeClr val="tx1"/>
                </a:solidFill>
                <a:latin typeface="Arial" pitchFamily="34" charset="0"/>
              </a:defRPr>
            </a:lvl5pPr>
            <a:lvl6pPr defTabSz="801688" eaLnBrk="0" hangingPunct="0">
              <a:defRPr sz="2000">
                <a:solidFill>
                  <a:schemeClr val="tx1"/>
                </a:solidFill>
                <a:latin typeface="Arial" pitchFamily="34" charset="0"/>
              </a:defRPr>
            </a:lvl6pPr>
            <a:lvl7pPr defTabSz="801688" eaLnBrk="0" hangingPunct="0">
              <a:defRPr sz="2000">
                <a:solidFill>
                  <a:schemeClr val="tx1"/>
                </a:solidFill>
                <a:latin typeface="Arial" pitchFamily="34" charset="0"/>
              </a:defRPr>
            </a:lvl7pPr>
            <a:lvl8pPr defTabSz="801688" eaLnBrk="0" hangingPunct="0">
              <a:defRPr sz="2000">
                <a:solidFill>
                  <a:schemeClr val="tx1"/>
                </a:solidFill>
                <a:latin typeface="Arial" pitchFamily="34" charset="0"/>
              </a:defRPr>
            </a:lvl8pPr>
            <a:lvl9pPr defTabSz="801688" eaLnBrk="0" hangingPunct="0">
              <a:defRPr sz="2000">
                <a:solidFill>
                  <a:schemeClr val="tx1"/>
                </a:solidFill>
                <a:latin typeface="Arial" pitchFamily="34" charset="0"/>
              </a:defRPr>
            </a:lvl9pPr>
          </a:lstStyle>
          <a:p>
            <a:pPr algn="ctr" eaLnBrk="1" hangingPunct="1">
              <a:spcBef>
                <a:spcPct val="20000"/>
              </a:spcBef>
            </a:pPr>
            <a:r>
              <a:rPr lang="en-US" altLang="en-US" sz="2400" b="1" noProof="1">
                <a:latin typeface="Trebuchet MS" panose="020B0603020202020204" pitchFamily="34" charset="0"/>
                <a:cs typeface="Arial" pitchFamily="34" charset="0"/>
              </a:rPr>
              <a:t>Fear</a:t>
            </a:r>
          </a:p>
        </p:txBody>
      </p:sp>
      <p:sp>
        <p:nvSpPr>
          <p:cNvPr id="12304" name="TextBox 108"/>
          <p:cNvSpPr txBox="1">
            <a:spLocks noChangeArrowheads="1"/>
          </p:cNvSpPr>
          <p:nvPr/>
        </p:nvSpPr>
        <p:spPr bwMode="auto">
          <a:xfrm>
            <a:off x="6400800" y="1676399"/>
            <a:ext cx="2675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eaLnBrk="1" hangingPunct="1"/>
            <a:r>
              <a:rPr lang="en-US" altLang="en-US" sz="2800" b="1" dirty="0">
                <a:latin typeface="Trebuchet MS" panose="020B0603020202020204" pitchFamily="34" charset="0"/>
                <a:cs typeface="Arial" pitchFamily="34" charset="0"/>
              </a:rPr>
              <a:t>Transportation</a:t>
            </a:r>
          </a:p>
        </p:txBody>
      </p:sp>
      <p:grpSp>
        <p:nvGrpSpPr>
          <p:cNvPr id="12305" name="Gruppe 91"/>
          <p:cNvGrpSpPr>
            <a:grpSpLocks/>
          </p:cNvGrpSpPr>
          <p:nvPr/>
        </p:nvGrpSpPr>
        <p:grpSpPr bwMode="auto">
          <a:xfrm>
            <a:off x="5882328" y="3695294"/>
            <a:ext cx="1271587" cy="1273175"/>
            <a:chOff x="7506236" y="2690763"/>
            <a:chExt cx="697964" cy="1144377"/>
          </a:xfrm>
        </p:grpSpPr>
        <p:sp>
          <p:nvSpPr>
            <p:cNvPr id="85" name="Ellipse 82"/>
            <p:cNvSpPr/>
            <p:nvPr/>
          </p:nvSpPr>
          <p:spPr bwMode="auto">
            <a:xfrm rot="2798875">
              <a:off x="7747956" y="3606803"/>
              <a:ext cx="387233" cy="69441"/>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latin typeface="Calibri" pitchFamily="34" charset="0"/>
              </a:endParaRPr>
            </a:p>
          </p:txBody>
        </p:sp>
        <p:sp>
          <p:nvSpPr>
            <p:cNvPr id="86" name="Ellipse 83"/>
            <p:cNvSpPr/>
            <p:nvPr/>
          </p:nvSpPr>
          <p:spPr bwMode="auto">
            <a:xfrm>
              <a:off x="7506236" y="3406019"/>
              <a:ext cx="387233" cy="21166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latin typeface="Calibri" pitchFamily="34" charset="0"/>
              </a:endParaRPr>
            </a:p>
          </p:txBody>
        </p:sp>
        <p:grpSp>
          <p:nvGrpSpPr>
            <p:cNvPr id="12335" name="Gruppe 84"/>
            <p:cNvGrpSpPr>
              <a:grpSpLocks/>
            </p:cNvGrpSpPr>
            <p:nvPr/>
          </p:nvGrpSpPr>
          <p:grpSpPr bwMode="auto">
            <a:xfrm flipH="1">
              <a:off x="7594497" y="2690805"/>
              <a:ext cx="609620" cy="982730"/>
              <a:chOff x="8332788" y="6677025"/>
              <a:chExt cx="2012950" cy="2838450"/>
            </a:xfrm>
          </p:grpSpPr>
          <p:sp>
            <p:nvSpPr>
              <p:cNvPr id="12336" name="Freeform 36"/>
              <p:cNvSpPr>
                <a:spLocks/>
              </p:cNvSpPr>
              <p:nvPr/>
            </p:nvSpPr>
            <p:spPr bwMode="auto">
              <a:xfrm>
                <a:off x="9513888" y="8458200"/>
                <a:ext cx="34925" cy="12700"/>
              </a:xfrm>
              <a:custGeom>
                <a:avLst/>
                <a:gdLst>
                  <a:gd name="T0" fmla="*/ 2147483647 w 22"/>
                  <a:gd name="T1" fmla="*/ 2147483647 h 8"/>
                  <a:gd name="T2" fmla="*/ 2147483647 w 22"/>
                  <a:gd name="T3" fmla="*/ 0 h 8"/>
                  <a:gd name="T4" fmla="*/ 0 w 22"/>
                  <a:gd name="T5" fmla="*/ 2147483647 h 8"/>
                  <a:gd name="T6" fmla="*/ 0 w 22"/>
                  <a:gd name="T7" fmla="*/ 2147483647 h 8"/>
                  <a:gd name="T8" fmla="*/ 2147483647 w 22"/>
                  <a:gd name="T9" fmla="*/ 2147483647 h 8"/>
                  <a:gd name="T10" fmla="*/ 2147483647 w 22"/>
                  <a:gd name="T11" fmla="*/ 2147483647 h 8"/>
                  <a:gd name="T12" fmla="*/ 0 60000 65536"/>
                  <a:gd name="T13" fmla="*/ 0 60000 65536"/>
                  <a:gd name="T14" fmla="*/ 0 60000 65536"/>
                  <a:gd name="T15" fmla="*/ 0 60000 65536"/>
                  <a:gd name="T16" fmla="*/ 0 60000 65536"/>
                  <a:gd name="T17" fmla="*/ 0 60000 65536"/>
                  <a:gd name="T18" fmla="*/ 0 w 22"/>
                  <a:gd name="T19" fmla="*/ 0 h 8"/>
                  <a:gd name="T20" fmla="*/ 22 w 22"/>
                  <a:gd name="T21" fmla="*/ 8 h 8"/>
                </a:gdLst>
                <a:ahLst/>
                <a:cxnLst>
                  <a:cxn ang="T12">
                    <a:pos x="T0" y="T1"/>
                  </a:cxn>
                  <a:cxn ang="T13">
                    <a:pos x="T2" y="T3"/>
                  </a:cxn>
                  <a:cxn ang="T14">
                    <a:pos x="T4" y="T5"/>
                  </a:cxn>
                  <a:cxn ang="T15">
                    <a:pos x="T6" y="T7"/>
                  </a:cxn>
                  <a:cxn ang="T16">
                    <a:pos x="T8" y="T9"/>
                  </a:cxn>
                  <a:cxn ang="T17">
                    <a:pos x="T10" y="T11"/>
                  </a:cxn>
                </a:cxnLst>
                <a:rect l="T18" t="T19" r="T20" b="T21"/>
                <a:pathLst>
                  <a:path w="22" h="8">
                    <a:moveTo>
                      <a:pt x="10" y="8"/>
                    </a:moveTo>
                    <a:lnTo>
                      <a:pt x="22" y="0"/>
                    </a:lnTo>
                    <a:lnTo>
                      <a:pt x="0" y="6"/>
                    </a:lnTo>
                    <a:lnTo>
                      <a:pt x="1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37" name="Freeform 37"/>
              <p:cNvSpPr>
                <a:spLocks noEditPoints="1"/>
              </p:cNvSpPr>
              <p:nvPr/>
            </p:nvSpPr>
            <p:spPr bwMode="auto">
              <a:xfrm>
                <a:off x="8332788" y="6677025"/>
                <a:ext cx="2012950" cy="2838450"/>
              </a:xfrm>
              <a:custGeom>
                <a:avLst/>
                <a:gdLst>
                  <a:gd name="T0" fmla="*/ 2147483647 w 1268"/>
                  <a:gd name="T1" fmla="*/ 2147483647 h 1788"/>
                  <a:gd name="T2" fmla="*/ 2147483647 w 1268"/>
                  <a:gd name="T3" fmla="*/ 2147483647 h 1788"/>
                  <a:gd name="T4" fmla="*/ 2147483647 w 1268"/>
                  <a:gd name="T5" fmla="*/ 2147483647 h 1788"/>
                  <a:gd name="T6" fmla="*/ 2147483647 w 1268"/>
                  <a:gd name="T7" fmla="*/ 2147483647 h 1788"/>
                  <a:gd name="T8" fmla="*/ 2147483647 w 1268"/>
                  <a:gd name="T9" fmla="*/ 2147483647 h 1788"/>
                  <a:gd name="T10" fmla="*/ 2147483647 w 1268"/>
                  <a:gd name="T11" fmla="*/ 2147483647 h 1788"/>
                  <a:gd name="T12" fmla="*/ 2147483647 w 1268"/>
                  <a:gd name="T13" fmla="*/ 0 h 1788"/>
                  <a:gd name="T14" fmla="*/ 2147483647 w 1268"/>
                  <a:gd name="T15" fmla="*/ 2147483647 h 1788"/>
                  <a:gd name="T16" fmla="*/ 2147483647 w 1268"/>
                  <a:gd name="T17" fmla="*/ 2147483647 h 1788"/>
                  <a:gd name="T18" fmla="*/ 2147483647 w 1268"/>
                  <a:gd name="T19" fmla="*/ 2147483647 h 1788"/>
                  <a:gd name="T20" fmla="*/ 2147483647 w 1268"/>
                  <a:gd name="T21" fmla="*/ 2147483647 h 1788"/>
                  <a:gd name="T22" fmla="*/ 2147483647 w 1268"/>
                  <a:gd name="T23" fmla="*/ 2147483647 h 1788"/>
                  <a:gd name="T24" fmla="*/ 2147483647 w 1268"/>
                  <a:gd name="T25" fmla="*/ 2147483647 h 1788"/>
                  <a:gd name="T26" fmla="*/ 2147483647 w 1268"/>
                  <a:gd name="T27" fmla="*/ 2147483647 h 1788"/>
                  <a:gd name="T28" fmla="*/ 2147483647 w 1268"/>
                  <a:gd name="T29" fmla="*/ 2147483647 h 1788"/>
                  <a:gd name="T30" fmla="*/ 2147483647 w 1268"/>
                  <a:gd name="T31" fmla="*/ 2147483647 h 1788"/>
                  <a:gd name="T32" fmla="*/ 2147483647 w 1268"/>
                  <a:gd name="T33" fmla="*/ 2147483647 h 1788"/>
                  <a:gd name="T34" fmla="*/ 2147483647 w 1268"/>
                  <a:gd name="T35" fmla="*/ 2147483647 h 1788"/>
                  <a:gd name="T36" fmla="*/ 2147483647 w 1268"/>
                  <a:gd name="T37" fmla="*/ 2147483647 h 1788"/>
                  <a:gd name="T38" fmla="*/ 2147483647 w 1268"/>
                  <a:gd name="T39" fmla="*/ 2147483647 h 1788"/>
                  <a:gd name="T40" fmla="*/ 2147483647 w 1268"/>
                  <a:gd name="T41" fmla="*/ 2147483647 h 1788"/>
                  <a:gd name="T42" fmla="*/ 2147483647 w 1268"/>
                  <a:gd name="T43" fmla="*/ 2147483647 h 1788"/>
                  <a:gd name="T44" fmla="*/ 2147483647 w 1268"/>
                  <a:gd name="T45" fmla="*/ 2147483647 h 1788"/>
                  <a:gd name="T46" fmla="*/ 2147483647 w 1268"/>
                  <a:gd name="T47" fmla="*/ 2147483647 h 1788"/>
                  <a:gd name="T48" fmla="*/ 2147483647 w 1268"/>
                  <a:gd name="T49" fmla="*/ 2147483647 h 1788"/>
                  <a:gd name="T50" fmla="*/ 2147483647 w 1268"/>
                  <a:gd name="T51" fmla="*/ 2147483647 h 1788"/>
                  <a:gd name="T52" fmla="*/ 2147483647 w 1268"/>
                  <a:gd name="T53" fmla="*/ 2147483647 h 1788"/>
                  <a:gd name="T54" fmla="*/ 2147483647 w 1268"/>
                  <a:gd name="T55" fmla="*/ 2147483647 h 1788"/>
                  <a:gd name="T56" fmla="*/ 2147483647 w 1268"/>
                  <a:gd name="T57" fmla="*/ 2147483647 h 1788"/>
                  <a:gd name="T58" fmla="*/ 2147483647 w 1268"/>
                  <a:gd name="T59" fmla="*/ 2147483647 h 1788"/>
                  <a:gd name="T60" fmla="*/ 2147483647 w 1268"/>
                  <a:gd name="T61" fmla="*/ 2147483647 h 1788"/>
                  <a:gd name="T62" fmla="*/ 2147483647 w 1268"/>
                  <a:gd name="T63" fmla="*/ 2147483647 h 1788"/>
                  <a:gd name="T64" fmla="*/ 2147483647 w 1268"/>
                  <a:gd name="T65" fmla="*/ 2147483647 h 1788"/>
                  <a:gd name="T66" fmla="*/ 2147483647 w 1268"/>
                  <a:gd name="T67" fmla="*/ 2147483647 h 1788"/>
                  <a:gd name="T68" fmla="*/ 2147483647 w 1268"/>
                  <a:gd name="T69" fmla="*/ 2147483647 h 1788"/>
                  <a:gd name="T70" fmla="*/ 2147483647 w 1268"/>
                  <a:gd name="T71" fmla="*/ 2147483647 h 1788"/>
                  <a:gd name="T72" fmla="*/ 2147483647 w 1268"/>
                  <a:gd name="T73" fmla="*/ 2147483647 h 1788"/>
                  <a:gd name="T74" fmla="*/ 2147483647 w 1268"/>
                  <a:gd name="T75" fmla="*/ 2147483647 h 1788"/>
                  <a:gd name="T76" fmla="*/ 2147483647 w 1268"/>
                  <a:gd name="T77" fmla="*/ 2147483647 h 1788"/>
                  <a:gd name="T78" fmla="*/ 2147483647 w 1268"/>
                  <a:gd name="T79" fmla="*/ 2147483647 h 1788"/>
                  <a:gd name="T80" fmla="*/ 2147483647 w 1268"/>
                  <a:gd name="T81" fmla="*/ 2147483647 h 1788"/>
                  <a:gd name="T82" fmla="*/ 2147483647 w 1268"/>
                  <a:gd name="T83" fmla="*/ 2147483647 h 1788"/>
                  <a:gd name="T84" fmla="*/ 2147483647 w 1268"/>
                  <a:gd name="T85" fmla="*/ 2147483647 h 1788"/>
                  <a:gd name="T86" fmla="*/ 2147483647 w 1268"/>
                  <a:gd name="T87" fmla="*/ 2147483647 h 1788"/>
                  <a:gd name="T88" fmla="*/ 2147483647 w 1268"/>
                  <a:gd name="T89" fmla="*/ 2147483647 h 1788"/>
                  <a:gd name="T90" fmla="*/ 2147483647 w 1268"/>
                  <a:gd name="T91" fmla="*/ 2147483647 h 1788"/>
                  <a:gd name="T92" fmla="*/ 2147483647 w 1268"/>
                  <a:gd name="T93" fmla="*/ 2147483647 h 1788"/>
                  <a:gd name="T94" fmla="*/ 2147483647 w 1268"/>
                  <a:gd name="T95" fmla="*/ 2147483647 h 1788"/>
                  <a:gd name="T96" fmla="*/ 2147483647 w 1268"/>
                  <a:gd name="T97" fmla="*/ 2147483647 h 1788"/>
                  <a:gd name="T98" fmla="*/ 2147483647 w 1268"/>
                  <a:gd name="T99" fmla="*/ 2147483647 h 1788"/>
                  <a:gd name="T100" fmla="*/ 2147483647 w 1268"/>
                  <a:gd name="T101" fmla="*/ 2147483647 h 1788"/>
                  <a:gd name="T102" fmla="*/ 2147483647 w 1268"/>
                  <a:gd name="T103" fmla="*/ 2147483647 h 1788"/>
                  <a:gd name="T104" fmla="*/ 2147483647 w 1268"/>
                  <a:gd name="T105" fmla="*/ 2147483647 h 1788"/>
                  <a:gd name="T106" fmla="*/ 2147483647 w 1268"/>
                  <a:gd name="T107" fmla="*/ 2147483647 h 1788"/>
                  <a:gd name="T108" fmla="*/ 2147483647 w 1268"/>
                  <a:gd name="T109" fmla="*/ 2147483647 h 1788"/>
                  <a:gd name="T110" fmla="*/ 2147483647 w 1268"/>
                  <a:gd name="T111" fmla="*/ 2147483647 h 1788"/>
                  <a:gd name="T112" fmla="*/ 2147483647 w 1268"/>
                  <a:gd name="T113" fmla="*/ 2147483647 h 17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68"/>
                  <a:gd name="T172" fmla="*/ 0 h 1788"/>
                  <a:gd name="T173" fmla="*/ 1268 w 1268"/>
                  <a:gd name="T174" fmla="*/ 1788 h 178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68" h="1788">
                    <a:moveTo>
                      <a:pt x="1262" y="842"/>
                    </a:moveTo>
                    <a:lnTo>
                      <a:pt x="1262" y="842"/>
                    </a:lnTo>
                    <a:lnTo>
                      <a:pt x="1264" y="830"/>
                    </a:lnTo>
                    <a:lnTo>
                      <a:pt x="1268" y="800"/>
                    </a:lnTo>
                    <a:lnTo>
                      <a:pt x="1268" y="780"/>
                    </a:lnTo>
                    <a:lnTo>
                      <a:pt x="1268" y="756"/>
                    </a:lnTo>
                    <a:lnTo>
                      <a:pt x="1264" y="730"/>
                    </a:lnTo>
                    <a:lnTo>
                      <a:pt x="1258" y="702"/>
                    </a:lnTo>
                    <a:lnTo>
                      <a:pt x="1252" y="682"/>
                    </a:lnTo>
                    <a:lnTo>
                      <a:pt x="1244" y="662"/>
                    </a:lnTo>
                    <a:lnTo>
                      <a:pt x="1234" y="644"/>
                    </a:lnTo>
                    <a:lnTo>
                      <a:pt x="1224" y="626"/>
                    </a:lnTo>
                    <a:lnTo>
                      <a:pt x="1212" y="610"/>
                    </a:lnTo>
                    <a:lnTo>
                      <a:pt x="1200" y="594"/>
                    </a:lnTo>
                    <a:lnTo>
                      <a:pt x="1184" y="578"/>
                    </a:lnTo>
                    <a:lnTo>
                      <a:pt x="1168" y="566"/>
                    </a:lnTo>
                    <a:lnTo>
                      <a:pt x="1200" y="544"/>
                    </a:lnTo>
                    <a:lnTo>
                      <a:pt x="862" y="476"/>
                    </a:lnTo>
                    <a:lnTo>
                      <a:pt x="816" y="464"/>
                    </a:lnTo>
                    <a:lnTo>
                      <a:pt x="760" y="450"/>
                    </a:lnTo>
                    <a:lnTo>
                      <a:pt x="730" y="444"/>
                    </a:lnTo>
                    <a:lnTo>
                      <a:pt x="700" y="438"/>
                    </a:lnTo>
                    <a:lnTo>
                      <a:pt x="672" y="436"/>
                    </a:lnTo>
                    <a:lnTo>
                      <a:pt x="644" y="434"/>
                    </a:lnTo>
                    <a:lnTo>
                      <a:pt x="604" y="436"/>
                    </a:lnTo>
                    <a:lnTo>
                      <a:pt x="566" y="438"/>
                    </a:lnTo>
                    <a:lnTo>
                      <a:pt x="504" y="442"/>
                    </a:lnTo>
                    <a:lnTo>
                      <a:pt x="558" y="182"/>
                    </a:lnTo>
                    <a:lnTo>
                      <a:pt x="562" y="164"/>
                    </a:lnTo>
                    <a:lnTo>
                      <a:pt x="564" y="154"/>
                    </a:lnTo>
                    <a:lnTo>
                      <a:pt x="562" y="146"/>
                    </a:lnTo>
                    <a:lnTo>
                      <a:pt x="560" y="140"/>
                    </a:lnTo>
                    <a:lnTo>
                      <a:pt x="552" y="122"/>
                    </a:lnTo>
                    <a:lnTo>
                      <a:pt x="536" y="96"/>
                    </a:lnTo>
                    <a:lnTo>
                      <a:pt x="526" y="82"/>
                    </a:lnTo>
                    <a:lnTo>
                      <a:pt x="508" y="66"/>
                    </a:lnTo>
                    <a:lnTo>
                      <a:pt x="488" y="52"/>
                    </a:lnTo>
                    <a:lnTo>
                      <a:pt x="472" y="42"/>
                    </a:lnTo>
                    <a:lnTo>
                      <a:pt x="462" y="40"/>
                    </a:lnTo>
                    <a:lnTo>
                      <a:pt x="458" y="38"/>
                    </a:lnTo>
                    <a:lnTo>
                      <a:pt x="458" y="40"/>
                    </a:lnTo>
                    <a:lnTo>
                      <a:pt x="442" y="38"/>
                    </a:lnTo>
                    <a:lnTo>
                      <a:pt x="434" y="40"/>
                    </a:lnTo>
                    <a:lnTo>
                      <a:pt x="422" y="30"/>
                    </a:lnTo>
                    <a:lnTo>
                      <a:pt x="408" y="20"/>
                    </a:lnTo>
                    <a:lnTo>
                      <a:pt x="392" y="12"/>
                    </a:lnTo>
                    <a:lnTo>
                      <a:pt x="338" y="0"/>
                    </a:lnTo>
                    <a:lnTo>
                      <a:pt x="330" y="0"/>
                    </a:lnTo>
                    <a:lnTo>
                      <a:pt x="322" y="2"/>
                    </a:lnTo>
                    <a:lnTo>
                      <a:pt x="312" y="6"/>
                    </a:lnTo>
                    <a:lnTo>
                      <a:pt x="310" y="10"/>
                    </a:lnTo>
                    <a:lnTo>
                      <a:pt x="308" y="12"/>
                    </a:lnTo>
                    <a:lnTo>
                      <a:pt x="308" y="16"/>
                    </a:lnTo>
                    <a:lnTo>
                      <a:pt x="310" y="20"/>
                    </a:lnTo>
                    <a:lnTo>
                      <a:pt x="312" y="22"/>
                    </a:lnTo>
                    <a:lnTo>
                      <a:pt x="334" y="24"/>
                    </a:lnTo>
                    <a:lnTo>
                      <a:pt x="332" y="26"/>
                    </a:lnTo>
                    <a:lnTo>
                      <a:pt x="310" y="26"/>
                    </a:lnTo>
                    <a:lnTo>
                      <a:pt x="282" y="38"/>
                    </a:lnTo>
                    <a:lnTo>
                      <a:pt x="280" y="38"/>
                    </a:lnTo>
                    <a:lnTo>
                      <a:pt x="274" y="42"/>
                    </a:lnTo>
                    <a:lnTo>
                      <a:pt x="272" y="44"/>
                    </a:lnTo>
                    <a:lnTo>
                      <a:pt x="272" y="48"/>
                    </a:lnTo>
                    <a:lnTo>
                      <a:pt x="274" y="52"/>
                    </a:lnTo>
                    <a:lnTo>
                      <a:pt x="280" y="56"/>
                    </a:lnTo>
                    <a:lnTo>
                      <a:pt x="298" y="52"/>
                    </a:lnTo>
                    <a:lnTo>
                      <a:pt x="298" y="54"/>
                    </a:lnTo>
                    <a:lnTo>
                      <a:pt x="262" y="66"/>
                    </a:lnTo>
                    <a:lnTo>
                      <a:pt x="258" y="68"/>
                    </a:lnTo>
                    <a:lnTo>
                      <a:pt x="256" y="72"/>
                    </a:lnTo>
                    <a:lnTo>
                      <a:pt x="256" y="76"/>
                    </a:lnTo>
                    <a:lnTo>
                      <a:pt x="260" y="82"/>
                    </a:lnTo>
                    <a:lnTo>
                      <a:pt x="264" y="86"/>
                    </a:lnTo>
                    <a:lnTo>
                      <a:pt x="270" y="88"/>
                    </a:lnTo>
                    <a:lnTo>
                      <a:pt x="314" y="82"/>
                    </a:lnTo>
                    <a:lnTo>
                      <a:pt x="316" y="84"/>
                    </a:lnTo>
                    <a:lnTo>
                      <a:pt x="276" y="98"/>
                    </a:lnTo>
                    <a:lnTo>
                      <a:pt x="272" y="102"/>
                    </a:lnTo>
                    <a:lnTo>
                      <a:pt x="268" y="108"/>
                    </a:lnTo>
                    <a:lnTo>
                      <a:pt x="270" y="116"/>
                    </a:lnTo>
                    <a:lnTo>
                      <a:pt x="272" y="118"/>
                    </a:lnTo>
                    <a:lnTo>
                      <a:pt x="276" y="122"/>
                    </a:lnTo>
                    <a:lnTo>
                      <a:pt x="284" y="124"/>
                    </a:lnTo>
                    <a:lnTo>
                      <a:pt x="292" y="122"/>
                    </a:lnTo>
                    <a:lnTo>
                      <a:pt x="298" y="122"/>
                    </a:lnTo>
                    <a:lnTo>
                      <a:pt x="330" y="112"/>
                    </a:lnTo>
                    <a:lnTo>
                      <a:pt x="344" y="116"/>
                    </a:lnTo>
                    <a:lnTo>
                      <a:pt x="354" y="120"/>
                    </a:lnTo>
                    <a:lnTo>
                      <a:pt x="358" y="124"/>
                    </a:lnTo>
                    <a:lnTo>
                      <a:pt x="362" y="128"/>
                    </a:lnTo>
                    <a:lnTo>
                      <a:pt x="350" y="132"/>
                    </a:lnTo>
                    <a:lnTo>
                      <a:pt x="338" y="136"/>
                    </a:lnTo>
                    <a:lnTo>
                      <a:pt x="328" y="142"/>
                    </a:lnTo>
                    <a:lnTo>
                      <a:pt x="324" y="146"/>
                    </a:lnTo>
                    <a:lnTo>
                      <a:pt x="320" y="152"/>
                    </a:lnTo>
                    <a:lnTo>
                      <a:pt x="318" y="162"/>
                    </a:lnTo>
                    <a:lnTo>
                      <a:pt x="320" y="170"/>
                    </a:lnTo>
                    <a:lnTo>
                      <a:pt x="324" y="174"/>
                    </a:lnTo>
                    <a:lnTo>
                      <a:pt x="326" y="174"/>
                    </a:lnTo>
                    <a:lnTo>
                      <a:pt x="330" y="174"/>
                    </a:lnTo>
                    <a:lnTo>
                      <a:pt x="332" y="170"/>
                    </a:lnTo>
                    <a:lnTo>
                      <a:pt x="340" y="166"/>
                    </a:lnTo>
                    <a:lnTo>
                      <a:pt x="354" y="162"/>
                    </a:lnTo>
                    <a:lnTo>
                      <a:pt x="368" y="158"/>
                    </a:lnTo>
                    <a:lnTo>
                      <a:pt x="380" y="156"/>
                    </a:lnTo>
                    <a:lnTo>
                      <a:pt x="418" y="126"/>
                    </a:lnTo>
                    <a:lnTo>
                      <a:pt x="424" y="184"/>
                    </a:lnTo>
                    <a:lnTo>
                      <a:pt x="394" y="342"/>
                    </a:lnTo>
                    <a:lnTo>
                      <a:pt x="384" y="354"/>
                    </a:lnTo>
                    <a:lnTo>
                      <a:pt x="362" y="386"/>
                    </a:lnTo>
                    <a:lnTo>
                      <a:pt x="350" y="406"/>
                    </a:lnTo>
                    <a:lnTo>
                      <a:pt x="338" y="426"/>
                    </a:lnTo>
                    <a:lnTo>
                      <a:pt x="328" y="448"/>
                    </a:lnTo>
                    <a:lnTo>
                      <a:pt x="322" y="468"/>
                    </a:lnTo>
                    <a:lnTo>
                      <a:pt x="316" y="506"/>
                    </a:lnTo>
                    <a:lnTo>
                      <a:pt x="312" y="534"/>
                    </a:lnTo>
                    <a:lnTo>
                      <a:pt x="310" y="560"/>
                    </a:lnTo>
                    <a:lnTo>
                      <a:pt x="304" y="578"/>
                    </a:lnTo>
                    <a:lnTo>
                      <a:pt x="296" y="596"/>
                    </a:lnTo>
                    <a:lnTo>
                      <a:pt x="290" y="620"/>
                    </a:lnTo>
                    <a:lnTo>
                      <a:pt x="270" y="612"/>
                    </a:lnTo>
                    <a:lnTo>
                      <a:pt x="258" y="606"/>
                    </a:lnTo>
                    <a:lnTo>
                      <a:pt x="246" y="594"/>
                    </a:lnTo>
                    <a:lnTo>
                      <a:pt x="230" y="584"/>
                    </a:lnTo>
                    <a:lnTo>
                      <a:pt x="214" y="574"/>
                    </a:lnTo>
                    <a:lnTo>
                      <a:pt x="196" y="566"/>
                    </a:lnTo>
                    <a:lnTo>
                      <a:pt x="176" y="560"/>
                    </a:lnTo>
                    <a:lnTo>
                      <a:pt x="156" y="556"/>
                    </a:lnTo>
                    <a:lnTo>
                      <a:pt x="136" y="554"/>
                    </a:lnTo>
                    <a:lnTo>
                      <a:pt x="116" y="556"/>
                    </a:lnTo>
                    <a:lnTo>
                      <a:pt x="108" y="558"/>
                    </a:lnTo>
                    <a:lnTo>
                      <a:pt x="98" y="564"/>
                    </a:lnTo>
                    <a:lnTo>
                      <a:pt x="88" y="568"/>
                    </a:lnTo>
                    <a:lnTo>
                      <a:pt x="80" y="576"/>
                    </a:lnTo>
                    <a:lnTo>
                      <a:pt x="64" y="594"/>
                    </a:lnTo>
                    <a:lnTo>
                      <a:pt x="48" y="616"/>
                    </a:lnTo>
                    <a:lnTo>
                      <a:pt x="34" y="638"/>
                    </a:lnTo>
                    <a:lnTo>
                      <a:pt x="22" y="662"/>
                    </a:lnTo>
                    <a:lnTo>
                      <a:pt x="12" y="684"/>
                    </a:lnTo>
                    <a:lnTo>
                      <a:pt x="4" y="706"/>
                    </a:lnTo>
                    <a:lnTo>
                      <a:pt x="0" y="724"/>
                    </a:lnTo>
                    <a:lnTo>
                      <a:pt x="0" y="740"/>
                    </a:lnTo>
                    <a:lnTo>
                      <a:pt x="2" y="752"/>
                    </a:lnTo>
                    <a:lnTo>
                      <a:pt x="4" y="764"/>
                    </a:lnTo>
                    <a:lnTo>
                      <a:pt x="8" y="772"/>
                    </a:lnTo>
                    <a:lnTo>
                      <a:pt x="12" y="778"/>
                    </a:lnTo>
                    <a:lnTo>
                      <a:pt x="16" y="784"/>
                    </a:lnTo>
                    <a:lnTo>
                      <a:pt x="18" y="780"/>
                    </a:lnTo>
                    <a:lnTo>
                      <a:pt x="24" y="778"/>
                    </a:lnTo>
                    <a:lnTo>
                      <a:pt x="30" y="778"/>
                    </a:lnTo>
                    <a:lnTo>
                      <a:pt x="38" y="780"/>
                    </a:lnTo>
                    <a:lnTo>
                      <a:pt x="46" y="784"/>
                    </a:lnTo>
                    <a:lnTo>
                      <a:pt x="62" y="800"/>
                    </a:lnTo>
                    <a:lnTo>
                      <a:pt x="76" y="814"/>
                    </a:lnTo>
                    <a:lnTo>
                      <a:pt x="86" y="822"/>
                    </a:lnTo>
                    <a:lnTo>
                      <a:pt x="92" y="826"/>
                    </a:lnTo>
                    <a:lnTo>
                      <a:pt x="98" y="826"/>
                    </a:lnTo>
                    <a:lnTo>
                      <a:pt x="104" y="826"/>
                    </a:lnTo>
                    <a:lnTo>
                      <a:pt x="110" y="832"/>
                    </a:lnTo>
                    <a:lnTo>
                      <a:pt x="116" y="838"/>
                    </a:lnTo>
                    <a:lnTo>
                      <a:pt x="128" y="858"/>
                    </a:lnTo>
                    <a:lnTo>
                      <a:pt x="138" y="876"/>
                    </a:lnTo>
                    <a:lnTo>
                      <a:pt x="144" y="884"/>
                    </a:lnTo>
                    <a:lnTo>
                      <a:pt x="148" y="886"/>
                    </a:lnTo>
                    <a:lnTo>
                      <a:pt x="154" y="884"/>
                    </a:lnTo>
                    <a:lnTo>
                      <a:pt x="160" y="880"/>
                    </a:lnTo>
                    <a:lnTo>
                      <a:pt x="166" y="872"/>
                    </a:lnTo>
                    <a:lnTo>
                      <a:pt x="172" y="860"/>
                    </a:lnTo>
                    <a:lnTo>
                      <a:pt x="174" y="860"/>
                    </a:lnTo>
                    <a:lnTo>
                      <a:pt x="178" y="862"/>
                    </a:lnTo>
                    <a:lnTo>
                      <a:pt x="184" y="866"/>
                    </a:lnTo>
                    <a:lnTo>
                      <a:pt x="188" y="874"/>
                    </a:lnTo>
                    <a:lnTo>
                      <a:pt x="194" y="874"/>
                    </a:lnTo>
                    <a:lnTo>
                      <a:pt x="200" y="872"/>
                    </a:lnTo>
                    <a:lnTo>
                      <a:pt x="206" y="868"/>
                    </a:lnTo>
                    <a:lnTo>
                      <a:pt x="208" y="874"/>
                    </a:lnTo>
                    <a:lnTo>
                      <a:pt x="210" y="876"/>
                    </a:lnTo>
                    <a:lnTo>
                      <a:pt x="216" y="878"/>
                    </a:lnTo>
                    <a:lnTo>
                      <a:pt x="222" y="876"/>
                    </a:lnTo>
                    <a:lnTo>
                      <a:pt x="228" y="874"/>
                    </a:lnTo>
                    <a:lnTo>
                      <a:pt x="234" y="878"/>
                    </a:lnTo>
                    <a:lnTo>
                      <a:pt x="244" y="882"/>
                    </a:lnTo>
                    <a:lnTo>
                      <a:pt x="252" y="886"/>
                    </a:lnTo>
                    <a:lnTo>
                      <a:pt x="262" y="888"/>
                    </a:lnTo>
                    <a:lnTo>
                      <a:pt x="268" y="884"/>
                    </a:lnTo>
                    <a:lnTo>
                      <a:pt x="274" y="880"/>
                    </a:lnTo>
                    <a:lnTo>
                      <a:pt x="280" y="872"/>
                    </a:lnTo>
                    <a:lnTo>
                      <a:pt x="298" y="824"/>
                    </a:lnTo>
                    <a:lnTo>
                      <a:pt x="316" y="820"/>
                    </a:lnTo>
                    <a:lnTo>
                      <a:pt x="332" y="858"/>
                    </a:lnTo>
                    <a:lnTo>
                      <a:pt x="350" y="892"/>
                    </a:lnTo>
                    <a:lnTo>
                      <a:pt x="370" y="926"/>
                    </a:lnTo>
                    <a:lnTo>
                      <a:pt x="372" y="948"/>
                    </a:lnTo>
                    <a:lnTo>
                      <a:pt x="378" y="970"/>
                    </a:lnTo>
                    <a:lnTo>
                      <a:pt x="386" y="996"/>
                    </a:lnTo>
                    <a:lnTo>
                      <a:pt x="398" y="1026"/>
                    </a:lnTo>
                    <a:lnTo>
                      <a:pt x="406" y="1040"/>
                    </a:lnTo>
                    <a:lnTo>
                      <a:pt x="414" y="1054"/>
                    </a:lnTo>
                    <a:lnTo>
                      <a:pt x="424" y="1070"/>
                    </a:lnTo>
                    <a:lnTo>
                      <a:pt x="436" y="1082"/>
                    </a:lnTo>
                    <a:lnTo>
                      <a:pt x="450" y="1094"/>
                    </a:lnTo>
                    <a:lnTo>
                      <a:pt x="464" y="1106"/>
                    </a:lnTo>
                    <a:lnTo>
                      <a:pt x="498" y="1130"/>
                    </a:lnTo>
                    <a:lnTo>
                      <a:pt x="500" y="1132"/>
                    </a:lnTo>
                    <a:lnTo>
                      <a:pt x="494" y="1128"/>
                    </a:lnTo>
                    <a:lnTo>
                      <a:pt x="464" y="1108"/>
                    </a:lnTo>
                    <a:lnTo>
                      <a:pt x="506" y="1266"/>
                    </a:lnTo>
                    <a:lnTo>
                      <a:pt x="504" y="1270"/>
                    </a:lnTo>
                    <a:lnTo>
                      <a:pt x="500" y="1276"/>
                    </a:lnTo>
                    <a:lnTo>
                      <a:pt x="498" y="1286"/>
                    </a:lnTo>
                    <a:lnTo>
                      <a:pt x="496" y="1298"/>
                    </a:lnTo>
                    <a:lnTo>
                      <a:pt x="496" y="1314"/>
                    </a:lnTo>
                    <a:lnTo>
                      <a:pt x="498" y="1332"/>
                    </a:lnTo>
                    <a:lnTo>
                      <a:pt x="502" y="1356"/>
                    </a:lnTo>
                    <a:lnTo>
                      <a:pt x="536" y="1492"/>
                    </a:lnTo>
                    <a:lnTo>
                      <a:pt x="550" y="1558"/>
                    </a:lnTo>
                    <a:lnTo>
                      <a:pt x="554" y="1580"/>
                    </a:lnTo>
                    <a:lnTo>
                      <a:pt x="554" y="1594"/>
                    </a:lnTo>
                    <a:lnTo>
                      <a:pt x="540" y="1644"/>
                    </a:lnTo>
                    <a:lnTo>
                      <a:pt x="474" y="1644"/>
                    </a:lnTo>
                    <a:lnTo>
                      <a:pt x="466" y="1648"/>
                    </a:lnTo>
                    <a:lnTo>
                      <a:pt x="448" y="1658"/>
                    </a:lnTo>
                    <a:lnTo>
                      <a:pt x="440" y="1664"/>
                    </a:lnTo>
                    <a:lnTo>
                      <a:pt x="434" y="1670"/>
                    </a:lnTo>
                    <a:lnTo>
                      <a:pt x="432" y="1680"/>
                    </a:lnTo>
                    <a:lnTo>
                      <a:pt x="432" y="1684"/>
                    </a:lnTo>
                    <a:lnTo>
                      <a:pt x="434" y="1688"/>
                    </a:lnTo>
                    <a:lnTo>
                      <a:pt x="440" y="1698"/>
                    </a:lnTo>
                    <a:lnTo>
                      <a:pt x="436" y="1690"/>
                    </a:lnTo>
                    <a:lnTo>
                      <a:pt x="432" y="1694"/>
                    </a:lnTo>
                    <a:lnTo>
                      <a:pt x="422" y="1708"/>
                    </a:lnTo>
                    <a:lnTo>
                      <a:pt x="420" y="1716"/>
                    </a:lnTo>
                    <a:lnTo>
                      <a:pt x="418" y="1726"/>
                    </a:lnTo>
                    <a:lnTo>
                      <a:pt x="420" y="1738"/>
                    </a:lnTo>
                    <a:lnTo>
                      <a:pt x="426" y="1750"/>
                    </a:lnTo>
                    <a:lnTo>
                      <a:pt x="440" y="1768"/>
                    </a:lnTo>
                    <a:lnTo>
                      <a:pt x="452" y="1780"/>
                    </a:lnTo>
                    <a:lnTo>
                      <a:pt x="462" y="1788"/>
                    </a:lnTo>
                    <a:lnTo>
                      <a:pt x="462" y="1718"/>
                    </a:lnTo>
                    <a:lnTo>
                      <a:pt x="564" y="1718"/>
                    </a:lnTo>
                    <a:lnTo>
                      <a:pt x="568" y="1716"/>
                    </a:lnTo>
                    <a:lnTo>
                      <a:pt x="576" y="1708"/>
                    </a:lnTo>
                    <a:lnTo>
                      <a:pt x="588" y="1696"/>
                    </a:lnTo>
                    <a:lnTo>
                      <a:pt x="592" y="1688"/>
                    </a:lnTo>
                    <a:lnTo>
                      <a:pt x="596" y="1678"/>
                    </a:lnTo>
                    <a:lnTo>
                      <a:pt x="604" y="1632"/>
                    </a:lnTo>
                    <a:lnTo>
                      <a:pt x="616" y="1560"/>
                    </a:lnTo>
                    <a:lnTo>
                      <a:pt x="628" y="1464"/>
                    </a:lnTo>
                    <a:lnTo>
                      <a:pt x="630" y="1440"/>
                    </a:lnTo>
                    <a:lnTo>
                      <a:pt x="630" y="1380"/>
                    </a:lnTo>
                    <a:lnTo>
                      <a:pt x="628" y="1346"/>
                    </a:lnTo>
                    <a:lnTo>
                      <a:pt x="624" y="1312"/>
                    </a:lnTo>
                    <a:lnTo>
                      <a:pt x="616" y="1280"/>
                    </a:lnTo>
                    <a:lnTo>
                      <a:pt x="612" y="1268"/>
                    </a:lnTo>
                    <a:lnTo>
                      <a:pt x="606" y="1256"/>
                    </a:lnTo>
                    <a:lnTo>
                      <a:pt x="614" y="1236"/>
                    </a:lnTo>
                    <a:lnTo>
                      <a:pt x="628" y="1268"/>
                    </a:lnTo>
                    <a:lnTo>
                      <a:pt x="678" y="1294"/>
                    </a:lnTo>
                    <a:lnTo>
                      <a:pt x="790" y="1354"/>
                    </a:lnTo>
                    <a:lnTo>
                      <a:pt x="850" y="1384"/>
                    </a:lnTo>
                    <a:lnTo>
                      <a:pt x="902" y="1410"/>
                    </a:lnTo>
                    <a:lnTo>
                      <a:pt x="940" y="1424"/>
                    </a:lnTo>
                    <a:lnTo>
                      <a:pt x="950" y="1426"/>
                    </a:lnTo>
                    <a:lnTo>
                      <a:pt x="952" y="1426"/>
                    </a:lnTo>
                    <a:lnTo>
                      <a:pt x="954" y="1426"/>
                    </a:lnTo>
                    <a:lnTo>
                      <a:pt x="956" y="1418"/>
                    </a:lnTo>
                    <a:lnTo>
                      <a:pt x="960" y="1410"/>
                    </a:lnTo>
                    <a:lnTo>
                      <a:pt x="978" y="1384"/>
                    </a:lnTo>
                    <a:lnTo>
                      <a:pt x="992" y="1400"/>
                    </a:lnTo>
                    <a:lnTo>
                      <a:pt x="1002" y="1414"/>
                    </a:lnTo>
                    <a:lnTo>
                      <a:pt x="1010" y="1430"/>
                    </a:lnTo>
                    <a:lnTo>
                      <a:pt x="988" y="1500"/>
                    </a:lnTo>
                    <a:lnTo>
                      <a:pt x="908" y="1584"/>
                    </a:lnTo>
                    <a:lnTo>
                      <a:pt x="926" y="1600"/>
                    </a:lnTo>
                    <a:lnTo>
                      <a:pt x="956" y="1594"/>
                    </a:lnTo>
                    <a:lnTo>
                      <a:pt x="974" y="1594"/>
                    </a:lnTo>
                    <a:lnTo>
                      <a:pt x="994" y="1590"/>
                    </a:lnTo>
                    <a:lnTo>
                      <a:pt x="1014" y="1584"/>
                    </a:lnTo>
                    <a:lnTo>
                      <a:pt x="1034" y="1576"/>
                    </a:lnTo>
                    <a:lnTo>
                      <a:pt x="1046" y="1572"/>
                    </a:lnTo>
                    <a:lnTo>
                      <a:pt x="1118" y="1484"/>
                    </a:lnTo>
                    <a:lnTo>
                      <a:pt x="1126" y="1498"/>
                    </a:lnTo>
                    <a:lnTo>
                      <a:pt x="1164" y="1442"/>
                    </a:lnTo>
                    <a:lnTo>
                      <a:pt x="1164" y="1448"/>
                    </a:lnTo>
                    <a:lnTo>
                      <a:pt x="1166" y="1460"/>
                    </a:lnTo>
                    <a:lnTo>
                      <a:pt x="1168" y="1468"/>
                    </a:lnTo>
                    <a:lnTo>
                      <a:pt x="1170" y="1474"/>
                    </a:lnTo>
                    <a:lnTo>
                      <a:pt x="1172" y="1478"/>
                    </a:lnTo>
                    <a:lnTo>
                      <a:pt x="1178" y="1478"/>
                    </a:lnTo>
                    <a:lnTo>
                      <a:pt x="1184" y="1476"/>
                    </a:lnTo>
                    <a:lnTo>
                      <a:pt x="1194" y="1470"/>
                    </a:lnTo>
                    <a:lnTo>
                      <a:pt x="1206" y="1464"/>
                    </a:lnTo>
                    <a:lnTo>
                      <a:pt x="1218" y="1454"/>
                    </a:lnTo>
                    <a:lnTo>
                      <a:pt x="1230" y="1444"/>
                    </a:lnTo>
                    <a:lnTo>
                      <a:pt x="1238" y="1430"/>
                    </a:lnTo>
                    <a:lnTo>
                      <a:pt x="1246" y="1418"/>
                    </a:lnTo>
                    <a:lnTo>
                      <a:pt x="1246" y="1410"/>
                    </a:lnTo>
                    <a:lnTo>
                      <a:pt x="1248" y="1404"/>
                    </a:lnTo>
                    <a:lnTo>
                      <a:pt x="1250" y="1394"/>
                    </a:lnTo>
                    <a:lnTo>
                      <a:pt x="1254" y="1384"/>
                    </a:lnTo>
                    <a:lnTo>
                      <a:pt x="1254" y="1370"/>
                    </a:lnTo>
                    <a:lnTo>
                      <a:pt x="1254" y="1352"/>
                    </a:lnTo>
                    <a:lnTo>
                      <a:pt x="1252" y="1332"/>
                    </a:lnTo>
                    <a:lnTo>
                      <a:pt x="1246" y="1308"/>
                    </a:lnTo>
                    <a:lnTo>
                      <a:pt x="1236" y="1282"/>
                    </a:lnTo>
                    <a:lnTo>
                      <a:pt x="1240" y="1258"/>
                    </a:lnTo>
                    <a:lnTo>
                      <a:pt x="1242" y="1238"/>
                    </a:lnTo>
                    <a:lnTo>
                      <a:pt x="1242" y="1228"/>
                    </a:lnTo>
                    <a:lnTo>
                      <a:pt x="1240" y="1218"/>
                    </a:lnTo>
                    <a:lnTo>
                      <a:pt x="1238" y="1214"/>
                    </a:lnTo>
                    <a:lnTo>
                      <a:pt x="1234" y="1210"/>
                    </a:lnTo>
                    <a:lnTo>
                      <a:pt x="1222" y="1202"/>
                    </a:lnTo>
                    <a:lnTo>
                      <a:pt x="1208" y="1196"/>
                    </a:lnTo>
                    <a:lnTo>
                      <a:pt x="1190" y="1190"/>
                    </a:lnTo>
                    <a:lnTo>
                      <a:pt x="1160" y="1184"/>
                    </a:lnTo>
                    <a:lnTo>
                      <a:pt x="1148" y="1182"/>
                    </a:lnTo>
                    <a:lnTo>
                      <a:pt x="1142" y="1178"/>
                    </a:lnTo>
                    <a:lnTo>
                      <a:pt x="1128" y="1168"/>
                    </a:lnTo>
                    <a:lnTo>
                      <a:pt x="1156" y="1150"/>
                    </a:lnTo>
                    <a:lnTo>
                      <a:pt x="1042" y="1024"/>
                    </a:lnTo>
                    <a:lnTo>
                      <a:pt x="1090" y="998"/>
                    </a:lnTo>
                    <a:lnTo>
                      <a:pt x="1122" y="980"/>
                    </a:lnTo>
                    <a:lnTo>
                      <a:pt x="1156" y="958"/>
                    </a:lnTo>
                    <a:lnTo>
                      <a:pt x="1190" y="934"/>
                    </a:lnTo>
                    <a:lnTo>
                      <a:pt x="1206" y="920"/>
                    </a:lnTo>
                    <a:lnTo>
                      <a:pt x="1220" y="906"/>
                    </a:lnTo>
                    <a:lnTo>
                      <a:pt x="1234" y="890"/>
                    </a:lnTo>
                    <a:lnTo>
                      <a:pt x="1246" y="874"/>
                    </a:lnTo>
                    <a:lnTo>
                      <a:pt x="1254" y="858"/>
                    </a:lnTo>
                    <a:lnTo>
                      <a:pt x="1262" y="842"/>
                    </a:lnTo>
                    <a:close/>
                    <a:moveTo>
                      <a:pt x="564" y="1044"/>
                    </a:moveTo>
                    <a:lnTo>
                      <a:pt x="564" y="1044"/>
                    </a:lnTo>
                    <a:lnTo>
                      <a:pt x="538" y="994"/>
                    </a:lnTo>
                    <a:lnTo>
                      <a:pt x="528" y="974"/>
                    </a:lnTo>
                    <a:lnTo>
                      <a:pt x="526" y="958"/>
                    </a:lnTo>
                    <a:lnTo>
                      <a:pt x="526" y="948"/>
                    </a:lnTo>
                    <a:lnTo>
                      <a:pt x="526" y="946"/>
                    </a:lnTo>
                    <a:lnTo>
                      <a:pt x="530" y="938"/>
                    </a:lnTo>
                    <a:lnTo>
                      <a:pt x="534" y="930"/>
                    </a:lnTo>
                    <a:lnTo>
                      <a:pt x="550" y="916"/>
                    </a:lnTo>
                    <a:lnTo>
                      <a:pt x="570" y="902"/>
                    </a:lnTo>
                    <a:lnTo>
                      <a:pt x="590" y="890"/>
                    </a:lnTo>
                    <a:lnTo>
                      <a:pt x="628" y="872"/>
                    </a:lnTo>
                    <a:lnTo>
                      <a:pt x="646" y="864"/>
                    </a:lnTo>
                    <a:lnTo>
                      <a:pt x="644" y="876"/>
                    </a:lnTo>
                    <a:lnTo>
                      <a:pt x="642" y="898"/>
                    </a:lnTo>
                    <a:lnTo>
                      <a:pt x="644" y="906"/>
                    </a:lnTo>
                    <a:lnTo>
                      <a:pt x="650" y="914"/>
                    </a:lnTo>
                    <a:lnTo>
                      <a:pt x="666" y="934"/>
                    </a:lnTo>
                    <a:lnTo>
                      <a:pt x="690" y="960"/>
                    </a:lnTo>
                    <a:lnTo>
                      <a:pt x="676" y="968"/>
                    </a:lnTo>
                    <a:lnTo>
                      <a:pt x="660" y="978"/>
                    </a:lnTo>
                    <a:lnTo>
                      <a:pt x="616" y="1006"/>
                    </a:lnTo>
                    <a:lnTo>
                      <a:pt x="564" y="1044"/>
                    </a:lnTo>
                    <a:close/>
                    <a:moveTo>
                      <a:pt x="754" y="1130"/>
                    </a:moveTo>
                    <a:lnTo>
                      <a:pt x="754" y="1130"/>
                    </a:lnTo>
                    <a:lnTo>
                      <a:pt x="744" y="1128"/>
                    </a:lnTo>
                    <a:lnTo>
                      <a:pt x="766" y="1122"/>
                    </a:lnTo>
                    <a:lnTo>
                      <a:pt x="754" y="1130"/>
                    </a:lnTo>
                    <a:close/>
                    <a:moveTo>
                      <a:pt x="1050" y="1232"/>
                    </a:moveTo>
                    <a:lnTo>
                      <a:pt x="1050" y="1232"/>
                    </a:lnTo>
                    <a:lnTo>
                      <a:pt x="1056" y="1222"/>
                    </a:lnTo>
                    <a:lnTo>
                      <a:pt x="1068" y="1212"/>
                    </a:lnTo>
                    <a:lnTo>
                      <a:pt x="1078" y="1230"/>
                    </a:lnTo>
                    <a:lnTo>
                      <a:pt x="1084" y="1240"/>
                    </a:lnTo>
                    <a:lnTo>
                      <a:pt x="1092" y="1250"/>
                    </a:lnTo>
                    <a:lnTo>
                      <a:pt x="1104" y="1262"/>
                    </a:lnTo>
                    <a:lnTo>
                      <a:pt x="1116" y="1274"/>
                    </a:lnTo>
                    <a:lnTo>
                      <a:pt x="1122" y="1284"/>
                    </a:lnTo>
                    <a:lnTo>
                      <a:pt x="1128" y="1298"/>
                    </a:lnTo>
                    <a:lnTo>
                      <a:pt x="1140" y="1332"/>
                    </a:lnTo>
                    <a:lnTo>
                      <a:pt x="1154" y="1376"/>
                    </a:lnTo>
                    <a:lnTo>
                      <a:pt x="1096" y="1346"/>
                    </a:lnTo>
                    <a:lnTo>
                      <a:pt x="1072" y="1334"/>
                    </a:lnTo>
                    <a:lnTo>
                      <a:pt x="1058" y="1328"/>
                    </a:lnTo>
                    <a:lnTo>
                      <a:pt x="1040" y="1316"/>
                    </a:lnTo>
                    <a:lnTo>
                      <a:pt x="1054" y="1302"/>
                    </a:lnTo>
                    <a:lnTo>
                      <a:pt x="1060" y="1280"/>
                    </a:lnTo>
                    <a:lnTo>
                      <a:pt x="898" y="1188"/>
                    </a:lnTo>
                    <a:lnTo>
                      <a:pt x="816" y="1108"/>
                    </a:lnTo>
                    <a:lnTo>
                      <a:pt x="864" y="1094"/>
                    </a:lnTo>
                    <a:lnTo>
                      <a:pt x="10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38" name="Freeform 38"/>
              <p:cNvSpPr>
                <a:spLocks/>
              </p:cNvSpPr>
              <p:nvPr/>
            </p:nvSpPr>
            <p:spPr bwMode="auto">
              <a:xfrm>
                <a:off x="8780463" y="7658100"/>
                <a:ext cx="92075" cy="317500"/>
              </a:xfrm>
              <a:custGeom>
                <a:avLst/>
                <a:gdLst>
                  <a:gd name="T0" fmla="*/ 2147483647 w 58"/>
                  <a:gd name="T1" fmla="*/ 2147483647 h 200"/>
                  <a:gd name="T2" fmla="*/ 2147483647 w 58"/>
                  <a:gd name="T3" fmla="*/ 2147483647 h 200"/>
                  <a:gd name="T4" fmla="*/ 2147483647 w 58"/>
                  <a:gd name="T5" fmla="*/ 2147483647 h 200"/>
                  <a:gd name="T6" fmla="*/ 2147483647 w 58"/>
                  <a:gd name="T7" fmla="*/ 2147483647 h 200"/>
                  <a:gd name="T8" fmla="*/ 2147483647 w 58"/>
                  <a:gd name="T9" fmla="*/ 2147483647 h 200"/>
                  <a:gd name="T10" fmla="*/ 2147483647 w 58"/>
                  <a:gd name="T11" fmla="*/ 2147483647 h 200"/>
                  <a:gd name="T12" fmla="*/ 2147483647 w 58"/>
                  <a:gd name="T13" fmla="*/ 2147483647 h 200"/>
                  <a:gd name="T14" fmla="*/ 2147483647 w 58"/>
                  <a:gd name="T15" fmla="*/ 2147483647 h 200"/>
                  <a:gd name="T16" fmla="*/ 2147483647 w 58"/>
                  <a:gd name="T17" fmla="*/ 2147483647 h 200"/>
                  <a:gd name="T18" fmla="*/ 2147483647 w 58"/>
                  <a:gd name="T19" fmla="*/ 2147483647 h 200"/>
                  <a:gd name="T20" fmla="*/ 2147483647 w 58"/>
                  <a:gd name="T21" fmla="*/ 2147483647 h 200"/>
                  <a:gd name="T22" fmla="*/ 2147483647 w 58"/>
                  <a:gd name="T23" fmla="*/ 2147483647 h 200"/>
                  <a:gd name="T24" fmla="*/ 0 w 58"/>
                  <a:gd name="T25" fmla="*/ 2147483647 h 200"/>
                  <a:gd name="T26" fmla="*/ 2147483647 w 58"/>
                  <a:gd name="T27" fmla="*/ 2147483647 h 200"/>
                  <a:gd name="T28" fmla="*/ 2147483647 w 58"/>
                  <a:gd name="T29" fmla="*/ 2147483647 h 200"/>
                  <a:gd name="T30" fmla="*/ 2147483647 w 58"/>
                  <a:gd name="T31" fmla="*/ 2147483647 h 200"/>
                  <a:gd name="T32" fmla="*/ 2147483647 w 58"/>
                  <a:gd name="T33" fmla="*/ 0 h 200"/>
                  <a:gd name="T34" fmla="*/ 2147483647 w 58"/>
                  <a:gd name="T35" fmla="*/ 0 h 200"/>
                  <a:gd name="T36" fmla="*/ 2147483647 w 58"/>
                  <a:gd name="T37" fmla="*/ 2147483647 h 200"/>
                  <a:gd name="T38" fmla="*/ 2147483647 w 58"/>
                  <a:gd name="T39" fmla="*/ 2147483647 h 200"/>
                  <a:gd name="T40" fmla="*/ 2147483647 w 58"/>
                  <a:gd name="T41" fmla="*/ 2147483647 h 200"/>
                  <a:gd name="T42" fmla="*/ 2147483647 w 58"/>
                  <a:gd name="T43" fmla="*/ 2147483647 h 200"/>
                  <a:gd name="T44" fmla="*/ 2147483647 w 58"/>
                  <a:gd name="T45" fmla="*/ 2147483647 h 200"/>
                  <a:gd name="T46" fmla="*/ 2147483647 w 58"/>
                  <a:gd name="T47" fmla="*/ 2147483647 h 200"/>
                  <a:gd name="T48" fmla="*/ 2147483647 w 58"/>
                  <a:gd name="T49" fmla="*/ 2147483647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
                  <a:gd name="T76" fmla="*/ 0 h 200"/>
                  <a:gd name="T77" fmla="*/ 58 w 58"/>
                  <a:gd name="T78" fmla="*/ 200 h 2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 h="200">
                    <a:moveTo>
                      <a:pt x="58" y="196"/>
                    </a:moveTo>
                    <a:lnTo>
                      <a:pt x="58" y="196"/>
                    </a:lnTo>
                    <a:lnTo>
                      <a:pt x="46" y="196"/>
                    </a:lnTo>
                    <a:lnTo>
                      <a:pt x="36" y="198"/>
                    </a:lnTo>
                    <a:lnTo>
                      <a:pt x="28" y="200"/>
                    </a:lnTo>
                    <a:lnTo>
                      <a:pt x="26" y="198"/>
                    </a:lnTo>
                    <a:lnTo>
                      <a:pt x="24" y="194"/>
                    </a:lnTo>
                    <a:lnTo>
                      <a:pt x="18" y="172"/>
                    </a:lnTo>
                    <a:lnTo>
                      <a:pt x="12" y="142"/>
                    </a:lnTo>
                    <a:lnTo>
                      <a:pt x="6" y="106"/>
                    </a:lnTo>
                    <a:lnTo>
                      <a:pt x="2" y="70"/>
                    </a:lnTo>
                    <a:lnTo>
                      <a:pt x="0" y="38"/>
                    </a:lnTo>
                    <a:lnTo>
                      <a:pt x="2" y="14"/>
                    </a:lnTo>
                    <a:lnTo>
                      <a:pt x="4" y="6"/>
                    </a:lnTo>
                    <a:lnTo>
                      <a:pt x="8" y="2"/>
                    </a:lnTo>
                    <a:lnTo>
                      <a:pt x="28" y="0"/>
                    </a:lnTo>
                    <a:lnTo>
                      <a:pt x="28" y="24"/>
                    </a:lnTo>
                    <a:lnTo>
                      <a:pt x="34" y="80"/>
                    </a:lnTo>
                    <a:lnTo>
                      <a:pt x="38" y="112"/>
                    </a:lnTo>
                    <a:lnTo>
                      <a:pt x="42" y="144"/>
                    </a:lnTo>
                    <a:lnTo>
                      <a:pt x="50" y="174"/>
                    </a:lnTo>
                    <a:lnTo>
                      <a:pt x="58" y="1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39" name="Freeform 40"/>
              <p:cNvSpPr>
                <a:spLocks/>
              </p:cNvSpPr>
              <p:nvPr/>
            </p:nvSpPr>
            <p:spPr bwMode="auto">
              <a:xfrm>
                <a:off x="9186863" y="9207500"/>
                <a:ext cx="123825" cy="107950"/>
              </a:xfrm>
              <a:custGeom>
                <a:avLst/>
                <a:gdLst>
                  <a:gd name="T0" fmla="*/ 2147483647 w 78"/>
                  <a:gd name="T1" fmla="*/ 2147483647 h 68"/>
                  <a:gd name="T2" fmla="*/ 2147483647 w 78"/>
                  <a:gd name="T3" fmla="*/ 2147483647 h 68"/>
                  <a:gd name="T4" fmla="*/ 2147483647 w 78"/>
                  <a:gd name="T5" fmla="*/ 2147483647 h 68"/>
                  <a:gd name="T6" fmla="*/ 2147483647 w 78"/>
                  <a:gd name="T7" fmla="*/ 2147483647 h 68"/>
                  <a:gd name="T8" fmla="*/ 2147483647 w 78"/>
                  <a:gd name="T9" fmla="*/ 2147483647 h 68"/>
                  <a:gd name="T10" fmla="*/ 2147483647 w 78"/>
                  <a:gd name="T11" fmla="*/ 2147483647 h 68"/>
                  <a:gd name="T12" fmla="*/ 2147483647 w 78"/>
                  <a:gd name="T13" fmla="*/ 2147483647 h 68"/>
                  <a:gd name="T14" fmla="*/ 0 w 78"/>
                  <a:gd name="T15" fmla="*/ 2147483647 h 68"/>
                  <a:gd name="T16" fmla="*/ 0 w 78"/>
                  <a:gd name="T17" fmla="*/ 2147483647 h 68"/>
                  <a:gd name="T18" fmla="*/ 2147483647 w 78"/>
                  <a:gd name="T19" fmla="*/ 2147483647 h 68"/>
                  <a:gd name="T20" fmla="*/ 2147483647 w 78"/>
                  <a:gd name="T21" fmla="*/ 0 h 68"/>
                  <a:gd name="T22" fmla="*/ 2147483647 w 78"/>
                  <a:gd name="T23" fmla="*/ 2147483647 h 68"/>
                  <a:gd name="T24" fmla="*/ 2147483647 w 78"/>
                  <a:gd name="T25" fmla="*/ 214748364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68"/>
                  <a:gd name="T41" fmla="*/ 78 w 78"/>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68">
                    <a:moveTo>
                      <a:pt x="68" y="68"/>
                    </a:moveTo>
                    <a:lnTo>
                      <a:pt x="68" y="68"/>
                    </a:lnTo>
                    <a:lnTo>
                      <a:pt x="40" y="50"/>
                    </a:lnTo>
                    <a:lnTo>
                      <a:pt x="20" y="38"/>
                    </a:lnTo>
                    <a:lnTo>
                      <a:pt x="10" y="34"/>
                    </a:lnTo>
                    <a:lnTo>
                      <a:pt x="4" y="34"/>
                    </a:lnTo>
                    <a:lnTo>
                      <a:pt x="0" y="34"/>
                    </a:lnTo>
                    <a:lnTo>
                      <a:pt x="0" y="30"/>
                    </a:lnTo>
                    <a:lnTo>
                      <a:pt x="4" y="18"/>
                    </a:lnTo>
                    <a:lnTo>
                      <a:pt x="16" y="0"/>
                    </a:lnTo>
                    <a:lnTo>
                      <a:pt x="78" y="20"/>
                    </a:lnTo>
                    <a:lnTo>
                      <a:pt x="68"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40" name="Freeform 41"/>
              <p:cNvSpPr>
                <a:spLocks/>
              </p:cNvSpPr>
              <p:nvPr/>
            </p:nvSpPr>
            <p:spPr bwMode="auto">
              <a:xfrm>
                <a:off x="8974138" y="6715125"/>
                <a:ext cx="107950" cy="184150"/>
              </a:xfrm>
              <a:custGeom>
                <a:avLst/>
                <a:gdLst>
                  <a:gd name="T0" fmla="*/ 2147483647 w 68"/>
                  <a:gd name="T1" fmla="*/ 2147483647 h 116"/>
                  <a:gd name="T2" fmla="*/ 2147483647 w 68"/>
                  <a:gd name="T3" fmla="*/ 2147483647 h 116"/>
                  <a:gd name="T4" fmla="*/ 2147483647 w 68"/>
                  <a:gd name="T5" fmla="*/ 2147483647 h 116"/>
                  <a:gd name="T6" fmla="*/ 2147483647 w 68"/>
                  <a:gd name="T7" fmla="*/ 2147483647 h 116"/>
                  <a:gd name="T8" fmla="*/ 2147483647 w 68"/>
                  <a:gd name="T9" fmla="*/ 2147483647 h 116"/>
                  <a:gd name="T10" fmla="*/ 2147483647 w 68"/>
                  <a:gd name="T11" fmla="*/ 2147483647 h 116"/>
                  <a:gd name="T12" fmla="*/ 2147483647 w 68"/>
                  <a:gd name="T13" fmla="*/ 2147483647 h 116"/>
                  <a:gd name="T14" fmla="*/ 2147483647 w 68"/>
                  <a:gd name="T15" fmla="*/ 2147483647 h 116"/>
                  <a:gd name="T16" fmla="*/ 0 w 68"/>
                  <a:gd name="T17" fmla="*/ 2147483647 h 116"/>
                  <a:gd name="T18" fmla="*/ 2147483647 w 68"/>
                  <a:gd name="T19" fmla="*/ 0 h 116"/>
                  <a:gd name="T20" fmla="*/ 2147483647 w 68"/>
                  <a:gd name="T21" fmla="*/ 0 h 116"/>
                  <a:gd name="T22" fmla="*/ 2147483647 w 68"/>
                  <a:gd name="T23" fmla="*/ 0 h 116"/>
                  <a:gd name="T24" fmla="*/ 2147483647 w 68"/>
                  <a:gd name="T25" fmla="*/ 2147483647 h 116"/>
                  <a:gd name="T26" fmla="*/ 2147483647 w 68"/>
                  <a:gd name="T27" fmla="*/ 2147483647 h 116"/>
                  <a:gd name="T28" fmla="*/ 2147483647 w 68"/>
                  <a:gd name="T29" fmla="*/ 2147483647 h 116"/>
                  <a:gd name="T30" fmla="*/ 2147483647 w 68"/>
                  <a:gd name="T31" fmla="*/ 2147483647 h 116"/>
                  <a:gd name="T32" fmla="*/ 2147483647 w 68"/>
                  <a:gd name="T33" fmla="*/ 2147483647 h 116"/>
                  <a:gd name="T34" fmla="*/ 2147483647 w 68"/>
                  <a:gd name="T35" fmla="*/ 2147483647 h 1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
                  <a:gd name="T55" fmla="*/ 0 h 116"/>
                  <a:gd name="T56" fmla="*/ 68 w 68"/>
                  <a:gd name="T57" fmla="*/ 116 h 1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 h="116">
                    <a:moveTo>
                      <a:pt x="68" y="18"/>
                    </a:moveTo>
                    <a:lnTo>
                      <a:pt x="68" y="18"/>
                    </a:lnTo>
                    <a:lnTo>
                      <a:pt x="60" y="28"/>
                    </a:lnTo>
                    <a:lnTo>
                      <a:pt x="42" y="54"/>
                    </a:lnTo>
                    <a:lnTo>
                      <a:pt x="32" y="68"/>
                    </a:lnTo>
                    <a:lnTo>
                      <a:pt x="24" y="86"/>
                    </a:lnTo>
                    <a:lnTo>
                      <a:pt x="16" y="102"/>
                    </a:lnTo>
                    <a:lnTo>
                      <a:pt x="14" y="116"/>
                    </a:lnTo>
                    <a:lnTo>
                      <a:pt x="0" y="102"/>
                    </a:lnTo>
                    <a:lnTo>
                      <a:pt x="30" y="0"/>
                    </a:lnTo>
                    <a:lnTo>
                      <a:pt x="36" y="0"/>
                    </a:lnTo>
                    <a:lnTo>
                      <a:pt x="48" y="2"/>
                    </a:lnTo>
                    <a:lnTo>
                      <a:pt x="54" y="4"/>
                    </a:lnTo>
                    <a:lnTo>
                      <a:pt x="60" y="6"/>
                    </a:lnTo>
                    <a:lnTo>
                      <a:pt x="64" y="12"/>
                    </a:lnTo>
                    <a:lnTo>
                      <a:pt x="6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2306" name="Text Box 52"/>
          <p:cNvSpPr txBox="1">
            <a:spLocks noChangeArrowheads="1"/>
          </p:cNvSpPr>
          <p:nvPr/>
        </p:nvSpPr>
        <p:spPr bwMode="gray">
          <a:xfrm>
            <a:off x="6400800" y="6091238"/>
            <a:ext cx="2433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a:defRPr sz="3200">
                <a:solidFill>
                  <a:schemeClr val="tx1"/>
                </a:solidFill>
                <a:latin typeface="Arial" pitchFamily="34" charset="0"/>
              </a:defRPr>
            </a:lvl1pPr>
            <a:lvl2pPr defTabSz="801688">
              <a:defRPr sz="2800">
                <a:solidFill>
                  <a:schemeClr val="tx1"/>
                </a:solidFill>
                <a:latin typeface="Arial" pitchFamily="34" charset="0"/>
              </a:defRPr>
            </a:lvl2pPr>
            <a:lvl3pPr defTabSz="801688">
              <a:defRPr sz="2400">
                <a:solidFill>
                  <a:schemeClr val="tx1"/>
                </a:solidFill>
                <a:latin typeface="Arial" pitchFamily="34" charset="0"/>
              </a:defRPr>
            </a:lvl3pPr>
            <a:lvl4pPr defTabSz="801688">
              <a:defRPr sz="2000">
                <a:solidFill>
                  <a:schemeClr val="tx1"/>
                </a:solidFill>
                <a:latin typeface="Arial" pitchFamily="34" charset="0"/>
              </a:defRPr>
            </a:lvl4pPr>
            <a:lvl5pPr defTabSz="801688">
              <a:defRPr sz="2000">
                <a:solidFill>
                  <a:schemeClr val="tx1"/>
                </a:solidFill>
                <a:latin typeface="Arial" pitchFamily="34" charset="0"/>
              </a:defRPr>
            </a:lvl5pPr>
            <a:lvl6pPr defTabSz="801688" eaLnBrk="0" hangingPunct="0">
              <a:defRPr sz="2000">
                <a:solidFill>
                  <a:schemeClr val="tx1"/>
                </a:solidFill>
                <a:latin typeface="Arial" pitchFamily="34" charset="0"/>
              </a:defRPr>
            </a:lvl6pPr>
            <a:lvl7pPr defTabSz="801688" eaLnBrk="0" hangingPunct="0">
              <a:defRPr sz="2000">
                <a:solidFill>
                  <a:schemeClr val="tx1"/>
                </a:solidFill>
                <a:latin typeface="Arial" pitchFamily="34" charset="0"/>
              </a:defRPr>
            </a:lvl7pPr>
            <a:lvl8pPr defTabSz="801688" eaLnBrk="0" hangingPunct="0">
              <a:defRPr sz="2000">
                <a:solidFill>
                  <a:schemeClr val="tx1"/>
                </a:solidFill>
                <a:latin typeface="Arial" pitchFamily="34" charset="0"/>
              </a:defRPr>
            </a:lvl8pPr>
            <a:lvl9pPr defTabSz="801688" eaLnBrk="0" hangingPunct="0">
              <a:defRPr sz="2000">
                <a:solidFill>
                  <a:schemeClr val="tx1"/>
                </a:solidFill>
                <a:latin typeface="Arial" pitchFamily="34" charset="0"/>
              </a:defRPr>
            </a:lvl9pPr>
          </a:lstStyle>
          <a:p>
            <a:pPr eaLnBrk="1" hangingPunct="1">
              <a:spcBef>
                <a:spcPct val="20000"/>
              </a:spcBef>
            </a:pPr>
            <a:r>
              <a:rPr lang="en-US" altLang="en-US" sz="2400" b="1" noProof="1">
                <a:latin typeface="Trebuchet MS" panose="020B0603020202020204" pitchFamily="34" charset="0"/>
                <a:cs typeface="Arial" pitchFamily="34" charset="0"/>
              </a:rPr>
              <a:t>Comorbidities</a:t>
            </a:r>
          </a:p>
        </p:txBody>
      </p:sp>
      <p:sp>
        <p:nvSpPr>
          <p:cNvPr id="94" name="Tekstboks 79"/>
          <p:cNvSpPr txBox="1"/>
          <p:nvPr/>
        </p:nvSpPr>
        <p:spPr bwMode="auto">
          <a:xfrm>
            <a:off x="4809135" y="4742100"/>
            <a:ext cx="1564852" cy="461665"/>
          </a:xfrm>
          <a:prstGeom prst="rect">
            <a:avLst/>
          </a:prstGeom>
          <a:noFill/>
          <a:scene3d>
            <a:camera prst="perspectiveRelaxed" fov="2400000">
              <a:rot lat="2073599" lon="0" rev="0"/>
            </a:camera>
            <a:lightRig rig="threePt" dir="t"/>
          </a:scene3d>
        </p:spPr>
        <p:txBody>
          <a:bodyPr wrap="none">
            <a:spAutoFit/>
          </a:bodyPr>
          <a:lstStyle/>
          <a:p>
            <a:pPr fontAlgn="auto">
              <a:spcBef>
                <a:spcPts val="0"/>
              </a:spcBef>
              <a:spcAft>
                <a:spcPts val="0"/>
              </a:spcAft>
              <a:defRPr/>
            </a:pPr>
            <a:r>
              <a:rPr lang="da-DK" sz="2400" b="1" dirty="0" smtClean="0">
                <a:latin typeface="Trebuchet MS" panose="020B0603020202020204" pitchFamily="34" charset="0"/>
                <a:ea typeface="ＭＳ Ｐゴシック" pitchFamily="-97" charset="-128"/>
              </a:rPr>
              <a:t>Insurance</a:t>
            </a:r>
          </a:p>
        </p:txBody>
      </p:sp>
      <p:grpSp>
        <p:nvGrpSpPr>
          <p:cNvPr id="12308" name="Gruppe 125"/>
          <p:cNvGrpSpPr>
            <a:grpSpLocks/>
          </p:cNvGrpSpPr>
          <p:nvPr/>
        </p:nvGrpSpPr>
        <p:grpSpPr bwMode="auto">
          <a:xfrm>
            <a:off x="3484563" y="4424363"/>
            <a:ext cx="728662" cy="1160462"/>
            <a:chOff x="7007965" y="1646749"/>
            <a:chExt cx="688237" cy="887937"/>
          </a:xfrm>
        </p:grpSpPr>
        <p:grpSp>
          <p:nvGrpSpPr>
            <p:cNvPr id="12317" name="Gruppe 48"/>
            <p:cNvGrpSpPr>
              <a:grpSpLocks/>
            </p:cNvGrpSpPr>
            <p:nvPr/>
          </p:nvGrpSpPr>
          <p:grpSpPr bwMode="auto">
            <a:xfrm rot="21257218" flipH="1">
              <a:off x="7007965" y="1646749"/>
              <a:ext cx="532777" cy="887937"/>
              <a:chOff x="1405915" y="3100337"/>
              <a:chExt cx="1910559" cy="3184166"/>
            </a:xfrm>
          </p:grpSpPr>
          <p:sp>
            <p:nvSpPr>
              <p:cNvPr id="12324" name="Freeform 814"/>
              <p:cNvSpPr>
                <a:spLocks noEditPoints="1"/>
              </p:cNvSpPr>
              <p:nvPr/>
            </p:nvSpPr>
            <p:spPr bwMode="auto">
              <a:xfrm>
                <a:off x="2296346" y="3341914"/>
                <a:ext cx="1020128" cy="2942589"/>
              </a:xfrm>
              <a:custGeom>
                <a:avLst/>
                <a:gdLst>
                  <a:gd name="T0" fmla="*/ 2147483647 w 642"/>
                  <a:gd name="T1" fmla="*/ 2147483647 h 1854"/>
                  <a:gd name="T2" fmla="*/ 2147483647 w 642"/>
                  <a:gd name="T3" fmla="*/ 2147483647 h 1854"/>
                  <a:gd name="T4" fmla="*/ 2147483647 w 642"/>
                  <a:gd name="T5" fmla="*/ 2147483647 h 1854"/>
                  <a:gd name="T6" fmla="*/ 2147483647 w 642"/>
                  <a:gd name="T7" fmla="*/ 2147483647 h 1854"/>
                  <a:gd name="T8" fmla="*/ 2147483647 w 642"/>
                  <a:gd name="T9" fmla="*/ 2147483647 h 1854"/>
                  <a:gd name="T10" fmla="*/ 2147483647 w 642"/>
                  <a:gd name="T11" fmla="*/ 2147483647 h 1854"/>
                  <a:gd name="T12" fmla="*/ 2147483647 w 642"/>
                  <a:gd name="T13" fmla="*/ 2147483647 h 1854"/>
                  <a:gd name="T14" fmla="*/ 2147483647 w 642"/>
                  <a:gd name="T15" fmla="*/ 2147483647 h 1854"/>
                  <a:gd name="T16" fmla="*/ 2147483647 w 642"/>
                  <a:gd name="T17" fmla="*/ 2147483647 h 1854"/>
                  <a:gd name="T18" fmla="*/ 2147483647 w 642"/>
                  <a:gd name="T19" fmla="*/ 2147483647 h 1854"/>
                  <a:gd name="T20" fmla="*/ 2147483647 w 642"/>
                  <a:gd name="T21" fmla="*/ 2147483647 h 1854"/>
                  <a:gd name="T22" fmla="*/ 2147483647 w 642"/>
                  <a:gd name="T23" fmla="*/ 2147483647 h 1854"/>
                  <a:gd name="T24" fmla="*/ 2147483647 w 642"/>
                  <a:gd name="T25" fmla="*/ 2147483647 h 1854"/>
                  <a:gd name="T26" fmla="*/ 2147483647 w 642"/>
                  <a:gd name="T27" fmla="*/ 2147483647 h 1854"/>
                  <a:gd name="T28" fmla="*/ 2147483647 w 642"/>
                  <a:gd name="T29" fmla="*/ 2147483647 h 1854"/>
                  <a:gd name="T30" fmla="*/ 2147483647 w 642"/>
                  <a:gd name="T31" fmla="*/ 2147483647 h 1854"/>
                  <a:gd name="T32" fmla="*/ 2147483647 w 642"/>
                  <a:gd name="T33" fmla="*/ 2147483647 h 1854"/>
                  <a:gd name="T34" fmla="*/ 2147483647 w 642"/>
                  <a:gd name="T35" fmla="*/ 2147483647 h 1854"/>
                  <a:gd name="T36" fmla="*/ 2147483647 w 642"/>
                  <a:gd name="T37" fmla="*/ 2147483647 h 1854"/>
                  <a:gd name="T38" fmla="*/ 2147483647 w 642"/>
                  <a:gd name="T39" fmla="*/ 2147483647 h 1854"/>
                  <a:gd name="T40" fmla="*/ 2147483647 w 642"/>
                  <a:gd name="T41" fmla="*/ 0 h 1854"/>
                  <a:gd name="T42" fmla="*/ 2147483647 w 642"/>
                  <a:gd name="T43" fmla="*/ 2147483647 h 1854"/>
                  <a:gd name="T44" fmla="*/ 2147483647 w 642"/>
                  <a:gd name="T45" fmla="*/ 2147483647 h 1854"/>
                  <a:gd name="T46" fmla="*/ 2147483647 w 642"/>
                  <a:gd name="T47" fmla="*/ 2147483647 h 1854"/>
                  <a:gd name="T48" fmla="*/ 2147483647 w 642"/>
                  <a:gd name="T49" fmla="*/ 2147483647 h 1854"/>
                  <a:gd name="T50" fmla="*/ 2147483647 w 642"/>
                  <a:gd name="T51" fmla="*/ 2147483647 h 1854"/>
                  <a:gd name="T52" fmla="*/ 2147483647 w 642"/>
                  <a:gd name="T53" fmla="*/ 2147483647 h 1854"/>
                  <a:gd name="T54" fmla="*/ 2147483647 w 642"/>
                  <a:gd name="T55" fmla="*/ 2147483647 h 1854"/>
                  <a:gd name="T56" fmla="*/ 2147483647 w 642"/>
                  <a:gd name="T57" fmla="*/ 2147483647 h 1854"/>
                  <a:gd name="T58" fmla="*/ 2147483647 w 642"/>
                  <a:gd name="T59" fmla="*/ 2147483647 h 1854"/>
                  <a:gd name="T60" fmla="*/ 2147483647 w 642"/>
                  <a:gd name="T61" fmla="*/ 2147483647 h 1854"/>
                  <a:gd name="T62" fmla="*/ 2147483647 w 642"/>
                  <a:gd name="T63" fmla="*/ 2147483647 h 1854"/>
                  <a:gd name="T64" fmla="*/ 2147483647 w 642"/>
                  <a:gd name="T65" fmla="*/ 2147483647 h 1854"/>
                  <a:gd name="T66" fmla="*/ 0 w 642"/>
                  <a:gd name="T67" fmla="*/ 2147483647 h 1854"/>
                  <a:gd name="T68" fmla="*/ 2147483647 w 642"/>
                  <a:gd name="T69" fmla="*/ 2147483647 h 1854"/>
                  <a:gd name="T70" fmla="*/ 2147483647 w 642"/>
                  <a:gd name="T71" fmla="*/ 2147483647 h 1854"/>
                  <a:gd name="T72" fmla="*/ 2147483647 w 642"/>
                  <a:gd name="T73" fmla="*/ 2147483647 h 1854"/>
                  <a:gd name="T74" fmla="*/ 2147483647 w 642"/>
                  <a:gd name="T75" fmla="*/ 2147483647 h 1854"/>
                  <a:gd name="T76" fmla="*/ 2147483647 w 642"/>
                  <a:gd name="T77" fmla="*/ 2147483647 h 1854"/>
                  <a:gd name="T78" fmla="*/ 2147483647 w 642"/>
                  <a:gd name="T79" fmla="*/ 2147483647 h 1854"/>
                  <a:gd name="T80" fmla="*/ 2147483647 w 642"/>
                  <a:gd name="T81" fmla="*/ 2147483647 h 1854"/>
                  <a:gd name="T82" fmla="*/ 2147483647 w 642"/>
                  <a:gd name="T83" fmla="*/ 2147483647 h 1854"/>
                  <a:gd name="T84" fmla="*/ 2147483647 w 642"/>
                  <a:gd name="T85" fmla="*/ 2147483647 h 1854"/>
                  <a:gd name="T86" fmla="*/ 2147483647 w 642"/>
                  <a:gd name="T87" fmla="*/ 2147483647 h 1854"/>
                  <a:gd name="T88" fmla="*/ 2147483647 w 642"/>
                  <a:gd name="T89" fmla="*/ 2147483647 h 1854"/>
                  <a:gd name="T90" fmla="*/ 2147483647 w 642"/>
                  <a:gd name="T91" fmla="*/ 2147483647 h 1854"/>
                  <a:gd name="T92" fmla="*/ 2147483647 w 642"/>
                  <a:gd name="T93" fmla="*/ 2147483647 h 1854"/>
                  <a:gd name="T94" fmla="*/ 2147483647 w 642"/>
                  <a:gd name="T95" fmla="*/ 2147483647 h 1854"/>
                  <a:gd name="T96" fmla="*/ 2147483647 w 642"/>
                  <a:gd name="T97" fmla="*/ 2147483647 h 1854"/>
                  <a:gd name="T98" fmla="*/ 2147483647 w 642"/>
                  <a:gd name="T99" fmla="*/ 2147483647 h 1854"/>
                  <a:gd name="T100" fmla="*/ 2147483647 w 642"/>
                  <a:gd name="T101" fmla="*/ 2147483647 h 1854"/>
                  <a:gd name="T102" fmla="*/ 2147483647 w 642"/>
                  <a:gd name="T103" fmla="*/ 2147483647 h 1854"/>
                  <a:gd name="T104" fmla="*/ 2147483647 w 642"/>
                  <a:gd name="T105" fmla="*/ 2147483647 h 1854"/>
                  <a:gd name="T106" fmla="*/ 2147483647 w 642"/>
                  <a:gd name="T107" fmla="*/ 2147483647 h 1854"/>
                  <a:gd name="T108" fmla="*/ 2147483647 w 642"/>
                  <a:gd name="T109" fmla="*/ 2147483647 h 1854"/>
                  <a:gd name="T110" fmla="*/ 2147483647 w 642"/>
                  <a:gd name="T111" fmla="*/ 2147483647 h 1854"/>
                  <a:gd name="T112" fmla="*/ 2147483647 w 642"/>
                  <a:gd name="T113" fmla="*/ 2147483647 h 1854"/>
                  <a:gd name="T114" fmla="*/ 2147483647 w 642"/>
                  <a:gd name="T115" fmla="*/ 2147483647 h 18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2"/>
                  <a:gd name="T175" fmla="*/ 0 h 1854"/>
                  <a:gd name="T176" fmla="*/ 642 w 642"/>
                  <a:gd name="T177" fmla="*/ 1854 h 18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2" h="1854">
                    <a:moveTo>
                      <a:pt x="642" y="1559"/>
                    </a:moveTo>
                    <a:lnTo>
                      <a:pt x="638" y="1547"/>
                    </a:lnTo>
                    <a:lnTo>
                      <a:pt x="613" y="1535"/>
                    </a:lnTo>
                    <a:lnTo>
                      <a:pt x="593" y="1518"/>
                    </a:lnTo>
                    <a:lnTo>
                      <a:pt x="568" y="1493"/>
                    </a:lnTo>
                    <a:lnTo>
                      <a:pt x="564" y="1489"/>
                    </a:lnTo>
                    <a:lnTo>
                      <a:pt x="555" y="1489"/>
                    </a:lnTo>
                    <a:lnTo>
                      <a:pt x="535" y="1489"/>
                    </a:lnTo>
                    <a:lnTo>
                      <a:pt x="506" y="1493"/>
                    </a:lnTo>
                    <a:lnTo>
                      <a:pt x="481" y="1472"/>
                    </a:lnTo>
                    <a:lnTo>
                      <a:pt x="456" y="1447"/>
                    </a:lnTo>
                    <a:lnTo>
                      <a:pt x="423" y="1402"/>
                    </a:lnTo>
                    <a:lnTo>
                      <a:pt x="402" y="1365"/>
                    </a:lnTo>
                    <a:lnTo>
                      <a:pt x="398" y="1356"/>
                    </a:lnTo>
                    <a:lnTo>
                      <a:pt x="402" y="1356"/>
                    </a:lnTo>
                    <a:lnTo>
                      <a:pt x="406" y="1356"/>
                    </a:lnTo>
                    <a:lnTo>
                      <a:pt x="414" y="1352"/>
                    </a:lnTo>
                    <a:lnTo>
                      <a:pt x="431" y="1340"/>
                    </a:lnTo>
                    <a:lnTo>
                      <a:pt x="456" y="1311"/>
                    </a:lnTo>
                    <a:lnTo>
                      <a:pt x="456" y="1294"/>
                    </a:lnTo>
                    <a:lnTo>
                      <a:pt x="460" y="1244"/>
                    </a:lnTo>
                    <a:lnTo>
                      <a:pt x="464" y="1099"/>
                    </a:lnTo>
                    <a:lnTo>
                      <a:pt x="472" y="888"/>
                    </a:lnTo>
                    <a:lnTo>
                      <a:pt x="468" y="867"/>
                    </a:lnTo>
                    <a:lnTo>
                      <a:pt x="468" y="850"/>
                    </a:lnTo>
                    <a:lnTo>
                      <a:pt x="472" y="842"/>
                    </a:lnTo>
                    <a:lnTo>
                      <a:pt x="477" y="854"/>
                    </a:lnTo>
                    <a:lnTo>
                      <a:pt x="477" y="871"/>
                    </a:lnTo>
                    <a:lnTo>
                      <a:pt x="477" y="900"/>
                    </a:lnTo>
                    <a:lnTo>
                      <a:pt x="477" y="933"/>
                    </a:lnTo>
                    <a:lnTo>
                      <a:pt x="485" y="946"/>
                    </a:lnTo>
                    <a:lnTo>
                      <a:pt x="493" y="946"/>
                    </a:lnTo>
                    <a:lnTo>
                      <a:pt x="506" y="946"/>
                    </a:lnTo>
                    <a:lnTo>
                      <a:pt x="514" y="950"/>
                    </a:lnTo>
                    <a:lnTo>
                      <a:pt x="518" y="946"/>
                    </a:lnTo>
                    <a:lnTo>
                      <a:pt x="526" y="946"/>
                    </a:lnTo>
                    <a:lnTo>
                      <a:pt x="530" y="946"/>
                    </a:lnTo>
                    <a:lnTo>
                      <a:pt x="535" y="946"/>
                    </a:lnTo>
                    <a:lnTo>
                      <a:pt x="539" y="946"/>
                    </a:lnTo>
                    <a:lnTo>
                      <a:pt x="547" y="937"/>
                    </a:lnTo>
                    <a:lnTo>
                      <a:pt x="547" y="921"/>
                    </a:lnTo>
                    <a:lnTo>
                      <a:pt x="547" y="912"/>
                    </a:lnTo>
                    <a:lnTo>
                      <a:pt x="547" y="883"/>
                    </a:lnTo>
                    <a:lnTo>
                      <a:pt x="543" y="875"/>
                    </a:lnTo>
                    <a:lnTo>
                      <a:pt x="539" y="871"/>
                    </a:lnTo>
                    <a:lnTo>
                      <a:pt x="539" y="867"/>
                    </a:lnTo>
                    <a:lnTo>
                      <a:pt x="535" y="854"/>
                    </a:lnTo>
                    <a:lnTo>
                      <a:pt x="535" y="821"/>
                    </a:lnTo>
                    <a:lnTo>
                      <a:pt x="539" y="767"/>
                    </a:lnTo>
                    <a:lnTo>
                      <a:pt x="539" y="738"/>
                    </a:lnTo>
                    <a:lnTo>
                      <a:pt x="518" y="647"/>
                    </a:lnTo>
                    <a:lnTo>
                      <a:pt x="497" y="539"/>
                    </a:lnTo>
                    <a:lnTo>
                      <a:pt x="485" y="444"/>
                    </a:lnTo>
                    <a:lnTo>
                      <a:pt x="456" y="336"/>
                    </a:lnTo>
                    <a:lnTo>
                      <a:pt x="443" y="307"/>
                    </a:lnTo>
                    <a:lnTo>
                      <a:pt x="431" y="286"/>
                    </a:lnTo>
                    <a:lnTo>
                      <a:pt x="414" y="274"/>
                    </a:lnTo>
                    <a:lnTo>
                      <a:pt x="394" y="270"/>
                    </a:lnTo>
                    <a:lnTo>
                      <a:pt x="381" y="265"/>
                    </a:lnTo>
                    <a:lnTo>
                      <a:pt x="365" y="265"/>
                    </a:lnTo>
                    <a:lnTo>
                      <a:pt x="352" y="270"/>
                    </a:lnTo>
                    <a:lnTo>
                      <a:pt x="340" y="270"/>
                    </a:lnTo>
                    <a:lnTo>
                      <a:pt x="336" y="257"/>
                    </a:lnTo>
                    <a:lnTo>
                      <a:pt x="331" y="245"/>
                    </a:lnTo>
                    <a:lnTo>
                      <a:pt x="331" y="228"/>
                    </a:lnTo>
                    <a:lnTo>
                      <a:pt x="331" y="203"/>
                    </a:lnTo>
                    <a:lnTo>
                      <a:pt x="331" y="174"/>
                    </a:lnTo>
                    <a:lnTo>
                      <a:pt x="331" y="145"/>
                    </a:lnTo>
                    <a:lnTo>
                      <a:pt x="331" y="116"/>
                    </a:lnTo>
                    <a:lnTo>
                      <a:pt x="319" y="83"/>
                    </a:lnTo>
                    <a:lnTo>
                      <a:pt x="315" y="66"/>
                    </a:lnTo>
                    <a:lnTo>
                      <a:pt x="302" y="50"/>
                    </a:lnTo>
                    <a:lnTo>
                      <a:pt x="290" y="37"/>
                    </a:lnTo>
                    <a:lnTo>
                      <a:pt x="277" y="25"/>
                    </a:lnTo>
                    <a:lnTo>
                      <a:pt x="248" y="8"/>
                    </a:lnTo>
                    <a:lnTo>
                      <a:pt x="224" y="0"/>
                    </a:lnTo>
                    <a:lnTo>
                      <a:pt x="190" y="0"/>
                    </a:lnTo>
                    <a:lnTo>
                      <a:pt x="157" y="8"/>
                    </a:lnTo>
                    <a:lnTo>
                      <a:pt x="124" y="17"/>
                    </a:lnTo>
                    <a:lnTo>
                      <a:pt x="107" y="25"/>
                    </a:lnTo>
                    <a:lnTo>
                      <a:pt x="95" y="33"/>
                    </a:lnTo>
                    <a:lnTo>
                      <a:pt x="87" y="46"/>
                    </a:lnTo>
                    <a:lnTo>
                      <a:pt x="87" y="54"/>
                    </a:lnTo>
                    <a:lnTo>
                      <a:pt x="87" y="62"/>
                    </a:lnTo>
                    <a:lnTo>
                      <a:pt x="91" y="71"/>
                    </a:lnTo>
                    <a:lnTo>
                      <a:pt x="87" y="87"/>
                    </a:lnTo>
                    <a:lnTo>
                      <a:pt x="87" y="120"/>
                    </a:lnTo>
                    <a:lnTo>
                      <a:pt x="87" y="133"/>
                    </a:lnTo>
                    <a:lnTo>
                      <a:pt x="91" y="137"/>
                    </a:lnTo>
                    <a:lnTo>
                      <a:pt x="95" y="141"/>
                    </a:lnTo>
                    <a:lnTo>
                      <a:pt x="103" y="149"/>
                    </a:lnTo>
                    <a:lnTo>
                      <a:pt x="95" y="170"/>
                    </a:lnTo>
                    <a:lnTo>
                      <a:pt x="91" y="191"/>
                    </a:lnTo>
                    <a:lnTo>
                      <a:pt x="99" y="195"/>
                    </a:lnTo>
                    <a:lnTo>
                      <a:pt x="107" y="195"/>
                    </a:lnTo>
                    <a:lnTo>
                      <a:pt x="112" y="203"/>
                    </a:lnTo>
                    <a:lnTo>
                      <a:pt x="112" y="207"/>
                    </a:lnTo>
                    <a:lnTo>
                      <a:pt x="116" y="212"/>
                    </a:lnTo>
                    <a:lnTo>
                      <a:pt x="116" y="220"/>
                    </a:lnTo>
                    <a:lnTo>
                      <a:pt x="120" y="224"/>
                    </a:lnTo>
                    <a:lnTo>
                      <a:pt x="124" y="228"/>
                    </a:lnTo>
                    <a:lnTo>
                      <a:pt x="128" y="241"/>
                    </a:lnTo>
                    <a:lnTo>
                      <a:pt x="128" y="249"/>
                    </a:lnTo>
                    <a:lnTo>
                      <a:pt x="132" y="253"/>
                    </a:lnTo>
                    <a:lnTo>
                      <a:pt x="141" y="253"/>
                    </a:lnTo>
                    <a:lnTo>
                      <a:pt x="165" y="253"/>
                    </a:lnTo>
                    <a:lnTo>
                      <a:pt x="174" y="253"/>
                    </a:lnTo>
                    <a:lnTo>
                      <a:pt x="178" y="257"/>
                    </a:lnTo>
                    <a:lnTo>
                      <a:pt x="182" y="265"/>
                    </a:lnTo>
                    <a:lnTo>
                      <a:pt x="182" y="270"/>
                    </a:lnTo>
                    <a:lnTo>
                      <a:pt x="182" y="278"/>
                    </a:lnTo>
                    <a:lnTo>
                      <a:pt x="78" y="394"/>
                    </a:lnTo>
                    <a:lnTo>
                      <a:pt x="70" y="406"/>
                    </a:lnTo>
                    <a:lnTo>
                      <a:pt x="70" y="419"/>
                    </a:lnTo>
                    <a:lnTo>
                      <a:pt x="74" y="448"/>
                    </a:lnTo>
                    <a:lnTo>
                      <a:pt x="70" y="518"/>
                    </a:lnTo>
                    <a:lnTo>
                      <a:pt x="62" y="610"/>
                    </a:lnTo>
                    <a:lnTo>
                      <a:pt x="49" y="713"/>
                    </a:lnTo>
                    <a:lnTo>
                      <a:pt x="16" y="713"/>
                    </a:lnTo>
                    <a:lnTo>
                      <a:pt x="0" y="971"/>
                    </a:lnTo>
                    <a:lnTo>
                      <a:pt x="78" y="971"/>
                    </a:lnTo>
                    <a:lnTo>
                      <a:pt x="83" y="979"/>
                    </a:lnTo>
                    <a:lnTo>
                      <a:pt x="87" y="983"/>
                    </a:lnTo>
                    <a:lnTo>
                      <a:pt x="107" y="987"/>
                    </a:lnTo>
                    <a:lnTo>
                      <a:pt x="128" y="987"/>
                    </a:lnTo>
                    <a:lnTo>
                      <a:pt x="132" y="1016"/>
                    </a:lnTo>
                    <a:lnTo>
                      <a:pt x="136" y="1058"/>
                    </a:lnTo>
                    <a:lnTo>
                      <a:pt x="149" y="1165"/>
                    </a:lnTo>
                    <a:lnTo>
                      <a:pt x="157" y="1261"/>
                    </a:lnTo>
                    <a:lnTo>
                      <a:pt x="165" y="1356"/>
                    </a:lnTo>
                    <a:lnTo>
                      <a:pt x="211" y="1356"/>
                    </a:lnTo>
                    <a:lnTo>
                      <a:pt x="224" y="1373"/>
                    </a:lnTo>
                    <a:lnTo>
                      <a:pt x="257" y="1398"/>
                    </a:lnTo>
                    <a:lnTo>
                      <a:pt x="298" y="1439"/>
                    </a:lnTo>
                    <a:lnTo>
                      <a:pt x="302" y="1539"/>
                    </a:lnTo>
                    <a:lnTo>
                      <a:pt x="307" y="1613"/>
                    </a:lnTo>
                    <a:lnTo>
                      <a:pt x="307" y="1659"/>
                    </a:lnTo>
                    <a:lnTo>
                      <a:pt x="298" y="1688"/>
                    </a:lnTo>
                    <a:lnTo>
                      <a:pt x="294" y="1700"/>
                    </a:lnTo>
                    <a:lnTo>
                      <a:pt x="282" y="1734"/>
                    </a:lnTo>
                    <a:lnTo>
                      <a:pt x="265" y="1759"/>
                    </a:lnTo>
                    <a:lnTo>
                      <a:pt x="244" y="1788"/>
                    </a:lnTo>
                    <a:lnTo>
                      <a:pt x="232" y="1792"/>
                    </a:lnTo>
                    <a:lnTo>
                      <a:pt x="203" y="1804"/>
                    </a:lnTo>
                    <a:lnTo>
                      <a:pt x="174" y="1812"/>
                    </a:lnTo>
                    <a:lnTo>
                      <a:pt x="157" y="1821"/>
                    </a:lnTo>
                    <a:lnTo>
                      <a:pt x="153" y="1825"/>
                    </a:lnTo>
                    <a:lnTo>
                      <a:pt x="153" y="1829"/>
                    </a:lnTo>
                    <a:lnTo>
                      <a:pt x="157" y="1833"/>
                    </a:lnTo>
                    <a:lnTo>
                      <a:pt x="170" y="1841"/>
                    </a:lnTo>
                    <a:lnTo>
                      <a:pt x="178" y="1841"/>
                    </a:lnTo>
                    <a:lnTo>
                      <a:pt x="265" y="1850"/>
                    </a:lnTo>
                    <a:lnTo>
                      <a:pt x="286" y="1850"/>
                    </a:lnTo>
                    <a:lnTo>
                      <a:pt x="307" y="1833"/>
                    </a:lnTo>
                    <a:lnTo>
                      <a:pt x="331" y="1812"/>
                    </a:lnTo>
                    <a:lnTo>
                      <a:pt x="352" y="1796"/>
                    </a:lnTo>
                    <a:lnTo>
                      <a:pt x="356" y="1796"/>
                    </a:lnTo>
                    <a:lnTo>
                      <a:pt x="365" y="1796"/>
                    </a:lnTo>
                    <a:lnTo>
                      <a:pt x="369" y="1800"/>
                    </a:lnTo>
                    <a:lnTo>
                      <a:pt x="365" y="1854"/>
                    </a:lnTo>
                    <a:lnTo>
                      <a:pt x="369" y="1854"/>
                    </a:lnTo>
                    <a:lnTo>
                      <a:pt x="377" y="1854"/>
                    </a:lnTo>
                    <a:lnTo>
                      <a:pt x="381" y="1825"/>
                    </a:lnTo>
                    <a:lnTo>
                      <a:pt x="385" y="1800"/>
                    </a:lnTo>
                    <a:lnTo>
                      <a:pt x="394" y="1779"/>
                    </a:lnTo>
                    <a:lnTo>
                      <a:pt x="402" y="1763"/>
                    </a:lnTo>
                    <a:lnTo>
                      <a:pt x="398" y="1750"/>
                    </a:lnTo>
                    <a:lnTo>
                      <a:pt x="389" y="1734"/>
                    </a:lnTo>
                    <a:lnTo>
                      <a:pt x="381" y="1709"/>
                    </a:lnTo>
                    <a:lnTo>
                      <a:pt x="377" y="1676"/>
                    </a:lnTo>
                    <a:lnTo>
                      <a:pt x="377" y="1651"/>
                    </a:lnTo>
                    <a:lnTo>
                      <a:pt x="381" y="1626"/>
                    </a:lnTo>
                    <a:lnTo>
                      <a:pt x="385" y="1601"/>
                    </a:lnTo>
                    <a:lnTo>
                      <a:pt x="398" y="1547"/>
                    </a:lnTo>
                    <a:lnTo>
                      <a:pt x="402" y="1510"/>
                    </a:lnTo>
                    <a:lnTo>
                      <a:pt x="435" y="1530"/>
                    </a:lnTo>
                    <a:lnTo>
                      <a:pt x="468" y="1551"/>
                    </a:lnTo>
                    <a:lnTo>
                      <a:pt x="501" y="1584"/>
                    </a:lnTo>
                    <a:lnTo>
                      <a:pt x="547" y="1642"/>
                    </a:lnTo>
                    <a:lnTo>
                      <a:pt x="555" y="1647"/>
                    </a:lnTo>
                    <a:lnTo>
                      <a:pt x="564" y="1659"/>
                    </a:lnTo>
                    <a:lnTo>
                      <a:pt x="572" y="1688"/>
                    </a:lnTo>
                    <a:lnTo>
                      <a:pt x="576" y="1734"/>
                    </a:lnTo>
                    <a:lnTo>
                      <a:pt x="576" y="1767"/>
                    </a:lnTo>
                    <a:lnTo>
                      <a:pt x="580" y="1775"/>
                    </a:lnTo>
                    <a:lnTo>
                      <a:pt x="589" y="1775"/>
                    </a:lnTo>
                    <a:lnTo>
                      <a:pt x="589" y="1771"/>
                    </a:lnTo>
                    <a:lnTo>
                      <a:pt x="605" y="1746"/>
                    </a:lnTo>
                    <a:lnTo>
                      <a:pt x="626" y="1709"/>
                    </a:lnTo>
                    <a:lnTo>
                      <a:pt x="630" y="1692"/>
                    </a:lnTo>
                    <a:lnTo>
                      <a:pt x="634" y="1671"/>
                    </a:lnTo>
                    <a:lnTo>
                      <a:pt x="626" y="1647"/>
                    </a:lnTo>
                    <a:lnTo>
                      <a:pt x="613" y="1622"/>
                    </a:lnTo>
                    <a:lnTo>
                      <a:pt x="597" y="1593"/>
                    </a:lnTo>
                    <a:lnTo>
                      <a:pt x="589" y="1568"/>
                    </a:lnTo>
                    <a:lnTo>
                      <a:pt x="589" y="1543"/>
                    </a:lnTo>
                    <a:lnTo>
                      <a:pt x="642" y="1559"/>
                    </a:lnTo>
                    <a:close/>
                    <a:moveTo>
                      <a:pt x="373" y="635"/>
                    </a:moveTo>
                    <a:lnTo>
                      <a:pt x="373" y="635"/>
                    </a:lnTo>
                    <a:lnTo>
                      <a:pt x="381" y="614"/>
                    </a:lnTo>
                    <a:lnTo>
                      <a:pt x="389" y="597"/>
                    </a:lnTo>
                    <a:lnTo>
                      <a:pt x="394" y="597"/>
                    </a:lnTo>
                    <a:lnTo>
                      <a:pt x="398" y="610"/>
                    </a:lnTo>
                    <a:lnTo>
                      <a:pt x="406" y="630"/>
                    </a:lnTo>
                    <a:lnTo>
                      <a:pt x="414" y="676"/>
                    </a:lnTo>
                    <a:lnTo>
                      <a:pt x="414" y="701"/>
                    </a:lnTo>
                    <a:lnTo>
                      <a:pt x="394" y="668"/>
                    </a:lnTo>
                    <a:lnTo>
                      <a:pt x="373" y="6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2325" name="Gruppe 955"/>
              <p:cNvGrpSpPr>
                <a:grpSpLocks/>
              </p:cNvGrpSpPr>
              <p:nvPr/>
            </p:nvGrpSpPr>
            <p:grpSpPr bwMode="auto">
              <a:xfrm>
                <a:off x="1405915" y="3100337"/>
                <a:ext cx="1225097" cy="2718773"/>
                <a:chOff x="1405915" y="3100337"/>
                <a:chExt cx="1225097" cy="2718773"/>
              </a:xfrm>
            </p:grpSpPr>
            <p:sp>
              <p:nvSpPr>
                <p:cNvPr id="12326" name="Freeform 810"/>
                <p:cNvSpPr>
                  <a:spLocks/>
                </p:cNvSpPr>
                <p:nvPr/>
              </p:nvSpPr>
              <p:spPr bwMode="auto">
                <a:xfrm>
                  <a:off x="1405915" y="3100337"/>
                  <a:ext cx="1225097" cy="2718773"/>
                </a:xfrm>
                <a:custGeom>
                  <a:avLst/>
                  <a:gdLst>
                    <a:gd name="T0" fmla="*/ 2147483647 w 772"/>
                    <a:gd name="T1" fmla="*/ 2147483647 h 1717"/>
                    <a:gd name="T2" fmla="*/ 2147483647 w 772"/>
                    <a:gd name="T3" fmla="*/ 2147483647 h 1717"/>
                    <a:gd name="T4" fmla="*/ 2147483647 w 772"/>
                    <a:gd name="T5" fmla="*/ 2147483647 h 1717"/>
                    <a:gd name="T6" fmla="*/ 2147483647 w 772"/>
                    <a:gd name="T7" fmla="*/ 2147483647 h 1717"/>
                    <a:gd name="T8" fmla="*/ 2147483647 w 772"/>
                    <a:gd name="T9" fmla="*/ 2147483647 h 1717"/>
                    <a:gd name="T10" fmla="*/ 2147483647 w 772"/>
                    <a:gd name="T11" fmla="*/ 2147483647 h 1717"/>
                    <a:gd name="T12" fmla="*/ 2147483647 w 772"/>
                    <a:gd name="T13" fmla="*/ 2147483647 h 1717"/>
                    <a:gd name="T14" fmla="*/ 2147483647 w 772"/>
                    <a:gd name="T15" fmla="*/ 2147483647 h 1717"/>
                    <a:gd name="T16" fmla="*/ 2147483647 w 772"/>
                    <a:gd name="T17" fmla="*/ 2147483647 h 1717"/>
                    <a:gd name="T18" fmla="*/ 2147483647 w 772"/>
                    <a:gd name="T19" fmla="*/ 2147483647 h 1717"/>
                    <a:gd name="T20" fmla="*/ 2147483647 w 772"/>
                    <a:gd name="T21" fmla="*/ 2147483647 h 1717"/>
                    <a:gd name="T22" fmla="*/ 2147483647 w 772"/>
                    <a:gd name="T23" fmla="*/ 2147483647 h 1717"/>
                    <a:gd name="T24" fmla="*/ 2147483647 w 772"/>
                    <a:gd name="T25" fmla="*/ 2147483647 h 1717"/>
                    <a:gd name="T26" fmla="*/ 2147483647 w 772"/>
                    <a:gd name="T27" fmla="*/ 2147483647 h 1717"/>
                    <a:gd name="T28" fmla="*/ 2147483647 w 772"/>
                    <a:gd name="T29" fmla="*/ 2147483647 h 1717"/>
                    <a:gd name="T30" fmla="*/ 2147483647 w 772"/>
                    <a:gd name="T31" fmla="*/ 2147483647 h 1717"/>
                    <a:gd name="T32" fmla="*/ 2147483647 w 772"/>
                    <a:gd name="T33" fmla="*/ 2147483647 h 1717"/>
                    <a:gd name="T34" fmla="*/ 2147483647 w 772"/>
                    <a:gd name="T35" fmla="*/ 2147483647 h 1717"/>
                    <a:gd name="T36" fmla="*/ 2147483647 w 772"/>
                    <a:gd name="T37" fmla="*/ 2147483647 h 1717"/>
                    <a:gd name="T38" fmla="*/ 2147483647 w 772"/>
                    <a:gd name="T39" fmla="*/ 2147483647 h 1717"/>
                    <a:gd name="T40" fmla="*/ 2147483647 w 772"/>
                    <a:gd name="T41" fmla="*/ 2147483647 h 1717"/>
                    <a:gd name="T42" fmla="*/ 2147483647 w 772"/>
                    <a:gd name="T43" fmla="*/ 2147483647 h 1717"/>
                    <a:gd name="T44" fmla="*/ 2147483647 w 772"/>
                    <a:gd name="T45" fmla="*/ 2147483647 h 1717"/>
                    <a:gd name="T46" fmla="*/ 2147483647 w 772"/>
                    <a:gd name="T47" fmla="*/ 2147483647 h 1717"/>
                    <a:gd name="T48" fmla="*/ 2147483647 w 772"/>
                    <a:gd name="T49" fmla="*/ 2147483647 h 1717"/>
                    <a:gd name="T50" fmla="*/ 2147483647 w 772"/>
                    <a:gd name="T51" fmla="*/ 2147483647 h 1717"/>
                    <a:gd name="T52" fmla="*/ 2147483647 w 772"/>
                    <a:gd name="T53" fmla="*/ 2147483647 h 1717"/>
                    <a:gd name="T54" fmla="*/ 2147483647 w 772"/>
                    <a:gd name="T55" fmla="*/ 2147483647 h 1717"/>
                    <a:gd name="T56" fmla="*/ 2147483647 w 772"/>
                    <a:gd name="T57" fmla="*/ 2147483647 h 1717"/>
                    <a:gd name="T58" fmla="*/ 2147483647 w 772"/>
                    <a:gd name="T59" fmla="*/ 2147483647 h 1717"/>
                    <a:gd name="T60" fmla="*/ 2147483647 w 772"/>
                    <a:gd name="T61" fmla="*/ 2147483647 h 1717"/>
                    <a:gd name="T62" fmla="*/ 2147483647 w 772"/>
                    <a:gd name="T63" fmla="*/ 2147483647 h 1717"/>
                    <a:gd name="T64" fmla="*/ 2147483647 w 772"/>
                    <a:gd name="T65" fmla="*/ 2147483647 h 1717"/>
                    <a:gd name="T66" fmla="*/ 2147483647 w 772"/>
                    <a:gd name="T67" fmla="*/ 2147483647 h 1717"/>
                    <a:gd name="T68" fmla="*/ 2147483647 w 772"/>
                    <a:gd name="T69" fmla="*/ 2147483647 h 1717"/>
                    <a:gd name="T70" fmla="*/ 2147483647 w 772"/>
                    <a:gd name="T71" fmla="*/ 2147483647 h 1717"/>
                    <a:gd name="T72" fmla="*/ 2147483647 w 772"/>
                    <a:gd name="T73" fmla="*/ 2147483647 h 1717"/>
                    <a:gd name="T74" fmla="*/ 2147483647 w 772"/>
                    <a:gd name="T75" fmla="*/ 2147483647 h 1717"/>
                    <a:gd name="T76" fmla="*/ 2147483647 w 772"/>
                    <a:gd name="T77" fmla="*/ 2147483647 h 1717"/>
                    <a:gd name="T78" fmla="*/ 2147483647 w 772"/>
                    <a:gd name="T79" fmla="*/ 2147483647 h 1717"/>
                    <a:gd name="T80" fmla="*/ 2147483647 w 772"/>
                    <a:gd name="T81" fmla="*/ 2147483647 h 1717"/>
                    <a:gd name="T82" fmla="*/ 2147483647 w 772"/>
                    <a:gd name="T83" fmla="*/ 2147483647 h 1717"/>
                    <a:gd name="T84" fmla="*/ 2147483647 w 772"/>
                    <a:gd name="T85" fmla="*/ 2147483647 h 1717"/>
                    <a:gd name="T86" fmla="*/ 2147483647 w 772"/>
                    <a:gd name="T87" fmla="*/ 2147483647 h 1717"/>
                    <a:gd name="T88" fmla="*/ 2147483647 w 772"/>
                    <a:gd name="T89" fmla="*/ 2147483647 h 1717"/>
                    <a:gd name="T90" fmla="*/ 2147483647 w 772"/>
                    <a:gd name="T91" fmla="*/ 2147483647 h 1717"/>
                    <a:gd name="T92" fmla="*/ 2147483647 w 772"/>
                    <a:gd name="T93" fmla="*/ 2147483647 h 1717"/>
                    <a:gd name="T94" fmla="*/ 2147483647 w 772"/>
                    <a:gd name="T95" fmla="*/ 2147483647 h 1717"/>
                    <a:gd name="T96" fmla="*/ 2147483647 w 772"/>
                    <a:gd name="T97" fmla="*/ 2147483647 h 1717"/>
                    <a:gd name="T98" fmla="*/ 2147483647 w 772"/>
                    <a:gd name="T99" fmla="*/ 2147483647 h 1717"/>
                    <a:gd name="T100" fmla="*/ 2147483647 w 772"/>
                    <a:gd name="T101" fmla="*/ 2147483647 h 1717"/>
                    <a:gd name="T102" fmla="*/ 2147483647 w 772"/>
                    <a:gd name="T103" fmla="*/ 2147483647 h 1717"/>
                    <a:gd name="T104" fmla="*/ 2147483647 w 772"/>
                    <a:gd name="T105" fmla="*/ 2147483647 h 1717"/>
                    <a:gd name="T106" fmla="*/ 2147483647 w 772"/>
                    <a:gd name="T107" fmla="*/ 2147483647 h 17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72"/>
                    <a:gd name="T163" fmla="*/ 0 h 1717"/>
                    <a:gd name="T164" fmla="*/ 772 w 772"/>
                    <a:gd name="T165" fmla="*/ 1717 h 17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72" h="1717">
                      <a:moveTo>
                        <a:pt x="498" y="502"/>
                      </a:moveTo>
                      <a:lnTo>
                        <a:pt x="498" y="502"/>
                      </a:lnTo>
                      <a:lnTo>
                        <a:pt x="502" y="535"/>
                      </a:lnTo>
                      <a:lnTo>
                        <a:pt x="502" y="551"/>
                      </a:lnTo>
                      <a:lnTo>
                        <a:pt x="498" y="576"/>
                      </a:lnTo>
                      <a:lnTo>
                        <a:pt x="477" y="639"/>
                      </a:lnTo>
                      <a:lnTo>
                        <a:pt x="465" y="663"/>
                      </a:lnTo>
                      <a:lnTo>
                        <a:pt x="457" y="680"/>
                      </a:lnTo>
                      <a:lnTo>
                        <a:pt x="452" y="692"/>
                      </a:lnTo>
                      <a:lnTo>
                        <a:pt x="444" y="713"/>
                      </a:lnTo>
                      <a:lnTo>
                        <a:pt x="440" y="742"/>
                      </a:lnTo>
                      <a:lnTo>
                        <a:pt x="440" y="755"/>
                      </a:lnTo>
                      <a:lnTo>
                        <a:pt x="440" y="771"/>
                      </a:lnTo>
                      <a:lnTo>
                        <a:pt x="428" y="788"/>
                      </a:lnTo>
                      <a:lnTo>
                        <a:pt x="423" y="796"/>
                      </a:lnTo>
                      <a:lnTo>
                        <a:pt x="423" y="809"/>
                      </a:lnTo>
                      <a:lnTo>
                        <a:pt x="423" y="892"/>
                      </a:lnTo>
                      <a:lnTo>
                        <a:pt x="415" y="900"/>
                      </a:lnTo>
                      <a:lnTo>
                        <a:pt x="411" y="908"/>
                      </a:lnTo>
                      <a:lnTo>
                        <a:pt x="436" y="904"/>
                      </a:lnTo>
                      <a:lnTo>
                        <a:pt x="440" y="904"/>
                      </a:lnTo>
                      <a:lnTo>
                        <a:pt x="448" y="908"/>
                      </a:lnTo>
                      <a:lnTo>
                        <a:pt x="457" y="912"/>
                      </a:lnTo>
                      <a:lnTo>
                        <a:pt x="610" y="1099"/>
                      </a:lnTo>
                      <a:lnTo>
                        <a:pt x="614" y="1103"/>
                      </a:lnTo>
                      <a:lnTo>
                        <a:pt x="622" y="1120"/>
                      </a:lnTo>
                      <a:lnTo>
                        <a:pt x="627" y="1128"/>
                      </a:lnTo>
                      <a:lnTo>
                        <a:pt x="627" y="1140"/>
                      </a:lnTo>
                      <a:lnTo>
                        <a:pt x="627" y="1149"/>
                      </a:lnTo>
                      <a:lnTo>
                        <a:pt x="614" y="1161"/>
                      </a:lnTo>
                      <a:lnTo>
                        <a:pt x="552" y="1227"/>
                      </a:lnTo>
                      <a:lnTo>
                        <a:pt x="585" y="1269"/>
                      </a:lnTo>
                      <a:lnTo>
                        <a:pt x="618" y="1302"/>
                      </a:lnTo>
                      <a:lnTo>
                        <a:pt x="631" y="1315"/>
                      </a:lnTo>
                      <a:lnTo>
                        <a:pt x="647" y="1319"/>
                      </a:lnTo>
                      <a:lnTo>
                        <a:pt x="660" y="1327"/>
                      </a:lnTo>
                      <a:lnTo>
                        <a:pt x="668" y="1339"/>
                      </a:lnTo>
                      <a:lnTo>
                        <a:pt x="676" y="1348"/>
                      </a:lnTo>
                      <a:lnTo>
                        <a:pt x="681" y="1360"/>
                      </a:lnTo>
                      <a:lnTo>
                        <a:pt x="693" y="1360"/>
                      </a:lnTo>
                      <a:lnTo>
                        <a:pt x="701" y="1360"/>
                      </a:lnTo>
                      <a:lnTo>
                        <a:pt x="730" y="1364"/>
                      </a:lnTo>
                      <a:lnTo>
                        <a:pt x="747" y="1373"/>
                      </a:lnTo>
                      <a:lnTo>
                        <a:pt x="755" y="1381"/>
                      </a:lnTo>
                      <a:lnTo>
                        <a:pt x="755" y="1385"/>
                      </a:lnTo>
                      <a:lnTo>
                        <a:pt x="759" y="1422"/>
                      </a:lnTo>
                      <a:lnTo>
                        <a:pt x="764" y="1443"/>
                      </a:lnTo>
                      <a:lnTo>
                        <a:pt x="751" y="1443"/>
                      </a:lnTo>
                      <a:lnTo>
                        <a:pt x="755" y="1472"/>
                      </a:lnTo>
                      <a:lnTo>
                        <a:pt x="764" y="1497"/>
                      </a:lnTo>
                      <a:lnTo>
                        <a:pt x="768" y="1514"/>
                      </a:lnTo>
                      <a:lnTo>
                        <a:pt x="772" y="1534"/>
                      </a:lnTo>
                      <a:lnTo>
                        <a:pt x="768" y="1555"/>
                      </a:lnTo>
                      <a:lnTo>
                        <a:pt x="759" y="1597"/>
                      </a:lnTo>
                      <a:lnTo>
                        <a:pt x="747" y="1630"/>
                      </a:lnTo>
                      <a:lnTo>
                        <a:pt x="739" y="1646"/>
                      </a:lnTo>
                      <a:lnTo>
                        <a:pt x="739" y="1651"/>
                      </a:lnTo>
                      <a:lnTo>
                        <a:pt x="726" y="1663"/>
                      </a:lnTo>
                      <a:lnTo>
                        <a:pt x="722" y="1667"/>
                      </a:lnTo>
                      <a:lnTo>
                        <a:pt x="714" y="1671"/>
                      </a:lnTo>
                      <a:lnTo>
                        <a:pt x="701" y="1671"/>
                      </a:lnTo>
                      <a:lnTo>
                        <a:pt x="689" y="1671"/>
                      </a:lnTo>
                      <a:lnTo>
                        <a:pt x="681" y="1659"/>
                      </a:lnTo>
                      <a:lnTo>
                        <a:pt x="676" y="1642"/>
                      </a:lnTo>
                      <a:lnTo>
                        <a:pt x="672" y="1622"/>
                      </a:lnTo>
                      <a:lnTo>
                        <a:pt x="664" y="1580"/>
                      </a:lnTo>
                      <a:lnTo>
                        <a:pt x="660" y="1563"/>
                      </a:lnTo>
                      <a:lnTo>
                        <a:pt x="660" y="1551"/>
                      </a:lnTo>
                      <a:lnTo>
                        <a:pt x="656" y="1510"/>
                      </a:lnTo>
                      <a:lnTo>
                        <a:pt x="652" y="1501"/>
                      </a:lnTo>
                      <a:lnTo>
                        <a:pt x="647" y="1497"/>
                      </a:lnTo>
                      <a:lnTo>
                        <a:pt x="643" y="1493"/>
                      </a:lnTo>
                      <a:lnTo>
                        <a:pt x="635" y="1493"/>
                      </a:lnTo>
                      <a:lnTo>
                        <a:pt x="627" y="1493"/>
                      </a:lnTo>
                      <a:lnTo>
                        <a:pt x="614" y="1489"/>
                      </a:lnTo>
                      <a:lnTo>
                        <a:pt x="598" y="1472"/>
                      </a:lnTo>
                      <a:lnTo>
                        <a:pt x="548" y="1427"/>
                      </a:lnTo>
                      <a:lnTo>
                        <a:pt x="511" y="1398"/>
                      </a:lnTo>
                      <a:lnTo>
                        <a:pt x="432" y="1331"/>
                      </a:lnTo>
                      <a:lnTo>
                        <a:pt x="378" y="1393"/>
                      </a:lnTo>
                      <a:lnTo>
                        <a:pt x="369" y="1398"/>
                      </a:lnTo>
                      <a:lnTo>
                        <a:pt x="357" y="1402"/>
                      </a:lnTo>
                      <a:lnTo>
                        <a:pt x="349" y="1402"/>
                      </a:lnTo>
                      <a:lnTo>
                        <a:pt x="336" y="1398"/>
                      </a:lnTo>
                      <a:lnTo>
                        <a:pt x="324" y="1393"/>
                      </a:lnTo>
                      <a:lnTo>
                        <a:pt x="307" y="1381"/>
                      </a:lnTo>
                      <a:lnTo>
                        <a:pt x="274" y="1344"/>
                      </a:lnTo>
                      <a:lnTo>
                        <a:pt x="287" y="1451"/>
                      </a:lnTo>
                      <a:lnTo>
                        <a:pt x="295" y="1526"/>
                      </a:lnTo>
                      <a:lnTo>
                        <a:pt x="303" y="1563"/>
                      </a:lnTo>
                      <a:lnTo>
                        <a:pt x="307" y="1580"/>
                      </a:lnTo>
                      <a:lnTo>
                        <a:pt x="311" y="1609"/>
                      </a:lnTo>
                      <a:lnTo>
                        <a:pt x="316" y="1646"/>
                      </a:lnTo>
                      <a:lnTo>
                        <a:pt x="316" y="1713"/>
                      </a:lnTo>
                      <a:lnTo>
                        <a:pt x="237" y="1713"/>
                      </a:lnTo>
                      <a:lnTo>
                        <a:pt x="237" y="1696"/>
                      </a:lnTo>
                      <a:lnTo>
                        <a:pt x="224" y="1696"/>
                      </a:lnTo>
                      <a:lnTo>
                        <a:pt x="199" y="1700"/>
                      </a:lnTo>
                      <a:lnTo>
                        <a:pt x="183" y="1709"/>
                      </a:lnTo>
                      <a:lnTo>
                        <a:pt x="179" y="1713"/>
                      </a:lnTo>
                      <a:lnTo>
                        <a:pt x="170" y="1717"/>
                      </a:lnTo>
                      <a:lnTo>
                        <a:pt x="92" y="1717"/>
                      </a:lnTo>
                      <a:lnTo>
                        <a:pt x="38" y="1717"/>
                      </a:lnTo>
                      <a:lnTo>
                        <a:pt x="17" y="1717"/>
                      </a:lnTo>
                      <a:lnTo>
                        <a:pt x="9" y="1713"/>
                      </a:lnTo>
                      <a:lnTo>
                        <a:pt x="4" y="1709"/>
                      </a:lnTo>
                      <a:lnTo>
                        <a:pt x="0" y="1696"/>
                      </a:lnTo>
                      <a:lnTo>
                        <a:pt x="4" y="1684"/>
                      </a:lnTo>
                      <a:lnTo>
                        <a:pt x="9" y="1680"/>
                      </a:lnTo>
                      <a:lnTo>
                        <a:pt x="29" y="1675"/>
                      </a:lnTo>
                      <a:lnTo>
                        <a:pt x="58" y="1671"/>
                      </a:lnTo>
                      <a:lnTo>
                        <a:pt x="75" y="1667"/>
                      </a:lnTo>
                      <a:lnTo>
                        <a:pt x="104" y="1659"/>
                      </a:lnTo>
                      <a:lnTo>
                        <a:pt x="125" y="1646"/>
                      </a:lnTo>
                      <a:lnTo>
                        <a:pt x="133" y="1638"/>
                      </a:lnTo>
                      <a:lnTo>
                        <a:pt x="137" y="1630"/>
                      </a:lnTo>
                      <a:lnTo>
                        <a:pt x="137" y="1609"/>
                      </a:lnTo>
                      <a:lnTo>
                        <a:pt x="137" y="1588"/>
                      </a:lnTo>
                      <a:lnTo>
                        <a:pt x="133" y="1572"/>
                      </a:lnTo>
                      <a:lnTo>
                        <a:pt x="129" y="1480"/>
                      </a:lnTo>
                      <a:lnTo>
                        <a:pt x="125" y="1431"/>
                      </a:lnTo>
                      <a:lnTo>
                        <a:pt x="116" y="1406"/>
                      </a:lnTo>
                      <a:lnTo>
                        <a:pt x="108" y="1389"/>
                      </a:lnTo>
                      <a:lnTo>
                        <a:pt x="108" y="1381"/>
                      </a:lnTo>
                      <a:lnTo>
                        <a:pt x="104" y="1369"/>
                      </a:lnTo>
                      <a:lnTo>
                        <a:pt x="100" y="1335"/>
                      </a:lnTo>
                      <a:lnTo>
                        <a:pt x="100" y="1269"/>
                      </a:lnTo>
                      <a:lnTo>
                        <a:pt x="96" y="1232"/>
                      </a:lnTo>
                      <a:lnTo>
                        <a:pt x="96" y="1207"/>
                      </a:lnTo>
                      <a:lnTo>
                        <a:pt x="92" y="1132"/>
                      </a:lnTo>
                      <a:lnTo>
                        <a:pt x="92" y="1066"/>
                      </a:lnTo>
                      <a:lnTo>
                        <a:pt x="92" y="1033"/>
                      </a:lnTo>
                      <a:lnTo>
                        <a:pt x="96" y="995"/>
                      </a:lnTo>
                      <a:lnTo>
                        <a:pt x="100" y="970"/>
                      </a:lnTo>
                      <a:lnTo>
                        <a:pt x="100" y="954"/>
                      </a:lnTo>
                      <a:lnTo>
                        <a:pt x="96" y="945"/>
                      </a:lnTo>
                      <a:lnTo>
                        <a:pt x="87" y="937"/>
                      </a:lnTo>
                      <a:lnTo>
                        <a:pt x="79" y="933"/>
                      </a:lnTo>
                      <a:lnTo>
                        <a:pt x="87" y="871"/>
                      </a:lnTo>
                      <a:lnTo>
                        <a:pt x="100" y="821"/>
                      </a:lnTo>
                      <a:lnTo>
                        <a:pt x="112" y="775"/>
                      </a:lnTo>
                      <a:lnTo>
                        <a:pt x="116" y="759"/>
                      </a:lnTo>
                      <a:lnTo>
                        <a:pt x="121" y="738"/>
                      </a:lnTo>
                      <a:lnTo>
                        <a:pt x="125" y="697"/>
                      </a:lnTo>
                      <a:lnTo>
                        <a:pt x="125" y="643"/>
                      </a:lnTo>
                      <a:lnTo>
                        <a:pt x="129" y="572"/>
                      </a:lnTo>
                      <a:lnTo>
                        <a:pt x="112" y="493"/>
                      </a:lnTo>
                      <a:lnTo>
                        <a:pt x="100" y="406"/>
                      </a:lnTo>
                      <a:lnTo>
                        <a:pt x="104" y="398"/>
                      </a:lnTo>
                      <a:lnTo>
                        <a:pt x="112" y="386"/>
                      </a:lnTo>
                      <a:lnTo>
                        <a:pt x="146" y="348"/>
                      </a:lnTo>
                      <a:lnTo>
                        <a:pt x="187" y="298"/>
                      </a:lnTo>
                      <a:lnTo>
                        <a:pt x="179" y="265"/>
                      </a:lnTo>
                      <a:lnTo>
                        <a:pt x="170" y="245"/>
                      </a:lnTo>
                      <a:lnTo>
                        <a:pt x="166" y="236"/>
                      </a:lnTo>
                      <a:lnTo>
                        <a:pt x="150" y="240"/>
                      </a:lnTo>
                      <a:lnTo>
                        <a:pt x="141" y="240"/>
                      </a:lnTo>
                      <a:lnTo>
                        <a:pt x="133" y="240"/>
                      </a:lnTo>
                      <a:lnTo>
                        <a:pt x="129" y="232"/>
                      </a:lnTo>
                      <a:lnTo>
                        <a:pt x="108" y="199"/>
                      </a:lnTo>
                      <a:lnTo>
                        <a:pt x="96" y="166"/>
                      </a:lnTo>
                      <a:lnTo>
                        <a:pt x="92" y="157"/>
                      </a:lnTo>
                      <a:lnTo>
                        <a:pt x="92" y="137"/>
                      </a:lnTo>
                      <a:lnTo>
                        <a:pt x="87" y="128"/>
                      </a:lnTo>
                      <a:lnTo>
                        <a:pt x="87" y="124"/>
                      </a:lnTo>
                      <a:lnTo>
                        <a:pt x="79" y="116"/>
                      </a:lnTo>
                      <a:lnTo>
                        <a:pt x="79" y="91"/>
                      </a:lnTo>
                      <a:lnTo>
                        <a:pt x="79" y="70"/>
                      </a:lnTo>
                      <a:lnTo>
                        <a:pt x="79" y="58"/>
                      </a:lnTo>
                      <a:lnTo>
                        <a:pt x="87" y="41"/>
                      </a:lnTo>
                      <a:lnTo>
                        <a:pt x="87" y="37"/>
                      </a:lnTo>
                      <a:lnTo>
                        <a:pt x="92" y="25"/>
                      </a:lnTo>
                      <a:lnTo>
                        <a:pt x="96" y="21"/>
                      </a:lnTo>
                      <a:lnTo>
                        <a:pt x="104" y="12"/>
                      </a:lnTo>
                      <a:lnTo>
                        <a:pt x="112" y="8"/>
                      </a:lnTo>
                      <a:lnTo>
                        <a:pt x="129" y="4"/>
                      </a:lnTo>
                      <a:lnTo>
                        <a:pt x="154" y="0"/>
                      </a:lnTo>
                      <a:lnTo>
                        <a:pt x="191" y="0"/>
                      </a:lnTo>
                      <a:lnTo>
                        <a:pt x="208" y="0"/>
                      </a:lnTo>
                      <a:lnTo>
                        <a:pt x="224" y="8"/>
                      </a:lnTo>
                      <a:lnTo>
                        <a:pt x="237" y="16"/>
                      </a:lnTo>
                      <a:lnTo>
                        <a:pt x="249" y="33"/>
                      </a:lnTo>
                      <a:lnTo>
                        <a:pt x="262" y="62"/>
                      </a:lnTo>
                      <a:lnTo>
                        <a:pt x="270" y="91"/>
                      </a:lnTo>
                      <a:lnTo>
                        <a:pt x="274" y="112"/>
                      </a:lnTo>
                      <a:lnTo>
                        <a:pt x="270" y="124"/>
                      </a:lnTo>
                      <a:lnTo>
                        <a:pt x="266" y="137"/>
                      </a:lnTo>
                      <a:lnTo>
                        <a:pt x="262" y="157"/>
                      </a:lnTo>
                      <a:lnTo>
                        <a:pt x="262" y="178"/>
                      </a:lnTo>
                      <a:lnTo>
                        <a:pt x="266" y="186"/>
                      </a:lnTo>
                      <a:lnTo>
                        <a:pt x="274" y="195"/>
                      </a:lnTo>
                      <a:lnTo>
                        <a:pt x="287" y="203"/>
                      </a:lnTo>
                      <a:lnTo>
                        <a:pt x="299" y="211"/>
                      </a:lnTo>
                      <a:lnTo>
                        <a:pt x="311" y="220"/>
                      </a:lnTo>
                      <a:lnTo>
                        <a:pt x="361" y="228"/>
                      </a:lnTo>
                      <a:lnTo>
                        <a:pt x="382" y="232"/>
                      </a:lnTo>
                      <a:lnTo>
                        <a:pt x="399" y="236"/>
                      </a:lnTo>
                      <a:lnTo>
                        <a:pt x="415" y="249"/>
                      </a:lnTo>
                      <a:lnTo>
                        <a:pt x="428" y="269"/>
                      </a:lnTo>
                      <a:lnTo>
                        <a:pt x="440" y="294"/>
                      </a:lnTo>
                      <a:lnTo>
                        <a:pt x="452" y="319"/>
                      </a:lnTo>
                      <a:lnTo>
                        <a:pt x="457" y="340"/>
                      </a:lnTo>
                      <a:lnTo>
                        <a:pt x="461" y="365"/>
                      </a:lnTo>
                      <a:lnTo>
                        <a:pt x="469" y="402"/>
                      </a:lnTo>
                      <a:lnTo>
                        <a:pt x="486" y="448"/>
                      </a:lnTo>
                      <a:lnTo>
                        <a:pt x="498" y="5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27" name="Freeform 813"/>
                <p:cNvSpPr>
                  <a:spLocks/>
                </p:cNvSpPr>
                <p:nvPr/>
              </p:nvSpPr>
              <p:spPr bwMode="auto">
                <a:xfrm>
                  <a:off x="1669747" y="3385718"/>
                  <a:ext cx="176696" cy="374596"/>
                </a:xfrm>
                <a:custGeom>
                  <a:avLst/>
                  <a:gdLst>
                    <a:gd name="T0" fmla="*/ 0 w 112"/>
                    <a:gd name="T1" fmla="*/ 2147483647 h 237"/>
                    <a:gd name="T2" fmla="*/ 0 w 112"/>
                    <a:gd name="T3" fmla="*/ 2147483647 h 237"/>
                    <a:gd name="T4" fmla="*/ 2147483647 w 112"/>
                    <a:gd name="T5" fmla="*/ 2147483647 h 237"/>
                    <a:gd name="T6" fmla="*/ 0 w 112"/>
                    <a:gd name="T7" fmla="*/ 2147483647 h 237"/>
                    <a:gd name="T8" fmla="*/ 0 w 112"/>
                    <a:gd name="T9" fmla="*/ 2147483647 h 237"/>
                    <a:gd name="T10" fmla="*/ 0 w 112"/>
                    <a:gd name="T11" fmla="*/ 2147483647 h 237"/>
                    <a:gd name="T12" fmla="*/ 2147483647 w 112"/>
                    <a:gd name="T13" fmla="*/ 2147483647 h 237"/>
                    <a:gd name="T14" fmla="*/ 2147483647 w 112"/>
                    <a:gd name="T15" fmla="*/ 2147483647 h 237"/>
                    <a:gd name="T16" fmla="*/ 2147483647 w 112"/>
                    <a:gd name="T17" fmla="*/ 2147483647 h 237"/>
                    <a:gd name="T18" fmla="*/ 2147483647 w 112"/>
                    <a:gd name="T19" fmla="*/ 2147483647 h 237"/>
                    <a:gd name="T20" fmla="*/ 2147483647 w 112"/>
                    <a:gd name="T21" fmla="*/ 0 h 237"/>
                    <a:gd name="T22" fmla="*/ 2147483647 w 112"/>
                    <a:gd name="T23" fmla="*/ 0 h 237"/>
                    <a:gd name="T24" fmla="*/ 2147483647 w 112"/>
                    <a:gd name="T25" fmla="*/ 2147483647 h 237"/>
                    <a:gd name="T26" fmla="*/ 2147483647 w 112"/>
                    <a:gd name="T27" fmla="*/ 2147483647 h 237"/>
                    <a:gd name="T28" fmla="*/ 2147483647 w 112"/>
                    <a:gd name="T29" fmla="*/ 2147483647 h 237"/>
                    <a:gd name="T30" fmla="*/ 2147483647 w 112"/>
                    <a:gd name="T31" fmla="*/ 2147483647 h 237"/>
                    <a:gd name="T32" fmla="*/ 2147483647 w 112"/>
                    <a:gd name="T33" fmla="*/ 2147483647 h 237"/>
                    <a:gd name="T34" fmla="*/ 2147483647 w 112"/>
                    <a:gd name="T35" fmla="*/ 2147483647 h 237"/>
                    <a:gd name="T36" fmla="*/ 0 w 112"/>
                    <a:gd name="T37" fmla="*/ 2147483647 h 237"/>
                    <a:gd name="T38" fmla="*/ 0 w 112"/>
                    <a:gd name="T39" fmla="*/ 2147483647 h 2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2"/>
                    <a:gd name="T61" fmla="*/ 0 h 237"/>
                    <a:gd name="T62" fmla="*/ 112 w 112"/>
                    <a:gd name="T63" fmla="*/ 237 h 2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2" h="237">
                      <a:moveTo>
                        <a:pt x="0" y="71"/>
                      </a:moveTo>
                      <a:lnTo>
                        <a:pt x="0" y="71"/>
                      </a:lnTo>
                      <a:lnTo>
                        <a:pt x="4" y="112"/>
                      </a:lnTo>
                      <a:lnTo>
                        <a:pt x="0" y="166"/>
                      </a:lnTo>
                      <a:lnTo>
                        <a:pt x="0" y="237"/>
                      </a:lnTo>
                      <a:lnTo>
                        <a:pt x="42" y="141"/>
                      </a:lnTo>
                      <a:lnTo>
                        <a:pt x="79" y="67"/>
                      </a:lnTo>
                      <a:lnTo>
                        <a:pt x="96" y="34"/>
                      </a:lnTo>
                      <a:lnTo>
                        <a:pt x="112" y="17"/>
                      </a:lnTo>
                      <a:lnTo>
                        <a:pt x="104" y="0"/>
                      </a:lnTo>
                      <a:lnTo>
                        <a:pt x="67" y="34"/>
                      </a:lnTo>
                      <a:lnTo>
                        <a:pt x="42" y="54"/>
                      </a:lnTo>
                      <a:lnTo>
                        <a:pt x="25" y="67"/>
                      </a:lnTo>
                      <a:lnTo>
                        <a:pt x="17" y="67"/>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28" name="Freeform 817"/>
                <p:cNvSpPr>
                  <a:spLocks/>
                </p:cNvSpPr>
                <p:nvPr/>
              </p:nvSpPr>
              <p:spPr bwMode="auto">
                <a:xfrm>
                  <a:off x="1655079" y="3500231"/>
                  <a:ext cx="89526" cy="282715"/>
                </a:xfrm>
                <a:custGeom>
                  <a:avLst/>
                  <a:gdLst>
                    <a:gd name="T0" fmla="*/ 2147483647 w 58"/>
                    <a:gd name="T1" fmla="*/ 0 h 178"/>
                    <a:gd name="T2" fmla="*/ 2147483647 w 58"/>
                    <a:gd name="T3" fmla="*/ 2147483647 h 178"/>
                    <a:gd name="T4" fmla="*/ 2147483647 w 58"/>
                    <a:gd name="T5" fmla="*/ 2147483647 h 178"/>
                    <a:gd name="T6" fmla="*/ 0 w 58"/>
                    <a:gd name="T7" fmla="*/ 2147483647 h 178"/>
                    <a:gd name="T8" fmla="*/ 2147483647 w 58"/>
                    <a:gd name="T9" fmla="*/ 2147483647 h 178"/>
                    <a:gd name="T10" fmla="*/ 2147483647 w 58"/>
                    <a:gd name="T11" fmla="*/ 2147483647 h 178"/>
                    <a:gd name="T12" fmla="*/ 2147483647 w 58"/>
                    <a:gd name="T13" fmla="*/ 2147483647 h 178"/>
                    <a:gd name="T14" fmla="*/ 2147483647 w 58"/>
                    <a:gd name="T15" fmla="*/ 2147483647 h 178"/>
                    <a:gd name="T16" fmla="*/ 2147483647 w 58"/>
                    <a:gd name="T17" fmla="*/ 2147483647 h 178"/>
                    <a:gd name="T18" fmla="*/ 2147483647 w 58"/>
                    <a:gd name="T19" fmla="*/ 0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178"/>
                    <a:gd name="T32" fmla="*/ 58 w 58"/>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178">
                      <a:moveTo>
                        <a:pt x="33" y="0"/>
                      </a:moveTo>
                      <a:lnTo>
                        <a:pt x="21" y="29"/>
                      </a:lnTo>
                      <a:lnTo>
                        <a:pt x="29" y="45"/>
                      </a:lnTo>
                      <a:lnTo>
                        <a:pt x="0" y="133"/>
                      </a:lnTo>
                      <a:lnTo>
                        <a:pt x="12" y="178"/>
                      </a:lnTo>
                      <a:lnTo>
                        <a:pt x="21" y="170"/>
                      </a:lnTo>
                      <a:lnTo>
                        <a:pt x="58" y="79"/>
                      </a:lnTo>
                      <a:lnTo>
                        <a:pt x="33" y="45"/>
                      </a:lnTo>
                      <a:lnTo>
                        <a:pt x="41" y="33"/>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7" name="Ellipse 123"/>
            <p:cNvSpPr/>
            <p:nvPr/>
          </p:nvSpPr>
          <p:spPr bwMode="auto">
            <a:xfrm>
              <a:off x="7400826" y="2310630"/>
              <a:ext cx="295376" cy="8785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34" charset="0"/>
              </a:endParaRPr>
            </a:p>
          </p:txBody>
        </p:sp>
        <p:sp>
          <p:nvSpPr>
            <p:cNvPr id="98" name="Ellipse 124"/>
            <p:cNvSpPr/>
            <p:nvPr/>
          </p:nvSpPr>
          <p:spPr bwMode="auto">
            <a:xfrm>
              <a:off x="7186739" y="2330587"/>
              <a:ext cx="295376" cy="8785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34" charset="0"/>
              </a:endParaRPr>
            </a:p>
          </p:txBody>
        </p:sp>
      </p:grpSp>
      <p:grpSp>
        <p:nvGrpSpPr>
          <p:cNvPr id="12309" name="Gruppe 113"/>
          <p:cNvGrpSpPr>
            <a:grpSpLocks/>
          </p:cNvGrpSpPr>
          <p:nvPr/>
        </p:nvGrpSpPr>
        <p:grpSpPr bwMode="auto">
          <a:xfrm>
            <a:off x="2100263" y="4819650"/>
            <a:ext cx="520700" cy="1338263"/>
            <a:chOff x="1068388" y="4469257"/>
            <a:chExt cx="506412" cy="1563243"/>
          </a:xfrm>
        </p:grpSpPr>
        <p:sp>
          <p:nvSpPr>
            <p:cNvPr id="12313" name="Freeform 31"/>
            <p:cNvSpPr>
              <a:spLocks noEditPoints="1"/>
            </p:cNvSpPr>
            <p:nvPr/>
          </p:nvSpPr>
          <p:spPr bwMode="auto">
            <a:xfrm>
              <a:off x="1068388" y="4469257"/>
              <a:ext cx="506412" cy="1541017"/>
            </a:xfrm>
            <a:custGeom>
              <a:avLst/>
              <a:gdLst>
                <a:gd name="T0" fmla="*/ 2147483647 w 744"/>
                <a:gd name="T1" fmla="*/ 2147483647 h 2264"/>
                <a:gd name="T2" fmla="*/ 2147483647 w 744"/>
                <a:gd name="T3" fmla="*/ 2147483647 h 2264"/>
                <a:gd name="T4" fmla="*/ 2147483647 w 744"/>
                <a:gd name="T5" fmla="*/ 2147483647 h 2264"/>
                <a:gd name="T6" fmla="*/ 2147483647 w 744"/>
                <a:gd name="T7" fmla="*/ 2147483647 h 2264"/>
                <a:gd name="T8" fmla="*/ 2147483647 w 744"/>
                <a:gd name="T9" fmla="*/ 2147483647 h 2264"/>
                <a:gd name="T10" fmla="*/ 2147483647 w 744"/>
                <a:gd name="T11" fmla="*/ 2147483647 h 2264"/>
                <a:gd name="T12" fmla="*/ 2147483647 w 744"/>
                <a:gd name="T13" fmla="*/ 2147483647 h 2264"/>
                <a:gd name="T14" fmla="*/ 2147483647 w 744"/>
                <a:gd name="T15" fmla="*/ 2147483647 h 2264"/>
                <a:gd name="T16" fmla="*/ 2147483647 w 744"/>
                <a:gd name="T17" fmla="*/ 2147483647 h 2264"/>
                <a:gd name="T18" fmla="*/ 2147483647 w 744"/>
                <a:gd name="T19" fmla="*/ 2147483647 h 2264"/>
                <a:gd name="T20" fmla="*/ 2147483647 w 744"/>
                <a:gd name="T21" fmla="*/ 2147483647 h 2264"/>
                <a:gd name="T22" fmla="*/ 2147483647 w 744"/>
                <a:gd name="T23" fmla="*/ 2147483647 h 2264"/>
                <a:gd name="T24" fmla="*/ 2147483647 w 744"/>
                <a:gd name="T25" fmla="*/ 2147483647 h 2264"/>
                <a:gd name="T26" fmla="*/ 2147483647 w 744"/>
                <a:gd name="T27" fmla="*/ 2147483647 h 2264"/>
                <a:gd name="T28" fmla="*/ 2147483647 w 744"/>
                <a:gd name="T29" fmla="*/ 2147483647 h 2264"/>
                <a:gd name="T30" fmla="*/ 2147483647 w 744"/>
                <a:gd name="T31" fmla="*/ 2147483647 h 2264"/>
                <a:gd name="T32" fmla="*/ 2147483647 w 744"/>
                <a:gd name="T33" fmla="*/ 2147483647 h 2264"/>
                <a:gd name="T34" fmla="*/ 2147483647 w 744"/>
                <a:gd name="T35" fmla="*/ 2147483647 h 2264"/>
                <a:gd name="T36" fmla="*/ 2147483647 w 744"/>
                <a:gd name="T37" fmla="*/ 2147483647 h 2264"/>
                <a:gd name="T38" fmla="*/ 2147483647 w 744"/>
                <a:gd name="T39" fmla="*/ 2147483647 h 2264"/>
                <a:gd name="T40" fmla="*/ 2147483647 w 744"/>
                <a:gd name="T41" fmla="*/ 2147483647 h 2264"/>
                <a:gd name="T42" fmla="*/ 2147483647 w 744"/>
                <a:gd name="T43" fmla="*/ 2147483647 h 2264"/>
                <a:gd name="T44" fmla="*/ 2147483647 w 744"/>
                <a:gd name="T45" fmla="*/ 2147483647 h 2264"/>
                <a:gd name="T46" fmla="*/ 2147483647 w 744"/>
                <a:gd name="T47" fmla="*/ 2147483647 h 2264"/>
                <a:gd name="T48" fmla="*/ 2147483647 w 744"/>
                <a:gd name="T49" fmla="*/ 2147483647 h 2264"/>
                <a:gd name="T50" fmla="*/ 2147483647 w 744"/>
                <a:gd name="T51" fmla="*/ 2147483647 h 2264"/>
                <a:gd name="T52" fmla="*/ 0 w 744"/>
                <a:gd name="T53" fmla="*/ 2147483647 h 2264"/>
                <a:gd name="T54" fmla="*/ 2147483647 w 744"/>
                <a:gd name="T55" fmla="*/ 2147483647 h 2264"/>
                <a:gd name="T56" fmla="*/ 2147483647 w 744"/>
                <a:gd name="T57" fmla="*/ 2147483647 h 2264"/>
                <a:gd name="T58" fmla="*/ 2147483647 w 744"/>
                <a:gd name="T59" fmla="*/ 2147483647 h 2264"/>
                <a:gd name="T60" fmla="*/ 2147483647 w 744"/>
                <a:gd name="T61" fmla="*/ 2147483647 h 2264"/>
                <a:gd name="T62" fmla="*/ 2147483647 w 744"/>
                <a:gd name="T63" fmla="*/ 2147483647 h 2264"/>
                <a:gd name="T64" fmla="*/ 2147483647 w 744"/>
                <a:gd name="T65" fmla="*/ 2147483647 h 2264"/>
                <a:gd name="T66" fmla="*/ 2147483647 w 744"/>
                <a:gd name="T67" fmla="*/ 2147483647 h 2264"/>
                <a:gd name="T68" fmla="*/ 2147483647 w 744"/>
                <a:gd name="T69" fmla="*/ 2147483647 h 2264"/>
                <a:gd name="T70" fmla="*/ 2147483647 w 744"/>
                <a:gd name="T71" fmla="*/ 2147483647 h 2264"/>
                <a:gd name="T72" fmla="*/ 2147483647 w 744"/>
                <a:gd name="T73" fmla="*/ 2147483647 h 2264"/>
                <a:gd name="T74" fmla="*/ 2147483647 w 744"/>
                <a:gd name="T75" fmla="*/ 2147483647 h 2264"/>
                <a:gd name="T76" fmla="*/ 2147483647 w 744"/>
                <a:gd name="T77" fmla="*/ 2147483647 h 2264"/>
                <a:gd name="T78" fmla="*/ 2147483647 w 744"/>
                <a:gd name="T79" fmla="*/ 2147483647 h 2264"/>
                <a:gd name="T80" fmla="*/ 2147483647 w 744"/>
                <a:gd name="T81" fmla="*/ 2147483647 h 2264"/>
                <a:gd name="T82" fmla="*/ 2147483647 w 744"/>
                <a:gd name="T83" fmla="*/ 2147483647 h 2264"/>
                <a:gd name="T84" fmla="*/ 2147483647 w 744"/>
                <a:gd name="T85" fmla="*/ 2147483647 h 2264"/>
                <a:gd name="T86" fmla="*/ 2147483647 w 744"/>
                <a:gd name="T87" fmla="*/ 2147483647 h 2264"/>
                <a:gd name="T88" fmla="*/ 2147483647 w 744"/>
                <a:gd name="T89" fmla="*/ 2147483647 h 2264"/>
                <a:gd name="T90" fmla="*/ 2147483647 w 744"/>
                <a:gd name="T91" fmla="*/ 2147483647 h 2264"/>
                <a:gd name="T92" fmla="*/ 2147483647 w 744"/>
                <a:gd name="T93" fmla="*/ 2147483647 h 2264"/>
                <a:gd name="T94" fmla="*/ 2147483647 w 744"/>
                <a:gd name="T95" fmla="*/ 2147483647 h 2264"/>
                <a:gd name="T96" fmla="*/ 2147483647 w 744"/>
                <a:gd name="T97" fmla="*/ 2147483647 h 2264"/>
                <a:gd name="T98" fmla="*/ 2147483647 w 744"/>
                <a:gd name="T99" fmla="*/ 2147483647 h 2264"/>
                <a:gd name="T100" fmla="*/ 2147483647 w 744"/>
                <a:gd name="T101" fmla="*/ 2147483647 h 2264"/>
                <a:gd name="T102" fmla="*/ 2147483647 w 744"/>
                <a:gd name="T103" fmla="*/ 2147483647 h 2264"/>
                <a:gd name="T104" fmla="*/ 2147483647 w 744"/>
                <a:gd name="T105" fmla="*/ 2147483647 h 2264"/>
                <a:gd name="T106" fmla="*/ 2147483647 w 744"/>
                <a:gd name="T107" fmla="*/ 2147483647 h 2264"/>
                <a:gd name="T108" fmla="*/ 2147483647 w 744"/>
                <a:gd name="T109" fmla="*/ 2147483647 h 2264"/>
                <a:gd name="T110" fmla="*/ 2147483647 w 744"/>
                <a:gd name="T111" fmla="*/ 2147483647 h 2264"/>
                <a:gd name="T112" fmla="*/ 2147483647 w 744"/>
                <a:gd name="T113" fmla="*/ 2147483647 h 2264"/>
                <a:gd name="T114" fmla="*/ 2147483647 w 744"/>
                <a:gd name="T115" fmla="*/ 2147483647 h 2264"/>
                <a:gd name="T116" fmla="*/ 2147483647 w 744"/>
                <a:gd name="T117" fmla="*/ 2147483647 h 2264"/>
                <a:gd name="T118" fmla="*/ 2147483647 w 744"/>
                <a:gd name="T119" fmla="*/ 2147483647 h 22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44"/>
                <a:gd name="T181" fmla="*/ 0 h 2264"/>
                <a:gd name="T182" fmla="*/ 744 w 744"/>
                <a:gd name="T183" fmla="*/ 2264 h 226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44" h="2264">
                  <a:moveTo>
                    <a:pt x="730" y="982"/>
                  </a:moveTo>
                  <a:lnTo>
                    <a:pt x="730" y="982"/>
                  </a:lnTo>
                  <a:lnTo>
                    <a:pt x="722" y="968"/>
                  </a:lnTo>
                  <a:lnTo>
                    <a:pt x="714" y="946"/>
                  </a:lnTo>
                  <a:lnTo>
                    <a:pt x="704" y="924"/>
                  </a:lnTo>
                  <a:lnTo>
                    <a:pt x="698" y="916"/>
                  </a:lnTo>
                  <a:lnTo>
                    <a:pt x="692" y="908"/>
                  </a:lnTo>
                  <a:lnTo>
                    <a:pt x="658" y="872"/>
                  </a:lnTo>
                  <a:lnTo>
                    <a:pt x="640" y="852"/>
                  </a:lnTo>
                  <a:lnTo>
                    <a:pt x="628" y="836"/>
                  </a:lnTo>
                  <a:lnTo>
                    <a:pt x="652" y="814"/>
                  </a:lnTo>
                  <a:lnTo>
                    <a:pt x="670" y="798"/>
                  </a:lnTo>
                  <a:lnTo>
                    <a:pt x="676" y="790"/>
                  </a:lnTo>
                  <a:lnTo>
                    <a:pt x="680" y="784"/>
                  </a:lnTo>
                  <a:lnTo>
                    <a:pt x="686" y="770"/>
                  </a:lnTo>
                  <a:lnTo>
                    <a:pt x="692" y="754"/>
                  </a:lnTo>
                  <a:lnTo>
                    <a:pt x="696" y="736"/>
                  </a:lnTo>
                  <a:lnTo>
                    <a:pt x="696" y="720"/>
                  </a:lnTo>
                  <a:lnTo>
                    <a:pt x="694" y="710"/>
                  </a:lnTo>
                  <a:lnTo>
                    <a:pt x="692" y="704"/>
                  </a:lnTo>
                  <a:lnTo>
                    <a:pt x="690" y="698"/>
                  </a:lnTo>
                  <a:lnTo>
                    <a:pt x="686" y="696"/>
                  </a:lnTo>
                  <a:lnTo>
                    <a:pt x="676" y="660"/>
                  </a:lnTo>
                  <a:lnTo>
                    <a:pt x="658" y="606"/>
                  </a:lnTo>
                  <a:lnTo>
                    <a:pt x="642" y="568"/>
                  </a:lnTo>
                  <a:lnTo>
                    <a:pt x="636" y="548"/>
                  </a:lnTo>
                  <a:lnTo>
                    <a:pt x="634" y="536"/>
                  </a:lnTo>
                  <a:lnTo>
                    <a:pt x="632" y="520"/>
                  </a:lnTo>
                  <a:lnTo>
                    <a:pt x="628" y="496"/>
                  </a:lnTo>
                  <a:lnTo>
                    <a:pt x="620" y="472"/>
                  </a:lnTo>
                  <a:lnTo>
                    <a:pt x="614" y="448"/>
                  </a:lnTo>
                  <a:lnTo>
                    <a:pt x="604" y="426"/>
                  </a:lnTo>
                  <a:lnTo>
                    <a:pt x="602" y="422"/>
                  </a:lnTo>
                  <a:lnTo>
                    <a:pt x="600" y="422"/>
                  </a:lnTo>
                  <a:lnTo>
                    <a:pt x="600" y="418"/>
                  </a:lnTo>
                  <a:lnTo>
                    <a:pt x="596" y="414"/>
                  </a:lnTo>
                  <a:lnTo>
                    <a:pt x="582" y="402"/>
                  </a:lnTo>
                  <a:lnTo>
                    <a:pt x="566" y="392"/>
                  </a:lnTo>
                  <a:lnTo>
                    <a:pt x="566" y="390"/>
                  </a:lnTo>
                  <a:lnTo>
                    <a:pt x="566" y="384"/>
                  </a:lnTo>
                  <a:lnTo>
                    <a:pt x="562" y="382"/>
                  </a:lnTo>
                  <a:lnTo>
                    <a:pt x="560" y="382"/>
                  </a:lnTo>
                  <a:lnTo>
                    <a:pt x="552" y="386"/>
                  </a:lnTo>
                  <a:lnTo>
                    <a:pt x="548" y="384"/>
                  </a:lnTo>
                  <a:lnTo>
                    <a:pt x="544" y="384"/>
                  </a:lnTo>
                  <a:lnTo>
                    <a:pt x="542" y="384"/>
                  </a:lnTo>
                  <a:lnTo>
                    <a:pt x="536" y="384"/>
                  </a:lnTo>
                  <a:lnTo>
                    <a:pt x="532" y="382"/>
                  </a:lnTo>
                  <a:lnTo>
                    <a:pt x="528" y="382"/>
                  </a:lnTo>
                  <a:lnTo>
                    <a:pt x="516" y="380"/>
                  </a:lnTo>
                  <a:lnTo>
                    <a:pt x="520" y="378"/>
                  </a:lnTo>
                  <a:lnTo>
                    <a:pt x="522" y="376"/>
                  </a:lnTo>
                  <a:lnTo>
                    <a:pt x="524" y="372"/>
                  </a:lnTo>
                  <a:lnTo>
                    <a:pt x="528" y="370"/>
                  </a:lnTo>
                  <a:lnTo>
                    <a:pt x="534" y="368"/>
                  </a:lnTo>
                  <a:lnTo>
                    <a:pt x="540" y="362"/>
                  </a:lnTo>
                  <a:lnTo>
                    <a:pt x="544" y="354"/>
                  </a:lnTo>
                  <a:lnTo>
                    <a:pt x="548" y="344"/>
                  </a:lnTo>
                  <a:lnTo>
                    <a:pt x="550" y="328"/>
                  </a:lnTo>
                  <a:lnTo>
                    <a:pt x="548" y="310"/>
                  </a:lnTo>
                  <a:lnTo>
                    <a:pt x="544" y="306"/>
                  </a:lnTo>
                  <a:lnTo>
                    <a:pt x="542" y="302"/>
                  </a:lnTo>
                  <a:lnTo>
                    <a:pt x="542" y="300"/>
                  </a:lnTo>
                  <a:lnTo>
                    <a:pt x="544" y="286"/>
                  </a:lnTo>
                  <a:lnTo>
                    <a:pt x="544" y="278"/>
                  </a:lnTo>
                  <a:lnTo>
                    <a:pt x="540" y="272"/>
                  </a:lnTo>
                  <a:lnTo>
                    <a:pt x="532" y="260"/>
                  </a:lnTo>
                  <a:lnTo>
                    <a:pt x="530" y="256"/>
                  </a:lnTo>
                  <a:lnTo>
                    <a:pt x="524" y="256"/>
                  </a:lnTo>
                  <a:lnTo>
                    <a:pt x="530" y="250"/>
                  </a:lnTo>
                  <a:lnTo>
                    <a:pt x="534" y="244"/>
                  </a:lnTo>
                  <a:lnTo>
                    <a:pt x="534" y="240"/>
                  </a:lnTo>
                  <a:lnTo>
                    <a:pt x="534" y="236"/>
                  </a:lnTo>
                  <a:lnTo>
                    <a:pt x="530" y="236"/>
                  </a:lnTo>
                  <a:lnTo>
                    <a:pt x="526" y="242"/>
                  </a:lnTo>
                  <a:lnTo>
                    <a:pt x="520" y="244"/>
                  </a:lnTo>
                  <a:lnTo>
                    <a:pt x="512" y="246"/>
                  </a:lnTo>
                  <a:lnTo>
                    <a:pt x="504" y="244"/>
                  </a:lnTo>
                  <a:lnTo>
                    <a:pt x="502" y="242"/>
                  </a:lnTo>
                  <a:lnTo>
                    <a:pt x="504" y="242"/>
                  </a:lnTo>
                  <a:lnTo>
                    <a:pt x="508" y="240"/>
                  </a:lnTo>
                  <a:lnTo>
                    <a:pt x="510" y="238"/>
                  </a:lnTo>
                  <a:lnTo>
                    <a:pt x="506" y="236"/>
                  </a:lnTo>
                  <a:lnTo>
                    <a:pt x="498" y="234"/>
                  </a:lnTo>
                  <a:lnTo>
                    <a:pt x="490" y="230"/>
                  </a:lnTo>
                  <a:lnTo>
                    <a:pt x="490" y="228"/>
                  </a:lnTo>
                  <a:lnTo>
                    <a:pt x="488" y="224"/>
                  </a:lnTo>
                  <a:lnTo>
                    <a:pt x="496" y="194"/>
                  </a:lnTo>
                  <a:lnTo>
                    <a:pt x="500" y="176"/>
                  </a:lnTo>
                  <a:lnTo>
                    <a:pt x="500" y="160"/>
                  </a:lnTo>
                  <a:lnTo>
                    <a:pt x="498" y="146"/>
                  </a:lnTo>
                  <a:lnTo>
                    <a:pt x="494" y="130"/>
                  </a:lnTo>
                  <a:lnTo>
                    <a:pt x="490" y="118"/>
                  </a:lnTo>
                  <a:lnTo>
                    <a:pt x="486" y="114"/>
                  </a:lnTo>
                  <a:lnTo>
                    <a:pt x="484" y="112"/>
                  </a:lnTo>
                  <a:lnTo>
                    <a:pt x="476" y="110"/>
                  </a:lnTo>
                  <a:lnTo>
                    <a:pt x="470" y="112"/>
                  </a:lnTo>
                  <a:lnTo>
                    <a:pt x="468" y="112"/>
                  </a:lnTo>
                  <a:lnTo>
                    <a:pt x="466" y="110"/>
                  </a:lnTo>
                  <a:lnTo>
                    <a:pt x="466" y="100"/>
                  </a:lnTo>
                  <a:lnTo>
                    <a:pt x="464" y="94"/>
                  </a:lnTo>
                  <a:lnTo>
                    <a:pt x="462" y="92"/>
                  </a:lnTo>
                  <a:lnTo>
                    <a:pt x="454" y="90"/>
                  </a:lnTo>
                  <a:lnTo>
                    <a:pt x="450" y="90"/>
                  </a:lnTo>
                  <a:lnTo>
                    <a:pt x="446" y="90"/>
                  </a:lnTo>
                  <a:lnTo>
                    <a:pt x="444" y="90"/>
                  </a:lnTo>
                  <a:lnTo>
                    <a:pt x="440" y="90"/>
                  </a:lnTo>
                  <a:lnTo>
                    <a:pt x="440" y="88"/>
                  </a:lnTo>
                  <a:lnTo>
                    <a:pt x="440" y="86"/>
                  </a:lnTo>
                  <a:lnTo>
                    <a:pt x="442" y="84"/>
                  </a:lnTo>
                  <a:lnTo>
                    <a:pt x="440" y="82"/>
                  </a:lnTo>
                  <a:lnTo>
                    <a:pt x="436" y="78"/>
                  </a:lnTo>
                  <a:lnTo>
                    <a:pt x="436" y="76"/>
                  </a:lnTo>
                  <a:lnTo>
                    <a:pt x="438" y="70"/>
                  </a:lnTo>
                  <a:lnTo>
                    <a:pt x="440" y="66"/>
                  </a:lnTo>
                  <a:lnTo>
                    <a:pt x="438" y="62"/>
                  </a:lnTo>
                  <a:lnTo>
                    <a:pt x="436" y="58"/>
                  </a:lnTo>
                  <a:lnTo>
                    <a:pt x="432" y="58"/>
                  </a:lnTo>
                  <a:lnTo>
                    <a:pt x="426" y="56"/>
                  </a:lnTo>
                  <a:lnTo>
                    <a:pt x="420" y="52"/>
                  </a:lnTo>
                  <a:lnTo>
                    <a:pt x="418" y="48"/>
                  </a:lnTo>
                  <a:lnTo>
                    <a:pt x="418" y="44"/>
                  </a:lnTo>
                  <a:lnTo>
                    <a:pt x="416" y="36"/>
                  </a:lnTo>
                  <a:lnTo>
                    <a:pt x="416" y="30"/>
                  </a:lnTo>
                  <a:lnTo>
                    <a:pt x="414" y="26"/>
                  </a:lnTo>
                  <a:lnTo>
                    <a:pt x="408" y="22"/>
                  </a:lnTo>
                  <a:lnTo>
                    <a:pt x="402" y="16"/>
                  </a:lnTo>
                  <a:lnTo>
                    <a:pt x="392" y="12"/>
                  </a:lnTo>
                  <a:lnTo>
                    <a:pt x="378" y="8"/>
                  </a:lnTo>
                  <a:lnTo>
                    <a:pt x="348" y="2"/>
                  </a:lnTo>
                  <a:lnTo>
                    <a:pt x="320" y="0"/>
                  </a:lnTo>
                  <a:lnTo>
                    <a:pt x="310" y="0"/>
                  </a:lnTo>
                  <a:lnTo>
                    <a:pt x="302" y="0"/>
                  </a:lnTo>
                  <a:lnTo>
                    <a:pt x="286" y="8"/>
                  </a:lnTo>
                  <a:lnTo>
                    <a:pt x="280" y="12"/>
                  </a:lnTo>
                  <a:lnTo>
                    <a:pt x="278" y="16"/>
                  </a:lnTo>
                  <a:lnTo>
                    <a:pt x="268" y="14"/>
                  </a:lnTo>
                  <a:lnTo>
                    <a:pt x="258" y="16"/>
                  </a:lnTo>
                  <a:lnTo>
                    <a:pt x="254" y="16"/>
                  </a:lnTo>
                  <a:lnTo>
                    <a:pt x="250" y="20"/>
                  </a:lnTo>
                  <a:lnTo>
                    <a:pt x="238" y="30"/>
                  </a:lnTo>
                  <a:lnTo>
                    <a:pt x="232" y="38"/>
                  </a:lnTo>
                  <a:lnTo>
                    <a:pt x="220" y="48"/>
                  </a:lnTo>
                  <a:lnTo>
                    <a:pt x="216" y="54"/>
                  </a:lnTo>
                  <a:lnTo>
                    <a:pt x="212" y="60"/>
                  </a:lnTo>
                  <a:lnTo>
                    <a:pt x="208" y="68"/>
                  </a:lnTo>
                  <a:lnTo>
                    <a:pt x="202" y="76"/>
                  </a:lnTo>
                  <a:lnTo>
                    <a:pt x="190" y="92"/>
                  </a:lnTo>
                  <a:lnTo>
                    <a:pt x="186" y="106"/>
                  </a:lnTo>
                  <a:lnTo>
                    <a:pt x="182" y="130"/>
                  </a:lnTo>
                  <a:lnTo>
                    <a:pt x="176" y="154"/>
                  </a:lnTo>
                  <a:lnTo>
                    <a:pt x="176" y="172"/>
                  </a:lnTo>
                  <a:lnTo>
                    <a:pt x="164" y="208"/>
                  </a:lnTo>
                  <a:lnTo>
                    <a:pt x="158" y="212"/>
                  </a:lnTo>
                  <a:lnTo>
                    <a:pt x="150" y="220"/>
                  </a:lnTo>
                  <a:lnTo>
                    <a:pt x="144" y="232"/>
                  </a:lnTo>
                  <a:lnTo>
                    <a:pt x="142" y="240"/>
                  </a:lnTo>
                  <a:lnTo>
                    <a:pt x="142" y="246"/>
                  </a:lnTo>
                  <a:lnTo>
                    <a:pt x="144" y="260"/>
                  </a:lnTo>
                  <a:lnTo>
                    <a:pt x="146" y="266"/>
                  </a:lnTo>
                  <a:lnTo>
                    <a:pt x="144" y="270"/>
                  </a:lnTo>
                  <a:lnTo>
                    <a:pt x="142" y="272"/>
                  </a:lnTo>
                  <a:lnTo>
                    <a:pt x="134" y="278"/>
                  </a:lnTo>
                  <a:lnTo>
                    <a:pt x="124" y="286"/>
                  </a:lnTo>
                  <a:lnTo>
                    <a:pt x="120" y="290"/>
                  </a:lnTo>
                  <a:lnTo>
                    <a:pt x="116" y="296"/>
                  </a:lnTo>
                  <a:lnTo>
                    <a:pt x="114" y="302"/>
                  </a:lnTo>
                  <a:lnTo>
                    <a:pt x="114" y="310"/>
                  </a:lnTo>
                  <a:lnTo>
                    <a:pt x="118" y="334"/>
                  </a:lnTo>
                  <a:lnTo>
                    <a:pt x="120" y="342"/>
                  </a:lnTo>
                  <a:lnTo>
                    <a:pt x="120" y="348"/>
                  </a:lnTo>
                  <a:lnTo>
                    <a:pt x="118" y="358"/>
                  </a:lnTo>
                  <a:lnTo>
                    <a:pt x="118" y="362"/>
                  </a:lnTo>
                  <a:lnTo>
                    <a:pt x="122" y="362"/>
                  </a:lnTo>
                  <a:lnTo>
                    <a:pt x="128" y="360"/>
                  </a:lnTo>
                  <a:lnTo>
                    <a:pt x="132" y="362"/>
                  </a:lnTo>
                  <a:lnTo>
                    <a:pt x="132" y="364"/>
                  </a:lnTo>
                  <a:lnTo>
                    <a:pt x="130" y="368"/>
                  </a:lnTo>
                  <a:lnTo>
                    <a:pt x="128" y="372"/>
                  </a:lnTo>
                  <a:lnTo>
                    <a:pt x="126" y="380"/>
                  </a:lnTo>
                  <a:lnTo>
                    <a:pt x="126" y="388"/>
                  </a:lnTo>
                  <a:lnTo>
                    <a:pt x="130" y="394"/>
                  </a:lnTo>
                  <a:lnTo>
                    <a:pt x="136" y="400"/>
                  </a:lnTo>
                  <a:lnTo>
                    <a:pt x="140" y="400"/>
                  </a:lnTo>
                  <a:lnTo>
                    <a:pt x="142" y="400"/>
                  </a:lnTo>
                  <a:lnTo>
                    <a:pt x="146" y="404"/>
                  </a:lnTo>
                  <a:lnTo>
                    <a:pt x="150" y="408"/>
                  </a:lnTo>
                  <a:lnTo>
                    <a:pt x="154" y="408"/>
                  </a:lnTo>
                  <a:lnTo>
                    <a:pt x="150" y="416"/>
                  </a:lnTo>
                  <a:lnTo>
                    <a:pt x="148" y="422"/>
                  </a:lnTo>
                  <a:lnTo>
                    <a:pt x="150" y="430"/>
                  </a:lnTo>
                  <a:lnTo>
                    <a:pt x="130" y="438"/>
                  </a:lnTo>
                  <a:lnTo>
                    <a:pt x="116" y="446"/>
                  </a:lnTo>
                  <a:lnTo>
                    <a:pt x="110" y="450"/>
                  </a:lnTo>
                  <a:lnTo>
                    <a:pt x="108" y="454"/>
                  </a:lnTo>
                  <a:lnTo>
                    <a:pt x="104" y="456"/>
                  </a:lnTo>
                  <a:lnTo>
                    <a:pt x="100" y="460"/>
                  </a:lnTo>
                  <a:lnTo>
                    <a:pt x="96" y="466"/>
                  </a:lnTo>
                  <a:lnTo>
                    <a:pt x="84" y="506"/>
                  </a:lnTo>
                  <a:lnTo>
                    <a:pt x="78" y="534"/>
                  </a:lnTo>
                  <a:lnTo>
                    <a:pt x="74" y="562"/>
                  </a:lnTo>
                  <a:lnTo>
                    <a:pt x="70" y="644"/>
                  </a:lnTo>
                  <a:lnTo>
                    <a:pt x="66" y="694"/>
                  </a:lnTo>
                  <a:lnTo>
                    <a:pt x="64" y="730"/>
                  </a:lnTo>
                  <a:lnTo>
                    <a:pt x="60" y="770"/>
                  </a:lnTo>
                  <a:lnTo>
                    <a:pt x="58" y="782"/>
                  </a:lnTo>
                  <a:lnTo>
                    <a:pt x="54" y="794"/>
                  </a:lnTo>
                  <a:lnTo>
                    <a:pt x="42" y="840"/>
                  </a:lnTo>
                  <a:lnTo>
                    <a:pt x="34" y="876"/>
                  </a:lnTo>
                  <a:lnTo>
                    <a:pt x="28" y="910"/>
                  </a:lnTo>
                  <a:lnTo>
                    <a:pt x="22" y="986"/>
                  </a:lnTo>
                  <a:lnTo>
                    <a:pt x="16" y="1040"/>
                  </a:lnTo>
                  <a:lnTo>
                    <a:pt x="10" y="1066"/>
                  </a:lnTo>
                  <a:lnTo>
                    <a:pt x="6" y="1084"/>
                  </a:lnTo>
                  <a:lnTo>
                    <a:pt x="6" y="1090"/>
                  </a:lnTo>
                  <a:lnTo>
                    <a:pt x="8" y="1092"/>
                  </a:lnTo>
                  <a:lnTo>
                    <a:pt x="10" y="1094"/>
                  </a:lnTo>
                  <a:lnTo>
                    <a:pt x="16" y="1130"/>
                  </a:lnTo>
                  <a:lnTo>
                    <a:pt x="12" y="1144"/>
                  </a:lnTo>
                  <a:lnTo>
                    <a:pt x="8" y="1162"/>
                  </a:lnTo>
                  <a:lnTo>
                    <a:pt x="8" y="1170"/>
                  </a:lnTo>
                  <a:lnTo>
                    <a:pt x="8" y="1178"/>
                  </a:lnTo>
                  <a:lnTo>
                    <a:pt x="2" y="1196"/>
                  </a:lnTo>
                  <a:lnTo>
                    <a:pt x="0" y="1206"/>
                  </a:lnTo>
                  <a:lnTo>
                    <a:pt x="0" y="1212"/>
                  </a:lnTo>
                  <a:lnTo>
                    <a:pt x="2" y="1218"/>
                  </a:lnTo>
                  <a:lnTo>
                    <a:pt x="6" y="1226"/>
                  </a:lnTo>
                  <a:lnTo>
                    <a:pt x="14" y="1238"/>
                  </a:lnTo>
                  <a:lnTo>
                    <a:pt x="18" y="1258"/>
                  </a:lnTo>
                  <a:lnTo>
                    <a:pt x="22" y="1270"/>
                  </a:lnTo>
                  <a:lnTo>
                    <a:pt x="24" y="1276"/>
                  </a:lnTo>
                  <a:lnTo>
                    <a:pt x="36" y="1284"/>
                  </a:lnTo>
                  <a:lnTo>
                    <a:pt x="46" y="1292"/>
                  </a:lnTo>
                  <a:lnTo>
                    <a:pt x="62" y="1298"/>
                  </a:lnTo>
                  <a:lnTo>
                    <a:pt x="84" y="1304"/>
                  </a:lnTo>
                  <a:lnTo>
                    <a:pt x="84" y="1300"/>
                  </a:lnTo>
                  <a:lnTo>
                    <a:pt x="84" y="1296"/>
                  </a:lnTo>
                  <a:lnTo>
                    <a:pt x="82" y="1292"/>
                  </a:lnTo>
                  <a:lnTo>
                    <a:pt x="72" y="1284"/>
                  </a:lnTo>
                  <a:lnTo>
                    <a:pt x="66" y="1280"/>
                  </a:lnTo>
                  <a:lnTo>
                    <a:pt x="60" y="1278"/>
                  </a:lnTo>
                  <a:lnTo>
                    <a:pt x="72" y="1278"/>
                  </a:lnTo>
                  <a:lnTo>
                    <a:pt x="80" y="1280"/>
                  </a:lnTo>
                  <a:lnTo>
                    <a:pt x="90" y="1278"/>
                  </a:lnTo>
                  <a:lnTo>
                    <a:pt x="96" y="1278"/>
                  </a:lnTo>
                  <a:lnTo>
                    <a:pt x="102" y="1278"/>
                  </a:lnTo>
                  <a:lnTo>
                    <a:pt x="106" y="1278"/>
                  </a:lnTo>
                  <a:lnTo>
                    <a:pt x="108" y="1276"/>
                  </a:lnTo>
                  <a:lnTo>
                    <a:pt x="108" y="1274"/>
                  </a:lnTo>
                  <a:lnTo>
                    <a:pt x="106" y="1272"/>
                  </a:lnTo>
                  <a:lnTo>
                    <a:pt x="102" y="1268"/>
                  </a:lnTo>
                  <a:lnTo>
                    <a:pt x="102" y="1266"/>
                  </a:lnTo>
                  <a:lnTo>
                    <a:pt x="100" y="1264"/>
                  </a:lnTo>
                  <a:lnTo>
                    <a:pt x="92" y="1262"/>
                  </a:lnTo>
                  <a:lnTo>
                    <a:pt x="92" y="1256"/>
                  </a:lnTo>
                  <a:lnTo>
                    <a:pt x="98" y="1254"/>
                  </a:lnTo>
                  <a:lnTo>
                    <a:pt x="104" y="1252"/>
                  </a:lnTo>
                  <a:lnTo>
                    <a:pt x="106" y="1250"/>
                  </a:lnTo>
                  <a:lnTo>
                    <a:pt x="106" y="1248"/>
                  </a:lnTo>
                  <a:lnTo>
                    <a:pt x="104" y="1246"/>
                  </a:lnTo>
                  <a:lnTo>
                    <a:pt x="98" y="1242"/>
                  </a:lnTo>
                  <a:lnTo>
                    <a:pt x="90" y="1240"/>
                  </a:lnTo>
                  <a:lnTo>
                    <a:pt x="88" y="1232"/>
                  </a:lnTo>
                  <a:lnTo>
                    <a:pt x="88" y="1222"/>
                  </a:lnTo>
                  <a:lnTo>
                    <a:pt x="90" y="1204"/>
                  </a:lnTo>
                  <a:lnTo>
                    <a:pt x="90" y="1190"/>
                  </a:lnTo>
                  <a:lnTo>
                    <a:pt x="88" y="1170"/>
                  </a:lnTo>
                  <a:lnTo>
                    <a:pt x="84" y="1154"/>
                  </a:lnTo>
                  <a:lnTo>
                    <a:pt x="78" y="1142"/>
                  </a:lnTo>
                  <a:lnTo>
                    <a:pt x="72" y="1128"/>
                  </a:lnTo>
                  <a:lnTo>
                    <a:pt x="68" y="1118"/>
                  </a:lnTo>
                  <a:lnTo>
                    <a:pt x="68" y="1110"/>
                  </a:lnTo>
                  <a:lnTo>
                    <a:pt x="74" y="1112"/>
                  </a:lnTo>
                  <a:lnTo>
                    <a:pt x="78" y="1112"/>
                  </a:lnTo>
                  <a:lnTo>
                    <a:pt x="80" y="1110"/>
                  </a:lnTo>
                  <a:lnTo>
                    <a:pt x="82" y="1096"/>
                  </a:lnTo>
                  <a:lnTo>
                    <a:pt x="84" y="1080"/>
                  </a:lnTo>
                  <a:lnTo>
                    <a:pt x="96" y="1044"/>
                  </a:lnTo>
                  <a:lnTo>
                    <a:pt x="114" y="988"/>
                  </a:lnTo>
                  <a:lnTo>
                    <a:pt x="138" y="922"/>
                  </a:lnTo>
                  <a:lnTo>
                    <a:pt x="148" y="890"/>
                  </a:lnTo>
                  <a:lnTo>
                    <a:pt x="152" y="868"/>
                  </a:lnTo>
                  <a:lnTo>
                    <a:pt x="164" y="768"/>
                  </a:lnTo>
                  <a:lnTo>
                    <a:pt x="168" y="740"/>
                  </a:lnTo>
                  <a:lnTo>
                    <a:pt x="172" y="722"/>
                  </a:lnTo>
                  <a:lnTo>
                    <a:pt x="176" y="710"/>
                  </a:lnTo>
                  <a:lnTo>
                    <a:pt x="176" y="722"/>
                  </a:lnTo>
                  <a:lnTo>
                    <a:pt x="176" y="740"/>
                  </a:lnTo>
                  <a:lnTo>
                    <a:pt x="176" y="746"/>
                  </a:lnTo>
                  <a:lnTo>
                    <a:pt x="178" y="754"/>
                  </a:lnTo>
                  <a:lnTo>
                    <a:pt x="182" y="760"/>
                  </a:lnTo>
                  <a:lnTo>
                    <a:pt x="184" y="770"/>
                  </a:lnTo>
                  <a:lnTo>
                    <a:pt x="184" y="788"/>
                  </a:lnTo>
                  <a:lnTo>
                    <a:pt x="184" y="802"/>
                  </a:lnTo>
                  <a:lnTo>
                    <a:pt x="182" y="814"/>
                  </a:lnTo>
                  <a:lnTo>
                    <a:pt x="184" y="826"/>
                  </a:lnTo>
                  <a:lnTo>
                    <a:pt x="188" y="838"/>
                  </a:lnTo>
                  <a:lnTo>
                    <a:pt x="192" y="844"/>
                  </a:lnTo>
                  <a:lnTo>
                    <a:pt x="190" y="846"/>
                  </a:lnTo>
                  <a:lnTo>
                    <a:pt x="182" y="868"/>
                  </a:lnTo>
                  <a:lnTo>
                    <a:pt x="166" y="906"/>
                  </a:lnTo>
                  <a:lnTo>
                    <a:pt x="160" y="926"/>
                  </a:lnTo>
                  <a:lnTo>
                    <a:pt x="156" y="942"/>
                  </a:lnTo>
                  <a:lnTo>
                    <a:pt x="148" y="976"/>
                  </a:lnTo>
                  <a:lnTo>
                    <a:pt x="144" y="1004"/>
                  </a:lnTo>
                  <a:lnTo>
                    <a:pt x="144" y="1016"/>
                  </a:lnTo>
                  <a:lnTo>
                    <a:pt x="148" y="1020"/>
                  </a:lnTo>
                  <a:lnTo>
                    <a:pt x="150" y="1024"/>
                  </a:lnTo>
                  <a:lnTo>
                    <a:pt x="146" y="1060"/>
                  </a:lnTo>
                  <a:lnTo>
                    <a:pt x="144" y="1090"/>
                  </a:lnTo>
                  <a:lnTo>
                    <a:pt x="144" y="1112"/>
                  </a:lnTo>
                  <a:lnTo>
                    <a:pt x="144" y="1174"/>
                  </a:lnTo>
                  <a:lnTo>
                    <a:pt x="146" y="1266"/>
                  </a:lnTo>
                  <a:lnTo>
                    <a:pt x="144" y="1330"/>
                  </a:lnTo>
                  <a:lnTo>
                    <a:pt x="142" y="1368"/>
                  </a:lnTo>
                  <a:lnTo>
                    <a:pt x="132" y="1464"/>
                  </a:lnTo>
                  <a:lnTo>
                    <a:pt x="122" y="1548"/>
                  </a:lnTo>
                  <a:lnTo>
                    <a:pt x="116" y="1596"/>
                  </a:lnTo>
                  <a:lnTo>
                    <a:pt x="110" y="1632"/>
                  </a:lnTo>
                  <a:lnTo>
                    <a:pt x="102" y="1678"/>
                  </a:lnTo>
                  <a:lnTo>
                    <a:pt x="98" y="1714"/>
                  </a:lnTo>
                  <a:lnTo>
                    <a:pt x="94" y="1736"/>
                  </a:lnTo>
                  <a:lnTo>
                    <a:pt x="86" y="1768"/>
                  </a:lnTo>
                  <a:lnTo>
                    <a:pt x="74" y="1820"/>
                  </a:lnTo>
                  <a:lnTo>
                    <a:pt x="68" y="1842"/>
                  </a:lnTo>
                  <a:lnTo>
                    <a:pt x="68" y="1848"/>
                  </a:lnTo>
                  <a:lnTo>
                    <a:pt x="70" y="1850"/>
                  </a:lnTo>
                  <a:lnTo>
                    <a:pt x="72" y="1852"/>
                  </a:lnTo>
                  <a:lnTo>
                    <a:pt x="86" y="1854"/>
                  </a:lnTo>
                  <a:lnTo>
                    <a:pt x="96" y="1854"/>
                  </a:lnTo>
                  <a:lnTo>
                    <a:pt x="106" y="1852"/>
                  </a:lnTo>
                  <a:lnTo>
                    <a:pt x="110" y="1858"/>
                  </a:lnTo>
                  <a:lnTo>
                    <a:pt x="114" y="1864"/>
                  </a:lnTo>
                  <a:lnTo>
                    <a:pt x="120" y="1866"/>
                  </a:lnTo>
                  <a:lnTo>
                    <a:pt x="132" y="1864"/>
                  </a:lnTo>
                  <a:lnTo>
                    <a:pt x="136" y="1862"/>
                  </a:lnTo>
                  <a:lnTo>
                    <a:pt x="136" y="1864"/>
                  </a:lnTo>
                  <a:lnTo>
                    <a:pt x="142" y="1870"/>
                  </a:lnTo>
                  <a:lnTo>
                    <a:pt x="150" y="1874"/>
                  </a:lnTo>
                  <a:lnTo>
                    <a:pt x="154" y="1876"/>
                  </a:lnTo>
                  <a:lnTo>
                    <a:pt x="160" y="1878"/>
                  </a:lnTo>
                  <a:lnTo>
                    <a:pt x="174" y="1876"/>
                  </a:lnTo>
                  <a:lnTo>
                    <a:pt x="184" y="1876"/>
                  </a:lnTo>
                  <a:lnTo>
                    <a:pt x="194" y="1874"/>
                  </a:lnTo>
                  <a:lnTo>
                    <a:pt x="196" y="1868"/>
                  </a:lnTo>
                  <a:lnTo>
                    <a:pt x="212" y="1870"/>
                  </a:lnTo>
                  <a:lnTo>
                    <a:pt x="212" y="1872"/>
                  </a:lnTo>
                  <a:lnTo>
                    <a:pt x="216" y="1876"/>
                  </a:lnTo>
                  <a:lnTo>
                    <a:pt x="220" y="1878"/>
                  </a:lnTo>
                  <a:lnTo>
                    <a:pt x="226" y="1878"/>
                  </a:lnTo>
                  <a:lnTo>
                    <a:pt x="250" y="1880"/>
                  </a:lnTo>
                  <a:lnTo>
                    <a:pt x="286" y="1878"/>
                  </a:lnTo>
                  <a:lnTo>
                    <a:pt x="292" y="1876"/>
                  </a:lnTo>
                  <a:lnTo>
                    <a:pt x="298" y="1886"/>
                  </a:lnTo>
                  <a:lnTo>
                    <a:pt x="302" y="1896"/>
                  </a:lnTo>
                  <a:lnTo>
                    <a:pt x="304" y="1910"/>
                  </a:lnTo>
                  <a:lnTo>
                    <a:pt x="308" y="1924"/>
                  </a:lnTo>
                  <a:lnTo>
                    <a:pt x="314" y="1938"/>
                  </a:lnTo>
                  <a:lnTo>
                    <a:pt x="318" y="1954"/>
                  </a:lnTo>
                  <a:lnTo>
                    <a:pt x="322" y="1968"/>
                  </a:lnTo>
                  <a:lnTo>
                    <a:pt x="326" y="1992"/>
                  </a:lnTo>
                  <a:lnTo>
                    <a:pt x="328" y="2000"/>
                  </a:lnTo>
                  <a:lnTo>
                    <a:pt x="332" y="2006"/>
                  </a:lnTo>
                  <a:lnTo>
                    <a:pt x="346" y="2022"/>
                  </a:lnTo>
                  <a:lnTo>
                    <a:pt x="346" y="2032"/>
                  </a:lnTo>
                  <a:lnTo>
                    <a:pt x="346" y="2038"/>
                  </a:lnTo>
                  <a:lnTo>
                    <a:pt x="348" y="2044"/>
                  </a:lnTo>
                  <a:lnTo>
                    <a:pt x="346" y="2050"/>
                  </a:lnTo>
                  <a:lnTo>
                    <a:pt x="346" y="2062"/>
                  </a:lnTo>
                  <a:lnTo>
                    <a:pt x="346" y="2068"/>
                  </a:lnTo>
                  <a:lnTo>
                    <a:pt x="348" y="2072"/>
                  </a:lnTo>
                  <a:lnTo>
                    <a:pt x="350" y="2074"/>
                  </a:lnTo>
                  <a:lnTo>
                    <a:pt x="350" y="2078"/>
                  </a:lnTo>
                  <a:lnTo>
                    <a:pt x="348" y="2110"/>
                  </a:lnTo>
                  <a:lnTo>
                    <a:pt x="344" y="2148"/>
                  </a:lnTo>
                  <a:lnTo>
                    <a:pt x="338" y="2182"/>
                  </a:lnTo>
                  <a:lnTo>
                    <a:pt x="338" y="2202"/>
                  </a:lnTo>
                  <a:lnTo>
                    <a:pt x="340" y="2218"/>
                  </a:lnTo>
                  <a:lnTo>
                    <a:pt x="342" y="2234"/>
                  </a:lnTo>
                  <a:lnTo>
                    <a:pt x="346" y="2240"/>
                  </a:lnTo>
                  <a:lnTo>
                    <a:pt x="350" y="2248"/>
                  </a:lnTo>
                  <a:lnTo>
                    <a:pt x="356" y="2254"/>
                  </a:lnTo>
                  <a:lnTo>
                    <a:pt x="364" y="2260"/>
                  </a:lnTo>
                  <a:lnTo>
                    <a:pt x="376" y="2262"/>
                  </a:lnTo>
                  <a:lnTo>
                    <a:pt x="392" y="2264"/>
                  </a:lnTo>
                  <a:lnTo>
                    <a:pt x="410" y="2262"/>
                  </a:lnTo>
                  <a:lnTo>
                    <a:pt x="424" y="2258"/>
                  </a:lnTo>
                  <a:lnTo>
                    <a:pt x="434" y="2250"/>
                  </a:lnTo>
                  <a:lnTo>
                    <a:pt x="440" y="2244"/>
                  </a:lnTo>
                  <a:lnTo>
                    <a:pt x="444" y="2236"/>
                  </a:lnTo>
                  <a:lnTo>
                    <a:pt x="448" y="2230"/>
                  </a:lnTo>
                  <a:lnTo>
                    <a:pt x="450" y="2224"/>
                  </a:lnTo>
                  <a:lnTo>
                    <a:pt x="452" y="2204"/>
                  </a:lnTo>
                  <a:lnTo>
                    <a:pt x="452" y="2188"/>
                  </a:lnTo>
                  <a:lnTo>
                    <a:pt x="452" y="2174"/>
                  </a:lnTo>
                  <a:lnTo>
                    <a:pt x="446" y="2144"/>
                  </a:lnTo>
                  <a:lnTo>
                    <a:pt x="440" y="2124"/>
                  </a:lnTo>
                  <a:lnTo>
                    <a:pt x="446" y="2104"/>
                  </a:lnTo>
                  <a:lnTo>
                    <a:pt x="450" y="2086"/>
                  </a:lnTo>
                  <a:lnTo>
                    <a:pt x="450" y="2074"/>
                  </a:lnTo>
                  <a:lnTo>
                    <a:pt x="444" y="2050"/>
                  </a:lnTo>
                  <a:lnTo>
                    <a:pt x="438" y="2036"/>
                  </a:lnTo>
                  <a:lnTo>
                    <a:pt x="442" y="2024"/>
                  </a:lnTo>
                  <a:lnTo>
                    <a:pt x="446" y="2014"/>
                  </a:lnTo>
                  <a:lnTo>
                    <a:pt x="446" y="2002"/>
                  </a:lnTo>
                  <a:lnTo>
                    <a:pt x="444" y="1992"/>
                  </a:lnTo>
                  <a:lnTo>
                    <a:pt x="440" y="1984"/>
                  </a:lnTo>
                  <a:lnTo>
                    <a:pt x="432" y="1976"/>
                  </a:lnTo>
                  <a:lnTo>
                    <a:pt x="432" y="1966"/>
                  </a:lnTo>
                  <a:lnTo>
                    <a:pt x="432" y="1950"/>
                  </a:lnTo>
                  <a:lnTo>
                    <a:pt x="434" y="1912"/>
                  </a:lnTo>
                  <a:lnTo>
                    <a:pt x="436" y="1880"/>
                  </a:lnTo>
                  <a:lnTo>
                    <a:pt x="446" y="1880"/>
                  </a:lnTo>
                  <a:lnTo>
                    <a:pt x="454" y="1880"/>
                  </a:lnTo>
                  <a:lnTo>
                    <a:pt x="460" y="1880"/>
                  </a:lnTo>
                  <a:lnTo>
                    <a:pt x="460" y="1876"/>
                  </a:lnTo>
                  <a:lnTo>
                    <a:pt x="460" y="1872"/>
                  </a:lnTo>
                  <a:lnTo>
                    <a:pt x="460" y="1868"/>
                  </a:lnTo>
                  <a:lnTo>
                    <a:pt x="462" y="1752"/>
                  </a:lnTo>
                  <a:lnTo>
                    <a:pt x="464" y="1748"/>
                  </a:lnTo>
                  <a:lnTo>
                    <a:pt x="466" y="1746"/>
                  </a:lnTo>
                  <a:lnTo>
                    <a:pt x="468" y="1746"/>
                  </a:lnTo>
                  <a:lnTo>
                    <a:pt x="486" y="1756"/>
                  </a:lnTo>
                  <a:lnTo>
                    <a:pt x="498" y="1762"/>
                  </a:lnTo>
                  <a:lnTo>
                    <a:pt x="506" y="1764"/>
                  </a:lnTo>
                  <a:lnTo>
                    <a:pt x="508" y="1760"/>
                  </a:lnTo>
                  <a:lnTo>
                    <a:pt x="510" y="1758"/>
                  </a:lnTo>
                  <a:lnTo>
                    <a:pt x="512" y="1752"/>
                  </a:lnTo>
                  <a:lnTo>
                    <a:pt x="514" y="1748"/>
                  </a:lnTo>
                  <a:lnTo>
                    <a:pt x="518" y="1742"/>
                  </a:lnTo>
                  <a:lnTo>
                    <a:pt x="520" y="1730"/>
                  </a:lnTo>
                  <a:lnTo>
                    <a:pt x="542" y="1586"/>
                  </a:lnTo>
                  <a:lnTo>
                    <a:pt x="570" y="1412"/>
                  </a:lnTo>
                  <a:lnTo>
                    <a:pt x="578" y="1356"/>
                  </a:lnTo>
                  <a:lnTo>
                    <a:pt x="586" y="1286"/>
                  </a:lnTo>
                  <a:lnTo>
                    <a:pt x="590" y="1208"/>
                  </a:lnTo>
                  <a:lnTo>
                    <a:pt x="592" y="1136"/>
                  </a:lnTo>
                  <a:lnTo>
                    <a:pt x="608" y="1162"/>
                  </a:lnTo>
                  <a:lnTo>
                    <a:pt x="616" y="1178"/>
                  </a:lnTo>
                  <a:lnTo>
                    <a:pt x="622" y="1188"/>
                  </a:lnTo>
                  <a:lnTo>
                    <a:pt x="626" y="1190"/>
                  </a:lnTo>
                  <a:lnTo>
                    <a:pt x="628" y="1192"/>
                  </a:lnTo>
                  <a:lnTo>
                    <a:pt x="658" y="1186"/>
                  </a:lnTo>
                  <a:lnTo>
                    <a:pt x="676" y="1182"/>
                  </a:lnTo>
                  <a:lnTo>
                    <a:pt x="686" y="1178"/>
                  </a:lnTo>
                  <a:lnTo>
                    <a:pt x="696" y="1160"/>
                  </a:lnTo>
                  <a:lnTo>
                    <a:pt x="702" y="1150"/>
                  </a:lnTo>
                  <a:lnTo>
                    <a:pt x="710" y="1140"/>
                  </a:lnTo>
                  <a:lnTo>
                    <a:pt x="716" y="1132"/>
                  </a:lnTo>
                  <a:lnTo>
                    <a:pt x="720" y="1122"/>
                  </a:lnTo>
                  <a:lnTo>
                    <a:pt x="730" y="1096"/>
                  </a:lnTo>
                  <a:lnTo>
                    <a:pt x="734" y="1080"/>
                  </a:lnTo>
                  <a:lnTo>
                    <a:pt x="736" y="1074"/>
                  </a:lnTo>
                  <a:lnTo>
                    <a:pt x="738" y="1068"/>
                  </a:lnTo>
                  <a:lnTo>
                    <a:pt x="744" y="1054"/>
                  </a:lnTo>
                  <a:lnTo>
                    <a:pt x="744" y="1042"/>
                  </a:lnTo>
                  <a:lnTo>
                    <a:pt x="744" y="1032"/>
                  </a:lnTo>
                  <a:lnTo>
                    <a:pt x="740" y="1016"/>
                  </a:lnTo>
                  <a:lnTo>
                    <a:pt x="736" y="998"/>
                  </a:lnTo>
                  <a:lnTo>
                    <a:pt x="730" y="982"/>
                  </a:lnTo>
                  <a:close/>
                  <a:moveTo>
                    <a:pt x="56" y="1224"/>
                  </a:moveTo>
                  <a:lnTo>
                    <a:pt x="56" y="1224"/>
                  </a:lnTo>
                  <a:lnTo>
                    <a:pt x="54" y="1222"/>
                  </a:lnTo>
                  <a:lnTo>
                    <a:pt x="52" y="1222"/>
                  </a:lnTo>
                  <a:lnTo>
                    <a:pt x="48" y="1220"/>
                  </a:lnTo>
                  <a:lnTo>
                    <a:pt x="50" y="1218"/>
                  </a:lnTo>
                  <a:lnTo>
                    <a:pt x="52" y="1216"/>
                  </a:lnTo>
                  <a:lnTo>
                    <a:pt x="54" y="1214"/>
                  </a:lnTo>
                  <a:lnTo>
                    <a:pt x="56" y="1212"/>
                  </a:lnTo>
                  <a:lnTo>
                    <a:pt x="60" y="1214"/>
                  </a:lnTo>
                  <a:lnTo>
                    <a:pt x="62" y="1224"/>
                  </a:lnTo>
                  <a:lnTo>
                    <a:pt x="56" y="1224"/>
                  </a:lnTo>
                  <a:close/>
                  <a:moveTo>
                    <a:pt x="576" y="732"/>
                  </a:moveTo>
                  <a:lnTo>
                    <a:pt x="576" y="732"/>
                  </a:lnTo>
                  <a:lnTo>
                    <a:pt x="578" y="738"/>
                  </a:lnTo>
                  <a:lnTo>
                    <a:pt x="580" y="740"/>
                  </a:lnTo>
                  <a:lnTo>
                    <a:pt x="572" y="744"/>
                  </a:lnTo>
                  <a:lnTo>
                    <a:pt x="570" y="744"/>
                  </a:lnTo>
                  <a:lnTo>
                    <a:pt x="568" y="742"/>
                  </a:lnTo>
                  <a:lnTo>
                    <a:pt x="568" y="738"/>
                  </a:lnTo>
                  <a:lnTo>
                    <a:pt x="570" y="714"/>
                  </a:lnTo>
                  <a:lnTo>
                    <a:pt x="572" y="694"/>
                  </a:lnTo>
                  <a:lnTo>
                    <a:pt x="572" y="704"/>
                  </a:lnTo>
                  <a:lnTo>
                    <a:pt x="576" y="716"/>
                  </a:lnTo>
                  <a:lnTo>
                    <a:pt x="580" y="722"/>
                  </a:lnTo>
                  <a:lnTo>
                    <a:pt x="582" y="724"/>
                  </a:lnTo>
                  <a:lnTo>
                    <a:pt x="582" y="726"/>
                  </a:lnTo>
                  <a:lnTo>
                    <a:pt x="580" y="728"/>
                  </a:lnTo>
                  <a:lnTo>
                    <a:pt x="578" y="728"/>
                  </a:lnTo>
                  <a:lnTo>
                    <a:pt x="576" y="7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 name="Ellipse 110"/>
            <p:cNvSpPr/>
            <p:nvPr/>
          </p:nvSpPr>
          <p:spPr bwMode="auto">
            <a:xfrm>
              <a:off x="1221368" y="5944644"/>
              <a:ext cx="295376" cy="8785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34" charset="0"/>
              </a:endParaRPr>
            </a:p>
          </p:txBody>
        </p:sp>
      </p:grpSp>
      <p:sp>
        <p:nvSpPr>
          <p:cNvPr id="14358" name="TextBox 141"/>
          <p:cNvSpPr txBox="1">
            <a:spLocks noChangeArrowheads="1"/>
          </p:cNvSpPr>
          <p:nvPr/>
        </p:nvSpPr>
        <p:spPr bwMode="auto">
          <a:xfrm>
            <a:off x="215900" y="3124200"/>
            <a:ext cx="1966913" cy="523220"/>
          </a:xfrm>
          <a:prstGeom prst="rect">
            <a:avLst/>
          </a:prstGeom>
          <a:solidFill>
            <a:schemeClr val="tx1"/>
          </a:solidFill>
          <a:ln>
            <a:solidFill>
              <a:schemeClr val="accent1"/>
            </a:solidFill>
          </a:ln>
          <a:extLst/>
        </p:spPr>
        <p:txBody>
          <a:bodyPr>
            <a:spAutoFit/>
          </a:bodyPr>
          <a:lstStyle>
            <a:lvl1pPr defTabSz="801688">
              <a:defRPr sz="3200">
                <a:solidFill>
                  <a:schemeClr val="tx1"/>
                </a:solidFill>
                <a:latin typeface="Arial" pitchFamily="34" charset="0"/>
              </a:defRPr>
            </a:lvl1pPr>
            <a:lvl2pPr defTabSz="801688">
              <a:defRPr sz="2800">
                <a:solidFill>
                  <a:schemeClr val="tx1"/>
                </a:solidFill>
                <a:latin typeface="Arial" pitchFamily="34" charset="0"/>
              </a:defRPr>
            </a:lvl2pPr>
            <a:lvl3pPr defTabSz="801688">
              <a:defRPr sz="2400">
                <a:solidFill>
                  <a:schemeClr val="tx1"/>
                </a:solidFill>
                <a:latin typeface="Arial" pitchFamily="34" charset="0"/>
              </a:defRPr>
            </a:lvl3pPr>
            <a:lvl4pPr defTabSz="801688">
              <a:defRPr sz="2000">
                <a:solidFill>
                  <a:schemeClr val="tx1"/>
                </a:solidFill>
                <a:latin typeface="Arial" pitchFamily="34" charset="0"/>
              </a:defRPr>
            </a:lvl4pPr>
            <a:lvl5pPr defTabSz="801688">
              <a:defRPr sz="2000">
                <a:solidFill>
                  <a:schemeClr val="tx1"/>
                </a:solidFill>
                <a:latin typeface="Arial" pitchFamily="34" charset="0"/>
              </a:defRPr>
            </a:lvl5pPr>
            <a:lvl6pPr defTabSz="801688" eaLnBrk="0" hangingPunct="0">
              <a:defRPr sz="2000">
                <a:solidFill>
                  <a:schemeClr val="tx1"/>
                </a:solidFill>
                <a:latin typeface="Arial" pitchFamily="34" charset="0"/>
              </a:defRPr>
            </a:lvl6pPr>
            <a:lvl7pPr defTabSz="801688" eaLnBrk="0" hangingPunct="0">
              <a:defRPr sz="2000">
                <a:solidFill>
                  <a:schemeClr val="tx1"/>
                </a:solidFill>
                <a:latin typeface="Arial" pitchFamily="34" charset="0"/>
              </a:defRPr>
            </a:lvl7pPr>
            <a:lvl8pPr defTabSz="801688" eaLnBrk="0" hangingPunct="0">
              <a:defRPr sz="2000">
                <a:solidFill>
                  <a:schemeClr val="tx1"/>
                </a:solidFill>
                <a:latin typeface="Arial" pitchFamily="34" charset="0"/>
              </a:defRPr>
            </a:lvl8pPr>
            <a:lvl9pPr defTabSz="801688" eaLnBrk="0" hangingPunct="0">
              <a:defRPr sz="2000">
                <a:solidFill>
                  <a:schemeClr val="tx1"/>
                </a:solidFill>
                <a:latin typeface="Arial" pitchFamily="34" charset="0"/>
              </a:defRPr>
            </a:lvl9pPr>
          </a:lstStyle>
          <a:p>
            <a:pPr eaLnBrk="1" hangingPunct="1">
              <a:spcBef>
                <a:spcPct val="20000"/>
              </a:spcBef>
            </a:pPr>
            <a:r>
              <a:rPr lang="en-US" altLang="en-US" sz="2800" b="1" noProof="1">
                <a:solidFill>
                  <a:schemeClr val="bg1">
                    <a:lumMod val="95000"/>
                    <a:lumOff val="5000"/>
                  </a:schemeClr>
                </a:solidFill>
                <a:latin typeface="Trebuchet MS" pitchFamily="34" charset="0"/>
                <a:cs typeface="Arial" pitchFamily="34" charset="0"/>
              </a:rPr>
              <a:t>Literacy</a:t>
            </a:r>
          </a:p>
        </p:txBody>
      </p:sp>
      <p:sp>
        <p:nvSpPr>
          <p:cNvPr id="12311" name="TextBox 103"/>
          <p:cNvSpPr txBox="1">
            <a:spLocks noChangeArrowheads="1"/>
          </p:cNvSpPr>
          <p:nvPr/>
        </p:nvSpPr>
        <p:spPr bwMode="auto">
          <a:xfrm>
            <a:off x="6477000" y="5461000"/>
            <a:ext cx="266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a:defRPr sz="3200">
                <a:solidFill>
                  <a:schemeClr val="tx1"/>
                </a:solidFill>
                <a:latin typeface="Arial" pitchFamily="34" charset="0"/>
              </a:defRPr>
            </a:lvl1pPr>
            <a:lvl2pPr defTabSz="801688">
              <a:defRPr sz="2800">
                <a:solidFill>
                  <a:schemeClr val="tx1"/>
                </a:solidFill>
                <a:latin typeface="Arial" pitchFamily="34" charset="0"/>
              </a:defRPr>
            </a:lvl2pPr>
            <a:lvl3pPr defTabSz="801688">
              <a:defRPr sz="2400">
                <a:solidFill>
                  <a:schemeClr val="tx1"/>
                </a:solidFill>
                <a:latin typeface="Arial" pitchFamily="34" charset="0"/>
              </a:defRPr>
            </a:lvl3pPr>
            <a:lvl4pPr defTabSz="801688">
              <a:defRPr sz="2000">
                <a:solidFill>
                  <a:schemeClr val="tx1"/>
                </a:solidFill>
                <a:latin typeface="Arial" pitchFamily="34" charset="0"/>
              </a:defRPr>
            </a:lvl4pPr>
            <a:lvl5pPr defTabSz="801688">
              <a:defRPr sz="2000">
                <a:solidFill>
                  <a:schemeClr val="tx1"/>
                </a:solidFill>
                <a:latin typeface="Arial" pitchFamily="34" charset="0"/>
              </a:defRPr>
            </a:lvl5pPr>
            <a:lvl6pPr defTabSz="801688" eaLnBrk="0" hangingPunct="0">
              <a:defRPr sz="2000">
                <a:solidFill>
                  <a:schemeClr val="tx1"/>
                </a:solidFill>
                <a:latin typeface="Arial" pitchFamily="34" charset="0"/>
              </a:defRPr>
            </a:lvl6pPr>
            <a:lvl7pPr defTabSz="801688" eaLnBrk="0" hangingPunct="0">
              <a:defRPr sz="2000">
                <a:solidFill>
                  <a:schemeClr val="tx1"/>
                </a:solidFill>
                <a:latin typeface="Arial" pitchFamily="34" charset="0"/>
              </a:defRPr>
            </a:lvl7pPr>
            <a:lvl8pPr defTabSz="801688" eaLnBrk="0" hangingPunct="0">
              <a:defRPr sz="2000">
                <a:solidFill>
                  <a:schemeClr val="tx1"/>
                </a:solidFill>
                <a:latin typeface="Arial" pitchFamily="34" charset="0"/>
              </a:defRPr>
            </a:lvl8pPr>
            <a:lvl9pPr defTabSz="801688" eaLnBrk="0" hangingPunct="0">
              <a:defRPr sz="2000">
                <a:solidFill>
                  <a:schemeClr val="tx1"/>
                </a:solidFill>
                <a:latin typeface="Arial" pitchFamily="34" charset="0"/>
              </a:defRPr>
            </a:lvl9pPr>
          </a:lstStyle>
          <a:p>
            <a:pPr eaLnBrk="1" hangingPunct="1">
              <a:spcBef>
                <a:spcPct val="20000"/>
              </a:spcBef>
            </a:pPr>
            <a:r>
              <a:rPr lang="en-US" altLang="en-US" sz="2400" b="1" noProof="1">
                <a:latin typeface="Trebuchet MS" panose="020B0603020202020204" pitchFamily="34" charset="0"/>
                <a:cs typeface="Arial" pitchFamily="34" charset="0"/>
              </a:rPr>
              <a:t>Child/Adult</a:t>
            </a:r>
            <a:r>
              <a:rPr lang="en-US" altLang="en-US" sz="2400" b="1" noProof="1">
                <a:solidFill>
                  <a:schemeClr val="bg1"/>
                </a:solidFill>
                <a:latin typeface="Trebuchet MS" panose="020B0603020202020204" pitchFamily="34" charset="0"/>
                <a:cs typeface="Arial" pitchFamily="34" charset="0"/>
              </a:rPr>
              <a:t> </a:t>
            </a:r>
            <a:r>
              <a:rPr lang="en-US" altLang="en-US" sz="2400" b="1" noProof="1">
                <a:latin typeface="Trebuchet MS" panose="020B0603020202020204" pitchFamily="34" charset="0"/>
                <a:cs typeface="Arial" pitchFamily="34" charset="0"/>
              </a:rPr>
              <a:t>Care</a:t>
            </a:r>
          </a:p>
        </p:txBody>
      </p:sp>
      <p:sp>
        <p:nvSpPr>
          <p:cNvPr id="87" name="Tekstboks 80"/>
          <p:cNvSpPr txBox="1"/>
          <p:nvPr/>
        </p:nvSpPr>
        <p:spPr bwMode="auto">
          <a:xfrm>
            <a:off x="152400" y="3849469"/>
            <a:ext cx="1765449" cy="830997"/>
          </a:xfrm>
          <a:prstGeom prst="rect">
            <a:avLst/>
          </a:prstGeom>
          <a:noFill/>
          <a:scene3d>
            <a:camera prst="perspectiveRelaxed" fov="2400000">
              <a:rot lat="2073599" lon="0" rev="0"/>
            </a:camera>
            <a:lightRig rig="threePt" dir="t"/>
          </a:scene3d>
        </p:spPr>
        <p:txBody>
          <a:bodyPr>
            <a:spAutoFit/>
          </a:bodyPr>
          <a:lstStyle/>
          <a:p>
            <a:pPr algn="ctr" fontAlgn="auto">
              <a:spcBef>
                <a:spcPts val="0"/>
              </a:spcBef>
              <a:spcAft>
                <a:spcPts val="0"/>
              </a:spcAft>
              <a:defRPr/>
            </a:pPr>
            <a:r>
              <a:rPr lang="da-DK" sz="2400" b="1" dirty="0" smtClean="0">
                <a:effectLst>
                  <a:outerShdw blurRad="38100" dist="38100" dir="2700000" algn="tl">
                    <a:srgbClr val="000000">
                      <a:alpha val="43137"/>
                    </a:srgbClr>
                  </a:outerShdw>
                </a:effectLst>
                <a:latin typeface="Trebuchet MS" panose="020B0603020202020204" pitchFamily="34" charset="0"/>
                <a:ea typeface="ＭＳ Ｐゴシック" pitchFamily="-97" charset="-128"/>
                <a:cs typeface="Aparajita" pitchFamily="34" charset="0"/>
              </a:rPr>
              <a:t>Race/</a:t>
            </a:r>
          </a:p>
          <a:p>
            <a:pPr algn="ctr" fontAlgn="auto">
              <a:spcBef>
                <a:spcPts val="0"/>
              </a:spcBef>
              <a:spcAft>
                <a:spcPts val="0"/>
              </a:spcAft>
              <a:defRPr/>
            </a:pPr>
            <a:r>
              <a:rPr lang="da-DK" sz="2400" b="1" dirty="0">
                <a:effectLst>
                  <a:outerShdw blurRad="38100" dist="38100" dir="2700000" algn="tl">
                    <a:srgbClr val="000000">
                      <a:alpha val="43137"/>
                    </a:srgbClr>
                  </a:outerShdw>
                </a:effectLst>
                <a:latin typeface="Trebuchet MS" panose="020B0603020202020204" pitchFamily="34" charset="0"/>
                <a:ea typeface="ＭＳ Ｐゴシック" pitchFamily="-97" charset="-128"/>
                <a:cs typeface="Aparajita" pitchFamily="34" charset="0"/>
              </a:rPr>
              <a:t>e</a:t>
            </a:r>
            <a:r>
              <a:rPr lang="da-DK" sz="2400" b="1" dirty="0" smtClean="0">
                <a:effectLst>
                  <a:outerShdw blurRad="38100" dist="38100" dir="2700000" algn="tl">
                    <a:srgbClr val="000000">
                      <a:alpha val="43137"/>
                    </a:srgbClr>
                  </a:outerShdw>
                </a:effectLst>
                <a:latin typeface="Trebuchet MS" panose="020B0603020202020204" pitchFamily="34" charset="0"/>
                <a:ea typeface="ＭＳ Ｐゴシック" pitchFamily="-97" charset="-128"/>
                <a:cs typeface="Aparajita" pitchFamily="34" charset="0"/>
              </a:rPr>
              <a:t>thnicity</a:t>
            </a:r>
            <a:endParaRPr lang="da-DK" sz="2400" b="1" dirty="0">
              <a:effectLst>
                <a:outerShdw blurRad="38100" dist="38100" dir="2700000" algn="tl">
                  <a:srgbClr val="000000">
                    <a:alpha val="43137"/>
                  </a:srgbClr>
                </a:outerShdw>
              </a:effectLst>
              <a:latin typeface="Trebuchet MS" panose="020B0603020202020204" pitchFamily="34" charset="0"/>
              <a:ea typeface="ＭＳ Ｐゴシック" pitchFamily="-97" charset="-128"/>
              <a:cs typeface="Aparajita" pitchFamily="34" charset="0"/>
            </a:endParaRPr>
          </a:p>
        </p:txBody>
      </p:sp>
      <p:sp>
        <p:nvSpPr>
          <p:cNvPr id="88" name="Text Box 52"/>
          <p:cNvSpPr txBox="1">
            <a:spLocks noChangeArrowheads="1"/>
          </p:cNvSpPr>
          <p:nvPr/>
        </p:nvSpPr>
        <p:spPr bwMode="gray">
          <a:xfrm>
            <a:off x="2784475" y="6321425"/>
            <a:ext cx="18637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a:defRPr sz="3200">
                <a:solidFill>
                  <a:schemeClr val="tx1"/>
                </a:solidFill>
                <a:latin typeface="Arial" pitchFamily="34" charset="0"/>
              </a:defRPr>
            </a:lvl1pPr>
            <a:lvl2pPr defTabSz="801688">
              <a:defRPr sz="2800">
                <a:solidFill>
                  <a:schemeClr val="tx1"/>
                </a:solidFill>
                <a:latin typeface="Arial" pitchFamily="34" charset="0"/>
              </a:defRPr>
            </a:lvl2pPr>
            <a:lvl3pPr defTabSz="801688">
              <a:defRPr sz="2400">
                <a:solidFill>
                  <a:schemeClr val="tx1"/>
                </a:solidFill>
                <a:latin typeface="Arial" pitchFamily="34" charset="0"/>
              </a:defRPr>
            </a:lvl3pPr>
            <a:lvl4pPr defTabSz="801688">
              <a:defRPr sz="2000">
                <a:solidFill>
                  <a:schemeClr val="tx1"/>
                </a:solidFill>
                <a:latin typeface="Arial" pitchFamily="34" charset="0"/>
              </a:defRPr>
            </a:lvl4pPr>
            <a:lvl5pPr defTabSz="801688">
              <a:defRPr sz="2000">
                <a:solidFill>
                  <a:schemeClr val="tx1"/>
                </a:solidFill>
                <a:latin typeface="Arial" pitchFamily="34" charset="0"/>
              </a:defRPr>
            </a:lvl5pPr>
            <a:lvl6pPr defTabSz="801688" eaLnBrk="0" hangingPunct="0">
              <a:defRPr sz="2000">
                <a:solidFill>
                  <a:schemeClr val="tx1"/>
                </a:solidFill>
                <a:latin typeface="Arial" pitchFamily="34" charset="0"/>
              </a:defRPr>
            </a:lvl6pPr>
            <a:lvl7pPr defTabSz="801688" eaLnBrk="0" hangingPunct="0">
              <a:defRPr sz="2000">
                <a:solidFill>
                  <a:schemeClr val="tx1"/>
                </a:solidFill>
                <a:latin typeface="Arial" pitchFamily="34" charset="0"/>
              </a:defRPr>
            </a:lvl7pPr>
            <a:lvl8pPr defTabSz="801688" eaLnBrk="0" hangingPunct="0">
              <a:defRPr sz="2000">
                <a:solidFill>
                  <a:schemeClr val="tx1"/>
                </a:solidFill>
                <a:latin typeface="Arial" pitchFamily="34" charset="0"/>
              </a:defRPr>
            </a:lvl8pPr>
            <a:lvl9pPr defTabSz="801688" eaLnBrk="0" hangingPunct="0">
              <a:defRPr sz="2000">
                <a:solidFill>
                  <a:schemeClr val="tx1"/>
                </a:solidFill>
                <a:latin typeface="Arial" pitchFamily="34" charset="0"/>
              </a:defRPr>
            </a:lvl9pPr>
          </a:lstStyle>
          <a:p>
            <a:pPr algn="ctr" eaLnBrk="1" hangingPunct="1">
              <a:spcBef>
                <a:spcPct val="20000"/>
              </a:spcBef>
            </a:pPr>
            <a:r>
              <a:rPr lang="en-US" altLang="en-US" sz="2400" b="1" noProof="1" smtClean="0">
                <a:latin typeface="Trebuchet MS" panose="020B0603020202020204" pitchFamily="34" charset="0"/>
                <a:cs typeface="Arial" pitchFamily="34" charset="0"/>
              </a:rPr>
              <a:t>Geography</a:t>
            </a:r>
            <a:endParaRPr lang="en-US" altLang="en-US" sz="2400" b="1" noProof="1">
              <a:latin typeface="Trebuchet MS" panose="020B0603020202020204" pitchFamily="34" charset="0"/>
              <a:cs typeface="Arial" pitchFamily="34" charset="0"/>
            </a:endParaRPr>
          </a:p>
        </p:txBody>
      </p:sp>
      <p:sp>
        <p:nvSpPr>
          <p:cNvPr id="89" name="TextBox 102"/>
          <p:cNvSpPr txBox="1">
            <a:spLocks noChangeArrowheads="1"/>
          </p:cNvSpPr>
          <p:nvPr/>
        </p:nvSpPr>
        <p:spPr bwMode="auto">
          <a:xfrm>
            <a:off x="1879600" y="3817203"/>
            <a:ext cx="2235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eaLnBrk="1" hangingPunct="1"/>
            <a:r>
              <a:rPr lang="en-US" altLang="en-US" sz="2400" b="1" dirty="0">
                <a:latin typeface="Trebuchet MS" panose="020B0603020202020204" pitchFamily="34" charset="0"/>
                <a:cs typeface="Arial" pitchFamily="34" charset="0"/>
              </a:rPr>
              <a:t>Perceptions &amp;  Beliefs</a:t>
            </a:r>
          </a:p>
        </p:txBody>
      </p:sp>
      <p:pic>
        <p:nvPicPr>
          <p:cNvPr id="91" name="Picture 3" descr="C:\Users\cdmeade\AppData\Local\Microsoft\Windows\Temporary Internet Files\Content.IE5\80YR2FG6\inclusion_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5304103"/>
            <a:ext cx="129540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46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358"/>
                                        </p:tgtEl>
                                        <p:attrNameLst>
                                          <p:attrName>style.visibility</p:attrName>
                                        </p:attrNameLst>
                                      </p:cBhvr>
                                      <p:to>
                                        <p:strVal val="visible"/>
                                      </p:to>
                                    </p:set>
                                    <p:animEffect transition="in" filter="barn(inVertical)">
                                      <p:cBhvr>
                                        <p:cTn id="7" dur="500"/>
                                        <p:tgtEl>
                                          <p:spTgt spid="14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76200"/>
            <a:ext cx="7772400" cy="2171700"/>
          </a:xfrm>
        </p:spPr>
        <p:txBody>
          <a:bodyPr/>
          <a:lstStyle/>
          <a:p>
            <a:pPr eaLnBrk="1" hangingPunct="1">
              <a:lnSpc>
                <a:spcPct val="90000"/>
              </a:lnSpc>
            </a:pPr>
            <a:r>
              <a:rPr lang="en-US" altLang="en-US" dirty="0" smtClean="0">
                <a:solidFill>
                  <a:srgbClr val="FFCC66"/>
                </a:solidFill>
                <a:effectLst/>
              </a:rPr>
              <a:t>Why? Our Changing Landscape: Language, </a:t>
            </a:r>
            <a:br>
              <a:rPr lang="en-US" altLang="en-US" dirty="0" smtClean="0">
                <a:solidFill>
                  <a:srgbClr val="FFCC66"/>
                </a:solidFill>
                <a:effectLst/>
              </a:rPr>
            </a:br>
            <a:r>
              <a:rPr lang="en-US" altLang="en-US" dirty="0" smtClean="0">
                <a:solidFill>
                  <a:srgbClr val="FFCC66"/>
                </a:solidFill>
                <a:effectLst/>
              </a:rPr>
              <a:t>Literacy, and Culture</a:t>
            </a:r>
          </a:p>
        </p:txBody>
      </p:sp>
      <p:sp>
        <p:nvSpPr>
          <p:cNvPr id="19459" name="Rectangle 3"/>
          <p:cNvSpPr>
            <a:spLocks noGrp="1" noChangeArrowheads="1"/>
          </p:cNvSpPr>
          <p:nvPr>
            <p:ph idx="1"/>
          </p:nvPr>
        </p:nvSpPr>
        <p:spPr>
          <a:xfrm>
            <a:off x="457200" y="2438400"/>
            <a:ext cx="8534400" cy="3810000"/>
          </a:xfrm>
        </p:spPr>
        <p:txBody>
          <a:bodyPr>
            <a:noAutofit/>
          </a:bodyPr>
          <a:lstStyle/>
          <a:p>
            <a:pPr marL="457200" indent="-374650" eaLnBrk="1" hangingPunct="1">
              <a:buClr>
                <a:schemeClr val="accent4">
                  <a:lumMod val="60000"/>
                  <a:lumOff val="40000"/>
                </a:schemeClr>
              </a:buClr>
              <a:defRPr/>
            </a:pPr>
            <a:r>
              <a:rPr lang="en-US" sz="2800" dirty="0" smtClean="0">
                <a:effectLst/>
              </a:rPr>
              <a:t>Rapidly changing demographics.</a:t>
            </a:r>
          </a:p>
          <a:p>
            <a:pPr marL="457200" indent="-374650" eaLnBrk="1" hangingPunct="1">
              <a:buClr>
                <a:schemeClr val="accent4">
                  <a:lumMod val="60000"/>
                  <a:lumOff val="40000"/>
                </a:schemeClr>
              </a:buClr>
              <a:defRPr/>
            </a:pPr>
            <a:r>
              <a:rPr lang="en-US" sz="2800" dirty="0" smtClean="0">
                <a:effectLst/>
              </a:rPr>
              <a:t>Culture – Blending of many backgrounds.</a:t>
            </a:r>
          </a:p>
          <a:p>
            <a:pPr marL="457200" indent="-374650" eaLnBrk="1" hangingPunct="1">
              <a:buClr>
                <a:schemeClr val="accent4">
                  <a:lumMod val="60000"/>
                  <a:lumOff val="40000"/>
                </a:schemeClr>
              </a:buClr>
              <a:defRPr/>
            </a:pPr>
            <a:r>
              <a:rPr lang="en-US" sz="2800" dirty="0" smtClean="0">
                <a:effectLst/>
              </a:rPr>
              <a:t>Health </a:t>
            </a:r>
            <a:r>
              <a:rPr lang="en-US" sz="2800" dirty="0">
                <a:effectLst/>
              </a:rPr>
              <a:t>care system demands are </a:t>
            </a:r>
            <a:r>
              <a:rPr lang="en-US" sz="2800" dirty="0" smtClean="0">
                <a:effectLst/>
              </a:rPr>
              <a:t>steep</a:t>
            </a:r>
          </a:p>
          <a:p>
            <a:pPr marL="457200" indent="-374650" eaLnBrk="1" hangingPunct="1">
              <a:buClr>
                <a:schemeClr val="accent4">
                  <a:lumMod val="60000"/>
                  <a:lumOff val="40000"/>
                </a:schemeClr>
              </a:buClr>
              <a:defRPr/>
            </a:pPr>
            <a:r>
              <a:rPr lang="en-US" sz="2800" dirty="0" smtClean="0">
                <a:effectLst/>
              </a:rPr>
              <a:t>Scientific advancements</a:t>
            </a:r>
          </a:p>
          <a:p>
            <a:pPr marL="539750" indent="-457200" eaLnBrk="1" hangingPunct="1">
              <a:buClr>
                <a:srgbClr val="FFCC66"/>
              </a:buClr>
              <a:defRPr/>
            </a:pPr>
            <a:endParaRPr lang="en-US" sz="1100" i="1" dirty="0">
              <a:solidFill>
                <a:srgbClr val="FFCC66"/>
              </a:solidFill>
              <a:effectLst/>
            </a:endParaRPr>
          </a:p>
          <a:p>
            <a:pPr marL="82550" indent="0" algn="ctr" eaLnBrk="1" hangingPunct="1">
              <a:buClr>
                <a:srgbClr val="FFCC66"/>
              </a:buClr>
              <a:buNone/>
              <a:defRPr/>
            </a:pPr>
            <a:endParaRPr lang="en-US" sz="1200" i="1" dirty="0" smtClean="0">
              <a:solidFill>
                <a:srgbClr val="FFCC66"/>
              </a:solidFill>
              <a:effectLst/>
            </a:endParaRPr>
          </a:p>
          <a:p>
            <a:pPr marL="82550" indent="0" algn="ctr" eaLnBrk="1" hangingPunct="1">
              <a:buClr>
                <a:srgbClr val="FFCC66"/>
              </a:buClr>
              <a:buNone/>
              <a:defRPr/>
            </a:pPr>
            <a:r>
              <a:rPr lang="en-US" sz="2800" i="1" dirty="0" smtClean="0">
                <a:solidFill>
                  <a:srgbClr val="FFCC66"/>
                </a:solidFill>
                <a:effectLst/>
              </a:rPr>
              <a:t>Reducing health disparities advances health equity</a:t>
            </a:r>
            <a:r>
              <a:rPr lang="en-US" sz="2800" i="1" dirty="0">
                <a:solidFill>
                  <a:srgbClr val="FFCC66"/>
                </a:solidFill>
                <a:effectLst/>
              </a:rPr>
              <a:t> </a:t>
            </a:r>
            <a:r>
              <a:rPr lang="en-US" sz="2800" i="1" dirty="0" smtClean="0">
                <a:solidFill>
                  <a:srgbClr val="FFCC66"/>
                </a:solidFill>
                <a:effectLst/>
              </a:rPr>
              <a:t>and moves us toward a social justice framework</a:t>
            </a:r>
            <a:endParaRPr lang="en-US" sz="2800" dirty="0" smtClean="0">
              <a:effectLst/>
            </a:endParaRPr>
          </a:p>
          <a:p>
            <a:pPr marL="82550" indent="0" eaLnBrk="1" hangingPunct="1">
              <a:buClr>
                <a:srgbClr val="FFCC66"/>
              </a:buClr>
              <a:buNone/>
              <a:defRPr/>
            </a:pPr>
            <a:endParaRPr lang="en-US" sz="2800" dirty="0" smtClean="0">
              <a:effectLst/>
            </a:endParaRPr>
          </a:p>
          <a:p>
            <a:pPr eaLnBrk="1" hangingPunct="1">
              <a:buFont typeface="Wingdings" pitchFamily="2" charset="2"/>
              <a:buNone/>
              <a:defRPr/>
            </a:pPr>
            <a:r>
              <a:rPr lang="en-US" sz="2800" dirty="0" smtClean="0"/>
              <a:t>			</a:t>
            </a:r>
          </a:p>
        </p:txBody>
      </p:sp>
      <p:sp>
        <p:nvSpPr>
          <p:cNvPr id="371716" name="Text Box 4"/>
          <p:cNvSpPr txBox="1">
            <a:spLocks noChangeArrowheads="1"/>
          </p:cNvSpPr>
          <p:nvPr/>
        </p:nvSpPr>
        <p:spPr bwMode="auto">
          <a:xfrm>
            <a:off x="1600200" y="6397256"/>
            <a:ext cx="6096000" cy="304800"/>
          </a:xfrm>
          <a:prstGeom prst="rect">
            <a:avLst/>
          </a:prstGeom>
          <a:ln/>
          <a:extLst/>
        </p:spPr>
        <p:style>
          <a:lnRef idx="1">
            <a:schemeClr val="accent3"/>
          </a:lnRef>
          <a:fillRef idx="2">
            <a:schemeClr val="accent3"/>
          </a:fillRef>
          <a:effectRef idx="1">
            <a:schemeClr val="accent3"/>
          </a:effectRef>
          <a:fontRef idx="minor">
            <a:schemeClr val="dk1"/>
          </a:fontRef>
        </p:style>
        <p:txBody>
          <a:bodyPr>
            <a:spAutoFit/>
          </a:bodyPr>
          <a:lstStyle/>
          <a:p>
            <a:pPr>
              <a:spcBef>
                <a:spcPct val="50000"/>
              </a:spcBef>
              <a:defRPr/>
            </a:pPr>
            <a:r>
              <a:rPr lang="en-US" sz="1400" dirty="0">
                <a:solidFill>
                  <a:schemeClr val="bg1"/>
                </a:solidFill>
              </a:rPr>
              <a:t>Sources: IOM reports; PEW Hispanic Report</a:t>
            </a:r>
            <a:r>
              <a:rPr lang="en-US" sz="1400" strike="sngStrike" dirty="0">
                <a:solidFill>
                  <a:schemeClr val="bg1"/>
                </a:solidFill>
              </a:rPr>
              <a:t>; </a:t>
            </a:r>
            <a:r>
              <a:rPr lang="en-US" sz="1400" dirty="0">
                <a:solidFill>
                  <a:schemeClr val="bg1"/>
                </a:solidFill>
              </a:rPr>
              <a:t>US Census; </a:t>
            </a:r>
            <a:r>
              <a:rPr lang="en-US" sz="1400" dirty="0" err="1">
                <a:solidFill>
                  <a:schemeClr val="bg1"/>
                </a:solidFill>
              </a:rPr>
              <a:t>Kleinman</a:t>
            </a:r>
            <a:r>
              <a:rPr lang="en-US" sz="1400" dirty="0">
                <a:solidFill>
                  <a:schemeClr val="bg1"/>
                </a:solidFill>
              </a:rPr>
              <a:t>, 1978)</a:t>
            </a:r>
            <a:endParaRPr lang="en-US" sz="12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838200"/>
            <a:ext cx="2025650" cy="202565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C:\Users\cdmeade\AppData\Local\Microsoft\Windows\Temporary Internet Files\Content.IE5\P2ZM4XR9\voronoi-butterfly[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411" y="4724400"/>
            <a:ext cx="4133389"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62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85175" cy="1431925"/>
          </a:xfrm>
        </p:spPr>
        <p:txBody>
          <a:bodyPr/>
          <a:lstStyle/>
          <a:p>
            <a:r>
              <a:rPr lang="en-US" dirty="0" smtClean="0">
                <a:solidFill>
                  <a:srgbClr val="FFCC66"/>
                </a:solidFill>
              </a:rPr>
              <a:t>What is Health </a:t>
            </a:r>
            <a:r>
              <a:rPr lang="en-US" dirty="0">
                <a:solidFill>
                  <a:srgbClr val="FFCC66"/>
                </a:solidFill>
              </a:rPr>
              <a:t>E</a:t>
            </a:r>
            <a:r>
              <a:rPr lang="en-US" dirty="0" smtClean="0">
                <a:solidFill>
                  <a:srgbClr val="FFCC66"/>
                </a:solidFill>
              </a:rPr>
              <a:t>quity?</a:t>
            </a:r>
            <a:endParaRPr lang="en-US" dirty="0">
              <a:solidFill>
                <a:srgbClr val="FFCC66"/>
              </a:solidFill>
            </a:endParaRPr>
          </a:p>
        </p:txBody>
      </p:sp>
      <p:sp>
        <p:nvSpPr>
          <p:cNvPr id="3" name="Content Placeholder 2"/>
          <p:cNvSpPr>
            <a:spLocks noGrp="1"/>
          </p:cNvSpPr>
          <p:nvPr>
            <p:ph idx="1"/>
          </p:nvPr>
        </p:nvSpPr>
        <p:spPr>
          <a:xfrm>
            <a:off x="533400" y="1905000"/>
            <a:ext cx="8430683" cy="4191000"/>
          </a:xfrm>
        </p:spPr>
        <p:txBody>
          <a:bodyPr/>
          <a:lstStyle/>
          <a:p>
            <a:pPr marL="457200" indent="-457200"/>
            <a:r>
              <a:rPr lang="en-US" sz="2800" i="1" dirty="0" smtClean="0"/>
              <a:t>Health </a:t>
            </a:r>
            <a:r>
              <a:rPr lang="en-US" sz="2800" i="1" dirty="0"/>
              <a:t>equity</a:t>
            </a:r>
            <a:r>
              <a:rPr lang="en-US" sz="2800" dirty="0"/>
              <a:t> </a:t>
            </a:r>
            <a:r>
              <a:rPr lang="en-US" sz="2800" dirty="0" smtClean="0"/>
              <a:t>is </a:t>
            </a:r>
            <a:r>
              <a:rPr lang="en-US" sz="2800" dirty="0"/>
              <a:t>the “attainment of the highest level of health for all people. Achieving health equity requires valuing everyone equally with focused and ongoing societal efforts to address avoidable inequalities, historical and contemporary injustices, and the elimination of health and health care disparities</a:t>
            </a:r>
            <a:r>
              <a:rPr lang="en-US" sz="2800" dirty="0" smtClean="0"/>
              <a:t>.”</a:t>
            </a:r>
          </a:p>
          <a:p>
            <a:pPr marL="457200" indent="-457200"/>
            <a:endParaRPr lang="en-US" sz="2800" dirty="0" smtClean="0"/>
          </a:p>
          <a:p>
            <a:pPr marL="0" indent="0">
              <a:buNone/>
            </a:pPr>
            <a:r>
              <a:rPr lang="en-US" sz="2000" dirty="0" smtClean="0">
                <a:solidFill>
                  <a:srgbClr val="FFCC66"/>
                </a:solidFill>
              </a:rPr>
              <a:t>					(Healthy </a:t>
            </a:r>
            <a:r>
              <a:rPr lang="en-US" sz="2000" dirty="0">
                <a:solidFill>
                  <a:srgbClr val="FFCC66"/>
                </a:solidFill>
              </a:rPr>
              <a:t>People </a:t>
            </a:r>
            <a:r>
              <a:rPr lang="en-US" sz="2000" dirty="0" smtClean="0">
                <a:solidFill>
                  <a:srgbClr val="FFCC66"/>
                </a:solidFill>
              </a:rPr>
              <a:t>2020)</a:t>
            </a:r>
            <a:endParaRPr lang="en-US" sz="2000" dirty="0">
              <a:solidFill>
                <a:srgbClr val="FFCC66"/>
              </a:solidFill>
            </a:endParaRPr>
          </a:p>
        </p:txBody>
      </p:sp>
      <p:pic>
        <p:nvPicPr>
          <p:cNvPr id="5" name="Picture 5" descr="C:\Users\cdmeade\AppData\Local\Microsoft\Windows\Temporary Internet Files\Content.IE5\1X8IL4RS\Blog-1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017" y="304800"/>
            <a:ext cx="1651165" cy="1382850"/>
          </a:xfrm>
          <a:prstGeom prst="rect">
            <a:avLst/>
          </a:prstGeom>
          <a:solidFill>
            <a:srgbClr val="FFCC66"/>
          </a:solidFill>
          <a:extLst/>
        </p:spPr>
      </p:pic>
    </p:spTree>
    <p:extLst>
      <p:ext uri="{BB962C8B-B14F-4D97-AF65-F5344CB8AC3E}">
        <p14:creationId xmlns:p14="http://schemas.microsoft.com/office/powerpoint/2010/main" val="18841917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385175" cy="1431925"/>
          </a:xfrm>
        </p:spPr>
        <p:txBody>
          <a:bodyPr/>
          <a:lstStyle/>
          <a:p>
            <a:r>
              <a:rPr lang="en-US" dirty="0" smtClean="0">
                <a:solidFill>
                  <a:srgbClr val="FFCC66"/>
                </a:solidFill>
              </a:rPr>
              <a:t>What are Health </a:t>
            </a:r>
            <a:r>
              <a:rPr lang="en-US" dirty="0">
                <a:solidFill>
                  <a:srgbClr val="FFCC66"/>
                </a:solidFill>
              </a:rPr>
              <a:t>D</a:t>
            </a:r>
            <a:r>
              <a:rPr lang="en-US" dirty="0" smtClean="0">
                <a:solidFill>
                  <a:srgbClr val="FFCC66"/>
                </a:solidFill>
              </a:rPr>
              <a:t>isparities?</a:t>
            </a:r>
            <a:endParaRPr lang="en-US" dirty="0">
              <a:solidFill>
                <a:srgbClr val="FFCC66"/>
              </a:solidFill>
            </a:endParaRPr>
          </a:p>
        </p:txBody>
      </p:sp>
      <p:sp>
        <p:nvSpPr>
          <p:cNvPr id="3" name="Content Placeholder 2"/>
          <p:cNvSpPr>
            <a:spLocks noGrp="1"/>
          </p:cNvSpPr>
          <p:nvPr>
            <p:ph idx="1"/>
          </p:nvPr>
        </p:nvSpPr>
        <p:spPr>
          <a:xfrm>
            <a:off x="457200" y="1524000"/>
            <a:ext cx="8007350" cy="3048000"/>
          </a:xfrm>
        </p:spPr>
        <p:txBody>
          <a:bodyPr/>
          <a:lstStyle/>
          <a:p>
            <a:pPr marL="457200" indent="-457200"/>
            <a:r>
              <a:rPr lang="en-US" sz="2800" dirty="0"/>
              <a:t>Although the term </a:t>
            </a:r>
            <a:r>
              <a:rPr lang="en-US" sz="2800" i="1" dirty="0"/>
              <a:t>disparities</a:t>
            </a:r>
            <a:r>
              <a:rPr lang="en-US" sz="2800" dirty="0"/>
              <a:t> is often </a:t>
            </a:r>
            <a:r>
              <a:rPr lang="en-US" sz="2800" dirty="0" smtClean="0"/>
              <a:t>interpreted to mean </a:t>
            </a:r>
            <a:r>
              <a:rPr lang="en-US" sz="2800" dirty="0"/>
              <a:t>racial or ethnic disparities, many dimensions of </a:t>
            </a:r>
            <a:r>
              <a:rPr lang="en-US" sz="2800" dirty="0" smtClean="0"/>
              <a:t>disparities exist, </a:t>
            </a:r>
            <a:r>
              <a:rPr lang="en-US" sz="2800" dirty="0"/>
              <a:t>particularly in </a:t>
            </a:r>
            <a:r>
              <a:rPr lang="en-US" sz="2800" dirty="0" smtClean="0"/>
              <a:t>the health care arena. </a:t>
            </a:r>
            <a:r>
              <a:rPr lang="en-US" sz="2800" dirty="0"/>
              <a:t>If a health outcome is seen to a greater or lesser extent between populations, </a:t>
            </a:r>
            <a:r>
              <a:rPr lang="en-US" sz="2800" u="sng" dirty="0"/>
              <a:t>there is disparity</a:t>
            </a:r>
            <a:r>
              <a:rPr lang="en-US" sz="2800" dirty="0" smtClean="0"/>
              <a:t>.</a:t>
            </a:r>
          </a:p>
          <a:p>
            <a:endParaRPr lang="en-US" dirty="0"/>
          </a:p>
        </p:txBody>
      </p:sp>
      <p:pic>
        <p:nvPicPr>
          <p:cNvPr id="6" name="Picture 5" descr="MPj02274200000[1]"/>
          <p:cNvPicPr>
            <a:picLocks noChangeAspect="1" noChangeArrowheads="1"/>
          </p:cNvPicPr>
          <p:nvPr/>
        </p:nvPicPr>
        <p:blipFill>
          <a:blip r:embed="rId2"/>
          <a:srcRect/>
          <a:stretch>
            <a:fillRect/>
          </a:stretch>
        </p:blipFill>
        <p:spPr bwMode="auto">
          <a:xfrm>
            <a:off x="3276601" y="4616402"/>
            <a:ext cx="2438400" cy="1860597"/>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1710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xml><?xml version="1.0" encoding="utf-8"?>
<p:tagLst xmlns:a="http://schemas.openxmlformats.org/drawingml/2006/main" xmlns:r="http://schemas.openxmlformats.org/officeDocument/2006/relationships" xmlns:p="http://schemas.openxmlformats.org/presentationml/2006/main">
  <p:tag name="ISIMAGESASSOCIATED" val="No"/>
</p:tagLst>
</file>

<file path=ppt/theme/theme1.xml><?xml version="1.0" encoding="utf-8"?>
<a:theme xmlns:a="http://schemas.openxmlformats.org/drawingml/2006/main" name="Glass Layers">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12863</TotalTime>
  <Words>2773</Words>
  <Application>Microsoft Office PowerPoint</Application>
  <PresentationFormat>On-screen Show (4:3)</PresentationFormat>
  <Paragraphs>432</Paragraphs>
  <Slides>50</Slides>
  <Notes>28</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Glass Layers</vt:lpstr>
      <vt:lpstr>PowerPoint Presentation</vt:lpstr>
      <vt:lpstr>       </vt:lpstr>
      <vt:lpstr>Story from the field.  A senior ER resident in a large hospital</vt:lpstr>
      <vt:lpstr>What’s the Context for Today? </vt:lpstr>
      <vt:lpstr>Some key highlights</vt:lpstr>
      <vt:lpstr>U.S. Healthcare System Maze</vt:lpstr>
      <vt:lpstr>Why? Our Changing Landscape: Language,  Literacy, and Culture</vt:lpstr>
      <vt:lpstr>What is Health Equity?</vt:lpstr>
      <vt:lpstr>What are Health Disparities?</vt:lpstr>
      <vt:lpstr>For example . . . </vt:lpstr>
      <vt:lpstr>Patients’ Explanatory Models - Worldview</vt:lpstr>
      <vt:lpstr>PowerPoint Presentation</vt:lpstr>
      <vt:lpstr>Many Factors Influence Health</vt:lpstr>
      <vt:lpstr> INTERSECTIONALITY</vt:lpstr>
      <vt:lpstr>For example…</vt:lpstr>
      <vt:lpstr>Literacy</vt:lpstr>
      <vt:lpstr>PowerPoint Presentation</vt:lpstr>
      <vt:lpstr>   Levels of Health Literacy</vt:lpstr>
      <vt:lpstr>Clinical Cultural Competency</vt:lpstr>
      <vt:lpstr>Dr. Harold Freeman . . .</vt:lpstr>
      <vt:lpstr>PowerPoint Presentation</vt:lpstr>
      <vt:lpstr>But how?</vt:lpstr>
      <vt:lpstr>PowerPoint Presentation</vt:lpstr>
      <vt:lpstr>Tampa </vt:lpstr>
      <vt:lpstr>CLE - TGH</vt:lpstr>
      <vt:lpstr>CLE - Moffitt</vt:lpstr>
      <vt:lpstr>PowerPoint Presentation</vt:lpstr>
      <vt:lpstr>PowerPoint Presentation</vt:lpstr>
      <vt:lpstr>             Now . . . </vt:lpstr>
      <vt:lpstr>Colorectal  Cancer (CRC) </vt:lpstr>
      <vt:lpstr>What was the Result? </vt:lpstr>
      <vt:lpstr>PowerPoint Presentation</vt:lpstr>
      <vt:lpstr>          What did this lead to?</vt:lpstr>
      <vt:lpstr>IOM – Unequal Treatment Confronting Racial and Ethnic Disparities in Health Care</vt:lpstr>
      <vt:lpstr>IOM– Unequal Treatment Confronting Racial and Ethnic Disparities in Health Care</vt:lpstr>
      <vt:lpstr>Blindspot – Hidden Biases of Good People</vt:lpstr>
      <vt:lpstr>Health Care Quality – HP Pathways</vt:lpstr>
      <vt:lpstr>HQ Pathway 5: Resident/fellow and faculty member education on reducing health care disparities</vt:lpstr>
      <vt:lpstr>Properties include:</vt:lpstr>
      <vt:lpstr>HQ Pathway 6: Resident/fellow engagement in clinical site initiatives to address health care disparities</vt:lpstr>
      <vt:lpstr>Properties include:</vt:lpstr>
      <vt:lpstr>PowerPoint Presentation</vt:lpstr>
      <vt:lpstr>PowerPoint Presentation</vt:lpstr>
      <vt:lpstr>PowerPoint Presentation</vt:lpstr>
      <vt:lpstr>Expanding Cultural and Linguistic Competency</vt:lpstr>
      <vt:lpstr>Expanding Cultural and Linguistic Competency</vt:lpstr>
      <vt:lpstr>The GME Imperative</vt:lpstr>
      <vt:lpstr>Look forward and  dream big!!</vt:lpstr>
      <vt:lpstr>Resources</vt:lpstr>
      <vt:lpstr>PowerPoint Presentation</vt:lpstr>
    </vt:vector>
  </TitlesOfParts>
  <Company>Moffitt Cancer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¡Platiquemos Acerca de Su Salud! Let’s Talk About Your Health!</dc:title>
  <dc:creator>Arlene Calvo</dc:creator>
  <cp:lastModifiedBy>Meade, Cathy</cp:lastModifiedBy>
  <cp:revision>666</cp:revision>
  <cp:lastPrinted>2018-01-25T15:32:10Z</cp:lastPrinted>
  <dcterms:created xsi:type="dcterms:W3CDTF">1999-02-26T15:59:21Z</dcterms:created>
  <dcterms:modified xsi:type="dcterms:W3CDTF">2018-01-25T15:39:08Z</dcterms:modified>
</cp:coreProperties>
</file>